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107_DFC15DEA.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1148_ACEF92A2.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0"/>
  </p:notesMasterIdLst>
  <p:sldIdLst>
    <p:sldId id="4345" r:id="rId5"/>
    <p:sldId id="4353" r:id="rId6"/>
    <p:sldId id="4352" r:id="rId7"/>
    <p:sldId id="4444" r:id="rId8"/>
    <p:sldId id="4432" r:id="rId9"/>
    <p:sldId id="4338" r:id="rId10"/>
    <p:sldId id="4393" r:id="rId11"/>
    <p:sldId id="4347" r:id="rId12"/>
    <p:sldId id="4371" r:id="rId13"/>
    <p:sldId id="4359" r:id="rId14"/>
    <p:sldId id="4354" r:id="rId15"/>
    <p:sldId id="4362" r:id="rId16"/>
    <p:sldId id="4445" r:id="rId17"/>
    <p:sldId id="4364" r:id="rId18"/>
    <p:sldId id="4357" r:id="rId19"/>
    <p:sldId id="4423" r:id="rId20"/>
    <p:sldId id="4439" r:id="rId21"/>
    <p:sldId id="4438" r:id="rId22"/>
    <p:sldId id="4436" r:id="rId23"/>
    <p:sldId id="4441" r:id="rId24"/>
    <p:sldId id="4437" r:id="rId25"/>
    <p:sldId id="4394" r:id="rId26"/>
    <p:sldId id="4435" r:id="rId27"/>
    <p:sldId id="4395" r:id="rId28"/>
    <p:sldId id="4424" r:id="rId29"/>
    <p:sldId id="4396" r:id="rId30"/>
    <p:sldId id="4408" r:id="rId31"/>
    <p:sldId id="4386" r:id="rId32"/>
    <p:sldId id="4410" r:id="rId33"/>
    <p:sldId id="4388" r:id="rId34"/>
    <p:sldId id="4430" r:id="rId35"/>
    <p:sldId id="4379" r:id="rId36"/>
    <p:sldId id="4374" r:id="rId37"/>
    <p:sldId id="4446" r:id="rId38"/>
    <p:sldId id="4383" r:id="rId39"/>
    <p:sldId id="4378" r:id="rId40"/>
    <p:sldId id="4413" r:id="rId41"/>
    <p:sldId id="4414" r:id="rId42"/>
    <p:sldId id="4415" r:id="rId43"/>
    <p:sldId id="4419" r:id="rId44"/>
    <p:sldId id="4422" r:id="rId45"/>
    <p:sldId id="4375" r:id="rId46"/>
    <p:sldId id="4412" r:id="rId47"/>
    <p:sldId id="4421" r:id="rId48"/>
    <p:sldId id="449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1C2F08-FD21-35C9-2946-D6DF82209767}" name="Sarah Seidel" initials="SS" userId="S::sarah.seidel@nhlstenden.com::2f82d749-dab4-4798-a202-ef4437556348" providerId="AD"/>
  <p188:author id="{ED32F830-1BB5-00DE-0B89-51AB01EA71BF}" name="Iris Bos" initials="IB" userId="S::iris.bos@nhlstenden.com::f3896162-4db1-4cb2-91b6-3fb1acb46339" providerId="AD"/>
  <p188:author id="{99CDE037-4C6D-9DB3-0770-C72CC1DEBF0D}" name="Elena Cavagnaro" initials="EC" userId="S::elena.cavagnaro@nhlstenden.com::98756323-2525-444c-8580-8eadacd8b023" providerId="AD"/>
  <p188:author id="{F76EA095-A3AD-E933-C34D-710A517CCC09}" name="Paula Whyte ( Momentum Consulting )" initials="P)" userId="S::paula_momentumconsulting.ie#ext#@newuniversity.onmicrosoft.com::bdd23325-7215-416f-9496-6161e43e6fd6" providerId="AD"/>
  <p188:author id="{782496B7-485F-7B69-F7DE-F8CDD527168F}" name="Paula Whyte ( Momentum Consulting )" initials="PW" userId="S::paula@momentumconsulting.ie::a1b8e930-d272-4933-b1a2-fcb29f5bf117"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F46"/>
    <a:srgbClr val="292668"/>
    <a:srgbClr val="55854D"/>
    <a:srgbClr val="404A52"/>
    <a:srgbClr val="ECC0DA"/>
    <a:srgbClr val="FEFBF5"/>
    <a:srgbClr val="FBF2DE"/>
    <a:srgbClr val="F26650"/>
    <a:srgbClr val="7473B6"/>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5"/>
  </p:normalViewPr>
  <p:slideViewPr>
    <p:cSldViewPr snapToGrid="0" snapToObjects="1">
      <p:cViewPr varScale="1">
        <p:scale>
          <a:sx n="56" d="100"/>
          <a:sy n="56" d="100"/>
        </p:scale>
        <p:origin x="1116" y="28"/>
      </p:cViewPr>
      <p:guideLst/>
    </p:cSldViewPr>
  </p:slideViewPr>
  <p:notesTextViewPr>
    <p:cViewPr>
      <p:scale>
        <a:sx n="1" d="1"/>
        <a:sy n="1" d="1"/>
      </p:scale>
      <p:origin x="0" y="0"/>
    </p:cViewPr>
  </p:notesTextViewPr>
  <p:sorterViewPr>
    <p:cViewPr>
      <p:scale>
        <a:sx n="100" d="100"/>
        <a:sy n="100" d="100"/>
      </p:scale>
      <p:origin x="0" y="-58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is Bos" userId="f3896162-4db1-4cb2-91b6-3fb1acb46339" providerId="ADAL" clId="{7DB8A2B2-7DED-4A7A-A615-107D20202002}"/>
    <pc:docChg chg="modSld">
      <pc:chgData name="Iris Bos" userId="f3896162-4db1-4cb2-91b6-3fb1acb46339" providerId="ADAL" clId="{7DB8A2B2-7DED-4A7A-A615-107D20202002}" dt="2026-03-26T13:53:57.836" v="14" actId="20577"/>
      <pc:docMkLst>
        <pc:docMk/>
      </pc:docMkLst>
      <pc:sldChg chg="modSp mod">
        <pc:chgData name="Iris Bos" userId="f3896162-4db1-4cb2-91b6-3fb1acb46339" providerId="ADAL" clId="{7DB8A2B2-7DED-4A7A-A615-107D20202002}" dt="2026-03-26T13:53:57.836" v="14" actId="20577"/>
        <pc:sldMkLst>
          <pc:docMk/>
          <pc:sldMk cId="945816809" sldId="4362"/>
        </pc:sldMkLst>
        <pc:spChg chg="mod">
          <ac:chgData name="Iris Bos" userId="f3896162-4db1-4cb2-91b6-3fb1acb46339" providerId="ADAL" clId="{7DB8A2B2-7DED-4A7A-A615-107D20202002}" dt="2026-03-26T13:53:57.836" v="14" actId="20577"/>
          <ac:spMkLst>
            <pc:docMk/>
            <pc:sldMk cId="945816809" sldId="4362"/>
            <ac:spMk id="15" creationId="{758B15EB-CD57-499F-275A-C495BECB6A17}"/>
          </ac:spMkLst>
        </pc:spChg>
      </pc:sldChg>
    </pc:docChg>
  </pc:docChgLst>
</pc:chgInfo>
</file>

<file path=ppt/comments/modernComment_1107_DFC15DEA.xml><?xml version="1.0" encoding="utf-8"?>
<p188:cmLst xmlns:a="http://schemas.openxmlformats.org/drawingml/2006/main" xmlns:r="http://schemas.openxmlformats.org/officeDocument/2006/relationships" xmlns:p188="http://schemas.microsoft.com/office/powerpoint/2018/8/main">
  <p188:cm id="{59BED787-A20B-4DD7-9ADC-53A2AA452DC7}" authorId="{BB1C2F08-FD21-35C9-2946-D6DF82209767}" status="resolved" created="2026-01-29T22:50:19.674">
    <pc:sldMkLst xmlns:pc="http://schemas.microsoft.com/office/powerpoint/2013/main/command">
      <pc:docMk/>
      <pc:sldMk cId="3753991658" sldId="4359"/>
    </pc:sldMkLst>
    <p188:txBody>
      <a:bodyPr/>
      <a:lstStyle/>
      <a:p>
        <a:r>
          <a:rPr lang="en-US"/>
          <a:t>Add link underneath (see agreements)</a:t>
        </a:r>
      </a:p>
    </p188:txBody>
  </p188:cm>
</p188:cmLst>
</file>

<file path=ppt/comments/modernComment_1148_ACEF92A2.xml><?xml version="1.0" encoding="utf-8"?>
<p188:cmLst xmlns:a="http://schemas.openxmlformats.org/drawingml/2006/main" xmlns:r="http://schemas.openxmlformats.org/officeDocument/2006/relationships" xmlns:p188="http://schemas.microsoft.com/office/powerpoint/2018/8/main">
  <p188:cm id="{EB9B1187-0726-4321-8E2B-CA4E490218A2}" authorId="{BB1C2F08-FD21-35C9-2946-D6DF82209767}" status="resolved" created="2026-01-29T22:51:04.397">
    <pc:sldMkLst xmlns:pc="http://schemas.microsoft.com/office/powerpoint/2013/main/command">
      <pc:docMk/>
      <pc:sldMk cId="2901381794" sldId="4424"/>
    </pc:sldMkLst>
    <p188:txBody>
      <a:bodyPr/>
      <a:lstStyle/>
      <a:p>
        <a:r>
          <a:rPr lang="en-US"/>
          <a:t>Add link under video</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iBpknRDgcDk"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VIEyrcwiGUo"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openknowledge.fao.org/server/api/core/bitstreams/50400a52-5195-4d4c-8668-3f338d768763/content#:~:text=Food%20loss%20and%20waste%20consumes,US%20amounts%20to%20$218%20billion"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food.ec.europa.eu/food-safety/food-waste/eu-actions-against-food-waste/eu-platform-food-losses-and-food-waste_en"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audiovisual.ec.europa.eu/en/media/video/I-180488?lg=INT"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sdgs.un.org/goals" TargetMode="External"/><Relationship Id="rId4" Type="http://schemas.openxmlformats.org/officeDocument/2006/relationships/hyperlink" Target="https://www.youtube.com/watch?v=hsomzuNWD8E"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iris.who.int/server/api/core/bitstreams/08116cce-1ad5-44cf-bd69-e453322013ef/content"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302193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2183881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1592290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45CD8-78BD-DC0F-963F-42BFC4BC175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6542CEB-DC60-BAED-5774-F632834D0C7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08D05BA-682B-6821-484A-53A0B1C3BA8F}"/>
              </a:ext>
            </a:extLst>
          </p:cNvPr>
          <p:cNvSpPr>
            <a:spLocks noGrp="1"/>
          </p:cNvSpPr>
          <p:nvPr>
            <p:ph type="body" idx="1"/>
          </p:nvPr>
        </p:nvSpPr>
        <p:spPr/>
        <p:txBody>
          <a:bodyPr/>
          <a:lstStyle/>
          <a:p>
            <a:r>
              <a:rPr lang="en-US">
                <a:hlinkClick r:id="rId3"/>
              </a:rPr>
              <a:t>De verborgen milieukosten van uw voedselkeuzes: hoe landbouw de planeet beïnvloedt - YouTube</a:t>
            </a:r>
            <a:endParaRPr lang="it-IT">
              <a:ea typeface="Calibri"/>
              <a:cs typeface="Calibri"/>
            </a:endParaRPr>
          </a:p>
        </p:txBody>
      </p:sp>
      <p:sp>
        <p:nvSpPr>
          <p:cNvPr id="4" name="Segnaposto numero diapositiva 3">
            <a:extLst>
              <a:ext uri="{FF2B5EF4-FFF2-40B4-BE49-F238E27FC236}">
                <a16:creationId xmlns:a16="http://schemas.microsoft.com/office/drawing/2014/main" id="{2174FEEE-E87E-248D-10B6-4CDB87047F15}"/>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75549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709155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260109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026CD-2CD1-0016-D877-59270990EE8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878383E-4B18-2D2C-E81E-439A64DD1F5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F964032-A50D-F713-7C9A-8EB4619BAECB}"/>
              </a:ext>
            </a:extLst>
          </p:cNvPr>
          <p:cNvSpPr>
            <a:spLocks noGrp="1"/>
          </p:cNvSpPr>
          <p:nvPr>
            <p:ph type="body" idx="1"/>
          </p:nvPr>
        </p:nvSpPr>
        <p:spPr/>
        <p:txBody>
          <a:bodyPr/>
          <a:lstStyle/>
          <a:p>
            <a:endParaRPr lang="it-IT"/>
          </a:p>
          <a:p>
            <a:r>
              <a:rPr lang="it-IT" err="1"/>
              <a:t>Michal Pollan </a:t>
            </a:r>
            <a:r>
              <a:rPr lang="it-IT"/>
              <a:t>– </a:t>
            </a:r>
          </a:p>
          <a:p>
            <a:r>
              <a:rPr lang="it-IT" err="1"/>
              <a:t>Waarom </a:t>
            </a:r>
            <a:r>
              <a:rPr lang="it-IT"/>
              <a:t>lokaal </a:t>
            </a:r>
            <a:r>
              <a:rPr lang="it-IT" err="1"/>
              <a:t>eten </a:t>
            </a:r>
            <a:r>
              <a:rPr lang="it-IT"/>
              <a:t>- https://www.youtube.com/watch?v=x6b-F2ffxnc</a:t>
            </a:r>
          </a:p>
          <a:p>
            <a:r>
              <a:rPr lang="it-IT"/>
              <a:t>Voedselketen - https://www.youtube.com/watch?v=OmrfrsnWng8</a:t>
            </a:r>
          </a:p>
        </p:txBody>
      </p:sp>
      <p:sp>
        <p:nvSpPr>
          <p:cNvPr id="4" name="Segnaposto numero diapositiva 3">
            <a:extLst>
              <a:ext uri="{FF2B5EF4-FFF2-40B4-BE49-F238E27FC236}">
                <a16:creationId xmlns:a16="http://schemas.microsoft.com/office/drawing/2014/main" id="{4FED9E5C-7410-E46B-5794-F74949F6E722}"/>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415269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dirty="0"/>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42774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899458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sym typeface="Wingdings" panose="05000000000000000000" pitchFamily="2" charset="2"/>
            </a:endParaRPr>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095810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1047089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00100-AFF4-F03B-14C8-5C80CA9CABB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B067DBF-285A-210C-D122-3F78BFBF11A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0AE2116-8B2B-7DD1-F56E-B2A4C56C3F9A}"/>
              </a:ext>
            </a:extLst>
          </p:cNvPr>
          <p:cNvSpPr>
            <a:spLocks noGrp="1"/>
          </p:cNvSpPr>
          <p:nvPr>
            <p:ph type="body" idx="1"/>
          </p:nvPr>
        </p:nvSpPr>
        <p:spPr/>
        <p:txBody>
          <a:bodyPr/>
          <a:lstStyle/>
          <a:p>
            <a:r>
              <a:rPr lang="en-US" dirty="0">
                <a:hlinkClick r:id="rId3"/>
              </a:rPr>
              <a:t>Een dieet dat de planeet in stand houdt | Walter Willett | TEDxBoston</a:t>
            </a:r>
            <a:endParaRPr lang="it-IT" dirty="0">
              <a:ea typeface="Calibri"/>
              <a:cs typeface="Calibri"/>
            </a:endParaRPr>
          </a:p>
        </p:txBody>
      </p:sp>
      <p:sp>
        <p:nvSpPr>
          <p:cNvPr id="4" name="Segnaposto numero diapositiva 3">
            <a:extLst>
              <a:ext uri="{FF2B5EF4-FFF2-40B4-BE49-F238E27FC236}">
                <a16:creationId xmlns:a16="http://schemas.microsoft.com/office/drawing/2014/main" id="{A289E7D8-3989-8E2C-A241-CFC59B2E2BF9}"/>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4024760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a:p>
            <a:r>
              <a:rPr lang="nl-NL">
                <a:hlinkClick r:id="rId3"/>
              </a:rPr>
              <a:t>https://openknowledge.fao.org/server/api/core/bitstreams/50400a52-5195-4d4c-8668-3f338d768763/content</a:t>
            </a:r>
            <a:endParaRPr lang="nl-NL"/>
          </a:p>
          <a:p>
            <a:r>
              <a:rPr lang="en-US">
                <a:hlinkClick r:id="rId4"/>
              </a:rPr>
              <a:t>EU-platform voor voedselverlies en voedselverspilling - Voedselveiligheid</a:t>
            </a:r>
            <a:endParaRPr lang="en-US"/>
          </a:p>
          <a:p>
            <a:endParaRPr lang="nl-NL"/>
          </a:p>
          <a:p>
            <a:r>
              <a:rPr lang="nl-NL"/>
              <a:t>Link </a:t>
            </a:r>
            <a:r>
              <a:rPr lang="nl-NL" err="1"/>
              <a:t>naar </a:t>
            </a:r>
            <a:r>
              <a:rPr lang="nl-NL"/>
              <a:t>de Green Deal of </a:t>
            </a:r>
            <a:r>
              <a:rPr lang="nl-NL" err="1"/>
              <a:t>SDG's</a:t>
            </a:r>
            <a:r>
              <a:rPr lang="nl-NL"/>
              <a:t>?</a:t>
            </a:r>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198602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1E812-304F-DB68-EAB1-66EA3AB9EC9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59CD468-2DE2-D301-CEDC-05EA8695C1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2B56758-EBE9-ACFA-1C66-7A6A56939002}"/>
              </a:ext>
            </a:extLst>
          </p:cNvPr>
          <p:cNvSpPr>
            <a:spLocks noGrp="1"/>
          </p:cNvSpPr>
          <p:nvPr>
            <p:ph type="body" idx="1"/>
          </p:nvPr>
        </p:nvSpPr>
        <p:spPr/>
        <p:txBody>
          <a:bodyPr/>
          <a:lstStyle/>
          <a:p>
            <a:r>
              <a:rPr lang="en-US" dirty="0">
                <a:hlinkClick r:id="rId3"/>
              </a:rPr>
              <a:t>Audiovisuele dienst - EU-platform inzake voedselverliezen en voedselverspilling</a:t>
            </a:r>
            <a:endParaRPr lang="en-US" dirty="0"/>
          </a:p>
          <a:p>
            <a:r>
              <a:rPr lang="en-US" dirty="0">
                <a:hlinkClick r:id="rId4"/>
              </a:rPr>
              <a:t>Wat zijn de Duurzame Ontwikkelingsdoelen (SDG's) van de VN en wat betekenen ze voor JOU?</a:t>
            </a:r>
            <a:endParaRPr lang="en-US" dirty="0"/>
          </a:p>
          <a:p>
            <a:r>
              <a:rPr lang="en-US" dirty="0">
                <a:hlinkClick r:id="rId5"/>
              </a:rPr>
              <a:t>DE 17 DOELSTELLINGEN | Duurzame ontwikkeling</a:t>
            </a:r>
            <a:endParaRPr lang="en-NL"/>
          </a:p>
        </p:txBody>
      </p:sp>
      <p:sp>
        <p:nvSpPr>
          <p:cNvPr id="4" name="Tijdelijke aanduiding voor dianummer 3">
            <a:extLst>
              <a:ext uri="{FF2B5EF4-FFF2-40B4-BE49-F238E27FC236}">
                <a16:creationId xmlns:a16="http://schemas.microsoft.com/office/drawing/2014/main" id="{54531832-0073-235C-45E8-B648A62D16EC}"/>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4397589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0597152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5239360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Afbeelding = </a:t>
            </a:r>
            <a:r>
              <a:rPr lang="nl-NL" err="1"/>
              <a:t>unsplash</a:t>
            </a: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r>
              <a:rPr lang="nl-NL" err="1"/>
              <a:t>Bron </a:t>
            </a:r>
            <a:r>
              <a:rPr lang="nl-NL"/>
              <a:t>= FAO + </a:t>
            </a:r>
            <a:r>
              <a:rPr lang="nl-NL" sz="1200" b="0" i="0" kern="1200">
                <a:solidFill>
                  <a:schemeClr val="tx1"/>
                </a:solidFill>
                <a:effectLst/>
                <a:latin typeface="+mn-lt"/>
                <a:ea typeface="+mn-ea"/>
                <a:cs typeface="+mn-cs"/>
              </a:rPr>
              <a:t>EAT-Lancet </a:t>
            </a:r>
            <a:r>
              <a:rPr lang="nl-NL" sz="1200" b="0" i="0" kern="1200" err="1">
                <a:solidFill>
                  <a:schemeClr val="tx1"/>
                </a:solidFill>
                <a:effectLst/>
                <a:latin typeface="+mn-lt"/>
                <a:ea typeface="+mn-ea"/>
                <a:cs typeface="+mn-cs"/>
              </a:rPr>
              <a:t>Commission</a:t>
            </a:r>
            <a:endParaRPr lang="nl-NL" sz="1200" b="0" i="0" kern="1200">
              <a:solidFill>
                <a:schemeClr val="tx1"/>
              </a:solidFill>
              <a:effectLst/>
              <a:latin typeface="+mn-lt"/>
              <a:ea typeface="+mn-ea"/>
              <a:cs typeface="+mn-cs"/>
            </a:endParaRPr>
          </a:p>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3432132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t>
            </a:r>
            <a:r>
              <a:rPr lang="nl-NL">
                <a:hlinkClick r:id="rId3"/>
              </a:rPr>
              <a:t>inhoud</a:t>
            </a:r>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487225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1732468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a:p>
            <a:r>
              <a:rPr lang="it-IT" err="1"/>
              <a:t>Michal Pollan </a:t>
            </a:r>
            <a:r>
              <a:rPr lang="it-IT"/>
              <a:t>– </a:t>
            </a:r>
          </a:p>
          <a:p>
            <a:r>
              <a:rPr lang="it-IT" err="1"/>
              <a:t>Waarom </a:t>
            </a:r>
            <a:r>
              <a:rPr lang="it-IT"/>
              <a:t>lokaal </a:t>
            </a:r>
            <a:r>
              <a:rPr lang="it-IT" err="1"/>
              <a:t>eten </a:t>
            </a:r>
            <a:r>
              <a:rPr lang="it-IT"/>
              <a:t>- https://www.youtube.com/watch?v=x6b-F2ffxnc</a:t>
            </a:r>
          </a:p>
          <a:p>
            <a:r>
              <a:rPr lang="it-IT" err="1"/>
              <a:t>Voedselketen </a:t>
            </a:r>
            <a:r>
              <a:rPr lang="it-IT"/>
              <a:t>- https://www.youtube.com/watch?v=OmrfrsnWng8</a:t>
            </a:r>
          </a:p>
        </p:txBody>
      </p:sp>
      <p:sp>
        <p:nvSpPr>
          <p:cNvPr id="4" name="Segnaposto numero diapositiva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3420276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E99FE-6CBB-9206-43B3-CF7CBA3EDC2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C00680B-127A-32C5-9751-391915FCA81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F858A3A-0418-C01A-B4A1-6669B823FA85}"/>
              </a:ext>
            </a:extLst>
          </p:cNvPr>
          <p:cNvSpPr>
            <a:spLocks noGrp="1"/>
          </p:cNvSpPr>
          <p:nvPr>
            <p:ph type="body" idx="1"/>
          </p:nvPr>
        </p:nvSpPr>
        <p:spPr/>
        <p:txBody>
          <a:bodyPr/>
          <a:lstStyle/>
          <a:p>
            <a:endParaRPr lang="it-IT"/>
          </a:p>
          <a:p>
            <a:r>
              <a:rPr lang="it-IT" err="1"/>
              <a:t>Michal Pollan </a:t>
            </a:r>
            <a:r>
              <a:rPr lang="it-IT"/>
              <a:t>– </a:t>
            </a:r>
          </a:p>
          <a:p>
            <a:r>
              <a:rPr lang="it-IT" err="1"/>
              <a:t>Waarom </a:t>
            </a:r>
            <a:r>
              <a:rPr lang="it-IT"/>
              <a:t>lokaal </a:t>
            </a:r>
            <a:r>
              <a:rPr lang="it-IT" err="1"/>
              <a:t>eten </a:t>
            </a:r>
            <a:r>
              <a:rPr lang="it-IT"/>
              <a:t>- https://www.youtube.com/watch?v=x6b-F2ffxnc</a:t>
            </a:r>
          </a:p>
          <a:p>
            <a:r>
              <a:rPr lang="it-IT" err="1"/>
              <a:t>Voedselketen </a:t>
            </a:r>
            <a:r>
              <a:rPr lang="it-IT"/>
              <a:t>- https://www.youtube.com/watch?v=OmrfrsnWng8</a:t>
            </a:r>
          </a:p>
        </p:txBody>
      </p:sp>
      <p:sp>
        <p:nvSpPr>
          <p:cNvPr id="4" name="Segnaposto numero diapositiva 3">
            <a:extLst>
              <a:ext uri="{FF2B5EF4-FFF2-40B4-BE49-F238E27FC236}">
                <a16:creationId xmlns:a16="http://schemas.microsoft.com/office/drawing/2014/main" id="{87188029-BC56-45AE-4B7C-2A4DB5250F9A}"/>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65329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4695192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DD68-FECA-038E-C9FF-4E51C45499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3A84E84-0CA9-088D-43D2-BA1C690144E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5460BA6-F5A5-331B-87C0-C0160CC8E6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DBCC22-D3CC-4915-9940-22C6E0D3AA55}" type="slidenum">
              <a:t>45</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Zet de link in de afbeelding. </a:t>
            </a:r>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378670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123227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816731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86303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Food Eco - Culture Edu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7D36543-D636-9996-6A76-33FC854FF0DC}"/>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3" name="Group 2">
            <a:extLst>
              <a:ext uri="{FF2B5EF4-FFF2-40B4-BE49-F238E27FC236}">
                <a16:creationId xmlns:a16="http://schemas.microsoft.com/office/drawing/2014/main" id="{93D4273B-5CF5-FECE-46A2-D29EA4B41C22}"/>
              </a:ext>
            </a:extLst>
          </p:cNvPr>
          <p:cNvGrpSpPr/>
          <p:nvPr userDrawn="1"/>
        </p:nvGrpSpPr>
        <p:grpSpPr>
          <a:xfrm>
            <a:off x="10392069" y="4627171"/>
            <a:ext cx="1799931" cy="2230829"/>
            <a:chOff x="2887563" y="4517695"/>
            <a:chExt cx="1145987" cy="1420333"/>
          </a:xfrm>
        </p:grpSpPr>
        <p:sp>
          <p:nvSpPr>
            <p:cNvPr id="4" name="Freeform 3">
              <a:extLst>
                <a:ext uri="{FF2B5EF4-FFF2-40B4-BE49-F238E27FC236}">
                  <a16:creationId xmlns:a16="http://schemas.microsoft.com/office/drawing/2014/main" id="{A16FC9AA-EE41-7790-983A-3FF722730E2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5" name="Graphic 10">
              <a:extLst>
                <a:ext uri="{FF2B5EF4-FFF2-40B4-BE49-F238E27FC236}">
                  <a16:creationId xmlns:a16="http://schemas.microsoft.com/office/drawing/2014/main" id="{1D443549-EF01-1D46-B762-F9E4A17AAFA0}"/>
                </a:ext>
              </a:extLst>
            </p:cNvPr>
            <p:cNvGrpSpPr/>
            <p:nvPr/>
          </p:nvGrpSpPr>
          <p:grpSpPr>
            <a:xfrm>
              <a:off x="3495254" y="4781992"/>
              <a:ext cx="536857" cy="499528"/>
              <a:chOff x="3495254" y="4781992"/>
              <a:chExt cx="536857" cy="499528"/>
            </a:xfrm>
            <a:solidFill>
              <a:srgbClr val="55854D"/>
            </a:solidFill>
          </p:grpSpPr>
          <p:sp>
            <p:nvSpPr>
              <p:cNvPr id="16" name="Freeform 15">
                <a:extLst>
                  <a:ext uri="{FF2B5EF4-FFF2-40B4-BE49-F238E27FC236}">
                    <a16:creationId xmlns:a16="http://schemas.microsoft.com/office/drawing/2014/main" id="{F403E6B7-88CE-5A49-43DC-DCEA372A2C8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440D2A6-EA0B-2C37-06E0-6F628103D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EC36D9-49B3-C41D-5CFB-8BDBE19D657A}"/>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AE898DE-2178-1AA2-F09E-583DAD60DC3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 name="Freeform 5">
              <a:extLst>
                <a:ext uri="{FF2B5EF4-FFF2-40B4-BE49-F238E27FC236}">
                  <a16:creationId xmlns:a16="http://schemas.microsoft.com/office/drawing/2014/main" id="{DE3054AF-80F6-4A19-F9FC-8DED596DCCE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9C2DE81-D020-9CEB-ED8D-160BCFF1DA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DF39CBD-A1E7-6F34-394F-68361324B5F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2C8A0D4-6DF6-242F-1634-7D663146FCC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71A4AD8A-F718-534F-69B3-EBFA783157D4}"/>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F26650"/>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761524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33D62A4-E063-93F2-523C-310EB25BDE58}"/>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4" name="Group 13">
            <a:extLst>
              <a:ext uri="{FF2B5EF4-FFF2-40B4-BE49-F238E27FC236}">
                <a16:creationId xmlns:a16="http://schemas.microsoft.com/office/drawing/2014/main" id="{5F64DA7E-CE59-A371-578F-CAFFC8B1F109}"/>
              </a:ext>
            </a:extLst>
          </p:cNvPr>
          <p:cNvGrpSpPr/>
          <p:nvPr userDrawn="1"/>
        </p:nvGrpSpPr>
        <p:grpSpPr>
          <a:xfrm>
            <a:off x="10392069" y="4627171"/>
            <a:ext cx="1799931" cy="2230829"/>
            <a:chOff x="2887563" y="4517695"/>
            <a:chExt cx="1145987" cy="1420333"/>
          </a:xfrm>
        </p:grpSpPr>
        <p:sp>
          <p:nvSpPr>
            <p:cNvPr id="15" name="Freeform 14">
              <a:extLst>
                <a:ext uri="{FF2B5EF4-FFF2-40B4-BE49-F238E27FC236}">
                  <a16:creationId xmlns:a16="http://schemas.microsoft.com/office/drawing/2014/main" id="{E53115EB-52DB-DA44-C6F3-A15462B1CAB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040D5D2B-B4BA-C70A-5849-E59B7AE84DFB}"/>
                </a:ext>
              </a:extLst>
            </p:cNvPr>
            <p:cNvGrpSpPr/>
            <p:nvPr/>
          </p:nvGrpSpPr>
          <p:grpSpPr>
            <a:xfrm>
              <a:off x="3495254" y="4781992"/>
              <a:ext cx="536857" cy="499528"/>
              <a:chOff x="3495254" y="4781992"/>
              <a:chExt cx="536857" cy="499528"/>
            </a:xfrm>
            <a:solidFill>
              <a:srgbClr val="55854D"/>
            </a:solidFill>
          </p:grpSpPr>
          <p:sp>
            <p:nvSpPr>
              <p:cNvPr id="23" name="Freeform 22">
                <a:extLst>
                  <a:ext uri="{FF2B5EF4-FFF2-40B4-BE49-F238E27FC236}">
                    <a16:creationId xmlns:a16="http://schemas.microsoft.com/office/drawing/2014/main" id="{2B6B8196-974D-0704-266B-8C0694923BF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DBFBBA5-A04E-BCC3-77CF-28C7EA8E45F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F54FB06-B7DF-B923-1E36-0314D38498B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889D3A1-C66A-D8A7-6BD9-2A02C32370F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9F8B8C1-1BCD-AE14-2706-56322C673F0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E1E6998-B775-49B7-2E44-C702524D3C0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0F198-C83D-749E-F3BA-3331EDD83B2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F3337C4-FC8A-139F-C98C-8AED82246CB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8" name="Rectangle 27">
            <a:extLst>
              <a:ext uri="{FF2B5EF4-FFF2-40B4-BE49-F238E27FC236}">
                <a16:creationId xmlns:a16="http://schemas.microsoft.com/office/drawing/2014/main" id="{C71B6AC4-CC82-6311-7296-786CB291ECBC}"/>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177776" y="416346"/>
            <a:ext cx="5213836" cy="388802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6180" y="911409"/>
            <a:ext cx="2066906" cy="582221"/>
          </a:xfrm>
          <a:prstGeom prst="rect">
            <a:avLst/>
          </a:prstGeom>
        </p:spPr>
        <p:txBody>
          <a:bodyPr>
            <a:noAutofit/>
          </a:bodyPr>
          <a:lstStyle>
            <a:lvl1pPr marL="0" indent="0" algn="l">
              <a:buNone/>
              <a:defRPr sz="13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8328758" cy="363483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a:extLst>
              <a:ext uri="{FF2B5EF4-FFF2-40B4-BE49-F238E27FC236}">
                <a16:creationId xmlns:a16="http://schemas.microsoft.com/office/drawing/2014/main" id="{1EA8731C-868F-8C57-EDA5-C334C7208F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A98289D-C07A-0CA7-C07B-C31E6B05156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291"/>
          <a:stretch/>
        </p:blipFill>
        <p:spPr>
          <a:xfrm>
            <a:off x="-308931" y="1902293"/>
            <a:ext cx="7402286" cy="439601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1088030" y="2459539"/>
            <a:ext cx="4990998" cy="3118870"/>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3432982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iPhone6_mockup_front_white.png">
            <a:extLst>
              <a:ext uri="{FF2B5EF4-FFF2-40B4-BE49-F238E27FC236}">
                <a16:creationId xmlns:a16="http://schemas.microsoft.com/office/drawing/2014/main" id="{28BF4BF7-6774-41AE-2F6E-6C09D11DAA1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7" name="Picture Placeholder 17">
            <a:extLst>
              <a:ext uri="{FF2B5EF4-FFF2-40B4-BE49-F238E27FC236}">
                <a16:creationId xmlns:a16="http://schemas.microsoft.com/office/drawing/2014/main" id="{2342B720-A98E-332A-5C38-B46861456D6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4531708" y="-2066802"/>
            <a:ext cx="3128588"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3591530"/>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Any Questions?</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2895623"/>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THANK YOU</a:t>
            </a:r>
          </a:p>
        </p:txBody>
      </p:sp>
      <p:pic>
        <p:nvPicPr>
          <p:cNvPr id="148" name="Picture 147">
            <a:extLst>
              <a:ext uri="{FF2B5EF4-FFF2-40B4-BE49-F238E27FC236}">
                <a16:creationId xmlns:a16="http://schemas.microsoft.com/office/drawing/2014/main" id="{B3B87F72-D71D-0154-8DDD-898ED82805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64871" y="575227"/>
            <a:ext cx="4568197" cy="1438136"/>
          </a:xfrm>
          <a:prstGeom prst="rect">
            <a:avLst/>
          </a:prstGeom>
        </p:spPr>
      </p:pic>
      <p:pic>
        <p:nvPicPr>
          <p:cNvPr id="160" name="Picture 159" descr="Co-funded by the European Union logo in png for web usage">
            <a:extLst>
              <a:ext uri="{FF2B5EF4-FFF2-40B4-BE49-F238E27FC236}">
                <a16:creationId xmlns:a16="http://schemas.microsoft.com/office/drawing/2014/main" id="{12AE73DA-86E8-D020-0655-B825036EE65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51609" y="6077079"/>
            <a:ext cx="2120185" cy="442913"/>
          </a:xfrm>
          <a:prstGeom prst="rect">
            <a:avLst/>
          </a:prstGeom>
          <a:noFill/>
          <a:ln>
            <a:noFill/>
          </a:ln>
        </p:spPr>
      </p:pic>
      <p:sp>
        <p:nvSpPr>
          <p:cNvPr id="161" name="Rectangle 160">
            <a:extLst>
              <a:ext uri="{FF2B5EF4-FFF2-40B4-BE49-F238E27FC236}">
                <a16:creationId xmlns:a16="http://schemas.microsoft.com/office/drawing/2014/main" id="{82ACADD9-800D-6A8A-B0C6-5F78564DF64B}"/>
              </a:ext>
            </a:extLst>
          </p:cNvPr>
          <p:cNvSpPr/>
          <p:nvPr userDrawn="1"/>
        </p:nvSpPr>
        <p:spPr>
          <a:xfrm>
            <a:off x="2654038" y="6044458"/>
            <a:ext cx="3620330" cy="504112"/>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3807230"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a:solidFill>
            <a:srgbClr val="ECC0DA"/>
          </a:solidFill>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511849" y="804645"/>
            <a:ext cx="2528330" cy="1395907"/>
          </a:xfrm>
          <a:prstGeom prst="rect">
            <a:avLst/>
          </a:prstGeom>
        </p:spPr>
        <p:txBody>
          <a:bodyPr>
            <a:noAutofit/>
          </a:bodyPr>
          <a:lstStyle>
            <a:lvl1pPr marL="0" indent="0">
              <a:lnSpc>
                <a:spcPts val="324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TABLE OF</a:t>
            </a:r>
          </a:p>
          <a:p>
            <a:pPr lvl="0"/>
            <a:r>
              <a:rPr lang="en-GB"/>
              <a:t>CONTENTS</a:t>
            </a:r>
            <a:endParaRPr lang="en-US"/>
          </a:p>
        </p:txBody>
      </p:sp>
      <p:pic>
        <p:nvPicPr>
          <p:cNvPr id="7" name="Picture 6" descr="Co-funded by the European Union logo in png for web usage">
            <a:extLst>
              <a:ext uri="{FF2B5EF4-FFF2-40B4-BE49-F238E27FC236}">
                <a16:creationId xmlns:a16="http://schemas.microsoft.com/office/drawing/2014/main" id="{7D1B112A-87E8-D522-B5FA-7E6B774612D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686671" y="5610442"/>
            <a:ext cx="2120185" cy="442913"/>
          </a:xfrm>
          <a:prstGeom prst="rect">
            <a:avLst/>
          </a:prstGeom>
          <a:noFill/>
          <a:ln>
            <a:noFill/>
          </a:ln>
        </p:spPr>
      </p:pic>
      <p:sp>
        <p:nvSpPr>
          <p:cNvPr id="8" name="Rectangle 7">
            <a:extLst>
              <a:ext uri="{FF2B5EF4-FFF2-40B4-BE49-F238E27FC236}">
                <a16:creationId xmlns:a16="http://schemas.microsoft.com/office/drawing/2014/main" id="{1266FEAB-6307-87DC-65EB-CE4244CFFA0D}"/>
              </a:ext>
            </a:extLst>
          </p:cNvPr>
          <p:cNvSpPr/>
          <p:nvPr userDrawn="1"/>
        </p:nvSpPr>
        <p:spPr>
          <a:xfrm>
            <a:off x="6915146" y="5574055"/>
            <a:ext cx="4146329" cy="507511"/>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DD5F332-D391-0127-D8C2-EFCEDA4F54BE}"/>
              </a:ext>
            </a:extLst>
          </p:cNvPr>
          <p:cNvGrpSpPr/>
          <p:nvPr userDrawn="1"/>
        </p:nvGrpSpPr>
        <p:grpSpPr>
          <a:xfrm>
            <a:off x="2171700" y="4627171"/>
            <a:ext cx="1799931" cy="2230829"/>
            <a:chOff x="2887563" y="4517695"/>
            <a:chExt cx="1145987" cy="1420333"/>
          </a:xfrm>
        </p:grpSpPr>
        <p:sp>
          <p:nvSpPr>
            <p:cNvPr id="10" name="Freeform 9">
              <a:extLst>
                <a:ext uri="{FF2B5EF4-FFF2-40B4-BE49-F238E27FC236}">
                  <a16:creationId xmlns:a16="http://schemas.microsoft.com/office/drawing/2014/main" id="{712AB9EF-298F-2C39-58F6-856BDE4917D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1" name="Graphic 10">
              <a:extLst>
                <a:ext uri="{FF2B5EF4-FFF2-40B4-BE49-F238E27FC236}">
                  <a16:creationId xmlns:a16="http://schemas.microsoft.com/office/drawing/2014/main" id="{39299F0C-5A50-5447-3B96-17F3F2E3B73A}"/>
                </a:ext>
              </a:extLst>
            </p:cNvPr>
            <p:cNvGrpSpPr/>
            <p:nvPr/>
          </p:nvGrpSpPr>
          <p:grpSpPr>
            <a:xfrm>
              <a:off x="3495254" y="4781992"/>
              <a:ext cx="536857" cy="499528"/>
              <a:chOff x="3495254" y="4781992"/>
              <a:chExt cx="536857" cy="499528"/>
            </a:xfrm>
            <a:solidFill>
              <a:srgbClr val="55854D"/>
            </a:solidFill>
          </p:grpSpPr>
          <p:sp>
            <p:nvSpPr>
              <p:cNvPr id="25" name="Freeform 24">
                <a:extLst>
                  <a:ext uri="{FF2B5EF4-FFF2-40B4-BE49-F238E27FC236}">
                    <a16:creationId xmlns:a16="http://schemas.microsoft.com/office/drawing/2014/main" id="{A1814AED-9596-ACA2-E059-10855B783AC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39B5FF4-0A5F-A732-3F8F-B3F11E659AC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FFDFB1E-1B86-5268-2F1F-0069E8A58E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C70795D-3FB7-E37B-DA05-5B9A3020F26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DA33BD4-F1BE-3850-8B23-630C9A404C2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F0FC85-8DA2-CD9C-1503-781B0A3D3F3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2EF5875-0447-1A5E-B358-E24530123DC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109A3A0-8E38-0167-D556-43DEE4B3E37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D6956516-AFA6-7275-1C71-C77D1E37CD6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708448" y="4967441"/>
            <a:ext cx="1251103" cy="438150"/>
          </a:xfrm>
          <a:prstGeom prst="rect">
            <a:avLst/>
          </a:prstGeom>
        </p:spPr>
      </p:pic>
      <p:sp>
        <p:nvSpPr>
          <p:cNvPr id="17" name="TextBox 16">
            <a:extLst>
              <a:ext uri="{FF2B5EF4-FFF2-40B4-BE49-F238E27FC236}">
                <a16:creationId xmlns:a16="http://schemas.microsoft.com/office/drawing/2014/main" id="{99B9CB7D-43A0-202C-8655-A5020A205935}"/>
              </a:ext>
            </a:extLst>
          </p:cNvPr>
          <p:cNvSpPr txBox="1"/>
          <p:nvPr userDrawn="1"/>
        </p:nvSpPr>
        <p:spPr>
          <a:xfrm>
            <a:off x="6915147" y="5003860"/>
            <a:ext cx="4146329" cy="504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ts val="760"/>
              </a:lnSpc>
            </a:pPr>
            <a:r>
              <a:rPr lang="en-US" sz="800">
                <a:solidFill>
                  <a:srgbClr val="292668"/>
                </a:solidFill>
              </a:rPr>
              <a:t>This license requires that </a:t>
            </a:r>
            <a:r>
              <a:rPr lang="en-US" sz="800" err="1">
                <a:solidFill>
                  <a:srgbClr val="292668"/>
                </a:solidFill>
              </a:rPr>
              <a:t>reusers</a:t>
            </a:r>
            <a:r>
              <a:rPr lang="en-US" sz="800">
                <a:solidFill>
                  <a:srgbClr val="292668"/>
                </a:solidFill>
              </a:rPr>
              <a:t> give credit to the creator. It allows </a:t>
            </a:r>
            <a:r>
              <a:rPr lang="en-US" sz="800" err="1">
                <a:solidFill>
                  <a:srgbClr val="292668"/>
                </a:solidFill>
              </a:rPr>
              <a:t>reusers</a:t>
            </a:r>
            <a:r>
              <a:rPr lang="en-US" sz="800">
                <a:solidFill>
                  <a:srgbClr val="292668"/>
                </a:solidFill>
              </a:rPr>
              <a:t> to distribute, remix, adapt, and build upon the material in any medium or format, even for commercial purposes. If others remix, adapt, or build upon the material, they must license the modified material under identical terms.</a:t>
            </a:r>
            <a:endParaRPr lang="en-US" sz="800">
              <a:solidFill>
                <a:srgbClr val="292668"/>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DDD082A-7E26-8BBE-E882-FB6444825FEF}"/>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4" name="Group 3">
            <a:extLst>
              <a:ext uri="{FF2B5EF4-FFF2-40B4-BE49-F238E27FC236}">
                <a16:creationId xmlns:a16="http://schemas.microsoft.com/office/drawing/2014/main" id="{7BA63582-7516-3B11-B0FF-4E8D44C05C2D}"/>
              </a:ext>
            </a:extLst>
          </p:cNvPr>
          <p:cNvGrpSpPr/>
          <p:nvPr userDrawn="1"/>
        </p:nvGrpSpPr>
        <p:grpSpPr>
          <a:xfrm>
            <a:off x="10392069" y="4627171"/>
            <a:ext cx="1799931" cy="2230829"/>
            <a:chOff x="2887563" y="4517695"/>
            <a:chExt cx="1145987" cy="1420333"/>
          </a:xfrm>
        </p:grpSpPr>
        <p:sp>
          <p:nvSpPr>
            <p:cNvPr id="5" name="Freeform 4">
              <a:extLst>
                <a:ext uri="{FF2B5EF4-FFF2-40B4-BE49-F238E27FC236}">
                  <a16:creationId xmlns:a16="http://schemas.microsoft.com/office/drawing/2014/main" id="{FFD03056-F217-DC5D-1E7C-772043177B9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F496F738-F608-52CC-E199-7447AF1A8A81}"/>
                </a:ext>
              </a:extLst>
            </p:cNvPr>
            <p:cNvGrpSpPr/>
            <p:nvPr/>
          </p:nvGrpSpPr>
          <p:grpSpPr>
            <a:xfrm>
              <a:off x="3495254" y="4781992"/>
              <a:ext cx="536857" cy="499528"/>
              <a:chOff x="3495254" y="4781992"/>
              <a:chExt cx="536857" cy="499528"/>
            </a:xfrm>
            <a:solidFill>
              <a:srgbClr val="55854D"/>
            </a:solidFill>
          </p:grpSpPr>
          <p:sp>
            <p:nvSpPr>
              <p:cNvPr id="17" name="Freeform 16">
                <a:extLst>
                  <a:ext uri="{FF2B5EF4-FFF2-40B4-BE49-F238E27FC236}">
                    <a16:creationId xmlns:a16="http://schemas.microsoft.com/office/drawing/2014/main" id="{8B44E266-B5CE-CFFC-FF6C-B90E85F2E8B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5C74CA1-5720-CE40-F942-663B2FB34B1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5BCA51-5930-AAB5-E734-E8EF8A2A310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5CE8206-A91B-3274-4152-9D23A257D33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134960D-10DE-1D62-1DD1-62BC9C17672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7CBF4A2-F80C-5326-7F40-D5076ACE34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81E0BAC-B842-583C-A8AD-CA981FE450A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9B5DD7-B7F1-AA11-D3BA-CCF88ED67A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cxnSp>
        <p:nvCxnSpPr>
          <p:cNvPr id="2" name="Straight Connector 1">
            <a:extLst>
              <a:ext uri="{FF2B5EF4-FFF2-40B4-BE49-F238E27FC236}">
                <a16:creationId xmlns:a16="http://schemas.microsoft.com/office/drawing/2014/main" id="{1E4E8702-88DB-2597-F311-DB2CB9AD0DAA}"/>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E81FDF4-DEE9-32A8-A6A6-52030E28C981}"/>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7">
            <a:extLst>
              <a:ext uri="{FF2B5EF4-FFF2-40B4-BE49-F238E27FC236}">
                <a16:creationId xmlns:a16="http://schemas.microsoft.com/office/drawing/2014/main" id="{A80CDA8B-10F8-43E1-23B7-4C196CE3C036}"/>
              </a:ext>
            </a:extLst>
          </p:cNvPr>
          <p:cNvSpPr>
            <a:spLocks noGrp="1"/>
          </p:cNvSpPr>
          <p:nvPr>
            <p:ph type="body" sz="quarter" idx="19" hasCustomPrompt="1"/>
          </p:nvPr>
        </p:nvSpPr>
        <p:spPr>
          <a:xfrm>
            <a:off x="1991317" y="3578087"/>
            <a:ext cx="8129850" cy="1452558"/>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2926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7007768-8D26-8888-D846-2AC0F905451F}"/>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3B42CCC-F4FD-9F6D-359B-18382F44386D}"/>
              </a:ext>
            </a:extLst>
          </p:cNvPr>
          <p:cNvSpPr txBox="1"/>
          <p:nvPr userDrawn="1"/>
        </p:nvSpPr>
        <p:spPr>
          <a:xfrm rot="16200000">
            <a:off x="9695144" y="4196056"/>
            <a:ext cx="4359206" cy="215444"/>
          </a:xfrm>
          <a:prstGeom prst="rect">
            <a:avLst/>
          </a:prstGeom>
          <a:noFill/>
        </p:spPr>
        <p:txBody>
          <a:bodyPr wrap="square">
            <a:spAutoFit/>
          </a:bodyPr>
          <a:lstStyle/>
          <a:p>
            <a:r>
              <a:rPr lang="en-US" sz="800" spc="100" baseline="0">
                <a:solidFill>
                  <a:srgbClr val="292668"/>
                </a:solidFill>
              </a:rPr>
              <a:t>Disciplines verbinden in het Europese hoger onderwijs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40" r:id="rId5"/>
    <p:sldLayoutId id="2147483884" r:id="rId6"/>
    <p:sldLayoutId id="2147483883" r:id="rId7"/>
    <p:sldLayoutId id="2147483877" r:id="rId8"/>
    <p:sldLayoutId id="2147483841" r:id="rId9"/>
    <p:sldLayoutId id="2147483885" r:id="rId10"/>
    <p:sldLayoutId id="2147483886" r:id="rId11"/>
    <p:sldLayoutId id="2147483878" r:id="rId12"/>
    <p:sldLayoutId id="2147483861" r:id="rId13"/>
    <p:sldLayoutId id="2147483833" r:id="rId14"/>
    <p:sldLayoutId id="2147483887"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107_DFC15DEA.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hyperlink" Target="https://www.dutch-cuisine.nl/" TargetMode="External"/><Relationship Id="rId5" Type="http://schemas.openxmlformats.org/officeDocument/2006/relationships/image" Target="../media/image18.png"/><Relationship Id="rId4" Type="http://schemas.openxmlformats.org/officeDocument/2006/relationships/hyperlink" Target="https://www.dutch-cuisine.nl/e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video" Target="https://www.youtube.com/embed/iBpknRDgcDk?feature=oembed" TargetMode="External"/><Relationship Id="rId5" Type="http://schemas.openxmlformats.org/officeDocument/2006/relationships/image" Target="../media/image27.jpeg"/><Relationship Id="rId4" Type="http://schemas.openxmlformats.org/officeDocument/2006/relationships/hyperlink" Target="https://www.youtube.com/watch?v=iBpknRDgcDk"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stockholmresilience.org/research/planetary-boundaries.html" TargetMode="Externa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www.forkranger.com/about/" TargetMode="External"/><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video" Target="https://www.youtube.com/embed/PoUo6WGKja0?feature=oembed" TargetMode="External"/><Relationship Id="rId5" Type="http://schemas.openxmlformats.org/officeDocument/2006/relationships/image" Target="../media/image30.jpeg"/><Relationship Id="rId4" Type="http://schemas.openxmlformats.org/officeDocument/2006/relationships/hyperlink" Target="https://www.youtube.com/watch?v=PoUo6WGKja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hyperlink" Target="https://www.youtube.com/watch?v=VIEyrcwiGUo&amp;t=1s" TargetMode="External"/><Relationship Id="rId2" Type="http://schemas.openxmlformats.org/officeDocument/2006/relationships/slideLayout" Target="../slideLayouts/slideLayout15.xml"/><Relationship Id="rId1" Type="http://schemas.openxmlformats.org/officeDocument/2006/relationships/video" Target="https://www.youtube.com/embed/VIEyrcwiGUo?feature=oembed" TargetMode="External"/><Relationship Id="rId6" Type="http://schemas.openxmlformats.org/officeDocument/2006/relationships/image" Target="../media/image37.jpeg"/><Relationship Id="rId5" Type="http://schemas.openxmlformats.org/officeDocument/2006/relationships/hyperlink" Target="https://eatforum.org/eat-lancet/the-planetary-health-diet/" TargetMode="External"/><Relationship Id="rId4" Type="http://schemas.microsoft.com/office/2018/10/relationships/comments" Target="../comments/modernComment_1148_ACEF92A2.xml"/></Relationships>
</file>

<file path=ppt/slides/_rels/slide26.xml.rels><?xml version="1.0" encoding="UTF-8" standalone="yes"?>
<Relationships xmlns="http://schemas.openxmlformats.org/package/2006/relationships"><Relationship Id="rId3" Type="http://schemas.openxmlformats.org/officeDocument/2006/relationships/hyperlink" Target="https://food.ec.europa.eu/horizontal-topics/farm-fork-strategy/food-loss-and-waste-prevention_en?utm_source=chatgpt.com" TargetMode="External"/><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xml"/><Relationship Id="rId1" Type="http://schemas.openxmlformats.org/officeDocument/2006/relationships/video" Target="https://www.youtube.com/embed/b0vwP19h49U?start=1&amp;feature=oembed" TargetMode="External"/><Relationship Id="rId5" Type="http://schemas.openxmlformats.org/officeDocument/2006/relationships/image" Target="../media/image38.jpeg"/><Relationship Id="rId4" Type="http://schemas.openxmlformats.org/officeDocument/2006/relationships/hyperlink" Target="https://www.youtube.com/watch?v=b0vwP19h49U"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hyperlink" Target="https://www.thelancet.com/journals/lancet/article/PIIS0140-6736(25)01201-2/abstract?dgcid=tlcom_carousel1_lanceteat25" TargetMode="Externa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5.xml"/><Relationship Id="rId1" Type="http://schemas.openxmlformats.org/officeDocument/2006/relationships/video" Target="https://www.youtube.com/embed/QDVhIJJR2UU?feature=oembed" TargetMode="External"/><Relationship Id="rId5" Type="http://schemas.openxmlformats.org/officeDocument/2006/relationships/hyperlink" Target="https://www.youtube.com/watch?v=QDVhIJJR2UU" TargetMode="External"/><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sv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hyperlink" Target="https://www.oxfordcollegeofprocurementandsupply.com/ethics-in-the-supply-chain/" TargetMode="Externa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5.xml"/><Relationship Id="rId1" Type="http://schemas.openxmlformats.org/officeDocument/2006/relationships/video" Target="https://www.youtube.com/embed/1ctigfy15Hw?feature=oembed" TargetMode="External"/><Relationship Id="rId5" Type="http://schemas.openxmlformats.org/officeDocument/2006/relationships/hyperlink" Target="https://www.youtube.com/watch?v=1ctigfy15Hw" TargetMode="External"/><Relationship Id="rId4" Type="http://schemas.openxmlformats.org/officeDocument/2006/relationships/image" Target="../media/image46.jpe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hyperlink" Target="https://www.mdpi.com/2071-1050/17/15/7138" TargetMode="Externa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hyperlink" Target="https://thehill.com/changing-america/opinion/481343-i-wrote-a-book-on-hunger-heres-what-i-learned/" TargetMode="External"/><Relationship Id="rId7" Type="http://schemas.openxmlformats.org/officeDocument/2006/relationships/hyperlink" Target="https://www.bbc.com/audio/brand/p028z2z0" TargetMode="External"/><Relationship Id="rId12" Type="http://schemas.openxmlformats.org/officeDocument/2006/relationships/image" Target="../media/image52.png"/><Relationship Id="rId2" Type="http://schemas.openxmlformats.org/officeDocument/2006/relationships/hyperlink" Target="https://michaelpollan.com/books/the-omnivores-dilemma/" TargetMode="External"/><Relationship Id="rId1" Type="http://schemas.openxmlformats.org/officeDocument/2006/relationships/slideLayout" Target="../slideLayouts/slideLayout10.xml"/><Relationship Id="rId6" Type="http://schemas.openxmlformats.org/officeDocument/2006/relationships/hyperlink" Target="https://thefern.org/podcasts/hot-farm/" TargetMode="External"/><Relationship Id="rId11" Type="http://schemas.openxmlformats.org/officeDocument/2006/relationships/image" Target="../media/image51.png"/><Relationship Id="rId5" Type="http://schemas.openxmlformats.org/officeDocument/2006/relationships/hyperlink" Target="https://www.kcrw.com/shows/good-food/about" TargetMode="External"/><Relationship Id="rId10" Type="http://schemas.openxmlformats.org/officeDocument/2006/relationships/image" Target="../media/image50.png"/><Relationship Id="rId4" Type="http://schemas.openxmlformats.org/officeDocument/2006/relationships/hyperlink" Target="https://sustainablefoodtrust.org/podcasts/" TargetMode="External"/><Relationship Id="rId9" Type="http://schemas.openxmlformats.org/officeDocument/2006/relationships/image" Target="../media/image49.png"/><Relationship Id="rId14" Type="http://schemas.openxmlformats.org/officeDocument/2006/relationships/image" Target="../media/image54.png"/></Relationships>
</file>

<file path=ppt/slides/_rels/slide45.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s://www.youtube.com/watch?v=eHJiNC_7wuw" TargetMode="External"/><Relationship Id="rId7" Type="http://schemas.openxmlformats.org/officeDocument/2006/relationships/hyperlink" Target="https://www.youtube.com/watch?v=fcQKWkpPB3U"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3.jpeg"/><Relationship Id="rId5" Type="http://schemas.openxmlformats.org/officeDocument/2006/relationships/hyperlink" Target="https://www.youtube.com/watch?v=K3-V1j-zMZw" TargetMode="External"/><Relationship Id="rId10" Type="http://schemas.openxmlformats.org/officeDocument/2006/relationships/image" Target="../media/image15.jpeg"/><Relationship Id="rId4" Type="http://schemas.openxmlformats.org/officeDocument/2006/relationships/image" Target="../media/image12.jpeg"/><Relationship Id="rId9" Type="http://schemas.openxmlformats.org/officeDocument/2006/relationships/hyperlink" Target="https://www.youtube.com/watch?v=KUQGVSyXDWA"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eatforum.org/eat-lancet/"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video" Target="https://www.youtube.com/embed/4aa6wvJyt1c?feature=oembed" TargetMode="External"/><Relationship Id="rId5" Type="http://schemas.openxmlformats.org/officeDocument/2006/relationships/hyperlink" Target="https://www.youtube.com/watch?v=4aa6wvJyt1c" TargetMode="Externa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4">
            <a:extLst>
              <a:ext uri="{FF2B5EF4-FFF2-40B4-BE49-F238E27FC236}">
                <a16:creationId xmlns:a16="http://schemas.microsoft.com/office/drawing/2014/main" id="{3E1BC2DF-0AC7-65AF-723D-73724A64211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0" y="1994497"/>
            <a:ext cx="12192000" cy="3440624"/>
          </a:xfrm>
        </p:spPr>
      </p:pic>
      <p:sp>
        <p:nvSpPr>
          <p:cNvPr id="9" name="Rectangle 8">
            <a:extLst>
              <a:ext uri="{FF2B5EF4-FFF2-40B4-BE49-F238E27FC236}">
                <a16:creationId xmlns:a16="http://schemas.microsoft.com/office/drawing/2014/main" id="{1C649D26-280B-9DCA-8DAE-3F92754507FD}"/>
              </a:ext>
            </a:extLst>
          </p:cNvPr>
          <p:cNvSpPr/>
          <p:nvPr/>
        </p:nvSpPr>
        <p:spPr>
          <a:xfrm>
            <a:off x="2196607" y="4263817"/>
            <a:ext cx="4346433" cy="14372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380629" y="4316115"/>
            <a:ext cx="3949051" cy="1384995"/>
          </a:xfrm>
          <a:prstGeom prst="rect">
            <a:avLst/>
          </a:prstGeom>
          <a:noFill/>
        </p:spPr>
        <p:txBody>
          <a:bodyPr wrap="square" rtlCol="0">
            <a:spAutoFit/>
          </a:bodyPr>
          <a:lstStyle/>
          <a:p>
            <a:r>
              <a:rPr lang="en-US" sz="2800" b="1" spc="324" dirty="0">
                <a:solidFill>
                  <a:srgbClr val="F26F46"/>
                </a:solidFill>
                <a:latin typeface="Calibri" panose="020F0502020204030204" pitchFamily="34" charset="0"/>
                <a:cs typeface="Calibri" panose="020F0502020204030204" pitchFamily="34" charset="0"/>
              </a:rPr>
              <a:t>INZICHT IN DUURZAME VOEDSELKEUZES</a:t>
            </a:r>
          </a:p>
        </p:txBody>
      </p:sp>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err="1">
                <a:solidFill>
                  <a:srgbClr val="292668"/>
                </a:solidFill>
                <a:latin typeface="Calibri" panose="020F0502020204030204" pitchFamily="34" charset="0"/>
                <a:cs typeface="Calibri" panose="020F0502020204030204" pitchFamily="34" charset="0"/>
              </a:rPr>
              <a:t>www.foodecocultureedu.eu</a:t>
            </a:r>
            <a:endParaRPr lang="en-US" sz="3400">
              <a:solidFill>
                <a:srgbClr val="292668"/>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lIns="91440" tIns="45720" rIns="91440" bIns="45720" anchor="t">
            <a:spAutoFit/>
          </a:bodyPr>
          <a:lstStyle/>
          <a:p>
            <a:r>
              <a:rPr lang="en-US" sz="3600" b="1" spc="324" dirty="0">
                <a:solidFill>
                  <a:schemeClr val="bg1"/>
                </a:solidFill>
                <a:latin typeface="Calibri"/>
                <a:ea typeface="Calibri"/>
                <a:cs typeface="Calibri"/>
              </a:rPr>
              <a:t>Module 2 </a:t>
            </a:r>
            <a:endParaRPr lang="en-IE" sz="3600" dirty="0">
              <a:solidFill>
                <a:schemeClr val="bg1"/>
              </a:solidFill>
            </a:endParaRP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607553" y="2016633"/>
            <a:ext cx="5488447" cy="4102937"/>
          </a:xfrm>
          <a:prstGeom prst="rect">
            <a:avLst/>
          </a:prstGeom>
        </p:spPr>
        <p:txBody>
          <a:bodyPr lIns="91440" tIns="45720" rIns="91440" bIns="45720" anchor="t"/>
          <a:lstStyle/>
          <a:p>
            <a:r>
              <a:rPr lang="en-US" b="1" dirty="0"/>
              <a:t>De Dutch Cuisine</a:t>
            </a:r>
            <a:endParaRPr lang="en-US" dirty="0"/>
          </a:p>
          <a:p>
            <a:endParaRPr lang="en-US" dirty="0"/>
          </a:p>
          <a:p>
            <a:r>
              <a:rPr lang="nl-NL" dirty="0"/>
              <a:t>Dutch Cuisine is een mooi voorbeeld van hoe duurzaamheid in de praktijk werkt.</a:t>
            </a:r>
          </a:p>
          <a:p>
            <a:endParaRPr lang="en-US" dirty="0"/>
          </a:p>
          <a:p>
            <a:r>
              <a:rPr lang="nl-NL" dirty="0"/>
              <a:t>Het draait om balans in plaats van beperkingen, met aandacht voor milieu-impact en een focus op lokale, seizoensgebonden en circulaire voedselsystemen. Ook culturele identiteit en storytelling spelen een belangrijke rol.</a:t>
            </a:r>
            <a:endParaRPr lang="en-US" dirty="0"/>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CASESTUDY</a:t>
            </a:r>
          </a:p>
        </p:txBody>
      </p:sp>
      <p:pic>
        <p:nvPicPr>
          <p:cNvPr id="9" name="Segnaposto immagine 8" descr="Immagine che contiene testo, logo, Carattere, Elementi grafici&#10;&#10;Descrizione generata automaticamente">
            <a:hlinkClick r:id="rId4"/>
            <a:extLst>
              <a:ext uri="{FF2B5EF4-FFF2-40B4-BE49-F238E27FC236}">
                <a16:creationId xmlns:a16="http://schemas.microsoft.com/office/drawing/2014/main" id="{0DAF62FE-59A6-1D4A-8D08-E0D3A8D355B5}"/>
              </a:ext>
            </a:extLst>
          </p:cNvPr>
          <p:cNvPicPr>
            <a:picLocks noGrp="1" noChangeAspect="1"/>
          </p:cNvPicPr>
          <p:nvPr>
            <p:ph type="pic" sz="quarter" idx="10"/>
          </p:nvPr>
        </p:nvPicPr>
        <p:blipFill>
          <a:blip r:embed="rId5" cstate="email">
            <a:extLst>
              <a:ext uri="{28A0092B-C50C-407E-A947-70E740481C1C}">
                <a14:useLocalDpi xmlns:a14="http://schemas.microsoft.com/office/drawing/2010/main"/>
              </a:ext>
            </a:extLst>
          </a:blip>
          <a:srcRect/>
          <a:stretch>
            <a:fillRect/>
          </a:stretch>
        </p:blipFill>
        <p:spPr/>
      </p:pic>
      <p:sp>
        <p:nvSpPr>
          <p:cNvPr id="6" name="TextBox 3">
            <a:extLst>
              <a:ext uri="{FF2B5EF4-FFF2-40B4-BE49-F238E27FC236}">
                <a16:creationId xmlns:a16="http://schemas.microsoft.com/office/drawing/2014/main" id="{A8DE051F-A281-2D48-9393-C21A40D9ABA0}"/>
              </a:ext>
            </a:extLst>
          </p:cNvPr>
          <p:cNvSpPr txBox="1"/>
          <p:nvPr/>
        </p:nvSpPr>
        <p:spPr>
          <a:xfrm>
            <a:off x="7870507" y="6420945"/>
            <a:ext cx="2173185" cy="276999"/>
          </a:xfrm>
          <a:prstGeom prst="rect">
            <a:avLst/>
          </a:prstGeom>
          <a:noFill/>
        </p:spPr>
        <p:txBody>
          <a:bodyPr wrap="square" lIns="91440" tIns="45720" rIns="91440" bIns="45720" anchor="t">
            <a:spAutoFit/>
          </a:bodyPr>
          <a:lstStyle/>
          <a:p>
            <a:pPr algn="ctr"/>
            <a:r>
              <a:rPr lang="it-IT" sz="1200" dirty="0" err="1">
                <a:hlinkClick r:id="rId6"/>
              </a:rPr>
              <a:t>Nederlandse Keukenbeweging</a:t>
            </a:r>
            <a:endParaRPr lang="en-US" sz="1200" dirty="0">
              <a:ea typeface="Calibri"/>
              <a:cs typeface="Calibri"/>
            </a:endParaRPr>
          </a:p>
        </p:txBody>
      </p:sp>
      <p:sp>
        <p:nvSpPr>
          <p:cNvPr id="5" name="Arrow: Right 4">
            <a:extLst>
              <a:ext uri="{FF2B5EF4-FFF2-40B4-BE49-F238E27FC236}">
                <a16:creationId xmlns:a16="http://schemas.microsoft.com/office/drawing/2014/main" id="{24AE4BB8-3749-9972-426D-758E5CF789B5}"/>
              </a:ext>
            </a:extLst>
          </p:cNvPr>
          <p:cNvSpPr/>
          <p:nvPr/>
        </p:nvSpPr>
        <p:spPr>
          <a:xfrm>
            <a:off x="6102161" y="4738749"/>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hier</a:t>
            </a:r>
          </a:p>
        </p:txBody>
      </p:sp>
    </p:spTree>
    <p:extLst>
      <p:ext uri="{BB962C8B-B14F-4D97-AF65-F5344CB8AC3E}">
        <p14:creationId xmlns:p14="http://schemas.microsoft.com/office/powerpoint/2010/main" val="3753991658"/>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30">
            <a:extLst>
              <a:ext uri="{FF2B5EF4-FFF2-40B4-BE49-F238E27FC236}">
                <a16:creationId xmlns:a16="http://schemas.microsoft.com/office/drawing/2014/main" id="{C2C98D1A-3AAA-2855-EC44-CE1FF1EE1B1D}"/>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799128" y="746272"/>
            <a:ext cx="10203652" cy="5365455"/>
          </a:xfrm>
          <a:prstGeom prst="rect">
            <a:avLst/>
          </a:prstGeom>
        </p:spPr>
      </p:pic>
      <p:sp>
        <p:nvSpPr>
          <p:cNvPr id="15" name="Text Placeholder 14">
            <a:extLst>
              <a:ext uri="{FF2B5EF4-FFF2-40B4-BE49-F238E27FC236}">
                <a16:creationId xmlns:a16="http://schemas.microsoft.com/office/drawing/2014/main" id="{3F3FB26F-94EA-58F8-4C25-D213BCD4D0D3}"/>
              </a:ext>
            </a:extLst>
          </p:cNvPr>
          <p:cNvSpPr>
            <a:spLocks noGrp="1"/>
          </p:cNvSpPr>
          <p:nvPr>
            <p:ph type="body" sz="quarter" idx="19"/>
          </p:nvPr>
        </p:nvSpPr>
        <p:spPr>
          <a:xfrm>
            <a:off x="715618" y="3737113"/>
            <a:ext cx="10296939" cy="1412802"/>
          </a:xfrm>
          <a:solidFill>
            <a:schemeClr val="bg1"/>
          </a:solidFill>
        </p:spPr>
        <p:txBody>
          <a:bodyPr lIns="91440" tIns="45720" rIns="91440" bIns="45720" anchor="ctr"/>
          <a:lstStyle/>
          <a:p>
            <a:pPr>
              <a:lnSpc>
                <a:spcPts val="3000"/>
              </a:lnSpc>
              <a:spcBef>
                <a:spcPts val="0"/>
              </a:spcBef>
            </a:pPr>
            <a:r>
              <a:rPr lang="en-US" sz="2800" b="1" i="1" dirty="0"/>
              <a:t>Er is één wereld. En die is aan ons toevertrouwd. Voor het eerst in de geschiedenis van de mensheid, voor het eerst in 500 miljoen jaar, </a:t>
            </a:r>
            <a:r>
              <a:rPr lang="en-US" sz="2800" b="1" i="1" dirty="0" err="1"/>
              <a:t>hebben</a:t>
            </a:r>
            <a:r>
              <a:rPr lang="en-US" sz="2800" b="1" i="1" dirty="0"/>
              <a:t> </a:t>
            </a:r>
            <a:r>
              <a:rPr lang="en-US" sz="2800" b="1" i="1" dirty="0" err="1"/>
              <a:t>wij</a:t>
            </a:r>
            <a:r>
              <a:rPr lang="en-US" sz="2800" b="1" i="1" dirty="0"/>
              <a:t> de toekomst in eigen handen.</a:t>
            </a:r>
            <a:endParaRPr lang="it-IT" sz="2800" i="1" dirty="0">
              <a:latin typeface="Calibri"/>
              <a:ea typeface="Calibri"/>
              <a:cs typeface="Calibri"/>
            </a:endParaRPr>
          </a:p>
        </p:txBody>
      </p:sp>
      <p:sp>
        <p:nvSpPr>
          <p:cNvPr id="16" name="Text Placeholder 14">
            <a:extLst>
              <a:ext uri="{FF2B5EF4-FFF2-40B4-BE49-F238E27FC236}">
                <a16:creationId xmlns:a16="http://schemas.microsoft.com/office/drawing/2014/main" id="{9D317559-EBE8-C4A2-5DF7-166E484B6DB6}"/>
              </a:ext>
            </a:extLst>
          </p:cNvPr>
          <p:cNvSpPr txBox="1">
            <a:spLocks/>
          </p:cNvSpPr>
          <p:nvPr/>
        </p:nvSpPr>
        <p:spPr>
          <a:xfrm>
            <a:off x="795129" y="5267739"/>
            <a:ext cx="10098157" cy="630924"/>
          </a:xfrm>
          <a:prstGeom prst="rect">
            <a:avLst/>
          </a:prstGeom>
          <a:noFill/>
          <a:ln>
            <a:noFill/>
          </a:ln>
        </p:spPr>
        <p:txBody>
          <a:bodyPr lIns="91440" tIns="45720" rIns="91440" bIns="45720" anchor="ctr"/>
          <a:lstStyle>
            <a:lvl1pPr marL="228600" indent="-228600" algn="ctr" defTabSz="914400" rtl="0" eaLnBrk="1" latinLnBrk="0" hangingPunct="1">
              <a:lnSpc>
                <a:spcPct val="90000"/>
              </a:lnSpc>
              <a:spcBef>
                <a:spcPts val="1000"/>
              </a:spcBef>
              <a:buFont typeface="Arial" panose="020B0604020202020204" pitchFamily="34" charset="0"/>
              <a:buNone/>
              <a:defRPr sz="30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a:solidFill>
                  <a:srgbClr val="F26F46"/>
                </a:solidFill>
                <a:ea typeface="Calibri"/>
                <a:cs typeface="Calibri"/>
              </a:rPr>
              <a:t>David Attenborough</a:t>
            </a:r>
            <a:endParaRPr lang="en-IE" sz="2400" b="1" i="0">
              <a:solidFill>
                <a:srgbClr val="F26F46"/>
              </a:solidFill>
              <a:ea typeface="Calibri"/>
              <a:cs typeface="Calibri"/>
            </a:endParaRPr>
          </a:p>
        </p:txBody>
      </p:sp>
      <p:grpSp>
        <p:nvGrpSpPr>
          <p:cNvPr id="17" name="Group 16">
            <a:extLst>
              <a:ext uri="{FF2B5EF4-FFF2-40B4-BE49-F238E27FC236}">
                <a16:creationId xmlns:a16="http://schemas.microsoft.com/office/drawing/2014/main" id="{72F81353-4481-D709-2B3B-708AFFBDFB08}"/>
              </a:ext>
            </a:extLst>
          </p:cNvPr>
          <p:cNvGrpSpPr/>
          <p:nvPr/>
        </p:nvGrpSpPr>
        <p:grpSpPr>
          <a:xfrm>
            <a:off x="5585889" y="494273"/>
            <a:ext cx="1487826" cy="1083162"/>
            <a:chOff x="3400450" y="986392"/>
            <a:chExt cx="1487826" cy="1083162"/>
          </a:xfrm>
        </p:grpSpPr>
        <p:sp>
          <p:nvSpPr>
            <p:cNvPr id="18" name="Freeform 17">
              <a:extLst>
                <a:ext uri="{FF2B5EF4-FFF2-40B4-BE49-F238E27FC236}">
                  <a16:creationId xmlns:a16="http://schemas.microsoft.com/office/drawing/2014/main" id="{20364B7C-729C-C6F6-40F1-3CE6180EC16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A94A0FC-10FF-4CED-1CCB-64FA1D6DFF8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007964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626822"/>
            <a:ext cx="8328758" cy="3634830"/>
          </a:xfrm>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02</a:t>
            </a:r>
          </a:p>
        </p:txBody>
      </p:sp>
      <p:sp>
        <p:nvSpPr>
          <p:cNvPr id="14" name="Rectangle 13">
            <a:extLst>
              <a:ext uri="{FF2B5EF4-FFF2-40B4-BE49-F238E27FC236}">
                <a16:creationId xmlns:a16="http://schemas.microsoft.com/office/drawing/2014/main" id="{94A2FE3F-F4C2-BB91-1F10-E78D3D716B5B}"/>
              </a:ext>
            </a:extLst>
          </p:cNvPr>
          <p:cNvSpPr/>
          <p:nvPr/>
        </p:nvSpPr>
        <p:spPr>
          <a:xfrm>
            <a:off x="382504" y="3110948"/>
            <a:ext cx="1094212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253362" y="3137096"/>
            <a:ext cx="11255367" cy="646331"/>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 DE BASIS VAN DUURZAME VOEDSELSYSTEMEN</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945816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pic>
        <p:nvPicPr>
          <p:cNvPr id="36" name="Picture Placeholder 31">
            <a:extLst>
              <a:ext uri="{FF2B5EF4-FFF2-40B4-BE49-F238E27FC236}">
                <a16:creationId xmlns:a16="http://schemas.microsoft.com/office/drawing/2014/main" id="{CD3CD086-E12F-A546-AC81-2363E1FA209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452022" y="199849"/>
            <a:ext cx="3182664" cy="6306988"/>
          </a:xfrm>
          <a:prstGeom prst="rect">
            <a:avLst/>
          </a:prstGeom>
        </p:spPr>
      </p:pic>
      <p:sp>
        <p:nvSpPr>
          <p:cNvPr id="32" name="Rettangolo 31">
            <a:extLst>
              <a:ext uri="{FF2B5EF4-FFF2-40B4-BE49-F238E27FC236}">
                <a16:creationId xmlns:a16="http://schemas.microsoft.com/office/drawing/2014/main" id="{357C7CF6-0CBC-D543-AFC2-204E519DAC56}"/>
              </a:ext>
            </a:extLst>
          </p:cNvPr>
          <p:cNvSpPr/>
          <p:nvPr/>
        </p:nvSpPr>
        <p:spPr>
          <a:xfrm>
            <a:off x="580768" y="630196"/>
            <a:ext cx="9168973" cy="715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1" name="Segnaposto testo 30">
            <a:extLst>
              <a:ext uri="{FF2B5EF4-FFF2-40B4-BE49-F238E27FC236}">
                <a16:creationId xmlns:a16="http://schemas.microsoft.com/office/drawing/2014/main" id="{1DE4C151-8E80-6E43-8CF9-C59379D4F33B}"/>
              </a:ext>
            </a:extLst>
          </p:cNvPr>
          <p:cNvSpPr>
            <a:spLocks noGrp="1"/>
          </p:cNvSpPr>
          <p:nvPr>
            <p:ph type="body" sz="quarter" idx="16"/>
          </p:nvPr>
        </p:nvSpPr>
        <p:spPr>
          <a:xfrm>
            <a:off x="866378" y="692811"/>
            <a:ext cx="9168973" cy="803654"/>
          </a:xfrm>
        </p:spPr>
        <p:txBody>
          <a:bodyPr/>
          <a:lstStyle/>
          <a:p>
            <a:r>
              <a:rPr lang="it-IT" dirty="0"/>
              <a:t>02 | De basis van duurzame voedselsystemen  </a:t>
            </a:r>
          </a:p>
        </p:txBody>
      </p:sp>
      <p:sp>
        <p:nvSpPr>
          <p:cNvPr id="35" name="Tijdelijke aanduiding voor tekst 5">
            <a:extLst>
              <a:ext uri="{FF2B5EF4-FFF2-40B4-BE49-F238E27FC236}">
                <a16:creationId xmlns:a16="http://schemas.microsoft.com/office/drawing/2014/main" id="{D65CC3FD-7C77-5948-A74E-1B283EDA46A9}"/>
              </a:ext>
            </a:extLst>
          </p:cNvPr>
          <p:cNvSpPr>
            <a:spLocks noGrp="1"/>
          </p:cNvSpPr>
          <p:nvPr>
            <p:ph type="body" sz="quarter" idx="19"/>
          </p:nvPr>
        </p:nvSpPr>
        <p:spPr>
          <a:xfrm>
            <a:off x="580768" y="2365886"/>
            <a:ext cx="7819223" cy="3263612"/>
          </a:xfrm>
        </p:spPr>
        <p:txBody>
          <a:bodyPr/>
          <a:lstStyle/>
          <a:p>
            <a:pPr marL="342900" indent="-342900">
              <a:buFont typeface="Arial" panose="020B0604020202020204" pitchFamily="34" charset="0"/>
              <a:buChar char="•"/>
            </a:pPr>
            <a:r>
              <a:rPr lang="en-US" b="1" dirty="0"/>
              <a:t>Wat is een </a:t>
            </a:r>
            <a:r>
              <a:rPr lang="en-US" b="1" dirty="0" err="1"/>
              <a:t>duurzaam</a:t>
            </a:r>
            <a:r>
              <a:rPr lang="en-US" b="1" dirty="0"/>
              <a:t> </a:t>
            </a:r>
            <a:r>
              <a:rPr lang="en-US" b="1" dirty="0" err="1"/>
              <a:t>voedselysteem</a:t>
            </a:r>
            <a:r>
              <a:rPr lang="en-US" b="1" dirty="0"/>
              <a:t>?</a:t>
            </a:r>
            <a:endParaRPr lang="en-US" dirty="0"/>
          </a:p>
          <a:p>
            <a:pPr marL="0" indent="0"/>
            <a:r>
              <a:rPr lang="en-US" dirty="0"/>
              <a:t>	</a:t>
            </a:r>
          </a:p>
          <a:p>
            <a:pPr marL="342900" indent="-342900">
              <a:buFont typeface="Arial" panose="020B0604020202020204" pitchFamily="34" charset="0"/>
              <a:buChar char="•"/>
            </a:pPr>
            <a:r>
              <a:rPr lang="en-US" b="1" dirty="0"/>
              <a:t>De impact van </a:t>
            </a:r>
            <a:r>
              <a:rPr lang="en-US" b="1" dirty="0" err="1"/>
              <a:t>voedselsystemen</a:t>
            </a:r>
            <a:r>
              <a:rPr lang="en-US" b="1" dirty="0"/>
              <a:t> op </a:t>
            </a:r>
            <a:r>
              <a:rPr lang="en-US" b="1" dirty="0" err="1"/>
              <a:t>natuur</a:t>
            </a:r>
            <a:endParaRPr lang="en-US" dirty="0"/>
          </a:p>
          <a:p>
            <a:pPr marL="0" indent="0"/>
            <a:r>
              <a:rPr lang="en-US" dirty="0"/>
              <a:t>	Casestudy – Fork Ranger-app</a:t>
            </a:r>
            <a:endParaRPr lang="en-US" b="1" dirty="0"/>
          </a:p>
          <a:p>
            <a:pPr marL="0" indent="0"/>
            <a:r>
              <a:rPr lang="en-US" dirty="0"/>
              <a:t>	</a:t>
            </a:r>
            <a:r>
              <a:rPr lang="en-US" dirty="0" err="1"/>
              <a:t>Opdracht</a:t>
            </a:r>
            <a:r>
              <a:rPr lang="en-US" dirty="0"/>
              <a:t>: Voeding en klimaatverandering</a:t>
            </a:r>
          </a:p>
          <a:p>
            <a:pPr marL="0" indent="0"/>
            <a:r>
              <a:rPr lang="en-US" dirty="0"/>
              <a:t>	</a:t>
            </a:r>
            <a:r>
              <a:rPr lang="en-US" dirty="0" err="1"/>
              <a:t>Opdracht</a:t>
            </a:r>
            <a:r>
              <a:rPr lang="en-US" dirty="0"/>
              <a:t>: Mijn koelkast, mijn impact</a:t>
            </a:r>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r>
              <a:rPr lang="en-US" b="1" dirty="0"/>
              <a:t>De sociale impact van </a:t>
            </a:r>
            <a:r>
              <a:rPr lang="en-US" b="1" dirty="0" err="1"/>
              <a:t>voedingsystemen</a:t>
            </a:r>
            <a:endParaRPr lang="en-US" b="1" dirty="0"/>
          </a:p>
          <a:p>
            <a:pPr marL="0" indent="0"/>
            <a:r>
              <a:rPr lang="en-US" b="1" dirty="0"/>
              <a:t>	</a:t>
            </a:r>
            <a:r>
              <a:rPr lang="en-US" dirty="0" err="1"/>
              <a:t>Opdracht</a:t>
            </a:r>
            <a:r>
              <a:rPr lang="en-US" dirty="0"/>
              <a:t>: In </a:t>
            </a:r>
            <a:r>
              <a:rPr lang="en-US" dirty="0" err="1"/>
              <a:t>gesprek</a:t>
            </a:r>
            <a:endParaRPr lang="en-US" b="1"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840660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859363" y="1591311"/>
            <a:ext cx="10052954" cy="4250335"/>
          </a:xfrm>
          <a:prstGeom prst="rect">
            <a:avLst/>
          </a:prstGeom>
        </p:spPr>
        <p:txBody>
          <a:bodyPr lIns="91440" tIns="45720" rIns="91440" bIns="45720" anchor="t"/>
          <a:lstStyle/>
          <a:p>
            <a:pPr marL="342900" indent="-342900">
              <a:buFont typeface="Wingdings" pitchFamily="2" charset="2"/>
              <a:buChar char="§"/>
            </a:pPr>
            <a:r>
              <a:rPr lang="nl-NL" dirty="0"/>
              <a:t>Een duurzaam voedselsysteem is een manier om voedsel te produceren, </a:t>
            </a:r>
            <a:r>
              <a:rPr lang="nl-NL" b="1" dirty="0"/>
              <a:t>vervoeren</a:t>
            </a:r>
            <a:r>
              <a:rPr lang="nl-NL" dirty="0"/>
              <a:t>, </a:t>
            </a:r>
            <a:r>
              <a:rPr lang="nl-NL" b="1" dirty="0"/>
              <a:t>bereiden</a:t>
            </a:r>
            <a:r>
              <a:rPr lang="nl-NL" dirty="0"/>
              <a:t> en </a:t>
            </a:r>
            <a:r>
              <a:rPr lang="nl-NL" b="1" dirty="0"/>
              <a:t>consumeren</a:t>
            </a:r>
            <a:r>
              <a:rPr lang="nl-NL" dirty="0"/>
              <a:t> die zowel mensen als de planeet gezond houdt, nu en in de toekomst. Het kijkt naar de </a:t>
            </a:r>
            <a:r>
              <a:rPr lang="nl-NL" b="1" dirty="0"/>
              <a:t>hele keten</a:t>
            </a:r>
            <a:r>
              <a:rPr lang="nl-NL" dirty="0"/>
              <a:t>: van teelt en verwerking tot transport, verkoop en consumptie (of verspilling</a:t>
            </a:r>
            <a:r>
              <a:rPr lang="en-US" dirty="0"/>
              <a:t>). </a:t>
            </a:r>
            <a:endParaRPr lang="en-US" dirty="0">
              <a:ea typeface="Calibri" panose="020F0502020204030204"/>
              <a:cs typeface="Calibri" panose="020F0502020204030204"/>
            </a:endParaRPr>
          </a:p>
          <a:p>
            <a:pPr marL="342900" indent="-342900">
              <a:buFont typeface="Wingdings" pitchFamily="2" charset="2"/>
              <a:buChar char="§"/>
            </a:pPr>
            <a:endParaRPr lang="en-US" dirty="0"/>
          </a:p>
          <a:p>
            <a:pPr marL="342900" indent="-342900">
              <a:buFont typeface="Wingdings" pitchFamily="2" charset="2"/>
              <a:buChar char="§"/>
            </a:pPr>
            <a:r>
              <a:rPr lang="nl-NL" dirty="0"/>
              <a:t>Het beschermt natuur en dieren, zorgt voor </a:t>
            </a:r>
            <a:r>
              <a:rPr lang="nl-NL" b="1" dirty="0"/>
              <a:t>eerlijke</a:t>
            </a:r>
            <a:r>
              <a:rPr lang="nl-NL" dirty="0"/>
              <a:t> arbeidsomstandigheden, gaat </a:t>
            </a:r>
            <a:r>
              <a:rPr lang="nl-NL" b="1" dirty="0"/>
              <a:t>zorgvuldig</a:t>
            </a:r>
            <a:r>
              <a:rPr lang="nl-NL" dirty="0"/>
              <a:t> om met </a:t>
            </a:r>
            <a:r>
              <a:rPr lang="nl-NL" b="1" dirty="0"/>
              <a:t>natuurlijke hulpbronnen </a:t>
            </a:r>
            <a:r>
              <a:rPr lang="nl-NL" dirty="0"/>
              <a:t>en maakt </a:t>
            </a:r>
            <a:r>
              <a:rPr lang="nl-NL" b="1" dirty="0"/>
              <a:t>gezond</a:t>
            </a:r>
            <a:r>
              <a:rPr lang="nl-NL" dirty="0"/>
              <a:t> en </a:t>
            </a:r>
            <a:r>
              <a:rPr lang="nl-NL" b="1" dirty="0"/>
              <a:t>betaalbaar voedsel </a:t>
            </a:r>
            <a:r>
              <a:rPr lang="nl-NL" dirty="0"/>
              <a:t>voor iedereen mogelijk.</a:t>
            </a:r>
            <a:r>
              <a:rPr lang="en-US" dirty="0"/>
              <a:t>. </a:t>
            </a:r>
            <a:endParaRPr lang="en-US" dirty="0">
              <a:ea typeface="Calibri"/>
              <a:cs typeface="Calibri"/>
            </a:endParaRPr>
          </a:p>
          <a:p>
            <a:pPr marL="342900" indent="-342900">
              <a:buFont typeface="Wingdings" pitchFamily="2" charset="2"/>
              <a:buChar char="§"/>
            </a:pPr>
            <a:endParaRPr lang="en-US" dirty="0"/>
          </a:p>
          <a:p>
            <a:pPr marL="342900" indent="-342900">
              <a:buFont typeface="Wingdings" pitchFamily="2" charset="2"/>
              <a:buChar char="§"/>
            </a:pPr>
            <a:r>
              <a:rPr lang="nl-NL" dirty="0"/>
              <a:t>Ook </a:t>
            </a:r>
            <a:r>
              <a:rPr lang="nl-NL" b="1" dirty="0"/>
              <a:t>dagelijkse keuzes</a:t>
            </a:r>
            <a:r>
              <a:rPr lang="nl-NL" dirty="0"/>
              <a:t>, wat we kopen, koken en eten, spelen een belangrijke rol in het verduurzamen van het voedselsysteem</a:t>
            </a:r>
            <a:r>
              <a:rPr lang="en-US" dirty="0"/>
              <a:t>.</a:t>
            </a:r>
            <a:endParaRPr lang="en-US" dirty="0">
              <a:ea typeface="Calibri"/>
              <a:cs typeface="Calibri"/>
            </a:endParaRP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10428051"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   	WAT IS EEN DUURZAAM VOEDSELSYSTEEM?</a:t>
            </a:r>
          </a:p>
        </p:txBody>
      </p:sp>
      <p:sp>
        <p:nvSpPr>
          <p:cNvPr id="4" name="Arrow: Right 4">
            <a:extLst>
              <a:ext uri="{FF2B5EF4-FFF2-40B4-BE49-F238E27FC236}">
                <a16:creationId xmlns:a16="http://schemas.microsoft.com/office/drawing/2014/main" id="{028E7FE2-D215-544B-874D-310FCBF5D35B}"/>
              </a:ext>
            </a:extLst>
          </p:cNvPr>
          <p:cNvSpPr/>
          <p:nvPr/>
        </p:nvSpPr>
        <p:spPr>
          <a:xfrm>
            <a:off x="5259186" y="5310392"/>
            <a:ext cx="2623855"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t>Benieuwd naar meer?</a:t>
            </a:r>
          </a:p>
        </p:txBody>
      </p:sp>
      <p:sp>
        <p:nvSpPr>
          <p:cNvPr id="5" name="Text Placeholder 2">
            <a:extLst>
              <a:ext uri="{FF2B5EF4-FFF2-40B4-BE49-F238E27FC236}">
                <a16:creationId xmlns:a16="http://schemas.microsoft.com/office/drawing/2014/main" id="{2D37A9C8-A64B-E34D-9708-CEC6A3209969}"/>
              </a:ext>
            </a:extLst>
          </p:cNvPr>
          <p:cNvSpPr txBox="1">
            <a:spLocks/>
          </p:cNvSpPr>
          <p:nvPr/>
        </p:nvSpPr>
        <p:spPr>
          <a:xfrm>
            <a:off x="7945562" y="5605906"/>
            <a:ext cx="2798638" cy="5349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292668"/>
                </a:solidFill>
              </a:rPr>
              <a:t>Bekijk dan </a:t>
            </a:r>
            <a:r>
              <a:rPr lang="en-US" b="1" dirty="0">
                <a:solidFill>
                  <a:srgbClr val="292668"/>
                </a:solidFill>
              </a:rPr>
              <a:t>module 4.</a:t>
            </a:r>
          </a:p>
          <a:p>
            <a:pPr marL="0" indent="0"/>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426038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A3C7D7FC-90C8-C519-F8E6-7EBCD5E66E59}"/>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103160D5-C763-99FA-AF75-E529A24A9AE4}"/>
              </a:ext>
            </a:extLst>
          </p:cNvPr>
          <p:cNvGrpSpPr/>
          <p:nvPr/>
        </p:nvGrpSpPr>
        <p:grpSpPr>
          <a:xfrm>
            <a:off x="9729537" y="93581"/>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DAF224FA-4AE9-16F7-F1DC-BD2BDA271C9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dirty="0"/>
            </a:p>
          </p:txBody>
        </p:sp>
        <p:grpSp>
          <p:nvGrpSpPr>
            <p:cNvPr id="18" name="Graphic 10">
              <a:extLst>
                <a:ext uri="{FF2B5EF4-FFF2-40B4-BE49-F238E27FC236}">
                  <a16:creationId xmlns:a16="http://schemas.microsoft.com/office/drawing/2014/main" id="{53EDEEE4-3F1D-5E02-5D3F-F29A381D177C}"/>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FE46D02E-DDD1-3D1E-66F9-2CC8BBFA5E5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D70E821-A3DC-674F-6457-19FE14F94B9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B15CF66-7797-99A3-7A60-181A734D291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921AB19-9D58-1AB3-E2F4-F1AB2994BF6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06AD4695-78DE-FBAF-7742-536A1E50452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017294-6D93-2DC8-55AF-8AFEB44DE37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FD75C7F-F4E4-760C-A77F-2F70F31EC45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F5AB568-C8C7-586A-1B73-09EAE4FCC87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 name="Text Placeholder 2">
            <a:extLst>
              <a:ext uri="{FF2B5EF4-FFF2-40B4-BE49-F238E27FC236}">
                <a16:creationId xmlns:a16="http://schemas.microsoft.com/office/drawing/2014/main" id="{41B87C96-5E83-F85F-E75B-9E565F2D6F15}"/>
              </a:ext>
            </a:extLst>
          </p:cNvPr>
          <p:cNvSpPr>
            <a:spLocks noGrp="1"/>
          </p:cNvSpPr>
          <p:nvPr>
            <p:ph type="body" sz="quarter" idx="18"/>
          </p:nvPr>
        </p:nvSpPr>
        <p:spPr>
          <a:xfrm>
            <a:off x="465208" y="2007419"/>
            <a:ext cx="5856040" cy="5118976"/>
          </a:xfrm>
        </p:spPr>
        <p:txBody>
          <a:bodyPr lIns="91440" tIns="45720" rIns="91440" bIns="45720" anchor="t"/>
          <a:lstStyle/>
          <a:p>
            <a:r>
              <a:rPr lang="en-US" dirty="0" err="1"/>
              <a:t>Voedselystemen</a:t>
            </a:r>
            <a:r>
              <a:rPr lang="en-US" dirty="0"/>
              <a:t> hebben een grote invloed op het milieu door </a:t>
            </a:r>
            <a:r>
              <a:rPr lang="en-US" b="1" dirty="0">
                <a:solidFill>
                  <a:srgbClr val="F26F46"/>
                </a:solidFill>
              </a:rPr>
              <a:t>klimaatverandering, verlies aan biodiversiteit en vervuiling</a:t>
            </a:r>
            <a:r>
              <a:rPr lang="en-US" dirty="0"/>
              <a:t>. Dit komt doordat:</a:t>
            </a:r>
          </a:p>
          <a:p>
            <a:r>
              <a:rPr lang="en-US" dirty="0"/>
              <a:t>• De voedselproductie grote hoeveelheden water, energie en land verbruikt.</a:t>
            </a:r>
          </a:p>
          <a:p>
            <a:r>
              <a:rPr lang="en-US" dirty="0"/>
              <a:t>• Voedsel vaak lange afstanden aflegt, vooral als het gaat om speciale producten of producten die niet in het seizoen zijn.</a:t>
            </a:r>
          </a:p>
          <a:p>
            <a:r>
              <a:rPr lang="en-US" dirty="0"/>
              <a:t>• Er </a:t>
            </a:r>
            <a:r>
              <a:rPr lang="en-US" dirty="0" err="1"/>
              <a:t>veel</a:t>
            </a:r>
            <a:r>
              <a:rPr lang="en-US" dirty="0"/>
              <a:t> </a:t>
            </a:r>
            <a:r>
              <a:rPr lang="en-US" dirty="0" err="1"/>
              <a:t>voedsel</a:t>
            </a:r>
            <a:r>
              <a:rPr lang="en-US" dirty="0"/>
              <a:t> </a:t>
            </a:r>
            <a:r>
              <a:rPr lang="en-US" dirty="0" err="1"/>
              <a:t>verloren</a:t>
            </a:r>
            <a:r>
              <a:rPr lang="en-US" dirty="0"/>
              <a:t> </a:t>
            </a:r>
            <a:r>
              <a:rPr lang="en-US" dirty="0" err="1"/>
              <a:t>gaat</a:t>
            </a:r>
            <a:r>
              <a:rPr lang="en-US" dirty="0"/>
              <a:t>, bijvoorbeeld door buffetten en te grote porties.</a:t>
            </a:r>
          </a:p>
        </p:txBody>
      </p:sp>
      <p:sp>
        <p:nvSpPr>
          <p:cNvPr id="2" name="Text Placeholder 1">
            <a:extLst>
              <a:ext uri="{FF2B5EF4-FFF2-40B4-BE49-F238E27FC236}">
                <a16:creationId xmlns:a16="http://schemas.microsoft.com/office/drawing/2014/main" id="{80FB803B-2D17-508E-E0CC-79785F485781}"/>
              </a:ext>
            </a:extLst>
          </p:cNvPr>
          <p:cNvSpPr>
            <a:spLocks noGrp="1"/>
          </p:cNvSpPr>
          <p:nvPr>
            <p:ph type="body" sz="quarter" idx="16"/>
          </p:nvPr>
        </p:nvSpPr>
        <p:spPr>
          <a:xfrm>
            <a:off x="-1" y="650590"/>
            <a:ext cx="10663882" cy="641497"/>
          </a:xfrm>
          <a:solidFill>
            <a:srgbClr val="F26F46"/>
          </a:solidFill>
        </p:spPr>
        <p:txBody>
          <a:bodyPr/>
          <a:lstStyle/>
          <a:p>
            <a:pPr marL="585788">
              <a:lnSpc>
                <a:spcPct val="100000"/>
              </a:lnSpc>
            </a:pPr>
            <a:r>
              <a:rPr lang="en-US" dirty="0"/>
              <a:t>DE IMPACT VAN VOEDSELSYSTEMEN OP NATUUR</a:t>
            </a:r>
          </a:p>
        </p:txBody>
      </p:sp>
      <p:sp>
        <p:nvSpPr>
          <p:cNvPr id="4" name="Tekstvak 3">
            <a:extLst>
              <a:ext uri="{FF2B5EF4-FFF2-40B4-BE49-F238E27FC236}">
                <a16:creationId xmlns:a16="http://schemas.microsoft.com/office/drawing/2014/main" id="{F4FC64FD-543C-A887-CFBD-001EF824320C}"/>
              </a:ext>
            </a:extLst>
          </p:cNvPr>
          <p:cNvSpPr txBox="1"/>
          <p:nvPr/>
        </p:nvSpPr>
        <p:spPr>
          <a:xfrm>
            <a:off x="7513873" y="2213092"/>
            <a:ext cx="4579312" cy="4247317"/>
          </a:xfrm>
          <a:prstGeom prst="rect">
            <a:avLst/>
          </a:prstGeom>
          <a:solidFill>
            <a:schemeClr val="accent6">
              <a:lumMod val="20000"/>
              <a:lumOff val="80000"/>
            </a:schemeClr>
          </a:solidFill>
        </p:spPr>
        <p:txBody>
          <a:bodyPr wrap="square" rtlCol="0">
            <a:spAutoFit/>
          </a:bodyPr>
          <a:lstStyle/>
          <a:p>
            <a:r>
              <a:rPr lang="en-GB" b="1" dirty="0">
                <a:solidFill>
                  <a:srgbClr val="292668"/>
                </a:solidFill>
              </a:rPr>
              <a:t>Verhoog het aanbod van plantaardige opties (bijv. groenten, peulvruchten, lokale granen)</a:t>
            </a:r>
          </a:p>
          <a:p>
            <a:endParaRPr lang="en-GB" b="1" dirty="0">
              <a:solidFill>
                <a:srgbClr val="292668"/>
              </a:solidFill>
            </a:endParaRPr>
          </a:p>
          <a:p>
            <a:r>
              <a:rPr lang="en-GB" b="1" dirty="0">
                <a:solidFill>
                  <a:srgbClr val="292668"/>
                </a:solidFill>
              </a:rPr>
              <a:t>Benadruk seizoensgebonden gerechten en hun voordelen op het gebied van duurzaamheid</a:t>
            </a:r>
          </a:p>
          <a:p>
            <a:endParaRPr lang="en-GB" b="1" dirty="0">
              <a:solidFill>
                <a:srgbClr val="292668"/>
              </a:solidFill>
            </a:endParaRPr>
          </a:p>
          <a:p>
            <a:r>
              <a:rPr lang="en-GB" b="1" dirty="0" err="1">
                <a:solidFill>
                  <a:srgbClr val="292668"/>
                </a:solidFill>
              </a:rPr>
              <a:t>Geef</a:t>
            </a:r>
            <a:r>
              <a:rPr lang="en-GB" b="1" dirty="0">
                <a:solidFill>
                  <a:srgbClr val="292668"/>
                </a:solidFill>
              </a:rPr>
              <a:t> duurzame keuzes op menu’s</a:t>
            </a:r>
          </a:p>
          <a:p>
            <a:endParaRPr lang="en-GB" b="1" dirty="0">
              <a:solidFill>
                <a:srgbClr val="292668"/>
              </a:solidFill>
            </a:endParaRPr>
          </a:p>
          <a:p>
            <a:r>
              <a:rPr lang="en-GB" b="1" dirty="0" err="1">
                <a:solidFill>
                  <a:srgbClr val="292668"/>
                </a:solidFill>
              </a:rPr>
              <a:t>Beperk</a:t>
            </a:r>
            <a:r>
              <a:rPr lang="en-GB" b="1" dirty="0">
                <a:solidFill>
                  <a:srgbClr val="292668"/>
                </a:solidFill>
              </a:rPr>
              <a:t> eten met een hoge impact (vooral rundvlees) of serveer kleinere porties</a:t>
            </a:r>
          </a:p>
          <a:p>
            <a:endParaRPr lang="en-GB" b="1" dirty="0">
              <a:solidFill>
                <a:srgbClr val="292668"/>
              </a:solidFill>
            </a:endParaRPr>
          </a:p>
          <a:p>
            <a:r>
              <a:rPr lang="en-GB" b="1" dirty="0" err="1">
                <a:solidFill>
                  <a:srgbClr val="292668"/>
                </a:solidFill>
              </a:rPr>
              <a:t>Geef</a:t>
            </a:r>
            <a:r>
              <a:rPr lang="en-GB" b="1" dirty="0">
                <a:solidFill>
                  <a:srgbClr val="292668"/>
                </a:solidFill>
              </a:rPr>
              <a:t> </a:t>
            </a:r>
            <a:r>
              <a:rPr lang="en-GB" b="1" dirty="0" err="1">
                <a:solidFill>
                  <a:srgbClr val="292668"/>
                </a:solidFill>
              </a:rPr>
              <a:t>voorkeur</a:t>
            </a:r>
            <a:r>
              <a:rPr lang="en-GB" b="1" dirty="0">
                <a:solidFill>
                  <a:srgbClr val="292668"/>
                </a:solidFill>
              </a:rPr>
              <a:t> aan verse, minimaal </a:t>
            </a:r>
            <a:r>
              <a:rPr lang="en-GB" b="1" dirty="0" err="1">
                <a:solidFill>
                  <a:srgbClr val="292668"/>
                </a:solidFill>
              </a:rPr>
              <a:t>bewerkte</a:t>
            </a:r>
            <a:r>
              <a:rPr lang="en-GB" b="1" dirty="0">
                <a:solidFill>
                  <a:srgbClr val="292668"/>
                </a:solidFill>
              </a:rPr>
              <a:t> </a:t>
            </a:r>
            <a:r>
              <a:rPr lang="en-GB" b="1" dirty="0" err="1">
                <a:solidFill>
                  <a:srgbClr val="292668"/>
                </a:solidFill>
              </a:rPr>
              <a:t>ingrediënten</a:t>
            </a:r>
            <a:endParaRPr lang="en-GB" b="1" dirty="0">
              <a:solidFill>
                <a:srgbClr val="292668"/>
              </a:solidFill>
            </a:endParaRPr>
          </a:p>
          <a:p>
            <a:endParaRPr lang="en-GB" b="1" dirty="0">
              <a:solidFill>
                <a:srgbClr val="292668"/>
              </a:solidFill>
            </a:endParaRPr>
          </a:p>
        </p:txBody>
      </p:sp>
      <p:sp>
        <p:nvSpPr>
          <p:cNvPr id="5" name="Rechthoek 4">
            <a:extLst>
              <a:ext uri="{FF2B5EF4-FFF2-40B4-BE49-F238E27FC236}">
                <a16:creationId xmlns:a16="http://schemas.microsoft.com/office/drawing/2014/main" id="{1A88B7C5-33BD-D39C-9B4A-B731C649D5A8}"/>
              </a:ext>
            </a:extLst>
          </p:cNvPr>
          <p:cNvSpPr/>
          <p:nvPr/>
        </p:nvSpPr>
        <p:spPr>
          <a:xfrm>
            <a:off x="6718863" y="2208963"/>
            <a:ext cx="627387" cy="4251446"/>
          </a:xfrm>
          <a:prstGeom prst="rect">
            <a:avLst/>
          </a:prstGeom>
          <a:solidFill>
            <a:srgbClr val="FBF2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Afbeelding 6">
            <a:extLst>
              <a:ext uri="{FF2B5EF4-FFF2-40B4-BE49-F238E27FC236}">
                <a16:creationId xmlns:a16="http://schemas.microsoft.com/office/drawing/2014/main" id="{24814788-18B0-C1F3-EC37-7DEFF96199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6210" y="2238657"/>
            <a:ext cx="558829" cy="520727"/>
          </a:xfrm>
          <a:prstGeom prst="rect">
            <a:avLst/>
          </a:prstGeom>
          <a:solidFill>
            <a:srgbClr val="292668"/>
          </a:solidFill>
        </p:spPr>
      </p:pic>
      <p:pic>
        <p:nvPicPr>
          <p:cNvPr id="9" name="Afbeelding 8">
            <a:extLst>
              <a:ext uri="{FF2B5EF4-FFF2-40B4-BE49-F238E27FC236}">
                <a16:creationId xmlns:a16="http://schemas.microsoft.com/office/drawing/2014/main" id="{73711CD0-FB4D-D7A6-8699-901C661A1E9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23122" y="3156137"/>
            <a:ext cx="425472" cy="419122"/>
          </a:xfrm>
          <a:prstGeom prst="rect">
            <a:avLst/>
          </a:prstGeom>
          <a:solidFill>
            <a:srgbClr val="292668"/>
          </a:solidFill>
        </p:spPr>
      </p:pic>
      <p:pic>
        <p:nvPicPr>
          <p:cNvPr id="11" name="Afbeelding 10">
            <a:extLst>
              <a:ext uri="{FF2B5EF4-FFF2-40B4-BE49-F238E27FC236}">
                <a16:creationId xmlns:a16="http://schemas.microsoft.com/office/drawing/2014/main" id="{07CA38EF-5816-D18D-451A-E4843E3CB15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29611" y="4104963"/>
            <a:ext cx="457223" cy="463574"/>
          </a:xfrm>
          <a:prstGeom prst="rect">
            <a:avLst/>
          </a:prstGeom>
          <a:solidFill>
            <a:srgbClr val="292668"/>
          </a:solidFill>
        </p:spPr>
      </p:pic>
      <p:pic>
        <p:nvPicPr>
          <p:cNvPr id="15" name="Afbeelding 14">
            <a:extLst>
              <a:ext uri="{FF2B5EF4-FFF2-40B4-BE49-F238E27FC236}">
                <a16:creationId xmlns:a16="http://schemas.microsoft.com/office/drawing/2014/main" id="{3B660C75-3398-CADA-E849-6D0D3DB21B9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6210" y="4792399"/>
            <a:ext cx="578074" cy="605601"/>
          </a:xfrm>
          <a:prstGeom prst="rect">
            <a:avLst/>
          </a:prstGeom>
          <a:solidFill>
            <a:srgbClr val="292668"/>
          </a:solidFill>
        </p:spPr>
      </p:pic>
      <p:pic>
        <p:nvPicPr>
          <p:cNvPr id="32" name="Afbeelding 31">
            <a:extLst>
              <a:ext uri="{FF2B5EF4-FFF2-40B4-BE49-F238E27FC236}">
                <a16:creationId xmlns:a16="http://schemas.microsoft.com/office/drawing/2014/main" id="{8B8E8E36-8DEC-910C-3792-8D6DD5DB0AF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817637" y="5608239"/>
            <a:ext cx="497402" cy="546327"/>
          </a:xfrm>
          <a:prstGeom prst="rect">
            <a:avLst/>
          </a:prstGeom>
          <a:solidFill>
            <a:srgbClr val="292668"/>
          </a:solidFill>
        </p:spPr>
      </p:pic>
      <p:sp>
        <p:nvSpPr>
          <p:cNvPr id="28" name="CasellaDiTesto 27">
            <a:extLst>
              <a:ext uri="{FF2B5EF4-FFF2-40B4-BE49-F238E27FC236}">
                <a16:creationId xmlns:a16="http://schemas.microsoft.com/office/drawing/2014/main" id="{DD59F470-AE93-B648-ADA1-86396C7FDC5D}"/>
              </a:ext>
            </a:extLst>
          </p:cNvPr>
          <p:cNvSpPr txBox="1"/>
          <p:nvPr/>
        </p:nvSpPr>
        <p:spPr>
          <a:xfrm>
            <a:off x="6716055" y="1566761"/>
            <a:ext cx="4579312" cy="646331"/>
          </a:xfrm>
          <a:prstGeom prst="rect">
            <a:avLst/>
          </a:prstGeom>
          <a:noFill/>
        </p:spPr>
        <p:txBody>
          <a:bodyPr wrap="square">
            <a:spAutoFit/>
          </a:bodyPr>
          <a:lstStyle/>
          <a:p>
            <a:r>
              <a:rPr lang="it-IT" sz="3600" b="1" dirty="0">
                <a:solidFill>
                  <a:srgbClr val="F26F46"/>
                </a:solidFill>
              </a:rPr>
              <a:t>Waar kun je op letten:</a:t>
            </a:r>
          </a:p>
        </p:txBody>
      </p:sp>
    </p:spTree>
    <p:extLst>
      <p:ext uri="{BB962C8B-B14F-4D97-AF65-F5344CB8AC3E}">
        <p14:creationId xmlns:p14="http://schemas.microsoft.com/office/powerpoint/2010/main" val="3922839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4B771-BC18-A8A4-0CEF-91A4E2E0DFF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0AF11E-E448-7032-8F3E-ABF3BA1F7B66}"/>
              </a:ext>
            </a:extLst>
          </p:cNvPr>
          <p:cNvSpPr>
            <a:spLocks noGrp="1"/>
          </p:cNvSpPr>
          <p:nvPr>
            <p:ph type="body" sz="quarter" idx="16"/>
          </p:nvPr>
        </p:nvSpPr>
        <p:spPr>
          <a:xfrm>
            <a:off x="980570" y="593866"/>
            <a:ext cx="10589300" cy="1081552"/>
          </a:xfrm>
        </p:spPr>
        <p:txBody>
          <a:bodyPr lIns="91440" tIns="45720" rIns="91440" bIns="45720" anchor="t">
            <a:noAutofit/>
          </a:bodyPr>
          <a:lstStyle/>
          <a:p>
            <a:r>
              <a:rPr lang="en-IE" dirty="0"/>
              <a:t>De </a:t>
            </a:r>
            <a:r>
              <a:rPr lang="en-IE" dirty="0" err="1"/>
              <a:t>verborgen</a:t>
            </a:r>
            <a:r>
              <a:rPr lang="en-IE" dirty="0"/>
              <a:t> </a:t>
            </a:r>
            <a:r>
              <a:rPr lang="en-IE" dirty="0" err="1"/>
              <a:t>kosten</a:t>
            </a:r>
            <a:r>
              <a:rPr lang="en-IE" dirty="0"/>
              <a:t> van je </a:t>
            </a:r>
            <a:r>
              <a:rPr lang="en-IE" dirty="0" err="1"/>
              <a:t>voedingkeuzes</a:t>
            </a:r>
            <a:r>
              <a:rPr lang="en-IE" dirty="0"/>
              <a:t>: hoe landbouw de planeet beïnvloedt  </a:t>
            </a:r>
            <a:endParaRPr lang="it-IT" dirty="0"/>
          </a:p>
        </p:txBody>
      </p:sp>
      <p:sp>
        <p:nvSpPr>
          <p:cNvPr id="3" name="Text Placeholder 2">
            <a:extLst>
              <a:ext uri="{FF2B5EF4-FFF2-40B4-BE49-F238E27FC236}">
                <a16:creationId xmlns:a16="http://schemas.microsoft.com/office/drawing/2014/main" id="{7DA82700-3229-D6D1-0584-7634A5536719}"/>
              </a:ext>
            </a:extLst>
          </p:cNvPr>
          <p:cNvSpPr>
            <a:spLocks noGrp="1"/>
          </p:cNvSpPr>
          <p:nvPr>
            <p:ph type="body" sz="quarter" idx="19"/>
          </p:nvPr>
        </p:nvSpPr>
        <p:spPr>
          <a:xfrm>
            <a:off x="6605081" y="2040031"/>
            <a:ext cx="5115865" cy="4102937"/>
          </a:xfrm>
        </p:spPr>
        <p:txBody>
          <a:bodyPr lIns="91440" tIns="45720" rIns="91440" bIns="45720" anchor="t"/>
          <a:lstStyle/>
          <a:p>
            <a:r>
              <a:rPr lang="nl-NL" dirty="0"/>
              <a:t>Het voedsel dat we eten heeft een grote impact op de planeet, onder andere op klimaat, watergebruik en de natuur.</a:t>
            </a:r>
          </a:p>
          <a:p>
            <a:br>
              <a:rPr lang="nl-NL" dirty="0"/>
            </a:br>
            <a:r>
              <a:rPr lang="nl-NL" dirty="0"/>
              <a:t>Deze video laat zien hoe alledaagse voedingsmiddelen die impact hebben en hoe je met slimme keuzes kunt bijdragen aan een duurzamere toekomst.</a:t>
            </a:r>
          </a:p>
          <a:p>
            <a:endParaRPr lang="nl-NL" dirty="0"/>
          </a:p>
          <a:p>
            <a:r>
              <a:rPr lang="nl-NL" dirty="0"/>
              <a:t>Noah </a:t>
            </a:r>
            <a:r>
              <a:rPr lang="nl-NL" dirty="0" err="1"/>
              <a:t>Zerbe</a:t>
            </a:r>
            <a:r>
              <a:rPr lang="nl-NL" dirty="0"/>
              <a:t> is hoogleraar politicologie aan de California State </a:t>
            </a:r>
            <a:r>
              <a:rPr lang="nl-NL" dirty="0" err="1"/>
              <a:t>Polytechnic</a:t>
            </a:r>
            <a:r>
              <a:rPr lang="nl-NL" dirty="0"/>
              <a:t> University.</a:t>
            </a:r>
          </a:p>
        </p:txBody>
      </p:sp>
      <p:sp>
        <p:nvSpPr>
          <p:cNvPr id="7" name="TextBox 3">
            <a:extLst>
              <a:ext uri="{FF2B5EF4-FFF2-40B4-BE49-F238E27FC236}">
                <a16:creationId xmlns:a16="http://schemas.microsoft.com/office/drawing/2014/main" id="{28C5FE96-62F4-AB23-1A26-C5B941ABD3EF}"/>
              </a:ext>
            </a:extLst>
          </p:cNvPr>
          <p:cNvSpPr txBox="1"/>
          <p:nvPr/>
        </p:nvSpPr>
        <p:spPr>
          <a:xfrm>
            <a:off x="471054" y="6142968"/>
            <a:ext cx="5874328" cy="461665"/>
          </a:xfrm>
          <a:prstGeom prst="rect">
            <a:avLst/>
          </a:prstGeom>
          <a:noFill/>
        </p:spPr>
        <p:txBody>
          <a:bodyPr wrap="square" lIns="91440" tIns="45720" rIns="91440" bIns="45720" anchor="t">
            <a:spAutoFit/>
          </a:bodyPr>
          <a:lstStyle/>
          <a:p>
            <a:pPr algn="ctr"/>
            <a:endParaRPr lang="en-US" sz="1200">
              <a:ea typeface="Calibri"/>
              <a:cs typeface="Calibri"/>
            </a:endParaRPr>
          </a:p>
          <a:p>
            <a:pPr algn="ctr"/>
            <a:r>
              <a:rPr lang="en-US" sz="1200">
                <a:hlinkClick r:id="rId4"/>
              </a:rPr>
              <a:t>Milieu-impact | Noah Zerbe</a:t>
            </a:r>
            <a:endParaRPr lang="en-US" sz="1200">
              <a:ea typeface="Calibri"/>
              <a:cs typeface="Calibri"/>
            </a:endParaRPr>
          </a:p>
        </p:txBody>
      </p:sp>
      <p:pic>
        <p:nvPicPr>
          <p:cNvPr id="5" name="Onlinemedia 4" title="The Hidden Environmental Costs of Your Food Choices: How Agriculture Impacts the Planet">
            <a:hlinkClick r:id="" action="ppaction://media"/>
            <a:extLst>
              <a:ext uri="{FF2B5EF4-FFF2-40B4-BE49-F238E27FC236}">
                <a16:creationId xmlns:a16="http://schemas.microsoft.com/office/drawing/2014/main" id="{6B05163A-2E90-A042-5E7F-8F55BDF775ED}"/>
              </a:ext>
            </a:extLst>
          </p:cNvPr>
          <p:cNvPicPr>
            <a:picLocks noRot="1" noChangeAspect="1"/>
          </p:cNvPicPr>
          <p:nvPr>
            <a:videoFile r:link="rId1"/>
          </p:nvPr>
        </p:nvPicPr>
        <p:blipFill>
          <a:blip r:embed="rId5"/>
          <a:stretch>
            <a:fillRect/>
          </a:stretch>
        </p:blipFill>
        <p:spPr>
          <a:xfrm>
            <a:off x="980570" y="2389708"/>
            <a:ext cx="5217030" cy="3403582"/>
          </a:xfrm>
          <a:prstGeom prst="rect">
            <a:avLst/>
          </a:prstGeom>
        </p:spPr>
      </p:pic>
    </p:spTree>
    <p:extLst>
      <p:ext uri="{BB962C8B-B14F-4D97-AF65-F5344CB8AC3E}">
        <p14:creationId xmlns:p14="http://schemas.microsoft.com/office/powerpoint/2010/main" val="31684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717915" y="652236"/>
            <a:ext cx="6566836" cy="5553528"/>
          </a:xfrm>
          <a:prstGeom prst="rect">
            <a:avLst/>
          </a:prstGeom>
        </p:spPr>
        <p:txBody>
          <a:bodyPr lIns="91440" tIns="45720" rIns="91440" bIns="45720" anchor="t"/>
          <a:lstStyle/>
          <a:p>
            <a:pPr marL="0" indent="0"/>
            <a:r>
              <a:rPr lang="en-US" b="1" dirty="0" err="1"/>
              <a:t>Koolstof</a:t>
            </a:r>
            <a:r>
              <a:rPr lang="en-US" b="1" dirty="0"/>
              <a:t> footprint</a:t>
            </a:r>
          </a:p>
          <a:p>
            <a:pPr marL="0" indent="0"/>
            <a:r>
              <a:rPr lang="en-US" dirty="0"/>
              <a:t>De totale hoeveelheid broeikasgassen die wordt uitgestoten tijdens de productie, verwerking, het transport, de opslag en de bereiding van voedsel, inclusief emissies van landbouw, veeteelt, energieverbruik, verpakking en afval.</a:t>
            </a:r>
          </a:p>
          <a:p>
            <a:pPr marL="342900" indent="-342900">
              <a:buFont typeface="Arial" panose="020B0604020202020204" pitchFamily="34" charset="0"/>
              <a:buChar char="•"/>
            </a:pPr>
            <a:endParaRPr lang="en-US" b="1" dirty="0"/>
          </a:p>
          <a:p>
            <a:pPr marL="0" indent="0"/>
            <a:r>
              <a:rPr lang="en-US" b="1" dirty="0"/>
              <a:t>Water footprint</a:t>
            </a:r>
          </a:p>
          <a:p>
            <a:pPr marL="0" indent="0"/>
            <a:r>
              <a:rPr lang="en-US" dirty="0"/>
              <a:t>De totale hoeveelheid zoet water die wordt gebruikt om een voedingsproduct te produceren, inclusief water voor irrigatie, veeteelt en voedselverwerking.</a:t>
            </a:r>
          </a:p>
          <a:p>
            <a:pPr marL="342900" indent="-342900">
              <a:buFont typeface="Arial" panose="020B0604020202020204" pitchFamily="34" charset="0"/>
              <a:buChar char="•"/>
            </a:pPr>
            <a:endParaRPr lang="en-US" b="1" dirty="0"/>
          </a:p>
          <a:p>
            <a:pPr marL="0" indent="0"/>
            <a:r>
              <a:rPr lang="en-US" b="1" dirty="0"/>
              <a:t>Voedselkilometers</a:t>
            </a:r>
          </a:p>
          <a:p>
            <a:pPr marL="0" indent="0"/>
            <a:r>
              <a:rPr lang="en-US" dirty="0"/>
              <a:t>De afstand die voedsel aflegt van productie tot consumptie; langere afstanden vereisen over het algemeen meer brandstof voor transport en leiden tot hogere emissies.</a:t>
            </a:r>
            <a:endParaRPr lang="en-US" dirty="0">
              <a:ea typeface="Calibri"/>
              <a:cs typeface="Calibri"/>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436218" y="367524"/>
            <a:ext cx="3970682" cy="6122952"/>
          </a:xfrm>
          <a:prstGeom prst="rect">
            <a:avLst/>
          </a:prstGeom>
        </p:spPr>
        <p:txBody>
          <a:bodyPr lIns="91440" tIns="45720" rIns="91440" bIns="45720" anchor="t">
            <a:noAutofit/>
          </a:bodyPr>
          <a:lstStyle/>
          <a:p>
            <a:r>
              <a:rPr lang="en-US" dirty="0">
                <a:solidFill>
                  <a:srgbClr val="F26F46"/>
                </a:solidFill>
              </a:rPr>
              <a:t>Wat is </a:t>
            </a:r>
            <a:r>
              <a:rPr lang="en-US" dirty="0" err="1">
                <a:solidFill>
                  <a:srgbClr val="F26F46"/>
                </a:solidFill>
              </a:rPr>
              <a:t>een</a:t>
            </a:r>
            <a:r>
              <a:rPr lang="en-US" dirty="0">
                <a:solidFill>
                  <a:srgbClr val="F26F46"/>
                </a:solidFill>
              </a:rPr>
              <a:t> ‘footprint’?</a:t>
            </a:r>
            <a:endParaRPr lang="en-US" sz="2400" b="0" dirty="0">
              <a:solidFill>
                <a:srgbClr val="F26F46"/>
              </a:solidFill>
            </a:endParaRPr>
          </a:p>
          <a:p>
            <a:r>
              <a:rPr lang="en-US" sz="2400" dirty="0"/>
              <a:t>De ‘footprint’ </a:t>
            </a:r>
            <a:r>
              <a:rPr lang="en-US" sz="2400" b="0" dirty="0" err="1"/>
              <a:t>geeft</a:t>
            </a:r>
            <a:r>
              <a:rPr lang="en-US" sz="2400" b="0" dirty="0"/>
              <a:t> de totale impact van voedsel op de planeet weer. Deze omvat:</a:t>
            </a:r>
          </a:p>
          <a:p>
            <a:pPr marL="342900" indent="-342900">
              <a:buFont typeface="Arial" panose="020B0604020202020204" pitchFamily="34" charset="0"/>
              <a:buChar char="•"/>
            </a:pPr>
            <a:r>
              <a:rPr lang="en-US" sz="2400" dirty="0" err="1"/>
              <a:t>Koolstof</a:t>
            </a:r>
            <a:r>
              <a:rPr lang="en-US" sz="2400" dirty="0"/>
              <a:t> footprint</a:t>
            </a:r>
          </a:p>
          <a:p>
            <a:pPr marL="342900" indent="-342900">
              <a:buFont typeface="Arial" panose="020B0604020202020204" pitchFamily="34" charset="0"/>
              <a:buChar char="•"/>
            </a:pPr>
            <a:r>
              <a:rPr lang="en-US" sz="2400" dirty="0"/>
              <a:t>Water footprint </a:t>
            </a:r>
          </a:p>
          <a:p>
            <a:pPr marL="342900" indent="-342900">
              <a:buFont typeface="Arial" panose="020B0604020202020204" pitchFamily="34" charset="0"/>
              <a:buChar char="•"/>
            </a:pPr>
            <a:r>
              <a:rPr lang="en-US" sz="2400" dirty="0" err="1"/>
              <a:t>Voedselkilometers</a:t>
            </a:r>
            <a:endParaRPr lang="en-US" sz="2400" dirty="0"/>
          </a:p>
          <a:p>
            <a:endParaRPr lang="en-US" sz="1200" dirty="0"/>
          </a:p>
          <a:p>
            <a:r>
              <a:rPr lang="en-US" sz="2400" b="0" dirty="0"/>
              <a:t>Samen helpen ze </a:t>
            </a:r>
            <a:r>
              <a:rPr lang="en-US" sz="2400" b="0" dirty="0" err="1"/>
              <a:t>ons</a:t>
            </a:r>
            <a:r>
              <a:rPr lang="en-US" sz="2400" b="0" dirty="0"/>
              <a:t> </a:t>
            </a:r>
            <a:r>
              <a:rPr lang="en-US" sz="2400" b="0" dirty="0" err="1"/>
              <a:t>inzicht</a:t>
            </a:r>
            <a:r>
              <a:rPr lang="en-US" sz="2400" b="0" dirty="0"/>
              <a:t> </a:t>
            </a:r>
            <a:r>
              <a:rPr lang="en-US" sz="2400" b="0" dirty="0" err="1"/>
              <a:t>te</a:t>
            </a:r>
            <a:r>
              <a:rPr lang="en-US" sz="2400" b="0" dirty="0"/>
              <a:t> </a:t>
            </a:r>
            <a:r>
              <a:rPr lang="en-US" sz="2400" b="0" dirty="0" err="1"/>
              <a:t>krijgen</a:t>
            </a:r>
            <a:r>
              <a:rPr lang="en-US" sz="2400" b="0" dirty="0"/>
              <a:t> in hoe </a:t>
            </a:r>
            <a:r>
              <a:rPr lang="en-US" sz="2400" b="0" dirty="0" err="1"/>
              <a:t>voedingkeuzes</a:t>
            </a:r>
            <a:r>
              <a:rPr lang="en-US" sz="2400" b="0" dirty="0"/>
              <a:t> binnen (of buiten) de </a:t>
            </a:r>
            <a:r>
              <a:rPr lang="en-US" sz="2400" dirty="0"/>
              <a:t>planetaire grenzen </a:t>
            </a:r>
            <a:r>
              <a:rPr lang="en-US" sz="2400" b="0" dirty="0"/>
              <a:t>kunnen blijven.</a:t>
            </a:r>
            <a:endParaRPr lang="en-US" sz="2400" dirty="0">
              <a:ea typeface="Calibri"/>
              <a:cs typeface="Calibri"/>
            </a:endParaRPr>
          </a:p>
        </p:txBody>
      </p:sp>
    </p:spTree>
    <p:extLst>
      <p:ext uri="{BB962C8B-B14F-4D97-AF65-F5344CB8AC3E}">
        <p14:creationId xmlns:p14="http://schemas.microsoft.com/office/powerpoint/2010/main" val="2585568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EA937-8E56-1379-CE57-EF8709AF879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98BA5C-A35F-6227-2BED-D769C23BA634}"/>
              </a:ext>
            </a:extLst>
          </p:cNvPr>
          <p:cNvSpPr>
            <a:spLocks noGrp="1"/>
          </p:cNvSpPr>
          <p:nvPr>
            <p:ph type="body" sz="quarter" idx="19"/>
          </p:nvPr>
        </p:nvSpPr>
        <p:spPr>
          <a:xfrm>
            <a:off x="609060" y="1398852"/>
            <a:ext cx="5498766" cy="3373292"/>
          </a:xfrm>
          <a:prstGeom prst="rect">
            <a:avLst/>
          </a:prstGeom>
        </p:spPr>
        <p:txBody>
          <a:bodyPr lIns="91440" tIns="45720" rIns="91440" bIns="45720" anchor="t"/>
          <a:lstStyle/>
          <a:p>
            <a:r>
              <a:rPr lang="en-US" sz="2000" dirty="0"/>
              <a:t>Voedselsystemen zijn afhankelijk van de </a:t>
            </a:r>
            <a:r>
              <a:rPr lang="en-US" sz="2000" b="1" dirty="0"/>
              <a:t>natuurlijke grenzen van de planeet</a:t>
            </a:r>
            <a:r>
              <a:rPr lang="en-US" sz="2000" dirty="0"/>
              <a:t>. De productie, het transport en de consumptie van voedsel oefenen druk uit op </a:t>
            </a:r>
            <a:r>
              <a:rPr lang="en-US" sz="2000" b="1" dirty="0"/>
              <a:t>planetaire grenzen </a:t>
            </a:r>
            <a:r>
              <a:rPr lang="en-US" sz="2000" dirty="0"/>
              <a:t>zoals het klimaat, land, water en biodiversiteit. </a:t>
            </a:r>
          </a:p>
          <a:p>
            <a:endParaRPr lang="en-US" sz="2000" dirty="0"/>
          </a:p>
          <a:p>
            <a:r>
              <a:rPr lang="en-US" sz="2000" dirty="0"/>
              <a:t>Wanneer deze grenzen worden overschreden, komen ecosystemen en voedselzekerheid in gevaar. Daarom </a:t>
            </a:r>
            <a:r>
              <a:rPr lang="en-US" sz="2000" b="1" dirty="0"/>
              <a:t>streven duurzame voedselsystemen ernaar om binnen deze grenzen </a:t>
            </a:r>
            <a:r>
              <a:rPr lang="en-US" sz="2000" b="1" dirty="0" err="1"/>
              <a:t>te</a:t>
            </a:r>
            <a:r>
              <a:rPr lang="en-US" sz="2000" b="1" dirty="0"/>
              <a:t> </a:t>
            </a:r>
            <a:r>
              <a:rPr lang="en-US" sz="2000" b="1" dirty="0" err="1"/>
              <a:t>blijven</a:t>
            </a:r>
            <a:r>
              <a:rPr lang="en-US" sz="2000" dirty="0"/>
              <a:t>.</a:t>
            </a:r>
          </a:p>
          <a:p>
            <a:endParaRPr lang="en-US" sz="2000" dirty="0"/>
          </a:p>
          <a:p>
            <a:pPr marL="0" indent="0"/>
            <a:r>
              <a:rPr lang="en-US" sz="2000" b="1" dirty="0"/>
              <a:t>Wil je </a:t>
            </a:r>
            <a:r>
              <a:rPr lang="en-US" sz="2000" b="1" dirty="0" err="1"/>
              <a:t>meer</a:t>
            </a:r>
            <a:r>
              <a:rPr lang="en-US" sz="2000" b="1" dirty="0"/>
              <a:t> </a:t>
            </a:r>
            <a:r>
              <a:rPr lang="en-US" sz="2000" b="1" dirty="0" err="1"/>
              <a:t>weten</a:t>
            </a:r>
            <a:r>
              <a:rPr lang="en-US" sz="2000" b="1" dirty="0"/>
              <a:t>? </a:t>
            </a:r>
            <a:r>
              <a:rPr lang="en-US" sz="2000" b="1" dirty="0">
                <a:sym typeface="Wingdings" panose="05000000000000000000" pitchFamily="2" charset="2"/>
              </a:rPr>
              <a:t> </a:t>
            </a:r>
            <a:endParaRPr lang="en-US" sz="2000" b="1" dirty="0"/>
          </a:p>
          <a:p>
            <a:pPr marL="0" indent="0"/>
            <a:r>
              <a:rPr lang="en-US" sz="1800" dirty="0" err="1">
                <a:hlinkClick r:id="rId2"/>
              </a:rPr>
              <a:t>Planetaire</a:t>
            </a:r>
            <a:r>
              <a:rPr lang="en-US" sz="1800" dirty="0">
                <a:hlinkClick r:id="rId2"/>
              </a:rPr>
              <a:t> grenzen - Stockholm Resilience Centre</a:t>
            </a:r>
            <a:endParaRPr lang="en-US" sz="1800" dirty="0"/>
          </a:p>
          <a:p>
            <a:endParaRPr lang="en-US" dirty="0"/>
          </a:p>
          <a:p>
            <a:endParaRPr lang="en-US" dirty="0"/>
          </a:p>
        </p:txBody>
      </p:sp>
      <p:sp>
        <p:nvSpPr>
          <p:cNvPr id="6" name="Text Placeholder 1">
            <a:extLst>
              <a:ext uri="{FF2B5EF4-FFF2-40B4-BE49-F238E27FC236}">
                <a16:creationId xmlns:a16="http://schemas.microsoft.com/office/drawing/2014/main" id="{B90BC18B-83BB-87CC-0961-B751CDB8576C}"/>
              </a:ext>
            </a:extLst>
          </p:cNvPr>
          <p:cNvSpPr txBox="1">
            <a:spLocks/>
          </p:cNvSpPr>
          <p:nvPr/>
        </p:nvSpPr>
        <p:spPr>
          <a:xfrm>
            <a:off x="0" y="650590"/>
            <a:ext cx="7410203"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a:solidFill>
                  <a:schemeClr val="bg1"/>
                </a:solidFill>
              </a:rPr>
              <a:t>Planetaire grenzen</a:t>
            </a:r>
          </a:p>
        </p:txBody>
      </p:sp>
      <p:pic>
        <p:nvPicPr>
          <p:cNvPr id="4" name="Immagine 3" descr="Immagine che contiene Policromia&#10;&#10;Descrizione generata automaticamente">
            <a:extLst>
              <a:ext uri="{FF2B5EF4-FFF2-40B4-BE49-F238E27FC236}">
                <a16:creationId xmlns:a16="http://schemas.microsoft.com/office/drawing/2014/main" id="{F7FB2B16-A44A-D840-AD9F-1C6120826E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02400" y="1465408"/>
            <a:ext cx="4909992" cy="4909992"/>
          </a:xfrm>
          <a:prstGeom prst="rect">
            <a:avLst/>
          </a:prstGeom>
        </p:spPr>
      </p:pic>
      <p:sp>
        <p:nvSpPr>
          <p:cNvPr id="7" name="CasellaDiTesto 6">
            <a:extLst>
              <a:ext uri="{FF2B5EF4-FFF2-40B4-BE49-F238E27FC236}">
                <a16:creationId xmlns:a16="http://schemas.microsoft.com/office/drawing/2014/main" id="{0713B796-D5F1-AA41-AAB4-CC931A2A4BE8}"/>
              </a:ext>
            </a:extLst>
          </p:cNvPr>
          <p:cNvSpPr txBox="1"/>
          <p:nvPr/>
        </p:nvSpPr>
        <p:spPr>
          <a:xfrm>
            <a:off x="8380253" y="3554429"/>
            <a:ext cx="1098550" cy="830997"/>
          </a:xfrm>
          <a:prstGeom prst="rect">
            <a:avLst/>
          </a:prstGeom>
          <a:noFill/>
        </p:spPr>
        <p:txBody>
          <a:bodyPr wrap="square">
            <a:spAutoFit/>
          </a:bodyPr>
          <a:lstStyle/>
          <a:p>
            <a:pPr algn="ctr"/>
            <a:r>
              <a:rPr lang="en-US" sz="1600" b="1" dirty="0">
                <a:solidFill>
                  <a:schemeClr val="bg1"/>
                </a:solidFill>
              </a:rPr>
              <a:t>Veilig </a:t>
            </a:r>
          </a:p>
          <a:p>
            <a:pPr algn="ctr"/>
            <a:r>
              <a:rPr lang="en-US" sz="1600" b="1" dirty="0">
                <a:solidFill>
                  <a:schemeClr val="bg1"/>
                </a:solidFill>
              </a:rPr>
              <a:t>Werking </a:t>
            </a:r>
          </a:p>
          <a:p>
            <a:pPr algn="ctr"/>
            <a:r>
              <a:rPr lang="en-US" sz="1600" b="1" dirty="0">
                <a:solidFill>
                  <a:schemeClr val="bg1"/>
                </a:solidFill>
              </a:rPr>
              <a:t>Ruimte</a:t>
            </a:r>
            <a:endParaRPr lang="it-IT" sz="1600" b="1" dirty="0">
              <a:solidFill>
                <a:schemeClr val="bg1"/>
              </a:solidFill>
            </a:endParaRPr>
          </a:p>
        </p:txBody>
      </p:sp>
      <p:sp>
        <p:nvSpPr>
          <p:cNvPr id="8" name="CasellaDiTesto 7">
            <a:extLst>
              <a:ext uri="{FF2B5EF4-FFF2-40B4-BE49-F238E27FC236}">
                <a16:creationId xmlns:a16="http://schemas.microsoft.com/office/drawing/2014/main" id="{1813B771-54EB-F843-AAAB-39095379E7FD}"/>
              </a:ext>
            </a:extLst>
          </p:cNvPr>
          <p:cNvSpPr txBox="1"/>
          <p:nvPr/>
        </p:nvSpPr>
        <p:spPr>
          <a:xfrm>
            <a:off x="7304876" y="1427308"/>
            <a:ext cx="1576319" cy="276999"/>
          </a:xfrm>
          <a:prstGeom prst="rect">
            <a:avLst/>
          </a:prstGeom>
          <a:noFill/>
        </p:spPr>
        <p:txBody>
          <a:bodyPr wrap="square">
            <a:spAutoFit/>
          </a:bodyPr>
          <a:lstStyle/>
          <a:p>
            <a:r>
              <a:rPr lang="en-US" sz="1200" b="1">
                <a:solidFill>
                  <a:srgbClr val="404A52"/>
                </a:solidFill>
              </a:rPr>
              <a:t>KLIMAATVERANDERING</a:t>
            </a:r>
            <a:endParaRPr lang="it-IT" sz="1200" b="1">
              <a:solidFill>
                <a:srgbClr val="404A52"/>
              </a:solidFill>
            </a:endParaRPr>
          </a:p>
        </p:txBody>
      </p:sp>
      <p:sp>
        <p:nvSpPr>
          <p:cNvPr id="11" name="CasellaDiTesto 10">
            <a:extLst>
              <a:ext uri="{FF2B5EF4-FFF2-40B4-BE49-F238E27FC236}">
                <a16:creationId xmlns:a16="http://schemas.microsoft.com/office/drawing/2014/main" id="{095AF155-8CBF-2D4B-9B82-BC168FC3D2CC}"/>
              </a:ext>
            </a:extLst>
          </p:cNvPr>
          <p:cNvSpPr txBox="1"/>
          <p:nvPr/>
        </p:nvSpPr>
        <p:spPr>
          <a:xfrm>
            <a:off x="9225467" y="1398852"/>
            <a:ext cx="1576319" cy="276999"/>
          </a:xfrm>
          <a:prstGeom prst="rect">
            <a:avLst/>
          </a:prstGeom>
          <a:noFill/>
        </p:spPr>
        <p:txBody>
          <a:bodyPr wrap="square">
            <a:spAutoFit/>
          </a:bodyPr>
          <a:lstStyle>
            <a:defPPr>
              <a:defRPr lang="en-US"/>
            </a:defPPr>
            <a:lvl1pPr>
              <a:defRPr sz="1200" b="1">
                <a:solidFill>
                  <a:srgbClr val="404A52"/>
                </a:solidFill>
              </a:defRPr>
            </a:lvl1pPr>
          </a:lstStyle>
          <a:p>
            <a:r>
              <a:rPr lang="it-IT"/>
              <a:t>NIEUWE ENTITEITEN</a:t>
            </a:r>
          </a:p>
        </p:txBody>
      </p:sp>
      <p:sp>
        <p:nvSpPr>
          <p:cNvPr id="12" name="CasellaDiTesto 11">
            <a:extLst>
              <a:ext uri="{FF2B5EF4-FFF2-40B4-BE49-F238E27FC236}">
                <a16:creationId xmlns:a16="http://schemas.microsoft.com/office/drawing/2014/main" id="{28E83842-23D6-5443-894C-17AC06066099}"/>
              </a:ext>
            </a:extLst>
          </p:cNvPr>
          <p:cNvSpPr txBox="1"/>
          <p:nvPr/>
        </p:nvSpPr>
        <p:spPr>
          <a:xfrm>
            <a:off x="10013627" y="2976655"/>
            <a:ext cx="1576319" cy="461665"/>
          </a:xfrm>
          <a:prstGeom prst="rect">
            <a:avLst/>
          </a:prstGeom>
          <a:noFill/>
        </p:spPr>
        <p:txBody>
          <a:bodyPr wrap="square">
            <a:spAutoFit/>
          </a:bodyPr>
          <a:lstStyle>
            <a:defPPr>
              <a:defRPr lang="en-US"/>
            </a:defPPr>
            <a:lvl1pPr>
              <a:defRPr sz="1200" b="1">
                <a:solidFill>
                  <a:srgbClr val="404A52"/>
                </a:solidFill>
              </a:defRPr>
            </a:lvl1pPr>
          </a:lstStyle>
          <a:p>
            <a:r>
              <a:rPr lang="it-IT"/>
              <a:t>STRATOSFERISCH </a:t>
            </a:r>
          </a:p>
          <a:p>
            <a:r>
              <a:rPr lang="it-IT"/>
              <a:t>OZONAFBRAAK</a:t>
            </a:r>
          </a:p>
        </p:txBody>
      </p:sp>
      <p:sp>
        <p:nvSpPr>
          <p:cNvPr id="13" name="CasellaDiTesto 12">
            <a:extLst>
              <a:ext uri="{FF2B5EF4-FFF2-40B4-BE49-F238E27FC236}">
                <a16:creationId xmlns:a16="http://schemas.microsoft.com/office/drawing/2014/main" id="{4A761DFA-7280-5B42-8DE2-E7148A4BFCCF}"/>
              </a:ext>
            </a:extLst>
          </p:cNvPr>
          <p:cNvSpPr txBox="1"/>
          <p:nvPr/>
        </p:nvSpPr>
        <p:spPr>
          <a:xfrm>
            <a:off x="10072219" y="3969928"/>
            <a:ext cx="1263973" cy="658488"/>
          </a:xfrm>
          <a:prstGeom prst="rect">
            <a:avLst/>
          </a:prstGeom>
          <a:noFill/>
        </p:spPr>
        <p:txBody>
          <a:bodyPr wrap="square">
            <a:spAutoFit/>
          </a:bodyPr>
          <a:lstStyle>
            <a:defPPr>
              <a:defRPr lang="en-US"/>
            </a:defPPr>
            <a:lvl1pPr>
              <a:defRPr sz="1200" b="1">
                <a:solidFill>
                  <a:srgbClr val="404A52"/>
                </a:solidFill>
              </a:defRPr>
            </a:lvl1pPr>
          </a:lstStyle>
          <a:p>
            <a:r>
              <a:rPr lang="it-IT"/>
              <a:t>ATMOSFERISCH</a:t>
            </a:r>
          </a:p>
          <a:p>
            <a:r>
              <a:rPr lang="it-IT"/>
              <a:t>AEROSOL</a:t>
            </a:r>
          </a:p>
          <a:p>
            <a:r>
              <a:rPr lang="it-IT"/>
              <a:t>BELASTING</a:t>
            </a:r>
          </a:p>
        </p:txBody>
      </p:sp>
      <p:sp>
        <p:nvSpPr>
          <p:cNvPr id="14" name="CasellaDiTesto 13">
            <a:extLst>
              <a:ext uri="{FF2B5EF4-FFF2-40B4-BE49-F238E27FC236}">
                <a16:creationId xmlns:a16="http://schemas.microsoft.com/office/drawing/2014/main" id="{83E241CB-5191-6F4F-B878-0696B5DD1F18}"/>
              </a:ext>
            </a:extLst>
          </p:cNvPr>
          <p:cNvSpPr txBox="1"/>
          <p:nvPr/>
        </p:nvSpPr>
        <p:spPr>
          <a:xfrm>
            <a:off x="9786760" y="5400515"/>
            <a:ext cx="1263973" cy="461665"/>
          </a:xfrm>
          <a:prstGeom prst="rect">
            <a:avLst/>
          </a:prstGeom>
          <a:noFill/>
        </p:spPr>
        <p:txBody>
          <a:bodyPr wrap="square">
            <a:spAutoFit/>
          </a:bodyPr>
          <a:lstStyle>
            <a:defPPr>
              <a:defRPr lang="en-US"/>
            </a:defPPr>
            <a:lvl1pPr>
              <a:defRPr sz="1200" b="1">
                <a:solidFill>
                  <a:srgbClr val="404A52"/>
                </a:solidFill>
              </a:defRPr>
            </a:lvl1pPr>
          </a:lstStyle>
          <a:p>
            <a:r>
              <a:rPr lang="it-IT"/>
              <a:t>OCEAAN </a:t>
            </a:r>
          </a:p>
          <a:p>
            <a:r>
              <a:rPr lang="it-IT"/>
              <a:t>VERZURING</a:t>
            </a:r>
          </a:p>
        </p:txBody>
      </p:sp>
      <p:sp>
        <p:nvSpPr>
          <p:cNvPr id="15" name="CasellaDiTesto 14">
            <a:extLst>
              <a:ext uri="{FF2B5EF4-FFF2-40B4-BE49-F238E27FC236}">
                <a16:creationId xmlns:a16="http://schemas.microsoft.com/office/drawing/2014/main" id="{DC2C2BDD-FCC9-3241-A8BD-A7F4DA8892F6}"/>
              </a:ext>
            </a:extLst>
          </p:cNvPr>
          <p:cNvSpPr txBox="1"/>
          <p:nvPr/>
        </p:nvSpPr>
        <p:spPr>
          <a:xfrm>
            <a:off x="8331921" y="5980291"/>
            <a:ext cx="1454839" cy="461665"/>
          </a:xfrm>
          <a:prstGeom prst="rect">
            <a:avLst/>
          </a:prstGeom>
          <a:noFill/>
        </p:spPr>
        <p:txBody>
          <a:bodyPr wrap="square">
            <a:spAutoFit/>
          </a:bodyPr>
          <a:lstStyle>
            <a:defPPr>
              <a:defRPr lang="en-US"/>
            </a:defPPr>
            <a:lvl1pPr>
              <a:defRPr sz="1200" b="1">
                <a:solidFill>
                  <a:srgbClr val="404A52"/>
                </a:solidFill>
              </a:defRPr>
            </a:lvl1pPr>
          </a:lstStyle>
          <a:p>
            <a:r>
              <a:rPr lang="it-IT"/>
              <a:t>BIOGEOCHEMISCHE STROMEN</a:t>
            </a:r>
          </a:p>
        </p:txBody>
      </p:sp>
      <p:sp>
        <p:nvSpPr>
          <p:cNvPr id="16" name="CasellaDiTesto 15">
            <a:extLst>
              <a:ext uri="{FF2B5EF4-FFF2-40B4-BE49-F238E27FC236}">
                <a16:creationId xmlns:a16="http://schemas.microsoft.com/office/drawing/2014/main" id="{36FF4721-5A56-3240-9642-D887F68A6703}"/>
              </a:ext>
            </a:extLst>
          </p:cNvPr>
          <p:cNvSpPr txBox="1"/>
          <p:nvPr/>
        </p:nvSpPr>
        <p:spPr>
          <a:xfrm>
            <a:off x="6877082" y="5418094"/>
            <a:ext cx="1454839" cy="461665"/>
          </a:xfrm>
          <a:prstGeom prst="rect">
            <a:avLst/>
          </a:prstGeom>
          <a:noFill/>
        </p:spPr>
        <p:txBody>
          <a:bodyPr wrap="square">
            <a:spAutoFit/>
          </a:bodyPr>
          <a:lstStyle>
            <a:defPPr>
              <a:defRPr lang="en-US"/>
            </a:defPPr>
            <a:lvl1pPr>
              <a:defRPr sz="1200" b="1">
                <a:solidFill>
                  <a:srgbClr val="404A52"/>
                </a:solidFill>
              </a:defRPr>
            </a:lvl1pPr>
          </a:lstStyle>
          <a:p>
            <a:r>
              <a:rPr lang="it-IT"/>
              <a:t>ZOETWATER </a:t>
            </a:r>
          </a:p>
          <a:p>
            <a:r>
              <a:rPr lang="it-IT"/>
              <a:t>VERANDERING</a:t>
            </a:r>
          </a:p>
        </p:txBody>
      </p:sp>
      <p:sp>
        <p:nvSpPr>
          <p:cNvPr id="17" name="CasellaDiTesto 16">
            <a:extLst>
              <a:ext uri="{FF2B5EF4-FFF2-40B4-BE49-F238E27FC236}">
                <a16:creationId xmlns:a16="http://schemas.microsoft.com/office/drawing/2014/main" id="{80FBAD13-7134-6343-9829-F636DBC0A4ED}"/>
              </a:ext>
            </a:extLst>
          </p:cNvPr>
          <p:cNvSpPr txBox="1"/>
          <p:nvPr/>
        </p:nvSpPr>
        <p:spPr>
          <a:xfrm>
            <a:off x="6279962" y="4068339"/>
            <a:ext cx="1454839" cy="461665"/>
          </a:xfrm>
          <a:prstGeom prst="rect">
            <a:avLst/>
          </a:prstGeom>
          <a:noFill/>
        </p:spPr>
        <p:txBody>
          <a:bodyPr wrap="square">
            <a:spAutoFit/>
          </a:bodyPr>
          <a:lstStyle>
            <a:defPPr>
              <a:defRPr lang="en-US"/>
            </a:defPPr>
            <a:lvl1pPr>
              <a:defRPr sz="1200" b="1">
                <a:solidFill>
                  <a:srgbClr val="404A52"/>
                </a:solidFill>
              </a:defRPr>
            </a:lvl1pPr>
          </a:lstStyle>
          <a:p>
            <a:r>
              <a:rPr lang="it-IT" dirty="0"/>
              <a:t>LANDSYSTEEM </a:t>
            </a:r>
          </a:p>
          <a:p>
            <a:r>
              <a:rPr lang="it-IT" dirty="0"/>
              <a:t>VERANDERING</a:t>
            </a:r>
          </a:p>
        </p:txBody>
      </p:sp>
      <p:sp>
        <p:nvSpPr>
          <p:cNvPr id="18" name="CasellaDiTesto 17">
            <a:extLst>
              <a:ext uri="{FF2B5EF4-FFF2-40B4-BE49-F238E27FC236}">
                <a16:creationId xmlns:a16="http://schemas.microsoft.com/office/drawing/2014/main" id="{691A9292-C7B2-4E4E-BBCE-39BEFBE6A6C3}"/>
              </a:ext>
            </a:extLst>
          </p:cNvPr>
          <p:cNvSpPr txBox="1"/>
          <p:nvPr/>
        </p:nvSpPr>
        <p:spPr>
          <a:xfrm>
            <a:off x="6280318" y="2305208"/>
            <a:ext cx="1454839" cy="461665"/>
          </a:xfrm>
          <a:prstGeom prst="rect">
            <a:avLst/>
          </a:prstGeom>
          <a:noFill/>
        </p:spPr>
        <p:txBody>
          <a:bodyPr wrap="square">
            <a:spAutoFit/>
          </a:bodyPr>
          <a:lstStyle>
            <a:defPPr>
              <a:defRPr lang="en-US"/>
            </a:defPPr>
            <a:lvl1pPr>
              <a:defRPr sz="1200" b="1">
                <a:solidFill>
                  <a:srgbClr val="404A52"/>
                </a:solidFill>
              </a:defRPr>
            </a:lvl1pPr>
          </a:lstStyle>
          <a:p>
            <a:r>
              <a:rPr lang="it-IT" dirty="0"/>
              <a:t>BIOSFEER</a:t>
            </a:r>
          </a:p>
          <a:p>
            <a:r>
              <a:rPr lang="it-IT" dirty="0"/>
              <a:t>INTEGRITEIT</a:t>
            </a:r>
          </a:p>
        </p:txBody>
      </p:sp>
    </p:spTree>
    <p:extLst>
      <p:ext uri="{BB962C8B-B14F-4D97-AF65-F5344CB8AC3E}">
        <p14:creationId xmlns:p14="http://schemas.microsoft.com/office/powerpoint/2010/main" val="2226031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362481" y="1682028"/>
            <a:ext cx="5729747" cy="4102937"/>
          </a:xfrm>
          <a:prstGeom prst="rect">
            <a:avLst/>
          </a:prstGeom>
        </p:spPr>
        <p:txBody>
          <a:bodyPr lIns="91440" tIns="45720" rIns="91440" bIns="45720" anchor="t"/>
          <a:lstStyle/>
          <a:p>
            <a:r>
              <a:rPr lang="en-US" b="1" dirty="0"/>
              <a:t>Fork Ranger-app</a:t>
            </a:r>
            <a:endParaRPr lang="en-US" dirty="0"/>
          </a:p>
          <a:p>
            <a:endParaRPr lang="en-US" dirty="0"/>
          </a:p>
          <a:p>
            <a:r>
              <a:rPr lang="nl-NL" dirty="0"/>
              <a:t>De </a:t>
            </a:r>
            <a:r>
              <a:rPr lang="nl-NL" dirty="0" err="1"/>
              <a:t>Fork</a:t>
            </a:r>
            <a:r>
              <a:rPr lang="nl-NL" dirty="0"/>
              <a:t> </a:t>
            </a:r>
            <a:r>
              <a:rPr lang="nl-NL" dirty="0" err="1"/>
              <a:t>Ranger</a:t>
            </a:r>
            <a:r>
              <a:rPr lang="nl-NL" dirty="0"/>
              <a:t>-app helpt je klimaatverandering aan te pakken via voedsel. </a:t>
            </a:r>
          </a:p>
          <a:p>
            <a:endParaRPr lang="nl-NL" dirty="0"/>
          </a:p>
          <a:p>
            <a:r>
              <a:rPr lang="nl-NL" dirty="0"/>
              <a:t>Met data en verhalen laat de app zien welke keuzes het meeste impact hebben en biedt hij eenvoudige recepten om kennis om te zetten in actie.</a:t>
            </a:r>
          </a:p>
          <a:p>
            <a:endParaRPr lang="nl-NL" dirty="0"/>
          </a:p>
          <a:p>
            <a:r>
              <a:rPr lang="nl-NL" dirty="0"/>
              <a:t>Probeer de gratis app en test je kennis met quizzen, recepten en praktische inzichten.</a:t>
            </a:r>
          </a:p>
          <a:p>
            <a:endParaRPr lang="en-US" dirty="0">
              <a:ea typeface="Calibri"/>
              <a:cs typeface="Calibri"/>
            </a:endParaRPr>
          </a:p>
          <a:p>
            <a:endParaRPr lang="en-US" dirty="0"/>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CASESTUDY</a:t>
            </a:r>
          </a:p>
        </p:txBody>
      </p:sp>
      <p:sp>
        <p:nvSpPr>
          <p:cNvPr id="5" name="Arrow: Right 4">
            <a:extLst>
              <a:ext uri="{FF2B5EF4-FFF2-40B4-BE49-F238E27FC236}">
                <a16:creationId xmlns:a16="http://schemas.microsoft.com/office/drawing/2014/main" id="{24AE4BB8-3749-9972-426D-758E5CF789B5}"/>
              </a:ext>
            </a:extLst>
          </p:cNvPr>
          <p:cNvSpPr/>
          <p:nvPr/>
        </p:nvSpPr>
        <p:spPr>
          <a:xfrm>
            <a:off x="6235700" y="5255490"/>
            <a:ext cx="1499338"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t>Klik hier</a:t>
            </a:r>
          </a:p>
        </p:txBody>
      </p:sp>
      <p:pic>
        <p:nvPicPr>
          <p:cNvPr id="11" name="Segnaposto immagine 10" descr="Immagine che contiene testo, schermata, libro, design&#10;&#10;Descrizione generata automaticamente">
            <a:hlinkClick r:id="rId3"/>
            <a:extLst>
              <a:ext uri="{FF2B5EF4-FFF2-40B4-BE49-F238E27FC236}">
                <a16:creationId xmlns:a16="http://schemas.microsoft.com/office/drawing/2014/main" id="{25B2B0A9-149A-F442-ACDB-43AFD7E36368}"/>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754810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F1E8F0-9BC9-D119-6083-A1D17D7C6051}"/>
              </a:ext>
            </a:extLst>
          </p:cNvPr>
          <p:cNvSpPr>
            <a:spLocks noGrp="1"/>
          </p:cNvSpPr>
          <p:nvPr>
            <p:ph type="body" sz="quarter" idx="10"/>
          </p:nvPr>
        </p:nvSpPr>
        <p:spPr/>
        <p:txBody>
          <a:bodyPr/>
          <a:lstStyle/>
          <a:p>
            <a:r>
              <a:rPr lang="en-US" dirty="0"/>
              <a:t>INHOUDS-OPGAVE</a:t>
            </a:r>
          </a:p>
        </p:txBody>
      </p:sp>
      <p:sp>
        <p:nvSpPr>
          <p:cNvPr id="4" name="Text Placeholder 3">
            <a:extLst>
              <a:ext uri="{FF2B5EF4-FFF2-40B4-BE49-F238E27FC236}">
                <a16:creationId xmlns:a16="http://schemas.microsoft.com/office/drawing/2014/main" id="{0B64A7B8-7825-5103-00F3-B9E4EA1B4487}"/>
              </a:ext>
            </a:extLst>
          </p:cNvPr>
          <p:cNvSpPr>
            <a:spLocks noGrp="1"/>
          </p:cNvSpPr>
          <p:nvPr>
            <p:ph type="body" sz="quarter" idx="14"/>
          </p:nvPr>
        </p:nvSpPr>
        <p:spPr/>
        <p:txBody>
          <a:bodyPr/>
          <a:lstStyle/>
          <a:p>
            <a:r>
              <a:rPr lang="en-US" dirty="0" err="1"/>
              <a:t>Inleiding</a:t>
            </a:r>
            <a:r>
              <a:rPr lang="en-US" dirty="0"/>
              <a:t> </a:t>
            </a:r>
            <a:r>
              <a:rPr lang="en-US" dirty="0" err="1"/>
              <a:t>en</a:t>
            </a:r>
            <a:r>
              <a:rPr lang="en-US" dirty="0"/>
              <a:t> </a:t>
            </a:r>
            <a:r>
              <a:rPr lang="en-US" dirty="0" err="1"/>
              <a:t>leerdoelen</a:t>
            </a:r>
            <a:endParaRPr lang="en-US" dirty="0"/>
          </a:p>
        </p:txBody>
      </p:sp>
      <p:sp>
        <p:nvSpPr>
          <p:cNvPr id="5" name="Text Placeholder 4">
            <a:extLst>
              <a:ext uri="{FF2B5EF4-FFF2-40B4-BE49-F238E27FC236}">
                <a16:creationId xmlns:a16="http://schemas.microsoft.com/office/drawing/2014/main" id="{8DCFBF39-FA3B-67DC-90A4-DF069BBA88F3}"/>
              </a:ext>
            </a:extLst>
          </p:cNvPr>
          <p:cNvSpPr>
            <a:spLocks noGrp="1"/>
          </p:cNvSpPr>
          <p:nvPr>
            <p:ph type="body" sz="quarter" idx="15"/>
          </p:nvPr>
        </p:nvSpPr>
        <p:spPr/>
        <p:txBody>
          <a:bodyPr/>
          <a:lstStyle/>
          <a:p>
            <a:r>
              <a:rPr lang="en-US"/>
              <a:t>01</a:t>
            </a:r>
          </a:p>
        </p:txBody>
      </p:sp>
      <p:sp>
        <p:nvSpPr>
          <p:cNvPr id="6" name="Text Placeholder 5">
            <a:extLst>
              <a:ext uri="{FF2B5EF4-FFF2-40B4-BE49-F238E27FC236}">
                <a16:creationId xmlns:a16="http://schemas.microsoft.com/office/drawing/2014/main" id="{4EB23375-653C-7DE6-AC4B-16E02D64191B}"/>
              </a:ext>
            </a:extLst>
          </p:cNvPr>
          <p:cNvSpPr>
            <a:spLocks noGrp="1"/>
          </p:cNvSpPr>
          <p:nvPr>
            <p:ph type="body" sz="quarter" idx="29"/>
          </p:nvPr>
        </p:nvSpPr>
        <p:spPr/>
        <p:txBody>
          <a:bodyPr/>
          <a:lstStyle/>
          <a:p>
            <a:r>
              <a:rPr lang="en-US"/>
              <a:t>02</a:t>
            </a:r>
          </a:p>
        </p:txBody>
      </p:sp>
      <p:sp>
        <p:nvSpPr>
          <p:cNvPr id="7" name="Text Placeholder 6">
            <a:extLst>
              <a:ext uri="{FF2B5EF4-FFF2-40B4-BE49-F238E27FC236}">
                <a16:creationId xmlns:a16="http://schemas.microsoft.com/office/drawing/2014/main" id="{6223FA0E-247D-D9A0-B6F2-989D47FD1B7B}"/>
              </a:ext>
            </a:extLst>
          </p:cNvPr>
          <p:cNvSpPr>
            <a:spLocks noGrp="1"/>
          </p:cNvSpPr>
          <p:nvPr>
            <p:ph type="body" sz="quarter" idx="30"/>
          </p:nvPr>
        </p:nvSpPr>
        <p:spPr/>
        <p:txBody>
          <a:bodyPr/>
          <a:lstStyle/>
          <a:p>
            <a:r>
              <a:rPr lang="en-US" dirty="0"/>
              <a:t>De basis van </a:t>
            </a:r>
            <a:r>
              <a:rPr lang="en-US" dirty="0" err="1"/>
              <a:t>duurzame</a:t>
            </a:r>
            <a:r>
              <a:rPr lang="en-US" dirty="0"/>
              <a:t> </a:t>
            </a:r>
            <a:r>
              <a:rPr lang="en-US" dirty="0" err="1"/>
              <a:t>voedingsystemen</a:t>
            </a:r>
            <a:endParaRPr lang="en-US" dirty="0"/>
          </a:p>
        </p:txBody>
      </p:sp>
      <p:sp>
        <p:nvSpPr>
          <p:cNvPr id="10" name="Text Placeholder 9">
            <a:extLst>
              <a:ext uri="{FF2B5EF4-FFF2-40B4-BE49-F238E27FC236}">
                <a16:creationId xmlns:a16="http://schemas.microsoft.com/office/drawing/2014/main" id="{9B99DB50-2639-C722-31B4-9AA2883D7EB0}"/>
              </a:ext>
            </a:extLst>
          </p:cNvPr>
          <p:cNvSpPr>
            <a:spLocks noGrp="1"/>
          </p:cNvSpPr>
          <p:nvPr>
            <p:ph type="body" sz="quarter" idx="33"/>
          </p:nvPr>
        </p:nvSpPr>
        <p:spPr>
          <a:xfrm>
            <a:off x="4543406" y="2376449"/>
            <a:ext cx="700387" cy="689518"/>
          </a:xfrm>
        </p:spPr>
        <p:txBody>
          <a:bodyPr/>
          <a:lstStyle/>
          <a:p>
            <a:r>
              <a:rPr lang="en-US"/>
              <a:t>03</a:t>
            </a:r>
          </a:p>
        </p:txBody>
      </p:sp>
      <p:sp>
        <p:nvSpPr>
          <p:cNvPr id="11" name="Text Placeholder 10">
            <a:extLst>
              <a:ext uri="{FF2B5EF4-FFF2-40B4-BE49-F238E27FC236}">
                <a16:creationId xmlns:a16="http://schemas.microsoft.com/office/drawing/2014/main" id="{A6E22E7A-78A9-83C7-F1A9-ACFE1DD40E11}"/>
              </a:ext>
            </a:extLst>
          </p:cNvPr>
          <p:cNvSpPr>
            <a:spLocks noGrp="1"/>
          </p:cNvSpPr>
          <p:nvPr>
            <p:ph type="body" sz="quarter" idx="34"/>
          </p:nvPr>
        </p:nvSpPr>
        <p:spPr>
          <a:xfrm>
            <a:off x="5378703" y="2376449"/>
            <a:ext cx="6651372" cy="689519"/>
          </a:xfrm>
        </p:spPr>
        <p:txBody>
          <a:bodyPr lIns="91440" tIns="45720" rIns="91440" bIns="45720" anchor="ctr">
            <a:noAutofit/>
          </a:bodyPr>
          <a:lstStyle/>
          <a:p>
            <a:r>
              <a:rPr lang="en-US" dirty="0"/>
              <a:t>Rechtvaardigheid, ethiek en verantwoordelijkheid</a:t>
            </a:r>
          </a:p>
        </p:txBody>
      </p:sp>
      <p:sp>
        <p:nvSpPr>
          <p:cNvPr id="12" name="Text Placeholder 11">
            <a:extLst>
              <a:ext uri="{FF2B5EF4-FFF2-40B4-BE49-F238E27FC236}">
                <a16:creationId xmlns:a16="http://schemas.microsoft.com/office/drawing/2014/main" id="{C570D5EE-43BE-EBB3-E8CC-FE93546EDAA5}"/>
              </a:ext>
            </a:extLst>
          </p:cNvPr>
          <p:cNvSpPr>
            <a:spLocks noGrp="1"/>
          </p:cNvSpPr>
          <p:nvPr>
            <p:ph type="body" sz="quarter" idx="35"/>
          </p:nvPr>
        </p:nvSpPr>
        <p:spPr>
          <a:xfrm>
            <a:off x="4521703" y="3131016"/>
            <a:ext cx="700387" cy="689518"/>
          </a:xfrm>
        </p:spPr>
        <p:txBody>
          <a:bodyPr/>
          <a:lstStyle/>
          <a:p>
            <a:r>
              <a:rPr lang="en-US"/>
              <a:t>04</a:t>
            </a:r>
          </a:p>
        </p:txBody>
      </p:sp>
      <p:sp>
        <p:nvSpPr>
          <p:cNvPr id="13" name="Text Placeholder 12">
            <a:extLst>
              <a:ext uri="{FF2B5EF4-FFF2-40B4-BE49-F238E27FC236}">
                <a16:creationId xmlns:a16="http://schemas.microsoft.com/office/drawing/2014/main" id="{A811B8CF-E6D5-F08C-8B07-F1F5397294B0}"/>
              </a:ext>
            </a:extLst>
          </p:cNvPr>
          <p:cNvSpPr>
            <a:spLocks noGrp="1"/>
          </p:cNvSpPr>
          <p:nvPr>
            <p:ph type="body" sz="quarter" idx="36"/>
          </p:nvPr>
        </p:nvSpPr>
        <p:spPr>
          <a:xfrm>
            <a:off x="5357000" y="3131016"/>
            <a:ext cx="5857689" cy="689519"/>
          </a:xfrm>
        </p:spPr>
        <p:txBody>
          <a:bodyPr/>
          <a:lstStyle/>
          <a:p>
            <a:r>
              <a:rPr lang="en-US"/>
              <a:t>Conclusie</a:t>
            </a:r>
          </a:p>
        </p:txBody>
      </p:sp>
    </p:spTree>
    <p:extLst>
      <p:ext uri="{BB962C8B-B14F-4D97-AF65-F5344CB8AC3E}">
        <p14:creationId xmlns:p14="http://schemas.microsoft.com/office/powerpoint/2010/main" val="1910683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14A86-10F0-C1EF-9802-01046DEE367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AEFC7F7-01E2-BEC8-9A8F-3ABD39D99DEC}"/>
              </a:ext>
            </a:extLst>
          </p:cNvPr>
          <p:cNvSpPr>
            <a:spLocks noGrp="1"/>
          </p:cNvSpPr>
          <p:nvPr>
            <p:ph type="body" sz="quarter" idx="16"/>
          </p:nvPr>
        </p:nvSpPr>
        <p:spPr>
          <a:xfrm>
            <a:off x="600103" y="593866"/>
            <a:ext cx="10969767" cy="992652"/>
          </a:xfrm>
        </p:spPr>
        <p:txBody>
          <a:bodyPr lIns="91440" tIns="45720" rIns="91440" bIns="45720" anchor="t">
            <a:noAutofit/>
          </a:bodyPr>
          <a:lstStyle/>
          <a:p>
            <a:pPr algn="r"/>
            <a:r>
              <a:rPr lang="en-IE" dirty="0"/>
              <a:t>TEDx Talk</a:t>
            </a:r>
          </a:p>
          <a:p>
            <a:pPr algn="r"/>
            <a:r>
              <a:rPr lang="en-IE" dirty="0"/>
              <a:t>Hoe maak je duurzame keuzes in de supermarkt </a:t>
            </a:r>
            <a:endParaRPr lang="en-IE" dirty="0">
              <a:ea typeface="Calibri" panose="020F0502020204030204"/>
              <a:cs typeface="Calibri" panose="020F0502020204030204"/>
            </a:endParaRPr>
          </a:p>
        </p:txBody>
      </p:sp>
      <p:sp>
        <p:nvSpPr>
          <p:cNvPr id="3" name="Text Placeholder 2">
            <a:extLst>
              <a:ext uri="{FF2B5EF4-FFF2-40B4-BE49-F238E27FC236}">
                <a16:creationId xmlns:a16="http://schemas.microsoft.com/office/drawing/2014/main" id="{B9198A8B-6035-6FEF-35F3-3B0C0C91E61A}"/>
              </a:ext>
            </a:extLst>
          </p:cNvPr>
          <p:cNvSpPr>
            <a:spLocks noGrp="1"/>
          </p:cNvSpPr>
          <p:nvPr>
            <p:ph type="body" sz="quarter" idx="19"/>
          </p:nvPr>
        </p:nvSpPr>
        <p:spPr>
          <a:xfrm>
            <a:off x="6578872" y="2429138"/>
            <a:ext cx="4990998" cy="4102937"/>
          </a:xfrm>
        </p:spPr>
        <p:txBody>
          <a:bodyPr lIns="91440" tIns="45720" rIns="91440" bIns="45720" anchor="t"/>
          <a:lstStyle/>
          <a:p>
            <a:r>
              <a:rPr lang="en-IE" dirty="0">
                <a:ea typeface="+mn-lt"/>
                <a:cs typeface="+mn-lt"/>
              </a:rPr>
              <a:t>Frank Holleman </a:t>
            </a:r>
            <a:r>
              <a:rPr lang="en-IE" dirty="0" err="1">
                <a:ea typeface="+mn-lt"/>
                <a:cs typeface="+mn-lt"/>
              </a:rPr>
              <a:t>legt</a:t>
            </a:r>
            <a:r>
              <a:rPr lang="en-IE" dirty="0">
                <a:ea typeface="+mn-lt"/>
                <a:cs typeface="+mn-lt"/>
              </a:rPr>
              <a:t> de dilemma's rond klimaatverandering en </a:t>
            </a:r>
            <a:r>
              <a:rPr lang="en-IE" dirty="0" err="1">
                <a:ea typeface="+mn-lt"/>
                <a:cs typeface="+mn-lt"/>
              </a:rPr>
              <a:t>voedsel</a:t>
            </a:r>
            <a:r>
              <a:rPr lang="en-IE" dirty="0">
                <a:ea typeface="+mn-lt"/>
                <a:cs typeface="+mn-lt"/>
              </a:rPr>
              <a:t> </a:t>
            </a:r>
            <a:r>
              <a:rPr lang="en-IE" dirty="0" err="1">
                <a:ea typeface="+mn-lt"/>
                <a:cs typeface="+mn-lt"/>
              </a:rPr>
              <a:t>eenvoudig</a:t>
            </a:r>
            <a:r>
              <a:rPr lang="en-IE" dirty="0">
                <a:ea typeface="+mn-lt"/>
                <a:cs typeface="+mn-lt"/>
              </a:rPr>
              <a:t> </a:t>
            </a:r>
            <a:r>
              <a:rPr lang="en-IE" dirty="0" err="1">
                <a:ea typeface="+mn-lt"/>
                <a:cs typeface="+mn-lt"/>
              </a:rPr>
              <a:t>uit</a:t>
            </a:r>
            <a:r>
              <a:rPr lang="en-IE" dirty="0">
                <a:ea typeface="+mn-lt"/>
                <a:cs typeface="+mn-lt"/>
              </a:rPr>
              <a:t> </a:t>
            </a:r>
            <a:r>
              <a:rPr lang="en-IE" dirty="0" err="1">
                <a:ea typeface="+mn-lt"/>
                <a:cs typeface="+mn-lt"/>
              </a:rPr>
              <a:t>en</a:t>
            </a:r>
            <a:r>
              <a:rPr lang="en-IE" dirty="0">
                <a:ea typeface="+mn-lt"/>
                <a:cs typeface="+mn-lt"/>
              </a:rPr>
              <a:t> </a:t>
            </a:r>
            <a:r>
              <a:rPr lang="en-IE" dirty="0" err="1">
                <a:ea typeface="+mn-lt"/>
                <a:cs typeface="+mn-lt"/>
              </a:rPr>
              <a:t>geeft</a:t>
            </a:r>
            <a:r>
              <a:rPr lang="en-IE" dirty="0">
                <a:ea typeface="+mn-lt"/>
                <a:cs typeface="+mn-lt"/>
              </a:rPr>
              <a:t> tips.</a:t>
            </a:r>
          </a:p>
          <a:p>
            <a:endParaRPr lang="en-IE" dirty="0">
              <a:ea typeface="+mn-lt"/>
              <a:cs typeface="+mn-lt"/>
            </a:endParaRPr>
          </a:p>
          <a:p>
            <a:r>
              <a:rPr lang="en-IE" dirty="0">
                <a:ea typeface="+mn-lt"/>
                <a:cs typeface="+mn-lt"/>
              </a:rPr>
              <a:t>Frank Holleman is medeoprichter van </a:t>
            </a:r>
            <a:r>
              <a:rPr lang="en-IE" b="1" dirty="0">
                <a:ea typeface="+mn-lt"/>
                <a:cs typeface="+mn-lt"/>
              </a:rPr>
              <a:t>Fork Ranger</a:t>
            </a:r>
            <a:r>
              <a:rPr lang="en-IE" dirty="0">
                <a:ea typeface="+mn-lt"/>
                <a:cs typeface="+mn-lt"/>
              </a:rPr>
              <a:t>, een start-up die onderzoek naar klimaatverandering en voedsel omzet in praktische tips en recepten.</a:t>
            </a:r>
          </a:p>
          <a:p>
            <a:endParaRPr lang="en-IE" dirty="0">
              <a:ea typeface="+mn-lt"/>
              <a:cs typeface="+mn-lt"/>
            </a:endParaRPr>
          </a:p>
          <a:p>
            <a:r>
              <a:rPr lang="en-IE" dirty="0">
                <a:ea typeface="+mn-lt"/>
                <a:cs typeface="+mn-lt"/>
              </a:rPr>
              <a:t> </a:t>
            </a:r>
            <a:endParaRPr lang="en-IE" dirty="0">
              <a:solidFill>
                <a:srgbClr val="032D3D"/>
              </a:solidFill>
              <a:ea typeface="Calibri"/>
              <a:cs typeface="Calibri"/>
            </a:endParaRPr>
          </a:p>
        </p:txBody>
      </p:sp>
      <p:sp>
        <p:nvSpPr>
          <p:cNvPr id="5" name="TextBox 3">
            <a:extLst>
              <a:ext uri="{FF2B5EF4-FFF2-40B4-BE49-F238E27FC236}">
                <a16:creationId xmlns:a16="http://schemas.microsoft.com/office/drawing/2014/main" id="{F556BB36-ABE7-0D46-930E-31C58F14CDBB}"/>
              </a:ext>
            </a:extLst>
          </p:cNvPr>
          <p:cNvSpPr txBox="1"/>
          <p:nvPr/>
        </p:nvSpPr>
        <p:spPr>
          <a:xfrm>
            <a:off x="471054" y="6142968"/>
            <a:ext cx="5874328" cy="461665"/>
          </a:xfrm>
          <a:prstGeom prst="rect">
            <a:avLst/>
          </a:prstGeom>
          <a:noFill/>
        </p:spPr>
        <p:txBody>
          <a:bodyPr wrap="square" lIns="91440" tIns="45720" rIns="91440" bIns="45720" anchor="t">
            <a:spAutoFit/>
          </a:bodyPr>
          <a:lstStyle/>
          <a:p>
            <a:pPr algn="ctr"/>
            <a:r>
              <a:rPr lang="en-US" sz="1200" dirty="0">
                <a:hlinkClick r:id="rId4"/>
              </a:rPr>
              <a:t>TEDx Talk</a:t>
            </a:r>
            <a:endParaRPr lang="it-IT" dirty="0">
              <a:hlinkClick r:id="rId4"/>
            </a:endParaRPr>
          </a:p>
          <a:p>
            <a:pPr algn="ctr"/>
            <a:r>
              <a:rPr lang="en-US" sz="1200" dirty="0">
                <a:ea typeface="Calibri"/>
                <a:cs typeface="Calibri"/>
                <a:hlinkClick r:id="rId4"/>
              </a:rPr>
              <a:t>Hoe maak je duurzame keuzes in de supermarkt</a:t>
            </a:r>
            <a:endParaRPr lang="en-US" sz="1200" dirty="0">
              <a:ea typeface="Calibri"/>
              <a:cs typeface="Calibri"/>
            </a:endParaRPr>
          </a:p>
        </p:txBody>
      </p:sp>
      <p:pic>
        <p:nvPicPr>
          <p:cNvPr id="6" name="Elementi multimediali online 5" descr="How to make sustainable choices at the supermarket | Frank Holleman | TEDxWageningenUniversity">
            <a:hlinkClick r:id="" action="ppaction://media"/>
            <a:extLst>
              <a:ext uri="{FF2B5EF4-FFF2-40B4-BE49-F238E27FC236}">
                <a16:creationId xmlns:a16="http://schemas.microsoft.com/office/drawing/2014/main" id="{0C587DE4-76B8-3841-84D5-1E31802AEFCF}"/>
              </a:ext>
            </a:extLst>
          </p:cNvPr>
          <p:cNvPicPr>
            <a:picLocks noRot="1" noChangeAspect="1"/>
          </p:cNvPicPr>
          <p:nvPr>
            <a:videoFile r:link="rId1"/>
          </p:nvPr>
        </p:nvPicPr>
        <p:blipFill>
          <a:blip r:embed="rId5"/>
          <a:stretch>
            <a:fillRect/>
          </a:stretch>
        </p:blipFill>
        <p:spPr>
          <a:xfrm>
            <a:off x="1019768" y="2574785"/>
            <a:ext cx="5076232" cy="2868071"/>
          </a:xfrm>
          <a:prstGeom prst="rect">
            <a:avLst/>
          </a:prstGeom>
        </p:spPr>
      </p:pic>
    </p:spTree>
    <p:extLst>
      <p:ext uri="{BB962C8B-B14F-4D97-AF65-F5344CB8AC3E}">
        <p14:creationId xmlns:p14="http://schemas.microsoft.com/office/powerpoint/2010/main" val="49484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xfrm>
            <a:off x="896435" y="606074"/>
            <a:ext cx="6023349" cy="1024474"/>
          </a:xfrm>
          <a:prstGeom prst="rect">
            <a:avLst/>
          </a:prstGeom>
        </p:spPr>
        <p:txBody>
          <a:bodyPr/>
          <a:lstStyle/>
          <a:p>
            <a:r>
              <a:rPr lang="en-US" dirty="0" err="1"/>
              <a:t>Opdracht</a:t>
            </a:r>
            <a:r>
              <a:rPr lang="en-US" dirty="0"/>
              <a:t>: </a:t>
            </a:r>
          </a:p>
          <a:p>
            <a:r>
              <a:rPr lang="en-US" b="0" dirty="0"/>
              <a:t>Voeding en klimaatverandering</a:t>
            </a:r>
            <a:endParaRPr lang="en-US" dirty="0"/>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30453" y="2137519"/>
            <a:ext cx="11052202" cy="4179915"/>
          </a:xfrm>
          <a:prstGeom prst="rect">
            <a:avLst/>
          </a:prstGeom>
        </p:spPr>
        <p:txBody>
          <a:bodyPr/>
          <a:lstStyle/>
          <a:p>
            <a:pPr algn="l" rtl="0" fontAlgn="base"/>
            <a:r>
              <a:rPr lang="en-US" dirty="0" err="1">
                <a:solidFill>
                  <a:srgbClr val="292668"/>
                </a:solidFill>
                <a:highlight>
                  <a:srgbClr val="F26F46"/>
                </a:highlight>
              </a:rPr>
              <a:t>Opdracht</a:t>
            </a:r>
            <a:r>
              <a:rPr lang="en-US" dirty="0">
                <a:solidFill>
                  <a:srgbClr val="292668"/>
                </a:solidFill>
                <a:highlight>
                  <a:srgbClr val="F26F46"/>
                </a:highlight>
              </a:rPr>
              <a:t> </a:t>
            </a:r>
            <a:r>
              <a:rPr lang="en-US" b="0" i="0" u="none" strike="noStrike" dirty="0">
                <a:solidFill>
                  <a:srgbClr val="292668"/>
                </a:solidFill>
                <a:effectLst/>
              </a:rPr>
              <a:t>– </a:t>
            </a:r>
            <a:r>
              <a:rPr lang="en-US" b="1" i="0" u="none" strike="noStrike" dirty="0">
                <a:solidFill>
                  <a:srgbClr val="292668"/>
                </a:solidFill>
                <a:effectLst/>
              </a:rPr>
              <a:t>Voeding en klimaatverandering</a:t>
            </a:r>
          </a:p>
          <a:p>
            <a:pPr algn="l" rtl="0" fontAlgn="base"/>
            <a:r>
              <a:rPr lang="en-US" b="0" i="0" dirty="0">
                <a:effectLst/>
              </a:rPr>
              <a:t>​</a:t>
            </a:r>
          </a:p>
          <a:p>
            <a:pPr fontAlgn="base"/>
            <a:r>
              <a:rPr lang="en-US" b="1" i="0" u="none" strike="noStrike" dirty="0">
                <a:solidFill>
                  <a:srgbClr val="292668"/>
                </a:solidFill>
                <a:effectLst/>
              </a:rPr>
              <a:t>Doel: </a:t>
            </a:r>
            <a:r>
              <a:rPr lang="nl-NL" dirty="0"/>
              <a:t>Inzicht in de impact van voedsel op de natuur</a:t>
            </a:r>
            <a:endParaRPr lang="en-US" dirty="0"/>
          </a:p>
          <a:p>
            <a:pPr algn="l" rtl="0" fontAlgn="base"/>
            <a:r>
              <a:rPr lang="en-US" b="0" i="0" dirty="0">
                <a:effectLst/>
              </a:rPr>
              <a:t>​</a:t>
            </a:r>
          </a:p>
          <a:p>
            <a:pPr marL="571500" indent="-342900" algn="l" rtl="0" fontAlgn="base">
              <a:buFont typeface="Wingdings" panose="05000000000000000000" pitchFamily="2" charset="2"/>
              <a:buChar char="Ø"/>
            </a:pPr>
            <a:r>
              <a:rPr lang="en-US" b="0" i="0" u="none" strike="noStrike" dirty="0">
                <a:solidFill>
                  <a:srgbClr val="292668"/>
                </a:solidFill>
                <a:effectLst/>
              </a:rPr>
              <a:t>Denk </a:t>
            </a:r>
            <a:r>
              <a:rPr lang="en-US" b="0" i="0" u="none" strike="noStrike" dirty="0" err="1">
                <a:solidFill>
                  <a:srgbClr val="292668"/>
                </a:solidFill>
                <a:effectLst/>
              </a:rPr>
              <a:t>aan</a:t>
            </a:r>
            <a:r>
              <a:rPr lang="en-US" b="0" i="0" u="none" strike="noStrike" dirty="0">
                <a:solidFill>
                  <a:srgbClr val="292668"/>
                </a:solidFill>
                <a:effectLst/>
              </a:rPr>
              <a:t> </a:t>
            </a:r>
            <a:r>
              <a:rPr lang="en-US" dirty="0"/>
              <a:t>eten </a:t>
            </a:r>
            <a:r>
              <a:rPr lang="en-US" b="0" i="0" u="none" strike="noStrike" dirty="0" err="1">
                <a:solidFill>
                  <a:srgbClr val="292668"/>
                </a:solidFill>
                <a:effectLst/>
              </a:rPr>
              <a:t>dat</a:t>
            </a:r>
            <a:r>
              <a:rPr lang="en-US" b="0" i="0" u="none" strike="noStrike" dirty="0">
                <a:solidFill>
                  <a:srgbClr val="292668"/>
                </a:solidFill>
                <a:effectLst/>
              </a:rPr>
              <a:t> je </a:t>
            </a:r>
            <a:r>
              <a:rPr lang="en-US" b="0" i="0" u="none" strike="noStrike" dirty="0" err="1">
                <a:solidFill>
                  <a:srgbClr val="292668"/>
                </a:solidFill>
                <a:effectLst/>
              </a:rPr>
              <a:t>dagelijks</a:t>
            </a:r>
            <a:r>
              <a:rPr lang="en-US" b="0" i="0" u="none" strike="noStrike" dirty="0">
                <a:solidFill>
                  <a:srgbClr val="292668"/>
                </a:solidFill>
                <a:effectLst/>
              </a:rPr>
              <a:t> </a:t>
            </a:r>
            <a:r>
              <a:rPr lang="en-US" b="0" i="0" u="none" strike="noStrike" dirty="0" err="1">
                <a:solidFill>
                  <a:srgbClr val="292668"/>
                </a:solidFill>
                <a:effectLst/>
              </a:rPr>
              <a:t>eet</a:t>
            </a:r>
            <a:r>
              <a:rPr lang="en-US" dirty="0"/>
              <a:t>, of minstens drie keer per week.</a:t>
            </a:r>
            <a:endParaRPr lang="en-US" b="0" i="0" dirty="0">
              <a:effectLst/>
            </a:endParaRPr>
          </a:p>
          <a:p>
            <a:pPr algn="l" rtl="0" fontAlgn="base"/>
            <a:r>
              <a:rPr lang="en-US" b="0" i="0" dirty="0">
                <a:effectLst/>
              </a:rPr>
              <a:t>​</a:t>
            </a:r>
          </a:p>
          <a:p>
            <a:pPr algn="l" rtl="0" fontAlgn="base"/>
            <a:r>
              <a:rPr lang="en-US" b="0" i="0" u="none" strike="noStrike" dirty="0">
                <a:solidFill>
                  <a:srgbClr val="292668"/>
                </a:solidFill>
                <a:effectLst/>
              </a:rPr>
              <a:t>Geef korte antwoorden op </a:t>
            </a:r>
            <a:r>
              <a:rPr lang="en-US" dirty="0"/>
              <a:t>de volgende vragen</a:t>
            </a:r>
            <a:r>
              <a:rPr lang="en-US" b="0" i="0" dirty="0">
                <a:effectLst/>
              </a:rPr>
              <a:t>:</a:t>
            </a:r>
          </a:p>
          <a:p>
            <a:pPr algn="l" rtl="0" fontAlgn="base"/>
            <a:endParaRPr lang="en-US" b="0" i="0" dirty="0">
              <a:effectLst/>
            </a:endParaRPr>
          </a:p>
          <a:p>
            <a:pPr marL="571500" indent="-342900" algn="l" rtl="0" fontAlgn="base">
              <a:buFont typeface="Arial" panose="020B0604020202020204" pitchFamily="34" charset="0"/>
              <a:buChar char="•"/>
            </a:pPr>
            <a:r>
              <a:rPr lang="en-US" b="0" i="0" u="none" strike="noStrike" dirty="0">
                <a:solidFill>
                  <a:srgbClr val="292668"/>
                </a:solidFill>
                <a:effectLst/>
              </a:rPr>
              <a:t>Waar komt </a:t>
            </a:r>
            <a:r>
              <a:rPr lang="en-US" b="0" i="0" u="none" strike="noStrike" dirty="0" err="1">
                <a:solidFill>
                  <a:srgbClr val="292668"/>
                </a:solidFill>
                <a:effectLst/>
              </a:rPr>
              <a:t>dit</a:t>
            </a:r>
            <a:r>
              <a:rPr lang="en-US" b="0" i="0" u="none" strike="noStrike" dirty="0">
                <a:solidFill>
                  <a:srgbClr val="292668"/>
                </a:solidFill>
                <a:effectLst/>
              </a:rPr>
              <a:t> eten vandaan?</a:t>
            </a:r>
          </a:p>
          <a:p>
            <a:pPr marL="571500" indent="-342900" algn="l" rtl="0" fontAlgn="base">
              <a:buFont typeface="Arial" panose="020B0604020202020204" pitchFamily="34" charset="0"/>
              <a:buChar char="•"/>
            </a:pPr>
            <a:r>
              <a:rPr lang="en-US" dirty="0"/>
              <a:t>Hoe wordt het </a:t>
            </a:r>
            <a:r>
              <a:rPr lang="en-US" b="0" i="0" u="none" strike="noStrike" dirty="0">
                <a:solidFill>
                  <a:srgbClr val="292668"/>
                </a:solidFill>
                <a:effectLst/>
              </a:rPr>
              <a:t>geproduceerd en vervoerd?</a:t>
            </a:r>
            <a:endParaRPr lang="en-US" b="0" i="0" dirty="0">
              <a:effectLst/>
            </a:endParaRPr>
          </a:p>
          <a:p>
            <a:pPr marL="571500" indent="-342900" algn="l" rtl="0" fontAlgn="base">
              <a:buFont typeface="Arial" panose="020B0604020202020204" pitchFamily="34" charset="0"/>
              <a:buChar char="•"/>
            </a:pPr>
            <a:r>
              <a:rPr lang="en-US" b="0" i="0" dirty="0">
                <a:effectLst/>
              </a:rPr>
              <a:t>Is het een bewerkt product? </a:t>
            </a:r>
          </a:p>
          <a:p>
            <a:pPr marL="571500" indent="-342900" algn="l" rtl="0" fontAlgn="base">
              <a:buFont typeface="Arial" panose="020B0604020202020204" pitchFamily="34" charset="0"/>
              <a:buChar char="•"/>
            </a:pPr>
            <a:r>
              <a:rPr lang="en-US" b="0" i="0" u="none" strike="noStrike" dirty="0">
                <a:solidFill>
                  <a:srgbClr val="292668"/>
                </a:solidFill>
                <a:effectLst/>
              </a:rPr>
              <a:t>Wat is uw veronderstelling over de impact </a:t>
            </a:r>
            <a:r>
              <a:rPr lang="en-US" b="0" i="0" u="none" strike="noStrike" dirty="0" err="1">
                <a:solidFill>
                  <a:srgbClr val="292668"/>
                </a:solidFill>
                <a:effectLst/>
              </a:rPr>
              <a:t>ervan</a:t>
            </a:r>
            <a:r>
              <a:rPr lang="en-US" b="0" i="0" u="none" strike="noStrike" dirty="0">
                <a:solidFill>
                  <a:srgbClr val="292668"/>
                </a:solidFill>
                <a:effectLst/>
              </a:rPr>
              <a:t> op de </a:t>
            </a:r>
            <a:r>
              <a:rPr lang="en-US" b="0" i="0" u="none" strike="noStrike" dirty="0" err="1">
                <a:solidFill>
                  <a:srgbClr val="292668"/>
                </a:solidFill>
                <a:effectLst/>
              </a:rPr>
              <a:t>natuur</a:t>
            </a:r>
            <a:r>
              <a:rPr lang="en-US" b="0" i="0" u="none" strike="noStrike" dirty="0">
                <a:solidFill>
                  <a:srgbClr val="292668"/>
                </a:solidFill>
                <a:effectLst/>
              </a:rPr>
              <a:t>? </a:t>
            </a:r>
            <a:endParaRPr lang="en-US" b="0" i="0" dirty="0">
              <a:effectLst/>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6919784" y="594887"/>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90377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08E2837C-5E72-241B-CF82-5C10F19E15D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EDEFBA4-47CF-3AF0-F5A3-F25F988D4FA1}"/>
              </a:ext>
            </a:extLst>
          </p:cNvPr>
          <p:cNvSpPr>
            <a:spLocks noGrp="1"/>
          </p:cNvSpPr>
          <p:nvPr>
            <p:ph type="body" sz="quarter" idx="18"/>
          </p:nvPr>
        </p:nvSpPr>
        <p:spPr>
          <a:xfrm>
            <a:off x="578052" y="1401427"/>
            <a:ext cx="6569880" cy="2027573"/>
          </a:xfrm>
        </p:spPr>
        <p:txBody>
          <a:bodyPr lIns="91440" tIns="45720" rIns="91440" bIns="45720" anchor="t"/>
          <a:lstStyle/>
          <a:p>
            <a:r>
              <a:rPr lang="en-US" sz="2000" dirty="0" err="1"/>
              <a:t>Niet</a:t>
            </a:r>
            <a:r>
              <a:rPr lang="en-US" sz="2000" dirty="0"/>
              <a:t> alle </a:t>
            </a:r>
            <a:r>
              <a:rPr lang="en-US" sz="2000" dirty="0" err="1"/>
              <a:t>landbouw</a:t>
            </a:r>
            <a:r>
              <a:rPr lang="en-US" sz="2000" dirty="0"/>
              <a:t> is </a:t>
            </a:r>
            <a:r>
              <a:rPr lang="en-US" sz="2000" dirty="0" err="1"/>
              <a:t>hetzelfde</a:t>
            </a:r>
            <a:r>
              <a:rPr lang="en-US" sz="2000" dirty="0"/>
              <a:t>. </a:t>
            </a:r>
            <a:r>
              <a:rPr lang="en-US" sz="2000" dirty="0" err="1"/>
              <a:t>Duurzame</a:t>
            </a:r>
            <a:r>
              <a:rPr lang="en-US" sz="2000" dirty="0"/>
              <a:t> </a:t>
            </a:r>
            <a:r>
              <a:rPr lang="en-US" sz="2000" dirty="0" err="1"/>
              <a:t>landbouwmethoden</a:t>
            </a:r>
            <a:r>
              <a:rPr lang="en-US" sz="2000" dirty="0"/>
              <a:t> </a:t>
            </a:r>
            <a:r>
              <a:rPr lang="en-US" sz="2000" dirty="0" err="1"/>
              <a:t>werken</a:t>
            </a:r>
            <a:r>
              <a:rPr lang="en-US" sz="2000" dirty="0"/>
              <a:t> </a:t>
            </a:r>
            <a:r>
              <a:rPr lang="en-US" sz="2000" dirty="0" err="1"/>
              <a:t>samen</a:t>
            </a:r>
            <a:r>
              <a:rPr lang="en-US" sz="2000" dirty="0"/>
              <a:t> met de </a:t>
            </a:r>
            <a:r>
              <a:rPr lang="en-US" sz="2000" dirty="0" err="1"/>
              <a:t>natuur</a:t>
            </a:r>
            <a:r>
              <a:rPr lang="en-US" sz="2000" dirty="0"/>
              <a:t> door de </a:t>
            </a:r>
            <a:r>
              <a:rPr lang="en-US" sz="2000" dirty="0" err="1"/>
              <a:t>bodem</a:t>
            </a:r>
            <a:r>
              <a:rPr lang="en-US" sz="2000" dirty="0"/>
              <a:t> </a:t>
            </a:r>
            <a:r>
              <a:rPr lang="en-US" sz="2000" dirty="0" err="1"/>
              <a:t>te</a:t>
            </a:r>
            <a:r>
              <a:rPr lang="en-US" sz="2000" dirty="0"/>
              <a:t> </a:t>
            </a:r>
            <a:r>
              <a:rPr lang="en-US" sz="2000" dirty="0" err="1"/>
              <a:t>beschermen</a:t>
            </a:r>
            <a:r>
              <a:rPr lang="en-US" sz="2000" dirty="0"/>
              <a:t>, water </a:t>
            </a:r>
            <a:r>
              <a:rPr lang="en-US" sz="2000" dirty="0" err="1"/>
              <a:t>te</a:t>
            </a:r>
            <a:r>
              <a:rPr lang="en-US" sz="2000" dirty="0"/>
              <a:t> </a:t>
            </a:r>
            <a:r>
              <a:rPr lang="en-US" sz="2000" dirty="0" err="1"/>
              <a:t>besparen</a:t>
            </a:r>
            <a:r>
              <a:rPr lang="en-US" sz="2000" dirty="0"/>
              <a:t> </a:t>
            </a:r>
            <a:r>
              <a:rPr lang="en-US" sz="2000" dirty="0" err="1"/>
              <a:t>en</a:t>
            </a:r>
            <a:r>
              <a:rPr lang="en-US" sz="2000" dirty="0"/>
              <a:t> de </a:t>
            </a:r>
            <a:r>
              <a:rPr lang="en-US" sz="2000" dirty="0" err="1"/>
              <a:t>biodiversiteit</a:t>
            </a:r>
            <a:r>
              <a:rPr lang="en-US" sz="2000" dirty="0"/>
              <a:t> </a:t>
            </a:r>
            <a:r>
              <a:rPr lang="en-US" sz="2000" dirty="0" err="1"/>
              <a:t>te</a:t>
            </a:r>
            <a:r>
              <a:rPr lang="en-US" sz="2000" dirty="0"/>
              <a:t> </a:t>
            </a:r>
            <a:r>
              <a:rPr lang="en-US" sz="2000" dirty="0" err="1"/>
              <a:t>ondersteunen</a:t>
            </a:r>
            <a:r>
              <a:rPr lang="en-US" sz="2000" dirty="0"/>
              <a:t>. </a:t>
            </a:r>
            <a:r>
              <a:rPr lang="en-US" sz="2000" dirty="0" err="1"/>
              <a:t>Deze</a:t>
            </a:r>
            <a:r>
              <a:rPr lang="en-US" sz="2000" dirty="0"/>
              <a:t> </a:t>
            </a:r>
            <a:r>
              <a:rPr lang="en-US" sz="2000" dirty="0" err="1"/>
              <a:t>praktijken</a:t>
            </a:r>
            <a:r>
              <a:rPr lang="en-US" sz="2000" dirty="0"/>
              <a:t> </a:t>
            </a:r>
            <a:r>
              <a:rPr lang="en-US" sz="2000" dirty="0" err="1"/>
              <a:t>ondersteunen</a:t>
            </a:r>
            <a:r>
              <a:rPr lang="en-US" sz="2000" dirty="0"/>
              <a:t> </a:t>
            </a:r>
            <a:r>
              <a:rPr lang="en-US" sz="2000" dirty="0" err="1"/>
              <a:t>gezondere</a:t>
            </a:r>
            <a:r>
              <a:rPr lang="en-US" sz="2000" dirty="0"/>
              <a:t> </a:t>
            </a:r>
            <a:r>
              <a:rPr lang="en-US" sz="2000" dirty="0" err="1"/>
              <a:t>ecosystemen</a:t>
            </a:r>
            <a:r>
              <a:rPr lang="en-US" sz="2000" dirty="0"/>
              <a:t> </a:t>
            </a:r>
            <a:r>
              <a:rPr lang="en-US" sz="2000" dirty="0" err="1"/>
              <a:t>en</a:t>
            </a:r>
            <a:r>
              <a:rPr lang="en-US" sz="2000" dirty="0"/>
              <a:t> </a:t>
            </a:r>
            <a:r>
              <a:rPr lang="en-US" sz="2000" dirty="0" err="1"/>
              <a:t>creëren</a:t>
            </a:r>
            <a:r>
              <a:rPr lang="en-US" sz="2000" dirty="0"/>
              <a:t> </a:t>
            </a:r>
            <a:r>
              <a:rPr lang="en-US" sz="2000" dirty="0" err="1"/>
              <a:t>veerkrachtigere</a:t>
            </a:r>
            <a:r>
              <a:rPr lang="en-US" sz="2000" dirty="0"/>
              <a:t> </a:t>
            </a:r>
            <a:r>
              <a:rPr lang="en-US" sz="2000" dirty="0" err="1"/>
              <a:t>voedselsystemen</a:t>
            </a:r>
            <a:r>
              <a:rPr lang="en-US" sz="2000" dirty="0"/>
              <a:t>.</a:t>
            </a:r>
          </a:p>
        </p:txBody>
      </p:sp>
      <p:pic>
        <p:nvPicPr>
          <p:cNvPr id="15" name="Picture Placeholder 31">
            <a:extLst>
              <a:ext uri="{FF2B5EF4-FFF2-40B4-BE49-F238E27FC236}">
                <a16:creationId xmlns:a16="http://schemas.microsoft.com/office/drawing/2014/main" id="{57BC64B2-0C97-65C8-2C56-970D97242ABB}"/>
              </a:ext>
            </a:extLst>
          </p:cNvPr>
          <p:cNvPicPr>
            <a:picLocks noGrp="1" noChangeAspect="1"/>
          </p:cNvPicPr>
          <p:nvPr>
            <p:ph type="pic" sz="quarter" idx="19"/>
          </p:nvPr>
        </p:nvPicPr>
        <p:blipFill>
          <a:blip r:embed="rId3" cstate="email">
            <a:extLst>
              <a:ext uri="{28A0092B-C50C-407E-A947-70E740481C1C}">
                <a14:useLocalDpi xmlns:a14="http://schemas.microsoft.com/office/drawing/2010/main"/>
              </a:ext>
            </a:extLst>
          </a:blip>
          <a:srcRect/>
          <a:stretch/>
        </p:blipFill>
        <p:spPr>
          <a:xfrm>
            <a:off x="7493330" y="0"/>
            <a:ext cx="3951412" cy="6858000"/>
          </a:xfrm>
        </p:spPr>
      </p:pic>
      <p:sp>
        <p:nvSpPr>
          <p:cNvPr id="2" name="Text Placeholder 1">
            <a:extLst>
              <a:ext uri="{FF2B5EF4-FFF2-40B4-BE49-F238E27FC236}">
                <a16:creationId xmlns:a16="http://schemas.microsoft.com/office/drawing/2014/main" id="{8417940B-7651-463F-08D7-9D17597FAA23}"/>
              </a:ext>
            </a:extLst>
          </p:cNvPr>
          <p:cNvSpPr>
            <a:spLocks noGrp="1"/>
          </p:cNvSpPr>
          <p:nvPr>
            <p:ph type="body" sz="quarter" idx="16"/>
          </p:nvPr>
        </p:nvSpPr>
        <p:spPr>
          <a:xfrm>
            <a:off x="-1" y="650590"/>
            <a:ext cx="6184901" cy="641497"/>
          </a:xfrm>
          <a:solidFill>
            <a:srgbClr val="F26F46"/>
          </a:solidFill>
        </p:spPr>
        <p:txBody>
          <a:bodyPr/>
          <a:lstStyle/>
          <a:p>
            <a:pPr marL="585788">
              <a:lnSpc>
                <a:spcPct val="100000"/>
              </a:lnSpc>
            </a:pPr>
            <a:r>
              <a:rPr lang="en-US"/>
              <a:t>Duurzame landbouw</a:t>
            </a:r>
          </a:p>
        </p:txBody>
      </p:sp>
      <p:sp>
        <p:nvSpPr>
          <p:cNvPr id="4" name="Rechthoek: afgeschuinde diagonale hoeken 3">
            <a:extLst>
              <a:ext uri="{FF2B5EF4-FFF2-40B4-BE49-F238E27FC236}">
                <a16:creationId xmlns:a16="http://schemas.microsoft.com/office/drawing/2014/main" id="{FE3B8A10-33D3-8D28-5F79-5C5642D364E9}"/>
              </a:ext>
            </a:extLst>
          </p:cNvPr>
          <p:cNvSpPr/>
          <p:nvPr/>
        </p:nvSpPr>
        <p:spPr>
          <a:xfrm>
            <a:off x="817403" y="3143250"/>
            <a:ext cx="6754855" cy="3438172"/>
          </a:xfrm>
          <a:prstGeom prst="snip2DiagRect">
            <a:avLst/>
          </a:prstGeom>
          <a:solidFill>
            <a:srgbClr val="FEFBF5"/>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l-NL" sz="2400" b="1" dirty="0">
                <a:solidFill>
                  <a:srgbClr val="292668"/>
                </a:solidFill>
              </a:rPr>
              <a:t>	</a:t>
            </a:r>
          </a:p>
          <a:p>
            <a:r>
              <a:rPr lang="nl-NL" sz="1600" dirty="0">
                <a:solidFill>
                  <a:srgbClr val="292668"/>
                </a:solidFill>
              </a:rPr>
              <a:t>	</a:t>
            </a:r>
          </a:p>
          <a:p>
            <a:endParaRPr lang="nl-NL" sz="1600" dirty="0">
              <a:solidFill>
                <a:srgbClr val="292668"/>
              </a:solidFill>
            </a:endParaRPr>
          </a:p>
          <a:p>
            <a:r>
              <a:rPr lang="nl-NL" sz="1600" dirty="0">
                <a:solidFill>
                  <a:srgbClr val="292668"/>
                </a:solidFill>
              </a:rPr>
              <a:t>	</a:t>
            </a:r>
            <a:endParaRPr lang="en-NL" sz="2000" b="1" dirty="0">
              <a:solidFill>
                <a:srgbClr val="292668"/>
              </a:solidFill>
            </a:endParaRPr>
          </a:p>
        </p:txBody>
      </p:sp>
      <p:pic>
        <p:nvPicPr>
          <p:cNvPr id="7" name="Afbeelding 6">
            <a:extLst>
              <a:ext uri="{FF2B5EF4-FFF2-40B4-BE49-F238E27FC236}">
                <a16:creationId xmlns:a16="http://schemas.microsoft.com/office/drawing/2014/main" id="{F5F3639A-4CC2-B6D6-89B9-9AC715104994}"/>
              </a:ext>
            </a:extLst>
          </p:cNvPr>
          <p:cNvPicPr>
            <a:picLocks noChangeAspect="1"/>
          </p:cNvPicPr>
          <p:nvPr/>
        </p:nvPicPr>
        <p:blipFill>
          <a:blip r:embed="rId4"/>
          <a:stretch>
            <a:fillRect/>
          </a:stretch>
        </p:blipFill>
        <p:spPr>
          <a:xfrm>
            <a:off x="888774" y="3841589"/>
            <a:ext cx="500975" cy="521423"/>
          </a:xfrm>
          <a:prstGeom prst="rect">
            <a:avLst/>
          </a:prstGeom>
        </p:spPr>
      </p:pic>
      <p:pic>
        <p:nvPicPr>
          <p:cNvPr id="9" name="Afbeelding 8">
            <a:extLst>
              <a:ext uri="{FF2B5EF4-FFF2-40B4-BE49-F238E27FC236}">
                <a16:creationId xmlns:a16="http://schemas.microsoft.com/office/drawing/2014/main" id="{ACC03902-A37C-D9D4-FDC4-93C69BE9D5BA}"/>
              </a:ext>
            </a:extLst>
          </p:cNvPr>
          <p:cNvPicPr>
            <a:picLocks noChangeAspect="1"/>
          </p:cNvPicPr>
          <p:nvPr/>
        </p:nvPicPr>
        <p:blipFill>
          <a:blip r:embed="rId5"/>
          <a:stretch>
            <a:fillRect/>
          </a:stretch>
        </p:blipFill>
        <p:spPr>
          <a:xfrm>
            <a:off x="3929008" y="3817551"/>
            <a:ext cx="531646" cy="521423"/>
          </a:xfrm>
          <a:prstGeom prst="rect">
            <a:avLst/>
          </a:prstGeom>
        </p:spPr>
      </p:pic>
      <p:pic>
        <p:nvPicPr>
          <p:cNvPr id="11" name="Afbeelding 10">
            <a:extLst>
              <a:ext uri="{FF2B5EF4-FFF2-40B4-BE49-F238E27FC236}">
                <a16:creationId xmlns:a16="http://schemas.microsoft.com/office/drawing/2014/main" id="{98064D5D-0DA0-E452-A98F-F50D799E7D17}"/>
              </a:ext>
            </a:extLst>
          </p:cNvPr>
          <p:cNvPicPr>
            <a:picLocks noChangeAspect="1"/>
          </p:cNvPicPr>
          <p:nvPr/>
        </p:nvPicPr>
        <p:blipFill>
          <a:blip r:embed="rId6"/>
          <a:stretch>
            <a:fillRect/>
          </a:stretch>
        </p:blipFill>
        <p:spPr>
          <a:xfrm>
            <a:off x="900919" y="5351484"/>
            <a:ext cx="425651" cy="521423"/>
          </a:xfrm>
          <a:prstGeom prst="rect">
            <a:avLst/>
          </a:prstGeom>
        </p:spPr>
      </p:pic>
      <p:pic>
        <p:nvPicPr>
          <p:cNvPr id="13" name="Afbeelding 12">
            <a:extLst>
              <a:ext uri="{FF2B5EF4-FFF2-40B4-BE49-F238E27FC236}">
                <a16:creationId xmlns:a16="http://schemas.microsoft.com/office/drawing/2014/main" id="{23EA3FDB-181D-DE55-07C0-498E361B0A3E}"/>
              </a:ext>
            </a:extLst>
          </p:cNvPr>
          <p:cNvPicPr>
            <a:picLocks noChangeAspect="1"/>
          </p:cNvPicPr>
          <p:nvPr/>
        </p:nvPicPr>
        <p:blipFill>
          <a:blip r:embed="rId7"/>
          <a:stretch>
            <a:fillRect/>
          </a:stretch>
        </p:blipFill>
        <p:spPr>
          <a:xfrm>
            <a:off x="3929008" y="5469637"/>
            <a:ext cx="542793" cy="521506"/>
          </a:xfrm>
          <a:prstGeom prst="rect">
            <a:avLst/>
          </a:prstGeom>
        </p:spPr>
      </p:pic>
      <p:sp>
        <p:nvSpPr>
          <p:cNvPr id="6" name="TextBox 5">
            <a:extLst>
              <a:ext uri="{FF2B5EF4-FFF2-40B4-BE49-F238E27FC236}">
                <a16:creationId xmlns:a16="http://schemas.microsoft.com/office/drawing/2014/main" id="{5302EDED-54C3-C4C8-2AC2-1969A0EF4472}"/>
              </a:ext>
            </a:extLst>
          </p:cNvPr>
          <p:cNvSpPr txBox="1"/>
          <p:nvPr/>
        </p:nvSpPr>
        <p:spPr>
          <a:xfrm>
            <a:off x="1388662" y="3756274"/>
            <a:ext cx="2408382" cy="923330"/>
          </a:xfrm>
          <a:prstGeom prst="rect">
            <a:avLst/>
          </a:prstGeom>
          <a:noFill/>
        </p:spPr>
        <p:txBody>
          <a:bodyPr wrap="square">
            <a:spAutoFit/>
          </a:bodyPr>
          <a:lstStyle/>
          <a:p>
            <a:r>
              <a:rPr lang="nl-NL" dirty="0">
                <a:solidFill>
                  <a:srgbClr val="292668"/>
                </a:solidFill>
              </a:rPr>
              <a:t>Vermijdt synthetische </a:t>
            </a:r>
            <a:r>
              <a:rPr lang="nl-NL" sz="1800" dirty="0">
                <a:solidFill>
                  <a:srgbClr val="292668"/>
                </a:solidFill>
              </a:rPr>
              <a:t>pesticiden en meststoffen </a:t>
            </a:r>
            <a:endParaRPr lang="en-IE" dirty="0"/>
          </a:p>
        </p:txBody>
      </p:sp>
      <p:sp>
        <p:nvSpPr>
          <p:cNvPr id="10" name="TextBox 9">
            <a:extLst>
              <a:ext uri="{FF2B5EF4-FFF2-40B4-BE49-F238E27FC236}">
                <a16:creationId xmlns:a16="http://schemas.microsoft.com/office/drawing/2014/main" id="{5C5AFD86-3133-DFFF-1521-4A5001B5AA0F}"/>
              </a:ext>
            </a:extLst>
          </p:cNvPr>
          <p:cNvSpPr txBox="1"/>
          <p:nvPr/>
        </p:nvSpPr>
        <p:spPr>
          <a:xfrm>
            <a:off x="4458763" y="3748681"/>
            <a:ext cx="2834269" cy="923330"/>
          </a:xfrm>
          <a:prstGeom prst="rect">
            <a:avLst/>
          </a:prstGeom>
          <a:noFill/>
        </p:spPr>
        <p:txBody>
          <a:bodyPr wrap="square">
            <a:spAutoFit/>
          </a:bodyPr>
          <a:lstStyle/>
          <a:p>
            <a:r>
              <a:rPr lang="nl-NL" sz="1800" dirty="0">
                <a:solidFill>
                  <a:srgbClr val="292668"/>
                </a:solidFill>
              </a:rPr>
              <a:t>Herstelt de bodem, vangt</a:t>
            </a:r>
          </a:p>
          <a:p>
            <a:r>
              <a:rPr lang="nl-NL" sz="1800" dirty="0">
                <a:solidFill>
                  <a:srgbClr val="292668"/>
                </a:solidFill>
              </a:rPr>
              <a:t>koolstof, beschermt de biodiversiteit</a:t>
            </a:r>
          </a:p>
        </p:txBody>
      </p:sp>
      <p:sp>
        <p:nvSpPr>
          <p:cNvPr id="14" name="TextBox 13">
            <a:extLst>
              <a:ext uri="{FF2B5EF4-FFF2-40B4-BE49-F238E27FC236}">
                <a16:creationId xmlns:a16="http://schemas.microsoft.com/office/drawing/2014/main" id="{3852B543-8BC6-A1F5-73E1-654CB46A5A15}"/>
              </a:ext>
            </a:extLst>
          </p:cNvPr>
          <p:cNvSpPr txBox="1"/>
          <p:nvPr/>
        </p:nvSpPr>
        <p:spPr>
          <a:xfrm>
            <a:off x="1302372" y="5381093"/>
            <a:ext cx="2494672" cy="1200329"/>
          </a:xfrm>
          <a:prstGeom prst="rect">
            <a:avLst/>
          </a:prstGeom>
          <a:noFill/>
        </p:spPr>
        <p:txBody>
          <a:bodyPr wrap="square">
            <a:spAutoFit/>
          </a:bodyPr>
          <a:lstStyle/>
          <a:p>
            <a:r>
              <a:rPr lang="nl-NL" dirty="0">
                <a:solidFill>
                  <a:srgbClr val="292668"/>
                </a:solidFill>
              </a:rPr>
              <a:t>Combineren van bomen, gewassen en dieren om de natuur en opbrengst te versterken.</a:t>
            </a:r>
            <a:endParaRPr lang="en-IE" dirty="0"/>
          </a:p>
        </p:txBody>
      </p:sp>
      <p:sp>
        <p:nvSpPr>
          <p:cNvPr id="28" name="TextBox 27">
            <a:extLst>
              <a:ext uri="{FF2B5EF4-FFF2-40B4-BE49-F238E27FC236}">
                <a16:creationId xmlns:a16="http://schemas.microsoft.com/office/drawing/2014/main" id="{38E71C1A-19B1-707E-80DD-5363D8504722}"/>
              </a:ext>
            </a:extLst>
          </p:cNvPr>
          <p:cNvSpPr txBox="1"/>
          <p:nvPr/>
        </p:nvSpPr>
        <p:spPr>
          <a:xfrm>
            <a:off x="4462960" y="5482212"/>
            <a:ext cx="2499590" cy="646331"/>
          </a:xfrm>
          <a:prstGeom prst="rect">
            <a:avLst/>
          </a:prstGeom>
          <a:noFill/>
        </p:spPr>
        <p:txBody>
          <a:bodyPr wrap="square">
            <a:spAutoFit/>
          </a:bodyPr>
          <a:lstStyle/>
          <a:p>
            <a:r>
              <a:rPr lang="nl-NL" sz="1800" dirty="0">
                <a:solidFill>
                  <a:srgbClr val="292668"/>
                </a:solidFill>
              </a:rPr>
              <a:t>Voedsel produceren dichter bij</a:t>
            </a:r>
          </a:p>
          <a:p>
            <a:r>
              <a:rPr lang="nl-NL" sz="1800" dirty="0">
                <a:solidFill>
                  <a:srgbClr val="292668"/>
                </a:solidFill>
              </a:rPr>
              <a:t>waar mensen wonen</a:t>
            </a:r>
            <a:endParaRPr lang="en-IE" dirty="0"/>
          </a:p>
        </p:txBody>
      </p:sp>
      <p:sp>
        <p:nvSpPr>
          <p:cNvPr id="30" name="TextBox 29">
            <a:extLst>
              <a:ext uri="{FF2B5EF4-FFF2-40B4-BE49-F238E27FC236}">
                <a16:creationId xmlns:a16="http://schemas.microsoft.com/office/drawing/2014/main" id="{99134BC2-71A8-3B7B-81F2-19D5F2DF779C}"/>
              </a:ext>
            </a:extLst>
          </p:cNvPr>
          <p:cNvSpPr txBox="1"/>
          <p:nvPr/>
        </p:nvSpPr>
        <p:spPr>
          <a:xfrm>
            <a:off x="4367530" y="5088077"/>
            <a:ext cx="2834269" cy="461665"/>
          </a:xfrm>
          <a:prstGeom prst="rect">
            <a:avLst/>
          </a:prstGeom>
          <a:noFill/>
        </p:spPr>
        <p:txBody>
          <a:bodyPr wrap="square">
            <a:spAutoFit/>
          </a:bodyPr>
          <a:lstStyle/>
          <a:p>
            <a:r>
              <a:rPr lang="nl-NL" sz="2400" b="1" dirty="0">
                <a:solidFill>
                  <a:srgbClr val="292668"/>
                </a:solidFill>
              </a:rPr>
              <a:t>Stadslandbouw</a:t>
            </a:r>
          </a:p>
        </p:txBody>
      </p:sp>
      <p:sp>
        <p:nvSpPr>
          <p:cNvPr id="32" name="TextBox 31">
            <a:extLst>
              <a:ext uri="{FF2B5EF4-FFF2-40B4-BE49-F238E27FC236}">
                <a16:creationId xmlns:a16="http://schemas.microsoft.com/office/drawing/2014/main" id="{0AF1C8B6-4C51-42E8-E7FF-6F59B09AF53A}"/>
              </a:ext>
            </a:extLst>
          </p:cNvPr>
          <p:cNvSpPr txBox="1"/>
          <p:nvPr/>
        </p:nvSpPr>
        <p:spPr>
          <a:xfrm>
            <a:off x="1152534" y="5061586"/>
            <a:ext cx="2178638" cy="461665"/>
          </a:xfrm>
          <a:prstGeom prst="rect">
            <a:avLst/>
          </a:prstGeom>
          <a:noFill/>
        </p:spPr>
        <p:txBody>
          <a:bodyPr wrap="square">
            <a:spAutoFit/>
          </a:bodyPr>
          <a:lstStyle/>
          <a:p>
            <a:r>
              <a:rPr lang="nl-NL" sz="2400" b="1" dirty="0">
                <a:solidFill>
                  <a:srgbClr val="292668"/>
                </a:solidFill>
              </a:rPr>
              <a:t>Boslandbouw </a:t>
            </a:r>
            <a:endParaRPr lang="en-IE" sz="2400" dirty="0"/>
          </a:p>
        </p:txBody>
      </p:sp>
      <p:sp>
        <p:nvSpPr>
          <p:cNvPr id="34" name="TextBox 33">
            <a:extLst>
              <a:ext uri="{FF2B5EF4-FFF2-40B4-BE49-F238E27FC236}">
                <a16:creationId xmlns:a16="http://schemas.microsoft.com/office/drawing/2014/main" id="{6254D6BD-4988-E557-5E04-F1215BE43B6A}"/>
              </a:ext>
            </a:extLst>
          </p:cNvPr>
          <p:cNvSpPr txBox="1"/>
          <p:nvPr/>
        </p:nvSpPr>
        <p:spPr>
          <a:xfrm>
            <a:off x="4100031" y="3379924"/>
            <a:ext cx="3494294" cy="461665"/>
          </a:xfrm>
          <a:prstGeom prst="rect">
            <a:avLst/>
          </a:prstGeom>
          <a:noFill/>
        </p:spPr>
        <p:txBody>
          <a:bodyPr wrap="square">
            <a:spAutoFit/>
          </a:bodyPr>
          <a:lstStyle/>
          <a:p>
            <a:r>
              <a:rPr lang="nl-NL" sz="2400" b="1" dirty="0">
                <a:solidFill>
                  <a:srgbClr val="292668"/>
                </a:solidFill>
              </a:rPr>
              <a:t>Regeneratieve landbouw</a:t>
            </a:r>
            <a:endParaRPr lang="en-IE" sz="2400" dirty="0"/>
          </a:p>
        </p:txBody>
      </p:sp>
      <p:sp>
        <p:nvSpPr>
          <p:cNvPr id="36" name="TextBox 35">
            <a:extLst>
              <a:ext uri="{FF2B5EF4-FFF2-40B4-BE49-F238E27FC236}">
                <a16:creationId xmlns:a16="http://schemas.microsoft.com/office/drawing/2014/main" id="{5E5A68EF-E40A-8C3F-6D83-3FC021B61612}"/>
              </a:ext>
            </a:extLst>
          </p:cNvPr>
          <p:cNvSpPr txBox="1"/>
          <p:nvPr/>
        </p:nvSpPr>
        <p:spPr>
          <a:xfrm>
            <a:off x="1020168" y="3379924"/>
            <a:ext cx="3145370" cy="461665"/>
          </a:xfrm>
          <a:prstGeom prst="rect">
            <a:avLst/>
          </a:prstGeom>
          <a:noFill/>
        </p:spPr>
        <p:txBody>
          <a:bodyPr wrap="square">
            <a:spAutoFit/>
          </a:bodyPr>
          <a:lstStyle/>
          <a:p>
            <a:r>
              <a:rPr lang="nl-NL" sz="2400" b="1" dirty="0">
                <a:solidFill>
                  <a:srgbClr val="292668"/>
                </a:solidFill>
              </a:rPr>
              <a:t>Biologische landbouw</a:t>
            </a:r>
            <a:endParaRPr lang="en-IE" sz="2400" dirty="0"/>
          </a:p>
        </p:txBody>
      </p:sp>
    </p:spTree>
    <p:extLst>
      <p:ext uri="{BB962C8B-B14F-4D97-AF65-F5344CB8AC3E}">
        <p14:creationId xmlns:p14="http://schemas.microsoft.com/office/powerpoint/2010/main" val="673803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C6516DA1-4781-FC0B-824E-90B8F5EEAA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54BFFE0-49D5-DA3C-FD3E-30BB27316DF2}"/>
              </a:ext>
            </a:extLst>
          </p:cNvPr>
          <p:cNvSpPr>
            <a:spLocks noGrp="1"/>
          </p:cNvSpPr>
          <p:nvPr>
            <p:ph type="body" sz="quarter" idx="16"/>
          </p:nvPr>
        </p:nvSpPr>
        <p:spPr>
          <a:xfrm>
            <a:off x="1323738" y="363848"/>
            <a:ext cx="9478978" cy="641497"/>
          </a:xfrm>
          <a:solidFill>
            <a:schemeClr val="bg1"/>
          </a:solidFill>
        </p:spPr>
        <p:txBody>
          <a:bodyPr/>
          <a:lstStyle/>
          <a:p>
            <a:pPr marL="585788" algn="ctr">
              <a:lnSpc>
                <a:spcPct val="100000"/>
              </a:lnSpc>
            </a:pPr>
            <a:r>
              <a:rPr lang="en-US" dirty="0" err="1">
                <a:solidFill>
                  <a:srgbClr val="F26F46"/>
                </a:solidFill>
              </a:rPr>
              <a:t>Duurzame</a:t>
            </a:r>
            <a:r>
              <a:rPr lang="en-US" dirty="0">
                <a:solidFill>
                  <a:srgbClr val="F26F46"/>
                </a:solidFill>
              </a:rPr>
              <a:t> </a:t>
            </a:r>
            <a:r>
              <a:rPr lang="en-US" dirty="0" err="1">
                <a:solidFill>
                  <a:srgbClr val="F26F46"/>
                </a:solidFill>
              </a:rPr>
              <a:t>landbouw</a:t>
            </a:r>
            <a:r>
              <a:rPr lang="en-US" dirty="0">
                <a:solidFill>
                  <a:srgbClr val="F26F46"/>
                </a:solidFill>
              </a:rPr>
              <a:t> </a:t>
            </a:r>
            <a:r>
              <a:rPr lang="en-US" dirty="0" err="1">
                <a:solidFill>
                  <a:srgbClr val="F26F46"/>
                </a:solidFill>
              </a:rPr>
              <a:t>en</a:t>
            </a:r>
            <a:r>
              <a:rPr lang="en-US" dirty="0">
                <a:solidFill>
                  <a:srgbClr val="F26F46"/>
                </a:solidFill>
              </a:rPr>
              <a:t> </a:t>
            </a:r>
            <a:r>
              <a:rPr lang="en-US" dirty="0" err="1">
                <a:solidFill>
                  <a:srgbClr val="F26F46"/>
                </a:solidFill>
              </a:rPr>
              <a:t>voedselproductie</a:t>
            </a:r>
            <a:r>
              <a:rPr lang="en-US" dirty="0">
                <a:solidFill>
                  <a:srgbClr val="F26F46"/>
                </a:solidFill>
              </a:rPr>
              <a:t>  </a:t>
            </a:r>
          </a:p>
        </p:txBody>
      </p:sp>
      <p:sp>
        <p:nvSpPr>
          <p:cNvPr id="86" name="Freeform 243">
            <a:extLst>
              <a:ext uri="{FF2B5EF4-FFF2-40B4-BE49-F238E27FC236}">
                <a16:creationId xmlns:a16="http://schemas.microsoft.com/office/drawing/2014/main" id="{DF92BB64-30E3-3D36-006D-5F79C02E4868}"/>
              </a:ext>
            </a:extLst>
          </p:cNvPr>
          <p:cNvSpPr>
            <a:spLocks noChangeArrowheads="1"/>
          </p:cNvSpPr>
          <p:nvPr/>
        </p:nvSpPr>
        <p:spPr bwMode="auto">
          <a:xfrm>
            <a:off x="1323737" y="1826044"/>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a:p>
        </p:txBody>
      </p:sp>
      <p:sp>
        <p:nvSpPr>
          <p:cNvPr id="28" name="Freeform 394">
            <a:extLst>
              <a:ext uri="{FF2B5EF4-FFF2-40B4-BE49-F238E27FC236}">
                <a16:creationId xmlns:a16="http://schemas.microsoft.com/office/drawing/2014/main" id="{24A50C7D-744D-5770-C381-5850DB67DD23}"/>
              </a:ext>
            </a:extLst>
          </p:cNvPr>
          <p:cNvSpPr>
            <a:spLocks noChangeArrowheads="1"/>
          </p:cNvSpPr>
          <p:nvPr/>
        </p:nvSpPr>
        <p:spPr bwMode="auto">
          <a:xfrm>
            <a:off x="8827582" y="2876330"/>
            <a:ext cx="2513094" cy="361782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7473B6"/>
          </a:solidFill>
          <a:ln>
            <a:noFill/>
          </a:ln>
          <a:effectLst/>
        </p:spPr>
        <p:txBody>
          <a:bodyPr wrap="none" anchor="ctr"/>
          <a:lstStyle/>
          <a:p>
            <a:endParaRPr lang="en-US" sz="900"/>
          </a:p>
        </p:txBody>
      </p:sp>
      <p:sp>
        <p:nvSpPr>
          <p:cNvPr id="29" name="Freeform 469">
            <a:extLst>
              <a:ext uri="{FF2B5EF4-FFF2-40B4-BE49-F238E27FC236}">
                <a16:creationId xmlns:a16="http://schemas.microsoft.com/office/drawing/2014/main" id="{02B4FFE4-7B91-005B-89E8-568A71FB22DA}"/>
              </a:ext>
            </a:extLst>
          </p:cNvPr>
          <p:cNvSpPr>
            <a:spLocks noChangeArrowheads="1"/>
          </p:cNvSpPr>
          <p:nvPr/>
        </p:nvSpPr>
        <p:spPr bwMode="auto">
          <a:xfrm>
            <a:off x="9295783" y="1826044"/>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a:effectLst/>
        </p:spPr>
        <p:txBody>
          <a:bodyPr wrap="none" anchor="ctr"/>
          <a:lstStyle/>
          <a:p>
            <a:endParaRPr lang="en-US" sz="900"/>
          </a:p>
        </p:txBody>
      </p:sp>
      <p:sp>
        <p:nvSpPr>
          <p:cNvPr id="87" name="Freeform 319">
            <a:extLst>
              <a:ext uri="{FF2B5EF4-FFF2-40B4-BE49-F238E27FC236}">
                <a16:creationId xmlns:a16="http://schemas.microsoft.com/office/drawing/2014/main" id="{4BA73D6A-7853-DF65-23B4-513EE577D9FF}"/>
              </a:ext>
            </a:extLst>
          </p:cNvPr>
          <p:cNvSpPr>
            <a:spLocks noChangeArrowheads="1"/>
          </p:cNvSpPr>
          <p:nvPr/>
        </p:nvSpPr>
        <p:spPr bwMode="auto">
          <a:xfrm>
            <a:off x="4034232" y="1826044"/>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a:p>
        </p:txBody>
      </p:sp>
      <p:grpSp>
        <p:nvGrpSpPr>
          <p:cNvPr id="16" name="Group 15">
            <a:extLst>
              <a:ext uri="{FF2B5EF4-FFF2-40B4-BE49-F238E27FC236}">
                <a16:creationId xmlns:a16="http://schemas.microsoft.com/office/drawing/2014/main" id="{9CAFAD6B-395B-B24D-F39B-67446B8381B4}"/>
              </a:ext>
            </a:extLst>
          </p:cNvPr>
          <p:cNvGrpSpPr/>
          <p:nvPr/>
        </p:nvGrpSpPr>
        <p:grpSpPr>
          <a:xfrm>
            <a:off x="11367696" y="395072"/>
            <a:ext cx="1550274" cy="1884617"/>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21A5AC1D-160D-85E7-FDAE-948EF63195C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DB9BAFF1-1FCC-5F92-B88D-8DA51C67F8E3}"/>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734DB5FF-0D88-732E-3E15-551E5B619E0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CA14346-819B-E30E-0CB1-AAFF74D6B23B}"/>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029C937-1DD7-9787-688E-1C39FF83F53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C5928648-7716-1C3B-4B9E-058E4A3B40F9}"/>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089086C1-3D68-4BD9-4CF7-8FD44733B32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6BEB530-5400-16BF-A653-1F8D9D6D46A4}"/>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BD4DC95-9520-9DEE-9E5F-E315E969A3D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64ADCB0-4A71-8B63-F79D-0BD0EAB18F7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 name="Tekstvak 2">
            <a:extLst>
              <a:ext uri="{FF2B5EF4-FFF2-40B4-BE49-F238E27FC236}">
                <a16:creationId xmlns:a16="http://schemas.microsoft.com/office/drawing/2014/main" id="{2E5686A3-3121-2C32-8DA7-25827050CBF2}"/>
              </a:ext>
            </a:extLst>
          </p:cNvPr>
          <p:cNvSpPr txBox="1"/>
          <p:nvPr/>
        </p:nvSpPr>
        <p:spPr>
          <a:xfrm>
            <a:off x="557561" y="1395442"/>
            <a:ext cx="184731" cy="369332"/>
          </a:xfrm>
          <a:prstGeom prst="rect">
            <a:avLst/>
          </a:prstGeom>
          <a:noFill/>
        </p:spPr>
        <p:txBody>
          <a:bodyPr wrap="none" rtlCol="0">
            <a:spAutoFit/>
          </a:bodyPr>
          <a:lstStyle/>
          <a:p>
            <a:endParaRPr lang="en-NL"/>
          </a:p>
        </p:txBody>
      </p:sp>
      <p:sp>
        <p:nvSpPr>
          <p:cNvPr id="7" name="Freeform 1">
            <a:extLst>
              <a:ext uri="{FF2B5EF4-FFF2-40B4-BE49-F238E27FC236}">
                <a16:creationId xmlns:a16="http://schemas.microsoft.com/office/drawing/2014/main" id="{9A3E6F5D-2412-6C6E-22C2-B2403A6F1895}"/>
              </a:ext>
            </a:extLst>
          </p:cNvPr>
          <p:cNvSpPr>
            <a:spLocks noChangeArrowheads="1"/>
          </p:cNvSpPr>
          <p:nvPr/>
        </p:nvSpPr>
        <p:spPr bwMode="auto">
          <a:xfrm>
            <a:off x="858066" y="2876330"/>
            <a:ext cx="2513093" cy="3617822"/>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8" name="Freeform 243">
            <a:extLst>
              <a:ext uri="{FF2B5EF4-FFF2-40B4-BE49-F238E27FC236}">
                <a16:creationId xmlns:a16="http://schemas.microsoft.com/office/drawing/2014/main" id="{05558591-C4A0-FD94-6189-F8AE6BD6360A}"/>
              </a:ext>
            </a:extLst>
          </p:cNvPr>
          <p:cNvSpPr>
            <a:spLocks noChangeArrowheads="1"/>
          </p:cNvSpPr>
          <p:nvPr/>
        </p:nvSpPr>
        <p:spPr bwMode="auto">
          <a:xfrm>
            <a:off x="1323735" y="1826044"/>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a:p>
        </p:txBody>
      </p:sp>
      <p:sp>
        <p:nvSpPr>
          <p:cNvPr id="9" name="Freeform 244">
            <a:extLst>
              <a:ext uri="{FF2B5EF4-FFF2-40B4-BE49-F238E27FC236}">
                <a16:creationId xmlns:a16="http://schemas.microsoft.com/office/drawing/2014/main" id="{2FC7CCA4-FACA-0E14-E152-2DEC853E67B2}"/>
              </a:ext>
            </a:extLst>
          </p:cNvPr>
          <p:cNvSpPr>
            <a:spLocks noChangeArrowheads="1"/>
          </p:cNvSpPr>
          <p:nvPr/>
        </p:nvSpPr>
        <p:spPr bwMode="auto">
          <a:xfrm>
            <a:off x="3568562" y="2876330"/>
            <a:ext cx="2513094" cy="3617822"/>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00B0F0"/>
          </a:solidFill>
          <a:ln>
            <a:noFill/>
          </a:ln>
          <a:effectLst/>
        </p:spPr>
        <p:txBody>
          <a:bodyPr wrap="none" anchor="ctr"/>
          <a:lstStyle/>
          <a:p>
            <a:endParaRPr lang="en-US" sz="900"/>
          </a:p>
        </p:txBody>
      </p:sp>
      <p:sp>
        <p:nvSpPr>
          <p:cNvPr id="11" name="Freeform 319">
            <a:extLst>
              <a:ext uri="{FF2B5EF4-FFF2-40B4-BE49-F238E27FC236}">
                <a16:creationId xmlns:a16="http://schemas.microsoft.com/office/drawing/2014/main" id="{4C95FB69-3980-3172-BB27-7706642DC459}"/>
              </a:ext>
            </a:extLst>
          </p:cNvPr>
          <p:cNvSpPr>
            <a:spLocks noChangeArrowheads="1"/>
          </p:cNvSpPr>
          <p:nvPr/>
        </p:nvSpPr>
        <p:spPr bwMode="auto">
          <a:xfrm>
            <a:off x="4034230" y="1826044"/>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a:p>
        </p:txBody>
      </p:sp>
      <p:sp>
        <p:nvSpPr>
          <p:cNvPr id="15" name="Freeform 320">
            <a:extLst>
              <a:ext uri="{FF2B5EF4-FFF2-40B4-BE49-F238E27FC236}">
                <a16:creationId xmlns:a16="http://schemas.microsoft.com/office/drawing/2014/main" id="{E3F5F138-E9FD-2BF9-253A-F23D159F5B8B}"/>
              </a:ext>
            </a:extLst>
          </p:cNvPr>
          <p:cNvSpPr>
            <a:spLocks noChangeArrowheads="1"/>
          </p:cNvSpPr>
          <p:nvPr/>
        </p:nvSpPr>
        <p:spPr bwMode="auto">
          <a:xfrm>
            <a:off x="6198073" y="2876330"/>
            <a:ext cx="2513093" cy="361782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10" name="Tekstvak 9">
            <a:extLst>
              <a:ext uri="{FF2B5EF4-FFF2-40B4-BE49-F238E27FC236}">
                <a16:creationId xmlns:a16="http://schemas.microsoft.com/office/drawing/2014/main" id="{D2B8DFDF-F0A0-E000-2A40-C58B496EEF65}"/>
              </a:ext>
            </a:extLst>
          </p:cNvPr>
          <p:cNvSpPr txBox="1"/>
          <p:nvPr/>
        </p:nvSpPr>
        <p:spPr>
          <a:xfrm>
            <a:off x="1723710" y="2761786"/>
            <a:ext cx="444500" cy="707886"/>
          </a:xfrm>
          <a:prstGeom prst="rect">
            <a:avLst/>
          </a:prstGeom>
          <a:noFill/>
        </p:spPr>
        <p:txBody>
          <a:bodyPr wrap="square">
            <a:spAutoFit/>
          </a:bodyPr>
          <a:lstStyle/>
          <a:p>
            <a:r>
              <a:rPr lang="en-NL" sz="4000" dirty="0"/>
              <a:t>🌿</a:t>
            </a:r>
          </a:p>
        </p:txBody>
      </p:sp>
      <p:sp>
        <p:nvSpPr>
          <p:cNvPr id="27" name="Freeform 393">
            <a:extLst>
              <a:ext uri="{FF2B5EF4-FFF2-40B4-BE49-F238E27FC236}">
                <a16:creationId xmlns:a16="http://schemas.microsoft.com/office/drawing/2014/main" id="{D7B38393-88A7-2F17-661A-EB56D3CE83E4}"/>
              </a:ext>
            </a:extLst>
          </p:cNvPr>
          <p:cNvSpPr>
            <a:spLocks noChangeArrowheads="1"/>
          </p:cNvSpPr>
          <p:nvPr/>
        </p:nvSpPr>
        <p:spPr bwMode="auto">
          <a:xfrm>
            <a:off x="6663742" y="1826044"/>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a:effectLst/>
        </p:spPr>
        <p:txBody>
          <a:bodyPr wrap="none" anchor="ctr"/>
          <a:lstStyle/>
          <a:p>
            <a:endParaRPr lang="en-US" sz="900"/>
          </a:p>
        </p:txBody>
      </p:sp>
      <p:sp>
        <p:nvSpPr>
          <p:cNvPr id="30" name="CuadroTexto 553">
            <a:extLst>
              <a:ext uri="{FF2B5EF4-FFF2-40B4-BE49-F238E27FC236}">
                <a16:creationId xmlns:a16="http://schemas.microsoft.com/office/drawing/2014/main" id="{49A45960-DCB0-34DA-FFF2-2EFB5AD4EEEA}"/>
              </a:ext>
            </a:extLst>
          </p:cNvPr>
          <p:cNvSpPr txBox="1"/>
          <p:nvPr/>
        </p:nvSpPr>
        <p:spPr>
          <a:xfrm>
            <a:off x="933810" y="3625448"/>
            <a:ext cx="2466886" cy="2739211"/>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Lokale voeding</a:t>
            </a:r>
          </a:p>
          <a:p>
            <a:pPr algn="ctr"/>
            <a:endParaRPr lang="en-US" sz="2000" dirty="0">
              <a:solidFill>
                <a:schemeClr val="bg1"/>
              </a:solidFill>
            </a:endParaRPr>
          </a:p>
          <a:p>
            <a:pPr algn="ctr"/>
            <a:r>
              <a:rPr lang="en-US" dirty="0">
                <a:solidFill>
                  <a:schemeClr val="bg1"/>
                </a:solidFill>
              </a:rPr>
              <a:t>Voedsel dat dicht bij de plaats van consumptie wordt geproduceerd, waardoor transport wordt verminderd en lokale producenten worden ondersteund</a:t>
            </a:r>
            <a:r>
              <a:rPr lang="en-US" sz="2000" dirty="0">
                <a:solidFill>
                  <a:schemeClr val="bg1"/>
                </a:solidFill>
              </a:rPr>
              <a:t>.</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5" name="Tijdelijke aanduiding voor tekst 4">
            <a:extLst>
              <a:ext uri="{FF2B5EF4-FFF2-40B4-BE49-F238E27FC236}">
                <a16:creationId xmlns:a16="http://schemas.microsoft.com/office/drawing/2014/main" id="{C09EB947-5D82-EE55-E803-3D72FB1A0375}"/>
              </a:ext>
            </a:extLst>
          </p:cNvPr>
          <p:cNvSpPr>
            <a:spLocks noGrp="1"/>
          </p:cNvSpPr>
          <p:nvPr>
            <p:ph type="body" sz="quarter" idx="18"/>
          </p:nvPr>
        </p:nvSpPr>
        <p:spPr>
          <a:xfrm>
            <a:off x="832457" y="1085550"/>
            <a:ext cx="10870085" cy="1384733"/>
          </a:xfrm>
        </p:spPr>
        <p:txBody>
          <a:bodyPr/>
          <a:lstStyle/>
          <a:p>
            <a:r>
              <a:rPr lang="nl-NL" dirty="0"/>
              <a:t>Duurzame landbouw en productie richten zich op voedsel produceren op een manier die zowel de </a:t>
            </a:r>
            <a:r>
              <a:rPr lang="nl-NL" b="1" dirty="0"/>
              <a:t>natuur als mensen beschermt</a:t>
            </a:r>
            <a:r>
              <a:rPr lang="nl-NL" dirty="0"/>
              <a:t>. Dit betekent efficiënt omgaan met hulpbronnen, minder afval en eerlijke arbeidsomstandigheden. Lokale en seizoensgebonden producten, circulaire principes en eerlijke handel spelen hierbij een belangrijke rol.</a:t>
            </a:r>
            <a:endParaRPr lang="en-NL" dirty="0"/>
          </a:p>
        </p:txBody>
      </p:sp>
      <p:sp>
        <p:nvSpPr>
          <p:cNvPr id="31" name="CuadroTexto 555">
            <a:extLst>
              <a:ext uri="{FF2B5EF4-FFF2-40B4-BE49-F238E27FC236}">
                <a16:creationId xmlns:a16="http://schemas.microsoft.com/office/drawing/2014/main" id="{73762CB4-4EBF-3D64-097F-6CD5BF977966}"/>
              </a:ext>
            </a:extLst>
          </p:cNvPr>
          <p:cNvSpPr txBox="1"/>
          <p:nvPr/>
        </p:nvSpPr>
        <p:spPr>
          <a:xfrm>
            <a:off x="3525122" y="3476431"/>
            <a:ext cx="2599972" cy="2800767"/>
          </a:xfrm>
          <a:prstGeom prst="rect">
            <a:avLst/>
          </a:prstGeom>
          <a:noFill/>
        </p:spPr>
        <p:txBody>
          <a:bodyPr wrap="square" rtlCol="0">
            <a:spAutoFit/>
          </a:bodyPr>
          <a:lstStyle/>
          <a:p>
            <a:pPr algn="ctr"/>
            <a:r>
              <a:rPr lang="en-US" sz="2400" b="1" dirty="0" err="1">
                <a:solidFill>
                  <a:schemeClr val="bg1"/>
                </a:solidFill>
                <a:latin typeface="Calibri" panose="020F0502020204030204" pitchFamily="34" charset="0"/>
                <a:ea typeface="Lato" charset="0"/>
                <a:cs typeface="Calibri" panose="020F0502020204030204" pitchFamily="34" charset="0"/>
              </a:rPr>
              <a:t>Seizoensgebonden</a:t>
            </a:r>
            <a:r>
              <a:rPr lang="en-US" sz="2400" b="1" dirty="0">
                <a:solidFill>
                  <a:schemeClr val="bg1"/>
                </a:solidFill>
                <a:latin typeface="Calibri" panose="020F0502020204030204" pitchFamily="34" charset="0"/>
                <a:ea typeface="Lato" charset="0"/>
                <a:cs typeface="Calibri" panose="020F0502020204030204" pitchFamily="34" charset="0"/>
              </a:rPr>
              <a:t> eten</a:t>
            </a:r>
          </a:p>
          <a:p>
            <a:pPr algn="ctr"/>
            <a:endParaRPr lang="en-US" sz="2000" dirty="0">
              <a:solidFill>
                <a:schemeClr val="bg1"/>
              </a:solidFill>
            </a:endParaRPr>
          </a:p>
          <a:p>
            <a:pPr algn="ctr"/>
            <a:r>
              <a:rPr lang="en-US" dirty="0">
                <a:solidFill>
                  <a:schemeClr val="bg1"/>
                </a:solidFill>
              </a:rPr>
              <a:t>Voedsel dat wordt geteeld en geoogst op het natuurlijke moment van het jaar, waardoor er minder energie en transport nodig is.</a:t>
            </a: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32" name="CuadroTexto 557">
            <a:extLst>
              <a:ext uri="{FF2B5EF4-FFF2-40B4-BE49-F238E27FC236}">
                <a16:creationId xmlns:a16="http://schemas.microsoft.com/office/drawing/2014/main" id="{6933A01E-2776-763A-6C40-E5FE69A0D2EB}"/>
              </a:ext>
            </a:extLst>
          </p:cNvPr>
          <p:cNvSpPr txBox="1"/>
          <p:nvPr/>
        </p:nvSpPr>
        <p:spPr>
          <a:xfrm>
            <a:off x="6233500" y="3487886"/>
            <a:ext cx="2513093" cy="3077766"/>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Circulaire economie</a:t>
            </a:r>
          </a:p>
          <a:p>
            <a:pPr algn="ctr"/>
            <a:endParaRPr lang="en-US" sz="2000" dirty="0">
              <a:solidFill>
                <a:schemeClr val="bg1"/>
              </a:solidFill>
            </a:endParaRPr>
          </a:p>
          <a:p>
            <a:pPr algn="ctr"/>
            <a:r>
              <a:rPr lang="en-US" dirty="0">
                <a:solidFill>
                  <a:schemeClr val="bg1"/>
                </a:solidFill>
              </a:rPr>
              <a:t>Efficiënt gebruik van voedsel en hulpbronnen door afval te verminderen en restanten en bijproducten te hergebruiken.</a:t>
            </a: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33" name="CuadroTexto 559">
            <a:extLst>
              <a:ext uri="{FF2B5EF4-FFF2-40B4-BE49-F238E27FC236}">
                <a16:creationId xmlns:a16="http://schemas.microsoft.com/office/drawing/2014/main" id="{CF583ACB-8114-C012-5234-915E03D490DE}"/>
              </a:ext>
            </a:extLst>
          </p:cNvPr>
          <p:cNvSpPr txBox="1"/>
          <p:nvPr/>
        </p:nvSpPr>
        <p:spPr>
          <a:xfrm>
            <a:off x="8827581" y="3625448"/>
            <a:ext cx="2513094" cy="2431435"/>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Eerlijke handel</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a:p>
            <a:pPr algn="ctr"/>
            <a:r>
              <a:rPr lang="en-US" dirty="0">
                <a:solidFill>
                  <a:schemeClr val="bg1"/>
                </a:solidFill>
                <a:latin typeface="Calibri" panose="020F0502020204030204" pitchFamily="34" charset="0"/>
                <a:ea typeface="Lato" charset="0"/>
                <a:cs typeface="Calibri" panose="020F0502020204030204" pitchFamily="34" charset="0"/>
              </a:rPr>
              <a:t>Zorgt ervoor dat voedsel onder eerlijke omstandigheden wordt geproduceerd, met eerlijke prijzen en veilige arbeidsomstandigheden.</a:t>
            </a:r>
          </a:p>
        </p:txBody>
      </p:sp>
      <p:sp>
        <p:nvSpPr>
          <p:cNvPr id="83" name="Tekstvak 82">
            <a:extLst>
              <a:ext uri="{FF2B5EF4-FFF2-40B4-BE49-F238E27FC236}">
                <a16:creationId xmlns:a16="http://schemas.microsoft.com/office/drawing/2014/main" id="{95F4B2D0-9568-336E-8FEB-4F4B821EF091}"/>
              </a:ext>
            </a:extLst>
          </p:cNvPr>
          <p:cNvSpPr txBox="1"/>
          <p:nvPr/>
        </p:nvSpPr>
        <p:spPr>
          <a:xfrm>
            <a:off x="4380608" y="2722404"/>
            <a:ext cx="444500" cy="707886"/>
          </a:xfrm>
          <a:prstGeom prst="rect">
            <a:avLst/>
          </a:prstGeom>
          <a:noFill/>
        </p:spPr>
        <p:txBody>
          <a:bodyPr wrap="square">
            <a:spAutoFit/>
          </a:bodyPr>
          <a:lstStyle/>
          <a:p>
            <a:r>
              <a:rPr lang="en-NL" sz="4000" dirty="0"/>
              <a:t>🍎</a:t>
            </a:r>
          </a:p>
        </p:txBody>
      </p:sp>
      <p:sp>
        <p:nvSpPr>
          <p:cNvPr id="84" name="Tekstvak 83">
            <a:extLst>
              <a:ext uri="{FF2B5EF4-FFF2-40B4-BE49-F238E27FC236}">
                <a16:creationId xmlns:a16="http://schemas.microsoft.com/office/drawing/2014/main" id="{7F27CF64-459D-3D76-BDB1-127437637AA0}"/>
              </a:ext>
            </a:extLst>
          </p:cNvPr>
          <p:cNvSpPr txBox="1"/>
          <p:nvPr/>
        </p:nvSpPr>
        <p:spPr>
          <a:xfrm>
            <a:off x="9619914" y="2663794"/>
            <a:ext cx="498475" cy="769441"/>
          </a:xfrm>
          <a:prstGeom prst="rect">
            <a:avLst/>
          </a:prstGeom>
          <a:noFill/>
        </p:spPr>
        <p:txBody>
          <a:bodyPr wrap="square">
            <a:spAutoFit/>
          </a:bodyPr>
          <a:lstStyle/>
          <a:p>
            <a:r>
              <a:rPr lang="en-NL" sz="4400" dirty="0"/>
              <a:t>🌍</a:t>
            </a:r>
          </a:p>
        </p:txBody>
      </p:sp>
      <p:sp>
        <p:nvSpPr>
          <p:cNvPr id="85" name="Tekstvak 84">
            <a:extLst>
              <a:ext uri="{FF2B5EF4-FFF2-40B4-BE49-F238E27FC236}">
                <a16:creationId xmlns:a16="http://schemas.microsoft.com/office/drawing/2014/main" id="{DA1AF120-632B-D398-3168-0BE8DBA22909}"/>
              </a:ext>
            </a:extLst>
          </p:cNvPr>
          <p:cNvSpPr txBox="1"/>
          <p:nvPr/>
        </p:nvSpPr>
        <p:spPr>
          <a:xfrm>
            <a:off x="6980417" y="2636616"/>
            <a:ext cx="431800" cy="769441"/>
          </a:xfrm>
          <a:prstGeom prst="rect">
            <a:avLst/>
          </a:prstGeom>
          <a:noFill/>
        </p:spPr>
        <p:txBody>
          <a:bodyPr wrap="square">
            <a:spAutoFit/>
          </a:bodyPr>
          <a:lstStyle/>
          <a:p>
            <a:r>
              <a:rPr lang="en-NL" sz="4400" dirty="0"/>
              <a:t>♻️</a:t>
            </a:r>
          </a:p>
        </p:txBody>
      </p:sp>
    </p:spTree>
    <p:extLst>
      <p:ext uri="{BB962C8B-B14F-4D97-AF65-F5344CB8AC3E}">
        <p14:creationId xmlns:p14="http://schemas.microsoft.com/office/powerpoint/2010/main" val="633869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BD0E4726-E621-939D-2B6B-0BE57E75FB34}"/>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1BE68844-ED5B-8D78-40B9-C6CA0283B247}"/>
              </a:ext>
            </a:extLst>
          </p:cNvPr>
          <p:cNvGrpSpPr/>
          <p:nvPr/>
        </p:nvGrpSpPr>
        <p:grpSpPr>
          <a:xfrm>
            <a:off x="10039624" y="780063"/>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16DB59DC-883A-070C-3720-F6398C22A4E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3E811FFE-D619-8A8A-B1DB-45F1FCCB0B30}"/>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C42012DC-967F-709D-DEC0-D5920914CD19}"/>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FE92E4D-14AF-0D3E-F0E0-5071069C7FF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B2B589C-366D-5C25-4417-7BEA8155E37E}"/>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4644237-8801-0242-269C-5315673E15F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F0DCBA14-3794-4299-A23B-90DBC377DA82}"/>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B408139-32CF-33A3-1689-EF93618C19E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8B92414-F27D-0EDB-092B-814CC2059F41}"/>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47DE7AE-AC75-F04B-4759-8DE7A464C9BF}"/>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 name="Text Placeholder 2">
            <a:extLst>
              <a:ext uri="{FF2B5EF4-FFF2-40B4-BE49-F238E27FC236}">
                <a16:creationId xmlns:a16="http://schemas.microsoft.com/office/drawing/2014/main" id="{C7212968-4C5C-5923-450A-FA88D872E5C4}"/>
              </a:ext>
            </a:extLst>
          </p:cNvPr>
          <p:cNvSpPr>
            <a:spLocks noGrp="1"/>
          </p:cNvSpPr>
          <p:nvPr>
            <p:ph type="body" sz="quarter" idx="18"/>
          </p:nvPr>
        </p:nvSpPr>
        <p:spPr>
          <a:xfrm>
            <a:off x="553042" y="1567726"/>
            <a:ext cx="6684168" cy="3666574"/>
          </a:xfrm>
        </p:spPr>
        <p:txBody>
          <a:bodyPr/>
          <a:lstStyle/>
          <a:p>
            <a:r>
              <a:rPr lang="nl-NL" dirty="0"/>
              <a:t>Gezonde en duurzame voeding betekent dat je kiest voor voeding en porties die goed zijn voor zowel mens als planeet.</a:t>
            </a:r>
          </a:p>
          <a:p>
            <a:pPr marL="342900" indent="-342900">
              <a:buFont typeface="Arial" panose="020B0604020202020204" pitchFamily="34" charset="0"/>
              <a:buChar char="•"/>
            </a:pPr>
            <a:r>
              <a:rPr lang="nl-NL" dirty="0"/>
              <a:t>Voedingskeuzes en productieprocessen beïnvloeden gezondheid en de natuur</a:t>
            </a:r>
          </a:p>
          <a:p>
            <a:pPr marL="342900" indent="-342900">
              <a:buFont typeface="Arial" panose="020B0604020202020204" pitchFamily="34" charset="0"/>
              <a:buChar char="•"/>
            </a:pPr>
            <a:r>
              <a:rPr lang="nl-NL" dirty="0"/>
              <a:t>Veel huidige voedingspatronen leiden tot ziekten en milieuschade</a:t>
            </a:r>
          </a:p>
          <a:p>
            <a:pPr marL="342900" indent="-342900">
              <a:buFont typeface="Arial" panose="020B0604020202020204" pitchFamily="34" charset="0"/>
              <a:buChar char="•"/>
            </a:pPr>
            <a:r>
              <a:rPr lang="nl-NL" dirty="0"/>
              <a:t>Gevarieerd eten draagt bij aan sterkere voedselsystemen</a:t>
            </a:r>
            <a:endParaRPr lang="en-US" dirty="0"/>
          </a:p>
          <a:p>
            <a:pPr marL="342900" indent="-342900">
              <a:buFont typeface="Arial" panose="020B0604020202020204" pitchFamily="34" charset="0"/>
              <a:buChar char="•"/>
            </a:pPr>
            <a:endParaRPr lang="en-US" dirty="0"/>
          </a:p>
        </p:txBody>
      </p:sp>
      <p:sp>
        <p:nvSpPr>
          <p:cNvPr id="2" name="Text Placeholder 1">
            <a:extLst>
              <a:ext uri="{FF2B5EF4-FFF2-40B4-BE49-F238E27FC236}">
                <a16:creationId xmlns:a16="http://schemas.microsoft.com/office/drawing/2014/main" id="{64B681BF-1591-90EF-5DFA-9983BF3F7DCF}"/>
              </a:ext>
            </a:extLst>
          </p:cNvPr>
          <p:cNvSpPr>
            <a:spLocks noGrp="1"/>
          </p:cNvSpPr>
          <p:nvPr>
            <p:ph type="body" sz="quarter" idx="16"/>
          </p:nvPr>
        </p:nvSpPr>
        <p:spPr>
          <a:xfrm>
            <a:off x="-1" y="650590"/>
            <a:ext cx="7237211" cy="641497"/>
          </a:xfrm>
          <a:solidFill>
            <a:srgbClr val="F26F46"/>
          </a:solidFill>
        </p:spPr>
        <p:txBody>
          <a:bodyPr/>
          <a:lstStyle/>
          <a:p>
            <a:pPr marL="585788">
              <a:lnSpc>
                <a:spcPct val="100000"/>
              </a:lnSpc>
            </a:pPr>
            <a:r>
              <a:rPr lang="en-US"/>
              <a:t>Gezonde en duurzame voeding</a:t>
            </a:r>
          </a:p>
        </p:txBody>
      </p:sp>
      <p:pic>
        <p:nvPicPr>
          <p:cNvPr id="15" name="Picture Placeholder 31">
            <a:extLst>
              <a:ext uri="{FF2B5EF4-FFF2-40B4-BE49-F238E27FC236}">
                <a16:creationId xmlns:a16="http://schemas.microsoft.com/office/drawing/2014/main" id="{221103F4-8587-0642-9508-72AFB0595477}"/>
              </a:ext>
            </a:extLst>
          </p:cNvPr>
          <p:cNvPicPr>
            <a:picLocks noGrp="1" noChangeAspect="1"/>
          </p:cNvPicPr>
          <p:nvPr>
            <p:ph type="pic" sz="quarter" idx="19"/>
          </p:nvPr>
        </p:nvPicPr>
        <p:blipFill>
          <a:blip r:embed="rId3" cstate="email">
            <a:extLst>
              <a:ext uri="{28A0092B-C50C-407E-A947-70E740481C1C}">
                <a14:useLocalDpi xmlns:a14="http://schemas.microsoft.com/office/drawing/2010/main"/>
              </a:ext>
            </a:extLst>
          </a:blip>
          <a:srcRect/>
          <a:stretch/>
        </p:blipFill>
        <p:spPr>
          <a:xfrm>
            <a:off x="7493330" y="0"/>
            <a:ext cx="3951412" cy="6858000"/>
          </a:xfrm>
        </p:spPr>
      </p:pic>
      <p:sp>
        <p:nvSpPr>
          <p:cNvPr id="27" name="Arrow: Right 4">
            <a:extLst>
              <a:ext uri="{FF2B5EF4-FFF2-40B4-BE49-F238E27FC236}">
                <a16:creationId xmlns:a16="http://schemas.microsoft.com/office/drawing/2014/main" id="{75C8C04F-F207-F441-845F-90F3310307C3}"/>
              </a:ext>
            </a:extLst>
          </p:cNvPr>
          <p:cNvSpPr/>
          <p:nvPr/>
        </p:nvSpPr>
        <p:spPr>
          <a:xfrm>
            <a:off x="2061029" y="5533477"/>
            <a:ext cx="2350081"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Wilt u meer weten?</a:t>
            </a:r>
          </a:p>
        </p:txBody>
      </p:sp>
      <p:sp>
        <p:nvSpPr>
          <p:cNvPr id="28" name="Text Placeholder 2">
            <a:extLst>
              <a:ext uri="{FF2B5EF4-FFF2-40B4-BE49-F238E27FC236}">
                <a16:creationId xmlns:a16="http://schemas.microsoft.com/office/drawing/2014/main" id="{43B6B508-1596-7A4A-BCEF-DCC312D0F15B}"/>
              </a:ext>
            </a:extLst>
          </p:cNvPr>
          <p:cNvSpPr txBox="1">
            <a:spLocks/>
          </p:cNvSpPr>
          <p:nvPr/>
        </p:nvSpPr>
        <p:spPr>
          <a:xfrm>
            <a:off x="4473631" y="5828990"/>
            <a:ext cx="2825483" cy="4956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Bekijk dan </a:t>
            </a:r>
            <a:r>
              <a:rPr lang="en-US" b="1" dirty="0"/>
              <a:t>module 3</a:t>
            </a:r>
          </a:p>
          <a:p>
            <a:pPr marL="0" indent="0"/>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451545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6D6DE-2FBA-A9AB-1DD6-F6EF5501F8A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42CF533-C171-F7CD-5199-E3CC592DCEB4}"/>
              </a:ext>
            </a:extLst>
          </p:cNvPr>
          <p:cNvSpPr>
            <a:spLocks noGrp="1"/>
          </p:cNvSpPr>
          <p:nvPr>
            <p:ph type="body" sz="quarter" idx="16"/>
          </p:nvPr>
        </p:nvSpPr>
        <p:spPr>
          <a:xfrm>
            <a:off x="471054" y="593866"/>
            <a:ext cx="11098816" cy="1081552"/>
          </a:xfrm>
        </p:spPr>
        <p:txBody>
          <a:bodyPr lIns="91440" tIns="45720" rIns="91440" bIns="45720" anchor="t">
            <a:noAutofit/>
          </a:bodyPr>
          <a:lstStyle/>
          <a:p>
            <a:pPr algn="r"/>
            <a:r>
              <a:rPr lang="en-IE" dirty="0"/>
              <a:t>TEDx Talk</a:t>
            </a:r>
          </a:p>
          <a:p>
            <a:pPr algn="r"/>
            <a:r>
              <a:rPr lang="en-IE" dirty="0"/>
              <a:t>Walter Willett | Een dieet dat de planeet in stand houdt</a:t>
            </a:r>
            <a:endParaRPr lang="it-IT" dirty="0"/>
          </a:p>
        </p:txBody>
      </p:sp>
      <p:sp>
        <p:nvSpPr>
          <p:cNvPr id="3" name="Text Placeholder 2">
            <a:extLst>
              <a:ext uri="{FF2B5EF4-FFF2-40B4-BE49-F238E27FC236}">
                <a16:creationId xmlns:a16="http://schemas.microsoft.com/office/drawing/2014/main" id="{2CB8721E-7724-F3DE-43BE-D857782EB3A6}"/>
              </a:ext>
            </a:extLst>
          </p:cNvPr>
          <p:cNvSpPr>
            <a:spLocks noGrp="1"/>
          </p:cNvSpPr>
          <p:nvPr>
            <p:ph type="body" sz="quarter" idx="19"/>
          </p:nvPr>
        </p:nvSpPr>
        <p:spPr>
          <a:xfrm>
            <a:off x="6578872" y="2040031"/>
            <a:ext cx="4990998" cy="4102937"/>
          </a:xfrm>
        </p:spPr>
        <p:txBody>
          <a:bodyPr lIns="91440" tIns="45720" rIns="91440" bIns="45720" anchor="t"/>
          <a:lstStyle/>
          <a:p>
            <a:r>
              <a:rPr lang="nl-NL" dirty="0"/>
              <a:t>Kan onze manier van eten zowel de gezondheid van mensen als die van de planeet ondersteunen? In deze lezing legt voedingsonderzoeker Walter C. </a:t>
            </a:r>
            <a:r>
              <a:rPr lang="nl-NL" dirty="0" err="1"/>
              <a:t>Willett</a:t>
            </a:r>
            <a:r>
              <a:rPr lang="nl-NL" dirty="0"/>
              <a:t> de wetenschap achter het </a:t>
            </a:r>
            <a:r>
              <a:rPr lang="nl-NL" dirty="0" err="1"/>
              <a:t>Planetary</a:t>
            </a:r>
            <a:r>
              <a:rPr lang="nl-NL" dirty="0"/>
              <a:t> Health </a:t>
            </a:r>
            <a:r>
              <a:rPr lang="nl-NL" dirty="0" err="1"/>
              <a:t>Diet</a:t>
            </a:r>
            <a:r>
              <a:rPr lang="nl-NL" dirty="0"/>
              <a:t> uit en laat hij zien hoe voedingskeuzes zowel de milieu-impact kunnen verlagen als de gezondheid op lange termijn verbeteren.</a:t>
            </a:r>
          </a:p>
          <a:p>
            <a:endParaRPr lang="en-US" dirty="0"/>
          </a:p>
          <a:p>
            <a:r>
              <a:rPr lang="en-US" dirty="0">
                <a:hlinkClick r:id="rId5"/>
              </a:rPr>
              <a:t>EAT Forum </a:t>
            </a:r>
            <a:endParaRPr lang="en-US" dirty="0"/>
          </a:p>
          <a:p>
            <a:endParaRPr lang="en-IE" dirty="0"/>
          </a:p>
        </p:txBody>
      </p:sp>
      <p:pic>
        <p:nvPicPr>
          <p:cNvPr id="4" name="Onlinemedia 3" title="A diet that sustains the planet | Walter Willett | TEDxBoston">
            <a:hlinkClick r:id="" action="ppaction://media"/>
            <a:extLst>
              <a:ext uri="{FF2B5EF4-FFF2-40B4-BE49-F238E27FC236}">
                <a16:creationId xmlns:a16="http://schemas.microsoft.com/office/drawing/2014/main" id="{2BFAA137-BEED-4179-CC1D-611D6D1BC7A3}"/>
              </a:ext>
            </a:extLst>
          </p:cNvPr>
          <p:cNvPicPr>
            <a:picLocks noRot="1" noChangeAspect="1"/>
          </p:cNvPicPr>
          <p:nvPr>
            <a:videoFile r:link="rId1"/>
          </p:nvPr>
        </p:nvPicPr>
        <p:blipFill>
          <a:blip r:embed="rId6"/>
          <a:stretch>
            <a:fillRect/>
          </a:stretch>
        </p:blipFill>
        <p:spPr>
          <a:xfrm>
            <a:off x="936978" y="2419059"/>
            <a:ext cx="5274809" cy="3191519"/>
          </a:xfrm>
          <a:prstGeom prst="rect">
            <a:avLst/>
          </a:prstGeom>
        </p:spPr>
      </p:pic>
      <p:sp>
        <p:nvSpPr>
          <p:cNvPr id="5" name="TextBox 3">
            <a:extLst>
              <a:ext uri="{FF2B5EF4-FFF2-40B4-BE49-F238E27FC236}">
                <a16:creationId xmlns:a16="http://schemas.microsoft.com/office/drawing/2014/main" id="{280A664D-1854-0B47-96EF-1CB1FE123A93}"/>
              </a:ext>
            </a:extLst>
          </p:cNvPr>
          <p:cNvSpPr txBox="1"/>
          <p:nvPr/>
        </p:nvSpPr>
        <p:spPr>
          <a:xfrm>
            <a:off x="471054" y="6142968"/>
            <a:ext cx="5874328" cy="461665"/>
          </a:xfrm>
          <a:prstGeom prst="rect">
            <a:avLst/>
          </a:prstGeom>
          <a:noFill/>
        </p:spPr>
        <p:txBody>
          <a:bodyPr wrap="square" lIns="91440" tIns="45720" rIns="91440" bIns="45720" anchor="t">
            <a:spAutoFit/>
          </a:bodyPr>
          <a:lstStyle/>
          <a:p>
            <a:pPr algn="ctr"/>
            <a:r>
              <a:rPr lang="en-US" sz="1200" dirty="0">
                <a:hlinkClick r:id="rId7"/>
              </a:rPr>
              <a:t>TEDx Talk</a:t>
            </a:r>
            <a:endParaRPr lang="it-IT" dirty="0">
              <a:hlinkClick r:id="rId7"/>
            </a:endParaRPr>
          </a:p>
          <a:p>
            <a:pPr algn="ctr"/>
            <a:r>
              <a:rPr lang="en-US" sz="1200" dirty="0">
                <a:ea typeface="Calibri"/>
                <a:cs typeface="Calibri"/>
                <a:hlinkClick r:id="rId7"/>
              </a:rPr>
              <a:t>Walter Willett | Een dieet dat de planeet in stand houdt</a:t>
            </a:r>
            <a:endParaRPr lang="en-US" sz="1200" dirty="0">
              <a:ea typeface="Calibri"/>
              <a:cs typeface="Calibri"/>
            </a:endParaRPr>
          </a:p>
        </p:txBody>
      </p:sp>
    </p:spTree>
    <p:extLst>
      <p:ext uri="{BB962C8B-B14F-4D97-AF65-F5344CB8AC3E}">
        <p14:creationId xmlns:p14="http://schemas.microsoft.com/office/powerpoint/2010/main" val="290138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extLst>
    <p:ext uri="{6950BFC3-D8DA-4A85-94F7-54DA5524770B}">
      <p188:commentRel xmlns:p188="http://schemas.microsoft.com/office/powerpoint/2018/8/main" r:id="rId4"/>
    </p:ext>
  </p:extLs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6B47DD8B-9EAF-0770-AA74-97FF3F04C0D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F4BD7A0-A671-AE3B-B7BF-E8394AD8F8D0}"/>
              </a:ext>
            </a:extLst>
          </p:cNvPr>
          <p:cNvSpPr>
            <a:spLocks noGrp="1"/>
          </p:cNvSpPr>
          <p:nvPr>
            <p:ph type="body" sz="quarter" idx="18"/>
          </p:nvPr>
        </p:nvSpPr>
        <p:spPr>
          <a:xfrm>
            <a:off x="527146" y="1790538"/>
            <a:ext cx="9512204" cy="4746649"/>
          </a:xfrm>
        </p:spPr>
        <p:txBody>
          <a:bodyPr/>
          <a:lstStyle/>
          <a:p>
            <a:pPr marL="342900" indent="-342900">
              <a:buFont typeface="Arial" panose="020B0604020202020204" pitchFamily="34" charset="0"/>
              <a:buChar char="•"/>
            </a:pPr>
            <a:r>
              <a:rPr lang="en-US" b="1" dirty="0" err="1"/>
              <a:t>Voedselverspilling</a:t>
            </a:r>
            <a:r>
              <a:rPr lang="en-US" b="1" dirty="0"/>
              <a:t>: </a:t>
            </a:r>
            <a:r>
              <a:rPr lang="nl-NL" dirty="0"/>
              <a:t>Voedsel (rauw, gekookt, eetbaar of oneetbaar, bedoeld voor menselijke consumptie) dat wordt weggegooid of verloren gaat in een van de fasen tussen productie en consumptie</a:t>
            </a:r>
            <a:r>
              <a:rPr lang="en-US" dirty="0"/>
              <a:t>.</a:t>
            </a:r>
          </a:p>
          <a:p>
            <a:pPr marL="342900" indent="-342900">
              <a:buFont typeface="Arial" panose="020B0604020202020204" pitchFamily="34" charset="0"/>
              <a:buChar char="•"/>
            </a:pPr>
            <a:r>
              <a:rPr lang="en-US" b="1" dirty="0" err="1"/>
              <a:t>Voedselverspilling</a:t>
            </a:r>
            <a:r>
              <a:rPr lang="en-US" b="1" dirty="0"/>
              <a:t> </a:t>
            </a:r>
            <a:r>
              <a:rPr lang="en-US" b="1" dirty="0" err="1"/>
              <a:t>voorkomen</a:t>
            </a:r>
            <a:r>
              <a:rPr lang="en-US" b="1" dirty="0"/>
              <a:t>: </a:t>
            </a:r>
            <a:r>
              <a:rPr lang="nl-NL" dirty="0"/>
              <a:t>Maatregelen die erop gericht zijn verspilling te voorkomen, door voedsel zo lang mogelijk te gebruiken en de hoeveelheid die uiteindelijk wordt weggegooid te beperken.</a:t>
            </a:r>
            <a:endParaRPr lang="en-US" dirty="0"/>
          </a:p>
          <a:p>
            <a:pPr marL="342900" indent="-342900">
              <a:buFont typeface="Arial" panose="020B0604020202020204" pitchFamily="34" charset="0"/>
              <a:buChar char="•"/>
            </a:pPr>
            <a:r>
              <a:rPr lang="en-US" b="1" dirty="0"/>
              <a:t>Vermindering van </a:t>
            </a:r>
            <a:r>
              <a:rPr lang="en-US" b="1" dirty="0" err="1"/>
              <a:t>voedselverspilling</a:t>
            </a:r>
            <a:r>
              <a:rPr lang="en-US" b="1" dirty="0"/>
              <a:t>: </a:t>
            </a:r>
            <a:r>
              <a:rPr lang="en-US" dirty="0"/>
              <a:t>betekent het verminderen van de hoeveelheid voedselafval die daadwerkelijk wordt geproduceerd, bijvoorbeeld door betere opslag, planning, verwerking of herverdeling.</a:t>
            </a:r>
          </a:p>
          <a:p>
            <a:pPr marL="342900" indent="-342900">
              <a:buFont typeface="Arial" panose="020B0604020202020204" pitchFamily="34" charset="0"/>
              <a:buChar char="•"/>
            </a:pPr>
            <a:endParaRPr lang="en-US" dirty="0"/>
          </a:p>
          <a:p>
            <a:pPr marL="0" indent="0"/>
            <a:r>
              <a:rPr lang="en-US" dirty="0">
                <a:hlinkClick r:id="rId3"/>
              </a:rPr>
              <a:t>Europese Commissie – </a:t>
            </a:r>
            <a:r>
              <a:rPr lang="en-US" i="1" dirty="0">
                <a:hlinkClick r:id="rId3"/>
              </a:rPr>
              <a:t>Voedselverlies en -verspilling voorkomen</a:t>
            </a:r>
            <a:endParaRPr lang="en-US" i="1" dirty="0"/>
          </a:p>
        </p:txBody>
      </p:sp>
      <p:sp>
        <p:nvSpPr>
          <p:cNvPr id="2" name="Text Placeholder 1">
            <a:extLst>
              <a:ext uri="{FF2B5EF4-FFF2-40B4-BE49-F238E27FC236}">
                <a16:creationId xmlns:a16="http://schemas.microsoft.com/office/drawing/2014/main" id="{6DBB9908-E6BB-FAA8-9B59-AAE0E5E01495}"/>
              </a:ext>
            </a:extLst>
          </p:cNvPr>
          <p:cNvSpPr>
            <a:spLocks noGrp="1"/>
          </p:cNvSpPr>
          <p:nvPr>
            <p:ph type="body" sz="quarter" idx="16"/>
          </p:nvPr>
        </p:nvSpPr>
        <p:spPr>
          <a:xfrm>
            <a:off x="-2" y="650590"/>
            <a:ext cx="11070079" cy="641497"/>
          </a:xfrm>
          <a:solidFill>
            <a:srgbClr val="F26F46"/>
          </a:solidFill>
        </p:spPr>
        <p:txBody>
          <a:bodyPr/>
          <a:lstStyle/>
          <a:p>
            <a:pPr marL="585788">
              <a:lnSpc>
                <a:spcPct val="100000"/>
              </a:lnSpc>
            </a:pPr>
            <a:r>
              <a:rPr lang="en-US" dirty="0" err="1"/>
              <a:t>Voedselverspilling</a:t>
            </a:r>
            <a:r>
              <a:rPr lang="en-US" dirty="0"/>
              <a:t> </a:t>
            </a:r>
            <a:r>
              <a:rPr lang="en-US" dirty="0" err="1"/>
              <a:t>tegengaan</a:t>
            </a:r>
            <a:endParaRPr lang="en-US" dirty="0"/>
          </a:p>
        </p:txBody>
      </p:sp>
      <p:grpSp>
        <p:nvGrpSpPr>
          <p:cNvPr id="16" name="Group 15">
            <a:extLst>
              <a:ext uri="{FF2B5EF4-FFF2-40B4-BE49-F238E27FC236}">
                <a16:creationId xmlns:a16="http://schemas.microsoft.com/office/drawing/2014/main" id="{EA8D379C-44DD-5D7C-E170-FB79773CFADB}"/>
              </a:ext>
            </a:extLst>
          </p:cNvPr>
          <p:cNvGrpSpPr/>
          <p:nvPr/>
        </p:nvGrpSpPr>
        <p:grpSpPr>
          <a:xfrm>
            <a:off x="9735453" y="112057"/>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CD7C4FC1-9BC0-57D0-35B6-63D3CBE576C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C97B68F2-9504-2EA9-FF49-E7000814B3D0}"/>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B25560BB-2D19-8715-E081-27A1CD84038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78879BE-3D35-C5D1-C170-2C6FF585A23B}"/>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8325CD1-83DC-CF99-2826-61415397305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0B396A5-39DE-6212-BB1B-D471E06B7A0A}"/>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10EC9C4-769C-F09E-6189-6EBB4780F5C7}"/>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A91F714-3FA1-D2F6-F5A7-117E6D3EA628}"/>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D406639-3586-23DE-F7B4-B97734F3D2F1}"/>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CFA9ED7-6E3E-F8E2-9105-793572585925}"/>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4054362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D6CC24EC-0B08-D8BF-ED59-A7711354F4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93CB4F-7926-7E61-E120-8A8082BE4A41}"/>
              </a:ext>
            </a:extLst>
          </p:cNvPr>
          <p:cNvSpPr>
            <a:spLocks noGrp="1"/>
          </p:cNvSpPr>
          <p:nvPr>
            <p:ph type="body" sz="quarter" idx="16"/>
          </p:nvPr>
        </p:nvSpPr>
        <p:spPr>
          <a:xfrm>
            <a:off x="2412460" y="536357"/>
            <a:ext cx="9746880" cy="750180"/>
          </a:xfrm>
          <a:solidFill>
            <a:srgbClr val="F26F46"/>
          </a:solidFill>
        </p:spPr>
        <p:txBody>
          <a:bodyPr lIns="91440" tIns="45720" rIns="91440" bIns="45720" anchor="t">
            <a:noAutofit/>
          </a:bodyPr>
          <a:lstStyle/>
          <a:p>
            <a:pPr marL="585470">
              <a:lnSpc>
                <a:spcPct val="100000"/>
              </a:lnSpc>
            </a:pPr>
            <a:r>
              <a:rPr lang="en-US" dirty="0">
                <a:solidFill>
                  <a:schemeClr val="bg1"/>
                </a:solidFill>
              </a:rPr>
              <a:t>De </a:t>
            </a:r>
            <a:r>
              <a:rPr lang="en-US" dirty="0" err="1">
                <a:solidFill>
                  <a:schemeClr val="bg1"/>
                </a:solidFill>
              </a:rPr>
              <a:t>uitdaging</a:t>
            </a:r>
            <a:r>
              <a:rPr lang="en-US" dirty="0">
                <a:solidFill>
                  <a:schemeClr val="bg1"/>
                </a:solidFill>
              </a:rPr>
              <a:t> van </a:t>
            </a:r>
            <a:r>
              <a:rPr lang="en-US" dirty="0" err="1">
                <a:solidFill>
                  <a:schemeClr val="bg1"/>
                </a:solidFill>
              </a:rPr>
              <a:t>voedselverspilling</a:t>
            </a:r>
            <a:r>
              <a:rPr lang="en-US" dirty="0">
                <a:solidFill>
                  <a:schemeClr val="bg1"/>
                </a:solidFill>
              </a:rPr>
              <a:t> in Europa</a:t>
            </a:r>
            <a:endParaRPr lang="it-IT" dirty="0">
              <a:solidFill>
                <a:schemeClr val="bg1"/>
              </a:solidFill>
            </a:endParaRPr>
          </a:p>
        </p:txBody>
      </p:sp>
      <p:sp>
        <p:nvSpPr>
          <p:cNvPr id="6" name="Tijdelijke aanduiding voor tekst 5">
            <a:extLst>
              <a:ext uri="{FF2B5EF4-FFF2-40B4-BE49-F238E27FC236}">
                <a16:creationId xmlns:a16="http://schemas.microsoft.com/office/drawing/2014/main" id="{DDEB2947-8D53-B7F7-6A75-716EC04C83D1}"/>
              </a:ext>
            </a:extLst>
          </p:cNvPr>
          <p:cNvSpPr>
            <a:spLocks noGrp="1"/>
          </p:cNvSpPr>
          <p:nvPr>
            <p:ph type="body" sz="quarter" idx="19"/>
          </p:nvPr>
        </p:nvSpPr>
        <p:spPr>
          <a:xfrm>
            <a:off x="6665410" y="2104920"/>
            <a:ext cx="4518828" cy="4216723"/>
          </a:xfrm>
        </p:spPr>
        <p:txBody>
          <a:bodyPr/>
          <a:lstStyle/>
          <a:p>
            <a:r>
              <a:rPr lang="en-US" dirty="0">
                <a:solidFill>
                  <a:schemeClr val="bg1"/>
                </a:solidFill>
              </a:rPr>
              <a:t>Martin Bowman, Senior Policy and Campaigns Manager bij Feedback EU, </a:t>
            </a:r>
            <a:r>
              <a:rPr lang="en-US" dirty="0" err="1">
                <a:solidFill>
                  <a:schemeClr val="bg1"/>
                </a:solidFill>
              </a:rPr>
              <a:t>schetst</a:t>
            </a:r>
            <a:r>
              <a:rPr lang="en-US" dirty="0">
                <a:solidFill>
                  <a:schemeClr val="bg1"/>
                </a:solidFill>
              </a:rPr>
              <a:t> de </a:t>
            </a:r>
            <a:r>
              <a:rPr lang="en-US" dirty="0" err="1">
                <a:solidFill>
                  <a:schemeClr val="bg1"/>
                </a:solidFill>
              </a:rPr>
              <a:t>omvang</a:t>
            </a:r>
            <a:r>
              <a:rPr lang="en-US" dirty="0">
                <a:solidFill>
                  <a:schemeClr val="bg1"/>
                </a:solidFill>
              </a:rPr>
              <a:t> van </a:t>
            </a:r>
            <a:r>
              <a:rPr lang="en-US" dirty="0" err="1">
                <a:solidFill>
                  <a:schemeClr val="bg1"/>
                </a:solidFill>
              </a:rPr>
              <a:t>voedselverspilling</a:t>
            </a:r>
            <a:r>
              <a:rPr lang="en-US" dirty="0">
                <a:solidFill>
                  <a:schemeClr val="bg1"/>
                </a:solidFill>
              </a:rPr>
              <a:t> in Europa: elk </a:t>
            </a:r>
            <a:r>
              <a:rPr lang="en-US" dirty="0" err="1">
                <a:solidFill>
                  <a:schemeClr val="bg1"/>
                </a:solidFill>
              </a:rPr>
              <a:t>jaar</a:t>
            </a:r>
            <a:r>
              <a:rPr lang="en-US" dirty="0">
                <a:solidFill>
                  <a:schemeClr val="bg1"/>
                </a:solidFill>
              </a:rPr>
              <a:t> </a:t>
            </a:r>
            <a:r>
              <a:rPr lang="en-US" dirty="0" err="1">
                <a:solidFill>
                  <a:schemeClr val="bg1"/>
                </a:solidFill>
              </a:rPr>
              <a:t>wordt</a:t>
            </a:r>
            <a:r>
              <a:rPr lang="en-US" dirty="0">
                <a:solidFill>
                  <a:schemeClr val="bg1"/>
                </a:solidFill>
              </a:rPr>
              <a:t> </a:t>
            </a:r>
            <a:r>
              <a:rPr lang="en-US" dirty="0" err="1">
                <a:solidFill>
                  <a:schemeClr val="bg1"/>
                </a:solidFill>
              </a:rPr>
              <a:t>ongeveer</a:t>
            </a:r>
            <a:r>
              <a:rPr lang="en-US" dirty="0">
                <a:solidFill>
                  <a:schemeClr val="bg1"/>
                </a:solidFill>
              </a:rPr>
              <a:t> 153 </a:t>
            </a:r>
            <a:r>
              <a:rPr lang="en-US" dirty="0" err="1">
                <a:solidFill>
                  <a:schemeClr val="bg1"/>
                </a:solidFill>
              </a:rPr>
              <a:t>miljoen</a:t>
            </a:r>
            <a:r>
              <a:rPr lang="en-US" dirty="0">
                <a:solidFill>
                  <a:schemeClr val="bg1"/>
                </a:solidFill>
              </a:rPr>
              <a:t> ton </a:t>
            </a:r>
            <a:r>
              <a:rPr lang="en-US" dirty="0" err="1">
                <a:solidFill>
                  <a:schemeClr val="bg1"/>
                </a:solidFill>
              </a:rPr>
              <a:t>voedsel</a:t>
            </a:r>
            <a:r>
              <a:rPr lang="en-US" dirty="0">
                <a:solidFill>
                  <a:schemeClr val="bg1"/>
                </a:solidFill>
              </a:rPr>
              <a:t> </a:t>
            </a:r>
            <a:r>
              <a:rPr lang="en-US" dirty="0" err="1">
                <a:solidFill>
                  <a:schemeClr val="bg1"/>
                </a:solidFill>
              </a:rPr>
              <a:t>verspild</a:t>
            </a:r>
            <a:r>
              <a:rPr lang="en-US" dirty="0">
                <a:solidFill>
                  <a:schemeClr val="bg1"/>
                </a:solidFill>
              </a:rPr>
              <a:t>. Dat </a:t>
            </a:r>
            <a:r>
              <a:rPr lang="en-US" dirty="0" err="1">
                <a:solidFill>
                  <a:schemeClr val="bg1"/>
                </a:solidFill>
              </a:rPr>
              <a:t>kost</a:t>
            </a:r>
            <a:r>
              <a:rPr lang="en-US" dirty="0">
                <a:solidFill>
                  <a:schemeClr val="bg1"/>
                </a:solidFill>
              </a:rPr>
              <a:t> </a:t>
            </a:r>
            <a:r>
              <a:rPr lang="en-US" dirty="0" err="1">
                <a:solidFill>
                  <a:schemeClr val="bg1"/>
                </a:solidFill>
              </a:rPr>
              <a:t>miljarden</a:t>
            </a:r>
            <a:r>
              <a:rPr lang="en-US" dirty="0">
                <a:solidFill>
                  <a:schemeClr val="bg1"/>
                </a:solidFill>
              </a:rPr>
              <a:t> euro’s </a:t>
            </a:r>
            <a:r>
              <a:rPr lang="en-US" dirty="0" err="1">
                <a:solidFill>
                  <a:schemeClr val="bg1"/>
                </a:solidFill>
              </a:rPr>
              <a:t>en</a:t>
            </a:r>
            <a:r>
              <a:rPr lang="en-US" dirty="0">
                <a:solidFill>
                  <a:schemeClr val="bg1"/>
                </a:solidFill>
              </a:rPr>
              <a:t> </a:t>
            </a:r>
            <a:r>
              <a:rPr lang="en-US" dirty="0" err="1">
                <a:solidFill>
                  <a:schemeClr val="bg1"/>
                </a:solidFill>
              </a:rPr>
              <a:t>draagt</a:t>
            </a:r>
            <a:r>
              <a:rPr lang="en-US" dirty="0">
                <a:solidFill>
                  <a:schemeClr val="bg1"/>
                </a:solidFill>
              </a:rPr>
              <a:t> bij </a:t>
            </a:r>
            <a:r>
              <a:rPr lang="en-US" dirty="0" err="1">
                <a:solidFill>
                  <a:schemeClr val="bg1"/>
                </a:solidFill>
              </a:rPr>
              <a:t>aan</a:t>
            </a:r>
            <a:r>
              <a:rPr lang="en-US" dirty="0">
                <a:solidFill>
                  <a:schemeClr val="bg1"/>
                </a:solidFill>
              </a:rPr>
              <a:t> </a:t>
            </a:r>
            <a:r>
              <a:rPr lang="en-US" dirty="0" err="1">
                <a:solidFill>
                  <a:schemeClr val="bg1"/>
                </a:solidFill>
              </a:rPr>
              <a:t>klimaatverandering</a:t>
            </a:r>
            <a:r>
              <a:rPr lang="en-US" dirty="0">
                <a:solidFill>
                  <a:schemeClr val="bg1"/>
                </a:solidFill>
              </a:rPr>
              <a:t> </a:t>
            </a:r>
            <a:r>
              <a:rPr lang="en-US" dirty="0" err="1">
                <a:solidFill>
                  <a:schemeClr val="bg1"/>
                </a:solidFill>
              </a:rPr>
              <a:t>en</a:t>
            </a:r>
            <a:r>
              <a:rPr lang="en-US" dirty="0">
                <a:solidFill>
                  <a:schemeClr val="bg1"/>
                </a:solidFill>
              </a:rPr>
              <a:t> </a:t>
            </a:r>
            <a:r>
              <a:rPr lang="en-US" dirty="0" err="1">
                <a:solidFill>
                  <a:schemeClr val="bg1"/>
                </a:solidFill>
              </a:rPr>
              <a:t>verspilling</a:t>
            </a:r>
            <a:r>
              <a:rPr lang="en-US" dirty="0">
                <a:solidFill>
                  <a:schemeClr val="bg1"/>
                </a:solidFill>
              </a:rPr>
              <a:t> van </a:t>
            </a:r>
            <a:r>
              <a:rPr lang="en-US" dirty="0" err="1">
                <a:solidFill>
                  <a:schemeClr val="bg1"/>
                </a:solidFill>
              </a:rPr>
              <a:t>hulpbronnen</a:t>
            </a:r>
            <a:r>
              <a:rPr lang="en-US" dirty="0">
                <a:solidFill>
                  <a:schemeClr val="bg1"/>
                </a:solidFill>
              </a:rPr>
              <a:t>.</a:t>
            </a:r>
          </a:p>
        </p:txBody>
      </p:sp>
      <p:sp>
        <p:nvSpPr>
          <p:cNvPr id="27" name="TextBox 3">
            <a:extLst>
              <a:ext uri="{FF2B5EF4-FFF2-40B4-BE49-F238E27FC236}">
                <a16:creationId xmlns:a16="http://schemas.microsoft.com/office/drawing/2014/main" id="{F5B6ABBA-87BC-4549-923E-3491D8CEA813}"/>
              </a:ext>
            </a:extLst>
          </p:cNvPr>
          <p:cNvSpPr txBox="1"/>
          <p:nvPr/>
        </p:nvSpPr>
        <p:spPr>
          <a:xfrm>
            <a:off x="-566914" y="6183143"/>
            <a:ext cx="5874328" cy="276999"/>
          </a:xfrm>
          <a:prstGeom prst="rect">
            <a:avLst/>
          </a:prstGeom>
          <a:noFill/>
        </p:spPr>
        <p:txBody>
          <a:bodyPr wrap="square" lIns="91440" tIns="45720" rIns="91440" bIns="45720" anchor="t">
            <a:spAutoFit/>
          </a:bodyPr>
          <a:lstStyle/>
          <a:p>
            <a:pPr algn="ctr"/>
            <a:r>
              <a:rPr lang="it-IT" sz="1200" dirty="0">
                <a:hlinkClick r:id="rId4"/>
              </a:rPr>
              <a:t>EU </a:t>
            </a:r>
            <a:r>
              <a:rPr lang="it-IT" sz="1200" dirty="0" err="1">
                <a:hlinkClick r:id="rId4"/>
              </a:rPr>
              <a:t>verspilt</a:t>
            </a:r>
            <a:r>
              <a:rPr lang="it-IT" sz="1200" dirty="0">
                <a:hlinkClick r:id="rId4"/>
              </a:rPr>
              <a:t> </a:t>
            </a:r>
            <a:r>
              <a:rPr lang="it-IT" sz="1200" dirty="0" err="1">
                <a:hlinkClick r:id="rId4"/>
              </a:rPr>
              <a:t>ongeveer</a:t>
            </a:r>
            <a:r>
              <a:rPr lang="it-IT" sz="1200" dirty="0">
                <a:hlinkClick r:id="rId4"/>
              </a:rPr>
              <a:t> 153 </a:t>
            </a:r>
            <a:r>
              <a:rPr lang="it-IT" sz="1200" dirty="0" err="1">
                <a:hlinkClick r:id="rId4"/>
              </a:rPr>
              <a:t>miljoen</a:t>
            </a:r>
            <a:r>
              <a:rPr lang="it-IT" sz="1200" dirty="0">
                <a:hlinkClick r:id="rId4"/>
              </a:rPr>
              <a:t> ton </a:t>
            </a:r>
            <a:r>
              <a:rPr lang="it-IT" sz="1200" dirty="0" err="1">
                <a:hlinkClick r:id="rId4"/>
              </a:rPr>
              <a:t>voedsel</a:t>
            </a:r>
            <a:endParaRPr lang="en-US" sz="1200" dirty="0">
              <a:ea typeface="Calibri"/>
              <a:cs typeface="Calibri"/>
            </a:endParaRPr>
          </a:p>
        </p:txBody>
      </p:sp>
      <p:pic>
        <p:nvPicPr>
          <p:cNvPr id="3" name="Elementi multimediali online 2" descr="EU wastes around 153 million tonnes of food each year, says report">
            <a:hlinkClick r:id="" action="ppaction://media"/>
            <a:extLst>
              <a:ext uri="{FF2B5EF4-FFF2-40B4-BE49-F238E27FC236}">
                <a16:creationId xmlns:a16="http://schemas.microsoft.com/office/drawing/2014/main" id="{B92B79F7-03D6-6D40-8F21-FE9261E551B8}"/>
              </a:ext>
            </a:extLst>
          </p:cNvPr>
          <p:cNvPicPr>
            <a:picLocks noRot="1" noChangeAspect="1"/>
          </p:cNvPicPr>
          <p:nvPr>
            <a:videoFile r:link="rId1"/>
          </p:nvPr>
        </p:nvPicPr>
        <p:blipFill>
          <a:blip r:embed="rId5"/>
          <a:stretch>
            <a:fillRect/>
          </a:stretch>
        </p:blipFill>
        <p:spPr>
          <a:xfrm>
            <a:off x="1007763" y="2600240"/>
            <a:ext cx="5100594" cy="2881836"/>
          </a:xfrm>
          <a:prstGeom prst="rect">
            <a:avLst/>
          </a:prstGeom>
        </p:spPr>
      </p:pic>
    </p:spTree>
    <p:extLst>
      <p:ext uri="{BB962C8B-B14F-4D97-AF65-F5344CB8AC3E}">
        <p14:creationId xmlns:p14="http://schemas.microsoft.com/office/powerpoint/2010/main" val="273195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xfrm>
            <a:off x="896435" y="554554"/>
            <a:ext cx="5726787" cy="874148"/>
          </a:xfrm>
          <a:prstGeom prst="rect">
            <a:avLst/>
          </a:prstGeom>
        </p:spPr>
        <p:txBody>
          <a:bodyPr/>
          <a:lstStyle/>
          <a:p>
            <a:r>
              <a:rPr lang="en-US" dirty="0" err="1"/>
              <a:t>Opdracht</a:t>
            </a:r>
            <a:r>
              <a:rPr lang="en-US" dirty="0"/>
              <a:t>: </a:t>
            </a:r>
          </a:p>
          <a:p>
            <a:r>
              <a:rPr lang="en-US" b="0" dirty="0"/>
              <a:t>Mijn koelkast, mijn impact</a:t>
            </a: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326754" y="656025"/>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
        <p:nvSpPr>
          <p:cNvPr id="35" name="Text Placeholder 2">
            <a:extLst>
              <a:ext uri="{FF2B5EF4-FFF2-40B4-BE49-F238E27FC236}">
                <a16:creationId xmlns:a16="http://schemas.microsoft.com/office/drawing/2014/main" id="{72D033D9-7E5E-4849-8926-46B4F5DF5B03}"/>
              </a:ext>
            </a:extLst>
          </p:cNvPr>
          <p:cNvSpPr>
            <a:spLocks noGrp="1"/>
          </p:cNvSpPr>
          <p:nvPr>
            <p:ph type="body" sz="quarter" idx="19"/>
          </p:nvPr>
        </p:nvSpPr>
        <p:spPr>
          <a:xfrm>
            <a:off x="530453" y="2137519"/>
            <a:ext cx="11052202" cy="4179915"/>
          </a:xfrm>
          <a:prstGeom prst="rect">
            <a:avLst/>
          </a:prstGeom>
        </p:spPr>
        <p:txBody>
          <a:bodyPr/>
          <a:lstStyle/>
          <a:p>
            <a:pPr algn="l" rtl="0" fontAlgn="base"/>
            <a:r>
              <a:rPr lang="en-US" b="1" i="0" u="none" strike="noStrike" dirty="0" err="1">
                <a:solidFill>
                  <a:srgbClr val="292668"/>
                </a:solidFill>
                <a:effectLst/>
                <a:highlight>
                  <a:srgbClr val="F26F46"/>
                </a:highlight>
              </a:rPr>
              <a:t>Bewustwording</a:t>
            </a:r>
            <a:r>
              <a:rPr lang="en-US" b="1" i="0" u="none" strike="noStrike" dirty="0">
                <a:solidFill>
                  <a:srgbClr val="292668"/>
                </a:solidFill>
                <a:effectLst/>
                <a:highlight>
                  <a:srgbClr val="F26F46"/>
                </a:highlight>
              </a:rPr>
              <a:t> van </a:t>
            </a:r>
            <a:r>
              <a:rPr lang="en-US" b="1" i="0" u="none" strike="noStrike" dirty="0" err="1">
                <a:solidFill>
                  <a:srgbClr val="292668"/>
                </a:solidFill>
                <a:effectLst/>
                <a:highlight>
                  <a:srgbClr val="F26F46"/>
                </a:highlight>
              </a:rPr>
              <a:t>persoonlijke</a:t>
            </a:r>
            <a:r>
              <a:rPr lang="en-US" b="1" i="0" u="none" strike="noStrike" dirty="0">
                <a:solidFill>
                  <a:srgbClr val="292668"/>
                </a:solidFill>
                <a:effectLst/>
                <a:highlight>
                  <a:srgbClr val="F26F46"/>
                </a:highlight>
              </a:rPr>
              <a:t> </a:t>
            </a:r>
            <a:r>
              <a:rPr lang="en-US" b="1" i="0" u="none" strike="noStrike" dirty="0" err="1">
                <a:solidFill>
                  <a:srgbClr val="292668"/>
                </a:solidFill>
                <a:effectLst/>
                <a:highlight>
                  <a:srgbClr val="F26F46"/>
                </a:highlight>
              </a:rPr>
              <a:t>voedselverspillingsgewoonten</a:t>
            </a:r>
            <a:r>
              <a:rPr lang="en-US" b="0" i="0" u="none" strike="noStrike" dirty="0">
                <a:solidFill>
                  <a:srgbClr val="292668"/>
                </a:solidFill>
                <a:effectLst/>
              </a:rPr>
              <a:t> </a:t>
            </a:r>
            <a:r>
              <a:rPr lang="en-US" b="0" i="0" u="none" strike="noStrike" dirty="0" err="1">
                <a:solidFill>
                  <a:srgbClr val="292668"/>
                </a:solidFill>
                <a:effectLst/>
              </a:rPr>
              <a:t>en</a:t>
            </a:r>
            <a:r>
              <a:rPr lang="en-US" b="0" i="0" u="none" strike="noStrike" dirty="0">
                <a:solidFill>
                  <a:srgbClr val="292668"/>
                </a:solidFill>
                <a:effectLst/>
              </a:rPr>
              <a:t> </a:t>
            </a:r>
            <a:r>
              <a:rPr lang="en-US" b="0" i="0" u="none" strike="noStrike" dirty="0" err="1">
                <a:solidFill>
                  <a:srgbClr val="292668"/>
                </a:solidFill>
                <a:effectLst/>
              </a:rPr>
              <a:t>onderzoek</a:t>
            </a:r>
            <a:r>
              <a:rPr lang="en-US" b="0" i="0" u="none" strike="noStrike" dirty="0">
                <a:solidFill>
                  <a:srgbClr val="292668"/>
                </a:solidFill>
                <a:effectLst/>
              </a:rPr>
              <a:t> praktische manieren om </a:t>
            </a:r>
            <a:r>
              <a:rPr lang="en-US" b="0" i="0" u="none" strike="noStrike" dirty="0" err="1">
                <a:solidFill>
                  <a:srgbClr val="292668"/>
                </a:solidFill>
                <a:effectLst/>
              </a:rPr>
              <a:t>verspilling</a:t>
            </a:r>
            <a:r>
              <a:rPr lang="en-US" b="0" i="0" u="none" strike="noStrike" dirty="0">
                <a:solidFill>
                  <a:srgbClr val="292668"/>
                </a:solidFill>
                <a:effectLst/>
              </a:rPr>
              <a:t> </a:t>
            </a:r>
            <a:r>
              <a:rPr lang="en-US" b="0" i="0" u="none" strike="noStrike" dirty="0" err="1">
                <a:solidFill>
                  <a:srgbClr val="292668"/>
                </a:solidFill>
                <a:effectLst/>
              </a:rPr>
              <a:t>thuis</a:t>
            </a:r>
            <a:r>
              <a:rPr lang="en-US" b="0" i="0" u="none" strike="noStrike" dirty="0">
                <a:solidFill>
                  <a:srgbClr val="292668"/>
                </a:solidFill>
                <a:effectLst/>
              </a:rPr>
              <a:t> </a:t>
            </a:r>
            <a:r>
              <a:rPr lang="en-US" b="0" i="0" u="none" strike="noStrike" dirty="0" err="1">
                <a:solidFill>
                  <a:srgbClr val="292668"/>
                </a:solidFill>
                <a:effectLst/>
              </a:rPr>
              <a:t>te</a:t>
            </a:r>
            <a:r>
              <a:rPr lang="en-US" b="0" i="0" u="none" strike="noStrike" dirty="0">
                <a:solidFill>
                  <a:srgbClr val="292668"/>
                </a:solidFill>
                <a:effectLst/>
              </a:rPr>
              <a:t> </a:t>
            </a:r>
            <a:r>
              <a:rPr lang="en-US" b="0" i="0" u="none" strike="noStrike" dirty="0" err="1">
                <a:solidFill>
                  <a:srgbClr val="292668"/>
                </a:solidFill>
                <a:effectLst/>
              </a:rPr>
              <a:t>verminderen</a:t>
            </a:r>
            <a:endParaRPr lang="en-US" b="0" i="0" u="none" strike="noStrike" dirty="0">
              <a:solidFill>
                <a:srgbClr val="292668"/>
              </a:solidFill>
              <a:effectLst/>
            </a:endParaRPr>
          </a:p>
          <a:p>
            <a:pPr algn="l" rtl="0" fontAlgn="base"/>
            <a:r>
              <a:rPr lang="en-US" b="0" i="0" dirty="0">
                <a:effectLst/>
              </a:rPr>
              <a:t>​</a:t>
            </a:r>
          </a:p>
          <a:p>
            <a:pPr marL="342900" indent="-342900" algn="l" rtl="0" fontAlgn="base">
              <a:buFont typeface="Wingdings" pitchFamily="2" charset="2"/>
              <a:buChar char="§"/>
            </a:pPr>
            <a:r>
              <a:rPr lang="en-US" b="1" i="0" dirty="0">
                <a:effectLst/>
              </a:rPr>
              <a:t>Controle</a:t>
            </a:r>
            <a:r>
              <a:rPr lang="en-US" b="0" i="0" dirty="0">
                <a:effectLst/>
              </a:rPr>
              <a:t>: Maak een lijst van de producten in je koelkast en noteer de houdbaarheidsdata.</a:t>
            </a:r>
          </a:p>
          <a:p>
            <a:pPr marL="342900" indent="-342900" algn="l" rtl="0" fontAlgn="base">
              <a:buFont typeface="Wingdings" pitchFamily="2" charset="2"/>
              <a:buChar char="§"/>
            </a:pPr>
            <a:endParaRPr lang="en-US" b="0" i="0" dirty="0">
              <a:effectLst/>
            </a:endParaRPr>
          </a:p>
          <a:p>
            <a:pPr marL="342900" indent="-342900" algn="l" rtl="0" fontAlgn="base">
              <a:buFont typeface="Wingdings" pitchFamily="2" charset="2"/>
              <a:buChar char="§"/>
            </a:pPr>
            <a:r>
              <a:rPr lang="en-US" b="1" i="0" dirty="0">
                <a:effectLst/>
              </a:rPr>
              <a:t>Evalueer:</a:t>
            </a:r>
            <a:r>
              <a:rPr lang="en-US" i="0" dirty="0">
                <a:effectLst/>
              </a:rPr>
              <a:t> 1</a:t>
            </a:r>
            <a:r>
              <a:rPr lang="en-US" b="0" i="0" dirty="0">
                <a:effectLst/>
              </a:rPr>
              <a:t>) Hoe vaak gooi ik voedsel weg?</a:t>
            </a:r>
            <a:r>
              <a:rPr lang="en-US" dirty="0"/>
              <a:t> 2</a:t>
            </a:r>
            <a:r>
              <a:rPr lang="en-US" b="0" i="0" dirty="0">
                <a:effectLst/>
              </a:rPr>
              <a:t>) Zijn de producten zichtbaar en </a:t>
            </a:r>
            <a:r>
              <a:rPr lang="en-US" b="0" i="0" dirty="0" err="1">
                <a:effectLst/>
              </a:rPr>
              <a:t>overzichtelijk</a:t>
            </a:r>
            <a:r>
              <a:rPr lang="en-US" b="0" i="0" dirty="0">
                <a:effectLst/>
              </a:rPr>
              <a:t>?</a:t>
            </a:r>
            <a:r>
              <a:rPr lang="en-US" dirty="0"/>
              <a:t> 3</a:t>
            </a:r>
            <a:r>
              <a:rPr lang="en-US" b="0" i="0" dirty="0">
                <a:effectLst/>
              </a:rPr>
              <a:t>) Is de </a:t>
            </a:r>
            <a:r>
              <a:rPr lang="en-US" b="0" i="0" dirty="0" err="1">
                <a:effectLst/>
              </a:rPr>
              <a:t>indeling</a:t>
            </a:r>
            <a:r>
              <a:rPr lang="en-US" b="0" i="0" dirty="0">
                <a:effectLst/>
              </a:rPr>
              <a:t> van de koelkast optimaal voor verschillende </a:t>
            </a:r>
            <a:r>
              <a:rPr lang="en-US" b="0" i="0" dirty="0" err="1">
                <a:effectLst/>
              </a:rPr>
              <a:t>soorten</a:t>
            </a:r>
            <a:r>
              <a:rPr lang="en-US" b="0" i="0" dirty="0">
                <a:effectLst/>
              </a:rPr>
              <a:t> </a:t>
            </a:r>
            <a:r>
              <a:rPr lang="en-US" b="0" i="0" dirty="0" err="1">
                <a:effectLst/>
              </a:rPr>
              <a:t>producten</a:t>
            </a:r>
            <a:r>
              <a:rPr lang="en-US" b="0" i="0" dirty="0">
                <a:effectLst/>
              </a:rPr>
              <a:t>?</a:t>
            </a:r>
          </a:p>
          <a:p>
            <a:pPr marL="342900" indent="-342900" algn="l" rtl="0" fontAlgn="base">
              <a:buFont typeface="Wingdings" pitchFamily="2" charset="2"/>
              <a:buChar char="§"/>
            </a:pPr>
            <a:endParaRPr lang="en-US" b="0" i="0" dirty="0">
              <a:effectLst/>
            </a:endParaRPr>
          </a:p>
          <a:p>
            <a:pPr marL="342900" indent="-342900" algn="l" rtl="0" fontAlgn="base">
              <a:buFont typeface="Wingdings" pitchFamily="2" charset="2"/>
              <a:buChar char="§"/>
            </a:pPr>
            <a:r>
              <a:rPr lang="en-US" b="1" i="0" dirty="0">
                <a:effectLst/>
              </a:rPr>
              <a:t>Plan: </a:t>
            </a:r>
            <a:r>
              <a:rPr lang="en-US" b="0" i="0" dirty="0">
                <a:effectLst/>
              </a:rPr>
              <a:t>Bedenk 2-3 veranderingen om </a:t>
            </a:r>
            <a:r>
              <a:rPr lang="en-US" b="0" i="0" dirty="0" err="1">
                <a:effectLst/>
              </a:rPr>
              <a:t>verspilling</a:t>
            </a:r>
            <a:r>
              <a:rPr lang="en-US" b="0" i="0" dirty="0">
                <a:effectLst/>
              </a:rPr>
              <a:t> te verminderen (bijv. </a:t>
            </a:r>
            <a:r>
              <a:rPr lang="en-US" b="0" i="0" dirty="0" err="1">
                <a:effectLst/>
              </a:rPr>
              <a:t>reorganiseren</a:t>
            </a:r>
            <a:r>
              <a:rPr lang="en-US" b="0" i="0" dirty="0">
                <a:effectLst/>
              </a:rPr>
              <a:t>, temperatuur aanpassen, maaltijden plannen).</a:t>
            </a:r>
          </a:p>
          <a:p>
            <a:pPr marL="342900" indent="-342900" algn="l" rtl="0" fontAlgn="base">
              <a:buFont typeface="Wingdings" pitchFamily="2" charset="2"/>
              <a:buChar char="§"/>
            </a:pPr>
            <a:endParaRPr lang="en-US" b="0" i="0" dirty="0">
              <a:effectLst/>
            </a:endParaRPr>
          </a:p>
          <a:p>
            <a:pPr marL="342900" indent="-342900" algn="l" rtl="0" fontAlgn="base">
              <a:buFont typeface="Wingdings" pitchFamily="2" charset="2"/>
              <a:buChar char="§"/>
            </a:pPr>
            <a:r>
              <a:rPr lang="en-US" b="1" i="0" dirty="0">
                <a:effectLst/>
              </a:rPr>
              <a:t>Reflecteer: </a:t>
            </a:r>
            <a:r>
              <a:rPr lang="en-US" b="0" i="0" dirty="0">
                <a:effectLst/>
              </a:rPr>
              <a:t>Schrijf 1-2 zinnen over hoe deze </a:t>
            </a:r>
            <a:r>
              <a:rPr lang="en-US" b="0" i="0" dirty="0" err="1">
                <a:effectLst/>
              </a:rPr>
              <a:t>veranderingen</a:t>
            </a:r>
            <a:r>
              <a:rPr lang="en-US" b="0" i="0" dirty="0">
                <a:effectLst/>
              </a:rPr>
              <a:t> </a:t>
            </a:r>
            <a:r>
              <a:rPr lang="en-US" b="0" i="0" dirty="0" err="1">
                <a:effectLst/>
              </a:rPr>
              <a:t>verspilling</a:t>
            </a:r>
            <a:r>
              <a:rPr lang="en-US" b="0" i="0" dirty="0">
                <a:effectLst/>
              </a:rPr>
              <a:t> </a:t>
            </a:r>
            <a:r>
              <a:rPr lang="en-US" b="0" i="0" dirty="0" err="1">
                <a:effectLst/>
              </a:rPr>
              <a:t>verminderd</a:t>
            </a:r>
            <a:r>
              <a:rPr lang="en-US" b="0" i="0" dirty="0">
                <a:effectLst/>
              </a:rPr>
              <a:t>.</a:t>
            </a:r>
          </a:p>
        </p:txBody>
      </p:sp>
    </p:spTree>
    <p:extLst>
      <p:ext uri="{BB962C8B-B14F-4D97-AF65-F5344CB8AC3E}">
        <p14:creationId xmlns:p14="http://schemas.microsoft.com/office/powerpoint/2010/main" val="2181169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BF5AD-659C-2E02-3193-9877375A22B3}"/>
            </a:ext>
          </a:extLst>
        </p:cNvPr>
        <p:cNvGrpSpPr/>
        <p:nvPr/>
      </p:nvGrpSpPr>
      <p:grpSpPr>
        <a:xfrm>
          <a:off x="0" y="0"/>
          <a:ext cx="0" cy="0"/>
          <a:chOff x="0" y="0"/>
          <a:chExt cx="0" cy="0"/>
        </a:xfrm>
      </p:grpSpPr>
      <p:pic>
        <p:nvPicPr>
          <p:cNvPr id="14" name="Picture Placeholder 30">
            <a:extLst>
              <a:ext uri="{FF2B5EF4-FFF2-40B4-BE49-F238E27FC236}">
                <a16:creationId xmlns:a16="http://schemas.microsoft.com/office/drawing/2014/main" id="{9333A044-3A0B-D8CE-2381-BBFB38938CD4}"/>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799128" y="746272"/>
            <a:ext cx="10203652" cy="5365455"/>
          </a:xfrm>
          <a:prstGeom prst="rect">
            <a:avLst/>
          </a:prstGeom>
        </p:spPr>
      </p:pic>
      <p:sp>
        <p:nvSpPr>
          <p:cNvPr id="15" name="Text Placeholder 14">
            <a:extLst>
              <a:ext uri="{FF2B5EF4-FFF2-40B4-BE49-F238E27FC236}">
                <a16:creationId xmlns:a16="http://schemas.microsoft.com/office/drawing/2014/main" id="{241B91E3-359F-4E30-B302-E566664C34C0}"/>
              </a:ext>
            </a:extLst>
          </p:cNvPr>
          <p:cNvSpPr>
            <a:spLocks noGrp="1"/>
          </p:cNvSpPr>
          <p:nvPr>
            <p:ph type="body" sz="quarter" idx="19"/>
          </p:nvPr>
        </p:nvSpPr>
        <p:spPr>
          <a:xfrm>
            <a:off x="2136842" y="1815874"/>
            <a:ext cx="7918315" cy="1412802"/>
          </a:xfrm>
          <a:solidFill>
            <a:schemeClr val="bg1"/>
          </a:solidFill>
        </p:spPr>
        <p:txBody>
          <a:bodyPr lIns="91440" tIns="45720" rIns="91440" bIns="45720" anchor="ctr"/>
          <a:lstStyle/>
          <a:p>
            <a:pPr>
              <a:lnSpc>
                <a:spcPts val="3000"/>
              </a:lnSpc>
              <a:spcBef>
                <a:spcPts val="0"/>
              </a:spcBef>
            </a:pPr>
            <a:r>
              <a:rPr lang="en-US" b="1" i="1" dirty="0">
                <a:solidFill>
                  <a:srgbClr val="F26F46"/>
                </a:solidFill>
              </a:rPr>
              <a:t>Voedselverspilling tegengaan is een heerlijke manier om geld te besparen, de wereld te voeden en de planeet te beschermen</a:t>
            </a:r>
            <a:endParaRPr lang="it-IT" i="1" dirty="0">
              <a:solidFill>
                <a:srgbClr val="F26F46"/>
              </a:solidFill>
              <a:latin typeface="Calibri"/>
              <a:ea typeface="Calibri"/>
              <a:cs typeface="Calibri"/>
            </a:endParaRPr>
          </a:p>
        </p:txBody>
      </p:sp>
      <p:sp>
        <p:nvSpPr>
          <p:cNvPr id="16" name="Text Placeholder 14">
            <a:extLst>
              <a:ext uri="{FF2B5EF4-FFF2-40B4-BE49-F238E27FC236}">
                <a16:creationId xmlns:a16="http://schemas.microsoft.com/office/drawing/2014/main" id="{FEDFFE02-DFD6-E754-6798-42EC0F0F4E5D}"/>
              </a:ext>
            </a:extLst>
          </p:cNvPr>
          <p:cNvSpPr txBox="1">
            <a:spLocks/>
          </p:cNvSpPr>
          <p:nvPr/>
        </p:nvSpPr>
        <p:spPr>
          <a:xfrm>
            <a:off x="7807153" y="3216080"/>
            <a:ext cx="2834907" cy="482958"/>
          </a:xfrm>
          <a:prstGeom prst="rect">
            <a:avLst/>
          </a:prstGeom>
          <a:noFill/>
          <a:ln>
            <a:noFill/>
          </a:ln>
        </p:spPr>
        <p:txBody>
          <a:bodyPr lIns="91440" tIns="45720" rIns="91440" bIns="45720" anchor="ctr"/>
          <a:lstStyle>
            <a:lvl1pPr marL="228600" indent="-228600" algn="ctr" defTabSz="914400" rtl="0" eaLnBrk="1" latinLnBrk="0" hangingPunct="1">
              <a:lnSpc>
                <a:spcPct val="90000"/>
              </a:lnSpc>
              <a:spcBef>
                <a:spcPts val="1000"/>
              </a:spcBef>
              <a:buFont typeface="Arial" panose="020B0604020202020204" pitchFamily="34" charset="0"/>
              <a:buNone/>
              <a:defRPr sz="30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b="1" dirty="0">
                <a:ea typeface="Calibri"/>
                <a:cs typeface="Calibri"/>
              </a:rPr>
              <a:t>- Tristram Stuart</a:t>
            </a:r>
            <a:endParaRPr lang="en-IE" sz="2000" b="1" i="0" dirty="0">
              <a:ea typeface="Calibri"/>
              <a:cs typeface="Calibri"/>
            </a:endParaRPr>
          </a:p>
        </p:txBody>
      </p:sp>
      <p:grpSp>
        <p:nvGrpSpPr>
          <p:cNvPr id="17" name="Group 16">
            <a:extLst>
              <a:ext uri="{FF2B5EF4-FFF2-40B4-BE49-F238E27FC236}">
                <a16:creationId xmlns:a16="http://schemas.microsoft.com/office/drawing/2014/main" id="{5993CC70-DEAB-C9F7-172D-9B695BBFC3C3}"/>
              </a:ext>
            </a:extLst>
          </p:cNvPr>
          <p:cNvGrpSpPr/>
          <p:nvPr/>
        </p:nvGrpSpPr>
        <p:grpSpPr>
          <a:xfrm>
            <a:off x="5585889" y="494273"/>
            <a:ext cx="1487826" cy="1083162"/>
            <a:chOff x="3400450" y="986392"/>
            <a:chExt cx="1487826" cy="1083162"/>
          </a:xfrm>
        </p:grpSpPr>
        <p:sp>
          <p:nvSpPr>
            <p:cNvPr id="18" name="Freeform 17">
              <a:extLst>
                <a:ext uri="{FF2B5EF4-FFF2-40B4-BE49-F238E27FC236}">
                  <a16:creationId xmlns:a16="http://schemas.microsoft.com/office/drawing/2014/main" id="{DC6D1162-F63F-0D1F-CFCA-2D192CDDA5D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8799E9FE-3795-0A4C-6558-D76FA3A83F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3742869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955965" y="3110948"/>
            <a:ext cx="9411354"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955965" y="3163246"/>
            <a:ext cx="9555296" cy="646331"/>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INLEIDING &amp; LEERDOELEN</a:t>
            </a: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A3C7D7FC-90C8-C519-F8E6-7EBCD5E66E5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1B87C96-5E83-F85F-E75B-9E565F2D6F15}"/>
              </a:ext>
            </a:extLst>
          </p:cNvPr>
          <p:cNvSpPr>
            <a:spLocks noGrp="1"/>
          </p:cNvSpPr>
          <p:nvPr>
            <p:ph type="body" sz="quarter" idx="18"/>
          </p:nvPr>
        </p:nvSpPr>
        <p:spPr>
          <a:xfrm>
            <a:off x="662235" y="2060170"/>
            <a:ext cx="9715479" cy="3745544"/>
          </a:xfrm>
        </p:spPr>
        <p:txBody>
          <a:bodyPr/>
          <a:lstStyle/>
          <a:p>
            <a:pPr marL="342900" indent="-342900">
              <a:buFont typeface="Wingdings" pitchFamily="2" charset="2"/>
              <a:buChar char="§"/>
            </a:pPr>
            <a:r>
              <a:rPr lang="nl-NL" dirty="0"/>
              <a:t>De maatschappelijke impact van voedselsystemen gaat over </a:t>
            </a:r>
            <a:r>
              <a:rPr lang="nl-NL" b="1" dirty="0"/>
              <a:t>mensen</a:t>
            </a:r>
            <a:r>
              <a:rPr lang="nl-NL" dirty="0"/>
              <a:t> en eerlijkheid: hoe voedsel wordt geproduceerd, verdeeld en geconsumeerd, en of iedereen </a:t>
            </a:r>
            <a:r>
              <a:rPr lang="nl-NL" b="1" dirty="0"/>
              <a:t>toegang heeft tot betaalbaar en voedzaam eten</a:t>
            </a:r>
            <a:r>
              <a:rPr lang="nl-NL" dirty="0"/>
              <a:t>.</a:t>
            </a:r>
            <a:endParaRPr lang="en-US" dirty="0"/>
          </a:p>
          <a:p>
            <a:pPr marL="342900" indent="-342900">
              <a:buFont typeface="Wingdings" pitchFamily="2" charset="2"/>
              <a:buChar char="§"/>
            </a:pPr>
            <a:r>
              <a:rPr lang="nl-NL" dirty="0"/>
              <a:t>Om deze </a:t>
            </a:r>
            <a:r>
              <a:rPr lang="nl-NL" b="1" dirty="0"/>
              <a:t>uitdagingen</a:t>
            </a:r>
            <a:r>
              <a:rPr lang="nl-NL" dirty="0"/>
              <a:t> aan te pakken, zijn voedselsystemen nodig die gezonde voeding stimuleren, ziekten helpen voorkomen, dierenwelzijn bevorderen en sociale ongelijkheid verminderen, met steun van inclusief beleid en een passende omgeving.</a:t>
            </a:r>
            <a:endParaRPr lang="en-US" dirty="0"/>
          </a:p>
        </p:txBody>
      </p:sp>
      <p:sp>
        <p:nvSpPr>
          <p:cNvPr id="2" name="Text Placeholder 1">
            <a:extLst>
              <a:ext uri="{FF2B5EF4-FFF2-40B4-BE49-F238E27FC236}">
                <a16:creationId xmlns:a16="http://schemas.microsoft.com/office/drawing/2014/main" id="{80FB803B-2D17-508E-E0CC-79785F485781}"/>
              </a:ext>
            </a:extLst>
          </p:cNvPr>
          <p:cNvSpPr>
            <a:spLocks noGrp="1"/>
          </p:cNvSpPr>
          <p:nvPr>
            <p:ph type="body" sz="quarter" idx="16"/>
          </p:nvPr>
        </p:nvSpPr>
        <p:spPr>
          <a:xfrm>
            <a:off x="-3" y="650590"/>
            <a:ext cx="10240707" cy="641497"/>
          </a:xfrm>
          <a:solidFill>
            <a:srgbClr val="F26F46"/>
          </a:solidFill>
        </p:spPr>
        <p:txBody>
          <a:bodyPr/>
          <a:lstStyle/>
          <a:p>
            <a:pPr marL="585788">
              <a:lnSpc>
                <a:spcPct val="100000"/>
              </a:lnSpc>
            </a:pPr>
            <a:r>
              <a:rPr lang="en-US" dirty="0"/>
              <a:t>DE SOCIALE IMPACT VAN VOEDSELSYSTEMEN</a:t>
            </a:r>
          </a:p>
        </p:txBody>
      </p:sp>
      <p:grpSp>
        <p:nvGrpSpPr>
          <p:cNvPr id="16" name="Group 15">
            <a:extLst>
              <a:ext uri="{FF2B5EF4-FFF2-40B4-BE49-F238E27FC236}">
                <a16:creationId xmlns:a16="http://schemas.microsoft.com/office/drawing/2014/main" id="{103160D5-C763-99FA-AF75-E529A24A9AE4}"/>
              </a:ext>
            </a:extLst>
          </p:cNvPr>
          <p:cNvGrpSpPr/>
          <p:nvPr/>
        </p:nvGrpSpPr>
        <p:grpSpPr>
          <a:xfrm>
            <a:off x="9729537" y="209537"/>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DAF224FA-4AE9-16F7-F1DC-BD2BDA271C9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53EDEEE4-3F1D-5E02-5D3F-F29A381D177C}"/>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FE46D02E-DDD1-3D1E-66F9-2CC8BBFA5E5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D70E821-A3DC-674F-6457-19FE14F94B9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B15CF66-7797-99A3-7A60-181A734D291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921AB19-9D58-1AB3-E2F4-F1AB2994BF6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06AD4695-78DE-FBAF-7742-536A1E50452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017294-6D93-2DC8-55AF-8AFEB44DE37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FD75C7F-F4E4-760C-A77F-2F70F31EC45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F5AB568-C8C7-586A-1B73-09EAE4FCC87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443443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3341B3C0-EAEA-0A91-5A4A-2E37674FBFDC}"/>
              </a:ext>
            </a:extLst>
          </p:cNvPr>
          <p:cNvSpPr>
            <a:spLocks noGrp="1"/>
          </p:cNvSpPr>
          <p:nvPr>
            <p:ph type="body" sz="quarter" idx="16"/>
          </p:nvPr>
        </p:nvSpPr>
        <p:spPr>
          <a:xfrm>
            <a:off x="904856" y="583825"/>
            <a:ext cx="5762644" cy="803654"/>
          </a:xfrm>
        </p:spPr>
        <p:txBody>
          <a:bodyPr/>
          <a:lstStyle/>
          <a:p>
            <a:r>
              <a:rPr lang="nl-NL" dirty="0"/>
              <a:t>Eten voor iedereen</a:t>
            </a:r>
            <a:endParaRPr lang="en-NL" dirty="0"/>
          </a:p>
        </p:txBody>
      </p:sp>
      <p:sp>
        <p:nvSpPr>
          <p:cNvPr id="6" name="Tijdelijke aanduiding voor tekst 5">
            <a:extLst>
              <a:ext uri="{FF2B5EF4-FFF2-40B4-BE49-F238E27FC236}">
                <a16:creationId xmlns:a16="http://schemas.microsoft.com/office/drawing/2014/main" id="{AC8EEEAD-0898-A346-A7ED-20B711505E6F}"/>
              </a:ext>
            </a:extLst>
          </p:cNvPr>
          <p:cNvSpPr>
            <a:spLocks noGrp="1"/>
          </p:cNvSpPr>
          <p:nvPr>
            <p:ph type="body" sz="quarter" idx="19"/>
          </p:nvPr>
        </p:nvSpPr>
        <p:spPr>
          <a:xfrm>
            <a:off x="904855" y="1608632"/>
            <a:ext cx="6721629" cy="4250335"/>
          </a:xfrm>
        </p:spPr>
        <p:txBody>
          <a:bodyPr/>
          <a:lstStyle/>
          <a:p>
            <a:pPr marL="342900" indent="-342900">
              <a:buFont typeface="Arial" panose="020B0604020202020204" pitchFamily="34" charset="0"/>
              <a:buChar char="•"/>
            </a:pPr>
            <a:r>
              <a:rPr lang="en-US" b="1" dirty="0" err="1"/>
              <a:t>Voedselzekerheid</a:t>
            </a:r>
            <a:r>
              <a:rPr lang="en-US" b="1" dirty="0"/>
              <a:t>: </a:t>
            </a:r>
            <a:r>
              <a:rPr lang="en-US" dirty="0"/>
              <a:t>Iedereen </a:t>
            </a:r>
            <a:r>
              <a:rPr lang="en-US" dirty="0" err="1"/>
              <a:t>heeft</a:t>
            </a:r>
            <a:r>
              <a:rPr lang="en-US" dirty="0"/>
              <a:t> </a:t>
            </a:r>
            <a:r>
              <a:rPr lang="en-US" dirty="0" err="1"/>
              <a:t>betrouwbare</a:t>
            </a:r>
            <a:r>
              <a:rPr lang="en-US" dirty="0"/>
              <a:t> </a:t>
            </a:r>
            <a:r>
              <a:rPr lang="en-US" dirty="0" err="1"/>
              <a:t>toegang</a:t>
            </a:r>
            <a:r>
              <a:rPr lang="en-US" dirty="0"/>
              <a:t> tot </a:t>
            </a:r>
            <a:r>
              <a:rPr lang="en-US" dirty="0" err="1"/>
              <a:t>voldoende</a:t>
            </a:r>
            <a:r>
              <a:rPr lang="en-US" dirty="0"/>
              <a:t>, </a:t>
            </a:r>
            <a:r>
              <a:rPr lang="en-US" dirty="0" err="1"/>
              <a:t>veilig</a:t>
            </a:r>
            <a:r>
              <a:rPr lang="en-US" dirty="0"/>
              <a:t> </a:t>
            </a:r>
            <a:r>
              <a:rPr lang="en-US" dirty="0" err="1"/>
              <a:t>en</a:t>
            </a:r>
            <a:r>
              <a:rPr lang="en-US" dirty="0"/>
              <a:t> </a:t>
            </a:r>
            <a:r>
              <a:rPr lang="en-US" dirty="0" err="1"/>
              <a:t>voedzaam</a:t>
            </a:r>
            <a:r>
              <a:rPr lang="en-US" dirty="0"/>
              <a:t> eten.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b="1" dirty="0" err="1"/>
              <a:t>Toegankelijkheid</a:t>
            </a:r>
            <a:r>
              <a:rPr lang="en-US" b="1" dirty="0"/>
              <a:t> </a:t>
            </a:r>
            <a:r>
              <a:rPr lang="en-US" b="1" dirty="0" err="1"/>
              <a:t>en</a:t>
            </a:r>
            <a:r>
              <a:rPr lang="en-US" b="1" dirty="0"/>
              <a:t> </a:t>
            </a:r>
            <a:r>
              <a:rPr lang="en-US" b="1" dirty="0" err="1"/>
              <a:t>betaalbaarheid</a:t>
            </a:r>
            <a:r>
              <a:rPr lang="en-US" b="1" dirty="0"/>
              <a:t>: </a:t>
            </a:r>
            <a:r>
              <a:rPr lang="en-US" dirty="0" err="1"/>
              <a:t>gezond</a:t>
            </a:r>
            <a:r>
              <a:rPr lang="en-US" dirty="0"/>
              <a:t> eten is voor </a:t>
            </a:r>
            <a:r>
              <a:rPr lang="en-US" dirty="0" err="1"/>
              <a:t>iedereen</a:t>
            </a:r>
            <a:r>
              <a:rPr lang="en-US" dirty="0"/>
              <a:t> </a:t>
            </a:r>
            <a:r>
              <a:rPr lang="en-US" dirty="0" err="1"/>
              <a:t>beschikbaar</a:t>
            </a:r>
            <a:r>
              <a:rPr lang="en-US" dirty="0"/>
              <a:t> </a:t>
            </a:r>
            <a:r>
              <a:rPr lang="en-US" dirty="0" err="1"/>
              <a:t>en</a:t>
            </a:r>
            <a:r>
              <a:rPr lang="en-US" dirty="0"/>
              <a:t> </a:t>
            </a:r>
            <a:r>
              <a:rPr lang="en-US" dirty="0" err="1"/>
              <a:t>betaalbaar</a:t>
            </a:r>
            <a:r>
              <a:rPr lang="en-US" dirty="0"/>
              <a:t>.</a:t>
            </a:r>
          </a:p>
          <a:p>
            <a:pPr marL="0"/>
            <a:endParaRPr lang="en-US" dirty="0"/>
          </a:p>
          <a:p>
            <a:pPr marL="342900" indent="-342900">
              <a:buFont typeface="Arial" panose="020B0604020202020204" pitchFamily="34" charset="0"/>
              <a:buChar char="•"/>
            </a:pPr>
            <a:r>
              <a:rPr lang="en-US" b="1" dirty="0" err="1"/>
              <a:t>Voedselveiligheid</a:t>
            </a:r>
            <a:r>
              <a:rPr lang="en-US" b="1" dirty="0"/>
              <a:t>: </a:t>
            </a:r>
            <a:r>
              <a:rPr lang="en-US" dirty="0"/>
              <a:t>eten </a:t>
            </a:r>
            <a:r>
              <a:rPr lang="en-US" dirty="0" err="1"/>
              <a:t>wordt</a:t>
            </a:r>
            <a:r>
              <a:rPr lang="en-US" dirty="0"/>
              <a:t> </a:t>
            </a:r>
            <a:r>
              <a:rPr lang="en-US" dirty="0" err="1"/>
              <a:t>geproduceerd</a:t>
            </a:r>
            <a:r>
              <a:rPr lang="en-US" dirty="0"/>
              <a:t> </a:t>
            </a:r>
            <a:r>
              <a:rPr lang="en-US" dirty="0" err="1"/>
              <a:t>en</a:t>
            </a:r>
            <a:r>
              <a:rPr lang="en-US" dirty="0"/>
              <a:t> </a:t>
            </a:r>
            <a:r>
              <a:rPr lang="en-US" dirty="0" err="1"/>
              <a:t>verwerkt</a:t>
            </a:r>
            <a:r>
              <a:rPr lang="en-US" dirty="0"/>
              <a:t> op </a:t>
            </a:r>
            <a:r>
              <a:rPr lang="en-US" dirty="0" err="1"/>
              <a:t>een</a:t>
            </a:r>
            <a:r>
              <a:rPr lang="en-US" dirty="0"/>
              <a:t> </a:t>
            </a:r>
            <a:r>
              <a:rPr lang="en-US" dirty="0" err="1"/>
              <a:t>manier</a:t>
            </a:r>
            <a:r>
              <a:rPr lang="en-US" dirty="0"/>
              <a:t> die </a:t>
            </a:r>
            <a:r>
              <a:rPr lang="en-US" dirty="0" err="1"/>
              <a:t>besmetting</a:t>
            </a:r>
            <a:r>
              <a:rPr lang="en-US" dirty="0"/>
              <a:t> </a:t>
            </a:r>
            <a:r>
              <a:rPr lang="en-US" dirty="0" err="1"/>
              <a:t>en</a:t>
            </a:r>
            <a:r>
              <a:rPr lang="en-US" dirty="0"/>
              <a:t> </a:t>
            </a:r>
            <a:r>
              <a:rPr lang="en-US" dirty="0" err="1"/>
              <a:t>gezondheidsrisico's</a:t>
            </a:r>
            <a:r>
              <a:rPr lang="en-US" dirty="0"/>
              <a:t> </a:t>
            </a:r>
            <a:r>
              <a:rPr lang="en-US" dirty="0" err="1"/>
              <a:t>voorkomt</a:t>
            </a:r>
            <a:r>
              <a:rPr lang="en-US" dirty="0"/>
              <a:t>.</a:t>
            </a:r>
          </a:p>
          <a:p>
            <a:pPr marL="0" indent="0"/>
            <a:endParaRPr lang="en-US" dirty="0"/>
          </a:p>
          <a:p>
            <a:pPr marL="342900" indent="-342900">
              <a:buFont typeface="Arial" panose="020B0604020202020204" pitchFamily="34" charset="0"/>
              <a:buChar char="•"/>
            </a:pPr>
            <a:r>
              <a:rPr lang="en-US" b="1" dirty="0" err="1"/>
              <a:t>Gelijkheid</a:t>
            </a:r>
            <a:r>
              <a:rPr lang="en-US" b="1" dirty="0"/>
              <a:t> </a:t>
            </a:r>
            <a:r>
              <a:rPr lang="en-US" b="1" dirty="0" err="1"/>
              <a:t>en</a:t>
            </a:r>
            <a:r>
              <a:rPr lang="en-US" b="1" dirty="0"/>
              <a:t> </a:t>
            </a:r>
            <a:r>
              <a:rPr lang="en-US" b="1" dirty="0" err="1"/>
              <a:t>rechtvaardigheid</a:t>
            </a:r>
            <a:r>
              <a:rPr lang="en-US" b="1" dirty="0"/>
              <a:t>: </a:t>
            </a:r>
            <a:r>
              <a:rPr lang="en-US" dirty="0" err="1"/>
              <a:t>Voedselsystemen</a:t>
            </a:r>
            <a:r>
              <a:rPr lang="en-US" dirty="0"/>
              <a:t> </a:t>
            </a:r>
            <a:r>
              <a:rPr lang="en-US" dirty="0" err="1"/>
              <a:t>verkleinen</a:t>
            </a:r>
            <a:r>
              <a:rPr lang="en-US" dirty="0"/>
              <a:t> </a:t>
            </a:r>
            <a:r>
              <a:rPr lang="en-US" dirty="0" err="1"/>
              <a:t>ongelijkheden</a:t>
            </a:r>
            <a:r>
              <a:rPr lang="en-US" dirty="0"/>
              <a:t> </a:t>
            </a:r>
            <a:r>
              <a:rPr lang="en-US" dirty="0" err="1"/>
              <a:t>en</a:t>
            </a:r>
            <a:r>
              <a:rPr lang="en-US" dirty="0"/>
              <a:t> </a:t>
            </a:r>
            <a:r>
              <a:rPr lang="en-US" dirty="0" err="1"/>
              <a:t>zorgen</a:t>
            </a:r>
            <a:r>
              <a:rPr lang="en-US" dirty="0"/>
              <a:t> voor </a:t>
            </a:r>
            <a:r>
              <a:rPr lang="en-US" dirty="0" err="1"/>
              <a:t>eerlijke</a:t>
            </a:r>
            <a:r>
              <a:rPr lang="en-US" dirty="0"/>
              <a:t> </a:t>
            </a:r>
            <a:r>
              <a:rPr lang="en-US" dirty="0" err="1"/>
              <a:t>omstandigheden</a:t>
            </a:r>
            <a:r>
              <a:rPr lang="en-US" dirty="0"/>
              <a:t> in de hele </a:t>
            </a:r>
            <a:r>
              <a:rPr lang="en-US" dirty="0" err="1"/>
              <a:t>keten</a:t>
            </a:r>
            <a:r>
              <a:rPr lang="en-US" dirty="0"/>
              <a:t>.</a:t>
            </a:r>
          </a:p>
        </p:txBody>
      </p:sp>
      <p:pic>
        <p:nvPicPr>
          <p:cNvPr id="4" name="Picture Placeholder 31">
            <a:extLst>
              <a:ext uri="{FF2B5EF4-FFF2-40B4-BE49-F238E27FC236}">
                <a16:creationId xmlns:a16="http://schemas.microsoft.com/office/drawing/2014/main" id="{4B2B4B15-915D-7F4D-A879-7502FCBBE03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848600" y="354659"/>
            <a:ext cx="3555421" cy="6170724"/>
          </a:xfrm>
          <a:prstGeom prst="rect">
            <a:avLst/>
          </a:prstGeom>
        </p:spPr>
      </p:pic>
    </p:spTree>
    <p:extLst>
      <p:ext uri="{BB962C8B-B14F-4D97-AF65-F5344CB8AC3E}">
        <p14:creationId xmlns:p14="http://schemas.microsoft.com/office/powerpoint/2010/main" val="25020686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xfrm>
            <a:off x="896435" y="517607"/>
            <a:ext cx="10479218" cy="803654"/>
          </a:xfrm>
          <a:prstGeom prst="rect">
            <a:avLst/>
          </a:prstGeom>
        </p:spPr>
        <p:txBody>
          <a:bodyPr/>
          <a:lstStyle/>
          <a:p>
            <a:r>
              <a:rPr lang="en-US" dirty="0" err="1"/>
              <a:t>Opdracht</a:t>
            </a:r>
            <a:r>
              <a:rPr lang="en-US" dirty="0"/>
              <a:t>:</a:t>
            </a:r>
          </a:p>
          <a:p>
            <a:r>
              <a:rPr lang="en-US" b="0" dirty="0"/>
              <a:t>In </a:t>
            </a:r>
            <a:r>
              <a:rPr lang="en-US" b="0" dirty="0" err="1"/>
              <a:t>gesprek</a:t>
            </a:r>
            <a:endParaRPr lang="en-US" b="0" dirty="0"/>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30453" y="2137519"/>
            <a:ext cx="11052202" cy="4266997"/>
          </a:xfrm>
          <a:prstGeom prst="rect">
            <a:avLst/>
          </a:prstGeom>
        </p:spPr>
        <p:txBody>
          <a:bodyPr/>
          <a:lstStyle/>
          <a:p>
            <a:r>
              <a:rPr lang="en-US" b="1" i="1" dirty="0"/>
              <a:t>Stelling 1: </a:t>
            </a:r>
            <a:r>
              <a:rPr lang="nl-NL" i="1" dirty="0"/>
              <a:t>Duurzamer voedsel is altijd minder betaalbaar voor de mensen die het </a:t>
            </a:r>
            <a:r>
              <a:rPr lang="nl-NL" i="1" dirty="0" err="1"/>
              <a:t>het</a:t>
            </a:r>
            <a:r>
              <a:rPr lang="nl-NL" i="1" dirty="0"/>
              <a:t> hardst nodig hebben.</a:t>
            </a:r>
          </a:p>
          <a:p>
            <a:r>
              <a:rPr lang="en-US" b="1" i="1" dirty="0"/>
              <a:t>Stelling 2: </a:t>
            </a:r>
            <a:r>
              <a:rPr lang="nl-NL" i="1" dirty="0"/>
              <a:t>Voedselverspilling in rijke landen is een groter ethisch probleem dan voedselschaarste in arme landen.</a:t>
            </a:r>
            <a:endParaRPr lang="en-US" i="1" dirty="0"/>
          </a:p>
          <a:p>
            <a:pPr marL="457200" indent="-457200">
              <a:buFont typeface="+mj-lt"/>
              <a:buAutoNum type="arabicPeriod"/>
            </a:pPr>
            <a:endParaRPr lang="en-US" dirty="0"/>
          </a:p>
          <a:p>
            <a:pPr marL="457200" indent="-457200">
              <a:buFont typeface="+mj-lt"/>
              <a:buAutoNum type="arabicPeriod"/>
            </a:pPr>
            <a:r>
              <a:rPr lang="en-US" dirty="0"/>
              <a:t>Kies </a:t>
            </a:r>
            <a:r>
              <a:rPr lang="en-US" dirty="0" err="1"/>
              <a:t>stelling</a:t>
            </a:r>
            <a:r>
              <a:rPr lang="en-US" dirty="0"/>
              <a:t> 1 of 2 </a:t>
            </a:r>
            <a:r>
              <a:rPr lang="en-US" dirty="0" err="1"/>
              <a:t>en</a:t>
            </a:r>
            <a:r>
              <a:rPr lang="en-US" dirty="0"/>
              <a:t> </a:t>
            </a:r>
            <a:r>
              <a:rPr lang="en-US" dirty="0" err="1"/>
              <a:t>bespreek</a:t>
            </a:r>
            <a:r>
              <a:rPr lang="en-US" dirty="0"/>
              <a:t> </a:t>
            </a:r>
            <a:r>
              <a:rPr lang="en-US" dirty="0" err="1"/>
              <a:t>deze</a:t>
            </a:r>
            <a:r>
              <a:rPr lang="en-US" dirty="0"/>
              <a:t> </a:t>
            </a:r>
            <a:r>
              <a:rPr lang="en-US" dirty="0" err="1"/>
              <a:t>thuis</a:t>
            </a:r>
            <a:r>
              <a:rPr lang="en-US" dirty="0"/>
              <a:t> of in </a:t>
            </a:r>
            <a:r>
              <a:rPr lang="en-US" dirty="0" err="1"/>
              <a:t>een</a:t>
            </a:r>
            <a:r>
              <a:rPr lang="en-US" dirty="0"/>
              <a:t> </a:t>
            </a:r>
            <a:r>
              <a:rPr lang="en-US" dirty="0" err="1"/>
              <a:t>kleine</a:t>
            </a:r>
            <a:r>
              <a:rPr lang="en-US" dirty="0"/>
              <a:t> </a:t>
            </a:r>
            <a:r>
              <a:rPr lang="en-US" dirty="0" err="1"/>
              <a:t>groep</a:t>
            </a:r>
            <a:endParaRPr lang="en-US" dirty="0"/>
          </a:p>
          <a:p>
            <a:pPr marL="457200" indent="-457200">
              <a:buFont typeface="+mj-lt"/>
              <a:buAutoNum type="arabicPeriod"/>
            </a:pPr>
            <a:r>
              <a:rPr lang="en-US" dirty="0"/>
              <a:t>Laat </a:t>
            </a:r>
            <a:r>
              <a:rPr lang="en-US" dirty="0" err="1"/>
              <a:t>iedereen</a:t>
            </a:r>
            <a:r>
              <a:rPr lang="en-US" dirty="0"/>
              <a:t> </a:t>
            </a:r>
            <a:r>
              <a:rPr lang="en-US" dirty="0" err="1"/>
              <a:t>duidelijk</a:t>
            </a:r>
            <a:r>
              <a:rPr lang="en-US" dirty="0"/>
              <a:t> </a:t>
            </a:r>
            <a:r>
              <a:rPr lang="en-US" dirty="0" err="1"/>
              <a:t>aangeven</a:t>
            </a:r>
            <a:r>
              <a:rPr lang="en-US" dirty="0"/>
              <a:t> of </a:t>
            </a:r>
            <a:r>
              <a:rPr lang="en-US" dirty="0" err="1"/>
              <a:t>hij</a:t>
            </a:r>
            <a:r>
              <a:rPr lang="en-US" dirty="0"/>
              <a:t>/</a:t>
            </a:r>
            <a:r>
              <a:rPr lang="en-US" dirty="0" err="1"/>
              <a:t>zij</a:t>
            </a:r>
            <a:r>
              <a:rPr lang="en-US" dirty="0"/>
              <a:t> het </a:t>
            </a:r>
            <a:r>
              <a:rPr lang="en-US" dirty="0" err="1"/>
              <a:t>eens</a:t>
            </a:r>
            <a:r>
              <a:rPr lang="en-US" dirty="0"/>
              <a:t> of </a:t>
            </a:r>
            <a:r>
              <a:rPr lang="en-US" dirty="0" err="1"/>
              <a:t>oneens</a:t>
            </a:r>
            <a:r>
              <a:rPr lang="en-US" dirty="0"/>
              <a:t> is </a:t>
            </a:r>
            <a:r>
              <a:rPr lang="en-US" dirty="0" err="1"/>
              <a:t>en</a:t>
            </a:r>
            <a:r>
              <a:rPr lang="en-US" dirty="0"/>
              <a:t> </a:t>
            </a:r>
            <a:r>
              <a:rPr lang="en-US" dirty="0" err="1"/>
              <a:t>uitleggen</a:t>
            </a:r>
            <a:r>
              <a:rPr lang="en-US" dirty="0"/>
              <a:t> </a:t>
            </a:r>
            <a:r>
              <a:rPr lang="en-US" dirty="0" err="1"/>
              <a:t>waarom</a:t>
            </a:r>
            <a:endParaRPr lang="en-US" dirty="0"/>
          </a:p>
          <a:p>
            <a:pPr marL="457200" indent="-457200">
              <a:buFont typeface="+mj-lt"/>
              <a:buAutoNum type="arabicPeriod"/>
            </a:pPr>
            <a:r>
              <a:rPr lang="nl-NL" dirty="0"/>
              <a:t>Noteer de belangrijkste argumenten die tijdens de discussie naar voren komen</a:t>
            </a:r>
          </a:p>
          <a:p>
            <a:pPr marL="457200" indent="-457200">
              <a:buFont typeface="+mj-lt"/>
              <a:buAutoNum type="arabicPeriod"/>
            </a:pPr>
            <a:r>
              <a:rPr lang="nl-NL" dirty="0"/>
              <a:t>Reflecteer individueel of in groep</a:t>
            </a:r>
            <a:r>
              <a:rPr lang="en-US" dirty="0"/>
              <a:t>: </a:t>
            </a:r>
          </a:p>
          <a:p>
            <a:pPr marL="0" indent="0"/>
            <a:r>
              <a:rPr lang="en-US" dirty="0"/>
              <a:t>	- Welke </a:t>
            </a:r>
            <a:r>
              <a:rPr lang="en-US" dirty="0" err="1"/>
              <a:t>meningen</a:t>
            </a:r>
            <a:r>
              <a:rPr lang="en-US" dirty="0"/>
              <a:t> </a:t>
            </a:r>
            <a:r>
              <a:rPr lang="en-US" dirty="0" err="1"/>
              <a:t>hebben</a:t>
            </a:r>
            <a:r>
              <a:rPr lang="en-US" dirty="0"/>
              <a:t> je </a:t>
            </a:r>
            <a:r>
              <a:rPr lang="en-US" dirty="0" err="1"/>
              <a:t>verrast</a:t>
            </a:r>
            <a:r>
              <a:rPr lang="en-US" dirty="0"/>
              <a:t>? </a:t>
            </a:r>
          </a:p>
          <a:p>
            <a:pPr marL="0" indent="0"/>
            <a:r>
              <a:rPr lang="en-US" dirty="0"/>
              <a:t>	- Is je eigen </a:t>
            </a:r>
            <a:r>
              <a:rPr lang="en-US" dirty="0" err="1"/>
              <a:t>mening</a:t>
            </a:r>
            <a:r>
              <a:rPr lang="en-US" dirty="0"/>
              <a:t> </a:t>
            </a:r>
            <a:r>
              <a:rPr lang="en-US" dirty="0" err="1"/>
              <a:t>veranderd</a:t>
            </a:r>
            <a:r>
              <a:rPr lang="en-US" dirty="0"/>
              <a:t>? </a:t>
            </a:r>
            <a:r>
              <a:rPr lang="en-US" dirty="0" err="1"/>
              <a:t>Waarom</a:t>
            </a:r>
            <a:r>
              <a:rPr lang="en-US" dirty="0"/>
              <a:t> </a:t>
            </a:r>
            <a:r>
              <a:rPr lang="en-US" dirty="0" err="1"/>
              <a:t>wel</a:t>
            </a:r>
            <a:r>
              <a:rPr lang="en-US" dirty="0"/>
              <a:t> of </a:t>
            </a:r>
            <a:r>
              <a:rPr lang="en-US" dirty="0" err="1"/>
              <a:t>niet</a:t>
            </a:r>
            <a:r>
              <a:rPr lang="en-US" dirty="0"/>
              <a:t>? </a:t>
            </a:r>
          </a:p>
          <a:p>
            <a:pPr marL="0" indent="0"/>
            <a:r>
              <a:rPr lang="en-US" dirty="0"/>
              <a:t>	- Wat </a:t>
            </a:r>
            <a:r>
              <a:rPr lang="en-US" dirty="0" err="1"/>
              <a:t>zegt</a:t>
            </a:r>
            <a:r>
              <a:rPr lang="en-US" dirty="0"/>
              <a:t> </a:t>
            </a:r>
            <a:r>
              <a:rPr lang="en-US" dirty="0" err="1"/>
              <a:t>deze</a:t>
            </a:r>
            <a:r>
              <a:rPr lang="en-US" dirty="0"/>
              <a:t> </a:t>
            </a:r>
            <a:r>
              <a:rPr lang="en-US" dirty="0" err="1"/>
              <a:t>discussie</a:t>
            </a:r>
            <a:r>
              <a:rPr lang="en-US" dirty="0"/>
              <a:t> je over </a:t>
            </a:r>
            <a:r>
              <a:rPr lang="en-US" dirty="0" err="1"/>
              <a:t>voedselsystemen</a:t>
            </a:r>
            <a:r>
              <a:rPr lang="en-US" dirty="0"/>
              <a:t> </a:t>
            </a:r>
            <a:r>
              <a:rPr lang="en-US" dirty="0" err="1"/>
              <a:t>en</a:t>
            </a:r>
            <a:r>
              <a:rPr lang="en-US" dirty="0"/>
              <a:t> </a:t>
            </a:r>
            <a:r>
              <a:rPr lang="en-US" dirty="0" err="1"/>
              <a:t>verantwoordelijkheid</a:t>
            </a:r>
            <a:r>
              <a:rPr lang="en-US" dirty="0"/>
              <a:t>?</a:t>
            </a: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3716842" y="517607"/>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0803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03</a:t>
            </a:r>
          </a:p>
        </p:txBody>
      </p:sp>
      <p:sp>
        <p:nvSpPr>
          <p:cNvPr id="14" name="Rectangle 13">
            <a:extLst>
              <a:ext uri="{FF2B5EF4-FFF2-40B4-BE49-F238E27FC236}">
                <a16:creationId xmlns:a16="http://schemas.microsoft.com/office/drawing/2014/main" id="{94A2FE3F-F4C2-BB91-1F10-E78D3D716B5B}"/>
              </a:ext>
            </a:extLst>
          </p:cNvPr>
          <p:cNvSpPr/>
          <p:nvPr/>
        </p:nvSpPr>
        <p:spPr>
          <a:xfrm>
            <a:off x="1362717" y="3098248"/>
            <a:ext cx="9739396" cy="1277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1611464" y="3129177"/>
            <a:ext cx="9757324" cy="646331"/>
          </a:xfrm>
          <a:prstGeom prst="rect">
            <a:avLst/>
          </a:prstGeom>
          <a:noFill/>
        </p:spPr>
        <p:txBody>
          <a:bodyPr wrap="square" lIns="91440" tIns="45720" rIns="91440" bIns="45720" rtlCol="0" anchor="t">
            <a:spAutoFit/>
          </a:bodyPr>
          <a:lstStyle/>
          <a:p>
            <a:r>
              <a:rPr lang="en-US" sz="3600" b="1" spc="324" dirty="0">
                <a:solidFill>
                  <a:srgbClr val="F26F46"/>
                </a:solidFill>
                <a:latin typeface="Calibri"/>
                <a:ea typeface="Calibri"/>
                <a:cs typeface="Calibri"/>
              </a:rPr>
              <a:t>RECHTVAARDIGHEID, ETHIEK EN VERANTWOORDELIJKHEID</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801077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pic>
        <p:nvPicPr>
          <p:cNvPr id="36" name="Picture Placeholder 31">
            <a:extLst>
              <a:ext uri="{FF2B5EF4-FFF2-40B4-BE49-F238E27FC236}">
                <a16:creationId xmlns:a16="http://schemas.microsoft.com/office/drawing/2014/main" id="{CD3CD086-E12F-A546-AC81-2363E1FA209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452022" y="199849"/>
            <a:ext cx="3182664" cy="6306988"/>
          </a:xfrm>
          <a:prstGeom prst="rect">
            <a:avLst/>
          </a:prstGeom>
        </p:spPr>
      </p:pic>
      <p:sp>
        <p:nvSpPr>
          <p:cNvPr id="32" name="Rettangolo 31">
            <a:extLst>
              <a:ext uri="{FF2B5EF4-FFF2-40B4-BE49-F238E27FC236}">
                <a16:creationId xmlns:a16="http://schemas.microsoft.com/office/drawing/2014/main" id="{357C7CF6-0CBC-D543-AFC2-204E519DAC56}"/>
              </a:ext>
            </a:extLst>
          </p:cNvPr>
          <p:cNvSpPr/>
          <p:nvPr/>
        </p:nvSpPr>
        <p:spPr>
          <a:xfrm>
            <a:off x="580768" y="630196"/>
            <a:ext cx="9201438" cy="1072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1" name="Segnaposto testo 30">
            <a:extLst>
              <a:ext uri="{FF2B5EF4-FFF2-40B4-BE49-F238E27FC236}">
                <a16:creationId xmlns:a16="http://schemas.microsoft.com/office/drawing/2014/main" id="{1DE4C151-8E80-6E43-8CF9-C59379D4F33B}"/>
              </a:ext>
            </a:extLst>
          </p:cNvPr>
          <p:cNvSpPr>
            <a:spLocks noGrp="1"/>
          </p:cNvSpPr>
          <p:nvPr>
            <p:ph type="body" sz="quarter" idx="16"/>
          </p:nvPr>
        </p:nvSpPr>
        <p:spPr>
          <a:xfrm>
            <a:off x="826151" y="677930"/>
            <a:ext cx="9168973" cy="803654"/>
          </a:xfrm>
        </p:spPr>
        <p:txBody>
          <a:bodyPr/>
          <a:lstStyle/>
          <a:p>
            <a:r>
              <a:rPr lang="it-IT" dirty="0">
                <a:solidFill>
                  <a:srgbClr val="F26F46"/>
                </a:solidFill>
              </a:rPr>
              <a:t>03. </a:t>
            </a:r>
            <a:r>
              <a:rPr lang="it-IT" dirty="0" err="1">
                <a:solidFill>
                  <a:srgbClr val="F26F46"/>
                </a:solidFill>
              </a:rPr>
              <a:t>Rechtvaardigheid</a:t>
            </a:r>
            <a:r>
              <a:rPr lang="it-IT" dirty="0">
                <a:solidFill>
                  <a:srgbClr val="F26F46"/>
                </a:solidFill>
              </a:rPr>
              <a:t>, </a:t>
            </a:r>
            <a:r>
              <a:rPr lang="it-IT" dirty="0" err="1">
                <a:solidFill>
                  <a:srgbClr val="F26F46"/>
                </a:solidFill>
              </a:rPr>
              <a:t>ethiek </a:t>
            </a:r>
            <a:r>
              <a:rPr lang="it-IT" dirty="0">
                <a:solidFill>
                  <a:srgbClr val="F26F46"/>
                </a:solidFill>
              </a:rPr>
              <a:t>en </a:t>
            </a:r>
            <a:r>
              <a:rPr lang="it-IT" dirty="0" err="1">
                <a:solidFill>
                  <a:srgbClr val="F26F46"/>
                </a:solidFill>
              </a:rPr>
              <a:t>verantwoordelijkheid</a:t>
            </a:r>
            <a:endParaRPr lang="it-IT" dirty="0">
              <a:solidFill>
                <a:srgbClr val="F26F46"/>
              </a:solidFill>
            </a:endParaRPr>
          </a:p>
        </p:txBody>
      </p:sp>
      <p:sp>
        <p:nvSpPr>
          <p:cNvPr id="35" name="Tijdelijke aanduiding voor tekst 5">
            <a:extLst>
              <a:ext uri="{FF2B5EF4-FFF2-40B4-BE49-F238E27FC236}">
                <a16:creationId xmlns:a16="http://schemas.microsoft.com/office/drawing/2014/main" id="{D65CC3FD-7C77-5948-A74E-1B283EDA46A9}"/>
              </a:ext>
            </a:extLst>
          </p:cNvPr>
          <p:cNvSpPr>
            <a:spLocks noGrp="1"/>
          </p:cNvSpPr>
          <p:nvPr>
            <p:ph type="body" sz="quarter" idx="19"/>
          </p:nvPr>
        </p:nvSpPr>
        <p:spPr>
          <a:xfrm>
            <a:off x="580768" y="2365886"/>
            <a:ext cx="7819223" cy="3263612"/>
          </a:xfrm>
        </p:spPr>
        <p:txBody>
          <a:bodyPr/>
          <a:lstStyle/>
          <a:p>
            <a:pPr marL="342900" indent="-342900">
              <a:buFont typeface="Arial" panose="020B0604020202020204" pitchFamily="34" charset="0"/>
              <a:buChar char="•"/>
            </a:pPr>
            <a:r>
              <a:rPr lang="en-US" b="1" dirty="0"/>
              <a:t>Rechtvaardigheid in voedselsystemen</a:t>
            </a:r>
          </a:p>
          <a:p>
            <a:pPr marL="0" indent="0"/>
            <a:r>
              <a:rPr lang="en-US" b="1" dirty="0"/>
              <a:t>	</a:t>
            </a:r>
            <a:r>
              <a:rPr lang="en-US" dirty="0" err="1"/>
              <a:t>Opdracht</a:t>
            </a:r>
            <a:r>
              <a:rPr lang="en-US" dirty="0"/>
              <a:t>: Macht, kosten en gevolgen</a:t>
            </a:r>
          </a:p>
          <a:p>
            <a:pPr marL="0" indent="0"/>
            <a:r>
              <a:rPr lang="en-US" dirty="0"/>
              <a:t>	</a:t>
            </a:r>
          </a:p>
          <a:p>
            <a:pPr marL="342900" indent="-342900">
              <a:buFont typeface="Arial" panose="020B0604020202020204" pitchFamily="34" charset="0"/>
              <a:buChar char="•"/>
            </a:pPr>
            <a:r>
              <a:rPr lang="en-US" b="1" dirty="0"/>
              <a:t>Ethiek in de toeleveringsketen</a:t>
            </a:r>
            <a:endParaRPr lang="en-US"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r>
              <a:rPr lang="en-US" b="1" dirty="0"/>
              <a:t>Verantwoorde voedselconsumptie</a:t>
            </a:r>
          </a:p>
          <a:p>
            <a:pPr marL="0" indent="0"/>
            <a:r>
              <a:rPr lang="en-US" b="1" dirty="0"/>
              <a:t>	</a:t>
            </a:r>
            <a:r>
              <a:rPr lang="en-US" dirty="0" err="1"/>
              <a:t>Opdracht</a:t>
            </a:r>
            <a:r>
              <a:rPr lang="en-US" dirty="0"/>
              <a:t>: Wat staat er op je boodschappenlijstje?</a:t>
            </a:r>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268961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904856" y="1802063"/>
            <a:ext cx="10052954" cy="3253874"/>
          </a:xfrm>
          <a:prstGeom prst="rect">
            <a:avLst/>
          </a:prstGeom>
        </p:spPr>
        <p:txBody>
          <a:bodyPr lIns="91440" tIns="45720" rIns="91440" bIns="45720" anchor="t"/>
          <a:lstStyle/>
          <a:p>
            <a:pPr marL="342900" indent="-342900">
              <a:buFont typeface="Arial" panose="020B0604020202020204" pitchFamily="34" charset="0"/>
              <a:buChar char="•"/>
            </a:pPr>
            <a:r>
              <a:rPr lang="nl-NL" b="1" dirty="0"/>
              <a:t>Rechtvaardigheid</a:t>
            </a:r>
            <a:r>
              <a:rPr lang="nl-NL" dirty="0"/>
              <a:t> in voedselsystemen betekent dat voedsel gezond, betaalbaar en toegankelijk is voor iedereen, met </a:t>
            </a:r>
            <a:r>
              <a:rPr lang="nl-NL" b="1" dirty="0"/>
              <a:t>respect</a:t>
            </a:r>
            <a:r>
              <a:rPr lang="nl-NL" dirty="0"/>
              <a:t> voor </a:t>
            </a:r>
            <a:r>
              <a:rPr lang="nl-NL" b="1" dirty="0"/>
              <a:t>mensen</a:t>
            </a:r>
            <a:r>
              <a:rPr lang="nl-NL" dirty="0"/>
              <a:t>, </a:t>
            </a:r>
            <a:r>
              <a:rPr lang="nl-NL" b="1" dirty="0"/>
              <a:t>dieren</a:t>
            </a:r>
            <a:r>
              <a:rPr lang="nl-NL" dirty="0"/>
              <a:t> en de </a:t>
            </a:r>
            <a:r>
              <a:rPr lang="nl-NL" b="1" dirty="0"/>
              <a:t>natuur</a:t>
            </a:r>
            <a:r>
              <a:rPr lang="nl-NL" dirty="0"/>
              <a:t>.</a:t>
            </a:r>
          </a:p>
          <a:p>
            <a:pPr marL="0"/>
            <a:endParaRPr lang="en-US" dirty="0">
              <a:ea typeface="+mn-lt"/>
              <a:cs typeface="+mn-lt"/>
            </a:endParaRPr>
          </a:p>
          <a:p>
            <a:pPr marL="342900" indent="-342900">
              <a:buFont typeface="Arial" panose="020B0604020202020204" pitchFamily="34" charset="0"/>
              <a:buChar char="•"/>
            </a:pPr>
            <a:r>
              <a:rPr lang="en-US" dirty="0">
                <a:ea typeface="+mn-lt"/>
                <a:cs typeface="+mn-lt"/>
              </a:rPr>
              <a:t>De </a:t>
            </a:r>
            <a:r>
              <a:rPr lang="en-US" b="1" dirty="0">
                <a:ea typeface="+mn-lt"/>
                <a:cs typeface="+mn-lt"/>
              </a:rPr>
              <a:t>EAT-Lancet Commissie </a:t>
            </a:r>
            <a:r>
              <a:rPr lang="en-US" dirty="0">
                <a:ea typeface="+mn-lt"/>
                <a:cs typeface="+mn-lt"/>
              </a:rPr>
              <a:t>benadrukt dat veel </a:t>
            </a:r>
            <a:r>
              <a:rPr lang="en-US" dirty="0" err="1">
                <a:ea typeface="+mn-lt"/>
                <a:cs typeface="+mn-lt"/>
              </a:rPr>
              <a:t>voedselsystemen</a:t>
            </a:r>
            <a:r>
              <a:rPr lang="en-US" dirty="0">
                <a:ea typeface="+mn-lt"/>
                <a:cs typeface="+mn-lt"/>
              </a:rPr>
              <a:t> </a:t>
            </a:r>
            <a:r>
              <a:rPr lang="nl-NL" dirty="0"/>
              <a:t>vandaag ongelijkheid versterken, waardoor sommige gemeenschappen en werknemers te maken krijgen met slechte voeding, lage inkomens en milieuschade. Een </a:t>
            </a:r>
            <a:r>
              <a:rPr lang="nl-NL" b="1" dirty="0"/>
              <a:t>rechtvaardig voedselsysteem </a:t>
            </a:r>
            <a:r>
              <a:rPr lang="nl-NL" dirty="0"/>
              <a:t>pakt dit aan door </a:t>
            </a:r>
            <a:r>
              <a:rPr lang="nl-NL" b="1" dirty="0"/>
              <a:t>eerlijke</a:t>
            </a:r>
            <a:r>
              <a:rPr lang="nl-NL" dirty="0"/>
              <a:t> </a:t>
            </a:r>
            <a:r>
              <a:rPr lang="nl-NL" b="1" dirty="0"/>
              <a:t>toegang</a:t>
            </a:r>
            <a:r>
              <a:rPr lang="nl-NL" dirty="0"/>
              <a:t>, </a:t>
            </a:r>
            <a:r>
              <a:rPr lang="nl-NL" b="1" dirty="0"/>
              <a:t>fatsoenlijk werk</a:t>
            </a:r>
            <a:r>
              <a:rPr lang="nl-NL" dirty="0"/>
              <a:t>, </a:t>
            </a:r>
            <a:r>
              <a:rPr lang="nl-NL" b="1" dirty="0"/>
              <a:t>gezamenlijke besluitvorming </a:t>
            </a:r>
            <a:r>
              <a:rPr lang="nl-NL" dirty="0"/>
              <a:t>en welzijn op lange termijn te bevorderen, binnen de grenzen van onze planeet.</a:t>
            </a:r>
            <a:endParaRPr lang="en-US" dirty="0">
              <a:ea typeface="Calibri"/>
              <a:cs typeface="Calibri"/>
            </a:endParaRPr>
          </a:p>
          <a:p>
            <a:endParaRPr lang="en-US" dirty="0"/>
          </a:p>
          <a:p>
            <a:r>
              <a:rPr lang="en-US" sz="1800" dirty="0" err="1">
                <a:ea typeface="+mn-lt"/>
                <a:cs typeface="+mn-lt"/>
              </a:rPr>
              <a:t>Rockström </a:t>
            </a:r>
            <a:r>
              <a:rPr lang="en-US" sz="1800" dirty="0">
                <a:ea typeface="+mn-lt"/>
                <a:cs typeface="+mn-lt"/>
              </a:rPr>
              <a:t>J, et al. (2025). </a:t>
            </a:r>
            <a:r>
              <a:rPr lang="en-US" sz="1800" dirty="0">
                <a:ea typeface="+mn-lt"/>
                <a:cs typeface="+mn-lt"/>
                <a:hlinkClick r:id="rId2"/>
              </a:rPr>
              <a:t>De EAT-Lancet Commissie voor gezonde, duurzame en rechtvaardige voedselsystemen. </a:t>
            </a:r>
            <a:r>
              <a:rPr lang="en-US" sz="1800" i="1" dirty="0">
                <a:ea typeface="+mn-lt"/>
                <a:cs typeface="+mn-lt"/>
                <a:hlinkClick r:id="rId2"/>
              </a:rPr>
              <a:t>Lancet.</a:t>
            </a:r>
            <a:r>
              <a:rPr lang="en-US" sz="1800" dirty="0">
                <a:ea typeface="+mn-lt"/>
                <a:cs typeface="+mn-lt"/>
                <a:hlinkClick r:id="rId2"/>
              </a:rPr>
              <a:t> 406(10512), 1625-1700</a:t>
            </a:r>
            <a:r>
              <a:rPr lang="en-US" sz="1800" dirty="0">
                <a:ea typeface="+mn-lt"/>
                <a:cs typeface="+mn-lt"/>
              </a:rPr>
              <a:t>.</a:t>
            </a: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0" y="650590"/>
            <a:ext cx="9815209"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RECHTVAARDIGHEID IN VOEDSELSYSTEMEN</a:t>
            </a:r>
          </a:p>
        </p:txBody>
      </p:sp>
    </p:spTree>
    <p:extLst>
      <p:ext uri="{BB962C8B-B14F-4D97-AF65-F5344CB8AC3E}">
        <p14:creationId xmlns:p14="http://schemas.microsoft.com/office/powerpoint/2010/main" val="11105116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600103" y="593866"/>
            <a:ext cx="10969767" cy="992652"/>
          </a:xfrm>
        </p:spPr>
        <p:txBody>
          <a:bodyPr lIns="91440" tIns="45720" rIns="91440" bIns="45720" anchor="t">
            <a:noAutofit/>
          </a:bodyPr>
          <a:lstStyle/>
          <a:p>
            <a:pPr algn="r"/>
            <a:r>
              <a:rPr lang="en-IE" dirty="0"/>
              <a:t>Transformatie van voedselsystemen </a:t>
            </a:r>
          </a:p>
          <a:p>
            <a:pPr algn="r"/>
            <a:r>
              <a:rPr lang="en-IE" dirty="0"/>
              <a:t>voor rechtvaardigheid, klimaat en voeding </a:t>
            </a:r>
            <a:endParaRPr lang="en-IE" dirty="0">
              <a:ea typeface="Calibri" panose="020F0502020204030204"/>
              <a:cs typeface="Calibri" panose="020F0502020204030204"/>
            </a:endParaRPr>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6578872" y="2524337"/>
            <a:ext cx="4990998" cy="4102937"/>
          </a:xfrm>
        </p:spPr>
        <p:txBody>
          <a:bodyPr lIns="91440" tIns="45720" rIns="91440" bIns="45720" anchor="t"/>
          <a:lstStyle/>
          <a:p>
            <a:r>
              <a:rPr lang="nl-NL" dirty="0"/>
              <a:t>Videoboodschap van </a:t>
            </a:r>
            <a:r>
              <a:rPr lang="nl-NL" b="1" dirty="0"/>
              <a:t>António </a:t>
            </a:r>
            <a:r>
              <a:rPr lang="nl-NL" b="1" dirty="0" err="1"/>
              <a:t>Guterres</a:t>
            </a:r>
            <a:r>
              <a:rPr lang="nl-NL" b="1" dirty="0"/>
              <a:t>, secretaris-generaal </a:t>
            </a:r>
            <a:r>
              <a:rPr lang="nl-NL" dirty="0"/>
              <a:t>van de VN, tijdens de openingsceremonie op hoog niveau van de VN-voedselsysteemtop 2025: </a:t>
            </a:r>
            <a:r>
              <a:rPr lang="nl-NL" i="1" dirty="0"/>
              <a:t>Een veranderende wereld benutten voor de toekomst van duurzame voedselsystemen.</a:t>
            </a:r>
            <a:endParaRPr lang="en-IE" dirty="0"/>
          </a:p>
        </p:txBody>
      </p:sp>
      <p:pic>
        <p:nvPicPr>
          <p:cNvPr id="4" name="Elementi multimediali online 3" title="Transforming food systems for justice, climate, &amp; nutrition – UN Chief at UNFSS+4 | United Nations">
            <a:hlinkClick r:id="" action="ppaction://noaction"/>
            <a:extLst>
              <a:ext uri="{FF2B5EF4-FFF2-40B4-BE49-F238E27FC236}">
                <a16:creationId xmlns:a16="http://schemas.microsoft.com/office/drawing/2014/main" id="{F7C4C54C-CCA9-C2CD-6E22-7BC6D8E7A5F9}"/>
              </a:ext>
            </a:extLst>
          </p:cNvPr>
          <p:cNvPicPr>
            <a:picLocks noRot="1" noChangeAspect="1"/>
          </p:cNvPicPr>
          <p:nvPr>
            <a:videoFile r:link="rId1"/>
          </p:nvPr>
        </p:nvPicPr>
        <p:blipFill>
          <a:blip r:embed="rId4"/>
          <a:stretch>
            <a:fillRect/>
          </a:stretch>
        </p:blipFill>
        <p:spPr>
          <a:xfrm>
            <a:off x="915732" y="2474042"/>
            <a:ext cx="5181755" cy="2923869"/>
          </a:xfrm>
          <a:prstGeom prst="rect">
            <a:avLst/>
          </a:prstGeom>
        </p:spPr>
      </p:pic>
      <p:sp>
        <p:nvSpPr>
          <p:cNvPr id="6" name="TextBox 3">
            <a:extLst>
              <a:ext uri="{FF2B5EF4-FFF2-40B4-BE49-F238E27FC236}">
                <a16:creationId xmlns:a16="http://schemas.microsoft.com/office/drawing/2014/main" id="{08E0BBBA-4499-0D48-940F-A9542161D6CB}"/>
              </a:ext>
            </a:extLst>
          </p:cNvPr>
          <p:cNvSpPr txBox="1"/>
          <p:nvPr/>
        </p:nvSpPr>
        <p:spPr>
          <a:xfrm>
            <a:off x="463852" y="6264134"/>
            <a:ext cx="5874328" cy="276999"/>
          </a:xfrm>
          <a:prstGeom prst="rect">
            <a:avLst/>
          </a:prstGeom>
          <a:noFill/>
        </p:spPr>
        <p:txBody>
          <a:bodyPr wrap="square" lIns="91440" tIns="45720" rIns="91440" bIns="45720" anchor="t">
            <a:spAutoFit/>
          </a:bodyPr>
          <a:lstStyle/>
          <a:p>
            <a:pPr algn="ctr"/>
            <a:r>
              <a:rPr lang="en-US" sz="1200" dirty="0">
                <a:ea typeface="Calibri"/>
                <a:cs typeface="Calibri"/>
                <a:hlinkClick r:id="rId5"/>
              </a:rPr>
              <a:t>Transformatie van voedselsystemen voor rechtvaardigheid, klimaat en voeding</a:t>
            </a:r>
            <a:endParaRPr lang="en-US" sz="1200" dirty="0">
              <a:ea typeface="Calibri"/>
              <a:cs typeface="Calibri"/>
            </a:endParaRPr>
          </a:p>
        </p:txBody>
      </p:sp>
    </p:spTree>
    <p:extLst>
      <p:ext uri="{BB962C8B-B14F-4D97-AF65-F5344CB8AC3E}">
        <p14:creationId xmlns:p14="http://schemas.microsoft.com/office/powerpoint/2010/main" val="2574765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86712-DBEB-C564-9556-0A319DD9DF6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BEDF60-2C94-34E1-BD96-E232A32328CA}"/>
              </a:ext>
            </a:extLst>
          </p:cNvPr>
          <p:cNvSpPr>
            <a:spLocks noGrp="1"/>
          </p:cNvSpPr>
          <p:nvPr>
            <p:ph type="body" sz="quarter" idx="16"/>
          </p:nvPr>
        </p:nvSpPr>
        <p:spPr>
          <a:xfrm>
            <a:off x="921990" y="592523"/>
            <a:ext cx="10479218" cy="803654"/>
          </a:xfrm>
        </p:spPr>
        <p:txBody>
          <a:bodyPr lIns="91440" tIns="45720" rIns="91440" bIns="45720" anchor="t">
            <a:noAutofit/>
          </a:bodyPr>
          <a:lstStyle/>
          <a:p>
            <a:r>
              <a:rPr lang="en-IE" dirty="0" err="1">
                <a:ea typeface="Calibri"/>
                <a:cs typeface="Calibri"/>
              </a:rPr>
              <a:t>Opdracht</a:t>
            </a:r>
            <a:r>
              <a:rPr lang="en-IE" dirty="0">
                <a:ea typeface="Calibri"/>
                <a:cs typeface="Calibri"/>
              </a:rPr>
              <a:t>: </a:t>
            </a:r>
          </a:p>
          <a:p>
            <a:r>
              <a:rPr lang="en-IE" b="0" dirty="0">
                <a:cs typeface="Calibri"/>
              </a:rPr>
              <a:t>Macht, kosten en gevolgen</a:t>
            </a:r>
            <a:endParaRPr lang="en-IE" b="0" dirty="0"/>
          </a:p>
        </p:txBody>
      </p:sp>
      <p:sp>
        <p:nvSpPr>
          <p:cNvPr id="3" name="Text Placeholder 2">
            <a:extLst>
              <a:ext uri="{FF2B5EF4-FFF2-40B4-BE49-F238E27FC236}">
                <a16:creationId xmlns:a16="http://schemas.microsoft.com/office/drawing/2014/main" id="{E2A82CE6-090E-783E-D3FE-5E824A5FF797}"/>
              </a:ext>
            </a:extLst>
          </p:cNvPr>
          <p:cNvSpPr>
            <a:spLocks noGrp="1"/>
          </p:cNvSpPr>
          <p:nvPr>
            <p:ph type="body" sz="quarter" idx="19"/>
          </p:nvPr>
        </p:nvSpPr>
        <p:spPr>
          <a:xfrm>
            <a:off x="904856" y="2206052"/>
            <a:ext cx="10479218" cy="521145"/>
          </a:xfrm>
        </p:spPr>
        <p:txBody>
          <a:bodyPr lIns="91440" tIns="45720" rIns="91440" bIns="45720" anchor="t"/>
          <a:lstStyle/>
          <a:p>
            <a:r>
              <a:rPr lang="en-IE" dirty="0">
                <a:ea typeface="Calibri"/>
                <a:cs typeface="Calibri"/>
              </a:rPr>
              <a:t>Bekijk elke cirkel en stel jezelf de volgende vragen: </a:t>
            </a:r>
            <a:endParaRPr lang="it-IT" dirty="0"/>
          </a:p>
          <a:p>
            <a:r>
              <a:rPr lang="en-IE" b="1" dirty="0">
                <a:ea typeface="Calibri"/>
                <a:cs typeface="Calibri"/>
              </a:rPr>
              <a:t>Wie profiteert ervan? Wie draagt de kosten? Wiens leven doet ertoe?</a:t>
            </a:r>
            <a:endParaRPr lang="en-IE" b="1" dirty="0"/>
          </a:p>
        </p:txBody>
      </p:sp>
      <p:sp>
        <p:nvSpPr>
          <p:cNvPr id="4" name="Freeform 1">
            <a:extLst>
              <a:ext uri="{FF2B5EF4-FFF2-40B4-BE49-F238E27FC236}">
                <a16:creationId xmlns:a16="http://schemas.microsoft.com/office/drawing/2014/main" id="{A65CC787-3722-3B64-8CC5-EE46004CD22D}"/>
              </a:ext>
            </a:extLst>
          </p:cNvPr>
          <p:cNvSpPr>
            <a:spLocks noChangeArrowheads="1"/>
          </p:cNvSpPr>
          <p:nvPr/>
        </p:nvSpPr>
        <p:spPr bwMode="auto">
          <a:xfrm>
            <a:off x="876275" y="324217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C4539B82-659F-508C-F50E-78D04AA8764F}"/>
              </a:ext>
            </a:extLst>
          </p:cNvPr>
          <p:cNvSpPr>
            <a:spLocks noChangeArrowheads="1"/>
          </p:cNvSpPr>
          <p:nvPr/>
        </p:nvSpPr>
        <p:spPr bwMode="auto">
          <a:xfrm>
            <a:off x="937003" y="3302906"/>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F46"/>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3AED053E-DEC2-8248-4886-90706E8D00A2}"/>
              </a:ext>
            </a:extLst>
          </p:cNvPr>
          <p:cNvSpPr>
            <a:spLocks noChangeArrowheads="1"/>
          </p:cNvSpPr>
          <p:nvPr/>
        </p:nvSpPr>
        <p:spPr bwMode="auto">
          <a:xfrm>
            <a:off x="1000262" y="336363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 name="Freeform 173">
            <a:extLst>
              <a:ext uri="{FF2B5EF4-FFF2-40B4-BE49-F238E27FC236}">
                <a16:creationId xmlns:a16="http://schemas.microsoft.com/office/drawing/2014/main" id="{CFFEA1C2-503E-9578-5DA5-1367ABACD7DE}"/>
              </a:ext>
            </a:extLst>
          </p:cNvPr>
          <p:cNvSpPr>
            <a:spLocks noChangeArrowheads="1"/>
          </p:cNvSpPr>
          <p:nvPr/>
        </p:nvSpPr>
        <p:spPr bwMode="auto">
          <a:xfrm>
            <a:off x="2465325" y="4661697"/>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dirty="0"/>
          </a:p>
        </p:txBody>
      </p:sp>
      <p:sp>
        <p:nvSpPr>
          <p:cNvPr id="8" name="Freeform 174">
            <a:extLst>
              <a:ext uri="{FF2B5EF4-FFF2-40B4-BE49-F238E27FC236}">
                <a16:creationId xmlns:a16="http://schemas.microsoft.com/office/drawing/2014/main" id="{D10DAD0B-FE11-B9E7-DF91-62D9C552E66C}"/>
              </a:ext>
            </a:extLst>
          </p:cNvPr>
          <p:cNvSpPr>
            <a:spLocks noChangeArrowheads="1"/>
          </p:cNvSpPr>
          <p:nvPr/>
        </p:nvSpPr>
        <p:spPr bwMode="auto">
          <a:xfrm>
            <a:off x="2412189" y="4608559"/>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26EC7585-AB7C-0F89-B1FC-AC6181FFB1FA}"/>
              </a:ext>
            </a:extLst>
          </p:cNvPr>
          <p:cNvSpPr>
            <a:spLocks noChangeArrowheads="1"/>
          </p:cNvSpPr>
          <p:nvPr/>
        </p:nvSpPr>
        <p:spPr bwMode="auto">
          <a:xfrm>
            <a:off x="3560961" y="403164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E96CA646-00D4-C240-FBF9-7F24D9C90796}"/>
              </a:ext>
            </a:extLst>
          </p:cNvPr>
          <p:cNvSpPr>
            <a:spLocks noChangeArrowheads="1"/>
          </p:cNvSpPr>
          <p:nvPr/>
        </p:nvSpPr>
        <p:spPr bwMode="auto">
          <a:xfrm>
            <a:off x="3621689" y="409237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CC0DA"/>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B9007E69-ECE4-1955-9737-9CD2F10EDA7B}"/>
              </a:ext>
            </a:extLst>
          </p:cNvPr>
          <p:cNvSpPr>
            <a:spLocks noChangeArrowheads="1"/>
          </p:cNvSpPr>
          <p:nvPr/>
        </p:nvSpPr>
        <p:spPr bwMode="auto">
          <a:xfrm>
            <a:off x="3684946" y="415309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2" name="Freeform 178">
            <a:extLst>
              <a:ext uri="{FF2B5EF4-FFF2-40B4-BE49-F238E27FC236}">
                <a16:creationId xmlns:a16="http://schemas.microsoft.com/office/drawing/2014/main" id="{1E76C251-9F01-F35F-815D-8ED41B8AF395}"/>
              </a:ext>
            </a:extLst>
          </p:cNvPr>
          <p:cNvSpPr>
            <a:spLocks noChangeArrowheads="1"/>
          </p:cNvSpPr>
          <p:nvPr/>
        </p:nvSpPr>
        <p:spPr bwMode="auto">
          <a:xfrm>
            <a:off x="5150010" y="545116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a:effectLst/>
        </p:spPr>
        <p:txBody>
          <a:bodyPr wrap="none" anchor="ctr"/>
          <a:lstStyle/>
          <a:p>
            <a:endParaRPr lang="en-US" sz="900"/>
          </a:p>
        </p:txBody>
      </p:sp>
      <p:sp>
        <p:nvSpPr>
          <p:cNvPr id="13" name="Freeform 179">
            <a:extLst>
              <a:ext uri="{FF2B5EF4-FFF2-40B4-BE49-F238E27FC236}">
                <a16:creationId xmlns:a16="http://schemas.microsoft.com/office/drawing/2014/main" id="{7DE49852-2006-E127-FA67-393F36D41028}"/>
              </a:ext>
            </a:extLst>
          </p:cNvPr>
          <p:cNvSpPr>
            <a:spLocks noChangeArrowheads="1"/>
          </p:cNvSpPr>
          <p:nvPr/>
        </p:nvSpPr>
        <p:spPr bwMode="auto">
          <a:xfrm>
            <a:off x="5096873" y="539802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A0048142-96EC-AA12-45AF-9BD60FB4C7A5}"/>
              </a:ext>
            </a:extLst>
          </p:cNvPr>
          <p:cNvSpPr>
            <a:spLocks noChangeArrowheads="1"/>
          </p:cNvSpPr>
          <p:nvPr/>
        </p:nvSpPr>
        <p:spPr bwMode="auto">
          <a:xfrm>
            <a:off x="5939475" y="3242178"/>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4D7C8DEC-FA42-1E86-4E93-81505F71F012}"/>
              </a:ext>
            </a:extLst>
          </p:cNvPr>
          <p:cNvSpPr>
            <a:spLocks noChangeArrowheads="1"/>
          </p:cNvSpPr>
          <p:nvPr/>
        </p:nvSpPr>
        <p:spPr bwMode="auto">
          <a:xfrm>
            <a:off x="6000203" y="3302906"/>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3606C23B-6611-0655-1292-068F65D4EDBD}"/>
              </a:ext>
            </a:extLst>
          </p:cNvPr>
          <p:cNvSpPr>
            <a:spLocks noChangeArrowheads="1"/>
          </p:cNvSpPr>
          <p:nvPr/>
        </p:nvSpPr>
        <p:spPr bwMode="auto">
          <a:xfrm>
            <a:off x="6060931" y="336363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7" name="Freeform 183">
            <a:extLst>
              <a:ext uri="{FF2B5EF4-FFF2-40B4-BE49-F238E27FC236}">
                <a16:creationId xmlns:a16="http://schemas.microsoft.com/office/drawing/2014/main" id="{6EEBE78F-94DD-9A16-4814-129052CD4B23}"/>
              </a:ext>
            </a:extLst>
          </p:cNvPr>
          <p:cNvSpPr>
            <a:spLocks noChangeArrowheads="1"/>
          </p:cNvSpPr>
          <p:nvPr/>
        </p:nvSpPr>
        <p:spPr bwMode="auto">
          <a:xfrm>
            <a:off x="7516747" y="4649820"/>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18" name="Freeform 184">
            <a:extLst>
              <a:ext uri="{FF2B5EF4-FFF2-40B4-BE49-F238E27FC236}">
                <a16:creationId xmlns:a16="http://schemas.microsoft.com/office/drawing/2014/main" id="{04E08DEE-3B29-CF2A-8C62-A151B8DF60FE}"/>
              </a:ext>
            </a:extLst>
          </p:cNvPr>
          <p:cNvSpPr>
            <a:spLocks noChangeArrowheads="1"/>
          </p:cNvSpPr>
          <p:nvPr/>
        </p:nvSpPr>
        <p:spPr bwMode="auto">
          <a:xfrm>
            <a:off x="7475387" y="4608559"/>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3D76A44E-F221-8CF6-637E-64262A70A932}"/>
              </a:ext>
            </a:extLst>
          </p:cNvPr>
          <p:cNvSpPr>
            <a:spLocks noChangeArrowheads="1"/>
          </p:cNvSpPr>
          <p:nvPr/>
        </p:nvSpPr>
        <p:spPr bwMode="auto">
          <a:xfrm>
            <a:off x="8621629" y="403164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8C7162BE-6E0B-D65C-4EDE-56ECA656896D}"/>
              </a:ext>
            </a:extLst>
          </p:cNvPr>
          <p:cNvSpPr>
            <a:spLocks noChangeArrowheads="1"/>
          </p:cNvSpPr>
          <p:nvPr/>
        </p:nvSpPr>
        <p:spPr bwMode="auto">
          <a:xfrm>
            <a:off x="8682357" y="4092371"/>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CC0DA"/>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41FBC36E-4C06-90B9-CC5C-4A24D441C05D}"/>
              </a:ext>
            </a:extLst>
          </p:cNvPr>
          <p:cNvSpPr>
            <a:spLocks noChangeArrowheads="1"/>
          </p:cNvSpPr>
          <p:nvPr/>
        </p:nvSpPr>
        <p:spPr bwMode="auto">
          <a:xfrm>
            <a:off x="8745614" y="4153099"/>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 name="Freeform 188">
            <a:extLst>
              <a:ext uri="{FF2B5EF4-FFF2-40B4-BE49-F238E27FC236}">
                <a16:creationId xmlns:a16="http://schemas.microsoft.com/office/drawing/2014/main" id="{733E396F-0134-4C03-66DB-E3163A1FDA63}"/>
              </a:ext>
            </a:extLst>
          </p:cNvPr>
          <p:cNvSpPr>
            <a:spLocks noChangeArrowheads="1"/>
          </p:cNvSpPr>
          <p:nvPr/>
        </p:nvSpPr>
        <p:spPr bwMode="auto">
          <a:xfrm>
            <a:off x="10210679" y="5451161"/>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a:effectLst/>
        </p:spPr>
        <p:txBody>
          <a:bodyPr wrap="none" anchor="ctr"/>
          <a:lstStyle/>
          <a:p>
            <a:endParaRPr lang="en-US" sz="900"/>
          </a:p>
        </p:txBody>
      </p:sp>
      <p:sp>
        <p:nvSpPr>
          <p:cNvPr id="23" name="Freeform 189">
            <a:extLst>
              <a:ext uri="{FF2B5EF4-FFF2-40B4-BE49-F238E27FC236}">
                <a16:creationId xmlns:a16="http://schemas.microsoft.com/office/drawing/2014/main" id="{FCE0992D-ADA2-FD9A-188E-A9C54DD78544}"/>
              </a:ext>
            </a:extLst>
          </p:cNvPr>
          <p:cNvSpPr>
            <a:spLocks noChangeArrowheads="1"/>
          </p:cNvSpPr>
          <p:nvPr/>
        </p:nvSpPr>
        <p:spPr bwMode="auto">
          <a:xfrm>
            <a:off x="10157541" y="5398023"/>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194E00DA-ADCA-0B6A-CB36-0E698B7D18BD}"/>
              </a:ext>
            </a:extLst>
          </p:cNvPr>
          <p:cNvSpPr txBox="1"/>
          <p:nvPr/>
        </p:nvSpPr>
        <p:spPr>
          <a:xfrm>
            <a:off x="867262" y="3964040"/>
            <a:ext cx="2328391" cy="707886"/>
          </a:xfrm>
          <a:prstGeom prst="rect">
            <a:avLst/>
          </a:prstGeom>
          <a:noFill/>
        </p:spPr>
        <p:txBody>
          <a:bodyPr wrap="square" lIns="91440" tIns="45720" rIns="91440" bIns="45720" rtlCol="0" anchor="t">
            <a:spAutoFit/>
          </a:bodyPr>
          <a:lstStyle/>
          <a:p>
            <a:pPr algn="ctr"/>
            <a:r>
              <a:rPr lang="en-US" sz="2000" b="1" dirty="0">
                <a:solidFill>
                  <a:schemeClr val="bg1"/>
                </a:solidFill>
                <a:latin typeface="Calibri"/>
                <a:ea typeface="Lato"/>
                <a:cs typeface="Calibri"/>
              </a:rPr>
              <a:t>TOEGANG TOT </a:t>
            </a:r>
            <a:endParaRPr lang="en-US" sz="2000" b="1" dirty="0">
              <a:solidFill>
                <a:schemeClr val="bg1"/>
              </a:solidFill>
              <a:latin typeface="Calibri" panose="020F0502020204030204" pitchFamily="34" charset="0"/>
              <a:ea typeface="Lato" charset="0"/>
              <a:cs typeface="Calibri" panose="020F0502020204030204" pitchFamily="34" charset="0"/>
            </a:endParaRPr>
          </a:p>
          <a:p>
            <a:pPr algn="ctr"/>
            <a:r>
              <a:rPr lang="en-US" sz="2000" b="1" dirty="0">
                <a:solidFill>
                  <a:schemeClr val="bg1"/>
                </a:solidFill>
                <a:latin typeface="Calibri"/>
                <a:ea typeface="Lato"/>
                <a:cs typeface="Calibri"/>
              </a:rPr>
              <a:t>GEZOND VOEDSEL</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25" name="CuadroTexto 555">
            <a:extLst>
              <a:ext uri="{FF2B5EF4-FFF2-40B4-BE49-F238E27FC236}">
                <a16:creationId xmlns:a16="http://schemas.microsoft.com/office/drawing/2014/main" id="{C0BE46ED-625B-5F71-E3E9-7F37C830D42A}"/>
              </a:ext>
            </a:extLst>
          </p:cNvPr>
          <p:cNvSpPr txBox="1"/>
          <p:nvPr/>
        </p:nvSpPr>
        <p:spPr>
          <a:xfrm>
            <a:off x="3547354" y="4556101"/>
            <a:ext cx="2282396" cy="923330"/>
          </a:xfrm>
          <a:prstGeom prst="rect">
            <a:avLst/>
          </a:prstGeom>
          <a:noFill/>
        </p:spPr>
        <p:txBody>
          <a:bodyPr wrap="square" lIns="91440" tIns="45720" rIns="91440" bIns="45720" rtlCol="0" anchor="t">
            <a:spAutoFit/>
          </a:bodyPr>
          <a:lstStyle/>
          <a:p>
            <a:pPr algn="ctr"/>
            <a:r>
              <a:rPr lang="en-US" b="1" dirty="0">
                <a:solidFill>
                  <a:schemeClr val="bg1"/>
                </a:solidFill>
                <a:latin typeface="Calibri"/>
                <a:ea typeface="Lato"/>
                <a:cs typeface="Calibri"/>
              </a:rPr>
              <a:t>ARBEID EN</a:t>
            </a:r>
            <a:endParaRPr lang="it-IT" sz="1600" dirty="0">
              <a:solidFill>
                <a:schemeClr val="bg1"/>
              </a:solidFill>
            </a:endParaRPr>
          </a:p>
          <a:p>
            <a:pPr algn="ctr"/>
            <a:r>
              <a:rPr lang="en-US" b="1" dirty="0">
                <a:solidFill>
                  <a:schemeClr val="bg1"/>
                </a:solidFill>
                <a:latin typeface="Calibri"/>
                <a:ea typeface="Lato"/>
                <a:cs typeface="Calibri"/>
              </a:rPr>
              <a:t>WERKOMSTANDIG-HEDEN</a:t>
            </a:r>
          </a:p>
        </p:txBody>
      </p:sp>
      <p:sp>
        <p:nvSpPr>
          <p:cNvPr id="26" name="CuadroTexto 557">
            <a:extLst>
              <a:ext uri="{FF2B5EF4-FFF2-40B4-BE49-F238E27FC236}">
                <a16:creationId xmlns:a16="http://schemas.microsoft.com/office/drawing/2014/main" id="{9BAE4413-2DBB-C65E-BBC0-F3776147C7EF}"/>
              </a:ext>
            </a:extLst>
          </p:cNvPr>
          <p:cNvSpPr txBox="1"/>
          <p:nvPr/>
        </p:nvSpPr>
        <p:spPr>
          <a:xfrm>
            <a:off x="6002733" y="4073430"/>
            <a:ext cx="2247292" cy="707886"/>
          </a:xfrm>
          <a:prstGeom prst="rect">
            <a:avLst/>
          </a:prstGeom>
          <a:noFill/>
        </p:spPr>
        <p:txBody>
          <a:bodyPr wrap="square" lIns="91440" tIns="45720" rIns="91440" bIns="45720" rtlCol="0" anchor="t">
            <a:spAutoFit/>
          </a:bodyPr>
          <a:lstStyle/>
          <a:p>
            <a:pPr algn="ctr"/>
            <a:r>
              <a:rPr lang="en-US" sz="2000" b="1" dirty="0">
                <a:solidFill>
                  <a:schemeClr val="bg1"/>
                </a:solidFill>
                <a:latin typeface="Calibri"/>
                <a:ea typeface="Lato"/>
                <a:cs typeface="Calibri"/>
              </a:rPr>
              <a:t>MILIEU</a:t>
            </a:r>
          </a:p>
          <a:p>
            <a:pPr algn="ctr"/>
            <a:r>
              <a:rPr lang="en-US" sz="2000" b="1" dirty="0">
                <a:solidFill>
                  <a:schemeClr val="bg1"/>
                </a:solidFill>
                <a:latin typeface="Calibri" panose="020F0502020204030204" pitchFamily="34" charset="0"/>
                <a:ea typeface="Lato" charset="0"/>
                <a:cs typeface="Calibri" panose="020F0502020204030204" pitchFamily="34" charset="0"/>
              </a:rPr>
              <a:t>GEVOLGEN</a:t>
            </a:r>
          </a:p>
        </p:txBody>
      </p:sp>
      <p:sp>
        <p:nvSpPr>
          <p:cNvPr id="27" name="CuadroTexto 559">
            <a:extLst>
              <a:ext uri="{FF2B5EF4-FFF2-40B4-BE49-F238E27FC236}">
                <a16:creationId xmlns:a16="http://schemas.microsoft.com/office/drawing/2014/main" id="{A7FFF2F3-BB55-8F68-8699-BC90D099EF3B}"/>
              </a:ext>
            </a:extLst>
          </p:cNvPr>
          <p:cNvSpPr txBox="1"/>
          <p:nvPr/>
        </p:nvSpPr>
        <p:spPr>
          <a:xfrm>
            <a:off x="8681866" y="4778515"/>
            <a:ext cx="2245597" cy="707886"/>
          </a:xfrm>
          <a:prstGeom prst="rect">
            <a:avLst/>
          </a:prstGeom>
          <a:noFill/>
        </p:spPr>
        <p:txBody>
          <a:bodyPr wrap="square" lIns="91440" tIns="45720" rIns="91440" bIns="45720" rtlCol="0" anchor="t">
            <a:spAutoFit/>
          </a:bodyPr>
          <a:lstStyle/>
          <a:p>
            <a:pPr algn="ctr"/>
            <a:r>
              <a:rPr lang="en-US" sz="2000" b="1" dirty="0">
                <a:solidFill>
                  <a:schemeClr val="bg1"/>
                </a:solidFill>
                <a:latin typeface="Calibri"/>
                <a:ea typeface="Lato"/>
                <a:cs typeface="Calibri"/>
              </a:rPr>
              <a:t>DIEREN </a:t>
            </a:r>
          </a:p>
          <a:p>
            <a:pPr algn="ctr"/>
            <a:r>
              <a:rPr lang="en-US" sz="2000" b="1" dirty="0">
                <a:solidFill>
                  <a:schemeClr val="bg1"/>
                </a:solidFill>
                <a:latin typeface="Calibri"/>
                <a:ea typeface="Lato"/>
                <a:cs typeface="Calibri"/>
              </a:rPr>
              <a:t>WELZIJN</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grpSp>
        <p:nvGrpSpPr>
          <p:cNvPr id="32" name="Group 1">
            <a:extLst>
              <a:ext uri="{FF2B5EF4-FFF2-40B4-BE49-F238E27FC236}">
                <a16:creationId xmlns:a16="http://schemas.microsoft.com/office/drawing/2014/main" id="{9710C559-56EE-9440-8B16-E7505E6BE30A}"/>
              </a:ext>
            </a:extLst>
          </p:cNvPr>
          <p:cNvGrpSpPr/>
          <p:nvPr/>
        </p:nvGrpSpPr>
        <p:grpSpPr>
          <a:xfrm>
            <a:off x="9825379" y="-181962"/>
            <a:ext cx="2366621" cy="2933183"/>
            <a:chOff x="2887563" y="4517695"/>
            <a:chExt cx="1145987" cy="1420333"/>
          </a:xfrm>
          <a:solidFill>
            <a:schemeClr val="bg1">
              <a:alpha val="26000"/>
            </a:schemeClr>
          </a:solidFill>
        </p:grpSpPr>
        <p:sp>
          <p:nvSpPr>
            <p:cNvPr id="33" name="Freeform 4">
              <a:extLst>
                <a:ext uri="{FF2B5EF4-FFF2-40B4-BE49-F238E27FC236}">
                  <a16:creationId xmlns:a16="http://schemas.microsoft.com/office/drawing/2014/main" id="{AE70209A-5F61-C544-9F5B-6626649704A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34" name="Graphic 10">
              <a:extLst>
                <a:ext uri="{FF2B5EF4-FFF2-40B4-BE49-F238E27FC236}">
                  <a16:creationId xmlns:a16="http://schemas.microsoft.com/office/drawing/2014/main" id="{B00412F6-3F38-5C47-9FEB-68734DC6CA52}"/>
                </a:ext>
              </a:extLst>
            </p:cNvPr>
            <p:cNvGrpSpPr/>
            <p:nvPr/>
          </p:nvGrpSpPr>
          <p:grpSpPr>
            <a:xfrm>
              <a:off x="3495254" y="4781992"/>
              <a:ext cx="536857" cy="499528"/>
              <a:chOff x="3495254" y="4781992"/>
              <a:chExt cx="536857" cy="499528"/>
            </a:xfrm>
            <a:grpFill/>
          </p:grpSpPr>
          <p:sp>
            <p:nvSpPr>
              <p:cNvPr id="39" name="Freeform 10">
                <a:extLst>
                  <a:ext uri="{FF2B5EF4-FFF2-40B4-BE49-F238E27FC236}">
                    <a16:creationId xmlns:a16="http://schemas.microsoft.com/office/drawing/2014/main" id="{67313053-FE3F-944C-A6D9-ABCDD349B2B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40" name="Freeform 11">
                <a:extLst>
                  <a:ext uri="{FF2B5EF4-FFF2-40B4-BE49-F238E27FC236}">
                    <a16:creationId xmlns:a16="http://schemas.microsoft.com/office/drawing/2014/main" id="{F069A87E-C502-5A4D-BA8D-5BAFBB7835B1}"/>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41" name="Freeform 12">
                <a:extLst>
                  <a:ext uri="{FF2B5EF4-FFF2-40B4-BE49-F238E27FC236}">
                    <a16:creationId xmlns:a16="http://schemas.microsoft.com/office/drawing/2014/main" id="{7741302B-DA95-0B4E-88E2-88EA83ADE25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42" name="Freeform 13">
                <a:extLst>
                  <a:ext uri="{FF2B5EF4-FFF2-40B4-BE49-F238E27FC236}">
                    <a16:creationId xmlns:a16="http://schemas.microsoft.com/office/drawing/2014/main" id="{AEA60818-4507-7E4D-8A66-FA49CE78B92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35" name="Freeform 6">
              <a:extLst>
                <a:ext uri="{FF2B5EF4-FFF2-40B4-BE49-F238E27FC236}">
                  <a16:creationId xmlns:a16="http://schemas.microsoft.com/office/drawing/2014/main" id="{DAC76FBE-9B89-E547-97D5-FA108DAE0EA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36" name="Freeform 7">
              <a:extLst>
                <a:ext uri="{FF2B5EF4-FFF2-40B4-BE49-F238E27FC236}">
                  <a16:creationId xmlns:a16="http://schemas.microsoft.com/office/drawing/2014/main" id="{43F86949-56BE-EA44-AC43-6AC607E2D4A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37" name="Freeform 8">
              <a:extLst>
                <a:ext uri="{FF2B5EF4-FFF2-40B4-BE49-F238E27FC236}">
                  <a16:creationId xmlns:a16="http://schemas.microsoft.com/office/drawing/2014/main" id="{FDEC7047-6F18-AF44-89E8-7096D5530AC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38" name="Freeform 9">
              <a:extLst>
                <a:ext uri="{FF2B5EF4-FFF2-40B4-BE49-F238E27FC236}">
                  <a16:creationId xmlns:a16="http://schemas.microsoft.com/office/drawing/2014/main" id="{8CBEB5CE-7F31-6344-B36A-5CDA3B28B4D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43" name="Graphic 3">
            <a:extLst>
              <a:ext uri="{FF2B5EF4-FFF2-40B4-BE49-F238E27FC236}">
                <a16:creationId xmlns:a16="http://schemas.microsoft.com/office/drawing/2014/main" id="{812E5865-CF1E-F74F-9574-CAF5DFA10B00}"/>
              </a:ext>
            </a:extLst>
          </p:cNvPr>
          <p:cNvGrpSpPr/>
          <p:nvPr/>
        </p:nvGrpSpPr>
        <p:grpSpPr>
          <a:xfrm>
            <a:off x="7705586" y="509071"/>
            <a:ext cx="1088878" cy="1111078"/>
            <a:chOff x="8424689" y="5374597"/>
            <a:chExt cx="1088878" cy="1111078"/>
          </a:xfrm>
          <a:solidFill>
            <a:schemeClr val="bg1"/>
          </a:solidFill>
        </p:grpSpPr>
        <p:sp>
          <p:nvSpPr>
            <p:cNvPr id="44" name="Freeform 1258">
              <a:extLst>
                <a:ext uri="{FF2B5EF4-FFF2-40B4-BE49-F238E27FC236}">
                  <a16:creationId xmlns:a16="http://schemas.microsoft.com/office/drawing/2014/main" id="{34426E96-1293-A540-BC4F-20C4412423FD}"/>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45" name="Graphic 3">
              <a:extLst>
                <a:ext uri="{FF2B5EF4-FFF2-40B4-BE49-F238E27FC236}">
                  <a16:creationId xmlns:a16="http://schemas.microsoft.com/office/drawing/2014/main" id="{BDAA0FC7-5DB9-F64A-8C9A-212D86200E63}"/>
                </a:ext>
              </a:extLst>
            </p:cNvPr>
            <p:cNvGrpSpPr/>
            <p:nvPr/>
          </p:nvGrpSpPr>
          <p:grpSpPr>
            <a:xfrm>
              <a:off x="8424689" y="5374597"/>
              <a:ext cx="1088878" cy="1111078"/>
              <a:chOff x="8424689" y="5374597"/>
              <a:chExt cx="1088878" cy="1111078"/>
            </a:xfrm>
            <a:grpFill/>
          </p:grpSpPr>
          <p:grpSp>
            <p:nvGrpSpPr>
              <p:cNvPr id="46" name="Graphic 3">
                <a:extLst>
                  <a:ext uri="{FF2B5EF4-FFF2-40B4-BE49-F238E27FC236}">
                    <a16:creationId xmlns:a16="http://schemas.microsoft.com/office/drawing/2014/main" id="{F37FAD8B-A63B-5141-B5A8-2410D892B363}"/>
                  </a:ext>
                </a:extLst>
              </p:cNvPr>
              <p:cNvGrpSpPr/>
              <p:nvPr/>
            </p:nvGrpSpPr>
            <p:grpSpPr>
              <a:xfrm>
                <a:off x="8424689" y="5374597"/>
                <a:ext cx="943956" cy="1111078"/>
                <a:chOff x="8424689" y="5374597"/>
                <a:chExt cx="943956" cy="1111078"/>
              </a:xfrm>
              <a:grpFill/>
            </p:grpSpPr>
            <p:sp>
              <p:nvSpPr>
                <p:cNvPr id="56" name="Freeform 1270">
                  <a:extLst>
                    <a:ext uri="{FF2B5EF4-FFF2-40B4-BE49-F238E27FC236}">
                      <a16:creationId xmlns:a16="http://schemas.microsoft.com/office/drawing/2014/main" id="{FAEF3076-A49B-B84F-A4A9-7C7743B48954}"/>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57" name="Freeform 1271">
                  <a:extLst>
                    <a:ext uri="{FF2B5EF4-FFF2-40B4-BE49-F238E27FC236}">
                      <a16:creationId xmlns:a16="http://schemas.microsoft.com/office/drawing/2014/main" id="{20928FE1-3301-C547-BAF3-FFE7C6BA133D}"/>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47" name="Freeform 1261">
                <a:extLst>
                  <a:ext uri="{FF2B5EF4-FFF2-40B4-BE49-F238E27FC236}">
                    <a16:creationId xmlns:a16="http://schemas.microsoft.com/office/drawing/2014/main" id="{E5EB2A60-06A9-0345-8A22-92CFCA8BDF7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48" name="Freeform 1262">
                <a:extLst>
                  <a:ext uri="{FF2B5EF4-FFF2-40B4-BE49-F238E27FC236}">
                    <a16:creationId xmlns:a16="http://schemas.microsoft.com/office/drawing/2014/main" id="{61198FD1-AA7E-6547-8907-20C2F32CF88F}"/>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49" name="Freeform 1263">
                <a:extLst>
                  <a:ext uri="{FF2B5EF4-FFF2-40B4-BE49-F238E27FC236}">
                    <a16:creationId xmlns:a16="http://schemas.microsoft.com/office/drawing/2014/main" id="{6CBA744E-0350-5B44-8CEF-951CDE8B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50" name="Freeform 1264">
                <a:extLst>
                  <a:ext uri="{FF2B5EF4-FFF2-40B4-BE49-F238E27FC236}">
                    <a16:creationId xmlns:a16="http://schemas.microsoft.com/office/drawing/2014/main" id="{604BADDC-53A4-434C-AA45-38049D01E80C}"/>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51" name="Freeform 1265">
                <a:extLst>
                  <a:ext uri="{FF2B5EF4-FFF2-40B4-BE49-F238E27FC236}">
                    <a16:creationId xmlns:a16="http://schemas.microsoft.com/office/drawing/2014/main" id="{1CF74E49-5086-0848-BDAA-D9335ABF9A51}"/>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52" name="Freeform 1266">
                <a:extLst>
                  <a:ext uri="{FF2B5EF4-FFF2-40B4-BE49-F238E27FC236}">
                    <a16:creationId xmlns:a16="http://schemas.microsoft.com/office/drawing/2014/main" id="{E529A241-6EC4-B845-BD44-5291292DB2D9}"/>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53" name="Freeform 1267">
                <a:extLst>
                  <a:ext uri="{FF2B5EF4-FFF2-40B4-BE49-F238E27FC236}">
                    <a16:creationId xmlns:a16="http://schemas.microsoft.com/office/drawing/2014/main" id="{7474BE35-E15A-E142-80DF-A9A1C5A8A7D6}"/>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54" name="Freeform 1268">
                <a:extLst>
                  <a:ext uri="{FF2B5EF4-FFF2-40B4-BE49-F238E27FC236}">
                    <a16:creationId xmlns:a16="http://schemas.microsoft.com/office/drawing/2014/main" id="{27A86E5A-85FE-6949-9617-990055901B46}"/>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55" name="Freeform 1269">
                <a:extLst>
                  <a:ext uri="{FF2B5EF4-FFF2-40B4-BE49-F238E27FC236}">
                    <a16:creationId xmlns:a16="http://schemas.microsoft.com/office/drawing/2014/main" id="{7153829E-C393-8849-B4A6-54CC3AB4450D}"/>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grpSp>
        <p:nvGrpSpPr>
          <p:cNvPr id="28" name="Graphic 3">
            <a:extLst>
              <a:ext uri="{FF2B5EF4-FFF2-40B4-BE49-F238E27FC236}">
                <a16:creationId xmlns:a16="http://schemas.microsoft.com/office/drawing/2014/main" id="{3CE26CC4-7C1A-0B3D-15ED-EEBA2035EFB1}"/>
              </a:ext>
            </a:extLst>
          </p:cNvPr>
          <p:cNvGrpSpPr/>
          <p:nvPr/>
        </p:nvGrpSpPr>
        <p:grpSpPr>
          <a:xfrm>
            <a:off x="2598333" y="4777495"/>
            <a:ext cx="648502" cy="611111"/>
            <a:chOff x="2451513" y="5314516"/>
            <a:chExt cx="1088992" cy="1047735"/>
          </a:xfrm>
          <a:solidFill>
            <a:schemeClr val="bg1"/>
          </a:solidFill>
        </p:grpSpPr>
        <p:grpSp>
          <p:nvGrpSpPr>
            <p:cNvPr id="29" name="Graphic 3">
              <a:extLst>
                <a:ext uri="{FF2B5EF4-FFF2-40B4-BE49-F238E27FC236}">
                  <a16:creationId xmlns:a16="http://schemas.microsoft.com/office/drawing/2014/main" id="{CB136D1E-4459-A1F1-589F-F76515180C80}"/>
                </a:ext>
              </a:extLst>
            </p:cNvPr>
            <p:cNvGrpSpPr/>
            <p:nvPr/>
          </p:nvGrpSpPr>
          <p:grpSpPr>
            <a:xfrm>
              <a:off x="2451513" y="5314516"/>
              <a:ext cx="1088992" cy="1047735"/>
              <a:chOff x="2451513" y="5314516"/>
              <a:chExt cx="1088992" cy="1047735"/>
            </a:xfrm>
            <a:grpFill/>
          </p:grpSpPr>
          <p:sp>
            <p:nvSpPr>
              <p:cNvPr id="31" name="Freeform 1312">
                <a:extLst>
                  <a:ext uri="{FF2B5EF4-FFF2-40B4-BE49-F238E27FC236}">
                    <a16:creationId xmlns:a16="http://schemas.microsoft.com/office/drawing/2014/main" id="{EEC0D650-CBD1-C4AE-D10E-F40364EAC0F3}"/>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endParaRPr lang="en-US"/>
              </a:p>
            </p:txBody>
          </p:sp>
          <p:sp>
            <p:nvSpPr>
              <p:cNvPr id="58" name="Freeform 1313">
                <a:extLst>
                  <a:ext uri="{FF2B5EF4-FFF2-40B4-BE49-F238E27FC236}">
                    <a16:creationId xmlns:a16="http://schemas.microsoft.com/office/drawing/2014/main" id="{245D7A0A-4693-A219-987C-634BBAF77D57}"/>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endParaRPr lang="en-US"/>
              </a:p>
            </p:txBody>
          </p:sp>
          <p:sp>
            <p:nvSpPr>
              <p:cNvPr id="59" name="Freeform 1314">
                <a:extLst>
                  <a:ext uri="{FF2B5EF4-FFF2-40B4-BE49-F238E27FC236}">
                    <a16:creationId xmlns:a16="http://schemas.microsoft.com/office/drawing/2014/main" id="{15A95DA8-C0CA-3D7C-0E9C-72DF8E162B69}"/>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endParaRPr lang="en-US"/>
              </a:p>
            </p:txBody>
          </p:sp>
        </p:grpSp>
        <p:sp>
          <p:nvSpPr>
            <p:cNvPr id="30" name="Freeform 1311">
              <a:extLst>
                <a:ext uri="{FF2B5EF4-FFF2-40B4-BE49-F238E27FC236}">
                  <a16:creationId xmlns:a16="http://schemas.microsoft.com/office/drawing/2014/main" id="{4A94DF82-60D6-F1A4-B2BB-041E0CC22715}"/>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55854D"/>
            </a:solidFill>
            <a:ln w="27426" cap="flat">
              <a:noFill/>
              <a:prstDash val="solid"/>
              <a:miter/>
            </a:ln>
          </p:spPr>
          <p:txBody>
            <a:bodyPr rtlCol="0" anchor="ctr"/>
            <a:lstStyle/>
            <a:p>
              <a:endParaRPr lang="en-US" dirty="0"/>
            </a:p>
          </p:txBody>
        </p:sp>
      </p:grpSp>
      <p:grpSp>
        <p:nvGrpSpPr>
          <p:cNvPr id="60" name="Graphic 3">
            <a:extLst>
              <a:ext uri="{FF2B5EF4-FFF2-40B4-BE49-F238E27FC236}">
                <a16:creationId xmlns:a16="http://schemas.microsoft.com/office/drawing/2014/main" id="{189C443F-31F3-A858-7564-DBDC0DE6D240}"/>
              </a:ext>
            </a:extLst>
          </p:cNvPr>
          <p:cNvGrpSpPr/>
          <p:nvPr/>
        </p:nvGrpSpPr>
        <p:grpSpPr>
          <a:xfrm>
            <a:off x="5349057" y="5615632"/>
            <a:ext cx="565635" cy="558181"/>
            <a:chOff x="2694219" y="430095"/>
            <a:chExt cx="1090872" cy="1093052"/>
          </a:xfrm>
          <a:solidFill>
            <a:schemeClr val="bg1"/>
          </a:solidFill>
        </p:grpSpPr>
        <p:sp>
          <p:nvSpPr>
            <p:cNvPr id="61" name="Freeform 1015">
              <a:extLst>
                <a:ext uri="{FF2B5EF4-FFF2-40B4-BE49-F238E27FC236}">
                  <a16:creationId xmlns:a16="http://schemas.microsoft.com/office/drawing/2014/main" id="{F3AF97F4-9DC9-069C-8B1D-1E7D4E7C0B4D}"/>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55854D"/>
            </a:solidFill>
            <a:ln w="27426" cap="flat">
              <a:noFill/>
              <a:prstDash val="solid"/>
              <a:miter/>
            </a:ln>
          </p:spPr>
          <p:txBody>
            <a:bodyPr rtlCol="0" anchor="ctr"/>
            <a:lstStyle/>
            <a:p>
              <a:endParaRPr lang="en-US"/>
            </a:p>
          </p:txBody>
        </p:sp>
        <p:grpSp>
          <p:nvGrpSpPr>
            <p:cNvPr id="62" name="Graphic 3">
              <a:extLst>
                <a:ext uri="{FF2B5EF4-FFF2-40B4-BE49-F238E27FC236}">
                  <a16:creationId xmlns:a16="http://schemas.microsoft.com/office/drawing/2014/main" id="{4378FECB-1A2D-361A-5A36-A5AE23B05A0D}"/>
                </a:ext>
              </a:extLst>
            </p:cNvPr>
            <p:cNvGrpSpPr/>
            <p:nvPr/>
          </p:nvGrpSpPr>
          <p:grpSpPr>
            <a:xfrm>
              <a:off x="2694219" y="430095"/>
              <a:ext cx="1090872" cy="1093052"/>
              <a:chOff x="2694219" y="430095"/>
              <a:chExt cx="1090872" cy="1093052"/>
            </a:xfrm>
            <a:grpFill/>
          </p:grpSpPr>
          <p:sp>
            <p:nvSpPr>
              <p:cNvPr id="63" name="Freeform 1017">
                <a:extLst>
                  <a:ext uri="{FF2B5EF4-FFF2-40B4-BE49-F238E27FC236}">
                    <a16:creationId xmlns:a16="http://schemas.microsoft.com/office/drawing/2014/main" id="{ED0BC387-F572-3511-2CA1-A6595B74D09C}"/>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64" name="Graphic 3">
                <a:extLst>
                  <a:ext uri="{FF2B5EF4-FFF2-40B4-BE49-F238E27FC236}">
                    <a16:creationId xmlns:a16="http://schemas.microsoft.com/office/drawing/2014/main" id="{2DD6B499-B924-4DC1-904D-1A8171654B7F}"/>
                  </a:ext>
                </a:extLst>
              </p:cNvPr>
              <p:cNvGrpSpPr/>
              <p:nvPr/>
            </p:nvGrpSpPr>
            <p:grpSpPr>
              <a:xfrm>
                <a:off x="2694219" y="553519"/>
                <a:ext cx="1090872" cy="969628"/>
                <a:chOff x="2694219" y="553519"/>
                <a:chExt cx="1090872" cy="969628"/>
              </a:xfrm>
              <a:grpFill/>
            </p:grpSpPr>
            <p:sp>
              <p:nvSpPr>
                <p:cNvPr id="65" name="Freeform 1019">
                  <a:extLst>
                    <a:ext uri="{FF2B5EF4-FFF2-40B4-BE49-F238E27FC236}">
                      <a16:creationId xmlns:a16="http://schemas.microsoft.com/office/drawing/2014/main" id="{4109F70E-6527-AFAC-4FC7-F97AB9D6F56A}"/>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66" name="Freeform 1020">
                  <a:extLst>
                    <a:ext uri="{FF2B5EF4-FFF2-40B4-BE49-F238E27FC236}">
                      <a16:creationId xmlns:a16="http://schemas.microsoft.com/office/drawing/2014/main" id="{5B19C334-C2CE-BC58-6B20-10D5D2BEBBCC}"/>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grpSp>
        <p:nvGrpSpPr>
          <p:cNvPr id="67" name="Group 66">
            <a:extLst>
              <a:ext uri="{FF2B5EF4-FFF2-40B4-BE49-F238E27FC236}">
                <a16:creationId xmlns:a16="http://schemas.microsoft.com/office/drawing/2014/main" id="{ED871005-C93E-3698-92B4-EFD6921EEE22}"/>
              </a:ext>
            </a:extLst>
          </p:cNvPr>
          <p:cNvGrpSpPr/>
          <p:nvPr/>
        </p:nvGrpSpPr>
        <p:grpSpPr>
          <a:xfrm>
            <a:off x="7711629" y="4813352"/>
            <a:ext cx="609335" cy="629615"/>
            <a:chOff x="5614841" y="786428"/>
            <a:chExt cx="901130" cy="901727"/>
          </a:xfrm>
          <a:solidFill>
            <a:schemeClr val="bg1"/>
          </a:solidFill>
        </p:grpSpPr>
        <p:grpSp>
          <p:nvGrpSpPr>
            <p:cNvPr id="68" name="Graphic 2">
              <a:extLst>
                <a:ext uri="{FF2B5EF4-FFF2-40B4-BE49-F238E27FC236}">
                  <a16:creationId xmlns:a16="http://schemas.microsoft.com/office/drawing/2014/main" id="{1E250EB7-F2B0-4CE4-61CA-121CE98523BC}"/>
                </a:ext>
              </a:extLst>
            </p:cNvPr>
            <p:cNvGrpSpPr/>
            <p:nvPr/>
          </p:nvGrpSpPr>
          <p:grpSpPr>
            <a:xfrm>
              <a:off x="5715019" y="1058540"/>
              <a:ext cx="543506" cy="445337"/>
              <a:chOff x="5715019" y="1058540"/>
              <a:chExt cx="543506" cy="445337"/>
            </a:xfrm>
            <a:grpFill/>
          </p:grpSpPr>
          <p:sp>
            <p:nvSpPr>
              <p:cNvPr id="70" name="Freeform 210">
                <a:extLst>
                  <a:ext uri="{FF2B5EF4-FFF2-40B4-BE49-F238E27FC236}">
                    <a16:creationId xmlns:a16="http://schemas.microsoft.com/office/drawing/2014/main" id="{24ADA70A-4440-BA67-2AC4-4354807ACA66}"/>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55854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211">
                <a:extLst>
                  <a:ext uri="{FF2B5EF4-FFF2-40B4-BE49-F238E27FC236}">
                    <a16:creationId xmlns:a16="http://schemas.microsoft.com/office/drawing/2014/main" id="{F68008E3-9BD2-E686-65DB-ECE53E529DA2}"/>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55854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9" name="Freeform 209">
              <a:extLst>
                <a:ext uri="{FF2B5EF4-FFF2-40B4-BE49-F238E27FC236}">
                  <a16:creationId xmlns:a16="http://schemas.microsoft.com/office/drawing/2014/main" id="{638C8A61-4884-3FAC-CECF-272A714CE86D}"/>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73" name="Graphic 72" descr="Cow with solid fill">
            <a:extLst>
              <a:ext uri="{FF2B5EF4-FFF2-40B4-BE49-F238E27FC236}">
                <a16:creationId xmlns:a16="http://schemas.microsoft.com/office/drawing/2014/main" id="{EFC6A638-64B7-D138-BEDF-BE1CB92BFAC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453110" y="5571764"/>
            <a:ext cx="506548" cy="506548"/>
          </a:xfrm>
          <a:prstGeom prst="rect">
            <a:avLst/>
          </a:prstGeom>
        </p:spPr>
      </p:pic>
      <p:pic>
        <p:nvPicPr>
          <p:cNvPr id="75" name="Graphic 74" descr="Open hand outline">
            <a:extLst>
              <a:ext uri="{FF2B5EF4-FFF2-40B4-BE49-F238E27FC236}">
                <a16:creationId xmlns:a16="http://schemas.microsoft.com/office/drawing/2014/main" id="{7AC2EF65-7200-8764-A750-515AA66967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61182" y="5788909"/>
            <a:ext cx="608598" cy="608598"/>
          </a:xfrm>
          <a:prstGeom prst="rect">
            <a:avLst/>
          </a:prstGeom>
        </p:spPr>
      </p:pic>
    </p:spTree>
    <p:extLst>
      <p:ext uri="{BB962C8B-B14F-4D97-AF65-F5344CB8AC3E}">
        <p14:creationId xmlns:p14="http://schemas.microsoft.com/office/powerpoint/2010/main" val="3290853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2FA98-D394-FD8C-DEF1-0C6E533D55E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84F0118-B900-6A23-B511-C4FBA40B0FD2}"/>
              </a:ext>
            </a:extLst>
          </p:cNvPr>
          <p:cNvSpPr>
            <a:spLocks noGrp="1"/>
          </p:cNvSpPr>
          <p:nvPr>
            <p:ph type="body" sz="quarter" idx="19"/>
          </p:nvPr>
        </p:nvSpPr>
        <p:spPr>
          <a:xfrm>
            <a:off x="904856" y="1989039"/>
            <a:ext cx="10052954" cy="3253874"/>
          </a:xfrm>
          <a:prstGeom prst="rect">
            <a:avLst/>
          </a:prstGeom>
        </p:spPr>
        <p:txBody>
          <a:bodyPr lIns="91440" tIns="45720" rIns="91440" bIns="45720" anchor="t"/>
          <a:lstStyle/>
          <a:p>
            <a:pPr marL="342900" indent="-342900">
              <a:buFont typeface="Arial" panose="020B0604020202020204" pitchFamily="34" charset="0"/>
              <a:buChar char="•"/>
            </a:pPr>
            <a:r>
              <a:rPr lang="nl-NL" dirty="0"/>
              <a:t>Een ethische toeleveringsketen in voedselsystemen betekent dat in elke stap, van productie en verwerking tot distributie en verkoop, aandacht is voor </a:t>
            </a:r>
            <a:r>
              <a:rPr lang="nl-NL" b="1" dirty="0"/>
              <a:t>sociale rechtvaardigheid, zorg voor de natuur en verantwoord handelen.</a:t>
            </a:r>
          </a:p>
          <a:p>
            <a:pPr marL="342900" indent="-342900">
              <a:buFont typeface="Arial" panose="020B0604020202020204" pitchFamily="34" charset="0"/>
              <a:buChar char="•"/>
            </a:pPr>
            <a:endParaRPr lang="en-US" dirty="0">
              <a:ea typeface="+mn-lt"/>
              <a:cs typeface="+mn-lt"/>
            </a:endParaRPr>
          </a:p>
          <a:p>
            <a:pPr marL="342900" indent="-342900">
              <a:buFont typeface="Arial" panose="020B0604020202020204" pitchFamily="34" charset="0"/>
              <a:buChar char="•"/>
            </a:pPr>
            <a:r>
              <a:rPr lang="nl-NL" dirty="0"/>
              <a:t>Dit houdt in dat de manier waarop voedsel bij de consument komt, </a:t>
            </a:r>
            <a:r>
              <a:rPr lang="nl-NL" b="1" dirty="0"/>
              <a:t>mensenrechten</a:t>
            </a:r>
            <a:r>
              <a:rPr lang="nl-NL" dirty="0"/>
              <a:t> en eerlijke </a:t>
            </a:r>
            <a:r>
              <a:rPr lang="nl-NL" b="1" dirty="0"/>
              <a:t>arbeidsomstandigheden</a:t>
            </a:r>
            <a:r>
              <a:rPr lang="nl-NL" dirty="0"/>
              <a:t> respecteert en het </a:t>
            </a:r>
            <a:r>
              <a:rPr lang="nl-NL" b="1" dirty="0"/>
              <a:t>milieu beschermt</a:t>
            </a:r>
            <a:r>
              <a:rPr lang="nl-NL" dirty="0"/>
              <a:t>. Tegelijkertijd is er </a:t>
            </a:r>
            <a:r>
              <a:rPr lang="nl-NL" b="1" dirty="0"/>
              <a:t>aandacht</a:t>
            </a:r>
            <a:r>
              <a:rPr lang="nl-NL" dirty="0"/>
              <a:t> voor </a:t>
            </a:r>
            <a:r>
              <a:rPr lang="nl-NL" b="1" dirty="0"/>
              <a:t>transparantie</a:t>
            </a:r>
            <a:r>
              <a:rPr lang="nl-NL" dirty="0"/>
              <a:t>, </a:t>
            </a:r>
            <a:r>
              <a:rPr lang="nl-NL" b="1" dirty="0"/>
              <a:t>dierenwelzijn</a:t>
            </a:r>
            <a:r>
              <a:rPr lang="nl-NL" dirty="0"/>
              <a:t> en een </a:t>
            </a:r>
            <a:r>
              <a:rPr lang="nl-NL" b="1" dirty="0"/>
              <a:t>eerlijk</a:t>
            </a:r>
            <a:r>
              <a:rPr lang="nl-NL" dirty="0"/>
              <a:t> inkomen voor producenten.</a:t>
            </a:r>
            <a:endParaRPr lang="en-US" dirty="0">
              <a:ea typeface="+mn-lt"/>
              <a:cs typeface="+mn-lt"/>
            </a:endParaRPr>
          </a:p>
          <a:p>
            <a:endParaRPr lang="en-US" u="sng" dirty="0">
              <a:ea typeface="+mn-lt"/>
              <a:cs typeface="+mn-lt"/>
            </a:endParaRPr>
          </a:p>
          <a:p>
            <a:endParaRPr lang="en-US" dirty="0">
              <a:ea typeface="Calibri"/>
              <a:cs typeface="Calibri"/>
            </a:endParaRPr>
          </a:p>
          <a:p>
            <a:endParaRPr lang="en-US" dirty="0"/>
          </a:p>
          <a:p>
            <a:r>
              <a:rPr lang="en-US" sz="1800" i="1" dirty="0">
                <a:ea typeface="+mn-lt"/>
                <a:cs typeface="+mn-lt"/>
              </a:rPr>
              <a:t>Ethiek in de toeleveringsketen</a:t>
            </a:r>
            <a:r>
              <a:rPr lang="en-US" sz="1800" dirty="0">
                <a:ea typeface="+mn-lt"/>
                <a:cs typeface="+mn-lt"/>
              </a:rPr>
              <a:t>:</a:t>
            </a:r>
            <a:r>
              <a:rPr lang="en-US" sz="1800" dirty="0">
                <a:ea typeface="+mn-lt"/>
                <a:cs typeface="+mn-lt"/>
                <a:hlinkClick r:id="rId2"/>
              </a:rPr>
              <a:t> https://www.oxfordcollegeofprocurementandsupply.com/ethics-in-the-supply-chain/</a:t>
            </a:r>
            <a:r>
              <a:rPr lang="en-US" sz="1800" dirty="0">
                <a:ea typeface="+mn-lt"/>
                <a:cs typeface="+mn-lt"/>
              </a:rPr>
              <a:t> </a:t>
            </a:r>
          </a:p>
        </p:txBody>
      </p:sp>
      <p:sp>
        <p:nvSpPr>
          <p:cNvPr id="6" name="Text Placeholder 1">
            <a:extLst>
              <a:ext uri="{FF2B5EF4-FFF2-40B4-BE49-F238E27FC236}">
                <a16:creationId xmlns:a16="http://schemas.microsoft.com/office/drawing/2014/main" id="{64AE521E-6E54-D1AE-7688-59C10CABF8A2}"/>
              </a:ext>
            </a:extLst>
          </p:cNvPr>
          <p:cNvSpPr txBox="1">
            <a:spLocks/>
          </p:cNvSpPr>
          <p:nvPr/>
        </p:nvSpPr>
        <p:spPr>
          <a:xfrm>
            <a:off x="0" y="650590"/>
            <a:ext cx="8064230"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ETHIEK IN DE TOELEVERINGSKETEN</a:t>
            </a:r>
            <a:endParaRPr lang="en-US" u="sng" dirty="0">
              <a:solidFill>
                <a:schemeClr val="bg1"/>
              </a:solidFill>
              <a:ea typeface="Calibri"/>
              <a:cs typeface="Calibri"/>
            </a:endParaRPr>
          </a:p>
        </p:txBody>
      </p:sp>
    </p:spTree>
    <p:extLst>
      <p:ext uri="{BB962C8B-B14F-4D97-AF65-F5344CB8AC3E}">
        <p14:creationId xmlns:p14="http://schemas.microsoft.com/office/powerpoint/2010/main" val="31531139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65D83-CA57-8F93-1455-5EE9DCA1CD0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1DA185E-827B-30CA-7F4E-3266F82F0F92}"/>
              </a:ext>
            </a:extLst>
          </p:cNvPr>
          <p:cNvSpPr>
            <a:spLocks noGrp="1"/>
          </p:cNvSpPr>
          <p:nvPr>
            <p:ph type="body" sz="quarter" idx="16"/>
          </p:nvPr>
        </p:nvSpPr>
        <p:spPr>
          <a:xfrm>
            <a:off x="327728" y="938162"/>
            <a:ext cx="10969767" cy="992652"/>
          </a:xfrm>
        </p:spPr>
        <p:txBody>
          <a:bodyPr lIns="91440" tIns="45720" rIns="91440" bIns="45720" anchor="t">
            <a:noAutofit/>
          </a:bodyPr>
          <a:lstStyle/>
          <a:p>
            <a:pPr algn="r"/>
            <a:r>
              <a:rPr lang="en-IE" dirty="0"/>
              <a:t>Inzicht in de voedselvoorzieningsketen  </a:t>
            </a:r>
            <a:endParaRPr lang="en-IE" dirty="0">
              <a:ea typeface="Calibri" panose="020F0502020204030204"/>
              <a:cs typeface="Calibri" panose="020F0502020204030204"/>
            </a:endParaRPr>
          </a:p>
        </p:txBody>
      </p:sp>
      <p:sp>
        <p:nvSpPr>
          <p:cNvPr id="3" name="Text Placeholder 2">
            <a:extLst>
              <a:ext uri="{FF2B5EF4-FFF2-40B4-BE49-F238E27FC236}">
                <a16:creationId xmlns:a16="http://schemas.microsoft.com/office/drawing/2014/main" id="{F92CE273-979F-3844-C27A-134CEA84D833}"/>
              </a:ext>
            </a:extLst>
          </p:cNvPr>
          <p:cNvSpPr>
            <a:spLocks noGrp="1"/>
          </p:cNvSpPr>
          <p:nvPr>
            <p:ph type="body" sz="quarter" idx="19"/>
          </p:nvPr>
        </p:nvSpPr>
        <p:spPr>
          <a:xfrm>
            <a:off x="6578872" y="2776175"/>
            <a:ext cx="4990998" cy="4102937"/>
          </a:xfrm>
        </p:spPr>
        <p:txBody>
          <a:bodyPr lIns="91440" tIns="45720" rIns="91440" bIns="45720" anchor="t"/>
          <a:lstStyle/>
          <a:p>
            <a:r>
              <a:rPr lang="nl-NL" dirty="0"/>
              <a:t>Deze video van de </a:t>
            </a:r>
            <a:r>
              <a:rPr lang="nl-NL" b="1" dirty="0"/>
              <a:t>Farm </a:t>
            </a:r>
            <a:r>
              <a:rPr lang="nl-NL" b="1" dirty="0" err="1"/>
              <a:t>Traveler</a:t>
            </a:r>
            <a:r>
              <a:rPr lang="nl-NL" b="1" dirty="0"/>
              <a:t> Podcast </a:t>
            </a:r>
            <a:r>
              <a:rPr lang="nl-NL" dirty="0"/>
              <a:t>geeft een overzicht van hoe een voedselketen werkt. Het helpt je te begrijpen wat een toeleveringsketen is en waarom die belangrijk is.</a:t>
            </a:r>
            <a:endParaRPr lang="en-IE" dirty="0">
              <a:ea typeface="Calibri"/>
              <a:cs typeface="Calibri"/>
            </a:endParaRPr>
          </a:p>
        </p:txBody>
      </p:sp>
      <p:pic>
        <p:nvPicPr>
          <p:cNvPr id="5" name="Elementi multimediali online 4" title="Understanding the Food Supply Chain">
            <a:hlinkClick r:id="" action="ppaction://noaction"/>
            <a:extLst>
              <a:ext uri="{FF2B5EF4-FFF2-40B4-BE49-F238E27FC236}">
                <a16:creationId xmlns:a16="http://schemas.microsoft.com/office/drawing/2014/main" id="{768820BF-88FB-A230-0AE1-019C8E8B45C4}"/>
              </a:ext>
            </a:extLst>
          </p:cNvPr>
          <p:cNvPicPr>
            <a:picLocks noRot="1" noChangeAspect="1"/>
          </p:cNvPicPr>
          <p:nvPr>
            <a:videoFile r:link="rId1"/>
          </p:nvPr>
        </p:nvPicPr>
        <p:blipFill>
          <a:blip r:embed="rId4"/>
          <a:stretch>
            <a:fillRect/>
          </a:stretch>
        </p:blipFill>
        <p:spPr>
          <a:xfrm>
            <a:off x="929697" y="2599459"/>
            <a:ext cx="5285943" cy="2966605"/>
          </a:xfrm>
          <a:prstGeom prst="rect">
            <a:avLst/>
          </a:prstGeom>
        </p:spPr>
      </p:pic>
      <p:sp>
        <p:nvSpPr>
          <p:cNvPr id="6" name="TextBox 3">
            <a:extLst>
              <a:ext uri="{FF2B5EF4-FFF2-40B4-BE49-F238E27FC236}">
                <a16:creationId xmlns:a16="http://schemas.microsoft.com/office/drawing/2014/main" id="{8EC88C52-3703-1B4E-B565-0161A3B1D52F}"/>
              </a:ext>
            </a:extLst>
          </p:cNvPr>
          <p:cNvSpPr txBox="1"/>
          <p:nvPr/>
        </p:nvSpPr>
        <p:spPr>
          <a:xfrm>
            <a:off x="463852" y="6264134"/>
            <a:ext cx="5874328" cy="276999"/>
          </a:xfrm>
          <a:prstGeom prst="rect">
            <a:avLst/>
          </a:prstGeom>
          <a:noFill/>
        </p:spPr>
        <p:txBody>
          <a:bodyPr wrap="square" lIns="91440" tIns="45720" rIns="91440" bIns="45720" anchor="t">
            <a:spAutoFit/>
          </a:bodyPr>
          <a:lstStyle/>
          <a:p>
            <a:pPr algn="ctr"/>
            <a:r>
              <a:rPr lang="en-US" sz="1200" dirty="0">
                <a:ea typeface="Calibri"/>
                <a:cs typeface="Calibri"/>
                <a:hlinkClick r:id="rId5"/>
              </a:rPr>
              <a:t>Inzicht in de voedselvoorzieningsketen</a:t>
            </a:r>
            <a:endParaRPr lang="en-US" sz="1200" dirty="0">
              <a:ea typeface="Calibri"/>
              <a:cs typeface="Calibri"/>
            </a:endParaRPr>
          </a:p>
        </p:txBody>
      </p:sp>
    </p:spTree>
    <p:extLst>
      <p:ext uri="{BB962C8B-B14F-4D97-AF65-F5344CB8AC3E}">
        <p14:creationId xmlns:p14="http://schemas.microsoft.com/office/powerpoint/2010/main" val="555873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pic>
        <p:nvPicPr>
          <p:cNvPr id="36" name="Picture Placeholder 31">
            <a:extLst>
              <a:ext uri="{FF2B5EF4-FFF2-40B4-BE49-F238E27FC236}">
                <a16:creationId xmlns:a16="http://schemas.microsoft.com/office/drawing/2014/main" id="{CD3CD086-E12F-A546-AC81-2363E1FA209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521255" y="337045"/>
            <a:ext cx="3113431" cy="6169791"/>
          </a:xfrm>
          <a:prstGeom prst="rect">
            <a:avLst/>
          </a:prstGeom>
        </p:spPr>
      </p:pic>
      <p:sp>
        <p:nvSpPr>
          <p:cNvPr id="32" name="Rettangolo 31">
            <a:extLst>
              <a:ext uri="{FF2B5EF4-FFF2-40B4-BE49-F238E27FC236}">
                <a16:creationId xmlns:a16="http://schemas.microsoft.com/office/drawing/2014/main" id="{357C7CF6-0CBC-D543-AFC2-204E519DAC56}"/>
              </a:ext>
            </a:extLst>
          </p:cNvPr>
          <p:cNvSpPr/>
          <p:nvPr/>
        </p:nvSpPr>
        <p:spPr>
          <a:xfrm>
            <a:off x="580768" y="630196"/>
            <a:ext cx="8434151" cy="715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600" dirty="0"/>
          </a:p>
        </p:txBody>
      </p:sp>
      <p:grpSp>
        <p:nvGrpSpPr>
          <p:cNvPr id="2" name="Group 1">
            <a:extLst>
              <a:ext uri="{FF2B5EF4-FFF2-40B4-BE49-F238E27FC236}">
                <a16:creationId xmlns:a16="http://schemas.microsoft.com/office/drawing/2014/main" id="{371BE309-7B9F-FCE7-0AC9-CA735F297634}"/>
              </a:ext>
            </a:extLst>
          </p:cNvPr>
          <p:cNvGrpSpPr/>
          <p:nvPr/>
        </p:nvGrpSpPr>
        <p:grpSpPr>
          <a:xfrm>
            <a:off x="7968004" y="4342413"/>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1" name="Segnaposto testo 30">
            <a:extLst>
              <a:ext uri="{FF2B5EF4-FFF2-40B4-BE49-F238E27FC236}">
                <a16:creationId xmlns:a16="http://schemas.microsoft.com/office/drawing/2014/main" id="{1DE4C151-8E80-6E43-8CF9-C59379D4F33B}"/>
              </a:ext>
            </a:extLst>
          </p:cNvPr>
          <p:cNvSpPr>
            <a:spLocks noGrp="1"/>
          </p:cNvSpPr>
          <p:nvPr>
            <p:ph type="body" sz="quarter" idx="16"/>
          </p:nvPr>
        </p:nvSpPr>
        <p:spPr>
          <a:xfrm>
            <a:off x="609345" y="623441"/>
            <a:ext cx="8077596" cy="803654"/>
          </a:xfrm>
        </p:spPr>
        <p:txBody>
          <a:bodyPr/>
          <a:lstStyle/>
          <a:p>
            <a:r>
              <a:rPr lang="it-IT" dirty="0"/>
              <a:t>01 | Inleiding en leerdoelen</a:t>
            </a:r>
          </a:p>
        </p:txBody>
      </p:sp>
      <p:sp>
        <p:nvSpPr>
          <p:cNvPr id="35" name="Tijdelijke aanduiding voor tekst 5">
            <a:extLst>
              <a:ext uri="{FF2B5EF4-FFF2-40B4-BE49-F238E27FC236}">
                <a16:creationId xmlns:a16="http://schemas.microsoft.com/office/drawing/2014/main" id="{D65CC3FD-7C77-5948-A74E-1B283EDA46A9}"/>
              </a:ext>
            </a:extLst>
          </p:cNvPr>
          <p:cNvSpPr>
            <a:spLocks noGrp="1"/>
          </p:cNvSpPr>
          <p:nvPr>
            <p:ph type="body" sz="quarter" idx="19"/>
          </p:nvPr>
        </p:nvSpPr>
        <p:spPr>
          <a:xfrm>
            <a:off x="580768" y="2365886"/>
            <a:ext cx="7077609" cy="3263612"/>
          </a:xfrm>
        </p:spPr>
        <p:txBody>
          <a:bodyPr/>
          <a:lstStyle/>
          <a:p>
            <a:pPr marL="342900" indent="-342900">
              <a:buFont typeface="Arial" panose="020B0604020202020204" pitchFamily="34" charset="0"/>
              <a:buChar char="•"/>
            </a:pPr>
            <a:r>
              <a:rPr lang="en-US" b="1" dirty="0"/>
              <a:t>Waarom duurzame voedingskeuzes?</a:t>
            </a:r>
          </a:p>
          <a:p>
            <a:pPr marL="0" indent="0"/>
            <a:endParaRPr lang="en-US" dirty="0"/>
          </a:p>
          <a:p>
            <a:pPr marL="0" indent="0"/>
            <a:r>
              <a:rPr lang="en-US" dirty="0"/>
              <a:t>	Leerdoelen</a:t>
            </a:r>
          </a:p>
          <a:p>
            <a:pPr marL="0" indent="0"/>
            <a:r>
              <a:rPr lang="en-US" dirty="0"/>
              <a:t>	Inspirerende documentaires</a:t>
            </a:r>
          </a:p>
          <a:p>
            <a:pPr marL="0" indent="0"/>
            <a:endParaRPr lang="en-US" dirty="0"/>
          </a:p>
          <a:p>
            <a:pPr marL="342900" indent="-342900">
              <a:buFont typeface="Arial" panose="020B0604020202020204" pitchFamily="34" charset="0"/>
              <a:buChar char="•"/>
            </a:pPr>
            <a:r>
              <a:rPr lang="en-US" b="1" dirty="0"/>
              <a:t>Wat is </a:t>
            </a:r>
            <a:r>
              <a:rPr lang="en-US" b="1" dirty="0" err="1"/>
              <a:t>duurzaam</a:t>
            </a:r>
            <a:r>
              <a:rPr lang="en-US" b="1" dirty="0"/>
              <a:t> eten?</a:t>
            </a:r>
          </a:p>
          <a:p>
            <a:pPr marL="0" indent="0"/>
            <a:endParaRPr lang="en-US" dirty="0"/>
          </a:p>
          <a:p>
            <a:pPr marL="0" indent="0"/>
            <a:r>
              <a:rPr lang="en-US" b="1" dirty="0"/>
              <a:t>	</a:t>
            </a:r>
            <a:r>
              <a:rPr lang="en-US" dirty="0"/>
              <a:t>Casestudy - De Dutch Cuisine</a:t>
            </a:r>
          </a:p>
        </p:txBody>
      </p:sp>
    </p:spTree>
    <p:extLst>
      <p:ext uri="{BB962C8B-B14F-4D97-AF65-F5344CB8AC3E}">
        <p14:creationId xmlns:p14="http://schemas.microsoft.com/office/powerpoint/2010/main" val="26078854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37D93-C082-450E-0330-5415AAE7923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9E3F4A0-51F1-1CF5-E3B2-D2D05E1356E3}"/>
              </a:ext>
            </a:extLst>
          </p:cNvPr>
          <p:cNvSpPr>
            <a:spLocks noGrp="1"/>
          </p:cNvSpPr>
          <p:nvPr>
            <p:ph type="body" sz="quarter" idx="19"/>
          </p:nvPr>
        </p:nvSpPr>
        <p:spPr>
          <a:xfrm>
            <a:off x="768668" y="1578327"/>
            <a:ext cx="10262498" cy="3253874"/>
          </a:xfrm>
          <a:prstGeom prst="rect">
            <a:avLst/>
          </a:prstGeom>
        </p:spPr>
        <p:txBody>
          <a:bodyPr lIns="91440" tIns="45720" rIns="91440" bIns="45720" anchor="t"/>
          <a:lstStyle/>
          <a:p>
            <a:pPr marL="342900" indent="-342900">
              <a:spcAft>
                <a:spcPts val="1200"/>
              </a:spcAft>
              <a:buFont typeface="Arial" panose="020B0604020202020204" pitchFamily="34" charset="0"/>
              <a:buChar char="•"/>
            </a:pPr>
            <a:r>
              <a:rPr lang="nl-NL" dirty="0"/>
              <a:t>Verantwoord voedselverbruik betekent dat je voedsel </a:t>
            </a:r>
            <a:r>
              <a:rPr lang="nl-NL" b="1" dirty="0"/>
              <a:t>kiest</a:t>
            </a:r>
            <a:r>
              <a:rPr lang="nl-NL" dirty="0"/>
              <a:t>, </a:t>
            </a:r>
            <a:r>
              <a:rPr lang="nl-NL" b="1" dirty="0"/>
              <a:t>koopt</a:t>
            </a:r>
            <a:r>
              <a:rPr lang="nl-NL" dirty="0"/>
              <a:t>, </a:t>
            </a:r>
            <a:r>
              <a:rPr lang="nl-NL" b="1" dirty="0"/>
              <a:t>bereidt</a:t>
            </a:r>
            <a:r>
              <a:rPr lang="nl-NL" dirty="0"/>
              <a:t> en </a:t>
            </a:r>
            <a:r>
              <a:rPr lang="nl-NL" b="1" dirty="0"/>
              <a:t>eet</a:t>
            </a:r>
            <a:r>
              <a:rPr lang="nl-NL" dirty="0"/>
              <a:t> op een manier die goed is voor het milieu, eerlijk is voor mensen en bijdraagt aan je gezondheid, terwijl de negatieve impact op de planeet, dieren en samenleving zo klein mogelijk blijft</a:t>
            </a:r>
          </a:p>
          <a:p>
            <a:pPr marL="342900" indent="-342900">
              <a:spcAft>
                <a:spcPts val="1200"/>
              </a:spcAft>
              <a:buFont typeface="Arial" panose="020B0604020202020204" pitchFamily="34" charset="0"/>
              <a:buChar char="•"/>
            </a:pPr>
            <a:r>
              <a:rPr lang="nl-NL" dirty="0"/>
              <a:t>Dit houdt in dat je bewust bent van waar voedsel vandaan komt, hoe het wordt geproduceerd, wat de voedingswaarde is en wat de ecologische en sociale impact is. Je maakt keuzes die eerlijke handel, duurzame productie en minder verspilling ondersteunen</a:t>
            </a:r>
          </a:p>
          <a:p>
            <a:pPr marL="342900" indent="-342900">
              <a:spcAft>
                <a:spcPts val="1200"/>
              </a:spcAft>
              <a:buFont typeface="Arial" panose="020B0604020202020204" pitchFamily="34" charset="0"/>
              <a:buChar char="•"/>
            </a:pPr>
            <a:r>
              <a:rPr lang="en-US" dirty="0" err="1">
                <a:ea typeface="+mn-lt"/>
                <a:cs typeface="+mn-lt"/>
              </a:rPr>
              <a:t>Kortom</a:t>
            </a:r>
            <a:r>
              <a:rPr lang="en-US" dirty="0">
                <a:ea typeface="+mn-lt"/>
                <a:cs typeface="+mn-lt"/>
              </a:rPr>
              <a:t>, het gaat om </a:t>
            </a:r>
            <a:r>
              <a:rPr lang="en-US" b="1" dirty="0">
                <a:highlight>
                  <a:srgbClr val="F26F46"/>
                </a:highlight>
                <a:ea typeface="+mn-lt"/>
                <a:cs typeface="+mn-lt"/>
              </a:rPr>
              <a:t>eten op een manier die zowel mensen als de planeet ten goede komt.</a:t>
            </a:r>
            <a:r>
              <a:rPr lang="en-US" dirty="0">
                <a:highlight>
                  <a:srgbClr val="F26F46"/>
                </a:highlight>
                <a:ea typeface="+mn-lt"/>
                <a:cs typeface="+mn-lt"/>
              </a:rPr>
              <a:t> </a:t>
            </a:r>
            <a:endParaRPr lang="en-US" dirty="0">
              <a:highlight>
                <a:srgbClr val="F26F46"/>
              </a:highlight>
              <a:ea typeface="Calibri"/>
              <a:cs typeface="Calibri"/>
            </a:endParaRPr>
          </a:p>
          <a:p>
            <a:pPr>
              <a:spcAft>
                <a:spcPts val="1200"/>
              </a:spcAft>
            </a:pPr>
            <a:r>
              <a:rPr lang="en-US" sz="1800" dirty="0" err="1">
                <a:ea typeface="+mn-lt"/>
                <a:cs typeface="+mn-lt"/>
              </a:rPr>
              <a:t>Deksne</a:t>
            </a:r>
            <a:r>
              <a:rPr lang="en-US" sz="1800" dirty="0">
                <a:ea typeface="+mn-lt"/>
                <a:cs typeface="+mn-lt"/>
              </a:rPr>
              <a:t>, J., </a:t>
            </a:r>
            <a:r>
              <a:rPr lang="en-US" sz="1800" dirty="0" err="1">
                <a:ea typeface="+mn-lt"/>
                <a:cs typeface="+mn-lt"/>
              </a:rPr>
              <a:t>Lonska</a:t>
            </a:r>
            <a:r>
              <a:rPr lang="en-US" sz="1800" dirty="0">
                <a:ea typeface="+mn-lt"/>
                <a:cs typeface="+mn-lt"/>
              </a:rPr>
              <a:t>, J., </a:t>
            </a:r>
            <a:r>
              <a:rPr lang="en-US" sz="1800" dirty="0" err="1">
                <a:ea typeface="+mn-lt"/>
                <a:cs typeface="+mn-lt"/>
              </a:rPr>
              <a:t>Litavniece</a:t>
            </a:r>
            <a:r>
              <a:rPr lang="en-US" sz="1800" dirty="0">
                <a:ea typeface="+mn-lt"/>
                <a:cs typeface="+mn-lt"/>
              </a:rPr>
              <a:t>, L., &amp; </a:t>
            </a:r>
            <a:r>
              <a:rPr lang="en-US" sz="1800" dirty="0" err="1">
                <a:ea typeface="+mn-lt"/>
                <a:cs typeface="+mn-lt"/>
              </a:rPr>
              <a:t>Tambovceva</a:t>
            </a:r>
            <a:r>
              <a:rPr lang="en-US" sz="1800" dirty="0">
                <a:ea typeface="+mn-lt"/>
                <a:cs typeface="+mn-lt"/>
              </a:rPr>
              <a:t>, T. (2025). Shaping Sustainability Through Food Consumption: A Conceptual Perspective. </a:t>
            </a:r>
            <a:r>
              <a:rPr lang="en-US" sz="1800" i="1" dirty="0">
                <a:ea typeface="+mn-lt"/>
                <a:cs typeface="+mn-lt"/>
              </a:rPr>
              <a:t>Sustainability</a:t>
            </a:r>
            <a:r>
              <a:rPr lang="en-US" sz="1800" dirty="0">
                <a:ea typeface="+mn-lt"/>
                <a:cs typeface="+mn-lt"/>
              </a:rPr>
              <a:t>,</a:t>
            </a:r>
            <a:r>
              <a:rPr lang="en-US" sz="1800" i="1" dirty="0">
                <a:ea typeface="+mn-lt"/>
                <a:cs typeface="+mn-lt"/>
              </a:rPr>
              <a:t> 17</a:t>
            </a:r>
            <a:r>
              <a:rPr lang="en-US" sz="1800" dirty="0">
                <a:ea typeface="+mn-lt"/>
                <a:cs typeface="+mn-lt"/>
              </a:rPr>
              <a:t>(15), 7138.</a:t>
            </a:r>
            <a:r>
              <a:rPr lang="en-US" sz="1800" dirty="0">
                <a:ea typeface="+mn-lt"/>
                <a:cs typeface="+mn-lt"/>
                <a:hlinkClick r:id="rId2"/>
              </a:rPr>
              <a:t> https://doi.org/10.3390/su17157138</a:t>
            </a:r>
            <a:endParaRPr lang="en-US" dirty="0"/>
          </a:p>
        </p:txBody>
      </p:sp>
      <p:sp>
        <p:nvSpPr>
          <p:cNvPr id="6" name="Text Placeholder 1">
            <a:extLst>
              <a:ext uri="{FF2B5EF4-FFF2-40B4-BE49-F238E27FC236}">
                <a16:creationId xmlns:a16="http://schemas.microsoft.com/office/drawing/2014/main" id="{9C7ED050-BFFD-1D0C-4BB3-900C0B0F1E65}"/>
              </a:ext>
            </a:extLst>
          </p:cNvPr>
          <p:cNvSpPr txBox="1">
            <a:spLocks/>
          </p:cNvSpPr>
          <p:nvPr/>
        </p:nvSpPr>
        <p:spPr>
          <a:xfrm>
            <a:off x="0" y="650590"/>
            <a:ext cx="8229600" cy="663063"/>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VERANTWOORD VOEDSELVERBRUIK</a:t>
            </a:r>
            <a:endParaRPr lang="en-US" u="sng" dirty="0">
              <a:solidFill>
                <a:schemeClr val="bg1"/>
              </a:solidFill>
              <a:ea typeface="Calibri"/>
              <a:cs typeface="Calibri"/>
            </a:endParaRPr>
          </a:p>
        </p:txBody>
      </p:sp>
    </p:spTree>
    <p:extLst>
      <p:ext uri="{BB962C8B-B14F-4D97-AF65-F5344CB8AC3E}">
        <p14:creationId xmlns:p14="http://schemas.microsoft.com/office/powerpoint/2010/main" val="38376616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12D90-9320-051F-E559-70D67B88E0D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77E23B4-0953-A1C1-2E3D-A0093B49A947}"/>
              </a:ext>
            </a:extLst>
          </p:cNvPr>
          <p:cNvSpPr>
            <a:spLocks noGrp="1"/>
          </p:cNvSpPr>
          <p:nvPr>
            <p:ph type="body" sz="quarter" idx="16"/>
          </p:nvPr>
        </p:nvSpPr>
        <p:spPr>
          <a:xfrm>
            <a:off x="657886" y="616156"/>
            <a:ext cx="7723592" cy="951569"/>
          </a:xfrm>
          <a:prstGeom prst="rect">
            <a:avLst/>
          </a:prstGeom>
        </p:spPr>
        <p:txBody>
          <a:bodyPr lIns="91440" tIns="45720" rIns="91440" bIns="45720" anchor="t">
            <a:noAutofit/>
          </a:bodyPr>
          <a:lstStyle/>
          <a:p>
            <a:r>
              <a:rPr lang="en-US" dirty="0" err="1"/>
              <a:t>Opdracht</a:t>
            </a:r>
            <a:r>
              <a:rPr lang="en-US" dirty="0"/>
              <a:t>:</a:t>
            </a:r>
          </a:p>
          <a:p>
            <a:r>
              <a:rPr lang="en-US" b="0" dirty="0"/>
              <a:t>Wat staat er op je boodschappenlijstje?</a:t>
            </a:r>
          </a:p>
        </p:txBody>
      </p:sp>
      <p:sp>
        <p:nvSpPr>
          <p:cNvPr id="3" name="Text Placeholder 2">
            <a:extLst>
              <a:ext uri="{FF2B5EF4-FFF2-40B4-BE49-F238E27FC236}">
                <a16:creationId xmlns:a16="http://schemas.microsoft.com/office/drawing/2014/main" id="{349B9B13-6310-9A20-CEAD-7296F6E91D40}"/>
              </a:ext>
            </a:extLst>
          </p:cNvPr>
          <p:cNvSpPr>
            <a:spLocks noGrp="1"/>
          </p:cNvSpPr>
          <p:nvPr>
            <p:ph type="body" sz="quarter" idx="19"/>
          </p:nvPr>
        </p:nvSpPr>
        <p:spPr>
          <a:xfrm>
            <a:off x="904855" y="2457445"/>
            <a:ext cx="10885067" cy="3781929"/>
          </a:xfrm>
          <a:prstGeom prst="rect">
            <a:avLst/>
          </a:prstGeom>
        </p:spPr>
        <p:txBody>
          <a:bodyPr lIns="91440" tIns="45720" rIns="91440" bIns="45720" anchor="t"/>
          <a:lstStyle/>
          <a:p>
            <a:r>
              <a:rPr lang="en-US" dirty="0"/>
              <a:t>Bekijk je boodschappenlijstje en </a:t>
            </a:r>
            <a:r>
              <a:rPr lang="en-US" b="1" dirty="0"/>
              <a:t>denk </a:t>
            </a:r>
            <a:r>
              <a:rPr lang="en-US" dirty="0"/>
              <a:t>na over de producten die je gewoonlijk koopt.</a:t>
            </a:r>
            <a:endParaRPr lang="en-US" dirty="0">
              <a:ea typeface="Calibri"/>
              <a:cs typeface="Calibri"/>
            </a:endParaRPr>
          </a:p>
          <a:p>
            <a:endParaRPr lang="en-US" dirty="0">
              <a:ea typeface="Calibri"/>
              <a:cs typeface="Calibri"/>
            </a:endParaRPr>
          </a:p>
          <a:p>
            <a:pPr marL="342900" indent="-342900">
              <a:buFont typeface="Calibri" panose="020B0604020202020204" pitchFamily="34" charset="0"/>
              <a:buChar char="-"/>
            </a:pPr>
            <a:r>
              <a:rPr lang="en-US" dirty="0">
                <a:ea typeface="Calibri"/>
                <a:cs typeface="Calibri"/>
              </a:rPr>
              <a:t>Zijn ze lokaal?</a:t>
            </a:r>
          </a:p>
          <a:p>
            <a:pPr marL="342900" indent="-342900">
              <a:buFont typeface="Calibri" panose="020B0604020202020204" pitchFamily="34" charset="0"/>
              <a:buChar char="-"/>
            </a:pPr>
            <a:r>
              <a:rPr lang="en-US" dirty="0">
                <a:ea typeface="Calibri"/>
                <a:cs typeface="Calibri"/>
              </a:rPr>
              <a:t>Zijn ze seizoensgebonden?</a:t>
            </a:r>
          </a:p>
          <a:p>
            <a:pPr marL="342900" indent="-342900">
              <a:buFont typeface="Calibri" panose="020B0604020202020204" pitchFamily="34" charset="0"/>
              <a:buChar char="-"/>
            </a:pPr>
            <a:r>
              <a:rPr lang="en-US" dirty="0">
                <a:ea typeface="Calibri"/>
                <a:cs typeface="Calibri"/>
              </a:rPr>
              <a:t>Zijn ze gecertificeerd als onderdeel van een </a:t>
            </a:r>
            <a:r>
              <a:rPr lang="en-US" dirty="0" err="1">
                <a:ea typeface="Calibri"/>
                <a:cs typeface="Calibri"/>
              </a:rPr>
              <a:t>ethische</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duurzame</a:t>
            </a:r>
            <a:r>
              <a:rPr lang="en-US" dirty="0">
                <a:ea typeface="Calibri"/>
                <a:cs typeface="Calibri"/>
              </a:rPr>
              <a:t> </a:t>
            </a:r>
            <a:r>
              <a:rPr lang="en-US" dirty="0" err="1">
                <a:ea typeface="Calibri"/>
                <a:cs typeface="Calibri"/>
              </a:rPr>
              <a:t>toeleveringsketen</a:t>
            </a:r>
            <a:r>
              <a:rPr lang="en-US" dirty="0">
                <a:ea typeface="Calibri"/>
                <a:cs typeface="Calibri"/>
              </a:rPr>
              <a:t>?</a:t>
            </a:r>
          </a:p>
          <a:p>
            <a:pPr marL="342900" indent="-342900">
              <a:buFont typeface="Calibri" panose="020B0604020202020204" pitchFamily="34" charset="0"/>
              <a:buChar char="-"/>
            </a:pPr>
            <a:endParaRPr lang="en-US" dirty="0">
              <a:ea typeface="Calibri"/>
              <a:cs typeface="Calibri"/>
            </a:endParaRPr>
          </a:p>
          <a:p>
            <a:pPr marL="0"/>
            <a:r>
              <a:rPr lang="en-US" dirty="0">
                <a:ea typeface="Calibri"/>
                <a:cs typeface="Calibri"/>
              </a:rPr>
              <a:t>Denk na over je bevindingen </a:t>
            </a:r>
            <a:r>
              <a:rPr lang="en-US" dirty="0" err="1">
                <a:ea typeface="Calibri"/>
                <a:cs typeface="Calibri"/>
              </a:rPr>
              <a:t>en</a:t>
            </a:r>
            <a:r>
              <a:rPr lang="en-US" dirty="0">
                <a:ea typeface="Calibri"/>
                <a:cs typeface="Calibri"/>
              </a:rPr>
              <a:t> hoe je </a:t>
            </a:r>
            <a:r>
              <a:rPr lang="en-US" dirty="0" err="1">
                <a:ea typeface="Calibri"/>
                <a:cs typeface="Calibri"/>
              </a:rPr>
              <a:t>betere</a:t>
            </a:r>
            <a:r>
              <a:rPr lang="en-US" dirty="0">
                <a:ea typeface="Calibri"/>
                <a:cs typeface="Calibri"/>
              </a:rPr>
              <a:t> </a:t>
            </a:r>
            <a:r>
              <a:rPr lang="en-US" dirty="0" err="1">
                <a:ea typeface="Calibri"/>
                <a:cs typeface="Calibri"/>
              </a:rPr>
              <a:t>duurzame</a:t>
            </a:r>
            <a:r>
              <a:rPr lang="en-US" dirty="0">
                <a:ea typeface="Calibri"/>
                <a:cs typeface="Calibri"/>
              </a:rPr>
              <a:t> </a:t>
            </a:r>
            <a:r>
              <a:rPr lang="en-US" dirty="0" err="1">
                <a:ea typeface="Calibri"/>
                <a:cs typeface="Calibri"/>
              </a:rPr>
              <a:t>en</a:t>
            </a:r>
            <a:r>
              <a:rPr lang="en-US" dirty="0">
                <a:ea typeface="Calibri"/>
                <a:cs typeface="Calibri"/>
              </a:rPr>
              <a:t> ethische keuzes voor je </a:t>
            </a:r>
            <a:r>
              <a:rPr lang="en-US" dirty="0" err="1">
                <a:ea typeface="Calibri"/>
                <a:cs typeface="Calibri"/>
              </a:rPr>
              <a:t>boodschappen</a:t>
            </a:r>
            <a:r>
              <a:rPr lang="en-US" dirty="0">
                <a:ea typeface="Calibri"/>
                <a:cs typeface="Calibri"/>
              </a:rPr>
              <a:t> </a:t>
            </a:r>
            <a:r>
              <a:rPr lang="en-US" dirty="0" err="1">
                <a:ea typeface="Calibri"/>
                <a:cs typeface="Calibri"/>
              </a:rPr>
              <a:t>kunt</a:t>
            </a:r>
            <a:r>
              <a:rPr lang="en-US" dirty="0">
                <a:ea typeface="Calibri"/>
                <a:cs typeface="Calibri"/>
              </a:rPr>
              <a:t> </a:t>
            </a:r>
            <a:r>
              <a:rPr lang="en-US" dirty="0" err="1">
                <a:ea typeface="Calibri"/>
                <a:cs typeface="Calibri"/>
              </a:rPr>
              <a:t>maken</a:t>
            </a:r>
            <a:r>
              <a:rPr lang="en-US" dirty="0">
                <a:ea typeface="Calibri"/>
                <a:cs typeface="Calibri"/>
              </a:rPr>
              <a:t>.</a:t>
            </a:r>
          </a:p>
          <a:p>
            <a:pPr marL="0" indent="0"/>
            <a:endParaRPr lang="en-US" dirty="0">
              <a:ea typeface="Calibri"/>
              <a:cs typeface="Calibri"/>
            </a:endParaRPr>
          </a:p>
          <a:p>
            <a:pPr marL="0"/>
            <a:endParaRPr lang="en-US" dirty="0">
              <a:ea typeface="Calibri"/>
              <a:cs typeface="Calibri"/>
            </a:endParaRPr>
          </a:p>
          <a:p>
            <a:endParaRPr lang="en-US" dirty="0">
              <a:ea typeface="Calibri"/>
              <a:cs typeface="Calibri"/>
            </a:endParaRPr>
          </a:p>
        </p:txBody>
      </p:sp>
      <p:grpSp>
        <p:nvGrpSpPr>
          <p:cNvPr id="2" name="Group 1">
            <a:extLst>
              <a:ext uri="{FF2B5EF4-FFF2-40B4-BE49-F238E27FC236}">
                <a16:creationId xmlns:a16="http://schemas.microsoft.com/office/drawing/2014/main" id="{32B59700-C96A-2EB8-AC7E-39444F1A22E3}"/>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B17904B6-7B67-553E-5339-84F4DC05D8E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61DA33E4-4223-6644-AB51-FB703796625D}"/>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CF1DA3E8-EC51-2964-19FB-04858C89A273}"/>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A156FA3-7257-43EA-325D-F75A03FDBEB6}"/>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920680D-4BCF-91C4-569F-E3C727C02AF1}"/>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030BF1F-EF45-719C-D4BE-149F62A5D6EF}"/>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1D5A63F6-523F-CCC0-B2E8-262B7C35A8E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B25AE84-2225-89A6-D906-13DC35B05B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BCDACC5-794B-82B4-DD25-533792A0640E}"/>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3B47C63-E050-D8FB-A4F6-ADF687B5FD5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1A4F3E91-F6DF-2E50-FDB0-C781401F4F91}"/>
              </a:ext>
            </a:extLst>
          </p:cNvPr>
          <p:cNvGrpSpPr/>
          <p:nvPr/>
        </p:nvGrpSpPr>
        <p:grpSpPr>
          <a:xfrm>
            <a:off x="8316409" y="481592"/>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FD20D1EC-3D32-D26C-29E0-D0E033DC7233}"/>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408AAD85-F271-D46C-4373-41EABD233602}"/>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44330DA4-19D9-1A06-2E09-8A57AA53E188}"/>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4FD21F55-3C57-CFB8-2045-401EC8EEDD4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191F9F41-2B2B-848D-EBC5-5882209195F9}"/>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304FC891-310A-B113-F096-F98585480D71}"/>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9FB43D83-2EE5-F344-4DF3-28665829B42B}"/>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3A3D20EF-2A42-3153-4350-14F6E34B406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91664BCF-6194-9522-23ED-61130AB43633}"/>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26D049D8-9CF1-1A93-4873-ACCE55370602}"/>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D3AF350D-4EF5-40B5-2239-8F51C6E2B585}"/>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7D5506C1-DA29-138D-8D1C-7D35D7F2C7BB}"/>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0EF298BD-4F86-E271-FF68-7F7A1CBAAF81}"/>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FE2CF6BF-D8CE-E569-3B2F-C4C10DB62F94}"/>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760777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04</a:t>
            </a:r>
          </a:p>
        </p:txBody>
      </p:sp>
      <p:sp>
        <p:nvSpPr>
          <p:cNvPr id="14" name="Rectangle 13">
            <a:extLst>
              <a:ext uri="{FF2B5EF4-FFF2-40B4-BE49-F238E27FC236}">
                <a16:creationId xmlns:a16="http://schemas.microsoft.com/office/drawing/2014/main" id="{94A2FE3F-F4C2-BB91-1F10-E78D3D716B5B}"/>
              </a:ext>
            </a:extLst>
          </p:cNvPr>
          <p:cNvSpPr/>
          <p:nvPr/>
        </p:nvSpPr>
        <p:spPr>
          <a:xfrm>
            <a:off x="6334125" y="3110948"/>
            <a:ext cx="466638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6534149" y="3137096"/>
            <a:ext cx="4452507" cy="646331"/>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 CONCLUSIE</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405365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C6C95-572C-3641-5654-F21ACA8381DE}"/>
            </a:ext>
          </a:extLst>
        </p:cNvPr>
        <p:cNvGrpSpPr/>
        <p:nvPr/>
      </p:nvGrpSpPr>
      <p:grpSpPr>
        <a:xfrm>
          <a:off x="0" y="0"/>
          <a:ext cx="0" cy="0"/>
          <a:chOff x="0" y="0"/>
          <a:chExt cx="0" cy="0"/>
        </a:xfrm>
      </p:grpSpPr>
      <p:pic>
        <p:nvPicPr>
          <p:cNvPr id="15" name="Picture Placeholder 31">
            <a:extLst>
              <a:ext uri="{FF2B5EF4-FFF2-40B4-BE49-F238E27FC236}">
                <a16:creationId xmlns:a16="http://schemas.microsoft.com/office/drawing/2014/main" id="{2168DC40-7F92-7000-72BB-B875C44316AA}"/>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a:xfrm>
            <a:off x="6083676" y="0"/>
            <a:ext cx="5361066" cy="6858000"/>
          </a:xfrm>
        </p:spPr>
      </p:pic>
      <p:sp>
        <p:nvSpPr>
          <p:cNvPr id="3" name="Text Placeholder 2">
            <a:extLst>
              <a:ext uri="{FF2B5EF4-FFF2-40B4-BE49-F238E27FC236}">
                <a16:creationId xmlns:a16="http://schemas.microsoft.com/office/drawing/2014/main" id="{CEBF629A-52A9-DBCD-C96E-F194C0E7812A}"/>
              </a:ext>
            </a:extLst>
          </p:cNvPr>
          <p:cNvSpPr>
            <a:spLocks noGrp="1"/>
          </p:cNvSpPr>
          <p:nvPr>
            <p:ph type="body" sz="quarter" idx="18"/>
          </p:nvPr>
        </p:nvSpPr>
        <p:spPr>
          <a:xfrm>
            <a:off x="553042" y="1838132"/>
            <a:ext cx="5351920" cy="3666574"/>
          </a:xfrm>
        </p:spPr>
        <p:txBody>
          <a:bodyPr lIns="91440" tIns="45720" rIns="91440" bIns="45720" anchor="t"/>
          <a:lstStyle/>
          <a:p>
            <a:pPr marL="342900" indent="-342900">
              <a:buFont typeface="Calibri" panose="020B0604020202020204" pitchFamily="34" charset="0"/>
              <a:buChar char="-"/>
            </a:pPr>
            <a:r>
              <a:rPr lang="en-US" dirty="0">
                <a:ea typeface="Calibri"/>
                <a:cs typeface="Calibri"/>
              </a:rPr>
              <a:t>Je weet nu wat een </a:t>
            </a:r>
            <a:r>
              <a:rPr lang="en-US" b="1" dirty="0">
                <a:ea typeface="Calibri"/>
                <a:cs typeface="Calibri"/>
              </a:rPr>
              <a:t>duurzaam voedselsysteem </a:t>
            </a:r>
            <a:r>
              <a:rPr lang="en-US" dirty="0">
                <a:ea typeface="Calibri"/>
                <a:cs typeface="Calibri"/>
              </a:rPr>
              <a:t>is en kunt het definiëren.</a:t>
            </a:r>
          </a:p>
          <a:p>
            <a:pPr marL="342900" indent="-342900">
              <a:buFont typeface="Calibri"/>
              <a:buChar char="-"/>
            </a:pPr>
            <a:r>
              <a:rPr lang="en-US" dirty="0">
                <a:ea typeface="Calibri"/>
                <a:cs typeface="Calibri"/>
              </a:rPr>
              <a:t>Je begrijpt de </a:t>
            </a:r>
            <a:r>
              <a:rPr lang="en-US" b="1" dirty="0">
                <a:ea typeface="Calibri"/>
                <a:cs typeface="Calibri"/>
              </a:rPr>
              <a:t>ecologische en sociale impact </a:t>
            </a:r>
            <a:r>
              <a:rPr lang="en-US" dirty="0">
                <a:ea typeface="Calibri"/>
                <a:cs typeface="Calibri"/>
              </a:rPr>
              <a:t>van voedselsystemen.</a:t>
            </a:r>
          </a:p>
          <a:p>
            <a:pPr marL="342900" indent="-342900">
              <a:buFont typeface="Calibri"/>
              <a:buChar char="-"/>
            </a:pPr>
            <a:r>
              <a:rPr lang="en-US" dirty="0">
                <a:ea typeface="Calibri"/>
                <a:cs typeface="Calibri"/>
              </a:rPr>
              <a:t>Je hebt je verdiept in de concepten rechtvaardigheid, ethiek en verantwoordelijkheid in voedselsystemen, toeleveringsketens en voedselconsumptie.</a:t>
            </a:r>
          </a:p>
          <a:p>
            <a:pPr marL="342900" indent="-342900">
              <a:buFont typeface="Calibri"/>
              <a:buChar char="-"/>
            </a:pPr>
            <a:r>
              <a:rPr lang="en-US" dirty="0">
                <a:ea typeface="Calibri"/>
                <a:cs typeface="Calibri"/>
              </a:rPr>
              <a:t>Je hebt je kennis getest via </a:t>
            </a:r>
            <a:r>
              <a:rPr lang="en-US" dirty="0" err="1">
                <a:ea typeface="Calibri"/>
                <a:cs typeface="Calibri"/>
              </a:rPr>
              <a:t>opdrachten</a:t>
            </a:r>
            <a:r>
              <a:rPr lang="en-US" dirty="0">
                <a:ea typeface="Calibri"/>
                <a:cs typeface="Calibri"/>
              </a:rPr>
              <a:t>.</a:t>
            </a:r>
          </a:p>
          <a:p>
            <a:pPr marL="342900" indent="-342900">
              <a:buFont typeface="Calibri"/>
              <a:buChar char="-"/>
            </a:pPr>
            <a:endParaRPr lang="en-US" dirty="0">
              <a:ea typeface="Calibri"/>
              <a:cs typeface="Calibri"/>
            </a:endParaRPr>
          </a:p>
          <a:p>
            <a:pPr marL="0" indent="0"/>
            <a:endParaRPr lang="en-US" dirty="0">
              <a:ea typeface="Calibri"/>
              <a:cs typeface="Calibri"/>
            </a:endParaRPr>
          </a:p>
        </p:txBody>
      </p:sp>
      <p:sp>
        <p:nvSpPr>
          <p:cNvPr id="2" name="Text Placeholder 1">
            <a:extLst>
              <a:ext uri="{FF2B5EF4-FFF2-40B4-BE49-F238E27FC236}">
                <a16:creationId xmlns:a16="http://schemas.microsoft.com/office/drawing/2014/main" id="{D38647FD-344E-06EE-BF01-535D13E4B380}"/>
              </a:ext>
            </a:extLst>
          </p:cNvPr>
          <p:cNvSpPr>
            <a:spLocks noGrp="1"/>
          </p:cNvSpPr>
          <p:nvPr>
            <p:ph type="body" sz="quarter" idx="16"/>
          </p:nvPr>
        </p:nvSpPr>
        <p:spPr>
          <a:xfrm>
            <a:off x="-1" y="650590"/>
            <a:ext cx="7525265" cy="676133"/>
          </a:xfrm>
          <a:solidFill>
            <a:srgbClr val="F26F46"/>
          </a:solidFill>
        </p:spPr>
        <p:txBody>
          <a:bodyPr lIns="91440" tIns="45720" rIns="91440" bIns="45720" anchor="t">
            <a:noAutofit/>
          </a:bodyPr>
          <a:lstStyle/>
          <a:p>
            <a:pPr marL="585470">
              <a:lnSpc>
                <a:spcPct val="100000"/>
              </a:lnSpc>
            </a:pPr>
            <a:r>
              <a:rPr lang="en-US" dirty="0">
                <a:ea typeface="Calibri"/>
                <a:cs typeface="Calibri"/>
              </a:rPr>
              <a:t>WAT HEB JE TOT NU TOE GELEERD?</a:t>
            </a:r>
          </a:p>
        </p:txBody>
      </p:sp>
      <p:grpSp>
        <p:nvGrpSpPr>
          <p:cNvPr id="16" name="Group 15">
            <a:extLst>
              <a:ext uri="{FF2B5EF4-FFF2-40B4-BE49-F238E27FC236}">
                <a16:creationId xmlns:a16="http://schemas.microsoft.com/office/drawing/2014/main" id="{6CFF498C-3DFF-881C-5E65-332E99C98BE5}"/>
              </a:ext>
            </a:extLst>
          </p:cNvPr>
          <p:cNvGrpSpPr/>
          <p:nvPr/>
        </p:nvGrpSpPr>
        <p:grpSpPr>
          <a:xfrm>
            <a:off x="9272337" y="-181962"/>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21275C59-93C5-4477-84D8-AE9C9AE19C3B}"/>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668E418B-2577-1F93-0DBA-6BD58542C8CA}"/>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A49C6DA1-A44A-B18B-3B25-1627BFCA47A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C64981A-CB73-17BB-3EF0-A592D4A26D6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8742D671-545A-82EF-0D37-5DD86072424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CA5A920-843D-9C13-47DF-E61FB5FF1254}"/>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0D45E11A-C027-08FE-7212-197D6A2F73F8}"/>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B4BB9B7-F023-BE1E-7D9E-A5C1FF30B2F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D3D0C6A-5CAA-FC61-26F7-84F90A064C81}"/>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B6A41E7-89DC-E7D5-B29D-C664825BE578}"/>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977346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4C1EF-CEA8-AE5E-819A-E91A538F251B}"/>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10F3CCD5-8952-E21A-670B-0E7D3138B46F}"/>
              </a:ext>
            </a:extLst>
          </p:cNvPr>
          <p:cNvSpPr txBox="1">
            <a:spLocks/>
          </p:cNvSpPr>
          <p:nvPr/>
        </p:nvSpPr>
        <p:spPr>
          <a:xfrm>
            <a:off x="0" y="650590"/>
            <a:ext cx="5805714" cy="663063"/>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WIL JE MEER WETEN? </a:t>
            </a:r>
            <a:endParaRPr lang="en-US" dirty="0">
              <a:solidFill>
                <a:schemeClr val="bg1"/>
              </a:solidFill>
              <a:ea typeface="Calibri"/>
              <a:cs typeface="Calibri"/>
            </a:endParaRPr>
          </a:p>
        </p:txBody>
      </p:sp>
      <p:sp>
        <p:nvSpPr>
          <p:cNvPr id="4" name="Text Placeholder 2">
            <a:extLst>
              <a:ext uri="{FF2B5EF4-FFF2-40B4-BE49-F238E27FC236}">
                <a16:creationId xmlns:a16="http://schemas.microsoft.com/office/drawing/2014/main" id="{4C207876-7545-2D8B-6DBE-6BE3B35C7613}"/>
              </a:ext>
            </a:extLst>
          </p:cNvPr>
          <p:cNvSpPr txBox="1">
            <a:spLocks/>
          </p:cNvSpPr>
          <p:nvPr/>
        </p:nvSpPr>
        <p:spPr>
          <a:xfrm>
            <a:off x="744430" y="1939088"/>
            <a:ext cx="9396368" cy="363063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292668"/>
                </a:solidFill>
                <a:ea typeface="+mn-lt"/>
                <a:cs typeface="+mn-lt"/>
              </a:rPr>
              <a:t>Boek </a:t>
            </a:r>
            <a:r>
              <a:rPr lang="en-US" sz="2400" dirty="0">
                <a:solidFill>
                  <a:srgbClr val="292668"/>
                </a:solidFill>
                <a:ea typeface="+mn-lt"/>
                <a:cs typeface="+mn-lt"/>
                <a:hlinkClick r:id="rId2"/>
              </a:rPr>
              <a:t>The Omnivor Dilemma - Michal Pollan</a:t>
            </a:r>
            <a:endParaRPr lang="en-US" sz="2400" dirty="0">
              <a:solidFill>
                <a:srgbClr val="292668"/>
              </a:solidFill>
              <a:ea typeface="+mn-lt"/>
              <a:cs typeface="+mn-lt"/>
            </a:endParaRPr>
          </a:p>
          <a:p>
            <a:pPr marL="0" indent="0">
              <a:buNone/>
            </a:pPr>
            <a:r>
              <a:rPr lang="en-US" sz="2400" b="1" dirty="0">
                <a:solidFill>
                  <a:srgbClr val="292668"/>
                </a:solidFill>
                <a:ea typeface="+mn-lt"/>
                <a:cs typeface="+mn-lt"/>
              </a:rPr>
              <a:t>Boek </a:t>
            </a:r>
            <a:r>
              <a:rPr lang="en-US" sz="2400" dirty="0">
                <a:solidFill>
                  <a:srgbClr val="292668"/>
                </a:solidFill>
                <a:ea typeface="+mn-lt"/>
                <a:cs typeface="+mn-lt"/>
                <a:hlinkClick r:id="rId3"/>
              </a:rPr>
              <a:t>Hunger: The Oldest Problem - Martín Caparrós</a:t>
            </a:r>
            <a:endParaRPr lang="en-US" sz="2400" dirty="0">
              <a:solidFill>
                <a:srgbClr val="292668"/>
              </a:solidFill>
              <a:ea typeface="+mn-lt"/>
              <a:cs typeface="+mn-lt"/>
            </a:endParaRPr>
          </a:p>
          <a:p>
            <a:pPr marL="0" indent="0">
              <a:buNone/>
            </a:pPr>
            <a:r>
              <a:rPr lang="en-US" sz="2400" b="1" dirty="0">
                <a:solidFill>
                  <a:srgbClr val="292668"/>
                </a:solidFill>
                <a:ea typeface="+mn-lt"/>
                <a:cs typeface="+mn-lt"/>
              </a:rPr>
              <a:t>Boek </a:t>
            </a:r>
            <a:r>
              <a:rPr lang="en-US" sz="2400" dirty="0">
                <a:solidFill>
                  <a:srgbClr val="292668"/>
                </a:solidFill>
                <a:ea typeface="+mn-lt"/>
                <a:cs typeface="+mn-lt"/>
                <a:hlinkClick r:id="" action="ppaction://noaction"/>
              </a:rPr>
              <a:t>Land Grabbing: Journeys in the New Colonialism – Stefano Liberti</a:t>
            </a:r>
            <a:endParaRPr lang="en-US" sz="2400" dirty="0">
              <a:solidFill>
                <a:srgbClr val="292668"/>
              </a:solidFill>
              <a:ea typeface="+mn-lt"/>
              <a:cs typeface="+mn-lt"/>
            </a:endParaRPr>
          </a:p>
          <a:p>
            <a:pPr marL="0" indent="0">
              <a:buNone/>
            </a:pPr>
            <a:endParaRPr lang="en-US" sz="2400" b="1" dirty="0">
              <a:solidFill>
                <a:srgbClr val="292668"/>
              </a:solidFill>
              <a:ea typeface="+mn-lt"/>
              <a:cs typeface="+mn-lt"/>
            </a:endParaRPr>
          </a:p>
          <a:p>
            <a:pPr marL="0" indent="0">
              <a:buNone/>
            </a:pPr>
            <a:r>
              <a:rPr lang="en-US" sz="2400" b="1" dirty="0">
                <a:solidFill>
                  <a:srgbClr val="292668"/>
                </a:solidFill>
                <a:ea typeface="+mn-lt"/>
                <a:cs typeface="+mn-lt"/>
              </a:rPr>
              <a:t>Podcast </a:t>
            </a:r>
            <a:r>
              <a:rPr lang="en-US" sz="2400" dirty="0">
                <a:solidFill>
                  <a:srgbClr val="292668"/>
                </a:solidFill>
                <a:ea typeface="+mn-lt"/>
                <a:cs typeface="+mn-lt"/>
                <a:hlinkClick r:id="rId4"/>
              </a:rPr>
              <a:t>The Sustainable Food Trust </a:t>
            </a:r>
            <a:endParaRPr lang="en-US" sz="2400" dirty="0">
              <a:solidFill>
                <a:srgbClr val="292668"/>
              </a:solidFill>
              <a:ea typeface="+mn-lt"/>
              <a:cs typeface="+mn-lt"/>
            </a:endParaRPr>
          </a:p>
          <a:p>
            <a:pPr marL="0" indent="0">
              <a:buNone/>
            </a:pPr>
            <a:r>
              <a:rPr lang="en-US" sz="2400" b="1" dirty="0">
                <a:solidFill>
                  <a:srgbClr val="292668"/>
                </a:solidFill>
                <a:ea typeface="+mn-lt"/>
                <a:cs typeface="+mn-lt"/>
              </a:rPr>
              <a:t>Podcast </a:t>
            </a:r>
            <a:r>
              <a:rPr lang="en-US" sz="2400" dirty="0">
                <a:solidFill>
                  <a:srgbClr val="292668"/>
                </a:solidFill>
                <a:ea typeface="+mn-lt"/>
                <a:cs typeface="+mn-lt"/>
                <a:hlinkClick r:id="rId5"/>
              </a:rPr>
              <a:t>Good Food</a:t>
            </a:r>
            <a:endParaRPr lang="en-US" sz="2400" dirty="0">
              <a:solidFill>
                <a:srgbClr val="292668"/>
              </a:solidFill>
              <a:ea typeface="+mn-lt"/>
              <a:cs typeface="+mn-lt"/>
            </a:endParaRPr>
          </a:p>
          <a:p>
            <a:pPr marL="0" indent="0">
              <a:buNone/>
            </a:pPr>
            <a:r>
              <a:rPr lang="en-US" sz="2400" b="1" dirty="0">
                <a:solidFill>
                  <a:srgbClr val="292668"/>
                </a:solidFill>
                <a:ea typeface="+mn-lt"/>
                <a:cs typeface="+mn-lt"/>
              </a:rPr>
              <a:t>Podcast </a:t>
            </a:r>
            <a:r>
              <a:rPr lang="en-US" sz="2400" dirty="0">
                <a:solidFill>
                  <a:srgbClr val="292668"/>
                </a:solidFill>
                <a:ea typeface="+mn-lt"/>
                <a:cs typeface="+mn-lt"/>
                <a:hlinkClick r:id="rId6"/>
              </a:rPr>
              <a:t>Hot Farm</a:t>
            </a:r>
            <a:endParaRPr lang="en-US" sz="2400" dirty="0">
              <a:solidFill>
                <a:srgbClr val="292668"/>
              </a:solidFill>
              <a:ea typeface="+mn-lt"/>
              <a:cs typeface="+mn-lt"/>
            </a:endParaRPr>
          </a:p>
          <a:p>
            <a:pPr marL="0" indent="0">
              <a:buNone/>
            </a:pPr>
            <a:r>
              <a:rPr lang="en-US" sz="2400" b="1" dirty="0">
                <a:solidFill>
                  <a:srgbClr val="292668"/>
                </a:solidFill>
                <a:ea typeface="+mn-lt"/>
                <a:cs typeface="+mn-lt"/>
              </a:rPr>
              <a:t>Podcast </a:t>
            </a:r>
            <a:r>
              <a:rPr lang="en-US" sz="2400" dirty="0">
                <a:solidFill>
                  <a:srgbClr val="292668"/>
                </a:solidFill>
                <a:ea typeface="+mn-lt"/>
                <a:cs typeface="+mn-lt"/>
                <a:hlinkClick r:id="rId7"/>
              </a:rPr>
              <a:t>De voedselketen</a:t>
            </a:r>
            <a:endParaRPr lang="en-US" sz="2400" dirty="0">
              <a:solidFill>
                <a:srgbClr val="292668"/>
              </a:solidFill>
              <a:ea typeface="+mn-lt"/>
              <a:cs typeface="+mn-lt"/>
            </a:endParaRPr>
          </a:p>
        </p:txBody>
      </p:sp>
      <p:pic>
        <p:nvPicPr>
          <p:cNvPr id="3" name="Immagine 2" descr="Immagine che contiene mais, testo, cibo, Pannocchia&#10;&#10;Descrizione generata automaticamente">
            <a:extLst>
              <a:ext uri="{FF2B5EF4-FFF2-40B4-BE49-F238E27FC236}">
                <a16:creationId xmlns:a16="http://schemas.microsoft.com/office/drawing/2014/main" id="{91F52CF8-7CA3-1E41-8A62-2290768C365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36056" y="404045"/>
            <a:ext cx="1181877" cy="1868644"/>
          </a:xfrm>
          <a:prstGeom prst="rect">
            <a:avLst/>
          </a:prstGeom>
          <a:ln>
            <a:solidFill>
              <a:schemeClr val="accent1"/>
            </a:solidFill>
          </a:ln>
        </p:spPr>
      </p:pic>
      <p:pic>
        <p:nvPicPr>
          <p:cNvPr id="9" name="Immagine 8" descr="Immagine che contiene cibo&#10;&#10;Descrizione generata automaticamente con attendibilità bassa">
            <a:extLst>
              <a:ext uri="{FF2B5EF4-FFF2-40B4-BE49-F238E27FC236}">
                <a16:creationId xmlns:a16="http://schemas.microsoft.com/office/drawing/2014/main" id="{B7D58C2C-8A41-7F4B-AEAB-E372D82C377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697217" y="391688"/>
            <a:ext cx="1316418" cy="1868644"/>
          </a:xfrm>
          <a:prstGeom prst="rect">
            <a:avLst/>
          </a:prstGeom>
          <a:ln>
            <a:solidFill>
              <a:schemeClr val="accent1"/>
            </a:solidFill>
          </a:ln>
        </p:spPr>
      </p:pic>
      <p:pic>
        <p:nvPicPr>
          <p:cNvPr id="11" name="Immagine 10" descr="Immagine che contiene Cibo naturale, frutto, verdura, prodotto&#10;&#10;Descrizione generata automaticamente">
            <a:extLst>
              <a:ext uri="{FF2B5EF4-FFF2-40B4-BE49-F238E27FC236}">
                <a16:creationId xmlns:a16="http://schemas.microsoft.com/office/drawing/2014/main" id="{B305F262-A707-174D-86D3-7E0723C48D7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974866" y="3489294"/>
            <a:ext cx="1347587" cy="1378215"/>
          </a:xfrm>
          <a:prstGeom prst="rect">
            <a:avLst/>
          </a:prstGeom>
          <a:ln>
            <a:solidFill>
              <a:schemeClr val="accent1"/>
            </a:solidFill>
          </a:ln>
        </p:spPr>
      </p:pic>
      <p:pic>
        <p:nvPicPr>
          <p:cNvPr id="13" name="Immagine 12" descr="Immagine che contiene testo, persona, Viso umano, libro&#10;&#10;Descrizione generata automaticamente">
            <a:extLst>
              <a:ext uri="{FF2B5EF4-FFF2-40B4-BE49-F238E27FC236}">
                <a16:creationId xmlns:a16="http://schemas.microsoft.com/office/drawing/2014/main" id="{0F5597CF-63B6-5948-AE4D-518BDCA38CE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484799" y="3489293"/>
            <a:ext cx="1363632" cy="1378216"/>
          </a:xfrm>
          <a:prstGeom prst="rect">
            <a:avLst/>
          </a:prstGeom>
          <a:ln>
            <a:solidFill>
              <a:schemeClr val="accent1"/>
            </a:solidFill>
          </a:ln>
        </p:spPr>
      </p:pic>
      <p:pic>
        <p:nvPicPr>
          <p:cNvPr id="14" name="Immagine 13" descr="Immagine che contiene testo, schermata, Carattere, design&#10;&#10;Descrizione generata automaticamente">
            <a:extLst>
              <a:ext uri="{FF2B5EF4-FFF2-40B4-BE49-F238E27FC236}">
                <a16:creationId xmlns:a16="http://schemas.microsoft.com/office/drawing/2014/main" id="{BABC5579-6BE1-C44D-B2F8-FBC6345D82C6}"/>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092919" y="404045"/>
            <a:ext cx="1250953" cy="1868644"/>
          </a:xfrm>
          <a:prstGeom prst="rect">
            <a:avLst/>
          </a:prstGeom>
          <a:ln>
            <a:solidFill>
              <a:schemeClr val="accent1"/>
            </a:solidFill>
          </a:ln>
        </p:spPr>
      </p:pic>
      <p:pic>
        <p:nvPicPr>
          <p:cNvPr id="16" name="Immagine 15" descr="Immagine che contiene testo, vestiti, persona, libro&#10;&#10;Descrizione generata automaticamente">
            <a:extLst>
              <a:ext uri="{FF2B5EF4-FFF2-40B4-BE49-F238E27FC236}">
                <a16:creationId xmlns:a16="http://schemas.microsoft.com/office/drawing/2014/main" id="{B2FA5EAD-EEB7-934D-BF2E-4ED1F97BA4F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502384" y="4952101"/>
            <a:ext cx="1506941" cy="1243053"/>
          </a:xfrm>
          <a:prstGeom prst="rect">
            <a:avLst/>
          </a:prstGeom>
          <a:ln>
            <a:solidFill>
              <a:schemeClr val="accent1"/>
            </a:solidFill>
          </a:ln>
        </p:spPr>
      </p:pic>
      <p:pic>
        <p:nvPicPr>
          <p:cNvPr id="18" name="Immagine 17" descr="Immagine che contiene testo, cartone animato, illustrazione, design&#10;&#10;Descrizione generata automaticamente">
            <a:extLst>
              <a:ext uri="{FF2B5EF4-FFF2-40B4-BE49-F238E27FC236}">
                <a16:creationId xmlns:a16="http://schemas.microsoft.com/office/drawing/2014/main" id="{8238DF03-599B-234F-9D83-AAF4E057CB6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0143550" y="4952101"/>
            <a:ext cx="1200916" cy="1243053"/>
          </a:xfrm>
          <a:prstGeom prst="rect">
            <a:avLst/>
          </a:prstGeom>
          <a:ln>
            <a:solidFill>
              <a:schemeClr val="accent1"/>
            </a:solidFill>
          </a:ln>
        </p:spPr>
      </p:pic>
    </p:spTree>
    <p:extLst>
      <p:ext uri="{BB962C8B-B14F-4D97-AF65-F5344CB8AC3E}">
        <p14:creationId xmlns:p14="http://schemas.microsoft.com/office/powerpoint/2010/main" val="27778674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CB49C608-3884-3044-8AB1-E29E2F594319}"/>
              </a:ext>
            </a:extLst>
          </p:cNvPr>
          <p:cNvSpPr txBox="1">
            <a:spLocks noGrp="1"/>
          </p:cNvSpPr>
          <p:nvPr>
            <p:ph type="body" sz="quarter" idx="4294967295"/>
          </p:nvPr>
        </p:nvSpPr>
        <p:spPr>
          <a:xfrm>
            <a:off x="2040612" y="3372170"/>
            <a:ext cx="5881768" cy="634246"/>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rPr>
              <a:t>BEDANKT</a:t>
            </a:r>
          </a:p>
        </p:txBody>
      </p:sp>
      <p:sp>
        <p:nvSpPr>
          <p:cNvPr id="4" name="TextBox 2">
            <a:extLst>
              <a:ext uri="{FF2B5EF4-FFF2-40B4-BE49-F238E27FC236}">
                <a16:creationId xmlns:a16="http://schemas.microsoft.com/office/drawing/2014/main" id="{0C284F1F-7024-29A5-E90B-08255C66D390}"/>
              </a:ext>
            </a:extLst>
          </p:cNvPr>
          <p:cNvSpPr txBox="1"/>
          <p:nvPr/>
        </p:nvSpPr>
        <p:spPr>
          <a:xfrm>
            <a:off x="6504474" y="5941789"/>
            <a:ext cx="5194496" cy="61555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1200" cap="none" spc="0" baseline="0">
                <a:solidFill>
                  <a:srgbClr val="292668"/>
                </a:solidFill>
                <a:uFillTx/>
                <a:latin typeface="Calibri" pitchFamily="34"/>
                <a:cs typeface="Calibri" pitchFamily="34"/>
              </a:rPr>
              <a:t>www.foodecocultureedu.eu</a:t>
            </a:r>
          </a:p>
        </p:txBody>
      </p:sp>
      <p:grpSp>
        <p:nvGrpSpPr>
          <p:cNvPr id="6" name="Group 4">
            <a:extLst>
              <a:ext uri="{FF2B5EF4-FFF2-40B4-BE49-F238E27FC236}">
                <a16:creationId xmlns:a16="http://schemas.microsoft.com/office/drawing/2014/main" id="{0886B898-073D-CBE1-8D5B-CBE13DD51D35}"/>
              </a:ext>
            </a:extLst>
          </p:cNvPr>
          <p:cNvGrpSpPr/>
          <p:nvPr/>
        </p:nvGrpSpPr>
        <p:grpSpPr>
          <a:xfrm>
            <a:off x="8462196" y="4763109"/>
            <a:ext cx="2602674" cy="579719"/>
            <a:chOff x="8462196" y="4763109"/>
            <a:chExt cx="2602674" cy="579719"/>
          </a:xfrm>
        </p:grpSpPr>
        <p:grpSp>
          <p:nvGrpSpPr>
            <p:cNvPr id="7" name="Graphic 3">
              <a:extLst>
                <a:ext uri="{FF2B5EF4-FFF2-40B4-BE49-F238E27FC236}">
                  <a16:creationId xmlns:a16="http://schemas.microsoft.com/office/drawing/2014/main" id="{E68599FD-1F1A-EEFB-7023-8E6E50FD1F1E}"/>
                </a:ext>
              </a:extLst>
            </p:cNvPr>
            <p:cNvGrpSpPr/>
            <p:nvPr/>
          </p:nvGrpSpPr>
          <p:grpSpPr>
            <a:xfrm>
              <a:off x="9809033" y="4763109"/>
              <a:ext cx="562502" cy="562502"/>
              <a:chOff x="9809033" y="4763109"/>
              <a:chExt cx="562502" cy="562502"/>
            </a:xfrm>
          </p:grpSpPr>
          <p:sp>
            <p:nvSpPr>
              <p:cNvPr id="8" name="Freeform 22">
                <a:extLst>
                  <a:ext uri="{FF2B5EF4-FFF2-40B4-BE49-F238E27FC236}">
                    <a16:creationId xmlns:a16="http://schemas.microsoft.com/office/drawing/2014/main" id="{97E10DDB-5790-05D9-5390-20DE754F0AB5}"/>
                  </a:ext>
                </a:extLst>
              </p:cNvPr>
              <p:cNvSpPr/>
              <p:nvPr/>
            </p:nvSpPr>
            <p:spPr>
              <a:xfrm>
                <a:off x="9809033"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9" name="Graphic 3">
                <a:extLst>
                  <a:ext uri="{FF2B5EF4-FFF2-40B4-BE49-F238E27FC236}">
                    <a16:creationId xmlns:a16="http://schemas.microsoft.com/office/drawing/2014/main" id="{955216C4-85B6-905B-A50C-AA621762F134}"/>
                  </a:ext>
                </a:extLst>
              </p:cNvPr>
              <p:cNvGrpSpPr/>
              <p:nvPr/>
            </p:nvGrpSpPr>
            <p:grpSpPr>
              <a:xfrm>
                <a:off x="9913202" y="4867278"/>
                <a:ext cx="354165" cy="354165"/>
                <a:chOff x="9913202" y="4867278"/>
                <a:chExt cx="354165" cy="354165"/>
              </a:xfrm>
            </p:grpSpPr>
            <p:sp>
              <p:nvSpPr>
                <p:cNvPr id="10" name="Freeform 24">
                  <a:extLst>
                    <a:ext uri="{FF2B5EF4-FFF2-40B4-BE49-F238E27FC236}">
                      <a16:creationId xmlns:a16="http://schemas.microsoft.com/office/drawing/2014/main" id="{AB33C42D-94E7-B104-68EB-8011E7B3B8B7}"/>
                    </a:ext>
                  </a:extLst>
                </p:cNvPr>
                <p:cNvSpPr/>
                <p:nvPr/>
              </p:nvSpPr>
              <p:spPr>
                <a:xfrm>
                  <a:off x="9913202" y="4867278"/>
                  <a:ext cx="354165" cy="354165"/>
                </a:xfrm>
                <a:custGeom>
                  <a:avLst/>
                  <a:gdLst>
                    <a:gd name="f0" fmla="val 10800000"/>
                    <a:gd name="f1" fmla="val 5400000"/>
                    <a:gd name="f2" fmla="val 180"/>
                    <a:gd name="f3" fmla="val w"/>
                    <a:gd name="f4" fmla="val h"/>
                    <a:gd name="f5" fmla="val 0"/>
                    <a:gd name="f6" fmla="val 535476"/>
                    <a:gd name="f7" fmla="val 535477"/>
                    <a:gd name="f8" fmla="val 267739"/>
                    <a:gd name="f9" fmla="val 48508"/>
                    <a:gd name="f10" fmla="val 338925"/>
                    <a:gd name="f11" fmla="val 347745"/>
                    <a:gd name="f12" fmla="val 376094"/>
                    <a:gd name="f13" fmla="val 49768"/>
                    <a:gd name="f14" fmla="val 401923"/>
                    <a:gd name="f15" fmla="val 51028"/>
                    <a:gd name="f16" fmla="val 416412"/>
                    <a:gd name="f17" fmla="val 55438"/>
                    <a:gd name="f18" fmla="val 425862"/>
                    <a:gd name="f19" fmla="val 59217"/>
                    <a:gd name="f20" fmla="val 438461"/>
                    <a:gd name="f21" fmla="val 64257"/>
                    <a:gd name="f22" fmla="val 447281"/>
                    <a:gd name="f23" fmla="val 69927"/>
                    <a:gd name="f24" fmla="val 456730"/>
                    <a:gd name="f25" fmla="val 79377"/>
                    <a:gd name="f26" fmla="val 466180"/>
                    <a:gd name="f27" fmla="val 88826"/>
                    <a:gd name="f28" fmla="val 471849"/>
                    <a:gd name="f29" fmla="val 97646"/>
                    <a:gd name="f30" fmla="val 476890"/>
                    <a:gd name="f31" fmla="val 110245"/>
                    <a:gd name="f32" fmla="val 480669"/>
                    <a:gd name="f33" fmla="val 119695"/>
                    <a:gd name="f34" fmla="val 485079"/>
                    <a:gd name="f35" fmla="val 133554"/>
                    <a:gd name="f36" fmla="val 486339"/>
                    <a:gd name="f37" fmla="val 160013"/>
                    <a:gd name="f38" fmla="val 487599"/>
                    <a:gd name="f39" fmla="val 188362"/>
                    <a:gd name="f40" fmla="val 196552"/>
                    <a:gd name="f41" fmla="val 268368"/>
                    <a:gd name="f42" fmla="val 340185"/>
                    <a:gd name="f43" fmla="val 348375"/>
                    <a:gd name="f44" fmla="val 376724"/>
                    <a:gd name="f45" fmla="val 402553"/>
                    <a:gd name="f46" fmla="val 417042"/>
                    <a:gd name="f47" fmla="val 426492"/>
                    <a:gd name="f48" fmla="val 439091"/>
                    <a:gd name="f49" fmla="val 447911"/>
                    <a:gd name="f50" fmla="val 457360"/>
                    <a:gd name="f51" fmla="val 466810"/>
                    <a:gd name="f52" fmla="val 472480"/>
                    <a:gd name="f53" fmla="val 477519"/>
                    <a:gd name="f54" fmla="val 481299"/>
                    <a:gd name="f55" fmla="val 402552"/>
                    <a:gd name="f56" fmla="val 485709"/>
                    <a:gd name="f57" fmla="val 486969"/>
                    <a:gd name="f58" fmla="val 488229"/>
                    <a:gd name="f59" fmla="val 339555"/>
                    <a:gd name="f60" fmla="val 195921"/>
                    <a:gd name="f61" fmla="val 187732"/>
                    <a:gd name="f62" fmla="val 159383"/>
                    <a:gd name="f63" fmla="val 119065"/>
                    <a:gd name="f64" fmla="val 109615"/>
                    <a:gd name="f65" fmla="val 97016"/>
                    <a:gd name="f66" fmla="val 88196"/>
                    <a:gd name="f67" fmla="val 78747"/>
                    <a:gd name="f68" fmla="val 69297"/>
                    <a:gd name="f69" fmla="val 63627"/>
                    <a:gd name="f70" fmla="val 58587"/>
                    <a:gd name="f71" fmla="val 54808"/>
                    <a:gd name="f72" fmla="val 50398"/>
                    <a:gd name="f73" fmla="val 403183"/>
                    <a:gd name="f74" fmla="val 49138"/>
                    <a:gd name="f75" fmla="val 47878"/>
                    <a:gd name="f76" fmla="val 134184"/>
                    <a:gd name="f77" fmla="val 132924"/>
                    <a:gd name="f78" fmla="val 195292"/>
                    <a:gd name="f79" fmla="val 185842"/>
                    <a:gd name="f80" fmla="val 157493"/>
                    <a:gd name="f81" fmla="val 1890"/>
                    <a:gd name="f82" fmla="val 129144"/>
                    <a:gd name="f83" fmla="val 3150"/>
                    <a:gd name="f84" fmla="val 7560"/>
                    <a:gd name="f85" fmla="val 92606"/>
                    <a:gd name="f86" fmla="val 14489"/>
                    <a:gd name="f87" fmla="val 74967"/>
                    <a:gd name="f88" fmla="val 21419"/>
                    <a:gd name="f89" fmla="val 59847"/>
                    <a:gd name="f90" fmla="val 30239"/>
                    <a:gd name="f91" fmla="val 45358"/>
                    <a:gd name="f92" fmla="val 60477"/>
                    <a:gd name="f93" fmla="val 630"/>
                    <a:gd name="f94" fmla="val 349635"/>
                    <a:gd name="f95" fmla="val 377984"/>
                    <a:gd name="f96" fmla="val 406333"/>
                    <a:gd name="f97" fmla="val 442871"/>
                    <a:gd name="f98" fmla="val 460510"/>
                    <a:gd name="f99" fmla="val 475630"/>
                    <a:gd name="f100" fmla="val 490119"/>
                    <a:gd name="f101" fmla="val 505238"/>
                    <a:gd name="f102" fmla="val 514058"/>
                    <a:gd name="f103" fmla="val 520988"/>
                    <a:gd name="f104" fmla="val 527917"/>
                    <a:gd name="f105" fmla="val 532327"/>
                    <a:gd name="f106" fmla="val 533587"/>
                    <a:gd name="f107" fmla="val 534847"/>
                    <a:gd name="f108" fmla="val 475000"/>
                    <a:gd name="f109" fmla="val 474999"/>
                    <a:gd name="f110" fmla="+- 0 0 -90"/>
                    <a:gd name="f111" fmla="*/ f3 1 535476"/>
                    <a:gd name="f112" fmla="*/ f4 1 535477"/>
                    <a:gd name="f113" fmla="+- f7 0 f5"/>
                    <a:gd name="f114" fmla="+- f6 0 f5"/>
                    <a:gd name="f115" fmla="*/ f110 f0 1"/>
                    <a:gd name="f116" fmla="*/ f114 1 535476"/>
                    <a:gd name="f117" fmla="*/ f113 1 535477"/>
                    <a:gd name="f118" fmla="*/ 267739 f114 1"/>
                    <a:gd name="f119" fmla="*/ 48508 f113 1"/>
                    <a:gd name="f120" fmla="*/ 376094 f114 1"/>
                    <a:gd name="f121" fmla="*/ 49768 f113 1"/>
                    <a:gd name="f122" fmla="*/ 425862 f114 1"/>
                    <a:gd name="f123" fmla="*/ 59217 f113 1"/>
                    <a:gd name="f124" fmla="*/ 456730 f114 1"/>
                    <a:gd name="f125" fmla="*/ 79377 f113 1"/>
                    <a:gd name="f126" fmla="*/ 476890 f114 1"/>
                    <a:gd name="f127" fmla="*/ 110245 f113 1"/>
                    <a:gd name="f128" fmla="*/ 486339 f114 1"/>
                    <a:gd name="f129" fmla="*/ 160013 f113 1"/>
                    <a:gd name="f130" fmla="*/ 487599 f114 1"/>
                    <a:gd name="f131" fmla="*/ 268368 f113 1"/>
                    <a:gd name="f132" fmla="*/ 376724 f113 1"/>
                    <a:gd name="f133" fmla="*/ 426492 f113 1"/>
                    <a:gd name="f134" fmla="*/ 457360 f113 1"/>
                    <a:gd name="f135" fmla="*/ 477519 f113 1"/>
                    <a:gd name="f136" fmla="*/ 486969 f113 1"/>
                    <a:gd name="f137" fmla="*/ 488229 f113 1"/>
                    <a:gd name="f138" fmla="*/ 159383 f114 1"/>
                    <a:gd name="f139" fmla="*/ 109615 f114 1"/>
                    <a:gd name="f140" fmla="*/ 78747 f114 1"/>
                    <a:gd name="f141" fmla="*/ 58587 f114 1"/>
                    <a:gd name="f142" fmla="*/ 49138 f114 1"/>
                    <a:gd name="f143" fmla="*/ 47878 f114 1"/>
                    <a:gd name="f144" fmla="*/ 0 f113 1"/>
                    <a:gd name="f145" fmla="*/ 157493 f114 1"/>
                    <a:gd name="f146" fmla="*/ 1890 f113 1"/>
                    <a:gd name="f147" fmla="*/ 92606 f114 1"/>
                    <a:gd name="f148" fmla="*/ 14489 f113 1"/>
                    <a:gd name="f149" fmla="*/ 45358 f114 1"/>
                    <a:gd name="f150" fmla="*/ 45358 f113 1"/>
                    <a:gd name="f151" fmla="*/ 14489 f114 1"/>
                    <a:gd name="f152" fmla="*/ 92606 f113 1"/>
                    <a:gd name="f153" fmla="*/ 1890 f114 1"/>
                    <a:gd name="f154" fmla="*/ 157493 f113 1"/>
                    <a:gd name="f155" fmla="*/ 0 f114 1"/>
                    <a:gd name="f156" fmla="*/ 267739 f113 1"/>
                    <a:gd name="f157" fmla="*/ 377984 f113 1"/>
                    <a:gd name="f158" fmla="*/ 442871 f113 1"/>
                    <a:gd name="f159" fmla="*/ 490119 f113 1"/>
                    <a:gd name="f160" fmla="*/ 520988 f113 1"/>
                    <a:gd name="f161" fmla="*/ 533587 f113 1"/>
                    <a:gd name="f162" fmla="*/ 535477 f113 1"/>
                    <a:gd name="f163" fmla="*/ 377984 f114 1"/>
                    <a:gd name="f164" fmla="*/ 442871 f114 1"/>
                    <a:gd name="f165" fmla="*/ 490119 f114 1"/>
                    <a:gd name="f166" fmla="*/ 520988 f114 1"/>
                    <a:gd name="f167" fmla="*/ 533587 f114 1"/>
                    <a:gd name="f168" fmla="*/ 535477 f114 1"/>
                    <a:gd name="f169" fmla="*/ f115 1 f2"/>
                    <a:gd name="f170" fmla="*/ f118 1 535476"/>
                    <a:gd name="f171" fmla="*/ f119 1 535477"/>
                    <a:gd name="f172" fmla="*/ f120 1 535476"/>
                    <a:gd name="f173" fmla="*/ f121 1 535477"/>
                    <a:gd name="f174" fmla="*/ f122 1 535476"/>
                    <a:gd name="f175" fmla="*/ f123 1 535477"/>
                    <a:gd name="f176" fmla="*/ f124 1 535476"/>
                    <a:gd name="f177" fmla="*/ f125 1 535477"/>
                    <a:gd name="f178" fmla="*/ f126 1 535476"/>
                    <a:gd name="f179" fmla="*/ f127 1 535477"/>
                    <a:gd name="f180" fmla="*/ f128 1 535476"/>
                    <a:gd name="f181" fmla="*/ f129 1 535477"/>
                    <a:gd name="f182" fmla="*/ f130 1 535476"/>
                    <a:gd name="f183" fmla="*/ f131 1 535477"/>
                    <a:gd name="f184" fmla="*/ f132 1 535477"/>
                    <a:gd name="f185" fmla="*/ f133 1 535477"/>
                    <a:gd name="f186" fmla="*/ f134 1 535477"/>
                    <a:gd name="f187" fmla="*/ f135 1 535477"/>
                    <a:gd name="f188" fmla="*/ f136 1 535477"/>
                    <a:gd name="f189" fmla="*/ f137 1 535477"/>
                    <a:gd name="f190" fmla="*/ f138 1 535476"/>
                    <a:gd name="f191" fmla="*/ f139 1 535476"/>
                    <a:gd name="f192" fmla="*/ f140 1 535476"/>
                    <a:gd name="f193" fmla="*/ f141 1 535476"/>
                    <a:gd name="f194" fmla="*/ f142 1 535476"/>
                    <a:gd name="f195" fmla="*/ f143 1 535476"/>
                    <a:gd name="f196" fmla="*/ f144 1 535477"/>
                    <a:gd name="f197" fmla="*/ f145 1 535476"/>
                    <a:gd name="f198" fmla="*/ f146 1 535477"/>
                    <a:gd name="f199" fmla="*/ f147 1 535476"/>
                    <a:gd name="f200" fmla="*/ f148 1 535477"/>
                    <a:gd name="f201" fmla="*/ f149 1 535476"/>
                    <a:gd name="f202" fmla="*/ f150 1 535477"/>
                    <a:gd name="f203" fmla="*/ f151 1 535476"/>
                    <a:gd name="f204" fmla="*/ f152 1 535477"/>
                    <a:gd name="f205" fmla="*/ f153 1 535476"/>
                    <a:gd name="f206" fmla="*/ f154 1 535477"/>
                    <a:gd name="f207" fmla="*/ f155 1 535476"/>
                    <a:gd name="f208" fmla="*/ f156 1 535477"/>
                    <a:gd name="f209" fmla="*/ f157 1 535477"/>
                    <a:gd name="f210" fmla="*/ f158 1 535477"/>
                    <a:gd name="f211" fmla="*/ f159 1 535477"/>
                    <a:gd name="f212" fmla="*/ f160 1 535477"/>
                    <a:gd name="f213" fmla="*/ f161 1 535477"/>
                    <a:gd name="f214" fmla="*/ f162 1 535477"/>
                    <a:gd name="f215" fmla="*/ f163 1 535476"/>
                    <a:gd name="f216" fmla="*/ f164 1 535476"/>
                    <a:gd name="f217" fmla="*/ f165 1 535476"/>
                    <a:gd name="f218" fmla="*/ f166 1 535476"/>
                    <a:gd name="f219" fmla="*/ f167 1 535476"/>
                    <a:gd name="f220" fmla="*/ f168 1 535476"/>
                    <a:gd name="f221" fmla="*/ f5 1 f116"/>
                    <a:gd name="f222" fmla="*/ f6 1 f116"/>
                    <a:gd name="f223" fmla="*/ f5 1 f117"/>
                    <a:gd name="f224" fmla="*/ f7 1 f117"/>
                    <a:gd name="f225" fmla="+- f169 0 f1"/>
                    <a:gd name="f226" fmla="*/ f170 1 f116"/>
                    <a:gd name="f227" fmla="*/ f171 1 f117"/>
                    <a:gd name="f228" fmla="*/ f172 1 f116"/>
                    <a:gd name="f229" fmla="*/ f173 1 f117"/>
                    <a:gd name="f230" fmla="*/ f174 1 f116"/>
                    <a:gd name="f231" fmla="*/ f175 1 f117"/>
                    <a:gd name="f232" fmla="*/ f176 1 f116"/>
                    <a:gd name="f233" fmla="*/ f177 1 f117"/>
                    <a:gd name="f234" fmla="*/ f178 1 f116"/>
                    <a:gd name="f235" fmla="*/ f179 1 f117"/>
                    <a:gd name="f236" fmla="*/ f180 1 f116"/>
                    <a:gd name="f237" fmla="*/ f181 1 f117"/>
                    <a:gd name="f238" fmla="*/ f182 1 f116"/>
                    <a:gd name="f239" fmla="*/ f183 1 f117"/>
                    <a:gd name="f240" fmla="*/ f184 1 f117"/>
                    <a:gd name="f241" fmla="*/ f185 1 f117"/>
                    <a:gd name="f242" fmla="*/ f186 1 f117"/>
                    <a:gd name="f243" fmla="*/ f187 1 f117"/>
                    <a:gd name="f244" fmla="*/ f188 1 f117"/>
                    <a:gd name="f245" fmla="*/ f189 1 f117"/>
                    <a:gd name="f246" fmla="*/ f190 1 f116"/>
                    <a:gd name="f247" fmla="*/ f191 1 f116"/>
                    <a:gd name="f248" fmla="*/ f192 1 f116"/>
                    <a:gd name="f249" fmla="*/ f193 1 f116"/>
                    <a:gd name="f250" fmla="*/ f194 1 f116"/>
                    <a:gd name="f251" fmla="*/ f195 1 f116"/>
                    <a:gd name="f252" fmla="*/ f196 1 f117"/>
                    <a:gd name="f253" fmla="*/ f197 1 f116"/>
                    <a:gd name="f254" fmla="*/ f198 1 f117"/>
                    <a:gd name="f255" fmla="*/ f199 1 f116"/>
                    <a:gd name="f256" fmla="*/ f200 1 f117"/>
                    <a:gd name="f257" fmla="*/ f201 1 f116"/>
                    <a:gd name="f258" fmla="*/ f202 1 f117"/>
                    <a:gd name="f259" fmla="*/ f203 1 f116"/>
                    <a:gd name="f260" fmla="*/ f204 1 f117"/>
                    <a:gd name="f261" fmla="*/ f205 1 f116"/>
                    <a:gd name="f262" fmla="*/ f206 1 f117"/>
                    <a:gd name="f263" fmla="*/ f207 1 f116"/>
                    <a:gd name="f264" fmla="*/ f208 1 f117"/>
                    <a:gd name="f265" fmla="*/ f209 1 f117"/>
                    <a:gd name="f266" fmla="*/ f210 1 f117"/>
                    <a:gd name="f267" fmla="*/ f211 1 f117"/>
                    <a:gd name="f268" fmla="*/ f212 1 f117"/>
                    <a:gd name="f269" fmla="*/ f213 1 f117"/>
                    <a:gd name="f270" fmla="*/ f214 1 f117"/>
                    <a:gd name="f271" fmla="*/ f215 1 f116"/>
                    <a:gd name="f272" fmla="*/ f216 1 f116"/>
                    <a:gd name="f273" fmla="*/ f217 1 f116"/>
                    <a:gd name="f274" fmla="*/ f218 1 f116"/>
                    <a:gd name="f275" fmla="*/ f219 1 f116"/>
                    <a:gd name="f276" fmla="*/ f220 1 f116"/>
                    <a:gd name="f277" fmla="*/ f221 f111 1"/>
                    <a:gd name="f278" fmla="*/ f222 f111 1"/>
                    <a:gd name="f279" fmla="*/ f224 f112 1"/>
                    <a:gd name="f280" fmla="*/ f223 f112 1"/>
                    <a:gd name="f281" fmla="*/ f226 f111 1"/>
                    <a:gd name="f282" fmla="*/ f227 f112 1"/>
                    <a:gd name="f283" fmla="*/ f228 f111 1"/>
                    <a:gd name="f284" fmla="*/ f229 f112 1"/>
                    <a:gd name="f285" fmla="*/ f230 f111 1"/>
                    <a:gd name="f286" fmla="*/ f231 f112 1"/>
                    <a:gd name="f287" fmla="*/ f232 f111 1"/>
                    <a:gd name="f288" fmla="*/ f233 f112 1"/>
                    <a:gd name="f289" fmla="*/ f234 f111 1"/>
                    <a:gd name="f290" fmla="*/ f235 f112 1"/>
                    <a:gd name="f291" fmla="*/ f236 f111 1"/>
                    <a:gd name="f292" fmla="*/ f237 f112 1"/>
                    <a:gd name="f293" fmla="*/ f238 f111 1"/>
                    <a:gd name="f294" fmla="*/ f239 f112 1"/>
                    <a:gd name="f295" fmla="*/ f240 f112 1"/>
                    <a:gd name="f296" fmla="*/ f241 f112 1"/>
                    <a:gd name="f297" fmla="*/ f242 f112 1"/>
                    <a:gd name="f298" fmla="*/ f243 f112 1"/>
                    <a:gd name="f299" fmla="*/ f244 f112 1"/>
                    <a:gd name="f300" fmla="*/ f245 f112 1"/>
                    <a:gd name="f301" fmla="*/ f246 f111 1"/>
                    <a:gd name="f302" fmla="*/ f247 f111 1"/>
                    <a:gd name="f303" fmla="*/ f248 f111 1"/>
                    <a:gd name="f304" fmla="*/ f249 f111 1"/>
                    <a:gd name="f305" fmla="*/ f250 f111 1"/>
                    <a:gd name="f306" fmla="*/ f251 f111 1"/>
                    <a:gd name="f307" fmla="*/ f252 f112 1"/>
                    <a:gd name="f308" fmla="*/ f253 f111 1"/>
                    <a:gd name="f309" fmla="*/ f254 f112 1"/>
                    <a:gd name="f310" fmla="*/ f255 f111 1"/>
                    <a:gd name="f311" fmla="*/ f256 f112 1"/>
                    <a:gd name="f312" fmla="*/ f257 f111 1"/>
                    <a:gd name="f313" fmla="*/ f258 f112 1"/>
                    <a:gd name="f314" fmla="*/ f259 f111 1"/>
                    <a:gd name="f315" fmla="*/ f260 f112 1"/>
                    <a:gd name="f316" fmla="*/ f261 f111 1"/>
                    <a:gd name="f317" fmla="*/ f262 f112 1"/>
                    <a:gd name="f318" fmla="*/ f263 f111 1"/>
                    <a:gd name="f319" fmla="*/ f264 f112 1"/>
                    <a:gd name="f320" fmla="*/ f265 f112 1"/>
                    <a:gd name="f321" fmla="*/ f266 f112 1"/>
                    <a:gd name="f322" fmla="*/ f267 f112 1"/>
                    <a:gd name="f323" fmla="*/ f268 f112 1"/>
                    <a:gd name="f324" fmla="*/ f269 f112 1"/>
                    <a:gd name="f325" fmla="*/ f270 f112 1"/>
                    <a:gd name="f326" fmla="*/ f271 f111 1"/>
                    <a:gd name="f327" fmla="*/ f272 f111 1"/>
                    <a:gd name="f328" fmla="*/ f273 f111 1"/>
                    <a:gd name="f329" fmla="*/ f274 f111 1"/>
                    <a:gd name="f330" fmla="*/ f275 f111 1"/>
                    <a:gd name="f331" fmla="*/ f276 f111 1"/>
                  </a:gdLst>
                  <a:ahLst/>
                  <a:cxnLst>
                    <a:cxn ang="3cd4">
                      <a:pos x="hc" y="t"/>
                    </a:cxn>
                    <a:cxn ang="0">
                      <a:pos x="r" y="vc"/>
                    </a:cxn>
                    <a:cxn ang="cd4">
                      <a:pos x="hc" y="b"/>
                    </a:cxn>
                    <a:cxn ang="cd2">
                      <a:pos x="l" y="vc"/>
                    </a:cxn>
                    <a:cxn ang="f225">
                      <a:pos x="f281" y="f282"/>
                    </a:cxn>
                    <a:cxn ang="f225">
                      <a:pos x="f283" y="f284"/>
                    </a:cxn>
                    <a:cxn ang="f225">
                      <a:pos x="f285" y="f286"/>
                    </a:cxn>
                    <a:cxn ang="f225">
                      <a:pos x="f287" y="f288"/>
                    </a:cxn>
                    <a:cxn ang="f225">
                      <a:pos x="f289" y="f290"/>
                    </a:cxn>
                    <a:cxn ang="f225">
                      <a:pos x="f291" y="f292"/>
                    </a:cxn>
                    <a:cxn ang="f225">
                      <a:pos x="f293" y="f294"/>
                    </a:cxn>
                    <a:cxn ang="f225">
                      <a:pos x="f291" y="f295"/>
                    </a:cxn>
                    <a:cxn ang="f225">
                      <a:pos x="f289" y="f296"/>
                    </a:cxn>
                    <a:cxn ang="f225">
                      <a:pos x="f287" y="f297"/>
                    </a:cxn>
                    <a:cxn ang="f225">
                      <a:pos x="f285" y="f298"/>
                    </a:cxn>
                    <a:cxn ang="f225">
                      <a:pos x="f283" y="f299"/>
                    </a:cxn>
                    <a:cxn ang="f225">
                      <a:pos x="f281" y="f300"/>
                    </a:cxn>
                    <a:cxn ang="f225">
                      <a:pos x="f301" y="f299"/>
                    </a:cxn>
                    <a:cxn ang="f225">
                      <a:pos x="f302" y="f298"/>
                    </a:cxn>
                    <a:cxn ang="f225">
                      <a:pos x="f303" y="f297"/>
                    </a:cxn>
                    <a:cxn ang="f225">
                      <a:pos x="f304" y="f296"/>
                    </a:cxn>
                    <a:cxn ang="f225">
                      <a:pos x="f305" y="f295"/>
                    </a:cxn>
                    <a:cxn ang="f225">
                      <a:pos x="f306" y="f294"/>
                    </a:cxn>
                    <a:cxn ang="f225">
                      <a:pos x="f305" y="f292"/>
                    </a:cxn>
                    <a:cxn ang="f225">
                      <a:pos x="f304" y="f290"/>
                    </a:cxn>
                    <a:cxn ang="f225">
                      <a:pos x="f303" y="f288"/>
                    </a:cxn>
                    <a:cxn ang="f225">
                      <a:pos x="f302" y="f286"/>
                    </a:cxn>
                    <a:cxn ang="f225">
                      <a:pos x="f301" y="f284"/>
                    </a:cxn>
                    <a:cxn ang="f225">
                      <a:pos x="f281" y="f282"/>
                    </a:cxn>
                    <a:cxn ang="f225">
                      <a:pos x="f281" y="f307"/>
                    </a:cxn>
                    <a:cxn ang="f225">
                      <a:pos x="f308" y="f309"/>
                    </a:cxn>
                    <a:cxn ang="f225">
                      <a:pos x="f310" y="f311"/>
                    </a:cxn>
                    <a:cxn ang="f225">
                      <a:pos x="f312" y="f313"/>
                    </a:cxn>
                    <a:cxn ang="f225">
                      <a:pos x="f314" y="f315"/>
                    </a:cxn>
                    <a:cxn ang="f225">
                      <a:pos x="f316" y="f317"/>
                    </a:cxn>
                    <a:cxn ang="f225">
                      <a:pos x="f318" y="f319"/>
                    </a:cxn>
                    <a:cxn ang="f225">
                      <a:pos x="f316" y="f320"/>
                    </a:cxn>
                    <a:cxn ang="f225">
                      <a:pos x="f314" y="f321"/>
                    </a:cxn>
                    <a:cxn ang="f225">
                      <a:pos x="f312" y="f322"/>
                    </a:cxn>
                    <a:cxn ang="f225">
                      <a:pos x="f310" y="f323"/>
                    </a:cxn>
                    <a:cxn ang="f225">
                      <a:pos x="f308" y="f324"/>
                    </a:cxn>
                    <a:cxn ang="f225">
                      <a:pos x="f281" y="f325"/>
                    </a:cxn>
                    <a:cxn ang="f225">
                      <a:pos x="f326" y="f324"/>
                    </a:cxn>
                    <a:cxn ang="f225">
                      <a:pos x="f327" y="f323"/>
                    </a:cxn>
                    <a:cxn ang="f225">
                      <a:pos x="f328" y="f322"/>
                    </a:cxn>
                    <a:cxn ang="f225">
                      <a:pos x="f329" y="f321"/>
                    </a:cxn>
                    <a:cxn ang="f225">
                      <a:pos x="f330" y="f320"/>
                    </a:cxn>
                    <a:cxn ang="f225">
                      <a:pos x="f331" y="f319"/>
                    </a:cxn>
                    <a:cxn ang="f225">
                      <a:pos x="f330" y="f317"/>
                    </a:cxn>
                    <a:cxn ang="f225">
                      <a:pos x="f329" y="f315"/>
                    </a:cxn>
                    <a:cxn ang="f225">
                      <a:pos x="f328" y="f313"/>
                    </a:cxn>
                    <a:cxn ang="f225">
                      <a:pos x="f327" y="f311"/>
                    </a:cxn>
                    <a:cxn ang="f225">
                      <a:pos x="f326" y="f309"/>
                    </a:cxn>
                    <a:cxn ang="f225">
                      <a:pos x="f281" y="f307"/>
                    </a:cxn>
                    <a:cxn ang="f225">
                      <a:pos x="f281" y="f307"/>
                    </a:cxn>
                  </a:cxnLst>
                  <a:rect l="f277" t="f280" r="f278" b="f279"/>
                  <a:pathLst>
                    <a:path w="535476" h="53547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38" y="f41"/>
                      </a:cubicBezTo>
                      <a:cubicBezTo>
                        <a:pt x="f38" y="f42"/>
                        <a:pt x="f38" y="f43"/>
                        <a:pt x="f36" y="f44"/>
                      </a:cubicBezTo>
                      <a:cubicBezTo>
                        <a:pt x="f34" y="f45"/>
                        <a:pt x="f32" y="f46"/>
                        <a:pt x="f30" y="f47"/>
                      </a:cubicBezTo>
                      <a:cubicBezTo>
                        <a:pt x="f28" y="f48"/>
                        <a:pt x="f26" y="f49"/>
                        <a:pt x="f24" y="f50"/>
                      </a:cubicBezTo>
                      <a:cubicBezTo>
                        <a:pt x="f22" y="f51"/>
                        <a:pt x="f20" y="f52"/>
                        <a:pt x="f18" y="f53"/>
                      </a:cubicBezTo>
                      <a:cubicBezTo>
                        <a:pt x="f16" y="f54"/>
                        <a:pt x="f55" y="f56"/>
                        <a:pt x="f12" y="f57"/>
                      </a:cubicBezTo>
                      <a:cubicBezTo>
                        <a:pt x="f11" y="f58"/>
                        <a:pt x="f59" y="f58"/>
                        <a:pt x="f8" y="f58"/>
                      </a:cubicBezTo>
                      <a:cubicBezTo>
                        <a:pt x="f60" y="f58"/>
                        <a:pt x="f61" y="f58"/>
                        <a:pt x="f62" y="f57"/>
                      </a:cubicBezTo>
                      <a:cubicBezTo>
                        <a:pt x="f35" y="f56"/>
                        <a:pt x="f63" y="f54"/>
                        <a:pt x="f64" y="f53"/>
                      </a:cubicBezTo>
                      <a:cubicBezTo>
                        <a:pt x="f65" y="f52"/>
                        <a:pt x="f66" y="f51"/>
                        <a:pt x="f67" y="f50"/>
                      </a:cubicBezTo>
                      <a:cubicBezTo>
                        <a:pt x="f68" y="f49"/>
                        <a:pt x="f69" y="f48"/>
                        <a:pt x="f70" y="f47"/>
                      </a:cubicBezTo>
                      <a:cubicBezTo>
                        <a:pt x="f71" y="f46"/>
                        <a:pt x="f72" y="f73"/>
                        <a:pt x="f74" y="f44"/>
                      </a:cubicBezTo>
                      <a:cubicBezTo>
                        <a:pt x="f75" y="f43"/>
                        <a:pt x="f75" y="f42"/>
                        <a:pt x="f75" y="f41"/>
                      </a:cubicBezTo>
                      <a:cubicBezTo>
                        <a:pt x="f75" y="f40"/>
                        <a:pt x="f75" y="f39"/>
                        <a:pt x="f74" y="f37"/>
                      </a:cubicBezTo>
                      <a:cubicBezTo>
                        <a:pt x="f72" y="f76"/>
                        <a:pt x="f71" y="f33"/>
                        <a:pt x="f70" y="f31"/>
                      </a:cubicBezTo>
                      <a:cubicBezTo>
                        <a:pt x="f69" y="f29"/>
                        <a:pt x="f68" y="f27"/>
                        <a:pt x="f67" y="f25"/>
                      </a:cubicBezTo>
                      <a:cubicBezTo>
                        <a:pt x="f66" y="f23"/>
                        <a:pt x="f65" y="f21"/>
                        <a:pt x="f64" y="f19"/>
                      </a:cubicBezTo>
                      <a:cubicBezTo>
                        <a:pt x="f63" y="f17"/>
                        <a:pt x="f77" y="f15"/>
                        <a:pt x="f62" y="f13"/>
                      </a:cubicBezTo>
                      <a:cubicBezTo>
                        <a:pt x="f61" y="f9"/>
                        <a:pt x="f60" y="f9"/>
                        <a:pt x="f8" y="f9"/>
                      </a:cubicBezTo>
                      <a:moveTo>
                        <a:pt x="f8" y="f5"/>
                      </a:moveTo>
                      <a:cubicBezTo>
                        <a:pt x="f78" y="f5"/>
                        <a:pt x="f79" y="f5"/>
                        <a:pt x="f80" y="f81"/>
                      </a:cubicBezTo>
                      <a:cubicBezTo>
                        <a:pt x="f82" y="f83"/>
                        <a:pt x="f64" y="f84"/>
                        <a:pt x="f85" y="f86"/>
                      </a:cubicBezTo>
                      <a:cubicBezTo>
                        <a:pt x="f87" y="f88"/>
                        <a:pt x="f89" y="f90"/>
                        <a:pt x="f91" y="f91"/>
                      </a:cubicBezTo>
                      <a:cubicBezTo>
                        <a:pt x="f90" y="f92"/>
                        <a:pt x="f88" y="f87"/>
                        <a:pt x="f86" y="f85"/>
                      </a:cubicBezTo>
                      <a:cubicBezTo>
                        <a:pt x="f84" y="f64"/>
                        <a:pt x="f83" y="f82"/>
                        <a:pt x="f81" y="f80"/>
                      </a:cubicBezTo>
                      <a:cubicBezTo>
                        <a:pt x="f93" y="f79"/>
                        <a:pt x="f5" y="f78"/>
                        <a:pt x="f5" y="f8"/>
                      </a:cubicBezTo>
                      <a:cubicBezTo>
                        <a:pt x="f5" y="f42"/>
                        <a:pt x="f5" y="f94"/>
                        <a:pt x="f81" y="f95"/>
                      </a:cubicBezTo>
                      <a:cubicBezTo>
                        <a:pt x="f83" y="f96"/>
                        <a:pt x="f84" y="f18"/>
                        <a:pt x="f86" y="f97"/>
                      </a:cubicBezTo>
                      <a:cubicBezTo>
                        <a:pt x="f88" y="f98"/>
                        <a:pt x="f90" y="f99"/>
                        <a:pt x="f91" y="f100"/>
                      </a:cubicBezTo>
                      <a:cubicBezTo>
                        <a:pt x="f92" y="f101"/>
                        <a:pt x="f87" y="f102"/>
                        <a:pt x="f85" y="f103"/>
                      </a:cubicBezTo>
                      <a:cubicBezTo>
                        <a:pt x="f64" y="f104"/>
                        <a:pt x="f82" y="f105"/>
                        <a:pt x="f80" y="f106"/>
                      </a:cubicBezTo>
                      <a:cubicBezTo>
                        <a:pt x="f79" y="f107"/>
                        <a:pt x="f78" y="f7"/>
                        <a:pt x="f8" y="f7"/>
                      </a:cubicBezTo>
                      <a:cubicBezTo>
                        <a:pt x="f42" y="f7"/>
                        <a:pt x="f94" y="f7"/>
                        <a:pt x="f95" y="f106"/>
                      </a:cubicBezTo>
                      <a:cubicBezTo>
                        <a:pt x="f96" y="f105"/>
                        <a:pt x="f18" y="f104"/>
                        <a:pt x="f97" y="f103"/>
                      </a:cubicBezTo>
                      <a:cubicBezTo>
                        <a:pt x="f98" y="f102"/>
                        <a:pt x="f99" y="f101"/>
                        <a:pt x="f100" y="f100"/>
                      </a:cubicBezTo>
                      <a:cubicBezTo>
                        <a:pt x="f101" y="f108"/>
                        <a:pt x="f102" y="f98"/>
                        <a:pt x="f103" y="f97"/>
                      </a:cubicBezTo>
                      <a:cubicBezTo>
                        <a:pt x="f104" y="f18"/>
                        <a:pt x="f105" y="f96"/>
                        <a:pt x="f106" y="f95"/>
                      </a:cubicBezTo>
                      <a:cubicBezTo>
                        <a:pt x="f107" y="f94"/>
                        <a:pt x="f7" y="f42"/>
                        <a:pt x="f7" y="f8"/>
                      </a:cubicBezTo>
                      <a:cubicBezTo>
                        <a:pt x="f7" y="f78"/>
                        <a:pt x="f7" y="f79"/>
                        <a:pt x="f106" y="f80"/>
                      </a:cubicBezTo>
                      <a:cubicBezTo>
                        <a:pt x="f105" y="f82"/>
                        <a:pt x="f104" y="f64"/>
                        <a:pt x="f103" y="f85"/>
                      </a:cubicBezTo>
                      <a:cubicBezTo>
                        <a:pt x="f102" y="f87"/>
                        <a:pt x="f101" y="f89"/>
                        <a:pt x="f100" y="f91"/>
                      </a:cubicBezTo>
                      <a:cubicBezTo>
                        <a:pt x="f109" y="f90"/>
                        <a:pt x="f98" y="f88"/>
                        <a:pt x="f97" y="f86"/>
                      </a:cubicBezTo>
                      <a:cubicBezTo>
                        <a:pt x="f18" y="f84"/>
                        <a:pt x="f96" y="f83"/>
                        <a:pt x="f95" y="f81"/>
                      </a:cubicBezTo>
                      <a:cubicBezTo>
                        <a:pt x="f94" y="f93"/>
                        <a:pt x="f4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1" name="Freeform 25">
                  <a:extLst>
                    <a:ext uri="{FF2B5EF4-FFF2-40B4-BE49-F238E27FC236}">
                      <a16:creationId xmlns:a16="http://schemas.microsoft.com/office/drawing/2014/main" id="{BF47BBBF-2335-13E3-6D76-393331483876}"/>
                    </a:ext>
                  </a:extLst>
                </p:cNvPr>
                <p:cNvSpPr/>
                <p:nvPr/>
              </p:nvSpPr>
              <p:spPr>
                <a:xfrm>
                  <a:off x="9999448" y="4953524"/>
                  <a:ext cx="181663" cy="181663"/>
                </a:xfrm>
                <a:custGeom>
                  <a:avLst/>
                  <a:gdLst>
                    <a:gd name="f0" fmla="val 10800000"/>
                    <a:gd name="f1" fmla="val 5400000"/>
                    <a:gd name="f2" fmla="val 180"/>
                    <a:gd name="f3" fmla="val w"/>
                    <a:gd name="f4" fmla="val h"/>
                    <a:gd name="f5" fmla="val 0"/>
                    <a:gd name="f6" fmla="val 274668"/>
                    <a:gd name="f7" fmla="val 137334"/>
                    <a:gd name="f8" fmla="val 61107"/>
                    <a:gd name="f9" fmla="val 61737"/>
                    <a:gd name="f10" fmla="val 212931"/>
                    <a:gd name="f11" fmla="val 226790"/>
                    <a:gd name="f12" fmla="val 88196"/>
                    <a:gd name="f13" fmla="val 47878"/>
                    <a:gd name="f14" fmla="val 187102"/>
                    <a:gd name="f15" fmla="val 87566"/>
                    <a:gd name="f16" fmla="val 186472"/>
                    <a:gd name="f17" fmla="+- 0 0 -90"/>
                    <a:gd name="f18" fmla="*/ f3 1 274668"/>
                    <a:gd name="f19" fmla="*/ f4 1 274668"/>
                    <a:gd name="f20" fmla="+- f6 0 f5"/>
                    <a:gd name="f21" fmla="*/ f17 f0 1"/>
                    <a:gd name="f22" fmla="*/ f20 1 274668"/>
                    <a:gd name="f23" fmla="*/ 137334 f20 1"/>
                    <a:gd name="f24" fmla="*/ 0 f20 1"/>
                    <a:gd name="f25" fmla="*/ 274668 f20 1"/>
                    <a:gd name="f26" fmla="*/ 226790 f20 1"/>
                    <a:gd name="f27" fmla="*/ 47878 f20 1"/>
                    <a:gd name="f28" fmla="*/ f21 1 f2"/>
                    <a:gd name="f29" fmla="*/ f23 1 274668"/>
                    <a:gd name="f30" fmla="*/ f24 1 274668"/>
                    <a:gd name="f31" fmla="*/ f25 1 274668"/>
                    <a:gd name="f32" fmla="*/ f26 1 274668"/>
                    <a:gd name="f33" fmla="*/ f27 1 274668"/>
                    <a:gd name="f34" fmla="*/ f5 1 f22"/>
                    <a:gd name="f35" fmla="*/ f6 1 f22"/>
                    <a:gd name="f36" fmla="+- f28 0 f1"/>
                    <a:gd name="f37" fmla="*/ f29 1 f22"/>
                    <a:gd name="f38" fmla="*/ f30 1 f22"/>
                    <a:gd name="f39" fmla="*/ f31 1 f22"/>
                    <a:gd name="f40" fmla="*/ f32 1 f22"/>
                    <a:gd name="f41" fmla="*/ f33 1 f22"/>
                    <a:gd name="f42" fmla="*/ f34 f18 1"/>
                    <a:gd name="f43" fmla="*/ f35 f18 1"/>
                    <a:gd name="f44" fmla="*/ f35 f19 1"/>
                    <a:gd name="f45" fmla="*/ f34 f19 1"/>
                    <a:gd name="f46" fmla="*/ f37 f18 1"/>
                    <a:gd name="f47" fmla="*/ f38 f19 1"/>
                    <a:gd name="f48" fmla="*/ f38 f18 1"/>
                    <a:gd name="f49" fmla="*/ f37 f19 1"/>
                    <a:gd name="f50" fmla="*/ f39 f19 1"/>
                    <a:gd name="f51" fmla="*/ f39 f18 1"/>
                    <a:gd name="f52" fmla="*/ f40 f19 1"/>
                    <a:gd name="f53" fmla="*/ f41 f18 1"/>
                    <a:gd name="f54" fmla="*/ f41 f19 1"/>
                    <a:gd name="f55" fmla="*/ f40 f18 1"/>
                  </a:gdLst>
                  <a:ahLst/>
                  <a:cxnLst>
                    <a:cxn ang="3cd4">
                      <a:pos x="hc" y="t"/>
                    </a:cxn>
                    <a:cxn ang="0">
                      <a:pos x="r" y="vc"/>
                    </a:cxn>
                    <a:cxn ang="cd4">
                      <a:pos x="hc" y="b"/>
                    </a:cxn>
                    <a:cxn ang="cd2">
                      <a:pos x="l" y="vc"/>
                    </a:cxn>
                    <a:cxn ang="f36">
                      <a:pos x="f46" y="f47"/>
                    </a:cxn>
                    <a:cxn ang="f36">
                      <a:pos x="f48" y="f49"/>
                    </a:cxn>
                    <a:cxn ang="f36">
                      <a:pos x="f46" y="f50"/>
                    </a:cxn>
                    <a:cxn ang="f36">
                      <a:pos x="f51" y="f49"/>
                    </a:cxn>
                    <a:cxn ang="f36">
                      <a:pos x="f46" y="f47"/>
                    </a:cxn>
                    <a:cxn ang="f36">
                      <a:pos x="f46" y="f52"/>
                    </a:cxn>
                    <a:cxn ang="f36">
                      <a:pos x="f53" y="f49"/>
                    </a:cxn>
                    <a:cxn ang="f36">
                      <a:pos x="f46" y="f54"/>
                    </a:cxn>
                    <a:cxn ang="f36">
                      <a:pos x="f55" y="f49"/>
                    </a:cxn>
                    <a:cxn ang="f36">
                      <a:pos x="f46" y="f52"/>
                    </a:cxn>
                  </a:cxnLst>
                  <a:rect l="f42" t="f45" r="f43" b="f44"/>
                  <a:pathLst>
                    <a:path w="274668" h="274668">
                      <a:moveTo>
                        <a:pt x="f7" y="f5"/>
                      </a:moveTo>
                      <a:cubicBezTo>
                        <a:pt x="f8" y="f5"/>
                        <a:pt x="f5" y="f9"/>
                        <a:pt x="f5" y="f7"/>
                      </a:cubicBezTo>
                      <a:cubicBezTo>
                        <a:pt x="f5" y="f10"/>
                        <a:pt x="f9" y="f6"/>
                        <a:pt x="f7" y="f6"/>
                      </a:cubicBezTo>
                      <a:cubicBezTo>
                        <a:pt x="f10" y="f6"/>
                        <a:pt x="f6" y="f10"/>
                        <a:pt x="f6" y="f7"/>
                      </a:cubicBezTo>
                      <a:cubicBezTo>
                        <a:pt x="f6" y="f9"/>
                        <a:pt x="f10" y="f5"/>
                        <a:pt x="f7" y="f5"/>
                      </a:cubicBezTo>
                      <a:close/>
                      <a:moveTo>
                        <a:pt x="f7" y="f11"/>
                      </a:moveTo>
                      <a:cubicBezTo>
                        <a:pt x="f12" y="f11"/>
                        <a:pt x="f13" y="f14"/>
                        <a:pt x="f13" y="f7"/>
                      </a:cubicBezTo>
                      <a:cubicBezTo>
                        <a:pt x="f13" y="f15"/>
                        <a:pt x="f15" y="f13"/>
                        <a:pt x="f7" y="f13"/>
                      </a:cubicBezTo>
                      <a:cubicBezTo>
                        <a:pt x="f16" y="f13"/>
                        <a:pt x="f11" y="f15"/>
                        <a:pt x="f11" y="f7"/>
                      </a:cubicBezTo>
                      <a:cubicBezTo>
                        <a:pt x="f11" y="f14"/>
                        <a:pt x="f16" y="f11"/>
                        <a:pt x="f7" y="f1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2" name="Freeform 26">
                  <a:extLst>
                    <a:ext uri="{FF2B5EF4-FFF2-40B4-BE49-F238E27FC236}">
                      <a16:creationId xmlns:a16="http://schemas.microsoft.com/office/drawing/2014/main" id="{E5BD419F-2336-D563-4FC1-1F5B1DF491F4}"/>
                    </a:ext>
                  </a:extLst>
                </p:cNvPr>
                <p:cNvSpPr/>
                <p:nvPr/>
              </p:nvSpPr>
              <p:spPr>
                <a:xfrm>
                  <a:off x="10163620" y="4928524"/>
                  <a:ext cx="42501" cy="42501"/>
                </a:xfrm>
                <a:custGeom>
                  <a:avLst/>
                  <a:gdLst>
                    <a:gd name="f0" fmla="val 10800000"/>
                    <a:gd name="f1" fmla="val 5400000"/>
                    <a:gd name="f2" fmla="val 180"/>
                    <a:gd name="f3" fmla="val w"/>
                    <a:gd name="f4" fmla="val h"/>
                    <a:gd name="f5" fmla="val 0"/>
                    <a:gd name="f6" fmla="val 64257"/>
                    <a:gd name="f7" fmla="val 32129"/>
                    <a:gd name="f8" fmla="val 49873"/>
                    <a:gd name="f9" fmla="val 14385"/>
                    <a:gd name="f10" fmla="val 14384"/>
                    <a:gd name="f11" fmla="+- 0 0 -90"/>
                    <a:gd name="f12" fmla="*/ f3 1 64257"/>
                    <a:gd name="f13" fmla="*/ f4 1 64257"/>
                    <a:gd name="f14" fmla="+- f6 0 f5"/>
                    <a:gd name="f15" fmla="*/ f11 f0 1"/>
                    <a:gd name="f16" fmla="*/ f14 1 64257"/>
                    <a:gd name="f17" fmla="*/ 64257 f14 1"/>
                    <a:gd name="f18" fmla="*/ 32129 f14 1"/>
                    <a:gd name="f19" fmla="*/ 0 f14 1"/>
                    <a:gd name="f20" fmla="*/ f15 1 f2"/>
                    <a:gd name="f21" fmla="*/ f17 1 64257"/>
                    <a:gd name="f22" fmla="*/ f18 1 64257"/>
                    <a:gd name="f23" fmla="*/ f19 1 64257"/>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64257" h="64257">
                      <a:moveTo>
                        <a:pt x="f6" y="f7"/>
                      </a:moveTo>
                      <a:cubicBezTo>
                        <a:pt x="f6" y="f8"/>
                        <a:pt x="f8" y="f6"/>
                        <a:pt x="f7" y="f6"/>
                      </a:cubicBezTo>
                      <a:cubicBezTo>
                        <a:pt x="f9" y="f6"/>
                        <a:pt x="f5" y="f8"/>
                        <a:pt x="f5" y="f7"/>
                      </a:cubicBezTo>
                      <a:cubicBezTo>
                        <a:pt x="f5" y="f10"/>
                        <a:pt x="f9" y="f5"/>
                        <a:pt x="f7" y="f5"/>
                      </a:cubicBezTo>
                      <a:cubicBezTo>
                        <a:pt x="f8" y="f5"/>
                        <a:pt x="f6" y="f10"/>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grpSp>
        <p:sp>
          <p:nvSpPr>
            <p:cNvPr id="15" name="Freeform 21">
              <a:extLst>
                <a:ext uri="{FF2B5EF4-FFF2-40B4-BE49-F238E27FC236}">
                  <a16:creationId xmlns:a16="http://schemas.microsoft.com/office/drawing/2014/main" id="{EA545EED-B655-76BF-89CC-D219EDD3FE1F}"/>
                </a:ext>
              </a:extLst>
            </p:cNvPr>
            <p:cNvSpPr/>
            <p:nvPr/>
          </p:nvSpPr>
          <p:spPr>
            <a:xfrm>
              <a:off x="8531516" y="4910611"/>
              <a:ext cx="363757" cy="295835"/>
            </a:xfrm>
            <a:custGeom>
              <a:avLst/>
              <a:gdLst>
                <a:gd name="f0" fmla="val 10800000"/>
                <a:gd name="f1" fmla="val 5400000"/>
                <a:gd name="f2" fmla="val 180"/>
                <a:gd name="f3" fmla="val w"/>
                <a:gd name="f4" fmla="val h"/>
                <a:gd name="f5" fmla="val 0"/>
                <a:gd name="f6" fmla="val 549966"/>
                <a:gd name="f7" fmla="val 447280"/>
                <a:gd name="f8" fmla="val 173243"/>
                <a:gd name="f9" fmla="val 447281"/>
                <a:gd name="f10" fmla="val 381134"/>
                <a:gd name="f11" fmla="val 494529"/>
                <a:gd name="f12" fmla="val 275298"/>
                <a:gd name="f13" fmla="val 125995"/>
                <a:gd name="f14" fmla="val 120955"/>
                <a:gd name="f15" fmla="val 116545"/>
                <a:gd name="f16" fmla="val 493899"/>
                <a:gd name="f17" fmla="val 111505"/>
                <a:gd name="f18" fmla="val 515948"/>
                <a:gd name="f19" fmla="val 95756"/>
                <a:gd name="f20" fmla="val 534847"/>
                <a:gd name="f21" fmla="val 75597"/>
                <a:gd name="f22" fmla="val 52918"/>
                <a:gd name="f23" fmla="val 529807"/>
                <a:gd name="f24" fmla="val 61737"/>
                <a:gd name="f25" fmla="val 507758"/>
                <a:gd name="f26" fmla="val 68037"/>
                <a:gd name="f27" fmla="val 485079"/>
                <a:gd name="f28" fmla="val 70557"/>
                <a:gd name="f29" fmla="val 508388"/>
                <a:gd name="f30" fmla="val 56698"/>
                <a:gd name="f31" fmla="val 526027"/>
                <a:gd name="f32" fmla="val 34649"/>
                <a:gd name="f33" fmla="val 8190"/>
                <a:gd name="f34" fmla="val 512798"/>
                <a:gd name="f35" fmla="val 21419"/>
                <a:gd name="f36" fmla="val 488859"/>
                <a:gd name="f37" fmla="val 30239"/>
                <a:gd name="f38" fmla="val 463030"/>
                <a:gd name="f39" fmla="val 35908"/>
                <a:gd name="f40" fmla="val 442241"/>
                <a:gd name="f41" fmla="val 13859"/>
                <a:gd name="f42" fmla="val 413262"/>
                <a:gd name="f43" fmla="val 380504"/>
                <a:gd name="f44" fmla="val 318136"/>
                <a:gd name="f45" fmla="val 267739"/>
                <a:gd name="f46" fmla="val 50398"/>
                <a:gd name="f47" fmla="val 112765"/>
                <a:gd name="f48" fmla="val 121585"/>
                <a:gd name="f49" fmla="val 268998"/>
                <a:gd name="f50" fmla="val 130404"/>
                <a:gd name="f51" fmla="val 270888"/>
                <a:gd name="f52" fmla="val 138594"/>
                <a:gd name="f53" fmla="val 177022"/>
                <a:gd name="f54" fmla="val 134184"/>
                <a:gd name="f55" fmla="val 93866"/>
                <a:gd name="f56" fmla="val 88826"/>
                <a:gd name="f57" fmla="val 38428"/>
                <a:gd name="f58" fmla="val 20789"/>
                <a:gd name="f59" fmla="val 28979"/>
                <a:gd name="f60" fmla="val 37168"/>
                <a:gd name="f61" fmla="val 23309"/>
                <a:gd name="f62" fmla="val 77487"/>
                <a:gd name="f63" fmla="val 43468"/>
                <a:gd name="f64" fmla="val 151194"/>
                <a:gd name="f65" fmla="val 73707"/>
                <a:gd name="f66" fmla="val 171353"/>
                <a:gd name="f67" fmla="val 55438"/>
                <a:gd name="f68" fmla="val 170723"/>
                <a:gd name="f69" fmla="val 37798"/>
                <a:gd name="f70" fmla="val 165683"/>
                <a:gd name="f71" fmla="val 22679"/>
                <a:gd name="f72" fmla="val 157493"/>
                <a:gd name="f73" fmla="val 158123"/>
                <a:gd name="f74" fmla="val 158753"/>
                <a:gd name="f75" fmla="val 213561"/>
                <a:gd name="f76" fmla="val 258919"/>
                <a:gd name="f77" fmla="val 113395"/>
                <a:gd name="f78" fmla="val 269628"/>
                <a:gd name="f79" fmla="val 103946"/>
                <a:gd name="f80" fmla="val 272148"/>
                <a:gd name="f81" fmla="val 273408"/>
                <a:gd name="f82" fmla="val 83786"/>
                <a:gd name="f83" fmla="val 76227"/>
                <a:gd name="f84" fmla="val 69297"/>
                <a:gd name="f85" fmla="val 272778"/>
                <a:gd name="f86" fmla="val 62367"/>
                <a:gd name="f87" fmla="val 271518"/>
                <a:gd name="f88" fmla="val 76857"/>
                <a:gd name="f89" fmla="val 316246"/>
                <a:gd name="f90" fmla="val 118435"/>
                <a:gd name="f91" fmla="val 349005"/>
                <a:gd name="f92" fmla="val 167573"/>
                <a:gd name="f93" fmla="val 349635"/>
                <a:gd name="f94" fmla="val 129144"/>
                <a:gd name="f95" fmla="val 379874"/>
                <a:gd name="f96" fmla="val 80006"/>
                <a:gd name="f97" fmla="val 398143"/>
                <a:gd name="f98" fmla="val 27089"/>
                <a:gd name="f99" fmla="val 18269"/>
                <a:gd name="f100" fmla="val 8820"/>
                <a:gd name="f101" fmla="val 397513"/>
                <a:gd name="f102" fmla="val 396883"/>
                <a:gd name="f103" fmla="val 428382"/>
                <a:gd name="f104" fmla="val 109615"/>
                <a:gd name="f105" fmla="+- 0 0 -90"/>
                <a:gd name="f106" fmla="*/ f3 1 549966"/>
                <a:gd name="f107" fmla="*/ f4 1 447280"/>
                <a:gd name="f108" fmla="+- f7 0 f5"/>
                <a:gd name="f109" fmla="+- f6 0 f5"/>
                <a:gd name="f110" fmla="*/ f105 f0 1"/>
                <a:gd name="f111" fmla="*/ f109 1 549966"/>
                <a:gd name="f112" fmla="*/ f108 1 447280"/>
                <a:gd name="f113" fmla="*/ 173243 f109 1"/>
                <a:gd name="f114" fmla="*/ 447281 f108 1"/>
                <a:gd name="f115" fmla="*/ 494529 f109 1"/>
                <a:gd name="f116" fmla="*/ 125995 f108 1"/>
                <a:gd name="f117" fmla="*/ 493899 f109 1"/>
                <a:gd name="f118" fmla="*/ 111505 f108 1"/>
                <a:gd name="f119" fmla="*/ 549966 f109 1"/>
                <a:gd name="f120" fmla="*/ 52918 f108 1"/>
                <a:gd name="f121" fmla="*/ 485079 f109 1"/>
                <a:gd name="f122" fmla="*/ 70557 f108 1"/>
                <a:gd name="f123" fmla="*/ 534847 f109 1"/>
                <a:gd name="f124" fmla="*/ 8190 f108 1"/>
                <a:gd name="f125" fmla="*/ 463030 f109 1"/>
                <a:gd name="f126" fmla="*/ 35908 f108 1"/>
                <a:gd name="f127" fmla="*/ 380504 f109 1"/>
                <a:gd name="f128" fmla="*/ 0 f108 1"/>
                <a:gd name="f129" fmla="*/ 267739 f109 1"/>
                <a:gd name="f130" fmla="*/ 112765 f108 1"/>
                <a:gd name="f131" fmla="*/ 270888 f109 1"/>
                <a:gd name="f132" fmla="*/ 138594 f108 1"/>
                <a:gd name="f133" fmla="*/ 38428 f109 1"/>
                <a:gd name="f134" fmla="*/ 20789 f108 1"/>
                <a:gd name="f135" fmla="*/ 23309 f109 1"/>
                <a:gd name="f136" fmla="*/ 77487 f108 1"/>
                <a:gd name="f137" fmla="*/ 73707 f109 1"/>
                <a:gd name="f138" fmla="*/ 171353 f108 1"/>
                <a:gd name="f139" fmla="*/ 22679 f109 1"/>
                <a:gd name="f140" fmla="*/ 157493 f108 1"/>
                <a:gd name="f141" fmla="*/ 158753 f108 1"/>
                <a:gd name="f142" fmla="*/ 113395 f109 1"/>
                <a:gd name="f143" fmla="*/ 269628 f108 1"/>
                <a:gd name="f144" fmla="*/ 83786 f109 1"/>
                <a:gd name="f145" fmla="*/ 273408 f108 1"/>
                <a:gd name="f146" fmla="*/ 62367 f109 1"/>
                <a:gd name="f147" fmla="*/ 271518 f108 1"/>
                <a:gd name="f148" fmla="*/ 167573 f109 1"/>
                <a:gd name="f149" fmla="*/ 349635 f108 1"/>
                <a:gd name="f150" fmla="*/ 27089 f109 1"/>
                <a:gd name="f151" fmla="*/ 398143 f108 1"/>
                <a:gd name="f152" fmla="*/ 0 f109 1"/>
                <a:gd name="f153" fmla="*/ 396883 f108 1"/>
                <a:gd name="f154" fmla="*/ f110 1 f2"/>
                <a:gd name="f155" fmla="*/ f113 1 549966"/>
                <a:gd name="f156" fmla="*/ f114 1 447280"/>
                <a:gd name="f157" fmla="*/ f115 1 549966"/>
                <a:gd name="f158" fmla="*/ f116 1 447280"/>
                <a:gd name="f159" fmla="*/ f117 1 549966"/>
                <a:gd name="f160" fmla="*/ f118 1 447280"/>
                <a:gd name="f161" fmla="*/ f119 1 549966"/>
                <a:gd name="f162" fmla="*/ f120 1 447280"/>
                <a:gd name="f163" fmla="*/ f121 1 549966"/>
                <a:gd name="f164" fmla="*/ f122 1 447280"/>
                <a:gd name="f165" fmla="*/ f123 1 549966"/>
                <a:gd name="f166" fmla="*/ f124 1 447280"/>
                <a:gd name="f167" fmla="*/ f125 1 549966"/>
                <a:gd name="f168" fmla="*/ f126 1 447280"/>
                <a:gd name="f169" fmla="*/ f127 1 549966"/>
                <a:gd name="f170" fmla="*/ f128 1 447280"/>
                <a:gd name="f171" fmla="*/ f129 1 549966"/>
                <a:gd name="f172" fmla="*/ f130 1 447280"/>
                <a:gd name="f173" fmla="*/ f131 1 549966"/>
                <a:gd name="f174" fmla="*/ f132 1 447280"/>
                <a:gd name="f175" fmla="*/ f133 1 549966"/>
                <a:gd name="f176" fmla="*/ f134 1 447280"/>
                <a:gd name="f177" fmla="*/ f135 1 549966"/>
                <a:gd name="f178" fmla="*/ f136 1 447280"/>
                <a:gd name="f179" fmla="*/ f137 1 549966"/>
                <a:gd name="f180" fmla="*/ f138 1 447280"/>
                <a:gd name="f181" fmla="*/ f139 1 549966"/>
                <a:gd name="f182" fmla="*/ f140 1 447280"/>
                <a:gd name="f183" fmla="*/ f141 1 447280"/>
                <a:gd name="f184" fmla="*/ f142 1 549966"/>
                <a:gd name="f185" fmla="*/ f143 1 447280"/>
                <a:gd name="f186" fmla="*/ f144 1 549966"/>
                <a:gd name="f187" fmla="*/ f145 1 447280"/>
                <a:gd name="f188" fmla="*/ f146 1 549966"/>
                <a:gd name="f189" fmla="*/ f147 1 447280"/>
                <a:gd name="f190" fmla="*/ f148 1 549966"/>
                <a:gd name="f191" fmla="*/ f149 1 447280"/>
                <a:gd name="f192" fmla="*/ f150 1 549966"/>
                <a:gd name="f193" fmla="*/ f151 1 447280"/>
                <a:gd name="f194" fmla="*/ f152 1 549966"/>
                <a:gd name="f195" fmla="*/ f153 1 447280"/>
                <a:gd name="f196" fmla="*/ f5 1 f111"/>
                <a:gd name="f197" fmla="*/ f6 1 f111"/>
                <a:gd name="f198" fmla="*/ f5 1 f112"/>
                <a:gd name="f199" fmla="*/ f7 1 f112"/>
                <a:gd name="f200" fmla="+- f154 0 f1"/>
                <a:gd name="f201" fmla="*/ f155 1 f111"/>
                <a:gd name="f202" fmla="*/ f156 1 f112"/>
                <a:gd name="f203" fmla="*/ f157 1 f111"/>
                <a:gd name="f204" fmla="*/ f158 1 f112"/>
                <a:gd name="f205" fmla="*/ f159 1 f111"/>
                <a:gd name="f206" fmla="*/ f160 1 f112"/>
                <a:gd name="f207" fmla="*/ f161 1 f111"/>
                <a:gd name="f208" fmla="*/ f162 1 f112"/>
                <a:gd name="f209" fmla="*/ f163 1 f111"/>
                <a:gd name="f210" fmla="*/ f164 1 f112"/>
                <a:gd name="f211" fmla="*/ f165 1 f111"/>
                <a:gd name="f212" fmla="*/ f166 1 f112"/>
                <a:gd name="f213" fmla="*/ f167 1 f111"/>
                <a:gd name="f214" fmla="*/ f168 1 f112"/>
                <a:gd name="f215" fmla="*/ f169 1 f111"/>
                <a:gd name="f216" fmla="*/ f170 1 f112"/>
                <a:gd name="f217" fmla="*/ f171 1 f111"/>
                <a:gd name="f218" fmla="*/ f172 1 f112"/>
                <a:gd name="f219" fmla="*/ f173 1 f111"/>
                <a:gd name="f220" fmla="*/ f174 1 f112"/>
                <a:gd name="f221" fmla="*/ f175 1 f111"/>
                <a:gd name="f222" fmla="*/ f176 1 f112"/>
                <a:gd name="f223" fmla="*/ f177 1 f111"/>
                <a:gd name="f224" fmla="*/ f178 1 f112"/>
                <a:gd name="f225" fmla="*/ f179 1 f111"/>
                <a:gd name="f226" fmla="*/ f180 1 f112"/>
                <a:gd name="f227" fmla="*/ f181 1 f111"/>
                <a:gd name="f228" fmla="*/ f182 1 f112"/>
                <a:gd name="f229" fmla="*/ f183 1 f112"/>
                <a:gd name="f230" fmla="*/ f184 1 f111"/>
                <a:gd name="f231" fmla="*/ f185 1 f112"/>
                <a:gd name="f232" fmla="*/ f186 1 f111"/>
                <a:gd name="f233" fmla="*/ f187 1 f112"/>
                <a:gd name="f234" fmla="*/ f188 1 f111"/>
                <a:gd name="f235" fmla="*/ f189 1 f112"/>
                <a:gd name="f236" fmla="*/ f190 1 f111"/>
                <a:gd name="f237" fmla="*/ f191 1 f112"/>
                <a:gd name="f238" fmla="*/ f192 1 f111"/>
                <a:gd name="f239" fmla="*/ f193 1 f112"/>
                <a:gd name="f240" fmla="*/ f194 1 f111"/>
                <a:gd name="f241" fmla="*/ f195 1 f112"/>
                <a:gd name="f242" fmla="*/ f196 f106 1"/>
                <a:gd name="f243" fmla="*/ f197 f106 1"/>
                <a:gd name="f244" fmla="*/ f199 f107 1"/>
                <a:gd name="f245" fmla="*/ f198 f107 1"/>
                <a:gd name="f246" fmla="*/ f201 f106 1"/>
                <a:gd name="f247" fmla="*/ f202 f107 1"/>
                <a:gd name="f248" fmla="*/ f203 f106 1"/>
                <a:gd name="f249" fmla="*/ f204 f107 1"/>
                <a:gd name="f250" fmla="*/ f205 f106 1"/>
                <a:gd name="f251" fmla="*/ f206 f107 1"/>
                <a:gd name="f252" fmla="*/ f207 f106 1"/>
                <a:gd name="f253" fmla="*/ f208 f107 1"/>
                <a:gd name="f254" fmla="*/ f209 f106 1"/>
                <a:gd name="f255" fmla="*/ f210 f107 1"/>
                <a:gd name="f256" fmla="*/ f211 f106 1"/>
                <a:gd name="f257" fmla="*/ f212 f107 1"/>
                <a:gd name="f258" fmla="*/ f213 f106 1"/>
                <a:gd name="f259" fmla="*/ f214 f107 1"/>
                <a:gd name="f260" fmla="*/ f215 f106 1"/>
                <a:gd name="f261" fmla="*/ f216 f107 1"/>
                <a:gd name="f262" fmla="*/ f217 f106 1"/>
                <a:gd name="f263" fmla="*/ f218 f107 1"/>
                <a:gd name="f264" fmla="*/ f219 f106 1"/>
                <a:gd name="f265" fmla="*/ f220 f107 1"/>
                <a:gd name="f266" fmla="*/ f221 f106 1"/>
                <a:gd name="f267" fmla="*/ f222 f107 1"/>
                <a:gd name="f268" fmla="*/ f223 f106 1"/>
                <a:gd name="f269" fmla="*/ f224 f107 1"/>
                <a:gd name="f270" fmla="*/ f225 f106 1"/>
                <a:gd name="f271" fmla="*/ f226 f107 1"/>
                <a:gd name="f272" fmla="*/ f227 f106 1"/>
                <a:gd name="f273" fmla="*/ f228 f107 1"/>
                <a:gd name="f274" fmla="*/ f229 f107 1"/>
                <a:gd name="f275" fmla="*/ f230 f106 1"/>
                <a:gd name="f276" fmla="*/ f231 f107 1"/>
                <a:gd name="f277" fmla="*/ f232 f106 1"/>
                <a:gd name="f278" fmla="*/ f233 f107 1"/>
                <a:gd name="f279" fmla="*/ f234 f106 1"/>
                <a:gd name="f280" fmla="*/ f235 f107 1"/>
                <a:gd name="f281" fmla="*/ f236 f106 1"/>
                <a:gd name="f282" fmla="*/ f237 f107 1"/>
                <a:gd name="f283" fmla="*/ f238 f106 1"/>
                <a:gd name="f284" fmla="*/ f239 f107 1"/>
                <a:gd name="f285" fmla="*/ f240 f106 1"/>
                <a:gd name="f286" fmla="*/ f241 f107 1"/>
              </a:gdLst>
              <a:ahLst/>
              <a:cxnLst>
                <a:cxn ang="3cd4">
                  <a:pos x="hc" y="t"/>
                </a:cxn>
                <a:cxn ang="0">
                  <a:pos x="r" y="vc"/>
                </a:cxn>
                <a:cxn ang="cd4">
                  <a:pos x="hc" y="b"/>
                </a:cxn>
                <a:cxn ang="cd2">
                  <a:pos x="l" y="vc"/>
                </a:cxn>
                <a:cxn ang="f200">
                  <a:pos x="f246" y="f247"/>
                </a:cxn>
                <a:cxn ang="f200">
                  <a:pos x="f248" y="f249"/>
                </a:cxn>
                <a:cxn ang="f200">
                  <a:pos x="f250" y="f251"/>
                </a:cxn>
                <a:cxn ang="f200">
                  <a:pos x="f252" y="f253"/>
                </a:cxn>
                <a:cxn ang="f200">
                  <a:pos x="f254" y="f255"/>
                </a:cxn>
                <a:cxn ang="f200">
                  <a:pos x="f256" y="f257"/>
                </a:cxn>
                <a:cxn ang="f200">
                  <a:pos x="f258" y="f259"/>
                </a:cxn>
                <a:cxn ang="f200">
                  <a:pos x="f260" y="f261"/>
                </a:cxn>
                <a:cxn ang="f200">
                  <a:pos x="f262" y="f263"/>
                </a:cxn>
                <a:cxn ang="f200">
                  <a:pos x="f264" y="f265"/>
                </a:cxn>
                <a:cxn ang="f200">
                  <a:pos x="f266" y="f267"/>
                </a:cxn>
                <a:cxn ang="f200">
                  <a:pos x="f268" y="f269"/>
                </a:cxn>
                <a:cxn ang="f200">
                  <a:pos x="f270" y="f271"/>
                </a:cxn>
                <a:cxn ang="f200">
                  <a:pos x="f272" y="f273"/>
                </a:cxn>
                <a:cxn ang="f200">
                  <a:pos x="f272" y="f274"/>
                </a:cxn>
                <a:cxn ang="f200">
                  <a:pos x="f275" y="f276"/>
                </a:cxn>
                <a:cxn ang="f200">
                  <a:pos x="f277" y="f278"/>
                </a:cxn>
                <a:cxn ang="f200">
                  <a:pos x="f279" y="f280"/>
                </a:cxn>
                <a:cxn ang="f200">
                  <a:pos x="f281" y="f282"/>
                </a:cxn>
                <a:cxn ang="f200">
                  <a:pos x="f283" y="f284"/>
                </a:cxn>
                <a:cxn ang="f200">
                  <a:pos x="f285" y="f286"/>
                </a:cxn>
                <a:cxn ang="f200">
                  <a:pos x="f246" y="f247"/>
                </a:cxn>
              </a:cxnLst>
              <a:rect l="f242" t="f245" r="f243" b="f244"/>
              <a:pathLst>
                <a:path w="549966" h="447280">
                  <a:moveTo>
                    <a:pt x="f8" y="f9"/>
                  </a:moveTo>
                  <a:cubicBezTo>
                    <a:pt x="f10" y="f9"/>
                    <a:pt x="f11" y="f12"/>
                    <a:pt x="f11" y="f13"/>
                  </a:cubicBezTo>
                  <a:cubicBezTo>
                    <a:pt x="f11" y="f14"/>
                    <a:pt x="f11" y="f15"/>
                    <a:pt x="f16" y="f17"/>
                  </a:cubicBezTo>
                  <a:cubicBezTo>
                    <a:pt x="f18" y="f19"/>
                    <a:pt x="f20" y="f21"/>
                    <a:pt x="f6" y="f22"/>
                  </a:cubicBezTo>
                  <a:cubicBezTo>
                    <a:pt x="f23" y="f24"/>
                    <a:pt x="f25" y="f26"/>
                    <a:pt x="f27" y="f28"/>
                  </a:cubicBezTo>
                  <a:cubicBezTo>
                    <a:pt x="f29" y="f30"/>
                    <a:pt x="f31" y="f32"/>
                    <a:pt x="f20" y="f33"/>
                  </a:cubicBezTo>
                  <a:cubicBezTo>
                    <a:pt x="f34" y="f35"/>
                    <a:pt x="f36" y="f37"/>
                    <a:pt x="f38" y="f39"/>
                  </a:cubicBezTo>
                  <a:cubicBezTo>
                    <a:pt x="f40" y="f41"/>
                    <a:pt x="f42" y="f5"/>
                    <a:pt x="f43" y="f5"/>
                  </a:cubicBezTo>
                  <a:cubicBezTo>
                    <a:pt x="f44" y="f5"/>
                    <a:pt x="f45" y="f46"/>
                    <a:pt x="f45" y="f47"/>
                  </a:cubicBezTo>
                  <a:cubicBezTo>
                    <a:pt x="f45" y="f48"/>
                    <a:pt x="f49" y="f50"/>
                    <a:pt x="f51" y="f52"/>
                  </a:cubicBezTo>
                  <a:cubicBezTo>
                    <a:pt x="f53" y="f54"/>
                    <a:pt x="f55" y="f56"/>
                    <a:pt x="f57" y="f58"/>
                  </a:cubicBezTo>
                  <a:cubicBezTo>
                    <a:pt x="f59" y="f60"/>
                    <a:pt x="f61" y="f30"/>
                    <a:pt x="f61" y="f62"/>
                  </a:cubicBezTo>
                  <a:cubicBezTo>
                    <a:pt x="f61" y="f15"/>
                    <a:pt x="f63" y="f64"/>
                    <a:pt x="f65" y="f66"/>
                  </a:cubicBezTo>
                  <a:cubicBezTo>
                    <a:pt x="f67" y="f68"/>
                    <a:pt x="f69" y="f70"/>
                    <a:pt x="f71" y="f72"/>
                  </a:cubicBezTo>
                  <a:cubicBezTo>
                    <a:pt x="f71" y="f73"/>
                    <a:pt x="f71" y="f73"/>
                    <a:pt x="f71" y="f74"/>
                  </a:cubicBezTo>
                  <a:cubicBezTo>
                    <a:pt x="f71" y="f75"/>
                    <a:pt x="f24" y="f76"/>
                    <a:pt x="f77" y="f78"/>
                  </a:cubicBezTo>
                  <a:cubicBezTo>
                    <a:pt x="f79" y="f80"/>
                    <a:pt x="f55" y="f81"/>
                    <a:pt x="f82" y="f81"/>
                  </a:cubicBezTo>
                  <a:cubicBezTo>
                    <a:pt x="f83" y="f81"/>
                    <a:pt x="f84" y="f85"/>
                    <a:pt x="f86" y="f87"/>
                  </a:cubicBezTo>
                  <a:cubicBezTo>
                    <a:pt x="f88" y="f89"/>
                    <a:pt x="f90" y="f91"/>
                    <a:pt x="f92" y="f93"/>
                  </a:cubicBezTo>
                  <a:cubicBezTo>
                    <a:pt x="f94" y="f95"/>
                    <a:pt x="f96" y="f97"/>
                    <a:pt x="f98" y="f97"/>
                  </a:cubicBezTo>
                  <a:cubicBezTo>
                    <a:pt x="f99" y="f97"/>
                    <a:pt x="f100" y="f101"/>
                    <a:pt x="f5" y="f102"/>
                  </a:cubicBezTo>
                  <a:cubicBezTo>
                    <a:pt x="f46" y="f103"/>
                    <a:pt x="f104" y="f9"/>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7" name="Freeform 16">
              <a:extLst>
                <a:ext uri="{FF2B5EF4-FFF2-40B4-BE49-F238E27FC236}">
                  <a16:creationId xmlns:a16="http://schemas.microsoft.com/office/drawing/2014/main" id="{3E705037-32C2-16DD-6502-E08454F75B15}"/>
                </a:ext>
              </a:extLst>
            </p:cNvPr>
            <p:cNvSpPr/>
            <p:nvPr/>
          </p:nvSpPr>
          <p:spPr>
            <a:xfrm>
              <a:off x="10502368" y="4763109"/>
              <a:ext cx="562502" cy="562502"/>
            </a:xfrm>
            <a:custGeom>
              <a:avLst/>
              <a:gdLst>
                <a:gd name="f0" fmla="val 10800000"/>
                <a:gd name="f1" fmla="val 5400000"/>
                <a:gd name="f2" fmla="val 180"/>
                <a:gd name="f3" fmla="val w"/>
                <a:gd name="f4" fmla="val h"/>
                <a:gd name="f5" fmla="val 0"/>
                <a:gd name="f6" fmla="val 850463"/>
                <a:gd name="f7" fmla="val 425232"/>
                <a:gd name="f8" fmla="val 660081"/>
                <a:gd name="f9" fmla="val 850464"/>
                <a:gd name="f10" fmla="val 190382"/>
                <a:gd name="f11" fmla="val 190383"/>
                <a:gd name="f12" fmla="+- 0 0 -90"/>
                <a:gd name="f13" fmla="*/ f3 1 850463"/>
                <a:gd name="f14" fmla="*/ f4 1 850463"/>
                <a:gd name="f15" fmla="+- f6 0 f5"/>
                <a:gd name="f16" fmla="*/ f12 f0 1"/>
                <a:gd name="f17" fmla="*/ f15 1 850463"/>
                <a:gd name="f18" fmla="*/ 850463 f15 1"/>
                <a:gd name="f19" fmla="*/ 425232 f15 1"/>
                <a:gd name="f20" fmla="*/ 850464 f15 1"/>
                <a:gd name="f21" fmla="*/ 0 f15 1"/>
                <a:gd name="f22" fmla="*/ f16 1 f2"/>
                <a:gd name="f23" fmla="*/ f18 1 850463"/>
                <a:gd name="f24" fmla="*/ f19 1 850463"/>
                <a:gd name="f25" fmla="*/ f20 1 850463"/>
                <a:gd name="f26" fmla="*/ f21 1 850463"/>
                <a:gd name="f27" fmla="*/ f5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2 f14 1"/>
                <a:gd name="f42" fmla="*/ f33 f13 1"/>
                <a:gd name="f43" fmla="*/ f33 f14 1"/>
              </a:gdLst>
              <a:ahLst/>
              <a:cxnLst>
                <a:cxn ang="3cd4">
                  <a:pos x="hc" y="t"/>
                </a:cxn>
                <a:cxn ang="0">
                  <a:pos x="r" y="vc"/>
                </a:cxn>
                <a:cxn ang="cd4">
                  <a:pos x="hc" y="b"/>
                </a:cxn>
                <a:cxn ang="cd2">
                  <a:pos x="l" y="vc"/>
                </a:cxn>
                <a:cxn ang="f29">
                  <a:pos x="f38" y="f39"/>
                </a:cxn>
                <a:cxn ang="f29">
                  <a:pos x="f40" y="f41"/>
                </a:cxn>
                <a:cxn ang="f29">
                  <a:pos x="f42" y="f39"/>
                </a:cxn>
                <a:cxn ang="f29">
                  <a:pos x="f40" y="f43"/>
                </a:cxn>
                <a:cxn ang="f29">
                  <a:pos x="f38" y="f39"/>
                </a:cxn>
              </a:cxnLst>
              <a:rect l="f34" t="f37" r="f35" b="f36"/>
              <a:pathLst>
                <a:path w="850463" h="850463">
                  <a:moveTo>
                    <a:pt x="f6" y="f7"/>
                  </a:moveTo>
                  <a:cubicBezTo>
                    <a:pt x="f6" y="f8"/>
                    <a:pt x="f8" y="f9"/>
                    <a:pt x="f7" y="f9"/>
                  </a:cubicBezTo>
                  <a:cubicBezTo>
                    <a:pt x="f10" y="f9"/>
                    <a:pt x="f5" y="f8"/>
                    <a:pt x="f5" y="f7"/>
                  </a:cubicBezTo>
                  <a:cubicBezTo>
                    <a:pt x="f5" y="f11"/>
                    <a:pt x="f10" y="f5"/>
                    <a:pt x="f7" y="f5"/>
                  </a:cubicBezTo>
                  <a:cubicBezTo>
                    <a:pt x="f8" y="f5"/>
                    <a:pt x="f6" y="f11"/>
                    <a:pt x="f6"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19" name="Graphic 3">
              <a:extLst>
                <a:ext uri="{FF2B5EF4-FFF2-40B4-BE49-F238E27FC236}">
                  <a16:creationId xmlns:a16="http://schemas.microsoft.com/office/drawing/2014/main" id="{16A0953B-2A24-E8D6-DAEA-8CD356435CC1}"/>
                </a:ext>
              </a:extLst>
            </p:cNvPr>
            <p:cNvGrpSpPr/>
            <p:nvPr/>
          </p:nvGrpSpPr>
          <p:grpSpPr>
            <a:xfrm>
              <a:off x="8462196" y="4766438"/>
              <a:ext cx="562502" cy="576390"/>
              <a:chOff x="8462196" y="4766438"/>
              <a:chExt cx="562502" cy="576390"/>
            </a:xfrm>
          </p:grpSpPr>
          <p:sp>
            <p:nvSpPr>
              <p:cNvPr id="20" name="Freeform 14">
                <a:extLst>
                  <a:ext uri="{FF2B5EF4-FFF2-40B4-BE49-F238E27FC236}">
                    <a16:creationId xmlns:a16="http://schemas.microsoft.com/office/drawing/2014/main" id="{BA87AB08-1431-F1EF-A10D-F4AA9A97BF2F}"/>
                  </a:ext>
                </a:extLst>
              </p:cNvPr>
              <p:cNvSpPr/>
              <p:nvPr/>
            </p:nvSpPr>
            <p:spPr>
              <a:xfrm>
                <a:off x="8462196" y="4766438"/>
                <a:ext cx="562502" cy="559173"/>
              </a:xfrm>
              <a:custGeom>
                <a:avLst/>
                <a:gdLst>
                  <a:gd name="f0" fmla="val 10800000"/>
                  <a:gd name="f1" fmla="val 5400000"/>
                  <a:gd name="f2" fmla="val 180"/>
                  <a:gd name="f3" fmla="val w"/>
                  <a:gd name="f4" fmla="val h"/>
                  <a:gd name="f5" fmla="val 0"/>
                  <a:gd name="f6" fmla="val 850463"/>
                  <a:gd name="f7" fmla="val 845423"/>
                  <a:gd name="f8" fmla="val 425232"/>
                  <a:gd name="f9" fmla="val 190252"/>
                  <a:gd name="f10" fmla="val 660212"/>
                  <a:gd name="f11" fmla="val 637533"/>
                  <a:gd name="f12" fmla="val 155603"/>
                  <a:gd name="f13" fmla="val 813295"/>
                  <a:gd name="f14" fmla="val 359085"/>
                  <a:gd name="f15" fmla="val 845424"/>
                  <a:gd name="f16" fmla="val 548076"/>
                  <a:gd name="f17" fmla="val 251359"/>
                  <a:gd name="f18" fmla="val 331996"/>
                  <a:gd name="f19" fmla="val 225530"/>
                  <a:gd name="f20" fmla="val 422712"/>
                  <a:gd name="f21" fmla="val 166313"/>
                  <a:gd name="f22" fmla="val 519728"/>
                  <a:gd name="f23" fmla="val 566346"/>
                  <a:gd name="f24" fmla="val 614854"/>
                  <a:gd name="f25" fmla="val 174503"/>
                  <a:gd name="f26" fmla="val 279078"/>
                  <a:gd name="f27" fmla="val 561306"/>
                  <a:gd name="f28" fmla="val 508388"/>
                  <a:gd name="f29" fmla="val 492009"/>
                  <a:gd name="f30" fmla="val 311837"/>
                  <a:gd name="f31" fmla="val 345225"/>
                  <a:gd name="f32" fmla="val 609184"/>
                  <a:gd name="f33" fmla="val 590285"/>
                  <a:gd name="f34" fmla="val 491379"/>
                  <a:gd name="f35" fmla="val 694860"/>
                  <a:gd name="f36" fmla="val 813925"/>
                  <a:gd name="f37" fmla="+- 0 0 -90"/>
                  <a:gd name="f38" fmla="*/ f3 1 850463"/>
                  <a:gd name="f39" fmla="*/ f4 1 845423"/>
                  <a:gd name="f40" fmla="+- f7 0 f5"/>
                  <a:gd name="f41" fmla="+- f6 0 f5"/>
                  <a:gd name="f42" fmla="*/ f37 f0 1"/>
                  <a:gd name="f43" fmla="*/ f41 1 850463"/>
                  <a:gd name="f44" fmla="*/ f40 1 845423"/>
                  <a:gd name="f45" fmla="*/ 850463 f41 1"/>
                  <a:gd name="f46" fmla="*/ 425232 f40 1"/>
                  <a:gd name="f47" fmla="*/ 425232 f41 1"/>
                  <a:gd name="f48" fmla="*/ 0 f40 1"/>
                  <a:gd name="f49" fmla="*/ 0 f41 1"/>
                  <a:gd name="f50" fmla="*/ 359085 f41 1"/>
                  <a:gd name="f51" fmla="*/ 845424 f40 1"/>
                  <a:gd name="f52" fmla="*/ 548076 f40 1"/>
                  <a:gd name="f53" fmla="*/ 251359 f41 1"/>
                  <a:gd name="f54" fmla="*/ 331996 f40 1"/>
                  <a:gd name="f55" fmla="*/ 519728 f41 1"/>
                  <a:gd name="f56" fmla="*/ 166313 f40 1"/>
                  <a:gd name="f57" fmla="*/ 614854 f41 1"/>
                  <a:gd name="f58" fmla="*/ 174503 f40 1"/>
                  <a:gd name="f59" fmla="*/ 279078 f40 1"/>
                  <a:gd name="f60" fmla="*/ 561306 f41 1"/>
                  <a:gd name="f61" fmla="*/ 492009 f41 1"/>
                  <a:gd name="f62" fmla="*/ 345225 f40 1"/>
                  <a:gd name="f63" fmla="*/ 609184 f41 1"/>
                  <a:gd name="f64" fmla="*/ 590285 f41 1"/>
                  <a:gd name="f65" fmla="*/ 491379 f41 1"/>
                  <a:gd name="f66" fmla="*/ f42 1 f2"/>
                  <a:gd name="f67" fmla="*/ f45 1 850463"/>
                  <a:gd name="f68" fmla="*/ f46 1 845423"/>
                  <a:gd name="f69" fmla="*/ f47 1 850463"/>
                  <a:gd name="f70" fmla="*/ f48 1 845423"/>
                  <a:gd name="f71" fmla="*/ f49 1 850463"/>
                  <a:gd name="f72" fmla="*/ f50 1 850463"/>
                  <a:gd name="f73" fmla="*/ f51 1 845423"/>
                  <a:gd name="f74" fmla="*/ f52 1 845423"/>
                  <a:gd name="f75" fmla="*/ f53 1 850463"/>
                  <a:gd name="f76" fmla="*/ f54 1 845423"/>
                  <a:gd name="f77" fmla="*/ f55 1 850463"/>
                  <a:gd name="f78" fmla="*/ f56 1 845423"/>
                  <a:gd name="f79" fmla="*/ f57 1 850463"/>
                  <a:gd name="f80" fmla="*/ f58 1 845423"/>
                  <a:gd name="f81" fmla="*/ f59 1 845423"/>
                  <a:gd name="f82" fmla="*/ f60 1 850463"/>
                  <a:gd name="f83" fmla="*/ f61 1 850463"/>
                  <a:gd name="f84" fmla="*/ f62 1 845423"/>
                  <a:gd name="f85" fmla="*/ f63 1 850463"/>
                  <a:gd name="f86" fmla="*/ f64 1 850463"/>
                  <a:gd name="f87" fmla="*/ f65 1 850463"/>
                  <a:gd name="f88" fmla="*/ f5 1 f43"/>
                  <a:gd name="f89" fmla="*/ f6 1 f43"/>
                  <a:gd name="f90" fmla="*/ f5 1 f44"/>
                  <a:gd name="f91" fmla="*/ f7 1 f44"/>
                  <a:gd name="f92" fmla="+- f66 0 f1"/>
                  <a:gd name="f93" fmla="*/ f67 1 f43"/>
                  <a:gd name="f94" fmla="*/ f68 1 f44"/>
                  <a:gd name="f95" fmla="*/ f69 1 f43"/>
                  <a:gd name="f96" fmla="*/ f70 1 f44"/>
                  <a:gd name="f97" fmla="*/ f71 1 f43"/>
                  <a:gd name="f98" fmla="*/ f72 1 f43"/>
                  <a:gd name="f99" fmla="*/ f73 1 f44"/>
                  <a:gd name="f100" fmla="*/ f74 1 f44"/>
                  <a:gd name="f101" fmla="*/ f75 1 f43"/>
                  <a:gd name="f102" fmla="*/ f76 1 f44"/>
                  <a:gd name="f103" fmla="*/ f77 1 f43"/>
                  <a:gd name="f104" fmla="*/ f78 1 f44"/>
                  <a:gd name="f105" fmla="*/ f79 1 f43"/>
                  <a:gd name="f106" fmla="*/ f80 1 f44"/>
                  <a:gd name="f107" fmla="*/ f81 1 f44"/>
                  <a:gd name="f108" fmla="*/ f82 1 f43"/>
                  <a:gd name="f109" fmla="*/ f83 1 f43"/>
                  <a:gd name="f110" fmla="*/ f84 1 f44"/>
                  <a:gd name="f111" fmla="*/ f85 1 f43"/>
                  <a:gd name="f112" fmla="*/ f86 1 f43"/>
                  <a:gd name="f113" fmla="*/ f87 1 f43"/>
                  <a:gd name="f114" fmla="*/ f88 f38 1"/>
                  <a:gd name="f115" fmla="*/ f89 f38 1"/>
                  <a:gd name="f116" fmla="*/ f91 f39 1"/>
                  <a:gd name="f117" fmla="*/ f90 f39 1"/>
                  <a:gd name="f118" fmla="*/ f93 f38 1"/>
                  <a:gd name="f119" fmla="*/ f94 f39 1"/>
                  <a:gd name="f120" fmla="*/ f95 f38 1"/>
                  <a:gd name="f121" fmla="*/ f96 f39 1"/>
                  <a:gd name="f122" fmla="*/ f97 f38 1"/>
                  <a:gd name="f123" fmla="*/ f98 f38 1"/>
                  <a:gd name="f124" fmla="*/ f99 f39 1"/>
                  <a:gd name="f125" fmla="*/ f100 f39 1"/>
                  <a:gd name="f126" fmla="*/ f101 f38 1"/>
                  <a:gd name="f127" fmla="*/ f102 f39 1"/>
                  <a:gd name="f128" fmla="*/ f103 f38 1"/>
                  <a:gd name="f129" fmla="*/ f104 f39 1"/>
                  <a:gd name="f130" fmla="*/ f105 f38 1"/>
                  <a:gd name="f131" fmla="*/ f106 f39 1"/>
                  <a:gd name="f132" fmla="*/ f107 f39 1"/>
                  <a:gd name="f133" fmla="*/ f108 f38 1"/>
                  <a:gd name="f134" fmla="*/ f109 f38 1"/>
                  <a:gd name="f135" fmla="*/ f110 f39 1"/>
                  <a:gd name="f136" fmla="*/ f111 f38 1"/>
                  <a:gd name="f137" fmla="*/ f112 f38 1"/>
                  <a:gd name="f138" fmla="*/ f113 f38 1"/>
                </a:gdLst>
                <a:ahLst/>
                <a:cxnLst>
                  <a:cxn ang="3cd4">
                    <a:pos x="hc" y="t"/>
                  </a:cxn>
                  <a:cxn ang="0">
                    <a:pos x="r" y="vc"/>
                  </a:cxn>
                  <a:cxn ang="cd4">
                    <a:pos x="hc" y="b"/>
                  </a:cxn>
                  <a:cxn ang="cd2">
                    <a:pos x="l" y="vc"/>
                  </a:cxn>
                  <a:cxn ang="f92">
                    <a:pos x="f118" y="f119"/>
                  </a:cxn>
                  <a:cxn ang="f92">
                    <a:pos x="f120" y="f121"/>
                  </a:cxn>
                  <a:cxn ang="f92">
                    <a:pos x="f122" y="f119"/>
                  </a:cxn>
                  <a:cxn ang="f92">
                    <a:pos x="f123" y="f124"/>
                  </a:cxn>
                  <a:cxn ang="f92">
                    <a:pos x="f123" y="f125"/>
                  </a:cxn>
                  <a:cxn ang="f92">
                    <a:pos x="f126" y="f125"/>
                  </a:cxn>
                  <a:cxn ang="f92">
                    <a:pos x="f126" y="f119"/>
                  </a:cxn>
                  <a:cxn ang="f92">
                    <a:pos x="f123" y="f119"/>
                  </a:cxn>
                  <a:cxn ang="f92">
                    <a:pos x="f123" y="f127"/>
                  </a:cxn>
                  <a:cxn ang="f92">
                    <a:pos x="f128" y="f129"/>
                  </a:cxn>
                  <a:cxn ang="f92">
                    <a:pos x="f130" y="f131"/>
                  </a:cxn>
                  <a:cxn ang="f92">
                    <a:pos x="f130" y="f132"/>
                  </a:cxn>
                  <a:cxn ang="f92">
                    <a:pos x="f133" y="f132"/>
                  </a:cxn>
                  <a:cxn ang="f92">
                    <a:pos x="f134" y="f135"/>
                  </a:cxn>
                  <a:cxn ang="f92">
                    <a:pos x="f134" y="f119"/>
                  </a:cxn>
                  <a:cxn ang="f92">
                    <a:pos x="f136" y="f119"/>
                  </a:cxn>
                  <a:cxn ang="f92">
                    <a:pos x="f137" y="f125"/>
                  </a:cxn>
                  <a:cxn ang="f92">
                    <a:pos x="f138" y="f125"/>
                  </a:cxn>
                  <a:cxn ang="f92">
                    <a:pos x="f138" y="f124"/>
                  </a:cxn>
                  <a:cxn ang="f92">
                    <a:pos x="f118" y="f119"/>
                  </a:cxn>
                </a:cxnLst>
                <a:rect l="f114" t="f117" r="f115" b="f116"/>
                <a:pathLst>
                  <a:path w="850463" h="845423">
                    <a:moveTo>
                      <a:pt x="f6" y="f8"/>
                    </a:moveTo>
                    <a:cubicBezTo>
                      <a:pt x="f6" y="f9"/>
                      <a:pt x="f10" y="f5"/>
                      <a:pt x="f8" y="f5"/>
                    </a:cubicBezTo>
                    <a:cubicBezTo>
                      <a:pt x="f9" y="f5"/>
                      <a:pt x="f5" y="f9"/>
                      <a:pt x="f5" y="f8"/>
                    </a:cubicBezTo>
                    <a:cubicBezTo>
                      <a:pt x="f5" y="f11"/>
                      <a:pt x="f12" y="f13"/>
                      <a:pt x="f14" y="f15"/>
                    </a:cubicBezTo>
                    <a:lnTo>
                      <a:pt x="f14" y="f16"/>
                    </a:lnTo>
                    <a:lnTo>
                      <a:pt x="f17" y="f16"/>
                    </a:lnTo>
                    <a:lnTo>
                      <a:pt x="f17" y="f8"/>
                    </a:lnTo>
                    <a:lnTo>
                      <a:pt x="f14" y="f8"/>
                    </a:lnTo>
                    <a:lnTo>
                      <a:pt x="f14" y="f18"/>
                    </a:lnTo>
                    <a:cubicBezTo>
                      <a:pt x="f14" y="f19"/>
                      <a:pt x="f20" y="f21"/>
                      <a:pt x="f22" y="f21"/>
                    </a:cubicBezTo>
                    <a:cubicBezTo>
                      <a:pt x="f23" y="f21"/>
                      <a:pt x="f24" y="f25"/>
                      <a:pt x="f24" y="f25"/>
                    </a:cubicBezTo>
                    <a:lnTo>
                      <a:pt x="f24" y="f26"/>
                    </a:lnTo>
                    <a:lnTo>
                      <a:pt x="f27" y="f26"/>
                    </a:lnTo>
                    <a:cubicBezTo>
                      <a:pt x="f28" y="f26"/>
                      <a:pt x="f29" y="f30"/>
                      <a:pt x="f29" y="f31"/>
                    </a:cubicBezTo>
                    <a:lnTo>
                      <a:pt x="f29" y="f8"/>
                    </a:lnTo>
                    <a:lnTo>
                      <a:pt x="f32" y="f8"/>
                    </a:lnTo>
                    <a:lnTo>
                      <a:pt x="f33" y="f16"/>
                    </a:lnTo>
                    <a:lnTo>
                      <a:pt x="f34" y="f16"/>
                    </a:lnTo>
                    <a:lnTo>
                      <a:pt x="f34" y="f15"/>
                    </a:lnTo>
                    <a:cubicBezTo>
                      <a:pt x="f35" y="f36"/>
                      <a:pt x="f6" y="f11"/>
                      <a:pt x="f6"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pitchFamily="34"/>
                  <a:cs typeface="Calibri" pitchFamily="34"/>
                </a:endParaRPr>
              </a:p>
            </p:txBody>
          </p:sp>
          <p:sp>
            <p:nvSpPr>
              <p:cNvPr id="21" name="Freeform 15">
                <a:extLst>
                  <a:ext uri="{FF2B5EF4-FFF2-40B4-BE49-F238E27FC236}">
                    <a16:creationId xmlns:a16="http://schemas.microsoft.com/office/drawing/2014/main" id="{1E0708EF-8462-1940-FDED-C71D3D1C3198}"/>
                  </a:ext>
                </a:extLst>
              </p:cNvPr>
              <p:cNvSpPr/>
              <p:nvPr/>
            </p:nvSpPr>
            <p:spPr>
              <a:xfrm>
                <a:off x="8629448" y="4867278"/>
                <a:ext cx="240414" cy="475550"/>
              </a:xfrm>
              <a:custGeom>
                <a:avLst/>
                <a:gdLst>
                  <a:gd name="f0" fmla="val 10800000"/>
                  <a:gd name="f1" fmla="val 5400000"/>
                  <a:gd name="f2" fmla="val 180"/>
                  <a:gd name="f3" fmla="val w"/>
                  <a:gd name="f4" fmla="val h"/>
                  <a:gd name="f5" fmla="val 0"/>
                  <a:gd name="f6" fmla="val 363494"/>
                  <a:gd name="f7" fmla="val 684780"/>
                  <a:gd name="f8" fmla="val 339555"/>
                  <a:gd name="f9" fmla="val 381764"/>
                  <a:gd name="f10" fmla="val 358455"/>
                  <a:gd name="f11" fmla="val 258919"/>
                  <a:gd name="f12" fmla="val 240650"/>
                  <a:gd name="f13" fmla="val 179542"/>
                  <a:gd name="f14" fmla="val 146154"/>
                  <a:gd name="f15" fmla="val 257029"/>
                  <a:gd name="f16" fmla="val 113395"/>
                  <a:gd name="f17" fmla="val 309947"/>
                  <a:gd name="f18" fmla="val 8190"/>
                  <a:gd name="f19" fmla="val 314987"/>
                  <a:gd name="f20" fmla="val 268368"/>
                  <a:gd name="f21" fmla="val 171353"/>
                  <a:gd name="f22" fmla="val 107725"/>
                  <a:gd name="f23" fmla="val 58588"/>
                  <a:gd name="f24" fmla="val 165683"/>
                  <a:gd name="f25" fmla="val 259549"/>
                  <a:gd name="f26" fmla="val 382394"/>
                  <a:gd name="f27" fmla="val 679741"/>
                  <a:gd name="f28" fmla="val 129144"/>
                  <a:gd name="f29" fmla="val 682891"/>
                  <a:gd name="f30" fmla="val 151823"/>
                  <a:gd name="f31" fmla="val 684781"/>
                  <a:gd name="f32" fmla="val 173873"/>
                  <a:gd name="f33" fmla="val 195922"/>
                  <a:gd name="f34" fmla="val 218601"/>
                  <a:gd name="f35" fmla="val 240020"/>
                  <a:gd name="f36" fmla="+- 0 0 -90"/>
                  <a:gd name="f37" fmla="*/ f3 1 363494"/>
                  <a:gd name="f38" fmla="*/ f4 1 684780"/>
                  <a:gd name="f39" fmla="+- f7 0 f5"/>
                  <a:gd name="f40" fmla="+- f6 0 f5"/>
                  <a:gd name="f41" fmla="*/ f36 f0 1"/>
                  <a:gd name="f42" fmla="*/ f40 1 363494"/>
                  <a:gd name="f43" fmla="*/ f39 1 684780"/>
                  <a:gd name="f44" fmla="*/ 339555 f40 1"/>
                  <a:gd name="f45" fmla="*/ 381764 f39 1"/>
                  <a:gd name="f46" fmla="*/ 358455 f40 1"/>
                  <a:gd name="f47" fmla="*/ 258919 f39 1"/>
                  <a:gd name="f48" fmla="*/ 240650 f40 1"/>
                  <a:gd name="f49" fmla="*/ 179542 f39 1"/>
                  <a:gd name="f50" fmla="*/ 309947 f40 1"/>
                  <a:gd name="f51" fmla="*/ 113395 f39 1"/>
                  <a:gd name="f52" fmla="*/ 363494 f40 1"/>
                  <a:gd name="f53" fmla="*/ 8190 f39 1"/>
                  <a:gd name="f54" fmla="*/ 268368 f40 1"/>
                  <a:gd name="f55" fmla="*/ 0 f39 1"/>
                  <a:gd name="f56" fmla="*/ 107725 f40 1"/>
                  <a:gd name="f57" fmla="*/ 165683 f39 1"/>
                  <a:gd name="f58" fmla="*/ 259549 f39 1"/>
                  <a:gd name="f59" fmla="*/ 0 f40 1"/>
                  <a:gd name="f60" fmla="*/ 382394 f39 1"/>
                  <a:gd name="f61" fmla="*/ 679741 f39 1"/>
                  <a:gd name="f62" fmla="*/ 173873 f40 1"/>
                  <a:gd name="f63" fmla="*/ 684781 f39 1"/>
                  <a:gd name="f64" fmla="*/ 240020 f40 1"/>
                  <a:gd name="f65" fmla="*/ f41 1 f2"/>
                  <a:gd name="f66" fmla="*/ f44 1 363494"/>
                  <a:gd name="f67" fmla="*/ f45 1 684780"/>
                  <a:gd name="f68" fmla="*/ f46 1 363494"/>
                  <a:gd name="f69" fmla="*/ f47 1 684780"/>
                  <a:gd name="f70" fmla="*/ f48 1 363494"/>
                  <a:gd name="f71" fmla="*/ f49 1 684780"/>
                  <a:gd name="f72" fmla="*/ f50 1 363494"/>
                  <a:gd name="f73" fmla="*/ f51 1 684780"/>
                  <a:gd name="f74" fmla="*/ f52 1 363494"/>
                  <a:gd name="f75" fmla="*/ f53 1 684780"/>
                  <a:gd name="f76" fmla="*/ f54 1 363494"/>
                  <a:gd name="f77" fmla="*/ f55 1 684780"/>
                  <a:gd name="f78" fmla="*/ f56 1 363494"/>
                  <a:gd name="f79" fmla="*/ f57 1 684780"/>
                  <a:gd name="f80" fmla="*/ f58 1 684780"/>
                  <a:gd name="f81" fmla="*/ f59 1 363494"/>
                  <a:gd name="f82" fmla="*/ f60 1 684780"/>
                  <a:gd name="f83" fmla="*/ f61 1 684780"/>
                  <a:gd name="f84" fmla="*/ f62 1 363494"/>
                  <a:gd name="f85" fmla="*/ f63 1 684780"/>
                  <a:gd name="f86" fmla="*/ f64 1 363494"/>
                  <a:gd name="f87" fmla="*/ f5 1 f42"/>
                  <a:gd name="f88" fmla="*/ f6 1 f42"/>
                  <a:gd name="f89" fmla="*/ f5 1 f43"/>
                  <a:gd name="f90" fmla="*/ f7 1 f43"/>
                  <a:gd name="f91" fmla="+- f65 0 f1"/>
                  <a:gd name="f92" fmla="*/ f66 1 f42"/>
                  <a:gd name="f93" fmla="*/ f67 1 f43"/>
                  <a:gd name="f94" fmla="*/ f68 1 f42"/>
                  <a:gd name="f95" fmla="*/ f69 1 f43"/>
                  <a:gd name="f96" fmla="*/ f70 1 f42"/>
                  <a:gd name="f97" fmla="*/ f71 1 f43"/>
                  <a:gd name="f98" fmla="*/ f72 1 f42"/>
                  <a:gd name="f99" fmla="*/ f73 1 f43"/>
                  <a:gd name="f100" fmla="*/ f74 1 f42"/>
                  <a:gd name="f101" fmla="*/ f75 1 f43"/>
                  <a:gd name="f102" fmla="*/ f76 1 f42"/>
                  <a:gd name="f103" fmla="*/ f77 1 f43"/>
                  <a:gd name="f104" fmla="*/ f78 1 f42"/>
                  <a:gd name="f105" fmla="*/ f79 1 f43"/>
                  <a:gd name="f106" fmla="*/ f80 1 f43"/>
                  <a:gd name="f107" fmla="*/ f81 1 f42"/>
                  <a:gd name="f108" fmla="*/ f82 1 f43"/>
                  <a:gd name="f109" fmla="*/ f83 1 f43"/>
                  <a:gd name="f110" fmla="*/ f84 1 f42"/>
                  <a:gd name="f111" fmla="*/ f85 1 f43"/>
                  <a:gd name="f112" fmla="*/ f86 1 f42"/>
                  <a:gd name="f113" fmla="*/ f87 f37 1"/>
                  <a:gd name="f114" fmla="*/ f88 f37 1"/>
                  <a:gd name="f115" fmla="*/ f90 f38 1"/>
                  <a:gd name="f116" fmla="*/ f89 f38 1"/>
                  <a:gd name="f117" fmla="*/ f92 f37 1"/>
                  <a:gd name="f118" fmla="*/ f93 f38 1"/>
                  <a:gd name="f119" fmla="*/ f94 f37 1"/>
                  <a:gd name="f120" fmla="*/ f95 f38 1"/>
                  <a:gd name="f121" fmla="*/ f96 f37 1"/>
                  <a:gd name="f122" fmla="*/ f97 f38 1"/>
                  <a:gd name="f123" fmla="*/ f98 f37 1"/>
                  <a:gd name="f124" fmla="*/ f99 f38 1"/>
                  <a:gd name="f125" fmla="*/ f100 f37 1"/>
                  <a:gd name="f126" fmla="*/ f101 f38 1"/>
                  <a:gd name="f127" fmla="*/ f102 f37 1"/>
                  <a:gd name="f128" fmla="*/ f103 f38 1"/>
                  <a:gd name="f129" fmla="*/ f104 f37 1"/>
                  <a:gd name="f130" fmla="*/ f105 f38 1"/>
                  <a:gd name="f131" fmla="*/ f106 f38 1"/>
                  <a:gd name="f132" fmla="*/ f107 f37 1"/>
                  <a:gd name="f133" fmla="*/ f108 f38 1"/>
                  <a:gd name="f134" fmla="*/ f109 f38 1"/>
                  <a:gd name="f135" fmla="*/ f110 f37 1"/>
                  <a:gd name="f136" fmla="*/ f111 f38 1"/>
                  <a:gd name="f137" fmla="*/ f112 f37 1"/>
                </a:gdLst>
                <a:ahLst/>
                <a:cxnLst>
                  <a:cxn ang="3cd4">
                    <a:pos x="hc" y="t"/>
                  </a:cxn>
                  <a:cxn ang="0">
                    <a:pos x="r" y="vc"/>
                  </a:cxn>
                  <a:cxn ang="cd4">
                    <a:pos x="hc" y="b"/>
                  </a:cxn>
                  <a:cxn ang="cd2">
                    <a:pos x="l" y="vc"/>
                  </a:cxn>
                  <a:cxn ang="f91">
                    <a:pos x="f117" y="f118"/>
                  </a:cxn>
                  <a:cxn ang="f91">
                    <a:pos x="f119" y="f120"/>
                  </a:cxn>
                  <a:cxn ang="f91">
                    <a:pos x="f121" y="f120"/>
                  </a:cxn>
                  <a:cxn ang="f91">
                    <a:pos x="f121" y="f122"/>
                  </a:cxn>
                  <a:cxn ang="f91">
                    <a:pos x="f123" y="f124"/>
                  </a:cxn>
                  <a:cxn ang="f91">
                    <a:pos x="f125" y="f124"/>
                  </a:cxn>
                  <a:cxn ang="f91">
                    <a:pos x="f125" y="f126"/>
                  </a:cxn>
                  <a:cxn ang="f91">
                    <a:pos x="f127" y="f128"/>
                  </a:cxn>
                  <a:cxn ang="f91">
                    <a:pos x="f129" y="f130"/>
                  </a:cxn>
                  <a:cxn ang="f91">
                    <a:pos x="f129" y="f131"/>
                  </a:cxn>
                  <a:cxn ang="f91">
                    <a:pos x="f132" y="f131"/>
                  </a:cxn>
                  <a:cxn ang="f91">
                    <a:pos x="f132" y="f133"/>
                  </a:cxn>
                  <a:cxn ang="f91">
                    <a:pos x="f129" y="f133"/>
                  </a:cxn>
                  <a:cxn ang="f91">
                    <a:pos x="f129" y="f134"/>
                  </a:cxn>
                  <a:cxn ang="f91">
                    <a:pos x="f135" y="f136"/>
                  </a:cxn>
                  <a:cxn ang="f91">
                    <a:pos x="f137" y="f134"/>
                  </a:cxn>
                  <a:cxn ang="f91">
                    <a:pos x="f137" y="f133"/>
                  </a:cxn>
                  <a:cxn ang="f91">
                    <a:pos x="f117" y="f133"/>
                  </a:cxn>
                </a:cxnLst>
                <a:rect l="f113" t="f116" r="f114" b="f115"/>
                <a:pathLst>
                  <a:path w="363494" h="684780">
                    <a:moveTo>
                      <a:pt x="f8" y="f9"/>
                    </a:moveTo>
                    <a:lnTo>
                      <a:pt x="f10" y="f11"/>
                    </a:lnTo>
                    <a:lnTo>
                      <a:pt x="f12" y="f11"/>
                    </a:lnTo>
                    <a:lnTo>
                      <a:pt x="f12" y="f13"/>
                    </a:lnTo>
                    <a:cubicBezTo>
                      <a:pt x="f12" y="f14"/>
                      <a:pt x="f15" y="f16"/>
                      <a:pt x="f17" y="f16"/>
                    </a:cubicBezTo>
                    <a:lnTo>
                      <a:pt x="f6" y="f16"/>
                    </a:lnTo>
                    <a:lnTo>
                      <a:pt x="f6" y="f18"/>
                    </a:lnTo>
                    <a:cubicBezTo>
                      <a:pt x="f6" y="f18"/>
                      <a:pt x="f19" y="f5"/>
                      <a:pt x="f20" y="f5"/>
                    </a:cubicBezTo>
                    <a:cubicBezTo>
                      <a:pt x="f21" y="f5"/>
                      <a:pt x="f22" y="f23"/>
                      <a:pt x="f22" y="f24"/>
                    </a:cubicBezTo>
                    <a:lnTo>
                      <a:pt x="f22" y="f25"/>
                    </a:lnTo>
                    <a:lnTo>
                      <a:pt x="f5" y="f25"/>
                    </a:lnTo>
                    <a:lnTo>
                      <a:pt x="f5" y="f26"/>
                    </a:lnTo>
                    <a:lnTo>
                      <a:pt x="f22" y="f26"/>
                    </a:lnTo>
                    <a:lnTo>
                      <a:pt x="f22" y="f27"/>
                    </a:lnTo>
                    <a:cubicBezTo>
                      <a:pt x="f28" y="f29"/>
                      <a:pt x="f30" y="f31"/>
                      <a:pt x="f32" y="f31"/>
                    </a:cubicBezTo>
                    <a:cubicBezTo>
                      <a:pt x="f33" y="f31"/>
                      <a:pt x="f34" y="f29"/>
                      <a:pt x="f35" y="f27"/>
                    </a:cubicBezTo>
                    <a:lnTo>
                      <a:pt x="f35" y="f26"/>
                    </a:lnTo>
                    <a:lnTo>
                      <a:pt x="f8" y="f2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sp>
          <p:nvSpPr>
            <p:cNvPr id="22" name="Freeform 12">
              <a:extLst>
                <a:ext uri="{FF2B5EF4-FFF2-40B4-BE49-F238E27FC236}">
                  <a16:creationId xmlns:a16="http://schemas.microsoft.com/office/drawing/2014/main" id="{FC903C24-7BCA-6F7C-4DD0-4114A8242C6B}"/>
                </a:ext>
              </a:extLst>
            </p:cNvPr>
            <p:cNvSpPr/>
            <p:nvPr/>
          </p:nvSpPr>
          <p:spPr>
            <a:xfrm>
              <a:off x="9115278"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pic>
          <p:nvPicPr>
            <p:cNvPr id="23" name="Graphic 13" descr="World with solid fill">
              <a:extLst>
                <a:ext uri="{FF2B5EF4-FFF2-40B4-BE49-F238E27FC236}">
                  <a16:creationId xmlns:a16="http://schemas.microsoft.com/office/drawing/2014/main" id="{254527F2-EF1E-0998-3C7E-82A1F5C659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9907" y="4797747"/>
              <a:ext cx="493236" cy="493236"/>
            </a:xfrm>
            <a:prstGeom prst="rect">
              <a:avLst/>
            </a:prstGeom>
            <a:noFill/>
            <a:ln cap="flat">
              <a:noFill/>
            </a:ln>
          </p:spPr>
        </p:pic>
      </p:grpSp>
      <p:sp>
        <p:nvSpPr>
          <p:cNvPr id="27" name="Text Placeholder 18">
            <a:extLst>
              <a:ext uri="{FF2B5EF4-FFF2-40B4-BE49-F238E27FC236}">
                <a16:creationId xmlns:a16="http://schemas.microsoft.com/office/drawing/2014/main" id="{1876E1BA-51E4-096D-4C71-16A43A85170F}"/>
              </a:ext>
            </a:extLst>
          </p:cNvPr>
          <p:cNvSpPr txBox="1"/>
          <p:nvPr/>
        </p:nvSpPr>
        <p:spPr>
          <a:xfrm>
            <a:off x="5183102" y="4215815"/>
            <a:ext cx="5881768" cy="634246"/>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dirty="0" err="1">
                <a:solidFill>
                  <a:srgbClr val="FFFFFF"/>
                </a:solidFill>
                <a:uFillTx/>
                <a:latin typeface="Calibri"/>
              </a:rPr>
              <a:t>Volg</a:t>
            </a:r>
            <a:r>
              <a:rPr lang="en-US" sz="2800" b="1" i="0" u="none" strike="noStrike" kern="1200" cap="none" spc="0" baseline="0" dirty="0">
                <a:solidFill>
                  <a:srgbClr val="FFFFFF"/>
                </a:solidFill>
                <a:uFillTx/>
                <a:latin typeface="Calibri"/>
              </a:rPr>
              <a:t> </a:t>
            </a:r>
            <a:r>
              <a:rPr lang="en-US" sz="2800" b="1" i="0" u="none" strike="noStrike" kern="1200" cap="none" spc="0" baseline="0" dirty="0" err="1">
                <a:solidFill>
                  <a:srgbClr val="FFFFFF"/>
                </a:solidFill>
                <a:uFillTx/>
                <a:latin typeface="Calibri"/>
              </a:rPr>
              <a:t>ons</a:t>
            </a:r>
            <a:r>
              <a:rPr lang="en-US" sz="2800" b="1" i="0" u="none" strike="noStrike" kern="1200" cap="none" spc="0" baseline="0" dirty="0">
                <a:solidFill>
                  <a:srgbClr val="FFFFFF"/>
                </a:solidFill>
                <a:uFillTx/>
                <a:latin typeface="Calibri"/>
              </a:rPr>
              <a:t> op</a:t>
            </a:r>
          </a:p>
        </p:txBody>
      </p:sp>
      <p:grpSp>
        <p:nvGrpSpPr>
          <p:cNvPr id="28" name="Group 70">
            <a:extLst>
              <a:ext uri="{FF2B5EF4-FFF2-40B4-BE49-F238E27FC236}">
                <a16:creationId xmlns:a16="http://schemas.microsoft.com/office/drawing/2014/main" id="{6D0D594D-9C22-7AD1-6640-9A9BC8A3CA2C}"/>
              </a:ext>
            </a:extLst>
          </p:cNvPr>
          <p:cNvGrpSpPr/>
          <p:nvPr/>
        </p:nvGrpSpPr>
        <p:grpSpPr>
          <a:xfrm>
            <a:off x="-971903" y="3429000"/>
            <a:ext cx="2003943" cy="2483674"/>
            <a:chOff x="3356305" y="3018434"/>
            <a:chExt cx="2003943" cy="2483674"/>
          </a:xfrm>
        </p:grpSpPr>
        <p:sp>
          <p:nvSpPr>
            <p:cNvPr id="29" name="Freeform 71">
              <a:extLst>
                <a:ext uri="{FF2B5EF4-FFF2-40B4-BE49-F238E27FC236}">
                  <a16:creationId xmlns:a16="http://schemas.microsoft.com/office/drawing/2014/main" id="{F0B5F4EC-3BB7-0014-6D54-C67D704B607B}"/>
                </a:ext>
              </a:extLst>
            </p:cNvPr>
            <p:cNvSpPr/>
            <p:nvPr/>
          </p:nvSpPr>
          <p:spPr>
            <a:xfrm>
              <a:off x="3357969" y="4499981"/>
              <a:ext cx="2002279" cy="100212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30" name="Graphic 10">
              <a:extLst>
                <a:ext uri="{FF2B5EF4-FFF2-40B4-BE49-F238E27FC236}">
                  <a16:creationId xmlns:a16="http://schemas.microsoft.com/office/drawing/2014/main" id="{78027E32-25C7-95A1-EF68-A925044B43F7}"/>
                </a:ext>
              </a:extLst>
            </p:cNvPr>
            <p:cNvGrpSpPr/>
            <p:nvPr/>
          </p:nvGrpSpPr>
          <p:grpSpPr>
            <a:xfrm>
              <a:off x="4418947" y="3480599"/>
              <a:ext cx="938778" cy="873499"/>
              <a:chOff x="4418947" y="3480599"/>
              <a:chExt cx="938778" cy="873499"/>
            </a:xfrm>
          </p:grpSpPr>
          <p:sp>
            <p:nvSpPr>
              <p:cNvPr id="31" name="Freeform 77">
                <a:extLst>
                  <a:ext uri="{FF2B5EF4-FFF2-40B4-BE49-F238E27FC236}">
                    <a16:creationId xmlns:a16="http://schemas.microsoft.com/office/drawing/2014/main" id="{03E7697D-6C8D-B372-7DB3-AD33746C44DA}"/>
                  </a:ext>
                </a:extLst>
              </p:cNvPr>
              <p:cNvSpPr/>
              <p:nvPr/>
            </p:nvSpPr>
            <p:spPr>
              <a:xfrm>
                <a:off x="4418947" y="3928390"/>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78">
                <a:extLst>
                  <a:ext uri="{FF2B5EF4-FFF2-40B4-BE49-F238E27FC236}">
                    <a16:creationId xmlns:a16="http://schemas.microsoft.com/office/drawing/2014/main" id="{90827E39-5515-5321-EE23-21A489B171C4}"/>
                  </a:ext>
                </a:extLst>
              </p:cNvPr>
              <p:cNvSpPr/>
              <p:nvPr/>
            </p:nvSpPr>
            <p:spPr>
              <a:xfrm>
                <a:off x="4932392" y="3928390"/>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79">
                <a:extLst>
                  <a:ext uri="{FF2B5EF4-FFF2-40B4-BE49-F238E27FC236}">
                    <a16:creationId xmlns:a16="http://schemas.microsoft.com/office/drawing/2014/main" id="{C4E4B2D3-FB29-B429-EAA6-8D42FFDE5760}"/>
                  </a:ext>
                </a:extLst>
              </p:cNvPr>
              <p:cNvSpPr/>
              <p:nvPr/>
            </p:nvSpPr>
            <p:spPr>
              <a:xfrm>
                <a:off x="4418947" y="3480599"/>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80">
                <a:extLst>
                  <a:ext uri="{FF2B5EF4-FFF2-40B4-BE49-F238E27FC236}">
                    <a16:creationId xmlns:a16="http://schemas.microsoft.com/office/drawing/2014/main" id="{77A922E7-313B-B5CA-A89D-DB65D6F1CD24}"/>
                  </a:ext>
                </a:extLst>
              </p:cNvPr>
              <p:cNvSpPr/>
              <p:nvPr/>
            </p:nvSpPr>
            <p:spPr>
              <a:xfrm>
                <a:off x="4932392" y="3480599"/>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35" name="Freeform 73">
              <a:extLst>
                <a:ext uri="{FF2B5EF4-FFF2-40B4-BE49-F238E27FC236}">
                  <a16:creationId xmlns:a16="http://schemas.microsoft.com/office/drawing/2014/main" id="{5833228C-14EE-FA5E-0B9D-59762BBBD45C}"/>
                </a:ext>
              </a:extLst>
            </p:cNvPr>
            <p:cNvSpPr/>
            <p:nvPr/>
          </p:nvSpPr>
          <p:spPr>
            <a:xfrm>
              <a:off x="3356305"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74">
              <a:extLst>
                <a:ext uri="{FF2B5EF4-FFF2-40B4-BE49-F238E27FC236}">
                  <a16:creationId xmlns:a16="http://schemas.microsoft.com/office/drawing/2014/main" id="{28E110F9-DF57-6451-B61C-2BA4280401F6}"/>
                </a:ext>
              </a:extLst>
            </p:cNvPr>
            <p:cNvSpPr/>
            <p:nvPr/>
          </p:nvSpPr>
          <p:spPr>
            <a:xfrm>
              <a:off x="3680322"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7" name="Freeform 75">
              <a:extLst>
                <a:ext uri="{FF2B5EF4-FFF2-40B4-BE49-F238E27FC236}">
                  <a16:creationId xmlns:a16="http://schemas.microsoft.com/office/drawing/2014/main" id="{75153B61-5DD6-2D1D-336C-4480AC7DA8DD}"/>
                </a:ext>
              </a:extLst>
            </p:cNvPr>
            <p:cNvSpPr/>
            <p:nvPr/>
          </p:nvSpPr>
          <p:spPr>
            <a:xfrm>
              <a:off x="4006004" y="3023427"/>
              <a:ext cx="196074" cy="1331732"/>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8" name="Freeform 76">
              <a:extLst>
                <a:ext uri="{FF2B5EF4-FFF2-40B4-BE49-F238E27FC236}">
                  <a16:creationId xmlns:a16="http://schemas.microsoft.com/office/drawing/2014/main" id="{93F0D239-518F-EE42-4EF1-EE0EAAFD84E1}"/>
                </a:ext>
              </a:extLst>
            </p:cNvPr>
            <p:cNvSpPr/>
            <p:nvPr/>
          </p:nvSpPr>
          <p:spPr>
            <a:xfrm>
              <a:off x="4668999" y="3018434"/>
              <a:ext cx="438674" cy="43946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39" name="Group 38">
            <a:extLst>
              <a:ext uri="{FF2B5EF4-FFF2-40B4-BE49-F238E27FC236}">
                <a16:creationId xmlns:a16="http://schemas.microsoft.com/office/drawing/2014/main" id="{23331C38-7CEE-CF15-1C6C-89629CF7B47E}"/>
              </a:ext>
            </a:extLst>
          </p:cNvPr>
          <p:cNvGrpSpPr/>
          <p:nvPr/>
        </p:nvGrpSpPr>
        <p:grpSpPr>
          <a:xfrm>
            <a:off x="10502367" y="4797747"/>
            <a:ext cx="562503" cy="527874"/>
            <a:chOff x="3094393" y="4759137"/>
            <a:chExt cx="1074283" cy="1074283"/>
          </a:xfrm>
        </p:grpSpPr>
        <p:sp>
          <p:nvSpPr>
            <p:cNvPr id="40" name="Freeform 236">
              <a:extLst>
                <a:ext uri="{FF2B5EF4-FFF2-40B4-BE49-F238E27FC236}">
                  <a16:creationId xmlns:a16="http://schemas.microsoft.com/office/drawing/2014/main" id="{A6FFA1B5-B584-8B94-1168-3B1C7A25B04B}"/>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0150D2A-8850-C45F-B548-68E445C2FEC3}"/>
                </a:ext>
              </a:extLst>
            </p:cNvPr>
            <p:cNvGrpSpPr/>
            <p:nvPr/>
          </p:nvGrpSpPr>
          <p:grpSpPr>
            <a:xfrm>
              <a:off x="3303016" y="4946695"/>
              <a:ext cx="685139" cy="655838"/>
              <a:chOff x="3303016" y="4946695"/>
              <a:chExt cx="685139" cy="655838"/>
            </a:xfrm>
          </p:grpSpPr>
          <p:sp>
            <p:nvSpPr>
              <p:cNvPr id="42" name="Freeform 238">
                <a:extLst>
                  <a:ext uri="{FF2B5EF4-FFF2-40B4-BE49-F238E27FC236}">
                    <a16:creationId xmlns:a16="http://schemas.microsoft.com/office/drawing/2014/main" id="{457561BF-8FBF-8DDA-D782-86B68AEAFB56}"/>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3" name="Freeform 239">
                <a:extLst>
                  <a:ext uri="{FF2B5EF4-FFF2-40B4-BE49-F238E27FC236}">
                    <a16:creationId xmlns:a16="http://schemas.microsoft.com/office/drawing/2014/main" id="{AC2A08D8-2AE0-E094-003E-C0773179C724}"/>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4" name="Freeform 240">
                <a:extLst>
                  <a:ext uri="{FF2B5EF4-FFF2-40B4-BE49-F238E27FC236}">
                    <a16:creationId xmlns:a16="http://schemas.microsoft.com/office/drawing/2014/main" id="{D9395818-09A1-5142-B6BF-83F2485DBD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E3136-821D-FAF5-7F04-068940995B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8C636D9-32B1-A632-2FFB-5B74B8472A2B}"/>
              </a:ext>
            </a:extLst>
          </p:cNvPr>
          <p:cNvSpPr>
            <a:spLocks noGrp="1"/>
          </p:cNvSpPr>
          <p:nvPr>
            <p:ph type="body" sz="quarter" idx="19"/>
          </p:nvPr>
        </p:nvSpPr>
        <p:spPr>
          <a:xfrm>
            <a:off x="566058" y="1989039"/>
            <a:ext cx="7329910" cy="4250335"/>
          </a:xfrm>
          <a:prstGeom prst="rect">
            <a:avLst/>
          </a:prstGeom>
        </p:spPr>
        <p:txBody>
          <a:bodyPr lIns="91440" tIns="45720" rIns="91440" bIns="45720" anchor="t"/>
          <a:lstStyle/>
          <a:p>
            <a:r>
              <a:rPr lang="nl-NL" dirty="0"/>
              <a:t>In deze module verken je de </a:t>
            </a:r>
            <a:r>
              <a:rPr lang="nl-NL" b="1" dirty="0"/>
              <a:t>basisprincipes</a:t>
            </a:r>
            <a:r>
              <a:rPr lang="nl-NL" dirty="0"/>
              <a:t> van </a:t>
            </a:r>
            <a:r>
              <a:rPr lang="nl-NL" b="1" dirty="0"/>
              <a:t>duurzame voedselsystemen </a:t>
            </a:r>
            <a:r>
              <a:rPr lang="nl-NL" dirty="0"/>
              <a:t>en -</a:t>
            </a:r>
            <a:r>
              <a:rPr lang="nl-NL" b="1" dirty="0"/>
              <a:t>keuzes</a:t>
            </a:r>
            <a:r>
              <a:rPr lang="nl-NL" dirty="0"/>
              <a:t>, zoals hoe voedsel wordt geproduceerd, vervoerd en geconsumeerd, en hoe dit het </a:t>
            </a:r>
            <a:r>
              <a:rPr lang="nl-NL" b="1" dirty="0"/>
              <a:t>klimaat</a:t>
            </a:r>
            <a:r>
              <a:rPr lang="nl-NL" dirty="0"/>
              <a:t>, de </a:t>
            </a:r>
            <a:r>
              <a:rPr lang="nl-NL" b="1" dirty="0"/>
              <a:t>natuur</a:t>
            </a:r>
            <a:r>
              <a:rPr lang="nl-NL" dirty="0"/>
              <a:t> en de </a:t>
            </a:r>
            <a:r>
              <a:rPr lang="nl-NL" b="1" dirty="0"/>
              <a:t>samenleving</a:t>
            </a:r>
            <a:r>
              <a:rPr lang="nl-NL" dirty="0"/>
              <a:t> beïnvloedt.</a:t>
            </a:r>
          </a:p>
          <a:p>
            <a:endParaRPr lang="en-US" dirty="0"/>
          </a:p>
          <a:p>
            <a:r>
              <a:rPr lang="nl-NL" dirty="0"/>
              <a:t>Je maakt </a:t>
            </a:r>
            <a:r>
              <a:rPr lang="nl-NL" b="1" dirty="0"/>
              <a:t>kennis</a:t>
            </a:r>
            <a:r>
              <a:rPr lang="nl-NL" dirty="0"/>
              <a:t> met belangrijke concepten zoals </a:t>
            </a:r>
            <a:r>
              <a:rPr lang="nl-NL" b="1" dirty="0"/>
              <a:t>circulaire economie</a:t>
            </a:r>
            <a:r>
              <a:rPr lang="nl-NL" dirty="0"/>
              <a:t>, </a:t>
            </a:r>
            <a:r>
              <a:rPr lang="nl-NL" b="1" dirty="0"/>
              <a:t>lokale</a:t>
            </a:r>
            <a:r>
              <a:rPr lang="nl-NL" dirty="0"/>
              <a:t> en </a:t>
            </a:r>
            <a:r>
              <a:rPr lang="nl-NL" b="1" dirty="0"/>
              <a:t>seizoensgebonden</a:t>
            </a:r>
            <a:r>
              <a:rPr lang="nl-NL" dirty="0"/>
              <a:t> voeding, </a:t>
            </a:r>
            <a:r>
              <a:rPr lang="nl-NL" b="1" dirty="0"/>
              <a:t>voedselverspilling</a:t>
            </a:r>
            <a:r>
              <a:rPr lang="nl-NL" dirty="0"/>
              <a:t> en </a:t>
            </a:r>
            <a:r>
              <a:rPr lang="nl-NL" b="1" dirty="0"/>
              <a:t>ethische</a:t>
            </a:r>
            <a:r>
              <a:rPr lang="nl-NL" dirty="0"/>
              <a:t> toeleveringsketens.</a:t>
            </a:r>
            <a:endParaRPr lang="en-US" dirty="0"/>
          </a:p>
          <a:p>
            <a:r>
              <a:rPr lang="en-US" dirty="0"/>
              <a:t> </a:t>
            </a:r>
            <a:endParaRPr lang="en-US" dirty="0">
              <a:ea typeface="Calibri"/>
              <a:cs typeface="Calibri"/>
            </a:endParaRPr>
          </a:p>
        </p:txBody>
      </p:sp>
      <p:pic>
        <p:nvPicPr>
          <p:cNvPr id="4" name="Picture Placeholder 31">
            <a:extLst>
              <a:ext uri="{FF2B5EF4-FFF2-40B4-BE49-F238E27FC236}">
                <a16:creationId xmlns:a16="http://schemas.microsoft.com/office/drawing/2014/main" id="{753AAB1F-F7DA-5842-910A-6F968D85009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002686" y="0"/>
            <a:ext cx="3951412" cy="6858000"/>
          </a:xfrm>
          <a:prstGeom prst="rect">
            <a:avLst/>
          </a:prstGeom>
        </p:spPr>
      </p:pic>
      <p:sp>
        <p:nvSpPr>
          <p:cNvPr id="6" name="Text Placeholder 1">
            <a:extLst>
              <a:ext uri="{FF2B5EF4-FFF2-40B4-BE49-F238E27FC236}">
                <a16:creationId xmlns:a16="http://schemas.microsoft.com/office/drawing/2014/main" id="{7F314F93-CCEC-D214-FD46-67C39E6AEFEA}"/>
              </a:ext>
            </a:extLst>
          </p:cNvPr>
          <p:cNvSpPr txBox="1">
            <a:spLocks/>
          </p:cNvSpPr>
          <p:nvPr/>
        </p:nvSpPr>
        <p:spPr>
          <a:xfrm>
            <a:off x="-2" y="650590"/>
            <a:ext cx="9445660"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WAAROM DUURZAME VOEDINGSKEUZES?</a:t>
            </a:r>
          </a:p>
        </p:txBody>
      </p:sp>
    </p:spTree>
    <p:extLst>
      <p:ext uri="{BB962C8B-B14F-4D97-AF65-F5344CB8AC3E}">
        <p14:creationId xmlns:p14="http://schemas.microsoft.com/office/powerpoint/2010/main" val="614648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012342" y="494474"/>
            <a:ext cx="4990998" cy="992652"/>
          </a:xfrm>
          <a:prstGeom prst="rect">
            <a:avLst/>
          </a:prstGeom>
        </p:spPr>
        <p:txBody>
          <a:bodyPr/>
          <a:lstStyle/>
          <a:p>
            <a:r>
              <a:rPr lang="en-US" dirty="0"/>
              <a:t>LEERDOELEN</a:t>
            </a:r>
          </a:p>
          <a:p>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425931" y="1160682"/>
            <a:ext cx="5550721" cy="4875097"/>
          </a:xfrm>
          <a:prstGeom prst="rect">
            <a:avLst/>
          </a:prstGeom>
        </p:spPr>
        <p:txBody>
          <a:bodyPr lIns="91440" tIns="45720" rIns="91440" bIns="45720" anchor="t"/>
          <a:lstStyle/>
          <a:p>
            <a:r>
              <a:rPr lang="en-US" b="1" dirty="0"/>
              <a:t>Leerdoel 1</a:t>
            </a:r>
          </a:p>
          <a:p>
            <a:r>
              <a:rPr lang="en-US" dirty="0"/>
              <a:t>	</a:t>
            </a:r>
            <a:r>
              <a:rPr lang="nl-NL" dirty="0"/>
              <a:t>Studenten kunnen de kernprincipes van duurzame voedselsystemen uitleggen en beschrijven hoe voedselproductie en -consumptie het klimaat, de natuur en mens en dier beïnvloeden.</a:t>
            </a:r>
          </a:p>
          <a:p>
            <a:endParaRPr lang="en-US" dirty="0">
              <a:latin typeface="Calibri"/>
              <a:ea typeface="Calibri"/>
              <a:cs typeface="Calibri"/>
            </a:endParaRPr>
          </a:p>
          <a:p>
            <a:r>
              <a:rPr lang="en-US" b="1" dirty="0"/>
              <a:t>Leerdoel 2</a:t>
            </a:r>
          </a:p>
          <a:p>
            <a:r>
              <a:rPr lang="en-US" dirty="0"/>
              <a:t>	</a:t>
            </a:r>
            <a:r>
              <a:rPr lang="nl-NL" dirty="0"/>
              <a:t>Studenten kunnen manieren benoemen om duurzamere voedselkeuzes te maken, zoals minder verspilling, ethische producten kiezen en werken met lokale en seizoensgebonden ingrediënten, en uitleggen waarom dit belangrijk is voor samenleving en planeet.</a:t>
            </a:r>
          </a:p>
          <a:p>
            <a:endParaRPr lang="en-US" dirty="0"/>
          </a:p>
        </p:txBody>
      </p:sp>
      <p:pic>
        <p:nvPicPr>
          <p:cNvPr id="6" name="Picture Placeholder 58">
            <a:extLst>
              <a:ext uri="{FF2B5EF4-FFF2-40B4-BE49-F238E27FC236}">
                <a16:creationId xmlns:a16="http://schemas.microsoft.com/office/drawing/2014/main" id="{44F1BC9D-9EC0-1C26-E5CD-9C8363417B3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635271" y="2095585"/>
            <a:ext cx="5130800" cy="3913188"/>
          </a:xfrm>
        </p:spPr>
      </p:pic>
    </p:spTree>
    <p:extLst>
      <p:ext uri="{BB962C8B-B14F-4D97-AF65-F5344CB8AC3E}">
        <p14:creationId xmlns:p14="http://schemas.microsoft.com/office/powerpoint/2010/main" val="2155738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3685658-F1A8-FC49-7268-22DC1AF19B9E}"/>
              </a:ext>
            </a:extLst>
          </p:cNvPr>
          <p:cNvSpPr>
            <a:spLocks noGrp="1"/>
          </p:cNvSpPr>
          <p:nvPr>
            <p:ph type="body" sz="quarter" idx="16"/>
          </p:nvPr>
        </p:nvSpPr>
        <p:spPr>
          <a:xfrm>
            <a:off x="904856" y="826894"/>
            <a:ext cx="10052954" cy="803654"/>
          </a:xfrm>
        </p:spPr>
        <p:txBody>
          <a:bodyPr>
            <a:normAutofit/>
          </a:bodyPr>
          <a:lstStyle/>
          <a:p>
            <a:r>
              <a:rPr lang="nl-NL" dirty="0" err="1"/>
              <a:t>Inspirerende documentaires</a:t>
            </a:r>
            <a:endParaRPr lang="en-NL"/>
          </a:p>
        </p:txBody>
      </p:sp>
      <p:sp>
        <p:nvSpPr>
          <p:cNvPr id="3" name="Tijdelijke aanduiding voor tekst 2">
            <a:extLst>
              <a:ext uri="{FF2B5EF4-FFF2-40B4-BE49-F238E27FC236}">
                <a16:creationId xmlns:a16="http://schemas.microsoft.com/office/drawing/2014/main" id="{229F425A-03B5-6720-B701-D9AE0BBFA85B}"/>
              </a:ext>
            </a:extLst>
          </p:cNvPr>
          <p:cNvSpPr>
            <a:spLocks noGrp="1"/>
          </p:cNvSpPr>
          <p:nvPr>
            <p:ph type="body" sz="quarter" idx="19"/>
          </p:nvPr>
        </p:nvSpPr>
        <p:spPr>
          <a:xfrm>
            <a:off x="904856" y="1447288"/>
            <a:ext cx="10052954" cy="1362173"/>
          </a:xfrm>
        </p:spPr>
        <p:txBody>
          <a:bodyPr lIns="91440" tIns="45720" rIns="91440" bIns="45720" anchor="t">
            <a:normAutofit/>
          </a:bodyPr>
          <a:lstStyle/>
          <a:p>
            <a:pPr>
              <a:spcAft>
                <a:spcPts val="600"/>
              </a:spcAft>
            </a:pPr>
            <a:r>
              <a:rPr lang="nl-NL" dirty="0"/>
              <a:t>Voordat we beginnen, vind je hier een selectie inspirerende documentaires over de </a:t>
            </a:r>
            <a:r>
              <a:rPr lang="nl-NL" b="1" dirty="0"/>
              <a:t>voedingsindustrie</a:t>
            </a:r>
            <a:r>
              <a:rPr lang="nl-NL" dirty="0"/>
              <a:t> en </a:t>
            </a:r>
            <a:r>
              <a:rPr lang="nl-NL" b="1" dirty="0"/>
              <a:t>duurzame voedselsystemen</a:t>
            </a:r>
            <a:r>
              <a:rPr lang="nl-NL" dirty="0"/>
              <a:t>. Ze zetten aan tot nadenken over wat </a:t>
            </a:r>
            <a:r>
              <a:rPr lang="nl-NL" b="1" dirty="0"/>
              <a:t>duurzaam</a:t>
            </a:r>
            <a:r>
              <a:rPr lang="nl-NL" dirty="0"/>
              <a:t> voedsel is en waarom het </a:t>
            </a:r>
            <a:r>
              <a:rPr lang="nl-NL" b="1" dirty="0"/>
              <a:t>belangrijk</a:t>
            </a:r>
            <a:r>
              <a:rPr lang="nl-NL" dirty="0"/>
              <a:t> is.</a:t>
            </a:r>
            <a:endParaRPr lang="nl-NL" i="1" dirty="0">
              <a:ea typeface="Calibri"/>
              <a:cs typeface="Calibri"/>
            </a:endParaRPr>
          </a:p>
        </p:txBody>
      </p:sp>
      <p:pic>
        <p:nvPicPr>
          <p:cNvPr id="1026" name="Picture 2" descr="Food, Inc. (2008) - IMDb">
            <a:hlinkClick r:id="rId3"/>
            <a:extLst>
              <a:ext uri="{FF2B5EF4-FFF2-40B4-BE49-F238E27FC236}">
                <a16:creationId xmlns:a16="http://schemas.microsoft.com/office/drawing/2014/main" id="{41D62EBD-EAC6-D4E4-75E2-A9D1C0B0DC2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05680" y="3429000"/>
            <a:ext cx="2059169" cy="28872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iss the Ground (2020) - IMDb">
            <a:hlinkClick r:id="rId5"/>
            <a:extLst>
              <a:ext uri="{FF2B5EF4-FFF2-40B4-BE49-F238E27FC236}">
                <a16:creationId xmlns:a16="http://schemas.microsoft.com/office/drawing/2014/main" id="{179E9737-15F6-7C69-CF24-314C8449B85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738026" y="3429000"/>
            <a:ext cx="2062511" cy="28872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e Biggest Little Farm (2018) - IMDb">
            <a:hlinkClick r:id="rId7"/>
            <a:extLst>
              <a:ext uri="{FF2B5EF4-FFF2-40B4-BE49-F238E27FC236}">
                <a16:creationId xmlns:a16="http://schemas.microsoft.com/office/drawing/2014/main" id="{A81E0BBD-8DEF-B381-98B2-86B1805BBDB4}"/>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391464" y="3429000"/>
            <a:ext cx="1872701" cy="288724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Wasted! The Story of Food Waste (2017) - IMDb">
            <a:hlinkClick r:id="rId9"/>
            <a:extLst>
              <a:ext uri="{FF2B5EF4-FFF2-40B4-BE49-F238E27FC236}">
                <a16:creationId xmlns:a16="http://schemas.microsoft.com/office/drawing/2014/main" id="{2C0908FB-5088-7850-4B88-2F137B50C327}"/>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8754398" y="3429000"/>
            <a:ext cx="1949561" cy="28872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3">
            <a:extLst>
              <a:ext uri="{FF2B5EF4-FFF2-40B4-BE49-F238E27FC236}">
                <a16:creationId xmlns:a16="http://schemas.microsoft.com/office/drawing/2014/main" id="{46ACCA36-40A6-8C43-BF4D-74E879D8984C}"/>
              </a:ext>
            </a:extLst>
          </p:cNvPr>
          <p:cNvSpPr txBox="1"/>
          <p:nvPr/>
        </p:nvSpPr>
        <p:spPr>
          <a:xfrm>
            <a:off x="904856" y="2705700"/>
            <a:ext cx="2059169" cy="338554"/>
          </a:xfrm>
          <a:prstGeom prst="rect">
            <a:avLst/>
          </a:prstGeom>
          <a:noFill/>
        </p:spPr>
        <p:txBody>
          <a:bodyPr wrap="square" lIns="91440" tIns="45720" rIns="91440" bIns="45720" anchor="t">
            <a:spAutoFit/>
          </a:bodyPr>
          <a:lstStyle/>
          <a:p>
            <a:pPr algn="ctr"/>
            <a:r>
              <a:rPr lang="it-IT" sz="1600" b="1" dirty="0">
                <a:hlinkClick r:id="rId3"/>
              </a:rPr>
              <a:t>FOOD, INC.</a:t>
            </a:r>
            <a:endParaRPr lang="en-US" sz="1600" b="1" dirty="0">
              <a:ea typeface="Calibri"/>
              <a:cs typeface="Calibri"/>
            </a:endParaRPr>
          </a:p>
        </p:txBody>
      </p:sp>
      <p:sp>
        <p:nvSpPr>
          <p:cNvPr id="9" name="TextBox 3">
            <a:extLst>
              <a:ext uri="{FF2B5EF4-FFF2-40B4-BE49-F238E27FC236}">
                <a16:creationId xmlns:a16="http://schemas.microsoft.com/office/drawing/2014/main" id="{5B4942B7-B79F-8845-AB16-517CC61288A2}"/>
              </a:ext>
            </a:extLst>
          </p:cNvPr>
          <p:cNvSpPr txBox="1"/>
          <p:nvPr/>
        </p:nvSpPr>
        <p:spPr>
          <a:xfrm>
            <a:off x="3741368" y="2711414"/>
            <a:ext cx="2059169" cy="584775"/>
          </a:xfrm>
          <a:prstGeom prst="rect">
            <a:avLst/>
          </a:prstGeom>
          <a:noFill/>
        </p:spPr>
        <p:txBody>
          <a:bodyPr wrap="square" lIns="91440" tIns="45720" rIns="91440" bIns="45720" anchor="t">
            <a:spAutoFit/>
          </a:bodyPr>
          <a:lstStyle/>
          <a:p>
            <a:pPr algn="ctr"/>
            <a:r>
              <a:rPr lang="it-IT" sz="1600" b="1" dirty="0">
                <a:hlinkClick r:id="rId5"/>
              </a:rPr>
              <a:t>KISS </a:t>
            </a:r>
          </a:p>
          <a:p>
            <a:pPr algn="ctr"/>
            <a:r>
              <a:rPr lang="it-IT" sz="1600" b="1" dirty="0">
                <a:hlinkClick r:id="rId5"/>
              </a:rPr>
              <a:t>THE GROUND</a:t>
            </a:r>
            <a:endParaRPr lang="en-US" sz="1600" b="1" dirty="0">
              <a:ea typeface="Calibri"/>
              <a:cs typeface="Calibri"/>
            </a:endParaRPr>
          </a:p>
        </p:txBody>
      </p:sp>
      <p:sp>
        <p:nvSpPr>
          <p:cNvPr id="10" name="TextBox 3">
            <a:extLst>
              <a:ext uri="{FF2B5EF4-FFF2-40B4-BE49-F238E27FC236}">
                <a16:creationId xmlns:a16="http://schemas.microsoft.com/office/drawing/2014/main" id="{3A1D8FFA-81D4-784A-AE78-276C45A9B9C6}"/>
              </a:ext>
            </a:extLst>
          </p:cNvPr>
          <p:cNvSpPr txBox="1"/>
          <p:nvPr/>
        </p:nvSpPr>
        <p:spPr>
          <a:xfrm>
            <a:off x="6204996" y="2705700"/>
            <a:ext cx="2059169" cy="584775"/>
          </a:xfrm>
          <a:prstGeom prst="rect">
            <a:avLst/>
          </a:prstGeom>
          <a:noFill/>
        </p:spPr>
        <p:txBody>
          <a:bodyPr wrap="square" lIns="91440" tIns="45720" rIns="91440" bIns="45720" anchor="t">
            <a:spAutoFit/>
          </a:bodyPr>
          <a:lstStyle/>
          <a:p>
            <a:pPr algn="ctr"/>
            <a:r>
              <a:rPr lang="it-IT" sz="1600" b="1" dirty="0">
                <a:hlinkClick r:id="rId7"/>
              </a:rPr>
              <a:t>THE BIGGEST </a:t>
            </a:r>
          </a:p>
          <a:p>
            <a:pPr algn="ctr"/>
            <a:r>
              <a:rPr lang="it-IT" sz="1600" b="1" dirty="0">
                <a:hlinkClick r:id="rId7"/>
              </a:rPr>
              <a:t>LITTLE FARM</a:t>
            </a:r>
            <a:endParaRPr lang="en-US" sz="1600" b="1" dirty="0">
              <a:ea typeface="Calibri"/>
              <a:cs typeface="Calibri"/>
            </a:endParaRPr>
          </a:p>
        </p:txBody>
      </p:sp>
      <p:sp>
        <p:nvSpPr>
          <p:cNvPr id="11" name="TextBox 3">
            <a:extLst>
              <a:ext uri="{FF2B5EF4-FFF2-40B4-BE49-F238E27FC236}">
                <a16:creationId xmlns:a16="http://schemas.microsoft.com/office/drawing/2014/main" id="{F486E864-5027-2348-A90A-2DAC532322CC}"/>
              </a:ext>
            </a:extLst>
          </p:cNvPr>
          <p:cNvSpPr txBox="1"/>
          <p:nvPr/>
        </p:nvSpPr>
        <p:spPr>
          <a:xfrm>
            <a:off x="8668624" y="2728458"/>
            <a:ext cx="2059169" cy="338554"/>
          </a:xfrm>
          <a:prstGeom prst="rect">
            <a:avLst/>
          </a:prstGeom>
          <a:noFill/>
        </p:spPr>
        <p:txBody>
          <a:bodyPr wrap="square" lIns="91440" tIns="45720" rIns="91440" bIns="45720" anchor="t">
            <a:spAutoFit/>
          </a:bodyPr>
          <a:lstStyle/>
          <a:p>
            <a:pPr algn="ctr"/>
            <a:r>
              <a:rPr lang="it-IT" sz="1600" b="1" dirty="0">
                <a:ea typeface="Calibri"/>
                <a:cs typeface="Calibri"/>
                <a:hlinkClick r:id="rId9"/>
              </a:rPr>
              <a:t>VERSCHRIKKELIJK!</a:t>
            </a:r>
            <a:endParaRPr lang="en-US" sz="1600" b="1" dirty="0">
              <a:ea typeface="Calibri"/>
              <a:cs typeface="Calibri"/>
            </a:endParaRPr>
          </a:p>
        </p:txBody>
      </p:sp>
    </p:spTree>
    <p:extLst>
      <p:ext uri="{BB962C8B-B14F-4D97-AF65-F5344CB8AC3E}">
        <p14:creationId xmlns:p14="http://schemas.microsoft.com/office/powerpoint/2010/main" val="3648499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p:cNvGrpSpPr/>
        <p:nvPr/>
      </p:nvGrpSpPr>
      <p:grpSpPr>
        <a:xfrm>
          <a:off x="0" y="0"/>
          <a:ext cx="0" cy="0"/>
          <a:chOff x="0" y="0"/>
          <a:chExt cx="0" cy="0"/>
        </a:xfrm>
      </p:grpSpPr>
      <p:pic>
        <p:nvPicPr>
          <p:cNvPr id="4" name="Picture Placeholder 33">
            <a:extLst>
              <a:ext uri="{FF2B5EF4-FFF2-40B4-BE49-F238E27FC236}">
                <a16:creationId xmlns:a16="http://schemas.microsoft.com/office/drawing/2014/main" id="{10D85E56-2506-40F1-5560-E25AE33AFDDC}"/>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388401" y="385460"/>
            <a:ext cx="4107750" cy="6087079"/>
          </a:xfrm>
          <a:prstGeom prst="rect">
            <a:avLst/>
          </a:prstGeo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649216" y="2088123"/>
            <a:ext cx="7047484" cy="4384416"/>
          </a:xfrm>
        </p:spPr>
        <p:txBody>
          <a:bodyPr lIns="91440" tIns="45720" rIns="91440" bIns="45720" anchor="t"/>
          <a:lstStyle/>
          <a:p>
            <a:r>
              <a:rPr lang="en-US" dirty="0"/>
              <a:t>Volgens de </a:t>
            </a:r>
            <a:r>
              <a:rPr lang="en-US" dirty="0">
                <a:hlinkClick r:id="rId4"/>
              </a:rPr>
              <a:t>EAT-Lancet </a:t>
            </a:r>
            <a:r>
              <a:rPr lang="en-US" dirty="0"/>
              <a:t>Commissie* en FAO**:</a:t>
            </a:r>
          </a:p>
          <a:p>
            <a:endParaRPr lang="en-US" sz="1200" b="1" dirty="0"/>
          </a:p>
          <a:p>
            <a:r>
              <a:rPr lang="en-US" b="1" dirty="0"/>
              <a:t>Duurzaam voedsel </a:t>
            </a:r>
            <a:r>
              <a:rPr lang="en-US" dirty="0"/>
              <a:t>is voedsel dat een goede gezondheid ondersteunt en de planeet beschermt. Het is afkomstig van voedselsystemen die een lage impact hebben op het milieu, de natuur en de biodiversiteit respecteren en zorgen voor voldoende gezond voedsel voor mensen, nu en in de toekomst. </a:t>
            </a:r>
            <a:r>
              <a:rPr lang="en-US" dirty="0" err="1"/>
              <a:t>Daarnaast</a:t>
            </a:r>
            <a:r>
              <a:rPr lang="en-US" dirty="0"/>
              <a:t> is het ook betaalbaar, eerlijk en past bij verschillende culturen.</a:t>
            </a:r>
          </a:p>
          <a:p>
            <a:endParaRPr lang="en-US" sz="1200" dirty="0">
              <a:ea typeface="Calibri"/>
              <a:cs typeface="Calibri"/>
            </a:endParaRPr>
          </a:p>
          <a:p>
            <a:r>
              <a:rPr lang="en-US" sz="1800" b="1" dirty="0">
                <a:ea typeface="Calibri"/>
                <a:cs typeface="Calibri"/>
              </a:rPr>
              <a:t>*EAT-Lancet </a:t>
            </a:r>
            <a:r>
              <a:rPr lang="en-US" sz="1800" b="1" dirty="0" err="1">
                <a:ea typeface="Calibri"/>
                <a:cs typeface="Calibri"/>
              </a:rPr>
              <a:t>Commissie</a:t>
            </a:r>
            <a:r>
              <a:rPr lang="en-US" sz="1800" b="1" dirty="0">
                <a:ea typeface="Calibri"/>
                <a:cs typeface="Calibri"/>
              </a:rPr>
              <a:t> is </a:t>
            </a:r>
            <a:r>
              <a:rPr lang="en-US" sz="1800" b="1" dirty="0" err="1">
                <a:ea typeface="Calibri"/>
                <a:cs typeface="Calibri"/>
              </a:rPr>
              <a:t>een</a:t>
            </a:r>
            <a:r>
              <a:rPr lang="en-US" sz="1800" b="1" dirty="0">
                <a:ea typeface="Calibri"/>
                <a:cs typeface="Calibri"/>
              </a:rPr>
              <a:t> </a:t>
            </a:r>
            <a:r>
              <a:rPr lang="en-US" sz="1800" dirty="0" err="1">
                <a:ea typeface="Calibri"/>
                <a:cs typeface="Calibri"/>
              </a:rPr>
              <a:t>wereldwijde</a:t>
            </a:r>
            <a:r>
              <a:rPr lang="en-US" sz="1800" dirty="0">
                <a:ea typeface="Calibri"/>
                <a:cs typeface="Calibri"/>
              </a:rPr>
              <a:t>, interdisciplinaire groep van wetenschappers die </a:t>
            </a:r>
            <a:r>
              <a:rPr lang="en-US" sz="1800" dirty="0" err="1">
                <a:ea typeface="Calibri"/>
                <a:cs typeface="Calibri"/>
              </a:rPr>
              <a:t>doelstellingen</a:t>
            </a:r>
            <a:r>
              <a:rPr lang="en-US" sz="1800" dirty="0">
                <a:ea typeface="Calibri"/>
                <a:cs typeface="Calibri"/>
              </a:rPr>
              <a:t> definieert voor duurzame, gezonde en rechtvaardige voedselsystemen</a:t>
            </a:r>
          </a:p>
          <a:p>
            <a:r>
              <a:rPr lang="en-US" sz="1800" b="1" dirty="0">
                <a:ea typeface="Calibri"/>
                <a:cs typeface="Calibri"/>
              </a:rPr>
              <a:t>**FAO: </a:t>
            </a:r>
            <a:r>
              <a:rPr lang="en-US" sz="1800" dirty="0">
                <a:ea typeface="Calibri"/>
                <a:cs typeface="Calibri"/>
              </a:rPr>
              <a:t>Voedsel- en </a:t>
            </a:r>
            <a:r>
              <a:rPr lang="en-US" sz="1800" dirty="0" err="1">
                <a:ea typeface="Calibri"/>
                <a:cs typeface="Calibri"/>
              </a:rPr>
              <a:t>Landbouworganisatie </a:t>
            </a:r>
            <a:r>
              <a:rPr lang="en-US" sz="1800" dirty="0">
                <a:ea typeface="Calibri"/>
                <a:cs typeface="Calibri"/>
              </a:rPr>
              <a:t>van de Verenigde Naties</a:t>
            </a:r>
          </a:p>
        </p:txBody>
      </p:sp>
      <p:sp>
        <p:nvSpPr>
          <p:cNvPr id="13" name="Rectangle 12">
            <a:extLst>
              <a:ext uri="{FF2B5EF4-FFF2-40B4-BE49-F238E27FC236}">
                <a16:creationId xmlns:a16="http://schemas.microsoft.com/office/drawing/2014/main" id="{F5B3DF5B-B659-D26B-965C-36176B3B9B03}"/>
              </a:ext>
            </a:extLst>
          </p:cNvPr>
          <p:cNvSpPr/>
          <p:nvPr/>
        </p:nvSpPr>
        <p:spPr>
          <a:xfrm>
            <a:off x="3914390" y="839999"/>
            <a:ext cx="733025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098413" y="892297"/>
            <a:ext cx="6175601" cy="646331"/>
          </a:xfrm>
          <a:prstGeom prst="rect">
            <a:avLst/>
          </a:prstGeom>
          <a:noFill/>
        </p:spPr>
        <p:txBody>
          <a:bodyPr wrap="none" lIns="91440" tIns="45720" rIns="91440" bIns="45720" rtlCol="0" anchor="t">
            <a:spAutoFit/>
          </a:bodyPr>
          <a:lstStyle/>
          <a:p>
            <a:r>
              <a:rPr lang="en-US" sz="3600" b="1" spc="324" dirty="0">
                <a:solidFill>
                  <a:srgbClr val="F26F46"/>
                </a:solidFill>
                <a:latin typeface="Calibri"/>
                <a:ea typeface="Calibri"/>
                <a:cs typeface="Calibri"/>
              </a:rPr>
              <a:t>WAT IS DUURZAAM ETEN?</a:t>
            </a:r>
          </a:p>
        </p:txBody>
      </p:sp>
      <p:grpSp>
        <p:nvGrpSpPr>
          <p:cNvPr id="11" name="Group 10">
            <a:extLst>
              <a:ext uri="{FF2B5EF4-FFF2-40B4-BE49-F238E27FC236}">
                <a16:creationId xmlns:a16="http://schemas.microsoft.com/office/drawing/2014/main" id="{1F5211E4-E241-DBCC-C738-8E6B86B809EA}"/>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3B9717C2-7F83-A0B6-5A23-C367925F93F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DB79504E-3344-394F-F0BF-F0347AC66F4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C179DD70-BFA4-2FD4-B5EA-6A8453FB893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1FFE6A-3FAC-1157-89C1-1566CA5987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C66710-911C-E464-CE58-9A5A646E48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A246B12-F787-F871-CBCD-15045DA21A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5B60779-1800-DDD4-E765-3A48D15D3A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DF6DAF-A97E-7FB7-73AD-5249E2A39AD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E35148B-0858-A5A2-4DA8-10C908B84F0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49700C2-0BBC-2FF4-DE41-3F551D5233A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993980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680936" y="593866"/>
            <a:ext cx="10888934" cy="921169"/>
          </a:xfrm>
        </p:spPr>
        <p:txBody>
          <a:bodyPr/>
          <a:lstStyle/>
          <a:p>
            <a:pPr algn="r"/>
            <a:r>
              <a:rPr lang="en-IE" dirty="0"/>
              <a:t>TEDx Talk </a:t>
            </a:r>
          </a:p>
          <a:p>
            <a:pPr algn="r"/>
            <a:r>
              <a:rPr lang="en-IE" dirty="0"/>
              <a:t>'Re-Thinking Food': transformatie van </a:t>
            </a:r>
            <a:r>
              <a:rPr lang="en-IE" dirty="0" err="1"/>
              <a:t>voedingsystemen</a:t>
            </a:r>
            <a:endParaRPr lang="en-IE" dirty="0"/>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6578872" y="2040031"/>
            <a:ext cx="4990998" cy="4102937"/>
          </a:xfrm>
        </p:spPr>
        <p:txBody>
          <a:bodyPr/>
          <a:lstStyle/>
          <a:p>
            <a:r>
              <a:rPr lang="en-IE" dirty="0"/>
              <a:t>	</a:t>
            </a:r>
            <a:r>
              <a:rPr lang="nl-NL" dirty="0"/>
              <a:t>Voedselsystemen beïnvloeden het klimaat, de biodiversiteit, gezondheid en sociale vraagstukken, maar bieden ook kansen voor positieve verandering.</a:t>
            </a:r>
          </a:p>
          <a:p>
            <a:endParaRPr lang="en-IE" dirty="0"/>
          </a:p>
          <a:p>
            <a:r>
              <a:rPr lang="en-IE" dirty="0"/>
              <a:t> 	</a:t>
            </a:r>
            <a:r>
              <a:rPr lang="nl-NL" dirty="0"/>
              <a:t> Frank </a:t>
            </a:r>
            <a:r>
              <a:rPr lang="nl-NL" dirty="0" err="1"/>
              <a:t>Eyhorn</a:t>
            </a:r>
            <a:r>
              <a:rPr lang="nl-NL" dirty="0"/>
              <a:t> is een toonaangevend expert in duurzame landbouw en voedselsystemen. Via onderzoek, beleid en internationale samenwerking werkt hij aan de transformatie van het wereldwijde voedselsysteem.</a:t>
            </a:r>
            <a:endParaRPr lang="en-IE" dirty="0"/>
          </a:p>
        </p:txBody>
      </p:sp>
      <p:pic>
        <p:nvPicPr>
          <p:cNvPr id="6" name="Elementi multimediali online 5" descr="Re-Thinking Food: Transforming Food Systems for People and Planet | Frank Eyhorn | TEDxIHEID">
            <a:hlinkClick r:id="" action="ppaction://media"/>
            <a:extLst>
              <a:ext uri="{FF2B5EF4-FFF2-40B4-BE49-F238E27FC236}">
                <a16:creationId xmlns:a16="http://schemas.microsoft.com/office/drawing/2014/main" id="{A8650CD7-751F-5843-8813-90304CE8AFD5}"/>
              </a:ext>
            </a:extLst>
          </p:cNvPr>
          <p:cNvPicPr>
            <a:picLocks noRot="1" noChangeAspect="1"/>
          </p:cNvPicPr>
          <p:nvPr>
            <a:videoFile r:link="rId1"/>
          </p:nvPr>
        </p:nvPicPr>
        <p:blipFill>
          <a:blip r:embed="rId4"/>
          <a:stretch>
            <a:fillRect/>
          </a:stretch>
        </p:blipFill>
        <p:spPr>
          <a:xfrm>
            <a:off x="1006764" y="2482386"/>
            <a:ext cx="5085449" cy="2873279"/>
          </a:xfrm>
          <a:prstGeom prst="rect">
            <a:avLst/>
          </a:prstGeom>
        </p:spPr>
      </p:pic>
      <p:sp>
        <p:nvSpPr>
          <p:cNvPr id="5" name="TextBox 3">
            <a:extLst>
              <a:ext uri="{FF2B5EF4-FFF2-40B4-BE49-F238E27FC236}">
                <a16:creationId xmlns:a16="http://schemas.microsoft.com/office/drawing/2014/main" id="{31975F90-F5BD-30E8-03F7-D3F7A32EBE5F}"/>
              </a:ext>
            </a:extLst>
          </p:cNvPr>
          <p:cNvSpPr txBox="1"/>
          <p:nvPr/>
        </p:nvSpPr>
        <p:spPr>
          <a:xfrm>
            <a:off x="471054" y="6142968"/>
            <a:ext cx="5874328" cy="461665"/>
          </a:xfrm>
          <a:prstGeom prst="rect">
            <a:avLst/>
          </a:prstGeom>
          <a:noFill/>
        </p:spPr>
        <p:txBody>
          <a:bodyPr wrap="square" lIns="91440" tIns="45720" rIns="91440" bIns="45720" anchor="t">
            <a:spAutoFit/>
          </a:bodyPr>
          <a:lstStyle/>
          <a:p>
            <a:pPr algn="ctr"/>
            <a:r>
              <a:rPr lang="en-US" sz="1200" dirty="0">
                <a:hlinkClick r:id="rId5"/>
              </a:rPr>
              <a:t>TEDx Talk</a:t>
            </a:r>
            <a:endParaRPr lang="it-IT" dirty="0">
              <a:hlinkClick r:id="rId5"/>
            </a:endParaRPr>
          </a:p>
          <a:p>
            <a:pPr algn="ctr"/>
            <a:r>
              <a:rPr lang="en-US" sz="1200" dirty="0">
                <a:ea typeface="Calibri"/>
                <a:cs typeface="Calibri"/>
                <a:hlinkClick r:id="rId5"/>
              </a:rPr>
              <a:t>'Re-Thinking Food': </a:t>
            </a:r>
            <a:r>
              <a:rPr lang="en-US" sz="1200" dirty="0" err="1">
                <a:ea typeface="Calibri"/>
                <a:cs typeface="Calibri"/>
                <a:hlinkClick r:id="rId5"/>
              </a:rPr>
              <a:t>Voedingsystemen</a:t>
            </a:r>
            <a:r>
              <a:rPr lang="en-US" sz="1200" dirty="0">
                <a:ea typeface="Calibri"/>
                <a:cs typeface="Calibri"/>
                <a:hlinkClick r:id="rId5"/>
              </a:rPr>
              <a:t> transformeren</a:t>
            </a:r>
            <a:endParaRPr lang="en-US" sz="1200" dirty="0">
              <a:ea typeface="Calibri"/>
              <a:cs typeface="Calibri"/>
            </a:endParaRPr>
          </a:p>
        </p:txBody>
      </p:sp>
    </p:spTree>
    <p:extLst>
      <p:ext uri="{BB962C8B-B14F-4D97-AF65-F5344CB8AC3E}">
        <p14:creationId xmlns:p14="http://schemas.microsoft.com/office/powerpoint/2010/main" val="280695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Create a new document." ma:contentTypeScope="" ma:versionID="a9e89617b0f6a5821d6dac1775440d2a">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1c3693e0b8c68385bb6a8d0f0e500582"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5478566-BEF3-4139-AA9E-9040447C76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3675fe-59de-45af-8ae9-99876c5560d0"/>
    <ds:schemaRef ds:uri="43e6f6d7-4071-4c4f-8546-e85adde50a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0004CA4-C938-4702-BAAF-5AD64A8F9A91}">
  <ds:schemaRefs>
    <ds:schemaRef ds:uri="http://schemas.microsoft.com/sharepoint/v3/contenttype/forms"/>
  </ds:schemaRefs>
</ds:datastoreItem>
</file>

<file path=customXml/itemProps3.xml><?xml version="1.0" encoding="utf-8"?>
<ds:datastoreItem xmlns:ds="http://schemas.openxmlformats.org/officeDocument/2006/customXml" ds:itemID="{4FA2C0DB-C073-49CE-9979-DE79796FD959}">
  <ds:schemaRefs>
    <ds:schemaRef ds:uri="http://schemas.openxmlformats.org/package/2006/metadata/core-properties"/>
    <ds:schemaRef ds:uri="9a3675fe-59de-45af-8ae9-99876c5560d0"/>
    <ds:schemaRef ds:uri="http://purl.org/dc/dcmitype/"/>
    <ds:schemaRef ds:uri="43e6f6d7-4071-4c4f-8546-e85adde50a14"/>
    <ds:schemaRef ds:uri="http://purl.org/dc/elements/1.1/"/>
    <ds:schemaRef ds:uri="http://www.w3.org/XML/1998/namespace"/>
    <ds:schemaRef ds:uri="http://purl.org/dc/terms/"/>
    <ds:schemaRef ds:uri="http://schemas.microsoft.com/office/2006/documentManagement/type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7477</TotalTime>
  <Words>3198</Words>
  <Application>Microsoft Office PowerPoint</Application>
  <PresentationFormat>Widescreen</PresentationFormat>
  <Paragraphs>408</Paragraphs>
  <Slides>45</Slides>
  <Notes>31</Notes>
  <HiddenSlides>0</HiddenSlides>
  <MMClips>7</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docId:A7C20B0BFBA3931762884DA692E641E0</cp:keywords>
  <cp:lastModifiedBy>canice euei</cp:lastModifiedBy>
  <cp:revision>34</cp:revision>
  <cp:lastPrinted>2026-01-29T23:51:38Z</cp:lastPrinted>
  <dcterms:created xsi:type="dcterms:W3CDTF">2020-10-14T13:32:04Z</dcterms:created>
  <dcterms:modified xsi:type="dcterms:W3CDTF">2026-04-13T07:32:52Z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