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13_A74EC7AB.xml" ContentType="application/vnd.ms-powerpoint.comments+xml"/>
  <Override PartName="/ppt/notesSlides/notesSlide8.xml" ContentType="application/vnd.openxmlformats-officedocument.presentationml.notesSlide+xml"/>
  <Override PartName="/ppt/comments/modernComment_1107_DFC15DE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48_ACEF92A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0"/>
  </p:notesMasterIdLst>
  <p:sldIdLst>
    <p:sldId id="4345" r:id="rId5"/>
    <p:sldId id="4353" r:id="rId6"/>
    <p:sldId id="4352" r:id="rId7"/>
    <p:sldId id="4444" r:id="rId8"/>
    <p:sldId id="4432" r:id="rId9"/>
    <p:sldId id="4338" r:id="rId10"/>
    <p:sldId id="4393" r:id="rId11"/>
    <p:sldId id="4347" r:id="rId12"/>
    <p:sldId id="4371" r:id="rId13"/>
    <p:sldId id="4359" r:id="rId14"/>
    <p:sldId id="4354" r:id="rId15"/>
    <p:sldId id="4362" r:id="rId16"/>
    <p:sldId id="4445" r:id="rId17"/>
    <p:sldId id="4364" r:id="rId18"/>
    <p:sldId id="4357" r:id="rId19"/>
    <p:sldId id="4423" r:id="rId20"/>
    <p:sldId id="4439" r:id="rId21"/>
    <p:sldId id="4438" r:id="rId22"/>
    <p:sldId id="4436" r:id="rId23"/>
    <p:sldId id="4441" r:id="rId24"/>
    <p:sldId id="4437" r:id="rId25"/>
    <p:sldId id="4394" r:id="rId26"/>
    <p:sldId id="4435" r:id="rId27"/>
    <p:sldId id="4395" r:id="rId28"/>
    <p:sldId id="4424" r:id="rId29"/>
    <p:sldId id="4396" r:id="rId30"/>
    <p:sldId id="4408" r:id="rId31"/>
    <p:sldId id="4386" r:id="rId32"/>
    <p:sldId id="4410" r:id="rId33"/>
    <p:sldId id="4388" r:id="rId34"/>
    <p:sldId id="4430" r:id="rId35"/>
    <p:sldId id="4379" r:id="rId36"/>
    <p:sldId id="4374" r:id="rId37"/>
    <p:sldId id="4446" r:id="rId38"/>
    <p:sldId id="4383" r:id="rId39"/>
    <p:sldId id="4378" r:id="rId40"/>
    <p:sldId id="4413" r:id="rId41"/>
    <p:sldId id="4414" r:id="rId42"/>
    <p:sldId id="4415" r:id="rId43"/>
    <p:sldId id="4419" r:id="rId44"/>
    <p:sldId id="4422" r:id="rId45"/>
    <p:sldId id="4375" r:id="rId46"/>
    <p:sldId id="4412" r:id="rId47"/>
    <p:sldId id="4421" r:id="rId48"/>
    <p:sldId id="44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C2F08-FD21-35C9-2946-D6DF82209767}" name="Sarah Seidel" initials="SS" userId="S::sarah.seidel@nhlstenden.com::2f82d749-dab4-4798-a202-ef4437556348" providerId="AD"/>
  <p188:author id="{ED32F830-1BB5-00DE-0B89-51AB01EA71BF}" name="Iris Bos" initials="IB" userId="S::iris.bos@nhlstenden.com::f3896162-4db1-4cb2-91b6-3fb1acb46339" providerId="AD"/>
  <p188:author id="{99CDE037-4C6D-9DB3-0770-C72CC1DEBF0D}" name="Elena Cavagnaro" initials="EC" userId="S::elena.cavagnaro@nhlstenden.com::98756323-2525-444c-8580-8eadacd8b023" providerId="AD"/>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92668"/>
    <a:srgbClr val="55854D"/>
    <a:srgbClr val="404A52"/>
    <a:srgbClr val="ECC0DA"/>
    <a:srgbClr val="FEFBF5"/>
    <a:srgbClr val="FBF2DE"/>
    <a:srgbClr val="F26650"/>
    <a:srgbClr val="7473B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56" d="100"/>
          <a:sy n="56" d="100"/>
        </p:scale>
        <p:origin x="1044" y="64"/>
      </p:cViewPr>
      <p:guideLst/>
    </p:cSldViewPr>
  </p:slideViewPr>
  <p:notesTextViewPr>
    <p:cViewPr>
      <p:scale>
        <a:sx n="1" d="1"/>
        <a:sy n="1" d="1"/>
      </p:scale>
      <p:origin x="0" y="0"/>
    </p:cViewPr>
  </p:notesTextViewPr>
  <p:sorterViewPr>
    <p:cViewPr>
      <p:scale>
        <a:sx n="100" d="100"/>
        <a:sy n="100" d="100"/>
      </p:scale>
      <p:origin x="0" y="-5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modernComment_1107_DFC15DEA.xml><?xml version="1.0" encoding="utf-8"?>
<p188:cmLst xmlns:a="http://schemas.openxmlformats.org/drawingml/2006/main" xmlns:r="http://schemas.openxmlformats.org/officeDocument/2006/relationships" xmlns:p188="http://schemas.microsoft.com/office/powerpoint/2018/8/main">
  <p188:cm id="{59BED787-A20B-4DD7-9ADC-53A2AA452DC7}" authorId="{BB1C2F08-FD21-35C9-2946-D6DF82209767}" status="resolved" created="2026-01-29T22:50:19.674">
    <pc:sldMkLst xmlns:pc="http://schemas.microsoft.com/office/powerpoint/2013/main/command">
      <pc:docMk/>
      <pc:sldMk cId="3753991658" sldId="4359"/>
    </pc:sldMkLst>
    <p188:txBody>
      <a:bodyPr/>
      <a:lstStyle/>
      <a:p>
        <a:r>
          <a:rPr lang="en-US"/>
          <a:t>Add link underneath (see agreements)</a:t>
        </a:r>
      </a:p>
    </p188:txBody>
  </p188:cm>
</p188:cmLst>
</file>

<file path=ppt/comments/modernComment_1113_A74EC7AB.xml><?xml version="1.0" encoding="utf-8"?>
<p188:cmLst xmlns:a="http://schemas.openxmlformats.org/drawingml/2006/main" xmlns:r="http://schemas.openxmlformats.org/officeDocument/2006/relationships" xmlns:p188="http://schemas.microsoft.com/office/powerpoint/2018/8/main">
  <p188:cm id="{05378475-9B0C-45CA-B13D-53B65B313C6F}" authorId="{BB1C2F08-FD21-35C9-2946-D6DF82209767}" status="resolved" created="2026-01-29T22:48:11.612" complete="100000">
    <pc:sldMkLst xmlns:pc="http://schemas.microsoft.com/office/powerpoint/2013/main/command">
      <pc:docMk/>
      <pc:sldMk cId="2806957995" sldId="4371"/>
    </pc:sldMkLst>
    <p188:txBody>
      <a:bodyPr/>
      <a:lstStyle/>
      <a:p>
        <a:r>
          <a:rPr lang="en-US"/>
          <a:t>Link to the video is missing under the video, it cannot be at the link (see agreements) </a:t>
        </a:r>
      </a:p>
    </p188:txBody>
    <p188:extLst>
      <p:ext xmlns:p="http://schemas.openxmlformats.org/presentationml/2006/main" uri="{57CB4572-C831-44C2-8A1C-0ADB6CCDFE69}">
        <p223:reactions xmlns:p223="http://schemas.microsoft.com/office/powerpoint/2022/03/main">
          <p223:rxn type="👍">
            <p223:instance time="2026-01-29T23:07:34.324" authorId="{1450D1C3-813B-B09B-BB4C-66AE08CDB7A6}"/>
          </p223:rxn>
        </p223:reactions>
      </p:ext>
    </p188:extLst>
  </p188:cm>
</p188:cmLst>
</file>

<file path=ppt/comments/modernComment_1148_ACEF92A2.xml><?xml version="1.0" encoding="utf-8"?>
<p188:cmLst xmlns:a="http://schemas.openxmlformats.org/drawingml/2006/main" xmlns:r="http://schemas.openxmlformats.org/officeDocument/2006/relationships" xmlns:p188="http://schemas.microsoft.com/office/powerpoint/2018/8/main">
  <p188:cm id="{EB9B1187-0726-4321-8E2B-CA4E490218A2}" authorId="{BB1C2F08-FD21-35C9-2946-D6DF82209767}" status="resolved" created="2026-01-29T22:51:04.397">
    <pc:sldMkLst xmlns:pc="http://schemas.microsoft.com/office/powerpoint/2013/main/command">
      <pc:docMk/>
      <pc:sldMk cId="2901381794" sldId="4424"/>
    </pc:sldMkLst>
    <p188:txBody>
      <a:bodyPr/>
      <a:lstStyle/>
      <a:p>
        <a:r>
          <a:rPr lang="en-US"/>
          <a:t>Add link under video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iBpknRDgcD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VIEyrcwiGU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knowledge.fao.org/server/api/core/bitstreams/50400a52-5195-4d4c-8668-3f338d768763/content#:~:text=Food%20loss%20and%20waste%20consumes,US%20amounts%20to%20$218%20billi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food.ec.europa.eu/food-safety/food-waste/eu-actions-against-food-waste/eu-platform-food-losses-and-food-waste_e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udiovisual.ec.europa.eu/en/media/video/I-180488?lg=INT"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sdgs.un.org/goals" TargetMode="External"/><Relationship Id="rId4" Type="http://schemas.openxmlformats.org/officeDocument/2006/relationships/hyperlink" Target="https://www.youtube.com/watch?v=hsomzuNWD8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ris.who.int/server/api/core/bitstreams/08116cce-1ad5-44cf-bd69-e453322013ef/conte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218388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159229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5CD8-78BD-DC0F-963F-42BFC4BC17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542CEB-DC60-BAED-5774-F632834D0C7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8D05BA-682B-6821-484A-53A0B1C3BA8F}"/>
              </a:ext>
            </a:extLst>
          </p:cNvPr>
          <p:cNvSpPr>
            <a:spLocks noGrp="1"/>
          </p:cNvSpPr>
          <p:nvPr>
            <p:ph type="body" idx="1"/>
          </p:nvPr>
        </p:nvSpPr>
        <p:spPr/>
        <p:txBody>
          <a:bodyPr/>
          <a:lstStyle/>
          <a:p>
            <a:r>
              <a:rPr lang="en-US">
                <a:hlinkClick r:id="rId3"/>
              </a:rPr>
              <a:t>De verborgen milieukosten van uw voedselkeuzes: hoe landbouw de planeet beïnvloedt - YouTube</a:t>
            </a:r>
            <a:endParaRPr lang="it-IT">
              <a:ea typeface="Calibri"/>
              <a:cs typeface="Calibri"/>
            </a:endParaRPr>
          </a:p>
        </p:txBody>
      </p:sp>
      <p:sp>
        <p:nvSpPr>
          <p:cNvPr id="4" name="Segnaposto numero diapositiva 3">
            <a:extLst>
              <a:ext uri="{FF2B5EF4-FFF2-40B4-BE49-F238E27FC236}">
                <a16:creationId xmlns:a16="http://schemas.microsoft.com/office/drawing/2014/main" id="{2174FEEE-E87E-248D-10B6-4CDB87047F15}"/>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27554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70915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26010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26CD-2CD1-0016-D877-59270990EE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78383E-4B18-2D2C-E81E-439A64DD1F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964032-A50D-F713-7C9A-8EB4619BAECB}"/>
              </a:ext>
            </a:extLst>
          </p:cNvPr>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a:t>Voedselketen - https://www.youtube.com/watch?v=OmrfrsnWng8</a:t>
            </a:r>
          </a:p>
        </p:txBody>
      </p:sp>
      <p:sp>
        <p:nvSpPr>
          <p:cNvPr id="4" name="Segnaposto numero diapositiva 3">
            <a:extLst>
              <a:ext uri="{FF2B5EF4-FFF2-40B4-BE49-F238E27FC236}">
                <a16:creationId xmlns:a16="http://schemas.microsoft.com/office/drawing/2014/main" id="{4FED9E5C-7410-E46B-5794-F74949F6E722}"/>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41526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27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8994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309581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10470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0100-AFF4-F03B-14C8-5C80CA9CAB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067DBF-285A-210C-D122-3F78BFBF11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AE2116-8B2B-7DD1-F56E-B2A4C56C3F9A}"/>
              </a:ext>
            </a:extLst>
          </p:cNvPr>
          <p:cNvSpPr>
            <a:spLocks noGrp="1"/>
          </p:cNvSpPr>
          <p:nvPr>
            <p:ph type="body" idx="1"/>
          </p:nvPr>
        </p:nvSpPr>
        <p:spPr/>
        <p:txBody>
          <a:bodyPr/>
          <a:lstStyle/>
          <a:p>
            <a:r>
              <a:rPr lang="en-US" dirty="0">
                <a:hlinkClick r:id="rId3"/>
              </a:rPr>
              <a:t>Een dieet dat de planeet in stand houdt | Walter Willett | TEDxBoston</a:t>
            </a:r>
            <a:endParaRPr lang="it-IT" dirty="0">
              <a:ea typeface="Calibri"/>
              <a:cs typeface="Calibri"/>
            </a:endParaRPr>
          </a:p>
        </p:txBody>
      </p:sp>
      <p:sp>
        <p:nvSpPr>
          <p:cNvPr id="4" name="Segnaposto numero diapositiva 3">
            <a:extLst>
              <a:ext uri="{FF2B5EF4-FFF2-40B4-BE49-F238E27FC236}">
                <a16:creationId xmlns:a16="http://schemas.microsoft.com/office/drawing/2014/main" id="{A289E7D8-3989-8E2C-A241-CFC59B2E2BF9}"/>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402476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a:p>
            <a:r>
              <a:rPr lang="nl-NL">
                <a:hlinkClick r:id="rId3"/>
              </a:rPr>
              <a:t>https://openknowledge.fao.org/server/api/core/bitstreams/50400a52-5195-4d4c-8668-3f338d768763/content</a:t>
            </a:r>
            <a:endParaRPr lang="nl-NL"/>
          </a:p>
          <a:p>
            <a:r>
              <a:rPr lang="en-US">
                <a:hlinkClick r:id="rId4"/>
              </a:rPr>
              <a:t>EU-platform voor voedselverlies en voedselverspilling - Voedselveiligheid</a:t>
            </a:r>
            <a:endParaRPr lang="en-US"/>
          </a:p>
          <a:p>
            <a:endParaRPr lang="nl-NL"/>
          </a:p>
          <a:p>
            <a:r>
              <a:rPr lang="nl-NL"/>
              <a:t>Link </a:t>
            </a:r>
            <a:r>
              <a:rPr lang="nl-NL" err="1"/>
              <a:t>naar </a:t>
            </a:r>
            <a:r>
              <a:rPr lang="nl-NL"/>
              <a:t>de Green Deal of </a:t>
            </a:r>
            <a:r>
              <a:rPr lang="nl-NL" err="1"/>
              <a:t>SDG's</a:t>
            </a:r>
            <a:r>
              <a:rPr lang="nl-NL"/>
              <a:t>?</a:t>
            </a: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19860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1E812-304F-DB68-EAB1-66EA3AB9EC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9CD468-2DE2-D301-CEDC-05EA8695C1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B56758-EBE9-ACFA-1C66-7A6A56939002}"/>
              </a:ext>
            </a:extLst>
          </p:cNvPr>
          <p:cNvSpPr>
            <a:spLocks noGrp="1"/>
          </p:cNvSpPr>
          <p:nvPr>
            <p:ph type="body" idx="1"/>
          </p:nvPr>
        </p:nvSpPr>
        <p:spPr/>
        <p:txBody>
          <a:bodyPr/>
          <a:lstStyle/>
          <a:p>
            <a:r>
              <a:rPr lang="en-US" dirty="0">
                <a:hlinkClick r:id="rId3"/>
              </a:rPr>
              <a:t>Audiovisuele dienst - EU-platform inzake voedselverliezen en voedselverspilling</a:t>
            </a:r>
            <a:endParaRPr lang="en-US" dirty="0"/>
          </a:p>
          <a:p>
            <a:r>
              <a:rPr lang="en-US" dirty="0">
                <a:hlinkClick r:id="rId4"/>
              </a:rPr>
              <a:t>Wat zijn de Duurzame Ontwikkelingsdoelen (SDG's) van de VN en wat betekenen ze voor JOU?</a:t>
            </a:r>
            <a:endParaRPr lang="en-US" dirty="0"/>
          </a:p>
          <a:p>
            <a:r>
              <a:rPr lang="en-US" dirty="0">
                <a:hlinkClick r:id="rId5"/>
              </a:rPr>
              <a:t>DE 17 DOELSTELLINGEN | Duurzame ontwikkeling</a:t>
            </a:r>
            <a:endParaRPr lang="en-NL"/>
          </a:p>
        </p:txBody>
      </p:sp>
      <p:sp>
        <p:nvSpPr>
          <p:cNvPr id="4" name="Tijdelijke aanduiding voor dianummer 3">
            <a:extLst>
              <a:ext uri="{FF2B5EF4-FFF2-40B4-BE49-F238E27FC236}">
                <a16:creationId xmlns:a16="http://schemas.microsoft.com/office/drawing/2014/main" id="{54531832-0073-235C-45E8-B648A62D16E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3975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305971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52393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Afbeelding = </a:t>
            </a:r>
            <a:r>
              <a:rPr lang="nl-NL" err="1"/>
              <a:t>unsplash</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err="1"/>
              <a:t>Bron </a:t>
            </a:r>
            <a:r>
              <a:rPr lang="nl-NL"/>
              <a:t>= FAO + </a:t>
            </a:r>
            <a:r>
              <a:rPr lang="nl-NL" sz="1200" b="0" i="0" kern="1200">
                <a:solidFill>
                  <a:schemeClr val="tx1"/>
                </a:solidFill>
                <a:effectLst/>
                <a:latin typeface="+mn-lt"/>
                <a:ea typeface="+mn-ea"/>
                <a:cs typeface="+mn-cs"/>
              </a:rPr>
              <a:t>EAT-Lancet </a:t>
            </a:r>
            <a:r>
              <a:rPr lang="nl-NL" sz="1200" b="0" i="0" kern="1200" err="1">
                <a:solidFill>
                  <a:schemeClr val="tx1"/>
                </a:solidFill>
                <a:effectLst/>
                <a:latin typeface="+mn-lt"/>
                <a:ea typeface="+mn-ea"/>
                <a:cs typeface="+mn-cs"/>
              </a:rPr>
              <a:t>Commission</a:t>
            </a:r>
            <a:endParaRPr lang="nl-NL" sz="1200" b="0" i="0" kern="1200">
              <a:solidFill>
                <a:schemeClr val="tx1"/>
              </a:solidFill>
              <a:effectLst/>
              <a:latin typeface="+mn-lt"/>
              <a:ea typeface="+mn-ea"/>
              <a:cs typeface="+mn-cs"/>
            </a:endParaRPr>
          </a:p>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343213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a:hlinkClick r:id="rId3"/>
              </a:rPr>
              <a:t>inhoud</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4872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17324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err="1"/>
              <a:t>Voedselketen </a:t>
            </a:r>
            <a:r>
              <a:rPr lang="it-IT"/>
              <a:t>- https://www.youtube.com/watch?v=OmrfrsnWng8</a:t>
            </a:r>
          </a:p>
        </p:txBody>
      </p:sp>
      <p:sp>
        <p:nvSpPr>
          <p:cNvPr id="4" name="Segnaposto numero diapositiva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4202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99FE-6CBB-9206-43B3-CF7CBA3EDC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00680B-127A-32C5-9751-391915FCA8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858A3A-0418-C01A-B4A1-6669B823FA85}"/>
              </a:ext>
            </a:extLst>
          </p:cNvPr>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err="1"/>
              <a:t>Voedselketen </a:t>
            </a:r>
            <a:r>
              <a:rPr lang="it-IT"/>
              <a:t>- https://www.youtube.com/watch?v=OmrfrsnWng8</a:t>
            </a:r>
          </a:p>
        </p:txBody>
      </p:sp>
      <p:sp>
        <p:nvSpPr>
          <p:cNvPr id="4" name="Segnaposto numero diapositiva 3">
            <a:extLst>
              <a:ext uri="{FF2B5EF4-FFF2-40B4-BE49-F238E27FC236}">
                <a16:creationId xmlns:a16="http://schemas.microsoft.com/office/drawing/2014/main" id="{87188029-BC56-45AE-4B7C-2A4DB5250F9A}"/>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6532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2469519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Zet de link in de afbeelding. </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37867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12322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630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07_DFC15DEA.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www.dutch-cuisine.nl/" TargetMode="External"/><Relationship Id="rId5" Type="http://schemas.openxmlformats.org/officeDocument/2006/relationships/image" Target="../media/image18.png"/><Relationship Id="rId4" Type="http://schemas.openxmlformats.org/officeDocument/2006/relationships/hyperlink" Target="https://www.dutch-cuisine.nl/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ideo" Target="https://www.youtube.com/embed/iBpknRDgcDk?feature=oembed" TargetMode="External"/><Relationship Id="rId5" Type="http://schemas.openxmlformats.org/officeDocument/2006/relationships/image" Target="../media/image27.jpeg"/><Relationship Id="rId4" Type="http://schemas.openxmlformats.org/officeDocument/2006/relationships/hyperlink" Target="https://www.youtube.com/watch?v=iBpknRDgcD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tockholmresilience.org/research/planetary-boundaries.html"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kranger.com/about/"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ideo" Target="https://www.youtube.com/embed/PoUo6WGKja0?feature=oembed" TargetMode="External"/><Relationship Id="rId5" Type="http://schemas.openxmlformats.org/officeDocument/2006/relationships/image" Target="../media/image30.jpeg"/><Relationship Id="rId4" Type="http://schemas.openxmlformats.org/officeDocument/2006/relationships/hyperlink" Target="https://www.youtube.com/watch?v=PoUo6WGKja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youtube.com/watch?v=VIEyrcwiGUo&amp;t=1s" TargetMode="External"/><Relationship Id="rId2" Type="http://schemas.openxmlformats.org/officeDocument/2006/relationships/slideLayout" Target="../slideLayouts/slideLayout15.xml"/><Relationship Id="rId1" Type="http://schemas.openxmlformats.org/officeDocument/2006/relationships/video" Target="https://www.youtube.com/embed/VIEyrcwiGUo?feature=oembed" TargetMode="External"/><Relationship Id="rId6" Type="http://schemas.openxmlformats.org/officeDocument/2006/relationships/image" Target="../media/image37.jpeg"/><Relationship Id="rId5" Type="http://schemas.openxmlformats.org/officeDocument/2006/relationships/hyperlink" Target="https://eatforum.org/eat-lancet/the-planetary-health-diet/" TargetMode="External"/><Relationship Id="rId4" Type="http://schemas.microsoft.com/office/2018/10/relationships/comments" Target="../comments/modernComment_1148_ACEF92A2.xml"/></Relationships>
</file>

<file path=ppt/slides/_rels/slide26.xml.rels><?xml version="1.0" encoding="UTF-8" standalone="yes"?>
<Relationships xmlns="http://schemas.openxmlformats.org/package/2006/relationships"><Relationship Id="rId3" Type="http://schemas.openxmlformats.org/officeDocument/2006/relationships/hyperlink" Target="https://food.ec.europa.eu/horizontal-topics/farm-fork-strategy/food-loss-and-waste-prevention_en?utm_source=chatgpt.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https://www.youtube.com/embed/b0vwP19h49U?start=1&amp;feature=oembed" TargetMode="External"/><Relationship Id="rId5" Type="http://schemas.openxmlformats.org/officeDocument/2006/relationships/image" Target="../media/image38.jpeg"/><Relationship Id="rId4" Type="http://schemas.openxmlformats.org/officeDocument/2006/relationships/hyperlink" Target="https://www.youtube.com/watch?v=b0vwP19h49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lancet.com/journals/lancet/article/PIIS0140-6736(25)01201-2/abstract?dgcid=tlcom_carousel1_lanceteat25"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ideo" Target="https://www.youtube.com/embed/QDVhIJJR2UU?feature=oembed" TargetMode="External"/><Relationship Id="rId5" Type="http://schemas.openxmlformats.org/officeDocument/2006/relationships/hyperlink" Target="https://www.youtube.com/watch?v=QDVhIJJR2UU" TargetMode="Externa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sv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www.oxfordcollegeofprocurementandsupply.com/ethics-in-the-supply-chain/"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video" Target="https://www.youtube.com/embed/1ctigfy15Hw?feature=oembed" TargetMode="External"/><Relationship Id="rId5" Type="http://schemas.openxmlformats.org/officeDocument/2006/relationships/hyperlink" Target="https://www.youtube.com/watch?v=1ctigfy15Hw" TargetMode="Externa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ww.mdpi.com/2071-1050/17/15/7138"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hyperlink" Target="https://thehill.com/changing-america/opinion/481343-i-wrote-a-book-on-hunger-heres-what-i-learned/" TargetMode="External"/><Relationship Id="rId7" Type="http://schemas.openxmlformats.org/officeDocument/2006/relationships/hyperlink" Target="https://www.bbc.com/audio/brand/p028z2z0" TargetMode="External"/><Relationship Id="rId12" Type="http://schemas.openxmlformats.org/officeDocument/2006/relationships/image" Target="../media/image52.png"/><Relationship Id="rId2" Type="http://schemas.openxmlformats.org/officeDocument/2006/relationships/hyperlink" Target="https://michaelpollan.com/books/the-omnivores-dilemma/" TargetMode="External"/><Relationship Id="rId1" Type="http://schemas.openxmlformats.org/officeDocument/2006/relationships/slideLayout" Target="../slideLayouts/slideLayout10.xml"/><Relationship Id="rId6" Type="http://schemas.openxmlformats.org/officeDocument/2006/relationships/hyperlink" Target="https://thefern.org/podcasts/hot-farm/" TargetMode="External"/><Relationship Id="rId11" Type="http://schemas.openxmlformats.org/officeDocument/2006/relationships/image" Target="../media/image51.png"/><Relationship Id="rId5" Type="http://schemas.openxmlformats.org/officeDocument/2006/relationships/hyperlink" Target="https://www.kcrw.com/shows/good-food/about" TargetMode="External"/><Relationship Id="rId10" Type="http://schemas.openxmlformats.org/officeDocument/2006/relationships/image" Target="../media/image50.png"/><Relationship Id="rId4" Type="http://schemas.openxmlformats.org/officeDocument/2006/relationships/hyperlink" Target="https://sustainablefoodtrust.org/podcasts/" TargetMode="External"/><Relationship Id="rId9" Type="http://schemas.openxmlformats.org/officeDocument/2006/relationships/image" Target="../media/image49.png"/><Relationship Id="rId1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eHJiNC_7wuw" TargetMode="External"/><Relationship Id="rId7" Type="http://schemas.openxmlformats.org/officeDocument/2006/relationships/hyperlink" Target="https://www.youtube.com/watch?v=fcQKWkpPB3U"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s://www.youtube.com/watch?v=K3-V1j-zMZw"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s://www.youtube.com/watch?v=KUQGVSyXD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atforum.org/eat-lance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4aa6wvJyt1c?feature=oembed" TargetMode="External"/><Relationship Id="rId6" Type="http://schemas.openxmlformats.org/officeDocument/2006/relationships/hyperlink" Target="https://www.youtube.com/watch?v=4aa6wvJyt1c" TargetMode="External"/><Relationship Id="rId5" Type="http://schemas.openxmlformats.org/officeDocument/2006/relationships/image" Target="../media/image17.jpeg"/><Relationship Id="rId4" Type="http://schemas.microsoft.com/office/2018/10/relationships/comments" Target="../comments/modernComment_1113_A74EC7AB.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4346433"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3949051" cy="1384995"/>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INZICHT IN DUURZAME VOEDSELKEUZES</a:t>
            </a: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lIns="91440" tIns="45720" rIns="91440" bIns="45720" anchor="t">
            <a:spAutoFit/>
          </a:bodyPr>
          <a:lstStyle/>
          <a:p>
            <a:r>
              <a:rPr lang="en-US" sz="3600" b="1" spc="324" dirty="0">
                <a:solidFill>
                  <a:schemeClr val="bg1"/>
                </a:solidFill>
                <a:latin typeface="Calibri"/>
                <a:ea typeface="Calibri"/>
                <a:cs typeface="Calibri"/>
              </a:rPr>
              <a:t>Module 2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607553" y="2016633"/>
            <a:ext cx="5488447" cy="4102937"/>
          </a:xfrm>
          <a:prstGeom prst="rect">
            <a:avLst/>
          </a:prstGeom>
        </p:spPr>
        <p:txBody>
          <a:bodyPr lIns="91440" tIns="45720" rIns="91440" bIns="45720" anchor="t"/>
          <a:lstStyle/>
          <a:p>
            <a:r>
              <a:rPr lang="en-US" b="1" dirty="0"/>
              <a:t>De Nederlandse Keukenbeweging</a:t>
            </a:r>
            <a:endParaRPr lang="en-US" dirty="0"/>
          </a:p>
          <a:p>
            <a:endParaRPr lang="en-US" dirty="0"/>
          </a:p>
          <a:p>
            <a:r>
              <a:rPr lang="en-US" dirty="0"/>
              <a:t>De Nederlandse Keukenbeweging is een uitstekend voorbeeld van hoe duurzaamheid in de praktijk kan worden toegepast. </a:t>
            </a:r>
          </a:p>
          <a:p>
            <a:endParaRPr lang="en-US" dirty="0"/>
          </a:p>
          <a:p>
            <a:r>
              <a:rPr lang="en-US" dirty="0"/>
              <a:t>Het richt zich op evenwicht in plaats van beperkingen, houdt rekening met de impact op het milieu en legt de nadruk op lokale, seizoensgebonden en circulaire voedselsystemen. En niet te vergeten: de culturele identiteit en het vertellen van verhalen!</a:t>
            </a:r>
            <a:endParaRPr lang="en-US" dirty="0">
              <a:ea typeface="Calibri"/>
              <a:cs typeface="Calibri"/>
            </a:endParaRPr>
          </a:p>
          <a:p>
            <a:endParaRPr lang="en-US" dirty="0"/>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pic>
        <p:nvPicPr>
          <p:cNvPr id="9" name="Segnaposto immagine 8" descr="Immagine che contiene testo, logo, Carattere, Elementi grafici&#10;&#10;Descrizione generata automaticamente">
            <a:hlinkClick r:id="rId4"/>
            <a:extLst>
              <a:ext uri="{FF2B5EF4-FFF2-40B4-BE49-F238E27FC236}">
                <a16:creationId xmlns:a16="http://schemas.microsoft.com/office/drawing/2014/main" id="{0DAF62FE-59A6-1D4A-8D08-E0D3A8D355B5}"/>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
        <p:nvSpPr>
          <p:cNvPr id="6" name="TextBox 3">
            <a:extLst>
              <a:ext uri="{FF2B5EF4-FFF2-40B4-BE49-F238E27FC236}">
                <a16:creationId xmlns:a16="http://schemas.microsoft.com/office/drawing/2014/main" id="{A8DE051F-A281-2D48-9393-C21A40D9ABA0}"/>
              </a:ext>
            </a:extLst>
          </p:cNvPr>
          <p:cNvSpPr txBox="1"/>
          <p:nvPr/>
        </p:nvSpPr>
        <p:spPr>
          <a:xfrm>
            <a:off x="7870507" y="6420945"/>
            <a:ext cx="2173185" cy="276999"/>
          </a:xfrm>
          <a:prstGeom prst="rect">
            <a:avLst/>
          </a:prstGeom>
          <a:noFill/>
        </p:spPr>
        <p:txBody>
          <a:bodyPr wrap="square" lIns="91440" tIns="45720" rIns="91440" bIns="45720" anchor="t">
            <a:spAutoFit/>
          </a:bodyPr>
          <a:lstStyle/>
          <a:p>
            <a:pPr algn="ctr"/>
            <a:r>
              <a:rPr lang="it-IT" sz="1200" dirty="0" err="1">
                <a:hlinkClick r:id="rId6"/>
              </a:rPr>
              <a:t>Nederlandse Keukenbeweging</a:t>
            </a:r>
            <a:endParaRPr lang="en-US" sz="1200" dirty="0">
              <a:ea typeface="Calibri"/>
              <a:cs typeface="Calibri"/>
            </a:endParaRPr>
          </a:p>
        </p:txBody>
      </p:sp>
      <p:sp>
        <p:nvSpPr>
          <p:cNvPr id="5" name="Arrow: Right 4">
            <a:extLst>
              <a:ext uri="{FF2B5EF4-FFF2-40B4-BE49-F238E27FC236}">
                <a16:creationId xmlns:a16="http://schemas.microsoft.com/office/drawing/2014/main" id="{24AE4BB8-3749-9972-426D-758E5CF789B5}"/>
              </a:ext>
            </a:extLst>
          </p:cNvPr>
          <p:cNvSpPr/>
          <p:nvPr/>
        </p:nvSpPr>
        <p:spPr>
          <a:xfrm>
            <a:off x="6102161" y="4738749"/>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hier</a:t>
            </a:r>
          </a:p>
        </p:txBody>
      </p:sp>
    </p:spTree>
    <p:extLst>
      <p:ext uri="{BB962C8B-B14F-4D97-AF65-F5344CB8AC3E}">
        <p14:creationId xmlns:p14="http://schemas.microsoft.com/office/powerpoint/2010/main" val="375399165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a:solidFill>
            <a:schemeClr val="bg1"/>
          </a:solidFill>
        </p:spPr>
        <p:txBody>
          <a:bodyPr lIns="91440" tIns="45720" rIns="91440" bIns="45720" anchor="ctr"/>
          <a:lstStyle/>
          <a:p>
            <a:pPr>
              <a:lnSpc>
                <a:spcPts val="3000"/>
              </a:lnSpc>
              <a:spcBef>
                <a:spcPts val="0"/>
              </a:spcBef>
            </a:pPr>
            <a:r>
              <a:rPr lang="en-US" b="1" i="1" dirty="0"/>
              <a:t>Het is één wereld. En die is aan ons toevertrouwd. Voor het eerst in de geschiedenis van de mensheid, voor het eerst in 500 miljoen jaar, heeft één soort de toekomst in eigen handen.</a:t>
            </a:r>
            <a:endParaRPr lang="it-IT" i="1" dirty="0">
              <a:latin typeface="Calibri"/>
              <a:ea typeface="Calibri"/>
              <a:cs typeface="Calibri"/>
            </a:endParaRP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solidFill>
                  <a:srgbClr val="F26F46"/>
                </a:solidFill>
                <a:ea typeface="Calibri"/>
                <a:cs typeface="Calibri"/>
              </a:rPr>
              <a:t>David Attenborough</a:t>
            </a:r>
            <a:endParaRPr lang="en-IE" sz="2400" b="1" i="0">
              <a:solidFill>
                <a:srgbClr val="F26F46"/>
              </a:solidFill>
              <a:ea typeface="Calibri"/>
              <a:cs typeface="Calibri"/>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382504" y="3110948"/>
            <a:ext cx="109421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253362" y="3137096"/>
            <a:ext cx="1125536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GRONDSLAGEN VAN DUURZAME VOEDINGSSYSTEMEN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168973"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66378" y="692811"/>
            <a:ext cx="9168973" cy="803654"/>
          </a:xfrm>
        </p:spPr>
        <p:txBody>
          <a:bodyPr/>
          <a:lstStyle/>
          <a:p>
            <a:r>
              <a:rPr lang="it-IT" dirty="0"/>
              <a:t>02 | Grondslagen van duurzame voedselsystemen  </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dirty="0"/>
              <a:t>Wat is een duurzaam voedselsysteem?</a:t>
            </a:r>
            <a:endParaRPr lang="en-US" dirty="0"/>
          </a:p>
          <a:p>
            <a:pPr marL="0" indent="0"/>
            <a:r>
              <a:rPr lang="en-US" dirty="0"/>
              <a:t>	</a:t>
            </a:r>
          </a:p>
          <a:p>
            <a:pPr marL="342900" indent="-342900">
              <a:buFont typeface="Arial" panose="020B0604020202020204" pitchFamily="34" charset="0"/>
              <a:buChar char="•"/>
            </a:pPr>
            <a:r>
              <a:rPr lang="en-US" b="1" dirty="0"/>
              <a:t>De milieu-impact van voedselsystemen</a:t>
            </a:r>
            <a:endParaRPr lang="en-US" dirty="0"/>
          </a:p>
          <a:p>
            <a:pPr marL="0" indent="0"/>
            <a:r>
              <a:rPr lang="en-US" dirty="0"/>
              <a:t>	Casestudy – Fork Ranger-app</a:t>
            </a:r>
            <a:endParaRPr lang="en-US" b="1" dirty="0"/>
          </a:p>
          <a:p>
            <a:pPr marL="0" indent="0"/>
            <a:r>
              <a:rPr lang="en-US" dirty="0"/>
              <a:t>	Oefening voor leerlingen: Voeding en klimaatverandering</a:t>
            </a:r>
          </a:p>
          <a:p>
            <a:pPr marL="0" indent="0"/>
            <a:r>
              <a:rPr lang="en-US" dirty="0"/>
              <a:t>	Oefening voor leerlingen: Mijn koelkast, mijn impact</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De sociale impact van voedselsystemen</a:t>
            </a:r>
          </a:p>
          <a:p>
            <a:pPr marL="0" indent="0"/>
            <a:r>
              <a:rPr lang="en-US" b="1" dirty="0"/>
              <a:t>	</a:t>
            </a:r>
            <a:r>
              <a:rPr lang="en-US" dirty="0"/>
              <a:t>Oefening voor leerlingen: Reflecteren en discussiëren met een klasgenoot</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4066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59363" y="1591311"/>
            <a:ext cx="10052954" cy="4250335"/>
          </a:xfrm>
          <a:prstGeom prst="rect">
            <a:avLst/>
          </a:prstGeom>
        </p:spPr>
        <p:txBody>
          <a:bodyPr lIns="91440" tIns="45720" rIns="91440" bIns="45720" anchor="t"/>
          <a:lstStyle/>
          <a:p>
            <a:pPr marL="342900" indent="-342900">
              <a:buFont typeface="Wingdings" pitchFamily="2" charset="2"/>
              <a:buChar char="§"/>
            </a:pPr>
            <a:r>
              <a:rPr lang="en-US"/>
              <a:t>Een </a:t>
            </a:r>
            <a:r>
              <a:rPr lang="en-US" b="1"/>
              <a:t>duurzaam voedselsysteem </a:t>
            </a:r>
            <a:r>
              <a:rPr lang="en-US"/>
              <a:t>is een manier om voedsel </a:t>
            </a:r>
            <a:r>
              <a:rPr lang="en-US" b="1"/>
              <a:t>te produceren, te vervoeren, te bereiden en te eten </a:t>
            </a:r>
            <a:r>
              <a:rPr lang="en-US"/>
              <a:t>die zowel </a:t>
            </a:r>
            <a:r>
              <a:rPr lang="en-US" b="1"/>
              <a:t>mensen als de planeet gezond </a:t>
            </a:r>
            <a:r>
              <a:rPr lang="en-US"/>
              <a:t>houdt</a:t>
            </a:r>
            <a:r>
              <a:rPr lang="en-US" b="1"/>
              <a:t>, </a:t>
            </a:r>
            <a:r>
              <a:rPr lang="en-US"/>
              <a:t>nu en in de toekomst. </a:t>
            </a:r>
            <a:r>
              <a:rPr lang="en-US" b="1"/>
              <a:t>Het kijkt naar het hele traject van voedsel. </a:t>
            </a:r>
            <a:r>
              <a:rPr lang="en-US"/>
              <a:t>Hoe het wordt verbouwd, hoe het wordt verwerkt, vervoerd, opgeslagen, verkocht, gekookt en hoe we het eten (of verspillen). </a:t>
            </a:r>
            <a:endParaRPr lang="en-US">
              <a:ea typeface="Calibri" panose="020F0502020204030204"/>
              <a:cs typeface="Calibri" panose="020F0502020204030204"/>
            </a:endParaRPr>
          </a:p>
          <a:p>
            <a:pPr marL="342900" indent="-342900">
              <a:buFont typeface="Wingdings" pitchFamily="2" charset="2"/>
              <a:buChar char="§"/>
            </a:pPr>
            <a:endParaRPr lang="en-US"/>
          </a:p>
          <a:p>
            <a:pPr marL="342900" indent="-342900">
              <a:buFont typeface="Wingdings" pitchFamily="2" charset="2"/>
              <a:buChar char="§"/>
            </a:pPr>
            <a:r>
              <a:rPr lang="en-US"/>
              <a:t>Het beschermt het </a:t>
            </a:r>
            <a:r>
              <a:rPr lang="en-US" b="1"/>
              <a:t>milieu en dieren</a:t>
            </a:r>
            <a:r>
              <a:rPr lang="en-US"/>
              <a:t>, ondersteunt </a:t>
            </a:r>
            <a:r>
              <a:rPr lang="en-US" b="1"/>
              <a:t>eerlijke arbeidsomstandigheden</a:t>
            </a:r>
            <a:r>
              <a:rPr lang="en-US"/>
              <a:t>, maakt verstandig gebruik van </a:t>
            </a:r>
            <a:r>
              <a:rPr lang="en-US" b="1"/>
              <a:t>natuurlijke hulpbronnen </a:t>
            </a:r>
            <a:r>
              <a:rPr lang="en-US"/>
              <a:t>en biedt </a:t>
            </a:r>
            <a:r>
              <a:rPr lang="en-US" b="1"/>
              <a:t>gezond en betaalbaar voedsel voor iedereen</a:t>
            </a:r>
            <a:r>
              <a:rPr lang="en-US"/>
              <a:t>. </a:t>
            </a:r>
            <a:endParaRPr lang="en-US">
              <a:ea typeface="Calibri"/>
              <a:cs typeface="Calibri"/>
            </a:endParaRPr>
          </a:p>
          <a:p>
            <a:pPr marL="342900" indent="-342900">
              <a:buFont typeface="Wingdings" pitchFamily="2" charset="2"/>
              <a:buChar char="§"/>
            </a:pPr>
            <a:endParaRPr lang="en-US"/>
          </a:p>
          <a:p>
            <a:pPr marL="342900" indent="-342900">
              <a:buFont typeface="Wingdings" pitchFamily="2" charset="2"/>
              <a:buChar char="§"/>
            </a:pPr>
            <a:r>
              <a:rPr lang="en-US" b="1"/>
              <a:t>Kleine dagelijkse keuzes</a:t>
            </a:r>
            <a:r>
              <a:rPr lang="en-US"/>
              <a:t>, wat we kopen, koken en eten, spelen allemaal een rol bij het vormgeven van een duurzamer systeem.</a:t>
            </a:r>
            <a:endParaRPr lang="en-US">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919480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   	WAT IS EEN DUURZAAM VOEDINGSSYSTEEM?</a:t>
            </a:r>
          </a:p>
        </p:txBody>
      </p:sp>
      <p:sp>
        <p:nvSpPr>
          <p:cNvPr id="4" name="Arrow: Right 4">
            <a:extLst>
              <a:ext uri="{FF2B5EF4-FFF2-40B4-BE49-F238E27FC236}">
                <a16:creationId xmlns:a16="http://schemas.microsoft.com/office/drawing/2014/main" id="{028E7FE2-D215-544B-874D-310FCBF5D35B}"/>
              </a:ext>
            </a:extLst>
          </p:cNvPr>
          <p:cNvSpPr/>
          <p:nvPr/>
        </p:nvSpPr>
        <p:spPr>
          <a:xfrm>
            <a:off x="5259186" y="5310392"/>
            <a:ext cx="2623855"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Benieuwd naar meer?</a:t>
            </a:r>
          </a:p>
        </p:txBody>
      </p:sp>
      <p:sp>
        <p:nvSpPr>
          <p:cNvPr id="5" name="Text Placeholder 2">
            <a:extLst>
              <a:ext uri="{FF2B5EF4-FFF2-40B4-BE49-F238E27FC236}">
                <a16:creationId xmlns:a16="http://schemas.microsoft.com/office/drawing/2014/main" id="{2D37A9C8-A64B-E34D-9708-CEC6A3209969}"/>
              </a:ext>
            </a:extLst>
          </p:cNvPr>
          <p:cNvSpPr txBox="1">
            <a:spLocks/>
          </p:cNvSpPr>
          <p:nvPr/>
        </p:nvSpPr>
        <p:spPr>
          <a:xfrm>
            <a:off x="7945562" y="5605906"/>
            <a:ext cx="2798638" cy="534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92668"/>
                </a:solidFill>
              </a:rPr>
              <a:t>Bekijk dan </a:t>
            </a:r>
            <a:r>
              <a:rPr lang="en-US" b="1" dirty="0">
                <a:solidFill>
                  <a:srgbClr val="292668"/>
                </a:solidFill>
              </a:rPr>
              <a:t>module 4.</a:t>
            </a:r>
          </a:p>
          <a:p>
            <a:pPr marL="0" indent="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2603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03160D5-C763-99FA-AF75-E529A24A9AE4}"/>
              </a:ext>
            </a:extLst>
          </p:cNvPr>
          <p:cNvGrpSpPr/>
          <p:nvPr/>
        </p:nvGrpSpPr>
        <p:grpSpPr>
          <a:xfrm>
            <a:off x="9729537" y="93581"/>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465208" y="2007419"/>
            <a:ext cx="5856040" cy="5118976"/>
          </a:xfrm>
        </p:spPr>
        <p:txBody>
          <a:bodyPr lIns="91440" tIns="45720" rIns="91440" bIns="45720" anchor="t"/>
          <a:lstStyle/>
          <a:p>
            <a:r>
              <a:rPr lang="en-US" dirty="0"/>
              <a:t>Voedselsystemen hebben een grote invloed op het milieu door </a:t>
            </a:r>
            <a:r>
              <a:rPr lang="en-US" b="1" dirty="0">
                <a:solidFill>
                  <a:srgbClr val="F26F46"/>
                </a:solidFill>
              </a:rPr>
              <a:t>klimaatverandering, verlies aan biodiversiteit en vervuiling</a:t>
            </a:r>
            <a:r>
              <a:rPr lang="en-US" dirty="0"/>
              <a:t>. Dit komt doordat:</a:t>
            </a:r>
          </a:p>
          <a:p>
            <a:r>
              <a:rPr lang="en-US" dirty="0"/>
              <a:t>• De voedselproductie grote hoeveelheden water, energie en land verbruikt.</a:t>
            </a:r>
          </a:p>
          <a:p>
            <a:r>
              <a:rPr lang="en-US" dirty="0"/>
              <a:t>• Voedsel vaak lange afstanden aflegt, vooral als het gaat om speciale producten of producten die niet in het seizoen zijn.</a:t>
            </a:r>
          </a:p>
          <a:p>
            <a:r>
              <a:rPr lang="en-US" dirty="0"/>
              <a:t>• Er gaat veel voedsel verloren, bijvoorbeeld door buffetten en te grote porties.</a:t>
            </a:r>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1" y="650590"/>
            <a:ext cx="10663882" cy="641497"/>
          </a:xfrm>
          <a:solidFill>
            <a:srgbClr val="F26F46"/>
          </a:solidFill>
        </p:spPr>
        <p:txBody>
          <a:bodyPr/>
          <a:lstStyle/>
          <a:p>
            <a:pPr marL="585788">
              <a:lnSpc>
                <a:spcPct val="100000"/>
              </a:lnSpc>
            </a:pPr>
            <a:r>
              <a:rPr lang="en-US" dirty="0"/>
              <a:t>DE MILIEU-IMPACT VAN VOEDINGSSYSTEMEN</a:t>
            </a:r>
          </a:p>
        </p:txBody>
      </p:sp>
      <p:sp>
        <p:nvSpPr>
          <p:cNvPr id="4" name="Tekstvak 3">
            <a:extLst>
              <a:ext uri="{FF2B5EF4-FFF2-40B4-BE49-F238E27FC236}">
                <a16:creationId xmlns:a16="http://schemas.microsoft.com/office/drawing/2014/main" id="{F4FC64FD-543C-A887-CFBD-001EF824320C}"/>
              </a:ext>
            </a:extLst>
          </p:cNvPr>
          <p:cNvSpPr txBox="1"/>
          <p:nvPr/>
        </p:nvSpPr>
        <p:spPr>
          <a:xfrm>
            <a:off x="7513873" y="2213092"/>
            <a:ext cx="4579312" cy="4401205"/>
          </a:xfrm>
          <a:prstGeom prst="rect">
            <a:avLst/>
          </a:prstGeom>
          <a:solidFill>
            <a:schemeClr val="accent6">
              <a:lumMod val="20000"/>
              <a:lumOff val="80000"/>
            </a:schemeClr>
          </a:solidFill>
        </p:spPr>
        <p:txBody>
          <a:bodyPr wrap="square" rtlCol="0">
            <a:spAutoFit/>
          </a:bodyPr>
          <a:lstStyle/>
          <a:p>
            <a:r>
              <a:rPr lang="en-GB" sz="2000" b="1" dirty="0">
                <a:solidFill>
                  <a:srgbClr val="292668"/>
                </a:solidFill>
              </a:rPr>
              <a:t>Verhoog het aanbod van plantaardige opties (bijv. groenten, peulvruchten, lokale granen)</a:t>
            </a:r>
          </a:p>
          <a:p>
            <a:endParaRPr lang="en-GB" sz="2000" b="1" dirty="0">
              <a:solidFill>
                <a:srgbClr val="292668"/>
              </a:solidFill>
            </a:endParaRPr>
          </a:p>
          <a:p>
            <a:r>
              <a:rPr lang="en-GB" sz="2000" b="1" dirty="0">
                <a:solidFill>
                  <a:srgbClr val="292668"/>
                </a:solidFill>
              </a:rPr>
              <a:t>Benadruk seizoensgebonden gerechten en hun voordelen op het gebied van duurzaamheid</a:t>
            </a:r>
          </a:p>
          <a:p>
            <a:endParaRPr lang="en-GB" sz="2000" b="1" dirty="0">
              <a:solidFill>
                <a:srgbClr val="292668"/>
              </a:solidFill>
            </a:endParaRPr>
          </a:p>
          <a:p>
            <a:r>
              <a:rPr lang="en-GB" sz="2000" b="1" dirty="0">
                <a:solidFill>
                  <a:srgbClr val="292668"/>
                </a:solidFill>
              </a:rPr>
              <a:t>Duidelijke aanduiding van duurzame keuzes op menu's</a:t>
            </a:r>
          </a:p>
          <a:p>
            <a:endParaRPr lang="en-GB" sz="2000" b="1" dirty="0">
              <a:solidFill>
                <a:srgbClr val="292668"/>
              </a:solidFill>
            </a:endParaRPr>
          </a:p>
          <a:p>
            <a:r>
              <a:rPr lang="en-GB" sz="2000" b="1" dirty="0">
                <a:solidFill>
                  <a:srgbClr val="292668"/>
                </a:solidFill>
              </a:rPr>
              <a:t>Verminder voedingsmiddelen met een hoge impact (vooral rundvlees) of serveer kleinere porties</a:t>
            </a:r>
          </a:p>
          <a:p>
            <a:endParaRPr lang="en-GB" sz="2000" b="1" dirty="0">
              <a:solidFill>
                <a:srgbClr val="292668"/>
              </a:solidFill>
            </a:endParaRPr>
          </a:p>
          <a:p>
            <a:r>
              <a:rPr lang="en-GB" sz="2000" b="1" dirty="0">
                <a:solidFill>
                  <a:srgbClr val="292668"/>
                </a:solidFill>
              </a:rPr>
              <a:t>Geef voorrang aan verse, minimaal bewerkte ingrediënten</a:t>
            </a:r>
          </a:p>
        </p:txBody>
      </p:sp>
      <p:sp>
        <p:nvSpPr>
          <p:cNvPr id="5" name="Rechthoek 4">
            <a:extLst>
              <a:ext uri="{FF2B5EF4-FFF2-40B4-BE49-F238E27FC236}">
                <a16:creationId xmlns:a16="http://schemas.microsoft.com/office/drawing/2014/main" id="{1A88B7C5-33BD-D39C-9B4A-B731C649D5A8}"/>
              </a:ext>
            </a:extLst>
          </p:cNvPr>
          <p:cNvSpPr/>
          <p:nvPr/>
        </p:nvSpPr>
        <p:spPr>
          <a:xfrm>
            <a:off x="6718863" y="2208963"/>
            <a:ext cx="627387" cy="4401205"/>
          </a:xfrm>
          <a:prstGeom prst="rect">
            <a:avLst/>
          </a:prstGeom>
          <a:solidFill>
            <a:srgbClr val="FBF2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Afbeelding 6">
            <a:extLst>
              <a:ext uri="{FF2B5EF4-FFF2-40B4-BE49-F238E27FC236}">
                <a16:creationId xmlns:a16="http://schemas.microsoft.com/office/drawing/2014/main" id="{24814788-18B0-C1F3-EC37-7DEFF9619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210" y="2238657"/>
            <a:ext cx="558829" cy="520727"/>
          </a:xfrm>
          <a:prstGeom prst="rect">
            <a:avLst/>
          </a:prstGeom>
          <a:solidFill>
            <a:srgbClr val="292668"/>
          </a:solidFill>
        </p:spPr>
      </p:pic>
      <p:pic>
        <p:nvPicPr>
          <p:cNvPr id="9" name="Afbeelding 8">
            <a:extLst>
              <a:ext uri="{FF2B5EF4-FFF2-40B4-BE49-F238E27FC236}">
                <a16:creationId xmlns:a16="http://schemas.microsoft.com/office/drawing/2014/main" id="{73711CD0-FB4D-D7A6-8699-901C661A1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3122" y="3156137"/>
            <a:ext cx="425472" cy="419122"/>
          </a:xfrm>
          <a:prstGeom prst="rect">
            <a:avLst/>
          </a:prstGeom>
          <a:solidFill>
            <a:srgbClr val="292668"/>
          </a:solidFill>
        </p:spPr>
      </p:pic>
      <p:pic>
        <p:nvPicPr>
          <p:cNvPr id="11" name="Afbeelding 10">
            <a:extLst>
              <a:ext uri="{FF2B5EF4-FFF2-40B4-BE49-F238E27FC236}">
                <a16:creationId xmlns:a16="http://schemas.microsoft.com/office/drawing/2014/main" id="{07CA38EF-5816-D18D-451A-E4843E3CB1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3122" y="4103442"/>
            <a:ext cx="457223" cy="463574"/>
          </a:xfrm>
          <a:prstGeom prst="rect">
            <a:avLst/>
          </a:prstGeom>
          <a:solidFill>
            <a:srgbClr val="292668"/>
          </a:solidFill>
        </p:spPr>
      </p:pic>
      <p:pic>
        <p:nvPicPr>
          <p:cNvPr id="15" name="Afbeelding 14">
            <a:extLst>
              <a:ext uri="{FF2B5EF4-FFF2-40B4-BE49-F238E27FC236}">
                <a16:creationId xmlns:a16="http://schemas.microsoft.com/office/drawing/2014/main" id="{3B660C75-3398-CADA-E849-6D0D3DB21B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8850" y="5016330"/>
            <a:ext cx="578074" cy="605601"/>
          </a:xfrm>
          <a:prstGeom prst="rect">
            <a:avLst/>
          </a:prstGeom>
          <a:solidFill>
            <a:srgbClr val="292668"/>
          </a:solidFill>
        </p:spPr>
      </p:pic>
      <p:pic>
        <p:nvPicPr>
          <p:cNvPr id="32" name="Afbeelding 31">
            <a:extLst>
              <a:ext uri="{FF2B5EF4-FFF2-40B4-BE49-F238E27FC236}">
                <a16:creationId xmlns:a16="http://schemas.microsoft.com/office/drawing/2014/main" id="{8B8E8E36-8DEC-910C-3792-8D6DD5DB0A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9522" y="5911075"/>
            <a:ext cx="497402" cy="546327"/>
          </a:xfrm>
          <a:prstGeom prst="rect">
            <a:avLst/>
          </a:prstGeom>
          <a:solidFill>
            <a:srgbClr val="292668"/>
          </a:solidFill>
        </p:spPr>
      </p:pic>
      <p:sp>
        <p:nvSpPr>
          <p:cNvPr id="28" name="CasellaDiTesto 27">
            <a:extLst>
              <a:ext uri="{FF2B5EF4-FFF2-40B4-BE49-F238E27FC236}">
                <a16:creationId xmlns:a16="http://schemas.microsoft.com/office/drawing/2014/main" id="{DD59F470-AE93-B648-ADA1-86396C7FDC5D}"/>
              </a:ext>
            </a:extLst>
          </p:cNvPr>
          <p:cNvSpPr txBox="1"/>
          <p:nvPr/>
        </p:nvSpPr>
        <p:spPr>
          <a:xfrm>
            <a:off x="6716055" y="1566761"/>
            <a:ext cx="3429307" cy="646331"/>
          </a:xfrm>
          <a:prstGeom prst="rect">
            <a:avLst/>
          </a:prstGeom>
          <a:noFill/>
        </p:spPr>
        <p:txBody>
          <a:bodyPr wrap="square">
            <a:spAutoFit/>
          </a:bodyPr>
          <a:lstStyle/>
          <a:p>
            <a:r>
              <a:rPr lang="en-US" sz="3600" b="1" dirty="0">
                <a:solidFill>
                  <a:srgbClr val="F26F46"/>
                </a:solidFill>
              </a:rPr>
              <a:t>Goede praktijken</a:t>
            </a:r>
            <a:endParaRPr lang="it-IT" sz="3600" b="1" dirty="0">
              <a:solidFill>
                <a:srgbClr val="F26F46"/>
              </a:solidFill>
            </a:endParaRPr>
          </a:p>
        </p:txBody>
      </p:sp>
    </p:spTree>
    <p:extLst>
      <p:ext uri="{BB962C8B-B14F-4D97-AF65-F5344CB8AC3E}">
        <p14:creationId xmlns:p14="http://schemas.microsoft.com/office/powerpoint/2010/main" val="39228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B771-BC18-A8A4-0CEF-91A4E2E0DF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0AF11E-E448-7032-8F3E-ABF3BA1F7B66}"/>
              </a:ext>
            </a:extLst>
          </p:cNvPr>
          <p:cNvSpPr>
            <a:spLocks noGrp="1"/>
          </p:cNvSpPr>
          <p:nvPr>
            <p:ph type="body" sz="quarter" idx="16"/>
          </p:nvPr>
        </p:nvSpPr>
        <p:spPr>
          <a:xfrm>
            <a:off x="980570" y="593866"/>
            <a:ext cx="10589300" cy="1081552"/>
          </a:xfrm>
        </p:spPr>
        <p:txBody>
          <a:bodyPr lIns="91440" tIns="45720" rIns="91440" bIns="45720" anchor="t">
            <a:noAutofit/>
          </a:bodyPr>
          <a:lstStyle/>
          <a:p>
            <a:r>
              <a:rPr lang="en-IE" dirty="0"/>
              <a:t>De verborgen milieukosten van uw voedselkeuzes: hoe landbouw de planeet beïnvloedt  </a:t>
            </a:r>
            <a:endParaRPr lang="it-IT" dirty="0"/>
          </a:p>
        </p:txBody>
      </p:sp>
      <p:sp>
        <p:nvSpPr>
          <p:cNvPr id="3" name="Text Placeholder 2">
            <a:extLst>
              <a:ext uri="{FF2B5EF4-FFF2-40B4-BE49-F238E27FC236}">
                <a16:creationId xmlns:a16="http://schemas.microsoft.com/office/drawing/2014/main" id="{7DA82700-3229-D6D1-0584-7634A5536719}"/>
              </a:ext>
            </a:extLst>
          </p:cNvPr>
          <p:cNvSpPr>
            <a:spLocks noGrp="1"/>
          </p:cNvSpPr>
          <p:nvPr>
            <p:ph type="body" sz="quarter" idx="19"/>
          </p:nvPr>
        </p:nvSpPr>
        <p:spPr>
          <a:xfrm>
            <a:off x="6729948" y="2040031"/>
            <a:ext cx="4990998" cy="4102937"/>
          </a:xfrm>
        </p:spPr>
        <p:txBody>
          <a:bodyPr lIns="91440" tIns="45720" rIns="91440" bIns="45720" anchor="t"/>
          <a:lstStyle/>
          <a:p>
            <a:pPr>
              <a:spcAft>
                <a:spcPts val="600"/>
              </a:spcAft>
            </a:pPr>
            <a:r>
              <a:rPr lang="en-US" dirty="0"/>
              <a:t>Het voedsel dat we eten heeft een grote impact op de planeet en is van invloed op klimaatverandering, waterverbruik en aantasting van het milieu. </a:t>
            </a:r>
            <a:endParaRPr lang="en-US" sz="1200" dirty="0"/>
          </a:p>
          <a:p>
            <a:pPr>
              <a:spcAft>
                <a:spcPts val="600"/>
              </a:spcAft>
            </a:pPr>
            <a:r>
              <a:rPr lang="en-US" dirty="0"/>
              <a:t>Deze video laat zien hoe alledaagse voedingsmiddelen het milieu beïnvloeden en hoe slimmere keuzes kunnen bijdragen aan een duurzamere toekomst.</a:t>
            </a:r>
          </a:p>
          <a:p>
            <a:pPr>
              <a:spcAft>
                <a:spcPts val="600"/>
              </a:spcAft>
            </a:pPr>
            <a:r>
              <a:rPr lang="en-US" dirty="0"/>
              <a:t>Noah Zerbe is hoogleraar politicologie aan de California State Polytechnic University.</a:t>
            </a:r>
            <a:endParaRPr lang="en-IE" dirty="0"/>
          </a:p>
        </p:txBody>
      </p:sp>
      <p:sp>
        <p:nvSpPr>
          <p:cNvPr id="7" name="TextBox 3">
            <a:extLst>
              <a:ext uri="{FF2B5EF4-FFF2-40B4-BE49-F238E27FC236}">
                <a16:creationId xmlns:a16="http://schemas.microsoft.com/office/drawing/2014/main" id="{28C5FE96-62F4-AB23-1A26-C5B941ABD3E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endParaRPr lang="en-US" sz="1200">
              <a:ea typeface="Calibri"/>
              <a:cs typeface="Calibri"/>
            </a:endParaRPr>
          </a:p>
          <a:p>
            <a:pPr algn="ctr"/>
            <a:r>
              <a:rPr lang="en-US" sz="1200">
                <a:hlinkClick r:id="rId4"/>
              </a:rPr>
              <a:t>Milieu-impact | Noah Zerbe</a:t>
            </a:r>
            <a:endParaRPr lang="en-US" sz="1200">
              <a:ea typeface="Calibri"/>
              <a:cs typeface="Calibri"/>
            </a:endParaRPr>
          </a:p>
        </p:txBody>
      </p:sp>
      <p:pic>
        <p:nvPicPr>
          <p:cNvPr id="5" name="Onlinemedia 4" title="The Hidden Environmental Costs of Your Food Choices: How Agriculture Impacts the Planet">
            <a:hlinkClick r:id="" action="ppaction://media"/>
            <a:extLst>
              <a:ext uri="{FF2B5EF4-FFF2-40B4-BE49-F238E27FC236}">
                <a16:creationId xmlns:a16="http://schemas.microsoft.com/office/drawing/2014/main" id="{6B05163A-2E90-A042-5E7F-8F55BDF775ED}"/>
              </a:ext>
            </a:extLst>
          </p:cNvPr>
          <p:cNvPicPr>
            <a:picLocks noRot="1" noChangeAspect="1"/>
          </p:cNvPicPr>
          <p:nvPr>
            <a:videoFile r:link="rId1"/>
          </p:nvPr>
        </p:nvPicPr>
        <p:blipFill>
          <a:blip r:embed="rId5"/>
          <a:stretch>
            <a:fillRect/>
          </a:stretch>
        </p:blipFill>
        <p:spPr>
          <a:xfrm>
            <a:off x="980570" y="2389708"/>
            <a:ext cx="5217030" cy="3403582"/>
          </a:xfrm>
          <a:prstGeom prst="rect">
            <a:avLst/>
          </a:prstGeom>
        </p:spPr>
      </p:pic>
    </p:spTree>
    <p:extLst>
      <p:ext uri="{BB962C8B-B14F-4D97-AF65-F5344CB8AC3E}">
        <p14:creationId xmlns:p14="http://schemas.microsoft.com/office/powerpoint/2010/main" val="3168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717915" y="652236"/>
            <a:ext cx="6566836" cy="5553528"/>
          </a:xfrm>
          <a:prstGeom prst="rect">
            <a:avLst/>
          </a:prstGeom>
        </p:spPr>
        <p:txBody>
          <a:bodyPr lIns="91440" tIns="45720" rIns="91440" bIns="45720" anchor="t"/>
          <a:lstStyle/>
          <a:p>
            <a:pPr marL="0" indent="0"/>
            <a:r>
              <a:rPr lang="en-US" b="1" dirty="0"/>
              <a:t>Koolstofvoetafdruk</a:t>
            </a:r>
          </a:p>
          <a:p>
            <a:pPr marL="0" indent="0"/>
            <a:r>
              <a:rPr lang="en-US" dirty="0"/>
              <a:t>De totale hoeveelheid broeikasgassen die wordt uitgestoten tijdens de productie, verwerking, het transport, de opslag en de bereiding van voedsel, inclusief emissies van landbouw, veeteelt, energieverbruik, verpakking en afval.</a:t>
            </a:r>
          </a:p>
          <a:p>
            <a:pPr marL="342900" indent="-342900">
              <a:buFont typeface="Arial" panose="020B0604020202020204" pitchFamily="34" charset="0"/>
              <a:buChar char="•"/>
            </a:pPr>
            <a:endParaRPr lang="en-US" b="1" dirty="0"/>
          </a:p>
          <a:p>
            <a:pPr marL="0" indent="0"/>
            <a:r>
              <a:rPr lang="en-US" b="1" dirty="0"/>
              <a:t>Watervoetafdruk</a:t>
            </a:r>
          </a:p>
          <a:p>
            <a:pPr marL="0" indent="0"/>
            <a:r>
              <a:rPr lang="en-US" dirty="0"/>
              <a:t>De totale hoeveelheid zoet water die wordt gebruikt om een voedingsproduct te produceren, inclusief water voor irrigatie, veeteelt en voedselverwerking.</a:t>
            </a:r>
          </a:p>
          <a:p>
            <a:pPr marL="342900" indent="-342900">
              <a:buFont typeface="Arial" panose="020B0604020202020204" pitchFamily="34" charset="0"/>
              <a:buChar char="•"/>
            </a:pPr>
            <a:endParaRPr lang="en-US" b="1" dirty="0"/>
          </a:p>
          <a:p>
            <a:pPr marL="0" indent="0"/>
            <a:r>
              <a:rPr lang="en-US" b="1" dirty="0"/>
              <a:t>Voedselkilometers</a:t>
            </a:r>
          </a:p>
          <a:p>
            <a:pPr marL="0" indent="0"/>
            <a:r>
              <a:rPr lang="en-US" dirty="0"/>
              <a:t>De afstand die voedsel aflegt van productie tot consumptie; langere afstanden vereisen over het algemeen meer brandstof voor transport en leiden tot hogere emissies.</a:t>
            </a:r>
            <a:endParaRPr lang="en-US" dirty="0">
              <a:ea typeface="Calibri"/>
              <a:cs typeface="Calibr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436218" y="367524"/>
            <a:ext cx="3970682" cy="6122952"/>
          </a:xfrm>
          <a:prstGeom prst="rect">
            <a:avLst/>
          </a:prstGeom>
        </p:spPr>
        <p:txBody>
          <a:bodyPr lIns="91440" tIns="45720" rIns="91440" bIns="45720" anchor="t">
            <a:noAutofit/>
          </a:bodyPr>
          <a:lstStyle/>
          <a:p>
            <a:r>
              <a:rPr lang="en-US" dirty="0">
                <a:solidFill>
                  <a:srgbClr val="F26F46"/>
                </a:solidFill>
              </a:rPr>
              <a:t>Wat is de voedselvoetafdruk?</a:t>
            </a:r>
            <a:endParaRPr lang="en-US" sz="2400" b="0" dirty="0">
              <a:solidFill>
                <a:srgbClr val="F26F46"/>
              </a:solidFill>
            </a:endParaRPr>
          </a:p>
          <a:p>
            <a:r>
              <a:rPr lang="en-US" sz="2400" dirty="0"/>
              <a:t>De voedselvoetafdruk </a:t>
            </a:r>
            <a:r>
              <a:rPr lang="en-US" sz="2400" b="0" dirty="0"/>
              <a:t>geeft de totale impact van voedsel op de planeet weer. Deze omvat:</a:t>
            </a:r>
          </a:p>
          <a:p>
            <a:pPr marL="342900" indent="-342900">
              <a:buFont typeface="Arial" panose="020B0604020202020204" pitchFamily="34" charset="0"/>
              <a:buChar char="•"/>
            </a:pPr>
            <a:r>
              <a:rPr lang="en-US" sz="2400" dirty="0"/>
              <a:t>Koolstofvoetafdruk</a:t>
            </a:r>
          </a:p>
          <a:p>
            <a:pPr marL="342900" indent="-342900">
              <a:buFont typeface="Arial" panose="020B0604020202020204" pitchFamily="34" charset="0"/>
              <a:buChar char="•"/>
            </a:pPr>
            <a:r>
              <a:rPr lang="en-US" sz="2400" dirty="0"/>
              <a:t>Watervoetafdruk</a:t>
            </a:r>
          </a:p>
          <a:p>
            <a:pPr marL="342900" indent="-342900">
              <a:buFont typeface="Arial" panose="020B0604020202020204" pitchFamily="34" charset="0"/>
              <a:buChar char="•"/>
            </a:pPr>
            <a:r>
              <a:rPr lang="en-US" sz="2400" dirty="0"/>
              <a:t>Voedselkilometers</a:t>
            </a:r>
          </a:p>
          <a:p>
            <a:endParaRPr lang="en-US" sz="1200" dirty="0"/>
          </a:p>
          <a:p>
            <a:r>
              <a:rPr lang="en-US" sz="2400" b="0" dirty="0"/>
              <a:t>Samen helpen ze ons te zien hoe voedselkeuzes binnen (of buiten) de </a:t>
            </a:r>
            <a:r>
              <a:rPr lang="en-US" sz="2400" dirty="0"/>
              <a:t>planetaire grenzen </a:t>
            </a:r>
            <a:r>
              <a:rPr lang="en-US" sz="2400" b="0" dirty="0"/>
              <a:t>kunnen blijven.</a:t>
            </a:r>
            <a:endParaRPr lang="en-US" sz="2400" dirty="0">
              <a:ea typeface="Calibri"/>
              <a:cs typeface="Calibri"/>
            </a:endParaRPr>
          </a:p>
        </p:txBody>
      </p:sp>
    </p:spTree>
    <p:extLst>
      <p:ext uri="{BB962C8B-B14F-4D97-AF65-F5344CB8AC3E}">
        <p14:creationId xmlns:p14="http://schemas.microsoft.com/office/powerpoint/2010/main" val="258556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A937-8E56-1379-CE57-EF8709AF879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98BA5C-A35F-6227-2BED-D769C23BA634}"/>
              </a:ext>
            </a:extLst>
          </p:cNvPr>
          <p:cNvSpPr>
            <a:spLocks noGrp="1"/>
          </p:cNvSpPr>
          <p:nvPr>
            <p:ph type="body" sz="quarter" idx="19"/>
          </p:nvPr>
        </p:nvSpPr>
        <p:spPr>
          <a:xfrm>
            <a:off x="609060" y="1675851"/>
            <a:ext cx="5498766" cy="3373292"/>
          </a:xfrm>
          <a:prstGeom prst="rect">
            <a:avLst/>
          </a:prstGeom>
        </p:spPr>
        <p:txBody>
          <a:bodyPr lIns="91440" tIns="45720" rIns="91440" bIns="45720" anchor="t"/>
          <a:lstStyle/>
          <a:p>
            <a:r>
              <a:rPr lang="en-US" dirty="0"/>
              <a:t>Voedselsystemen zijn afhankelijk van de </a:t>
            </a:r>
            <a:r>
              <a:rPr lang="en-US" b="1" dirty="0"/>
              <a:t>natuurlijke grenzen van de planeet</a:t>
            </a:r>
            <a:r>
              <a:rPr lang="en-US" dirty="0"/>
              <a:t>. De productie, het transport en de consumptie van voedsel oefenen druk uit op </a:t>
            </a:r>
            <a:r>
              <a:rPr lang="en-US" b="1" dirty="0"/>
              <a:t>planetaire grenzen </a:t>
            </a:r>
            <a:r>
              <a:rPr lang="en-US" dirty="0"/>
              <a:t>zoals het klimaat, land, water en biodiversiteit. </a:t>
            </a:r>
          </a:p>
          <a:p>
            <a:endParaRPr lang="en-US" dirty="0"/>
          </a:p>
          <a:p>
            <a:r>
              <a:rPr lang="en-US" dirty="0"/>
              <a:t>Wanneer deze grenzen worden overschreden, komen ecosystemen en voedselzekerheid in gevaar. Daarom </a:t>
            </a:r>
            <a:r>
              <a:rPr lang="en-US" b="1" dirty="0"/>
              <a:t>streven duurzame voedselsystemen ernaar om binnen deze grenzen te opereren</a:t>
            </a:r>
            <a:r>
              <a:rPr lang="en-US" dirty="0"/>
              <a:t>.</a:t>
            </a:r>
          </a:p>
          <a:p>
            <a:endParaRPr lang="en-US" dirty="0"/>
          </a:p>
          <a:p>
            <a:pPr marL="0" indent="0"/>
            <a:r>
              <a:rPr lang="en-US" b="1" dirty="0"/>
              <a:t>Wilt u meer weten?</a:t>
            </a:r>
            <a:endParaRPr lang="en-US" sz="2400" b="1" dirty="0">
              <a:hlinkClick r:id="rId2"/>
            </a:endParaRPr>
          </a:p>
          <a:p>
            <a:pPr marL="0" indent="0"/>
            <a:r>
              <a:rPr lang="en-US" sz="1800" dirty="0">
                <a:hlinkClick r:id="rId2"/>
              </a:rPr>
              <a:t>Planetaire grenzen - Stockholm Resilience Centre</a:t>
            </a:r>
            <a:endParaRPr lang="en-US" sz="1800" dirty="0"/>
          </a:p>
          <a:p>
            <a:endParaRPr lang="en-US" dirty="0"/>
          </a:p>
          <a:p>
            <a:endParaRPr lang="en-US" dirty="0"/>
          </a:p>
        </p:txBody>
      </p:sp>
      <p:sp>
        <p:nvSpPr>
          <p:cNvPr id="6" name="Text Placeholder 1">
            <a:extLst>
              <a:ext uri="{FF2B5EF4-FFF2-40B4-BE49-F238E27FC236}">
                <a16:creationId xmlns:a16="http://schemas.microsoft.com/office/drawing/2014/main" id="{B90BC18B-83BB-87CC-0961-B751CDB8576C}"/>
              </a:ext>
            </a:extLst>
          </p:cNvPr>
          <p:cNvSpPr txBox="1">
            <a:spLocks/>
          </p:cNvSpPr>
          <p:nvPr/>
        </p:nvSpPr>
        <p:spPr>
          <a:xfrm>
            <a:off x="0" y="650590"/>
            <a:ext cx="7410203"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Planetaire grenzen</a:t>
            </a:r>
          </a:p>
        </p:txBody>
      </p:sp>
      <p:pic>
        <p:nvPicPr>
          <p:cNvPr id="4" name="Immagine 3" descr="Immagine che contiene Policromia&#10;&#10;Descrizione generata automaticamente">
            <a:extLst>
              <a:ext uri="{FF2B5EF4-FFF2-40B4-BE49-F238E27FC236}">
                <a16:creationId xmlns:a16="http://schemas.microsoft.com/office/drawing/2014/main" id="{F7FB2B16-A44A-D840-AD9F-1C6120826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2400" y="1465408"/>
            <a:ext cx="4909992" cy="4909992"/>
          </a:xfrm>
          <a:prstGeom prst="rect">
            <a:avLst/>
          </a:prstGeom>
        </p:spPr>
      </p:pic>
      <p:sp>
        <p:nvSpPr>
          <p:cNvPr id="7" name="CasellaDiTesto 6">
            <a:extLst>
              <a:ext uri="{FF2B5EF4-FFF2-40B4-BE49-F238E27FC236}">
                <a16:creationId xmlns:a16="http://schemas.microsoft.com/office/drawing/2014/main" id="{0713B796-D5F1-AA41-AAB4-CC931A2A4BE8}"/>
              </a:ext>
            </a:extLst>
          </p:cNvPr>
          <p:cNvSpPr txBox="1"/>
          <p:nvPr/>
        </p:nvSpPr>
        <p:spPr>
          <a:xfrm>
            <a:off x="8380253" y="3554429"/>
            <a:ext cx="1098550" cy="830997"/>
          </a:xfrm>
          <a:prstGeom prst="rect">
            <a:avLst/>
          </a:prstGeom>
          <a:noFill/>
        </p:spPr>
        <p:txBody>
          <a:bodyPr wrap="square">
            <a:spAutoFit/>
          </a:bodyPr>
          <a:lstStyle/>
          <a:p>
            <a:pPr algn="ctr"/>
            <a:r>
              <a:rPr lang="en-US" sz="1600" b="1" dirty="0">
                <a:solidFill>
                  <a:schemeClr val="bg1"/>
                </a:solidFill>
              </a:rPr>
              <a:t>Veilig </a:t>
            </a:r>
          </a:p>
          <a:p>
            <a:pPr algn="ctr"/>
            <a:r>
              <a:rPr lang="en-US" sz="1600" b="1" dirty="0">
                <a:solidFill>
                  <a:schemeClr val="bg1"/>
                </a:solidFill>
              </a:rPr>
              <a:t>Werking </a:t>
            </a:r>
          </a:p>
          <a:p>
            <a:pPr algn="ctr"/>
            <a:r>
              <a:rPr lang="en-US" sz="1600" b="1" dirty="0">
                <a:solidFill>
                  <a:schemeClr val="bg1"/>
                </a:solidFill>
              </a:rPr>
              <a:t>Ruimte</a:t>
            </a:r>
            <a:endParaRPr lang="it-IT" sz="1600" b="1" dirty="0">
              <a:solidFill>
                <a:schemeClr val="bg1"/>
              </a:solidFill>
            </a:endParaRPr>
          </a:p>
        </p:txBody>
      </p:sp>
      <p:sp>
        <p:nvSpPr>
          <p:cNvPr id="8" name="CasellaDiTesto 7">
            <a:extLst>
              <a:ext uri="{FF2B5EF4-FFF2-40B4-BE49-F238E27FC236}">
                <a16:creationId xmlns:a16="http://schemas.microsoft.com/office/drawing/2014/main" id="{1813B771-54EB-F843-AAAB-39095379E7FD}"/>
              </a:ext>
            </a:extLst>
          </p:cNvPr>
          <p:cNvSpPr txBox="1"/>
          <p:nvPr/>
        </p:nvSpPr>
        <p:spPr>
          <a:xfrm>
            <a:off x="7304876" y="1427308"/>
            <a:ext cx="1576319" cy="276999"/>
          </a:xfrm>
          <a:prstGeom prst="rect">
            <a:avLst/>
          </a:prstGeom>
          <a:noFill/>
        </p:spPr>
        <p:txBody>
          <a:bodyPr wrap="square">
            <a:spAutoFit/>
          </a:bodyPr>
          <a:lstStyle/>
          <a:p>
            <a:r>
              <a:rPr lang="en-US" sz="1200" b="1">
                <a:solidFill>
                  <a:srgbClr val="404A52"/>
                </a:solidFill>
              </a:rPr>
              <a:t>KLIMAATVERANDERING</a:t>
            </a:r>
            <a:endParaRPr lang="it-IT" sz="1200" b="1">
              <a:solidFill>
                <a:srgbClr val="404A52"/>
              </a:solidFill>
            </a:endParaRPr>
          </a:p>
        </p:txBody>
      </p:sp>
      <p:sp>
        <p:nvSpPr>
          <p:cNvPr id="11" name="CasellaDiTesto 10">
            <a:extLst>
              <a:ext uri="{FF2B5EF4-FFF2-40B4-BE49-F238E27FC236}">
                <a16:creationId xmlns:a16="http://schemas.microsoft.com/office/drawing/2014/main" id="{095AF155-8CBF-2D4B-9B82-BC168FC3D2CC}"/>
              </a:ext>
            </a:extLst>
          </p:cNvPr>
          <p:cNvSpPr txBox="1"/>
          <p:nvPr/>
        </p:nvSpPr>
        <p:spPr>
          <a:xfrm>
            <a:off x="9225467" y="1398852"/>
            <a:ext cx="1576319" cy="276999"/>
          </a:xfrm>
          <a:prstGeom prst="rect">
            <a:avLst/>
          </a:prstGeom>
          <a:noFill/>
        </p:spPr>
        <p:txBody>
          <a:bodyPr wrap="square">
            <a:spAutoFit/>
          </a:bodyPr>
          <a:lstStyle>
            <a:defPPr>
              <a:defRPr lang="en-US"/>
            </a:defPPr>
            <a:lvl1pPr>
              <a:defRPr sz="1200" b="1">
                <a:solidFill>
                  <a:srgbClr val="404A52"/>
                </a:solidFill>
              </a:defRPr>
            </a:lvl1pPr>
          </a:lstStyle>
          <a:p>
            <a:r>
              <a:rPr lang="it-IT"/>
              <a:t>NIEUWE ENTITEITEN</a:t>
            </a:r>
          </a:p>
        </p:txBody>
      </p:sp>
      <p:sp>
        <p:nvSpPr>
          <p:cNvPr id="12" name="CasellaDiTesto 11">
            <a:extLst>
              <a:ext uri="{FF2B5EF4-FFF2-40B4-BE49-F238E27FC236}">
                <a16:creationId xmlns:a16="http://schemas.microsoft.com/office/drawing/2014/main" id="{28E83842-23D6-5443-894C-17AC06066099}"/>
              </a:ext>
            </a:extLst>
          </p:cNvPr>
          <p:cNvSpPr txBox="1"/>
          <p:nvPr/>
        </p:nvSpPr>
        <p:spPr>
          <a:xfrm>
            <a:off x="10013627" y="2976655"/>
            <a:ext cx="1576319" cy="461665"/>
          </a:xfrm>
          <a:prstGeom prst="rect">
            <a:avLst/>
          </a:prstGeom>
          <a:noFill/>
        </p:spPr>
        <p:txBody>
          <a:bodyPr wrap="square">
            <a:spAutoFit/>
          </a:bodyPr>
          <a:lstStyle>
            <a:defPPr>
              <a:defRPr lang="en-US"/>
            </a:defPPr>
            <a:lvl1pPr>
              <a:defRPr sz="1200" b="1">
                <a:solidFill>
                  <a:srgbClr val="404A52"/>
                </a:solidFill>
              </a:defRPr>
            </a:lvl1pPr>
          </a:lstStyle>
          <a:p>
            <a:r>
              <a:rPr lang="it-IT"/>
              <a:t>STRATOSFERISCH </a:t>
            </a:r>
          </a:p>
          <a:p>
            <a:r>
              <a:rPr lang="it-IT"/>
              <a:t>OZONAFBRAAK</a:t>
            </a:r>
          </a:p>
        </p:txBody>
      </p:sp>
      <p:sp>
        <p:nvSpPr>
          <p:cNvPr id="13" name="CasellaDiTesto 12">
            <a:extLst>
              <a:ext uri="{FF2B5EF4-FFF2-40B4-BE49-F238E27FC236}">
                <a16:creationId xmlns:a16="http://schemas.microsoft.com/office/drawing/2014/main" id="{4A761DFA-7280-5B42-8DE2-E7148A4BFCCF}"/>
              </a:ext>
            </a:extLst>
          </p:cNvPr>
          <p:cNvSpPr txBox="1"/>
          <p:nvPr/>
        </p:nvSpPr>
        <p:spPr>
          <a:xfrm>
            <a:off x="10072219" y="3969928"/>
            <a:ext cx="1263973" cy="658488"/>
          </a:xfrm>
          <a:prstGeom prst="rect">
            <a:avLst/>
          </a:prstGeom>
          <a:noFill/>
        </p:spPr>
        <p:txBody>
          <a:bodyPr wrap="square">
            <a:spAutoFit/>
          </a:bodyPr>
          <a:lstStyle>
            <a:defPPr>
              <a:defRPr lang="en-US"/>
            </a:defPPr>
            <a:lvl1pPr>
              <a:defRPr sz="1200" b="1">
                <a:solidFill>
                  <a:srgbClr val="404A52"/>
                </a:solidFill>
              </a:defRPr>
            </a:lvl1pPr>
          </a:lstStyle>
          <a:p>
            <a:r>
              <a:rPr lang="it-IT"/>
              <a:t>ATMOSFERISCH</a:t>
            </a:r>
          </a:p>
          <a:p>
            <a:r>
              <a:rPr lang="it-IT"/>
              <a:t>AEROSOL</a:t>
            </a:r>
          </a:p>
          <a:p>
            <a:r>
              <a:rPr lang="it-IT"/>
              <a:t>BELASTING</a:t>
            </a:r>
          </a:p>
        </p:txBody>
      </p:sp>
      <p:sp>
        <p:nvSpPr>
          <p:cNvPr id="14" name="CasellaDiTesto 13">
            <a:extLst>
              <a:ext uri="{FF2B5EF4-FFF2-40B4-BE49-F238E27FC236}">
                <a16:creationId xmlns:a16="http://schemas.microsoft.com/office/drawing/2014/main" id="{83E241CB-5191-6F4F-B878-0696B5DD1F18}"/>
              </a:ext>
            </a:extLst>
          </p:cNvPr>
          <p:cNvSpPr txBox="1"/>
          <p:nvPr/>
        </p:nvSpPr>
        <p:spPr>
          <a:xfrm>
            <a:off x="9786760" y="5400515"/>
            <a:ext cx="1263973" cy="461665"/>
          </a:xfrm>
          <a:prstGeom prst="rect">
            <a:avLst/>
          </a:prstGeom>
          <a:noFill/>
        </p:spPr>
        <p:txBody>
          <a:bodyPr wrap="square">
            <a:spAutoFit/>
          </a:bodyPr>
          <a:lstStyle>
            <a:defPPr>
              <a:defRPr lang="en-US"/>
            </a:defPPr>
            <a:lvl1pPr>
              <a:defRPr sz="1200" b="1">
                <a:solidFill>
                  <a:srgbClr val="404A52"/>
                </a:solidFill>
              </a:defRPr>
            </a:lvl1pPr>
          </a:lstStyle>
          <a:p>
            <a:r>
              <a:rPr lang="it-IT"/>
              <a:t>OCEAAN </a:t>
            </a:r>
          </a:p>
          <a:p>
            <a:r>
              <a:rPr lang="it-IT"/>
              <a:t>VERZURING</a:t>
            </a:r>
          </a:p>
        </p:txBody>
      </p:sp>
      <p:sp>
        <p:nvSpPr>
          <p:cNvPr id="15" name="CasellaDiTesto 14">
            <a:extLst>
              <a:ext uri="{FF2B5EF4-FFF2-40B4-BE49-F238E27FC236}">
                <a16:creationId xmlns:a16="http://schemas.microsoft.com/office/drawing/2014/main" id="{DC2C2BDD-FCC9-3241-A8BD-A7F4DA8892F6}"/>
              </a:ext>
            </a:extLst>
          </p:cNvPr>
          <p:cNvSpPr txBox="1"/>
          <p:nvPr/>
        </p:nvSpPr>
        <p:spPr>
          <a:xfrm>
            <a:off x="8331921" y="5980291"/>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BIOGEOCHEMISCHE STROMEN</a:t>
            </a:r>
          </a:p>
        </p:txBody>
      </p:sp>
      <p:sp>
        <p:nvSpPr>
          <p:cNvPr id="16" name="CasellaDiTesto 15">
            <a:extLst>
              <a:ext uri="{FF2B5EF4-FFF2-40B4-BE49-F238E27FC236}">
                <a16:creationId xmlns:a16="http://schemas.microsoft.com/office/drawing/2014/main" id="{36FF4721-5A56-3240-9642-D887F68A6703}"/>
              </a:ext>
            </a:extLst>
          </p:cNvPr>
          <p:cNvSpPr txBox="1"/>
          <p:nvPr/>
        </p:nvSpPr>
        <p:spPr>
          <a:xfrm>
            <a:off x="6877082" y="5418094"/>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ZOETWATER </a:t>
            </a:r>
          </a:p>
          <a:p>
            <a:r>
              <a:rPr lang="it-IT"/>
              <a:t>VERANDERING</a:t>
            </a:r>
          </a:p>
        </p:txBody>
      </p:sp>
      <p:sp>
        <p:nvSpPr>
          <p:cNvPr id="17" name="CasellaDiTesto 16">
            <a:extLst>
              <a:ext uri="{FF2B5EF4-FFF2-40B4-BE49-F238E27FC236}">
                <a16:creationId xmlns:a16="http://schemas.microsoft.com/office/drawing/2014/main" id="{80FBAD13-7134-6343-9829-F636DBC0A4ED}"/>
              </a:ext>
            </a:extLst>
          </p:cNvPr>
          <p:cNvSpPr txBox="1"/>
          <p:nvPr/>
        </p:nvSpPr>
        <p:spPr>
          <a:xfrm>
            <a:off x="6279962" y="4068339"/>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LANDSYSTEEM </a:t>
            </a:r>
          </a:p>
          <a:p>
            <a:r>
              <a:rPr lang="it-IT"/>
              <a:t>VERANDERING</a:t>
            </a:r>
          </a:p>
        </p:txBody>
      </p:sp>
      <p:sp>
        <p:nvSpPr>
          <p:cNvPr id="18" name="CasellaDiTesto 17">
            <a:extLst>
              <a:ext uri="{FF2B5EF4-FFF2-40B4-BE49-F238E27FC236}">
                <a16:creationId xmlns:a16="http://schemas.microsoft.com/office/drawing/2014/main" id="{691A9292-C7B2-4E4E-BBCE-39BEFBE6A6C3}"/>
              </a:ext>
            </a:extLst>
          </p:cNvPr>
          <p:cNvSpPr txBox="1"/>
          <p:nvPr/>
        </p:nvSpPr>
        <p:spPr>
          <a:xfrm>
            <a:off x="6280318" y="2305208"/>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dirty="0"/>
              <a:t>BIOSFEER</a:t>
            </a:r>
          </a:p>
          <a:p>
            <a:r>
              <a:rPr lang="it-IT" dirty="0"/>
              <a:t>INTEGRITEIT</a:t>
            </a:r>
          </a:p>
        </p:txBody>
      </p:sp>
    </p:spTree>
    <p:extLst>
      <p:ext uri="{BB962C8B-B14F-4D97-AF65-F5344CB8AC3E}">
        <p14:creationId xmlns:p14="http://schemas.microsoft.com/office/powerpoint/2010/main" val="222603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62481" y="1682028"/>
            <a:ext cx="5729747" cy="4102937"/>
          </a:xfrm>
          <a:prstGeom prst="rect">
            <a:avLst/>
          </a:prstGeom>
        </p:spPr>
        <p:txBody>
          <a:bodyPr lIns="91440" tIns="45720" rIns="91440" bIns="45720" anchor="t"/>
          <a:lstStyle/>
          <a:p>
            <a:r>
              <a:rPr lang="en-US" b="1" dirty="0"/>
              <a:t>Fork Ranger-app</a:t>
            </a:r>
            <a:endParaRPr lang="en-US" dirty="0"/>
          </a:p>
          <a:p>
            <a:endParaRPr lang="en-US" dirty="0"/>
          </a:p>
          <a:p>
            <a:r>
              <a:rPr lang="en-US" dirty="0"/>
              <a:t>Klimaatverandering oplossen met voedsel is de missie van de </a:t>
            </a:r>
            <a:r>
              <a:rPr lang="en-US" dirty="0">
                <a:hlinkClick r:id="rId3"/>
              </a:rPr>
              <a:t>Fork Ranger-app</a:t>
            </a:r>
            <a:r>
              <a:rPr lang="en-US" dirty="0"/>
              <a:t>, die gegevens en verhalen gebruikt om te laten zien welke keuzes het belangrijkst zijn en om eenvoudige recepten te ontwikkelen om kennis in daden om te zetten.</a:t>
            </a:r>
          </a:p>
          <a:p>
            <a:endParaRPr lang="en-US" dirty="0"/>
          </a:p>
          <a:p>
            <a:r>
              <a:rPr lang="en-US" dirty="0"/>
              <a:t>Breng kennis in de praktijk en probeer deze gratis app om je kennis over je voedingskeuzes te testen via quizzen, eenvoudige recepten en inzichten. </a:t>
            </a:r>
          </a:p>
          <a:p>
            <a:endParaRPr lang="en-US" dirty="0">
              <a:ea typeface="Calibri"/>
              <a:cs typeface="Calibri"/>
            </a:endParaRPr>
          </a:p>
          <a:p>
            <a:endParaRPr lang="en-US" dirty="0"/>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5" name="Arrow: Right 4">
            <a:extLst>
              <a:ext uri="{FF2B5EF4-FFF2-40B4-BE49-F238E27FC236}">
                <a16:creationId xmlns:a16="http://schemas.microsoft.com/office/drawing/2014/main" id="{24AE4BB8-3749-9972-426D-758E5CF789B5}"/>
              </a:ext>
            </a:extLst>
          </p:cNvPr>
          <p:cNvSpPr/>
          <p:nvPr/>
        </p:nvSpPr>
        <p:spPr>
          <a:xfrm>
            <a:off x="6235700" y="5255490"/>
            <a:ext cx="1499338"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hier</a:t>
            </a:r>
          </a:p>
        </p:txBody>
      </p:sp>
      <p:pic>
        <p:nvPicPr>
          <p:cNvPr id="11" name="Segnaposto immagine 10" descr="Immagine che contiene testo, schermata, libro, design&#10;&#10;Descrizione generata automaticamente">
            <a:hlinkClick r:id="rId3"/>
            <a:extLst>
              <a:ext uri="{FF2B5EF4-FFF2-40B4-BE49-F238E27FC236}">
                <a16:creationId xmlns:a16="http://schemas.microsoft.com/office/drawing/2014/main" id="{25B2B0A9-149A-F442-ACDB-43AFD7E36368}"/>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48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p:txBody>
          <a:bodyPr/>
          <a:lstStyle/>
          <a:p>
            <a:r>
              <a:rPr lang="en-US"/>
              <a:t>Inleiding en leerdoelen</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p:txBody>
          <a:bodyPr/>
          <a:lstStyle/>
          <a:p>
            <a:r>
              <a:rPr lang="en-US" dirty="0"/>
              <a:t>Grondslagen van duurzame voedselsystemen</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543406" y="2376449"/>
            <a:ext cx="700387" cy="689518"/>
          </a:xfrm>
        </p:spPr>
        <p:txBody>
          <a:bodyPr/>
          <a:lstStyle/>
          <a:p>
            <a:r>
              <a:rPr lang="en-US"/>
              <a:t>03</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378703" y="2376449"/>
            <a:ext cx="5857689" cy="689519"/>
          </a:xfrm>
        </p:spPr>
        <p:txBody>
          <a:bodyPr lIns="91440" tIns="45720" rIns="91440" bIns="45720" anchor="ctr">
            <a:noAutofit/>
          </a:bodyPr>
          <a:lstStyle/>
          <a:p>
            <a:r>
              <a:rPr lang="en-US" dirty="0"/>
              <a:t>Rechtvaardigheid, ethiek en verantwoordelijkheid</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521703" y="3131016"/>
            <a:ext cx="700387" cy="689518"/>
          </a:xfrm>
        </p:spPr>
        <p:txBody>
          <a:bodyPr/>
          <a:lstStyle/>
          <a:p>
            <a:r>
              <a:rPr lang="en-US"/>
              <a:t>04</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5357000" y="3131016"/>
            <a:ext cx="5857689" cy="689519"/>
          </a:xfrm>
        </p:spPr>
        <p:txBody>
          <a:bodyPr/>
          <a:lstStyle/>
          <a:p>
            <a:r>
              <a:rPr lang="en-US"/>
              <a:t>Conclusie</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4A86-10F0-C1EF-9802-01046DEE36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EFC7F7-01E2-BEC8-9A8F-3ABD39D99DEC}"/>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dirty="0"/>
              <a:t>TEDx Talk</a:t>
            </a:r>
          </a:p>
          <a:p>
            <a:pPr algn="r"/>
            <a:r>
              <a:rPr lang="en-IE" dirty="0"/>
              <a:t>Hoe maak je duurzame keuzes in de supermarkt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B9198A8B-6035-6FEF-35F3-3B0C0C91E61A}"/>
              </a:ext>
            </a:extLst>
          </p:cNvPr>
          <p:cNvSpPr>
            <a:spLocks noGrp="1"/>
          </p:cNvSpPr>
          <p:nvPr>
            <p:ph type="body" sz="quarter" idx="19"/>
          </p:nvPr>
        </p:nvSpPr>
        <p:spPr>
          <a:xfrm>
            <a:off x="6578872" y="2429138"/>
            <a:ext cx="4990998" cy="4102937"/>
          </a:xfrm>
        </p:spPr>
        <p:txBody>
          <a:bodyPr lIns="91440" tIns="45720" rIns="91440" bIns="45720" anchor="t"/>
          <a:lstStyle/>
          <a:p>
            <a:r>
              <a:rPr lang="en-IE" dirty="0">
                <a:ea typeface="+mn-lt"/>
                <a:cs typeface="+mn-lt"/>
              </a:rPr>
              <a:t>Frank Holleman zet de dilemma's rond klimaatverandering en voedsel uiteen in eenvoudige tips.</a:t>
            </a:r>
          </a:p>
          <a:p>
            <a:endParaRPr lang="en-IE" dirty="0">
              <a:ea typeface="+mn-lt"/>
              <a:cs typeface="+mn-lt"/>
            </a:endParaRPr>
          </a:p>
          <a:p>
            <a:r>
              <a:rPr lang="en-IE" dirty="0">
                <a:ea typeface="+mn-lt"/>
                <a:cs typeface="+mn-lt"/>
              </a:rPr>
              <a:t>Frank Holleman is medeoprichter van </a:t>
            </a:r>
            <a:r>
              <a:rPr lang="en-IE" b="1" dirty="0">
                <a:ea typeface="+mn-lt"/>
                <a:cs typeface="+mn-lt"/>
              </a:rPr>
              <a:t>Fork Ranger</a:t>
            </a:r>
            <a:r>
              <a:rPr lang="en-IE" dirty="0">
                <a:ea typeface="+mn-lt"/>
                <a:cs typeface="+mn-lt"/>
              </a:rPr>
              <a:t>, een start-up die onderzoek naar klimaatverandering en voedsel omzet in praktische tips en recepten.</a:t>
            </a:r>
          </a:p>
          <a:p>
            <a:endParaRPr lang="en-IE" dirty="0">
              <a:ea typeface="+mn-lt"/>
              <a:cs typeface="+mn-lt"/>
            </a:endParaRPr>
          </a:p>
          <a:p>
            <a:r>
              <a:rPr lang="en-IE" dirty="0">
                <a:ea typeface="+mn-lt"/>
                <a:cs typeface="+mn-lt"/>
              </a:rPr>
              <a:t> </a:t>
            </a:r>
            <a:endParaRPr lang="en-IE" dirty="0">
              <a:solidFill>
                <a:srgbClr val="032D3D"/>
              </a:solidFill>
              <a:ea typeface="Calibri"/>
              <a:cs typeface="Calibri"/>
            </a:endParaRPr>
          </a:p>
        </p:txBody>
      </p:sp>
      <p:sp>
        <p:nvSpPr>
          <p:cNvPr id="5" name="TextBox 3">
            <a:extLst>
              <a:ext uri="{FF2B5EF4-FFF2-40B4-BE49-F238E27FC236}">
                <a16:creationId xmlns:a16="http://schemas.microsoft.com/office/drawing/2014/main" id="{F556BB36-ABE7-0D46-930E-31C58F14CDBB}"/>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4"/>
              </a:rPr>
              <a:t>TEDx Talk</a:t>
            </a:r>
            <a:endParaRPr lang="it-IT" dirty="0">
              <a:hlinkClick r:id="rId4"/>
            </a:endParaRPr>
          </a:p>
          <a:p>
            <a:pPr algn="ctr"/>
            <a:r>
              <a:rPr lang="en-US" sz="1200" dirty="0">
                <a:ea typeface="Calibri"/>
                <a:cs typeface="Calibri"/>
                <a:hlinkClick r:id="rId4"/>
              </a:rPr>
              <a:t>Hoe maak je duurzame keuzes in de supermarkt</a:t>
            </a:r>
            <a:endParaRPr lang="en-US" sz="1200" dirty="0">
              <a:ea typeface="Calibri"/>
              <a:cs typeface="Calibri"/>
            </a:endParaRPr>
          </a:p>
        </p:txBody>
      </p:sp>
      <p:pic>
        <p:nvPicPr>
          <p:cNvPr id="6" name="Elementi multimediali online 5" descr="How to make sustainable choices at the supermarket | Frank Holleman | TEDxWageningenUniversity">
            <a:hlinkClick r:id="" action="ppaction://media"/>
            <a:extLst>
              <a:ext uri="{FF2B5EF4-FFF2-40B4-BE49-F238E27FC236}">
                <a16:creationId xmlns:a16="http://schemas.microsoft.com/office/drawing/2014/main" id="{0C587DE4-76B8-3841-84D5-1E31802AEFCF}"/>
              </a:ext>
            </a:extLst>
          </p:cNvPr>
          <p:cNvPicPr>
            <a:picLocks noRot="1" noChangeAspect="1"/>
          </p:cNvPicPr>
          <p:nvPr>
            <a:videoFile r:link="rId1"/>
          </p:nvPr>
        </p:nvPicPr>
        <p:blipFill>
          <a:blip r:embed="rId5"/>
          <a:stretch>
            <a:fillRect/>
          </a:stretch>
        </p:blipFill>
        <p:spPr>
          <a:xfrm>
            <a:off x="1019768" y="2574785"/>
            <a:ext cx="5076232" cy="2868071"/>
          </a:xfrm>
          <a:prstGeom prst="rect">
            <a:avLst/>
          </a:prstGeom>
        </p:spPr>
      </p:pic>
    </p:spTree>
    <p:extLst>
      <p:ext uri="{BB962C8B-B14F-4D97-AF65-F5344CB8AC3E}">
        <p14:creationId xmlns:p14="http://schemas.microsoft.com/office/powerpoint/2010/main" val="4948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606074"/>
            <a:ext cx="6023349" cy="1024474"/>
          </a:xfrm>
          <a:prstGeom prst="rect">
            <a:avLst/>
          </a:prstGeom>
        </p:spPr>
        <p:txBody>
          <a:bodyPr/>
          <a:lstStyle/>
          <a:p>
            <a:r>
              <a:rPr lang="en-US" dirty="0"/>
              <a:t>Oefening voor leerlingen: </a:t>
            </a:r>
          </a:p>
          <a:p>
            <a:r>
              <a:rPr lang="en-US" b="0" dirty="0"/>
              <a:t>Voeding en klimaatverandering</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b="0" i="0" u="none" strike="noStrike" dirty="0">
                <a:effectLst/>
                <a:highlight>
                  <a:srgbClr val="F26F46"/>
                </a:highlight>
              </a:rPr>
              <a:t>Reflectieoefening </a:t>
            </a:r>
            <a:r>
              <a:rPr lang="en-US" b="0" i="0" u="none" strike="noStrike" dirty="0">
                <a:solidFill>
                  <a:srgbClr val="292668"/>
                </a:solidFill>
                <a:effectLst/>
              </a:rPr>
              <a:t>– </a:t>
            </a:r>
            <a:r>
              <a:rPr lang="en-US" b="1" i="0" u="none" strike="noStrike" dirty="0">
                <a:solidFill>
                  <a:srgbClr val="292668"/>
                </a:solidFill>
                <a:effectLst/>
              </a:rPr>
              <a:t>Voeding en klimaatverandering</a:t>
            </a:r>
          </a:p>
          <a:p>
            <a:pPr algn="l" rtl="0" fontAlgn="base"/>
            <a:r>
              <a:rPr lang="en-US" b="0" i="0" dirty="0">
                <a:effectLst/>
              </a:rPr>
              <a:t>​</a:t>
            </a:r>
          </a:p>
          <a:p>
            <a:pPr algn="l" rtl="0" fontAlgn="base"/>
            <a:r>
              <a:rPr lang="en-US" b="1" i="0" u="none" strike="noStrike" dirty="0">
                <a:solidFill>
                  <a:srgbClr val="292668"/>
                </a:solidFill>
                <a:effectLst/>
              </a:rPr>
              <a:t>Doel: </a:t>
            </a:r>
            <a:r>
              <a:rPr lang="en-US" b="0" i="0" u="none" strike="noStrike" dirty="0">
                <a:solidFill>
                  <a:srgbClr val="292668"/>
                </a:solidFill>
                <a:effectLst/>
              </a:rPr>
              <a:t>Bewustwording creëren met betrekking tot de milieu-impact </a:t>
            </a:r>
            <a:r>
              <a:rPr lang="en-US" dirty="0"/>
              <a:t>van voedsel</a:t>
            </a:r>
          </a:p>
          <a:p>
            <a:pPr algn="l" rtl="0" fontAlgn="base"/>
            <a:r>
              <a:rPr lang="en-US" b="0" i="0" dirty="0">
                <a:effectLst/>
              </a:rPr>
              <a:t>​</a:t>
            </a:r>
          </a:p>
          <a:p>
            <a:pPr marL="571500" indent="-342900" algn="l" rtl="0" fontAlgn="base">
              <a:buFont typeface="Wingdings" panose="05000000000000000000" pitchFamily="2" charset="2"/>
              <a:buChar char="Ø"/>
            </a:pPr>
            <a:r>
              <a:rPr lang="en-US" b="0" i="0" u="none" strike="noStrike" dirty="0">
                <a:solidFill>
                  <a:srgbClr val="292668"/>
                </a:solidFill>
                <a:effectLst/>
              </a:rPr>
              <a:t>Denk aan een voedingsmiddel dat u dagelijks eet – </a:t>
            </a:r>
            <a:r>
              <a:rPr lang="en-US" dirty="0"/>
              <a:t>of minstens drie keer per week.</a:t>
            </a:r>
            <a:endParaRPr lang="en-US" b="0" i="0" dirty="0">
              <a:effectLst/>
            </a:endParaRPr>
          </a:p>
          <a:p>
            <a:pPr algn="l" rtl="0" fontAlgn="base"/>
            <a:r>
              <a:rPr lang="en-US" b="0" i="0" dirty="0">
                <a:effectLst/>
              </a:rPr>
              <a:t>​</a:t>
            </a:r>
          </a:p>
          <a:p>
            <a:pPr algn="l" rtl="0" fontAlgn="base"/>
            <a:r>
              <a:rPr lang="en-US" b="0" i="0" u="none" strike="noStrike" dirty="0">
                <a:solidFill>
                  <a:srgbClr val="292668"/>
                </a:solidFill>
                <a:effectLst/>
              </a:rPr>
              <a:t>Geef korte antwoorden op </a:t>
            </a:r>
            <a:r>
              <a:rPr lang="en-US" dirty="0"/>
              <a:t>de volgende vragen</a:t>
            </a:r>
            <a:r>
              <a:rPr lang="en-US" b="0" i="0" dirty="0">
                <a:effectLst/>
              </a:rPr>
              <a:t>:</a:t>
            </a:r>
          </a:p>
          <a:p>
            <a:pPr algn="l" rtl="0" fontAlgn="base"/>
            <a:endParaRPr lang="en-US" b="0" i="0" dirty="0">
              <a:effectLst/>
            </a:endParaRPr>
          </a:p>
          <a:p>
            <a:pPr marL="571500" indent="-342900" algn="l" rtl="0" fontAlgn="base">
              <a:buFont typeface="Arial" panose="020B0604020202020204" pitchFamily="34" charset="0"/>
              <a:buChar char="•"/>
            </a:pPr>
            <a:r>
              <a:rPr lang="en-US" b="0" i="0" u="none" strike="noStrike" dirty="0">
                <a:solidFill>
                  <a:srgbClr val="292668"/>
                </a:solidFill>
                <a:effectLst/>
              </a:rPr>
              <a:t>Waar komt dit voedingsmiddel vandaan?</a:t>
            </a:r>
          </a:p>
          <a:p>
            <a:pPr marL="571500" indent="-342900" algn="l" rtl="0" fontAlgn="base">
              <a:buFont typeface="Arial" panose="020B0604020202020204" pitchFamily="34" charset="0"/>
              <a:buChar char="•"/>
            </a:pPr>
            <a:r>
              <a:rPr lang="en-US" dirty="0"/>
              <a:t>Hoe wordt het </a:t>
            </a:r>
            <a:r>
              <a:rPr lang="en-US" b="0" i="0" u="none" strike="noStrike" dirty="0">
                <a:solidFill>
                  <a:srgbClr val="292668"/>
                </a:solidFill>
                <a:effectLst/>
              </a:rPr>
              <a:t>geproduceerd en vervoerd?</a:t>
            </a:r>
            <a:endParaRPr lang="en-US" b="0" i="0" dirty="0">
              <a:effectLst/>
            </a:endParaRPr>
          </a:p>
          <a:p>
            <a:pPr marL="571500" indent="-342900" algn="l" rtl="0" fontAlgn="base">
              <a:buFont typeface="Arial" panose="020B0604020202020204" pitchFamily="34" charset="0"/>
              <a:buChar char="•"/>
            </a:pPr>
            <a:r>
              <a:rPr lang="en-US" b="0" i="0" dirty="0">
                <a:effectLst/>
              </a:rPr>
              <a:t>Is het een bewerkt product? </a:t>
            </a:r>
          </a:p>
          <a:p>
            <a:pPr marL="571500" indent="-342900" algn="l" rtl="0" fontAlgn="base">
              <a:buFont typeface="Arial" panose="020B0604020202020204" pitchFamily="34" charset="0"/>
              <a:buChar char="•"/>
            </a:pPr>
            <a:r>
              <a:rPr lang="en-US" b="0" i="0" u="none" strike="noStrike" dirty="0">
                <a:solidFill>
                  <a:srgbClr val="292668"/>
                </a:solidFill>
                <a:effectLst/>
              </a:rPr>
              <a:t>Wat is uw veronderstelling over de milieu-impact ervan? </a:t>
            </a:r>
            <a:endParaRPr lang="en-US" b="0" i="0" dirty="0">
              <a:effectLst/>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6919784" y="59488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037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08E2837C-5E72-241B-CF82-5C10F19E15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DEFBA4-47CF-3AF0-F5A3-F25F988D4FA1}"/>
              </a:ext>
            </a:extLst>
          </p:cNvPr>
          <p:cNvSpPr>
            <a:spLocks noGrp="1"/>
          </p:cNvSpPr>
          <p:nvPr>
            <p:ph type="body" sz="quarter" idx="18"/>
          </p:nvPr>
        </p:nvSpPr>
        <p:spPr>
          <a:xfrm>
            <a:off x="578052" y="1401427"/>
            <a:ext cx="6569880" cy="2027573"/>
          </a:xfrm>
        </p:spPr>
        <p:txBody>
          <a:bodyPr lIns="91440" tIns="45720" rIns="91440" bIns="45720" anchor="t"/>
          <a:lstStyle/>
          <a:p>
            <a:r>
              <a:rPr lang="en-US"/>
              <a:t>Niet alle landbouw is hetzelfde. Duurzame landbouwmethoden werken samen met de natuur door de bodem te beschermen, water te besparen en de biodiversiteit te ondersteunen. Deze praktijken ondersteunen gezondere ecosystemen en creëren veerkrachtigere voedselsystemen.</a:t>
            </a:r>
          </a:p>
        </p:txBody>
      </p:sp>
      <p:pic>
        <p:nvPicPr>
          <p:cNvPr id="15" name="Picture Placeholder 31">
            <a:extLst>
              <a:ext uri="{FF2B5EF4-FFF2-40B4-BE49-F238E27FC236}">
                <a16:creationId xmlns:a16="http://schemas.microsoft.com/office/drawing/2014/main" id="{57BC64B2-0C97-65C8-2C56-970D97242ABB}"/>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 name="Text Placeholder 1">
            <a:extLst>
              <a:ext uri="{FF2B5EF4-FFF2-40B4-BE49-F238E27FC236}">
                <a16:creationId xmlns:a16="http://schemas.microsoft.com/office/drawing/2014/main" id="{8417940B-7651-463F-08D7-9D17597FAA23}"/>
              </a:ext>
            </a:extLst>
          </p:cNvPr>
          <p:cNvSpPr>
            <a:spLocks noGrp="1"/>
          </p:cNvSpPr>
          <p:nvPr>
            <p:ph type="body" sz="quarter" idx="16"/>
          </p:nvPr>
        </p:nvSpPr>
        <p:spPr>
          <a:xfrm>
            <a:off x="-1" y="650590"/>
            <a:ext cx="6184901" cy="641497"/>
          </a:xfrm>
          <a:solidFill>
            <a:srgbClr val="F26F46"/>
          </a:solidFill>
        </p:spPr>
        <p:txBody>
          <a:bodyPr/>
          <a:lstStyle/>
          <a:p>
            <a:pPr marL="585788">
              <a:lnSpc>
                <a:spcPct val="100000"/>
              </a:lnSpc>
            </a:pPr>
            <a:r>
              <a:rPr lang="en-US"/>
              <a:t>Duurzame landbouw</a:t>
            </a:r>
          </a:p>
        </p:txBody>
      </p:sp>
      <p:sp>
        <p:nvSpPr>
          <p:cNvPr id="4" name="Rechthoek: afgeschuinde diagonale hoeken 3">
            <a:extLst>
              <a:ext uri="{FF2B5EF4-FFF2-40B4-BE49-F238E27FC236}">
                <a16:creationId xmlns:a16="http://schemas.microsoft.com/office/drawing/2014/main" id="{FE3B8A10-33D3-8D28-5F79-5C5642D364E9}"/>
              </a:ext>
            </a:extLst>
          </p:cNvPr>
          <p:cNvSpPr/>
          <p:nvPr/>
        </p:nvSpPr>
        <p:spPr>
          <a:xfrm>
            <a:off x="738474" y="3143250"/>
            <a:ext cx="6754855" cy="3438172"/>
          </a:xfrm>
          <a:prstGeom prst="snip2DiagRect">
            <a:avLst/>
          </a:prstGeom>
          <a:solidFill>
            <a:srgbClr val="FEFBF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2400" b="1" dirty="0">
                <a:solidFill>
                  <a:srgbClr val="292668"/>
                </a:solidFill>
              </a:rPr>
              <a:t>	</a:t>
            </a:r>
          </a:p>
          <a:p>
            <a:r>
              <a:rPr lang="nl-NL" sz="1600" dirty="0">
                <a:solidFill>
                  <a:srgbClr val="292668"/>
                </a:solidFill>
              </a:rPr>
              <a:t>	</a:t>
            </a:r>
          </a:p>
          <a:p>
            <a:endParaRPr lang="nl-NL" sz="1600" dirty="0">
              <a:solidFill>
                <a:srgbClr val="292668"/>
              </a:solidFill>
            </a:endParaRPr>
          </a:p>
          <a:p>
            <a:r>
              <a:rPr lang="nl-NL" sz="1600" dirty="0">
                <a:solidFill>
                  <a:srgbClr val="292668"/>
                </a:solidFill>
              </a:rPr>
              <a:t>	</a:t>
            </a:r>
            <a:endParaRPr lang="en-NL" sz="2000" b="1" dirty="0">
              <a:solidFill>
                <a:srgbClr val="292668"/>
              </a:solidFill>
            </a:endParaRPr>
          </a:p>
        </p:txBody>
      </p:sp>
      <p:pic>
        <p:nvPicPr>
          <p:cNvPr id="7" name="Afbeelding 6">
            <a:extLst>
              <a:ext uri="{FF2B5EF4-FFF2-40B4-BE49-F238E27FC236}">
                <a16:creationId xmlns:a16="http://schemas.microsoft.com/office/drawing/2014/main" id="{F5F3639A-4CC2-B6D6-89B9-9AC715104994}"/>
              </a:ext>
            </a:extLst>
          </p:cNvPr>
          <p:cNvPicPr>
            <a:picLocks noChangeAspect="1"/>
          </p:cNvPicPr>
          <p:nvPr/>
        </p:nvPicPr>
        <p:blipFill>
          <a:blip r:embed="rId4"/>
          <a:stretch>
            <a:fillRect/>
          </a:stretch>
        </p:blipFill>
        <p:spPr>
          <a:xfrm>
            <a:off x="879462" y="3712702"/>
            <a:ext cx="500975" cy="521423"/>
          </a:xfrm>
          <a:prstGeom prst="rect">
            <a:avLst/>
          </a:prstGeom>
        </p:spPr>
      </p:pic>
      <p:pic>
        <p:nvPicPr>
          <p:cNvPr id="9" name="Afbeelding 8">
            <a:extLst>
              <a:ext uri="{FF2B5EF4-FFF2-40B4-BE49-F238E27FC236}">
                <a16:creationId xmlns:a16="http://schemas.microsoft.com/office/drawing/2014/main" id="{ACC03902-A37C-D9D4-FDC4-93C69BE9D5BA}"/>
              </a:ext>
            </a:extLst>
          </p:cNvPr>
          <p:cNvPicPr>
            <a:picLocks noChangeAspect="1"/>
          </p:cNvPicPr>
          <p:nvPr/>
        </p:nvPicPr>
        <p:blipFill>
          <a:blip r:embed="rId5"/>
          <a:stretch>
            <a:fillRect/>
          </a:stretch>
        </p:blipFill>
        <p:spPr>
          <a:xfrm>
            <a:off x="3720666" y="3830002"/>
            <a:ext cx="531646" cy="521423"/>
          </a:xfrm>
          <a:prstGeom prst="rect">
            <a:avLst/>
          </a:prstGeom>
        </p:spPr>
      </p:pic>
      <p:pic>
        <p:nvPicPr>
          <p:cNvPr id="11" name="Afbeelding 10">
            <a:extLst>
              <a:ext uri="{FF2B5EF4-FFF2-40B4-BE49-F238E27FC236}">
                <a16:creationId xmlns:a16="http://schemas.microsoft.com/office/drawing/2014/main" id="{98064D5D-0DA0-E452-A98F-F50D799E7D17}"/>
              </a:ext>
            </a:extLst>
          </p:cNvPr>
          <p:cNvPicPr>
            <a:picLocks noChangeAspect="1"/>
          </p:cNvPicPr>
          <p:nvPr/>
        </p:nvPicPr>
        <p:blipFill>
          <a:blip r:embed="rId6"/>
          <a:stretch>
            <a:fillRect/>
          </a:stretch>
        </p:blipFill>
        <p:spPr>
          <a:xfrm>
            <a:off x="900919" y="5351484"/>
            <a:ext cx="425651" cy="521423"/>
          </a:xfrm>
          <a:prstGeom prst="rect">
            <a:avLst/>
          </a:prstGeom>
        </p:spPr>
      </p:pic>
      <p:pic>
        <p:nvPicPr>
          <p:cNvPr id="13" name="Afbeelding 12">
            <a:extLst>
              <a:ext uri="{FF2B5EF4-FFF2-40B4-BE49-F238E27FC236}">
                <a16:creationId xmlns:a16="http://schemas.microsoft.com/office/drawing/2014/main" id="{23EA3FDB-181D-DE55-07C0-498E361B0A3E}"/>
              </a:ext>
            </a:extLst>
          </p:cNvPr>
          <p:cNvPicPr>
            <a:picLocks noChangeAspect="1"/>
          </p:cNvPicPr>
          <p:nvPr/>
        </p:nvPicPr>
        <p:blipFill>
          <a:blip r:embed="rId7"/>
          <a:stretch>
            <a:fillRect/>
          </a:stretch>
        </p:blipFill>
        <p:spPr>
          <a:xfrm>
            <a:off x="3762333" y="5469637"/>
            <a:ext cx="542793" cy="521506"/>
          </a:xfrm>
          <a:prstGeom prst="rect">
            <a:avLst/>
          </a:prstGeom>
        </p:spPr>
      </p:pic>
      <p:sp>
        <p:nvSpPr>
          <p:cNvPr id="6" name="TextBox 5">
            <a:extLst>
              <a:ext uri="{FF2B5EF4-FFF2-40B4-BE49-F238E27FC236}">
                <a16:creationId xmlns:a16="http://schemas.microsoft.com/office/drawing/2014/main" id="{5302EDED-54C3-C4C8-2AC2-1969A0EF4472}"/>
              </a:ext>
            </a:extLst>
          </p:cNvPr>
          <p:cNvSpPr txBox="1"/>
          <p:nvPr/>
        </p:nvSpPr>
        <p:spPr>
          <a:xfrm>
            <a:off x="1366352" y="3814583"/>
            <a:ext cx="2408382" cy="923330"/>
          </a:xfrm>
          <a:prstGeom prst="rect">
            <a:avLst/>
          </a:prstGeom>
          <a:noFill/>
        </p:spPr>
        <p:txBody>
          <a:bodyPr wrap="square">
            <a:spAutoFit/>
          </a:bodyPr>
          <a:lstStyle/>
          <a:p>
            <a:r>
              <a:rPr lang="nl-NL" dirty="0">
                <a:solidFill>
                  <a:srgbClr val="292668"/>
                </a:solidFill>
              </a:rPr>
              <a:t>Vermijdt synthetische </a:t>
            </a:r>
            <a:r>
              <a:rPr lang="nl-NL" sz="1800" dirty="0">
                <a:solidFill>
                  <a:srgbClr val="292668"/>
                </a:solidFill>
              </a:rPr>
              <a:t>pesticiden en meststoffen </a:t>
            </a:r>
            <a:endParaRPr lang="en-IE" dirty="0"/>
          </a:p>
        </p:txBody>
      </p:sp>
      <p:sp>
        <p:nvSpPr>
          <p:cNvPr id="10" name="TextBox 9">
            <a:extLst>
              <a:ext uri="{FF2B5EF4-FFF2-40B4-BE49-F238E27FC236}">
                <a16:creationId xmlns:a16="http://schemas.microsoft.com/office/drawing/2014/main" id="{5C5AFD86-3133-DFFF-1521-4A5001B5AA0F}"/>
              </a:ext>
            </a:extLst>
          </p:cNvPr>
          <p:cNvSpPr txBox="1"/>
          <p:nvPr/>
        </p:nvSpPr>
        <p:spPr>
          <a:xfrm>
            <a:off x="4367530" y="3814583"/>
            <a:ext cx="2834269" cy="923330"/>
          </a:xfrm>
          <a:prstGeom prst="rect">
            <a:avLst/>
          </a:prstGeom>
          <a:noFill/>
        </p:spPr>
        <p:txBody>
          <a:bodyPr wrap="square">
            <a:spAutoFit/>
          </a:bodyPr>
          <a:lstStyle/>
          <a:p>
            <a:r>
              <a:rPr lang="nl-NL" sz="1800" dirty="0">
                <a:solidFill>
                  <a:srgbClr val="292668"/>
                </a:solidFill>
              </a:rPr>
              <a:t>Herstelt de bodem, vangt</a:t>
            </a:r>
          </a:p>
          <a:p>
            <a:r>
              <a:rPr lang="nl-NL" sz="1800" dirty="0">
                <a:solidFill>
                  <a:srgbClr val="292668"/>
                </a:solidFill>
              </a:rPr>
              <a:t>koolstof vast, beschermt de biodiversiteit</a:t>
            </a:r>
          </a:p>
        </p:txBody>
      </p:sp>
      <p:sp>
        <p:nvSpPr>
          <p:cNvPr id="14" name="TextBox 13">
            <a:extLst>
              <a:ext uri="{FF2B5EF4-FFF2-40B4-BE49-F238E27FC236}">
                <a16:creationId xmlns:a16="http://schemas.microsoft.com/office/drawing/2014/main" id="{3852B543-8BC6-A1F5-73E1-654CB46A5A15}"/>
              </a:ext>
            </a:extLst>
          </p:cNvPr>
          <p:cNvSpPr txBox="1"/>
          <p:nvPr/>
        </p:nvSpPr>
        <p:spPr>
          <a:xfrm>
            <a:off x="1366352" y="5549742"/>
            <a:ext cx="2178639" cy="923330"/>
          </a:xfrm>
          <a:prstGeom prst="rect">
            <a:avLst/>
          </a:prstGeom>
          <a:noFill/>
        </p:spPr>
        <p:txBody>
          <a:bodyPr wrap="square">
            <a:spAutoFit/>
          </a:bodyPr>
          <a:lstStyle/>
          <a:p>
            <a:r>
              <a:rPr lang="nl-NL" dirty="0">
                <a:solidFill>
                  <a:srgbClr val="292668"/>
                </a:solidFill>
              </a:rPr>
              <a:t>Vermijdt synthetische </a:t>
            </a:r>
            <a:r>
              <a:rPr lang="nl-NL" sz="1800" dirty="0">
                <a:solidFill>
                  <a:srgbClr val="292668"/>
                </a:solidFill>
              </a:rPr>
              <a:t>pesticiden en meststoffen </a:t>
            </a:r>
            <a:endParaRPr lang="en-IE" dirty="0"/>
          </a:p>
        </p:txBody>
      </p:sp>
      <p:sp>
        <p:nvSpPr>
          <p:cNvPr id="28" name="TextBox 27">
            <a:extLst>
              <a:ext uri="{FF2B5EF4-FFF2-40B4-BE49-F238E27FC236}">
                <a16:creationId xmlns:a16="http://schemas.microsoft.com/office/drawing/2014/main" id="{38E71C1A-19B1-707E-80DD-5363D8504722}"/>
              </a:ext>
            </a:extLst>
          </p:cNvPr>
          <p:cNvSpPr txBox="1"/>
          <p:nvPr/>
        </p:nvSpPr>
        <p:spPr>
          <a:xfrm>
            <a:off x="4367530" y="5576796"/>
            <a:ext cx="2499590" cy="646331"/>
          </a:xfrm>
          <a:prstGeom prst="rect">
            <a:avLst/>
          </a:prstGeom>
          <a:noFill/>
        </p:spPr>
        <p:txBody>
          <a:bodyPr wrap="square">
            <a:spAutoFit/>
          </a:bodyPr>
          <a:lstStyle/>
          <a:p>
            <a:r>
              <a:rPr lang="nl-NL" sz="1800" dirty="0">
                <a:solidFill>
                  <a:srgbClr val="292668"/>
                </a:solidFill>
              </a:rPr>
              <a:t>Voedsel produceren dichter bij</a:t>
            </a:r>
          </a:p>
          <a:p>
            <a:r>
              <a:rPr lang="nl-NL" sz="1800" dirty="0">
                <a:solidFill>
                  <a:srgbClr val="292668"/>
                </a:solidFill>
              </a:rPr>
              <a:t>waar mensen wonen</a:t>
            </a:r>
            <a:endParaRPr lang="en-IE" dirty="0"/>
          </a:p>
        </p:txBody>
      </p:sp>
      <p:sp>
        <p:nvSpPr>
          <p:cNvPr id="30" name="TextBox 29">
            <a:extLst>
              <a:ext uri="{FF2B5EF4-FFF2-40B4-BE49-F238E27FC236}">
                <a16:creationId xmlns:a16="http://schemas.microsoft.com/office/drawing/2014/main" id="{99134BC2-71A8-3B7B-81F2-19D5F2DF779C}"/>
              </a:ext>
            </a:extLst>
          </p:cNvPr>
          <p:cNvSpPr txBox="1"/>
          <p:nvPr/>
        </p:nvSpPr>
        <p:spPr>
          <a:xfrm>
            <a:off x="4367530" y="5088077"/>
            <a:ext cx="2834269" cy="461665"/>
          </a:xfrm>
          <a:prstGeom prst="rect">
            <a:avLst/>
          </a:prstGeom>
          <a:noFill/>
        </p:spPr>
        <p:txBody>
          <a:bodyPr wrap="square">
            <a:spAutoFit/>
          </a:bodyPr>
          <a:lstStyle/>
          <a:p>
            <a:r>
              <a:rPr lang="nl-NL" sz="2400" b="1" dirty="0">
                <a:solidFill>
                  <a:srgbClr val="292668"/>
                </a:solidFill>
              </a:rPr>
              <a:t>Stadslandbouw</a:t>
            </a:r>
          </a:p>
        </p:txBody>
      </p:sp>
      <p:sp>
        <p:nvSpPr>
          <p:cNvPr id="32" name="TextBox 31">
            <a:extLst>
              <a:ext uri="{FF2B5EF4-FFF2-40B4-BE49-F238E27FC236}">
                <a16:creationId xmlns:a16="http://schemas.microsoft.com/office/drawing/2014/main" id="{0AF1C8B6-4C51-42E8-E7FF-6F59B09AF53A}"/>
              </a:ext>
            </a:extLst>
          </p:cNvPr>
          <p:cNvSpPr txBox="1"/>
          <p:nvPr/>
        </p:nvSpPr>
        <p:spPr>
          <a:xfrm>
            <a:off x="1380437" y="5099414"/>
            <a:ext cx="2178638" cy="461665"/>
          </a:xfrm>
          <a:prstGeom prst="rect">
            <a:avLst/>
          </a:prstGeom>
          <a:noFill/>
        </p:spPr>
        <p:txBody>
          <a:bodyPr wrap="square">
            <a:spAutoFit/>
          </a:bodyPr>
          <a:lstStyle/>
          <a:p>
            <a:r>
              <a:rPr lang="nl-NL" sz="2400" b="1" dirty="0">
                <a:solidFill>
                  <a:srgbClr val="292668"/>
                </a:solidFill>
              </a:rPr>
              <a:t>Agroforestry </a:t>
            </a:r>
            <a:endParaRPr lang="en-IE" sz="2400" dirty="0"/>
          </a:p>
        </p:txBody>
      </p:sp>
      <p:sp>
        <p:nvSpPr>
          <p:cNvPr id="34" name="TextBox 33">
            <a:extLst>
              <a:ext uri="{FF2B5EF4-FFF2-40B4-BE49-F238E27FC236}">
                <a16:creationId xmlns:a16="http://schemas.microsoft.com/office/drawing/2014/main" id="{6254D6BD-4988-E557-5E04-F1215BE43B6A}"/>
              </a:ext>
            </a:extLst>
          </p:cNvPr>
          <p:cNvSpPr txBox="1"/>
          <p:nvPr/>
        </p:nvSpPr>
        <p:spPr>
          <a:xfrm>
            <a:off x="4367529" y="3361961"/>
            <a:ext cx="3036261" cy="461665"/>
          </a:xfrm>
          <a:prstGeom prst="rect">
            <a:avLst/>
          </a:prstGeom>
          <a:noFill/>
        </p:spPr>
        <p:txBody>
          <a:bodyPr wrap="square">
            <a:spAutoFit/>
          </a:bodyPr>
          <a:lstStyle/>
          <a:p>
            <a:r>
              <a:rPr lang="nl-NL" sz="2400" b="1" dirty="0">
                <a:solidFill>
                  <a:srgbClr val="292668"/>
                </a:solidFill>
              </a:rPr>
              <a:t>Regeneratieve landbouw</a:t>
            </a:r>
            <a:endParaRPr lang="en-IE" sz="2400" dirty="0"/>
          </a:p>
        </p:txBody>
      </p:sp>
      <p:sp>
        <p:nvSpPr>
          <p:cNvPr id="36" name="TextBox 35">
            <a:extLst>
              <a:ext uri="{FF2B5EF4-FFF2-40B4-BE49-F238E27FC236}">
                <a16:creationId xmlns:a16="http://schemas.microsoft.com/office/drawing/2014/main" id="{5E5A68EF-E40A-8C3F-6D83-3FC021B61612}"/>
              </a:ext>
            </a:extLst>
          </p:cNvPr>
          <p:cNvSpPr txBox="1"/>
          <p:nvPr/>
        </p:nvSpPr>
        <p:spPr>
          <a:xfrm>
            <a:off x="1387719" y="3371700"/>
            <a:ext cx="2307981" cy="461665"/>
          </a:xfrm>
          <a:prstGeom prst="rect">
            <a:avLst/>
          </a:prstGeom>
          <a:noFill/>
        </p:spPr>
        <p:txBody>
          <a:bodyPr wrap="square">
            <a:spAutoFit/>
          </a:bodyPr>
          <a:lstStyle/>
          <a:p>
            <a:r>
              <a:rPr lang="nl-NL" sz="2400" b="1" dirty="0">
                <a:solidFill>
                  <a:srgbClr val="292668"/>
                </a:solidFill>
              </a:rPr>
              <a:t>Biologische landbouw</a:t>
            </a:r>
            <a:endParaRPr lang="en-IE" sz="2400" dirty="0"/>
          </a:p>
        </p:txBody>
      </p:sp>
    </p:spTree>
    <p:extLst>
      <p:ext uri="{BB962C8B-B14F-4D97-AF65-F5344CB8AC3E}">
        <p14:creationId xmlns:p14="http://schemas.microsoft.com/office/powerpoint/2010/main" val="67380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C6516DA1-4781-FC0B-824E-90B8F5EEAA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4BFFE0-49D5-DA3C-FD3E-30BB27316DF2}"/>
              </a:ext>
            </a:extLst>
          </p:cNvPr>
          <p:cNvSpPr>
            <a:spLocks noGrp="1"/>
          </p:cNvSpPr>
          <p:nvPr>
            <p:ph type="body" sz="quarter" idx="16"/>
          </p:nvPr>
        </p:nvSpPr>
        <p:spPr>
          <a:xfrm>
            <a:off x="2167253" y="363848"/>
            <a:ext cx="8360049" cy="641497"/>
          </a:xfrm>
          <a:solidFill>
            <a:schemeClr val="bg1"/>
          </a:solidFill>
        </p:spPr>
        <p:txBody>
          <a:bodyPr/>
          <a:lstStyle/>
          <a:p>
            <a:pPr marL="585788" algn="ctr">
              <a:lnSpc>
                <a:spcPct val="100000"/>
              </a:lnSpc>
            </a:pPr>
            <a:r>
              <a:rPr lang="en-US">
                <a:solidFill>
                  <a:srgbClr val="F26F46"/>
                </a:solidFill>
              </a:rPr>
              <a:t>Duurzame landbouw en voedselproductie  </a:t>
            </a:r>
          </a:p>
        </p:txBody>
      </p:sp>
      <p:sp>
        <p:nvSpPr>
          <p:cNvPr id="86" name="Freeform 243">
            <a:extLst>
              <a:ext uri="{FF2B5EF4-FFF2-40B4-BE49-F238E27FC236}">
                <a16:creationId xmlns:a16="http://schemas.microsoft.com/office/drawing/2014/main" id="{DF92BB64-30E3-3D36-006D-5F79C02E4868}"/>
              </a:ext>
            </a:extLst>
          </p:cNvPr>
          <p:cNvSpPr>
            <a:spLocks noChangeArrowheads="1"/>
          </p:cNvSpPr>
          <p:nvPr/>
        </p:nvSpPr>
        <p:spPr bwMode="auto">
          <a:xfrm>
            <a:off x="1323737"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28" name="Freeform 394">
            <a:extLst>
              <a:ext uri="{FF2B5EF4-FFF2-40B4-BE49-F238E27FC236}">
                <a16:creationId xmlns:a16="http://schemas.microsoft.com/office/drawing/2014/main" id="{24A50C7D-744D-5770-C381-5850DB67DD23}"/>
              </a:ext>
            </a:extLst>
          </p:cNvPr>
          <p:cNvSpPr>
            <a:spLocks noChangeArrowheads="1"/>
          </p:cNvSpPr>
          <p:nvPr/>
        </p:nvSpPr>
        <p:spPr bwMode="auto">
          <a:xfrm>
            <a:off x="8827582" y="2876330"/>
            <a:ext cx="2513094" cy="361782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29" name="Freeform 469">
            <a:extLst>
              <a:ext uri="{FF2B5EF4-FFF2-40B4-BE49-F238E27FC236}">
                <a16:creationId xmlns:a16="http://schemas.microsoft.com/office/drawing/2014/main" id="{02B4FFE4-7B91-005B-89E8-568A71FB22DA}"/>
              </a:ext>
            </a:extLst>
          </p:cNvPr>
          <p:cNvSpPr>
            <a:spLocks noChangeArrowheads="1"/>
          </p:cNvSpPr>
          <p:nvPr/>
        </p:nvSpPr>
        <p:spPr bwMode="auto">
          <a:xfrm>
            <a:off x="9295783" y="1826044"/>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a:p>
        </p:txBody>
      </p:sp>
      <p:sp>
        <p:nvSpPr>
          <p:cNvPr id="87" name="Freeform 319">
            <a:extLst>
              <a:ext uri="{FF2B5EF4-FFF2-40B4-BE49-F238E27FC236}">
                <a16:creationId xmlns:a16="http://schemas.microsoft.com/office/drawing/2014/main" id="{4BA73D6A-7853-DF65-23B4-513EE577D9FF}"/>
              </a:ext>
            </a:extLst>
          </p:cNvPr>
          <p:cNvSpPr>
            <a:spLocks noChangeArrowheads="1"/>
          </p:cNvSpPr>
          <p:nvPr/>
        </p:nvSpPr>
        <p:spPr bwMode="auto">
          <a:xfrm>
            <a:off x="4034232"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grpSp>
        <p:nvGrpSpPr>
          <p:cNvPr id="16" name="Group 15">
            <a:extLst>
              <a:ext uri="{FF2B5EF4-FFF2-40B4-BE49-F238E27FC236}">
                <a16:creationId xmlns:a16="http://schemas.microsoft.com/office/drawing/2014/main" id="{9CAFAD6B-395B-B24D-F39B-67446B8381B4}"/>
              </a:ext>
            </a:extLst>
          </p:cNvPr>
          <p:cNvGrpSpPr/>
          <p:nvPr/>
        </p:nvGrpSpPr>
        <p:grpSpPr>
          <a:xfrm>
            <a:off x="11367696" y="395072"/>
            <a:ext cx="1550274" cy="1884617"/>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A5AC1D-160D-85E7-FDAE-948EF63195C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DB9BAFF1-1FCC-5F92-B88D-8DA51C67F8E3}"/>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734DB5FF-0D88-732E-3E15-551E5B619E0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A14346-819B-E30E-0CB1-AAFF74D6B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029C937-1DD7-9787-688E-1C39FF83F53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5928648-7716-1C3B-4B9E-058E4A3B40F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89086C1-3D68-4BD9-4CF7-8FD44733B32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6BEB530-5400-16BF-A653-1F8D9D6D46A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BD4DC95-9520-9DEE-9E5F-E315E969A3D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64ADCB0-4A71-8B63-F79D-0BD0EAB18F7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kstvak 2">
            <a:extLst>
              <a:ext uri="{FF2B5EF4-FFF2-40B4-BE49-F238E27FC236}">
                <a16:creationId xmlns:a16="http://schemas.microsoft.com/office/drawing/2014/main" id="{2E5686A3-3121-2C32-8DA7-25827050CBF2}"/>
              </a:ext>
            </a:extLst>
          </p:cNvPr>
          <p:cNvSpPr txBox="1"/>
          <p:nvPr/>
        </p:nvSpPr>
        <p:spPr>
          <a:xfrm>
            <a:off x="557561" y="1395442"/>
            <a:ext cx="184731" cy="369332"/>
          </a:xfrm>
          <a:prstGeom prst="rect">
            <a:avLst/>
          </a:prstGeom>
          <a:noFill/>
        </p:spPr>
        <p:txBody>
          <a:bodyPr wrap="none" rtlCol="0">
            <a:spAutoFit/>
          </a:bodyPr>
          <a:lstStyle/>
          <a:p>
            <a:endParaRPr lang="en-NL"/>
          </a:p>
        </p:txBody>
      </p:sp>
      <p:sp>
        <p:nvSpPr>
          <p:cNvPr id="7" name="Freeform 1">
            <a:extLst>
              <a:ext uri="{FF2B5EF4-FFF2-40B4-BE49-F238E27FC236}">
                <a16:creationId xmlns:a16="http://schemas.microsoft.com/office/drawing/2014/main" id="{9A3E6F5D-2412-6C6E-22C2-B2403A6F1895}"/>
              </a:ext>
            </a:extLst>
          </p:cNvPr>
          <p:cNvSpPr>
            <a:spLocks noChangeArrowheads="1"/>
          </p:cNvSpPr>
          <p:nvPr/>
        </p:nvSpPr>
        <p:spPr bwMode="auto">
          <a:xfrm>
            <a:off x="858066" y="2876330"/>
            <a:ext cx="2513093" cy="3617822"/>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8" name="Freeform 243">
            <a:extLst>
              <a:ext uri="{FF2B5EF4-FFF2-40B4-BE49-F238E27FC236}">
                <a16:creationId xmlns:a16="http://schemas.microsoft.com/office/drawing/2014/main" id="{05558591-C4A0-FD94-6189-F8AE6BD6360A}"/>
              </a:ext>
            </a:extLst>
          </p:cNvPr>
          <p:cNvSpPr>
            <a:spLocks noChangeArrowheads="1"/>
          </p:cNvSpPr>
          <p:nvPr/>
        </p:nvSpPr>
        <p:spPr bwMode="auto">
          <a:xfrm>
            <a:off x="1323735"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9" name="Freeform 244">
            <a:extLst>
              <a:ext uri="{FF2B5EF4-FFF2-40B4-BE49-F238E27FC236}">
                <a16:creationId xmlns:a16="http://schemas.microsoft.com/office/drawing/2014/main" id="{2FC7CCA4-FACA-0E14-E152-2DEC853E67B2}"/>
              </a:ext>
            </a:extLst>
          </p:cNvPr>
          <p:cNvSpPr>
            <a:spLocks noChangeArrowheads="1"/>
          </p:cNvSpPr>
          <p:nvPr/>
        </p:nvSpPr>
        <p:spPr bwMode="auto">
          <a:xfrm>
            <a:off x="3568562" y="2876330"/>
            <a:ext cx="2513094" cy="3617822"/>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B0F0"/>
          </a:solidFill>
          <a:ln>
            <a:noFill/>
          </a:ln>
          <a:effectLst/>
        </p:spPr>
        <p:txBody>
          <a:bodyPr wrap="none" anchor="ctr"/>
          <a:lstStyle/>
          <a:p>
            <a:endParaRPr lang="en-US" sz="900"/>
          </a:p>
        </p:txBody>
      </p:sp>
      <p:sp>
        <p:nvSpPr>
          <p:cNvPr id="11" name="Freeform 319">
            <a:extLst>
              <a:ext uri="{FF2B5EF4-FFF2-40B4-BE49-F238E27FC236}">
                <a16:creationId xmlns:a16="http://schemas.microsoft.com/office/drawing/2014/main" id="{4C95FB69-3980-3172-BB27-7706642DC459}"/>
              </a:ext>
            </a:extLst>
          </p:cNvPr>
          <p:cNvSpPr>
            <a:spLocks noChangeArrowheads="1"/>
          </p:cNvSpPr>
          <p:nvPr/>
        </p:nvSpPr>
        <p:spPr bwMode="auto">
          <a:xfrm>
            <a:off x="4034230"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15" name="Freeform 320">
            <a:extLst>
              <a:ext uri="{FF2B5EF4-FFF2-40B4-BE49-F238E27FC236}">
                <a16:creationId xmlns:a16="http://schemas.microsoft.com/office/drawing/2014/main" id="{E3F5F138-E9FD-2BF9-253A-F23D159F5B8B}"/>
              </a:ext>
            </a:extLst>
          </p:cNvPr>
          <p:cNvSpPr>
            <a:spLocks noChangeArrowheads="1"/>
          </p:cNvSpPr>
          <p:nvPr/>
        </p:nvSpPr>
        <p:spPr bwMode="auto">
          <a:xfrm>
            <a:off x="6198073" y="2876330"/>
            <a:ext cx="2513093" cy="361782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10" name="Tekstvak 9">
            <a:extLst>
              <a:ext uri="{FF2B5EF4-FFF2-40B4-BE49-F238E27FC236}">
                <a16:creationId xmlns:a16="http://schemas.microsoft.com/office/drawing/2014/main" id="{D2B8DFDF-F0A0-E000-2A40-C58B496EEF65}"/>
              </a:ext>
            </a:extLst>
          </p:cNvPr>
          <p:cNvSpPr txBox="1"/>
          <p:nvPr/>
        </p:nvSpPr>
        <p:spPr>
          <a:xfrm>
            <a:off x="1722753" y="2528484"/>
            <a:ext cx="444500" cy="707886"/>
          </a:xfrm>
          <a:prstGeom prst="rect">
            <a:avLst/>
          </a:prstGeom>
          <a:noFill/>
        </p:spPr>
        <p:txBody>
          <a:bodyPr wrap="square">
            <a:spAutoFit/>
          </a:bodyPr>
          <a:lstStyle/>
          <a:p>
            <a:r>
              <a:rPr lang="en-NL" sz="4000"/>
              <a:t>🌿</a:t>
            </a:r>
          </a:p>
        </p:txBody>
      </p:sp>
      <p:sp>
        <p:nvSpPr>
          <p:cNvPr id="27" name="Freeform 393">
            <a:extLst>
              <a:ext uri="{FF2B5EF4-FFF2-40B4-BE49-F238E27FC236}">
                <a16:creationId xmlns:a16="http://schemas.microsoft.com/office/drawing/2014/main" id="{D7B38393-88A7-2F17-661A-EB56D3CE83E4}"/>
              </a:ext>
            </a:extLst>
          </p:cNvPr>
          <p:cNvSpPr>
            <a:spLocks noChangeArrowheads="1"/>
          </p:cNvSpPr>
          <p:nvPr/>
        </p:nvSpPr>
        <p:spPr bwMode="auto">
          <a:xfrm>
            <a:off x="6663742" y="1826044"/>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a:p>
        </p:txBody>
      </p:sp>
      <p:sp>
        <p:nvSpPr>
          <p:cNvPr id="30" name="CuadroTexto 553">
            <a:extLst>
              <a:ext uri="{FF2B5EF4-FFF2-40B4-BE49-F238E27FC236}">
                <a16:creationId xmlns:a16="http://schemas.microsoft.com/office/drawing/2014/main" id="{49A45960-DCB0-34DA-FFF2-2EFB5AD4EEEA}"/>
              </a:ext>
            </a:extLst>
          </p:cNvPr>
          <p:cNvSpPr txBox="1"/>
          <p:nvPr/>
        </p:nvSpPr>
        <p:spPr>
          <a:xfrm>
            <a:off x="933810" y="3625448"/>
            <a:ext cx="2466886" cy="261610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Lokale voeding</a:t>
            </a:r>
          </a:p>
          <a:p>
            <a:pPr algn="ctr"/>
            <a:endParaRPr lang="en-US" sz="2000" dirty="0">
              <a:solidFill>
                <a:schemeClr val="bg1"/>
              </a:solidFill>
            </a:endParaRPr>
          </a:p>
          <a:p>
            <a:pPr algn="ctr"/>
            <a:r>
              <a:rPr lang="en-US" sz="2000" b="1" dirty="0">
                <a:solidFill>
                  <a:schemeClr val="bg1"/>
                </a:solidFill>
              </a:rPr>
              <a:t>Voedsel dat dicht bij de plaats van consumptie wordt geproduceerd, waardoor transport wordt verminderd en lokale producenten worden ondersteund.</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 name="Tijdelijke aanduiding voor tekst 4">
            <a:extLst>
              <a:ext uri="{FF2B5EF4-FFF2-40B4-BE49-F238E27FC236}">
                <a16:creationId xmlns:a16="http://schemas.microsoft.com/office/drawing/2014/main" id="{C09EB947-5D82-EE55-E803-3D72FB1A0375}"/>
              </a:ext>
            </a:extLst>
          </p:cNvPr>
          <p:cNvSpPr>
            <a:spLocks noGrp="1"/>
          </p:cNvSpPr>
          <p:nvPr>
            <p:ph type="body" sz="quarter" idx="18"/>
          </p:nvPr>
        </p:nvSpPr>
        <p:spPr>
          <a:xfrm>
            <a:off x="810459" y="1173790"/>
            <a:ext cx="10870085" cy="1384733"/>
          </a:xfrm>
        </p:spPr>
        <p:txBody>
          <a:bodyPr/>
          <a:lstStyle/>
          <a:p>
            <a:r>
              <a:rPr lang="en-US" dirty="0"/>
              <a:t>Duurzame landbouw en productie richten zich op het produceren van voedsel op een manier </a:t>
            </a:r>
            <a:r>
              <a:rPr lang="en-US" b="1" dirty="0"/>
              <a:t>die zowel het milieu als de mensen beschermt</a:t>
            </a:r>
            <a:r>
              <a:rPr lang="en-US" dirty="0"/>
              <a:t>. Dit omvat efficiënt gebruik van hulpbronnen, vermindering van afval en ondersteuning van eerlijke arbeidsomstandigheden. Lokale en seizoensgebonden voedingsmiddelen, principes van de circulaire economie en eerlijke handel zijn belangrijke elementen van deze aanpak.</a:t>
            </a:r>
            <a:endParaRPr lang="en-NL" dirty="0"/>
          </a:p>
        </p:txBody>
      </p:sp>
      <p:sp>
        <p:nvSpPr>
          <p:cNvPr id="31" name="CuadroTexto 555">
            <a:extLst>
              <a:ext uri="{FF2B5EF4-FFF2-40B4-BE49-F238E27FC236}">
                <a16:creationId xmlns:a16="http://schemas.microsoft.com/office/drawing/2014/main" id="{73762CB4-4EBF-3D64-097F-6CD5BF977966}"/>
              </a:ext>
            </a:extLst>
          </p:cNvPr>
          <p:cNvSpPr txBox="1"/>
          <p:nvPr/>
        </p:nvSpPr>
        <p:spPr>
          <a:xfrm>
            <a:off x="3598099" y="3625448"/>
            <a:ext cx="2483557" cy="2308324"/>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Seizoensgebonden voedsel</a:t>
            </a:r>
          </a:p>
          <a:p>
            <a:pPr algn="ctr"/>
            <a:endParaRPr lang="en-US" sz="2000" dirty="0">
              <a:solidFill>
                <a:schemeClr val="bg1"/>
              </a:solidFill>
            </a:endParaRPr>
          </a:p>
          <a:p>
            <a:pPr algn="ctr"/>
            <a:r>
              <a:rPr lang="en-US" sz="2000" b="1" dirty="0">
                <a:solidFill>
                  <a:schemeClr val="bg1"/>
                </a:solidFill>
              </a:rPr>
              <a:t>Voedsel dat wordt geteeld en geoogst op het natuurlijke moment van het jaar, waardoor er minder energie en transport nodig is</a:t>
            </a:r>
            <a:r>
              <a:rPr lang="en-US" sz="2000" dirty="0">
                <a:solidFill>
                  <a:schemeClr val="bg1"/>
                </a:solidFill>
              </a:rPr>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32" name="CuadroTexto 557">
            <a:extLst>
              <a:ext uri="{FF2B5EF4-FFF2-40B4-BE49-F238E27FC236}">
                <a16:creationId xmlns:a16="http://schemas.microsoft.com/office/drawing/2014/main" id="{6933A01E-2776-763A-6C40-E5FE69A0D2EB}"/>
              </a:ext>
            </a:extLst>
          </p:cNvPr>
          <p:cNvSpPr txBox="1"/>
          <p:nvPr/>
        </p:nvSpPr>
        <p:spPr>
          <a:xfrm>
            <a:off x="6198072" y="3625448"/>
            <a:ext cx="2513093" cy="261610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Circulaire economie</a:t>
            </a:r>
          </a:p>
          <a:p>
            <a:pPr algn="ctr"/>
            <a:endParaRPr lang="en-US" sz="2000" dirty="0">
              <a:solidFill>
                <a:schemeClr val="bg1"/>
              </a:solidFill>
            </a:endParaRPr>
          </a:p>
          <a:p>
            <a:pPr algn="ctr"/>
            <a:r>
              <a:rPr lang="en-US" sz="2000" b="1" dirty="0">
                <a:solidFill>
                  <a:schemeClr val="bg1"/>
                </a:solidFill>
              </a:rPr>
              <a:t>Efficiënt gebruik van voedsel en hulpbronnen door afval te verminderen en restanten en bijproducten te hergebruiken.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33" name="CuadroTexto 559">
            <a:extLst>
              <a:ext uri="{FF2B5EF4-FFF2-40B4-BE49-F238E27FC236}">
                <a16:creationId xmlns:a16="http://schemas.microsoft.com/office/drawing/2014/main" id="{CF583ACB-8114-C012-5234-915E03D490DE}"/>
              </a:ext>
            </a:extLst>
          </p:cNvPr>
          <p:cNvSpPr txBox="1"/>
          <p:nvPr/>
        </p:nvSpPr>
        <p:spPr>
          <a:xfrm>
            <a:off x="8827581" y="3625448"/>
            <a:ext cx="2513094" cy="2308324"/>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Eerlijke handel</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a:p>
            <a:pPr algn="ctr"/>
            <a:r>
              <a:rPr lang="en-US" sz="2000" b="1" dirty="0">
                <a:solidFill>
                  <a:schemeClr val="bg1"/>
                </a:solidFill>
                <a:latin typeface="Calibri" panose="020F0502020204030204" pitchFamily="34" charset="0"/>
                <a:ea typeface="Lato" charset="0"/>
                <a:cs typeface="Calibri" panose="020F0502020204030204" pitchFamily="34" charset="0"/>
              </a:rPr>
              <a:t>Zorgt ervoor dat voedsel onder eerlijke omstandigheden wordt geproduceerd, met eerlijke prijzen en veilige arbeidsomstandigheden.</a:t>
            </a:r>
          </a:p>
        </p:txBody>
      </p:sp>
      <p:sp>
        <p:nvSpPr>
          <p:cNvPr id="83" name="Tekstvak 82">
            <a:extLst>
              <a:ext uri="{FF2B5EF4-FFF2-40B4-BE49-F238E27FC236}">
                <a16:creationId xmlns:a16="http://schemas.microsoft.com/office/drawing/2014/main" id="{95F4B2D0-9568-336E-8FEB-4F4B821EF091}"/>
              </a:ext>
            </a:extLst>
          </p:cNvPr>
          <p:cNvSpPr txBox="1"/>
          <p:nvPr/>
        </p:nvSpPr>
        <p:spPr>
          <a:xfrm>
            <a:off x="4380608" y="2590039"/>
            <a:ext cx="444500" cy="707886"/>
          </a:xfrm>
          <a:prstGeom prst="rect">
            <a:avLst/>
          </a:prstGeom>
          <a:noFill/>
        </p:spPr>
        <p:txBody>
          <a:bodyPr wrap="square">
            <a:spAutoFit/>
          </a:bodyPr>
          <a:lstStyle/>
          <a:p>
            <a:r>
              <a:rPr lang="en-NL" sz="4000"/>
              <a:t>🍎</a:t>
            </a:r>
          </a:p>
        </p:txBody>
      </p:sp>
      <p:sp>
        <p:nvSpPr>
          <p:cNvPr id="84" name="Tekstvak 83">
            <a:extLst>
              <a:ext uri="{FF2B5EF4-FFF2-40B4-BE49-F238E27FC236}">
                <a16:creationId xmlns:a16="http://schemas.microsoft.com/office/drawing/2014/main" id="{7F27CF64-459D-3D76-BDB1-127437637AA0}"/>
              </a:ext>
            </a:extLst>
          </p:cNvPr>
          <p:cNvSpPr txBox="1"/>
          <p:nvPr/>
        </p:nvSpPr>
        <p:spPr>
          <a:xfrm>
            <a:off x="9619914" y="2528484"/>
            <a:ext cx="498475" cy="769441"/>
          </a:xfrm>
          <a:prstGeom prst="rect">
            <a:avLst/>
          </a:prstGeom>
          <a:noFill/>
        </p:spPr>
        <p:txBody>
          <a:bodyPr wrap="square">
            <a:spAutoFit/>
          </a:bodyPr>
          <a:lstStyle/>
          <a:p>
            <a:r>
              <a:rPr lang="en-NL" sz="4400"/>
              <a:t>🌍</a:t>
            </a:r>
          </a:p>
        </p:txBody>
      </p:sp>
      <p:sp>
        <p:nvSpPr>
          <p:cNvPr id="85" name="Tekstvak 84">
            <a:extLst>
              <a:ext uri="{FF2B5EF4-FFF2-40B4-BE49-F238E27FC236}">
                <a16:creationId xmlns:a16="http://schemas.microsoft.com/office/drawing/2014/main" id="{DA1AF120-632B-D398-3168-0BE8DBA22909}"/>
              </a:ext>
            </a:extLst>
          </p:cNvPr>
          <p:cNvSpPr txBox="1"/>
          <p:nvPr/>
        </p:nvSpPr>
        <p:spPr>
          <a:xfrm>
            <a:off x="6980417" y="2528484"/>
            <a:ext cx="431800" cy="769441"/>
          </a:xfrm>
          <a:prstGeom prst="rect">
            <a:avLst/>
          </a:prstGeom>
          <a:noFill/>
        </p:spPr>
        <p:txBody>
          <a:bodyPr wrap="square">
            <a:spAutoFit/>
          </a:bodyPr>
          <a:lstStyle/>
          <a:p>
            <a:r>
              <a:rPr lang="en-NL" sz="4400"/>
              <a:t>♻️</a:t>
            </a:r>
          </a:p>
        </p:txBody>
      </p:sp>
    </p:spTree>
    <p:extLst>
      <p:ext uri="{BB962C8B-B14F-4D97-AF65-F5344CB8AC3E}">
        <p14:creationId xmlns:p14="http://schemas.microsoft.com/office/powerpoint/2010/main" val="63386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BD0E4726-E621-939D-2B6B-0BE57E75FB34}"/>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BE68844-ED5B-8D78-40B9-C6CA0283B247}"/>
              </a:ext>
            </a:extLst>
          </p:cNvPr>
          <p:cNvGrpSpPr/>
          <p:nvPr/>
        </p:nvGrpSpPr>
        <p:grpSpPr>
          <a:xfrm>
            <a:off x="10039624" y="780063"/>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16DB59DC-883A-070C-3720-F6398C22A4E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3E811FFE-D619-8A8A-B1DB-45F1FCCB0B3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C42012DC-967F-709D-DEC0-D5920914CD1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FE92E4D-14AF-0D3E-F0E0-5071069C7F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2B589C-366D-5C25-4417-7BEA8155E37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4644237-8801-0242-269C-5315673E15F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F0DCBA14-3794-4299-A23B-90DBC377DA82}"/>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B408139-32CF-33A3-1689-EF93618C19E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8B92414-F27D-0EDB-092B-814CC2059F4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47DE7AE-AC75-F04B-4759-8DE7A464C9B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C7212968-4C5C-5923-450A-FA88D872E5C4}"/>
              </a:ext>
            </a:extLst>
          </p:cNvPr>
          <p:cNvSpPr>
            <a:spLocks noGrp="1"/>
          </p:cNvSpPr>
          <p:nvPr>
            <p:ph type="body" sz="quarter" idx="18"/>
          </p:nvPr>
        </p:nvSpPr>
        <p:spPr>
          <a:xfrm>
            <a:off x="553042" y="1567726"/>
            <a:ext cx="6684168" cy="3666574"/>
          </a:xfrm>
        </p:spPr>
        <p:txBody>
          <a:bodyPr/>
          <a:lstStyle/>
          <a:p>
            <a:r>
              <a:rPr lang="en-US" dirty="0"/>
              <a:t>Gezonde en duurzame voeding houdt in dat je voedingsmiddelen en portiegroottes kiest die zowel goed zijn voor de mens als voor de planeet. </a:t>
            </a:r>
          </a:p>
          <a:p>
            <a:pPr marL="342900" indent="-342900">
              <a:buFont typeface="Arial" panose="020B0604020202020204" pitchFamily="34" charset="0"/>
              <a:buChar char="•"/>
            </a:pPr>
            <a:r>
              <a:rPr lang="en-US" dirty="0"/>
              <a:t>Voedingskeuzes – en voedselproductieprocessen – hebben invloed op </a:t>
            </a:r>
            <a:r>
              <a:rPr lang="en-US" b="1" dirty="0"/>
              <a:t>de menselijke gezondheid en het milieu</a:t>
            </a:r>
            <a:endParaRPr lang="en-US" dirty="0"/>
          </a:p>
          <a:p>
            <a:pPr marL="342900" indent="-342900">
              <a:buFont typeface="Arial" panose="020B0604020202020204" pitchFamily="34" charset="0"/>
              <a:buChar char="•"/>
            </a:pPr>
            <a:r>
              <a:rPr lang="en-US" dirty="0"/>
              <a:t>Veel huidige voedingspatronen veroorzaken </a:t>
            </a:r>
            <a:r>
              <a:rPr lang="en-US" b="1" dirty="0"/>
              <a:t>ziekten en milieuschade</a:t>
            </a:r>
            <a:endParaRPr lang="en-US" dirty="0"/>
          </a:p>
          <a:p>
            <a:pPr marL="342900" indent="-342900">
              <a:buFont typeface="Arial" panose="020B0604020202020204" pitchFamily="34" charset="0"/>
              <a:buChar char="•"/>
            </a:pPr>
            <a:r>
              <a:rPr lang="en-US" dirty="0"/>
              <a:t>Het eten </a:t>
            </a:r>
            <a:r>
              <a:rPr lang="en-US" b="1" dirty="0"/>
              <a:t>van gevarieerde voeding </a:t>
            </a:r>
            <a:r>
              <a:rPr lang="en-US" dirty="0"/>
              <a:t>ondersteunt sterkere voedselsystemen</a:t>
            </a:r>
          </a:p>
          <a:p>
            <a:pPr marL="0" indent="0"/>
            <a:endParaRPr lang="en-US" dirty="0"/>
          </a:p>
          <a:p>
            <a:pPr marL="342900" indent="-342900">
              <a:buFont typeface="Arial" panose="020B0604020202020204" pitchFamily="34" charset="0"/>
              <a:buChar char="•"/>
            </a:pPr>
            <a:endParaRPr lang="en-US" dirty="0"/>
          </a:p>
        </p:txBody>
      </p:sp>
      <p:sp>
        <p:nvSpPr>
          <p:cNvPr id="2" name="Text Placeholder 1">
            <a:extLst>
              <a:ext uri="{FF2B5EF4-FFF2-40B4-BE49-F238E27FC236}">
                <a16:creationId xmlns:a16="http://schemas.microsoft.com/office/drawing/2014/main" id="{64B681BF-1591-90EF-5DFA-9983BF3F7DCF}"/>
              </a:ext>
            </a:extLst>
          </p:cNvPr>
          <p:cNvSpPr>
            <a:spLocks noGrp="1"/>
          </p:cNvSpPr>
          <p:nvPr>
            <p:ph type="body" sz="quarter" idx="16"/>
          </p:nvPr>
        </p:nvSpPr>
        <p:spPr>
          <a:xfrm>
            <a:off x="-1" y="650590"/>
            <a:ext cx="7237211" cy="641497"/>
          </a:xfrm>
          <a:solidFill>
            <a:srgbClr val="F26F46"/>
          </a:solidFill>
        </p:spPr>
        <p:txBody>
          <a:bodyPr/>
          <a:lstStyle/>
          <a:p>
            <a:pPr marL="585788">
              <a:lnSpc>
                <a:spcPct val="100000"/>
              </a:lnSpc>
            </a:pPr>
            <a:r>
              <a:rPr lang="en-US"/>
              <a:t>Gezonde en duurzame voeding</a:t>
            </a:r>
          </a:p>
        </p:txBody>
      </p:sp>
      <p:pic>
        <p:nvPicPr>
          <p:cNvPr id="15" name="Picture Placeholder 31">
            <a:extLst>
              <a:ext uri="{FF2B5EF4-FFF2-40B4-BE49-F238E27FC236}">
                <a16:creationId xmlns:a16="http://schemas.microsoft.com/office/drawing/2014/main" id="{221103F4-8587-0642-9508-72AFB0595477}"/>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7" name="Arrow: Right 4">
            <a:extLst>
              <a:ext uri="{FF2B5EF4-FFF2-40B4-BE49-F238E27FC236}">
                <a16:creationId xmlns:a16="http://schemas.microsoft.com/office/drawing/2014/main" id="{75C8C04F-F207-F441-845F-90F3310307C3}"/>
              </a:ext>
            </a:extLst>
          </p:cNvPr>
          <p:cNvSpPr/>
          <p:nvPr/>
        </p:nvSpPr>
        <p:spPr>
          <a:xfrm>
            <a:off x="2061029" y="5533477"/>
            <a:ext cx="2350081"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Wilt u meer weten?</a:t>
            </a:r>
          </a:p>
        </p:txBody>
      </p:sp>
      <p:sp>
        <p:nvSpPr>
          <p:cNvPr id="28" name="Text Placeholder 2">
            <a:extLst>
              <a:ext uri="{FF2B5EF4-FFF2-40B4-BE49-F238E27FC236}">
                <a16:creationId xmlns:a16="http://schemas.microsoft.com/office/drawing/2014/main" id="{43B6B508-1596-7A4A-BCEF-DCC312D0F15B}"/>
              </a:ext>
            </a:extLst>
          </p:cNvPr>
          <p:cNvSpPr txBox="1">
            <a:spLocks/>
          </p:cNvSpPr>
          <p:nvPr/>
        </p:nvSpPr>
        <p:spPr>
          <a:xfrm>
            <a:off x="4473631" y="5828990"/>
            <a:ext cx="2825483" cy="495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Bekijk dan </a:t>
            </a:r>
            <a:r>
              <a:rPr lang="en-US" b="1" dirty="0"/>
              <a:t>module 3</a:t>
            </a:r>
          </a:p>
          <a:p>
            <a:pPr marL="0" indent="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5154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D6DE-2FBA-A9AB-1DD6-F6EF5501F8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2CF533-C171-F7CD-5199-E3CC592DCEB4}"/>
              </a:ext>
            </a:extLst>
          </p:cNvPr>
          <p:cNvSpPr>
            <a:spLocks noGrp="1"/>
          </p:cNvSpPr>
          <p:nvPr>
            <p:ph type="body" sz="quarter" idx="16"/>
          </p:nvPr>
        </p:nvSpPr>
        <p:spPr>
          <a:xfrm>
            <a:off x="2425700" y="593866"/>
            <a:ext cx="9144170" cy="1081552"/>
          </a:xfrm>
        </p:spPr>
        <p:txBody>
          <a:bodyPr lIns="91440" tIns="45720" rIns="91440" bIns="45720" anchor="t">
            <a:noAutofit/>
          </a:bodyPr>
          <a:lstStyle/>
          <a:p>
            <a:pPr algn="r"/>
            <a:r>
              <a:rPr lang="en-IE" dirty="0"/>
              <a:t>TEDx Talk</a:t>
            </a:r>
          </a:p>
          <a:p>
            <a:pPr algn="r"/>
            <a:r>
              <a:rPr lang="en-IE" dirty="0"/>
              <a:t>Walter Willett | Een dieet dat de planeet in stand houdt</a:t>
            </a:r>
            <a:endParaRPr lang="it-IT" dirty="0"/>
          </a:p>
        </p:txBody>
      </p:sp>
      <p:sp>
        <p:nvSpPr>
          <p:cNvPr id="3" name="Text Placeholder 2">
            <a:extLst>
              <a:ext uri="{FF2B5EF4-FFF2-40B4-BE49-F238E27FC236}">
                <a16:creationId xmlns:a16="http://schemas.microsoft.com/office/drawing/2014/main" id="{2CB8721E-7724-F3DE-43BE-D857782EB3A6}"/>
              </a:ext>
            </a:extLst>
          </p:cNvPr>
          <p:cNvSpPr>
            <a:spLocks noGrp="1"/>
          </p:cNvSpPr>
          <p:nvPr>
            <p:ph type="body" sz="quarter" idx="19"/>
          </p:nvPr>
        </p:nvSpPr>
        <p:spPr>
          <a:xfrm>
            <a:off x="6578872" y="2040031"/>
            <a:ext cx="4990998" cy="4102937"/>
          </a:xfrm>
        </p:spPr>
        <p:txBody>
          <a:bodyPr lIns="91440" tIns="45720" rIns="91440" bIns="45720" anchor="t"/>
          <a:lstStyle/>
          <a:p>
            <a:r>
              <a:rPr lang="en-US" dirty="0"/>
              <a:t>Kan onze manier van eten zowel de gezondheid van de mens als die van de planeet ondersteunen? In deze lezing onderzoekt de gerenommeerde voedingsonderzoeker </a:t>
            </a:r>
            <a:r>
              <a:rPr lang="en-US" b="1" dirty="0"/>
              <a:t>Walter C. Willett </a:t>
            </a:r>
            <a:r>
              <a:rPr lang="en-US" dirty="0"/>
              <a:t>de wetenschap achter het </a:t>
            </a:r>
            <a:r>
              <a:rPr lang="en-US" b="1" dirty="0"/>
              <a:t>Planetary Health Diet </a:t>
            </a:r>
            <a:r>
              <a:rPr lang="en-US" dirty="0"/>
              <a:t>en hoe voedingskeuzes de impact op het milieu kunnen verminderen en tegelijkertijd de gezondheid op lange termijn kunnen verbeteren.</a:t>
            </a:r>
          </a:p>
          <a:p>
            <a:endParaRPr lang="en-US" dirty="0"/>
          </a:p>
          <a:p>
            <a:r>
              <a:rPr lang="en-US" dirty="0">
                <a:hlinkClick r:id="rId5"/>
              </a:rPr>
              <a:t>EAT Forum </a:t>
            </a:r>
            <a:endParaRPr lang="en-US" dirty="0"/>
          </a:p>
          <a:p>
            <a:endParaRPr lang="en-IE" dirty="0"/>
          </a:p>
        </p:txBody>
      </p:sp>
      <p:pic>
        <p:nvPicPr>
          <p:cNvPr id="4" name="Onlinemedia 3" title="A diet that sustains the planet | Walter Willett | TEDxBoston">
            <a:hlinkClick r:id="" action="ppaction://media"/>
            <a:extLst>
              <a:ext uri="{FF2B5EF4-FFF2-40B4-BE49-F238E27FC236}">
                <a16:creationId xmlns:a16="http://schemas.microsoft.com/office/drawing/2014/main" id="{2BFAA137-BEED-4179-CC1D-611D6D1BC7A3}"/>
              </a:ext>
            </a:extLst>
          </p:cNvPr>
          <p:cNvPicPr>
            <a:picLocks noRot="1" noChangeAspect="1"/>
          </p:cNvPicPr>
          <p:nvPr>
            <a:videoFile r:link="rId1"/>
          </p:nvPr>
        </p:nvPicPr>
        <p:blipFill>
          <a:blip r:embed="rId6"/>
          <a:stretch>
            <a:fillRect/>
          </a:stretch>
        </p:blipFill>
        <p:spPr>
          <a:xfrm>
            <a:off x="936978" y="2419059"/>
            <a:ext cx="5274809" cy="3191519"/>
          </a:xfrm>
          <a:prstGeom prst="rect">
            <a:avLst/>
          </a:prstGeom>
        </p:spPr>
      </p:pic>
      <p:sp>
        <p:nvSpPr>
          <p:cNvPr id="5" name="TextBox 3">
            <a:extLst>
              <a:ext uri="{FF2B5EF4-FFF2-40B4-BE49-F238E27FC236}">
                <a16:creationId xmlns:a16="http://schemas.microsoft.com/office/drawing/2014/main" id="{280A664D-1854-0B47-96EF-1CB1FE123A93}"/>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7"/>
              </a:rPr>
              <a:t>TEDx Talk</a:t>
            </a:r>
            <a:endParaRPr lang="it-IT" dirty="0">
              <a:hlinkClick r:id="rId7"/>
            </a:endParaRPr>
          </a:p>
          <a:p>
            <a:pPr algn="ctr"/>
            <a:r>
              <a:rPr lang="en-US" sz="1200" dirty="0">
                <a:ea typeface="Calibri"/>
                <a:cs typeface="Calibri"/>
                <a:hlinkClick r:id="rId7"/>
              </a:rPr>
              <a:t>Walter Willett | Een dieet dat de planeet in stand houdt</a:t>
            </a:r>
            <a:endParaRPr lang="en-US" sz="1200" dirty="0">
              <a:ea typeface="Calibri"/>
              <a:cs typeface="Calibri"/>
            </a:endParaRPr>
          </a:p>
        </p:txBody>
      </p:sp>
    </p:spTree>
    <p:extLst>
      <p:ext uri="{BB962C8B-B14F-4D97-AF65-F5344CB8AC3E}">
        <p14:creationId xmlns:p14="http://schemas.microsoft.com/office/powerpoint/2010/main" val="29013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6950BFC3-D8DA-4A85-94F7-54DA5524770B}">
      <p188:commentRel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6B47DD8B-9EAF-0770-AA74-97FF3F04C0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4BD7A0-A671-AE3B-B7BF-E8394AD8F8D0}"/>
              </a:ext>
            </a:extLst>
          </p:cNvPr>
          <p:cNvSpPr>
            <a:spLocks noGrp="1"/>
          </p:cNvSpPr>
          <p:nvPr>
            <p:ph type="body" sz="quarter" idx="18"/>
          </p:nvPr>
        </p:nvSpPr>
        <p:spPr>
          <a:xfrm>
            <a:off x="527146" y="1790538"/>
            <a:ext cx="9512204" cy="4746649"/>
          </a:xfrm>
        </p:spPr>
        <p:txBody>
          <a:bodyPr/>
          <a:lstStyle/>
          <a:p>
            <a:pPr marL="342900" indent="-342900">
              <a:buFont typeface="Arial" panose="020B0604020202020204" pitchFamily="34" charset="0"/>
              <a:buChar char="•"/>
            </a:pPr>
            <a:r>
              <a:rPr lang="en-US" b="1" dirty="0"/>
              <a:t>Voedselverspilling </a:t>
            </a:r>
            <a:r>
              <a:rPr lang="en-US" dirty="0"/>
              <a:t>is voedsel (rauw, gekookt, eetbaar of oneetbaar voedsel dat bedoeld is voor menselijke consumptie) dat wordt weggegooid, bedoeld is om te worden weggegooid of moet worden weggegooid in een van de stadia tussen productie en consumptie.</a:t>
            </a:r>
          </a:p>
          <a:p>
            <a:pPr marL="342900" indent="-342900">
              <a:buFont typeface="Arial" panose="020B0604020202020204" pitchFamily="34" charset="0"/>
              <a:buChar char="•"/>
            </a:pPr>
            <a:r>
              <a:rPr lang="en-US" b="1" dirty="0"/>
              <a:t>Voedselverspilling voorkomen </a:t>
            </a:r>
            <a:r>
              <a:rPr lang="en-US" dirty="0"/>
              <a:t>verwijst naar maatregelen die het ontstaan van voedselverspilling tegengaan door voedsel zo lang mogelijk te gebruiken en de hoeveelheid voedsel die uiteindelijk wordt weggegooid te verminderen. </a:t>
            </a:r>
          </a:p>
          <a:p>
            <a:pPr marL="342900" indent="-342900">
              <a:buFont typeface="Arial" panose="020B0604020202020204" pitchFamily="34" charset="0"/>
              <a:buChar char="•"/>
            </a:pPr>
            <a:r>
              <a:rPr lang="en-US" b="1" dirty="0"/>
              <a:t>Vermindering van voedselverspilling </a:t>
            </a:r>
            <a:r>
              <a:rPr lang="en-US" dirty="0"/>
              <a:t>betekent het verminderen van de hoeveelheid voedselafval die daadwerkelijk wordt geproduceerd, bijvoorbeeld door betere opslag, planning, verwerking of herverdeling.</a:t>
            </a:r>
          </a:p>
          <a:p>
            <a:pPr marL="342900" indent="-342900">
              <a:buFont typeface="Arial" panose="020B0604020202020204" pitchFamily="34" charset="0"/>
              <a:buChar char="•"/>
            </a:pPr>
            <a:endParaRPr lang="en-US" dirty="0"/>
          </a:p>
          <a:p>
            <a:pPr marL="0" indent="0"/>
            <a:r>
              <a:rPr lang="en-US" dirty="0">
                <a:hlinkClick r:id="rId3"/>
              </a:rPr>
              <a:t>Europese Commissie – </a:t>
            </a:r>
            <a:r>
              <a:rPr lang="en-US" i="1" dirty="0">
                <a:hlinkClick r:id="rId3"/>
              </a:rPr>
              <a:t>Voedselverlies en -verspilling voorkomen</a:t>
            </a:r>
            <a:endParaRPr lang="en-US" i="1" dirty="0"/>
          </a:p>
        </p:txBody>
      </p:sp>
      <p:sp>
        <p:nvSpPr>
          <p:cNvPr id="2" name="Text Placeholder 1">
            <a:extLst>
              <a:ext uri="{FF2B5EF4-FFF2-40B4-BE49-F238E27FC236}">
                <a16:creationId xmlns:a16="http://schemas.microsoft.com/office/drawing/2014/main" id="{6DBB9908-E6BB-FAA8-9B59-AAE0E5E01495}"/>
              </a:ext>
            </a:extLst>
          </p:cNvPr>
          <p:cNvSpPr>
            <a:spLocks noGrp="1"/>
          </p:cNvSpPr>
          <p:nvPr>
            <p:ph type="body" sz="quarter" idx="16"/>
          </p:nvPr>
        </p:nvSpPr>
        <p:spPr>
          <a:xfrm>
            <a:off x="-2" y="650590"/>
            <a:ext cx="8390251" cy="641497"/>
          </a:xfrm>
          <a:solidFill>
            <a:srgbClr val="F26F46"/>
          </a:solidFill>
        </p:spPr>
        <p:txBody>
          <a:bodyPr/>
          <a:lstStyle/>
          <a:p>
            <a:pPr marL="585788">
              <a:lnSpc>
                <a:spcPct val="100000"/>
              </a:lnSpc>
            </a:pPr>
            <a:r>
              <a:rPr lang="en-US"/>
              <a:t>Voedselverspilling voorkomen en verminderen</a:t>
            </a:r>
          </a:p>
        </p:txBody>
      </p:sp>
      <p:grpSp>
        <p:nvGrpSpPr>
          <p:cNvPr id="16" name="Group 15">
            <a:extLst>
              <a:ext uri="{FF2B5EF4-FFF2-40B4-BE49-F238E27FC236}">
                <a16:creationId xmlns:a16="http://schemas.microsoft.com/office/drawing/2014/main" id="{EA8D379C-44DD-5D7C-E170-FB79773CFADB}"/>
              </a:ext>
            </a:extLst>
          </p:cNvPr>
          <p:cNvGrpSpPr/>
          <p:nvPr/>
        </p:nvGrpSpPr>
        <p:grpSpPr>
          <a:xfrm>
            <a:off x="9735453" y="11205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CD7C4FC1-9BC0-57D0-35B6-63D3CBE576C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C97B68F2-9504-2EA9-FF49-E7000814B3D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B25560BB-2D19-8715-E081-27A1CD84038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8879BE-3D35-C5D1-C170-2C6FF585A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8325CD1-83DC-CF99-2826-61415397305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0B396A5-39DE-6212-BB1B-D471E06B7A0A}"/>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10EC9C4-769C-F09E-6189-6EBB4780F5C7}"/>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A91F714-3FA1-D2F6-F5A7-117E6D3EA628}"/>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406639-3586-23DE-F7B4-B97734F3D2F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CFA9ED7-6E3E-F8E2-9105-793572585925}"/>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05436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D6CC24EC-0B08-D8BF-ED59-A7711354F4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CB4F-7926-7E61-E120-8A8082BE4A41}"/>
              </a:ext>
            </a:extLst>
          </p:cNvPr>
          <p:cNvSpPr>
            <a:spLocks noGrp="1"/>
          </p:cNvSpPr>
          <p:nvPr>
            <p:ph type="body" sz="quarter" idx="16"/>
          </p:nvPr>
        </p:nvSpPr>
        <p:spPr>
          <a:xfrm>
            <a:off x="3167270" y="536357"/>
            <a:ext cx="8992070" cy="750180"/>
          </a:xfrm>
          <a:solidFill>
            <a:srgbClr val="F26F46"/>
          </a:solidFill>
        </p:spPr>
        <p:txBody>
          <a:bodyPr lIns="91440" tIns="45720" rIns="91440" bIns="45720" anchor="t">
            <a:noAutofit/>
          </a:bodyPr>
          <a:lstStyle/>
          <a:p>
            <a:pPr marL="585470">
              <a:lnSpc>
                <a:spcPct val="100000"/>
              </a:lnSpc>
            </a:pPr>
            <a:r>
              <a:rPr lang="en-US" dirty="0">
                <a:solidFill>
                  <a:schemeClr val="bg1"/>
                </a:solidFill>
              </a:rPr>
              <a:t>De </a:t>
            </a:r>
            <a:r>
              <a:rPr lang="en-US" dirty="0" err="1">
                <a:solidFill>
                  <a:schemeClr val="bg1"/>
                </a:solidFill>
              </a:rPr>
              <a:t>voedselverspillingsuitdaging</a:t>
            </a:r>
            <a:r>
              <a:rPr lang="en-US" dirty="0">
                <a:solidFill>
                  <a:schemeClr val="bg1"/>
                </a:solidFill>
              </a:rPr>
              <a:t> in Europa</a:t>
            </a:r>
            <a:endParaRPr lang="it-IT" dirty="0">
              <a:solidFill>
                <a:schemeClr val="bg1"/>
              </a:solidFill>
            </a:endParaRPr>
          </a:p>
        </p:txBody>
      </p:sp>
      <p:sp>
        <p:nvSpPr>
          <p:cNvPr id="6" name="Tijdelijke aanduiding voor tekst 5">
            <a:extLst>
              <a:ext uri="{FF2B5EF4-FFF2-40B4-BE49-F238E27FC236}">
                <a16:creationId xmlns:a16="http://schemas.microsoft.com/office/drawing/2014/main" id="{DDEB2947-8D53-B7F7-6A75-716EC04C83D1}"/>
              </a:ext>
            </a:extLst>
          </p:cNvPr>
          <p:cNvSpPr>
            <a:spLocks noGrp="1"/>
          </p:cNvSpPr>
          <p:nvPr>
            <p:ph type="body" sz="quarter" idx="19"/>
          </p:nvPr>
        </p:nvSpPr>
        <p:spPr>
          <a:xfrm>
            <a:off x="6665410" y="2104920"/>
            <a:ext cx="4518828" cy="4216723"/>
          </a:xfrm>
        </p:spPr>
        <p:txBody>
          <a:bodyPr/>
          <a:lstStyle/>
          <a:p>
            <a:r>
              <a:rPr lang="en-US" dirty="0">
                <a:solidFill>
                  <a:schemeClr val="bg1"/>
                </a:solidFill>
              </a:rPr>
              <a:t>Martin Bowman, Senior Policy and Campaigns Manager </a:t>
            </a:r>
            <a:r>
              <a:rPr lang="en-US" dirty="0" err="1">
                <a:solidFill>
                  <a:schemeClr val="bg1"/>
                </a:solidFill>
              </a:rPr>
              <a:t>bij</a:t>
            </a:r>
            <a:r>
              <a:rPr lang="en-US" dirty="0">
                <a:solidFill>
                  <a:schemeClr val="bg1"/>
                </a:solidFill>
              </a:rPr>
              <a:t> Feedback EU, </a:t>
            </a:r>
            <a:r>
              <a:rPr lang="en-US" dirty="0" err="1">
                <a:solidFill>
                  <a:schemeClr val="bg1"/>
                </a:solidFill>
              </a:rPr>
              <a:t>geeft</a:t>
            </a:r>
            <a:r>
              <a:rPr lang="en-US" dirty="0">
                <a:solidFill>
                  <a:schemeClr val="bg1"/>
                </a:solidFill>
              </a:rPr>
              <a:t> </a:t>
            </a:r>
            <a:r>
              <a:rPr lang="en-US" dirty="0" err="1">
                <a:solidFill>
                  <a:schemeClr val="bg1"/>
                </a:solidFill>
              </a:rPr>
              <a:t>een</a:t>
            </a:r>
            <a:r>
              <a:rPr lang="en-US" dirty="0">
                <a:solidFill>
                  <a:schemeClr val="bg1"/>
                </a:solidFill>
              </a:rPr>
              <a:t> </a:t>
            </a:r>
            <a:r>
              <a:rPr lang="en-US" dirty="0" err="1">
                <a:solidFill>
                  <a:schemeClr val="bg1"/>
                </a:solidFill>
              </a:rPr>
              <a:t>overzicht</a:t>
            </a:r>
            <a:r>
              <a:rPr lang="en-US" dirty="0">
                <a:solidFill>
                  <a:schemeClr val="bg1"/>
                </a:solidFill>
              </a:rPr>
              <a:t> van het </a:t>
            </a:r>
            <a:r>
              <a:rPr lang="en-US" dirty="0" err="1">
                <a:solidFill>
                  <a:schemeClr val="bg1"/>
                </a:solidFill>
              </a:rPr>
              <a:t>enorme</a:t>
            </a:r>
            <a:r>
              <a:rPr lang="en-US" dirty="0">
                <a:solidFill>
                  <a:schemeClr val="bg1"/>
                </a:solidFill>
              </a:rPr>
              <a:t> </a:t>
            </a:r>
            <a:r>
              <a:rPr lang="en-US" dirty="0" err="1">
                <a:solidFill>
                  <a:schemeClr val="bg1"/>
                </a:solidFill>
              </a:rPr>
              <a:t>voedselverspillingsprobleem</a:t>
            </a:r>
            <a:r>
              <a:rPr lang="en-US" dirty="0">
                <a:solidFill>
                  <a:schemeClr val="bg1"/>
                </a:solidFill>
              </a:rPr>
              <a:t> in Europa: </a:t>
            </a:r>
            <a:r>
              <a:rPr lang="en-US" dirty="0" err="1">
                <a:solidFill>
                  <a:schemeClr val="bg1"/>
                </a:solidFill>
              </a:rPr>
              <a:t>jaarlijks</a:t>
            </a:r>
            <a:r>
              <a:rPr lang="en-US" dirty="0">
                <a:solidFill>
                  <a:schemeClr val="bg1"/>
                </a:solidFill>
              </a:rPr>
              <a:t> </a:t>
            </a:r>
            <a:r>
              <a:rPr lang="en-US" dirty="0" err="1">
                <a:solidFill>
                  <a:schemeClr val="bg1"/>
                </a:solidFill>
              </a:rPr>
              <a:t>wordt</a:t>
            </a:r>
            <a:r>
              <a:rPr lang="en-US" dirty="0">
                <a:solidFill>
                  <a:schemeClr val="bg1"/>
                </a:solidFill>
              </a:rPr>
              <a:t> </a:t>
            </a:r>
            <a:r>
              <a:rPr lang="en-US" dirty="0" err="1">
                <a:solidFill>
                  <a:schemeClr val="bg1"/>
                </a:solidFill>
              </a:rPr>
              <a:t>ongeveer</a:t>
            </a:r>
            <a:r>
              <a:rPr lang="en-US" dirty="0">
                <a:solidFill>
                  <a:schemeClr val="bg1"/>
                </a:solidFill>
              </a:rPr>
              <a:t> 153 </a:t>
            </a:r>
            <a:r>
              <a:rPr lang="en-US" dirty="0" err="1">
                <a:solidFill>
                  <a:schemeClr val="bg1"/>
                </a:solidFill>
              </a:rPr>
              <a:t>miljoen</a:t>
            </a:r>
            <a:r>
              <a:rPr lang="en-US" dirty="0">
                <a:solidFill>
                  <a:schemeClr val="bg1"/>
                </a:solidFill>
              </a:rPr>
              <a:t> ton </a:t>
            </a:r>
            <a:r>
              <a:rPr lang="en-US" dirty="0" err="1">
                <a:solidFill>
                  <a:schemeClr val="bg1"/>
                </a:solidFill>
              </a:rPr>
              <a:t>voedsel</a:t>
            </a:r>
            <a:r>
              <a:rPr lang="en-US" dirty="0">
                <a:solidFill>
                  <a:schemeClr val="bg1"/>
                </a:solidFill>
              </a:rPr>
              <a:t> </a:t>
            </a:r>
            <a:r>
              <a:rPr lang="en-US" dirty="0" err="1">
                <a:solidFill>
                  <a:schemeClr val="bg1"/>
                </a:solidFill>
              </a:rPr>
              <a:t>verspild</a:t>
            </a:r>
            <a:r>
              <a:rPr lang="en-US" dirty="0">
                <a:solidFill>
                  <a:schemeClr val="bg1"/>
                </a:solidFill>
              </a:rPr>
              <a:t>, wat </a:t>
            </a:r>
            <a:r>
              <a:rPr lang="en-US" dirty="0" err="1">
                <a:solidFill>
                  <a:schemeClr val="bg1"/>
                </a:solidFill>
              </a:rPr>
              <a:t>miljarden</a:t>
            </a:r>
            <a:r>
              <a:rPr lang="en-US" dirty="0">
                <a:solidFill>
                  <a:schemeClr val="bg1"/>
                </a:solidFill>
              </a:rPr>
              <a:t> euro’s </a:t>
            </a:r>
            <a:r>
              <a:rPr lang="en-US" dirty="0" err="1">
                <a:solidFill>
                  <a:schemeClr val="bg1"/>
                </a:solidFill>
              </a:rPr>
              <a:t>kost</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bijdraagt</a:t>
            </a:r>
            <a:r>
              <a:rPr lang="en-US" dirty="0">
                <a:solidFill>
                  <a:schemeClr val="bg1"/>
                </a:solidFill>
              </a:rPr>
              <a:t> </a:t>
            </a:r>
            <a:r>
              <a:rPr lang="en-US" dirty="0" err="1">
                <a:solidFill>
                  <a:schemeClr val="bg1"/>
                </a:solidFill>
              </a:rPr>
              <a:t>aan</a:t>
            </a:r>
            <a:r>
              <a:rPr lang="en-US" dirty="0">
                <a:solidFill>
                  <a:schemeClr val="bg1"/>
                </a:solidFill>
              </a:rPr>
              <a:t> </a:t>
            </a:r>
            <a:r>
              <a:rPr lang="en-US" dirty="0" err="1">
                <a:solidFill>
                  <a:schemeClr val="bg1"/>
                </a:solidFill>
              </a:rPr>
              <a:t>klimaatverandering</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inefficiënt</a:t>
            </a:r>
            <a:r>
              <a:rPr lang="en-US" dirty="0">
                <a:solidFill>
                  <a:schemeClr val="bg1"/>
                </a:solidFill>
              </a:rPr>
              <a:t> </a:t>
            </a:r>
            <a:r>
              <a:rPr lang="en-US" dirty="0" err="1">
                <a:solidFill>
                  <a:schemeClr val="bg1"/>
                </a:solidFill>
              </a:rPr>
              <a:t>gebruik</a:t>
            </a:r>
            <a:r>
              <a:rPr lang="en-US" dirty="0">
                <a:solidFill>
                  <a:schemeClr val="bg1"/>
                </a:solidFill>
              </a:rPr>
              <a:t> van </a:t>
            </a:r>
            <a:r>
              <a:rPr lang="en-US" dirty="0" err="1">
                <a:solidFill>
                  <a:schemeClr val="bg1"/>
                </a:solidFill>
              </a:rPr>
              <a:t>hulpbronnen</a:t>
            </a:r>
            <a:r>
              <a:rPr lang="en-US" dirty="0">
                <a:solidFill>
                  <a:schemeClr val="bg1"/>
                </a:solidFill>
              </a:rPr>
              <a:t>.</a:t>
            </a:r>
          </a:p>
        </p:txBody>
      </p:sp>
      <p:sp>
        <p:nvSpPr>
          <p:cNvPr id="27" name="TextBox 3">
            <a:extLst>
              <a:ext uri="{FF2B5EF4-FFF2-40B4-BE49-F238E27FC236}">
                <a16:creationId xmlns:a16="http://schemas.microsoft.com/office/drawing/2014/main" id="{F5B6ABBA-87BC-4549-923E-3491D8CEA813}"/>
              </a:ext>
            </a:extLst>
          </p:cNvPr>
          <p:cNvSpPr txBox="1"/>
          <p:nvPr/>
        </p:nvSpPr>
        <p:spPr>
          <a:xfrm>
            <a:off x="-566914" y="6183143"/>
            <a:ext cx="5874328" cy="276999"/>
          </a:xfrm>
          <a:prstGeom prst="rect">
            <a:avLst/>
          </a:prstGeom>
          <a:noFill/>
        </p:spPr>
        <p:txBody>
          <a:bodyPr wrap="square" lIns="91440" tIns="45720" rIns="91440" bIns="45720" anchor="t">
            <a:spAutoFit/>
          </a:bodyPr>
          <a:lstStyle/>
          <a:p>
            <a:pPr algn="ctr"/>
            <a:r>
              <a:rPr lang="it-IT" sz="1200" dirty="0">
                <a:hlinkClick r:id="rId4"/>
              </a:rPr>
              <a:t>EU </a:t>
            </a:r>
            <a:r>
              <a:rPr lang="it-IT" sz="1200" dirty="0" err="1">
                <a:hlinkClick r:id="rId4"/>
              </a:rPr>
              <a:t>verspilt</a:t>
            </a:r>
            <a:r>
              <a:rPr lang="it-IT" sz="1200" dirty="0">
                <a:hlinkClick r:id="rId4"/>
              </a:rPr>
              <a:t> </a:t>
            </a:r>
            <a:r>
              <a:rPr lang="it-IT" sz="1200" dirty="0" err="1">
                <a:hlinkClick r:id="rId4"/>
              </a:rPr>
              <a:t>ongeveer</a:t>
            </a:r>
            <a:r>
              <a:rPr lang="it-IT" sz="1200" dirty="0">
                <a:hlinkClick r:id="rId4"/>
              </a:rPr>
              <a:t> 153 </a:t>
            </a:r>
            <a:r>
              <a:rPr lang="it-IT" sz="1200" dirty="0" err="1">
                <a:hlinkClick r:id="rId4"/>
              </a:rPr>
              <a:t>miljoen</a:t>
            </a:r>
            <a:r>
              <a:rPr lang="it-IT" sz="1200" dirty="0">
                <a:hlinkClick r:id="rId4"/>
              </a:rPr>
              <a:t> ton </a:t>
            </a:r>
            <a:r>
              <a:rPr lang="it-IT" sz="1200" dirty="0" err="1">
                <a:hlinkClick r:id="rId4"/>
              </a:rPr>
              <a:t>voedsel</a:t>
            </a:r>
            <a:endParaRPr lang="en-US" sz="1200" dirty="0">
              <a:ea typeface="Calibri"/>
              <a:cs typeface="Calibri"/>
            </a:endParaRPr>
          </a:p>
        </p:txBody>
      </p:sp>
      <p:pic>
        <p:nvPicPr>
          <p:cNvPr id="3" name="Elementi multimediali online 2" descr="EU wastes around 153 million tonnes of food each year, says report">
            <a:hlinkClick r:id="" action="ppaction://media"/>
            <a:extLst>
              <a:ext uri="{FF2B5EF4-FFF2-40B4-BE49-F238E27FC236}">
                <a16:creationId xmlns:a16="http://schemas.microsoft.com/office/drawing/2014/main" id="{B92B79F7-03D6-6D40-8F21-FE9261E551B8}"/>
              </a:ext>
            </a:extLst>
          </p:cNvPr>
          <p:cNvPicPr>
            <a:picLocks noRot="1" noChangeAspect="1"/>
          </p:cNvPicPr>
          <p:nvPr>
            <a:videoFile r:link="rId1"/>
          </p:nvPr>
        </p:nvPicPr>
        <p:blipFill>
          <a:blip r:embed="rId5"/>
          <a:stretch>
            <a:fillRect/>
          </a:stretch>
        </p:blipFill>
        <p:spPr>
          <a:xfrm>
            <a:off x="1007763" y="2600240"/>
            <a:ext cx="5100594" cy="2881836"/>
          </a:xfrm>
          <a:prstGeom prst="rect">
            <a:avLst/>
          </a:prstGeom>
        </p:spPr>
      </p:pic>
    </p:spTree>
    <p:extLst>
      <p:ext uri="{BB962C8B-B14F-4D97-AF65-F5344CB8AC3E}">
        <p14:creationId xmlns:p14="http://schemas.microsoft.com/office/powerpoint/2010/main" val="27319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54554"/>
            <a:ext cx="5726787" cy="874148"/>
          </a:xfrm>
          <a:prstGeom prst="rect">
            <a:avLst/>
          </a:prstGeom>
        </p:spPr>
        <p:txBody>
          <a:bodyPr/>
          <a:lstStyle/>
          <a:p>
            <a:r>
              <a:rPr lang="en-US" dirty="0"/>
              <a:t>Oefening voor leerlingen: </a:t>
            </a:r>
          </a:p>
          <a:p>
            <a:r>
              <a:rPr lang="en-US" b="0" dirty="0"/>
              <a:t>Mijn koelkast, mijn impact</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326754" y="656025"/>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
        <p:nvSpPr>
          <p:cNvPr id="35" name="Text Placeholder 2">
            <a:extLst>
              <a:ext uri="{FF2B5EF4-FFF2-40B4-BE49-F238E27FC236}">
                <a16:creationId xmlns:a16="http://schemas.microsoft.com/office/drawing/2014/main" id="{72D033D9-7E5E-4849-8926-46B4F5DF5B03}"/>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b="1" i="0" u="none" strike="noStrike" dirty="0">
                <a:solidFill>
                  <a:srgbClr val="292668"/>
                </a:solidFill>
                <a:effectLst/>
                <a:highlight>
                  <a:srgbClr val="F26F46"/>
                </a:highlight>
              </a:rPr>
              <a:t>Maak leerlingen bewust van hun persoonlijke voedselverspillingsgewoonten </a:t>
            </a:r>
            <a:r>
              <a:rPr lang="en-US" b="0" i="0" u="none" strike="noStrike" dirty="0">
                <a:solidFill>
                  <a:srgbClr val="292668"/>
                </a:solidFill>
                <a:effectLst/>
              </a:rPr>
              <a:t>en onderzoek praktische manieren om verspilling op huishoudelijk </a:t>
            </a:r>
            <a:r>
              <a:rPr lang="en-US" b="0" i="0" dirty="0">
                <a:effectLst/>
              </a:rPr>
              <a:t>niveau</a:t>
            </a:r>
            <a:r>
              <a:rPr lang="en-US" b="0" i="0" u="none" strike="noStrike" dirty="0">
                <a:solidFill>
                  <a:srgbClr val="292668"/>
                </a:solidFill>
                <a:effectLst/>
              </a:rPr>
              <a:t> te verminderen.</a:t>
            </a:r>
          </a:p>
          <a:p>
            <a:pPr algn="l" rtl="0" fontAlgn="base"/>
            <a:r>
              <a:rPr lang="en-US" b="0" i="0" dirty="0">
                <a:effectLst/>
              </a:rPr>
              <a:t>​</a:t>
            </a:r>
          </a:p>
          <a:p>
            <a:pPr marL="342900" indent="-342900" algn="l" rtl="0" fontAlgn="base">
              <a:buFont typeface="Wingdings" pitchFamily="2" charset="2"/>
              <a:buChar char="§"/>
            </a:pPr>
            <a:r>
              <a:rPr lang="en-US" b="1" i="0" dirty="0">
                <a:effectLst/>
              </a:rPr>
              <a:t>Controle</a:t>
            </a:r>
            <a:r>
              <a:rPr lang="en-US" b="0" i="0" dirty="0">
                <a:effectLst/>
              </a:rPr>
              <a:t>: Maak een lijst van de producten in je koelkast en noteer de houdbaarheidsdata.</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Evalueer:</a:t>
            </a:r>
            <a:r>
              <a:rPr lang="en-US" i="0" dirty="0">
                <a:effectLst/>
              </a:rPr>
              <a:t> 1</a:t>
            </a:r>
            <a:r>
              <a:rPr lang="en-US" b="0" i="0" dirty="0">
                <a:effectLst/>
              </a:rPr>
              <a:t>) Hoe vaak gooi ik voedsel weg?</a:t>
            </a:r>
            <a:r>
              <a:rPr lang="en-US" dirty="0"/>
              <a:t> 2</a:t>
            </a:r>
            <a:r>
              <a:rPr lang="en-US" b="0" i="0" dirty="0">
                <a:effectLst/>
              </a:rPr>
              <a:t>) Zijn de producten zichtbaar en </a:t>
            </a:r>
            <a:r>
              <a:rPr lang="en-US" b="0" i="0" dirty="0" err="1">
                <a:effectLst/>
              </a:rPr>
              <a:t>overzichtelijk</a:t>
            </a:r>
            <a:r>
              <a:rPr lang="en-US" b="0" i="0" dirty="0">
                <a:effectLst/>
              </a:rPr>
              <a:t>?</a:t>
            </a:r>
            <a:r>
              <a:rPr lang="en-US" dirty="0"/>
              <a:t> 3</a:t>
            </a:r>
            <a:r>
              <a:rPr lang="en-US" b="0" i="0" dirty="0">
                <a:effectLst/>
              </a:rPr>
              <a:t>) Zijn de instellingen van de koelkast optimaal voor verschillende soorten voedsel?</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Plan: </a:t>
            </a:r>
            <a:r>
              <a:rPr lang="en-US" b="0" i="0" dirty="0">
                <a:effectLst/>
              </a:rPr>
              <a:t>Bedenk 2-3 veranderingen om afval te verminderen (bijv. </a:t>
            </a:r>
            <a:r>
              <a:rPr lang="en-US" b="0" i="0" dirty="0" err="1">
                <a:effectLst/>
              </a:rPr>
              <a:t>reorganiseren</a:t>
            </a:r>
            <a:r>
              <a:rPr lang="en-US" b="0" i="0" dirty="0">
                <a:effectLst/>
              </a:rPr>
              <a:t>, temperatuur aanpassen, maaltijden plannen).</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Reflecteer: </a:t>
            </a:r>
            <a:r>
              <a:rPr lang="en-US" b="0" i="0" dirty="0">
                <a:effectLst/>
              </a:rPr>
              <a:t>Schrijf 1-2 zinnen over hoe deze veranderingen afval kunnen verminderen en hulpbronnen kunnen besparen.</a:t>
            </a:r>
          </a:p>
        </p:txBody>
      </p:sp>
    </p:spTree>
    <p:extLst>
      <p:ext uri="{BB962C8B-B14F-4D97-AF65-F5344CB8AC3E}">
        <p14:creationId xmlns:p14="http://schemas.microsoft.com/office/powerpoint/2010/main" val="218116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F5AD-659C-2E02-3193-9877375A22B3}"/>
            </a:ext>
          </a:extLst>
        </p:cNvPr>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9333A044-3A0B-D8CE-2381-BBFB38938CD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241B91E3-359F-4E30-B302-E566664C34C0}"/>
              </a:ext>
            </a:extLst>
          </p:cNvPr>
          <p:cNvSpPr>
            <a:spLocks noGrp="1"/>
          </p:cNvSpPr>
          <p:nvPr>
            <p:ph type="body" sz="quarter" idx="19"/>
          </p:nvPr>
        </p:nvSpPr>
        <p:spPr>
          <a:xfrm>
            <a:off x="2136842" y="1815874"/>
            <a:ext cx="7918315" cy="1412802"/>
          </a:xfrm>
          <a:solidFill>
            <a:schemeClr val="bg1"/>
          </a:solidFill>
        </p:spPr>
        <p:txBody>
          <a:bodyPr lIns="91440" tIns="45720" rIns="91440" bIns="45720" anchor="ctr"/>
          <a:lstStyle/>
          <a:p>
            <a:pPr>
              <a:lnSpc>
                <a:spcPts val="3000"/>
              </a:lnSpc>
              <a:spcBef>
                <a:spcPts val="0"/>
              </a:spcBef>
            </a:pPr>
            <a:r>
              <a:rPr lang="en-US" b="1" i="1" dirty="0">
                <a:solidFill>
                  <a:srgbClr val="F26F46"/>
                </a:solidFill>
              </a:rPr>
              <a:t>Voedselverspilling tegengaan is een heerlijke manier om geld te besparen, de wereld te voeden en de planeet te beschermen</a:t>
            </a:r>
            <a:endParaRPr lang="it-IT" i="1" dirty="0">
              <a:solidFill>
                <a:srgbClr val="F26F46"/>
              </a:solidFill>
              <a:latin typeface="Calibri"/>
              <a:ea typeface="Calibri"/>
              <a:cs typeface="Calibri"/>
            </a:endParaRPr>
          </a:p>
        </p:txBody>
      </p:sp>
      <p:sp>
        <p:nvSpPr>
          <p:cNvPr id="16" name="Text Placeholder 14">
            <a:extLst>
              <a:ext uri="{FF2B5EF4-FFF2-40B4-BE49-F238E27FC236}">
                <a16:creationId xmlns:a16="http://schemas.microsoft.com/office/drawing/2014/main" id="{FEDFFE02-DFD6-E754-6798-42EC0F0F4E5D}"/>
              </a:ext>
            </a:extLst>
          </p:cNvPr>
          <p:cNvSpPr txBox="1">
            <a:spLocks/>
          </p:cNvSpPr>
          <p:nvPr/>
        </p:nvSpPr>
        <p:spPr>
          <a:xfrm>
            <a:off x="7807153" y="3216080"/>
            <a:ext cx="2834907" cy="482958"/>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b="1" dirty="0">
                <a:ea typeface="Calibri"/>
                <a:cs typeface="Calibri"/>
              </a:rPr>
              <a:t>- Tristram Stuart</a:t>
            </a:r>
            <a:endParaRPr lang="en-IE" sz="2000" b="1" i="0" dirty="0">
              <a:ea typeface="Calibri"/>
              <a:cs typeface="Calibri"/>
            </a:endParaRPr>
          </a:p>
        </p:txBody>
      </p:sp>
      <p:grpSp>
        <p:nvGrpSpPr>
          <p:cNvPr id="17" name="Group 16">
            <a:extLst>
              <a:ext uri="{FF2B5EF4-FFF2-40B4-BE49-F238E27FC236}">
                <a16:creationId xmlns:a16="http://schemas.microsoft.com/office/drawing/2014/main" id="{5993CC70-DEAB-C9F7-172D-9B695BBFC3C3}"/>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DC6D1162-F63F-0D1F-CFCA-2D192CDDA5D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99E9FE-3795-0A4C-6558-D76FA3A83F8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74286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955965" y="3110948"/>
            <a:ext cx="9411354"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955965" y="3163246"/>
            <a:ext cx="9555296"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 &amp; LEERDOELEN</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662235" y="2060170"/>
            <a:ext cx="9715479" cy="3745544"/>
          </a:xfrm>
        </p:spPr>
        <p:txBody>
          <a:bodyPr/>
          <a:lstStyle/>
          <a:p>
            <a:pPr marL="342900" indent="-342900">
              <a:buFont typeface="Wingdings" pitchFamily="2" charset="2"/>
              <a:buChar char="§"/>
            </a:pPr>
            <a:r>
              <a:rPr lang="en-US"/>
              <a:t>De maatschappelijke impact van voedselsystemen heeft betrekking op </a:t>
            </a:r>
            <a:r>
              <a:rPr lang="en-US" b="1"/>
              <a:t>mensen </a:t>
            </a:r>
            <a:r>
              <a:rPr lang="en-US"/>
              <a:t>en </a:t>
            </a:r>
            <a:r>
              <a:rPr lang="en-US" b="1"/>
              <a:t>eerlijkheid </a:t>
            </a:r>
            <a:r>
              <a:rPr lang="en-US"/>
              <a:t>in de manier waarop voedsel wordt geproduceerd, gedistribueerd en geconsumeerd, met inbegrip van </a:t>
            </a:r>
            <a:r>
              <a:rPr lang="en-US" b="1"/>
              <a:t>de toegang tot betaalbaar en voedzaam voedsel</a:t>
            </a:r>
            <a:r>
              <a:rPr lang="en-US"/>
              <a:t>.</a:t>
            </a:r>
          </a:p>
          <a:p>
            <a:pPr marL="342900" indent="-342900">
              <a:buFont typeface="Wingdings" pitchFamily="2" charset="2"/>
              <a:buChar char="§"/>
            </a:pPr>
            <a:endParaRPr lang="en-US"/>
          </a:p>
          <a:p>
            <a:pPr marL="342900" indent="-342900">
              <a:buFont typeface="Wingdings" pitchFamily="2" charset="2"/>
              <a:buChar char="§"/>
            </a:pPr>
            <a:r>
              <a:rPr lang="en-US"/>
              <a:t>Om deze gevolgen aan te pakken, zijn voedselsystemen nodig die goede voeding ondersteunen, voedingsgerelateerde ziekten voorkomen, het welzijn van dieren bevorderen en sociale ongelijkheden verminderen door middel van inclusief beleid en een ondersteunende omgeving.</a:t>
            </a:r>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2" y="650590"/>
            <a:ext cx="8792512" cy="641497"/>
          </a:xfrm>
          <a:solidFill>
            <a:srgbClr val="F26F46"/>
          </a:solidFill>
        </p:spPr>
        <p:txBody>
          <a:bodyPr/>
          <a:lstStyle/>
          <a:p>
            <a:pPr marL="585788">
              <a:lnSpc>
                <a:spcPct val="100000"/>
              </a:lnSpc>
            </a:pPr>
            <a:r>
              <a:rPr lang="en-US" dirty="0"/>
              <a:t>DE SOCIALE IMPACT VAN VOEDINGSSYSTEMEN</a:t>
            </a:r>
          </a:p>
        </p:txBody>
      </p:sp>
      <p:grpSp>
        <p:nvGrpSpPr>
          <p:cNvPr id="16" name="Group 15">
            <a:extLst>
              <a:ext uri="{FF2B5EF4-FFF2-40B4-BE49-F238E27FC236}">
                <a16:creationId xmlns:a16="http://schemas.microsoft.com/office/drawing/2014/main" id="{103160D5-C763-99FA-AF75-E529A24A9AE4}"/>
              </a:ext>
            </a:extLst>
          </p:cNvPr>
          <p:cNvGrpSpPr/>
          <p:nvPr/>
        </p:nvGrpSpPr>
        <p:grpSpPr>
          <a:xfrm>
            <a:off x="9729537" y="20953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4344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341B3C0-EAEA-0A91-5A4A-2E37674FBFDC}"/>
              </a:ext>
            </a:extLst>
          </p:cNvPr>
          <p:cNvSpPr>
            <a:spLocks noGrp="1"/>
          </p:cNvSpPr>
          <p:nvPr>
            <p:ph type="body" sz="quarter" idx="16"/>
          </p:nvPr>
        </p:nvSpPr>
        <p:spPr>
          <a:xfrm>
            <a:off x="904856" y="583825"/>
            <a:ext cx="5762644" cy="803654"/>
          </a:xfrm>
        </p:spPr>
        <p:txBody>
          <a:bodyPr/>
          <a:lstStyle/>
          <a:p>
            <a:r>
              <a:rPr lang="nl-NL"/>
              <a:t>Voedsel </a:t>
            </a:r>
            <a:r>
              <a:rPr lang="nl-NL" err="1"/>
              <a:t>voor iedereen</a:t>
            </a:r>
            <a:endParaRPr lang="en-NL"/>
          </a:p>
        </p:txBody>
      </p:sp>
      <p:sp>
        <p:nvSpPr>
          <p:cNvPr id="6" name="Tijdelijke aanduiding voor tekst 5">
            <a:extLst>
              <a:ext uri="{FF2B5EF4-FFF2-40B4-BE49-F238E27FC236}">
                <a16:creationId xmlns:a16="http://schemas.microsoft.com/office/drawing/2014/main" id="{AC8EEEAD-0898-A346-A7ED-20B711505E6F}"/>
              </a:ext>
            </a:extLst>
          </p:cNvPr>
          <p:cNvSpPr>
            <a:spLocks noGrp="1"/>
          </p:cNvSpPr>
          <p:nvPr>
            <p:ph type="body" sz="quarter" idx="19"/>
          </p:nvPr>
        </p:nvSpPr>
        <p:spPr>
          <a:xfrm>
            <a:off x="904856" y="1608632"/>
            <a:ext cx="6524644" cy="4250335"/>
          </a:xfrm>
        </p:spPr>
        <p:txBody>
          <a:bodyPr/>
          <a:lstStyle/>
          <a:p>
            <a:pPr marL="342900" indent="-342900">
              <a:buFont typeface="Arial" panose="020B0604020202020204" pitchFamily="34" charset="0"/>
              <a:buChar char="•"/>
            </a:pPr>
            <a:r>
              <a:rPr lang="en-US" b="1"/>
              <a:t>Voedselzekerheid: </a:t>
            </a:r>
            <a:r>
              <a:rPr lang="en-US"/>
              <a:t>Alle mensen hebben betrouwbare toegang tot voldoende, veilig en voedzaam voedsel.</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Toegankelijkheid en betaalbaarheid: </a:t>
            </a:r>
            <a:r>
              <a:rPr lang="en-US"/>
              <a:t>gezond voedsel is fysiek beschikbaar en economisch betaalbaar voor iedereen.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a:t>Voedselveiligheid: </a:t>
            </a:r>
            <a:r>
              <a:rPr lang="en-US"/>
              <a:t>voedsel wordt geproduceerd en verwerkt op een manier die besmetting en gezondheidsrisico's voorkomt.</a:t>
            </a:r>
          </a:p>
          <a:p>
            <a:pPr marL="0" indent="0"/>
            <a:endParaRPr lang="en-US"/>
          </a:p>
          <a:p>
            <a:pPr marL="342900" indent="-342900">
              <a:buFont typeface="Arial" panose="020B0604020202020204" pitchFamily="34" charset="0"/>
              <a:buChar char="•"/>
            </a:pPr>
            <a:r>
              <a:rPr lang="en-US" b="1"/>
              <a:t>Gelijkheid en rechtvaardigheid: </a:t>
            </a:r>
            <a:r>
              <a:rPr lang="en-US"/>
              <a:t>Voedselsystemen verminderen ongelijkheden en zorgen voor eerlijke omstandigheden in de hele voedselketen.</a:t>
            </a:r>
          </a:p>
        </p:txBody>
      </p:sp>
      <p:pic>
        <p:nvPicPr>
          <p:cNvPr id="4" name="Picture Placeholder 31">
            <a:extLst>
              <a:ext uri="{FF2B5EF4-FFF2-40B4-BE49-F238E27FC236}">
                <a16:creationId xmlns:a16="http://schemas.microsoft.com/office/drawing/2014/main" id="{4B2B4B15-915D-7F4D-A879-7502FCBBE0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48600" y="354659"/>
            <a:ext cx="3555421" cy="6170724"/>
          </a:xfrm>
          <a:prstGeom prst="rect">
            <a:avLst/>
          </a:prstGeom>
        </p:spPr>
      </p:pic>
    </p:spTree>
    <p:extLst>
      <p:ext uri="{BB962C8B-B14F-4D97-AF65-F5344CB8AC3E}">
        <p14:creationId xmlns:p14="http://schemas.microsoft.com/office/powerpoint/2010/main" val="250206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17607"/>
            <a:ext cx="10479218" cy="803654"/>
          </a:xfrm>
          <a:prstGeom prst="rect">
            <a:avLst/>
          </a:prstGeom>
        </p:spPr>
        <p:txBody>
          <a:bodyPr/>
          <a:lstStyle/>
          <a:p>
            <a:r>
              <a:rPr lang="en-US" dirty="0"/>
              <a:t>Oefening voor leerlingen:</a:t>
            </a:r>
          </a:p>
          <a:p>
            <a:r>
              <a:rPr lang="en-US" b="0" dirty="0"/>
              <a:t>Reflecteer en bespreek met een medeleerling</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266997"/>
          </a:xfrm>
          <a:prstGeom prst="rect">
            <a:avLst/>
          </a:prstGeom>
        </p:spPr>
        <p:txBody>
          <a:bodyPr/>
          <a:lstStyle/>
          <a:p>
            <a:r>
              <a:rPr lang="en-US" b="1"/>
              <a:t>Stelling 1: </a:t>
            </a:r>
            <a:r>
              <a:rPr lang="en-US" i="1"/>
              <a:t>Door voedsel duurzamer te maken, wordt het altijd minder betaalbaar voor de mensen die het het hardst nodig hebben.</a:t>
            </a:r>
            <a:endParaRPr lang="en-US"/>
          </a:p>
          <a:p>
            <a:r>
              <a:rPr lang="en-US" b="1"/>
              <a:t>Stelling 2: </a:t>
            </a:r>
            <a:r>
              <a:rPr lang="en-US" i="1"/>
              <a:t>Voedselverspilling in rijke landen is een groter ethisch probleem dan voedselschaarste in arme landen</a:t>
            </a:r>
            <a:endParaRPr lang="en-US"/>
          </a:p>
          <a:p>
            <a:pPr marL="457200" indent="-457200">
              <a:buFont typeface="+mj-lt"/>
              <a:buAutoNum type="arabicPeriod"/>
            </a:pPr>
            <a:endParaRPr lang="en-US"/>
          </a:p>
          <a:p>
            <a:pPr marL="457200" indent="-457200">
              <a:buFont typeface="+mj-lt"/>
              <a:buAutoNum type="arabicPeriod"/>
            </a:pPr>
            <a:r>
              <a:rPr lang="en-US"/>
              <a:t>Kies stelling 1 of 2 en bespreek deze thuis of in een kleine groep</a:t>
            </a:r>
          </a:p>
          <a:p>
            <a:pPr marL="457200" indent="-457200">
              <a:buFont typeface="+mj-lt"/>
              <a:buAutoNum type="arabicPeriod"/>
            </a:pPr>
            <a:r>
              <a:rPr lang="en-US"/>
              <a:t>Laat iedereen duidelijk aangeven of hij/zij het eens of oneens is en uitleggen waarom</a:t>
            </a:r>
          </a:p>
          <a:p>
            <a:pPr marL="457200" indent="-457200">
              <a:buFont typeface="+mj-lt"/>
              <a:buAutoNum type="arabicPeriod"/>
            </a:pPr>
            <a:r>
              <a:rPr lang="en-US"/>
              <a:t>Maak aantekeningen van de belangrijkste argumenten die tijdens de discussie naar voren komen</a:t>
            </a:r>
          </a:p>
          <a:p>
            <a:pPr marL="457200" indent="-457200">
              <a:buFont typeface="+mj-lt"/>
              <a:buAutoNum type="arabicPeriod"/>
            </a:pPr>
            <a:r>
              <a:rPr lang="en-US"/>
              <a:t>Denk individueel of in groep na: </a:t>
            </a:r>
          </a:p>
          <a:p>
            <a:pPr marL="0" indent="0"/>
            <a:r>
              <a:rPr lang="en-US"/>
              <a:t>	- Welke meningen hebben je verrast? </a:t>
            </a:r>
          </a:p>
          <a:p>
            <a:pPr marL="0" indent="0"/>
            <a:r>
              <a:rPr lang="en-US"/>
              <a:t>	- Is je eigen mening veranderd? Waarom wel of waarom niet? </a:t>
            </a:r>
          </a:p>
          <a:p>
            <a:pPr marL="0" indent="0"/>
            <a:r>
              <a:rPr lang="en-US"/>
              <a:t>	- Wat zegt deze discussie je over voedselsystemen en verantwoordelijkheid?</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08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94A2FE3F-F4C2-BB91-1F10-E78D3D716B5B}"/>
              </a:ext>
            </a:extLst>
          </p:cNvPr>
          <p:cNvSpPr/>
          <p:nvPr/>
        </p:nvSpPr>
        <p:spPr>
          <a:xfrm>
            <a:off x="1362717" y="3098248"/>
            <a:ext cx="9739396" cy="60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1635733" y="3073596"/>
            <a:ext cx="9757324" cy="646331"/>
          </a:xfrm>
          <a:prstGeom prst="rect">
            <a:avLst/>
          </a:prstGeom>
          <a:noFill/>
        </p:spPr>
        <p:txBody>
          <a:bodyPr wrap="square" lIns="91440" tIns="45720" rIns="91440" bIns="45720" rtlCol="0" anchor="t">
            <a:spAutoFit/>
          </a:bodyPr>
          <a:lstStyle/>
          <a:p>
            <a:r>
              <a:rPr lang="en-US" sz="3600" b="1" spc="324" dirty="0">
                <a:solidFill>
                  <a:srgbClr val="F26F46"/>
                </a:solidFill>
                <a:latin typeface="Calibri"/>
                <a:ea typeface="Calibri"/>
                <a:cs typeface="Calibri"/>
              </a:rPr>
              <a:t>RECHTVAARDIGHEID, ETHIEK EN VERANTWOORDELIJKHEID</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8010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201438" cy="71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66378" y="692811"/>
            <a:ext cx="9168973" cy="803654"/>
          </a:xfrm>
        </p:spPr>
        <p:txBody>
          <a:bodyPr/>
          <a:lstStyle/>
          <a:p>
            <a:r>
              <a:rPr lang="it-IT" dirty="0">
                <a:solidFill>
                  <a:srgbClr val="F26F46"/>
                </a:solidFill>
              </a:rPr>
              <a:t>03. </a:t>
            </a:r>
            <a:r>
              <a:rPr lang="it-IT" dirty="0" err="1">
                <a:solidFill>
                  <a:srgbClr val="F26F46"/>
                </a:solidFill>
              </a:rPr>
              <a:t>Rechtvaardigheid</a:t>
            </a:r>
            <a:r>
              <a:rPr lang="it-IT" dirty="0">
                <a:solidFill>
                  <a:srgbClr val="F26F46"/>
                </a:solidFill>
              </a:rPr>
              <a:t>, </a:t>
            </a:r>
            <a:r>
              <a:rPr lang="it-IT" dirty="0" err="1">
                <a:solidFill>
                  <a:srgbClr val="F26F46"/>
                </a:solidFill>
              </a:rPr>
              <a:t>ethiek </a:t>
            </a:r>
            <a:r>
              <a:rPr lang="it-IT" dirty="0">
                <a:solidFill>
                  <a:srgbClr val="F26F46"/>
                </a:solidFill>
              </a:rPr>
              <a:t>en </a:t>
            </a:r>
            <a:r>
              <a:rPr lang="it-IT" dirty="0" err="1">
                <a:solidFill>
                  <a:srgbClr val="F26F46"/>
                </a:solidFill>
              </a:rPr>
              <a:t>verantwoordelijkheid</a:t>
            </a:r>
            <a:endParaRPr lang="it-IT" dirty="0">
              <a:solidFill>
                <a:srgbClr val="F26F46"/>
              </a:solidFill>
            </a:endParaRP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dirty="0"/>
              <a:t>Rechtvaardigheid in voedselsystemen</a:t>
            </a:r>
          </a:p>
          <a:p>
            <a:pPr marL="0" indent="0"/>
            <a:r>
              <a:rPr lang="en-US" b="1" dirty="0"/>
              <a:t>	</a:t>
            </a:r>
            <a:r>
              <a:rPr lang="en-US" dirty="0"/>
              <a:t>Oefening voor leerlingen: Macht, kosten en gevolgen</a:t>
            </a:r>
          </a:p>
          <a:p>
            <a:pPr marL="0" indent="0"/>
            <a:r>
              <a:rPr lang="en-US" dirty="0"/>
              <a:t>	</a:t>
            </a:r>
          </a:p>
          <a:p>
            <a:pPr marL="342900" indent="-342900">
              <a:buFont typeface="Arial" panose="020B0604020202020204" pitchFamily="34" charset="0"/>
              <a:buChar char="•"/>
            </a:pPr>
            <a:r>
              <a:rPr lang="en-US" b="1" dirty="0"/>
              <a:t>Ethiek in de toeleveringsketen</a:t>
            </a:r>
            <a:endParaRPr lang="en-US"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Verantwoorde voedselconsumptie</a:t>
            </a:r>
          </a:p>
          <a:p>
            <a:pPr marL="0" indent="0"/>
            <a:r>
              <a:rPr lang="en-US" b="1" dirty="0"/>
              <a:t>	</a:t>
            </a:r>
            <a:r>
              <a:rPr lang="en-US" dirty="0"/>
              <a:t>Oefening voor leerlingen: Wat staat er op je boodschappenlijstje?</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896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802063"/>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en-US" dirty="0">
                <a:ea typeface="+mn-lt"/>
                <a:cs typeface="+mn-lt"/>
              </a:rPr>
              <a:t>Rechtvaardigheid in voedselsystemen betekent ervoor zorgen dat voedsel </a:t>
            </a:r>
            <a:r>
              <a:rPr lang="en-US" b="1" dirty="0">
                <a:ea typeface="+mn-lt"/>
                <a:cs typeface="+mn-lt"/>
              </a:rPr>
              <a:t>gezond, betaalbaar en toegankelijk </a:t>
            </a:r>
            <a:r>
              <a:rPr lang="en-US" dirty="0">
                <a:ea typeface="+mn-lt"/>
                <a:cs typeface="+mn-lt"/>
              </a:rPr>
              <a:t>is </a:t>
            </a:r>
            <a:r>
              <a:rPr lang="en-US" b="1" dirty="0">
                <a:ea typeface="+mn-lt"/>
                <a:cs typeface="+mn-lt"/>
              </a:rPr>
              <a:t>voor iedereen</a:t>
            </a:r>
            <a:r>
              <a:rPr lang="en-US" dirty="0">
                <a:ea typeface="+mn-lt"/>
                <a:cs typeface="+mn-lt"/>
              </a:rPr>
              <a:t>, met </a:t>
            </a:r>
            <a:r>
              <a:rPr lang="en-US" b="1" dirty="0">
                <a:ea typeface="+mn-lt"/>
                <a:cs typeface="+mn-lt"/>
              </a:rPr>
              <a:t>respect voor mensen</a:t>
            </a:r>
            <a:r>
              <a:rPr lang="en-US" dirty="0">
                <a:ea typeface="+mn-lt"/>
                <a:cs typeface="+mn-lt"/>
              </a:rPr>
              <a:t>, </a:t>
            </a:r>
            <a:r>
              <a:rPr lang="en-US" b="1" dirty="0">
                <a:ea typeface="+mn-lt"/>
                <a:cs typeface="+mn-lt"/>
              </a:rPr>
              <a:t>dieren </a:t>
            </a:r>
            <a:r>
              <a:rPr lang="en-US" dirty="0">
                <a:ea typeface="+mn-lt"/>
                <a:cs typeface="+mn-lt"/>
              </a:rPr>
              <a:t>en het </a:t>
            </a:r>
            <a:r>
              <a:rPr lang="en-US" b="1" dirty="0">
                <a:ea typeface="+mn-lt"/>
                <a:cs typeface="+mn-lt"/>
              </a:rPr>
              <a:t>milieu.</a:t>
            </a:r>
            <a:r>
              <a:rPr lang="en-US" dirty="0">
                <a:ea typeface="+mn-lt"/>
                <a:cs typeface="+mn-lt"/>
              </a:rPr>
              <a:t> </a:t>
            </a:r>
            <a:endParaRPr lang="it-IT" dirty="0">
              <a:ea typeface="+mn-lt"/>
              <a:cs typeface="+mn-lt"/>
            </a:endParaRPr>
          </a:p>
          <a:p>
            <a:pPr marL="342900" indent="-342900">
              <a:buFont typeface="Arial" panose="020B0604020202020204" pitchFamily="34" charset="0"/>
              <a:buChar char="•"/>
            </a:pPr>
            <a:endParaRPr lang="en-US" dirty="0">
              <a:ea typeface="+mn-lt"/>
              <a:cs typeface="+mn-lt"/>
            </a:endParaRPr>
          </a:p>
          <a:p>
            <a:pPr marL="342900" indent="-342900">
              <a:buFont typeface="Arial" panose="020B0604020202020204" pitchFamily="34" charset="0"/>
              <a:buChar char="•"/>
            </a:pPr>
            <a:r>
              <a:rPr lang="en-US" dirty="0">
                <a:ea typeface="+mn-lt"/>
                <a:cs typeface="+mn-lt"/>
              </a:rPr>
              <a:t>De </a:t>
            </a:r>
            <a:r>
              <a:rPr lang="en-US" b="1" dirty="0">
                <a:ea typeface="+mn-lt"/>
                <a:cs typeface="+mn-lt"/>
              </a:rPr>
              <a:t>EAT-Lancet Commissie </a:t>
            </a:r>
            <a:r>
              <a:rPr lang="en-US" dirty="0">
                <a:ea typeface="+mn-lt"/>
                <a:cs typeface="+mn-lt"/>
              </a:rPr>
              <a:t>benadrukt dat veel voedselsystemen vandaag de dag ongelijkheid creëren, waardoor sommige gemeenschappen en werknemers worden blootgesteld aan slechte voeding, lage inkomens en milieuschade. Een </a:t>
            </a:r>
            <a:r>
              <a:rPr lang="en-US" b="1" dirty="0">
                <a:ea typeface="+mn-lt"/>
                <a:cs typeface="+mn-lt"/>
              </a:rPr>
              <a:t>rechtvaardig voedselsysteem </a:t>
            </a:r>
            <a:r>
              <a:rPr lang="en-US" dirty="0">
                <a:ea typeface="+mn-lt"/>
                <a:cs typeface="+mn-lt"/>
              </a:rPr>
              <a:t>pakt deze onevenwichtigheden aan door </a:t>
            </a:r>
            <a:r>
              <a:rPr lang="en-US" b="1" dirty="0">
                <a:ea typeface="+mn-lt"/>
                <a:cs typeface="+mn-lt"/>
              </a:rPr>
              <a:t>eerlijke toegang, fatsoenlijk werk, gezamenlijke besluitvorming </a:t>
            </a:r>
            <a:r>
              <a:rPr lang="en-US" dirty="0">
                <a:ea typeface="+mn-lt"/>
                <a:cs typeface="+mn-lt"/>
              </a:rPr>
              <a:t>en </a:t>
            </a:r>
            <a:r>
              <a:rPr lang="en-US" b="1" dirty="0">
                <a:ea typeface="+mn-lt"/>
                <a:cs typeface="+mn-lt"/>
              </a:rPr>
              <a:t>welzijn op lange termijn binnen de grenzen van onze planeet </a:t>
            </a:r>
            <a:r>
              <a:rPr lang="en-US" dirty="0">
                <a:ea typeface="+mn-lt"/>
                <a:cs typeface="+mn-lt"/>
              </a:rPr>
              <a:t>te bevorderen.</a:t>
            </a:r>
          </a:p>
          <a:p>
            <a:endParaRPr lang="en-US" dirty="0">
              <a:ea typeface="Calibri"/>
              <a:cs typeface="Calibri"/>
            </a:endParaRPr>
          </a:p>
          <a:p>
            <a:endParaRPr lang="en-US" dirty="0"/>
          </a:p>
          <a:p>
            <a:r>
              <a:rPr lang="en-US" sz="1800" dirty="0" err="1">
                <a:ea typeface="+mn-lt"/>
                <a:cs typeface="+mn-lt"/>
              </a:rPr>
              <a:t>Rockström </a:t>
            </a:r>
            <a:r>
              <a:rPr lang="en-US" sz="1800" dirty="0">
                <a:ea typeface="+mn-lt"/>
                <a:cs typeface="+mn-lt"/>
              </a:rPr>
              <a:t>J, et al. (2025). </a:t>
            </a:r>
            <a:r>
              <a:rPr lang="en-US" sz="1800" dirty="0">
                <a:ea typeface="+mn-lt"/>
                <a:cs typeface="+mn-lt"/>
                <a:hlinkClick r:id="rId2"/>
              </a:rPr>
              <a:t>De EAT-Lancet Commissie voor gezonde, duurzame en rechtvaardige voedselsystemen. </a:t>
            </a:r>
            <a:r>
              <a:rPr lang="en-US" sz="1800" i="1" dirty="0">
                <a:ea typeface="+mn-lt"/>
                <a:cs typeface="+mn-lt"/>
                <a:hlinkClick r:id="rId2"/>
              </a:rPr>
              <a:t>Lancet.</a:t>
            </a:r>
            <a:r>
              <a:rPr lang="en-US" sz="1800" dirty="0">
                <a:ea typeface="+mn-lt"/>
                <a:cs typeface="+mn-lt"/>
                <a:hlinkClick r:id="rId2"/>
              </a:rPr>
              <a:t> 406(10512), 1625-1700</a:t>
            </a:r>
            <a:r>
              <a:rPr lang="en-US" sz="1800" dirty="0">
                <a:ea typeface="+mn-lt"/>
                <a:cs typeface="+mn-lt"/>
              </a:rPr>
              <a:t>.</a:t>
            </a: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6282805"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RECHTVAARDIGHEID IN VOEDINGSSYSTEMEN</a:t>
            </a:r>
          </a:p>
        </p:txBody>
      </p:sp>
    </p:spTree>
    <p:extLst>
      <p:ext uri="{BB962C8B-B14F-4D97-AF65-F5344CB8AC3E}">
        <p14:creationId xmlns:p14="http://schemas.microsoft.com/office/powerpoint/2010/main" val="111051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dirty="0"/>
              <a:t>Transformatie van voedselsystemen </a:t>
            </a:r>
          </a:p>
          <a:p>
            <a:pPr algn="r"/>
            <a:r>
              <a:rPr lang="en-IE" dirty="0"/>
              <a:t>voor rechtvaardigheid, klimaat en voeding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524337"/>
            <a:ext cx="4990998" cy="4102937"/>
          </a:xfrm>
        </p:spPr>
        <p:txBody>
          <a:bodyPr lIns="91440" tIns="45720" rIns="91440" bIns="45720" anchor="t"/>
          <a:lstStyle/>
          <a:p>
            <a:r>
              <a:rPr lang="en-IE" dirty="0">
                <a:ea typeface="+mn-lt"/>
                <a:cs typeface="+mn-lt"/>
              </a:rPr>
              <a:t>Videoboodschap van </a:t>
            </a:r>
            <a:r>
              <a:rPr lang="en-IE" b="1" dirty="0">
                <a:ea typeface="+mn-lt"/>
                <a:cs typeface="+mn-lt"/>
              </a:rPr>
              <a:t>António Guterres, secretaris-generaal van de VN, </a:t>
            </a:r>
            <a:r>
              <a:rPr lang="en-IE" dirty="0">
                <a:ea typeface="+mn-lt"/>
                <a:cs typeface="+mn-lt"/>
              </a:rPr>
              <a:t>tijdens de openingsceremonie op hoog niveau </a:t>
            </a:r>
            <a:r>
              <a:rPr lang="en-IE" i="1" dirty="0">
                <a:ea typeface="+mn-lt"/>
                <a:cs typeface="+mn-lt"/>
              </a:rPr>
              <a:t>Een veranderende wereld benutten voor de toekomst van duurzame voedselsystemen </a:t>
            </a:r>
            <a:r>
              <a:rPr lang="en-IE" dirty="0">
                <a:ea typeface="+mn-lt"/>
                <a:cs typeface="+mn-lt"/>
              </a:rPr>
              <a:t>– VN-voedselsysteemtop 2025.</a:t>
            </a:r>
            <a:endParaRPr lang="en-IE" dirty="0"/>
          </a:p>
        </p:txBody>
      </p:sp>
      <p:pic>
        <p:nvPicPr>
          <p:cNvPr id="4" name="Elementi multimediali online 3" title="Transforming food systems for justice, climate, &amp; nutrition – UN Chief at UNFSS+4 | United Nations">
            <a:hlinkClick r:id="" action="ppaction://noaction"/>
            <a:extLst>
              <a:ext uri="{FF2B5EF4-FFF2-40B4-BE49-F238E27FC236}">
                <a16:creationId xmlns:a16="http://schemas.microsoft.com/office/drawing/2014/main" id="{F7C4C54C-CCA9-C2CD-6E22-7BC6D8E7A5F9}"/>
              </a:ext>
            </a:extLst>
          </p:cNvPr>
          <p:cNvPicPr>
            <a:picLocks noRot="1" noChangeAspect="1"/>
          </p:cNvPicPr>
          <p:nvPr>
            <a:videoFile r:link="rId1"/>
          </p:nvPr>
        </p:nvPicPr>
        <p:blipFill>
          <a:blip r:embed="rId4"/>
          <a:stretch>
            <a:fillRect/>
          </a:stretch>
        </p:blipFill>
        <p:spPr>
          <a:xfrm>
            <a:off x="915732" y="2474042"/>
            <a:ext cx="5181755" cy="2923869"/>
          </a:xfrm>
          <a:prstGeom prst="rect">
            <a:avLst/>
          </a:prstGeom>
        </p:spPr>
      </p:pic>
      <p:sp>
        <p:nvSpPr>
          <p:cNvPr id="6" name="TextBox 3">
            <a:extLst>
              <a:ext uri="{FF2B5EF4-FFF2-40B4-BE49-F238E27FC236}">
                <a16:creationId xmlns:a16="http://schemas.microsoft.com/office/drawing/2014/main" id="{08E0BBBA-4499-0D48-940F-A9542161D6CB}"/>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dirty="0">
                <a:ea typeface="Calibri"/>
                <a:cs typeface="Calibri"/>
                <a:hlinkClick r:id="rId5"/>
              </a:rPr>
              <a:t>Transformatie van voedselsystemen voor rechtvaardigheid, klimaat en voeding</a:t>
            </a:r>
            <a:endParaRPr lang="en-US" sz="1200" dirty="0">
              <a:ea typeface="Calibri"/>
              <a:cs typeface="Calibri"/>
            </a:endParaRPr>
          </a:p>
        </p:txBody>
      </p:sp>
    </p:spTree>
    <p:extLst>
      <p:ext uri="{BB962C8B-B14F-4D97-AF65-F5344CB8AC3E}">
        <p14:creationId xmlns:p14="http://schemas.microsoft.com/office/powerpoint/2010/main" val="257476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86712-DBEB-C564-9556-0A319DD9DF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BEDF60-2C94-34E1-BD96-E232A32328CA}"/>
              </a:ext>
            </a:extLst>
          </p:cNvPr>
          <p:cNvSpPr>
            <a:spLocks noGrp="1"/>
          </p:cNvSpPr>
          <p:nvPr>
            <p:ph type="body" sz="quarter" idx="16"/>
          </p:nvPr>
        </p:nvSpPr>
        <p:spPr>
          <a:xfrm>
            <a:off x="921990" y="592523"/>
            <a:ext cx="10479218" cy="803654"/>
          </a:xfrm>
        </p:spPr>
        <p:txBody>
          <a:bodyPr lIns="91440" tIns="45720" rIns="91440" bIns="45720" anchor="t">
            <a:noAutofit/>
          </a:bodyPr>
          <a:lstStyle/>
          <a:p>
            <a:r>
              <a:rPr lang="en-IE" dirty="0">
                <a:ea typeface="Calibri"/>
                <a:cs typeface="Calibri"/>
              </a:rPr>
              <a:t>Oefening voor leerlingen: </a:t>
            </a:r>
          </a:p>
          <a:p>
            <a:r>
              <a:rPr lang="en-IE" b="0" dirty="0">
                <a:cs typeface="Calibri"/>
              </a:rPr>
              <a:t>Macht, kosten en gevolgen</a:t>
            </a:r>
            <a:endParaRPr lang="en-IE" b="0" dirty="0"/>
          </a:p>
        </p:txBody>
      </p:sp>
      <p:sp>
        <p:nvSpPr>
          <p:cNvPr id="3" name="Text Placeholder 2">
            <a:extLst>
              <a:ext uri="{FF2B5EF4-FFF2-40B4-BE49-F238E27FC236}">
                <a16:creationId xmlns:a16="http://schemas.microsoft.com/office/drawing/2014/main" id="{E2A82CE6-090E-783E-D3FE-5E824A5FF797}"/>
              </a:ext>
            </a:extLst>
          </p:cNvPr>
          <p:cNvSpPr>
            <a:spLocks noGrp="1"/>
          </p:cNvSpPr>
          <p:nvPr>
            <p:ph type="body" sz="quarter" idx="19"/>
          </p:nvPr>
        </p:nvSpPr>
        <p:spPr>
          <a:xfrm>
            <a:off x="904856" y="2206052"/>
            <a:ext cx="10479218" cy="521145"/>
          </a:xfrm>
        </p:spPr>
        <p:txBody>
          <a:bodyPr lIns="91440" tIns="45720" rIns="91440" bIns="45720" anchor="t"/>
          <a:lstStyle/>
          <a:p>
            <a:r>
              <a:rPr lang="en-IE" dirty="0">
                <a:ea typeface="Calibri"/>
                <a:cs typeface="Calibri"/>
              </a:rPr>
              <a:t>Bekijk elke cirkel en stel jezelf de volgende vragen: </a:t>
            </a:r>
            <a:endParaRPr lang="it-IT" dirty="0"/>
          </a:p>
          <a:p>
            <a:r>
              <a:rPr lang="en-IE" b="1" dirty="0">
                <a:ea typeface="Calibri"/>
                <a:cs typeface="Calibri"/>
              </a:rPr>
              <a:t>Wie profiteert ervan? Wie draagt de kosten? Wiens leven doet ertoe?</a:t>
            </a:r>
            <a:endParaRPr lang="en-IE" b="1" dirty="0"/>
          </a:p>
        </p:txBody>
      </p:sp>
      <p:sp>
        <p:nvSpPr>
          <p:cNvPr id="4" name="Freeform 1">
            <a:extLst>
              <a:ext uri="{FF2B5EF4-FFF2-40B4-BE49-F238E27FC236}">
                <a16:creationId xmlns:a16="http://schemas.microsoft.com/office/drawing/2014/main" id="{A65CC787-3722-3B64-8CC5-EE46004CD22D}"/>
              </a:ext>
            </a:extLst>
          </p:cNvPr>
          <p:cNvSpPr>
            <a:spLocks noChangeArrowheads="1"/>
          </p:cNvSpPr>
          <p:nvPr/>
        </p:nvSpPr>
        <p:spPr bwMode="auto">
          <a:xfrm>
            <a:off x="876275" y="324217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C4539B82-659F-508C-F50E-78D04AA8764F}"/>
              </a:ext>
            </a:extLst>
          </p:cNvPr>
          <p:cNvSpPr>
            <a:spLocks noChangeArrowheads="1"/>
          </p:cNvSpPr>
          <p:nvPr/>
        </p:nvSpPr>
        <p:spPr bwMode="auto">
          <a:xfrm>
            <a:off x="9370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3AED053E-DEC2-8248-4886-90706E8D00A2}"/>
              </a:ext>
            </a:extLst>
          </p:cNvPr>
          <p:cNvSpPr>
            <a:spLocks noChangeArrowheads="1"/>
          </p:cNvSpPr>
          <p:nvPr/>
        </p:nvSpPr>
        <p:spPr bwMode="auto">
          <a:xfrm>
            <a:off x="1000262"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CFFEA1C2-503E-9578-5DA5-1367ABACD7DE}"/>
              </a:ext>
            </a:extLst>
          </p:cNvPr>
          <p:cNvSpPr>
            <a:spLocks noChangeArrowheads="1"/>
          </p:cNvSpPr>
          <p:nvPr/>
        </p:nvSpPr>
        <p:spPr bwMode="auto">
          <a:xfrm>
            <a:off x="2465325" y="466169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dirty="0"/>
          </a:p>
        </p:txBody>
      </p:sp>
      <p:sp>
        <p:nvSpPr>
          <p:cNvPr id="8" name="Freeform 174">
            <a:extLst>
              <a:ext uri="{FF2B5EF4-FFF2-40B4-BE49-F238E27FC236}">
                <a16:creationId xmlns:a16="http://schemas.microsoft.com/office/drawing/2014/main" id="{D10DAD0B-FE11-B9E7-DF91-62D9C552E66C}"/>
              </a:ext>
            </a:extLst>
          </p:cNvPr>
          <p:cNvSpPr>
            <a:spLocks noChangeArrowheads="1"/>
          </p:cNvSpPr>
          <p:nvPr/>
        </p:nvSpPr>
        <p:spPr bwMode="auto">
          <a:xfrm>
            <a:off x="2412189" y="460855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6EC7585-AB7C-0F89-B1FC-AC6181FFB1FA}"/>
              </a:ext>
            </a:extLst>
          </p:cNvPr>
          <p:cNvSpPr>
            <a:spLocks noChangeArrowheads="1"/>
          </p:cNvSpPr>
          <p:nvPr/>
        </p:nvSpPr>
        <p:spPr bwMode="auto">
          <a:xfrm>
            <a:off x="3560961"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96CA646-00D4-C240-FBF9-7F24D9C90796}"/>
              </a:ext>
            </a:extLst>
          </p:cNvPr>
          <p:cNvSpPr>
            <a:spLocks noChangeArrowheads="1"/>
          </p:cNvSpPr>
          <p:nvPr/>
        </p:nvSpPr>
        <p:spPr bwMode="auto">
          <a:xfrm>
            <a:off x="3621689" y="409237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B9007E69-ECE4-1955-9737-9CD2F10EDA7B}"/>
              </a:ext>
            </a:extLst>
          </p:cNvPr>
          <p:cNvSpPr>
            <a:spLocks noChangeArrowheads="1"/>
          </p:cNvSpPr>
          <p:nvPr/>
        </p:nvSpPr>
        <p:spPr bwMode="auto">
          <a:xfrm>
            <a:off x="3684946" y="415309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1E76C251-9F01-F35F-815D-8ED41B8AF395}"/>
              </a:ext>
            </a:extLst>
          </p:cNvPr>
          <p:cNvSpPr>
            <a:spLocks noChangeArrowheads="1"/>
          </p:cNvSpPr>
          <p:nvPr/>
        </p:nvSpPr>
        <p:spPr bwMode="auto">
          <a:xfrm>
            <a:off x="5150010" y="545116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7DE49852-2006-E127-FA67-393F36D41028}"/>
              </a:ext>
            </a:extLst>
          </p:cNvPr>
          <p:cNvSpPr>
            <a:spLocks noChangeArrowheads="1"/>
          </p:cNvSpPr>
          <p:nvPr/>
        </p:nvSpPr>
        <p:spPr bwMode="auto">
          <a:xfrm>
            <a:off x="5096873" y="539802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0048142-96EC-AA12-45AF-9BD60FB4C7A5}"/>
              </a:ext>
            </a:extLst>
          </p:cNvPr>
          <p:cNvSpPr>
            <a:spLocks noChangeArrowheads="1"/>
          </p:cNvSpPr>
          <p:nvPr/>
        </p:nvSpPr>
        <p:spPr bwMode="auto">
          <a:xfrm>
            <a:off x="5939475" y="3242178"/>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D7C8DEC-FA42-1E86-4E93-81505F71F012}"/>
              </a:ext>
            </a:extLst>
          </p:cNvPr>
          <p:cNvSpPr>
            <a:spLocks noChangeArrowheads="1"/>
          </p:cNvSpPr>
          <p:nvPr/>
        </p:nvSpPr>
        <p:spPr bwMode="auto">
          <a:xfrm>
            <a:off x="60002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3606C23B-6611-0655-1292-068F65D4EDBD}"/>
              </a:ext>
            </a:extLst>
          </p:cNvPr>
          <p:cNvSpPr>
            <a:spLocks noChangeArrowheads="1"/>
          </p:cNvSpPr>
          <p:nvPr/>
        </p:nvSpPr>
        <p:spPr bwMode="auto">
          <a:xfrm>
            <a:off x="6060931"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6EEBE78F-94DD-9A16-4814-129052CD4B23}"/>
              </a:ext>
            </a:extLst>
          </p:cNvPr>
          <p:cNvSpPr>
            <a:spLocks noChangeArrowheads="1"/>
          </p:cNvSpPr>
          <p:nvPr/>
        </p:nvSpPr>
        <p:spPr bwMode="auto">
          <a:xfrm>
            <a:off x="7516747" y="464982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04E08DEE-3B29-CF2A-8C62-A151B8DF60FE}"/>
              </a:ext>
            </a:extLst>
          </p:cNvPr>
          <p:cNvSpPr>
            <a:spLocks noChangeArrowheads="1"/>
          </p:cNvSpPr>
          <p:nvPr/>
        </p:nvSpPr>
        <p:spPr bwMode="auto">
          <a:xfrm>
            <a:off x="7475387" y="460855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3D76A44E-F221-8CF6-637E-64262A70A932}"/>
              </a:ext>
            </a:extLst>
          </p:cNvPr>
          <p:cNvSpPr>
            <a:spLocks noChangeArrowheads="1"/>
          </p:cNvSpPr>
          <p:nvPr/>
        </p:nvSpPr>
        <p:spPr bwMode="auto">
          <a:xfrm>
            <a:off x="8621629"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8C7162BE-6E0B-D65C-4EDE-56ECA656896D}"/>
              </a:ext>
            </a:extLst>
          </p:cNvPr>
          <p:cNvSpPr>
            <a:spLocks noChangeArrowheads="1"/>
          </p:cNvSpPr>
          <p:nvPr/>
        </p:nvSpPr>
        <p:spPr bwMode="auto">
          <a:xfrm>
            <a:off x="8682357" y="4092371"/>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41FBC36E-4C06-90B9-CC5C-4A24D441C05D}"/>
              </a:ext>
            </a:extLst>
          </p:cNvPr>
          <p:cNvSpPr>
            <a:spLocks noChangeArrowheads="1"/>
          </p:cNvSpPr>
          <p:nvPr/>
        </p:nvSpPr>
        <p:spPr bwMode="auto">
          <a:xfrm>
            <a:off x="8745614" y="415309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 name="Freeform 188">
            <a:extLst>
              <a:ext uri="{FF2B5EF4-FFF2-40B4-BE49-F238E27FC236}">
                <a16:creationId xmlns:a16="http://schemas.microsoft.com/office/drawing/2014/main" id="{733E396F-0134-4C03-66DB-E3163A1FDA63}"/>
              </a:ext>
            </a:extLst>
          </p:cNvPr>
          <p:cNvSpPr>
            <a:spLocks noChangeArrowheads="1"/>
          </p:cNvSpPr>
          <p:nvPr/>
        </p:nvSpPr>
        <p:spPr bwMode="auto">
          <a:xfrm>
            <a:off x="10210679" y="5451161"/>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292668"/>
          </a:solidFill>
          <a:ln>
            <a:noFill/>
          </a:ln>
          <a:effectLst/>
        </p:spPr>
        <p:txBody>
          <a:bodyPr wrap="none" anchor="ctr"/>
          <a:lstStyle/>
          <a:p>
            <a:endParaRPr lang="en-US" sz="900"/>
          </a:p>
        </p:txBody>
      </p:sp>
      <p:sp>
        <p:nvSpPr>
          <p:cNvPr id="23" name="Freeform 189">
            <a:extLst>
              <a:ext uri="{FF2B5EF4-FFF2-40B4-BE49-F238E27FC236}">
                <a16:creationId xmlns:a16="http://schemas.microsoft.com/office/drawing/2014/main" id="{FCE0992D-ADA2-FD9A-188E-A9C54DD78544}"/>
              </a:ext>
            </a:extLst>
          </p:cNvPr>
          <p:cNvSpPr>
            <a:spLocks noChangeArrowheads="1"/>
          </p:cNvSpPr>
          <p:nvPr/>
        </p:nvSpPr>
        <p:spPr bwMode="auto">
          <a:xfrm>
            <a:off x="10157541" y="5398023"/>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194E00DA-ADCA-0B6A-CB36-0E698B7D18BD}"/>
              </a:ext>
            </a:extLst>
          </p:cNvPr>
          <p:cNvSpPr txBox="1"/>
          <p:nvPr/>
        </p:nvSpPr>
        <p:spPr>
          <a:xfrm>
            <a:off x="867262" y="3964040"/>
            <a:ext cx="2328391" cy="707886"/>
          </a:xfrm>
          <a:prstGeom prst="rect">
            <a:avLst/>
          </a:prstGeom>
          <a:noFill/>
        </p:spPr>
        <p:txBody>
          <a:bodyPr wrap="square" lIns="91440" tIns="45720" rIns="91440" bIns="45720" rtlCol="0" anchor="t">
            <a:spAutoFit/>
          </a:bodyPr>
          <a:lstStyle/>
          <a:p>
            <a:pPr algn="ctr"/>
            <a:r>
              <a:rPr lang="en-US" sz="2000" b="1" dirty="0">
                <a:solidFill>
                  <a:schemeClr val="bg1"/>
                </a:solidFill>
                <a:latin typeface="Calibri"/>
                <a:ea typeface="Lato"/>
                <a:cs typeface="Calibri"/>
              </a:rPr>
              <a:t>TOEGANG TOT </a:t>
            </a:r>
            <a:endParaRPr lang="en-US" sz="2000" b="1" dirty="0">
              <a:solidFill>
                <a:schemeClr val="bg1"/>
              </a:solidFill>
              <a:latin typeface="Calibri" panose="020F0502020204030204" pitchFamily="34" charset="0"/>
              <a:ea typeface="Lato" charset="0"/>
              <a:cs typeface="Calibri" panose="020F0502020204030204" pitchFamily="34" charset="0"/>
            </a:endParaRPr>
          </a:p>
          <a:p>
            <a:pPr algn="ctr"/>
            <a:r>
              <a:rPr lang="en-US" sz="2000" b="1" dirty="0">
                <a:solidFill>
                  <a:schemeClr val="bg1"/>
                </a:solidFill>
                <a:latin typeface="Calibri"/>
                <a:ea typeface="Lato"/>
                <a:cs typeface="Calibri"/>
              </a:rPr>
              <a:t>GEZOND VOEDSEL</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25" name="CuadroTexto 555">
            <a:extLst>
              <a:ext uri="{FF2B5EF4-FFF2-40B4-BE49-F238E27FC236}">
                <a16:creationId xmlns:a16="http://schemas.microsoft.com/office/drawing/2014/main" id="{C0BE46ED-625B-5F71-E3E9-7F37C830D42A}"/>
              </a:ext>
            </a:extLst>
          </p:cNvPr>
          <p:cNvSpPr txBox="1"/>
          <p:nvPr/>
        </p:nvSpPr>
        <p:spPr>
          <a:xfrm>
            <a:off x="3547354" y="4556101"/>
            <a:ext cx="2282396" cy="1015663"/>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ARBEID EN</a:t>
            </a:r>
            <a:endParaRPr lang="it-IT">
              <a:solidFill>
                <a:schemeClr val="bg1"/>
              </a:solidFill>
            </a:endParaRPr>
          </a:p>
          <a:p>
            <a:pPr algn="ctr"/>
            <a:r>
              <a:rPr lang="en-US" sz="2000" b="1">
                <a:solidFill>
                  <a:schemeClr val="bg1"/>
                </a:solidFill>
                <a:latin typeface="Calibri"/>
                <a:ea typeface="Lato"/>
                <a:cs typeface="Calibri"/>
              </a:rPr>
              <a:t>WERKOMSTANDIGHEDEN</a:t>
            </a:r>
          </a:p>
          <a:p>
            <a:pPr algn="ctr"/>
            <a:r>
              <a:rPr lang="en-US" sz="2000" b="1">
                <a:solidFill>
                  <a:schemeClr val="bg1"/>
                </a:solidFill>
                <a:latin typeface="Calibri"/>
                <a:ea typeface="Lato"/>
                <a:cs typeface="Calibri"/>
              </a:rPr>
              <a:t>OMSTANDIGHEDEN</a:t>
            </a:r>
          </a:p>
        </p:txBody>
      </p:sp>
      <p:sp>
        <p:nvSpPr>
          <p:cNvPr id="26" name="CuadroTexto 557">
            <a:extLst>
              <a:ext uri="{FF2B5EF4-FFF2-40B4-BE49-F238E27FC236}">
                <a16:creationId xmlns:a16="http://schemas.microsoft.com/office/drawing/2014/main" id="{9BAE4413-2DBB-C65E-BBC0-F3776147C7EF}"/>
              </a:ext>
            </a:extLst>
          </p:cNvPr>
          <p:cNvSpPr txBox="1"/>
          <p:nvPr/>
        </p:nvSpPr>
        <p:spPr>
          <a:xfrm>
            <a:off x="6002733" y="4150410"/>
            <a:ext cx="2247292"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MILIEU</a:t>
            </a:r>
          </a:p>
          <a:p>
            <a:pPr algn="ctr"/>
            <a:r>
              <a:rPr lang="en-US" sz="2000" b="1">
                <a:solidFill>
                  <a:schemeClr val="bg1"/>
                </a:solidFill>
                <a:latin typeface="Calibri" panose="020F0502020204030204" pitchFamily="34" charset="0"/>
                <a:ea typeface="Lato" charset="0"/>
                <a:cs typeface="Calibri" panose="020F0502020204030204" pitchFamily="34" charset="0"/>
              </a:rPr>
              <a:t>GEVOLGEN</a:t>
            </a:r>
          </a:p>
        </p:txBody>
      </p:sp>
      <p:sp>
        <p:nvSpPr>
          <p:cNvPr id="27" name="CuadroTexto 559">
            <a:extLst>
              <a:ext uri="{FF2B5EF4-FFF2-40B4-BE49-F238E27FC236}">
                <a16:creationId xmlns:a16="http://schemas.microsoft.com/office/drawing/2014/main" id="{A7FFF2F3-BB55-8F68-8699-BC90D099EF3B}"/>
              </a:ext>
            </a:extLst>
          </p:cNvPr>
          <p:cNvSpPr txBox="1"/>
          <p:nvPr/>
        </p:nvSpPr>
        <p:spPr>
          <a:xfrm>
            <a:off x="8681866" y="4778515"/>
            <a:ext cx="2245597" cy="707886"/>
          </a:xfrm>
          <a:prstGeom prst="rect">
            <a:avLst/>
          </a:prstGeom>
          <a:noFill/>
        </p:spPr>
        <p:txBody>
          <a:bodyPr wrap="square" lIns="91440" tIns="45720" rIns="91440" bIns="45720" rtlCol="0" anchor="t">
            <a:spAutoFit/>
          </a:bodyPr>
          <a:lstStyle/>
          <a:p>
            <a:pPr algn="ctr"/>
            <a:r>
              <a:rPr lang="en-US" sz="2000" b="1">
                <a:solidFill>
                  <a:schemeClr val="bg1"/>
                </a:solidFill>
                <a:latin typeface="Calibri"/>
                <a:ea typeface="Lato"/>
                <a:cs typeface="Calibri"/>
              </a:rPr>
              <a:t>DIEREN </a:t>
            </a:r>
          </a:p>
          <a:p>
            <a:pPr algn="ctr"/>
            <a:r>
              <a:rPr lang="en-US" sz="2000" b="1">
                <a:solidFill>
                  <a:schemeClr val="bg1"/>
                </a:solidFill>
                <a:latin typeface="Calibri"/>
                <a:ea typeface="Lato"/>
                <a:cs typeface="Calibri"/>
              </a:rPr>
              <a:t>WELZIJN</a:t>
            </a:r>
            <a:endParaRPr lang="en-US" sz="2000" b="1">
              <a:solidFill>
                <a:schemeClr val="bg1"/>
              </a:solidFill>
              <a:latin typeface="Calibri" panose="020F0502020204030204" pitchFamily="34" charset="0"/>
              <a:ea typeface="Lato" charset="0"/>
              <a:cs typeface="Calibri" panose="020F0502020204030204" pitchFamily="34" charset="0"/>
            </a:endParaRPr>
          </a:p>
        </p:txBody>
      </p:sp>
      <p:grpSp>
        <p:nvGrpSpPr>
          <p:cNvPr id="32" name="Group 1">
            <a:extLst>
              <a:ext uri="{FF2B5EF4-FFF2-40B4-BE49-F238E27FC236}">
                <a16:creationId xmlns:a16="http://schemas.microsoft.com/office/drawing/2014/main" id="{9710C559-56EE-9440-8B16-E7505E6BE30A}"/>
              </a:ext>
            </a:extLst>
          </p:cNvPr>
          <p:cNvGrpSpPr/>
          <p:nvPr/>
        </p:nvGrpSpPr>
        <p:grpSpPr>
          <a:xfrm>
            <a:off x="9825379" y="-181962"/>
            <a:ext cx="2366621" cy="2933183"/>
            <a:chOff x="2887563" y="4517695"/>
            <a:chExt cx="1145987" cy="1420333"/>
          </a:xfrm>
          <a:solidFill>
            <a:schemeClr val="bg1">
              <a:alpha val="26000"/>
            </a:schemeClr>
          </a:solidFill>
        </p:grpSpPr>
        <p:sp>
          <p:nvSpPr>
            <p:cNvPr id="33" name="Freeform 4">
              <a:extLst>
                <a:ext uri="{FF2B5EF4-FFF2-40B4-BE49-F238E27FC236}">
                  <a16:creationId xmlns:a16="http://schemas.microsoft.com/office/drawing/2014/main" id="{AE70209A-5F61-C544-9F5B-6626649704A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34" name="Graphic 10">
              <a:extLst>
                <a:ext uri="{FF2B5EF4-FFF2-40B4-BE49-F238E27FC236}">
                  <a16:creationId xmlns:a16="http://schemas.microsoft.com/office/drawing/2014/main" id="{B00412F6-3F38-5C47-9FEB-68734DC6CA52}"/>
                </a:ext>
              </a:extLst>
            </p:cNvPr>
            <p:cNvGrpSpPr/>
            <p:nvPr/>
          </p:nvGrpSpPr>
          <p:grpSpPr>
            <a:xfrm>
              <a:off x="3495254" y="4781992"/>
              <a:ext cx="536857" cy="499528"/>
              <a:chOff x="3495254" y="4781992"/>
              <a:chExt cx="536857" cy="499528"/>
            </a:xfrm>
            <a:grpFill/>
          </p:grpSpPr>
          <p:sp>
            <p:nvSpPr>
              <p:cNvPr id="39" name="Freeform 10">
                <a:extLst>
                  <a:ext uri="{FF2B5EF4-FFF2-40B4-BE49-F238E27FC236}">
                    <a16:creationId xmlns:a16="http://schemas.microsoft.com/office/drawing/2014/main" id="{67313053-FE3F-944C-A6D9-ABCDD349B2B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0" name="Freeform 11">
                <a:extLst>
                  <a:ext uri="{FF2B5EF4-FFF2-40B4-BE49-F238E27FC236}">
                    <a16:creationId xmlns:a16="http://schemas.microsoft.com/office/drawing/2014/main" id="{F069A87E-C502-5A4D-BA8D-5BAFBB7835B1}"/>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41" name="Freeform 12">
                <a:extLst>
                  <a:ext uri="{FF2B5EF4-FFF2-40B4-BE49-F238E27FC236}">
                    <a16:creationId xmlns:a16="http://schemas.microsoft.com/office/drawing/2014/main" id="{7741302B-DA95-0B4E-88E2-88EA83ADE25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2" name="Freeform 13">
                <a:extLst>
                  <a:ext uri="{FF2B5EF4-FFF2-40B4-BE49-F238E27FC236}">
                    <a16:creationId xmlns:a16="http://schemas.microsoft.com/office/drawing/2014/main" id="{AEA60818-4507-7E4D-8A66-FA49CE78B92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35" name="Freeform 6">
              <a:extLst>
                <a:ext uri="{FF2B5EF4-FFF2-40B4-BE49-F238E27FC236}">
                  <a16:creationId xmlns:a16="http://schemas.microsoft.com/office/drawing/2014/main" id="{DAC76FBE-9B89-E547-97D5-FA108DAE0EA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6" name="Freeform 7">
              <a:extLst>
                <a:ext uri="{FF2B5EF4-FFF2-40B4-BE49-F238E27FC236}">
                  <a16:creationId xmlns:a16="http://schemas.microsoft.com/office/drawing/2014/main" id="{43F86949-56BE-EA44-AC43-6AC607E2D4A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7" name="Freeform 8">
              <a:extLst>
                <a:ext uri="{FF2B5EF4-FFF2-40B4-BE49-F238E27FC236}">
                  <a16:creationId xmlns:a16="http://schemas.microsoft.com/office/drawing/2014/main" id="{FDEC7047-6F18-AF44-89E8-7096D5530AC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8" name="Freeform 9">
              <a:extLst>
                <a:ext uri="{FF2B5EF4-FFF2-40B4-BE49-F238E27FC236}">
                  <a16:creationId xmlns:a16="http://schemas.microsoft.com/office/drawing/2014/main" id="{8CBEB5CE-7F31-6344-B36A-5CDA3B28B4D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43" name="Graphic 3">
            <a:extLst>
              <a:ext uri="{FF2B5EF4-FFF2-40B4-BE49-F238E27FC236}">
                <a16:creationId xmlns:a16="http://schemas.microsoft.com/office/drawing/2014/main" id="{812E5865-CF1E-F74F-9574-CAF5DFA10B00}"/>
              </a:ext>
            </a:extLst>
          </p:cNvPr>
          <p:cNvGrpSpPr/>
          <p:nvPr/>
        </p:nvGrpSpPr>
        <p:grpSpPr>
          <a:xfrm>
            <a:off x="7705586" y="509071"/>
            <a:ext cx="1088878" cy="1111078"/>
            <a:chOff x="8424689" y="5374597"/>
            <a:chExt cx="1088878" cy="1111078"/>
          </a:xfrm>
          <a:solidFill>
            <a:schemeClr val="bg1"/>
          </a:solidFill>
        </p:grpSpPr>
        <p:sp>
          <p:nvSpPr>
            <p:cNvPr id="44" name="Freeform 1258">
              <a:extLst>
                <a:ext uri="{FF2B5EF4-FFF2-40B4-BE49-F238E27FC236}">
                  <a16:creationId xmlns:a16="http://schemas.microsoft.com/office/drawing/2014/main" id="{34426E96-1293-A540-BC4F-20C441242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BDAA0FC7-5DB9-F64A-8C9A-212D86200E63}"/>
                </a:ext>
              </a:extLst>
            </p:cNvPr>
            <p:cNvGrpSpPr/>
            <p:nvPr/>
          </p:nvGrpSpPr>
          <p:grpSpPr>
            <a:xfrm>
              <a:off x="8424689" y="5374597"/>
              <a:ext cx="1088878" cy="1111078"/>
              <a:chOff x="8424689" y="5374597"/>
              <a:chExt cx="1088878" cy="1111078"/>
            </a:xfrm>
            <a:grpFill/>
          </p:grpSpPr>
          <p:grpSp>
            <p:nvGrpSpPr>
              <p:cNvPr id="46" name="Graphic 3">
                <a:extLst>
                  <a:ext uri="{FF2B5EF4-FFF2-40B4-BE49-F238E27FC236}">
                    <a16:creationId xmlns:a16="http://schemas.microsoft.com/office/drawing/2014/main" id="{F37FAD8B-A63B-5141-B5A8-2410D892B363}"/>
                  </a:ext>
                </a:extLst>
              </p:cNvPr>
              <p:cNvGrpSpPr/>
              <p:nvPr/>
            </p:nvGrpSpPr>
            <p:grpSpPr>
              <a:xfrm>
                <a:off x="8424689" y="5374597"/>
                <a:ext cx="943956" cy="1111078"/>
                <a:chOff x="8424689" y="5374597"/>
                <a:chExt cx="943956" cy="1111078"/>
              </a:xfrm>
              <a:grpFill/>
            </p:grpSpPr>
            <p:sp>
              <p:nvSpPr>
                <p:cNvPr id="56" name="Freeform 1270">
                  <a:extLst>
                    <a:ext uri="{FF2B5EF4-FFF2-40B4-BE49-F238E27FC236}">
                      <a16:creationId xmlns:a16="http://schemas.microsoft.com/office/drawing/2014/main" id="{FAEF3076-A49B-B84F-A4A9-7C7743B4895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57" name="Freeform 1271">
                  <a:extLst>
                    <a:ext uri="{FF2B5EF4-FFF2-40B4-BE49-F238E27FC236}">
                      <a16:creationId xmlns:a16="http://schemas.microsoft.com/office/drawing/2014/main" id="{20928FE1-3301-C547-BAF3-FFE7C6BA133D}"/>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47" name="Freeform 1261">
                <a:extLst>
                  <a:ext uri="{FF2B5EF4-FFF2-40B4-BE49-F238E27FC236}">
                    <a16:creationId xmlns:a16="http://schemas.microsoft.com/office/drawing/2014/main" id="{E5EB2A60-06A9-0345-8A22-92CFCA8BDF7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48" name="Freeform 1262">
                <a:extLst>
                  <a:ext uri="{FF2B5EF4-FFF2-40B4-BE49-F238E27FC236}">
                    <a16:creationId xmlns:a16="http://schemas.microsoft.com/office/drawing/2014/main" id="{61198FD1-AA7E-6547-8907-20C2F32CF88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49" name="Freeform 1263">
                <a:extLst>
                  <a:ext uri="{FF2B5EF4-FFF2-40B4-BE49-F238E27FC236}">
                    <a16:creationId xmlns:a16="http://schemas.microsoft.com/office/drawing/2014/main" id="{6CBA744E-0350-5B44-8CEF-951CDE8B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50" name="Freeform 1264">
                <a:extLst>
                  <a:ext uri="{FF2B5EF4-FFF2-40B4-BE49-F238E27FC236}">
                    <a16:creationId xmlns:a16="http://schemas.microsoft.com/office/drawing/2014/main" id="{604BADDC-53A4-434C-AA45-38049D01E80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51" name="Freeform 1265">
                <a:extLst>
                  <a:ext uri="{FF2B5EF4-FFF2-40B4-BE49-F238E27FC236}">
                    <a16:creationId xmlns:a16="http://schemas.microsoft.com/office/drawing/2014/main" id="{1CF74E49-5086-0848-BDAA-D9335ABF9A5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52" name="Freeform 1266">
                <a:extLst>
                  <a:ext uri="{FF2B5EF4-FFF2-40B4-BE49-F238E27FC236}">
                    <a16:creationId xmlns:a16="http://schemas.microsoft.com/office/drawing/2014/main" id="{E529A241-6EC4-B845-BD44-5291292DB2D9}"/>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53" name="Freeform 1267">
                <a:extLst>
                  <a:ext uri="{FF2B5EF4-FFF2-40B4-BE49-F238E27FC236}">
                    <a16:creationId xmlns:a16="http://schemas.microsoft.com/office/drawing/2014/main" id="{7474BE35-E15A-E142-80DF-A9A1C5A8A7D6}"/>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54" name="Freeform 1268">
                <a:extLst>
                  <a:ext uri="{FF2B5EF4-FFF2-40B4-BE49-F238E27FC236}">
                    <a16:creationId xmlns:a16="http://schemas.microsoft.com/office/drawing/2014/main" id="{27A86E5A-85FE-6949-9617-990055901B46}"/>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55" name="Freeform 1269">
                <a:extLst>
                  <a:ext uri="{FF2B5EF4-FFF2-40B4-BE49-F238E27FC236}">
                    <a16:creationId xmlns:a16="http://schemas.microsoft.com/office/drawing/2014/main" id="{7153829E-C393-8849-B4A6-54CC3AB4450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grpSp>
        <p:nvGrpSpPr>
          <p:cNvPr id="28" name="Graphic 3">
            <a:extLst>
              <a:ext uri="{FF2B5EF4-FFF2-40B4-BE49-F238E27FC236}">
                <a16:creationId xmlns:a16="http://schemas.microsoft.com/office/drawing/2014/main" id="{3CE26CC4-7C1A-0B3D-15ED-EEBA2035EFB1}"/>
              </a:ext>
            </a:extLst>
          </p:cNvPr>
          <p:cNvGrpSpPr/>
          <p:nvPr/>
        </p:nvGrpSpPr>
        <p:grpSpPr>
          <a:xfrm>
            <a:off x="2598333" y="4777495"/>
            <a:ext cx="648502" cy="611111"/>
            <a:chOff x="2451513" y="5314516"/>
            <a:chExt cx="1088992" cy="1047735"/>
          </a:xfrm>
          <a:solidFill>
            <a:schemeClr val="bg1"/>
          </a:solidFill>
        </p:grpSpPr>
        <p:grpSp>
          <p:nvGrpSpPr>
            <p:cNvPr id="29" name="Graphic 3">
              <a:extLst>
                <a:ext uri="{FF2B5EF4-FFF2-40B4-BE49-F238E27FC236}">
                  <a16:creationId xmlns:a16="http://schemas.microsoft.com/office/drawing/2014/main" id="{CB136D1E-4459-A1F1-589F-F76515180C80}"/>
                </a:ext>
              </a:extLst>
            </p:cNvPr>
            <p:cNvGrpSpPr/>
            <p:nvPr/>
          </p:nvGrpSpPr>
          <p:grpSpPr>
            <a:xfrm>
              <a:off x="2451513" y="5314516"/>
              <a:ext cx="1088992" cy="1047735"/>
              <a:chOff x="2451513" y="5314516"/>
              <a:chExt cx="1088992" cy="1047735"/>
            </a:xfrm>
            <a:grpFill/>
          </p:grpSpPr>
          <p:sp>
            <p:nvSpPr>
              <p:cNvPr id="31" name="Freeform 1312">
                <a:extLst>
                  <a:ext uri="{FF2B5EF4-FFF2-40B4-BE49-F238E27FC236}">
                    <a16:creationId xmlns:a16="http://schemas.microsoft.com/office/drawing/2014/main" id="{EEC0D650-CBD1-C4AE-D10E-F40364EAC0F3}"/>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58" name="Freeform 1313">
                <a:extLst>
                  <a:ext uri="{FF2B5EF4-FFF2-40B4-BE49-F238E27FC236}">
                    <a16:creationId xmlns:a16="http://schemas.microsoft.com/office/drawing/2014/main" id="{245D7A0A-4693-A219-987C-634BBAF77D57}"/>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59" name="Freeform 1314">
                <a:extLst>
                  <a:ext uri="{FF2B5EF4-FFF2-40B4-BE49-F238E27FC236}">
                    <a16:creationId xmlns:a16="http://schemas.microsoft.com/office/drawing/2014/main" id="{15A95DA8-C0CA-3D7C-0E9C-72DF8E162B69}"/>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30" name="Freeform 1311">
              <a:extLst>
                <a:ext uri="{FF2B5EF4-FFF2-40B4-BE49-F238E27FC236}">
                  <a16:creationId xmlns:a16="http://schemas.microsoft.com/office/drawing/2014/main" id="{4A94DF82-60D6-F1A4-B2BB-041E0CC22715}"/>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dirty="0"/>
            </a:p>
          </p:txBody>
        </p:sp>
      </p:grpSp>
      <p:grpSp>
        <p:nvGrpSpPr>
          <p:cNvPr id="60" name="Graphic 3">
            <a:extLst>
              <a:ext uri="{FF2B5EF4-FFF2-40B4-BE49-F238E27FC236}">
                <a16:creationId xmlns:a16="http://schemas.microsoft.com/office/drawing/2014/main" id="{189C443F-31F3-A858-7564-DBDC0DE6D240}"/>
              </a:ext>
            </a:extLst>
          </p:cNvPr>
          <p:cNvGrpSpPr/>
          <p:nvPr/>
        </p:nvGrpSpPr>
        <p:grpSpPr>
          <a:xfrm>
            <a:off x="5349057" y="5615632"/>
            <a:ext cx="565635" cy="558181"/>
            <a:chOff x="2694219" y="430095"/>
            <a:chExt cx="1090872" cy="1093052"/>
          </a:xfrm>
          <a:solidFill>
            <a:schemeClr val="bg1"/>
          </a:solidFill>
        </p:grpSpPr>
        <p:sp>
          <p:nvSpPr>
            <p:cNvPr id="61" name="Freeform 1015">
              <a:extLst>
                <a:ext uri="{FF2B5EF4-FFF2-40B4-BE49-F238E27FC236}">
                  <a16:creationId xmlns:a16="http://schemas.microsoft.com/office/drawing/2014/main" id="{F3AF97F4-9DC9-069C-8B1D-1E7D4E7C0B4D}"/>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55854D"/>
            </a:solidFill>
            <a:ln w="27426" cap="flat">
              <a:noFill/>
              <a:prstDash val="solid"/>
              <a:miter/>
            </a:ln>
          </p:spPr>
          <p:txBody>
            <a:bodyPr rtlCol="0" anchor="ctr"/>
            <a:lstStyle/>
            <a:p>
              <a:endParaRPr lang="en-US"/>
            </a:p>
          </p:txBody>
        </p:sp>
        <p:grpSp>
          <p:nvGrpSpPr>
            <p:cNvPr id="62" name="Graphic 3">
              <a:extLst>
                <a:ext uri="{FF2B5EF4-FFF2-40B4-BE49-F238E27FC236}">
                  <a16:creationId xmlns:a16="http://schemas.microsoft.com/office/drawing/2014/main" id="{4378FECB-1A2D-361A-5A36-A5AE23B05A0D}"/>
                </a:ext>
              </a:extLst>
            </p:cNvPr>
            <p:cNvGrpSpPr/>
            <p:nvPr/>
          </p:nvGrpSpPr>
          <p:grpSpPr>
            <a:xfrm>
              <a:off x="2694219" y="430095"/>
              <a:ext cx="1090872" cy="1093052"/>
              <a:chOff x="2694219" y="430095"/>
              <a:chExt cx="1090872" cy="1093052"/>
            </a:xfrm>
            <a:grpFill/>
          </p:grpSpPr>
          <p:sp>
            <p:nvSpPr>
              <p:cNvPr id="63" name="Freeform 1017">
                <a:extLst>
                  <a:ext uri="{FF2B5EF4-FFF2-40B4-BE49-F238E27FC236}">
                    <a16:creationId xmlns:a16="http://schemas.microsoft.com/office/drawing/2014/main" id="{ED0BC387-F572-3511-2CA1-A6595B74D09C}"/>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2DD6B499-B924-4DC1-904D-1A8171654B7F}"/>
                  </a:ext>
                </a:extLst>
              </p:cNvPr>
              <p:cNvGrpSpPr/>
              <p:nvPr/>
            </p:nvGrpSpPr>
            <p:grpSpPr>
              <a:xfrm>
                <a:off x="2694219" y="553519"/>
                <a:ext cx="1090872" cy="969628"/>
                <a:chOff x="2694219" y="553519"/>
                <a:chExt cx="1090872" cy="969628"/>
              </a:xfrm>
              <a:grpFill/>
            </p:grpSpPr>
            <p:sp>
              <p:nvSpPr>
                <p:cNvPr id="65" name="Freeform 1019">
                  <a:extLst>
                    <a:ext uri="{FF2B5EF4-FFF2-40B4-BE49-F238E27FC236}">
                      <a16:creationId xmlns:a16="http://schemas.microsoft.com/office/drawing/2014/main" id="{4109F70E-6527-AFAC-4FC7-F97AB9D6F56A}"/>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66" name="Freeform 1020">
                  <a:extLst>
                    <a:ext uri="{FF2B5EF4-FFF2-40B4-BE49-F238E27FC236}">
                      <a16:creationId xmlns:a16="http://schemas.microsoft.com/office/drawing/2014/main" id="{5B19C334-C2CE-BC58-6B20-10D5D2BEBBCC}"/>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grpSp>
        <p:nvGrpSpPr>
          <p:cNvPr id="67" name="Group 66">
            <a:extLst>
              <a:ext uri="{FF2B5EF4-FFF2-40B4-BE49-F238E27FC236}">
                <a16:creationId xmlns:a16="http://schemas.microsoft.com/office/drawing/2014/main" id="{ED871005-C93E-3698-92B4-EFD6921EEE22}"/>
              </a:ext>
            </a:extLst>
          </p:cNvPr>
          <p:cNvGrpSpPr/>
          <p:nvPr/>
        </p:nvGrpSpPr>
        <p:grpSpPr>
          <a:xfrm>
            <a:off x="7711629" y="4813352"/>
            <a:ext cx="609335" cy="629615"/>
            <a:chOff x="5614841" y="786428"/>
            <a:chExt cx="901130" cy="901727"/>
          </a:xfrm>
          <a:solidFill>
            <a:schemeClr val="bg1"/>
          </a:solidFill>
        </p:grpSpPr>
        <p:grpSp>
          <p:nvGrpSpPr>
            <p:cNvPr id="68" name="Graphic 2">
              <a:extLst>
                <a:ext uri="{FF2B5EF4-FFF2-40B4-BE49-F238E27FC236}">
                  <a16:creationId xmlns:a16="http://schemas.microsoft.com/office/drawing/2014/main" id="{1E250EB7-F2B0-4CE4-61CA-121CE98523BC}"/>
                </a:ext>
              </a:extLst>
            </p:cNvPr>
            <p:cNvGrpSpPr/>
            <p:nvPr/>
          </p:nvGrpSpPr>
          <p:grpSpPr>
            <a:xfrm>
              <a:off x="5715019" y="1058540"/>
              <a:ext cx="543506" cy="445337"/>
              <a:chOff x="5715019" y="1058540"/>
              <a:chExt cx="543506" cy="445337"/>
            </a:xfrm>
            <a:grpFill/>
          </p:grpSpPr>
          <p:sp>
            <p:nvSpPr>
              <p:cNvPr id="70" name="Freeform 210">
                <a:extLst>
                  <a:ext uri="{FF2B5EF4-FFF2-40B4-BE49-F238E27FC236}">
                    <a16:creationId xmlns:a16="http://schemas.microsoft.com/office/drawing/2014/main" id="{24ADA70A-4440-BA67-2AC4-4354807ACA6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211">
                <a:extLst>
                  <a:ext uri="{FF2B5EF4-FFF2-40B4-BE49-F238E27FC236}">
                    <a16:creationId xmlns:a16="http://schemas.microsoft.com/office/drawing/2014/main" id="{F68008E3-9BD2-E686-65DB-ECE53E529DA2}"/>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9" name="Freeform 209">
              <a:extLst>
                <a:ext uri="{FF2B5EF4-FFF2-40B4-BE49-F238E27FC236}">
                  <a16:creationId xmlns:a16="http://schemas.microsoft.com/office/drawing/2014/main" id="{638C8A61-4884-3FAC-CECF-272A714CE86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3" name="Graphic 72" descr="Cow with solid fill">
            <a:extLst>
              <a:ext uri="{FF2B5EF4-FFF2-40B4-BE49-F238E27FC236}">
                <a16:creationId xmlns:a16="http://schemas.microsoft.com/office/drawing/2014/main" id="{EFC6A638-64B7-D138-BEDF-BE1CB92BFA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53110" y="5571764"/>
            <a:ext cx="506548" cy="506548"/>
          </a:xfrm>
          <a:prstGeom prst="rect">
            <a:avLst/>
          </a:prstGeom>
        </p:spPr>
      </p:pic>
      <p:pic>
        <p:nvPicPr>
          <p:cNvPr id="75" name="Graphic 74" descr="Open hand outline">
            <a:extLst>
              <a:ext uri="{FF2B5EF4-FFF2-40B4-BE49-F238E27FC236}">
                <a16:creationId xmlns:a16="http://schemas.microsoft.com/office/drawing/2014/main" id="{7AC2EF65-7200-8764-A750-515AA66967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1182" y="5788909"/>
            <a:ext cx="608598" cy="608598"/>
          </a:xfrm>
          <a:prstGeom prst="rect">
            <a:avLst/>
          </a:prstGeom>
        </p:spPr>
      </p:pic>
    </p:spTree>
    <p:extLst>
      <p:ext uri="{BB962C8B-B14F-4D97-AF65-F5344CB8AC3E}">
        <p14:creationId xmlns:p14="http://schemas.microsoft.com/office/powerpoint/2010/main" val="329085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2FA98-D394-FD8C-DEF1-0C6E533D55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4F0118-B900-6A23-B511-C4FBA40B0FD2}"/>
              </a:ext>
            </a:extLst>
          </p:cNvPr>
          <p:cNvSpPr>
            <a:spLocks noGrp="1"/>
          </p:cNvSpPr>
          <p:nvPr>
            <p:ph type="body" sz="quarter" idx="19"/>
          </p:nvPr>
        </p:nvSpPr>
        <p:spPr>
          <a:xfrm>
            <a:off x="904856" y="1989039"/>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en-US" dirty="0">
                <a:ea typeface="+mn-lt"/>
                <a:cs typeface="+mn-lt"/>
              </a:rPr>
              <a:t>Een </a:t>
            </a:r>
            <a:r>
              <a:rPr lang="en-US" b="1" dirty="0">
                <a:ea typeface="+mn-lt"/>
                <a:cs typeface="+mn-lt"/>
              </a:rPr>
              <a:t>ethische toeleveringsketen </a:t>
            </a:r>
            <a:r>
              <a:rPr lang="en-US" dirty="0">
                <a:ea typeface="+mn-lt"/>
                <a:cs typeface="+mn-lt"/>
              </a:rPr>
              <a:t>in voedselsystemen is een keten waarin bij</a:t>
            </a:r>
            <a:r>
              <a:rPr lang="en-US" b="1" dirty="0">
                <a:ea typeface="+mn-lt"/>
                <a:cs typeface="+mn-lt"/>
              </a:rPr>
              <a:t> elke stap </a:t>
            </a:r>
            <a:r>
              <a:rPr lang="en-US" dirty="0">
                <a:ea typeface="+mn-lt"/>
                <a:cs typeface="+mn-lt"/>
              </a:rPr>
              <a:t>van de productie, verwerking, distributie en verkoop van voedsel </a:t>
            </a:r>
            <a:r>
              <a:rPr lang="en-US" dirty="0" err="1">
                <a:ea typeface="+mn-lt"/>
                <a:cs typeface="+mn-lt"/>
              </a:rPr>
              <a:t>prioriteit wordt gegeven aan </a:t>
            </a:r>
            <a:r>
              <a:rPr lang="en-US" b="1" dirty="0">
                <a:ea typeface="+mn-lt"/>
                <a:cs typeface="+mn-lt"/>
              </a:rPr>
              <a:t>sociale rechtvaardigheid, milieubeheer </a:t>
            </a:r>
            <a:r>
              <a:rPr lang="en-US" dirty="0">
                <a:ea typeface="+mn-lt"/>
                <a:cs typeface="+mn-lt"/>
              </a:rPr>
              <a:t>en </a:t>
            </a:r>
            <a:r>
              <a:rPr lang="en-US" b="1" dirty="0">
                <a:ea typeface="+mn-lt"/>
                <a:cs typeface="+mn-lt"/>
              </a:rPr>
              <a:t>verantwoord bestuur</a:t>
            </a:r>
            <a:r>
              <a:rPr lang="en-US" dirty="0">
                <a:ea typeface="+mn-lt"/>
                <a:cs typeface="+mn-lt"/>
              </a:rPr>
              <a:t>. </a:t>
            </a:r>
            <a:endParaRPr lang="it-IT" dirty="0"/>
          </a:p>
          <a:p>
            <a:pPr marL="342900" indent="-342900">
              <a:buFont typeface="Arial" panose="020B0604020202020204" pitchFamily="34" charset="0"/>
              <a:buChar char="•"/>
            </a:pPr>
            <a:endParaRPr lang="en-US" dirty="0">
              <a:ea typeface="+mn-lt"/>
              <a:cs typeface="+mn-lt"/>
            </a:endParaRPr>
          </a:p>
          <a:p>
            <a:pPr marL="342900" indent="-342900">
              <a:buFont typeface="Arial" panose="020B0604020202020204" pitchFamily="34" charset="0"/>
              <a:buChar char="•"/>
            </a:pPr>
            <a:r>
              <a:rPr lang="en-US" dirty="0">
                <a:ea typeface="+mn-lt"/>
                <a:cs typeface="+mn-lt"/>
              </a:rPr>
              <a:t>Dit betekent dat de praktijken die worden gebruikt om voedsel bij de consument te brengen, </a:t>
            </a:r>
            <a:r>
              <a:rPr lang="en-US" b="1" dirty="0">
                <a:ea typeface="+mn-lt"/>
                <a:cs typeface="+mn-lt"/>
              </a:rPr>
              <a:t>mensenrechten </a:t>
            </a:r>
            <a:r>
              <a:rPr lang="en-US" dirty="0">
                <a:ea typeface="+mn-lt"/>
                <a:cs typeface="+mn-lt"/>
              </a:rPr>
              <a:t>en </a:t>
            </a:r>
            <a:r>
              <a:rPr lang="en-US" b="1" dirty="0">
                <a:ea typeface="+mn-lt"/>
                <a:cs typeface="+mn-lt"/>
              </a:rPr>
              <a:t>arbeidsnormen </a:t>
            </a:r>
            <a:r>
              <a:rPr lang="en-US" dirty="0">
                <a:ea typeface="+mn-lt"/>
                <a:cs typeface="+mn-lt"/>
              </a:rPr>
              <a:t>en </a:t>
            </a:r>
            <a:r>
              <a:rPr lang="en-US" b="1" dirty="0">
                <a:ea typeface="+mn-lt"/>
                <a:cs typeface="+mn-lt"/>
              </a:rPr>
              <a:t>milieubehoud </a:t>
            </a:r>
            <a:r>
              <a:rPr lang="en-US" dirty="0">
                <a:ea typeface="+mn-lt"/>
                <a:cs typeface="+mn-lt"/>
              </a:rPr>
              <a:t>ondersteunen, terwijl ze tegelijkertijd </a:t>
            </a:r>
            <a:r>
              <a:rPr lang="en-US" b="1" dirty="0">
                <a:ea typeface="+mn-lt"/>
                <a:cs typeface="+mn-lt"/>
              </a:rPr>
              <a:t>transparantie </a:t>
            </a:r>
            <a:r>
              <a:rPr lang="en-US" dirty="0">
                <a:ea typeface="+mn-lt"/>
                <a:cs typeface="+mn-lt"/>
              </a:rPr>
              <a:t>en </a:t>
            </a:r>
            <a:r>
              <a:rPr lang="en-US" b="1" dirty="0">
                <a:ea typeface="+mn-lt"/>
                <a:cs typeface="+mn-lt"/>
              </a:rPr>
              <a:t>dierenwelzijn </a:t>
            </a:r>
            <a:r>
              <a:rPr lang="en-US" dirty="0">
                <a:ea typeface="+mn-lt"/>
                <a:cs typeface="+mn-lt"/>
              </a:rPr>
              <a:t>waarborgen en </a:t>
            </a:r>
            <a:r>
              <a:rPr lang="en-US" b="1" dirty="0">
                <a:ea typeface="+mn-lt"/>
                <a:cs typeface="+mn-lt"/>
              </a:rPr>
              <a:t>producenten een billijk rendement </a:t>
            </a:r>
            <a:r>
              <a:rPr lang="en-US" dirty="0">
                <a:ea typeface="+mn-lt"/>
                <a:cs typeface="+mn-lt"/>
              </a:rPr>
              <a:t>opleveren.</a:t>
            </a:r>
            <a:endParaRPr lang="en-US" dirty="0">
              <a:ea typeface="Calibri"/>
              <a:cs typeface="Calibri"/>
            </a:endParaRPr>
          </a:p>
          <a:p>
            <a:endParaRPr lang="en-US" dirty="0">
              <a:ea typeface="+mn-lt"/>
              <a:cs typeface="+mn-lt"/>
            </a:endParaRPr>
          </a:p>
          <a:p>
            <a:endParaRPr lang="en-US" u="sng" dirty="0">
              <a:ea typeface="+mn-lt"/>
              <a:cs typeface="+mn-lt"/>
            </a:endParaRPr>
          </a:p>
          <a:p>
            <a:endParaRPr lang="en-US" dirty="0">
              <a:ea typeface="Calibri"/>
              <a:cs typeface="Calibri"/>
            </a:endParaRPr>
          </a:p>
          <a:p>
            <a:endParaRPr lang="en-US" dirty="0"/>
          </a:p>
          <a:p>
            <a:r>
              <a:rPr lang="en-US" sz="1800" i="1" dirty="0">
                <a:ea typeface="+mn-lt"/>
                <a:cs typeface="+mn-lt"/>
              </a:rPr>
              <a:t>Ethiek in de toeleveringsketen</a:t>
            </a:r>
            <a:r>
              <a:rPr lang="en-US" sz="1800" dirty="0">
                <a:ea typeface="+mn-lt"/>
                <a:cs typeface="+mn-lt"/>
              </a:rPr>
              <a:t>:</a:t>
            </a:r>
            <a:r>
              <a:rPr lang="en-US" sz="1800" dirty="0">
                <a:ea typeface="+mn-lt"/>
                <a:cs typeface="+mn-lt"/>
                <a:hlinkClick r:id="rId2"/>
              </a:rPr>
              <a:t> https://www.oxfordcollegeofprocurementandsupply.com/ethics-in-the-supply-chain/</a:t>
            </a:r>
            <a:r>
              <a:rPr lang="en-US" sz="1800" dirty="0">
                <a:ea typeface="+mn-lt"/>
                <a:cs typeface="+mn-lt"/>
              </a:rPr>
              <a:t> </a:t>
            </a:r>
          </a:p>
        </p:txBody>
      </p:sp>
      <p:sp>
        <p:nvSpPr>
          <p:cNvPr id="6" name="Text Placeholder 1">
            <a:extLst>
              <a:ext uri="{FF2B5EF4-FFF2-40B4-BE49-F238E27FC236}">
                <a16:creationId xmlns:a16="http://schemas.microsoft.com/office/drawing/2014/main" id="{64AE521E-6E54-D1AE-7688-59C10CABF8A2}"/>
              </a:ext>
            </a:extLst>
          </p:cNvPr>
          <p:cNvSpPr txBox="1">
            <a:spLocks/>
          </p:cNvSpPr>
          <p:nvPr/>
        </p:nvSpPr>
        <p:spPr>
          <a:xfrm>
            <a:off x="0" y="650590"/>
            <a:ext cx="688271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ETHIEK IN DE TOELEVERINGSKETEN</a:t>
            </a:r>
            <a:endParaRPr lang="en-US" u="sng" dirty="0">
              <a:solidFill>
                <a:schemeClr val="bg1"/>
              </a:solidFill>
              <a:ea typeface="Calibri"/>
              <a:cs typeface="Calibri"/>
            </a:endParaRPr>
          </a:p>
        </p:txBody>
      </p:sp>
    </p:spTree>
    <p:extLst>
      <p:ext uri="{BB962C8B-B14F-4D97-AF65-F5344CB8AC3E}">
        <p14:creationId xmlns:p14="http://schemas.microsoft.com/office/powerpoint/2010/main" val="315311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5D83-CA57-8F93-1455-5EE9DCA1CD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DA185E-827B-30CA-7F4E-3266F82F0F92}"/>
              </a:ext>
            </a:extLst>
          </p:cNvPr>
          <p:cNvSpPr>
            <a:spLocks noGrp="1"/>
          </p:cNvSpPr>
          <p:nvPr>
            <p:ph type="body" sz="quarter" idx="16"/>
          </p:nvPr>
        </p:nvSpPr>
        <p:spPr>
          <a:xfrm>
            <a:off x="327728" y="938162"/>
            <a:ext cx="10969767" cy="992652"/>
          </a:xfrm>
        </p:spPr>
        <p:txBody>
          <a:bodyPr lIns="91440" tIns="45720" rIns="91440" bIns="45720" anchor="t">
            <a:noAutofit/>
          </a:bodyPr>
          <a:lstStyle/>
          <a:p>
            <a:pPr algn="r"/>
            <a:r>
              <a:rPr lang="en-IE" dirty="0"/>
              <a:t>Inzicht in de voedselvoorzieningsketen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F92CE273-979F-3844-C27A-134CEA84D833}"/>
              </a:ext>
            </a:extLst>
          </p:cNvPr>
          <p:cNvSpPr>
            <a:spLocks noGrp="1"/>
          </p:cNvSpPr>
          <p:nvPr>
            <p:ph type="body" sz="quarter" idx="19"/>
          </p:nvPr>
        </p:nvSpPr>
        <p:spPr>
          <a:xfrm>
            <a:off x="6578872" y="2776175"/>
            <a:ext cx="4990998" cy="4102937"/>
          </a:xfrm>
        </p:spPr>
        <p:txBody>
          <a:bodyPr lIns="91440" tIns="45720" rIns="91440" bIns="45720" anchor="t"/>
          <a:lstStyle/>
          <a:p>
            <a:r>
              <a:rPr lang="en-IE" dirty="0">
                <a:ea typeface="+mn-lt"/>
                <a:cs typeface="+mn-lt"/>
              </a:rPr>
              <a:t>Deze video van </a:t>
            </a:r>
            <a:r>
              <a:rPr lang="en-IE" b="1" dirty="0">
                <a:ea typeface="+mn-lt"/>
                <a:cs typeface="+mn-lt"/>
              </a:rPr>
              <a:t>Farm Traveler Podcast </a:t>
            </a:r>
            <a:r>
              <a:rPr lang="en-IE" dirty="0">
                <a:ea typeface="+mn-lt"/>
                <a:cs typeface="+mn-lt"/>
              </a:rPr>
              <a:t>biedt een overzicht van hoe een voedselvoorzieningsketen werkt. Het helpt om te begrijpen wat een voorzieningsketen is en wat het belang ervan is.</a:t>
            </a:r>
            <a:endParaRPr lang="en-IE" dirty="0">
              <a:ea typeface="Calibri"/>
              <a:cs typeface="Calibri"/>
            </a:endParaRPr>
          </a:p>
        </p:txBody>
      </p:sp>
      <p:pic>
        <p:nvPicPr>
          <p:cNvPr id="5" name="Elementi multimediali online 4" title="Understanding the Food Supply Chain">
            <a:hlinkClick r:id="" action="ppaction://noaction"/>
            <a:extLst>
              <a:ext uri="{FF2B5EF4-FFF2-40B4-BE49-F238E27FC236}">
                <a16:creationId xmlns:a16="http://schemas.microsoft.com/office/drawing/2014/main" id="{768820BF-88FB-A230-0AE1-019C8E8B45C4}"/>
              </a:ext>
            </a:extLst>
          </p:cNvPr>
          <p:cNvPicPr>
            <a:picLocks noRot="1" noChangeAspect="1"/>
          </p:cNvPicPr>
          <p:nvPr>
            <a:videoFile r:link="rId1"/>
          </p:nvPr>
        </p:nvPicPr>
        <p:blipFill>
          <a:blip r:embed="rId4"/>
          <a:stretch>
            <a:fillRect/>
          </a:stretch>
        </p:blipFill>
        <p:spPr>
          <a:xfrm>
            <a:off x="929697" y="2599459"/>
            <a:ext cx="5285943" cy="2966605"/>
          </a:xfrm>
          <a:prstGeom prst="rect">
            <a:avLst/>
          </a:prstGeom>
        </p:spPr>
      </p:pic>
      <p:sp>
        <p:nvSpPr>
          <p:cNvPr id="6" name="TextBox 3">
            <a:extLst>
              <a:ext uri="{FF2B5EF4-FFF2-40B4-BE49-F238E27FC236}">
                <a16:creationId xmlns:a16="http://schemas.microsoft.com/office/drawing/2014/main" id="{8EC88C52-3703-1B4E-B565-0161A3B1D52F}"/>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dirty="0">
                <a:ea typeface="Calibri"/>
                <a:cs typeface="Calibri"/>
                <a:hlinkClick r:id="rId5"/>
              </a:rPr>
              <a:t>Inzicht in de voedselvoorzieningsketen</a:t>
            </a:r>
            <a:endParaRPr lang="en-US" sz="1200" dirty="0">
              <a:ea typeface="Calibri"/>
              <a:cs typeface="Calibri"/>
            </a:endParaRPr>
          </a:p>
        </p:txBody>
      </p:sp>
    </p:spTree>
    <p:extLst>
      <p:ext uri="{BB962C8B-B14F-4D97-AF65-F5344CB8AC3E}">
        <p14:creationId xmlns:p14="http://schemas.microsoft.com/office/powerpoint/2010/main" val="5558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21255" y="337045"/>
            <a:ext cx="3113431" cy="6169791"/>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8434151"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7968004" y="4342413"/>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609345" y="623441"/>
            <a:ext cx="8077596" cy="803654"/>
          </a:xfrm>
        </p:spPr>
        <p:txBody>
          <a:bodyPr/>
          <a:lstStyle/>
          <a:p>
            <a:r>
              <a:rPr lang="it-IT" dirty="0"/>
              <a:t>01 | Inleiding en leerdoelen</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077609" cy="3263612"/>
          </a:xfrm>
        </p:spPr>
        <p:txBody>
          <a:bodyPr/>
          <a:lstStyle/>
          <a:p>
            <a:pPr marL="342900" indent="-342900">
              <a:buFont typeface="Arial" panose="020B0604020202020204" pitchFamily="34" charset="0"/>
              <a:buChar char="•"/>
            </a:pPr>
            <a:r>
              <a:rPr lang="en-US" b="1" dirty="0"/>
              <a:t>Waarom duurzame voedingskeuzes?</a:t>
            </a:r>
          </a:p>
          <a:p>
            <a:pPr marL="0" indent="0"/>
            <a:endParaRPr lang="en-US" dirty="0"/>
          </a:p>
          <a:p>
            <a:pPr marL="0" indent="0"/>
            <a:r>
              <a:rPr lang="en-US" dirty="0"/>
              <a:t>	Leerdoelen</a:t>
            </a:r>
          </a:p>
          <a:p>
            <a:pPr marL="0" indent="0"/>
            <a:r>
              <a:rPr lang="en-US" dirty="0"/>
              <a:t>	Inspirerende documentaires</a:t>
            </a:r>
          </a:p>
          <a:p>
            <a:pPr marL="0" indent="0"/>
            <a:endParaRPr lang="en-US" dirty="0"/>
          </a:p>
          <a:p>
            <a:pPr marL="342900" indent="-342900">
              <a:buFont typeface="Arial" panose="020B0604020202020204" pitchFamily="34" charset="0"/>
              <a:buChar char="•"/>
            </a:pPr>
            <a:r>
              <a:rPr lang="en-US" b="1" dirty="0"/>
              <a:t>Wat is duurzaam voedsel?</a:t>
            </a:r>
          </a:p>
          <a:p>
            <a:pPr marL="0" indent="0"/>
            <a:endParaRPr lang="en-US" dirty="0"/>
          </a:p>
          <a:p>
            <a:pPr marL="0" indent="0"/>
            <a:r>
              <a:rPr lang="en-US" b="1" dirty="0"/>
              <a:t>	</a:t>
            </a:r>
            <a:r>
              <a:rPr lang="en-US" dirty="0"/>
              <a:t>Casestudy - De Nederlandse Keukenbeweging</a:t>
            </a:r>
          </a:p>
        </p:txBody>
      </p:sp>
    </p:spTree>
    <p:extLst>
      <p:ext uri="{BB962C8B-B14F-4D97-AF65-F5344CB8AC3E}">
        <p14:creationId xmlns:p14="http://schemas.microsoft.com/office/powerpoint/2010/main" val="2607885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7D93-C082-450E-0330-5415AAE792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E3F4A0-51F1-1CF5-E3B2-D2D05E1356E3}"/>
              </a:ext>
            </a:extLst>
          </p:cNvPr>
          <p:cNvSpPr>
            <a:spLocks noGrp="1"/>
          </p:cNvSpPr>
          <p:nvPr>
            <p:ph type="body" sz="quarter" idx="19"/>
          </p:nvPr>
        </p:nvSpPr>
        <p:spPr>
          <a:xfrm>
            <a:off x="768668" y="1578327"/>
            <a:ext cx="10262498" cy="3253874"/>
          </a:xfrm>
          <a:prstGeom prst="rect">
            <a:avLst/>
          </a:prstGeom>
        </p:spPr>
        <p:txBody>
          <a:bodyPr lIns="91440" tIns="45720" rIns="91440" bIns="45720" anchor="t"/>
          <a:lstStyle/>
          <a:p>
            <a:pPr marL="342900" indent="-342900">
              <a:spcAft>
                <a:spcPts val="1200"/>
              </a:spcAft>
              <a:buFont typeface="Arial" panose="020B0604020202020204" pitchFamily="34" charset="0"/>
              <a:buChar char="•"/>
            </a:pPr>
            <a:r>
              <a:rPr lang="en-US" dirty="0">
                <a:ea typeface="+mn-lt"/>
                <a:cs typeface="+mn-lt"/>
              </a:rPr>
              <a:t>Verantwoord voedselverbruik verwijst naar </a:t>
            </a:r>
            <a:r>
              <a:rPr lang="en-US" b="1" dirty="0">
                <a:ea typeface="+mn-lt"/>
                <a:cs typeface="+mn-lt"/>
              </a:rPr>
              <a:t>het kiezen, kopen, bereiden en eten van voedsel op een manier die ecologisch duurzaam, sociaal rechtvaardig en gezondheidsbewust is, </a:t>
            </a:r>
            <a:r>
              <a:rPr lang="en-US" dirty="0">
                <a:ea typeface="+mn-lt"/>
                <a:cs typeface="+mn-lt"/>
              </a:rPr>
              <a:t>terwijl de negatieve impact op de planeet, dieren en de samenleving </a:t>
            </a:r>
            <a:r>
              <a:rPr lang="en-US" dirty="0" err="1">
                <a:ea typeface="+mn-lt"/>
                <a:cs typeface="+mn-lt"/>
              </a:rPr>
              <a:t>tot een minimum wordt beperkt</a:t>
            </a:r>
            <a:r>
              <a:rPr lang="en-US" dirty="0">
                <a:ea typeface="+mn-lt"/>
                <a:cs typeface="+mn-lt"/>
              </a:rPr>
              <a:t>. </a:t>
            </a:r>
          </a:p>
          <a:p>
            <a:pPr marL="342900" indent="-342900">
              <a:spcAft>
                <a:spcPts val="1200"/>
              </a:spcAft>
              <a:buFont typeface="Arial" panose="020B0604020202020204" pitchFamily="34" charset="0"/>
              <a:buChar char="•"/>
            </a:pPr>
            <a:r>
              <a:rPr lang="en-US" dirty="0">
                <a:ea typeface="+mn-lt"/>
                <a:cs typeface="+mn-lt"/>
              </a:rPr>
              <a:t>Het houdt in dat </a:t>
            </a:r>
            <a:r>
              <a:rPr lang="en-US" b="1" dirty="0">
                <a:ea typeface="+mn-lt"/>
                <a:cs typeface="+mn-lt"/>
              </a:rPr>
              <a:t>men zich bewust is van de herkomst van voedsel, de productiemethoden, de voedingswaarde en de totale ecologische en sociale voetafdruk</a:t>
            </a:r>
            <a:r>
              <a:rPr lang="en-US" dirty="0">
                <a:ea typeface="+mn-lt"/>
                <a:cs typeface="+mn-lt"/>
              </a:rPr>
              <a:t>, en dat men keuzes maakt die </a:t>
            </a:r>
            <a:r>
              <a:rPr lang="en-US" b="1" dirty="0">
                <a:ea typeface="+mn-lt"/>
                <a:cs typeface="+mn-lt"/>
              </a:rPr>
              <a:t>eerlijke handel, ethische productie en minder afval ondersteunen.</a:t>
            </a:r>
            <a:endParaRPr lang="en-US" b="1" dirty="0">
              <a:ea typeface="Calibri"/>
              <a:cs typeface="Calibri"/>
            </a:endParaRPr>
          </a:p>
          <a:p>
            <a:pPr marL="342900" indent="-342900">
              <a:spcAft>
                <a:spcPts val="1200"/>
              </a:spcAft>
              <a:buFont typeface="Arial" panose="020B0604020202020204" pitchFamily="34" charset="0"/>
              <a:buChar char="•"/>
            </a:pPr>
            <a:r>
              <a:rPr lang="en-US" dirty="0">
                <a:ea typeface="+mn-lt"/>
                <a:cs typeface="+mn-lt"/>
              </a:rPr>
              <a:t>Kortom, het gaat om </a:t>
            </a:r>
            <a:r>
              <a:rPr lang="en-US" b="1" dirty="0">
                <a:highlight>
                  <a:srgbClr val="F26F46"/>
                </a:highlight>
                <a:ea typeface="+mn-lt"/>
                <a:cs typeface="+mn-lt"/>
              </a:rPr>
              <a:t>eten op een manier die zowel mensen als de planeet ten goede komt.</a:t>
            </a:r>
            <a:r>
              <a:rPr lang="en-US" dirty="0">
                <a:highlight>
                  <a:srgbClr val="F26F46"/>
                </a:highlight>
                <a:ea typeface="+mn-lt"/>
                <a:cs typeface="+mn-lt"/>
              </a:rPr>
              <a:t> </a:t>
            </a:r>
            <a:endParaRPr lang="en-US" dirty="0">
              <a:highlight>
                <a:srgbClr val="F26F46"/>
              </a:highlight>
              <a:ea typeface="Calibri"/>
              <a:cs typeface="Calibri"/>
            </a:endParaRPr>
          </a:p>
          <a:p>
            <a:pPr>
              <a:spcAft>
                <a:spcPts val="1200"/>
              </a:spcAft>
            </a:pPr>
            <a:r>
              <a:rPr lang="en-US" sz="1800" dirty="0" err="1">
                <a:ea typeface="+mn-lt"/>
                <a:cs typeface="+mn-lt"/>
              </a:rPr>
              <a:t>Deksne</a:t>
            </a:r>
            <a:r>
              <a:rPr lang="en-US" sz="1800" dirty="0">
                <a:ea typeface="+mn-lt"/>
                <a:cs typeface="+mn-lt"/>
              </a:rPr>
              <a:t>, J., </a:t>
            </a:r>
            <a:r>
              <a:rPr lang="en-US" sz="1800" dirty="0" err="1">
                <a:ea typeface="+mn-lt"/>
                <a:cs typeface="+mn-lt"/>
              </a:rPr>
              <a:t>Lonska</a:t>
            </a:r>
            <a:r>
              <a:rPr lang="en-US" sz="1800" dirty="0">
                <a:ea typeface="+mn-lt"/>
                <a:cs typeface="+mn-lt"/>
              </a:rPr>
              <a:t>, J., </a:t>
            </a:r>
            <a:r>
              <a:rPr lang="en-US" sz="1800" dirty="0" err="1">
                <a:ea typeface="+mn-lt"/>
                <a:cs typeface="+mn-lt"/>
              </a:rPr>
              <a:t>Litavniece</a:t>
            </a:r>
            <a:r>
              <a:rPr lang="en-US" sz="1800" dirty="0">
                <a:ea typeface="+mn-lt"/>
                <a:cs typeface="+mn-lt"/>
              </a:rPr>
              <a:t>, L., &amp; </a:t>
            </a:r>
            <a:r>
              <a:rPr lang="en-US" sz="1800" dirty="0" err="1">
                <a:ea typeface="+mn-lt"/>
                <a:cs typeface="+mn-lt"/>
              </a:rPr>
              <a:t>Tambovceva</a:t>
            </a:r>
            <a:r>
              <a:rPr lang="en-US" sz="1800" dirty="0">
                <a:ea typeface="+mn-lt"/>
                <a:cs typeface="+mn-lt"/>
              </a:rPr>
              <a:t>, T. (2025). Shaping Sustainability Through Food Consumption: A Conceptual Perspective. </a:t>
            </a:r>
            <a:r>
              <a:rPr lang="en-US" sz="1800" i="1" dirty="0">
                <a:ea typeface="+mn-lt"/>
                <a:cs typeface="+mn-lt"/>
              </a:rPr>
              <a:t>Sustainability</a:t>
            </a:r>
            <a:r>
              <a:rPr lang="en-US" sz="1800" dirty="0">
                <a:ea typeface="+mn-lt"/>
                <a:cs typeface="+mn-lt"/>
              </a:rPr>
              <a:t>,</a:t>
            </a:r>
            <a:r>
              <a:rPr lang="en-US" sz="1800" i="1" dirty="0">
                <a:ea typeface="+mn-lt"/>
                <a:cs typeface="+mn-lt"/>
              </a:rPr>
              <a:t> 17</a:t>
            </a:r>
            <a:r>
              <a:rPr lang="en-US" sz="1800" dirty="0">
                <a:ea typeface="+mn-lt"/>
                <a:cs typeface="+mn-lt"/>
              </a:rPr>
              <a:t>(15), 7138.</a:t>
            </a:r>
            <a:r>
              <a:rPr lang="en-US" sz="1800" dirty="0">
                <a:ea typeface="+mn-lt"/>
                <a:cs typeface="+mn-lt"/>
                <a:hlinkClick r:id="rId2"/>
              </a:rPr>
              <a:t> https://doi.org/10.3390/su17157138</a:t>
            </a:r>
            <a:endParaRPr lang="en-US" dirty="0"/>
          </a:p>
        </p:txBody>
      </p:sp>
      <p:sp>
        <p:nvSpPr>
          <p:cNvPr id="6" name="Text Placeholder 1">
            <a:extLst>
              <a:ext uri="{FF2B5EF4-FFF2-40B4-BE49-F238E27FC236}">
                <a16:creationId xmlns:a16="http://schemas.microsoft.com/office/drawing/2014/main" id="{9C7ED050-BFFD-1D0C-4BB3-900C0B0F1E65}"/>
              </a:ext>
            </a:extLst>
          </p:cNvPr>
          <p:cNvSpPr txBox="1">
            <a:spLocks/>
          </p:cNvSpPr>
          <p:nvPr/>
        </p:nvSpPr>
        <p:spPr>
          <a:xfrm>
            <a:off x="0" y="650590"/>
            <a:ext cx="8229600"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VERANTWOORD VOEDSELVERBRUIK</a:t>
            </a:r>
            <a:endParaRPr lang="en-US" u="sng" dirty="0">
              <a:solidFill>
                <a:schemeClr val="bg1"/>
              </a:solidFill>
              <a:ea typeface="Calibri"/>
              <a:cs typeface="Calibri"/>
            </a:endParaRPr>
          </a:p>
        </p:txBody>
      </p:sp>
    </p:spTree>
    <p:extLst>
      <p:ext uri="{BB962C8B-B14F-4D97-AF65-F5344CB8AC3E}">
        <p14:creationId xmlns:p14="http://schemas.microsoft.com/office/powerpoint/2010/main" val="383766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2D90-9320-051F-E559-70D67B88E0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7E23B4-0953-A1C1-2E3D-A0093B49A947}"/>
              </a:ext>
            </a:extLst>
          </p:cNvPr>
          <p:cNvSpPr>
            <a:spLocks noGrp="1"/>
          </p:cNvSpPr>
          <p:nvPr>
            <p:ph type="body" sz="quarter" idx="16"/>
          </p:nvPr>
        </p:nvSpPr>
        <p:spPr>
          <a:xfrm>
            <a:off x="657886" y="616156"/>
            <a:ext cx="6966233" cy="951569"/>
          </a:xfrm>
          <a:prstGeom prst="rect">
            <a:avLst/>
          </a:prstGeom>
        </p:spPr>
        <p:txBody>
          <a:bodyPr lIns="91440" tIns="45720" rIns="91440" bIns="45720" anchor="t">
            <a:noAutofit/>
          </a:bodyPr>
          <a:lstStyle/>
          <a:p>
            <a:r>
              <a:rPr lang="en-US" dirty="0"/>
              <a:t>Oefening voor leerlingen: </a:t>
            </a:r>
          </a:p>
          <a:p>
            <a:r>
              <a:rPr lang="en-US" b="0" dirty="0"/>
              <a:t>Wat staat er op je boodschappenlijstje?</a:t>
            </a:r>
          </a:p>
        </p:txBody>
      </p:sp>
      <p:sp>
        <p:nvSpPr>
          <p:cNvPr id="3" name="Text Placeholder 2">
            <a:extLst>
              <a:ext uri="{FF2B5EF4-FFF2-40B4-BE49-F238E27FC236}">
                <a16:creationId xmlns:a16="http://schemas.microsoft.com/office/drawing/2014/main" id="{349B9B13-6310-9A20-CEAD-7296F6E91D40}"/>
              </a:ext>
            </a:extLst>
          </p:cNvPr>
          <p:cNvSpPr>
            <a:spLocks noGrp="1"/>
          </p:cNvSpPr>
          <p:nvPr>
            <p:ph type="body" sz="quarter" idx="19"/>
          </p:nvPr>
        </p:nvSpPr>
        <p:spPr>
          <a:xfrm>
            <a:off x="904856" y="2457445"/>
            <a:ext cx="7955992" cy="3781929"/>
          </a:xfrm>
          <a:prstGeom prst="rect">
            <a:avLst/>
          </a:prstGeom>
        </p:spPr>
        <p:txBody>
          <a:bodyPr lIns="91440" tIns="45720" rIns="91440" bIns="45720" anchor="t"/>
          <a:lstStyle/>
          <a:p>
            <a:r>
              <a:rPr lang="en-US" dirty="0"/>
              <a:t>Bekijk je boodschappenlijstje en </a:t>
            </a:r>
            <a:r>
              <a:rPr lang="en-US" b="1" dirty="0">
                <a:highlight>
                  <a:srgbClr val="F26F46"/>
                </a:highlight>
              </a:rPr>
              <a:t>denk </a:t>
            </a:r>
            <a:r>
              <a:rPr lang="en-US" dirty="0"/>
              <a:t>na over de producten die je gewoonlijk koopt.</a:t>
            </a:r>
            <a:endParaRPr lang="en-US" dirty="0">
              <a:ea typeface="Calibri"/>
              <a:cs typeface="Calibri"/>
            </a:endParaRPr>
          </a:p>
          <a:p>
            <a:endParaRPr lang="en-US" dirty="0">
              <a:ea typeface="Calibri"/>
              <a:cs typeface="Calibri"/>
            </a:endParaRPr>
          </a:p>
          <a:p>
            <a:pPr marL="342900" indent="-342900">
              <a:buFont typeface="Calibri" panose="020B0604020202020204" pitchFamily="34" charset="0"/>
              <a:buChar char="-"/>
            </a:pPr>
            <a:r>
              <a:rPr lang="en-US" dirty="0">
                <a:ea typeface="Calibri"/>
                <a:cs typeface="Calibri"/>
              </a:rPr>
              <a:t>Zijn ze lokaal?</a:t>
            </a:r>
          </a:p>
          <a:p>
            <a:pPr marL="342900" indent="-342900">
              <a:buFont typeface="Calibri" panose="020B0604020202020204" pitchFamily="34" charset="0"/>
              <a:buChar char="-"/>
            </a:pPr>
            <a:r>
              <a:rPr lang="en-US" dirty="0">
                <a:ea typeface="Calibri"/>
                <a:cs typeface="Calibri"/>
              </a:rPr>
              <a:t>Zijn ze seizoensgebonden?</a:t>
            </a:r>
          </a:p>
          <a:p>
            <a:pPr marL="342900" indent="-342900">
              <a:buFont typeface="Calibri" panose="020B0604020202020204" pitchFamily="34" charset="0"/>
              <a:buChar char="-"/>
            </a:pPr>
            <a:r>
              <a:rPr lang="en-US" dirty="0">
                <a:ea typeface="Calibri"/>
                <a:cs typeface="Calibri"/>
              </a:rPr>
              <a:t>Zijn ze gecertificeerd als onderdeel van een ethische toeleveringsketen?</a:t>
            </a:r>
          </a:p>
          <a:p>
            <a:pPr marL="342900" indent="-342900">
              <a:buFont typeface="Calibri" panose="020B0604020202020204" pitchFamily="34" charset="0"/>
              <a:buChar char="-"/>
            </a:pPr>
            <a:endParaRPr lang="en-US" dirty="0">
              <a:ea typeface="Calibri"/>
              <a:cs typeface="Calibri"/>
            </a:endParaRPr>
          </a:p>
          <a:p>
            <a:pPr marL="0"/>
            <a:r>
              <a:rPr lang="en-US" dirty="0">
                <a:ea typeface="Calibri"/>
                <a:cs typeface="Calibri"/>
              </a:rPr>
              <a:t>Denk na over je bevindingen en over meer mogelijke duurzame </a:t>
            </a:r>
          </a:p>
          <a:p>
            <a:pPr marL="0" indent="0"/>
            <a:r>
              <a:rPr lang="en-US" dirty="0">
                <a:ea typeface="Calibri"/>
                <a:cs typeface="Calibri"/>
              </a:rPr>
              <a:t>en ethische keuzes voor je boodschappen.</a:t>
            </a:r>
          </a:p>
          <a:p>
            <a:pPr marL="0" indent="0"/>
            <a:endParaRPr lang="en-US" dirty="0">
              <a:ea typeface="Calibri"/>
              <a:cs typeface="Calibri"/>
            </a:endParaRPr>
          </a:p>
          <a:p>
            <a:pPr marL="342900" indent="-342900">
              <a:buFont typeface="Calibri" panose="020B0604020202020204" pitchFamily="34" charset="0"/>
              <a:buChar char="-"/>
            </a:pPr>
            <a:endParaRPr lang="en-US" dirty="0">
              <a:ea typeface="Calibri"/>
              <a:cs typeface="Calibri"/>
            </a:endParaRPr>
          </a:p>
          <a:p>
            <a:endParaRPr lang="en-US" dirty="0">
              <a:ea typeface="Calibri"/>
              <a:cs typeface="Calibri"/>
            </a:endParaRPr>
          </a:p>
        </p:txBody>
      </p:sp>
      <p:grpSp>
        <p:nvGrpSpPr>
          <p:cNvPr id="2" name="Group 1">
            <a:extLst>
              <a:ext uri="{FF2B5EF4-FFF2-40B4-BE49-F238E27FC236}">
                <a16:creationId xmlns:a16="http://schemas.microsoft.com/office/drawing/2014/main" id="{32B59700-C96A-2EB8-AC7E-39444F1A22E3}"/>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B17904B6-7B67-553E-5339-84F4DC05D8E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61DA33E4-4223-6644-AB51-FB703796625D}"/>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CF1DA3E8-EC51-2964-19FB-04858C89A273}"/>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A156FA3-7257-43EA-325D-F75A03FDBEB6}"/>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920680D-4BCF-91C4-569F-E3C727C02AF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0BF1F-EF45-719C-D4BE-149F62A5D6E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1D5A63F6-523F-CCC0-B2E8-262B7C35A8E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B25AE84-2225-89A6-D906-13DC35B05B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BCDACC5-794B-82B4-DD25-533792A0640E}"/>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3B47C63-E050-D8FB-A4F6-ADF687B5FD5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1A4F3E91-F6DF-2E50-FDB0-C781401F4F91}"/>
              </a:ext>
            </a:extLst>
          </p:cNvPr>
          <p:cNvGrpSpPr/>
          <p:nvPr/>
        </p:nvGrpSpPr>
        <p:grpSpPr>
          <a:xfrm>
            <a:off x="7382172" y="45664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FD20D1EC-3D32-D26C-29E0-D0E033DC7233}"/>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408AAD85-F271-D46C-4373-41EABD233602}"/>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44330DA4-19D9-1A06-2E09-8A57AA53E188}"/>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4FD21F55-3C57-CFB8-2045-401EC8EEDD4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191F9F41-2B2B-848D-EBC5-5882209195F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304FC891-310A-B113-F096-F98585480D7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9FB43D83-2EE5-F344-4DF3-28665829B42B}"/>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A3D20EF-2A42-3153-4350-14F6E34B406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91664BCF-6194-9522-23ED-61130AB43633}"/>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26D049D8-9CF1-1A93-4873-ACCE55370602}"/>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D3AF350D-4EF5-40B5-2239-8F51C6E2B5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7D5506C1-DA29-138D-8D1C-7D35D7F2C7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0EF298BD-4F86-E271-FF68-7F7A1CBAAF81}"/>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FE2CF6BF-D8CE-E569-3B2F-C4C10DB62F9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76077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6334125" y="3110948"/>
            <a:ext cx="466638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6534149" y="3137096"/>
            <a:ext cx="445250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CONCLUSIES</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05365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6C95-572C-3641-5654-F21ACA8381DE}"/>
            </a:ext>
          </a:extLst>
        </p:cNvPr>
        <p:cNvGrpSpPr/>
        <p:nvPr/>
      </p:nvGrpSpPr>
      <p:grpSpPr>
        <a:xfrm>
          <a:off x="0" y="0"/>
          <a:ext cx="0" cy="0"/>
          <a:chOff x="0" y="0"/>
          <a:chExt cx="0" cy="0"/>
        </a:xfrm>
      </p:grpSpPr>
      <p:pic>
        <p:nvPicPr>
          <p:cNvPr id="15" name="Picture Placeholder 31">
            <a:extLst>
              <a:ext uri="{FF2B5EF4-FFF2-40B4-BE49-F238E27FC236}">
                <a16:creationId xmlns:a16="http://schemas.microsoft.com/office/drawing/2014/main" id="{2168DC40-7F92-7000-72BB-B875C44316A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6083676" y="0"/>
            <a:ext cx="5361066" cy="6858000"/>
          </a:xfrm>
        </p:spPr>
      </p:pic>
      <p:sp>
        <p:nvSpPr>
          <p:cNvPr id="3" name="Text Placeholder 2">
            <a:extLst>
              <a:ext uri="{FF2B5EF4-FFF2-40B4-BE49-F238E27FC236}">
                <a16:creationId xmlns:a16="http://schemas.microsoft.com/office/drawing/2014/main" id="{CEBF629A-52A9-DBCD-C96E-F194C0E7812A}"/>
              </a:ext>
            </a:extLst>
          </p:cNvPr>
          <p:cNvSpPr>
            <a:spLocks noGrp="1"/>
          </p:cNvSpPr>
          <p:nvPr>
            <p:ph type="body" sz="quarter" idx="18"/>
          </p:nvPr>
        </p:nvSpPr>
        <p:spPr>
          <a:xfrm>
            <a:off x="553042" y="1838132"/>
            <a:ext cx="5351920" cy="3666574"/>
          </a:xfrm>
        </p:spPr>
        <p:txBody>
          <a:bodyPr lIns="91440" tIns="45720" rIns="91440" bIns="45720" anchor="t"/>
          <a:lstStyle/>
          <a:p>
            <a:pPr marL="342900" indent="-342900">
              <a:buFont typeface="Calibri" panose="020B0604020202020204" pitchFamily="34" charset="0"/>
              <a:buChar char="-"/>
            </a:pPr>
            <a:r>
              <a:rPr lang="en-US" dirty="0">
                <a:ea typeface="Calibri"/>
                <a:cs typeface="Calibri"/>
              </a:rPr>
              <a:t>Je weet nu wat een </a:t>
            </a:r>
            <a:r>
              <a:rPr lang="en-US" b="1" dirty="0">
                <a:ea typeface="Calibri"/>
                <a:cs typeface="Calibri"/>
              </a:rPr>
              <a:t>duurzaam voedselsysteem </a:t>
            </a:r>
            <a:r>
              <a:rPr lang="en-US" dirty="0">
                <a:ea typeface="Calibri"/>
                <a:cs typeface="Calibri"/>
              </a:rPr>
              <a:t>is en kunt het definiëren.</a:t>
            </a:r>
          </a:p>
          <a:p>
            <a:pPr marL="342900" indent="-342900">
              <a:buFont typeface="Calibri"/>
              <a:buChar char="-"/>
            </a:pPr>
            <a:r>
              <a:rPr lang="en-US" dirty="0">
                <a:ea typeface="Calibri"/>
                <a:cs typeface="Calibri"/>
              </a:rPr>
              <a:t>Je begrijpt de </a:t>
            </a:r>
            <a:r>
              <a:rPr lang="en-US" b="1" dirty="0">
                <a:ea typeface="Calibri"/>
                <a:cs typeface="Calibri"/>
              </a:rPr>
              <a:t>ecologische en sociale impact </a:t>
            </a:r>
            <a:r>
              <a:rPr lang="en-US" dirty="0">
                <a:ea typeface="Calibri"/>
                <a:cs typeface="Calibri"/>
              </a:rPr>
              <a:t>van voedselsystemen.</a:t>
            </a:r>
          </a:p>
          <a:p>
            <a:pPr marL="342900" indent="-342900">
              <a:buFont typeface="Calibri"/>
              <a:buChar char="-"/>
            </a:pPr>
            <a:r>
              <a:rPr lang="en-US" dirty="0">
                <a:ea typeface="Calibri"/>
                <a:cs typeface="Calibri"/>
              </a:rPr>
              <a:t>Je hebt je verdiept in de concepten rechtvaardigheid, ethiek en verantwoordelijkheid in voedselsystemen, toeleveringsketens en voedselconsumptie.</a:t>
            </a:r>
          </a:p>
          <a:p>
            <a:pPr marL="342900" indent="-342900">
              <a:buFont typeface="Calibri"/>
              <a:buChar char="-"/>
            </a:pPr>
            <a:r>
              <a:rPr lang="en-US" dirty="0">
                <a:ea typeface="Calibri"/>
                <a:cs typeface="Calibri"/>
              </a:rPr>
              <a:t>Je hebt je kennis getest via oefeningen voor leerlingen.</a:t>
            </a:r>
          </a:p>
          <a:p>
            <a:pPr marL="342900" indent="-342900">
              <a:buFont typeface="Calibri"/>
              <a:buChar char="-"/>
            </a:pPr>
            <a:endParaRPr lang="en-US" dirty="0">
              <a:ea typeface="Calibri"/>
              <a:cs typeface="Calibri"/>
            </a:endParaRPr>
          </a:p>
          <a:p>
            <a:pPr marL="0" indent="0"/>
            <a:endParaRPr lang="en-US" dirty="0">
              <a:ea typeface="Calibri"/>
              <a:cs typeface="Calibri"/>
            </a:endParaRPr>
          </a:p>
        </p:txBody>
      </p:sp>
      <p:sp>
        <p:nvSpPr>
          <p:cNvPr id="2" name="Text Placeholder 1">
            <a:extLst>
              <a:ext uri="{FF2B5EF4-FFF2-40B4-BE49-F238E27FC236}">
                <a16:creationId xmlns:a16="http://schemas.microsoft.com/office/drawing/2014/main" id="{D38647FD-344E-06EE-BF01-535D13E4B380}"/>
              </a:ext>
            </a:extLst>
          </p:cNvPr>
          <p:cNvSpPr>
            <a:spLocks noGrp="1"/>
          </p:cNvSpPr>
          <p:nvPr>
            <p:ph type="body" sz="quarter" idx="16"/>
          </p:nvPr>
        </p:nvSpPr>
        <p:spPr>
          <a:xfrm>
            <a:off x="-1" y="650590"/>
            <a:ext cx="7525265" cy="676133"/>
          </a:xfrm>
          <a:solidFill>
            <a:srgbClr val="F26F46"/>
          </a:solidFill>
        </p:spPr>
        <p:txBody>
          <a:bodyPr lIns="91440" tIns="45720" rIns="91440" bIns="45720" anchor="t">
            <a:noAutofit/>
          </a:bodyPr>
          <a:lstStyle/>
          <a:p>
            <a:pPr marL="585470">
              <a:lnSpc>
                <a:spcPct val="100000"/>
              </a:lnSpc>
            </a:pPr>
            <a:r>
              <a:rPr lang="en-US" dirty="0">
                <a:ea typeface="Calibri"/>
                <a:cs typeface="Calibri"/>
              </a:rPr>
              <a:t>WAT HEB JE TOT NU TOE GELEERD?</a:t>
            </a:r>
          </a:p>
        </p:txBody>
      </p:sp>
      <p:grpSp>
        <p:nvGrpSpPr>
          <p:cNvPr id="16" name="Group 15">
            <a:extLst>
              <a:ext uri="{FF2B5EF4-FFF2-40B4-BE49-F238E27FC236}">
                <a16:creationId xmlns:a16="http://schemas.microsoft.com/office/drawing/2014/main" id="{6CFF498C-3DFF-881C-5E65-332E99C98BE5}"/>
              </a:ext>
            </a:extLst>
          </p:cNvPr>
          <p:cNvGrpSpPr/>
          <p:nvPr/>
        </p:nvGrpSpPr>
        <p:grpSpPr>
          <a:xfrm>
            <a:off x="9272337" y="-181962"/>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275C59-93C5-4477-84D8-AE9C9AE19C3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668E418B-2577-1F93-0DBA-6BD58542C8CA}"/>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A49C6DA1-A44A-B18B-3B25-1627BFCA47A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64981A-CB73-17BB-3EF0-A592D4A26D6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742D671-545A-82EF-0D37-5DD86072424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CA5A920-843D-9C13-47DF-E61FB5FF125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D45E11A-C027-08FE-7212-197D6A2F73F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B4BB9B7-F023-BE1E-7D9E-A5C1FF30B2F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D3D0C6A-5CAA-FC61-26F7-84F90A064C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6A41E7-89DC-E7D5-B29D-C664825BE578}"/>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77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C1EF-CEA8-AE5E-819A-E91A538F251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0F3CCD5-8952-E21A-670B-0E7D3138B46F}"/>
              </a:ext>
            </a:extLst>
          </p:cNvPr>
          <p:cNvSpPr txBox="1">
            <a:spLocks/>
          </p:cNvSpPr>
          <p:nvPr/>
        </p:nvSpPr>
        <p:spPr>
          <a:xfrm>
            <a:off x="0" y="650590"/>
            <a:ext cx="5805714"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WIL JE MEER WETEN? </a:t>
            </a:r>
            <a:endParaRPr lang="en-US" dirty="0">
              <a:solidFill>
                <a:schemeClr val="bg1"/>
              </a:solidFill>
              <a:ea typeface="Calibri"/>
              <a:cs typeface="Calibri"/>
            </a:endParaRPr>
          </a:p>
        </p:txBody>
      </p:sp>
      <p:sp>
        <p:nvSpPr>
          <p:cNvPr id="4" name="Text Placeholder 2">
            <a:extLst>
              <a:ext uri="{FF2B5EF4-FFF2-40B4-BE49-F238E27FC236}">
                <a16:creationId xmlns:a16="http://schemas.microsoft.com/office/drawing/2014/main" id="{4C207876-7545-2D8B-6DBE-6BE3B35C7613}"/>
              </a:ext>
            </a:extLst>
          </p:cNvPr>
          <p:cNvSpPr txBox="1">
            <a:spLocks/>
          </p:cNvSpPr>
          <p:nvPr/>
        </p:nvSpPr>
        <p:spPr>
          <a:xfrm>
            <a:off x="744430" y="1939088"/>
            <a:ext cx="9396368" cy="36306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rId2"/>
              </a:rPr>
              <a:t>The Omnivor Dilemma - Michal Pollan</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rId3"/>
              </a:rPr>
              <a:t>Hunger: The Oldest Problem - Martín Caparrós</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 action="ppaction://noaction"/>
              </a:rPr>
              <a:t>Land Grabbing: Journeys in the New Colonialism – Stefano Liberti</a:t>
            </a:r>
            <a:endParaRPr lang="en-US" sz="2400" dirty="0">
              <a:solidFill>
                <a:srgbClr val="292668"/>
              </a:solidFill>
              <a:ea typeface="+mn-lt"/>
              <a:cs typeface="+mn-lt"/>
            </a:endParaRPr>
          </a:p>
          <a:p>
            <a:pPr marL="0" indent="0">
              <a:buNone/>
            </a:pPr>
            <a:endParaRPr lang="en-US" sz="2400" b="1"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4"/>
              </a:rPr>
              <a:t>The Sustainable Food Trust </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5"/>
              </a:rPr>
              <a:t>Good Food</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6"/>
              </a:rPr>
              <a:t>Hot Farm</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7"/>
              </a:rPr>
              <a:t>De voedselketen</a:t>
            </a:r>
            <a:endParaRPr lang="en-US" sz="2400" dirty="0">
              <a:solidFill>
                <a:srgbClr val="292668"/>
              </a:solidFill>
              <a:ea typeface="+mn-lt"/>
              <a:cs typeface="+mn-lt"/>
            </a:endParaRPr>
          </a:p>
        </p:txBody>
      </p:sp>
      <p:pic>
        <p:nvPicPr>
          <p:cNvPr id="3" name="Immagine 2" descr="Immagine che contiene mais, testo, cibo, Pannocchia&#10;&#10;Descrizione generata automaticamente">
            <a:extLst>
              <a:ext uri="{FF2B5EF4-FFF2-40B4-BE49-F238E27FC236}">
                <a16:creationId xmlns:a16="http://schemas.microsoft.com/office/drawing/2014/main" id="{91F52CF8-7CA3-1E41-8A62-2290768C36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6056" y="404045"/>
            <a:ext cx="1181877" cy="1868644"/>
          </a:xfrm>
          <a:prstGeom prst="rect">
            <a:avLst/>
          </a:prstGeom>
          <a:ln>
            <a:solidFill>
              <a:schemeClr val="accent1"/>
            </a:solidFill>
          </a:ln>
        </p:spPr>
      </p:pic>
      <p:pic>
        <p:nvPicPr>
          <p:cNvPr id="9" name="Immagine 8" descr="Immagine che contiene cibo&#10;&#10;Descrizione generata automaticamente con attendibilità bassa">
            <a:extLst>
              <a:ext uri="{FF2B5EF4-FFF2-40B4-BE49-F238E27FC236}">
                <a16:creationId xmlns:a16="http://schemas.microsoft.com/office/drawing/2014/main" id="{B7D58C2C-8A41-7F4B-AEAB-E372D82C37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97217" y="391688"/>
            <a:ext cx="1316418" cy="1868644"/>
          </a:xfrm>
          <a:prstGeom prst="rect">
            <a:avLst/>
          </a:prstGeom>
          <a:ln>
            <a:solidFill>
              <a:schemeClr val="accent1"/>
            </a:solidFill>
          </a:ln>
        </p:spPr>
      </p:pic>
      <p:pic>
        <p:nvPicPr>
          <p:cNvPr id="11" name="Immagine 10" descr="Immagine che contiene Cibo naturale, frutto, verdura, prodotto&#10;&#10;Descrizione generata automaticamente">
            <a:extLst>
              <a:ext uri="{FF2B5EF4-FFF2-40B4-BE49-F238E27FC236}">
                <a16:creationId xmlns:a16="http://schemas.microsoft.com/office/drawing/2014/main" id="{B305F262-A707-174D-86D3-7E0723C48D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74866" y="3489294"/>
            <a:ext cx="1347587" cy="1378215"/>
          </a:xfrm>
          <a:prstGeom prst="rect">
            <a:avLst/>
          </a:prstGeom>
          <a:ln>
            <a:solidFill>
              <a:schemeClr val="accent1"/>
            </a:solidFill>
          </a:ln>
        </p:spPr>
      </p:pic>
      <p:pic>
        <p:nvPicPr>
          <p:cNvPr id="13" name="Immagine 12" descr="Immagine che contiene testo, persona, Viso umano, libro&#10;&#10;Descrizione generata automaticamente">
            <a:extLst>
              <a:ext uri="{FF2B5EF4-FFF2-40B4-BE49-F238E27FC236}">
                <a16:creationId xmlns:a16="http://schemas.microsoft.com/office/drawing/2014/main" id="{0F5597CF-63B6-5948-AE4D-518BDCA38C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84799" y="3489293"/>
            <a:ext cx="1363632" cy="1378216"/>
          </a:xfrm>
          <a:prstGeom prst="rect">
            <a:avLst/>
          </a:prstGeom>
          <a:ln>
            <a:solidFill>
              <a:schemeClr val="accent1"/>
            </a:solidFill>
          </a:ln>
        </p:spPr>
      </p:pic>
      <p:pic>
        <p:nvPicPr>
          <p:cNvPr id="14" name="Immagine 13" descr="Immagine che contiene testo, schermata, Carattere, design&#10;&#10;Descrizione generata automaticamente">
            <a:extLst>
              <a:ext uri="{FF2B5EF4-FFF2-40B4-BE49-F238E27FC236}">
                <a16:creationId xmlns:a16="http://schemas.microsoft.com/office/drawing/2014/main" id="{BABC5579-6BE1-C44D-B2F8-FBC6345D82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92919" y="404045"/>
            <a:ext cx="1250953" cy="1868644"/>
          </a:xfrm>
          <a:prstGeom prst="rect">
            <a:avLst/>
          </a:prstGeom>
          <a:ln>
            <a:solidFill>
              <a:schemeClr val="accent1"/>
            </a:solidFill>
          </a:ln>
        </p:spPr>
      </p:pic>
      <p:pic>
        <p:nvPicPr>
          <p:cNvPr id="16" name="Immagine 15" descr="Immagine che contiene testo, vestiti, persona, libro&#10;&#10;Descrizione generata automaticamente">
            <a:extLst>
              <a:ext uri="{FF2B5EF4-FFF2-40B4-BE49-F238E27FC236}">
                <a16:creationId xmlns:a16="http://schemas.microsoft.com/office/drawing/2014/main" id="{B2FA5EAD-EEB7-934D-BF2E-4ED1F97BA4F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02384" y="4952101"/>
            <a:ext cx="1506941" cy="1243053"/>
          </a:xfrm>
          <a:prstGeom prst="rect">
            <a:avLst/>
          </a:prstGeom>
          <a:ln>
            <a:solidFill>
              <a:schemeClr val="accent1"/>
            </a:solidFill>
          </a:ln>
        </p:spPr>
      </p:pic>
      <p:pic>
        <p:nvPicPr>
          <p:cNvPr id="18" name="Immagine 17" descr="Immagine che contiene testo, cartone animato, illustrazione, design&#10;&#10;Descrizione generata automaticamente">
            <a:extLst>
              <a:ext uri="{FF2B5EF4-FFF2-40B4-BE49-F238E27FC236}">
                <a16:creationId xmlns:a16="http://schemas.microsoft.com/office/drawing/2014/main" id="{8238DF03-599B-234F-9D83-AAF4E057CB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43550" y="4952101"/>
            <a:ext cx="1200916" cy="1243053"/>
          </a:xfrm>
          <a:prstGeom prst="rect">
            <a:avLst/>
          </a:prstGeom>
          <a:ln>
            <a:solidFill>
              <a:schemeClr val="accent1"/>
            </a:solidFill>
          </a:ln>
        </p:spPr>
      </p:pic>
    </p:spTree>
    <p:extLst>
      <p:ext uri="{BB962C8B-B14F-4D97-AF65-F5344CB8AC3E}">
        <p14:creationId xmlns:p14="http://schemas.microsoft.com/office/powerpoint/2010/main" val="277786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Volg onze reis</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3136-821D-FAF5-7F04-068940995B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C636D9-32B1-A632-2FFB-5B74B8472A2B}"/>
              </a:ext>
            </a:extLst>
          </p:cNvPr>
          <p:cNvSpPr>
            <a:spLocks noGrp="1"/>
          </p:cNvSpPr>
          <p:nvPr>
            <p:ph type="body" sz="quarter" idx="19"/>
          </p:nvPr>
        </p:nvSpPr>
        <p:spPr>
          <a:xfrm>
            <a:off x="904856" y="1989039"/>
            <a:ext cx="6991111" cy="4250335"/>
          </a:xfrm>
          <a:prstGeom prst="rect">
            <a:avLst/>
          </a:prstGeom>
        </p:spPr>
        <p:txBody>
          <a:bodyPr lIns="91440" tIns="45720" rIns="91440" bIns="45720" anchor="t"/>
          <a:lstStyle/>
          <a:p>
            <a:r>
              <a:rPr lang="en-US"/>
              <a:t>In deze module verken je de </a:t>
            </a:r>
            <a:r>
              <a:rPr lang="en-US" b="1"/>
              <a:t>basisprincipes van duurzame voedselsystemen </a:t>
            </a:r>
            <a:r>
              <a:rPr lang="en-US"/>
              <a:t>en </a:t>
            </a:r>
            <a:r>
              <a:rPr lang="en-US" b="1"/>
              <a:t>keuzes</a:t>
            </a:r>
            <a:r>
              <a:rPr lang="en-US"/>
              <a:t>, waaronder hoe voedsel wordt geproduceerd, vervoerd en geconsumeerd, en hoe deze processen </a:t>
            </a:r>
            <a:r>
              <a:rPr lang="en-US" b="1"/>
              <a:t>het klimaat, de natuur en de samenleving </a:t>
            </a:r>
            <a:r>
              <a:rPr lang="en-US"/>
              <a:t>beïnvloeden. </a:t>
            </a:r>
          </a:p>
          <a:p>
            <a:endParaRPr lang="en-US"/>
          </a:p>
          <a:p>
            <a:r>
              <a:rPr lang="en-US"/>
              <a:t>Je leert over belangrijke concepten zoals </a:t>
            </a:r>
            <a:r>
              <a:rPr lang="en-US" b="1"/>
              <a:t>circulaire economie</a:t>
            </a:r>
            <a:r>
              <a:rPr lang="en-US"/>
              <a:t>, </a:t>
            </a:r>
            <a:r>
              <a:rPr lang="en-US" b="1"/>
              <a:t>lokale en seizoensgebonden voeding</a:t>
            </a:r>
            <a:r>
              <a:rPr lang="en-US"/>
              <a:t>, </a:t>
            </a:r>
            <a:r>
              <a:rPr lang="en-US" b="1"/>
              <a:t>voedselverspilling </a:t>
            </a:r>
            <a:r>
              <a:rPr lang="en-US"/>
              <a:t>en </a:t>
            </a:r>
            <a:r>
              <a:rPr lang="en-US" b="1"/>
              <a:t>ethische toeleveringsketens</a:t>
            </a:r>
            <a:r>
              <a:rPr lang="en-US"/>
              <a:t>.</a:t>
            </a:r>
          </a:p>
          <a:p>
            <a:r>
              <a:rPr lang="en-US"/>
              <a:t> </a:t>
            </a:r>
            <a:endParaRPr lang="en-US">
              <a:ea typeface="Calibri"/>
              <a:cs typeface="Calibri"/>
            </a:endParaRPr>
          </a:p>
        </p:txBody>
      </p:sp>
      <p:pic>
        <p:nvPicPr>
          <p:cNvPr id="4" name="Picture Placeholder 31">
            <a:extLst>
              <a:ext uri="{FF2B5EF4-FFF2-40B4-BE49-F238E27FC236}">
                <a16:creationId xmlns:a16="http://schemas.microsoft.com/office/drawing/2014/main" id="{753AAB1F-F7DA-5842-910A-6F968D85009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02686" y="0"/>
            <a:ext cx="3951412" cy="6858000"/>
          </a:xfrm>
          <a:prstGeom prst="rect">
            <a:avLst/>
          </a:prstGeom>
        </p:spPr>
      </p:pic>
      <p:sp>
        <p:nvSpPr>
          <p:cNvPr id="6" name="Text Placeholder 1">
            <a:extLst>
              <a:ext uri="{FF2B5EF4-FFF2-40B4-BE49-F238E27FC236}">
                <a16:creationId xmlns:a16="http://schemas.microsoft.com/office/drawing/2014/main" id="{7F314F93-CCEC-D214-FD46-67C39E6AEFEA}"/>
              </a:ext>
            </a:extLst>
          </p:cNvPr>
          <p:cNvSpPr txBox="1">
            <a:spLocks/>
          </p:cNvSpPr>
          <p:nvPr/>
        </p:nvSpPr>
        <p:spPr>
          <a:xfrm>
            <a:off x="-2" y="650590"/>
            <a:ext cx="8204202"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WAAROM DUURZAME VOEDSELKEUZES?</a:t>
            </a:r>
          </a:p>
        </p:txBody>
      </p:sp>
    </p:spTree>
    <p:extLst>
      <p:ext uri="{BB962C8B-B14F-4D97-AF65-F5344CB8AC3E}">
        <p14:creationId xmlns:p14="http://schemas.microsoft.com/office/powerpoint/2010/main" val="614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12342" y="494474"/>
            <a:ext cx="4990998" cy="992652"/>
          </a:xfrm>
          <a:prstGeom prst="rect">
            <a:avLst/>
          </a:prstGeom>
        </p:spPr>
        <p:txBody>
          <a:bodyPr/>
          <a:lstStyle/>
          <a:p>
            <a:r>
              <a:rPr lang="en-US" dirty="0"/>
              <a:t>LEERDOELEN</a:t>
            </a: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425931" y="1289749"/>
            <a:ext cx="5550721" cy="4875097"/>
          </a:xfrm>
          <a:prstGeom prst="rect">
            <a:avLst/>
          </a:prstGeom>
        </p:spPr>
        <p:txBody>
          <a:bodyPr lIns="91440" tIns="45720" rIns="91440" bIns="45720" anchor="t"/>
          <a:lstStyle/>
          <a:p>
            <a:r>
              <a:rPr lang="en-US" b="1" dirty="0"/>
              <a:t>Leerdoel 1</a:t>
            </a:r>
          </a:p>
          <a:p>
            <a:r>
              <a:rPr lang="en-US" dirty="0"/>
              <a:t>	</a:t>
            </a:r>
            <a:r>
              <a:rPr lang="en-US" dirty="0">
                <a:latin typeface="Calibri"/>
                <a:ea typeface="Calibri"/>
                <a:cs typeface="Calibri"/>
              </a:rPr>
              <a:t>Studenten kunnen de kernprincipes van duurzame voedselsystemen uitleggen en beschrijven hoe voedselproductie en -consumptie van invloed zijn op het klimaat, de natuur, menselijke en dierlijke gemeenschappen en hun ethische dimensies.</a:t>
            </a:r>
          </a:p>
          <a:p>
            <a:endParaRPr lang="en-US" dirty="0">
              <a:latin typeface="Calibri"/>
              <a:ea typeface="Calibri"/>
              <a:cs typeface="Calibri"/>
            </a:endParaRPr>
          </a:p>
          <a:p>
            <a:r>
              <a:rPr lang="en-US" b="1" dirty="0"/>
              <a:t>Leerdoel 2</a:t>
            </a:r>
          </a:p>
          <a:p>
            <a:r>
              <a:rPr lang="en-US" dirty="0"/>
              <a:t>	</a:t>
            </a:r>
            <a:r>
              <a:rPr lang="en-US" dirty="0">
                <a:latin typeface="Calibri"/>
                <a:ea typeface="Calibri"/>
                <a:cs typeface="Calibri"/>
              </a:rPr>
              <a:t>Studenten kunnen praktische manieren identificeren om duurzamere voedselkeuzes te maken, zoals het verminderen van voedselverspilling, het kiezen van ethisch verantwoorde producten of het selecteren van seizoensgebonden/lokale ingrediënten, en kunnen rechtvaardigen waarom deze keuzes belangrijk zijn voor de samenleving en de planeet.</a:t>
            </a:r>
          </a:p>
          <a:p>
            <a:endParaRPr lang="en-US"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635271" y="2095585"/>
            <a:ext cx="5130800" cy="3913188"/>
          </a:xfrm>
        </p:spPr>
      </p:pic>
    </p:spTree>
    <p:extLst>
      <p:ext uri="{BB962C8B-B14F-4D97-AF65-F5344CB8AC3E}">
        <p14:creationId xmlns:p14="http://schemas.microsoft.com/office/powerpoint/2010/main" val="215573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685658-F1A8-FC49-7268-22DC1AF19B9E}"/>
              </a:ext>
            </a:extLst>
          </p:cNvPr>
          <p:cNvSpPr>
            <a:spLocks noGrp="1"/>
          </p:cNvSpPr>
          <p:nvPr>
            <p:ph type="body" sz="quarter" idx="16"/>
          </p:nvPr>
        </p:nvSpPr>
        <p:spPr>
          <a:xfrm>
            <a:off x="904856" y="826894"/>
            <a:ext cx="10052954" cy="803654"/>
          </a:xfrm>
        </p:spPr>
        <p:txBody>
          <a:bodyPr>
            <a:normAutofit/>
          </a:bodyPr>
          <a:lstStyle/>
          <a:p>
            <a:r>
              <a:rPr lang="nl-NL" dirty="0" err="1"/>
              <a:t>Inspirerende documentaires</a:t>
            </a:r>
            <a:endParaRPr lang="en-NL"/>
          </a:p>
        </p:txBody>
      </p:sp>
      <p:sp>
        <p:nvSpPr>
          <p:cNvPr id="3" name="Tijdelijke aanduiding voor tekst 2">
            <a:extLst>
              <a:ext uri="{FF2B5EF4-FFF2-40B4-BE49-F238E27FC236}">
                <a16:creationId xmlns:a16="http://schemas.microsoft.com/office/drawing/2014/main" id="{229F425A-03B5-6720-B701-D9AE0BBFA85B}"/>
              </a:ext>
            </a:extLst>
          </p:cNvPr>
          <p:cNvSpPr>
            <a:spLocks noGrp="1"/>
          </p:cNvSpPr>
          <p:nvPr>
            <p:ph type="body" sz="quarter" idx="19"/>
          </p:nvPr>
        </p:nvSpPr>
        <p:spPr>
          <a:xfrm>
            <a:off x="904856" y="1447288"/>
            <a:ext cx="10052954" cy="1362173"/>
          </a:xfrm>
        </p:spPr>
        <p:txBody>
          <a:bodyPr lIns="91440" tIns="45720" rIns="91440" bIns="45720" anchor="t">
            <a:normAutofit fontScale="92500"/>
          </a:bodyPr>
          <a:lstStyle/>
          <a:p>
            <a:pPr>
              <a:spcAft>
                <a:spcPts val="600"/>
              </a:spcAft>
            </a:pPr>
            <a:r>
              <a:rPr lang="nl-NL" dirty="0"/>
              <a:t>Voordat we beginnen, volgt hier een selectie van </a:t>
            </a:r>
            <a:r>
              <a:rPr lang="nl-NL" b="1" dirty="0"/>
              <a:t>inspirerende documentaires </a:t>
            </a:r>
            <a:r>
              <a:rPr lang="nl-NL" dirty="0"/>
              <a:t>over de </a:t>
            </a:r>
            <a:r>
              <a:rPr lang="nl-NL" b="1" dirty="0"/>
              <a:t>voedingsindustrie </a:t>
            </a:r>
            <a:r>
              <a:rPr lang="nl-NL" dirty="0"/>
              <a:t>en </a:t>
            </a:r>
            <a:r>
              <a:rPr lang="nl-NL" b="1" dirty="0"/>
              <a:t>duurzame voedselsystemen</a:t>
            </a:r>
            <a:r>
              <a:rPr lang="nl-NL" dirty="0"/>
              <a:t>. Ze zetten aan tot nadenken en bewustwording over </a:t>
            </a:r>
            <a:r>
              <a:rPr lang="nl-NL" b="1" dirty="0"/>
              <a:t>wat duurzaam voedsel is </a:t>
            </a:r>
            <a:r>
              <a:rPr lang="nl-NL" dirty="0"/>
              <a:t>en </a:t>
            </a:r>
            <a:r>
              <a:rPr lang="nl-NL" b="1" dirty="0"/>
              <a:t>waarom het nodig is</a:t>
            </a:r>
            <a:r>
              <a:rPr lang="nl-NL" dirty="0"/>
              <a:t>.</a:t>
            </a:r>
          </a:p>
          <a:p>
            <a:pPr>
              <a:spcAft>
                <a:spcPts val="600"/>
              </a:spcAft>
            </a:pPr>
            <a:endParaRPr lang="nl-NL" dirty="0"/>
          </a:p>
          <a:p>
            <a:pPr>
              <a:spcAft>
                <a:spcPts val="600"/>
              </a:spcAft>
            </a:pPr>
            <a:endParaRPr lang="nl-NL" i="1" dirty="0">
              <a:ea typeface="Calibri"/>
              <a:cs typeface="Calibri"/>
            </a:endParaRPr>
          </a:p>
        </p:txBody>
      </p:sp>
      <p:pic>
        <p:nvPicPr>
          <p:cNvPr id="1026" name="Picture 2" descr="Food, Inc. (2008) - IMDb">
            <a:hlinkClick r:id="rId3"/>
            <a:extLst>
              <a:ext uri="{FF2B5EF4-FFF2-40B4-BE49-F238E27FC236}">
                <a16:creationId xmlns:a16="http://schemas.microsoft.com/office/drawing/2014/main" id="{41D62EBD-EAC6-D4E4-75E2-A9D1C0B0DC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5680" y="3429000"/>
            <a:ext cx="2059169"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ss the Ground (2020) - IMDb">
            <a:hlinkClick r:id="rId5"/>
            <a:extLst>
              <a:ext uri="{FF2B5EF4-FFF2-40B4-BE49-F238E27FC236}">
                <a16:creationId xmlns:a16="http://schemas.microsoft.com/office/drawing/2014/main" id="{179E9737-15F6-7C69-CF24-314C8449B8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8026" y="3429000"/>
            <a:ext cx="206251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iggest Little Farm (2018) - IMDb">
            <a:hlinkClick r:id="rId7"/>
            <a:extLst>
              <a:ext uri="{FF2B5EF4-FFF2-40B4-BE49-F238E27FC236}">
                <a16:creationId xmlns:a16="http://schemas.microsoft.com/office/drawing/2014/main" id="{A81E0BBD-8DEF-B381-98B2-86B1805BBDB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91464" y="3429000"/>
            <a:ext cx="187270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sted! The Story of Food Waste (2017) - IMDb">
            <a:hlinkClick r:id="rId9"/>
            <a:extLst>
              <a:ext uri="{FF2B5EF4-FFF2-40B4-BE49-F238E27FC236}">
                <a16:creationId xmlns:a16="http://schemas.microsoft.com/office/drawing/2014/main" id="{2C0908FB-5088-7850-4B88-2F137B50C32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54398" y="3429000"/>
            <a:ext cx="1949561" cy="2887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a:extLst>
              <a:ext uri="{FF2B5EF4-FFF2-40B4-BE49-F238E27FC236}">
                <a16:creationId xmlns:a16="http://schemas.microsoft.com/office/drawing/2014/main" id="{46ACCA36-40A6-8C43-BF4D-74E879D8984C}"/>
              </a:ext>
            </a:extLst>
          </p:cNvPr>
          <p:cNvSpPr txBox="1"/>
          <p:nvPr/>
        </p:nvSpPr>
        <p:spPr>
          <a:xfrm>
            <a:off x="904856" y="2705700"/>
            <a:ext cx="2059169" cy="338554"/>
          </a:xfrm>
          <a:prstGeom prst="rect">
            <a:avLst/>
          </a:prstGeom>
          <a:noFill/>
        </p:spPr>
        <p:txBody>
          <a:bodyPr wrap="square" lIns="91440" tIns="45720" rIns="91440" bIns="45720" anchor="t">
            <a:spAutoFit/>
          </a:bodyPr>
          <a:lstStyle/>
          <a:p>
            <a:pPr algn="ctr"/>
            <a:r>
              <a:rPr lang="it-IT" sz="1600" b="1" dirty="0">
                <a:hlinkClick r:id="rId3"/>
              </a:rPr>
              <a:t>FOOD, INC.</a:t>
            </a:r>
            <a:endParaRPr lang="en-US" sz="1600" b="1" dirty="0">
              <a:ea typeface="Calibri"/>
              <a:cs typeface="Calibri"/>
            </a:endParaRPr>
          </a:p>
        </p:txBody>
      </p:sp>
      <p:sp>
        <p:nvSpPr>
          <p:cNvPr id="9" name="TextBox 3">
            <a:extLst>
              <a:ext uri="{FF2B5EF4-FFF2-40B4-BE49-F238E27FC236}">
                <a16:creationId xmlns:a16="http://schemas.microsoft.com/office/drawing/2014/main" id="{5B4942B7-B79F-8845-AB16-517CC61288A2}"/>
              </a:ext>
            </a:extLst>
          </p:cNvPr>
          <p:cNvSpPr txBox="1"/>
          <p:nvPr/>
        </p:nvSpPr>
        <p:spPr>
          <a:xfrm>
            <a:off x="3741368" y="2711414"/>
            <a:ext cx="2059169" cy="584775"/>
          </a:xfrm>
          <a:prstGeom prst="rect">
            <a:avLst/>
          </a:prstGeom>
          <a:noFill/>
        </p:spPr>
        <p:txBody>
          <a:bodyPr wrap="square" lIns="91440" tIns="45720" rIns="91440" bIns="45720" anchor="t">
            <a:spAutoFit/>
          </a:bodyPr>
          <a:lstStyle/>
          <a:p>
            <a:pPr algn="ctr"/>
            <a:r>
              <a:rPr lang="it-IT" sz="1600" b="1" dirty="0">
                <a:hlinkClick r:id="rId5"/>
              </a:rPr>
              <a:t>KISS </a:t>
            </a:r>
          </a:p>
          <a:p>
            <a:pPr algn="ctr"/>
            <a:r>
              <a:rPr lang="it-IT" sz="1600" b="1" dirty="0">
                <a:hlinkClick r:id="rId5"/>
              </a:rPr>
              <a:t>THE GROUND</a:t>
            </a:r>
            <a:endParaRPr lang="en-US" sz="1600" b="1" dirty="0">
              <a:ea typeface="Calibri"/>
              <a:cs typeface="Calibri"/>
            </a:endParaRPr>
          </a:p>
        </p:txBody>
      </p:sp>
      <p:sp>
        <p:nvSpPr>
          <p:cNvPr id="10" name="TextBox 3">
            <a:extLst>
              <a:ext uri="{FF2B5EF4-FFF2-40B4-BE49-F238E27FC236}">
                <a16:creationId xmlns:a16="http://schemas.microsoft.com/office/drawing/2014/main" id="{3A1D8FFA-81D4-784A-AE78-276C45A9B9C6}"/>
              </a:ext>
            </a:extLst>
          </p:cNvPr>
          <p:cNvSpPr txBox="1"/>
          <p:nvPr/>
        </p:nvSpPr>
        <p:spPr>
          <a:xfrm>
            <a:off x="6204996" y="2705700"/>
            <a:ext cx="2059169" cy="584775"/>
          </a:xfrm>
          <a:prstGeom prst="rect">
            <a:avLst/>
          </a:prstGeom>
          <a:noFill/>
        </p:spPr>
        <p:txBody>
          <a:bodyPr wrap="square" lIns="91440" tIns="45720" rIns="91440" bIns="45720" anchor="t">
            <a:spAutoFit/>
          </a:bodyPr>
          <a:lstStyle/>
          <a:p>
            <a:pPr algn="ctr"/>
            <a:r>
              <a:rPr lang="it-IT" sz="1600" b="1" dirty="0">
                <a:hlinkClick r:id="rId7"/>
              </a:rPr>
              <a:t>THE BIGGEST </a:t>
            </a:r>
          </a:p>
          <a:p>
            <a:pPr algn="ctr"/>
            <a:r>
              <a:rPr lang="it-IT" sz="1600" b="1" dirty="0">
                <a:hlinkClick r:id="rId7"/>
              </a:rPr>
              <a:t>LITTLE FARM</a:t>
            </a:r>
            <a:endParaRPr lang="en-US" sz="1600" b="1" dirty="0">
              <a:ea typeface="Calibri"/>
              <a:cs typeface="Calibri"/>
            </a:endParaRPr>
          </a:p>
        </p:txBody>
      </p:sp>
      <p:sp>
        <p:nvSpPr>
          <p:cNvPr id="11" name="TextBox 3">
            <a:extLst>
              <a:ext uri="{FF2B5EF4-FFF2-40B4-BE49-F238E27FC236}">
                <a16:creationId xmlns:a16="http://schemas.microsoft.com/office/drawing/2014/main" id="{F486E864-5027-2348-A90A-2DAC532322CC}"/>
              </a:ext>
            </a:extLst>
          </p:cNvPr>
          <p:cNvSpPr txBox="1"/>
          <p:nvPr/>
        </p:nvSpPr>
        <p:spPr>
          <a:xfrm>
            <a:off x="8668624" y="2728458"/>
            <a:ext cx="2059169" cy="338554"/>
          </a:xfrm>
          <a:prstGeom prst="rect">
            <a:avLst/>
          </a:prstGeom>
          <a:noFill/>
        </p:spPr>
        <p:txBody>
          <a:bodyPr wrap="square" lIns="91440" tIns="45720" rIns="91440" bIns="45720" anchor="t">
            <a:spAutoFit/>
          </a:bodyPr>
          <a:lstStyle/>
          <a:p>
            <a:pPr algn="ctr"/>
            <a:r>
              <a:rPr lang="it-IT" sz="1600" b="1" dirty="0">
                <a:ea typeface="Calibri"/>
                <a:cs typeface="Calibri"/>
                <a:hlinkClick r:id="rId9"/>
              </a:rPr>
              <a:t>VERSCHRIKKELIJK!</a:t>
            </a:r>
            <a:endParaRPr lang="en-US" sz="1600" b="1" dirty="0">
              <a:ea typeface="Calibri"/>
              <a:cs typeface="Calibri"/>
            </a:endParaRPr>
          </a:p>
        </p:txBody>
      </p:sp>
    </p:spTree>
    <p:extLst>
      <p:ext uri="{BB962C8B-B14F-4D97-AF65-F5344CB8AC3E}">
        <p14:creationId xmlns:p14="http://schemas.microsoft.com/office/powerpoint/2010/main" val="364849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2088123"/>
            <a:ext cx="7047484" cy="4384416"/>
          </a:xfrm>
        </p:spPr>
        <p:txBody>
          <a:bodyPr lIns="91440" tIns="45720" rIns="91440" bIns="45720" anchor="t"/>
          <a:lstStyle/>
          <a:p>
            <a:r>
              <a:rPr lang="en-US" dirty="0"/>
              <a:t>Volgens de </a:t>
            </a:r>
            <a:r>
              <a:rPr lang="en-US" dirty="0">
                <a:hlinkClick r:id="rId4"/>
              </a:rPr>
              <a:t>EAT-Lancet </a:t>
            </a:r>
            <a:r>
              <a:rPr lang="en-US" dirty="0"/>
              <a:t>Commissie* en FAO**:</a:t>
            </a:r>
          </a:p>
          <a:p>
            <a:endParaRPr lang="en-US" sz="1200" b="1" dirty="0"/>
          </a:p>
          <a:p>
            <a:r>
              <a:rPr lang="en-US" b="1" dirty="0"/>
              <a:t>Duurzaam voedsel </a:t>
            </a:r>
            <a:r>
              <a:rPr lang="en-US" dirty="0"/>
              <a:t>is voedsel dat een goede gezondheid ondersteunt en de planeet beschermt. Het is afkomstig van voedselsystemen die een lage impact hebben op het milieu, de natuur en de biodiversiteit respecteren en zorgen voor voldoende gezond voedsel voor mensen, nu en in de toekomst. Het is ook betaalbaar, eerlijk en past bij verschillende culturen.</a:t>
            </a:r>
          </a:p>
          <a:p>
            <a:endParaRPr lang="en-US" sz="1200" dirty="0">
              <a:ea typeface="Calibri"/>
              <a:cs typeface="Calibri"/>
            </a:endParaRPr>
          </a:p>
          <a:p>
            <a:r>
              <a:rPr lang="en-US" sz="1800" b="1" dirty="0">
                <a:ea typeface="Calibri"/>
                <a:cs typeface="Calibri"/>
              </a:rPr>
              <a:t>*EAT-Lancet Commissie</a:t>
            </a:r>
            <a:r>
              <a:rPr lang="en-US" sz="1800" dirty="0">
                <a:ea typeface="Calibri"/>
                <a:cs typeface="Calibri"/>
              </a:rPr>
              <a:t>: wereldwijde, interdisciplinaire groep van wetenschappers die wetenschappelijke doelstellingen definieert voor duurzame, gezonde en rechtvaardige voedselsystemen</a:t>
            </a:r>
          </a:p>
          <a:p>
            <a:r>
              <a:rPr lang="en-US" sz="1800" b="1" dirty="0">
                <a:ea typeface="Calibri"/>
                <a:cs typeface="Calibri"/>
              </a:rPr>
              <a:t>**FAO: </a:t>
            </a:r>
            <a:r>
              <a:rPr lang="en-US" sz="1800" dirty="0">
                <a:ea typeface="Calibri"/>
                <a:cs typeface="Calibri"/>
              </a:rPr>
              <a:t>Voedsel- en </a:t>
            </a:r>
            <a:r>
              <a:rPr lang="en-US" sz="1800" dirty="0" err="1">
                <a:ea typeface="Calibri"/>
                <a:cs typeface="Calibri"/>
              </a:rPr>
              <a:t>Landbouworganisatie </a:t>
            </a:r>
            <a:r>
              <a:rPr lang="en-US" sz="1800" dirty="0">
                <a:ea typeface="Calibri"/>
                <a:cs typeface="Calibri"/>
              </a:rPr>
              <a:t>van de Verenigde Naties</a:t>
            </a:r>
          </a:p>
        </p:txBody>
      </p:sp>
      <p:sp>
        <p:nvSpPr>
          <p:cNvPr id="13" name="Rectangle 12">
            <a:extLst>
              <a:ext uri="{FF2B5EF4-FFF2-40B4-BE49-F238E27FC236}">
                <a16:creationId xmlns:a16="http://schemas.microsoft.com/office/drawing/2014/main" id="{F5B3DF5B-B659-D26B-965C-36176B3B9B03}"/>
              </a:ext>
            </a:extLst>
          </p:cNvPr>
          <p:cNvSpPr/>
          <p:nvPr/>
        </p:nvSpPr>
        <p:spPr>
          <a:xfrm>
            <a:off x="3914390" y="839999"/>
            <a:ext cx="733025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098413" y="892297"/>
            <a:ext cx="6992492" cy="646331"/>
          </a:xfrm>
          <a:prstGeom prst="rect">
            <a:avLst/>
          </a:prstGeom>
          <a:noFill/>
        </p:spPr>
        <p:txBody>
          <a:bodyPr wrap="none" lIns="91440" tIns="45720" rIns="91440" bIns="45720" rtlCol="0" anchor="t">
            <a:spAutoFit/>
          </a:bodyPr>
          <a:lstStyle/>
          <a:p>
            <a:r>
              <a:rPr lang="en-US" sz="3600" b="1" spc="324" dirty="0">
                <a:solidFill>
                  <a:srgbClr val="F26F46"/>
                </a:solidFill>
                <a:latin typeface="Calibri"/>
                <a:ea typeface="Calibri"/>
                <a:cs typeface="Calibri"/>
              </a:rPr>
              <a:t>WAT IS DUURZAAM VOEDSEL?</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955964" y="593866"/>
            <a:ext cx="10613906" cy="921169"/>
          </a:xfrm>
        </p:spPr>
        <p:txBody>
          <a:bodyPr/>
          <a:lstStyle/>
          <a:p>
            <a:pPr algn="r"/>
            <a:r>
              <a:rPr lang="en-IE" dirty="0"/>
              <a:t>TEDx Talk </a:t>
            </a:r>
          </a:p>
          <a:p>
            <a:pPr algn="r"/>
            <a:r>
              <a:rPr lang="en-IE" dirty="0"/>
              <a:t>'Re-Thinking Food': transformatie van voedselsystemen</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040031"/>
            <a:ext cx="4990998" cy="4102937"/>
          </a:xfrm>
        </p:spPr>
        <p:txBody>
          <a:bodyPr/>
          <a:lstStyle/>
          <a:p>
            <a:r>
              <a:rPr lang="en-IE"/>
              <a:t>	Voedselsystemen zijn van invloed op het klimaat, de biodiversiteit, de gezondheid en sociale uitdagingen, maar bieden ook grote kansen voor positieve verandering.</a:t>
            </a:r>
          </a:p>
          <a:p>
            <a:endParaRPr lang="en-IE"/>
          </a:p>
          <a:p>
            <a:r>
              <a:rPr lang="en-IE"/>
              <a:t> 	Frank </a:t>
            </a:r>
            <a:r>
              <a:rPr lang="en-IE" err="1"/>
              <a:t>Eyhorn </a:t>
            </a:r>
            <a:r>
              <a:rPr lang="en-IE"/>
              <a:t>is een vooraanstaand expert op het gebied van duurzame landbouw en voedselsystemen door middel van onderzoek, beleidsbetrokkenheid en internationale samenwerking om de toekomst van het wereldwijde voedsel te transformeren.</a:t>
            </a:r>
          </a:p>
        </p:txBody>
      </p:sp>
      <p:pic>
        <p:nvPicPr>
          <p:cNvPr id="6" name="Elementi multimediali online 5" descr="Re-Thinking Food: Transforming Food Systems for People and Planet | Frank Eyhorn | TEDxIHEID">
            <a:hlinkClick r:id="" action="ppaction://media"/>
            <a:extLst>
              <a:ext uri="{FF2B5EF4-FFF2-40B4-BE49-F238E27FC236}">
                <a16:creationId xmlns:a16="http://schemas.microsoft.com/office/drawing/2014/main" id="{A8650CD7-751F-5843-8813-90304CE8AFD5}"/>
              </a:ext>
            </a:extLst>
          </p:cNvPr>
          <p:cNvPicPr>
            <a:picLocks noRot="1" noChangeAspect="1"/>
          </p:cNvPicPr>
          <p:nvPr>
            <a:videoFile r:link="rId1"/>
          </p:nvPr>
        </p:nvPicPr>
        <p:blipFill>
          <a:blip r:embed="rId5"/>
          <a:stretch>
            <a:fillRect/>
          </a:stretch>
        </p:blipFill>
        <p:spPr>
          <a:xfrm>
            <a:off x="1006764" y="2482386"/>
            <a:ext cx="5085449" cy="2873279"/>
          </a:xfrm>
          <a:prstGeom prst="rect">
            <a:avLst/>
          </a:prstGeom>
        </p:spPr>
      </p:pic>
      <p:sp>
        <p:nvSpPr>
          <p:cNvPr id="5" name="TextBox 3">
            <a:extLst>
              <a:ext uri="{FF2B5EF4-FFF2-40B4-BE49-F238E27FC236}">
                <a16:creationId xmlns:a16="http://schemas.microsoft.com/office/drawing/2014/main" id="{31975F90-F5BD-30E8-03F7-D3F7A32EBE5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6"/>
              </a:rPr>
              <a:t>TEDx Talk</a:t>
            </a:r>
            <a:endParaRPr lang="it-IT" dirty="0">
              <a:hlinkClick r:id="rId6"/>
            </a:endParaRPr>
          </a:p>
          <a:p>
            <a:pPr algn="ctr"/>
            <a:r>
              <a:rPr lang="en-US" sz="1200" dirty="0">
                <a:ea typeface="Calibri"/>
                <a:cs typeface="Calibri"/>
                <a:hlinkClick r:id="rId6"/>
              </a:rPr>
              <a:t>'Re-Thinking Food': Voedselsystemen transformeren</a:t>
            </a:r>
            <a:endParaRPr lang="en-US" sz="1200" dirty="0">
              <a:ea typeface="Calibri"/>
              <a:cs typeface="Calibri"/>
            </a:endParaRPr>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extLst>
    <p:ext uri="{6950BFC3-D8DA-4A85-94F7-54DA5524770B}">
      <p188:commentRel xmlns:p188="http://schemas.microsoft.com/office/powerpoint/2018/8/main" r:id="rId4"/>
    </p:ext>
  </p:extLs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4233C6-ABFC-48D6-BBF0-308708196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3.xml><?xml version="1.0" encoding="utf-8"?>
<ds:datastoreItem xmlns:ds="http://schemas.openxmlformats.org/officeDocument/2006/customXml" ds:itemID="{4FA2C0DB-C073-49CE-9979-DE79796FD959}">
  <ds:schemaRefs>
    <ds:schemaRef ds:uri="http://schemas.microsoft.com/office/2006/documentManagement/types"/>
    <ds:schemaRef ds:uri="http://schemas.microsoft.com/office/2006/metadata/properties"/>
    <ds:schemaRef ds:uri="43e6f6d7-4071-4c4f-8546-e85adde50a14"/>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9a3675fe-59de-45af-8ae9-99876c5560d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1608</TotalTime>
  <Words>3318</Words>
  <Application>Microsoft Office PowerPoint</Application>
  <PresentationFormat>Widescreen</PresentationFormat>
  <Paragraphs>410</Paragraphs>
  <Slides>45</Slides>
  <Notes>31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docId:A7C20B0BFBA3931762884DA692E641E0</cp:keywords>
  <cp:lastModifiedBy>canice euei</cp:lastModifiedBy>
  <cp:revision>31</cp:revision>
  <cp:lastPrinted>2026-01-29T23:51:38Z</cp:lastPrinted>
  <dcterms:created xsi:type="dcterms:W3CDTF">2020-10-14T13:32:04Z</dcterms:created>
  <dcterms:modified xsi:type="dcterms:W3CDTF">2026-04-01T13:52:30Z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