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7_DFC15DE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148_ACEF92A2.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0"/>
  </p:notesMasterIdLst>
  <p:sldIdLst>
    <p:sldId id="4345" r:id="rId5"/>
    <p:sldId id="4353" r:id="rId6"/>
    <p:sldId id="4352" r:id="rId7"/>
    <p:sldId id="4444" r:id="rId8"/>
    <p:sldId id="4432" r:id="rId9"/>
    <p:sldId id="4338" r:id="rId10"/>
    <p:sldId id="4393" r:id="rId11"/>
    <p:sldId id="4347" r:id="rId12"/>
    <p:sldId id="4371" r:id="rId13"/>
    <p:sldId id="4359" r:id="rId14"/>
    <p:sldId id="4354" r:id="rId15"/>
    <p:sldId id="4362" r:id="rId16"/>
    <p:sldId id="4445" r:id="rId17"/>
    <p:sldId id="4364" r:id="rId18"/>
    <p:sldId id="4357" r:id="rId19"/>
    <p:sldId id="4423" r:id="rId20"/>
    <p:sldId id="4439" r:id="rId21"/>
    <p:sldId id="4438" r:id="rId22"/>
    <p:sldId id="4436" r:id="rId23"/>
    <p:sldId id="4441" r:id="rId24"/>
    <p:sldId id="4437" r:id="rId25"/>
    <p:sldId id="4394" r:id="rId26"/>
    <p:sldId id="4435" r:id="rId27"/>
    <p:sldId id="4395" r:id="rId28"/>
    <p:sldId id="4424" r:id="rId29"/>
    <p:sldId id="4396" r:id="rId30"/>
    <p:sldId id="4408" r:id="rId31"/>
    <p:sldId id="4386" r:id="rId32"/>
    <p:sldId id="4410" r:id="rId33"/>
    <p:sldId id="4388" r:id="rId34"/>
    <p:sldId id="4430" r:id="rId35"/>
    <p:sldId id="4379" r:id="rId36"/>
    <p:sldId id="4374" r:id="rId37"/>
    <p:sldId id="4446" r:id="rId38"/>
    <p:sldId id="4383" r:id="rId39"/>
    <p:sldId id="4378" r:id="rId40"/>
    <p:sldId id="4413" r:id="rId41"/>
    <p:sldId id="4414" r:id="rId42"/>
    <p:sldId id="4415" r:id="rId43"/>
    <p:sldId id="4419" r:id="rId44"/>
    <p:sldId id="4422" r:id="rId45"/>
    <p:sldId id="4375" r:id="rId46"/>
    <p:sldId id="4412" r:id="rId47"/>
    <p:sldId id="4421" r:id="rId48"/>
    <p:sldId id="449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C2F08-FD21-35C9-2946-D6DF82209767}" name="Sarah Seidel" initials="SS" userId="S::sarah.seidel@nhlstenden.com::2f82d749-dab4-4798-a202-ef4437556348" providerId="AD"/>
  <p188:author id="{ED32F830-1BB5-00DE-0B89-51AB01EA71BF}" name="Iris Bos" initials="IB" userId="S::iris.bos@nhlstenden.com::f3896162-4db1-4cb2-91b6-3fb1acb46339" providerId="AD"/>
  <p188:author id="{99CDE037-4C6D-9DB3-0770-C72CC1DEBF0D}" name="Elena Cavagnaro" initials="EC" userId="S::elena.cavagnaro@nhlstenden.com::98756323-2525-444c-8580-8eadacd8b023" providerId="AD"/>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292668"/>
    <a:srgbClr val="55854D"/>
    <a:srgbClr val="404A52"/>
    <a:srgbClr val="ECC0DA"/>
    <a:srgbClr val="FEFBF5"/>
    <a:srgbClr val="FBF2DE"/>
    <a:srgbClr val="F26650"/>
    <a:srgbClr val="7473B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56" d="100"/>
          <a:sy n="56" d="100"/>
        </p:scale>
        <p:origin x="1116" y="28"/>
      </p:cViewPr>
      <p:guideLst/>
    </p:cSldViewPr>
  </p:slideViewPr>
  <p:notesTextViewPr>
    <p:cViewPr>
      <p:scale>
        <a:sx n="1" d="1"/>
        <a:sy n="1" d="1"/>
      </p:scale>
      <p:origin x="0" y="0"/>
    </p:cViewPr>
  </p:notesTextViewPr>
  <p:sorterViewPr>
    <p:cViewPr>
      <p:scale>
        <a:sx n="100" d="100"/>
        <a:sy n="100" d="100"/>
      </p:scale>
      <p:origin x="0" y="-5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Bos" userId="f3896162-4db1-4cb2-91b6-3fb1acb46339" providerId="ADAL" clId="{7DB8A2B2-7DED-4A7A-A615-107D20202002}"/>
    <pc:docChg chg="modSld">
      <pc:chgData name="Iris Bos" userId="f3896162-4db1-4cb2-91b6-3fb1acb46339" providerId="ADAL" clId="{7DB8A2B2-7DED-4A7A-A615-107D20202002}" dt="2026-03-26T13:53:57.836" v="14" actId="20577"/>
      <pc:docMkLst>
        <pc:docMk/>
      </pc:docMkLst>
      <pc:sldChg chg="modSp mod">
        <pc:chgData name="Iris Bos" userId="f3896162-4db1-4cb2-91b6-3fb1acb46339" providerId="ADAL" clId="{7DB8A2B2-7DED-4A7A-A615-107D20202002}" dt="2026-03-26T13:53:57.836" v="14" actId="20577"/>
        <pc:sldMkLst>
          <pc:docMk/>
          <pc:sldMk cId="945816809" sldId="4362"/>
        </pc:sldMkLst>
        <pc:spChg chg="mod">
          <ac:chgData name="Iris Bos" userId="f3896162-4db1-4cb2-91b6-3fb1acb46339" providerId="ADAL" clId="{7DB8A2B2-7DED-4A7A-A615-107D20202002}" dt="2026-03-26T13:53:57.836" v="14" actId="20577"/>
          <ac:spMkLst>
            <pc:docMk/>
            <pc:sldMk cId="945816809" sldId="4362"/>
            <ac:spMk id="15" creationId="{758B15EB-CD57-499F-275A-C495BECB6A17}"/>
          </ac:spMkLst>
        </pc:spChg>
      </pc:sldChg>
    </pc:docChg>
  </pc:docChgLst>
</pc:chgInfo>
</file>

<file path=ppt/comments/modernComment_1107_DFC15DEA.xml><?xml version="1.0" encoding="utf-8"?>
<p188:cmLst xmlns:a="http://schemas.openxmlformats.org/drawingml/2006/main" xmlns:r="http://schemas.openxmlformats.org/officeDocument/2006/relationships" xmlns:p188="http://schemas.microsoft.com/office/powerpoint/2018/8/main">
  <p188:cm id="{59BED787-A20B-4DD7-9ADC-53A2AA452DC7}" authorId="{BB1C2F08-FD21-35C9-2946-D6DF82209767}" status="resolved" created="2026-01-29T22:50:19.674">
    <pc:sldMkLst xmlns:pc="http://schemas.microsoft.com/office/powerpoint/2013/main/command">
      <pc:docMk/>
      <pc:sldMk cId="3753991658" sldId="4359"/>
    </pc:sldMkLst>
    <p188:txBody>
      <a:bodyPr/>
      <a:lstStyle/>
      <a:p>
        <a:r>
          <a:rPr lang="en-US"/>
          <a:t>Add link underneath (see agreements)</a:t>
        </a:r>
      </a:p>
    </p188:txBody>
  </p188:cm>
</p188:cmLst>
</file>

<file path=ppt/comments/modernComment_1148_ACEF92A2.xml><?xml version="1.0" encoding="utf-8"?>
<p188:cmLst xmlns:a="http://schemas.openxmlformats.org/drawingml/2006/main" xmlns:r="http://schemas.openxmlformats.org/officeDocument/2006/relationships" xmlns:p188="http://schemas.microsoft.com/office/powerpoint/2018/8/main">
  <p188:cm id="{EB9B1187-0726-4321-8E2B-CA4E490218A2}" authorId="{BB1C2F08-FD21-35C9-2946-D6DF82209767}" status="resolved" created="2026-01-29T22:51:04.397">
    <pc:sldMkLst xmlns:pc="http://schemas.microsoft.com/office/powerpoint/2013/main/command">
      <pc:docMk/>
      <pc:sldMk cId="2901381794" sldId="4424"/>
    </pc:sldMkLst>
    <p188:txBody>
      <a:bodyPr/>
      <a:lstStyle/>
      <a:p>
        <a:r>
          <a:rPr lang="en-US"/>
          <a:t>Add link under video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iBpknRDgcD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VIEyrcwiGU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penknowledge.fao.org/server/api/core/bitstreams/50400a52-5195-4d4c-8668-3f338d768763/content#:~:text=Food%20loss%20and%20waste%20consumes,US%20amounts%20to%20$218%20billio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food.ec.europa.eu/food-safety/food-waste/eu-actions-against-food-waste/eu-platform-food-losses-and-food-waste_e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udiovisual.ec.europa.eu/en/media/video/I-180488?lg=INT"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sdgs.un.org/goals" TargetMode="External"/><Relationship Id="rId4" Type="http://schemas.openxmlformats.org/officeDocument/2006/relationships/hyperlink" Target="https://www.youtube.com/watch?v=hsomzuNWD8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ris.who.int/server/api/core/bitstreams/08116cce-1ad5-44cf-bd69-e453322013ef/conte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2183881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1592290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5CD8-78BD-DC0F-963F-42BFC4BC17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542CEB-DC60-BAED-5774-F632834D0C7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8D05BA-682B-6821-484A-53A0B1C3BA8F}"/>
              </a:ext>
            </a:extLst>
          </p:cNvPr>
          <p:cNvSpPr>
            <a:spLocks noGrp="1"/>
          </p:cNvSpPr>
          <p:nvPr>
            <p:ph type="body" idx="1"/>
          </p:nvPr>
        </p:nvSpPr>
        <p:spPr/>
        <p:txBody>
          <a:bodyPr/>
          <a:lstStyle/>
          <a:p>
            <a:r>
              <a:rPr lang="en-US">
                <a:hlinkClick r:id="rId3"/>
              </a:rPr>
              <a:t>De verborgen milieukosten van uw voedselkeuzes: hoe landbouw de planeet beïnvloedt - YouTube</a:t>
            </a:r>
            <a:endParaRPr lang="it-IT">
              <a:ea typeface="Calibri"/>
              <a:cs typeface="Calibri"/>
            </a:endParaRPr>
          </a:p>
        </p:txBody>
      </p:sp>
      <p:sp>
        <p:nvSpPr>
          <p:cNvPr id="4" name="Segnaposto numero diapositiva 3">
            <a:extLst>
              <a:ext uri="{FF2B5EF4-FFF2-40B4-BE49-F238E27FC236}">
                <a16:creationId xmlns:a16="http://schemas.microsoft.com/office/drawing/2014/main" id="{2174FEEE-E87E-248D-10B6-4CDB87047F15}"/>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27554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70915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426010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26CD-2CD1-0016-D877-59270990EE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78383E-4B18-2D2C-E81E-439A64DD1F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964032-A50D-F713-7C9A-8EB4619BAECB}"/>
              </a:ext>
            </a:extLst>
          </p:cNvPr>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a:t>Voedselketen - https://www.youtube.com/watch?v=OmrfrsnWng8</a:t>
            </a:r>
          </a:p>
        </p:txBody>
      </p:sp>
      <p:sp>
        <p:nvSpPr>
          <p:cNvPr id="4" name="Segnaposto numero diapositiva 3">
            <a:extLst>
              <a:ext uri="{FF2B5EF4-FFF2-40B4-BE49-F238E27FC236}">
                <a16:creationId xmlns:a16="http://schemas.microsoft.com/office/drawing/2014/main" id="{4FED9E5C-7410-E46B-5794-F74949F6E722}"/>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41526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27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8994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309581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10470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00100-AFF4-F03B-14C8-5C80CA9CAB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B067DBF-285A-210C-D122-3F78BFBF11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AE2116-8B2B-7DD1-F56E-B2A4C56C3F9A}"/>
              </a:ext>
            </a:extLst>
          </p:cNvPr>
          <p:cNvSpPr>
            <a:spLocks noGrp="1"/>
          </p:cNvSpPr>
          <p:nvPr>
            <p:ph type="body" idx="1"/>
          </p:nvPr>
        </p:nvSpPr>
        <p:spPr/>
        <p:txBody>
          <a:bodyPr/>
          <a:lstStyle/>
          <a:p>
            <a:r>
              <a:rPr lang="en-US" dirty="0">
                <a:hlinkClick r:id="rId3"/>
              </a:rPr>
              <a:t>Een dieet dat de planeet in stand houdt | Walter Willett | TEDxBoston</a:t>
            </a:r>
            <a:endParaRPr lang="it-IT" dirty="0">
              <a:ea typeface="Calibri"/>
              <a:cs typeface="Calibri"/>
            </a:endParaRPr>
          </a:p>
        </p:txBody>
      </p:sp>
      <p:sp>
        <p:nvSpPr>
          <p:cNvPr id="4" name="Segnaposto numero diapositiva 3">
            <a:extLst>
              <a:ext uri="{FF2B5EF4-FFF2-40B4-BE49-F238E27FC236}">
                <a16:creationId xmlns:a16="http://schemas.microsoft.com/office/drawing/2014/main" id="{A289E7D8-3989-8E2C-A241-CFC59B2E2BF9}"/>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402476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a:p>
            <a:r>
              <a:rPr lang="nl-NL">
                <a:hlinkClick r:id="rId3"/>
              </a:rPr>
              <a:t>https://openknowledge.fao.org/server/api/core/bitstreams/50400a52-5195-4d4c-8668-3f338d768763/content</a:t>
            </a:r>
            <a:endParaRPr lang="nl-NL"/>
          </a:p>
          <a:p>
            <a:r>
              <a:rPr lang="en-US">
                <a:hlinkClick r:id="rId4"/>
              </a:rPr>
              <a:t>EU-platform voor voedselverlies en voedselverspilling - Voedselveiligheid</a:t>
            </a:r>
            <a:endParaRPr lang="en-US"/>
          </a:p>
          <a:p>
            <a:endParaRPr lang="nl-NL"/>
          </a:p>
          <a:p>
            <a:r>
              <a:rPr lang="nl-NL"/>
              <a:t>Link </a:t>
            </a:r>
            <a:r>
              <a:rPr lang="nl-NL" err="1"/>
              <a:t>naar </a:t>
            </a:r>
            <a:r>
              <a:rPr lang="nl-NL"/>
              <a:t>de Green Deal of </a:t>
            </a:r>
            <a:r>
              <a:rPr lang="nl-NL" err="1"/>
              <a:t>SDG's</a:t>
            </a:r>
            <a:r>
              <a:rPr lang="nl-NL"/>
              <a:t>?</a:t>
            </a:r>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19860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1E812-304F-DB68-EAB1-66EA3AB9EC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59CD468-2DE2-D301-CEDC-05EA8695C1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B56758-EBE9-ACFA-1C66-7A6A56939002}"/>
              </a:ext>
            </a:extLst>
          </p:cNvPr>
          <p:cNvSpPr>
            <a:spLocks noGrp="1"/>
          </p:cNvSpPr>
          <p:nvPr>
            <p:ph type="body" idx="1"/>
          </p:nvPr>
        </p:nvSpPr>
        <p:spPr/>
        <p:txBody>
          <a:bodyPr/>
          <a:lstStyle/>
          <a:p>
            <a:r>
              <a:rPr lang="en-US" dirty="0">
                <a:hlinkClick r:id="rId3"/>
              </a:rPr>
              <a:t>Audiovisuele dienst - EU-platform inzake voedselverliezen en voedselverspilling</a:t>
            </a:r>
            <a:endParaRPr lang="en-US" dirty="0"/>
          </a:p>
          <a:p>
            <a:r>
              <a:rPr lang="en-US" dirty="0">
                <a:hlinkClick r:id="rId4"/>
              </a:rPr>
              <a:t>Wat zijn de Duurzame Ontwikkelingsdoelen (SDG's) van de VN en wat betekenen ze voor JOU?</a:t>
            </a:r>
            <a:endParaRPr lang="en-US" dirty="0"/>
          </a:p>
          <a:p>
            <a:r>
              <a:rPr lang="en-US" dirty="0">
                <a:hlinkClick r:id="rId5"/>
              </a:rPr>
              <a:t>DE 17 DOELSTELLINGEN | Duurzame ontwikkeling</a:t>
            </a:r>
            <a:endParaRPr lang="en-NL"/>
          </a:p>
        </p:txBody>
      </p:sp>
      <p:sp>
        <p:nvSpPr>
          <p:cNvPr id="4" name="Tijdelijke aanduiding voor dianummer 3">
            <a:extLst>
              <a:ext uri="{FF2B5EF4-FFF2-40B4-BE49-F238E27FC236}">
                <a16:creationId xmlns:a16="http://schemas.microsoft.com/office/drawing/2014/main" id="{54531832-0073-235C-45E8-B648A62D16E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3975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305971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52393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Afbeelding = </a:t>
            </a:r>
            <a:r>
              <a:rPr lang="nl-NL" err="1"/>
              <a:t>unsplash</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err="1"/>
              <a:t>Bron </a:t>
            </a:r>
            <a:r>
              <a:rPr lang="nl-NL"/>
              <a:t>= FAO + </a:t>
            </a:r>
            <a:r>
              <a:rPr lang="nl-NL" sz="1200" b="0" i="0" kern="1200">
                <a:solidFill>
                  <a:schemeClr val="tx1"/>
                </a:solidFill>
                <a:effectLst/>
                <a:latin typeface="+mn-lt"/>
                <a:ea typeface="+mn-ea"/>
                <a:cs typeface="+mn-cs"/>
              </a:rPr>
              <a:t>EAT-Lancet </a:t>
            </a:r>
            <a:r>
              <a:rPr lang="nl-NL" sz="1200" b="0" i="0" kern="1200" err="1">
                <a:solidFill>
                  <a:schemeClr val="tx1"/>
                </a:solidFill>
                <a:effectLst/>
                <a:latin typeface="+mn-lt"/>
                <a:ea typeface="+mn-ea"/>
                <a:cs typeface="+mn-cs"/>
              </a:rPr>
              <a:t>Commission</a:t>
            </a:r>
            <a:endParaRPr lang="nl-NL" sz="1200" b="0" i="0" kern="1200">
              <a:solidFill>
                <a:schemeClr val="tx1"/>
              </a:solidFill>
              <a:effectLst/>
              <a:latin typeface="+mn-lt"/>
              <a:ea typeface="+mn-ea"/>
              <a:cs typeface="+mn-cs"/>
            </a:endParaRPr>
          </a:p>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343213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a:hlinkClick r:id="rId3"/>
              </a:rPr>
              <a:t>inhoud</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4872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117324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err="1"/>
              <a:t>Voedselketen </a:t>
            </a:r>
            <a:r>
              <a:rPr lang="it-IT"/>
              <a:t>- https://www.youtube.com/watch?v=OmrfrsnWng8</a:t>
            </a:r>
          </a:p>
        </p:txBody>
      </p:sp>
      <p:sp>
        <p:nvSpPr>
          <p:cNvPr id="4" name="Segnaposto numero diapositiva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4202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99FE-6CBB-9206-43B3-CF7CBA3EDC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00680B-127A-32C5-9751-391915FCA8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858A3A-0418-C01A-B4A1-6669B823FA85}"/>
              </a:ext>
            </a:extLst>
          </p:cNvPr>
          <p:cNvSpPr>
            <a:spLocks noGrp="1"/>
          </p:cNvSpPr>
          <p:nvPr>
            <p:ph type="body" idx="1"/>
          </p:nvPr>
        </p:nvSpPr>
        <p:spPr/>
        <p:txBody>
          <a:bodyPr/>
          <a:lstStyle/>
          <a:p>
            <a:endParaRPr lang="it-IT"/>
          </a:p>
          <a:p>
            <a:r>
              <a:rPr lang="it-IT" err="1"/>
              <a:t>Michal Pollan </a:t>
            </a:r>
            <a:r>
              <a:rPr lang="it-IT"/>
              <a:t>– </a:t>
            </a:r>
          </a:p>
          <a:p>
            <a:r>
              <a:rPr lang="it-IT" err="1"/>
              <a:t>Waarom </a:t>
            </a:r>
            <a:r>
              <a:rPr lang="it-IT"/>
              <a:t>lokaal </a:t>
            </a:r>
            <a:r>
              <a:rPr lang="it-IT" err="1"/>
              <a:t>eten </a:t>
            </a:r>
            <a:r>
              <a:rPr lang="it-IT"/>
              <a:t>- https://www.youtube.com/watch?v=x6b-F2ffxnc</a:t>
            </a:r>
          </a:p>
          <a:p>
            <a:r>
              <a:rPr lang="it-IT" err="1"/>
              <a:t>Voedselketen </a:t>
            </a:r>
            <a:r>
              <a:rPr lang="it-IT"/>
              <a:t>- https://www.youtube.com/watch?v=OmrfrsnWng8</a:t>
            </a:r>
          </a:p>
        </p:txBody>
      </p:sp>
      <p:sp>
        <p:nvSpPr>
          <p:cNvPr id="4" name="Segnaposto numero diapositiva 3">
            <a:extLst>
              <a:ext uri="{FF2B5EF4-FFF2-40B4-BE49-F238E27FC236}">
                <a16:creationId xmlns:a16="http://schemas.microsoft.com/office/drawing/2014/main" id="{87188029-BC56-45AE-4B7C-2A4DB5250F9A}"/>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6532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2469519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Zet de link in de afbeelding. </a:t>
            </a:r>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137867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12322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630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07_DFC15DEA.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www.dutch-cuisine.nl/" TargetMode="External"/><Relationship Id="rId5" Type="http://schemas.openxmlformats.org/officeDocument/2006/relationships/image" Target="../media/image18.png"/><Relationship Id="rId4" Type="http://schemas.openxmlformats.org/officeDocument/2006/relationships/hyperlink" Target="https://www.dutch-cuisine.nl/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ideo" Target="https://www.youtube.com/embed/iBpknRDgcDk?feature=oembed" TargetMode="External"/><Relationship Id="rId5" Type="http://schemas.openxmlformats.org/officeDocument/2006/relationships/image" Target="../media/image27.jpeg"/><Relationship Id="rId4" Type="http://schemas.openxmlformats.org/officeDocument/2006/relationships/hyperlink" Target="https://www.youtube.com/watch?v=iBpknRDgcD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tockholmresilience.org/research/planetary-boundaries.html"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kranger.com/about/"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ideo" Target="https://www.youtube.com/embed/PoUo6WGKja0?feature=oembed" TargetMode="External"/><Relationship Id="rId5" Type="http://schemas.openxmlformats.org/officeDocument/2006/relationships/image" Target="../media/image30.jpeg"/><Relationship Id="rId4" Type="http://schemas.openxmlformats.org/officeDocument/2006/relationships/hyperlink" Target="https://www.youtube.com/watch?v=PoUo6WGKja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youtube.com/watch?v=VIEyrcwiGUo&amp;t=1s" TargetMode="External"/><Relationship Id="rId2" Type="http://schemas.openxmlformats.org/officeDocument/2006/relationships/slideLayout" Target="../slideLayouts/slideLayout15.xml"/><Relationship Id="rId1" Type="http://schemas.openxmlformats.org/officeDocument/2006/relationships/video" Target="https://www.youtube.com/embed/VIEyrcwiGUo?feature=oembed" TargetMode="External"/><Relationship Id="rId6" Type="http://schemas.openxmlformats.org/officeDocument/2006/relationships/image" Target="../media/image37.jpeg"/><Relationship Id="rId5" Type="http://schemas.openxmlformats.org/officeDocument/2006/relationships/hyperlink" Target="https://eatforum.org/eat-lancet/the-planetary-health-diet/" TargetMode="External"/><Relationship Id="rId4" Type="http://schemas.microsoft.com/office/2018/10/relationships/comments" Target="../comments/modernComment_1148_ACEF92A2.xml"/></Relationships>
</file>

<file path=ppt/slides/_rels/slide26.xml.rels><?xml version="1.0" encoding="UTF-8" standalone="yes"?>
<Relationships xmlns="http://schemas.openxmlformats.org/package/2006/relationships"><Relationship Id="rId3" Type="http://schemas.openxmlformats.org/officeDocument/2006/relationships/hyperlink" Target="https://food.ec.europa.eu/horizontal-topics/farm-fork-strategy/food-loss-and-waste-prevention_en?utm_source=chatgpt.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ideo" Target="https://www.youtube.com/embed/b0vwP19h49U?start=1&amp;feature=oembed" TargetMode="External"/><Relationship Id="rId5" Type="http://schemas.openxmlformats.org/officeDocument/2006/relationships/image" Target="../media/image38.jpeg"/><Relationship Id="rId4" Type="http://schemas.openxmlformats.org/officeDocument/2006/relationships/hyperlink" Target="https://www.youtube.com/watch?v=b0vwP19h49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lancet.com/journals/lancet/article/PIIS0140-6736(25)01201-2/abstract?dgcid=tlcom_carousel1_lanceteat25"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ideo" Target="https://www.youtube.com/embed/QDVhIJJR2UU?feature=oembed" TargetMode="External"/><Relationship Id="rId5" Type="http://schemas.openxmlformats.org/officeDocument/2006/relationships/hyperlink" Target="https://www.youtube.com/watch?v=QDVhIJJR2UU" TargetMode="Externa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sv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www.oxfordcollegeofprocurementandsupply.com/ethics-in-the-supply-chain/"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video" Target="https://www.youtube.com/embed/1ctigfy15Hw?feature=oembed" TargetMode="External"/><Relationship Id="rId5" Type="http://schemas.openxmlformats.org/officeDocument/2006/relationships/hyperlink" Target="https://www.youtube.com/watch?v=1ctigfy15Hw" TargetMode="Externa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www.mdpi.com/2071-1050/17/15/7138"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hyperlink" Target="https://thehill.com/changing-america/opinion/481343-i-wrote-a-book-on-hunger-heres-what-i-learned/" TargetMode="External"/><Relationship Id="rId7" Type="http://schemas.openxmlformats.org/officeDocument/2006/relationships/hyperlink" Target="https://www.bbc.com/audio/brand/p028z2z0" TargetMode="External"/><Relationship Id="rId12" Type="http://schemas.openxmlformats.org/officeDocument/2006/relationships/image" Target="../media/image52.png"/><Relationship Id="rId2" Type="http://schemas.openxmlformats.org/officeDocument/2006/relationships/hyperlink" Target="https://michaelpollan.com/books/the-omnivores-dilemma/" TargetMode="External"/><Relationship Id="rId1" Type="http://schemas.openxmlformats.org/officeDocument/2006/relationships/slideLayout" Target="../slideLayouts/slideLayout10.xml"/><Relationship Id="rId6" Type="http://schemas.openxmlformats.org/officeDocument/2006/relationships/hyperlink" Target="https://thefern.org/podcasts/hot-farm/" TargetMode="External"/><Relationship Id="rId11" Type="http://schemas.openxmlformats.org/officeDocument/2006/relationships/image" Target="../media/image51.png"/><Relationship Id="rId5" Type="http://schemas.openxmlformats.org/officeDocument/2006/relationships/hyperlink" Target="https://www.kcrw.com/shows/good-food/about" TargetMode="External"/><Relationship Id="rId10" Type="http://schemas.openxmlformats.org/officeDocument/2006/relationships/image" Target="../media/image50.png"/><Relationship Id="rId4" Type="http://schemas.openxmlformats.org/officeDocument/2006/relationships/hyperlink" Target="https://sustainablefoodtrust.org/podcasts/" TargetMode="External"/><Relationship Id="rId9" Type="http://schemas.openxmlformats.org/officeDocument/2006/relationships/image" Target="../media/image49.png"/><Relationship Id="rId1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youtube.com/watch?v=eHJiNC_7wuw" TargetMode="External"/><Relationship Id="rId7" Type="http://schemas.openxmlformats.org/officeDocument/2006/relationships/hyperlink" Target="https://www.youtube.com/watch?v=fcQKWkpPB3U"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s://www.youtube.com/watch?v=K3-V1j-zMZw"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s://www.youtube.com/watch?v=KUQGVSyXDW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eatforum.org/eat-lance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ideo" Target="https://www.youtube.com/embed/4aa6wvJyt1c?feature=oembed" TargetMode="External"/><Relationship Id="rId5" Type="http://schemas.openxmlformats.org/officeDocument/2006/relationships/hyperlink" Target="https://www.youtube.com/watch?v=4aa6wvJyt1c"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7" y="4263817"/>
            <a:ext cx="4346433" cy="143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3949051" cy="1384995"/>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INZICHT IN DUURZAME VOEDSELKEUZES</a:t>
            </a: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lIns="91440" tIns="45720" rIns="91440" bIns="45720" anchor="t">
            <a:spAutoFit/>
          </a:bodyPr>
          <a:lstStyle/>
          <a:p>
            <a:r>
              <a:rPr lang="en-US" sz="3600" b="1" spc="324" dirty="0">
                <a:solidFill>
                  <a:schemeClr val="bg1"/>
                </a:solidFill>
                <a:latin typeface="Calibri"/>
                <a:ea typeface="Calibri"/>
                <a:cs typeface="Calibri"/>
              </a:rPr>
              <a:t>Module 2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607553" y="2016633"/>
            <a:ext cx="5488447" cy="4102937"/>
          </a:xfrm>
          <a:prstGeom prst="rect">
            <a:avLst/>
          </a:prstGeom>
        </p:spPr>
        <p:txBody>
          <a:bodyPr lIns="91440" tIns="45720" rIns="91440" bIns="45720" anchor="t"/>
          <a:lstStyle/>
          <a:p>
            <a:r>
              <a:rPr lang="en-US" b="1" dirty="0"/>
              <a:t>De Dutch Cuisine</a:t>
            </a:r>
            <a:endParaRPr lang="en-US" dirty="0"/>
          </a:p>
          <a:p>
            <a:endParaRPr lang="en-US" dirty="0"/>
          </a:p>
          <a:p>
            <a:r>
              <a:rPr lang="nl-NL" dirty="0"/>
              <a:t>Dutch Cuisine is een mooi voorbeeld van hoe duurzaamheid in de praktijk werkt.</a:t>
            </a:r>
          </a:p>
          <a:p>
            <a:endParaRPr lang="en-US" dirty="0"/>
          </a:p>
          <a:p>
            <a:r>
              <a:rPr lang="nl-NL" dirty="0"/>
              <a:t>Het draait om balans in plaats van beperkingen, met aandacht voor milieu-impact en een focus op lokale, seizoensgebonden en circulaire voedselsystemen. Ook culturele identiteit en storytelling spelen een belangrijke rol.</a:t>
            </a:r>
            <a:endParaRPr lang="en-US" dirty="0"/>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pic>
        <p:nvPicPr>
          <p:cNvPr id="9" name="Segnaposto immagine 8" descr="Immagine che contiene testo, logo, Carattere, Elementi grafici&#10;&#10;Descrizione generata automaticamente">
            <a:hlinkClick r:id="rId4"/>
            <a:extLst>
              <a:ext uri="{FF2B5EF4-FFF2-40B4-BE49-F238E27FC236}">
                <a16:creationId xmlns:a16="http://schemas.microsoft.com/office/drawing/2014/main" id="{0DAF62FE-59A6-1D4A-8D08-E0D3A8D355B5}"/>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
        <p:nvSpPr>
          <p:cNvPr id="6" name="TextBox 3">
            <a:extLst>
              <a:ext uri="{FF2B5EF4-FFF2-40B4-BE49-F238E27FC236}">
                <a16:creationId xmlns:a16="http://schemas.microsoft.com/office/drawing/2014/main" id="{A8DE051F-A281-2D48-9393-C21A40D9ABA0}"/>
              </a:ext>
            </a:extLst>
          </p:cNvPr>
          <p:cNvSpPr txBox="1"/>
          <p:nvPr/>
        </p:nvSpPr>
        <p:spPr>
          <a:xfrm>
            <a:off x="7870507" y="6420945"/>
            <a:ext cx="2173185" cy="276999"/>
          </a:xfrm>
          <a:prstGeom prst="rect">
            <a:avLst/>
          </a:prstGeom>
          <a:noFill/>
        </p:spPr>
        <p:txBody>
          <a:bodyPr wrap="square" lIns="91440" tIns="45720" rIns="91440" bIns="45720" anchor="t">
            <a:spAutoFit/>
          </a:bodyPr>
          <a:lstStyle/>
          <a:p>
            <a:pPr algn="ctr"/>
            <a:r>
              <a:rPr lang="it-IT" sz="1200" dirty="0" err="1">
                <a:hlinkClick r:id="rId6"/>
              </a:rPr>
              <a:t>Nederlandse Keukenbeweging</a:t>
            </a:r>
            <a:endParaRPr lang="en-US" sz="1200" dirty="0">
              <a:ea typeface="Calibri"/>
              <a:cs typeface="Calibri"/>
            </a:endParaRPr>
          </a:p>
        </p:txBody>
      </p:sp>
      <p:sp>
        <p:nvSpPr>
          <p:cNvPr id="5" name="Arrow: Right 4">
            <a:extLst>
              <a:ext uri="{FF2B5EF4-FFF2-40B4-BE49-F238E27FC236}">
                <a16:creationId xmlns:a16="http://schemas.microsoft.com/office/drawing/2014/main" id="{24AE4BB8-3749-9972-426D-758E5CF789B5}"/>
              </a:ext>
            </a:extLst>
          </p:cNvPr>
          <p:cNvSpPr/>
          <p:nvPr/>
        </p:nvSpPr>
        <p:spPr>
          <a:xfrm>
            <a:off x="6102161" y="4738749"/>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hier</a:t>
            </a:r>
          </a:p>
        </p:txBody>
      </p:sp>
    </p:spTree>
    <p:extLst>
      <p:ext uri="{BB962C8B-B14F-4D97-AF65-F5344CB8AC3E}">
        <p14:creationId xmlns:p14="http://schemas.microsoft.com/office/powerpoint/2010/main" val="375399165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a:solidFill>
            <a:schemeClr val="bg1"/>
          </a:solidFill>
        </p:spPr>
        <p:txBody>
          <a:bodyPr lIns="91440" tIns="45720" rIns="91440" bIns="45720" anchor="ctr"/>
          <a:lstStyle/>
          <a:p>
            <a:pPr>
              <a:lnSpc>
                <a:spcPts val="3000"/>
              </a:lnSpc>
              <a:spcBef>
                <a:spcPts val="0"/>
              </a:spcBef>
            </a:pPr>
            <a:r>
              <a:rPr lang="en-US" sz="2800" b="1" i="1" dirty="0"/>
              <a:t>Er is één wereld. En die is aan ons toevertrouwd. Voor het eerst in de geschiedenis van de mensheid, voor het eerst in 500 miljoen jaar, </a:t>
            </a:r>
            <a:r>
              <a:rPr lang="en-US" sz="2800" b="1" i="1" dirty="0" err="1"/>
              <a:t>hebben</a:t>
            </a:r>
            <a:r>
              <a:rPr lang="en-US" sz="2800" b="1" i="1" dirty="0"/>
              <a:t> </a:t>
            </a:r>
            <a:r>
              <a:rPr lang="en-US" sz="2800" b="1" i="1" dirty="0" err="1"/>
              <a:t>wij</a:t>
            </a:r>
            <a:r>
              <a:rPr lang="en-US" sz="2800" b="1" i="1" dirty="0"/>
              <a:t> de toekomst in eigen handen.</a:t>
            </a:r>
            <a:endParaRPr lang="it-IT" sz="2800" i="1" dirty="0">
              <a:latin typeface="Calibri"/>
              <a:ea typeface="Calibri"/>
              <a:cs typeface="Calibri"/>
            </a:endParaRP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a:solidFill>
                  <a:srgbClr val="F26F46"/>
                </a:solidFill>
                <a:ea typeface="Calibri"/>
                <a:cs typeface="Calibri"/>
              </a:rPr>
              <a:t>David Attenborough</a:t>
            </a:r>
            <a:endParaRPr lang="en-IE" sz="2400" b="1" i="0">
              <a:solidFill>
                <a:srgbClr val="F26F46"/>
              </a:solidFill>
              <a:ea typeface="Calibri"/>
              <a:cs typeface="Calibri"/>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382504" y="3110948"/>
            <a:ext cx="109421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253362" y="3137096"/>
            <a:ext cx="1125536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DE BASIS VAN DUURZAME VOEDSELSYSTEMEN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168973"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66378" y="692811"/>
            <a:ext cx="9168973" cy="803654"/>
          </a:xfrm>
        </p:spPr>
        <p:txBody>
          <a:bodyPr/>
          <a:lstStyle/>
          <a:p>
            <a:r>
              <a:rPr lang="it-IT" dirty="0"/>
              <a:t>02 | De basis van duurzame voedselsystemen  </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dirty="0"/>
              <a:t>Wat is een </a:t>
            </a:r>
            <a:r>
              <a:rPr lang="en-US" b="1" dirty="0" err="1"/>
              <a:t>duurzaam</a:t>
            </a:r>
            <a:r>
              <a:rPr lang="en-US" b="1" dirty="0"/>
              <a:t> </a:t>
            </a:r>
            <a:r>
              <a:rPr lang="en-US" b="1" dirty="0" err="1"/>
              <a:t>voedselysteem</a:t>
            </a:r>
            <a:r>
              <a:rPr lang="en-US" b="1" dirty="0"/>
              <a:t>?</a:t>
            </a:r>
            <a:endParaRPr lang="en-US" dirty="0"/>
          </a:p>
          <a:p>
            <a:pPr marL="0" indent="0"/>
            <a:r>
              <a:rPr lang="en-US" dirty="0"/>
              <a:t>	</a:t>
            </a:r>
          </a:p>
          <a:p>
            <a:pPr marL="342900" indent="-342900">
              <a:buFont typeface="Arial" panose="020B0604020202020204" pitchFamily="34" charset="0"/>
              <a:buChar char="•"/>
            </a:pPr>
            <a:r>
              <a:rPr lang="en-US" b="1" dirty="0"/>
              <a:t>De impact van </a:t>
            </a:r>
            <a:r>
              <a:rPr lang="en-US" b="1" dirty="0" err="1"/>
              <a:t>voedselsystemen</a:t>
            </a:r>
            <a:r>
              <a:rPr lang="en-US" b="1" dirty="0"/>
              <a:t> op </a:t>
            </a:r>
            <a:r>
              <a:rPr lang="en-US" b="1" dirty="0" err="1"/>
              <a:t>natuur</a:t>
            </a:r>
            <a:endParaRPr lang="en-US" dirty="0"/>
          </a:p>
          <a:p>
            <a:pPr marL="0" indent="0"/>
            <a:r>
              <a:rPr lang="en-US" dirty="0"/>
              <a:t>	Casestudy – Fork Ranger-app</a:t>
            </a:r>
            <a:endParaRPr lang="en-US" b="1" dirty="0"/>
          </a:p>
          <a:p>
            <a:pPr marL="0" indent="0"/>
            <a:r>
              <a:rPr lang="en-US" dirty="0"/>
              <a:t>	</a:t>
            </a:r>
            <a:r>
              <a:rPr lang="en-US" dirty="0" err="1"/>
              <a:t>Opdracht</a:t>
            </a:r>
            <a:r>
              <a:rPr lang="en-US" dirty="0"/>
              <a:t>: Voeding en klimaatverandering</a:t>
            </a:r>
          </a:p>
          <a:p>
            <a:pPr marL="0" indent="0"/>
            <a:r>
              <a:rPr lang="en-US" dirty="0"/>
              <a:t>	</a:t>
            </a:r>
            <a:r>
              <a:rPr lang="en-US" dirty="0" err="1"/>
              <a:t>Opdracht</a:t>
            </a:r>
            <a:r>
              <a:rPr lang="en-US" dirty="0"/>
              <a:t>: Mijn koelkast, mijn impact</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De sociale impact van </a:t>
            </a:r>
            <a:r>
              <a:rPr lang="en-US" b="1" dirty="0" err="1"/>
              <a:t>voedingsystemen</a:t>
            </a:r>
            <a:endParaRPr lang="en-US" b="1" dirty="0"/>
          </a:p>
          <a:p>
            <a:pPr marL="0" indent="0"/>
            <a:r>
              <a:rPr lang="en-US" b="1" dirty="0"/>
              <a:t>	</a:t>
            </a:r>
            <a:r>
              <a:rPr lang="en-US" dirty="0" err="1"/>
              <a:t>Opdracht</a:t>
            </a:r>
            <a:r>
              <a:rPr lang="en-US" dirty="0"/>
              <a:t>: In </a:t>
            </a:r>
            <a:r>
              <a:rPr lang="en-US" dirty="0" err="1"/>
              <a:t>gesprek</a:t>
            </a:r>
            <a:endParaRPr lang="en-US" b="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4066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59363" y="1591311"/>
            <a:ext cx="10052954" cy="4250335"/>
          </a:xfrm>
          <a:prstGeom prst="rect">
            <a:avLst/>
          </a:prstGeom>
        </p:spPr>
        <p:txBody>
          <a:bodyPr lIns="91440" tIns="45720" rIns="91440" bIns="45720" anchor="t"/>
          <a:lstStyle/>
          <a:p>
            <a:pPr marL="342900" indent="-342900">
              <a:buFont typeface="Wingdings" pitchFamily="2" charset="2"/>
              <a:buChar char="§"/>
            </a:pPr>
            <a:r>
              <a:rPr lang="nl-NL" dirty="0"/>
              <a:t>Een duurzaam voedselsysteem is een manier om voedsel te produceren, </a:t>
            </a:r>
            <a:r>
              <a:rPr lang="nl-NL" b="1" dirty="0"/>
              <a:t>vervoeren</a:t>
            </a:r>
            <a:r>
              <a:rPr lang="nl-NL" dirty="0"/>
              <a:t>, </a:t>
            </a:r>
            <a:r>
              <a:rPr lang="nl-NL" b="1" dirty="0"/>
              <a:t>bereiden</a:t>
            </a:r>
            <a:r>
              <a:rPr lang="nl-NL" dirty="0"/>
              <a:t> en </a:t>
            </a:r>
            <a:r>
              <a:rPr lang="nl-NL" b="1" dirty="0"/>
              <a:t>consumeren</a:t>
            </a:r>
            <a:r>
              <a:rPr lang="nl-NL" dirty="0"/>
              <a:t> die zowel mensen als de planeet gezond houdt, nu en in de toekomst. Het kijkt naar de </a:t>
            </a:r>
            <a:r>
              <a:rPr lang="nl-NL" b="1" dirty="0"/>
              <a:t>hele keten</a:t>
            </a:r>
            <a:r>
              <a:rPr lang="nl-NL" dirty="0"/>
              <a:t>: van teelt en verwerking tot transport, verkoop en consumptie (of verspilling</a:t>
            </a:r>
            <a:r>
              <a:rPr lang="en-US" dirty="0"/>
              <a:t>). </a:t>
            </a:r>
            <a:endParaRPr lang="en-US" dirty="0">
              <a:ea typeface="Calibri" panose="020F0502020204030204"/>
              <a:cs typeface="Calibri" panose="020F0502020204030204"/>
            </a:endParaRPr>
          </a:p>
          <a:p>
            <a:pPr marL="342900" indent="-342900">
              <a:buFont typeface="Wingdings" pitchFamily="2" charset="2"/>
              <a:buChar char="§"/>
            </a:pPr>
            <a:endParaRPr lang="en-US" dirty="0"/>
          </a:p>
          <a:p>
            <a:pPr marL="342900" indent="-342900">
              <a:buFont typeface="Wingdings" pitchFamily="2" charset="2"/>
              <a:buChar char="§"/>
            </a:pPr>
            <a:r>
              <a:rPr lang="nl-NL" dirty="0"/>
              <a:t>Het beschermt natuur en dieren, zorgt voor </a:t>
            </a:r>
            <a:r>
              <a:rPr lang="nl-NL" b="1" dirty="0"/>
              <a:t>eerlijke</a:t>
            </a:r>
            <a:r>
              <a:rPr lang="nl-NL" dirty="0"/>
              <a:t> arbeidsomstandigheden, gaat </a:t>
            </a:r>
            <a:r>
              <a:rPr lang="nl-NL" b="1" dirty="0"/>
              <a:t>zorgvuldig</a:t>
            </a:r>
            <a:r>
              <a:rPr lang="nl-NL" dirty="0"/>
              <a:t> om met </a:t>
            </a:r>
            <a:r>
              <a:rPr lang="nl-NL" b="1" dirty="0"/>
              <a:t>natuurlijke hulpbronnen </a:t>
            </a:r>
            <a:r>
              <a:rPr lang="nl-NL" dirty="0"/>
              <a:t>en maakt </a:t>
            </a:r>
            <a:r>
              <a:rPr lang="nl-NL" b="1" dirty="0"/>
              <a:t>gezond</a:t>
            </a:r>
            <a:r>
              <a:rPr lang="nl-NL" dirty="0"/>
              <a:t> en </a:t>
            </a:r>
            <a:r>
              <a:rPr lang="nl-NL" b="1" dirty="0"/>
              <a:t>betaalbaar voedsel </a:t>
            </a:r>
            <a:r>
              <a:rPr lang="nl-NL" dirty="0"/>
              <a:t>voor iedereen mogelijk.</a:t>
            </a:r>
            <a:r>
              <a:rPr lang="en-US" dirty="0"/>
              <a:t>. </a:t>
            </a:r>
            <a:endParaRPr lang="en-US" dirty="0">
              <a:ea typeface="Calibri"/>
              <a:cs typeface="Calibri"/>
            </a:endParaRPr>
          </a:p>
          <a:p>
            <a:pPr marL="342900" indent="-342900">
              <a:buFont typeface="Wingdings" pitchFamily="2" charset="2"/>
              <a:buChar char="§"/>
            </a:pPr>
            <a:endParaRPr lang="en-US" dirty="0"/>
          </a:p>
          <a:p>
            <a:pPr marL="342900" indent="-342900">
              <a:buFont typeface="Wingdings" pitchFamily="2" charset="2"/>
              <a:buChar char="§"/>
            </a:pPr>
            <a:r>
              <a:rPr lang="nl-NL" dirty="0"/>
              <a:t>Ook </a:t>
            </a:r>
            <a:r>
              <a:rPr lang="nl-NL" b="1" dirty="0"/>
              <a:t>dagelijkse keuzes</a:t>
            </a:r>
            <a:r>
              <a:rPr lang="nl-NL" dirty="0"/>
              <a:t>, wat we kopen, koken en eten, spelen een belangrijke rol in het verduurzamen van het voedselsysteem</a:t>
            </a:r>
            <a:r>
              <a:rPr lang="en-US" dirty="0"/>
              <a:t>.</a:t>
            </a:r>
            <a:endParaRPr lang="en-US"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10428051"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   	WAT IS EEN DUURZAAM VOEDSELSYSTEEM?</a:t>
            </a:r>
          </a:p>
        </p:txBody>
      </p:sp>
      <p:sp>
        <p:nvSpPr>
          <p:cNvPr id="4" name="Arrow: Right 4">
            <a:extLst>
              <a:ext uri="{FF2B5EF4-FFF2-40B4-BE49-F238E27FC236}">
                <a16:creationId xmlns:a16="http://schemas.microsoft.com/office/drawing/2014/main" id="{028E7FE2-D215-544B-874D-310FCBF5D35B}"/>
              </a:ext>
            </a:extLst>
          </p:cNvPr>
          <p:cNvSpPr/>
          <p:nvPr/>
        </p:nvSpPr>
        <p:spPr>
          <a:xfrm>
            <a:off x="5259186" y="5310392"/>
            <a:ext cx="2623855"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Benieuwd naar meer?</a:t>
            </a:r>
          </a:p>
        </p:txBody>
      </p:sp>
      <p:sp>
        <p:nvSpPr>
          <p:cNvPr id="5" name="Text Placeholder 2">
            <a:extLst>
              <a:ext uri="{FF2B5EF4-FFF2-40B4-BE49-F238E27FC236}">
                <a16:creationId xmlns:a16="http://schemas.microsoft.com/office/drawing/2014/main" id="{2D37A9C8-A64B-E34D-9708-CEC6A3209969}"/>
              </a:ext>
            </a:extLst>
          </p:cNvPr>
          <p:cNvSpPr txBox="1">
            <a:spLocks/>
          </p:cNvSpPr>
          <p:nvPr/>
        </p:nvSpPr>
        <p:spPr>
          <a:xfrm>
            <a:off x="7945562" y="5605906"/>
            <a:ext cx="2798638" cy="534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92668"/>
                </a:solidFill>
              </a:rPr>
              <a:t>Bekijk dan </a:t>
            </a:r>
            <a:r>
              <a:rPr lang="en-US" b="1" dirty="0">
                <a:solidFill>
                  <a:srgbClr val="292668"/>
                </a:solidFill>
              </a:rPr>
              <a:t>module 4.</a:t>
            </a:r>
          </a:p>
          <a:p>
            <a:pPr marL="0" indent="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2603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03160D5-C763-99FA-AF75-E529A24A9AE4}"/>
              </a:ext>
            </a:extLst>
          </p:cNvPr>
          <p:cNvGrpSpPr/>
          <p:nvPr/>
        </p:nvGrpSpPr>
        <p:grpSpPr>
          <a:xfrm>
            <a:off x="9729537" y="93581"/>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dirty="0"/>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465208" y="2007419"/>
            <a:ext cx="5856040" cy="5118976"/>
          </a:xfrm>
        </p:spPr>
        <p:txBody>
          <a:bodyPr lIns="91440" tIns="45720" rIns="91440" bIns="45720" anchor="t"/>
          <a:lstStyle/>
          <a:p>
            <a:r>
              <a:rPr lang="en-US" dirty="0" err="1"/>
              <a:t>Voedselystemen</a:t>
            </a:r>
            <a:r>
              <a:rPr lang="en-US" dirty="0"/>
              <a:t> hebben een grote invloed op het milieu door </a:t>
            </a:r>
            <a:r>
              <a:rPr lang="en-US" b="1" dirty="0">
                <a:solidFill>
                  <a:srgbClr val="F26F46"/>
                </a:solidFill>
              </a:rPr>
              <a:t>klimaatverandering, verlies aan biodiversiteit en vervuiling</a:t>
            </a:r>
            <a:r>
              <a:rPr lang="en-US" dirty="0"/>
              <a:t>. Dit komt doordat:</a:t>
            </a:r>
          </a:p>
          <a:p>
            <a:r>
              <a:rPr lang="en-US" dirty="0"/>
              <a:t>• De voedselproductie grote hoeveelheden water, energie en land verbruikt.</a:t>
            </a:r>
          </a:p>
          <a:p>
            <a:r>
              <a:rPr lang="en-US" dirty="0"/>
              <a:t>• Voedsel vaak lange afstanden aflegt, vooral als het gaat om speciale producten of producten die niet in het seizoen zijn.</a:t>
            </a:r>
          </a:p>
          <a:p>
            <a:r>
              <a:rPr lang="en-US" dirty="0"/>
              <a:t>• Er </a:t>
            </a:r>
            <a:r>
              <a:rPr lang="en-US" dirty="0" err="1"/>
              <a:t>veel</a:t>
            </a:r>
            <a:r>
              <a:rPr lang="en-US" dirty="0"/>
              <a:t> </a:t>
            </a:r>
            <a:r>
              <a:rPr lang="en-US" dirty="0" err="1"/>
              <a:t>voedsel</a:t>
            </a:r>
            <a:r>
              <a:rPr lang="en-US" dirty="0"/>
              <a:t> </a:t>
            </a:r>
            <a:r>
              <a:rPr lang="en-US" dirty="0" err="1"/>
              <a:t>verloren</a:t>
            </a:r>
            <a:r>
              <a:rPr lang="en-US" dirty="0"/>
              <a:t> </a:t>
            </a:r>
            <a:r>
              <a:rPr lang="en-US" dirty="0" err="1"/>
              <a:t>gaat</a:t>
            </a:r>
            <a:r>
              <a:rPr lang="en-US" dirty="0"/>
              <a:t>, bijvoorbeeld door buffetten en te grote porties.</a:t>
            </a:r>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1" y="650590"/>
            <a:ext cx="10663882" cy="641497"/>
          </a:xfrm>
          <a:solidFill>
            <a:srgbClr val="F26F46"/>
          </a:solidFill>
        </p:spPr>
        <p:txBody>
          <a:bodyPr/>
          <a:lstStyle/>
          <a:p>
            <a:pPr marL="585788">
              <a:lnSpc>
                <a:spcPct val="100000"/>
              </a:lnSpc>
            </a:pPr>
            <a:r>
              <a:rPr lang="en-US" dirty="0"/>
              <a:t>DE IMPACT VAN VOEDSELSYSTEMEN OP NATUUR</a:t>
            </a:r>
          </a:p>
        </p:txBody>
      </p:sp>
      <p:sp>
        <p:nvSpPr>
          <p:cNvPr id="4" name="Tekstvak 3">
            <a:extLst>
              <a:ext uri="{FF2B5EF4-FFF2-40B4-BE49-F238E27FC236}">
                <a16:creationId xmlns:a16="http://schemas.microsoft.com/office/drawing/2014/main" id="{F4FC64FD-543C-A887-CFBD-001EF824320C}"/>
              </a:ext>
            </a:extLst>
          </p:cNvPr>
          <p:cNvSpPr txBox="1"/>
          <p:nvPr/>
        </p:nvSpPr>
        <p:spPr>
          <a:xfrm>
            <a:off x="7513873" y="2213092"/>
            <a:ext cx="4579312" cy="4247317"/>
          </a:xfrm>
          <a:prstGeom prst="rect">
            <a:avLst/>
          </a:prstGeom>
          <a:solidFill>
            <a:schemeClr val="accent6">
              <a:lumMod val="20000"/>
              <a:lumOff val="80000"/>
            </a:schemeClr>
          </a:solidFill>
        </p:spPr>
        <p:txBody>
          <a:bodyPr wrap="square" rtlCol="0">
            <a:spAutoFit/>
          </a:bodyPr>
          <a:lstStyle/>
          <a:p>
            <a:r>
              <a:rPr lang="en-GB" b="1" dirty="0">
                <a:solidFill>
                  <a:srgbClr val="292668"/>
                </a:solidFill>
              </a:rPr>
              <a:t>Verhoog het aanbod van plantaardige opties (bijv. groenten, peulvruchten, lokale granen)</a:t>
            </a:r>
          </a:p>
          <a:p>
            <a:endParaRPr lang="en-GB" b="1" dirty="0">
              <a:solidFill>
                <a:srgbClr val="292668"/>
              </a:solidFill>
            </a:endParaRPr>
          </a:p>
          <a:p>
            <a:r>
              <a:rPr lang="en-GB" b="1" dirty="0">
                <a:solidFill>
                  <a:srgbClr val="292668"/>
                </a:solidFill>
              </a:rPr>
              <a:t>Benadruk seizoensgebonden gerechten en hun voordelen op het gebied van duurzaamheid</a:t>
            </a:r>
          </a:p>
          <a:p>
            <a:endParaRPr lang="en-GB" b="1" dirty="0">
              <a:solidFill>
                <a:srgbClr val="292668"/>
              </a:solidFill>
            </a:endParaRPr>
          </a:p>
          <a:p>
            <a:r>
              <a:rPr lang="en-GB" b="1" dirty="0" err="1">
                <a:solidFill>
                  <a:srgbClr val="292668"/>
                </a:solidFill>
              </a:rPr>
              <a:t>Geef</a:t>
            </a:r>
            <a:r>
              <a:rPr lang="en-GB" b="1" dirty="0">
                <a:solidFill>
                  <a:srgbClr val="292668"/>
                </a:solidFill>
              </a:rPr>
              <a:t> duurzame keuzes op menu’s</a:t>
            </a:r>
          </a:p>
          <a:p>
            <a:endParaRPr lang="en-GB" b="1" dirty="0">
              <a:solidFill>
                <a:srgbClr val="292668"/>
              </a:solidFill>
            </a:endParaRPr>
          </a:p>
          <a:p>
            <a:r>
              <a:rPr lang="en-GB" b="1" dirty="0" err="1">
                <a:solidFill>
                  <a:srgbClr val="292668"/>
                </a:solidFill>
              </a:rPr>
              <a:t>Beperk</a:t>
            </a:r>
            <a:r>
              <a:rPr lang="en-GB" b="1" dirty="0">
                <a:solidFill>
                  <a:srgbClr val="292668"/>
                </a:solidFill>
              </a:rPr>
              <a:t> eten met een hoge impact (vooral rundvlees) of serveer kleinere porties</a:t>
            </a:r>
          </a:p>
          <a:p>
            <a:endParaRPr lang="en-GB" b="1" dirty="0">
              <a:solidFill>
                <a:srgbClr val="292668"/>
              </a:solidFill>
            </a:endParaRPr>
          </a:p>
          <a:p>
            <a:r>
              <a:rPr lang="en-GB" b="1" dirty="0" err="1">
                <a:solidFill>
                  <a:srgbClr val="292668"/>
                </a:solidFill>
              </a:rPr>
              <a:t>Geef</a:t>
            </a:r>
            <a:r>
              <a:rPr lang="en-GB" b="1" dirty="0">
                <a:solidFill>
                  <a:srgbClr val="292668"/>
                </a:solidFill>
              </a:rPr>
              <a:t> </a:t>
            </a:r>
            <a:r>
              <a:rPr lang="en-GB" b="1" dirty="0" err="1">
                <a:solidFill>
                  <a:srgbClr val="292668"/>
                </a:solidFill>
              </a:rPr>
              <a:t>voorkeur</a:t>
            </a:r>
            <a:r>
              <a:rPr lang="en-GB" b="1" dirty="0">
                <a:solidFill>
                  <a:srgbClr val="292668"/>
                </a:solidFill>
              </a:rPr>
              <a:t> aan verse, minimaal </a:t>
            </a:r>
            <a:r>
              <a:rPr lang="en-GB" b="1" dirty="0" err="1">
                <a:solidFill>
                  <a:srgbClr val="292668"/>
                </a:solidFill>
              </a:rPr>
              <a:t>bewerkte</a:t>
            </a:r>
            <a:r>
              <a:rPr lang="en-GB" b="1" dirty="0">
                <a:solidFill>
                  <a:srgbClr val="292668"/>
                </a:solidFill>
              </a:rPr>
              <a:t> </a:t>
            </a:r>
            <a:r>
              <a:rPr lang="en-GB" b="1" dirty="0" err="1">
                <a:solidFill>
                  <a:srgbClr val="292668"/>
                </a:solidFill>
              </a:rPr>
              <a:t>ingrediënten</a:t>
            </a:r>
            <a:endParaRPr lang="en-GB" b="1" dirty="0">
              <a:solidFill>
                <a:srgbClr val="292668"/>
              </a:solidFill>
            </a:endParaRPr>
          </a:p>
          <a:p>
            <a:endParaRPr lang="en-GB" b="1" dirty="0">
              <a:solidFill>
                <a:srgbClr val="292668"/>
              </a:solidFill>
            </a:endParaRPr>
          </a:p>
        </p:txBody>
      </p:sp>
      <p:sp>
        <p:nvSpPr>
          <p:cNvPr id="5" name="Rechthoek 4">
            <a:extLst>
              <a:ext uri="{FF2B5EF4-FFF2-40B4-BE49-F238E27FC236}">
                <a16:creationId xmlns:a16="http://schemas.microsoft.com/office/drawing/2014/main" id="{1A88B7C5-33BD-D39C-9B4A-B731C649D5A8}"/>
              </a:ext>
            </a:extLst>
          </p:cNvPr>
          <p:cNvSpPr/>
          <p:nvPr/>
        </p:nvSpPr>
        <p:spPr>
          <a:xfrm>
            <a:off x="6718863" y="2208963"/>
            <a:ext cx="627387" cy="4251446"/>
          </a:xfrm>
          <a:prstGeom prst="rect">
            <a:avLst/>
          </a:prstGeom>
          <a:solidFill>
            <a:srgbClr val="FBF2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Afbeelding 6">
            <a:extLst>
              <a:ext uri="{FF2B5EF4-FFF2-40B4-BE49-F238E27FC236}">
                <a16:creationId xmlns:a16="http://schemas.microsoft.com/office/drawing/2014/main" id="{24814788-18B0-C1F3-EC37-7DEFF96199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6210" y="2238657"/>
            <a:ext cx="558829" cy="520727"/>
          </a:xfrm>
          <a:prstGeom prst="rect">
            <a:avLst/>
          </a:prstGeom>
          <a:solidFill>
            <a:srgbClr val="292668"/>
          </a:solidFill>
        </p:spPr>
      </p:pic>
      <p:pic>
        <p:nvPicPr>
          <p:cNvPr id="9" name="Afbeelding 8">
            <a:extLst>
              <a:ext uri="{FF2B5EF4-FFF2-40B4-BE49-F238E27FC236}">
                <a16:creationId xmlns:a16="http://schemas.microsoft.com/office/drawing/2014/main" id="{73711CD0-FB4D-D7A6-8699-901C661A1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3122" y="3156137"/>
            <a:ext cx="425472" cy="419122"/>
          </a:xfrm>
          <a:prstGeom prst="rect">
            <a:avLst/>
          </a:prstGeom>
          <a:solidFill>
            <a:srgbClr val="292668"/>
          </a:solidFill>
        </p:spPr>
      </p:pic>
      <p:pic>
        <p:nvPicPr>
          <p:cNvPr id="11" name="Afbeelding 10">
            <a:extLst>
              <a:ext uri="{FF2B5EF4-FFF2-40B4-BE49-F238E27FC236}">
                <a16:creationId xmlns:a16="http://schemas.microsoft.com/office/drawing/2014/main" id="{07CA38EF-5816-D18D-451A-E4843E3CB1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9611" y="4104963"/>
            <a:ext cx="457223" cy="463574"/>
          </a:xfrm>
          <a:prstGeom prst="rect">
            <a:avLst/>
          </a:prstGeom>
          <a:solidFill>
            <a:srgbClr val="292668"/>
          </a:solidFill>
        </p:spPr>
      </p:pic>
      <p:pic>
        <p:nvPicPr>
          <p:cNvPr id="15" name="Afbeelding 14">
            <a:extLst>
              <a:ext uri="{FF2B5EF4-FFF2-40B4-BE49-F238E27FC236}">
                <a16:creationId xmlns:a16="http://schemas.microsoft.com/office/drawing/2014/main" id="{3B660C75-3398-CADA-E849-6D0D3DB21B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6210" y="4792399"/>
            <a:ext cx="578074" cy="605601"/>
          </a:xfrm>
          <a:prstGeom prst="rect">
            <a:avLst/>
          </a:prstGeom>
          <a:solidFill>
            <a:srgbClr val="292668"/>
          </a:solidFill>
        </p:spPr>
      </p:pic>
      <p:pic>
        <p:nvPicPr>
          <p:cNvPr id="32" name="Afbeelding 31">
            <a:extLst>
              <a:ext uri="{FF2B5EF4-FFF2-40B4-BE49-F238E27FC236}">
                <a16:creationId xmlns:a16="http://schemas.microsoft.com/office/drawing/2014/main" id="{8B8E8E36-8DEC-910C-3792-8D6DD5DB0A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7637" y="5608239"/>
            <a:ext cx="497402" cy="546327"/>
          </a:xfrm>
          <a:prstGeom prst="rect">
            <a:avLst/>
          </a:prstGeom>
          <a:solidFill>
            <a:srgbClr val="292668"/>
          </a:solidFill>
        </p:spPr>
      </p:pic>
      <p:sp>
        <p:nvSpPr>
          <p:cNvPr id="28" name="CasellaDiTesto 27">
            <a:extLst>
              <a:ext uri="{FF2B5EF4-FFF2-40B4-BE49-F238E27FC236}">
                <a16:creationId xmlns:a16="http://schemas.microsoft.com/office/drawing/2014/main" id="{DD59F470-AE93-B648-ADA1-86396C7FDC5D}"/>
              </a:ext>
            </a:extLst>
          </p:cNvPr>
          <p:cNvSpPr txBox="1"/>
          <p:nvPr/>
        </p:nvSpPr>
        <p:spPr>
          <a:xfrm>
            <a:off x="6716055" y="1566761"/>
            <a:ext cx="4579312" cy="646331"/>
          </a:xfrm>
          <a:prstGeom prst="rect">
            <a:avLst/>
          </a:prstGeom>
          <a:noFill/>
        </p:spPr>
        <p:txBody>
          <a:bodyPr wrap="square">
            <a:spAutoFit/>
          </a:bodyPr>
          <a:lstStyle/>
          <a:p>
            <a:r>
              <a:rPr lang="it-IT" sz="3600" b="1" dirty="0">
                <a:solidFill>
                  <a:srgbClr val="F26F46"/>
                </a:solidFill>
              </a:rPr>
              <a:t>Waar kun je op letten:</a:t>
            </a:r>
          </a:p>
        </p:txBody>
      </p:sp>
    </p:spTree>
    <p:extLst>
      <p:ext uri="{BB962C8B-B14F-4D97-AF65-F5344CB8AC3E}">
        <p14:creationId xmlns:p14="http://schemas.microsoft.com/office/powerpoint/2010/main" val="3922839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4B771-BC18-A8A4-0CEF-91A4E2E0DF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0AF11E-E448-7032-8F3E-ABF3BA1F7B66}"/>
              </a:ext>
            </a:extLst>
          </p:cNvPr>
          <p:cNvSpPr>
            <a:spLocks noGrp="1"/>
          </p:cNvSpPr>
          <p:nvPr>
            <p:ph type="body" sz="quarter" idx="16"/>
          </p:nvPr>
        </p:nvSpPr>
        <p:spPr>
          <a:xfrm>
            <a:off x="980570" y="593866"/>
            <a:ext cx="10589300" cy="1081552"/>
          </a:xfrm>
        </p:spPr>
        <p:txBody>
          <a:bodyPr lIns="91440" tIns="45720" rIns="91440" bIns="45720" anchor="t">
            <a:noAutofit/>
          </a:bodyPr>
          <a:lstStyle/>
          <a:p>
            <a:r>
              <a:rPr lang="en-IE" dirty="0"/>
              <a:t>De </a:t>
            </a:r>
            <a:r>
              <a:rPr lang="en-IE" dirty="0" err="1"/>
              <a:t>verborgen</a:t>
            </a:r>
            <a:r>
              <a:rPr lang="en-IE" dirty="0"/>
              <a:t> </a:t>
            </a:r>
            <a:r>
              <a:rPr lang="en-IE" dirty="0" err="1"/>
              <a:t>kosten</a:t>
            </a:r>
            <a:r>
              <a:rPr lang="en-IE" dirty="0"/>
              <a:t> van je </a:t>
            </a:r>
            <a:r>
              <a:rPr lang="en-IE" dirty="0" err="1"/>
              <a:t>voedingkeuzes</a:t>
            </a:r>
            <a:r>
              <a:rPr lang="en-IE" dirty="0"/>
              <a:t>: hoe landbouw de planeet beïnvloedt  </a:t>
            </a:r>
            <a:endParaRPr lang="it-IT" dirty="0"/>
          </a:p>
        </p:txBody>
      </p:sp>
      <p:sp>
        <p:nvSpPr>
          <p:cNvPr id="3" name="Text Placeholder 2">
            <a:extLst>
              <a:ext uri="{FF2B5EF4-FFF2-40B4-BE49-F238E27FC236}">
                <a16:creationId xmlns:a16="http://schemas.microsoft.com/office/drawing/2014/main" id="{7DA82700-3229-D6D1-0584-7634A5536719}"/>
              </a:ext>
            </a:extLst>
          </p:cNvPr>
          <p:cNvSpPr>
            <a:spLocks noGrp="1"/>
          </p:cNvSpPr>
          <p:nvPr>
            <p:ph type="body" sz="quarter" idx="19"/>
          </p:nvPr>
        </p:nvSpPr>
        <p:spPr>
          <a:xfrm>
            <a:off x="6605081" y="2040031"/>
            <a:ext cx="5115865" cy="4102937"/>
          </a:xfrm>
        </p:spPr>
        <p:txBody>
          <a:bodyPr lIns="91440" tIns="45720" rIns="91440" bIns="45720" anchor="t"/>
          <a:lstStyle/>
          <a:p>
            <a:r>
              <a:rPr lang="nl-NL" dirty="0"/>
              <a:t>Het voedsel dat we eten heeft een grote impact op de planeet, onder andere op klimaat, watergebruik en de natuur.</a:t>
            </a:r>
          </a:p>
          <a:p>
            <a:br>
              <a:rPr lang="nl-NL" dirty="0"/>
            </a:br>
            <a:r>
              <a:rPr lang="nl-NL" dirty="0"/>
              <a:t>Deze video laat zien hoe alledaagse voedingsmiddelen die impact hebben en hoe je met slimme keuzes kunt bijdragen aan een duurzamere toekomst.</a:t>
            </a:r>
          </a:p>
          <a:p>
            <a:endParaRPr lang="nl-NL" dirty="0"/>
          </a:p>
          <a:p>
            <a:r>
              <a:rPr lang="nl-NL" dirty="0"/>
              <a:t>Noah </a:t>
            </a:r>
            <a:r>
              <a:rPr lang="nl-NL" dirty="0" err="1"/>
              <a:t>Zerbe</a:t>
            </a:r>
            <a:r>
              <a:rPr lang="nl-NL" dirty="0"/>
              <a:t> is hoogleraar politicologie aan de California State </a:t>
            </a:r>
            <a:r>
              <a:rPr lang="nl-NL" dirty="0" err="1"/>
              <a:t>Polytechnic</a:t>
            </a:r>
            <a:r>
              <a:rPr lang="nl-NL" dirty="0"/>
              <a:t> University.</a:t>
            </a:r>
          </a:p>
        </p:txBody>
      </p:sp>
      <p:sp>
        <p:nvSpPr>
          <p:cNvPr id="7" name="TextBox 3">
            <a:extLst>
              <a:ext uri="{FF2B5EF4-FFF2-40B4-BE49-F238E27FC236}">
                <a16:creationId xmlns:a16="http://schemas.microsoft.com/office/drawing/2014/main" id="{28C5FE96-62F4-AB23-1A26-C5B941ABD3E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endParaRPr lang="en-US" sz="1200">
              <a:ea typeface="Calibri"/>
              <a:cs typeface="Calibri"/>
            </a:endParaRPr>
          </a:p>
          <a:p>
            <a:pPr algn="ctr"/>
            <a:r>
              <a:rPr lang="en-US" sz="1200">
                <a:hlinkClick r:id="rId4"/>
              </a:rPr>
              <a:t>Milieu-impact | Noah Zerbe</a:t>
            </a:r>
            <a:endParaRPr lang="en-US" sz="1200">
              <a:ea typeface="Calibri"/>
              <a:cs typeface="Calibri"/>
            </a:endParaRPr>
          </a:p>
        </p:txBody>
      </p:sp>
      <p:pic>
        <p:nvPicPr>
          <p:cNvPr id="5" name="Onlinemedia 4" title="The Hidden Environmental Costs of Your Food Choices: How Agriculture Impacts the Planet">
            <a:hlinkClick r:id="" action="ppaction://media"/>
            <a:extLst>
              <a:ext uri="{FF2B5EF4-FFF2-40B4-BE49-F238E27FC236}">
                <a16:creationId xmlns:a16="http://schemas.microsoft.com/office/drawing/2014/main" id="{6B05163A-2E90-A042-5E7F-8F55BDF775ED}"/>
              </a:ext>
            </a:extLst>
          </p:cNvPr>
          <p:cNvPicPr>
            <a:picLocks noRot="1" noChangeAspect="1"/>
          </p:cNvPicPr>
          <p:nvPr>
            <a:videoFile r:link="rId1"/>
          </p:nvPr>
        </p:nvPicPr>
        <p:blipFill>
          <a:blip r:embed="rId5"/>
          <a:stretch>
            <a:fillRect/>
          </a:stretch>
        </p:blipFill>
        <p:spPr>
          <a:xfrm>
            <a:off x="980570" y="2389708"/>
            <a:ext cx="5217030" cy="3403582"/>
          </a:xfrm>
          <a:prstGeom prst="rect">
            <a:avLst/>
          </a:prstGeom>
        </p:spPr>
      </p:pic>
    </p:spTree>
    <p:extLst>
      <p:ext uri="{BB962C8B-B14F-4D97-AF65-F5344CB8AC3E}">
        <p14:creationId xmlns:p14="http://schemas.microsoft.com/office/powerpoint/2010/main" val="3168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717915" y="652236"/>
            <a:ext cx="6566836" cy="5553528"/>
          </a:xfrm>
          <a:prstGeom prst="rect">
            <a:avLst/>
          </a:prstGeom>
        </p:spPr>
        <p:txBody>
          <a:bodyPr lIns="91440" tIns="45720" rIns="91440" bIns="45720" anchor="t"/>
          <a:lstStyle/>
          <a:p>
            <a:pPr marL="0" indent="0"/>
            <a:r>
              <a:rPr lang="en-US" b="1" dirty="0" err="1"/>
              <a:t>Koolstof</a:t>
            </a:r>
            <a:r>
              <a:rPr lang="en-US" b="1" dirty="0"/>
              <a:t> footprint</a:t>
            </a:r>
          </a:p>
          <a:p>
            <a:pPr marL="0" indent="0"/>
            <a:r>
              <a:rPr lang="en-US" dirty="0"/>
              <a:t>De totale hoeveelheid broeikasgassen die wordt uitgestoten tijdens de productie, verwerking, het transport, de opslag en de bereiding van voedsel, inclusief emissies van landbouw, veeteelt, energieverbruik, verpakking en afval.</a:t>
            </a:r>
          </a:p>
          <a:p>
            <a:pPr marL="342900" indent="-342900">
              <a:buFont typeface="Arial" panose="020B0604020202020204" pitchFamily="34" charset="0"/>
              <a:buChar char="•"/>
            </a:pPr>
            <a:endParaRPr lang="en-US" b="1" dirty="0"/>
          </a:p>
          <a:p>
            <a:pPr marL="0" indent="0"/>
            <a:r>
              <a:rPr lang="en-US" b="1" dirty="0"/>
              <a:t>Water footprint</a:t>
            </a:r>
          </a:p>
          <a:p>
            <a:pPr marL="0" indent="0"/>
            <a:r>
              <a:rPr lang="en-US" dirty="0"/>
              <a:t>De totale hoeveelheid zoet water die wordt gebruikt om een voedingsproduct te produceren, inclusief water voor irrigatie, veeteelt en voedselverwerking.</a:t>
            </a:r>
          </a:p>
          <a:p>
            <a:pPr marL="342900" indent="-342900">
              <a:buFont typeface="Arial" panose="020B0604020202020204" pitchFamily="34" charset="0"/>
              <a:buChar char="•"/>
            </a:pPr>
            <a:endParaRPr lang="en-US" b="1" dirty="0"/>
          </a:p>
          <a:p>
            <a:pPr marL="0" indent="0"/>
            <a:r>
              <a:rPr lang="en-US" b="1" dirty="0"/>
              <a:t>Voedselkilometers</a:t>
            </a:r>
          </a:p>
          <a:p>
            <a:pPr marL="0" indent="0"/>
            <a:r>
              <a:rPr lang="en-US" dirty="0"/>
              <a:t>De afstand die voedsel aflegt van productie tot consumptie; langere afstanden vereisen over het algemeen meer brandstof voor transport en leiden tot hogere emissies.</a:t>
            </a:r>
            <a:endParaRPr lang="en-US" dirty="0">
              <a:ea typeface="Calibri"/>
              <a:cs typeface="Calibri"/>
            </a:endParaRP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436218" y="367524"/>
            <a:ext cx="3970682" cy="6122952"/>
          </a:xfrm>
          <a:prstGeom prst="rect">
            <a:avLst/>
          </a:prstGeom>
        </p:spPr>
        <p:txBody>
          <a:bodyPr lIns="91440" tIns="45720" rIns="91440" bIns="45720" anchor="t">
            <a:noAutofit/>
          </a:bodyPr>
          <a:lstStyle/>
          <a:p>
            <a:r>
              <a:rPr lang="en-US" dirty="0">
                <a:solidFill>
                  <a:srgbClr val="F26F46"/>
                </a:solidFill>
              </a:rPr>
              <a:t>Wat is </a:t>
            </a:r>
            <a:r>
              <a:rPr lang="en-US" dirty="0" err="1">
                <a:solidFill>
                  <a:srgbClr val="F26F46"/>
                </a:solidFill>
              </a:rPr>
              <a:t>een</a:t>
            </a:r>
            <a:r>
              <a:rPr lang="en-US" dirty="0">
                <a:solidFill>
                  <a:srgbClr val="F26F46"/>
                </a:solidFill>
              </a:rPr>
              <a:t> ‘footprint’?</a:t>
            </a:r>
            <a:endParaRPr lang="en-US" sz="2400" b="0" dirty="0">
              <a:solidFill>
                <a:srgbClr val="F26F46"/>
              </a:solidFill>
            </a:endParaRPr>
          </a:p>
          <a:p>
            <a:r>
              <a:rPr lang="en-US" sz="2400" dirty="0"/>
              <a:t>De ‘footprint’ </a:t>
            </a:r>
            <a:r>
              <a:rPr lang="en-US" sz="2400" b="0" dirty="0" err="1"/>
              <a:t>geeft</a:t>
            </a:r>
            <a:r>
              <a:rPr lang="en-US" sz="2400" b="0" dirty="0"/>
              <a:t> de totale impact van voedsel op de planeet weer. Deze omvat:</a:t>
            </a:r>
          </a:p>
          <a:p>
            <a:pPr marL="342900" indent="-342900">
              <a:buFont typeface="Arial" panose="020B0604020202020204" pitchFamily="34" charset="0"/>
              <a:buChar char="•"/>
            </a:pPr>
            <a:r>
              <a:rPr lang="en-US" sz="2400" dirty="0" err="1"/>
              <a:t>Koolstof</a:t>
            </a:r>
            <a:r>
              <a:rPr lang="en-US" sz="2400" dirty="0"/>
              <a:t> footprint</a:t>
            </a:r>
          </a:p>
          <a:p>
            <a:pPr marL="342900" indent="-342900">
              <a:buFont typeface="Arial" panose="020B0604020202020204" pitchFamily="34" charset="0"/>
              <a:buChar char="•"/>
            </a:pPr>
            <a:r>
              <a:rPr lang="en-US" sz="2400" dirty="0"/>
              <a:t>Water footprint </a:t>
            </a:r>
          </a:p>
          <a:p>
            <a:pPr marL="342900" indent="-342900">
              <a:buFont typeface="Arial" panose="020B0604020202020204" pitchFamily="34" charset="0"/>
              <a:buChar char="•"/>
            </a:pPr>
            <a:r>
              <a:rPr lang="en-US" sz="2400" dirty="0" err="1"/>
              <a:t>Voedselkilometers</a:t>
            </a:r>
            <a:endParaRPr lang="en-US" sz="2400" dirty="0"/>
          </a:p>
          <a:p>
            <a:endParaRPr lang="en-US" sz="1200" dirty="0"/>
          </a:p>
          <a:p>
            <a:r>
              <a:rPr lang="en-US" sz="2400" b="0" dirty="0"/>
              <a:t>Samen helpen ze </a:t>
            </a:r>
            <a:r>
              <a:rPr lang="en-US" sz="2400" b="0" dirty="0" err="1"/>
              <a:t>ons</a:t>
            </a:r>
            <a:r>
              <a:rPr lang="en-US" sz="2400" b="0" dirty="0"/>
              <a:t> </a:t>
            </a:r>
            <a:r>
              <a:rPr lang="en-US" sz="2400" b="0" dirty="0" err="1"/>
              <a:t>inzicht</a:t>
            </a:r>
            <a:r>
              <a:rPr lang="en-US" sz="2400" b="0" dirty="0"/>
              <a:t> </a:t>
            </a:r>
            <a:r>
              <a:rPr lang="en-US" sz="2400" b="0" dirty="0" err="1"/>
              <a:t>te</a:t>
            </a:r>
            <a:r>
              <a:rPr lang="en-US" sz="2400" b="0" dirty="0"/>
              <a:t> </a:t>
            </a:r>
            <a:r>
              <a:rPr lang="en-US" sz="2400" b="0" dirty="0" err="1"/>
              <a:t>krijgen</a:t>
            </a:r>
            <a:r>
              <a:rPr lang="en-US" sz="2400" b="0" dirty="0"/>
              <a:t> in hoe </a:t>
            </a:r>
            <a:r>
              <a:rPr lang="en-US" sz="2400" b="0" dirty="0" err="1"/>
              <a:t>voedingkeuzes</a:t>
            </a:r>
            <a:r>
              <a:rPr lang="en-US" sz="2400" b="0" dirty="0"/>
              <a:t> binnen (of buiten) de </a:t>
            </a:r>
            <a:r>
              <a:rPr lang="en-US" sz="2400" dirty="0"/>
              <a:t>planetaire grenzen </a:t>
            </a:r>
            <a:r>
              <a:rPr lang="en-US" sz="2400" b="0" dirty="0"/>
              <a:t>kunnen blijven.</a:t>
            </a:r>
            <a:endParaRPr lang="en-US" sz="2400" dirty="0">
              <a:ea typeface="Calibri"/>
              <a:cs typeface="Calibri"/>
            </a:endParaRPr>
          </a:p>
        </p:txBody>
      </p:sp>
    </p:spTree>
    <p:extLst>
      <p:ext uri="{BB962C8B-B14F-4D97-AF65-F5344CB8AC3E}">
        <p14:creationId xmlns:p14="http://schemas.microsoft.com/office/powerpoint/2010/main" val="258556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A937-8E56-1379-CE57-EF8709AF879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98BA5C-A35F-6227-2BED-D769C23BA634}"/>
              </a:ext>
            </a:extLst>
          </p:cNvPr>
          <p:cNvSpPr>
            <a:spLocks noGrp="1"/>
          </p:cNvSpPr>
          <p:nvPr>
            <p:ph type="body" sz="quarter" idx="19"/>
          </p:nvPr>
        </p:nvSpPr>
        <p:spPr>
          <a:xfrm>
            <a:off x="609060" y="1398852"/>
            <a:ext cx="5498766" cy="3373292"/>
          </a:xfrm>
          <a:prstGeom prst="rect">
            <a:avLst/>
          </a:prstGeom>
        </p:spPr>
        <p:txBody>
          <a:bodyPr lIns="91440" tIns="45720" rIns="91440" bIns="45720" anchor="t"/>
          <a:lstStyle/>
          <a:p>
            <a:r>
              <a:rPr lang="en-US" sz="2000" dirty="0"/>
              <a:t>Voedselsystemen zijn afhankelijk van de </a:t>
            </a:r>
            <a:r>
              <a:rPr lang="en-US" sz="2000" b="1" dirty="0"/>
              <a:t>natuurlijke grenzen van de planeet</a:t>
            </a:r>
            <a:r>
              <a:rPr lang="en-US" sz="2000" dirty="0"/>
              <a:t>. De productie, het transport en de consumptie van voedsel oefenen druk uit op </a:t>
            </a:r>
            <a:r>
              <a:rPr lang="en-US" sz="2000" b="1" dirty="0"/>
              <a:t>planetaire grenzen </a:t>
            </a:r>
            <a:r>
              <a:rPr lang="en-US" sz="2000" dirty="0"/>
              <a:t>zoals het klimaat, land, water en biodiversiteit. </a:t>
            </a:r>
          </a:p>
          <a:p>
            <a:endParaRPr lang="en-US" sz="2000" dirty="0"/>
          </a:p>
          <a:p>
            <a:r>
              <a:rPr lang="en-US" sz="2000" dirty="0"/>
              <a:t>Wanneer deze grenzen worden overschreden, komen ecosystemen en voedselzekerheid in gevaar. Daarom </a:t>
            </a:r>
            <a:r>
              <a:rPr lang="en-US" sz="2000" b="1" dirty="0"/>
              <a:t>streven duurzame voedselsystemen ernaar om binnen deze grenzen </a:t>
            </a:r>
            <a:r>
              <a:rPr lang="en-US" sz="2000" b="1" dirty="0" err="1"/>
              <a:t>te</a:t>
            </a:r>
            <a:r>
              <a:rPr lang="en-US" sz="2000" b="1" dirty="0"/>
              <a:t> </a:t>
            </a:r>
            <a:r>
              <a:rPr lang="en-US" sz="2000" b="1" dirty="0" err="1"/>
              <a:t>blijven</a:t>
            </a:r>
            <a:r>
              <a:rPr lang="en-US" sz="2000" dirty="0"/>
              <a:t>.</a:t>
            </a:r>
          </a:p>
          <a:p>
            <a:endParaRPr lang="en-US" sz="2000" dirty="0"/>
          </a:p>
          <a:p>
            <a:pPr marL="0" indent="0"/>
            <a:r>
              <a:rPr lang="en-US" sz="2000" b="1" dirty="0"/>
              <a:t>Wil je </a:t>
            </a:r>
            <a:r>
              <a:rPr lang="en-US" sz="2000" b="1" dirty="0" err="1"/>
              <a:t>meer</a:t>
            </a:r>
            <a:r>
              <a:rPr lang="en-US" sz="2000" b="1" dirty="0"/>
              <a:t> </a:t>
            </a:r>
            <a:r>
              <a:rPr lang="en-US" sz="2000" b="1" dirty="0" err="1"/>
              <a:t>weten</a:t>
            </a:r>
            <a:r>
              <a:rPr lang="en-US" sz="2000" b="1" dirty="0"/>
              <a:t>? </a:t>
            </a:r>
            <a:r>
              <a:rPr lang="en-US" sz="2000" b="1" dirty="0">
                <a:sym typeface="Wingdings" panose="05000000000000000000" pitchFamily="2" charset="2"/>
              </a:rPr>
              <a:t> </a:t>
            </a:r>
            <a:endParaRPr lang="en-US" sz="2000" b="1" dirty="0"/>
          </a:p>
          <a:p>
            <a:pPr marL="0" indent="0"/>
            <a:r>
              <a:rPr lang="en-US" sz="1800" dirty="0" err="1">
                <a:hlinkClick r:id="rId2"/>
              </a:rPr>
              <a:t>Planetaire</a:t>
            </a:r>
            <a:r>
              <a:rPr lang="en-US" sz="1800" dirty="0">
                <a:hlinkClick r:id="rId2"/>
              </a:rPr>
              <a:t> grenzen - Stockholm Resilience Centre</a:t>
            </a:r>
            <a:endParaRPr lang="en-US" sz="1800" dirty="0"/>
          </a:p>
          <a:p>
            <a:endParaRPr lang="en-US" dirty="0"/>
          </a:p>
          <a:p>
            <a:endParaRPr lang="en-US" dirty="0"/>
          </a:p>
        </p:txBody>
      </p:sp>
      <p:sp>
        <p:nvSpPr>
          <p:cNvPr id="6" name="Text Placeholder 1">
            <a:extLst>
              <a:ext uri="{FF2B5EF4-FFF2-40B4-BE49-F238E27FC236}">
                <a16:creationId xmlns:a16="http://schemas.microsoft.com/office/drawing/2014/main" id="{B90BC18B-83BB-87CC-0961-B751CDB8576C}"/>
              </a:ext>
            </a:extLst>
          </p:cNvPr>
          <p:cNvSpPr txBox="1">
            <a:spLocks/>
          </p:cNvSpPr>
          <p:nvPr/>
        </p:nvSpPr>
        <p:spPr>
          <a:xfrm>
            <a:off x="0" y="650590"/>
            <a:ext cx="7410203"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Planetaire grenzen</a:t>
            </a:r>
          </a:p>
        </p:txBody>
      </p:sp>
      <p:pic>
        <p:nvPicPr>
          <p:cNvPr id="4" name="Immagine 3" descr="Immagine che contiene Policromia&#10;&#10;Descrizione generata automaticamente">
            <a:extLst>
              <a:ext uri="{FF2B5EF4-FFF2-40B4-BE49-F238E27FC236}">
                <a16:creationId xmlns:a16="http://schemas.microsoft.com/office/drawing/2014/main" id="{F7FB2B16-A44A-D840-AD9F-1C6120826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2400" y="1465408"/>
            <a:ext cx="4909992" cy="4909992"/>
          </a:xfrm>
          <a:prstGeom prst="rect">
            <a:avLst/>
          </a:prstGeom>
        </p:spPr>
      </p:pic>
      <p:sp>
        <p:nvSpPr>
          <p:cNvPr id="7" name="CasellaDiTesto 6">
            <a:extLst>
              <a:ext uri="{FF2B5EF4-FFF2-40B4-BE49-F238E27FC236}">
                <a16:creationId xmlns:a16="http://schemas.microsoft.com/office/drawing/2014/main" id="{0713B796-D5F1-AA41-AAB4-CC931A2A4BE8}"/>
              </a:ext>
            </a:extLst>
          </p:cNvPr>
          <p:cNvSpPr txBox="1"/>
          <p:nvPr/>
        </p:nvSpPr>
        <p:spPr>
          <a:xfrm>
            <a:off x="8380253" y="3554429"/>
            <a:ext cx="1098550" cy="830997"/>
          </a:xfrm>
          <a:prstGeom prst="rect">
            <a:avLst/>
          </a:prstGeom>
          <a:noFill/>
        </p:spPr>
        <p:txBody>
          <a:bodyPr wrap="square">
            <a:spAutoFit/>
          </a:bodyPr>
          <a:lstStyle/>
          <a:p>
            <a:pPr algn="ctr"/>
            <a:r>
              <a:rPr lang="en-US" sz="1600" b="1" dirty="0">
                <a:solidFill>
                  <a:schemeClr val="bg1"/>
                </a:solidFill>
              </a:rPr>
              <a:t>Veilig </a:t>
            </a:r>
          </a:p>
          <a:p>
            <a:pPr algn="ctr"/>
            <a:r>
              <a:rPr lang="en-US" sz="1600" b="1" dirty="0">
                <a:solidFill>
                  <a:schemeClr val="bg1"/>
                </a:solidFill>
              </a:rPr>
              <a:t>Werking </a:t>
            </a:r>
          </a:p>
          <a:p>
            <a:pPr algn="ctr"/>
            <a:r>
              <a:rPr lang="en-US" sz="1600" b="1" dirty="0">
                <a:solidFill>
                  <a:schemeClr val="bg1"/>
                </a:solidFill>
              </a:rPr>
              <a:t>Ruimte</a:t>
            </a:r>
            <a:endParaRPr lang="it-IT" sz="1600" b="1" dirty="0">
              <a:solidFill>
                <a:schemeClr val="bg1"/>
              </a:solidFill>
            </a:endParaRPr>
          </a:p>
        </p:txBody>
      </p:sp>
      <p:sp>
        <p:nvSpPr>
          <p:cNvPr id="8" name="CasellaDiTesto 7">
            <a:extLst>
              <a:ext uri="{FF2B5EF4-FFF2-40B4-BE49-F238E27FC236}">
                <a16:creationId xmlns:a16="http://schemas.microsoft.com/office/drawing/2014/main" id="{1813B771-54EB-F843-AAAB-39095379E7FD}"/>
              </a:ext>
            </a:extLst>
          </p:cNvPr>
          <p:cNvSpPr txBox="1"/>
          <p:nvPr/>
        </p:nvSpPr>
        <p:spPr>
          <a:xfrm>
            <a:off x="7304876" y="1427308"/>
            <a:ext cx="1576319" cy="276999"/>
          </a:xfrm>
          <a:prstGeom prst="rect">
            <a:avLst/>
          </a:prstGeom>
          <a:noFill/>
        </p:spPr>
        <p:txBody>
          <a:bodyPr wrap="square">
            <a:spAutoFit/>
          </a:bodyPr>
          <a:lstStyle/>
          <a:p>
            <a:r>
              <a:rPr lang="en-US" sz="1200" b="1">
                <a:solidFill>
                  <a:srgbClr val="404A52"/>
                </a:solidFill>
              </a:rPr>
              <a:t>KLIMAATVERANDERING</a:t>
            </a:r>
            <a:endParaRPr lang="it-IT" sz="1200" b="1">
              <a:solidFill>
                <a:srgbClr val="404A52"/>
              </a:solidFill>
            </a:endParaRPr>
          </a:p>
        </p:txBody>
      </p:sp>
      <p:sp>
        <p:nvSpPr>
          <p:cNvPr id="11" name="CasellaDiTesto 10">
            <a:extLst>
              <a:ext uri="{FF2B5EF4-FFF2-40B4-BE49-F238E27FC236}">
                <a16:creationId xmlns:a16="http://schemas.microsoft.com/office/drawing/2014/main" id="{095AF155-8CBF-2D4B-9B82-BC168FC3D2CC}"/>
              </a:ext>
            </a:extLst>
          </p:cNvPr>
          <p:cNvSpPr txBox="1"/>
          <p:nvPr/>
        </p:nvSpPr>
        <p:spPr>
          <a:xfrm>
            <a:off x="9225467" y="1398852"/>
            <a:ext cx="1576319" cy="276999"/>
          </a:xfrm>
          <a:prstGeom prst="rect">
            <a:avLst/>
          </a:prstGeom>
          <a:noFill/>
        </p:spPr>
        <p:txBody>
          <a:bodyPr wrap="square">
            <a:spAutoFit/>
          </a:bodyPr>
          <a:lstStyle>
            <a:defPPr>
              <a:defRPr lang="en-US"/>
            </a:defPPr>
            <a:lvl1pPr>
              <a:defRPr sz="1200" b="1">
                <a:solidFill>
                  <a:srgbClr val="404A52"/>
                </a:solidFill>
              </a:defRPr>
            </a:lvl1pPr>
          </a:lstStyle>
          <a:p>
            <a:r>
              <a:rPr lang="it-IT"/>
              <a:t>NIEUWE ENTITEITEN</a:t>
            </a:r>
          </a:p>
        </p:txBody>
      </p:sp>
      <p:sp>
        <p:nvSpPr>
          <p:cNvPr id="12" name="CasellaDiTesto 11">
            <a:extLst>
              <a:ext uri="{FF2B5EF4-FFF2-40B4-BE49-F238E27FC236}">
                <a16:creationId xmlns:a16="http://schemas.microsoft.com/office/drawing/2014/main" id="{28E83842-23D6-5443-894C-17AC06066099}"/>
              </a:ext>
            </a:extLst>
          </p:cNvPr>
          <p:cNvSpPr txBox="1"/>
          <p:nvPr/>
        </p:nvSpPr>
        <p:spPr>
          <a:xfrm>
            <a:off x="10013627" y="2976655"/>
            <a:ext cx="1576319" cy="461665"/>
          </a:xfrm>
          <a:prstGeom prst="rect">
            <a:avLst/>
          </a:prstGeom>
          <a:noFill/>
        </p:spPr>
        <p:txBody>
          <a:bodyPr wrap="square">
            <a:spAutoFit/>
          </a:bodyPr>
          <a:lstStyle>
            <a:defPPr>
              <a:defRPr lang="en-US"/>
            </a:defPPr>
            <a:lvl1pPr>
              <a:defRPr sz="1200" b="1">
                <a:solidFill>
                  <a:srgbClr val="404A52"/>
                </a:solidFill>
              </a:defRPr>
            </a:lvl1pPr>
          </a:lstStyle>
          <a:p>
            <a:r>
              <a:rPr lang="it-IT"/>
              <a:t>STRATOSFERISCH </a:t>
            </a:r>
          </a:p>
          <a:p>
            <a:r>
              <a:rPr lang="it-IT"/>
              <a:t>OZONAFBRAAK</a:t>
            </a:r>
          </a:p>
        </p:txBody>
      </p:sp>
      <p:sp>
        <p:nvSpPr>
          <p:cNvPr id="13" name="CasellaDiTesto 12">
            <a:extLst>
              <a:ext uri="{FF2B5EF4-FFF2-40B4-BE49-F238E27FC236}">
                <a16:creationId xmlns:a16="http://schemas.microsoft.com/office/drawing/2014/main" id="{4A761DFA-7280-5B42-8DE2-E7148A4BFCCF}"/>
              </a:ext>
            </a:extLst>
          </p:cNvPr>
          <p:cNvSpPr txBox="1"/>
          <p:nvPr/>
        </p:nvSpPr>
        <p:spPr>
          <a:xfrm>
            <a:off x="10072219" y="3969928"/>
            <a:ext cx="1263973" cy="658488"/>
          </a:xfrm>
          <a:prstGeom prst="rect">
            <a:avLst/>
          </a:prstGeom>
          <a:noFill/>
        </p:spPr>
        <p:txBody>
          <a:bodyPr wrap="square">
            <a:spAutoFit/>
          </a:bodyPr>
          <a:lstStyle>
            <a:defPPr>
              <a:defRPr lang="en-US"/>
            </a:defPPr>
            <a:lvl1pPr>
              <a:defRPr sz="1200" b="1">
                <a:solidFill>
                  <a:srgbClr val="404A52"/>
                </a:solidFill>
              </a:defRPr>
            </a:lvl1pPr>
          </a:lstStyle>
          <a:p>
            <a:r>
              <a:rPr lang="it-IT"/>
              <a:t>ATMOSFERISCH</a:t>
            </a:r>
          </a:p>
          <a:p>
            <a:r>
              <a:rPr lang="it-IT"/>
              <a:t>AEROSOL</a:t>
            </a:r>
          </a:p>
          <a:p>
            <a:r>
              <a:rPr lang="it-IT"/>
              <a:t>BELASTING</a:t>
            </a:r>
          </a:p>
        </p:txBody>
      </p:sp>
      <p:sp>
        <p:nvSpPr>
          <p:cNvPr id="14" name="CasellaDiTesto 13">
            <a:extLst>
              <a:ext uri="{FF2B5EF4-FFF2-40B4-BE49-F238E27FC236}">
                <a16:creationId xmlns:a16="http://schemas.microsoft.com/office/drawing/2014/main" id="{83E241CB-5191-6F4F-B878-0696B5DD1F18}"/>
              </a:ext>
            </a:extLst>
          </p:cNvPr>
          <p:cNvSpPr txBox="1"/>
          <p:nvPr/>
        </p:nvSpPr>
        <p:spPr>
          <a:xfrm>
            <a:off x="9786760" y="5400515"/>
            <a:ext cx="1263973" cy="461665"/>
          </a:xfrm>
          <a:prstGeom prst="rect">
            <a:avLst/>
          </a:prstGeom>
          <a:noFill/>
        </p:spPr>
        <p:txBody>
          <a:bodyPr wrap="square">
            <a:spAutoFit/>
          </a:bodyPr>
          <a:lstStyle>
            <a:defPPr>
              <a:defRPr lang="en-US"/>
            </a:defPPr>
            <a:lvl1pPr>
              <a:defRPr sz="1200" b="1">
                <a:solidFill>
                  <a:srgbClr val="404A52"/>
                </a:solidFill>
              </a:defRPr>
            </a:lvl1pPr>
          </a:lstStyle>
          <a:p>
            <a:r>
              <a:rPr lang="it-IT"/>
              <a:t>OCEAAN </a:t>
            </a:r>
          </a:p>
          <a:p>
            <a:r>
              <a:rPr lang="it-IT"/>
              <a:t>VERZURING</a:t>
            </a:r>
          </a:p>
        </p:txBody>
      </p:sp>
      <p:sp>
        <p:nvSpPr>
          <p:cNvPr id="15" name="CasellaDiTesto 14">
            <a:extLst>
              <a:ext uri="{FF2B5EF4-FFF2-40B4-BE49-F238E27FC236}">
                <a16:creationId xmlns:a16="http://schemas.microsoft.com/office/drawing/2014/main" id="{DC2C2BDD-FCC9-3241-A8BD-A7F4DA8892F6}"/>
              </a:ext>
            </a:extLst>
          </p:cNvPr>
          <p:cNvSpPr txBox="1"/>
          <p:nvPr/>
        </p:nvSpPr>
        <p:spPr>
          <a:xfrm>
            <a:off x="8331921" y="5980291"/>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BIOGEOCHEMISCHE STROMEN</a:t>
            </a:r>
          </a:p>
        </p:txBody>
      </p:sp>
      <p:sp>
        <p:nvSpPr>
          <p:cNvPr id="16" name="CasellaDiTesto 15">
            <a:extLst>
              <a:ext uri="{FF2B5EF4-FFF2-40B4-BE49-F238E27FC236}">
                <a16:creationId xmlns:a16="http://schemas.microsoft.com/office/drawing/2014/main" id="{36FF4721-5A56-3240-9642-D887F68A6703}"/>
              </a:ext>
            </a:extLst>
          </p:cNvPr>
          <p:cNvSpPr txBox="1"/>
          <p:nvPr/>
        </p:nvSpPr>
        <p:spPr>
          <a:xfrm>
            <a:off x="6877082" y="5418094"/>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a:t>ZOETWATER </a:t>
            </a:r>
          </a:p>
          <a:p>
            <a:r>
              <a:rPr lang="it-IT"/>
              <a:t>VERANDERING</a:t>
            </a:r>
          </a:p>
        </p:txBody>
      </p:sp>
      <p:sp>
        <p:nvSpPr>
          <p:cNvPr id="17" name="CasellaDiTesto 16">
            <a:extLst>
              <a:ext uri="{FF2B5EF4-FFF2-40B4-BE49-F238E27FC236}">
                <a16:creationId xmlns:a16="http://schemas.microsoft.com/office/drawing/2014/main" id="{80FBAD13-7134-6343-9829-F636DBC0A4ED}"/>
              </a:ext>
            </a:extLst>
          </p:cNvPr>
          <p:cNvSpPr txBox="1"/>
          <p:nvPr/>
        </p:nvSpPr>
        <p:spPr>
          <a:xfrm>
            <a:off x="6279962" y="4068339"/>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dirty="0"/>
              <a:t>LANDSYSTEEM </a:t>
            </a:r>
          </a:p>
          <a:p>
            <a:r>
              <a:rPr lang="it-IT" dirty="0"/>
              <a:t>VERANDERING</a:t>
            </a:r>
          </a:p>
        </p:txBody>
      </p:sp>
      <p:sp>
        <p:nvSpPr>
          <p:cNvPr id="18" name="CasellaDiTesto 17">
            <a:extLst>
              <a:ext uri="{FF2B5EF4-FFF2-40B4-BE49-F238E27FC236}">
                <a16:creationId xmlns:a16="http://schemas.microsoft.com/office/drawing/2014/main" id="{691A9292-C7B2-4E4E-BBCE-39BEFBE6A6C3}"/>
              </a:ext>
            </a:extLst>
          </p:cNvPr>
          <p:cNvSpPr txBox="1"/>
          <p:nvPr/>
        </p:nvSpPr>
        <p:spPr>
          <a:xfrm>
            <a:off x="6280318" y="2305208"/>
            <a:ext cx="1454839" cy="461665"/>
          </a:xfrm>
          <a:prstGeom prst="rect">
            <a:avLst/>
          </a:prstGeom>
          <a:noFill/>
        </p:spPr>
        <p:txBody>
          <a:bodyPr wrap="square">
            <a:spAutoFit/>
          </a:bodyPr>
          <a:lstStyle>
            <a:defPPr>
              <a:defRPr lang="en-US"/>
            </a:defPPr>
            <a:lvl1pPr>
              <a:defRPr sz="1200" b="1">
                <a:solidFill>
                  <a:srgbClr val="404A52"/>
                </a:solidFill>
              </a:defRPr>
            </a:lvl1pPr>
          </a:lstStyle>
          <a:p>
            <a:r>
              <a:rPr lang="it-IT" dirty="0"/>
              <a:t>BIOSFEER</a:t>
            </a:r>
          </a:p>
          <a:p>
            <a:r>
              <a:rPr lang="it-IT" dirty="0"/>
              <a:t>INTEGRITEIT</a:t>
            </a:r>
          </a:p>
        </p:txBody>
      </p:sp>
    </p:spTree>
    <p:extLst>
      <p:ext uri="{BB962C8B-B14F-4D97-AF65-F5344CB8AC3E}">
        <p14:creationId xmlns:p14="http://schemas.microsoft.com/office/powerpoint/2010/main" val="222603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62481" y="1682028"/>
            <a:ext cx="5729747" cy="4102937"/>
          </a:xfrm>
          <a:prstGeom prst="rect">
            <a:avLst/>
          </a:prstGeom>
        </p:spPr>
        <p:txBody>
          <a:bodyPr lIns="91440" tIns="45720" rIns="91440" bIns="45720" anchor="t"/>
          <a:lstStyle/>
          <a:p>
            <a:r>
              <a:rPr lang="en-US" b="1" dirty="0"/>
              <a:t>Fork Ranger-app</a:t>
            </a:r>
            <a:endParaRPr lang="en-US" dirty="0"/>
          </a:p>
          <a:p>
            <a:endParaRPr lang="en-US" dirty="0"/>
          </a:p>
          <a:p>
            <a:r>
              <a:rPr lang="nl-NL" dirty="0"/>
              <a:t>De </a:t>
            </a:r>
            <a:r>
              <a:rPr lang="nl-NL" dirty="0" err="1"/>
              <a:t>Fork</a:t>
            </a:r>
            <a:r>
              <a:rPr lang="nl-NL" dirty="0"/>
              <a:t> </a:t>
            </a:r>
            <a:r>
              <a:rPr lang="nl-NL" dirty="0" err="1"/>
              <a:t>Ranger</a:t>
            </a:r>
            <a:r>
              <a:rPr lang="nl-NL" dirty="0"/>
              <a:t>-app helpt je klimaatverandering aan te pakken via voedsel. </a:t>
            </a:r>
          </a:p>
          <a:p>
            <a:endParaRPr lang="nl-NL" dirty="0"/>
          </a:p>
          <a:p>
            <a:r>
              <a:rPr lang="nl-NL" dirty="0"/>
              <a:t>Met data en verhalen laat de app zien welke keuzes het meeste impact hebben en biedt hij eenvoudige recepten om kennis om te zetten in actie.</a:t>
            </a:r>
          </a:p>
          <a:p>
            <a:endParaRPr lang="nl-NL" dirty="0"/>
          </a:p>
          <a:p>
            <a:r>
              <a:rPr lang="nl-NL" dirty="0"/>
              <a:t>Probeer de gratis app en test je kennis met quizzen, recepten en praktische inzichten.</a:t>
            </a:r>
          </a:p>
          <a:p>
            <a:endParaRPr lang="en-US" dirty="0">
              <a:ea typeface="Calibri"/>
              <a:cs typeface="Calibri"/>
            </a:endParaRPr>
          </a:p>
          <a:p>
            <a:endParaRPr lang="en-US" dirty="0"/>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5" name="Arrow: Right 4">
            <a:extLst>
              <a:ext uri="{FF2B5EF4-FFF2-40B4-BE49-F238E27FC236}">
                <a16:creationId xmlns:a16="http://schemas.microsoft.com/office/drawing/2014/main" id="{24AE4BB8-3749-9972-426D-758E5CF789B5}"/>
              </a:ext>
            </a:extLst>
          </p:cNvPr>
          <p:cNvSpPr/>
          <p:nvPr/>
        </p:nvSpPr>
        <p:spPr>
          <a:xfrm>
            <a:off x="6235700" y="5255490"/>
            <a:ext cx="1499338"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a:t>Klik hier</a:t>
            </a:r>
          </a:p>
        </p:txBody>
      </p:sp>
      <p:pic>
        <p:nvPicPr>
          <p:cNvPr id="11" name="Segnaposto immagine 10" descr="Immagine che contiene testo, schermata, libro, design&#10;&#10;Descrizione generata automaticamente">
            <a:hlinkClick r:id="rId3"/>
            <a:extLst>
              <a:ext uri="{FF2B5EF4-FFF2-40B4-BE49-F238E27FC236}">
                <a16:creationId xmlns:a16="http://schemas.microsoft.com/office/drawing/2014/main" id="{25B2B0A9-149A-F442-ACDB-43AFD7E36368}"/>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48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p:txBody>
          <a:bodyPr/>
          <a:lstStyle/>
          <a:p>
            <a:r>
              <a:rPr lang="en-US" dirty="0" err="1"/>
              <a:t>Inleiding</a:t>
            </a:r>
            <a:r>
              <a:rPr lang="en-US" dirty="0"/>
              <a:t> </a:t>
            </a:r>
            <a:r>
              <a:rPr lang="en-US" dirty="0" err="1"/>
              <a:t>en</a:t>
            </a:r>
            <a:r>
              <a:rPr lang="en-US" dirty="0"/>
              <a:t> </a:t>
            </a:r>
            <a:r>
              <a:rPr lang="en-US" dirty="0" err="1"/>
              <a:t>leerdoelen</a:t>
            </a:r>
            <a:endParaRPr lang="en-US" dirty="0"/>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p:txBody>
          <a:bodyPr/>
          <a:lstStyle/>
          <a:p>
            <a:r>
              <a:rPr lang="en-US" dirty="0"/>
              <a:t>De basis van </a:t>
            </a:r>
            <a:r>
              <a:rPr lang="en-US" dirty="0" err="1"/>
              <a:t>duurzame</a:t>
            </a:r>
            <a:r>
              <a:rPr lang="en-US" dirty="0"/>
              <a:t> </a:t>
            </a:r>
            <a:r>
              <a:rPr lang="en-US" dirty="0" err="1"/>
              <a:t>voedingsystemen</a:t>
            </a:r>
            <a:endParaRPr lang="en-US" dirty="0"/>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543406" y="2376449"/>
            <a:ext cx="700387" cy="689518"/>
          </a:xfrm>
        </p:spPr>
        <p:txBody>
          <a:bodyPr/>
          <a:lstStyle/>
          <a:p>
            <a:r>
              <a:rPr lang="en-US"/>
              <a:t>03</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378703" y="2376449"/>
            <a:ext cx="6651372" cy="689519"/>
          </a:xfrm>
        </p:spPr>
        <p:txBody>
          <a:bodyPr lIns="91440" tIns="45720" rIns="91440" bIns="45720" anchor="ctr">
            <a:noAutofit/>
          </a:bodyPr>
          <a:lstStyle/>
          <a:p>
            <a:r>
              <a:rPr lang="en-US" dirty="0"/>
              <a:t>Rechtvaardigheid, ethiek en verantwoordelijkheid</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4521703" y="3131016"/>
            <a:ext cx="700387" cy="689518"/>
          </a:xfrm>
        </p:spPr>
        <p:txBody>
          <a:bodyPr/>
          <a:lstStyle/>
          <a:p>
            <a:r>
              <a:rPr lang="en-US"/>
              <a:t>04</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5357000" y="3131016"/>
            <a:ext cx="5857689" cy="689519"/>
          </a:xfrm>
        </p:spPr>
        <p:txBody>
          <a:bodyPr/>
          <a:lstStyle/>
          <a:p>
            <a:r>
              <a:rPr lang="en-US"/>
              <a:t>Conclusie</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4A86-10F0-C1EF-9802-01046DEE36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EFC7F7-01E2-BEC8-9A8F-3ABD39D99DEC}"/>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dirty="0"/>
              <a:t>TEDx Talk</a:t>
            </a:r>
          </a:p>
          <a:p>
            <a:pPr algn="r"/>
            <a:r>
              <a:rPr lang="en-IE" dirty="0"/>
              <a:t>Hoe maak je duurzame keuzes in de supermarkt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B9198A8B-6035-6FEF-35F3-3B0C0C91E61A}"/>
              </a:ext>
            </a:extLst>
          </p:cNvPr>
          <p:cNvSpPr>
            <a:spLocks noGrp="1"/>
          </p:cNvSpPr>
          <p:nvPr>
            <p:ph type="body" sz="quarter" idx="19"/>
          </p:nvPr>
        </p:nvSpPr>
        <p:spPr>
          <a:xfrm>
            <a:off x="6578872" y="2429138"/>
            <a:ext cx="4990998" cy="4102937"/>
          </a:xfrm>
        </p:spPr>
        <p:txBody>
          <a:bodyPr lIns="91440" tIns="45720" rIns="91440" bIns="45720" anchor="t"/>
          <a:lstStyle/>
          <a:p>
            <a:r>
              <a:rPr lang="en-IE" dirty="0">
                <a:ea typeface="+mn-lt"/>
                <a:cs typeface="+mn-lt"/>
              </a:rPr>
              <a:t>Frank Holleman </a:t>
            </a:r>
            <a:r>
              <a:rPr lang="en-IE" dirty="0" err="1">
                <a:ea typeface="+mn-lt"/>
                <a:cs typeface="+mn-lt"/>
              </a:rPr>
              <a:t>legt</a:t>
            </a:r>
            <a:r>
              <a:rPr lang="en-IE" dirty="0">
                <a:ea typeface="+mn-lt"/>
                <a:cs typeface="+mn-lt"/>
              </a:rPr>
              <a:t> de dilemma's rond klimaatverandering en </a:t>
            </a:r>
            <a:r>
              <a:rPr lang="en-IE" dirty="0" err="1">
                <a:ea typeface="+mn-lt"/>
                <a:cs typeface="+mn-lt"/>
              </a:rPr>
              <a:t>voedsel</a:t>
            </a:r>
            <a:r>
              <a:rPr lang="en-IE" dirty="0">
                <a:ea typeface="+mn-lt"/>
                <a:cs typeface="+mn-lt"/>
              </a:rPr>
              <a:t> </a:t>
            </a:r>
            <a:r>
              <a:rPr lang="en-IE" dirty="0" err="1">
                <a:ea typeface="+mn-lt"/>
                <a:cs typeface="+mn-lt"/>
              </a:rPr>
              <a:t>eenvoudig</a:t>
            </a:r>
            <a:r>
              <a:rPr lang="en-IE" dirty="0">
                <a:ea typeface="+mn-lt"/>
                <a:cs typeface="+mn-lt"/>
              </a:rPr>
              <a:t> </a:t>
            </a:r>
            <a:r>
              <a:rPr lang="en-IE" dirty="0" err="1">
                <a:ea typeface="+mn-lt"/>
                <a:cs typeface="+mn-lt"/>
              </a:rPr>
              <a:t>uit</a:t>
            </a:r>
            <a:r>
              <a:rPr lang="en-IE" dirty="0">
                <a:ea typeface="+mn-lt"/>
                <a:cs typeface="+mn-lt"/>
              </a:rPr>
              <a:t> </a:t>
            </a:r>
            <a:r>
              <a:rPr lang="en-IE" dirty="0" err="1">
                <a:ea typeface="+mn-lt"/>
                <a:cs typeface="+mn-lt"/>
              </a:rPr>
              <a:t>en</a:t>
            </a:r>
            <a:r>
              <a:rPr lang="en-IE" dirty="0">
                <a:ea typeface="+mn-lt"/>
                <a:cs typeface="+mn-lt"/>
              </a:rPr>
              <a:t> </a:t>
            </a:r>
            <a:r>
              <a:rPr lang="en-IE" dirty="0" err="1">
                <a:ea typeface="+mn-lt"/>
                <a:cs typeface="+mn-lt"/>
              </a:rPr>
              <a:t>geeft</a:t>
            </a:r>
            <a:r>
              <a:rPr lang="en-IE" dirty="0">
                <a:ea typeface="+mn-lt"/>
                <a:cs typeface="+mn-lt"/>
              </a:rPr>
              <a:t> tips.</a:t>
            </a:r>
          </a:p>
          <a:p>
            <a:endParaRPr lang="en-IE" dirty="0">
              <a:ea typeface="+mn-lt"/>
              <a:cs typeface="+mn-lt"/>
            </a:endParaRPr>
          </a:p>
          <a:p>
            <a:r>
              <a:rPr lang="en-IE" dirty="0">
                <a:ea typeface="+mn-lt"/>
                <a:cs typeface="+mn-lt"/>
              </a:rPr>
              <a:t>Frank Holleman is medeoprichter van </a:t>
            </a:r>
            <a:r>
              <a:rPr lang="en-IE" b="1" dirty="0">
                <a:ea typeface="+mn-lt"/>
                <a:cs typeface="+mn-lt"/>
              </a:rPr>
              <a:t>Fork Ranger</a:t>
            </a:r>
            <a:r>
              <a:rPr lang="en-IE" dirty="0">
                <a:ea typeface="+mn-lt"/>
                <a:cs typeface="+mn-lt"/>
              </a:rPr>
              <a:t>, een start-up die onderzoek naar klimaatverandering en voedsel omzet in praktische tips en recepten.</a:t>
            </a:r>
          </a:p>
          <a:p>
            <a:endParaRPr lang="en-IE" dirty="0">
              <a:ea typeface="+mn-lt"/>
              <a:cs typeface="+mn-lt"/>
            </a:endParaRPr>
          </a:p>
          <a:p>
            <a:r>
              <a:rPr lang="en-IE" dirty="0">
                <a:ea typeface="+mn-lt"/>
                <a:cs typeface="+mn-lt"/>
              </a:rPr>
              <a:t> </a:t>
            </a:r>
            <a:endParaRPr lang="en-IE" dirty="0">
              <a:solidFill>
                <a:srgbClr val="032D3D"/>
              </a:solidFill>
              <a:ea typeface="Calibri"/>
              <a:cs typeface="Calibri"/>
            </a:endParaRPr>
          </a:p>
        </p:txBody>
      </p:sp>
      <p:sp>
        <p:nvSpPr>
          <p:cNvPr id="5" name="TextBox 3">
            <a:extLst>
              <a:ext uri="{FF2B5EF4-FFF2-40B4-BE49-F238E27FC236}">
                <a16:creationId xmlns:a16="http://schemas.microsoft.com/office/drawing/2014/main" id="{F556BB36-ABE7-0D46-930E-31C58F14CDBB}"/>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4"/>
              </a:rPr>
              <a:t>TEDx Talk</a:t>
            </a:r>
            <a:endParaRPr lang="it-IT" dirty="0">
              <a:hlinkClick r:id="rId4"/>
            </a:endParaRPr>
          </a:p>
          <a:p>
            <a:pPr algn="ctr"/>
            <a:r>
              <a:rPr lang="en-US" sz="1200" dirty="0">
                <a:ea typeface="Calibri"/>
                <a:cs typeface="Calibri"/>
                <a:hlinkClick r:id="rId4"/>
              </a:rPr>
              <a:t>Hoe maak je duurzame keuzes in de supermarkt</a:t>
            </a:r>
            <a:endParaRPr lang="en-US" sz="1200" dirty="0">
              <a:ea typeface="Calibri"/>
              <a:cs typeface="Calibri"/>
            </a:endParaRPr>
          </a:p>
        </p:txBody>
      </p:sp>
      <p:pic>
        <p:nvPicPr>
          <p:cNvPr id="6" name="Elementi multimediali online 5" descr="How to make sustainable choices at the supermarket | Frank Holleman | TEDxWageningenUniversity">
            <a:hlinkClick r:id="" action="ppaction://media"/>
            <a:extLst>
              <a:ext uri="{FF2B5EF4-FFF2-40B4-BE49-F238E27FC236}">
                <a16:creationId xmlns:a16="http://schemas.microsoft.com/office/drawing/2014/main" id="{0C587DE4-76B8-3841-84D5-1E31802AEFCF}"/>
              </a:ext>
            </a:extLst>
          </p:cNvPr>
          <p:cNvPicPr>
            <a:picLocks noRot="1" noChangeAspect="1"/>
          </p:cNvPicPr>
          <p:nvPr>
            <a:videoFile r:link="rId1"/>
          </p:nvPr>
        </p:nvPicPr>
        <p:blipFill>
          <a:blip r:embed="rId5"/>
          <a:stretch>
            <a:fillRect/>
          </a:stretch>
        </p:blipFill>
        <p:spPr>
          <a:xfrm>
            <a:off x="1019768" y="2574785"/>
            <a:ext cx="5076232" cy="2868071"/>
          </a:xfrm>
          <a:prstGeom prst="rect">
            <a:avLst/>
          </a:prstGeom>
        </p:spPr>
      </p:pic>
    </p:spTree>
    <p:extLst>
      <p:ext uri="{BB962C8B-B14F-4D97-AF65-F5344CB8AC3E}">
        <p14:creationId xmlns:p14="http://schemas.microsoft.com/office/powerpoint/2010/main" val="4948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606074"/>
            <a:ext cx="6023349" cy="1024474"/>
          </a:xfrm>
          <a:prstGeom prst="rect">
            <a:avLst/>
          </a:prstGeom>
        </p:spPr>
        <p:txBody>
          <a:bodyPr/>
          <a:lstStyle/>
          <a:p>
            <a:r>
              <a:rPr lang="en-US" dirty="0" err="1"/>
              <a:t>Opdracht</a:t>
            </a:r>
            <a:r>
              <a:rPr lang="en-US" dirty="0"/>
              <a:t>: </a:t>
            </a:r>
          </a:p>
          <a:p>
            <a:r>
              <a:rPr lang="en-US" b="0" dirty="0"/>
              <a:t>Voeding en klimaatverandering</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dirty="0" err="1">
                <a:solidFill>
                  <a:srgbClr val="292668"/>
                </a:solidFill>
                <a:highlight>
                  <a:srgbClr val="F26F46"/>
                </a:highlight>
              </a:rPr>
              <a:t>Opdracht</a:t>
            </a:r>
            <a:r>
              <a:rPr lang="en-US" dirty="0">
                <a:solidFill>
                  <a:srgbClr val="292668"/>
                </a:solidFill>
                <a:highlight>
                  <a:srgbClr val="F26F46"/>
                </a:highlight>
              </a:rPr>
              <a:t> </a:t>
            </a:r>
            <a:r>
              <a:rPr lang="en-US" b="0" i="0" u="none" strike="noStrike" dirty="0">
                <a:solidFill>
                  <a:srgbClr val="292668"/>
                </a:solidFill>
                <a:effectLst/>
              </a:rPr>
              <a:t>– </a:t>
            </a:r>
            <a:r>
              <a:rPr lang="en-US" b="1" i="0" u="none" strike="noStrike" dirty="0">
                <a:solidFill>
                  <a:srgbClr val="292668"/>
                </a:solidFill>
                <a:effectLst/>
              </a:rPr>
              <a:t>Voeding en klimaatverandering</a:t>
            </a:r>
          </a:p>
          <a:p>
            <a:pPr algn="l" rtl="0" fontAlgn="base"/>
            <a:r>
              <a:rPr lang="en-US" b="0" i="0" dirty="0">
                <a:effectLst/>
              </a:rPr>
              <a:t>​</a:t>
            </a:r>
          </a:p>
          <a:p>
            <a:pPr fontAlgn="base"/>
            <a:r>
              <a:rPr lang="en-US" b="1" i="0" u="none" strike="noStrike" dirty="0">
                <a:solidFill>
                  <a:srgbClr val="292668"/>
                </a:solidFill>
                <a:effectLst/>
              </a:rPr>
              <a:t>Doel: </a:t>
            </a:r>
            <a:r>
              <a:rPr lang="nl-NL" dirty="0"/>
              <a:t>Inzicht in de impact van voedsel op de natuur</a:t>
            </a:r>
            <a:endParaRPr lang="en-US" dirty="0"/>
          </a:p>
          <a:p>
            <a:pPr algn="l" rtl="0" fontAlgn="base"/>
            <a:r>
              <a:rPr lang="en-US" b="0" i="0" dirty="0">
                <a:effectLst/>
              </a:rPr>
              <a:t>​</a:t>
            </a:r>
          </a:p>
          <a:p>
            <a:pPr marL="571500" indent="-342900" algn="l" rtl="0" fontAlgn="base">
              <a:buFont typeface="Wingdings" panose="05000000000000000000" pitchFamily="2" charset="2"/>
              <a:buChar char="Ø"/>
            </a:pPr>
            <a:r>
              <a:rPr lang="en-US" b="0" i="0" u="none" strike="noStrike" dirty="0">
                <a:solidFill>
                  <a:srgbClr val="292668"/>
                </a:solidFill>
                <a:effectLst/>
              </a:rPr>
              <a:t>Denk </a:t>
            </a:r>
            <a:r>
              <a:rPr lang="en-US" b="0" i="0" u="none" strike="noStrike" dirty="0" err="1">
                <a:solidFill>
                  <a:srgbClr val="292668"/>
                </a:solidFill>
                <a:effectLst/>
              </a:rPr>
              <a:t>aan</a:t>
            </a:r>
            <a:r>
              <a:rPr lang="en-US" b="0" i="0" u="none" strike="noStrike" dirty="0">
                <a:solidFill>
                  <a:srgbClr val="292668"/>
                </a:solidFill>
                <a:effectLst/>
              </a:rPr>
              <a:t> </a:t>
            </a:r>
            <a:r>
              <a:rPr lang="en-US" dirty="0"/>
              <a:t>eten </a:t>
            </a:r>
            <a:r>
              <a:rPr lang="en-US" b="0" i="0" u="none" strike="noStrike" dirty="0" err="1">
                <a:solidFill>
                  <a:srgbClr val="292668"/>
                </a:solidFill>
                <a:effectLst/>
              </a:rPr>
              <a:t>dat</a:t>
            </a:r>
            <a:r>
              <a:rPr lang="en-US" b="0" i="0" u="none" strike="noStrike" dirty="0">
                <a:solidFill>
                  <a:srgbClr val="292668"/>
                </a:solidFill>
                <a:effectLst/>
              </a:rPr>
              <a:t> je </a:t>
            </a:r>
            <a:r>
              <a:rPr lang="en-US" b="0" i="0" u="none" strike="noStrike" dirty="0" err="1">
                <a:solidFill>
                  <a:srgbClr val="292668"/>
                </a:solidFill>
                <a:effectLst/>
              </a:rPr>
              <a:t>dagelijks</a:t>
            </a:r>
            <a:r>
              <a:rPr lang="en-US" b="0" i="0" u="none" strike="noStrike" dirty="0">
                <a:solidFill>
                  <a:srgbClr val="292668"/>
                </a:solidFill>
                <a:effectLst/>
              </a:rPr>
              <a:t> </a:t>
            </a:r>
            <a:r>
              <a:rPr lang="en-US" b="0" i="0" u="none" strike="noStrike" dirty="0" err="1">
                <a:solidFill>
                  <a:srgbClr val="292668"/>
                </a:solidFill>
                <a:effectLst/>
              </a:rPr>
              <a:t>eet</a:t>
            </a:r>
            <a:r>
              <a:rPr lang="en-US" dirty="0"/>
              <a:t>, of minstens drie keer per week.</a:t>
            </a:r>
            <a:endParaRPr lang="en-US" b="0" i="0" dirty="0">
              <a:effectLst/>
            </a:endParaRPr>
          </a:p>
          <a:p>
            <a:pPr algn="l" rtl="0" fontAlgn="base"/>
            <a:r>
              <a:rPr lang="en-US" b="0" i="0" dirty="0">
                <a:effectLst/>
              </a:rPr>
              <a:t>​</a:t>
            </a:r>
          </a:p>
          <a:p>
            <a:pPr algn="l" rtl="0" fontAlgn="base"/>
            <a:r>
              <a:rPr lang="en-US" b="0" i="0" u="none" strike="noStrike" dirty="0">
                <a:solidFill>
                  <a:srgbClr val="292668"/>
                </a:solidFill>
                <a:effectLst/>
              </a:rPr>
              <a:t>Geef korte antwoorden op </a:t>
            </a:r>
            <a:r>
              <a:rPr lang="en-US" dirty="0"/>
              <a:t>de volgende vragen</a:t>
            </a:r>
            <a:r>
              <a:rPr lang="en-US" b="0" i="0" dirty="0">
                <a:effectLst/>
              </a:rPr>
              <a:t>:</a:t>
            </a:r>
          </a:p>
          <a:p>
            <a:pPr algn="l" rtl="0" fontAlgn="base"/>
            <a:endParaRPr lang="en-US" b="0" i="0" dirty="0">
              <a:effectLst/>
            </a:endParaRPr>
          </a:p>
          <a:p>
            <a:pPr marL="571500" indent="-342900" algn="l" rtl="0" fontAlgn="base">
              <a:buFont typeface="Arial" panose="020B0604020202020204" pitchFamily="34" charset="0"/>
              <a:buChar char="•"/>
            </a:pPr>
            <a:r>
              <a:rPr lang="en-US" b="0" i="0" u="none" strike="noStrike" dirty="0">
                <a:solidFill>
                  <a:srgbClr val="292668"/>
                </a:solidFill>
                <a:effectLst/>
              </a:rPr>
              <a:t>Waar komt </a:t>
            </a:r>
            <a:r>
              <a:rPr lang="en-US" b="0" i="0" u="none" strike="noStrike" dirty="0" err="1">
                <a:solidFill>
                  <a:srgbClr val="292668"/>
                </a:solidFill>
                <a:effectLst/>
              </a:rPr>
              <a:t>dit</a:t>
            </a:r>
            <a:r>
              <a:rPr lang="en-US" b="0" i="0" u="none" strike="noStrike" dirty="0">
                <a:solidFill>
                  <a:srgbClr val="292668"/>
                </a:solidFill>
                <a:effectLst/>
              </a:rPr>
              <a:t> eten vandaan?</a:t>
            </a:r>
          </a:p>
          <a:p>
            <a:pPr marL="571500" indent="-342900" algn="l" rtl="0" fontAlgn="base">
              <a:buFont typeface="Arial" panose="020B0604020202020204" pitchFamily="34" charset="0"/>
              <a:buChar char="•"/>
            </a:pPr>
            <a:r>
              <a:rPr lang="en-US" dirty="0"/>
              <a:t>Hoe wordt het </a:t>
            </a:r>
            <a:r>
              <a:rPr lang="en-US" b="0" i="0" u="none" strike="noStrike" dirty="0">
                <a:solidFill>
                  <a:srgbClr val="292668"/>
                </a:solidFill>
                <a:effectLst/>
              </a:rPr>
              <a:t>geproduceerd en vervoerd?</a:t>
            </a:r>
            <a:endParaRPr lang="en-US" b="0" i="0" dirty="0">
              <a:effectLst/>
            </a:endParaRPr>
          </a:p>
          <a:p>
            <a:pPr marL="571500" indent="-342900" algn="l" rtl="0" fontAlgn="base">
              <a:buFont typeface="Arial" panose="020B0604020202020204" pitchFamily="34" charset="0"/>
              <a:buChar char="•"/>
            </a:pPr>
            <a:r>
              <a:rPr lang="en-US" b="0" i="0" dirty="0">
                <a:effectLst/>
              </a:rPr>
              <a:t>Is het een bewerkt product? </a:t>
            </a:r>
          </a:p>
          <a:p>
            <a:pPr marL="571500" indent="-342900" algn="l" rtl="0" fontAlgn="base">
              <a:buFont typeface="Arial" panose="020B0604020202020204" pitchFamily="34" charset="0"/>
              <a:buChar char="•"/>
            </a:pPr>
            <a:r>
              <a:rPr lang="en-US" b="0" i="0" u="none" strike="noStrike" dirty="0">
                <a:solidFill>
                  <a:srgbClr val="292668"/>
                </a:solidFill>
                <a:effectLst/>
              </a:rPr>
              <a:t>Wat is uw veronderstelling over de impact </a:t>
            </a:r>
            <a:r>
              <a:rPr lang="en-US" b="0" i="0" u="none" strike="noStrike" dirty="0" err="1">
                <a:solidFill>
                  <a:srgbClr val="292668"/>
                </a:solidFill>
                <a:effectLst/>
              </a:rPr>
              <a:t>ervan</a:t>
            </a:r>
            <a:r>
              <a:rPr lang="en-US" b="0" i="0" u="none" strike="noStrike" dirty="0">
                <a:solidFill>
                  <a:srgbClr val="292668"/>
                </a:solidFill>
                <a:effectLst/>
              </a:rPr>
              <a:t> op de </a:t>
            </a:r>
            <a:r>
              <a:rPr lang="en-US" b="0" i="0" u="none" strike="noStrike" dirty="0" err="1">
                <a:solidFill>
                  <a:srgbClr val="292668"/>
                </a:solidFill>
                <a:effectLst/>
              </a:rPr>
              <a:t>natuur</a:t>
            </a:r>
            <a:r>
              <a:rPr lang="en-US" b="0" i="0" u="none" strike="noStrike" dirty="0">
                <a:solidFill>
                  <a:srgbClr val="292668"/>
                </a:solidFill>
                <a:effectLst/>
              </a:rPr>
              <a:t>? </a:t>
            </a:r>
            <a:endParaRPr lang="en-US" b="0" i="0" dirty="0">
              <a:effectLst/>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6919784" y="59488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9037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08E2837C-5E72-241B-CF82-5C10F19E15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DEFBA4-47CF-3AF0-F5A3-F25F988D4FA1}"/>
              </a:ext>
            </a:extLst>
          </p:cNvPr>
          <p:cNvSpPr>
            <a:spLocks noGrp="1"/>
          </p:cNvSpPr>
          <p:nvPr>
            <p:ph type="body" sz="quarter" idx="18"/>
          </p:nvPr>
        </p:nvSpPr>
        <p:spPr>
          <a:xfrm>
            <a:off x="578052" y="1401427"/>
            <a:ext cx="6569880" cy="2027573"/>
          </a:xfrm>
        </p:spPr>
        <p:txBody>
          <a:bodyPr lIns="91440" tIns="45720" rIns="91440" bIns="45720" anchor="t"/>
          <a:lstStyle/>
          <a:p>
            <a:r>
              <a:rPr lang="en-US" sz="2000" dirty="0" err="1"/>
              <a:t>Niet</a:t>
            </a:r>
            <a:r>
              <a:rPr lang="en-US" sz="2000" dirty="0"/>
              <a:t> alle </a:t>
            </a:r>
            <a:r>
              <a:rPr lang="en-US" sz="2000" dirty="0" err="1"/>
              <a:t>landbouw</a:t>
            </a:r>
            <a:r>
              <a:rPr lang="en-US" sz="2000" dirty="0"/>
              <a:t> is </a:t>
            </a:r>
            <a:r>
              <a:rPr lang="en-US" sz="2000" dirty="0" err="1"/>
              <a:t>hetzelfde</a:t>
            </a:r>
            <a:r>
              <a:rPr lang="en-US" sz="2000" dirty="0"/>
              <a:t>. </a:t>
            </a:r>
            <a:r>
              <a:rPr lang="en-US" sz="2000" dirty="0" err="1"/>
              <a:t>Duurzame</a:t>
            </a:r>
            <a:r>
              <a:rPr lang="en-US" sz="2000" dirty="0"/>
              <a:t> </a:t>
            </a:r>
            <a:r>
              <a:rPr lang="en-US" sz="2000" dirty="0" err="1"/>
              <a:t>landbouwmethoden</a:t>
            </a:r>
            <a:r>
              <a:rPr lang="en-US" sz="2000" dirty="0"/>
              <a:t> </a:t>
            </a:r>
            <a:r>
              <a:rPr lang="en-US" sz="2000" dirty="0" err="1"/>
              <a:t>werken</a:t>
            </a:r>
            <a:r>
              <a:rPr lang="en-US" sz="2000" dirty="0"/>
              <a:t> </a:t>
            </a:r>
            <a:r>
              <a:rPr lang="en-US" sz="2000" dirty="0" err="1"/>
              <a:t>samen</a:t>
            </a:r>
            <a:r>
              <a:rPr lang="en-US" sz="2000" dirty="0"/>
              <a:t> met de </a:t>
            </a:r>
            <a:r>
              <a:rPr lang="en-US" sz="2000" dirty="0" err="1"/>
              <a:t>natuur</a:t>
            </a:r>
            <a:r>
              <a:rPr lang="en-US" sz="2000" dirty="0"/>
              <a:t> door de </a:t>
            </a:r>
            <a:r>
              <a:rPr lang="en-US" sz="2000" dirty="0" err="1"/>
              <a:t>bodem</a:t>
            </a:r>
            <a:r>
              <a:rPr lang="en-US" sz="2000" dirty="0"/>
              <a:t> </a:t>
            </a:r>
            <a:r>
              <a:rPr lang="en-US" sz="2000" dirty="0" err="1"/>
              <a:t>te</a:t>
            </a:r>
            <a:r>
              <a:rPr lang="en-US" sz="2000" dirty="0"/>
              <a:t> </a:t>
            </a:r>
            <a:r>
              <a:rPr lang="en-US" sz="2000" dirty="0" err="1"/>
              <a:t>beschermen</a:t>
            </a:r>
            <a:r>
              <a:rPr lang="en-US" sz="2000" dirty="0"/>
              <a:t>, water </a:t>
            </a:r>
            <a:r>
              <a:rPr lang="en-US" sz="2000" dirty="0" err="1"/>
              <a:t>te</a:t>
            </a:r>
            <a:r>
              <a:rPr lang="en-US" sz="2000" dirty="0"/>
              <a:t> </a:t>
            </a:r>
            <a:r>
              <a:rPr lang="en-US" sz="2000" dirty="0" err="1"/>
              <a:t>besparen</a:t>
            </a:r>
            <a:r>
              <a:rPr lang="en-US" sz="2000" dirty="0"/>
              <a:t> </a:t>
            </a:r>
            <a:r>
              <a:rPr lang="en-US" sz="2000" dirty="0" err="1"/>
              <a:t>en</a:t>
            </a:r>
            <a:r>
              <a:rPr lang="en-US" sz="2000" dirty="0"/>
              <a:t> de </a:t>
            </a:r>
            <a:r>
              <a:rPr lang="en-US" sz="2000" dirty="0" err="1"/>
              <a:t>biodiversiteit</a:t>
            </a:r>
            <a:r>
              <a:rPr lang="en-US" sz="2000" dirty="0"/>
              <a:t> </a:t>
            </a:r>
            <a:r>
              <a:rPr lang="en-US" sz="2000" dirty="0" err="1"/>
              <a:t>te</a:t>
            </a:r>
            <a:r>
              <a:rPr lang="en-US" sz="2000" dirty="0"/>
              <a:t> </a:t>
            </a:r>
            <a:r>
              <a:rPr lang="en-US" sz="2000" dirty="0" err="1"/>
              <a:t>ondersteunen</a:t>
            </a:r>
            <a:r>
              <a:rPr lang="en-US" sz="2000" dirty="0"/>
              <a:t>. </a:t>
            </a:r>
            <a:r>
              <a:rPr lang="en-US" sz="2000" dirty="0" err="1"/>
              <a:t>Deze</a:t>
            </a:r>
            <a:r>
              <a:rPr lang="en-US" sz="2000" dirty="0"/>
              <a:t> </a:t>
            </a:r>
            <a:r>
              <a:rPr lang="en-US" sz="2000" dirty="0" err="1"/>
              <a:t>praktijken</a:t>
            </a:r>
            <a:r>
              <a:rPr lang="en-US" sz="2000" dirty="0"/>
              <a:t> </a:t>
            </a:r>
            <a:r>
              <a:rPr lang="en-US" sz="2000" dirty="0" err="1"/>
              <a:t>ondersteunen</a:t>
            </a:r>
            <a:r>
              <a:rPr lang="en-US" sz="2000" dirty="0"/>
              <a:t> </a:t>
            </a:r>
            <a:r>
              <a:rPr lang="en-US" sz="2000" dirty="0" err="1"/>
              <a:t>gezondere</a:t>
            </a:r>
            <a:r>
              <a:rPr lang="en-US" sz="2000" dirty="0"/>
              <a:t> </a:t>
            </a:r>
            <a:r>
              <a:rPr lang="en-US" sz="2000" dirty="0" err="1"/>
              <a:t>ecosystemen</a:t>
            </a:r>
            <a:r>
              <a:rPr lang="en-US" sz="2000" dirty="0"/>
              <a:t> </a:t>
            </a:r>
            <a:r>
              <a:rPr lang="en-US" sz="2000" dirty="0" err="1"/>
              <a:t>en</a:t>
            </a:r>
            <a:r>
              <a:rPr lang="en-US" sz="2000" dirty="0"/>
              <a:t> </a:t>
            </a:r>
            <a:r>
              <a:rPr lang="en-US" sz="2000" dirty="0" err="1"/>
              <a:t>creëren</a:t>
            </a:r>
            <a:r>
              <a:rPr lang="en-US" sz="2000" dirty="0"/>
              <a:t> </a:t>
            </a:r>
            <a:r>
              <a:rPr lang="en-US" sz="2000" dirty="0" err="1"/>
              <a:t>veerkrachtigere</a:t>
            </a:r>
            <a:r>
              <a:rPr lang="en-US" sz="2000" dirty="0"/>
              <a:t> </a:t>
            </a:r>
            <a:r>
              <a:rPr lang="en-US" sz="2000" dirty="0" err="1"/>
              <a:t>voedselsystemen</a:t>
            </a:r>
            <a:r>
              <a:rPr lang="en-US" sz="2000" dirty="0"/>
              <a:t>.</a:t>
            </a:r>
          </a:p>
        </p:txBody>
      </p:sp>
      <p:pic>
        <p:nvPicPr>
          <p:cNvPr id="15" name="Picture Placeholder 31">
            <a:extLst>
              <a:ext uri="{FF2B5EF4-FFF2-40B4-BE49-F238E27FC236}">
                <a16:creationId xmlns:a16="http://schemas.microsoft.com/office/drawing/2014/main" id="{57BC64B2-0C97-65C8-2C56-970D97242ABB}"/>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 name="Text Placeholder 1">
            <a:extLst>
              <a:ext uri="{FF2B5EF4-FFF2-40B4-BE49-F238E27FC236}">
                <a16:creationId xmlns:a16="http://schemas.microsoft.com/office/drawing/2014/main" id="{8417940B-7651-463F-08D7-9D17597FAA23}"/>
              </a:ext>
            </a:extLst>
          </p:cNvPr>
          <p:cNvSpPr>
            <a:spLocks noGrp="1"/>
          </p:cNvSpPr>
          <p:nvPr>
            <p:ph type="body" sz="quarter" idx="16"/>
          </p:nvPr>
        </p:nvSpPr>
        <p:spPr>
          <a:xfrm>
            <a:off x="-1" y="650590"/>
            <a:ext cx="6184901" cy="641497"/>
          </a:xfrm>
          <a:solidFill>
            <a:srgbClr val="F26F46"/>
          </a:solidFill>
        </p:spPr>
        <p:txBody>
          <a:bodyPr/>
          <a:lstStyle/>
          <a:p>
            <a:pPr marL="585788">
              <a:lnSpc>
                <a:spcPct val="100000"/>
              </a:lnSpc>
            </a:pPr>
            <a:r>
              <a:rPr lang="en-US"/>
              <a:t>Duurzame landbouw</a:t>
            </a:r>
          </a:p>
        </p:txBody>
      </p:sp>
      <p:sp>
        <p:nvSpPr>
          <p:cNvPr id="4" name="Rechthoek: afgeschuinde diagonale hoeken 3">
            <a:extLst>
              <a:ext uri="{FF2B5EF4-FFF2-40B4-BE49-F238E27FC236}">
                <a16:creationId xmlns:a16="http://schemas.microsoft.com/office/drawing/2014/main" id="{FE3B8A10-33D3-8D28-5F79-5C5642D364E9}"/>
              </a:ext>
            </a:extLst>
          </p:cNvPr>
          <p:cNvSpPr/>
          <p:nvPr/>
        </p:nvSpPr>
        <p:spPr>
          <a:xfrm>
            <a:off x="817403" y="3143250"/>
            <a:ext cx="6754855" cy="3438172"/>
          </a:xfrm>
          <a:prstGeom prst="snip2DiagRect">
            <a:avLst/>
          </a:prstGeom>
          <a:solidFill>
            <a:srgbClr val="FEFBF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2400" b="1" dirty="0">
                <a:solidFill>
                  <a:srgbClr val="292668"/>
                </a:solidFill>
              </a:rPr>
              <a:t>	</a:t>
            </a:r>
          </a:p>
          <a:p>
            <a:r>
              <a:rPr lang="nl-NL" sz="1600" dirty="0">
                <a:solidFill>
                  <a:srgbClr val="292668"/>
                </a:solidFill>
              </a:rPr>
              <a:t>	</a:t>
            </a:r>
          </a:p>
          <a:p>
            <a:endParaRPr lang="nl-NL" sz="1600" dirty="0">
              <a:solidFill>
                <a:srgbClr val="292668"/>
              </a:solidFill>
            </a:endParaRPr>
          </a:p>
          <a:p>
            <a:r>
              <a:rPr lang="nl-NL" sz="1600" dirty="0">
                <a:solidFill>
                  <a:srgbClr val="292668"/>
                </a:solidFill>
              </a:rPr>
              <a:t>	</a:t>
            </a:r>
            <a:endParaRPr lang="en-NL" sz="2000" b="1" dirty="0">
              <a:solidFill>
                <a:srgbClr val="292668"/>
              </a:solidFill>
            </a:endParaRPr>
          </a:p>
        </p:txBody>
      </p:sp>
      <p:pic>
        <p:nvPicPr>
          <p:cNvPr id="7" name="Afbeelding 6">
            <a:extLst>
              <a:ext uri="{FF2B5EF4-FFF2-40B4-BE49-F238E27FC236}">
                <a16:creationId xmlns:a16="http://schemas.microsoft.com/office/drawing/2014/main" id="{F5F3639A-4CC2-B6D6-89B9-9AC715104994}"/>
              </a:ext>
            </a:extLst>
          </p:cNvPr>
          <p:cNvPicPr>
            <a:picLocks noChangeAspect="1"/>
          </p:cNvPicPr>
          <p:nvPr/>
        </p:nvPicPr>
        <p:blipFill>
          <a:blip r:embed="rId4"/>
          <a:stretch>
            <a:fillRect/>
          </a:stretch>
        </p:blipFill>
        <p:spPr>
          <a:xfrm>
            <a:off x="888774" y="3841589"/>
            <a:ext cx="500975" cy="521423"/>
          </a:xfrm>
          <a:prstGeom prst="rect">
            <a:avLst/>
          </a:prstGeom>
        </p:spPr>
      </p:pic>
      <p:pic>
        <p:nvPicPr>
          <p:cNvPr id="9" name="Afbeelding 8">
            <a:extLst>
              <a:ext uri="{FF2B5EF4-FFF2-40B4-BE49-F238E27FC236}">
                <a16:creationId xmlns:a16="http://schemas.microsoft.com/office/drawing/2014/main" id="{ACC03902-A37C-D9D4-FDC4-93C69BE9D5BA}"/>
              </a:ext>
            </a:extLst>
          </p:cNvPr>
          <p:cNvPicPr>
            <a:picLocks noChangeAspect="1"/>
          </p:cNvPicPr>
          <p:nvPr/>
        </p:nvPicPr>
        <p:blipFill>
          <a:blip r:embed="rId5"/>
          <a:stretch>
            <a:fillRect/>
          </a:stretch>
        </p:blipFill>
        <p:spPr>
          <a:xfrm>
            <a:off x="3929008" y="3817551"/>
            <a:ext cx="531646" cy="521423"/>
          </a:xfrm>
          <a:prstGeom prst="rect">
            <a:avLst/>
          </a:prstGeom>
        </p:spPr>
      </p:pic>
      <p:pic>
        <p:nvPicPr>
          <p:cNvPr id="11" name="Afbeelding 10">
            <a:extLst>
              <a:ext uri="{FF2B5EF4-FFF2-40B4-BE49-F238E27FC236}">
                <a16:creationId xmlns:a16="http://schemas.microsoft.com/office/drawing/2014/main" id="{98064D5D-0DA0-E452-A98F-F50D799E7D17}"/>
              </a:ext>
            </a:extLst>
          </p:cNvPr>
          <p:cNvPicPr>
            <a:picLocks noChangeAspect="1"/>
          </p:cNvPicPr>
          <p:nvPr/>
        </p:nvPicPr>
        <p:blipFill>
          <a:blip r:embed="rId6"/>
          <a:stretch>
            <a:fillRect/>
          </a:stretch>
        </p:blipFill>
        <p:spPr>
          <a:xfrm>
            <a:off x="900919" y="5351484"/>
            <a:ext cx="425651" cy="521423"/>
          </a:xfrm>
          <a:prstGeom prst="rect">
            <a:avLst/>
          </a:prstGeom>
        </p:spPr>
      </p:pic>
      <p:pic>
        <p:nvPicPr>
          <p:cNvPr id="13" name="Afbeelding 12">
            <a:extLst>
              <a:ext uri="{FF2B5EF4-FFF2-40B4-BE49-F238E27FC236}">
                <a16:creationId xmlns:a16="http://schemas.microsoft.com/office/drawing/2014/main" id="{23EA3FDB-181D-DE55-07C0-498E361B0A3E}"/>
              </a:ext>
            </a:extLst>
          </p:cNvPr>
          <p:cNvPicPr>
            <a:picLocks noChangeAspect="1"/>
          </p:cNvPicPr>
          <p:nvPr/>
        </p:nvPicPr>
        <p:blipFill>
          <a:blip r:embed="rId7"/>
          <a:stretch>
            <a:fillRect/>
          </a:stretch>
        </p:blipFill>
        <p:spPr>
          <a:xfrm>
            <a:off x="3929008" y="5469637"/>
            <a:ext cx="542793" cy="521506"/>
          </a:xfrm>
          <a:prstGeom prst="rect">
            <a:avLst/>
          </a:prstGeom>
        </p:spPr>
      </p:pic>
      <p:sp>
        <p:nvSpPr>
          <p:cNvPr id="6" name="TextBox 5">
            <a:extLst>
              <a:ext uri="{FF2B5EF4-FFF2-40B4-BE49-F238E27FC236}">
                <a16:creationId xmlns:a16="http://schemas.microsoft.com/office/drawing/2014/main" id="{5302EDED-54C3-C4C8-2AC2-1969A0EF4472}"/>
              </a:ext>
            </a:extLst>
          </p:cNvPr>
          <p:cNvSpPr txBox="1"/>
          <p:nvPr/>
        </p:nvSpPr>
        <p:spPr>
          <a:xfrm>
            <a:off x="1388662" y="3756274"/>
            <a:ext cx="2408382" cy="923330"/>
          </a:xfrm>
          <a:prstGeom prst="rect">
            <a:avLst/>
          </a:prstGeom>
          <a:noFill/>
        </p:spPr>
        <p:txBody>
          <a:bodyPr wrap="square">
            <a:spAutoFit/>
          </a:bodyPr>
          <a:lstStyle/>
          <a:p>
            <a:r>
              <a:rPr lang="nl-NL" dirty="0">
                <a:solidFill>
                  <a:srgbClr val="292668"/>
                </a:solidFill>
              </a:rPr>
              <a:t>Vermijdt synthetische </a:t>
            </a:r>
            <a:r>
              <a:rPr lang="nl-NL" sz="1800" dirty="0">
                <a:solidFill>
                  <a:srgbClr val="292668"/>
                </a:solidFill>
              </a:rPr>
              <a:t>pesticiden en meststoffen </a:t>
            </a:r>
            <a:endParaRPr lang="en-IE" dirty="0"/>
          </a:p>
        </p:txBody>
      </p:sp>
      <p:sp>
        <p:nvSpPr>
          <p:cNvPr id="10" name="TextBox 9">
            <a:extLst>
              <a:ext uri="{FF2B5EF4-FFF2-40B4-BE49-F238E27FC236}">
                <a16:creationId xmlns:a16="http://schemas.microsoft.com/office/drawing/2014/main" id="{5C5AFD86-3133-DFFF-1521-4A5001B5AA0F}"/>
              </a:ext>
            </a:extLst>
          </p:cNvPr>
          <p:cNvSpPr txBox="1"/>
          <p:nvPr/>
        </p:nvSpPr>
        <p:spPr>
          <a:xfrm>
            <a:off x="4458763" y="3748681"/>
            <a:ext cx="2834269" cy="923330"/>
          </a:xfrm>
          <a:prstGeom prst="rect">
            <a:avLst/>
          </a:prstGeom>
          <a:noFill/>
        </p:spPr>
        <p:txBody>
          <a:bodyPr wrap="square">
            <a:spAutoFit/>
          </a:bodyPr>
          <a:lstStyle/>
          <a:p>
            <a:r>
              <a:rPr lang="nl-NL" sz="1800" dirty="0">
                <a:solidFill>
                  <a:srgbClr val="292668"/>
                </a:solidFill>
              </a:rPr>
              <a:t>Herstelt de bodem, vangt</a:t>
            </a:r>
          </a:p>
          <a:p>
            <a:r>
              <a:rPr lang="nl-NL" sz="1800" dirty="0">
                <a:solidFill>
                  <a:srgbClr val="292668"/>
                </a:solidFill>
              </a:rPr>
              <a:t>koolstof, beschermt de biodiversiteit</a:t>
            </a:r>
          </a:p>
        </p:txBody>
      </p:sp>
      <p:sp>
        <p:nvSpPr>
          <p:cNvPr id="14" name="TextBox 13">
            <a:extLst>
              <a:ext uri="{FF2B5EF4-FFF2-40B4-BE49-F238E27FC236}">
                <a16:creationId xmlns:a16="http://schemas.microsoft.com/office/drawing/2014/main" id="{3852B543-8BC6-A1F5-73E1-654CB46A5A15}"/>
              </a:ext>
            </a:extLst>
          </p:cNvPr>
          <p:cNvSpPr txBox="1"/>
          <p:nvPr/>
        </p:nvSpPr>
        <p:spPr>
          <a:xfrm>
            <a:off x="1302372" y="5381093"/>
            <a:ext cx="2494672" cy="1200329"/>
          </a:xfrm>
          <a:prstGeom prst="rect">
            <a:avLst/>
          </a:prstGeom>
          <a:noFill/>
        </p:spPr>
        <p:txBody>
          <a:bodyPr wrap="square">
            <a:spAutoFit/>
          </a:bodyPr>
          <a:lstStyle/>
          <a:p>
            <a:r>
              <a:rPr lang="nl-NL" dirty="0">
                <a:solidFill>
                  <a:srgbClr val="292668"/>
                </a:solidFill>
              </a:rPr>
              <a:t>Combineren van bomen, gewassen en dieren om de natuur en opbrengst te versterken.</a:t>
            </a:r>
            <a:endParaRPr lang="en-IE" dirty="0"/>
          </a:p>
        </p:txBody>
      </p:sp>
      <p:sp>
        <p:nvSpPr>
          <p:cNvPr id="28" name="TextBox 27">
            <a:extLst>
              <a:ext uri="{FF2B5EF4-FFF2-40B4-BE49-F238E27FC236}">
                <a16:creationId xmlns:a16="http://schemas.microsoft.com/office/drawing/2014/main" id="{38E71C1A-19B1-707E-80DD-5363D8504722}"/>
              </a:ext>
            </a:extLst>
          </p:cNvPr>
          <p:cNvSpPr txBox="1"/>
          <p:nvPr/>
        </p:nvSpPr>
        <p:spPr>
          <a:xfrm>
            <a:off x="4462960" y="5482212"/>
            <a:ext cx="2499590" cy="646331"/>
          </a:xfrm>
          <a:prstGeom prst="rect">
            <a:avLst/>
          </a:prstGeom>
          <a:noFill/>
        </p:spPr>
        <p:txBody>
          <a:bodyPr wrap="square">
            <a:spAutoFit/>
          </a:bodyPr>
          <a:lstStyle/>
          <a:p>
            <a:r>
              <a:rPr lang="nl-NL" sz="1800" dirty="0">
                <a:solidFill>
                  <a:srgbClr val="292668"/>
                </a:solidFill>
              </a:rPr>
              <a:t>Voedsel produceren dichter bij</a:t>
            </a:r>
          </a:p>
          <a:p>
            <a:r>
              <a:rPr lang="nl-NL" sz="1800" dirty="0">
                <a:solidFill>
                  <a:srgbClr val="292668"/>
                </a:solidFill>
              </a:rPr>
              <a:t>waar mensen wonen</a:t>
            </a:r>
            <a:endParaRPr lang="en-IE" dirty="0"/>
          </a:p>
        </p:txBody>
      </p:sp>
      <p:sp>
        <p:nvSpPr>
          <p:cNvPr id="30" name="TextBox 29">
            <a:extLst>
              <a:ext uri="{FF2B5EF4-FFF2-40B4-BE49-F238E27FC236}">
                <a16:creationId xmlns:a16="http://schemas.microsoft.com/office/drawing/2014/main" id="{99134BC2-71A8-3B7B-81F2-19D5F2DF779C}"/>
              </a:ext>
            </a:extLst>
          </p:cNvPr>
          <p:cNvSpPr txBox="1"/>
          <p:nvPr/>
        </p:nvSpPr>
        <p:spPr>
          <a:xfrm>
            <a:off x="4367530" y="5088077"/>
            <a:ext cx="2834269" cy="461665"/>
          </a:xfrm>
          <a:prstGeom prst="rect">
            <a:avLst/>
          </a:prstGeom>
          <a:noFill/>
        </p:spPr>
        <p:txBody>
          <a:bodyPr wrap="square">
            <a:spAutoFit/>
          </a:bodyPr>
          <a:lstStyle/>
          <a:p>
            <a:r>
              <a:rPr lang="nl-NL" sz="2400" b="1" dirty="0">
                <a:solidFill>
                  <a:srgbClr val="292668"/>
                </a:solidFill>
              </a:rPr>
              <a:t>Stadslandbouw</a:t>
            </a:r>
          </a:p>
        </p:txBody>
      </p:sp>
      <p:sp>
        <p:nvSpPr>
          <p:cNvPr id="32" name="TextBox 31">
            <a:extLst>
              <a:ext uri="{FF2B5EF4-FFF2-40B4-BE49-F238E27FC236}">
                <a16:creationId xmlns:a16="http://schemas.microsoft.com/office/drawing/2014/main" id="{0AF1C8B6-4C51-42E8-E7FF-6F59B09AF53A}"/>
              </a:ext>
            </a:extLst>
          </p:cNvPr>
          <p:cNvSpPr txBox="1"/>
          <p:nvPr/>
        </p:nvSpPr>
        <p:spPr>
          <a:xfrm>
            <a:off x="1152534" y="5061586"/>
            <a:ext cx="2178638" cy="461665"/>
          </a:xfrm>
          <a:prstGeom prst="rect">
            <a:avLst/>
          </a:prstGeom>
          <a:noFill/>
        </p:spPr>
        <p:txBody>
          <a:bodyPr wrap="square">
            <a:spAutoFit/>
          </a:bodyPr>
          <a:lstStyle/>
          <a:p>
            <a:r>
              <a:rPr lang="nl-NL" sz="2400" b="1" dirty="0">
                <a:solidFill>
                  <a:srgbClr val="292668"/>
                </a:solidFill>
              </a:rPr>
              <a:t>Boslandbouw </a:t>
            </a:r>
            <a:endParaRPr lang="en-IE" sz="2400" dirty="0"/>
          </a:p>
        </p:txBody>
      </p:sp>
      <p:sp>
        <p:nvSpPr>
          <p:cNvPr id="34" name="TextBox 33">
            <a:extLst>
              <a:ext uri="{FF2B5EF4-FFF2-40B4-BE49-F238E27FC236}">
                <a16:creationId xmlns:a16="http://schemas.microsoft.com/office/drawing/2014/main" id="{6254D6BD-4988-E557-5E04-F1215BE43B6A}"/>
              </a:ext>
            </a:extLst>
          </p:cNvPr>
          <p:cNvSpPr txBox="1"/>
          <p:nvPr/>
        </p:nvSpPr>
        <p:spPr>
          <a:xfrm>
            <a:off x="4100031" y="3379924"/>
            <a:ext cx="3494294" cy="461665"/>
          </a:xfrm>
          <a:prstGeom prst="rect">
            <a:avLst/>
          </a:prstGeom>
          <a:noFill/>
        </p:spPr>
        <p:txBody>
          <a:bodyPr wrap="square">
            <a:spAutoFit/>
          </a:bodyPr>
          <a:lstStyle/>
          <a:p>
            <a:r>
              <a:rPr lang="nl-NL" sz="2400" b="1" dirty="0">
                <a:solidFill>
                  <a:srgbClr val="292668"/>
                </a:solidFill>
              </a:rPr>
              <a:t>Regeneratieve landbouw</a:t>
            </a:r>
            <a:endParaRPr lang="en-IE" sz="2400" dirty="0"/>
          </a:p>
        </p:txBody>
      </p:sp>
      <p:sp>
        <p:nvSpPr>
          <p:cNvPr id="36" name="TextBox 35">
            <a:extLst>
              <a:ext uri="{FF2B5EF4-FFF2-40B4-BE49-F238E27FC236}">
                <a16:creationId xmlns:a16="http://schemas.microsoft.com/office/drawing/2014/main" id="{5E5A68EF-E40A-8C3F-6D83-3FC021B61612}"/>
              </a:ext>
            </a:extLst>
          </p:cNvPr>
          <p:cNvSpPr txBox="1"/>
          <p:nvPr/>
        </p:nvSpPr>
        <p:spPr>
          <a:xfrm>
            <a:off x="1020168" y="3379924"/>
            <a:ext cx="3145370" cy="461665"/>
          </a:xfrm>
          <a:prstGeom prst="rect">
            <a:avLst/>
          </a:prstGeom>
          <a:noFill/>
        </p:spPr>
        <p:txBody>
          <a:bodyPr wrap="square">
            <a:spAutoFit/>
          </a:bodyPr>
          <a:lstStyle/>
          <a:p>
            <a:r>
              <a:rPr lang="nl-NL" sz="2400" b="1" dirty="0">
                <a:solidFill>
                  <a:srgbClr val="292668"/>
                </a:solidFill>
              </a:rPr>
              <a:t>Biologische landbouw</a:t>
            </a:r>
            <a:endParaRPr lang="en-IE" sz="2400" dirty="0"/>
          </a:p>
        </p:txBody>
      </p:sp>
    </p:spTree>
    <p:extLst>
      <p:ext uri="{BB962C8B-B14F-4D97-AF65-F5344CB8AC3E}">
        <p14:creationId xmlns:p14="http://schemas.microsoft.com/office/powerpoint/2010/main" val="67380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C6516DA1-4781-FC0B-824E-90B8F5EEAA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4BFFE0-49D5-DA3C-FD3E-30BB27316DF2}"/>
              </a:ext>
            </a:extLst>
          </p:cNvPr>
          <p:cNvSpPr>
            <a:spLocks noGrp="1"/>
          </p:cNvSpPr>
          <p:nvPr>
            <p:ph type="body" sz="quarter" idx="16"/>
          </p:nvPr>
        </p:nvSpPr>
        <p:spPr>
          <a:xfrm>
            <a:off x="1323738" y="363848"/>
            <a:ext cx="9478978" cy="641497"/>
          </a:xfrm>
          <a:solidFill>
            <a:schemeClr val="bg1"/>
          </a:solidFill>
        </p:spPr>
        <p:txBody>
          <a:bodyPr/>
          <a:lstStyle/>
          <a:p>
            <a:pPr marL="585788" algn="ctr">
              <a:lnSpc>
                <a:spcPct val="100000"/>
              </a:lnSpc>
            </a:pPr>
            <a:r>
              <a:rPr lang="en-US" dirty="0" err="1">
                <a:solidFill>
                  <a:srgbClr val="F26F46"/>
                </a:solidFill>
              </a:rPr>
              <a:t>Duurzame</a:t>
            </a:r>
            <a:r>
              <a:rPr lang="en-US" dirty="0">
                <a:solidFill>
                  <a:srgbClr val="F26F46"/>
                </a:solidFill>
              </a:rPr>
              <a:t> </a:t>
            </a:r>
            <a:r>
              <a:rPr lang="en-US" dirty="0" err="1">
                <a:solidFill>
                  <a:srgbClr val="F26F46"/>
                </a:solidFill>
              </a:rPr>
              <a:t>landbouw</a:t>
            </a:r>
            <a:r>
              <a:rPr lang="en-US" dirty="0">
                <a:solidFill>
                  <a:srgbClr val="F26F46"/>
                </a:solidFill>
              </a:rPr>
              <a:t> </a:t>
            </a:r>
            <a:r>
              <a:rPr lang="en-US" dirty="0" err="1">
                <a:solidFill>
                  <a:srgbClr val="F26F46"/>
                </a:solidFill>
              </a:rPr>
              <a:t>en</a:t>
            </a:r>
            <a:r>
              <a:rPr lang="en-US" dirty="0">
                <a:solidFill>
                  <a:srgbClr val="F26F46"/>
                </a:solidFill>
              </a:rPr>
              <a:t> </a:t>
            </a:r>
            <a:r>
              <a:rPr lang="en-US" dirty="0" err="1">
                <a:solidFill>
                  <a:srgbClr val="F26F46"/>
                </a:solidFill>
              </a:rPr>
              <a:t>voedselproductie</a:t>
            </a:r>
            <a:r>
              <a:rPr lang="en-US" dirty="0">
                <a:solidFill>
                  <a:srgbClr val="F26F46"/>
                </a:solidFill>
              </a:rPr>
              <a:t>  </a:t>
            </a:r>
          </a:p>
        </p:txBody>
      </p:sp>
      <p:sp>
        <p:nvSpPr>
          <p:cNvPr id="86" name="Freeform 243">
            <a:extLst>
              <a:ext uri="{FF2B5EF4-FFF2-40B4-BE49-F238E27FC236}">
                <a16:creationId xmlns:a16="http://schemas.microsoft.com/office/drawing/2014/main" id="{DF92BB64-30E3-3D36-006D-5F79C02E4868}"/>
              </a:ext>
            </a:extLst>
          </p:cNvPr>
          <p:cNvSpPr>
            <a:spLocks noChangeArrowheads="1"/>
          </p:cNvSpPr>
          <p:nvPr/>
        </p:nvSpPr>
        <p:spPr bwMode="auto">
          <a:xfrm>
            <a:off x="1323737"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28" name="Freeform 394">
            <a:extLst>
              <a:ext uri="{FF2B5EF4-FFF2-40B4-BE49-F238E27FC236}">
                <a16:creationId xmlns:a16="http://schemas.microsoft.com/office/drawing/2014/main" id="{24A50C7D-744D-5770-C381-5850DB67DD23}"/>
              </a:ext>
            </a:extLst>
          </p:cNvPr>
          <p:cNvSpPr>
            <a:spLocks noChangeArrowheads="1"/>
          </p:cNvSpPr>
          <p:nvPr/>
        </p:nvSpPr>
        <p:spPr bwMode="auto">
          <a:xfrm>
            <a:off x="8827582" y="2876330"/>
            <a:ext cx="2513094" cy="361782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29" name="Freeform 469">
            <a:extLst>
              <a:ext uri="{FF2B5EF4-FFF2-40B4-BE49-F238E27FC236}">
                <a16:creationId xmlns:a16="http://schemas.microsoft.com/office/drawing/2014/main" id="{02B4FFE4-7B91-005B-89E8-568A71FB22DA}"/>
              </a:ext>
            </a:extLst>
          </p:cNvPr>
          <p:cNvSpPr>
            <a:spLocks noChangeArrowheads="1"/>
          </p:cNvSpPr>
          <p:nvPr/>
        </p:nvSpPr>
        <p:spPr bwMode="auto">
          <a:xfrm>
            <a:off x="9295783" y="1826044"/>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292668"/>
          </a:solidFill>
          <a:ln>
            <a:noFill/>
          </a:ln>
          <a:effectLst/>
        </p:spPr>
        <p:txBody>
          <a:bodyPr wrap="none" anchor="ctr"/>
          <a:lstStyle/>
          <a:p>
            <a:endParaRPr lang="en-US" sz="900"/>
          </a:p>
        </p:txBody>
      </p:sp>
      <p:sp>
        <p:nvSpPr>
          <p:cNvPr id="87" name="Freeform 319">
            <a:extLst>
              <a:ext uri="{FF2B5EF4-FFF2-40B4-BE49-F238E27FC236}">
                <a16:creationId xmlns:a16="http://schemas.microsoft.com/office/drawing/2014/main" id="{4BA73D6A-7853-DF65-23B4-513EE577D9FF}"/>
              </a:ext>
            </a:extLst>
          </p:cNvPr>
          <p:cNvSpPr>
            <a:spLocks noChangeArrowheads="1"/>
          </p:cNvSpPr>
          <p:nvPr/>
        </p:nvSpPr>
        <p:spPr bwMode="auto">
          <a:xfrm>
            <a:off x="4034232"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grpSp>
        <p:nvGrpSpPr>
          <p:cNvPr id="16" name="Group 15">
            <a:extLst>
              <a:ext uri="{FF2B5EF4-FFF2-40B4-BE49-F238E27FC236}">
                <a16:creationId xmlns:a16="http://schemas.microsoft.com/office/drawing/2014/main" id="{9CAFAD6B-395B-B24D-F39B-67446B8381B4}"/>
              </a:ext>
            </a:extLst>
          </p:cNvPr>
          <p:cNvGrpSpPr/>
          <p:nvPr/>
        </p:nvGrpSpPr>
        <p:grpSpPr>
          <a:xfrm>
            <a:off x="11367696" y="395072"/>
            <a:ext cx="1550274" cy="1884617"/>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A5AC1D-160D-85E7-FDAE-948EF63195C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DB9BAFF1-1FCC-5F92-B88D-8DA51C67F8E3}"/>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734DB5FF-0D88-732E-3E15-551E5B619E0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A14346-819B-E30E-0CB1-AAFF74D6B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029C937-1DD7-9787-688E-1C39FF83F53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5928648-7716-1C3B-4B9E-058E4A3B40F9}"/>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89086C1-3D68-4BD9-4CF7-8FD44733B32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6BEB530-5400-16BF-A653-1F8D9D6D46A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BD4DC95-9520-9DEE-9E5F-E315E969A3D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64ADCB0-4A71-8B63-F79D-0BD0EAB18F7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kstvak 2">
            <a:extLst>
              <a:ext uri="{FF2B5EF4-FFF2-40B4-BE49-F238E27FC236}">
                <a16:creationId xmlns:a16="http://schemas.microsoft.com/office/drawing/2014/main" id="{2E5686A3-3121-2C32-8DA7-25827050CBF2}"/>
              </a:ext>
            </a:extLst>
          </p:cNvPr>
          <p:cNvSpPr txBox="1"/>
          <p:nvPr/>
        </p:nvSpPr>
        <p:spPr>
          <a:xfrm>
            <a:off x="557561" y="1395442"/>
            <a:ext cx="184731" cy="369332"/>
          </a:xfrm>
          <a:prstGeom prst="rect">
            <a:avLst/>
          </a:prstGeom>
          <a:noFill/>
        </p:spPr>
        <p:txBody>
          <a:bodyPr wrap="none" rtlCol="0">
            <a:spAutoFit/>
          </a:bodyPr>
          <a:lstStyle/>
          <a:p>
            <a:endParaRPr lang="en-NL"/>
          </a:p>
        </p:txBody>
      </p:sp>
      <p:sp>
        <p:nvSpPr>
          <p:cNvPr id="7" name="Freeform 1">
            <a:extLst>
              <a:ext uri="{FF2B5EF4-FFF2-40B4-BE49-F238E27FC236}">
                <a16:creationId xmlns:a16="http://schemas.microsoft.com/office/drawing/2014/main" id="{9A3E6F5D-2412-6C6E-22C2-B2403A6F1895}"/>
              </a:ext>
            </a:extLst>
          </p:cNvPr>
          <p:cNvSpPr>
            <a:spLocks noChangeArrowheads="1"/>
          </p:cNvSpPr>
          <p:nvPr/>
        </p:nvSpPr>
        <p:spPr bwMode="auto">
          <a:xfrm>
            <a:off x="858066" y="2876330"/>
            <a:ext cx="2513093" cy="3617822"/>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8" name="Freeform 243">
            <a:extLst>
              <a:ext uri="{FF2B5EF4-FFF2-40B4-BE49-F238E27FC236}">
                <a16:creationId xmlns:a16="http://schemas.microsoft.com/office/drawing/2014/main" id="{05558591-C4A0-FD94-6189-F8AE6BD6360A}"/>
              </a:ext>
            </a:extLst>
          </p:cNvPr>
          <p:cNvSpPr>
            <a:spLocks noChangeArrowheads="1"/>
          </p:cNvSpPr>
          <p:nvPr/>
        </p:nvSpPr>
        <p:spPr bwMode="auto">
          <a:xfrm>
            <a:off x="1323735" y="1826044"/>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9" name="Freeform 244">
            <a:extLst>
              <a:ext uri="{FF2B5EF4-FFF2-40B4-BE49-F238E27FC236}">
                <a16:creationId xmlns:a16="http://schemas.microsoft.com/office/drawing/2014/main" id="{2FC7CCA4-FACA-0E14-E152-2DEC853E67B2}"/>
              </a:ext>
            </a:extLst>
          </p:cNvPr>
          <p:cNvSpPr>
            <a:spLocks noChangeArrowheads="1"/>
          </p:cNvSpPr>
          <p:nvPr/>
        </p:nvSpPr>
        <p:spPr bwMode="auto">
          <a:xfrm>
            <a:off x="3568562" y="2876330"/>
            <a:ext cx="2513094" cy="3617822"/>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B0F0"/>
          </a:solidFill>
          <a:ln>
            <a:noFill/>
          </a:ln>
          <a:effectLst/>
        </p:spPr>
        <p:txBody>
          <a:bodyPr wrap="none" anchor="ctr"/>
          <a:lstStyle/>
          <a:p>
            <a:endParaRPr lang="en-US" sz="900"/>
          </a:p>
        </p:txBody>
      </p:sp>
      <p:sp>
        <p:nvSpPr>
          <p:cNvPr id="11" name="Freeform 319">
            <a:extLst>
              <a:ext uri="{FF2B5EF4-FFF2-40B4-BE49-F238E27FC236}">
                <a16:creationId xmlns:a16="http://schemas.microsoft.com/office/drawing/2014/main" id="{4C95FB69-3980-3172-BB27-7706642DC459}"/>
              </a:ext>
            </a:extLst>
          </p:cNvPr>
          <p:cNvSpPr>
            <a:spLocks noChangeArrowheads="1"/>
          </p:cNvSpPr>
          <p:nvPr/>
        </p:nvSpPr>
        <p:spPr bwMode="auto">
          <a:xfrm>
            <a:off x="4034230" y="1826044"/>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15" name="Freeform 320">
            <a:extLst>
              <a:ext uri="{FF2B5EF4-FFF2-40B4-BE49-F238E27FC236}">
                <a16:creationId xmlns:a16="http://schemas.microsoft.com/office/drawing/2014/main" id="{E3F5F138-E9FD-2BF9-253A-F23D159F5B8B}"/>
              </a:ext>
            </a:extLst>
          </p:cNvPr>
          <p:cNvSpPr>
            <a:spLocks noChangeArrowheads="1"/>
          </p:cNvSpPr>
          <p:nvPr/>
        </p:nvSpPr>
        <p:spPr bwMode="auto">
          <a:xfrm>
            <a:off x="6198073" y="2876330"/>
            <a:ext cx="2513093" cy="361782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10" name="Tekstvak 9">
            <a:extLst>
              <a:ext uri="{FF2B5EF4-FFF2-40B4-BE49-F238E27FC236}">
                <a16:creationId xmlns:a16="http://schemas.microsoft.com/office/drawing/2014/main" id="{D2B8DFDF-F0A0-E000-2A40-C58B496EEF65}"/>
              </a:ext>
            </a:extLst>
          </p:cNvPr>
          <p:cNvSpPr txBox="1"/>
          <p:nvPr/>
        </p:nvSpPr>
        <p:spPr>
          <a:xfrm>
            <a:off x="1723710" y="2761786"/>
            <a:ext cx="444500" cy="707886"/>
          </a:xfrm>
          <a:prstGeom prst="rect">
            <a:avLst/>
          </a:prstGeom>
          <a:noFill/>
        </p:spPr>
        <p:txBody>
          <a:bodyPr wrap="square">
            <a:spAutoFit/>
          </a:bodyPr>
          <a:lstStyle/>
          <a:p>
            <a:r>
              <a:rPr lang="en-NL" sz="4000" dirty="0"/>
              <a:t>🌿</a:t>
            </a:r>
          </a:p>
        </p:txBody>
      </p:sp>
      <p:sp>
        <p:nvSpPr>
          <p:cNvPr id="27" name="Freeform 393">
            <a:extLst>
              <a:ext uri="{FF2B5EF4-FFF2-40B4-BE49-F238E27FC236}">
                <a16:creationId xmlns:a16="http://schemas.microsoft.com/office/drawing/2014/main" id="{D7B38393-88A7-2F17-661A-EB56D3CE83E4}"/>
              </a:ext>
            </a:extLst>
          </p:cNvPr>
          <p:cNvSpPr>
            <a:spLocks noChangeArrowheads="1"/>
          </p:cNvSpPr>
          <p:nvPr/>
        </p:nvSpPr>
        <p:spPr bwMode="auto">
          <a:xfrm>
            <a:off x="6663742" y="1826044"/>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a:p>
        </p:txBody>
      </p:sp>
      <p:sp>
        <p:nvSpPr>
          <p:cNvPr id="30" name="CuadroTexto 553">
            <a:extLst>
              <a:ext uri="{FF2B5EF4-FFF2-40B4-BE49-F238E27FC236}">
                <a16:creationId xmlns:a16="http://schemas.microsoft.com/office/drawing/2014/main" id="{49A45960-DCB0-34DA-FFF2-2EFB5AD4EEEA}"/>
              </a:ext>
            </a:extLst>
          </p:cNvPr>
          <p:cNvSpPr txBox="1"/>
          <p:nvPr/>
        </p:nvSpPr>
        <p:spPr>
          <a:xfrm>
            <a:off x="933810" y="3625448"/>
            <a:ext cx="2466886" cy="273921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Lokale voeding</a:t>
            </a:r>
          </a:p>
          <a:p>
            <a:pPr algn="ctr"/>
            <a:endParaRPr lang="en-US" sz="2000" dirty="0">
              <a:solidFill>
                <a:schemeClr val="bg1"/>
              </a:solidFill>
            </a:endParaRPr>
          </a:p>
          <a:p>
            <a:pPr algn="ctr"/>
            <a:r>
              <a:rPr lang="en-US" dirty="0">
                <a:solidFill>
                  <a:schemeClr val="bg1"/>
                </a:solidFill>
              </a:rPr>
              <a:t>Voedsel dat dicht bij de plaats van consumptie wordt geproduceerd, waardoor transport wordt verminderd en lokale producenten worden ondersteund</a:t>
            </a:r>
            <a:r>
              <a:rPr lang="en-US" sz="2000" dirty="0">
                <a:solidFill>
                  <a:schemeClr val="bg1"/>
                </a:solidFill>
              </a:rPr>
              <a:t>.</a:t>
            </a:r>
            <a:endParaRPr lang="en-US" sz="2000" dirty="0">
              <a:solidFill>
                <a:schemeClr val="bg1"/>
              </a:solidFill>
              <a:latin typeface="Calibri" panose="020F0502020204030204" pitchFamily="34" charset="0"/>
              <a:ea typeface="Lato" charset="0"/>
              <a:cs typeface="Calibri" panose="020F0502020204030204" pitchFamily="34" charset="0"/>
            </a:endParaRPr>
          </a:p>
        </p:txBody>
      </p:sp>
      <p:sp>
        <p:nvSpPr>
          <p:cNvPr id="5" name="Tijdelijke aanduiding voor tekst 4">
            <a:extLst>
              <a:ext uri="{FF2B5EF4-FFF2-40B4-BE49-F238E27FC236}">
                <a16:creationId xmlns:a16="http://schemas.microsoft.com/office/drawing/2014/main" id="{C09EB947-5D82-EE55-E803-3D72FB1A0375}"/>
              </a:ext>
            </a:extLst>
          </p:cNvPr>
          <p:cNvSpPr>
            <a:spLocks noGrp="1"/>
          </p:cNvSpPr>
          <p:nvPr>
            <p:ph type="body" sz="quarter" idx="18"/>
          </p:nvPr>
        </p:nvSpPr>
        <p:spPr>
          <a:xfrm>
            <a:off x="832457" y="1085550"/>
            <a:ext cx="10870085" cy="1384733"/>
          </a:xfrm>
        </p:spPr>
        <p:txBody>
          <a:bodyPr/>
          <a:lstStyle/>
          <a:p>
            <a:r>
              <a:rPr lang="nl-NL" dirty="0"/>
              <a:t>Duurzame landbouw en productie richten zich op voedsel produceren op een manier die zowel de </a:t>
            </a:r>
            <a:r>
              <a:rPr lang="nl-NL" b="1" dirty="0"/>
              <a:t>natuur als mensen beschermt</a:t>
            </a:r>
            <a:r>
              <a:rPr lang="nl-NL" dirty="0"/>
              <a:t>. Dit betekent efficiënt omgaan met hulpbronnen, minder afval en eerlijke arbeidsomstandigheden. Lokale en seizoensgebonden producten, circulaire principes en eerlijke handel spelen hierbij een belangrijke rol.</a:t>
            </a:r>
            <a:endParaRPr lang="en-NL" dirty="0"/>
          </a:p>
        </p:txBody>
      </p:sp>
      <p:sp>
        <p:nvSpPr>
          <p:cNvPr id="31" name="CuadroTexto 555">
            <a:extLst>
              <a:ext uri="{FF2B5EF4-FFF2-40B4-BE49-F238E27FC236}">
                <a16:creationId xmlns:a16="http://schemas.microsoft.com/office/drawing/2014/main" id="{73762CB4-4EBF-3D64-097F-6CD5BF977966}"/>
              </a:ext>
            </a:extLst>
          </p:cNvPr>
          <p:cNvSpPr txBox="1"/>
          <p:nvPr/>
        </p:nvSpPr>
        <p:spPr>
          <a:xfrm>
            <a:off x="3525122" y="3476431"/>
            <a:ext cx="2599972" cy="2800767"/>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Lato" charset="0"/>
                <a:cs typeface="Calibri" panose="020F0502020204030204" pitchFamily="34" charset="0"/>
              </a:rPr>
              <a:t>Seizoensgebonden</a:t>
            </a:r>
            <a:r>
              <a:rPr lang="en-US" sz="2400" b="1" dirty="0">
                <a:solidFill>
                  <a:schemeClr val="bg1"/>
                </a:solidFill>
                <a:latin typeface="Calibri" panose="020F0502020204030204" pitchFamily="34" charset="0"/>
                <a:ea typeface="Lato" charset="0"/>
                <a:cs typeface="Calibri" panose="020F0502020204030204" pitchFamily="34" charset="0"/>
              </a:rPr>
              <a:t> eten</a:t>
            </a:r>
          </a:p>
          <a:p>
            <a:pPr algn="ctr"/>
            <a:endParaRPr lang="en-US" sz="2000" dirty="0">
              <a:solidFill>
                <a:schemeClr val="bg1"/>
              </a:solidFill>
            </a:endParaRPr>
          </a:p>
          <a:p>
            <a:pPr algn="ctr"/>
            <a:r>
              <a:rPr lang="en-US" dirty="0">
                <a:solidFill>
                  <a:schemeClr val="bg1"/>
                </a:solidFill>
              </a:rPr>
              <a:t>Voedsel dat wordt geteeld en geoogst op het natuurlijke moment van het jaar, waardoor er minder energie en transport nodig is.</a:t>
            </a: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32" name="CuadroTexto 557">
            <a:extLst>
              <a:ext uri="{FF2B5EF4-FFF2-40B4-BE49-F238E27FC236}">
                <a16:creationId xmlns:a16="http://schemas.microsoft.com/office/drawing/2014/main" id="{6933A01E-2776-763A-6C40-E5FE69A0D2EB}"/>
              </a:ext>
            </a:extLst>
          </p:cNvPr>
          <p:cNvSpPr txBox="1"/>
          <p:nvPr/>
        </p:nvSpPr>
        <p:spPr>
          <a:xfrm>
            <a:off x="6233500" y="3487886"/>
            <a:ext cx="2513093" cy="3077766"/>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Circulaire economie</a:t>
            </a:r>
          </a:p>
          <a:p>
            <a:pPr algn="ctr"/>
            <a:endParaRPr lang="en-US" sz="2000" dirty="0">
              <a:solidFill>
                <a:schemeClr val="bg1"/>
              </a:solidFill>
            </a:endParaRPr>
          </a:p>
          <a:p>
            <a:pPr algn="ctr"/>
            <a:r>
              <a:rPr lang="en-US" dirty="0">
                <a:solidFill>
                  <a:schemeClr val="bg1"/>
                </a:solidFill>
              </a:rPr>
              <a:t>Efficiënt gebruik van voedsel en hulpbronnen door afval te verminderen en restanten en bijproducten te hergebruiken.</a:t>
            </a: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33" name="CuadroTexto 559">
            <a:extLst>
              <a:ext uri="{FF2B5EF4-FFF2-40B4-BE49-F238E27FC236}">
                <a16:creationId xmlns:a16="http://schemas.microsoft.com/office/drawing/2014/main" id="{CF583ACB-8114-C012-5234-915E03D490DE}"/>
              </a:ext>
            </a:extLst>
          </p:cNvPr>
          <p:cNvSpPr txBox="1"/>
          <p:nvPr/>
        </p:nvSpPr>
        <p:spPr>
          <a:xfrm>
            <a:off x="8827581" y="3625448"/>
            <a:ext cx="2513094" cy="243143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Eerlijke handel</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a:p>
            <a:pPr algn="ctr"/>
            <a:r>
              <a:rPr lang="en-US" dirty="0">
                <a:solidFill>
                  <a:schemeClr val="bg1"/>
                </a:solidFill>
                <a:latin typeface="Calibri" panose="020F0502020204030204" pitchFamily="34" charset="0"/>
                <a:ea typeface="Lato" charset="0"/>
                <a:cs typeface="Calibri" panose="020F0502020204030204" pitchFamily="34" charset="0"/>
              </a:rPr>
              <a:t>Zorgt ervoor dat voedsel onder eerlijke omstandigheden wordt geproduceerd, met eerlijke prijzen en veilige arbeidsomstandigheden.</a:t>
            </a:r>
          </a:p>
        </p:txBody>
      </p:sp>
      <p:sp>
        <p:nvSpPr>
          <p:cNvPr id="83" name="Tekstvak 82">
            <a:extLst>
              <a:ext uri="{FF2B5EF4-FFF2-40B4-BE49-F238E27FC236}">
                <a16:creationId xmlns:a16="http://schemas.microsoft.com/office/drawing/2014/main" id="{95F4B2D0-9568-336E-8FEB-4F4B821EF091}"/>
              </a:ext>
            </a:extLst>
          </p:cNvPr>
          <p:cNvSpPr txBox="1"/>
          <p:nvPr/>
        </p:nvSpPr>
        <p:spPr>
          <a:xfrm>
            <a:off x="4380608" y="2722404"/>
            <a:ext cx="444500" cy="707886"/>
          </a:xfrm>
          <a:prstGeom prst="rect">
            <a:avLst/>
          </a:prstGeom>
          <a:noFill/>
        </p:spPr>
        <p:txBody>
          <a:bodyPr wrap="square">
            <a:spAutoFit/>
          </a:bodyPr>
          <a:lstStyle/>
          <a:p>
            <a:r>
              <a:rPr lang="en-NL" sz="4000" dirty="0"/>
              <a:t>🍎</a:t>
            </a:r>
          </a:p>
        </p:txBody>
      </p:sp>
      <p:sp>
        <p:nvSpPr>
          <p:cNvPr id="84" name="Tekstvak 83">
            <a:extLst>
              <a:ext uri="{FF2B5EF4-FFF2-40B4-BE49-F238E27FC236}">
                <a16:creationId xmlns:a16="http://schemas.microsoft.com/office/drawing/2014/main" id="{7F27CF64-459D-3D76-BDB1-127437637AA0}"/>
              </a:ext>
            </a:extLst>
          </p:cNvPr>
          <p:cNvSpPr txBox="1"/>
          <p:nvPr/>
        </p:nvSpPr>
        <p:spPr>
          <a:xfrm>
            <a:off x="9619914" y="2663794"/>
            <a:ext cx="498475" cy="769441"/>
          </a:xfrm>
          <a:prstGeom prst="rect">
            <a:avLst/>
          </a:prstGeom>
          <a:noFill/>
        </p:spPr>
        <p:txBody>
          <a:bodyPr wrap="square">
            <a:spAutoFit/>
          </a:bodyPr>
          <a:lstStyle/>
          <a:p>
            <a:r>
              <a:rPr lang="en-NL" sz="4400" dirty="0"/>
              <a:t>🌍</a:t>
            </a:r>
          </a:p>
        </p:txBody>
      </p:sp>
      <p:sp>
        <p:nvSpPr>
          <p:cNvPr id="85" name="Tekstvak 84">
            <a:extLst>
              <a:ext uri="{FF2B5EF4-FFF2-40B4-BE49-F238E27FC236}">
                <a16:creationId xmlns:a16="http://schemas.microsoft.com/office/drawing/2014/main" id="{DA1AF120-632B-D398-3168-0BE8DBA22909}"/>
              </a:ext>
            </a:extLst>
          </p:cNvPr>
          <p:cNvSpPr txBox="1"/>
          <p:nvPr/>
        </p:nvSpPr>
        <p:spPr>
          <a:xfrm>
            <a:off x="6980417" y="2636616"/>
            <a:ext cx="431800" cy="769441"/>
          </a:xfrm>
          <a:prstGeom prst="rect">
            <a:avLst/>
          </a:prstGeom>
          <a:noFill/>
        </p:spPr>
        <p:txBody>
          <a:bodyPr wrap="square">
            <a:spAutoFit/>
          </a:bodyPr>
          <a:lstStyle/>
          <a:p>
            <a:r>
              <a:rPr lang="en-NL" sz="4400" dirty="0"/>
              <a:t>♻️</a:t>
            </a:r>
          </a:p>
        </p:txBody>
      </p:sp>
    </p:spTree>
    <p:extLst>
      <p:ext uri="{BB962C8B-B14F-4D97-AF65-F5344CB8AC3E}">
        <p14:creationId xmlns:p14="http://schemas.microsoft.com/office/powerpoint/2010/main" val="63386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BD0E4726-E621-939D-2B6B-0BE57E75FB34}"/>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BE68844-ED5B-8D78-40B9-C6CA0283B247}"/>
              </a:ext>
            </a:extLst>
          </p:cNvPr>
          <p:cNvGrpSpPr/>
          <p:nvPr/>
        </p:nvGrpSpPr>
        <p:grpSpPr>
          <a:xfrm>
            <a:off x="10039624" y="780063"/>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16DB59DC-883A-070C-3720-F6398C22A4E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3E811FFE-D619-8A8A-B1DB-45F1FCCB0B3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C42012DC-967F-709D-DEC0-D5920914CD1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FE92E4D-14AF-0D3E-F0E0-5071069C7F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2B589C-366D-5C25-4417-7BEA8155E37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4644237-8801-0242-269C-5315673E15F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F0DCBA14-3794-4299-A23B-90DBC377DA82}"/>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B408139-32CF-33A3-1689-EF93618C19E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8B92414-F27D-0EDB-092B-814CC2059F4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47DE7AE-AC75-F04B-4759-8DE7A464C9B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C7212968-4C5C-5923-450A-FA88D872E5C4}"/>
              </a:ext>
            </a:extLst>
          </p:cNvPr>
          <p:cNvSpPr>
            <a:spLocks noGrp="1"/>
          </p:cNvSpPr>
          <p:nvPr>
            <p:ph type="body" sz="quarter" idx="18"/>
          </p:nvPr>
        </p:nvSpPr>
        <p:spPr>
          <a:xfrm>
            <a:off x="553042" y="1567726"/>
            <a:ext cx="6684168" cy="3666574"/>
          </a:xfrm>
        </p:spPr>
        <p:txBody>
          <a:bodyPr/>
          <a:lstStyle/>
          <a:p>
            <a:r>
              <a:rPr lang="nl-NL" dirty="0"/>
              <a:t>Gezonde en duurzame voeding betekent dat je kiest voor voeding en porties die goed zijn voor zowel mens als planeet.</a:t>
            </a:r>
          </a:p>
          <a:p>
            <a:pPr marL="342900" indent="-342900">
              <a:buFont typeface="Arial" panose="020B0604020202020204" pitchFamily="34" charset="0"/>
              <a:buChar char="•"/>
            </a:pPr>
            <a:r>
              <a:rPr lang="nl-NL" dirty="0"/>
              <a:t>Voedingskeuzes en productieprocessen beïnvloeden gezondheid en de natuur</a:t>
            </a:r>
          </a:p>
          <a:p>
            <a:pPr marL="342900" indent="-342900">
              <a:buFont typeface="Arial" panose="020B0604020202020204" pitchFamily="34" charset="0"/>
              <a:buChar char="•"/>
            </a:pPr>
            <a:r>
              <a:rPr lang="nl-NL" dirty="0"/>
              <a:t>Veel huidige voedingspatronen leiden tot ziekten en milieuschade</a:t>
            </a:r>
          </a:p>
          <a:p>
            <a:pPr marL="342900" indent="-342900">
              <a:buFont typeface="Arial" panose="020B0604020202020204" pitchFamily="34" charset="0"/>
              <a:buChar char="•"/>
            </a:pPr>
            <a:r>
              <a:rPr lang="nl-NL" dirty="0"/>
              <a:t>Gevarieerd eten draagt bij aan sterkere voedselsystemen</a:t>
            </a:r>
            <a:endParaRPr lang="en-US" dirty="0"/>
          </a:p>
          <a:p>
            <a:pPr marL="342900" indent="-342900">
              <a:buFont typeface="Arial" panose="020B0604020202020204" pitchFamily="34" charset="0"/>
              <a:buChar char="•"/>
            </a:pPr>
            <a:endParaRPr lang="en-US" dirty="0"/>
          </a:p>
        </p:txBody>
      </p:sp>
      <p:sp>
        <p:nvSpPr>
          <p:cNvPr id="2" name="Text Placeholder 1">
            <a:extLst>
              <a:ext uri="{FF2B5EF4-FFF2-40B4-BE49-F238E27FC236}">
                <a16:creationId xmlns:a16="http://schemas.microsoft.com/office/drawing/2014/main" id="{64B681BF-1591-90EF-5DFA-9983BF3F7DCF}"/>
              </a:ext>
            </a:extLst>
          </p:cNvPr>
          <p:cNvSpPr>
            <a:spLocks noGrp="1"/>
          </p:cNvSpPr>
          <p:nvPr>
            <p:ph type="body" sz="quarter" idx="16"/>
          </p:nvPr>
        </p:nvSpPr>
        <p:spPr>
          <a:xfrm>
            <a:off x="-1" y="650590"/>
            <a:ext cx="7237211" cy="641497"/>
          </a:xfrm>
          <a:solidFill>
            <a:srgbClr val="F26F46"/>
          </a:solidFill>
        </p:spPr>
        <p:txBody>
          <a:bodyPr/>
          <a:lstStyle/>
          <a:p>
            <a:pPr marL="585788">
              <a:lnSpc>
                <a:spcPct val="100000"/>
              </a:lnSpc>
            </a:pPr>
            <a:r>
              <a:rPr lang="en-US"/>
              <a:t>Gezonde en duurzame voeding</a:t>
            </a:r>
          </a:p>
        </p:txBody>
      </p:sp>
      <p:pic>
        <p:nvPicPr>
          <p:cNvPr id="15" name="Picture Placeholder 31">
            <a:extLst>
              <a:ext uri="{FF2B5EF4-FFF2-40B4-BE49-F238E27FC236}">
                <a16:creationId xmlns:a16="http://schemas.microsoft.com/office/drawing/2014/main" id="{221103F4-8587-0642-9508-72AFB0595477}"/>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p:blipFill>
        <p:spPr>
          <a:xfrm>
            <a:off x="7493330" y="0"/>
            <a:ext cx="3951412" cy="6858000"/>
          </a:xfrm>
        </p:spPr>
      </p:pic>
      <p:sp>
        <p:nvSpPr>
          <p:cNvPr id="27" name="Arrow: Right 4">
            <a:extLst>
              <a:ext uri="{FF2B5EF4-FFF2-40B4-BE49-F238E27FC236}">
                <a16:creationId xmlns:a16="http://schemas.microsoft.com/office/drawing/2014/main" id="{75C8C04F-F207-F441-845F-90F3310307C3}"/>
              </a:ext>
            </a:extLst>
          </p:cNvPr>
          <p:cNvSpPr/>
          <p:nvPr/>
        </p:nvSpPr>
        <p:spPr>
          <a:xfrm>
            <a:off x="2061029" y="5533477"/>
            <a:ext cx="2350081"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Wilt u meer weten?</a:t>
            </a:r>
          </a:p>
        </p:txBody>
      </p:sp>
      <p:sp>
        <p:nvSpPr>
          <p:cNvPr id="28" name="Text Placeholder 2">
            <a:extLst>
              <a:ext uri="{FF2B5EF4-FFF2-40B4-BE49-F238E27FC236}">
                <a16:creationId xmlns:a16="http://schemas.microsoft.com/office/drawing/2014/main" id="{43B6B508-1596-7A4A-BCEF-DCC312D0F15B}"/>
              </a:ext>
            </a:extLst>
          </p:cNvPr>
          <p:cNvSpPr txBox="1">
            <a:spLocks/>
          </p:cNvSpPr>
          <p:nvPr/>
        </p:nvSpPr>
        <p:spPr>
          <a:xfrm>
            <a:off x="4473631" y="5828990"/>
            <a:ext cx="2825483" cy="495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Bekijk dan </a:t>
            </a:r>
            <a:r>
              <a:rPr lang="en-US" b="1" dirty="0"/>
              <a:t>module 3</a:t>
            </a:r>
          </a:p>
          <a:p>
            <a:pPr marL="0" indent="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5154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D6DE-2FBA-A9AB-1DD6-F6EF5501F8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2CF533-C171-F7CD-5199-E3CC592DCEB4}"/>
              </a:ext>
            </a:extLst>
          </p:cNvPr>
          <p:cNvSpPr>
            <a:spLocks noGrp="1"/>
          </p:cNvSpPr>
          <p:nvPr>
            <p:ph type="body" sz="quarter" idx="16"/>
          </p:nvPr>
        </p:nvSpPr>
        <p:spPr>
          <a:xfrm>
            <a:off x="471054" y="593866"/>
            <a:ext cx="11098816" cy="1081552"/>
          </a:xfrm>
        </p:spPr>
        <p:txBody>
          <a:bodyPr lIns="91440" tIns="45720" rIns="91440" bIns="45720" anchor="t">
            <a:noAutofit/>
          </a:bodyPr>
          <a:lstStyle/>
          <a:p>
            <a:pPr algn="r"/>
            <a:r>
              <a:rPr lang="en-IE" dirty="0"/>
              <a:t>TEDx Talk</a:t>
            </a:r>
          </a:p>
          <a:p>
            <a:pPr algn="r"/>
            <a:r>
              <a:rPr lang="en-IE" dirty="0"/>
              <a:t>Walter Willett | Een dieet dat de planeet in stand houdt</a:t>
            </a:r>
            <a:endParaRPr lang="it-IT" dirty="0"/>
          </a:p>
        </p:txBody>
      </p:sp>
      <p:sp>
        <p:nvSpPr>
          <p:cNvPr id="3" name="Text Placeholder 2">
            <a:extLst>
              <a:ext uri="{FF2B5EF4-FFF2-40B4-BE49-F238E27FC236}">
                <a16:creationId xmlns:a16="http://schemas.microsoft.com/office/drawing/2014/main" id="{2CB8721E-7724-F3DE-43BE-D857782EB3A6}"/>
              </a:ext>
            </a:extLst>
          </p:cNvPr>
          <p:cNvSpPr>
            <a:spLocks noGrp="1"/>
          </p:cNvSpPr>
          <p:nvPr>
            <p:ph type="body" sz="quarter" idx="19"/>
          </p:nvPr>
        </p:nvSpPr>
        <p:spPr>
          <a:xfrm>
            <a:off x="6578872" y="2040031"/>
            <a:ext cx="4990998" cy="4102937"/>
          </a:xfrm>
        </p:spPr>
        <p:txBody>
          <a:bodyPr lIns="91440" tIns="45720" rIns="91440" bIns="45720" anchor="t"/>
          <a:lstStyle/>
          <a:p>
            <a:r>
              <a:rPr lang="nl-NL" dirty="0"/>
              <a:t>Kan onze manier van eten zowel de gezondheid van mensen als die van de planeet ondersteunen? In deze lezing legt voedingsonderzoeker Walter C. </a:t>
            </a:r>
            <a:r>
              <a:rPr lang="nl-NL" dirty="0" err="1"/>
              <a:t>Willett</a:t>
            </a:r>
            <a:r>
              <a:rPr lang="nl-NL" dirty="0"/>
              <a:t> de wetenschap achter het </a:t>
            </a:r>
            <a:r>
              <a:rPr lang="nl-NL" dirty="0" err="1"/>
              <a:t>Planetary</a:t>
            </a:r>
            <a:r>
              <a:rPr lang="nl-NL" dirty="0"/>
              <a:t> Health </a:t>
            </a:r>
            <a:r>
              <a:rPr lang="nl-NL" dirty="0" err="1"/>
              <a:t>Diet</a:t>
            </a:r>
            <a:r>
              <a:rPr lang="nl-NL" dirty="0"/>
              <a:t> uit en laat hij zien hoe voedingskeuzes zowel de milieu-impact kunnen verlagen als de gezondheid op lange termijn verbeteren.</a:t>
            </a:r>
          </a:p>
          <a:p>
            <a:endParaRPr lang="en-US" dirty="0"/>
          </a:p>
          <a:p>
            <a:r>
              <a:rPr lang="en-US" dirty="0">
                <a:hlinkClick r:id="rId5"/>
              </a:rPr>
              <a:t>EAT Forum </a:t>
            </a:r>
            <a:endParaRPr lang="en-US" dirty="0"/>
          </a:p>
          <a:p>
            <a:endParaRPr lang="en-IE" dirty="0"/>
          </a:p>
        </p:txBody>
      </p:sp>
      <p:pic>
        <p:nvPicPr>
          <p:cNvPr id="4" name="Onlinemedia 3" title="A diet that sustains the planet | Walter Willett | TEDxBoston">
            <a:hlinkClick r:id="" action="ppaction://media"/>
            <a:extLst>
              <a:ext uri="{FF2B5EF4-FFF2-40B4-BE49-F238E27FC236}">
                <a16:creationId xmlns:a16="http://schemas.microsoft.com/office/drawing/2014/main" id="{2BFAA137-BEED-4179-CC1D-611D6D1BC7A3}"/>
              </a:ext>
            </a:extLst>
          </p:cNvPr>
          <p:cNvPicPr>
            <a:picLocks noRot="1" noChangeAspect="1"/>
          </p:cNvPicPr>
          <p:nvPr>
            <a:videoFile r:link="rId1"/>
          </p:nvPr>
        </p:nvPicPr>
        <p:blipFill>
          <a:blip r:embed="rId6"/>
          <a:stretch>
            <a:fillRect/>
          </a:stretch>
        </p:blipFill>
        <p:spPr>
          <a:xfrm>
            <a:off x="936978" y="2419059"/>
            <a:ext cx="5274809" cy="3191519"/>
          </a:xfrm>
          <a:prstGeom prst="rect">
            <a:avLst/>
          </a:prstGeom>
        </p:spPr>
      </p:pic>
      <p:sp>
        <p:nvSpPr>
          <p:cNvPr id="5" name="TextBox 3">
            <a:extLst>
              <a:ext uri="{FF2B5EF4-FFF2-40B4-BE49-F238E27FC236}">
                <a16:creationId xmlns:a16="http://schemas.microsoft.com/office/drawing/2014/main" id="{280A664D-1854-0B47-96EF-1CB1FE123A93}"/>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7"/>
              </a:rPr>
              <a:t>TEDx Talk</a:t>
            </a:r>
            <a:endParaRPr lang="it-IT" dirty="0">
              <a:hlinkClick r:id="rId7"/>
            </a:endParaRPr>
          </a:p>
          <a:p>
            <a:pPr algn="ctr"/>
            <a:r>
              <a:rPr lang="en-US" sz="1200" dirty="0">
                <a:ea typeface="Calibri"/>
                <a:cs typeface="Calibri"/>
                <a:hlinkClick r:id="rId7"/>
              </a:rPr>
              <a:t>Walter Willett | Een dieet dat de planeet in stand houdt</a:t>
            </a:r>
            <a:endParaRPr lang="en-US" sz="1200" dirty="0">
              <a:ea typeface="Calibri"/>
              <a:cs typeface="Calibri"/>
            </a:endParaRPr>
          </a:p>
        </p:txBody>
      </p:sp>
    </p:spTree>
    <p:extLst>
      <p:ext uri="{BB962C8B-B14F-4D97-AF65-F5344CB8AC3E}">
        <p14:creationId xmlns:p14="http://schemas.microsoft.com/office/powerpoint/2010/main" val="29013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6950BFC3-D8DA-4A85-94F7-54DA5524770B}">
      <p188:commentRel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6B47DD8B-9EAF-0770-AA74-97FF3F04C0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4BD7A0-A671-AE3B-B7BF-E8394AD8F8D0}"/>
              </a:ext>
            </a:extLst>
          </p:cNvPr>
          <p:cNvSpPr>
            <a:spLocks noGrp="1"/>
          </p:cNvSpPr>
          <p:nvPr>
            <p:ph type="body" sz="quarter" idx="18"/>
          </p:nvPr>
        </p:nvSpPr>
        <p:spPr>
          <a:xfrm>
            <a:off x="527146" y="1790538"/>
            <a:ext cx="9512204" cy="4746649"/>
          </a:xfrm>
        </p:spPr>
        <p:txBody>
          <a:bodyPr/>
          <a:lstStyle/>
          <a:p>
            <a:pPr marL="342900" indent="-342900">
              <a:buFont typeface="Arial" panose="020B0604020202020204" pitchFamily="34" charset="0"/>
              <a:buChar char="•"/>
            </a:pPr>
            <a:r>
              <a:rPr lang="en-US" b="1" dirty="0" err="1"/>
              <a:t>Voedselverspilling</a:t>
            </a:r>
            <a:r>
              <a:rPr lang="en-US" b="1" dirty="0"/>
              <a:t>: </a:t>
            </a:r>
            <a:r>
              <a:rPr lang="nl-NL" dirty="0"/>
              <a:t>Voedsel (rauw, gekookt, eetbaar of oneetbaar, bedoeld voor menselijke consumptie) dat wordt weggegooid of verloren gaat in een van de fasen tussen productie en consumptie</a:t>
            </a:r>
            <a:r>
              <a:rPr lang="en-US" dirty="0"/>
              <a:t>.</a:t>
            </a:r>
          </a:p>
          <a:p>
            <a:pPr marL="342900" indent="-342900">
              <a:buFont typeface="Arial" panose="020B0604020202020204" pitchFamily="34" charset="0"/>
              <a:buChar char="•"/>
            </a:pPr>
            <a:r>
              <a:rPr lang="en-US" b="1" dirty="0" err="1"/>
              <a:t>Voedselverspilling</a:t>
            </a:r>
            <a:r>
              <a:rPr lang="en-US" b="1" dirty="0"/>
              <a:t> </a:t>
            </a:r>
            <a:r>
              <a:rPr lang="en-US" b="1" dirty="0" err="1"/>
              <a:t>voorkomen</a:t>
            </a:r>
            <a:r>
              <a:rPr lang="en-US" b="1" dirty="0"/>
              <a:t>: </a:t>
            </a:r>
            <a:r>
              <a:rPr lang="nl-NL" dirty="0"/>
              <a:t>Maatregelen die erop gericht zijn verspilling te voorkomen, door voedsel zo lang mogelijk te gebruiken en de hoeveelheid die uiteindelijk wordt weggegooid te beperken.</a:t>
            </a:r>
            <a:endParaRPr lang="en-US" dirty="0"/>
          </a:p>
          <a:p>
            <a:pPr marL="342900" indent="-342900">
              <a:buFont typeface="Arial" panose="020B0604020202020204" pitchFamily="34" charset="0"/>
              <a:buChar char="•"/>
            </a:pPr>
            <a:r>
              <a:rPr lang="en-US" b="1" dirty="0"/>
              <a:t>Vermindering van </a:t>
            </a:r>
            <a:r>
              <a:rPr lang="en-US" b="1" dirty="0" err="1"/>
              <a:t>voedselverspilling</a:t>
            </a:r>
            <a:r>
              <a:rPr lang="en-US" b="1" dirty="0"/>
              <a:t>: </a:t>
            </a:r>
            <a:r>
              <a:rPr lang="en-US" dirty="0"/>
              <a:t>betekent het verminderen van de hoeveelheid voedselafval die daadwerkelijk wordt geproduceerd, bijvoorbeeld door betere opslag, planning, verwerking of herverdeling.</a:t>
            </a:r>
          </a:p>
          <a:p>
            <a:pPr marL="342900" indent="-342900">
              <a:buFont typeface="Arial" panose="020B0604020202020204" pitchFamily="34" charset="0"/>
              <a:buChar char="•"/>
            </a:pPr>
            <a:endParaRPr lang="en-US" dirty="0"/>
          </a:p>
          <a:p>
            <a:pPr marL="0" indent="0"/>
            <a:r>
              <a:rPr lang="en-US" dirty="0">
                <a:hlinkClick r:id="rId3"/>
              </a:rPr>
              <a:t>Europese Commissie – </a:t>
            </a:r>
            <a:r>
              <a:rPr lang="en-US" i="1" dirty="0">
                <a:hlinkClick r:id="rId3"/>
              </a:rPr>
              <a:t>Voedselverlies en -verspilling voorkomen</a:t>
            </a:r>
            <a:endParaRPr lang="en-US" i="1" dirty="0"/>
          </a:p>
        </p:txBody>
      </p:sp>
      <p:sp>
        <p:nvSpPr>
          <p:cNvPr id="2" name="Text Placeholder 1">
            <a:extLst>
              <a:ext uri="{FF2B5EF4-FFF2-40B4-BE49-F238E27FC236}">
                <a16:creationId xmlns:a16="http://schemas.microsoft.com/office/drawing/2014/main" id="{6DBB9908-E6BB-FAA8-9B59-AAE0E5E01495}"/>
              </a:ext>
            </a:extLst>
          </p:cNvPr>
          <p:cNvSpPr>
            <a:spLocks noGrp="1"/>
          </p:cNvSpPr>
          <p:nvPr>
            <p:ph type="body" sz="quarter" idx="16"/>
          </p:nvPr>
        </p:nvSpPr>
        <p:spPr>
          <a:xfrm>
            <a:off x="-2" y="650590"/>
            <a:ext cx="11070079" cy="641497"/>
          </a:xfrm>
          <a:solidFill>
            <a:srgbClr val="F26F46"/>
          </a:solidFill>
        </p:spPr>
        <p:txBody>
          <a:bodyPr/>
          <a:lstStyle/>
          <a:p>
            <a:pPr marL="585788">
              <a:lnSpc>
                <a:spcPct val="100000"/>
              </a:lnSpc>
            </a:pPr>
            <a:r>
              <a:rPr lang="en-US" dirty="0" err="1"/>
              <a:t>Voedselverspilling</a:t>
            </a:r>
            <a:r>
              <a:rPr lang="en-US" dirty="0"/>
              <a:t> </a:t>
            </a:r>
            <a:r>
              <a:rPr lang="en-US" dirty="0" err="1"/>
              <a:t>tegengaan</a:t>
            </a:r>
            <a:endParaRPr lang="en-US" dirty="0"/>
          </a:p>
        </p:txBody>
      </p:sp>
      <p:grpSp>
        <p:nvGrpSpPr>
          <p:cNvPr id="16" name="Group 15">
            <a:extLst>
              <a:ext uri="{FF2B5EF4-FFF2-40B4-BE49-F238E27FC236}">
                <a16:creationId xmlns:a16="http://schemas.microsoft.com/office/drawing/2014/main" id="{EA8D379C-44DD-5D7C-E170-FB79773CFADB}"/>
              </a:ext>
            </a:extLst>
          </p:cNvPr>
          <p:cNvGrpSpPr/>
          <p:nvPr/>
        </p:nvGrpSpPr>
        <p:grpSpPr>
          <a:xfrm>
            <a:off x="9735453" y="11205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CD7C4FC1-9BC0-57D0-35B6-63D3CBE576C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C97B68F2-9504-2EA9-FF49-E7000814B3D0}"/>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B25560BB-2D19-8715-E081-27A1CD84038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8879BE-3D35-C5D1-C170-2C6FF585A23B}"/>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8325CD1-83DC-CF99-2826-61415397305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0B396A5-39DE-6212-BB1B-D471E06B7A0A}"/>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10EC9C4-769C-F09E-6189-6EBB4780F5C7}"/>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A91F714-3FA1-D2F6-F5A7-117E6D3EA628}"/>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D406639-3586-23DE-F7B4-B97734F3D2F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CFA9ED7-6E3E-F8E2-9105-793572585925}"/>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4054362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D6CC24EC-0B08-D8BF-ED59-A7711354F4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CB4F-7926-7E61-E120-8A8082BE4A41}"/>
              </a:ext>
            </a:extLst>
          </p:cNvPr>
          <p:cNvSpPr>
            <a:spLocks noGrp="1"/>
          </p:cNvSpPr>
          <p:nvPr>
            <p:ph type="body" sz="quarter" idx="16"/>
          </p:nvPr>
        </p:nvSpPr>
        <p:spPr>
          <a:xfrm>
            <a:off x="2412460" y="536357"/>
            <a:ext cx="9746880" cy="750180"/>
          </a:xfrm>
          <a:solidFill>
            <a:srgbClr val="F26F46"/>
          </a:solidFill>
        </p:spPr>
        <p:txBody>
          <a:bodyPr lIns="91440" tIns="45720" rIns="91440" bIns="45720" anchor="t">
            <a:noAutofit/>
          </a:bodyPr>
          <a:lstStyle/>
          <a:p>
            <a:pPr marL="585470">
              <a:lnSpc>
                <a:spcPct val="100000"/>
              </a:lnSpc>
            </a:pPr>
            <a:r>
              <a:rPr lang="en-US" dirty="0">
                <a:solidFill>
                  <a:schemeClr val="bg1"/>
                </a:solidFill>
              </a:rPr>
              <a:t>De </a:t>
            </a:r>
            <a:r>
              <a:rPr lang="en-US" dirty="0" err="1">
                <a:solidFill>
                  <a:schemeClr val="bg1"/>
                </a:solidFill>
              </a:rPr>
              <a:t>uitdaging</a:t>
            </a:r>
            <a:r>
              <a:rPr lang="en-US" dirty="0">
                <a:solidFill>
                  <a:schemeClr val="bg1"/>
                </a:solidFill>
              </a:rPr>
              <a:t> van </a:t>
            </a:r>
            <a:r>
              <a:rPr lang="en-US" dirty="0" err="1">
                <a:solidFill>
                  <a:schemeClr val="bg1"/>
                </a:solidFill>
              </a:rPr>
              <a:t>voedselverspilling</a:t>
            </a:r>
            <a:r>
              <a:rPr lang="en-US" dirty="0">
                <a:solidFill>
                  <a:schemeClr val="bg1"/>
                </a:solidFill>
              </a:rPr>
              <a:t> in Europa</a:t>
            </a:r>
            <a:endParaRPr lang="it-IT" dirty="0">
              <a:solidFill>
                <a:schemeClr val="bg1"/>
              </a:solidFill>
            </a:endParaRPr>
          </a:p>
        </p:txBody>
      </p:sp>
      <p:sp>
        <p:nvSpPr>
          <p:cNvPr id="6" name="Tijdelijke aanduiding voor tekst 5">
            <a:extLst>
              <a:ext uri="{FF2B5EF4-FFF2-40B4-BE49-F238E27FC236}">
                <a16:creationId xmlns:a16="http://schemas.microsoft.com/office/drawing/2014/main" id="{DDEB2947-8D53-B7F7-6A75-716EC04C83D1}"/>
              </a:ext>
            </a:extLst>
          </p:cNvPr>
          <p:cNvSpPr>
            <a:spLocks noGrp="1"/>
          </p:cNvSpPr>
          <p:nvPr>
            <p:ph type="body" sz="quarter" idx="19"/>
          </p:nvPr>
        </p:nvSpPr>
        <p:spPr>
          <a:xfrm>
            <a:off x="6665410" y="2104920"/>
            <a:ext cx="4518828" cy="4216723"/>
          </a:xfrm>
        </p:spPr>
        <p:txBody>
          <a:bodyPr/>
          <a:lstStyle/>
          <a:p>
            <a:r>
              <a:rPr lang="en-US" dirty="0">
                <a:solidFill>
                  <a:schemeClr val="bg1"/>
                </a:solidFill>
              </a:rPr>
              <a:t>Martin Bowman, Senior Policy and Campaigns Manager bij Feedback EU, </a:t>
            </a:r>
            <a:r>
              <a:rPr lang="en-US" dirty="0" err="1">
                <a:solidFill>
                  <a:schemeClr val="bg1"/>
                </a:solidFill>
              </a:rPr>
              <a:t>schetst</a:t>
            </a:r>
            <a:r>
              <a:rPr lang="en-US" dirty="0">
                <a:solidFill>
                  <a:schemeClr val="bg1"/>
                </a:solidFill>
              </a:rPr>
              <a:t> de </a:t>
            </a:r>
            <a:r>
              <a:rPr lang="en-US" dirty="0" err="1">
                <a:solidFill>
                  <a:schemeClr val="bg1"/>
                </a:solidFill>
              </a:rPr>
              <a:t>omvang</a:t>
            </a:r>
            <a:r>
              <a:rPr lang="en-US" dirty="0">
                <a:solidFill>
                  <a:schemeClr val="bg1"/>
                </a:solidFill>
              </a:rPr>
              <a:t> van </a:t>
            </a:r>
            <a:r>
              <a:rPr lang="en-US" dirty="0" err="1">
                <a:solidFill>
                  <a:schemeClr val="bg1"/>
                </a:solidFill>
              </a:rPr>
              <a:t>voedselverspilling</a:t>
            </a:r>
            <a:r>
              <a:rPr lang="en-US" dirty="0">
                <a:solidFill>
                  <a:schemeClr val="bg1"/>
                </a:solidFill>
              </a:rPr>
              <a:t> in Europa: elk </a:t>
            </a:r>
            <a:r>
              <a:rPr lang="en-US" dirty="0" err="1">
                <a:solidFill>
                  <a:schemeClr val="bg1"/>
                </a:solidFill>
              </a:rPr>
              <a:t>jaar</a:t>
            </a:r>
            <a:r>
              <a:rPr lang="en-US" dirty="0">
                <a:solidFill>
                  <a:schemeClr val="bg1"/>
                </a:solidFill>
              </a:rPr>
              <a:t> </a:t>
            </a:r>
            <a:r>
              <a:rPr lang="en-US" dirty="0" err="1">
                <a:solidFill>
                  <a:schemeClr val="bg1"/>
                </a:solidFill>
              </a:rPr>
              <a:t>wordt</a:t>
            </a:r>
            <a:r>
              <a:rPr lang="en-US" dirty="0">
                <a:solidFill>
                  <a:schemeClr val="bg1"/>
                </a:solidFill>
              </a:rPr>
              <a:t> </a:t>
            </a:r>
            <a:r>
              <a:rPr lang="en-US" dirty="0" err="1">
                <a:solidFill>
                  <a:schemeClr val="bg1"/>
                </a:solidFill>
              </a:rPr>
              <a:t>ongeveer</a:t>
            </a:r>
            <a:r>
              <a:rPr lang="en-US" dirty="0">
                <a:solidFill>
                  <a:schemeClr val="bg1"/>
                </a:solidFill>
              </a:rPr>
              <a:t> 153 </a:t>
            </a:r>
            <a:r>
              <a:rPr lang="en-US" dirty="0" err="1">
                <a:solidFill>
                  <a:schemeClr val="bg1"/>
                </a:solidFill>
              </a:rPr>
              <a:t>miljoen</a:t>
            </a:r>
            <a:r>
              <a:rPr lang="en-US" dirty="0">
                <a:solidFill>
                  <a:schemeClr val="bg1"/>
                </a:solidFill>
              </a:rPr>
              <a:t> ton </a:t>
            </a:r>
            <a:r>
              <a:rPr lang="en-US" dirty="0" err="1">
                <a:solidFill>
                  <a:schemeClr val="bg1"/>
                </a:solidFill>
              </a:rPr>
              <a:t>voedsel</a:t>
            </a:r>
            <a:r>
              <a:rPr lang="en-US" dirty="0">
                <a:solidFill>
                  <a:schemeClr val="bg1"/>
                </a:solidFill>
              </a:rPr>
              <a:t> </a:t>
            </a:r>
            <a:r>
              <a:rPr lang="en-US" dirty="0" err="1">
                <a:solidFill>
                  <a:schemeClr val="bg1"/>
                </a:solidFill>
              </a:rPr>
              <a:t>verspild</a:t>
            </a:r>
            <a:r>
              <a:rPr lang="en-US" dirty="0">
                <a:solidFill>
                  <a:schemeClr val="bg1"/>
                </a:solidFill>
              </a:rPr>
              <a:t>. Dat </a:t>
            </a:r>
            <a:r>
              <a:rPr lang="en-US" dirty="0" err="1">
                <a:solidFill>
                  <a:schemeClr val="bg1"/>
                </a:solidFill>
              </a:rPr>
              <a:t>kost</a:t>
            </a:r>
            <a:r>
              <a:rPr lang="en-US" dirty="0">
                <a:solidFill>
                  <a:schemeClr val="bg1"/>
                </a:solidFill>
              </a:rPr>
              <a:t> </a:t>
            </a:r>
            <a:r>
              <a:rPr lang="en-US" dirty="0" err="1">
                <a:solidFill>
                  <a:schemeClr val="bg1"/>
                </a:solidFill>
              </a:rPr>
              <a:t>miljarden</a:t>
            </a:r>
            <a:r>
              <a:rPr lang="en-US" dirty="0">
                <a:solidFill>
                  <a:schemeClr val="bg1"/>
                </a:solidFill>
              </a:rPr>
              <a:t> euro’s </a:t>
            </a:r>
            <a:r>
              <a:rPr lang="en-US" dirty="0" err="1">
                <a:solidFill>
                  <a:schemeClr val="bg1"/>
                </a:solidFill>
              </a:rPr>
              <a:t>en</a:t>
            </a:r>
            <a:r>
              <a:rPr lang="en-US" dirty="0">
                <a:solidFill>
                  <a:schemeClr val="bg1"/>
                </a:solidFill>
              </a:rPr>
              <a:t> </a:t>
            </a:r>
            <a:r>
              <a:rPr lang="en-US" dirty="0" err="1">
                <a:solidFill>
                  <a:schemeClr val="bg1"/>
                </a:solidFill>
              </a:rPr>
              <a:t>draagt</a:t>
            </a:r>
            <a:r>
              <a:rPr lang="en-US" dirty="0">
                <a:solidFill>
                  <a:schemeClr val="bg1"/>
                </a:solidFill>
              </a:rPr>
              <a:t> bij </a:t>
            </a:r>
            <a:r>
              <a:rPr lang="en-US" dirty="0" err="1">
                <a:solidFill>
                  <a:schemeClr val="bg1"/>
                </a:solidFill>
              </a:rPr>
              <a:t>aan</a:t>
            </a:r>
            <a:r>
              <a:rPr lang="en-US" dirty="0">
                <a:solidFill>
                  <a:schemeClr val="bg1"/>
                </a:solidFill>
              </a:rPr>
              <a:t> </a:t>
            </a:r>
            <a:r>
              <a:rPr lang="en-US" dirty="0" err="1">
                <a:solidFill>
                  <a:schemeClr val="bg1"/>
                </a:solidFill>
              </a:rPr>
              <a:t>klimaatverandering</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verspilling</a:t>
            </a:r>
            <a:r>
              <a:rPr lang="en-US" dirty="0">
                <a:solidFill>
                  <a:schemeClr val="bg1"/>
                </a:solidFill>
              </a:rPr>
              <a:t> van </a:t>
            </a:r>
            <a:r>
              <a:rPr lang="en-US" dirty="0" err="1">
                <a:solidFill>
                  <a:schemeClr val="bg1"/>
                </a:solidFill>
              </a:rPr>
              <a:t>hulpbronnen</a:t>
            </a:r>
            <a:r>
              <a:rPr lang="en-US" dirty="0">
                <a:solidFill>
                  <a:schemeClr val="bg1"/>
                </a:solidFill>
              </a:rPr>
              <a:t>.</a:t>
            </a:r>
          </a:p>
        </p:txBody>
      </p:sp>
      <p:sp>
        <p:nvSpPr>
          <p:cNvPr id="27" name="TextBox 3">
            <a:extLst>
              <a:ext uri="{FF2B5EF4-FFF2-40B4-BE49-F238E27FC236}">
                <a16:creationId xmlns:a16="http://schemas.microsoft.com/office/drawing/2014/main" id="{F5B6ABBA-87BC-4549-923E-3491D8CEA813}"/>
              </a:ext>
            </a:extLst>
          </p:cNvPr>
          <p:cNvSpPr txBox="1"/>
          <p:nvPr/>
        </p:nvSpPr>
        <p:spPr>
          <a:xfrm>
            <a:off x="-566914" y="6183143"/>
            <a:ext cx="5874328" cy="276999"/>
          </a:xfrm>
          <a:prstGeom prst="rect">
            <a:avLst/>
          </a:prstGeom>
          <a:noFill/>
        </p:spPr>
        <p:txBody>
          <a:bodyPr wrap="square" lIns="91440" tIns="45720" rIns="91440" bIns="45720" anchor="t">
            <a:spAutoFit/>
          </a:bodyPr>
          <a:lstStyle/>
          <a:p>
            <a:pPr algn="ctr"/>
            <a:r>
              <a:rPr lang="it-IT" sz="1200" dirty="0">
                <a:hlinkClick r:id="rId4"/>
              </a:rPr>
              <a:t>EU </a:t>
            </a:r>
            <a:r>
              <a:rPr lang="it-IT" sz="1200" dirty="0" err="1">
                <a:hlinkClick r:id="rId4"/>
              </a:rPr>
              <a:t>verspilt</a:t>
            </a:r>
            <a:r>
              <a:rPr lang="it-IT" sz="1200" dirty="0">
                <a:hlinkClick r:id="rId4"/>
              </a:rPr>
              <a:t> </a:t>
            </a:r>
            <a:r>
              <a:rPr lang="it-IT" sz="1200" dirty="0" err="1">
                <a:hlinkClick r:id="rId4"/>
              </a:rPr>
              <a:t>ongeveer</a:t>
            </a:r>
            <a:r>
              <a:rPr lang="it-IT" sz="1200" dirty="0">
                <a:hlinkClick r:id="rId4"/>
              </a:rPr>
              <a:t> 153 </a:t>
            </a:r>
            <a:r>
              <a:rPr lang="it-IT" sz="1200" dirty="0" err="1">
                <a:hlinkClick r:id="rId4"/>
              </a:rPr>
              <a:t>miljoen</a:t>
            </a:r>
            <a:r>
              <a:rPr lang="it-IT" sz="1200" dirty="0">
                <a:hlinkClick r:id="rId4"/>
              </a:rPr>
              <a:t> ton </a:t>
            </a:r>
            <a:r>
              <a:rPr lang="it-IT" sz="1200" dirty="0" err="1">
                <a:hlinkClick r:id="rId4"/>
              </a:rPr>
              <a:t>voedsel</a:t>
            </a:r>
            <a:endParaRPr lang="en-US" sz="1200" dirty="0">
              <a:ea typeface="Calibri"/>
              <a:cs typeface="Calibri"/>
            </a:endParaRPr>
          </a:p>
        </p:txBody>
      </p:sp>
      <p:pic>
        <p:nvPicPr>
          <p:cNvPr id="3" name="Elementi multimediali online 2" descr="EU wastes around 153 million tonnes of food each year, says report">
            <a:hlinkClick r:id="" action="ppaction://media"/>
            <a:extLst>
              <a:ext uri="{FF2B5EF4-FFF2-40B4-BE49-F238E27FC236}">
                <a16:creationId xmlns:a16="http://schemas.microsoft.com/office/drawing/2014/main" id="{B92B79F7-03D6-6D40-8F21-FE9261E551B8}"/>
              </a:ext>
            </a:extLst>
          </p:cNvPr>
          <p:cNvPicPr>
            <a:picLocks noRot="1" noChangeAspect="1"/>
          </p:cNvPicPr>
          <p:nvPr>
            <a:videoFile r:link="rId1"/>
          </p:nvPr>
        </p:nvPicPr>
        <p:blipFill>
          <a:blip r:embed="rId5"/>
          <a:stretch>
            <a:fillRect/>
          </a:stretch>
        </p:blipFill>
        <p:spPr>
          <a:xfrm>
            <a:off x="1007763" y="2600240"/>
            <a:ext cx="5100594" cy="2881836"/>
          </a:xfrm>
          <a:prstGeom prst="rect">
            <a:avLst/>
          </a:prstGeom>
        </p:spPr>
      </p:pic>
    </p:spTree>
    <p:extLst>
      <p:ext uri="{BB962C8B-B14F-4D97-AF65-F5344CB8AC3E}">
        <p14:creationId xmlns:p14="http://schemas.microsoft.com/office/powerpoint/2010/main" val="27319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54554"/>
            <a:ext cx="5726787" cy="874148"/>
          </a:xfrm>
          <a:prstGeom prst="rect">
            <a:avLst/>
          </a:prstGeom>
        </p:spPr>
        <p:txBody>
          <a:bodyPr/>
          <a:lstStyle/>
          <a:p>
            <a:r>
              <a:rPr lang="en-US" dirty="0" err="1"/>
              <a:t>Opdracht</a:t>
            </a:r>
            <a:r>
              <a:rPr lang="en-US" dirty="0"/>
              <a:t>: </a:t>
            </a:r>
          </a:p>
          <a:p>
            <a:r>
              <a:rPr lang="en-US" b="0" dirty="0"/>
              <a:t>Mijn koelkast, mijn impact</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326754" y="656025"/>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
        <p:nvSpPr>
          <p:cNvPr id="35" name="Text Placeholder 2">
            <a:extLst>
              <a:ext uri="{FF2B5EF4-FFF2-40B4-BE49-F238E27FC236}">
                <a16:creationId xmlns:a16="http://schemas.microsoft.com/office/drawing/2014/main" id="{72D033D9-7E5E-4849-8926-46B4F5DF5B03}"/>
              </a:ext>
            </a:extLst>
          </p:cNvPr>
          <p:cNvSpPr>
            <a:spLocks noGrp="1"/>
          </p:cNvSpPr>
          <p:nvPr>
            <p:ph type="body" sz="quarter" idx="19"/>
          </p:nvPr>
        </p:nvSpPr>
        <p:spPr>
          <a:xfrm>
            <a:off x="530453" y="2137519"/>
            <a:ext cx="11052202" cy="4179915"/>
          </a:xfrm>
          <a:prstGeom prst="rect">
            <a:avLst/>
          </a:prstGeom>
        </p:spPr>
        <p:txBody>
          <a:bodyPr/>
          <a:lstStyle/>
          <a:p>
            <a:pPr algn="l" rtl="0" fontAlgn="base"/>
            <a:r>
              <a:rPr lang="en-US" b="1" i="0" u="none" strike="noStrike" dirty="0" err="1">
                <a:solidFill>
                  <a:srgbClr val="292668"/>
                </a:solidFill>
                <a:effectLst/>
                <a:highlight>
                  <a:srgbClr val="F26F46"/>
                </a:highlight>
              </a:rPr>
              <a:t>Bewustwording</a:t>
            </a:r>
            <a:r>
              <a:rPr lang="en-US" b="1" i="0" u="none" strike="noStrike" dirty="0">
                <a:solidFill>
                  <a:srgbClr val="292668"/>
                </a:solidFill>
                <a:effectLst/>
                <a:highlight>
                  <a:srgbClr val="F26F46"/>
                </a:highlight>
              </a:rPr>
              <a:t> van </a:t>
            </a:r>
            <a:r>
              <a:rPr lang="en-US" b="1" i="0" u="none" strike="noStrike" dirty="0" err="1">
                <a:solidFill>
                  <a:srgbClr val="292668"/>
                </a:solidFill>
                <a:effectLst/>
                <a:highlight>
                  <a:srgbClr val="F26F46"/>
                </a:highlight>
              </a:rPr>
              <a:t>persoonlijke</a:t>
            </a:r>
            <a:r>
              <a:rPr lang="en-US" b="1" i="0" u="none" strike="noStrike" dirty="0">
                <a:solidFill>
                  <a:srgbClr val="292668"/>
                </a:solidFill>
                <a:effectLst/>
                <a:highlight>
                  <a:srgbClr val="F26F46"/>
                </a:highlight>
              </a:rPr>
              <a:t> </a:t>
            </a:r>
            <a:r>
              <a:rPr lang="en-US" b="1" i="0" u="none" strike="noStrike" dirty="0" err="1">
                <a:solidFill>
                  <a:srgbClr val="292668"/>
                </a:solidFill>
                <a:effectLst/>
                <a:highlight>
                  <a:srgbClr val="F26F46"/>
                </a:highlight>
              </a:rPr>
              <a:t>voedselverspillingsgewoonten</a:t>
            </a:r>
            <a:r>
              <a:rPr lang="en-US" b="0" i="0" u="none" strike="noStrike" dirty="0">
                <a:solidFill>
                  <a:srgbClr val="292668"/>
                </a:solidFill>
                <a:effectLst/>
              </a:rPr>
              <a:t> </a:t>
            </a:r>
            <a:r>
              <a:rPr lang="en-US" b="0" i="0" u="none" strike="noStrike" dirty="0" err="1">
                <a:solidFill>
                  <a:srgbClr val="292668"/>
                </a:solidFill>
                <a:effectLst/>
              </a:rPr>
              <a:t>en</a:t>
            </a:r>
            <a:r>
              <a:rPr lang="en-US" b="0" i="0" u="none" strike="noStrike" dirty="0">
                <a:solidFill>
                  <a:srgbClr val="292668"/>
                </a:solidFill>
                <a:effectLst/>
              </a:rPr>
              <a:t> </a:t>
            </a:r>
            <a:r>
              <a:rPr lang="en-US" b="0" i="0" u="none" strike="noStrike" dirty="0" err="1">
                <a:solidFill>
                  <a:srgbClr val="292668"/>
                </a:solidFill>
                <a:effectLst/>
              </a:rPr>
              <a:t>onderzoek</a:t>
            </a:r>
            <a:r>
              <a:rPr lang="en-US" b="0" i="0" u="none" strike="noStrike" dirty="0">
                <a:solidFill>
                  <a:srgbClr val="292668"/>
                </a:solidFill>
                <a:effectLst/>
              </a:rPr>
              <a:t> praktische manieren om </a:t>
            </a:r>
            <a:r>
              <a:rPr lang="en-US" b="0" i="0" u="none" strike="noStrike" dirty="0" err="1">
                <a:solidFill>
                  <a:srgbClr val="292668"/>
                </a:solidFill>
                <a:effectLst/>
              </a:rPr>
              <a:t>verspilling</a:t>
            </a:r>
            <a:r>
              <a:rPr lang="en-US" b="0" i="0" u="none" strike="noStrike" dirty="0">
                <a:solidFill>
                  <a:srgbClr val="292668"/>
                </a:solidFill>
                <a:effectLst/>
              </a:rPr>
              <a:t> </a:t>
            </a:r>
            <a:r>
              <a:rPr lang="en-US" b="0" i="0" u="none" strike="noStrike" dirty="0" err="1">
                <a:solidFill>
                  <a:srgbClr val="292668"/>
                </a:solidFill>
                <a:effectLst/>
              </a:rPr>
              <a:t>thuis</a:t>
            </a:r>
            <a:r>
              <a:rPr lang="en-US" b="0" i="0" u="none" strike="noStrike" dirty="0">
                <a:solidFill>
                  <a:srgbClr val="292668"/>
                </a:solidFill>
                <a:effectLst/>
              </a:rPr>
              <a:t> </a:t>
            </a:r>
            <a:r>
              <a:rPr lang="en-US" b="0" i="0" u="none" strike="noStrike" dirty="0" err="1">
                <a:solidFill>
                  <a:srgbClr val="292668"/>
                </a:solidFill>
                <a:effectLst/>
              </a:rPr>
              <a:t>te</a:t>
            </a:r>
            <a:r>
              <a:rPr lang="en-US" b="0" i="0" u="none" strike="noStrike" dirty="0">
                <a:solidFill>
                  <a:srgbClr val="292668"/>
                </a:solidFill>
                <a:effectLst/>
              </a:rPr>
              <a:t> </a:t>
            </a:r>
            <a:r>
              <a:rPr lang="en-US" b="0" i="0" u="none" strike="noStrike" dirty="0" err="1">
                <a:solidFill>
                  <a:srgbClr val="292668"/>
                </a:solidFill>
                <a:effectLst/>
              </a:rPr>
              <a:t>verminderen</a:t>
            </a:r>
            <a:endParaRPr lang="en-US" b="0" i="0" u="none" strike="noStrike" dirty="0">
              <a:solidFill>
                <a:srgbClr val="292668"/>
              </a:solidFill>
              <a:effectLst/>
            </a:endParaRPr>
          </a:p>
          <a:p>
            <a:pPr algn="l" rtl="0" fontAlgn="base"/>
            <a:r>
              <a:rPr lang="en-US" b="0" i="0" dirty="0">
                <a:effectLst/>
              </a:rPr>
              <a:t>​</a:t>
            </a:r>
          </a:p>
          <a:p>
            <a:pPr marL="342900" indent="-342900" algn="l" rtl="0" fontAlgn="base">
              <a:buFont typeface="Wingdings" pitchFamily="2" charset="2"/>
              <a:buChar char="§"/>
            </a:pPr>
            <a:r>
              <a:rPr lang="en-US" b="1" i="0" dirty="0">
                <a:effectLst/>
              </a:rPr>
              <a:t>Controle</a:t>
            </a:r>
            <a:r>
              <a:rPr lang="en-US" b="0" i="0" dirty="0">
                <a:effectLst/>
              </a:rPr>
              <a:t>: Maak een lijst van de producten in je koelkast en noteer de houdbaarheidsdata.</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Evalueer:</a:t>
            </a:r>
            <a:r>
              <a:rPr lang="en-US" i="0" dirty="0">
                <a:effectLst/>
              </a:rPr>
              <a:t> 1</a:t>
            </a:r>
            <a:r>
              <a:rPr lang="en-US" b="0" i="0" dirty="0">
                <a:effectLst/>
              </a:rPr>
              <a:t>) Hoe vaak gooi ik voedsel weg?</a:t>
            </a:r>
            <a:r>
              <a:rPr lang="en-US" dirty="0"/>
              <a:t> 2</a:t>
            </a:r>
            <a:r>
              <a:rPr lang="en-US" b="0" i="0" dirty="0">
                <a:effectLst/>
              </a:rPr>
              <a:t>) Zijn de producten zichtbaar en </a:t>
            </a:r>
            <a:r>
              <a:rPr lang="en-US" b="0" i="0" dirty="0" err="1">
                <a:effectLst/>
              </a:rPr>
              <a:t>overzichtelijk</a:t>
            </a:r>
            <a:r>
              <a:rPr lang="en-US" b="0" i="0" dirty="0">
                <a:effectLst/>
              </a:rPr>
              <a:t>?</a:t>
            </a:r>
            <a:r>
              <a:rPr lang="en-US" dirty="0"/>
              <a:t> 3</a:t>
            </a:r>
            <a:r>
              <a:rPr lang="en-US" b="0" i="0" dirty="0">
                <a:effectLst/>
              </a:rPr>
              <a:t>) Is de </a:t>
            </a:r>
            <a:r>
              <a:rPr lang="en-US" b="0" i="0" dirty="0" err="1">
                <a:effectLst/>
              </a:rPr>
              <a:t>indeling</a:t>
            </a:r>
            <a:r>
              <a:rPr lang="en-US" b="0" i="0" dirty="0">
                <a:effectLst/>
              </a:rPr>
              <a:t> van de koelkast optimaal voor verschillende </a:t>
            </a:r>
            <a:r>
              <a:rPr lang="en-US" b="0" i="0" dirty="0" err="1">
                <a:effectLst/>
              </a:rPr>
              <a:t>soorten</a:t>
            </a:r>
            <a:r>
              <a:rPr lang="en-US" b="0" i="0" dirty="0">
                <a:effectLst/>
              </a:rPr>
              <a:t> </a:t>
            </a:r>
            <a:r>
              <a:rPr lang="en-US" b="0" i="0" dirty="0" err="1">
                <a:effectLst/>
              </a:rPr>
              <a:t>producten</a:t>
            </a:r>
            <a:r>
              <a:rPr lang="en-US" b="0" i="0" dirty="0">
                <a:effectLst/>
              </a:rPr>
              <a:t>?</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Plan: </a:t>
            </a:r>
            <a:r>
              <a:rPr lang="en-US" b="0" i="0" dirty="0">
                <a:effectLst/>
              </a:rPr>
              <a:t>Bedenk 2-3 veranderingen om </a:t>
            </a:r>
            <a:r>
              <a:rPr lang="en-US" b="0" i="0" dirty="0" err="1">
                <a:effectLst/>
              </a:rPr>
              <a:t>verspilling</a:t>
            </a:r>
            <a:r>
              <a:rPr lang="en-US" b="0" i="0" dirty="0">
                <a:effectLst/>
              </a:rPr>
              <a:t> te verminderen (bijv. </a:t>
            </a:r>
            <a:r>
              <a:rPr lang="en-US" b="0" i="0" dirty="0" err="1">
                <a:effectLst/>
              </a:rPr>
              <a:t>reorganiseren</a:t>
            </a:r>
            <a:r>
              <a:rPr lang="en-US" b="0" i="0" dirty="0">
                <a:effectLst/>
              </a:rPr>
              <a:t>, temperatuur aanpassen, maaltijden plannen).</a:t>
            </a:r>
          </a:p>
          <a:p>
            <a:pPr marL="342900" indent="-342900" algn="l" rtl="0" fontAlgn="base">
              <a:buFont typeface="Wingdings" pitchFamily="2" charset="2"/>
              <a:buChar char="§"/>
            </a:pPr>
            <a:endParaRPr lang="en-US" b="0" i="0" dirty="0">
              <a:effectLst/>
            </a:endParaRPr>
          </a:p>
          <a:p>
            <a:pPr marL="342900" indent="-342900" algn="l" rtl="0" fontAlgn="base">
              <a:buFont typeface="Wingdings" pitchFamily="2" charset="2"/>
              <a:buChar char="§"/>
            </a:pPr>
            <a:r>
              <a:rPr lang="en-US" b="1" i="0" dirty="0">
                <a:effectLst/>
              </a:rPr>
              <a:t>Reflecteer: </a:t>
            </a:r>
            <a:r>
              <a:rPr lang="en-US" b="0" i="0" dirty="0">
                <a:effectLst/>
              </a:rPr>
              <a:t>Schrijf 1-2 zinnen over hoe deze </a:t>
            </a:r>
            <a:r>
              <a:rPr lang="en-US" b="0" i="0" dirty="0" err="1">
                <a:effectLst/>
              </a:rPr>
              <a:t>veranderingen</a:t>
            </a:r>
            <a:r>
              <a:rPr lang="en-US" b="0" i="0" dirty="0">
                <a:effectLst/>
              </a:rPr>
              <a:t> </a:t>
            </a:r>
            <a:r>
              <a:rPr lang="en-US" b="0" i="0" dirty="0" err="1">
                <a:effectLst/>
              </a:rPr>
              <a:t>verspilling</a:t>
            </a:r>
            <a:r>
              <a:rPr lang="en-US" b="0" i="0" dirty="0">
                <a:effectLst/>
              </a:rPr>
              <a:t> </a:t>
            </a:r>
            <a:r>
              <a:rPr lang="en-US" b="0" i="0" dirty="0" err="1">
                <a:effectLst/>
              </a:rPr>
              <a:t>verminderd</a:t>
            </a:r>
            <a:r>
              <a:rPr lang="en-US" b="0" i="0" dirty="0">
                <a:effectLst/>
              </a:rPr>
              <a:t>.</a:t>
            </a:r>
          </a:p>
        </p:txBody>
      </p:sp>
    </p:spTree>
    <p:extLst>
      <p:ext uri="{BB962C8B-B14F-4D97-AF65-F5344CB8AC3E}">
        <p14:creationId xmlns:p14="http://schemas.microsoft.com/office/powerpoint/2010/main" val="218116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F5AD-659C-2E02-3193-9877375A22B3}"/>
            </a:ext>
          </a:extLst>
        </p:cNvPr>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9333A044-3A0B-D8CE-2381-BBFB38938CD4}"/>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241B91E3-359F-4E30-B302-E566664C34C0}"/>
              </a:ext>
            </a:extLst>
          </p:cNvPr>
          <p:cNvSpPr>
            <a:spLocks noGrp="1"/>
          </p:cNvSpPr>
          <p:nvPr>
            <p:ph type="body" sz="quarter" idx="19"/>
          </p:nvPr>
        </p:nvSpPr>
        <p:spPr>
          <a:xfrm>
            <a:off x="2136842" y="1815874"/>
            <a:ext cx="7918315" cy="1412802"/>
          </a:xfrm>
          <a:solidFill>
            <a:schemeClr val="bg1"/>
          </a:solidFill>
        </p:spPr>
        <p:txBody>
          <a:bodyPr lIns="91440" tIns="45720" rIns="91440" bIns="45720" anchor="ctr"/>
          <a:lstStyle/>
          <a:p>
            <a:pPr>
              <a:lnSpc>
                <a:spcPts val="3000"/>
              </a:lnSpc>
              <a:spcBef>
                <a:spcPts val="0"/>
              </a:spcBef>
            </a:pPr>
            <a:r>
              <a:rPr lang="en-US" b="1" i="1" dirty="0">
                <a:solidFill>
                  <a:srgbClr val="F26F46"/>
                </a:solidFill>
              </a:rPr>
              <a:t>Voedselverspilling tegengaan is een heerlijke manier om geld te besparen, de wereld te voeden en de planeet te beschermen</a:t>
            </a:r>
            <a:endParaRPr lang="it-IT" i="1" dirty="0">
              <a:solidFill>
                <a:srgbClr val="F26F46"/>
              </a:solidFill>
              <a:latin typeface="Calibri"/>
              <a:ea typeface="Calibri"/>
              <a:cs typeface="Calibri"/>
            </a:endParaRPr>
          </a:p>
        </p:txBody>
      </p:sp>
      <p:sp>
        <p:nvSpPr>
          <p:cNvPr id="16" name="Text Placeholder 14">
            <a:extLst>
              <a:ext uri="{FF2B5EF4-FFF2-40B4-BE49-F238E27FC236}">
                <a16:creationId xmlns:a16="http://schemas.microsoft.com/office/drawing/2014/main" id="{FEDFFE02-DFD6-E754-6798-42EC0F0F4E5D}"/>
              </a:ext>
            </a:extLst>
          </p:cNvPr>
          <p:cNvSpPr txBox="1">
            <a:spLocks/>
          </p:cNvSpPr>
          <p:nvPr/>
        </p:nvSpPr>
        <p:spPr>
          <a:xfrm>
            <a:off x="7807153" y="3216080"/>
            <a:ext cx="2834907" cy="482958"/>
          </a:xfrm>
          <a:prstGeom prst="rect">
            <a:avLst/>
          </a:prstGeom>
          <a:noFill/>
          <a:ln>
            <a:noFill/>
          </a:ln>
        </p:spPr>
        <p:txBody>
          <a:bodyPr lIns="91440" tIns="45720" rIns="91440" bIns="45720"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000" b="1" dirty="0">
                <a:ea typeface="Calibri"/>
                <a:cs typeface="Calibri"/>
              </a:rPr>
              <a:t>- Tristram Stuart</a:t>
            </a:r>
            <a:endParaRPr lang="en-IE" sz="2000" b="1" i="0" dirty="0">
              <a:ea typeface="Calibri"/>
              <a:cs typeface="Calibri"/>
            </a:endParaRPr>
          </a:p>
        </p:txBody>
      </p:sp>
      <p:grpSp>
        <p:nvGrpSpPr>
          <p:cNvPr id="17" name="Group 16">
            <a:extLst>
              <a:ext uri="{FF2B5EF4-FFF2-40B4-BE49-F238E27FC236}">
                <a16:creationId xmlns:a16="http://schemas.microsoft.com/office/drawing/2014/main" id="{5993CC70-DEAB-C9F7-172D-9B695BBFC3C3}"/>
              </a:ext>
            </a:extLst>
          </p:cNvPr>
          <p:cNvGrpSpPr/>
          <p:nvPr/>
        </p:nvGrpSpPr>
        <p:grpSpPr>
          <a:xfrm>
            <a:off x="5585889" y="494273"/>
            <a:ext cx="1487826" cy="1083162"/>
            <a:chOff x="3400450" y="986392"/>
            <a:chExt cx="1487826" cy="1083162"/>
          </a:xfrm>
        </p:grpSpPr>
        <p:sp>
          <p:nvSpPr>
            <p:cNvPr id="18" name="Freeform 17">
              <a:extLst>
                <a:ext uri="{FF2B5EF4-FFF2-40B4-BE49-F238E27FC236}">
                  <a16:creationId xmlns:a16="http://schemas.microsoft.com/office/drawing/2014/main" id="{DC6D1162-F63F-0D1F-CFCA-2D192CDDA5D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99E9FE-3795-0A4C-6558-D76FA3A83F8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74286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955965" y="3110948"/>
            <a:ext cx="9411354"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955965" y="3163246"/>
            <a:ext cx="9555296"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 &amp; LEERDOELEN</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a:extLst>
            <a:ext uri="{FF2B5EF4-FFF2-40B4-BE49-F238E27FC236}">
              <a16:creationId xmlns:a16="http://schemas.microsoft.com/office/drawing/2014/main" id="{A3C7D7FC-90C8-C519-F8E6-7EBCD5E66E5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B87C96-5E83-F85F-E75B-9E565F2D6F15}"/>
              </a:ext>
            </a:extLst>
          </p:cNvPr>
          <p:cNvSpPr>
            <a:spLocks noGrp="1"/>
          </p:cNvSpPr>
          <p:nvPr>
            <p:ph type="body" sz="quarter" idx="18"/>
          </p:nvPr>
        </p:nvSpPr>
        <p:spPr>
          <a:xfrm>
            <a:off x="662235" y="2060170"/>
            <a:ext cx="9715479" cy="3745544"/>
          </a:xfrm>
        </p:spPr>
        <p:txBody>
          <a:bodyPr/>
          <a:lstStyle/>
          <a:p>
            <a:pPr marL="342900" indent="-342900">
              <a:buFont typeface="Wingdings" pitchFamily="2" charset="2"/>
              <a:buChar char="§"/>
            </a:pPr>
            <a:r>
              <a:rPr lang="nl-NL" dirty="0"/>
              <a:t>De maatschappelijke impact van voedselsystemen gaat over </a:t>
            </a:r>
            <a:r>
              <a:rPr lang="nl-NL" b="1" dirty="0"/>
              <a:t>mensen</a:t>
            </a:r>
            <a:r>
              <a:rPr lang="nl-NL" dirty="0"/>
              <a:t> en eerlijkheid: hoe voedsel wordt geproduceerd, verdeeld en geconsumeerd, en of iedereen </a:t>
            </a:r>
            <a:r>
              <a:rPr lang="nl-NL" b="1" dirty="0"/>
              <a:t>toegang heeft tot betaalbaar en voedzaam eten</a:t>
            </a:r>
            <a:r>
              <a:rPr lang="nl-NL" dirty="0"/>
              <a:t>.</a:t>
            </a:r>
            <a:endParaRPr lang="en-US" dirty="0"/>
          </a:p>
          <a:p>
            <a:pPr marL="342900" indent="-342900">
              <a:buFont typeface="Wingdings" pitchFamily="2" charset="2"/>
              <a:buChar char="§"/>
            </a:pPr>
            <a:r>
              <a:rPr lang="nl-NL" dirty="0"/>
              <a:t>Om deze </a:t>
            </a:r>
            <a:r>
              <a:rPr lang="nl-NL" b="1" dirty="0"/>
              <a:t>uitdagingen</a:t>
            </a:r>
            <a:r>
              <a:rPr lang="nl-NL" dirty="0"/>
              <a:t> aan te pakken, zijn voedselsystemen nodig die gezonde voeding stimuleren, ziekten helpen voorkomen, dierenwelzijn bevorderen en sociale ongelijkheid verminderen, met steun van inclusief beleid en een passende omgeving.</a:t>
            </a:r>
            <a:endParaRPr lang="en-US" dirty="0"/>
          </a:p>
        </p:txBody>
      </p:sp>
      <p:sp>
        <p:nvSpPr>
          <p:cNvPr id="2" name="Text Placeholder 1">
            <a:extLst>
              <a:ext uri="{FF2B5EF4-FFF2-40B4-BE49-F238E27FC236}">
                <a16:creationId xmlns:a16="http://schemas.microsoft.com/office/drawing/2014/main" id="{80FB803B-2D17-508E-E0CC-79785F485781}"/>
              </a:ext>
            </a:extLst>
          </p:cNvPr>
          <p:cNvSpPr>
            <a:spLocks noGrp="1"/>
          </p:cNvSpPr>
          <p:nvPr>
            <p:ph type="body" sz="quarter" idx="16"/>
          </p:nvPr>
        </p:nvSpPr>
        <p:spPr>
          <a:xfrm>
            <a:off x="-3" y="650590"/>
            <a:ext cx="10240707" cy="641497"/>
          </a:xfrm>
          <a:solidFill>
            <a:srgbClr val="F26F46"/>
          </a:solidFill>
        </p:spPr>
        <p:txBody>
          <a:bodyPr/>
          <a:lstStyle/>
          <a:p>
            <a:pPr marL="585788">
              <a:lnSpc>
                <a:spcPct val="100000"/>
              </a:lnSpc>
            </a:pPr>
            <a:r>
              <a:rPr lang="en-US" dirty="0"/>
              <a:t>DE SOCIALE IMPACT VAN VOEDSELSYSTEMEN</a:t>
            </a:r>
          </a:p>
        </p:txBody>
      </p:sp>
      <p:grpSp>
        <p:nvGrpSpPr>
          <p:cNvPr id="16" name="Group 15">
            <a:extLst>
              <a:ext uri="{FF2B5EF4-FFF2-40B4-BE49-F238E27FC236}">
                <a16:creationId xmlns:a16="http://schemas.microsoft.com/office/drawing/2014/main" id="{103160D5-C763-99FA-AF75-E529A24A9AE4}"/>
              </a:ext>
            </a:extLst>
          </p:cNvPr>
          <p:cNvGrpSpPr/>
          <p:nvPr/>
        </p:nvGrpSpPr>
        <p:grpSpPr>
          <a:xfrm>
            <a:off x="9729537" y="209537"/>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DAF224FA-4AE9-16F7-F1DC-BD2BDA271C9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53EDEEE4-3F1D-5E02-5D3F-F29A381D177C}"/>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FE46D02E-DDD1-3D1E-66F9-2CC8BBFA5E5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70E821-A3DC-674F-6457-19FE14F94B9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B15CF66-7797-99A3-7A60-181A734D291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921AB19-9D58-1AB3-E2F4-F1AB2994BF6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6AD4695-78DE-FBAF-7742-536A1E50452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017294-6D93-2DC8-55AF-8AFEB44DE37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D75C7F-F4E4-760C-A77F-2F70F31EC45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5AB568-C8C7-586A-1B73-09EAE4FCC87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4344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3341B3C0-EAEA-0A91-5A4A-2E37674FBFDC}"/>
              </a:ext>
            </a:extLst>
          </p:cNvPr>
          <p:cNvSpPr>
            <a:spLocks noGrp="1"/>
          </p:cNvSpPr>
          <p:nvPr>
            <p:ph type="body" sz="quarter" idx="16"/>
          </p:nvPr>
        </p:nvSpPr>
        <p:spPr>
          <a:xfrm>
            <a:off x="904856" y="583825"/>
            <a:ext cx="5762644" cy="803654"/>
          </a:xfrm>
        </p:spPr>
        <p:txBody>
          <a:bodyPr/>
          <a:lstStyle/>
          <a:p>
            <a:r>
              <a:rPr lang="nl-NL" dirty="0"/>
              <a:t>Eten voor iedereen</a:t>
            </a:r>
            <a:endParaRPr lang="en-NL" dirty="0"/>
          </a:p>
        </p:txBody>
      </p:sp>
      <p:sp>
        <p:nvSpPr>
          <p:cNvPr id="6" name="Tijdelijke aanduiding voor tekst 5">
            <a:extLst>
              <a:ext uri="{FF2B5EF4-FFF2-40B4-BE49-F238E27FC236}">
                <a16:creationId xmlns:a16="http://schemas.microsoft.com/office/drawing/2014/main" id="{AC8EEEAD-0898-A346-A7ED-20B711505E6F}"/>
              </a:ext>
            </a:extLst>
          </p:cNvPr>
          <p:cNvSpPr>
            <a:spLocks noGrp="1"/>
          </p:cNvSpPr>
          <p:nvPr>
            <p:ph type="body" sz="quarter" idx="19"/>
          </p:nvPr>
        </p:nvSpPr>
        <p:spPr>
          <a:xfrm>
            <a:off x="904855" y="1608632"/>
            <a:ext cx="6721629" cy="4250335"/>
          </a:xfrm>
        </p:spPr>
        <p:txBody>
          <a:bodyPr/>
          <a:lstStyle/>
          <a:p>
            <a:pPr marL="342900" indent="-342900">
              <a:buFont typeface="Arial" panose="020B0604020202020204" pitchFamily="34" charset="0"/>
              <a:buChar char="•"/>
            </a:pPr>
            <a:r>
              <a:rPr lang="en-US" b="1" dirty="0" err="1"/>
              <a:t>Voedselzekerheid</a:t>
            </a:r>
            <a:r>
              <a:rPr lang="en-US" b="1" dirty="0"/>
              <a:t>: </a:t>
            </a:r>
            <a:r>
              <a:rPr lang="en-US" dirty="0"/>
              <a:t>Iedereen </a:t>
            </a:r>
            <a:r>
              <a:rPr lang="en-US" dirty="0" err="1"/>
              <a:t>heeft</a:t>
            </a:r>
            <a:r>
              <a:rPr lang="en-US" dirty="0"/>
              <a:t> </a:t>
            </a:r>
            <a:r>
              <a:rPr lang="en-US" dirty="0" err="1"/>
              <a:t>betrouwbare</a:t>
            </a:r>
            <a:r>
              <a:rPr lang="en-US" dirty="0"/>
              <a:t> </a:t>
            </a:r>
            <a:r>
              <a:rPr lang="en-US" dirty="0" err="1"/>
              <a:t>toegang</a:t>
            </a:r>
            <a:r>
              <a:rPr lang="en-US" dirty="0"/>
              <a:t> tot </a:t>
            </a:r>
            <a:r>
              <a:rPr lang="en-US" dirty="0" err="1"/>
              <a:t>voldoende</a:t>
            </a:r>
            <a:r>
              <a:rPr lang="en-US" dirty="0"/>
              <a:t>, </a:t>
            </a:r>
            <a:r>
              <a:rPr lang="en-US" dirty="0" err="1"/>
              <a:t>veilig</a:t>
            </a:r>
            <a:r>
              <a:rPr lang="en-US" dirty="0"/>
              <a:t> </a:t>
            </a:r>
            <a:r>
              <a:rPr lang="en-US" dirty="0" err="1"/>
              <a:t>en</a:t>
            </a:r>
            <a:r>
              <a:rPr lang="en-US" dirty="0"/>
              <a:t> </a:t>
            </a:r>
            <a:r>
              <a:rPr lang="en-US" dirty="0" err="1"/>
              <a:t>voedzaam</a:t>
            </a:r>
            <a:r>
              <a:rPr lang="en-US" dirty="0"/>
              <a:t> eten.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err="1"/>
              <a:t>Toegankelijkheid</a:t>
            </a:r>
            <a:r>
              <a:rPr lang="en-US" b="1" dirty="0"/>
              <a:t> </a:t>
            </a:r>
            <a:r>
              <a:rPr lang="en-US" b="1" dirty="0" err="1"/>
              <a:t>en</a:t>
            </a:r>
            <a:r>
              <a:rPr lang="en-US" b="1" dirty="0"/>
              <a:t> </a:t>
            </a:r>
            <a:r>
              <a:rPr lang="en-US" b="1" dirty="0" err="1"/>
              <a:t>betaalbaarheid</a:t>
            </a:r>
            <a:r>
              <a:rPr lang="en-US" b="1" dirty="0"/>
              <a:t>: </a:t>
            </a:r>
            <a:r>
              <a:rPr lang="en-US" dirty="0" err="1"/>
              <a:t>gezond</a:t>
            </a:r>
            <a:r>
              <a:rPr lang="en-US" dirty="0"/>
              <a:t> eten is voor </a:t>
            </a:r>
            <a:r>
              <a:rPr lang="en-US" dirty="0" err="1"/>
              <a:t>iedereen</a:t>
            </a:r>
            <a:r>
              <a:rPr lang="en-US" dirty="0"/>
              <a:t> </a:t>
            </a:r>
            <a:r>
              <a:rPr lang="en-US" dirty="0" err="1"/>
              <a:t>beschikbaar</a:t>
            </a:r>
            <a:r>
              <a:rPr lang="en-US" dirty="0"/>
              <a:t> </a:t>
            </a:r>
            <a:r>
              <a:rPr lang="en-US" dirty="0" err="1"/>
              <a:t>en</a:t>
            </a:r>
            <a:r>
              <a:rPr lang="en-US" dirty="0"/>
              <a:t> </a:t>
            </a:r>
            <a:r>
              <a:rPr lang="en-US" dirty="0" err="1"/>
              <a:t>betaalbaar</a:t>
            </a:r>
            <a:r>
              <a:rPr lang="en-US" dirty="0"/>
              <a:t>.</a:t>
            </a:r>
          </a:p>
          <a:p>
            <a:pPr marL="0"/>
            <a:endParaRPr lang="en-US" dirty="0"/>
          </a:p>
          <a:p>
            <a:pPr marL="342900" indent="-342900">
              <a:buFont typeface="Arial" panose="020B0604020202020204" pitchFamily="34" charset="0"/>
              <a:buChar char="•"/>
            </a:pPr>
            <a:r>
              <a:rPr lang="en-US" b="1" dirty="0" err="1"/>
              <a:t>Voedselveiligheid</a:t>
            </a:r>
            <a:r>
              <a:rPr lang="en-US" b="1" dirty="0"/>
              <a:t>: </a:t>
            </a:r>
            <a:r>
              <a:rPr lang="en-US" dirty="0"/>
              <a:t>eten </a:t>
            </a:r>
            <a:r>
              <a:rPr lang="en-US" dirty="0" err="1"/>
              <a:t>wordt</a:t>
            </a:r>
            <a:r>
              <a:rPr lang="en-US" dirty="0"/>
              <a:t> </a:t>
            </a:r>
            <a:r>
              <a:rPr lang="en-US" dirty="0" err="1"/>
              <a:t>geproduceerd</a:t>
            </a:r>
            <a:r>
              <a:rPr lang="en-US" dirty="0"/>
              <a:t> </a:t>
            </a:r>
            <a:r>
              <a:rPr lang="en-US" dirty="0" err="1"/>
              <a:t>en</a:t>
            </a:r>
            <a:r>
              <a:rPr lang="en-US" dirty="0"/>
              <a:t> </a:t>
            </a:r>
            <a:r>
              <a:rPr lang="en-US" dirty="0" err="1"/>
              <a:t>verwerkt</a:t>
            </a:r>
            <a:r>
              <a:rPr lang="en-US" dirty="0"/>
              <a:t> op </a:t>
            </a:r>
            <a:r>
              <a:rPr lang="en-US" dirty="0" err="1"/>
              <a:t>een</a:t>
            </a:r>
            <a:r>
              <a:rPr lang="en-US" dirty="0"/>
              <a:t> </a:t>
            </a:r>
            <a:r>
              <a:rPr lang="en-US" dirty="0" err="1"/>
              <a:t>manier</a:t>
            </a:r>
            <a:r>
              <a:rPr lang="en-US" dirty="0"/>
              <a:t> die </a:t>
            </a:r>
            <a:r>
              <a:rPr lang="en-US" dirty="0" err="1"/>
              <a:t>besmetting</a:t>
            </a:r>
            <a:r>
              <a:rPr lang="en-US" dirty="0"/>
              <a:t> </a:t>
            </a:r>
            <a:r>
              <a:rPr lang="en-US" dirty="0" err="1"/>
              <a:t>en</a:t>
            </a:r>
            <a:r>
              <a:rPr lang="en-US" dirty="0"/>
              <a:t> </a:t>
            </a:r>
            <a:r>
              <a:rPr lang="en-US" dirty="0" err="1"/>
              <a:t>gezondheidsrisico's</a:t>
            </a:r>
            <a:r>
              <a:rPr lang="en-US" dirty="0"/>
              <a:t> </a:t>
            </a:r>
            <a:r>
              <a:rPr lang="en-US" dirty="0" err="1"/>
              <a:t>voorkomt</a:t>
            </a:r>
            <a:r>
              <a:rPr lang="en-US" dirty="0"/>
              <a:t>.</a:t>
            </a:r>
          </a:p>
          <a:p>
            <a:pPr marL="0" indent="0"/>
            <a:endParaRPr lang="en-US" dirty="0"/>
          </a:p>
          <a:p>
            <a:pPr marL="342900" indent="-342900">
              <a:buFont typeface="Arial" panose="020B0604020202020204" pitchFamily="34" charset="0"/>
              <a:buChar char="•"/>
            </a:pPr>
            <a:r>
              <a:rPr lang="en-US" b="1" dirty="0" err="1"/>
              <a:t>Gelijkheid</a:t>
            </a:r>
            <a:r>
              <a:rPr lang="en-US" b="1" dirty="0"/>
              <a:t> </a:t>
            </a:r>
            <a:r>
              <a:rPr lang="en-US" b="1" dirty="0" err="1"/>
              <a:t>en</a:t>
            </a:r>
            <a:r>
              <a:rPr lang="en-US" b="1" dirty="0"/>
              <a:t> </a:t>
            </a:r>
            <a:r>
              <a:rPr lang="en-US" b="1" dirty="0" err="1"/>
              <a:t>rechtvaardigheid</a:t>
            </a:r>
            <a:r>
              <a:rPr lang="en-US" b="1" dirty="0"/>
              <a:t>: </a:t>
            </a:r>
            <a:r>
              <a:rPr lang="en-US" dirty="0" err="1"/>
              <a:t>Voedselsystemen</a:t>
            </a:r>
            <a:r>
              <a:rPr lang="en-US" dirty="0"/>
              <a:t> </a:t>
            </a:r>
            <a:r>
              <a:rPr lang="en-US" dirty="0" err="1"/>
              <a:t>verkleinen</a:t>
            </a:r>
            <a:r>
              <a:rPr lang="en-US" dirty="0"/>
              <a:t> </a:t>
            </a:r>
            <a:r>
              <a:rPr lang="en-US" dirty="0" err="1"/>
              <a:t>ongelijkheden</a:t>
            </a:r>
            <a:r>
              <a:rPr lang="en-US" dirty="0"/>
              <a:t> </a:t>
            </a:r>
            <a:r>
              <a:rPr lang="en-US" dirty="0" err="1"/>
              <a:t>en</a:t>
            </a:r>
            <a:r>
              <a:rPr lang="en-US" dirty="0"/>
              <a:t> </a:t>
            </a:r>
            <a:r>
              <a:rPr lang="en-US" dirty="0" err="1"/>
              <a:t>zorgen</a:t>
            </a:r>
            <a:r>
              <a:rPr lang="en-US" dirty="0"/>
              <a:t> voor </a:t>
            </a:r>
            <a:r>
              <a:rPr lang="en-US" dirty="0" err="1"/>
              <a:t>eerlijke</a:t>
            </a:r>
            <a:r>
              <a:rPr lang="en-US" dirty="0"/>
              <a:t> </a:t>
            </a:r>
            <a:r>
              <a:rPr lang="en-US" dirty="0" err="1"/>
              <a:t>omstandigheden</a:t>
            </a:r>
            <a:r>
              <a:rPr lang="en-US" dirty="0"/>
              <a:t> in de hele </a:t>
            </a:r>
            <a:r>
              <a:rPr lang="en-US" dirty="0" err="1"/>
              <a:t>keten</a:t>
            </a:r>
            <a:r>
              <a:rPr lang="en-US" dirty="0"/>
              <a:t>.</a:t>
            </a:r>
          </a:p>
        </p:txBody>
      </p:sp>
      <p:pic>
        <p:nvPicPr>
          <p:cNvPr id="4" name="Picture Placeholder 31">
            <a:extLst>
              <a:ext uri="{FF2B5EF4-FFF2-40B4-BE49-F238E27FC236}">
                <a16:creationId xmlns:a16="http://schemas.microsoft.com/office/drawing/2014/main" id="{4B2B4B15-915D-7F4D-A879-7502FCBBE0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48600" y="354659"/>
            <a:ext cx="3555421" cy="6170724"/>
          </a:xfrm>
          <a:prstGeom prst="rect">
            <a:avLst/>
          </a:prstGeom>
        </p:spPr>
      </p:pic>
    </p:spTree>
    <p:extLst>
      <p:ext uri="{BB962C8B-B14F-4D97-AF65-F5344CB8AC3E}">
        <p14:creationId xmlns:p14="http://schemas.microsoft.com/office/powerpoint/2010/main" val="250206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xfrm>
            <a:off x="896435" y="517607"/>
            <a:ext cx="10479218" cy="803654"/>
          </a:xfrm>
          <a:prstGeom prst="rect">
            <a:avLst/>
          </a:prstGeom>
        </p:spPr>
        <p:txBody>
          <a:bodyPr/>
          <a:lstStyle/>
          <a:p>
            <a:r>
              <a:rPr lang="en-US" dirty="0" err="1"/>
              <a:t>Opdracht</a:t>
            </a:r>
            <a:r>
              <a:rPr lang="en-US" dirty="0"/>
              <a:t>:</a:t>
            </a:r>
          </a:p>
          <a:p>
            <a:r>
              <a:rPr lang="en-US" b="0" dirty="0"/>
              <a:t>In </a:t>
            </a:r>
            <a:r>
              <a:rPr lang="en-US" b="0" dirty="0" err="1"/>
              <a:t>gesprek</a:t>
            </a:r>
            <a:endParaRPr lang="en-US" b="0"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453" y="2137519"/>
            <a:ext cx="11052202" cy="4266997"/>
          </a:xfrm>
          <a:prstGeom prst="rect">
            <a:avLst/>
          </a:prstGeom>
        </p:spPr>
        <p:txBody>
          <a:bodyPr/>
          <a:lstStyle/>
          <a:p>
            <a:r>
              <a:rPr lang="en-US" b="1" i="1" dirty="0"/>
              <a:t>Stelling 1: </a:t>
            </a:r>
            <a:r>
              <a:rPr lang="nl-NL" i="1" dirty="0"/>
              <a:t>Duurzamer voedsel is altijd minder betaalbaar voor de mensen die het </a:t>
            </a:r>
            <a:r>
              <a:rPr lang="nl-NL" i="1" dirty="0" err="1"/>
              <a:t>het</a:t>
            </a:r>
            <a:r>
              <a:rPr lang="nl-NL" i="1" dirty="0"/>
              <a:t> hardst nodig hebben.</a:t>
            </a:r>
          </a:p>
          <a:p>
            <a:r>
              <a:rPr lang="en-US" b="1" i="1" dirty="0"/>
              <a:t>Stelling 2: </a:t>
            </a:r>
            <a:r>
              <a:rPr lang="nl-NL" i="1" dirty="0"/>
              <a:t>Voedselverspilling in rijke landen is een groter ethisch probleem dan voedselschaarste in arme landen.</a:t>
            </a:r>
            <a:endParaRPr lang="en-US" i="1" dirty="0"/>
          </a:p>
          <a:p>
            <a:pPr marL="457200" indent="-457200">
              <a:buFont typeface="+mj-lt"/>
              <a:buAutoNum type="arabicPeriod"/>
            </a:pPr>
            <a:endParaRPr lang="en-US" dirty="0"/>
          </a:p>
          <a:p>
            <a:pPr marL="457200" indent="-457200">
              <a:buFont typeface="+mj-lt"/>
              <a:buAutoNum type="arabicPeriod"/>
            </a:pPr>
            <a:r>
              <a:rPr lang="en-US" dirty="0"/>
              <a:t>Kies </a:t>
            </a:r>
            <a:r>
              <a:rPr lang="en-US" dirty="0" err="1"/>
              <a:t>stelling</a:t>
            </a:r>
            <a:r>
              <a:rPr lang="en-US" dirty="0"/>
              <a:t> 1 of 2 </a:t>
            </a:r>
            <a:r>
              <a:rPr lang="en-US" dirty="0" err="1"/>
              <a:t>en</a:t>
            </a:r>
            <a:r>
              <a:rPr lang="en-US" dirty="0"/>
              <a:t> </a:t>
            </a:r>
            <a:r>
              <a:rPr lang="en-US" dirty="0" err="1"/>
              <a:t>bespreek</a:t>
            </a:r>
            <a:r>
              <a:rPr lang="en-US" dirty="0"/>
              <a:t> </a:t>
            </a:r>
            <a:r>
              <a:rPr lang="en-US" dirty="0" err="1"/>
              <a:t>deze</a:t>
            </a:r>
            <a:r>
              <a:rPr lang="en-US" dirty="0"/>
              <a:t> </a:t>
            </a:r>
            <a:r>
              <a:rPr lang="en-US" dirty="0" err="1"/>
              <a:t>thuis</a:t>
            </a:r>
            <a:r>
              <a:rPr lang="en-US" dirty="0"/>
              <a:t> of in </a:t>
            </a:r>
            <a:r>
              <a:rPr lang="en-US" dirty="0" err="1"/>
              <a:t>een</a:t>
            </a:r>
            <a:r>
              <a:rPr lang="en-US" dirty="0"/>
              <a:t> </a:t>
            </a:r>
            <a:r>
              <a:rPr lang="en-US" dirty="0" err="1"/>
              <a:t>kleine</a:t>
            </a:r>
            <a:r>
              <a:rPr lang="en-US" dirty="0"/>
              <a:t> </a:t>
            </a:r>
            <a:r>
              <a:rPr lang="en-US" dirty="0" err="1"/>
              <a:t>groep</a:t>
            </a:r>
            <a:endParaRPr lang="en-US" dirty="0"/>
          </a:p>
          <a:p>
            <a:pPr marL="457200" indent="-457200">
              <a:buFont typeface="+mj-lt"/>
              <a:buAutoNum type="arabicPeriod"/>
            </a:pPr>
            <a:r>
              <a:rPr lang="en-US" dirty="0"/>
              <a:t>Laat </a:t>
            </a:r>
            <a:r>
              <a:rPr lang="en-US" dirty="0" err="1"/>
              <a:t>iedereen</a:t>
            </a:r>
            <a:r>
              <a:rPr lang="en-US" dirty="0"/>
              <a:t> </a:t>
            </a:r>
            <a:r>
              <a:rPr lang="en-US" dirty="0" err="1"/>
              <a:t>duidelijk</a:t>
            </a:r>
            <a:r>
              <a:rPr lang="en-US" dirty="0"/>
              <a:t> </a:t>
            </a:r>
            <a:r>
              <a:rPr lang="en-US" dirty="0" err="1"/>
              <a:t>aangeven</a:t>
            </a:r>
            <a:r>
              <a:rPr lang="en-US" dirty="0"/>
              <a:t> of </a:t>
            </a:r>
            <a:r>
              <a:rPr lang="en-US" dirty="0" err="1"/>
              <a:t>hij</a:t>
            </a:r>
            <a:r>
              <a:rPr lang="en-US" dirty="0"/>
              <a:t>/</a:t>
            </a:r>
            <a:r>
              <a:rPr lang="en-US" dirty="0" err="1"/>
              <a:t>zij</a:t>
            </a:r>
            <a:r>
              <a:rPr lang="en-US" dirty="0"/>
              <a:t> het </a:t>
            </a:r>
            <a:r>
              <a:rPr lang="en-US" dirty="0" err="1"/>
              <a:t>eens</a:t>
            </a:r>
            <a:r>
              <a:rPr lang="en-US" dirty="0"/>
              <a:t> of </a:t>
            </a:r>
            <a:r>
              <a:rPr lang="en-US" dirty="0" err="1"/>
              <a:t>oneens</a:t>
            </a:r>
            <a:r>
              <a:rPr lang="en-US" dirty="0"/>
              <a:t> is </a:t>
            </a:r>
            <a:r>
              <a:rPr lang="en-US" dirty="0" err="1"/>
              <a:t>en</a:t>
            </a:r>
            <a:r>
              <a:rPr lang="en-US" dirty="0"/>
              <a:t> </a:t>
            </a:r>
            <a:r>
              <a:rPr lang="en-US" dirty="0" err="1"/>
              <a:t>uitleggen</a:t>
            </a:r>
            <a:r>
              <a:rPr lang="en-US" dirty="0"/>
              <a:t> </a:t>
            </a:r>
            <a:r>
              <a:rPr lang="en-US" dirty="0" err="1"/>
              <a:t>waarom</a:t>
            </a:r>
            <a:endParaRPr lang="en-US" dirty="0"/>
          </a:p>
          <a:p>
            <a:pPr marL="457200" indent="-457200">
              <a:buFont typeface="+mj-lt"/>
              <a:buAutoNum type="arabicPeriod"/>
            </a:pPr>
            <a:r>
              <a:rPr lang="nl-NL" dirty="0"/>
              <a:t>Noteer de belangrijkste argumenten die tijdens de discussie naar voren komen</a:t>
            </a:r>
          </a:p>
          <a:p>
            <a:pPr marL="457200" indent="-457200">
              <a:buFont typeface="+mj-lt"/>
              <a:buAutoNum type="arabicPeriod"/>
            </a:pPr>
            <a:r>
              <a:rPr lang="nl-NL" dirty="0"/>
              <a:t>Reflecteer individueel of in groep</a:t>
            </a:r>
            <a:r>
              <a:rPr lang="en-US" dirty="0"/>
              <a:t>: </a:t>
            </a:r>
          </a:p>
          <a:p>
            <a:pPr marL="0" indent="0"/>
            <a:r>
              <a:rPr lang="en-US" dirty="0"/>
              <a:t>	- Welke </a:t>
            </a:r>
            <a:r>
              <a:rPr lang="en-US" dirty="0" err="1"/>
              <a:t>meningen</a:t>
            </a:r>
            <a:r>
              <a:rPr lang="en-US" dirty="0"/>
              <a:t> </a:t>
            </a:r>
            <a:r>
              <a:rPr lang="en-US" dirty="0" err="1"/>
              <a:t>hebben</a:t>
            </a:r>
            <a:r>
              <a:rPr lang="en-US" dirty="0"/>
              <a:t> je </a:t>
            </a:r>
            <a:r>
              <a:rPr lang="en-US" dirty="0" err="1"/>
              <a:t>verrast</a:t>
            </a:r>
            <a:r>
              <a:rPr lang="en-US" dirty="0"/>
              <a:t>? </a:t>
            </a:r>
          </a:p>
          <a:p>
            <a:pPr marL="0" indent="0"/>
            <a:r>
              <a:rPr lang="en-US" dirty="0"/>
              <a:t>	- Is je eigen </a:t>
            </a:r>
            <a:r>
              <a:rPr lang="en-US" dirty="0" err="1"/>
              <a:t>mening</a:t>
            </a:r>
            <a:r>
              <a:rPr lang="en-US" dirty="0"/>
              <a:t> </a:t>
            </a:r>
            <a:r>
              <a:rPr lang="en-US" dirty="0" err="1"/>
              <a:t>veranderd</a:t>
            </a:r>
            <a:r>
              <a:rPr lang="en-US" dirty="0"/>
              <a:t>? </a:t>
            </a:r>
            <a:r>
              <a:rPr lang="en-US" dirty="0" err="1"/>
              <a:t>Waarom</a:t>
            </a:r>
            <a:r>
              <a:rPr lang="en-US" dirty="0"/>
              <a:t> </a:t>
            </a:r>
            <a:r>
              <a:rPr lang="en-US" dirty="0" err="1"/>
              <a:t>wel</a:t>
            </a:r>
            <a:r>
              <a:rPr lang="en-US" dirty="0"/>
              <a:t> of </a:t>
            </a:r>
            <a:r>
              <a:rPr lang="en-US" dirty="0" err="1"/>
              <a:t>niet</a:t>
            </a:r>
            <a:r>
              <a:rPr lang="en-US" dirty="0"/>
              <a:t>? </a:t>
            </a:r>
          </a:p>
          <a:p>
            <a:pPr marL="0" indent="0"/>
            <a:r>
              <a:rPr lang="en-US" dirty="0"/>
              <a:t>	- Wat </a:t>
            </a:r>
            <a:r>
              <a:rPr lang="en-US" dirty="0" err="1"/>
              <a:t>zegt</a:t>
            </a:r>
            <a:r>
              <a:rPr lang="en-US" dirty="0"/>
              <a:t> </a:t>
            </a:r>
            <a:r>
              <a:rPr lang="en-US" dirty="0" err="1"/>
              <a:t>deze</a:t>
            </a:r>
            <a:r>
              <a:rPr lang="en-US" dirty="0"/>
              <a:t> </a:t>
            </a:r>
            <a:r>
              <a:rPr lang="en-US" dirty="0" err="1"/>
              <a:t>discussie</a:t>
            </a:r>
            <a:r>
              <a:rPr lang="en-US" dirty="0"/>
              <a:t> je over </a:t>
            </a:r>
            <a:r>
              <a:rPr lang="en-US" dirty="0" err="1"/>
              <a:t>voedselsystemen</a:t>
            </a:r>
            <a:r>
              <a:rPr lang="en-US" dirty="0"/>
              <a:t> </a:t>
            </a:r>
            <a:r>
              <a:rPr lang="en-US" dirty="0" err="1"/>
              <a:t>en</a:t>
            </a:r>
            <a:r>
              <a:rPr lang="en-US" dirty="0"/>
              <a:t> </a:t>
            </a:r>
            <a:r>
              <a:rPr lang="en-US" dirty="0" err="1"/>
              <a:t>verantwoordelijkheid</a:t>
            </a:r>
            <a:r>
              <a:rPr lang="en-US" dirty="0"/>
              <a:t>?</a:t>
            </a: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3716842" y="517607"/>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080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94A2FE3F-F4C2-BB91-1F10-E78D3D716B5B}"/>
              </a:ext>
            </a:extLst>
          </p:cNvPr>
          <p:cNvSpPr/>
          <p:nvPr/>
        </p:nvSpPr>
        <p:spPr>
          <a:xfrm>
            <a:off x="1362717" y="3098248"/>
            <a:ext cx="9739396" cy="1277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1611464" y="3129177"/>
            <a:ext cx="9757324" cy="646331"/>
          </a:xfrm>
          <a:prstGeom prst="rect">
            <a:avLst/>
          </a:prstGeom>
          <a:noFill/>
        </p:spPr>
        <p:txBody>
          <a:bodyPr wrap="square" lIns="91440" tIns="45720" rIns="91440" bIns="45720" rtlCol="0" anchor="t">
            <a:spAutoFit/>
          </a:bodyPr>
          <a:lstStyle/>
          <a:p>
            <a:r>
              <a:rPr lang="en-US" sz="3600" b="1" spc="324" dirty="0">
                <a:solidFill>
                  <a:srgbClr val="F26F46"/>
                </a:solidFill>
                <a:latin typeface="Calibri"/>
                <a:ea typeface="Calibri"/>
                <a:cs typeface="Calibri"/>
              </a:rPr>
              <a:t>RECHTVAARDIGHEID, ETHIEK EN VERANTWOORDELIJKHEID</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8010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52022" y="199849"/>
            <a:ext cx="3182664" cy="6306988"/>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9201438" cy="1072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826151" y="677930"/>
            <a:ext cx="9168973" cy="803654"/>
          </a:xfrm>
        </p:spPr>
        <p:txBody>
          <a:bodyPr/>
          <a:lstStyle/>
          <a:p>
            <a:r>
              <a:rPr lang="it-IT" dirty="0">
                <a:solidFill>
                  <a:srgbClr val="F26F46"/>
                </a:solidFill>
              </a:rPr>
              <a:t>03. </a:t>
            </a:r>
            <a:r>
              <a:rPr lang="it-IT" dirty="0" err="1">
                <a:solidFill>
                  <a:srgbClr val="F26F46"/>
                </a:solidFill>
              </a:rPr>
              <a:t>Rechtvaardigheid</a:t>
            </a:r>
            <a:r>
              <a:rPr lang="it-IT" dirty="0">
                <a:solidFill>
                  <a:srgbClr val="F26F46"/>
                </a:solidFill>
              </a:rPr>
              <a:t>, </a:t>
            </a:r>
            <a:r>
              <a:rPr lang="it-IT" dirty="0" err="1">
                <a:solidFill>
                  <a:srgbClr val="F26F46"/>
                </a:solidFill>
              </a:rPr>
              <a:t>ethiek </a:t>
            </a:r>
            <a:r>
              <a:rPr lang="it-IT" dirty="0">
                <a:solidFill>
                  <a:srgbClr val="F26F46"/>
                </a:solidFill>
              </a:rPr>
              <a:t>en </a:t>
            </a:r>
            <a:r>
              <a:rPr lang="it-IT" dirty="0" err="1">
                <a:solidFill>
                  <a:srgbClr val="F26F46"/>
                </a:solidFill>
              </a:rPr>
              <a:t>verantwoordelijkheid</a:t>
            </a:r>
            <a:endParaRPr lang="it-IT" dirty="0">
              <a:solidFill>
                <a:srgbClr val="F26F46"/>
              </a:solidFill>
            </a:endParaRP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819223" cy="3263612"/>
          </a:xfrm>
        </p:spPr>
        <p:txBody>
          <a:bodyPr/>
          <a:lstStyle/>
          <a:p>
            <a:pPr marL="342900" indent="-342900">
              <a:buFont typeface="Arial" panose="020B0604020202020204" pitchFamily="34" charset="0"/>
              <a:buChar char="•"/>
            </a:pPr>
            <a:r>
              <a:rPr lang="en-US" b="1" dirty="0"/>
              <a:t>Rechtvaardigheid in voedselsystemen</a:t>
            </a:r>
          </a:p>
          <a:p>
            <a:pPr marL="0" indent="0"/>
            <a:r>
              <a:rPr lang="en-US" b="1" dirty="0"/>
              <a:t>	</a:t>
            </a:r>
            <a:r>
              <a:rPr lang="en-US" dirty="0" err="1"/>
              <a:t>Opdracht</a:t>
            </a:r>
            <a:r>
              <a:rPr lang="en-US" dirty="0"/>
              <a:t>: Macht, kosten en gevolgen</a:t>
            </a:r>
          </a:p>
          <a:p>
            <a:pPr marL="0" indent="0"/>
            <a:r>
              <a:rPr lang="en-US" dirty="0"/>
              <a:t>	</a:t>
            </a:r>
          </a:p>
          <a:p>
            <a:pPr marL="342900" indent="-342900">
              <a:buFont typeface="Arial" panose="020B0604020202020204" pitchFamily="34" charset="0"/>
              <a:buChar char="•"/>
            </a:pPr>
            <a:r>
              <a:rPr lang="en-US" b="1" dirty="0"/>
              <a:t>Ethiek in de toeleveringsketen</a:t>
            </a:r>
            <a:endParaRPr lang="en-US"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Verantwoorde voedselconsumptie</a:t>
            </a:r>
          </a:p>
          <a:p>
            <a:pPr marL="0" indent="0"/>
            <a:r>
              <a:rPr lang="en-US" b="1" dirty="0"/>
              <a:t>	</a:t>
            </a:r>
            <a:r>
              <a:rPr lang="en-US" dirty="0" err="1"/>
              <a:t>Opdracht</a:t>
            </a:r>
            <a:r>
              <a:rPr lang="en-US" dirty="0"/>
              <a:t>: Wat staat er op je boodschappenlijstje?</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896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802063"/>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nl-NL" b="1" dirty="0"/>
              <a:t>Rechtvaardigheid</a:t>
            </a:r>
            <a:r>
              <a:rPr lang="nl-NL" dirty="0"/>
              <a:t> in voedselsystemen betekent dat voedsel gezond, betaalbaar en toegankelijk is voor iedereen, met </a:t>
            </a:r>
            <a:r>
              <a:rPr lang="nl-NL" b="1" dirty="0"/>
              <a:t>respect</a:t>
            </a:r>
            <a:r>
              <a:rPr lang="nl-NL" dirty="0"/>
              <a:t> voor </a:t>
            </a:r>
            <a:r>
              <a:rPr lang="nl-NL" b="1" dirty="0"/>
              <a:t>mensen</a:t>
            </a:r>
            <a:r>
              <a:rPr lang="nl-NL" dirty="0"/>
              <a:t>, </a:t>
            </a:r>
            <a:r>
              <a:rPr lang="nl-NL" b="1" dirty="0"/>
              <a:t>dieren</a:t>
            </a:r>
            <a:r>
              <a:rPr lang="nl-NL" dirty="0"/>
              <a:t> en de </a:t>
            </a:r>
            <a:r>
              <a:rPr lang="nl-NL" b="1" dirty="0"/>
              <a:t>natuur</a:t>
            </a:r>
            <a:r>
              <a:rPr lang="nl-NL" dirty="0"/>
              <a:t>.</a:t>
            </a:r>
          </a:p>
          <a:p>
            <a:pPr marL="0"/>
            <a:endParaRPr lang="en-US" dirty="0">
              <a:ea typeface="+mn-lt"/>
              <a:cs typeface="+mn-lt"/>
            </a:endParaRPr>
          </a:p>
          <a:p>
            <a:pPr marL="342900" indent="-342900">
              <a:buFont typeface="Arial" panose="020B0604020202020204" pitchFamily="34" charset="0"/>
              <a:buChar char="•"/>
            </a:pPr>
            <a:r>
              <a:rPr lang="en-US" dirty="0">
                <a:ea typeface="+mn-lt"/>
                <a:cs typeface="+mn-lt"/>
              </a:rPr>
              <a:t>De </a:t>
            </a:r>
            <a:r>
              <a:rPr lang="en-US" b="1" dirty="0">
                <a:ea typeface="+mn-lt"/>
                <a:cs typeface="+mn-lt"/>
              </a:rPr>
              <a:t>EAT-Lancet Commissie </a:t>
            </a:r>
            <a:r>
              <a:rPr lang="en-US" dirty="0">
                <a:ea typeface="+mn-lt"/>
                <a:cs typeface="+mn-lt"/>
              </a:rPr>
              <a:t>benadrukt dat veel </a:t>
            </a:r>
            <a:r>
              <a:rPr lang="en-US" dirty="0" err="1">
                <a:ea typeface="+mn-lt"/>
                <a:cs typeface="+mn-lt"/>
              </a:rPr>
              <a:t>voedselsystemen</a:t>
            </a:r>
            <a:r>
              <a:rPr lang="en-US" dirty="0">
                <a:ea typeface="+mn-lt"/>
                <a:cs typeface="+mn-lt"/>
              </a:rPr>
              <a:t> </a:t>
            </a:r>
            <a:r>
              <a:rPr lang="nl-NL" dirty="0"/>
              <a:t>vandaag ongelijkheid versterken, waardoor sommige gemeenschappen en werknemers te maken krijgen met slechte voeding, lage inkomens en milieuschade. Een </a:t>
            </a:r>
            <a:r>
              <a:rPr lang="nl-NL" b="1" dirty="0"/>
              <a:t>rechtvaardig voedselsysteem </a:t>
            </a:r>
            <a:r>
              <a:rPr lang="nl-NL" dirty="0"/>
              <a:t>pakt dit aan door </a:t>
            </a:r>
            <a:r>
              <a:rPr lang="nl-NL" b="1" dirty="0"/>
              <a:t>eerlijke</a:t>
            </a:r>
            <a:r>
              <a:rPr lang="nl-NL" dirty="0"/>
              <a:t> </a:t>
            </a:r>
            <a:r>
              <a:rPr lang="nl-NL" b="1" dirty="0"/>
              <a:t>toegang</a:t>
            </a:r>
            <a:r>
              <a:rPr lang="nl-NL" dirty="0"/>
              <a:t>, </a:t>
            </a:r>
            <a:r>
              <a:rPr lang="nl-NL" b="1" dirty="0"/>
              <a:t>fatsoenlijk werk</a:t>
            </a:r>
            <a:r>
              <a:rPr lang="nl-NL" dirty="0"/>
              <a:t>, </a:t>
            </a:r>
            <a:r>
              <a:rPr lang="nl-NL" b="1" dirty="0"/>
              <a:t>gezamenlijke besluitvorming </a:t>
            </a:r>
            <a:r>
              <a:rPr lang="nl-NL" dirty="0"/>
              <a:t>en welzijn op lange termijn te bevorderen, binnen de grenzen van onze planeet.</a:t>
            </a:r>
            <a:endParaRPr lang="en-US" dirty="0">
              <a:ea typeface="Calibri"/>
              <a:cs typeface="Calibri"/>
            </a:endParaRPr>
          </a:p>
          <a:p>
            <a:endParaRPr lang="en-US" dirty="0"/>
          </a:p>
          <a:p>
            <a:r>
              <a:rPr lang="en-US" sz="1800" dirty="0" err="1">
                <a:ea typeface="+mn-lt"/>
                <a:cs typeface="+mn-lt"/>
              </a:rPr>
              <a:t>Rockström </a:t>
            </a:r>
            <a:r>
              <a:rPr lang="en-US" sz="1800" dirty="0">
                <a:ea typeface="+mn-lt"/>
                <a:cs typeface="+mn-lt"/>
              </a:rPr>
              <a:t>J, et al. (2025). </a:t>
            </a:r>
            <a:r>
              <a:rPr lang="en-US" sz="1800" dirty="0">
                <a:ea typeface="+mn-lt"/>
                <a:cs typeface="+mn-lt"/>
                <a:hlinkClick r:id="rId2"/>
              </a:rPr>
              <a:t>De EAT-Lancet Commissie voor gezonde, duurzame en rechtvaardige voedselsystemen. </a:t>
            </a:r>
            <a:r>
              <a:rPr lang="en-US" sz="1800" i="1" dirty="0">
                <a:ea typeface="+mn-lt"/>
                <a:cs typeface="+mn-lt"/>
                <a:hlinkClick r:id="rId2"/>
              </a:rPr>
              <a:t>Lancet.</a:t>
            </a:r>
            <a:r>
              <a:rPr lang="en-US" sz="1800" dirty="0">
                <a:ea typeface="+mn-lt"/>
                <a:cs typeface="+mn-lt"/>
                <a:hlinkClick r:id="rId2"/>
              </a:rPr>
              <a:t> 406(10512), 1625-1700</a:t>
            </a:r>
            <a:r>
              <a:rPr lang="en-US" sz="1800" dirty="0">
                <a:ea typeface="+mn-lt"/>
                <a:cs typeface="+mn-lt"/>
              </a:rPr>
              <a:t>.</a:t>
            </a: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9815209"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RECHTVAARDIGHEID IN VOEDSELSYSTEMEN</a:t>
            </a:r>
          </a:p>
        </p:txBody>
      </p:sp>
    </p:spTree>
    <p:extLst>
      <p:ext uri="{BB962C8B-B14F-4D97-AF65-F5344CB8AC3E}">
        <p14:creationId xmlns:p14="http://schemas.microsoft.com/office/powerpoint/2010/main" val="1110511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600103" y="593866"/>
            <a:ext cx="10969767" cy="992652"/>
          </a:xfrm>
        </p:spPr>
        <p:txBody>
          <a:bodyPr lIns="91440" tIns="45720" rIns="91440" bIns="45720" anchor="t">
            <a:noAutofit/>
          </a:bodyPr>
          <a:lstStyle/>
          <a:p>
            <a:pPr algn="r"/>
            <a:r>
              <a:rPr lang="en-IE" dirty="0"/>
              <a:t>Transformatie van voedselsystemen </a:t>
            </a:r>
          </a:p>
          <a:p>
            <a:pPr algn="r"/>
            <a:r>
              <a:rPr lang="en-IE" dirty="0"/>
              <a:t>voor rechtvaardigheid, klimaat en voeding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524337"/>
            <a:ext cx="4990998" cy="4102937"/>
          </a:xfrm>
        </p:spPr>
        <p:txBody>
          <a:bodyPr lIns="91440" tIns="45720" rIns="91440" bIns="45720" anchor="t"/>
          <a:lstStyle/>
          <a:p>
            <a:r>
              <a:rPr lang="nl-NL" dirty="0"/>
              <a:t>Videoboodschap van </a:t>
            </a:r>
            <a:r>
              <a:rPr lang="nl-NL" b="1" dirty="0"/>
              <a:t>António </a:t>
            </a:r>
            <a:r>
              <a:rPr lang="nl-NL" b="1" dirty="0" err="1"/>
              <a:t>Guterres</a:t>
            </a:r>
            <a:r>
              <a:rPr lang="nl-NL" b="1" dirty="0"/>
              <a:t>, secretaris-generaal </a:t>
            </a:r>
            <a:r>
              <a:rPr lang="nl-NL" dirty="0"/>
              <a:t>van de VN, tijdens de openingsceremonie op hoog niveau van de VN-voedselsysteemtop 2025: </a:t>
            </a:r>
            <a:r>
              <a:rPr lang="nl-NL" i="1" dirty="0"/>
              <a:t>Een veranderende wereld benutten voor de toekomst van duurzame voedselsystemen.</a:t>
            </a:r>
            <a:endParaRPr lang="en-IE" dirty="0"/>
          </a:p>
        </p:txBody>
      </p:sp>
      <p:pic>
        <p:nvPicPr>
          <p:cNvPr id="4" name="Elementi multimediali online 3" title="Transforming food systems for justice, climate, &amp; nutrition – UN Chief at UNFSS+4 | United Nations">
            <a:hlinkClick r:id="" action="ppaction://noaction"/>
            <a:extLst>
              <a:ext uri="{FF2B5EF4-FFF2-40B4-BE49-F238E27FC236}">
                <a16:creationId xmlns:a16="http://schemas.microsoft.com/office/drawing/2014/main" id="{F7C4C54C-CCA9-C2CD-6E22-7BC6D8E7A5F9}"/>
              </a:ext>
            </a:extLst>
          </p:cNvPr>
          <p:cNvPicPr>
            <a:picLocks noRot="1" noChangeAspect="1"/>
          </p:cNvPicPr>
          <p:nvPr>
            <a:videoFile r:link="rId1"/>
          </p:nvPr>
        </p:nvPicPr>
        <p:blipFill>
          <a:blip r:embed="rId4"/>
          <a:stretch>
            <a:fillRect/>
          </a:stretch>
        </p:blipFill>
        <p:spPr>
          <a:xfrm>
            <a:off x="915732" y="2474042"/>
            <a:ext cx="5181755" cy="2923869"/>
          </a:xfrm>
          <a:prstGeom prst="rect">
            <a:avLst/>
          </a:prstGeom>
        </p:spPr>
      </p:pic>
      <p:sp>
        <p:nvSpPr>
          <p:cNvPr id="6" name="TextBox 3">
            <a:extLst>
              <a:ext uri="{FF2B5EF4-FFF2-40B4-BE49-F238E27FC236}">
                <a16:creationId xmlns:a16="http://schemas.microsoft.com/office/drawing/2014/main" id="{08E0BBBA-4499-0D48-940F-A9542161D6CB}"/>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dirty="0">
                <a:ea typeface="Calibri"/>
                <a:cs typeface="Calibri"/>
                <a:hlinkClick r:id="rId5"/>
              </a:rPr>
              <a:t>Transformatie van voedselsystemen voor rechtvaardigheid, klimaat en voeding</a:t>
            </a:r>
            <a:endParaRPr lang="en-US" sz="1200" dirty="0">
              <a:ea typeface="Calibri"/>
              <a:cs typeface="Calibri"/>
            </a:endParaRPr>
          </a:p>
        </p:txBody>
      </p:sp>
    </p:spTree>
    <p:extLst>
      <p:ext uri="{BB962C8B-B14F-4D97-AF65-F5344CB8AC3E}">
        <p14:creationId xmlns:p14="http://schemas.microsoft.com/office/powerpoint/2010/main" val="257476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86712-DBEB-C564-9556-0A319DD9DF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BEDF60-2C94-34E1-BD96-E232A32328CA}"/>
              </a:ext>
            </a:extLst>
          </p:cNvPr>
          <p:cNvSpPr>
            <a:spLocks noGrp="1"/>
          </p:cNvSpPr>
          <p:nvPr>
            <p:ph type="body" sz="quarter" idx="16"/>
          </p:nvPr>
        </p:nvSpPr>
        <p:spPr>
          <a:xfrm>
            <a:off x="921990" y="592523"/>
            <a:ext cx="10479218" cy="803654"/>
          </a:xfrm>
        </p:spPr>
        <p:txBody>
          <a:bodyPr lIns="91440" tIns="45720" rIns="91440" bIns="45720" anchor="t">
            <a:noAutofit/>
          </a:bodyPr>
          <a:lstStyle/>
          <a:p>
            <a:r>
              <a:rPr lang="en-IE" dirty="0" err="1">
                <a:ea typeface="Calibri"/>
                <a:cs typeface="Calibri"/>
              </a:rPr>
              <a:t>Opdracht</a:t>
            </a:r>
            <a:r>
              <a:rPr lang="en-IE" dirty="0">
                <a:ea typeface="Calibri"/>
                <a:cs typeface="Calibri"/>
              </a:rPr>
              <a:t>: </a:t>
            </a:r>
          </a:p>
          <a:p>
            <a:r>
              <a:rPr lang="en-IE" b="0" dirty="0">
                <a:cs typeface="Calibri"/>
              </a:rPr>
              <a:t>Macht, kosten en gevolgen</a:t>
            </a:r>
            <a:endParaRPr lang="en-IE" b="0" dirty="0"/>
          </a:p>
        </p:txBody>
      </p:sp>
      <p:sp>
        <p:nvSpPr>
          <p:cNvPr id="3" name="Text Placeholder 2">
            <a:extLst>
              <a:ext uri="{FF2B5EF4-FFF2-40B4-BE49-F238E27FC236}">
                <a16:creationId xmlns:a16="http://schemas.microsoft.com/office/drawing/2014/main" id="{E2A82CE6-090E-783E-D3FE-5E824A5FF797}"/>
              </a:ext>
            </a:extLst>
          </p:cNvPr>
          <p:cNvSpPr>
            <a:spLocks noGrp="1"/>
          </p:cNvSpPr>
          <p:nvPr>
            <p:ph type="body" sz="quarter" idx="19"/>
          </p:nvPr>
        </p:nvSpPr>
        <p:spPr>
          <a:xfrm>
            <a:off x="904856" y="2206052"/>
            <a:ext cx="10479218" cy="521145"/>
          </a:xfrm>
        </p:spPr>
        <p:txBody>
          <a:bodyPr lIns="91440" tIns="45720" rIns="91440" bIns="45720" anchor="t"/>
          <a:lstStyle/>
          <a:p>
            <a:r>
              <a:rPr lang="en-IE" dirty="0">
                <a:ea typeface="Calibri"/>
                <a:cs typeface="Calibri"/>
              </a:rPr>
              <a:t>Bekijk elke cirkel en stel jezelf de volgende vragen: </a:t>
            </a:r>
            <a:endParaRPr lang="it-IT" dirty="0"/>
          </a:p>
          <a:p>
            <a:r>
              <a:rPr lang="en-IE" b="1" dirty="0">
                <a:ea typeface="Calibri"/>
                <a:cs typeface="Calibri"/>
              </a:rPr>
              <a:t>Wie profiteert ervan? Wie draagt de kosten? Wiens leven doet ertoe?</a:t>
            </a:r>
            <a:endParaRPr lang="en-IE" b="1" dirty="0"/>
          </a:p>
        </p:txBody>
      </p:sp>
      <p:sp>
        <p:nvSpPr>
          <p:cNvPr id="4" name="Freeform 1">
            <a:extLst>
              <a:ext uri="{FF2B5EF4-FFF2-40B4-BE49-F238E27FC236}">
                <a16:creationId xmlns:a16="http://schemas.microsoft.com/office/drawing/2014/main" id="{A65CC787-3722-3B64-8CC5-EE46004CD22D}"/>
              </a:ext>
            </a:extLst>
          </p:cNvPr>
          <p:cNvSpPr>
            <a:spLocks noChangeArrowheads="1"/>
          </p:cNvSpPr>
          <p:nvPr/>
        </p:nvSpPr>
        <p:spPr bwMode="auto">
          <a:xfrm>
            <a:off x="876275" y="3242178"/>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C4539B82-659F-508C-F50E-78D04AA8764F}"/>
              </a:ext>
            </a:extLst>
          </p:cNvPr>
          <p:cNvSpPr>
            <a:spLocks noChangeArrowheads="1"/>
          </p:cNvSpPr>
          <p:nvPr/>
        </p:nvSpPr>
        <p:spPr bwMode="auto">
          <a:xfrm>
            <a:off x="9370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26F46"/>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3AED053E-DEC2-8248-4886-90706E8D00A2}"/>
              </a:ext>
            </a:extLst>
          </p:cNvPr>
          <p:cNvSpPr>
            <a:spLocks noChangeArrowheads="1"/>
          </p:cNvSpPr>
          <p:nvPr/>
        </p:nvSpPr>
        <p:spPr bwMode="auto">
          <a:xfrm>
            <a:off x="1000262"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 name="Freeform 173">
            <a:extLst>
              <a:ext uri="{FF2B5EF4-FFF2-40B4-BE49-F238E27FC236}">
                <a16:creationId xmlns:a16="http://schemas.microsoft.com/office/drawing/2014/main" id="{CFFEA1C2-503E-9578-5DA5-1367ABACD7DE}"/>
              </a:ext>
            </a:extLst>
          </p:cNvPr>
          <p:cNvSpPr>
            <a:spLocks noChangeArrowheads="1"/>
          </p:cNvSpPr>
          <p:nvPr/>
        </p:nvSpPr>
        <p:spPr bwMode="auto">
          <a:xfrm>
            <a:off x="2465325" y="4661697"/>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292668"/>
          </a:solidFill>
          <a:ln>
            <a:noFill/>
          </a:ln>
          <a:effectLst/>
        </p:spPr>
        <p:txBody>
          <a:bodyPr wrap="none" anchor="ctr"/>
          <a:lstStyle/>
          <a:p>
            <a:endParaRPr lang="en-US" sz="900" dirty="0"/>
          </a:p>
        </p:txBody>
      </p:sp>
      <p:sp>
        <p:nvSpPr>
          <p:cNvPr id="8" name="Freeform 174">
            <a:extLst>
              <a:ext uri="{FF2B5EF4-FFF2-40B4-BE49-F238E27FC236}">
                <a16:creationId xmlns:a16="http://schemas.microsoft.com/office/drawing/2014/main" id="{D10DAD0B-FE11-B9E7-DF91-62D9C552E66C}"/>
              </a:ext>
            </a:extLst>
          </p:cNvPr>
          <p:cNvSpPr>
            <a:spLocks noChangeArrowheads="1"/>
          </p:cNvSpPr>
          <p:nvPr/>
        </p:nvSpPr>
        <p:spPr bwMode="auto">
          <a:xfrm>
            <a:off x="2412189" y="4608559"/>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6EC7585-AB7C-0F89-B1FC-AC6181FFB1FA}"/>
              </a:ext>
            </a:extLst>
          </p:cNvPr>
          <p:cNvSpPr>
            <a:spLocks noChangeArrowheads="1"/>
          </p:cNvSpPr>
          <p:nvPr/>
        </p:nvSpPr>
        <p:spPr bwMode="auto">
          <a:xfrm>
            <a:off x="3560961"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96CA646-00D4-C240-FBF9-7F24D9C90796}"/>
              </a:ext>
            </a:extLst>
          </p:cNvPr>
          <p:cNvSpPr>
            <a:spLocks noChangeArrowheads="1"/>
          </p:cNvSpPr>
          <p:nvPr/>
        </p:nvSpPr>
        <p:spPr bwMode="auto">
          <a:xfrm>
            <a:off x="3621689" y="409237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B9007E69-ECE4-1955-9737-9CD2F10EDA7B}"/>
              </a:ext>
            </a:extLst>
          </p:cNvPr>
          <p:cNvSpPr>
            <a:spLocks noChangeArrowheads="1"/>
          </p:cNvSpPr>
          <p:nvPr/>
        </p:nvSpPr>
        <p:spPr bwMode="auto">
          <a:xfrm>
            <a:off x="3684946" y="415309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2" name="Freeform 178">
            <a:extLst>
              <a:ext uri="{FF2B5EF4-FFF2-40B4-BE49-F238E27FC236}">
                <a16:creationId xmlns:a16="http://schemas.microsoft.com/office/drawing/2014/main" id="{1E76C251-9F01-F35F-815D-8ED41B8AF395}"/>
              </a:ext>
            </a:extLst>
          </p:cNvPr>
          <p:cNvSpPr>
            <a:spLocks noChangeArrowheads="1"/>
          </p:cNvSpPr>
          <p:nvPr/>
        </p:nvSpPr>
        <p:spPr bwMode="auto">
          <a:xfrm>
            <a:off x="5150010" y="5451161"/>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292668"/>
          </a:solidFill>
          <a:ln>
            <a:noFill/>
          </a:ln>
          <a:effectLst/>
        </p:spPr>
        <p:txBody>
          <a:bodyPr wrap="none" anchor="ctr"/>
          <a:lstStyle/>
          <a:p>
            <a:endParaRPr lang="en-US" sz="900"/>
          </a:p>
        </p:txBody>
      </p:sp>
      <p:sp>
        <p:nvSpPr>
          <p:cNvPr id="13" name="Freeform 179">
            <a:extLst>
              <a:ext uri="{FF2B5EF4-FFF2-40B4-BE49-F238E27FC236}">
                <a16:creationId xmlns:a16="http://schemas.microsoft.com/office/drawing/2014/main" id="{7DE49852-2006-E127-FA67-393F36D41028}"/>
              </a:ext>
            </a:extLst>
          </p:cNvPr>
          <p:cNvSpPr>
            <a:spLocks noChangeArrowheads="1"/>
          </p:cNvSpPr>
          <p:nvPr/>
        </p:nvSpPr>
        <p:spPr bwMode="auto">
          <a:xfrm>
            <a:off x="5096873" y="5398023"/>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0048142-96EC-AA12-45AF-9BD60FB4C7A5}"/>
              </a:ext>
            </a:extLst>
          </p:cNvPr>
          <p:cNvSpPr>
            <a:spLocks noChangeArrowheads="1"/>
          </p:cNvSpPr>
          <p:nvPr/>
        </p:nvSpPr>
        <p:spPr bwMode="auto">
          <a:xfrm>
            <a:off x="5939475" y="3242178"/>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D7C8DEC-FA42-1E86-4E93-81505F71F012}"/>
              </a:ext>
            </a:extLst>
          </p:cNvPr>
          <p:cNvSpPr>
            <a:spLocks noChangeArrowheads="1"/>
          </p:cNvSpPr>
          <p:nvPr/>
        </p:nvSpPr>
        <p:spPr bwMode="auto">
          <a:xfrm>
            <a:off x="6000203" y="3302906"/>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F26F46"/>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3606C23B-6611-0655-1292-068F65D4EDBD}"/>
              </a:ext>
            </a:extLst>
          </p:cNvPr>
          <p:cNvSpPr>
            <a:spLocks noChangeArrowheads="1"/>
          </p:cNvSpPr>
          <p:nvPr/>
        </p:nvSpPr>
        <p:spPr bwMode="auto">
          <a:xfrm>
            <a:off x="6060931" y="336363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7" name="Freeform 183">
            <a:extLst>
              <a:ext uri="{FF2B5EF4-FFF2-40B4-BE49-F238E27FC236}">
                <a16:creationId xmlns:a16="http://schemas.microsoft.com/office/drawing/2014/main" id="{6EEBE78F-94DD-9A16-4814-129052CD4B23}"/>
              </a:ext>
            </a:extLst>
          </p:cNvPr>
          <p:cNvSpPr>
            <a:spLocks noChangeArrowheads="1"/>
          </p:cNvSpPr>
          <p:nvPr/>
        </p:nvSpPr>
        <p:spPr bwMode="auto">
          <a:xfrm>
            <a:off x="7516747" y="464982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292668"/>
          </a:solidFill>
          <a:ln>
            <a:noFill/>
          </a:ln>
          <a:effectLst/>
        </p:spPr>
        <p:txBody>
          <a:bodyPr wrap="none" anchor="ctr"/>
          <a:lstStyle/>
          <a:p>
            <a:endParaRPr lang="en-US" sz="900"/>
          </a:p>
        </p:txBody>
      </p:sp>
      <p:sp>
        <p:nvSpPr>
          <p:cNvPr id="18" name="Freeform 184">
            <a:extLst>
              <a:ext uri="{FF2B5EF4-FFF2-40B4-BE49-F238E27FC236}">
                <a16:creationId xmlns:a16="http://schemas.microsoft.com/office/drawing/2014/main" id="{04E08DEE-3B29-CF2A-8C62-A151B8DF60FE}"/>
              </a:ext>
            </a:extLst>
          </p:cNvPr>
          <p:cNvSpPr>
            <a:spLocks noChangeArrowheads="1"/>
          </p:cNvSpPr>
          <p:nvPr/>
        </p:nvSpPr>
        <p:spPr bwMode="auto">
          <a:xfrm>
            <a:off x="7475387" y="460855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3D76A44E-F221-8CF6-637E-64262A70A932}"/>
              </a:ext>
            </a:extLst>
          </p:cNvPr>
          <p:cNvSpPr>
            <a:spLocks noChangeArrowheads="1"/>
          </p:cNvSpPr>
          <p:nvPr/>
        </p:nvSpPr>
        <p:spPr bwMode="auto">
          <a:xfrm>
            <a:off x="8621629" y="403164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8C7162BE-6E0B-D65C-4EDE-56ECA656896D}"/>
              </a:ext>
            </a:extLst>
          </p:cNvPr>
          <p:cNvSpPr>
            <a:spLocks noChangeArrowheads="1"/>
          </p:cNvSpPr>
          <p:nvPr/>
        </p:nvSpPr>
        <p:spPr bwMode="auto">
          <a:xfrm>
            <a:off x="8682357" y="4092371"/>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41FBC36E-4C06-90B9-CC5C-4A24D441C05D}"/>
              </a:ext>
            </a:extLst>
          </p:cNvPr>
          <p:cNvSpPr>
            <a:spLocks noChangeArrowheads="1"/>
          </p:cNvSpPr>
          <p:nvPr/>
        </p:nvSpPr>
        <p:spPr bwMode="auto">
          <a:xfrm>
            <a:off x="8745614" y="415309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 name="Freeform 188">
            <a:extLst>
              <a:ext uri="{FF2B5EF4-FFF2-40B4-BE49-F238E27FC236}">
                <a16:creationId xmlns:a16="http://schemas.microsoft.com/office/drawing/2014/main" id="{733E396F-0134-4C03-66DB-E3163A1FDA63}"/>
              </a:ext>
            </a:extLst>
          </p:cNvPr>
          <p:cNvSpPr>
            <a:spLocks noChangeArrowheads="1"/>
          </p:cNvSpPr>
          <p:nvPr/>
        </p:nvSpPr>
        <p:spPr bwMode="auto">
          <a:xfrm>
            <a:off x="10210679" y="5451161"/>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292668"/>
          </a:solidFill>
          <a:ln>
            <a:noFill/>
          </a:ln>
          <a:effectLst/>
        </p:spPr>
        <p:txBody>
          <a:bodyPr wrap="none" anchor="ctr"/>
          <a:lstStyle/>
          <a:p>
            <a:endParaRPr lang="en-US" sz="900"/>
          </a:p>
        </p:txBody>
      </p:sp>
      <p:sp>
        <p:nvSpPr>
          <p:cNvPr id="23" name="Freeform 189">
            <a:extLst>
              <a:ext uri="{FF2B5EF4-FFF2-40B4-BE49-F238E27FC236}">
                <a16:creationId xmlns:a16="http://schemas.microsoft.com/office/drawing/2014/main" id="{FCE0992D-ADA2-FD9A-188E-A9C54DD78544}"/>
              </a:ext>
            </a:extLst>
          </p:cNvPr>
          <p:cNvSpPr>
            <a:spLocks noChangeArrowheads="1"/>
          </p:cNvSpPr>
          <p:nvPr/>
        </p:nvSpPr>
        <p:spPr bwMode="auto">
          <a:xfrm>
            <a:off x="10157541" y="5398023"/>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194E00DA-ADCA-0B6A-CB36-0E698B7D18BD}"/>
              </a:ext>
            </a:extLst>
          </p:cNvPr>
          <p:cNvSpPr txBox="1"/>
          <p:nvPr/>
        </p:nvSpPr>
        <p:spPr>
          <a:xfrm>
            <a:off x="867262" y="3964040"/>
            <a:ext cx="2328391" cy="707886"/>
          </a:xfrm>
          <a:prstGeom prst="rect">
            <a:avLst/>
          </a:prstGeom>
          <a:noFill/>
        </p:spPr>
        <p:txBody>
          <a:bodyPr wrap="square" lIns="91440" tIns="45720" rIns="91440" bIns="45720" rtlCol="0" anchor="t">
            <a:spAutoFit/>
          </a:bodyPr>
          <a:lstStyle/>
          <a:p>
            <a:pPr algn="ctr"/>
            <a:r>
              <a:rPr lang="en-US" sz="2000" b="1" dirty="0">
                <a:solidFill>
                  <a:schemeClr val="bg1"/>
                </a:solidFill>
                <a:latin typeface="Calibri"/>
                <a:ea typeface="Lato"/>
                <a:cs typeface="Calibri"/>
              </a:rPr>
              <a:t>TOEGANG TOT </a:t>
            </a:r>
            <a:endParaRPr lang="en-US" sz="2000" b="1" dirty="0">
              <a:solidFill>
                <a:schemeClr val="bg1"/>
              </a:solidFill>
              <a:latin typeface="Calibri" panose="020F0502020204030204" pitchFamily="34" charset="0"/>
              <a:ea typeface="Lato" charset="0"/>
              <a:cs typeface="Calibri" panose="020F0502020204030204" pitchFamily="34" charset="0"/>
            </a:endParaRPr>
          </a:p>
          <a:p>
            <a:pPr algn="ctr"/>
            <a:r>
              <a:rPr lang="en-US" sz="2000" b="1" dirty="0">
                <a:solidFill>
                  <a:schemeClr val="bg1"/>
                </a:solidFill>
                <a:latin typeface="Calibri"/>
                <a:ea typeface="Lato"/>
                <a:cs typeface="Calibri"/>
              </a:rPr>
              <a:t>GEZOND VOEDSEL</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25" name="CuadroTexto 555">
            <a:extLst>
              <a:ext uri="{FF2B5EF4-FFF2-40B4-BE49-F238E27FC236}">
                <a16:creationId xmlns:a16="http://schemas.microsoft.com/office/drawing/2014/main" id="{C0BE46ED-625B-5F71-E3E9-7F37C830D42A}"/>
              </a:ext>
            </a:extLst>
          </p:cNvPr>
          <p:cNvSpPr txBox="1"/>
          <p:nvPr/>
        </p:nvSpPr>
        <p:spPr>
          <a:xfrm>
            <a:off x="3547354" y="4556101"/>
            <a:ext cx="2282396" cy="923330"/>
          </a:xfrm>
          <a:prstGeom prst="rect">
            <a:avLst/>
          </a:prstGeom>
          <a:noFill/>
        </p:spPr>
        <p:txBody>
          <a:bodyPr wrap="square" lIns="91440" tIns="45720" rIns="91440" bIns="45720" rtlCol="0" anchor="t">
            <a:spAutoFit/>
          </a:bodyPr>
          <a:lstStyle/>
          <a:p>
            <a:pPr algn="ctr"/>
            <a:r>
              <a:rPr lang="en-US" b="1" dirty="0">
                <a:solidFill>
                  <a:schemeClr val="bg1"/>
                </a:solidFill>
                <a:latin typeface="Calibri"/>
                <a:ea typeface="Lato"/>
                <a:cs typeface="Calibri"/>
              </a:rPr>
              <a:t>ARBEID EN</a:t>
            </a:r>
            <a:endParaRPr lang="it-IT" sz="1600" dirty="0">
              <a:solidFill>
                <a:schemeClr val="bg1"/>
              </a:solidFill>
            </a:endParaRPr>
          </a:p>
          <a:p>
            <a:pPr algn="ctr"/>
            <a:r>
              <a:rPr lang="en-US" b="1" dirty="0">
                <a:solidFill>
                  <a:schemeClr val="bg1"/>
                </a:solidFill>
                <a:latin typeface="Calibri"/>
                <a:ea typeface="Lato"/>
                <a:cs typeface="Calibri"/>
              </a:rPr>
              <a:t>WERKOMSTANDIG-HEDEN</a:t>
            </a:r>
          </a:p>
        </p:txBody>
      </p:sp>
      <p:sp>
        <p:nvSpPr>
          <p:cNvPr id="26" name="CuadroTexto 557">
            <a:extLst>
              <a:ext uri="{FF2B5EF4-FFF2-40B4-BE49-F238E27FC236}">
                <a16:creationId xmlns:a16="http://schemas.microsoft.com/office/drawing/2014/main" id="{9BAE4413-2DBB-C65E-BBC0-F3776147C7EF}"/>
              </a:ext>
            </a:extLst>
          </p:cNvPr>
          <p:cNvSpPr txBox="1"/>
          <p:nvPr/>
        </p:nvSpPr>
        <p:spPr>
          <a:xfrm>
            <a:off x="6002733" y="4073430"/>
            <a:ext cx="2247292" cy="707886"/>
          </a:xfrm>
          <a:prstGeom prst="rect">
            <a:avLst/>
          </a:prstGeom>
          <a:noFill/>
        </p:spPr>
        <p:txBody>
          <a:bodyPr wrap="square" lIns="91440" tIns="45720" rIns="91440" bIns="45720" rtlCol="0" anchor="t">
            <a:spAutoFit/>
          </a:bodyPr>
          <a:lstStyle/>
          <a:p>
            <a:pPr algn="ctr"/>
            <a:r>
              <a:rPr lang="en-US" sz="2000" b="1" dirty="0">
                <a:solidFill>
                  <a:schemeClr val="bg1"/>
                </a:solidFill>
                <a:latin typeface="Calibri"/>
                <a:ea typeface="Lato"/>
                <a:cs typeface="Calibri"/>
              </a:rPr>
              <a:t>MILIEU</a:t>
            </a:r>
          </a:p>
          <a:p>
            <a:pPr algn="ctr"/>
            <a:r>
              <a:rPr lang="en-US" sz="2000" b="1" dirty="0">
                <a:solidFill>
                  <a:schemeClr val="bg1"/>
                </a:solidFill>
                <a:latin typeface="Calibri" panose="020F0502020204030204" pitchFamily="34" charset="0"/>
                <a:ea typeface="Lato" charset="0"/>
                <a:cs typeface="Calibri" panose="020F0502020204030204" pitchFamily="34" charset="0"/>
              </a:rPr>
              <a:t>GEVOLGEN</a:t>
            </a:r>
          </a:p>
        </p:txBody>
      </p:sp>
      <p:sp>
        <p:nvSpPr>
          <p:cNvPr id="27" name="CuadroTexto 559">
            <a:extLst>
              <a:ext uri="{FF2B5EF4-FFF2-40B4-BE49-F238E27FC236}">
                <a16:creationId xmlns:a16="http://schemas.microsoft.com/office/drawing/2014/main" id="{A7FFF2F3-BB55-8F68-8699-BC90D099EF3B}"/>
              </a:ext>
            </a:extLst>
          </p:cNvPr>
          <p:cNvSpPr txBox="1"/>
          <p:nvPr/>
        </p:nvSpPr>
        <p:spPr>
          <a:xfrm>
            <a:off x="8681866" y="4778515"/>
            <a:ext cx="2245597" cy="707886"/>
          </a:xfrm>
          <a:prstGeom prst="rect">
            <a:avLst/>
          </a:prstGeom>
          <a:noFill/>
        </p:spPr>
        <p:txBody>
          <a:bodyPr wrap="square" lIns="91440" tIns="45720" rIns="91440" bIns="45720" rtlCol="0" anchor="t">
            <a:spAutoFit/>
          </a:bodyPr>
          <a:lstStyle/>
          <a:p>
            <a:pPr algn="ctr"/>
            <a:r>
              <a:rPr lang="en-US" sz="2000" b="1" dirty="0">
                <a:solidFill>
                  <a:schemeClr val="bg1"/>
                </a:solidFill>
                <a:latin typeface="Calibri"/>
                <a:ea typeface="Lato"/>
                <a:cs typeface="Calibri"/>
              </a:rPr>
              <a:t>DIEREN </a:t>
            </a:r>
          </a:p>
          <a:p>
            <a:pPr algn="ctr"/>
            <a:r>
              <a:rPr lang="en-US" sz="2000" b="1" dirty="0">
                <a:solidFill>
                  <a:schemeClr val="bg1"/>
                </a:solidFill>
                <a:latin typeface="Calibri"/>
                <a:ea typeface="Lato"/>
                <a:cs typeface="Calibri"/>
              </a:rPr>
              <a:t>WELZIJN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grpSp>
        <p:nvGrpSpPr>
          <p:cNvPr id="32" name="Group 1">
            <a:extLst>
              <a:ext uri="{FF2B5EF4-FFF2-40B4-BE49-F238E27FC236}">
                <a16:creationId xmlns:a16="http://schemas.microsoft.com/office/drawing/2014/main" id="{9710C559-56EE-9440-8B16-E7505E6BE30A}"/>
              </a:ext>
            </a:extLst>
          </p:cNvPr>
          <p:cNvGrpSpPr/>
          <p:nvPr/>
        </p:nvGrpSpPr>
        <p:grpSpPr>
          <a:xfrm>
            <a:off x="9825379" y="-181962"/>
            <a:ext cx="2366621" cy="2933183"/>
            <a:chOff x="2887563" y="4517695"/>
            <a:chExt cx="1145987" cy="1420333"/>
          </a:xfrm>
          <a:solidFill>
            <a:schemeClr val="bg1">
              <a:alpha val="26000"/>
            </a:schemeClr>
          </a:solidFill>
        </p:grpSpPr>
        <p:sp>
          <p:nvSpPr>
            <p:cNvPr id="33" name="Freeform 4">
              <a:extLst>
                <a:ext uri="{FF2B5EF4-FFF2-40B4-BE49-F238E27FC236}">
                  <a16:creationId xmlns:a16="http://schemas.microsoft.com/office/drawing/2014/main" id="{AE70209A-5F61-C544-9F5B-6626649704A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34" name="Graphic 10">
              <a:extLst>
                <a:ext uri="{FF2B5EF4-FFF2-40B4-BE49-F238E27FC236}">
                  <a16:creationId xmlns:a16="http://schemas.microsoft.com/office/drawing/2014/main" id="{B00412F6-3F38-5C47-9FEB-68734DC6CA52}"/>
                </a:ext>
              </a:extLst>
            </p:cNvPr>
            <p:cNvGrpSpPr/>
            <p:nvPr/>
          </p:nvGrpSpPr>
          <p:grpSpPr>
            <a:xfrm>
              <a:off x="3495254" y="4781992"/>
              <a:ext cx="536857" cy="499528"/>
              <a:chOff x="3495254" y="4781992"/>
              <a:chExt cx="536857" cy="499528"/>
            </a:xfrm>
            <a:grpFill/>
          </p:grpSpPr>
          <p:sp>
            <p:nvSpPr>
              <p:cNvPr id="39" name="Freeform 10">
                <a:extLst>
                  <a:ext uri="{FF2B5EF4-FFF2-40B4-BE49-F238E27FC236}">
                    <a16:creationId xmlns:a16="http://schemas.microsoft.com/office/drawing/2014/main" id="{67313053-FE3F-944C-A6D9-ABCDD349B2B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0" name="Freeform 11">
                <a:extLst>
                  <a:ext uri="{FF2B5EF4-FFF2-40B4-BE49-F238E27FC236}">
                    <a16:creationId xmlns:a16="http://schemas.microsoft.com/office/drawing/2014/main" id="{F069A87E-C502-5A4D-BA8D-5BAFBB7835B1}"/>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41" name="Freeform 12">
                <a:extLst>
                  <a:ext uri="{FF2B5EF4-FFF2-40B4-BE49-F238E27FC236}">
                    <a16:creationId xmlns:a16="http://schemas.microsoft.com/office/drawing/2014/main" id="{7741302B-DA95-0B4E-88E2-88EA83ADE25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42" name="Freeform 13">
                <a:extLst>
                  <a:ext uri="{FF2B5EF4-FFF2-40B4-BE49-F238E27FC236}">
                    <a16:creationId xmlns:a16="http://schemas.microsoft.com/office/drawing/2014/main" id="{AEA60818-4507-7E4D-8A66-FA49CE78B92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35" name="Freeform 6">
              <a:extLst>
                <a:ext uri="{FF2B5EF4-FFF2-40B4-BE49-F238E27FC236}">
                  <a16:creationId xmlns:a16="http://schemas.microsoft.com/office/drawing/2014/main" id="{DAC76FBE-9B89-E547-97D5-FA108DAE0EA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6" name="Freeform 7">
              <a:extLst>
                <a:ext uri="{FF2B5EF4-FFF2-40B4-BE49-F238E27FC236}">
                  <a16:creationId xmlns:a16="http://schemas.microsoft.com/office/drawing/2014/main" id="{43F86949-56BE-EA44-AC43-6AC607E2D4A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7" name="Freeform 8">
              <a:extLst>
                <a:ext uri="{FF2B5EF4-FFF2-40B4-BE49-F238E27FC236}">
                  <a16:creationId xmlns:a16="http://schemas.microsoft.com/office/drawing/2014/main" id="{FDEC7047-6F18-AF44-89E8-7096D5530AC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38" name="Freeform 9">
              <a:extLst>
                <a:ext uri="{FF2B5EF4-FFF2-40B4-BE49-F238E27FC236}">
                  <a16:creationId xmlns:a16="http://schemas.microsoft.com/office/drawing/2014/main" id="{8CBEB5CE-7F31-6344-B36A-5CDA3B28B4D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43" name="Graphic 3">
            <a:extLst>
              <a:ext uri="{FF2B5EF4-FFF2-40B4-BE49-F238E27FC236}">
                <a16:creationId xmlns:a16="http://schemas.microsoft.com/office/drawing/2014/main" id="{812E5865-CF1E-F74F-9574-CAF5DFA10B00}"/>
              </a:ext>
            </a:extLst>
          </p:cNvPr>
          <p:cNvGrpSpPr/>
          <p:nvPr/>
        </p:nvGrpSpPr>
        <p:grpSpPr>
          <a:xfrm>
            <a:off x="7705586" y="509071"/>
            <a:ext cx="1088878" cy="1111078"/>
            <a:chOff x="8424689" y="5374597"/>
            <a:chExt cx="1088878" cy="1111078"/>
          </a:xfrm>
          <a:solidFill>
            <a:schemeClr val="bg1"/>
          </a:solidFill>
        </p:grpSpPr>
        <p:sp>
          <p:nvSpPr>
            <p:cNvPr id="44" name="Freeform 1258">
              <a:extLst>
                <a:ext uri="{FF2B5EF4-FFF2-40B4-BE49-F238E27FC236}">
                  <a16:creationId xmlns:a16="http://schemas.microsoft.com/office/drawing/2014/main" id="{34426E96-1293-A540-BC4F-20C4412423FD}"/>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45" name="Graphic 3">
              <a:extLst>
                <a:ext uri="{FF2B5EF4-FFF2-40B4-BE49-F238E27FC236}">
                  <a16:creationId xmlns:a16="http://schemas.microsoft.com/office/drawing/2014/main" id="{BDAA0FC7-5DB9-F64A-8C9A-212D86200E63}"/>
                </a:ext>
              </a:extLst>
            </p:cNvPr>
            <p:cNvGrpSpPr/>
            <p:nvPr/>
          </p:nvGrpSpPr>
          <p:grpSpPr>
            <a:xfrm>
              <a:off x="8424689" y="5374597"/>
              <a:ext cx="1088878" cy="1111078"/>
              <a:chOff x="8424689" y="5374597"/>
              <a:chExt cx="1088878" cy="1111078"/>
            </a:xfrm>
            <a:grpFill/>
          </p:grpSpPr>
          <p:grpSp>
            <p:nvGrpSpPr>
              <p:cNvPr id="46" name="Graphic 3">
                <a:extLst>
                  <a:ext uri="{FF2B5EF4-FFF2-40B4-BE49-F238E27FC236}">
                    <a16:creationId xmlns:a16="http://schemas.microsoft.com/office/drawing/2014/main" id="{F37FAD8B-A63B-5141-B5A8-2410D892B363}"/>
                  </a:ext>
                </a:extLst>
              </p:cNvPr>
              <p:cNvGrpSpPr/>
              <p:nvPr/>
            </p:nvGrpSpPr>
            <p:grpSpPr>
              <a:xfrm>
                <a:off x="8424689" y="5374597"/>
                <a:ext cx="943956" cy="1111078"/>
                <a:chOff x="8424689" y="5374597"/>
                <a:chExt cx="943956" cy="1111078"/>
              </a:xfrm>
              <a:grpFill/>
            </p:grpSpPr>
            <p:sp>
              <p:nvSpPr>
                <p:cNvPr id="56" name="Freeform 1270">
                  <a:extLst>
                    <a:ext uri="{FF2B5EF4-FFF2-40B4-BE49-F238E27FC236}">
                      <a16:creationId xmlns:a16="http://schemas.microsoft.com/office/drawing/2014/main" id="{FAEF3076-A49B-B84F-A4A9-7C7743B4895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57" name="Freeform 1271">
                  <a:extLst>
                    <a:ext uri="{FF2B5EF4-FFF2-40B4-BE49-F238E27FC236}">
                      <a16:creationId xmlns:a16="http://schemas.microsoft.com/office/drawing/2014/main" id="{20928FE1-3301-C547-BAF3-FFE7C6BA133D}"/>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47" name="Freeform 1261">
                <a:extLst>
                  <a:ext uri="{FF2B5EF4-FFF2-40B4-BE49-F238E27FC236}">
                    <a16:creationId xmlns:a16="http://schemas.microsoft.com/office/drawing/2014/main" id="{E5EB2A60-06A9-0345-8A22-92CFCA8BDF7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48" name="Freeform 1262">
                <a:extLst>
                  <a:ext uri="{FF2B5EF4-FFF2-40B4-BE49-F238E27FC236}">
                    <a16:creationId xmlns:a16="http://schemas.microsoft.com/office/drawing/2014/main" id="{61198FD1-AA7E-6547-8907-20C2F32CF88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49" name="Freeform 1263">
                <a:extLst>
                  <a:ext uri="{FF2B5EF4-FFF2-40B4-BE49-F238E27FC236}">
                    <a16:creationId xmlns:a16="http://schemas.microsoft.com/office/drawing/2014/main" id="{6CBA744E-0350-5B44-8CEF-951CDE8B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50" name="Freeform 1264">
                <a:extLst>
                  <a:ext uri="{FF2B5EF4-FFF2-40B4-BE49-F238E27FC236}">
                    <a16:creationId xmlns:a16="http://schemas.microsoft.com/office/drawing/2014/main" id="{604BADDC-53A4-434C-AA45-38049D01E80C}"/>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51" name="Freeform 1265">
                <a:extLst>
                  <a:ext uri="{FF2B5EF4-FFF2-40B4-BE49-F238E27FC236}">
                    <a16:creationId xmlns:a16="http://schemas.microsoft.com/office/drawing/2014/main" id="{1CF74E49-5086-0848-BDAA-D9335ABF9A5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52" name="Freeform 1266">
                <a:extLst>
                  <a:ext uri="{FF2B5EF4-FFF2-40B4-BE49-F238E27FC236}">
                    <a16:creationId xmlns:a16="http://schemas.microsoft.com/office/drawing/2014/main" id="{E529A241-6EC4-B845-BD44-5291292DB2D9}"/>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53" name="Freeform 1267">
                <a:extLst>
                  <a:ext uri="{FF2B5EF4-FFF2-40B4-BE49-F238E27FC236}">
                    <a16:creationId xmlns:a16="http://schemas.microsoft.com/office/drawing/2014/main" id="{7474BE35-E15A-E142-80DF-A9A1C5A8A7D6}"/>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54" name="Freeform 1268">
                <a:extLst>
                  <a:ext uri="{FF2B5EF4-FFF2-40B4-BE49-F238E27FC236}">
                    <a16:creationId xmlns:a16="http://schemas.microsoft.com/office/drawing/2014/main" id="{27A86E5A-85FE-6949-9617-990055901B46}"/>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55" name="Freeform 1269">
                <a:extLst>
                  <a:ext uri="{FF2B5EF4-FFF2-40B4-BE49-F238E27FC236}">
                    <a16:creationId xmlns:a16="http://schemas.microsoft.com/office/drawing/2014/main" id="{7153829E-C393-8849-B4A6-54CC3AB4450D}"/>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grpSp>
        <p:nvGrpSpPr>
          <p:cNvPr id="28" name="Graphic 3">
            <a:extLst>
              <a:ext uri="{FF2B5EF4-FFF2-40B4-BE49-F238E27FC236}">
                <a16:creationId xmlns:a16="http://schemas.microsoft.com/office/drawing/2014/main" id="{3CE26CC4-7C1A-0B3D-15ED-EEBA2035EFB1}"/>
              </a:ext>
            </a:extLst>
          </p:cNvPr>
          <p:cNvGrpSpPr/>
          <p:nvPr/>
        </p:nvGrpSpPr>
        <p:grpSpPr>
          <a:xfrm>
            <a:off x="2598333" y="4777495"/>
            <a:ext cx="648502" cy="611111"/>
            <a:chOff x="2451513" y="5314516"/>
            <a:chExt cx="1088992" cy="1047735"/>
          </a:xfrm>
          <a:solidFill>
            <a:schemeClr val="bg1"/>
          </a:solidFill>
        </p:grpSpPr>
        <p:grpSp>
          <p:nvGrpSpPr>
            <p:cNvPr id="29" name="Graphic 3">
              <a:extLst>
                <a:ext uri="{FF2B5EF4-FFF2-40B4-BE49-F238E27FC236}">
                  <a16:creationId xmlns:a16="http://schemas.microsoft.com/office/drawing/2014/main" id="{CB136D1E-4459-A1F1-589F-F76515180C80}"/>
                </a:ext>
              </a:extLst>
            </p:cNvPr>
            <p:cNvGrpSpPr/>
            <p:nvPr/>
          </p:nvGrpSpPr>
          <p:grpSpPr>
            <a:xfrm>
              <a:off x="2451513" y="5314516"/>
              <a:ext cx="1088992" cy="1047735"/>
              <a:chOff x="2451513" y="5314516"/>
              <a:chExt cx="1088992" cy="1047735"/>
            </a:xfrm>
            <a:grpFill/>
          </p:grpSpPr>
          <p:sp>
            <p:nvSpPr>
              <p:cNvPr id="31" name="Freeform 1312">
                <a:extLst>
                  <a:ext uri="{FF2B5EF4-FFF2-40B4-BE49-F238E27FC236}">
                    <a16:creationId xmlns:a16="http://schemas.microsoft.com/office/drawing/2014/main" id="{EEC0D650-CBD1-C4AE-D10E-F40364EAC0F3}"/>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58" name="Freeform 1313">
                <a:extLst>
                  <a:ext uri="{FF2B5EF4-FFF2-40B4-BE49-F238E27FC236}">
                    <a16:creationId xmlns:a16="http://schemas.microsoft.com/office/drawing/2014/main" id="{245D7A0A-4693-A219-987C-634BBAF77D57}"/>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59" name="Freeform 1314">
                <a:extLst>
                  <a:ext uri="{FF2B5EF4-FFF2-40B4-BE49-F238E27FC236}">
                    <a16:creationId xmlns:a16="http://schemas.microsoft.com/office/drawing/2014/main" id="{15A95DA8-C0CA-3D7C-0E9C-72DF8E162B69}"/>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30" name="Freeform 1311">
              <a:extLst>
                <a:ext uri="{FF2B5EF4-FFF2-40B4-BE49-F238E27FC236}">
                  <a16:creationId xmlns:a16="http://schemas.microsoft.com/office/drawing/2014/main" id="{4A94DF82-60D6-F1A4-B2BB-041E0CC22715}"/>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dirty="0"/>
            </a:p>
          </p:txBody>
        </p:sp>
      </p:grpSp>
      <p:grpSp>
        <p:nvGrpSpPr>
          <p:cNvPr id="60" name="Graphic 3">
            <a:extLst>
              <a:ext uri="{FF2B5EF4-FFF2-40B4-BE49-F238E27FC236}">
                <a16:creationId xmlns:a16="http://schemas.microsoft.com/office/drawing/2014/main" id="{189C443F-31F3-A858-7564-DBDC0DE6D240}"/>
              </a:ext>
            </a:extLst>
          </p:cNvPr>
          <p:cNvGrpSpPr/>
          <p:nvPr/>
        </p:nvGrpSpPr>
        <p:grpSpPr>
          <a:xfrm>
            <a:off x="5349057" y="5615632"/>
            <a:ext cx="565635" cy="558181"/>
            <a:chOff x="2694219" y="430095"/>
            <a:chExt cx="1090872" cy="1093052"/>
          </a:xfrm>
          <a:solidFill>
            <a:schemeClr val="bg1"/>
          </a:solidFill>
        </p:grpSpPr>
        <p:sp>
          <p:nvSpPr>
            <p:cNvPr id="61" name="Freeform 1015">
              <a:extLst>
                <a:ext uri="{FF2B5EF4-FFF2-40B4-BE49-F238E27FC236}">
                  <a16:creationId xmlns:a16="http://schemas.microsoft.com/office/drawing/2014/main" id="{F3AF97F4-9DC9-069C-8B1D-1E7D4E7C0B4D}"/>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55854D"/>
            </a:solidFill>
            <a:ln w="27426" cap="flat">
              <a:noFill/>
              <a:prstDash val="solid"/>
              <a:miter/>
            </a:ln>
          </p:spPr>
          <p:txBody>
            <a:bodyPr rtlCol="0" anchor="ctr"/>
            <a:lstStyle/>
            <a:p>
              <a:endParaRPr lang="en-US"/>
            </a:p>
          </p:txBody>
        </p:sp>
        <p:grpSp>
          <p:nvGrpSpPr>
            <p:cNvPr id="62" name="Graphic 3">
              <a:extLst>
                <a:ext uri="{FF2B5EF4-FFF2-40B4-BE49-F238E27FC236}">
                  <a16:creationId xmlns:a16="http://schemas.microsoft.com/office/drawing/2014/main" id="{4378FECB-1A2D-361A-5A36-A5AE23B05A0D}"/>
                </a:ext>
              </a:extLst>
            </p:cNvPr>
            <p:cNvGrpSpPr/>
            <p:nvPr/>
          </p:nvGrpSpPr>
          <p:grpSpPr>
            <a:xfrm>
              <a:off x="2694219" y="430095"/>
              <a:ext cx="1090872" cy="1093052"/>
              <a:chOff x="2694219" y="430095"/>
              <a:chExt cx="1090872" cy="1093052"/>
            </a:xfrm>
            <a:grpFill/>
          </p:grpSpPr>
          <p:sp>
            <p:nvSpPr>
              <p:cNvPr id="63" name="Freeform 1017">
                <a:extLst>
                  <a:ext uri="{FF2B5EF4-FFF2-40B4-BE49-F238E27FC236}">
                    <a16:creationId xmlns:a16="http://schemas.microsoft.com/office/drawing/2014/main" id="{ED0BC387-F572-3511-2CA1-A6595B74D09C}"/>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grpFill/>
              <a:ln w="27426" cap="flat">
                <a:noFill/>
                <a:prstDash val="solid"/>
                <a:miter/>
              </a:ln>
            </p:spPr>
            <p:txBody>
              <a:bodyPr rtlCol="0" anchor="ctr"/>
              <a:lstStyle/>
              <a:p>
                <a:endParaRPr lang="en-US"/>
              </a:p>
            </p:txBody>
          </p:sp>
          <p:grpSp>
            <p:nvGrpSpPr>
              <p:cNvPr id="64" name="Graphic 3">
                <a:extLst>
                  <a:ext uri="{FF2B5EF4-FFF2-40B4-BE49-F238E27FC236}">
                    <a16:creationId xmlns:a16="http://schemas.microsoft.com/office/drawing/2014/main" id="{2DD6B499-B924-4DC1-904D-1A8171654B7F}"/>
                  </a:ext>
                </a:extLst>
              </p:cNvPr>
              <p:cNvGrpSpPr/>
              <p:nvPr/>
            </p:nvGrpSpPr>
            <p:grpSpPr>
              <a:xfrm>
                <a:off x="2694219" y="553519"/>
                <a:ext cx="1090872" cy="969628"/>
                <a:chOff x="2694219" y="553519"/>
                <a:chExt cx="1090872" cy="969628"/>
              </a:xfrm>
              <a:grpFill/>
            </p:grpSpPr>
            <p:sp>
              <p:nvSpPr>
                <p:cNvPr id="65" name="Freeform 1019">
                  <a:extLst>
                    <a:ext uri="{FF2B5EF4-FFF2-40B4-BE49-F238E27FC236}">
                      <a16:creationId xmlns:a16="http://schemas.microsoft.com/office/drawing/2014/main" id="{4109F70E-6527-AFAC-4FC7-F97AB9D6F56A}"/>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grpFill/>
                <a:ln w="27426" cap="flat">
                  <a:noFill/>
                  <a:prstDash val="solid"/>
                  <a:miter/>
                </a:ln>
              </p:spPr>
              <p:txBody>
                <a:bodyPr rtlCol="0" anchor="ctr"/>
                <a:lstStyle/>
                <a:p>
                  <a:endParaRPr lang="en-US"/>
                </a:p>
              </p:txBody>
            </p:sp>
            <p:sp>
              <p:nvSpPr>
                <p:cNvPr id="66" name="Freeform 1020">
                  <a:extLst>
                    <a:ext uri="{FF2B5EF4-FFF2-40B4-BE49-F238E27FC236}">
                      <a16:creationId xmlns:a16="http://schemas.microsoft.com/office/drawing/2014/main" id="{5B19C334-C2CE-BC58-6B20-10D5D2BEBBCC}"/>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grpFill/>
                <a:ln w="27426" cap="flat">
                  <a:noFill/>
                  <a:prstDash val="solid"/>
                  <a:miter/>
                </a:ln>
              </p:spPr>
              <p:txBody>
                <a:bodyPr rtlCol="0" anchor="ctr"/>
                <a:lstStyle/>
                <a:p>
                  <a:endParaRPr lang="en-US"/>
                </a:p>
              </p:txBody>
            </p:sp>
          </p:grpSp>
        </p:grpSp>
      </p:grpSp>
      <p:grpSp>
        <p:nvGrpSpPr>
          <p:cNvPr id="67" name="Group 66">
            <a:extLst>
              <a:ext uri="{FF2B5EF4-FFF2-40B4-BE49-F238E27FC236}">
                <a16:creationId xmlns:a16="http://schemas.microsoft.com/office/drawing/2014/main" id="{ED871005-C93E-3698-92B4-EFD6921EEE22}"/>
              </a:ext>
            </a:extLst>
          </p:cNvPr>
          <p:cNvGrpSpPr/>
          <p:nvPr/>
        </p:nvGrpSpPr>
        <p:grpSpPr>
          <a:xfrm>
            <a:off x="7711629" y="4813352"/>
            <a:ext cx="609335" cy="629615"/>
            <a:chOff x="5614841" y="786428"/>
            <a:chExt cx="901130" cy="901727"/>
          </a:xfrm>
          <a:solidFill>
            <a:schemeClr val="bg1"/>
          </a:solidFill>
        </p:grpSpPr>
        <p:grpSp>
          <p:nvGrpSpPr>
            <p:cNvPr id="68" name="Graphic 2">
              <a:extLst>
                <a:ext uri="{FF2B5EF4-FFF2-40B4-BE49-F238E27FC236}">
                  <a16:creationId xmlns:a16="http://schemas.microsoft.com/office/drawing/2014/main" id="{1E250EB7-F2B0-4CE4-61CA-121CE98523BC}"/>
                </a:ext>
              </a:extLst>
            </p:cNvPr>
            <p:cNvGrpSpPr/>
            <p:nvPr/>
          </p:nvGrpSpPr>
          <p:grpSpPr>
            <a:xfrm>
              <a:off x="5715019" y="1058540"/>
              <a:ext cx="543506" cy="445337"/>
              <a:chOff x="5715019" y="1058540"/>
              <a:chExt cx="543506" cy="445337"/>
            </a:xfrm>
            <a:grpFill/>
          </p:grpSpPr>
          <p:sp>
            <p:nvSpPr>
              <p:cNvPr id="70" name="Freeform 210">
                <a:extLst>
                  <a:ext uri="{FF2B5EF4-FFF2-40B4-BE49-F238E27FC236}">
                    <a16:creationId xmlns:a16="http://schemas.microsoft.com/office/drawing/2014/main" id="{24ADA70A-4440-BA67-2AC4-4354807ACA6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211">
                <a:extLst>
                  <a:ext uri="{FF2B5EF4-FFF2-40B4-BE49-F238E27FC236}">
                    <a16:creationId xmlns:a16="http://schemas.microsoft.com/office/drawing/2014/main" id="{F68008E3-9BD2-E686-65DB-ECE53E529DA2}"/>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55854D"/>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9" name="Freeform 209">
              <a:extLst>
                <a:ext uri="{FF2B5EF4-FFF2-40B4-BE49-F238E27FC236}">
                  <a16:creationId xmlns:a16="http://schemas.microsoft.com/office/drawing/2014/main" id="{638C8A61-4884-3FAC-CECF-272A714CE86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3" name="Graphic 72" descr="Cow with solid fill">
            <a:extLst>
              <a:ext uri="{FF2B5EF4-FFF2-40B4-BE49-F238E27FC236}">
                <a16:creationId xmlns:a16="http://schemas.microsoft.com/office/drawing/2014/main" id="{EFC6A638-64B7-D138-BEDF-BE1CB92BFAC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53110" y="5571764"/>
            <a:ext cx="506548" cy="506548"/>
          </a:xfrm>
          <a:prstGeom prst="rect">
            <a:avLst/>
          </a:prstGeom>
        </p:spPr>
      </p:pic>
      <p:pic>
        <p:nvPicPr>
          <p:cNvPr id="75" name="Graphic 74" descr="Open hand outline">
            <a:extLst>
              <a:ext uri="{FF2B5EF4-FFF2-40B4-BE49-F238E27FC236}">
                <a16:creationId xmlns:a16="http://schemas.microsoft.com/office/drawing/2014/main" id="{7AC2EF65-7200-8764-A750-515AA66967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61182" y="5788909"/>
            <a:ext cx="608598" cy="608598"/>
          </a:xfrm>
          <a:prstGeom prst="rect">
            <a:avLst/>
          </a:prstGeom>
        </p:spPr>
      </p:pic>
    </p:spTree>
    <p:extLst>
      <p:ext uri="{BB962C8B-B14F-4D97-AF65-F5344CB8AC3E}">
        <p14:creationId xmlns:p14="http://schemas.microsoft.com/office/powerpoint/2010/main" val="329085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2FA98-D394-FD8C-DEF1-0C6E533D55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4F0118-B900-6A23-B511-C4FBA40B0FD2}"/>
              </a:ext>
            </a:extLst>
          </p:cNvPr>
          <p:cNvSpPr>
            <a:spLocks noGrp="1"/>
          </p:cNvSpPr>
          <p:nvPr>
            <p:ph type="body" sz="quarter" idx="19"/>
          </p:nvPr>
        </p:nvSpPr>
        <p:spPr>
          <a:xfrm>
            <a:off x="904856" y="1989039"/>
            <a:ext cx="10052954" cy="3253874"/>
          </a:xfrm>
          <a:prstGeom prst="rect">
            <a:avLst/>
          </a:prstGeom>
        </p:spPr>
        <p:txBody>
          <a:bodyPr lIns="91440" tIns="45720" rIns="91440" bIns="45720" anchor="t"/>
          <a:lstStyle/>
          <a:p>
            <a:pPr marL="342900" indent="-342900">
              <a:buFont typeface="Arial" panose="020B0604020202020204" pitchFamily="34" charset="0"/>
              <a:buChar char="•"/>
            </a:pPr>
            <a:r>
              <a:rPr lang="nl-NL" dirty="0"/>
              <a:t>Een ethische toeleveringsketen in voedselsystemen betekent dat in elke stap, van productie en verwerking tot distributie en verkoop, aandacht is voor </a:t>
            </a:r>
            <a:r>
              <a:rPr lang="nl-NL" b="1" dirty="0"/>
              <a:t>sociale rechtvaardigheid, zorg voor de natuur en verantwoord handelen.</a:t>
            </a:r>
          </a:p>
          <a:p>
            <a:pPr marL="342900" indent="-342900">
              <a:buFont typeface="Arial" panose="020B0604020202020204" pitchFamily="34" charset="0"/>
              <a:buChar char="•"/>
            </a:pPr>
            <a:endParaRPr lang="en-US" dirty="0">
              <a:ea typeface="+mn-lt"/>
              <a:cs typeface="+mn-lt"/>
            </a:endParaRPr>
          </a:p>
          <a:p>
            <a:pPr marL="342900" indent="-342900">
              <a:buFont typeface="Arial" panose="020B0604020202020204" pitchFamily="34" charset="0"/>
              <a:buChar char="•"/>
            </a:pPr>
            <a:r>
              <a:rPr lang="nl-NL" dirty="0"/>
              <a:t>Dit houdt in dat de manier waarop voedsel bij de consument komt, </a:t>
            </a:r>
            <a:r>
              <a:rPr lang="nl-NL" b="1" dirty="0"/>
              <a:t>mensenrechten</a:t>
            </a:r>
            <a:r>
              <a:rPr lang="nl-NL" dirty="0"/>
              <a:t> en eerlijke </a:t>
            </a:r>
            <a:r>
              <a:rPr lang="nl-NL" b="1" dirty="0"/>
              <a:t>arbeidsomstandigheden</a:t>
            </a:r>
            <a:r>
              <a:rPr lang="nl-NL" dirty="0"/>
              <a:t> respecteert en het </a:t>
            </a:r>
            <a:r>
              <a:rPr lang="nl-NL" b="1" dirty="0"/>
              <a:t>milieu beschermt</a:t>
            </a:r>
            <a:r>
              <a:rPr lang="nl-NL" dirty="0"/>
              <a:t>. Tegelijkertijd is er </a:t>
            </a:r>
            <a:r>
              <a:rPr lang="nl-NL" b="1" dirty="0"/>
              <a:t>aandacht</a:t>
            </a:r>
            <a:r>
              <a:rPr lang="nl-NL" dirty="0"/>
              <a:t> voor </a:t>
            </a:r>
            <a:r>
              <a:rPr lang="nl-NL" b="1" dirty="0"/>
              <a:t>transparantie</a:t>
            </a:r>
            <a:r>
              <a:rPr lang="nl-NL" dirty="0"/>
              <a:t>, </a:t>
            </a:r>
            <a:r>
              <a:rPr lang="nl-NL" b="1" dirty="0"/>
              <a:t>dierenwelzijn</a:t>
            </a:r>
            <a:r>
              <a:rPr lang="nl-NL" dirty="0"/>
              <a:t> en een </a:t>
            </a:r>
            <a:r>
              <a:rPr lang="nl-NL" b="1" dirty="0"/>
              <a:t>eerlijk</a:t>
            </a:r>
            <a:r>
              <a:rPr lang="nl-NL" dirty="0"/>
              <a:t> inkomen voor producenten.</a:t>
            </a:r>
            <a:endParaRPr lang="en-US" dirty="0">
              <a:ea typeface="+mn-lt"/>
              <a:cs typeface="+mn-lt"/>
            </a:endParaRPr>
          </a:p>
          <a:p>
            <a:endParaRPr lang="en-US" u="sng" dirty="0">
              <a:ea typeface="+mn-lt"/>
              <a:cs typeface="+mn-lt"/>
            </a:endParaRPr>
          </a:p>
          <a:p>
            <a:endParaRPr lang="en-US" dirty="0">
              <a:ea typeface="Calibri"/>
              <a:cs typeface="Calibri"/>
            </a:endParaRPr>
          </a:p>
          <a:p>
            <a:endParaRPr lang="en-US" dirty="0"/>
          </a:p>
          <a:p>
            <a:r>
              <a:rPr lang="en-US" sz="1800" i="1" dirty="0">
                <a:ea typeface="+mn-lt"/>
                <a:cs typeface="+mn-lt"/>
              </a:rPr>
              <a:t>Ethiek in de toeleveringsketen</a:t>
            </a:r>
            <a:r>
              <a:rPr lang="en-US" sz="1800" dirty="0">
                <a:ea typeface="+mn-lt"/>
                <a:cs typeface="+mn-lt"/>
              </a:rPr>
              <a:t>:</a:t>
            </a:r>
            <a:r>
              <a:rPr lang="en-US" sz="1800" dirty="0">
                <a:ea typeface="+mn-lt"/>
                <a:cs typeface="+mn-lt"/>
                <a:hlinkClick r:id="rId2"/>
              </a:rPr>
              <a:t> https://www.oxfordcollegeofprocurementandsupply.com/ethics-in-the-supply-chain/</a:t>
            </a:r>
            <a:r>
              <a:rPr lang="en-US" sz="1800" dirty="0">
                <a:ea typeface="+mn-lt"/>
                <a:cs typeface="+mn-lt"/>
              </a:rPr>
              <a:t> </a:t>
            </a:r>
          </a:p>
        </p:txBody>
      </p:sp>
      <p:sp>
        <p:nvSpPr>
          <p:cNvPr id="6" name="Text Placeholder 1">
            <a:extLst>
              <a:ext uri="{FF2B5EF4-FFF2-40B4-BE49-F238E27FC236}">
                <a16:creationId xmlns:a16="http://schemas.microsoft.com/office/drawing/2014/main" id="{64AE521E-6E54-D1AE-7688-59C10CABF8A2}"/>
              </a:ext>
            </a:extLst>
          </p:cNvPr>
          <p:cNvSpPr txBox="1">
            <a:spLocks/>
          </p:cNvSpPr>
          <p:nvPr/>
        </p:nvSpPr>
        <p:spPr>
          <a:xfrm>
            <a:off x="0" y="650590"/>
            <a:ext cx="8064230"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ETHIEK IN DE TOELEVERINGSKETEN</a:t>
            </a:r>
            <a:endParaRPr lang="en-US" u="sng" dirty="0">
              <a:solidFill>
                <a:schemeClr val="bg1"/>
              </a:solidFill>
              <a:ea typeface="Calibri"/>
              <a:cs typeface="Calibri"/>
            </a:endParaRPr>
          </a:p>
        </p:txBody>
      </p:sp>
    </p:spTree>
    <p:extLst>
      <p:ext uri="{BB962C8B-B14F-4D97-AF65-F5344CB8AC3E}">
        <p14:creationId xmlns:p14="http://schemas.microsoft.com/office/powerpoint/2010/main" val="315311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5D83-CA57-8F93-1455-5EE9DCA1CD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DA185E-827B-30CA-7F4E-3266F82F0F92}"/>
              </a:ext>
            </a:extLst>
          </p:cNvPr>
          <p:cNvSpPr>
            <a:spLocks noGrp="1"/>
          </p:cNvSpPr>
          <p:nvPr>
            <p:ph type="body" sz="quarter" idx="16"/>
          </p:nvPr>
        </p:nvSpPr>
        <p:spPr>
          <a:xfrm>
            <a:off x="327728" y="938162"/>
            <a:ext cx="10969767" cy="992652"/>
          </a:xfrm>
        </p:spPr>
        <p:txBody>
          <a:bodyPr lIns="91440" tIns="45720" rIns="91440" bIns="45720" anchor="t">
            <a:noAutofit/>
          </a:bodyPr>
          <a:lstStyle/>
          <a:p>
            <a:pPr algn="r"/>
            <a:r>
              <a:rPr lang="en-IE" dirty="0"/>
              <a:t>Inzicht in de voedselvoorzieningsketen  </a:t>
            </a:r>
            <a:endParaRPr lang="en-IE" dirty="0">
              <a:ea typeface="Calibri" panose="020F0502020204030204"/>
              <a:cs typeface="Calibri" panose="020F0502020204030204"/>
            </a:endParaRPr>
          </a:p>
        </p:txBody>
      </p:sp>
      <p:sp>
        <p:nvSpPr>
          <p:cNvPr id="3" name="Text Placeholder 2">
            <a:extLst>
              <a:ext uri="{FF2B5EF4-FFF2-40B4-BE49-F238E27FC236}">
                <a16:creationId xmlns:a16="http://schemas.microsoft.com/office/drawing/2014/main" id="{F92CE273-979F-3844-C27A-134CEA84D833}"/>
              </a:ext>
            </a:extLst>
          </p:cNvPr>
          <p:cNvSpPr>
            <a:spLocks noGrp="1"/>
          </p:cNvSpPr>
          <p:nvPr>
            <p:ph type="body" sz="quarter" idx="19"/>
          </p:nvPr>
        </p:nvSpPr>
        <p:spPr>
          <a:xfrm>
            <a:off x="6578872" y="2776175"/>
            <a:ext cx="4990998" cy="4102937"/>
          </a:xfrm>
        </p:spPr>
        <p:txBody>
          <a:bodyPr lIns="91440" tIns="45720" rIns="91440" bIns="45720" anchor="t"/>
          <a:lstStyle/>
          <a:p>
            <a:r>
              <a:rPr lang="nl-NL" dirty="0"/>
              <a:t>Deze video van de </a:t>
            </a:r>
            <a:r>
              <a:rPr lang="nl-NL" b="1" dirty="0"/>
              <a:t>Farm </a:t>
            </a:r>
            <a:r>
              <a:rPr lang="nl-NL" b="1" dirty="0" err="1"/>
              <a:t>Traveler</a:t>
            </a:r>
            <a:r>
              <a:rPr lang="nl-NL" b="1" dirty="0"/>
              <a:t> Podcast </a:t>
            </a:r>
            <a:r>
              <a:rPr lang="nl-NL" dirty="0"/>
              <a:t>geeft een overzicht van hoe een voedselketen werkt. Het helpt je te begrijpen wat een toeleveringsketen is en waarom die belangrijk is.</a:t>
            </a:r>
            <a:endParaRPr lang="en-IE" dirty="0">
              <a:ea typeface="Calibri"/>
              <a:cs typeface="Calibri"/>
            </a:endParaRPr>
          </a:p>
        </p:txBody>
      </p:sp>
      <p:pic>
        <p:nvPicPr>
          <p:cNvPr id="5" name="Elementi multimediali online 4" title="Understanding the Food Supply Chain">
            <a:hlinkClick r:id="" action="ppaction://noaction"/>
            <a:extLst>
              <a:ext uri="{FF2B5EF4-FFF2-40B4-BE49-F238E27FC236}">
                <a16:creationId xmlns:a16="http://schemas.microsoft.com/office/drawing/2014/main" id="{768820BF-88FB-A230-0AE1-019C8E8B45C4}"/>
              </a:ext>
            </a:extLst>
          </p:cNvPr>
          <p:cNvPicPr>
            <a:picLocks noRot="1" noChangeAspect="1"/>
          </p:cNvPicPr>
          <p:nvPr>
            <a:videoFile r:link="rId1"/>
          </p:nvPr>
        </p:nvPicPr>
        <p:blipFill>
          <a:blip r:embed="rId4"/>
          <a:stretch>
            <a:fillRect/>
          </a:stretch>
        </p:blipFill>
        <p:spPr>
          <a:xfrm>
            <a:off x="929697" y="2599459"/>
            <a:ext cx="5285943" cy="2966605"/>
          </a:xfrm>
          <a:prstGeom prst="rect">
            <a:avLst/>
          </a:prstGeom>
        </p:spPr>
      </p:pic>
      <p:sp>
        <p:nvSpPr>
          <p:cNvPr id="6" name="TextBox 3">
            <a:extLst>
              <a:ext uri="{FF2B5EF4-FFF2-40B4-BE49-F238E27FC236}">
                <a16:creationId xmlns:a16="http://schemas.microsoft.com/office/drawing/2014/main" id="{8EC88C52-3703-1B4E-B565-0161A3B1D52F}"/>
              </a:ext>
            </a:extLst>
          </p:cNvPr>
          <p:cNvSpPr txBox="1"/>
          <p:nvPr/>
        </p:nvSpPr>
        <p:spPr>
          <a:xfrm>
            <a:off x="463852" y="6264134"/>
            <a:ext cx="5874328" cy="276999"/>
          </a:xfrm>
          <a:prstGeom prst="rect">
            <a:avLst/>
          </a:prstGeom>
          <a:noFill/>
        </p:spPr>
        <p:txBody>
          <a:bodyPr wrap="square" lIns="91440" tIns="45720" rIns="91440" bIns="45720" anchor="t">
            <a:spAutoFit/>
          </a:bodyPr>
          <a:lstStyle/>
          <a:p>
            <a:pPr algn="ctr"/>
            <a:r>
              <a:rPr lang="en-US" sz="1200" dirty="0">
                <a:ea typeface="Calibri"/>
                <a:cs typeface="Calibri"/>
                <a:hlinkClick r:id="rId5"/>
              </a:rPr>
              <a:t>Inzicht in de voedselvoorzieningsketen</a:t>
            </a:r>
            <a:endParaRPr lang="en-US" sz="1200" dirty="0">
              <a:ea typeface="Calibri"/>
              <a:cs typeface="Calibri"/>
            </a:endParaRPr>
          </a:p>
        </p:txBody>
      </p:sp>
    </p:spTree>
    <p:extLst>
      <p:ext uri="{BB962C8B-B14F-4D97-AF65-F5344CB8AC3E}">
        <p14:creationId xmlns:p14="http://schemas.microsoft.com/office/powerpoint/2010/main" val="55587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pic>
        <p:nvPicPr>
          <p:cNvPr id="36" name="Picture Placeholder 31">
            <a:extLst>
              <a:ext uri="{FF2B5EF4-FFF2-40B4-BE49-F238E27FC236}">
                <a16:creationId xmlns:a16="http://schemas.microsoft.com/office/drawing/2014/main" id="{CD3CD086-E12F-A546-AC81-2363E1FA209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21255" y="337045"/>
            <a:ext cx="3113431" cy="6169791"/>
          </a:xfrm>
          <a:prstGeom prst="rect">
            <a:avLst/>
          </a:prstGeom>
        </p:spPr>
      </p:pic>
      <p:sp>
        <p:nvSpPr>
          <p:cNvPr id="32" name="Rettangolo 31">
            <a:extLst>
              <a:ext uri="{FF2B5EF4-FFF2-40B4-BE49-F238E27FC236}">
                <a16:creationId xmlns:a16="http://schemas.microsoft.com/office/drawing/2014/main" id="{357C7CF6-0CBC-D543-AFC2-204E519DAC56}"/>
              </a:ext>
            </a:extLst>
          </p:cNvPr>
          <p:cNvSpPr/>
          <p:nvPr/>
        </p:nvSpPr>
        <p:spPr>
          <a:xfrm>
            <a:off x="580768" y="630196"/>
            <a:ext cx="8434151" cy="71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7968004" y="4342413"/>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
        <p:nvSpPr>
          <p:cNvPr id="31" name="Segnaposto testo 30">
            <a:extLst>
              <a:ext uri="{FF2B5EF4-FFF2-40B4-BE49-F238E27FC236}">
                <a16:creationId xmlns:a16="http://schemas.microsoft.com/office/drawing/2014/main" id="{1DE4C151-8E80-6E43-8CF9-C59379D4F33B}"/>
              </a:ext>
            </a:extLst>
          </p:cNvPr>
          <p:cNvSpPr>
            <a:spLocks noGrp="1"/>
          </p:cNvSpPr>
          <p:nvPr>
            <p:ph type="body" sz="quarter" idx="16"/>
          </p:nvPr>
        </p:nvSpPr>
        <p:spPr>
          <a:xfrm>
            <a:off x="609345" y="623441"/>
            <a:ext cx="8077596" cy="803654"/>
          </a:xfrm>
        </p:spPr>
        <p:txBody>
          <a:bodyPr/>
          <a:lstStyle/>
          <a:p>
            <a:r>
              <a:rPr lang="it-IT" dirty="0"/>
              <a:t>01 | Inleiding en leerdoelen</a:t>
            </a:r>
          </a:p>
        </p:txBody>
      </p:sp>
      <p:sp>
        <p:nvSpPr>
          <p:cNvPr id="35" name="Tijdelijke aanduiding voor tekst 5">
            <a:extLst>
              <a:ext uri="{FF2B5EF4-FFF2-40B4-BE49-F238E27FC236}">
                <a16:creationId xmlns:a16="http://schemas.microsoft.com/office/drawing/2014/main" id="{D65CC3FD-7C77-5948-A74E-1B283EDA46A9}"/>
              </a:ext>
            </a:extLst>
          </p:cNvPr>
          <p:cNvSpPr>
            <a:spLocks noGrp="1"/>
          </p:cNvSpPr>
          <p:nvPr>
            <p:ph type="body" sz="quarter" idx="19"/>
          </p:nvPr>
        </p:nvSpPr>
        <p:spPr>
          <a:xfrm>
            <a:off x="580768" y="2365886"/>
            <a:ext cx="7077609" cy="3263612"/>
          </a:xfrm>
        </p:spPr>
        <p:txBody>
          <a:bodyPr/>
          <a:lstStyle/>
          <a:p>
            <a:pPr marL="342900" indent="-342900">
              <a:buFont typeface="Arial" panose="020B0604020202020204" pitchFamily="34" charset="0"/>
              <a:buChar char="•"/>
            </a:pPr>
            <a:r>
              <a:rPr lang="en-US" b="1" dirty="0"/>
              <a:t>Waarom duurzame voedingskeuzes?</a:t>
            </a:r>
          </a:p>
          <a:p>
            <a:pPr marL="0" indent="0"/>
            <a:endParaRPr lang="en-US" dirty="0"/>
          </a:p>
          <a:p>
            <a:pPr marL="0" indent="0"/>
            <a:r>
              <a:rPr lang="en-US" dirty="0"/>
              <a:t>	Leerdoelen</a:t>
            </a:r>
          </a:p>
          <a:p>
            <a:pPr marL="0" indent="0"/>
            <a:r>
              <a:rPr lang="en-US" dirty="0"/>
              <a:t>	Inspirerende documentaires</a:t>
            </a:r>
          </a:p>
          <a:p>
            <a:pPr marL="0" indent="0"/>
            <a:endParaRPr lang="en-US" dirty="0"/>
          </a:p>
          <a:p>
            <a:pPr marL="342900" indent="-342900">
              <a:buFont typeface="Arial" panose="020B0604020202020204" pitchFamily="34" charset="0"/>
              <a:buChar char="•"/>
            </a:pPr>
            <a:r>
              <a:rPr lang="en-US" b="1" dirty="0"/>
              <a:t>Wat is </a:t>
            </a:r>
            <a:r>
              <a:rPr lang="en-US" b="1" dirty="0" err="1"/>
              <a:t>duurzaam</a:t>
            </a:r>
            <a:r>
              <a:rPr lang="en-US" b="1" dirty="0"/>
              <a:t> eten?</a:t>
            </a:r>
          </a:p>
          <a:p>
            <a:pPr marL="0" indent="0"/>
            <a:endParaRPr lang="en-US" dirty="0"/>
          </a:p>
          <a:p>
            <a:pPr marL="0" indent="0"/>
            <a:r>
              <a:rPr lang="en-US" b="1" dirty="0"/>
              <a:t>	</a:t>
            </a:r>
            <a:r>
              <a:rPr lang="en-US" dirty="0"/>
              <a:t>Casestudy - De Dutch Cuisine</a:t>
            </a:r>
          </a:p>
        </p:txBody>
      </p:sp>
    </p:spTree>
    <p:extLst>
      <p:ext uri="{BB962C8B-B14F-4D97-AF65-F5344CB8AC3E}">
        <p14:creationId xmlns:p14="http://schemas.microsoft.com/office/powerpoint/2010/main" val="2607885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7D93-C082-450E-0330-5415AAE792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E3F4A0-51F1-1CF5-E3B2-D2D05E1356E3}"/>
              </a:ext>
            </a:extLst>
          </p:cNvPr>
          <p:cNvSpPr>
            <a:spLocks noGrp="1"/>
          </p:cNvSpPr>
          <p:nvPr>
            <p:ph type="body" sz="quarter" idx="19"/>
          </p:nvPr>
        </p:nvSpPr>
        <p:spPr>
          <a:xfrm>
            <a:off x="768668" y="1578327"/>
            <a:ext cx="10262498" cy="3253874"/>
          </a:xfrm>
          <a:prstGeom prst="rect">
            <a:avLst/>
          </a:prstGeom>
        </p:spPr>
        <p:txBody>
          <a:bodyPr lIns="91440" tIns="45720" rIns="91440" bIns="45720" anchor="t"/>
          <a:lstStyle/>
          <a:p>
            <a:pPr marL="342900" indent="-342900">
              <a:spcAft>
                <a:spcPts val="1200"/>
              </a:spcAft>
              <a:buFont typeface="Arial" panose="020B0604020202020204" pitchFamily="34" charset="0"/>
              <a:buChar char="•"/>
            </a:pPr>
            <a:r>
              <a:rPr lang="nl-NL" dirty="0"/>
              <a:t>Verantwoord voedselverbruik betekent dat je voedsel </a:t>
            </a:r>
            <a:r>
              <a:rPr lang="nl-NL" b="1" dirty="0"/>
              <a:t>kiest</a:t>
            </a:r>
            <a:r>
              <a:rPr lang="nl-NL" dirty="0"/>
              <a:t>, </a:t>
            </a:r>
            <a:r>
              <a:rPr lang="nl-NL" b="1" dirty="0"/>
              <a:t>koopt</a:t>
            </a:r>
            <a:r>
              <a:rPr lang="nl-NL" dirty="0"/>
              <a:t>, </a:t>
            </a:r>
            <a:r>
              <a:rPr lang="nl-NL" b="1" dirty="0"/>
              <a:t>bereidt</a:t>
            </a:r>
            <a:r>
              <a:rPr lang="nl-NL" dirty="0"/>
              <a:t> en </a:t>
            </a:r>
            <a:r>
              <a:rPr lang="nl-NL" b="1" dirty="0"/>
              <a:t>eet</a:t>
            </a:r>
            <a:r>
              <a:rPr lang="nl-NL" dirty="0"/>
              <a:t> op een manier die goed is voor het milieu, eerlijk is voor mensen en bijdraagt aan je gezondheid, terwijl de negatieve impact op de planeet, dieren en samenleving zo klein mogelijk blijft</a:t>
            </a:r>
          </a:p>
          <a:p>
            <a:pPr marL="342900" indent="-342900">
              <a:spcAft>
                <a:spcPts val="1200"/>
              </a:spcAft>
              <a:buFont typeface="Arial" panose="020B0604020202020204" pitchFamily="34" charset="0"/>
              <a:buChar char="•"/>
            </a:pPr>
            <a:r>
              <a:rPr lang="nl-NL" dirty="0"/>
              <a:t>Dit houdt in dat je bewust bent van waar voedsel vandaan komt, hoe het wordt geproduceerd, wat de voedingswaarde is en wat de ecologische en sociale impact is. Je maakt keuzes die eerlijke handel, duurzame productie en minder verspilling ondersteunen</a:t>
            </a:r>
          </a:p>
          <a:p>
            <a:pPr marL="342900" indent="-342900">
              <a:spcAft>
                <a:spcPts val="1200"/>
              </a:spcAft>
              <a:buFont typeface="Arial" panose="020B0604020202020204" pitchFamily="34" charset="0"/>
              <a:buChar char="•"/>
            </a:pPr>
            <a:r>
              <a:rPr lang="en-US" dirty="0" err="1">
                <a:ea typeface="+mn-lt"/>
                <a:cs typeface="+mn-lt"/>
              </a:rPr>
              <a:t>Kortom</a:t>
            </a:r>
            <a:r>
              <a:rPr lang="en-US" dirty="0">
                <a:ea typeface="+mn-lt"/>
                <a:cs typeface="+mn-lt"/>
              </a:rPr>
              <a:t>, het gaat om </a:t>
            </a:r>
            <a:r>
              <a:rPr lang="en-US" b="1" dirty="0">
                <a:highlight>
                  <a:srgbClr val="F26F46"/>
                </a:highlight>
                <a:ea typeface="+mn-lt"/>
                <a:cs typeface="+mn-lt"/>
              </a:rPr>
              <a:t>eten op een manier die zowel mensen als de planeet ten goede komt.</a:t>
            </a:r>
            <a:r>
              <a:rPr lang="en-US" dirty="0">
                <a:highlight>
                  <a:srgbClr val="F26F46"/>
                </a:highlight>
                <a:ea typeface="+mn-lt"/>
                <a:cs typeface="+mn-lt"/>
              </a:rPr>
              <a:t> </a:t>
            </a:r>
            <a:endParaRPr lang="en-US" dirty="0">
              <a:highlight>
                <a:srgbClr val="F26F46"/>
              </a:highlight>
              <a:ea typeface="Calibri"/>
              <a:cs typeface="Calibri"/>
            </a:endParaRPr>
          </a:p>
          <a:p>
            <a:pPr>
              <a:spcAft>
                <a:spcPts val="1200"/>
              </a:spcAft>
            </a:pPr>
            <a:r>
              <a:rPr lang="en-US" sz="1800" dirty="0" err="1">
                <a:ea typeface="+mn-lt"/>
                <a:cs typeface="+mn-lt"/>
              </a:rPr>
              <a:t>Deksne</a:t>
            </a:r>
            <a:r>
              <a:rPr lang="en-US" sz="1800" dirty="0">
                <a:ea typeface="+mn-lt"/>
                <a:cs typeface="+mn-lt"/>
              </a:rPr>
              <a:t>, J., </a:t>
            </a:r>
            <a:r>
              <a:rPr lang="en-US" sz="1800" dirty="0" err="1">
                <a:ea typeface="+mn-lt"/>
                <a:cs typeface="+mn-lt"/>
              </a:rPr>
              <a:t>Lonska</a:t>
            </a:r>
            <a:r>
              <a:rPr lang="en-US" sz="1800" dirty="0">
                <a:ea typeface="+mn-lt"/>
                <a:cs typeface="+mn-lt"/>
              </a:rPr>
              <a:t>, J., </a:t>
            </a:r>
            <a:r>
              <a:rPr lang="en-US" sz="1800" dirty="0" err="1">
                <a:ea typeface="+mn-lt"/>
                <a:cs typeface="+mn-lt"/>
              </a:rPr>
              <a:t>Litavniece</a:t>
            </a:r>
            <a:r>
              <a:rPr lang="en-US" sz="1800" dirty="0">
                <a:ea typeface="+mn-lt"/>
                <a:cs typeface="+mn-lt"/>
              </a:rPr>
              <a:t>, L., &amp; </a:t>
            </a:r>
            <a:r>
              <a:rPr lang="en-US" sz="1800" dirty="0" err="1">
                <a:ea typeface="+mn-lt"/>
                <a:cs typeface="+mn-lt"/>
              </a:rPr>
              <a:t>Tambovceva</a:t>
            </a:r>
            <a:r>
              <a:rPr lang="en-US" sz="1800" dirty="0">
                <a:ea typeface="+mn-lt"/>
                <a:cs typeface="+mn-lt"/>
              </a:rPr>
              <a:t>, T. (2025). Shaping Sustainability Through Food Consumption: A Conceptual Perspective. </a:t>
            </a:r>
            <a:r>
              <a:rPr lang="en-US" sz="1800" i="1" dirty="0">
                <a:ea typeface="+mn-lt"/>
                <a:cs typeface="+mn-lt"/>
              </a:rPr>
              <a:t>Sustainability</a:t>
            </a:r>
            <a:r>
              <a:rPr lang="en-US" sz="1800" dirty="0">
                <a:ea typeface="+mn-lt"/>
                <a:cs typeface="+mn-lt"/>
              </a:rPr>
              <a:t>,</a:t>
            </a:r>
            <a:r>
              <a:rPr lang="en-US" sz="1800" i="1" dirty="0">
                <a:ea typeface="+mn-lt"/>
                <a:cs typeface="+mn-lt"/>
              </a:rPr>
              <a:t> 17</a:t>
            </a:r>
            <a:r>
              <a:rPr lang="en-US" sz="1800" dirty="0">
                <a:ea typeface="+mn-lt"/>
                <a:cs typeface="+mn-lt"/>
              </a:rPr>
              <a:t>(15), 7138.</a:t>
            </a:r>
            <a:r>
              <a:rPr lang="en-US" sz="1800" dirty="0">
                <a:ea typeface="+mn-lt"/>
                <a:cs typeface="+mn-lt"/>
                <a:hlinkClick r:id="rId2"/>
              </a:rPr>
              <a:t> https://doi.org/10.3390/su17157138</a:t>
            </a:r>
            <a:endParaRPr lang="en-US" dirty="0"/>
          </a:p>
        </p:txBody>
      </p:sp>
      <p:sp>
        <p:nvSpPr>
          <p:cNvPr id="6" name="Text Placeholder 1">
            <a:extLst>
              <a:ext uri="{FF2B5EF4-FFF2-40B4-BE49-F238E27FC236}">
                <a16:creationId xmlns:a16="http://schemas.microsoft.com/office/drawing/2014/main" id="{9C7ED050-BFFD-1D0C-4BB3-900C0B0F1E65}"/>
              </a:ext>
            </a:extLst>
          </p:cNvPr>
          <p:cNvSpPr txBox="1">
            <a:spLocks/>
          </p:cNvSpPr>
          <p:nvPr/>
        </p:nvSpPr>
        <p:spPr>
          <a:xfrm>
            <a:off x="0" y="650590"/>
            <a:ext cx="8229600"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VERANTWOORD VOEDSELVERBRUIK</a:t>
            </a:r>
            <a:endParaRPr lang="en-US" u="sng" dirty="0">
              <a:solidFill>
                <a:schemeClr val="bg1"/>
              </a:solidFill>
              <a:ea typeface="Calibri"/>
              <a:cs typeface="Calibri"/>
            </a:endParaRPr>
          </a:p>
        </p:txBody>
      </p:sp>
    </p:spTree>
    <p:extLst>
      <p:ext uri="{BB962C8B-B14F-4D97-AF65-F5344CB8AC3E}">
        <p14:creationId xmlns:p14="http://schemas.microsoft.com/office/powerpoint/2010/main" val="3837661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2D90-9320-051F-E559-70D67B88E0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77E23B4-0953-A1C1-2E3D-A0093B49A947}"/>
              </a:ext>
            </a:extLst>
          </p:cNvPr>
          <p:cNvSpPr>
            <a:spLocks noGrp="1"/>
          </p:cNvSpPr>
          <p:nvPr>
            <p:ph type="body" sz="quarter" idx="16"/>
          </p:nvPr>
        </p:nvSpPr>
        <p:spPr>
          <a:xfrm>
            <a:off x="657886" y="616156"/>
            <a:ext cx="7723592" cy="951569"/>
          </a:xfrm>
          <a:prstGeom prst="rect">
            <a:avLst/>
          </a:prstGeom>
        </p:spPr>
        <p:txBody>
          <a:bodyPr lIns="91440" tIns="45720" rIns="91440" bIns="45720" anchor="t">
            <a:noAutofit/>
          </a:bodyPr>
          <a:lstStyle/>
          <a:p>
            <a:r>
              <a:rPr lang="en-US" dirty="0" err="1"/>
              <a:t>Opdracht</a:t>
            </a:r>
            <a:r>
              <a:rPr lang="en-US" dirty="0"/>
              <a:t>:</a:t>
            </a:r>
          </a:p>
          <a:p>
            <a:r>
              <a:rPr lang="en-US" b="0" dirty="0"/>
              <a:t>Wat staat er op je boodschappenlijstje?</a:t>
            </a:r>
          </a:p>
        </p:txBody>
      </p:sp>
      <p:sp>
        <p:nvSpPr>
          <p:cNvPr id="3" name="Text Placeholder 2">
            <a:extLst>
              <a:ext uri="{FF2B5EF4-FFF2-40B4-BE49-F238E27FC236}">
                <a16:creationId xmlns:a16="http://schemas.microsoft.com/office/drawing/2014/main" id="{349B9B13-6310-9A20-CEAD-7296F6E91D40}"/>
              </a:ext>
            </a:extLst>
          </p:cNvPr>
          <p:cNvSpPr>
            <a:spLocks noGrp="1"/>
          </p:cNvSpPr>
          <p:nvPr>
            <p:ph type="body" sz="quarter" idx="19"/>
          </p:nvPr>
        </p:nvSpPr>
        <p:spPr>
          <a:xfrm>
            <a:off x="904855" y="2457445"/>
            <a:ext cx="10885067" cy="3781929"/>
          </a:xfrm>
          <a:prstGeom prst="rect">
            <a:avLst/>
          </a:prstGeom>
        </p:spPr>
        <p:txBody>
          <a:bodyPr lIns="91440" tIns="45720" rIns="91440" bIns="45720" anchor="t"/>
          <a:lstStyle/>
          <a:p>
            <a:r>
              <a:rPr lang="en-US" dirty="0"/>
              <a:t>Bekijk je boodschappenlijstje en </a:t>
            </a:r>
            <a:r>
              <a:rPr lang="en-US" b="1" dirty="0"/>
              <a:t>denk </a:t>
            </a:r>
            <a:r>
              <a:rPr lang="en-US" dirty="0"/>
              <a:t>na over de producten die je gewoonlijk koopt.</a:t>
            </a:r>
            <a:endParaRPr lang="en-US" dirty="0">
              <a:ea typeface="Calibri"/>
              <a:cs typeface="Calibri"/>
            </a:endParaRPr>
          </a:p>
          <a:p>
            <a:endParaRPr lang="en-US" dirty="0">
              <a:ea typeface="Calibri"/>
              <a:cs typeface="Calibri"/>
            </a:endParaRPr>
          </a:p>
          <a:p>
            <a:pPr marL="342900" indent="-342900">
              <a:buFont typeface="Calibri" panose="020B0604020202020204" pitchFamily="34" charset="0"/>
              <a:buChar char="-"/>
            </a:pPr>
            <a:r>
              <a:rPr lang="en-US" dirty="0">
                <a:ea typeface="Calibri"/>
                <a:cs typeface="Calibri"/>
              </a:rPr>
              <a:t>Zijn ze lokaal?</a:t>
            </a:r>
          </a:p>
          <a:p>
            <a:pPr marL="342900" indent="-342900">
              <a:buFont typeface="Calibri" panose="020B0604020202020204" pitchFamily="34" charset="0"/>
              <a:buChar char="-"/>
            </a:pPr>
            <a:r>
              <a:rPr lang="en-US" dirty="0">
                <a:ea typeface="Calibri"/>
                <a:cs typeface="Calibri"/>
              </a:rPr>
              <a:t>Zijn ze seizoensgebonden?</a:t>
            </a:r>
          </a:p>
          <a:p>
            <a:pPr marL="342900" indent="-342900">
              <a:buFont typeface="Calibri" panose="020B0604020202020204" pitchFamily="34" charset="0"/>
              <a:buChar char="-"/>
            </a:pPr>
            <a:r>
              <a:rPr lang="en-US" dirty="0">
                <a:ea typeface="Calibri"/>
                <a:cs typeface="Calibri"/>
              </a:rPr>
              <a:t>Zijn ze gecertificeerd als onderdeel van een </a:t>
            </a:r>
            <a:r>
              <a:rPr lang="en-US" dirty="0" err="1">
                <a:ea typeface="Calibri"/>
                <a:cs typeface="Calibri"/>
              </a:rPr>
              <a:t>ethische</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duurzame</a:t>
            </a:r>
            <a:r>
              <a:rPr lang="en-US" dirty="0">
                <a:ea typeface="Calibri"/>
                <a:cs typeface="Calibri"/>
              </a:rPr>
              <a:t> </a:t>
            </a:r>
            <a:r>
              <a:rPr lang="en-US" dirty="0" err="1">
                <a:ea typeface="Calibri"/>
                <a:cs typeface="Calibri"/>
              </a:rPr>
              <a:t>toeleveringsketen</a:t>
            </a:r>
            <a:r>
              <a:rPr lang="en-US" dirty="0">
                <a:ea typeface="Calibri"/>
                <a:cs typeface="Calibri"/>
              </a:rPr>
              <a:t>?</a:t>
            </a:r>
          </a:p>
          <a:p>
            <a:pPr marL="342900" indent="-342900">
              <a:buFont typeface="Calibri" panose="020B0604020202020204" pitchFamily="34" charset="0"/>
              <a:buChar char="-"/>
            </a:pPr>
            <a:endParaRPr lang="en-US" dirty="0">
              <a:ea typeface="Calibri"/>
              <a:cs typeface="Calibri"/>
            </a:endParaRPr>
          </a:p>
          <a:p>
            <a:pPr marL="0"/>
            <a:r>
              <a:rPr lang="en-US" dirty="0">
                <a:ea typeface="Calibri"/>
                <a:cs typeface="Calibri"/>
              </a:rPr>
              <a:t>Denk na over je bevindingen </a:t>
            </a:r>
            <a:r>
              <a:rPr lang="en-US" dirty="0" err="1">
                <a:ea typeface="Calibri"/>
                <a:cs typeface="Calibri"/>
              </a:rPr>
              <a:t>en</a:t>
            </a:r>
            <a:r>
              <a:rPr lang="en-US" dirty="0">
                <a:ea typeface="Calibri"/>
                <a:cs typeface="Calibri"/>
              </a:rPr>
              <a:t> hoe je </a:t>
            </a:r>
            <a:r>
              <a:rPr lang="en-US" dirty="0" err="1">
                <a:ea typeface="Calibri"/>
                <a:cs typeface="Calibri"/>
              </a:rPr>
              <a:t>betere</a:t>
            </a:r>
            <a:r>
              <a:rPr lang="en-US" dirty="0">
                <a:ea typeface="Calibri"/>
                <a:cs typeface="Calibri"/>
              </a:rPr>
              <a:t> </a:t>
            </a:r>
            <a:r>
              <a:rPr lang="en-US" dirty="0" err="1">
                <a:ea typeface="Calibri"/>
                <a:cs typeface="Calibri"/>
              </a:rPr>
              <a:t>duurzame</a:t>
            </a:r>
            <a:r>
              <a:rPr lang="en-US" dirty="0">
                <a:ea typeface="Calibri"/>
                <a:cs typeface="Calibri"/>
              </a:rPr>
              <a:t> </a:t>
            </a:r>
            <a:r>
              <a:rPr lang="en-US" dirty="0" err="1">
                <a:ea typeface="Calibri"/>
                <a:cs typeface="Calibri"/>
              </a:rPr>
              <a:t>en</a:t>
            </a:r>
            <a:r>
              <a:rPr lang="en-US" dirty="0">
                <a:ea typeface="Calibri"/>
                <a:cs typeface="Calibri"/>
              </a:rPr>
              <a:t> ethische keuzes voor je </a:t>
            </a:r>
            <a:r>
              <a:rPr lang="en-US" dirty="0" err="1">
                <a:ea typeface="Calibri"/>
                <a:cs typeface="Calibri"/>
              </a:rPr>
              <a:t>boodschappen</a:t>
            </a:r>
            <a:r>
              <a:rPr lang="en-US" dirty="0">
                <a:ea typeface="Calibri"/>
                <a:cs typeface="Calibri"/>
              </a:rPr>
              <a:t> </a:t>
            </a:r>
            <a:r>
              <a:rPr lang="en-US" dirty="0" err="1">
                <a:ea typeface="Calibri"/>
                <a:cs typeface="Calibri"/>
              </a:rPr>
              <a:t>kunt</a:t>
            </a:r>
            <a:r>
              <a:rPr lang="en-US" dirty="0">
                <a:ea typeface="Calibri"/>
                <a:cs typeface="Calibri"/>
              </a:rPr>
              <a:t> </a:t>
            </a:r>
            <a:r>
              <a:rPr lang="en-US" dirty="0" err="1">
                <a:ea typeface="Calibri"/>
                <a:cs typeface="Calibri"/>
              </a:rPr>
              <a:t>maken</a:t>
            </a:r>
            <a:r>
              <a:rPr lang="en-US" dirty="0">
                <a:ea typeface="Calibri"/>
                <a:cs typeface="Calibri"/>
              </a:rPr>
              <a:t>.</a:t>
            </a:r>
          </a:p>
          <a:p>
            <a:pPr marL="0" indent="0"/>
            <a:endParaRPr lang="en-US" dirty="0">
              <a:ea typeface="Calibri"/>
              <a:cs typeface="Calibri"/>
            </a:endParaRPr>
          </a:p>
          <a:p>
            <a:pPr marL="0"/>
            <a:endParaRPr lang="en-US" dirty="0">
              <a:ea typeface="Calibri"/>
              <a:cs typeface="Calibri"/>
            </a:endParaRPr>
          </a:p>
          <a:p>
            <a:endParaRPr lang="en-US" dirty="0">
              <a:ea typeface="Calibri"/>
              <a:cs typeface="Calibri"/>
            </a:endParaRPr>
          </a:p>
        </p:txBody>
      </p:sp>
      <p:grpSp>
        <p:nvGrpSpPr>
          <p:cNvPr id="2" name="Group 1">
            <a:extLst>
              <a:ext uri="{FF2B5EF4-FFF2-40B4-BE49-F238E27FC236}">
                <a16:creationId xmlns:a16="http://schemas.microsoft.com/office/drawing/2014/main" id="{32B59700-C96A-2EB8-AC7E-39444F1A22E3}"/>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B17904B6-7B67-553E-5339-84F4DC05D8E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61DA33E4-4223-6644-AB51-FB703796625D}"/>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CF1DA3E8-EC51-2964-19FB-04858C89A273}"/>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A156FA3-7257-43EA-325D-F75A03FDBEB6}"/>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920680D-4BCF-91C4-569F-E3C727C02AF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0BF1F-EF45-719C-D4BE-149F62A5D6E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1D5A63F6-523F-CCC0-B2E8-262B7C35A8E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B25AE84-2225-89A6-D906-13DC35B05B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BCDACC5-794B-82B4-DD25-533792A0640E}"/>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3B47C63-E050-D8FB-A4F6-ADF687B5FD5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1A4F3E91-F6DF-2E50-FDB0-C781401F4F91}"/>
              </a:ext>
            </a:extLst>
          </p:cNvPr>
          <p:cNvGrpSpPr/>
          <p:nvPr/>
        </p:nvGrpSpPr>
        <p:grpSpPr>
          <a:xfrm>
            <a:off x="8316409" y="481592"/>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FD20D1EC-3D32-D26C-29E0-D0E033DC7233}"/>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408AAD85-F271-D46C-4373-41EABD233602}"/>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44330DA4-19D9-1A06-2E09-8A57AA53E188}"/>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4FD21F55-3C57-CFB8-2045-401EC8EEDD4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191F9F41-2B2B-848D-EBC5-5882209195F9}"/>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304FC891-310A-B113-F096-F98585480D7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9FB43D83-2EE5-F344-4DF3-28665829B42B}"/>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A3D20EF-2A42-3153-4350-14F6E34B406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91664BCF-6194-9522-23ED-61130AB43633}"/>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26D049D8-9CF1-1A93-4873-ACCE55370602}"/>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D3AF350D-4EF5-40B5-2239-8F51C6E2B585}"/>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7D5506C1-DA29-138D-8D1C-7D35D7F2C7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0EF298BD-4F86-E271-FF68-7F7A1CBAAF81}"/>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FE2CF6BF-D8CE-E569-3B2F-C4C10DB62F94}"/>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76077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6334125" y="3110948"/>
            <a:ext cx="466638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6534149" y="3137096"/>
            <a:ext cx="4452507" cy="646331"/>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 CONCLUSIE</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405365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6C95-572C-3641-5654-F21ACA8381DE}"/>
            </a:ext>
          </a:extLst>
        </p:cNvPr>
        <p:cNvGrpSpPr/>
        <p:nvPr/>
      </p:nvGrpSpPr>
      <p:grpSpPr>
        <a:xfrm>
          <a:off x="0" y="0"/>
          <a:ext cx="0" cy="0"/>
          <a:chOff x="0" y="0"/>
          <a:chExt cx="0" cy="0"/>
        </a:xfrm>
      </p:grpSpPr>
      <p:pic>
        <p:nvPicPr>
          <p:cNvPr id="15" name="Picture Placeholder 31">
            <a:extLst>
              <a:ext uri="{FF2B5EF4-FFF2-40B4-BE49-F238E27FC236}">
                <a16:creationId xmlns:a16="http://schemas.microsoft.com/office/drawing/2014/main" id="{2168DC40-7F92-7000-72BB-B875C44316A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6083676" y="0"/>
            <a:ext cx="5361066" cy="6858000"/>
          </a:xfrm>
        </p:spPr>
      </p:pic>
      <p:sp>
        <p:nvSpPr>
          <p:cNvPr id="3" name="Text Placeholder 2">
            <a:extLst>
              <a:ext uri="{FF2B5EF4-FFF2-40B4-BE49-F238E27FC236}">
                <a16:creationId xmlns:a16="http://schemas.microsoft.com/office/drawing/2014/main" id="{CEBF629A-52A9-DBCD-C96E-F194C0E7812A}"/>
              </a:ext>
            </a:extLst>
          </p:cNvPr>
          <p:cNvSpPr>
            <a:spLocks noGrp="1"/>
          </p:cNvSpPr>
          <p:nvPr>
            <p:ph type="body" sz="quarter" idx="18"/>
          </p:nvPr>
        </p:nvSpPr>
        <p:spPr>
          <a:xfrm>
            <a:off x="553042" y="1838132"/>
            <a:ext cx="5351920" cy="3666574"/>
          </a:xfrm>
        </p:spPr>
        <p:txBody>
          <a:bodyPr lIns="91440" tIns="45720" rIns="91440" bIns="45720" anchor="t"/>
          <a:lstStyle/>
          <a:p>
            <a:pPr marL="342900" indent="-342900">
              <a:buFont typeface="Calibri" panose="020B0604020202020204" pitchFamily="34" charset="0"/>
              <a:buChar char="-"/>
            </a:pPr>
            <a:r>
              <a:rPr lang="en-US" dirty="0">
                <a:ea typeface="Calibri"/>
                <a:cs typeface="Calibri"/>
              </a:rPr>
              <a:t>Je weet nu wat een </a:t>
            </a:r>
            <a:r>
              <a:rPr lang="en-US" b="1" dirty="0">
                <a:ea typeface="Calibri"/>
                <a:cs typeface="Calibri"/>
              </a:rPr>
              <a:t>duurzaam voedselsysteem </a:t>
            </a:r>
            <a:r>
              <a:rPr lang="en-US" dirty="0">
                <a:ea typeface="Calibri"/>
                <a:cs typeface="Calibri"/>
              </a:rPr>
              <a:t>is en kunt het definiëren.</a:t>
            </a:r>
          </a:p>
          <a:p>
            <a:pPr marL="342900" indent="-342900">
              <a:buFont typeface="Calibri"/>
              <a:buChar char="-"/>
            </a:pPr>
            <a:r>
              <a:rPr lang="en-US" dirty="0">
                <a:ea typeface="Calibri"/>
                <a:cs typeface="Calibri"/>
              </a:rPr>
              <a:t>Je begrijpt de </a:t>
            </a:r>
            <a:r>
              <a:rPr lang="en-US" b="1" dirty="0">
                <a:ea typeface="Calibri"/>
                <a:cs typeface="Calibri"/>
              </a:rPr>
              <a:t>ecologische en sociale impact </a:t>
            </a:r>
            <a:r>
              <a:rPr lang="en-US" dirty="0">
                <a:ea typeface="Calibri"/>
                <a:cs typeface="Calibri"/>
              </a:rPr>
              <a:t>van voedselsystemen.</a:t>
            </a:r>
          </a:p>
          <a:p>
            <a:pPr marL="342900" indent="-342900">
              <a:buFont typeface="Calibri"/>
              <a:buChar char="-"/>
            </a:pPr>
            <a:r>
              <a:rPr lang="en-US" dirty="0">
                <a:ea typeface="Calibri"/>
                <a:cs typeface="Calibri"/>
              </a:rPr>
              <a:t>Je hebt je verdiept in de concepten rechtvaardigheid, ethiek en verantwoordelijkheid in voedselsystemen, toeleveringsketens en voedselconsumptie.</a:t>
            </a:r>
          </a:p>
          <a:p>
            <a:pPr marL="342900" indent="-342900">
              <a:buFont typeface="Calibri"/>
              <a:buChar char="-"/>
            </a:pPr>
            <a:r>
              <a:rPr lang="en-US" dirty="0">
                <a:ea typeface="Calibri"/>
                <a:cs typeface="Calibri"/>
              </a:rPr>
              <a:t>Je hebt je kennis getest via </a:t>
            </a:r>
            <a:r>
              <a:rPr lang="en-US" dirty="0" err="1">
                <a:ea typeface="Calibri"/>
                <a:cs typeface="Calibri"/>
              </a:rPr>
              <a:t>opdrachten</a:t>
            </a:r>
            <a:r>
              <a:rPr lang="en-US" dirty="0">
                <a:ea typeface="Calibri"/>
                <a:cs typeface="Calibri"/>
              </a:rPr>
              <a:t>.</a:t>
            </a:r>
          </a:p>
          <a:p>
            <a:pPr marL="342900" indent="-342900">
              <a:buFont typeface="Calibri"/>
              <a:buChar char="-"/>
            </a:pPr>
            <a:endParaRPr lang="en-US" dirty="0">
              <a:ea typeface="Calibri"/>
              <a:cs typeface="Calibri"/>
            </a:endParaRPr>
          </a:p>
          <a:p>
            <a:pPr marL="0" indent="0"/>
            <a:endParaRPr lang="en-US" dirty="0">
              <a:ea typeface="Calibri"/>
              <a:cs typeface="Calibri"/>
            </a:endParaRPr>
          </a:p>
        </p:txBody>
      </p:sp>
      <p:sp>
        <p:nvSpPr>
          <p:cNvPr id="2" name="Text Placeholder 1">
            <a:extLst>
              <a:ext uri="{FF2B5EF4-FFF2-40B4-BE49-F238E27FC236}">
                <a16:creationId xmlns:a16="http://schemas.microsoft.com/office/drawing/2014/main" id="{D38647FD-344E-06EE-BF01-535D13E4B380}"/>
              </a:ext>
            </a:extLst>
          </p:cNvPr>
          <p:cNvSpPr>
            <a:spLocks noGrp="1"/>
          </p:cNvSpPr>
          <p:nvPr>
            <p:ph type="body" sz="quarter" idx="16"/>
          </p:nvPr>
        </p:nvSpPr>
        <p:spPr>
          <a:xfrm>
            <a:off x="-1" y="650590"/>
            <a:ext cx="7525265" cy="676133"/>
          </a:xfrm>
          <a:solidFill>
            <a:srgbClr val="F26F46"/>
          </a:solidFill>
        </p:spPr>
        <p:txBody>
          <a:bodyPr lIns="91440" tIns="45720" rIns="91440" bIns="45720" anchor="t">
            <a:noAutofit/>
          </a:bodyPr>
          <a:lstStyle/>
          <a:p>
            <a:pPr marL="585470">
              <a:lnSpc>
                <a:spcPct val="100000"/>
              </a:lnSpc>
            </a:pPr>
            <a:r>
              <a:rPr lang="en-US" dirty="0">
                <a:ea typeface="Calibri"/>
                <a:cs typeface="Calibri"/>
              </a:rPr>
              <a:t>WAT HEB JE TOT NU TOE GELEERD?</a:t>
            </a:r>
          </a:p>
        </p:txBody>
      </p:sp>
      <p:grpSp>
        <p:nvGrpSpPr>
          <p:cNvPr id="16" name="Group 15">
            <a:extLst>
              <a:ext uri="{FF2B5EF4-FFF2-40B4-BE49-F238E27FC236}">
                <a16:creationId xmlns:a16="http://schemas.microsoft.com/office/drawing/2014/main" id="{6CFF498C-3DFF-881C-5E65-332E99C98BE5}"/>
              </a:ext>
            </a:extLst>
          </p:cNvPr>
          <p:cNvGrpSpPr/>
          <p:nvPr/>
        </p:nvGrpSpPr>
        <p:grpSpPr>
          <a:xfrm>
            <a:off x="9272337" y="-181962"/>
            <a:ext cx="2366621" cy="2933183"/>
            <a:chOff x="2887563" y="4517695"/>
            <a:chExt cx="1145987" cy="1420333"/>
          </a:xfrm>
          <a:solidFill>
            <a:schemeClr val="bg1">
              <a:alpha val="26000"/>
            </a:schemeClr>
          </a:solidFill>
        </p:grpSpPr>
        <p:sp>
          <p:nvSpPr>
            <p:cNvPr id="17" name="Freeform 16">
              <a:extLst>
                <a:ext uri="{FF2B5EF4-FFF2-40B4-BE49-F238E27FC236}">
                  <a16:creationId xmlns:a16="http://schemas.microsoft.com/office/drawing/2014/main" id="{21275C59-93C5-4477-84D8-AE9C9AE19C3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668E418B-2577-1F93-0DBA-6BD58542C8CA}"/>
                </a:ext>
              </a:extLst>
            </p:cNvPr>
            <p:cNvGrpSpPr/>
            <p:nvPr/>
          </p:nvGrpSpPr>
          <p:grpSpPr>
            <a:xfrm>
              <a:off x="3495254" y="4781992"/>
              <a:ext cx="536857" cy="499528"/>
              <a:chOff x="3495254" y="4781992"/>
              <a:chExt cx="536857" cy="499528"/>
            </a:xfrm>
            <a:grpFill/>
          </p:grpSpPr>
          <p:sp>
            <p:nvSpPr>
              <p:cNvPr id="23" name="Freeform 22">
                <a:extLst>
                  <a:ext uri="{FF2B5EF4-FFF2-40B4-BE49-F238E27FC236}">
                    <a16:creationId xmlns:a16="http://schemas.microsoft.com/office/drawing/2014/main" id="{A49C6DA1-A44A-B18B-3B25-1627BFCA47A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64981A-CB73-17BB-3EF0-A592D4A26D6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742D671-545A-82EF-0D37-5DD86072424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CA5A920-843D-9C13-47DF-E61FB5FF125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0D45E11A-C027-08FE-7212-197D6A2F73F8}"/>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B4BB9B7-F023-BE1E-7D9E-A5C1FF30B2F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D3D0C6A-5CAA-FC61-26F7-84F90A064C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6A41E7-89DC-E7D5-B29D-C664825BE578}"/>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773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4C1EF-CEA8-AE5E-819A-E91A538F251B}"/>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0F3CCD5-8952-E21A-670B-0E7D3138B46F}"/>
              </a:ext>
            </a:extLst>
          </p:cNvPr>
          <p:cNvSpPr txBox="1">
            <a:spLocks/>
          </p:cNvSpPr>
          <p:nvPr/>
        </p:nvSpPr>
        <p:spPr>
          <a:xfrm>
            <a:off x="0" y="650590"/>
            <a:ext cx="5805714" cy="663063"/>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WIL JE MEER WETEN? </a:t>
            </a:r>
            <a:endParaRPr lang="en-US" dirty="0">
              <a:solidFill>
                <a:schemeClr val="bg1"/>
              </a:solidFill>
              <a:ea typeface="Calibri"/>
              <a:cs typeface="Calibri"/>
            </a:endParaRPr>
          </a:p>
        </p:txBody>
      </p:sp>
      <p:sp>
        <p:nvSpPr>
          <p:cNvPr id="4" name="Text Placeholder 2">
            <a:extLst>
              <a:ext uri="{FF2B5EF4-FFF2-40B4-BE49-F238E27FC236}">
                <a16:creationId xmlns:a16="http://schemas.microsoft.com/office/drawing/2014/main" id="{4C207876-7545-2D8B-6DBE-6BE3B35C7613}"/>
              </a:ext>
            </a:extLst>
          </p:cNvPr>
          <p:cNvSpPr txBox="1">
            <a:spLocks/>
          </p:cNvSpPr>
          <p:nvPr/>
        </p:nvSpPr>
        <p:spPr>
          <a:xfrm>
            <a:off x="744430" y="1939088"/>
            <a:ext cx="9396368" cy="36306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rId2"/>
              </a:rPr>
              <a:t>The Omnivor Dilemma - Michal Pollan</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rId3"/>
              </a:rPr>
              <a:t>Hunger: The Oldest Problem - Martín Caparrós</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Boek </a:t>
            </a:r>
            <a:r>
              <a:rPr lang="en-US" sz="2400" dirty="0">
                <a:solidFill>
                  <a:srgbClr val="292668"/>
                </a:solidFill>
                <a:ea typeface="+mn-lt"/>
                <a:cs typeface="+mn-lt"/>
                <a:hlinkClick r:id="" action="ppaction://noaction"/>
              </a:rPr>
              <a:t>Land Grabbing: Journeys in the New Colonialism – Stefano Liberti</a:t>
            </a:r>
            <a:endParaRPr lang="en-US" sz="2400" dirty="0">
              <a:solidFill>
                <a:srgbClr val="292668"/>
              </a:solidFill>
              <a:ea typeface="+mn-lt"/>
              <a:cs typeface="+mn-lt"/>
            </a:endParaRPr>
          </a:p>
          <a:p>
            <a:pPr marL="0" indent="0">
              <a:buNone/>
            </a:pPr>
            <a:endParaRPr lang="en-US" sz="2400" b="1"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4"/>
              </a:rPr>
              <a:t>The Sustainable Food Trust </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5"/>
              </a:rPr>
              <a:t>Good Food</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6"/>
              </a:rPr>
              <a:t>Hot Farm</a:t>
            </a:r>
            <a:endParaRPr lang="en-US" sz="2400" dirty="0">
              <a:solidFill>
                <a:srgbClr val="292668"/>
              </a:solidFill>
              <a:ea typeface="+mn-lt"/>
              <a:cs typeface="+mn-lt"/>
            </a:endParaRPr>
          </a:p>
          <a:p>
            <a:pPr marL="0" indent="0">
              <a:buNone/>
            </a:pPr>
            <a:r>
              <a:rPr lang="en-US" sz="2400" b="1" dirty="0">
                <a:solidFill>
                  <a:srgbClr val="292668"/>
                </a:solidFill>
                <a:ea typeface="+mn-lt"/>
                <a:cs typeface="+mn-lt"/>
              </a:rPr>
              <a:t>Podcast </a:t>
            </a:r>
            <a:r>
              <a:rPr lang="en-US" sz="2400" dirty="0">
                <a:solidFill>
                  <a:srgbClr val="292668"/>
                </a:solidFill>
                <a:ea typeface="+mn-lt"/>
                <a:cs typeface="+mn-lt"/>
                <a:hlinkClick r:id="rId7"/>
              </a:rPr>
              <a:t>De voedselketen</a:t>
            </a:r>
            <a:endParaRPr lang="en-US" sz="2400" dirty="0">
              <a:solidFill>
                <a:srgbClr val="292668"/>
              </a:solidFill>
              <a:ea typeface="+mn-lt"/>
              <a:cs typeface="+mn-lt"/>
            </a:endParaRPr>
          </a:p>
        </p:txBody>
      </p:sp>
      <p:pic>
        <p:nvPicPr>
          <p:cNvPr id="3" name="Immagine 2" descr="Immagine che contiene mais, testo, cibo, Pannocchia&#10;&#10;Descrizione generata automaticamente">
            <a:extLst>
              <a:ext uri="{FF2B5EF4-FFF2-40B4-BE49-F238E27FC236}">
                <a16:creationId xmlns:a16="http://schemas.microsoft.com/office/drawing/2014/main" id="{91F52CF8-7CA3-1E41-8A62-2290768C36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6056" y="404045"/>
            <a:ext cx="1181877" cy="1868644"/>
          </a:xfrm>
          <a:prstGeom prst="rect">
            <a:avLst/>
          </a:prstGeom>
          <a:ln>
            <a:solidFill>
              <a:schemeClr val="accent1"/>
            </a:solidFill>
          </a:ln>
        </p:spPr>
      </p:pic>
      <p:pic>
        <p:nvPicPr>
          <p:cNvPr id="9" name="Immagine 8" descr="Immagine che contiene cibo&#10;&#10;Descrizione generata automaticamente con attendibilità bassa">
            <a:extLst>
              <a:ext uri="{FF2B5EF4-FFF2-40B4-BE49-F238E27FC236}">
                <a16:creationId xmlns:a16="http://schemas.microsoft.com/office/drawing/2014/main" id="{B7D58C2C-8A41-7F4B-AEAB-E372D82C37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97217" y="391688"/>
            <a:ext cx="1316418" cy="1868644"/>
          </a:xfrm>
          <a:prstGeom prst="rect">
            <a:avLst/>
          </a:prstGeom>
          <a:ln>
            <a:solidFill>
              <a:schemeClr val="accent1"/>
            </a:solidFill>
          </a:ln>
        </p:spPr>
      </p:pic>
      <p:pic>
        <p:nvPicPr>
          <p:cNvPr id="11" name="Immagine 10" descr="Immagine che contiene Cibo naturale, frutto, verdura, prodotto&#10;&#10;Descrizione generata automaticamente">
            <a:extLst>
              <a:ext uri="{FF2B5EF4-FFF2-40B4-BE49-F238E27FC236}">
                <a16:creationId xmlns:a16="http://schemas.microsoft.com/office/drawing/2014/main" id="{B305F262-A707-174D-86D3-7E0723C48D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74866" y="3489294"/>
            <a:ext cx="1347587" cy="1378215"/>
          </a:xfrm>
          <a:prstGeom prst="rect">
            <a:avLst/>
          </a:prstGeom>
          <a:ln>
            <a:solidFill>
              <a:schemeClr val="accent1"/>
            </a:solidFill>
          </a:ln>
        </p:spPr>
      </p:pic>
      <p:pic>
        <p:nvPicPr>
          <p:cNvPr id="13" name="Immagine 12" descr="Immagine che contiene testo, persona, Viso umano, libro&#10;&#10;Descrizione generata automaticamente">
            <a:extLst>
              <a:ext uri="{FF2B5EF4-FFF2-40B4-BE49-F238E27FC236}">
                <a16:creationId xmlns:a16="http://schemas.microsoft.com/office/drawing/2014/main" id="{0F5597CF-63B6-5948-AE4D-518BDCA38C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84799" y="3489293"/>
            <a:ext cx="1363632" cy="1378216"/>
          </a:xfrm>
          <a:prstGeom prst="rect">
            <a:avLst/>
          </a:prstGeom>
          <a:ln>
            <a:solidFill>
              <a:schemeClr val="accent1"/>
            </a:solidFill>
          </a:ln>
        </p:spPr>
      </p:pic>
      <p:pic>
        <p:nvPicPr>
          <p:cNvPr id="14" name="Immagine 13" descr="Immagine che contiene testo, schermata, Carattere, design&#10;&#10;Descrizione generata automaticamente">
            <a:extLst>
              <a:ext uri="{FF2B5EF4-FFF2-40B4-BE49-F238E27FC236}">
                <a16:creationId xmlns:a16="http://schemas.microsoft.com/office/drawing/2014/main" id="{BABC5579-6BE1-C44D-B2F8-FBC6345D82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92919" y="404045"/>
            <a:ext cx="1250953" cy="1868644"/>
          </a:xfrm>
          <a:prstGeom prst="rect">
            <a:avLst/>
          </a:prstGeom>
          <a:ln>
            <a:solidFill>
              <a:schemeClr val="accent1"/>
            </a:solidFill>
          </a:ln>
        </p:spPr>
      </p:pic>
      <p:pic>
        <p:nvPicPr>
          <p:cNvPr id="16" name="Immagine 15" descr="Immagine che contiene testo, vestiti, persona, libro&#10;&#10;Descrizione generata automaticamente">
            <a:extLst>
              <a:ext uri="{FF2B5EF4-FFF2-40B4-BE49-F238E27FC236}">
                <a16:creationId xmlns:a16="http://schemas.microsoft.com/office/drawing/2014/main" id="{B2FA5EAD-EEB7-934D-BF2E-4ED1F97BA4F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02384" y="4952101"/>
            <a:ext cx="1506941" cy="1243053"/>
          </a:xfrm>
          <a:prstGeom prst="rect">
            <a:avLst/>
          </a:prstGeom>
          <a:ln>
            <a:solidFill>
              <a:schemeClr val="accent1"/>
            </a:solidFill>
          </a:ln>
        </p:spPr>
      </p:pic>
      <p:pic>
        <p:nvPicPr>
          <p:cNvPr id="18" name="Immagine 17" descr="Immagine che contiene testo, cartone animato, illustrazione, design&#10;&#10;Descrizione generata automaticamente">
            <a:extLst>
              <a:ext uri="{FF2B5EF4-FFF2-40B4-BE49-F238E27FC236}">
                <a16:creationId xmlns:a16="http://schemas.microsoft.com/office/drawing/2014/main" id="{8238DF03-599B-234F-9D83-AAF4E057CB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143550" y="4952101"/>
            <a:ext cx="1200916" cy="1243053"/>
          </a:xfrm>
          <a:prstGeom prst="rect">
            <a:avLst/>
          </a:prstGeom>
          <a:ln>
            <a:solidFill>
              <a:schemeClr val="accent1"/>
            </a:solidFill>
          </a:ln>
        </p:spPr>
      </p:pic>
    </p:spTree>
    <p:extLst>
      <p:ext uri="{BB962C8B-B14F-4D97-AF65-F5344CB8AC3E}">
        <p14:creationId xmlns:p14="http://schemas.microsoft.com/office/powerpoint/2010/main" val="277786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183102" y="4215815"/>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i="0" u="none" strike="noStrike" kern="1200" cap="none" spc="0" baseline="0" dirty="0" err="1">
                <a:solidFill>
                  <a:srgbClr val="FFFFFF"/>
                </a:solidFill>
                <a:uFillTx/>
                <a:latin typeface="Calibri"/>
              </a:rPr>
              <a:t>ons</a:t>
            </a:r>
            <a:r>
              <a:rPr lang="en-US" sz="2800" b="1" i="0" u="none" strike="noStrike" kern="1200" cap="none" spc="0" baseline="0" dirty="0">
                <a:solidFill>
                  <a:srgbClr val="FFFFFF"/>
                </a:solidFill>
                <a:uFillTx/>
                <a:latin typeface="Calibri"/>
              </a:rPr>
              <a:t> op</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E3136-821D-FAF5-7F04-068940995B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C636D9-32B1-A632-2FFB-5B74B8472A2B}"/>
              </a:ext>
            </a:extLst>
          </p:cNvPr>
          <p:cNvSpPr>
            <a:spLocks noGrp="1"/>
          </p:cNvSpPr>
          <p:nvPr>
            <p:ph type="body" sz="quarter" idx="19"/>
          </p:nvPr>
        </p:nvSpPr>
        <p:spPr>
          <a:xfrm>
            <a:off x="566058" y="1989039"/>
            <a:ext cx="7329910" cy="4250335"/>
          </a:xfrm>
          <a:prstGeom prst="rect">
            <a:avLst/>
          </a:prstGeom>
        </p:spPr>
        <p:txBody>
          <a:bodyPr lIns="91440" tIns="45720" rIns="91440" bIns="45720" anchor="t"/>
          <a:lstStyle/>
          <a:p>
            <a:r>
              <a:rPr lang="nl-NL" dirty="0"/>
              <a:t>In deze module verken je de </a:t>
            </a:r>
            <a:r>
              <a:rPr lang="nl-NL" b="1" dirty="0"/>
              <a:t>basisprincipes</a:t>
            </a:r>
            <a:r>
              <a:rPr lang="nl-NL" dirty="0"/>
              <a:t> van </a:t>
            </a:r>
            <a:r>
              <a:rPr lang="nl-NL" b="1" dirty="0"/>
              <a:t>duurzame voedselsystemen </a:t>
            </a:r>
            <a:r>
              <a:rPr lang="nl-NL" dirty="0"/>
              <a:t>en -</a:t>
            </a:r>
            <a:r>
              <a:rPr lang="nl-NL" b="1" dirty="0"/>
              <a:t>keuzes</a:t>
            </a:r>
            <a:r>
              <a:rPr lang="nl-NL" dirty="0"/>
              <a:t>, zoals hoe voedsel wordt geproduceerd, vervoerd en geconsumeerd, en hoe dit het </a:t>
            </a:r>
            <a:r>
              <a:rPr lang="nl-NL" b="1" dirty="0"/>
              <a:t>klimaat</a:t>
            </a:r>
            <a:r>
              <a:rPr lang="nl-NL" dirty="0"/>
              <a:t>, de </a:t>
            </a:r>
            <a:r>
              <a:rPr lang="nl-NL" b="1" dirty="0"/>
              <a:t>natuur</a:t>
            </a:r>
            <a:r>
              <a:rPr lang="nl-NL" dirty="0"/>
              <a:t> en de </a:t>
            </a:r>
            <a:r>
              <a:rPr lang="nl-NL" b="1" dirty="0"/>
              <a:t>samenleving</a:t>
            </a:r>
            <a:r>
              <a:rPr lang="nl-NL" dirty="0"/>
              <a:t> beïnvloedt.</a:t>
            </a:r>
          </a:p>
          <a:p>
            <a:endParaRPr lang="en-US" dirty="0"/>
          </a:p>
          <a:p>
            <a:r>
              <a:rPr lang="nl-NL" dirty="0"/>
              <a:t>Je maakt </a:t>
            </a:r>
            <a:r>
              <a:rPr lang="nl-NL" b="1" dirty="0"/>
              <a:t>kennis</a:t>
            </a:r>
            <a:r>
              <a:rPr lang="nl-NL" dirty="0"/>
              <a:t> met belangrijke concepten zoals </a:t>
            </a:r>
            <a:r>
              <a:rPr lang="nl-NL" b="1" dirty="0"/>
              <a:t>circulaire economie</a:t>
            </a:r>
            <a:r>
              <a:rPr lang="nl-NL" dirty="0"/>
              <a:t>, </a:t>
            </a:r>
            <a:r>
              <a:rPr lang="nl-NL" b="1" dirty="0"/>
              <a:t>lokale</a:t>
            </a:r>
            <a:r>
              <a:rPr lang="nl-NL" dirty="0"/>
              <a:t> en </a:t>
            </a:r>
            <a:r>
              <a:rPr lang="nl-NL" b="1" dirty="0"/>
              <a:t>seizoensgebonden</a:t>
            </a:r>
            <a:r>
              <a:rPr lang="nl-NL" dirty="0"/>
              <a:t> voeding, </a:t>
            </a:r>
            <a:r>
              <a:rPr lang="nl-NL" b="1" dirty="0"/>
              <a:t>voedselverspilling</a:t>
            </a:r>
            <a:r>
              <a:rPr lang="nl-NL" dirty="0"/>
              <a:t> en </a:t>
            </a:r>
            <a:r>
              <a:rPr lang="nl-NL" b="1" dirty="0"/>
              <a:t>ethische</a:t>
            </a:r>
            <a:r>
              <a:rPr lang="nl-NL" dirty="0"/>
              <a:t> toeleveringsketens.</a:t>
            </a:r>
            <a:endParaRPr lang="en-US" dirty="0"/>
          </a:p>
          <a:p>
            <a:r>
              <a:rPr lang="en-US" dirty="0"/>
              <a:t> </a:t>
            </a:r>
            <a:endParaRPr lang="en-US" dirty="0">
              <a:ea typeface="Calibri"/>
              <a:cs typeface="Calibri"/>
            </a:endParaRPr>
          </a:p>
        </p:txBody>
      </p:sp>
      <p:pic>
        <p:nvPicPr>
          <p:cNvPr id="4" name="Picture Placeholder 31">
            <a:extLst>
              <a:ext uri="{FF2B5EF4-FFF2-40B4-BE49-F238E27FC236}">
                <a16:creationId xmlns:a16="http://schemas.microsoft.com/office/drawing/2014/main" id="{753AAB1F-F7DA-5842-910A-6F968D85009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02686" y="0"/>
            <a:ext cx="3951412" cy="6858000"/>
          </a:xfrm>
          <a:prstGeom prst="rect">
            <a:avLst/>
          </a:prstGeom>
        </p:spPr>
      </p:pic>
      <p:sp>
        <p:nvSpPr>
          <p:cNvPr id="6" name="Text Placeholder 1">
            <a:extLst>
              <a:ext uri="{FF2B5EF4-FFF2-40B4-BE49-F238E27FC236}">
                <a16:creationId xmlns:a16="http://schemas.microsoft.com/office/drawing/2014/main" id="{7F314F93-CCEC-D214-FD46-67C39E6AEFEA}"/>
              </a:ext>
            </a:extLst>
          </p:cNvPr>
          <p:cNvSpPr txBox="1">
            <a:spLocks/>
          </p:cNvSpPr>
          <p:nvPr/>
        </p:nvSpPr>
        <p:spPr>
          <a:xfrm>
            <a:off x="-2" y="650590"/>
            <a:ext cx="9445660"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WAAROM DUURZAME VOEDINGSKEUZES?</a:t>
            </a:r>
          </a:p>
        </p:txBody>
      </p:sp>
    </p:spTree>
    <p:extLst>
      <p:ext uri="{BB962C8B-B14F-4D97-AF65-F5344CB8AC3E}">
        <p14:creationId xmlns:p14="http://schemas.microsoft.com/office/powerpoint/2010/main" val="6146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12342" y="494474"/>
            <a:ext cx="4990998" cy="992652"/>
          </a:xfrm>
          <a:prstGeom prst="rect">
            <a:avLst/>
          </a:prstGeom>
        </p:spPr>
        <p:txBody>
          <a:bodyPr/>
          <a:lstStyle/>
          <a:p>
            <a:r>
              <a:rPr lang="en-US" dirty="0"/>
              <a:t>LEERDOELEN</a:t>
            </a:r>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425931" y="1160682"/>
            <a:ext cx="5550721" cy="4875097"/>
          </a:xfrm>
          <a:prstGeom prst="rect">
            <a:avLst/>
          </a:prstGeom>
        </p:spPr>
        <p:txBody>
          <a:bodyPr lIns="91440" tIns="45720" rIns="91440" bIns="45720" anchor="t"/>
          <a:lstStyle/>
          <a:p>
            <a:r>
              <a:rPr lang="en-US" b="1" dirty="0"/>
              <a:t>Leerdoel 1</a:t>
            </a:r>
          </a:p>
          <a:p>
            <a:r>
              <a:rPr lang="en-US" dirty="0"/>
              <a:t>	</a:t>
            </a:r>
            <a:r>
              <a:rPr lang="nl-NL" dirty="0"/>
              <a:t>Studenten kunnen de kernprincipes van duurzame voedselsystemen uitleggen en beschrijven hoe voedselproductie en -consumptie het klimaat, de natuur en mens en dier beïnvloeden.</a:t>
            </a:r>
          </a:p>
          <a:p>
            <a:endParaRPr lang="en-US" dirty="0">
              <a:latin typeface="Calibri"/>
              <a:ea typeface="Calibri"/>
              <a:cs typeface="Calibri"/>
            </a:endParaRPr>
          </a:p>
          <a:p>
            <a:r>
              <a:rPr lang="en-US" b="1" dirty="0"/>
              <a:t>Leerdoel 2</a:t>
            </a:r>
          </a:p>
          <a:p>
            <a:r>
              <a:rPr lang="en-US" dirty="0"/>
              <a:t>	</a:t>
            </a:r>
            <a:r>
              <a:rPr lang="nl-NL" dirty="0"/>
              <a:t>Studenten kunnen manieren benoemen om duurzamere voedselkeuzes te maken, zoals minder verspilling, ethische producten kiezen en werken met lokale en seizoensgebonden ingrediënten, en uitleggen waarom dit belangrijk is voor samenleving en planeet.</a:t>
            </a:r>
          </a:p>
          <a:p>
            <a:endParaRPr lang="en-US"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635271" y="2095585"/>
            <a:ext cx="5130800" cy="3913188"/>
          </a:xfrm>
        </p:spPr>
      </p:pic>
    </p:spTree>
    <p:extLst>
      <p:ext uri="{BB962C8B-B14F-4D97-AF65-F5344CB8AC3E}">
        <p14:creationId xmlns:p14="http://schemas.microsoft.com/office/powerpoint/2010/main" val="215573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685658-F1A8-FC49-7268-22DC1AF19B9E}"/>
              </a:ext>
            </a:extLst>
          </p:cNvPr>
          <p:cNvSpPr>
            <a:spLocks noGrp="1"/>
          </p:cNvSpPr>
          <p:nvPr>
            <p:ph type="body" sz="quarter" idx="16"/>
          </p:nvPr>
        </p:nvSpPr>
        <p:spPr>
          <a:xfrm>
            <a:off x="904856" y="826894"/>
            <a:ext cx="10052954" cy="803654"/>
          </a:xfrm>
        </p:spPr>
        <p:txBody>
          <a:bodyPr>
            <a:normAutofit/>
          </a:bodyPr>
          <a:lstStyle/>
          <a:p>
            <a:r>
              <a:rPr lang="nl-NL" dirty="0" err="1"/>
              <a:t>Inspirerende documentaires</a:t>
            </a:r>
            <a:endParaRPr lang="en-NL"/>
          </a:p>
        </p:txBody>
      </p:sp>
      <p:sp>
        <p:nvSpPr>
          <p:cNvPr id="3" name="Tijdelijke aanduiding voor tekst 2">
            <a:extLst>
              <a:ext uri="{FF2B5EF4-FFF2-40B4-BE49-F238E27FC236}">
                <a16:creationId xmlns:a16="http://schemas.microsoft.com/office/drawing/2014/main" id="{229F425A-03B5-6720-B701-D9AE0BBFA85B}"/>
              </a:ext>
            </a:extLst>
          </p:cNvPr>
          <p:cNvSpPr>
            <a:spLocks noGrp="1"/>
          </p:cNvSpPr>
          <p:nvPr>
            <p:ph type="body" sz="quarter" idx="19"/>
          </p:nvPr>
        </p:nvSpPr>
        <p:spPr>
          <a:xfrm>
            <a:off x="904856" y="1447288"/>
            <a:ext cx="10052954" cy="1362173"/>
          </a:xfrm>
        </p:spPr>
        <p:txBody>
          <a:bodyPr lIns="91440" tIns="45720" rIns="91440" bIns="45720" anchor="t">
            <a:normAutofit/>
          </a:bodyPr>
          <a:lstStyle/>
          <a:p>
            <a:pPr>
              <a:spcAft>
                <a:spcPts val="600"/>
              </a:spcAft>
            </a:pPr>
            <a:r>
              <a:rPr lang="nl-NL" dirty="0"/>
              <a:t>Voordat we beginnen, vind je hier een selectie inspirerende documentaires over de </a:t>
            </a:r>
            <a:r>
              <a:rPr lang="nl-NL" b="1" dirty="0"/>
              <a:t>voedingsindustrie</a:t>
            </a:r>
            <a:r>
              <a:rPr lang="nl-NL" dirty="0"/>
              <a:t> en </a:t>
            </a:r>
            <a:r>
              <a:rPr lang="nl-NL" b="1" dirty="0"/>
              <a:t>duurzame voedselsystemen</a:t>
            </a:r>
            <a:r>
              <a:rPr lang="nl-NL" dirty="0"/>
              <a:t>. Ze zetten aan tot nadenken over wat </a:t>
            </a:r>
            <a:r>
              <a:rPr lang="nl-NL" b="1" dirty="0"/>
              <a:t>duurzaam</a:t>
            </a:r>
            <a:r>
              <a:rPr lang="nl-NL" dirty="0"/>
              <a:t> voedsel is en waarom het </a:t>
            </a:r>
            <a:r>
              <a:rPr lang="nl-NL" b="1" dirty="0"/>
              <a:t>belangrijk</a:t>
            </a:r>
            <a:r>
              <a:rPr lang="nl-NL" dirty="0"/>
              <a:t> is.</a:t>
            </a:r>
            <a:endParaRPr lang="nl-NL" i="1" dirty="0">
              <a:ea typeface="Calibri"/>
              <a:cs typeface="Calibri"/>
            </a:endParaRPr>
          </a:p>
        </p:txBody>
      </p:sp>
      <p:pic>
        <p:nvPicPr>
          <p:cNvPr id="1026" name="Picture 2" descr="Food, Inc. (2008) - IMDb">
            <a:hlinkClick r:id="rId3"/>
            <a:extLst>
              <a:ext uri="{FF2B5EF4-FFF2-40B4-BE49-F238E27FC236}">
                <a16:creationId xmlns:a16="http://schemas.microsoft.com/office/drawing/2014/main" id="{41D62EBD-EAC6-D4E4-75E2-A9D1C0B0DC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5680" y="3429000"/>
            <a:ext cx="2059169"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ss the Ground (2020) - IMDb">
            <a:hlinkClick r:id="rId5"/>
            <a:extLst>
              <a:ext uri="{FF2B5EF4-FFF2-40B4-BE49-F238E27FC236}">
                <a16:creationId xmlns:a16="http://schemas.microsoft.com/office/drawing/2014/main" id="{179E9737-15F6-7C69-CF24-314C8449B8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8026" y="3429000"/>
            <a:ext cx="206251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Biggest Little Farm (2018) - IMDb">
            <a:hlinkClick r:id="rId7"/>
            <a:extLst>
              <a:ext uri="{FF2B5EF4-FFF2-40B4-BE49-F238E27FC236}">
                <a16:creationId xmlns:a16="http://schemas.microsoft.com/office/drawing/2014/main" id="{A81E0BBD-8DEF-B381-98B2-86B1805BBDB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91464" y="3429000"/>
            <a:ext cx="1872701" cy="2887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sted! The Story of Food Waste (2017) - IMDb">
            <a:hlinkClick r:id="rId9"/>
            <a:extLst>
              <a:ext uri="{FF2B5EF4-FFF2-40B4-BE49-F238E27FC236}">
                <a16:creationId xmlns:a16="http://schemas.microsoft.com/office/drawing/2014/main" id="{2C0908FB-5088-7850-4B88-2F137B50C32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54398" y="3429000"/>
            <a:ext cx="1949561" cy="2887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a:extLst>
              <a:ext uri="{FF2B5EF4-FFF2-40B4-BE49-F238E27FC236}">
                <a16:creationId xmlns:a16="http://schemas.microsoft.com/office/drawing/2014/main" id="{46ACCA36-40A6-8C43-BF4D-74E879D8984C}"/>
              </a:ext>
            </a:extLst>
          </p:cNvPr>
          <p:cNvSpPr txBox="1"/>
          <p:nvPr/>
        </p:nvSpPr>
        <p:spPr>
          <a:xfrm>
            <a:off x="904856" y="2705700"/>
            <a:ext cx="2059169" cy="338554"/>
          </a:xfrm>
          <a:prstGeom prst="rect">
            <a:avLst/>
          </a:prstGeom>
          <a:noFill/>
        </p:spPr>
        <p:txBody>
          <a:bodyPr wrap="square" lIns="91440" tIns="45720" rIns="91440" bIns="45720" anchor="t">
            <a:spAutoFit/>
          </a:bodyPr>
          <a:lstStyle/>
          <a:p>
            <a:pPr algn="ctr"/>
            <a:r>
              <a:rPr lang="it-IT" sz="1600" b="1" dirty="0">
                <a:hlinkClick r:id="rId3"/>
              </a:rPr>
              <a:t>FOOD, INC.</a:t>
            </a:r>
            <a:endParaRPr lang="en-US" sz="1600" b="1" dirty="0">
              <a:ea typeface="Calibri"/>
              <a:cs typeface="Calibri"/>
            </a:endParaRPr>
          </a:p>
        </p:txBody>
      </p:sp>
      <p:sp>
        <p:nvSpPr>
          <p:cNvPr id="9" name="TextBox 3">
            <a:extLst>
              <a:ext uri="{FF2B5EF4-FFF2-40B4-BE49-F238E27FC236}">
                <a16:creationId xmlns:a16="http://schemas.microsoft.com/office/drawing/2014/main" id="{5B4942B7-B79F-8845-AB16-517CC61288A2}"/>
              </a:ext>
            </a:extLst>
          </p:cNvPr>
          <p:cNvSpPr txBox="1"/>
          <p:nvPr/>
        </p:nvSpPr>
        <p:spPr>
          <a:xfrm>
            <a:off x="3741368" y="2711414"/>
            <a:ext cx="2059169" cy="584775"/>
          </a:xfrm>
          <a:prstGeom prst="rect">
            <a:avLst/>
          </a:prstGeom>
          <a:noFill/>
        </p:spPr>
        <p:txBody>
          <a:bodyPr wrap="square" lIns="91440" tIns="45720" rIns="91440" bIns="45720" anchor="t">
            <a:spAutoFit/>
          </a:bodyPr>
          <a:lstStyle/>
          <a:p>
            <a:pPr algn="ctr"/>
            <a:r>
              <a:rPr lang="it-IT" sz="1600" b="1" dirty="0">
                <a:hlinkClick r:id="rId5"/>
              </a:rPr>
              <a:t>KISS </a:t>
            </a:r>
          </a:p>
          <a:p>
            <a:pPr algn="ctr"/>
            <a:r>
              <a:rPr lang="it-IT" sz="1600" b="1" dirty="0">
                <a:hlinkClick r:id="rId5"/>
              </a:rPr>
              <a:t>THE GROUND</a:t>
            </a:r>
            <a:endParaRPr lang="en-US" sz="1600" b="1" dirty="0">
              <a:ea typeface="Calibri"/>
              <a:cs typeface="Calibri"/>
            </a:endParaRPr>
          </a:p>
        </p:txBody>
      </p:sp>
      <p:sp>
        <p:nvSpPr>
          <p:cNvPr id="10" name="TextBox 3">
            <a:extLst>
              <a:ext uri="{FF2B5EF4-FFF2-40B4-BE49-F238E27FC236}">
                <a16:creationId xmlns:a16="http://schemas.microsoft.com/office/drawing/2014/main" id="{3A1D8FFA-81D4-784A-AE78-276C45A9B9C6}"/>
              </a:ext>
            </a:extLst>
          </p:cNvPr>
          <p:cNvSpPr txBox="1"/>
          <p:nvPr/>
        </p:nvSpPr>
        <p:spPr>
          <a:xfrm>
            <a:off x="6204996" y="2705700"/>
            <a:ext cx="2059169" cy="584775"/>
          </a:xfrm>
          <a:prstGeom prst="rect">
            <a:avLst/>
          </a:prstGeom>
          <a:noFill/>
        </p:spPr>
        <p:txBody>
          <a:bodyPr wrap="square" lIns="91440" tIns="45720" rIns="91440" bIns="45720" anchor="t">
            <a:spAutoFit/>
          </a:bodyPr>
          <a:lstStyle/>
          <a:p>
            <a:pPr algn="ctr"/>
            <a:r>
              <a:rPr lang="it-IT" sz="1600" b="1" dirty="0">
                <a:hlinkClick r:id="rId7"/>
              </a:rPr>
              <a:t>THE BIGGEST </a:t>
            </a:r>
          </a:p>
          <a:p>
            <a:pPr algn="ctr"/>
            <a:r>
              <a:rPr lang="it-IT" sz="1600" b="1" dirty="0">
                <a:hlinkClick r:id="rId7"/>
              </a:rPr>
              <a:t>LITTLE FARM</a:t>
            </a:r>
            <a:endParaRPr lang="en-US" sz="1600" b="1" dirty="0">
              <a:ea typeface="Calibri"/>
              <a:cs typeface="Calibri"/>
            </a:endParaRPr>
          </a:p>
        </p:txBody>
      </p:sp>
      <p:sp>
        <p:nvSpPr>
          <p:cNvPr id="11" name="TextBox 3">
            <a:extLst>
              <a:ext uri="{FF2B5EF4-FFF2-40B4-BE49-F238E27FC236}">
                <a16:creationId xmlns:a16="http://schemas.microsoft.com/office/drawing/2014/main" id="{F486E864-5027-2348-A90A-2DAC532322CC}"/>
              </a:ext>
            </a:extLst>
          </p:cNvPr>
          <p:cNvSpPr txBox="1"/>
          <p:nvPr/>
        </p:nvSpPr>
        <p:spPr>
          <a:xfrm>
            <a:off x="8668624" y="2728458"/>
            <a:ext cx="2059169" cy="338554"/>
          </a:xfrm>
          <a:prstGeom prst="rect">
            <a:avLst/>
          </a:prstGeom>
          <a:noFill/>
        </p:spPr>
        <p:txBody>
          <a:bodyPr wrap="square" lIns="91440" tIns="45720" rIns="91440" bIns="45720" anchor="t">
            <a:spAutoFit/>
          </a:bodyPr>
          <a:lstStyle/>
          <a:p>
            <a:pPr algn="ctr"/>
            <a:r>
              <a:rPr lang="it-IT" sz="1600" b="1" dirty="0">
                <a:ea typeface="Calibri"/>
                <a:cs typeface="Calibri"/>
                <a:hlinkClick r:id="rId9"/>
              </a:rPr>
              <a:t>VERSCHRIKKELIJK!</a:t>
            </a:r>
            <a:endParaRPr lang="en-US" sz="1600" b="1" dirty="0">
              <a:ea typeface="Calibri"/>
              <a:cs typeface="Calibri"/>
            </a:endParaRPr>
          </a:p>
        </p:txBody>
      </p:sp>
    </p:spTree>
    <p:extLst>
      <p:ext uri="{BB962C8B-B14F-4D97-AF65-F5344CB8AC3E}">
        <p14:creationId xmlns:p14="http://schemas.microsoft.com/office/powerpoint/2010/main" val="3648499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668"/>
        </a:solidFill>
        <a:effectLst/>
      </p:bgPr>
    </p:bg>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2088123"/>
            <a:ext cx="7047484" cy="4384416"/>
          </a:xfrm>
        </p:spPr>
        <p:txBody>
          <a:bodyPr lIns="91440" tIns="45720" rIns="91440" bIns="45720" anchor="t"/>
          <a:lstStyle/>
          <a:p>
            <a:r>
              <a:rPr lang="en-US" dirty="0"/>
              <a:t>Volgens de </a:t>
            </a:r>
            <a:r>
              <a:rPr lang="en-US" dirty="0">
                <a:hlinkClick r:id="rId4"/>
              </a:rPr>
              <a:t>EAT-Lancet </a:t>
            </a:r>
            <a:r>
              <a:rPr lang="en-US" dirty="0"/>
              <a:t>Commissie* en FAO**:</a:t>
            </a:r>
          </a:p>
          <a:p>
            <a:endParaRPr lang="en-US" sz="1200" b="1" dirty="0"/>
          </a:p>
          <a:p>
            <a:r>
              <a:rPr lang="en-US" b="1" dirty="0"/>
              <a:t>Duurzaam voedsel </a:t>
            </a:r>
            <a:r>
              <a:rPr lang="en-US" dirty="0"/>
              <a:t>is voedsel dat een goede gezondheid ondersteunt en de planeet beschermt. Het is afkomstig van voedselsystemen die een lage impact hebben op het milieu, de natuur en de biodiversiteit respecteren en zorgen voor voldoende gezond voedsel voor mensen, nu en in de toekomst. </a:t>
            </a:r>
            <a:r>
              <a:rPr lang="en-US" dirty="0" err="1"/>
              <a:t>Daarnaast</a:t>
            </a:r>
            <a:r>
              <a:rPr lang="en-US" dirty="0"/>
              <a:t> is het ook betaalbaar, eerlijk en past bij verschillende culturen.</a:t>
            </a:r>
          </a:p>
          <a:p>
            <a:endParaRPr lang="en-US" sz="1200" dirty="0">
              <a:ea typeface="Calibri"/>
              <a:cs typeface="Calibri"/>
            </a:endParaRPr>
          </a:p>
          <a:p>
            <a:r>
              <a:rPr lang="en-US" sz="1800" b="1" dirty="0">
                <a:ea typeface="Calibri"/>
                <a:cs typeface="Calibri"/>
              </a:rPr>
              <a:t>*EAT-Lancet </a:t>
            </a:r>
            <a:r>
              <a:rPr lang="en-US" sz="1800" b="1" dirty="0" err="1">
                <a:ea typeface="Calibri"/>
                <a:cs typeface="Calibri"/>
              </a:rPr>
              <a:t>Commissie</a:t>
            </a:r>
            <a:r>
              <a:rPr lang="en-US" sz="1800" b="1" dirty="0">
                <a:ea typeface="Calibri"/>
                <a:cs typeface="Calibri"/>
              </a:rPr>
              <a:t> is </a:t>
            </a:r>
            <a:r>
              <a:rPr lang="en-US" sz="1800" b="1" dirty="0" err="1">
                <a:ea typeface="Calibri"/>
                <a:cs typeface="Calibri"/>
              </a:rPr>
              <a:t>een</a:t>
            </a:r>
            <a:r>
              <a:rPr lang="en-US" sz="1800" b="1" dirty="0">
                <a:ea typeface="Calibri"/>
                <a:cs typeface="Calibri"/>
              </a:rPr>
              <a:t> </a:t>
            </a:r>
            <a:r>
              <a:rPr lang="en-US" sz="1800" dirty="0" err="1">
                <a:ea typeface="Calibri"/>
                <a:cs typeface="Calibri"/>
              </a:rPr>
              <a:t>wereldwijde</a:t>
            </a:r>
            <a:r>
              <a:rPr lang="en-US" sz="1800" dirty="0">
                <a:ea typeface="Calibri"/>
                <a:cs typeface="Calibri"/>
              </a:rPr>
              <a:t>, interdisciplinaire groep van wetenschappers die </a:t>
            </a:r>
            <a:r>
              <a:rPr lang="en-US" sz="1800" dirty="0" err="1">
                <a:ea typeface="Calibri"/>
                <a:cs typeface="Calibri"/>
              </a:rPr>
              <a:t>doelstellingen</a:t>
            </a:r>
            <a:r>
              <a:rPr lang="en-US" sz="1800" dirty="0">
                <a:ea typeface="Calibri"/>
                <a:cs typeface="Calibri"/>
              </a:rPr>
              <a:t> definieert voor duurzame, gezonde en rechtvaardige voedselsystemen</a:t>
            </a:r>
          </a:p>
          <a:p>
            <a:r>
              <a:rPr lang="en-US" sz="1800" b="1" dirty="0">
                <a:ea typeface="Calibri"/>
                <a:cs typeface="Calibri"/>
              </a:rPr>
              <a:t>**FAO: </a:t>
            </a:r>
            <a:r>
              <a:rPr lang="en-US" sz="1800" dirty="0">
                <a:ea typeface="Calibri"/>
                <a:cs typeface="Calibri"/>
              </a:rPr>
              <a:t>Voedsel- en </a:t>
            </a:r>
            <a:r>
              <a:rPr lang="en-US" sz="1800" dirty="0" err="1">
                <a:ea typeface="Calibri"/>
                <a:cs typeface="Calibri"/>
              </a:rPr>
              <a:t>Landbouworganisatie </a:t>
            </a:r>
            <a:r>
              <a:rPr lang="en-US" sz="1800" dirty="0">
                <a:ea typeface="Calibri"/>
                <a:cs typeface="Calibri"/>
              </a:rPr>
              <a:t>van de Verenigde Naties</a:t>
            </a:r>
          </a:p>
        </p:txBody>
      </p:sp>
      <p:sp>
        <p:nvSpPr>
          <p:cNvPr id="13" name="Rectangle 12">
            <a:extLst>
              <a:ext uri="{FF2B5EF4-FFF2-40B4-BE49-F238E27FC236}">
                <a16:creationId xmlns:a16="http://schemas.microsoft.com/office/drawing/2014/main" id="{F5B3DF5B-B659-D26B-965C-36176B3B9B03}"/>
              </a:ext>
            </a:extLst>
          </p:cNvPr>
          <p:cNvSpPr/>
          <p:nvPr/>
        </p:nvSpPr>
        <p:spPr>
          <a:xfrm>
            <a:off x="3914390" y="839999"/>
            <a:ext cx="7330258"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098413" y="892297"/>
            <a:ext cx="6175601" cy="646331"/>
          </a:xfrm>
          <a:prstGeom prst="rect">
            <a:avLst/>
          </a:prstGeom>
          <a:noFill/>
        </p:spPr>
        <p:txBody>
          <a:bodyPr wrap="none" lIns="91440" tIns="45720" rIns="91440" bIns="45720" rtlCol="0" anchor="t">
            <a:spAutoFit/>
          </a:bodyPr>
          <a:lstStyle/>
          <a:p>
            <a:r>
              <a:rPr lang="en-US" sz="3600" b="1" spc="324" dirty="0">
                <a:solidFill>
                  <a:srgbClr val="F26F46"/>
                </a:solidFill>
                <a:latin typeface="Calibri"/>
                <a:ea typeface="Calibri"/>
                <a:cs typeface="Calibri"/>
              </a:rPr>
              <a:t>WAT IS DUURZAAM ETEN?</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680936" y="593866"/>
            <a:ext cx="10888934" cy="921169"/>
          </a:xfrm>
        </p:spPr>
        <p:txBody>
          <a:bodyPr/>
          <a:lstStyle/>
          <a:p>
            <a:pPr algn="r"/>
            <a:r>
              <a:rPr lang="en-IE" dirty="0"/>
              <a:t>TEDx Talk </a:t>
            </a:r>
          </a:p>
          <a:p>
            <a:pPr algn="r"/>
            <a:r>
              <a:rPr lang="en-IE" dirty="0"/>
              <a:t>'Re-Thinking Food': transformatie van </a:t>
            </a:r>
            <a:r>
              <a:rPr lang="en-IE" dirty="0" err="1"/>
              <a:t>voedingsystemen</a:t>
            </a:r>
            <a:endParaRPr lang="en-IE" dirty="0"/>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8872" y="2040031"/>
            <a:ext cx="4990998" cy="4102937"/>
          </a:xfrm>
        </p:spPr>
        <p:txBody>
          <a:bodyPr/>
          <a:lstStyle/>
          <a:p>
            <a:r>
              <a:rPr lang="en-IE" dirty="0"/>
              <a:t>	</a:t>
            </a:r>
            <a:r>
              <a:rPr lang="nl-NL" dirty="0"/>
              <a:t>Voedselsystemen beïnvloeden het klimaat, de biodiversiteit, gezondheid en sociale vraagstukken, maar bieden ook kansen voor positieve verandering.</a:t>
            </a:r>
          </a:p>
          <a:p>
            <a:endParaRPr lang="en-IE" dirty="0"/>
          </a:p>
          <a:p>
            <a:r>
              <a:rPr lang="en-IE" dirty="0"/>
              <a:t> 	</a:t>
            </a:r>
            <a:r>
              <a:rPr lang="nl-NL" dirty="0"/>
              <a:t> Frank </a:t>
            </a:r>
            <a:r>
              <a:rPr lang="nl-NL" dirty="0" err="1"/>
              <a:t>Eyhorn</a:t>
            </a:r>
            <a:r>
              <a:rPr lang="nl-NL" dirty="0"/>
              <a:t> is een toonaangevend expert in duurzame landbouw en voedselsystemen. Via onderzoek, beleid en internationale samenwerking werkt hij aan de transformatie van het wereldwijde voedselsysteem.</a:t>
            </a:r>
            <a:endParaRPr lang="en-IE" dirty="0"/>
          </a:p>
        </p:txBody>
      </p:sp>
      <p:pic>
        <p:nvPicPr>
          <p:cNvPr id="6" name="Elementi multimediali online 5" descr="Re-Thinking Food: Transforming Food Systems for People and Planet | Frank Eyhorn | TEDxIHEID">
            <a:hlinkClick r:id="" action="ppaction://media"/>
            <a:extLst>
              <a:ext uri="{FF2B5EF4-FFF2-40B4-BE49-F238E27FC236}">
                <a16:creationId xmlns:a16="http://schemas.microsoft.com/office/drawing/2014/main" id="{A8650CD7-751F-5843-8813-90304CE8AFD5}"/>
              </a:ext>
            </a:extLst>
          </p:cNvPr>
          <p:cNvPicPr>
            <a:picLocks noRot="1" noChangeAspect="1"/>
          </p:cNvPicPr>
          <p:nvPr>
            <a:videoFile r:link="rId1"/>
          </p:nvPr>
        </p:nvPicPr>
        <p:blipFill>
          <a:blip r:embed="rId4"/>
          <a:stretch>
            <a:fillRect/>
          </a:stretch>
        </p:blipFill>
        <p:spPr>
          <a:xfrm>
            <a:off x="1006764" y="2482386"/>
            <a:ext cx="5085449" cy="2873279"/>
          </a:xfrm>
          <a:prstGeom prst="rect">
            <a:avLst/>
          </a:prstGeom>
        </p:spPr>
      </p:pic>
      <p:sp>
        <p:nvSpPr>
          <p:cNvPr id="5" name="TextBox 3">
            <a:extLst>
              <a:ext uri="{FF2B5EF4-FFF2-40B4-BE49-F238E27FC236}">
                <a16:creationId xmlns:a16="http://schemas.microsoft.com/office/drawing/2014/main" id="{31975F90-F5BD-30E8-03F7-D3F7A32EBE5F}"/>
              </a:ext>
            </a:extLst>
          </p:cNvPr>
          <p:cNvSpPr txBox="1"/>
          <p:nvPr/>
        </p:nvSpPr>
        <p:spPr>
          <a:xfrm>
            <a:off x="471054" y="6142968"/>
            <a:ext cx="5874328" cy="461665"/>
          </a:xfrm>
          <a:prstGeom prst="rect">
            <a:avLst/>
          </a:prstGeom>
          <a:noFill/>
        </p:spPr>
        <p:txBody>
          <a:bodyPr wrap="square" lIns="91440" tIns="45720" rIns="91440" bIns="45720" anchor="t">
            <a:spAutoFit/>
          </a:bodyPr>
          <a:lstStyle/>
          <a:p>
            <a:pPr algn="ctr"/>
            <a:r>
              <a:rPr lang="en-US" sz="1200" dirty="0">
                <a:hlinkClick r:id="rId5"/>
              </a:rPr>
              <a:t>TEDx Talk</a:t>
            </a:r>
            <a:endParaRPr lang="it-IT" dirty="0">
              <a:hlinkClick r:id="rId5"/>
            </a:endParaRPr>
          </a:p>
          <a:p>
            <a:pPr algn="ctr"/>
            <a:r>
              <a:rPr lang="en-US" sz="1200" dirty="0">
                <a:ea typeface="Calibri"/>
                <a:cs typeface="Calibri"/>
                <a:hlinkClick r:id="rId5"/>
              </a:rPr>
              <a:t>'Re-Thinking Food': </a:t>
            </a:r>
            <a:r>
              <a:rPr lang="en-US" sz="1200" dirty="0" err="1">
                <a:ea typeface="Calibri"/>
                <a:cs typeface="Calibri"/>
                <a:hlinkClick r:id="rId5"/>
              </a:rPr>
              <a:t>Voedingsystemen</a:t>
            </a:r>
            <a:r>
              <a:rPr lang="en-US" sz="1200" dirty="0">
                <a:ea typeface="Calibri"/>
                <a:cs typeface="Calibri"/>
                <a:hlinkClick r:id="rId5"/>
              </a:rPr>
              <a:t> transformeren</a:t>
            </a:r>
            <a:endParaRPr lang="en-US" sz="1200" dirty="0">
              <a:ea typeface="Calibri"/>
              <a:cs typeface="Calibri"/>
            </a:endParaRPr>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478566-BEF3-4139-AA9E-9040447C7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3.xml><?xml version="1.0" encoding="utf-8"?>
<ds:datastoreItem xmlns:ds="http://schemas.openxmlformats.org/officeDocument/2006/customXml" ds:itemID="{4FA2C0DB-C073-49CE-9979-DE79796FD959}">
  <ds:schemaRefs>
    <ds:schemaRef ds:uri="http://schemas.openxmlformats.org/package/2006/metadata/core-properties"/>
    <ds:schemaRef ds:uri="9a3675fe-59de-45af-8ae9-99876c5560d0"/>
    <ds:schemaRef ds:uri="http://purl.org/dc/dcmitype/"/>
    <ds:schemaRef ds:uri="43e6f6d7-4071-4c4f-8546-e85adde50a14"/>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7477</TotalTime>
  <Words>3198</Words>
  <Application>Microsoft Office PowerPoint</Application>
  <PresentationFormat>Widescreen</PresentationFormat>
  <Paragraphs>408</Paragraphs>
  <Slides>45</Slides>
  <Notes>31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Montserrat</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docId:A7C20B0BFBA3931762884DA692E641E0</cp:keywords>
  <cp:lastModifiedBy>canice euei</cp:lastModifiedBy>
  <cp:revision>34</cp:revision>
  <cp:lastPrinted>2026-01-29T23:51:38Z</cp:lastPrinted>
  <dcterms:created xsi:type="dcterms:W3CDTF">2020-10-14T13:32:04Z</dcterms:created>
  <dcterms:modified xsi:type="dcterms:W3CDTF">2026-04-13T07:32:52Z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