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2"/>
  </p:notesMasterIdLst>
  <p:sldIdLst>
    <p:sldId id="4345" r:id="rId5"/>
    <p:sldId id="4353" r:id="rId6"/>
    <p:sldId id="4352" r:id="rId7"/>
    <p:sldId id="4378" r:id="rId8"/>
    <p:sldId id="4362" r:id="rId9"/>
    <p:sldId id="4367" r:id="rId10"/>
    <p:sldId id="4396" r:id="rId11"/>
    <p:sldId id="4380" r:id="rId12"/>
    <p:sldId id="4373" r:id="rId13"/>
    <p:sldId id="4359" r:id="rId14"/>
    <p:sldId id="4398" r:id="rId15"/>
    <p:sldId id="4399" r:id="rId16"/>
    <p:sldId id="4363" r:id="rId17"/>
    <p:sldId id="4384" r:id="rId18"/>
    <p:sldId id="4387" r:id="rId19"/>
    <p:sldId id="4400" r:id="rId20"/>
    <p:sldId id="4386" r:id="rId21"/>
    <p:sldId id="4374" r:id="rId22"/>
    <p:sldId id="4388" r:id="rId23"/>
    <p:sldId id="4391" r:id="rId24"/>
    <p:sldId id="4383" r:id="rId25"/>
    <p:sldId id="4390" r:id="rId26"/>
    <p:sldId id="4401" r:id="rId27"/>
    <p:sldId id="4392" r:id="rId28"/>
    <p:sldId id="4375" r:id="rId29"/>
    <p:sldId id="4389" r:id="rId30"/>
    <p:sldId id="4393" r:id="rId31"/>
    <p:sldId id="4385" r:id="rId32"/>
    <p:sldId id="4394" r:id="rId33"/>
    <p:sldId id="4395" r:id="rId34"/>
    <p:sldId id="4397" r:id="rId35"/>
    <p:sldId id="4338" r:id="rId36"/>
    <p:sldId id="4354" r:id="rId37"/>
    <p:sldId id="4347" r:id="rId38"/>
    <p:sldId id="4376" r:id="rId39"/>
    <p:sldId id="4377" r:id="rId40"/>
    <p:sldId id="44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668"/>
    <a:srgbClr val="F26F46"/>
    <a:srgbClr val="55854D"/>
    <a:srgbClr val="ECC0DA"/>
    <a:srgbClr val="7473B6"/>
    <a:srgbClr val="404A52"/>
    <a:srgbClr val="ECECEC"/>
    <a:srgbClr val="F26650"/>
    <a:srgbClr val="88D1DA"/>
    <a:srgbClr val="1D4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37C32-EF12-075F-1A64-985776034D95}" v="5" dt="2026-03-09T15:27:07.752"/>
    <p1510:client id="{DBA51176-86AA-A028-7B9A-1707EE8609E0}" v="1" dt="2026-03-09T15:44:25.194"/>
    <p1510:client id="{EA70B7E3-2446-0ADE-E5C0-AE2B0F573EE8}" v="19" dt="2026-03-09T15:25:50.766"/>
    <p1510:client id="{F0557950-F6E7-FD15-6702-634342217053}" v="2" dt="2026-03-09T15:39:46.236"/>
    <p1510:client id="{FB54C58E-05AC-5C0B-639D-DE40B2FBF2F8}" v="3" dt="2026-03-09T15:28:48.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26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497778945"/>
      </p:ext>
    </p:extLst>
  </p:cSld>
  <p:clrMapOvr>
    <a:masterClrMapping/>
  </p:clrMapOvr>
</p:notes>
</file>

<file path=ppt/notesSlides/notesSlide1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025961283"/>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1429268366"/>
      </p:ext>
    </p:extLst>
  </p:cSld>
  <p:clrMapOvr>
    <a:masterClrMapping/>
  </p:clrMapOvr>
</p:notes>
</file>

<file path=ppt/notesSlides/notesSlide1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2471573879"/>
      </p:ext>
    </p:extLst>
  </p:cSld>
  <p:clrMapOvr>
    <a:masterClrMapping/>
  </p:clrMapOvr>
</p:notes>
</file>

<file path=ppt/notesSlides/notesSlide1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367375126"/>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17.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37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230780707"/>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2998216178"/>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4060727556"/>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308512859"/>
      </p:ext>
    </p:extLst>
  </p:cSld>
  <p:clrMapOvr>
    <a:masterClrMapping/>
  </p:clrMapOvr>
</p:notes>
</file>

<file path=ppt/notesSlides/notesSlide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4917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Food Eco - Culture Edu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Any Questions?</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TABLE OF</a:t>
            </a:r>
          </a:p>
          <a:p>
            <a:pPr lvl="0"/>
            <a:r>
              <a:rPr lang="en-GB"/>
              <a:t>CONTENTS</a:t>
            </a:r>
            <a:endParaRPr lang="en-US"/>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a:solidFill>
                  <a:srgbClr val="292668"/>
                </a:solidFill>
              </a:rPr>
              <a:t>This license requires that </a:t>
            </a:r>
            <a:r>
              <a:rPr lang="en-US" sz="800" err="1">
                <a:solidFill>
                  <a:srgbClr val="292668"/>
                </a:solidFill>
              </a:rPr>
              <a:t>reusers</a:t>
            </a:r>
            <a:r>
              <a:rPr lang="en-US" sz="800">
                <a:solidFill>
                  <a:srgbClr val="292668"/>
                </a:solidFill>
              </a:rPr>
              <a:t> give credit to the creator. It allows </a:t>
            </a:r>
            <a:r>
              <a:rPr lang="en-US" sz="800" err="1">
                <a:solidFill>
                  <a:srgbClr val="292668"/>
                </a:solidFill>
              </a:rPr>
              <a:t>reusers</a:t>
            </a:r>
            <a:r>
              <a:rPr lang="en-US" sz="80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a:solidFill>
                  <a:srgbClr val="292668"/>
                </a:solidFill>
              </a:rPr>
              <a:t>Disciplines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burren.ie/taste-the-burren/burren-food-trail/"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5tm_eDr0nGc" TargetMode="External"/><Relationship Id="rId3" Type="http://schemas.openxmlformats.org/officeDocument/2006/relationships/slideLayout" Target="../slideLayouts/slideLayout5.xml"/><Relationship Id="rId7" Type="http://schemas.openxmlformats.org/officeDocument/2006/relationships/image" Target="../media/image15.jpeg"/><Relationship Id="rId2" Type="http://schemas.openxmlformats.org/officeDocument/2006/relationships/video" Target="https://www.youtube.com/embed/XMW3Cluc5hY?feature=oembed" TargetMode="External"/><Relationship Id="rId1" Type="http://schemas.openxmlformats.org/officeDocument/2006/relationships/video" Target="https://www.youtube.com/embed/5tm_eDr0nGc?feature=oembed"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hyperlink" Target="https://www.youtube.com/watch?v=XMW3Cluc5h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Iv3MO2vFX60" TargetMode="External"/><Relationship Id="rId3" Type="http://schemas.openxmlformats.org/officeDocument/2006/relationships/slideLayout" Target="../slideLayouts/slideLayout5.xml"/><Relationship Id="rId7" Type="http://schemas.openxmlformats.org/officeDocument/2006/relationships/image" Target="../media/image15.jpeg"/><Relationship Id="rId2" Type="http://schemas.openxmlformats.org/officeDocument/2006/relationships/video" Target="https://www.youtube.com/embed/Iv3MO2vFX60?feature=oembed" TargetMode="External"/><Relationship Id="rId1" Type="http://schemas.openxmlformats.org/officeDocument/2006/relationships/video" Target="https://www.youtube.com/embed/ExpzyC5Np8Q?feature=oembed" TargetMode="Externa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hyperlink" Target="https://www.youtube.com/watch?v=ExpzyC5Np8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ailteireland.ie/FailteIreland/media/WebsiteStructure/Documents/2_Develop_Your_Business/Key%20Projects/Taste%20the%20Island/Future-Trends_Best-Practice_Destinations.pdf"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edly.ie/case-study/midlands-flavours/"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midlandsireland.ie/wp-content/uploads/2024/05/Midlands_Food_Drink_Skills_Audit.pdf"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a.ie/environment-and-you/circular-economy/" TargetMode="External"/><Relationship Id="rId2" Type="http://schemas.openxmlformats.org/officeDocument/2006/relationships/hyperlink" Target="https://www.undp.org/sustainable-development-goals" TargetMode="External"/><Relationship Id="rId1" Type="http://schemas.openxmlformats.org/officeDocument/2006/relationships/slideLayout" Target="../slideLayouts/slideLayout10.xml"/><Relationship Id="rId5" Type="http://schemas.openxmlformats.org/officeDocument/2006/relationships/hyperlink" Target="https://theecologist.org/2020/aug/19/local-food-and-global-food-security"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training.secad.ie/courses/sustainable-food-trainin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aylorfrancis.com/chapters/edit/10.4324/9781003182856-16/designing-gastronomic-identity-based-food-tours-aise-kim"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ishfoodawards.com/"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4.jpeg"/><Relationship Id="rId4" Type="http://schemas.openxmlformats.org/officeDocument/2006/relationships/hyperlink" Target="https://www.irishfoodawards.com/about-blas-na-heirean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ea.europa.eu/en/analysis/publications/reimagining-the-food-system-through-social-innovations"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sheddistillery.com/"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8.jpeg"/><Relationship Id="rId4" Type="http://schemas.openxmlformats.org/officeDocument/2006/relationships/hyperlink" Target="http://thefoodhub.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ilteireland.ie/FailteIreland/media/WebsiteStructure/Documents/2_Develop_Your_Business/Key%20Projects/Taste%20the%20Island/Understanding-Trends_Destinations.pdf" TargetMode="External"/><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smithwicksexperience.com/the-final-draft/kilkenny-food-and-craft-trail"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5.xml"/><Relationship Id="rId1" Type="http://schemas.openxmlformats.org/officeDocument/2006/relationships/video" Target="https://www.youtube.com/embed/-HULLd5B0QI?feature=oembed" TargetMode="External"/><Relationship Id="rId4" Type="http://schemas.openxmlformats.org/officeDocument/2006/relationships/hyperlink" Target="https://www.youtube.com/watch?v=-HULLd5B0QI"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oodfoodirelandexperiences.com/" TargetMode="External"/><Relationship Id="rId2" Type="http://schemas.openxmlformats.org/officeDocument/2006/relationships/slideLayout" Target="../slideLayouts/slideLayout15.xml"/><Relationship Id="rId1" Type="http://schemas.openxmlformats.org/officeDocument/2006/relationships/video" Target="https://www.youtube.com/embed/eRGzweHe92w?feature=oembed" TargetMode="External"/><Relationship Id="rId5" Type="http://schemas.openxmlformats.org/officeDocument/2006/relationships/hyperlink" Target="https://www.youtube.com/watch?v=eRGzweHe92w" TargetMode="Externa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sciencedirect.com/topics/social-sciences/food-tourism" TargetMode="External"/><Relationship Id="rId1" Type="http://schemas.openxmlformats.org/officeDocument/2006/relationships/slideLayout" Target="../slideLayouts/slideLayout10.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descr="Person holding cellphone to take photo of food bowls, cups of coffee, croissants, napkins, and cutlery on wood table">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0" y="1994497"/>
            <a:ext cx="12192000" cy="3440624"/>
          </a:xfrm>
        </p:spPr>
      </p:pic>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err="1">
                <a:solidFill>
                  <a:srgbClr val="292668"/>
                </a:solidFill>
                <a:latin typeface="Calibri" panose="020F0502020204030204" pitchFamily="34" charset="0"/>
                <a:cs typeface="Calibri" panose="020F0502020204030204" pitchFamily="34" charset="0"/>
              </a:rPr>
              <a:t>www.foodecocultureedu.eu</a:t>
            </a:r>
            <a:endParaRPr lang="en-US" sz="340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a:solidFill>
                  <a:schemeClr val="bg1"/>
                </a:solidFill>
                <a:latin typeface="Calibri" panose="020F0502020204030204" pitchFamily="34" charset="0"/>
                <a:cs typeface="Calibri" panose="020F0502020204030204" pitchFamily="34" charset="0"/>
              </a:rPr>
              <a:t>Module 4 </a:t>
            </a:r>
            <a:endParaRPr lang="en-IE" sz="3600">
              <a:solidFill>
                <a:schemeClr val="bg1"/>
              </a:solidFill>
            </a:endParaRPr>
          </a:p>
        </p:txBody>
      </p:sp>
      <p:sp>
        <p:nvSpPr>
          <p:cNvPr id="2" name="Rectangle 1">
            <a:extLst>
              <a:ext uri="{FF2B5EF4-FFF2-40B4-BE49-F238E27FC236}">
                <a16:creationId xmlns:a16="http://schemas.microsoft.com/office/drawing/2014/main" id="{D33178CE-2BC6-5F32-8FA0-6732212FDF7A}"/>
              </a:ext>
            </a:extLst>
          </p:cNvPr>
          <p:cNvSpPr/>
          <p:nvPr/>
        </p:nvSpPr>
        <p:spPr>
          <a:xfrm>
            <a:off x="2196607" y="4263817"/>
            <a:ext cx="4346433" cy="1437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5" name="TextBox 4">
            <a:extLst>
              <a:ext uri="{FF2B5EF4-FFF2-40B4-BE49-F238E27FC236}">
                <a16:creationId xmlns:a16="http://schemas.microsoft.com/office/drawing/2014/main" id="{D8098792-1CB9-3E9C-D338-711384A4D1B6}"/>
              </a:ext>
            </a:extLst>
          </p:cNvPr>
          <p:cNvSpPr txBox="1"/>
          <p:nvPr/>
        </p:nvSpPr>
        <p:spPr>
          <a:xfrm>
            <a:off x="2380629" y="4316115"/>
            <a:ext cx="3806811" cy="1384995"/>
          </a:xfrm>
          <a:prstGeom prst="rect">
            <a:avLst/>
          </a:prstGeom>
          <a:noFill/>
        </p:spPr>
        <p:txBody>
          <a:bodyPr wrap="square" rtlCol="0">
            <a:spAutoFit/>
          </a:bodyPr>
          <a:lstStyle/>
          <a:p>
            <a:r>
              <a:rPr lang="en-US" sz="2800" b="1" spc="324" dirty="0">
                <a:solidFill>
                  <a:srgbClr val="F26F46"/>
                </a:solidFill>
                <a:latin typeface="Calibri" panose="020F0502020204030204" pitchFamily="34" charset="0"/>
                <a:cs typeface="Calibri" panose="020F0502020204030204" pitchFamily="34" charset="0"/>
              </a:rPr>
              <a:t>VOEDSEL, TOERISME &amp; PLAATSGEBONDEN ERVARINGEN</a:t>
            </a: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173848" cy="4102937"/>
          </a:xfrm>
          <a:prstGeom prst="rect">
            <a:avLst/>
          </a:prstGeom>
        </p:spPr>
        <p:txBody>
          <a:bodyPr lIns="91440" tIns="45720" rIns="91440" bIns="45720" anchor="t"/>
          <a:lstStyle/>
          <a:p>
            <a:pPr marL="0" indent="0">
              <a:spcAft>
                <a:spcPts val="1200"/>
              </a:spcAft>
            </a:pPr>
            <a:r>
              <a:rPr lang="en-US" b="1" dirty="0">
                <a:ea typeface="+mn-lt"/>
                <a:cs typeface="+mn-lt"/>
              </a:rPr>
              <a:t>De Burren Food Trail</a:t>
            </a:r>
            <a:endParaRPr lang="en-US" dirty="0">
              <a:ea typeface="+mn-lt"/>
              <a:cs typeface="+mn-lt"/>
            </a:endParaRPr>
          </a:p>
          <a:p>
            <a:pPr marL="0" indent="0">
              <a:spcAft>
                <a:spcPts val="600"/>
              </a:spcAft>
            </a:pPr>
            <a:r>
              <a:rPr lang="en-IE" dirty="0">
                <a:ea typeface="Calibri"/>
                <a:cs typeface="Calibri"/>
              </a:rPr>
              <a:t>De Burren is een karakteristiek kalksteenlandschap in het westen van Ierland, bekend om zijn biodiversiteit, landbouwtradities en sterke gevoel van verbondenheid met de plek. </a:t>
            </a:r>
          </a:p>
          <a:p>
            <a:pPr marL="0" indent="0">
              <a:spcAft>
                <a:spcPts val="600"/>
              </a:spcAft>
            </a:pPr>
            <a:r>
              <a:rPr lang="en-IE" dirty="0">
                <a:ea typeface="Calibri"/>
                <a:cs typeface="Calibri"/>
              </a:rPr>
              <a:t>De Burren Food Trail is een netwerk van boeren, producenten, cafés, restaurants en eetgelegenheden.</a:t>
            </a:r>
          </a:p>
          <a:p>
            <a:pPr marL="0" indent="0">
              <a:spcAft>
                <a:spcPts val="600"/>
              </a:spcAft>
            </a:pPr>
            <a:r>
              <a:rPr lang="en-IE" dirty="0">
                <a:ea typeface="Calibri"/>
                <a:cs typeface="Calibri"/>
              </a:rPr>
              <a:t>Eten is hier geen bijzaak, maar een manier om de streek te leren kennen. Bekijk de video's op de volgende dia's om te zien hoe eten deel uitmaakt van de identiteit en de geschiedenis van de regio.</a:t>
            </a:r>
            <a:endParaRPr lang="en-US" dirty="0">
              <a:ea typeface="Calibri"/>
              <a:cs typeface="Calibri"/>
            </a:endParaRPr>
          </a:p>
          <a:p>
            <a:pPr indent="0"/>
            <a:endParaRPr lang="en-US" dirty="0">
              <a:ea typeface="Calibri"/>
              <a:cs typeface="Calibri"/>
            </a:endParaRPr>
          </a:p>
          <a:p>
            <a:pPr indent="0"/>
            <a:endParaRPr lang="en-US" dirty="0">
              <a:ea typeface="Calibri"/>
              <a:cs typeface="Calibri"/>
            </a:endParaRPr>
          </a:p>
          <a:p>
            <a:pPr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46218" y="6383902"/>
            <a:ext cx="3976255" cy="276999"/>
          </a:xfrm>
          <a:prstGeom prst="rect">
            <a:avLst/>
          </a:prstGeom>
          <a:noFill/>
        </p:spPr>
        <p:txBody>
          <a:bodyPr wrap="square">
            <a:spAutoFit/>
          </a:bodyPr>
          <a:lstStyle/>
          <a:p>
            <a:pPr algn="ctr"/>
            <a:r>
              <a:rPr lang="en-US" sz="1200">
                <a:hlinkClick r:id="rId3"/>
              </a:rPr>
              <a:t>https://burren.ie/taste-the-burren/burren-food-trail/</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605143" y="577337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a:solidFill>
                  <a:srgbClr val="292668"/>
                </a:solidFill>
                <a:hlinkClick r:id="rId3">
                  <a:extLst>
                    <a:ext uri="{A12FA001-AC4F-418D-AE19-62706E023703}">
                      <ahyp:hlinkClr xmlns:ahyp="http://schemas.microsoft.com/office/drawing/2018/hyperlinkcolor" val="tx"/>
                    </a:ext>
                  </a:extLst>
                </a:hlinkClick>
              </a:rPr>
              <a:t>Klik om te lezen</a:t>
            </a:r>
            <a:endParaRPr lang="en-IE" dirty="0">
              <a:solidFill>
                <a:srgbClr val="292668"/>
              </a:solidFill>
            </a:endParaRPr>
          </a:p>
        </p:txBody>
      </p:sp>
      <p:pic>
        <p:nvPicPr>
          <p:cNvPr id="9" name="Picture Placeholder 8" descr="A group of people standing in a field with goats&#10;&#10;AI-generated content may be incorrect.">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7722545"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3753991658"/>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urren Food Trail  - Ballyvaughan">
            <a:hlinkClick r:id="" action="ppaction://media"/>
            <a:extLst>
              <a:ext uri="{FF2B5EF4-FFF2-40B4-BE49-F238E27FC236}">
                <a16:creationId xmlns:a16="http://schemas.microsoft.com/office/drawing/2014/main" id="{BAE78441-8937-439B-AA0C-53D8E04B79B3}"/>
              </a:ext>
            </a:extLst>
          </p:cNvPr>
          <p:cNvPicPr>
            <a:picLocks noRot="1" noChangeAspect="1"/>
          </p:cNvPicPr>
          <p:nvPr>
            <a:videoFile r:link="rId1"/>
          </p:nvPr>
        </p:nvPicPr>
        <p:blipFill>
          <a:blip r:embed="rId4"/>
          <a:stretch>
            <a:fillRect/>
          </a:stretch>
        </p:blipFill>
        <p:spPr>
          <a:xfrm>
            <a:off x="628407" y="2082185"/>
            <a:ext cx="5103799" cy="2883646"/>
          </a:xfrm>
          <a:prstGeom prst="rect">
            <a:avLst/>
          </a:prstGeom>
        </p:spPr>
      </p:pic>
      <p:pic>
        <p:nvPicPr>
          <p:cNvPr id="5" name="Online Media 4" title="Burren Food Trail  - Doolin">
            <a:hlinkClick r:id="" action="ppaction://media"/>
            <a:extLst>
              <a:ext uri="{FF2B5EF4-FFF2-40B4-BE49-F238E27FC236}">
                <a16:creationId xmlns:a16="http://schemas.microsoft.com/office/drawing/2014/main" id="{1EC7DFB4-B63D-4B86-A7D0-9BFC8489865A}"/>
              </a:ext>
            </a:extLst>
          </p:cNvPr>
          <p:cNvPicPr>
            <a:picLocks noRot="1" noChangeAspect="1"/>
          </p:cNvPicPr>
          <p:nvPr>
            <a:videoFile r:link="rId2"/>
          </p:nvPr>
        </p:nvPicPr>
        <p:blipFill>
          <a:blip r:embed="rId5"/>
          <a:stretch>
            <a:fillRect/>
          </a:stretch>
        </p:blipFill>
        <p:spPr>
          <a:xfrm>
            <a:off x="6096000" y="2082185"/>
            <a:ext cx="5103799" cy="2883646"/>
          </a:xfrm>
          <a:prstGeom prst="rect">
            <a:avLst/>
          </a:prstGeom>
        </p:spPr>
      </p:pic>
      <p:pic>
        <p:nvPicPr>
          <p:cNvPr id="1026" name="Picture 2" descr="The Burren Food Trail | Family Friendly Things To Do, Things To Do, Tastes,  Music &amp; Events | Doolin Tourism | Co. Clare | Irelands Wild Atlantic Way">
            <a:extLst>
              <a:ext uri="{FF2B5EF4-FFF2-40B4-BE49-F238E27FC236}">
                <a16:creationId xmlns:a16="http://schemas.microsoft.com/office/drawing/2014/main" id="{43C38A5D-9BC2-4FCE-998E-F7DF8B23903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83217" y="496233"/>
            <a:ext cx="2616582" cy="11064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urren Food Trail | St Tola">
            <a:extLst>
              <a:ext uri="{FF2B5EF4-FFF2-40B4-BE49-F238E27FC236}">
                <a16:creationId xmlns:a16="http://schemas.microsoft.com/office/drawing/2014/main" id="{83F5D841-AB95-408C-BCDA-1EA190F77CF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451" y="496233"/>
            <a:ext cx="2005780" cy="1128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611BC8-B4B4-B59A-A5C9-3866644EF7D5}"/>
              </a:ext>
            </a:extLst>
          </p:cNvPr>
          <p:cNvSpPr txBox="1"/>
          <p:nvPr/>
        </p:nvSpPr>
        <p:spPr>
          <a:xfrm>
            <a:off x="2136738" y="5238866"/>
            <a:ext cx="3242658" cy="369332"/>
          </a:xfrm>
          <a:prstGeom prst="rect">
            <a:avLst/>
          </a:prstGeom>
          <a:noFill/>
        </p:spPr>
        <p:txBody>
          <a:bodyPr wrap="square">
            <a:spAutoFit/>
          </a:bodyPr>
          <a:lstStyle/>
          <a:p>
            <a:r>
              <a:rPr lang="en-IE" dirty="0">
                <a:hlinkClick r:id="rId8"/>
              </a:rPr>
              <a:t>Burren Food Trail - </a:t>
            </a:r>
            <a:r>
              <a:rPr lang="en-IE" dirty="0" err="1">
                <a:hlinkClick r:id="rId8"/>
              </a:rPr>
              <a:t>Ballyvaughan</a:t>
            </a:r>
            <a:endParaRPr lang="en-IE" dirty="0"/>
          </a:p>
        </p:txBody>
      </p:sp>
      <p:sp>
        <p:nvSpPr>
          <p:cNvPr id="7" name="TextBox 6">
            <a:extLst>
              <a:ext uri="{FF2B5EF4-FFF2-40B4-BE49-F238E27FC236}">
                <a16:creationId xmlns:a16="http://schemas.microsoft.com/office/drawing/2014/main" id="{9C644718-DFE0-BFA6-A555-3A92D2176EB2}"/>
              </a:ext>
            </a:extLst>
          </p:cNvPr>
          <p:cNvSpPr txBox="1"/>
          <p:nvPr/>
        </p:nvSpPr>
        <p:spPr>
          <a:xfrm>
            <a:off x="6969868" y="5238866"/>
            <a:ext cx="7655668" cy="369332"/>
          </a:xfrm>
          <a:prstGeom prst="rect">
            <a:avLst/>
          </a:prstGeom>
          <a:noFill/>
        </p:spPr>
        <p:txBody>
          <a:bodyPr wrap="square">
            <a:spAutoFit/>
          </a:bodyPr>
          <a:lstStyle/>
          <a:p>
            <a:r>
              <a:rPr lang="en-IE" dirty="0">
                <a:hlinkClick r:id="rId9"/>
              </a:rPr>
              <a:t>Burren Food Trail - Doolin</a:t>
            </a:r>
            <a:endParaRPr lang="en-IE" dirty="0"/>
          </a:p>
        </p:txBody>
      </p:sp>
      <p:sp>
        <p:nvSpPr>
          <p:cNvPr id="8" name="Arrow: Right 7">
            <a:extLst>
              <a:ext uri="{FF2B5EF4-FFF2-40B4-BE49-F238E27FC236}">
                <a16:creationId xmlns:a16="http://schemas.microsoft.com/office/drawing/2014/main" id="{C53BD5AD-3F8F-B815-38A5-EE5B30B97BB9}"/>
              </a:ext>
            </a:extLst>
          </p:cNvPr>
          <p:cNvSpPr/>
          <p:nvPr/>
        </p:nvSpPr>
        <p:spPr>
          <a:xfrm rot="20345259">
            <a:off x="340467" y="508756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bekijken</a:t>
            </a:r>
          </a:p>
        </p:txBody>
      </p:sp>
    </p:spTree>
    <p:extLst>
      <p:ext uri="{BB962C8B-B14F-4D97-AF65-F5344CB8AC3E}">
        <p14:creationId xmlns:p14="http://schemas.microsoft.com/office/powerpoint/2010/main" val="190011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Burren Food Trails – Smoked Salmon, Craft Beers and Whiskey!">
            <a:hlinkClick r:id="" action="ppaction://media"/>
            <a:extLst>
              <a:ext uri="{FF2B5EF4-FFF2-40B4-BE49-F238E27FC236}">
                <a16:creationId xmlns:a16="http://schemas.microsoft.com/office/drawing/2014/main" id="{CF2DB5E8-427A-4041-AC9D-D5364C23D560}"/>
              </a:ext>
            </a:extLst>
          </p:cNvPr>
          <p:cNvPicPr>
            <a:picLocks noRot="1" noChangeAspect="1"/>
          </p:cNvPicPr>
          <p:nvPr>
            <a:videoFile r:link="rId1"/>
          </p:nvPr>
        </p:nvPicPr>
        <p:blipFill>
          <a:blip r:embed="rId4"/>
          <a:stretch>
            <a:fillRect/>
          </a:stretch>
        </p:blipFill>
        <p:spPr>
          <a:xfrm>
            <a:off x="6096000" y="2207342"/>
            <a:ext cx="5027926" cy="2840778"/>
          </a:xfrm>
          <a:prstGeom prst="rect">
            <a:avLst/>
          </a:prstGeom>
        </p:spPr>
      </p:pic>
      <p:pic>
        <p:nvPicPr>
          <p:cNvPr id="7" name="Online Media 6" title="Burren Food Trails – Kilfenora">
            <a:hlinkClick r:id="" action="ppaction://media"/>
            <a:extLst>
              <a:ext uri="{FF2B5EF4-FFF2-40B4-BE49-F238E27FC236}">
                <a16:creationId xmlns:a16="http://schemas.microsoft.com/office/drawing/2014/main" id="{9FDBF340-18A1-48F4-87EE-6630678B9779}"/>
              </a:ext>
            </a:extLst>
          </p:cNvPr>
          <p:cNvPicPr>
            <a:picLocks noRot="1" noChangeAspect="1"/>
          </p:cNvPicPr>
          <p:nvPr>
            <a:videoFile r:link="rId2"/>
          </p:nvPr>
        </p:nvPicPr>
        <p:blipFill>
          <a:blip r:embed="rId5"/>
          <a:stretch>
            <a:fillRect/>
          </a:stretch>
        </p:blipFill>
        <p:spPr>
          <a:xfrm>
            <a:off x="696451" y="2219632"/>
            <a:ext cx="5006173" cy="2828488"/>
          </a:xfrm>
          <a:prstGeom prst="rect">
            <a:avLst/>
          </a:prstGeom>
        </p:spPr>
      </p:pic>
      <p:pic>
        <p:nvPicPr>
          <p:cNvPr id="9" name="Picture 2" descr="The Burren Food Trail | Family Friendly Things To Do, Things To Do, Tastes,  Music &amp; Events | Doolin Tourism | Co. Clare | Irelands Wild Atlantic Way">
            <a:extLst>
              <a:ext uri="{FF2B5EF4-FFF2-40B4-BE49-F238E27FC236}">
                <a16:creationId xmlns:a16="http://schemas.microsoft.com/office/drawing/2014/main" id="{A9AB415F-D625-4157-ADD0-ED115FBAB44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83217" y="496233"/>
            <a:ext cx="2616582" cy="1106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rren Food Trail | St Tola">
            <a:extLst>
              <a:ext uri="{FF2B5EF4-FFF2-40B4-BE49-F238E27FC236}">
                <a16:creationId xmlns:a16="http://schemas.microsoft.com/office/drawing/2014/main" id="{5103D167-83C0-4333-AABF-B04C3F85006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451" y="496233"/>
            <a:ext cx="2005780" cy="1128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202A39-0B21-7E84-1F6B-5AF62EF85532}"/>
              </a:ext>
            </a:extLst>
          </p:cNvPr>
          <p:cNvSpPr txBox="1"/>
          <p:nvPr/>
        </p:nvSpPr>
        <p:spPr>
          <a:xfrm>
            <a:off x="2419539" y="5283471"/>
            <a:ext cx="3283085" cy="369332"/>
          </a:xfrm>
          <a:prstGeom prst="rect">
            <a:avLst/>
          </a:prstGeom>
          <a:noFill/>
        </p:spPr>
        <p:txBody>
          <a:bodyPr wrap="square">
            <a:spAutoFit/>
          </a:bodyPr>
          <a:lstStyle/>
          <a:p>
            <a:r>
              <a:rPr lang="en-IE" dirty="0">
                <a:hlinkClick r:id="rId8"/>
              </a:rPr>
              <a:t>Burren Food Trails – Kilfenora</a:t>
            </a:r>
            <a:endParaRPr lang="en-IE" dirty="0"/>
          </a:p>
        </p:txBody>
      </p:sp>
      <p:sp>
        <p:nvSpPr>
          <p:cNvPr id="5" name="TextBox 4">
            <a:extLst>
              <a:ext uri="{FF2B5EF4-FFF2-40B4-BE49-F238E27FC236}">
                <a16:creationId xmlns:a16="http://schemas.microsoft.com/office/drawing/2014/main" id="{85D0B8BD-2200-C83A-AF89-3D3A90299256}"/>
              </a:ext>
            </a:extLst>
          </p:cNvPr>
          <p:cNvSpPr txBox="1"/>
          <p:nvPr/>
        </p:nvSpPr>
        <p:spPr>
          <a:xfrm>
            <a:off x="6668311" y="5283471"/>
            <a:ext cx="3913761" cy="646331"/>
          </a:xfrm>
          <a:prstGeom prst="rect">
            <a:avLst/>
          </a:prstGeom>
          <a:noFill/>
        </p:spPr>
        <p:txBody>
          <a:bodyPr wrap="square">
            <a:spAutoFit/>
          </a:bodyPr>
          <a:lstStyle/>
          <a:p>
            <a:r>
              <a:rPr lang="en-US" dirty="0">
                <a:hlinkClick r:id="rId9"/>
              </a:rPr>
              <a:t>Burren Food Trails – Gerookte zalm, ambachtelijke bieren en whisky!</a:t>
            </a:r>
            <a:endParaRPr lang="en-IE" dirty="0"/>
          </a:p>
        </p:txBody>
      </p:sp>
      <p:sp>
        <p:nvSpPr>
          <p:cNvPr id="10" name="Arrow: Right 9">
            <a:extLst>
              <a:ext uri="{FF2B5EF4-FFF2-40B4-BE49-F238E27FC236}">
                <a16:creationId xmlns:a16="http://schemas.microsoft.com/office/drawing/2014/main" id="{B328B41D-8276-E792-ACA9-40EDD5EEBE33}"/>
              </a:ext>
            </a:extLst>
          </p:cNvPr>
          <p:cNvSpPr/>
          <p:nvPr/>
        </p:nvSpPr>
        <p:spPr>
          <a:xfrm rot="20345259">
            <a:off x="340467" y="508756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bekijken</a:t>
            </a:r>
          </a:p>
        </p:txBody>
      </p:sp>
    </p:spTree>
    <p:extLst>
      <p:ext uri="{BB962C8B-B14F-4D97-AF65-F5344CB8AC3E}">
        <p14:creationId xmlns:p14="http://schemas.microsoft.com/office/powerpoint/2010/main" val="15741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Oefening voor leerlingen</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102" y="2145150"/>
            <a:ext cx="11228726" cy="4281601"/>
          </a:xfrm>
          <a:prstGeom prst="rect">
            <a:avLst/>
          </a:prstGeom>
        </p:spPr>
        <p:txBody>
          <a:bodyPr lIns="91440" tIns="45720" rIns="91440" bIns="45720" anchor="t"/>
          <a:lstStyle/>
          <a:p>
            <a:pPr indent="0"/>
            <a:endParaRPr lang="en-US" dirty="0">
              <a:ea typeface="Calibri"/>
              <a:cs typeface="Calibri"/>
            </a:endParaRPr>
          </a:p>
          <a:p>
            <a:pPr indent="0"/>
            <a:r>
              <a:rPr lang="en-US" dirty="0"/>
              <a:t>Reflectieoefening – </a:t>
            </a:r>
            <a:r>
              <a:rPr lang="en-US" b="1" dirty="0"/>
              <a:t>Voedsel, herinneringen en plaats</a:t>
            </a:r>
            <a:endParaRPr lang="en-US" b="1" dirty="0">
              <a:ea typeface="Calibri"/>
              <a:cs typeface="Calibri"/>
            </a:endParaRPr>
          </a:p>
          <a:p>
            <a:pPr indent="0"/>
            <a:endParaRPr lang="en-US" dirty="0">
              <a:ea typeface="+mn-lt"/>
              <a:cs typeface="+mn-lt"/>
            </a:endParaRPr>
          </a:p>
          <a:p>
            <a:pPr indent="0"/>
            <a:r>
              <a:rPr lang="en-US" b="1" dirty="0">
                <a:ea typeface="+mn-lt"/>
                <a:cs typeface="+mn-lt"/>
              </a:rPr>
              <a:t>Doel: </a:t>
            </a:r>
            <a:r>
              <a:rPr lang="en-US" dirty="0">
                <a:ea typeface="+mn-lt"/>
                <a:cs typeface="+mn-lt"/>
              </a:rPr>
              <a:t>Bewustwording creëren van voedsel als culturele identiteit en verhalenverteller</a:t>
            </a:r>
            <a:endParaRPr lang="en-US" dirty="0"/>
          </a:p>
          <a:p>
            <a:pPr indent="0"/>
            <a:endParaRPr lang="en-US" dirty="0">
              <a:ea typeface="+mn-lt"/>
              <a:cs typeface="+mn-lt"/>
            </a:endParaRPr>
          </a:p>
          <a:p>
            <a:pPr indent="0"/>
            <a:r>
              <a:rPr lang="en-US" dirty="0">
                <a:ea typeface="+mn-lt"/>
                <a:cs typeface="+mn-lt"/>
              </a:rPr>
              <a:t>Denk aan een voedingsmiddel dat sterk symbool staat voor </a:t>
            </a:r>
            <a:r>
              <a:rPr lang="en-US" i="1" dirty="0">
                <a:ea typeface="+mn-lt"/>
                <a:cs typeface="+mn-lt"/>
              </a:rPr>
              <a:t>waar je vandaan komt</a:t>
            </a:r>
            <a:endParaRPr lang="en-US" dirty="0">
              <a:ea typeface="Calibri"/>
              <a:cs typeface="Calibri"/>
            </a:endParaRPr>
          </a:p>
          <a:p>
            <a:pPr indent="0"/>
            <a:endParaRPr lang="en-US" dirty="0">
              <a:ea typeface="+mn-lt"/>
              <a:cs typeface="+mn-lt"/>
            </a:endParaRPr>
          </a:p>
          <a:p>
            <a:pPr indent="0"/>
            <a:r>
              <a:rPr lang="en-US" dirty="0">
                <a:ea typeface="+mn-lt"/>
                <a:cs typeface="+mn-lt"/>
              </a:rPr>
              <a:t>Schrijf korte antwoorden op de volgende vragen:</a:t>
            </a:r>
            <a:endParaRPr lang="en-US" dirty="0"/>
          </a:p>
          <a:p>
            <a:pPr marL="628650" indent="-342900">
              <a:buFont typeface="Arial" panose="020B0604020202020204" pitchFamily="34" charset="0"/>
              <a:buChar char="•"/>
            </a:pPr>
            <a:r>
              <a:rPr lang="en-US" dirty="0">
                <a:ea typeface="+mn-lt"/>
                <a:cs typeface="+mn-lt"/>
              </a:rPr>
              <a:t>Wat is het gerecht?</a:t>
            </a:r>
            <a:endParaRPr lang="en-US" dirty="0"/>
          </a:p>
          <a:p>
            <a:pPr marL="628650" indent="-342900">
              <a:buFont typeface="Arial" panose="020B0604020202020204" pitchFamily="34" charset="0"/>
              <a:buChar char="•"/>
            </a:pPr>
            <a:r>
              <a:rPr lang="en-US" dirty="0">
                <a:ea typeface="+mn-lt"/>
                <a:cs typeface="+mn-lt"/>
              </a:rPr>
              <a:t>Waar wordt het meestal gegeten of geproduceerd?</a:t>
            </a:r>
            <a:endParaRPr lang="en-US" dirty="0"/>
          </a:p>
          <a:p>
            <a:pPr marL="628650" indent="-342900">
              <a:buFont typeface="Arial" panose="020B0604020202020204" pitchFamily="34" charset="0"/>
              <a:buChar char="•"/>
            </a:pPr>
            <a:r>
              <a:rPr lang="en-US" dirty="0">
                <a:ea typeface="+mn-lt"/>
                <a:cs typeface="+mn-lt"/>
              </a:rPr>
              <a:t>Wie bereidt het?</a:t>
            </a:r>
            <a:endParaRPr lang="en-US" dirty="0"/>
          </a:p>
          <a:p>
            <a:pPr marL="628650" indent="-342900">
              <a:buFont typeface="Arial" panose="020B0604020202020204" pitchFamily="34" charset="0"/>
              <a:buChar char="•"/>
            </a:pPr>
            <a:r>
              <a:rPr lang="en-US" dirty="0">
                <a:ea typeface="+mn-lt"/>
                <a:cs typeface="+mn-lt"/>
              </a:rPr>
              <a:t>Welke herinneringen, emoties of verhalen roept het op?</a:t>
            </a:r>
            <a:endParaRPr lang="en-US" dirty="0"/>
          </a:p>
          <a:p>
            <a:pPr marL="628650" indent="-342900">
              <a:buFont typeface="Arial" panose="020B0604020202020204" pitchFamily="34" charset="0"/>
              <a:buChar char="•"/>
            </a:pPr>
            <a:r>
              <a:rPr lang="en-US" dirty="0">
                <a:ea typeface="+mn-lt"/>
                <a:cs typeface="+mn-lt"/>
              </a:rPr>
              <a:t>Zou dit gerecht passen in een toeristische ervaring? Waarom wel/niet?</a:t>
            </a:r>
            <a:endParaRPr lang="en-US" dirty="0"/>
          </a:p>
          <a:p>
            <a:pPr indent="0"/>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201297"/>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627089"/>
            <a:ext cx="7918131" cy="4250335"/>
          </a:xfrm>
          <a:prstGeom prst="rect">
            <a:avLst/>
          </a:prstGeom>
        </p:spPr>
        <p:txBody>
          <a:bodyPr lIns="91440" tIns="45720" rIns="91440" bIns="45720" anchor="t"/>
          <a:lstStyle/>
          <a:p>
            <a:pPr marL="0" indent="0">
              <a:spcAft>
                <a:spcPts val="1200"/>
              </a:spcAft>
            </a:pPr>
            <a:r>
              <a:rPr lang="en-IE" sz="3000" b="1" dirty="0"/>
              <a:t>Plaatsgebonden ontwikkeling: concepten en praktijk</a:t>
            </a:r>
          </a:p>
          <a:p>
            <a:pPr marL="342900" indent="-342900">
              <a:lnSpc>
                <a:spcPct val="100000"/>
              </a:lnSpc>
              <a:spcAft>
                <a:spcPts val="600"/>
              </a:spcAft>
              <a:buFont typeface="Arial" panose="020B0604020202020204" pitchFamily="34" charset="0"/>
              <a:buChar char="•"/>
            </a:pPr>
            <a:r>
              <a:rPr lang="en-IE" dirty="0"/>
              <a:t>Wat is plaatsgebonden ontwikkeling? </a:t>
            </a:r>
            <a:endParaRPr lang="en-IE" dirty="0">
              <a:solidFill>
                <a:srgbClr val="292668"/>
              </a:solidFill>
              <a:latin typeface="+mn-lt"/>
              <a:ea typeface="Calibri"/>
              <a:cs typeface="Calibri"/>
            </a:endParaRPr>
          </a:p>
          <a:p>
            <a:pPr marL="342900" indent="-342900">
              <a:lnSpc>
                <a:spcPct val="100000"/>
              </a:lnSpc>
              <a:spcAft>
                <a:spcPts val="600"/>
              </a:spcAft>
              <a:buFont typeface="Arial" panose="020B0604020202020204" pitchFamily="34" charset="0"/>
              <a:buChar char="•"/>
            </a:pPr>
            <a:r>
              <a:rPr lang="en-IE" dirty="0"/>
              <a:t>Voeding als motor voor plattelands- en stadsvernieuwing.</a:t>
            </a:r>
            <a:endParaRPr lang="en-IE" dirty="0">
              <a:ea typeface="Calibri" panose="020F0502020204030204"/>
              <a:cs typeface="Calibri" panose="020F0502020204030204"/>
            </a:endParaRPr>
          </a:p>
          <a:p>
            <a:pPr marL="342900" indent="-342900">
              <a:lnSpc>
                <a:spcPct val="100000"/>
              </a:lnSpc>
              <a:spcAft>
                <a:spcPts val="600"/>
              </a:spcAft>
              <a:buFont typeface="Arial" panose="020B0604020202020204" pitchFamily="34" charset="0"/>
              <a:buChar char="•"/>
            </a:pPr>
            <a:r>
              <a:rPr lang="en-IE" dirty="0"/>
              <a:t>Het in kaart brengen van regionale voedselidentiteiten en gastronomisch erfgoed.</a:t>
            </a:r>
            <a:endParaRPr lang="en-IE" sz="1100" dirty="0"/>
          </a:p>
          <a:p>
            <a:pPr marL="0" indent="0">
              <a:lnSpc>
                <a:spcPct val="100000"/>
              </a:lnSpc>
            </a:pPr>
            <a:r>
              <a:rPr lang="en-IE" dirty="0"/>
              <a:t>Lokale verhalen die via voedsel worden verteld, zullen steeds vaker voorkomen naarmate bezoekerservaringen het erfgoed van een plaats combineren met het lokale voedselverhaal.</a:t>
            </a:r>
            <a:endParaRPr lang="en-IE" dirty="0">
              <a:ea typeface="Calibri"/>
              <a:cs typeface="Calibri"/>
            </a:endParaRPr>
          </a:p>
          <a:p>
            <a:pPr marL="0" indent="0">
              <a:lnSpc>
                <a:spcPct val="100000"/>
              </a:lnSpc>
            </a:pPr>
            <a:r>
              <a:rPr lang="en-IE" dirty="0"/>
              <a:t>Wereldwijde toeristische trends</a:t>
            </a:r>
            <a:r>
              <a:rPr lang="en-US" dirty="0"/>
              <a:t>, in combinatie met nieuwe </a:t>
            </a:r>
            <a:r>
              <a:rPr lang="en-US" dirty="0"/>
              <a:t>gedragspatronen</a:t>
            </a:r>
            <a:r>
              <a:rPr lang="en-US" dirty="0" err="1"/>
              <a:t> op het gebied van</a:t>
            </a:r>
            <a:r>
              <a:rPr lang="en-US" dirty="0"/>
              <a:t> voedseltoerisme</a:t>
            </a:r>
            <a:r>
              <a:rPr lang="en-US" dirty="0"/>
              <a:t>, </a:t>
            </a:r>
            <a:r>
              <a:rPr lang="en-IE" dirty="0"/>
              <a:t>benadrukken de belangrijke rol die voedsel zal spelen in het herstel van bestemmingen en de toekomstige veerkracht.</a:t>
            </a:r>
          </a:p>
          <a:p>
            <a:pPr marL="0" indent="0">
              <a:lnSpc>
                <a:spcPct val="100000"/>
              </a:lnSpc>
            </a:pPr>
            <a:endParaRPr lang="en-IE" sz="2000"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684835"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B</a:t>
            </a:r>
          </a:p>
        </p:txBody>
      </p:sp>
      <p:pic>
        <p:nvPicPr>
          <p:cNvPr id="8" name="Picture 7">
            <a:hlinkClick r:id="rId2"/>
            <a:extLst>
              <a:ext uri="{FF2B5EF4-FFF2-40B4-BE49-F238E27FC236}">
                <a16:creationId xmlns:a16="http://schemas.microsoft.com/office/drawing/2014/main" id="{581844DD-9C6D-BFE4-E46D-C818F367F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2355" y="1292088"/>
            <a:ext cx="2031821" cy="2861623"/>
          </a:xfrm>
          <a:prstGeom prst="rect">
            <a:avLst/>
          </a:prstGeom>
          <a:ln>
            <a:solidFill>
              <a:srgbClr val="292668"/>
            </a:solidFill>
          </a:ln>
        </p:spPr>
      </p:pic>
      <p:sp>
        <p:nvSpPr>
          <p:cNvPr id="10" name="TextBox 9">
            <a:extLst>
              <a:ext uri="{FF2B5EF4-FFF2-40B4-BE49-F238E27FC236}">
                <a16:creationId xmlns:a16="http://schemas.microsoft.com/office/drawing/2014/main" id="{D4DD133C-03A2-8025-ABC6-A63D3B0E3D48}"/>
              </a:ext>
            </a:extLst>
          </p:cNvPr>
          <p:cNvSpPr txBox="1"/>
          <p:nvPr/>
        </p:nvSpPr>
        <p:spPr>
          <a:xfrm>
            <a:off x="9038553" y="4254580"/>
            <a:ext cx="2193587" cy="923330"/>
          </a:xfrm>
          <a:prstGeom prst="rect">
            <a:avLst/>
          </a:prstGeom>
          <a:noFill/>
        </p:spPr>
        <p:txBody>
          <a:bodyPr wrap="square">
            <a:spAutoFit/>
          </a:bodyPr>
          <a:lstStyle/>
          <a:p>
            <a:r>
              <a:rPr lang="en-IE" dirty="0">
                <a:hlinkClick r:id="rId2"/>
              </a:rPr>
              <a:t>Future-Trends_Best-Practice_Destinations.pdf </a:t>
            </a:r>
            <a:r>
              <a:rPr lang="en-IE" dirty="0">
                <a:solidFill>
                  <a:srgbClr val="292668"/>
                </a:solidFill>
              </a:rPr>
              <a:t>Fáilte Ireland </a:t>
            </a:r>
          </a:p>
        </p:txBody>
      </p:sp>
      <p:sp>
        <p:nvSpPr>
          <p:cNvPr id="11" name="Arrow: Right 10">
            <a:extLst>
              <a:ext uri="{FF2B5EF4-FFF2-40B4-BE49-F238E27FC236}">
                <a16:creationId xmlns:a16="http://schemas.microsoft.com/office/drawing/2014/main" id="{AEFEAFBB-EDE0-B091-0D44-9CCE35893DAB}"/>
              </a:ext>
            </a:extLst>
          </p:cNvPr>
          <p:cNvSpPr/>
          <p:nvPr/>
        </p:nvSpPr>
        <p:spPr>
          <a:xfrm rot="19611854">
            <a:off x="8039909" y="5327812"/>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voor meer informatie</a:t>
            </a:r>
          </a:p>
        </p:txBody>
      </p:sp>
    </p:spTree>
    <p:extLst>
      <p:ext uri="{BB962C8B-B14F-4D97-AF65-F5344CB8AC3E}">
        <p14:creationId xmlns:p14="http://schemas.microsoft.com/office/powerpoint/2010/main" val="636159717"/>
      </p:ext>
    </p:extLst>
  </p:cSld>
  <p:clrMapOvr>
    <a:masterClrMapping/>
  </p:clrMapOvr>
</p:sld>
</file>

<file path=ppt/slides/slide15.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29850" y="1155453"/>
            <a:ext cx="7118776" cy="4102937"/>
          </a:xfrm>
          <a:prstGeom prst="rect">
            <a:avLst/>
          </a:prstGeom>
        </p:spPr>
        <p:txBody>
          <a:bodyPr lIns="91440" tIns="45720" rIns="91440" bIns="45720" anchor="t"/>
          <a:lstStyle/>
          <a:p>
            <a:r>
              <a:rPr lang="en-US" sz="2200" b="1" dirty="0">
                <a:ea typeface="+mn-lt"/>
                <a:cs typeface="+mn-lt"/>
              </a:rPr>
              <a:t>Midlands </a:t>
            </a:r>
            <a:r>
              <a:rPr lang="en-US" sz="2200" b="1" dirty="0" err="1">
                <a:ea typeface="+mn-lt"/>
                <a:cs typeface="+mn-lt"/>
              </a:rPr>
              <a:t>Flavours</a:t>
            </a:r>
            <a:r>
              <a:rPr lang="en-US" sz="2200" b="1" dirty="0">
                <a:ea typeface="+mn-lt"/>
                <a:cs typeface="+mn-lt"/>
              </a:rPr>
              <a:t> </a:t>
            </a:r>
          </a:p>
          <a:p>
            <a:endParaRPr lang="en-US" sz="2200" dirty="0">
              <a:ea typeface="+mn-lt"/>
              <a:cs typeface="+mn-lt"/>
            </a:endParaRPr>
          </a:p>
          <a:p>
            <a:r>
              <a:rPr lang="en-IE" sz="2200" dirty="0"/>
              <a:t>De Ierse Midlands is een regio die wordt gekenmerkt door landbouwgrond, </a:t>
            </a:r>
            <a:endParaRPr lang="en-IE" sz="2200" dirty="0">
              <a:ea typeface="Calibri"/>
              <a:cs typeface="Calibri"/>
            </a:endParaRPr>
          </a:p>
          <a:p>
            <a:r>
              <a:rPr lang="en-IE" sz="2200" dirty="0"/>
              <a:t>waterwegen, kleine stadjes en sterke agrarische tradities. </a:t>
            </a:r>
            <a:endParaRPr lang="en-IE" sz="2200" dirty="0">
              <a:ea typeface="Calibri"/>
              <a:cs typeface="Calibri"/>
            </a:endParaRPr>
          </a:p>
          <a:p>
            <a:r>
              <a:rPr lang="en-IE" sz="2200" dirty="0"/>
              <a:t>Historisch gezien is de regio minder zichtbaar geweest in het toeristische verhaal van Ierland </a:t>
            </a:r>
            <a:endParaRPr lang="en-IE" sz="2200" dirty="0">
              <a:ea typeface="Calibri"/>
              <a:cs typeface="Calibri"/>
            </a:endParaRPr>
          </a:p>
          <a:p>
            <a:r>
              <a:rPr lang="en-IE" sz="2200" dirty="0"/>
              <a:t>toeristische verhalen dan de kust- of stedelijke bestemmingen. </a:t>
            </a:r>
            <a:endParaRPr lang="en-IE" sz="2200" dirty="0">
              <a:ea typeface="Calibri"/>
              <a:cs typeface="Calibri"/>
            </a:endParaRPr>
          </a:p>
          <a:p>
            <a:r>
              <a:rPr lang="en-IE" sz="2200" dirty="0"/>
              <a:t>De Midlands bestaan uit 4 graafschappen: Laois, Offaly, Longford </a:t>
            </a:r>
            <a:endParaRPr lang="en-IE" sz="2200" dirty="0">
              <a:ea typeface="Calibri"/>
              <a:cs typeface="Calibri"/>
            </a:endParaRPr>
          </a:p>
          <a:p>
            <a:r>
              <a:rPr lang="en-IE" sz="2200" dirty="0"/>
              <a:t>en Westmeath. Een groot deel van de regio bestaat uit moerasland, dat </a:t>
            </a:r>
            <a:endParaRPr lang="en-IE" sz="2200" dirty="0">
              <a:ea typeface="Calibri"/>
              <a:cs typeface="Calibri"/>
            </a:endParaRPr>
          </a:p>
          <a:p>
            <a:r>
              <a:rPr lang="en-IE" sz="2200" dirty="0"/>
              <a:t>intensief werd geëxploiteerd voor de winning van turf voor elektriciteitsproductie </a:t>
            </a:r>
            <a:endParaRPr lang="en-IE" sz="2200" dirty="0">
              <a:ea typeface="Calibri"/>
              <a:cs typeface="Calibri"/>
            </a:endParaRPr>
          </a:p>
          <a:p>
            <a:r>
              <a:rPr lang="en-IE" sz="2200" dirty="0"/>
              <a:t>en voor verwarming van woningen.</a:t>
            </a:r>
          </a:p>
          <a:p>
            <a:r>
              <a:rPr lang="en-IE" sz="2200" dirty="0"/>
              <a:t>De regio staat bekend om zijn landbouwproducten, met name </a:t>
            </a:r>
            <a:endParaRPr lang="en-IE" sz="2200" dirty="0">
              <a:ea typeface="Calibri"/>
              <a:cs typeface="Calibri"/>
            </a:endParaRPr>
          </a:p>
          <a:p>
            <a:r>
              <a:rPr lang="en-IE" sz="2200" dirty="0"/>
              <a:t>de vlees- en zuivelindustrie. Er is ook een lange </a:t>
            </a:r>
            <a:endParaRPr lang="en-IE" sz="2200" dirty="0">
              <a:ea typeface="Calibri"/>
              <a:cs typeface="Calibri"/>
            </a:endParaRPr>
          </a:p>
          <a:p>
            <a:r>
              <a:rPr lang="en-IE" sz="2200" dirty="0"/>
              <a:t>band met de whiskyindustrie.</a:t>
            </a:r>
            <a:endParaRPr lang="en-IE" sz="2200" dirty="0">
              <a:ea typeface="Calibri"/>
              <a:cs typeface="Calibri"/>
            </a:endParaRPr>
          </a:p>
          <a:p>
            <a:endParaRPr lang="en-IE" sz="2000" dirty="0"/>
          </a:p>
          <a:p>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457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68520" y="6413202"/>
            <a:ext cx="3976255" cy="276999"/>
          </a:xfrm>
          <a:prstGeom prst="rect">
            <a:avLst/>
          </a:prstGeom>
          <a:noFill/>
        </p:spPr>
        <p:txBody>
          <a:bodyPr wrap="square">
            <a:spAutoFit/>
          </a:bodyPr>
          <a:lstStyle/>
          <a:p>
            <a:pPr algn="ctr"/>
            <a:r>
              <a:rPr lang="en-US" sz="1200">
                <a:hlinkClick r:id="rId3"/>
              </a:rPr>
              <a:t>https://designedly.ie/case-study/midlands-flavours/</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809585" y="5379721"/>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3">
                  <a:extLst>
                    <a:ext uri="{A12FA001-AC4F-418D-AE19-62706E023703}">
                      <ahyp:hlinkClr xmlns:ahyp="http://schemas.microsoft.com/office/drawing/2018/hyperlinkcolor" val="tx"/>
                    </a:ext>
                  </a:extLst>
                </a:hlinkClick>
              </a:rPr>
              <a:t>Klik om te lezen</a:t>
            </a:r>
            <a:endParaRPr lang="en-IE" dirty="0">
              <a:solidFill>
                <a:srgbClr val="292668"/>
              </a:solidFill>
            </a:endParaRPr>
          </a:p>
        </p:txBody>
      </p:sp>
      <p:pic>
        <p:nvPicPr>
          <p:cNvPr id="3074" name="Picture 2" descr="Midland Region, Ireland - Wikipedia">
            <a:hlinkClick r:id="rId3"/>
            <a:extLst>
              <a:ext uri="{FF2B5EF4-FFF2-40B4-BE49-F238E27FC236}">
                <a16:creationId xmlns:a16="http://schemas.microsoft.com/office/drawing/2014/main" id="{A3AAD18E-EC10-4898-972B-FB8227296733}"/>
              </a:ext>
            </a:extLst>
          </p:cNvPr>
          <p:cNvPicPr>
            <a:picLocks noGrp="1" noChangeAspect="1" noChangeArrowheads="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82955"/>
      </p:ext>
    </p:extLst>
  </p:cSld>
  <p:clrMapOvr>
    <a:masterClrMapping/>
  </p:clrMapOvr>
</p:sld>
</file>

<file path=ppt/slides/slide16.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29851" y="1155453"/>
            <a:ext cx="6958938" cy="4102937"/>
          </a:xfrm>
          <a:prstGeom prst="rect">
            <a:avLst/>
          </a:prstGeom>
        </p:spPr>
        <p:txBody>
          <a:bodyPr lIns="91440" tIns="45720" rIns="91440" bIns="45720" anchor="t"/>
          <a:lstStyle/>
          <a:p>
            <a:pPr marL="0" indent="0"/>
            <a:r>
              <a:rPr lang="en-IE" dirty="0"/>
              <a:t>Midlands Flavours is een regionaal voedselinitiatief en netwerk dat het volgende samenbrengt:</a:t>
            </a:r>
          </a:p>
          <a:p>
            <a:pPr marL="342900" indent="-342900">
              <a:buFont typeface="Arial" panose="020B0604020202020204" pitchFamily="34" charset="0"/>
              <a:buChar char="•"/>
            </a:pPr>
            <a:r>
              <a:rPr lang="en-IE" b="1" dirty="0"/>
              <a:t>Lokale producenten</a:t>
            </a:r>
            <a:endParaRPr lang="en-IE" b="1" dirty="0">
              <a:ea typeface="Calibri" panose="020F0502020204030204"/>
              <a:cs typeface="Calibri" panose="020F0502020204030204"/>
            </a:endParaRPr>
          </a:p>
          <a:p>
            <a:pPr marL="342900" indent="-342900">
              <a:buFont typeface="Arial" panose="020B0604020202020204" pitchFamily="34" charset="0"/>
              <a:buChar char="•"/>
            </a:pPr>
            <a:r>
              <a:rPr lang="en-IE" b="1" dirty="0"/>
              <a:t>Voedingsbedrijven en ambachtslieden</a:t>
            </a:r>
            <a:endParaRPr lang="en-IE" b="1" dirty="0">
              <a:ea typeface="Calibri" panose="020F0502020204030204"/>
              <a:cs typeface="Calibri" panose="020F0502020204030204"/>
            </a:endParaRPr>
          </a:p>
          <a:p>
            <a:pPr marL="342900" indent="-342900">
              <a:buFont typeface="Arial" panose="020B0604020202020204" pitchFamily="34" charset="0"/>
              <a:buChar char="•"/>
            </a:pPr>
            <a:r>
              <a:rPr lang="en-IE" b="1" dirty="0"/>
              <a:t>Belanghebbenden uit de toeristische sector en de gemeenschap</a:t>
            </a:r>
            <a:endParaRPr lang="en-IE" dirty="0"/>
          </a:p>
          <a:p>
            <a:pPr marL="0" indent="0"/>
            <a:r>
              <a:rPr lang="en-IE" dirty="0"/>
              <a:t>Het doel is om de voedselidentiteit van de Midlands te versterken, lokale ondernemingen te ondersteunen en voedsel te positioneren als katalysator voor plaatsgebonden ontwikkeling.</a:t>
            </a:r>
            <a:endParaRPr lang="en-IE" dirty="0">
              <a:ea typeface="Calibri"/>
              <a:cs typeface="Calibri"/>
            </a:endParaRPr>
          </a:p>
          <a:p>
            <a:pPr marL="0" indent="0"/>
            <a:endParaRPr lang="en-IE" dirty="0"/>
          </a:p>
          <a:p>
            <a:pPr marL="0" indent="0"/>
            <a:r>
              <a:rPr lang="en-IE" dirty="0"/>
              <a:t>In 2024 heeft de Midlands een nieuwe audit van de vaardigheidsbehoeften uitgevoerd om een beter inzicht te krijgen in het onderwijs- en opleidingsaanbod en de vaardigheidstekorten in de regio.</a:t>
            </a:r>
            <a:endParaRPr lang="en-IE" dirty="0">
              <a:ea typeface="Calibri"/>
              <a:cs typeface="Calibri"/>
            </a:endParaRPr>
          </a:p>
          <a:p>
            <a:pPr marL="0" indent="0"/>
            <a:endParaRPr lang="en-US" dirty="0">
              <a:ea typeface="Calibri"/>
              <a:cs typeface="Calibri"/>
            </a:endParaRPr>
          </a:p>
          <a:p>
            <a:pPr marL="0" indent="0"/>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457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5" name="Arrow: Right 4">
            <a:extLst>
              <a:ext uri="{FF2B5EF4-FFF2-40B4-BE49-F238E27FC236}">
                <a16:creationId xmlns:a16="http://schemas.microsoft.com/office/drawing/2014/main" id="{24AE4BB8-3749-9972-426D-758E5CF789B5}"/>
              </a:ext>
            </a:extLst>
          </p:cNvPr>
          <p:cNvSpPr/>
          <p:nvPr/>
        </p:nvSpPr>
        <p:spPr>
          <a:xfrm>
            <a:off x="5520443" y="5426556"/>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IE" dirty="0">
              <a:solidFill>
                <a:srgbClr val="292668"/>
              </a:solidFill>
            </a:endParaRPr>
          </a:p>
          <a:p>
            <a:pPr algn="ctr"/>
            <a:r>
              <a:rPr lang="en-IE" dirty="0">
                <a:solidFill>
                  <a:srgbClr val="292668"/>
                </a:solidFill>
                <a:hlinkClick r:id="rId3">
                  <a:extLst>
                    <a:ext uri="{A12FA001-AC4F-418D-AE19-62706E023703}">
                      <ahyp:hlinkClr xmlns:ahyp="http://schemas.microsoft.com/office/drawing/2018/hyperlinkcolor" val="tx"/>
                    </a:ext>
                  </a:extLst>
                </a:hlinkClick>
              </a:rPr>
              <a:t>Klik om te lezen</a:t>
            </a:r>
            <a:endParaRPr lang="en-IE" dirty="0">
              <a:solidFill>
                <a:srgbClr val="292668"/>
              </a:solidFill>
              <a:ea typeface="Calibri"/>
              <a:cs typeface="Calibri"/>
            </a:endParaRPr>
          </a:p>
        </p:txBody>
      </p:sp>
      <p:pic>
        <p:nvPicPr>
          <p:cNvPr id="8" name="Picture Placeholder 7">
            <a:hlinkClick r:id="rId3"/>
            <a:extLst>
              <a:ext uri="{FF2B5EF4-FFF2-40B4-BE49-F238E27FC236}">
                <a16:creationId xmlns:a16="http://schemas.microsoft.com/office/drawing/2014/main" id="{41571A1A-4315-4A71-889F-DE752DD4AC9E}"/>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42057875"/>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Oefening voor leerlingen</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84634" y="1760371"/>
            <a:ext cx="11487760" cy="4281601"/>
          </a:xfrm>
          <a:prstGeom prst="rect">
            <a:avLst/>
          </a:prstGeom>
        </p:spPr>
        <p:txBody>
          <a:bodyPr lIns="91440" tIns="45720" rIns="91440" bIns="45720" anchor="t"/>
          <a:lstStyle/>
          <a:p>
            <a:endParaRPr lang="en-US" dirty="0">
              <a:ea typeface="Calibri"/>
              <a:cs typeface="Calibri"/>
            </a:endParaRPr>
          </a:p>
          <a:p>
            <a:r>
              <a:rPr lang="en-US" dirty="0"/>
              <a:t>Reflectieoefening – </a:t>
            </a:r>
            <a:r>
              <a:rPr lang="en-IE" b="1" dirty="0"/>
              <a:t>De smaak van een plek in kaart brengen</a:t>
            </a:r>
            <a:endParaRPr lang="en-IE" b="1" dirty="0">
              <a:ea typeface="Calibri"/>
              <a:cs typeface="Calibri"/>
            </a:endParaRPr>
          </a:p>
          <a:p>
            <a:pPr>
              <a:spcAft>
                <a:spcPts val="1200"/>
              </a:spcAft>
            </a:pPr>
            <a:r>
              <a:rPr lang="en-US" b="1" dirty="0">
                <a:ea typeface="+mn-lt"/>
                <a:cs typeface="+mn-lt"/>
              </a:rPr>
              <a:t>Doel: </a:t>
            </a:r>
            <a:r>
              <a:rPr lang="en-IE" dirty="0"/>
              <a:t>Plaatsgebonden ontwikkelingsconcepten toepassen door middel van het in kaart brengen van voedsel</a:t>
            </a:r>
            <a:endParaRPr lang="en-US" sz="1200" dirty="0">
              <a:ea typeface="+mn-lt"/>
              <a:cs typeface="+mn-lt"/>
            </a:endParaRPr>
          </a:p>
          <a:p>
            <a:r>
              <a:rPr lang="en-IE" b="1" dirty="0">
                <a:ea typeface="+mn-lt"/>
                <a:cs typeface="+mn-lt"/>
              </a:rPr>
              <a:t>Opdracht </a:t>
            </a:r>
          </a:p>
          <a:p>
            <a:pPr marL="457200" indent="-457200">
              <a:buFont typeface="+mj-lt"/>
              <a:buAutoNum type="arabicPeriod"/>
            </a:pPr>
            <a:r>
              <a:rPr lang="en-IE" dirty="0">
                <a:ea typeface="+mn-lt"/>
                <a:cs typeface="+mn-lt"/>
              </a:rPr>
              <a:t>Kies een stad, plattelandsgebied of regio die je kent</a:t>
            </a:r>
          </a:p>
          <a:p>
            <a:pPr marL="457200" indent="-457200">
              <a:buFont typeface="+mj-lt"/>
              <a:buAutoNum type="arabicPeriod"/>
            </a:pPr>
            <a:r>
              <a:rPr lang="en-IE" dirty="0">
                <a:ea typeface="+mn-lt"/>
                <a:cs typeface="+mn-lt"/>
              </a:rPr>
              <a:t>Teken op een blanco pagina een eenvoudige kaart en voeg toe: </a:t>
            </a:r>
          </a:p>
          <a:p>
            <a:pPr marL="342900" indent="-342900">
              <a:buFont typeface="Arial" panose="020B0604020202020204" pitchFamily="34" charset="0"/>
              <a:buChar char="•"/>
            </a:pPr>
            <a:r>
              <a:rPr lang="en-IE" sz="2000" dirty="0">
                <a:ea typeface="+mn-lt"/>
                <a:cs typeface="+mn-lt"/>
              </a:rPr>
              <a:t>Lokale voedingsmiddelen of ingrediënten</a:t>
            </a:r>
          </a:p>
          <a:p>
            <a:pPr marL="342900" indent="-342900">
              <a:buFont typeface="Arial" panose="020B0604020202020204" pitchFamily="34" charset="0"/>
              <a:buChar char="•"/>
            </a:pPr>
            <a:r>
              <a:rPr lang="en-IE" sz="2000" dirty="0">
                <a:ea typeface="+mn-lt"/>
                <a:cs typeface="+mn-lt"/>
              </a:rPr>
              <a:t>Producenten, markten of voedingsbedrijven </a:t>
            </a:r>
          </a:p>
          <a:p>
            <a:pPr marL="342900" indent="-342900">
              <a:buFont typeface="Arial" panose="020B0604020202020204" pitchFamily="34" charset="0"/>
              <a:buChar char="•"/>
            </a:pPr>
            <a:r>
              <a:rPr lang="en-IE" sz="2000" dirty="0">
                <a:ea typeface="+mn-lt"/>
                <a:cs typeface="+mn-lt"/>
              </a:rPr>
              <a:t>Tradities of evenementen die met voedsel te maken hebben </a:t>
            </a:r>
          </a:p>
          <a:p>
            <a:pPr marL="342900" indent="-342900">
              <a:buFont typeface="Arial" panose="020B0604020202020204" pitchFamily="34" charset="0"/>
              <a:buChar char="•"/>
            </a:pPr>
            <a:r>
              <a:rPr lang="en-IE" sz="2000" dirty="0">
                <a:ea typeface="+mn-lt"/>
                <a:cs typeface="+mn-lt"/>
              </a:rPr>
              <a:t>Landschappen die verband houden met voedsel (boerderijen, rivieren, straten)</a:t>
            </a:r>
          </a:p>
          <a:p>
            <a:pPr marL="457200" indent="-457200">
              <a:buFont typeface="+mj-lt"/>
              <a:buAutoNum type="arabicPeriod" startAt="3"/>
            </a:pPr>
            <a:r>
              <a:rPr lang="en-IE" dirty="0">
                <a:ea typeface="+mn-lt"/>
                <a:cs typeface="+mn-lt"/>
              </a:rPr>
              <a:t>Identificeer:</a:t>
            </a:r>
          </a:p>
          <a:p>
            <a:pPr marL="342900" indent="-342900">
              <a:buFont typeface="Arial" panose="020B0604020202020204" pitchFamily="34" charset="0"/>
              <a:buChar char="•"/>
            </a:pPr>
            <a:r>
              <a:rPr lang="en-IE" sz="2000" dirty="0">
                <a:ea typeface="+mn-lt"/>
                <a:cs typeface="+mn-lt"/>
              </a:rPr>
              <a:t>Wat maakt deze plek bijzonder? </a:t>
            </a:r>
          </a:p>
          <a:p>
            <a:pPr marL="342900" indent="-342900">
              <a:buFont typeface="Arial" panose="020B0604020202020204" pitchFamily="34" charset="0"/>
              <a:buChar char="•"/>
            </a:pPr>
            <a:r>
              <a:rPr lang="en-IE" sz="2000" dirty="0">
                <a:ea typeface="+mn-lt"/>
                <a:cs typeface="+mn-lt"/>
              </a:rPr>
              <a:t>Welke voedselverhalen zijn zichtbaar?</a:t>
            </a:r>
          </a:p>
          <a:p>
            <a:pPr marL="342900" indent="-342900">
              <a:buFont typeface="Arial" panose="020B0604020202020204" pitchFamily="34" charset="0"/>
              <a:buChar char="•"/>
            </a:pPr>
            <a:r>
              <a:rPr lang="en-IE" sz="2000" dirty="0">
                <a:ea typeface="+mn-lt"/>
                <a:cs typeface="+mn-lt"/>
              </a:rPr>
              <a:t>Welke verhalen ontbreken of zijn ondervertegenwoordigd?</a:t>
            </a:r>
            <a:endParaRPr lang="en-US" sz="2000"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23079521"/>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59889" y="1426367"/>
            <a:ext cx="8150647" cy="4250335"/>
          </a:xfrm>
          <a:prstGeom prst="rect">
            <a:avLst/>
          </a:prstGeom>
        </p:spPr>
        <p:txBody>
          <a:bodyPr lIns="91440" tIns="45720" rIns="91440" bIns="45720" anchor="t"/>
          <a:lstStyle/>
          <a:p>
            <a:r>
              <a:rPr lang="en-IE" sz="3000" b="1" dirty="0"/>
              <a:t>Voedselsystemen en duurzaamheid</a:t>
            </a:r>
            <a:endParaRPr lang="en-IE" sz="1800" b="1" dirty="0"/>
          </a:p>
          <a:p>
            <a:pPr>
              <a:lnSpc>
                <a:spcPct val="100000"/>
              </a:lnSpc>
              <a:spcAft>
                <a:spcPts val="600"/>
              </a:spcAft>
              <a:buFont typeface="Arial" panose="020B0604020202020204" pitchFamily="34" charset="0"/>
              <a:buChar char="•"/>
            </a:pPr>
            <a:r>
              <a:rPr lang="en-IE" dirty="0"/>
              <a:t>Lokale voedselsystemen: productie, distributie en waardeketens.</a:t>
            </a:r>
            <a:endParaRPr lang="en-IE" dirty="0">
              <a:ea typeface="Calibri"/>
              <a:cs typeface="Calibri"/>
            </a:endParaRPr>
          </a:p>
          <a:p>
            <a:pPr>
              <a:lnSpc>
                <a:spcPct val="100000"/>
              </a:lnSpc>
              <a:spcAft>
                <a:spcPts val="600"/>
              </a:spcAft>
              <a:buFont typeface="Arial" panose="020B0604020202020204" pitchFamily="34" charset="0"/>
              <a:buChar char="•"/>
            </a:pPr>
            <a:r>
              <a:rPr lang="en-IE" dirty="0"/>
              <a:t>Duurzaamheidskwesties: voedselkilometers, seizoensgebondenheid, afval, veerkracht.</a:t>
            </a:r>
          </a:p>
          <a:p>
            <a:pPr>
              <a:lnSpc>
                <a:spcPct val="100000"/>
              </a:lnSpc>
              <a:spcAft>
                <a:spcPts val="600"/>
              </a:spcAft>
              <a:buFont typeface="Arial" panose="020B0604020202020204" pitchFamily="34" charset="0"/>
              <a:buChar char="•"/>
            </a:pPr>
            <a:r>
              <a:rPr lang="en-IE" dirty="0"/>
              <a:t>Voedseltoerisme afstemmen op </a:t>
            </a:r>
            <a:r>
              <a:rPr lang="en-IE" dirty="0">
                <a:hlinkClick r:id="rId2"/>
              </a:rPr>
              <a:t>SDG's </a:t>
            </a:r>
            <a:r>
              <a:rPr lang="en-IE" dirty="0"/>
              <a:t>en </a:t>
            </a:r>
            <a:r>
              <a:rPr lang="en-IE" dirty="0"/>
              <a:t>principes van </a:t>
            </a:r>
            <a:r>
              <a:rPr lang="en-IE" dirty="0">
                <a:hlinkClick r:id="rId3"/>
              </a:rPr>
              <a:t>de circulaire economie</a:t>
            </a:r>
            <a:r>
              <a:rPr lang="en-IE" dirty="0"/>
              <a:t>.</a:t>
            </a:r>
            <a:endParaRPr lang="en-IE" dirty="0">
              <a:ea typeface="Calibri"/>
              <a:cs typeface="Calibri"/>
            </a:endParaRPr>
          </a:p>
          <a:p>
            <a:pPr>
              <a:lnSpc>
                <a:spcPct val="100000"/>
              </a:lnSpc>
              <a:spcAft>
                <a:spcPts val="600"/>
              </a:spcAft>
              <a:buFont typeface="Arial" panose="020B0604020202020204" pitchFamily="34" charset="0"/>
              <a:buChar char="•"/>
            </a:pPr>
            <a:r>
              <a:rPr lang="en-IE" dirty="0"/>
              <a:t>Bestuur en beleidsmakers: Destination Management Organisations (DMO's), EU-kaders.</a:t>
            </a:r>
            <a:endParaRPr lang="en-IE" sz="2000" dirty="0"/>
          </a:p>
          <a:p>
            <a:pPr marL="0" indent="0"/>
            <a:r>
              <a:rPr lang="en-IE" dirty="0"/>
              <a:t>Een lokaal voedselsysteem betekent niet dat er een paar groenten voor de buurt worden geteeld. Het betekent dat we onze benadering van landbouw, onze voeding en de herkomst van ons voedsel volledig moeten herzien. Door over te stappen op een meer lokaal voedselsysteem ontstaat een veerkrachtigere, klimaatbestendige en duurzame gemeenschap. </a:t>
            </a:r>
          </a:p>
          <a:p>
            <a:pPr marL="0" indent="0"/>
            <a:endParaRPr lang="en-IE" sz="2000" dirty="0"/>
          </a:p>
          <a:p>
            <a:pPr>
              <a:buFont typeface="Arial" panose="020B0604020202020204" pitchFamily="34" charset="0"/>
              <a:buChar char="•"/>
            </a:pPr>
            <a:endParaRPr lang="en-IE" sz="2000" dirty="0"/>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898844"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C</a:t>
            </a:r>
          </a:p>
        </p:txBody>
      </p:sp>
      <p:pic>
        <p:nvPicPr>
          <p:cNvPr id="5" name="Picture 4">
            <a:extLst>
              <a:ext uri="{FF2B5EF4-FFF2-40B4-BE49-F238E27FC236}">
                <a16:creationId xmlns:a16="http://schemas.microsoft.com/office/drawing/2014/main" id="{FB3391C5-ACF2-36ED-AD8A-3066DABC62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9152" y="1721796"/>
            <a:ext cx="2334855" cy="2237361"/>
          </a:xfrm>
          <a:prstGeom prst="rect">
            <a:avLst/>
          </a:prstGeom>
          <a:ln>
            <a:solidFill>
              <a:srgbClr val="292668"/>
            </a:solidFill>
          </a:ln>
        </p:spPr>
      </p:pic>
      <p:sp>
        <p:nvSpPr>
          <p:cNvPr id="8" name="TextBox 7">
            <a:extLst>
              <a:ext uri="{FF2B5EF4-FFF2-40B4-BE49-F238E27FC236}">
                <a16:creationId xmlns:a16="http://schemas.microsoft.com/office/drawing/2014/main" id="{759669E1-039F-924D-C087-D6ECD03611CB}"/>
              </a:ext>
            </a:extLst>
          </p:cNvPr>
          <p:cNvSpPr txBox="1"/>
          <p:nvPr/>
        </p:nvSpPr>
        <p:spPr>
          <a:xfrm>
            <a:off x="9140038" y="4049063"/>
            <a:ext cx="2033081" cy="1200329"/>
          </a:xfrm>
          <a:prstGeom prst="rect">
            <a:avLst/>
          </a:prstGeom>
          <a:noFill/>
        </p:spPr>
        <p:txBody>
          <a:bodyPr wrap="square">
            <a:spAutoFit/>
          </a:bodyPr>
          <a:lstStyle/>
          <a:p>
            <a:r>
              <a:rPr lang="en-US" dirty="0">
                <a:hlinkClick r:id="rId5"/>
              </a:rPr>
              <a:t>Lokaal voedsel en wereldwijde voedselzekerheid </a:t>
            </a:r>
            <a:r>
              <a:rPr lang="en-IE" dirty="0">
                <a:solidFill>
                  <a:srgbClr val="292668"/>
                </a:solidFill>
              </a:rPr>
              <a:t>Emily Folk</a:t>
            </a:r>
          </a:p>
          <a:p>
            <a:endParaRPr lang="en-IE" dirty="0"/>
          </a:p>
        </p:txBody>
      </p:sp>
      <p:sp>
        <p:nvSpPr>
          <p:cNvPr id="9" name="Arrow: Right 8">
            <a:extLst>
              <a:ext uri="{FF2B5EF4-FFF2-40B4-BE49-F238E27FC236}">
                <a16:creationId xmlns:a16="http://schemas.microsoft.com/office/drawing/2014/main" id="{F36AD4F9-CE3E-67BC-C07D-3DEAF102D2A2}"/>
              </a:ext>
            </a:extLst>
          </p:cNvPr>
          <p:cNvSpPr/>
          <p:nvPr/>
        </p:nvSpPr>
        <p:spPr>
          <a:xfrm rot="19611854">
            <a:off x="7677086" y="505491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voor meer informatie</a:t>
            </a:r>
          </a:p>
        </p:txBody>
      </p:sp>
    </p:spTree>
    <p:extLst>
      <p:ext uri="{BB962C8B-B14F-4D97-AF65-F5344CB8AC3E}">
        <p14:creationId xmlns:p14="http://schemas.microsoft.com/office/powerpoint/2010/main" val="64558627"/>
      </p:ext>
    </p:extLst>
  </p:cSld>
  <p:clrMapOvr>
    <a:masterClrMapping/>
  </p:clrMapOvr>
</p:sld>
</file>

<file path=ppt/slides/slide19.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416399" y="1670435"/>
            <a:ext cx="7088696" cy="4102937"/>
          </a:xfrm>
          <a:prstGeom prst="rect">
            <a:avLst/>
          </a:prstGeom>
        </p:spPr>
        <p:txBody>
          <a:bodyPr lIns="91440" tIns="45720" rIns="91440" bIns="45720" anchor="t"/>
          <a:lstStyle/>
          <a:p>
            <a:pPr marL="0" indent="0"/>
            <a:r>
              <a:rPr lang="en-US" b="1" i="1" dirty="0">
                <a:ea typeface="+mn-lt"/>
                <a:cs typeface="+mn-lt"/>
              </a:rPr>
              <a:t>Duurzaamheid voor voedingsmiddelen- en drankenbedrijven West Cork</a:t>
            </a:r>
          </a:p>
          <a:p>
            <a:pPr marL="0" indent="0"/>
            <a:r>
              <a:rPr lang="en-IE" dirty="0">
                <a:ea typeface="Calibri"/>
                <a:cs typeface="Calibri"/>
              </a:rPr>
              <a:t>Is een programma dat praktische trainingen wil geven </a:t>
            </a:r>
          </a:p>
          <a:p>
            <a:pPr marL="0" indent="0"/>
            <a:r>
              <a:rPr lang="en-IE" dirty="0">
                <a:ea typeface="Calibri"/>
                <a:cs typeface="Calibri"/>
              </a:rPr>
              <a:t>aan voedings- en drankbedrijven die milieubewuster willen werken.</a:t>
            </a:r>
          </a:p>
          <a:p>
            <a:pPr marL="0" indent="0"/>
            <a:endParaRPr lang="en-US" dirty="0">
              <a:ea typeface="Calibri"/>
              <a:cs typeface="Calibri"/>
            </a:endParaRPr>
          </a:p>
          <a:p>
            <a:pPr marL="0" indent="0"/>
            <a:r>
              <a:rPr lang="en-IE" dirty="0">
                <a:ea typeface="Calibri"/>
                <a:cs typeface="Calibri"/>
              </a:rPr>
              <a:t>Het programma sluit aan bij SDG-prioriteiten zoals </a:t>
            </a:r>
            <a:endParaRPr lang="en-US" dirty="0">
              <a:ea typeface="Calibri"/>
              <a:cs typeface="Calibri"/>
            </a:endParaRPr>
          </a:p>
          <a:p>
            <a:pPr marL="0" indent="0"/>
            <a:r>
              <a:rPr lang="en-IE" dirty="0">
                <a:ea typeface="Calibri"/>
                <a:cs typeface="Calibri"/>
              </a:rPr>
              <a:t>Verantwoorde consumptie en productie en </a:t>
            </a:r>
            <a:endParaRPr lang="en-US" dirty="0">
              <a:ea typeface="Calibri"/>
              <a:cs typeface="Calibri"/>
            </a:endParaRPr>
          </a:p>
          <a:p>
            <a:pPr marL="0" indent="0"/>
            <a:r>
              <a:rPr lang="en-IE" dirty="0">
                <a:ea typeface="Calibri"/>
                <a:cs typeface="Calibri"/>
              </a:rPr>
              <a:t>Duurzame gemeenschappen, omdat deelnemers leren om afval te verminderen, emissies te verlagen en duurzame waardeketens op te bouwen</a:t>
            </a:r>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87831"/>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195285" y="6461207"/>
            <a:ext cx="3976255" cy="276999"/>
          </a:xfrm>
          <a:prstGeom prst="rect">
            <a:avLst/>
          </a:prstGeom>
          <a:noFill/>
        </p:spPr>
        <p:txBody>
          <a:bodyPr wrap="square">
            <a:spAutoFit/>
          </a:bodyPr>
          <a:lstStyle/>
          <a:p>
            <a:pPr algn="ctr"/>
            <a:r>
              <a:rPr lang="en-US" sz="1200">
                <a:hlinkClick r:id="rId3"/>
              </a:rPr>
              <a:t>https://training.secad.ie/courses/sustainable-food-training/</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519299" y="5554171"/>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3">
                  <a:extLst>
                    <a:ext uri="{A12FA001-AC4F-418D-AE19-62706E023703}">
                      <ahyp:hlinkClr xmlns:ahyp="http://schemas.microsoft.com/office/drawing/2018/hyperlinkcolor" val="tx"/>
                    </a:ext>
                  </a:extLst>
                </a:hlinkClick>
              </a:rPr>
              <a:t>Klik om te lezen</a:t>
            </a:r>
            <a:endParaRPr lang="en-IE" dirty="0">
              <a:solidFill>
                <a:srgbClr val="292668"/>
              </a:solidFill>
            </a:endParaRPr>
          </a:p>
        </p:txBody>
      </p:sp>
      <p:pic>
        <p:nvPicPr>
          <p:cNvPr id="9" name="Picture Placeholder 8">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7355" t="-32958" r="41394" b="-26863"/>
          <a:stretch/>
        </p:blipFill>
        <p:spPr>
          <a:xfrm>
            <a:off x="7722545" y="1436384"/>
            <a:ext cx="2472489" cy="4336988"/>
          </a:xfrm>
          <a:prstGeom prst="rect">
            <a:avLst/>
          </a:prstGeom>
          <a:solidFill>
            <a:srgbClr val="FFFFFF">
              <a:lumMod val="85000"/>
            </a:srgbClr>
          </a:solidFill>
        </p:spPr>
      </p:pic>
    </p:spTree>
    <p:extLst>
      <p:ext uri="{BB962C8B-B14F-4D97-AF65-F5344CB8AC3E}">
        <p14:creationId xmlns:p14="http://schemas.microsoft.com/office/powerpoint/2010/main" val="2576840596"/>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a:t>INHOUDSOPGAVE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5162577" y="804645"/>
            <a:ext cx="5857689" cy="689519"/>
          </a:xfrm>
        </p:spPr>
        <p:txBody>
          <a:bodyPr/>
          <a:lstStyle/>
          <a:p>
            <a:r>
              <a:rPr lang="en-US" dirty="0"/>
              <a:t>Inleiding</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4327280" y="804645"/>
            <a:ext cx="700387" cy="689518"/>
          </a:xfrm>
        </p:spPr>
        <p:txBody>
          <a:bodyPr/>
          <a:lstStyle/>
          <a:p>
            <a:r>
              <a:rPr lang="en-US"/>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4348983" y="1559213"/>
            <a:ext cx="700387" cy="689518"/>
          </a:xfrm>
        </p:spPr>
        <p:txBody>
          <a:bodyPr/>
          <a:lstStyle/>
          <a:p>
            <a:r>
              <a:rPr lang="en-US"/>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5184280" y="1559213"/>
            <a:ext cx="5857689" cy="689519"/>
          </a:xfrm>
        </p:spPr>
        <p:txBody>
          <a:bodyPr/>
          <a:lstStyle/>
          <a:p>
            <a:r>
              <a:rPr lang="en-IE" sz="2400"/>
              <a:t>Leerdoelen </a:t>
            </a:r>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4355562" y="2361906"/>
            <a:ext cx="700387" cy="689518"/>
          </a:xfrm>
        </p:spPr>
        <p:txBody>
          <a:bodyPr/>
          <a:lstStyle/>
          <a:p>
            <a:r>
              <a:rPr lang="en-US"/>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5184280" y="2345864"/>
            <a:ext cx="8393061" cy="689519"/>
          </a:xfrm>
        </p:spPr>
        <p:txBody>
          <a:bodyPr lIns="91440" tIns="45720" rIns="91440" bIns="45720" anchor="ctr">
            <a:noAutofit/>
          </a:bodyPr>
          <a:lstStyle/>
          <a:p>
            <a:r>
              <a:rPr lang="en-IE" sz="2400" dirty="0"/>
              <a:t>Moduleopbouw </a:t>
            </a:r>
            <a:r>
              <a:rPr lang="en-IE" sz="2400" dirty="0"/>
              <a:t>/ </a:t>
            </a:r>
            <a:r>
              <a:rPr lang="en-IE" sz="2400" dirty="0"/>
              <a:t>Casestudy's </a:t>
            </a:r>
            <a:r>
              <a:rPr lang="en-IE" sz="2400" dirty="0"/>
              <a:t>/ Oefeningen voor leerlingen</a:t>
            </a:r>
            <a:endParaRPr lang="en-IE" dirty="0"/>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377265" y="3132516"/>
            <a:ext cx="700387" cy="689518"/>
          </a:xfrm>
        </p:spPr>
        <p:txBody>
          <a:bodyPr/>
          <a:lstStyle/>
          <a:p>
            <a:r>
              <a:rPr lang="en-US"/>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5212562" y="3132516"/>
            <a:ext cx="5857689" cy="689519"/>
          </a:xfrm>
        </p:spPr>
        <p:txBody>
          <a:bodyPr lIns="91440" tIns="45720" rIns="91440" bIns="45720" anchor="ctr">
            <a:noAutofit/>
          </a:bodyPr>
          <a:lstStyle/>
          <a:p>
            <a:r>
              <a:rPr lang="en-US"/>
              <a:t>Conclusie / Samenvatting / Aanvullende literatuur </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Oefening voor leerlingen</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23576" y="1836071"/>
            <a:ext cx="11539789" cy="4281601"/>
          </a:xfrm>
          <a:prstGeom prst="rect">
            <a:avLst/>
          </a:prstGeom>
        </p:spPr>
        <p:txBody>
          <a:bodyPr lIns="91440" tIns="45720" rIns="91440" bIns="45720" anchor="t"/>
          <a:lstStyle/>
          <a:p>
            <a:endParaRPr lang="en-US" dirty="0">
              <a:ea typeface="Calibri"/>
              <a:cs typeface="Calibri"/>
            </a:endParaRPr>
          </a:p>
          <a:p>
            <a:pPr>
              <a:spcAft>
                <a:spcPts val="1200"/>
              </a:spcAft>
            </a:pPr>
            <a:r>
              <a:rPr lang="en-US" dirty="0"/>
              <a:t>Reflectieoefening – </a:t>
            </a:r>
            <a:r>
              <a:rPr lang="en-IE" b="1" dirty="0"/>
              <a:t>De reis van een maaltijd volgen</a:t>
            </a:r>
            <a:endParaRPr lang="en-US" sz="2000" dirty="0">
              <a:ea typeface="+mn-lt"/>
              <a:cs typeface="+mn-lt"/>
            </a:endParaRPr>
          </a:p>
          <a:p>
            <a:r>
              <a:rPr lang="en-US" b="1" dirty="0">
                <a:ea typeface="+mn-lt"/>
                <a:cs typeface="+mn-lt"/>
              </a:rPr>
              <a:t>Doel: </a:t>
            </a:r>
            <a:r>
              <a:rPr lang="en-IE" dirty="0">
                <a:ea typeface="+mn-lt"/>
                <a:cs typeface="+mn-lt"/>
              </a:rPr>
              <a:t>Inzicht krijgen in voedselsystemen, uitdagingen op het gebied van duurzaamheid en beleidsafstemming</a:t>
            </a:r>
          </a:p>
          <a:p>
            <a:endParaRPr lang="en-US" sz="1200" dirty="0">
              <a:ea typeface="+mn-lt"/>
              <a:cs typeface="+mn-lt"/>
            </a:endParaRPr>
          </a:p>
          <a:p>
            <a:r>
              <a:rPr lang="en-US" b="1" dirty="0">
                <a:ea typeface="+mn-lt"/>
                <a:cs typeface="+mn-lt"/>
              </a:rPr>
              <a:t>Opdracht: </a:t>
            </a:r>
            <a:r>
              <a:rPr lang="en-IE" dirty="0">
                <a:ea typeface="+mn-lt"/>
                <a:cs typeface="+mn-lt"/>
              </a:rPr>
              <a:t>Kies een maaltijd uit een restaurant, café of culinaire toeristische ervaring</a:t>
            </a:r>
            <a:endParaRPr lang="en-IE" sz="2000" dirty="0">
              <a:ea typeface="+mn-lt"/>
              <a:cs typeface="+mn-lt"/>
            </a:endParaRPr>
          </a:p>
          <a:p>
            <a:pPr marL="457200" indent="-457200">
              <a:buFont typeface="+mj-lt"/>
              <a:buAutoNum type="arabicPeriod"/>
            </a:pPr>
            <a:r>
              <a:rPr lang="en-IE" dirty="0">
                <a:ea typeface="+mn-lt"/>
                <a:cs typeface="+mn-lt"/>
              </a:rPr>
              <a:t>Volg het voedselsysteem dat erachter zit:</a:t>
            </a:r>
          </a:p>
          <a:p>
            <a:pPr marL="457200" indent="-342900">
              <a:buChar char="•"/>
            </a:pPr>
            <a:r>
              <a:rPr lang="en-IE" sz="2000" dirty="0">
                <a:ea typeface="+mn-lt"/>
                <a:cs typeface="+mn-lt"/>
              </a:rPr>
              <a:t>Waar zijn de belangrijkste ingrediënten geproduceerd?</a:t>
            </a:r>
            <a:endParaRPr lang="en-IE" dirty="0">
              <a:ea typeface="Calibri" panose="020F0502020204030204"/>
              <a:cs typeface="Calibri" panose="020F0502020204030204"/>
            </a:endParaRPr>
          </a:p>
          <a:p>
            <a:pPr marL="457200" indent="-342900">
              <a:buChar char="•"/>
            </a:pPr>
            <a:r>
              <a:rPr lang="en-IE" sz="2000" dirty="0">
                <a:ea typeface="+mn-lt"/>
                <a:cs typeface="+mn-lt"/>
              </a:rPr>
              <a:t>Hoe zijn ze verwerkt en gedistribueerd?</a:t>
            </a:r>
          </a:p>
          <a:p>
            <a:pPr marL="457200" indent="-342900">
              <a:buChar char="•"/>
            </a:pPr>
            <a:r>
              <a:rPr lang="en-IE" sz="2000" dirty="0">
                <a:ea typeface="+mn-lt"/>
                <a:cs typeface="+mn-lt"/>
              </a:rPr>
              <a:t>Wie profiteert er economisch van?</a:t>
            </a:r>
          </a:p>
          <a:p>
            <a:pPr marL="457200" indent="-457200">
              <a:buFont typeface="+mj-lt"/>
              <a:buAutoNum type="arabicPeriod" startAt="2"/>
            </a:pPr>
            <a:r>
              <a:rPr lang="en-IE" dirty="0">
                <a:ea typeface="+mn-lt"/>
                <a:cs typeface="+mn-lt"/>
              </a:rPr>
              <a:t>Identificeer duurzaamheidsfactoren:</a:t>
            </a:r>
          </a:p>
          <a:p>
            <a:pPr marL="457200" indent="-342900">
              <a:buChar char="•"/>
            </a:pPr>
            <a:r>
              <a:rPr lang="en-IE" sz="2000" dirty="0">
                <a:ea typeface="+mn-lt"/>
                <a:cs typeface="+mn-lt"/>
              </a:rPr>
              <a:t>Voedselkilometers (lokaal / nationaal / internationaal)</a:t>
            </a:r>
          </a:p>
          <a:p>
            <a:pPr marL="457200" indent="-342900">
              <a:buChar char="•"/>
            </a:pPr>
            <a:r>
              <a:rPr lang="en-IE" sz="2000" dirty="0">
                <a:ea typeface="+mn-lt"/>
                <a:cs typeface="+mn-lt"/>
              </a:rPr>
              <a:t>Seizoensgebonden of niet-seizoensgebonden ingrediënten</a:t>
            </a:r>
          </a:p>
          <a:p>
            <a:pPr marL="457200" indent="-342900">
              <a:buChar char="•"/>
            </a:pPr>
            <a:r>
              <a:rPr lang="en-IE" sz="2000" dirty="0">
                <a:ea typeface="+mn-lt"/>
                <a:cs typeface="+mn-lt"/>
              </a:rPr>
              <a:t>Afvalproductie en afvalvermindering</a:t>
            </a:r>
            <a:endParaRPr lang="en-US" sz="2000"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67474909"/>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59890" y="1448670"/>
            <a:ext cx="7528076" cy="4250335"/>
          </a:xfrm>
          <a:prstGeom prst="rect">
            <a:avLst/>
          </a:prstGeom>
        </p:spPr>
        <p:txBody>
          <a:bodyPr lIns="91440" tIns="45720" rIns="91440" bIns="45720" anchor="t"/>
          <a:lstStyle/>
          <a:p>
            <a:pPr>
              <a:spcAft>
                <a:spcPts val="600"/>
              </a:spcAft>
            </a:pPr>
            <a:r>
              <a:rPr lang="en-IE" sz="3000" b="1" dirty="0"/>
              <a:t>Het ontwerpen van culinaire toeristische ervaringen</a:t>
            </a:r>
          </a:p>
          <a:p>
            <a:pPr>
              <a:lnSpc>
                <a:spcPct val="100000"/>
              </a:lnSpc>
              <a:spcAft>
                <a:spcPts val="600"/>
              </a:spcAft>
              <a:buFont typeface="Arial" panose="020B0604020202020204" pitchFamily="34" charset="0"/>
              <a:buChar char="•"/>
            </a:pPr>
            <a:r>
              <a:rPr lang="en-IE" dirty="0"/>
              <a:t>Plaatsbranding en voedselverhalen.</a:t>
            </a:r>
            <a:endParaRPr lang="en-IE" dirty="0">
              <a:ea typeface="Calibri"/>
              <a:cs typeface="Calibri"/>
            </a:endParaRPr>
          </a:p>
          <a:p>
            <a:pPr>
              <a:lnSpc>
                <a:spcPct val="100000"/>
              </a:lnSpc>
              <a:spcAft>
                <a:spcPts val="600"/>
              </a:spcAft>
              <a:buFont typeface="Arial" panose="020B0604020202020204" pitchFamily="34" charset="0"/>
              <a:buChar char="•"/>
            </a:pPr>
            <a:r>
              <a:rPr lang="en-IE" dirty="0"/>
              <a:t>Principes van belevingsontwerp voor culinaire routes, festivals en proeverijen.</a:t>
            </a:r>
            <a:endParaRPr lang="en-IE" dirty="0">
              <a:ea typeface="Calibri"/>
              <a:cs typeface="Calibri"/>
            </a:endParaRPr>
          </a:p>
          <a:p>
            <a:pPr>
              <a:lnSpc>
                <a:spcPct val="100000"/>
              </a:lnSpc>
              <a:spcAft>
                <a:spcPts val="600"/>
              </a:spcAft>
              <a:buFont typeface="Arial" panose="020B0604020202020204" pitchFamily="34" charset="0"/>
              <a:buChar char="•"/>
            </a:pPr>
            <a:r>
              <a:rPr lang="en-IE" dirty="0"/>
              <a:t>De rol van digitale media en storytelling in foodbestemmingen.</a:t>
            </a:r>
          </a:p>
          <a:p>
            <a:pPr>
              <a:lnSpc>
                <a:spcPct val="150000"/>
              </a:lnSpc>
              <a:buFont typeface="Arial" panose="020B0604020202020204" pitchFamily="34" charset="0"/>
              <a:buChar char="•"/>
            </a:pPr>
            <a:endParaRPr lang="en-IE" sz="1100" dirty="0">
              <a:ea typeface="Calibri"/>
              <a:cs typeface="Calibri"/>
            </a:endParaRPr>
          </a:p>
          <a:p>
            <a:pPr marL="0" indent="0">
              <a:lnSpc>
                <a:spcPct val="100000"/>
              </a:lnSpc>
            </a:pPr>
            <a:r>
              <a:rPr lang="en-IE" dirty="0">
                <a:ea typeface="Calibri" panose="020F0502020204030204"/>
                <a:cs typeface="Calibri" panose="020F0502020204030204"/>
              </a:rPr>
              <a:t>Organisatoren van culinaire reizen moeten zichzelf uitdagen om unieke en innovatieve toeristische producten en diensten te ontwikkelen door een breder aspect van voedselwaarden te combineren met de cultuur, natuurlijke omgeving, levensstijl van de lokale bevolking, gezondheidsvoordelen of duurzaamheidskwesties van de bestemming om aan de verschillende behoeften van de culinaire toeristenmarkten te voldoen.</a:t>
            </a:r>
          </a:p>
          <a:p>
            <a:pPr marL="0" indent="0">
              <a:lnSpc>
                <a:spcPct val="100000"/>
              </a:lnSpc>
            </a:pPr>
            <a:endParaRPr lang="en-IE" dirty="0">
              <a:ea typeface="Calibri" panose="020F0502020204030204"/>
              <a:cs typeface="Calibri" panose="020F0502020204030204"/>
            </a:endParaRPr>
          </a:p>
          <a:p>
            <a:pPr marL="0" indent="0">
              <a:lnSpc>
                <a:spcPct val="100000"/>
              </a:lnSpc>
            </a:pPr>
            <a:endParaRPr lang="en-IE" dirty="0">
              <a:ea typeface="Calibri" panose="020F0502020204030204"/>
              <a:cs typeface="Calibri" panose="020F0502020204030204"/>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636197"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D</a:t>
            </a:r>
          </a:p>
        </p:txBody>
      </p:sp>
      <p:pic>
        <p:nvPicPr>
          <p:cNvPr id="7" name="Picture 6">
            <a:hlinkClick r:id="rId2"/>
            <a:extLst>
              <a:ext uri="{FF2B5EF4-FFF2-40B4-BE49-F238E27FC236}">
                <a16:creationId xmlns:a16="http://schemas.microsoft.com/office/drawing/2014/main" id="{D2DD10B7-ABCC-C383-E504-E8495BCE563C}"/>
              </a:ext>
            </a:extLst>
          </p:cNvPr>
          <p:cNvPicPr>
            <a:picLocks noChangeAspect="1"/>
          </p:cNvPicPr>
          <p:nvPr/>
        </p:nvPicPr>
        <p:blipFill>
          <a:blip r:embed="rId3"/>
          <a:stretch>
            <a:fillRect/>
          </a:stretch>
        </p:blipFill>
        <p:spPr>
          <a:xfrm>
            <a:off x="9174712" y="1630599"/>
            <a:ext cx="1714500" cy="2571750"/>
          </a:xfrm>
          <a:prstGeom prst="rect">
            <a:avLst/>
          </a:prstGeom>
        </p:spPr>
      </p:pic>
      <p:sp>
        <p:nvSpPr>
          <p:cNvPr id="9" name="TextBox 8">
            <a:extLst>
              <a:ext uri="{FF2B5EF4-FFF2-40B4-BE49-F238E27FC236}">
                <a16:creationId xmlns:a16="http://schemas.microsoft.com/office/drawing/2014/main" id="{6B84F34A-4933-66FE-DCFF-B4C2281967DF}"/>
              </a:ext>
            </a:extLst>
          </p:cNvPr>
          <p:cNvSpPr txBox="1"/>
          <p:nvPr/>
        </p:nvSpPr>
        <p:spPr>
          <a:xfrm>
            <a:off x="8795913" y="4254580"/>
            <a:ext cx="2636197" cy="923330"/>
          </a:xfrm>
          <a:prstGeom prst="rect">
            <a:avLst/>
          </a:prstGeom>
          <a:noFill/>
        </p:spPr>
        <p:txBody>
          <a:bodyPr wrap="square">
            <a:spAutoFit/>
          </a:bodyPr>
          <a:lstStyle/>
          <a:p>
            <a:r>
              <a:rPr lang="en-US" dirty="0">
                <a:hlinkClick r:id="rId2"/>
              </a:rPr>
              <a:t>Het ontwerpen van gastronomische tours op basis van identiteit | 16 | Internationaal C</a:t>
            </a:r>
            <a:endParaRPr lang="en-IE" dirty="0"/>
          </a:p>
        </p:txBody>
      </p:sp>
      <p:sp>
        <p:nvSpPr>
          <p:cNvPr id="10" name="Arrow: Right 9">
            <a:extLst>
              <a:ext uri="{FF2B5EF4-FFF2-40B4-BE49-F238E27FC236}">
                <a16:creationId xmlns:a16="http://schemas.microsoft.com/office/drawing/2014/main" id="{9E88547D-66F8-7C3C-F4F0-4B017EA60723}"/>
              </a:ext>
            </a:extLst>
          </p:cNvPr>
          <p:cNvSpPr/>
          <p:nvPr/>
        </p:nvSpPr>
        <p:spPr>
          <a:xfrm rot="19611854">
            <a:off x="7677086" y="505491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voor meer informatie</a:t>
            </a:r>
          </a:p>
        </p:txBody>
      </p:sp>
    </p:spTree>
    <p:extLst>
      <p:ext uri="{BB962C8B-B14F-4D97-AF65-F5344CB8AC3E}">
        <p14:creationId xmlns:p14="http://schemas.microsoft.com/office/powerpoint/2010/main" val="3025725640"/>
      </p:ext>
    </p:extLst>
  </p:cSld>
  <p:clrMapOvr>
    <a:masterClrMapping/>
  </p:clrMapOvr>
</p:sld>
</file>

<file path=ppt/slides/slide22.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088435" cy="4102937"/>
          </a:xfrm>
          <a:prstGeom prst="rect">
            <a:avLst/>
          </a:prstGeom>
        </p:spPr>
        <p:txBody>
          <a:bodyPr lIns="91440" tIns="45720" rIns="91440" bIns="45720" anchor="t"/>
          <a:lstStyle/>
          <a:p>
            <a:pPr marL="0" indent="0"/>
            <a:r>
              <a:rPr lang="en-US" b="1" dirty="0">
                <a:ea typeface="+mn-lt"/>
                <a:cs typeface="+mn-lt"/>
              </a:rPr>
              <a:t>Blas </a:t>
            </a:r>
            <a:r>
              <a:rPr lang="en-US" b="1" dirty="0" err="1">
                <a:ea typeface="+mn-lt"/>
                <a:cs typeface="+mn-lt"/>
              </a:rPr>
              <a:t>na </a:t>
            </a:r>
            <a:r>
              <a:rPr lang="en-US" b="1" dirty="0" err="1">
                <a:ea typeface="+mn-lt"/>
                <a:cs typeface="+mn-lt"/>
              </a:rPr>
              <a:t>hÉireann </a:t>
            </a:r>
            <a:r>
              <a:rPr lang="en-US" i="1" dirty="0">
                <a:ea typeface="+mn-lt"/>
                <a:cs typeface="+mn-lt"/>
              </a:rPr>
              <a:t>(Smaak van Ierland)</a:t>
            </a:r>
          </a:p>
          <a:p>
            <a:pPr marL="0" indent="0"/>
            <a:endParaRPr lang="en-IE" dirty="0">
              <a:ea typeface="+mn-lt"/>
              <a:cs typeface="+mn-lt"/>
            </a:endParaRPr>
          </a:p>
          <a:p>
            <a:pPr marL="0" indent="0"/>
            <a:r>
              <a:rPr lang="en-IE" dirty="0">
                <a:ea typeface="+mn-lt"/>
                <a:cs typeface="+mn-lt"/>
                <a:hlinkClick r:id="rId3"/>
              </a:rPr>
              <a:t>Blas </a:t>
            </a:r>
            <a:r>
              <a:rPr lang="en-IE" dirty="0" err="1">
                <a:ea typeface="+mn-lt"/>
                <a:cs typeface="+mn-lt"/>
                <a:hlinkClick r:id="rId3"/>
              </a:rPr>
              <a:t>na </a:t>
            </a:r>
            <a:r>
              <a:rPr lang="en-IE" dirty="0" err="1">
                <a:ea typeface="+mn-lt"/>
                <a:cs typeface="+mn-lt"/>
                <a:hlinkClick r:id="rId3"/>
              </a:rPr>
              <a:t>hÉireann</a:t>
            </a:r>
            <a:r>
              <a:rPr lang="en-IE" dirty="0">
                <a:ea typeface="+mn-lt"/>
                <a:cs typeface="+mn-lt"/>
              </a:rPr>
              <a:t>, de Irish Food Awards, is de grootste wedstrijd voor kwaliteitsvolle Ierse producten op het eiland Ierland. De jaarlijkse festiviteiten </a:t>
            </a:r>
          </a:p>
          <a:p>
            <a:pPr marL="0" indent="0"/>
            <a:r>
              <a:rPr lang="en-IE" dirty="0">
                <a:ea typeface="+mn-lt"/>
                <a:cs typeface="+mn-lt"/>
              </a:rPr>
              <a:t>groeien uit tot het grootste feest ter ere van Iers voedsel </a:t>
            </a:r>
          </a:p>
          <a:p>
            <a:pPr marL="0" indent="0">
              <a:spcAft>
                <a:spcPts val="600"/>
              </a:spcAft>
            </a:pPr>
            <a:r>
              <a:rPr lang="en-IE" dirty="0">
                <a:ea typeface="+mn-lt"/>
                <a:cs typeface="+mn-lt"/>
              </a:rPr>
              <a:t>en zijn producenten. </a:t>
            </a:r>
          </a:p>
          <a:p>
            <a:pPr marL="0" indent="0"/>
            <a:r>
              <a:rPr lang="en-IE" dirty="0">
                <a:ea typeface="+mn-lt"/>
                <a:cs typeface="+mn-lt"/>
              </a:rPr>
              <a:t>De prijzen worden uitgereikt in het Blas Village in </a:t>
            </a:r>
            <a:endParaRPr lang="en-US" dirty="0">
              <a:ea typeface="+mn-lt"/>
              <a:cs typeface="+mn-lt"/>
            </a:endParaRPr>
          </a:p>
          <a:p>
            <a:pPr marL="0" indent="0"/>
            <a:r>
              <a:rPr lang="en-IE" dirty="0">
                <a:ea typeface="+mn-lt"/>
                <a:cs typeface="+mn-lt"/>
              </a:rPr>
              <a:t>Dingle. Het dorp wordt een centraal punt voor </a:t>
            </a:r>
            <a:endParaRPr lang="en-US" dirty="0">
              <a:ea typeface="+mn-lt"/>
              <a:cs typeface="+mn-lt"/>
            </a:endParaRPr>
          </a:p>
          <a:p>
            <a:pPr marL="0" indent="0"/>
            <a:r>
              <a:rPr lang="en-IE" dirty="0">
                <a:ea typeface="+mn-lt"/>
                <a:cs typeface="+mn-lt"/>
              </a:rPr>
              <a:t>producenten uit het hele land om samen te komen </a:t>
            </a:r>
            <a:endParaRPr lang="en-US" dirty="0">
              <a:ea typeface="+mn-lt"/>
              <a:cs typeface="+mn-lt"/>
            </a:endParaRPr>
          </a:p>
          <a:p>
            <a:pPr marL="0" indent="0"/>
            <a:r>
              <a:rPr lang="en-IE" dirty="0">
                <a:ea typeface="+mn-lt"/>
                <a:cs typeface="+mn-lt"/>
              </a:rPr>
              <a:t>en het allerbeste van de Ierse keuken en </a:t>
            </a:r>
            <a:endParaRPr lang="en-US" dirty="0">
              <a:ea typeface="+mn-lt"/>
              <a:cs typeface="+mn-lt"/>
            </a:endParaRPr>
          </a:p>
          <a:p>
            <a:pPr marL="0" indent="0"/>
            <a:r>
              <a:rPr lang="en-IE" dirty="0">
                <a:ea typeface="+mn-lt"/>
                <a:cs typeface="+mn-lt"/>
              </a:rPr>
              <a:t>drank. </a:t>
            </a:r>
            <a:endParaRPr lang="en-US" dirty="0">
              <a:ea typeface="Calibri"/>
              <a:cs typeface="Calibri"/>
            </a:endParaRPr>
          </a:p>
          <a:p>
            <a:pPr marL="0" indent="0"/>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276999"/>
          </a:xfrm>
          <a:prstGeom prst="rect">
            <a:avLst/>
          </a:prstGeom>
          <a:noFill/>
        </p:spPr>
        <p:txBody>
          <a:bodyPr wrap="square">
            <a:spAutoFit/>
          </a:bodyPr>
          <a:lstStyle/>
          <a:p>
            <a:pPr algn="ctr"/>
            <a:r>
              <a:rPr lang="en-US" sz="1200">
                <a:hlinkClick r:id="rId4"/>
              </a:rPr>
              <a:t>https://www.irishfoodawards.com/about-blas-na-heireann/</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683202" y="551122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4">
                  <a:extLst>
                    <a:ext uri="{A12FA001-AC4F-418D-AE19-62706E023703}">
                      <ahyp:hlinkClr xmlns:ahyp="http://schemas.microsoft.com/office/drawing/2018/hyperlinkcolor" val="tx"/>
                    </a:ext>
                  </a:extLst>
                </a:hlinkClick>
              </a:rPr>
              <a:t>Klik om te lezen</a:t>
            </a:r>
            <a:endParaRPr lang="en-IE" dirty="0">
              <a:solidFill>
                <a:srgbClr val="292668"/>
              </a:solidFill>
            </a:endParaRPr>
          </a:p>
        </p:txBody>
      </p:sp>
      <p:pic>
        <p:nvPicPr>
          <p:cNvPr id="9" name="Picture Placeholder 8">
            <a:hlinkClick r:id="rId4"/>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p:blipFill>
        <p:spPr>
          <a:xfrm>
            <a:off x="7711394"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4270070424"/>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Leerlingoefening</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31008" y="2178779"/>
            <a:ext cx="7349392" cy="4281601"/>
          </a:xfrm>
          <a:prstGeom prst="rect">
            <a:avLst/>
          </a:prstGeom>
        </p:spPr>
        <p:txBody>
          <a:bodyPr lIns="91440" tIns="45720" rIns="91440" bIns="45720" anchor="t"/>
          <a:lstStyle/>
          <a:p>
            <a:pPr indent="0"/>
            <a:r>
              <a:rPr lang="en-US" dirty="0"/>
              <a:t>Reflectieoefening</a:t>
            </a:r>
            <a:endParaRPr lang="en-IE" b="1" dirty="0"/>
          </a:p>
          <a:p>
            <a:pPr indent="0"/>
            <a:r>
              <a:rPr lang="en-IE" b="1" dirty="0"/>
              <a:t>Ontwerp een festival rond eten</a:t>
            </a:r>
            <a:endParaRPr lang="en-IE" b="1" dirty="0">
              <a:ea typeface="Calibri" panose="020F0502020204030204"/>
              <a:cs typeface="Calibri" panose="020F0502020204030204"/>
            </a:endParaRPr>
          </a:p>
          <a:p>
            <a:pPr indent="0"/>
            <a:endParaRPr lang="en-US" dirty="0">
              <a:ea typeface="+mn-lt"/>
              <a:cs typeface="+mn-lt"/>
            </a:endParaRPr>
          </a:p>
          <a:p>
            <a:pPr indent="0"/>
            <a:r>
              <a:rPr lang="en-US" b="1" dirty="0">
                <a:ea typeface="+mn-lt"/>
                <a:cs typeface="+mn-lt"/>
              </a:rPr>
              <a:t>Doel: </a:t>
            </a:r>
            <a:r>
              <a:rPr lang="en-IE" dirty="0">
                <a:ea typeface="+mn-lt"/>
                <a:cs typeface="+mn-lt"/>
              </a:rPr>
              <a:t>De principes van place branding, experience design en storytelling toepassen via een </a:t>
            </a:r>
            <a:endParaRPr lang="en-US" dirty="0">
              <a:ea typeface="+mn-lt"/>
              <a:cs typeface="+mn-lt"/>
            </a:endParaRPr>
          </a:p>
          <a:p>
            <a:pPr indent="0"/>
            <a:r>
              <a:rPr lang="en-IE" dirty="0">
                <a:ea typeface="+mn-lt"/>
                <a:cs typeface="+mn-lt"/>
              </a:rPr>
              <a:t>festivalgericht model voor voedseltoerisme</a:t>
            </a:r>
            <a:endParaRPr lang="en-US" dirty="0">
              <a:ea typeface="Calibri"/>
              <a:cs typeface="Calibri"/>
            </a:endParaRPr>
          </a:p>
          <a:p>
            <a:pPr indent="0"/>
            <a:endParaRPr lang="en-US" sz="1000" dirty="0">
              <a:ea typeface="+mn-lt"/>
              <a:cs typeface="+mn-lt"/>
            </a:endParaRPr>
          </a:p>
          <a:p>
            <a:pPr marL="685800" indent="-342900">
              <a:buFont typeface="Arial" panose="020B0604020202020204" pitchFamily="34" charset="0"/>
              <a:buChar char="•"/>
            </a:pPr>
            <a:r>
              <a:rPr lang="en-IE" dirty="0"/>
              <a:t>Kies eerst een plaats (stad, dorp, stadsdeel of landelijk gebied) waar je je potentiële festival wilt organiseren.</a:t>
            </a:r>
            <a:endParaRPr lang="en-IE" dirty="0">
              <a:ea typeface="Calibri" panose="020F0502020204030204"/>
              <a:cs typeface="Calibri" panose="020F0502020204030204"/>
            </a:endParaRPr>
          </a:p>
          <a:p>
            <a:pPr marL="685800" indent="-342900">
              <a:buFont typeface="Arial" panose="020B0604020202020204" pitchFamily="34" charset="0"/>
              <a:buChar char="•"/>
            </a:pPr>
            <a:endParaRPr lang="en-IE" dirty="0"/>
          </a:p>
          <a:p>
            <a:pPr marL="685800" indent="-342900">
              <a:buFont typeface="Arial" panose="020B0604020202020204" pitchFamily="34" charset="0"/>
              <a:buChar char="•"/>
            </a:pPr>
            <a:r>
              <a:rPr lang="en-IE" dirty="0"/>
              <a:t>Voer vervolgens wat voorlopig online onderzoek uit naar wat er al beschikbaar is in die regio. Zijn er markten/festivals/trainingen?</a:t>
            </a:r>
            <a:endParaRPr lang="en-IE" dirty="0">
              <a:ea typeface="Calibri"/>
              <a:cs typeface="Calibri"/>
            </a:endParaRPr>
          </a:p>
          <a:p>
            <a:pPr indent="0"/>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pic>
        <p:nvPicPr>
          <p:cNvPr id="4098" name="Picture 2">
            <a:extLst>
              <a:ext uri="{FF2B5EF4-FFF2-40B4-BE49-F238E27FC236}">
                <a16:creationId xmlns:a16="http://schemas.microsoft.com/office/drawing/2014/main" id="{102B2EBD-5AAB-47FE-9EDD-6655F50514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22424" y="2399644"/>
            <a:ext cx="3068706" cy="383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70082"/>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a:t>Oefening voor leerlingen - vervolg</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904855" y="1953927"/>
            <a:ext cx="5748863" cy="4281601"/>
          </a:xfrm>
          <a:prstGeom prst="rect">
            <a:avLst/>
          </a:prstGeom>
        </p:spPr>
        <p:txBody>
          <a:bodyPr lIns="91440" tIns="45720" rIns="91440" bIns="45720" anchor="t"/>
          <a:lstStyle/>
          <a:p>
            <a:endParaRPr lang="en-US" dirty="0">
              <a:ea typeface="Calibri"/>
              <a:cs typeface="Calibri"/>
            </a:endParaRPr>
          </a:p>
          <a:p>
            <a:r>
              <a:rPr lang="en-IE" b="1" dirty="0"/>
              <a:t>Definieer het festivalconcept:</a:t>
            </a:r>
          </a:p>
          <a:p>
            <a:pPr>
              <a:buFont typeface="Arial" panose="020B0604020202020204" pitchFamily="34" charset="0"/>
              <a:buChar char="•"/>
            </a:pPr>
            <a:r>
              <a:rPr lang="en-IE" sz="2000" dirty="0"/>
              <a:t>Naam van het festival</a:t>
            </a:r>
          </a:p>
          <a:p>
            <a:pPr>
              <a:buFont typeface="Arial" panose="020B0604020202020204" pitchFamily="34" charset="0"/>
              <a:buChar char="•"/>
            </a:pPr>
            <a:r>
              <a:rPr lang="en-IE" sz="2000" dirty="0"/>
              <a:t>Tijd van het jaar (en waarom dit seizoen belangrijk is)</a:t>
            </a:r>
          </a:p>
          <a:p>
            <a:pPr>
              <a:buFont typeface="Arial" panose="020B0604020202020204" pitchFamily="34" charset="0"/>
              <a:buChar char="•"/>
            </a:pPr>
            <a:r>
              <a:rPr lang="en-IE" sz="2000" dirty="0"/>
              <a:t>Belangrijkste voedselthema (ingrediënt, product, traditie of keuken)</a:t>
            </a:r>
          </a:p>
          <a:p>
            <a:pPr marL="0" indent="0"/>
            <a:endParaRPr lang="en-IE" sz="2000" dirty="0"/>
          </a:p>
          <a:p>
            <a:r>
              <a:rPr lang="en-IE" b="1" dirty="0"/>
              <a:t>Bepaal het plaatsgebonden verhaal:</a:t>
            </a:r>
          </a:p>
          <a:p>
            <a:pPr>
              <a:buFont typeface="Arial" panose="020B0604020202020204" pitchFamily="34" charset="0"/>
              <a:buChar char="•"/>
            </a:pPr>
            <a:r>
              <a:rPr lang="en-IE" sz="2000" dirty="0"/>
              <a:t>Welk verhaal wil deze plaats vertellen via eten?</a:t>
            </a:r>
          </a:p>
          <a:p>
            <a:pPr>
              <a:buFont typeface="Arial" panose="020B0604020202020204" pitchFamily="34" charset="0"/>
              <a:buChar char="•"/>
            </a:pPr>
            <a:r>
              <a:rPr lang="en-IE" sz="2000" dirty="0"/>
              <a:t>Hoe weerspiegelt het festival de lokale cultuur, het landschap of het erfgoed?</a:t>
            </a:r>
          </a:p>
          <a:p>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pic>
        <p:nvPicPr>
          <p:cNvPr id="31" name="Picture 30" descr="Girl eating outdoors">
            <a:extLst>
              <a:ext uri="{FF2B5EF4-FFF2-40B4-BE49-F238E27FC236}">
                <a16:creationId xmlns:a16="http://schemas.microsoft.com/office/drawing/2014/main" id="{15B6441D-BAF7-410B-8A36-F14CFC9AD39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59946" y="2583979"/>
            <a:ext cx="4530913" cy="3021496"/>
          </a:xfrm>
          <a:prstGeom prst="rect">
            <a:avLst/>
          </a:prstGeom>
        </p:spPr>
      </p:pic>
    </p:spTree>
    <p:extLst>
      <p:ext uri="{BB962C8B-B14F-4D97-AF65-F5344CB8AC3E}">
        <p14:creationId xmlns:p14="http://schemas.microsoft.com/office/powerpoint/2010/main" val="1379340091"/>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93703" y="1459821"/>
            <a:ext cx="10472066" cy="4250335"/>
          </a:xfrm>
          <a:prstGeom prst="rect">
            <a:avLst/>
          </a:prstGeom>
        </p:spPr>
        <p:txBody>
          <a:bodyPr lIns="91440" tIns="45720" rIns="91440" bIns="45720" anchor="t"/>
          <a:lstStyle/>
          <a:p>
            <a:pPr marL="0" indent="0"/>
            <a:r>
              <a:rPr lang="en-IE" sz="3000" b="1" dirty="0"/>
              <a:t>Innovatie, perspectieven van de gemeenschap en de industrie</a:t>
            </a:r>
          </a:p>
          <a:p>
            <a:pPr marL="571500" indent="-342900">
              <a:lnSpc>
                <a:spcPct val="100000"/>
              </a:lnSpc>
              <a:buFont typeface="Arial" panose="020B0604020202020204" pitchFamily="34" charset="0"/>
              <a:buChar char="•"/>
            </a:pPr>
            <a:r>
              <a:rPr lang="en-IE" dirty="0"/>
              <a:t>Ondernemerschap in voedseltoerisme: kmo's en start-up-ecosystemen (bijvoorbeeld Food Incubation Units).</a:t>
            </a:r>
          </a:p>
          <a:p>
            <a:pPr marL="571500" indent="-342900">
              <a:lnSpc>
                <a:spcPct val="100000"/>
              </a:lnSpc>
              <a:buFont typeface="Arial" panose="020B0604020202020204" pitchFamily="34" charset="0"/>
              <a:buChar char="•"/>
            </a:pPr>
            <a:r>
              <a:rPr lang="en-IE" dirty="0"/>
              <a:t>Innovatie in voedseltoerisme: technologie, meeslepende ervaringen, regeneratieve praktijken.</a:t>
            </a:r>
            <a:endParaRPr lang="en-IE" dirty="0">
              <a:ea typeface="Calibri" panose="020F0502020204030204"/>
              <a:cs typeface="Calibri" panose="020F0502020204030204"/>
            </a:endParaRPr>
          </a:p>
          <a:p>
            <a:pPr marL="571500" indent="-342900">
              <a:lnSpc>
                <a:spcPct val="100000"/>
              </a:lnSpc>
              <a:buFont typeface="Arial" panose="020B0604020202020204" pitchFamily="34" charset="0"/>
              <a:buChar char="•"/>
            </a:pPr>
            <a:r>
              <a:rPr lang="en-IE" dirty="0"/>
              <a:t>Ethische overwegingen: stem van de gemeenschap, culturele vertegenwoordiging, eerlijke arbeid.</a:t>
            </a:r>
            <a:endParaRPr lang="en-IE" dirty="0">
              <a:ea typeface="Calibri" panose="020F0502020204030204"/>
              <a:cs typeface="Calibri" panose="020F0502020204030204"/>
            </a:endParaRPr>
          </a:p>
          <a:p>
            <a:pPr marL="571500" indent="-342900">
              <a:lnSpc>
                <a:spcPct val="100000"/>
              </a:lnSpc>
              <a:spcAft>
                <a:spcPts val="600"/>
              </a:spcAft>
              <a:buFont typeface="Arial" panose="020B0604020202020204" pitchFamily="34" charset="0"/>
              <a:buChar char="•"/>
            </a:pPr>
            <a:r>
              <a:rPr lang="en-IE" dirty="0"/>
              <a:t>Gastcolleges door chef-koks, lokale producenten, DMO's of erfgoeddeskundigen.</a:t>
            </a:r>
            <a:endParaRPr lang="en-IE" sz="1800" dirty="0"/>
          </a:p>
          <a:p>
            <a:pPr marL="0" indent="0"/>
            <a:r>
              <a:rPr lang="en-IE" dirty="0"/>
              <a:t>Voedselsystemen moeten dringend en ingrijpend worden getransformeerd om duurzaam te worden, zowel in Europa als wereldwijd. Sociale innovatie speelt een cruciale rol bij het transformeren van de huidige voedselsystemen naar systemen die economisch en sociaal haalbaar zijn en duurzaam binnen de grenzen van onze planeet. </a:t>
            </a:r>
            <a:endParaRPr lang="en-IE"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928026"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E</a:t>
            </a:r>
          </a:p>
        </p:txBody>
      </p:sp>
      <p:sp>
        <p:nvSpPr>
          <p:cNvPr id="2" name="Arrow: Left 1">
            <a:extLst>
              <a:ext uri="{FF2B5EF4-FFF2-40B4-BE49-F238E27FC236}">
                <a16:creationId xmlns:a16="http://schemas.microsoft.com/office/drawing/2014/main" id="{40D63329-F430-27D9-A66D-4F6FD152DFDD}"/>
              </a:ext>
            </a:extLst>
          </p:cNvPr>
          <p:cNvSpPr/>
          <p:nvPr/>
        </p:nvSpPr>
        <p:spPr>
          <a:xfrm>
            <a:off x="8745403" y="5419545"/>
            <a:ext cx="2626468" cy="1056716"/>
          </a:xfrm>
          <a:prstGeom prst="lef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voor meer informatie</a:t>
            </a:r>
          </a:p>
        </p:txBody>
      </p:sp>
      <p:pic>
        <p:nvPicPr>
          <p:cNvPr id="8" name="Picture 7">
            <a:hlinkClick r:id="rId2"/>
            <a:extLst>
              <a:ext uri="{FF2B5EF4-FFF2-40B4-BE49-F238E27FC236}">
                <a16:creationId xmlns:a16="http://schemas.microsoft.com/office/drawing/2014/main" id="{E3CA5B3C-B56D-10A7-B9D1-A9CEABBA9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8118" y="5398179"/>
            <a:ext cx="2478225" cy="1230812"/>
          </a:xfrm>
          <a:prstGeom prst="rect">
            <a:avLst/>
          </a:prstGeom>
        </p:spPr>
      </p:pic>
      <p:sp>
        <p:nvSpPr>
          <p:cNvPr id="10" name="TextBox 9">
            <a:extLst>
              <a:ext uri="{FF2B5EF4-FFF2-40B4-BE49-F238E27FC236}">
                <a16:creationId xmlns:a16="http://schemas.microsoft.com/office/drawing/2014/main" id="{FF3E12E0-43E4-7D3F-69F8-33BCBB469B9E}"/>
              </a:ext>
            </a:extLst>
          </p:cNvPr>
          <p:cNvSpPr txBox="1"/>
          <p:nvPr/>
        </p:nvSpPr>
        <p:spPr>
          <a:xfrm>
            <a:off x="820129" y="5561079"/>
            <a:ext cx="4737989" cy="923330"/>
          </a:xfrm>
          <a:prstGeom prst="rect">
            <a:avLst/>
          </a:prstGeom>
          <a:noFill/>
        </p:spPr>
        <p:txBody>
          <a:bodyPr wrap="square">
            <a:spAutoFit/>
          </a:bodyPr>
          <a:lstStyle/>
          <a:p>
            <a:r>
              <a:rPr lang="en-US" dirty="0">
                <a:hlinkClick r:id="rId2"/>
              </a:rPr>
              <a:t>Het voedselsysteem herzien door middel van sociale innovaties | Publicaties | Europees Milieuagentschap (EEA)</a:t>
            </a:r>
            <a:endParaRPr lang="en-IE" dirty="0"/>
          </a:p>
        </p:txBody>
      </p:sp>
    </p:spTree>
    <p:extLst>
      <p:ext uri="{BB962C8B-B14F-4D97-AF65-F5344CB8AC3E}">
        <p14:creationId xmlns:p14="http://schemas.microsoft.com/office/powerpoint/2010/main" val="3357519166"/>
      </p:ext>
    </p:extLst>
  </p:cSld>
  <p:clrMapOvr>
    <a:masterClrMapping/>
  </p:clrMapOvr>
</p:sld>
</file>

<file path=ppt/slides/slide26.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738053" cy="4102937"/>
          </a:xfrm>
          <a:prstGeom prst="rect">
            <a:avLst/>
          </a:prstGeom>
        </p:spPr>
        <p:txBody>
          <a:bodyPr lIns="91440" tIns="45720" rIns="91440" bIns="45720" anchor="t"/>
          <a:lstStyle/>
          <a:p>
            <a:pPr marL="0" indent="0"/>
            <a:r>
              <a:rPr lang="en-US" b="1" dirty="0">
                <a:ea typeface="+mn-lt"/>
                <a:cs typeface="+mn-lt"/>
              </a:rPr>
              <a:t>The Food Hub</a:t>
            </a:r>
          </a:p>
          <a:p>
            <a:pPr marL="0" indent="0"/>
            <a:endParaRPr lang="en-US" dirty="0">
              <a:ea typeface="+mn-lt"/>
              <a:cs typeface="+mn-lt"/>
            </a:endParaRPr>
          </a:p>
          <a:p>
            <a:pPr marL="0" indent="0"/>
            <a:r>
              <a:rPr lang="en-IE" dirty="0"/>
              <a:t>The Food Hub is een faciliteit voor voedselproductie en -educatie volgens de beste praktijken, gevestigd in </a:t>
            </a:r>
            <a:r>
              <a:rPr lang="en-IE" dirty="0" err="1"/>
              <a:t>Drumshanbo</a:t>
            </a:r>
            <a:r>
              <a:rPr lang="en-IE" dirty="0"/>
              <a:t>, Co. Leitrim. Sinds de oprichting in 2004 is het uitgegroeid tot </a:t>
            </a:r>
            <a:endParaRPr lang="en-IE" dirty="0">
              <a:ea typeface="Calibri"/>
              <a:cs typeface="Calibri"/>
            </a:endParaRPr>
          </a:p>
          <a:p>
            <a:pPr marL="0" indent="0"/>
            <a:r>
              <a:rPr lang="en-IE" dirty="0"/>
              <a:t>het belangrijkste centrum voor ambachtelijke voedselproductie met meerdere huurders in Ierland, opgericht door een sociale onderneming.</a:t>
            </a:r>
          </a:p>
          <a:p>
            <a:pPr marL="0" indent="0"/>
            <a:endParaRPr lang="en-IE" dirty="0">
              <a:latin typeface="Calibri"/>
              <a:ea typeface="Calibri"/>
              <a:cs typeface="Calibri"/>
            </a:endParaRPr>
          </a:p>
          <a:p>
            <a:pPr marL="0" indent="0"/>
            <a:r>
              <a:rPr lang="en-IE" dirty="0"/>
              <a:t>Innovatie in voedseltoerisme kan stil, collaboratief en sterk plaatsgebonden zijn, en hoeft niet alleen hightech te zijn. </a:t>
            </a:r>
            <a:r>
              <a:rPr lang="en-IE" dirty="0">
                <a:hlinkClick r:id="rId3"/>
              </a:rPr>
              <a:t>The Shed Distillery </a:t>
            </a:r>
            <a:r>
              <a:rPr lang="en-IE" dirty="0"/>
              <a:t>in </a:t>
            </a:r>
            <a:r>
              <a:rPr lang="en-IE" dirty="0" err="1"/>
              <a:t>Drumshanbo</a:t>
            </a:r>
            <a:r>
              <a:rPr lang="en-IE" dirty="0"/>
              <a:t> is hier een goed voorbeeld van.</a:t>
            </a:r>
            <a:endParaRPr lang="en-IE" dirty="0">
              <a:ea typeface="Calibri" panose="020F0502020204030204"/>
              <a:cs typeface="Calibri" panose="020F0502020204030204"/>
            </a:endParaRPr>
          </a:p>
          <a:p>
            <a:pPr marL="0" indent="0"/>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276999"/>
          </a:xfrm>
          <a:prstGeom prst="rect">
            <a:avLst/>
          </a:prstGeom>
          <a:noFill/>
        </p:spPr>
        <p:txBody>
          <a:bodyPr wrap="square">
            <a:spAutoFit/>
          </a:bodyPr>
          <a:lstStyle/>
          <a:p>
            <a:pPr algn="ctr"/>
            <a:r>
              <a:rPr lang="en-US" sz="1200">
                <a:hlinkClick r:id="rId4"/>
              </a:rPr>
              <a:t>http://thefoodhub.com/</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605143" y="577337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4">
                  <a:extLst>
                    <a:ext uri="{A12FA001-AC4F-418D-AE19-62706E023703}">
                      <ahyp:hlinkClr xmlns:ahyp="http://schemas.microsoft.com/office/drawing/2018/hyperlinkcolor" val="tx"/>
                    </a:ext>
                  </a:extLst>
                </a:hlinkClick>
              </a:rPr>
              <a:t>Klik om te lezen</a:t>
            </a:r>
            <a:endParaRPr lang="en-IE" dirty="0">
              <a:solidFill>
                <a:srgbClr val="292668"/>
              </a:solidFill>
            </a:endParaRPr>
          </a:p>
        </p:txBody>
      </p:sp>
      <p:pic>
        <p:nvPicPr>
          <p:cNvPr id="9" name="Picture Placeholder 8">
            <a:hlinkClick r:id="rId4"/>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t="-20600" b="-18774"/>
          <a:stretch/>
        </p:blipFill>
        <p:spPr>
          <a:xfrm>
            <a:off x="7722545"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2142529426"/>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Oefening voor leerlingen</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33375" y="1813073"/>
            <a:ext cx="11376988" cy="4281601"/>
          </a:xfrm>
          <a:prstGeom prst="rect">
            <a:avLst/>
          </a:prstGeom>
        </p:spPr>
        <p:txBody>
          <a:bodyPr lIns="91440" tIns="45720" rIns="91440" bIns="45720" anchor="t"/>
          <a:lstStyle/>
          <a:p>
            <a:endParaRPr lang="en-US" dirty="0"/>
          </a:p>
          <a:p>
            <a:pPr>
              <a:spcAft>
                <a:spcPts val="600"/>
              </a:spcAft>
            </a:pPr>
            <a:r>
              <a:rPr lang="en-US" dirty="0"/>
              <a:t>Reflectieoefening – </a:t>
            </a:r>
            <a:r>
              <a:rPr lang="en-US" b="1" dirty="0"/>
              <a:t>Wie wint? Wie beslist?</a:t>
            </a:r>
            <a:endParaRPr lang="en-US" dirty="0">
              <a:ea typeface="+mn-lt"/>
              <a:cs typeface="+mn-lt"/>
            </a:endParaRPr>
          </a:p>
          <a:p>
            <a:r>
              <a:rPr lang="en-US" b="1" dirty="0">
                <a:ea typeface="+mn-lt"/>
                <a:cs typeface="+mn-lt"/>
              </a:rPr>
              <a:t>Doel: </a:t>
            </a:r>
            <a:r>
              <a:rPr lang="en-IE" dirty="0"/>
              <a:t>Kritisch onderzoek doen naar innovatie, ondernemerschap en ethiek in voedseltoerisme</a:t>
            </a:r>
            <a:endParaRPr lang="en-US" dirty="0">
              <a:ea typeface="+mn-lt"/>
              <a:cs typeface="+mn-lt"/>
            </a:endParaRPr>
          </a:p>
          <a:p>
            <a:pPr>
              <a:lnSpc>
                <a:spcPct val="100000"/>
              </a:lnSpc>
              <a:spcAft>
                <a:spcPts val="600"/>
              </a:spcAft>
            </a:pPr>
            <a:r>
              <a:rPr lang="en-IE" sz="2200" b="1" dirty="0">
                <a:effectLst/>
                <a:latin typeface="Calibri"/>
                <a:ea typeface="Calibri"/>
                <a:cs typeface="Times New Roman"/>
              </a:rPr>
              <a:t>Scenario: </a:t>
            </a:r>
            <a:r>
              <a:rPr lang="en-IE" sz="2200" dirty="0">
                <a:effectLst/>
                <a:latin typeface="Calibri"/>
                <a:ea typeface="Calibri"/>
                <a:cs typeface="Times New Roman"/>
              </a:rPr>
              <a:t>Je maakt deel uit van een lokaal adviespanel voor een innovatief project op het gebied van voedseltoerisme. </a:t>
            </a:r>
          </a:p>
          <a:p>
            <a:pPr>
              <a:lnSpc>
                <a:spcPct val="100000"/>
              </a:lnSpc>
              <a:spcAft>
                <a:spcPts val="600"/>
              </a:spcAft>
            </a:pPr>
            <a:r>
              <a:rPr lang="en-IE" sz="2200" b="1" dirty="0">
                <a:effectLst/>
                <a:latin typeface="Calibri"/>
                <a:ea typeface="Calibri"/>
                <a:cs typeface="Times New Roman"/>
              </a:rPr>
              <a:t>Kies één innovatie:</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Een nieuwe voedselincubator in een plattelandsstadje</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Een meeslepende eetervaring die verband houdt met het lokale erfgoed</a:t>
            </a:r>
          </a:p>
          <a:p>
            <a:pPr>
              <a:lnSpc>
                <a:spcPct val="100000"/>
              </a:lnSpc>
              <a:spcAft>
                <a:spcPts val="600"/>
              </a:spcAft>
            </a:pPr>
            <a:r>
              <a:rPr lang="en-IE" sz="2200" b="1" dirty="0">
                <a:latin typeface="Calibri"/>
                <a:ea typeface="Calibri"/>
                <a:cs typeface="Times New Roman"/>
              </a:rPr>
              <a:t>Bespreek met </a:t>
            </a:r>
            <a:r>
              <a:rPr lang="en-IE" sz="2200" b="1" dirty="0">
                <a:effectLst/>
                <a:latin typeface="Calibri"/>
                <a:ea typeface="Calibri"/>
                <a:cs typeface="Times New Roman"/>
              </a:rPr>
              <a:t>de belangrijkste belanghebbenden: </a:t>
            </a:r>
            <a:r>
              <a:rPr lang="en-IE" sz="2200" dirty="0">
                <a:effectLst/>
                <a:latin typeface="Calibri"/>
                <a:ea typeface="Calibri"/>
                <a:cs typeface="Times New Roman"/>
              </a:rPr>
              <a:t>ondernemers/kleine en middelgrote ondernemingen, lokale bewoners, werknemers, bezoekers, lokale overheden. </a:t>
            </a:r>
            <a:endParaRPr lang="en-IE" sz="2200" dirty="0">
              <a:latin typeface="Calibri"/>
              <a:ea typeface="Calibri"/>
              <a:cs typeface="Times New Roman"/>
            </a:endParaRP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Wat hebben zij eraan?</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Wat lopen ze het risico te verliezen?</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Wiens stem is het sterkst?</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Wiens stem ontbreekt?</a:t>
            </a:r>
          </a:p>
          <a:p>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4804426"/>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04495" y="1482124"/>
            <a:ext cx="7655668" cy="4725286"/>
          </a:xfrm>
          <a:prstGeom prst="rect">
            <a:avLst/>
          </a:prstGeom>
        </p:spPr>
        <p:txBody>
          <a:bodyPr lIns="91440" tIns="45720" rIns="91440" bIns="45720" anchor="t"/>
          <a:lstStyle/>
          <a:p>
            <a:r>
              <a:rPr lang="en-IE" sz="3000" b="1" dirty="0"/>
              <a:t>Ervaringscomponent </a:t>
            </a:r>
          </a:p>
          <a:p>
            <a:pPr>
              <a:lnSpc>
                <a:spcPct val="100000"/>
              </a:lnSpc>
              <a:spcAft>
                <a:spcPts val="600"/>
              </a:spcAft>
              <a:buFont typeface="Arial" panose="020B0604020202020204" pitchFamily="34" charset="0"/>
              <a:buChar char="•"/>
            </a:pPr>
            <a:r>
              <a:rPr lang="en-IE" dirty="0"/>
              <a:t>Bezoeken aan boerderijen, markten, food trails en festivals.</a:t>
            </a:r>
          </a:p>
          <a:p>
            <a:pPr>
              <a:lnSpc>
                <a:spcPct val="100000"/>
              </a:lnSpc>
              <a:spcAft>
                <a:spcPts val="600"/>
              </a:spcAft>
              <a:buFont typeface="Arial" panose="020B0604020202020204" pitchFamily="34" charset="0"/>
              <a:buChar char="•"/>
            </a:pPr>
            <a:r>
              <a:rPr lang="en-IE" dirty="0"/>
              <a:t>Leren van lokale belanghebbenden (koks, beleidsmakers, producenten).</a:t>
            </a:r>
          </a:p>
          <a:p>
            <a:pPr>
              <a:lnSpc>
                <a:spcPct val="100000"/>
              </a:lnSpc>
              <a:spcAft>
                <a:spcPts val="600"/>
              </a:spcAft>
              <a:buFont typeface="Arial" panose="020B0604020202020204" pitchFamily="34" charset="0"/>
              <a:buChar char="•"/>
            </a:pPr>
            <a:r>
              <a:rPr lang="en-IE" dirty="0"/>
              <a:t>Bestemmingsanalyse, voedselmapping, zintuiglijke verkenning.</a:t>
            </a:r>
          </a:p>
          <a:p>
            <a:pPr>
              <a:lnSpc>
                <a:spcPct val="150000"/>
              </a:lnSpc>
              <a:buFont typeface="Arial" panose="020B0604020202020204" pitchFamily="34" charset="0"/>
              <a:buChar char="•"/>
            </a:pPr>
            <a:endParaRPr lang="en-IE" sz="1400" dirty="0">
              <a:ea typeface="Calibri" panose="020F0502020204030204"/>
              <a:cs typeface="Calibri" panose="020F0502020204030204"/>
            </a:endParaRPr>
          </a:p>
          <a:p>
            <a:pPr marL="0" indent="0">
              <a:lnSpc>
                <a:spcPct val="100000"/>
              </a:lnSpc>
            </a:pPr>
            <a:r>
              <a:rPr lang="en-IE" dirty="0">
                <a:ea typeface="Calibri" panose="020F0502020204030204"/>
                <a:cs typeface="Calibri" panose="020F0502020204030204"/>
              </a:rPr>
              <a:t>Bezoekers zijn op zoek naar actieve ervaringen op hun bestemming, waardoor toeristen de mogelijkheid krijgen om hun actieve interesses te combineren met nieuwe manieren om het voedselverhaal te vertellen, bijvoorbeeld fiets- of wandeltochten met voedselervaringen bij lokale producenten of lokale restaurants. </a:t>
            </a: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850205"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F</a:t>
            </a:r>
          </a:p>
        </p:txBody>
      </p:sp>
      <p:pic>
        <p:nvPicPr>
          <p:cNvPr id="8" name="Picture 7">
            <a:extLst>
              <a:ext uri="{FF2B5EF4-FFF2-40B4-BE49-F238E27FC236}">
                <a16:creationId xmlns:a16="http://schemas.microsoft.com/office/drawing/2014/main" id="{7F2D64EE-B120-FA7F-4E52-6A259440E0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0439" y="1595336"/>
            <a:ext cx="1848890" cy="2603824"/>
          </a:xfrm>
          <a:prstGeom prst="rect">
            <a:avLst/>
          </a:prstGeom>
        </p:spPr>
      </p:pic>
      <p:sp>
        <p:nvSpPr>
          <p:cNvPr id="10" name="TextBox 9">
            <a:extLst>
              <a:ext uri="{FF2B5EF4-FFF2-40B4-BE49-F238E27FC236}">
                <a16:creationId xmlns:a16="http://schemas.microsoft.com/office/drawing/2014/main" id="{B73D8DBC-1158-1CE3-4239-CFDFB8729353}"/>
              </a:ext>
            </a:extLst>
          </p:cNvPr>
          <p:cNvSpPr txBox="1"/>
          <p:nvPr/>
        </p:nvSpPr>
        <p:spPr>
          <a:xfrm>
            <a:off x="8873078" y="4199160"/>
            <a:ext cx="2626468" cy="923330"/>
          </a:xfrm>
          <a:prstGeom prst="rect">
            <a:avLst/>
          </a:prstGeom>
          <a:noFill/>
        </p:spPr>
        <p:txBody>
          <a:bodyPr wrap="square">
            <a:spAutoFit/>
          </a:bodyPr>
          <a:lstStyle/>
          <a:p>
            <a:r>
              <a:rPr lang="en-IE" dirty="0">
                <a:hlinkClick r:id="rId3"/>
              </a:rPr>
              <a:t>Toekomstige </a:t>
            </a:r>
            <a:r>
              <a:rPr lang="en-IE" dirty="0" err="1">
                <a:hlinkClick r:id="rId3"/>
              </a:rPr>
              <a:t>trends_Best </a:t>
            </a:r>
            <a:r>
              <a:rPr lang="en-IE" dirty="0">
                <a:hlinkClick r:id="rId3"/>
              </a:rPr>
              <a:t>Practice_Bestemming_definitief.pdf </a:t>
            </a:r>
            <a:r>
              <a:rPr lang="en-IE" dirty="0">
                <a:solidFill>
                  <a:srgbClr val="292668"/>
                </a:solidFill>
              </a:rPr>
              <a:t>- </a:t>
            </a:r>
            <a:r>
              <a:rPr lang="en-IE" dirty="0">
                <a:solidFill>
                  <a:srgbClr val="292668"/>
                </a:solidFill>
                <a:ea typeface="Calibri" panose="020F0502020204030204"/>
                <a:cs typeface="Calibri" panose="020F0502020204030204"/>
              </a:rPr>
              <a:t>Fáilte Ireland </a:t>
            </a:r>
            <a:endParaRPr lang="en-IE" dirty="0">
              <a:solidFill>
                <a:srgbClr val="292668"/>
              </a:solidFill>
            </a:endParaRPr>
          </a:p>
        </p:txBody>
      </p:sp>
      <p:sp>
        <p:nvSpPr>
          <p:cNvPr id="11" name="Arrow: Right 10">
            <a:extLst>
              <a:ext uri="{FF2B5EF4-FFF2-40B4-BE49-F238E27FC236}">
                <a16:creationId xmlns:a16="http://schemas.microsoft.com/office/drawing/2014/main" id="{B3A5CE4E-6D88-4780-B233-2C0894D314A2}"/>
              </a:ext>
            </a:extLst>
          </p:cNvPr>
          <p:cNvSpPr/>
          <p:nvPr/>
        </p:nvSpPr>
        <p:spPr>
          <a:xfrm rot="19611854">
            <a:off x="7677086" y="505491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voor meer informatie</a:t>
            </a:r>
          </a:p>
        </p:txBody>
      </p:sp>
    </p:spTree>
    <p:extLst>
      <p:ext uri="{BB962C8B-B14F-4D97-AF65-F5344CB8AC3E}">
        <p14:creationId xmlns:p14="http://schemas.microsoft.com/office/powerpoint/2010/main" val="3329144876"/>
      </p:ext>
    </p:extLst>
  </p:cSld>
  <p:clrMapOvr>
    <a:masterClrMapping/>
  </p:clrMapOvr>
</p:sld>
</file>

<file path=ppt/slides/slide29.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1" y="1670435"/>
            <a:ext cx="6679687" cy="4102937"/>
          </a:xfrm>
          <a:prstGeom prst="rect">
            <a:avLst/>
          </a:prstGeom>
        </p:spPr>
        <p:txBody>
          <a:bodyPr lIns="91440" tIns="45720" rIns="91440" bIns="45720" anchor="t"/>
          <a:lstStyle/>
          <a:p>
            <a:pPr marL="0" indent="0"/>
            <a:r>
              <a:rPr lang="en-IE" b="1" dirty="0">
                <a:ea typeface="+mn-lt"/>
                <a:cs typeface="+mn-lt"/>
              </a:rPr>
              <a:t>De Kilkenny Food and Craft Experience Trail</a:t>
            </a:r>
            <a:r>
              <a:rPr lang="en-US" b="1" dirty="0">
                <a:ea typeface="+mn-lt"/>
                <a:cs typeface="+mn-lt"/>
              </a:rPr>
              <a:t> </a:t>
            </a:r>
          </a:p>
          <a:p>
            <a:pPr marL="0" indent="0"/>
            <a:endParaRPr lang="en-US" dirty="0">
              <a:ea typeface="+mn-lt"/>
              <a:cs typeface="+mn-lt"/>
            </a:endParaRPr>
          </a:p>
          <a:p>
            <a:pPr marL="0" indent="0"/>
            <a:r>
              <a:rPr lang="en-IE" dirty="0">
                <a:ea typeface="Calibri"/>
                <a:cs typeface="Calibri"/>
              </a:rPr>
              <a:t>Deze route </a:t>
            </a:r>
            <a:r>
              <a:rPr lang="en-IE" b="1" dirty="0">
                <a:ea typeface="Calibri"/>
                <a:cs typeface="Calibri"/>
              </a:rPr>
              <a:t>combineert geschiedenis, cultuur en gastronomie</a:t>
            </a:r>
            <a:r>
              <a:rPr lang="en-IE" dirty="0">
                <a:ea typeface="Calibri"/>
                <a:cs typeface="Calibri"/>
              </a:rPr>
              <a:t> </a:t>
            </a:r>
          </a:p>
          <a:p>
            <a:pPr marL="0" indent="0"/>
            <a:r>
              <a:rPr lang="en-IE" dirty="0">
                <a:ea typeface="Calibri"/>
                <a:cs typeface="Calibri"/>
              </a:rPr>
              <a:t>trail is afkomstig van Trail Kilkenny – een bekroonde</a:t>
            </a:r>
          </a:p>
          <a:p>
            <a:pPr marL="0" indent="0"/>
            <a:r>
              <a:rPr lang="en-IE" dirty="0">
                <a:ea typeface="Calibri"/>
                <a:cs typeface="Calibri"/>
              </a:rPr>
              <a:t>bekroonde non-profitorganisatie die gespecialiseerd is in een reeks routes rond Kilkenny. </a:t>
            </a:r>
          </a:p>
          <a:p>
            <a:pPr marL="0" indent="0"/>
            <a:endParaRPr lang="en-IE" dirty="0">
              <a:ea typeface="Calibri"/>
              <a:cs typeface="Calibri"/>
            </a:endParaRPr>
          </a:p>
          <a:p>
            <a:pPr marL="0" indent="0"/>
            <a:r>
              <a:rPr lang="en-IE" b="1" dirty="0">
                <a:ea typeface="Calibri"/>
                <a:cs typeface="Calibri"/>
              </a:rPr>
              <a:t>Chefs &amp; Brewers: </a:t>
            </a:r>
            <a:r>
              <a:rPr lang="en-IE" dirty="0">
                <a:ea typeface="Calibri"/>
                <a:cs typeface="Calibri"/>
              </a:rPr>
              <a:t>bezoekers gaan in gesprek met chef-koks en ambachtelijke brouwers om meer te weten te komen over receptontwikkeling, traditionele ingrediënten en verhalen over gastronomie.</a:t>
            </a:r>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461665"/>
          </a:xfrm>
          <a:prstGeom prst="rect">
            <a:avLst/>
          </a:prstGeom>
          <a:noFill/>
        </p:spPr>
        <p:txBody>
          <a:bodyPr wrap="square">
            <a:spAutoFit/>
          </a:bodyPr>
          <a:lstStyle/>
          <a:p>
            <a:pPr algn="ctr"/>
            <a:r>
              <a:rPr lang="en-US" sz="1200">
                <a:hlinkClick r:id="rId3"/>
              </a:rPr>
              <a:t>https://www.smithwicksexperience.com/the-final-draft/kilkenny-food-and-craft-trail</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605143" y="577337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a:solidFill>
                  <a:srgbClr val="292668"/>
                </a:solidFill>
                <a:hlinkClick r:id="rId3">
                  <a:extLst>
                    <a:ext uri="{A12FA001-AC4F-418D-AE19-62706E023703}">
                      <ahyp:hlinkClr xmlns:ahyp="http://schemas.microsoft.com/office/drawing/2018/hyperlinkcolor" val="tx"/>
                    </a:ext>
                  </a:extLst>
                </a:hlinkClick>
              </a:rPr>
              <a:t>Klik om te lezen</a:t>
            </a:r>
            <a:endParaRPr lang="en-IE">
              <a:solidFill>
                <a:srgbClr val="292668"/>
              </a:solidFill>
            </a:endParaRPr>
          </a:p>
        </p:txBody>
      </p:sp>
      <p:pic>
        <p:nvPicPr>
          <p:cNvPr id="9" name="Picture Placeholder 8">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t="-28664" b="-27934"/>
          <a:stretch/>
        </p:blipFill>
        <p:spPr>
          <a:xfrm>
            <a:off x="7722545"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2393614504"/>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Brunch placed on a restaurant round table">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4" y="3110948"/>
            <a:ext cx="395841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3717108" cy="646331"/>
          </a:xfrm>
          <a:prstGeom prst="rect">
            <a:avLst/>
          </a:prstGeom>
          <a:noFill/>
        </p:spPr>
        <p:txBody>
          <a:bodyPr wrap="none" rtlCol="0">
            <a:spAutoFit/>
          </a:bodyPr>
          <a:lstStyle/>
          <a:p>
            <a:r>
              <a:rPr lang="en-US" sz="3600" b="1" spc="324">
                <a:solidFill>
                  <a:srgbClr val="F26F46"/>
                </a:solidFill>
                <a:latin typeface="Calibri" panose="020F0502020204030204" pitchFamily="34" charset="0"/>
                <a:cs typeface="Calibri" panose="020F0502020204030204" pitchFamily="34" charset="0"/>
              </a:rPr>
              <a:t>INLEIDING</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Oefening voor leerlingen</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102" y="2145150"/>
            <a:ext cx="11228726" cy="4281601"/>
          </a:xfrm>
          <a:prstGeom prst="rect">
            <a:avLst/>
          </a:prstGeom>
        </p:spPr>
        <p:txBody>
          <a:bodyPr lIns="91440" tIns="45720" rIns="91440" bIns="45720" anchor="t"/>
          <a:lstStyle/>
          <a:p>
            <a:endParaRPr lang="en-US" dirty="0">
              <a:ea typeface="Calibri"/>
              <a:cs typeface="Calibri"/>
            </a:endParaRPr>
          </a:p>
          <a:p>
            <a:r>
              <a:rPr lang="en-US" dirty="0"/>
              <a:t>Reflectieoefening – </a:t>
            </a:r>
            <a:r>
              <a:rPr lang="en-IE" dirty="0"/>
              <a:t>Erfgoed en voedsel in kaart brengen in Kilkenny </a:t>
            </a:r>
            <a:endParaRPr lang="en-US" dirty="0">
              <a:ea typeface="Calibri"/>
              <a:cs typeface="Calibri"/>
            </a:endParaRPr>
          </a:p>
          <a:p>
            <a:endParaRPr lang="en-US" dirty="0">
              <a:ea typeface="+mn-lt"/>
              <a:cs typeface="+mn-lt"/>
            </a:endParaRPr>
          </a:p>
          <a:p>
            <a:pPr>
              <a:spcAft>
                <a:spcPts val="600"/>
              </a:spcAft>
            </a:pPr>
            <a:r>
              <a:rPr lang="en-US" b="1" dirty="0">
                <a:ea typeface="+mn-lt"/>
                <a:cs typeface="+mn-lt"/>
              </a:rPr>
              <a:t>Doel: </a:t>
            </a:r>
            <a:r>
              <a:rPr lang="en-IE" dirty="0"/>
              <a:t>Inzicht krijgen in de integratie van voedsel, erfgoed en toerisme in een regionale stad en vaardigheden ontwikkelen op het gebied van bestemmingsanalyse.</a:t>
            </a:r>
            <a:endParaRPr lang="en-US" dirty="0">
              <a:ea typeface="+mn-lt"/>
              <a:cs typeface="+mn-lt"/>
            </a:endParaRPr>
          </a:p>
          <a:p>
            <a:pPr marL="342900" indent="-342900">
              <a:buFont typeface="Arial" panose="020B0604020202020204" pitchFamily="34" charset="0"/>
              <a:buChar char="•"/>
            </a:pPr>
            <a:r>
              <a:rPr lang="en-IE" dirty="0">
                <a:ea typeface="+mn-lt"/>
                <a:cs typeface="+mn-lt"/>
              </a:rPr>
              <a:t>Maak een kaart van Kilkenny waarop belangrijke voedselproducenten, markten, restaurants en erfgoedsites zijn aangegeven.</a:t>
            </a:r>
          </a:p>
          <a:p>
            <a:pPr marL="342900" indent="-342900">
              <a:buFont typeface="Arial" panose="020B0604020202020204" pitchFamily="34" charset="0"/>
              <a:buChar char="•"/>
            </a:pPr>
            <a:r>
              <a:rPr lang="en-IE" dirty="0">
                <a:ea typeface="+mn-lt"/>
                <a:cs typeface="+mn-lt"/>
              </a:rPr>
              <a:t>Markeer routes die een voedseltoerist kan volgen om lokale culinaire tradities en middeleeuws erfgoed te ervaren.</a:t>
            </a:r>
          </a:p>
          <a:p>
            <a:pPr marL="342900" indent="-342900">
              <a:buFont typeface="Arial" panose="020B0604020202020204" pitchFamily="34" charset="0"/>
              <a:buChar char="•"/>
            </a:pPr>
            <a:r>
              <a:rPr lang="en-IE" dirty="0">
                <a:ea typeface="+mn-lt"/>
                <a:cs typeface="+mn-lt"/>
              </a:rPr>
              <a:t>Identificeer de sterke en zwakke punten, kansen en uitdagingen (SWOT) voor Kilkenny als bestemming voor voedselerfgoed.</a:t>
            </a:r>
          </a:p>
          <a:p>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25877034"/>
      </p:ext>
    </p:extLst>
  </p:cSld>
  <p:clrMapOvr>
    <a:masterClrMapping/>
  </p:clrMapOvr>
</p:sld>
</file>

<file path=ppt/slides/slide3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descr="Herbs on bundles on a wood table">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04</a:t>
            </a:r>
          </a:p>
        </p:txBody>
      </p:sp>
      <p:sp>
        <p:nvSpPr>
          <p:cNvPr id="14" name="Rectangle 13">
            <a:extLst>
              <a:ext uri="{FF2B5EF4-FFF2-40B4-BE49-F238E27FC236}">
                <a16:creationId xmlns:a16="http://schemas.microsoft.com/office/drawing/2014/main" id="{94A2FE3F-F4C2-BB91-1F10-E78D3D716B5B}"/>
              </a:ext>
            </a:extLst>
          </p:cNvPr>
          <p:cNvSpPr/>
          <p:nvPr/>
        </p:nvSpPr>
        <p:spPr>
          <a:xfrm>
            <a:off x="5680542" y="3137096"/>
            <a:ext cx="5035780"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680542" y="3189394"/>
            <a:ext cx="5199629" cy="646331"/>
          </a:xfrm>
          <a:prstGeom prst="rect">
            <a:avLst/>
          </a:prstGeom>
          <a:noFill/>
        </p:spPr>
        <p:txBody>
          <a:bodyPr wrap="none" lIns="91440" tIns="45720" rIns="91440" bIns="45720" rtlCol="0" anchor="t">
            <a:spAutoFit/>
          </a:bodyPr>
          <a:lstStyle/>
          <a:p>
            <a:r>
              <a:rPr lang="en-US" sz="3600" b="1" spc="324">
                <a:solidFill>
                  <a:srgbClr val="F26F46"/>
                </a:solidFill>
                <a:latin typeface="Calibri"/>
                <a:ea typeface="Calibri"/>
                <a:cs typeface="Calibri"/>
              </a:rPr>
              <a:t>Conclusie/Samenvatting </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345167802"/>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173822" y="1054043"/>
            <a:ext cx="5800928" cy="5803957"/>
          </a:xfrm>
          <a:prstGeom prst="rect">
            <a:avLst/>
          </a:prstGeom>
        </p:spPr>
        <p:txBody>
          <a:bodyPr/>
          <a:lstStyle/>
          <a:p>
            <a:pPr marL="342900" indent="-342900">
              <a:spcAft>
                <a:spcPts val="600"/>
              </a:spcAft>
              <a:buFont typeface="Wingdings" panose="05000000000000000000" pitchFamily="2" charset="2"/>
              <a:buChar char="Ø"/>
            </a:pPr>
            <a:r>
              <a:rPr lang="en-IE" sz="2300" dirty="0"/>
              <a:t>Voedseltoerisme verbindt cultuur, plaats en lokale voedselsystemen.</a:t>
            </a:r>
          </a:p>
          <a:p>
            <a:pPr marL="342900" indent="-342900">
              <a:spcAft>
                <a:spcPts val="600"/>
              </a:spcAft>
              <a:buFont typeface="Wingdings" panose="05000000000000000000" pitchFamily="2" charset="2"/>
              <a:buChar char="Ø"/>
            </a:pPr>
            <a:r>
              <a:rPr lang="en-IE" sz="2300" dirty="0"/>
              <a:t>Duurzame en plaatsgebonden benaderingen ondersteunen gemeenschappen en lokale producenten.</a:t>
            </a:r>
          </a:p>
          <a:p>
            <a:pPr marL="342900" indent="-342900">
              <a:spcAft>
                <a:spcPts val="600"/>
              </a:spcAft>
              <a:buFont typeface="Wingdings" panose="05000000000000000000" pitchFamily="2" charset="2"/>
              <a:buChar char="Ø"/>
            </a:pPr>
            <a:r>
              <a:rPr lang="en-IE" sz="2300" dirty="0"/>
              <a:t>Goed ontworpen ervaringen vergroten de betrokkenheid van bezoekers en bevorderen de regionale identiteit.</a:t>
            </a:r>
          </a:p>
          <a:p>
            <a:pPr marL="342900" indent="-342900">
              <a:spcAft>
                <a:spcPts val="600"/>
              </a:spcAft>
              <a:buFont typeface="Wingdings" panose="05000000000000000000" pitchFamily="2" charset="2"/>
              <a:buChar char="Ø"/>
            </a:pPr>
            <a:r>
              <a:rPr lang="en-IE" sz="2300" dirty="0"/>
              <a:t>Samenwerking tussen de industrie, de gemeenschap en beleidsmakers stimuleert innovatie in voedseltoerisme.</a:t>
            </a:r>
          </a:p>
          <a:p>
            <a:pPr marL="342900" indent="-342900">
              <a:spcAft>
                <a:spcPts val="600"/>
              </a:spcAft>
              <a:buFont typeface="Wingdings" panose="05000000000000000000" pitchFamily="2" charset="2"/>
              <a:buChar char="Ø"/>
            </a:pPr>
            <a:r>
              <a:rPr lang="en-IE" sz="2300" dirty="0"/>
              <a:t>Praktijkgericht leren door middel van veldbezoeken en zintuiglijke verkenning versterkt praktische vaardigheden.</a:t>
            </a:r>
          </a:p>
          <a:p>
            <a:pPr marL="342900" indent="-342900">
              <a:spcAft>
                <a:spcPts val="600"/>
              </a:spcAft>
              <a:buFont typeface="Wingdings" panose="05000000000000000000" pitchFamily="2" charset="2"/>
              <a:buChar char="Ø"/>
            </a:pPr>
            <a:r>
              <a:rPr lang="en-IE" sz="2300" dirty="0"/>
              <a:t>Inzicht in voedsel, cultuur en toerisme helpt bij het creëren van zinvolle, verantwoorde en gedenkwaardige bezoekerservaringen.</a:t>
            </a:r>
          </a:p>
          <a:p>
            <a:pPr>
              <a:spcAft>
                <a:spcPts val="600"/>
              </a:spcAft>
            </a:pPr>
            <a:endParaRPr lang="en-US" sz="2300" dirty="0"/>
          </a:p>
        </p:txBody>
      </p:sp>
      <p:pic>
        <p:nvPicPr>
          <p:cNvPr id="6" name="Picture Placeholder 58">
            <a:extLst>
              <a:ext uri="{FF2B5EF4-FFF2-40B4-BE49-F238E27FC236}">
                <a16:creationId xmlns:a16="http://schemas.microsoft.com/office/drawing/2014/main" id="{44F1BC9D-9EC0-1C26-E5CD-9C8363417B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2F3ABC3D-0B89-6613-9C7A-9DD4AB6F1D3C}"/>
              </a:ext>
            </a:extLst>
          </p:cNvPr>
          <p:cNvSpPr txBox="1"/>
          <p:nvPr/>
        </p:nvSpPr>
        <p:spPr>
          <a:xfrm>
            <a:off x="894944" y="315724"/>
            <a:ext cx="10476690" cy="646331"/>
          </a:xfrm>
          <a:prstGeom prst="rect">
            <a:avLst/>
          </a:prstGeom>
          <a:noFill/>
        </p:spPr>
        <p:txBody>
          <a:bodyPr wrap="square" rtlCol="0">
            <a:spAutoFit/>
          </a:bodyPr>
          <a:lstStyle/>
          <a:p>
            <a:r>
              <a:rPr lang="en-IE" sz="3600" b="1" dirty="0">
                <a:solidFill>
                  <a:srgbClr val="F26F46"/>
                </a:solidFill>
              </a:rPr>
              <a:t>De kansen die voedsel voor toerisme biedt</a:t>
            </a:r>
          </a:p>
        </p:txBody>
      </p:sp>
    </p:spTree>
    <p:extLst>
      <p:ext uri="{BB962C8B-B14F-4D97-AF65-F5344CB8AC3E}">
        <p14:creationId xmlns:p14="http://schemas.microsoft.com/office/powerpoint/2010/main" val="2155738992"/>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52484" y="4301317"/>
            <a:ext cx="10296939" cy="1412802"/>
          </a:xfrm>
        </p:spPr>
        <p:txBody>
          <a:bodyPr lIns="91440" tIns="45720" rIns="91440" bIns="45720" anchor="ctr"/>
          <a:lstStyle/>
          <a:p>
            <a:pPr>
              <a:lnSpc>
                <a:spcPct val="100000"/>
              </a:lnSpc>
              <a:spcBef>
                <a:spcPts val="0"/>
              </a:spcBef>
            </a:pPr>
            <a:r>
              <a:rPr lang="en-US" sz="4800" b="1" i="1" dirty="0"/>
              <a:t>Je moet een cultuur proeven om haar te begrijpen </a:t>
            </a:r>
          </a:p>
          <a:p>
            <a:pPr>
              <a:lnSpc>
                <a:spcPts val="3000"/>
              </a:lnSpc>
              <a:spcBef>
                <a:spcPts val="0"/>
              </a:spcBef>
            </a:pPr>
            <a:endParaRPr lang="en-US" dirty="0"/>
          </a:p>
          <a:p>
            <a:pPr>
              <a:lnSpc>
                <a:spcPts val="3000"/>
              </a:lnSpc>
              <a:spcBef>
                <a:spcPts val="0"/>
              </a:spcBef>
            </a:pPr>
            <a:r>
              <a:rPr lang="en-US" dirty="0"/>
              <a:t>– Deborah Cater.</a:t>
            </a:r>
          </a:p>
          <a:p>
            <a:pPr algn="ctr">
              <a:lnSpc>
                <a:spcPts val="3000"/>
              </a:lnSpc>
              <a:spcBef>
                <a:spcPts val="0"/>
              </a:spcBef>
            </a:pPr>
            <a:endParaRPr lang="en-IE" sz="3600" dirty="0">
              <a:solidFill>
                <a:srgbClr val="292668"/>
              </a:solidFill>
              <a:latin typeface="Calibri" panose="020F0502020204030204" pitchFamily="34" charset="0"/>
              <a:ea typeface="Calibri"/>
              <a:cs typeface="Calibri" panose="020F0502020204030204" pitchFamily="34" charset="0"/>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1043072" y="2673269"/>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descr="Video camera recording man baking, smelling handful of blueberries">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82664"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940626" y="2743200"/>
            <a:ext cx="6414559" cy="2809703"/>
          </a:xfrm>
        </p:spPr>
        <p:txBody>
          <a:bodyPr lIns="91440" tIns="45720" rIns="91440" bIns="45720" anchor="t"/>
          <a:lstStyle/>
          <a:p>
            <a:pPr algn="ctr"/>
            <a:r>
              <a:rPr lang="en-US" sz="4000" i="1" dirty="0"/>
              <a:t>Een foto zegt meer dan duizend woorden, een video bevat duizenden foto's </a:t>
            </a:r>
          </a:p>
        </p:txBody>
      </p:sp>
      <p:sp>
        <p:nvSpPr>
          <p:cNvPr id="13" name="Rectangle 12">
            <a:extLst>
              <a:ext uri="{FF2B5EF4-FFF2-40B4-BE49-F238E27FC236}">
                <a16:creationId xmlns:a16="http://schemas.microsoft.com/office/drawing/2014/main" id="{F5B3DF5B-B659-D26B-965C-36176B3B9B03}"/>
              </a:ext>
            </a:extLst>
          </p:cNvPr>
          <p:cNvSpPr/>
          <p:nvPr/>
        </p:nvSpPr>
        <p:spPr>
          <a:xfrm>
            <a:off x="3926747" y="1653852"/>
            <a:ext cx="7590767" cy="76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928771" y="1719922"/>
            <a:ext cx="7975453" cy="646331"/>
          </a:xfrm>
          <a:prstGeom prst="rect">
            <a:avLst/>
          </a:prstGeom>
          <a:noFill/>
        </p:spPr>
        <p:txBody>
          <a:bodyPr wrap="none" lIns="91440" tIns="45720" rIns="91440" bIns="45720" rtlCol="0" anchor="t">
            <a:spAutoFit/>
          </a:bodyPr>
          <a:lstStyle/>
          <a:p>
            <a:r>
              <a:rPr lang="en-US" sz="3600" b="1" spc="324">
                <a:solidFill>
                  <a:srgbClr val="F26F46"/>
                </a:solidFill>
                <a:latin typeface="Calibri"/>
                <a:ea typeface="Calibri"/>
                <a:cs typeface="Calibri"/>
              </a:rPr>
              <a:t>Enkele video's over voedseltoerisme </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3EBBA6E1-8F99-E7E2-576B-17FE956B26C6}"/>
              </a:ext>
            </a:extLst>
          </p:cNvPr>
          <p:cNvGrpSpPr/>
          <p:nvPr/>
        </p:nvGrpSpPr>
        <p:grpSpPr>
          <a:xfrm>
            <a:off x="3926747" y="2887418"/>
            <a:ext cx="1487826" cy="1083162"/>
            <a:chOff x="3400450" y="986392"/>
            <a:chExt cx="1487826" cy="1083162"/>
          </a:xfrm>
        </p:grpSpPr>
        <p:sp>
          <p:nvSpPr>
            <p:cNvPr id="3" name="Freeform 17">
              <a:extLst>
                <a:ext uri="{FF2B5EF4-FFF2-40B4-BE49-F238E27FC236}">
                  <a16:creationId xmlns:a16="http://schemas.microsoft.com/office/drawing/2014/main" id="{61E7F9B5-36AD-2062-38D0-38D0AEEC7EA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5" name="Freeform 18">
              <a:extLst>
                <a:ext uri="{FF2B5EF4-FFF2-40B4-BE49-F238E27FC236}">
                  <a16:creationId xmlns:a16="http://schemas.microsoft.com/office/drawing/2014/main" id="{57124A30-3C33-FD3D-CC29-FF8BDF2AFB9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850900" y="593866"/>
            <a:ext cx="10718970" cy="992652"/>
          </a:xfrm>
        </p:spPr>
        <p:txBody>
          <a:bodyPr/>
          <a:lstStyle/>
          <a:p>
            <a:r>
              <a:rPr lang="en-IE" b="1"/>
              <a:t>Een voorbeeld van het promoten van landelijke smaken - proef het eiland - een ode aan het eten en drinken van Ierland </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766248" y="1715499"/>
            <a:ext cx="4990998" cy="4102937"/>
          </a:xfrm>
        </p:spPr>
        <p:txBody>
          <a:bodyPr lIns="91440" tIns="45720" rIns="91440" bIns="45720" anchor="t"/>
          <a:lstStyle/>
          <a:p>
            <a:pPr marL="342900" indent="-342900">
              <a:buFont typeface="Arial" panose="020B0604020202020204" pitchFamily="34" charset="0"/>
              <a:buChar char="•"/>
            </a:pPr>
            <a:r>
              <a:rPr lang="en-IE">
                <a:effectLst/>
              </a:rPr>
              <a:t>Gepassioneerde ambachtelijke producenten, topchefs die in enkele van de beste keukens ter wereld hebben gewerkt, verse lokale ingrediënten en een vooraanstaande brouwerij- en distilleerderij-industrie hebben een eetcultuur van wereldklasse gecreëerd. </a:t>
            </a:r>
            <a:endParaRPr lang="en-IE">
              <a:effectLst/>
              <a:ea typeface="Calibri"/>
              <a:cs typeface="Calibri"/>
            </a:endParaRPr>
          </a:p>
          <a:p>
            <a:pPr marL="342900" indent="-342900">
              <a:buFont typeface="Arial" panose="020B0604020202020204" pitchFamily="34" charset="0"/>
              <a:buChar char="•"/>
            </a:pPr>
            <a:endParaRPr lang="en-IE"/>
          </a:p>
          <a:p>
            <a:pPr marL="342900" indent="-342900">
              <a:buFont typeface="Arial" panose="020B0604020202020204" pitchFamily="34" charset="0"/>
              <a:buChar char="•"/>
            </a:pPr>
            <a:r>
              <a:rPr lang="en-IE">
                <a:effectLst/>
              </a:rPr>
              <a:t>Ontmoet de makers, proef de sfeer van een foodfestival en een boerenmarkt, of volg een foodtrail langs de winderige Wild Atlantic Way of door enkele van de best bewaarde geheimen van onze stad... Doe mee en proef het eiland.</a:t>
            </a:r>
            <a:endParaRPr lang="en-IE">
              <a:ea typeface="Calibri" panose="020F0502020204030204"/>
              <a:cs typeface="Calibri" panose="020F0502020204030204"/>
            </a:endParaRPr>
          </a:p>
        </p:txBody>
      </p:sp>
      <p:pic>
        <p:nvPicPr>
          <p:cNvPr id="4" name="Online Media 3" title="Taste the Island - a celebration of Ireland's food and drink">
            <a:hlinkClick r:id="" action="ppaction://media"/>
            <a:extLst>
              <a:ext uri="{FF2B5EF4-FFF2-40B4-BE49-F238E27FC236}">
                <a16:creationId xmlns:a16="http://schemas.microsoft.com/office/drawing/2014/main" id="{F2A66360-EE3D-47C5-A296-199D524ED47F}"/>
              </a:ext>
            </a:extLst>
          </p:cNvPr>
          <p:cNvPicPr>
            <a:picLocks noRot="1" noChangeAspect="1"/>
          </p:cNvPicPr>
          <p:nvPr>
            <a:videoFile r:link="rId1"/>
          </p:nvPr>
        </p:nvPicPr>
        <p:blipFill>
          <a:blip r:embed="rId3"/>
          <a:stretch>
            <a:fillRect/>
          </a:stretch>
        </p:blipFill>
        <p:spPr>
          <a:xfrm>
            <a:off x="1042974" y="2441643"/>
            <a:ext cx="5053026" cy="3142034"/>
          </a:xfrm>
          <a:prstGeom prst="rect">
            <a:avLst/>
          </a:prstGeom>
        </p:spPr>
      </p:pic>
      <p:sp>
        <p:nvSpPr>
          <p:cNvPr id="6" name="TextBox 5">
            <a:extLst>
              <a:ext uri="{FF2B5EF4-FFF2-40B4-BE49-F238E27FC236}">
                <a16:creationId xmlns:a16="http://schemas.microsoft.com/office/drawing/2014/main" id="{D7A9E4FD-9F33-AD7F-784B-1D33FBC1659B}"/>
              </a:ext>
            </a:extLst>
          </p:cNvPr>
          <p:cNvSpPr txBox="1"/>
          <p:nvPr/>
        </p:nvSpPr>
        <p:spPr>
          <a:xfrm>
            <a:off x="1042974" y="6192230"/>
            <a:ext cx="7650804" cy="369332"/>
          </a:xfrm>
          <a:prstGeom prst="rect">
            <a:avLst/>
          </a:prstGeom>
          <a:noFill/>
        </p:spPr>
        <p:txBody>
          <a:bodyPr wrap="square">
            <a:spAutoFit/>
          </a:bodyPr>
          <a:lstStyle/>
          <a:p>
            <a:r>
              <a:rPr lang="en-US" dirty="0">
                <a:hlinkClick r:id="rId4"/>
              </a:rPr>
              <a:t>Proef het eiland - een ode aan het eten en drinken van Ierland</a:t>
            </a:r>
            <a:endParaRPr lang="en-IE" dirty="0"/>
          </a:p>
        </p:txBody>
      </p:sp>
    </p:spTree>
    <p:extLst>
      <p:ext uri="{BB962C8B-B14F-4D97-AF65-F5344CB8AC3E}">
        <p14:creationId xmlns:p14="http://schemas.microsoft.com/office/powerpoint/2010/main" val="14055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850900" y="593866"/>
            <a:ext cx="10718970" cy="992652"/>
          </a:xfrm>
        </p:spPr>
        <p:txBody>
          <a:bodyPr/>
          <a:lstStyle/>
          <a:p>
            <a:r>
              <a:rPr lang="en-IE" b="1"/>
              <a:t>Een voorbeeld van het promoten van </a:t>
            </a:r>
            <a:r>
              <a:rPr lang="en-IE" b="1"/>
              <a:t>eetervaringen, cultuur en toerisme  </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312135" y="1586518"/>
            <a:ext cx="5793091" cy="4102937"/>
          </a:xfrm>
        </p:spPr>
        <p:txBody>
          <a:bodyPr lIns="91440" tIns="45720" rIns="91440" bIns="45720" anchor="t"/>
          <a:lstStyle/>
          <a:p>
            <a:pPr marL="342900" indent="-342900">
              <a:buFont typeface="Arial" panose="020B0604020202020204" pitchFamily="34" charset="0"/>
              <a:buChar char="•"/>
            </a:pPr>
            <a:r>
              <a:rPr lang="en-IE" dirty="0">
                <a:effectLst/>
                <a:hlinkClick r:id="rId3"/>
              </a:rPr>
              <a:t>Good Food Ireland® Experiences </a:t>
            </a:r>
            <a:r>
              <a:rPr lang="en-IE" dirty="0">
                <a:effectLst/>
              </a:rPr>
              <a:t>promoot lekker eten, maar laat ook zien dat het gaat om gepassioneerde boeren, vissers, producenten, chef-koks en ambachtslieden die de authentieke eetcultuur van Ierland onder de aandacht brengen en zich inzetten voor duurzaamheid. </a:t>
            </a:r>
            <a:endParaRPr lang="en-IE" dirty="0"/>
          </a:p>
          <a:p>
            <a:pPr marL="342900" indent="-342900">
              <a:buFont typeface="Arial" panose="020B0604020202020204" pitchFamily="34" charset="0"/>
              <a:buChar char="•"/>
            </a:pPr>
            <a:r>
              <a:rPr lang="en-IE" dirty="0">
                <a:effectLst/>
              </a:rPr>
              <a:t>Van boerderijbezoeken en proeverijen tot distilleerderijbezoeken, kooklessen en privé culinaire avonturen, het platform biedt unieke ervaringen die met trots en traditie zijn samengesteld. Men kan zich onderdompelen in het rijke culinaire erfgoed en de warme gastvrijheid van Ierland.</a:t>
            </a:r>
            <a:endParaRPr lang="en-IE" dirty="0">
              <a:ea typeface="Calibri" panose="020F0502020204030204"/>
              <a:cs typeface="Calibri" panose="020F0502020204030204"/>
            </a:endParaRPr>
          </a:p>
        </p:txBody>
      </p:sp>
      <p:pic>
        <p:nvPicPr>
          <p:cNvPr id="5" name="Online Media 4" title="Good Food Ireland® Launches First Irish Food &amp; Drink Experiences Platform">
            <a:hlinkClick r:id="" action="ppaction://media"/>
            <a:extLst>
              <a:ext uri="{FF2B5EF4-FFF2-40B4-BE49-F238E27FC236}">
                <a16:creationId xmlns:a16="http://schemas.microsoft.com/office/drawing/2014/main" id="{7C7F0211-295A-473D-A44A-4EF39A36D971}"/>
              </a:ext>
            </a:extLst>
          </p:cNvPr>
          <p:cNvPicPr>
            <a:picLocks noRot="1" noChangeAspect="1"/>
          </p:cNvPicPr>
          <p:nvPr>
            <a:videoFile r:link="rId1"/>
          </p:nvPr>
        </p:nvPicPr>
        <p:blipFill>
          <a:blip r:embed="rId4"/>
          <a:stretch>
            <a:fillRect/>
          </a:stretch>
        </p:blipFill>
        <p:spPr>
          <a:xfrm>
            <a:off x="992221" y="2402927"/>
            <a:ext cx="5103779" cy="3411921"/>
          </a:xfrm>
          <a:prstGeom prst="rect">
            <a:avLst/>
          </a:prstGeom>
        </p:spPr>
      </p:pic>
      <p:sp>
        <p:nvSpPr>
          <p:cNvPr id="6" name="TextBox 5">
            <a:extLst>
              <a:ext uri="{FF2B5EF4-FFF2-40B4-BE49-F238E27FC236}">
                <a16:creationId xmlns:a16="http://schemas.microsoft.com/office/drawing/2014/main" id="{966B4F29-6BFA-BB51-0AC8-8A4AE204AEBC}"/>
              </a:ext>
            </a:extLst>
          </p:cNvPr>
          <p:cNvSpPr txBox="1"/>
          <p:nvPr/>
        </p:nvSpPr>
        <p:spPr>
          <a:xfrm>
            <a:off x="922415" y="6134484"/>
            <a:ext cx="5793091" cy="646331"/>
          </a:xfrm>
          <a:prstGeom prst="rect">
            <a:avLst/>
          </a:prstGeom>
          <a:noFill/>
        </p:spPr>
        <p:txBody>
          <a:bodyPr wrap="square">
            <a:spAutoFit/>
          </a:bodyPr>
          <a:lstStyle/>
          <a:p>
            <a:r>
              <a:rPr lang="en-US" dirty="0">
                <a:hlinkClick r:id="rId5"/>
              </a:rPr>
              <a:t>Good Food Ireland® lanceert eerste Ierse platform voor eet- en drinkervaringen</a:t>
            </a:r>
            <a:endParaRPr lang="en-IE" dirty="0"/>
          </a:p>
        </p:txBody>
      </p:sp>
    </p:spTree>
    <p:extLst>
      <p:ext uri="{BB962C8B-B14F-4D97-AF65-F5344CB8AC3E}">
        <p14:creationId xmlns:p14="http://schemas.microsoft.com/office/powerpoint/2010/main" val="23023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16="http://schemas.microsoft.com/office/drawing/2014/main" xmlns:asvg="http://schemas.microsoft.com/office/drawing/2016/SVG/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Volg onze reis</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401B2-CEB3-D3F7-D0E8-B3AE0B17563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4EF8C9B-4143-4D1E-8EC1-4BC57FDF948D}"/>
              </a:ext>
            </a:extLst>
          </p:cNvPr>
          <p:cNvSpPr>
            <a:spLocks noGrp="1"/>
          </p:cNvSpPr>
          <p:nvPr>
            <p:ph type="body" sz="quarter" idx="19"/>
          </p:nvPr>
        </p:nvSpPr>
        <p:spPr>
          <a:xfrm>
            <a:off x="779938" y="1714219"/>
            <a:ext cx="10052954" cy="4250335"/>
          </a:xfrm>
          <a:prstGeom prst="rect">
            <a:avLst/>
          </a:prstGeom>
        </p:spPr>
        <p:txBody>
          <a:bodyPr lIns="91440" tIns="45720" rIns="91440" bIns="45720" anchor="t"/>
          <a:lstStyle/>
          <a:p>
            <a:r>
              <a:rPr lang="en-US" dirty="0"/>
              <a:t>Voedsel </a:t>
            </a:r>
            <a:r>
              <a:rPr lang="en-US" dirty="0">
                <a:ea typeface="+mn-lt"/>
                <a:cs typeface="+mn-lt"/>
              </a:rPr>
              <a:t>is meer dan alleen voeding – het is cultuur, identiteit, economie en plaats.  </a:t>
            </a:r>
            <a:endParaRPr lang="en-US" dirty="0"/>
          </a:p>
          <a:p>
            <a:r>
              <a:rPr lang="en-US" dirty="0">
                <a:ea typeface="+mn-lt"/>
                <a:cs typeface="+mn-lt"/>
              </a:rPr>
              <a:t>In heel Europa en daarbuiten bepalen wat we eten, en wanneer, waar en hoe we eten, </a:t>
            </a:r>
          </a:p>
          <a:p>
            <a:r>
              <a:rPr lang="en-US" dirty="0">
                <a:ea typeface="+mn-lt"/>
                <a:cs typeface="+mn-lt"/>
              </a:rPr>
              <a:t>bepalen hoe bestemmingen worden ervaren, herinnerd en gewaardeerd. </a:t>
            </a:r>
            <a:endParaRPr lang="en-US" dirty="0">
              <a:ea typeface="Calibri"/>
              <a:cs typeface="Calibri"/>
            </a:endParaRPr>
          </a:p>
          <a:p>
            <a:endParaRPr lang="en-US" dirty="0">
              <a:ea typeface="+mn-lt"/>
              <a:cs typeface="+mn-lt"/>
            </a:endParaRPr>
          </a:p>
          <a:p>
            <a:r>
              <a:rPr lang="en-US" dirty="0">
                <a:ea typeface="+mn-lt"/>
                <a:cs typeface="+mn-lt"/>
              </a:rPr>
              <a:t>Van lokale markten en familieboerderijen tot voedselfestivals en culinaire routes, </a:t>
            </a:r>
          </a:p>
          <a:p>
            <a:r>
              <a:rPr lang="en-US" dirty="0">
                <a:ea typeface="+mn-lt"/>
                <a:cs typeface="+mn-lt"/>
              </a:rPr>
              <a:t>speelt gastronomie een centrale rol in hoe gemeenschappen hun verhalen vertellen en hoe </a:t>
            </a:r>
          </a:p>
          <a:p>
            <a:r>
              <a:rPr lang="en-US" dirty="0">
                <a:ea typeface="+mn-lt"/>
                <a:cs typeface="+mn-lt"/>
              </a:rPr>
              <a:t>bezoekers zich verbinden met een plaats.</a:t>
            </a:r>
            <a:endParaRPr lang="en-US" dirty="0">
              <a:ea typeface="Calibri"/>
              <a:cs typeface="Calibri"/>
            </a:endParaRPr>
          </a:p>
          <a:p>
            <a:endParaRPr lang="en-US" dirty="0">
              <a:ea typeface="+mn-lt"/>
              <a:cs typeface="+mn-lt"/>
            </a:endParaRPr>
          </a:p>
          <a:p>
            <a:r>
              <a:rPr lang="en-US" b="1" dirty="0">
                <a:ea typeface="+mn-lt"/>
                <a:cs typeface="+mn-lt"/>
              </a:rPr>
              <a:t>Deze module onderzoekt het raakvlak tussen voedsel, toerisme en plaatsgebonden </a:t>
            </a:r>
          </a:p>
          <a:p>
            <a:r>
              <a:rPr lang="en-US" b="1" dirty="0">
                <a:ea typeface="+mn-lt"/>
                <a:cs typeface="+mn-lt"/>
              </a:rPr>
              <a:t>ontwikkeling</a:t>
            </a:r>
            <a:r>
              <a:rPr lang="en-US" dirty="0">
                <a:ea typeface="+mn-lt"/>
                <a:cs typeface="+mn-lt"/>
              </a:rPr>
              <a:t>, met een sterke nadruk op ervaringsgericht leren, duurzaamheid </a:t>
            </a:r>
          </a:p>
          <a:p>
            <a:r>
              <a:rPr lang="en-US" dirty="0">
                <a:ea typeface="+mn-lt"/>
                <a:cs typeface="+mn-lt"/>
              </a:rPr>
              <a:t>en gemeenschapswaarde. </a:t>
            </a:r>
            <a:endParaRPr lang="en-US" dirty="0"/>
          </a:p>
          <a:p>
            <a:endParaRPr lang="en-US" dirty="0">
              <a:ea typeface="Calibri"/>
              <a:cs typeface="Calibri"/>
            </a:endParaRPr>
          </a:p>
        </p:txBody>
      </p:sp>
      <p:sp>
        <p:nvSpPr>
          <p:cNvPr id="6" name="Text Placeholder 1">
            <a:extLst>
              <a:ext uri="{FF2B5EF4-FFF2-40B4-BE49-F238E27FC236}">
                <a16:creationId xmlns:a16="http://schemas.microsoft.com/office/drawing/2014/main" id="{CA4B798C-76C9-D650-4BEA-7C90B28906E6}"/>
              </a:ext>
            </a:extLst>
          </p:cNvPr>
          <p:cNvSpPr txBox="1">
            <a:spLocks/>
          </p:cNvSpPr>
          <p:nvPr/>
        </p:nvSpPr>
        <p:spPr>
          <a:xfrm>
            <a:off x="0" y="650590"/>
            <a:ext cx="3498574"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Inleiding </a:t>
            </a:r>
          </a:p>
        </p:txBody>
      </p:sp>
    </p:spTree>
    <p:extLst>
      <p:ext uri="{BB962C8B-B14F-4D97-AF65-F5344CB8AC3E}">
        <p14:creationId xmlns:p14="http://schemas.microsoft.com/office/powerpoint/2010/main" val="1359749377"/>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02</a:t>
            </a:r>
          </a:p>
        </p:txBody>
      </p:sp>
      <p:sp>
        <p:nvSpPr>
          <p:cNvPr id="14" name="Rectangle 13">
            <a:extLst>
              <a:ext uri="{FF2B5EF4-FFF2-40B4-BE49-F238E27FC236}">
                <a16:creationId xmlns:a16="http://schemas.microsoft.com/office/drawing/2014/main" id="{94A2FE3F-F4C2-BB91-1F10-E78D3D716B5B}"/>
              </a:ext>
            </a:extLst>
          </p:cNvPr>
          <p:cNvSpPr/>
          <p:nvPr/>
        </p:nvSpPr>
        <p:spPr>
          <a:xfrm>
            <a:off x="5680541" y="3137096"/>
            <a:ext cx="533302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680542" y="3189394"/>
            <a:ext cx="5205079"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LEERRESULTATEN</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94581680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C579D-0948-3451-EBA5-175975BD75F7}"/>
              </a:ext>
            </a:extLst>
          </p:cNvPr>
          <p:cNvSpPr>
            <a:spLocks noGrp="1"/>
          </p:cNvSpPr>
          <p:nvPr>
            <p:ph type="body" sz="quarter" idx="16"/>
          </p:nvPr>
        </p:nvSpPr>
        <p:spPr>
          <a:xfrm>
            <a:off x="904856" y="605221"/>
            <a:ext cx="10052954" cy="803654"/>
          </a:xfrm>
        </p:spPr>
        <p:txBody>
          <a:bodyPr lIns="91440" tIns="45720" rIns="91440" bIns="45720" anchor="t">
            <a:noAutofit/>
          </a:bodyPr>
          <a:lstStyle/>
          <a:p>
            <a:r>
              <a:rPr lang="en-IE"/>
              <a:t>Leerresultaten</a:t>
            </a:r>
          </a:p>
        </p:txBody>
      </p:sp>
      <p:sp>
        <p:nvSpPr>
          <p:cNvPr id="3" name="Text Placeholder 2">
            <a:extLst>
              <a:ext uri="{FF2B5EF4-FFF2-40B4-BE49-F238E27FC236}">
                <a16:creationId xmlns:a16="http://schemas.microsoft.com/office/drawing/2014/main" id="{5410D6D7-0912-A36C-9238-0C3EC1393152}"/>
              </a:ext>
            </a:extLst>
          </p:cNvPr>
          <p:cNvSpPr>
            <a:spLocks noGrp="1"/>
          </p:cNvSpPr>
          <p:nvPr>
            <p:ph type="body" sz="quarter" idx="19"/>
          </p:nvPr>
        </p:nvSpPr>
        <p:spPr>
          <a:xfrm>
            <a:off x="966127" y="1346952"/>
            <a:ext cx="10052954" cy="371302"/>
          </a:xfrm>
        </p:spPr>
        <p:txBody>
          <a:bodyPr lIns="91440" tIns="45720" rIns="91440" bIns="45720" anchor="t"/>
          <a:lstStyle/>
          <a:p>
            <a:r>
              <a:rPr lang="en-IE" b="1" dirty="0"/>
              <a:t>Aan het einde van de module zijn de cursisten in staat om: </a:t>
            </a:r>
          </a:p>
        </p:txBody>
      </p:sp>
      <p:sp>
        <p:nvSpPr>
          <p:cNvPr id="4" name="Freeform 422">
            <a:extLst>
              <a:ext uri="{FF2B5EF4-FFF2-40B4-BE49-F238E27FC236}">
                <a16:creationId xmlns:a16="http://schemas.microsoft.com/office/drawing/2014/main" id="{E1255F89-D2F2-221A-2B0B-4ADD735A1DC5}"/>
              </a:ext>
            </a:extLst>
          </p:cNvPr>
          <p:cNvSpPr>
            <a:spLocks noChangeArrowheads="1"/>
          </p:cNvSpPr>
          <p:nvPr/>
        </p:nvSpPr>
        <p:spPr bwMode="auto">
          <a:xfrm>
            <a:off x="8392426" y="2435897"/>
            <a:ext cx="615837"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24" y="1197"/>
                  <a:pt x="598" y="1197"/>
                </a:cubicBezTo>
                <a:cubicBezTo>
                  <a:pt x="264" y="1197"/>
                  <a:pt x="0" y="933"/>
                  <a:pt x="0" y="599"/>
                </a:cubicBezTo>
                <a:cubicBezTo>
                  <a:pt x="0" y="273"/>
                  <a:pt x="264" y="0"/>
                  <a:pt x="598" y="0"/>
                </a:cubicBezTo>
                <a:cubicBezTo>
                  <a:pt x="924" y="0"/>
                  <a:pt x="1196" y="273"/>
                  <a:pt x="1196" y="599"/>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 name="Freeform 423">
            <a:extLst>
              <a:ext uri="{FF2B5EF4-FFF2-40B4-BE49-F238E27FC236}">
                <a16:creationId xmlns:a16="http://schemas.microsoft.com/office/drawing/2014/main" id="{85CBAC9D-5ACE-579C-FFAB-067219E84A22}"/>
              </a:ext>
            </a:extLst>
          </p:cNvPr>
          <p:cNvSpPr>
            <a:spLocks noChangeArrowheads="1"/>
          </p:cNvSpPr>
          <p:nvPr/>
        </p:nvSpPr>
        <p:spPr bwMode="auto">
          <a:xfrm>
            <a:off x="8392426" y="3985713"/>
            <a:ext cx="615837"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24" y="1196"/>
                  <a:pt x="598" y="1196"/>
                </a:cubicBezTo>
                <a:cubicBezTo>
                  <a:pt x="264" y="1196"/>
                  <a:pt x="0" y="932"/>
                  <a:pt x="0" y="598"/>
                </a:cubicBezTo>
                <a:cubicBezTo>
                  <a:pt x="0" y="264"/>
                  <a:pt x="264" y="0"/>
                  <a:pt x="598" y="0"/>
                </a:cubicBezTo>
                <a:cubicBezTo>
                  <a:pt x="924" y="0"/>
                  <a:pt x="1196" y="264"/>
                  <a:pt x="1196" y="598"/>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6" name="Freeform 424">
            <a:extLst>
              <a:ext uri="{FF2B5EF4-FFF2-40B4-BE49-F238E27FC236}">
                <a16:creationId xmlns:a16="http://schemas.microsoft.com/office/drawing/2014/main" id="{FD66D1F5-6EE4-6760-F95A-94FA1B2454E8}"/>
              </a:ext>
            </a:extLst>
          </p:cNvPr>
          <p:cNvSpPr>
            <a:spLocks noChangeArrowheads="1"/>
          </p:cNvSpPr>
          <p:nvPr/>
        </p:nvSpPr>
        <p:spPr bwMode="auto">
          <a:xfrm>
            <a:off x="8392426" y="5358276"/>
            <a:ext cx="615837"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3"/>
                  <a:pt x="924" y="1196"/>
                  <a:pt x="598" y="1196"/>
                </a:cubicBezTo>
                <a:cubicBezTo>
                  <a:pt x="264" y="1196"/>
                  <a:pt x="0" y="933"/>
                  <a:pt x="0" y="598"/>
                </a:cubicBezTo>
                <a:cubicBezTo>
                  <a:pt x="0" y="273"/>
                  <a:pt x="264" y="0"/>
                  <a:pt x="598" y="0"/>
                </a:cubicBezTo>
                <a:cubicBezTo>
                  <a:pt x="924" y="0"/>
                  <a:pt x="1196" y="273"/>
                  <a:pt x="1196" y="598"/>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 name="Freeform 425">
            <a:extLst>
              <a:ext uri="{FF2B5EF4-FFF2-40B4-BE49-F238E27FC236}">
                <a16:creationId xmlns:a16="http://schemas.microsoft.com/office/drawing/2014/main" id="{E44DB380-5D09-037C-A4B3-565CF14743A5}"/>
              </a:ext>
            </a:extLst>
          </p:cNvPr>
          <p:cNvSpPr>
            <a:spLocks noChangeArrowheads="1"/>
          </p:cNvSpPr>
          <p:nvPr/>
        </p:nvSpPr>
        <p:spPr bwMode="auto">
          <a:xfrm>
            <a:off x="2783895" y="2524977"/>
            <a:ext cx="615835"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32" y="1197"/>
                  <a:pt x="598" y="1197"/>
                </a:cubicBezTo>
                <a:cubicBezTo>
                  <a:pt x="264" y="1197"/>
                  <a:pt x="0" y="933"/>
                  <a:pt x="0" y="599"/>
                </a:cubicBezTo>
                <a:cubicBezTo>
                  <a:pt x="0" y="273"/>
                  <a:pt x="264" y="0"/>
                  <a:pt x="598" y="0"/>
                </a:cubicBezTo>
                <a:cubicBezTo>
                  <a:pt x="932" y="0"/>
                  <a:pt x="1196" y="273"/>
                  <a:pt x="1196" y="599"/>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8" name="Freeform 426">
            <a:extLst>
              <a:ext uri="{FF2B5EF4-FFF2-40B4-BE49-F238E27FC236}">
                <a16:creationId xmlns:a16="http://schemas.microsoft.com/office/drawing/2014/main" id="{4D7F846E-13B5-960A-C0B2-12C3A046DA0E}"/>
              </a:ext>
            </a:extLst>
          </p:cNvPr>
          <p:cNvSpPr>
            <a:spLocks noChangeArrowheads="1"/>
          </p:cNvSpPr>
          <p:nvPr/>
        </p:nvSpPr>
        <p:spPr bwMode="auto">
          <a:xfrm>
            <a:off x="2783895" y="4006619"/>
            <a:ext cx="615835"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32" y="1196"/>
                  <a:pt x="598" y="1196"/>
                </a:cubicBezTo>
                <a:cubicBezTo>
                  <a:pt x="264" y="1196"/>
                  <a:pt x="0" y="932"/>
                  <a:pt x="0" y="598"/>
                </a:cubicBezTo>
                <a:cubicBezTo>
                  <a:pt x="0" y="264"/>
                  <a:pt x="264" y="0"/>
                  <a:pt x="598" y="0"/>
                </a:cubicBezTo>
                <a:cubicBezTo>
                  <a:pt x="932" y="0"/>
                  <a:pt x="1196" y="264"/>
                  <a:pt x="1196" y="598"/>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9" name="Freeform 427">
            <a:extLst>
              <a:ext uri="{FF2B5EF4-FFF2-40B4-BE49-F238E27FC236}">
                <a16:creationId xmlns:a16="http://schemas.microsoft.com/office/drawing/2014/main" id="{061828B6-3444-C1C3-786F-D2B9D5A57489}"/>
              </a:ext>
            </a:extLst>
          </p:cNvPr>
          <p:cNvSpPr>
            <a:spLocks noChangeArrowheads="1"/>
          </p:cNvSpPr>
          <p:nvPr/>
        </p:nvSpPr>
        <p:spPr bwMode="auto">
          <a:xfrm>
            <a:off x="2783895" y="5424631"/>
            <a:ext cx="615835"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32" y="1196"/>
                  <a:pt x="598" y="1196"/>
                </a:cubicBezTo>
                <a:cubicBezTo>
                  <a:pt x="264" y="1196"/>
                  <a:pt x="0" y="932"/>
                  <a:pt x="0" y="598"/>
                </a:cubicBezTo>
                <a:cubicBezTo>
                  <a:pt x="0" y="273"/>
                  <a:pt x="264" y="0"/>
                  <a:pt x="598" y="0"/>
                </a:cubicBezTo>
                <a:cubicBezTo>
                  <a:pt x="932" y="0"/>
                  <a:pt x="1196" y="273"/>
                  <a:pt x="1196" y="598"/>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71FF3C05-FC60-737F-A247-5BE1913BA8C2}"/>
              </a:ext>
            </a:extLst>
          </p:cNvPr>
          <p:cNvGrpSpPr/>
          <p:nvPr/>
        </p:nvGrpSpPr>
        <p:grpSpPr>
          <a:xfrm>
            <a:off x="3826952" y="2220468"/>
            <a:ext cx="4188138" cy="4181320"/>
            <a:chOff x="3896262" y="1629020"/>
            <a:chExt cx="4188138" cy="4181320"/>
          </a:xfrm>
        </p:grpSpPr>
        <p:sp>
          <p:nvSpPr>
            <p:cNvPr id="11" name="Freeform 1">
              <a:extLst>
                <a:ext uri="{FF2B5EF4-FFF2-40B4-BE49-F238E27FC236}">
                  <a16:creationId xmlns:a16="http://schemas.microsoft.com/office/drawing/2014/main" id="{2B620CB5-7C45-BE66-7742-E4010DC3E330}"/>
                </a:ext>
              </a:extLst>
            </p:cNvPr>
            <p:cNvSpPr>
              <a:spLocks noChangeArrowheads="1"/>
            </p:cNvSpPr>
            <p:nvPr/>
          </p:nvSpPr>
          <p:spPr bwMode="auto">
            <a:xfrm>
              <a:off x="5921021" y="3646961"/>
              <a:ext cx="1274848" cy="2163379"/>
            </a:xfrm>
            <a:custGeom>
              <a:avLst/>
              <a:gdLst>
                <a:gd name="T0" fmla="*/ 0 w 2472"/>
                <a:gd name="T1" fmla="*/ 4196 h 4197"/>
                <a:gd name="T2" fmla="*/ 0 w 2472"/>
                <a:gd name="T3" fmla="*/ 4196 h 4197"/>
                <a:gd name="T4" fmla="*/ 2471 w 2472"/>
                <a:gd name="T5" fmla="*/ 3396 h 4197"/>
                <a:gd name="T6" fmla="*/ 0 w 2472"/>
                <a:gd name="T7" fmla="*/ 0 h 4197"/>
                <a:gd name="T8" fmla="*/ 0 w 2472"/>
                <a:gd name="T9" fmla="*/ 4196 h 4197"/>
              </a:gdLst>
              <a:ahLst/>
              <a:cxnLst>
                <a:cxn ang="0">
                  <a:pos x="T0" y="T1"/>
                </a:cxn>
                <a:cxn ang="0">
                  <a:pos x="T2" y="T3"/>
                </a:cxn>
                <a:cxn ang="0">
                  <a:pos x="T4" y="T5"/>
                </a:cxn>
                <a:cxn ang="0">
                  <a:pos x="T6" y="T7"/>
                </a:cxn>
                <a:cxn ang="0">
                  <a:pos x="T8" y="T9"/>
                </a:cxn>
              </a:cxnLst>
              <a:rect l="0" t="0" r="r" b="b"/>
              <a:pathLst>
                <a:path w="2472" h="4197">
                  <a:moveTo>
                    <a:pt x="0" y="4196"/>
                  </a:moveTo>
                  <a:lnTo>
                    <a:pt x="0" y="4196"/>
                  </a:lnTo>
                  <a:cubicBezTo>
                    <a:pt x="923" y="4196"/>
                    <a:pt x="1776" y="3897"/>
                    <a:pt x="2471" y="3396"/>
                  </a:cubicBezTo>
                  <a:cubicBezTo>
                    <a:pt x="0" y="0"/>
                    <a:pt x="0" y="0"/>
                    <a:pt x="0" y="0"/>
                  </a:cubicBezTo>
                  <a:lnTo>
                    <a:pt x="0" y="4196"/>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2" name="Freeform 2">
              <a:extLst>
                <a:ext uri="{FF2B5EF4-FFF2-40B4-BE49-F238E27FC236}">
                  <a16:creationId xmlns:a16="http://schemas.microsoft.com/office/drawing/2014/main" id="{F352430B-33F4-3325-B4D7-F750A1474E90}"/>
                </a:ext>
              </a:extLst>
            </p:cNvPr>
            <p:cNvSpPr>
              <a:spLocks noChangeArrowheads="1"/>
            </p:cNvSpPr>
            <p:nvPr/>
          </p:nvSpPr>
          <p:spPr bwMode="auto">
            <a:xfrm>
              <a:off x="4730254" y="3660596"/>
              <a:ext cx="1193039" cy="2027031"/>
            </a:xfrm>
            <a:custGeom>
              <a:avLst/>
              <a:gdLst>
                <a:gd name="T0" fmla="*/ 0 w 2314"/>
                <a:gd name="T1" fmla="*/ 3175 h 3933"/>
                <a:gd name="T2" fmla="*/ 0 w 2314"/>
                <a:gd name="T3" fmla="*/ 3175 h 3933"/>
                <a:gd name="T4" fmla="*/ 2313 w 2314"/>
                <a:gd name="T5" fmla="*/ 3932 h 3933"/>
                <a:gd name="T6" fmla="*/ 2313 w 2314"/>
                <a:gd name="T7" fmla="*/ 0 h 3933"/>
                <a:gd name="T8" fmla="*/ 0 w 2314"/>
                <a:gd name="T9" fmla="*/ 3175 h 3933"/>
              </a:gdLst>
              <a:ahLst/>
              <a:cxnLst>
                <a:cxn ang="0">
                  <a:pos x="T0" y="T1"/>
                </a:cxn>
                <a:cxn ang="0">
                  <a:pos x="T2" y="T3"/>
                </a:cxn>
                <a:cxn ang="0">
                  <a:pos x="T4" y="T5"/>
                </a:cxn>
                <a:cxn ang="0">
                  <a:pos x="T6" y="T7"/>
                </a:cxn>
                <a:cxn ang="0">
                  <a:pos x="T8" y="T9"/>
                </a:cxn>
              </a:cxnLst>
              <a:rect l="0" t="0" r="r" b="b"/>
              <a:pathLst>
                <a:path w="2314" h="3933">
                  <a:moveTo>
                    <a:pt x="0" y="3175"/>
                  </a:moveTo>
                  <a:lnTo>
                    <a:pt x="0" y="3175"/>
                  </a:lnTo>
                  <a:cubicBezTo>
                    <a:pt x="651" y="3650"/>
                    <a:pt x="1451" y="3932"/>
                    <a:pt x="2313" y="3932"/>
                  </a:cubicBezTo>
                  <a:cubicBezTo>
                    <a:pt x="2313" y="0"/>
                    <a:pt x="2313" y="0"/>
                    <a:pt x="2313" y="0"/>
                  </a:cubicBezTo>
                  <a:lnTo>
                    <a:pt x="0" y="3175"/>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3" name="Freeform 3">
              <a:extLst>
                <a:ext uri="{FF2B5EF4-FFF2-40B4-BE49-F238E27FC236}">
                  <a16:creationId xmlns:a16="http://schemas.microsoft.com/office/drawing/2014/main" id="{F309F54B-BAC4-78FF-1FF3-53D89443368C}"/>
                </a:ext>
              </a:extLst>
            </p:cNvPr>
            <p:cNvSpPr>
              <a:spLocks noChangeArrowheads="1"/>
            </p:cNvSpPr>
            <p:nvPr/>
          </p:nvSpPr>
          <p:spPr bwMode="auto">
            <a:xfrm>
              <a:off x="3991705" y="3660596"/>
              <a:ext cx="1931588" cy="1636169"/>
            </a:xfrm>
            <a:custGeom>
              <a:avLst/>
              <a:gdLst>
                <a:gd name="T0" fmla="*/ 0 w 3748"/>
                <a:gd name="T1" fmla="*/ 1214 h 3176"/>
                <a:gd name="T2" fmla="*/ 0 w 3748"/>
                <a:gd name="T3" fmla="*/ 1214 h 3176"/>
                <a:gd name="T4" fmla="*/ 1434 w 3748"/>
                <a:gd name="T5" fmla="*/ 3175 h 3176"/>
                <a:gd name="T6" fmla="*/ 3747 w 3748"/>
                <a:gd name="T7" fmla="*/ 0 h 3176"/>
                <a:gd name="T8" fmla="*/ 0 w 3748"/>
                <a:gd name="T9" fmla="*/ 1214 h 3176"/>
              </a:gdLst>
              <a:ahLst/>
              <a:cxnLst>
                <a:cxn ang="0">
                  <a:pos x="T0" y="T1"/>
                </a:cxn>
                <a:cxn ang="0">
                  <a:pos x="T2" y="T3"/>
                </a:cxn>
                <a:cxn ang="0">
                  <a:pos x="T4" y="T5"/>
                </a:cxn>
                <a:cxn ang="0">
                  <a:pos x="T6" y="T7"/>
                </a:cxn>
                <a:cxn ang="0">
                  <a:pos x="T8" y="T9"/>
                </a:cxn>
              </a:cxnLst>
              <a:rect l="0" t="0" r="r" b="b"/>
              <a:pathLst>
                <a:path w="3748" h="3176">
                  <a:moveTo>
                    <a:pt x="0" y="1214"/>
                  </a:moveTo>
                  <a:lnTo>
                    <a:pt x="0" y="1214"/>
                  </a:lnTo>
                  <a:cubicBezTo>
                    <a:pt x="264" y="2014"/>
                    <a:pt x="765" y="2700"/>
                    <a:pt x="1434" y="3175"/>
                  </a:cubicBezTo>
                  <a:cubicBezTo>
                    <a:pt x="3747" y="0"/>
                    <a:pt x="3747" y="0"/>
                    <a:pt x="3747" y="0"/>
                  </a:cubicBezTo>
                  <a:lnTo>
                    <a:pt x="0" y="1214"/>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4" name="Freeform 4">
              <a:extLst>
                <a:ext uri="{FF2B5EF4-FFF2-40B4-BE49-F238E27FC236}">
                  <a16:creationId xmlns:a16="http://schemas.microsoft.com/office/drawing/2014/main" id="{01198244-BE47-1C74-4ECB-0BE57BE0C6EF}"/>
                </a:ext>
              </a:extLst>
            </p:cNvPr>
            <p:cNvSpPr>
              <a:spLocks noChangeArrowheads="1"/>
            </p:cNvSpPr>
            <p:nvPr/>
          </p:nvSpPr>
          <p:spPr bwMode="auto">
            <a:xfrm>
              <a:off x="3896262" y="3028853"/>
              <a:ext cx="2027031" cy="1256668"/>
            </a:xfrm>
            <a:custGeom>
              <a:avLst/>
              <a:gdLst>
                <a:gd name="T0" fmla="*/ 185 w 3933"/>
                <a:gd name="T1" fmla="*/ 0 h 2438"/>
                <a:gd name="T2" fmla="*/ 185 w 3933"/>
                <a:gd name="T3" fmla="*/ 0 h 2438"/>
                <a:gd name="T4" fmla="*/ 0 w 3933"/>
                <a:gd name="T5" fmla="*/ 1223 h 2438"/>
                <a:gd name="T6" fmla="*/ 185 w 3933"/>
                <a:gd name="T7" fmla="*/ 2437 h 2438"/>
                <a:gd name="T8" fmla="*/ 3932 w 3933"/>
                <a:gd name="T9" fmla="*/ 1223 h 2438"/>
                <a:gd name="T10" fmla="*/ 185 w 3933"/>
                <a:gd name="T11" fmla="*/ 0 h 2438"/>
              </a:gdLst>
              <a:ahLst/>
              <a:cxnLst>
                <a:cxn ang="0">
                  <a:pos x="T0" y="T1"/>
                </a:cxn>
                <a:cxn ang="0">
                  <a:pos x="T2" y="T3"/>
                </a:cxn>
                <a:cxn ang="0">
                  <a:pos x="T4" y="T5"/>
                </a:cxn>
                <a:cxn ang="0">
                  <a:pos x="T6" y="T7"/>
                </a:cxn>
                <a:cxn ang="0">
                  <a:pos x="T8" y="T9"/>
                </a:cxn>
                <a:cxn ang="0">
                  <a:pos x="T10" y="T11"/>
                </a:cxn>
              </a:cxnLst>
              <a:rect l="0" t="0" r="r" b="b"/>
              <a:pathLst>
                <a:path w="3933" h="2438">
                  <a:moveTo>
                    <a:pt x="185" y="0"/>
                  </a:moveTo>
                  <a:lnTo>
                    <a:pt x="185" y="0"/>
                  </a:lnTo>
                  <a:cubicBezTo>
                    <a:pt x="62" y="387"/>
                    <a:pt x="0" y="792"/>
                    <a:pt x="0" y="1223"/>
                  </a:cubicBezTo>
                  <a:cubicBezTo>
                    <a:pt x="0" y="1645"/>
                    <a:pt x="62" y="2050"/>
                    <a:pt x="185" y="2437"/>
                  </a:cubicBezTo>
                  <a:cubicBezTo>
                    <a:pt x="3932" y="1223"/>
                    <a:pt x="3932" y="1223"/>
                    <a:pt x="3932" y="1223"/>
                  </a:cubicBezTo>
                  <a:lnTo>
                    <a:pt x="185" y="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5" name="Freeform 5">
              <a:extLst>
                <a:ext uri="{FF2B5EF4-FFF2-40B4-BE49-F238E27FC236}">
                  <a16:creationId xmlns:a16="http://schemas.microsoft.com/office/drawing/2014/main" id="{E454A0A7-0A90-BCC1-6EE5-ED306DFB01BF}"/>
                </a:ext>
              </a:extLst>
            </p:cNvPr>
            <p:cNvSpPr>
              <a:spLocks noChangeArrowheads="1"/>
            </p:cNvSpPr>
            <p:nvPr/>
          </p:nvSpPr>
          <p:spPr bwMode="auto">
            <a:xfrm>
              <a:off x="3991705" y="2019882"/>
              <a:ext cx="1931588" cy="1640714"/>
            </a:xfrm>
            <a:custGeom>
              <a:avLst/>
              <a:gdLst>
                <a:gd name="T0" fmla="*/ 1434 w 3748"/>
                <a:gd name="T1" fmla="*/ 0 h 3184"/>
                <a:gd name="T2" fmla="*/ 1434 w 3748"/>
                <a:gd name="T3" fmla="*/ 0 h 3184"/>
                <a:gd name="T4" fmla="*/ 0 w 3748"/>
                <a:gd name="T5" fmla="*/ 1960 h 3184"/>
                <a:gd name="T6" fmla="*/ 3747 w 3748"/>
                <a:gd name="T7" fmla="*/ 3183 h 3184"/>
                <a:gd name="T8" fmla="*/ 1434 w 3748"/>
                <a:gd name="T9" fmla="*/ 0 h 3184"/>
              </a:gdLst>
              <a:ahLst/>
              <a:cxnLst>
                <a:cxn ang="0">
                  <a:pos x="T0" y="T1"/>
                </a:cxn>
                <a:cxn ang="0">
                  <a:pos x="T2" y="T3"/>
                </a:cxn>
                <a:cxn ang="0">
                  <a:pos x="T4" y="T5"/>
                </a:cxn>
                <a:cxn ang="0">
                  <a:pos x="T6" y="T7"/>
                </a:cxn>
                <a:cxn ang="0">
                  <a:pos x="T8" y="T9"/>
                </a:cxn>
              </a:cxnLst>
              <a:rect l="0" t="0" r="r" b="b"/>
              <a:pathLst>
                <a:path w="3748" h="3184">
                  <a:moveTo>
                    <a:pt x="1434" y="0"/>
                  </a:moveTo>
                  <a:lnTo>
                    <a:pt x="1434" y="0"/>
                  </a:lnTo>
                  <a:cubicBezTo>
                    <a:pt x="765" y="483"/>
                    <a:pt x="264" y="1169"/>
                    <a:pt x="0" y="1960"/>
                  </a:cubicBezTo>
                  <a:cubicBezTo>
                    <a:pt x="3747" y="3183"/>
                    <a:pt x="3747" y="3183"/>
                    <a:pt x="3747" y="3183"/>
                  </a:cubicBezTo>
                  <a:lnTo>
                    <a:pt x="1434" y="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6" name="Freeform 6">
              <a:extLst>
                <a:ext uri="{FF2B5EF4-FFF2-40B4-BE49-F238E27FC236}">
                  <a16:creationId xmlns:a16="http://schemas.microsoft.com/office/drawing/2014/main" id="{D64CEA45-34FA-33B0-6D27-84F11D4D5188}"/>
                </a:ext>
              </a:extLst>
            </p:cNvPr>
            <p:cNvSpPr>
              <a:spLocks noChangeArrowheads="1"/>
            </p:cNvSpPr>
            <p:nvPr/>
          </p:nvSpPr>
          <p:spPr bwMode="auto">
            <a:xfrm>
              <a:off x="5921021" y="1629020"/>
              <a:ext cx="1193039" cy="2031576"/>
            </a:xfrm>
            <a:custGeom>
              <a:avLst/>
              <a:gdLst>
                <a:gd name="T0" fmla="*/ 2313 w 2314"/>
                <a:gd name="T1" fmla="*/ 757 h 3941"/>
                <a:gd name="T2" fmla="*/ 2313 w 2314"/>
                <a:gd name="T3" fmla="*/ 757 h 3941"/>
                <a:gd name="T4" fmla="*/ 0 w 2314"/>
                <a:gd name="T5" fmla="*/ 0 h 3941"/>
                <a:gd name="T6" fmla="*/ 0 w 2314"/>
                <a:gd name="T7" fmla="*/ 3940 h 3941"/>
                <a:gd name="T8" fmla="*/ 2313 w 2314"/>
                <a:gd name="T9" fmla="*/ 757 h 3941"/>
              </a:gdLst>
              <a:ahLst/>
              <a:cxnLst>
                <a:cxn ang="0">
                  <a:pos x="T0" y="T1"/>
                </a:cxn>
                <a:cxn ang="0">
                  <a:pos x="T2" y="T3"/>
                </a:cxn>
                <a:cxn ang="0">
                  <a:pos x="T4" y="T5"/>
                </a:cxn>
                <a:cxn ang="0">
                  <a:pos x="T6" y="T7"/>
                </a:cxn>
                <a:cxn ang="0">
                  <a:pos x="T8" y="T9"/>
                </a:cxn>
              </a:cxnLst>
              <a:rect l="0" t="0" r="r" b="b"/>
              <a:pathLst>
                <a:path w="2314" h="3941">
                  <a:moveTo>
                    <a:pt x="2313" y="757"/>
                  </a:moveTo>
                  <a:lnTo>
                    <a:pt x="2313" y="757"/>
                  </a:lnTo>
                  <a:cubicBezTo>
                    <a:pt x="1662" y="282"/>
                    <a:pt x="861" y="0"/>
                    <a:pt x="0" y="0"/>
                  </a:cubicBezTo>
                  <a:cubicBezTo>
                    <a:pt x="0" y="3940"/>
                    <a:pt x="0" y="3940"/>
                    <a:pt x="0" y="3940"/>
                  </a:cubicBezTo>
                  <a:lnTo>
                    <a:pt x="2313" y="757"/>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7" name="Freeform 7">
              <a:extLst>
                <a:ext uri="{FF2B5EF4-FFF2-40B4-BE49-F238E27FC236}">
                  <a16:creationId xmlns:a16="http://schemas.microsoft.com/office/drawing/2014/main" id="{6D8CEEC1-BB3D-0D23-6599-7A3470E04B24}"/>
                </a:ext>
              </a:extLst>
            </p:cNvPr>
            <p:cNvSpPr>
              <a:spLocks noChangeArrowheads="1"/>
            </p:cNvSpPr>
            <p:nvPr/>
          </p:nvSpPr>
          <p:spPr bwMode="auto">
            <a:xfrm>
              <a:off x="4730254" y="1629020"/>
              <a:ext cx="1193039" cy="2031576"/>
            </a:xfrm>
            <a:custGeom>
              <a:avLst/>
              <a:gdLst>
                <a:gd name="T0" fmla="*/ 2313 w 2314"/>
                <a:gd name="T1" fmla="*/ 3940 h 3941"/>
                <a:gd name="T2" fmla="*/ 2313 w 2314"/>
                <a:gd name="T3" fmla="*/ 3940 h 3941"/>
                <a:gd name="T4" fmla="*/ 2313 w 2314"/>
                <a:gd name="T5" fmla="*/ 0 h 3941"/>
                <a:gd name="T6" fmla="*/ 0 w 2314"/>
                <a:gd name="T7" fmla="*/ 757 h 3941"/>
                <a:gd name="T8" fmla="*/ 2313 w 2314"/>
                <a:gd name="T9" fmla="*/ 3940 h 3941"/>
              </a:gdLst>
              <a:ahLst/>
              <a:cxnLst>
                <a:cxn ang="0">
                  <a:pos x="T0" y="T1"/>
                </a:cxn>
                <a:cxn ang="0">
                  <a:pos x="T2" y="T3"/>
                </a:cxn>
                <a:cxn ang="0">
                  <a:pos x="T4" y="T5"/>
                </a:cxn>
                <a:cxn ang="0">
                  <a:pos x="T6" y="T7"/>
                </a:cxn>
                <a:cxn ang="0">
                  <a:pos x="T8" y="T9"/>
                </a:cxn>
              </a:cxnLst>
              <a:rect l="0" t="0" r="r" b="b"/>
              <a:pathLst>
                <a:path w="2314" h="3941">
                  <a:moveTo>
                    <a:pt x="2313" y="3940"/>
                  </a:moveTo>
                  <a:lnTo>
                    <a:pt x="2313" y="3940"/>
                  </a:lnTo>
                  <a:cubicBezTo>
                    <a:pt x="2313" y="0"/>
                    <a:pt x="2313" y="0"/>
                    <a:pt x="2313" y="0"/>
                  </a:cubicBezTo>
                  <a:cubicBezTo>
                    <a:pt x="1451" y="0"/>
                    <a:pt x="651" y="282"/>
                    <a:pt x="0" y="757"/>
                  </a:cubicBezTo>
                  <a:lnTo>
                    <a:pt x="2313" y="394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8" name="Freeform 8">
              <a:extLst>
                <a:ext uri="{FF2B5EF4-FFF2-40B4-BE49-F238E27FC236}">
                  <a16:creationId xmlns:a16="http://schemas.microsoft.com/office/drawing/2014/main" id="{3ED085ED-56A3-4B7C-1965-B3455DA99C29}"/>
                </a:ext>
              </a:extLst>
            </p:cNvPr>
            <p:cNvSpPr>
              <a:spLocks noChangeArrowheads="1"/>
            </p:cNvSpPr>
            <p:nvPr/>
          </p:nvSpPr>
          <p:spPr bwMode="auto">
            <a:xfrm>
              <a:off x="5921021" y="3646961"/>
              <a:ext cx="2058846" cy="1749792"/>
            </a:xfrm>
            <a:custGeom>
              <a:avLst/>
              <a:gdLst>
                <a:gd name="T0" fmla="*/ 2471 w 3994"/>
                <a:gd name="T1" fmla="*/ 3396 h 3397"/>
                <a:gd name="T2" fmla="*/ 2471 w 3994"/>
                <a:gd name="T3" fmla="*/ 3396 h 3397"/>
                <a:gd name="T4" fmla="*/ 3993 w 3994"/>
                <a:gd name="T5" fmla="*/ 1293 h 3397"/>
                <a:gd name="T6" fmla="*/ 0 w 3994"/>
                <a:gd name="T7" fmla="*/ 0 h 3397"/>
                <a:gd name="T8" fmla="*/ 2471 w 3994"/>
                <a:gd name="T9" fmla="*/ 3396 h 3397"/>
              </a:gdLst>
              <a:ahLst/>
              <a:cxnLst>
                <a:cxn ang="0">
                  <a:pos x="T0" y="T1"/>
                </a:cxn>
                <a:cxn ang="0">
                  <a:pos x="T2" y="T3"/>
                </a:cxn>
                <a:cxn ang="0">
                  <a:pos x="T4" y="T5"/>
                </a:cxn>
                <a:cxn ang="0">
                  <a:pos x="T6" y="T7"/>
                </a:cxn>
                <a:cxn ang="0">
                  <a:pos x="T8" y="T9"/>
                </a:cxn>
              </a:cxnLst>
              <a:rect l="0" t="0" r="r" b="b"/>
              <a:pathLst>
                <a:path w="3994" h="3397">
                  <a:moveTo>
                    <a:pt x="2471" y="3396"/>
                  </a:moveTo>
                  <a:lnTo>
                    <a:pt x="2471" y="3396"/>
                  </a:lnTo>
                  <a:cubicBezTo>
                    <a:pt x="3175" y="2877"/>
                    <a:pt x="3720" y="2147"/>
                    <a:pt x="3993" y="1293"/>
                  </a:cubicBezTo>
                  <a:cubicBezTo>
                    <a:pt x="0" y="0"/>
                    <a:pt x="0" y="0"/>
                    <a:pt x="0" y="0"/>
                  </a:cubicBezTo>
                  <a:lnTo>
                    <a:pt x="2471" y="3396"/>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9" name="Freeform 9">
              <a:extLst>
                <a:ext uri="{FF2B5EF4-FFF2-40B4-BE49-F238E27FC236}">
                  <a16:creationId xmlns:a16="http://schemas.microsoft.com/office/drawing/2014/main" id="{7C2DF757-9812-9973-B3A7-E4982E018F2D}"/>
                </a:ext>
              </a:extLst>
            </p:cNvPr>
            <p:cNvSpPr>
              <a:spLocks noChangeArrowheads="1"/>
            </p:cNvSpPr>
            <p:nvPr/>
          </p:nvSpPr>
          <p:spPr bwMode="auto">
            <a:xfrm>
              <a:off x="5921021" y="1892625"/>
              <a:ext cx="2058846" cy="1754337"/>
            </a:xfrm>
            <a:custGeom>
              <a:avLst/>
              <a:gdLst>
                <a:gd name="T0" fmla="*/ 3993 w 3994"/>
                <a:gd name="T1" fmla="*/ 2101 h 3404"/>
                <a:gd name="T2" fmla="*/ 3993 w 3994"/>
                <a:gd name="T3" fmla="*/ 2101 h 3404"/>
                <a:gd name="T4" fmla="*/ 2471 w 3994"/>
                <a:gd name="T5" fmla="*/ 0 h 3404"/>
                <a:gd name="T6" fmla="*/ 0 w 3994"/>
                <a:gd name="T7" fmla="*/ 3403 h 3404"/>
                <a:gd name="T8" fmla="*/ 3993 w 3994"/>
                <a:gd name="T9" fmla="*/ 2101 h 3404"/>
              </a:gdLst>
              <a:ahLst/>
              <a:cxnLst>
                <a:cxn ang="0">
                  <a:pos x="T0" y="T1"/>
                </a:cxn>
                <a:cxn ang="0">
                  <a:pos x="T2" y="T3"/>
                </a:cxn>
                <a:cxn ang="0">
                  <a:pos x="T4" y="T5"/>
                </a:cxn>
                <a:cxn ang="0">
                  <a:pos x="T6" y="T7"/>
                </a:cxn>
                <a:cxn ang="0">
                  <a:pos x="T8" y="T9"/>
                </a:cxn>
              </a:cxnLst>
              <a:rect l="0" t="0" r="r" b="b"/>
              <a:pathLst>
                <a:path w="3994" h="3404">
                  <a:moveTo>
                    <a:pt x="3993" y="2101"/>
                  </a:moveTo>
                  <a:lnTo>
                    <a:pt x="3993" y="2101"/>
                  </a:lnTo>
                  <a:cubicBezTo>
                    <a:pt x="3720" y="1249"/>
                    <a:pt x="3175" y="519"/>
                    <a:pt x="2471" y="0"/>
                  </a:cubicBezTo>
                  <a:cubicBezTo>
                    <a:pt x="0" y="3403"/>
                    <a:pt x="0" y="3403"/>
                    <a:pt x="0" y="3403"/>
                  </a:cubicBezTo>
                  <a:lnTo>
                    <a:pt x="3993" y="2101"/>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0" name="Freeform 10">
              <a:extLst>
                <a:ext uri="{FF2B5EF4-FFF2-40B4-BE49-F238E27FC236}">
                  <a16:creationId xmlns:a16="http://schemas.microsoft.com/office/drawing/2014/main" id="{B3318376-2439-8271-F65B-0FB214847D27}"/>
                </a:ext>
              </a:extLst>
            </p:cNvPr>
            <p:cNvSpPr>
              <a:spLocks noChangeArrowheads="1"/>
            </p:cNvSpPr>
            <p:nvPr/>
          </p:nvSpPr>
          <p:spPr bwMode="auto">
            <a:xfrm>
              <a:off x="5921021" y="2974314"/>
              <a:ext cx="2163379" cy="1338476"/>
            </a:xfrm>
            <a:custGeom>
              <a:avLst/>
              <a:gdLst>
                <a:gd name="T0" fmla="*/ 3993 w 4196"/>
                <a:gd name="T1" fmla="*/ 2595 h 2596"/>
                <a:gd name="T2" fmla="*/ 3993 w 4196"/>
                <a:gd name="T3" fmla="*/ 2595 h 2596"/>
                <a:gd name="T4" fmla="*/ 4195 w 4196"/>
                <a:gd name="T5" fmla="*/ 1302 h 2596"/>
                <a:gd name="T6" fmla="*/ 3993 w 4196"/>
                <a:gd name="T7" fmla="*/ 0 h 2596"/>
                <a:gd name="T8" fmla="*/ 0 w 4196"/>
                <a:gd name="T9" fmla="*/ 1302 h 2596"/>
                <a:gd name="T10" fmla="*/ 3993 w 4196"/>
                <a:gd name="T11" fmla="*/ 2595 h 2596"/>
              </a:gdLst>
              <a:ahLst/>
              <a:cxnLst>
                <a:cxn ang="0">
                  <a:pos x="T0" y="T1"/>
                </a:cxn>
                <a:cxn ang="0">
                  <a:pos x="T2" y="T3"/>
                </a:cxn>
                <a:cxn ang="0">
                  <a:pos x="T4" y="T5"/>
                </a:cxn>
                <a:cxn ang="0">
                  <a:pos x="T6" y="T7"/>
                </a:cxn>
                <a:cxn ang="0">
                  <a:pos x="T8" y="T9"/>
                </a:cxn>
                <a:cxn ang="0">
                  <a:pos x="T10" y="T11"/>
                </a:cxn>
              </a:cxnLst>
              <a:rect l="0" t="0" r="r" b="b"/>
              <a:pathLst>
                <a:path w="4196" h="2596">
                  <a:moveTo>
                    <a:pt x="3993" y="2595"/>
                  </a:moveTo>
                  <a:lnTo>
                    <a:pt x="3993" y="2595"/>
                  </a:lnTo>
                  <a:cubicBezTo>
                    <a:pt x="4125" y="2191"/>
                    <a:pt x="4195" y="1751"/>
                    <a:pt x="4195" y="1302"/>
                  </a:cubicBezTo>
                  <a:cubicBezTo>
                    <a:pt x="4195" y="845"/>
                    <a:pt x="4125" y="414"/>
                    <a:pt x="3993" y="0"/>
                  </a:cubicBezTo>
                  <a:cubicBezTo>
                    <a:pt x="0" y="1302"/>
                    <a:pt x="0" y="1302"/>
                    <a:pt x="0" y="1302"/>
                  </a:cubicBezTo>
                  <a:lnTo>
                    <a:pt x="3993" y="2595"/>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1" name="Freeform 401">
              <a:extLst>
                <a:ext uri="{FF2B5EF4-FFF2-40B4-BE49-F238E27FC236}">
                  <a16:creationId xmlns:a16="http://schemas.microsoft.com/office/drawing/2014/main" id="{FC18F315-5F66-738E-FA19-C5DADE29FF09}"/>
                </a:ext>
              </a:extLst>
            </p:cNvPr>
            <p:cNvSpPr>
              <a:spLocks noChangeArrowheads="1"/>
            </p:cNvSpPr>
            <p:nvPr/>
          </p:nvSpPr>
          <p:spPr bwMode="auto">
            <a:xfrm>
              <a:off x="4996131" y="2758430"/>
              <a:ext cx="902166" cy="902166"/>
            </a:xfrm>
            <a:custGeom>
              <a:avLst/>
              <a:gdLst>
                <a:gd name="T0" fmla="*/ 484 w 1751"/>
                <a:gd name="T1" fmla="*/ 0 h 1751"/>
                <a:gd name="T2" fmla="*/ 484 w 1751"/>
                <a:gd name="T3" fmla="*/ 0 h 1751"/>
                <a:gd name="T4" fmla="*/ 0 w 1751"/>
                <a:gd name="T5" fmla="*/ 474 h 1751"/>
                <a:gd name="T6" fmla="*/ 1750 w 1751"/>
                <a:gd name="T7" fmla="*/ 1750 h 1751"/>
                <a:gd name="T8" fmla="*/ 484 w 1751"/>
                <a:gd name="T9" fmla="*/ 0 h 1751"/>
              </a:gdLst>
              <a:ahLst/>
              <a:cxnLst>
                <a:cxn ang="0">
                  <a:pos x="T0" y="T1"/>
                </a:cxn>
                <a:cxn ang="0">
                  <a:pos x="T2" y="T3"/>
                </a:cxn>
                <a:cxn ang="0">
                  <a:pos x="T4" y="T5"/>
                </a:cxn>
                <a:cxn ang="0">
                  <a:pos x="T6" y="T7"/>
                </a:cxn>
                <a:cxn ang="0">
                  <a:pos x="T8" y="T9"/>
                </a:cxn>
              </a:cxnLst>
              <a:rect l="0" t="0" r="r" b="b"/>
              <a:pathLst>
                <a:path w="1751" h="1751">
                  <a:moveTo>
                    <a:pt x="484" y="0"/>
                  </a:moveTo>
                  <a:lnTo>
                    <a:pt x="484" y="0"/>
                  </a:lnTo>
                  <a:cubicBezTo>
                    <a:pt x="299" y="132"/>
                    <a:pt x="141" y="291"/>
                    <a:pt x="0" y="474"/>
                  </a:cubicBezTo>
                  <a:cubicBezTo>
                    <a:pt x="1750" y="1750"/>
                    <a:pt x="1750" y="1750"/>
                    <a:pt x="1750" y="1750"/>
                  </a:cubicBezTo>
                  <a:lnTo>
                    <a:pt x="484"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2" name="Freeform 402">
              <a:extLst>
                <a:ext uri="{FF2B5EF4-FFF2-40B4-BE49-F238E27FC236}">
                  <a16:creationId xmlns:a16="http://schemas.microsoft.com/office/drawing/2014/main" id="{79C9B99B-8FA0-644E-7B41-EF6BDEB89176}"/>
                </a:ext>
              </a:extLst>
            </p:cNvPr>
            <p:cNvSpPr>
              <a:spLocks noChangeArrowheads="1"/>
            </p:cNvSpPr>
            <p:nvPr/>
          </p:nvSpPr>
          <p:spPr bwMode="auto">
            <a:xfrm>
              <a:off x="5246101" y="2599358"/>
              <a:ext cx="652196" cy="1061238"/>
            </a:xfrm>
            <a:custGeom>
              <a:avLst/>
              <a:gdLst>
                <a:gd name="T0" fmla="*/ 598 w 1267"/>
                <a:gd name="T1" fmla="*/ 0 h 2058"/>
                <a:gd name="T2" fmla="*/ 598 w 1267"/>
                <a:gd name="T3" fmla="*/ 0 h 2058"/>
                <a:gd name="T4" fmla="*/ 0 w 1267"/>
                <a:gd name="T5" fmla="*/ 307 h 2058"/>
                <a:gd name="T6" fmla="*/ 1266 w 1267"/>
                <a:gd name="T7" fmla="*/ 2057 h 2058"/>
                <a:gd name="T8" fmla="*/ 598 w 1267"/>
                <a:gd name="T9" fmla="*/ 0 h 2058"/>
              </a:gdLst>
              <a:ahLst/>
              <a:cxnLst>
                <a:cxn ang="0">
                  <a:pos x="T0" y="T1"/>
                </a:cxn>
                <a:cxn ang="0">
                  <a:pos x="T2" y="T3"/>
                </a:cxn>
                <a:cxn ang="0">
                  <a:pos x="T4" y="T5"/>
                </a:cxn>
                <a:cxn ang="0">
                  <a:pos x="T6" y="T7"/>
                </a:cxn>
                <a:cxn ang="0">
                  <a:pos x="T8" y="T9"/>
                </a:cxn>
              </a:cxnLst>
              <a:rect l="0" t="0" r="r" b="b"/>
              <a:pathLst>
                <a:path w="1267" h="2058">
                  <a:moveTo>
                    <a:pt x="598" y="0"/>
                  </a:moveTo>
                  <a:lnTo>
                    <a:pt x="598" y="0"/>
                  </a:lnTo>
                  <a:cubicBezTo>
                    <a:pt x="378" y="70"/>
                    <a:pt x="176" y="175"/>
                    <a:pt x="0" y="307"/>
                  </a:cubicBezTo>
                  <a:cubicBezTo>
                    <a:pt x="1266" y="2057"/>
                    <a:pt x="1266" y="2057"/>
                    <a:pt x="1266" y="2057"/>
                  </a:cubicBezTo>
                  <a:lnTo>
                    <a:pt x="598"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3" name="Freeform 403">
              <a:extLst>
                <a:ext uri="{FF2B5EF4-FFF2-40B4-BE49-F238E27FC236}">
                  <a16:creationId xmlns:a16="http://schemas.microsoft.com/office/drawing/2014/main" id="{90B7E033-8ECD-12F4-B3A4-B34431673E82}"/>
                </a:ext>
              </a:extLst>
            </p:cNvPr>
            <p:cNvSpPr>
              <a:spLocks noChangeArrowheads="1"/>
            </p:cNvSpPr>
            <p:nvPr/>
          </p:nvSpPr>
          <p:spPr bwMode="auto">
            <a:xfrm>
              <a:off x="5555155" y="2544819"/>
              <a:ext cx="345414" cy="1115777"/>
            </a:xfrm>
            <a:custGeom>
              <a:avLst/>
              <a:gdLst>
                <a:gd name="T0" fmla="*/ 668 w 669"/>
                <a:gd name="T1" fmla="*/ 0 h 2164"/>
                <a:gd name="T2" fmla="*/ 668 w 669"/>
                <a:gd name="T3" fmla="*/ 0 h 2164"/>
                <a:gd name="T4" fmla="*/ 0 w 669"/>
                <a:gd name="T5" fmla="*/ 106 h 2164"/>
                <a:gd name="T6" fmla="*/ 668 w 669"/>
                <a:gd name="T7" fmla="*/ 2163 h 2164"/>
                <a:gd name="T8" fmla="*/ 668 w 669"/>
                <a:gd name="T9" fmla="*/ 0 h 2164"/>
              </a:gdLst>
              <a:ahLst/>
              <a:cxnLst>
                <a:cxn ang="0">
                  <a:pos x="T0" y="T1"/>
                </a:cxn>
                <a:cxn ang="0">
                  <a:pos x="T2" y="T3"/>
                </a:cxn>
                <a:cxn ang="0">
                  <a:pos x="T4" y="T5"/>
                </a:cxn>
                <a:cxn ang="0">
                  <a:pos x="T6" y="T7"/>
                </a:cxn>
                <a:cxn ang="0">
                  <a:pos x="T8" y="T9"/>
                </a:cxn>
              </a:cxnLst>
              <a:rect l="0" t="0" r="r" b="b"/>
              <a:pathLst>
                <a:path w="669" h="2164">
                  <a:moveTo>
                    <a:pt x="668" y="0"/>
                  </a:moveTo>
                  <a:lnTo>
                    <a:pt x="668" y="0"/>
                  </a:lnTo>
                  <a:cubicBezTo>
                    <a:pt x="439" y="0"/>
                    <a:pt x="211" y="35"/>
                    <a:pt x="0" y="106"/>
                  </a:cubicBezTo>
                  <a:cubicBezTo>
                    <a:pt x="668" y="2163"/>
                    <a:pt x="668" y="2163"/>
                    <a:pt x="668" y="2163"/>
                  </a:cubicBezTo>
                  <a:lnTo>
                    <a:pt x="668"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4" name="Freeform 404">
              <a:extLst>
                <a:ext uri="{FF2B5EF4-FFF2-40B4-BE49-F238E27FC236}">
                  <a16:creationId xmlns:a16="http://schemas.microsoft.com/office/drawing/2014/main" id="{80B9A059-2EF9-456F-9D7C-7BDC6D2AF7B9}"/>
                </a:ext>
              </a:extLst>
            </p:cNvPr>
            <p:cNvSpPr>
              <a:spLocks noChangeArrowheads="1"/>
            </p:cNvSpPr>
            <p:nvPr/>
          </p:nvSpPr>
          <p:spPr bwMode="auto">
            <a:xfrm>
              <a:off x="4843877" y="3001584"/>
              <a:ext cx="1056692" cy="659013"/>
            </a:xfrm>
            <a:custGeom>
              <a:avLst/>
              <a:gdLst>
                <a:gd name="T0" fmla="*/ 299 w 2050"/>
                <a:gd name="T1" fmla="*/ 0 h 1277"/>
                <a:gd name="T2" fmla="*/ 299 w 2050"/>
                <a:gd name="T3" fmla="*/ 0 h 1277"/>
                <a:gd name="T4" fmla="*/ 0 w 2050"/>
                <a:gd name="T5" fmla="*/ 607 h 1277"/>
                <a:gd name="T6" fmla="*/ 2049 w 2050"/>
                <a:gd name="T7" fmla="*/ 1276 h 1277"/>
                <a:gd name="T8" fmla="*/ 299 w 2050"/>
                <a:gd name="T9" fmla="*/ 0 h 1277"/>
              </a:gdLst>
              <a:ahLst/>
              <a:cxnLst>
                <a:cxn ang="0">
                  <a:pos x="T0" y="T1"/>
                </a:cxn>
                <a:cxn ang="0">
                  <a:pos x="T2" y="T3"/>
                </a:cxn>
                <a:cxn ang="0">
                  <a:pos x="T4" y="T5"/>
                </a:cxn>
                <a:cxn ang="0">
                  <a:pos x="T6" y="T7"/>
                </a:cxn>
                <a:cxn ang="0">
                  <a:pos x="T8" y="T9"/>
                </a:cxn>
              </a:cxnLst>
              <a:rect l="0" t="0" r="r" b="b"/>
              <a:pathLst>
                <a:path w="2050" h="1277">
                  <a:moveTo>
                    <a:pt x="299" y="0"/>
                  </a:moveTo>
                  <a:lnTo>
                    <a:pt x="299" y="0"/>
                  </a:lnTo>
                  <a:cubicBezTo>
                    <a:pt x="167" y="185"/>
                    <a:pt x="70" y="387"/>
                    <a:pt x="0" y="607"/>
                  </a:cubicBezTo>
                  <a:cubicBezTo>
                    <a:pt x="2049" y="1276"/>
                    <a:pt x="2049" y="1276"/>
                    <a:pt x="2049" y="1276"/>
                  </a:cubicBezTo>
                  <a:lnTo>
                    <a:pt x="299"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5" name="Freeform 405">
              <a:extLst>
                <a:ext uri="{FF2B5EF4-FFF2-40B4-BE49-F238E27FC236}">
                  <a16:creationId xmlns:a16="http://schemas.microsoft.com/office/drawing/2014/main" id="{069AFF5E-8F44-B884-2A0A-3930E173CE17}"/>
                </a:ext>
              </a:extLst>
            </p:cNvPr>
            <p:cNvSpPr>
              <a:spLocks noChangeArrowheads="1"/>
            </p:cNvSpPr>
            <p:nvPr/>
          </p:nvSpPr>
          <p:spPr bwMode="auto">
            <a:xfrm>
              <a:off x="5921021" y="3042488"/>
              <a:ext cx="997608" cy="618108"/>
            </a:xfrm>
            <a:custGeom>
              <a:avLst/>
              <a:gdLst>
                <a:gd name="T0" fmla="*/ 1934 w 1935"/>
                <a:gd name="T1" fmla="*/ 563 h 1198"/>
                <a:gd name="T2" fmla="*/ 1934 w 1935"/>
                <a:gd name="T3" fmla="*/ 563 h 1198"/>
                <a:gd name="T4" fmla="*/ 1644 w 1935"/>
                <a:gd name="T5" fmla="*/ 0 h 1198"/>
                <a:gd name="T6" fmla="*/ 0 w 1935"/>
                <a:gd name="T7" fmla="*/ 1197 h 1198"/>
                <a:gd name="T8" fmla="*/ 1934 w 1935"/>
                <a:gd name="T9" fmla="*/ 563 h 1198"/>
              </a:gdLst>
              <a:ahLst/>
              <a:cxnLst>
                <a:cxn ang="0">
                  <a:pos x="T0" y="T1"/>
                </a:cxn>
                <a:cxn ang="0">
                  <a:pos x="T2" y="T3"/>
                </a:cxn>
                <a:cxn ang="0">
                  <a:pos x="T4" y="T5"/>
                </a:cxn>
                <a:cxn ang="0">
                  <a:pos x="T6" y="T7"/>
                </a:cxn>
                <a:cxn ang="0">
                  <a:pos x="T8" y="T9"/>
                </a:cxn>
              </a:cxnLst>
              <a:rect l="0" t="0" r="r" b="b"/>
              <a:pathLst>
                <a:path w="1935" h="1198">
                  <a:moveTo>
                    <a:pt x="1934" y="563"/>
                  </a:moveTo>
                  <a:lnTo>
                    <a:pt x="1934" y="563"/>
                  </a:lnTo>
                  <a:cubicBezTo>
                    <a:pt x="1864" y="361"/>
                    <a:pt x="1767" y="168"/>
                    <a:pt x="1644" y="0"/>
                  </a:cubicBezTo>
                  <a:cubicBezTo>
                    <a:pt x="0" y="1197"/>
                    <a:pt x="0" y="1197"/>
                    <a:pt x="0" y="1197"/>
                  </a:cubicBezTo>
                  <a:lnTo>
                    <a:pt x="1934" y="563"/>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6" name="Freeform 406">
              <a:extLst>
                <a:ext uri="{FF2B5EF4-FFF2-40B4-BE49-F238E27FC236}">
                  <a16:creationId xmlns:a16="http://schemas.microsoft.com/office/drawing/2014/main" id="{9977CAF5-451D-8563-2E2E-A2AA48509901}"/>
                </a:ext>
              </a:extLst>
            </p:cNvPr>
            <p:cNvSpPr>
              <a:spLocks noChangeArrowheads="1"/>
            </p:cNvSpPr>
            <p:nvPr/>
          </p:nvSpPr>
          <p:spPr bwMode="auto">
            <a:xfrm>
              <a:off x="5898297" y="2544819"/>
              <a:ext cx="345414" cy="1115777"/>
            </a:xfrm>
            <a:custGeom>
              <a:avLst/>
              <a:gdLst>
                <a:gd name="T0" fmla="*/ 668 w 669"/>
                <a:gd name="T1" fmla="*/ 106 h 2164"/>
                <a:gd name="T2" fmla="*/ 668 w 669"/>
                <a:gd name="T3" fmla="*/ 106 h 2164"/>
                <a:gd name="T4" fmla="*/ 0 w 669"/>
                <a:gd name="T5" fmla="*/ 0 h 2164"/>
                <a:gd name="T6" fmla="*/ 0 w 669"/>
                <a:gd name="T7" fmla="*/ 2163 h 2164"/>
                <a:gd name="T8" fmla="*/ 668 w 669"/>
                <a:gd name="T9" fmla="*/ 106 h 2164"/>
              </a:gdLst>
              <a:ahLst/>
              <a:cxnLst>
                <a:cxn ang="0">
                  <a:pos x="T0" y="T1"/>
                </a:cxn>
                <a:cxn ang="0">
                  <a:pos x="T2" y="T3"/>
                </a:cxn>
                <a:cxn ang="0">
                  <a:pos x="T4" y="T5"/>
                </a:cxn>
                <a:cxn ang="0">
                  <a:pos x="T6" y="T7"/>
                </a:cxn>
                <a:cxn ang="0">
                  <a:pos x="T8" y="T9"/>
                </a:cxn>
              </a:cxnLst>
              <a:rect l="0" t="0" r="r" b="b"/>
              <a:pathLst>
                <a:path w="669" h="2164">
                  <a:moveTo>
                    <a:pt x="668" y="106"/>
                  </a:moveTo>
                  <a:lnTo>
                    <a:pt x="668" y="106"/>
                  </a:lnTo>
                  <a:cubicBezTo>
                    <a:pt x="457" y="35"/>
                    <a:pt x="238" y="0"/>
                    <a:pt x="0" y="0"/>
                  </a:cubicBezTo>
                  <a:cubicBezTo>
                    <a:pt x="0" y="2163"/>
                    <a:pt x="0" y="2163"/>
                    <a:pt x="0" y="2163"/>
                  </a:cubicBezTo>
                  <a:lnTo>
                    <a:pt x="668" y="10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7" name="Freeform 407">
              <a:extLst>
                <a:ext uri="{FF2B5EF4-FFF2-40B4-BE49-F238E27FC236}">
                  <a16:creationId xmlns:a16="http://schemas.microsoft.com/office/drawing/2014/main" id="{EE435E07-46C2-2845-5B5E-FE1306F64F69}"/>
                </a:ext>
              </a:extLst>
            </p:cNvPr>
            <p:cNvSpPr>
              <a:spLocks noChangeArrowheads="1"/>
            </p:cNvSpPr>
            <p:nvPr/>
          </p:nvSpPr>
          <p:spPr bwMode="auto">
            <a:xfrm>
              <a:off x="5921021" y="2812969"/>
              <a:ext cx="847626" cy="847627"/>
            </a:xfrm>
            <a:custGeom>
              <a:avLst/>
              <a:gdLst>
                <a:gd name="T0" fmla="*/ 1644 w 1645"/>
                <a:gd name="T1" fmla="*/ 447 h 1645"/>
                <a:gd name="T2" fmla="*/ 1644 w 1645"/>
                <a:gd name="T3" fmla="*/ 447 h 1645"/>
                <a:gd name="T4" fmla="*/ 1196 w 1645"/>
                <a:gd name="T5" fmla="*/ 0 h 1645"/>
                <a:gd name="T6" fmla="*/ 0 w 1645"/>
                <a:gd name="T7" fmla="*/ 1644 h 1645"/>
                <a:gd name="T8" fmla="*/ 1644 w 1645"/>
                <a:gd name="T9" fmla="*/ 447 h 1645"/>
              </a:gdLst>
              <a:ahLst/>
              <a:cxnLst>
                <a:cxn ang="0">
                  <a:pos x="T0" y="T1"/>
                </a:cxn>
                <a:cxn ang="0">
                  <a:pos x="T2" y="T3"/>
                </a:cxn>
                <a:cxn ang="0">
                  <a:pos x="T4" y="T5"/>
                </a:cxn>
                <a:cxn ang="0">
                  <a:pos x="T6" y="T7"/>
                </a:cxn>
                <a:cxn ang="0">
                  <a:pos x="T8" y="T9"/>
                </a:cxn>
              </a:cxnLst>
              <a:rect l="0" t="0" r="r" b="b"/>
              <a:pathLst>
                <a:path w="1645" h="1645">
                  <a:moveTo>
                    <a:pt x="1644" y="447"/>
                  </a:moveTo>
                  <a:lnTo>
                    <a:pt x="1644" y="447"/>
                  </a:lnTo>
                  <a:cubicBezTo>
                    <a:pt x="1512" y="273"/>
                    <a:pt x="1363" y="123"/>
                    <a:pt x="1196" y="0"/>
                  </a:cubicBezTo>
                  <a:cubicBezTo>
                    <a:pt x="0" y="1644"/>
                    <a:pt x="0" y="1644"/>
                    <a:pt x="0" y="1644"/>
                  </a:cubicBezTo>
                  <a:lnTo>
                    <a:pt x="1644" y="44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8" name="Freeform 408">
              <a:extLst>
                <a:ext uri="{FF2B5EF4-FFF2-40B4-BE49-F238E27FC236}">
                  <a16:creationId xmlns:a16="http://schemas.microsoft.com/office/drawing/2014/main" id="{C240E75E-264C-46B4-F969-409C73635E2B}"/>
                </a:ext>
              </a:extLst>
            </p:cNvPr>
            <p:cNvSpPr>
              <a:spLocks noChangeArrowheads="1"/>
            </p:cNvSpPr>
            <p:nvPr/>
          </p:nvSpPr>
          <p:spPr bwMode="auto">
            <a:xfrm>
              <a:off x="4789338" y="3660596"/>
              <a:ext cx="1111231" cy="345414"/>
            </a:xfrm>
            <a:custGeom>
              <a:avLst/>
              <a:gdLst>
                <a:gd name="T0" fmla="*/ 0 w 2156"/>
                <a:gd name="T1" fmla="*/ 0 h 669"/>
                <a:gd name="T2" fmla="*/ 0 w 2156"/>
                <a:gd name="T3" fmla="*/ 0 h 669"/>
                <a:gd name="T4" fmla="*/ 106 w 2156"/>
                <a:gd name="T5" fmla="*/ 668 h 669"/>
                <a:gd name="T6" fmla="*/ 2155 w 2156"/>
                <a:gd name="T7" fmla="*/ 0 h 669"/>
                <a:gd name="T8" fmla="*/ 0 w 2156"/>
                <a:gd name="T9" fmla="*/ 0 h 669"/>
              </a:gdLst>
              <a:ahLst/>
              <a:cxnLst>
                <a:cxn ang="0">
                  <a:pos x="T0" y="T1"/>
                </a:cxn>
                <a:cxn ang="0">
                  <a:pos x="T2" y="T3"/>
                </a:cxn>
                <a:cxn ang="0">
                  <a:pos x="T4" y="T5"/>
                </a:cxn>
                <a:cxn ang="0">
                  <a:pos x="T6" y="T7"/>
                </a:cxn>
                <a:cxn ang="0">
                  <a:pos x="T8" y="T9"/>
                </a:cxn>
              </a:cxnLst>
              <a:rect l="0" t="0" r="r" b="b"/>
              <a:pathLst>
                <a:path w="2156" h="669">
                  <a:moveTo>
                    <a:pt x="0" y="0"/>
                  </a:moveTo>
                  <a:lnTo>
                    <a:pt x="0" y="0"/>
                  </a:lnTo>
                  <a:cubicBezTo>
                    <a:pt x="0" y="229"/>
                    <a:pt x="35" y="457"/>
                    <a:pt x="106" y="668"/>
                  </a:cubicBezTo>
                  <a:cubicBezTo>
                    <a:pt x="2155" y="0"/>
                    <a:pt x="2155" y="0"/>
                    <a:pt x="2155" y="0"/>
                  </a:cubicBezTo>
                  <a:lnTo>
                    <a:pt x="0"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9" name="Freeform 409">
              <a:extLst>
                <a:ext uri="{FF2B5EF4-FFF2-40B4-BE49-F238E27FC236}">
                  <a16:creationId xmlns:a16="http://schemas.microsoft.com/office/drawing/2014/main" id="{6A9DA4AA-615F-DE13-04E0-111C7FB74F6C}"/>
                </a:ext>
              </a:extLst>
            </p:cNvPr>
            <p:cNvSpPr>
              <a:spLocks noChangeArrowheads="1"/>
            </p:cNvSpPr>
            <p:nvPr/>
          </p:nvSpPr>
          <p:spPr bwMode="auto">
            <a:xfrm>
              <a:off x="5898297" y="2599358"/>
              <a:ext cx="656739" cy="1061238"/>
            </a:xfrm>
            <a:custGeom>
              <a:avLst/>
              <a:gdLst>
                <a:gd name="T0" fmla="*/ 1275 w 1276"/>
                <a:gd name="T1" fmla="*/ 307 h 2058"/>
                <a:gd name="T2" fmla="*/ 1275 w 1276"/>
                <a:gd name="T3" fmla="*/ 307 h 2058"/>
                <a:gd name="T4" fmla="*/ 668 w 1276"/>
                <a:gd name="T5" fmla="*/ 0 h 2058"/>
                <a:gd name="T6" fmla="*/ 0 w 1276"/>
                <a:gd name="T7" fmla="*/ 2057 h 2058"/>
                <a:gd name="T8" fmla="*/ 1275 w 1276"/>
                <a:gd name="T9" fmla="*/ 307 h 2058"/>
              </a:gdLst>
              <a:ahLst/>
              <a:cxnLst>
                <a:cxn ang="0">
                  <a:pos x="T0" y="T1"/>
                </a:cxn>
                <a:cxn ang="0">
                  <a:pos x="T2" y="T3"/>
                </a:cxn>
                <a:cxn ang="0">
                  <a:pos x="T4" y="T5"/>
                </a:cxn>
                <a:cxn ang="0">
                  <a:pos x="T6" y="T7"/>
                </a:cxn>
                <a:cxn ang="0">
                  <a:pos x="T8" y="T9"/>
                </a:cxn>
              </a:cxnLst>
              <a:rect l="0" t="0" r="r" b="b"/>
              <a:pathLst>
                <a:path w="1276" h="2058">
                  <a:moveTo>
                    <a:pt x="1275" y="307"/>
                  </a:moveTo>
                  <a:lnTo>
                    <a:pt x="1275" y="307"/>
                  </a:lnTo>
                  <a:cubicBezTo>
                    <a:pt x="1090" y="175"/>
                    <a:pt x="888" y="70"/>
                    <a:pt x="668" y="0"/>
                  </a:cubicBezTo>
                  <a:cubicBezTo>
                    <a:pt x="0" y="2057"/>
                    <a:pt x="0" y="2057"/>
                    <a:pt x="0" y="2057"/>
                  </a:cubicBezTo>
                  <a:lnTo>
                    <a:pt x="1275" y="30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0" name="Freeform 410">
              <a:extLst>
                <a:ext uri="{FF2B5EF4-FFF2-40B4-BE49-F238E27FC236}">
                  <a16:creationId xmlns:a16="http://schemas.microsoft.com/office/drawing/2014/main" id="{C48D7D95-CB57-4F78-9A6D-D4DE7802D1FB}"/>
                </a:ext>
              </a:extLst>
            </p:cNvPr>
            <p:cNvSpPr>
              <a:spLocks noChangeArrowheads="1"/>
            </p:cNvSpPr>
            <p:nvPr/>
          </p:nvSpPr>
          <p:spPr bwMode="auto">
            <a:xfrm>
              <a:off x="4789338" y="3315183"/>
              <a:ext cx="1111231" cy="345414"/>
            </a:xfrm>
            <a:custGeom>
              <a:avLst/>
              <a:gdLst>
                <a:gd name="T0" fmla="*/ 106 w 2156"/>
                <a:gd name="T1" fmla="*/ 0 h 670"/>
                <a:gd name="T2" fmla="*/ 106 w 2156"/>
                <a:gd name="T3" fmla="*/ 0 h 670"/>
                <a:gd name="T4" fmla="*/ 0 w 2156"/>
                <a:gd name="T5" fmla="*/ 669 h 670"/>
                <a:gd name="T6" fmla="*/ 2155 w 2156"/>
                <a:gd name="T7" fmla="*/ 669 h 670"/>
                <a:gd name="T8" fmla="*/ 106 w 2156"/>
                <a:gd name="T9" fmla="*/ 0 h 670"/>
              </a:gdLst>
              <a:ahLst/>
              <a:cxnLst>
                <a:cxn ang="0">
                  <a:pos x="T0" y="T1"/>
                </a:cxn>
                <a:cxn ang="0">
                  <a:pos x="T2" y="T3"/>
                </a:cxn>
                <a:cxn ang="0">
                  <a:pos x="T4" y="T5"/>
                </a:cxn>
                <a:cxn ang="0">
                  <a:pos x="T6" y="T7"/>
                </a:cxn>
                <a:cxn ang="0">
                  <a:pos x="T8" y="T9"/>
                </a:cxn>
              </a:cxnLst>
              <a:rect l="0" t="0" r="r" b="b"/>
              <a:pathLst>
                <a:path w="2156" h="670">
                  <a:moveTo>
                    <a:pt x="106" y="0"/>
                  </a:moveTo>
                  <a:lnTo>
                    <a:pt x="106" y="0"/>
                  </a:lnTo>
                  <a:cubicBezTo>
                    <a:pt x="35" y="211"/>
                    <a:pt x="0" y="431"/>
                    <a:pt x="0" y="669"/>
                  </a:cubicBezTo>
                  <a:cubicBezTo>
                    <a:pt x="2155" y="669"/>
                    <a:pt x="2155" y="669"/>
                    <a:pt x="2155" y="669"/>
                  </a:cubicBezTo>
                  <a:lnTo>
                    <a:pt x="106"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1" name="Freeform 411">
              <a:extLst>
                <a:ext uri="{FF2B5EF4-FFF2-40B4-BE49-F238E27FC236}">
                  <a16:creationId xmlns:a16="http://schemas.microsoft.com/office/drawing/2014/main" id="{F833C835-45CE-9340-FD8C-93130A10ED40}"/>
                </a:ext>
              </a:extLst>
            </p:cNvPr>
            <p:cNvSpPr>
              <a:spLocks noChangeArrowheads="1"/>
            </p:cNvSpPr>
            <p:nvPr/>
          </p:nvSpPr>
          <p:spPr bwMode="auto">
            <a:xfrm>
              <a:off x="5921021" y="3660596"/>
              <a:ext cx="847626" cy="847626"/>
            </a:xfrm>
            <a:custGeom>
              <a:avLst/>
              <a:gdLst>
                <a:gd name="T0" fmla="*/ 1196 w 1645"/>
                <a:gd name="T1" fmla="*/ 1645 h 1646"/>
                <a:gd name="T2" fmla="*/ 1196 w 1645"/>
                <a:gd name="T3" fmla="*/ 1645 h 1646"/>
                <a:gd name="T4" fmla="*/ 1644 w 1645"/>
                <a:gd name="T5" fmla="*/ 1187 h 1646"/>
                <a:gd name="T6" fmla="*/ 0 w 1645"/>
                <a:gd name="T7" fmla="*/ 0 h 1646"/>
                <a:gd name="T8" fmla="*/ 1196 w 1645"/>
                <a:gd name="T9" fmla="*/ 1645 h 1646"/>
              </a:gdLst>
              <a:ahLst/>
              <a:cxnLst>
                <a:cxn ang="0">
                  <a:pos x="T0" y="T1"/>
                </a:cxn>
                <a:cxn ang="0">
                  <a:pos x="T2" y="T3"/>
                </a:cxn>
                <a:cxn ang="0">
                  <a:pos x="T4" y="T5"/>
                </a:cxn>
                <a:cxn ang="0">
                  <a:pos x="T6" y="T7"/>
                </a:cxn>
                <a:cxn ang="0">
                  <a:pos x="T8" y="T9"/>
                </a:cxn>
              </a:cxnLst>
              <a:rect l="0" t="0" r="r" b="b"/>
              <a:pathLst>
                <a:path w="1645" h="1646">
                  <a:moveTo>
                    <a:pt x="1196" y="1645"/>
                  </a:moveTo>
                  <a:lnTo>
                    <a:pt x="1196" y="1645"/>
                  </a:lnTo>
                  <a:cubicBezTo>
                    <a:pt x="1363" y="1513"/>
                    <a:pt x="1512" y="1363"/>
                    <a:pt x="1644" y="1187"/>
                  </a:cubicBezTo>
                  <a:cubicBezTo>
                    <a:pt x="0" y="0"/>
                    <a:pt x="0" y="0"/>
                    <a:pt x="0" y="0"/>
                  </a:cubicBezTo>
                  <a:lnTo>
                    <a:pt x="1196" y="1645"/>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2" name="Freeform 412">
              <a:extLst>
                <a:ext uri="{FF2B5EF4-FFF2-40B4-BE49-F238E27FC236}">
                  <a16:creationId xmlns:a16="http://schemas.microsoft.com/office/drawing/2014/main" id="{1140E97F-D2C5-0836-ED72-C49A76353BE8}"/>
                </a:ext>
              </a:extLst>
            </p:cNvPr>
            <p:cNvSpPr>
              <a:spLocks noChangeArrowheads="1"/>
            </p:cNvSpPr>
            <p:nvPr/>
          </p:nvSpPr>
          <p:spPr bwMode="auto">
            <a:xfrm>
              <a:off x="5921021" y="3660596"/>
              <a:ext cx="615835" cy="993063"/>
            </a:xfrm>
            <a:custGeom>
              <a:avLst/>
              <a:gdLst>
                <a:gd name="T0" fmla="*/ 624 w 1197"/>
                <a:gd name="T1" fmla="*/ 1926 h 1927"/>
                <a:gd name="T2" fmla="*/ 624 w 1197"/>
                <a:gd name="T3" fmla="*/ 1926 h 1927"/>
                <a:gd name="T4" fmla="*/ 1196 w 1197"/>
                <a:gd name="T5" fmla="*/ 1645 h 1927"/>
                <a:gd name="T6" fmla="*/ 0 w 1197"/>
                <a:gd name="T7" fmla="*/ 0 h 1927"/>
                <a:gd name="T8" fmla="*/ 624 w 1197"/>
                <a:gd name="T9" fmla="*/ 1926 h 1927"/>
              </a:gdLst>
              <a:ahLst/>
              <a:cxnLst>
                <a:cxn ang="0">
                  <a:pos x="T0" y="T1"/>
                </a:cxn>
                <a:cxn ang="0">
                  <a:pos x="T2" y="T3"/>
                </a:cxn>
                <a:cxn ang="0">
                  <a:pos x="T4" y="T5"/>
                </a:cxn>
                <a:cxn ang="0">
                  <a:pos x="T6" y="T7"/>
                </a:cxn>
                <a:cxn ang="0">
                  <a:pos x="T8" y="T9"/>
                </a:cxn>
              </a:cxnLst>
              <a:rect l="0" t="0" r="r" b="b"/>
              <a:pathLst>
                <a:path w="1197" h="1927">
                  <a:moveTo>
                    <a:pt x="624" y="1926"/>
                  </a:moveTo>
                  <a:lnTo>
                    <a:pt x="624" y="1926"/>
                  </a:lnTo>
                  <a:cubicBezTo>
                    <a:pt x="835" y="1865"/>
                    <a:pt x="1020" y="1768"/>
                    <a:pt x="1196" y="1645"/>
                  </a:cubicBezTo>
                  <a:cubicBezTo>
                    <a:pt x="0" y="0"/>
                    <a:pt x="0" y="0"/>
                    <a:pt x="0" y="0"/>
                  </a:cubicBezTo>
                  <a:lnTo>
                    <a:pt x="624" y="192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3" name="Freeform 413">
              <a:extLst>
                <a:ext uri="{FF2B5EF4-FFF2-40B4-BE49-F238E27FC236}">
                  <a16:creationId xmlns:a16="http://schemas.microsoft.com/office/drawing/2014/main" id="{1402326B-2575-1161-A3E1-EC33DF122088}"/>
                </a:ext>
              </a:extLst>
            </p:cNvPr>
            <p:cNvSpPr>
              <a:spLocks noChangeArrowheads="1"/>
            </p:cNvSpPr>
            <p:nvPr/>
          </p:nvSpPr>
          <p:spPr bwMode="auto">
            <a:xfrm>
              <a:off x="5921021" y="3660596"/>
              <a:ext cx="997608" cy="611290"/>
            </a:xfrm>
            <a:custGeom>
              <a:avLst/>
              <a:gdLst>
                <a:gd name="T0" fmla="*/ 1644 w 1935"/>
                <a:gd name="T1" fmla="*/ 1187 h 1188"/>
                <a:gd name="T2" fmla="*/ 1644 w 1935"/>
                <a:gd name="T3" fmla="*/ 1187 h 1188"/>
                <a:gd name="T4" fmla="*/ 1934 w 1935"/>
                <a:gd name="T5" fmla="*/ 624 h 1188"/>
                <a:gd name="T6" fmla="*/ 0 w 1935"/>
                <a:gd name="T7" fmla="*/ 0 h 1188"/>
                <a:gd name="T8" fmla="*/ 1644 w 1935"/>
                <a:gd name="T9" fmla="*/ 1187 h 1188"/>
              </a:gdLst>
              <a:ahLst/>
              <a:cxnLst>
                <a:cxn ang="0">
                  <a:pos x="T0" y="T1"/>
                </a:cxn>
                <a:cxn ang="0">
                  <a:pos x="T2" y="T3"/>
                </a:cxn>
                <a:cxn ang="0">
                  <a:pos x="T4" y="T5"/>
                </a:cxn>
                <a:cxn ang="0">
                  <a:pos x="T6" y="T7"/>
                </a:cxn>
                <a:cxn ang="0">
                  <a:pos x="T8" y="T9"/>
                </a:cxn>
              </a:cxnLst>
              <a:rect l="0" t="0" r="r" b="b"/>
              <a:pathLst>
                <a:path w="1935" h="1188">
                  <a:moveTo>
                    <a:pt x="1644" y="1187"/>
                  </a:moveTo>
                  <a:lnTo>
                    <a:pt x="1644" y="1187"/>
                  </a:lnTo>
                  <a:cubicBezTo>
                    <a:pt x="1767" y="1020"/>
                    <a:pt x="1864" y="827"/>
                    <a:pt x="1934" y="624"/>
                  </a:cubicBezTo>
                  <a:cubicBezTo>
                    <a:pt x="0" y="0"/>
                    <a:pt x="0" y="0"/>
                    <a:pt x="0" y="0"/>
                  </a:cubicBezTo>
                  <a:lnTo>
                    <a:pt x="1644" y="118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4" name="Freeform 414">
              <a:extLst>
                <a:ext uri="{FF2B5EF4-FFF2-40B4-BE49-F238E27FC236}">
                  <a16:creationId xmlns:a16="http://schemas.microsoft.com/office/drawing/2014/main" id="{B8C9068F-DC24-148F-BB54-356B1E17769C}"/>
                </a:ext>
              </a:extLst>
            </p:cNvPr>
            <p:cNvSpPr>
              <a:spLocks noChangeArrowheads="1"/>
            </p:cNvSpPr>
            <p:nvPr/>
          </p:nvSpPr>
          <p:spPr bwMode="auto">
            <a:xfrm>
              <a:off x="5921021" y="3660596"/>
              <a:ext cx="1047602" cy="322689"/>
            </a:xfrm>
            <a:custGeom>
              <a:avLst/>
              <a:gdLst>
                <a:gd name="T0" fmla="*/ 1934 w 2032"/>
                <a:gd name="T1" fmla="*/ 624 h 625"/>
                <a:gd name="T2" fmla="*/ 1934 w 2032"/>
                <a:gd name="T3" fmla="*/ 624 h 625"/>
                <a:gd name="T4" fmla="*/ 2031 w 2032"/>
                <a:gd name="T5" fmla="*/ 0 h 625"/>
                <a:gd name="T6" fmla="*/ 0 w 2032"/>
                <a:gd name="T7" fmla="*/ 0 h 625"/>
                <a:gd name="T8" fmla="*/ 1934 w 2032"/>
                <a:gd name="T9" fmla="*/ 624 h 625"/>
              </a:gdLst>
              <a:ahLst/>
              <a:cxnLst>
                <a:cxn ang="0">
                  <a:pos x="T0" y="T1"/>
                </a:cxn>
                <a:cxn ang="0">
                  <a:pos x="T2" y="T3"/>
                </a:cxn>
                <a:cxn ang="0">
                  <a:pos x="T4" y="T5"/>
                </a:cxn>
                <a:cxn ang="0">
                  <a:pos x="T6" y="T7"/>
                </a:cxn>
                <a:cxn ang="0">
                  <a:pos x="T8" y="T9"/>
                </a:cxn>
              </a:cxnLst>
              <a:rect l="0" t="0" r="r" b="b"/>
              <a:pathLst>
                <a:path w="2032" h="625">
                  <a:moveTo>
                    <a:pt x="1934" y="624"/>
                  </a:moveTo>
                  <a:lnTo>
                    <a:pt x="1934" y="624"/>
                  </a:lnTo>
                  <a:cubicBezTo>
                    <a:pt x="1996" y="431"/>
                    <a:pt x="2031" y="220"/>
                    <a:pt x="2031" y="0"/>
                  </a:cubicBezTo>
                  <a:cubicBezTo>
                    <a:pt x="0" y="0"/>
                    <a:pt x="0" y="0"/>
                    <a:pt x="0" y="0"/>
                  </a:cubicBezTo>
                  <a:lnTo>
                    <a:pt x="1934" y="624"/>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5" name="Freeform 415">
              <a:extLst>
                <a:ext uri="{FF2B5EF4-FFF2-40B4-BE49-F238E27FC236}">
                  <a16:creationId xmlns:a16="http://schemas.microsoft.com/office/drawing/2014/main" id="{C6127C0A-CED2-7DB0-DE4B-65C636564540}"/>
                </a:ext>
              </a:extLst>
            </p:cNvPr>
            <p:cNvSpPr>
              <a:spLocks noChangeArrowheads="1"/>
            </p:cNvSpPr>
            <p:nvPr/>
          </p:nvSpPr>
          <p:spPr bwMode="auto">
            <a:xfrm>
              <a:off x="5921021" y="3333362"/>
              <a:ext cx="1047602" cy="327234"/>
            </a:xfrm>
            <a:custGeom>
              <a:avLst/>
              <a:gdLst>
                <a:gd name="T0" fmla="*/ 0 w 2032"/>
                <a:gd name="T1" fmla="*/ 634 h 635"/>
                <a:gd name="T2" fmla="*/ 0 w 2032"/>
                <a:gd name="T3" fmla="*/ 634 h 635"/>
                <a:gd name="T4" fmla="*/ 2031 w 2032"/>
                <a:gd name="T5" fmla="*/ 634 h 635"/>
                <a:gd name="T6" fmla="*/ 1934 w 2032"/>
                <a:gd name="T7" fmla="*/ 0 h 635"/>
                <a:gd name="T8" fmla="*/ 0 w 2032"/>
                <a:gd name="T9" fmla="*/ 634 h 635"/>
              </a:gdLst>
              <a:ahLst/>
              <a:cxnLst>
                <a:cxn ang="0">
                  <a:pos x="T0" y="T1"/>
                </a:cxn>
                <a:cxn ang="0">
                  <a:pos x="T2" y="T3"/>
                </a:cxn>
                <a:cxn ang="0">
                  <a:pos x="T4" y="T5"/>
                </a:cxn>
                <a:cxn ang="0">
                  <a:pos x="T6" y="T7"/>
                </a:cxn>
                <a:cxn ang="0">
                  <a:pos x="T8" y="T9"/>
                </a:cxn>
              </a:cxnLst>
              <a:rect l="0" t="0" r="r" b="b"/>
              <a:pathLst>
                <a:path w="2032" h="635">
                  <a:moveTo>
                    <a:pt x="0" y="634"/>
                  </a:moveTo>
                  <a:lnTo>
                    <a:pt x="0" y="634"/>
                  </a:lnTo>
                  <a:cubicBezTo>
                    <a:pt x="2031" y="634"/>
                    <a:pt x="2031" y="634"/>
                    <a:pt x="2031" y="634"/>
                  </a:cubicBezTo>
                  <a:cubicBezTo>
                    <a:pt x="2031" y="414"/>
                    <a:pt x="1996" y="203"/>
                    <a:pt x="1934" y="0"/>
                  </a:cubicBezTo>
                  <a:lnTo>
                    <a:pt x="0" y="634"/>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6" name="Freeform 416">
              <a:extLst>
                <a:ext uri="{FF2B5EF4-FFF2-40B4-BE49-F238E27FC236}">
                  <a16:creationId xmlns:a16="http://schemas.microsoft.com/office/drawing/2014/main" id="{BD8F1C9B-C0DB-F6E3-D107-C059854E37D6}"/>
                </a:ext>
              </a:extLst>
            </p:cNvPr>
            <p:cNvSpPr>
              <a:spLocks noChangeArrowheads="1"/>
            </p:cNvSpPr>
            <p:nvPr/>
          </p:nvSpPr>
          <p:spPr bwMode="auto">
            <a:xfrm>
              <a:off x="4996131" y="3660596"/>
              <a:ext cx="902166" cy="897620"/>
            </a:xfrm>
            <a:custGeom>
              <a:avLst/>
              <a:gdLst>
                <a:gd name="T0" fmla="*/ 0 w 1751"/>
                <a:gd name="T1" fmla="*/ 1266 h 1743"/>
                <a:gd name="T2" fmla="*/ 0 w 1751"/>
                <a:gd name="T3" fmla="*/ 1266 h 1743"/>
                <a:gd name="T4" fmla="*/ 484 w 1751"/>
                <a:gd name="T5" fmla="*/ 1742 h 1743"/>
                <a:gd name="T6" fmla="*/ 1750 w 1751"/>
                <a:gd name="T7" fmla="*/ 0 h 1743"/>
                <a:gd name="T8" fmla="*/ 0 w 1751"/>
                <a:gd name="T9" fmla="*/ 1266 h 1743"/>
              </a:gdLst>
              <a:ahLst/>
              <a:cxnLst>
                <a:cxn ang="0">
                  <a:pos x="T0" y="T1"/>
                </a:cxn>
                <a:cxn ang="0">
                  <a:pos x="T2" y="T3"/>
                </a:cxn>
                <a:cxn ang="0">
                  <a:pos x="T4" y="T5"/>
                </a:cxn>
                <a:cxn ang="0">
                  <a:pos x="T6" y="T7"/>
                </a:cxn>
                <a:cxn ang="0">
                  <a:pos x="T8" y="T9"/>
                </a:cxn>
              </a:cxnLst>
              <a:rect l="0" t="0" r="r" b="b"/>
              <a:pathLst>
                <a:path w="1751" h="1743">
                  <a:moveTo>
                    <a:pt x="0" y="1266"/>
                  </a:moveTo>
                  <a:lnTo>
                    <a:pt x="0" y="1266"/>
                  </a:lnTo>
                  <a:cubicBezTo>
                    <a:pt x="141" y="1451"/>
                    <a:pt x="299" y="1610"/>
                    <a:pt x="484" y="1742"/>
                  </a:cubicBezTo>
                  <a:cubicBezTo>
                    <a:pt x="1750" y="0"/>
                    <a:pt x="1750" y="0"/>
                    <a:pt x="1750" y="0"/>
                  </a:cubicBezTo>
                  <a:lnTo>
                    <a:pt x="0" y="126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7" name="Freeform 417">
              <a:extLst>
                <a:ext uri="{FF2B5EF4-FFF2-40B4-BE49-F238E27FC236}">
                  <a16:creationId xmlns:a16="http://schemas.microsoft.com/office/drawing/2014/main" id="{A8512D5B-4AFE-243C-B3B3-64BFE6E36124}"/>
                </a:ext>
              </a:extLst>
            </p:cNvPr>
            <p:cNvSpPr>
              <a:spLocks noChangeArrowheads="1"/>
            </p:cNvSpPr>
            <p:nvPr/>
          </p:nvSpPr>
          <p:spPr bwMode="auto">
            <a:xfrm>
              <a:off x="5921021" y="3660596"/>
              <a:ext cx="322689" cy="1047602"/>
            </a:xfrm>
            <a:custGeom>
              <a:avLst/>
              <a:gdLst>
                <a:gd name="T0" fmla="*/ 0 w 625"/>
                <a:gd name="T1" fmla="*/ 2032 h 2033"/>
                <a:gd name="T2" fmla="*/ 0 w 625"/>
                <a:gd name="T3" fmla="*/ 2032 h 2033"/>
                <a:gd name="T4" fmla="*/ 624 w 625"/>
                <a:gd name="T5" fmla="*/ 1926 h 2033"/>
                <a:gd name="T6" fmla="*/ 0 w 625"/>
                <a:gd name="T7" fmla="*/ 0 h 2033"/>
                <a:gd name="T8" fmla="*/ 0 w 625"/>
                <a:gd name="T9" fmla="*/ 2032 h 2033"/>
              </a:gdLst>
              <a:ahLst/>
              <a:cxnLst>
                <a:cxn ang="0">
                  <a:pos x="T0" y="T1"/>
                </a:cxn>
                <a:cxn ang="0">
                  <a:pos x="T2" y="T3"/>
                </a:cxn>
                <a:cxn ang="0">
                  <a:pos x="T4" y="T5"/>
                </a:cxn>
                <a:cxn ang="0">
                  <a:pos x="T6" y="T7"/>
                </a:cxn>
                <a:cxn ang="0">
                  <a:pos x="T8" y="T9"/>
                </a:cxn>
              </a:cxnLst>
              <a:rect l="0" t="0" r="r" b="b"/>
              <a:pathLst>
                <a:path w="625" h="2033">
                  <a:moveTo>
                    <a:pt x="0" y="2032"/>
                  </a:moveTo>
                  <a:lnTo>
                    <a:pt x="0" y="2032"/>
                  </a:lnTo>
                  <a:cubicBezTo>
                    <a:pt x="220" y="2032"/>
                    <a:pt x="430" y="1997"/>
                    <a:pt x="624" y="1926"/>
                  </a:cubicBezTo>
                  <a:cubicBezTo>
                    <a:pt x="0" y="0"/>
                    <a:pt x="0" y="0"/>
                    <a:pt x="0" y="0"/>
                  </a:cubicBezTo>
                  <a:lnTo>
                    <a:pt x="0" y="2032"/>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8" name="Freeform 418">
              <a:extLst>
                <a:ext uri="{FF2B5EF4-FFF2-40B4-BE49-F238E27FC236}">
                  <a16:creationId xmlns:a16="http://schemas.microsoft.com/office/drawing/2014/main" id="{EF897697-EE63-1F13-DDD1-2D0C097DE2F4}"/>
                </a:ext>
              </a:extLst>
            </p:cNvPr>
            <p:cNvSpPr>
              <a:spLocks noChangeArrowheads="1"/>
            </p:cNvSpPr>
            <p:nvPr/>
          </p:nvSpPr>
          <p:spPr bwMode="auto">
            <a:xfrm>
              <a:off x="5246101" y="3660596"/>
              <a:ext cx="652196" cy="1056692"/>
            </a:xfrm>
            <a:custGeom>
              <a:avLst/>
              <a:gdLst>
                <a:gd name="T0" fmla="*/ 0 w 1267"/>
                <a:gd name="T1" fmla="*/ 1742 h 2050"/>
                <a:gd name="T2" fmla="*/ 0 w 1267"/>
                <a:gd name="T3" fmla="*/ 1742 h 2050"/>
                <a:gd name="T4" fmla="*/ 598 w 1267"/>
                <a:gd name="T5" fmla="*/ 2049 h 2050"/>
                <a:gd name="T6" fmla="*/ 1266 w 1267"/>
                <a:gd name="T7" fmla="*/ 0 h 2050"/>
                <a:gd name="T8" fmla="*/ 0 w 1267"/>
                <a:gd name="T9" fmla="*/ 1742 h 2050"/>
              </a:gdLst>
              <a:ahLst/>
              <a:cxnLst>
                <a:cxn ang="0">
                  <a:pos x="T0" y="T1"/>
                </a:cxn>
                <a:cxn ang="0">
                  <a:pos x="T2" y="T3"/>
                </a:cxn>
                <a:cxn ang="0">
                  <a:pos x="T4" y="T5"/>
                </a:cxn>
                <a:cxn ang="0">
                  <a:pos x="T6" y="T7"/>
                </a:cxn>
                <a:cxn ang="0">
                  <a:pos x="T8" y="T9"/>
                </a:cxn>
              </a:cxnLst>
              <a:rect l="0" t="0" r="r" b="b"/>
              <a:pathLst>
                <a:path w="1267" h="2050">
                  <a:moveTo>
                    <a:pt x="0" y="1742"/>
                  </a:moveTo>
                  <a:lnTo>
                    <a:pt x="0" y="1742"/>
                  </a:lnTo>
                  <a:cubicBezTo>
                    <a:pt x="176" y="1873"/>
                    <a:pt x="378" y="1979"/>
                    <a:pt x="598" y="2049"/>
                  </a:cubicBezTo>
                  <a:cubicBezTo>
                    <a:pt x="1266" y="0"/>
                    <a:pt x="1266" y="0"/>
                    <a:pt x="1266" y="0"/>
                  </a:cubicBezTo>
                  <a:lnTo>
                    <a:pt x="0" y="1742"/>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9" name="Freeform 419">
              <a:extLst>
                <a:ext uri="{FF2B5EF4-FFF2-40B4-BE49-F238E27FC236}">
                  <a16:creationId xmlns:a16="http://schemas.microsoft.com/office/drawing/2014/main" id="{AAD23028-69F9-4215-495E-83EB46B94E75}"/>
                </a:ext>
              </a:extLst>
            </p:cNvPr>
            <p:cNvSpPr>
              <a:spLocks noChangeArrowheads="1"/>
            </p:cNvSpPr>
            <p:nvPr/>
          </p:nvSpPr>
          <p:spPr bwMode="auto">
            <a:xfrm>
              <a:off x="4843877" y="3660596"/>
              <a:ext cx="1056692" cy="652195"/>
            </a:xfrm>
            <a:custGeom>
              <a:avLst/>
              <a:gdLst>
                <a:gd name="T0" fmla="*/ 0 w 2050"/>
                <a:gd name="T1" fmla="*/ 668 h 1267"/>
                <a:gd name="T2" fmla="*/ 0 w 2050"/>
                <a:gd name="T3" fmla="*/ 668 h 1267"/>
                <a:gd name="T4" fmla="*/ 299 w 2050"/>
                <a:gd name="T5" fmla="*/ 1266 h 1267"/>
                <a:gd name="T6" fmla="*/ 2049 w 2050"/>
                <a:gd name="T7" fmla="*/ 0 h 1267"/>
                <a:gd name="T8" fmla="*/ 0 w 2050"/>
                <a:gd name="T9" fmla="*/ 668 h 1267"/>
              </a:gdLst>
              <a:ahLst/>
              <a:cxnLst>
                <a:cxn ang="0">
                  <a:pos x="T0" y="T1"/>
                </a:cxn>
                <a:cxn ang="0">
                  <a:pos x="T2" y="T3"/>
                </a:cxn>
                <a:cxn ang="0">
                  <a:pos x="T4" y="T5"/>
                </a:cxn>
                <a:cxn ang="0">
                  <a:pos x="T6" y="T7"/>
                </a:cxn>
                <a:cxn ang="0">
                  <a:pos x="T8" y="T9"/>
                </a:cxn>
              </a:cxnLst>
              <a:rect l="0" t="0" r="r" b="b"/>
              <a:pathLst>
                <a:path w="2050" h="1267">
                  <a:moveTo>
                    <a:pt x="0" y="668"/>
                  </a:moveTo>
                  <a:lnTo>
                    <a:pt x="0" y="668"/>
                  </a:lnTo>
                  <a:cubicBezTo>
                    <a:pt x="70" y="879"/>
                    <a:pt x="167" y="1082"/>
                    <a:pt x="299" y="1266"/>
                  </a:cubicBezTo>
                  <a:cubicBezTo>
                    <a:pt x="2049" y="0"/>
                    <a:pt x="2049" y="0"/>
                    <a:pt x="2049" y="0"/>
                  </a:cubicBezTo>
                  <a:lnTo>
                    <a:pt x="0" y="668"/>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0" name="Freeform 420">
              <a:extLst>
                <a:ext uri="{FF2B5EF4-FFF2-40B4-BE49-F238E27FC236}">
                  <a16:creationId xmlns:a16="http://schemas.microsoft.com/office/drawing/2014/main" id="{117F17D8-12F1-0AC8-E478-60382C5F1D50}"/>
                </a:ext>
              </a:extLst>
            </p:cNvPr>
            <p:cNvSpPr>
              <a:spLocks noChangeArrowheads="1"/>
            </p:cNvSpPr>
            <p:nvPr/>
          </p:nvSpPr>
          <p:spPr bwMode="auto">
            <a:xfrm>
              <a:off x="5555155" y="3660596"/>
              <a:ext cx="388590" cy="1111231"/>
            </a:xfrm>
            <a:custGeom>
              <a:avLst/>
              <a:gdLst>
                <a:gd name="T0" fmla="*/ 0 w 669"/>
                <a:gd name="T1" fmla="*/ 2049 h 2156"/>
                <a:gd name="T2" fmla="*/ 0 w 669"/>
                <a:gd name="T3" fmla="*/ 2049 h 2156"/>
                <a:gd name="T4" fmla="*/ 668 w 669"/>
                <a:gd name="T5" fmla="*/ 2155 h 2156"/>
                <a:gd name="T6" fmla="*/ 668 w 669"/>
                <a:gd name="T7" fmla="*/ 0 h 2156"/>
                <a:gd name="T8" fmla="*/ 0 w 669"/>
                <a:gd name="T9" fmla="*/ 2049 h 2156"/>
              </a:gdLst>
              <a:ahLst/>
              <a:cxnLst>
                <a:cxn ang="0">
                  <a:pos x="T0" y="T1"/>
                </a:cxn>
                <a:cxn ang="0">
                  <a:pos x="T2" y="T3"/>
                </a:cxn>
                <a:cxn ang="0">
                  <a:pos x="T4" y="T5"/>
                </a:cxn>
                <a:cxn ang="0">
                  <a:pos x="T6" y="T7"/>
                </a:cxn>
                <a:cxn ang="0">
                  <a:pos x="T8" y="T9"/>
                </a:cxn>
              </a:cxnLst>
              <a:rect l="0" t="0" r="r" b="b"/>
              <a:pathLst>
                <a:path w="669" h="2156">
                  <a:moveTo>
                    <a:pt x="0" y="2049"/>
                  </a:moveTo>
                  <a:lnTo>
                    <a:pt x="0" y="2049"/>
                  </a:lnTo>
                  <a:cubicBezTo>
                    <a:pt x="211" y="2120"/>
                    <a:pt x="439" y="2155"/>
                    <a:pt x="668" y="2155"/>
                  </a:cubicBezTo>
                  <a:cubicBezTo>
                    <a:pt x="668" y="0"/>
                    <a:pt x="668" y="0"/>
                    <a:pt x="668" y="0"/>
                  </a:cubicBezTo>
                  <a:lnTo>
                    <a:pt x="0" y="2049"/>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1" name="Freeform 421">
              <a:extLst>
                <a:ext uri="{FF2B5EF4-FFF2-40B4-BE49-F238E27FC236}">
                  <a16:creationId xmlns:a16="http://schemas.microsoft.com/office/drawing/2014/main" id="{601A0229-9D29-521C-E52E-F6FBB5A19E11}"/>
                </a:ext>
              </a:extLst>
            </p:cNvPr>
            <p:cNvSpPr>
              <a:spLocks noChangeArrowheads="1"/>
            </p:cNvSpPr>
            <p:nvPr/>
          </p:nvSpPr>
          <p:spPr bwMode="auto">
            <a:xfrm>
              <a:off x="5023400" y="2762975"/>
              <a:ext cx="1790696" cy="1790696"/>
            </a:xfrm>
            <a:custGeom>
              <a:avLst/>
              <a:gdLst>
                <a:gd name="T0" fmla="*/ 3473 w 3474"/>
                <a:gd name="T1" fmla="*/ 1741 h 3475"/>
                <a:gd name="T2" fmla="*/ 3473 w 3474"/>
                <a:gd name="T3" fmla="*/ 1741 h 3475"/>
                <a:gd name="T4" fmla="*/ 1741 w 3474"/>
                <a:gd name="T5" fmla="*/ 3474 h 3475"/>
                <a:gd name="T6" fmla="*/ 0 w 3474"/>
                <a:gd name="T7" fmla="*/ 1741 h 3475"/>
                <a:gd name="T8" fmla="*/ 1741 w 3474"/>
                <a:gd name="T9" fmla="*/ 0 h 3475"/>
                <a:gd name="T10" fmla="*/ 3473 w 3474"/>
                <a:gd name="T11" fmla="*/ 1741 h 3475"/>
              </a:gdLst>
              <a:ahLst/>
              <a:cxnLst>
                <a:cxn ang="0">
                  <a:pos x="T0" y="T1"/>
                </a:cxn>
                <a:cxn ang="0">
                  <a:pos x="T2" y="T3"/>
                </a:cxn>
                <a:cxn ang="0">
                  <a:pos x="T4" y="T5"/>
                </a:cxn>
                <a:cxn ang="0">
                  <a:pos x="T6" y="T7"/>
                </a:cxn>
                <a:cxn ang="0">
                  <a:pos x="T8" y="T9"/>
                </a:cxn>
                <a:cxn ang="0">
                  <a:pos x="T10" y="T11"/>
                </a:cxn>
              </a:cxnLst>
              <a:rect l="0" t="0" r="r" b="b"/>
              <a:pathLst>
                <a:path w="3474" h="3475">
                  <a:moveTo>
                    <a:pt x="3473" y="1741"/>
                  </a:moveTo>
                  <a:lnTo>
                    <a:pt x="3473" y="1741"/>
                  </a:lnTo>
                  <a:cubicBezTo>
                    <a:pt x="3473" y="2699"/>
                    <a:pt x="2699" y="3474"/>
                    <a:pt x="1741" y="3474"/>
                  </a:cubicBezTo>
                  <a:cubicBezTo>
                    <a:pt x="782" y="3474"/>
                    <a:pt x="0" y="2699"/>
                    <a:pt x="0" y="1741"/>
                  </a:cubicBezTo>
                  <a:cubicBezTo>
                    <a:pt x="0" y="782"/>
                    <a:pt x="782" y="0"/>
                    <a:pt x="1741" y="0"/>
                  </a:cubicBezTo>
                  <a:cubicBezTo>
                    <a:pt x="2699" y="0"/>
                    <a:pt x="3473" y="782"/>
                    <a:pt x="3473" y="1741"/>
                  </a:cubicBezTo>
                </a:path>
              </a:pathLst>
            </a:custGeom>
            <a:solidFill>
              <a:schemeClr val="bg2"/>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2" name="Freeform 428">
              <a:extLst>
                <a:ext uri="{FF2B5EF4-FFF2-40B4-BE49-F238E27FC236}">
                  <a16:creationId xmlns:a16="http://schemas.microsoft.com/office/drawing/2014/main" id="{7BA99265-B2AA-D68B-6C5B-E932CFC85094}"/>
                </a:ext>
              </a:extLst>
            </p:cNvPr>
            <p:cNvSpPr>
              <a:spLocks noChangeArrowheads="1"/>
            </p:cNvSpPr>
            <p:nvPr/>
          </p:nvSpPr>
          <p:spPr bwMode="auto">
            <a:xfrm>
              <a:off x="6061914" y="3115206"/>
              <a:ext cx="204521" cy="204521"/>
            </a:xfrm>
            <a:custGeom>
              <a:avLst/>
              <a:gdLst>
                <a:gd name="T0" fmla="*/ 192 w 396"/>
                <a:gd name="T1" fmla="*/ 396 h 397"/>
                <a:gd name="T2" fmla="*/ 192 w 396"/>
                <a:gd name="T3" fmla="*/ 396 h 397"/>
                <a:gd name="T4" fmla="*/ 395 w 396"/>
                <a:gd name="T5" fmla="*/ 203 h 397"/>
                <a:gd name="T6" fmla="*/ 192 w 396"/>
                <a:gd name="T7" fmla="*/ 0 h 397"/>
                <a:gd name="T8" fmla="*/ 0 w 396"/>
                <a:gd name="T9" fmla="*/ 203 h 397"/>
                <a:gd name="T10" fmla="*/ 192 w 396"/>
                <a:gd name="T11" fmla="*/ 396 h 397"/>
              </a:gdLst>
              <a:ahLst/>
              <a:cxnLst>
                <a:cxn ang="0">
                  <a:pos x="T0" y="T1"/>
                </a:cxn>
                <a:cxn ang="0">
                  <a:pos x="T2" y="T3"/>
                </a:cxn>
                <a:cxn ang="0">
                  <a:pos x="T4" y="T5"/>
                </a:cxn>
                <a:cxn ang="0">
                  <a:pos x="T6" y="T7"/>
                </a:cxn>
                <a:cxn ang="0">
                  <a:pos x="T8" y="T9"/>
                </a:cxn>
                <a:cxn ang="0">
                  <a:pos x="T10" y="T11"/>
                </a:cxn>
              </a:cxnLst>
              <a:rect l="0" t="0" r="r" b="b"/>
              <a:pathLst>
                <a:path w="396" h="397">
                  <a:moveTo>
                    <a:pt x="192" y="396"/>
                  </a:moveTo>
                  <a:lnTo>
                    <a:pt x="192" y="396"/>
                  </a:lnTo>
                  <a:cubicBezTo>
                    <a:pt x="307" y="396"/>
                    <a:pt x="395" y="308"/>
                    <a:pt x="395" y="203"/>
                  </a:cubicBezTo>
                  <a:cubicBezTo>
                    <a:pt x="395" y="88"/>
                    <a:pt x="307" y="0"/>
                    <a:pt x="192" y="0"/>
                  </a:cubicBezTo>
                  <a:cubicBezTo>
                    <a:pt x="87" y="0"/>
                    <a:pt x="0" y="88"/>
                    <a:pt x="0" y="203"/>
                  </a:cubicBezTo>
                  <a:cubicBezTo>
                    <a:pt x="0" y="308"/>
                    <a:pt x="87" y="396"/>
                    <a:pt x="192" y="396"/>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3" name="Freeform 429">
              <a:extLst>
                <a:ext uri="{FF2B5EF4-FFF2-40B4-BE49-F238E27FC236}">
                  <a16:creationId xmlns:a16="http://schemas.microsoft.com/office/drawing/2014/main" id="{022DBCE8-88AB-B1F4-F6A3-A5665909B3E9}"/>
                </a:ext>
              </a:extLst>
            </p:cNvPr>
            <p:cNvSpPr>
              <a:spLocks noChangeArrowheads="1"/>
            </p:cNvSpPr>
            <p:nvPr/>
          </p:nvSpPr>
          <p:spPr bwMode="auto">
            <a:xfrm>
              <a:off x="5971015" y="3346997"/>
              <a:ext cx="386318" cy="879440"/>
            </a:xfrm>
            <a:custGeom>
              <a:avLst/>
              <a:gdLst>
                <a:gd name="T0" fmla="*/ 738 w 748"/>
                <a:gd name="T1" fmla="*/ 580 h 1707"/>
                <a:gd name="T2" fmla="*/ 738 w 748"/>
                <a:gd name="T3" fmla="*/ 580 h 1707"/>
                <a:gd name="T4" fmla="*/ 650 w 748"/>
                <a:gd name="T5" fmla="*/ 185 h 1707"/>
                <a:gd name="T6" fmla="*/ 641 w 748"/>
                <a:gd name="T7" fmla="*/ 176 h 1707"/>
                <a:gd name="T8" fmla="*/ 641 w 748"/>
                <a:gd name="T9" fmla="*/ 176 h 1707"/>
                <a:gd name="T10" fmla="*/ 641 w 748"/>
                <a:gd name="T11" fmla="*/ 176 h 1707"/>
                <a:gd name="T12" fmla="*/ 421 w 748"/>
                <a:gd name="T13" fmla="*/ 0 h 1707"/>
                <a:gd name="T14" fmla="*/ 324 w 748"/>
                <a:gd name="T15" fmla="*/ 0 h 1707"/>
                <a:gd name="T16" fmla="*/ 97 w 748"/>
                <a:gd name="T17" fmla="*/ 185 h 1707"/>
                <a:gd name="T18" fmla="*/ 9 w 748"/>
                <a:gd name="T19" fmla="*/ 580 h 1707"/>
                <a:gd name="T20" fmla="*/ 27 w 748"/>
                <a:gd name="T21" fmla="*/ 624 h 1707"/>
                <a:gd name="T22" fmla="*/ 79 w 748"/>
                <a:gd name="T23" fmla="*/ 598 h 1707"/>
                <a:gd name="T24" fmla="*/ 211 w 748"/>
                <a:gd name="T25" fmla="*/ 228 h 1707"/>
                <a:gd name="T26" fmla="*/ 238 w 748"/>
                <a:gd name="T27" fmla="*/ 228 h 1707"/>
                <a:gd name="T28" fmla="*/ 70 w 748"/>
                <a:gd name="T29" fmla="*/ 862 h 1707"/>
                <a:gd name="T30" fmla="*/ 97 w 748"/>
                <a:gd name="T31" fmla="*/ 888 h 1707"/>
                <a:gd name="T32" fmla="*/ 211 w 748"/>
                <a:gd name="T33" fmla="*/ 888 h 1707"/>
                <a:gd name="T34" fmla="*/ 307 w 748"/>
                <a:gd name="T35" fmla="*/ 1671 h 1707"/>
                <a:gd name="T36" fmla="*/ 342 w 748"/>
                <a:gd name="T37" fmla="*/ 1706 h 1707"/>
                <a:gd name="T38" fmla="*/ 404 w 748"/>
                <a:gd name="T39" fmla="*/ 1706 h 1707"/>
                <a:gd name="T40" fmla="*/ 439 w 748"/>
                <a:gd name="T41" fmla="*/ 1671 h 1707"/>
                <a:gd name="T42" fmla="*/ 536 w 748"/>
                <a:gd name="T43" fmla="*/ 888 h 1707"/>
                <a:gd name="T44" fmla="*/ 650 w 748"/>
                <a:gd name="T45" fmla="*/ 888 h 1707"/>
                <a:gd name="T46" fmla="*/ 676 w 748"/>
                <a:gd name="T47" fmla="*/ 862 h 1707"/>
                <a:gd name="T48" fmla="*/ 509 w 748"/>
                <a:gd name="T49" fmla="*/ 228 h 1707"/>
                <a:gd name="T50" fmla="*/ 536 w 748"/>
                <a:gd name="T51" fmla="*/ 228 h 1707"/>
                <a:gd name="T52" fmla="*/ 668 w 748"/>
                <a:gd name="T53" fmla="*/ 598 h 1707"/>
                <a:gd name="T54" fmla="*/ 712 w 748"/>
                <a:gd name="T55" fmla="*/ 624 h 1707"/>
                <a:gd name="T56" fmla="*/ 738 w 748"/>
                <a:gd name="T57" fmla="*/ 580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8" h="1707">
                  <a:moveTo>
                    <a:pt x="738" y="580"/>
                  </a:moveTo>
                  <a:lnTo>
                    <a:pt x="738" y="580"/>
                  </a:lnTo>
                  <a:cubicBezTo>
                    <a:pt x="650" y="185"/>
                    <a:pt x="650" y="185"/>
                    <a:pt x="650" y="185"/>
                  </a:cubicBezTo>
                  <a:cubicBezTo>
                    <a:pt x="650" y="176"/>
                    <a:pt x="650" y="176"/>
                    <a:pt x="641" y="176"/>
                  </a:cubicBezTo>
                  <a:lnTo>
                    <a:pt x="641" y="176"/>
                  </a:lnTo>
                  <a:lnTo>
                    <a:pt x="641" y="176"/>
                  </a:lnTo>
                  <a:cubicBezTo>
                    <a:pt x="615" y="79"/>
                    <a:pt x="527" y="0"/>
                    <a:pt x="421" y="0"/>
                  </a:cubicBezTo>
                  <a:cubicBezTo>
                    <a:pt x="324" y="0"/>
                    <a:pt x="324" y="0"/>
                    <a:pt x="324" y="0"/>
                  </a:cubicBezTo>
                  <a:cubicBezTo>
                    <a:pt x="211" y="0"/>
                    <a:pt x="123" y="79"/>
                    <a:pt x="97" y="185"/>
                  </a:cubicBezTo>
                  <a:cubicBezTo>
                    <a:pt x="9" y="580"/>
                    <a:pt x="9" y="580"/>
                    <a:pt x="9" y="580"/>
                  </a:cubicBezTo>
                  <a:cubicBezTo>
                    <a:pt x="0" y="598"/>
                    <a:pt x="9" y="615"/>
                    <a:pt x="27" y="624"/>
                  </a:cubicBezTo>
                  <a:cubicBezTo>
                    <a:pt x="53" y="633"/>
                    <a:pt x="79" y="624"/>
                    <a:pt x="79" y="598"/>
                  </a:cubicBezTo>
                  <a:cubicBezTo>
                    <a:pt x="211" y="228"/>
                    <a:pt x="211" y="228"/>
                    <a:pt x="211" y="228"/>
                  </a:cubicBezTo>
                  <a:cubicBezTo>
                    <a:pt x="238" y="228"/>
                    <a:pt x="238" y="228"/>
                    <a:pt x="238" y="228"/>
                  </a:cubicBezTo>
                  <a:cubicBezTo>
                    <a:pt x="70" y="862"/>
                    <a:pt x="70" y="862"/>
                    <a:pt x="70" y="862"/>
                  </a:cubicBezTo>
                  <a:cubicBezTo>
                    <a:pt x="62" y="880"/>
                    <a:pt x="79" y="888"/>
                    <a:pt x="97" y="888"/>
                  </a:cubicBezTo>
                  <a:cubicBezTo>
                    <a:pt x="211" y="888"/>
                    <a:pt x="211" y="888"/>
                    <a:pt x="211" y="888"/>
                  </a:cubicBezTo>
                  <a:cubicBezTo>
                    <a:pt x="307" y="1671"/>
                    <a:pt x="307" y="1671"/>
                    <a:pt x="307" y="1671"/>
                  </a:cubicBezTo>
                  <a:cubicBezTo>
                    <a:pt x="307" y="1689"/>
                    <a:pt x="324" y="1706"/>
                    <a:pt x="342" y="1706"/>
                  </a:cubicBezTo>
                  <a:cubicBezTo>
                    <a:pt x="404" y="1706"/>
                    <a:pt x="404" y="1706"/>
                    <a:pt x="404" y="1706"/>
                  </a:cubicBezTo>
                  <a:cubicBezTo>
                    <a:pt x="421" y="1706"/>
                    <a:pt x="439" y="1689"/>
                    <a:pt x="439" y="1671"/>
                  </a:cubicBezTo>
                  <a:cubicBezTo>
                    <a:pt x="536" y="888"/>
                    <a:pt x="536" y="888"/>
                    <a:pt x="536" y="888"/>
                  </a:cubicBezTo>
                  <a:cubicBezTo>
                    <a:pt x="650" y="888"/>
                    <a:pt x="650" y="888"/>
                    <a:pt x="650" y="888"/>
                  </a:cubicBezTo>
                  <a:cubicBezTo>
                    <a:pt x="668" y="888"/>
                    <a:pt x="685" y="880"/>
                    <a:pt x="676" y="862"/>
                  </a:cubicBezTo>
                  <a:cubicBezTo>
                    <a:pt x="509" y="228"/>
                    <a:pt x="509" y="228"/>
                    <a:pt x="509" y="228"/>
                  </a:cubicBezTo>
                  <a:cubicBezTo>
                    <a:pt x="536" y="228"/>
                    <a:pt x="536" y="228"/>
                    <a:pt x="536" y="228"/>
                  </a:cubicBezTo>
                  <a:cubicBezTo>
                    <a:pt x="668" y="598"/>
                    <a:pt x="668" y="598"/>
                    <a:pt x="668" y="598"/>
                  </a:cubicBezTo>
                  <a:cubicBezTo>
                    <a:pt x="668" y="624"/>
                    <a:pt x="694" y="633"/>
                    <a:pt x="712" y="624"/>
                  </a:cubicBezTo>
                  <a:cubicBezTo>
                    <a:pt x="738" y="615"/>
                    <a:pt x="747" y="598"/>
                    <a:pt x="738" y="580"/>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4" name="Freeform 430">
              <a:extLst>
                <a:ext uri="{FF2B5EF4-FFF2-40B4-BE49-F238E27FC236}">
                  <a16:creationId xmlns:a16="http://schemas.microsoft.com/office/drawing/2014/main" id="{0E7D5E5F-F6A2-90C1-CA74-C83DBF39259B}"/>
                </a:ext>
              </a:extLst>
            </p:cNvPr>
            <p:cNvSpPr>
              <a:spLocks noChangeArrowheads="1"/>
            </p:cNvSpPr>
            <p:nvPr/>
          </p:nvSpPr>
          <p:spPr bwMode="auto">
            <a:xfrm>
              <a:off x="5436987" y="3346997"/>
              <a:ext cx="490851" cy="879440"/>
            </a:xfrm>
            <a:custGeom>
              <a:avLst/>
              <a:gdLst>
                <a:gd name="T0" fmla="*/ 941 w 951"/>
                <a:gd name="T1" fmla="*/ 809 h 1707"/>
                <a:gd name="T2" fmla="*/ 941 w 951"/>
                <a:gd name="T3" fmla="*/ 809 h 1707"/>
                <a:gd name="T4" fmla="*/ 818 w 951"/>
                <a:gd name="T5" fmla="*/ 185 h 1707"/>
                <a:gd name="T6" fmla="*/ 818 w 951"/>
                <a:gd name="T7" fmla="*/ 167 h 1707"/>
                <a:gd name="T8" fmla="*/ 598 w 951"/>
                <a:gd name="T9" fmla="*/ 0 h 1707"/>
                <a:gd name="T10" fmla="*/ 343 w 951"/>
                <a:gd name="T11" fmla="*/ 0 h 1707"/>
                <a:gd name="T12" fmla="*/ 132 w 951"/>
                <a:gd name="T13" fmla="*/ 176 h 1707"/>
                <a:gd name="T14" fmla="*/ 132 w 951"/>
                <a:gd name="T15" fmla="*/ 185 h 1707"/>
                <a:gd name="T16" fmla="*/ 9 w 951"/>
                <a:gd name="T17" fmla="*/ 809 h 1707"/>
                <a:gd name="T18" fmla="*/ 70 w 951"/>
                <a:gd name="T19" fmla="*/ 897 h 1707"/>
                <a:gd name="T20" fmla="*/ 70 w 951"/>
                <a:gd name="T21" fmla="*/ 897 h 1707"/>
                <a:gd name="T22" fmla="*/ 158 w 951"/>
                <a:gd name="T23" fmla="*/ 844 h 1707"/>
                <a:gd name="T24" fmla="*/ 238 w 951"/>
                <a:gd name="T25" fmla="*/ 422 h 1707"/>
                <a:gd name="T26" fmla="*/ 238 w 951"/>
                <a:gd name="T27" fmla="*/ 836 h 1707"/>
                <a:gd name="T28" fmla="*/ 238 w 951"/>
                <a:gd name="T29" fmla="*/ 871 h 1707"/>
                <a:gd name="T30" fmla="*/ 238 w 951"/>
                <a:gd name="T31" fmla="*/ 1609 h 1707"/>
                <a:gd name="T32" fmla="*/ 334 w 951"/>
                <a:gd name="T33" fmla="*/ 1706 h 1707"/>
                <a:gd name="T34" fmla="*/ 343 w 951"/>
                <a:gd name="T35" fmla="*/ 1706 h 1707"/>
                <a:gd name="T36" fmla="*/ 440 w 951"/>
                <a:gd name="T37" fmla="*/ 1609 h 1707"/>
                <a:gd name="T38" fmla="*/ 440 w 951"/>
                <a:gd name="T39" fmla="*/ 871 h 1707"/>
                <a:gd name="T40" fmla="*/ 510 w 951"/>
                <a:gd name="T41" fmla="*/ 871 h 1707"/>
                <a:gd name="T42" fmla="*/ 510 w 951"/>
                <a:gd name="T43" fmla="*/ 1609 h 1707"/>
                <a:gd name="T44" fmla="*/ 607 w 951"/>
                <a:gd name="T45" fmla="*/ 1706 h 1707"/>
                <a:gd name="T46" fmla="*/ 616 w 951"/>
                <a:gd name="T47" fmla="*/ 1706 h 1707"/>
                <a:gd name="T48" fmla="*/ 712 w 951"/>
                <a:gd name="T49" fmla="*/ 1609 h 1707"/>
                <a:gd name="T50" fmla="*/ 712 w 951"/>
                <a:gd name="T51" fmla="*/ 871 h 1707"/>
                <a:gd name="T52" fmla="*/ 712 w 951"/>
                <a:gd name="T53" fmla="*/ 836 h 1707"/>
                <a:gd name="T54" fmla="*/ 712 w 951"/>
                <a:gd name="T55" fmla="*/ 440 h 1707"/>
                <a:gd name="T56" fmla="*/ 792 w 951"/>
                <a:gd name="T57" fmla="*/ 844 h 1707"/>
                <a:gd name="T58" fmla="*/ 880 w 951"/>
                <a:gd name="T59" fmla="*/ 897 h 1707"/>
                <a:gd name="T60" fmla="*/ 941 w 951"/>
                <a:gd name="T61" fmla="*/ 809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1" h="1707">
                  <a:moveTo>
                    <a:pt x="941" y="809"/>
                  </a:moveTo>
                  <a:lnTo>
                    <a:pt x="941" y="809"/>
                  </a:lnTo>
                  <a:cubicBezTo>
                    <a:pt x="818" y="185"/>
                    <a:pt x="818" y="185"/>
                    <a:pt x="818" y="185"/>
                  </a:cubicBezTo>
                  <a:cubicBezTo>
                    <a:pt x="818" y="176"/>
                    <a:pt x="818" y="176"/>
                    <a:pt x="818" y="167"/>
                  </a:cubicBezTo>
                  <a:cubicBezTo>
                    <a:pt x="792" y="70"/>
                    <a:pt x="704" y="0"/>
                    <a:pt x="598" y="0"/>
                  </a:cubicBezTo>
                  <a:cubicBezTo>
                    <a:pt x="343" y="0"/>
                    <a:pt x="343" y="0"/>
                    <a:pt x="343" y="0"/>
                  </a:cubicBezTo>
                  <a:cubicBezTo>
                    <a:pt x="238" y="0"/>
                    <a:pt x="149" y="79"/>
                    <a:pt x="132" y="176"/>
                  </a:cubicBezTo>
                  <a:cubicBezTo>
                    <a:pt x="132" y="176"/>
                    <a:pt x="132" y="176"/>
                    <a:pt x="132" y="185"/>
                  </a:cubicBezTo>
                  <a:cubicBezTo>
                    <a:pt x="9" y="809"/>
                    <a:pt x="9" y="809"/>
                    <a:pt x="9" y="809"/>
                  </a:cubicBezTo>
                  <a:cubicBezTo>
                    <a:pt x="0" y="853"/>
                    <a:pt x="26" y="897"/>
                    <a:pt x="70" y="897"/>
                  </a:cubicBezTo>
                  <a:lnTo>
                    <a:pt x="70" y="897"/>
                  </a:lnTo>
                  <a:cubicBezTo>
                    <a:pt x="115" y="906"/>
                    <a:pt x="149" y="880"/>
                    <a:pt x="158" y="844"/>
                  </a:cubicBezTo>
                  <a:cubicBezTo>
                    <a:pt x="238" y="422"/>
                    <a:pt x="238" y="422"/>
                    <a:pt x="238" y="422"/>
                  </a:cubicBezTo>
                  <a:cubicBezTo>
                    <a:pt x="238" y="836"/>
                    <a:pt x="238" y="836"/>
                    <a:pt x="238" y="836"/>
                  </a:cubicBezTo>
                  <a:cubicBezTo>
                    <a:pt x="238" y="871"/>
                    <a:pt x="238" y="871"/>
                    <a:pt x="238" y="871"/>
                  </a:cubicBezTo>
                  <a:cubicBezTo>
                    <a:pt x="238" y="1609"/>
                    <a:pt x="238" y="1609"/>
                    <a:pt x="238" y="1609"/>
                  </a:cubicBezTo>
                  <a:cubicBezTo>
                    <a:pt x="238" y="1662"/>
                    <a:pt x="281" y="1706"/>
                    <a:pt x="334" y="1706"/>
                  </a:cubicBezTo>
                  <a:cubicBezTo>
                    <a:pt x="343" y="1706"/>
                    <a:pt x="343" y="1706"/>
                    <a:pt x="343" y="1706"/>
                  </a:cubicBezTo>
                  <a:cubicBezTo>
                    <a:pt x="396" y="1706"/>
                    <a:pt x="440" y="1662"/>
                    <a:pt x="440" y="1609"/>
                  </a:cubicBezTo>
                  <a:cubicBezTo>
                    <a:pt x="440" y="871"/>
                    <a:pt x="440" y="871"/>
                    <a:pt x="440" y="871"/>
                  </a:cubicBezTo>
                  <a:cubicBezTo>
                    <a:pt x="510" y="871"/>
                    <a:pt x="510" y="871"/>
                    <a:pt x="510" y="871"/>
                  </a:cubicBezTo>
                  <a:cubicBezTo>
                    <a:pt x="510" y="1609"/>
                    <a:pt x="510" y="1609"/>
                    <a:pt x="510" y="1609"/>
                  </a:cubicBezTo>
                  <a:cubicBezTo>
                    <a:pt x="510" y="1662"/>
                    <a:pt x="554" y="1706"/>
                    <a:pt x="607" y="1706"/>
                  </a:cubicBezTo>
                  <a:cubicBezTo>
                    <a:pt x="616" y="1706"/>
                    <a:pt x="616" y="1706"/>
                    <a:pt x="616" y="1706"/>
                  </a:cubicBezTo>
                  <a:cubicBezTo>
                    <a:pt x="668" y="1706"/>
                    <a:pt x="712" y="1662"/>
                    <a:pt x="712" y="1609"/>
                  </a:cubicBezTo>
                  <a:cubicBezTo>
                    <a:pt x="712" y="871"/>
                    <a:pt x="712" y="871"/>
                    <a:pt x="712" y="871"/>
                  </a:cubicBezTo>
                  <a:cubicBezTo>
                    <a:pt x="712" y="836"/>
                    <a:pt x="712" y="836"/>
                    <a:pt x="712" y="836"/>
                  </a:cubicBezTo>
                  <a:cubicBezTo>
                    <a:pt x="712" y="440"/>
                    <a:pt x="712" y="440"/>
                    <a:pt x="712" y="440"/>
                  </a:cubicBezTo>
                  <a:cubicBezTo>
                    <a:pt x="792" y="844"/>
                    <a:pt x="792" y="844"/>
                    <a:pt x="792" y="844"/>
                  </a:cubicBezTo>
                  <a:cubicBezTo>
                    <a:pt x="800" y="880"/>
                    <a:pt x="836" y="906"/>
                    <a:pt x="880" y="897"/>
                  </a:cubicBezTo>
                  <a:cubicBezTo>
                    <a:pt x="924" y="897"/>
                    <a:pt x="950" y="853"/>
                    <a:pt x="941" y="809"/>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5" name="Freeform 431">
              <a:extLst>
                <a:ext uri="{FF2B5EF4-FFF2-40B4-BE49-F238E27FC236}">
                  <a16:creationId xmlns:a16="http://schemas.microsoft.com/office/drawing/2014/main" id="{B63E3FA1-E3DB-3B61-4C46-BDF9E51DB39C}"/>
                </a:ext>
              </a:extLst>
            </p:cNvPr>
            <p:cNvSpPr>
              <a:spLocks noChangeArrowheads="1"/>
            </p:cNvSpPr>
            <p:nvPr/>
          </p:nvSpPr>
          <p:spPr bwMode="auto">
            <a:xfrm>
              <a:off x="5577880" y="3115206"/>
              <a:ext cx="204521" cy="204521"/>
            </a:xfrm>
            <a:custGeom>
              <a:avLst/>
              <a:gdLst>
                <a:gd name="T0" fmla="*/ 202 w 396"/>
                <a:gd name="T1" fmla="*/ 396 h 397"/>
                <a:gd name="T2" fmla="*/ 202 w 396"/>
                <a:gd name="T3" fmla="*/ 396 h 397"/>
                <a:gd name="T4" fmla="*/ 395 w 396"/>
                <a:gd name="T5" fmla="*/ 203 h 397"/>
                <a:gd name="T6" fmla="*/ 202 w 396"/>
                <a:gd name="T7" fmla="*/ 0 h 397"/>
                <a:gd name="T8" fmla="*/ 0 w 396"/>
                <a:gd name="T9" fmla="*/ 203 h 397"/>
                <a:gd name="T10" fmla="*/ 202 w 396"/>
                <a:gd name="T11" fmla="*/ 396 h 397"/>
              </a:gdLst>
              <a:ahLst/>
              <a:cxnLst>
                <a:cxn ang="0">
                  <a:pos x="T0" y="T1"/>
                </a:cxn>
                <a:cxn ang="0">
                  <a:pos x="T2" y="T3"/>
                </a:cxn>
                <a:cxn ang="0">
                  <a:pos x="T4" y="T5"/>
                </a:cxn>
                <a:cxn ang="0">
                  <a:pos x="T6" y="T7"/>
                </a:cxn>
                <a:cxn ang="0">
                  <a:pos x="T8" y="T9"/>
                </a:cxn>
                <a:cxn ang="0">
                  <a:pos x="T10" y="T11"/>
                </a:cxn>
              </a:cxnLst>
              <a:rect l="0" t="0" r="r" b="b"/>
              <a:pathLst>
                <a:path w="396" h="397">
                  <a:moveTo>
                    <a:pt x="202" y="396"/>
                  </a:moveTo>
                  <a:lnTo>
                    <a:pt x="202" y="396"/>
                  </a:lnTo>
                  <a:cubicBezTo>
                    <a:pt x="308" y="396"/>
                    <a:pt x="395" y="308"/>
                    <a:pt x="395" y="203"/>
                  </a:cubicBezTo>
                  <a:cubicBezTo>
                    <a:pt x="395" y="88"/>
                    <a:pt x="308" y="0"/>
                    <a:pt x="202" y="0"/>
                  </a:cubicBezTo>
                  <a:cubicBezTo>
                    <a:pt x="88" y="0"/>
                    <a:pt x="0" y="88"/>
                    <a:pt x="0" y="203"/>
                  </a:cubicBezTo>
                  <a:cubicBezTo>
                    <a:pt x="0" y="308"/>
                    <a:pt x="88" y="396"/>
                    <a:pt x="202" y="396"/>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46" name="Freeform 432">
            <a:extLst>
              <a:ext uri="{FF2B5EF4-FFF2-40B4-BE49-F238E27FC236}">
                <a16:creationId xmlns:a16="http://schemas.microsoft.com/office/drawing/2014/main" id="{E420802F-C732-9BC8-5A33-30B4B247F78C}"/>
              </a:ext>
            </a:extLst>
          </p:cNvPr>
          <p:cNvSpPr>
            <a:spLocks noChangeArrowheads="1"/>
          </p:cNvSpPr>
          <p:nvPr/>
        </p:nvSpPr>
        <p:spPr bwMode="auto">
          <a:xfrm>
            <a:off x="2947512" y="4138421"/>
            <a:ext cx="290875" cy="354503"/>
          </a:xfrm>
          <a:custGeom>
            <a:avLst/>
            <a:gdLst>
              <a:gd name="T0" fmla="*/ 554 w 564"/>
              <a:gd name="T1" fmla="*/ 536 h 687"/>
              <a:gd name="T2" fmla="*/ 554 w 564"/>
              <a:gd name="T3" fmla="*/ 536 h 687"/>
              <a:gd name="T4" fmla="*/ 501 w 564"/>
              <a:gd name="T5" fmla="*/ 396 h 687"/>
              <a:gd name="T6" fmla="*/ 492 w 564"/>
              <a:gd name="T7" fmla="*/ 246 h 687"/>
              <a:gd name="T8" fmla="*/ 492 w 564"/>
              <a:gd name="T9" fmla="*/ 211 h 687"/>
              <a:gd name="T10" fmla="*/ 492 w 564"/>
              <a:gd name="T11" fmla="*/ 167 h 687"/>
              <a:gd name="T12" fmla="*/ 281 w 564"/>
              <a:gd name="T13" fmla="*/ 0 h 687"/>
              <a:gd name="T14" fmla="*/ 141 w 564"/>
              <a:gd name="T15" fmla="*/ 44 h 687"/>
              <a:gd name="T16" fmla="*/ 61 w 564"/>
              <a:gd name="T17" fmla="*/ 167 h 687"/>
              <a:gd name="T18" fmla="*/ 61 w 564"/>
              <a:gd name="T19" fmla="*/ 211 h 687"/>
              <a:gd name="T20" fmla="*/ 61 w 564"/>
              <a:gd name="T21" fmla="*/ 255 h 687"/>
              <a:gd name="T22" fmla="*/ 61 w 564"/>
              <a:gd name="T23" fmla="*/ 264 h 687"/>
              <a:gd name="T24" fmla="*/ 61 w 564"/>
              <a:gd name="T25" fmla="*/ 264 h 687"/>
              <a:gd name="T26" fmla="*/ 61 w 564"/>
              <a:gd name="T27" fmla="*/ 404 h 687"/>
              <a:gd name="T28" fmla="*/ 9 w 564"/>
              <a:gd name="T29" fmla="*/ 536 h 687"/>
              <a:gd name="T30" fmla="*/ 0 w 564"/>
              <a:gd name="T31" fmla="*/ 572 h 687"/>
              <a:gd name="T32" fmla="*/ 26 w 564"/>
              <a:gd name="T33" fmla="*/ 589 h 687"/>
              <a:gd name="T34" fmla="*/ 26 w 564"/>
              <a:gd name="T35" fmla="*/ 589 h 687"/>
              <a:gd name="T36" fmla="*/ 114 w 564"/>
              <a:gd name="T37" fmla="*/ 589 h 687"/>
              <a:gd name="T38" fmla="*/ 176 w 564"/>
              <a:gd name="T39" fmla="*/ 660 h 687"/>
              <a:gd name="T40" fmla="*/ 281 w 564"/>
              <a:gd name="T41" fmla="*/ 686 h 687"/>
              <a:gd name="T42" fmla="*/ 387 w 564"/>
              <a:gd name="T43" fmla="*/ 660 h 687"/>
              <a:gd name="T44" fmla="*/ 448 w 564"/>
              <a:gd name="T45" fmla="*/ 589 h 687"/>
              <a:gd name="T46" fmla="*/ 528 w 564"/>
              <a:gd name="T47" fmla="*/ 589 h 687"/>
              <a:gd name="T48" fmla="*/ 528 w 564"/>
              <a:gd name="T49" fmla="*/ 589 h 687"/>
              <a:gd name="T50" fmla="*/ 563 w 564"/>
              <a:gd name="T51" fmla="*/ 572 h 687"/>
              <a:gd name="T52" fmla="*/ 554 w 564"/>
              <a:gd name="T53" fmla="*/ 536 h 687"/>
              <a:gd name="T54" fmla="*/ 360 w 564"/>
              <a:gd name="T55" fmla="*/ 624 h 687"/>
              <a:gd name="T56" fmla="*/ 360 w 564"/>
              <a:gd name="T57" fmla="*/ 624 h 687"/>
              <a:gd name="T58" fmla="*/ 281 w 564"/>
              <a:gd name="T59" fmla="*/ 642 h 687"/>
              <a:gd name="T60" fmla="*/ 202 w 564"/>
              <a:gd name="T61" fmla="*/ 624 h 687"/>
              <a:gd name="T62" fmla="*/ 167 w 564"/>
              <a:gd name="T63" fmla="*/ 589 h 687"/>
              <a:gd name="T64" fmla="*/ 281 w 564"/>
              <a:gd name="T65" fmla="*/ 589 h 687"/>
              <a:gd name="T66" fmla="*/ 396 w 564"/>
              <a:gd name="T67" fmla="*/ 589 h 687"/>
              <a:gd name="T68" fmla="*/ 360 w 564"/>
              <a:gd name="T69" fmla="*/ 624 h 687"/>
              <a:gd name="T70" fmla="*/ 466 w 564"/>
              <a:gd name="T71" fmla="*/ 545 h 687"/>
              <a:gd name="T72" fmla="*/ 466 w 564"/>
              <a:gd name="T73" fmla="*/ 545 h 687"/>
              <a:gd name="T74" fmla="*/ 466 w 564"/>
              <a:gd name="T75" fmla="*/ 545 h 687"/>
              <a:gd name="T76" fmla="*/ 281 w 564"/>
              <a:gd name="T77" fmla="*/ 545 h 687"/>
              <a:gd name="T78" fmla="*/ 52 w 564"/>
              <a:gd name="T79" fmla="*/ 545 h 687"/>
              <a:gd name="T80" fmla="*/ 105 w 564"/>
              <a:gd name="T81" fmla="*/ 404 h 687"/>
              <a:gd name="T82" fmla="*/ 105 w 564"/>
              <a:gd name="T83" fmla="*/ 255 h 687"/>
              <a:gd name="T84" fmla="*/ 105 w 564"/>
              <a:gd name="T85" fmla="*/ 246 h 687"/>
              <a:gd name="T86" fmla="*/ 105 w 564"/>
              <a:gd name="T87" fmla="*/ 246 h 687"/>
              <a:gd name="T88" fmla="*/ 105 w 564"/>
              <a:gd name="T89" fmla="*/ 202 h 687"/>
              <a:gd name="T90" fmla="*/ 105 w 564"/>
              <a:gd name="T91" fmla="*/ 176 h 687"/>
              <a:gd name="T92" fmla="*/ 167 w 564"/>
              <a:gd name="T93" fmla="*/ 79 h 687"/>
              <a:gd name="T94" fmla="*/ 281 w 564"/>
              <a:gd name="T95" fmla="*/ 44 h 687"/>
              <a:gd name="T96" fmla="*/ 448 w 564"/>
              <a:gd name="T97" fmla="*/ 176 h 687"/>
              <a:gd name="T98" fmla="*/ 448 w 564"/>
              <a:gd name="T99" fmla="*/ 202 h 687"/>
              <a:gd name="T100" fmla="*/ 448 w 564"/>
              <a:gd name="T101" fmla="*/ 246 h 687"/>
              <a:gd name="T102" fmla="*/ 457 w 564"/>
              <a:gd name="T103" fmla="*/ 404 h 687"/>
              <a:gd name="T104" fmla="*/ 501 w 564"/>
              <a:gd name="T105" fmla="*/ 545 h 687"/>
              <a:gd name="T106" fmla="*/ 466 w 564"/>
              <a:gd name="T107" fmla="*/ 54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687">
                <a:moveTo>
                  <a:pt x="554" y="536"/>
                </a:moveTo>
                <a:lnTo>
                  <a:pt x="554" y="536"/>
                </a:lnTo>
                <a:cubicBezTo>
                  <a:pt x="528" y="510"/>
                  <a:pt x="510" y="457"/>
                  <a:pt x="501" y="396"/>
                </a:cubicBezTo>
                <a:cubicBezTo>
                  <a:pt x="492" y="343"/>
                  <a:pt x="492" y="290"/>
                  <a:pt x="492" y="246"/>
                </a:cubicBezTo>
                <a:cubicBezTo>
                  <a:pt x="492" y="237"/>
                  <a:pt x="492" y="220"/>
                  <a:pt x="492" y="211"/>
                </a:cubicBezTo>
                <a:cubicBezTo>
                  <a:pt x="501" y="193"/>
                  <a:pt x="492" y="185"/>
                  <a:pt x="492" y="167"/>
                </a:cubicBezTo>
                <a:cubicBezTo>
                  <a:pt x="475" y="70"/>
                  <a:pt x="387" y="0"/>
                  <a:pt x="281" y="0"/>
                </a:cubicBezTo>
                <a:cubicBezTo>
                  <a:pt x="228" y="0"/>
                  <a:pt x="176" y="17"/>
                  <a:pt x="141" y="44"/>
                </a:cubicBezTo>
                <a:cubicBezTo>
                  <a:pt x="105" y="70"/>
                  <a:pt x="79" y="114"/>
                  <a:pt x="61" y="167"/>
                </a:cubicBezTo>
                <a:cubicBezTo>
                  <a:pt x="61" y="176"/>
                  <a:pt x="61" y="193"/>
                  <a:pt x="61" y="211"/>
                </a:cubicBezTo>
                <a:cubicBezTo>
                  <a:pt x="61" y="220"/>
                  <a:pt x="61" y="237"/>
                  <a:pt x="61" y="255"/>
                </a:cubicBezTo>
                <a:cubicBezTo>
                  <a:pt x="61" y="264"/>
                  <a:pt x="61" y="264"/>
                  <a:pt x="61" y="264"/>
                </a:cubicBezTo>
                <a:lnTo>
                  <a:pt x="61" y="264"/>
                </a:lnTo>
                <a:cubicBezTo>
                  <a:pt x="61" y="299"/>
                  <a:pt x="61" y="352"/>
                  <a:pt x="61" y="404"/>
                </a:cubicBezTo>
                <a:cubicBezTo>
                  <a:pt x="52" y="466"/>
                  <a:pt x="35" y="510"/>
                  <a:pt x="9" y="536"/>
                </a:cubicBezTo>
                <a:cubicBezTo>
                  <a:pt x="0" y="545"/>
                  <a:pt x="0" y="563"/>
                  <a:pt x="0" y="572"/>
                </a:cubicBezTo>
                <a:cubicBezTo>
                  <a:pt x="9" y="580"/>
                  <a:pt x="17" y="589"/>
                  <a:pt x="26" y="589"/>
                </a:cubicBezTo>
                <a:lnTo>
                  <a:pt x="26" y="589"/>
                </a:lnTo>
                <a:cubicBezTo>
                  <a:pt x="114" y="589"/>
                  <a:pt x="114" y="589"/>
                  <a:pt x="114" y="589"/>
                </a:cubicBezTo>
                <a:cubicBezTo>
                  <a:pt x="132" y="616"/>
                  <a:pt x="149" y="642"/>
                  <a:pt x="176" y="660"/>
                </a:cubicBezTo>
                <a:cubicBezTo>
                  <a:pt x="211" y="677"/>
                  <a:pt x="246" y="686"/>
                  <a:pt x="281" y="686"/>
                </a:cubicBezTo>
                <a:cubicBezTo>
                  <a:pt x="316" y="686"/>
                  <a:pt x="352" y="677"/>
                  <a:pt x="387" y="660"/>
                </a:cubicBezTo>
                <a:cubicBezTo>
                  <a:pt x="413" y="642"/>
                  <a:pt x="431" y="616"/>
                  <a:pt x="448" y="589"/>
                </a:cubicBezTo>
                <a:cubicBezTo>
                  <a:pt x="528" y="589"/>
                  <a:pt x="528" y="589"/>
                  <a:pt x="528" y="589"/>
                </a:cubicBezTo>
                <a:lnTo>
                  <a:pt x="528" y="589"/>
                </a:lnTo>
                <a:cubicBezTo>
                  <a:pt x="545" y="589"/>
                  <a:pt x="554" y="580"/>
                  <a:pt x="563" y="572"/>
                </a:cubicBezTo>
                <a:cubicBezTo>
                  <a:pt x="563" y="563"/>
                  <a:pt x="563" y="545"/>
                  <a:pt x="554" y="536"/>
                </a:cubicBezTo>
                <a:close/>
                <a:moveTo>
                  <a:pt x="360" y="624"/>
                </a:moveTo>
                <a:lnTo>
                  <a:pt x="360" y="624"/>
                </a:lnTo>
                <a:cubicBezTo>
                  <a:pt x="334" y="633"/>
                  <a:pt x="308" y="642"/>
                  <a:pt x="281" y="642"/>
                </a:cubicBezTo>
                <a:cubicBezTo>
                  <a:pt x="255" y="642"/>
                  <a:pt x="228" y="633"/>
                  <a:pt x="202" y="624"/>
                </a:cubicBezTo>
                <a:cubicBezTo>
                  <a:pt x="184" y="616"/>
                  <a:pt x="176" y="598"/>
                  <a:pt x="167" y="589"/>
                </a:cubicBezTo>
                <a:cubicBezTo>
                  <a:pt x="281" y="589"/>
                  <a:pt x="281" y="589"/>
                  <a:pt x="281" y="589"/>
                </a:cubicBezTo>
                <a:cubicBezTo>
                  <a:pt x="396" y="589"/>
                  <a:pt x="396" y="589"/>
                  <a:pt x="396" y="589"/>
                </a:cubicBezTo>
                <a:cubicBezTo>
                  <a:pt x="387" y="598"/>
                  <a:pt x="369" y="616"/>
                  <a:pt x="360" y="624"/>
                </a:cubicBezTo>
                <a:close/>
                <a:moveTo>
                  <a:pt x="466" y="545"/>
                </a:moveTo>
                <a:lnTo>
                  <a:pt x="466" y="545"/>
                </a:lnTo>
                <a:lnTo>
                  <a:pt x="466" y="545"/>
                </a:lnTo>
                <a:cubicBezTo>
                  <a:pt x="281" y="545"/>
                  <a:pt x="281" y="545"/>
                  <a:pt x="281" y="545"/>
                </a:cubicBezTo>
                <a:cubicBezTo>
                  <a:pt x="52" y="545"/>
                  <a:pt x="52" y="545"/>
                  <a:pt x="52" y="545"/>
                </a:cubicBezTo>
                <a:cubicBezTo>
                  <a:pt x="79" y="510"/>
                  <a:pt x="97" y="466"/>
                  <a:pt x="105" y="404"/>
                </a:cubicBezTo>
                <a:cubicBezTo>
                  <a:pt x="114" y="352"/>
                  <a:pt x="114" y="290"/>
                  <a:pt x="105" y="255"/>
                </a:cubicBezTo>
                <a:cubicBezTo>
                  <a:pt x="105" y="246"/>
                  <a:pt x="105" y="246"/>
                  <a:pt x="105" y="246"/>
                </a:cubicBezTo>
                <a:lnTo>
                  <a:pt x="105" y="246"/>
                </a:lnTo>
                <a:cubicBezTo>
                  <a:pt x="105" y="228"/>
                  <a:pt x="105" y="211"/>
                  <a:pt x="105" y="202"/>
                </a:cubicBezTo>
                <a:cubicBezTo>
                  <a:pt x="105" y="193"/>
                  <a:pt x="105" y="185"/>
                  <a:pt x="105" y="176"/>
                </a:cubicBezTo>
                <a:cubicBezTo>
                  <a:pt x="114" y="141"/>
                  <a:pt x="141" y="105"/>
                  <a:pt x="167" y="79"/>
                </a:cubicBezTo>
                <a:cubicBezTo>
                  <a:pt x="202" y="53"/>
                  <a:pt x="237" y="44"/>
                  <a:pt x="281" y="44"/>
                </a:cubicBezTo>
                <a:cubicBezTo>
                  <a:pt x="360" y="44"/>
                  <a:pt x="431" y="97"/>
                  <a:pt x="448" y="176"/>
                </a:cubicBezTo>
                <a:cubicBezTo>
                  <a:pt x="448" y="185"/>
                  <a:pt x="448" y="193"/>
                  <a:pt x="448" y="202"/>
                </a:cubicBezTo>
                <a:cubicBezTo>
                  <a:pt x="448" y="220"/>
                  <a:pt x="448" y="228"/>
                  <a:pt x="448" y="246"/>
                </a:cubicBezTo>
                <a:cubicBezTo>
                  <a:pt x="448" y="290"/>
                  <a:pt x="448" y="343"/>
                  <a:pt x="457" y="404"/>
                </a:cubicBezTo>
                <a:cubicBezTo>
                  <a:pt x="466" y="466"/>
                  <a:pt x="484" y="510"/>
                  <a:pt x="501" y="545"/>
                </a:cubicBezTo>
                <a:lnTo>
                  <a:pt x="466" y="545"/>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7" name="Freeform 433">
            <a:extLst>
              <a:ext uri="{FF2B5EF4-FFF2-40B4-BE49-F238E27FC236}">
                <a16:creationId xmlns:a16="http://schemas.microsoft.com/office/drawing/2014/main" id="{494EA877-51FD-7783-3F19-B70B890883CF}"/>
              </a:ext>
            </a:extLst>
          </p:cNvPr>
          <p:cNvSpPr>
            <a:spLocks noChangeArrowheads="1"/>
          </p:cNvSpPr>
          <p:nvPr/>
        </p:nvSpPr>
        <p:spPr bwMode="auto">
          <a:xfrm>
            <a:off x="8560588" y="2585880"/>
            <a:ext cx="277240" cy="318144"/>
          </a:xfrm>
          <a:custGeom>
            <a:avLst/>
            <a:gdLst>
              <a:gd name="T0" fmla="*/ 528 w 538"/>
              <a:gd name="T1" fmla="*/ 607 h 617"/>
              <a:gd name="T2" fmla="*/ 528 w 538"/>
              <a:gd name="T3" fmla="*/ 607 h 617"/>
              <a:gd name="T4" fmla="*/ 537 w 538"/>
              <a:gd name="T5" fmla="*/ 598 h 617"/>
              <a:gd name="T6" fmla="*/ 537 w 538"/>
              <a:gd name="T7" fmla="*/ 589 h 617"/>
              <a:gd name="T8" fmla="*/ 537 w 538"/>
              <a:gd name="T9" fmla="*/ 589 h 617"/>
              <a:gd name="T10" fmla="*/ 528 w 538"/>
              <a:gd name="T11" fmla="*/ 580 h 617"/>
              <a:gd name="T12" fmla="*/ 291 w 538"/>
              <a:gd name="T13" fmla="*/ 17 h 617"/>
              <a:gd name="T14" fmla="*/ 291 w 538"/>
              <a:gd name="T15" fmla="*/ 17 h 617"/>
              <a:gd name="T16" fmla="*/ 282 w 538"/>
              <a:gd name="T17" fmla="*/ 9 h 617"/>
              <a:gd name="T18" fmla="*/ 282 w 538"/>
              <a:gd name="T19" fmla="*/ 9 h 617"/>
              <a:gd name="T20" fmla="*/ 282 w 538"/>
              <a:gd name="T21" fmla="*/ 9 h 617"/>
              <a:gd name="T22" fmla="*/ 282 w 538"/>
              <a:gd name="T23" fmla="*/ 9 h 617"/>
              <a:gd name="T24" fmla="*/ 273 w 538"/>
              <a:gd name="T25" fmla="*/ 0 h 617"/>
              <a:gd name="T26" fmla="*/ 273 w 538"/>
              <a:gd name="T27" fmla="*/ 0 h 617"/>
              <a:gd name="T28" fmla="*/ 273 w 538"/>
              <a:gd name="T29" fmla="*/ 0 h 617"/>
              <a:gd name="T30" fmla="*/ 264 w 538"/>
              <a:gd name="T31" fmla="*/ 0 h 617"/>
              <a:gd name="T32" fmla="*/ 264 w 538"/>
              <a:gd name="T33" fmla="*/ 0 h 617"/>
              <a:gd name="T34" fmla="*/ 264 w 538"/>
              <a:gd name="T35" fmla="*/ 9 h 617"/>
              <a:gd name="T36" fmla="*/ 255 w 538"/>
              <a:gd name="T37" fmla="*/ 9 h 617"/>
              <a:gd name="T38" fmla="*/ 255 w 538"/>
              <a:gd name="T39" fmla="*/ 9 h 617"/>
              <a:gd name="T40" fmla="*/ 255 w 538"/>
              <a:gd name="T41" fmla="*/ 9 h 617"/>
              <a:gd name="T42" fmla="*/ 247 w 538"/>
              <a:gd name="T43" fmla="*/ 17 h 617"/>
              <a:gd name="T44" fmla="*/ 247 w 538"/>
              <a:gd name="T45" fmla="*/ 17 h 617"/>
              <a:gd name="T46" fmla="*/ 9 w 538"/>
              <a:gd name="T47" fmla="*/ 580 h 617"/>
              <a:gd name="T48" fmla="*/ 9 w 538"/>
              <a:gd name="T49" fmla="*/ 589 h 617"/>
              <a:gd name="T50" fmla="*/ 0 w 538"/>
              <a:gd name="T51" fmla="*/ 589 h 617"/>
              <a:gd name="T52" fmla="*/ 0 w 538"/>
              <a:gd name="T53" fmla="*/ 598 h 617"/>
              <a:gd name="T54" fmla="*/ 9 w 538"/>
              <a:gd name="T55" fmla="*/ 598 h 617"/>
              <a:gd name="T56" fmla="*/ 9 w 538"/>
              <a:gd name="T57" fmla="*/ 598 h 617"/>
              <a:gd name="T58" fmla="*/ 9 w 538"/>
              <a:gd name="T59" fmla="*/ 607 h 617"/>
              <a:gd name="T60" fmla="*/ 9 w 538"/>
              <a:gd name="T61" fmla="*/ 607 h 617"/>
              <a:gd name="T62" fmla="*/ 9 w 538"/>
              <a:gd name="T63" fmla="*/ 607 h 617"/>
              <a:gd name="T64" fmla="*/ 18 w 538"/>
              <a:gd name="T65" fmla="*/ 616 h 617"/>
              <a:gd name="T66" fmla="*/ 18 w 538"/>
              <a:gd name="T67" fmla="*/ 616 h 617"/>
              <a:gd name="T68" fmla="*/ 18 w 538"/>
              <a:gd name="T69" fmla="*/ 616 h 617"/>
              <a:gd name="T70" fmla="*/ 27 w 538"/>
              <a:gd name="T71" fmla="*/ 616 h 617"/>
              <a:gd name="T72" fmla="*/ 27 w 538"/>
              <a:gd name="T73" fmla="*/ 616 h 617"/>
              <a:gd name="T74" fmla="*/ 36 w 538"/>
              <a:gd name="T75" fmla="*/ 616 h 617"/>
              <a:gd name="T76" fmla="*/ 273 w 538"/>
              <a:gd name="T77" fmla="*/ 457 h 617"/>
              <a:gd name="T78" fmla="*/ 502 w 538"/>
              <a:gd name="T79" fmla="*/ 616 h 617"/>
              <a:gd name="T80" fmla="*/ 510 w 538"/>
              <a:gd name="T81" fmla="*/ 616 h 617"/>
              <a:gd name="T82" fmla="*/ 510 w 538"/>
              <a:gd name="T83" fmla="*/ 616 h 617"/>
              <a:gd name="T84" fmla="*/ 519 w 538"/>
              <a:gd name="T85" fmla="*/ 616 h 617"/>
              <a:gd name="T86" fmla="*/ 519 w 538"/>
              <a:gd name="T87" fmla="*/ 616 h 617"/>
              <a:gd name="T88" fmla="*/ 519 w 538"/>
              <a:gd name="T89" fmla="*/ 616 h 617"/>
              <a:gd name="T90" fmla="*/ 282 w 538"/>
              <a:gd name="T91" fmla="*/ 413 h 617"/>
              <a:gd name="T92" fmla="*/ 282 w 538"/>
              <a:gd name="T93" fmla="*/ 413 h 617"/>
              <a:gd name="T94" fmla="*/ 282 w 538"/>
              <a:gd name="T95" fmla="*/ 413 h 617"/>
              <a:gd name="T96" fmla="*/ 273 w 538"/>
              <a:gd name="T97" fmla="*/ 413 h 617"/>
              <a:gd name="T98" fmla="*/ 273 w 538"/>
              <a:gd name="T99" fmla="*/ 413 h 617"/>
              <a:gd name="T100" fmla="*/ 273 w 538"/>
              <a:gd name="T101" fmla="*/ 413 h 617"/>
              <a:gd name="T102" fmla="*/ 264 w 538"/>
              <a:gd name="T103" fmla="*/ 413 h 617"/>
              <a:gd name="T104" fmla="*/ 264 w 538"/>
              <a:gd name="T105" fmla="*/ 413 h 617"/>
              <a:gd name="T106" fmla="*/ 264 w 538"/>
              <a:gd name="T107" fmla="*/ 413 h 617"/>
              <a:gd name="T108" fmla="*/ 255 w 538"/>
              <a:gd name="T109" fmla="*/ 413 h 617"/>
              <a:gd name="T110" fmla="*/ 80 w 538"/>
              <a:gd name="T111" fmla="*/ 536 h 617"/>
              <a:gd name="T112" fmla="*/ 282 w 538"/>
              <a:gd name="T113" fmla="*/ 41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617">
                <a:moveTo>
                  <a:pt x="528" y="607"/>
                </a:moveTo>
                <a:lnTo>
                  <a:pt x="528" y="607"/>
                </a:lnTo>
                <a:lnTo>
                  <a:pt x="528" y="607"/>
                </a:lnTo>
                <a:lnTo>
                  <a:pt x="528" y="607"/>
                </a:lnTo>
                <a:lnTo>
                  <a:pt x="528" y="607"/>
                </a:lnTo>
                <a:lnTo>
                  <a:pt x="528" y="607"/>
                </a:lnTo>
                <a:cubicBezTo>
                  <a:pt x="528" y="598"/>
                  <a:pt x="528" y="598"/>
                  <a:pt x="528" y="598"/>
                </a:cubicBezTo>
                <a:cubicBezTo>
                  <a:pt x="537" y="598"/>
                  <a:pt x="537" y="598"/>
                  <a:pt x="537" y="598"/>
                </a:cubicBezTo>
                <a:lnTo>
                  <a:pt x="537" y="598"/>
                </a:lnTo>
                <a:lnTo>
                  <a:pt x="537" y="598"/>
                </a:lnTo>
                <a:lnTo>
                  <a:pt x="537" y="598"/>
                </a:lnTo>
                <a:cubicBezTo>
                  <a:pt x="537" y="598"/>
                  <a:pt x="537" y="598"/>
                  <a:pt x="537" y="589"/>
                </a:cubicBezTo>
                <a:lnTo>
                  <a:pt x="537" y="589"/>
                </a:lnTo>
                <a:lnTo>
                  <a:pt x="537" y="589"/>
                </a:lnTo>
                <a:lnTo>
                  <a:pt x="537" y="589"/>
                </a:lnTo>
                <a:lnTo>
                  <a:pt x="537" y="589"/>
                </a:lnTo>
                <a:lnTo>
                  <a:pt x="537" y="589"/>
                </a:lnTo>
                <a:cubicBezTo>
                  <a:pt x="537" y="580"/>
                  <a:pt x="528" y="580"/>
                  <a:pt x="528" y="580"/>
                </a:cubicBezTo>
                <a:lnTo>
                  <a:pt x="528" y="580"/>
                </a:lnTo>
                <a:cubicBezTo>
                  <a:pt x="291" y="17"/>
                  <a:pt x="291" y="17"/>
                  <a:pt x="291" y="17"/>
                </a:cubicBezTo>
                <a:lnTo>
                  <a:pt x="291" y="17"/>
                </a:lnTo>
                <a:lnTo>
                  <a:pt x="291" y="17"/>
                </a:lnTo>
                <a:lnTo>
                  <a:pt x="291" y="17"/>
                </a:lnTo>
                <a:lnTo>
                  <a:pt x="291" y="17"/>
                </a:lnTo>
                <a:cubicBezTo>
                  <a:pt x="291" y="9"/>
                  <a:pt x="291" y="9"/>
                  <a:pt x="291" y="9"/>
                </a:cubicBezTo>
                <a:lnTo>
                  <a:pt x="291" y="9"/>
                </a:lnTo>
                <a:cubicBezTo>
                  <a:pt x="291" y="9"/>
                  <a:pt x="291" y="9"/>
                  <a:pt x="282" y="9"/>
                </a:cubicBezTo>
                <a:lnTo>
                  <a:pt x="282" y="9"/>
                </a:lnTo>
                <a:lnTo>
                  <a:pt x="282" y="9"/>
                </a:lnTo>
                <a:lnTo>
                  <a:pt x="282" y="9"/>
                </a:lnTo>
                <a:lnTo>
                  <a:pt x="282" y="9"/>
                </a:lnTo>
                <a:lnTo>
                  <a:pt x="282" y="9"/>
                </a:lnTo>
                <a:lnTo>
                  <a:pt x="282" y="9"/>
                </a:lnTo>
                <a:lnTo>
                  <a:pt x="282" y="9"/>
                </a:lnTo>
                <a:lnTo>
                  <a:pt x="282" y="9"/>
                </a:lnTo>
                <a:lnTo>
                  <a:pt x="282" y="9"/>
                </a:lnTo>
                <a:lnTo>
                  <a:pt x="282" y="9"/>
                </a:lnTo>
                <a:lnTo>
                  <a:pt x="273" y="9"/>
                </a:lnTo>
                <a:lnTo>
                  <a:pt x="273" y="0"/>
                </a:lnTo>
                <a:lnTo>
                  <a:pt x="273" y="0"/>
                </a:lnTo>
                <a:lnTo>
                  <a:pt x="273" y="0"/>
                </a:lnTo>
                <a:lnTo>
                  <a:pt x="273" y="0"/>
                </a:lnTo>
                <a:lnTo>
                  <a:pt x="273" y="0"/>
                </a:lnTo>
                <a:lnTo>
                  <a:pt x="273" y="0"/>
                </a:lnTo>
                <a:lnTo>
                  <a:pt x="273" y="0"/>
                </a:lnTo>
                <a:cubicBezTo>
                  <a:pt x="273" y="0"/>
                  <a:pt x="273" y="0"/>
                  <a:pt x="264" y="0"/>
                </a:cubicBezTo>
                <a:lnTo>
                  <a:pt x="264" y="0"/>
                </a:lnTo>
                <a:lnTo>
                  <a:pt x="264" y="0"/>
                </a:lnTo>
                <a:lnTo>
                  <a:pt x="264" y="0"/>
                </a:lnTo>
                <a:lnTo>
                  <a:pt x="264" y="0"/>
                </a:lnTo>
                <a:lnTo>
                  <a:pt x="264" y="0"/>
                </a:lnTo>
                <a:lnTo>
                  <a:pt x="264" y="9"/>
                </a:lnTo>
                <a:lnTo>
                  <a:pt x="264" y="9"/>
                </a:lnTo>
                <a:lnTo>
                  <a:pt x="264" y="9"/>
                </a:lnTo>
                <a:lnTo>
                  <a:pt x="264" y="9"/>
                </a:lnTo>
                <a:cubicBezTo>
                  <a:pt x="255" y="9"/>
                  <a:pt x="255" y="9"/>
                  <a:pt x="255" y="9"/>
                </a:cubicBezTo>
                <a:lnTo>
                  <a:pt x="255" y="9"/>
                </a:lnTo>
                <a:lnTo>
                  <a:pt x="255" y="9"/>
                </a:lnTo>
                <a:lnTo>
                  <a:pt x="255" y="9"/>
                </a:lnTo>
                <a:lnTo>
                  <a:pt x="255" y="9"/>
                </a:lnTo>
                <a:lnTo>
                  <a:pt x="255" y="9"/>
                </a:lnTo>
                <a:lnTo>
                  <a:pt x="255" y="9"/>
                </a:lnTo>
                <a:lnTo>
                  <a:pt x="255" y="9"/>
                </a:lnTo>
                <a:lnTo>
                  <a:pt x="255" y="9"/>
                </a:lnTo>
                <a:lnTo>
                  <a:pt x="255" y="9"/>
                </a:lnTo>
                <a:cubicBezTo>
                  <a:pt x="255" y="9"/>
                  <a:pt x="255" y="9"/>
                  <a:pt x="247" y="17"/>
                </a:cubicBezTo>
                <a:lnTo>
                  <a:pt x="247" y="17"/>
                </a:lnTo>
                <a:lnTo>
                  <a:pt x="247" y="17"/>
                </a:lnTo>
                <a:lnTo>
                  <a:pt x="247" y="17"/>
                </a:lnTo>
                <a:lnTo>
                  <a:pt x="247" y="17"/>
                </a:lnTo>
                <a:cubicBezTo>
                  <a:pt x="9" y="580"/>
                  <a:pt x="9" y="580"/>
                  <a:pt x="9" y="580"/>
                </a:cubicBezTo>
                <a:lnTo>
                  <a:pt x="9" y="580"/>
                </a:lnTo>
                <a:cubicBezTo>
                  <a:pt x="9" y="580"/>
                  <a:pt x="9" y="580"/>
                  <a:pt x="9" y="589"/>
                </a:cubicBezTo>
                <a:lnTo>
                  <a:pt x="9" y="589"/>
                </a:lnTo>
                <a:lnTo>
                  <a:pt x="9" y="589"/>
                </a:lnTo>
                <a:cubicBezTo>
                  <a:pt x="9" y="589"/>
                  <a:pt x="9" y="589"/>
                  <a:pt x="0" y="589"/>
                </a:cubicBezTo>
                <a:lnTo>
                  <a:pt x="0" y="589"/>
                </a:lnTo>
                <a:lnTo>
                  <a:pt x="0" y="589"/>
                </a:lnTo>
                <a:lnTo>
                  <a:pt x="0" y="589"/>
                </a:lnTo>
                <a:lnTo>
                  <a:pt x="0" y="589"/>
                </a:lnTo>
                <a:cubicBezTo>
                  <a:pt x="0" y="598"/>
                  <a:pt x="0" y="598"/>
                  <a:pt x="0" y="598"/>
                </a:cubicBezTo>
                <a:lnTo>
                  <a:pt x="0" y="598"/>
                </a:lnTo>
                <a:cubicBezTo>
                  <a:pt x="9" y="598"/>
                  <a:pt x="9" y="598"/>
                  <a:pt x="9" y="598"/>
                </a:cubicBezTo>
                <a:lnTo>
                  <a:pt x="9" y="598"/>
                </a:lnTo>
                <a:lnTo>
                  <a:pt x="9" y="598"/>
                </a:lnTo>
                <a:lnTo>
                  <a:pt x="9" y="598"/>
                </a:lnTo>
                <a:lnTo>
                  <a:pt x="9" y="598"/>
                </a:lnTo>
                <a:lnTo>
                  <a:pt x="9" y="607"/>
                </a:lnTo>
                <a:lnTo>
                  <a:pt x="9" y="607"/>
                </a:lnTo>
                <a:lnTo>
                  <a:pt x="9" y="607"/>
                </a:lnTo>
                <a:lnTo>
                  <a:pt x="9" y="607"/>
                </a:lnTo>
                <a:lnTo>
                  <a:pt x="9" y="607"/>
                </a:lnTo>
                <a:lnTo>
                  <a:pt x="9" y="607"/>
                </a:lnTo>
                <a:lnTo>
                  <a:pt x="9" y="607"/>
                </a:lnTo>
                <a:lnTo>
                  <a:pt x="9" y="607"/>
                </a:lnTo>
                <a:lnTo>
                  <a:pt x="9" y="607"/>
                </a:lnTo>
                <a:lnTo>
                  <a:pt x="9" y="607"/>
                </a:lnTo>
                <a:cubicBezTo>
                  <a:pt x="18" y="607"/>
                  <a:pt x="18" y="607"/>
                  <a:pt x="18" y="616"/>
                </a:cubicBezTo>
                <a:lnTo>
                  <a:pt x="18" y="616"/>
                </a:lnTo>
                <a:lnTo>
                  <a:pt x="18" y="616"/>
                </a:lnTo>
                <a:lnTo>
                  <a:pt x="18" y="616"/>
                </a:lnTo>
                <a:lnTo>
                  <a:pt x="18" y="616"/>
                </a:lnTo>
                <a:lnTo>
                  <a:pt x="18" y="616"/>
                </a:lnTo>
                <a:lnTo>
                  <a:pt x="18" y="616"/>
                </a:lnTo>
                <a:lnTo>
                  <a:pt x="18" y="616"/>
                </a:lnTo>
                <a:cubicBezTo>
                  <a:pt x="27" y="616"/>
                  <a:pt x="27" y="616"/>
                  <a:pt x="27" y="616"/>
                </a:cubicBezTo>
                <a:lnTo>
                  <a:pt x="27" y="616"/>
                </a:lnTo>
                <a:lnTo>
                  <a:pt x="27" y="616"/>
                </a:lnTo>
                <a:lnTo>
                  <a:pt x="27" y="616"/>
                </a:lnTo>
                <a:lnTo>
                  <a:pt x="27" y="616"/>
                </a:lnTo>
                <a:lnTo>
                  <a:pt x="27" y="616"/>
                </a:lnTo>
                <a:cubicBezTo>
                  <a:pt x="36" y="616"/>
                  <a:pt x="36" y="616"/>
                  <a:pt x="36" y="616"/>
                </a:cubicBezTo>
                <a:lnTo>
                  <a:pt x="36" y="616"/>
                </a:lnTo>
                <a:lnTo>
                  <a:pt x="36" y="616"/>
                </a:lnTo>
                <a:cubicBezTo>
                  <a:pt x="36" y="616"/>
                  <a:pt x="36" y="616"/>
                  <a:pt x="36" y="607"/>
                </a:cubicBezTo>
                <a:lnTo>
                  <a:pt x="36" y="607"/>
                </a:lnTo>
                <a:cubicBezTo>
                  <a:pt x="273" y="457"/>
                  <a:pt x="273" y="457"/>
                  <a:pt x="273" y="457"/>
                </a:cubicBezTo>
                <a:cubicBezTo>
                  <a:pt x="502" y="607"/>
                  <a:pt x="502" y="607"/>
                  <a:pt x="502" y="607"/>
                </a:cubicBezTo>
                <a:lnTo>
                  <a:pt x="502" y="607"/>
                </a:lnTo>
                <a:cubicBezTo>
                  <a:pt x="502" y="616"/>
                  <a:pt x="502" y="616"/>
                  <a:pt x="502" y="616"/>
                </a:cubicBezTo>
                <a:lnTo>
                  <a:pt x="502" y="616"/>
                </a:lnTo>
                <a:lnTo>
                  <a:pt x="502" y="616"/>
                </a:lnTo>
                <a:lnTo>
                  <a:pt x="510" y="616"/>
                </a:lnTo>
                <a:lnTo>
                  <a:pt x="510" y="616"/>
                </a:lnTo>
                <a:lnTo>
                  <a:pt x="510" y="616"/>
                </a:lnTo>
                <a:lnTo>
                  <a:pt x="510" y="616"/>
                </a:lnTo>
                <a:lnTo>
                  <a:pt x="510" y="616"/>
                </a:lnTo>
                <a:lnTo>
                  <a:pt x="519" y="616"/>
                </a:lnTo>
                <a:lnTo>
                  <a:pt x="519" y="616"/>
                </a:lnTo>
                <a:lnTo>
                  <a:pt x="519" y="616"/>
                </a:lnTo>
                <a:lnTo>
                  <a:pt x="519" y="616"/>
                </a:lnTo>
                <a:lnTo>
                  <a:pt x="519" y="616"/>
                </a:lnTo>
                <a:lnTo>
                  <a:pt x="519" y="616"/>
                </a:lnTo>
                <a:lnTo>
                  <a:pt x="519" y="616"/>
                </a:lnTo>
                <a:lnTo>
                  <a:pt x="519" y="616"/>
                </a:lnTo>
                <a:lnTo>
                  <a:pt x="519" y="616"/>
                </a:lnTo>
                <a:cubicBezTo>
                  <a:pt x="528" y="616"/>
                  <a:pt x="528" y="607"/>
                  <a:pt x="528" y="607"/>
                </a:cubicBezTo>
                <a:close/>
                <a:moveTo>
                  <a:pt x="282" y="413"/>
                </a:moveTo>
                <a:lnTo>
                  <a:pt x="282" y="413"/>
                </a:lnTo>
                <a:lnTo>
                  <a:pt x="282" y="413"/>
                </a:lnTo>
                <a:lnTo>
                  <a:pt x="282" y="413"/>
                </a:lnTo>
                <a:lnTo>
                  <a:pt x="282" y="413"/>
                </a:lnTo>
                <a:lnTo>
                  <a:pt x="282" y="413"/>
                </a:lnTo>
                <a:lnTo>
                  <a:pt x="282" y="413"/>
                </a:lnTo>
                <a:lnTo>
                  <a:pt x="282" y="413"/>
                </a:lnTo>
                <a:cubicBezTo>
                  <a:pt x="282" y="413"/>
                  <a:pt x="282" y="413"/>
                  <a:pt x="273" y="413"/>
                </a:cubicBezTo>
                <a:lnTo>
                  <a:pt x="273" y="413"/>
                </a:lnTo>
                <a:lnTo>
                  <a:pt x="273" y="413"/>
                </a:lnTo>
                <a:lnTo>
                  <a:pt x="273" y="413"/>
                </a:lnTo>
                <a:lnTo>
                  <a:pt x="273" y="413"/>
                </a:lnTo>
                <a:lnTo>
                  <a:pt x="273" y="413"/>
                </a:lnTo>
                <a:lnTo>
                  <a:pt x="273" y="413"/>
                </a:lnTo>
                <a:lnTo>
                  <a:pt x="273" y="413"/>
                </a:lnTo>
                <a:lnTo>
                  <a:pt x="273" y="413"/>
                </a:lnTo>
                <a:cubicBezTo>
                  <a:pt x="264" y="413"/>
                  <a:pt x="264" y="413"/>
                  <a:pt x="264" y="413"/>
                </a:cubicBezTo>
                <a:lnTo>
                  <a:pt x="264" y="413"/>
                </a:lnTo>
                <a:lnTo>
                  <a:pt x="264" y="413"/>
                </a:lnTo>
                <a:lnTo>
                  <a:pt x="264" y="413"/>
                </a:lnTo>
                <a:lnTo>
                  <a:pt x="264" y="413"/>
                </a:lnTo>
                <a:lnTo>
                  <a:pt x="264" y="413"/>
                </a:lnTo>
                <a:lnTo>
                  <a:pt x="264" y="413"/>
                </a:lnTo>
                <a:lnTo>
                  <a:pt x="264" y="413"/>
                </a:lnTo>
                <a:lnTo>
                  <a:pt x="255" y="413"/>
                </a:lnTo>
                <a:lnTo>
                  <a:pt x="255" y="413"/>
                </a:lnTo>
                <a:lnTo>
                  <a:pt x="255" y="413"/>
                </a:lnTo>
                <a:lnTo>
                  <a:pt x="255" y="413"/>
                </a:lnTo>
                <a:lnTo>
                  <a:pt x="255" y="413"/>
                </a:lnTo>
                <a:cubicBezTo>
                  <a:pt x="80" y="536"/>
                  <a:pt x="80" y="536"/>
                  <a:pt x="80" y="536"/>
                </a:cubicBezTo>
                <a:cubicBezTo>
                  <a:pt x="273" y="79"/>
                  <a:pt x="273" y="79"/>
                  <a:pt x="273" y="79"/>
                </a:cubicBezTo>
                <a:cubicBezTo>
                  <a:pt x="458" y="536"/>
                  <a:pt x="458" y="536"/>
                  <a:pt x="458" y="536"/>
                </a:cubicBezTo>
                <a:lnTo>
                  <a:pt x="282" y="413"/>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8" name="Freeform 434">
            <a:extLst>
              <a:ext uri="{FF2B5EF4-FFF2-40B4-BE49-F238E27FC236}">
                <a16:creationId xmlns:a16="http://schemas.microsoft.com/office/drawing/2014/main" id="{67421741-5AD9-55CA-0C3E-F78FF5460E6F}"/>
              </a:ext>
            </a:extLst>
          </p:cNvPr>
          <p:cNvSpPr>
            <a:spLocks noChangeArrowheads="1"/>
          </p:cNvSpPr>
          <p:nvPr/>
        </p:nvSpPr>
        <p:spPr bwMode="auto">
          <a:xfrm>
            <a:off x="2911153" y="5579159"/>
            <a:ext cx="363593" cy="313599"/>
          </a:xfrm>
          <a:custGeom>
            <a:avLst/>
            <a:gdLst>
              <a:gd name="T0" fmla="*/ 352 w 705"/>
              <a:gd name="T1" fmla="*/ 607 h 608"/>
              <a:gd name="T2" fmla="*/ 352 w 705"/>
              <a:gd name="T3" fmla="*/ 607 h 608"/>
              <a:gd name="T4" fmla="*/ 335 w 705"/>
              <a:gd name="T5" fmla="*/ 598 h 608"/>
              <a:gd name="T6" fmla="*/ 97 w 705"/>
              <a:gd name="T7" fmla="*/ 370 h 608"/>
              <a:gd name="T8" fmla="*/ 97 w 705"/>
              <a:gd name="T9" fmla="*/ 370 h 608"/>
              <a:gd name="T10" fmla="*/ 53 w 705"/>
              <a:gd name="T11" fmla="*/ 317 h 608"/>
              <a:gd name="T12" fmla="*/ 0 w 705"/>
              <a:gd name="T13" fmla="*/ 185 h 608"/>
              <a:gd name="T14" fmla="*/ 53 w 705"/>
              <a:gd name="T15" fmla="*/ 53 h 608"/>
              <a:gd name="T16" fmla="*/ 185 w 705"/>
              <a:gd name="T17" fmla="*/ 0 h 608"/>
              <a:gd name="T18" fmla="*/ 317 w 705"/>
              <a:gd name="T19" fmla="*/ 53 h 608"/>
              <a:gd name="T20" fmla="*/ 352 w 705"/>
              <a:gd name="T21" fmla="*/ 79 h 608"/>
              <a:gd name="T22" fmla="*/ 379 w 705"/>
              <a:gd name="T23" fmla="*/ 53 h 608"/>
              <a:gd name="T24" fmla="*/ 519 w 705"/>
              <a:gd name="T25" fmla="*/ 0 h 608"/>
              <a:gd name="T26" fmla="*/ 651 w 705"/>
              <a:gd name="T27" fmla="*/ 53 h 608"/>
              <a:gd name="T28" fmla="*/ 704 w 705"/>
              <a:gd name="T29" fmla="*/ 185 h 608"/>
              <a:gd name="T30" fmla="*/ 651 w 705"/>
              <a:gd name="T31" fmla="*/ 317 h 608"/>
              <a:gd name="T32" fmla="*/ 651 w 705"/>
              <a:gd name="T33" fmla="*/ 317 h 608"/>
              <a:gd name="T34" fmla="*/ 607 w 705"/>
              <a:gd name="T35" fmla="*/ 370 h 608"/>
              <a:gd name="T36" fmla="*/ 599 w 705"/>
              <a:gd name="T37" fmla="*/ 370 h 608"/>
              <a:gd name="T38" fmla="*/ 370 w 705"/>
              <a:gd name="T39" fmla="*/ 598 h 608"/>
              <a:gd name="T40" fmla="*/ 352 w 705"/>
              <a:gd name="T41" fmla="*/ 607 h 608"/>
              <a:gd name="T42" fmla="*/ 132 w 705"/>
              <a:gd name="T43" fmla="*/ 334 h 608"/>
              <a:gd name="T44" fmla="*/ 132 w 705"/>
              <a:gd name="T45" fmla="*/ 334 h 608"/>
              <a:gd name="T46" fmla="*/ 352 w 705"/>
              <a:gd name="T47" fmla="*/ 554 h 608"/>
              <a:gd name="T48" fmla="*/ 572 w 705"/>
              <a:gd name="T49" fmla="*/ 334 h 608"/>
              <a:gd name="T50" fmla="*/ 572 w 705"/>
              <a:gd name="T51" fmla="*/ 334 h 608"/>
              <a:gd name="T52" fmla="*/ 616 w 705"/>
              <a:gd name="T53" fmla="*/ 291 h 608"/>
              <a:gd name="T54" fmla="*/ 660 w 705"/>
              <a:gd name="T55" fmla="*/ 185 h 608"/>
              <a:gd name="T56" fmla="*/ 616 w 705"/>
              <a:gd name="T57" fmla="*/ 88 h 608"/>
              <a:gd name="T58" fmla="*/ 519 w 705"/>
              <a:gd name="T59" fmla="*/ 44 h 608"/>
              <a:gd name="T60" fmla="*/ 414 w 705"/>
              <a:gd name="T61" fmla="*/ 88 h 608"/>
              <a:gd name="T62" fmla="*/ 370 w 705"/>
              <a:gd name="T63" fmla="*/ 132 h 608"/>
              <a:gd name="T64" fmla="*/ 352 w 705"/>
              <a:gd name="T65" fmla="*/ 141 h 608"/>
              <a:gd name="T66" fmla="*/ 335 w 705"/>
              <a:gd name="T67" fmla="*/ 132 h 608"/>
              <a:gd name="T68" fmla="*/ 291 w 705"/>
              <a:gd name="T69" fmla="*/ 88 h 608"/>
              <a:gd name="T70" fmla="*/ 185 w 705"/>
              <a:gd name="T71" fmla="*/ 44 h 608"/>
              <a:gd name="T72" fmla="*/ 88 w 705"/>
              <a:gd name="T73" fmla="*/ 88 h 608"/>
              <a:gd name="T74" fmla="*/ 44 w 705"/>
              <a:gd name="T75" fmla="*/ 185 h 608"/>
              <a:gd name="T76" fmla="*/ 88 w 705"/>
              <a:gd name="T77" fmla="*/ 291 h 608"/>
              <a:gd name="T78" fmla="*/ 132 w 705"/>
              <a:gd name="T79" fmla="*/ 334 h 608"/>
              <a:gd name="T80" fmla="*/ 634 w 705"/>
              <a:gd name="T81" fmla="*/ 308 h 608"/>
              <a:gd name="T82" fmla="*/ 634 w 705"/>
              <a:gd name="T83" fmla="*/ 3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608">
                <a:moveTo>
                  <a:pt x="352" y="607"/>
                </a:moveTo>
                <a:lnTo>
                  <a:pt x="352" y="607"/>
                </a:lnTo>
                <a:cubicBezTo>
                  <a:pt x="344" y="607"/>
                  <a:pt x="344" y="607"/>
                  <a:pt x="335" y="598"/>
                </a:cubicBezTo>
                <a:cubicBezTo>
                  <a:pt x="97" y="370"/>
                  <a:pt x="97" y="370"/>
                  <a:pt x="97" y="370"/>
                </a:cubicBezTo>
                <a:lnTo>
                  <a:pt x="97" y="370"/>
                </a:lnTo>
                <a:cubicBezTo>
                  <a:pt x="53" y="317"/>
                  <a:pt x="53" y="317"/>
                  <a:pt x="53" y="317"/>
                </a:cubicBezTo>
                <a:cubicBezTo>
                  <a:pt x="18" y="281"/>
                  <a:pt x="0" y="238"/>
                  <a:pt x="0" y="185"/>
                </a:cubicBezTo>
                <a:cubicBezTo>
                  <a:pt x="0" y="132"/>
                  <a:pt x="18" y="88"/>
                  <a:pt x="53" y="53"/>
                </a:cubicBezTo>
                <a:cubicBezTo>
                  <a:pt x="88" y="18"/>
                  <a:pt x="132" y="0"/>
                  <a:pt x="185" y="0"/>
                </a:cubicBezTo>
                <a:cubicBezTo>
                  <a:pt x="238" y="0"/>
                  <a:pt x="282" y="18"/>
                  <a:pt x="317" y="53"/>
                </a:cubicBezTo>
                <a:cubicBezTo>
                  <a:pt x="352" y="79"/>
                  <a:pt x="352" y="79"/>
                  <a:pt x="352" y="79"/>
                </a:cubicBezTo>
                <a:cubicBezTo>
                  <a:pt x="379" y="53"/>
                  <a:pt x="379" y="53"/>
                  <a:pt x="379" y="53"/>
                </a:cubicBezTo>
                <a:cubicBezTo>
                  <a:pt x="414" y="18"/>
                  <a:pt x="467" y="0"/>
                  <a:pt x="519" y="0"/>
                </a:cubicBezTo>
                <a:cubicBezTo>
                  <a:pt x="563" y="0"/>
                  <a:pt x="616" y="18"/>
                  <a:pt x="651" y="53"/>
                </a:cubicBezTo>
                <a:cubicBezTo>
                  <a:pt x="686" y="88"/>
                  <a:pt x="704" y="132"/>
                  <a:pt x="704" y="185"/>
                </a:cubicBezTo>
                <a:cubicBezTo>
                  <a:pt x="704" y="238"/>
                  <a:pt x="686" y="281"/>
                  <a:pt x="651" y="317"/>
                </a:cubicBezTo>
                <a:lnTo>
                  <a:pt x="651" y="317"/>
                </a:lnTo>
                <a:cubicBezTo>
                  <a:pt x="607" y="370"/>
                  <a:pt x="607" y="370"/>
                  <a:pt x="607" y="370"/>
                </a:cubicBezTo>
                <a:lnTo>
                  <a:pt x="599" y="370"/>
                </a:lnTo>
                <a:cubicBezTo>
                  <a:pt x="370" y="598"/>
                  <a:pt x="370" y="598"/>
                  <a:pt x="370" y="598"/>
                </a:cubicBezTo>
                <a:cubicBezTo>
                  <a:pt x="361" y="607"/>
                  <a:pt x="361" y="607"/>
                  <a:pt x="352" y="607"/>
                </a:cubicBezTo>
                <a:close/>
                <a:moveTo>
                  <a:pt x="132" y="334"/>
                </a:moveTo>
                <a:lnTo>
                  <a:pt x="132" y="334"/>
                </a:lnTo>
                <a:cubicBezTo>
                  <a:pt x="352" y="554"/>
                  <a:pt x="352" y="554"/>
                  <a:pt x="352" y="554"/>
                </a:cubicBezTo>
                <a:cubicBezTo>
                  <a:pt x="572" y="334"/>
                  <a:pt x="572" y="334"/>
                  <a:pt x="572" y="334"/>
                </a:cubicBezTo>
                <a:lnTo>
                  <a:pt x="572" y="334"/>
                </a:lnTo>
                <a:cubicBezTo>
                  <a:pt x="616" y="291"/>
                  <a:pt x="616" y="291"/>
                  <a:pt x="616" y="291"/>
                </a:cubicBezTo>
                <a:cubicBezTo>
                  <a:pt x="642" y="264"/>
                  <a:pt x="660" y="220"/>
                  <a:pt x="660" y="185"/>
                </a:cubicBezTo>
                <a:cubicBezTo>
                  <a:pt x="660" y="150"/>
                  <a:pt x="642" y="115"/>
                  <a:pt x="616" y="88"/>
                </a:cubicBezTo>
                <a:cubicBezTo>
                  <a:pt x="590" y="53"/>
                  <a:pt x="555" y="44"/>
                  <a:pt x="519" y="44"/>
                </a:cubicBezTo>
                <a:cubicBezTo>
                  <a:pt x="475" y="44"/>
                  <a:pt x="440" y="53"/>
                  <a:pt x="414" y="88"/>
                </a:cubicBezTo>
                <a:cubicBezTo>
                  <a:pt x="370" y="132"/>
                  <a:pt x="370" y="132"/>
                  <a:pt x="370" y="132"/>
                </a:cubicBezTo>
                <a:cubicBezTo>
                  <a:pt x="361" y="132"/>
                  <a:pt x="361" y="141"/>
                  <a:pt x="352" y="141"/>
                </a:cubicBezTo>
                <a:cubicBezTo>
                  <a:pt x="344" y="141"/>
                  <a:pt x="344" y="132"/>
                  <a:pt x="335" y="132"/>
                </a:cubicBezTo>
                <a:cubicBezTo>
                  <a:pt x="291" y="88"/>
                  <a:pt x="291" y="88"/>
                  <a:pt x="291" y="88"/>
                </a:cubicBezTo>
                <a:cubicBezTo>
                  <a:pt x="264" y="53"/>
                  <a:pt x="229" y="44"/>
                  <a:pt x="185" y="44"/>
                </a:cubicBezTo>
                <a:cubicBezTo>
                  <a:pt x="150" y="44"/>
                  <a:pt x="115" y="53"/>
                  <a:pt x="88" y="88"/>
                </a:cubicBezTo>
                <a:cubicBezTo>
                  <a:pt x="62" y="115"/>
                  <a:pt x="44" y="150"/>
                  <a:pt x="44" y="185"/>
                </a:cubicBezTo>
                <a:cubicBezTo>
                  <a:pt x="44" y="220"/>
                  <a:pt x="62" y="264"/>
                  <a:pt x="88" y="291"/>
                </a:cubicBezTo>
                <a:cubicBezTo>
                  <a:pt x="132" y="334"/>
                  <a:pt x="132" y="334"/>
                  <a:pt x="132" y="334"/>
                </a:cubicBezTo>
                <a:close/>
                <a:moveTo>
                  <a:pt x="634" y="308"/>
                </a:moveTo>
                <a:lnTo>
                  <a:pt x="634" y="308"/>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9" name="Freeform 435">
            <a:extLst>
              <a:ext uri="{FF2B5EF4-FFF2-40B4-BE49-F238E27FC236}">
                <a16:creationId xmlns:a16="http://schemas.microsoft.com/office/drawing/2014/main" id="{0634E8EE-BBC0-AF45-D8DF-3048DD5FAA36}"/>
              </a:ext>
            </a:extLst>
          </p:cNvPr>
          <p:cNvSpPr>
            <a:spLocks noChangeArrowheads="1"/>
          </p:cNvSpPr>
          <p:nvPr/>
        </p:nvSpPr>
        <p:spPr bwMode="auto">
          <a:xfrm>
            <a:off x="8519684" y="5553708"/>
            <a:ext cx="359048" cy="227246"/>
          </a:xfrm>
          <a:custGeom>
            <a:avLst/>
            <a:gdLst>
              <a:gd name="T0" fmla="*/ 695 w 696"/>
              <a:gd name="T1" fmla="*/ 27 h 441"/>
              <a:gd name="T2" fmla="*/ 695 w 696"/>
              <a:gd name="T3" fmla="*/ 27 h 441"/>
              <a:gd name="T4" fmla="*/ 695 w 696"/>
              <a:gd name="T5" fmla="*/ 18 h 441"/>
              <a:gd name="T6" fmla="*/ 686 w 696"/>
              <a:gd name="T7" fmla="*/ 9 h 441"/>
              <a:gd name="T8" fmla="*/ 660 w 696"/>
              <a:gd name="T9" fmla="*/ 0 h 441"/>
              <a:gd name="T10" fmla="*/ 35 w 696"/>
              <a:gd name="T11" fmla="*/ 0 h 441"/>
              <a:gd name="T12" fmla="*/ 9 w 696"/>
              <a:gd name="T13" fmla="*/ 9 h 441"/>
              <a:gd name="T14" fmla="*/ 0 w 696"/>
              <a:gd name="T15" fmla="*/ 18 h 441"/>
              <a:gd name="T16" fmla="*/ 0 w 696"/>
              <a:gd name="T17" fmla="*/ 27 h 441"/>
              <a:gd name="T18" fmla="*/ 0 w 696"/>
              <a:gd name="T19" fmla="*/ 35 h 441"/>
              <a:gd name="T20" fmla="*/ 0 w 696"/>
              <a:gd name="T21" fmla="*/ 414 h 441"/>
              <a:gd name="T22" fmla="*/ 35 w 696"/>
              <a:gd name="T23" fmla="*/ 440 h 441"/>
              <a:gd name="T24" fmla="*/ 660 w 696"/>
              <a:gd name="T25" fmla="*/ 440 h 441"/>
              <a:gd name="T26" fmla="*/ 695 w 696"/>
              <a:gd name="T27" fmla="*/ 414 h 441"/>
              <a:gd name="T28" fmla="*/ 695 w 696"/>
              <a:gd name="T29" fmla="*/ 35 h 441"/>
              <a:gd name="T30" fmla="*/ 695 w 696"/>
              <a:gd name="T31" fmla="*/ 27 h 441"/>
              <a:gd name="T32" fmla="*/ 343 w 696"/>
              <a:gd name="T33" fmla="*/ 167 h 441"/>
              <a:gd name="T34" fmla="*/ 343 w 696"/>
              <a:gd name="T35" fmla="*/ 167 h 441"/>
              <a:gd name="T36" fmla="*/ 106 w 696"/>
              <a:gd name="T37" fmla="*/ 44 h 441"/>
              <a:gd name="T38" fmla="*/ 589 w 696"/>
              <a:gd name="T39" fmla="*/ 44 h 441"/>
              <a:gd name="T40" fmla="*/ 343 w 696"/>
              <a:gd name="T41" fmla="*/ 167 h 441"/>
              <a:gd name="T42" fmla="*/ 44 w 696"/>
              <a:gd name="T43" fmla="*/ 396 h 441"/>
              <a:gd name="T44" fmla="*/ 44 w 696"/>
              <a:gd name="T45" fmla="*/ 396 h 441"/>
              <a:gd name="T46" fmla="*/ 44 w 696"/>
              <a:gd name="T47" fmla="*/ 62 h 441"/>
              <a:gd name="T48" fmla="*/ 334 w 696"/>
              <a:gd name="T49" fmla="*/ 211 h 441"/>
              <a:gd name="T50" fmla="*/ 334 w 696"/>
              <a:gd name="T51" fmla="*/ 211 h 441"/>
              <a:gd name="T52" fmla="*/ 334 w 696"/>
              <a:gd name="T53" fmla="*/ 211 h 441"/>
              <a:gd name="T54" fmla="*/ 334 w 696"/>
              <a:gd name="T55" fmla="*/ 211 h 441"/>
              <a:gd name="T56" fmla="*/ 334 w 696"/>
              <a:gd name="T57" fmla="*/ 211 h 441"/>
              <a:gd name="T58" fmla="*/ 343 w 696"/>
              <a:gd name="T59" fmla="*/ 211 h 441"/>
              <a:gd name="T60" fmla="*/ 343 w 696"/>
              <a:gd name="T61" fmla="*/ 211 h 441"/>
              <a:gd name="T62" fmla="*/ 343 w 696"/>
              <a:gd name="T63" fmla="*/ 211 h 441"/>
              <a:gd name="T64" fmla="*/ 343 w 696"/>
              <a:gd name="T65" fmla="*/ 211 h 441"/>
              <a:gd name="T66" fmla="*/ 343 w 696"/>
              <a:gd name="T67" fmla="*/ 220 h 441"/>
              <a:gd name="T68" fmla="*/ 343 w 696"/>
              <a:gd name="T69" fmla="*/ 220 h 441"/>
              <a:gd name="T70" fmla="*/ 343 w 696"/>
              <a:gd name="T71" fmla="*/ 220 h 441"/>
              <a:gd name="T72" fmla="*/ 343 w 696"/>
              <a:gd name="T73" fmla="*/ 220 h 441"/>
              <a:gd name="T74" fmla="*/ 343 w 696"/>
              <a:gd name="T75" fmla="*/ 220 h 441"/>
              <a:gd name="T76" fmla="*/ 343 w 696"/>
              <a:gd name="T77" fmla="*/ 220 h 441"/>
              <a:gd name="T78" fmla="*/ 343 w 696"/>
              <a:gd name="T79" fmla="*/ 220 h 441"/>
              <a:gd name="T80" fmla="*/ 343 w 696"/>
              <a:gd name="T81" fmla="*/ 220 h 441"/>
              <a:gd name="T82" fmla="*/ 343 w 696"/>
              <a:gd name="T83" fmla="*/ 220 h 441"/>
              <a:gd name="T84" fmla="*/ 352 w 696"/>
              <a:gd name="T85" fmla="*/ 220 h 441"/>
              <a:gd name="T86" fmla="*/ 352 w 696"/>
              <a:gd name="T87" fmla="*/ 220 h 441"/>
              <a:gd name="T88" fmla="*/ 352 w 696"/>
              <a:gd name="T89" fmla="*/ 220 h 441"/>
              <a:gd name="T90" fmla="*/ 352 w 696"/>
              <a:gd name="T91" fmla="*/ 220 h 441"/>
              <a:gd name="T92" fmla="*/ 352 w 696"/>
              <a:gd name="T93" fmla="*/ 220 h 441"/>
              <a:gd name="T94" fmla="*/ 352 w 696"/>
              <a:gd name="T95" fmla="*/ 220 h 441"/>
              <a:gd name="T96" fmla="*/ 352 w 696"/>
              <a:gd name="T97" fmla="*/ 211 h 441"/>
              <a:gd name="T98" fmla="*/ 352 w 696"/>
              <a:gd name="T99" fmla="*/ 211 h 441"/>
              <a:gd name="T100" fmla="*/ 352 w 696"/>
              <a:gd name="T101" fmla="*/ 211 h 441"/>
              <a:gd name="T102" fmla="*/ 352 w 696"/>
              <a:gd name="T103" fmla="*/ 211 h 441"/>
              <a:gd name="T104" fmla="*/ 352 w 696"/>
              <a:gd name="T105" fmla="*/ 211 h 441"/>
              <a:gd name="T106" fmla="*/ 352 w 696"/>
              <a:gd name="T107" fmla="*/ 211 h 441"/>
              <a:gd name="T108" fmla="*/ 361 w 696"/>
              <a:gd name="T109" fmla="*/ 211 h 441"/>
              <a:gd name="T110" fmla="*/ 361 w 696"/>
              <a:gd name="T111" fmla="*/ 211 h 441"/>
              <a:gd name="T112" fmla="*/ 361 w 696"/>
              <a:gd name="T113" fmla="*/ 211 h 441"/>
              <a:gd name="T114" fmla="*/ 651 w 696"/>
              <a:gd name="T115" fmla="*/ 62 h 441"/>
              <a:gd name="T116" fmla="*/ 651 w 696"/>
              <a:gd name="T117" fmla="*/ 396 h 441"/>
              <a:gd name="T118" fmla="*/ 44 w 696"/>
              <a:gd name="T119" fmla="*/ 39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441">
                <a:moveTo>
                  <a:pt x="695" y="27"/>
                </a:moveTo>
                <a:lnTo>
                  <a:pt x="695" y="27"/>
                </a:lnTo>
                <a:cubicBezTo>
                  <a:pt x="695" y="27"/>
                  <a:pt x="695" y="27"/>
                  <a:pt x="695" y="18"/>
                </a:cubicBezTo>
                <a:cubicBezTo>
                  <a:pt x="695" y="18"/>
                  <a:pt x="686" y="18"/>
                  <a:pt x="686" y="9"/>
                </a:cubicBezTo>
                <a:cubicBezTo>
                  <a:pt x="686" y="0"/>
                  <a:pt x="669" y="0"/>
                  <a:pt x="660" y="0"/>
                </a:cubicBezTo>
                <a:cubicBezTo>
                  <a:pt x="35" y="0"/>
                  <a:pt x="35" y="0"/>
                  <a:pt x="35" y="0"/>
                </a:cubicBezTo>
                <a:cubicBezTo>
                  <a:pt x="26" y="0"/>
                  <a:pt x="18" y="0"/>
                  <a:pt x="9" y="9"/>
                </a:cubicBezTo>
                <a:cubicBezTo>
                  <a:pt x="9" y="18"/>
                  <a:pt x="9" y="18"/>
                  <a:pt x="0" y="18"/>
                </a:cubicBezTo>
                <a:cubicBezTo>
                  <a:pt x="0" y="27"/>
                  <a:pt x="0" y="27"/>
                  <a:pt x="0" y="27"/>
                </a:cubicBezTo>
                <a:lnTo>
                  <a:pt x="0" y="35"/>
                </a:lnTo>
                <a:cubicBezTo>
                  <a:pt x="0" y="414"/>
                  <a:pt x="0" y="414"/>
                  <a:pt x="0" y="414"/>
                </a:cubicBezTo>
                <a:cubicBezTo>
                  <a:pt x="0" y="431"/>
                  <a:pt x="18" y="440"/>
                  <a:pt x="35" y="440"/>
                </a:cubicBezTo>
                <a:cubicBezTo>
                  <a:pt x="660" y="440"/>
                  <a:pt x="660" y="440"/>
                  <a:pt x="660" y="440"/>
                </a:cubicBezTo>
                <a:cubicBezTo>
                  <a:pt x="678" y="440"/>
                  <a:pt x="695" y="431"/>
                  <a:pt x="695" y="414"/>
                </a:cubicBezTo>
                <a:cubicBezTo>
                  <a:pt x="695" y="35"/>
                  <a:pt x="695" y="35"/>
                  <a:pt x="695" y="35"/>
                </a:cubicBezTo>
                <a:lnTo>
                  <a:pt x="695" y="27"/>
                </a:lnTo>
                <a:close/>
                <a:moveTo>
                  <a:pt x="343" y="167"/>
                </a:moveTo>
                <a:lnTo>
                  <a:pt x="343" y="167"/>
                </a:lnTo>
                <a:cubicBezTo>
                  <a:pt x="106" y="44"/>
                  <a:pt x="106" y="44"/>
                  <a:pt x="106" y="44"/>
                </a:cubicBezTo>
                <a:cubicBezTo>
                  <a:pt x="589" y="44"/>
                  <a:pt x="589" y="44"/>
                  <a:pt x="589" y="44"/>
                </a:cubicBezTo>
                <a:lnTo>
                  <a:pt x="343" y="167"/>
                </a:lnTo>
                <a:close/>
                <a:moveTo>
                  <a:pt x="44" y="396"/>
                </a:moveTo>
                <a:lnTo>
                  <a:pt x="44" y="396"/>
                </a:lnTo>
                <a:cubicBezTo>
                  <a:pt x="44" y="62"/>
                  <a:pt x="44" y="62"/>
                  <a:pt x="44" y="62"/>
                </a:cubicBezTo>
                <a:cubicBezTo>
                  <a:pt x="334" y="211"/>
                  <a:pt x="334" y="211"/>
                  <a:pt x="334" y="211"/>
                </a:cubicBezTo>
                <a:lnTo>
                  <a:pt x="334" y="211"/>
                </a:lnTo>
                <a:lnTo>
                  <a:pt x="334" y="211"/>
                </a:lnTo>
                <a:lnTo>
                  <a:pt x="334" y="211"/>
                </a:lnTo>
                <a:lnTo>
                  <a:pt x="334" y="211"/>
                </a:lnTo>
                <a:cubicBezTo>
                  <a:pt x="343" y="211"/>
                  <a:pt x="343" y="211"/>
                  <a:pt x="343" y="211"/>
                </a:cubicBezTo>
                <a:lnTo>
                  <a:pt x="343" y="211"/>
                </a:lnTo>
                <a:lnTo>
                  <a:pt x="343" y="211"/>
                </a:lnTo>
                <a:lnTo>
                  <a:pt x="343" y="211"/>
                </a:lnTo>
                <a:cubicBezTo>
                  <a:pt x="343" y="211"/>
                  <a:pt x="343" y="211"/>
                  <a:pt x="343" y="220"/>
                </a:cubicBezTo>
                <a:lnTo>
                  <a:pt x="343" y="220"/>
                </a:lnTo>
                <a:lnTo>
                  <a:pt x="343" y="220"/>
                </a:lnTo>
                <a:lnTo>
                  <a:pt x="343" y="220"/>
                </a:lnTo>
                <a:lnTo>
                  <a:pt x="343" y="220"/>
                </a:lnTo>
                <a:lnTo>
                  <a:pt x="343" y="220"/>
                </a:lnTo>
                <a:lnTo>
                  <a:pt x="343" y="220"/>
                </a:lnTo>
                <a:lnTo>
                  <a:pt x="343" y="220"/>
                </a:lnTo>
                <a:lnTo>
                  <a:pt x="343" y="220"/>
                </a:lnTo>
                <a:cubicBezTo>
                  <a:pt x="352" y="220"/>
                  <a:pt x="352" y="220"/>
                  <a:pt x="352" y="220"/>
                </a:cubicBezTo>
                <a:lnTo>
                  <a:pt x="352" y="220"/>
                </a:lnTo>
                <a:lnTo>
                  <a:pt x="352" y="220"/>
                </a:lnTo>
                <a:lnTo>
                  <a:pt x="352" y="220"/>
                </a:lnTo>
                <a:lnTo>
                  <a:pt x="352" y="220"/>
                </a:lnTo>
                <a:lnTo>
                  <a:pt x="352" y="220"/>
                </a:lnTo>
                <a:cubicBezTo>
                  <a:pt x="352" y="211"/>
                  <a:pt x="352" y="211"/>
                  <a:pt x="352" y="211"/>
                </a:cubicBezTo>
                <a:lnTo>
                  <a:pt x="352" y="211"/>
                </a:lnTo>
                <a:lnTo>
                  <a:pt x="352" y="211"/>
                </a:lnTo>
                <a:lnTo>
                  <a:pt x="352" y="211"/>
                </a:lnTo>
                <a:lnTo>
                  <a:pt x="352" y="211"/>
                </a:lnTo>
                <a:lnTo>
                  <a:pt x="352" y="211"/>
                </a:lnTo>
                <a:cubicBezTo>
                  <a:pt x="361" y="211"/>
                  <a:pt x="361" y="211"/>
                  <a:pt x="361" y="211"/>
                </a:cubicBezTo>
                <a:lnTo>
                  <a:pt x="361" y="211"/>
                </a:lnTo>
                <a:lnTo>
                  <a:pt x="361" y="211"/>
                </a:lnTo>
                <a:cubicBezTo>
                  <a:pt x="651" y="62"/>
                  <a:pt x="651" y="62"/>
                  <a:pt x="651" y="62"/>
                </a:cubicBezTo>
                <a:cubicBezTo>
                  <a:pt x="651" y="396"/>
                  <a:pt x="651" y="396"/>
                  <a:pt x="651" y="396"/>
                </a:cubicBezTo>
                <a:lnTo>
                  <a:pt x="44" y="396"/>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6F8A13D3-477F-BFDB-0582-7CE0018E2246}"/>
              </a:ext>
            </a:extLst>
          </p:cNvPr>
          <p:cNvGrpSpPr/>
          <p:nvPr/>
        </p:nvGrpSpPr>
        <p:grpSpPr>
          <a:xfrm>
            <a:off x="2979326" y="2656780"/>
            <a:ext cx="227246" cy="359048"/>
            <a:chOff x="3048636" y="2065332"/>
            <a:chExt cx="227246" cy="359048"/>
          </a:xfrm>
        </p:grpSpPr>
        <p:sp>
          <p:nvSpPr>
            <p:cNvPr id="51" name="Freeform 436">
              <a:extLst>
                <a:ext uri="{FF2B5EF4-FFF2-40B4-BE49-F238E27FC236}">
                  <a16:creationId xmlns:a16="http://schemas.microsoft.com/office/drawing/2014/main" id="{4A3D5B60-7B2C-76E5-ADBF-5759AAFA4A6A}"/>
                </a:ext>
              </a:extLst>
            </p:cNvPr>
            <p:cNvSpPr>
              <a:spLocks noChangeArrowheads="1"/>
            </p:cNvSpPr>
            <p:nvPr/>
          </p:nvSpPr>
          <p:spPr bwMode="auto">
            <a:xfrm>
              <a:off x="3048636" y="2065332"/>
              <a:ext cx="227246" cy="359048"/>
            </a:xfrm>
            <a:custGeom>
              <a:avLst/>
              <a:gdLst>
                <a:gd name="T0" fmla="*/ 220 w 441"/>
                <a:gd name="T1" fmla="*/ 695 h 696"/>
                <a:gd name="T2" fmla="*/ 220 w 441"/>
                <a:gd name="T3" fmla="*/ 695 h 696"/>
                <a:gd name="T4" fmla="*/ 203 w 441"/>
                <a:gd name="T5" fmla="*/ 687 h 696"/>
                <a:gd name="T6" fmla="*/ 106 w 441"/>
                <a:gd name="T7" fmla="*/ 502 h 696"/>
                <a:gd name="T8" fmla="*/ 0 w 441"/>
                <a:gd name="T9" fmla="*/ 220 h 696"/>
                <a:gd name="T10" fmla="*/ 220 w 441"/>
                <a:gd name="T11" fmla="*/ 0 h 696"/>
                <a:gd name="T12" fmla="*/ 440 w 441"/>
                <a:gd name="T13" fmla="*/ 220 h 696"/>
                <a:gd name="T14" fmla="*/ 343 w 441"/>
                <a:gd name="T15" fmla="*/ 502 h 696"/>
                <a:gd name="T16" fmla="*/ 238 w 441"/>
                <a:gd name="T17" fmla="*/ 687 h 696"/>
                <a:gd name="T18" fmla="*/ 220 w 441"/>
                <a:gd name="T19" fmla="*/ 695 h 696"/>
                <a:gd name="T20" fmla="*/ 220 w 441"/>
                <a:gd name="T21" fmla="*/ 44 h 696"/>
                <a:gd name="T22" fmla="*/ 220 w 441"/>
                <a:gd name="T23" fmla="*/ 44 h 696"/>
                <a:gd name="T24" fmla="*/ 44 w 441"/>
                <a:gd name="T25" fmla="*/ 220 h 696"/>
                <a:gd name="T26" fmla="*/ 141 w 441"/>
                <a:gd name="T27" fmla="*/ 484 h 696"/>
                <a:gd name="T28" fmla="*/ 220 w 441"/>
                <a:gd name="T29" fmla="*/ 625 h 696"/>
                <a:gd name="T30" fmla="*/ 299 w 441"/>
                <a:gd name="T31" fmla="*/ 484 h 696"/>
                <a:gd name="T32" fmla="*/ 396 w 441"/>
                <a:gd name="T33" fmla="*/ 220 h 696"/>
                <a:gd name="T34" fmla="*/ 220 w 441"/>
                <a:gd name="T35" fmla="*/ 4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96">
                  <a:moveTo>
                    <a:pt x="220" y="695"/>
                  </a:moveTo>
                  <a:lnTo>
                    <a:pt x="220" y="695"/>
                  </a:lnTo>
                  <a:cubicBezTo>
                    <a:pt x="212" y="695"/>
                    <a:pt x="212" y="687"/>
                    <a:pt x="203" y="687"/>
                  </a:cubicBezTo>
                  <a:cubicBezTo>
                    <a:pt x="203" y="687"/>
                    <a:pt x="150" y="599"/>
                    <a:pt x="106" y="502"/>
                  </a:cubicBezTo>
                  <a:cubicBezTo>
                    <a:pt x="36" y="370"/>
                    <a:pt x="0" y="273"/>
                    <a:pt x="0" y="220"/>
                  </a:cubicBezTo>
                  <a:cubicBezTo>
                    <a:pt x="0" y="97"/>
                    <a:pt x="97" y="0"/>
                    <a:pt x="220" y="0"/>
                  </a:cubicBezTo>
                  <a:cubicBezTo>
                    <a:pt x="343" y="0"/>
                    <a:pt x="440" y="97"/>
                    <a:pt x="440" y="220"/>
                  </a:cubicBezTo>
                  <a:cubicBezTo>
                    <a:pt x="440" y="273"/>
                    <a:pt x="405" y="370"/>
                    <a:pt x="343" y="502"/>
                  </a:cubicBezTo>
                  <a:cubicBezTo>
                    <a:pt x="291" y="599"/>
                    <a:pt x="247" y="687"/>
                    <a:pt x="238" y="687"/>
                  </a:cubicBezTo>
                  <a:cubicBezTo>
                    <a:pt x="238" y="687"/>
                    <a:pt x="229" y="695"/>
                    <a:pt x="220" y="695"/>
                  </a:cubicBezTo>
                  <a:close/>
                  <a:moveTo>
                    <a:pt x="220" y="44"/>
                  </a:moveTo>
                  <a:lnTo>
                    <a:pt x="220" y="44"/>
                  </a:lnTo>
                  <a:cubicBezTo>
                    <a:pt x="123" y="44"/>
                    <a:pt x="44" y="124"/>
                    <a:pt x="44" y="220"/>
                  </a:cubicBezTo>
                  <a:cubicBezTo>
                    <a:pt x="44" y="255"/>
                    <a:pt x="62" y="326"/>
                    <a:pt x="141" y="484"/>
                  </a:cubicBezTo>
                  <a:cubicBezTo>
                    <a:pt x="176" y="546"/>
                    <a:pt x="203" y="599"/>
                    <a:pt x="220" y="625"/>
                  </a:cubicBezTo>
                  <a:cubicBezTo>
                    <a:pt x="238" y="599"/>
                    <a:pt x="273" y="546"/>
                    <a:pt x="299" y="484"/>
                  </a:cubicBezTo>
                  <a:cubicBezTo>
                    <a:pt x="378" y="326"/>
                    <a:pt x="396" y="255"/>
                    <a:pt x="396" y="220"/>
                  </a:cubicBezTo>
                  <a:cubicBezTo>
                    <a:pt x="396" y="124"/>
                    <a:pt x="317" y="44"/>
                    <a:pt x="220"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2" name="Freeform 437">
              <a:extLst>
                <a:ext uri="{FF2B5EF4-FFF2-40B4-BE49-F238E27FC236}">
                  <a16:creationId xmlns:a16="http://schemas.microsoft.com/office/drawing/2014/main" id="{BF363EC8-B9CE-C172-16F8-5A4F5A7CFE50}"/>
                </a:ext>
              </a:extLst>
            </p:cNvPr>
            <p:cNvSpPr>
              <a:spLocks noChangeArrowheads="1"/>
            </p:cNvSpPr>
            <p:nvPr/>
          </p:nvSpPr>
          <p:spPr bwMode="auto">
            <a:xfrm>
              <a:off x="3107720" y="2124415"/>
              <a:ext cx="109078" cy="104533"/>
            </a:xfrm>
            <a:custGeom>
              <a:avLst/>
              <a:gdLst>
                <a:gd name="T0" fmla="*/ 105 w 212"/>
                <a:gd name="T1" fmla="*/ 202 h 203"/>
                <a:gd name="T2" fmla="*/ 105 w 212"/>
                <a:gd name="T3" fmla="*/ 202 h 203"/>
                <a:gd name="T4" fmla="*/ 0 w 212"/>
                <a:gd name="T5" fmla="*/ 97 h 203"/>
                <a:gd name="T6" fmla="*/ 105 w 212"/>
                <a:gd name="T7" fmla="*/ 0 h 203"/>
                <a:gd name="T8" fmla="*/ 211 w 212"/>
                <a:gd name="T9" fmla="*/ 97 h 203"/>
                <a:gd name="T10" fmla="*/ 105 w 212"/>
                <a:gd name="T11" fmla="*/ 202 h 203"/>
                <a:gd name="T12" fmla="*/ 105 w 212"/>
                <a:gd name="T13" fmla="*/ 44 h 203"/>
                <a:gd name="T14" fmla="*/ 105 w 212"/>
                <a:gd name="T15" fmla="*/ 44 h 203"/>
                <a:gd name="T16" fmla="*/ 44 w 212"/>
                <a:gd name="T17" fmla="*/ 97 h 203"/>
                <a:gd name="T18" fmla="*/ 105 w 212"/>
                <a:gd name="T19" fmla="*/ 158 h 203"/>
                <a:gd name="T20" fmla="*/ 158 w 212"/>
                <a:gd name="T21" fmla="*/ 97 h 203"/>
                <a:gd name="T22" fmla="*/ 105 w 212"/>
                <a:gd name="T23" fmla="*/ 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203">
                  <a:moveTo>
                    <a:pt x="105" y="202"/>
                  </a:moveTo>
                  <a:lnTo>
                    <a:pt x="105" y="202"/>
                  </a:lnTo>
                  <a:cubicBezTo>
                    <a:pt x="52" y="202"/>
                    <a:pt x="0" y="158"/>
                    <a:pt x="0" y="97"/>
                  </a:cubicBezTo>
                  <a:cubicBezTo>
                    <a:pt x="0" y="44"/>
                    <a:pt x="52" y="0"/>
                    <a:pt x="105" y="0"/>
                  </a:cubicBezTo>
                  <a:cubicBezTo>
                    <a:pt x="158" y="0"/>
                    <a:pt x="211" y="44"/>
                    <a:pt x="211" y="97"/>
                  </a:cubicBezTo>
                  <a:cubicBezTo>
                    <a:pt x="211" y="158"/>
                    <a:pt x="158" y="202"/>
                    <a:pt x="105" y="202"/>
                  </a:cubicBezTo>
                  <a:close/>
                  <a:moveTo>
                    <a:pt x="105" y="44"/>
                  </a:moveTo>
                  <a:lnTo>
                    <a:pt x="105" y="44"/>
                  </a:lnTo>
                  <a:cubicBezTo>
                    <a:pt x="70" y="44"/>
                    <a:pt x="44" y="70"/>
                    <a:pt x="44" y="97"/>
                  </a:cubicBezTo>
                  <a:cubicBezTo>
                    <a:pt x="44" y="132"/>
                    <a:pt x="70" y="158"/>
                    <a:pt x="105" y="158"/>
                  </a:cubicBezTo>
                  <a:cubicBezTo>
                    <a:pt x="140" y="158"/>
                    <a:pt x="158" y="132"/>
                    <a:pt x="158" y="97"/>
                  </a:cubicBezTo>
                  <a:cubicBezTo>
                    <a:pt x="158" y="70"/>
                    <a:pt x="140" y="44"/>
                    <a:pt x="105"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B0180A83-57A3-653B-61D1-2BAC18DAF2D3}"/>
              </a:ext>
            </a:extLst>
          </p:cNvPr>
          <p:cNvGrpSpPr/>
          <p:nvPr/>
        </p:nvGrpSpPr>
        <p:grpSpPr>
          <a:xfrm>
            <a:off x="8581273" y="4123508"/>
            <a:ext cx="277240" cy="354503"/>
            <a:chOff x="8836582" y="3546973"/>
            <a:chExt cx="277240" cy="354503"/>
          </a:xfrm>
        </p:grpSpPr>
        <p:sp>
          <p:nvSpPr>
            <p:cNvPr id="54" name="Freeform 438">
              <a:extLst>
                <a:ext uri="{FF2B5EF4-FFF2-40B4-BE49-F238E27FC236}">
                  <a16:creationId xmlns:a16="http://schemas.microsoft.com/office/drawing/2014/main" id="{99AA1FBB-621B-EF32-DAFD-64C969D3D108}"/>
                </a:ext>
              </a:extLst>
            </p:cNvPr>
            <p:cNvSpPr>
              <a:spLocks noChangeArrowheads="1"/>
            </p:cNvSpPr>
            <p:nvPr/>
          </p:nvSpPr>
          <p:spPr bwMode="auto">
            <a:xfrm>
              <a:off x="8836582" y="3546973"/>
              <a:ext cx="277240" cy="354503"/>
            </a:xfrm>
            <a:custGeom>
              <a:avLst/>
              <a:gdLst>
                <a:gd name="T0" fmla="*/ 502 w 538"/>
                <a:gd name="T1" fmla="*/ 325 h 687"/>
                <a:gd name="T2" fmla="*/ 502 w 538"/>
                <a:gd name="T3" fmla="*/ 325 h 687"/>
                <a:gd name="T4" fmla="*/ 493 w 538"/>
                <a:gd name="T5" fmla="*/ 325 h 687"/>
                <a:gd name="T6" fmla="*/ 484 w 538"/>
                <a:gd name="T7" fmla="*/ 220 h 687"/>
                <a:gd name="T8" fmla="*/ 273 w 538"/>
                <a:gd name="T9" fmla="*/ 0 h 687"/>
                <a:gd name="T10" fmla="*/ 53 w 538"/>
                <a:gd name="T11" fmla="*/ 220 h 687"/>
                <a:gd name="T12" fmla="*/ 53 w 538"/>
                <a:gd name="T13" fmla="*/ 325 h 687"/>
                <a:gd name="T14" fmla="*/ 36 w 538"/>
                <a:gd name="T15" fmla="*/ 325 h 687"/>
                <a:gd name="T16" fmla="*/ 0 w 538"/>
                <a:gd name="T17" fmla="*/ 352 h 687"/>
                <a:gd name="T18" fmla="*/ 0 w 538"/>
                <a:gd name="T19" fmla="*/ 660 h 687"/>
                <a:gd name="T20" fmla="*/ 36 w 538"/>
                <a:gd name="T21" fmla="*/ 686 h 687"/>
                <a:gd name="T22" fmla="*/ 502 w 538"/>
                <a:gd name="T23" fmla="*/ 686 h 687"/>
                <a:gd name="T24" fmla="*/ 537 w 538"/>
                <a:gd name="T25" fmla="*/ 660 h 687"/>
                <a:gd name="T26" fmla="*/ 537 w 538"/>
                <a:gd name="T27" fmla="*/ 352 h 687"/>
                <a:gd name="T28" fmla="*/ 502 w 538"/>
                <a:gd name="T29" fmla="*/ 325 h 687"/>
                <a:gd name="T30" fmla="*/ 97 w 538"/>
                <a:gd name="T31" fmla="*/ 220 h 687"/>
                <a:gd name="T32" fmla="*/ 97 w 538"/>
                <a:gd name="T33" fmla="*/ 220 h 687"/>
                <a:gd name="T34" fmla="*/ 273 w 538"/>
                <a:gd name="T35" fmla="*/ 44 h 687"/>
                <a:gd name="T36" fmla="*/ 440 w 538"/>
                <a:gd name="T37" fmla="*/ 220 h 687"/>
                <a:gd name="T38" fmla="*/ 440 w 538"/>
                <a:gd name="T39" fmla="*/ 325 h 687"/>
                <a:gd name="T40" fmla="*/ 97 w 538"/>
                <a:gd name="T41" fmla="*/ 325 h 687"/>
                <a:gd name="T42" fmla="*/ 97 w 538"/>
                <a:gd name="T43" fmla="*/ 220 h 687"/>
                <a:gd name="T44" fmla="*/ 493 w 538"/>
                <a:gd name="T45" fmla="*/ 642 h 687"/>
                <a:gd name="T46" fmla="*/ 493 w 538"/>
                <a:gd name="T47" fmla="*/ 642 h 687"/>
                <a:gd name="T48" fmla="*/ 53 w 538"/>
                <a:gd name="T49" fmla="*/ 642 h 687"/>
                <a:gd name="T50" fmla="*/ 53 w 538"/>
                <a:gd name="T51" fmla="*/ 369 h 687"/>
                <a:gd name="T52" fmla="*/ 493 w 538"/>
                <a:gd name="T53" fmla="*/ 369 h 687"/>
                <a:gd name="T54" fmla="*/ 493 w 538"/>
                <a:gd name="T55" fmla="*/ 64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8" h="687">
                  <a:moveTo>
                    <a:pt x="502" y="325"/>
                  </a:moveTo>
                  <a:lnTo>
                    <a:pt x="502" y="325"/>
                  </a:lnTo>
                  <a:cubicBezTo>
                    <a:pt x="493" y="325"/>
                    <a:pt x="493" y="325"/>
                    <a:pt x="493" y="325"/>
                  </a:cubicBezTo>
                  <a:cubicBezTo>
                    <a:pt x="484" y="220"/>
                    <a:pt x="484" y="220"/>
                    <a:pt x="484" y="220"/>
                  </a:cubicBezTo>
                  <a:cubicBezTo>
                    <a:pt x="484" y="97"/>
                    <a:pt x="387" y="0"/>
                    <a:pt x="273" y="0"/>
                  </a:cubicBezTo>
                  <a:cubicBezTo>
                    <a:pt x="150" y="0"/>
                    <a:pt x="53" y="97"/>
                    <a:pt x="53" y="220"/>
                  </a:cubicBezTo>
                  <a:cubicBezTo>
                    <a:pt x="53" y="325"/>
                    <a:pt x="53" y="325"/>
                    <a:pt x="53" y="325"/>
                  </a:cubicBezTo>
                  <a:cubicBezTo>
                    <a:pt x="36" y="325"/>
                    <a:pt x="36" y="325"/>
                    <a:pt x="36" y="325"/>
                  </a:cubicBezTo>
                  <a:cubicBezTo>
                    <a:pt x="18" y="325"/>
                    <a:pt x="0" y="334"/>
                    <a:pt x="0" y="352"/>
                  </a:cubicBezTo>
                  <a:cubicBezTo>
                    <a:pt x="0" y="660"/>
                    <a:pt x="0" y="660"/>
                    <a:pt x="0" y="660"/>
                  </a:cubicBezTo>
                  <a:cubicBezTo>
                    <a:pt x="0" y="677"/>
                    <a:pt x="18" y="686"/>
                    <a:pt x="36" y="686"/>
                  </a:cubicBezTo>
                  <a:cubicBezTo>
                    <a:pt x="502" y="686"/>
                    <a:pt x="502" y="686"/>
                    <a:pt x="502" y="686"/>
                  </a:cubicBezTo>
                  <a:cubicBezTo>
                    <a:pt x="519" y="686"/>
                    <a:pt x="537" y="677"/>
                    <a:pt x="537" y="660"/>
                  </a:cubicBezTo>
                  <a:cubicBezTo>
                    <a:pt x="537" y="352"/>
                    <a:pt x="537" y="352"/>
                    <a:pt x="537" y="352"/>
                  </a:cubicBezTo>
                  <a:cubicBezTo>
                    <a:pt x="537" y="334"/>
                    <a:pt x="519" y="325"/>
                    <a:pt x="502" y="325"/>
                  </a:cubicBezTo>
                  <a:close/>
                  <a:moveTo>
                    <a:pt x="97" y="220"/>
                  </a:moveTo>
                  <a:lnTo>
                    <a:pt x="97" y="220"/>
                  </a:lnTo>
                  <a:cubicBezTo>
                    <a:pt x="97" y="123"/>
                    <a:pt x="176" y="44"/>
                    <a:pt x="273" y="44"/>
                  </a:cubicBezTo>
                  <a:cubicBezTo>
                    <a:pt x="361" y="44"/>
                    <a:pt x="440" y="123"/>
                    <a:pt x="440" y="220"/>
                  </a:cubicBezTo>
                  <a:cubicBezTo>
                    <a:pt x="440" y="325"/>
                    <a:pt x="440" y="325"/>
                    <a:pt x="440" y="325"/>
                  </a:cubicBezTo>
                  <a:cubicBezTo>
                    <a:pt x="97" y="325"/>
                    <a:pt x="97" y="325"/>
                    <a:pt x="97" y="325"/>
                  </a:cubicBezTo>
                  <a:lnTo>
                    <a:pt x="97" y="220"/>
                  </a:lnTo>
                  <a:close/>
                  <a:moveTo>
                    <a:pt x="493" y="642"/>
                  </a:moveTo>
                  <a:lnTo>
                    <a:pt x="493" y="642"/>
                  </a:lnTo>
                  <a:cubicBezTo>
                    <a:pt x="53" y="642"/>
                    <a:pt x="53" y="642"/>
                    <a:pt x="53" y="642"/>
                  </a:cubicBezTo>
                  <a:cubicBezTo>
                    <a:pt x="53" y="369"/>
                    <a:pt x="53" y="369"/>
                    <a:pt x="53" y="369"/>
                  </a:cubicBezTo>
                  <a:cubicBezTo>
                    <a:pt x="493" y="369"/>
                    <a:pt x="493" y="369"/>
                    <a:pt x="493" y="369"/>
                  </a:cubicBezTo>
                  <a:lnTo>
                    <a:pt x="493" y="642"/>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5" name="Freeform 439">
              <a:extLst>
                <a:ext uri="{FF2B5EF4-FFF2-40B4-BE49-F238E27FC236}">
                  <a16:creationId xmlns:a16="http://schemas.microsoft.com/office/drawing/2014/main" id="{B75C8E6D-4CDE-31D0-EC8C-019C9B7DBAB9}"/>
                </a:ext>
              </a:extLst>
            </p:cNvPr>
            <p:cNvSpPr>
              <a:spLocks noChangeArrowheads="1"/>
            </p:cNvSpPr>
            <p:nvPr/>
          </p:nvSpPr>
          <p:spPr bwMode="auto">
            <a:xfrm>
              <a:off x="9032013" y="3774219"/>
              <a:ext cx="22725" cy="68174"/>
            </a:xfrm>
            <a:custGeom>
              <a:avLst/>
              <a:gdLst>
                <a:gd name="T0" fmla="*/ 26 w 45"/>
                <a:gd name="T1" fmla="*/ 132 h 133"/>
                <a:gd name="T2" fmla="*/ 26 w 45"/>
                <a:gd name="T3" fmla="*/ 132 h 133"/>
                <a:gd name="T4" fmla="*/ 44 w 45"/>
                <a:gd name="T5" fmla="*/ 105 h 133"/>
                <a:gd name="T6" fmla="*/ 44 w 45"/>
                <a:gd name="T7" fmla="*/ 26 h 133"/>
                <a:gd name="T8" fmla="*/ 26 w 45"/>
                <a:gd name="T9" fmla="*/ 0 h 133"/>
                <a:gd name="T10" fmla="*/ 0 w 45"/>
                <a:gd name="T11" fmla="*/ 26 h 133"/>
                <a:gd name="T12" fmla="*/ 0 w 45"/>
                <a:gd name="T13" fmla="*/ 105 h 133"/>
                <a:gd name="T14" fmla="*/ 26 w 45"/>
                <a:gd name="T15" fmla="*/ 13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33">
                  <a:moveTo>
                    <a:pt x="26" y="132"/>
                  </a:moveTo>
                  <a:lnTo>
                    <a:pt x="26" y="132"/>
                  </a:lnTo>
                  <a:cubicBezTo>
                    <a:pt x="35" y="132"/>
                    <a:pt x="44" y="123"/>
                    <a:pt x="44" y="105"/>
                  </a:cubicBezTo>
                  <a:cubicBezTo>
                    <a:pt x="44" y="26"/>
                    <a:pt x="44" y="26"/>
                    <a:pt x="44" y="26"/>
                  </a:cubicBezTo>
                  <a:cubicBezTo>
                    <a:pt x="44" y="17"/>
                    <a:pt x="35" y="0"/>
                    <a:pt x="26" y="0"/>
                  </a:cubicBezTo>
                  <a:cubicBezTo>
                    <a:pt x="8" y="0"/>
                    <a:pt x="0" y="17"/>
                    <a:pt x="0" y="26"/>
                  </a:cubicBezTo>
                  <a:cubicBezTo>
                    <a:pt x="0" y="105"/>
                    <a:pt x="0" y="105"/>
                    <a:pt x="0" y="105"/>
                  </a:cubicBezTo>
                  <a:cubicBezTo>
                    <a:pt x="0" y="123"/>
                    <a:pt x="8" y="132"/>
                    <a:pt x="26" y="132"/>
                  </a:cubicBezTo>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56" name="CuadroTexto 554">
            <a:extLst>
              <a:ext uri="{FF2B5EF4-FFF2-40B4-BE49-F238E27FC236}">
                <a16:creationId xmlns:a16="http://schemas.microsoft.com/office/drawing/2014/main" id="{8FC989F1-D996-6925-713B-6652B8FDCCFD}"/>
              </a:ext>
            </a:extLst>
          </p:cNvPr>
          <p:cNvSpPr txBox="1"/>
          <p:nvPr/>
        </p:nvSpPr>
        <p:spPr>
          <a:xfrm>
            <a:off x="153166" y="2233866"/>
            <a:ext cx="2505744" cy="1200329"/>
          </a:xfrm>
          <a:prstGeom prst="rect">
            <a:avLst/>
          </a:prstGeom>
          <a:noFill/>
        </p:spPr>
        <p:txBody>
          <a:bodyPr wrap="square" rtlCol="0">
            <a:spAutoFit/>
          </a:bodyPr>
          <a:lstStyle/>
          <a:p>
            <a:pPr algn="r"/>
            <a:r>
              <a:rPr lang="en-IE" dirty="0">
                <a:solidFill>
                  <a:srgbClr val="292668"/>
                </a:solidFill>
                <a:latin typeface="Calibri" panose="020F0502020204030204" pitchFamily="34" charset="0"/>
                <a:ea typeface="Lato" charset="0"/>
                <a:cs typeface="Calibri" panose="020F0502020204030204" pitchFamily="34" charset="0"/>
              </a:rPr>
              <a:t>De verbanden tussen voedsel, cultuur en toerisme begrijpen</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58" name="CuadroTexto 556">
            <a:extLst>
              <a:ext uri="{FF2B5EF4-FFF2-40B4-BE49-F238E27FC236}">
                <a16:creationId xmlns:a16="http://schemas.microsoft.com/office/drawing/2014/main" id="{138082A3-9A6C-1971-03CE-538592C53B08}"/>
              </a:ext>
            </a:extLst>
          </p:cNvPr>
          <p:cNvSpPr txBox="1"/>
          <p:nvPr/>
        </p:nvSpPr>
        <p:spPr>
          <a:xfrm>
            <a:off x="301936" y="3748338"/>
            <a:ext cx="2395460" cy="923330"/>
          </a:xfrm>
          <a:prstGeom prst="rect">
            <a:avLst/>
          </a:prstGeom>
          <a:noFill/>
        </p:spPr>
        <p:txBody>
          <a:bodyPr wrap="square" rtlCol="0">
            <a:spAutoFit/>
          </a:bodyPr>
          <a:lstStyle/>
          <a:p>
            <a:pPr algn="r"/>
            <a:r>
              <a:rPr lang="en-IE">
                <a:solidFill>
                  <a:srgbClr val="292668"/>
                </a:solidFill>
                <a:latin typeface="Calibri" panose="020F0502020204030204" pitchFamily="34" charset="0"/>
                <a:ea typeface="Lato" charset="0"/>
                <a:cs typeface="Calibri" panose="020F0502020204030204" pitchFamily="34" charset="0"/>
              </a:rPr>
              <a:t>Boeiende voedseltoeristische ervaringen ontwerpen en evalueren</a:t>
            </a:r>
            <a:endParaRPr lang="en-US">
              <a:solidFill>
                <a:srgbClr val="292668"/>
              </a:solidFill>
              <a:latin typeface="Calibri" panose="020F0502020204030204" pitchFamily="34" charset="0"/>
              <a:ea typeface="Lato" charset="0"/>
              <a:cs typeface="Calibri" panose="020F0502020204030204" pitchFamily="34" charset="0"/>
            </a:endParaRPr>
          </a:p>
        </p:txBody>
      </p:sp>
      <p:sp>
        <p:nvSpPr>
          <p:cNvPr id="60" name="CuadroTexto 558">
            <a:extLst>
              <a:ext uri="{FF2B5EF4-FFF2-40B4-BE49-F238E27FC236}">
                <a16:creationId xmlns:a16="http://schemas.microsoft.com/office/drawing/2014/main" id="{B0C7E91A-F0C7-CC7C-EFF3-4A7F8E37ADF5}"/>
              </a:ext>
            </a:extLst>
          </p:cNvPr>
          <p:cNvSpPr txBox="1"/>
          <p:nvPr/>
        </p:nvSpPr>
        <p:spPr>
          <a:xfrm>
            <a:off x="375162" y="4882551"/>
            <a:ext cx="2349649" cy="1477328"/>
          </a:xfrm>
          <a:prstGeom prst="rect">
            <a:avLst/>
          </a:prstGeom>
          <a:noFill/>
        </p:spPr>
        <p:txBody>
          <a:bodyPr wrap="square" rtlCol="0">
            <a:spAutoFit/>
          </a:bodyPr>
          <a:lstStyle/>
          <a:p>
            <a:pPr algn="r"/>
            <a:r>
              <a:rPr lang="en-IE" dirty="0">
                <a:solidFill>
                  <a:srgbClr val="292668"/>
                </a:solidFill>
                <a:latin typeface="Calibri" panose="020F0502020204030204" pitchFamily="34" charset="0"/>
                <a:ea typeface="Lato" charset="0"/>
                <a:cs typeface="Calibri" panose="020F0502020204030204" pitchFamily="34" charset="0"/>
              </a:rPr>
              <a:t>Praktische vaardigheden opdoen door middel van veldbezoeken, zintuiglijke verkenning en bestemmingsanalyse</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2" name="CuadroTexto 560">
            <a:extLst>
              <a:ext uri="{FF2B5EF4-FFF2-40B4-BE49-F238E27FC236}">
                <a16:creationId xmlns:a16="http://schemas.microsoft.com/office/drawing/2014/main" id="{1EB6D683-6588-7F91-F7A9-F6B70CA6041E}"/>
              </a:ext>
            </a:extLst>
          </p:cNvPr>
          <p:cNvSpPr txBox="1"/>
          <p:nvPr/>
        </p:nvSpPr>
        <p:spPr>
          <a:xfrm>
            <a:off x="9001335" y="1872550"/>
            <a:ext cx="2209404" cy="1200329"/>
          </a:xfrm>
          <a:prstGeom prst="rect">
            <a:avLst/>
          </a:prstGeom>
          <a:noFill/>
        </p:spPr>
        <p:txBody>
          <a:bodyPr wrap="square" rtlCol="0">
            <a:spAutoFit/>
          </a:bodyPr>
          <a:lstStyle/>
          <a:p>
            <a:r>
              <a:rPr lang="en-IE" dirty="0">
                <a:solidFill>
                  <a:srgbClr val="292668"/>
                </a:solidFill>
                <a:latin typeface="Calibri" panose="020F0502020204030204" pitchFamily="34" charset="0"/>
                <a:ea typeface="Lato" charset="0"/>
                <a:cs typeface="Calibri" panose="020F0502020204030204" pitchFamily="34" charset="0"/>
              </a:rPr>
              <a:t>Principes van duurzame en plaatsgebonden ontwikkeling van voedseltoerisme toe te passen</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4" name="CuadroTexto 562">
            <a:extLst>
              <a:ext uri="{FF2B5EF4-FFF2-40B4-BE49-F238E27FC236}">
                <a16:creationId xmlns:a16="http://schemas.microsoft.com/office/drawing/2014/main" id="{33B60AE9-BE8E-911F-2F32-738325BE5078}"/>
              </a:ext>
            </a:extLst>
          </p:cNvPr>
          <p:cNvSpPr txBox="1"/>
          <p:nvPr/>
        </p:nvSpPr>
        <p:spPr>
          <a:xfrm>
            <a:off x="9047360" y="3464362"/>
            <a:ext cx="2285363" cy="1477328"/>
          </a:xfrm>
          <a:prstGeom prst="rect">
            <a:avLst/>
          </a:prstGeom>
          <a:noFill/>
        </p:spPr>
        <p:txBody>
          <a:bodyPr wrap="square" rtlCol="0">
            <a:spAutoFit/>
          </a:bodyPr>
          <a:lstStyle/>
          <a:p>
            <a:r>
              <a:rPr lang="en-IE" dirty="0">
                <a:solidFill>
                  <a:srgbClr val="292668"/>
                </a:solidFill>
                <a:latin typeface="Calibri" panose="020F0502020204030204" pitchFamily="34" charset="0"/>
                <a:ea typeface="Lato" charset="0"/>
                <a:cs typeface="Calibri" panose="020F0502020204030204" pitchFamily="34" charset="0"/>
              </a:rPr>
              <a:t>Samen te werken met belanghebbenden uit de gemeenschap en de sector om innovatie in voedseltoerisme te verkennen</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6" name="CuadroTexto 564">
            <a:extLst>
              <a:ext uri="{FF2B5EF4-FFF2-40B4-BE49-F238E27FC236}">
                <a16:creationId xmlns:a16="http://schemas.microsoft.com/office/drawing/2014/main" id="{8DE12F4E-5946-67ED-2CF4-8083992626CA}"/>
              </a:ext>
            </a:extLst>
          </p:cNvPr>
          <p:cNvSpPr txBox="1"/>
          <p:nvPr/>
        </p:nvSpPr>
        <p:spPr>
          <a:xfrm>
            <a:off x="9074163" y="5274466"/>
            <a:ext cx="2258560" cy="923330"/>
          </a:xfrm>
          <a:prstGeom prst="rect">
            <a:avLst/>
          </a:prstGeom>
          <a:noFill/>
        </p:spPr>
        <p:txBody>
          <a:bodyPr wrap="square" rtlCol="0">
            <a:spAutoFit/>
          </a:bodyPr>
          <a:lstStyle/>
          <a:p>
            <a:r>
              <a:rPr lang="en-IE" dirty="0">
                <a:solidFill>
                  <a:srgbClr val="292668"/>
                </a:solidFill>
                <a:latin typeface="Calibri" panose="020F0502020204030204" pitchFamily="34" charset="0"/>
                <a:ea typeface="Lato" charset="0"/>
                <a:cs typeface="Calibri" panose="020F0502020204030204" pitchFamily="34" charset="0"/>
              </a:rPr>
              <a:t>Analyseer en breng eetbestemmingen en lokale culinaire bronnen in kaart</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8" name="Freeform 432">
            <a:extLst>
              <a:ext uri="{FF2B5EF4-FFF2-40B4-BE49-F238E27FC236}">
                <a16:creationId xmlns:a16="http://schemas.microsoft.com/office/drawing/2014/main" id="{8436F954-CE5E-1E06-3CE1-E181B28577AC}"/>
              </a:ext>
            </a:extLst>
          </p:cNvPr>
          <p:cNvSpPr>
            <a:spLocks noChangeArrowheads="1"/>
          </p:cNvSpPr>
          <p:nvPr/>
        </p:nvSpPr>
        <p:spPr bwMode="auto">
          <a:xfrm>
            <a:off x="4245084" y="4032752"/>
            <a:ext cx="290875" cy="354503"/>
          </a:xfrm>
          <a:custGeom>
            <a:avLst/>
            <a:gdLst>
              <a:gd name="T0" fmla="*/ 554 w 564"/>
              <a:gd name="T1" fmla="*/ 536 h 687"/>
              <a:gd name="T2" fmla="*/ 554 w 564"/>
              <a:gd name="T3" fmla="*/ 536 h 687"/>
              <a:gd name="T4" fmla="*/ 501 w 564"/>
              <a:gd name="T5" fmla="*/ 396 h 687"/>
              <a:gd name="T6" fmla="*/ 492 w 564"/>
              <a:gd name="T7" fmla="*/ 246 h 687"/>
              <a:gd name="T8" fmla="*/ 492 w 564"/>
              <a:gd name="T9" fmla="*/ 211 h 687"/>
              <a:gd name="T10" fmla="*/ 492 w 564"/>
              <a:gd name="T11" fmla="*/ 167 h 687"/>
              <a:gd name="T12" fmla="*/ 281 w 564"/>
              <a:gd name="T13" fmla="*/ 0 h 687"/>
              <a:gd name="T14" fmla="*/ 141 w 564"/>
              <a:gd name="T15" fmla="*/ 44 h 687"/>
              <a:gd name="T16" fmla="*/ 61 w 564"/>
              <a:gd name="T17" fmla="*/ 167 h 687"/>
              <a:gd name="T18" fmla="*/ 61 w 564"/>
              <a:gd name="T19" fmla="*/ 211 h 687"/>
              <a:gd name="T20" fmla="*/ 61 w 564"/>
              <a:gd name="T21" fmla="*/ 255 h 687"/>
              <a:gd name="T22" fmla="*/ 61 w 564"/>
              <a:gd name="T23" fmla="*/ 264 h 687"/>
              <a:gd name="T24" fmla="*/ 61 w 564"/>
              <a:gd name="T25" fmla="*/ 264 h 687"/>
              <a:gd name="T26" fmla="*/ 61 w 564"/>
              <a:gd name="T27" fmla="*/ 404 h 687"/>
              <a:gd name="T28" fmla="*/ 9 w 564"/>
              <a:gd name="T29" fmla="*/ 536 h 687"/>
              <a:gd name="T30" fmla="*/ 0 w 564"/>
              <a:gd name="T31" fmla="*/ 572 h 687"/>
              <a:gd name="T32" fmla="*/ 26 w 564"/>
              <a:gd name="T33" fmla="*/ 589 h 687"/>
              <a:gd name="T34" fmla="*/ 26 w 564"/>
              <a:gd name="T35" fmla="*/ 589 h 687"/>
              <a:gd name="T36" fmla="*/ 114 w 564"/>
              <a:gd name="T37" fmla="*/ 589 h 687"/>
              <a:gd name="T38" fmla="*/ 176 w 564"/>
              <a:gd name="T39" fmla="*/ 660 h 687"/>
              <a:gd name="T40" fmla="*/ 281 w 564"/>
              <a:gd name="T41" fmla="*/ 686 h 687"/>
              <a:gd name="T42" fmla="*/ 387 w 564"/>
              <a:gd name="T43" fmla="*/ 660 h 687"/>
              <a:gd name="T44" fmla="*/ 448 w 564"/>
              <a:gd name="T45" fmla="*/ 589 h 687"/>
              <a:gd name="T46" fmla="*/ 528 w 564"/>
              <a:gd name="T47" fmla="*/ 589 h 687"/>
              <a:gd name="T48" fmla="*/ 528 w 564"/>
              <a:gd name="T49" fmla="*/ 589 h 687"/>
              <a:gd name="T50" fmla="*/ 563 w 564"/>
              <a:gd name="T51" fmla="*/ 572 h 687"/>
              <a:gd name="T52" fmla="*/ 554 w 564"/>
              <a:gd name="T53" fmla="*/ 536 h 687"/>
              <a:gd name="T54" fmla="*/ 360 w 564"/>
              <a:gd name="T55" fmla="*/ 624 h 687"/>
              <a:gd name="T56" fmla="*/ 360 w 564"/>
              <a:gd name="T57" fmla="*/ 624 h 687"/>
              <a:gd name="T58" fmla="*/ 281 w 564"/>
              <a:gd name="T59" fmla="*/ 642 h 687"/>
              <a:gd name="T60" fmla="*/ 202 w 564"/>
              <a:gd name="T61" fmla="*/ 624 h 687"/>
              <a:gd name="T62" fmla="*/ 167 w 564"/>
              <a:gd name="T63" fmla="*/ 589 h 687"/>
              <a:gd name="T64" fmla="*/ 281 w 564"/>
              <a:gd name="T65" fmla="*/ 589 h 687"/>
              <a:gd name="T66" fmla="*/ 396 w 564"/>
              <a:gd name="T67" fmla="*/ 589 h 687"/>
              <a:gd name="T68" fmla="*/ 360 w 564"/>
              <a:gd name="T69" fmla="*/ 624 h 687"/>
              <a:gd name="T70" fmla="*/ 466 w 564"/>
              <a:gd name="T71" fmla="*/ 545 h 687"/>
              <a:gd name="T72" fmla="*/ 466 w 564"/>
              <a:gd name="T73" fmla="*/ 545 h 687"/>
              <a:gd name="T74" fmla="*/ 466 w 564"/>
              <a:gd name="T75" fmla="*/ 545 h 687"/>
              <a:gd name="T76" fmla="*/ 281 w 564"/>
              <a:gd name="T77" fmla="*/ 545 h 687"/>
              <a:gd name="T78" fmla="*/ 52 w 564"/>
              <a:gd name="T79" fmla="*/ 545 h 687"/>
              <a:gd name="T80" fmla="*/ 105 w 564"/>
              <a:gd name="T81" fmla="*/ 404 h 687"/>
              <a:gd name="T82" fmla="*/ 105 w 564"/>
              <a:gd name="T83" fmla="*/ 255 h 687"/>
              <a:gd name="T84" fmla="*/ 105 w 564"/>
              <a:gd name="T85" fmla="*/ 246 h 687"/>
              <a:gd name="T86" fmla="*/ 105 w 564"/>
              <a:gd name="T87" fmla="*/ 246 h 687"/>
              <a:gd name="T88" fmla="*/ 105 w 564"/>
              <a:gd name="T89" fmla="*/ 202 h 687"/>
              <a:gd name="T90" fmla="*/ 105 w 564"/>
              <a:gd name="T91" fmla="*/ 176 h 687"/>
              <a:gd name="T92" fmla="*/ 167 w 564"/>
              <a:gd name="T93" fmla="*/ 79 h 687"/>
              <a:gd name="T94" fmla="*/ 281 w 564"/>
              <a:gd name="T95" fmla="*/ 44 h 687"/>
              <a:gd name="T96" fmla="*/ 448 w 564"/>
              <a:gd name="T97" fmla="*/ 176 h 687"/>
              <a:gd name="T98" fmla="*/ 448 w 564"/>
              <a:gd name="T99" fmla="*/ 202 h 687"/>
              <a:gd name="T100" fmla="*/ 448 w 564"/>
              <a:gd name="T101" fmla="*/ 246 h 687"/>
              <a:gd name="T102" fmla="*/ 457 w 564"/>
              <a:gd name="T103" fmla="*/ 404 h 687"/>
              <a:gd name="T104" fmla="*/ 501 w 564"/>
              <a:gd name="T105" fmla="*/ 545 h 687"/>
              <a:gd name="T106" fmla="*/ 466 w 564"/>
              <a:gd name="T107" fmla="*/ 54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687">
                <a:moveTo>
                  <a:pt x="554" y="536"/>
                </a:moveTo>
                <a:lnTo>
                  <a:pt x="554" y="536"/>
                </a:lnTo>
                <a:cubicBezTo>
                  <a:pt x="528" y="510"/>
                  <a:pt x="510" y="457"/>
                  <a:pt x="501" y="396"/>
                </a:cubicBezTo>
                <a:cubicBezTo>
                  <a:pt x="492" y="343"/>
                  <a:pt x="492" y="290"/>
                  <a:pt x="492" y="246"/>
                </a:cubicBezTo>
                <a:cubicBezTo>
                  <a:pt x="492" y="237"/>
                  <a:pt x="492" y="220"/>
                  <a:pt x="492" y="211"/>
                </a:cubicBezTo>
                <a:cubicBezTo>
                  <a:pt x="501" y="193"/>
                  <a:pt x="492" y="185"/>
                  <a:pt x="492" y="167"/>
                </a:cubicBezTo>
                <a:cubicBezTo>
                  <a:pt x="475" y="70"/>
                  <a:pt x="387" y="0"/>
                  <a:pt x="281" y="0"/>
                </a:cubicBezTo>
                <a:cubicBezTo>
                  <a:pt x="228" y="0"/>
                  <a:pt x="176" y="17"/>
                  <a:pt x="141" y="44"/>
                </a:cubicBezTo>
                <a:cubicBezTo>
                  <a:pt x="105" y="70"/>
                  <a:pt x="79" y="114"/>
                  <a:pt x="61" y="167"/>
                </a:cubicBezTo>
                <a:cubicBezTo>
                  <a:pt x="61" y="176"/>
                  <a:pt x="61" y="193"/>
                  <a:pt x="61" y="211"/>
                </a:cubicBezTo>
                <a:cubicBezTo>
                  <a:pt x="61" y="220"/>
                  <a:pt x="61" y="237"/>
                  <a:pt x="61" y="255"/>
                </a:cubicBezTo>
                <a:cubicBezTo>
                  <a:pt x="61" y="264"/>
                  <a:pt x="61" y="264"/>
                  <a:pt x="61" y="264"/>
                </a:cubicBezTo>
                <a:lnTo>
                  <a:pt x="61" y="264"/>
                </a:lnTo>
                <a:cubicBezTo>
                  <a:pt x="61" y="299"/>
                  <a:pt x="61" y="352"/>
                  <a:pt x="61" y="404"/>
                </a:cubicBezTo>
                <a:cubicBezTo>
                  <a:pt x="52" y="466"/>
                  <a:pt x="35" y="510"/>
                  <a:pt x="9" y="536"/>
                </a:cubicBezTo>
                <a:cubicBezTo>
                  <a:pt x="0" y="545"/>
                  <a:pt x="0" y="563"/>
                  <a:pt x="0" y="572"/>
                </a:cubicBezTo>
                <a:cubicBezTo>
                  <a:pt x="9" y="580"/>
                  <a:pt x="17" y="589"/>
                  <a:pt x="26" y="589"/>
                </a:cubicBezTo>
                <a:lnTo>
                  <a:pt x="26" y="589"/>
                </a:lnTo>
                <a:cubicBezTo>
                  <a:pt x="114" y="589"/>
                  <a:pt x="114" y="589"/>
                  <a:pt x="114" y="589"/>
                </a:cubicBezTo>
                <a:cubicBezTo>
                  <a:pt x="132" y="616"/>
                  <a:pt x="149" y="642"/>
                  <a:pt x="176" y="660"/>
                </a:cubicBezTo>
                <a:cubicBezTo>
                  <a:pt x="211" y="677"/>
                  <a:pt x="246" y="686"/>
                  <a:pt x="281" y="686"/>
                </a:cubicBezTo>
                <a:cubicBezTo>
                  <a:pt x="316" y="686"/>
                  <a:pt x="352" y="677"/>
                  <a:pt x="387" y="660"/>
                </a:cubicBezTo>
                <a:cubicBezTo>
                  <a:pt x="413" y="642"/>
                  <a:pt x="431" y="616"/>
                  <a:pt x="448" y="589"/>
                </a:cubicBezTo>
                <a:cubicBezTo>
                  <a:pt x="528" y="589"/>
                  <a:pt x="528" y="589"/>
                  <a:pt x="528" y="589"/>
                </a:cubicBezTo>
                <a:lnTo>
                  <a:pt x="528" y="589"/>
                </a:lnTo>
                <a:cubicBezTo>
                  <a:pt x="545" y="589"/>
                  <a:pt x="554" y="580"/>
                  <a:pt x="563" y="572"/>
                </a:cubicBezTo>
                <a:cubicBezTo>
                  <a:pt x="563" y="563"/>
                  <a:pt x="563" y="545"/>
                  <a:pt x="554" y="536"/>
                </a:cubicBezTo>
                <a:close/>
                <a:moveTo>
                  <a:pt x="360" y="624"/>
                </a:moveTo>
                <a:lnTo>
                  <a:pt x="360" y="624"/>
                </a:lnTo>
                <a:cubicBezTo>
                  <a:pt x="334" y="633"/>
                  <a:pt x="308" y="642"/>
                  <a:pt x="281" y="642"/>
                </a:cubicBezTo>
                <a:cubicBezTo>
                  <a:pt x="255" y="642"/>
                  <a:pt x="228" y="633"/>
                  <a:pt x="202" y="624"/>
                </a:cubicBezTo>
                <a:cubicBezTo>
                  <a:pt x="184" y="616"/>
                  <a:pt x="176" y="598"/>
                  <a:pt x="167" y="589"/>
                </a:cubicBezTo>
                <a:cubicBezTo>
                  <a:pt x="281" y="589"/>
                  <a:pt x="281" y="589"/>
                  <a:pt x="281" y="589"/>
                </a:cubicBezTo>
                <a:cubicBezTo>
                  <a:pt x="396" y="589"/>
                  <a:pt x="396" y="589"/>
                  <a:pt x="396" y="589"/>
                </a:cubicBezTo>
                <a:cubicBezTo>
                  <a:pt x="387" y="598"/>
                  <a:pt x="369" y="616"/>
                  <a:pt x="360" y="624"/>
                </a:cubicBezTo>
                <a:close/>
                <a:moveTo>
                  <a:pt x="466" y="545"/>
                </a:moveTo>
                <a:lnTo>
                  <a:pt x="466" y="545"/>
                </a:lnTo>
                <a:lnTo>
                  <a:pt x="466" y="545"/>
                </a:lnTo>
                <a:cubicBezTo>
                  <a:pt x="281" y="545"/>
                  <a:pt x="281" y="545"/>
                  <a:pt x="281" y="545"/>
                </a:cubicBezTo>
                <a:cubicBezTo>
                  <a:pt x="52" y="545"/>
                  <a:pt x="52" y="545"/>
                  <a:pt x="52" y="545"/>
                </a:cubicBezTo>
                <a:cubicBezTo>
                  <a:pt x="79" y="510"/>
                  <a:pt x="97" y="466"/>
                  <a:pt x="105" y="404"/>
                </a:cubicBezTo>
                <a:cubicBezTo>
                  <a:pt x="114" y="352"/>
                  <a:pt x="114" y="290"/>
                  <a:pt x="105" y="255"/>
                </a:cubicBezTo>
                <a:cubicBezTo>
                  <a:pt x="105" y="246"/>
                  <a:pt x="105" y="246"/>
                  <a:pt x="105" y="246"/>
                </a:cubicBezTo>
                <a:lnTo>
                  <a:pt x="105" y="246"/>
                </a:lnTo>
                <a:cubicBezTo>
                  <a:pt x="105" y="228"/>
                  <a:pt x="105" y="211"/>
                  <a:pt x="105" y="202"/>
                </a:cubicBezTo>
                <a:cubicBezTo>
                  <a:pt x="105" y="193"/>
                  <a:pt x="105" y="185"/>
                  <a:pt x="105" y="176"/>
                </a:cubicBezTo>
                <a:cubicBezTo>
                  <a:pt x="114" y="141"/>
                  <a:pt x="141" y="105"/>
                  <a:pt x="167" y="79"/>
                </a:cubicBezTo>
                <a:cubicBezTo>
                  <a:pt x="202" y="53"/>
                  <a:pt x="237" y="44"/>
                  <a:pt x="281" y="44"/>
                </a:cubicBezTo>
                <a:cubicBezTo>
                  <a:pt x="360" y="44"/>
                  <a:pt x="431" y="97"/>
                  <a:pt x="448" y="176"/>
                </a:cubicBezTo>
                <a:cubicBezTo>
                  <a:pt x="448" y="185"/>
                  <a:pt x="448" y="193"/>
                  <a:pt x="448" y="202"/>
                </a:cubicBezTo>
                <a:cubicBezTo>
                  <a:pt x="448" y="220"/>
                  <a:pt x="448" y="228"/>
                  <a:pt x="448" y="246"/>
                </a:cubicBezTo>
                <a:cubicBezTo>
                  <a:pt x="448" y="290"/>
                  <a:pt x="448" y="343"/>
                  <a:pt x="457" y="404"/>
                </a:cubicBezTo>
                <a:cubicBezTo>
                  <a:pt x="466" y="466"/>
                  <a:pt x="484" y="510"/>
                  <a:pt x="501" y="545"/>
                </a:cubicBezTo>
                <a:lnTo>
                  <a:pt x="466" y="545"/>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69" name="Freeform 434">
            <a:extLst>
              <a:ext uri="{FF2B5EF4-FFF2-40B4-BE49-F238E27FC236}">
                <a16:creationId xmlns:a16="http://schemas.microsoft.com/office/drawing/2014/main" id="{D535A8DB-C958-F1FB-A5C0-C2034E7AAED9}"/>
              </a:ext>
            </a:extLst>
          </p:cNvPr>
          <p:cNvSpPr>
            <a:spLocks noChangeArrowheads="1"/>
          </p:cNvSpPr>
          <p:nvPr/>
        </p:nvSpPr>
        <p:spPr bwMode="auto">
          <a:xfrm>
            <a:off x="5176791" y="5566451"/>
            <a:ext cx="363593" cy="313599"/>
          </a:xfrm>
          <a:custGeom>
            <a:avLst/>
            <a:gdLst>
              <a:gd name="T0" fmla="*/ 352 w 705"/>
              <a:gd name="T1" fmla="*/ 607 h 608"/>
              <a:gd name="T2" fmla="*/ 352 w 705"/>
              <a:gd name="T3" fmla="*/ 607 h 608"/>
              <a:gd name="T4" fmla="*/ 335 w 705"/>
              <a:gd name="T5" fmla="*/ 598 h 608"/>
              <a:gd name="T6" fmla="*/ 97 w 705"/>
              <a:gd name="T7" fmla="*/ 370 h 608"/>
              <a:gd name="T8" fmla="*/ 97 w 705"/>
              <a:gd name="T9" fmla="*/ 370 h 608"/>
              <a:gd name="T10" fmla="*/ 53 w 705"/>
              <a:gd name="T11" fmla="*/ 317 h 608"/>
              <a:gd name="T12" fmla="*/ 0 w 705"/>
              <a:gd name="T13" fmla="*/ 185 h 608"/>
              <a:gd name="T14" fmla="*/ 53 w 705"/>
              <a:gd name="T15" fmla="*/ 53 h 608"/>
              <a:gd name="T16" fmla="*/ 185 w 705"/>
              <a:gd name="T17" fmla="*/ 0 h 608"/>
              <a:gd name="T18" fmla="*/ 317 w 705"/>
              <a:gd name="T19" fmla="*/ 53 h 608"/>
              <a:gd name="T20" fmla="*/ 352 w 705"/>
              <a:gd name="T21" fmla="*/ 79 h 608"/>
              <a:gd name="T22" fmla="*/ 379 w 705"/>
              <a:gd name="T23" fmla="*/ 53 h 608"/>
              <a:gd name="T24" fmla="*/ 519 w 705"/>
              <a:gd name="T25" fmla="*/ 0 h 608"/>
              <a:gd name="T26" fmla="*/ 651 w 705"/>
              <a:gd name="T27" fmla="*/ 53 h 608"/>
              <a:gd name="T28" fmla="*/ 704 w 705"/>
              <a:gd name="T29" fmla="*/ 185 h 608"/>
              <a:gd name="T30" fmla="*/ 651 w 705"/>
              <a:gd name="T31" fmla="*/ 317 h 608"/>
              <a:gd name="T32" fmla="*/ 651 w 705"/>
              <a:gd name="T33" fmla="*/ 317 h 608"/>
              <a:gd name="T34" fmla="*/ 607 w 705"/>
              <a:gd name="T35" fmla="*/ 370 h 608"/>
              <a:gd name="T36" fmla="*/ 599 w 705"/>
              <a:gd name="T37" fmla="*/ 370 h 608"/>
              <a:gd name="T38" fmla="*/ 370 w 705"/>
              <a:gd name="T39" fmla="*/ 598 h 608"/>
              <a:gd name="T40" fmla="*/ 352 w 705"/>
              <a:gd name="T41" fmla="*/ 607 h 608"/>
              <a:gd name="T42" fmla="*/ 132 w 705"/>
              <a:gd name="T43" fmla="*/ 334 h 608"/>
              <a:gd name="T44" fmla="*/ 132 w 705"/>
              <a:gd name="T45" fmla="*/ 334 h 608"/>
              <a:gd name="T46" fmla="*/ 352 w 705"/>
              <a:gd name="T47" fmla="*/ 554 h 608"/>
              <a:gd name="T48" fmla="*/ 572 w 705"/>
              <a:gd name="T49" fmla="*/ 334 h 608"/>
              <a:gd name="T50" fmla="*/ 572 w 705"/>
              <a:gd name="T51" fmla="*/ 334 h 608"/>
              <a:gd name="T52" fmla="*/ 616 w 705"/>
              <a:gd name="T53" fmla="*/ 291 h 608"/>
              <a:gd name="T54" fmla="*/ 660 w 705"/>
              <a:gd name="T55" fmla="*/ 185 h 608"/>
              <a:gd name="T56" fmla="*/ 616 w 705"/>
              <a:gd name="T57" fmla="*/ 88 h 608"/>
              <a:gd name="T58" fmla="*/ 519 w 705"/>
              <a:gd name="T59" fmla="*/ 44 h 608"/>
              <a:gd name="T60" fmla="*/ 414 w 705"/>
              <a:gd name="T61" fmla="*/ 88 h 608"/>
              <a:gd name="T62" fmla="*/ 370 w 705"/>
              <a:gd name="T63" fmla="*/ 132 h 608"/>
              <a:gd name="T64" fmla="*/ 352 w 705"/>
              <a:gd name="T65" fmla="*/ 141 h 608"/>
              <a:gd name="T66" fmla="*/ 335 w 705"/>
              <a:gd name="T67" fmla="*/ 132 h 608"/>
              <a:gd name="T68" fmla="*/ 291 w 705"/>
              <a:gd name="T69" fmla="*/ 88 h 608"/>
              <a:gd name="T70" fmla="*/ 185 w 705"/>
              <a:gd name="T71" fmla="*/ 44 h 608"/>
              <a:gd name="T72" fmla="*/ 88 w 705"/>
              <a:gd name="T73" fmla="*/ 88 h 608"/>
              <a:gd name="T74" fmla="*/ 44 w 705"/>
              <a:gd name="T75" fmla="*/ 185 h 608"/>
              <a:gd name="T76" fmla="*/ 88 w 705"/>
              <a:gd name="T77" fmla="*/ 291 h 608"/>
              <a:gd name="T78" fmla="*/ 132 w 705"/>
              <a:gd name="T79" fmla="*/ 334 h 608"/>
              <a:gd name="T80" fmla="*/ 634 w 705"/>
              <a:gd name="T81" fmla="*/ 308 h 608"/>
              <a:gd name="T82" fmla="*/ 634 w 705"/>
              <a:gd name="T83" fmla="*/ 3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608">
                <a:moveTo>
                  <a:pt x="352" y="607"/>
                </a:moveTo>
                <a:lnTo>
                  <a:pt x="352" y="607"/>
                </a:lnTo>
                <a:cubicBezTo>
                  <a:pt x="344" y="607"/>
                  <a:pt x="344" y="607"/>
                  <a:pt x="335" y="598"/>
                </a:cubicBezTo>
                <a:cubicBezTo>
                  <a:pt x="97" y="370"/>
                  <a:pt x="97" y="370"/>
                  <a:pt x="97" y="370"/>
                </a:cubicBezTo>
                <a:lnTo>
                  <a:pt x="97" y="370"/>
                </a:lnTo>
                <a:cubicBezTo>
                  <a:pt x="53" y="317"/>
                  <a:pt x="53" y="317"/>
                  <a:pt x="53" y="317"/>
                </a:cubicBezTo>
                <a:cubicBezTo>
                  <a:pt x="18" y="281"/>
                  <a:pt x="0" y="238"/>
                  <a:pt x="0" y="185"/>
                </a:cubicBezTo>
                <a:cubicBezTo>
                  <a:pt x="0" y="132"/>
                  <a:pt x="18" y="88"/>
                  <a:pt x="53" y="53"/>
                </a:cubicBezTo>
                <a:cubicBezTo>
                  <a:pt x="88" y="18"/>
                  <a:pt x="132" y="0"/>
                  <a:pt x="185" y="0"/>
                </a:cubicBezTo>
                <a:cubicBezTo>
                  <a:pt x="238" y="0"/>
                  <a:pt x="282" y="18"/>
                  <a:pt x="317" y="53"/>
                </a:cubicBezTo>
                <a:cubicBezTo>
                  <a:pt x="352" y="79"/>
                  <a:pt x="352" y="79"/>
                  <a:pt x="352" y="79"/>
                </a:cubicBezTo>
                <a:cubicBezTo>
                  <a:pt x="379" y="53"/>
                  <a:pt x="379" y="53"/>
                  <a:pt x="379" y="53"/>
                </a:cubicBezTo>
                <a:cubicBezTo>
                  <a:pt x="414" y="18"/>
                  <a:pt x="467" y="0"/>
                  <a:pt x="519" y="0"/>
                </a:cubicBezTo>
                <a:cubicBezTo>
                  <a:pt x="563" y="0"/>
                  <a:pt x="616" y="18"/>
                  <a:pt x="651" y="53"/>
                </a:cubicBezTo>
                <a:cubicBezTo>
                  <a:pt x="686" y="88"/>
                  <a:pt x="704" y="132"/>
                  <a:pt x="704" y="185"/>
                </a:cubicBezTo>
                <a:cubicBezTo>
                  <a:pt x="704" y="238"/>
                  <a:pt x="686" y="281"/>
                  <a:pt x="651" y="317"/>
                </a:cubicBezTo>
                <a:lnTo>
                  <a:pt x="651" y="317"/>
                </a:lnTo>
                <a:cubicBezTo>
                  <a:pt x="607" y="370"/>
                  <a:pt x="607" y="370"/>
                  <a:pt x="607" y="370"/>
                </a:cubicBezTo>
                <a:lnTo>
                  <a:pt x="599" y="370"/>
                </a:lnTo>
                <a:cubicBezTo>
                  <a:pt x="370" y="598"/>
                  <a:pt x="370" y="598"/>
                  <a:pt x="370" y="598"/>
                </a:cubicBezTo>
                <a:cubicBezTo>
                  <a:pt x="361" y="607"/>
                  <a:pt x="361" y="607"/>
                  <a:pt x="352" y="607"/>
                </a:cubicBezTo>
                <a:close/>
                <a:moveTo>
                  <a:pt x="132" y="334"/>
                </a:moveTo>
                <a:lnTo>
                  <a:pt x="132" y="334"/>
                </a:lnTo>
                <a:cubicBezTo>
                  <a:pt x="352" y="554"/>
                  <a:pt x="352" y="554"/>
                  <a:pt x="352" y="554"/>
                </a:cubicBezTo>
                <a:cubicBezTo>
                  <a:pt x="572" y="334"/>
                  <a:pt x="572" y="334"/>
                  <a:pt x="572" y="334"/>
                </a:cubicBezTo>
                <a:lnTo>
                  <a:pt x="572" y="334"/>
                </a:lnTo>
                <a:cubicBezTo>
                  <a:pt x="616" y="291"/>
                  <a:pt x="616" y="291"/>
                  <a:pt x="616" y="291"/>
                </a:cubicBezTo>
                <a:cubicBezTo>
                  <a:pt x="642" y="264"/>
                  <a:pt x="660" y="220"/>
                  <a:pt x="660" y="185"/>
                </a:cubicBezTo>
                <a:cubicBezTo>
                  <a:pt x="660" y="150"/>
                  <a:pt x="642" y="115"/>
                  <a:pt x="616" y="88"/>
                </a:cubicBezTo>
                <a:cubicBezTo>
                  <a:pt x="590" y="53"/>
                  <a:pt x="555" y="44"/>
                  <a:pt x="519" y="44"/>
                </a:cubicBezTo>
                <a:cubicBezTo>
                  <a:pt x="475" y="44"/>
                  <a:pt x="440" y="53"/>
                  <a:pt x="414" y="88"/>
                </a:cubicBezTo>
                <a:cubicBezTo>
                  <a:pt x="370" y="132"/>
                  <a:pt x="370" y="132"/>
                  <a:pt x="370" y="132"/>
                </a:cubicBezTo>
                <a:cubicBezTo>
                  <a:pt x="361" y="132"/>
                  <a:pt x="361" y="141"/>
                  <a:pt x="352" y="141"/>
                </a:cubicBezTo>
                <a:cubicBezTo>
                  <a:pt x="344" y="141"/>
                  <a:pt x="344" y="132"/>
                  <a:pt x="335" y="132"/>
                </a:cubicBezTo>
                <a:cubicBezTo>
                  <a:pt x="291" y="88"/>
                  <a:pt x="291" y="88"/>
                  <a:pt x="291" y="88"/>
                </a:cubicBezTo>
                <a:cubicBezTo>
                  <a:pt x="264" y="53"/>
                  <a:pt x="229" y="44"/>
                  <a:pt x="185" y="44"/>
                </a:cubicBezTo>
                <a:cubicBezTo>
                  <a:pt x="150" y="44"/>
                  <a:pt x="115" y="53"/>
                  <a:pt x="88" y="88"/>
                </a:cubicBezTo>
                <a:cubicBezTo>
                  <a:pt x="62" y="115"/>
                  <a:pt x="44" y="150"/>
                  <a:pt x="44" y="185"/>
                </a:cubicBezTo>
                <a:cubicBezTo>
                  <a:pt x="44" y="220"/>
                  <a:pt x="62" y="264"/>
                  <a:pt x="88" y="291"/>
                </a:cubicBezTo>
                <a:cubicBezTo>
                  <a:pt x="132" y="334"/>
                  <a:pt x="132" y="334"/>
                  <a:pt x="132" y="334"/>
                </a:cubicBezTo>
                <a:close/>
                <a:moveTo>
                  <a:pt x="634" y="308"/>
                </a:moveTo>
                <a:lnTo>
                  <a:pt x="634" y="308"/>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70" name="Group 69">
            <a:extLst>
              <a:ext uri="{FF2B5EF4-FFF2-40B4-BE49-F238E27FC236}">
                <a16:creationId xmlns:a16="http://schemas.microsoft.com/office/drawing/2014/main" id="{31CC5222-27FE-0F24-44F2-1E0547B1308C}"/>
              </a:ext>
            </a:extLst>
          </p:cNvPr>
          <p:cNvGrpSpPr/>
          <p:nvPr/>
        </p:nvGrpSpPr>
        <p:grpSpPr>
          <a:xfrm>
            <a:off x="5239155" y="2611329"/>
            <a:ext cx="227246" cy="359048"/>
            <a:chOff x="3048636" y="2065332"/>
            <a:chExt cx="227246" cy="359048"/>
          </a:xfrm>
        </p:grpSpPr>
        <p:sp>
          <p:nvSpPr>
            <p:cNvPr id="71" name="Freeform 436">
              <a:extLst>
                <a:ext uri="{FF2B5EF4-FFF2-40B4-BE49-F238E27FC236}">
                  <a16:creationId xmlns:a16="http://schemas.microsoft.com/office/drawing/2014/main" id="{9FC60543-524C-B94F-1843-C93649626692}"/>
                </a:ext>
              </a:extLst>
            </p:cNvPr>
            <p:cNvSpPr>
              <a:spLocks noChangeArrowheads="1"/>
            </p:cNvSpPr>
            <p:nvPr/>
          </p:nvSpPr>
          <p:spPr bwMode="auto">
            <a:xfrm>
              <a:off x="3048636" y="2065332"/>
              <a:ext cx="227246" cy="359048"/>
            </a:xfrm>
            <a:custGeom>
              <a:avLst/>
              <a:gdLst>
                <a:gd name="T0" fmla="*/ 220 w 441"/>
                <a:gd name="T1" fmla="*/ 695 h 696"/>
                <a:gd name="T2" fmla="*/ 220 w 441"/>
                <a:gd name="T3" fmla="*/ 695 h 696"/>
                <a:gd name="T4" fmla="*/ 203 w 441"/>
                <a:gd name="T5" fmla="*/ 687 h 696"/>
                <a:gd name="T6" fmla="*/ 106 w 441"/>
                <a:gd name="T7" fmla="*/ 502 h 696"/>
                <a:gd name="T8" fmla="*/ 0 w 441"/>
                <a:gd name="T9" fmla="*/ 220 h 696"/>
                <a:gd name="T10" fmla="*/ 220 w 441"/>
                <a:gd name="T11" fmla="*/ 0 h 696"/>
                <a:gd name="T12" fmla="*/ 440 w 441"/>
                <a:gd name="T13" fmla="*/ 220 h 696"/>
                <a:gd name="T14" fmla="*/ 343 w 441"/>
                <a:gd name="T15" fmla="*/ 502 h 696"/>
                <a:gd name="T16" fmla="*/ 238 w 441"/>
                <a:gd name="T17" fmla="*/ 687 h 696"/>
                <a:gd name="T18" fmla="*/ 220 w 441"/>
                <a:gd name="T19" fmla="*/ 695 h 696"/>
                <a:gd name="T20" fmla="*/ 220 w 441"/>
                <a:gd name="T21" fmla="*/ 44 h 696"/>
                <a:gd name="T22" fmla="*/ 220 w 441"/>
                <a:gd name="T23" fmla="*/ 44 h 696"/>
                <a:gd name="T24" fmla="*/ 44 w 441"/>
                <a:gd name="T25" fmla="*/ 220 h 696"/>
                <a:gd name="T26" fmla="*/ 141 w 441"/>
                <a:gd name="T27" fmla="*/ 484 h 696"/>
                <a:gd name="T28" fmla="*/ 220 w 441"/>
                <a:gd name="T29" fmla="*/ 625 h 696"/>
                <a:gd name="T30" fmla="*/ 299 w 441"/>
                <a:gd name="T31" fmla="*/ 484 h 696"/>
                <a:gd name="T32" fmla="*/ 396 w 441"/>
                <a:gd name="T33" fmla="*/ 220 h 696"/>
                <a:gd name="T34" fmla="*/ 220 w 441"/>
                <a:gd name="T35" fmla="*/ 4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96">
                  <a:moveTo>
                    <a:pt x="220" y="695"/>
                  </a:moveTo>
                  <a:lnTo>
                    <a:pt x="220" y="695"/>
                  </a:lnTo>
                  <a:cubicBezTo>
                    <a:pt x="212" y="695"/>
                    <a:pt x="212" y="687"/>
                    <a:pt x="203" y="687"/>
                  </a:cubicBezTo>
                  <a:cubicBezTo>
                    <a:pt x="203" y="687"/>
                    <a:pt x="150" y="599"/>
                    <a:pt x="106" y="502"/>
                  </a:cubicBezTo>
                  <a:cubicBezTo>
                    <a:pt x="36" y="370"/>
                    <a:pt x="0" y="273"/>
                    <a:pt x="0" y="220"/>
                  </a:cubicBezTo>
                  <a:cubicBezTo>
                    <a:pt x="0" y="97"/>
                    <a:pt x="97" y="0"/>
                    <a:pt x="220" y="0"/>
                  </a:cubicBezTo>
                  <a:cubicBezTo>
                    <a:pt x="343" y="0"/>
                    <a:pt x="440" y="97"/>
                    <a:pt x="440" y="220"/>
                  </a:cubicBezTo>
                  <a:cubicBezTo>
                    <a:pt x="440" y="273"/>
                    <a:pt x="405" y="370"/>
                    <a:pt x="343" y="502"/>
                  </a:cubicBezTo>
                  <a:cubicBezTo>
                    <a:pt x="291" y="599"/>
                    <a:pt x="247" y="687"/>
                    <a:pt x="238" y="687"/>
                  </a:cubicBezTo>
                  <a:cubicBezTo>
                    <a:pt x="238" y="687"/>
                    <a:pt x="229" y="695"/>
                    <a:pt x="220" y="695"/>
                  </a:cubicBezTo>
                  <a:close/>
                  <a:moveTo>
                    <a:pt x="220" y="44"/>
                  </a:moveTo>
                  <a:lnTo>
                    <a:pt x="220" y="44"/>
                  </a:lnTo>
                  <a:cubicBezTo>
                    <a:pt x="123" y="44"/>
                    <a:pt x="44" y="124"/>
                    <a:pt x="44" y="220"/>
                  </a:cubicBezTo>
                  <a:cubicBezTo>
                    <a:pt x="44" y="255"/>
                    <a:pt x="62" y="326"/>
                    <a:pt x="141" y="484"/>
                  </a:cubicBezTo>
                  <a:cubicBezTo>
                    <a:pt x="176" y="546"/>
                    <a:pt x="203" y="599"/>
                    <a:pt x="220" y="625"/>
                  </a:cubicBezTo>
                  <a:cubicBezTo>
                    <a:pt x="238" y="599"/>
                    <a:pt x="273" y="546"/>
                    <a:pt x="299" y="484"/>
                  </a:cubicBezTo>
                  <a:cubicBezTo>
                    <a:pt x="378" y="326"/>
                    <a:pt x="396" y="255"/>
                    <a:pt x="396" y="220"/>
                  </a:cubicBezTo>
                  <a:cubicBezTo>
                    <a:pt x="396" y="124"/>
                    <a:pt x="317" y="44"/>
                    <a:pt x="220"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2" name="Freeform 437">
              <a:extLst>
                <a:ext uri="{FF2B5EF4-FFF2-40B4-BE49-F238E27FC236}">
                  <a16:creationId xmlns:a16="http://schemas.microsoft.com/office/drawing/2014/main" id="{28FB2FDB-C1CF-5921-E8A2-F0C4153C34BD}"/>
                </a:ext>
              </a:extLst>
            </p:cNvPr>
            <p:cNvSpPr>
              <a:spLocks noChangeArrowheads="1"/>
            </p:cNvSpPr>
            <p:nvPr/>
          </p:nvSpPr>
          <p:spPr bwMode="auto">
            <a:xfrm>
              <a:off x="3107720" y="2124415"/>
              <a:ext cx="109078" cy="104533"/>
            </a:xfrm>
            <a:custGeom>
              <a:avLst/>
              <a:gdLst>
                <a:gd name="T0" fmla="*/ 105 w 212"/>
                <a:gd name="T1" fmla="*/ 202 h 203"/>
                <a:gd name="T2" fmla="*/ 105 w 212"/>
                <a:gd name="T3" fmla="*/ 202 h 203"/>
                <a:gd name="T4" fmla="*/ 0 w 212"/>
                <a:gd name="T5" fmla="*/ 97 h 203"/>
                <a:gd name="T6" fmla="*/ 105 w 212"/>
                <a:gd name="T7" fmla="*/ 0 h 203"/>
                <a:gd name="T8" fmla="*/ 211 w 212"/>
                <a:gd name="T9" fmla="*/ 97 h 203"/>
                <a:gd name="T10" fmla="*/ 105 w 212"/>
                <a:gd name="T11" fmla="*/ 202 h 203"/>
                <a:gd name="T12" fmla="*/ 105 w 212"/>
                <a:gd name="T13" fmla="*/ 44 h 203"/>
                <a:gd name="T14" fmla="*/ 105 w 212"/>
                <a:gd name="T15" fmla="*/ 44 h 203"/>
                <a:gd name="T16" fmla="*/ 44 w 212"/>
                <a:gd name="T17" fmla="*/ 97 h 203"/>
                <a:gd name="T18" fmla="*/ 105 w 212"/>
                <a:gd name="T19" fmla="*/ 158 h 203"/>
                <a:gd name="T20" fmla="*/ 158 w 212"/>
                <a:gd name="T21" fmla="*/ 97 h 203"/>
                <a:gd name="T22" fmla="*/ 105 w 212"/>
                <a:gd name="T23" fmla="*/ 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203">
                  <a:moveTo>
                    <a:pt x="105" y="202"/>
                  </a:moveTo>
                  <a:lnTo>
                    <a:pt x="105" y="202"/>
                  </a:lnTo>
                  <a:cubicBezTo>
                    <a:pt x="52" y="202"/>
                    <a:pt x="0" y="158"/>
                    <a:pt x="0" y="97"/>
                  </a:cubicBezTo>
                  <a:cubicBezTo>
                    <a:pt x="0" y="44"/>
                    <a:pt x="52" y="0"/>
                    <a:pt x="105" y="0"/>
                  </a:cubicBezTo>
                  <a:cubicBezTo>
                    <a:pt x="158" y="0"/>
                    <a:pt x="211" y="44"/>
                    <a:pt x="211" y="97"/>
                  </a:cubicBezTo>
                  <a:cubicBezTo>
                    <a:pt x="211" y="158"/>
                    <a:pt x="158" y="202"/>
                    <a:pt x="105" y="202"/>
                  </a:cubicBezTo>
                  <a:close/>
                  <a:moveTo>
                    <a:pt x="105" y="44"/>
                  </a:moveTo>
                  <a:lnTo>
                    <a:pt x="105" y="44"/>
                  </a:lnTo>
                  <a:cubicBezTo>
                    <a:pt x="70" y="44"/>
                    <a:pt x="44" y="70"/>
                    <a:pt x="44" y="97"/>
                  </a:cubicBezTo>
                  <a:cubicBezTo>
                    <a:pt x="44" y="132"/>
                    <a:pt x="70" y="158"/>
                    <a:pt x="105" y="158"/>
                  </a:cubicBezTo>
                  <a:cubicBezTo>
                    <a:pt x="140" y="158"/>
                    <a:pt x="158" y="132"/>
                    <a:pt x="158" y="97"/>
                  </a:cubicBezTo>
                  <a:cubicBezTo>
                    <a:pt x="158" y="70"/>
                    <a:pt x="140" y="44"/>
                    <a:pt x="105"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73" name="Freeform 433">
            <a:extLst>
              <a:ext uri="{FF2B5EF4-FFF2-40B4-BE49-F238E27FC236}">
                <a16:creationId xmlns:a16="http://schemas.microsoft.com/office/drawing/2014/main" id="{42C502F4-9335-C91A-241D-49E930EF2E76}"/>
              </a:ext>
            </a:extLst>
          </p:cNvPr>
          <p:cNvSpPr>
            <a:spLocks noChangeArrowheads="1"/>
          </p:cNvSpPr>
          <p:nvPr/>
        </p:nvSpPr>
        <p:spPr bwMode="auto">
          <a:xfrm>
            <a:off x="7088752" y="3043097"/>
            <a:ext cx="277240" cy="318144"/>
          </a:xfrm>
          <a:custGeom>
            <a:avLst/>
            <a:gdLst>
              <a:gd name="T0" fmla="*/ 528 w 538"/>
              <a:gd name="T1" fmla="*/ 607 h 617"/>
              <a:gd name="T2" fmla="*/ 528 w 538"/>
              <a:gd name="T3" fmla="*/ 607 h 617"/>
              <a:gd name="T4" fmla="*/ 537 w 538"/>
              <a:gd name="T5" fmla="*/ 598 h 617"/>
              <a:gd name="T6" fmla="*/ 537 w 538"/>
              <a:gd name="T7" fmla="*/ 589 h 617"/>
              <a:gd name="T8" fmla="*/ 537 w 538"/>
              <a:gd name="T9" fmla="*/ 589 h 617"/>
              <a:gd name="T10" fmla="*/ 528 w 538"/>
              <a:gd name="T11" fmla="*/ 580 h 617"/>
              <a:gd name="T12" fmla="*/ 291 w 538"/>
              <a:gd name="T13" fmla="*/ 17 h 617"/>
              <a:gd name="T14" fmla="*/ 291 w 538"/>
              <a:gd name="T15" fmla="*/ 17 h 617"/>
              <a:gd name="T16" fmla="*/ 282 w 538"/>
              <a:gd name="T17" fmla="*/ 9 h 617"/>
              <a:gd name="T18" fmla="*/ 282 w 538"/>
              <a:gd name="T19" fmla="*/ 9 h 617"/>
              <a:gd name="T20" fmla="*/ 282 w 538"/>
              <a:gd name="T21" fmla="*/ 9 h 617"/>
              <a:gd name="T22" fmla="*/ 282 w 538"/>
              <a:gd name="T23" fmla="*/ 9 h 617"/>
              <a:gd name="T24" fmla="*/ 273 w 538"/>
              <a:gd name="T25" fmla="*/ 0 h 617"/>
              <a:gd name="T26" fmla="*/ 273 w 538"/>
              <a:gd name="T27" fmla="*/ 0 h 617"/>
              <a:gd name="T28" fmla="*/ 273 w 538"/>
              <a:gd name="T29" fmla="*/ 0 h 617"/>
              <a:gd name="T30" fmla="*/ 264 w 538"/>
              <a:gd name="T31" fmla="*/ 0 h 617"/>
              <a:gd name="T32" fmla="*/ 264 w 538"/>
              <a:gd name="T33" fmla="*/ 0 h 617"/>
              <a:gd name="T34" fmla="*/ 264 w 538"/>
              <a:gd name="T35" fmla="*/ 9 h 617"/>
              <a:gd name="T36" fmla="*/ 255 w 538"/>
              <a:gd name="T37" fmla="*/ 9 h 617"/>
              <a:gd name="T38" fmla="*/ 255 w 538"/>
              <a:gd name="T39" fmla="*/ 9 h 617"/>
              <a:gd name="T40" fmla="*/ 255 w 538"/>
              <a:gd name="T41" fmla="*/ 9 h 617"/>
              <a:gd name="T42" fmla="*/ 247 w 538"/>
              <a:gd name="T43" fmla="*/ 17 h 617"/>
              <a:gd name="T44" fmla="*/ 247 w 538"/>
              <a:gd name="T45" fmla="*/ 17 h 617"/>
              <a:gd name="T46" fmla="*/ 9 w 538"/>
              <a:gd name="T47" fmla="*/ 580 h 617"/>
              <a:gd name="T48" fmla="*/ 9 w 538"/>
              <a:gd name="T49" fmla="*/ 589 h 617"/>
              <a:gd name="T50" fmla="*/ 0 w 538"/>
              <a:gd name="T51" fmla="*/ 589 h 617"/>
              <a:gd name="T52" fmla="*/ 0 w 538"/>
              <a:gd name="T53" fmla="*/ 598 h 617"/>
              <a:gd name="T54" fmla="*/ 9 w 538"/>
              <a:gd name="T55" fmla="*/ 598 h 617"/>
              <a:gd name="T56" fmla="*/ 9 w 538"/>
              <a:gd name="T57" fmla="*/ 598 h 617"/>
              <a:gd name="T58" fmla="*/ 9 w 538"/>
              <a:gd name="T59" fmla="*/ 607 h 617"/>
              <a:gd name="T60" fmla="*/ 9 w 538"/>
              <a:gd name="T61" fmla="*/ 607 h 617"/>
              <a:gd name="T62" fmla="*/ 9 w 538"/>
              <a:gd name="T63" fmla="*/ 607 h 617"/>
              <a:gd name="T64" fmla="*/ 18 w 538"/>
              <a:gd name="T65" fmla="*/ 616 h 617"/>
              <a:gd name="T66" fmla="*/ 18 w 538"/>
              <a:gd name="T67" fmla="*/ 616 h 617"/>
              <a:gd name="T68" fmla="*/ 18 w 538"/>
              <a:gd name="T69" fmla="*/ 616 h 617"/>
              <a:gd name="T70" fmla="*/ 27 w 538"/>
              <a:gd name="T71" fmla="*/ 616 h 617"/>
              <a:gd name="T72" fmla="*/ 27 w 538"/>
              <a:gd name="T73" fmla="*/ 616 h 617"/>
              <a:gd name="T74" fmla="*/ 36 w 538"/>
              <a:gd name="T75" fmla="*/ 616 h 617"/>
              <a:gd name="T76" fmla="*/ 273 w 538"/>
              <a:gd name="T77" fmla="*/ 457 h 617"/>
              <a:gd name="T78" fmla="*/ 502 w 538"/>
              <a:gd name="T79" fmla="*/ 616 h 617"/>
              <a:gd name="T80" fmla="*/ 510 w 538"/>
              <a:gd name="T81" fmla="*/ 616 h 617"/>
              <a:gd name="T82" fmla="*/ 510 w 538"/>
              <a:gd name="T83" fmla="*/ 616 h 617"/>
              <a:gd name="T84" fmla="*/ 519 w 538"/>
              <a:gd name="T85" fmla="*/ 616 h 617"/>
              <a:gd name="T86" fmla="*/ 519 w 538"/>
              <a:gd name="T87" fmla="*/ 616 h 617"/>
              <a:gd name="T88" fmla="*/ 519 w 538"/>
              <a:gd name="T89" fmla="*/ 616 h 617"/>
              <a:gd name="T90" fmla="*/ 282 w 538"/>
              <a:gd name="T91" fmla="*/ 413 h 617"/>
              <a:gd name="T92" fmla="*/ 282 w 538"/>
              <a:gd name="T93" fmla="*/ 413 h 617"/>
              <a:gd name="T94" fmla="*/ 282 w 538"/>
              <a:gd name="T95" fmla="*/ 413 h 617"/>
              <a:gd name="T96" fmla="*/ 273 w 538"/>
              <a:gd name="T97" fmla="*/ 413 h 617"/>
              <a:gd name="T98" fmla="*/ 273 w 538"/>
              <a:gd name="T99" fmla="*/ 413 h 617"/>
              <a:gd name="T100" fmla="*/ 273 w 538"/>
              <a:gd name="T101" fmla="*/ 413 h 617"/>
              <a:gd name="T102" fmla="*/ 264 w 538"/>
              <a:gd name="T103" fmla="*/ 413 h 617"/>
              <a:gd name="T104" fmla="*/ 264 w 538"/>
              <a:gd name="T105" fmla="*/ 413 h 617"/>
              <a:gd name="T106" fmla="*/ 264 w 538"/>
              <a:gd name="T107" fmla="*/ 413 h 617"/>
              <a:gd name="T108" fmla="*/ 255 w 538"/>
              <a:gd name="T109" fmla="*/ 413 h 617"/>
              <a:gd name="T110" fmla="*/ 80 w 538"/>
              <a:gd name="T111" fmla="*/ 536 h 617"/>
              <a:gd name="T112" fmla="*/ 282 w 538"/>
              <a:gd name="T113" fmla="*/ 41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617">
                <a:moveTo>
                  <a:pt x="528" y="607"/>
                </a:moveTo>
                <a:lnTo>
                  <a:pt x="528" y="607"/>
                </a:lnTo>
                <a:lnTo>
                  <a:pt x="528" y="607"/>
                </a:lnTo>
                <a:lnTo>
                  <a:pt x="528" y="607"/>
                </a:lnTo>
                <a:lnTo>
                  <a:pt x="528" y="607"/>
                </a:lnTo>
                <a:lnTo>
                  <a:pt x="528" y="607"/>
                </a:lnTo>
                <a:cubicBezTo>
                  <a:pt x="528" y="598"/>
                  <a:pt x="528" y="598"/>
                  <a:pt x="528" y="598"/>
                </a:cubicBezTo>
                <a:cubicBezTo>
                  <a:pt x="537" y="598"/>
                  <a:pt x="537" y="598"/>
                  <a:pt x="537" y="598"/>
                </a:cubicBezTo>
                <a:lnTo>
                  <a:pt x="537" y="598"/>
                </a:lnTo>
                <a:lnTo>
                  <a:pt x="537" y="598"/>
                </a:lnTo>
                <a:lnTo>
                  <a:pt x="537" y="598"/>
                </a:lnTo>
                <a:cubicBezTo>
                  <a:pt x="537" y="598"/>
                  <a:pt x="537" y="598"/>
                  <a:pt x="537" y="589"/>
                </a:cubicBezTo>
                <a:lnTo>
                  <a:pt x="537" y="589"/>
                </a:lnTo>
                <a:lnTo>
                  <a:pt x="537" y="589"/>
                </a:lnTo>
                <a:lnTo>
                  <a:pt x="537" y="589"/>
                </a:lnTo>
                <a:lnTo>
                  <a:pt x="537" y="589"/>
                </a:lnTo>
                <a:lnTo>
                  <a:pt x="537" y="589"/>
                </a:lnTo>
                <a:cubicBezTo>
                  <a:pt x="537" y="580"/>
                  <a:pt x="528" y="580"/>
                  <a:pt x="528" y="580"/>
                </a:cubicBezTo>
                <a:lnTo>
                  <a:pt x="528" y="580"/>
                </a:lnTo>
                <a:cubicBezTo>
                  <a:pt x="291" y="17"/>
                  <a:pt x="291" y="17"/>
                  <a:pt x="291" y="17"/>
                </a:cubicBezTo>
                <a:lnTo>
                  <a:pt x="291" y="17"/>
                </a:lnTo>
                <a:lnTo>
                  <a:pt x="291" y="17"/>
                </a:lnTo>
                <a:lnTo>
                  <a:pt x="291" y="17"/>
                </a:lnTo>
                <a:lnTo>
                  <a:pt x="291" y="17"/>
                </a:lnTo>
                <a:cubicBezTo>
                  <a:pt x="291" y="9"/>
                  <a:pt x="291" y="9"/>
                  <a:pt x="291" y="9"/>
                </a:cubicBezTo>
                <a:lnTo>
                  <a:pt x="291" y="9"/>
                </a:lnTo>
                <a:cubicBezTo>
                  <a:pt x="291" y="9"/>
                  <a:pt x="291" y="9"/>
                  <a:pt x="282" y="9"/>
                </a:cubicBezTo>
                <a:lnTo>
                  <a:pt x="282" y="9"/>
                </a:lnTo>
                <a:lnTo>
                  <a:pt x="282" y="9"/>
                </a:lnTo>
                <a:lnTo>
                  <a:pt x="282" y="9"/>
                </a:lnTo>
                <a:lnTo>
                  <a:pt x="282" y="9"/>
                </a:lnTo>
                <a:lnTo>
                  <a:pt x="282" y="9"/>
                </a:lnTo>
                <a:lnTo>
                  <a:pt x="282" y="9"/>
                </a:lnTo>
                <a:lnTo>
                  <a:pt x="282" y="9"/>
                </a:lnTo>
                <a:lnTo>
                  <a:pt x="282" y="9"/>
                </a:lnTo>
                <a:lnTo>
                  <a:pt x="282" y="9"/>
                </a:lnTo>
                <a:lnTo>
                  <a:pt x="282" y="9"/>
                </a:lnTo>
                <a:lnTo>
                  <a:pt x="273" y="9"/>
                </a:lnTo>
                <a:lnTo>
                  <a:pt x="273" y="0"/>
                </a:lnTo>
                <a:lnTo>
                  <a:pt x="273" y="0"/>
                </a:lnTo>
                <a:lnTo>
                  <a:pt x="273" y="0"/>
                </a:lnTo>
                <a:lnTo>
                  <a:pt x="273" y="0"/>
                </a:lnTo>
                <a:lnTo>
                  <a:pt x="273" y="0"/>
                </a:lnTo>
                <a:lnTo>
                  <a:pt x="273" y="0"/>
                </a:lnTo>
                <a:lnTo>
                  <a:pt x="273" y="0"/>
                </a:lnTo>
                <a:cubicBezTo>
                  <a:pt x="273" y="0"/>
                  <a:pt x="273" y="0"/>
                  <a:pt x="264" y="0"/>
                </a:cubicBezTo>
                <a:lnTo>
                  <a:pt x="264" y="0"/>
                </a:lnTo>
                <a:lnTo>
                  <a:pt x="264" y="0"/>
                </a:lnTo>
                <a:lnTo>
                  <a:pt x="264" y="0"/>
                </a:lnTo>
                <a:lnTo>
                  <a:pt x="264" y="0"/>
                </a:lnTo>
                <a:lnTo>
                  <a:pt x="264" y="0"/>
                </a:lnTo>
                <a:lnTo>
                  <a:pt x="264" y="9"/>
                </a:lnTo>
                <a:lnTo>
                  <a:pt x="264" y="9"/>
                </a:lnTo>
                <a:lnTo>
                  <a:pt x="264" y="9"/>
                </a:lnTo>
                <a:lnTo>
                  <a:pt x="264" y="9"/>
                </a:lnTo>
                <a:cubicBezTo>
                  <a:pt x="255" y="9"/>
                  <a:pt x="255" y="9"/>
                  <a:pt x="255" y="9"/>
                </a:cubicBezTo>
                <a:lnTo>
                  <a:pt x="255" y="9"/>
                </a:lnTo>
                <a:lnTo>
                  <a:pt x="255" y="9"/>
                </a:lnTo>
                <a:lnTo>
                  <a:pt x="255" y="9"/>
                </a:lnTo>
                <a:lnTo>
                  <a:pt x="255" y="9"/>
                </a:lnTo>
                <a:lnTo>
                  <a:pt x="255" y="9"/>
                </a:lnTo>
                <a:lnTo>
                  <a:pt x="255" y="9"/>
                </a:lnTo>
                <a:lnTo>
                  <a:pt x="255" y="9"/>
                </a:lnTo>
                <a:lnTo>
                  <a:pt x="255" y="9"/>
                </a:lnTo>
                <a:lnTo>
                  <a:pt x="255" y="9"/>
                </a:lnTo>
                <a:cubicBezTo>
                  <a:pt x="255" y="9"/>
                  <a:pt x="255" y="9"/>
                  <a:pt x="247" y="17"/>
                </a:cubicBezTo>
                <a:lnTo>
                  <a:pt x="247" y="17"/>
                </a:lnTo>
                <a:lnTo>
                  <a:pt x="247" y="17"/>
                </a:lnTo>
                <a:lnTo>
                  <a:pt x="247" y="17"/>
                </a:lnTo>
                <a:lnTo>
                  <a:pt x="247" y="17"/>
                </a:lnTo>
                <a:cubicBezTo>
                  <a:pt x="9" y="580"/>
                  <a:pt x="9" y="580"/>
                  <a:pt x="9" y="580"/>
                </a:cubicBezTo>
                <a:lnTo>
                  <a:pt x="9" y="580"/>
                </a:lnTo>
                <a:cubicBezTo>
                  <a:pt x="9" y="580"/>
                  <a:pt x="9" y="580"/>
                  <a:pt x="9" y="589"/>
                </a:cubicBezTo>
                <a:lnTo>
                  <a:pt x="9" y="589"/>
                </a:lnTo>
                <a:lnTo>
                  <a:pt x="9" y="589"/>
                </a:lnTo>
                <a:cubicBezTo>
                  <a:pt x="9" y="589"/>
                  <a:pt x="9" y="589"/>
                  <a:pt x="0" y="589"/>
                </a:cubicBezTo>
                <a:lnTo>
                  <a:pt x="0" y="589"/>
                </a:lnTo>
                <a:lnTo>
                  <a:pt x="0" y="589"/>
                </a:lnTo>
                <a:lnTo>
                  <a:pt x="0" y="589"/>
                </a:lnTo>
                <a:lnTo>
                  <a:pt x="0" y="589"/>
                </a:lnTo>
                <a:cubicBezTo>
                  <a:pt x="0" y="598"/>
                  <a:pt x="0" y="598"/>
                  <a:pt x="0" y="598"/>
                </a:cubicBezTo>
                <a:lnTo>
                  <a:pt x="0" y="598"/>
                </a:lnTo>
                <a:cubicBezTo>
                  <a:pt x="9" y="598"/>
                  <a:pt x="9" y="598"/>
                  <a:pt x="9" y="598"/>
                </a:cubicBezTo>
                <a:lnTo>
                  <a:pt x="9" y="598"/>
                </a:lnTo>
                <a:lnTo>
                  <a:pt x="9" y="598"/>
                </a:lnTo>
                <a:lnTo>
                  <a:pt x="9" y="598"/>
                </a:lnTo>
                <a:lnTo>
                  <a:pt x="9" y="598"/>
                </a:lnTo>
                <a:lnTo>
                  <a:pt x="9" y="607"/>
                </a:lnTo>
                <a:lnTo>
                  <a:pt x="9" y="607"/>
                </a:lnTo>
                <a:lnTo>
                  <a:pt x="9" y="607"/>
                </a:lnTo>
                <a:lnTo>
                  <a:pt x="9" y="607"/>
                </a:lnTo>
                <a:lnTo>
                  <a:pt x="9" y="607"/>
                </a:lnTo>
                <a:lnTo>
                  <a:pt x="9" y="607"/>
                </a:lnTo>
                <a:lnTo>
                  <a:pt x="9" y="607"/>
                </a:lnTo>
                <a:lnTo>
                  <a:pt x="9" y="607"/>
                </a:lnTo>
                <a:lnTo>
                  <a:pt x="9" y="607"/>
                </a:lnTo>
                <a:lnTo>
                  <a:pt x="9" y="607"/>
                </a:lnTo>
                <a:cubicBezTo>
                  <a:pt x="18" y="607"/>
                  <a:pt x="18" y="607"/>
                  <a:pt x="18" y="616"/>
                </a:cubicBezTo>
                <a:lnTo>
                  <a:pt x="18" y="616"/>
                </a:lnTo>
                <a:lnTo>
                  <a:pt x="18" y="616"/>
                </a:lnTo>
                <a:lnTo>
                  <a:pt x="18" y="616"/>
                </a:lnTo>
                <a:lnTo>
                  <a:pt x="18" y="616"/>
                </a:lnTo>
                <a:lnTo>
                  <a:pt x="18" y="616"/>
                </a:lnTo>
                <a:lnTo>
                  <a:pt x="18" y="616"/>
                </a:lnTo>
                <a:lnTo>
                  <a:pt x="18" y="616"/>
                </a:lnTo>
                <a:cubicBezTo>
                  <a:pt x="27" y="616"/>
                  <a:pt x="27" y="616"/>
                  <a:pt x="27" y="616"/>
                </a:cubicBezTo>
                <a:lnTo>
                  <a:pt x="27" y="616"/>
                </a:lnTo>
                <a:lnTo>
                  <a:pt x="27" y="616"/>
                </a:lnTo>
                <a:lnTo>
                  <a:pt x="27" y="616"/>
                </a:lnTo>
                <a:lnTo>
                  <a:pt x="27" y="616"/>
                </a:lnTo>
                <a:lnTo>
                  <a:pt x="27" y="616"/>
                </a:lnTo>
                <a:cubicBezTo>
                  <a:pt x="36" y="616"/>
                  <a:pt x="36" y="616"/>
                  <a:pt x="36" y="616"/>
                </a:cubicBezTo>
                <a:lnTo>
                  <a:pt x="36" y="616"/>
                </a:lnTo>
                <a:lnTo>
                  <a:pt x="36" y="616"/>
                </a:lnTo>
                <a:cubicBezTo>
                  <a:pt x="36" y="616"/>
                  <a:pt x="36" y="616"/>
                  <a:pt x="36" y="607"/>
                </a:cubicBezTo>
                <a:lnTo>
                  <a:pt x="36" y="607"/>
                </a:lnTo>
                <a:cubicBezTo>
                  <a:pt x="273" y="457"/>
                  <a:pt x="273" y="457"/>
                  <a:pt x="273" y="457"/>
                </a:cubicBezTo>
                <a:cubicBezTo>
                  <a:pt x="502" y="607"/>
                  <a:pt x="502" y="607"/>
                  <a:pt x="502" y="607"/>
                </a:cubicBezTo>
                <a:lnTo>
                  <a:pt x="502" y="607"/>
                </a:lnTo>
                <a:cubicBezTo>
                  <a:pt x="502" y="616"/>
                  <a:pt x="502" y="616"/>
                  <a:pt x="502" y="616"/>
                </a:cubicBezTo>
                <a:lnTo>
                  <a:pt x="502" y="616"/>
                </a:lnTo>
                <a:lnTo>
                  <a:pt x="502" y="616"/>
                </a:lnTo>
                <a:lnTo>
                  <a:pt x="510" y="616"/>
                </a:lnTo>
                <a:lnTo>
                  <a:pt x="510" y="616"/>
                </a:lnTo>
                <a:lnTo>
                  <a:pt x="510" y="616"/>
                </a:lnTo>
                <a:lnTo>
                  <a:pt x="510" y="616"/>
                </a:lnTo>
                <a:lnTo>
                  <a:pt x="510" y="616"/>
                </a:lnTo>
                <a:lnTo>
                  <a:pt x="519" y="616"/>
                </a:lnTo>
                <a:lnTo>
                  <a:pt x="519" y="616"/>
                </a:lnTo>
                <a:lnTo>
                  <a:pt x="519" y="616"/>
                </a:lnTo>
                <a:lnTo>
                  <a:pt x="519" y="616"/>
                </a:lnTo>
                <a:lnTo>
                  <a:pt x="519" y="616"/>
                </a:lnTo>
                <a:lnTo>
                  <a:pt x="519" y="616"/>
                </a:lnTo>
                <a:lnTo>
                  <a:pt x="519" y="616"/>
                </a:lnTo>
                <a:lnTo>
                  <a:pt x="519" y="616"/>
                </a:lnTo>
                <a:lnTo>
                  <a:pt x="519" y="616"/>
                </a:lnTo>
                <a:cubicBezTo>
                  <a:pt x="528" y="616"/>
                  <a:pt x="528" y="607"/>
                  <a:pt x="528" y="607"/>
                </a:cubicBezTo>
                <a:close/>
                <a:moveTo>
                  <a:pt x="282" y="413"/>
                </a:moveTo>
                <a:lnTo>
                  <a:pt x="282" y="413"/>
                </a:lnTo>
                <a:lnTo>
                  <a:pt x="282" y="413"/>
                </a:lnTo>
                <a:lnTo>
                  <a:pt x="282" y="413"/>
                </a:lnTo>
                <a:lnTo>
                  <a:pt x="282" y="413"/>
                </a:lnTo>
                <a:lnTo>
                  <a:pt x="282" y="413"/>
                </a:lnTo>
                <a:lnTo>
                  <a:pt x="282" y="413"/>
                </a:lnTo>
                <a:lnTo>
                  <a:pt x="282" y="413"/>
                </a:lnTo>
                <a:cubicBezTo>
                  <a:pt x="282" y="413"/>
                  <a:pt x="282" y="413"/>
                  <a:pt x="273" y="413"/>
                </a:cubicBezTo>
                <a:lnTo>
                  <a:pt x="273" y="413"/>
                </a:lnTo>
                <a:lnTo>
                  <a:pt x="273" y="413"/>
                </a:lnTo>
                <a:lnTo>
                  <a:pt x="273" y="413"/>
                </a:lnTo>
                <a:lnTo>
                  <a:pt x="273" y="413"/>
                </a:lnTo>
                <a:lnTo>
                  <a:pt x="273" y="413"/>
                </a:lnTo>
                <a:lnTo>
                  <a:pt x="273" y="413"/>
                </a:lnTo>
                <a:lnTo>
                  <a:pt x="273" y="413"/>
                </a:lnTo>
                <a:lnTo>
                  <a:pt x="273" y="413"/>
                </a:lnTo>
                <a:cubicBezTo>
                  <a:pt x="264" y="413"/>
                  <a:pt x="264" y="413"/>
                  <a:pt x="264" y="413"/>
                </a:cubicBezTo>
                <a:lnTo>
                  <a:pt x="264" y="413"/>
                </a:lnTo>
                <a:lnTo>
                  <a:pt x="264" y="413"/>
                </a:lnTo>
                <a:lnTo>
                  <a:pt x="264" y="413"/>
                </a:lnTo>
                <a:lnTo>
                  <a:pt x="264" y="413"/>
                </a:lnTo>
                <a:lnTo>
                  <a:pt x="264" y="413"/>
                </a:lnTo>
                <a:lnTo>
                  <a:pt x="264" y="413"/>
                </a:lnTo>
                <a:lnTo>
                  <a:pt x="264" y="413"/>
                </a:lnTo>
                <a:lnTo>
                  <a:pt x="255" y="413"/>
                </a:lnTo>
                <a:lnTo>
                  <a:pt x="255" y="413"/>
                </a:lnTo>
                <a:lnTo>
                  <a:pt x="255" y="413"/>
                </a:lnTo>
                <a:lnTo>
                  <a:pt x="255" y="413"/>
                </a:lnTo>
                <a:lnTo>
                  <a:pt x="255" y="413"/>
                </a:lnTo>
                <a:cubicBezTo>
                  <a:pt x="80" y="536"/>
                  <a:pt x="80" y="536"/>
                  <a:pt x="80" y="536"/>
                </a:cubicBezTo>
                <a:cubicBezTo>
                  <a:pt x="273" y="79"/>
                  <a:pt x="273" y="79"/>
                  <a:pt x="273" y="79"/>
                </a:cubicBezTo>
                <a:cubicBezTo>
                  <a:pt x="458" y="536"/>
                  <a:pt x="458" y="536"/>
                  <a:pt x="458" y="536"/>
                </a:cubicBezTo>
                <a:lnTo>
                  <a:pt x="282" y="413"/>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74" name="Group 73">
            <a:extLst>
              <a:ext uri="{FF2B5EF4-FFF2-40B4-BE49-F238E27FC236}">
                <a16:creationId xmlns:a16="http://schemas.microsoft.com/office/drawing/2014/main" id="{85E8C028-B0EF-5EA0-5912-378C4D7AD2F6}"/>
              </a:ext>
            </a:extLst>
          </p:cNvPr>
          <p:cNvGrpSpPr/>
          <p:nvPr/>
        </p:nvGrpSpPr>
        <p:grpSpPr>
          <a:xfrm>
            <a:off x="7091739" y="4823307"/>
            <a:ext cx="277240" cy="354503"/>
            <a:chOff x="8836582" y="3546973"/>
            <a:chExt cx="277240" cy="354503"/>
          </a:xfrm>
        </p:grpSpPr>
        <p:sp>
          <p:nvSpPr>
            <p:cNvPr id="75" name="Freeform 438">
              <a:extLst>
                <a:ext uri="{FF2B5EF4-FFF2-40B4-BE49-F238E27FC236}">
                  <a16:creationId xmlns:a16="http://schemas.microsoft.com/office/drawing/2014/main" id="{3BF27DF5-7232-4887-59C9-A877053F9639}"/>
                </a:ext>
              </a:extLst>
            </p:cNvPr>
            <p:cNvSpPr>
              <a:spLocks noChangeArrowheads="1"/>
            </p:cNvSpPr>
            <p:nvPr/>
          </p:nvSpPr>
          <p:spPr bwMode="auto">
            <a:xfrm>
              <a:off x="8836582" y="3546973"/>
              <a:ext cx="277240" cy="354503"/>
            </a:xfrm>
            <a:custGeom>
              <a:avLst/>
              <a:gdLst>
                <a:gd name="T0" fmla="*/ 502 w 538"/>
                <a:gd name="T1" fmla="*/ 325 h 687"/>
                <a:gd name="T2" fmla="*/ 502 w 538"/>
                <a:gd name="T3" fmla="*/ 325 h 687"/>
                <a:gd name="T4" fmla="*/ 493 w 538"/>
                <a:gd name="T5" fmla="*/ 325 h 687"/>
                <a:gd name="T6" fmla="*/ 484 w 538"/>
                <a:gd name="T7" fmla="*/ 220 h 687"/>
                <a:gd name="T8" fmla="*/ 273 w 538"/>
                <a:gd name="T9" fmla="*/ 0 h 687"/>
                <a:gd name="T10" fmla="*/ 53 w 538"/>
                <a:gd name="T11" fmla="*/ 220 h 687"/>
                <a:gd name="T12" fmla="*/ 53 w 538"/>
                <a:gd name="T13" fmla="*/ 325 h 687"/>
                <a:gd name="T14" fmla="*/ 36 w 538"/>
                <a:gd name="T15" fmla="*/ 325 h 687"/>
                <a:gd name="T16" fmla="*/ 0 w 538"/>
                <a:gd name="T17" fmla="*/ 352 h 687"/>
                <a:gd name="T18" fmla="*/ 0 w 538"/>
                <a:gd name="T19" fmla="*/ 660 h 687"/>
                <a:gd name="T20" fmla="*/ 36 w 538"/>
                <a:gd name="T21" fmla="*/ 686 h 687"/>
                <a:gd name="T22" fmla="*/ 502 w 538"/>
                <a:gd name="T23" fmla="*/ 686 h 687"/>
                <a:gd name="T24" fmla="*/ 537 w 538"/>
                <a:gd name="T25" fmla="*/ 660 h 687"/>
                <a:gd name="T26" fmla="*/ 537 w 538"/>
                <a:gd name="T27" fmla="*/ 352 h 687"/>
                <a:gd name="T28" fmla="*/ 502 w 538"/>
                <a:gd name="T29" fmla="*/ 325 h 687"/>
                <a:gd name="T30" fmla="*/ 97 w 538"/>
                <a:gd name="T31" fmla="*/ 220 h 687"/>
                <a:gd name="T32" fmla="*/ 97 w 538"/>
                <a:gd name="T33" fmla="*/ 220 h 687"/>
                <a:gd name="T34" fmla="*/ 273 w 538"/>
                <a:gd name="T35" fmla="*/ 44 h 687"/>
                <a:gd name="T36" fmla="*/ 440 w 538"/>
                <a:gd name="T37" fmla="*/ 220 h 687"/>
                <a:gd name="T38" fmla="*/ 440 w 538"/>
                <a:gd name="T39" fmla="*/ 325 h 687"/>
                <a:gd name="T40" fmla="*/ 97 w 538"/>
                <a:gd name="T41" fmla="*/ 325 h 687"/>
                <a:gd name="T42" fmla="*/ 97 w 538"/>
                <a:gd name="T43" fmla="*/ 220 h 687"/>
                <a:gd name="T44" fmla="*/ 493 w 538"/>
                <a:gd name="T45" fmla="*/ 642 h 687"/>
                <a:gd name="T46" fmla="*/ 493 w 538"/>
                <a:gd name="T47" fmla="*/ 642 h 687"/>
                <a:gd name="T48" fmla="*/ 53 w 538"/>
                <a:gd name="T49" fmla="*/ 642 h 687"/>
                <a:gd name="T50" fmla="*/ 53 w 538"/>
                <a:gd name="T51" fmla="*/ 369 h 687"/>
                <a:gd name="T52" fmla="*/ 493 w 538"/>
                <a:gd name="T53" fmla="*/ 369 h 687"/>
                <a:gd name="T54" fmla="*/ 493 w 538"/>
                <a:gd name="T55" fmla="*/ 64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8" h="687">
                  <a:moveTo>
                    <a:pt x="502" y="325"/>
                  </a:moveTo>
                  <a:lnTo>
                    <a:pt x="502" y="325"/>
                  </a:lnTo>
                  <a:cubicBezTo>
                    <a:pt x="493" y="325"/>
                    <a:pt x="493" y="325"/>
                    <a:pt x="493" y="325"/>
                  </a:cubicBezTo>
                  <a:cubicBezTo>
                    <a:pt x="484" y="220"/>
                    <a:pt x="484" y="220"/>
                    <a:pt x="484" y="220"/>
                  </a:cubicBezTo>
                  <a:cubicBezTo>
                    <a:pt x="484" y="97"/>
                    <a:pt x="387" y="0"/>
                    <a:pt x="273" y="0"/>
                  </a:cubicBezTo>
                  <a:cubicBezTo>
                    <a:pt x="150" y="0"/>
                    <a:pt x="53" y="97"/>
                    <a:pt x="53" y="220"/>
                  </a:cubicBezTo>
                  <a:cubicBezTo>
                    <a:pt x="53" y="325"/>
                    <a:pt x="53" y="325"/>
                    <a:pt x="53" y="325"/>
                  </a:cubicBezTo>
                  <a:cubicBezTo>
                    <a:pt x="36" y="325"/>
                    <a:pt x="36" y="325"/>
                    <a:pt x="36" y="325"/>
                  </a:cubicBezTo>
                  <a:cubicBezTo>
                    <a:pt x="18" y="325"/>
                    <a:pt x="0" y="334"/>
                    <a:pt x="0" y="352"/>
                  </a:cubicBezTo>
                  <a:cubicBezTo>
                    <a:pt x="0" y="660"/>
                    <a:pt x="0" y="660"/>
                    <a:pt x="0" y="660"/>
                  </a:cubicBezTo>
                  <a:cubicBezTo>
                    <a:pt x="0" y="677"/>
                    <a:pt x="18" y="686"/>
                    <a:pt x="36" y="686"/>
                  </a:cubicBezTo>
                  <a:cubicBezTo>
                    <a:pt x="502" y="686"/>
                    <a:pt x="502" y="686"/>
                    <a:pt x="502" y="686"/>
                  </a:cubicBezTo>
                  <a:cubicBezTo>
                    <a:pt x="519" y="686"/>
                    <a:pt x="537" y="677"/>
                    <a:pt x="537" y="660"/>
                  </a:cubicBezTo>
                  <a:cubicBezTo>
                    <a:pt x="537" y="352"/>
                    <a:pt x="537" y="352"/>
                    <a:pt x="537" y="352"/>
                  </a:cubicBezTo>
                  <a:cubicBezTo>
                    <a:pt x="537" y="334"/>
                    <a:pt x="519" y="325"/>
                    <a:pt x="502" y="325"/>
                  </a:cubicBezTo>
                  <a:close/>
                  <a:moveTo>
                    <a:pt x="97" y="220"/>
                  </a:moveTo>
                  <a:lnTo>
                    <a:pt x="97" y="220"/>
                  </a:lnTo>
                  <a:cubicBezTo>
                    <a:pt x="97" y="123"/>
                    <a:pt x="176" y="44"/>
                    <a:pt x="273" y="44"/>
                  </a:cubicBezTo>
                  <a:cubicBezTo>
                    <a:pt x="361" y="44"/>
                    <a:pt x="440" y="123"/>
                    <a:pt x="440" y="220"/>
                  </a:cubicBezTo>
                  <a:cubicBezTo>
                    <a:pt x="440" y="325"/>
                    <a:pt x="440" y="325"/>
                    <a:pt x="440" y="325"/>
                  </a:cubicBezTo>
                  <a:cubicBezTo>
                    <a:pt x="97" y="325"/>
                    <a:pt x="97" y="325"/>
                    <a:pt x="97" y="325"/>
                  </a:cubicBezTo>
                  <a:lnTo>
                    <a:pt x="97" y="220"/>
                  </a:lnTo>
                  <a:close/>
                  <a:moveTo>
                    <a:pt x="493" y="642"/>
                  </a:moveTo>
                  <a:lnTo>
                    <a:pt x="493" y="642"/>
                  </a:lnTo>
                  <a:cubicBezTo>
                    <a:pt x="53" y="642"/>
                    <a:pt x="53" y="642"/>
                    <a:pt x="53" y="642"/>
                  </a:cubicBezTo>
                  <a:cubicBezTo>
                    <a:pt x="53" y="369"/>
                    <a:pt x="53" y="369"/>
                    <a:pt x="53" y="369"/>
                  </a:cubicBezTo>
                  <a:cubicBezTo>
                    <a:pt x="493" y="369"/>
                    <a:pt x="493" y="369"/>
                    <a:pt x="493" y="369"/>
                  </a:cubicBezTo>
                  <a:lnTo>
                    <a:pt x="493" y="642"/>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6" name="Freeform 439">
              <a:extLst>
                <a:ext uri="{FF2B5EF4-FFF2-40B4-BE49-F238E27FC236}">
                  <a16:creationId xmlns:a16="http://schemas.microsoft.com/office/drawing/2014/main" id="{89831854-713B-F31B-D032-E77D4DBACD35}"/>
                </a:ext>
              </a:extLst>
            </p:cNvPr>
            <p:cNvSpPr>
              <a:spLocks noChangeArrowheads="1"/>
            </p:cNvSpPr>
            <p:nvPr/>
          </p:nvSpPr>
          <p:spPr bwMode="auto">
            <a:xfrm>
              <a:off x="9032013" y="3774219"/>
              <a:ext cx="22725" cy="68174"/>
            </a:xfrm>
            <a:custGeom>
              <a:avLst/>
              <a:gdLst>
                <a:gd name="T0" fmla="*/ 26 w 45"/>
                <a:gd name="T1" fmla="*/ 132 h 133"/>
                <a:gd name="T2" fmla="*/ 26 w 45"/>
                <a:gd name="T3" fmla="*/ 132 h 133"/>
                <a:gd name="T4" fmla="*/ 44 w 45"/>
                <a:gd name="T5" fmla="*/ 105 h 133"/>
                <a:gd name="T6" fmla="*/ 44 w 45"/>
                <a:gd name="T7" fmla="*/ 26 h 133"/>
                <a:gd name="T8" fmla="*/ 26 w 45"/>
                <a:gd name="T9" fmla="*/ 0 h 133"/>
                <a:gd name="T10" fmla="*/ 0 w 45"/>
                <a:gd name="T11" fmla="*/ 26 h 133"/>
                <a:gd name="T12" fmla="*/ 0 w 45"/>
                <a:gd name="T13" fmla="*/ 105 h 133"/>
                <a:gd name="T14" fmla="*/ 26 w 45"/>
                <a:gd name="T15" fmla="*/ 13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33">
                  <a:moveTo>
                    <a:pt x="26" y="132"/>
                  </a:moveTo>
                  <a:lnTo>
                    <a:pt x="26" y="132"/>
                  </a:lnTo>
                  <a:cubicBezTo>
                    <a:pt x="35" y="132"/>
                    <a:pt x="44" y="123"/>
                    <a:pt x="44" y="105"/>
                  </a:cubicBezTo>
                  <a:cubicBezTo>
                    <a:pt x="44" y="26"/>
                    <a:pt x="44" y="26"/>
                    <a:pt x="44" y="26"/>
                  </a:cubicBezTo>
                  <a:cubicBezTo>
                    <a:pt x="44" y="17"/>
                    <a:pt x="35" y="0"/>
                    <a:pt x="26" y="0"/>
                  </a:cubicBezTo>
                  <a:cubicBezTo>
                    <a:pt x="8" y="0"/>
                    <a:pt x="0" y="17"/>
                    <a:pt x="0" y="26"/>
                  </a:cubicBezTo>
                  <a:cubicBezTo>
                    <a:pt x="0" y="105"/>
                    <a:pt x="0" y="105"/>
                    <a:pt x="0" y="105"/>
                  </a:cubicBezTo>
                  <a:cubicBezTo>
                    <a:pt x="0" y="123"/>
                    <a:pt x="8" y="132"/>
                    <a:pt x="26" y="132"/>
                  </a:cubicBezTo>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77" name="Freeform 435">
            <a:extLst>
              <a:ext uri="{FF2B5EF4-FFF2-40B4-BE49-F238E27FC236}">
                <a16:creationId xmlns:a16="http://schemas.microsoft.com/office/drawing/2014/main" id="{537CA938-38A6-6396-E8A6-3AD0BCEC2496}"/>
              </a:ext>
            </a:extLst>
          </p:cNvPr>
          <p:cNvSpPr>
            <a:spLocks noChangeArrowheads="1"/>
          </p:cNvSpPr>
          <p:nvPr/>
        </p:nvSpPr>
        <p:spPr bwMode="auto">
          <a:xfrm>
            <a:off x="6170991" y="5525564"/>
            <a:ext cx="359048" cy="227246"/>
          </a:xfrm>
          <a:custGeom>
            <a:avLst/>
            <a:gdLst>
              <a:gd name="T0" fmla="*/ 695 w 696"/>
              <a:gd name="T1" fmla="*/ 27 h 441"/>
              <a:gd name="T2" fmla="*/ 695 w 696"/>
              <a:gd name="T3" fmla="*/ 27 h 441"/>
              <a:gd name="T4" fmla="*/ 695 w 696"/>
              <a:gd name="T5" fmla="*/ 18 h 441"/>
              <a:gd name="T6" fmla="*/ 686 w 696"/>
              <a:gd name="T7" fmla="*/ 9 h 441"/>
              <a:gd name="T8" fmla="*/ 660 w 696"/>
              <a:gd name="T9" fmla="*/ 0 h 441"/>
              <a:gd name="T10" fmla="*/ 35 w 696"/>
              <a:gd name="T11" fmla="*/ 0 h 441"/>
              <a:gd name="T12" fmla="*/ 9 w 696"/>
              <a:gd name="T13" fmla="*/ 9 h 441"/>
              <a:gd name="T14" fmla="*/ 0 w 696"/>
              <a:gd name="T15" fmla="*/ 18 h 441"/>
              <a:gd name="T16" fmla="*/ 0 w 696"/>
              <a:gd name="T17" fmla="*/ 27 h 441"/>
              <a:gd name="T18" fmla="*/ 0 w 696"/>
              <a:gd name="T19" fmla="*/ 35 h 441"/>
              <a:gd name="T20" fmla="*/ 0 w 696"/>
              <a:gd name="T21" fmla="*/ 414 h 441"/>
              <a:gd name="T22" fmla="*/ 35 w 696"/>
              <a:gd name="T23" fmla="*/ 440 h 441"/>
              <a:gd name="T24" fmla="*/ 660 w 696"/>
              <a:gd name="T25" fmla="*/ 440 h 441"/>
              <a:gd name="T26" fmla="*/ 695 w 696"/>
              <a:gd name="T27" fmla="*/ 414 h 441"/>
              <a:gd name="T28" fmla="*/ 695 w 696"/>
              <a:gd name="T29" fmla="*/ 35 h 441"/>
              <a:gd name="T30" fmla="*/ 695 w 696"/>
              <a:gd name="T31" fmla="*/ 27 h 441"/>
              <a:gd name="T32" fmla="*/ 343 w 696"/>
              <a:gd name="T33" fmla="*/ 167 h 441"/>
              <a:gd name="T34" fmla="*/ 343 w 696"/>
              <a:gd name="T35" fmla="*/ 167 h 441"/>
              <a:gd name="T36" fmla="*/ 106 w 696"/>
              <a:gd name="T37" fmla="*/ 44 h 441"/>
              <a:gd name="T38" fmla="*/ 589 w 696"/>
              <a:gd name="T39" fmla="*/ 44 h 441"/>
              <a:gd name="T40" fmla="*/ 343 w 696"/>
              <a:gd name="T41" fmla="*/ 167 h 441"/>
              <a:gd name="T42" fmla="*/ 44 w 696"/>
              <a:gd name="T43" fmla="*/ 396 h 441"/>
              <a:gd name="T44" fmla="*/ 44 w 696"/>
              <a:gd name="T45" fmla="*/ 396 h 441"/>
              <a:gd name="T46" fmla="*/ 44 w 696"/>
              <a:gd name="T47" fmla="*/ 62 h 441"/>
              <a:gd name="T48" fmla="*/ 334 w 696"/>
              <a:gd name="T49" fmla="*/ 211 h 441"/>
              <a:gd name="T50" fmla="*/ 334 w 696"/>
              <a:gd name="T51" fmla="*/ 211 h 441"/>
              <a:gd name="T52" fmla="*/ 334 w 696"/>
              <a:gd name="T53" fmla="*/ 211 h 441"/>
              <a:gd name="T54" fmla="*/ 334 w 696"/>
              <a:gd name="T55" fmla="*/ 211 h 441"/>
              <a:gd name="T56" fmla="*/ 334 w 696"/>
              <a:gd name="T57" fmla="*/ 211 h 441"/>
              <a:gd name="T58" fmla="*/ 343 w 696"/>
              <a:gd name="T59" fmla="*/ 211 h 441"/>
              <a:gd name="T60" fmla="*/ 343 w 696"/>
              <a:gd name="T61" fmla="*/ 211 h 441"/>
              <a:gd name="T62" fmla="*/ 343 w 696"/>
              <a:gd name="T63" fmla="*/ 211 h 441"/>
              <a:gd name="T64" fmla="*/ 343 w 696"/>
              <a:gd name="T65" fmla="*/ 211 h 441"/>
              <a:gd name="T66" fmla="*/ 343 w 696"/>
              <a:gd name="T67" fmla="*/ 220 h 441"/>
              <a:gd name="T68" fmla="*/ 343 w 696"/>
              <a:gd name="T69" fmla="*/ 220 h 441"/>
              <a:gd name="T70" fmla="*/ 343 w 696"/>
              <a:gd name="T71" fmla="*/ 220 h 441"/>
              <a:gd name="T72" fmla="*/ 343 w 696"/>
              <a:gd name="T73" fmla="*/ 220 h 441"/>
              <a:gd name="T74" fmla="*/ 343 w 696"/>
              <a:gd name="T75" fmla="*/ 220 h 441"/>
              <a:gd name="T76" fmla="*/ 343 w 696"/>
              <a:gd name="T77" fmla="*/ 220 h 441"/>
              <a:gd name="T78" fmla="*/ 343 w 696"/>
              <a:gd name="T79" fmla="*/ 220 h 441"/>
              <a:gd name="T80" fmla="*/ 343 w 696"/>
              <a:gd name="T81" fmla="*/ 220 h 441"/>
              <a:gd name="T82" fmla="*/ 343 w 696"/>
              <a:gd name="T83" fmla="*/ 220 h 441"/>
              <a:gd name="T84" fmla="*/ 352 w 696"/>
              <a:gd name="T85" fmla="*/ 220 h 441"/>
              <a:gd name="T86" fmla="*/ 352 w 696"/>
              <a:gd name="T87" fmla="*/ 220 h 441"/>
              <a:gd name="T88" fmla="*/ 352 w 696"/>
              <a:gd name="T89" fmla="*/ 220 h 441"/>
              <a:gd name="T90" fmla="*/ 352 w 696"/>
              <a:gd name="T91" fmla="*/ 220 h 441"/>
              <a:gd name="T92" fmla="*/ 352 w 696"/>
              <a:gd name="T93" fmla="*/ 220 h 441"/>
              <a:gd name="T94" fmla="*/ 352 w 696"/>
              <a:gd name="T95" fmla="*/ 220 h 441"/>
              <a:gd name="T96" fmla="*/ 352 w 696"/>
              <a:gd name="T97" fmla="*/ 211 h 441"/>
              <a:gd name="T98" fmla="*/ 352 w 696"/>
              <a:gd name="T99" fmla="*/ 211 h 441"/>
              <a:gd name="T100" fmla="*/ 352 w 696"/>
              <a:gd name="T101" fmla="*/ 211 h 441"/>
              <a:gd name="T102" fmla="*/ 352 w 696"/>
              <a:gd name="T103" fmla="*/ 211 h 441"/>
              <a:gd name="T104" fmla="*/ 352 w 696"/>
              <a:gd name="T105" fmla="*/ 211 h 441"/>
              <a:gd name="T106" fmla="*/ 352 w 696"/>
              <a:gd name="T107" fmla="*/ 211 h 441"/>
              <a:gd name="T108" fmla="*/ 361 w 696"/>
              <a:gd name="T109" fmla="*/ 211 h 441"/>
              <a:gd name="T110" fmla="*/ 361 w 696"/>
              <a:gd name="T111" fmla="*/ 211 h 441"/>
              <a:gd name="T112" fmla="*/ 361 w 696"/>
              <a:gd name="T113" fmla="*/ 211 h 441"/>
              <a:gd name="T114" fmla="*/ 651 w 696"/>
              <a:gd name="T115" fmla="*/ 62 h 441"/>
              <a:gd name="T116" fmla="*/ 651 w 696"/>
              <a:gd name="T117" fmla="*/ 396 h 441"/>
              <a:gd name="T118" fmla="*/ 44 w 696"/>
              <a:gd name="T119" fmla="*/ 39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441">
                <a:moveTo>
                  <a:pt x="695" y="27"/>
                </a:moveTo>
                <a:lnTo>
                  <a:pt x="695" y="27"/>
                </a:lnTo>
                <a:cubicBezTo>
                  <a:pt x="695" y="27"/>
                  <a:pt x="695" y="27"/>
                  <a:pt x="695" y="18"/>
                </a:cubicBezTo>
                <a:cubicBezTo>
                  <a:pt x="695" y="18"/>
                  <a:pt x="686" y="18"/>
                  <a:pt x="686" y="9"/>
                </a:cubicBezTo>
                <a:cubicBezTo>
                  <a:pt x="686" y="0"/>
                  <a:pt x="669" y="0"/>
                  <a:pt x="660" y="0"/>
                </a:cubicBezTo>
                <a:cubicBezTo>
                  <a:pt x="35" y="0"/>
                  <a:pt x="35" y="0"/>
                  <a:pt x="35" y="0"/>
                </a:cubicBezTo>
                <a:cubicBezTo>
                  <a:pt x="26" y="0"/>
                  <a:pt x="18" y="0"/>
                  <a:pt x="9" y="9"/>
                </a:cubicBezTo>
                <a:cubicBezTo>
                  <a:pt x="9" y="18"/>
                  <a:pt x="9" y="18"/>
                  <a:pt x="0" y="18"/>
                </a:cubicBezTo>
                <a:cubicBezTo>
                  <a:pt x="0" y="27"/>
                  <a:pt x="0" y="27"/>
                  <a:pt x="0" y="27"/>
                </a:cubicBezTo>
                <a:lnTo>
                  <a:pt x="0" y="35"/>
                </a:lnTo>
                <a:cubicBezTo>
                  <a:pt x="0" y="414"/>
                  <a:pt x="0" y="414"/>
                  <a:pt x="0" y="414"/>
                </a:cubicBezTo>
                <a:cubicBezTo>
                  <a:pt x="0" y="431"/>
                  <a:pt x="18" y="440"/>
                  <a:pt x="35" y="440"/>
                </a:cubicBezTo>
                <a:cubicBezTo>
                  <a:pt x="660" y="440"/>
                  <a:pt x="660" y="440"/>
                  <a:pt x="660" y="440"/>
                </a:cubicBezTo>
                <a:cubicBezTo>
                  <a:pt x="678" y="440"/>
                  <a:pt x="695" y="431"/>
                  <a:pt x="695" y="414"/>
                </a:cubicBezTo>
                <a:cubicBezTo>
                  <a:pt x="695" y="35"/>
                  <a:pt x="695" y="35"/>
                  <a:pt x="695" y="35"/>
                </a:cubicBezTo>
                <a:lnTo>
                  <a:pt x="695" y="27"/>
                </a:lnTo>
                <a:close/>
                <a:moveTo>
                  <a:pt x="343" y="167"/>
                </a:moveTo>
                <a:lnTo>
                  <a:pt x="343" y="167"/>
                </a:lnTo>
                <a:cubicBezTo>
                  <a:pt x="106" y="44"/>
                  <a:pt x="106" y="44"/>
                  <a:pt x="106" y="44"/>
                </a:cubicBezTo>
                <a:cubicBezTo>
                  <a:pt x="589" y="44"/>
                  <a:pt x="589" y="44"/>
                  <a:pt x="589" y="44"/>
                </a:cubicBezTo>
                <a:lnTo>
                  <a:pt x="343" y="167"/>
                </a:lnTo>
                <a:close/>
                <a:moveTo>
                  <a:pt x="44" y="396"/>
                </a:moveTo>
                <a:lnTo>
                  <a:pt x="44" y="396"/>
                </a:lnTo>
                <a:cubicBezTo>
                  <a:pt x="44" y="62"/>
                  <a:pt x="44" y="62"/>
                  <a:pt x="44" y="62"/>
                </a:cubicBezTo>
                <a:cubicBezTo>
                  <a:pt x="334" y="211"/>
                  <a:pt x="334" y="211"/>
                  <a:pt x="334" y="211"/>
                </a:cubicBezTo>
                <a:lnTo>
                  <a:pt x="334" y="211"/>
                </a:lnTo>
                <a:lnTo>
                  <a:pt x="334" y="211"/>
                </a:lnTo>
                <a:lnTo>
                  <a:pt x="334" y="211"/>
                </a:lnTo>
                <a:lnTo>
                  <a:pt x="334" y="211"/>
                </a:lnTo>
                <a:cubicBezTo>
                  <a:pt x="343" y="211"/>
                  <a:pt x="343" y="211"/>
                  <a:pt x="343" y="211"/>
                </a:cubicBezTo>
                <a:lnTo>
                  <a:pt x="343" y="211"/>
                </a:lnTo>
                <a:lnTo>
                  <a:pt x="343" y="211"/>
                </a:lnTo>
                <a:lnTo>
                  <a:pt x="343" y="211"/>
                </a:lnTo>
                <a:cubicBezTo>
                  <a:pt x="343" y="211"/>
                  <a:pt x="343" y="211"/>
                  <a:pt x="343" y="220"/>
                </a:cubicBezTo>
                <a:lnTo>
                  <a:pt x="343" y="220"/>
                </a:lnTo>
                <a:lnTo>
                  <a:pt x="343" y="220"/>
                </a:lnTo>
                <a:lnTo>
                  <a:pt x="343" y="220"/>
                </a:lnTo>
                <a:lnTo>
                  <a:pt x="343" y="220"/>
                </a:lnTo>
                <a:lnTo>
                  <a:pt x="343" y="220"/>
                </a:lnTo>
                <a:lnTo>
                  <a:pt x="343" y="220"/>
                </a:lnTo>
                <a:lnTo>
                  <a:pt x="343" y="220"/>
                </a:lnTo>
                <a:lnTo>
                  <a:pt x="343" y="220"/>
                </a:lnTo>
                <a:cubicBezTo>
                  <a:pt x="352" y="220"/>
                  <a:pt x="352" y="220"/>
                  <a:pt x="352" y="220"/>
                </a:cubicBezTo>
                <a:lnTo>
                  <a:pt x="352" y="220"/>
                </a:lnTo>
                <a:lnTo>
                  <a:pt x="352" y="220"/>
                </a:lnTo>
                <a:lnTo>
                  <a:pt x="352" y="220"/>
                </a:lnTo>
                <a:lnTo>
                  <a:pt x="352" y="220"/>
                </a:lnTo>
                <a:lnTo>
                  <a:pt x="352" y="220"/>
                </a:lnTo>
                <a:cubicBezTo>
                  <a:pt x="352" y="211"/>
                  <a:pt x="352" y="211"/>
                  <a:pt x="352" y="211"/>
                </a:cubicBezTo>
                <a:lnTo>
                  <a:pt x="352" y="211"/>
                </a:lnTo>
                <a:lnTo>
                  <a:pt x="352" y="211"/>
                </a:lnTo>
                <a:lnTo>
                  <a:pt x="352" y="211"/>
                </a:lnTo>
                <a:lnTo>
                  <a:pt x="352" y="211"/>
                </a:lnTo>
                <a:lnTo>
                  <a:pt x="352" y="211"/>
                </a:lnTo>
                <a:cubicBezTo>
                  <a:pt x="361" y="211"/>
                  <a:pt x="361" y="211"/>
                  <a:pt x="361" y="211"/>
                </a:cubicBezTo>
                <a:lnTo>
                  <a:pt x="361" y="211"/>
                </a:lnTo>
                <a:lnTo>
                  <a:pt x="361" y="211"/>
                </a:lnTo>
                <a:cubicBezTo>
                  <a:pt x="651" y="62"/>
                  <a:pt x="651" y="62"/>
                  <a:pt x="651" y="62"/>
                </a:cubicBezTo>
                <a:cubicBezTo>
                  <a:pt x="651" y="396"/>
                  <a:pt x="651" y="396"/>
                  <a:pt x="651" y="396"/>
                </a:cubicBezTo>
                <a:lnTo>
                  <a:pt x="44" y="396"/>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949649"/>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Bakery cabinet with assortment of pastries">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0"/>
          <a:stretch>
            <a:fillRect/>
          </a:stretch>
        </p:blipFill>
        <p:spPr>
          <a:xfrm>
            <a:off x="238772" y="2626822"/>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03</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3" y="3110948"/>
            <a:ext cx="5131725"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4947701"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MODULESTRUCTUUR</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19048412"/>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1964-6623-C982-B047-CC4A9DA508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4E6186-05DB-CF73-F2F5-CFD9216F69E7}"/>
              </a:ext>
            </a:extLst>
          </p:cNvPr>
          <p:cNvSpPr>
            <a:spLocks noGrp="1"/>
          </p:cNvSpPr>
          <p:nvPr>
            <p:ph type="body" sz="quarter" idx="16"/>
          </p:nvPr>
        </p:nvSpPr>
        <p:spPr>
          <a:xfrm>
            <a:off x="1059290" y="747728"/>
            <a:ext cx="7535591" cy="803654"/>
          </a:xfrm>
        </p:spPr>
        <p:txBody>
          <a:bodyPr lIns="91440" tIns="45720" rIns="91440" bIns="45720" anchor="t">
            <a:noAutofit/>
          </a:bodyPr>
          <a:lstStyle/>
          <a:p>
            <a:r>
              <a:rPr lang="en-IE"/>
              <a:t>Moduleopbouw</a:t>
            </a:r>
            <a:endParaRPr lang="en-US"/>
          </a:p>
        </p:txBody>
      </p:sp>
      <p:sp>
        <p:nvSpPr>
          <p:cNvPr id="4" name="Freeform 1">
            <a:extLst>
              <a:ext uri="{FF2B5EF4-FFF2-40B4-BE49-F238E27FC236}">
                <a16:creationId xmlns:a16="http://schemas.microsoft.com/office/drawing/2014/main" id="{DFC9EAEB-A2C5-009A-41F4-45679E5015A7}"/>
              </a:ext>
            </a:extLst>
          </p:cNvPr>
          <p:cNvSpPr>
            <a:spLocks noChangeArrowheads="1"/>
          </p:cNvSpPr>
          <p:nvPr/>
        </p:nvSpPr>
        <p:spPr bwMode="auto">
          <a:xfrm>
            <a:off x="571818" y="1558424"/>
            <a:ext cx="1987044" cy="3002305"/>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0D88035A-C4A2-E85F-1CFA-F636757A0F22}"/>
              </a:ext>
            </a:extLst>
          </p:cNvPr>
          <p:cNvSpPr>
            <a:spLocks noChangeArrowheads="1"/>
          </p:cNvSpPr>
          <p:nvPr/>
        </p:nvSpPr>
        <p:spPr bwMode="auto">
          <a:xfrm>
            <a:off x="4045210" y="1570894"/>
            <a:ext cx="1987046" cy="3002305"/>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66106371-D58D-0D9E-1465-4A37A0FF0040}"/>
              </a:ext>
            </a:extLst>
          </p:cNvPr>
          <p:cNvSpPr>
            <a:spLocks noChangeArrowheads="1"/>
          </p:cNvSpPr>
          <p:nvPr/>
        </p:nvSpPr>
        <p:spPr bwMode="auto">
          <a:xfrm>
            <a:off x="7559066" y="1569095"/>
            <a:ext cx="1913491" cy="3002305"/>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38B31BC3-3F4C-2FFE-1262-FBD790123FA7}"/>
              </a:ext>
            </a:extLst>
          </p:cNvPr>
          <p:cNvSpPr txBox="1"/>
          <p:nvPr/>
        </p:nvSpPr>
        <p:spPr>
          <a:xfrm>
            <a:off x="683473" y="2092280"/>
            <a:ext cx="1745709"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Lato"/>
                <a:cs typeface="Calibri"/>
              </a:rPr>
              <a:t>Deel A</a:t>
            </a:r>
            <a:endParaRPr lang="en-US" dirty="0">
              <a:solidFill>
                <a:srgbClr val="292668"/>
              </a:solidFill>
            </a:endParaRPr>
          </a:p>
          <a:p>
            <a:pPr algn="ctr"/>
            <a:r>
              <a:rPr lang="en-US" sz="2000" b="1" dirty="0">
                <a:solidFill>
                  <a:schemeClr val="bg1"/>
                </a:solidFill>
                <a:latin typeface="Calibri"/>
                <a:ea typeface="Lato"/>
                <a:cs typeface="Calibri"/>
              </a:rPr>
              <a:t>Voeding, cultuur en toerisme: basisprincipes</a:t>
            </a:r>
            <a:endParaRPr lang="en-US" dirty="0">
              <a:solidFill>
                <a:schemeClr val="bg1"/>
              </a:solidFill>
            </a:endParaRPr>
          </a:p>
          <a:p>
            <a:pPr algn="ctr"/>
            <a:endParaRPr lang="en-US" sz="2000" b="1" dirty="0">
              <a:solidFill>
                <a:schemeClr val="bg1"/>
              </a:solidFill>
              <a:ea typeface="Lato"/>
              <a:cs typeface="Calibri"/>
            </a:endParaRPr>
          </a:p>
        </p:txBody>
      </p:sp>
      <p:sp>
        <p:nvSpPr>
          <p:cNvPr id="13" name="CuadroTexto 555">
            <a:extLst>
              <a:ext uri="{FF2B5EF4-FFF2-40B4-BE49-F238E27FC236}">
                <a16:creationId xmlns:a16="http://schemas.microsoft.com/office/drawing/2014/main" id="{7505663E-9189-9A41-99D6-45C0BAC3316E}"/>
              </a:ext>
            </a:extLst>
          </p:cNvPr>
          <p:cNvSpPr txBox="1"/>
          <p:nvPr/>
        </p:nvSpPr>
        <p:spPr>
          <a:xfrm>
            <a:off x="4045210" y="2092280"/>
            <a:ext cx="2007308" cy="1650010"/>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B</a:t>
            </a:r>
            <a:endParaRPr lang="en-US" dirty="0">
              <a:solidFill>
                <a:srgbClr val="292668"/>
              </a:solidFill>
              <a:latin typeface="Calibri"/>
              <a:ea typeface="Calibri"/>
              <a:cs typeface="Calibri"/>
            </a:endParaRPr>
          </a:p>
          <a:p>
            <a:pPr algn="ctr"/>
            <a:r>
              <a:rPr lang="en-US" sz="2000" b="1" dirty="0">
                <a:solidFill>
                  <a:srgbClr val="FFFFFF"/>
                </a:solidFill>
                <a:effectLst>
                  <a:outerShdw blurRad="38100" dist="38100" dir="2700000" algn="tl">
                    <a:srgbClr val="000000">
                      <a:alpha val="43137"/>
                    </a:srgbClr>
                  </a:outerShdw>
                </a:effectLst>
                <a:latin typeface="Calibri"/>
                <a:ea typeface="Calibri"/>
                <a:cs typeface="Calibri"/>
              </a:rPr>
              <a:t>Plaatsgebonden ontwikkeling: concepten en praktijk</a:t>
            </a:r>
            <a:endParaRPr lang="en-US" dirty="0">
              <a:effectLst>
                <a:outerShdw blurRad="38100" dist="38100" dir="2700000" algn="tl">
                  <a:srgbClr val="000000">
                    <a:alpha val="43137"/>
                  </a:srgbClr>
                </a:outerShdw>
              </a:effectLst>
              <a:ea typeface="Calibri"/>
              <a:cs typeface="Calibri"/>
            </a:endParaRPr>
          </a:p>
        </p:txBody>
      </p:sp>
      <p:sp>
        <p:nvSpPr>
          <p:cNvPr id="14" name="CuadroTexto 557">
            <a:extLst>
              <a:ext uri="{FF2B5EF4-FFF2-40B4-BE49-F238E27FC236}">
                <a16:creationId xmlns:a16="http://schemas.microsoft.com/office/drawing/2014/main" id="{41BB7E0C-BFD0-91EC-9B01-B4C3B9D94BE1}"/>
              </a:ext>
            </a:extLst>
          </p:cNvPr>
          <p:cNvSpPr txBox="1"/>
          <p:nvPr/>
        </p:nvSpPr>
        <p:spPr>
          <a:xfrm>
            <a:off x="7537034" y="2092479"/>
            <a:ext cx="1982416"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C</a:t>
            </a:r>
            <a:endParaRPr lang="en-US" dirty="0">
              <a:solidFill>
                <a:srgbClr val="292668"/>
              </a:solidFill>
              <a:latin typeface="Calibri"/>
              <a:ea typeface="Calibri"/>
              <a:cs typeface="Calibri"/>
            </a:endParaRPr>
          </a:p>
          <a:p>
            <a:pPr algn="ctr"/>
            <a:r>
              <a:rPr lang="en-US" sz="2000" b="1" dirty="0">
                <a:solidFill>
                  <a:srgbClr val="FFFFFF"/>
                </a:solidFill>
                <a:latin typeface="Calibri"/>
                <a:ea typeface="Calibri"/>
                <a:cs typeface="Calibri"/>
              </a:rPr>
              <a:t>Voedselsystemen en duurzaamheid</a:t>
            </a:r>
            <a:endParaRPr lang="en-US" dirty="0"/>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 name="Freeform 244">
            <a:extLst>
              <a:ext uri="{FF2B5EF4-FFF2-40B4-BE49-F238E27FC236}">
                <a16:creationId xmlns:a16="http://schemas.microsoft.com/office/drawing/2014/main" id="{B7FAB56D-E10A-E83F-B10C-6CE8033D5B62}"/>
              </a:ext>
            </a:extLst>
          </p:cNvPr>
          <p:cNvSpPr>
            <a:spLocks noChangeArrowheads="1"/>
          </p:cNvSpPr>
          <p:nvPr/>
        </p:nvSpPr>
        <p:spPr bwMode="auto">
          <a:xfrm>
            <a:off x="2170623" y="4018660"/>
            <a:ext cx="1987580" cy="2314191"/>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15" name="CuadroTexto 553">
            <a:extLst>
              <a:ext uri="{FF2B5EF4-FFF2-40B4-BE49-F238E27FC236}">
                <a16:creationId xmlns:a16="http://schemas.microsoft.com/office/drawing/2014/main" id="{753414E4-D586-822D-8E80-1A5625166363}"/>
              </a:ext>
            </a:extLst>
          </p:cNvPr>
          <p:cNvSpPr txBox="1"/>
          <p:nvPr/>
        </p:nvSpPr>
        <p:spPr>
          <a:xfrm>
            <a:off x="2031703" y="4571400"/>
            <a:ext cx="2243542"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D</a:t>
            </a:r>
            <a:endParaRPr lang="en-US" dirty="0">
              <a:solidFill>
                <a:srgbClr val="292668"/>
              </a:solidFill>
            </a:endParaRPr>
          </a:p>
          <a:p>
            <a:pPr algn="ctr"/>
            <a:r>
              <a:rPr lang="en-US" sz="2000" b="1" dirty="0">
                <a:solidFill>
                  <a:srgbClr val="FFFFFF"/>
                </a:solidFill>
                <a:latin typeface="Calibri"/>
                <a:ea typeface="Calibri"/>
                <a:cs typeface="Calibri"/>
              </a:rPr>
              <a:t> </a:t>
            </a:r>
            <a:r>
              <a:rPr lang="en-US" sz="2000" b="1" dirty="0">
                <a:solidFill>
                  <a:srgbClr val="FFFFFF"/>
                </a:solidFill>
                <a:effectLst>
                  <a:outerShdw blurRad="38100" dist="38100" dir="2700000" algn="tl">
                    <a:srgbClr val="000000">
                      <a:alpha val="43137"/>
                    </a:srgbClr>
                  </a:outerShdw>
                </a:effectLst>
                <a:latin typeface="Calibri"/>
                <a:ea typeface="Calibri"/>
                <a:cs typeface="Calibri"/>
              </a:rPr>
              <a:t>Voedseltoeristische ervaringen ontwerpen</a:t>
            </a:r>
            <a:endParaRPr lang="en-US" dirty="0">
              <a:effectLst>
                <a:outerShdw blurRad="38100" dist="38100" dir="2700000" algn="tl">
                  <a:srgbClr val="000000">
                    <a:alpha val="43137"/>
                  </a:srgbClr>
                </a:outerShdw>
              </a:effectLst>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9" name="Freeform 320">
            <a:extLst>
              <a:ext uri="{FF2B5EF4-FFF2-40B4-BE49-F238E27FC236}">
                <a16:creationId xmlns:a16="http://schemas.microsoft.com/office/drawing/2014/main" id="{AB57E4F6-B60F-530C-02BA-5C988E05AB91}"/>
              </a:ext>
            </a:extLst>
          </p:cNvPr>
          <p:cNvSpPr>
            <a:spLocks noChangeArrowheads="1"/>
          </p:cNvSpPr>
          <p:nvPr/>
        </p:nvSpPr>
        <p:spPr bwMode="auto">
          <a:xfrm>
            <a:off x="5837280" y="4021245"/>
            <a:ext cx="1955375" cy="231419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61" name="CuadroTexto 555">
            <a:extLst>
              <a:ext uri="{FF2B5EF4-FFF2-40B4-BE49-F238E27FC236}">
                <a16:creationId xmlns:a16="http://schemas.microsoft.com/office/drawing/2014/main" id="{6533784D-F638-22CF-0472-A28CAFC341CE}"/>
              </a:ext>
            </a:extLst>
          </p:cNvPr>
          <p:cNvSpPr txBox="1"/>
          <p:nvPr/>
        </p:nvSpPr>
        <p:spPr>
          <a:xfrm>
            <a:off x="5641893" y="4524209"/>
            <a:ext cx="2346148"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E</a:t>
            </a:r>
            <a:endParaRPr lang="en-US" dirty="0">
              <a:solidFill>
                <a:srgbClr val="292668"/>
              </a:solidFill>
              <a:latin typeface="Calibri"/>
              <a:ea typeface="Calibri"/>
              <a:cs typeface="Calibri"/>
            </a:endParaRPr>
          </a:p>
          <a:p>
            <a:pPr algn="ctr"/>
            <a:r>
              <a:rPr lang="en-US" sz="2000" b="1" dirty="0">
                <a:solidFill>
                  <a:srgbClr val="FFFFFF"/>
                </a:solidFill>
                <a:latin typeface="Calibri"/>
                <a:ea typeface="Calibri"/>
                <a:cs typeface="Calibri"/>
              </a:rPr>
              <a:t>Innovatie, perspectieven van de gemeenschap en de industrie</a:t>
            </a:r>
            <a:endParaRPr lang="en-US" dirty="0">
              <a:ea typeface="Calibri"/>
              <a:cs typeface="Calibri"/>
            </a:endParaRPr>
          </a:p>
        </p:txBody>
      </p:sp>
      <p:sp>
        <p:nvSpPr>
          <p:cNvPr id="63" name="Freeform 394">
            <a:extLst>
              <a:ext uri="{FF2B5EF4-FFF2-40B4-BE49-F238E27FC236}">
                <a16:creationId xmlns:a16="http://schemas.microsoft.com/office/drawing/2014/main" id="{28B66D7A-350D-1A78-C45A-C6EA50CF4AF7}"/>
              </a:ext>
            </a:extLst>
          </p:cNvPr>
          <p:cNvSpPr>
            <a:spLocks noChangeArrowheads="1"/>
          </p:cNvSpPr>
          <p:nvPr/>
        </p:nvSpPr>
        <p:spPr bwMode="auto">
          <a:xfrm>
            <a:off x="9280187" y="4018659"/>
            <a:ext cx="1851858" cy="231419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7473B6"/>
          </a:solidFill>
          <a:ln>
            <a:noFill/>
          </a:ln>
          <a:effectLst/>
        </p:spPr>
        <p:txBody>
          <a:bodyPr wrap="none" anchor="ctr"/>
          <a:lstStyle/>
          <a:p>
            <a:endParaRPr lang="en-US" sz="900"/>
          </a:p>
        </p:txBody>
      </p:sp>
      <p:sp>
        <p:nvSpPr>
          <p:cNvPr id="65" name="CuadroTexto 559">
            <a:extLst>
              <a:ext uri="{FF2B5EF4-FFF2-40B4-BE49-F238E27FC236}">
                <a16:creationId xmlns:a16="http://schemas.microsoft.com/office/drawing/2014/main" id="{7C649CE0-DED3-AC0F-352E-04F36F251ADB}"/>
              </a:ext>
            </a:extLst>
          </p:cNvPr>
          <p:cNvSpPr txBox="1"/>
          <p:nvPr/>
        </p:nvSpPr>
        <p:spPr>
          <a:xfrm>
            <a:off x="8868571" y="4524209"/>
            <a:ext cx="2513094" cy="1323439"/>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F</a:t>
            </a:r>
            <a:endParaRPr lang="en-US" dirty="0">
              <a:solidFill>
                <a:srgbClr val="292668"/>
              </a:solidFill>
            </a:endParaRPr>
          </a:p>
          <a:p>
            <a:pPr algn="ctr"/>
            <a:r>
              <a:rPr lang="en-US" sz="2000" b="1" dirty="0">
                <a:solidFill>
                  <a:srgbClr val="FFFFFF"/>
                </a:solidFill>
                <a:latin typeface="Calibri"/>
                <a:ea typeface="Calibri"/>
                <a:cs typeface="Calibri"/>
              </a:rPr>
              <a:t>Ervaringscomponent </a:t>
            </a:r>
            <a:endParaRPr lang="en-US" dirty="0"/>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895181003"/>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69844" y="1462152"/>
            <a:ext cx="10134135" cy="4644897"/>
          </a:xfrm>
          <a:prstGeom prst="rect">
            <a:avLst/>
          </a:prstGeom>
        </p:spPr>
        <p:txBody>
          <a:bodyPr lIns="91440" tIns="45720" rIns="91440" bIns="45720" anchor="t"/>
          <a:lstStyle/>
          <a:p>
            <a:r>
              <a:rPr lang="en-IE" sz="3000" b="1" dirty="0"/>
              <a:t>Voeding, cultuur en toerisme: belangrijke onderwerpen</a:t>
            </a:r>
          </a:p>
          <a:p>
            <a:endParaRPr lang="en-IE" sz="3000" b="1" dirty="0"/>
          </a:p>
          <a:p>
            <a:pPr>
              <a:lnSpc>
                <a:spcPct val="100000"/>
              </a:lnSpc>
              <a:buFont typeface="Arial" panose="020B0604020202020204" pitchFamily="34" charset="0"/>
              <a:buChar char="•"/>
            </a:pPr>
            <a:r>
              <a:rPr lang="en-IE" dirty="0"/>
              <a:t>Voeding als culturele uitingsvorm: identiteit, traditie, verhalen vertellen.</a:t>
            </a:r>
          </a:p>
          <a:p>
            <a:pPr>
              <a:lnSpc>
                <a:spcPct val="100000"/>
              </a:lnSpc>
              <a:buFont typeface="Arial" panose="020B0604020202020204" pitchFamily="34" charset="0"/>
              <a:buChar char="•"/>
            </a:pPr>
            <a:r>
              <a:rPr lang="en-IE" dirty="0"/>
              <a:t>Voedseltoerisme: definities, typologieën, wereldwijde trends.</a:t>
            </a:r>
          </a:p>
          <a:p>
            <a:pPr>
              <a:lnSpc>
                <a:spcPct val="100000"/>
              </a:lnSpc>
              <a:buFont typeface="Arial" panose="020B0604020202020204" pitchFamily="34" charset="0"/>
              <a:buChar char="•"/>
            </a:pPr>
            <a:r>
              <a:rPr lang="en-IE" dirty="0"/>
              <a:t>Ervaringsgericht toerisme en de rol van gastronomie.</a:t>
            </a:r>
            <a:endParaRPr lang="en-IE" sz="1200" dirty="0"/>
          </a:p>
          <a:p>
            <a:endParaRPr lang="en-IE" sz="1200" dirty="0"/>
          </a:p>
          <a:p>
            <a:pPr marL="0" indent="0"/>
            <a:r>
              <a:rPr lang="en-IE" dirty="0">
                <a:ea typeface="+mn-lt"/>
                <a:cs typeface="+mn-lt"/>
              </a:rPr>
              <a:t>Voedseltoerisme wordt gedefinieerd als een </a:t>
            </a:r>
            <a:r>
              <a:rPr lang="en-IE" b="1" dirty="0">
                <a:ea typeface="+mn-lt"/>
                <a:cs typeface="+mn-lt"/>
              </a:rPr>
              <a:t>concept uit de culturele antropologie dat de interacties van toeristen met een plaats via voedsel omvat en de geschiedenis, tradities en identiteit van een bestemming weerspiegelt</a:t>
            </a:r>
            <a:r>
              <a:rPr lang="en-IE" dirty="0">
                <a:ea typeface="+mn-lt"/>
                <a:cs typeface="+mn-lt"/>
              </a:rPr>
              <a:t>. Het benadrukt het belang van authenticiteit en ervaringsgerichte betrokkenheid bij de consumptie van lokale gerechten als onderdeel van de toeristische ervaring.</a:t>
            </a:r>
          </a:p>
          <a:p>
            <a:pPr marL="0" indent="0"/>
            <a:endParaRPr lang="en-IE" dirty="0">
              <a:ea typeface="Calibri"/>
              <a:cs typeface="Calibri"/>
            </a:endParaRPr>
          </a:p>
          <a:p>
            <a:pPr>
              <a:lnSpc>
                <a:spcPct val="100000"/>
              </a:lnSpc>
            </a:pPr>
            <a:r>
              <a:rPr lang="en-IE" sz="1800" dirty="0">
                <a:ea typeface="+mn-lt"/>
                <a:cs typeface="+mn-lt"/>
              </a:rPr>
              <a:t>– Definitie gebaseerd op: Tourism Management, 2018 </a:t>
            </a:r>
          </a:p>
          <a:p>
            <a:pPr>
              <a:lnSpc>
                <a:spcPct val="100000"/>
              </a:lnSpc>
            </a:pPr>
            <a:r>
              <a:rPr lang="en-IE" sz="1800" dirty="0">
                <a:ea typeface="+mn-lt"/>
                <a:cs typeface="+mn-lt"/>
                <a:hlinkClick r:id="rId2"/>
              </a:rPr>
              <a:t>https://www.sciencedirect.com/topics/social-sciences/food-tourism</a:t>
            </a:r>
            <a:r>
              <a:rPr lang="en-IE" sz="1800" dirty="0">
                <a:ea typeface="+mn-lt"/>
                <a:cs typeface="+mn-lt"/>
              </a:rPr>
              <a:t> </a:t>
            </a:r>
            <a:endParaRPr lang="en-IE" sz="1800" dirty="0"/>
          </a:p>
          <a:p>
            <a:endParaRPr lang="en-IE" sz="1200"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752928"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A</a:t>
            </a:r>
          </a:p>
        </p:txBody>
      </p:sp>
      <p:sp>
        <p:nvSpPr>
          <p:cNvPr id="2" name="Arrow: Left 1">
            <a:extLst>
              <a:ext uri="{FF2B5EF4-FFF2-40B4-BE49-F238E27FC236}">
                <a16:creationId xmlns:a16="http://schemas.microsoft.com/office/drawing/2014/main" id="{573DF50C-B761-764E-9AFE-09270BCA8EBF}"/>
              </a:ext>
            </a:extLst>
          </p:cNvPr>
          <p:cNvSpPr/>
          <p:nvPr/>
        </p:nvSpPr>
        <p:spPr>
          <a:xfrm>
            <a:off x="8414426" y="5431633"/>
            <a:ext cx="2626468" cy="1056716"/>
          </a:xfrm>
          <a:prstGeom prst="lef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voor meer informatie</a:t>
            </a:r>
          </a:p>
        </p:txBody>
      </p:sp>
    </p:spTree>
    <p:extLst>
      <p:ext uri="{BB962C8B-B14F-4D97-AF65-F5344CB8AC3E}">
        <p14:creationId xmlns:p14="http://schemas.microsoft.com/office/powerpoint/2010/main" val="407969589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004CA4-C938-4702-BAAF-5AD64A8F9A91}">
  <ds:schemaRefs>
    <ds:schemaRef ds:uri="http://schemas.microsoft.com/sharepoint/v3/contenttype/forms"/>
  </ds:schemaRefs>
</ds:datastoreItem>
</file>

<file path=customXml/itemProps2.xml><?xml version="1.0" encoding="utf-8"?>
<ds:datastoreItem xmlns:ds="http://schemas.openxmlformats.org/officeDocument/2006/customXml" ds:itemID="{D0BC69FA-1049-4586-98B7-70ABE6AE954B}">
  <ds:schemaRefs>
    <ds:schemaRef ds:uri="43e6f6d7-4071-4c4f-8546-e85adde50a14"/>
    <ds:schemaRef ds:uri="9a3675fe-59de-45af-8ae9-99876c5560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A2C0DB-C073-49CE-9979-DE79796FD959}">
  <ds:schemaRefs>
    <ds:schemaRef ds:uri="43e6f6d7-4071-4c4f-8546-e85adde50a14"/>
    <ds:schemaRef ds:uri="9a3675fe-59de-45af-8ae9-99876c5560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1230</TotalTime>
  <Words>2553</Words>
  <Application>Microsoft Office PowerPoint</Application>
  <PresentationFormat>Widescreen</PresentationFormat>
  <Paragraphs>318</Paragraphs>
  <Slides>37</Slides>
  <Notes>17</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Lato</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Gillian Keane</dc:creator>
  <lastModifiedBy>Paula Whyte ( Momentum Consulting )</lastModifiedBy>
  <revision>5</revision>
  <dcterms:created xsi:type="dcterms:W3CDTF">2020-10-14T13:32:04.0000000Z</dcterms:created>
  <dcterms:modified xsi:type="dcterms:W3CDTF">2026-03-11T15:14:09.0000000Z</dcterms:modified>
  <keywords>, docId:F0F6FD9E3543A553DA64DCF0C0E31171</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