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2"/>
  </p:notesMasterIdLst>
  <p:sldIdLst>
    <p:sldId id="4345" r:id="rId5"/>
    <p:sldId id="4353" r:id="rId6"/>
    <p:sldId id="4352" r:id="rId7"/>
    <p:sldId id="4378" r:id="rId8"/>
    <p:sldId id="4362" r:id="rId9"/>
    <p:sldId id="4367" r:id="rId10"/>
    <p:sldId id="4396" r:id="rId11"/>
    <p:sldId id="4380" r:id="rId12"/>
    <p:sldId id="4373" r:id="rId13"/>
    <p:sldId id="4359" r:id="rId14"/>
    <p:sldId id="4398" r:id="rId15"/>
    <p:sldId id="4399" r:id="rId16"/>
    <p:sldId id="4363" r:id="rId17"/>
    <p:sldId id="4384" r:id="rId18"/>
    <p:sldId id="4387" r:id="rId19"/>
    <p:sldId id="4400" r:id="rId20"/>
    <p:sldId id="4386" r:id="rId21"/>
    <p:sldId id="4374" r:id="rId22"/>
    <p:sldId id="4388" r:id="rId23"/>
    <p:sldId id="4391" r:id="rId24"/>
    <p:sldId id="4383" r:id="rId25"/>
    <p:sldId id="4390" r:id="rId26"/>
    <p:sldId id="4401" r:id="rId27"/>
    <p:sldId id="4392" r:id="rId28"/>
    <p:sldId id="4375" r:id="rId29"/>
    <p:sldId id="4389" r:id="rId30"/>
    <p:sldId id="4393" r:id="rId31"/>
    <p:sldId id="4385" r:id="rId32"/>
    <p:sldId id="4394" r:id="rId33"/>
    <p:sldId id="4395" r:id="rId34"/>
    <p:sldId id="4397" r:id="rId35"/>
    <p:sldId id="4338" r:id="rId36"/>
    <p:sldId id="4354" r:id="rId37"/>
    <p:sldId id="4347" r:id="rId38"/>
    <p:sldId id="4376" r:id="rId39"/>
    <p:sldId id="4377" r:id="rId40"/>
    <p:sldId id="44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45C"/>
    <a:srgbClr val="292668"/>
    <a:srgbClr val="F26F46"/>
    <a:srgbClr val="55854D"/>
    <a:srgbClr val="ECC0DA"/>
    <a:srgbClr val="7473B6"/>
    <a:srgbClr val="404A52"/>
    <a:srgbClr val="ECECEC"/>
    <a:srgbClr val="F26650"/>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is Bos" userId="f3896162-4db1-4cb2-91b6-3fb1acb46339" providerId="ADAL" clId="{7DB8A2B2-7DED-4A7A-A615-107D20202002}"/>
    <pc:docChg chg="modSld">
      <pc:chgData name="Iris Bos" userId="f3896162-4db1-4cb2-91b6-3fb1acb46339" providerId="ADAL" clId="{7DB8A2B2-7DED-4A7A-A615-107D20202002}" dt="2026-03-26T13:59:25.044" v="2" actId="207"/>
      <pc:docMkLst>
        <pc:docMk/>
      </pc:docMkLst>
      <pc:sldChg chg="modSp mod">
        <pc:chgData name="Iris Bos" userId="f3896162-4db1-4cb2-91b6-3fb1acb46339" providerId="ADAL" clId="{7DB8A2B2-7DED-4A7A-A615-107D20202002}" dt="2026-03-26T13:59:03.673" v="1" actId="404"/>
        <pc:sldMkLst>
          <pc:docMk/>
          <pc:sldMk cId="636159717" sldId="4384"/>
        </pc:sldMkLst>
        <pc:spChg chg="mod">
          <ac:chgData name="Iris Bos" userId="f3896162-4db1-4cb2-91b6-3fb1acb46339" providerId="ADAL" clId="{7DB8A2B2-7DED-4A7A-A615-107D20202002}" dt="2026-03-26T13:59:03.673" v="1" actId="404"/>
          <ac:spMkLst>
            <pc:docMk/>
            <pc:sldMk cId="636159717" sldId="4384"/>
            <ac:spMk id="11" creationId="{AEFEAFBB-EDE0-B091-0D44-9CCE35893DAB}"/>
          </ac:spMkLst>
        </pc:spChg>
      </pc:sldChg>
      <pc:sldChg chg="modSp mod">
        <pc:chgData name="Iris Bos" userId="f3896162-4db1-4cb2-91b6-3fb1acb46339" providerId="ADAL" clId="{7DB8A2B2-7DED-4A7A-A615-107D20202002}" dt="2026-03-26T13:59:25.044" v="2" actId="207"/>
        <pc:sldMkLst>
          <pc:docMk/>
          <pc:sldMk cId="2576840596" sldId="4388"/>
        </pc:sldMkLst>
        <pc:spChg chg="mod">
          <ac:chgData name="Iris Bos" userId="f3896162-4db1-4cb2-91b6-3fb1acb46339" providerId="ADAL" clId="{7DB8A2B2-7DED-4A7A-A615-107D20202002}" dt="2026-03-26T13:59:25.044" v="2" actId="207"/>
          <ac:spMkLst>
            <pc:docMk/>
            <pc:sldMk cId="2576840596" sldId="4388"/>
            <ac:spMk id="5" creationId="{24AE4BB8-3749-9972-426D-758E5CF789B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97778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025961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429268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471573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67375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37</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30780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99821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4060727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30851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4917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91"/>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Disciplines verbinden in het Europese hoger onderwijs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burren.ie/taste-the-burren/burren-food-trail/"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5tm_eDr0nGc" TargetMode="External"/><Relationship Id="rId3" Type="http://schemas.openxmlformats.org/officeDocument/2006/relationships/slideLayout" Target="../slideLayouts/slideLayout5.xml"/><Relationship Id="rId7" Type="http://schemas.openxmlformats.org/officeDocument/2006/relationships/image" Target="../media/image15.jpeg"/><Relationship Id="rId2" Type="http://schemas.openxmlformats.org/officeDocument/2006/relationships/video" Target="https://www.youtube.com/embed/XMW3Cluc5hY?feature=oembed" TargetMode="External"/><Relationship Id="rId1" Type="http://schemas.openxmlformats.org/officeDocument/2006/relationships/video" Target="https://www.youtube.com/embed/5tm_eDr0nGc?feature=oembed" TargetMode="Externa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hyperlink" Target="https://www.youtube.com/watch?v=XMW3Cluc5hY"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Iv3MO2vFX60" TargetMode="External"/><Relationship Id="rId3" Type="http://schemas.openxmlformats.org/officeDocument/2006/relationships/slideLayout" Target="../slideLayouts/slideLayout5.xml"/><Relationship Id="rId7" Type="http://schemas.openxmlformats.org/officeDocument/2006/relationships/image" Target="../media/image15.jpeg"/><Relationship Id="rId2" Type="http://schemas.openxmlformats.org/officeDocument/2006/relationships/video" Target="https://www.youtube.com/embed/Iv3MO2vFX60?feature=oembed" TargetMode="External"/><Relationship Id="rId1" Type="http://schemas.openxmlformats.org/officeDocument/2006/relationships/video" Target="https://www.youtube.com/embed/ExpzyC5Np8Q?feature=oembed" TargetMode="External"/><Relationship Id="rId6" Type="http://schemas.openxmlformats.org/officeDocument/2006/relationships/image" Target="../media/image14.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hyperlink" Target="https://www.youtube.com/watch?v=ExpzyC5Np8Q"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failteireland.ie/FailteIreland/media/WebsiteStructure/Documents/2_Develop_Your_Business/Key%20Projects/Taste%20the%20Island/Future-Trends_Best-Practice_Destinations.pdf"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designedly.ie/case-study/midlands-flavours/"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hyperlink" Target="https://www.midlandsireland.ie/wp-content/uploads/2024/05/Midlands_Food_Drink_Skills_Audit.pdf"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epa.ie/environment-and-you/circular-economy/" TargetMode="External"/><Relationship Id="rId2" Type="http://schemas.openxmlformats.org/officeDocument/2006/relationships/hyperlink" Target="https://www.undp.org/sustainable-development-goals" TargetMode="External"/><Relationship Id="rId1" Type="http://schemas.openxmlformats.org/officeDocument/2006/relationships/slideLayout" Target="../slideLayouts/slideLayout10.xml"/><Relationship Id="rId5" Type="http://schemas.openxmlformats.org/officeDocument/2006/relationships/hyperlink" Target="https://theecologist.org/2020/aug/19/local-food-and-global-food-security" TargetMode="Externa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hyperlink" Target="https://training.secad.ie/courses/sustainable-food-training/"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taylorfrancis.com/chapters/edit/10.4324/9781003182856-16/designing-gastronomic-identity-based-food-tours-aise-kim"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irishfoodawards.com/"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24.jpeg"/><Relationship Id="rId4" Type="http://schemas.openxmlformats.org/officeDocument/2006/relationships/hyperlink" Target="https://www.irishfoodawards.com/about-blas-na-heireann/"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eea.europa.eu/en/analysis/publications/reimagining-the-food-system-through-social-innovations"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sheddistillery.com/"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28.jpeg"/><Relationship Id="rId4" Type="http://schemas.openxmlformats.org/officeDocument/2006/relationships/hyperlink" Target="http://thefoodhub.co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Key%20Projects/Taste%20the%20Island/Understanding-Trends_Destinations.pdf" TargetMode="External"/><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hyperlink" Target="https://www.smithwicksexperience.com/the-final-draft/kilkenny-food-and-craft-trail"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15.xml"/><Relationship Id="rId1" Type="http://schemas.openxmlformats.org/officeDocument/2006/relationships/video" Target="https://www.youtube.com/embed/-HULLd5B0QI?feature=oembed" TargetMode="External"/><Relationship Id="rId4" Type="http://schemas.openxmlformats.org/officeDocument/2006/relationships/hyperlink" Target="https://www.youtube.com/watch?v=-HULLd5B0QI"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goodfoodirelandexperiences.com/" TargetMode="External"/><Relationship Id="rId2" Type="http://schemas.openxmlformats.org/officeDocument/2006/relationships/slideLayout" Target="../slideLayouts/slideLayout15.xml"/><Relationship Id="rId1" Type="http://schemas.openxmlformats.org/officeDocument/2006/relationships/video" Target="https://www.youtube.com/embed/eRGzweHe92w?feature=oembed" TargetMode="External"/><Relationship Id="rId5" Type="http://schemas.openxmlformats.org/officeDocument/2006/relationships/hyperlink" Target="https://www.youtube.com/watch?v=eRGzweHe92w" TargetMode="Externa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3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hyperlink" Target="https://www.sciencedirect.com/topics/social-sciences/food-tourism"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descr="Person holding cellphone to take photo of food bowls, cups of coffee, croissants, napkins, and cutlery on wood table">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1994497"/>
            <a:ext cx="12192000" cy="3440624"/>
          </a:xfrm>
        </p:spPr>
      </p:pic>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Module 4 </a:t>
            </a:r>
            <a:endParaRPr lang="en-IE" sz="3600" dirty="0">
              <a:solidFill>
                <a:schemeClr val="bg1"/>
              </a:solidFill>
            </a:endParaRPr>
          </a:p>
        </p:txBody>
      </p:sp>
      <p:sp>
        <p:nvSpPr>
          <p:cNvPr id="2" name="Rectangle 1">
            <a:extLst>
              <a:ext uri="{FF2B5EF4-FFF2-40B4-BE49-F238E27FC236}">
                <a16:creationId xmlns:a16="http://schemas.microsoft.com/office/drawing/2014/main" id="{D33178CE-2BC6-5F32-8FA0-6732212FDF7A}"/>
              </a:ext>
            </a:extLst>
          </p:cNvPr>
          <p:cNvSpPr/>
          <p:nvPr/>
        </p:nvSpPr>
        <p:spPr>
          <a:xfrm>
            <a:off x="2196607" y="4263818"/>
            <a:ext cx="4530455" cy="107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Box 4">
            <a:extLst>
              <a:ext uri="{FF2B5EF4-FFF2-40B4-BE49-F238E27FC236}">
                <a16:creationId xmlns:a16="http://schemas.microsoft.com/office/drawing/2014/main" id="{D8098792-1CB9-3E9C-D338-711384A4D1B6}"/>
              </a:ext>
            </a:extLst>
          </p:cNvPr>
          <p:cNvSpPr txBox="1"/>
          <p:nvPr/>
        </p:nvSpPr>
        <p:spPr>
          <a:xfrm>
            <a:off x="2380629" y="4316115"/>
            <a:ext cx="4346433" cy="954107"/>
          </a:xfrm>
          <a:prstGeom prst="rect">
            <a:avLst/>
          </a:prstGeom>
          <a:noFill/>
        </p:spPr>
        <p:txBody>
          <a:bodyPr wrap="square" rtlCol="0">
            <a:spAutoFit/>
          </a:bodyPr>
          <a:lstStyle/>
          <a:p>
            <a:r>
              <a:rPr lang="en-US" sz="2800" b="1" spc="324" dirty="0">
                <a:solidFill>
                  <a:srgbClr val="F26F46"/>
                </a:solidFill>
                <a:latin typeface="Calibri" panose="020F0502020204030204" pitchFamily="34" charset="0"/>
                <a:cs typeface="Calibri" panose="020F0502020204030204" pitchFamily="34" charset="0"/>
              </a:rPr>
              <a:t>VOEDSEL, TOERISME &amp; LOKALE BELEVINGEN</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173848" cy="4102937"/>
          </a:xfrm>
          <a:prstGeom prst="rect">
            <a:avLst/>
          </a:prstGeom>
        </p:spPr>
        <p:txBody>
          <a:bodyPr lIns="91440" tIns="45720" rIns="91440" bIns="45720" anchor="t"/>
          <a:lstStyle/>
          <a:p>
            <a:pPr marL="0" indent="0">
              <a:spcAft>
                <a:spcPts val="1200"/>
              </a:spcAft>
            </a:pPr>
            <a:r>
              <a:rPr lang="en-US" b="1" dirty="0">
                <a:ea typeface="+mn-lt"/>
                <a:cs typeface="+mn-lt"/>
              </a:rPr>
              <a:t>De Burren Food Trail</a:t>
            </a:r>
            <a:endParaRPr lang="en-US" dirty="0">
              <a:ea typeface="+mn-lt"/>
              <a:cs typeface="+mn-lt"/>
            </a:endParaRPr>
          </a:p>
          <a:p>
            <a:pPr marL="0" indent="0">
              <a:spcAft>
                <a:spcPts val="600"/>
              </a:spcAft>
            </a:pPr>
            <a:r>
              <a:rPr lang="en-IE" dirty="0">
                <a:ea typeface="Calibri"/>
                <a:cs typeface="Calibri"/>
              </a:rPr>
              <a:t>De Burren is een karakteristiek kalksteenlandschap in het westen van Ierland, bekend om zijn biodiversiteit, landbouwtradities en sterke gevoel van verbondenheid met de plek. </a:t>
            </a:r>
          </a:p>
          <a:p>
            <a:pPr marL="0" indent="0">
              <a:spcAft>
                <a:spcPts val="600"/>
              </a:spcAft>
            </a:pPr>
            <a:r>
              <a:rPr lang="en-IE" dirty="0">
                <a:ea typeface="Calibri"/>
                <a:cs typeface="Calibri"/>
              </a:rPr>
              <a:t>De Burren Food Trail is een netwerk van boeren, producenten, cafés, restaurants en eetgelegenheden.</a:t>
            </a:r>
          </a:p>
          <a:p>
            <a:pPr marL="0" indent="0">
              <a:spcAft>
                <a:spcPts val="600"/>
              </a:spcAft>
            </a:pPr>
            <a:r>
              <a:rPr lang="en-IE" dirty="0">
                <a:ea typeface="Calibri"/>
                <a:cs typeface="Calibri"/>
              </a:rPr>
              <a:t>Eten is hier geen bijzaak, maar een manier om de streek te leren kennen. Bekijk de video's op de </a:t>
            </a:r>
            <a:r>
              <a:rPr lang="en-IE" dirty="0" err="1">
                <a:ea typeface="Calibri"/>
                <a:cs typeface="Calibri"/>
              </a:rPr>
              <a:t>volgende</a:t>
            </a:r>
            <a:r>
              <a:rPr lang="en-IE" dirty="0">
                <a:ea typeface="Calibri"/>
                <a:cs typeface="Calibri"/>
              </a:rPr>
              <a:t> slides om te zien hoe eten deel uitmaakt van de identiteit en de geschiedenis van de regio.</a:t>
            </a:r>
            <a:endParaRPr lang="en-US" dirty="0">
              <a:ea typeface="Calibri"/>
              <a:cs typeface="Calibri"/>
            </a:endParaRPr>
          </a:p>
          <a:p>
            <a:pPr indent="0"/>
            <a:endParaRPr lang="en-US" dirty="0">
              <a:ea typeface="Calibri"/>
              <a:cs typeface="Calibri"/>
            </a:endParaRPr>
          </a:p>
          <a:p>
            <a:pPr indent="0"/>
            <a:endParaRPr lang="en-US" dirty="0">
              <a:ea typeface="Calibri"/>
              <a:cs typeface="Calibri"/>
            </a:endParaRPr>
          </a:p>
          <a:p>
            <a:pPr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046218" y="6383902"/>
            <a:ext cx="3976255" cy="276999"/>
          </a:xfrm>
          <a:prstGeom prst="rect">
            <a:avLst/>
          </a:prstGeom>
          <a:noFill/>
        </p:spPr>
        <p:txBody>
          <a:bodyPr wrap="square">
            <a:spAutoFit/>
          </a:bodyPr>
          <a:lstStyle/>
          <a:p>
            <a:pPr algn="ctr"/>
            <a:r>
              <a:rPr lang="en-US" sz="1200">
                <a:hlinkClick r:id="rId3"/>
              </a:rPr>
              <a:t>https://burren.ie/taste-the-burren/burren-food-trail/</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6543210" y="5187381"/>
            <a:ext cx="1367666" cy="11719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a:solidFill>
                  <a:srgbClr val="292668"/>
                </a:solidFill>
                <a:hlinkClick r:id="rId3">
                  <a:extLst>
                    <a:ext uri="{A12FA001-AC4F-418D-AE19-62706E023703}">
                      <ahyp:hlinkClr xmlns:ahyp="http://schemas.microsoft.com/office/drawing/2018/hyperlinkcolor" val="tx"/>
                    </a:ext>
                  </a:extLst>
                </a:hlinkClick>
              </a:rPr>
              <a:t>Klik om te lezen</a:t>
            </a:r>
            <a:endParaRPr lang="en-IE" dirty="0">
              <a:solidFill>
                <a:srgbClr val="292668"/>
              </a:solidFill>
            </a:endParaRPr>
          </a:p>
        </p:txBody>
      </p:sp>
      <p:pic>
        <p:nvPicPr>
          <p:cNvPr id="9" name="Picture Placeholder 8" descr="A group of people standing in a field with goats&#10;&#10;AI-generated content may be incorrect.">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p:blipFill>
        <p:spPr>
          <a:xfrm>
            <a:off x="7722545" y="1436384"/>
            <a:ext cx="2444127" cy="4336988"/>
          </a:xfrm>
          <a:prstGeom prst="rect">
            <a:avLst/>
          </a:prstGeom>
          <a:solidFill>
            <a:srgbClr val="FFFFFF">
              <a:lumMod val="85000"/>
            </a:srgbClr>
          </a:solidFill>
        </p:spPr>
      </p:pic>
    </p:spTree>
    <p:extLst>
      <p:ext uri="{BB962C8B-B14F-4D97-AF65-F5344CB8AC3E}">
        <p14:creationId xmlns:p14="http://schemas.microsoft.com/office/powerpoint/2010/main" val="375399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urren Food Trail  - Ballyvaughan">
            <a:hlinkClick r:id="" action="ppaction://media"/>
            <a:extLst>
              <a:ext uri="{FF2B5EF4-FFF2-40B4-BE49-F238E27FC236}">
                <a16:creationId xmlns:a16="http://schemas.microsoft.com/office/drawing/2014/main" id="{BAE78441-8937-439B-AA0C-53D8E04B79B3}"/>
              </a:ext>
            </a:extLst>
          </p:cNvPr>
          <p:cNvPicPr>
            <a:picLocks noRot="1" noChangeAspect="1"/>
          </p:cNvPicPr>
          <p:nvPr>
            <a:videoFile r:link="rId1"/>
          </p:nvPr>
        </p:nvPicPr>
        <p:blipFill>
          <a:blip r:embed="rId4"/>
          <a:stretch>
            <a:fillRect/>
          </a:stretch>
        </p:blipFill>
        <p:spPr>
          <a:xfrm>
            <a:off x="628407" y="2082185"/>
            <a:ext cx="5103799" cy="2883646"/>
          </a:xfrm>
          <a:prstGeom prst="rect">
            <a:avLst/>
          </a:prstGeom>
        </p:spPr>
      </p:pic>
      <p:pic>
        <p:nvPicPr>
          <p:cNvPr id="5" name="Online Media 4" title="Burren Food Trail  - Doolin">
            <a:hlinkClick r:id="" action="ppaction://media"/>
            <a:extLst>
              <a:ext uri="{FF2B5EF4-FFF2-40B4-BE49-F238E27FC236}">
                <a16:creationId xmlns:a16="http://schemas.microsoft.com/office/drawing/2014/main" id="{1EC7DFB4-B63D-4B86-A7D0-9BFC8489865A}"/>
              </a:ext>
            </a:extLst>
          </p:cNvPr>
          <p:cNvPicPr>
            <a:picLocks noRot="1" noChangeAspect="1"/>
          </p:cNvPicPr>
          <p:nvPr>
            <a:videoFile r:link="rId2"/>
          </p:nvPr>
        </p:nvPicPr>
        <p:blipFill>
          <a:blip r:embed="rId5"/>
          <a:stretch>
            <a:fillRect/>
          </a:stretch>
        </p:blipFill>
        <p:spPr>
          <a:xfrm>
            <a:off x="6096000" y="2082185"/>
            <a:ext cx="5103799" cy="2883646"/>
          </a:xfrm>
          <a:prstGeom prst="rect">
            <a:avLst/>
          </a:prstGeom>
        </p:spPr>
      </p:pic>
      <p:pic>
        <p:nvPicPr>
          <p:cNvPr id="1026" name="Picture 2" descr="The Burren Food Trail | Family Friendly Things To Do, Things To Do, Tastes,  Music &amp; Events | Doolin Tourism | Co. Clare | Irelands Wild Atlantic Way">
            <a:extLst>
              <a:ext uri="{FF2B5EF4-FFF2-40B4-BE49-F238E27FC236}">
                <a16:creationId xmlns:a16="http://schemas.microsoft.com/office/drawing/2014/main" id="{43C38A5D-9BC2-4FCE-998E-F7DF8B23903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83217" y="496233"/>
            <a:ext cx="2616582" cy="11064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Burren Food Trail | St Tola">
            <a:extLst>
              <a:ext uri="{FF2B5EF4-FFF2-40B4-BE49-F238E27FC236}">
                <a16:creationId xmlns:a16="http://schemas.microsoft.com/office/drawing/2014/main" id="{83F5D841-AB95-408C-BCDA-1EA190F77CF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96451" y="496233"/>
            <a:ext cx="2005780" cy="11282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611BC8-B4B4-B59A-A5C9-3866644EF7D5}"/>
              </a:ext>
            </a:extLst>
          </p:cNvPr>
          <p:cNvSpPr txBox="1"/>
          <p:nvPr/>
        </p:nvSpPr>
        <p:spPr>
          <a:xfrm>
            <a:off x="2136738" y="5238866"/>
            <a:ext cx="3242658" cy="369332"/>
          </a:xfrm>
          <a:prstGeom prst="rect">
            <a:avLst/>
          </a:prstGeom>
          <a:noFill/>
        </p:spPr>
        <p:txBody>
          <a:bodyPr wrap="square">
            <a:spAutoFit/>
          </a:bodyPr>
          <a:lstStyle/>
          <a:p>
            <a:r>
              <a:rPr lang="en-IE" dirty="0">
                <a:hlinkClick r:id="rId8"/>
              </a:rPr>
              <a:t>Burren Food Trail - </a:t>
            </a:r>
            <a:r>
              <a:rPr lang="en-IE" dirty="0" err="1">
                <a:hlinkClick r:id="rId8"/>
              </a:rPr>
              <a:t>Ballyvaughan</a:t>
            </a:r>
            <a:endParaRPr lang="en-IE" dirty="0"/>
          </a:p>
        </p:txBody>
      </p:sp>
      <p:sp>
        <p:nvSpPr>
          <p:cNvPr id="7" name="TextBox 6">
            <a:extLst>
              <a:ext uri="{FF2B5EF4-FFF2-40B4-BE49-F238E27FC236}">
                <a16:creationId xmlns:a16="http://schemas.microsoft.com/office/drawing/2014/main" id="{9C644718-DFE0-BFA6-A555-3A92D2176EB2}"/>
              </a:ext>
            </a:extLst>
          </p:cNvPr>
          <p:cNvSpPr txBox="1"/>
          <p:nvPr/>
        </p:nvSpPr>
        <p:spPr>
          <a:xfrm>
            <a:off x="6969868" y="5238866"/>
            <a:ext cx="7655668" cy="369332"/>
          </a:xfrm>
          <a:prstGeom prst="rect">
            <a:avLst/>
          </a:prstGeom>
          <a:noFill/>
        </p:spPr>
        <p:txBody>
          <a:bodyPr wrap="square">
            <a:spAutoFit/>
          </a:bodyPr>
          <a:lstStyle/>
          <a:p>
            <a:r>
              <a:rPr lang="en-IE" dirty="0">
                <a:hlinkClick r:id="rId9"/>
              </a:rPr>
              <a:t>Burren Food Trail - Doolin</a:t>
            </a:r>
            <a:endParaRPr lang="en-IE" dirty="0"/>
          </a:p>
        </p:txBody>
      </p:sp>
      <p:sp>
        <p:nvSpPr>
          <p:cNvPr id="8" name="Arrow: Right 7">
            <a:extLst>
              <a:ext uri="{FF2B5EF4-FFF2-40B4-BE49-F238E27FC236}">
                <a16:creationId xmlns:a16="http://schemas.microsoft.com/office/drawing/2014/main" id="{C53BD5AD-3F8F-B815-38A5-EE5B30B97BB9}"/>
              </a:ext>
            </a:extLst>
          </p:cNvPr>
          <p:cNvSpPr/>
          <p:nvPr/>
        </p:nvSpPr>
        <p:spPr>
          <a:xfrm rot="20345259">
            <a:off x="340467" y="508756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bekijken</a:t>
            </a:r>
          </a:p>
        </p:txBody>
      </p:sp>
    </p:spTree>
    <p:extLst>
      <p:ext uri="{BB962C8B-B14F-4D97-AF65-F5344CB8AC3E}">
        <p14:creationId xmlns:p14="http://schemas.microsoft.com/office/powerpoint/2010/main" val="190011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Burren Food Trails – Smoked Salmon, Craft Beers and Whiskey!">
            <a:hlinkClick r:id="" action="ppaction://media"/>
            <a:extLst>
              <a:ext uri="{FF2B5EF4-FFF2-40B4-BE49-F238E27FC236}">
                <a16:creationId xmlns:a16="http://schemas.microsoft.com/office/drawing/2014/main" id="{CF2DB5E8-427A-4041-AC9D-D5364C23D560}"/>
              </a:ext>
            </a:extLst>
          </p:cNvPr>
          <p:cNvPicPr>
            <a:picLocks noRot="1" noChangeAspect="1"/>
          </p:cNvPicPr>
          <p:nvPr>
            <a:videoFile r:link="rId1"/>
          </p:nvPr>
        </p:nvPicPr>
        <p:blipFill>
          <a:blip r:embed="rId4"/>
          <a:stretch>
            <a:fillRect/>
          </a:stretch>
        </p:blipFill>
        <p:spPr>
          <a:xfrm>
            <a:off x="6096000" y="2207342"/>
            <a:ext cx="5027926" cy="2840778"/>
          </a:xfrm>
          <a:prstGeom prst="rect">
            <a:avLst/>
          </a:prstGeom>
        </p:spPr>
      </p:pic>
      <p:pic>
        <p:nvPicPr>
          <p:cNvPr id="7" name="Online Media 6" title="Burren Food Trails – Kilfenora">
            <a:hlinkClick r:id="" action="ppaction://media"/>
            <a:extLst>
              <a:ext uri="{FF2B5EF4-FFF2-40B4-BE49-F238E27FC236}">
                <a16:creationId xmlns:a16="http://schemas.microsoft.com/office/drawing/2014/main" id="{9FDBF340-18A1-48F4-87EE-6630678B9779}"/>
              </a:ext>
            </a:extLst>
          </p:cNvPr>
          <p:cNvPicPr>
            <a:picLocks noRot="1" noChangeAspect="1"/>
          </p:cNvPicPr>
          <p:nvPr>
            <a:videoFile r:link="rId2"/>
          </p:nvPr>
        </p:nvPicPr>
        <p:blipFill>
          <a:blip r:embed="rId5"/>
          <a:stretch>
            <a:fillRect/>
          </a:stretch>
        </p:blipFill>
        <p:spPr>
          <a:xfrm>
            <a:off x="696451" y="2219632"/>
            <a:ext cx="5006173" cy="2828488"/>
          </a:xfrm>
          <a:prstGeom prst="rect">
            <a:avLst/>
          </a:prstGeom>
        </p:spPr>
      </p:pic>
      <p:pic>
        <p:nvPicPr>
          <p:cNvPr id="9" name="Picture 2" descr="The Burren Food Trail | Family Friendly Things To Do, Things To Do, Tastes,  Music &amp; Events | Doolin Tourism | Co. Clare | Irelands Wild Atlantic Way">
            <a:extLst>
              <a:ext uri="{FF2B5EF4-FFF2-40B4-BE49-F238E27FC236}">
                <a16:creationId xmlns:a16="http://schemas.microsoft.com/office/drawing/2014/main" id="{A9AB415F-D625-4157-ADD0-ED115FBAB44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83217" y="496233"/>
            <a:ext cx="2616582" cy="11064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rren Food Trail | St Tola">
            <a:extLst>
              <a:ext uri="{FF2B5EF4-FFF2-40B4-BE49-F238E27FC236}">
                <a16:creationId xmlns:a16="http://schemas.microsoft.com/office/drawing/2014/main" id="{5103D167-83C0-4333-AABF-B04C3F85006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96451" y="496233"/>
            <a:ext cx="2005780" cy="11282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A202A39-0B21-7E84-1F6B-5AF62EF85532}"/>
              </a:ext>
            </a:extLst>
          </p:cNvPr>
          <p:cNvSpPr txBox="1"/>
          <p:nvPr/>
        </p:nvSpPr>
        <p:spPr>
          <a:xfrm>
            <a:off x="2419539" y="5283471"/>
            <a:ext cx="3283085" cy="369332"/>
          </a:xfrm>
          <a:prstGeom prst="rect">
            <a:avLst/>
          </a:prstGeom>
          <a:noFill/>
        </p:spPr>
        <p:txBody>
          <a:bodyPr wrap="square">
            <a:spAutoFit/>
          </a:bodyPr>
          <a:lstStyle/>
          <a:p>
            <a:r>
              <a:rPr lang="en-IE" dirty="0">
                <a:hlinkClick r:id="rId8"/>
              </a:rPr>
              <a:t>Burren Food Trails – Kilfenora</a:t>
            </a:r>
            <a:endParaRPr lang="en-IE" dirty="0"/>
          </a:p>
        </p:txBody>
      </p:sp>
      <p:sp>
        <p:nvSpPr>
          <p:cNvPr id="5" name="TextBox 4">
            <a:extLst>
              <a:ext uri="{FF2B5EF4-FFF2-40B4-BE49-F238E27FC236}">
                <a16:creationId xmlns:a16="http://schemas.microsoft.com/office/drawing/2014/main" id="{85D0B8BD-2200-C83A-AF89-3D3A90299256}"/>
              </a:ext>
            </a:extLst>
          </p:cNvPr>
          <p:cNvSpPr txBox="1"/>
          <p:nvPr/>
        </p:nvSpPr>
        <p:spPr>
          <a:xfrm>
            <a:off x="6668311" y="5283471"/>
            <a:ext cx="3913761" cy="646331"/>
          </a:xfrm>
          <a:prstGeom prst="rect">
            <a:avLst/>
          </a:prstGeom>
          <a:noFill/>
        </p:spPr>
        <p:txBody>
          <a:bodyPr wrap="square">
            <a:spAutoFit/>
          </a:bodyPr>
          <a:lstStyle/>
          <a:p>
            <a:r>
              <a:rPr lang="en-US" dirty="0">
                <a:hlinkClick r:id="rId9"/>
              </a:rPr>
              <a:t>Burren Food Trails – Gerookte zalm, ambachtelijke bieren en whisky!</a:t>
            </a:r>
            <a:endParaRPr lang="en-IE" dirty="0"/>
          </a:p>
        </p:txBody>
      </p:sp>
      <p:sp>
        <p:nvSpPr>
          <p:cNvPr id="10" name="Arrow: Right 9">
            <a:extLst>
              <a:ext uri="{FF2B5EF4-FFF2-40B4-BE49-F238E27FC236}">
                <a16:creationId xmlns:a16="http://schemas.microsoft.com/office/drawing/2014/main" id="{B328B41D-8276-E792-ACA9-40EDD5EEBE33}"/>
              </a:ext>
            </a:extLst>
          </p:cNvPr>
          <p:cNvSpPr/>
          <p:nvPr/>
        </p:nvSpPr>
        <p:spPr>
          <a:xfrm rot="20345259">
            <a:off x="340467" y="508756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om te bekijken</a:t>
            </a:r>
          </a:p>
        </p:txBody>
      </p:sp>
    </p:spTree>
    <p:extLst>
      <p:ext uri="{BB962C8B-B14F-4D97-AF65-F5344CB8AC3E}">
        <p14:creationId xmlns:p14="http://schemas.microsoft.com/office/powerpoint/2010/main" val="157419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102" y="2145150"/>
            <a:ext cx="11228726" cy="4281601"/>
          </a:xfrm>
          <a:prstGeom prst="rect">
            <a:avLst/>
          </a:prstGeom>
        </p:spPr>
        <p:txBody>
          <a:bodyPr lIns="91440" tIns="45720" rIns="91440" bIns="45720" anchor="t"/>
          <a:lstStyle/>
          <a:p>
            <a:pPr indent="0"/>
            <a:endParaRPr lang="en-US" dirty="0">
              <a:ea typeface="Calibri"/>
              <a:cs typeface="Calibri"/>
            </a:endParaRPr>
          </a:p>
          <a:p>
            <a:pPr indent="0"/>
            <a:r>
              <a:rPr lang="en-US" dirty="0" err="1"/>
              <a:t>Reflectie</a:t>
            </a:r>
            <a:r>
              <a:rPr lang="en-US" dirty="0"/>
              <a:t> </a:t>
            </a:r>
            <a:r>
              <a:rPr lang="en-US" dirty="0" err="1"/>
              <a:t>opdracht</a:t>
            </a:r>
            <a:r>
              <a:rPr lang="en-US" dirty="0"/>
              <a:t> – </a:t>
            </a:r>
            <a:r>
              <a:rPr lang="en-US" b="1" dirty="0"/>
              <a:t>Voedsel, herinneringen </a:t>
            </a:r>
            <a:r>
              <a:rPr lang="en-US" b="1" dirty="0" err="1"/>
              <a:t>en</a:t>
            </a:r>
            <a:r>
              <a:rPr lang="en-US" b="1" dirty="0"/>
              <a:t> </a:t>
            </a:r>
            <a:r>
              <a:rPr lang="en-US" b="1" dirty="0" err="1"/>
              <a:t>plek</a:t>
            </a:r>
            <a:endParaRPr lang="en-US" b="1" dirty="0">
              <a:ea typeface="Calibri"/>
              <a:cs typeface="Calibri"/>
            </a:endParaRPr>
          </a:p>
          <a:p>
            <a:pPr indent="0"/>
            <a:endParaRPr lang="en-US" dirty="0">
              <a:ea typeface="+mn-lt"/>
              <a:cs typeface="+mn-lt"/>
            </a:endParaRPr>
          </a:p>
          <a:p>
            <a:pPr indent="0"/>
            <a:r>
              <a:rPr lang="en-US" b="1" dirty="0">
                <a:ea typeface="+mn-lt"/>
                <a:cs typeface="+mn-lt"/>
              </a:rPr>
              <a:t>Doel: </a:t>
            </a:r>
            <a:r>
              <a:rPr lang="en-US" dirty="0">
                <a:ea typeface="+mn-lt"/>
                <a:cs typeface="+mn-lt"/>
              </a:rPr>
              <a:t>Bewustwording creëren van eten als culturele identiteit </a:t>
            </a:r>
            <a:r>
              <a:rPr lang="en-US" dirty="0" err="1">
                <a:ea typeface="+mn-lt"/>
                <a:cs typeface="+mn-lt"/>
              </a:rPr>
              <a:t>en</a:t>
            </a:r>
            <a:r>
              <a:rPr lang="en-US" dirty="0">
                <a:ea typeface="+mn-lt"/>
                <a:cs typeface="+mn-lt"/>
              </a:rPr>
              <a:t> storytelling</a:t>
            </a:r>
            <a:endParaRPr lang="en-US" dirty="0"/>
          </a:p>
          <a:p>
            <a:pPr indent="0"/>
            <a:endParaRPr lang="en-US" dirty="0">
              <a:ea typeface="+mn-lt"/>
              <a:cs typeface="+mn-lt"/>
            </a:endParaRPr>
          </a:p>
          <a:p>
            <a:pPr indent="0"/>
            <a:r>
              <a:rPr lang="en-US" dirty="0">
                <a:ea typeface="+mn-lt"/>
                <a:cs typeface="+mn-lt"/>
              </a:rPr>
              <a:t>Denk aan </a:t>
            </a:r>
            <a:r>
              <a:rPr lang="en-US" dirty="0" err="1">
                <a:ea typeface="+mn-lt"/>
                <a:cs typeface="+mn-lt"/>
              </a:rPr>
              <a:t>een</a:t>
            </a:r>
            <a:r>
              <a:rPr lang="en-US" dirty="0">
                <a:ea typeface="+mn-lt"/>
                <a:cs typeface="+mn-lt"/>
              </a:rPr>
              <a:t> product dat sterk symbool staat voor </a:t>
            </a:r>
            <a:r>
              <a:rPr lang="en-US" i="1" dirty="0">
                <a:ea typeface="+mn-lt"/>
                <a:cs typeface="+mn-lt"/>
              </a:rPr>
              <a:t>waar je vandaan komt</a:t>
            </a:r>
            <a:endParaRPr lang="en-US" dirty="0">
              <a:ea typeface="Calibri"/>
              <a:cs typeface="Calibri"/>
            </a:endParaRPr>
          </a:p>
          <a:p>
            <a:pPr indent="0"/>
            <a:endParaRPr lang="en-US" dirty="0">
              <a:ea typeface="+mn-lt"/>
              <a:cs typeface="+mn-lt"/>
            </a:endParaRPr>
          </a:p>
          <a:p>
            <a:pPr indent="0"/>
            <a:r>
              <a:rPr lang="en-US" dirty="0">
                <a:ea typeface="+mn-lt"/>
                <a:cs typeface="+mn-lt"/>
              </a:rPr>
              <a:t>Schrijf korte antwoorden op de volgende vragen:</a:t>
            </a:r>
            <a:endParaRPr lang="en-US" dirty="0"/>
          </a:p>
          <a:p>
            <a:pPr marL="628650" indent="-342900">
              <a:buFont typeface="Arial" panose="020B0604020202020204" pitchFamily="34" charset="0"/>
              <a:buChar char="•"/>
            </a:pPr>
            <a:r>
              <a:rPr lang="en-US" dirty="0">
                <a:ea typeface="+mn-lt"/>
                <a:cs typeface="+mn-lt"/>
              </a:rPr>
              <a:t>Wat is het gerecht?</a:t>
            </a:r>
            <a:endParaRPr lang="en-US" dirty="0"/>
          </a:p>
          <a:p>
            <a:pPr marL="628650" indent="-342900">
              <a:buFont typeface="Arial" panose="020B0604020202020204" pitchFamily="34" charset="0"/>
              <a:buChar char="•"/>
            </a:pPr>
            <a:r>
              <a:rPr lang="en-US" dirty="0">
                <a:ea typeface="+mn-lt"/>
                <a:cs typeface="+mn-lt"/>
              </a:rPr>
              <a:t>Waar wordt het meestal gegeten of geproduceerd?</a:t>
            </a:r>
            <a:endParaRPr lang="en-US" dirty="0"/>
          </a:p>
          <a:p>
            <a:pPr marL="628650" indent="-342900">
              <a:buFont typeface="Arial" panose="020B0604020202020204" pitchFamily="34" charset="0"/>
              <a:buChar char="•"/>
            </a:pPr>
            <a:r>
              <a:rPr lang="en-US" dirty="0">
                <a:ea typeface="+mn-lt"/>
                <a:cs typeface="+mn-lt"/>
              </a:rPr>
              <a:t>Wie bereidt het?</a:t>
            </a:r>
            <a:endParaRPr lang="en-US" dirty="0"/>
          </a:p>
          <a:p>
            <a:pPr marL="628650" indent="-342900">
              <a:buFont typeface="Arial" panose="020B0604020202020204" pitchFamily="34" charset="0"/>
              <a:buChar char="•"/>
            </a:pPr>
            <a:r>
              <a:rPr lang="en-US" dirty="0">
                <a:ea typeface="+mn-lt"/>
                <a:cs typeface="+mn-lt"/>
              </a:rPr>
              <a:t>Welke herinneringen, emoties of verhalen roept het op?</a:t>
            </a:r>
            <a:endParaRPr lang="en-US" dirty="0"/>
          </a:p>
          <a:p>
            <a:pPr marL="628650" indent="-342900">
              <a:buFont typeface="Arial" panose="020B0604020202020204" pitchFamily="34" charset="0"/>
              <a:buChar char="•"/>
            </a:pPr>
            <a:r>
              <a:rPr lang="en-US" dirty="0">
                <a:ea typeface="+mn-lt"/>
                <a:cs typeface="+mn-lt"/>
              </a:rPr>
              <a:t>Zou dit gerecht passen in een toeristische ervaring? Waarom wel/niet?</a:t>
            </a:r>
            <a:endParaRPr lang="en-US" dirty="0"/>
          </a:p>
          <a:p>
            <a:pPr indent="0"/>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201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627089"/>
            <a:ext cx="7918131" cy="4250335"/>
          </a:xfrm>
          <a:prstGeom prst="rect">
            <a:avLst/>
          </a:prstGeom>
        </p:spPr>
        <p:txBody>
          <a:bodyPr lIns="91440" tIns="45720" rIns="91440" bIns="45720" anchor="t"/>
          <a:lstStyle/>
          <a:p>
            <a:pPr marL="0" indent="0">
              <a:spcAft>
                <a:spcPts val="1200"/>
              </a:spcAft>
            </a:pPr>
            <a:r>
              <a:rPr lang="en-IE" sz="3000" b="1" dirty="0" err="1"/>
              <a:t>Lokale</a:t>
            </a:r>
            <a:r>
              <a:rPr lang="en-IE" sz="3000" b="1" dirty="0"/>
              <a:t> </a:t>
            </a:r>
            <a:r>
              <a:rPr lang="en-IE" sz="3000" b="1" dirty="0" err="1"/>
              <a:t>beleving</a:t>
            </a:r>
            <a:r>
              <a:rPr lang="en-IE" sz="3000" b="1" dirty="0"/>
              <a:t>: concept en praktijk</a:t>
            </a:r>
          </a:p>
          <a:p>
            <a:pPr marL="342900" indent="-342900">
              <a:lnSpc>
                <a:spcPct val="100000"/>
              </a:lnSpc>
              <a:spcAft>
                <a:spcPts val="600"/>
              </a:spcAft>
              <a:buFont typeface="Arial" panose="020B0604020202020204" pitchFamily="34" charset="0"/>
              <a:buChar char="•"/>
            </a:pPr>
            <a:r>
              <a:rPr lang="en-IE" dirty="0"/>
              <a:t>Wat is </a:t>
            </a:r>
            <a:r>
              <a:rPr lang="en-IE" dirty="0" err="1"/>
              <a:t>lokale</a:t>
            </a:r>
            <a:r>
              <a:rPr lang="en-IE" dirty="0"/>
              <a:t> </a:t>
            </a:r>
            <a:r>
              <a:rPr lang="en-IE" dirty="0" err="1"/>
              <a:t>beleving</a:t>
            </a:r>
            <a:r>
              <a:rPr lang="en-IE" dirty="0"/>
              <a:t>? </a:t>
            </a:r>
            <a:endParaRPr lang="en-IE" dirty="0">
              <a:solidFill>
                <a:srgbClr val="292668"/>
              </a:solidFill>
              <a:latin typeface="+mn-lt"/>
              <a:ea typeface="Calibri"/>
              <a:cs typeface="Calibri"/>
            </a:endParaRPr>
          </a:p>
          <a:p>
            <a:pPr marL="342900" indent="-342900">
              <a:lnSpc>
                <a:spcPct val="100000"/>
              </a:lnSpc>
              <a:spcAft>
                <a:spcPts val="600"/>
              </a:spcAft>
              <a:buFont typeface="Arial" panose="020B0604020202020204" pitchFamily="34" charset="0"/>
              <a:buChar char="•"/>
            </a:pPr>
            <a:r>
              <a:rPr lang="en-IE" dirty="0"/>
              <a:t>Voeding als motor voor plattelands- en stadsvernieuwing.</a:t>
            </a:r>
            <a:endParaRPr lang="en-IE" dirty="0">
              <a:ea typeface="Calibri" panose="020F0502020204030204"/>
              <a:cs typeface="Calibri" panose="020F0502020204030204"/>
            </a:endParaRPr>
          </a:p>
          <a:p>
            <a:pPr marL="342900" indent="-342900">
              <a:lnSpc>
                <a:spcPct val="100000"/>
              </a:lnSpc>
              <a:spcAft>
                <a:spcPts val="600"/>
              </a:spcAft>
              <a:buFont typeface="Arial" panose="020B0604020202020204" pitchFamily="34" charset="0"/>
              <a:buChar char="•"/>
            </a:pPr>
            <a:r>
              <a:rPr lang="en-IE" dirty="0"/>
              <a:t>Het in kaart brengen van regionale voedselidentiteiten en gastronomisch erfgoed.</a:t>
            </a:r>
            <a:endParaRPr lang="en-IE" sz="1100" dirty="0"/>
          </a:p>
          <a:p>
            <a:pPr marL="0" indent="0">
              <a:lnSpc>
                <a:spcPct val="100000"/>
              </a:lnSpc>
            </a:pPr>
            <a:r>
              <a:rPr lang="nl-NL" dirty="0"/>
              <a:t>Lokale verhalen die via eten worden verteld, komen steeds vaker voor, omdat bezoekers erfgoed en lokale voedselcultuur samen willen beleven. Wereldwijde trends en veranderend gedrag in food </a:t>
            </a:r>
            <a:r>
              <a:rPr lang="nl-NL" dirty="0" err="1"/>
              <a:t>tourism</a:t>
            </a:r>
            <a:r>
              <a:rPr lang="nl-NL" dirty="0"/>
              <a:t> laten zien dat eten een belangrijke rol speelt in het herstel en de toekomstbestendigheid van bestemmingen.</a:t>
            </a:r>
            <a:endParaRPr lang="en-IE" sz="20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684835"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B</a:t>
            </a:r>
          </a:p>
        </p:txBody>
      </p:sp>
      <p:pic>
        <p:nvPicPr>
          <p:cNvPr id="8" name="Picture 7">
            <a:hlinkClick r:id="rId2"/>
            <a:extLst>
              <a:ext uri="{FF2B5EF4-FFF2-40B4-BE49-F238E27FC236}">
                <a16:creationId xmlns:a16="http://schemas.microsoft.com/office/drawing/2014/main" id="{581844DD-9C6D-BFE4-E46D-C818F367F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92355" y="1292088"/>
            <a:ext cx="2031821" cy="2861623"/>
          </a:xfrm>
          <a:prstGeom prst="rect">
            <a:avLst/>
          </a:prstGeom>
          <a:ln>
            <a:solidFill>
              <a:srgbClr val="292668"/>
            </a:solidFill>
          </a:ln>
        </p:spPr>
      </p:pic>
      <p:sp>
        <p:nvSpPr>
          <p:cNvPr id="10" name="TextBox 9">
            <a:extLst>
              <a:ext uri="{FF2B5EF4-FFF2-40B4-BE49-F238E27FC236}">
                <a16:creationId xmlns:a16="http://schemas.microsoft.com/office/drawing/2014/main" id="{D4DD133C-03A2-8025-ABC6-A63D3B0E3D48}"/>
              </a:ext>
            </a:extLst>
          </p:cNvPr>
          <p:cNvSpPr txBox="1"/>
          <p:nvPr/>
        </p:nvSpPr>
        <p:spPr>
          <a:xfrm>
            <a:off x="9038553" y="4254580"/>
            <a:ext cx="2193587" cy="923330"/>
          </a:xfrm>
          <a:prstGeom prst="rect">
            <a:avLst/>
          </a:prstGeom>
          <a:noFill/>
        </p:spPr>
        <p:txBody>
          <a:bodyPr wrap="square">
            <a:spAutoFit/>
          </a:bodyPr>
          <a:lstStyle/>
          <a:p>
            <a:r>
              <a:rPr lang="en-IE" dirty="0">
                <a:hlinkClick r:id="rId2"/>
              </a:rPr>
              <a:t>Future-Trends_Best-Practice_Destinations.pdf </a:t>
            </a:r>
            <a:r>
              <a:rPr lang="en-IE" dirty="0">
                <a:solidFill>
                  <a:srgbClr val="292668"/>
                </a:solidFill>
              </a:rPr>
              <a:t>Fáilte Ireland </a:t>
            </a:r>
          </a:p>
        </p:txBody>
      </p:sp>
      <p:sp>
        <p:nvSpPr>
          <p:cNvPr id="11" name="Arrow: Right 10">
            <a:extLst>
              <a:ext uri="{FF2B5EF4-FFF2-40B4-BE49-F238E27FC236}">
                <a16:creationId xmlns:a16="http://schemas.microsoft.com/office/drawing/2014/main" id="{AEFEAFBB-EDE0-B091-0D44-9CCE35893DAB}"/>
              </a:ext>
            </a:extLst>
          </p:cNvPr>
          <p:cNvSpPr/>
          <p:nvPr/>
        </p:nvSpPr>
        <p:spPr>
          <a:xfrm rot="19611854">
            <a:off x="8039909" y="5327812"/>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400" b="1" dirty="0"/>
              <a:t>Klik voor meer informatie</a:t>
            </a:r>
          </a:p>
        </p:txBody>
      </p:sp>
    </p:spTree>
    <p:extLst>
      <p:ext uri="{BB962C8B-B14F-4D97-AF65-F5344CB8AC3E}">
        <p14:creationId xmlns:p14="http://schemas.microsoft.com/office/powerpoint/2010/main" val="63615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29850" y="1155453"/>
            <a:ext cx="7118776" cy="4102937"/>
          </a:xfrm>
          <a:prstGeom prst="rect">
            <a:avLst/>
          </a:prstGeom>
        </p:spPr>
        <p:txBody>
          <a:bodyPr lIns="91440" tIns="45720" rIns="91440" bIns="45720" anchor="t"/>
          <a:lstStyle/>
          <a:p>
            <a:r>
              <a:rPr lang="nl-NL" sz="2000" dirty="0"/>
              <a:t>De Ierse Midlands is een regio die wordt gekenmerkt door landbouwgrond, waterwegen, kleine stadjes en sterke agrarische tradities.</a:t>
            </a:r>
          </a:p>
          <a:p>
            <a:br>
              <a:rPr lang="nl-NL" sz="2000" dirty="0"/>
            </a:br>
            <a:r>
              <a:rPr lang="nl-NL" sz="2000" dirty="0"/>
              <a:t>Historisch gezien is de regio minder zichtbaar geweest in het toeristische verhaal van Ierland dan kust- en stedelijke bestemmingen.</a:t>
            </a:r>
          </a:p>
          <a:p>
            <a:endParaRPr lang="nl-NL" sz="2000" dirty="0"/>
          </a:p>
          <a:p>
            <a:r>
              <a:rPr lang="nl-NL" sz="2000" dirty="0"/>
              <a:t>De Midlands bestaan uit vier graafschappen: </a:t>
            </a:r>
            <a:r>
              <a:rPr lang="nl-NL" sz="2000" dirty="0" err="1"/>
              <a:t>Laois</a:t>
            </a:r>
            <a:r>
              <a:rPr lang="nl-NL" sz="2000" dirty="0"/>
              <a:t>, </a:t>
            </a:r>
            <a:r>
              <a:rPr lang="nl-NL" sz="2000" dirty="0" err="1"/>
              <a:t>Offaly</a:t>
            </a:r>
            <a:r>
              <a:rPr lang="nl-NL" sz="2000" dirty="0"/>
              <a:t>, </a:t>
            </a:r>
            <a:r>
              <a:rPr lang="nl-NL" sz="2000" dirty="0" err="1"/>
              <a:t>Longford</a:t>
            </a:r>
            <a:r>
              <a:rPr lang="nl-NL" sz="2000" dirty="0"/>
              <a:t> en </a:t>
            </a:r>
            <a:r>
              <a:rPr lang="nl-NL" sz="2000" dirty="0" err="1"/>
              <a:t>Westmeath</a:t>
            </a:r>
            <a:r>
              <a:rPr lang="nl-NL" sz="2000" dirty="0"/>
              <a:t>. Een groot deel van het gebied bestaat uit moerasland, dat intensief werd gebruikt voor turfwinning voor elektriciteit en verwarming.</a:t>
            </a:r>
            <a:br>
              <a:rPr lang="nl-NL" sz="2000" dirty="0"/>
            </a:br>
            <a:endParaRPr lang="nl-NL" sz="2000" dirty="0"/>
          </a:p>
          <a:p>
            <a:r>
              <a:rPr lang="nl-NL" sz="2000" dirty="0"/>
              <a:t>De regio staat bekend om haar landbouwproducten, met name uit de vlees- en zuivelsector. Daarnaast is er een lange traditie verbonden met de whiskyproductie.</a:t>
            </a: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457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068520" y="6413202"/>
            <a:ext cx="3976255" cy="276999"/>
          </a:xfrm>
          <a:prstGeom prst="rect">
            <a:avLst/>
          </a:prstGeom>
          <a:noFill/>
        </p:spPr>
        <p:txBody>
          <a:bodyPr wrap="square">
            <a:spAutoFit/>
          </a:bodyPr>
          <a:lstStyle/>
          <a:p>
            <a:pPr algn="ctr"/>
            <a:r>
              <a:rPr lang="en-US" sz="1200">
                <a:hlinkClick r:id="rId3"/>
              </a:rPr>
              <a:t>https://designedly.ie/case-study/midlands-flavours/</a:t>
            </a:r>
            <a:r>
              <a:rPr lang="en-US" sz="1200"/>
              <a:t> </a:t>
            </a:r>
            <a:endParaRPr lang="en-IE" sz="1200"/>
          </a:p>
        </p:txBody>
      </p:sp>
      <p:pic>
        <p:nvPicPr>
          <p:cNvPr id="3074" name="Picture 2" descr="Midland Region, Ireland - Wikipedia">
            <a:hlinkClick r:id="rId3"/>
            <a:extLst>
              <a:ext uri="{FF2B5EF4-FFF2-40B4-BE49-F238E27FC236}">
                <a16:creationId xmlns:a16="http://schemas.microsoft.com/office/drawing/2014/main" id="{A3AAD18E-EC10-4898-972B-FB8227296733}"/>
              </a:ext>
            </a:extLst>
          </p:cNvPr>
          <p:cNvPicPr>
            <a:picLocks noGrp="1" noChangeAspect="1" noChangeArrowheads="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24AE4BB8-3749-9972-426D-758E5CF789B5}"/>
              </a:ext>
            </a:extLst>
          </p:cNvPr>
          <p:cNvSpPr/>
          <p:nvPr/>
        </p:nvSpPr>
        <p:spPr>
          <a:xfrm rot="20666829">
            <a:off x="6970888" y="5461731"/>
            <a:ext cx="1165839" cy="748127"/>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400" dirty="0">
                <a:solidFill>
                  <a:srgbClr val="292668"/>
                </a:solidFill>
                <a:hlinkClick r:id="rId3">
                  <a:extLst>
                    <a:ext uri="{A12FA001-AC4F-418D-AE19-62706E023703}">
                      <ahyp:hlinkClr xmlns:ahyp="http://schemas.microsoft.com/office/drawing/2018/hyperlinkcolor" val="tx"/>
                    </a:ext>
                  </a:extLst>
                </a:hlinkClick>
              </a:rPr>
              <a:t>Klik om te lezen</a:t>
            </a:r>
            <a:endParaRPr lang="en-IE" sz="1400" dirty="0">
              <a:solidFill>
                <a:srgbClr val="292668"/>
              </a:solidFill>
            </a:endParaRPr>
          </a:p>
        </p:txBody>
      </p:sp>
    </p:spTree>
    <p:extLst>
      <p:ext uri="{BB962C8B-B14F-4D97-AF65-F5344CB8AC3E}">
        <p14:creationId xmlns:p14="http://schemas.microsoft.com/office/powerpoint/2010/main" val="189118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29851" y="1155453"/>
            <a:ext cx="6958938" cy="4102937"/>
          </a:xfrm>
          <a:prstGeom prst="rect">
            <a:avLst/>
          </a:prstGeom>
        </p:spPr>
        <p:txBody>
          <a:bodyPr lIns="91440" tIns="45720" rIns="91440" bIns="45720" anchor="t"/>
          <a:lstStyle/>
          <a:p>
            <a:pPr marL="0" indent="0"/>
            <a:r>
              <a:rPr lang="en-IE" dirty="0"/>
              <a:t>Midlands Flavours is een regionaal voedselinitiatief en netwerk dat het volgende </a:t>
            </a:r>
            <a:r>
              <a:rPr lang="en-IE" dirty="0" err="1"/>
              <a:t>samenbrengt</a:t>
            </a:r>
            <a:r>
              <a:rPr lang="en-IE" dirty="0"/>
              <a:t>:</a:t>
            </a:r>
          </a:p>
          <a:p>
            <a:pPr marL="0" indent="0"/>
            <a:endParaRPr lang="en-IE" dirty="0"/>
          </a:p>
          <a:p>
            <a:pPr marL="342900" indent="-342900">
              <a:buFont typeface="Arial" panose="020B0604020202020204" pitchFamily="34" charset="0"/>
              <a:buChar char="•"/>
            </a:pPr>
            <a:r>
              <a:rPr lang="en-IE" b="1" dirty="0"/>
              <a:t>Lokale producenten</a:t>
            </a:r>
            <a:endParaRPr lang="en-IE" b="1" dirty="0">
              <a:ea typeface="Calibri" panose="020F0502020204030204"/>
              <a:cs typeface="Calibri" panose="020F0502020204030204"/>
            </a:endParaRPr>
          </a:p>
          <a:p>
            <a:pPr marL="342900" indent="-342900">
              <a:buFont typeface="Arial" panose="020B0604020202020204" pitchFamily="34" charset="0"/>
              <a:buChar char="•"/>
            </a:pPr>
            <a:r>
              <a:rPr lang="en-IE" b="1" dirty="0"/>
              <a:t>Voedingsbedrijven en ambachtslieden</a:t>
            </a:r>
            <a:endParaRPr lang="en-IE" b="1" dirty="0">
              <a:ea typeface="Calibri" panose="020F0502020204030204"/>
              <a:cs typeface="Calibri" panose="020F0502020204030204"/>
            </a:endParaRPr>
          </a:p>
          <a:p>
            <a:pPr marL="342900" indent="-342900">
              <a:buFont typeface="Arial" panose="020B0604020202020204" pitchFamily="34" charset="0"/>
              <a:buChar char="•"/>
            </a:pPr>
            <a:r>
              <a:rPr lang="en-IE" b="1" dirty="0"/>
              <a:t>Belanghebbenden uit de toeristische sector en de </a:t>
            </a:r>
            <a:r>
              <a:rPr lang="en-IE" b="1" dirty="0" err="1"/>
              <a:t>gemeenschap</a:t>
            </a:r>
            <a:br>
              <a:rPr lang="en-IE" b="1" dirty="0"/>
            </a:br>
            <a:endParaRPr lang="en-IE" dirty="0"/>
          </a:p>
          <a:p>
            <a:pPr marL="0" indent="0"/>
            <a:r>
              <a:rPr lang="nl-NL" dirty="0"/>
              <a:t>Het doel is om de voedselidentiteit van de Midlands te versterken, lokale ondernemingen te ondersteunen en voedsel in te zetten als motor voor plaatsgebonden ontwikkeling.</a:t>
            </a:r>
          </a:p>
          <a:p>
            <a:pPr marL="0" indent="0"/>
            <a:endParaRPr lang="en-IE" dirty="0"/>
          </a:p>
          <a:p>
            <a:pPr marL="0" indent="0"/>
            <a:r>
              <a:rPr lang="nl-NL" dirty="0"/>
              <a:t>In 2024 voerde de regio een nieuwe analyse uit van de benodigde vaardigheden, om beter inzicht te krijgen in het onderwijs- en opleidingsaanbod en de bestaande tekorten in de regio.</a:t>
            </a:r>
            <a:endParaRPr lang="en-US" dirty="0">
              <a:ea typeface="Calibri"/>
              <a:cs typeface="Calibri"/>
            </a:endParaRPr>
          </a:p>
          <a:p>
            <a:pPr marL="0" indent="0"/>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457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pic>
        <p:nvPicPr>
          <p:cNvPr id="8" name="Picture Placeholder 7">
            <a:hlinkClick r:id="rId3"/>
            <a:extLst>
              <a:ext uri="{FF2B5EF4-FFF2-40B4-BE49-F238E27FC236}">
                <a16:creationId xmlns:a16="http://schemas.microsoft.com/office/drawing/2014/main" id="{41571A1A-4315-4A71-889F-DE752DD4AC9E}"/>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p:pic>
      <p:sp>
        <p:nvSpPr>
          <p:cNvPr id="5" name="Arrow: Right 4">
            <a:extLst>
              <a:ext uri="{FF2B5EF4-FFF2-40B4-BE49-F238E27FC236}">
                <a16:creationId xmlns:a16="http://schemas.microsoft.com/office/drawing/2014/main" id="{24AE4BB8-3749-9972-426D-758E5CF789B5}"/>
              </a:ext>
            </a:extLst>
          </p:cNvPr>
          <p:cNvSpPr/>
          <p:nvPr/>
        </p:nvSpPr>
        <p:spPr>
          <a:xfrm rot="1073279">
            <a:off x="6288889" y="1854621"/>
            <a:ext cx="1768346" cy="685496"/>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b"/>
          <a:lstStyle/>
          <a:p>
            <a:pPr algn="ctr"/>
            <a:endParaRPr lang="en-IE" sz="1600" dirty="0">
              <a:solidFill>
                <a:srgbClr val="292668"/>
              </a:solidFill>
            </a:endParaRPr>
          </a:p>
          <a:p>
            <a:pPr algn="ctr"/>
            <a:r>
              <a:rPr lang="en-IE" sz="1600" dirty="0">
                <a:solidFill>
                  <a:srgbClr val="292668"/>
                </a:solidFill>
                <a:hlinkClick r:id="rId3">
                  <a:extLst>
                    <a:ext uri="{A12FA001-AC4F-418D-AE19-62706E023703}">
                      <ahyp:hlinkClr xmlns:ahyp="http://schemas.microsoft.com/office/drawing/2018/hyperlinkcolor" val="tx"/>
                    </a:ext>
                  </a:extLst>
                </a:hlinkClick>
              </a:rPr>
              <a:t>Klik om te lezen</a:t>
            </a:r>
            <a:endParaRPr lang="en-IE" sz="1600" dirty="0">
              <a:solidFill>
                <a:srgbClr val="292668"/>
              </a:solidFill>
              <a:ea typeface="Calibri"/>
              <a:cs typeface="Calibri"/>
            </a:endParaRPr>
          </a:p>
        </p:txBody>
      </p:sp>
    </p:spTree>
    <p:extLst>
      <p:ext uri="{BB962C8B-B14F-4D97-AF65-F5344CB8AC3E}">
        <p14:creationId xmlns:p14="http://schemas.microsoft.com/office/powerpoint/2010/main" val="442057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84634" y="1760371"/>
            <a:ext cx="11487760" cy="4281601"/>
          </a:xfrm>
          <a:prstGeom prst="rect">
            <a:avLst/>
          </a:prstGeom>
        </p:spPr>
        <p:txBody>
          <a:bodyPr lIns="91440" tIns="45720" rIns="91440" bIns="45720" anchor="t"/>
          <a:lstStyle/>
          <a:p>
            <a:endParaRPr lang="en-US" dirty="0">
              <a:ea typeface="Calibri"/>
              <a:cs typeface="Calibri"/>
            </a:endParaRPr>
          </a:p>
          <a:p>
            <a:r>
              <a:rPr lang="en-US" dirty="0" err="1"/>
              <a:t>Reflectie</a:t>
            </a:r>
            <a:r>
              <a:rPr lang="en-US" dirty="0"/>
              <a:t> </a:t>
            </a:r>
            <a:r>
              <a:rPr lang="en-US" dirty="0" err="1"/>
              <a:t>opdracht</a:t>
            </a:r>
            <a:r>
              <a:rPr lang="en-US" dirty="0"/>
              <a:t> – </a:t>
            </a:r>
            <a:r>
              <a:rPr lang="en-IE" b="1" dirty="0"/>
              <a:t>De smaak van een plek in </a:t>
            </a:r>
            <a:r>
              <a:rPr lang="en-IE" b="1" dirty="0" err="1"/>
              <a:t>kaart</a:t>
            </a:r>
            <a:r>
              <a:rPr lang="en-IE" b="1" dirty="0"/>
              <a:t> </a:t>
            </a:r>
            <a:r>
              <a:rPr lang="en-IE" b="1" dirty="0" err="1"/>
              <a:t>brengen</a:t>
            </a:r>
            <a:endParaRPr lang="en-IE" b="1" dirty="0"/>
          </a:p>
          <a:p>
            <a:endParaRPr lang="en-IE" b="1" dirty="0">
              <a:ea typeface="Calibri"/>
              <a:cs typeface="Calibri"/>
            </a:endParaRPr>
          </a:p>
          <a:p>
            <a:pPr>
              <a:spcAft>
                <a:spcPts val="1200"/>
              </a:spcAft>
            </a:pPr>
            <a:r>
              <a:rPr lang="en-US" b="1" dirty="0">
                <a:ea typeface="+mn-lt"/>
                <a:cs typeface="+mn-lt"/>
              </a:rPr>
              <a:t>Doel: </a:t>
            </a:r>
            <a:r>
              <a:rPr lang="nl-NL" dirty="0"/>
              <a:t>Inzicht krijgen in lokale beleving via eten</a:t>
            </a:r>
          </a:p>
          <a:p>
            <a:pPr marL="457200" indent="-457200">
              <a:buFont typeface="+mj-lt"/>
              <a:buAutoNum type="arabicPeriod"/>
            </a:pPr>
            <a:r>
              <a:rPr lang="en-IE" dirty="0">
                <a:ea typeface="+mn-lt"/>
                <a:cs typeface="+mn-lt"/>
              </a:rPr>
              <a:t>Kies een stad, </a:t>
            </a:r>
            <a:r>
              <a:rPr lang="en-IE" dirty="0" err="1">
                <a:ea typeface="+mn-lt"/>
                <a:cs typeface="+mn-lt"/>
              </a:rPr>
              <a:t>gebied</a:t>
            </a:r>
            <a:r>
              <a:rPr lang="en-IE" dirty="0">
                <a:ea typeface="+mn-lt"/>
                <a:cs typeface="+mn-lt"/>
              </a:rPr>
              <a:t> of regio die je kent</a:t>
            </a:r>
          </a:p>
          <a:p>
            <a:pPr marL="457200" indent="-457200">
              <a:buFont typeface="+mj-lt"/>
              <a:buAutoNum type="arabicPeriod"/>
            </a:pPr>
            <a:r>
              <a:rPr lang="en-IE" dirty="0">
                <a:ea typeface="+mn-lt"/>
                <a:cs typeface="+mn-lt"/>
              </a:rPr>
              <a:t>Teken </a:t>
            </a:r>
            <a:r>
              <a:rPr lang="en-IE" dirty="0" err="1">
                <a:ea typeface="+mn-lt"/>
                <a:cs typeface="+mn-lt"/>
              </a:rPr>
              <a:t>een</a:t>
            </a:r>
            <a:r>
              <a:rPr lang="en-IE" dirty="0">
                <a:ea typeface="+mn-lt"/>
                <a:cs typeface="+mn-lt"/>
              </a:rPr>
              <a:t> </a:t>
            </a:r>
            <a:r>
              <a:rPr lang="en-IE" dirty="0" err="1">
                <a:ea typeface="+mn-lt"/>
                <a:cs typeface="+mn-lt"/>
              </a:rPr>
              <a:t>eenvoudige</a:t>
            </a:r>
            <a:r>
              <a:rPr lang="en-IE" dirty="0">
                <a:ea typeface="+mn-lt"/>
                <a:cs typeface="+mn-lt"/>
              </a:rPr>
              <a:t> kaart en voeg toe: </a:t>
            </a:r>
          </a:p>
          <a:p>
            <a:pPr marL="342900" indent="-342900">
              <a:buFont typeface="Arial" panose="020B0604020202020204" pitchFamily="34" charset="0"/>
              <a:buChar char="•"/>
            </a:pPr>
            <a:r>
              <a:rPr lang="en-IE" sz="2000" dirty="0" err="1">
                <a:solidFill>
                  <a:srgbClr val="20245C"/>
                </a:solidFill>
                <a:latin typeface="+mn-lt"/>
                <a:ea typeface="+mn-lt"/>
                <a:cs typeface="+mn-lt"/>
              </a:rPr>
              <a:t>Lokale</a:t>
            </a:r>
            <a:r>
              <a:rPr lang="en-IE" sz="2000" dirty="0">
                <a:solidFill>
                  <a:srgbClr val="20245C"/>
                </a:solidFill>
                <a:latin typeface="+mn-lt"/>
                <a:ea typeface="+mn-lt"/>
                <a:cs typeface="+mn-lt"/>
              </a:rPr>
              <a:t> </a:t>
            </a:r>
            <a:r>
              <a:rPr lang="en-IE" sz="2000" dirty="0" err="1">
                <a:solidFill>
                  <a:srgbClr val="20245C"/>
                </a:solidFill>
                <a:latin typeface="+mn-lt"/>
                <a:ea typeface="+mn-lt"/>
                <a:cs typeface="+mn-lt"/>
              </a:rPr>
              <a:t>producten</a:t>
            </a:r>
            <a:r>
              <a:rPr lang="en-IE" sz="2000" dirty="0">
                <a:solidFill>
                  <a:srgbClr val="20245C"/>
                </a:solidFill>
                <a:latin typeface="+mn-lt"/>
                <a:ea typeface="+mn-lt"/>
                <a:cs typeface="+mn-lt"/>
              </a:rPr>
              <a:t> of ingrediënten</a:t>
            </a:r>
          </a:p>
          <a:p>
            <a:pPr marL="342900" indent="-342900">
              <a:buFont typeface="Arial" panose="020B0604020202020204" pitchFamily="34" charset="0"/>
              <a:buChar char="•"/>
            </a:pPr>
            <a:r>
              <a:rPr lang="en-IE" sz="2000" dirty="0">
                <a:solidFill>
                  <a:srgbClr val="20245C"/>
                </a:solidFill>
                <a:latin typeface="+mn-lt"/>
                <a:ea typeface="+mn-lt"/>
                <a:cs typeface="+mn-lt"/>
              </a:rPr>
              <a:t>Producenten, markten of </a:t>
            </a:r>
            <a:r>
              <a:rPr lang="en-IE" sz="2000" dirty="0" err="1">
                <a:solidFill>
                  <a:srgbClr val="20245C"/>
                </a:solidFill>
                <a:latin typeface="+mn-lt"/>
                <a:ea typeface="+mn-lt"/>
                <a:cs typeface="+mn-lt"/>
              </a:rPr>
              <a:t>voedselbedrijven</a:t>
            </a:r>
            <a:r>
              <a:rPr lang="en-IE" sz="2000" dirty="0">
                <a:solidFill>
                  <a:srgbClr val="20245C"/>
                </a:solidFill>
                <a:latin typeface="+mn-lt"/>
                <a:ea typeface="+mn-lt"/>
                <a:cs typeface="+mn-lt"/>
              </a:rPr>
              <a:t> </a:t>
            </a:r>
          </a:p>
          <a:p>
            <a:pPr marL="342900" indent="-342900">
              <a:buFont typeface="Arial" panose="020B0604020202020204" pitchFamily="34" charset="0"/>
              <a:buChar char="•"/>
            </a:pPr>
            <a:r>
              <a:rPr lang="en-IE" sz="2000" dirty="0">
                <a:solidFill>
                  <a:srgbClr val="20245C"/>
                </a:solidFill>
                <a:latin typeface="+mn-lt"/>
                <a:ea typeface="+mn-lt"/>
                <a:cs typeface="+mn-lt"/>
              </a:rPr>
              <a:t>Tradities of </a:t>
            </a:r>
            <a:r>
              <a:rPr lang="en-IE" sz="2000" dirty="0" err="1">
                <a:solidFill>
                  <a:srgbClr val="20245C"/>
                </a:solidFill>
                <a:latin typeface="+mn-lt"/>
                <a:ea typeface="+mn-lt"/>
                <a:cs typeface="+mn-lt"/>
              </a:rPr>
              <a:t>evenementen</a:t>
            </a:r>
            <a:r>
              <a:rPr lang="en-IE" sz="2000" dirty="0">
                <a:solidFill>
                  <a:srgbClr val="20245C"/>
                </a:solidFill>
                <a:latin typeface="+mn-lt"/>
                <a:ea typeface="+mn-lt"/>
                <a:cs typeface="+mn-lt"/>
              </a:rPr>
              <a:t> </a:t>
            </a:r>
            <a:r>
              <a:rPr lang="en-IE" sz="2000" dirty="0" err="1">
                <a:solidFill>
                  <a:srgbClr val="20245C"/>
                </a:solidFill>
                <a:latin typeface="+mn-lt"/>
                <a:ea typeface="+mn-lt"/>
                <a:cs typeface="+mn-lt"/>
              </a:rPr>
              <a:t>rond</a:t>
            </a:r>
            <a:r>
              <a:rPr lang="en-IE" sz="2000" dirty="0">
                <a:solidFill>
                  <a:srgbClr val="20245C"/>
                </a:solidFill>
                <a:latin typeface="+mn-lt"/>
                <a:ea typeface="+mn-lt"/>
                <a:cs typeface="+mn-lt"/>
              </a:rPr>
              <a:t> </a:t>
            </a:r>
            <a:r>
              <a:rPr lang="en-IE" sz="2000" dirty="0" err="1">
                <a:solidFill>
                  <a:srgbClr val="20245C"/>
                </a:solidFill>
                <a:latin typeface="+mn-lt"/>
                <a:ea typeface="+mn-lt"/>
                <a:cs typeface="+mn-lt"/>
              </a:rPr>
              <a:t>voedsel</a:t>
            </a:r>
            <a:endParaRPr lang="en-IE" sz="2000" dirty="0">
              <a:solidFill>
                <a:srgbClr val="20245C"/>
              </a:solidFill>
              <a:latin typeface="+mn-lt"/>
              <a:ea typeface="+mn-lt"/>
              <a:cs typeface="+mn-lt"/>
            </a:endParaRPr>
          </a:p>
          <a:p>
            <a:pPr marL="342900" indent="-342900">
              <a:buFont typeface="Arial" panose="020B0604020202020204" pitchFamily="34" charset="0"/>
              <a:buChar char="•"/>
            </a:pPr>
            <a:r>
              <a:rPr lang="en-IE" sz="2000" dirty="0">
                <a:solidFill>
                  <a:srgbClr val="20245C"/>
                </a:solidFill>
                <a:latin typeface="+mn-lt"/>
                <a:ea typeface="+mn-lt"/>
                <a:cs typeface="+mn-lt"/>
              </a:rPr>
              <a:t>Landschappen die met </a:t>
            </a:r>
            <a:r>
              <a:rPr lang="en-IE" sz="2000" dirty="0" err="1">
                <a:solidFill>
                  <a:srgbClr val="20245C"/>
                </a:solidFill>
                <a:latin typeface="+mn-lt"/>
                <a:ea typeface="+mn-lt"/>
                <a:cs typeface="+mn-lt"/>
              </a:rPr>
              <a:t>voedsel</a:t>
            </a:r>
            <a:r>
              <a:rPr lang="en-IE" sz="2000" dirty="0">
                <a:solidFill>
                  <a:srgbClr val="20245C"/>
                </a:solidFill>
                <a:latin typeface="+mn-lt"/>
                <a:ea typeface="+mn-lt"/>
                <a:cs typeface="+mn-lt"/>
              </a:rPr>
              <a:t> </a:t>
            </a:r>
            <a:r>
              <a:rPr lang="en-IE" sz="2000" dirty="0" err="1">
                <a:solidFill>
                  <a:srgbClr val="20245C"/>
                </a:solidFill>
                <a:latin typeface="+mn-lt"/>
                <a:ea typeface="+mn-lt"/>
                <a:cs typeface="+mn-lt"/>
              </a:rPr>
              <a:t>verbonden</a:t>
            </a:r>
            <a:r>
              <a:rPr lang="en-IE" sz="2000" dirty="0">
                <a:solidFill>
                  <a:srgbClr val="20245C"/>
                </a:solidFill>
                <a:latin typeface="+mn-lt"/>
                <a:ea typeface="+mn-lt"/>
                <a:cs typeface="+mn-lt"/>
              </a:rPr>
              <a:t> </a:t>
            </a:r>
            <a:r>
              <a:rPr lang="en-IE" sz="2000" dirty="0" err="1">
                <a:solidFill>
                  <a:srgbClr val="20245C"/>
                </a:solidFill>
                <a:latin typeface="+mn-lt"/>
                <a:ea typeface="+mn-lt"/>
                <a:cs typeface="+mn-lt"/>
              </a:rPr>
              <a:t>zijn</a:t>
            </a:r>
            <a:r>
              <a:rPr lang="en-IE" sz="2000" dirty="0">
                <a:solidFill>
                  <a:srgbClr val="20245C"/>
                </a:solidFill>
                <a:latin typeface="+mn-lt"/>
                <a:ea typeface="+mn-lt"/>
                <a:cs typeface="+mn-lt"/>
              </a:rPr>
              <a:t> (boerderijen, rivieren, straten)</a:t>
            </a:r>
          </a:p>
          <a:p>
            <a:pPr marL="457200" indent="-457200">
              <a:buFont typeface="+mj-lt"/>
              <a:buAutoNum type="arabicPeriod" startAt="3"/>
            </a:pPr>
            <a:r>
              <a:rPr lang="en-IE" dirty="0">
                <a:ea typeface="+mn-lt"/>
                <a:cs typeface="+mn-lt"/>
              </a:rPr>
              <a:t>Denk </a:t>
            </a:r>
            <a:r>
              <a:rPr lang="en-IE" dirty="0" err="1">
                <a:ea typeface="+mn-lt"/>
                <a:cs typeface="+mn-lt"/>
              </a:rPr>
              <a:t>na</a:t>
            </a:r>
            <a:r>
              <a:rPr lang="en-IE" dirty="0">
                <a:ea typeface="+mn-lt"/>
                <a:cs typeface="+mn-lt"/>
              </a:rPr>
              <a:t> over:</a:t>
            </a:r>
          </a:p>
          <a:p>
            <a:pPr marL="342900" indent="-342900">
              <a:buFont typeface="Arial" panose="020B0604020202020204" pitchFamily="34" charset="0"/>
              <a:buChar char="•"/>
            </a:pPr>
            <a:r>
              <a:rPr lang="en-IE" sz="2000" dirty="0">
                <a:ea typeface="+mn-lt"/>
                <a:cs typeface="+mn-lt"/>
              </a:rPr>
              <a:t>Wat maakt deze plek bijzonder? </a:t>
            </a:r>
          </a:p>
          <a:p>
            <a:pPr marL="342900" indent="-342900">
              <a:buFont typeface="Arial" panose="020B0604020202020204" pitchFamily="34" charset="0"/>
              <a:buChar char="•"/>
            </a:pPr>
            <a:r>
              <a:rPr lang="en-IE" sz="2000" dirty="0">
                <a:ea typeface="+mn-lt"/>
                <a:cs typeface="+mn-lt"/>
              </a:rPr>
              <a:t>Welke voedselverhalen zijn zichtbaar?</a:t>
            </a:r>
          </a:p>
          <a:p>
            <a:pPr marL="342900" indent="-342900">
              <a:buFont typeface="Arial" panose="020B0604020202020204" pitchFamily="34" charset="0"/>
              <a:buChar char="•"/>
            </a:pPr>
            <a:r>
              <a:rPr lang="en-IE" sz="2000" dirty="0">
                <a:ea typeface="+mn-lt"/>
                <a:cs typeface="+mn-lt"/>
              </a:rPr>
              <a:t>Welke verhalen ontbreken of </a:t>
            </a:r>
            <a:r>
              <a:rPr lang="en-IE" sz="2000" dirty="0" err="1">
                <a:ea typeface="+mn-lt"/>
                <a:cs typeface="+mn-lt"/>
              </a:rPr>
              <a:t>krijgen</a:t>
            </a:r>
            <a:r>
              <a:rPr lang="en-IE" sz="2000" dirty="0">
                <a:ea typeface="+mn-lt"/>
                <a:cs typeface="+mn-lt"/>
              </a:rPr>
              <a:t> </a:t>
            </a:r>
            <a:r>
              <a:rPr lang="en-IE" sz="2000" dirty="0" err="1">
                <a:ea typeface="+mn-lt"/>
                <a:cs typeface="+mn-lt"/>
              </a:rPr>
              <a:t>te</a:t>
            </a:r>
            <a:r>
              <a:rPr lang="en-IE" sz="2000" dirty="0">
                <a:ea typeface="+mn-lt"/>
                <a:cs typeface="+mn-lt"/>
              </a:rPr>
              <a:t> </a:t>
            </a:r>
            <a:r>
              <a:rPr lang="en-IE" sz="2000" dirty="0" err="1">
                <a:ea typeface="+mn-lt"/>
                <a:cs typeface="+mn-lt"/>
              </a:rPr>
              <a:t>weinig</a:t>
            </a:r>
            <a:r>
              <a:rPr lang="en-IE" sz="2000" dirty="0">
                <a:ea typeface="+mn-lt"/>
                <a:cs typeface="+mn-lt"/>
              </a:rPr>
              <a:t> </a:t>
            </a:r>
            <a:r>
              <a:rPr lang="en-IE" sz="2000" dirty="0" err="1">
                <a:ea typeface="+mn-lt"/>
                <a:cs typeface="+mn-lt"/>
              </a:rPr>
              <a:t>aandacht</a:t>
            </a:r>
            <a:r>
              <a:rPr lang="en-IE" sz="2000" dirty="0">
                <a:ea typeface="+mn-lt"/>
                <a:cs typeface="+mn-lt"/>
              </a:rPr>
              <a:t>?</a:t>
            </a:r>
            <a:endParaRPr lang="en-US" sz="20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23079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59889" y="1426367"/>
            <a:ext cx="8229263" cy="4250335"/>
          </a:xfrm>
          <a:prstGeom prst="rect">
            <a:avLst/>
          </a:prstGeom>
        </p:spPr>
        <p:txBody>
          <a:bodyPr lIns="91440" tIns="45720" rIns="91440" bIns="45720" anchor="t"/>
          <a:lstStyle/>
          <a:p>
            <a:r>
              <a:rPr lang="en-IE" sz="2300" b="1" dirty="0"/>
              <a:t>Voedselsystemen </a:t>
            </a:r>
            <a:r>
              <a:rPr lang="en-IE" sz="2300" b="1" dirty="0" err="1"/>
              <a:t>en</a:t>
            </a:r>
            <a:r>
              <a:rPr lang="en-IE" sz="2300" b="1" dirty="0"/>
              <a:t> </a:t>
            </a:r>
            <a:r>
              <a:rPr lang="en-IE" sz="2300" b="1" dirty="0" err="1"/>
              <a:t>duurzaamheid</a:t>
            </a:r>
            <a:br>
              <a:rPr lang="en-IE" sz="2300" b="1" dirty="0"/>
            </a:br>
            <a:endParaRPr lang="en-IE" sz="2300" b="1" dirty="0"/>
          </a:p>
          <a:p>
            <a:pPr>
              <a:lnSpc>
                <a:spcPct val="100000"/>
              </a:lnSpc>
              <a:spcAft>
                <a:spcPts val="600"/>
              </a:spcAft>
              <a:buFont typeface="Arial" panose="020B0604020202020204" pitchFamily="34" charset="0"/>
              <a:buChar char="•"/>
            </a:pPr>
            <a:r>
              <a:rPr lang="en-IE" sz="2300" dirty="0"/>
              <a:t>Lokale voedselsystemen: productie, distributie en waardeketens.</a:t>
            </a:r>
            <a:endParaRPr lang="en-IE" sz="2300" dirty="0">
              <a:ea typeface="Calibri"/>
              <a:cs typeface="Calibri"/>
            </a:endParaRPr>
          </a:p>
          <a:p>
            <a:pPr>
              <a:lnSpc>
                <a:spcPct val="100000"/>
              </a:lnSpc>
              <a:spcAft>
                <a:spcPts val="600"/>
              </a:spcAft>
              <a:buFont typeface="Arial" panose="020B0604020202020204" pitchFamily="34" charset="0"/>
              <a:buChar char="•"/>
            </a:pPr>
            <a:r>
              <a:rPr lang="en-IE" sz="2300" dirty="0"/>
              <a:t>Duurzaamheidskwesties: voedselkilometers, seizoensgebondenheid, afval, veerkracht.</a:t>
            </a:r>
          </a:p>
          <a:p>
            <a:pPr>
              <a:lnSpc>
                <a:spcPct val="100000"/>
              </a:lnSpc>
              <a:spcAft>
                <a:spcPts val="600"/>
              </a:spcAft>
              <a:buFont typeface="Arial" panose="020B0604020202020204" pitchFamily="34" charset="0"/>
              <a:buChar char="•"/>
            </a:pPr>
            <a:r>
              <a:rPr lang="en-IE" sz="2300" dirty="0"/>
              <a:t>Food tourism afstemmen op </a:t>
            </a:r>
            <a:r>
              <a:rPr lang="en-IE" sz="2300" dirty="0">
                <a:hlinkClick r:id="rId2"/>
              </a:rPr>
              <a:t>SDG's </a:t>
            </a:r>
            <a:r>
              <a:rPr lang="en-IE" sz="2300" dirty="0"/>
              <a:t>en principes van </a:t>
            </a:r>
            <a:r>
              <a:rPr lang="en-IE" sz="2300" dirty="0">
                <a:hlinkClick r:id="rId3"/>
              </a:rPr>
              <a:t>de circulaire economie</a:t>
            </a:r>
            <a:r>
              <a:rPr lang="en-IE" sz="2300" dirty="0"/>
              <a:t>.</a:t>
            </a:r>
            <a:endParaRPr lang="en-IE" sz="2300" dirty="0">
              <a:ea typeface="Calibri"/>
              <a:cs typeface="Calibri"/>
            </a:endParaRPr>
          </a:p>
          <a:p>
            <a:pPr>
              <a:lnSpc>
                <a:spcPct val="100000"/>
              </a:lnSpc>
              <a:spcAft>
                <a:spcPts val="600"/>
              </a:spcAft>
              <a:buFont typeface="Arial" panose="020B0604020202020204" pitchFamily="34" charset="0"/>
              <a:buChar char="•"/>
            </a:pPr>
            <a:r>
              <a:rPr lang="en-IE" sz="2300" dirty="0"/>
              <a:t>Bestuur en beleidsmakers: Destination Management Organisations (DMO's), EU-kaders.</a:t>
            </a:r>
          </a:p>
          <a:p>
            <a:pPr marL="0" indent="0"/>
            <a:r>
              <a:rPr lang="nl-NL" sz="2300" dirty="0"/>
              <a:t>Een lokaal voedselsysteem betekent meer dan alleen lokaal produceren. Het vraagt om een andere kijk op landbouw, voeding en de herkomst van voedsel. Door deze omslag ontstaat een veerkrachtigere, klimaatbestendige en duurzame gemeenschap.</a:t>
            </a:r>
            <a:r>
              <a:rPr lang="en-IE" sz="2300" dirty="0"/>
              <a:t>. </a:t>
            </a:r>
          </a:p>
          <a:p>
            <a:pPr marL="0" indent="0"/>
            <a:endParaRPr lang="en-IE" sz="2300" dirty="0"/>
          </a:p>
          <a:p>
            <a:pPr>
              <a:buFont typeface="Arial" panose="020B0604020202020204" pitchFamily="34" charset="0"/>
              <a:buChar char="•"/>
            </a:pPr>
            <a:endParaRPr lang="en-IE" sz="2300" dirty="0"/>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898844"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C</a:t>
            </a:r>
          </a:p>
        </p:txBody>
      </p:sp>
      <p:pic>
        <p:nvPicPr>
          <p:cNvPr id="5" name="Picture 4">
            <a:extLst>
              <a:ext uri="{FF2B5EF4-FFF2-40B4-BE49-F238E27FC236}">
                <a16:creationId xmlns:a16="http://schemas.microsoft.com/office/drawing/2014/main" id="{FB3391C5-ACF2-36ED-AD8A-3066DABC62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89152" y="1721796"/>
            <a:ext cx="2334855" cy="2237361"/>
          </a:xfrm>
          <a:prstGeom prst="rect">
            <a:avLst/>
          </a:prstGeom>
          <a:ln>
            <a:solidFill>
              <a:srgbClr val="292668"/>
            </a:solidFill>
          </a:ln>
        </p:spPr>
      </p:pic>
      <p:sp>
        <p:nvSpPr>
          <p:cNvPr id="8" name="TextBox 7">
            <a:extLst>
              <a:ext uri="{FF2B5EF4-FFF2-40B4-BE49-F238E27FC236}">
                <a16:creationId xmlns:a16="http://schemas.microsoft.com/office/drawing/2014/main" id="{759669E1-039F-924D-C087-D6ECD03611CB}"/>
              </a:ext>
            </a:extLst>
          </p:cNvPr>
          <p:cNvSpPr txBox="1"/>
          <p:nvPr/>
        </p:nvSpPr>
        <p:spPr>
          <a:xfrm>
            <a:off x="9140038" y="4049063"/>
            <a:ext cx="2033081" cy="1200329"/>
          </a:xfrm>
          <a:prstGeom prst="rect">
            <a:avLst/>
          </a:prstGeom>
          <a:noFill/>
        </p:spPr>
        <p:txBody>
          <a:bodyPr wrap="square">
            <a:spAutoFit/>
          </a:bodyPr>
          <a:lstStyle/>
          <a:p>
            <a:r>
              <a:rPr lang="en-US" dirty="0">
                <a:hlinkClick r:id="rId5"/>
              </a:rPr>
              <a:t>Lokaal voedsel en wereldwijde voedselzekerheid </a:t>
            </a:r>
            <a:r>
              <a:rPr lang="en-IE" dirty="0">
                <a:solidFill>
                  <a:srgbClr val="292668"/>
                </a:solidFill>
              </a:rPr>
              <a:t>Emily Folk</a:t>
            </a:r>
          </a:p>
          <a:p>
            <a:endParaRPr lang="en-IE" dirty="0"/>
          </a:p>
        </p:txBody>
      </p:sp>
      <p:sp>
        <p:nvSpPr>
          <p:cNvPr id="9" name="Arrow: Right 8">
            <a:extLst>
              <a:ext uri="{FF2B5EF4-FFF2-40B4-BE49-F238E27FC236}">
                <a16:creationId xmlns:a16="http://schemas.microsoft.com/office/drawing/2014/main" id="{F36AD4F9-CE3E-67BC-C07D-3DEAF102D2A2}"/>
              </a:ext>
            </a:extLst>
          </p:cNvPr>
          <p:cNvSpPr/>
          <p:nvPr/>
        </p:nvSpPr>
        <p:spPr>
          <a:xfrm rot="1932277">
            <a:off x="8206075" y="983368"/>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400" b="1" dirty="0"/>
              <a:t>Klik voor meer informatie</a:t>
            </a:r>
          </a:p>
        </p:txBody>
      </p:sp>
    </p:spTree>
    <p:extLst>
      <p:ext uri="{BB962C8B-B14F-4D97-AF65-F5344CB8AC3E}">
        <p14:creationId xmlns:p14="http://schemas.microsoft.com/office/powerpoint/2010/main" val="64558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416399" y="1670435"/>
            <a:ext cx="7088696" cy="4102937"/>
          </a:xfrm>
          <a:prstGeom prst="rect">
            <a:avLst/>
          </a:prstGeom>
        </p:spPr>
        <p:txBody>
          <a:bodyPr lIns="91440" tIns="45720" rIns="91440" bIns="45720" anchor="t"/>
          <a:lstStyle/>
          <a:p>
            <a:pPr marL="0" indent="0"/>
            <a:r>
              <a:rPr lang="en-US" b="1" i="1" dirty="0">
                <a:ea typeface="+mn-lt"/>
                <a:cs typeface="+mn-lt"/>
              </a:rPr>
              <a:t>Duurzaamheid voor </a:t>
            </a:r>
            <a:r>
              <a:rPr lang="en-US" b="1" i="1" dirty="0" err="1">
                <a:ea typeface="+mn-lt"/>
                <a:cs typeface="+mn-lt"/>
              </a:rPr>
              <a:t>voedings</a:t>
            </a:r>
            <a:r>
              <a:rPr lang="en-US" b="1" i="1" dirty="0">
                <a:ea typeface="+mn-lt"/>
                <a:cs typeface="+mn-lt"/>
              </a:rPr>
              <a:t>- </a:t>
            </a:r>
            <a:r>
              <a:rPr lang="en-US" b="1" i="1" dirty="0" err="1">
                <a:ea typeface="+mn-lt"/>
                <a:cs typeface="+mn-lt"/>
              </a:rPr>
              <a:t>en</a:t>
            </a:r>
            <a:r>
              <a:rPr lang="en-US" b="1" i="1" dirty="0">
                <a:ea typeface="+mn-lt"/>
                <a:cs typeface="+mn-lt"/>
              </a:rPr>
              <a:t> </a:t>
            </a:r>
            <a:r>
              <a:rPr lang="en-US" b="1" i="1" dirty="0" err="1">
                <a:ea typeface="+mn-lt"/>
                <a:cs typeface="+mn-lt"/>
              </a:rPr>
              <a:t>drankenbedrijven</a:t>
            </a:r>
            <a:r>
              <a:rPr lang="en-US" b="1" i="1" dirty="0">
                <a:ea typeface="+mn-lt"/>
                <a:cs typeface="+mn-lt"/>
              </a:rPr>
              <a:t> in West Cork</a:t>
            </a:r>
            <a:br>
              <a:rPr lang="en-US" b="1" i="1" dirty="0">
                <a:ea typeface="+mn-lt"/>
                <a:cs typeface="+mn-lt"/>
              </a:rPr>
            </a:br>
            <a:endParaRPr lang="en-US" b="1" i="1" dirty="0">
              <a:ea typeface="+mn-lt"/>
              <a:cs typeface="+mn-lt"/>
            </a:endParaRPr>
          </a:p>
          <a:p>
            <a:pPr marL="0" indent="0"/>
            <a:r>
              <a:rPr lang="nl-NL" dirty="0"/>
              <a:t>Dit programma biedt praktische trainingen aan voedings- en drankbedrijven die milieubewuster willen werken</a:t>
            </a:r>
            <a:r>
              <a:rPr lang="en-IE" dirty="0">
                <a:ea typeface="Calibri"/>
                <a:cs typeface="Calibri"/>
              </a:rPr>
              <a:t>.</a:t>
            </a:r>
          </a:p>
          <a:p>
            <a:pPr marL="0" indent="0"/>
            <a:endParaRPr lang="en-US" dirty="0">
              <a:ea typeface="Calibri"/>
              <a:cs typeface="Calibri"/>
            </a:endParaRPr>
          </a:p>
          <a:p>
            <a:pPr marL="0" indent="0"/>
            <a:r>
              <a:rPr lang="nl-NL" dirty="0"/>
              <a:t>Het sluit aan bij SDG-prioriteiten zoals verantwoorde consumptie en productie en duurzame gemeenschappen. Deelnemers leren hoe ze afval kunnen verminderen, emissies kunnen verlagen en duurzame </a:t>
            </a:r>
            <a:r>
              <a:rPr lang="nl-NL" dirty="0" err="1"/>
              <a:t>waardeketens</a:t>
            </a:r>
            <a:r>
              <a:rPr lang="nl-NL" dirty="0"/>
              <a:t> kunnen opbouwen.</a:t>
            </a:r>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87831"/>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195285" y="6461207"/>
            <a:ext cx="3976255" cy="276999"/>
          </a:xfrm>
          <a:prstGeom prst="rect">
            <a:avLst/>
          </a:prstGeom>
          <a:noFill/>
        </p:spPr>
        <p:txBody>
          <a:bodyPr wrap="square">
            <a:spAutoFit/>
          </a:bodyPr>
          <a:lstStyle/>
          <a:p>
            <a:pPr algn="ctr"/>
            <a:r>
              <a:rPr lang="en-US" sz="1200">
                <a:hlinkClick r:id="rId3"/>
              </a:rPr>
              <a:t>https://training.secad.ie/courses/sustainable-food-training/</a:t>
            </a:r>
            <a:r>
              <a:rPr lang="en-US" sz="1200"/>
              <a:t> </a:t>
            </a:r>
            <a:endParaRPr lang="en-IE" sz="1200"/>
          </a:p>
        </p:txBody>
      </p:sp>
      <p:pic>
        <p:nvPicPr>
          <p:cNvPr id="9" name="Picture Placeholder 8">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7355" t="-32958" r="41394" b="-26863"/>
          <a:stretch/>
        </p:blipFill>
        <p:spPr>
          <a:xfrm>
            <a:off x="7722545" y="1436384"/>
            <a:ext cx="2472489" cy="4336988"/>
          </a:xfrm>
          <a:prstGeom prst="rect">
            <a:avLst/>
          </a:prstGeom>
          <a:solidFill>
            <a:srgbClr val="FFFFFF">
              <a:lumMod val="85000"/>
            </a:srgbClr>
          </a:solidFill>
        </p:spPr>
      </p:pic>
      <p:sp>
        <p:nvSpPr>
          <p:cNvPr id="5" name="Arrow: Right 4">
            <a:extLst>
              <a:ext uri="{FF2B5EF4-FFF2-40B4-BE49-F238E27FC236}">
                <a16:creationId xmlns:a16="http://schemas.microsoft.com/office/drawing/2014/main" id="{24AE4BB8-3749-9972-426D-758E5CF789B5}"/>
              </a:ext>
            </a:extLst>
          </p:cNvPr>
          <p:cNvSpPr/>
          <p:nvPr/>
        </p:nvSpPr>
        <p:spPr>
          <a:xfrm rot="20630508">
            <a:off x="6311112" y="5187565"/>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chemeClr val="bg1"/>
                </a:solidFill>
                <a:hlinkClick r:id="rId3">
                  <a:extLst>
                    <a:ext uri="{A12FA001-AC4F-418D-AE19-62706E023703}">
                      <ahyp:hlinkClr xmlns:ahyp="http://schemas.microsoft.com/office/drawing/2018/hyperlinkcolor" val="tx"/>
                    </a:ext>
                  </a:extLst>
                </a:hlinkClick>
              </a:rPr>
              <a:t>Klik om te lezen</a:t>
            </a:r>
            <a:endParaRPr lang="en-IE" dirty="0">
              <a:solidFill>
                <a:schemeClr val="bg1"/>
              </a:solidFill>
            </a:endParaRPr>
          </a:p>
        </p:txBody>
      </p:sp>
    </p:spTree>
    <p:extLst>
      <p:ext uri="{BB962C8B-B14F-4D97-AF65-F5344CB8AC3E}">
        <p14:creationId xmlns:p14="http://schemas.microsoft.com/office/powerpoint/2010/main" val="2576840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a:t>INHOUDSOPGAVE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5162577" y="804645"/>
            <a:ext cx="5857689" cy="689519"/>
          </a:xfrm>
        </p:spPr>
        <p:txBody>
          <a:bodyPr/>
          <a:lstStyle/>
          <a:p>
            <a:r>
              <a:rPr lang="en-US" dirty="0"/>
              <a:t>Inleiding</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4327280" y="804645"/>
            <a:ext cx="700387" cy="689518"/>
          </a:xfrm>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4348983" y="1559213"/>
            <a:ext cx="700387" cy="689518"/>
          </a:xfrm>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5184280" y="1559213"/>
            <a:ext cx="5857689" cy="689519"/>
          </a:xfrm>
        </p:spPr>
        <p:txBody>
          <a:bodyPr/>
          <a:lstStyle/>
          <a:p>
            <a:r>
              <a:rPr lang="en-IE" sz="2400"/>
              <a:t>Leerdoelen </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4355562" y="2361906"/>
            <a:ext cx="700387" cy="689518"/>
          </a:xfrm>
        </p:spPr>
        <p:txBody>
          <a:bodyPr/>
          <a:lstStyle/>
          <a:p>
            <a:r>
              <a:rPr lang="en-US"/>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5184280" y="2345864"/>
            <a:ext cx="8393061" cy="689519"/>
          </a:xfrm>
        </p:spPr>
        <p:txBody>
          <a:bodyPr lIns="91440" tIns="45720" rIns="91440" bIns="45720" anchor="ctr">
            <a:noAutofit/>
          </a:bodyPr>
          <a:lstStyle/>
          <a:p>
            <a:r>
              <a:rPr lang="en-IE" sz="2400" dirty="0" err="1"/>
              <a:t>Moduleopbouw</a:t>
            </a:r>
            <a:r>
              <a:rPr lang="en-IE" dirty="0"/>
              <a:t>, </a:t>
            </a:r>
            <a:r>
              <a:rPr lang="en-IE" sz="2400" dirty="0" err="1"/>
              <a:t>Casestudy’s</a:t>
            </a:r>
            <a:r>
              <a:rPr lang="en-IE" sz="2400" dirty="0"/>
              <a:t> &amp; </a:t>
            </a:r>
            <a:r>
              <a:rPr lang="en-IE" dirty="0" err="1"/>
              <a:t>Opdrachten</a:t>
            </a:r>
            <a:endParaRPr lang="en-IE" dirty="0"/>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377265" y="3132516"/>
            <a:ext cx="700387" cy="689518"/>
          </a:xfrm>
        </p:spPr>
        <p:txBody>
          <a:bodyPr/>
          <a:lstStyle/>
          <a:p>
            <a:r>
              <a:rPr lang="en-US"/>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5212562" y="3132516"/>
            <a:ext cx="5857689" cy="689519"/>
          </a:xfrm>
        </p:spPr>
        <p:txBody>
          <a:bodyPr lIns="91440" tIns="45720" rIns="91440" bIns="45720" anchor="ctr">
            <a:noAutofit/>
          </a:bodyPr>
          <a:lstStyle/>
          <a:p>
            <a:r>
              <a:rPr lang="en-US" dirty="0" err="1"/>
              <a:t>Conclusie</a:t>
            </a:r>
            <a:endParaRPr lang="en-US" dirty="0"/>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23576" y="1836071"/>
            <a:ext cx="11539789" cy="4281601"/>
          </a:xfrm>
          <a:prstGeom prst="rect">
            <a:avLst/>
          </a:prstGeom>
        </p:spPr>
        <p:txBody>
          <a:bodyPr lIns="91440" tIns="45720" rIns="91440" bIns="45720" anchor="t"/>
          <a:lstStyle/>
          <a:p>
            <a:endParaRPr lang="en-US" dirty="0">
              <a:ea typeface="Calibri"/>
              <a:cs typeface="Calibri"/>
            </a:endParaRPr>
          </a:p>
          <a:p>
            <a:pPr>
              <a:spcAft>
                <a:spcPts val="1200"/>
              </a:spcAft>
            </a:pPr>
            <a:r>
              <a:rPr lang="en-US" dirty="0" err="1"/>
              <a:t>Reflectie</a:t>
            </a:r>
            <a:r>
              <a:rPr lang="en-US" dirty="0"/>
              <a:t> </a:t>
            </a:r>
            <a:r>
              <a:rPr lang="en-US" dirty="0" err="1"/>
              <a:t>opdracht</a:t>
            </a:r>
            <a:r>
              <a:rPr lang="en-US" dirty="0"/>
              <a:t> – </a:t>
            </a:r>
            <a:r>
              <a:rPr lang="en-IE" b="1" dirty="0"/>
              <a:t>De reis van een maaltijd volgen</a:t>
            </a:r>
            <a:endParaRPr lang="en-US" sz="2000" dirty="0">
              <a:ea typeface="+mn-lt"/>
              <a:cs typeface="+mn-lt"/>
            </a:endParaRPr>
          </a:p>
          <a:p>
            <a:r>
              <a:rPr lang="en-US" b="1" dirty="0">
                <a:ea typeface="+mn-lt"/>
                <a:cs typeface="+mn-lt"/>
              </a:rPr>
              <a:t>Doel: I</a:t>
            </a:r>
            <a:r>
              <a:rPr lang="nl-NL" dirty="0" err="1"/>
              <a:t>nzicht</a:t>
            </a:r>
            <a:r>
              <a:rPr lang="nl-NL" dirty="0"/>
              <a:t> krijgen in voedselsystemen, duurzaamheid en beleid</a:t>
            </a:r>
            <a:endParaRPr lang="en-IE" dirty="0">
              <a:ea typeface="+mn-lt"/>
              <a:cs typeface="+mn-lt"/>
            </a:endParaRPr>
          </a:p>
          <a:p>
            <a:endParaRPr lang="en-US" sz="1200" dirty="0">
              <a:ea typeface="+mn-lt"/>
              <a:cs typeface="+mn-lt"/>
            </a:endParaRPr>
          </a:p>
          <a:p>
            <a:r>
              <a:rPr lang="en-US" b="1" dirty="0">
                <a:ea typeface="+mn-lt"/>
                <a:cs typeface="+mn-lt"/>
              </a:rPr>
              <a:t>Opdracht: </a:t>
            </a:r>
            <a:r>
              <a:rPr lang="en-IE" dirty="0">
                <a:ea typeface="+mn-lt"/>
                <a:cs typeface="+mn-lt"/>
              </a:rPr>
              <a:t>Kies een maaltijd uit een restaurant, café of </a:t>
            </a:r>
            <a:r>
              <a:rPr lang="en-IE" dirty="0" err="1">
                <a:ea typeface="+mn-lt"/>
                <a:cs typeface="+mn-lt"/>
              </a:rPr>
              <a:t>culinaire</a:t>
            </a:r>
            <a:r>
              <a:rPr lang="en-IE" dirty="0">
                <a:ea typeface="+mn-lt"/>
                <a:cs typeface="+mn-lt"/>
              </a:rPr>
              <a:t> </a:t>
            </a:r>
            <a:r>
              <a:rPr lang="en-IE" dirty="0" err="1">
                <a:ea typeface="+mn-lt"/>
                <a:cs typeface="+mn-lt"/>
              </a:rPr>
              <a:t>ervaring</a:t>
            </a:r>
            <a:br>
              <a:rPr lang="en-IE" dirty="0">
                <a:ea typeface="+mn-lt"/>
                <a:cs typeface="+mn-lt"/>
              </a:rPr>
            </a:br>
            <a:endParaRPr lang="en-IE" sz="2000" dirty="0">
              <a:ea typeface="+mn-lt"/>
              <a:cs typeface="+mn-lt"/>
            </a:endParaRPr>
          </a:p>
          <a:p>
            <a:pPr marL="457200" indent="-457200">
              <a:buFont typeface="+mj-lt"/>
              <a:buAutoNum type="arabicPeriod"/>
            </a:pPr>
            <a:r>
              <a:rPr lang="en-IE" dirty="0">
                <a:ea typeface="+mn-lt"/>
                <a:cs typeface="+mn-lt"/>
              </a:rPr>
              <a:t>Volg het </a:t>
            </a:r>
            <a:r>
              <a:rPr lang="en-IE" dirty="0" err="1">
                <a:ea typeface="+mn-lt"/>
                <a:cs typeface="+mn-lt"/>
              </a:rPr>
              <a:t>voedselsysteem</a:t>
            </a:r>
            <a:r>
              <a:rPr lang="en-IE" dirty="0">
                <a:ea typeface="+mn-lt"/>
                <a:cs typeface="+mn-lt"/>
              </a:rPr>
              <a:t>:</a:t>
            </a:r>
          </a:p>
          <a:p>
            <a:pPr marL="457200" indent="-342900">
              <a:buChar char="•"/>
            </a:pPr>
            <a:r>
              <a:rPr lang="en-IE" sz="2000" dirty="0">
                <a:ea typeface="+mn-lt"/>
                <a:cs typeface="+mn-lt"/>
              </a:rPr>
              <a:t>Waar zijn de belangrijkste ingrediënten geproduceerd?</a:t>
            </a:r>
            <a:endParaRPr lang="en-IE" dirty="0">
              <a:ea typeface="Calibri" panose="020F0502020204030204"/>
              <a:cs typeface="Calibri" panose="020F0502020204030204"/>
            </a:endParaRPr>
          </a:p>
          <a:p>
            <a:pPr marL="457200" indent="-342900">
              <a:buChar char="•"/>
            </a:pPr>
            <a:r>
              <a:rPr lang="en-IE" sz="2000" dirty="0">
                <a:ea typeface="+mn-lt"/>
                <a:cs typeface="+mn-lt"/>
              </a:rPr>
              <a:t>Hoe zijn ze verwerkt </a:t>
            </a:r>
            <a:r>
              <a:rPr lang="en-IE" sz="2000" dirty="0" err="1">
                <a:ea typeface="+mn-lt"/>
                <a:cs typeface="+mn-lt"/>
              </a:rPr>
              <a:t>en</a:t>
            </a:r>
            <a:r>
              <a:rPr lang="en-IE" sz="2000" dirty="0">
                <a:ea typeface="+mn-lt"/>
                <a:cs typeface="+mn-lt"/>
              </a:rPr>
              <a:t> </a:t>
            </a:r>
            <a:r>
              <a:rPr lang="en-IE" sz="2000" dirty="0" err="1">
                <a:ea typeface="+mn-lt"/>
                <a:cs typeface="+mn-lt"/>
              </a:rPr>
              <a:t>verspreid</a:t>
            </a:r>
            <a:r>
              <a:rPr lang="en-IE" sz="2000" dirty="0">
                <a:ea typeface="+mn-lt"/>
                <a:cs typeface="+mn-lt"/>
              </a:rPr>
              <a:t>?</a:t>
            </a:r>
          </a:p>
          <a:p>
            <a:pPr marL="457200" indent="-342900">
              <a:buChar char="•"/>
            </a:pPr>
            <a:r>
              <a:rPr lang="en-IE" sz="2000" dirty="0">
                <a:ea typeface="+mn-lt"/>
                <a:cs typeface="+mn-lt"/>
              </a:rPr>
              <a:t>Wie </a:t>
            </a:r>
            <a:r>
              <a:rPr lang="en-IE" sz="2000" dirty="0" err="1">
                <a:ea typeface="+mn-lt"/>
                <a:cs typeface="+mn-lt"/>
              </a:rPr>
              <a:t>verdient</a:t>
            </a:r>
            <a:r>
              <a:rPr lang="en-IE" sz="2000" dirty="0">
                <a:ea typeface="+mn-lt"/>
                <a:cs typeface="+mn-lt"/>
              </a:rPr>
              <a:t> </a:t>
            </a:r>
            <a:r>
              <a:rPr lang="en-IE" sz="2000" dirty="0" err="1">
                <a:ea typeface="+mn-lt"/>
                <a:cs typeface="+mn-lt"/>
              </a:rPr>
              <a:t>eraan</a:t>
            </a:r>
            <a:r>
              <a:rPr lang="en-IE" sz="2000" dirty="0">
                <a:ea typeface="+mn-lt"/>
                <a:cs typeface="+mn-lt"/>
              </a:rPr>
              <a:t>?</a:t>
            </a:r>
          </a:p>
          <a:p>
            <a:pPr marL="457200" indent="-457200">
              <a:buFont typeface="+mj-lt"/>
              <a:buAutoNum type="arabicPeriod" startAt="2"/>
            </a:pPr>
            <a:r>
              <a:rPr lang="en-IE" dirty="0" err="1">
                <a:ea typeface="+mn-lt"/>
                <a:cs typeface="+mn-lt"/>
              </a:rPr>
              <a:t>Breng</a:t>
            </a:r>
            <a:r>
              <a:rPr lang="en-IE" dirty="0">
                <a:ea typeface="+mn-lt"/>
                <a:cs typeface="+mn-lt"/>
              </a:rPr>
              <a:t> </a:t>
            </a:r>
            <a:r>
              <a:rPr lang="en-IE" dirty="0" err="1">
                <a:ea typeface="+mn-lt"/>
                <a:cs typeface="+mn-lt"/>
              </a:rPr>
              <a:t>duurzaamheid</a:t>
            </a:r>
            <a:r>
              <a:rPr lang="en-IE" dirty="0">
                <a:ea typeface="+mn-lt"/>
                <a:cs typeface="+mn-lt"/>
              </a:rPr>
              <a:t> in </a:t>
            </a:r>
            <a:r>
              <a:rPr lang="en-IE" dirty="0" err="1">
                <a:ea typeface="+mn-lt"/>
                <a:cs typeface="+mn-lt"/>
              </a:rPr>
              <a:t>kaart</a:t>
            </a:r>
            <a:r>
              <a:rPr lang="en-IE" dirty="0">
                <a:ea typeface="+mn-lt"/>
                <a:cs typeface="+mn-lt"/>
              </a:rPr>
              <a:t>:</a:t>
            </a:r>
          </a:p>
          <a:p>
            <a:pPr marL="457200" indent="-342900">
              <a:buChar char="•"/>
            </a:pPr>
            <a:r>
              <a:rPr lang="en-IE" sz="2000" dirty="0">
                <a:ea typeface="+mn-lt"/>
                <a:cs typeface="+mn-lt"/>
              </a:rPr>
              <a:t>Voedselkilometers (lokaal / nationaal / internationaal)</a:t>
            </a:r>
          </a:p>
          <a:p>
            <a:pPr marL="457200" indent="-342900">
              <a:buChar char="•"/>
            </a:pPr>
            <a:r>
              <a:rPr lang="en-IE" sz="2000" dirty="0">
                <a:ea typeface="+mn-lt"/>
                <a:cs typeface="+mn-lt"/>
              </a:rPr>
              <a:t>Seizoensgebonden of niet-seizoensgebonden ingrediënten</a:t>
            </a:r>
          </a:p>
          <a:p>
            <a:pPr marL="457200" indent="-342900">
              <a:buChar char="•"/>
            </a:pPr>
            <a:r>
              <a:rPr lang="en-IE" sz="2000" dirty="0" err="1">
                <a:ea typeface="+mn-lt"/>
                <a:cs typeface="+mn-lt"/>
              </a:rPr>
              <a:t>Afval</a:t>
            </a:r>
            <a:r>
              <a:rPr lang="en-IE" sz="2000" dirty="0">
                <a:ea typeface="+mn-lt"/>
                <a:cs typeface="+mn-lt"/>
              </a:rPr>
              <a:t> </a:t>
            </a:r>
            <a:r>
              <a:rPr lang="en-IE" sz="2000" dirty="0" err="1">
                <a:ea typeface="+mn-lt"/>
                <a:cs typeface="+mn-lt"/>
              </a:rPr>
              <a:t>en</a:t>
            </a:r>
            <a:r>
              <a:rPr lang="en-IE" sz="2000" dirty="0">
                <a:ea typeface="+mn-lt"/>
                <a:cs typeface="+mn-lt"/>
              </a:rPr>
              <a:t> </a:t>
            </a:r>
            <a:r>
              <a:rPr lang="en-IE" sz="2000" dirty="0" err="1">
                <a:ea typeface="+mn-lt"/>
                <a:cs typeface="+mn-lt"/>
              </a:rPr>
              <a:t>manieren</a:t>
            </a:r>
            <a:r>
              <a:rPr lang="en-IE" sz="2000" dirty="0">
                <a:ea typeface="+mn-lt"/>
                <a:cs typeface="+mn-lt"/>
              </a:rPr>
              <a:t> om </a:t>
            </a:r>
            <a:r>
              <a:rPr lang="en-IE" sz="2000" dirty="0" err="1">
                <a:ea typeface="+mn-lt"/>
                <a:cs typeface="+mn-lt"/>
              </a:rPr>
              <a:t>dit</a:t>
            </a:r>
            <a:r>
              <a:rPr lang="en-IE" sz="2000" dirty="0">
                <a:ea typeface="+mn-lt"/>
                <a:cs typeface="+mn-lt"/>
              </a:rPr>
              <a:t> </a:t>
            </a:r>
            <a:r>
              <a:rPr lang="en-IE" sz="2000" dirty="0" err="1">
                <a:ea typeface="+mn-lt"/>
                <a:cs typeface="+mn-lt"/>
              </a:rPr>
              <a:t>te</a:t>
            </a:r>
            <a:r>
              <a:rPr lang="en-IE" sz="2000" dirty="0">
                <a:ea typeface="+mn-lt"/>
                <a:cs typeface="+mn-lt"/>
              </a:rPr>
              <a:t> </a:t>
            </a:r>
            <a:r>
              <a:rPr lang="en-IE" sz="2000" dirty="0" err="1">
                <a:ea typeface="+mn-lt"/>
                <a:cs typeface="+mn-lt"/>
              </a:rPr>
              <a:t>verminderen</a:t>
            </a:r>
            <a:endParaRPr lang="en-US" sz="20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3377330" y="490126"/>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67474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59890" y="1448670"/>
            <a:ext cx="7528076" cy="4250335"/>
          </a:xfrm>
          <a:prstGeom prst="rect">
            <a:avLst/>
          </a:prstGeom>
        </p:spPr>
        <p:txBody>
          <a:bodyPr lIns="91440" tIns="45720" rIns="91440" bIns="45720" anchor="t"/>
          <a:lstStyle/>
          <a:p>
            <a:pPr>
              <a:spcAft>
                <a:spcPts val="600"/>
              </a:spcAft>
            </a:pPr>
            <a:r>
              <a:rPr lang="en-IE" sz="3000" b="1" dirty="0"/>
              <a:t>Het ontwerpen van </a:t>
            </a:r>
            <a:r>
              <a:rPr lang="en-IE" sz="3000" b="1" dirty="0" err="1"/>
              <a:t>culinaire</a:t>
            </a:r>
            <a:r>
              <a:rPr lang="en-IE" sz="3000" b="1" dirty="0"/>
              <a:t> </a:t>
            </a:r>
            <a:r>
              <a:rPr lang="en-IE" sz="3000" b="1" dirty="0" err="1"/>
              <a:t>ervaringen</a:t>
            </a:r>
            <a:endParaRPr lang="en-IE" sz="3000" b="1" dirty="0"/>
          </a:p>
          <a:p>
            <a:pPr>
              <a:lnSpc>
                <a:spcPct val="100000"/>
              </a:lnSpc>
              <a:spcAft>
                <a:spcPts val="600"/>
              </a:spcAft>
              <a:buFont typeface="Arial" panose="020B0604020202020204" pitchFamily="34" charset="0"/>
              <a:buChar char="•"/>
            </a:pPr>
            <a:r>
              <a:rPr lang="en-IE" dirty="0"/>
              <a:t>Plaatsbranding </a:t>
            </a:r>
            <a:r>
              <a:rPr lang="en-IE" dirty="0" err="1"/>
              <a:t>en</a:t>
            </a:r>
            <a:r>
              <a:rPr lang="en-IE" dirty="0"/>
              <a:t> </a:t>
            </a:r>
            <a:r>
              <a:rPr lang="en-IE" dirty="0" err="1"/>
              <a:t>verhalen</a:t>
            </a:r>
            <a:r>
              <a:rPr lang="en-IE" dirty="0"/>
              <a:t> over eten.</a:t>
            </a:r>
            <a:endParaRPr lang="en-IE" dirty="0">
              <a:ea typeface="Calibri"/>
              <a:cs typeface="Calibri"/>
            </a:endParaRPr>
          </a:p>
          <a:p>
            <a:pPr>
              <a:lnSpc>
                <a:spcPct val="100000"/>
              </a:lnSpc>
              <a:spcAft>
                <a:spcPts val="600"/>
              </a:spcAft>
              <a:buFont typeface="Arial" panose="020B0604020202020204" pitchFamily="34" charset="0"/>
              <a:buChar char="•"/>
            </a:pPr>
            <a:r>
              <a:rPr lang="en-IE" dirty="0"/>
              <a:t>Principes van </a:t>
            </a:r>
            <a:r>
              <a:rPr lang="en-IE" dirty="0" err="1"/>
              <a:t>conceptbeleving</a:t>
            </a:r>
            <a:r>
              <a:rPr lang="en-IE" dirty="0"/>
              <a:t> voor culinaire routes, festivals en proeverijen.</a:t>
            </a:r>
            <a:endParaRPr lang="en-IE" dirty="0">
              <a:ea typeface="Calibri"/>
              <a:cs typeface="Calibri"/>
            </a:endParaRPr>
          </a:p>
          <a:p>
            <a:pPr>
              <a:lnSpc>
                <a:spcPct val="100000"/>
              </a:lnSpc>
              <a:spcAft>
                <a:spcPts val="600"/>
              </a:spcAft>
              <a:buFont typeface="Arial" panose="020B0604020202020204" pitchFamily="34" charset="0"/>
              <a:buChar char="•"/>
            </a:pPr>
            <a:r>
              <a:rPr lang="en-IE" dirty="0"/>
              <a:t>De rol van digitale media en storytelling in foodbestemmingen.</a:t>
            </a:r>
          </a:p>
          <a:p>
            <a:pPr>
              <a:lnSpc>
                <a:spcPct val="150000"/>
              </a:lnSpc>
              <a:buFont typeface="Arial" panose="020B0604020202020204" pitchFamily="34" charset="0"/>
              <a:buChar char="•"/>
            </a:pPr>
            <a:endParaRPr lang="en-IE" sz="1100" dirty="0">
              <a:ea typeface="Calibri"/>
              <a:cs typeface="Calibri"/>
            </a:endParaRPr>
          </a:p>
          <a:p>
            <a:pPr marL="0" indent="0">
              <a:lnSpc>
                <a:spcPct val="100000"/>
              </a:lnSpc>
            </a:pPr>
            <a:r>
              <a:rPr lang="nl-NL" dirty="0"/>
              <a:t>Organisatoren van culinaire ervaringen worden uitgedaagd om unieke en innovatieve producten en diensten te ontwikkelen. Dit doen zij door voedsel te verbinden met cultuur, natuur, lokale levensstijl, gezondheid en duurzaamheid, zodat ze aansluiten bij de diverse wensen van culinaire toeristen.</a:t>
            </a:r>
            <a:endParaRPr lang="en-IE" dirty="0">
              <a:ea typeface="Calibri" panose="020F0502020204030204"/>
              <a:cs typeface="Calibri" panose="020F0502020204030204"/>
            </a:endParaRPr>
          </a:p>
          <a:p>
            <a:pPr marL="0" indent="0">
              <a:lnSpc>
                <a:spcPct val="100000"/>
              </a:lnSpc>
            </a:pPr>
            <a:endParaRPr lang="en-IE" dirty="0">
              <a:ea typeface="Calibri" panose="020F0502020204030204"/>
              <a:cs typeface="Calibri" panose="020F0502020204030204"/>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636197"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D</a:t>
            </a:r>
          </a:p>
        </p:txBody>
      </p:sp>
      <p:pic>
        <p:nvPicPr>
          <p:cNvPr id="7" name="Picture 6">
            <a:hlinkClick r:id="rId2"/>
            <a:extLst>
              <a:ext uri="{FF2B5EF4-FFF2-40B4-BE49-F238E27FC236}">
                <a16:creationId xmlns:a16="http://schemas.microsoft.com/office/drawing/2014/main" id="{D2DD10B7-ABCC-C383-E504-E8495BCE563C}"/>
              </a:ext>
            </a:extLst>
          </p:cNvPr>
          <p:cNvPicPr>
            <a:picLocks noChangeAspect="1"/>
          </p:cNvPicPr>
          <p:nvPr/>
        </p:nvPicPr>
        <p:blipFill>
          <a:blip r:embed="rId3"/>
          <a:stretch>
            <a:fillRect/>
          </a:stretch>
        </p:blipFill>
        <p:spPr>
          <a:xfrm>
            <a:off x="9174712" y="1630599"/>
            <a:ext cx="1714500" cy="2571750"/>
          </a:xfrm>
          <a:prstGeom prst="rect">
            <a:avLst/>
          </a:prstGeom>
        </p:spPr>
      </p:pic>
      <p:sp>
        <p:nvSpPr>
          <p:cNvPr id="9" name="TextBox 8">
            <a:extLst>
              <a:ext uri="{FF2B5EF4-FFF2-40B4-BE49-F238E27FC236}">
                <a16:creationId xmlns:a16="http://schemas.microsoft.com/office/drawing/2014/main" id="{6B84F34A-4933-66FE-DCFF-B4C2281967DF}"/>
              </a:ext>
            </a:extLst>
          </p:cNvPr>
          <p:cNvSpPr txBox="1"/>
          <p:nvPr/>
        </p:nvSpPr>
        <p:spPr>
          <a:xfrm>
            <a:off x="8795913" y="4254580"/>
            <a:ext cx="2636197" cy="923330"/>
          </a:xfrm>
          <a:prstGeom prst="rect">
            <a:avLst/>
          </a:prstGeom>
          <a:noFill/>
        </p:spPr>
        <p:txBody>
          <a:bodyPr wrap="square">
            <a:spAutoFit/>
          </a:bodyPr>
          <a:lstStyle/>
          <a:p>
            <a:r>
              <a:rPr lang="en-US" dirty="0">
                <a:hlinkClick r:id="rId2"/>
              </a:rPr>
              <a:t>Het ontwerpen van gastronomische tours op basis van identiteit | 16 | Internationaal C</a:t>
            </a:r>
            <a:endParaRPr lang="en-IE" dirty="0"/>
          </a:p>
        </p:txBody>
      </p:sp>
      <p:sp>
        <p:nvSpPr>
          <p:cNvPr id="10" name="Arrow: Right 9">
            <a:extLst>
              <a:ext uri="{FF2B5EF4-FFF2-40B4-BE49-F238E27FC236}">
                <a16:creationId xmlns:a16="http://schemas.microsoft.com/office/drawing/2014/main" id="{9E88547D-66F8-7C3C-F4F0-4B017EA60723}"/>
              </a:ext>
            </a:extLst>
          </p:cNvPr>
          <p:cNvSpPr/>
          <p:nvPr/>
        </p:nvSpPr>
        <p:spPr>
          <a:xfrm rot="1527365">
            <a:off x="7829487" y="297648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400" b="1" dirty="0"/>
              <a:t>Klik voor meer informatie</a:t>
            </a:r>
          </a:p>
        </p:txBody>
      </p:sp>
    </p:spTree>
    <p:extLst>
      <p:ext uri="{BB962C8B-B14F-4D97-AF65-F5344CB8AC3E}">
        <p14:creationId xmlns:p14="http://schemas.microsoft.com/office/powerpoint/2010/main" val="3025725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088435" cy="4102937"/>
          </a:xfrm>
          <a:prstGeom prst="rect">
            <a:avLst/>
          </a:prstGeom>
        </p:spPr>
        <p:txBody>
          <a:bodyPr lIns="91440" tIns="45720" rIns="91440" bIns="45720" anchor="t"/>
          <a:lstStyle/>
          <a:p>
            <a:pPr marL="0" indent="0"/>
            <a:r>
              <a:rPr lang="en-US" b="1" dirty="0">
                <a:ea typeface="+mn-lt"/>
                <a:cs typeface="+mn-lt"/>
              </a:rPr>
              <a:t>Blas </a:t>
            </a:r>
            <a:r>
              <a:rPr lang="en-US" b="1" dirty="0" err="1">
                <a:ea typeface="+mn-lt"/>
                <a:cs typeface="+mn-lt"/>
              </a:rPr>
              <a:t>na hÉireann </a:t>
            </a:r>
            <a:r>
              <a:rPr lang="en-US" i="1" dirty="0">
                <a:ea typeface="+mn-lt"/>
                <a:cs typeface="+mn-lt"/>
              </a:rPr>
              <a:t>(Smaak van Ierland)</a:t>
            </a:r>
          </a:p>
          <a:p>
            <a:pPr marL="0" indent="0"/>
            <a:endParaRPr lang="en-IE" dirty="0">
              <a:ea typeface="+mn-lt"/>
              <a:cs typeface="+mn-lt"/>
            </a:endParaRPr>
          </a:p>
          <a:p>
            <a:pPr marL="0" indent="0"/>
            <a:r>
              <a:rPr lang="en-IE" dirty="0">
                <a:ea typeface="+mn-lt"/>
                <a:cs typeface="+mn-lt"/>
                <a:hlinkClick r:id="rId3"/>
              </a:rPr>
              <a:t>Blas </a:t>
            </a:r>
            <a:r>
              <a:rPr lang="en-IE" dirty="0" err="1">
                <a:ea typeface="+mn-lt"/>
                <a:cs typeface="+mn-lt"/>
                <a:hlinkClick r:id="rId3"/>
              </a:rPr>
              <a:t>na</a:t>
            </a:r>
            <a:r>
              <a:rPr lang="en-IE" dirty="0">
                <a:ea typeface="+mn-lt"/>
                <a:cs typeface="+mn-lt"/>
                <a:hlinkClick r:id="rId3"/>
              </a:rPr>
              <a:t> </a:t>
            </a:r>
            <a:r>
              <a:rPr lang="en-IE" dirty="0" err="1">
                <a:ea typeface="+mn-lt"/>
                <a:cs typeface="+mn-lt"/>
                <a:hlinkClick r:id="rId3"/>
              </a:rPr>
              <a:t>hÉireann</a:t>
            </a:r>
            <a:r>
              <a:rPr lang="en-IE" dirty="0">
                <a:ea typeface="+mn-lt"/>
                <a:cs typeface="+mn-lt"/>
              </a:rPr>
              <a:t>, de Irish Food Awards, is de grootste wedstrijd voor kwaliteitsvolle </a:t>
            </a:r>
            <a:r>
              <a:rPr lang="en-IE" dirty="0" err="1">
                <a:ea typeface="+mn-lt"/>
                <a:cs typeface="+mn-lt"/>
              </a:rPr>
              <a:t>Ierse</a:t>
            </a:r>
            <a:r>
              <a:rPr lang="en-IE" dirty="0">
                <a:ea typeface="+mn-lt"/>
                <a:cs typeface="+mn-lt"/>
              </a:rPr>
              <a:t> </a:t>
            </a:r>
            <a:r>
              <a:rPr lang="en-IE" dirty="0" err="1">
                <a:ea typeface="+mn-lt"/>
                <a:cs typeface="+mn-lt"/>
              </a:rPr>
              <a:t>producten</a:t>
            </a:r>
            <a:r>
              <a:rPr lang="en-IE" dirty="0">
                <a:ea typeface="+mn-lt"/>
                <a:cs typeface="+mn-lt"/>
              </a:rPr>
              <a:t> in </a:t>
            </a:r>
            <a:r>
              <a:rPr lang="en-IE" dirty="0" err="1">
                <a:ea typeface="+mn-lt"/>
                <a:cs typeface="+mn-lt"/>
              </a:rPr>
              <a:t>Ierland</a:t>
            </a:r>
            <a:r>
              <a:rPr lang="en-IE" dirty="0">
                <a:ea typeface="+mn-lt"/>
                <a:cs typeface="+mn-lt"/>
              </a:rPr>
              <a:t>. De jaarlijkse festiviteiten </a:t>
            </a:r>
          </a:p>
          <a:p>
            <a:pPr marL="0" indent="0"/>
            <a:r>
              <a:rPr lang="en-IE" dirty="0">
                <a:ea typeface="+mn-lt"/>
                <a:cs typeface="+mn-lt"/>
              </a:rPr>
              <a:t>groeien uit tot het grootste feest ter ere van </a:t>
            </a:r>
            <a:r>
              <a:rPr lang="en-IE" dirty="0" err="1">
                <a:ea typeface="+mn-lt"/>
                <a:cs typeface="+mn-lt"/>
              </a:rPr>
              <a:t>Iers</a:t>
            </a:r>
            <a:r>
              <a:rPr lang="en-IE" dirty="0">
                <a:ea typeface="+mn-lt"/>
                <a:cs typeface="+mn-lt"/>
              </a:rPr>
              <a:t> eten </a:t>
            </a:r>
            <a:r>
              <a:rPr lang="en-IE" dirty="0" err="1">
                <a:ea typeface="+mn-lt"/>
                <a:cs typeface="+mn-lt"/>
              </a:rPr>
              <a:t>en</a:t>
            </a:r>
            <a:r>
              <a:rPr lang="en-IE" dirty="0">
                <a:ea typeface="+mn-lt"/>
                <a:cs typeface="+mn-lt"/>
              </a:rPr>
              <a:t> de </a:t>
            </a:r>
            <a:r>
              <a:rPr lang="en-IE" dirty="0" err="1">
                <a:ea typeface="+mn-lt"/>
                <a:cs typeface="+mn-lt"/>
              </a:rPr>
              <a:t>lokale</a:t>
            </a:r>
            <a:r>
              <a:rPr lang="en-IE" dirty="0">
                <a:ea typeface="+mn-lt"/>
                <a:cs typeface="+mn-lt"/>
              </a:rPr>
              <a:t> producenten. </a:t>
            </a:r>
          </a:p>
          <a:p>
            <a:pPr marL="0" indent="0"/>
            <a:r>
              <a:rPr lang="en-IE" dirty="0">
                <a:ea typeface="+mn-lt"/>
                <a:cs typeface="+mn-lt"/>
              </a:rPr>
              <a:t>De </a:t>
            </a:r>
            <a:r>
              <a:rPr lang="en-IE" dirty="0" err="1">
                <a:ea typeface="+mn-lt"/>
                <a:cs typeface="+mn-lt"/>
              </a:rPr>
              <a:t>prijzen</a:t>
            </a:r>
            <a:r>
              <a:rPr lang="en-IE" dirty="0">
                <a:ea typeface="+mn-lt"/>
                <a:cs typeface="+mn-lt"/>
              </a:rPr>
              <a:t> </a:t>
            </a:r>
            <a:r>
              <a:rPr lang="en-IE" dirty="0" err="1">
                <a:ea typeface="+mn-lt"/>
                <a:cs typeface="+mn-lt"/>
              </a:rPr>
              <a:t>worden</a:t>
            </a:r>
            <a:r>
              <a:rPr lang="en-IE" dirty="0">
                <a:ea typeface="+mn-lt"/>
                <a:cs typeface="+mn-lt"/>
              </a:rPr>
              <a:t> </a:t>
            </a:r>
            <a:r>
              <a:rPr lang="en-IE" dirty="0" err="1">
                <a:ea typeface="+mn-lt"/>
                <a:cs typeface="+mn-lt"/>
              </a:rPr>
              <a:t>uitgereikt</a:t>
            </a:r>
            <a:r>
              <a:rPr lang="en-IE" dirty="0">
                <a:ea typeface="+mn-lt"/>
                <a:cs typeface="+mn-lt"/>
              </a:rPr>
              <a:t> in het Blas Village in Dingle. </a:t>
            </a:r>
            <a:r>
              <a:rPr lang="nl-NL" dirty="0"/>
              <a:t>Tijdens dit evenement wordt het dorp een centrale ontmoetingsplek waar producenten uit het hele land samenkomen om het beste van de Ierse keuken en dranken te vieren.</a:t>
            </a:r>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276999"/>
          </a:xfrm>
          <a:prstGeom prst="rect">
            <a:avLst/>
          </a:prstGeom>
          <a:noFill/>
        </p:spPr>
        <p:txBody>
          <a:bodyPr wrap="square">
            <a:spAutoFit/>
          </a:bodyPr>
          <a:lstStyle/>
          <a:p>
            <a:pPr algn="ctr"/>
            <a:r>
              <a:rPr lang="en-US" sz="1200">
                <a:hlinkClick r:id="rId4"/>
              </a:rPr>
              <a:t>https://www.irishfoodawards.com/about-blas-na-heireann/</a:t>
            </a:r>
            <a:r>
              <a:rPr lang="en-US" sz="1200"/>
              <a:t> </a:t>
            </a:r>
            <a:endParaRPr lang="en-IE" sz="1200"/>
          </a:p>
        </p:txBody>
      </p:sp>
      <p:pic>
        <p:nvPicPr>
          <p:cNvPr id="9" name="Picture Placeholder 8">
            <a:hlinkClick r:id="rId4"/>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p:blipFill>
        <p:spPr>
          <a:xfrm>
            <a:off x="7711394" y="1436384"/>
            <a:ext cx="2444127" cy="4336988"/>
          </a:xfrm>
          <a:prstGeom prst="rect">
            <a:avLst/>
          </a:prstGeom>
          <a:solidFill>
            <a:srgbClr val="FFFFFF">
              <a:lumMod val="85000"/>
            </a:srgbClr>
          </a:solidFill>
        </p:spPr>
      </p:pic>
      <p:sp>
        <p:nvSpPr>
          <p:cNvPr id="5" name="Arrow: Right 4">
            <a:extLst>
              <a:ext uri="{FF2B5EF4-FFF2-40B4-BE49-F238E27FC236}">
                <a16:creationId xmlns:a16="http://schemas.microsoft.com/office/drawing/2014/main" id="{24AE4BB8-3749-9972-426D-758E5CF789B5}"/>
              </a:ext>
            </a:extLst>
          </p:cNvPr>
          <p:cNvSpPr/>
          <p:nvPr/>
        </p:nvSpPr>
        <p:spPr>
          <a:xfrm rot="1312565">
            <a:off x="6121351" y="1376862"/>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600" dirty="0">
                <a:solidFill>
                  <a:srgbClr val="292668"/>
                </a:solidFill>
                <a:hlinkClick r:id="rId4">
                  <a:extLst>
                    <a:ext uri="{A12FA001-AC4F-418D-AE19-62706E023703}">
                      <ahyp:hlinkClr xmlns:ahyp="http://schemas.microsoft.com/office/drawing/2018/hyperlinkcolor" val="tx"/>
                    </a:ext>
                  </a:extLst>
                </a:hlinkClick>
              </a:rPr>
              <a:t>Klik om te lezen</a:t>
            </a:r>
            <a:endParaRPr lang="en-IE" sz="1600" dirty="0">
              <a:solidFill>
                <a:srgbClr val="292668"/>
              </a:solidFill>
            </a:endParaRPr>
          </a:p>
        </p:txBody>
      </p:sp>
    </p:spTree>
    <p:extLst>
      <p:ext uri="{BB962C8B-B14F-4D97-AF65-F5344CB8AC3E}">
        <p14:creationId xmlns:p14="http://schemas.microsoft.com/office/powerpoint/2010/main" val="4270070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r>
              <a:rPr lang="en-US" dirty="0"/>
              <a:t> 1/2</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31008" y="2178779"/>
            <a:ext cx="7349392" cy="4281601"/>
          </a:xfrm>
          <a:prstGeom prst="rect">
            <a:avLst/>
          </a:prstGeom>
        </p:spPr>
        <p:txBody>
          <a:bodyPr lIns="91440" tIns="45720" rIns="91440" bIns="45720" anchor="t"/>
          <a:lstStyle/>
          <a:p>
            <a:pPr indent="0"/>
            <a:r>
              <a:rPr lang="nl-NL" dirty="0"/>
              <a:t>Reflectie opdracht</a:t>
            </a:r>
            <a:endParaRPr lang="en-IE" b="1" dirty="0"/>
          </a:p>
          <a:p>
            <a:pPr indent="0"/>
            <a:r>
              <a:rPr lang="en-IE" b="1" dirty="0"/>
              <a:t>Ontwerp </a:t>
            </a:r>
            <a:r>
              <a:rPr lang="en-IE" b="1" dirty="0" err="1"/>
              <a:t>een</a:t>
            </a:r>
            <a:r>
              <a:rPr lang="en-IE" b="1" dirty="0"/>
              <a:t> food festival</a:t>
            </a:r>
            <a:endParaRPr lang="en-IE" b="1" dirty="0">
              <a:ea typeface="Calibri" panose="020F0502020204030204"/>
              <a:cs typeface="Calibri" panose="020F0502020204030204"/>
            </a:endParaRPr>
          </a:p>
          <a:p>
            <a:pPr indent="0"/>
            <a:endParaRPr lang="en-US" dirty="0">
              <a:ea typeface="+mn-lt"/>
              <a:cs typeface="+mn-lt"/>
            </a:endParaRPr>
          </a:p>
          <a:p>
            <a:pPr indent="0"/>
            <a:r>
              <a:rPr lang="en-US" b="1" dirty="0">
                <a:ea typeface="+mn-lt"/>
                <a:cs typeface="+mn-lt"/>
              </a:rPr>
              <a:t>Doel: </a:t>
            </a:r>
            <a:r>
              <a:rPr lang="nl-NL" dirty="0"/>
              <a:t>De principes van </a:t>
            </a:r>
            <a:r>
              <a:rPr lang="nl-NL" dirty="0" err="1"/>
              <a:t>place</a:t>
            </a:r>
            <a:r>
              <a:rPr lang="nl-NL" dirty="0"/>
              <a:t> branding, </a:t>
            </a:r>
            <a:r>
              <a:rPr lang="nl-NL" dirty="0" err="1"/>
              <a:t>experience</a:t>
            </a:r>
            <a:r>
              <a:rPr lang="nl-NL" dirty="0"/>
              <a:t> design en storytelling toepassen in een festivalconcept voor food </a:t>
            </a:r>
            <a:r>
              <a:rPr lang="nl-NL" dirty="0" err="1"/>
              <a:t>tourism</a:t>
            </a:r>
            <a:endParaRPr lang="nl-NL" dirty="0"/>
          </a:p>
          <a:p>
            <a:pPr indent="0"/>
            <a:endParaRPr lang="en-US" sz="1000" dirty="0">
              <a:ea typeface="+mn-lt"/>
              <a:cs typeface="+mn-lt"/>
            </a:endParaRPr>
          </a:p>
          <a:p>
            <a:pPr marL="685800" indent="-342900">
              <a:buFont typeface="Arial" panose="020B0604020202020204" pitchFamily="34" charset="0"/>
              <a:buChar char="•"/>
            </a:pPr>
            <a:r>
              <a:rPr lang="en-IE" dirty="0"/>
              <a:t>Kies </a:t>
            </a:r>
            <a:r>
              <a:rPr lang="en-IE" dirty="0" err="1"/>
              <a:t>een</a:t>
            </a:r>
            <a:r>
              <a:rPr lang="en-IE" dirty="0"/>
              <a:t> </a:t>
            </a:r>
            <a:r>
              <a:rPr lang="en-IE" dirty="0" err="1"/>
              <a:t>locatie</a:t>
            </a:r>
            <a:r>
              <a:rPr lang="en-IE" dirty="0"/>
              <a:t> (stad, dorp, </a:t>
            </a:r>
            <a:r>
              <a:rPr lang="en-IE" dirty="0" err="1"/>
              <a:t>wijk</a:t>
            </a:r>
            <a:r>
              <a:rPr lang="en-IE" dirty="0"/>
              <a:t> of landelijk gebied) waar je het festival wilt </a:t>
            </a:r>
            <a:r>
              <a:rPr lang="en-IE" dirty="0" err="1"/>
              <a:t>organiseren</a:t>
            </a:r>
            <a:endParaRPr lang="en-IE" dirty="0">
              <a:ea typeface="Calibri" panose="020F0502020204030204"/>
              <a:cs typeface="Calibri" panose="020F0502020204030204"/>
            </a:endParaRPr>
          </a:p>
          <a:p>
            <a:pPr marL="685800" indent="-342900">
              <a:buFont typeface="Arial" panose="020B0604020202020204" pitchFamily="34" charset="0"/>
              <a:buChar char="•"/>
            </a:pPr>
            <a:endParaRPr lang="en-IE" dirty="0"/>
          </a:p>
          <a:p>
            <a:pPr marL="685800" indent="-342900">
              <a:buFont typeface="Arial" panose="020B0604020202020204" pitchFamily="34" charset="0"/>
              <a:buChar char="•"/>
            </a:pPr>
            <a:r>
              <a:rPr lang="nl-NL" dirty="0"/>
              <a:t>Doe kort online onderzoek naar wat er al bestaat in deze regio. Zijn er al markten, festivals of trainingen</a:t>
            </a:r>
            <a:r>
              <a:rPr lang="en-IE" dirty="0"/>
              <a:t>?</a:t>
            </a:r>
            <a:endParaRPr lang="en-IE" dirty="0">
              <a:ea typeface="Calibri"/>
              <a:cs typeface="Calibri"/>
            </a:endParaRPr>
          </a:p>
          <a:p>
            <a:pPr indent="0"/>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4065819" y="519470"/>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4098" name="Picture 2">
            <a:extLst>
              <a:ext uri="{FF2B5EF4-FFF2-40B4-BE49-F238E27FC236}">
                <a16:creationId xmlns:a16="http://schemas.microsoft.com/office/drawing/2014/main" id="{102B2EBD-5AAB-47FE-9EDD-6655F50514E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22424" y="2399644"/>
            <a:ext cx="3068706" cy="3835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570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r>
              <a:rPr lang="en-US" dirty="0"/>
              <a:t> 2/2</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904855" y="1953927"/>
            <a:ext cx="5748863" cy="4281601"/>
          </a:xfrm>
          <a:prstGeom prst="rect">
            <a:avLst/>
          </a:prstGeom>
        </p:spPr>
        <p:txBody>
          <a:bodyPr lIns="91440" tIns="45720" rIns="91440" bIns="45720" anchor="t"/>
          <a:lstStyle/>
          <a:p>
            <a:endParaRPr lang="en-US" dirty="0">
              <a:ea typeface="Calibri"/>
              <a:cs typeface="Calibri"/>
            </a:endParaRPr>
          </a:p>
          <a:p>
            <a:r>
              <a:rPr lang="en-IE" b="1" dirty="0" err="1"/>
              <a:t>Festivalconcept</a:t>
            </a:r>
            <a:r>
              <a:rPr lang="en-IE" b="1" dirty="0"/>
              <a:t>:</a:t>
            </a:r>
          </a:p>
          <a:p>
            <a:pPr>
              <a:buFont typeface="Arial" panose="020B0604020202020204" pitchFamily="34" charset="0"/>
              <a:buChar char="•"/>
            </a:pPr>
            <a:r>
              <a:rPr lang="en-IE" sz="2000" dirty="0"/>
              <a:t>Naam van het festival</a:t>
            </a:r>
          </a:p>
          <a:p>
            <a:pPr>
              <a:buFont typeface="Arial" panose="020B0604020202020204" pitchFamily="34" charset="0"/>
              <a:buChar char="•"/>
            </a:pPr>
            <a:r>
              <a:rPr lang="en-IE" sz="2000" dirty="0" err="1"/>
              <a:t>Periode</a:t>
            </a:r>
            <a:r>
              <a:rPr lang="en-IE" sz="2000" dirty="0"/>
              <a:t> (en waarom dit seizoen belangrijk is)</a:t>
            </a:r>
          </a:p>
          <a:p>
            <a:pPr>
              <a:buFont typeface="Arial" panose="020B0604020202020204" pitchFamily="34" charset="0"/>
              <a:buChar char="•"/>
            </a:pPr>
            <a:r>
              <a:rPr lang="en-IE" sz="2000" dirty="0" err="1"/>
              <a:t>Hoofdthema</a:t>
            </a:r>
            <a:r>
              <a:rPr lang="en-IE" sz="2000" dirty="0"/>
              <a:t> (ingrediënt, product, traditie of keuken)</a:t>
            </a:r>
          </a:p>
          <a:p>
            <a:pPr marL="0" indent="0"/>
            <a:endParaRPr lang="en-IE" sz="2000" dirty="0"/>
          </a:p>
          <a:p>
            <a:r>
              <a:rPr lang="en-IE" b="1" dirty="0" err="1"/>
              <a:t>Bepaal</a:t>
            </a:r>
            <a:r>
              <a:rPr lang="en-IE" b="1" dirty="0"/>
              <a:t> de </a:t>
            </a:r>
            <a:r>
              <a:rPr lang="en-IE" b="1" dirty="0" err="1"/>
              <a:t>ervaring</a:t>
            </a:r>
            <a:r>
              <a:rPr lang="en-IE" b="1" dirty="0"/>
              <a:t>:</a:t>
            </a:r>
          </a:p>
          <a:p>
            <a:pPr>
              <a:buFont typeface="Arial" panose="020B0604020202020204" pitchFamily="34" charset="0"/>
              <a:buChar char="•"/>
            </a:pPr>
            <a:r>
              <a:rPr lang="en-IE" sz="2000" dirty="0"/>
              <a:t>Welk </a:t>
            </a:r>
            <a:r>
              <a:rPr lang="en-IE" sz="2000" dirty="0" err="1"/>
              <a:t>verhaal</a:t>
            </a:r>
            <a:r>
              <a:rPr lang="en-IE" sz="2000" dirty="0"/>
              <a:t> </a:t>
            </a:r>
            <a:r>
              <a:rPr lang="en-IE" sz="2000" dirty="0" err="1"/>
              <a:t>vertelt</a:t>
            </a:r>
            <a:r>
              <a:rPr lang="en-IE" sz="2000" dirty="0"/>
              <a:t> </a:t>
            </a:r>
            <a:r>
              <a:rPr lang="en-IE" sz="2000" dirty="0" err="1"/>
              <a:t>deze</a:t>
            </a:r>
            <a:r>
              <a:rPr lang="en-IE" sz="2000" dirty="0"/>
              <a:t> </a:t>
            </a:r>
            <a:r>
              <a:rPr lang="en-IE" sz="2000" dirty="0" err="1"/>
              <a:t>plek</a:t>
            </a:r>
            <a:r>
              <a:rPr lang="en-IE" sz="2000" dirty="0"/>
              <a:t> via eten?</a:t>
            </a:r>
          </a:p>
          <a:p>
            <a:pPr>
              <a:buFont typeface="Arial" panose="020B0604020202020204" pitchFamily="34" charset="0"/>
              <a:buChar char="•"/>
            </a:pPr>
            <a:r>
              <a:rPr lang="nl-NL" sz="2000" dirty="0"/>
              <a:t>Hoe komt de lokale cultuur, het landschap of het erfgoed terug</a:t>
            </a:r>
            <a:r>
              <a:rPr lang="en-IE" sz="2000" dirty="0"/>
              <a:t>?</a:t>
            </a:r>
          </a:p>
          <a:p>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4275258" y="519470"/>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31" name="Picture 30" descr="Girl eating outdoors">
            <a:extLst>
              <a:ext uri="{FF2B5EF4-FFF2-40B4-BE49-F238E27FC236}">
                <a16:creationId xmlns:a16="http://schemas.microsoft.com/office/drawing/2014/main" id="{15B6441D-BAF7-410B-8A36-F14CFC9AD39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59946" y="2583979"/>
            <a:ext cx="4530913" cy="3021496"/>
          </a:xfrm>
          <a:prstGeom prst="rect">
            <a:avLst/>
          </a:prstGeom>
        </p:spPr>
      </p:pic>
    </p:spTree>
    <p:extLst>
      <p:ext uri="{BB962C8B-B14F-4D97-AF65-F5344CB8AC3E}">
        <p14:creationId xmlns:p14="http://schemas.microsoft.com/office/powerpoint/2010/main" val="1379340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93703" y="1459821"/>
            <a:ext cx="10472066" cy="4250335"/>
          </a:xfrm>
          <a:prstGeom prst="rect">
            <a:avLst/>
          </a:prstGeom>
        </p:spPr>
        <p:txBody>
          <a:bodyPr lIns="91440" tIns="45720" rIns="91440" bIns="45720" anchor="t"/>
          <a:lstStyle/>
          <a:p>
            <a:pPr marL="0" indent="0"/>
            <a:r>
              <a:rPr lang="en-IE" sz="3000" b="1" dirty="0"/>
              <a:t>Innovatie, </a:t>
            </a:r>
            <a:r>
              <a:rPr lang="en-IE" sz="3000" b="1" dirty="0" err="1"/>
              <a:t>gemeenschap</a:t>
            </a:r>
            <a:r>
              <a:rPr lang="en-IE" sz="3000" b="1" dirty="0"/>
              <a:t> en de industrie</a:t>
            </a:r>
          </a:p>
          <a:p>
            <a:pPr marL="571500" indent="-342900">
              <a:lnSpc>
                <a:spcPct val="100000"/>
              </a:lnSpc>
              <a:buFont typeface="Arial" panose="020B0604020202020204" pitchFamily="34" charset="0"/>
              <a:buChar char="•"/>
            </a:pPr>
            <a:r>
              <a:rPr lang="en-IE" dirty="0"/>
              <a:t>Ondernemerschap in food tourism: </a:t>
            </a:r>
            <a:r>
              <a:rPr lang="en-IE" dirty="0" err="1"/>
              <a:t>mkb’s</a:t>
            </a:r>
            <a:r>
              <a:rPr lang="en-IE" dirty="0"/>
              <a:t> en start-up-ecosystemen (bijvoorbeeld Food Incubation Units).</a:t>
            </a:r>
          </a:p>
          <a:p>
            <a:pPr marL="571500" indent="-342900">
              <a:lnSpc>
                <a:spcPct val="100000"/>
              </a:lnSpc>
              <a:buFont typeface="Arial" panose="020B0604020202020204" pitchFamily="34" charset="0"/>
              <a:buChar char="•"/>
            </a:pPr>
            <a:r>
              <a:rPr lang="en-IE" dirty="0"/>
              <a:t>Innovatie in food tourism: technologie, </a:t>
            </a:r>
            <a:r>
              <a:rPr lang="en-IE" dirty="0" err="1"/>
              <a:t>beleving</a:t>
            </a:r>
            <a:r>
              <a:rPr lang="en-IE" dirty="0"/>
              <a:t> </a:t>
            </a:r>
            <a:r>
              <a:rPr lang="en-IE" dirty="0" err="1"/>
              <a:t>en</a:t>
            </a:r>
            <a:r>
              <a:rPr lang="en-IE" dirty="0"/>
              <a:t> </a:t>
            </a:r>
            <a:r>
              <a:rPr lang="en-IE" dirty="0" err="1"/>
              <a:t>duurzame</a:t>
            </a:r>
            <a:r>
              <a:rPr lang="en-IE" dirty="0"/>
              <a:t> praktijken.</a:t>
            </a:r>
            <a:endParaRPr lang="en-IE" dirty="0">
              <a:ea typeface="Calibri" panose="020F0502020204030204"/>
              <a:cs typeface="Calibri" panose="020F0502020204030204"/>
            </a:endParaRPr>
          </a:p>
          <a:p>
            <a:pPr marL="571500" indent="-342900">
              <a:lnSpc>
                <a:spcPct val="100000"/>
              </a:lnSpc>
              <a:buFont typeface="Arial" panose="020B0604020202020204" pitchFamily="34" charset="0"/>
              <a:buChar char="•"/>
            </a:pPr>
            <a:r>
              <a:rPr lang="en-IE" dirty="0" err="1"/>
              <a:t>Ethiek</a:t>
            </a:r>
            <a:r>
              <a:rPr lang="en-IE" dirty="0"/>
              <a:t>: stem van de gemeenschap, </a:t>
            </a:r>
            <a:r>
              <a:rPr lang="en-IE" dirty="0" err="1"/>
              <a:t>cultuur</a:t>
            </a:r>
            <a:r>
              <a:rPr lang="en-IE" dirty="0"/>
              <a:t> </a:t>
            </a:r>
            <a:r>
              <a:rPr lang="en-IE" dirty="0" err="1"/>
              <a:t>en</a:t>
            </a:r>
            <a:r>
              <a:rPr lang="en-IE" dirty="0"/>
              <a:t> eerlijke arbeid.</a:t>
            </a:r>
            <a:endParaRPr lang="en-IE" dirty="0">
              <a:ea typeface="Calibri" panose="020F0502020204030204"/>
              <a:cs typeface="Calibri" panose="020F0502020204030204"/>
            </a:endParaRPr>
          </a:p>
          <a:p>
            <a:pPr marL="571500" indent="-342900">
              <a:lnSpc>
                <a:spcPct val="100000"/>
              </a:lnSpc>
              <a:spcAft>
                <a:spcPts val="600"/>
              </a:spcAft>
              <a:buFont typeface="Arial" panose="020B0604020202020204" pitchFamily="34" charset="0"/>
              <a:buChar char="•"/>
            </a:pPr>
            <a:r>
              <a:rPr lang="en-IE" dirty="0" err="1"/>
              <a:t>Gastsprekers</a:t>
            </a:r>
            <a:r>
              <a:rPr lang="en-IE" dirty="0"/>
              <a:t>: chefs, locale </a:t>
            </a:r>
            <a:r>
              <a:rPr lang="en-IE" dirty="0" err="1"/>
              <a:t>leveranciers</a:t>
            </a:r>
            <a:r>
              <a:rPr lang="en-IE" dirty="0"/>
              <a:t>, DMO’s </a:t>
            </a:r>
            <a:r>
              <a:rPr lang="en-IE" dirty="0" err="1"/>
              <a:t>en</a:t>
            </a:r>
            <a:r>
              <a:rPr lang="en-IE" dirty="0"/>
              <a:t> </a:t>
            </a:r>
            <a:r>
              <a:rPr lang="en-IE" dirty="0" err="1"/>
              <a:t>erfgoedexperts</a:t>
            </a:r>
            <a:r>
              <a:rPr lang="en-IE" dirty="0"/>
              <a:t>.</a:t>
            </a:r>
            <a:endParaRPr lang="en-IE" sz="1800" dirty="0"/>
          </a:p>
          <a:p>
            <a:pPr marL="0" indent="0"/>
            <a:endParaRPr lang="nl-NL" dirty="0"/>
          </a:p>
          <a:p>
            <a:pPr marL="0" indent="0"/>
            <a:r>
              <a:rPr lang="nl-NL" dirty="0"/>
              <a:t>Voedselsystemen moeten snel duurzamer worden, in Europa en wereldwijd.</a:t>
            </a:r>
            <a:br>
              <a:rPr lang="nl-NL" dirty="0"/>
            </a:br>
            <a:r>
              <a:rPr lang="nl-NL" dirty="0"/>
              <a:t>Sociale innovatie speelt daarbij een sleutelrol: ze helpt systemen te creëren die economisch, sociaal én ecologisch in balans zijn</a:t>
            </a:r>
            <a:r>
              <a:rPr lang="en-IE" dirty="0"/>
              <a:t>. </a:t>
            </a:r>
            <a:endParaRPr lang="en-IE"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928026"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E</a:t>
            </a:r>
          </a:p>
        </p:txBody>
      </p:sp>
      <p:sp>
        <p:nvSpPr>
          <p:cNvPr id="2" name="Arrow: Left 1">
            <a:extLst>
              <a:ext uri="{FF2B5EF4-FFF2-40B4-BE49-F238E27FC236}">
                <a16:creationId xmlns:a16="http://schemas.microsoft.com/office/drawing/2014/main" id="{40D63329-F430-27D9-A66D-4F6FD152DFDD}"/>
              </a:ext>
            </a:extLst>
          </p:cNvPr>
          <p:cNvSpPr/>
          <p:nvPr/>
        </p:nvSpPr>
        <p:spPr>
          <a:xfrm>
            <a:off x="8107228" y="5230445"/>
            <a:ext cx="2626468" cy="1056716"/>
          </a:xfrm>
          <a:prstGeom prst="lef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voor meer informatie</a:t>
            </a:r>
          </a:p>
        </p:txBody>
      </p:sp>
      <p:pic>
        <p:nvPicPr>
          <p:cNvPr id="8" name="Picture 7">
            <a:hlinkClick r:id="rId2"/>
            <a:extLst>
              <a:ext uri="{FF2B5EF4-FFF2-40B4-BE49-F238E27FC236}">
                <a16:creationId xmlns:a16="http://schemas.microsoft.com/office/drawing/2014/main" id="{E3CA5B3C-B56D-10A7-B9D1-A9CEABBA9E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4768" y="5076704"/>
            <a:ext cx="2478225" cy="1230812"/>
          </a:xfrm>
          <a:prstGeom prst="rect">
            <a:avLst/>
          </a:prstGeom>
        </p:spPr>
      </p:pic>
      <p:sp>
        <p:nvSpPr>
          <p:cNvPr id="10" name="TextBox 9">
            <a:extLst>
              <a:ext uri="{FF2B5EF4-FFF2-40B4-BE49-F238E27FC236}">
                <a16:creationId xmlns:a16="http://schemas.microsoft.com/office/drawing/2014/main" id="{FF3E12E0-43E4-7D3F-69F8-33BCBB469B9E}"/>
              </a:ext>
            </a:extLst>
          </p:cNvPr>
          <p:cNvSpPr txBox="1"/>
          <p:nvPr/>
        </p:nvSpPr>
        <p:spPr>
          <a:xfrm>
            <a:off x="887601" y="5230445"/>
            <a:ext cx="4737989" cy="923330"/>
          </a:xfrm>
          <a:prstGeom prst="rect">
            <a:avLst/>
          </a:prstGeom>
          <a:noFill/>
        </p:spPr>
        <p:txBody>
          <a:bodyPr wrap="square">
            <a:spAutoFit/>
          </a:bodyPr>
          <a:lstStyle/>
          <a:p>
            <a:r>
              <a:rPr lang="en-US" dirty="0">
                <a:hlinkClick r:id="rId2"/>
              </a:rPr>
              <a:t>Het voedselsysteem herzien door middel van sociale innovaties | Publicaties | Europees Milieuagentschap (EEA)</a:t>
            </a:r>
            <a:endParaRPr lang="en-IE" dirty="0"/>
          </a:p>
        </p:txBody>
      </p:sp>
    </p:spTree>
    <p:extLst>
      <p:ext uri="{BB962C8B-B14F-4D97-AF65-F5344CB8AC3E}">
        <p14:creationId xmlns:p14="http://schemas.microsoft.com/office/powerpoint/2010/main" val="3357519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738053" cy="4102937"/>
          </a:xfrm>
          <a:prstGeom prst="rect">
            <a:avLst/>
          </a:prstGeom>
        </p:spPr>
        <p:txBody>
          <a:bodyPr lIns="91440" tIns="45720" rIns="91440" bIns="45720" anchor="t"/>
          <a:lstStyle/>
          <a:p>
            <a:pPr marL="0" indent="0"/>
            <a:r>
              <a:rPr lang="en-US" b="1" dirty="0">
                <a:ea typeface="+mn-lt"/>
                <a:cs typeface="+mn-lt"/>
              </a:rPr>
              <a:t>The Food Hub</a:t>
            </a:r>
          </a:p>
          <a:p>
            <a:pPr marL="0" indent="0"/>
            <a:endParaRPr lang="en-US" dirty="0">
              <a:ea typeface="+mn-lt"/>
              <a:cs typeface="+mn-lt"/>
            </a:endParaRPr>
          </a:p>
          <a:p>
            <a:pPr marL="0" indent="0"/>
            <a:r>
              <a:rPr lang="nl-NL" b="1" dirty="0"/>
              <a:t>The Food Hub</a:t>
            </a:r>
            <a:r>
              <a:rPr lang="nl-NL" dirty="0"/>
              <a:t> is een centrum voor voedselproductie en -educatie in </a:t>
            </a:r>
            <a:r>
              <a:rPr lang="nl-NL" dirty="0" err="1"/>
              <a:t>Drumshanbo</a:t>
            </a:r>
            <a:r>
              <a:rPr lang="nl-NL" dirty="0"/>
              <a:t> (</a:t>
            </a:r>
            <a:r>
              <a:rPr lang="nl-NL" dirty="0" err="1"/>
              <a:t>Co.</a:t>
            </a:r>
            <a:r>
              <a:rPr lang="nl-NL" dirty="0"/>
              <a:t> </a:t>
            </a:r>
            <a:r>
              <a:rPr lang="nl-NL" dirty="0" err="1"/>
              <a:t>Leitrim</a:t>
            </a:r>
            <a:r>
              <a:rPr lang="nl-NL" dirty="0"/>
              <a:t>). Sinds 2004 is het uitgegroeid tot een toonaangevend centrum voor ambachtelijke voedselproductie in Ierland, opgericht door een sociale onderneming.</a:t>
            </a:r>
          </a:p>
          <a:p>
            <a:pPr marL="0" indent="0"/>
            <a:endParaRPr lang="en-IE" dirty="0">
              <a:latin typeface="Calibri"/>
              <a:ea typeface="Calibri"/>
              <a:cs typeface="Calibri"/>
            </a:endParaRPr>
          </a:p>
          <a:p>
            <a:pPr marL="0" indent="0"/>
            <a:r>
              <a:rPr lang="nl-NL" dirty="0"/>
              <a:t>Innovatie in voedseltoerisme hoeft niet hightech te zijn: ze kan lokaal, samenwerkend en sterk verbonden met de plek zijn. </a:t>
            </a:r>
          </a:p>
          <a:p>
            <a:pPr marL="0" indent="0"/>
            <a:r>
              <a:rPr lang="en-IE" dirty="0">
                <a:hlinkClick r:id="rId3"/>
              </a:rPr>
              <a:t>The Shed Distillery </a:t>
            </a:r>
            <a:r>
              <a:rPr lang="en-IE" dirty="0"/>
              <a:t>in </a:t>
            </a:r>
            <a:r>
              <a:rPr lang="en-IE" dirty="0" err="1"/>
              <a:t>Drumshanbo</a:t>
            </a:r>
            <a:r>
              <a:rPr lang="en-IE" dirty="0"/>
              <a:t> is hier </a:t>
            </a:r>
            <a:r>
              <a:rPr lang="en-IE" dirty="0" err="1"/>
              <a:t>een</a:t>
            </a:r>
            <a:r>
              <a:rPr lang="en-IE" dirty="0"/>
              <a:t> </a:t>
            </a:r>
            <a:r>
              <a:rPr lang="en-IE" dirty="0" err="1"/>
              <a:t>mooi</a:t>
            </a:r>
            <a:r>
              <a:rPr lang="en-IE" dirty="0"/>
              <a:t> voorbeeld van.</a:t>
            </a:r>
            <a:endParaRPr lang="en-IE" dirty="0">
              <a:ea typeface="Calibri" panose="020F0502020204030204"/>
              <a:cs typeface="Calibri" panose="020F0502020204030204"/>
            </a:endParaRPr>
          </a:p>
          <a:p>
            <a:pPr marL="0" indent="0"/>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276999"/>
          </a:xfrm>
          <a:prstGeom prst="rect">
            <a:avLst/>
          </a:prstGeom>
          <a:noFill/>
        </p:spPr>
        <p:txBody>
          <a:bodyPr wrap="square">
            <a:spAutoFit/>
          </a:bodyPr>
          <a:lstStyle/>
          <a:p>
            <a:pPr algn="ctr"/>
            <a:r>
              <a:rPr lang="en-US" sz="1200">
                <a:hlinkClick r:id="rId4"/>
              </a:rPr>
              <a:t>http://thefoodhub.com/</a:t>
            </a:r>
            <a:r>
              <a:rPr lang="en-US" sz="1200"/>
              <a:t> </a:t>
            </a:r>
            <a:endParaRPr lang="en-IE" sz="1200"/>
          </a:p>
        </p:txBody>
      </p:sp>
      <p:pic>
        <p:nvPicPr>
          <p:cNvPr id="9" name="Picture Placeholder 8">
            <a:hlinkClick r:id="rId4"/>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t="-20600" b="-18774"/>
          <a:stretch/>
        </p:blipFill>
        <p:spPr>
          <a:xfrm>
            <a:off x="7722545" y="1436384"/>
            <a:ext cx="2444127" cy="4336988"/>
          </a:xfrm>
          <a:prstGeom prst="rect">
            <a:avLst/>
          </a:prstGeom>
          <a:solidFill>
            <a:srgbClr val="FFFFFF">
              <a:lumMod val="85000"/>
            </a:srgbClr>
          </a:solidFill>
        </p:spPr>
      </p:pic>
      <p:sp>
        <p:nvSpPr>
          <p:cNvPr id="5" name="Arrow: Right 4">
            <a:extLst>
              <a:ext uri="{FF2B5EF4-FFF2-40B4-BE49-F238E27FC236}">
                <a16:creationId xmlns:a16="http://schemas.microsoft.com/office/drawing/2014/main" id="{24AE4BB8-3749-9972-426D-758E5CF789B5}"/>
              </a:ext>
            </a:extLst>
          </p:cNvPr>
          <p:cNvSpPr/>
          <p:nvPr/>
        </p:nvSpPr>
        <p:spPr>
          <a:xfrm rot="20433518">
            <a:off x="6281418" y="5372723"/>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rgbClr val="292668"/>
                </a:solidFill>
                <a:hlinkClick r:id="rId4">
                  <a:extLst>
                    <a:ext uri="{A12FA001-AC4F-418D-AE19-62706E023703}">
                      <ahyp:hlinkClr xmlns:ahyp="http://schemas.microsoft.com/office/drawing/2018/hyperlinkcolor" val="tx"/>
                    </a:ext>
                  </a:extLst>
                </a:hlinkClick>
              </a:rPr>
              <a:t>Klik om te lezen</a:t>
            </a:r>
            <a:endParaRPr lang="en-IE" dirty="0">
              <a:solidFill>
                <a:srgbClr val="292668"/>
              </a:solidFill>
            </a:endParaRPr>
          </a:p>
        </p:txBody>
      </p:sp>
    </p:spTree>
    <p:extLst>
      <p:ext uri="{BB962C8B-B14F-4D97-AF65-F5344CB8AC3E}">
        <p14:creationId xmlns:p14="http://schemas.microsoft.com/office/powerpoint/2010/main" val="2142529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33375" y="1813073"/>
            <a:ext cx="11376988" cy="4281601"/>
          </a:xfrm>
          <a:prstGeom prst="rect">
            <a:avLst/>
          </a:prstGeom>
        </p:spPr>
        <p:txBody>
          <a:bodyPr lIns="91440" tIns="45720" rIns="91440" bIns="45720" anchor="t"/>
          <a:lstStyle/>
          <a:p>
            <a:endParaRPr lang="en-US" sz="1800" dirty="0"/>
          </a:p>
          <a:p>
            <a:pPr>
              <a:spcAft>
                <a:spcPts val="600"/>
              </a:spcAft>
            </a:pPr>
            <a:r>
              <a:rPr lang="en-US" sz="1800" dirty="0" err="1"/>
              <a:t>Reflectie</a:t>
            </a:r>
            <a:r>
              <a:rPr lang="en-US" sz="1800" dirty="0"/>
              <a:t> </a:t>
            </a:r>
            <a:r>
              <a:rPr lang="en-US" sz="1800" dirty="0" err="1"/>
              <a:t>opdracht</a:t>
            </a:r>
            <a:r>
              <a:rPr lang="en-US" sz="1800" dirty="0"/>
              <a:t> – </a:t>
            </a:r>
            <a:r>
              <a:rPr lang="en-US" sz="1800" b="1" dirty="0"/>
              <a:t>Wie wint? Wie </a:t>
            </a:r>
            <a:r>
              <a:rPr lang="en-US" sz="1800" b="1" dirty="0" err="1"/>
              <a:t>beslist</a:t>
            </a:r>
            <a:r>
              <a:rPr lang="en-US" sz="1800" b="1" dirty="0"/>
              <a:t>?</a:t>
            </a:r>
            <a:endParaRPr lang="en-US" sz="1800" dirty="0">
              <a:ea typeface="+mn-lt"/>
              <a:cs typeface="+mn-lt"/>
            </a:endParaRPr>
          </a:p>
          <a:p>
            <a:r>
              <a:rPr lang="en-US" sz="1800" b="1" dirty="0">
                <a:ea typeface="+mn-lt"/>
                <a:cs typeface="+mn-lt"/>
              </a:rPr>
              <a:t>Doel: </a:t>
            </a:r>
            <a:r>
              <a:rPr lang="nl-NL" sz="1800" dirty="0"/>
              <a:t>Kritisch nadenken over innovatie, ondernemerschap en ethiek in food </a:t>
            </a:r>
            <a:r>
              <a:rPr lang="nl-NL" sz="1800" dirty="0" err="1"/>
              <a:t>tourism</a:t>
            </a:r>
            <a:r>
              <a:rPr lang="nl-NL" sz="1800" dirty="0"/>
              <a:t> </a:t>
            </a:r>
          </a:p>
          <a:p>
            <a:endParaRPr lang="nl-NL" sz="1800" b="1" dirty="0">
              <a:effectLst/>
              <a:latin typeface="Calibri"/>
              <a:ea typeface="Calibri"/>
              <a:cs typeface="Times New Roman"/>
            </a:endParaRPr>
          </a:p>
          <a:p>
            <a:r>
              <a:rPr lang="en-IE" sz="1800" b="1" dirty="0">
                <a:effectLst/>
                <a:latin typeface="Calibri"/>
                <a:ea typeface="Calibri"/>
                <a:cs typeface="Times New Roman"/>
              </a:rPr>
              <a:t>Scenario: </a:t>
            </a:r>
            <a:r>
              <a:rPr lang="en-IE" sz="1800" dirty="0">
                <a:effectLst/>
                <a:latin typeface="Calibri"/>
                <a:ea typeface="Calibri"/>
                <a:cs typeface="Times New Roman"/>
              </a:rPr>
              <a:t>Je maakt deel uit van een lokaal adviespanel voor een innovatief project </a:t>
            </a:r>
          </a:p>
          <a:p>
            <a:endParaRPr lang="en-IE" sz="1800" b="1" dirty="0">
              <a:latin typeface="Calibri"/>
              <a:ea typeface="Calibri"/>
              <a:cs typeface="Times New Roman"/>
            </a:endParaRPr>
          </a:p>
          <a:p>
            <a:r>
              <a:rPr lang="en-IE" sz="1800" b="1" dirty="0">
                <a:effectLst/>
                <a:latin typeface="Calibri"/>
                <a:ea typeface="Calibri"/>
                <a:cs typeface="Times New Roman"/>
              </a:rPr>
              <a:t>Kies één innovatie:</a:t>
            </a: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Een </a:t>
            </a:r>
            <a:r>
              <a:rPr lang="en-IE" sz="1800" dirty="0" err="1">
                <a:effectLst/>
                <a:latin typeface="Calibri"/>
                <a:ea typeface="Calibri"/>
                <a:cs typeface="Times New Roman"/>
              </a:rPr>
              <a:t>voedselincubator</a:t>
            </a:r>
            <a:r>
              <a:rPr lang="en-IE" sz="1800" dirty="0">
                <a:effectLst/>
                <a:latin typeface="Calibri"/>
                <a:ea typeface="Calibri"/>
                <a:cs typeface="Times New Roman"/>
              </a:rPr>
              <a:t> in </a:t>
            </a:r>
            <a:r>
              <a:rPr lang="en-IE" sz="1800" dirty="0" err="1">
                <a:effectLst/>
                <a:latin typeface="Calibri"/>
                <a:ea typeface="Calibri"/>
                <a:cs typeface="Times New Roman"/>
              </a:rPr>
              <a:t>een</a:t>
            </a:r>
            <a:r>
              <a:rPr lang="en-IE" sz="1800" dirty="0">
                <a:effectLst/>
                <a:latin typeface="Calibri"/>
                <a:ea typeface="Calibri"/>
                <a:cs typeface="Times New Roman"/>
              </a:rPr>
              <a:t> </a:t>
            </a:r>
            <a:r>
              <a:rPr lang="en-IE" sz="1800" dirty="0" err="1">
                <a:effectLst/>
                <a:latin typeface="Calibri"/>
                <a:ea typeface="Calibri"/>
                <a:cs typeface="Times New Roman"/>
              </a:rPr>
              <a:t>plattelandsstad</a:t>
            </a:r>
            <a:endParaRPr lang="en-IE" sz="1800" dirty="0">
              <a:effectLst/>
              <a:latin typeface="Calibri"/>
              <a:ea typeface="Calibri"/>
              <a:cs typeface="Times New Roman"/>
            </a:endParaRP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Een meeslepende </a:t>
            </a:r>
            <a:r>
              <a:rPr lang="en-IE" sz="1800" dirty="0" err="1">
                <a:effectLst/>
                <a:latin typeface="Calibri"/>
                <a:ea typeface="Calibri"/>
                <a:cs typeface="Times New Roman"/>
              </a:rPr>
              <a:t>eetervaring</a:t>
            </a:r>
            <a:r>
              <a:rPr lang="en-IE" sz="1800" dirty="0">
                <a:effectLst/>
                <a:latin typeface="Calibri"/>
                <a:ea typeface="Calibri"/>
                <a:cs typeface="Times New Roman"/>
              </a:rPr>
              <a:t> </a:t>
            </a:r>
            <a:r>
              <a:rPr lang="en-IE" sz="1800" dirty="0" err="1">
                <a:effectLst/>
                <a:latin typeface="Calibri"/>
                <a:ea typeface="Calibri"/>
                <a:cs typeface="Times New Roman"/>
              </a:rPr>
              <a:t>rond</a:t>
            </a:r>
            <a:r>
              <a:rPr lang="en-IE" sz="1800" dirty="0">
                <a:effectLst/>
                <a:latin typeface="Calibri"/>
                <a:ea typeface="Calibri"/>
                <a:cs typeface="Times New Roman"/>
              </a:rPr>
              <a:t> </a:t>
            </a:r>
            <a:r>
              <a:rPr lang="en-IE" sz="1800" dirty="0" err="1">
                <a:effectLst/>
                <a:latin typeface="Calibri"/>
                <a:ea typeface="Calibri"/>
                <a:cs typeface="Times New Roman"/>
              </a:rPr>
              <a:t>lokaal</a:t>
            </a:r>
            <a:r>
              <a:rPr lang="en-IE" sz="1800" dirty="0">
                <a:effectLst/>
                <a:latin typeface="Calibri"/>
                <a:ea typeface="Calibri"/>
                <a:cs typeface="Times New Roman"/>
              </a:rPr>
              <a:t> </a:t>
            </a:r>
            <a:r>
              <a:rPr lang="en-IE" sz="1800" dirty="0" err="1">
                <a:effectLst/>
                <a:latin typeface="Calibri"/>
                <a:ea typeface="Calibri"/>
                <a:cs typeface="Times New Roman"/>
              </a:rPr>
              <a:t>erfgoed</a:t>
            </a:r>
            <a:endParaRPr lang="en-IE" sz="1800" dirty="0">
              <a:effectLst/>
              <a:latin typeface="Calibri"/>
              <a:ea typeface="Calibri"/>
              <a:cs typeface="Times New Roman"/>
            </a:endParaRPr>
          </a:p>
          <a:p>
            <a:pPr>
              <a:lnSpc>
                <a:spcPct val="100000"/>
              </a:lnSpc>
              <a:spcAft>
                <a:spcPts val="600"/>
              </a:spcAft>
            </a:pPr>
            <a:r>
              <a:rPr lang="en-IE" sz="1800" b="1" dirty="0">
                <a:latin typeface="Calibri"/>
                <a:ea typeface="Calibri"/>
                <a:cs typeface="Times New Roman"/>
              </a:rPr>
              <a:t>Bespreek met </a:t>
            </a:r>
            <a:r>
              <a:rPr lang="en-IE" sz="1800" b="1" dirty="0">
                <a:effectLst/>
                <a:latin typeface="Calibri"/>
                <a:ea typeface="Calibri"/>
                <a:cs typeface="Times New Roman"/>
              </a:rPr>
              <a:t>stakeholders: </a:t>
            </a:r>
            <a:r>
              <a:rPr lang="en-IE" sz="1800" dirty="0" err="1">
                <a:effectLst/>
                <a:latin typeface="Calibri"/>
                <a:ea typeface="Calibri"/>
                <a:cs typeface="Times New Roman"/>
              </a:rPr>
              <a:t>ondernemers</a:t>
            </a:r>
            <a:r>
              <a:rPr lang="en-IE" sz="1800" dirty="0">
                <a:effectLst/>
                <a:latin typeface="Calibri"/>
                <a:ea typeface="Calibri"/>
                <a:cs typeface="Times New Roman"/>
              </a:rPr>
              <a:t>/MKB, lokale bewoners, werknemers, bezoekers, </a:t>
            </a:r>
            <a:r>
              <a:rPr lang="en-IE" sz="1800" dirty="0" err="1">
                <a:effectLst/>
                <a:latin typeface="Calibri"/>
                <a:ea typeface="Calibri"/>
                <a:cs typeface="Times New Roman"/>
              </a:rPr>
              <a:t>overheid</a:t>
            </a:r>
            <a:r>
              <a:rPr lang="en-IE" sz="1800" dirty="0">
                <a:effectLst/>
                <a:latin typeface="Calibri"/>
                <a:ea typeface="Calibri"/>
                <a:cs typeface="Times New Roman"/>
              </a:rPr>
              <a:t>. </a:t>
            </a:r>
            <a:endParaRPr lang="en-IE" sz="1800" dirty="0">
              <a:latin typeface="Calibri"/>
              <a:ea typeface="Calibri"/>
              <a:cs typeface="Times New Roman"/>
            </a:endParaRP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Wat hebben zij eraan?</a:t>
            </a: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Wat </a:t>
            </a:r>
            <a:r>
              <a:rPr lang="en-IE" sz="1800" dirty="0" err="1">
                <a:effectLst/>
                <a:latin typeface="Calibri"/>
                <a:ea typeface="Calibri"/>
                <a:cs typeface="Times New Roman"/>
              </a:rPr>
              <a:t>kunnen</a:t>
            </a:r>
            <a:r>
              <a:rPr lang="en-IE" sz="1800" dirty="0">
                <a:effectLst/>
                <a:latin typeface="Calibri"/>
                <a:ea typeface="Calibri"/>
                <a:cs typeface="Times New Roman"/>
              </a:rPr>
              <a:t> ze </a:t>
            </a:r>
            <a:r>
              <a:rPr lang="en-IE" sz="1800" dirty="0" err="1">
                <a:effectLst/>
                <a:latin typeface="Calibri"/>
                <a:ea typeface="Calibri"/>
                <a:cs typeface="Times New Roman"/>
              </a:rPr>
              <a:t>verliezen</a:t>
            </a:r>
            <a:r>
              <a:rPr lang="en-IE" sz="1800" dirty="0">
                <a:effectLst/>
                <a:latin typeface="Calibri"/>
                <a:ea typeface="Calibri"/>
                <a:cs typeface="Times New Roman"/>
              </a:rPr>
              <a:t>?</a:t>
            </a: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Wiens stem is het sterkst?</a:t>
            </a:r>
          </a:p>
          <a:p>
            <a:pPr marL="285750" indent="-285750">
              <a:lnSpc>
                <a:spcPct val="100000"/>
              </a:lnSpc>
              <a:spcAft>
                <a:spcPts val="600"/>
              </a:spcAft>
              <a:buFont typeface="Arial" panose="020B0604020202020204" pitchFamily="34" charset="0"/>
              <a:buChar char="•"/>
            </a:pPr>
            <a:r>
              <a:rPr lang="en-IE" sz="1800" dirty="0">
                <a:effectLst/>
                <a:latin typeface="Calibri"/>
                <a:ea typeface="Calibri"/>
                <a:cs typeface="Times New Roman"/>
              </a:rPr>
              <a:t>Wiens stem ontbreekt?</a:t>
            </a:r>
          </a:p>
          <a:p>
            <a:endParaRPr lang="en-US" sz="18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3285890" y="673182"/>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4804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04494" y="1482124"/>
            <a:ext cx="8068583" cy="4725286"/>
          </a:xfrm>
          <a:prstGeom prst="rect">
            <a:avLst/>
          </a:prstGeom>
        </p:spPr>
        <p:txBody>
          <a:bodyPr lIns="91440" tIns="45720" rIns="91440" bIns="45720" anchor="t"/>
          <a:lstStyle/>
          <a:p>
            <a:r>
              <a:rPr lang="en-IE" sz="3200" b="1" dirty="0"/>
              <a:t>Ervaringscomponent </a:t>
            </a:r>
          </a:p>
          <a:p>
            <a:pPr>
              <a:lnSpc>
                <a:spcPct val="100000"/>
              </a:lnSpc>
              <a:spcAft>
                <a:spcPts val="600"/>
              </a:spcAft>
              <a:buFont typeface="Arial" panose="020B0604020202020204" pitchFamily="34" charset="0"/>
              <a:buChar char="•"/>
            </a:pPr>
            <a:r>
              <a:rPr lang="en-IE" dirty="0"/>
              <a:t>Bezoeken aan boerderijen, markten, food trails en festivals.</a:t>
            </a:r>
          </a:p>
          <a:p>
            <a:pPr>
              <a:lnSpc>
                <a:spcPct val="100000"/>
              </a:lnSpc>
              <a:spcAft>
                <a:spcPts val="600"/>
              </a:spcAft>
              <a:buFont typeface="Arial" panose="020B0604020202020204" pitchFamily="34" charset="0"/>
              <a:buChar char="•"/>
            </a:pPr>
            <a:r>
              <a:rPr lang="en-IE" dirty="0"/>
              <a:t>Leren van lokale belanghebbenden (koks, beleidsmakers, producenten).</a:t>
            </a:r>
          </a:p>
          <a:p>
            <a:pPr>
              <a:lnSpc>
                <a:spcPct val="100000"/>
              </a:lnSpc>
              <a:spcAft>
                <a:spcPts val="600"/>
              </a:spcAft>
              <a:buFont typeface="Arial" panose="020B0604020202020204" pitchFamily="34" charset="0"/>
              <a:buChar char="•"/>
            </a:pPr>
            <a:r>
              <a:rPr lang="en-IE" dirty="0"/>
              <a:t>Bestemmingsanalyse, voedselmapping, </a:t>
            </a:r>
            <a:r>
              <a:rPr lang="en-IE" dirty="0" err="1"/>
              <a:t>ervaring</a:t>
            </a:r>
            <a:r>
              <a:rPr lang="en-IE" dirty="0"/>
              <a:t> </a:t>
            </a:r>
            <a:r>
              <a:rPr lang="en-IE" dirty="0" err="1"/>
              <a:t>opdoen</a:t>
            </a:r>
            <a:r>
              <a:rPr lang="en-IE" dirty="0"/>
              <a:t>.</a:t>
            </a:r>
          </a:p>
          <a:p>
            <a:pPr>
              <a:lnSpc>
                <a:spcPct val="150000"/>
              </a:lnSpc>
              <a:buFont typeface="Arial" panose="020B0604020202020204" pitchFamily="34" charset="0"/>
              <a:buChar char="•"/>
            </a:pPr>
            <a:endParaRPr lang="en-IE" sz="1400" dirty="0">
              <a:ea typeface="Calibri" panose="020F0502020204030204"/>
              <a:cs typeface="Calibri" panose="020F0502020204030204"/>
            </a:endParaRPr>
          </a:p>
          <a:p>
            <a:pPr marL="0" indent="0">
              <a:lnSpc>
                <a:spcPct val="100000"/>
              </a:lnSpc>
            </a:pPr>
            <a:r>
              <a:rPr lang="nl-NL" dirty="0"/>
              <a:t>Bezoekers zoeken steeds vaker actieve ervaringen. Zo kunnen ze hun interesses combineren met het ontdekken van lokale voedselverhalen, bijvoorbeeld via fiets- of wandeltochten langs producenten en restaurants.</a:t>
            </a:r>
            <a:endParaRPr lang="en-IE" dirty="0">
              <a:ea typeface="Calibri" panose="020F0502020204030204"/>
              <a:cs typeface="Calibri" panose="020F0502020204030204"/>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850205"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F</a:t>
            </a:r>
          </a:p>
        </p:txBody>
      </p:sp>
      <p:pic>
        <p:nvPicPr>
          <p:cNvPr id="8" name="Picture 7">
            <a:extLst>
              <a:ext uri="{FF2B5EF4-FFF2-40B4-BE49-F238E27FC236}">
                <a16:creationId xmlns:a16="http://schemas.microsoft.com/office/drawing/2014/main" id="{7F2D64EE-B120-FA7F-4E52-6A259440E0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10439" y="1595336"/>
            <a:ext cx="1848890" cy="2603824"/>
          </a:xfrm>
          <a:prstGeom prst="rect">
            <a:avLst/>
          </a:prstGeom>
        </p:spPr>
      </p:pic>
      <p:sp>
        <p:nvSpPr>
          <p:cNvPr id="10" name="TextBox 9">
            <a:extLst>
              <a:ext uri="{FF2B5EF4-FFF2-40B4-BE49-F238E27FC236}">
                <a16:creationId xmlns:a16="http://schemas.microsoft.com/office/drawing/2014/main" id="{B73D8DBC-1158-1CE3-4239-CFDFB8729353}"/>
              </a:ext>
            </a:extLst>
          </p:cNvPr>
          <p:cNvSpPr txBox="1"/>
          <p:nvPr/>
        </p:nvSpPr>
        <p:spPr>
          <a:xfrm>
            <a:off x="8873078" y="4199160"/>
            <a:ext cx="2626468" cy="923330"/>
          </a:xfrm>
          <a:prstGeom prst="rect">
            <a:avLst/>
          </a:prstGeom>
          <a:noFill/>
        </p:spPr>
        <p:txBody>
          <a:bodyPr wrap="square">
            <a:spAutoFit/>
          </a:bodyPr>
          <a:lstStyle/>
          <a:p>
            <a:r>
              <a:rPr lang="en-IE" dirty="0">
                <a:hlinkClick r:id="rId3"/>
              </a:rPr>
              <a:t>Toekomstige </a:t>
            </a:r>
            <a:r>
              <a:rPr lang="en-IE" dirty="0" err="1">
                <a:hlinkClick r:id="rId3"/>
              </a:rPr>
              <a:t>trends_Best </a:t>
            </a:r>
            <a:r>
              <a:rPr lang="en-IE" dirty="0">
                <a:hlinkClick r:id="rId3"/>
              </a:rPr>
              <a:t>Practice_Bestemming_definitief.pdf </a:t>
            </a:r>
            <a:r>
              <a:rPr lang="en-IE" dirty="0">
                <a:solidFill>
                  <a:srgbClr val="292668"/>
                </a:solidFill>
              </a:rPr>
              <a:t>- </a:t>
            </a:r>
            <a:r>
              <a:rPr lang="en-IE" dirty="0">
                <a:solidFill>
                  <a:srgbClr val="292668"/>
                </a:solidFill>
                <a:ea typeface="Calibri" panose="020F0502020204030204"/>
                <a:cs typeface="Calibri" panose="020F0502020204030204"/>
              </a:rPr>
              <a:t>Fáilte Ireland </a:t>
            </a:r>
            <a:endParaRPr lang="en-IE" dirty="0">
              <a:solidFill>
                <a:srgbClr val="292668"/>
              </a:solidFill>
            </a:endParaRPr>
          </a:p>
        </p:txBody>
      </p:sp>
      <p:sp>
        <p:nvSpPr>
          <p:cNvPr id="11" name="Arrow: Right 10">
            <a:extLst>
              <a:ext uri="{FF2B5EF4-FFF2-40B4-BE49-F238E27FC236}">
                <a16:creationId xmlns:a16="http://schemas.microsoft.com/office/drawing/2014/main" id="{B3A5CE4E-6D88-4780-B233-2C0894D314A2}"/>
              </a:ext>
            </a:extLst>
          </p:cNvPr>
          <p:cNvSpPr/>
          <p:nvPr/>
        </p:nvSpPr>
        <p:spPr>
          <a:xfrm rot="19611854">
            <a:off x="7677086" y="505491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voor meer informatie</a:t>
            </a:r>
          </a:p>
        </p:txBody>
      </p:sp>
    </p:spTree>
    <p:extLst>
      <p:ext uri="{BB962C8B-B14F-4D97-AF65-F5344CB8AC3E}">
        <p14:creationId xmlns:p14="http://schemas.microsoft.com/office/powerpoint/2010/main" val="3329144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1" y="1670435"/>
            <a:ext cx="6679687" cy="4102937"/>
          </a:xfrm>
          <a:prstGeom prst="rect">
            <a:avLst/>
          </a:prstGeom>
        </p:spPr>
        <p:txBody>
          <a:bodyPr lIns="91440" tIns="45720" rIns="91440" bIns="45720" anchor="t"/>
          <a:lstStyle/>
          <a:p>
            <a:pPr marL="0" indent="0"/>
            <a:r>
              <a:rPr lang="en-IE" b="1" dirty="0">
                <a:ea typeface="+mn-lt"/>
                <a:cs typeface="+mn-lt"/>
              </a:rPr>
              <a:t>De Kilkenny Food and Craft Experience Trail</a:t>
            </a:r>
            <a:r>
              <a:rPr lang="en-US" b="1" dirty="0">
                <a:ea typeface="+mn-lt"/>
                <a:cs typeface="+mn-lt"/>
              </a:rPr>
              <a:t> </a:t>
            </a:r>
          </a:p>
          <a:p>
            <a:pPr marL="0" indent="0"/>
            <a:endParaRPr lang="en-US" dirty="0">
              <a:ea typeface="+mn-lt"/>
              <a:cs typeface="+mn-lt"/>
            </a:endParaRPr>
          </a:p>
          <a:p>
            <a:pPr marL="0" indent="0"/>
            <a:r>
              <a:rPr lang="en-IE" dirty="0">
                <a:ea typeface="Calibri"/>
                <a:cs typeface="Calibri"/>
              </a:rPr>
              <a:t>Deze route </a:t>
            </a:r>
            <a:r>
              <a:rPr lang="en-IE" b="1" dirty="0">
                <a:ea typeface="Calibri"/>
                <a:cs typeface="Calibri"/>
              </a:rPr>
              <a:t>combineert geschiedenis, cultuur </a:t>
            </a:r>
            <a:r>
              <a:rPr lang="en-IE" b="1" dirty="0" err="1">
                <a:ea typeface="Calibri"/>
                <a:cs typeface="Calibri"/>
              </a:rPr>
              <a:t>en</a:t>
            </a:r>
            <a:r>
              <a:rPr lang="en-IE" b="1" dirty="0">
                <a:ea typeface="Calibri"/>
                <a:cs typeface="Calibri"/>
              </a:rPr>
              <a:t> </a:t>
            </a:r>
            <a:r>
              <a:rPr lang="en-IE" b="1" dirty="0" err="1">
                <a:ea typeface="Calibri"/>
                <a:cs typeface="Calibri"/>
              </a:rPr>
              <a:t>gastronomie</a:t>
            </a:r>
            <a:r>
              <a:rPr lang="en-IE" b="1" dirty="0">
                <a:ea typeface="Calibri"/>
                <a:cs typeface="Calibri"/>
              </a:rPr>
              <a:t>. </a:t>
            </a:r>
            <a:r>
              <a:rPr lang="en-IE" dirty="0">
                <a:ea typeface="Calibri"/>
                <a:cs typeface="Calibri"/>
              </a:rPr>
              <a:t>De trail is afkomstig van Trail Kilkenny, </a:t>
            </a:r>
            <a:r>
              <a:rPr lang="en-IE" dirty="0" err="1">
                <a:ea typeface="Calibri"/>
                <a:cs typeface="Calibri"/>
              </a:rPr>
              <a:t>een</a:t>
            </a:r>
            <a:r>
              <a:rPr lang="en-IE" dirty="0">
                <a:ea typeface="Calibri"/>
                <a:cs typeface="Calibri"/>
              </a:rPr>
              <a:t> </a:t>
            </a:r>
            <a:r>
              <a:rPr lang="en-IE" dirty="0" err="1">
                <a:ea typeface="Calibri"/>
                <a:cs typeface="Calibri"/>
              </a:rPr>
              <a:t>bekroonde</a:t>
            </a:r>
            <a:r>
              <a:rPr lang="en-IE" dirty="0">
                <a:ea typeface="Calibri"/>
                <a:cs typeface="Calibri"/>
              </a:rPr>
              <a:t> non-profitorganisatie die gespecialiseerd is in een reeks routes rond Kilkenny. </a:t>
            </a:r>
          </a:p>
          <a:p>
            <a:pPr marL="0" indent="0"/>
            <a:endParaRPr lang="en-IE" dirty="0">
              <a:ea typeface="Calibri"/>
              <a:cs typeface="Calibri"/>
            </a:endParaRPr>
          </a:p>
          <a:p>
            <a:pPr marL="0" indent="0"/>
            <a:r>
              <a:rPr lang="en-IE" b="1" dirty="0">
                <a:ea typeface="Calibri"/>
                <a:cs typeface="Calibri"/>
              </a:rPr>
              <a:t>Chefs &amp; Brewers: </a:t>
            </a:r>
            <a:r>
              <a:rPr lang="en-IE" dirty="0">
                <a:ea typeface="Calibri"/>
                <a:cs typeface="Calibri"/>
              </a:rPr>
              <a:t>bezoekers gaan in gesprek met chefs en ambachtelijke brouwers om meer te weten te komen over receptontwikkeling, traditionele ingrediënten en verhalen over gastronomie.</a:t>
            </a:r>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CASESTUDY</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461665"/>
          </a:xfrm>
          <a:prstGeom prst="rect">
            <a:avLst/>
          </a:prstGeom>
          <a:noFill/>
        </p:spPr>
        <p:txBody>
          <a:bodyPr wrap="square">
            <a:spAutoFit/>
          </a:bodyPr>
          <a:lstStyle/>
          <a:p>
            <a:pPr algn="ctr"/>
            <a:r>
              <a:rPr lang="en-US" sz="1200">
                <a:hlinkClick r:id="rId3"/>
              </a:rPr>
              <a:t>https://www.smithwicksexperience.com/the-final-draft/kilkenny-food-and-craft-trail</a:t>
            </a:r>
            <a:r>
              <a:rPr lang="en-US" sz="1200"/>
              <a:t> </a:t>
            </a:r>
            <a:endParaRPr lang="en-IE" sz="1200"/>
          </a:p>
        </p:txBody>
      </p:sp>
      <p:pic>
        <p:nvPicPr>
          <p:cNvPr id="9" name="Picture Placeholder 8">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t="-28664" b="-27934"/>
          <a:stretch/>
        </p:blipFill>
        <p:spPr>
          <a:xfrm>
            <a:off x="7722545" y="1436384"/>
            <a:ext cx="2444127" cy="4336988"/>
          </a:xfrm>
          <a:prstGeom prst="rect">
            <a:avLst/>
          </a:prstGeom>
          <a:solidFill>
            <a:srgbClr val="FFFFFF">
              <a:lumMod val="85000"/>
            </a:srgbClr>
          </a:solidFill>
        </p:spPr>
      </p:pic>
      <p:sp>
        <p:nvSpPr>
          <p:cNvPr id="5" name="Arrow: Right 4">
            <a:extLst>
              <a:ext uri="{FF2B5EF4-FFF2-40B4-BE49-F238E27FC236}">
                <a16:creationId xmlns:a16="http://schemas.microsoft.com/office/drawing/2014/main" id="{24AE4BB8-3749-9972-426D-758E5CF789B5}"/>
              </a:ext>
            </a:extLst>
          </p:cNvPr>
          <p:cNvSpPr/>
          <p:nvPr/>
        </p:nvSpPr>
        <p:spPr>
          <a:xfrm rot="20431587">
            <a:off x="6353205" y="4746526"/>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a:solidFill>
                  <a:srgbClr val="292668"/>
                </a:solidFill>
                <a:hlinkClick r:id="rId3">
                  <a:extLst>
                    <a:ext uri="{A12FA001-AC4F-418D-AE19-62706E023703}">
                      <ahyp:hlinkClr xmlns:ahyp="http://schemas.microsoft.com/office/drawing/2018/hyperlinkcolor" val="tx"/>
                    </a:ext>
                  </a:extLst>
                </a:hlinkClick>
              </a:rPr>
              <a:t>Klik om te lezen</a:t>
            </a:r>
            <a:endParaRPr lang="en-IE">
              <a:solidFill>
                <a:srgbClr val="292668"/>
              </a:solidFill>
            </a:endParaRPr>
          </a:p>
        </p:txBody>
      </p:sp>
    </p:spTree>
    <p:extLst>
      <p:ext uri="{BB962C8B-B14F-4D97-AF65-F5344CB8AC3E}">
        <p14:creationId xmlns:p14="http://schemas.microsoft.com/office/powerpoint/2010/main" val="239361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Brunch placed on a restaurant round table">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a:solidFill>
                  <a:srgbClr val="F26F46"/>
                </a:solidFill>
                <a:latin typeface="Calibri" panose="020F0502020204030204" pitchFamily="34" charset="0"/>
                <a:cs typeface="Calibri" panose="020F0502020204030204" pitchFamily="34" charset="0"/>
              </a:rPr>
              <a:t>INLEIDING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err="1"/>
              <a:t>Opdracht</a:t>
            </a:r>
            <a:endParaRPr lang="en-US" dirty="0"/>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102" y="2145150"/>
            <a:ext cx="11228726" cy="4281601"/>
          </a:xfrm>
          <a:prstGeom prst="rect">
            <a:avLst/>
          </a:prstGeom>
        </p:spPr>
        <p:txBody>
          <a:bodyPr lIns="91440" tIns="45720" rIns="91440" bIns="45720" anchor="t"/>
          <a:lstStyle/>
          <a:p>
            <a:endParaRPr lang="en-US" dirty="0">
              <a:ea typeface="Calibri"/>
              <a:cs typeface="Calibri"/>
            </a:endParaRPr>
          </a:p>
          <a:p>
            <a:r>
              <a:rPr lang="en-US" dirty="0" err="1"/>
              <a:t>Reflectie</a:t>
            </a:r>
            <a:r>
              <a:rPr lang="en-US" dirty="0"/>
              <a:t> </a:t>
            </a:r>
            <a:r>
              <a:rPr lang="en-US" dirty="0" err="1"/>
              <a:t>opdracht</a:t>
            </a:r>
            <a:r>
              <a:rPr lang="en-US" dirty="0"/>
              <a:t> – </a:t>
            </a:r>
            <a:r>
              <a:rPr lang="en-IE" dirty="0"/>
              <a:t>Erfgoed en </a:t>
            </a:r>
            <a:r>
              <a:rPr lang="en-IE" dirty="0" err="1"/>
              <a:t>voedsel</a:t>
            </a:r>
            <a:r>
              <a:rPr lang="en-IE" dirty="0"/>
              <a:t> in Kilkenny </a:t>
            </a:r>
            <a:endParaRPr lang="en-US" dirty="0">
              <a:ea typeface="Calibri"/>
              <a:cs typeface="Calibri"/>
            </a:endParaRPr>
          </a:p>
          <a:p>
            <a:endParaRPr lang="en-US" dirty="0">
              <a:ea typeface="+mn-lt"/>
              <a:cs typeface="+mn-lt"/>
            </a:endParaRPr>
          </a:p>
          <a:p>
            <a:pPr>
              <a:spcAft>
                <a:spcPts val="600"/>
              </a:spcAft>
            </a:pPr>
            <a:r>
              <a:rPr lang="en-US" b="1" dirty="0">
                <a:ea typeface="+mn-lt"/>
                <a:cs typeface="+mn-lt"/>
              </a:rPr>
              <a:t>Doel: </a:t>
            </a:r>
            <a:r>
              <a:rPr lang="nl-NL" dirty="0"/>
              <a:t>Inzicht krijgen in de combinatie van voedsel, erfgoed en toerisme, en vaardigheden ontwikkelen in bestemmingsanalyse</a:t>
            </a:r>
            <a:r>
              <a:rPr lang="en-IE" dirty="0"/>
              <a:t>.</a:t>
            </a:r>
            <a:br>
              <a:rPr lang="en-IE" dirty="0"/>
            </a:br>
            <a:endParaRPr lang="en-US" dirty="0">
              <a:ea typeface="+mn-lt"/>
              <a:cs typeface="+mn-lt"/>
            </a:endParaRPr>
          </a:p>
          <a:p>
            <a:pPr marL="342900" indent="-342900">
              <a:buFont typeface="Arial" panose="020B0604020202020204" pitchFamily="34" charset="0"/>
              <a:buChar char="•"/>
            </a:pPr>
            <a:r>
              <a:rPr lang="nl-NL" dirty="0"/>
              <a:t>Maak een kaart van </a:t>
            </a:r>
            <a:r>
              <a:rPr lang="nl-NL" dirty="0" err="1"/>
              <a:t>Kilkenny</a:t>
            </a:r>
            <a:r>
              <a:rPr lang="nl-NL" dirty="0"/>
              <a:t> met belangrijke producenten, markten, restaurants en erfgoedsites</a:t>
            </a:r>
            <a:r>
              <a:rPr lang="en-IE" dirty="0">
                <a:ea typeface="+mn-lt"/>
                <a:cs typeface="+mn-lt"/>
              </a:rPr>
              <a:t>.</a:t>
            </a:r>
          </a:p>
          <a:p>
            <a:pPr marL="342900" indent="-342900">
              <a:buFont typeface="Arial" panose="020B0604020202020204" pitchFamily="34" charset="0"/>
              <a:buChar char="•"/>
            </a:pPr>
            <a:r>
              <a:rPr lang="nl-NL" dirty="0"/>
              <a:t>Teken routes voor voedseltoeristen langs culinaire tradities en middeleeuws erfgoed</a:t>
            </a:r>
            <a:r>
              <a:rPr lang="en-IE" dirty="0">
                <a:ea typeface="+mn-lt"/>
                <a:cs typeface="+mn-lt"/>
              </a:rPr>
              <a:t>.</a:t>
            </a:r>
          </a:p>
          <a:p>
            <a:pPr marL="342900" indent="-342900">
              <a:buFont typeface="Arial" panose="020B0604020202020204" pitchFamily="34" charset="0"/>
              <a:buChar char="•"/>
            </a:pPr>
            <a:r>
              <a:rPr lang="nl-NL" dirty="0"/>
              <a:t>Voer een SWOT-analyse uit (sterktes, zwaktes, kansen en uitdagingen) voor </a:t>
            </a:r>
            <a:r>
              <a:rPr lang="nl-NL" dirty="0" err="1"/>
              <a:t>Kilkenny</a:t>
            </a:r>
            <a:r>
              <a:rPr lang="nl-NL" dirty="0"/>
              <a:t> als foodbestemming</a:t>
            </a:r>
            <a:r>
              <a:rPr lang="en-IE" dirty="0">
                <a:ea typeface="+mn-lt"/>
                <a:cs typeface="+mn-lt"/>
              </a:rPr>
              <a:t>.</a:t>
            </a:r>
          </a:p>
          <a:p>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3377330" y="519470"/>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25877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descr="Herbs on bundles on a wood table">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8328758" cy="3634830"/>
          </a:xfrm>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04</a:t>
            </a:r>
          </a:p>
        </p:txBody>
      </p:sp>
      <p:sp>
        <p:nvSpPr>
          <p:cNvPr id="14" name="Rectangle 13">
            <a:extLst>
              <a:ext uri="{FF2B5EF4-FFF2-40B4-BE49-F238E27FC236}">
                <a16:creationId xmlns:a16="http://schemas.microsoft.com/office/drawing/2014/main" id="{94A2FE3F-F4C2-BB91-1F10-E78D3D716B5B}"/>
              </a:ext>
            </a:extLst>
          </p:cNvPr>
          <p:cNvSpPr/>
          <p:nvPr/>
        </p:nvSpPr>
        <p:spPr>
          <a:xfrm>
            <a:off x="6171813" y="3079685"/>
            <a:ext cx="274108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6190249" y="3105833"/>
            <a:ext cx="2386038" cy="646331"/>
          </a:xfrm>
          <a:prstGeom prst="rect">
            <a:avLst/>
          </a:prstGeom>
          <a:noFill/>
        </p:spPr>
        <p:txBody>
          <a:bodyPr wrap="none" lIns="91440" tIns="45720" rIns="91440" bIns="45720" rtlCol="0" anchor="t">
            <a:spAutoFit/>
          </a:bodyPr>
          <a:lstStyle/>
          <a:p>
            <a:r>
              <a:rPr lang="en-US" sz="3600" b="1" spc="324" dirty="0" err="1">
                <a:solidFill>
                  <a:srgbClr val="F26F46"/>
                </a:solidFill>
                <a:latin typeface="Calibri"/>
                <a:ea typeface="Calibri"/>
                <a:cs typeface="Calibri"/>
              </a:rPr>
              <a:t>Conclusie</a:t>
            </a:r>
            <a:endParaRPr lang="en-US" sz="3600" b="1" spc="324" dirty="0">
              <a:solidFill>
                <a:srgbClr val="F26F46"/>
              </a:solidFill>
              <a:latin typeface="Calibri"/>
              <a:ea typeface="Calibri"/>
              <a:cs typeface="Calibri"/>
            </a:endParaRP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345167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173822" y="1054043"/>
            <a:ext cx="5800928" cy="5803957"/>
          </a:xfrm>
          <a:prstGeom prst="rect">
            <a:avLst/>
          </a:prstGeom>
        </p:spPr>
        <p:txBody>
          <a:bodyPr/>
          <a:lstStyle/>
          <a:p>
            <a:pPr marL="342900" indent="-342900">
              <a:spcAft>
                <a:spcPts val="600"/>
              </a:spcAft>
              <a:buFont typeface="Wingdings" panose="05000000000000000000" pitchFamily="2" charset="2"/>
              <a:buChar char="Ø"/>
            </a:pPr>
            <a:r>
              <a:rPr lang="nl-NL" sz="2300" dirty="0"/>
              <a:t>Food </a:t>
            </a:r>
            <a:r>
              <a:rPr lang="nl-NL" sz="2300" dirty="0" err="1"/>
              <a:t>tourism</a:t>
            </a:r>
            <a:r>
              <a:rPr lang="nl-NL" sz="2300" dirty="0"/>
              <a:t> verbindt cultuur, plaats en lokale voedselsystemen</a:t>
            </a:r>
          </a:p>
          <a:p>
            <a:pPr marL="342900" indent="-342900">
              <a:spcAft>
                <a:spcPts val="600"/>
              </a:spcAft>
              <a:buFont typeface="Wingdings" panose="05000000000000000000" pitchFamily="2" charset="2"/>
              <a:buChar char="Ø"/>
            </a:pPr>
            <a:r>
              <a:rPr lang="nl-NL" sz="2300" dirty="0"/>
              <a:t>Duurzame, plaatsgebonden aanpak ondersteunt gemeenschappen en producenten</a:t>
            </a:r>
            <a:r>
              <a:rPr lang="en-IE" sz="2300" dirty="0"/>
              <a:t>.</a:t>
            </a:r>
          </a:p>
          <a:p>
            <a:pPr marL="342900" indent="-342900">
              <a:spcAft>
                <a:spcPts val="600"/>
              </a:spcAft>
              <a:buFont typeface="Wingdings" panose="05000000000000000000" pitchFamily="2" charset="2"/>
              <a:buChar char="Ø"/>
            </a:pPr>
            <a:r>
              <a:rPr lang="nl-NL" sz="2300" dirty="0"/>
              <a:t>Sterke ervaringen vergroten betrokkenheid en regionale identiteit</a:t>
            </a:r>
            <a:r>
              <a:rPr lang="en-IE" sz="2300" dirty="0"/>
              <a:t>.</a:t>
            </a:r>
          </a:p>
          <a:p>
            <a:pPr marL="342900" indent="-342900">
              <a:spcAft>
                <a:spcPts val="600"/>
              </a:spcAft>
              <a:buFont typeface="Wingdings" panose="05000000000000000000" pitchFamily="2" charset="2"/>
              <a:buChar char="Ø"/>
            </a:pPr>
            <a:r>
              <a:rPr lang="en-IE" sz="2300" dirty="0" err="1"/>
              <a:t>Samenwerking</a:t>
            </a:r>
            <a:r>
              <a:rPr lang="en-IE" sz="2300" dirty="0"/>
              <a:t> </a:t>
            </a:r>
            <a:r>
              <a:rPr lang="en-IE" sz="2300" dirty="0" err="1"/>
              <a:t>stimuleert</a:t>
            </a:r>
            <a:r>
              <a:rPr lang="en-IE" sz="2300" dirty="0"/>
              <a:t> </a:t>
            </a:r>
            <a:r>
              <a:rPr lang="en-IE" sz="2300" dirty="0" err="1"/>
              <a:t>innovatie</a:t>
            </a:r>
            <a:endParaRPr lang="en-IE" sz="2300" dirty="0"/>
          </a:p>
          <a:p>
            <a:pPr marL="342900" indent="-342900">
              <a:spcAft>
                <a:spcPts val="600"/>
              </a:spcAft>
              <a:buFont typeface="Wingdings" panose="05000000000000000000" pitchFamily="2" charset="2"/>
              <a:buChar char="Ø"/>
            </a:pPr>
            <a:r>
              <a:rPr lang="en-IE" sz="2300" dirty="0" err="1"/>
              <a:t>Praktijkgericht</a:t>
            </a:r>
            <a:r>
              <a:rPr lang="en-IE" sz="2300" dirty="0"/>
              <a:t> </a:t>
            </a:r>
            <a:r>
              <a:rPr lang="en-IE" sz="2300" dirty="0" err="1"/>
              <a:t>leren</a:t>
            </a:r>
            <a:r>
              <a:rPr lang="en-IE" sz="2300" dirty="0"/>
              <a:t> </a:t>
            </a:r>
            <a:r>
              <a:rPr lang="en-IE" sz="2300" dirty="0" err="1"/>
              <a:t>versterkt</a:t>
            </a:r>
            <a:r>
              <a:rPr lang="en-IE" sz="2300" dirty="0"/>
              <a:t> </a:t>
            </a:r>
            <a:r>
              <a:rPr lang="en-IE" sz="2300" dirty="0" err="1"/>
              <a:t>vaardigheden</a:t>
            </a:r>
            <a:endParaRPr lang="en-IE" sz="2300" dirty="0"/>
          </a:p>
          <a:p>
            <a:pPr marL="342900" indent="-342900">
              <a:spcAft>
                <a:spcPts val="600"/>
              </a:spcAft>
              <a:buFont typeface="Wingdings" panose="05000000000000000000" pitchFamily="2" charset="2"/>
              <a:buChar char="Ø"/>
            </a:pPr>
            <a:r>
              <a:rPr lang="nl-NL" sz="2300" dirty="0"/>
              <a:t>Inzicht in voedsel, cultuur en toerisme creëert zinvolle en verantwoorde ervaringen</a:t>
            </a:r>
            <a:r>
              <a:rPr lang="en-IE" sz="2300" dirty="0"/>
              <a:t>.</a:t>
            </a:r>
          </a:p>
          <a:p>
            <a:pPr>
              <a:spcAft>
                <a:spcPts val="600"/>
              </a:spcAft>
            </a:pPr>
            <a:endParaRPr lang="en-US" sz="2300"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2F3ABC3D-0B89-6613-9C7A-9DD4AB6F1D3C}"/>
              </a:ext>
            </a:extLst>
          </p:cNvPr>
          <p:cNvSpPr txBox="1"/>
          <p:nvPr/>
        </p:nvSpPr>
        <p:spPr>
          <a:xfrm>
            <a:off x="894944" y="315724"/>
            <a:ext cx="10476690" cy="646331"/>
          </a:xfrm>
          <a:prstGeom prst="rect">
            <a:avLst/>
          </a:prstGeom>
          <a:noFill/>
        </p:spPr>
        <p:txBody>
          <a:bodyPr wrap="square" rtlCol="0">
            <a:spAutoFit/>
          </a:bodyPr>
          <a:lstStyle/>
          <a:p>
            <a:r>
              <a:rPr lang="en-IE" sz="3600" b="1" dirty="0">
                <a:solidFill>
                  <a:srgbClr val="F26F46"/>
                </a:solidFill>
              </a:rPr>
              <a:t>De kansen die </a:t>
            </a:r>
            <a:r>
              <a:rPr lang="en-IE" sz="3600" b="1" dirty="0" err="1">
                <a:solidFill>
                  <a:srgbClr val="F26F46"/>
                </a:solidFill>
              </a:rPr>
              <a:t>voedsel</a:t>
            </a:r>
            <a:r>
              <a:rPr lang="en-IE" sz="3600" b="1" dirty="0">
                <a:solidFill>
                  <a:srgbClr val="F26F46"/>
                </a:solidFill>
              </a:rPr>
              <a:t> </a:t>
            </a:r>
            <a:r>
              <a:rPr lang="en-IE" sz="3600" b="1" dirty="0" err="1">
                <a:solidFill>
                  <a:srgbClr val="F26F46"/>
                </a:solidFill>
              </a:rPr>
              <a:t>toerisme</a:t>
            </a:r>
            <a:r>
              <a:rPr lang="en-IE" sz="3600" b="1" dirty="0">
                <a:solidFill>
                  <a:srgbClr val="F26F46"/>
                </a:solidFill>
              </a:rPr>
              <a:t> </a:t>
            </a:r>
            <a:r>
              <a:rPr lang="en-IE" sz="3600" b="1" dirty="0" err="1">
                <a:solidFill>
                  <a:srgbClr val="F26F46"/>
                </a:solidFill>
              </a:rPr>
              <a:t>biedt</a:t>
            </a:r>
            <a:r>
              <a:rPr lang="en-IE" sz="3600" b="1" dirty="0">
                <a:solidFill>
                  <a:srgbClr val="F26F46"/>
                </a:solidFill>
              </a:rPr>
              <a:t>:</a:t>
            </a:r>
          </a:p>
        </p:txBody>
      </p:sp>
    </p:spTree>
    <p:extLst>
      <p:ext uri="{BB962C8B-B14F-4D97-AF65-F5344CB8AC3E}">
        <p14:creationId xmlns:p14="http://schemas.microsoft.com/office/powerpoint/2010/main" val="2155738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52484" y="4301317"/>
            <a:ext cx="10296939" cy="1412802"/>
          </a:xfrm>
        </p:spPr>
        <p:txBody>
          <a:bodyPr lIns="91440" tIns="45720" rIns="91440" bIns="45720" anchor="ctr"/>
          <a:lstStyle/>
          <a:p>
            <a:pPr>
              <a:lnSpc>
                <a:spcPct val="100000"/>
              </a:lnSpc>
              <a:spcBef>
                <a:spcPts val="0"/>
              </a:spcBef>
            </a:pPr>
            <a:r>
              <a:rPr lang="en-US" sz="4400" b="1" i="1" dirty="0"/>
              <a:t>“Je moet een cultuur proeven om haar </a:t>
            </a:r>
            <a:r>
              <a:rPr lang="en-US" sz="4400" b="1" i="1" dirty="0" err="1"/>
              <a:t>te</a:t>
            </a:r>
            <a:r>
              <a:rPr lang="en-US" sz="4400" b="1" i="1" dirty="0"/>
              <a:t> </a:t>
            </a:r>
            <a:r>
              <a:rPr lang="en-US" sz="4400" b="1" i="1" dirty="0" err="1"/>
              <a:t>begrijpen</a:t>
            </a:r>
            <a:r>
              <a:rPr lang="en-US" sz="4400" b="1" i="1" dirty="0"/>
              <a:t>”</a:t>
            </a:r>
          </a:p>
          <a:p>
            <a:pPr>
              <a:lnSpc>
                <a:spcPts val="3000"/>
              </a:lnSpc>
              <a:spcBef>
                <a:spcPts val="0"/>
              </a:spcBef>
            </a:pPr>
            <a:endParaRPr lang="en-US" sz="2800" i="1" dirty="0"/>
          </a:p>
          <a:p>
            <a:pPr>
              <a:lnSpc>
                <a:spcPts val="3000"/>
              </a:lnSpc>
              <a:spcBef>
                <a:spcPts val="0"/>
              </a:spcBef>
            </a:pPr>
            <a:r>
              <a:rPr lang="en-US" sz="2800" i="1" dirty="0"/>
              <a:t>– Deborah Cater.</a:t>
            </a:r>
          </a:p>
          <a:p>
            <a:pPr algn="ctr">
              <a:lnSpc>
                <a:spcPts val="3000"/>
              </a:lnSpc>
              <a:spcBef>
                <a:spcPts val="0"/>
              </a:spcBef>
            </a:pPr>
            <a:endParaRPr lang="en-IE" sz="3200" i="1" dirty="0">
              <a:solidFill>
                <a:srgbClr val="292668"/>
              </a:solidFill>
              <a:latin typeface="Calibri" panose="020F0502020204030204" pitchFamily="34" charset="0"/>
              <a:ea typeface="Calibri"/>
              <a:cs typeface="Calibri" panose="020F0502020204030204" pitchFamily="34" charset="0"/>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1043072" y="2673269"/>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descr="Video camera recording man baking, smelling handful of blueberries">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382664"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2743200"/>
            <a:ext cx="6414559" cy="2809703"/>
          </a:xfrm>
        </p:spPr>
        <p:txBody>
          <a:bodyPr lIns="91440" tIns="45720" rIns="91440" bIns="45720" anchor="t"/>
          <a:lstStyle/>
          <a:p>
            <a:pPr algn="ctr"/>
            <a:r>
              <a:rPr lang="en-US" sz="4000" i="1" dirty="0"/>
              <a:t>Een foto zegt meer dan </a:t>
            </a:r>
            <a:r>
              <a:rPr lang="en-US" sz="4000" i="1" dirty="0" err="1"/>
              <a:t>duizend</a:t>
            </a:r>
            <a:r>
              <a:rPr lang="en-US" sz="4000" i="1" dirty="0"/>
              <a:t> </a:t>
            </a:r>
            <a:r>
              <a:rPr lang="en-US" sz="4000" i="1" dirty="0" err="1"/>
              <a:t>woorden</a:t>
            </a:r>
            <a:endParaRPr lang="en-US" sz="4000" i="1"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653852"/>
            <a:ext cx="7590767" cy="76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928771" y="1719922"/>
            <a:ext cx="6405664" cy="646331"/>
          </a:xfrm>
          <a:prstGeom prst="rect">
            <a:avLst/>
          </a:prstGeom>
          <a:noFill/>
        </p:spPr>
        <p:txBody>
          <a:bodyPr wrap="none" lIns="91440" tIns="45720" rIns="91440" bIns="45720" rtlCol="0" anchor="t">
            <a:spAutoFit/>
          </a:bodyPr>
          <a:lstStyle/>
          <a:p>
            <a:r>
              <a:rPr lang="en-US" sz="3600" b="1" spc="324" dirty="0">
                <a:solidFill>
                  <a:srgbClr val="F26F46"/>
                </a:solidFill>
                <a:latin typeface="Calibri"/>
                <a:ea typeface="Calibri"/>
                <a:cs typeface="Calibri"/>
              </a:rPr>
              <a:t>Video’s over Food Tourism </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3EBBA6E1-8F99-E7E2-576B-17FE956B26C6}"/>
              </a:ext>
            </a:extLst>
          </p:cNvPr>
          <p:cNvGrpSpPr/>
          <p:nvPr/>
        </p:nvGrpSpPr>
        <p:grpSpPr>
          <a:xfrm>
            <a:off x="3926747" y="2887418"/>
            <a:ext cx="1487826" cy="1083162"/>
            <a:chOff x="3400450" y="986392"/>
            <a:chExt cx="1487826" cy="1083162"/>
          </a:xfrm>
        </p:grpSpPr>
        <p:sp>
          <p:nvSpPr>
            <p:cNvPr id="3" name="Freeform 17">
              <a:extLst>
                <a:ext uri="{FF2B5EF4-FFF2-40B4-BE49-F238E27FC236}">
                  <a16:creationId xmlns:a16="http://schemas.microsoft.com/office/drawing/2014/main" id="{61E7F9B5-36AD-2062-38D0-38D0AEEC7EA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5" name="Freeform 18">
              <a:extLst>
                <a:ext uri="{FF2B5EF4-FFF2-40B4-BE49-F238E27FC236}">
                  <a16:creationId xmlns:a16="http://schemas.microsoft.com/office/drawing/2014/main" id="{57124A30-3C33-FD3D-CC29-FF8BDF2AFB9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850900" y="593866"/>
            <a:ext cx="10718970" cy="992652"/>
          </a:xfrm>
        </p:spPr>
        <p:txBody>
          <a:bodyPr/>
          <a:lstStyle/>
          <a:p>
            <a:r>
              <a:rPr lang="nl-NL" i="1" dirty="0"/>
              <a:t>Proef het eiland:</a:t>
            </a:r>
            <a:br>
              <a:rPr lang="nl-NL" i="1" dirty="0"/>
            </a:br>
            <a:r>
              <a:rPr lang="nl-NL" i="1" dirty="0"/>
              <a:t>E</a:t>
            </a:r>
            <a:r>
              <a:rPr lang="nl-NL" dirty="0"/>
              <a:t>en ode aan de smaken van het Ierse platteland</a:t>
            </a:r>
            <a:endParaRPr lang="en-IE" b="1" dirty="0"/>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766248" y="1715499"/>
            <a:ext cx="4990998" cy="4102937"/>
          </a:xfrm>
        </p:spPr>
        <p:txBody>
          <a:bodyPr lIns="91440" tIns="45720" rIns="91440" bIns="45720" anchor="t"/>
          <a:lstStyle/>
          <a:p>
            <a:pPr marL="342900" indent="-342900">
              <a:buFont typeface="Arial" panose="020B0604020202020204" pitchFamily="34" charset="0"/>
              <a:buChar char="•"/>
            </a:pPr>
            <a:r>
              <a:rPr lang="nl-NL" dirty="0"/>
              <a:t>Gepassioneerde ambachtelijke producenten, topchefs met internationale ervaring, verse lokale ingrediënten en een sterke brouwerij- en distilleertraditie vormen samen een eetcultuur van wereldklasse.</a:t>
            </a:r>
            <a:r>
              <a:rPr lang="en-IE" dirty="0">
                <a:effectLst/>
              </a:rPr>
              <a:t> </a:t>
            </a:r>
            <a:endParaRPr lang="en-IE" dirty="0">
              <a:effectLst/>
              <a:ea typeface="Calibri"/>
              <a:cs typeface="Calibri"/>
            </a:endParaRPr>
          </a:p>
          <a:p>
            <a:pPr marL="342900" indent="-342900">
              <a:buFont typeface="Arial" panose="020B0604020202020204" pitchFamily="34" charset="0"/>
              <a:buChar char="•"/>
            </a:pPr>
            <a:endParaRPr lang="en-IE" dirty="0"/>
          </a:p>
          <a:p>
            <a:pPr marL="342900" indent="-342900">
              <a:buFont typeface="Arial" panose="020B0604020202020204" pitchFamily="34" charset="0"/>
              <a:buChar char="•"/>
            </a:pPr>
            <a:r>
              <a:rPr lang="nl-NL" dirty="0"/>
              <a:t>Ontmoet de makers, ervaar de sfeer van foodfestivals en boerenmarkten, of volg een </a:t>
            </a:r>
            <a:r>
              <a:rPr lang="nl-NL" dirty="0" err="1"/>
              <a:t>foodtrail</a:t>
            </a:r>
            <a:r>
              <a:rPr lang="nl-NL" dirty="0"/>
              <a:t> langs de Wild </a:t>
            </a:r>
            <a:r>
              <a:rPr lang="nl-NL" dirty="0" err="1"/>
              <a:t>Atlantic</a:t>
            </a:r>
            <a:r>
              <a:rPr lang="nl-NL" dirty="0"/>
              <a:t> Way en verborgen parels in de stad.</a:t>
            </a:r>
            <a:br>
              <a:rPr lang="nl-NL" dirty="0"/>
            </a:br>
            <a:r>
              <a:rPr lang="nl-NL" dirty="0"/>
              <a:t>Doe mee en proef het eiland</a:t>
            </a:r>
            <a:r>
              <a:rPr lang="en-IE" dirty="0">
                <a:effectLst/>
              </a:rPr>
              <a:t>.</a:t>
            </a:r>
            <a:endParaRPr lang="en-IE" dirty="0">
              <a:ea typeface="Calibri" panose="020F0502020204030204"/>
              <a:cs typeface="Calibri" panose="020F0502020204030204"/>
            </a:endParaRPr>
          </a:p>
        </p:txBody>
      </p:sp>
      <p:pic>
        <p:nvPicPr>
          <p:cNvPr id="4" name="Online Media 3" title="Taste the Island - a celebration of Ireland's food and drink">
            <a:hlinkClick r:id="" action="ppaction://media"/>
            <a:extLst>
              <a:ext uri="{FF2B5EF4-FFF2-40B4-BE49-F238E27FC236}">
                <a16:creationId xmlns:a16="http://schemas.microsoft.com/office/drawing/2014/main" id="{F2A66360-EE3D-47C5-A296-199D524ED47F}"/>
              </a:ext>
            </a:extLst>
          </p:cNvPr>
          <p:cNvPicPr>
            <a:picLocks noRot="1" noChangeAspect="1"/>
          </p:cNvPicPr>
          <p:nvPr>
            <a:videoFile r:link="rId1"/>
          </p:nvPr>
        </p:nvPicPr>
        <p:blipFill>
          <a:blip r:embed="rId3"/>
          <a:stretch>
            <a:fillRect/>
          </a:stretch>
        </p:blipFill>
        <p:spPr>
          <a:xfrm>
            <a:off x="1042974" y="2441643"/>
            <a:ext cx="5053026" cy="3142034"/>
          </a:xfrm>
          <a:prstGeom prst="rect">
            <a:avLst/>
          </a:prstGeom>
        </p:spPr>
      </p:pic>
      <p:sp>
        <p:nvSpPr>
          <p:cNvPr id="6" name="TextBox 5">
            <a:extLst>
              <a:ext uri="{FF2B5EF4-FFF2-40B4-BE49-F238E27FC236}">
                <a16:creationId xmlns:a16="http://schemas.microsoft.com/office/drawing/2014/main" id="{D7A9E4FD-9F33-AD7F-784B-1D33FBC1659B}"/>
              </a:ext>
            </a:extLst>
          </p:cNvPr>
          <p:cNvSpPr txBox="1"/>
          <p:nvPr/>
        </p:nvSpPr>
        <p:spPr>
          <a:xfrm>
            <a:off x="1042974" y="6192230"/>
            <a:ext cx="7650804" cy="369332"/>
          </a:xfrm>
          <a:prstGeom prst="rect">
            <a:avLst/>
          </a:prstGeom>
          <a:noFill/>
        </p:spPr>
        <p:txBody>
          <a:bodyPr wrap="square">
            <a:spAutoFit/>
          </a:bodyPr>
          <a:lstStyle/>
          <a:p>
            <a:r>
              <a:rPr lang="en-US" dirty="0">
                <a:hlinkClick r:id="rId4"/>
              </a:rPr>
              <a:t>Proef het eiland - een ode aan het eten en drinken van Ierland</a:t>
            </a:r>
            <a:endParaRPr lang="en-IE" dirty="0"/>
          </a:p>
        </p:txBody>
      </p:sp>
    </p:spTree>
    <p:extLst>
      <p:ext uri="{BB962C8B-B14F-4D97-AF65-F5344CB8AC3E}">
        <p14:creationId xmlns:p14="http://schemas.microsoft.com/office/powerpoint/2010/main" val="140557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850900" y="593866"/>
            <a:ext cx="10718970" cy="992652"/>
          </a:xfrm>
        </p:spPr>
        <p:txBody>
          <a:bodyPr/>
          <a:lstStyle/>
          <a:p>
            <a:r>
              <a:rPr lang="nl-NL" dirty="0"/>
              <a:t>Eetervaringen, cultuur en toerisme in de kijker</a:t>
            </a:r>
            <a:endParaRPr lang="en-IE" b="1" dirty="0"/>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572250" y="1586518"/>
            <a:ext cx="5532976" cy="4102937"/>
          </a:xfrm>
        </p:spPr>
        <p:txBody>
          <a:bodyPr lIns="91440" tIns="45720" rIns="91440" bIns="45720" anchor="t"/>
          <a:lstStyle/>
          <a:p>
            <a:pPr marL="342900" indent="-342900">
              <a:buFont typeface="Arial" panose="020B0604020202020204" pitchFamily="34" charset="0"/>
              <a:buChar char="•"/>
            </a:pPr>
            <a:r>
              <a:rPr lang="en-IE" dirty="0">
                <a:effectLst/>
                <a:hlinkClick r:id="rId3"/>
              </a:rPr>
              <a:t>Good Food Ireland® Experiences </a:t>
            </a:r>
            <a:r>
              <a:rPr lang="nl-NL" dirty="0"/>
              <a:t>promoot niet alleen lekker eten, maar ook de mensen erachter: gepassioneerde boeren, vissers, producenten, chefs en ambachtslieden die de authentieke eetcultuur van Ierland uitdragen en duurzaam werken</a:t>
            </a:r>
            <a:r>
              <a:rPr lang="en-IE" dirty="0">
                <a:effectLst/>
              </a:rPr>
              <a:t>. </a:t>
            </a:r>
            <a:br>
              <a:rPr lang="en-IE" dirty="0">
                <a:effectLst/>
              </a:rPr>
            </a:br>
            <a:endParaRPr lang="en-IE" dirty="0"/>
          </a:p>
          <a:p>
            <a:pPr marL="342900" indent="-342900">
              <a:buFont typeface="Arial" panose="020B0604020202020204" pitchFamily="34" charset="0"/>
              <a:buChar char="•"/>
            </a:pPr>
            <a:r>
              <a:rPr lang="nl-NL" dirty="0"/>
              <a:t>Van boerderijbezoeken en proeverijen tot distilleerderijen, kooklessen en culinaire belevenissen: het platform biedt unieke ervaringen vol traditie en trots. Zo ontdek je het rijke culinaire erfgoed en de warme gastvrijheid van Ierland.</a:t>
            </a:r>
            <a:endParaRPr lang="en-IE" dirty="0">
              <a:ea typeface="Calibri" panose="020F0502020204030204"/>
              <a:cs typeface="Calibri" panose="020F0502020204030204"/>
            </a:endParaRPr>
          </a:p>
        </p:txBody>
      </p:sp>
      <p:pic>
        <p:nvPicPr>
          <p:cNvPr id="5" name="Online Media 4" title="Good Food Ireland® Launches First Irish Food &amp; Drink Experiences Platform">
            <a:hlinkClick r:id="" action="ppaction://media"/>
            <a:extLst>
              <a:ext uri="{FF2B5EF4-FFF2-40B4-BE49-F238E27FC236}">
                <a16:creationId xmlns:a16="http://schemas.microsoft.com/office/drawing/2014/main" id="{7C7F0211-295A-473D-A44A-4EF39A36D971}"/>
              </a:ext>
            </a:extLst>
          </p:cNvPr>
          <p:cNvPicPr>
            <a:picLocks noRot="1" noChangeAspect="1"/>
          </p:cNvPicPr>
          <p:nvPr>
            <a:videoFile r:link="rId1"/>
          </p:nvPr>
        </p:nvPicPr>
        <p:blipFill>
          <a:blip r:embed="rId4"/>
          <a:stretch>
            <a:fillRect/>
          </a:stretch>
        </p:blipFill>
        <p:spPr>
          <a:xfrm>
            <a:off x="992221" y="2402927"/>
            <a:ext cx="5103779" cy="3411921"/>
          </a:xfrm>
          <a:prstGeom prst="rect">
            <a:avLst/>
          </a:prstGeom>
        </p:spPr>
      </p:pic>
      <p:sp>
        <p:nvSpPr>
          <p:cNvPr id="6" name="TextBox 5">
            <a:extLst>
              <a:ext uri="{FF2B5EF4-FFF2-40B4-BE49-F238E27FC236}">
                <a16:creationId xmlns:a16="http://schemas.microsoft.com/office/drawing/2014/main" id="{966B4F29-6BFA-BB51-0AC8-8A4AE204AEBC}"/>
              </a:ext>
            </a:extLst>
          </p:cNvPr>
          <p:cNvSpPr txBox="1"/>
          <p:nvPr/>
        </p:nvSpPr>
        <p:spPr>
          <a:xfrm>
            <a:off x="922415" y="6134484"/>
            <a:ext cx="5793091" cy="646331"/>
          </a:xfrm>
          <a:prstGeom prst="rect">
            <a:avLst/>
          </a:prstGeom>
          <a:noFill/>
        </p:spPr>
        <p:txBody>
          <a:bodyPr wrap="square">
            <a:spAutoFit/>
          </a:bodyPr>
          <a:lstStyle/>
          <a:p>
            <a:r>
              <a:rPr lang="en-US" dirty="0">
                <a:hlinkClick r:id="rId5"/>
              </a:rPr>
              <a:t>Good Food Ireland® lanceert eerste Ierse platform voor eet- en drinkervaringen</a:t>
            </a:r>
            <a:endParaRPr lang="en-IE" dirty="0"/>
          </a:p>
        </p:txBody>
      </p:sp>
    </p:spTree>
    <p:extLst>
      <p:ext uri="{BB962C8B-B14F-4D97-AF65-F5344CB8AC3E}">
        <p14:creationId xmlns:p14="http://schemas.microsoft.com/office/powerpoint/2010/main" val="23023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BEDANKT</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183102" y="4190109"/>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err="1">
                <a:solidFill>
                  <a:srgbClr val="FFFFFF"/>
                </a:solidFill>
                <a:uFillTx/>
                <a:latin typeface="Calibri"/>
              </a:rPr>
              <a:t>Volg</a:t>
            </a:r>
            <a:r>
              <a:rPr lang="en-US" sz="2800" b="1" i="0" u="none" strike="noStrike" kern="1200" cap="none" spc="0" baseline="0" dirty="0">
                <a:solidFill>
                  <a:srgbClr val="FFFFFF"/>
                </a:solidFill>
                <a:uFillTx/>
                <a:latin typeface="Calibri"/>
              </a:rPr>
              <a:t> </a:t>
            </a:r>
            <a:r>
              <a:rPr lang="en-US" sz="2800" b="1" i="0" u="none" strike="noStrike" kern="1200" cap="none" spc="0" baseline="0" dirty="0" err="1">
                <a:solidFill>
                  <a:srgbClr val="FFFFFF"/>
                </a:solidFill>
                <a:uFillTx/>
                <a:latin typeface="Calibri"/>
              </a:rPr>
              <a:t>ons</a:t>
            </a:r>
            <a:r>
              <a:rPr lang="en-US" sz="2800" b="1" i="0" u="none" strike="noStrike" kern="1200" cap="none" spc="0" baseline="0" dirty="0">
                <a:solidFill>
                  <a:srgbClr val="FFFFFF"/>
                </a:solidFill>
                <a:uFillTx/>
                <a:latin typeface="Calibri"/>
              </a:rPr>
              <a:t> op</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01B2-CEB3-D3F7-D0E8-B3AE0B1756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4EF8C9B-4143-4D1E-8EC1-4BC57FDF948D}"/>
              </a:ext>
            </a:extLst>
          </p:cNvPr>
          <p:cNvSpPr>
            <a:spLocks noGrp="1"/>
          </p:cNvSpPr>
          <p:nvPr>
            <p:ph type="body" sz="quarter" idx="19"/>
          </p:nvPr>
        </p:nvSpPr>
        <p:spPr>
          <a:xfrm>
            <a:off x="779938" y="1714219"/>
            <a:ext cx="10052954" cy="4250335"/>
          </a:xfrm>
          <a:prstGeom prst="rect">
            <a:avLst/>
          </a:prstGeom>
        </p:spPr>
        <p:txBody>
          <a:bodyPr lIns="91440" tIns="45720" rIns="91440" bIns="45720" anchor="t"/>
          <a:lstStyle/>
          <a:p>
            <a:r>
              <a:rPr lang="nl-NL" dirty="0"/>
              <a:t>Voedsel is meer dan alleen voeding – het is cultuur, identiteit, economie en plaats. In heel Europa en daarbuiten bepalen wat, wanneer, waar en hoe we eten hoe bestemmingen worden beleefd, herinnerd en gewaardeerd.</a:t>
            </a:r>
          </a:p>
          <a:p>
            <a:endParaRPr lang="nl-NL" dirty="0"/>
          </a:p>
          <a:p>
            <a:r>
              <a:rPr lang="nl-NL" dirty="0"/>
              <a:t>Van lokale markten en familieboerderijen tot voedselfestivals en culinaire routes: gastronomie speelt een centrale rol in hoe gemeenschappen hun verhalen vertellen en hoe bezoekers zich met een plek verbinden.</a:t>
            </a:r>
          </a:p>
          <a:p>
            <a:endParaRPr lang="nl-NL" dirty="0"/>
          </a:p>
          <a:p>
            <a:r>
              <a:rPr lang="nl-NL" dirty="0"/>
              <a:t>Deze module verkent het raakvlak tussen voedsel, toerisme en lokale belevingen, met een sterke focus op ervaringsgericht leren, duurzaamheid en gemeenschapswaarde.</a:t>
            </a:r>
          </a:p>
        </p:txBody>
      </p:sp>
      <p:sp>
        <p:nvSpPr>
          <p:cNvPr id="6" name="Text Placeholder 1">
            <a:extLst>
              <a:ext uri="{FF2B5EF4-FFF2-40B4-BE49-F238E27FC236}">
                <a16:creationId xmlns:a16="http://schemas.microsoft.com/office/drawing/2014/main" id="{CA4B798C-76C9-D650-4BEA-7C90B28906E6}"/>
              </a:ext>
            </a:extLst>
          </p:cNvPr>
          <p:cNvSpPr txBox="1">
            <a:spLocks/>
          </p:cNvSpPr>
          <p:nvPr/>
        </p:nvSpPr>
        <p:spPr>
          <a:xfrm>
            <a:off x="0" y="650590"/>
            <a:ext cx="3498574"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Inleiding </a:t>
            </a:r>
          </a:p>
        </p:txBody>
      </p:sp>
    </p:spTree>
    <p:extLst>
      <p:ext uri="{BB962C8B-B14F-4D97-AF65-F5344CB8AC3E}">
        <p14:creationId xmlns:p14="http://schemas.microsoft.com/office/powerpoint/2010/main" val="135974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02</a:t>
            </a:r>
          </a:p>
        </p:txBody>
      </p:sp>
      <p:sp>
        <p:nvSpPr>
          <p:cNvPr id="14" name="Rectangle 13">
            <a:extLst>
              <a:ext uri="{FF2B5EF4-FFF2-40B4-BE49-F238E27FC236}">
                <a16:creationId xmlns:a16="http://schemas.microsoft.com/office/drawing/2014/main" id="{94A2FE3F-F4C2-BB91-1F10-E78D3D716B5B}"/>
              </a:ext>
            </a:extLst>
          </p:cNvPr>
          <p:cNvSpPr/>
          <p:nvPr/>
        </p:nvSpPr>
        <p:spPr>
          <a:xfrm>
            <a:off x="5680541" y="3137096"/>
            <a:ext cx="533302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680542" y="3189394"/>
            <a:ext cx="3057568"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LEERDOELEN</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C579D-0948-3451-EBA5-175975BD75F7}"/>
              </a:ext>
            </a:extLst>
          </p:cNvPr>
          <p:cNvSpPr>
            <a:spLocks noGrp="1"/>
          </p:cNvSpPr>
          <p:nvPr>
            <p:ph type="body" sz="quarter" idx="16"/>
          </p:nvPr>
        </p:nvSpPr>
        <p:spPr>
          <a:xfrm>
            <a:off x="904856" y="605221"/>
            <a:ext cx="10052954" cy="803654"/>
          </a:xfrm>
        </p:spPr>
        <p:txBody>
          <a:bodyPr lIns="91440" tIns="45720" rIns="91440" bIns="45720" anchor="t">
            <a:noAutofit/>
          </a:bodyPr>
          <a:lstStyle/>
          <a:p>
            <a:r>
              <a:rPr lang="en-IE" dirty="0" err="1"/>
              <a:t>Leerdoelen</a:t>
            </a:r>
            <a:endParaRPr lang="en-IE" dirty="0"/>
          </a:p>
        </p:txBody>
      </p:sp>
      <p:sp>
        <p:nvSpPr>
          <p:cNvPr id="3" name="Text Placeholder 2">
            <a:extLst>
              <a:ext uri="{FF2B5EF4-FFF2-40B4-BE49-F238E27FC236}">
                <a16:creationId xmlns:a16="http://schemas.microsoft.com/office/drawing/2014/main" id="{5410D6D7-0912-A36C-9238-0C3EC1393152}"/>
              </a:ext>
            </a:extLst>
          </p:cNvPr>
          <p:cNvSpPr>
            <a:spLocks noGrp="1"/>
          </p:cNvSpPr>
          <p:nvPr>
            <p:ph type="body" sz="quarter" idx="19"/>
          </p:nvPr>
        </p:nvSpPr>
        <p:spPr>
          <a:xfrm>
            <a:off x="904856" y="1102002"/>
            <a:ext cx="10052954" cy="371302"/>
          </a:xfrm>
        </p:spPr>
        <p:txBody>
          <a:bodyPr lIns="91440" tIns="45720" rIns="91440" bIns="45720" anchor="t"/>
          <a:lstStyle/>
          <a:p>
            <a:r>
              <a:rPr lang="en-IE" b="1" dirty="0"/>
              <a:t>Aan het einde van de module </a:t>
            </a:r>
            <a:r>
              <a:rPr lang="en-IE" b="1" dirty="0" err="1"/>
              <a:t>kun</a:t>
            </a:r>
            <a:r>
              <a:rPr lang="en-IE" b="1" dirty="0"/>
              <a:t> je: </a:t>
            </a:r>
          </a:p>
        </p:txBody>
      </p:sp>
      <p:sp>
        <p:nvSpPr>
          <p:cNvPr id="4" name="Freeform 422">
            <a:extLst>
              <a:ext uri="{FF2B5EF4-FFF2-40B4-BE49-F238E27FC236}">
                <a16:creationId xmlns:a16="http://schemas.microsoft.com/office/drawing/2014/main" id="{E1255F89-D2F2-221A-2B0B-4ADD735A1DC5}"/>
              </a:ext>
            </a:extLst>
          </p:cNvPr>
          <p:cNvSpPr>
            <a:spLocks noChangeArrowheads="1"/>
          </p:cNvSpPr>
          <p:nvPr/>
        </p:nvSpPr>
        <p:spPr bwMode="auto">
          <a:xfrm>
            <a:off x="8392426" y="2435897"/>
            <a:ext cx="615837"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 name="Freeform 423">
            <a:extLst>
              <a:ext uri="{FF2B5EF4-FFF2-40B4-BE49-F238E27FC236}">
                <a16:creationId xmlns:a16="http://schemas.microsoft.com/office/drawing/2014/main" id="{85CBAC9D-5ACE-579C-FFAB-067219E84A22}"/>
              </a:ext>
            </a:extLst>
          </p:cNvPr>
          <p:cNvSpPr>
            <a:spLocks noChangeArrowheads="1"/>
          </p:cNvSpPr>
          <p:nvPr/>
        </p:nvSpPr>
        <p:spPr bwMode="auto">
          <a:xfrm>
            <a:off x="8392426" y="3985713"/>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24" y="1196"/>
                  <a:pt x="598" y="1196"/>
                </a:cubicBezTo>
                <a:cubicBezTo>
                  <a:pt x="264" y="1196"/>
                  <a:pt x="0" y="932"/>
                  <a:pt x="0" y="598"/>
                </a:cubicBezTo>
                <a:cubicBezTo>
                  <a:pt x="0" y="264"/>
                  <a:pt x="264" y="0"/>
                  <a:pt x="598" y="0"/>
                </a:cubicBezTo>
                <a:cubicBezTo>
                  <a:pt x="924" y="0"/>
                  <a:pt x="1196" y="264"/>
                  <a:pt x="1196" y="598"/>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 name="Freeform 424">
            <a:extLst>
              <a:ext uri="{FF2B5EF4-FFF2-40B4-BE49-F238E27FC236}">
                <a16:creationId xmlns:a16="http://schemas.microsoft.com/office/drawing/2014/main" id="{FD66D1F5-6EE4-6760-F95A-94FA1B2454E8}"/>
              </a:ext>
            </a:extLst>
          </p:cNvPr>
          <p:cNvSpPr>
            <a:spLocks noChangeArrowheads="1"/>
          </p:cNvSpPr>
          <p:nvPr/>
        </p:nvSpPr>
        <p:spPr bwMode="auto">
          <a:xfrm>
            <a:off x="8392426" y="5358276"/>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 name="Freeform 425">
            <a:extLst>
              <a:ext uri="{FF2B5EF4-FFF2-40B4-BE49-F238E27FC236}">
                <a16:creationId xmlns:a16="http://schemas.microsoft.com/office/drawing/2014/main" id="{E44DB380-5D09-037C-A4B3-565CF14743A5}"/>
              </a:ext>
            </a:extLst>
          </p:cNvPr>
          <p:cNvSpPr>
            <a:spLocks noChangeArrowheads="1"/>
          </p:cNvSpPr>
          <p:nvPr/>
        </p:nvSpPr>
        <p:spPr bwMode="auto">
          <a:xfrm>
            <a:off x="2783895" y="2524977"/>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8" name="Freeform 426">
            <a:extLst>
              <a:ext uri="{FF2B5EF4-FFF2-40B4-BE49-F238E27FC236}">
                <a16:creationId xmlns:a16="http://schemas.microsoft.com/office/drawing/2014/main" id="{4D7F846E-13B5-960A-C0B2-12C3A046DA0E}"/>
              </a:ext>
            </a:extLst>
          </p:cNvPr>
          <p:cNvSpPr>
            <a:spLocks noChangeArrowheads="1"/>
          </p:cNvSpPr>
          <p:nvPr/>
        </p:nvSpPr>
        <p:spPr bwMode="auto">
          <a:xfrm>
            <a:off x="2783895" y="4006619"/>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9" name="Freeform 427">
            <a:extLst>
              <a:ext uri="{FF2B5EF4-FFF2-40B4-BE49-F238E27FC236}">
                <a16:creationId xmlns:a16="http://schemas.microsoft.com/office/drawing/2014/main" id="{061828B6-3444-C1C3-786F-D2B9D5A57489}"/>
              </a:ext>
            </a:extLst>
          </p:cNvPr>
          <p:cNvSpPr>
            <a:spLocks noChangeArrowheads="1"/>
          </p:cNvSpPr>
          <p:nvPr/>
        </p:nvSpPr>
        <p:spPr bwMode="auto">
          <a:xfrm>
            <a:off x="2783895" y="5424631"/>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71FF3C05-FC60-737F-A247-5BE1913BA8C2}"/>
              </a:ext>
            </a:extLst>
          </p:cNvPr>
          <p:cNvGrpSpPr/>
          <p:nvPr/>
        </p:nvGrpSpPr>
        <p:grpSpPr>
          <a:xfrm>
            <a:off x="3826952" y="2220468"/>
            <a:ext cx="4188138" cy="4181320"/>
            <a:chOff x="3896262" y="1629020"/>
            <a:chExt cx="4188138" cy="4181320"/>
          </a:xfrm>
        </p:grpSpPr>
        <p:sp>
          <p:nvSpPr>
            <p:cNvPr id="11" name="Freeform 1">
              <a:extLst>
                <a:ext uri="{FF2B5EF4-FFF2-40B4-BE49-F238E27FC236}">
                  <a16:creationId xmlns:a16="http://schemas.microsoft.com/office/drawing/2014/main" id="{2B620CB5-7C45-BE66-7742-E4010DC3E330}"/>
                </a:ext>
              </a:extLst>
            </p:cNvPr>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2" name="Freeform 2">
              <a:extLst>
                <a:ext uri="{FF2B5EF4-FFF2-40B4-BE49-F238E27FC236}">
                  <a16:creationId xmlns:a16="http://schemas.microsoft.com/office/drawing/2014/main" id="{F352430B-33F4-3325-B4D7-F750A1474E90}"/>
                </a:ext>
              </a:extLst>
            </p:cNvPr>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3" name="Freeform 3">
              <a:extLst>
                <a:ext uri="{FF2B5EF4-FFF2-40B4-BE49-F238E27FC236}">
                  <a16:creationId xmlns:a16="http://schemas.microsoft.com/office/drawing/2014/main" id="{F309F54B-BAC4-78FF-1FF3-53D89443368C}"/>
                </a:ext>
              </a:extLst>
            </p:cNvPr>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4" name="Freeform 4">
              <a:extLst>
                <a:ext uri="{FF2B5EF4-FFF2-40B4-BE49-F238E27FC236}">
                  <a16:creationId xmlns:a16="http://schemas.microsoft.com/office/drawing/2014/main" id="{01198244-BE47-1C74-4ECB-0BE57BE0C6EF}"/>
                </a:ext>
              </a:extLst>
            </p:cNvPr>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5" name="Freeform 5">
              <a:extLst>
                <a:ext uri="{FF2B5EF4-FFF2-40B4-BE49-F238E27FC236}">
                  <a16:creationId xmlns:a16="http://schemas.microsoft.com/office/drawing/2014/main" id="{E454A0A7-0A90-BCC1-6EE5-ED306DFB01BF}"/>
                </a:ext>
              </a:extLst>
            </p:cNvPr>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6" name="Freeform 6">
              <a:extLst>
                <a:ext uri="{FF2B5EF4-FFF2-40B4-BE49-F238E27FC236}">
                  <a16:creationId xmlns:a16="http://schemas.microsoft.com/office/drawing/2014/main" id="{D64CEA45-34FA-33B0-6D27-84F11D4D5188}"/>
                </a:ext>
              </a:extLst>
            </p:cNvPr>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7" name="Freeform 7">
              <a:extLst>
                <a:ext uri="{FF2B5EF4-FFF2-40B4-BE49-F238E27FC236}">
                  <a16:creationId xmlns:a16="http://schemas.microsoft.com/office/drawing/2014/main" id="{6D8CEEC1-BB3D-0D23-6599-7A3470E04B24}"/>
                </a:ext>
              </a:extLst>
            </p:cNvPr>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8" name="Freeform 8">
              <a:extLst>
                <a:ext uri="{FF2B5EF4-FFF2-40B4-BE49-F238E27FC236}">
                  <a16:creationId xmlns:a16="http://schemas.microsoft.com/office/drawing/2014/main" id="{3ED085ED-56A3-4B7C-1965-B3455DA99C29}"/>
                </a:ext>
              </a:extLst>
            </p:cNvPr>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9" name="Freeform 9">
              <a:extLst>
                <a:ext uri="{FF2B5EF4-FFF2-40B4-BE49-F238E27FC236}">
                  <a16:creationId xmlns:a16="http://schemas.microsoft.com/office/drawing/2014/main" id="{7C2DF757-9812-9973-B3A7-E4982E018F2D}"/>
                </a:ext>
              </a:extLst>
            </p:cNvPr>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0" name="Freeform 10">
              <a:extLst>
                <a:ext uri="{FF2B5EF4-FFF2-40B4-BE49-F238E27FC236}">
                  <a16:creationId xmlns:a16="http://schemas.microsoft.com/office/drawing/2014/main" id="{B3318376-2439-8271-F65B-0FB214847D27}"/>
                </a:ext>
              </a:extLst>
            </p:cNvPr>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1" name="Freeform 401">
              <a:extLst>
                <a:ext uri="{FF2B5EF4-FFF2-40B4-BE49-F238E27FC236}">
                  <a16:creationId xmlns:a16="http://schemas.microsoft.com/office/drawing/2014/main" id="{FC18F315-5F66-738E-FA19-C5DADE29FF09}"/>
                </a:ext>
              </a:extLst>
            </p:cNvPr>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2" name="Freeform 402">
              <a:extLst>
                <a:ext uri="{FF2B5EF4-FFF2-40B4-BE49-F238E27FC236}">
                  <a16:creationId xmlns:a16="http://schemas.microsoft.com/office/drawing/2014/main" id="{79C9B99B-8FA0-644E-7B41-EF6BDEB89176}"/>
                </a:ext>
              </a:extLst>
            </p:cNvPr>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3" name="Freeform 403">
              <a:extLst>
                <a:ext uri="{FF2B5EF4-FFF2-40B4-BE49-F238E27FC236}">
                  <a16:creationId xmlns:a16="http://schemas.microsoft.com/office/drawing/2014/main" id="{90B7E033-8ECD-12F4-B3A4-B34431673E82}"/>
                </a:ext>
              </a:extLst>
            </p:cNvPr>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4" name="Freeform 404">
              <a:extLst>
                <a:ext uri="{FF2B5EF4-FFF2-40B4-BE49-F238E27FC236}">
                  <a16:creationId xmlns:a16="http://schemas.microsoft.com/office/drawing/2014/main" id="{80B9A059-2EF9-456F-9D7C-7BDC6D2AF7B9}"/>
                </a:ext>
              </a:extLst>
            </p:cNvPr>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5" name="Freeform 405">
              <a:extLst>
                <a:ext uri="{FF2B5EF4-FFF2-40B4-BE49-F238E27FC236}">
                  <a16:creationId xmlns:a16="http://schemas.microsoft.com/office/drawing/2014/main" id="{069AFF5E-8F44-B884-2A0A-3930E173CE17}"/>
                </a:ext>
              </a:extLst>
            </p:cNvPr>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6" name="Freeform 406">
              <a:extLst>
                <a:ext uri="{FF2B5EF4-FFF2-40B4-BE49-F238E27FC236}">
                  <a16:creationId xmlns:a16="http://schemas.microsoft.com/office/drawing/2014/main" id="{9977CAF5-451D-8563-2E2E-A2AA48509901}"/>
                </a:ext>
              </a:extLst>
            </p:cNvPr>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7" name="Freeform 407">
              <a:extLst>
                <a:ext uri="{FF2B5EF4-FFF2-40B4-BE49-F238E27FC236}">
                  <a16:creationId xmlns:a16="http://schemas.microsoft.com/office/drawing/2014/main" id="{EE435E07-46C2-2845-5B5E-FE1306F64F69}"/>
                </a:ext>
              </a:extLst>
            </p:cNvPr>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8" name="Freeform 408">
              <a:extLst>
                <a:ext uri="{FF2B5EF4-FFF2-40B4-BE49-F238E27FC236}">
                  <a16:creationId xmlns:a16="http://schemas.microsoft.com/office/drawing/2014/main" id="{C240E75E-264C-46B4-F969-409C73635E2B}"/>
                </a:ext>
              </a:extLst>
            </p:cNvPr>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9" name="Freeform 409">
              <a:extLst>
                <a:ext uri="{FF2B5EF4-FFF2-40B4-BE49-F238E27FC236}">
                  <a16:creationId xmlns:a16="http://schemas.microsoft.com/office/drawing/2014/main" id="{6A9DA4AA-615F-DE13-04E0-111C7FB74F6C}"/>
                </a:ext>
              </a:extLst>
            </p:cNvPr>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0" name="Freeform 410">
              <a:extLst>
                <a:ext uri="{FF2B5EF4-FFF2-40B4-BE49-F238E27FC236}">
                  <a16:creationId xmlns:a16="http://schemas.microsoft.com/office/drawing/2014/main" id="{C48D7D95-CB57-4F78-9A6D-D4DE7802D1FB}"/>
                </a:ext>
              </a:extLst>
            </p:cNvPr>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1" name="Freeform 411">
              <a:extLst>
                <a:ext uri="{FF2B5EF4-FFF2-40B4-BE49-F238E27FC236}">
                  <a16:creationId xmlns:a16="http://schemas.microsoft.com/office/drawing/2014/main" id="{F833C835-45CE-9340-FD8C-93130A10ED40}"/>
                </a:ext>
              </a:extLst>
            </p:cNvPr>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2" name="Freeform 412">
              <a:extLst>
                <a:ext uri="{FF2B5EF4-FFF2-40B4-BE49-F238E27FC236}">
                  <a16:creationId xmlns:a16="http://schemas.microsoft.com/office/drawing/2014/main" id="{1140E97F-D2C5-0836-ED72-C49A76353BE8}"/>
                </a:ext>
              </a:extLst>
            </p:cNvPr>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3" name="Freeform 413">
              <a:extLst>
                <a:ext uri="{FF2B5EF4-FFF2-40B4-BE49-F238E27FC236}">
                  <a16:creationId xmlns:a16="http://schemas.microsoft.com/office/drawing/2014/main" id="{1402326B-2575-1161-A3E1-EC33DF122088}"/>
                </a:ext>
              </a:extLst>
            </p:cNvPr>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4" name="Freeform 414">
              <a:extLst>
                <a:ext uri="{FF2B5EF4-FFF2-40B4-BE49-F238E27FC236}">
                  <a16:creationId xmlns:a16="http://schemas.microsoft.com/office/drawing/2014/main" id="{B8C9068F-DC24-148F-BB54-356B1E17769C}"/>
                </a:ext>
              </a:extLst>
            </p:cNvPr>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5" name="Freeform 415">
              <a:extLst>
                <a:ext uri="{FF2B5EF4-FFF2-40B4-BE49-F238E27FC236}">
                  <a16:creationId xmlns:a16="http://schemas.microsoft.com/office/drawing/2014/main" id="{C6127C0A-CED2-7DB0-DE4B-65C636564540}"/>
                </a:ext>
              </a:extLst>
            </p:cNvPr>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6" name="Freeform 416">
              <a:extLst>
                <a:ext uri="{FF2B5EF4-FFF2-40B4-BE49-F238E27FC236}">
                  <a16:creationId xmlns:a16="http://schemas.microsoft.com/office/drawing/2014/main" id="{BD8F1C9B-C0DB-F6E3-D107-C059854E37D6}"/>
                </a:ext>
              </a:extLst>
            </p:cNvPr>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7" name="Freeform 417">
              <a:extLst>
                <a:ext uri="{FF2B5EF4-FFF2-40B4-BE49-F238E27FC236}">
                  <a16:creationId xmlns:a16="http://schemas.microsoft.com/office/drawing/2014/main" id="{A8512D5B-4AFE-243C-B3B3-64BFE6E36124}"/>
                </a:ext>
              </a:extLst>
            </p:cNvPr>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8" name="Freeform 418">
              <a:extLst>
                <a:ext uri="{FF2B5EF4-FFF2-40B4-BE49-F238E27FC236}">
                  <a16:creationId xmlns:a16="http://schemas.microsoft.com/office/drawing/2014/main" id="{EF897697-EE63-1F13-DDD1-2D0C097DE2F4}"/>
                </a:ext>
              </a:extLst>
            </p:cNvPr>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9" name="Freeform 419">
              <a:extLst>
                <a:ext uri="{FF2B5EF4-FFF2-40B4-BE49-F238E27FC236}">
                  <a16:creationId xmlns:a16="http://schemas.microsoft.com/office/drawing/2014/main" id="{AAD23028-69F9-4215-495E-83EB46B94E75}"/>
                </a:ext>
              </a:extLst>
            </p:cNvPr>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0" name="Freeform 420">
              <a:extLst>
                <a:ext uri="{FF2B5EF4-FFF2-40B4-BE49-F238E27FC236}">
                  <a16:creationId xmlns:a16="http://schemas.microsoft.com/office/drawing/2014/main" id="{117F17D8-12F1-0AC8-E478-60382C5F1D50}"/>
                </a:ext>
              </a:extLst>
            </p:cNvPr>
            <p:cNvSpPr>
              <a:spLocks noChangeArrowheads="1"/>
            </p:cNvSpPr>
            <p:nvPr/>
          </p:nvSpPr>
          <p:spPr bwMode="auto">
            <a:xfrm>
              <a:off x="5555155" y="3660596"/>
              <a:ext cx="388590"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1" name="Freeform 421">
              <a:extLst>
                <a:ext uri="{FF2B5EF4-FFF2-40B4-BE49-F238E27FC236}">
                  <a16:creationId xmlns:a16="http://schemas.microsoft.com/office/drawing/2014/main" id="{601A0229-9D29-521C-E52E-F6FBB5A19E11}"/>
                </a:ext>
              </a:extLst>
            </p:cNvPr>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2" name="Freeform 428">
              <a:extLst>
                <a:ext uri="{FF2B5EF4-FFF2-40B4-BE49-F238E27FC236}">
                  <a16:creationId xmlns:a16="http://schemas.microsoft.com/office/drawing/2014/main" id="{7BA99265-B2AA-D68B-6C5B-E932CFC85094}"/>
                </a:ext>
              </a:extLst>
            </p:cNvPr>
            <p:cNvSpPr>
              <a:spLocks noChangeArrowheads="1"/>
            </p:cNvSpPr>
            <p:nvPr/>
          </p:nvSpPr>
          <p:spPr bwMode="auto">
            <a:xfrm>
              <a:off x="6061914" y="3115206"/>
              <a:ext cx="204521" cy="204521"/>
            </a:xfrm>
            <a:custGeom>
              <a:avLst/>
              <a:gdLst>
                <a:gd name="T0" fmla="*/ 192 w 396"/>
                <a:gd name="T1" fmla="*/ 396 h 397"/>
                <a:gd name="T2" fmla="*/ 192 w 396"/>
                <a:gd name="T3" fmla="*/ 396 h 397"/>
                <a:gd name="T4" fmla="*/ 395 w 396"/>
                <a:gd name="T5" fmla="*/ 203 h 397"/>
                <a:gd name="T6" fmla="*/ 192 w 396"/>
                <a:gd name="T7" fmla="*/ 0 h 397"/>
                <a:gd name="T8" fmla="*/ 0 w 396"/>
                <a:gd name="T9" fmla="*/ 203 h 397"/>
                <a:gd name="T10" fmla="*/ 192 w 396"/>
                <a:gd name="T11" fmla="*/ 396 h 397"/>
              </a:gdLst>
              <a:ahLst/>
              <a:cxnLst>
                <a:cxn ang="0">
                  <a:pos x="T0" y="T1"/>
                </a:cxn>
                <a:cxn ang="0">
                  <a:pos x="T2" y="T3"/>
                </a:cxn>
                <a:cxn ang="0">
                  <a:pos x="T4" y="T5"/>
                </a:cxn>
                <a:cxn ang="0">
                  <a:pos x="T6" y="T7"/>
                </a:cxn>
                <a:cxn ang="0">
                  <a:pos x="T8" y="T9"/>
                </a:cxn>
                <a:cxn ang="0">
                  <a:pos x="T10" y="T11"/>
                </a:cxn>
              </a:cxnLst>
              <a:rect l="0" t="0" r="r" b="b"/>
              <a:pathLst>
                <a:path w="396" h="397">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3" name="Freeform 429">
              <a:extLst>
                <a:ext uri="{FF2B5EF4-FFF2-40B4-BE49-F238E27FC236}">
                  <a16:creationId xmlns:a16="http://schemas.microsoft.com/office/drawing/2014/main" id="{022DBCE8-88AB-B1F4-F6A3-A5665909B3E9}"/>
                </a:ext>
              </a:extLst>
            </p:cNvPr>
            <p:cNvSpPr>
              <a:spLocks noChangeArrowheads="1"/>
            </p:cNvSpPr>
            <p:nvPr/>
          </p:nvSpPr>
          <p:spPr bwMode="auto">
            <a:xfrm>
              <a:off x="5971015" y="3346997"/>
              <a:ext cx="386318" cy="879440"/>
            </a:xfrm>
            <a:custGeom>
              <a:avLst/>
              <a:gdLst>
                <a:gd name="T0" fmla="*/ 738 w 748"/>
                <a:gd name="T1" fmla="*/ 580 h 1707"/>
                <a:gd name="T2" fmla="*/ 738 w 748"/>
                <a:gd name="T3" fmla="*/ 580 h 1707"/>
                <a:gd name="T4" fmla="*/ 650 w 748"/>
                <a:gd name="T5" fmla="*/ 185 h 1707"/>
                <a:gd name="T6" fmla="*/ 641 w 748"/>
                <a:gd name="T7" fmla="*/ 176 h 1707"/>
                <a:gd name="T8" fmla="*/ 641 w 748"/>
                <a:gd name="T9" fmla="*/ 176 h 1707"/>
                <a:gd name="T10" fmla="*/ 641 w 748"/>
                <a:gd name="T11" fmla="*/ 176 h 1707"/>
                <a:gd name="T12" fmla="*/ 421 w 748"/>
                <a:gd name="T13" fmla="*/ 0 h 1707"/>
                <a:gd name="T14" fmla="*/ 324 w 748"/>
                <a:gd name="T15" fmla="*/ 0 h 1707"/>
                <a:gd name="T16" fmla="*/ 97 w 748"/>
                <a:gd name="T17" fmla="*/ 185 h 1707"/>
                <a:gd name="T18" fmla="*/ 9 w 748"/>
                <a:gd name="T19" fmla="*/ 580 h 1707"/>
                <a:gd name="T20" fmla="*/ 27 w 748"/>
                <a:gd name="T21" fmla="*/ 624 h 1707"/>
                <a:gd name="T22" fmla="*/ 79 w 748"/>
                <a:gd name="T23" fmla="*/ 598 h 1707"/>
                <a:gd name="T24" fmla="*/ 211 w 748"/>
                <a:gd name="T25" fmla="*/ 228 h 1707"/>
                <a:gd name="T26" fmla="*/ 238 w 748"/>
                <a:gd name="T27" fmla="*/ 228 h 1707"/>
                <a:gd name="T28" fmla="*/ 70 w 748"/>
                <a:gd name="T29" fmla="*/ 862 h 1707"/>
                <a:gd name="T30" fmla="*/ 97 w 748"/>
                <a:gd name="T31" fmla="*/ 888 h 1707"/>
                <a:gd name="T32" fmla="*/ 211 w 748"/>
                <a:gd name="T33" fmla="*/ 888 h 1707"/>
                <a:gd name="T34" fmla="*/ 307 w 748"/>
                <a:gd name="T35" fmla="*/ 1671 h 1707"/>
                <a:gd name="T36" fmla="*/ 342 w 748"/>
                <a:gd name="T37" fmla="*/ 1706 h 1707"/>
                <a:gd name="T38" fmla="*/ 404 w 748"/>
                <a:gd name="T39" fmla="*/ 1706 h 1707"/>
                <a:gd name="T40" fmla="*/ 439 w 748"/>
                <a:gd name="T41" fmla="*/ 1671 h 1707"/>
                <a:gd name="T42" fmla="*/ 536 w 748"/>
                <a:gd name="T43" fmla="*/ 888 h 1707"/>
                <a:gd name="T44" fmla="*/ 650 w 748"/>
                <a:gd name="T45" fmla="*/ 888 h 1707"/>
                <a:gd name="T46" fmla="*/ 676 w 748"/>
                <a:gd name="T47" fmla="*/ 862 h 1707"/>
                <a:gd name="T48" fmla="*/ 509 w 748"/>
                <a:gd name="T49" fmla="*/ 228 h 1707"/>
                <a:gd name="T50" fmla="*/ 536 w 748"/>
                <a:gd name="T51" fmla="*/ 228 h 1707"/>
                <a:gd name="T52" fmla="*/ 668 w 748"/>
                <a:gd name="T53" fmla="*/ 598 h 1707"/>
                <a:gd name="T54" fmla="*/ 712 w 748"/>
                <a:gd name="T55" fmla="*/ 624 h 1707"/>
                <a:gd name="T56" fmla="*/ 738 w 748"/>
                <a:gd name="T57" fmla="*/ 580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8" h="1707">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4" name="Freeform 430">
              <a:extLst>
                <a:ext uri="{FF2B5EF4-FFF2-40B4-BE49-F238E27FC236}">
                  <a16:creationId xmlns:a16="http://schemas.microsoft.com/office/drawing/2014/main" id="{0E7D5E5F-F6A2-90C1-CA74-C83DBF39259B}"/>
                </a:ext>
              </a:extLst>
            </p:cNvPr>
            <p:cNvSpPr>
              <a:spLocks noChangeArrowheads="1"/>
            </p:cNvSpPr>
            <p:nvPr/>
          </p:nvSpPr>
          <p:spPr bwMode="auto">
            <a:xfrm>
              <a:off x="5436987" y="3346997"/>
              <a:ext cx="490851" cy="879440"/>
            </a:xfrm>
            <a:custGeom>
              <a:avLst/>
              <a:gdLst>
                <a:gd name="T0" fmla="*/ 941 w 951"/>
                <a:gd name="T1" fmla="*/ 809 h 1707"/>
                <a:gd name="T2" fmla="*/ 941 w 951"/>
                <a:gd name="T3" fmla="*/ 809 h 1707"/>
                <a:gd name="T4" fmla="*/ 818 w 951"/>
                <a:gd name="T5" fmla="*/ 185 h 1707"/>
                <a:gd name="T6" fmla="*/ 818 w 951"/>
                <a:gd name="T7" fmla="*/ 167 h 1707"/>
                <a:gd name="T8" fmla="*/ 598 w 951"/>
                <a:gd name="T9" fmla="*/ 0 h 1707"/>
                <a:gd name="T10" fmla="*/ 343 w 951"/>
                <a:gd name="T11" fmla="*/ 0 h 1707"/>
                <a:gd name="T12" fmla="*/ 132 w 951"/>
                <a:gd name="T13" fmla="*/ 176 h 1707"/>
                <a:gd name="T14" fmla="*/ 132 w 951"/>
                <a:gd name="T15" fmla="*/ 185 h 1707"/>
                <a:gd name="T16" fmla="*/ 9 w 951"/>
                <a:gd name="T17" fmla="*/ 809 h 1707"/>
                <a:gd name="T18" fmla="*/ 70 w 951"/>
                <a:gd name="T19" fmla="*/ 897 h 1707"/>
                <a:gd name="T20" fmla="*/ 70 w 951"/>
                <a:gd name="T21" fmla="*/ 897 h 1707"/>
                <a:gd name="T22" fmla="*/ 158 w 951"/>
                <a:gd name="T23" fmla="*/ 844 h 1707"/>
                <a:gd name="T24" fmla="*/ 238 w 951"/>
                <a:gd name="T25" fmla="*/ 422 h 1707"/>
                <a:gd name="T26" fmla="*/ 238 w 951"/>
                <a:gd name="T27" fmla="*/ 836 h 1707"/>
                <a:gd name="T28" fmla="*/ 238 w 951"/>
                <a:gd name="T29" fmla="*/ 871 h 1707"/>
                <a:gd name="T30" fmla="*/ 238 w 951"/>
                <a:gd name="T31" fmla="*/ 1609 h 1707"/>
                <a:gd name="T32" fmla="*/ 334 w 951"/>
                <a:gd name="T33" fmla="*/ 1706 h 1707"/>
                <a:gd name="T34" fmla="*/ 343 w 951"/>
                <a:gd name="T35" fmla="*/ 1706 h 1707"/>
                <a:gd name="T36" fmla="*/ 440 w 951"/>
                <a:gd name="T37" fmla="*/ 1609 h 1707"/>
                <a:gd name="T38" fmla="*/ 440 w 951"/>
                <a:gd name="T39" fmla="*/ 871 h 1707"/>
                <a:gd name="T40" fmla="*/ 510 w 951"/>
                <a:gd name="T41" fmla="*/ 871 h 1707"/>
                <a:gd name="T42" fmla="*/ 510 w 951"/>
                <a:gd name="T43" fmla="*/ 1609 h 1707"/>
                <a:gd name="T44" fmla="*/ 607 w 951"/>
                <a:gd name="T45" fmla="*/ 1706 h 1707"/>
                <a:gd name="T46" fmla="*/ 616 w 951"/>
                <a:gd name="T47" fmla="*/ 1706 h 1707"/>
                <a:gd name="T48" fmla="*/ 712 w 951"/>
                <a:gd name="T49" fmla="*/ 1609 h 1707"/>
                <a:gd name="T50" fmla="*/ 712 w 951"/>
                <a:gd name="T51" fmla="*/ 871 h 1707"/>
                <a:gd name="T52" fmla="*/ 712 w 951"/>
                <a:gd name="T53" fmla="*/ 836 h 1707"/>
                <a:gd name="T54" fmla="*/ 712 w 951"/>
                <a:gd name="T55" fmla="*/ 440 h 1707"/>
                <a:gd name="T56" fmla="*/ 792 w 951"/>
                <a:gd name="T57" fmla="*/ 844 h 1707"/>
                <a:gd name="T58" fmla="*/ 880 w 951"/>
                <a:gd name="T59" fmla="*/ 897 h 1707"/>
                <a:gd name="T60" fmla="*/ 941 w 951"/>
                <a:gd name="T61" fmla="*/ 809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51" h="1707">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5" name="Freeform 431">
              <a:extLst>
                <a:ext uri="{FF2B5EF4-FFF2-40B4-BE49-F238E27FC236}">
                  <a16:creationId xmlns:a16="http://schemas.microsoft.com/office/drawing/2014/main" id="{B63E3FA1-E3DB-3B61-4C46-BDF9E51DB39C}"/>
                </a:ext>
              </a:extLst>
            </p:cNvPr>
            <p:cNvSpPr>
              <a:spLocks noChangeArrowheads="1"/>
            </p:cNvSpPr>
            <p:nvPr/>
          </p:nvSpPr>
          <p:spPr bwMode="auto">
            <a:xfrm>
              <a:off x="5577880" y="3115206"/>
              <a:ext cx="204521" cy="204521"/>
            </a:xfrm>
            <a:custGeom>
              <a:avLst/>
              <a:gdLst>
                <a:gd name="T0" fmla="*/ 202 w 396"/>
                <a:gd name="T1" fmla="*/ 396 h 397"/>
                <a:gd name="T2" fmla="*/ 202 w 396"/>
                <a:gd name="T3" fmla="*/ 396 h 397"/>
                <a:gd name="T4" fmla="*/ 395 w 396"/>
                <a:gd name="T5" fmla="*/ 203 h 397"/>
                <a:gd name="T6" fmla="*/ 202 w 396"/>
                <a:gd name="T7" fmla="*/ 0 h 397"/>
                <a:gd name="T8" fmla="*/ 0 w 396"/>
                <a:gd name="T9" fmla="*/ 203 h 397"/>
                <a:gd name="T10" fmla="*/ 202 w 396"/>
                <a:gd name="T11" fmla="*/ 396 h 397"/>
              </a:gdLst>
              <a:ahLst/>
              <a:cxnLst>
                <a:cxn ang="0">
                  <a:pos x="T0" y="T1"/>
                </a:cxn>
                <a:cxn ang="0">
                  <a:pos x="T2" y="T3"/>
                </a:cxn>
                <a:cxn ang="0">
                  <a:pos x="T4" y="T5"/>
                </a:cxn>
                <a:cxn ang="0">
                  <a:pos x="T6" y="T7"/>
                </a:cxn>
                <a:cxn ang="0">
                  <a:pos x="T8" y="T9"/>
                </a:cxn>
                <a:cxn ang="0">
                  <a:pos x="T10" y="T11"/>
                </a:cxn>
              </a:cxnLst>
              <a:rect l="0" t="0" r="r" b="b"/>
              <a:pathLst>
                <a:path w="396" h="397">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46" name="Freeform 432">
            <a:extLst>
              <a:ext uri="{FF2B5EF4-FFF2-40B4-BE49-F238E27FC236}">
                <a16:creationId xmlns:a16="http://schemas.microsoft.com/office/drawing/2014/main" id="{E420802F-C732-9BC8-5A33-30B4B247F78C}"/>
              </a:ext>
            </a:extLst>
          </p:cNvPr>
          <p:cNvSpPr>
            <a:spLocks noChangeArrowheads="1"/>
          </p:cNvSpPr>
          <p:nvPr/>
        </p:nvSpPr>
        <p:spPr bwMode="auto">
          <a:xfrm>
            <a:off x="2947512" y="4138421"/>
            <a:ext cx="290875" cy="354503"/>
          </a:xfrm>
          <a:custGeom>
            <a:avLst/>
            <a:gdLst>
              <a:gd name="T0" fmla="*/ 554 w 564"/>
              <a:gd name="T1" fmla="*/ 536 h 687"/>
              <a:gd name="T2" fmla="*/ 554 w 564"/>
              <a:gd name="T3" fmla="*/ 536 h 687"/>
              <a:gd name="T4" fmla="*/ 501 w 564"/>
              <a:gd name="T5" fmla="*/ 396 h 687"/>
              <a:gd name="T6" fmla="*/ 492 w 564"/>
              <a:gd name="T7" fmla="*/ 246 h 687"/>
              <a:gd name="T8" fmla="*/ 492 w 564"/>
              <a:gd name="T9" fmla="*/ 211 h 687"/>
              <a:gd name="T10" fmla="*/ 492 w 564"/>
              <a:gd name="T11" fmla="*/ 167 h 687"/>
              <a:gd name="T12" fmla="*/ 281 w 564"/>
              <a:gd name="T13" fmla="*/ 0 h 687"/>
              <a:gd name="T14" fmla="*/ 141 w 564"/>
              <a:gd name="T15" fmla="*/ 44 h 687"/>
              <a:gd name="T16" fmla="*/ 61 w 564"/>
              <a:gd name="T17" fmla="*/ 167 h 687"/>
              <a:gd name="T18" fmla="*/ 61 w 564"/>
              <a:gd name="T19" fmla="*/ 211 h 687"/>
              <a:gd name="T20" fmla="*/ 61 w 564"/>
              <a:gd name="T21" fmla="*/ 255 h 687"/>
              <a:gd name="T22" fmla="*/ 61 w 564"/>
              <a:gd name="T23" fmla="*/ 264 h 687"/>
              <a:gd name="T24" fmla="*/ 61 w 564"/>
              <a:gd name="T25" fmla="*/ 264 h 687"/>
              <a:gd name="T26" fmla="*/ 61 w 564"/>
              <a:gd name="T27" fmla="*/ 404 h 687"/>
              <a:gd name="T28" fmla="*/ 9 w 564"/>
              <a:gd name="T29" fmla="*/ 536 h 687"/>
              <a:gd name="T30" fmla="*/ 0 w 564"/>
              <a:gd name="T31" fmla="*/ 572 h 687"/>
              <a:gd name="T32" fmla="*/ 26 w 564"/>
              <a:gd name="T33" fmla="*/ 589 h 687"/>
              <a:gd name="T34" fmla="*/ 26 w 564"/>
              <a:gd name="T35" fmla="*/ 589 h 687"/>
              <a:gd name="T36" fmla="*/ 114 w 564"/>
              <a:gd name="T37" fmla="*/ 589 h 687"/>
              <a:gd name="T38" fmla="*/ 176 w 564"/>
              <a:gd name="T39" fmla="*/ 660 h 687"/>
              <a:gd name="T40" fmla="*/ 281 w 564"/>
              <a:gd name="T41" fmla="*/ 686 h 687"/>
              <a:gd name="T42" fmla="*/ 387 w 564"/>
              <a:gd name="T43" fmla="*/ 660 h 687"/>
              <a:gd name="T44" fmla="*/ 448 w 564"/>
              <a:gd name="T45" fmla="*/ 589 h 687"/>
              <a:gd name="T46" fmla="*/ 528 w 564"/>
              <a:gd name="T47" fmla="*/ 589 h 687"/>
              <a:gd name="T48" fmla="*/ 528 w 564"/>
              <a:gd name="T49" fmla="*/ 589 h 687"/>
              <a:gd name="T50" fmla="*/ 563 w 564"/>
              <a:gd name="T51" fmla="*/ 572 h 687"/>
              <a:gd name="T52" fmla="*/ 554 w 564"/>
              <a:gd name="T53" fmla="*/ 536 h 687"/>
              <a:gd name="T54" fmla="*/ 360 w 564"/>
              <a:gd name="T55" fmla="*/ 624 h 687"/>
              <a:gd name="T56" fmla="*/ 360 w 564"/>
              <a:gd name="T57" fmla="*/ 624 h 687"/>
              <a:gd name="T58" fmla="*/ 281 w 564"/>
              <a:gd name="T59" fmla="*/ 642 h 687"/>
              <a:gd name="T60" fmla="*/ 202 w 564"/>
              <a:gd name="T61" fmla="*/ 624 h 687"/>
              <a:gd name="T62" fmla="*/ 167 w 564"/>
              <a:gd name="T63" fmla="*/ 589 h 687"/>
              <a:gd name="T64" fmla="*/ 281 w 564"/>
              <a:gd name="T65" fmla="*/ 589 h 687"/>
              <a:gd name="T66" fmla="*/ 396 w 564"/>
              <a:gd name="T67" fmla="*/ 589 h 687"/>
              <a:gd name="T68" fmla="*/ 360 w 564"/>
              <a:gd name="T69" fmla="*/ 624 h 687"/>
              <a:gd name="T70" fmla="*/ 466 w 564"/>
              <a:gd name="T71" fmla="*/ 545 h 687"/>
              <a:gd name="T72" fmla="*/ 466 w 564"/>
              <a:gd name="T73" fmla="*/ 545 h 687"/>
              <a:gd name="T74" fmla="*/ 466 w 564"/>
              <a:gd name="T75" fmla="*/ 545 h 687"/>
              <a:gd name="T76" fmla="*/ 281 w 564"/>
              <a:gd name="T77" fmla="*/ 545 h 687"/>
              <a:gd name="T78" fmla="*/ 52 w 564"/>
              <a:gd name="T79" fmla="*/ 545 h 687"/>
              <a:gd name="T80" fmla="*/ 105 w 564"/>
              <a:gd name="T81" fmla="*/ 404 h 687"/>
              <a:gd name="T82" fmla="*/ 105 w 564"/>
              <a:gd name="T83" fmla="*/ 255 h 687"/>
              <a:gd name="T84" fmla="*/ 105 w 564"/>
              <a:gd name="T85" fmla="*/ 246 h 687"/>
              <a:gd name="T86" fmla="*/ 105 w 564"/>
              <a:gd name="T87" fmla="*/ 246 h 687"/>
              <a:gd name="T88" fmla="*/ 105 w 564"/>
              <a:gd name="T89" fmla="*/ 202 h 687"/>
              <a:gd name="T90" fmla="*/ 105 w 564"/>
              <a:gd name="T91" fmla="*/ 176 h 687"/>
              <a:gd name="T92" fmla="*/ 167 w 564"/>
              <a:gd name="T93" fmla="*/ 79 h 687"/>
              <a:gd name="T94" fmla="*/ 281 w 564"/>
              <a:gd name="T95" fmla="*/ 44 h 687"/>
              <a:gd name="T96" fmla="*/ 448 w 564"/>
              <a:gd name="T97" fmla="*/ 176 h 687"/>
              <a:gd name="T98" fmla="*/ 448 w 564"/>
              <a:gd name="T99" fmla="*/ 202 h 687"/>
              <a:gd name="T100" fmla="*/ 448 w 564"/>
              <a:gd name="T101" fmla="*/ 246 h 687"/>
              <a:gd name="T102" fmla="*/ 457 w 564"/>
              <a:gd name="T103" fmla="*/ 404 h 687"/>
              <a:gd name="T104" fmla="*/ 501 w 564"/>
              <a:gd name="T105" fmla="*/ 545 h 687"/>
              <a:gd name="T106" fmla="*/ 466 w 564"/>
              <a:gd name="T107" fmla="*/ 545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687">
                <a:moveTo>
                  <a:pt x="554" y="536"/>
                </a:moveTo>
                <a:lnTo>
                  <a:pt x="554" y="536"/>
                </a:lnTo>
                <a:cubicBezTo>
                  <a:pt x="528" y="510"/>
                  <a:pt x="510" y="457"/>
                  <a:pt x="501" y="396"/>
                </a:cubicBezTo>
                <a:cubicBezTo>
                  <a:pt x="492" y="343"/>
                  <a:pt x="492" y="290"/>
                  <a:pt x="492" y="246"/>
                </a:cubicBezTo>
                <a:cubicBezTo>
                  <a:pt x="492" y="237"/>
                  <a:pt x="492" y="220"/>
                  <a:pt x="492" y="211"/>
                </a:cubicBezTo>
                <a:cubicBezTo>
                  <a:pt x="501" y="193"/>
                  <a:pt x="492" y="185"/>
                  <a:pt x="492" y="167"/>
                </a:cubicBezTo>
                <a:cubicBezTo>
                  <a:pt x="475" y="70"/>
                  <a:pt x="387" y="0"/>
                  <a:pt x="281" y="0"/>
                </a:cubicBezTo>
                <a:cubicBezTo>
                  <a:pt x="228" y="0"/>
                  <a:pt x="176" y="17"/>
                  <a:pt x="141" y="44"/>
                </a:cubicBezTo>
                <a:cubicBezTo>
                  <a:pt x="105" y="70"/>
                  <a:pt x="79" y="114"/>
                  <a:pt x="61" y="167"/>
                </a:cubicBezTo>
                <a:cubicBezTo>
                  <a:pt x="61" y="176"/>
                  <a:pt x="61" y="193"/>
                  <a:pt x="61" y="211"/>
                </a:cubicBezTo>
                <a:cubicBezTo>
                  <a:pt x="61" y="220"/>
                  <a:pt x="61" y="237"/>
                  <a:pt x="61" y="255"/>
                </a:cubicBezTo>
                <a:cubicBezTo>
                  <a:pt x="61" y="264"/>
                  <a:pt x="61" y="264"/>
                  <a:pt x="61" y="264"/>
                </a:cubicBezTo>
                <a:lnTo>
                  <a:pt x="61" y="264"/>
                </a:lnTo>
                <a:cubicBezTo>
                  <a:pt x="61" y="299"/>
                  <a:pt x="61" y="352"/>
                  <a:pt x="61" y="404"/>
                </a:cubicBezTo>
                <a:cubicBezTo>
                  <a:pt x="52" y="466"/>
                  <a:pt x="35" y="510"/>
                  <a:pt x="9" y="536"/>
                </a:cubicBezTo>
                <a:cubicBezTo>
                  <a:pt x="0" y="545"/>
                  <a:pt x="0" y="563"/>
                  <a:pt x="0" y="572"/>
                </a:cubicBezTo>
                <a:cubicBezTo>
                  <a:pt x="9" y="580"/>
                  <a:pt x="17" y="589"/>
                  <a:pt x="26" y="589"/>
                </a:cubicBezTo>
                <a:lnTo>
                  <a:pt x="26" y="589"/>
                </a:lnTo>
                <a:cubicBezTo>
                  <a:pt x="114" y="589"/>
                  <a:pt x="114" y="589"/>
                  <a:pt x="114" y="589"/>
                </a:cubicBezTo>
                <a:cubicBezTo>
                  <a:pt x="132" y="616"/>
                  <a:pt x="149" y="642"/>
                  <a:pt x="176" y="660"/>
                </a:cubicBezTo>
                <a:cubicBezTo>
                  <a:pt x="211" y="677"/>
                  <a:pt x="246" y="686"/>
                  <a:pt x="281" y="686"/>
                </a:cubicBezTo>
                <a:cubicBezTo>
                  <a:pt x="316" y="686"/>
                  <a:pt x="352" y="677"/>
                  <a:pt x="387" y="660"/>
                </a:cubicBezTo>
                <a:cubicBezTo>
                  <a:pt x="413" y="642"/>
                  <a:pt x="431" y="616"/>
                  <a:pt x="448" y="589"/>
                </a:cubicBezTo>
                <a:cubicBezTo>
                  <a:pt x="528" y="589"/>
                  <a:pt x="528" y="589"/>
                  <a:pt x="528" y="589"/>
                </a:cubicBezTo>
                <a:lnTo>
                  <a:pt x="528" y="589"/>
                </a:lnTo>
                <a:cubicBezTo>
                  <a:pt x="545" y="589"/>
                  <a:pt x="554" y="580"/>
                  <a:pt x="563" y="572"/>
                </a:cubicBezTo>
                <a:cubicBezTo>
                  <a:pt x="563" y="563"/>
                  <a:pt x="563" y="545"/>
                  <a:pt x="554" y="536"/>
                </a:cubicBezTo>
                <a:close/>
                <a:moveTo>
                  <a:pt x="360" y="624"/>
                </a:moveTo>
                <a:lnTo>
                  <a:pt x="360" y="624"/>
                </a:lnTo>
                <a:cubicBezTo>
                  <a:pt x="334" y="633"/>
                  <a:pt x="308" y="642"/>
                  <a:pt x="281" y="642"/>
                </a:cubicBezTo>
                <a:cubicBezTo>
                  <a:pt x="255" y="642"/>
                  <a:pt x="228" y="633"/>
                  <a:pt x="202" y="624"/>
                </a:cubicBezTo>
                <a:cubicBezTo>
                  <a:pt x="184" y="616"/>
                  <a:pt x="176" y="598"/>
                  <a:pt x="167" y="589"/>
                </a:cubicBezTo>
                <a:cubicBezTo>
                  <a:pt x="281" y="589"/>
                  <a:pt x="281" y="589"/>
                  <a:pt x="281" y="589"/>
                </a:cubicBezTo>
                <a:cubicBezTo>
                  <a:pt x="396" y="589"/>
                  <a:pt x="396" y="589"/>
                  <a:pt x="396" y="589"/>
                </a:cubicBezTo>
                <a:cubicBezTo>
                  <a:pt x="387" y="598"/>
                  <a:pt x="369" y="616"/>
                  <a:pt x="360" y="624"/>
                </a:cubicBezTo>
                <a:close/>
                <a:moveTo>
                  <a:pt x="466" y="545"/>
                </a:moveTo>
                <a:lnTo>
                  <a:pt x="466" y="545"/>
                </a:lnTo>
                <a:lnTo>
                  <a:pt x="466" y="545"/>
                </a:lnTo>
                <a:cubicBezTo>
                  <a:pt x="281" y="545"/>
                  <a:pt x="281" y="545"/>
                  <a:pt x="281" y="545"/>
                </a:cubicBezTo>
                <a:cubicBezTo>
                  <a:pt x="52" y="545"/>
                  <a:pt x="52" y="545"/>
                  <a:pt x="52" y="545"/>
                </a:cubicBezTo>
                <a:cubicBezTo>
                  <a:pt x="79" y="510"/>
                  <a:pt x="97" y="466"/>
                  <a:pt x="105" y="404"/>
                </a:cubicBezTo>
                <a:cubicBezTo>
                  <a:pt x="114" y="352"/>
                  <a:pt x="114" y="290"/>
                  <a:pt x="105" y="255"/>
                </a:cubicBezTo>
                <a:cubicBezTo>
                  <a:pt x="105" y="246"/>
                  <a:pt x="105" y="246"/>
                  <a:pt x="105" y="246"/>
                </a:cubicBezTo>
                <a:lnTo>
                  <a:pt x="105" y="246"/>
                </a:lnTo>
                <a:cubicBezTo>
                  <a:pt x="105" y="228"/>
                  <a:pt x="105" y="211"/>
                  <a:pt x="105" y="202"/>
                </a:cubicBezTo>
                <a:cubicBezTo>
                  <a:pt x="105" y="193"/>
                  <a:pt x="105" y="185"/>
                  <a:pt x="105" y="176"/>
                </a:cubicBezTo>
                <a:cubicBezTo>
                  <a:pt x="114" y="141"/>
                  <a:pt x="141" y="105"/>
                  <a:pt x="167" y="79"/>
                </a:cubicBezTo>
                <a:cubicBezTo>
                  <a:pt x="202" y="53"/>
                  <a:pt x="237" y="44"/>
                  <a:pt x="281" y="44"/>
                </a:cubicBezTo>
                <a:cubicBezTo>
                  <a:pt x="360" y="44"/>
                  <a:pt x="431" y="97"/>
                  <a:pt x="448" y="176"/>
                </a:cubicBezTo>
                <a:cubicBezTo>
                  <a:pt x="448" y="185"/>
                  <a:pt x="448" y="193"/>
                  <a:pt x="448" y="202"/>
                </a:cubicBezTo>
                <a:cubicBezTo>
                  <a:pt x="448" y="220"/>
                  <a:pt x="448" y="228"/>
                  <a:pt x="448" y="246"/>
                </a:cubicBezTo>
                <a:cubicBezTo>
                  <a:pt x="448" y="290"/>
                  <a:pt x="448" y="343"/>
                  <a:pt x="457" y="404"/>
                </a:cubicBezTo>
                <a:cubicBezTo>
                  <a:pt x="466" y="466"/>
                  <a:pt x="484" y="510"/>
                  <a:pt x="501" y="545"/>
                </a:cubicBezTo>
                <a:lnTo>
                  <a:pt x="466" y="545"/>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7" name="Freeform 433">
            <a:extLst>
              <a:ext uri="{FF2B5EF4-FFF2-40B4-BE49-F238E27FC236}">
                <a16:creationId xmlns:a16="http://schemas.microsoft.com/office/drawing/2014/main" id="{494EA877-51FD-7783-3F19-B70B890883CF}"/>
              </a:ext>
            </a:extLst>
          </p:cNvPr>
          <p:cNvSpPr>
            <a:spLocks noChangeArrowheads="1"/>
          </p:cNvSpPr>
          <p:nvPr/>
        </p:nvSpPr>
        <p:spPr bwMode="auto">
          <a:xfrm>
            <a:off x="8560588" y="2585880"/>
            <a:ext cx="277240" cy="318144"/>
          </a:xfrm>
          <a:custGeom>
            <a:avLst/>
            <a:gdLst>
              <a:gd name="T0" fmla="*/ 528 w 538"/>
              <a:gd name="T1" fmla="*/ 607 h 617"/>
              <a:gd name="T2" fmla="*/ 528 w 538"/>
              <a:gd name="T3" fmla="*/ 607 h 617"/>
              <a:gd name="T4" fmla="*/ 537 w 538"/>
              <a:gd name="T5" fmla="*/ 598 h 617"/>
              <a:gd name="T6" fmla="*/ 537 w 538"/>
              <a:gd name="T7" fmla="*/ 589 h 617"/>
              <a:gd name="T8" fmla="*/ 537 w 538"/>
              <a:gd name="T9" fmla="*/ 589 h 617"/>
              <a:gd name="T10" fmla="*/ 528 w 538"/>
              <a:gd name="T11" fmla="*/ 580 h 617"/>
              <a:gd name="T12" fmla="*/ 291 w 538"/>
              <a:gd name="T13" fmla="*/ 17 h 617"/>
              <a:gd name="T14" fmla="*/ 291 w 538"/>
              <a:gd name="T15" fmla="*/ 17 h 617"/>
              <a:gd name="T16" fmla="*/ 282 w 538"/>
              <a:gd name="T17" fmla="*/ 9 h 617"/>
              <a:gd name="T18" fmla="*/ 282 w 538"/>
              <a:gd name="T19" fmla="*/ 9 h 617"/>
              <a:gd name="T20" fmla="*/ 282 w 538"/>
              <a:gd name="T21" fmla="*/ 9 h 617"/>
              <a:gd name="T22" fmla="*/ 282 w 538"/>
              <a:gd name="T23" fmla="*/ 9 h 617"/>
              <a:gd name="T24" fmla="*/ 273 w 538"/>
              <a:gd name="T25" fmla="*/ 0 h 617"/>
              <a:gd name="T26" fmla="*/ 273 w 538"/>
              <a:gd name="T27" fmla="*/ 0 h 617"/>
              <a:gd name="T28" fmla="*/ 273 w 538"/>
              <a:gd name="T29" fmla="*/ 0 h 617"/>
              <a:gd name="T30" fmla="*/ 264 w 538"/>
              <a:gd name="T31" fmla="*/ 0 h 617"/>
              <a:gd name="T32" fmla="*/ 264 w 538"/>
              <a:gd name="T33" fmla="*/ 0 h 617"/>
              <a:gd name="T34" fmla="*/ 264 w 538"/>
              <a:gd name="T35" fmla="*/ 9 h 617"/>
              <a:gd name="T36" fmla="*/ 255 w 538"/>
              <a:gd name="T37" fmla="*/ 9 h 617"/>
              <a:gd name="T38" fmla="*/ 255 w 538"/>
              <a:gd name="T39" fmla="*/ 9 h 617"/>
              <a:gd name="T40" fmla="*/ 255 w 538"/>
              <a:gd name="T41" fmla="*/ 9 h 617"/>
              <a:gd name="T42" fmla="*/ 247 w 538"/>
              <a:gd name="T43" fmla="*/ 17 h 617"/>
              <a:gd name="T44" fmla="*/ 247 w 538"/>
              <a:gd name="T45" fmla="*/ 17 h 617"/>
              <a:gd name="T46" fmla="*/ 9 w 538"/>
              <a:gd name="T47" fmla="*/ 580 h 617"/>
              <a:gd name="T48" fmla="*/ 9 w 538"/>
              <a:gd name="T49" fmla="*/ 589 h 617"/>
              <a:gd name="T50" fmla="*/ 0 w 538"/>
              <a:gd name="T51" fmla="*/ 589 h 617"/>
              <a:gd name="T52" fmla="*/ 0 w 538"/>
              <a:gd name="T53" fmla="*/ 598 h 617"/>
              <a:gd name="T54" fmla="*/ 9 w 538"/>
              <a:gd name="T55" fmla="*/ 598 h 617"/>
              <a:gd name="T56" fmla="*/ 9 w 538"/>
              <a:gd name="T57" fmla="*/ 598 h 617"/>
              <a:gd name="T58" fmla="*/ 9 w 538"/>
              <a:gd name="T59" fmla="*/ 607 h 617"/>
              <a:gd name="T60" fmla="*/ 9 w 538"/>
              <a:gd name="T61" fmla="*/ 607 h 617"/>
              <a:gd name="T62" fmla="*/ 9 w 538"/>
              <a:gd name="T63" fmla="*/ 607 h 617"/>
              <a:gd name="T64" fmla="*/ 18 w 538"/>
              <a:gd name="T65" fmla="*/ 616 h 617"/>
              <a:gd name="T66" fmla="*/ 18 w 538"/>
              <a:gd name="T67" fmla="*/ 616 h 617"/>
              <a:gd name="T68" fmla="*/ 18 w 538"/>
              <a:gd name="T69" fmla="*/ 616 h 617"/>
              <a:gd name="T70" fmla="*/ 27 w 538"/>
              <a:gd name="T71" fmla="*/ 616 h 617"/>
              <a:gd name="T72" fmla="*/ 27 w 538"/>
              <a:gd name="T73" fmla="*/ 616 h 617"/>
              <a:gd name="T74" fmla="*/ 36 w 538"/>
              <a:gd name="T75" fmla="*/ 616 h 617"/>
              <a:gd name="T76" fmla="*/ 273 w 538"/>
              <a:gd name="T77" fmla="*/ 457 h 617"/>
              <a:gd name="T78" fmla="*/ 502 w 538"/>
              <a:gd name="T79" fmla="*/ 616 h 617"/>
              <a:gd name="T80" fmla="*/ 510 w 538"/>
              <a:gd name="T81" fmla="*/ 616 h 617"/>
              <a:gd name="T82" fmla="*/ 510 w 538"/>
              <a:gd name="T83" fmla="*/ 616 h 617"/>
              <a:gd name="T84" fmla="*/ 519 w 538"/>
              <a:gd name="T85" fmla="*/ 616 h 617"/>
              <a:gd name="T86" fmla="*/ 519 w 538"/>
              <a:gd name="T87" fmla="*/ 616 h 617"/>
              <a:gd name="T88" fmla="*/ 519 w 538"/>
              <a:gd name="T89" fmla="*/ 616 h 617"/>
              <a:gd name="T90" fmla="*/ 282 w 538"/>
              <a:gd name="T91" fmla="*/ 413 h 617"/>
              <a:gd name="T92" fmla="*/ 282 w 538"/>
              <a:gd name="T93" fmla="*/ 413 h 617"/>
              <a:gd name="T94" fmla="*/ 282 w 538"/>
              <a:gd name="T95" fmla="*/ 413 h 617"/>
              <a:gd name="T96" fmla="*/ 273 w 538"/>
              <a:gd name="T97" fmla="*/ 413 h 617"/>
              <a:gd name="T98" fmla="*/ 273 w 538"/>
              <a:gd name="T99" fmla="*/ 413 h 617"/>
              <a:gd name="T100" fmla="*/ 273 w 538"/>
              <a:gd name="T101" fmla="*/ 413 h 617"/>
              <a:gd name="T102" fmla="*/ 264 w 538"/>
              <a:gd name="T103" fmla="*/ 413 h 617"/>
              <a:gd name="T104" fmla="*/ 264 w 538"/>
              <a:gd name="T105" fmla="*/ 413 h 617"/>
              <a:gd name="T106" fmla="*/ 264 w 538"/>
              <a:gd name="T107" fmla="*/ 413 h 617"/>
              <a:gd name="T108" fmla="*/ 255 w 538"/>
              <a:gd name="T109" fmla="*/ 413 h 617"/>
              <a:gd name="T110" fmla="*/ 80 w 538"/>
              <a:gd name="T111" fmla="*/ 536 h 617"/>
              <a:gd name="T112" fmla="*/ 282 w 538"/>
              <a:gd name="T113" fmla="*/ 41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8" h="617">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8" name="Freeform 434">
            <a:extLst>
              <a:ext uri="{FF2B5EF4-FFF2-40B4-BE49-F238E27FC236}">
                <a16:creationId xmlns:a16="http://schemas.microsoft.com/office/drawing/2014/main" id="{67421741-5AD9-55CA-0C3E-F78FF5460E6F}"/>
              </a:ext>
            </a:extLst>
          </p:cNvPr>
          <p:cNvSpPr>
            <a:spLocks noChangeArrowheads="1"/>
          </p:cNvSpPr>
          <p:nvPr/>
        </p:nvSpPr>
        <p:spPr bwMode="auto">
          <a:xfrm>
            <a:off x="2911153" y="5579159"/>
            <a:ext cx="363593" cy="313599"/>
          </a:xfrm>
          <a:custGeom>
            <a:avLst/>
            <a:gdLst>
              <a:gd name="T0" fmla="*/ 352 w 705"/>
              <a:gd name="T1" fmla="*/ 607 h 608"/>
              <a:gd name="T2" fmla="*/ 352 w 705"/>
              <a:gd name="T3" fmla="*/ 607 h 608"/>
              <a:gd name="T4" fmla="*/ 335 w 705"/>
              <a:gd name="T5" fmla="*/ 598 h 608"/>
              <a:gd name="T6" fmla="*/ 97 w 705"/>
              <a:gd name="T7" fmla="*/ 370 h 608"/>
              <a:gd name="T8" fmla="*/ 97 w 705"/>
              <a:gd name="T9" fmla="*/ 370 h 608"/>
              <a:gd name="T10" fmla="*/ 53 w 705"/>
              <a:gd name="T11" fmla="*/ 317 h 608"/>
              <a:gd name="T12" fmla="*/ 0 w 705"/>
              <a:gd name="T13" fmla="*/ 185 h 608"/>
              <a:gd name="T14" fmla="*/ 53 w 705"/>
              <a:gd name="T15" fmla="*/ 53 h 608"/>
              <a:gd name="T16" fmla="*/ 185 w 705"/>
              <a:gd name="T17" fmla="*/ 0 h 608"/>
              <a:gd name="T18" fmla="*/ 317 w 705"/>
              <a:gd name="T19" fmla="*/ 53 h 608"/>
              <a:gd name="T20" fmla="*/ 352 w 705"/>
              <a:gd name="T21" fmla="*/ 79 h 608"/>
              <a:gd name="T22" fmla="*/ 379 w 705"/>
              <a:gd name="T23" fmla="*/ 53 h 608"/>
              <a:gd name="T24" fmla="*/ 519 w 705"/>
              <a:gd name="T25" fmla="*/ 0 h 608"/>
              <a:gd name="T26" fmla="*/ 651 w 705"/>
              <a:gd name="T27" fmla="*/ 53 h 608"/>
              <a:gd name="T28" fmla="*/ 704 w 705"/>
              <a:gd name="T29" fmla="*/ 185 h 608"/>
              <a:gd name="T30" fmla="*/ 651 w 705"/>
              <a:gd name="T31" fmla="*/ 317 h 608"/>
              <a:gd name="T32" fmla="*/ 651 w 705"/>
              <a:gd name="T33" fmla="*/ 317 h 608"/>
              <a:gd name="T34" fmla="*/ 607 w 705"/>
              <a:gd name="T35" fmla="*/ 370 h 608"/>
              <a:gd name="T36" fmla="*/ 599 w 705"/>
              <a:gd name="T37" fmla="*/ 370 h 608"/>
              <a:gd name="T38" fmla="*/ 370 w 705"/>
              <a:gd name="T39" fmla="*/ 598 h 608"/>
              <a:gd name="T40" fmla="*/ 352 w 705"/>
              <a:gd name="T41" fmla="*/ 607 h 608"/>
              <a:gd name="T42" fmla="*/ 132 w 705"/>
              <a:gd name="T43" fmla="*/ 334 h 608"/>
              <a:gd name="T44" fmla="*/ 132 w 705"/>
              <a:gd name="T45" fmla="*/ 334 h 608"/>
              <a:gd name="T46" fmla="*/ 352 w 705"/>
              <a:gd name="T47" fmla="*/ 554 h 608"/>
              <a:gd name="T48" fmla="*/ 572 w 705"/>
              <a:gd name="T49" fmla="*/ 334 h 608"/>
              <a:gd name="T50" fmla="*/ 572 w 705"/>
              <a:gd name="T51" fmla="*/ 334 h 608"/>
              <a:gd name="T52" fmla="*/ 616 w 705"/>
              <a:gd name="T53" fmla="*/ 291 h 608"/>
              <a:gd name="T54" fmla="*/ 660 w 705"/>
              <a:gd name="T55" fmla="*/ 185 h 608"/>
              <a:gd name="T56" fmla="*/ 616 w 705"/>
              <a:gd name="T57" fmla="*/ 88 h 608"/>
              <a:gd name="T58" fmla="*/ 519 w 705"/>
              <a:gd name="T59" fmla="*/ 44 h 608"/>
              <a:gd name="T60" fmla="*/ 414 w 705"/>
              <a:gd name="T61" fmla="*/ 88 h 608"/>
              <a:gd name="T62" fmla="*/ 370 w 705"/>
              <a:gd name="T63" fmla="*/ 132 h 608"/>
              <a:gd name="T64" fmla="*/ 352 w 705"/>
              <a:gd name="T65" fmla="*/ 141 h 608"/>
              <a:gd name="T66" fmla="*/ 335 w 705"/>
              <a:gd name="T67" fmla="*/ 132 h 608"/>
              <a:gd name="T68" fmla="*/ 291 w 705"/>
              <a:gd name="T69" fmla="*/ 88 h 608"/>
              <a:gd name="T70" fmla="*/ 185 w 705"/>
              <a:gd name="T71" fmla="*/ 44 h 608"/>
              <a:gd name="T72" fmla="*/ 88 w 705"/>
              <a:gd name="T73" fmla="*/ 88 h 608"/>
              <a:gd name="T74" fmla="*/ 44 w 705"/>
              <a:gd name="T75" fmla="*/ 185 h 608"/>
              <a:gd name="T76" fmla="*/ 88 w 705"/>
              <a:gd name="T77" fmla="*/ 291 h 608"/>
              <a:gd name="T78" fmla="*/ 132 w 705"/>
              <a:gd name="T79" fmla="*/ 334 h 608"/>
              <a:gd name="T80" fmla="*/ 634 w 705"/>
              <a:gd name="T81" fmla="*/ 308 h 608"/>
              <a:gd name="T82" fmla="*/ 634 w 705"/>
              <a:gd name="T83" fmla="*/ 30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5" h="608">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9" name="Freeform 435">
            <a:extLst>
              <a:ext uri="{FF2B5EF4-FFF2-40B4-BE49-F238E27FC236}">
                <a16:creationId xmlns:a16="http://schemas.microsoft.com/office/drawing/2014/main" id="{0634E8EE-BBC0-AF45-D8DF-3048DD5FAA36}"/>
              </a:ext>
            </a:extLst>
          </p:cNvPr>
          <p:cNvSpPr>
            <a:spLocks noChangeArrowheads="1"/>
          </p:cNvSpPr>
          <p:nvPr/>
        </p:nvSpPr>
        <p:spPr bwMode="auto">
          <a:xfrm>
            <a:off x="8519684" y="5553708"/>
            <a:ext cx="359048" cy="227246"/>
          </a:xfrm>
          <a:custGeom>
            <a:avLst/>
            <a:gdLst>
              <a:gd name="T0" fmla="*/ 695 w 696"/>
              <a:gd name="T1" fmla="*/ 27 h 441"/>
              <a:gd name="T2" fmla="*/ 695 w 696"/>
              <a:gd name="T3" fmla="*/ 27 h 441"/>
              <a:gd name="T4" fmla="*/ 695 w 696"/>
              <a:gd name="T5" fmla="*/ 18 h 441"/>
              <a:gd name="T6" fmla="*/ 686 w 696"/>
              <a:gd name="T7" fmla="*/ 9 h 441"/>
              <a:gd name="T8" fmla="*/ 660 w 696"/>
              <a:gd name="T9" fmla="*/ 0 h 441"/>
              <a:gd name="T10" fmla="*/ 35 w 696"/>
              <a:gd name="T11" fmla="*/ 0 h 441"/>
              <a:gd name="T12" fmla="*/ 9 w 696"/>
              <a:gd name="T13" fmla="*/ 9 h 441"/>
              <a:gd name="T14" fmla="*/ 0 w 696"/>
              <a:gd name="T15" fmla="*/ 18 h 441"/>
              <a:gd name="T16" fmla="*/ 0 w 696"/>
              <a:gd name="T17" fmla="*/ 27 h 441"/>
              <a:gd name="T18" fmla="*/ 0 w 696"/>
              <a:gd name="T19" fmla="*/ 35 h 441"/>
              <a:gd name="T20" fmla="*/ 0 w 696"/>
              <a:gd name="T21" fmla="*/ 414 h 441"/>
              <a:gd name="T22" fmla="*/ 35 w 696"/>
              <a:gd name="T23" fmla="*/ 440 h 441"/>
              <a:gd name="T24" fmla="*/ 660 w 696"/>
              <a:gd name="T25" fmla="*/ 440 h 441"/>
              <a:gd name="T26" fmla="*/ 695 w 696"/>
              <a:gd name="T27" fmla="*/ 414 h 441"/>
              <a:gd name="T28" fmla="*/ 695 w 696"/>
              <a:gd name="T29" fmla="*/ 35 h 441"/>
              <a:gd name="T30" fmla="*/ 695 w 696"/>
              <a:gd name="T31" fmla="*/ 27 h 441"/>
              <a:gd name="T32" fmla="*/ 343 w 696"/>
              <a:gd name="T33" fmla="*/ 167 h 441"/>
              <a:gd name="T34" fmla="*/ 343 w 696"/>
              <a:gd name="T35" fmla="*/ 167 h 441"/>
              <a:gd name="T36" fmla="*/ 106 w 696"/>
              <a:gd name="T37" fmla="*/ 44 h 441"/>
              <a:gd name="T38" fmla="*/ 589 w 696"/>
              <a:gd name="T39" fmla="*/ 44 h 441"/>
              <a:gd name="T40" fmla="*/ 343 w 696"/>
              <a:gd name="T41" fmla="*/ 167 h 441"/>
              <a:gd name="T42" fmla="*/ 44 w 696"/>
              <a:gd name="T43" fmla="*/ 396 h 441"/>
              <a:gd name="T44" fmla="*/ 44 w 696"/>
              <a:gd name="T45" fmla="*/ 396 h 441"/>
              <a:gd name="T46" fmla="*/ 44 w 696"/>
              <a:gd name="T47" fmla="*/ 62 h 441"/>
              <a:gd name="T48" fmla="*/ 334 w 696"/>
              <a:gd name="T49" fmla="*/ 211 h 441"/>
              <a:gd name="T50" fmla="*/ 334 w 696"/>
              <a:gd name="T51" fmla="*/ 211 h 441"/>
              <a:gd name="T52" fmla="*/ 334 w 696"/>
              <a:gd name="T53" fmla="*/ 211 h 441"/>
              <a:gd name="T54" fmla="*/ 334 w 696"/>
              <a:gd name="T55" fmla="*/ 211 h 441"/>
              <a:gd name="T56" fmla="*/ 334 w 696"/>
              <a:gd name="T57" fmla="*/ 211 h 441"/>
              <a:gd name="T58" fmla="*/ 343 w 696"/>
              <a:gd name="T59" fmla="*/ 211 h 441"/>
              <a:gd name="T60" fmla="*/ 343 w 696"/>
              <a:gd name="T61" fmla="*/ 211 h 441"/>
              <a:gd name="T62" fmla="*/ 343 w 696"/>
              <a:gd name="T63" fmla="*/ 211 h 441"/>
              <a:gd name="T64" fmla="*/ 343 w 696"/>
              <a:gd name="T65" fmla="*/ 211 h 441"/>
              <a:gd name="T66" fmla="*/ 343 w 696"/>
              <a:gd name="T67" fmla="*/ 220 h 441"/>
              <a:gd name="T68" fmla="*/ 343 w 696"/>
              <a:gd name="T69" fmla="*/ 220 h 441"/>
              <a:gd name="T70" fmla="*/ 343 w 696"/>
              <a:gd name="T71" fmla="*/ 220 h 441"/>
              <a:gd name="T72" fmla="*/ 343 w 696"/>
              <a:gd name="T73" fmla="*/ 220 h 441"/>
              <a:gd name="T74" fmla="*/ 343 w 696"/>
              <a:gd name="T75" fmla="*/ 220 h 441"/>
              <a:gd name="T76" fmla="*/ 343 w 696"/>
              <a:gd name="T77" fmla="*/ 220 h 441"/>
              <a:gd name="T78" fmla="*/ 343 w 696"/>
              <a:gd name="T79" fmla="*/ 220 h 441"/>
              <a:gd name="T80" fmla="*/ 343 w 696"/>
              <a:gd name="T81" fmla="*/ 220 h 441"/>
              <a:gd name="T82" fmla="*/ 343 w 696"/>
              <a:gd name="T83" fmla="*/ 220 h 441"/>
              <a:gd name="T84" fmla="*/ 352 w 696"/>
              <a:gd name="T85" fmla="*/ 220 h 441"/>
              <a:gd name="T86" fmla="*/ 352 w 696"/>
              <a:gd name="T87" fmla="*/ 220 h 441"/>
              <a:gd name="T88" fmla="*/ 352 w 696"/>
              <a:gd name="T89" fmla="*/ 220 h 441"/>
              <a:gd name="T90" fmla="*/ 352 w 696"/>
              <a:gd name="T91" fmla="*/ 220 h 441"/>
              <a:gd name="T92" fmla="*/ 352 w 696"/>
              <a:gd name="T93" fmla="*/ 220 h 441"/>
              <a:gd name="T94" fmla="*/ 352 w 696"/>
              <a:gd name="T95" fmla="*/ 220 h 441"/>
              <a:gd name="T96" fmla="*/ 352 w 696"/>
              <a:gd name="T97" fmla="*/ 211 h 441"/>
              <a:gd name="T98" fmla="*/ 352 w 696"/>
              <a:gd name="T99" fmla="*/ 211 h 441"/>
              <a:gd name="T100" fmla="*/ 352 w 696"/>
              <a:gd name="T101" fmla="*/ 211 h 441"/>
              <a:gd name="T102" fmla="*/ 352 w 696"/>
              <a:gd name="T103" fmla="*/ 211 h 441"/>
              <a:gd name="T104" fmla="*/ 352 w 696"/>
              <a:gd name="T105" fmla="*/ 211 h 441"/>
              <a:gd name="T106" fmla="*/ 352 w 696"/>
              <a:gd name="T107" fmla="*/ 211 h 441"/>
              <a:gd name="T108" fmla="*/ 361 w 696"/>
              <a:gd name="T109" fmla="*/ 211 h 441"/>
              <a:gd name="T110" fmla="*/ 361 w 696"/>
              <a:gd name="T111" fmla="*/ 211 h 441"/>
              <a:gd name="T112" fmla="*/ 361 w 696"/>
              <a:gd name="T113" fmla="*/ 211 h 441"/>
              <a:gd name="T114" fmla="*/ 651 w 696"/>
              <a:gd name="T115" fmla="*/ 62 h 441"/>
              <a:gd name="T116" fmla="*/ 651 w 696"/>
              <a:gd name="T117" fmla="*/ 396 h 441"/>
              <a:gd name="T118" fmla="*/ 44 w 696"/>
              <a:gd name="T119" fmla="*/ 39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6" h="441">
                <a:moveTo>
                  <a:pt x="695" y="27"/>
                </a:moveTo>
                <a:lnTo>
                  <a:pt x="695" y="27"/>
                </a:lnTo>
                <a:cubicBezTo>
                  <a:pt x="695" y="27"/>
                  <a:pt x="695" y="27"/>
                  <a:pt x="695" y="18"/>
                </a:cubicBezTo>
                <a:cubicBezTo>
                  <a:pt x="695" y="18"/>
                  <a:pt x="686" y="18"/>
                  <a:pt x="686" y="9"/>
                </a:cubicBezTo>
                <a:cubicBezTo>
                  <a:pt x="686" y="0"/>
                  <a:pt x="669" y="0"/>
                  <a:pt x="660" y="0"/>
                </a:cubicBezTo>
                <a:cubicBezTo>
                  <a:pt x="35" y="0"/>
                  <a:pt x="35" y="0"/>
                  <a:pt x="35" y="0"/>
                </a:cubicBezTo>
                <a:cubicBezTo>
                  <a:pt x="26" y="0"/>
                  <a:pt x="18" y="0"/>
                  <a:pt x="9" y="9"/>
                </a:cubicBezTo>
                <a:cubicBezTo>
                  <a:pt x="9" y="18"/>
                  <a:pt x="9" y="18"/>
                  <a:pt x="0" y="18"/>
                </a:cubicBezTo>
                <a:cubicBezTo>
                  <a:pt x="0" y="27"/>
                  <a:pt x="0" y="27"/>
                  <a:pt x="0" y="27"/>
                </a:cubicBezTo>
                <a:lnTo>
                  <a:pt x="0" y="35"/>
                </a:lnTo>
                <a:cubicBezTo>
                  <a:pt x="0" y="414"/>
                  <a:pt x="0" y="414"/>
                  <a:pt x="0" y="414"/>
                </a:cubicBezTo>
                <a:cubicBezTo>
                  <a:pt x="0" y="431"/>
                  <a:pt x="18" y="440"/>
                  <a:pt x="35" y="440"/>
                </a:cubicBezTo>
                <a:cubicBezTo>
                  <a:pt x="660" y="440"/>
                  <a:pt x="660" y="440"/>
                  <a:pt x="660" y="440"/>
                </a:cubicBezTo>
                <a:cubicBezTo>
                  <a:pt x="678" y="440"/>
                  <a:pt x="695" y="431"/>
                  <a:pt x="695" y="414"/>
                </a:cubicBezTo>
                <a:cubicBezTo>
                  <a:pt x="695" y="35"/>
                  <a:pt x="695" y="35"/>
                  <a:pt x="695" y="35"/>
                </a:cubicBezTo>
                <a:lnTo>
                  <a:pt x="695" y="27"/>
                </a:lnTo>
                <a:close/>
                <a:moveTo>
                  <a:pt x="343" y="167"/>
                </a:moveTo>
                <a:lnTo>
                  <a:pt x="343" y="167"/>
                </a:lnTo>
                <a:cubicBezTo>
                  <a:pt x="106" y="44"/>
                  <a:pt x="106" y="44"/>
                  <a:pt x="106" y="44"/>
                </a:cubicBezTo>
                <a:cubicBezTo>
                  <a:pt x="589" y="44"/>
                  <a:pt x="589" y="44"/>
                  <a:pt x="589" y="44"/>
                </a:cubicBezTo>
                <a:lnTo>
                  <a:pt x="343" y="167"/>
                </a:lnTo>
                <a:close/>
                <a:moveTo>
                  <a:pt x="44" y="396"/>
                </a:moveTo>
                <a:lnTo>
                  <a:pt x="44" y="396"/>
                </a:lnTo>
                <a:cubicBezTo>
                  <a:pt x="44" y="62"/>
                  <a:pt x="44" y="62"/>
                  <a:pt x="44" y="62"/>
                </a:cubicBezTo>
                <a:cubicBezTo>
                  <a:pt x="334" y="211"/>
                  <a:pt x="334" y="211"/>
                  <a:pt x="334" y="211"/>
                </a:cubicBezTo>
                <a:lnTo>
                  <a:pt x="334" y="211"/>
                </a:lnTo>
                <a:lnTo>
                  <a:pt x="334" y="211"/>
                </a:lnTo>
                <a:lnTo>
                  <a:pt x="334" y="211"/>
                </a:lnTo>
                <a:lnTo>
                  <a:pt x="334" y="211"/>
                </a:lnTo>
                <a:cubicBezTo>
                  <a:pt x="343" y="211"/>
                  <a:pt x="343" y="211"/>
                  <a:pt x="343" y="211"/>
                </a:cubicBezTo>
                <a:lnTo>
                  <a:pt x="343" y="211"/>
                </a:lnTo>
                <a:lnTo>
                  <a:pt x="343" y="211"/>
                </a:lnTo>
                <a:lnTo>
                  <a:pt x="343" y="211"/>
                </a:lnTo>
                <a:cubicBezTo>
                  <a:pt x="343" y="211"/>
                  <a:pt x="343" y="211"/>
                  <a:pt x="343" y="220"/>
                </a:cubicBezTo>
                <a:lnTo>
                  <a:pt x="343" y="220"/>
                </a:lnTo>
                <a:lnTo>
                  <a:pt x="343" y="220"/>
                </a:lnTo>
                <a:lnTo>
                  <a:pt x="343" y="220"/>
                </a:lnTo>
                <a:lnTo>
                  <a:pt x="343" y="220"/>
                </a:lnTo>
                <a:lnTo>
                  <a:pt x="343" y="220"/>
                </a:lnTo>
                <a:lnTo>
                  <a:pt x="343" y="220"/>
                </a:lnTo>
                <a:lnTo>
                  <a:pt x="343" y="220"/>
                </a:lnTo>
                <a:lnTo>
                  <a:pt x="343" y="220"/>
                </a:lnTo>
                <a:cubicBezTo>
                  <a:pt x="352" y="220"/>
                  <a:pt x="352" y="220"/>
                  <a:pt x="352" y="220"/>
                </a:cubicBezTo>
                <a:lnTo>
                  <a:pt x="352" y="220"/>
                </a:lnTo>
                <a:lnTo>
                  <a:pt x="352" y="220"/>
                </a:lnTo>
                <a:lnTo>
                  <a:pt x="352" y="220"/>
                </a:lnTo>
                <a:lnTo>
                  <a:pt x="352" y="220"/>
                </a:lnTo>
                <a:lnTo>
                  <a:pt x="352" y="220"/>
                </a:lnTo>
                <a:cubicBezTo>
                  <a:pt x="352" y="211"/>
                  <a:pt x="352" y="211"/>
                  <a:pt x="352" y="211"/>
                </a:cubicBezTo>
                <a:lnTo>
                  <a:pt x="352" y="211"/>
                </a:lnTo>
                <a:lnTo>
                  <a:pt x="352" y="211"/>
                </a:lnTo>
                <a:lnTo>
                  <a:pt x="352" y="211"/>
                </a:lnTo>
                <a:lnTo>
                  <a:pt x="352" y="211"/>
                </a:lnTo>
                <a:lnTo>
                  <a:pt x="352" y="211"/>
                </a:lnTo>
                <a:cubicBezTo>
                  <a:pt x="361" y="211"/>
                  <a:pt x="361" y="211"/>
                  <a:pt x="361" y="211"/>
                </a:cubicBezTo>
                <a:lnTo>
                  <a:pt x="361" y="211"/>
                </a:lnTo>
                <a:lnTo>
                  <a:pt x="361" y="211"/>
                </a:lnTo>
                <a:cubicBezTo>
                  <a:pt x="651" y="62"/>
                  <a:pt x="651" y="62"/>
                  <a:pt x="651" y="62"/>
                </a:cubicBezTo>
                <a:cubicBezTo>
                  <a:pt x="651" y="396"/>
                  <a:pt x="651" y="396"/>
                  <a:pt x="651" y="396"/>
                </a:cubicBezTo>
                <a:lnTo>
                  <a:pt x="44" y="396"/>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6F8A13D3-477F-BFDB-0582-7CE0018E2246}"/>
              </a:ext>
            </a:extLst>
          </p:cNvPr>
          <p:cNvGrpSpPr/>
          <p:nvPr/>
        </p:nvGrpSpPr>
        <p:grpSpPr>
          <a:xfrm>
            <a:off x="2979326" y="2656780"/>
            <a:ext cx="227246" cy="359048"/>
            <a:chOff x="3048636" y="2065332"/>
            <a:chExt cx="227246" cy="359048"/>
          </a:xfrm>
        </p:grpSpPr>
        <p:sp>
          <p:nvSpPr>
            <p:cNvPr id="51" name="Freeform 436">
              <a:extLst>
                <a:ext uri="{FF2B5EF4-FFF2-40B4-BE49-F238E27FC236}">
                  <a16:creationId xmlns:a16="http://schemas.microsoft.com/office/drawing/2014/main" id="{4A3D5B60-7B2C-76E5-ADBF-5759AAFA4A6A}"/>
                </a:ext>
              </a:extLst>
            </p:cNvPr>
            <p:cNvSpPr>
              <a:spLocks noChangeArrowheads="1"/>
            </p:cNvSpPr>
            <p:nvPr/>
          </p:nvSpPr>
          <p:spPr bwMode="auto">
            <a:xfrm>
              <a:off x="3048636" y="2065332"/>
              <a:ext cx="227246" cy="359048"/>
            </a:xfrm>
            <a:custGeom>
              <a:avLst/>
              <a:gdLst>
                <a:gd name="T0" fmla="*/ 220 w 441"/>
                <a:gd name="T1" fmla="*/ 695 h 696"/>
                <a:gd name="T2" fmla="*/ 220 w 441"/>
                <a:gd name="T3" fmla="*/ 695 h 696"/>
                <a:gd name="T4" fmla="*/ 203 w 441"/>
                <a:gd name="T5" fmla="*/ 687 h 696"/>
                <a:gd name="T6" fmla="*/ 106 w 441"/>
                <a:gd name="T7" fmla="*/ 502 h 696"/>
                <a:gd name="T8" fmla="*/ 0 w 441"/>
                <a:gd name="T9" fmla="*/ 220 h 696"/>
                <a:gd name="T10" fmla="*/ 220 w 441"/>
                <a:gd name="T11" fmla="*/ 0 h 696"/>
                <a:gd name="T12" fmla="*/ 440 w 441"/>
                <a:gd name="T13" fmla="*/ 220 h 696"/>
                <a:gd name="T14" fmla="*/ 343 w 441"/>
                <a:gd name="T15" fmla="*/ 502 h 696"/>
                <a:gd name="T16" fmla="*/ 238 w 441"/>
                <a:gd name="T17" fmla="*/ 687 h 696"/>
                <a:gd name="T18" fmla="*/ 220 w 441"/>
                <a:gd name="T19" fmla="*/ 695 h 696"/>
                <a:gd name="T20" fmla="*/ 220 w 441"/>
                <a:gd name="T21" fmla="*/ 44 h 696"/>
                <a:gd name="T22" fmla="*/ 220 w 441"/>
                <a:gd name="T23" fmla="*/ 44 h 696"/>
                <a:gd name="T24" fmla="*/ 44 w 441"/>
                <a:gd name="T25" fmla="*/ 220 h 696"/>
                <a:gd name="T26" fmla="*/ 141 w 441"/>
                <a:gd name="T27" fmla="*/ 484 h 696"/>
                <a:gd name="T28" fmla="*/ 220 w 441"/>
                <a:gd name="T29" fmla="*/ 625 h 696"/>
                <a:gd name="T30" fmla="*/ 299 w 441"/>
                <a:gd name="T31" fmla="*/ 484 h 696"/>
                <a:gd name="T32" fmla="*/ 396 w 441"/>
                <a:gd name="T33" fmla="*/ 220 h 696"/>
                <a:gd name="T34" fmla="*/ 220 w 441"/>
                <a:gd name="T35" fmla="*/ 4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1" h="696">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 name="Freeform 437">
              <a:extLst>
                <a:ext uri="{FF2B5EF4-FFF2-40B4-BE49-F238E27FC236}">
                  <a16:creationId xmlns:a16="http://schemas.microsoft.com/office/drawing/2014/main" id="{BF363EC8-B9CE-C172-16F8-5A4F5A7CFE50}"/>
                </a:ext>
              </a:extLst>
            </p:cNvPr>
            <p:cNvSpPr>
              <a:spLocks noChangeArrowheads="1"/>
            </p:cNvSpPr>
            <p:nvPr/>
          </p:nvSpPr>
          <p:spPr bwMode="auto">
            <a:xfrm>
              <a:off x="3107720" y="2124415"/>
              <a:ext cx="109078" cy="104533"/>
            </a:xfrm>
            <a:custGeom>
              <a:avLst/>
              <a:gdLst>
                <a:gd name="T0" fmla="*/ 105 w 212"/>
                <a:gd name="T1" fmla="*/ 202 h 203"/>
                <a:gd name="T2" fmla="*/ 105 w 212"/>
                <a:gd name="T3" fmla="*/ 202 h 203"/>
                <a:gd name="T4" fmla="*/ 0 w 212"/>
                <a:gd name="T5" fmla="*/ 97 h 203"/>
                <a:gd name="T6" fmla="*/ 105 w 212"/>
                <a:gd name="T7" fmla="*/ 0 h 203"/>
                <a:gd name="T8" fmla="*/ 211 w 212"/>
                <a:gd name="T9" fmla="*/ 97 h 203"/>
                <a:gd name="T10" fmla="*/ 105 w 212"/>
                <a:gd name="T11" fmla="*/ 202 h 203"/>
                <a:gd name="T12" fmla="*/ 105 w 212"/>
                <a:gd name="T13" fmla="*/ 44 h 203"/>
                <a:gd name="T14" fmla="*/ 105 w 212"/>
                <a:gd name="T15" fmla="*/ 44 h 203"/>
                <a:gd name="T16" fmla="*/ 44 w 212"/>
                <a:gd name="T17" fmla="*/ 97 h 203"/>
                <a:gd name="T18" fmla="*/ 105 w 212"/>
                <a:gd name="T19" fmla="*/ 158 h 203"/>
                <a:gd name="T20" fmla="*/ 158 w 212"/>
                <a:gd name="T21" fmla="*/ 97 h 203"/>
                <a:gd name="T22" fmla="*/ 105 w 212"/>
                <a:gd name="T23" fmla="*/ 4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203">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B0180A83-57A3-653B-61D1-2BAC18DAF2D3}"/>
              </a:ext>
            </a:extLst>
          </p:cNvPr>
          <p:cNvGrpSpPr/>
          <p:nvPr/>
        </p:nvGrpSpPr>
        <p:grpSpPr>
          <a:xfrm>
            <a:off x="8581273" y="4123508"/>
            <a:ext cx="277240" cy="354503"/>
            <a:chOff x="8836582" y="3546973"/>
            <a:chExt cx="277240" cy="354503"/>
          </a:xfrm>
        </p:grpSpPr>
        <p:sp>
          <p:nvSpPr>
            <p:cNvPr id="54" name="Freeform 438">
              <a:extLst>
                <a:ext uri="{FF2B5EF4-FFF2-40B4-BE49-F238E27FC236}">
                  <a16:creationId xmlns:a16="http://schemas.microsoft.com/office/drawing/2014/main" id="{99AA1FBB-621B-EF32-DAFD-64C969D3D108}"/>
                </a:ext>
              </a:extLst>
            </p:cNvPr>
            <p:cNvSpPr>
              <a:spLocks noChangeArrowheads="1"/>
            </p:cNvSpPr>
            <p:nvPr/>
          </p:nvSpPr>
          <p:spPr bwMode="auto">
            <a:xfrm>
              <a:off x="8836582" y="3546973"/>
              <a:ext cx="277240" cy="354503"/>
            </a:xfrm>
            <a:custGeom>
              <a:avLst/>
              <a:gdLst>
                <a:gd name="T0" fmla="*/ 502 w 538"/>
                <a:gd name="T1" fmla="*/ 325 h 687"/>
                <a:gd name="T2" fmla="*/ 502 w 538"/>
                <a:gd name="T3" fmla="*/ 325 h 687"/>
                <a:gd name="T4" fmla="*/ 493 w 538"/>
                <a:gd name="T5" fmla="*/ 325 h 687"/>
                <a:gd name="T6" fmla="*/ 484 w 538"/>
                <a:gd name="T7" fmla="*/ 220 h 687"/>
                <a:gd name="T8" fmla="*/ 273 w 538"/>
                <a:gd name="T9" fmla="*/ 0 h 687"/>
                <a:gd name="T10" fmla="*/ 53 w 538"/>
                <a:gd name="T11" fmla="*/ 220 h 687"/>
                <a:gd name="T12" fmla="*/ 53 w 538"/>
                <a:gd name="T13" fmla="*/ 325 h 687"/>
                <a:gd name="T14" fmla="*/ 36 w 538"/>
                <a:gd name="T15" fmla="*/ 325 h 687"/>
                <a:gd name="T16" fmla="*/ 0 w 538"/>
                <a:gd name="T17" fmla="*/ 352 h 687"/>
                <a:gd name="T18" fmla="*/ 0 w 538"/>
                <a:gd name="T19" fmla="*/ 660 h 687"/>
                <a:gd name="T20" fmla="*/ 36 w 538"/>
                <a:gd name="T21" fmla="*/ 686 h 687"/>
                <a:gd name="T22" fmla="*/ 502 w 538"/>
                <a:gd name="T23" fmla="*/ 686 h 687"/>
                <a:gd name="T24" fmla="*/ 537 w 538"/>
                <a:gd name="T25" fmla="*/ 660 h 687"/>
                <a:gd name="T26" fmla="*/ 537 w 538"/>
                <a:gd name="T27" fmla="*/ 352 h 687"/>
                <a:gd name="T28" fmla="*/ 502 w 538"/>
                <a:gd name="T29" fmla="*/ 325 h 687"/>
                <a:gd name="T30" fmla="*/ 97 w 538"/>
                <a:gd name="T31" fmla="*/ 220 h 687"/>
                <a:gd name="T32" fmla="*/ 97 w 538"/>
                <a:gd name="T33" fmla="*/ 220 h 687"/>
                <a:gd name="T34" fmla="*/ 273 w 538"/>
                <a:gd name="T35" fmla="*/ 44 h 687"/>
                <a:gd name="T36" fmla="*/ 440 w 538"/>
                <a:gd name="T37" fmla="*/ 220 h 687"/>
                <a:gd name="T38" fmla="*/ 440 w 538"/>
                <a:gd name="T39" fmla="*/ 325 h 687"/>
                <a:gd name="T40" fmla="*/ 97 w 538"/>
                <a:gd name="T41" fmla="*/ 325 h 687"/>
                <a:gd name="T42" fmla="*/ 97 w 538"/>
                <a:gd name="T43" fmla="*/ 220 h 687"/>
                <a:gd name="T44" fmla="*/ 493 w 538"/>
                <a:gd name="T45" fmla="*/ 642 h 687"/>
                <a:gd name="T46" fmla="*/ 493 w 538"/>
                <a:gd name="T47" fmla="*/ 642 h 687"/>
                <a:gd name="T48" fmla="*/ 53 w 538"/>
                <a:gd name="T49" fmla="*/ 642 h 687"/>
                <a:gd name="T50" fmla="*/ 53 w 538"/>
                <a:gd name="T51" fmla="*/ 369 h 687"/>
                <a:gd name="T52" fmla="*/ 493 w 538"/>
                <a:gd name="T53" fmla="*/ 369 h 687"/>
                <a:gd name="T54" fmla="*/ 493 w 538"/>
                <a:gd name="T55" fmla="*/ 64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8" h="687">
                  <a:moveTo>
                    <a:pt x="502" y="325"/>
                  </a:moveTo>
                  <a:lnTo>
                    <a:pt x="502" y="325"/>
                  </a:lnTo>
                  <a:cubicBezTo>
                    <a:pt x="493" y="325"/>
                    <a:pt x="493" y="325"/>
                    <a:pt x="493" y="325"/>
                  </a:cubicBezTo>
                  <a:cubicBezTo>
                    <a:pt x="484" y="220"/>
                    <a:pt x="484" y="220"/>
                    <a:pt x="484" y="220"/>
                  </a:cubicBezTo>
                  <a:cubicBezTo>
                    <a:pt x="484" y="97"/>
                    <a:pt x="387" y="0"/>
                    <a:pt x="273" y="0"/>
                  </a:cubicBezTo>
                  <a:cubicBezTo>
                    <a:pt x="150" y="0"/>
                    <a:pt x="53" y="97"/>
                    <a:pt x="53" y="220"/>
                  </a:cubicBezTo>
                  <a:cubicBezTo>
                    <a:pt x="53" y="325"/>
                    <a:pt x="53" y="325"/>
                    <a:pt x="53" y="325"/>
                  </a:cubicBezTo>
                  <a:cubicBezTo>
                    <a:pt x="36" y="325"/>
                    <a:pt x="36" y="325"/>
                    <a:pt x="36" y="325"/>
                  </a:cubicBezTo>
                  <a:cubicBezTo>
                    <a:pt x="18" y="325"/>
                    <a:pt x="0" y="334"/>
                    <a:pt x="0" y="352"/>
                  </a:cubicBezTo>
                  <a:cubicBezTo>
                    <a:pt x="0" y="660"/>
                    <a:pt x="0" y="660"/>
                    <a:pt x="0" y="660"/>
                  </a:cubicBezTo>
                  <a:cubicBezTo>
                    <a:pt x="0" y="677"/>
                    <a:pt x="18" y="686"/>
                    <a:pt x="36" y="686"/>
                  </a:cubicBezTo>
                  <a:cubicBezTo>
                    <a:pt x="502" y="686"/>
                    <a:pt x="502" y="686"/>
                    <a:pt x="502" y="686"/>
                  </a:cubicBezTo>
                  <a:cubicBezTo>
                    <a:pt x="519" y="686"/>
                    <a:pt x="537" y="677"/>
                    <a:pt x="537" y="660"/>
                  </a:cubicBezTo>
                  <a:cubicBezTo>
                    <a:pt x="537" y="352"/>
                    <a:pt x="537" y="352"/>
                    <a:pt x="537" y="352"/>
                  </a:cubicBezTo>
                  <a:cubicBezTo>
                    <a:pt x="537" y="334"/>
                    <a:pt x="519" y="325"/>
                    <a:pt x="502" y="325"/>
                  </a:cubicBezTo>
                  <a:close/>
                  <a:moveTo>
                    <a:pt x="97" y="220"/>
                  </a:moveTo>
                  <a:lnTo>
                    <a:pt x="97" y="220"/>
                  </a:lnTo>
                  <a:cubicBezTo>
                    <a:pt x="97" y="123"/>
                    <a:pt x="176" y="44"/>
                    <a:pt x="273" y="44"/>
                  </a:cubicBezTo>
                  <a:cubicBezTo>
                    <a:pt x="361" y="44"/>
                    <a:pt x="440" y="123"/>
                    <a:pt x="440" y="220"/>
                  </a:cubicBezTo>
                  <a:cubicBezTo>
                    <a:pt x="440" y="325"/>
                    <a:pt x="440" y="325"/>
                    <a:pt x="440" y="325"/>
                  </a:cubicBezTo>
                  <a:cubicBezTo>
                    <a:pt x="97" y="325"/>
                    <a:pt x="97" y="325"/>
                    <a:pt x="97" y="325"/>
                  </a:cubicBezTo>
                  <a:lnTo>
                    <a:pt x="97" y="220"/>
                  </a:lnTo>
                  <a:close/>
                  <a:moveTo>
                    <a:pt x="493" y="642"/>
                  </a:moveTo>
                  <a:lnTo>
                    <a:pt x="493" y="642"/>
                  </a:lnTo>
                  <a:cubicBezTo>
                    <a:pt x="53" y="642"/>
                    <a:pt x="53" y="642"/>
                    <a:pt x="53" y="642"/>
                  </a:cubicBezTo>
                  <a:cubicBezTo>
                    <a:pt x="53" y="369"/>
                    <a:pt x="53" y="369"/>
                    <a:pt x="53" y="369"/>
                  </a:cubicBezTo>
                  <a:cubicBezTo>
                    <a:pt x="493" y="369"/>
                    <a:pt x="493" y="369"/>
                    <a:pt x="493" y="369"/>
                  </a:cubicBezTo>
                  <a:lnTo>
                    <a:pt x="493" y="642"/>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5" name="Freeform 439">
              <a:extLst>
                <a:ext uri="{FF2B5EF4-FFF2-40B4-BE49-F238E27FC236}">
                  <a16:creationId xmlns:a16="http://schemas.microsoft.com/office/drawing/2014/main" id="{B75C8E6D-4CDE-31D0-EC8C-019C9B7DBAB9}"/>
                </a:ext>
              </a:extLst>
            </p:cNvPr>
            <p:cNvSpPr>
              <a:spLocks noChangeArrowheads="1"/>
            </p:cNvSpPr>
            <p:nvPr/>
          </p:nvSpPr>
          <p:spPr bwMode="auto">
            <a:xfrm>
              <a:off x="9032013" y="3774219"/>
              <a:ext cx="22725" cy="68174"/>
            </a:xfrm>
            <a:custGeom>
              <a:avLst/>
              <a:gdLst>
                <a:gd name="T0" fmla="*/ 26 w 45"/>
                <a:gd name="T1" fmla="*/ 132 h 133"/>
                <a:gd name="T2" fmla="*/ 26 w 45"/>
                <a:gd name="T3" fmla="*/ 132 h 133"/>
                <a:gd name="T4" fmla="*/ 44 w 45"/>
                <a:gd name="T5" fmla="*/ 105 h 133"/>
                <a:gd name="T6" fmla="*/ 44 w 45"/>
                <a:gd name="T7" fmla="*/ 26 h 133"/>
                <a:gd name="T8" fmla="*/ 26 w 45"/>
                <a:gd name="T9" fmla="*/ 0 h 133"/>
                <a:gd name="T10" fmla="*/ 0 w 45"/>
                <a:gd name="T11" fmla="*/ 26 h 133"/>
                <a:gd name="T12" fmla="*/ 0 w 45"/>
                <a:gd name="T13" fmla="*/ 105 h 133"/>
                <a:gd name="T14" fmla="*/ 26 w 45"/>
                <a:gd name="T15" fmla="*/ 132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33">
                  <a:moveTo>
                    <a:pt x="26" y="132"/>
                  </a:moveTo>
                  <a:lnTo>
                    <a:pt x="26" y="132"/>
                  </a:lnTo>
                  <a:cubicBezTo>
                    <a:pt x="35" y="132"/>
                    <a:pt x="44" y="123"/>
                    <a:pt x="44" y="105"/>
                  </a:cubicBezTo>
                  <a:cubicBezTo>
                    <a:pt x="44" y="26"/>
                    <a:pt x="44" y="26"/>
                    <a:pt x="44" y="26"/>
                  </a:cubicBezTo>
                  <a:cubicBezTo>
                    <a:pt x="44" y="17"/>
                    <a:pt x="35" y="0"/>
                    <a:pt x="26" y="0"/>
                  </a:cubicBezTo>
                  <a:cubicBezTo>
                    <a:pt x="8" y="0"/>
                    <a:pt x="0" y="17"/>
                    <a:pt x="0" y="26"/>
                  </a:cubicBezTo>
                  <a:cubicBezTo>
                    <a:pt x="0" y="105"/>
                    <a:pt x="0" y="105"/>
                    <a:pt x="0" y="105"/>
                  </a:cubicBezTo>
                  <a:cubicBezTo>
                    <a:pt x="0" y="123"/>
                    <a:pt x="8" y="132"/>
                    <a:pt x="26" y="132"/>
                  </a:cubicBezTo>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56" name="CuadroTexto 554">
            <a:extLst>
              <a:ext uri="{FF2B5EF4-FFF2-40B4-BE49-F238E27FC236}">
                <a16:creationId xmlns:a16="http://schemas.microsoft.com/office/drawing/2014/main" id="{8FC989F1-D996-6925-713B-6652B8FDCCFD}"/>
              </a:ext>
            </a:extLst>
          </p:cNvPr>
          <p:cNvSpPr txBox="1"/>
          <p:nvPr/>
        </p:nvSpPr>
        <p:spPr>
          <a:xfrm>
            <a:off x="202024" y="2483580"/>
            <a:ext cx="2505744" cy="1200329"/>
          </a:xfrm>
          <a:prstGeom prst="rect">
            <a:avLst/>
          </a:prstGeom>
          <a:noFill/>
        </p:spPr>
        <p:txBody>
          <a:bodyPr wrap="square" rtlCol="0">
            <a:spAutoFit/>
          </a:bodyPr>
          <a:lstStyle/>
          <a:p>
            <a:pPr algn="r"/>
            <a:r>
              <a:rPr lang="en-IE" dirty="0">
                <a:solidFill>
                  <a:srgbClr val="292668"/>
                </a:solidFill>
                <a:latin typeface="Calibri" panose="020F0502020204030204" pitchFamily="34" charset="0"/>
                <a:ea typeface="Lato" charset="0"/>
                <a:cs typeface="Calibri" panose="020F0502020204030204" pitchFamily="34" charset="0"/>
              </a:rPr>
              <a:t>De verbanden tussen voedsel, cultuur en toerisme begrijpen</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58" name="CuadroTexto 556">
            <a:extLst>
              <a:ext uri="{FF2B5EF4-FFF2-40B4-BE49-F238E27FC236}">
                <a16:creationId xmlns:a16="http://schemas.microsoft.com/office/drawing/2014/main" id="{138082A3-9A6C-1971-03CE-538592C53B08}"/>
              </a:ext>
            </a:extLst>
          </p:cNvPr>
          <p:cNvSpPr txBox="1"/>
          <p:nvPr/>
        </p:nvSpPr>
        <p:spPr>
          <a:xfrm>
            <a:off x="347746" y="3748338"/>
            <a:ext cx="2349649" cy="923330"/>
          </a:xfrm>
          <a:prstGeom prst="rect">
            <a:avLst/>
          </a:prstGeom>
          <a:noFill/>
        </p:spPr>
        <p:txBody>
          <a:bodyPr wrap="square" rtlCol="0">
            <a:spAutoFit/>
          </a:bodyPr>
          <a:lstStyle/>
          <a:p>
            <a:pPr algn="r"/>
            <a:r>
              <a:rPr lang="en-IE" dirty="0" err="1">
                <a:solidFill>
                  <a:srgbClr val="292668"/>
                </a:solidFill>
                <a:latin typeface="Calibri" panose="020F0502020204030204" pitchFamily="34" charset="0"/>
                <a:ea typeface="Lato" charset="0"/>
                <a:cs typeface="Calibri" panose="020F0502020204030204" pitchFamily="34" charset="0"/>
              </a:rPr>
              <a:t>Interessante</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ervaringen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ontwerpen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evalueren</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0" name="CuadroTexto 558">
            <a:extLst>
              <a:ext uri="{FF2B5EF4-FFF2-40B4-BE49-F238E27FC236}">
                <a16:creationId xmlns:a16="http://schemas.microsoft.com/office/drawing/2014/main" id="{B0C7E91A-F0C7-CC7C-EFF3-4A7F8E37ADF5}"/>
              </a:ext>
            </a:extLst>
          </p:cNvPr>
          <p:cNvSpPr txBox="1"/>
          <p:nvPr/>
        </p:nvSpPr>
        <p:spPr>
          <a:xfrm>
            <a:off x="375162" y="4882551"/>
            <a:ext cx="2349649" cy="1477328"/>
          </a:xfrm>
          <a:prstGeom prst="rect">
            <a:avLst/>
          </a:prstGeom>
          <a:noFill/>
        </p:spPr>
        <p:txBody>
          <a:bodyPr wrap="square" rtlCol="0">
            <a:spAutoFit/>
          </a:bodyPr>
          <a:lstStyle/>
          <a:p>
            <a:pPr algn="r"/>
            <a:r>
              <a:rPr lang="en-IE" dirty="0">
                <a:solidFill>
                  <a:srgbClr val="292668"/>
                </a:solidFill>
                <a:latin typeface="Calibri" panose="020F0502020204030204" pitchFamily="34" charset="0"/>
                <a:ea typeface="Lato" charset="0"/>
                <a:cs typeface="Calibri" panose="020F0502020204030204" pitchFamily="34" charset="0"/>
              </a:rPr>
              <a:t>Praktische vaardigheden opdoen door middel van fieldtrips, </a:t>
            </a:r>
            <a:r>
              <a:rPr lang="en-IE" dirty="0" err="1">
                <a:solidFill>
                  <a:srgbClr val="292668"/>
                </a:solidFill>
                <a:latin typeface="Calibri" panose="020F0502020204030204" pitchFamily="34" charset="0"/>
                <a:ea typeface="Lato" charset="0"/>
                <a:cs typeface="Calibri" panose="020F0502020204030204" pitchFamily="34" charset="0"/>
              </a:rPr>
              <a:t>beleving</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en</a:t>
            </a:r>
            <a:r>
              <a:rPr lang="en-IE" dirty="0">
                <a:solidFill>
                  <a:srgbClr val="292668"/>
                </a:solidFill>
                <a:latin typeface="Calibri" panose="020F0502020204030204" pitchFamily="34" charset="0"/>
                <a:ea typeface="Lato" charset="0"/>
                <a:cs typeface="Calibri" panose="020F0502020204030204" pitchFamily="34" charset="0"/>
              </a:rPr>
              <a:t> bestemmingsanalyse</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2" name="CuadroTexto 560">
            <a:extLst>
              <a:ext uri="{FF2B5EF4-FFF2-40B4-BE49-F238E27FC236}">
                <a16:creationId xmlns:a16="http://schemas.microsoft.com/office/drawing/2014/main" id="{1EB6D683-6588-7F91-F7A9-F6B70CA6041E}"/>
              </a:ext>
            </a:extLst>
          </p:cNvPr>
          <p:cNvSpPr txBox="1"/>
          <p:nvPr/>
        </p:nvSpPr>
        <p:spPr>
          <a:xfrm>
            <a:off x="9001335" y="1872550"/>
            <a:ext cx="2209404" cy="1200329"/>
          </a:xfrm>
          <a:prstGeom prst="rect">
            <a:avLst/>
          </a:prstGeom>
          <a:noFill/>
        </p:spPr>
        <p:txBody>
          <a:bodyPr wrap="square" rtlCol="0">
            <a:spAutoFit/>
          </a:bodyPr>
          <a:lstStyle/>
          <a:p>
            <a:r>
              <a:rPr lang="en-IE" dirty="0">
                <a:solidFill>
                  <a:srgbClr val="292668"/>
                </a:solidFill>
                <a:latin typeface="Calibri" panose="020F0502020204030204" pitchFamily="34" charset="0"/>
                <a:ea typeface="Lato" charset="0"/>
                <a:cs typeface="Calibri" panose="020F0502020204030204" pitchFamily="34" charset="0"/>
              </a:rPr>
              <a:t>Principes van duurzame </a:t>
            </a:r>
            <a:r>
              <a:rPr lang="en-IE" dirty="0" err="1">
                <a:solidFill>
                  <a:srgbClr val="292668"/>
                </a:solidFill>
                <a:latin typeface="Calibri" panose="020F0502020204030204" pitchFamily="34" charset="0"/>
                <a:ea typeface="Lato" charset="0"/>
                <a:cs typeface="Calibri" panose="020F0502020204030204" pitchFamily="34" charset="0"/>
              </a:rPr>
              <a:t>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lokale</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beleving</a:t>
            </a:r>
            <a:r>
              <a:rPr lang="en-IE" dirty="0">
                <a:solidFill>
                  <a:srgbClr val="292668"/>
                </a:solidFill>
                <a:latin typeface="Calibri" panose="020F0502020204030204" pitchFamily="34" charset="0"/>
                <a:ea typeface="Lato" charset="0"/>
                <a:cs typeface="Calibri" panose="020F0502020204030204" pitchFamily="34" charset="0"/>
              </a:rPr>
              <a:t> van food tourism toe te passen</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4" name="CuadroTexto 562">
            <a:extLst>
              <a:ext uri="{FF2B5EF4-FFF2-40B4-BE49-F238E27FC236}">
                <a16:creationId xmlns:a16="http://schemas.microsoft.com/office/drawing/2014/main" id="{33B60AE9-BE8E-911F-2F32-738325BE5078}"/>
              </a:ext>
            </a:extLst>
          </p:cNvPr>
          <p:cNvSpPr txBox="1"/>
          <p:nvPr/>
        </p:nvSpPr>
        <p:spPr>
          <a:xfrm>
            <a:off x="9047360" y="3464362"/>
            <a:ext cx="2285363" cy="1200329"/>
          </a:xfrm>
          <a:prstGeom prst="rect">
            <a:avLst/>
          </a:prstGeom>
          <a:noFill/>
        </p:spPr>
        <p:txBody>
          <a:bodyPr wrap="square" rtlCol="0">
            <a:spAutoFit/>
          </a:bodyPr>
          <a:lstStyle/>
          <a:p>
            <a:r>
              <a:rPr lang="nl-NL" dirty="0">
                <a:solidFill>
                  <a:srgbClr val="292668"/>
                </a:solidFill>
                <a:latin typeface="Calibri" panose="020F0502020204030204" pitchFamily="34" charset="0"/>
                <a:ea typeface="Lato" charset="0"/>
                <a:cs typeface="Calibri" panose="020F0502020204030204" pitchFamily="34" charset="0"/>
              </a:rPr>
              <a:t>Samenwerken met lokale partners om innovatie in food </a:t>
            </a:r>
            <a:r>
              <a:rPr lang="nl-NL" dirty="0" err="1">
                <a:solidFill>
                  <a:srgbClr val="292668"/>
                </a:solidFill>
                <a:latin typeface="Calibri" panose="020F0502020204030204" pitchFamily="34" charset="0"/>
                <a:ea typeface="Lato" charset="0"/>
                <a:cs typeface="Calibri" panose="020F0502020204030204" pitchFamily="34" charset="0"/>
              </a:rPr>
              <a:t>tourism</a:t>
            </a:r>
            <a:r>
              <a:rPr lang="nl-NL" dirty="0">
                <a:solidFill>
                  <a:srgbClr val="292668"/>
                </a:solidFill>
                <a:latin typeface="Calibri" panose="020F0502020204030204" pitchFamily="34" charset="0"/>
                <a:ea typeface="Lato" charset="0"/>
                <a:cs typeface="Calibri" panose="020F0502020204030204" pitchFamily="34" charset="0"/>
              </a:rPr>
              <a:t> te verkennen</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6" name="CuadroTexto 564">
            <a:extLst>
              <a:ext uri="{FF2B5EF4-FFF2-40B4-BE49-F238E27FC236}">
                <a16:creationId xmlns:a16="http://schemas.microsoft.com/office/drawing/2014/main" id="{8DE12F4E-5946-67ED-2CF4-8083992626CA}"/>
              </a:ext>
            </a:extLst>
          </p:cNvPr>
          <p:cNvSpPr txBox="1"/>
          <p:nvPr/>
        </p:nvSpPr>
        <p:spPr>
          <a:xfrm>
            <a:off x="9101324" y="5099990"/>
            <a:ext cx="2498712" cy="1477328"/>
          </a:xfrm>
          <a:prstGeom prst="rect">
            <a:avLst/>
          </a:prstGeom>
          <a:noFill/>
        </p:spPr>
        <p:txBody>
          <a:bodyPr wrap="square" rtlCol="0">
            <a:spAutoFit/>
          </a:bodyPr>
          <a:lstStyle/>
          <a:p>
            <a:r>
              <a:rPr lang="en-IE" dirty="0" err="1">
                <a:solidFill>
                  <a:srgbClr val="292668"/>
                </a:solidFill>
                <a:latin typeface="Calibri" panose="020F0502020204030204" pitchFamily="34" charset="0"/>
                <a:ea typeface="Lato" charset="0"/>
                <a:cs typeface="Calibri" panose="020F0502020204030204" pitchFamily="34" charset="0"/>
              </a:rPr>
              <a:t>Analyseren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en</a:t>
            </a:r>
            <a:r>
              <a:rPr lang="en-IE" dirty="0">
                <a:solidFill>
                  <a:srgbClr val="292668"/>
                </a:solidFill>
                <a:latin typeface="Calibri" panose="020F0502020204030204" pitchFamily="34" charset="0"/>
                <a:ea typeface="Lato" charset="0"/>
                <a:cs typeface="Calibri" panose="020F0502020204030204" pitchFamily="34" charset="0"/>
              </a:rPr>
              <a:t> in </a:t>
            </a:r>
            <a:r>
              <a:rPr lang="en-IE" dirty="0" err="1">
                <a:solidFill>
                  <a:srgbClr val="292668"/>
                </a:solidFill>
                <a:latin typeface="Calibri" panose="020F0502020204030204" pitchFamily="34" charset="0"/>
                <a:ea typeface="Lato" charset="0"/>
                <a:cs typeface="Calibri" panose="020F0502020204030204" pitchFamily="34" charset="0"/>
              </a:rPr>
              <a:t>kaart</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brengen</a:t>
            </a:r>
            <a:r>
              <a:rPr lang="en-IE" dirty="0">
                <a:solidFill>
                  <a:srgbClr val="292668"/>
                </a:solidFill>
                <a:latin typeface="Calibri" panose="020F0502020204030204" pitchFamily="34" charset="0"/>
                <a:ea typeface="Lato" charset="0"/>
                <a:cs typeface="Calibri" panose="020F0502020204030204" pitchFamily="34" charset="0"/>
              </a:rPr>
              <a:t> van </a:t>
            </a:r>
            <a:r>
              <a:rPr lang="en-IE" dirty="0" err="1">
                <a:solidFill>
                  <a:srgbClr val="292668"/>
                </a:solidFill>
                <a:latin typeface="Calibri" panose="020F0502020204030204" pitchFamily="34" charset="0"/>
                <a:ea typeface="Lato" charset="0"/>
                <a:cs typeface="Calibri" panose="020F0502020204030204" pitchFamily="34" charset="0"/>
              </a:rPr>
              <a:t>eet</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bestemmingen</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en</a:t>
            </a:r>
            <a:r>
              <a:rPr lang="en-IE" dirty="0">
                <a:solidFill>
                  <a:srgbClr val="292668"/>
                </a:solidFill>
                <a:latin typeface="Calibri" panose="020F0502020204030204" pitchFamily="34" charset="0"/>
                <a:ea typeface="Lato" charset="0"/>
                <a:cs typeface="Calibri" panose="020F0502020204030204" pitchFamily="34" charset="0"/>
              </a:rPr>
              <a:t> </a:t>
            </a:r>
          </a:p>
          <a:p>
            <a:r>
              <a:rPr lang="en-IE" dirty="0" err="1">
                <a:solidFill>
                  <a:srgbClr val="292668"/>
                </a:solidFill>
                <a:latin typeface="Calibri" panose="020F0502020204030204" pitchFamily="34" charset="0"/>
                <a:ea typeface="Lato" charset="0"/>
                <a:cs typeface="Calibri" panose="020F0502020204030204" pitchFamily="34" charset="0"/>
              </a:rPr>
              <a:t>lokale</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culinaire</a:t>
            </a:r>
            <a:r>
              <a:rPr lang="en-IE" dirty="0">
                <a:solidFill>
                  <a:srgbClr val="292668"/>
                </a:solidFill>
                <a:latin typeface="Calibri" panose="020F0502020204030204" pitchFamily="34" charset="0"/>
                <a:ea typeface="Lato" charset="0"/>
                <a:cs typeface="Calibri" panose="020F0502020204030204" pitchFamily="34" charset="0"/>
              </a:rPr>
              <a:t> </a:t>
            </a:r>
            <a:r>
              <a:rPr lang="en-IE" dirty="0" err="1">
                <a:solidFill>
                  <a:srgbClr val="292668"/>
                </a:solidFill>
                <a:latin typeface="Calibri" panose="020F0502020204030204" pitchFamily="34" charset="0"/>
                <a:ea typeface="Lato" charset="0"/>
                <a:cs typeface="Calibri" panose="020F0502020204030204" pitchFamily="34" charset="0"/>
              </a:rPr>
              <a:t>belevingen</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8" name="Freeform 432">
            <a:extLst>
              <a:ext uri="{FF2B5EF4-FFF2-40B4-BE49-F238E27FC236}">
                <a16:creationId xmlns:a16="http://schemas.microsoft.com/office/drawing/2014/main" id="{8436F954-CE5E-1E06-3CE1-E181B28577AC}"/>
              </a:ext>
            </a:extLst>
          </p:cNvPr>
          <p:cNvSpPr>
            <a:spLocks noChangeArrowheads="1"/>
          </p:cNvSpPr>
          <p:nvPr/>
        </p:nvSpPr>
        <p:spPr bwMode="auto">
          <a:xfrm>
            <a:off x="4245084" y="4032752"/>
            <a:ext cx="290875" cy="354503"/>
          </a:xfrm>
          <a:custGeom>
            <a:avLst/>
            <a:gdLst>
              <a:gd name="T0" fmla="*/ 554 w 564"/>
              <a:gd name="T1" fmla="*/ 536 h 687"/>
              <a:gd name="T2" fmla="*/ 554 w 564"/>
              <a:gd name="T3" fmla="*/ 536 h 687"/>
              <a:gd name="T4" fmla="*/ 501 w 564"/>
              <a:gd name="T5" fmla="*/ 396 h 687"/>
              <a:gd name="T6" fmla="*/ 492 w 564"/>
              <a:gd name="T7" fmla="*/ 246 h 687"/>
              <a:gd name="T8" fmla="*/ 492 w 564"/>
              <a:gd name="T9" fmla="*/ 211 h 687"/>
              <a:gd name="T10" fmla="*/ 492 w 564"/>
              <a:gd name="T11" fmla="*/ 167 h 687"/>
              <a:gd name="T12" fmla="*/ 281 w 564"/>
              <a:gd name="T13" fmla="*/ 0 h 687"/>
              <a:gd name="T14" fmla="*/ 141 w 564"/>
              <a:gd name="T15" fmla="*/ 44 h 687"/>
              <a:gd name="T16" fmla="*/ 61 w 564"/>
              <a:gd name="T17" fmla="*/ 167 h 687"/>
              <a:gd name="T18" fmla="*/ 61 w 564"/>
              <a:gd name="T19" fmla="*/ 211 h 687"/>
              <a:gd name="T20" fmla="*/ 61 w 564"/>
              <a:gd name="T21" fmla="*/ 255 h 687"/>
              <a:gd name="T22" fmla="*/ 61 w 564"/>
              <a:gd name="T23" fmla="*/ 264 h 687"/>
              <a:gd name="T24" fmla="*/ 61 w 564"/>
              <a:gd name="T25" fmla="*/ 264 h 687"/>
              <a:gd name="T26" fmla="*/ 61 w 564"/>
              <a:gd name="T27" fmla="*/ 404 h 687"/>
              <a:gd name="T28" fmla="*/ 9 w 564"/>
              <a:gd name="T29" fmla="*/ 536 h 687"/>
              <a:gd name="T30" fmla="*/ 0 w 564"/>
              <a:gd name="T31" fmla="*/ 572 h 687"/>
              <a:gd name="T32" fmla="*/ 26 w 564"/>
              <a:gd name="T33" fmla="*/ 589 h 687"/>
              <a:gd name="T34" fmla="*/ 26 w 564"/>
              <a:gd name="T35" fmla="*/ 589 h 687"/>
              <a:gd name="T36" fmla="*/ 114 w 564"/>
              <a:gd name="T37" fmla="*/ 589 h 687"/>
              <a:gd name="T38" fmla="*/ 176 w 564"/>
              <a:gd name="T39" fmla="*/ 660 h 687"/>
              <a:gd name="T40" fmla="*/ 281 w 564"/>
              <a:gd name="T41" fmla="*/ 686 h 687"/>
              <a:gd name="T42" fmla="*/ 387 w 564"/>
              <a:gd name="T43" fmla="*/ 660 h 687"/>
              <a:gd name="T44" fmla="*/ 448 w 564"/>
              <a:gd name="T45" fmla="*/ 589 h 687"/>
              <a:gd name="T46" fmla="*/ 528 w 564"/>
              <a:gd name="T47" fmla="*/ 589 h 687"/>
              <a:gd name="T48" fmla="*/ 528 w 564"/>
              <a:gd name="T49" fmla="*/ 589 h 687"/>
              <a:gd name="T50" fmla="*/ 563 w 564"/>
              <a:gd name="T51" fmla="*/ 572 h 687"/>
              <a:gd name="T52" fmla="*/ 554 w 564"/>
              <a:gd name="T53" fmla="*/ 536 h 687"/>
              <a:gd name="T54" fmla="*/ 360 w 564"/>
              <a:gd name="T55" fmla="*/ 624 h 687"/>
              <a:gd name="T56" fmla="*/ 360 w 564"/>
              <a:gd name="T57" fmla="*/ 624 h 687"/>
              <a:gd name="T58" fmla="*/ 281 w 564"/>
              <a:gd name="T59" fmla="*/ 642 h 687"/>
              <a:gd name="T60" fmla="*/ 202 w 564"/>
              <a:gd name="T61" fmla="*/ 624 h 687"/>
              <a:gd name="T62" fmla="*/ 167 w 564"/>
              <a:gd name="T63" fmla="*/ 589 h 687"/>
              <a:gd name="T64" fmla="*/ 281 w 564"/>
              <a:gd name="T65" fmla="*/ 589 h 687"/>
              <a:gd name="T66" fmla="*/ 396 w 564"/>
              <a:gd name="T67" fmla="*/ 589 h 687"/>
              <a:gd name="T68" fmla="*/ 360 w 564"/>
              <a:gd name="T69" fmla="*/ 624 h 687"/>
              <a:gd name="T70" fmla="*/ 466 w 564"/>
              <a:gd name="T71" fmla="*/ 545 h 687"/>
              <a:gd name="T72" fmla="*/ 466 w 564"/>
              <a:gd name="T73" fmla="*/ 545 h 687"/>
              <a:gd name="T74" fmla="*/ 466 w 564"/>
              <a:gd name="T75" fmla="*/ 545 h 687"/>
              <a:gd name="T76" fmla="*/ 281 w 564"/>
              <a:gd name="T77" fmla="*/ 545 h 687"/>
              <a:gd name="T78" fmla="*/ 52 w 564"/>
              <a:gd name="T79" fmla="*/ 545 h 687"/>
              <a:gd name="T80" fmla="*/ 105 w 564"/>
              <a:gd name="T81" fmla="*/ 404 h 687"/>
              <a:gd name="T82" fmla="*/ 105 w 564"/>
              <a:gd name="T83" fmla="*/ 255 h 687"/>
              <a:gd name="T84" fmla="*/ 105 w 564"/>
              <a:gd name="T85" fmla="*/ 246 h 687"/>
              <a:gd name="T86" fmla="*/ 105 w 564"/>
              <a:gd name="T87" fmla="*/ 246 h 687"/>
              <a:gd name="T88" fmla="*/ 105 w 564"/>
              <a:gd name="T89" fmla="*/ 202 h 687"/>
              <a:gd name="T90" fmla="*/ 105 w 564"/>
              <a:gd name="T91" fmla="*/ 176 h 687"/>
              <a:gd name="T92" fmla="*/ 167 w 564"/>
              <a:gd name="T93" fmla="*/ 79 h 687"/>
              <a:gd name="T94" fmla="*/ 281 w 564"/>
              <a:gd name="T95" fmla="*/ 44 h 687"/>
              <a:gd name="T96" fmla="*/ 448 w 564"/>
              <a:gd name="T97" fmla="*/ 176 h 687"/>
              <a:gd name="T98" fmla="*/ 448 w 564"/>
              <a:gd name="T99" fmla="*/ 202 h 687"/>
              <a:gd name="T100" fmla="*/ 448 w 564"/>
              <a:gd name="T101" fmla="*/ 246 h 687"/>
              <a:gd name="T102" fmla="*/ 457 w 564"/>
              <a:gd name="T103" fmla="*/ 404 h 687"/>
              <a:gd name="T104" fmla="*/ 501 w 564"/>
              <a:gd name="T105" fmla="*/ 545 h 687"/>
              <a:gd name="T106" fmla="*/ 466 w 564"/>
              <a:gd name="T107" fmla="*/ 545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687">
                <a:moveTo>
                  <a:pt x="554" y="536"/>
                </a:moveTo>
                <a:lnTo>
                  <a:pt x="554" y="536"/>
                </a:lnTo>
                <a:cubicBezTo>
                  <a:pt x="528" y="510"/>
                  <a:pt x="510" y="457"/>
                  <a:pt x="501" y="396"/>
                </a:cubicBezTo>
                <a:cubicBezTo>
                  <a:pt x="492" y="343"/>
                  <a:pt x="492" y="290"/>
                  <a:pt x="492" y="246"/>
                </a:cubicBezTo>
                <a:cubicBezTo>
                  <a:pt x="492" y="237"/>
                  <a:pt x="492" y="220"/>
                  <a:pt x="492" y="211"/>
                </a:cubicBezTo>
                <a:cubicBezTo>
                  <a:pt x="501" y="193"/>
                  <a:pt x="492" y="185"/>
                  <a:pt x="492" y="167"/>
                </a:cubicBezTo>
                <a:cubicBezTo>
                  <a:pt x="475" y="70"/>
                  <a:pt x="387" y="0"/>
                  <a:pt x="281" y="0"/>
                </a:cubicBezTo>
                <a:cubicBezTo>
                  <a:pt x="228" y="0"/>
                  <a:pt x="176" y="17"/>
                  <a:pt x="141" y="44"/>
                </a:cubicBezTo>
                <a:cubicBezTo>
                  <a:pt x="105" y="70"/>
                  <a:pt x="79" y="114"/>
                  <a:pt x="61" y="167"/>
                </a:cubicBezTo>
                <a:cubicBezTo>
                  <a:pt x="61" y="176"/>
                  <a:pt x="61" y="193"/>
                  <a:pt x="61" y="211"/>
                </a:cubicBezTo>
                <a:cubicBezTo>
                  <a:pt x="61" y="220"/>
                  <a:pt x="61" y="237"/>
                  <a:pt x="61" y="255"/>
                </a:cubicBezTo>
                <a:cubicBezTo>
                  <a:pt x="61" y="264"/>
                  <a:pt x="61" y="264"/>
                  <a:pt x="61" y="264"/>
                </a:cubicBezTo>
                <a:lnTo>
                  <a:pt x="61" y="264"/>
                </a:lnTo>
                <a:cubicBezTo>
                  <a:pt x="61" y="299"/>
                  <a:pt x="61" y="352"/>
                  <a:pt x="61" y="404"/>
                </a:cubicBezTo>
                <a:cubicBezTo>
                  <a:pt x="52" y="466"/>
                  <a:pt x="35" y="510"/>
                  <a:pt x="9" y="536"/>
                </a:cubicBezTo>
                <a:cubicBezTo>
                  <a:pt x="0" y="545"/>
                  <a:pt x="0" y="563"/>
                  <a:pt x="0" y="572"/>
                </a:cubicBezTo>
                <a:cubicBezTo>
                  <a:pt x="9" y="580"/>
                  <a:pt x="17" y="589"/>
                  <a:pt x="26" y="589"/>
                </a:cubicBezTo>
                <a:lnTo>
                  <a:pt x="26" y="589"/>
                </a:lnTo>
                <a:cubicBezTo>
                  <a:pt x="114" y="589"/>
                  <a:pt x="114" y="589"/>
                  <a:pt x="114" y="589"/>
                </a:cubicBezTo>
                <a:cubicBezTo>
                  <a:pt x="132" y="616"/>
                  <a:pt x="149" y="642"/>
                  <a:pt x="176" y="660"/>
                </a:cubicBezTo>
                <a:cubicBezTo>
                  <a:pt x="211" y="677"/>
                  <a:pt x="246" y="686"/>
                  <a:pt x="281" y="686"/>
                </a:cubicBezTo>
                <a:cubicBezTo>
                  <a:pt x="316" y="686"/>
                  <a:pt x="352" y="677"/>
                  <a:pt x="387" y="660"/>
                </a:cubicBezTo>
                <a:cubicBezTo>
                  <a:pt x="413" y="642"/>
                  <a:pt x="431" y="616"/>
                  <a:pt x="448" y="589"/>
                </a:cubicBezTo>
                <a:cubicBezTo>
                  <a:pt x="528" y="589"/>
                  <a:pt x="528" y="589"/>
                  <a:pt x="528" y="589"/>
                </a:cubicBezTo>
                <a:lnTo>
                  <a:pt x="528" y="589"/>
                </a:lnTo>
                <a:cubicBezTo>
                  <a:pt x="545" y="589"/>
                  <a:pt x="554" y="580"/>
                  <a:pt x="563" y="572"/>
                </a:cubicBezTo>
                <a:cubicBezTo>
                  <a:pt x="563" y="563"/>
                  <a:pt x="563" y="545"/>
                  <a:pt x="554" y="536"/>
                </a:cubicBezTo>
                <a:close/>
                <a:moveTo>
                  <a:pt x="360" y="624"/>
                </a:moveTo>
                <a:lnTo>
                  <a:pt x="360" y="624"/>
                </a:lnTo>
                <a:cubicBezTo>
                  <a:pt x="334" y="633"/>
                  <a:pt x="308" y="642"/>
                  <a:pt x="281" y="642"/>
                </a:cubicBezTo>
                <a:cubicBezTo>
                  <a:pt x="255" y="642"/>
                  <a:pt x="228" y="633"/>
                  <a:pt x="202" y="624"/>
                </a:cubicBezTo>
                <a:cubicBezTo>
                  <a:pt x="184" y="616"/>
                  <a:pt x="176" y="598"/>
                  <a:pt x="167" y="589"/>
                </a:cubicBezTo>
                <a:cubicBezTo>
                  <a:pt x="281" y="589"/>
                  <a:pt x="281" y="589"/>
                  <a:pt x="281" y="589"/>
                </a:cubicBezTo>
                <a:cubicBezTo>
                  <a:pt x="396" y="589"/>
                  <a:pt x="396" y="589"/>
                  <a:pt x="396" y="589"/>
                </a:cubicBezTo>
                <a:cubicBezTo>
                  <a:pt x="387" y="598"/>
                  <a:pt x="369" y="616"/>
                  <a:pt x="360" y="624"/>
                </a:cubicBezTo>
                <a:close/>
                <a:moveTo>
                  <a:pt x="466" y="545"/>
                </a:moveTo>
                <a:lnTo>
                  <a:pt x="466" y="545"/>
                </a:lnTo>
                <a:lnTo>
                  <a:pt x="466" y="545"/>
                </a:lnTo>
                <a:cubicBezTo>
                  <a:pt x="281" y="545"/>
                  <a:pt x="281" y="545"/>
                  <a:pt x="281" y="545"/>
                </a:cubicBezTo>
                <a:cubicBezTo>
                  <a:pt x="52" y="545"/>
                  <a:pt x="52" y="545"/>
                  <a:pt x="52" y="545"/>
                </a:cubicBezTo>
                <a:cubicBezTo>
                  <a:pt x="79" y="510"/>
                  <a:pt x="97" y="466"/>
                  <a:pt x="105" y="404"/>
                </a:cubicBezTo>
                <a:cubicBezTo>
                  <a:pt x="114" y="352"/>
                  <a:pt x="114" y="290"/>
                  <a:pt x="105" y="255"/>
                </a:cubicBezTo>
                <a:cubicBezTo>
                  <a:pt x="105" y="246"/>
                  <a:pt x="105" y="246"/>
                  <a:pt x="105" y="246"/>
                </a:cubicBezTo>
                <a:lnTo>
                  <a:pt x="105" y="246"/>
                </a:lnTo>
                <a:cubicBezTo>
                  <a:pt x="105" y="228"/>
                  <a:pt x="105" y="211"/>
                  <a:pt x="105" y="202"/>
                </a:cubicBezTo>
                <a:cubicBezTo>
                  <a:pt x="105" y="193"/>
                  <a:pt x="105" y="185"/>
                  <a:pt x="105" y="176"/>
                </a:cubicBezTo>
                <a:cubicBezTo>
                  <a:pt x="114" y="141"/>
                  <a:pt x="141" y="105"/>
                  <a:pt x="167" y="79"/>
                </a:cubicBezTo>
                <a:cubicBezTo>
                  <a:pt x="202" y="53"/>
                  <a:pt x="237" y="44"/>
                  <a:pt x="281" y="44"/>
                </a:cubicBezTo>
                <a:cubicBezTo>
                  <a:pt x="360" y="44"/>
                  <a:pt x="431" y="97"/>
                  <a:pt x="448" y="176"/>
                </a:cubicBezTo>
                <a:cubicBezTo>
                  <a:pt x="448" y="185"/>
                  <a:pt x="448" y="193"/>
                  <a:pt x="448" y="202"/>
                </a:cubicBezTo>
                <a:cubicBezTo>
                  <a:pt x="448" y="220"/>
                  <a:pt x="448" y="228"/>
                  <a:pt x="448" y="246"/>
                </a:cubicBezTo>
                <a:cubicBezTo>
                  <a:pt x="448" y="290"/>
                  <a:pt x="448" y="343"/>
                  <a:pt x="457" y="404"/>
                </a:cubicBezTo>
                <a:cubicBezTo>
                  <a:pt x="466" y="466"/>
                  <a:pt x="484" y="510"/>
                  <a:pt x="501" y="545"/>
                </a:cubicBezTo>
                <a:lnTo>
                  <a:pt x="466" y="545"/>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9" name="Freeform 434">
            <a:extLst>
              <a:ext uri="{FF2B5EF4-FFF2-40B4-BE49-F238E27FC236}">
                <a16:creationId xmlns:a16="http://schemas.microsoft.com/office/drawing/2014/main" id="{D535A8DB-C958-F1FB-A5C0-C2034E7AAED9}"/>
              </a:ext>
            </a:extLst>
          </p:cNvPr>
          <p:cNvSpPr>
            <a:spLocks noChangeArrowheads="1"/>
          </p:cNvSpPr>
          <p:nvPr/>
        </p:nvSpPr>
        <p:spPr bwMode="auto">
          <a:xfrm>
            <a:off x="5176791" y="5566451"/>
            <a:ext cx="363593" cy="313599"/>
          </a:xfrm>
          <a:custGeom>
            <a:avLst/>
            <a:gdLst>
              <a:gd name="T0" fmla="*/ 352 w 705"/>
              <a:gd name="T1" fmla="*/ 607 h 608"/>
              <a:gd name="T2" fmla="*/ 352 w 705"/>
              <a:gd name="T3" fmla="*/ 607 h 608"/>
              <a:gd name="T4" fmla="*/ 335 w 705"/>
              <a:gd name="T5" fmla="*/ 598 h 608"/>
              <a:gd name="T6" fmla="*/ 97 w 705"/>
              <a:gd name="T7" fmla="*/ 370 h 608"/>
              <a:gd name="T8" fmla="*/ 97 w 705"/>
              <a:gd name="T9" fmla="*/ 370 h 608"/>
              <a:gd name="T10" fmla="*/ 53 w 705"/>
              <a:gd name="T11" fmla="*/ 317 h 608"/>
              <a:gd name="T12" fmla="*/ 0 w 705"/>
              <a:gd name="T13" fmla="*/ 185 h 608"/>
              <a:gd name="T14" fmla="*/ 53 w 705"/>
              <a:gd name="T15" fmla="*/ 53 h 608"/>
              <a:gd name="T16" fmla="*/ 185 w 705"/>
              <a:gd name="T17" fmla="*/ 0 h 608"/>
              <a:gd name="T18" fmla="*/ 317 w 705"/>
              <a:gd name="T19" fmla="*/ 53 h 608"/>
              <a:gd name="T20" fmla="*/ 352 w 705"/>
              <a:gd name="T21" fmla="*/ 79 h 608"/>
              <a:gd name="T22" fmla="*/ 379 w 705"/>
              <a:gd name="T23" fmla="*/ 53 h 608"/>
              <a:gd name="T24" fmla="*/ 519 w 705"/>
              <a:gd name="T25" fmla="*/ 0 h 608"/>
              <a:gd name="T26" fmla="*/ 651 w 705"/>
              <a:gd name="T27" fmla="*/ 53 h 608"/>
              <a:gd name="T28" fmla="*/ 704 w 705"/>
              <a:gd name="T29" fmla="*/ 185 h 608"/>
              <a:gd name="T30" fmla="*/ 651 w 705"/>
              <a:gd name="T31" fmla="*/ 317 h 608"/>
              <a:gd name="T32" fmla="*/ 651 w 705"/>
              <a:gd name="T33" fmla="*/ 317 h 608"/>
              <a:gd name="T34" fmla="*/ 607 w 705"/>
              <a:gd name="T35" fmla="*/ 370 h 608"/>
              <a:gd name="T36" fmla="*/ 599 w 705"/>
              <a:gd name="T37" fmla="*/ 370 h 608"/>
              <a:gd name="T38" fmla="*/ 370 w 705"/>
              <a:gd name="T39" fmla="*/ 598 h 608"/>
              <a:gd name="T40" fmla="*/ 352 w 705"/>
              <a:gd name="T41" fmla="*/ 607 h 608"/>
              <a:gd name="T42" fmla="*/ 132 w 705"/>
              <a:gd name="T43" fmla="*/ 334 h 608"/>
              <a:gd name="T44" fmla="*/ 132 w 705"/>
              <a:gd name="T45" fmla="*/ 334 h 608"/>
              <a:gd name="T46" fmla="*/ 352 w 705"/>
              <a:gd name="T47" fmla="*/ 554 h 608"/>
              <a:gd name="T48" fmla="*/ 572 w 705"/>
              <a:gd name="T49" fmla="*/ 334 h 608"/>
              <a:gd name="T50" fmla="*/ 572 w 705"/>
              <a:gd name="T51" fmla="*/ 334 h 608"/>
              <a:gd name="T52" fmla="*/ 616 w 705"/>
              <a:gd name="T53" fmla="*/ 291 h 608"/>
              <a:gd name="T54" fmla="*/ 660 w 705"/>
              <a:gd name="T55" fmla="*/ 185 h 608"/>
              <a:gd name="T56" fmla="*/ 616 w 705"/>
              <a:gd name="T57" fmla="*/ 88 h 608"/>
              <a:gd name="T58" fmla="*/ 519 w 705"/>
              <a:gd name="T59" fmla="*/ 44 h 608"/>
              <a:gd name="T60" fmla="*/ 414 w 705"/>
              <a:gd name="T61" fmla="*/ 88 h 608"/>
              <a:gd name="T62" fmla="*/ 370 w 705"/>
              <a:gd name="T63" fmla="*/ 132 h 608"/>
              <a:gd name="T64" fmla="*/ 352 w 705"/>
              <a:gd name="T65" fmla="*/ 141 h 608"/>
              <a:gd name="T66" fmla="*/ 335 w 705"/>
              <a:gd name="T67" fmla="*/ 132 h 608"/>
              <a:gd name="T68" fmla="*/ 291 w 705"/>
              <a:gd name="T69" fmla="*/ 88 h 608"/>
              <a:gd name="T70" fmla="*/ 185 w 705"/>
              <a:gd name="T71" fmla="*/ 44 h 608"/>
              <a:gd name="T72" fmla="*/ 88 w 705"/>
              <a:gd name="T73" fmla="*/ 88 h 608"/>
              <a:gd name="T74" fmla="*/ 44 w 705"/>
              <a:gd name="T75" fmla="*/ 185 h 608"/>
              <a:gd name="T76" fmla="*/ 88 w 705"/>
              <a:gd name="T77" fmla="*/ 291 h 608"/>
              <a:gd name="T78" fmla="*/ 132 w 705"/>
              <a:gd name="T79" fmla="*/ 334 h 608"/>
              <a:gd name="T80" fmla="*/ 634 w 705"/>
              <a:gd name="T81" fmla="*/ 308 h 608"/>
              <a:gd name="T82" fmla="*/ 634 w 705"/>
              <a:gd name="T83" fmla="*/ 30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5" h="608">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70" name="Group 69">
            <a:extLst>
              <a:ext uri="{FF2B5EF4-FFF2-40B4-BE49-F238E27FC236}">
                <a16:creationId xmlns:a16="http://schemas.microsoft.com/office/drawing/2014/main" id="{31CC5222-27FE-0F24-44F2-1E0547B1308C}"/>
              </a:ext>
            </a:extLst>
          </p:cNvPr>
          <p:cNvGrpSpPr/>
          <p:nvPr/>
        </p:nvGrpSpPr>
        <p:grpSpPr>
          <a:xfrm>
            <a:off x="5239155" y="2611329"/>
            <a:ext cx="227246" cy="359048"/>
            <a:chOff x="3048636" y="2065332"/>
            <a:chExt cx="227246" cy="359048"/>
          </a:xfrm>
        </p:grpSpPr>
        <p:sp>
          <p:nvSpPr>
            <p:cNvPr id="71" name="Freeform 436">
              <a:extLst>
                <a:ext uri="{FF2B5EF4-FFF2-40B4-BE49-F238E27FC236}">
                  <a16:creationId xmlns:a16="http://schemas.microsoft.com/office/drawing/2014/main" id="{9FC60543-524C-B94F-1843-C93649626692}"/>
                </a:ext>
              </a:extLst>
            </p:cNvPr>
            <p:cNvSpPr>
              <a:spLocks noChangeArrowheads="1"/>
            </p:cNvSpPr>
            <p:nvPr/>
          </p:nvSpPr>
          <p:spPr bwMode="auto">
            <a:xfrm>
              <a:off x="3048636" y="2065332"/>
              <a:ext cx="227246" cy="359048"/>
            </a:xfrm>
            <a:custGeom>
              <a:avLst/>
              <a:gdLst>
                <a:gd name="T0" fmla="*/ 220 w 441"/>
                <a:gd name="T1" fmla="*/ 695 h 696"/>
                <a:gd name="T2" fmla="*/ 220 w 441"/>
                <a:gd name="T3" fmla="*/ 695 h 696"/>
                <a:gd name="T4" fmla="*/ 203 w 441"/>
                <a:gd name="T5" fmla="*/ 687 h 696"/>
                <a:gd name="T6" fmla="*/ 106 w 441"/>
                <a:gd name="T7" fmla="*/ 502 h 696"/>
                <a:gd name="T8" fmla="*/ 0 w 441"/>
                <a:gd name="T9" fmla="*/ 220 h 696"/>
                <a:gd name="T10" fmla="*/ 220 w 441"/>
                <a:gd name="T11" fmla="*/ 0 h 696"/>
                <a:gd name="T12" fmla="*/ 440 w 441"/>
                <a:gd name="T13" fmla="*/ 220 h 696"/>
                <a:gd name="T14" fmla="*/ 343 w 441"/>
                <a:gd name="T15" fmla="*/ 502 h 696"/>
                <a:gd name="T16" fmla="*/ 238 w 441"/>
                <a:gd name="T17" fmla="*/ 687 h 696"/>
                <a:gd name="T18" fmla="*/ 220 w 441"/>
                <a:gd name="T19" fmla="*/ 695 h 696"/>
                <a:gd name="T20" fmla="*/ 220 w 441"/>
                <a:gd name="T21" fmla="*/ 44 h 696"/>
                <a:gd name="T22" fmla="*/ 220 w 441"/>
                <a:gd name="T23" fmla="*/ 44 h 696"/>
                <a:gd name="T24" fmla="*/ 44 w 441"/>
                <a:gd name="T25" fmla="*/ 220 h 696"/>
                <a:gd name="T26" fmla="*/ 141 w 441"/>
                <a:gd name="T27" fmla="*/ 484 h 696"/>
                <a:gd name="T28" fmla="*/ 220 w 441"/>
                <a:gd name="T29" fmla="*/ 625 h 696"/>
                <a:gd name="T30" fmla="*/ 299 w 441"/>
                <a:gd name="T31" fmla="*/ 484 h 696"/>
                <a:gd name="T32" fmla="*/ 396 w 441"/>
                <a:gd name="T33" fmla="*/ 220 h 696"/>
                <a:gd name="T34" fmla="*/ 220 w 441"/>
                <a:gd name="T35" fmla="*/ 4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1" h="696">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2" name="Freeform 437">
              <a:extLst>
                <a:ext uri="{FF2B5EF4-FFF2-40B4-BE49-F238E27FC236}">
                  <a16:creationId xmlns:a16="http://schemas.microsoft.com/office/drawing/2014/main" id="{28FB2FDB-C1CF-5921-E8A2-F0C4153C34BD}"/>
                </a:ext>
              </a:extLst>
            </p:cNvPr>
            <p:cNvSpPr>
              <a:spLocks noChangeArrowheads="1"/>
            </p:cNvSpPr>
            <p:nvPr/>
          </p:nvSpPr>
          <p:spPr bwMode="auto">
            <a:xfrm>
              <a:off x="3107720" y="2124415"/>
              <a:ext cx="109078" cy="104533"/>
            </a:xfrm>
            <a:custGeom>
              <a:avLst/>
              <a:gdLst>
                <a:gd name="T0" fmla="*/ 105 w 212"/>
                <a:gd name="T1" fmla="*/ 202 h 203"/>
                <a:gd name="T2" fmla="*/ 105 w 212"/>
                <a:gd name="T3" fmla="*/ 202 h 203"/>
                <a:gd name="T4" fmla="*/ 0 w 212"/>
                <a:gd name="T5" fmla="*/ 97 h 203"/>
                <a:gd name="T6" fmla="*/ 105 w 212"/>
                <a:gd name="T7" fmla="*/ 0 h 203"/>
                <a:gd name="T8" fmla="*/ 211 w 212"/>
                <a:gd name="T9" fmla="*/ 97 h 203"/>
                <a:gd name="T10" fmla="*/ 105 w 212"/>
                <a:gd name="T11" fmla="*/ 202 h 203"/>
                <a:gd name="T12" fmla="*/ 105 w 212"/>
                <a:gd name="T13" fmla="*/ 44 h 203"/>
                <a:gd name="T14" fmla="*/ 105 w 212"/>
                <a:gd name="T15" fmla="*/ 44 h 203"/>
                <a:gd name="T16" fmla="*/ 44 w 212"/>
                <a:gd name="T17" fmla="*/ 97 h 203"/>
                <a:gd name="T18" fmla="*/ 105 w 212"/>
                <a:gd name="T19" fmla="*/ 158 h 203"/>
                <a:gd name="T20" fmla="*/ 158 w 212"/>
                <a:gd name="T21" fmla="*/ 97 h 203"/>
                <a:gd name="T22" fmla="*/ 105 w 212"/>
                <a:gd name="T23" fmla="*/ 4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203">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73" name="Freeform 433">
            <a:extLst>
              <a:ext uri="{FF2B5EF4-FFF2-40B4-BE49-F238E27FC236}">
                <a16:creationId xmlns:a16="http://schemas.microsoft.com/office/drawing/2014/main" id="{42C502F4-9335-C91A-241D-49E930EF2E76}"/>
              </a:ext>
            </a:extLst>
          </p:cNvPr>
          <p:cNvSpPr>
            <a:spLocks noChangeArrowheads="1"/>
          </p:cNvSpPr>
          <p:nvPr/>
        </p:nvSpPr>
        <p:spPr bwMode="auto">
          <a:xfrm>
            <a:off x="7088752" y="3043097"/>
            <a:ext cx="277240" cy="318144"/>
          </a:xfrm>
          <a:custGeom>
            <a:avLst/>
            <a:gdLst>
              <a:gd name="T0" fmla="*/ 528 w 538"/>
              <a:gd name="T1" fmla="*/ 607 h 617"/>
              <a:gd name="T2" fmla="*/ 528 w 538"/>
              <a:gd name="T3" fmla="*/ 607 h 617"/>
              <a:gd name="T4" fmla="*/ 537 w 538"/>
              <a:gd name="T5" fmla="*/ 598 h 617"/>
              <a:gd name="T6" fmla="*/ 537 w 538"/>
              <a:gd name="T7" fmla="*/ 589 h 617"/>
              <a:gd name="T8" fmla="*/ 537 w 538"/>
              <a:gd name="T9" fmla="*/ 589 h 617"/>
              <a:gd name="T10" fmla="*/ 528 w 538"/>
              <a:gd name="T11" fmla="*/ 580 h 617"/>
              <a:gd name="T12" fmla="*/ 291 w 538"/>
              <a:gd name="T13" fmla="*/ 17 h 617"/>
              <a:gd name="T14" fmla="*/ 291 w 538"/>
              <a:gd name="T15" fmla="*/ 17 h 617"/>
              <a:gd name="T16" fmla="*/ 282 w 538"/>
              <a:gd name="T17" fmla="*/ 9 h 617"/>
              <a:gd name="T18" fmla="*/ 282 w 538"/>
              <a:gd name="T19" fmla="*/ 9 h 617"/>
              <a:gd name="T20" fmla="*/ 282 w 538"/>
              <a:gd name="T21" fmla="*/ 9 h 617"/>
              <a:gd name="T22" fmla="*/ 282 w 538"/>
              <a:gd name="T23" fmla="*/ 9 h 617"/>
              <a:gd name="T24" fmla="*/ 273 w 538"/>
              <a:gd name="T25" fmla="*/ 0 h 617"/>
              <a:gd name="T26" fmla="*/ 273 w 538"/>
              <a:gd name="T27" fmla="*/ 0 h 617"/>
              <a:gd name="T28" fmla="*/ 273 w 538"/>
              <a:gd name="T29" fmla="*/ 0 h 617"/>
              <a:gd name="T30" fmla="*/ 264 w 538"/>
              <a:gd name="T31" fmla="*/ 0 h 617"/>
              <a:gd name="T32" fmla="*/ 264 w 538"/>
              <a:gd name="T33" fmla="*/ 0 h 617"/>
              <a:gd name="T34" fmla="*/ 264 w 538"/>
              <a:gd name="T35" fmla="*/ 9 h 617"/>
              <a:gd name="T36" fmla="*/ 255 w 538"/>
              <a:gd name="T37" fmla="*/ 9 h 617"/>
              <a:gd name="T38" fmla="*/ 255 w 538"/>
              <a:gd name="T39" fmla="*/ 9 h 617"/>
              <a:gd name="T40" fmla="*/ 255 w 538"/>
              <a:gd name="T41" fmla="*/ 9 h 617"/>
              <a:gd name="T42" fmla="*/ 247 w 538"/>
              <a:gd name="T43" fmla="*/ 17 h 617"/>
              <a:gd name="T44" fmla="*/ 247 w 538"/>
              <a:gd name="T45" fmla="*/ 17 h 617"/>
              <a:gd name="T46" fmla="*/ 9 w 538"/>
              <a:gd name="T47" fmla="*/ 580 h 617"/>
              <a:gd name="T48" fmla="*/ 9 w 538"/>
              <a:gd name="T49" fmla="*/ 589 h 617"/>
              <a:gd name="T50" fmla="*/ 0 w 538"/>
              <a:gd name="T51" fmla="*/ 589 h 617"/>
              <a:gd name="T52" fmla="*/ 0 w 538"/>
              <a:gd name="T53" fmla="*/ 598 h 617"/>
              <a:gd name="T54" fmla="*/ 9 w 538"/>
              <a:gd name="T55" fmla="*/ 598 h 617"/>
              <a:gd name="T56" fmla="*/ 9 w 538"/>
              <a:gd name="T57" fmla="*/ 598 h 617"/>
              <a:gd name="T58" fmla="*/ 9 w 538"/>
              <a:gd name="T59" fmla="*/ 607 h 617"/>
              <a:gd name="T60" fmla="*/ 9 w 538"/>
              <a:gd name="T61" fmla="*/ 607 h 617"/>
              <a:gd name="T62" fmla="*/ 9 w 538"/>
              <a:gd name="T63" fmla="*/ 607 h 617"/>
              <a:gd name="T64" fmla="*/ 18 w 538"/>
              <a:gd name="T65" fmla="*/ 616 h 617"/>
              <a:gd name="T66" fmla="*/ 18 w 538"/>
              <a:gd name="T67" fmla="*/ 616 h 617"/>
              <a:gd name="T68" fmla="*/ 18 w 538"/>
              <a:gd name="T69" fmla="*/ 616 h 617"/>
              <a:gd name="T70" fmla="*/ 27 w 538"/>
              <a:gd name="T71" fmla="*/ 616 h 617"/>
              <a:gd name="T72" fmla="*/ 27 w 538"/>
              <a:gd name="T73" fmla="*/ 616 h 617"/>
              <a:gd name="T74" fmla="*/ 36 w 538"/>
              <a:gd name="T75" fmla="*/ 616 h 617"/>
              <a:gd name="T76" fmla="*/ 273 w 538"/>
              <a:gd name="T77" fmla="*/ 457 h 617"/>
              <a:gd name="T78" fmla="*/ 502 w 538"/>
              <a:gd name="T79" fmla="*/ 616 h 617"/>
              <a:gd name="T80" fmla="*/ 510 w 538"/>
              <a:gd name="T81" fmla="*/ 616 h 617"/>
              <a:gd name="T82" fmla="*/ 510 w 538"/>
              <a:gd name="T83" fmla="*/ 616 h 617"/>
              <a:gd name="T84" fmla="*/ 519 w 538"/>
              <a:gd name="T85" fmla="*/ 616 h 617"/>
              <a:gd name="T86" fmla="*/ 519 w 538"/>
              <a:gd name="T87" fmla="*/ 616 h 617"/>
              <a:gd name="T88" fmla="*/ 519 w 538"/>
              <a:gd name="T89" fmla="*/ 616 h 617"/>
              <a:gd name="T90" fmla="*/ 282 w 538"/>
              <a:gd name="T91" fmla="*/ 413 h 617"/>
              <a:gd name="T92" fmla="*/ 282 w 538"/>
              <a:gd name="T93" fmla="*/ 413 h 617"/>
              <a:gd name="T94" fmla="*/ 282 w 538"/>
              <a:gd name="T95" fmla="*/ 413 h 617"/>
              <a:gd name="T96" fmla="*/ 273 w 538"/>
              <a:gd name="T97" fmla="*/ 413 h 617"/>
              <a:gd name="T98" fmla="*/ 273 w 538"/>
              <a:gd name="T99" fmla="*/ 413 h 617"/>
              <a:gd name="T100" fmla="*/ 273 w 538"/>
              <a:gd name="T101" fmla="*/ 413 h 617"/>
              <a:gd name="T102" fmla="*/ 264 w 538"/>
              <a:gd name="T103" fmla="*/ 413 h 617"/>
              <a:gd name="T104" fmla="*/ 264 w 538"/>
              <a:gd name="T105" fmla="*/ 413 h 617"/>
              <a:gd name="T106" fmla="*/ 264 w 538"/>
              <a:gd name="T107" fmla="*/ 413 h 617"/>
              <a:gd name="T108" fmla="*/ 255 w 538"/>
              <a:gd name="T109" fmla="*/ 413 h 617"/>
              <a:gd name="T110" fmla="*/ 80 w 538"/>
              <a:gd name="T111" fmla="*/ 536 h 617"/>
              <a:gd name="T112" fmla="*/ 282 w 538"/>
              <a:gd name="T113" fmla="*/ 41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8" h="617">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74" name="Group 73">
            <a:extLst>
              <a:ext uri="{FF2B5EF4-FFF2-40B4-BE49-F238E27FC236}">
                <a16:creationId xmlns:a16="http://schemas.microsoft.com/office/drawing/2014/main" id="{85E8C028-B0EF-5EA0-5912-378C4D7AD2F6}"/>
              </a:ext>
            </a:extLst>
          </p:cNvPr>
          <p:cNvGrpSpPr/>
          <p:nvPr/>
        </p:nvGrpSpPr>
        <p:grpSpPr>
          <a:xfrm>
            <a:off x="7091739" y="4823307"/>
            <a:ext cx="277240" cy="354503"/>
            <a:chOff x="8836582" y="3546973"/>
            <a:chExt cx="277240" cy="354503"/>
          </a:xfrm>
        </p:grpSpPr>
        <p:sp>
          <p:nvSpPr>
            <p:cNvPr id="75" name="Freeform 438">
              <a:extLst>
                <a:ext uri="{FF2B5EF4-FFF2-40B4-BE49-F238E27FC236}">
                  <a16:creationId xmlns:a16="http://schemas.microsoft.com/office/drawing/2014/main" id="{3BF27DF5-7232-4887-59C9-A877053F9639}"/>
                </a:ext>
              </a:extLst>
            </p:cNvPr>
            <p:cNvSpPr>
              <a:spLocks noChangeArrowheads="1"/>
            </p:cNvSpPr>
            <p:nvPr/>
          </p:nvSpPr>
          <p:spPr bwMode="auto">
            <a:xfrm>
              <a:off x="8836582" y="3546973"/>
              <a:ext cx="277240" cy="354503"/>
            </a:xfrm>
            <a:custGeom>
              <a:avLst/>
              <a:gdLst>
                <a:gd name="T0" fmla="*/ 502 w 538"/>
                <a:gd name="T1" fmla="*/ 325 h 687"/>
                <a:gd name="T2" fmla="*/ 502 w 538"/>
                <a:gd name="T3" fmla="*/ 325 h 687"/>
                <a:gd name="T4" fmla="*/ 493 w 538"/>
                <a:gd name="T5" fmla="*/ 325 h 687"/>
                <a:gd name="T6" fmla="*/ 484 w 538"/>
                <a:gd name="T7" fmla="*/ 220 h 687"/>
                <a:gd name="T8" fmla="*/ 273 w 538"/>
                <a:gd name="T9" fmla="*/ 0 h 687"/>
                <a:gd name="T10" fmla="*/ 53 w 538"/>
                <a:gd name="T11" fmla="*/ 220 h 687"/>
                <a:gd name="T12" fmla="*/ 53 w 538"/>
                <a:gd name="T13" fmla="*/ 325 h 687"/>
                <a:gd name="T14" fmla="*/ 36 w 538"/>
                <a:gd name="T15" fmla="*/ 325 h 687"/>
                <a:gd name="T16" fmla="*/ 0 w 538"/>
                <a:gd name="T17" fmla="*/ 352 h 687"/>
                <a:gd name="T18" fmla="*/ 0 w 538"/>
                <a:gd name="T19" fmla="*/ 660 h 687"/>
                <a:gd name="T20" fmla="*/ 36 w 538"/>
                <a:gd name="T21" fmla="*/ 686 h 687"/>
                <a:gd name="T22" fmla="*/ 502 w 538"/>
                <a:gd name="T23" fmla="*/ 686 h 687"/>
                <a:gd name="T24" fmla="*/ 537 w 538"/>
                <a:gd name="T25" fmla="*/ 660 h 687"/>
                <a:gd name="T26" fmla="*/ 537 w 538"/>
                <a:gd name="T27" fmla="*/ 352 h 687"/>
                <a:gd name="T28" fmla="*/ 502 w 538"/>
                <a:gd name="T29" fmla="*/ 325 h 687"/>
                <a:gd name="T30" fmla="*/ 97 w 538"/>
                <a:gd name="T31" fmla="*/ 220 h 687"/>
                <a:gd name="T32" fmla="*/ 97 w 538"/>
                <a:gd name="T33" fmla="*/ 220 h 687"/>
                <a:gd name="T34" fmla="*/ 273 w 538"/>
                <a:gd name="T35" fmla="*/ 44 h 687"/>
                <a:gd name="T36" fmla="*/ 440 w 538"/>
                <a:gd name="T37" fmla="*/ 220 h 687"/>
                <a:gd name="T38" fmla="*/ 440 w 538"/>
                <a:gd name="T39" fmla="*/ 325 h 687"/>
                <a:gd name="T40" fmla="*/ 97 w 538"/>
                <a:gd name="T41" fmla="*/ 325 h 687"/>
                <a:gd name="T42" fmla="*/ 97 w 538"/>
                <a:gd name="T43" fmla="*/ 220 h 687"/>
                <a:gd name="T44" fmla="*/ 493 w 538"/>
                <a:gd name="T45" fmla="*/ 642 h 687"/>
                <a:gd name="T46" fmla="*/ 493 w 538"/>
                <a:gd name="T47" fmla="*/ 642 h 687"/>
                <a:gd name="T48" fmla="*/ 53 w 538"/>
                <a:gd name="T49" fmla="*/ 642 h 687"/>
                <a:gd name="T50" fmla="*/ 53 w 538"/>
                <a:gd name="T51" fmla="*/ 369 h 687"/>
                <a:gd name="T52" fmla="*/ 493 w 538"/>
                <a:gd name="T53" fmla="*/ 369 h 687"/>
                <a:gd name="T54" fmla="*/ 493 w 538"/>
                <a:gd name="T55" fmla="*/ 64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8" h="687">
                  <a:moveTo>
                    <a:pt x="502" y="325"/>
                  </a:moveTo>
                  <a:lnTo>
                    <a:pt x="502" y="325"/>
                  </a:lnTo>
                  <a:cubicBezTo>
                    <a:pt x="493" y="325"/>
                    <a:pt x="493" y="325"/>
                    <a:pt x="493" y="325"/>
                  </a:cubicBezTo>
                  <a:cubicBezTo>
                    <a:pt x="484" y="220"/>
                    <a:pt x="484" y="220"/>
                    <a:pt x="484" y="220"/>
                  </a:cubicBezTo>
                  <a:cubicBezTo>
                    <a:pt x="484" y="97"/>
                    <a:pt x="387" y="0"/>
                    <a:pt x="273" y="0"/>
                  </a:cubicBezTo>
                  <a:cubicBezTo>
                    <a:pt x="150" y="0"/>
                    <a:pt x="53" y="97"/>
                    <a:pt x="53" y="220"/>
                  </a:cubicBezTo>
                  <a:cubicBezTo>
                    <a:pt x="53" y="325"/>
                    <a:pt x="53" y="325"/>
                    <a:pt x="53" y="325"/>
                  </a:cubicBezTo>
                  <a:cubicBezTo>
                    <a:pt x="36" y="325"/>
                    <a:pt x="36" y="325"/>
                    <a:pt x="36" y="325"/>
                  </a:cubicBezTo>
                  <a:cubicBezTo>
                    <a:pt x="18" y="325"/>
                    <a:pt x="0" y="334"/>
                    <a:pt x="0" y="352"/>
                  </a:cubicBezTo>
                  <a:cubicBezTo>
                    <a:pt x="0" y="660"/>
                    <a:pt x="0" y="660"/>
                    <a:pt x="0" y="660"/>
                  </a:cubicBezTo>
                  <a:cubicBezTo>
                    <a:pt x="0" y="677"/>
                    <a:pt x="18" y="686"/>
                    <a:pt x="36" y="686"/>
                  </a:cubicBezTo>
                  <a:cubicBezTo>
                    <a:pt x="502" y="686"/>
                    <a:pt x="502" y="686"/>
                    <a:pt x="502" y="686"/>
                  </a:cubicBezTo>
                  <a:cubicBezTo>
                    <a:pt x="519" y="686"/>
                    <a:pt x="537" y="677"/>
                    <a:pt x="537" y="660"/>
                  </a:cubicBezTo>
                  <a:cubicBezTo>
                    <a:pt x="537" y="352"/>
                    <a:pt x="537" y="352"/>
                    <a:pt x="537" y="352"/>
                  </a:cubicBezTo>
                  <a:cubicBezTo>
                    <a:pt x="537" y="334"/>
                    <a:pt x="519" y="325"/>
                    <a:pt x="502" y="325"/>
                  </a:cubicBezTo>
                  <a:close/>
                  <a:moveTo>
                    <a:pt x="97" y="220"/>
                  </a:moveTo>
                  <a:lnTo>
                    <a:pt x="97" y="220"/>
                  </a:lnTo>
                  <a:cubicBezTo>
                    <a:pt x="97" y="123"/>
                    <a:pt x="176" y="44"/>
                    <a:pt x="273" y="44"/>
                  </a:cubicBezTo>
                  <a:cubicBezTo>
                    <a:pt x="361" y="44"/>
                    <a:pt x="440" y="123"/>
                    <a:pt x="440" y="220"/>
                  </a:cubicBezTo>
                  <a:cubicBezTo>
                    <a:pt x="440" y="325"/>
                    <a:pt x="440" y="325"/>
                    <a:pt x="440" y="325"/>
                  </a:cubicBezTo>
                  <a:cubicBezTo>
                    <a:pt x="97" y="325"/>
                    <a:pt x="97" y="325"/>
                    <a:pt x="97" y="325"/>
                  </a:cubicBezTo>
                  <a:lnTo>
                    <a:pt x="97" y="220"/>
                  </a:lnTo>
                  <a:close/>
                  <a:moveTo>
                    <a:pt x="493" y="642"/>
                  </a:moveTo>
                  <a:lnTo>
                    <a:pt x="493" y="642"/>
                  </a:lnTo>
                  <a:cubicBezTo>
                    <a:pt x="53" y="642"/>
                    <a:pt x="53" y="642"/>
                    <a:pt x="53" y="642"/>
                  </a:cubicBezTo>
                  <a:cubicBezTo>
                    <a:pt x="53" y="369"/>
                    <a:pt x="53" y="369"/>
                    <a:pt x="53" y="369"/>
                  </a:cubicBezTo>
                  <a:cubicBezTo>
                    <a:pt x="493" y="369"/>
                    <a:pt x="493" y="369"/>
                    <a:pt x="493" y="369"/>
                  </a:cubicBezTo>
                  <a:lnTo>
                    <a:pt x="493" y="642"/>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6" name="Freeform 439">
              <a:extLst>
                <a:ext uri="{FF2B5EF4-FFF2-40B4-BE49-F238E27FC236}">
                  <a16:creationId xmlns:a16="http://schemas.microsoft.com/office/drawing/2014/main" id="{89831854-713B-F31B-D032-E77D4DBACD35}"/>
                </a:ext>
              </a:extLst>
            </p:cNvPr>
            <p:cNvSpPr>
              <a:spLocks noChangeArrowheads="1"/>
            </p:cNvSpPr>
            <p:nvPr/>
          </p:nvSpPr>
          <p:spPr bwMode="auto">
            <a:xfrm>
              <a:off x="9032013" y="3774219"/>
              <a:ext cx="22725" cy="68174"/>
            </a:xfrm>
            <a:custGeom>
              <a:avLst/>
              <a:gdLst>
                <a:gd name="T0" fmla="*/ 26 w 45"/>
                <a:gd name="T1" fmla="*/ 132 h 133"/>
                <a:gd name="T2" fmla="*/ 26 w 45"/>
                <a:gd name="T3" fmla="*/ 132 h 133"/>
                <a:gd name="T4" fmla="*/ 44 w 45"/>
                <a:gd name="T5" fmla="*/ 105 h 133"/>
                <a:gd name="T6" fmla="*/ 44 w 45"/>
                <a:gd name="T7" fmla="*/ 26 h 133"/>
                <a:gd name="T8" fmla="*/ 26 w 45"/>
                <a:gd name="T9" fmla="*/ 0 h 133"/>
                <a:gd name="T10" fmla="*/ 0 w 45"/>
                <a:gd name="T11" fmla="*/ 26 h 133"/>
                <a:gd name="T12" fmla="*/ 0 w 45"/>
                <a:gd name="T13" fmla="*/ 105 h 133"/>
                <a:gd name="T14" fmla="*/ 26 w 45"/>
                <a:gd name="T15" fmla="*/ 132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33">
                  <a:moveTo>
                    <a:pt x="26" y="132"/>
                  </a:moveTo>
                  <a:lnTo>
                    <a:pt x="26" y="132"/>
                  </a:lnTo>
                  <a:cubicBezTo>
                    <a:pt x="35" y="132"/>
                    <a:pt x="44" y="123"/>
                    <a:pt x="44" y="105"/>
                  </a:cubicBezTo>
                  <a:cubicBezTo>
                    <a:pt x="44" y="26"/>
                    <a:pt x="44" y="26"/>
                    <a:pt x="44" y="26"/>
                  </a:cubicBezTo>
                  <a:cubicBezTo>
                    <a:pt x="44" y="17"/>
                    <a:pt x="35" y="0"/>
                    <a:pt x="26" y="0"/>
                  </a:cubicBezTo>
                  <a:cubicBezTo>
                    <a:pt x="8" y="0"/>
                    <a:pt x="0" y="17"/>
                    <a:pt x="0" y="26"/>
                  </a:cubicBezTo>
                  <a:cubicBezTo>
                    <a:pt x="0" y="105"/>
                    <a:pt x="0" y="105"/>
                    <a:pt x="0" y="105"/>
                  </a:cubicBezTo>
                  <a:cubicBezTo>
                    <a:pt x="0" y="123"/>
                    <a:pt x="8" y="132"/>
                    <a:pt x="26" y="132"/>
                  </a:cubicBezTo>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77" name="Freeform 435">
            <a:extLst>
              <a:ext uri="{FF2B5EF4-FFF2-40B4-BE49-F238E27FC236}">
                <a16:creationId xmlns:a16="http://schemas.microsoft.com/office/drawing/2014/main" id="{537CA938-38A6-6396-E8A6-3AD0BCEC2496}"/>
              </a:ext>
            </a:extLst>
          </p:cNvPr>
          <p:cNvSpPr>
            <a:spLocks noChangeArrowheads="1"/>
          </p:cNvSpPr>
          <p:nvPr/>
        </p:nvSpPr>
        <p:spPr bwMode="auto">
          <a:xfrm>
            <a:off x="6170991" y="5525564"/>
            <a:ext cx="359048" cy="227246"/>
          </a:xfrm>
          <a:custGeom>
            <a:avLst/>
            <a:gdLst>
              <a:gd name="T0" fmla="*/ 695 w 696"/>
              <a:gd name="T1" fmla="*/ 27 h 441"/>
              <a:gd name="T2" fmla="*/ 695 w 696"/>
              <a:gd name="T3" fmla="*/ 27 h 441"/>
              <a:gd name="T4" fmla="*/ 695 w 696"/>
              <a:gd name="T5" fmla="*/ 18 h 441"/>
              <a:gd name="T6" fmla="*/ 686 w 696"/>
              <a:gd name="T7" fmla="*/ 9 h 441"/>
              <a:gd name="T8" fmla="*/ 660 w 696"/>
              <a:gd name="T9" fmla="*/ 0 h 441"/>
              <a:gd name="T10" fmla="*/ 35 w 696"/>
              <a:gd name="T11" fmla="*/ 0 h 441"/>
              <a:gd name="T12" fmla="*/ 9 w 696"/>
              <a:gd name="T13" fmla="*/ 9 h 441"/>
              <a:gd name="T14" fmla="*/ 0 w 696"/>
              <a:gd name="T15" fmla="*/ 18 h 441"/>
              <a:gd name="T16" fmla="*/ 0 w 696"/>
              <a:gd name="T17" fmla="*/ 27 h 441"/>
              <a:gd name="T18" fmla="*/ 0 w 696"/>
              <a:gd name="T19" fmla="*/ 35 h 441"/>
              <a:gd name="T20" fmla="*/ 0 w 696"/>
              <a:gd name="T21" fmla="*/ 414 h 441"/>
              <a:gd name="T22" fmla="*/ 35 w 696"/>
              <a:gd name="T23" fmla="*/ 440 h 441"/>
              <a:gd name="T24" fmla="*/ 660 w 696"/>
              <a:gd name="T25" fmla="*/ 440 h 441"/>
              <a:gd name="T26" fmla="*/ 695 w 696"/>
              <a:gd name="T27" fmla="*/ 414 h 441"/>
              <a:gd name="T28" fmla="*/ 695 w 696"/>
              <a:gd name="T29" fmla="*/ 35 h 441"/>
              <a:gd name="T30" fmla="*/ 695 w 696"/>
              <a:gd name="T31" fmla="*/ 27 h 441"/>
              <a:gd name="T32" fmla="*/ 343 w 696"/>
              <a:gd name="T33" fmla="*/ 167 h 441"/>
              <a:gd name="T34" fmla="*/ 343 w 696"/>
              <a:gd name="T35" fmla="*/ 167 h 441"/>
              <a:gd name="T36" fmla="*/ 106 w 696"/>
              <a:gd name="T37" fmla="*/ 44 h 441"/>
              <a:gd name="T38" fmla="*/ 589 w 696"/>
              <a:gd name="T39" fmla="*/ 44 h 441"/>
              <a:gd name="T40" fmla="*/ 343 w 696"/>
              <a:gd name="T41" fmla="*/ 167 h 441"/>
              <a:gd name="T42" fmla="*/ 44 w 696"/>
              <a:gd name="T43" fmla="*/ 396 h 441"/>
              <a:gd name="T44" fmla="*/ 44 w 696"/>
              <a:gd name="T45" fmla="*/ 396 h 441"/>
              <a:gd name="T46" fmla="*/ 44 w 696"/>
              <a:gd name="T47" fmla="*/ 62 h 441"/>
              <a:gd name="T48" fmla="*/ 334 w 696"/>
              <a:gd name="T49" fmla="*/ 211 h 441"/>
              <a:gd name="T50" fmla="*/ 334 w 696"/>
              <a:gd name="T51" fmla="*/ 211 h 441"/>
              <a:gd name="T52" fmla="*/ 334 w 696"/>
              <a:gd name="T53" fmla="*/ 211 h 441"/>
              <a:gd name="T54" fmla="*/ 334 w 696"/>
              <a:gd name="T55" fmla="*/ 211 h 441"/>
              <a:gd name="T56" fmla="*/ 334 w 696"/>
              <a:gd name="T57" fmla="*/ 211 h 441"/>
              <a:gd name="T58" fmla="*/ 343 w 696"/>
              <a:gd name="T59" fmla="*/ 211 h 441"/>
              <a:gd name="T60" fmla="*/ 343 w 696"/>
              <a:gd name="T61" fmla="*/ 211 h 441"/>
              <a:gd name="T62" fmla="*/ 343 w 696"/>
              <a:gd name="T63" fmla="*/ 211 h 441"/>
              <a:gd name="T64" fmla="*/ 343 w 696"/>
              <a:gd name="T65" fmla="*/ 211 h 441"/>
              <a:gd name="T66" fmla="*/ 343 w 696"/>
              <a:gd name="T67" fmla="*/ 220 h 441"/>
              <a:gd name="T68" fmla="*/ 343 w 696"/>
              <a:gd name="T69" fmla="*/ 220 h 441"/>
              <a:gd name="T70" fmla="*/ 343 w 696"/>
              <a:gd name="T71" fmla="*/ 220 h 441"/>
              <a:gd name="T72" fmla="*/ 343 w 696"/>
              <a:gd name="T73" fmla="*/ 220 h 441"/>
              <a:gd name="T74" fmla="*/ 343 w 696"/>
              <a:gd name="T75" fmla="*/ 220 h 441"/>
              <a:gd name="T76" fmla="*/ 343 w 696"/>
              <a:gd name="T77" fmla="*/ 220 h 441"/>
              <a:gd name="T78" fmla="*/ 343 w 696"/>
              <a:gd name="T79" fmla="*/ 220 h 441"/>
              <a:gd name="T80" fmla="*/ 343 w 696"/>
              <a:gd name="T81" fmla="*/ 220 h 441"/>
              <a:gd name="T82" fmla="*/ 343 w 696"/>
              <a:gd name="T83" fmla="*/ 220 h 441"/>
              <a:gd name="T84" fmla="*/ 352 w 696"/>
              <a:gd name="T85" fmla="*/ 220 h 441"/>
              <a:gd name="T86" fmla="*/ 352 w 696"/>
              <a:gd name="T87" fmla="*/ 220 h 441"/>
              <a:gd name="T88" fmla="*/ 352 w 696"/>
              <a:gd name="T89" fmla="*/ 220 h 441"/>
              <a:gd name="T90" fmla="*/ 352 w 696"/>
              <a:gd name="T91" fmla="*/ 220 h 441"/>
              <a:gd name="T92" fmla="*/ 352 w 696"/>
              <a:gd name="T93" fmla="*/ 220 h 441"/>
              <a:gd name="T94" fmla="*/ 352 w 696"/>
              <a:gd name="T95" fmla="*/ 220 h 441"/>
              <a:gd name="T96" fmla="*/ 352 w 696"/>
              <a:gd name="T97" fmla="*/ 211 h 441"/>
              <a:gd name="T98" fmla="*/ 352 w 696"/>
              <a:gd name="T99" fmla="*/ 211 h 441"/>
              <a:gd name="T100" fmla="*/ 352 w 696"/>
              <a:gd name="T101" fmla="*/ 211 h 441"/>
              <a:gd name="T102" fmla="*/ 352 w 696"/>
              <a:gd name="T103" fmla="*/ 211 h 441"/>
              <a:gd name="T104" fmla="*/ 352 w 696"/>
              <a:gd name="T105" fmla="*/ 211 h 441"/>
              <a:gd name="T106" fmla="*/ 352 w 696"/>
              <a:gd name="T107" fmla="*/ 211 h 441"/>
              <a:gd name="T108" fmla="*/ 361 w 696"/>
              <a:gd name="T109" fmla="*/ 211 h 441"/>
              <a:gd name="T110" fmla="*/ 361 w 696"/>
              <a:gd name="T111" fmla="*/ 211 h 441"/>
              <a:gd name="T112" fmla="*/ 361 w 696"/>
              <a:gd name="T113" fmla="*/ 211 h 441"/>
              <a:gd name="T114" fmla="*/ 651 w 696"/>
              <a:gd name="T115" fmla="*/ 62 h 441"/>
              <a:gd name="T116" fmla="*/ 651 w 696"/>
              <a:gd name="T117" fmla="*/ 396 h 441"/>
              <a:gd name="T118" fmla="*/ 44 w 696"/>
              <a:gd name="T119" fmla="*/ 39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6" h="441">
                <a:moveTo>
                  <a:pt x="695" y="27"/>
                </a:moveTo>
                <a:lnTo>
                  <a:pt x="695" y="27"/>
                </a:lnTo>
                <a:cubicBezTo>
                  <a:pt x="695" y="27"/>
                  <a:pt x="695" y="27"/>
                  <a:pt x="695" y="18"/>
                </a:cubicBezTo>
                <a:cubicBezTo>
                  <a:pt x="695" y="18"/>
                  <a:pt x="686" y="18"/>
                  <a:pt x="686" y="9"/>
                </a:cubicBezTo>
                <a:cubicBezTo>
                  <a:pt x="686" y="0"/>
                  <a:pt x="669" y="0"/>
                  <a:pt x="660" y="0"/>
                </a:cubicBezTo>
                <a:cubicBezTo>
                  <a:pt x="35" y="0"/>
                  <a:pt x="35" y="0"/>
                  <a:pt x="35" y="0"/>
                </a:cubicBezTo>
                <a:cubicBezTo>
                  <a:pt x="26" y="0"/>
                  <a:pt x="18" y="0"/>
                  <a:pt x="9" y="9"/>
                </a:cubicBezTo>
                <a:cubicBezTo>
                  <a:pt x="9" y="18"/>
                  <a:pt x="9" y="18"/>
                  <a:pt x="0" y="18"/>
                </a:cubicBezTo>
                <a:cubicBezTo>
                  <a:pt x="0" y="27"/>
                  <a:pt x="0" y="27"/>
                  <a:pt x="0" y="27"/>
                </a:cubicBezTo>
                <a:lnTo>
                  <a:pt x="0" y="35"/>
                </a:lnTo>
                <a:cubicBezTo>
                  <a:pt x="0" y="414"/>
                  <a:pt x="0" y="414"/>
                  <a:pt x="0" y="414"/>
                </a:cubicBezTo>
                <a:cubicBezTo>
                  <a:pt x="0" y="431"/>
                  <a:pt x="18" y="440"/>
                  <a:pt x="35" y="440"/>
                </a:cubicBezTo>
                <a:cubicBezTo>
                  <a:pt x="660" y="440"/>
                  <a:pt x="660" y="440"/>
                  <a:pt x="660" y="440"/>
                </a:cubicBezTo>
                <a:cubicBezTo>
                  <a:pt x="678" y="440"/>
                  <a:pt x="695" y="431"/>
                  <a:pt x="695" y="414"/>
                </a:cubicBezTo>
                <a:cubicBezTo>
                  <a:pt x="695" y="35"/>
                  <a:pt x="695" y="35"/>
                  <a:pt x="695" y="35"/>
                </a:cubicBezTo>
                <a:lnTo>
                  <a:pt x="695" y="27"/>
                </a:lnTo>
                <a:close/>
                <a:moveTo>
                  <a:pt x="343" y="167"/>
                </a:moveTo>
                <a:lnTo>
                  <a:pt x="343" y="167"/>
                </a:lnTo>
                <a:cubicBezTo>
                  <a:pt x="106" y="44"/>
                  <a:pt x="106" y="44"/>
                  <a:pt x="106" y="44"/>
                </a:cubicBezTo>
                <a:cubicBezTo>
                  <a:pt x="589" y="44"/>
                  <a:pt x="589" y="44"/>
                  <a:pt x="589" y="44"/>
                </a:cubicBezTo>
                <a:lnTo>
                  <a:pt x="343" y="167"/>
                </a:lnTo>
                <a:close/>
                <a:moveTo>
                  <a:pt x="44" y="396"/>
                </a:moveTo>
                <a:lnTo>
                  <a:pt x="44" y="396"/>
                </a:lnTo>
                <a:cubicBezTo>
                  <a:pt x="44" y="62"/>
                  <a:pt x="44" y="62"/>
                  <a:pt x="44" y="62"/>
                </a:cubicBezTo>
                <a:cubicBezTo>
                  <a:pt x="334" y="211"/>
                  <a:pt x="334" y="211"/>
                  <a:pt x="334" y="211"/>
                </a:cubicBezTo>
                <a:lnTo>
                  <a:pt x="334" y="211"/>
                </a:lnTo>
                <a:lnTo>
                  <a:pt x="334" y="211"/>
                </a:lnTo>
                <a:lnTo>
                  <a:pt x="334" y="211"/>
                </a:lnTo>
                <a:lnTo>
                  <a:pt x="334" y="211"/>
                </a:lnTo>
                <a:cubicBezTo>
                  <a:pt x="343" y="211"/>
                  <a:pt x="343" y="211"/>
                  <a:pt x="343" y="211"/>
                </a:cubicBezTo>
                <a:lnTo>
                  <a:pt x="343" y="211"/>
                </a:lnTo>
                <a:lnTo>
                  <a:pt x="343" y="211"/>
                </a:lnTo>
                <a:lnTo>
                  <a:pt x="343" y="211"/>
                </a:lnTo>
                <a:cubicBezTo>
                  <a:pt x="343" y="211"/>
                  <a:pt x="343" y="211"/>
                  <a:pt x="343" y="220"/>
                </a:cubicBezTo>
                <a:lnTo>
                  <a:pt x="343" y="220"/>
                </a:lnTo>
                <a:lnTo>
                  <a:pt x="343" y="220"/>
                </a:lnTo>
                <a:lnTo>
                  <a:pt x="343" y="220"/>
                </a:lnTo>
                <a:lnTo>
                  <a:pt x="343" y="220"/>
                </a:lnTo>
                <a:lnTo>
                  <a:pt x="343" y="220"/>
                </a:lnTo>
                <a:lnTo>
                  <a:pt x="343" y="220"/>
                </a:lnTo>
                <a:lnTo>
                  <a:pt x="343" y="220"/>
                </a:lnTo>
                <a:lnTo>
                  <a:pt x="343" y="220"/>
                </a:lnTo>
                <a:cubicBezTo>
                  <a:pt x="352" y="220"/>
                  <a:pt x="352" y="220"/>
                  <a:pt x="352" y="220"/>
                </a:cubicBezTo>
                <a:lnTo>
                  <a:pt x="352" y="220"/>
                </a:lnTo>
                <a:lnTo>
                  <a:pt x="352" y="220"/>
                </a:lnTo>
                <a:lnTo>
                  <a:pt x="352" y="220"/>
                </a:lnTo>
                <a:lnTo>
                  <a:pt x="352" y="220"/>
                </a:lnTo>
                <a:lnTo>
                  <a:pt x="352" y="220"/>
                </a:lnTo>
                <a:cubicBezTo>
                  <a:pt x="352" y="211"/>
                  <a:pt x="352" y="211"/>
                  <a:pt x="352" y="211"/>
                </a:cubicBezTo>
                <a:lnTo>
                  <a:pt x="352" y="211"/>
                </a:lnTo>
                <a:lnTo>
                  <a:pt x="352" y="211"/>
                </a:lnTo>
                <a:lnTo>
                  <a:pt x="352" y="211"/>
                </a:lnTo>
                <a:lnTo>
                  <a:pt x="352" y="211"/>
                </a:lnTo>
                <a:lnTo>
                  <a:pt x="352" y="211"/>
                </a:lnTo>
                <a:cubicBezTo>
                  <a:pt x="361" y="211"/>
                  <a:pt x="361" y="211"/>
                  <a:pt x="361" y="211"/>
                </a:cubicBezTo>
                <a:lnTo>
                  <a:pt x="361" y="211"/>
                </a:lnTo>
                <a:lnTo>
                  <a:pt x="361" y="211"/>
                </a:lnTo>
                <a:cubicBezTo>
                  <a:pt x="651" y="62"/>
                  <a:pt x="651" y="62"/>
                  <a:pt x="651" y="62"/>
                </a:cubicBezTo>
                <a:cubicBezTo>
                  <a:pt x="651" y="396"/>
                  <a:pt x="651" y="396"/>
                  <a:pt x="651" y="396"/>
                </a:cubicBezTo>
                <a:lnTo>
                  <a:pt x="44" y="396"/>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2949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Bakery cabinet with assortment of pastries">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0"/>
          <a:stretch>
            <a:fillRect/>
          </a:stretch>
        </p:blipFill>
        <p:spPr>
          <a:xfrm>
            <a:off x="238772" y="2626822"/>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03</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3" y="3110948"/>
            <a:ext cx="513172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4947701"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MODULESTRUCTUUR</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1904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1964-6623-C982-B047-CC4A9DA508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4E6186-05DB-CF73-F2F5-CFD9216F69E7}"/>
              </a:ext>
            </a:extLst>
          </p:cNvPr>
          <p:cNvSpPr>
            <a:spLocks noGrp="1"/>
          </p:cNvSpPr>
          <p:nvPr>
            <p:ph type="body" sz="quarter" idx="16"/>
          </p:nvPr>
        </p:nvSpPr>
        <p:spPr>
          <a:xfrm>
            <a:off x="1059290" y="747728"/>
            <a:ext cx="7535591" cy="803654"/>
          </a:xfrm>
        </p:spPr>
        <p:txBody>
          <a:bodyPr lIns="91440" tIns="45720" rIns="91440" bIns="45720" anchor="t">
            <a:noAutofit/>
          </a:bodyPr>
          <a:lstStyle/>
          <a:p>
            <a:r>
              <a:rPr lang="en-IE"/>
              <a:t>Moduleopbouw</a:t>
            </a:r>
            <a:endParaRPr lang="en-US"/>
          </a:p>
        </p:txBody>
      </p:sp>
      <p:sp>
        <p:nvSpPr>
          <p:cNvPr id="4" name="Freeform 1">
            <a:extLst>
              <a:ext uri="{FF2B5EF4-FFF2-40B4-BE49-F238E27FC236}">
                <a16:creationId xmlns:a16="http://schemas.microsoft.com/office/drawing/2014/main" id="{DFC9EAEB-A2C5-009A-41F4-45679E5015A7}"/>
              </a:ext>
            </a:extLst>
          </p:cNvPr>
          <p:cNvSpPr>
            <a:spLocks noChangeArrowheads="1"/>
          </p:cNvSpPr>
          <p:nvPr/>
        </p:nvSpPr>
        <p:spPr bwMode="auto">
          <a:xfrm>
            <a:off x="571818" y="1558424"/>
            <a:ext cx="1987044" cy="3002305"/>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0D88035A-C4A2-E85F-1CFA-F636757A0F22}"/>
              </a:ext>
            </a:extLst>
          </p:cNvPr>
          <p:cNvSpPr>
            <a:spLocks noChangeArrowheads="1"/>
          </p:cNvSpPr>
          <p:nvPr/>
        </p:nvSpPr>
        <p:spPr bwMode="auto">
          <a:xfrm>
            <a:off x="4045210" y="1570894"/>
            <a:ext cx="1987046" cy="3002305"/>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66106371-D58D-0D9E-1465-4A37A0FF0040}"/>
              </a:ext>
            </a:extLst>
          </p:cNvPr>
          <p:cNvSpPr>
            <a:spLocks noChangeArrowheads="1"/>
          </p:cNvSpPr>
          <p:nvPr/>
        </p:nvSpPr>
        <p:spPr bwMode="auto">
          <a:xfrm>
            <a:off x="7559066" y="1569095"/>
            <a:ext cx="1913491" cy="3002305"/>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38B31BC3-3F4C-2FFE-1262-FBD790123FA7}"/>
              </a:ext>
            </a:extLst>
          </p:cNvPr>
          <p:cNvSpPr txBox="1"/>
          <p:nvPr/>
        </p:nvSpPr>
        <p:spPr>
          <a:xfrm>
            <a:off x="683473" y="2092280"/>
            <a:ext cx="1745709" cy="1938992"/>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Lato"/>
                <a:cs typeface="Calibri"/>
              </a:rPr>
              <a:t>Deel A</a:t>
            </a:r>
            <a:endParaRPr lang="en-US" dirty="0">
              <a:solidFill>
                <a:srgbClr val="292668"/>
              </a:solidFill>
            </a:endParaRPr>
          </a:p>
          <a:p>
            <a:pPr algn="ctr"/>
            <a:r>
              <a:rPr lang="en-US" sz="2000" b="1" dirty="0">
                <a:solidFill>
                  <a:schemeClr val="bg1"/>
                </a:solidFill>
                <a:latin typeface="Calibri"/>
                <a:ea typeface="Lato"/>
                <a:cs typeface="Calibri"/>
              </a:rPr>
              <a:t>Voeding, cultuur en toerisme: de </a:t>
            </a:r>
            <a:r>
              <a:rPr lang="en-US" sz="2000" b="1" dirty="0" err="1">
                <a:solidFill>
                  <a:schemeClr val="bg1"/>
                </a:solidFill>
                <a:latin typeface="Calibri"/>
                <a:ea typeface="Lato"/>
                <a:cs typeface="Calibri"/>
              </a:rPr>
              <a:t>basisprincipes</a:t>
            </a:r>
            <a:endParaRPr lang="en-US" dirty="0">
              <a:solidFill>
                <a:schemeClr val="bg1"/>
              </a:solidFill>
            </a:endParaRPr>
          </a:p>
          <a:p>
            <a:pPr algn="ctr"/>
            <a:endParaRPr lang="en-US" sz="2000" b="1" dirty="0">
              <a:solidFill>
                <a:schemeClr val="bg1"/>
              </a:solidFill>
              <a:ea typeface="Lato"/>
              <a:cs typeface="Calibri"/>
            </a:endParaRPr>
          </a:p>
        </p:txBody>
      </p:sp>
      <p:sp>
        <p:nvSpPr>
          <p:cNvPr id="13" name="CuadroTexto 555">
            <a:extLst>
              <a:ext uri="{FF2B5EF4-FFF2-40B4-BE49-F238E27FC236}">
                <a16:creationId xmlns:a16="http://schemas.microsoft.com/office/drawing/2014/main" id="{7505663E-9189-9A41-99D6-45C0BAC3316E}"/>
              </a:ext>
            </a:extLst>
          </p:cNvPr>
          <p:cNvSpPr txBox="1"/>
          <p:nvPr/>
        </p:nvSpPr>
        <p:spPr>
          <a:xfrm>
            <a:off x="4045210" y="2092280"/>
            <a:ext cx="2007308" cy="1650010"/>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Deel B</a:t>
            </a:r>
            <a:endParaRPr lang="en-US" dirty="0">
              <a:solidFill>
                <a:srgbClr val="292668"/>
              </a:solidFill>
              <a:latin typeface="Calibri"/>
              <a:ea typeface="Calibri"/>
              <a:cs typeface="Calibri"/>
            </a:endParaRPr>
          </a:p>
          <a:p>
            <a:pPr algn="ctr"/>
            <a:r>
              <a:rPr lang="en-US" sz="2000" b="1" dirty="0">
                <a:solidFill>
                  <a:srgbClr val="FFFFFF"/>
                </a:solidFill>
                <a:effectLst>
                  <a:outerShdw blurRad="38100" dist="38100" dir="2700000" algn="tl">
                    <a:srgbClr val="000000">
                      <a:alpha val="43137"/>
                    </a:srgbClr>
                  </a:outerShdw>
                </a:effectLst>
                <a:latin typeface="Calibri"/>
                <a:ea typeface="Calibri"/>
                <a:cs typeface="Calibri"/>
              </a:rPr>
              <a:t>Plaatsgebonden ontwikkeling: concepten en praktijk</a:t>
            </a:r>
            <a:endParaRPr lang="en-US" dirty="0">
              <a:effectLst>
                <a:outerShdw blurRad="38100" dist="38100" dir="2700000" algn="tl">
                  <a:srgbClr val="000000">
                    <a:alpha val="43137"/>
                  </a:srgbClr>
                </a:outerShdw>
              </a:effectLst>
              <a:ea typeface="Calibri"/>
              <a:cs typeface="Calibri"/>
            </a:endParaRPr>
          </a:p>
        </p:txBody>
      </p:sp>
      <p:sp>
        <p:nvSpPr>
          <p:cNvPr id="14" name="CuadroTexto 557">
            <a:extLst>
              <a:ext uri="{FF2B5EF4-FFF2-40B4-BE49-F238E27FC236}">
                <a16:creationId xmlns:a16="http://schemas.microsoft.com/office/drawing/2014/main" id="{41BB7E0C-BFD0-91EC-9B01-B4C3B9D94BE1}"/>
              </a:ext>
            </a:extLst>
          </p:cNvPr>
          <p:cNvSpPr txBox="1"/>
          <p:nvPr/>
        </p:nvSpPr>
        <p:spPr>
          <a:xfrm>
            <a:off x="7537034" y="2092479"/>
            <a:ext cx="1982416"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Deel C</a:t>
            </a:r>
            <a:endParaRPr lang="en-US" dirty="0">
              <a:solidFill>
                <a:srgbClr val="292668"/>
              </a:solidFill>
              <a:latin typeface="Calibri"/>
              <a:ea typeface="Calibri"/>
              <a:cs typeface="Calibri"/>
            </a:endParaRPr>
          </a:p>
          <a:p>
            <a:pPr algn="ctr"/>
            <a:r>
              <a:rPr lang="en-US" sz="2000" b="1" dirty="0" err="1">
                <a:solidFill>
                  <a:srgbClr val="FFFFFF"/>
                </a:solidFill>
                <a:latin typeface="Calibri"/>
                <a:ea typeface="Calibri"/>
                <a:cs typeface="Calibri"/>
              </a:rPr>
              <a:t>Voedselsyste</a:t>
            </a:r>
            <a:r>
              <a:rPr lang="en-US" sz="2000" b="1" dirty="0">
                <a:solidFill>
                  <a:srgbClr val="FFFFFF"/>
                </a:solidFill>
                <a:latin typeface="Calibri"/>
                <a:ea typeface="Calibri"/>
                <a:cs typeface="Calibri"/>
              </a:rPr>
              <a:t>-men en duurzaamheid</a:t>
            </a:r>
            <a:endParaRPr lang="en-US" dirty="0"/>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 name="Freeform 244">
            <a:extLst>
              <a:ext uri="{FF2B5EF4-FFF2-40B4-BE49-F238E27FC236}">
                <a16:creationId xmlns:a16="http://schemas.microsoft.com/office/drawing/2014/main" id="{B7FAB56D-E10A-E83F-B10C-6CE8033D5B62}"/>
              </a:ext>
            </a:extLst>
          </p:cNvPr>
          <p:cNvSpPr>
            <a:spLocks noChangeArrowheads="1"/>
          </p:cNvSpPr>
          <p:nvPr/>
        </p:nvSpPr>
        <p:spPr bwMode="auto">
          <a:xfrm>
            <a:off x="2170623" y="4018660"/>
            <a:ext cx="1987580" cy="2314191"/>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15" name="CuadroTexto 553">
            <a:extLst>
              <a:ext uri="{FF2B5EF4-FFF2-40B4-BE49-F238E27FC236}">
                <a16:creationId xmlns:a16="http://schemas.microsoft.com/office/drawing/2014/main" id="{753414E4-D586-822D-8E80-1A5625166363}"/>
              </a:ext>
            </a:extLst>
          </p:cNvPr>
          <p:cNvSpPr txBox="1"/>
          <p:nvPr/>
        </p:nvSpPr>
        <p:spPr>
          <a:xfrm>
            <a:off x="2031703" y="4571400"/>
            <a:ext cx="2243542"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Deel D</a:t>
            </a:r>
            <a:endParaRPr lang="en-US" dirty="0">
              <a:solidFill>
                <a:srgbClr val="292668"/>
              </a:solidFill>
            </a:endParaRPr>
          </a:p>
          <a:p>
            <a:pPr algn="ctr"/>
            <a:r>
              <a:rPr lang="en-US" sz="2000" b="1" dirty="0">
                <a:solidFill>
                  <a:srgbClr val="FFFFFF"/>
                </a:solidFill>
                <a:latin typeface="Calibri"/>
                <a:ea typeface="Calibri"/>
                <a:cs typeface="Calibri"/>
              </a:rPr>
              <a:t> </a:t>
            </a:r>
            <a:r>
              <a:rPr lang="en-US" sz="2000" b="1" dirty="0">
                <a:solidFill>
                  <a:srgbClr val="FFFFFF"/>
                </a:solidFill>
                <a:effectLst>
                  <a:outerShdw blurRad="38100" dist="38100" dir="2700000" algn="tl">
                    <a:srgbClr val="000000">
                      <a:alpha val="43137"/>
                    </a:srgbClr>
                  </a:outerShdw>
                </a:effectLst>
                <a:latin typeface="Calibri"/>
                <a:ea typeface="Calibri"/>
                <a:cs typeface="Calibri"/>
              </a:rPr>
              <a:t>Food tourism ervaringen ontwerpen</a:t>
            </a:r>
            <a:endParaRPr lang="en-US" dirty="0">
              <a:effectLst>
                <a:outerShdw blurRad="38100" dist="38100" dir="2700000" algn="tl">
                  <a:srgbClr val="000000">
                    <a:alpha val="43137"/>
                  </a:srgbClr>
                </a:outerShdw>
              </a:effectLst>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9" name="Freeform 320">
            <a:extLst>
              <a:ext uri="{FF2B5EF4-FFF2-40B4-BE49-F238E27FC236}">
                <a16:creationId xmlns:a16="http://schemas.microsoft.com/office/drawing/2014/main" id="{AB57E4F6-B60F-530C-02BA-5C988E05AB91}"/>
              </a:ext>
            </a:extLst>
          </p:cNvPr>
          <p:cNvSpPr>
            <a:spLocks noChangeArrowheads="1"/>
          </p:cNvSpPr>
          <p:nvPr/>
        </p:nvSpPr>
        <p:spPr bwMode="auto">
          <a:xfrm>
            <a:off x="5781793" y="4018659"/>
            <a:ext cx="1955375" cy="231419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61" name="CuadroTexto 555">
            <a:extLst>
              <a:ext uri="{FF2B5EF4-FFF2-40B4-BE49-F238E27FC236}">
                <a16:creationId xmlns:a16="http://schemas.microsoft.com/office/drawing/2014/main" id="{6533784D-F638-22CF-0472-A28CAFC341CE}"/>
              </a:ext>
            </a:extLst>
          </p:cNvPr>
          <p:cNvSpPr txBox="1"/>
          <p:nvPr/>
        </p:nvSpPr>
        <p:spPr>
          <a:xfrm>
            <a:off x="5703738" y="4317610"/>
            <a:ext cx="2111484" cy="1938992"/>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Deel E</a:t>
            </a:r>
            <a:endParaRPr lang="en-US" dirty="0">
              <a:solidFill>
                <a:srgbClr val="292668"/>
              </a:solidFill>
              <a:latin typeface="Calibri"/>
              <a:ea typeface="Calibri"/>
              <a:cs typeface="Calibri"/>
            </a:endParaRPr>
          </a:p>
          <a:p>
            <a:pPr algn="ctr"/>
            <a:r>
              <a:rPr lang="en-US" sz="2000" b="1" dirty="0">
                <a:solidFill>
                  <a:srgbClr val="FFFFFF"/>
                </a:solidFill>
                <a:latin typeface="Calibri"/>
                <a:ea typeface="Calibri"/>
                <a:cs typeface="Calibri"/>
              </a:rPr>
              <a:t>Innovatie, </a:t>
            </a:r>
            <a:r>
              <a:rPr lang="en-US" sz="2000" b="1" dirty="0" err="1">
                <a:solidFill>
                  <a:srgbClr val="FFFFFF"/>
                </a:solidFill>
                <a:latin typeface="Calibri"/>
                <a:ea typeface="Calibri"/>
                <a:cs typeface="Calibri"/>
              </a:rPr>
              <a:t>perspectieven</a:t>
            </a:r>
            <a:endParaRPr lang="en-US" sz="2000" b="1" dirty="0">
              <a:solidFill>
                <a:srgbClr val="FFFFFF"/>
              </a:solidFill>
              <a:latin typeface="Calibri"/>
              <a:ea typeface="Calibri"/>
              <a:cs typeface="Calibri"/>
            </a:endParaRPr>
          </a:p>
          <a:p>
            <a:pPr algn="ctr"/>
            <a:r>
              <a:rPr lang="en-US" sz="2000" b="1" dirty="0">
                <a:solidFill>
                  <a:srgbClr val="FFFFFF"/>
                </a:solidFill>
                <a:latin typeface="Calibri"/>
                <a:ea typeface="Calibri"/>
                <a:cs typeface="Calibri"/>
              </a:rPr>
              <a:t> van de gemeenschap en de industrie</a:t>
            </a:r>
            <a:endParaRPr lang="en-US" dirty="0">
              <a:ea typeface="Calibri"/>
              <a:cs typeface="Calibri"/>
            </a:endParaRPr>
          </a:p>
        </p:txBody>
      </p:sp>
      <p:sp>
        <p:nvSpPr>
          <p:cNvPr id="63" name="Freeform 394">
            <a:extLst>
              <a:ext uri="{FF2B5EF4-FFF2-40B4-BE49-F238E27FC236}">
                <a16:creationId xmlns:a16="http://schemas.microsoft.com/office/drawing/2014/main" id="{28B66D7A-350D-1A78-C45A-C6EA50CF4AF7}"/>
              </a:ext>
            </a:extLst>
          </p:cNvPr>
          <p:cNvSpPr>
            <a:spLocks noChangeArrowheads="1"/>
          </p:cNvSpPr>
          <p:nvPr/>
        </p:nvSpPr>
        <p:spPr bwMode="auto">
          <a:xfrm>
            <a:off x="9280187" y="4018659"/>
            <a:ext cx="1851858" cy="231419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65" name="CuadroTexto 559">
            <a:extLst>
              <a:ext uri="{FF2B5EF4-FFF2-40B4-BE49-F238E27FC236}">
                <a16:creationId xmlns:a16="http://schemas.microsoft.com/office/drawing/2014/main" id="{7C649CE0-DED3-AC0F-352E-04F36F251ADB}"/>
              </a:ext>
            </a:extLst>
          </p:cNvPr>
          <p:cNvSpPr txBox="1"/>
          <p:nvPr/>
        </p:nvSpPr>
        <p:spPr>
          <a:xfrm>
            <a:off x="8868571" y="4524209"/>
            <a:ext cx="2513094" cy="1323439"/>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Deel F</a:t>
            </a:r>
            <a:endParaRPr lang="en-US" dirty="0">
              <a:solidFill>
                <a:srgbClr val="292668"/>
              </a:solidFill>
            </a:endParaRPr>
          </a:p>
          <a:p>
            <a:pPr algn="ctr"/>
            <a:r>
              <a:rPr lang="en-US" sz="2000" b="1" dirty="0" err="1">
                <a:solidFill>
                  <a:srgbClr val="FFFFFF"/>
                </a:solidFill>
                <a:latin typeface="Calibri"/>
                <a:ea typeface="Calibri"/>
                <a:cs typeface="Calibri"/>
              </a:rPr>
              <a:t>Ervarings</a:t>
            </a:r>
            <a:r>
              <a:rPr lang="en-US" sz="2000" b="1" dirty="0">
                <a:solidFill>
                  <a:srgbClr val="FFFFFF"/>
                </a:solidFill>
                <a:latin typeface="Calibri"/>
                <a:ea typeface="Calibri"/>
                <a:cs typeface="Calibri"/>
              </a:rPr>
              <a:t>-</a:t>
            </a:r>
          </a:p>
          <a:p>
            <a:pPr algn="ctr"/>
            <a:r>
              <a:rPr lang="en-US" sz="2000" b="1" dirty="0">
                <a:solidFill>
                  <a:srgbClr val="FFFFFF"/>
                </a:solidFill>
                <a:latin typeface="Calibri"/>
                <a:ea typeface="Calibri"/>
                <a:cs typeface="Calibri"/>
              </a:rPr>
              <a:t>component </a:t>
            </a:r>
            <a:endParaRPr lang="en-US" dirty="0"/>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89518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69844" y="1462152"/>
            <a:ext cx="10134135" cy="4644897"/>
          </a:xfrm>
          <a:prstGeom prst="rect">
            <a:avLst/>
          </a:prstGeom>
        </p:spPr>
        <p:txBody>
          <a:bodyPr lIns="91440" tIns="45720" rIns="91440" bIns="45720" anchor="t"/>
          <a:lstStyle/>
          <a:p>
            <a:r>
              <a:rPr lang="en-IE" sz="3000" b="1" dirty="0"/>
              <a:t>Voeding, cultuur en toerisme: </a:t>
            </a:r>
            <a:r>
              <a:rPr lang="en-IE" sz="3000" b="1" dirty="0" err="1"/>
              <a:t>belangrijke</a:t>
            </a:r>
            <a:r>
              <a:rPr lang="en-IE" sz="3000" b="1" dirty="0"/>
              <a:t> thema’s</a:t>
            </a:r>
          </a:p>
          <a:p>
            <a:endParaRPr lang="en-IE" sz="3000" b="1" dirty="0"/>
          </a:p>
          <a:p>
            <a:pPr>
              <a:lnSpc>
                <a:spcPct val="100000"/>
              </a:lnSpc>
              <a:buFont typeface="Arial" panose="020B0604020202020204" pitchFamily="34" charset="0"/>
              <a:buChar char="•"/>
            </a:pPr>
            <a:r>
              <a:rPr lang="en-IE" dirty="0"/>
              <a:t>Voeding als </a:t>
            </a:r>
            <a:r>
              <a:rPr lang="en-IE" dirty="0" err="1"/>
              <a:t>culturele</a:t>
            </a:r>
            <a:r>
              <a:rPr lang="en-IE" dirty="0"/>
              <a:t> </a:t>
            </a:r>
            <a:r>
              <a:rPr lang="en-IE" dirty="0" err="1"/>
              <a:t>uiting</a:t>
            </a:r>
            <a:r>
              <a:rPr lang="en-IE" dirty="0"/>
              <a:t>: identiteit, traditie, storytelling.</a:t>
            </a:r>
          </a:p>
          <a:p>
            <a:pPr>
              <a:lnSpc>
                <a:spcPct val="100000"/>
              </a:lnSpc>
              <a:buFont typeface="Arial" panose="020B0604020202020204" pitchFamily="34" charset="0"/>
              <a:buChar char="•"/>
            </a:pPr>
            <a:r>
              <a:rPr lang="en-IE" dirty="0"/>
              <a:t>Food tourism: definities, </a:t>
            </a:r>
            <a:r>
              <a:rPr lang="en-IE" dirty="0" err="1"/>
              <a:t>typen</a:t>
            </a:r>
            <a:r>
              <a:rPr lang="en-IE" dirty="0"/>
              <a:t> </a:t>
            </a:r>
            <a:r>
              <a:rPr lang="en-IE" dirty="0" err="1"/>
              <a:t>en</a:t>
            </a:r>
            <a:r>
              <a:rPr lang="en-IE" dirty="0"/>
              <a:t> </a:t>
            </a:r>
            <a:r>
              <a:rPr lang="en-IE" dirty="0" err="1"/>
              <a:t>wereldwijde</a:t>
            </a:r>
            <a:r>
              <a:rPr lang="en-IE" dirty="0"/>
              <a:t> trends.</a:t>
            </a:r>
          </a:p>
          <a:p>
            <a:pPr>
              <a:lnSpc>
                <a:spcPct val="100000"/>
              </a:lnSpc>
              <a:buFont typeface="Arial" panose="020B0604020202020204" pitchFamily="34" charset="0"/>
              <a:buChar char="•"/>
            </a:pPr>
            <a:r>
              <a:rPr lang="en-IE" dirty="0" err="1"/>
              <a:t>Beleving</a:t>
            </a:r>
            <a:r>
              <a:rPr lang="en-IE" dirty="0"/>
              <a:t> toerisme en de rol van gastronomie.</a:t>
            </a:r>
            <a:endParaRPr lang="en-IE" sz="1200" dirty="0"/>
          </a:p>
          <a:p>
            <a:endParaRPr lang="en-IE" sz="1200" dirty="0"/>
          </a:p>
          <a:p>
            <a:pPr marL="0" indent="0"/>
            <a:r>
              <a:rPr lang="nl-NL" dirty="0"/>
              <a:t>Food </a:t>
            </a:r>
            <a:r>
              <a:rPr lang="nl-NL" dirty="0" err="1"/>
              <a:t>tourism</a:t>
            </a:r>
            <a:r>
              <a:rPr lang="nl-NL" dirty="0"/>
              <a:t> wordt gezien als een concept uit de culturele </a:t>
            </a:r>
            <a:r>
              <a:rPr lang="nl-NL" b="1" dirty="0"/>
              <a:t>antropologie</a:t>
            </a:r>
            <a:r>
              <a:rPr lang="nl-NL" dirty="0"/>
              <a:t>, waarbij </a:t>
            </a:r>
            <a:r>
              <a:rPr lang="nl-NL" b="1" dirty="0"/>
              <a:t>toeristen</a:t>
            </a:r>
            <a:r>
              <a:rPr lang="nl-NL" dirty="0"/>
              <a:t> via </a:t>
            </a:r>
            <a:r>
              <a:rPr lang="nl-NL" b="1" dirty="0"/>
              <a:t>eten</a:t>
            </a:r>
            <a:r>
              <a:rPr lang="nl-NL" dirty="0"/>
              <a:t> in </a:t>
            </a:r>
            <a:r>
              <a:rPr lang="nl-NL" b="1" dirty="0"/>
              <a:t>contact</a:t>
            </a:r>
            <a:r>
              <a:rPr lang="nl-NL" dirty="0"/>
              <a:t> komen met een </a:t>
            </a:r>
            <a:r>
              <a:rPr lang="nl-NL" b="1" dirty="0"/>
              <a:t>plek</a:t>
            </a:r>
            <a:r>
              <a:rPr lang="nl-NL" dirty="0"/>
              <a:t>. Het weerspiegelt de geschiedenis, tradities en identiteit van een bestemming en benadrukt het belang van authenticiteit en beleving bij het proeven van lokale gerechten</a:t>
            </a:r>
          </a:p>
          <a:p>
            <a:pPr marL="0" indent="0"/>
            <a:endParaRPr lang="en-IE" dirty="0">
              <a:ea typeface="Calibri"/>
              <a:cs typeface="Calibri"/>
            </a:endParaRPr>
          </a:p>
          <a:p>
            <a:pPr>
              <a:lnSpc>
                <a:spcPct val="100000"/>
              </a:lnSpc>
            </a:pPr>
            <a:r>
              <a:rPr lang="en-IE" sz="1800" dirty="0">
                <a:ea typeface="+mn-lt"/>
                <a:cs typeface="+mn-lt"/>
              </a:rPr>
              <a:t>– Definitie gebaseerd op: Tourism Management, 2018 </a:t>
            </a:r>
          </a:p>
          <a:p>
            <a:pPr>
              <a:lnSpc>
                <a:spcPct val="100000"/>
              </a:lnSpc>
            </a:pPr>
            <a:r>
              <a:rPr lang="en-IE" sz="1800" dirty="0">
                <a:ea typeface="+mn-lt"/>
                <a:cs typeface="+mn-lt"/>
                <a:hlinkClick r:id="rId2"/>
              </a:rPr>
              <a:t>https://www.sciencedirect.com/topics/social-sciences/food-tourism</a:t>
            </a:r>
            <a:r>
              <a:rPr lang="en-IE" sz="1800" dirty="0">
                <a:ea typeface="+mn-lt"/>
                <a:cs typeface="+mn-lt"/>
              </a:rPr>
              <a:t> </a:t>
            </a:r>
            <a:endParaRPr lang="en-IE" sz="1800" dirty="0"/>
          </a:p>
          <a:p>
            <a:endParaRPr lang="en-IE" sz="12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752928"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Deel A</a:t>
            </a:r>
          </a:p>
        </p:txBody>
      </p:sp>
      <p:sp>
        <p:nvSpPr>
          <p:cNvPr id="2" name="Arrow: Left 1">
            <a:extLst>
              <a:ext uri="{FF2B5EF4-FFF2-40B4-BE49-F238E27FC236}">
                <a16:creationId xmlns:a16="http://schemas.microsoft.com/office/drawing/2014/main" id="{573DF50C-B761-764E-9AFE-09270BCA8EBF}"/>
              </a:ext>
            </a:extLst>
          </p:cNvPr>
          <p:cNvSpPr/>
          <p:nvPr/>
        </p:nvSpPr>
        <p:spPr>
          <a:xfrm>
            <a:off x="8414426" y="5431633"/>
            <a:ext cx="2626468" cy="1056716"/>
          </a:xfrm>
          <a:prstGeom prst="lef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voor meer informatie</a:t>
            </a:r>
          </a:p>
        </p:txBody>
      </p:sp>
    </p:spTree>
    <p:extLst>
      <p:ext uri="{BB962C8B-B14F-4D97-AF65-F5344CB8AC3E}">
        <p14:creationId xmlns:p14="http://schemas.microsoft.com/office/powerpoint/2010/main" val="40796958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04CA4-C938-4702-BAAF-5AD64A8F9A91}">
  <ds:schemaRefs>
    <ds:schemaRef ds:uri="http://schemas.microsoft.com/sharepoint/v3/contenttype/forms"/>
  </ds:schemaRefs>
</ds:datastoreItem>
</file>

<file path=customXml/itemProps2.xml><?xml version="1.0" encoding="utf-8"?>
<ds:datastoreItem xmlns:ds="http://schemas.openxmlformats.org/officeDocument/2006/customXml" ds:itemID="{4FA2C0DB-C073-49CE-9979-DE79796FD959}">
  <ds:schemaRefs>
    <ds:schemaRef ds:uri="43e6f6d7-4071-4c4f-8546-e85adde50a14"/>
    <ds:schemaRef ds:uri="9a3675fe-59de-45af-8ae9-99876c5560d0"/>
    <ds:schemaRef ds:uri="http://purl.org/dc/elements/1.1/"/>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43890A7-0DFC-4019-AAAF-D584C81558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1321</TotalTime>
  <Words>2359</Words>
  <Application>Microsoft Office PowerPoint</Application>
  <PresentationFormat>Breedbeeld</PresentationFormat>
  <Paragraphs>298</Paragraphs>
  <Slides>37</Slides>
  <Notes>17</Notes>
  <HiddenSlides>0</HiddenSlides>
  <MMClips>6</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37</vt:i4>
      </vt:variant>
    </vt:vector>
  </HeadingPairs>
  <TitlesOfParts>
    <vt:vector size="44" baseType="lpstr">
      <vt:lpstr>Arial</vt:lpstr>
      <vt:lpstr>Calibri</vt:lpstr>
      <vt:lpstr>Lato</vt:lpstr>
      <vt:lpstr>Montserrat</vt:lpstr>
      <vt:lpstr>Montserrat Light</vt:lpstr>
      <vt:lpstr>Wingdings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docId:F0F6FD9E3543A553DA64DCF0C0E31171</cp:keywords>
  <cp:lastModifiedBy>Iris Bos</cp:lastModifiedBy>
  <cp:revision>6</cp:revision>
  <dcterms:created xsi:type="dcterms:W3CDTF">2020-10-14T13:32:04Z</dcterms:created>
  <dcterms:modified xsi:type="dcterms:W3CDTF">2026-03-26T13:59:42Z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