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48"/>
  </p:notesMasterIdLst>
  <p:sldIdLst>
    <p:sldId id="4345" r:id="rId5"/>
    <p:sldId id="4353" r:id="rId6"/>
    <p:sldId id="4352" r:id="rId7"/>
    <p:sldId id="4364" r:id="rId8"/>
    <p:sldId id="4347" r:id="rId9"/>
    <p:sldId id="4374" r:id="rId10"/>
    <p:sldId id="4376" r:id="rId11"/>
    <p:sldId id="4377" r:id="rId12"/>
    <p:sldId id="4381" r:id="rId13"/>
    <p:sldId id="4382" r:id="rId14"/>
    <p:sldId id="4383" r:id="rId15"/>
    <p:sldId id="4384" r:id="rId16"/>
    <p:sldId id="4386" r:id="rId17"/>
    <p:sldId id="4379" r:id="rId18"/>
    <p:sldId id="4378" r:id="rId19"/>
    <p:sldId id="4380" r:id="rId20"/>
    <p:sldId id="4359" r:id="rId21"/>
    <p:sldId id="4387" r:id="rId22"/>
    <p:sldId id="4407" r:id="rId23"/>
    <p:sldId id="4388" r:id="rId24"/>
    <p:sldId id="4390" r:id="rId25"/>
    <p:sldId id="4389" r:id="rId26"/>
    <p:sldId id="4391" r:id="rId27"/>
    <p:sldId id="4392" r:id="rId28"/>
    <p:sldId id="4371" r:id="rId29"/>
    <p:sldId id="4393" r:id="rId30"/>
    <p:sldId id="4394" r:id="rId31"/>
    <p:sldId id="4395" r:id="rId32"/>
    <p:sldId id="4397" r:id="rId33"/>
    <p:sldId id="4396" r:id="rId34"/>
    <p:sldId id="4398" r:id="rId35"/>
    <p:sldId id="4399" r:id="rId36"/>
    <p:sldId id="4400" r:id="rId37"/>
    <p:sldId id="4401" r:id="rId38"/>
    <p:sldId id="4402" r:id="rId39"/>
    <p:sldId id="4403" r:id="rId40"/>
    <p:sldId id="4363" r:id="rId41"/>
    <p:sldId id="4406" r:id="rId42"/>
    <p:sldId id="4408" r:id="rId43"/>
    <p:sldId id="4404" r:id="rId44"/>
    <p:sldId id="4405" r:id="rId45"/>
    <p:sldId id="4354" r:id="rId46"/>
    <p:sldId id="449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6EA095-A3AD-E933-C34D-710A517CCC09}" name="Paula Whyte ( Momentum Consulting )" initials="P)" userId="S::paula_momentumconsulting.ie#ext#@newuniversity.onmicrosoft.com::bdd23325-7215-416f-9496-6161e43e6fd6" providerId="AD"/>
  <p188:author id="{782496B7-485F-7B69-F7DE-F8CDD527168F}" name="Paula Whyte ( Momentum Consulting )" initials="PW" userId="S::paula@momentumconsulting.ie::a1b8e930-d272-4933-b1a2-fcb29f5bf117" providerId="AD"/>
  <p188:author id="{1450D1C3-813B-B09B-BB4C-66AE08CDB7A6}" name="Lucia Tomassini" initials="LT" userId="S::lucia.tomassini@nhlstenden.com::f7f3da5d-b0ad-45c9-9cb4-3963a74d6a4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F46"/>
    <a:srgbClr val="B2CFAD"/>
    <a:srgbClr val="292668"/>
    <a:srgbClr val="55854D"/>
    <a:srgbClr val="7473B6"/>
    <a:srgbClr val="ECC0DA"/>
    <a:srgbClr val="404A52"/>
    <a:srgbClr val="ECECEC"/>
    <a:srgbClr val="F26650"/>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5F243-C5EE-AF2E-B965-3D03F8C3AC42}" v="2" dt="2026-02-15T11:06:45.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82"/>
  </p:normalViewPr>
  <p:slideViewPr>
    <p:cSldViewPr snapToGrid="0" snapToObjects="1">
      <p:cViewPr varScale="1">
        <p:scale>
          <a:sx n="106" d="100"/>
          <a:sy n="106" d="100"/>
        </p:scale>
        <p:origin x="79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5" d="100"/>
        <a:sy n="95" d="100"/>
      </p:scale>
      <p:origin x="0" y="-6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 om de hoofdtekststijlen te bewerken</a:t>
            </a:r>
          </a:p>
          <a:p>
            <a:pPr lvl="1"/>
            <a:r>
              <a:rPr lang="en-GB"/>
              <a:t>Tweede niveau</a:t>
            </a:r>
          </a:p>
          <a:p>
            <a:pPr lvl="2"/>
            <a:r>
              <a:rPr lang="en-GB"/>
              <a:t>Derde niveau</a:t>
            </a:r>
          </a:p>
          <a:p>
            <a:pPr lvl="3"/>
            <a:r>
              <a:rPr lang="en-GB"/>
              <a:t>Vierde niveau</a:t>
            </a:r>
          </a:p>
          <a:p>
            <a:pPr lvl="4"/>
            <a:r>
              <a:rPr lang="en-GB"/>
              <a:t>Vijfde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E"/>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5</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12E2-256C-24A9-11CE-C2FDF17222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08622-7018-032F-50CB-D342682EE7DD}"/>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5726352A-3AC3-B8C8-3FD3-B5F87642BA6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1EB353-8F99-1700-4C7B-882F20DBC65B}"/>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2463920049"/>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3FBB0-AC3E-5504-DFCE-8F73D32C4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85ECC-692B-AAC5-705B-2C367A21610F}"/>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37111210-71A5-0EED-236C-C8443EA716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852FDA-08BE-567B-886F-93E594B714D8}"/>
              </a:ext>
            </a:extLst>
          </p:cNvPr>
          <p:cNvSpPr>
            <a:spLocks noGrp="1"/>
          </p:cNvSpPr>
          <p:nvPr>
            <p:ph type="sldNum" sz="quarter" idx="5"/>
          </p:nvPr>
        </p:nvSpPr>
        <p:spPr/>
        <p:txBody>
          <a:bodyPr/>
          <a:lstStyle/>
          <a:p>
            <a:fld id="{4BE5DE82-CF29-044D-9158-06A811149881}" type="slidenum">
              <a:rPr lang="en-US" smtClean="0"/>
              <a:t>17</a:t>
            </a:fld>
            <a:endParaRPr lang="en-US"/>
          </a:p>
        </p:txBody>
      </p:sp>
    </p:spTree>
    <p:extLst>
      <p:ext uri="{BB962C8B-B14F-4D97-AF65-F5344CB8AC3E}">
        <p14:creationId xmlns:p14="http://schemas.microsoft.com/office/powerpoint/2010/main" val="3816731303"/>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1F5F-7B35-02E2-600F-8EDA8FF1E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ED7F8-B322-C051-820C-D26104049E0E}"/>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1B3B6819-375C-A4D1-8068-E78023C375B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1FB7F9-76A2-94E8-6F3C-93332659E615}"/>
              </a:ext>
            </a:extLst>
          </p:cNvPr>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648663975"/>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9ACD0-D78C-DF28-6A27-72D315F18F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C0CE9-89A1-458F-C065-818594CA4473}"/>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42C501F2-44AA-D82E-B470-C5C5C1980E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640575-55F2-3693-6A8E-BA3D93B195CB}"/>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3155282733"/>
      </p:ext>
    </p:extLst>
  </p:cSld>
  <p:clrMapOvr>
    <a:masterClrMapping/>
  </p:clrMapOvr>
</p:notes>
</file>

<file path=ppt/notesSlides/notesSlide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4DEA8-DC54-5DE5-CB57-1076F2E399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03AAB-8487-826C-AB51-5E57A51B1B78}"/>
              </a:ext>
            </a:extLst>
          </p:cNvPr>
          <p:cNvSpPr>
            <a:spLocks noGrp="1" noRot="1" noChangeAspect="1"/>
          </p:cNvSpPr>
          <p:nvPr>
            <p:ph type="sldImg"/>
          </p:nvPr>
        </p:nvSpPr>
        <p:spPr/>
        <p:txBody>
          <a:bodyPr/>
          <a:lstStyle/>
          <a:p>
            <a:endParaRPr lang="en-IE"/>
          </a:p>
        </p:txBody>
      </p:sp>
      <p:sp>
        <p:nvSpPr>
          <p:cNvPr id="3" name="Notes Placeholder 2">
            <a:extLst>
              <a:ext uri="{FF2B5EF4-FFF2-40B4-BE49-F238E27FC236}">
                <a16:creationId xmlns:a16="http://schemas.microsoft.com/office/drawing/2014/main" id="{BEA43301-210A-B737-4694-466490F8CA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85291C-9B30-0F8A-BBCB-82BA1D30F826}"/>
              </a:ext>
            </a:extLst>
          </p:cNvPr>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434108034"/>
      </p:ext>
    </p:extLst>
  </p:cSld>
  <p:clrMapOvr>
    <a:masterClrMapping/>
  </p:clrMapOvr>
</p:notes>
</file>

<file path=ppt/notesSlides/notesSlide9.xml><?xml version="1.0" encoding="utf-8"?>
<p:notes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1DD68-FECA-038E-C9FF-4E51C45499B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3A84E84-0CA9-088D-43D2-BA1C690144E7}"/>
              </a:ext>
            </a:extLst>
          </p:cNvPr>
          <p:cNvSpPr txBox="1">
            <a:spLocks noGrp="1"/>
          </p:cNvSpPr>
          <p:nvPr>
            <p:ph type="body" sz="quarter" idx="1"/>
          </p:nvPr>
        </p:nvSpPr>
        <p:spPr/>
        <p:txBody>
          <a:bodyPr/>
          <a:lstStyle/>
          <a:p>
            <a:endParaRPr lang="en-IE"/>
          </a:p>
        </p:txBody>
      </p:sp>
      <p:sp>
        <p:nvSpPr>
          <p:cNvPr id="4" name="Slide Number Placeholder 3">
            <a:extLst>
              <a:ext uri="{FF2B5EF4-FFF2-40B4-BE49-F238E27FC236}">
                <a16:creationId xmlns:a16="http://schemas.microsoft.com/office/drawing/2014/main" id="{35460BA6-F5A5-331B-87C0-C0160CC8E6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DBCC22-D3CC-4915-9940-22C6E0D3AA55}" type="slidenum">
              <a:t>43</a:t>
            </a:fld>
            <a:endParaRPr lang="en-US"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Food Eco - Culture Edu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562165"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5394865"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5394864"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562164" y="0"/>
            <a:ext cx="4882578"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21902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7D36543-D636-9996-6A76-33FC854FF0DC}"/>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3" name="Group 2">
            <a:extLst>
              <a:ext uri="{FF2B5EF4-FFF2-40B4-BE49-F238E27FC236}">
                <a16:creationId xmlns:a16="http://schemas.microsoft.com/office/drawing/2014/main" id="{93D4273B-5CF5-FECE-46A2-D29EA4B41C22}"/>
              </a:ext>
            </a:extLst>
          </p:cNvPr>
          <p:cNvGrpSpPr/>
          <p:nvPr userDrawn="1"/>
        </p:nvGrpSpPr>
        <p:grpSpPr>
          <a:xfrm>
            <a:off x="10392069" y="4627171"/>
            <a:ext cx="1799931" cy="2230829"/>
            <a:chOff x="2887563" y="4517695"/>
            <a:chExt cx="1145987" cy="1420333"/>
          </a:xfrm>
        </p:grpSpPr>
        <p:sp>
          <p:nvSpPr>
            <p:cNvPr id="4" name="Freeform 3">
              <a:extLst>
                <a:ext uri="{FF2B5EF4-FFF2-40B4-BE49-F238E27FC236}">
                  <a16:creationId xmlns:a16="http://schemas.microsoft.com/office/drawing/2014/main" id="{A16FC9AA-EE41-7790-983A-3FF722730E21}"/>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5" name="Graphic 10">
              <a:extLst>
                <a:ext uri="{FF2B5EF4-FFF2-40B4-BE49-F238E27FC236}">
                  <a16:creationId xmlns:a16="http://schemas.microsoft.com/office/drawing/2014/main" id="{1D443549-EF01-1D46-B762-F9E4A17AAFA0}"/>
                </a:ext>
              </a:extLst>
            </p:cNvPr>
            <p:cNvGrpSpPr/>
            <p:nvPr/>
          </p:nvGrpSpPr>
          <p:grpSpPr>
            <a:xfrm>
              <a:off x="3495254" y="4781992"/>
              <a:ext cx="536857" cy="499528"/>
              <a:chOff x="3495254" y="4781992"/>
              <a:chExt cx="536857" cy="499528"/>
            </a:xfrm>
            <a:solidFill>
              <a:srgbClr val="55854D"/>
            </a:solidFill>
          </p:grpSpPr>
          <p:sp>
            <p:nvSpPr>
              <p:cNvPr id="16" name="Freeform 15">
                <a:extLst>
                  <a:ext uri="{FF2B5EF4-FFF2-40B4-BE49-F238E27FC236}">
                    <a16:creationId xmlns:a16="http://schemas.microsoft.com/office/drawing/2014/main" id="{F403E6B7-88CE-5A49-43DC-DCEA372A2C8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E440D2A6-EA0B-2C37-06E0-6F628103D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6EC36D9-49B3-C41D-5CFB-8BDBE19D657A}"/>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AE898DE-2178-1AA2-F09E-583DAD60DC3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 name="Freeform 5">
              <a:extLst>
                <a:ext uri="{FF2B5EF4-FFF2-40B4-BE49-F238E27FC236}">
                  <a16:creationId xmlns:a16="http://schemas.microsoft.com/office/drawing/2014/main" id="{DE3054AF-80F6-4A19-F9FC-8DED596DCCE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9C2DE81-D020-9CEB-ED8D-160BCFF1DADE}"/>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DF39CBD-A1E7-6F34-394F-68361324B5F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72C8A0D4-6DF6-242F-1634-7D663146FCC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71A4AD8A-F718-534F-69B3-EBFA783157D4}"/>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F26650"/>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A33D62A4-E063-93F2-523C-310EB25BDE58}"/>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4" name="Group 13">
            <a:extLst>
              <a:ext uri="{FF2B5EF4-FFF2-40B4-BE49-F238E27FC236}">
                <a16:creationId xmlns:a16="http://schemas.microsoft.com/office/drawing/2014/main" id="{5F64DA7E-CE59-A371-578F-CAFFC8B1F109}"/>
              </a:ext>
            </a:extLst>
          </p:cNvPr>
          <p:cNvGrpSpPr/>
          <p:nvPr userDrawn="1"/>
        </p:nvGrpSpPr>
        <p:grpSpPr>
          <a:xfrm>
            <a:off x="10392069" y="4627171"/>
            <a:ext cx="1799931" cy="2230829"/>
            <a:chOff x="2887563" y="4517695"/>
            <a:chExt cx="1145987" cy="1420333"/>
          </a:xfrm>
        </p:grpSpPr>
        <p:sp>
          <p:nvSpPr>
            <p:cNvPr id="15" name="Freeform 14">
              <a:extLst>
                <a:ext uri="{FF2B5EF4-FFF2-40B4-BE49-F238E27FC236}">
                  <a16:creationId xmlns:a16="http://schemas.microsoft.com/office/drawing/2014/main" id="{E53115EB-52DB-DA44-C6F3-A15462B1CAB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8" name="Graphic 10">
              <a:extLst>
                <a:ext uri="{FF2B5EF4-FFF2-40B4-BE49-F238E27FC236}">
                  <a16:creationId xmlns:a16="http://schemas.microsoft.com/office/drawing/2014/main" id="{040D5D2B-B4BA-C70A-5849-E59B7AE84DFB}"/>
                </a:ext>
              </a:extLst>
            </p:cNvPr>
            <p:cNvGrpSpPr/>
            <p:nvPr/>
          </p:nvGrpSpPr>
          <p:grpSpPr>
            <a:xfrm>
              <a:off x="3495254" y="4781992"/>
              <a:ext cx="536857" cy="499528"/>
              <a:chOff x="3495254" y="4781992"/>
              <a:chExt cx="536857" cy="499528"/>
            </a:xfrm>
            <a:solidFill>
              <a:srgbClr val="55854D"/>
            </a:solidFill>
          </p:grpSpPr>
          <p:sp>
            <p:nvSpPr>
              <p:cNvPr id="23" name="Freeform 22">
                <a:extLst>
                  <a:ext uri="{FF2B5EF4-FFF2-40B4-BE49-F238E27FC236}">
                    <a16:creationId xmlns:a16="http://schemas.microsoft.com/office/drawing/2014/main" id="{2B6B8196-974D-0704-266B-8C0694923BF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DBFBBA5-A04E-BCC3-77CF-28C7EA8E45F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F54FB06-B7DF-B923-1E36-0314D38498B4}"/>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C889D3A1-C66A-D8A7-6BD9-2A02C32370F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89F8B8C1-1BCD-AE14-2706-56322C673F0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BE1E6998-B775-49B7-2E44-C702524D3C0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D60F198-C83D-749E-F3BA-3331EDD83B2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3337C4-FC8A-139F-C98C-8AED82246CB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C71B6AC4-CC82-6311-7296-786CB291ECBC}"/>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177776" y="416346"/>
            <a:ext cx="5213836" cy="388802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56180" y="911409"/>
            <a:ext cx="2066906" cy="582221"/>
          </a:xfrm>
          <a:prstGeom prst="rect">
            <a:avLst/>
          </a:prstGeom>
        </p:spPr>
        <p:txBody>
          <a:bodyPr>
            <a:noAutofit/>
          </a:bodyPr>
          <a:lstStyle>
            <a:lvl1pPr marL="0" indent="0" algn="l">
              <a:buNone/>
              <a:defRPr sz="13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8328758" cy="3634830"/>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 name="Picture 39">
            <a:extLst>
              <a:ext uri="{FF2B5EF4-FFF2-40B4-BE49-F238E27FC236}">
                <a16:creationId xmlns:a16="http://schemas.microsoft.com/office/drawing/2014/main" id="{1EA8731C-868F-8C57-EDA5-C334C7208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A98289D-C07A-0CA7-C07B-C31E6B0515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1"/>
          <a:stretch/>
        </p:blipFill>
        <p:spPr>
          <a:xfrm>
            <a:off x="-308931" y="1902293"/>
            <a:ext cx="7402286" cy="4396017"/>
          </a:xfrm>
          <a:prstGeom prst="rect">
            <a:avLst/>
          </a:prstGeom>
        </p:spPr>
      </p:pic>
      <p:sp>
        <p:nvSpPr>
          <p:cNvPr id="41" name="Picture Placeholder 17">
            <a:extLst>
              <a:ext uri="{FF2B5EF4-FFF2-40B4-BE49-F238E27FC236}">
                <a16:creationId xmlns:a16="http://schemas.microsoft.com/office/drawing/2014/main" id="{59B302CE-B896-F048-CF6A-1ACA94FB7EEC}"/>
              </a:ext>
            </a:extLst>
          </p:cNvPr>
          <p:cNvSpPr>
            <a:spLocks noGrp="1"/>
          </p:cNvSpPr>
          <p:nvPr>
            <p:ph type="pic" sz="quarter" idx="10"/>
          </p:nvPr>
        </p:nvSpPr>
        <p:spPr>
          <a:xfrm>
            <a:off x="1088030" y="2459539"/>
            <a:ext cx="4990998" cy="3118870"/>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343298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1188310" y="593866"/>
            <a:ext cx="10381560"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1188310" y="1890384"/>
            <a:ext cx="10381559"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3" name="TextBox 22">
            <a:extLst>
              <a:ext uri="{FF2B5EF4-FFF2-40B4-BE49-F238E27FC236}">
                <a16:creationId xmlns:a16="http://schemas.microsoft.com/office/drawing/2014/main" id="{3EFCAEEF-E2CE-E028-5398-1873859BA4C8}"/>
              </a:ext>
            </a:extLst>
          </p:cNvPr>
          <p:cNvSpPr txBox="1"/>
          <p:nvPr userDrawn="1"/>
        </p:nvSpPr>
        <p:spPr>
          <a:xfrm rot="16200000">
            <a:off x="-1851254" y="2071881"/>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24" name="Group 23">
            <a:extLst>
              <a:ext uri="{FF2B5EF4-FFF2-40B4-BE49-F238E27FC236}">
                <a16:creationId xmlns:a16="http://schemas.microsoft.com/office/drawing/2014/main" id="{E70DCA52-34E9-19CC-F94A-F2AD4CEA9C33}"/>
              </a:ext>
            </a:extLst>
          </p:cNvPr>
          <p:cNvGrpSpPr/>
          <p:nvPr userDrawn="1"/>
        </p:nvGrpSpPr>
        <p:grpSpPr>
          <a:xfrm>
            <a:off x="-1068604" y="4517534"/>
            <a:ext cx="1799931" cy="2230829"/>
            <a:chOff x="2887563" y="4517695"/>
            <a:chExt cx="1145987" cy="1420333"/>
          </a:xfrm>
        </p:grpSpPr>
        <p:sp>
          <p:nvSpPr>
            <p:cNvPr id="25" name="Freeform 24">
              <a:extLst>
                <a:ext uri="{FF2B5EF4-FFF2-40B4-BE49-F238E27FC236}">
                  <a16:creationId xmlns:a16="http://schemas.microsoft.com/office/drawing/2014/main" id="{605B490C-C174-D95F-A1E7-57B7A9DED748}"/>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27" name="Graphic 10">
              <a:extLst>
                <a:ext uri="{FF2B5EF4-FFF2-40B4-BE49-F238E27FC236}">
                  <a16:creationId xmlns:a16="http://schemas.microsoft.com/office/drawing/2014/main" id="{4C57A4CD-1E12-7010-214F-BA4D548909AA}"/>
                </a:ext>
              </a:extLst>
            </p:cNvPr>
            <p:cNvGrpSpPr/>
            <p:nvPr/>
          </p:nvGrpSpPr>
          <p:grpSpPr>
            <a:xfrm>
              <a:off x="3495254" y="4781992"/>
              <a:ext cx="536857" cy="499528"/>
              <a:chOff x="3495254" y="4781992"/>
              <a:chExt cx="536857" cy="499528"/>
            </a:xfrm>
            <a:solidFill>
              <a:srgbClr val="55854D"/>
            </a:solidFill>
          </p:grpSpPr>
          <p:sp>
            <p:nvSpPr>
              <p:cNvPr id="32" name="Freeform 31">
                <a:extLst>
                  <a:ext uri="{FF2B5EF4-FFF2-40B4-BE49-F238E27FC236}">
                    <a16:creationId xmlns:a16="http://schemas.microsoft.com/office/drawing/2014/main" id="{188A91FF-0A0D-3390-A894-650B35B6632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4D02E31-6B1A-1B01-5EF3-182C6EE60850}"/>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622A41D4-EC5F-FF7F-4DC5-32CD0C3C7F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FDC6F50-F218-1007-AEB6-E25F1731399B}"/>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28" name="Freeform 27">
              <a:extLst>
                <a:ext uri="{FF2B5EF4-FFF2-40B4-BE49-F238E27FC236}">
                  <a16:creationId xmlns:a16="http://schemas.microsoft.com/office/drawing/2014/main" id="{E859312A-ABBB-0DF3-7670-237D44DF8A2E}"/>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5D32B91-3111-E0D9-4854-2364C4DBC11A}"/>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2F44454D-6917-24F3-F264-BCD50B5356E7}"/>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B6956CEC-50ED-F3D3-D79D-A1DAA448F0D3}"/>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36445710-4514-DF62-AFB8-113BE8B4DBEA}"/>
              </a:ext>
            </a:extLst>
          </p:cNvPr>
          <p:cNvSpPr/>
          <p:nvPr userDrawn="1"/>
        </p:nvSpPr>
        <p:spPr>
          <a:xfrm rot="16200000">
            <a:off x="-5473654" y="1653287"/>
            <a:ext cx="7845240"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C0E3915-95AF-40C7-C30B-0DE386E4CA9C}"/>
              </a:ext>
            </a:extLst>
          </p:cNvPr>
          <p:cNvSpPr/>
          <p:nvPr userDrawn="1"/>
        </p:nvSpPr>
        <p:spPr>
          <a:xfrm rot="16200000">
            <a:off x="-1044530" y="1644882"/>
            <a:ext cx="6858001" cy="35682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2513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iPhone6_mockup_front_white.png">
            <a:extLst>
              <a:ext uri="{FF2B5EF4-FFF2-40B4-BE49-F238E27FC236}">
                <a16:creationId xmlns:a16="http://schemas.microsoft.com/office/drawing/2014/main" id="{28BF4BF7-6774-41AE-2F6E-6C09D11DAA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7" name="Picture Placeholder 17">
            <a:extLst>
              <a:ext uri="{FF2B5EF4-FFF2-40B4-BE49-F238E27FC236}">
                <a16:creationId xmlns:a16="http://schemas.microsoft.com/office/drawing/2014/main" id="{2342B720-A98E-332A-5C38-B46861456D63}"/>
              </a:ext>
            </a:extLst>
          </p:cNvPr>
          <p:cNvSpPr>
            <a:spLocks noGrp="1"/>
          </p:cNvSpPr>
          <p:nvPr>
            <p:ph type="pic" sz="quarter" idx="10"/>
          </p:nvPr>
        </p:nvSpPr>
        <p:spPr>
          <a:xfrm>
            <a:off x="7735037" y="137392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410877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4" y="587575"/>
            <a:ext cx="9916981" cy="992652"/>
          </a:xfrm>
          <a:prstGeom prst="rect">
            <a:avLst/>
          </a:prstGeom>
        </p:spPr>
        <p:txBody>
          <a:bodyPr>
            <a:noAutofit/>
          </a:bodyPr>
          <a:lstStyle>
            <a:lvl1pPr marL="0" indent="0" algn="l">
              <a:buNone/>
              <a:defRPr sz="3600" b="1" i="0">
                <a:solidFill>
                  <a:srgbClr val="F26F46"/>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10283045" cy="4102937"/>
          </a:xfrm>
          <a:prstGeom prst="rect">
            <a:avLst/>
          </a:prstGeom>
        </p:spPr>
        <p:txBody>
          <a:bodyPr/>
          <a:lstStyle>
            <a:lvl1pPr marL="0" indent="0" algn="l">
              <a:lnSpc>
                <a:spcPts val="2480"/>
              </a:lnSpc>
              <a:spcBef>
                <a:spcPts val="0"/>
              </a:spcBef>
              <a:buNone/>
              <a:defRPr sz="24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 name="Rectangle 1">
            <a:extLst>
              <a:ext uri="{FF2B5EF4-FFF2-40B4-BE49-F238E27FC236}">
                <a16:creationId xmlns:a16="http://schemas.microsoft.com/office/drawing/2014/main" id="{518A7A02-A564-62AF-29D8-4FF530109FEE}"/>
              </a:ext>
            </a:extLst>
          </p:cNvPr>
          <p:cNvSpPr/>
          <p:nvPr userDrawn="1"/>
        </p:nvSpPr>
        <p:spPr>
          <a:xfrm flipV="1">
            <a:off x="11591646" y="15508"/>
            <a:ext cx="601405"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D5DE95-C6B2-B571-D93E-5B83AD781CEA}"/>
              </a:ext>
            </a:extLst>
          </p:cNvPr>
          <p:cNvSpPr txBox="1"/>
          <p:nvPr userDrawn="1"/>
        </p:nvSpPr>
        <p:spPr>
          <a:xfrm rot="16200000">
            <a:off x="9740392" y="2087389"/>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11" name="Group 10">
            <a:extLst>
              <a:ext uri="{FF2B5EF4-FFF2-40B4-BE49-F238E27FC236}">
                <a16:creationId xmlns:a16="http://schemas.microsoft.com/office/drawing/2014/main" id="{7B3E6946-3C55-1D51-979C-A6902225B00A}"/>
              </a:ext>
            </a:extLst>
          </p:cNvPr>
          <p:cNvGrpSpPr/>
          <p:nvPr userDrawn="1"/>
        </p:nvGrpSpPr>
        <p:grpSpPr>
          <a:xfrm>
            <a:off x="10523042" y="4533042"/>
            <a:ext cx="1799931" cy="2230829"/>
            <a:chOff x="2887563" y="4517695"/>
            <a:chExt cx="1145987" cy="1420333"/>
          </a:xfrm>
        </p:grpSpPr>
        <p:sp>
          <p:nvSpPr>
            <p:cNvPr id="12" name="Freeform 11">
              <a:extLst>
                <a:ext uri="{FF2B5EF4-FFF2-40B4-BE49-F238E27FC236}">
                  <a16:creationId xmlns:a16="http://schemas.microsoft.com/office/drawing/2014/main" id="{21B2BF22-C62D-D541-2B0B-2AF1E4BD0D0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3" name="Graphic 10">
              <a:extLst>
                <a:ext uri="{FF2B5EF4-FFF2-40B4-BE49-F238E27FC236}">
                  <a16:creationId xmlns:a16="http://schemas.microsoft.com/office/drawing/2014/main" id="{54692D40-AC2E-303F-2240-893AE80BD358}"/>
                </a:ext>
              </a:extLst>
            </p:cNvPr>
            <p:cNvGrpSpPr/>
            <p:nvPr/>
          </p:nvGrpSpPr>
          <p:grpSpPr>
            <a:xfrm>
              <a:off x="3495254" y="4781992"/>
              <a:ext cx="536857" cy="499528"/>
              <a:chOff x="3495254" y="4781992"/>
              <a:chExt cx="536857" cy="499528"/>
            </a:xfrm>
            <a:solidFill>
              <a:srgbClr val="55854D"/>
            </a:solidFill>
          </p:grpSpPr>
          <p:sp>
            <p:nvSpPr>
              <p:cNvPr id="20" name="Freeform 19">
                <a:extLst>
                  <a:ext uri="{FF2B5EF4-FFF2-40B4-BE49-F238E27FC236}">
                    <a16:creationId xmlns:a16="http://schemas.microsoft.com/office/drawing/2014/main" id="{F25B79F9-F59D-1B5F-827B-E7BEC13CD5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54D67B-5343-4E37-C0E1-3D6B5B41DB0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3AEC12D-4BD3-422C-C730-6D442D30437C}"/>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25727514-0426-7018-ADB8-1173DB74B6E8}"/>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4" name="Freeform 13">
              <a:extLst>
                <a:ext uri="{FF2B5EF4-FFF2-40B4-BE49-F238E27FC236}">
                  <a16:creationId xmlns:a16="http://schemas.microsoft.com/office/drawing/2014/main" id="{6DBA46AF-1737-B265-3810-BE404F52258C}"/>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32084F-50D4-93F4-91E5-61A6C0F3E200}"/>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77F14684-6E6C-8740-1CB7-36BF7D0BC3DA}"/>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FE73CB4-1834-8273-4075-9776C0417569}"/>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4" name="Rectangle 23">
            <a:extLst>
              <a:ext uri="{FF2B5EF4-FFF2-40B4-BE49-F238E27FC236}">
                <a16:creationId xmlns:a16="http://schemas.microsoft.com/office/drawing/2014/main" id="{E86C1627-53C5-C1BB-4383-C201DA45C2F0}"/>
              </a:ext>
            </a:extLst>
          </p:cNvPr>
          <p:cNvSpPr/>
          <p:nvPr userDrawn="1"/>
        </p:nvSpPr>
        <p:spPr>
          <a:xfrm rot="16200000">
            <a:off x="6611612" y="1864519"/>
            <a:ext cx="6858000" cy="3128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BF1BC365-7188-A585-88E1-E172F7301F92}"/>
              </a:ext>
            </a:extLst>
          </p:cNvPr>
          <p:cNvSpPr/>
          <p:nvPr userDrawn="1"/>
        </p:nvSpPr>
        <p:spPr>
          <a:xfrm rot="16200000">
            <a:off x="9692352" y="1446100"/>
            <a:ext cx="8567530" cy="356823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14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517328"/>
            <a:ext cx="4883406" cy="288347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sp>
        <p:nvSpPr>
          <p:cNvPr id="37" name="Picture Placeholder 36">
            <a:extLst>
              <a:ext uri="{FF2B5EF4-FFF2-40B4-BE49-F238E27FC236}">
                <a16:creationId xmlns:a16="http://schemas.microsoft.com/office/drawing/2014/main" id="{C8D2E7E1-0569-5B49-A3A1-CA5FA93A00A4}"/>
              </a:ext>
            </a:extLst>
          </p:cNvPr>
          <p:cNvSpPr>
            <a:spLocks noGrp="1"/>
          </p:cNvSpPr>
          <p:nvPr>
            <p:ph type="pic" sz="quarter" idx="10"/>
          </p:nvPr>
        </p:nvSpPr>
        <p:spPr>
          <a:xfrm>
            <a:off x="0" y="1994497"/>
            <a:ext cx="12192000" cy="3440624"/>
          </a:xfrm>
          <a:custGeom>
            <a:avLst/>
            <a:gdLst>
              <a:gd name="connsiteX0" fmla="*/ 0 w 12192000"/>
              <a:gd name="connsiteY0" fmla="*/ 0 h 3440624"/>
              <a:gd name="connsiteX1" fmla="*/ 12192000 w 12192000"/>
              <a:gd name="connsiteY1" fmla="*/ 0 h 3440624"/>
              <a:gd name="connsiteX2" fmla="*/ 12192000 w 12192000"/>
              <a:gd name="connsiteY2" fmla="*/ 3440624 h 3440624"/>
              <a:gd name="connsiteX3" fmla="*/ 4883406 w 12192000"/>
              <a:gd name="connsiteY3" fmla="*/ 3440624 h 3440624"/>
              <a:gd name="connsiteX4" fmla="*/ 4883406 w 12192000"/>
              <a:gd name="connsiteY4" fmla="*/ 1522830 h 3440624"/>
              <a:gd name="connsiteX5" fmla="*/ 0 w 12192000"/>
              <a:gd name="connsiteY5" fmla="*/ 1522830 h 344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440624">
                <a:moveTo>
                  <a:pt x="0" y="0"/>
                </a:moveTo>
                <a:lnTo>
                  <a:pt x="12192000" y="0"/>
                </a:lnTo>
                <a:lnTo>
                  <a:pt x="12192000" y="3440624"/>
                </a:lnTo>
                <a:lnTo>
                  <a:pt x="4883406" y="3440624"/>
                </a:lnTo>
                <a:lnTo>
                  <a:pt x="4883406" y="1522830"/>
                </a:lnTo>
                <a:lnTo>
                  <a:pt x="0" y="1522830"/>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pic>
        <p:nvPicPr>
          <p:cNvPr id="3" name="Picture 2">
            <a:extLst>
              <a:ext uri="{FF2B5EF4-FFF2-40B4-BE49-F238E27FC236}">
                <a16:creationId xmlns:a16="http://schemas.microsoft.com/office/drawing/2014/main" id="{30894D65-1FE3-E0F9-A922-402266ED8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84141" y="356567"/>
            <a:ext cx="4568197" cy="1438136"/>
          </a:xfrm>
          <a:prstGeom prst="rect">
            <a:avLst/>
          </a:prstGeom>
        </p:spPr>
      </p:pic>
      <p:grpSp>
        <p:nvGrpSpPr>
          <p:cNvPr id="4" name="Group 3">
            <a:extLst>
              <a:ext uri="{FF2B5EF4-FFF2-40B4-BE49-F238E27FC236}">
                <a16:creationId xmlns:a16="http://schemas.microsoft.com/office/drawing/2014/main" id="{16279ECC-49C1-E658-0437-9EC75C3AF62D}"/>
              </a:ext>
            </a:extLst>
          </p:cNvPr>
          <p:cNvGrpSpPr/>
          <p:nvPr userDrawn="1"/>
        </p:nvGrpSpPr>
        <p:grpSpPr>
          <a:xfrm>
            <a:off x="128846" y="4566100"/>
            <a:ext cx="1471060" cy="1823227"/>
            <a:chOff x="2887563" y="4517695"/>
            <a:chExt cx="1145987" cy="1420333"/>
          </a:xfrm>
        </p:grpSpPr>
        <p:sp>
          <p:nvSpPr>
            <p:cNvPr id="38" name="Freeform 37">
              <a:extLst>
                <a:ext uri="{FF2B5EF4-FFF2-40B4-BE49-F238E27FC236}">
                  <a16:creationId xmlns:a16="http://schemas.microsoft.com/office/drawing/2014/main" id="{5ADB56C7-3FB3-A147-157F-F2F372E5A62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4" name="Graphic 10">
              <a:extLst>
                <a:ext uri="{FF2B5EF4-FFF2-40B4-BE49-F238E27FC236}">
                  <a16:creationId xmlns:a16="http://schemas.microsoft.com/office/drawing/2014/main" id="{5E1EC16F-A3CA-5F13-04D3-6A638FA30B85}"/>
                </a:ext>
              </a:extLst>
            </p:cNvPr>
            <p:cNvGrpSpPr/>
            <p:nvPr/>
          </p:nvGrpSpPr>
          <p:grpSpPr>
            <a:xfrm>
              <a:off x="3495254" y="4781992"/>
              <a:ext cx="536857" cy="499528"/>
              <a:chOff x="3495254" y="4781992"/>
              <a:chExt cx="536857" cy="499528"/>
            </a:xfrm>
            <a:solidFill>
              <a:srgbClr val="55854D"/>
            </a:solidFill>
          </p:grpSpPr>
          <p:sp>
            <p:nvSpPr>
              <p:cNvPr id="69" name="Freeform 68">
                <a:extLst>
                  <a:ext uri="{FF2B5EF4-FFF2-40B4-BE49-F238E27FC236}">
                    <a16:creationId xmlns:a16="http://schemas.microsoft.com/office/drawing/2014/main" id="{BEE7A324-B0DE-3D82-898B-7C31D11DC920}"/>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D7F44FA-6443-EE80-5678-6FC80AC87C7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96DA82A-E0E7-79D7-D6D2-F8CD2D39B7F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61AE75FD-B11C-E6C9-3005-D47ACECFF01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8A6A0CDA-B22E-B738-21D4-885BEC314F1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C3022B0B-008E-5141-EC9E-7B275FC15A8D}"/>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F4092609-CD67-FDC1-1472-9630034ADD1C}"/>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3F87E20E-C9BE-C975-5088-CCCF9689548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2" name="Picture 1">
            <a:extLst>
              <a:ext uri="{FF2B5EF4-FFF2-40B4-BE49-F238E27FC236}">
                <a16:creationId xmlns:a16="http://schemas.microsoft.com/office/drawing/2014/main" id="{1A7FA947-0C77-55C0-3821-D962933B494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277309" y="5978203"/>
            <a:ext cx="1251103" cy="438150"/>
          </a:xfrm>
          <a:prstGeom prst="rect">
            <a:avLst/>
          </a:prstGeom>
        </p:spPr>
      </p:pic>
      <p:pic>
        <p:nvPicPr>
          <p:cNvPr id="10" name="Picture 9" descr="Co-funded by the European Union logo in png for web usage">
            <a:extLst>
              <a:ext uri="{FF2B5EF4-FFF2-40B4-BE49-F238E27FC236}">
                <a16:creationId xmlns:a16="http://schemas.microsoft.com/office/drawing/2014/main" id="{49D82497-4245-28CE-AF13-D148DFA447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74088" y="5969843"/>
            <a:ext cx="2120185" cy="442913"/>
          </a:xfrm>
          <a:prstGeom prst="rect">
            <a:avLst/>
          </a:prstGeom>
          <a:noFill/>
          <a:ln>
            <a:noFill/>
          </a:ln>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8E93966-46F3-394F-88D7-D58DF0274DE3}"/>
              </a:ext>
            </a:extLst>
          </p:cNvPr>
          <p:cNvSpPr/>
          <p:nvPr userDrawn="1"/>
        </p:nvSpPr>
        <p:spPr>
          <a:xfrm rot="16200000">
            <a:off x="4531708" y="-2066802"/>
            <a:ext cx="3128588"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17">
            <a:extLst>
              <a:ext uri="{FF2B5EF4-FFF2-40B4-BE49-F238E27FC236}">
                <a16:creationId xmlns:a16="http://schemas.microsoft.com/office/drawing/2014/main" id="{DEDFEDC8-283D-9E48-A4C5-512106986D58}"/>
              </a:ext>
            </a:extLst>
          </p:cNvPr>
          <p:cNvSpPr>
            <a:spLocks noGrp="1"/>
          </p:cNvSpPr>
          <p:nvPr>
            <p:ph type="body" sz="quarter" idx="18" hasCustomPrompt="1"/>
          </p:nvPr>
        </p:nvSpPr>
        <p:spPr>
          <a:xfrm>
            <a:off x="617357" y="3591530"/>
            <a:ext cx="5881764" cy="796508"/>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Any Questions?</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2895623"/>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THANK YOU</a:t>
            </a:r>
          </a:p>
        </p:txBody>
      </p:sp>
      <p:pic>
        <p:nvPicPr>
          <p:cNvPr id="148" name="Picture 147">
            <a:extLst>
              <a:ext uri="{FF2B5EF4-FFF2-40B4-BE49-F238E27FC236}">
                <a16:creationId xmlns:a16="http://schemas.microsoft.com/office/drawing/2014/main" id="{B3B87F72-D71D-0154-8DDD-898ED8280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64871" y="575227"/>
            <a:ext cx="4568197" cy="1438136"/>
          </a:xfrm>
          <a:prstGeom prst="rect">
            <a:avLst/>
          </a:prstGeom>
        </p:spPr>
      </p:pic>
      <p:pic>
        <p:nvPicPr>
          <p:cNvPr id="160" name="Picture 159" descr="Co-funded by the European Union logo in png for web usage">
            <a:extLst>
              <a:ext uri="{FF2B5EF4-FFF2-40B4-BE49-F238E27FC236}">
                <a16:creationId xmlns:a16="http://schemas.microsoft.com/office/drawing/2014/main" id="{12AE73DA-86E8-D020-0655-B825036EE65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51609" y="6077079"/>
            <a:ext cx="2120185" cy="442913"/>
          </a:xfrm>
          <a:prstGeom prst="rect">
            <a:avLst/>
          </a:prstGeom>
          <a:noFill/>
          <a:ln>
            <a:noFill/>
          </a:ln>
        </p:spPr>
      </p:pic>
      <p:sp>
        <p:nvSpPr>
          <p:cNvPr id="161" name="Rectangle 160">
            <a:extLst>
              <a:ext uri="{FF2B5EF4-FFF2-40B4-BE49-F238E27FC236}">
                <a16:creationId xmlns:a16="http://schemas.microsoft.com/office/drawing/2014/main" id="{82ACADD9-800D-6A8A-B0C6-5F78564DF64B}"/>
              </a:ext>
            </a:extLst>
          </p:cNvPr>
          <p:cNvSpPr/>
          <p:nvPr userDrawn="1"/>
        </p:nvSpPr>
        <p:spPr>
          <a:xfrm>
            <a:off x="2654038" y="6044458"/>
            <a:ext cx="3620330" cy="504112"/>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706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503744" cy="5362615"/>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3807230" cy="6858002"/>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4500000" y="804645"/>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5335297" y="804645"/>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4521703" y="155921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5357000" y="155921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4528282" y="236190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5363579" y="236190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4549985" y="3132516"/>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5385282" y="3132516"/>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4528282" y="3887083"/>
            <a:ext cx="700387" cy="689518"/>
          </a:xfrm>
          <a:prstGeom prst="rect">
            <a:avLst/>
          </a:prstGeom>
          <a:noFill/>
        </p:spPr>
        <p:txBody>
          <a:bodyPr anchor="ctr">
            <a:noAutofit/>
          </a:bodyPr>
          <a:lstStyle>
            <a:lvl1pPr marL="0" indent="0" algn="ctr">
              <a:buNone/>
              <a:defRPr sz="3200" b="1" baseline="0">
                <a:solidFill>
                  <a:srgbClr val="F26F4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5363579" y="3887083"/>
            <a:ext cx="5857689" cy="689519"/>
          </a:xfrm>
          <a:prstGeom prst="rect">
            <a:avLst/>
          </a:prstGeom>
        </p:spPr>
        <p:txBody>
          <a:bodyPr anchor="ctr">
            <a:noAutofit/>
          </a:bodyPr>
          <a:lstStyle>
            <a:lvl1pPr marL="0" indent="0" algn="l">
              <a:lnSpc>
                <a:spcPct val="100000"/>
              </a:lnSpc>
              <a:spcBef>
                <a:spcPts val="0"/>
              </a:spcBef>
              <a:buNone/>
              <a:defRPr sz="2400" baseline="0">
                <a:solidFill>
                  <a:srgbClr val="29266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825F61E-2ECB-D944-82FF-1112F8A7AD2C}"/>
              </a:ext>
            </a:extLst>
          </p:cNvPr>
          <p:cNvGrpSpPr/>
          <p:nvPr userDrawn="1"/>
        </p:nvGrpSpPr>
        <p:grpSpPr>
          <a:xfrm>
            <a:off x="3807231" y="1501098"/>
            <a:ext cx="7414038" cy="2396429"/>
            <a:chOff x="5734682" y="2114653"/>
            <a:chExt cx="4556259" cy="2804550"/>
          </a:xfrm>
          <a:solidFill>
            <a:srgbClr val="ECC0DA"/>
          </a:solidFill>
        </p:grpSpPr>
        <p:sp>
          <p:nvSpPr>
            <p:cNvPr id="20" name="Rectangle 19">
              <a:extLst>
                <a:ext uri="{FF2B5EF4-FFF2-40B4-BE49-F238E27FC236}">
                  <a16:creationId xmlns:a16="http://schemas.microsoft.com/office/drawing/2014/main" id="{681FEB11-4BC3-2445-A1F4-9F650C0DC801}"/>
                </a:ext>
              </a:extLst>
            </p:cNvPr>
            <p:cNvSpPr/>
            <p:nvPr userDrawn="1"/>
          </p:nvSpPr>
          <p:spPr>
            <a:xfrm>
              <a:off x="5734682" y="211465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4FB6CF90-07DC-4541-91C5-2DDC9275C401}"/>
                </a:ext>
              </a:extLst>
            </p:cNvPr>
            <p:cNvSpPr/>
            <p:nvPr userDrawn="1"/>
          </p:nvSpPr>
          <p:spPr>
            <a:xfrm>
              <a:off x="5734682" y="3052782"/>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144BCAA-A41C-E54B-98A0-5A64F98BBA02}"/>
                </a:ext>
              </a:extLst>
            </p:cNvPr>
            <p:cNvSpPr/>
            <p:nvPr userDrawn="1"/>
          </p:nvSpPr>
          <p:spPr>
            <a:xfrm>
              <a:off x="5734682" y="3945075"/>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33809D8D-1AA2-1D4B-B124-8D2A4A3D6E3A}"/>
                </a:ext>
              </a:extLst>
            </p:cNvPr>
            <p:cNvSpPr/>
            <p:nvPr userDrawn="1"/>
          </p:nvSpPr>
          <p:spPr>
            <a:xfrm>
              <a:off x="5734682" y="4883203"/>
              <a:ext cx="4556259" cy="3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grpSp>
      <p:sp>
        <p:nvSpPr>
          <p:cNvPr id="39" name="Text Placeholder 32">
            <a:extLst>
              <a:ext uri="{FF2B5EF4-FFF2-40B4-BE49-F238E27FC236}">
                <a16:creationId xmlns:a16="http://schemas.microsoft.com/office/drawing/2014/main" id="{1A13B05A-E52D-D044-93EB-9660AC258BCA}"/>
              </a:ext>
            </a:extLst>
          </p:cNvPr>
          <p:cNvSpPr>
            <a:spLocks noGrp="1"/>
          </p:cNvSpPr>
          <p:nvPr>
            <p:ph type="body" sz="quarter" idx="10" hasCustomPrompt="1"/>
          </p:nvPr>
        </p:nvSpPr>
        <p:spPr>
          <a:xfrm>
            <a:off x="511849" y="804645"/>
            <a:ext cx="2528330" cy="1395907"/>
          </a:xfrm>
          <a:prstGeom prst="rect">
            <a:avLst/>
          </a:prstGeom>
        </p:spPr>
        <p:txBody>
          <a:bodyPr>
            <a:noAutofit/>
          </a:bodyPr>
          <a:lstStyle>
            <a:lvl1pPr marL="0" indent="0">
              <a:lnSpc>
                <a:spcPts val="3240"/>
              </a:lnSpc>
              <a:spcBef>
                <a:spcPts val="0"/>
              </a:spcBef>
              <a:buNone/>
              <a:defRPr sz="3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TABLE OF</a:t>
            </a:r>
          </a:p>
          <a:p>
            <a:pPr lvl="0"/>
            <a:r>
              <a:rPr lang="en-GB" dirty="0"/>
              <a:t>CONTENTS</a:t>
            </a:r>
            <a:endParaRPr lang="en-US" dirty="0"/>
          </a:p>
        </p:txBody>
      </p:sp>
      <p:pic>
        <p:nvPicPr>
          <p:cNvPr id="7" name="Picture 6" descr="Co-funded by the European Union logo in png for web usage">
            <a:extLst>
              <a:ext uri="{FF2B5EF4-FFF2-40B4-BE49-F238E27FC236}">
                <a16:creationId xmlns:a16="http://schemas.microsoft.com/office/drawing/2014/main" id="{7D1B112A-87E8-D522-B5FA-7E6B774612D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686671" y="5610442"/>
            <a:ext cx="2120185" cy="442913"/>
          </a:xfrm>
          <a:prstGeom prst="rect">
            <a:avLst/>
          </a:prstGeom>
          <a:noFill/>
          <a:ln>
            <a:noFill/>
          </a:ln>
        </p:spPr>
      </p:pic>
      <p:sp>
        <p:nvSpPr>
          <p:cNvPr id="8" name="Rectangle 7">
            <a:extLst>
              <a:ext uri="{FF2B5EF4-FFF2-40B4-BE49-F238E27FC236}">
                <a16:creationId xmlns:a16="http://schemas.microsoft.com/office/drawing/2014/main" id="{1266FEAB-6307-87DC-65EB-CE4244CFFA0D}"/>
              </a:ext>
            </a:extLst>
          </p:cNvPr>
          <p:cNvSpPr/>
          <p:nvPr userDrawn="1"/>
        </p:nvSpPr>
        <p:spPr>
          <a:xfrm>
            <a:off x="6915146" y="5574055"/>
            <a:ext cx="4146329" cy="507511"/>
          </a:xfrm>
          <a:prstGeom prst="rect">
            <a:avLst/>
          </a:prstGeom>
        </p:spPr>
        <p:txBody>
          <a:bodyPr wrap="square">
            <a:spAutoFit/>
          </a:bodyPr>
          <a:lstStyle/>
          <a:p>
            <a:pPr marL="0" marR="0" indent="0" algn="just" defTabSz="457200" rtl="0" eaLnBrk="1" fontAlgn="auto" latinLnBrk="0" hangingPunct="0">
              <a:lnSpc>
                <a:spcPts val="760"/>
              </a:lnSpc>
              <a:spcBef>
                <a:spcPts val="0"/>
              </a:spcBef>
              <a:spcAft>
                <a:spcPts val="0"/>
              </a:spcAft>
              <a:buClrTx/>
              <a:buSzTx/>
              <a:buFontTx/>
              <a:buNone/>
              <a:tabLst/>
              <a:defRPr/>
            </a:pPr>
            <a:r>
              <a:rPr lang="en-US" sz="800" kern="1200" dirty="0">
                <a:solidFill>
                  <a:srgbClr val="292668"/>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800" dirty="0">
              <a:solidFill>
                <a:srgbClr val="292668"/>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DD5F332-D391-0127-D8C2-EFCEDA4F54BE}"/>
              </a:ext>
            </a:extLst>
          </p:cNvPr>
          <p:cNvGrpSpPr/>
          <p:nvPr userDrawn="1"/>
        </p:nvGrpSpPr>
        <p:grpSpPr>
          <a:xfrm>
            <a:off x="2171700" y="4627171"/>
            <a:ext cx="1799931" cy="2230829"/>
            <a:chOff x="2887563" y="4517695"/>
            <a:chExt cx="1145987" cy="1420333"/>
          </a:xfrm>
        </p:grpSpPr>
        <p:sp>
          <p:nvSpPr>
            <p:cNvPr id="10" name="Freeform 9">
              <a:extLst>
                <a:ext uri="{FF2B5EF4-FFF2-40B4-BE49-F238E27FC236}">
                  <a16:creationId xmlns:a16="http://schemas.microsoft.com/office/drawing/2014/main" id="{712AB9EF-298F-2C39-58F6-856BDE4917D2}"/>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11" name="Graphic 10">
              <a:extLst>
                <a:ext uri="{FF2B5EF4-FFF2-40B4-BE49-F238E27FC236}">
                  <a16:creationId xmlns:a16="http://schemas.microsoft.com/office/drawing/2014/main" id="{39299F0C-5A50-5447-3B96-17F3F2E3B73A}"/>
                </a:ext>
              </a:extLst>
            </p:cNvPr>
            <p:cNvGrpSpPr/>
            <p:nvPr/>
          </p:nvGrpSpPr>
          <p:grpSpPr>
            <a:xfrm>
              <a:off x="3495254" y="4781992"/>
              <a:ext cx="536857" cy="499528"/>
              <a:chOff x="3495254" y="4781992"/>
              <a:chExt cx="536857" cy="499528"/>
            </a:xfrm>
            <a:solidFill>
              <a:srgbClr val="55854D"/>
            </a:solidFill>
          </p:grpSpPr>
          <p:sp>
            <p:nvSpPr>
              <p:cNvPr id="25" name="Freeform 24">
                <a:extLst>
                  <a:ext uri="{FF2B5EF4-FFF2-40B4-BE49-F238E27FC236}">
                    <a16:creationId xmlns:a16="http://schemas.microsoft.com/office/drawing/2014/main" id="{A1814AED-9596-ACA2-E059-10855B783AC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539B5FF4-0A5F-A732-3F8F-B3F11E659AC2}"/>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FFDFB1E-1B86-5268-2F1F-0069E8A58EA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C70795D-3FB7-E37B-DA05-5B9A3020F26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12" name="Freeform 11">
              <a:extLst>
                <a:ext uri="{FF2B5EF4-FFF2-40B4-BE49-F238E27FC236}">
                  <a16:creationId xmlns:a16="http://schemas.microsoft.com/office/drawing/2014/main" id="{BDA33BD4-F1BE-3850-8B23-630C9A404C2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1F0FC85-8DA2-CD9C-1503-781B0A3D3F32}"/>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2EF5875-0447-1A5E-B358-E24530123DC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109A3A0-8E38-0167-D556-43DEE4B3E37E}"/>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pic>
        <p:nvPicPr>
          <p:cNvPr id="15" name="Picture 14">
            <a:extLst>
              <a:ext uri="{FF2B5EF4-FFF2-40B4-BE49-F238E27FC236}">
                <a16:creationId xmlns:a16="http://schemas.microsoft.com/office/drawing/2014/main" id="{D6956516-AFA6-7275-1C71-C77D1E37CD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708448" y="4967441"/>
            <a:ext cx="1251103" cy="438150"/>
          </a:xfrm>
          <a:prstGeom prst="rect">
            <a:avLst/>
          </a:prstGeom>
        </p:spPr>
      </p:pic>
      <p:sp>
        <p:nvSpPr>
          <p:cNvPr id="17" name="TextBox 16">
            <a:extLst>
              <a:ext uri="{FF2B5EF4-FFF2-40B4-BE49-F238E27FC236}">
                <a16:creationId xmlns:a16="http://schemas.microsoft.com/office/drawing/2014/main" id="{99B9CB7D-43A0-202C-8655-A5020A205935}"/>
              </a:ext>
            </a:extLst>
          </p:cNvPr>
          <p:cNvSpPr txBox="1"/>
          <p:nvPr userDrawn="1"/>
        </p:nvSpPr>
        <p:spPr>
          <a:xfrm>
            <a:off x="6915147" y="5003860"/>
            <a:ext cx="4146329" cy="504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760"/>
              </a:lnSpc>
            </a:pPr>
            <a:r>
              <a:rPr lang="en-US" sz="800" dirty="0">
                <a:solidFill>
                  <a:srgbClr val="292668"/>
                </a:solidFill>
              </a:rPr>
              <a:t>This license requires that </a:t>
            </a:r>
            <a:r>
              <a:rPr lang="en-US" sz="800" dirty="0" err="1">
                <a:solidFill>
                  <a:srgbClr val="292668"/>
                </a:solidFill>
              </a:rPr>
              <a:t>reusers</a:t>
            </a:r>
            <a:r>
              <a:rPr lang="en-US" sz="800" dirty="0">
                <a:solidFill>
                  <a:srgbClr val="292668"/>
                </a:solidFill>
              </a:rPr>
              <a:t> give credit to the creator. It allows </a:t>
            </a:r>
            <a:r>
              <a:rPr lang="en-US" sz="800" dirty="0" err="1">
                <a:solidFill>
                  <a:srgbClr val="292668"/>
                </a:solidFill>
              </a:rPr>
              <a:t>reusers</a:t>
            </a:r>
            <a:r>
              <a:rPr lang="en-US" sz="800" dirty="0">
                <a:solidFill>
                  <a:srgbClr val="292668"/>
                </a:solidFill>
              </a:rPr>
              <a:t> to distribute, remix, adapt, and build upon the material in any medium or format, even for commercial purposes. If others remix, adapt, or build upon the material, they must license the modified material under identical terms.</a:t>
            </a:r>
            <a:endParaRPr lang="en-US" sz="800" dirty="0">
              <a:solidFill>
                <a:srgbClr val="292668"/>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DDD082A-7E26-8BBE-E882-FB6444825FEF}"/>
              </a:ext>
            </a:extLst>
          </p:cNvPr>
          <p:cNvSpPr txBox="1"/>
          <p:nvPr userDrawn="1"/>
        </p:nvSpPr>
        <p:spPr>
          <a:xfrm rot="16200000">
            <a:off x="9609419" y="2181518"/>
            <a:ext cx="4359206" cy="215444"/>
          </a:xfrm>
          <a:prstGeom prst="rect">
            <a:avLst/>
          </a:prstGeom>
          <a:noFill/>
        </p:spPr>
        <p:txBody>
          <a:bodyPr wrap="square">
            <a:spAutoFit/>
          </a:bodyPr>
          <a:lstStyle/>
          <a:p>
            <a:r>
              <a:rPr lang="en-US" sz="800" spc="100" baseline="0" dirty="0">
                <a:solidFill>
                  <a:schemeClr val="bg1"/>
                </a:solidFill>
              </a:rPr>
              <a:t>Connecting Disciplines in European Higher Academia</a:t>
            </a:r>
          </a:p>
        </p:txBody>
      </p:sp>
      <p:grpSp>
        <p:nvGrpSpPr>
          <p:cNvPr id="4" name="Group 3">
            <a:extLst>
              <a:ext uri="{FF2B5EF4-FFF2-40B4-BE49-F238E27FC236}">
                <a16:creationId xmlns:a16="http://schemas.microsoft.com/office/drawing/2014/main" id="{7BA63582-7516-3B11-B0FF-4E8D44C05C2D}"/>
              </a:ext>
            </a:extLst>
          </p:cNvPr>
          <p:cNvGrpSpPr/>
          <p:nvPr userDrawn="1"/>
        </p:nvGrpSpPr>
        <p:grpSpPr>
          <a:xfrm>
            <a:off x="10392069" y="4627171"/>
            <a:ext cx="1799931" cy="2230829"/>
            <a:chOff x="2887563" y="4517695"/>
            <a:chExt cx="1145987" cy="1420333"/>
          </a:xfrm>
        </p:grpSpPr>
        <p:sp>
          <p:nvSpPr>
            <p:cNvPr id="5" name="Freeform 4">
              <a:extLst>
                <a:ext uri="{FF2B5EF4-FFF2-40B4-BE49-F238E27FC236}">
                  <a16:creationId xmlns:a16="http://schemas.microsoft.com/office/drawing/2014/main" id="{FFD03056-F217-DC5D-1E7C-772043177B94}"/>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solidFill>
              <a:srgbClr val="F26F46"/>
            </a:solid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F496F738-F608-52CC-E199-7447AF1A8A81}"/>
                </a:ext>
              </a:extLst>
            </p:cNvPr>
            <p:cNvGrpSpPr/>
            <p:nvPr/>
          </p:nvGrpSpPr>
          <p:grpSpPr>
            <a:xfrm>
              <a:off x="3495254" y="4781992"/>
              <a:ext cx="536857" cy="499528"/>
              <a:chOff x="3495254" y="4781992"/>
              <a:chExt cx="536857" cy="499528"/>
            </a:xfrm>
            <a:solidFill>
              <a:srgbClr val="55854D"/>
            </a:solidFill>
          </p:grpSpPr>
          <p:sp>
            <p:nvSpPr>
              <p:cNvPr id="17" name="Freeform 16">
                <a:extLst>
                  <a:ext uri="{FF2B5EF4-FFF2-40B4-BE49-F238E27FC236}">
                    <a16:creationId xmlns:a16="http://schemas.microsoft.com/office/drawing/2014/main" id="{8B44E266-B5CE-CFFC-FF6C-B90E85F2E8B8}"/>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5C74CA1-5720-CE40-F942-663B2FB34B1A}"/>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5BCA51-5930-AAB5-E734-E8EF8A2A310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solidFill>
                <a:srgbClr val="55854D"/>
              </a:solidFill>
              <a:ln w="950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D5CE8206-A91B-3274-4152-9D23A257D33D}"/>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solidFill>
                <a:srgbClr val="55854D"/>
              </a:solid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9134960D-10DE-1D62-1DD1-62BC9C176725}"/>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37CBF4A2-F80C-5326-7F40-D5076ACE34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81E0BAC-B842-583C-A8AD-CA981FE450A2}"/>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solidFill>
              <a:srgbClr val="7473B6"/>
            </a:solidFill>
            <a:ln w="950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69B5DD7-B7F1-AA11-D3BA-CCF88ED67A1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solidFill>
              <a:srgbClr val="ECC0DA"/>
            </a:solidFill>
            <a:ln w="9502" cap="flat">
              <a:noFill/>
              <a:prstDash val="solid"/>
              <a:miter/>
            </a:ln>
          </p:spPr>
          <p:txBody>
            <a:bodyPr rtlCol="0" anchor="ctr"/>
            <a:lstStyle/>
            <a:p>
              <a:endParaRPr lang="en-US"/>
            </a:p>
          </p:txBody>
        </p:sp>
      </p:gr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cxnSp>
        <p:nvCxnSpPr>
          <p:cNvPr id="2" name="Straight Connector 1">
            <a:extLst>
              <a:ext uri="{FF2B5EF4-FFF2-40B4-BE49-F238E27FC236}">
                <a16:creationId xmlns:a16="http://schemas.microsoft.com/office/drawing/2014/main" id="{1E4E8702-88DB-2597-F311-DB2CB9AD0DAA}"/>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E81FDF4-DEE9-32A8-A6A6-52030E28C981}"/>
              </a:ext>
            </a:extLst>
          </p:cNvPr>
          <p:cNvSpPr/>
          <p:nvPr userDrawn="1"/>
        </p:nvSpPr>
        <p:spPr>
          <a:xfrm rot="16200000">
            <a:off x="9965531" y="1926427"/>
            <a:ext cx="7562852" cy="312896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17">
            <a:extLst>
              <a:ext uri="{FF2B5EF4-FFF2-40B4-BE49-F238E27FC236}">
                <a16:creationId xmlns:a16="http://schemas.microsoft.com/office/drawing/2014/main" id="{A80CDA8B-10F8-43E1-23B7-4C196CE3C036}"/>
              </a:ext>
            </a:extLst>
          </p:cNvPr>
          <p:cNvSpPr>
            <a:spLocks noGrp="1"/>
          </p:cNvSpPr>
          <p:nvPr>
            <p:ph type="body" sz="quarter" idx="19" hasCustomPrompt="1"/>
          </p:nvPr>
        </p:nvSpPr>
        <p:spPr>
          <a:xfrm>
            <a:off x="1991317" y="3578087"/>
            <a:ext cx="8129850" cy="1452558"/>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F26F46"/>
          </a:solidFill>
          <a:ln>
            <a:solidFill>
              <a:srgbClr val="EE5650"/>
            </a:solid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29266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0"/>
            <a:ext cx="4780547" cy="6874329"/>
          </a:xfrm>
          <a:prstGeom prst="rect">
            <a:avLst/>
          </a:prstGeom>
          <a:solidFill>
            <a:srgbClr val="2926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F26F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292668"/>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292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marL="0" indent="0"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7007768-8D26-8888-D846-2AC0F905451F}"/>
              </a:ext>
            </a:extLst>
          </p:cNvPr>
          <p:cNvCxnSpPr>
            <a:cxnSpLocks/>
          </p:cNvCxnSpPr>
          <p:nvPr userDrawn="1"/>
        </p:nvCxnSpPr>
        <p:spPr>
          <a:xfrm>
            <a:off x="11715750" y="6534247"/>
            <a:ext cx="333301" cy="0"/>
          </a:xfrm>
          <a:prstGeom prst="line">
            <a:avLst/>
          </a:prstGeom>
          <a:ln w="19050">
            <a:solidFill>
              <a:srgbClr val="F26F46"/>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3B42CCC-F4FD-9F6D-359B-18382F44386D}"/>
              </a:ext>
            </a:extLst>
          </p:cNvPr>
          <p:cNvSpPr txBox="1"/>
          <p:nvPr userDrawn="1"/>
        </p:nvSpPr>
        <p:spPr>
          <a:xfrm rot="16200000">
            <a:off x="9695144" y="4196056"/>
            <a:ext cx="4359206" cy="215444"/>
          </a:xfrm>
          <a:prstGeom prst="rect">
            <a:avLst/>
          </a:prstGeom>
          <a:noFill/>
        </p:spPr>
        <p:txBody>
          <a:bodyPr wrap="square">
            <a:spAutoFit/>
          </a:bodyPr>
          <a:lstStyle/>
          <a:p>
            <a:r>
              <a:rPr lang="en-US" sz="800" spc="100" baseline="0" dirty="0">
                <a:solidFill>
                  <a:srgbClr val="292668"/>
                </a:solidFill>
              </a:rPr>
              <a:t>Disciplines verbinden in het Europese hoger onderwijs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82" r:id="rId3"/>
    <p:sldLayoutId id="2147483842" r:id="rId4"/>
    <p:sldLayoutId id="2147483840" r:id="rId5"/>
    <p:sldLayoutId id="2147483884" r:id="rId6"/>
    <p:sldLayoutId id="2147483883" r:id="rId7"/>
    <p:sldLayoutId id="2147483877" r:id="rId8"/>
    <p:sldLayoutId id="2147483841" r:id="rId9"/>
    <p:sldLayoutId id="2147483890" r:id="rId10"/>
    <p:sldLayoutId id="2147483885" r:id="rId11"/>
    <p:sldLayoutId id="2147483886" r:id="rId12"/>
    <p:sldLayoutId id="2147483878" r:id="rId13"/>
    <p:sldLayoutId id="2147483861" r:id="rId14"/>
    <p:sldLayoutId id="2147483833" r:id="rId15"/>
    <p:sldLayoutId id="2147483887" r:id="rId16"/>
    <p:sldLayoutId id="2147483889" r:id="rId17"/>
    <p:sldLayoutId id="2147483847" r:id="rId18"/>
    <p:sldLayoutId id="2147483888" r:id="rId19"/>
    <p:sldLayoutId id="214748385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ublicspheretech.com/demand-forecasting-in-the-food-industry/" TargetMode="External"/><Relationship Id="rId2" Type="http://schemas.openxmlformats.org/officeDocument/2006/relationships/hyperlink" Target="https://www.sensitech.com/en/blog/blog-articles/blog-ultimate-guide-cold-chain-monitoring.html"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reports.weforum.org/docs/WEF_Data_Digital_Readiness_Food_Systems_2025.pdf" TargetMode="Externa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thelodgeac.com/" TargetMode="External"/><Relationship Id="rId7" Type="http://schemas.openxmlformats.org/officeDocument/2006/relationships/hyperlink" Target="https://earthcheck.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www.winnowsolutions.com/" TargetMode="External"/><Relationship Id="rId5" Type="http://schemas.openxmlformats.org/officeDocument/2006/relationships/hyperlink" Target="https://www.allirelandsustainability.com/hotels-innovative-practices-for-eliminating-food-waste/" TargetMode="Externa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hyperlink" Target="https://www.winnowsolutions.com/" TargetMode="External"/><Relationship Id="rId1" Type="http://schemas.openxmlformats.org/officeDocument/2006/relationships/slideLayout" Target="../slideLayouts/slideLayout10.xml"/><Relationship Id="rId6" Type="http://schemas.openxmlformats.org/officeDocument/2006/relationships/image" Target="../media/image27.jpeg"/><Relationship Id="rId5" Type="http://schemas.openxmlformats.org/officeDocument/2006/relationships/hyperlink" Target="https://olioapp.com/en/" TargetMode="External"/><Relationship Id="rId4" Type="http://schemas.openxmlformats.org/officeDocument/2006/relationships/hyperlink" Target="https://www.toogoodtogo.com/en-i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gs1.org/standards/gs1-digital-link" TargetMode="External"/><Relationship Id="rId7" Type="http://schemas.openxmlformats.org/officeDocument/2006/relationships/image" Target="../media/image28.jpeg"/><Relationship Id="rId2" Type="http://schemas.openxmlformats.org/officeDocument/2006/relationships/hyperlink" Target="https://www.provenance.org/framework" TargetMode="External"/><Relationship Id="rId1" Type="http://schemas.openxmlformats.org/officeDocument/2006/relationships/slideLayout" Target="../slideLayouts/slideLayout15.xml"/><Relationship Id="rId6" Type="http://schemas.openxmlformats.org/officeDocument/2006/relationships/hyperlink" Target="https://www.planet-score.org/en/" TargetMode="External"/><Relationship Id="rId5" Type="http://schemas.openxmlformats.org/officeDocument/2006/relationships/hyperlink" Target="https://en.wikipedia.org/wiki/Eco-score" TargetMode="External"/><Relationship Id="rId4" Type="http://schemas.openxmlformats.org/officeDocument/2006/relationships/hyperlink" Target="https://tracextech.com/qr-code-traceabili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mappee.com/energy-management/" TargetMode="External"/><Relationship Id="rId2" Type="http://schemas.openxmlformats.org/officeDocument/2006/relationships/hyperlink" Target="https://www.danfoss.com/en/markets/food-and-beverage/dcs/case-controls/" TargetMode="External"/><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hyperlink" Target="https://www.se.com/ww/en/work/campaign/innovation/platfor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gotenzo.com/" TargetMode="External"/><Relationship Id="rId2" Type="http://schemas.openxmlformats.org/officeDocument/2006/relationships/hyperlink" Target="https://get.apicbase.com/" TargetMode="External"/><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hyperlink" Target="https://www.lightspeedhq.com/uk/pos/restaurant/inventor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opentable.com/restaurant-solutions/sustainability-in-restaurants/" TargetMode="External"/><Relationship Id="rId2" Type="http://schemas.openxmlformats.org/officeDocument/2006/relationships/hyperlink" Target="https://www.menuanalytics.com/food-production-management-system-recipe-and-ingredient-data-services/" TargetMode="Externa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6.xml"/><Relationship Id="rId1" Type="http://schemas.openxmlformats.org/officeDocument/2006/relationships/video" Target="https://www.youtube.com/embed/D0R1crYbfig?feature=oembed" TargetMode="External"/><Relationship Id="rId4" Type="http://schemas.openxmlformats.org/officeDocument/2006/relationships/hyperlink" Target="https://www.youtube.com/watch?v=D0R1crYbfi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chatgpt.com/" TargetMode="External"/><Relationship Id="rId2" Type="http://schemas.openxmlformats.org/officeDocument/2006/relationships/hyperlink" Target="https://www.deepl.com/en/home"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sustainablehospitalityalliance.org/" TargetMode="External"/><Relationship Id="rId2" Type="http://schemas.openxmlformats.org/officeDocument/2006/relationships/hyperlink" Target="https://nowasteapp.com/" TargetMode="External"/><Relationship Id="rId1" Type="http://schemas.openxmlformats.org/officeDocument/2006/relationships/slideLayout" Target="../slideLayouts/slideLayout12.xml"/><Relationship Id="rId4" Type="http://schemas.openxmlformats.org/officeDocument/2006/relationships/hyperlink" Target="https://food.ec.europa.eu/horizontal-topics/farm-fork-strategy_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recitaste.com/" TargetMode="External"/><Relationship Id="rId2" Type="http://schemas.openxmlformats.org/officeDocument/2006/relationships/slideLayout" Target="../slideLayouts/slideLayout16.xml"/><Relationship Id="rId1" Type="http://schemas.openxmlformats.org/officeDocument/2006/relationships/video" Target="https://www.youtube.com/embed/Blhf5kk9JWM?feature=oembed" TargetMode="External"/><Relationship Id="rId5" Type="http://schemas.openxmlformats.org/officeDocument/2006/relationships/hyperlink" Target="https://www.youtube.com/watch?v=Blhf5kk9JWM" TargetMode="Externa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 Id="rId4" Type="http://schemas.openxmlformats.org/officeDocument/2006/relationships/image" Target="../media/image40.sv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7.xml"/><Relationship Id="rId1" Type="http://schemas.openxmlformats.org/officeDocument/2006/relationships/video" Target="https://www.youtube.com/embed/zEs1af0VpP8?feature=oembed" TargetMode="External"/><Relationship Id="rId5" Type="http://schemas.openxmlformats.org/officeDocument/2006/relationships/image" Target="../media/image42.jpeg"/><Relationship Id="rId4" Type="http://schemas.openxmlformats.org/officeDocument/2006/relationships/hyperlink" Target="https://www.youtube.com/watch?v=zEs1af0VpP8"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gemini.google.com/" TargetMode="External"/><Relationship Id="rId3" Type="http://schemas.openxmlformats.org/officeDocument/2006/relationships/hyperlink" Target="https://www.canva.com/" TargetMode="External"/><Relationship Id="rId7" Type="http://schemas.openxmlformats.org/officeDocument/2006/relationships/hyperlink" Target="https://chat.openai.com/" TargetMode="External"/><Relationship Id="rId2" Type="http://schemas.openxmlformats.org/officeDocument/2006/relationships/image" Target="../media/image43.jpeg"/><Relationship Id="rId1" Type="http://schemas.openxmlformats.org/officeDocument/2006/relationships/slideLayout" Target="../slideLayouts/slideLayout8.xml"/><Relationship Id="rId6" Type="http://schemas.openxmlformats.org/officeDocument/2006/relationships/hyperlink" Target="https://inshot.com/" TargetMode="External"/><Relationship Id="rId5" Type="http://schemas.openxmlformats.org/officeDocument/2006/relationships/hyperlink" Target="https://www.capcut.com/" TargetMode="External"/><Relationship Id="rId4" Type="http://schemas.openxmlformats.org/officeDocument/2006/relationships/hyperlink" Target="https://www.adobe.com/express" TargetMode="External"/><Relationship Id="rId9" Type="http://schemas.openxmlformats.org/officeDocument/2006/relationships/hyperlink" Target="https://www.deepl.com/en/home"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liveringthedigitalrestaurant.com/" TargetMode="External"/><Relationship Id="rId7" Type="http://schemas.openxmlformats.org/officeDocument/2006/relationships/image" Target="../media/image46.jpeg"/><Relationship Id="rId2" Type="http://schemas.openxmlformats.org/officeDocument/2006/relationships/slideLayout" Target="../slideLayouts/slideLayout11.xml"/><Relationship Id="rId1" Type="http://schemas.openxmlformats.org/officeDocument/2006/relationships/video" Target="https://www.youtube.com/embed/zOrNqR7d4FE?feature=oembed" TargetMode="External"/><Relationship Id="rId6" Type="http://schemas.openxmlformats.org/officeDocument/2006/relationships/image" Target="../media/image45.jpeg"/><Relationship Id="rId5" Type="http://schemas.openxmlformats.org/officeDocument/2006/relationships/hyperlink" Target="https://www.amazon.co.uk/future-food-Jorg-Snoeck-ebook/dp/B09J81P6KT/ref=sr_1_4?dib=eyJ2IjoiMSJ9.H3_85LxcN1EWvfnccKUb7kSTnr4FZAErCeQ9RyR6rPEowHQT0MyfiOUnafXJSRqnQyFUc_s00D0R69drGMQVd5iVn6s0R0tHP5klRWKVt7c.Cu-LDCdWpeZgkl46FkV_nEAuXZZCXIpMjU3cMhDQur0&amp;dib_tag=se&amp;qid=1768826983&amp;refinements=p_27%3AJorg+Snoeck&amp;s=books&amp;sr=1-4&amp;text=Jorg+Snoeck" TargetMode="External"/><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food.ec.europa.eu/horizontal-topics/farm-fork-strategy_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ews.booking.com/download/31767dc7-3d6a-4108-9900-ab5d11e0a808/booking.com-sustainable-travel-report2023.pdf" TargetMode="External"/><Relationship Id="rId2" Type="http://schemas.openxmlformats.org/officeDocument/2006/relationships/hyperlink" Target="https://ec.europa.eu/eurostat/web/interactive-%20publications/digitalisation-2025?" TargetMode="External"/><Relationship Id="rId1" Type="http://schemas.openxmlformats.org/officeDocument/2006/relationships/slideLayout" Target="../slideLayouts/slideLayout12.xml"/><Relationship Id="rId4" Type="http://schemas.openxmlformats.org/officeDocument/2006/relationships/hyperlink" Target="https://skift.com/2025/11/07/ai-scales-smaller-plates-how-hotels-are-fighting-food-waste-and-emiss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4" descr="Light bulbs on a green surface with only one light bulb on">
            <a:extLst>
              <a:ext uri="{FF2B5EF4-FFF2-40B4-BE49-F238E27FC236}">
                <a16:creationId xmlns:a16="http://schemas.microsoft.com/office/drawing/2014/main" id="{3E1BC2DF-0AC7-65AF-723D-73724A6421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1994497"/>
            <a:ext cx="12192000" cy="3440624"/>
          </a:xfrm>
        </p:spPr>
      </p:pic>
      <p:sp>
        <p:nvSpPr>
          <p:cNvPr id="9" name="Rectangle 8">
            <a:extLst>
              <a:ext uri="{FF2B5EF4-FFF2-40B4-BE49-F238E27FC236}">
                <a16:creationId xmlns:a16="http://schemas.microsoft.com/office/drawing/2014/main" id="{1C649D26-280B-9DCA-8DAE-3F92754507FD}"/>
              </a:ext>
            </a:extLst>
          </p:cNvPr>
          <p:cNvSpPr/>
          <p:nvPr/>
        </p:nvSpPr>
        <p:spPr>
          <a:xfrm>
            <a:off x="2196608" y="4263817"/>
            <a:ext cx="4404217" cy="1079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2380629" y="4316115"/>
            <a:ext cx="3858246" cy="1384995"/>
          </a:xfrm>
          <a:prstGeom prst="rect">
            <a:avLst/>
          </a:prstGeom>
          <a:noFill/>
        </p:spPr>
        <p:txBody>
          <a:bodyPr wrap="square" rtlCol="0">
            <a:spAutoFit/>
          </a:bodyPr>
          <a:lstStyle/>
          <a:p>
            <a:r>
              <a:rPr lang="en-IE" sz="2800" b="1" spc="300" dirty="0">
                <a:solidFill>
                  <a:srgbClr val="F26F46"/>
                </a:solidFill>
              </a:rPr>
              <a:t>DIGITALE VAARDIGHEDEN VOOR </a:t>
            </a:r>
            <a:r>
              <a:rPr lang="en-US" sz="2800" b="1" spc="324" dirty="0">
                <a:solidFill>
                  <a:srgbClr val="F26F46"/>
                </a:solidFill>
                <a:latin typeface="Calibri" panose="020F0502020204030204" pitchFamily="34" charset="0"/>
                <a:cs typeface="Calibri" panose="020F0502020204030204" pitchFamily="34" charset="0"/>
              </a:rPr>
              <a:t>VOEDSELINNOVATIE</a:t>
            </a:r>
            <a:endParaRPr lang="en-IE" sz="2800" dirty="0"/>
          </a:p>
          <a:p>
            <a:endParaRPr lang="en-US" sz="2800" b="1" spc="300" dirty="0">
              <a:solidFill>
                <a:srgbClr val="F26F46"/>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645C3EE-D863-F0AA-20B1-77D6C45E8D88}"/>
              </a:ext>
            </a:extLst>
          </p:cNvPr>
          <p:cNvSpPr txBox="1"/>
          <p:nvPr/>
        </p:nvSpPr>
        <p:spPr>
          <a:xfrm>
            <a:off x="6997501" y="5055905"/>
            <a:ext cx="5194499" cy="615553"/>
          </a:xfrm>
          <a:prstGeom prst="rect">
            <a:avLst/>
          </a:prstGeom>
          <a:solidFill>
            <a:schemeClr val="bg1"/>
          </a:solidFill>
        </p:spPr>
        <p:txBody>
          <a:bodyPr wrap="none" rtlCol="0">
            <a:spAutoFit/>
          </a:bodyPr>
          <a:lstStyle/>
          <a:p>
            <a:r>
              <a:rPr lang="en-US" sz="3400" dirty="0">
                <a:solidFill>
                  <a:srgbClr val="292668"/>
                </a:solidFill>
                <a:latin typeface="Calibri" panose="020F0502020204030204" pitchFamily="34" charset="0"/>
                <a:cs typeface="Calibri" panose="020F0502020204030204" pitchFamily="34" charset="0"/>
              </a:rPr>
              <a:t>www.foodecocultureedu.eu</a:t>
            </a:r>
          </a:p>
        </p:txBody>
      </p:sp>
      <p:sp>
        <p:nvSpPr>
          <p:cNvPr id="3" name="TextBox 2">
            <a:extLst>
              <a:ext uri="{FF2B5EF4-FFF2-40B4-BE49-F238E27FC236}">
                <a16:creationId xmlns:a16="http://schemas.microsoft.com/office/drawing/2014/main" id="{9BF0355C-9767-478D-CDC3-6A3A9F58FC75}"/>
              </a:ext>
            </a:extLst>
          </p:cNvPr>
          <p:cNvSpPr txBox="1"/>
          <p:nvPr/>
        </p:nvSpPr>
        <p:spPr>
          <a:xfrm>
            <a:off x="2380629" y="3526906"/>
            <a:ext cx="2671662" cy="646331"/>
          </a:xfrm>
          <a:prstGeom prst="rect">
            <a:avLst/>
          </a:prstGeom>
          <a:noFill/>
        </p:spPr>
        <p:txBody>
          <a:bodyPr wrap="square">
            <a:spAutoFit/>
          </a:bodyPr>
          <a:lstStyle/>
          <a:p>
            <a:r>
              <a:rPr lang="en-US" sz="3600" b="1" spc="324" dirty="0">
                <a:solidFill>
                  <a:schemeClr val="bg1"/>
                </a:solidFill>
                <a:latin typeface="Calibri" panose="020F0502020204030204" pitchFamily="34" charset="0"/>
                <a:cs typeface="Calibri" panose="020F0502020204030204" pitchFamily="34" charset="0"/>
              </a:rPr>
              <a:t>Module 5 </a:t>
            </a:r>
            <a:endParaRPr lang="en-IE" sz="3600" dirty="0">
              <a:solidFill>
                <a:schemeClr val="bg1"/>
              </a:solidFill>
            </a:endParaRPr>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AD18AE-9253-AE8A-644C-2D05C0DEFC97}"/>
              </a:ext>
            </a:extLst>
          </p:cNvPr>
          <p:cNvSpPr>
            <a:spLocks noGrp="1"/>
          </p:cNvSpPr>
          <p:nvPr>
            <p:ph type="body" sz="quarter" idx="16"/>
          </p:nvPr>
        </p:nvSpPr>
        <p:spPr>
          <a:xfrm>
            <a:off x="644948" y="655444"/>
            <a:ext cx="10052954" cy="803654"/>
          </a:xfrm>
        </p:spPr>
        <p:txBody>
          <a:bodyPr/>
          <a:lstStyle/>
          <a:p>
            <a:r>
              <a:rPr lang="en-US" dirty="0"/>
              <a:t>Digitalisering in de voedselvoorzieningsketen (upstream)</a:t>
            </a:r>
            <a:endParaRPr lang="en-IE" dirty="0"/>
          </a:p>
        </p:txBody>
      </p:sp>
      <p:sp>
        <p:nvSpPr>
          <p:cNvPr id="3" name="Text Placeholder 2">
            <a:extLst>
              <a:ext uri="{FF2B5EF4-FFF2-40B4-BE49-F238E27FC236}">
                <a16:creationId xmlns:a16="http://schemas.microsoft.com/office/drawing/2014/main" id="{BF2D15F3-8A7E-8725-EC1B-6268024F8844}"/>
              </a:ext>
            </a:extLst>
          </p:cNvPr>
          <p:cNvSpPr>
            <a:spLocks noGrp="1"/>
          </p:cNvSpPr>
          <p:nvPr>
            <p:ph type="body" sz="quarter" idx="19"/>
          </p:nvPr>
        </p:nvSpPr>
        <p:spPr>
          <a:xfrm>
            <a:off x="808406" y="2568508"/>
            <a:ext cx="10341587" cy="4250335"/>
          </a:xfrm>
        </p:spPr>
        <p:txBody>
          <a:bodyPr/>
          <a:lstStyle/>
          <a:p>
            <a:pPr>
              <a:spcBef>
                <a:spcPts val="600"/>
              </a:spcBef>
            </a:pPr>
            <a:r>
              <a:rPr lang="en-IE" b="1" dirty="0"/>
              <a:t>Belangrijke voorbeelden:</a:t>
            </a:r>
            <a:endParaRPr lang="en-IE" dirty="0"/>
          </a:p>
          <a:p>
            <a:pPr marL="342900" indent="-342900">
              <a:spcAft>
                <a:spcPts val="400"/>
              </a:spcAft>
              <a:buFont typeface="Arial" panose="020B0604020202020204" pitchFamily="34" charset="0"/>
              <a:buChar char="•"/>
            </a:pPr>
            <a:r>
              <a:rPr lang="en-IE" b="1" dirty="0"/>
              <a:t>Precisielandbouw: </a:t>
            </a:r>
            <a:r>
              <a:rPr lang="en-IE" dirty="0"/>
              <a:t>sensoren, drones en bodemanalyses optimaliseren de gewasproductie.</a:t>
            </a:r>
          </a:p>
          <a:p>
            <a:pPr marL="342900" indent="-342900">
              <a:spcAft>
                <a:spcPts val="400"/>
              </a:spcAft>
              <a:buFont typeface="Arial" panose="020B0604020202020204" pitchFamily="34" charset="0"/>
              <a:buChar char="•"/>
            </a:pPr>
            <a:r>
              <a:rPr lang="en-IE" b="1" dirty="0"/>
              <a:t>Slimme logistiek: </a:t>
            </a:r>
            <a:r>
              <a:rPr lang="en-IE" dirty="0"/>
              <a:t>digitale </a:t>
            </a:r>
            <a:r>
              <a:rPr lang="en-IE" dirty="0">
                <a:hlinkClick r:id="rId2"/>
              </a:rPr>
              <a:t>monitoring van de koelketen </a:t>
            </a:r>
            <a:r>
              <a:rPr lang="en-IE" dirty="0"/>
              <a:t>vermindert bederf tijdens het transport.</a:t>
            </a:r>
          </a:p>
          <a:p>
            <a:pPr marL="342900" indent="-342900">
              <a:spcAft>
                <a:spcPts val="400"/>
              </a:spcAft>
              <a:buFont typeface="Arial" panose="020B0604020202020204" pitchFamily="34" charset="0"/>
              <a:buChar char="•"/>
            </a:pPr>
            <a:r>
              <a:rPr lang="en-IE" b="1" dirty="0"/>
              <a:t>Producent-inkoperplatforms: </a:t>
            </a:r>
            <a:r>
              <a:rPr lang="en-IE" dirty="0"/>
              <a:t>online marktplaatsen brengen lokale producenten in contact met restaurants en detailhandelaren.</a:t>
            </a:r>
          </a:p>
          <a:p>
            <a:pPr marL="342900" indent="-342900">
              <a:spcAft>
                <a:spcPts val="400"/>
              </a:spcAft>
              <a:buFont typeface="Arial" panose="020B0604020202020204" pitchFamily="34" charset="0"/>
              <a:buChar char="•"/>
            </a:pPr>
            <a:r>
              <a:rPr lang="en-IE" b="1" dirty="0"/>
              <a:t>Prognosetools: </a:t>
            </a:r>
            <a:r>
              <a:rPr lang="en-IE" dirty="0">
                <a:hlinkClick r:id="rId3"/>
              </a:rPr>
              <a:t>digitale modellen </a:t>
            </a:r>
            <a:r>
              <a:rPr lang="en-IE" dirty="0"/>
              <a:t>voorspellen de vraag en minimaliseren overproductie.</a:t>
            </a:r>
            <a:endParaRPr lang="en-IE" sz="1200" b="1" dirty="0"/>
          </a:p>
          <a:p>
            <a:r>
              <a:rPr lang="en-IE" b="1" dirty="0"/>
              <a:t>Waarom dit belangrijk is:</a:t>
            </a:r>
            <a:br>
              <a:rPr lang="en-IE" dirty="0"/>
            </a:br>
            <a:r>
              <a:rPr lang="en-IE" dirty="0"/>
              <a:t>Upstream digitalisering versterkt de duurzaamheid en verbetert de kwaliteit van ingrediënten, wat het hele voedselsysteem ten goede komt.</a:t>
            </a:r>
          </a:p>
          <a:p>
            <a:endParaRPr lang="en-IE" dirty="0"/>
          </a:p>
        </p:txBody>
      </p:sp>
      <p:grpSp>
        <p:nvGrpSpPr>
          <p:cNvPr id="4" name="Graphic 3">
            <a:extLst>
              <a:ext uri="{FF2B5EF4-FFF2-40B4-BE49-F238E27FC236}">
                <a16:creationId xmlns:a16="http://schemas.microsoft.com/office/drawing/2014/main" id="{9BB5CEAC-F3BF-8FA6-4ECA-7E60E1DD2086}"/>
              </a:ext>
            </a:extLst>
          </p:cNvPr>
          <p:cNvGrpSpPr/>
          <p:nvPr/>
        </p:nvGrpSpPr>
        <p:grpSpPr>
          <a:xfrm>
            <a:off x="9654464" y="1347657"/>
            <a:ext cx="1091621" cy="1108075"/>
            <a:chOff x="4420248" y="5325487"/>
            <a:chExt cx="1091621" cy="1108075"/>
          </a:xfrm>
          <a:solidFill>
            <a:srgbClr val="292668"/>
          </a:solidFill>
        </p:grpSpPr>
        <p:grpSp>
          <p:nvGrpSpPr>
            <p:cNvPr id="5" name="Graphic 3">
              <a:extLst>
                <a:ext uri="{FF2B5EF4-FFF2-40B4-BE49-F238E27FC236}">
                  <a16:creationId xmlns:a16="http://schemas.microsoft.com/office/drawing/2014/main" id="{7C7C70D0-44F8-9F45-AB02-E8F6FDEF43C6}"/>
                </a:ext>
              </a:extLst>
            </p:cNvPr>
            <p:cNvGrpSpPr/>
            <p:nvPr/>
          </p:nvGrpSpPr>
          <p:grpSpPr>
            <a:xfrm>
              <a:off x="4420248" y="5325487"/>
              <a:ext cx="965453" cy="1091619"/>
              <a:chOff x="4420248" y="5325487"/>
              <a:chExt cx="965453" cy="1091619"/>
            </a:xfrm>
            <a:grpFill/>
          </p:grpSpPr>
          <p:sp>
            <p:nvSpPr>
              <p:cNvPr id="17" name="Freeform 1301">
                <a:extLst>
                  <a:ext uri="{FF2B5EF4-FFF2-40B4-BE49-F238E27FC236}">
                    <a16:creationId xmlns:a16="http://schemas.microsoft.com/office/drawing/2014/main" id="{FF86CA80-7F62-4582-D18A-67165420F936}"/>
                  </a:ext>
                </a:extLst>
              </p:cNvPr>
              <p:cNvSpPr/>
              <p:nvPr/>
            </p:nvSpPr>
            <p:spPr>
              <a:xfrm>
                <a:off x="4653384" y="5553136"/>
                <a:ext cx="98739" cy="101482"/>
              </a:xfrm>
              <a:custGeom>
                <a:avLst/>
                <a:gdLst>
                  <a:gd name="connsiteX0" fmla="*/ 79540 w 98739"/>
                  <a:gd name="connsiteY0" fmla="*/ 0 h 101482"/>
                  <a:gd name="connsiteX1" fmla="*/ 0 w 98739"/>
                  <a:gd name="connsiteY1" fmla="*/ 76797 h 101482"/>
                  <a:gd name="connsiteX2" fmla="*/ 13714 w 98739"/>
                  <a:gd name="connsiteY2" fmla="*/ 101483 h 101482"/>
                  <a:gd name="connsiteX3" fmla="*/ 30170 w 98739"/>
                  <a:gd name="connsiteY3" fmla="*/ 79540 h 101482"/>
                  <a:gd name="connsiteX4" fmla="*/ 79540 w 98739"/>
                  <a:gd name="connsiteY4" fmla="*/ 30171 h 101482"/>
                  <a:gd name="connsiteX5" fmla="*/ 98739 w 98739"/>
                  <a:gd name="connsiteY5" fmla="*/ 13714 h 101482"/>
                  <a:gd name="connsiteX6" fmla="*/ 79540 w 98739"/>
                  <a:gd name="connsiteY6" fmla="*/ 0 h 10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739" h="101482">
                    <a:moveTo>
                      <a:pt x="79540" y="0"/>
                    </a:moveTo>
                    <a:cubicBezTo>
                      <a:pt x="35656" y="0"/>
                      <a:pt x="0" y="32913"/>
                      <a:pt x="0" y="76797"/>
                    </a:cubicBezTo>
                    <a:cubicBezTo>
                      <a:pt x="0" y="93254"/>
                      <a:pt x="2743" y="98740"/>
                      <a:pt x="13714" y="101483"/>
                    </a:cubicBezTo>
                    <a:cubicBezTo>
                      <a:pt x="24685" y="101483"/>
                      <a:pt x="30170" y="95997"/>
                      <a:pt x="30170" y="79540"/>
                    </a:cubicBezTo>
                    <a:cubicBezTo>
                      <a:pt x="32913" y="52112"/>
                      <a:pt x="52112" y="32913"/>
                      <a:pt x="79540" y="30171"/>
                    </a:cubicBezTo>
                    <a:cubicBezTo>
                      <a:pt x="93254" y="30171"/>
                      <a:pt x="98739" y="24685"/>
                      <a:pt x="98739" y="13714"/>
                    </a:cubicBezTo>
                    <a:cubicBezTo>
                      <a:pt x="98739" y="5486"/>
                      <a:pt x="90511" y="0"/>
                      <a:pt x="79540" y="0"/>
                    </a:cubicBezTo>
                    <a:close/>
                  </a:path>
                </a:pathLst>
              </a:custGeom>
              <a:grpFill/>
              <a:ln w="27426" cap="flat">
                <a:noFill/>
                <a:prstDash val="solid"/>
                <a:miter/>
              </a:ln>
            </p:spPr>
            <p:txBody>
              <a:bodyPr rtlCol="0" anchor="ctr"/>
              <a:lstStyle/>
              <a:p>
                <a:endParaRPr lang="en-US"/>
              </a:p>
            </p:txBody>
          </p:sp>
          <p:sp>
            <p:nvSpPr>
              <p:cNvPr id="18" name="Freeform 1302">
                <a:extLst>
                  <a:ext uri="{FF2B5EF4-FFF2-40B4-BE49-F238E27FC236}">
                    <a16:creationId xmlns:a16="http://schemas.microsoft.com/office/drawing/2014/main" id="{7885F3EA-8B25-8C1C-1281-074641605015}"/>
                  </a:ext>
                </a:extLst>
              </p:cNvPr>
              <p:cNvSpPr/>
              <p:nvPr/>
            </p:nvSpPr>
            <p:spPr>
              <a:xfrm>
                <a:off x="4420248" y="5325487"/>
                <a:ext cx="342845" cy="341238"/>
              </a:xfrm>
              <a:custGeom>
                <a:avLst/>
                <a:gdLst>
                  <a:gd name="connsiteX0" fmla="*/ 342846 w 342845"/>
                  <a:gd name="connsiteY0" fmla="*/ 16456 h 341238"/>
                  <a:gd name="connsiteX1" fmla="*/ 320904 w 342845"/>
                  <a:gd name="connsiteY1" fmla="*/ 0 h 341238"/>
                  <a:gd name="connsiteX2" fmla="*/ 266048 w 342845"/>
                  <a:gd name="connsiteY2" fmla="*/ 2742 h 341238"/>
                  <a:gd name="connsiteX3" fmla="*/ 0 w 342845"/>
                  <a:gd name="connsiteY3" fmla="*/ 301704 h 341238"/>
                  <a:gd name="connsiteX4" fmla="*/ 0 w 342845"/>
                  <a:gd name="connsiteY4" fmla="*/ 326389 h 341238"/>
                  <a:gd name="connsiteX5" fmla="*/ 10971 w 342845"/>
                  <a:gd name="connsiteY5" fmla="*/ 340102 h 341238"/>
                  <a:gd name="connsiteX6" fmla="*/ 24685 w 342845"/>
                  <a:gd name="connsiteY6" fmla="*/ 337359 h 341238"/>
                  <a:gd name="connsiteX7" fmla="*/ 30170 w 342845"/>
                  <a:gd name="connsiteY7" fmla="*/ 320903 h 341238"/>
                  <a:gd name="connsiteX8" fmla="*/ 65826 w 342845"/>
                  <a:gd name="connsiteY8" fmla="*/ 172794 h 341238"/>
                  <a:gd name="connsiteX9" fmla="*/ 318161 w 342845"/>
                  <a:gd name="connsiteY9" fmla="*/ 32913 h 341238"/>
                  <a:gd name="connsiteX10" fmla="*/ 342846 w 342845"/>
                  <a:gd name="connsiteY10" fmla="*/ 16456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2845" h="341238">
                    <a:moveTo>
                      <a:pt x="342846" y="16456"/>
                    </a:moveTo>
                    <a:cubicBezTo>
                      <a:pt x="342846" y="5485"/>
                      <a:pt x="334618" y="0"/>
                      <a:pt x="320904" y="0"/>
                    </a:cubicBezTo>
                    <a:cubicBezTo>
                      <a:pt x="301704" y="0"/>
                      <a:pt x="285248" y="0"/>
                      <a:pt x="266048" y="2742"/>
                    </a:cubicBezTo>
                    <a:cubicBezTo>
                      <a:pt x="115196" y="24685"/>
                      <a:pt x="2743" y="148109"/>
                      <a:pt x="0" y="301704"/>
                    </a:cubicBezTo>
                    <a:cubicBezTo>
                      <a:pt x="0" y="309932"/>
                      <a:pt x="0" y="318160"/>
                      <a:pt x="0" y="326389"/>
                    </a:cubicBezTo>
                    <a:cubicBezTo>
                      <a:pt x="0" y="331874"/>
                      <a:pt x="5485" y="337359"/>
                      <a:pt x="10971" y="340102"/>
                    </a:cubicBezTo>
                    <a:cubicBezTo>
                      <a:pt x="13714" y="342845"/>
                      <a:pt x="21942" y="340102"/>
                      <a:pt x="24685" y="337359"/>
                    </a:cubicBezTo>
                    <a:cubicBezTo>
                      <a:pt x="27428" y="331874"/>
                      <a:pt x="30170" y="326389"/>
                      <a:pt x="30170" y="320903"/>
                    </a:cubicBezTo>
                    <a:cubicBezTo>
                      <a:pt x="30170" y="268790"/>
                      <a:pt x="38399" y="219421"/>
                      <a:pt x="65826" y="172794"/>
                    </a:cubicBezTo>
                    <a:cubicBezTo>
                      <a:pt x="123425" y="76797"/>
                      <a:pt x="205708" y="30170"/>
                      <a:pt x="318161" y="32913"/>
                    </a:cubicBezTo>
                    <a:cubicBezTo>
                      <a:pt x="334618" y="32913"/>
                      <a:pt x="342846" y="27428"/>
                      <a:pt x="342846" y="16456"/>
                    </a:cubicBezTo>
                    <a:close/>
                  </a:path>
                </a:pathLst>
              </a:custGeom>
              <a:grpFill/>
              <a:ln w="27426" cap="flat">
                <a:noFill/>
                <a:prstDash val="solid"/>
                <a:miter/>
              </a:ln>
            </p:spPr>
            <p:txBody>
              <a:bodyPr rtlCol="0" anchor="ctr"/>
              <a:lstStyle/>
              <a:p>
                <a:endParaRPr lang="en-US"/>
              </a:p>
            </p:txBody>
          </p:sp>
          <p:sp>
            <p:nvSpPr>
              <p:cNvPr id="19" name="Freeform 1303">
                <a:extLst>
                  <a:ext uri="{FF2B5EF4-FFF2-40B4-BE49-F238E27FC236}">
                    <a16:creationId xmlns:a16="http://schemas.microsoft.com/office/drawing/2014/main" id="{469D34D6-7059-975C-3819-50F07ADD3736}"/>
                  </a:ext>
                </a:extLst>
              </p:cNvPr>
              <p:cNvSpPr/>
              <p:nvPr/>
            </p:nvSpPr>
            <p:spPr>
              <a:xfrm>
                <a:off x="4540930" y="5443080"/>
                <a:ext cx="213935" cy="217023"/>
              </a:xfrm>
              <a:custGeom>
                <a:avLst/>
                <a:gdLst>
                  <a:gd name="connsiteX0" fmla="*/ 30171 w 213935"/>
                  <a:gd name="connsiteY0" fmla="*/ 200567 h 217023"/>
                  <a:gd name="connsiteX1" fmla="*/ 30171 w 213935"/>
                  <a:gd name="connsiteY1" fmla="*/ 189596 h 217023"/>
                  <a:gd name="connsiteX2" fmla="*/ 183765 w 213935"/>
                  <a:gd name="connsiteY2" fmla="*/ 33259 h 217023"/>
                  <a:gd name="connsiteX3" fmla="*/ 197479 w 213935"/>
                  <a:gd name="connsiteY3" fmla="*/ 33259 h 217023"/>
                  <a:gd name="connsiteX4" fmla="*/ 213936 w 213935"/>
                  <a:gd name="connsiteY4" fmla="*/ 16803 h 217023"/>
                  <a:gd name="connsiteX5" fmla="*/ 197479 w 213935"/>
                  <a:gd name="connsiteY5" fmla="*/ 346 h 217023"/>
                  <a:gd name="connsiteX6" fmla="*/ 5485 w 213935"/>
                  <a:gd name="connsiteY6" fmla="*/ 140227 h 217023"/>
                  <a:gd name="connsiteX7" fmla="*/ 0 w 213935"/>
                  <a:gd name="connsiteY7" fmla="*/ 203310 h 217023"/>
                  <a:gd name="connsiteX8" fmla="*/ 16457 w 213935"/>
                  <a:gd name="connsiteY8" fmla="*/ 217024 h 217023"/>
                  <a:gd name="connsiteX9" fmla="*/ 30171 w 213935"/>
                  <a:gd name="connsiteY9" fmla="*/ 200567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30171" y="200567"/>
                    </a:moveTo>
                    <a:cubicBezTo>
                      <a:pt x="30171" y="197825"/>
                      <a:pt x="30171" y="192339"/>
                      <a:pt x="30171" y="189596"/>
                    </a:cubicBezTo>
                    <a:cubicBezTo>
                      <a:pt x="30171" y="104571"/>
                      <a:pt x="98740" y="33259"/>
                      <a:pt x="183765" y="33259"/>
                    </a:cubicBezTo>
                    <a:cubicBezTo>
                      <a:pt x="189251" y="33259"/>
                      <a:pt x="191994" y="33259"/>
                      <a:pt x="197479" y="33259"/>
                    </a:cubicBezTo>
                    <a:cubicBezTo>
                      <a:pt x="208450" y="33259"/>
                      <a:pt x="213936" y="25031"/>
                      <a:pt x="213936" y="16803"/>
                    </a:cubicBezTo>
                    <a:cubicBezTo>
                      <a:pt x="213936" y="8574"/>
                      <a:pt x="208450" y="346"/>
                      <a:pt x="197479" y="346"/>
                    </a:cubicBezTo>
                    <a:cubicBezTo>
                      <a:pt x="109711" y="-5140"/>
                      <a:pt x="27428" y="55201"/>
                      <a:pt x="5485" y="140227"/>
                    </a:cubicBezTo>
                    <a:cubicBezTo>
                      <a:pt x="0" y="159426"/>
                      <a:pt x="0" y="181368"/>
                      <a:pt x="0" y="203310"/>
                    </a:cubicBezTo>
                    <a:cubicBezTo>
                      <a:pt x="0" y="211539"/>
                      <a:pt x="8228" y="217024"/>
                      <a:pt x="16457" y="217024"/>
                    </a:cubicBezTo>
                    <a:cubicBezTo>
                      <a:pt x="27428" y="217024"/>
                      <a:pt x="30171" y="208796"/>
                      <a:pt x="30171" y="200567"/>
                    </a:cubicBezTo>
                    <a:close/>
                  </a:path>
                </a:pathLst>
              </a:custGeom>
              <a:grpFill/>
              <a:ln w="27426" cap="flat">
                <a:noFill/>
                <a:prstDash val="solid"/>
                <a:miter/>
              </a:ln>
            </p:spPr>
            <p:txBody>
              <a:bodyPr rtlCol="0" anchor="ctr"/>
              <a:lstStyle/>
              <a:p>
                <a:endParaRPr lang="en-US"/>
              </a:p>
            </p:txBody>
          </p:sp>
          <p:sp>
            <p:nvSpPr>
              <p:cNvPr id="20" name="Freeform 1304">
                <a:extLst>
                  <a:ext uri="{FF2B5EF4-FFF2-40B4-BE49-F238E27FC236}">
                    <a16:creationId xmlns:a16="http://schemas.microsoft.com/office/drawing/2014/main" id="{92EF7262-0969-36DA-07D5-5734C9278D34}"/>
                  </a:ext>
                </a:extLst>
              </p:cNvPr>
              <p:cNvSpPr/>
              <p:nvPr/>
            </p:nvSpPr>
            <p:spPr>
              <a:xfrm>
                <a:off x="4560129" y="5533525"/>
                <a:ext cx="825572" cy="307600"/>
              </a:xfrm>
              <a:custGeom>
                <a:avLst/>
                <a:gdLst>
                  <a:gd name="connsiteX0" fmla="*/ 411415 w 825572"/>
                  <a:gd name="connsiteY0" fmla="*/ 304858 h 307600"/>
                  <a:gd name="connsiteX1" fmla="*/ 411415 w 825572"/>
                  <a:gd name="connsiteY1" fmla="*/ 307601 h 307600"/>
                  <a:gd name="connsiteX2" fmla="*/ 548554 w 825572"/>
                  <a:gd name="connsiteY2" fmla="*/ 293887 h 307600"/>
                  <a:gd name="connsiteX3" fmla="*/ 751519 w 825572"/>
                  <a:gd name="connsiteY3" fmla="*/ 258232 h 307600"/>
                  <a:gd name="connsiteX4" fmla="*/ 809117 w 825572"/>
                  <a:gd name="connsiteY4" fmla="*/ 247260 h 307600"/>
                  <a:gd name="connsiteX5" fmla="*/ 825573 w 825572"/>
                  <a:gd name="connsiteY5" fmla="*/ 230804 h 307600"/>
                  <a:gd name="connsiteX6" fmla="*/ 809117 w 825572"/>
                  <a:gd name="connsiteY6" fmla="*/ 214347 h 307600"/>
                  <a:gd name="connsiteX7" fmla="*/ 803631 w 825572"/>
                  <a:gd name="connsiteY7" fmla="*/ 211604 h 307600"/>
                  <a:gd name="connsiteX8" fmla="*/ 608894 w 825572"/>
                  <a:gd name="connsiteY8" fmla="*/ 162235 h 307600"/>
                  <a:gd name="connsiteX9" fmla="*/ 592438 w 825572"/>
                  <a:gd name="connsiteY9" fmla="*/ 145778 h 307600"/>
                  <a:gd name="connsiteX10" fmla="*/ 548554 w 825572"/>
                  <a:gd name="connsiteY10" fmla="*/ 33325 h 307600"/>
                  <a:gd name="connsiteX11" fmla="*/ 490956 w 825572"/>
                  <a:gd name="connsiteY11" fmla="*/ 411 h 307600"/>
                  <a:gd name="connsiteX12" fmla="*/ 438843 w 825572"/>
                  <a:gd name="connsiteY12" fmla="*/ 8640 h 307600"/>
                  <a:gd name="connsiteX13" fmla="*/ 342846 w 825572"/>
                  <a:gd name="connsiteY13" fmla="*/ 3154 h 307600"/>
                  <a:gd name="connsiteX14" fmla="*/ 279762 w 825572"/>
                  <a:gd name="connsiteY14" fmla="*/ 36068 h 307600"/>
                  <a:gd name="connsiteX15" fmla="*/ 224907 w 825572"/>
                  <a:gd name="connsiteY15" fmla="*/ 154006 h 307600"/>
                  <a:gd name="connsiteX16" fmla="*/ 205708 w 825572"/>
                  <a:gd name="connsiteY16" fmla="*/ 167720 h 307600"/>
                  <a:gd name="connsiteX17" fmla="*/ 16457 w 825572"/>
                  <a:gd name="connsiteY17" fmla="*/ 211604 h 307600"/>
                  <a:gd name="connsiteX18" fmla="*/ 0 w 825572"/>
                  <a:gd name="connsiteY18" fmla="*/ 228061 h 307600"/>
                  <a:gd name="connsiteX19" fmla="*/ 16457 w 825572"/>
                  <a:gd name="connsiteY19" fmla="*/ 244518 h 307600"/>
                  <a:gd name="connsiteX20" fmla="*/ 205708 w 825572"/>
                  <a:gd name="connsiteY20" fmla="*/ 280173 h 307600"/>
                  <a:gd name="connsiteX21" fmla="*/ 411415 w 825572"/>
                  <a:gd name="connsiteY21" fmla="*/ 304858 h 307600"/>
                  <a:gd name="connsiteX22" fmla="*/ 101482 w 825572"/>
                  <a:gd name="connsiteY22" fmla="*/ 225318 h 307600"/>
                  <a:gd name="connsiteX23" fmla="*/ 123425 w 825572"/>
                  <a:gd name="connsiteY23" fmla="*/ 219832 h 307600"/>
                  <a:gd name="connsiteX24" fmla="*/ 230393 w 825572"/>
                  <a:gd name="connsiteY24" fmla="*/ 195148 h 307600"/>
                  <a:gd name="connsiteX25" fmla="*/ 244107 w 825572"/>
                  <a:gd name="connsiteY25" fmla="*/ 195148 h 307600"/>
                  <a:gd name="connsiteX26" fmla="*/ 504669 w 825572"/>
                  <a:gd name="connsiteY26" fmla="*/ 200633 h 307600"/>
                  <a:gd name="connsiteX27" fmla="*/ 512897 w 825572"/>
                  <a:gd name="connsiteY27" fmla="*/ 197890 h 307600"/>
                  <a:gd name="connsiteX28" fmla="*/ 529354 w 825572"/>
                  <a:gd name="connsiteY28" fmla="*/ 178691 h 307600"/>
                  <a:gd name="connsiteX29" fmla="*/ 392216 w 825572"/>
                  <a:gd name="connsiteY29" fmla="*/ 178691 h 307600"/>
                  <a:gd name="connsiteX30" fmla="*/ 257820 w 825572"/>
                  <a:gd name="connsiteY30" fmla="*/ 162235 h 307600"/>
                  <a:gd name="connsiteX31" fmla="*/ 263306 w 825572"/>
                  <a:gd name="connsiteY31" fmla="*/ 151263 h 307600"/>
                  <a:gd name="connsiteX32" fmla="*/ 312676 w 825572"/>
                  <a:gd name="connsiteY32" fmla="*/ 47039 h 307600"/>
                  <a:gd name="connsiteX33" fmla="*/ 340103 w 825572"/>
                  <a:gd name="connsiteY33" fmla="*/ 30582 h 307600"/>
                  <a:gd name="connsiteX34" fmla="*/ 433357 w 825572"/>
                  <a:gd name="connsiteY34" fmla="*/ 36068 h 307600"/>
                  <a:gd name="connsiteX35" fmla="*/ 493698 w 825572"/>
                  <a:gd name="connsiteY35" fmla="*/ 27839 h 307600"/>
                  <a:gd name="connsiteX36" fmla="*/ 570496 w 825572"/>
                  <a:gd name="connsiteY36" fmla="*/ 164977 h 307600"/>
                  <a:gd name="connsiteX37" fmla="*/ 589695 w 825572"/>
                  <a:gd name="connsiteY37" fmla="*/ 181434 h 307600"/>
                  <a:gd name="connsiteX38" fmla="*/ 721348 w 825572"/>
                  <a:gd name="connsiteY38" fmla="*/ 214347 h 307600"/>
                  <a:gd name="connsiteX39" fmla="*/ 732319 w 825572"/>
                  <a:gd name="connsiteY39" fmla="*/ 217090 h 307600"/>
                  <a:gd name="connsiteX40" fmla="*/ 732319 w 825572"/>
                  <a:gd name="connsiteY40" fmla="*/ 219832 h 307600"/>
                  <a:gd name="connsiteX41" fmla="*/ 685692 w 825572"/>
                  <a:gd name="connsiteY41" fmla="*/ 228061 h 307600"/>
                  <a:gd name="connsiteX42" fmla="*/ 507412 w 825572"/>
                  <a:gd name="connsiteY42" fmla="*/ 258232 h 307600"/>
                  <a:gd name="connsiteX43" fmla="*/ 233135 w 825572"/>
                  <a:gd name="connsiteY43" fmla="*/ 244518 h 307600"/>
                  <a:gd name="connsiteX44" fmla="*/ 106968 w 825572"/>
                  <a:gd name="connsiteY44" fmla="*/ 222575 h 307600"/>
                  <a:gd name="connsiteX45" fmla="*/ 101482 w 825572"/>
                  <a:gd name="connsiteY45" fmla="*/ 225318 h 30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5572" h="307600">
                    <a:moveTo>
                      <a:pt x="411415" y="304858"/>
                    </a:moveTo>
                    <a:cubicBezTo>
                      <a:pt x="411415" y="304858"/>
                      <a:pt x="411415" y="307601"/>
                      <a:pt x="411415" y="307601"/>
                    </a:cubicBezTo>
                    <a:cubicBezTo>
                      <a:pt x="458042" y="302115"/>
                      <a:pt x="501927" y="302115"/>
                      <a:pt x="548554" y="293887"/>
                    </a:cubicBezTo>
                    <a:cubicBezTo>
                      <a:pt x="617123" y="282916"/>
                      <a:pt x="682949" y="269202"/>
                      <a:pt x="751519" y="258232"/>
                    </a:cubicBezTo>
                    <a:cubicBezTo>
                      <a:pt x="770717" y="255489"/>
                      <a:pt x="789917" y="250003"/>
                      <a:pt x="809117" y="247260"/>
                    </a:cubicBezTo>
                    <a:cubicBezTo>
                      <a:pt x="817345" y="244518"/>
                      <a:pt x="825573" y="241775"/>
                      <a:pt x="825573" y="230804"/>
                    </a:cubicBezTo>
                    <a:cubicBezTo>
                      <a:pt x="825573" y="219832"/>
                      <a:pt x="820088" y="214347"/>
                      <a:pt x="809117" y="214347"/>
                    </a:cubicBezTo>
                    <a:cubicBezTo>
                      <a:pt x="806374" y="214347"/>
                      <a:pt x="803631" y="214347"/>
                      <a:pt x="803631" y="211604"/>
                    </a:cubicBezTo>
                    <a:cubicBezTo>
                      <a:pt x="737805" y="195148"/>
                      <a:pt x="671978" y="178691"/>
                      <a:pt x="608894" y="162235"/>
                    </a:cubicBezTo>
                    <a:cubicBezTo>
                      <a:pt x="600666" y="159492"/>
                      <a:pt x="595180" y="156749"/>
                      <a:pt x="592438" y="145778"/>
                    </a:cubicBezTo>
                    <a:cubicBezTo>
                      <a:pt x="578724" y="107380"/>
                      <a:pt x="565010" y="71723"/>
                      <a:pt x="548554" y="33325"/>
                    </a:cubicBezTo>
                    <a:cubicBezTo>
                      <a:pt x="537582" y="8640"/>
                      <a:pt x="515640" y="-2331"/>
                      <a:pt x="490956" y="411"/>
                    </a:cubicBezTo>
                    <a:cubicBezTo>
                      <a:pt x="474499" y="3154"/>
                      <a:pt x="455300" y="5897"/>
                      <a:pt x="438843" y="8640"/>
                    </a:cubicBezTo>
                    <a:cubicBezTo>
                      <a:pt x="405930" y="14125"/>
                      <a:pt x="375759" y="8640"/>
                      <a:pt x="342846" y="3154"/>
                    </a:cubicBezTo>
                    <a:cubicBezTo>
                      <a:pt x="312676" y="-2331"/>
                      <a:pt x="293476" y="8640"/>
                      <a:pt x="279762" y="36068"/>
                    </a:cubicBezTo>
                    <a:cubicBezTo>
                      <a:pt x="260563" y="74466"/>
                      <a:pt x="244107" y="112865"/>
                      <a:pt x="224907" y="154006"/>
                    </a:cubicBezTo>
                    <a:cubicBezTo>
                      <a:pt x="222164" y="162235"/>
                      <a:pt x="216679" y="167720"/>
                      <a:pt x="205708" y="167720"/>
                    </a:cubicBezTo>
                    <a:cubicBezTo>
                      <a:pt x="142624" y="181434"/>
                      <a:pt x="79541" y="197890"/>
                      <a:pt x="16457" y="211604"/>
                    </a:cubicBezTo>
                    <a:cubicBezTo>
                      <a:pt x="8228" y="214347"/>
                      <a:pt x="0" y="217090"/>
                      <a:pt x="0" y="228061"/>
                    </a:cubicBezTo>
                    <a:cubicBezTo>
                      <a:pt x="0" y="239032"/>
                      <a:pt x="8228" y="241775"/>
                      <a:pt x="16457" y="244518"/>
                    </a:cubicBezTo>
                    <a:cubicBezTo>
                      <a:pt x="79541" y="255489"/>
                      <a:pt x="142624" y="266460"/>
                      <a:pt x="205708" y="280173"/>
                    </a:cubicBezTo>
                    <a:cubicBezTo>
                      <a:pt x="274277" y="293887"/>
                      <a:pt x="342846" y="304858"/>
                      <a:pt x="411415" y="304858"/>
                    </a:cubicBezTo>
                    <a:close/>
                    <a:moveTo>
                      <a:pt x="101482" y="225318"/>
                    </a:moveTo>
                    <a:cubicBezTo>
                      <a:pt x="109711" y="222575"/>
                      <a:pt x="115196" y="222575"/>
                      <a:pt x="123425" y="219832"/>
                    </a:cubicBezTo>
                    <a:cubicBezTo>
                      <a:pt x="159081" y="211604"/>
                      <a:pt x="194737" y="203376"/>
                      <a:pt x="230393" y="195148"/>
                    </a:cubicBezTo>
                    <a:cubicBezTo>
                      <a:pt x="233135" y="195148"/>
                      <a:pt x="238621" y="195148"/>
                      <a:pt x="244107" y="195148"/>
                    </a:cubicBezTo>
                    <a:cubicBezTo>
                      <a:pt x="329132" y="217090"/>
                      <a:pt x="416901" y="217090"/>
                      <a:pt x="504669" y="200633"/>
                    </a:cubicBezTo>
                    <a:cubicBezTo>
                      <a:pt x="507412" y="200633"/>
                      <a:pt x="510154" y="200633"/>
                      <a:pt x="512897" y="197890"/>
                    </a:cubicBezTo>
                    <a:cubicBezTo>
                      <a:pt x="523868" y="195148"/>
                      <a:pt x="529354" y="186920"/>
                      <a:pt x="529354" y="178691"/>
                    </a:cubicBezTo>
                    <a:lnTo>
                      <a:pt x="392216" y="178691"/>
                    </a:lnTo>
                    <a:cubicBezTo>
                      <a:pt x="348331" y="181434"/>
                      <a:pt x="301704" y="175949"/>
                      <a:pt x="257820" y="162235"/>
                    </a:cubicBezTo>
                    <a:cubicBezTo>
                      <a:pt x="260563" y="156749"/>
                      <a:pt x="260563" y="154006"/>
                      <a:pt x="263306" y="151263"/>
                    </a:cubicBezTo>
                    <a:cubicBezTo>
                      <a:pt x="279762" y="115608"/>
                      <a:pt x="296219" y="82694"/>
                      <a:pt x="312676" y="47039"/>
                    </a:cubicBezTo>
                    <a:cubicBezTo>
                      <a:pt x="318161" y="33325"/>
                      <a:pt x="323647" y="30582"/>
                      <a:pt x="340103" y="30582"/>
                    </a:cubicBezTo>
                    <a:cubicBezTo>
                      <a:pt x="370274" y="33325"/>
                      <a:pt x="403187" y="36068"/>
                      <a:pt x="433357" y="36068"/>
                    </a:cubicBezTo>
                    <a:cubicBezTo>
                      <a:pt x="452557" y="36068"/>
                      <a:pt x="474499" y="30582"/>
                      <a:pt x="493698" y="27839"/>
                    </a:cubicBezTo>
                    <a:lnTo>
                      <a:pt x="570496" y="164977"/>
                    </a:lnTo>
                    <a:cubicBezTo>
                      <a:pt x="573239" y="173206"/>
                      <a:pt x="578724" y="178691"/>
                      <a:pt x="589695" y="181434"/>
                    </a:cubicBezTo>
                    <a:cubicBezTo>
                      <a:pt x="633579" y="192405"/>
                      <a:pt x="677463" y="203376"/>
                      <a:pt x="721348" y="214347"/>
                    </a:cubicBezTo>
                    <a:cubicBezTo>
                      <a:pt x="724091" y="214347"/>
                      <a:pt x="729576" y="217090"/>
                      <a:pt x="732319" y="217090"/>
                    </a:cubicBezTo>
                    <a:cubicBezTo>
                      <a:pt x="732319" y="217090"/>
                      <a:pt x="732319" y="219832"/>
                      <a:pt x="732319" y="219832"/>
                    </a:cubicBezTo>
                    <a:cubicBezTo>
                      <a:pt x="715862" y="222575"/>
                      <a:pt x="702148" y="225318"/>
                      <a:pt x="685692" y="228061"/>
                    </a:cubicBezTo>
                    <a:cubicBezTo>
                      <a:pt x="625351" y="239032"/>
                      <a:pt x="567753" y="250003"/>
                      <a:pt x="507412" y="258232"/>
                    </a:cubicBezTo>
                    <a:cubicBezTo>
                      <a:pt x="416901" y="269202"/>
                      <a:pt x="323647" y="263717"/>
                      <a:pt x="233135" y="244518"/>
                    </a:cubicBezTo>
                    <a:cubicBezTo>
                      <a:pt x="191994" y="236289"/>
                      <a:pt x="150852" y="228061"/>
                      <a:pt x="106968" y="222575"/>
                    </a:cubicBezTo>
                    <a:cubicBezTo>
                      <a:pt x="104225" y="230804"/>
                      <a:pt x="101482" y="228061"/>
                      <a:pt x="101482" y="225318"/>
                    </a:cubicBezTo>
                    <a:close/>
                  </a:path>
                </a:pathLst>
              </a:custGeom>
              <a:grpFill/>
              <a:ln w="27426" cap="flat">
                <a:noFill/>
                <a:prstDash val="solid"/>
                <a:miter/>
              </a:ln>
            </p:spPr>
            <p:txBody>
              <a:bodyPr rtlCol="0" anchor="ctr"/>
              <a:lstStyle/>
              <a:p>
                <a:endParaRPr lang="en-US"/>
              </a:p>
            </p:txBody>
          </p:sp>
          <p:sp>
            <p:nvSpPr>
              <p:cNvPr id="21" name="Freeform 1305">
                <a:extLst>
                  <a:ext uri="{FF2B5EF4-FFF2-40B4-BE49-F238E27FC236}">
                    <a16:creationId xmlns:a16="http://schemas.microsoft.com/office/drawing/2014/main" id="{4E7DED05-66FF-883F-0E9E-02911A2304B3}"/>
                  </a:ext>
                </a:extLst>
              </p:cNvPr>
              <p:cNvSpPr/>
              <p:nvPr/>
            </p:nvSpPr>
            <p:spPr>
              <a:xfrm>
                <a:off x="4595785" y="6003635"/>
                <a:ext cx="230392" cy="410728"/>
              </a:xfrm>
              <a:custGeom>
                <a:avLst/>
                <a:gdLst>
                  <a:gd name="connsiteX0" fmla="*/ 222164 w 230392"/>
                  <a:gd name="connsiteY0" fmla="*/ 2057 h 410728"/>
                  <a:gd name="connsiteX1" fmla="*/ 205708 w 230392"/>
                  <a:gd name="connsiteY1" fmla="*/ 2057 h 410728"/>
                  <a:gd name="connsiteX2" fmla="*/ 112454 w 230392"/>
                  <a:gd name="connsiteY2" fmla="*/ 37713 h 410728"/>
                  <a:gd name="connsiteX3" fmla="*/ 21942 w 230392"/>
                  <a:gd name="connsiteY3" fmla="*/ 150166 h 410728"/>
                  <a:gd name="connsiteX4" fmla="*/ 16457 w 230392"/>
                  <a:gd name="connsiteY4" fmla="*/ 210507 h 410728"/>
                  <a:gd name="connsiteX5" fmla="*/ 0 w 230392"/>
                  <a:gd name="connsiteY5" fmla="*/ 391530 h 410728"/>
                  <a:gd name="connsiteX6" fmla="*/ 0 w 230392"/>
                  <a:gd name="connsiteY6" fmla="*/ 402501 h 410728"/>
                  <a:gd name="connsiteX7" fmla="*/ 16457 w 230392"/>
                  <a:gd name="connsiteY7" fmla="*/ 410729 h 410728"/>
                  <a:gd name="connsiteX8" fmla="*/ 30171 w 230392"/>
                  <a:gd name="connsiteY8" fmla="*/ 394272 h 410728"/>
                  <a:gd name="connsiteX9" fmla="*/ 52112 w 230392"/>
                  <a:gd name="connsiteY9" fmla="*/ 169366 h 410728"/>
                  <a:gd name="connsiteX10" fmla="*/ 131653 w 230392"/>
                  <a:gd name="connsiteY10" fmla="*/ 62398 h 410728"/>
                  <a:gd name="connsiteX11" fmla="*/ 219421 w 230392"/>
                  <a:gd name="connsiteY11" fmla="*/ 29485 h 410728"/>
                  <a:gd name="connsiteX12" fmla="*/ 230392 w 230392"/>
                  <a:gd name="connsiteY12" fmla="*/ 15771 h 410728"/>
                  <a:gd name="connsiteX13" fmla="*/ 222164 w 230392"/>
                  <a:gd name="connsiteY13" fmla="*/ 2057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392" h="410728">
                    <a:moveTo>
                      <a:pt x="222164" y="2057"/>
                    </a:moveTo>
                    <a:cubicBezTo>
                      <a:pt x="216678" y="-686"/>
                      <a:pt x="211193" y="-686"/>
                      <a:pt x="205708" y="2057"/>
                    </a:cubicBezTo>
                    <a:cubicBezTo>
                      <a:pt x="172794" y="13028"/>
                      <a:pt x="142624" y="23999"/>
                      <a:pt x="112454" y="37713"/>
                    </a:cubicBezTo>
                    <a:cubicBezTo>
                      <a:pt x="63084" y="59655"/>
                      <a:pt x="32913" y="98054"/>
                      <a:pt x="21942" y="150166"/>
                    </a:cubicBezTo>
                    <a:cubicBezTo>
                      <a:pt x="19199" y="169366"/>
                      <a:pt x="16457" y="188565"/>
                      <a:pt x="16457" y="210507"/>
                    </a:cubicBezTo>
                    <a:cubicBezTo>
                      <a:pt x="10971" y="270848"/>
                      <a:pt x="5485" y="331189"/>
                      <a:pt x="0" y="391530"/>
                    </a:cubicBezTo>
                    <a:cubicBezTo>
                      <a:pt x="0" y="394272"/>
                      <a:pt x="0" y="399758"/>
                      <a:pt x="0" y="402501"/>
                    </a:cubicBezTo>
                    <a:cubicBezTo>
                      <a:pt x="5485" y="407986"/>
                      <a:pt x="10971" y="410729"/>
                      <a:pt x="16457" y="410729"/>
                    </a:cubicBezTo>
                    <a:cubicBezTo>
                      <a:pt x="24685" y="410729"/>
                      <a:pt x="30171" y="405244"/>
                      <a:pt x="30171" y="394272"/>
                    </a:cubicBezTo>
                    <a:cubicBezTo>
                      <a:pt x="38399" y="320218"/>
                      <a:pt x="43884" y="243420"/>
                      <a:pt x="52112" y="169366"/>
                    </a:cubicBezTo>
                    <a:cubicBezTo>
                      <a:pt x="57598" y="117254"/>
                      <a:pt x="85026" y="81597"/>
                      <a:pt x="131653" y="62398"/>
                    </a:cubicBezTo>
                    <a:cubicBezTo>
                      <a:pt x="161823" y="51427"/>
                      <a:pt x="189251" y="40456"/>
                      <a:pt x="219421" y="29485"/>
                    </a:cubicBezTo>
                    <a:cubicBezTo>
                      <a:pt x="224907" y="26742"/>
                      <a:pt x="230392" y="21257"/>
                      <a:pt x="230392" y="15771"/>
                    </a:cubicBezTo>
                    <a:cubicBezTo>
                      <a:pt x="230392" y="13028"/>
                      <a:pt x="224907" y="4800"/>
                      <a:pt x="222164" y="2057"/>
                    </a:cubicBezTo>
                    <a:close/>
                  </a:path>
                </a:pathLst>
              </a:custGeom>
              <a:grpFill/>
              <a:ln w="27426" cap="flat">
                <a:noFill/>
                <a:prstDash val="solid"/>
                <a:miter/>
              </a:ln>
            </p:spPr>
            <p:txBody>
              <a:bodyPr rtlCol="0" anchor="ctr"/>
              <a:lstStyle/>
              <a:p>
                <a:endParaRPr lang="en-US"/>
              </a:p>
            </p:txBody>
          </p:sp>
          <p:sp>
            <p:nvSpPr>
              <p:cNvPr id="22" name="Freeform 1306">
                <a:extLst>
                  <a:ext uri="{FF2B5EF4-FFF2-40B4-BE49-F238E27FC236}">
                    <a16:creationId xmlns:a16="http://schemas.microsoft.com/office/drawing/2014/main" id="{0E741FA9-F79E-5BF1-0257-282B20038AE5}"/>
                  </a:ext>
                </a:extLst>
              </p:cNvPr>
              <p:cNvSpPr/>
              <p:nvPr/>
            </p:nvSpPr>
            <p:spPr>
              <a:xfrm>
                <a:off x="4809721" y="5849354"/>
                <a:ext cx="330009" cy="208691"/>
              </a:xfrm>
              <a:custGeom>
                <a:avLst/>
                <a:gdLst>
                  <a:gd name="connsiteX0" fmla="*/ 312676 w 330009"/>
                  <a:gd name="connsiteY0" fmla="*/ 0 h 208691"/>
                  <a:gd name="connsiteX1" fmla="*/ 296219 w 330009"/>
                  <a:gd name="connsiteY1" fmla="*/ 19200 h 208691"/>
                  <a:gd name="connsiteX2" fmla="*/ 296219 w 330009"/>
                  <a:gd name="connsiteY2" fmla="*/ 57598 h 208691"/>
                  <a:gd name="connsiteX3" fmla="*/ 170051 w 330009"/>
                  <a:gd name="connsiteY3" fmla="*/ 181022 h 208691"/>
                  <a:gd name="connsiteX4" fmla="*/ 30170 w 330009"/>
                  <a:gd name="connsiteY4" fmla="*/ 46627 h 208691"/>
                  <a:gd name="connsiteX5" fmla="*/ 30170 w 330009"/>
                  <a:gd name="connsiteY5" fmla="*/ 16457 h 208691"/>
                  <a:gd name="connsiteX6" fmla="*/ 13714 w 330009"/>
                  <a:gd name="connsiteY6" fmla="*/ 0 h 208691"/>
                  <a:gd name="connsiteX7" fmla="*/ 0 w 330009"/>
                  <a:gd name="connsiteY7" fmla="*/ 16457 h 208691"/>
                  <a:gd name="connsiteX8" fmla="*/ 0 w 330009"/>
                  <a:gd name="connsiteY8" fmla="*/ 38399 h 208691"/>
                  <a:gd name="connsiteX9" fmla="*/ 0 w 330009"/>
                  <a:gd name="connsiteY9" fmla="*/ 38399 h 208691"/>
                  <a:gd name="connsiteX10" fmla="*/ 0 w 330009"/>
                  <a:gd name="connsiteY10" fmla="*/ 43884 h 208691"/>
                  <a:gd name="connsiteX11" fmla="*/ 117939 w 330009"/>
                  <a:gd name="connsiteY11" fmla="*/ 202965 h 208691"/>
                  <a:gd name="connsiteX12" fmla="*/ 307190 w 330009"/>
                  <a:gd name="connsiteY12" fmla="*/ 128910 h 208691"/>
                  <a:gd name="connsiteX13" fmla="*/ 329132 w 330009"/>
                  <a:gd name="connsiteY13" fmla="*/ 16457 h 208691"/>
                  <a:gd name="connsiteX14" fmla="*/ 312676 w 330009"/>
                  <a:gd name="connsiteY14" fmla="*/ 0 h 20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09" h="208691">
                    <a:moveTo>
                      <a:pt x="312676" y="0"/>
                    </a:moveTo>
                    <a:cubicBezTo>
                      <a:pt x="301704" y="0"/>
                      <a:pt x="296219" y="5486"/>
                      <a:pt x="296219" y="19200"/>
                    </a:cubicBezTo>
                    <a:cubicBezTo>
                      <a:pt x="296219" y="32913"/>
                      <a:pt x="296219" y="43884"/>
                      <a:pt x="296219" y="57598"/>
                    </a:cubicBezTo>
                    <a:cubicBezTo>
                      <a:pt x="293476" y="123424"/>
                      <a:pt x="235878" y="178280"/>
                      <a:pt x="170051" y="181022"/>
                    </a:cubicBezTo>
                    <a:cubicBezTo>
                      <a:pt x="90511" y="183765"/>
                      <a:pt x="30170" y="126167"/>
                      <a:pt x="30170" y="46627"/>
                    </a:cubicBezTo>
                    <a:cubicBezTo>
                      <a:pt x="30170" y="35656"/>
                      <a:pt x="30170" y="27428"/>
                      <a:pt x="30170" y="16457"/>
                    </a:cubicBezTo>
                    <a:cubicBezTo>
                      <a:pt x="30170" y="5486"/>
                      <a:pt x="21942" y="0"/>
                      <a:pt x="13714" y="0"/>
                    </a:cubicBezTo>
                    <a:cubicBezTo>
                      <a:pt x="5485" y="0"/>
                      <a:pt x="0" y="5486"/>
                      <a:pt x="0" y="16457"/>
                    </a:cubicBezTo>
                    <a:cubicBezTo>
                      <a:pt x="0" y="24686"/>
                      <a:pt x="0" y="32913"/>
                      <a:pt x="0" y="38399"/>
                    </a:cubicBezTo>
                    <a:cubicBezTo>
                      <a:pt x="0" y="38399"/>
                      <a:pt x="0" y="38399"/>
                      <a:pt x="0" y="38399"/>
                    </a:cubicBezTo>
                    <a:cubicBezTo>
                      <a:pt x="0" y="41141"/>
                      <a:pt x="0" y="43884"/>
                      <a:pt x="0" y="43884"/>
                    </a:cubicBezTo>
                    <a:cubicBezTo>
                      <a:pt x="0" y="117939"/>
                      <a:pt x="49370" y="183765"/>
                      <a:pt x="117939" y="202965"/>
                    </a:cubicBezTo>
                    <a:cubicBezTo>
                      <a:pt x="191994" y="222164"/>
                      <a:pt x="268791" y="191993"/>
                      <a:pt x="307190" y="128910"/>
                    </a:cubicBezTo>
                    <a:cubicBezTo>
                      <a:pt x="329132" y="93255"/>
                      <a:pt x="331875" y="57598"/>
                      <a:pt x="329132" y="16457"/>
                    </a:cubicBezTo>
                    <a:cubicBezTo>
                      <a:pt x="326390" y="8229"/>
                      <a:pt x="320904" y="2743"/>
                      <a:pt x="312676" y="0"/>
                    </a:cubicBezTo>
                    <a:close/>
                  </a:path>
                </a:pathLst>
              </a:custGeom>
              <a:grpFill/>
              <a:ln w="27426" cap="flat">
                <a:noFill/>
                <a:prstDash val="solid"/>
                <a:miter/>
              </a:ln>
            </p:spPr>
            <p:txBody>
              <a:bodyPr rtlCol="0" anchor="ctr"/>
              <a:lstStyle/>
              <a:p>
                <a:endParaRPr lang="en-US"/>
              </a:p>
            </p:txBody>
          </p:sp>
          <p:sp>
            <p:nvSpPr>
              <p:cNvPr id="23" name="Freeform 1307">
                <a:extLst>
                  <a:ext uri="{FF2B5EF4-FFF2-40B4-BE49-F238E27FC236}">
                    <a16:creationId xmlns:a16="http://schemas.microsoft.com/office/drawing/2014/main" id="{DE2F81E4-659D-64A3-BB0B-BCEC6E591FE2}"/>
                  </a:ext>
                </a:extLst>
              </p:cNvPr>
              <p:cNvSpPr/>
              <p:nvPr/>
            </p:nvSpPr>
            <p:spPr>
              <a:xfrm>
                <a:off x="4908461" y="5901468"/>
                <a:ext cx="128910" cy="82282"/>
              </a:xfrm>
              <a:custGeom>
                <a:avLst/>
                <a:gdLst>
                  <a:gd name="connsiteX0" fmla="*/ 95997 w 128910"/>
                  <a:gd name="connsiteY0" fmla="*/ 19199 h 82282"/>
                  <a:gd name="connsiteX1" fmla="*/ 90511 w 128910"/>
                  <a:gd name="connsiteY1" fmla="*/ 35656 h 82282"/>
                  <a:gd name="connsiteX2" fmla="*/ 54855 w 128910"/>
                  <a:gd name="connsiteY2" fmla="*/ 49369 h 82282"/>
                  <a:gd name="connsiteX3" fmla="*/ 30171 w 128910"/>
                  <a:gd name="connsiteY3" fmla="*/ 19199 h 82282"/>
                  <a:gd name="connsiteX4" fmla="*/ 13714 w 128910"/>
                  <a:gd name="connsiteY4" fmla="*/ 0 h 82282"/>
                  <a:gd name="connsiteX5" fmla="*/ 0 w 128910"/>
                  <a:gd name="connsiteY5" fmla="*/ 21942 h 82282"/>
                  <a:gd name="connsiteX6" fmla="*/ 65827 w 128910"/>
                  <a:gd name="connsiteY6" fmla="*/ 82283 h 82282"/>
                  <a:gd name="connsiteX7" fmla="*/ 128910 w 128910"/>
                  <a:gd name="connsiteY7" fmla="*/ 21942 h 82282"/>
                  <a:gd name="connsiteX8" fmla="*/ 115197 w 128910"/>
                  <a:gd name="connsiteY8" fmla="*/ 2742 h 82282"/>
                  <a:gd name="connsiteX9" fmla="*/ 95997 w 128910"/>
                  <a:gd name="connsiteY9" fmla="*/ 19199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10" h="82282">
                    <a:moveTo>
                      <a:pt x="95997" y="19199"/>
                    </a:moveTo>
                    <a:cubicBezTo>
                      <a:pt x="95997" y="24685"/>
                      <a:pt x="93254" y="30170"/>
                      <a:pt x="90511" y="35656"/>
                    </a:cubicBezTo>
                    <a:cubicBezTo>
                      <a:pt x="82283" y="46626"/>
                      <a:pt x="68569" y="52112"/>
                      <a:pt x="54855" y="49369"/>
                    </a:cubicBezTo>
                    <a:cubicBezTo>
                      <a:pt x="41142" y="43884"/>
                      <a:pt x="32914" y="35656"/>
                      <a:pt x="30171" y="19199"/>
                    </a:cubicBezTo>
                    <a:cubicBezTo>
                      <a:pt x="27428" y="5485"/>
                      <a:pt x="21942" y="0"/>
                      <a:pt x="13714" y="0"/>
                    </a:cubicBezTo>
                    <a:cubicBezTo>
                      <a:pt x="2743" y="0"/>
                      <a:pt x="0" y="8228"/>
                      <a:pt x="0" y="21942"/>
                    </a:cubicBezTo>
                    <a:cubicBezTo>
                      <a:pt x="2743" y="54855"/>
                      <a:pt x="30171" y="82283"/>
                      <a:pt x="65827" y="82283"/>
                    </a:cubicBezTo>
                    <a:cubicBezTo>
                      <a:pt x="98740" y="82283"/>
                      <a:pt x="128910" y="54855"/>
                      <a:pt x="128910" y="21942"/>
                    </a:cubicBezTo>
                    <a:cubicBezTo>
                      <a:pt x="128910" y="10971"/>
                      <a:pt x="123425" y="2742"/>
                      <a:pt x="115197" y="2742"/>
                    </a:cubicBezTo>
                    <a:cubicBezTo>
                      <a:pt x="104225" y="2742"/>
                      <a:pt x="98740" y="8228"/>
                      <a:pt x="95997" y="19199"/>
                    </a:cubicBezTo>
                    <a:close/>
                  </a:path>
                </a:pathLst>
              </a:custGeom>
              <a:grpFill/>
              <a:ln w="27426" cap="flat">
                <a:noFill/>
                <a:prstDash val="solid"/>
                <a:miter/>
              </a:ln>
            </p:spPr>
            <p:txBody>
              <a:bodyPr rtlCol="0" anchor="ctr"/>
              <a:lstStyle/>
              <a:p>
                <a:endParaRPr lang="en-US"/>
              </a:p>
            </p:txBody>
          </p:sp>
          <p:sp>
            <p:nvSpPr>
              <p:cNvPr id="24" name="Freeform 1308">
                <a:extLst>
                  <a:ext uri="{FF2B5EF4-FFF2-40B4-BE49-F238E27FC236}">
                    <a16:creationId xmlns:a16="http://schemas.microsoft.com/office/drawing/2014/main" id="{B71A2C10-0B24-2647-56D9-86281E15F95D}"/>
                  </a:ext>
                </a:extLst>
              </p:cNvPr>
              <p:cNvSpPr/>
              <p:nvPr/>
            </p:nvSpPr>
            <p:spPr>
              <a:xfrm>
                <a:off x="4870062" y="6057804"/>
                <a:ext cx="213935" cy="359302"/>
              </a:xfrm>
              <a:custGeom>
                <a:avLst/>
                <a:gdLst>
                  <a:gd name="connsiteX0" fmla="*/ 194737 w 213935"/>
                  <a:gd name="connsiteY0" fmla="*/ 2743 h 359302"/>
                  <a:gd name="connsiteX1" fmla="*/ 178280 w 213935"/>
                  <a:gd name="connsiteY1" fmla="*/ 16457 h 359302"/>
                  <a:gd name="connsiteX2" fmla="*/ 178280 w 213935"/>
                  <a:gd name="connsiteY2" fmla="*/ 21943 h 359302"/>
                  <a:gd name="connsiteX3" fmla="*/ 104225 w 213935"/>
                  <a:gd name="connsiteY3" fmla="*/ 87769 h 359302"/>
                  <a:gd name="connsiteX4" fmla="*/ 32913 w 213935"/>
                  <a:gd name="connsiteY4" fmla="*/ 19200 h 359302"/>
                  <a:gd name="connsiteX5" fmla="*/ 16457 w 213935"/>
                  <a:gd name="connsiteY5" fmla="*/ 0 h 359302"/>
                  <a:gd name="connsiteX6" fmla="*/ 0 w 213935"/>
                  <a:gd name="connsiteY6" fmla="*/ 21943 h 359302"/>
                  <a:gd name="connsiteX7" fmla="*/ 79540 w 213935"/>
                  <a:gd name="connsiteY7" fmla="*/ 117939 h 359302"/>
                  <a:gd name="connsiteX8" fmla="*/ 90511 w 213935"/>
                  <a:gd name="connsiteY8" fmla="*/ 131653 h 359302"/>
                  <a:gd name="connsiteX9" fmla="*/ 90511 w 213935"/>
                  <a:gd name="connsiteY9" fmla="*/ 235878 h 359302"/>
                  <a:gd name="connsiteX10" fmla="*/ 90511 w 213935"/>
                  <a:gd name="connsiteY10" fmla="*/ 235878 h 359302"/>
                  <a:gd name="connsiteX11" fmla="*/ 90511 w 213935"/>
                  <a:gd name="connsiteY11" fmla="*/ 337360 h 359302"/>
                  <a:gd name="connsiteX12" fmla="*/ 90511 w 213935"/>
                  <a:gd name="connsiteY12" fmla="*/ 348331 h 359302"/>
                  <a:gd name="connsiteX13" fmla="*/ 106968 w 213935"/>
                  <a:gd name="connsiteY13" fmla="*/ 359302 h 359302"/>
                  <a:gd name="connsiteX14" fmla="*/ 123425 w 213935"/>
                  <a:gd name="connsiteY14" fmla="*/ 345588 h 359302"/>
                  <a:gd name="connsiteX15" fmla="*/ 123425 w 213935"/>
                  <a:gd name="connsiteY15" fmla="*/ 337360 h 359302"/>
                  <a:gd name="connsiteX16" fmla="*/ 123425 w 213935"/>
                  <a:gd name="connsiteY16" fmla="*/ 134395 h 359302"/>
                  <a:gd name="connsiteX17" fmla="*/ 134395 w 213935"/>
                  <a:gd name="connsiteY17" fmla="*/ 120681 h 359302"/>
                  <a:gd name="connsiteX18" fmla="*/ 172794 w 213935"/>
                  <a:gd name="connsiteY18" fmla="*/ 101483 h 359302"/>
                  <a:gd name="connsiteX19" fmla="*/ 213936 w 213935"/>
                  <a:gd name="connsiteY19" fmla="*/ 21943 h 359302"/>
                  <a:gd name="connsiteX20" fmla="*/ 194737 w 213935"/>
                  <a:gd name="connsiteY20" fmla="*/ 2743 h 35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935" h="359302">
                    <a:moveTo>
                      <a:pt x="194737" y="2743"/>
                    </a:moveTo>
                    <a:cubicBezTo>
                      <a:pt x="186508" y="2743"/>
                      <a:pt x="178280" y="8229"/>
                      <a:pt x="178280" y="16457"/>
                    </a:cubicBezTo>
                    <a:cubicBezTo>
                      <a:pt x="178280" y="19200"/>
                      <a:pt x="178280" y="21943"/>
                      <a:pt x="178280" y="21943"/>
                    </a:cubicBezTo>
                    <a:cubicBezTo>
                      <a:pt x="175537" y="60341"/>
                      <a:pt x="142624" y="90512"/>
                      <a:pt x="104225" y="87769"/>
                    </a:cubicBezTo>
                    <a:cubicBezTo>
                      <a:pt x="65826" y="87769"/>
                      <a:pt x="35656" y="57598"/>
                      <a:pt x="32913" y="19200"/>
                    </a:cubicBezTo>
                    <a:cubicBezTo>
                      <a:pt x="32913" y="5486"/>
                      <a:pt x="27428" y="0"/>
                      <a:pt x="16457" y="0"/>
                    </a:cubicBezTo>
                    <a:cubicBezTo>
                      <a:pt x="5485" y="0"/>
                      <a:pt x="0" y="8229"/>
                      <a:pt x="0" y="21943"/>
                    </a:cubicBezTo>
                    <a:cubicBezTo>
                      <a:pt x="2743" y="68569"/>
                      <a:pt x="32913" y="104225"/>
                      <a:pt x="79540" y="117939"/>
                    </a:cubicBezTo>
                    <a:cubicBezTo>
                      <a:pt x="87768" y="120681"/>
                      <a:pt x="90511" y="123424"/>
                      <a:pt x="90511" y="131653"/>
                    </a:cubicBezTo>
                    <a:cubicBezTo>
                      <a:pt x="90511" y="167309"/>
                      <a:pt x="90511" y="200222"/>
                      <a:pt x="90511" y="235878"/>
                    </a:cubicBezTo>
                    <a:cubicBezTo>
                      <a:pt x="90511" y="235878"/>
                      <a:pt x="90511" y="235878"/>
                      <a:pt x="90511" y="235878"/>
                    </a:cubicBezTo>
                    <a:cubicBezTo>
                      <a:pt x="90511" y="268791"/>
                      <a:pt x="90511" y="301704"/>
                      <a:pt x="90511" y="337360"/>
                    </a:cubicBezTo>
                    <a:cubicBezTo>
                      <a:pt x="90511" y="340102"/>
                      <a:pt x="90511" y="345588"/>
                      <a:pt x="90511" y="348331"/>
                    </a:cubicBezTo>
                    <a:cubicBezTo>
                      <a:pt x="93254" y="356559"/>
                      <a:pt x="98740" y="359302"/>
                      <a:pt x="106968" y="359302"/>
                    </a:cubicBezTo>
                    <a:cubicBezTo>
                      <a:pt x="115196" y="359302"/>
                      <a:pt x="120682" y="353816"/>
                      <a:pt x="123425" y="345588"/>
                    </a:cubicBezTo>
                    <a:cubicBezTo>
                      <a:pt x="123425" y="342845"/>
                      <a:pt x="123425" y="340102"/>
                      <a:pt x="123425" y="337360"/>
                    </a:cubicBezTo>
                    <a:cubicBezTo>
                      <a:pt x="123425" y="268791"/>
                      <a:pt x="123425" y="200222"/>
                      <a:pt x="123425" y="134395"/>
                    </a:cubicBezTo>
                    <a:cubicBezTo>
                      <a:pt x="123425" y="126167"/>
                      <a:pt x="126167" y="123424"/>
                      <a:pt x="134395" y="120681"/>
                    </a:cubicBezTo>
                    <a:cubicBezTo>
                      <a:pt x="148109" y="115196"/>
                      <a:pt x="161823" y="109710"/>
                      <a:pt x="172794" y="101483"/>
                    </a:cubicBezTo>
                    <a:cubicBezTo>
                      <a:pt x="200222" y="82283"/>
                      <a:pt x="211193" y="54855"/>
                      <a:pt x="213936" y="21943"/>
                    </a:cubicBezTo>
                    <a:cubicBezTo>
                      <a:pt x="208450" y="10971"/>
                      <a:pt x="202965" y="2743"/>
                      <a:pt x="194737" y="2743"/>
                    </a:cubicBezTo>
                    <a:close/>
                  </a:path>
                </a:pathLst>
              </a:custGeom>
              <a:grpFill/>
              <a:ln w="27426" cap="flat">
                <a:noFill/>
                <a:prstDash val="solid"/>
                <a:miter/>
              </a:ln>
            </p:spPr>
            <p:txBody>
              <a:bodyPr rtlCol="0" anchor="ctr"/>
              <a:lstStyle/>
              <a:p>
                <a:endParaRPr lang="en-US"/>
              </a:p>
            </p:txBody>
          </p:sp>
        </p:grpSp>
        <p:sp>
          <p:nvSpPr>
            <p:cNvPr id="6" name="Freeform 1290">
              <a:extLst>
                <a:ext uri="{FF2B5EF4-FFF2-40B4-BE49-F238E27FC236}">
                  <a16:creationId xmlns:a16="http://schemas.microsoft.com/office/drawing/2014/main" id="{67D8327A-4E33-8139-817C-8940D4F04028}"/>
                </a:ext>
              </a:extLst>
            </p:cNvPr>
            <p:cNvSpPr/>
            <p:nvPr/>
          </p:nvSpPr>
          <p:spPr>
            <a:xfrm>
              <a:off x="5185480" y="5860326"/>
              <a:ext cx="326389" cy="573237"/>
            </a:xfrm>
            <a:custGeom>
              <a:avLst/>
              <a:gdLst>
                <a:gd name="connsiteX0" fmla="*/ 326389 w 326389"/>
                <a:gd name="connsiteY0" fmla="*/ 285247 h 573237"/>
                <a:gd name="connsiteX1" fmla="*/ 326389 w 326389"/>
                <a:gd name="connsiteY1" fmla="*/ 507411 h 573237"/>
                <a:gd name="connsiteX2" fmla="*/ 260563 w 326389"/>
                <a:gd name="connsiteY2" fmla="*/ 573237 h 573237"/>
                <a:gd name="connsiteX3" fmla="*/ 65826 w 326389"/>
                <a:gd name="connsiteY3" fmla="*/ 573237 h 573237"/>
                <a:gd name="connsiteX4" fmla="*/ 0 w 326389"/>
                <a:gd name="connsiteY4" fmla="*/ 507411 h 573237"/>
                <a:gd name="connsiteX5" fmla="*/ 0 w 326389"/>
                <a:gd name="connsiteY5" fmla="*/ 63083 h 573237"/>
                <a:gd name="connsiteX6" fmla="*/ 63083 w 326389"/>
                <a:gd name="connsiteY6" fmla="*/ 0 h 573237"/>
                <a:gd name="connsiteX7" fmla="*/ 263306 w 326389"/>
                <a:gd name="connsiteY7" fmla="*/ 0 h 573237"/>
                <a:gd name="connsiteX8" fmla="*/ 326389 w 326389"/>
                <a:gd name="connsiteY8" fmla="*/ 63083 h 573237"/>
                <a:gd name="connsiteX9" fmla="*/ 326389 w 326389"/>
                <a:gd name="connsiteY9" fmla="*/ 285247 h 573237"/>
                <a:gd name="connsiteX10" fmla="*/ 293476 w 326389"/>
                <a:gd name="connsiteY10" fmla="*/ 449813 h 573237"/>
                <a:gd name="connsiteX11" fmla="*/ 293476 w 326389"/>
                <a:gd name="connsiteY11" fmla="*/ 438842 h 573237"/>
                <a:gd name="connsiteX12" fmla="*/ 293476 w 326389"/>
                <a:gd name="connsiteY12" fmla="*/ 63083 h 573237"/>
                <a:gd name="connsiteX13" fmla="*/ 260563 w 326389"/>
                <a:gd name="connsiteY13" fmla="*/ 30170 h 573237"/>
                <a:gd name="connsiteX14" fmla="*/ 63083 w 326389"/>
                <a:gd name="connsiteY14" fmla="*/ 30170 h 573237"/>
                <a:gd name="connsiteX15" fmla="*/ 30171 w 326389"/>
                <a:gd name="connsiteY15" fmla="*/ 63083 h 573237"/>
                <a:gd name="connsiteX16" fmla="*/ 30171 w 326389"/>
                <a:gd name="connsiteY16" fmla="*/ 438842 h 573237"/>
                <a:gd name="connsiteX17" fmla="*/ 30171 w 326389"/>
                <a:gd name="connsiteY17" fmla="*/ 449813 h 573237"/>
                <a:gd name="connsiteX18" fmla="*/ 293476 w 326389"/>
                <a:gd name="connsiteY18" fmla="*/ 449813 h 573237"/>
                <a:gd name="connsiteX19" fmla="*/ 293476 w 326389"/>
                <a:gd name="connsiteY19" fmla="*/ 482725 h 573237"/>
                <a:gd name="connsiteX20" fmla="*/ 279763 w 326389"/>
                <a:gd name="connsiteY20" fmla="*/ 482725 h 573237"/>
                <a:gd name="connsiteX21" fmla="*/ 60341 w 326389"/>
                <a:gd name="connsiteY21" fmla="*/ 482725 h 573237"/>
                <a:gd name="connsiteX22" fmla="*/ 32914 w 326389"/>
                <a:gd name="connsiteY22" fmla="*/ 512896 h 573237"/>
                <a:gd name="connsiteX23" fmla="*/ 57598 w 326389"/>
                <a:gd name="connsiteY23" fmla="*/ 537581 h 573237"/>
                <a:gd name="connsiteX24" fmla="*/ 82283 w 326389"/>
                <a:gd name="connsiteY24" fmla="*/ 537581 h 573237"/>
                <a:gd name="connsiteX25" fmla="*/ 263306 w 326389"/>
                <a:gd name="connsiteY25" fmla="*/ 537581 h 573237"/>
                <a:gd name="connsiteX26" fmla="*/ 290734 w 326389"/>
                <a:gd name="connsiteY26" fmla="*/ 518382 h 573237"/>
                <a:gd name="connsiteX27" fmla="*/ 293476 w 326389"/>
                <a:gd name="connsiteY27" fmla="*/ 482725 h 573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6389" h="573237">
                  <a:moveTo>
                    <a:pt x="326389" y="285247"/>
                  </a:moveTo>
                  <a:cubicBezTo>
                    <a:pt x="326389" y="359301"/>
                    <a:pt x="326389" y="433356"/>
                    <a:pt x="326389" y="507411"/>
                  </a:cubicBezTo>
                  <a:cubicBezTo>
                    <a:pt x="326389" y="548552"/>
                    <a:pt x="304447" y="570494"/>
                    <a:pt x="260563" y="573237"/>
                  </a:cubicBezTo>
                  <a:cubicBezTo>
                    <a:pt x="194737" y="573237"/>
                    <a:pt x="131653" y="573237"/>
                    <a:pt x="65826" y="573237"/>
                  </a:cubicBezTo>
                  <a:cubicBezTo>
                    <a:pt x="24685" y="573237"/>
                    <a:pt x="0" y="548552"/>
                    <a:pt x="0" y="507411"/>
                  </a:cubicBezTo>
                  <a:cubicBezTo>
                    <a:pt x="0" y="359301"/>
                    <a:pt x="0" y="211192"/>
                    <a:pt x="0" y="63083"/>
                  </a:cubicBezTo>
                  <a:cubicBezTo>
                    <a:pt x="0" y="24685"/>
                    <a:pt x="24685" y="0"/>
                    <a:pt x="63083" y="0"/>
                  </a:cubicBezTo>
                  <a:cubicBezTo>
                    <a:pt x="128910" y="0"/>
                    <a:pt x="194737" y="0"/>
                    <a:pt x="263306" y="0"/>
                  </a:cubicBezTo>
                  <a:cubicBezTo>
                    <a:pt x="304447" y="0"/>
                    <a:pt x="326389" y="24685"/>
                    <a:pt x="326389" y="63083"/>
                  </a:cubicBezTo>
                  <a:cubicBezTo>
                    <a:pt x="326389" y="137138"/>
                    <a:pt x="326389" y="211192"/>
                    <a:pt x="326389" y="285247"/>
                  </a:cubicBezTo>
                  <a:close/>
                  <a:moveTo>
                    <a:pt x="293476" y="449813"/>
                  </a:moveTo>
                  <a:cubicBezTo>
                    <a:pt x="293476" y="444327"/>
                    <a:pt x="293476" y="441584"/>
                    <a:pt x="293476" y="438842"/>
                  </a:cubicBezTo>
                  <a:cubicBezTo>
                    <a:pt x="293476" y="312675"/>
                    <a:pt x="293476" y="189250"/>
                    <a:pt x="293476" y="63083"/>
                  </a:cubicBezTo>
                  <a:cubicBezTo>
                    <a:pt x="293476" y="41141"/>
                    <a:pt x="282505" y="30170"/>
                    <a:pt x="260563" y="30170"/>
                  </a:cubicBezTo>
                  <a:cubicBezTo>
                    <a:pt x="194737" y="30170"/>
                    <a:pt x="128910" y="30170"/>
                    <a:pt x="63083" y="30170"/>
                  </a:cubicBezTo>
                  <a:cubicBezTo>
                    <a:pt x="41142" y="30170"/>
                    <a:pt x="30171" y="41141"/>
                    <a:pt x="30171" y="63083"/>
                  </a:cubicBezTo>
                  <a:cubicBezTo>
                    <a:pt x="30171" y="189250"/>
                    <a:pt x="30171" y="312675"/>
                    <a:pt x="30171" y="438842"/>
                  </a:cubicBezTo>
                  <a:cubicBezTo>
                    <a:pt x="30171" y="441584"/>
                    <a:pt x="30171" y="447070"/>
                    <a:pt x="30171" y="449813"/>
                  </a:cubicBezTo>
                  <a:cubicBezTo>
                    <a:pt x="120682" y="449813"/>
                    <a:pt x="205708" y="449813"/>
                    <a:pt x="293476" y="449813"/>
                  </a:cubicBezTo>
                  <a:close/>
                  <a:moveTo>
                    <a:pt x="293476" y="482725"/>
                  </a:moveTo>
                  <a:cubicBezTo>
                    <a:pt x="287991" y="482725"/>
                    <a:pt x="285248" y="482725"/>
                    <a:pt x="279763" y="482725"/>
                  </a:cubicBezTo>
                  <a:cubicBezTo>
                    <a:pt x="205708" y="482725"/>
                    <a:pt x="134395" y="482725"/>
                    <a:pt x="60341" y="482725"/>
                  </a:cubicBezTo>
                  <a:cubicBezTo>
                    <a:pt x="30171" y="482725"/>
                    <a:pt x="30171" y="482725"/>
                    <a:pt x="32914" y="512896"/>
                  </a:cubicBezTo>
                  <a:cubicBezTo>
                    <a:pt x="35656" y="526610"/>
                    <a:pt x="43884" y="537581"/>
                    <a:pt x="57598" y="537581"/>
                  </a:cubicBezTo>
                  <a:cubicBezTo>
                    <a:pt x="65826" y="537581"/>
                    <a:pt x="74055" y="537581"/>
                    <a:pt x="82283" y="537581"/>
                  </a:cubicBezTo>
                  <a:cubicBezTo>
                    <a:pt x="142624" y="537581"/>
                    <a:pt x="202965" y="537581"/>
                    <a:pt x="263306" y="537581"/>
                  </a:cubicBezTo>
                  <a:cubicBezTo>
                    <a:pt x="277020" y="537581"/>
                    <a:pt x="287991" y="532096"/>
                    <a:pt x="290734" y="518382"/>
                  </a:cubicBezTo>
                  <a:cubicBezTo>
                    <a:pt x="293476" y="507411"/>
                    <a:pt x="293476" y="496439"/>
                    <a:pt x="293476" y="482725"/>
                  </a:cubicBezTo>
                  <a:close/>
                </a:path>
              </a:pathLst>
            </a:custGeom>
            <a:grpFill/>
            <a:ln w="27426" cap="flat">
              <a:noFill/>
              <a:prstDash val="solid"/>
              <a:miter/>
            </a:ln>
          </p:spPr>
          <p:txBody>
            <a:bodyPr rtlCol="0" anchor="ctr"/>
            <a:lstStyle/>
            <a:p>
              <a:endParaRPr lang="en-US"/>
            </a:p>
          </p:txBody>
        </p:sp>
        <p:sp>
          <p:nvSpPr>
            <p:cNvPr id="7" name="Freeform 1291">
              <a:extLst>
                <a:ext uri="{FF2B5EF4-FFF2-40B4-BE49-F238E27FC236}">
                  <a16:creationId xmlns:a16="http://schemas.microsoft.com/office/drawing/2014/main" id="{DE495210-ABCC-0CCE-21B3-84C7B1C3D014}"/>
                </a:ext>
              </a:extLst>
            </p:cNvPr>
            <p:cNvSpPr/>
            <p:nvPr/>
          </p:nvSpPr>
          <p:spPr>
            <a:xfrm>
              <a:off x="4804236" y="5852097"/>
              <a:ext cx="329794" cy="212798"/>
            </a:xfrm>
            <a:custGeom>
              <a:avLst/>
              <a:gdLst>
                <a:gd name="connsiteX0" fmla="*/ 2743 w 329794"/>
                <a:gd name="connsiteY0" fmla="*/ 38399 h 212798"/>
                <a:gd name="connsiteX1" fmla="*/ 2743 w 329794"/>
                <a:gd name="connsiteY1" fmla="*/ 16457 h 212798"/>
                <a:gd name="connsiteX2" fmla="*/ 16456 w 329794"/>
                <a:gd name="connsiteY2" fmla="*/ 0 h 212798"/>
                <a:gd name="connsiteX3" fmla="*/ 32913 w 329794"/>
                <a:gd name="connsiteY3" fmla="*/ 16457 h 212798"/>
                <a:gd name="connsiteX4" fmla="*/ 32913 w 329794"/>
                <a:gd name="connsiteY4" fmla="*/ 46627 h 212798"/>
                <a:gd name="connsiteX5" fmla="*/ 172794 w 329794"/>
                <a:gd name="connsiteY5" fmla="*/ 181022 h 212798"/>
                <a:gd name="connsiteX6" fmla="*/ 298961 w 329794"/>
                <a:gd name="connsiteY6" fmla="*/ 57598 h 212798"/>
                <a:gd name="connsiteX7" fmla="*/ 298961 w 329794"/>
                <a:gd name="connsiteY7" fmla="*/ 19200 h 212798"/>
                <a:gd name="connsiteX8" fmla="*/ 315418 w 329794"/>
                <a:gd name="connsiteY8" fmla="*/ 0 h 212798"/>
                <a:gd name="connsiteX9" fmla="*/ 329132 w 329794"/>
                <a:gd name="connsiteY9" fmla="*/ 19200 h 212798"/>
                <a:gd name="connsiteX10" fmla="*/ 307189 w 329794"/>
                <a:gd name="connsiteY10" fmla="*/ 131653 h 212798"/>
                <a:gd name="connsiteX11" fmla="*/ 117939 w 329794"/>
                <a:gd name="connsiteY11" fmla="*/ 205707 h 212798"/>
                <a:gd name="connsiteX12" fmla="*/ 0 w 329794"/>
                <a:gd name="connsiteY12" fmla="*/ 46627 h 212798"/>
                <a:gd name="connsiteX13" fmla="*/ 2743 w 329794"/>
                <a:gd name="connsiteY13" fmla="*/ 38399 h 212798"/>
                <a:gd name="connsiteX14" fmla="*/ 2743 w 329794"/>
                <a:gd name="connsiteY14" fmla="*/ 38399 h 21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94" h="212798">
                  <a:moveTo>
                    <a:pt x="2743" y="38399"/>
                  </a:moveTo>
                  <a:cubicBezTo>
                    <a:pt x="2743" y="30171"/>
                    <a:pt x="2743" y="21943"/>
                    <a:pt x="2743" y="16457"/>
                  </a:cubicBezTo>
                  <a:cubicBezTo>
                    <a:pt x="2743" y="8229"/>
                    <a:pt x="8228" y="0"/>
                    <a:pt x="16456" y="0"/>
                  </a:cubicBezTo>
                  <a:cubicBezTo>
                    <a:pt x="24685" y="0"/>
                    <a:pt x="32913" y="5486"/>
                    <a:pt x="32913" y="16457"/>
                  </a:cubicBezTo>
                  <a:cubicBezTo>
                    <a:pt x="32913" y="27428"/>
                    <a:pt x="32913" y="35656"/>
                    <a:pt x="32913" y="46627"/>
                  </a:cubicBezTo>
                  <a:cubicBezTo>
                    <a:pt x="35656" y="126167"/>
                    <a:pt x="95997" y="181022"/>
                    <a:pt x="172794" y="181022"/>
                  </a:cubicBezTo>
                  <a:cubicBezTo>
                    <a:pt x="238621" y="178280"/>
                    <a:pt x="293476" y="123424"/>
                    <a:pt x="298961" y="57598"/>
                  </a:cubicBezTo>
                  <a:cubicBezTo>
                    <a:pt x="298961" y="43884"/>
                    <a:pt x="298961" y="32913"/>
                    <a:pt x="298961" y="19200"/>
                  </a:cubicBezTo>
                  <a:cubicBezTo>
                    <a:pt x="298961" y="8229"/>
                    <a:pt x="304447" y="0"/>
                    <a:pt x="315418" y="0"/>
                  </a:cubicBezTo>
                  <a:cubicBezTo>
                    <a:pt x="326389" y="0"/>
                    <a:pt x="329132" y="8229"/>
                    <a:pt x="329132" y="19200"/>
                  </a:cubicBezTo>
                  <a:cubicBezTo>
                    <a:pt x="331875" y="57598"/>
                    <a:pt x="326389" y="95997"/>
                    <a:pt x="307189" y="131653"/>
                  </a:cubicBezTo>
                  <a:cubicBezTo>
                    <a:pt x="268791" y="197479"/>
                    <a:pt x="191994" y="227650"/>
                    <a:pt x="117939" y="205707"/>
                  </a:cubicBezTo>
                  <a:cubicBezTo>
                    <a:pt x="46627" y="186508"/>
                    <a:pt x="0" y="120681"/>
                    <a:pt x="0" y="46627"/>
                  </a:cubicBezTo>
                  <a:cubicBezTo>
                    <a:pt x="2743" y="41141"/>
                    <a:pt x="2743" y="41141"/>
                    <a:pt x="2743" y="38399"/>
                  </a:cubicBezTo>
                  <a:cubicBezTo>
                    <a:pt x="2743" y="38399"/>
                    <a:pt x="2743" y="38399"/>
                    <a:pt x="2743" y="38399"/>
                  </a:cubicBezTo>
                  <a:close/>
                </a:path>
              </a:pathLst>
            </a:custGeom>
            <a:grpFill/>
            <a:ln w="27426" cap="flat">
              <a:noFill/>
              <a:prstDash val="solid"/>
              <a:miter/>
            </a:ln>
          </p:spPr>
          <p:txBody>
            <a:bodyPr rtlCol="0" anchor="ctr"/>
            <a:lstStyle/>
            <a:p>
              <a:endParaRPr lang="en-US"/>
            </a:p>
          </p:txBody>
        </p:sp>
        <p:sp>
          <p:nvSpPr>
            <p:cNvPr id="8" name="Freeform 1292">
              <a:extLst>
                <a:ext uri="{FF2B5EF4-FFF2-40B4-BE49-F238E27FC236}">
                  <a16:creationId xmlns:a16="http://schemas.microsoft.com/office/drawing/2014/main" id="{50699FBC-B457-3242-992C-9235AF635F5C}"/>
                </a:ext>
              </a:extLst>
            </p:cNvPr>
            <p:cNvSpPr/>
            <p:nvPr/>
          </p:nvSpPr>
          <p:spPr>
            <a:xfrm>
              <a:off x="4867319" y="6057804"/>
              <a:ext cx="208450" cy="356559"/>
            </a:xfrm>
            <a:custGeom>
              <a:avLst/>
              <a:gdLst>
                <a:gd name="connsiteX0" fmla="*/ 90511 w 208450"/>
                <a:gd name="connsiteY0" fmla="*/ 235878 h 356559"/>
                <a:gd name="connsiteX1" fmla="*/ 90511 w 208450"/>
                <a:gd name="connsiteY1" fmla="*/ 131653 h 356559"/>
                <a:gd name="connsiteX2" fmla="*/ 79541 w 208450"/>
                <a:gd name="connsiteY2" fmla="*/ 117939 h 356559"/>
                <a:gd name="connsiteX3" fmla="*/ 0 w 208450"/>
                <a:gd name="connsiteY3" fmla="*/ 21943 h 356559"/>
                <a:gd name="connsiteX4" fmla="*/ 16457 w 208450"/>
                <a:gd name="connsiteY4" fmla="*/ 0 h 356559"/>
                <a:gd name="connsiteX5" fmla="*/ 32914 w 208450"/>
                <a:gd name="connsiteY5" fmla="*/ 19200 h 356559"/>
                <a:gd name="connsiteX6" fmla="*/ 104225 w 208450"/>
                <a:gd name="connsiteY6" fmla="*/ 87769 h 356559"/>
                <a:gd name="connsiteX7" fmla="*/ 178280 w 208450"/>
                <a:gd name="connsiteY7" fmla="*/ 21943 h 356559"/>
                <a:gd name="connsiteX8" fmla="*/ 178280 w 208450"/>
                <a:gd name="connsiteY8" fmla="*/ 16457 h 356559"/>
                <a:gd name="connsiteX9" fmla="*/ 194737 w 208450"/>
                <a:gd name="connsiteY9" fmla="*/ 2743 h 356559"/>
                <a:gd name="connsiteX10" fmla="*/ 208450 w 208450"/>
                <a:gd name="connsiteY10" fmla="*/ 19200 h 356559"/>
                <a:gd name="connsiteX11" fmla="*/ 167309 w 208450"/>
                <a:gd name="connsiteY11" fmla="*/ 98740 h 356559"/>
                <a:gd name="connsiteX12" fmla="*/ 128910 w 208450"/>
                <a:gd name="connsiteY12" fmla="*/ 117939 h 356559"/>
                <a:gd name="connsiteX13" fmla="*/ 117939 w 208450"/>
                <a:gd name="connsiteY13" fmla="*/ 131653 h 356559"/>
                <a:gd name="connsiteX14" fmla="*/ 117939 w 208450"/>
                <a:gd name="connsiteY14" fmla="*/ 334617 h 356559"/>
                <a:gd name="connsiteX15" fmla="*/ 117939 w 208450"/>
                <a:gd name="connsiteY15" fmla="*/ 342845 h 356559"/>
                <a:gd name="connsiteX16" fmla="*/ 101483 w 208450"/>
                <a:gd name="connsiteY16" fmla="*/ 356559 h 356559"/>
                <a:gd name="connsiteX17" fmla="*/ 85026 w 208450"/>
                <a:gd name="connsiteY17" fmla="*/ 345588 h 356559"/>
                <a:gd name="connsiteX18" fmla="*/ 85026 w 208450"/>
                <a:gd name="connsiteY18" fmla="*/ 334617 h 356559"/>
                <a:gd name="connsiteX19" fmla="*/ 90511 w 208450"/>
                <a:gd name="connsiteY19" fmla="*/ 235878 h 356559"/>
                <a:gd name="connsiteX20" fmla="*/ 90511 w 208450"/>
                <a:gd name="connsiteY20" fmla="*/ 235878 h 3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450" h="356559">
                  <a:moveTo>
                    <a:pt x="90511" y="235878"/>
                  </a:moveTo>
                  <a:cubicBezTo>
                    <a:pt x="90511" y="200222"/>
                    <a:pt x="90511" y="167309"/>
                    <a:pt x="90511" y="131653"/>
                  </a:cubicBezTo>
                  <a:cubicBezTo>
                    <a:pt x="90511" y="123424"/>
                    <a:pt x="87769" y="120681"/>
                    <a:pt x="79541" y="117939"/>
                  </a:cubicBezTo>
                  <a:cubicBezTo>
                    <a:pt x="35656" y="106968"/>
                    <a:pt x="2743" y="68569"/>
                    <a:pt x="0" y="21943"/>
                  </a:cubicBezTo>
                  <a:cubicBezTo>
                    <a:pt x="0" y="8229"/>
                    <a:pt x="5486" y="0"/>
                    <a:pt x="16457" y="0"/>
                  </a:cubicBezTo>
                  <a:cubicBezTo>
                    <a:pt x="27428" y="0"/>
                    <a:pt x="32914" y="5486"/>
                    <a:pt x="32914" y="19200"/>
                  </a:cubicBezTo>
                  <a:cubicBezTo>
                    <a:pt x="35656" y="57598"/>
                    <a:pt x="65827" y="87769"/>
                    <a:pt x="104225" y="87769"/>
                  </a:cubicBezTo>
                  <a:cubicBezTo>
                    <a:pt x="142624" y="87769"/>
                    <a:pt x="172794" y="60341"/>
                    <a:pt x="178280" y="21943"/>
                  </a:cubicBezTo>
                  <a:cubicBezTo>
                    <a:pt x="178280" y="19200"/>
                    <a:pt x="178280" y="16457"/>
                    <a:pt x="178280" y="16457"/>
                  </a:cubicBezTo>
                  <a:cubicBezTo>
                    <a:pt x="181023" y="5486"/>
                    <a:pt x="186508" y="0"/>
                    <a:pt x="194737" y="2743"/>
                  </a:cubicBezTo>
                  <a:cubicBezTo>
                    <a:pt x="202965" y="2743"/>
                    <a:pt x="208450" y="10971"/>
                    <a:pt x="208450" y="19200"/>
                  </a:cubicBezTo>
                  <a:cubicBezTo>
                    <a:pt x="208450" y="52112"/>
                    <a:pt x="194737" y="79540"/>
                    <a:pt x="167309" y="98740"/>
                  </a:cubicBezTo>
                  <a:cubicBezTo>
                    <a:pt x="156338" y="106968"/>
                    <a:pt x="142624" y="112453"/>
                    <a:pt x="128910" y="117939"/>
                  </a:cubicBezTo>
                  <a:cubicBezTo>
                    <a:pt x="120682" y="120681"/>
                    <a:pt x="117939" y="123424"/>
                    <a:pt x="117939" y="131653"/>
                  </a:cubicBezTo>
                  <a:cubicBezTo>
                    <a:pt x="117939" y="200222"/>
                    <a:pt x="117939" y="268791"/>
                    <a:pt x="117939" y="334617"/>
                  </a:cubicBezTo>
                  <a:cubicBezTo>
                    <a:pt x="117939" y="337360"/>
                    <a:pt x="117939" y="340102"/>
                    <a:pt x="117939" y="342845"/>
                  </a:cubicBezTo>
                  <a:cubicBezTo>
                    <a:pt x="115197" y="351074"/>
                    <a:pt x="109711" y="356559"/>
                    <a:pt x="101483" y="356559"/>
                  </a:cubicBezTo>
                  <a:cubicBezTo>
                    <a:pt x="93254" y="356559"/>
                    <a:pt x="87769" y="353816"/>
                    <a:pt x="85026" y="345588"/>
                  </a:cubicBezTo>
                  <a:cubicBezTo>
                    <a:pt x="85026" y="342845"/>
                    <a:pt x="85026" y="337360"/>
                    <a:pt x="85026" y="334617"/>
                  </a:cubicBezTo>
                  <a:cubicBezTo>
                    <a:pt x="90511" y="301704"/>
                    <a:pt x="90511" y="268791"/>
                    <a:pt x="90511" y="235878"/>
                  </a:cubicBezTo>
                  <a:cubicBezTo>
                    <a:pt x="90511" y="235878"/>
                    <a:pt x="90511" y="235878"/>
                    <a:pt x="90511" y="235878"/>
                  </a:cubicBezTo>
                  <a:close/>
                </a:path>
              </a:pathLst>
            </a:custGeom>
            <a:grpFill/>
            <a:ln w="27426" cap="flat">
              <a:noFill/>
              <a:prstDash val="solid"/>
              <a:miter/>
            </a:ln>
          </p:spPr>
          <p:txBody>
            <a:bodyPr rtlCol="0" anchor="ctr"/>
            <a:lstStyle/>
            <a:p>
              <a:endParaRPr lang="en-US"/>
            </a:p>
          </p:txBody>
        </p:sp>
        <p:sp>
          <p:nvSpPr>
            <p:cNvPr id="9" name="Freeform 1293">
              <a:extLst>
                <a:ext uri="{FF2B5EF4-FFF2-40B4-BE49-F238E27FC236}">
                  <a16:creationId xmlns:a16="http://schemas.microsoft.com/office/drawing/2014/main" id="{39EEE0E7-956C-AAE7-9AA3-4AE9B72B271D}"/>
                </a:ext>
              </a:extLst>
            </p:cNvPr>
            <p:cNvSpPr/>
            <p:nvPr/>
          </p:nvSpPr>
          <p:spPr>
            <a:xfrm>
              <a:off x="4422305" y="5325487"/>
              <a:ext cx="343531" cy="341238"/>
            </a:xfrm>
            <a:custGeom>
              <a:avLst/>
              <a:gdLst>
                <a:gd name="connsiteX0" fmla="*/ 686 w 343531"/>
                <a:gd name="connsiteY0" fmla="*/ 301704 h 341238"/>
                <a:gd name="connsiteX1" fmla="*/ 266734 w 343531"/>
                <a:gd name="connsiteY1" fmla="*/ 2742 h 341238"/>
                <a:gd name="connsiteX2" fmla="*/ 321589 w 343531"/>
                <a:gd name="connsiteY2" fmla="*/ 0 h 341238"/>
                <a:gd name="connsiteX3" fmla="*/ 343532 w 343531"/>
                <a:gd name="connsiteY3" fmla="*/ 16456 h 341238"/>
                <a:gd name="connsiteX4" fmla="*/ 321589 w 343531"/>
                <a:gd name="connsiteY4" fmla="*/ 32913 h 341238"/>
                <a:gd name="connsiteX5" fmla="*/ 69255 w 343531"/>
                <a:gd name="connsiteY5" fmla="*/ 172794 h 341238"/>
                <a:gd name="connsiteX6" fmla="*/ 33599 w 343531"/>
                <a:gd name="connsiteY6" fmla="*/ 320903 h 341238"/>
                <a:gd name="connsiteX7" fmla="*/ 28113 w 343531"/>
                <a:gd name="connsiteY7" fmla="*/ 337359 h 341238"/>
                <a:gd name="connsiteX8" fmla="*/ 14399 w 343531"/>
                <a:gd name="connsiteY8" fmla="*/ 340102 h 341238"/>
                <a:gd name="connsiteX9" fmla="*/ 3429 w 343531"/>
                <a:gd name="connsiteY9" fmla="*/ 326389 h 341238"/>
                <a:gd name="connsiteX10" fmla="*/ 686 w 343531"/>
                <a:gd name="connsiteY10" fmla="*/ 301704 h 34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3531" h="341238">
                  <a:moveTo>
                    <a:pt x="686" y="301704"/>
                  </a:moveTo>
                  <a:cubicBezTo>
                    <a:pt x="3429" y="148109"/>
                    <a:pt x="115882" y="24685"/>
                    <a:pt x="266734" y="2742"/>
                  </a:cubicBezTo>
                  <a:cubicBezTo>
                    <a:pt x="283191" y="0"/>
                    <a:pt x="302390" y="0"/>
                    <a:pt x="321589" y="0"/>
                  </a:cubicBezTo>
                  <a:cubicBezTo>
                    <a:pt x="335303" y="0"/>
                    <a:pt x="343532" y="5485"/>
                    <a:pt x="343532" y="16456"/>
                  </a:cubicBezTo>
                  <a:cubicBezTo>
                    <a:pt x="343532" y="27428"/>
                    <a:pt x="335303" y="32913"/>
                    <a:pt x="321589" y="32913"/>
                  </a:cubicBezTo>
                  <a:cubicBezTo>
                    <a:pt x="211879" y="30170"/>
                    <a:pt x="126853" y="79540"/>
                    <a:pt x="69255" y="172794"/>
                  </a:cubicBezTo>
                  <a:cubicBezTo>
                    <a:pt x="41827" y="216678"/>
                    <a:pt x="30856" y="268790"/>
                    <a:pt x="33599" y="320903"/>
                  </a:cubicBezTo>
                  <a:cubicBezTo>
                    <a:pt x="33599" y="326389"/>
                    <a:pt x="30856" y="334616"/>
                    <a:pt x="28113" y="337359"/>
                  </a:cubicBezTo>
                  <a:cubicBezTo>
                    <a:pt x="25371" y="340102"/>
                    <a:pt x="17142" y="342845"/>
                    <a:pt x="14399" y="340102"/>
                  </a:cubicBezTo>
                  <a:cubicBezTo>
                    <a:pt x="8914" y="337359"/>
                    <a:pt x="6171" y="331874"/>
                    <a:pt x="3429" y="326389"/>
                  </a:cubicBezTo>
                  <a:cubicBezTo>
                    <a:pt x="-2057" y="318160"/>
                    <a:pt x="686" y="309932"/>
                    <a:pt x="686" y="301704"/>
                  </a:cubicBezTo>
                  <a:close/>
                </a:path>
              </a:pathLst>
            </a:custGeom>
            <a:grpFill/>
            <a:ln w="27426" cap="flat">
              <a:noFill/>
              <a:prstDash val="solid"/>
              <a:miter/>
            </a:ln>
          </p:spPr>
          <p:txBody>
            <a:bodyPr rtlCol="0" anchor="ctr"/>
            <a:lstStyle/>
            <a:p>
              <a:endParaRPr lang="en-US"/>
            </a:p>
          </p:txBody>
        </p:sp>
        <p:sp>
          <p:nvSpPr>
            <p:cNvPr id="10" name="Freeform 1294">
              <a:extLst>
                <a:ext uri="{FF2B5EF4-FFF2-40B4-BE49-F238E27FC236}">
                  <a16:creationId xmlns:a16="http://schemas.microsoft.com/office/drawing/2014/main" id="{55DF5626-B3D5-9308-E7A3-2105C3B6B2ED}"/>
                </a:ext>
              </a:extLst>
            </p:cNvPr>
            <p:cNvSpPr/>
            <p:nvPr/>
          </p:nvSpPr>
          <p:spPr>
            <a:xfrm>
              <a:off x="4590300" y="6003635"/>
              <a:ext cx="231139" cy="410728"/>
            </a:xfrm>
            <a:custGeom>
              <a:avLst/>
              <a:gdLst>
                <a:gd name="connsiteX0" fmla="*/ 2743 w 231139"/>
                <a:gd name="connsiteY0" fmla="*/ 391530 h 410728"/>
                <a:gd name="connsiteX1" fmla="*/ 19199 w 231139"/>
                <a:gd name="connsiteY1" fmla="*/ 210507 h 410728"/>
                <a:gd name="connsiteX2" fmla="*/ 24685 w 231139"/>
                <a:gd name="connsiteY2" fmla="*/ 150166 h 410728"/>
                <a:gd name="connsiteX3" fmla="*/ 115196 w 231139"/>
                <a:gd name="connsiteY3" fmla="*/ 37713 h 410728"/>
                <a:gd name="connsiteX4" fmla="*/ 208450 w 231139"/>
                <a:gd name="connsiteY4" fmla="*/ 2057 h 410728"/>
                <a:gd name="connsiteX5" fmla="*/ 224907 w 231139"/>
                <a:gd name="connsiteY5" fmla="*/ 2057 h 410728"/>
                <a:gd name="connsiteX6" fmla="*/ 230392 w 231139"/>
                <a:gd name="connsiteY6" fmla="*/ 15771 h 410728"/>
                <a:gd name="connsiteX7" fmla="*/ 219421 w 231139"/>
                <a:gd name="connsiteY7" fmla="*/ 29485 h 410728"/>
                <a:gd name="connsiteX8" fmla="*/ 131653 w 231139"/>
                <a:gd name="connsiteY8" fmla="*/ 62398 h 410728"/>
                <a:gd name="connsiteX9" fmla="*/ 52112 w 231139"/>
                <a:gd name="connsiteY9" fmla="*/ 169366 h 410728"/>
                <a:gd name="connsiteX10" fmla="*/ 30170 w 231139"/>
                <a:gd name="connsiteY10" fmla="*/ 394272 h 410728"/>
                <a:gd name="connsiteX11" fmla="*/ 16456 w 231139"/>
                <a:gd name="connsiteY11" fmla="*/ 410729 h 410728"/>
                <a:gd name="connsiteX12" fmla="*/ 0 w 231139"/>
                <a:gd name="connsiteY12" fmla="*/ 402501 h 410728"/>
                <a:gd name="connsiteX13" fmla="*/ 2743 w 231139"/>
                <a:gd name="connsiteY13" fmla="*/ 391530 h 4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1139" h="410728">
                  <a:moveTo>
                    <a:pt x="2743" y="391530"/>
                  </a:moveTo>
                  <a:cubicBezTo>
                    <a:pt x="8228" y="328446"/>
                    <a:pt x="13714" y="268105"/>
                    <a:pt x="19199" y="210507"/>
                  </a:cubicBezTo>
                  <a:cubicBezTo>
                    <a:pt x="21942" y="191308"/>
                    <a:pt x="21942" y="172109"/>
                    <a:pt x="24685" y="150166"/>
                  </a:cubicBezTo>
                  <a:cubicBezTo>
                    <a:pt x="35656" y="98054"/>
                    <a:pt x="65826" y="59655"/>
                    <a:pt x="115196" y="37713"/>
                  </a:cubicBezTo>
                  <a:cubicBezTo>
                    <a:pt x="145367" y="23999"/>
                    <a:pt x="178280" y="13028"/>
                    <a:pt x="208450" y="2057"/>
                  </a:cubicBezTo>
                  <a:cubicBezTo>
                    <a:pt x="213936" y="-686"/>
                    <a:pt x="222164" y="-686"/>
                    <a:pt x="224907" y="2057"/>
                  </a:cubicBezTo>
                  <a:cubicBezTo>
                    <a:pt x="227650" y="4800"/>
                    <a:pt x="233135" y="13028"/>
                    <a:pt x="230392" y="15771"/>
                  </a:cubicBezTo>
                  <a:cubicBezTo>
                    <a:pt x="227650" y="21257"/>
                    <a:pt x="222164" y="29485"/>
                    <a:pt x="219421" y="29485"/>
                  </a:cubicBezTo>
                  <a:cubicBezTo>
                    <a:pt x="191994" y="40456"/>
                    <a:pt x="161823" y="51427"/>
                    <a:pt x="131653" y="62398"/>
                  </a:cubicBezTo>
                  <a:cubicBezTo>
                    <a:pt x="82283" y="81597"/>
                    <a:pt x="54855" y="117254"/>
                    <a:pt x="52112" y="169366"/>
                  </a:cubicBezTo>
                  <a:cubicBezTo>
                    <a:pt x="43884" y="243420"/>
                    <a:pt x="38399" y="320218"/>
                    <a:pt x="30170" y="394272"/>
                  </a:cubicBezTo>
                  <a:cubicBezTo>
                    <a:pt x="30170" y="402501"/>
                    <a:pt x="24685" y="410729"/>
                    <a:pt x="16456" y="410729"/>
                  </a:cubicBezTo>
                  <a:cubicBezTo>
                    <a:pt x="10971" y="410729"/>
                    <a:pt x="5485" y="405244"/>
                    <a:pt x="0" y="402501"/>
                  </a:cubicBezTo>
                  <a:cubicBezTo>
                    <a:pt x="0" y="399758"/>
                    <a:pt x="2743" y="394272"/>
                    <a:pt x="2743" y="391530"/>
                  </a:cubicBezTo>
                  <a:close/>
                </a:path>
              </a:pathLst>
            </a:custGeom>
            <a:grpFill/>
            <a:ln w="27426" cap="flat">
              <a:noFill/>
              <a:prstDash val="solid"/>
              <a:miter/>
            </a:ln>
          </p:spPr>
          <p:txBody>
            <a:bodyPr rtlCol="0" anchor="ctr"/>
            <a:lstStyle/>
            <a:p>
              <a:endParaRPr lang="en-US"/>
            </a:p>
          </p:txBody>
        </p:sp>
        <p:sp>
          <p:nvSpPr>
            <p:cNvPr id="11" name="Freeform 1295">
              <a:extLst>
                <a:ext uri="{FF2B5EF4-FFF2-40B4-BE49-F238E27FC236}">
                  <a16:creationId xmlns:a16="http://schemas.microsoft.com/office/drawing/2014/main" id="{19DB5127-DC59-F21C-AFA2-A7DE4F7EF668}"/>
                </a:ext>
              </a:extLst>
            </p:cNvPr>
            <p:cNvSpPr/>
            <p:nvPr/>
          </p:nvSpPr>
          <p:spPr>
            <a:xfrm>
              <a:off x="4540930" y="5440337"/>
              <a:ext cx="213935" cy="217023"/>
            </a:xfrm>
            <a:custGeom>
              <a:avLst/>
              <a:gdLst>
                <a:gd name="connsiteX0" fmla="*/ 183765 w 213935"/>
                <a:gd name="connsiteY0" fmla="*/ 36002 h 217023"/>
                <a:gd name="connsiteX1" fmla="*/ 30171 w 213935"/>
                <a:gd name="connsiteY1" fmla="*/ 192339 h 217023"/>
                <a:gd name="connsiteX2" fmla="*/ 30171 w 213935"/>
                <a:gd name="connsiteY2" fmla="*/ 203310 h 217023"/>
                <a:gd name="connsiteX3" fmla="*/ 16457 w 213935"/>
                <a:gd name="connsiteY3" fmla="*/ 217024 h 217023"/>
                <a:gd name="connsiteX4" fmla="*/ 0 w 213935"/>
                <a:gd name="connsiteY4" fmla="*/ 203310 h 217023"/>
                <a:gd name="connsiteX5" fmla="*/ 5485 w 213935"/>
                <a:gd name="connsiteY5" fmla="*/ 140227 h 217023"/>
                <a:gd name="connsiteX6" fmla="*/ 197479 w 213935"/>
                <a:gd name="connsiteY6" fmla="*/ 346 h 217023"/>
                <a:gd name="connsiteX7" fmla="*/ 213936 w 213935"/>
                <a:gd name="connsiteY7" fmla="*/ 16803 h 217023"/>
                <a:gd name="connsiteX8" fmla="*/ 197479 w 213935"/>
                <a:gd name="connsiteY8" fmla="*/ 33259 h 217023"/>
                <a:gd name="connsiteX9" fmla="*/ 183765 w 213935"/>
                <a:gd name="connsiteY9" fmla="*/ 36002 h 21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935" h="217023">
                  <a:moveTo>
                    <a:pt x="183765" y="36002"/>
                  </a:moveTo>
                  <a:cubicBezTo>
                    <a:pt x="98740" y="38744"/>
                    <a:pt x="30171" y="107313"/>
                    <a:pt x="30171" y="192339"/>
                  </a:cubicBezTo>
                  <a:cubicBezTo>
                    <a:pt x="30171" y="195082"/>
                    <a:pt x="30171" y="200568"/>
                    <a:pt x="30171" y="203310"/>
                  </a:cubicBezTo>
                  <a:cubicBezTo>
                    <a:pt x="30171" y="211539"/>
                    <a:pt x="24685" y="217024"/>
                    <a:pt x="16457" y="217024"/>
                  </a:cubicBezTo>
                  <a:cubicBezTo>
                    <a:pt x="8228" y="217024"/>
                    <a:pt x="0" y="211539"/>
                    <a:pt x="0" y="203310"/>
                  </a:cubicBezTo>
                  <a:cubicBezTo>
                    <a:pt x="0" y="181368"/>
                    <a:pt x="0" y="162169"/>
                    <a:pt x="5485" y="140227"/>
                  </a:cubicBezTo>
                  <a:cubicBezTo>
                    <a:pt x="27428" y="55201"/>
                    <a:pt x="109711" y="-5139"/>
                    <a:pt x="197479" y="346"/>
                  </a:cubicBezTo>
                  <a:cubicBezTo>
                    <a:pt x="208450" y="346"/>
                    <a:pt x="213936" y="8575"/>
                    <a:pt x="213936" y="16803"/>
                  </a:cubicBezTo>
                  <a:cubicBezTo>
                    <a:pt x="213936" y="25031"/>
                    <a:pt x="205708" y="33259"/>
                    <a:pt x="197479" y="33259"/>
                  </a:cubicBezTo>
                  <a:cubicBezTo>
                    <a:pt x="194737" y="36002"/>
                    <a:pt x="189251" y="36002"/>
                    <a:pt x="183765" y="36002"/>
                  </a:cubicBezTo>
                  <a:close/>
                </a:path>
              </a:pathLst>
            </a:custGeom>
            <a:grpFill/>
            <a:ln w="27426" cap="flat">
              <a:noFill/>
              <a:prstDash val="solid"/>
              <a:miter/>
            </a:ln>
          </p:spPr>
          <p:txBody>
            <a:bodyPr rtlCol="0" anchor="ctr"/>
            <a:lstStyle/>
            <a:p>
              <a:endParaRPr lang="en-US"/>
            </a:p>
          </p:txBody>
        </p:sp>
        <p:sp>
          <p:nvSpPr>
            <p:cNvPr id="12" name="Freeform 1296">
              <a:extLst>
                <a:ext uri="{FF2B5EF4-FFF2-40B4-BE49-F238E27FC236}">
                  <a16:creationId xmlns:a16="http://schemas.microsoft.com/office/drawing/2014/main" id="{DCDA8DBD-FD78-3BEB-CBA8-FE19AEE51A0A}"/>
                </a:ext>
              </a:extLst>
            </p:cNvPr>
            <p:cNvSpPr/>
            <p:nvPr/>
          </p:nvSpPr>
          <p:spPr>
            <a:xfrm>
              <a:off x="4905718" y="5901468"/>
              <a:ext cx="128909" cy="82282"/>
            </a:xfrm>
            <a:custGeom>
              <a:avLst/>
              <a:gdLst>
                <a:gd name="connsiteX0" fmla="*/ 65826 w 128909"/>
                <a:gd name="connsiteY0" fmla="*/ 82283 h 82282"/>
                <a:gd name="connsiteX1" fmla="*/ 0 w 128909"/>
                <a:gd name="connsiteY1" fmla="*/ 21942 h 82282"/>
                <a:gd name="connsiteX2" fmla="*/ 13714 w 128909"/>
                <a:gd name="connsiteY2" fmla="*/ 0 h 82282"/>
                <a:gd name="connsiteX3" fmla="*/ 30170 w 128909"/>
                <a:gd name="connsiteY3" fmla="*/ 19199 h 82282"/>
                <a:gd name="connsiteX4" fmla="*/ 54855 w 128909"/>
                <a:gd name="connsiteY4" fmla="*/ 49369 h 82282"/>
                <a:gd name="connsiteX5" fmla="*/ 90511 w 128909"/>
                <a:gd name="connsiteY5" fmla="*/ 35656 h 82282"/>
                <a:gd name="connsiteX6" fmla="*/ 95997 w 128909"/>
                <a:gd name="connsiteY6" fmla="*/ 19199 h 82282"/>
                <a:gd name="connsiteX7" fmla="*/ 115196 w 128909"/>
                <a:gd name="connsiteY7" fmla="*/ 2742 h 82282"/>
                <a:gd name="connsiteX8" fmla="*/ 128910 w 128909"/>
                <a:gd name="connsiteY8" fmla="*/ 21942 h 82282"/>
                <a:gd name="connsiteX9" fmla="*/ 65826 w 128909"/>
                <a:gd name="connsiteY9" fmla="*/ 82283 h 8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909" h="82282">
                  <a:moveTo>
                    <a:pt x="65826" y="82283"/>
                  </a:moveTo>
                  <a:cubicBezTo>
                    <a:pt x="32913" y="82283"/>
                    <a:pt x="2743" y="54855"/>
                    <a:pt x="0" y="21942"/>
                  </a:cubicBezTo>
                  <a:cubicBezTo>
                    <a:pt x="0" y="8228"/>
                    <a:pt x="5485" y="2742"/>
                    <a:pt x="13714" y="0"/>
                  </a:cubicBezTo>
                  <a:cubicBezTo>
                    <a:pt x="24685" y="0"/>
                    <a:pt x="30170" y="5485"/>
                    <a:pt x="30170" y="19199"/>
                  </a:cubicBezTo>
                  <a:cubicBezTo>
                    <a:pt x="32913" y="35656"/>
                    <a:pt x="41142" y="43884"/>
                    <a:pt x="54855" y="49369"/>
                  </a:cubicBezTo>
                  <a:cubicBezTo>
                    <a:pt x="68569" y="52112"/>
                    <a:pt x="82283" y="49369"/>
                    <a:pt x="90511" y="35656"/>
                  </a:cubicBezTo>
                  <a:cubicBezTo>
                    <a:pt x="93254" y="30170"/>
                    <a:pt x="95997" y="24685"/>
                    <a:pt x="95997" y="19199"/>
                  </a:cubicBezTo>
                  <a:cubicBezTo>
                    <a:pt x="98739" y="8228"/>
                    <a:pt x="104225" y="0"/>
                    <a:pt x="115196" y="2742"/>
                  </a:cubicBezTo>
                  <a:cubicBezTo>
                    <a:pt x="123425" y="2742"/>
                    <a:pt x="128910" y="10971"/>
                    <a:pt x="128910" y="21942"/>
                  </a:cubicBezTo>
                  <a:cubicBezTo>
                    <a:pt x="128910" y="57597"/>
                    <a:pt x="101482" y="82283"/>
                    <a:pt x="65826" y="82283"/>
                  </a:cubicBezTo>
                  <a:close/>
                </a:path>
              </a:pathLst>
            </a:custGeom>
            <a:grpFill/>
            <a:ln w="27426" cap="flat">
              <a:noFill/>
              <a:prstDash val="solid"/>
              <a:miter/>
            </a:ln>
          </p:spPr>
          <p:txBody>
            <a:bodyPr rtlCol="0" anchor="ctr"/>
            <a:lstStyle/>
            <a:p>
              <a:endParaRPr lang="en-US"/>
            </a:p>
          </p:txBody>
        </p:sp>
        <p:sp>
          <p:nvSpPr>
            <p:cNvPr id="13" name="Freeform 1297">
              <a:extLst>
                <a:ext uri="{FF2B5EF4-FFF2-40B4-BE49-F238E27FC236}">
                  <a16:creationId xmlns:a16="http://schemas.microsoft.com/office/drawing/2014/main" id="{93A2759E-3A27-0968-299B-4EBE2729595C}"/>
                </a:ext>
              </a:extLst>
            </p:cNvPr>
            <p:cNvSpPr/>
            <p:nvPr/>
          </p:nvSpPr>
          <p:spPr>
            <a:xfrm>
              <a:off x="4650641" y="5555879"/>
              <a:ext cx="101482" cy="104224"/>
            </a:xfrm>
            <a:custGeom>
              <a:avLst/>
              <a:gdLst>
                <a:gd name="connsiteX0" fmla="*/ 0 w 101482"/>
                <a:gd name="connsiteY0" fmla="*/ 76797 h 104224"/>
                <a:gd name="connsiteX1" fmla="*/ 79540 w 101482"/>
                <a:gd name="connsiteY1" fmla="*/ 0 h 104224"/>
                <a:gd name="connsiteX2" fmla="*/ 101482 w 101482"/>
                <a:gd name="connsiteY2" fmla="*/ 16457 h 104224"/>
                <a:gd name="connsiteX3" fmla="*/ 82283 w 101482"/>
                <a:gd name="connsiteY3" fmla="*/ 32913 h 104224"/>
                <a:gd name="connsiteX4" fmla="*/ 32913 w 101482"/>
                <a:gd name="connsiteY4" fmla="*/ 82283 h 104224"/>
                <a:gd name="connsiteX5" fmla="*/ 16457 w 101482"/>
                <a:gd name="connsiteY5" fmla="*/ 104225 h 104224"/>
                <a:gd name="connsiteX6" fmla="*/ 0 w 101482"/>
                <a:gd name="connsiteY6" fmla="*/ 76797 h 10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482" h="104224">
                  <a:moveTo>
                    <a:pt x="0" y="76797"/>
                  </a:moveTo>
                  <a:cubicBezTo>
                    <a:pt x="2743" y="32913"/>
                    <a:pt x="38399" y="0"/>
                    <a:pt x="79540" y="0"/>
                  </a:cubicBezTo>
                  <a:cubicBezTo>
                    <a:pt x="93254" y="0"/>
                    <a:pt x="101482" y="5485"/>
                    <a:pt x="101482" y="16457"/>
                  </a:cubicBezTo>
                  <a:cubicBezTo>
                    <a:pt x="101482" y="27428"/>
                    <a:pt x="95997" y="32913"/>
                    <a:pt x="82283" y="32913"/>
                  </a:cubicBezTo>
                  <a:cubicBezTo>
                    <a:pt x="54855" y="32913"/>
                    <a:pt x="32913" y="54855"/>
                    <a:pt x="32913" y="82283"/>
                  </a:cubicBezTo>
                  <a:cubicBezTo>
                    <a:pt x="32913" y="98740"/>
                    <a:pt x="27428" y="104225"/>
                    <a:pt x="16457" y="104225"/>
                  </a:cubicBezTo>
                  <a:cubicBezTo>
                    <a:pt x="5485" y="98740"/>
                    <a:pt x="0" y="90511"/>
                    <a:pt x="0" y="76797"/>
                  </a:cubicBezTo>
                  <a:close/>
                </a:path>
              </a:pathLst>
            </a:custGeom>
            <a:grpFill/>
            <a:ln w="27426" cap="flat">
              <a:noFill/>
              <a:prstDash val="solid"/>
              <a:miter/>
            </a:ln>
          </p:spPr>
          <p:txBody>
            <a:bodyPr rtlCol="0" anchor="ctr"/>
            <a:lstStyle/>
            <a:p>
              <a:endParaRPr lang="en-US"/>
            </a:p>
          </p:txBody>
        </p:sp>
        <p:sp>
          <p:nvSpPr>
            <p:cNvPr id="14" name="Freeform 1298">
              <a:extLst>
                <a:ext uri="{FF2B5EF4-FFF2-40B4-BE49-F238E27FC236}">
                  <a16:creationId xmlns:a16="http://schemas.microsoft.com/office/drawing/2014/main" id="{31CCF292-515B-CA16-1E40-5B12122C39D7}"/>
                </a:ext>
              </a:extLst>
            </p:cNvPr>
            <p:cNvSpPr/>
            <p:nvPr/>
          </p:nvSpPr>
          <p:spPr>
            <a:xfrm>
              <a:off x="5319876" y="6351280"/>
              <a:ext cx="54855" cy="32912"/>
            </a:xfrm>
            <a:custGeom>
              <a:avLst/>
              <a:gdLst>
                <a:gd name="connsiteX0" fmla="*/ 27428 w 54855"/>
                <a:gd name="connsiteY0" fmla="*/ 30171 h 32912"/>
                <a:gd name="connsiteX1" fmla="*/ 27428 w 54855"/>
                <a:gd name="connsiteY1" fmla="*/ 30171 h 32912"/>
                <a:gd name="connsiteX2" fmla="*/ 41142 w 54855"/>
                <a:gd name="connsiteY2" fmla="*/ 30171 h 32912"/>
                <a:gd name="connsiteX3" fmla="*/ 54855 w 54855"/>
                <a:gd name="connsiteY3" fmla="*/ 13714 h 32912"/>
                <a:gd name="connsiteX4" fmla="*/ 41142 w 54855"/>
                <a:gd name="connsiteY4" fmla="*/ 0 h 32912"/>
                <a:gd name="connsiteX5" fmla="*/ 13714 w 54855"/>
                <a:gd name="connsiteY5" fmla="*/ 0 h 32912"/>
                <a:gd name="connsiteX6" fmla="*/ 0 w 54855"/>
                <a:gd name="connsiteY6" fmla="*/ 16457 h 32912"/>
                <a:gd name="connsiteX7" fmla="*/ 13714 w 54855"/>
                <a:gd name="connsiteY7" fmla="*/ 32913 h 32912"/>
                <a:gd name="connsiteX8" fmla="*/ 27428 w 54855"/>
                <a:gd name="connsiteY8" fmla="*/ 30171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2">
                  <a:moveTo>
                    <a:pt x="27428" y="30171"/>
                  </a:moveTo>
                  <a:cubicBezTo>
                    <a:pt x="27428" y="30171"/>
                    <a:pt x="27428" y="30171"/>
                    <a:pt x="27428" y="30171"/>
                  </a:cubicBezTo>
                  <a:cubicBezTo>
                    <a:pt x="32914" y="30171"/>
                    <a:pt x="35656" y="30171"/>
                    <a:pt x="41142" y="30171"/>
                  </a:cubicBezTo>
                  <a:cubicBezTo>
                    <a:pt x="49370" y="30171"/>
                    <a:pt x="54855" y="21942"/>
                    <a:pt x="54855" y="13714"/>
                  </a:cubicBezTo>
                  <a:cubicBezTo>
                    <a:pt x="54855" y="5485"/>
                    <a:pt x="49370" y="0"/>
                    <a:pt x="41142" y="0"/>
                  </a:cubicBezTo>
                  <a:cubicBezTo>
                    <a:pt x="32914" y="0"/>
                    <a:pt x="21943" y="0"/>
                    <a:pt x="13714" y="0"/>
                  </a:cubicBezTo>
                  <a:cubicBezTo>
                    <a:pt x="5486" y="0"/>
                    <a:pt x="0" y="5485"/>
                    <a:pt x="0" y="16457"/>
                  </a:cubicBezTo>
                  <a:cubicBezTo>
                    <a:pt x="0" y="24685"/>
                    <a:pt x="5486" y="30171"/>
                    <a:pt x="13714" y="32913"/>
                  </a:cubicBezTo>
                  <a:cubicBezTo>
                    <a:pt x="19200" y="30171"/>
                    <a:pt x="21943" y="30171"/>
                    <a:pt x="27428" y="30171"/>
                  </a:cubicBezTo>
                  <a:close/>
                </a:path>
              </a:pathLst>
            </a:custGeom>
            <a:grpFill/>
            <a:ln w="27426" cap="flat">
              <a:noFill/>
              <a:prstDash val="solid"/>
              <a:miter/>
            </a:ln>
          </p:spPr>
          <p:txBody>
            <a:bodyPr rtlCol="0" anchor="ctr"/>
            <a:lstStyle/>
            <a:p>
              <a:endParaRPr lang="en-US"/>
            </a:p>
          </p:txBody>
        </p:sp>
        <p:sp>
          <p:nvSpPr>
            <p:cNvPr id="15" name="Freeform 1299">
              <a:extLst>
                <a:ext uri="{FF2B5EF4-FFF2-40B4-BE49-F238E27FC236}">
                  <a16:creationId xmlns:a16="http://schemas.microsoft.com/office/drawing/2014/main" id="{6ADFAB29-23D0-F0B8-3C36-D5F0C3DF067E}"/>
                </a:ext>
              </a:extLst>
            </p:cNvPr>
            <p:cNvSpPr/>
            <p:nvPr/>
          </p:nvSpPr>
          <p:spPr>
            <a:xfrm>
              <a:off x="5237593" y="5959065"/>
              <a:ext cx="222164" cy="282505"/>
            </a:xfrm>
            <a:custGeom>
              <a:avLst/>
              <a:gdLst>
                <a:gd name="connsiteX0" fmla="*/ 112454 w 222164"/>
                <a:gd name="connsiteY0" fmla="*/ 41141 h 282505"/>
                <a:gd name="connsiteX1" fmla="*/ 205708 w 222164"/>
                <a:gd name="connsiteY1" fmla="*/ 0 h 282505"/>
                <a:gd name="connsiteX2" fmla="*/ 222164 w 222164"/>
                <a:gd name="connsiteY2" fmla="*/ 16457 h 282505"/>
                <a:gd name="connsiteX3" fmla="*/ 205708 w 222164"/>
                <a:gd name="connsiteY3" fmla="*/ 82283 h 282505"/>
                <a:gd name="connsiteX4" fmla="*/ 178280 w 222164"/>
                <a:gd name="connsiteY4" fmla="*/ 109710 h 282505"/>
                <a:gd name="connsiteX5" fmla="*/ 150852 w 222164"/>
                <a:gd name="connsiteY5" fmla="*/ 120682 h 282505"/>
                <a:gd name="connsiteX6" fmla="*/ 128910 w 222164"/>
                <a:gd name="connsiteY6" fmla="*/ 150852 h 282505"/>
                <a:gd name="connsiteX7" fmla="*/ 128910 w 222164"/>
                <a:gd name="connsiteY7" fmla="*/ 263305 h 282505"/>
                <a:gd name="connsiteX8" fmla="*/ 112454 w 222164"/>
                <a:gd name="connsiteY8" fmla="*/ 282505 h 282505"/>
                <a:gd name="connsiteX9" fmla="*/ 95997 w 222164"/>
                <a:gd name="connsiteY9" fmla="*/ 263305 h 282505"/>
                <a:gd name="connsiteX10" fmla="*/ 95997 w 222164"/>
                <a:gd name="connsiteY10" fmla="*/ 255077 h 282505"/>
                <a:gd name="connsiteX11" fmla="*/ 95997 w 222164"/>
                <a:gd name="connsiteY11" fmla="*/ 137138 h 282505"/>
                <a:gd name="connsiteX12" fmla="*/ 82283 w 222164"/>
                <a:gd name="connsiteY12" fmla="*/ 123424 h 282505"/>
                <a:gd name="connsiteX13" fmla="*/ 71312 w 222164"/>
                <a:gd name="connsiteY13" fmla="*/ 120682 h 282505"/>
                <a:gd name="connsiteX14" fmla="*/ 2743 w 222164"/>
                <a:gd name="connsiteY14" fmla="*/ 43884 h 282505"/>
                <a:gd name="connsiteX15" fmla="*/ 0 w 222164"/>
                <a:gd name="connsiteY15" fmla="*/ 19200 h 282505"/>
                <a:gd name="connsiteX16" fmla="*/ 16457 w 222164"/>
                <a:gd name="connsiteY16" fmla="*/ 2743 h 282505"/>
                <a:gd name="connsiteX17" fmla="*/ 85026 w 222164"/>
                <a:gd name="connsiteY17" fmla="*/ 19200 h 282505"/>
                <a:gd name="connsiteX18" fmla="*/ 112454 w 222164"/>
                <a:gd name="connsiteY18" fmla="*/ 41141 h 282505"/>
                <a:gd name="connsiteX19" fmla="*/ 90512 w 222164"/>
                <a:gd name="connsiteY19" fmla="*/ 90512 h 282505"/>
                <a:gd name="connsiteX20" fmla="*/ 35656 w 222164"/>
                <a:gd name="connsiteY20" fmla="*/ 35656 h 282505"/>
                <a:gd name="connsiteX21" fmla="*/ 90512 w 222164"/>
                <a:gd name="connsiteY21" fmla="*/ 90512 h 282505"/>
                <a:gd name="connsiteX22" fmla="*/ 186509 w 222164"/>
                <a:gd name="connsiteY22" fmla="*/ 35656 h 282505"/>
                <a:gd name="connsiteX23" fmla="*/ 131653 w 222164"/>
                <a:gd name="connsiteY23" fmla="*/ 90512 h 282505"/>
                <a:gd name="connsiteX24" fmla="*/ 186509 w 222164"/>
                <a:gd name="connsiteY24" fmla="*/ 35656 h 282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2164" h="282505">
                  <a:moveTo>
                    <a:pt x="112454" y="41141"/>
                  </a:moveTo>
                  <a:cubicBezTo>
                    <a:pt x="134395" y="5486"/>
                    <a:pt x="170052" y="2743"/>
                    <a:pt x="205708" y="0"/>
                  </a:cubicBezTo>
                  <a:cubicBezTo>
                    <a:pt x="213936" y="0"/>
                    <a:pt x="222164" y="8229"/>
                    <a:pt x="222164" y="16457"/>
                  </a:cubicBezTo>
                  <a:cubicBezTo>
                    <a:pt x="216678" y="38399"/>
                    <a:pt x="213936" y="60341"/>
                    <a:pt x="205708" y="82283"/>
                  </a:cubicBezTo>
                  <a:cubicBezTo>
                    <a:pt x="200223" y="95997"/>
                    <a:pt x="191994" y="104225"/>
                    <a:pt x="178280" y="109710"/>
                  </a:cubicBezTo>
                  <a:cubicBezTo>
                    <a:pt x="170052" y="112453"/>
                    <a:pt x="159081" y="117939"/>
                    <a:pt x="150852" y="120682"/>
                  </a:cubicBezTo>
                  <a:cubicBezTo>
                    <a:pt x="128910" y="126167"/>
                    <a:pt x="128910" y="126167"/>
                    <a:pt x="128910" y="150852"/>
                  </a:cubicBezTo>
                  <a:cubicBezTo>
                    <a:pt x="128910" y="189251"/>
                    <a:pt x="128910" y="224907"/>
                    <a:pt x="128910" y="263305"/>
                  </a:cubicBezTo>
                  <a:cubicBezTo>
                    <a:pt x="128910" y="274276"/>
                    <a:pt x="123425" y="282505"/>
                    <a:pt x="112454" y="282505"/>
                  </a:cubicBezTo>
                  <a:cubicBezTo>
                    <a:pt x="101483" y="282505"/>
                    <a:pt x="95997" y="274276"/>
                    <a:pt x="95997" y="263305"/>
                  </a:cubicBezTo>
                  <a:cubicBezTo>
                    <a:pt x="95997" y="260562"/>
                    <a:pt x="95997" y="257820"/>
                    <a:pt x="95997" y="255077"/>
                  </a:cubicBezTo>
                  <a:cubicBezTo>
                    <a:pt x="95997" y="216679"/>
                    <a:pt x="95997" y="178280"/>
                    <a:pt x="95997" y="137138"/>
                  </a:cubicBezTo>
                  <a:cubicBezTo>
                    <a:pt x="95997" y="126167"/>
                    <a:pt x="93254" y="120682"/>
                    <a:pt x="82283" y="123424"/>
                  </a:cubicBezTo>
                  <a:cubicBezTo>
                    <a:pt x="79540" y="123424"/>
                    <a:pt x="74055" y="120682"/>
                    <a:pt x="71312" y="120682"/>
                  </a:cubicBezTo>
                  <a:cubicBezTo>
                    <a:pt x="27428" y="112453"/>
                    <a:pt x="8229" y="85026"/>
                    <a:pt x="2743" y="43884"/>
                  </a:cubicBezTo>
                  <a:cubicBezTo>
                    <a:pt x="2743" y="35656"/>
                    <a:pt x="0" y="27428"/>
                    <a:pt x="0" y="19200"/>
                  </a:cubicBezTo>
                  <a:cubicBezTo>
                    <a:pt x="0" y="8229"/>
                    <a:pt x="5486" y="0"/>
                    <a:pt x="16457" y="2743"/>
                  </a:cubicBezTo>
                  <a:cubicBezTo>
                    <a:pt x="41142" y="5486"/>
                    <a:pt x="63084" y="8229"/>
                    <a:pt x="85026" y="19200"/>
                  </a:cubicBezTo>
                  <a:cubicBezTo>
                    <a:pt x="93254" y="24686"/>
                    <a:pt x="101483" y="32913"/>
                    <a:pt x="112454" y="41141"/>
                  </a:cubicBezTo>
                  <a:close/>
                  <a:moveTo>
                    <a:pt x="90512" y="90512"/>
                  </a:moveTo>
                  <a:cubicBezTo>
                    <a:pt x="85026" y="52113"/>
                    <a:pt x="76798" y="41141"/>
                    <a:pt x="35656" y="35656"/>
                  </a:cubicBezTo>
                  <a:cubicBezTo>
                    <a:pt x="38399" y="74055"/>
                    <a:pt x="52112" y="87769"/>
                    <a:pt x="90512" y="90512"/>
                  </a:cubicBezTo>
                  <a:close/>
                  <a:moveTo>
                    <a:pt x="186509" y="35656"/>
                  </a:moveTo>
                  <a:cubicBezTo>
                    <a:pt x="150852" y="38399"/>
                    <a:pt x="128910" y="60341"/>
                    <a:pt x="131653" y="90512"/>
                  </a:cubicBezTo>
                  <a:cubicBezTo>
                    <a:pt x="170052" y="85026"/>
                    <a:pt x="181023" y="76798"/>
                    <a:pt x="186509" y="35656"/>
                  </a:cubicBezTo>
                  <a:close/>
                </a:path>
              </a:pathLst>
            </a:custGeom>
            <a:solidFill>
              <a:srgbClr val="F26F46"/>
            </a:solidFill>
            <a:ln w="27426" cap="flat">
              <a:noFill/>
              <a:prstDash val="solid"/>
              <a:miter/>
            </a:ln>
          </p:spPr>
          <p:txBody>
            <a:bodyPr rtlCol="0" anchor="ctr"/>
            <a:lstStyle/>
            <a:p>
              <a:endParaRPr lang="en-US"/>
            </a:p>
          </p:txBody>
        </p:sp>
        <p:sp>
          <p:nvSpPr>
            <p:cNvPr id="16" name="Freeform 1300">
              <a:extLst>
                <a:ext uri="{FF2B5EF4-FFF2-40B4-BE49-F238E27FC236}">
                  <a16:creationId xmlns:a16="http://schemas.microsoft.com/office/drawing/2014/main" id="{AD27721F-F5E8-8EDD-0367-71FE4AEFC2C2}"/>
                </a:ext>
              </a:extLst>
            </p:cNvPr>
            <p:cNvSpPr/>
            <p:nvPr/>
          </p:nvSpPr>
          <p:spPr>
            <a:xfrm>
              <a:off x="5319876" y="6348537"/>
              <a:ext cx="54855" cy="32913"/>
            </a:xfrm>
            <a:custGeom>
              <a:avLst/>
              <a:gdLst>
                <a:gd name="connsiteX0" fmla="*/ 27428 w 54855"/>
                <a:gd name="connsiteY0" fmla="*/ 32913 h 32913"/>
                <a:gd name="connsiteX1" fmla="*/ 13714 w 54855"/>
                <a:gd name="connsiteY1" fmla="*/ 32913 h 32913"/>
                <a:gd name="connsiteX2" fmla="*/ 0 w 54855"/>
                <a:gd name="connsiteY2" fmla="*/ 16457 h 32913"/>
                <a:gd name="connsiteX3" fmla="*/ 13714 w 54855"/>
                <a:gd name="connsiteY3" fmla="*/ 0 h 32913"/>
                <a:gd name="connsiteX4" fmla="*/ 41142 w 54855"/>
                <a:gd name="connsiteY4" fmla="*/ 0 h 32913"/>
                <a:gd name="connsiteX5" fmla="*/ 54855 w 54855"/>
                <a:gd name="connsiteY5" fmla="*/ 13714 h 32913"/>
                <a:gd name="connsiteX6" fmla="*/ 41142 w 54855"/>
                <a:gd name="connsiteY6" fmla="*/ 30171 h 32913"/>
                <a:gd name="connsiteX7" fmla="*/ 27428 w 54855"/>
                <a:gd name="connsiteY7" fmla="*/ 32913 h 32913"/>
                <a:gd name="connsiteX8" fmla="*/ 27428 w 54855"/>
                <a:gd name="connsiteY8"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55" h="32913">
                  <a:moveTo>
                    <a:pt x="27428" y="32913"/>
                  </a:moveTo>
                  <a:cubicBezTo>
                    <a:pt x="21943" y="32913"/>
                    <a:pt x="19200" y="32913"/>
                    <a:pt x="13714" y="32913"/>
                  </a:cubicBezTo>
                  <a:cubicBezTo>
                    <a:pt x="5486" y="32913"/>
                    <a:pt x="0" y="27428"/>
                    <a:pt x="0" y="16457"/>
                  </a:cubicBezTo>
                  <a:cubicBezTo>
                    <a:pt x="0" y="8228"/>
                    <a:pt x="2743" y="2743"/>
                    <a:pt x="13714" y="0"/>
                  </a:cubicBezTo>
                  <a:cubicBezTo>
                    <a:pt x="21943" y="0"/>
                    <a:pt x="32914" y="0"/>
                    <a:pt x="41142" y="0"/>
                  </a:cubicBezTo>
                  <a:cubicBezTo>
                    <a:pt x="49370" y="0"/>
                    <a:pt x="54855" y="5486"/>
                    <a:pt x="54855" y="13714"/>
                  </a:cubicBezTo>
                  <a:cubicBezTo>
                    <a:pt x="54855" y="21942"/>
                    <a:pt x="49370" y="27428"/>
                    <a:pt x="41142" y="30171"/>
                  </a:cubicBezTo>
                  <a:cubicBezTo>
                    <a:pt x="38399" y="32913"/>
                    <a:pt x="32914" y="32913"/>
                    <a:pt x="27428" y="32913"/>
                  </a:cubicBezTo>
                  <a:cubicBezTo>
                    <a:pt x="27428" y="32913"/>
                    <a:pt x="27428" y="32913"/>
                    <a:pt x="27428" y="32913"/>
                  </a:cubicBezTo>
                  <a:close/>
                </a:path>
              </a:pathLst>
            </a:custGeom>
            <a:grpFill/>
            <a:ln w="27426" cap="flat">
              <a:noFill/>
              <a:prstDash val="solid"/>
              <a:miter/>
            </a:ln>
          </p:spPr>
          <p:txBody>
            <a:bodyPr rtlCol="0" anchor="ctr"/>
            <a:lstStyle/>
            <a:p>
              <a:endParaRPr lang="en-US"/>
            </a:p>
          </p:txBody>
        </p:sp>
      </p:grpSp>
      <p:sp>
        <p:nvSpPr>
          <p:cNvPr id="26" name="TextBox 25">
            <a:extLst>
              <a:ext uri="{FF2B5EF4-FFF2-40B4-BE49-F238E27FC236}">
                <a16:creationId xmlns:a16="http://schemas.microsoft.com/office/drawing/2014/main" id="{4BAA64BE-FAF8-195D-FCCB-584E7E86C885}"/>
              </a:ext>
            </a:extLst>
          </p:cNvPr>
          <p:cNvSpPr txBox="1"/>
          <p:nvPr/>
        </p:nvSpPr>
        <p:spPr>
          <a:xfrm>
            <a:off x="808406" y="1377983"/>
            <a:ext cx="8154040" cy="1200329"/>
          </a:xfrm>
          <a:prstGeom prst="rect">
            <a:avLst/>
          </a:prstGeom>
          <a:noFill/>
        </p:spPr>
        <p:txBody>
          <a:bodyPr wrap="square">
            <a:spAutoFit/>
          </a:bodyPr>
          <a:lstStyle/>
          <a:p>
            <a:r>
              <a:rPr lang="en-IE" sz="2400" b="1" dirty="0">
                <a:solidFill>
                  <a:srgbClr val="292668"/>
                </a:solidFill>
              </a:rPr>
              <a:t>Moderne voedselsystemen beginnen met </a:t>
            </a:r>
            <a:r>
              <a:rPr lang="en-IE" sz="2400" b="1" dirty="0">
                <a:solidFill>
                  <a:srgbClr val="292668"/>
                </a:solidFill>
                <a:highlight>
                  <a:srgbClr val="F26F46"/>
                </a:highlight>
              </a:rPr>
              <a:t>digitaal ondersteunde productie</a:t>
            </a:r>
            <a:r>
              <a:rPr lang="en-IE" sz="2400" b="1" dirty="0">
                <a:solidFill>
                  <a:srgbClr val="292668"/>
                </a:solidFill>
              </a:rPr>
              <a:t>.</a:t>
            </a:r>
            <a:br>
              <a:rPr lang="en-IE" sz="2400" dirty="0">
                <a:solidFill>
                  <a:srgbClr val="292668"/>
                </a:solidFill>
              </a:rPr>
            </a:br>
            <a:r>
              <a:rPr lang="en-IE" sz="2400" dirty="0">
                <a:solidFill>
                  <a:srgbClr val="292668"/>
                </a:solidFill>
              </a:rPr>
              <a:t>Digitale tools ondersteunen efficiëntie, traceerbaarheid en een verminderde impact op het milieu, nog voordat het voedsel de keuken bereikt.</a:t>
            </a:r>
          </a:p>
        </p:txBody>
      </p:sp>
    </p:spTree>
    <p:extLst>
      <p:ext uri="{BB962C8B-B14F-4D97-AF65-F5344CB8AC3E}">
        <p14:creationId xmlns:p14="http://schemas.microsoft.com/office/powerpoint/2010/main" val="1060304616"/>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C6D79-5F06-3F00-3B74-E15C4A0427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C4BB1D6-1CE7-FEF0-2E70-D2814FEC317F}"/>
              </a:ext>
            </a:extLst>
          </p:cNvPr>
          <p:cNvSpPr>
            <a:spLocks noGrp="1"/>
          </p:cNvSpPr>
          <p:nvPr>
            <p:ph type="body" sz="quarter" idx="16"/>
          </p:nvPr>
        </p:nvSpPr>
        <p:spPr>
          <a:xfrm>
            <a:off x="644948" y="655444"/>
            <a:ext cx="10572768" cy="803654"/>
          </a:xfrm>
        </p:spPr>
        <p:txBody>
          <a:bodyPr/>
          <a:lstStyle/>
          <a:p>
            <a:r>
              <a:rPr lang="en-US" dirty="0"/>
              <a:t>Technologie die duurzaamheid in de hele keten ondersteunt</a:t>
            </a:r>
            <a:endParaRPr lang="en-IE" dirty="0"/>
          </a:p>
        </p:txBody>
      </p:sp>
      <p:sp>
        <p:nvSpPr>
          <p:cNvPr id="3" name="Text Placeholder 2">
            <a:extLst>
              <a:ext uri="{FF2B5EF4-FFF2-40B4-BE49-F238E27FC236}">
                <a16:creationId xmlns:a16="http://schemas.microsoft.com/office/drawing/2014/main" id="{6B226A69-A68A-50A2-EA32-1CCBE496070B}"/>
              </a:ext>
            </a:extLst>
          </p:cNvPr>
          <p:cNvSpPr>
            <a:spLocks noGrp="1"/>
          </p:cNvSpPr>
          <p:nvPr>
            <p:ph type="body" sz="quarter" idx="19"/>
          </p:nvPr>
        </p:nvSpPr>
        <p:spPr>
          <a:xfrm>
            <a:off x="644949" y="1459099"/>
            <a:ext cx="10217016" cy="4389210"/>
          </a:xfrm>
        </p:spPr>
        <p:txBody>
          <a:bodyPr/>
          <a:lstStyle/>
          <a:p>
            <a:r>
              <a:rPr lang="en-US" dirty="0"/>
              <a:t>Digitale systemen helpen bedrijven </a:t>
            </a:r>
            <a:r>
              <a:rPr lang="en-US" dirty="0"/>
              <a:t>hun ecologische voetafdruk </a:t>
            </a:r>
            <a:r>
              <a:rPr lang="en-US" b="1" dirty="0">
                <a:highlight>
                  <a:srgbClr val="F26F46"/>
                </a:highlight>
              </a:rPr>
              <a:t>te monitoren, te meten en te verkleinen</a:t>
            </a:r>
            <a:r>
              <a:rPr lang="en-US" dirty="0"/>
              <a:t>.</a:t>
            </a:r>
          </a:p>
          <a:p>
            <a:r>
              <a:rPr lang="en-IE" b="1" dirty="0"/>
              <a:t>Voorbeelden:</a:t>
            </a:r>
            <a:endParaRPr lang="en-IE" dirty="0"/>
          </a:p>
          <a:p>
            <a:pPr>
              <a:spcBef>
                <a:spcPts val="600"/>
              </a:spcBef>
            </a:pPr>
            <a:endParaRPr lang="en-US" sz="800"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600"/>
              </a:spcBef>
            </a:pPr>
            <a:endParaRPr lang="en-US" b="1" dirty="0"/>
          </a:p>
          <a:p>
            <a:pPr>
              <a:spcBef>
                <a:spcPts val="1200"/>
              </a:spcBef>
            </a:pPr>
            <a:r>
              <a:rPr lang="en-US" b="1" dirty="0"/>
              <a:t>Resultaat:</a:t>
            </a:r>
          </a:p>
          <a:p>
            <a:pPr>
              <a:spcAft>
                <a:spcPts val="600"/>
              </a:spcAft>
            </a:pPr>
            <a:r>
              <a:rPr lang="en-US" dirty="0"/>
              <a:t>Technologie maakt duurzaamheid </a:t>
            </a:r>
            <a:r>
              <a:rPr lang="en-US" b="1" dirty="0"/>
              <a:t>meetbaar, uitvoerbaar en in lijn </a:t>
            </a:r>
            <a:r>
              <a:rPr lang="en-US" dirty="0"/>
              <a:t>met de milieudoelstellingen van de EU.</a:t>
            </a:r>
            <a:endParaRPr lang="en-IE" dirty="0"/>
          </a:p>
        </p:txBody>
      </p:sp>
      <p:sp>
        <p:nvSpPr>
          <p:cNvPr id="4" name="Freeform 1">
            <a:extLst>
              <a:ext uri="{FF2B5EF4-FFF2-40B4-BE49-F238E27FC236}">
                <a16:creationId xmlns:a16="http://schemas.microsoft.com/office/drawing/2014/main" id="{8FFE6AC2-774B-DB46-938E-774016FABAE5}"/>
              </a:ext>
            </a:extLst>
          </p:cNvPr>
          <p:cNvSpPr>
            <a:spLocks noChangeArrowheads="1"/>
          </p:cNvSpPr>
          <p:nvPr/>
        </p:nvSpPr>
        <p:spPr bwMode="auto">
          <a:xfrm>
            <a:off x="951780" y="249365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E2CD2A-3929-BD6B-6A6E-7A4E04D4E17F}"/>
              </a:ext>
            </a:extLst>
          </p:cNvPr>
          <p:cNvSpPr>
            <a:spLocks noChangeArrowheads="1"/>
          </p:cNvSpPr>
          <p:nvPr/>
        </p:nvSpPr>
        <p:spPr bwMode="auto">
          <a:xfrm>
            <a:off x="1012508" y="255438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B2CFA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06757BDC-D683-CEA0-6C47-84944158D080}"/>
              </a:ext>
            </a:extLst>
          </p:cNvPr>
          <p:cNvSpPr>
            <a:spLocks noChangeArrowheads="1"/>
          </p:cNvSpPr>
          <p:nvPr/>
        </p:nvSpPr>
        <p:spPr bwMode="auto">
          <a:xfrm>
            <a:off x="1075767"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FEAD4AF0-F1CE-9DB0-17FC-13F99707B3FB}"/>
              </a:ext>
            </a:extLst>
          </p:cNvPr>
          <p:cNvSpPr>
            <a:spLocks noChangeArrowheads="1"/>
          </p:cNvSpPr>
          <p:nvPr/>
        </p:nvSpPr>
        <p:spPr bwMode="auto">
          <a:xfrm>
            <a:off x="3468180" y="307094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112FB265-1DC5-28CD-DA56-DDB434850AC5}"/>
              </a:ext>
            </a:extLst>
          </p:cNvPr>
          <p:cNvSpPr>
            <a:spLocks noChangeArrowheads="1"/>
          </p:cNvSpPr>
          <p:nvPr/>
        </p:nvSpPr>
        <p:spPr bwMode="auto">
          <a:xfrm>
            <a:off x="3528908" y="313167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CC0DA"/>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5CB6DD3F-49BA-101E-4EA8-27DF1DFE7E6F}"/>
              </a:ext>
            </a:extLst>
          </p:cNvPr>
          <p:cNvSpPr>
            <a:spLocks noChangeArrowheads="1"/>
          </p:cNvSpPr>
          <p:nvPr/>
        </p:nvSpPr>
        <p:spPr bwMode="auto">
          <a:xfrm>
            <a:off x="3592165" y="319240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74CAE7F9-571E-7F0F-AE99-3A0A797560E9}"/>
              </a:ext>
            </a:extLst>
          </p:cNvPr>
          <p:cNvSpPr>
            <a:spLocks noChangeArrowheads="1"/>
          </p:cNvSpPr>
          <p:nvPr/>
        </p:nvSpPr>
        <p:spPr bwMode="auto">
          <a:xfrm>
            <a:off x="6014980" y="2493655"/>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0A650274-184B-C029-9754-ED1E7E015C77}"/>
              </a:ext>
            </a:extLst>
          </p:cNvPr>
          <p:cNvSpPr>
            <a:spLocks noChangeArrowheads="1"/>
          </p:cNvSpPr>
          <p:nvPr/>
        </p:nvSpPr>
        <p:spPr bwMode="auto">
          <a:xfrm>
            <a:off x="6075708" y="2554383"/>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B2CFAD"/>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0E474B6-076E-3C0C-7583-84A8062D53D5}"/>
              </a:ext>
            </a:extLst>
          </p:cNvPr>
          <p:cNvSpPr>
            <a:spLocks noChangeArrowheads="1"/>
          </p:cNvSpPr>
          <p:nvPr/>
        </p:nvSpPr>
        <p:spPr bwMode="auto">
          <a:xfrm>
            <a:off x="6136436" y="26151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68D39AB5-5769-ACB5-21CD-478A0D389DD6}"/>
              </a:ext>
            </a:extLst>
          </p:cNvPr>
          <p:cNvSpPr>
            <a:spLocks noChangeArrowheads="1"/>
          </p:cNvSpPr>
          <p:nvPr/>
        </p:nvSpPr>
        <p:spPr bwMode="auto">
          <a:xfrm>
            <a:off x="8689542" y="311070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FED5CC32-B9F6-0A66-1BF2-856C5FE82623}"/>
              </a:ext>
            </a:extLst>
          </p:cNvPr>
          <p:cNvSpPr>
            <a:spLocks noChangeArrowheads="1"/>
          </p:cNvSpPr>
          <p:nvPr/>
        </p:nvSpPr>
        <p:spPr bwMode="auto">
          <a:xfrm>
            <a:off x="8750270" y="3171429"/>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CC0DA"/>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5D55F6B2-07E7-3A0C-E5E9-17B37BFD0976}"/>
              </a:ext>
            </a:extLst>
          </p:cNvPr>
          <p:cNvSpPr>
            <a:spLocks noChangeArrowheads="1"/>
          </p:cNvSpPr>
          <p:nvPr/>
        </p:nvSpPr>
        <p:spPr bwMode="auto">
          <a:xfrm>
            <a:off x="8813527" y="3232157"/>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rgbClr val="292668"/>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818E7E19-A347-C472-4018-9501AB937747}"/>
              </a:ext>
            </a:extLst>
          </p:cNvPr>
          <p:cNvSpPr txBox="1"/>
          <p:nvPr/>
        </p:nvSpPr>
        <p:spPr>
          <a:xfrm>
            <a:off x="971540" y="2912526"/>
            <a:ext cx="2328391" cy="1323439"/>
          </a:xfrm>
          <a:prstGeom prst="rect">
            <a:avLst/>
          </a:prstGeom>
          <a:noFill/>
        </p:spPr>
        <p:txBody>
          <a:bodyPr wrap="square" rtlCol="0">
            <a:spAutoFit/>
          </a:bodyPr>
          <a:lstStyle/>
          <a:p>
            <a:pPr algn="ctr">
              <a:spcAft>
                <a:spcPts val="600"/>
              </a:spcAft>
            </a:pPr>
            <a:r>
              <a:rPr lang="en-IE" sz="2000" b="1" dirty="0">
                <a:solidFill>
                  <a:srgbClr val="292668"/>
                </a:solidFill>
              </a:rPr>
              <a:t>Tools </a:t>
            </a:r>
            <a:r>
              <a:rPr lang="en-IE" sz="2000" dirty="0">
                <a:solidFill>
                  <a:srgbClr val="292668"/>
                </a:solidFill>
              </a:rPr>
              <a:t>voor</a:t>
            </a:r>
            <a:r>
              <a:rPr lang="en-IE" sz="2000" b="1" dirty="0">
                <a:solidFill>
                  <a:srgbClr val="292668"/>
                </a:solidFill>
              </a:rPr>
              <a:t> het bijhouden van de CO2-voetafdruk </a:t>
            </a:r>
            <a:r>
              <a:rPr lang="en-IE" sz="2000" dirty="0">
                <a:solidFill>
                  <a:srgbClr val="292668"/>
                </a:solidFill>
              </a:rPr>
              <a:t>van menu-items of bedrijfsactiviteiten.</a:t>
            </a:r>
          </a:p>
        </p:txBody>
      </p:sp>
      <p:sp>
        <p:nvSpPr>
          <p:cNvPr id="25" name="CuadroTexto 555">
            <a:extLst>
              <a:ext uri="{FF2B5EF4-FFF2-40B4-BE49-F238E27FC236}">
                <a16:creationId xmlns:a16="http://schemas.microsoft.com/office/drawing/2014/main" id="{8E59F1DE-ACD3-29FC-BF47-5184470BFDA0}"/>
              </a:ext>
            </a:extLst>
          </p:cNvPr>
          <p:cNvSpPr txBox="1"/>
          <p:nvPr/>
        </p:nvSpPr>
        <p:spPr>
          <a:xfrm>
            <a:off x="3530028" y="3217167"/>
            <a:ext cx="2264098" cy="2246769"/>
          </a:xfrm>
          <a:prstGeom prst="rect">
            <a:avLst/>
          </a:prstGeom>
          <a:noFill/>
        </p:spPr>
        <p:txBody>
          <a:bodyPr wrap="square" rtlCol="0">
            <a:spAutoFit/>
          </a:bodyPr>
          <a:lstStyle/>
          <a:p>
            <a:pPr algn="ctr">
              <a:spcAft>
                <a:spcPts val="600"/>
              </a:spcAft>
            </a:pPr>
            <a:r>
              <a:rPr lang="en-IE" sz="2000" b="1" dirty="0">
                <a:solidFill>
                  <a:srgbClr val="292668"/>
                </a:solidFill>
              </a:rPr>
              <a:t>Energieoptimalisatiesystemen </a:t>
            </a:r>
            <a:r>
              <a:rPr lang="en-IE" sz="2000" dirty="0">
                <a:solidFill>
                  <a:srgbClr val="292668"/>
                </a:solidFill>
              </a:rPr>
              <a:t>die het verbruik in keukens en voedselopslag verminderen.</a:t>
            </a:r>
          </a:p>
        </p:txBody>
      </p:sp>
      <p:sp>
        <p:nvSpPr>
          <p:cNvPr id="26" name="CuadroTexto 557">
            <a:extLst>
              <a:ext uri="{FF2B5EF4-FFF2-40B4-BE49-F238E27FC236}">
                <a16:creationId xmlns:a16="http://schemas.microsoft.com/office/drawing/2014/main" id="{9D9175C1-F968-88B7-B4E2-66D54ED3CA82}"/>
              </a:ext>
            </a:extLst>
          </p:cNvPr>
          <p:cNvSpPr txBox="1"/>
          <p:nvPr/>
        </p:nvSpPr>
        <p:spPr>
          <a:xfrm>
            <a:off x="6122355" y="3061420"/>
            <a:ext cx="2247292" cy="1323439"/>
          </a:xfrm>
          <a:prstGeom prst="rect">
            <a:avLst/>
          </a:prstGeom>
          <a:noFill/>
        </p:spPr>
        <p:txBody>
          <a:bodyPr wrap="square" rtlCol="0">
            <a:spAutoFit/>
          </a:bodyPr>
          <a:lstStyle/>
          <a:p>
            <a:pPr algn="ctr">
              <a:spcAft>
                <a:spcPts val="600"/>
              </a:spcAft>
            </a:pPr>
            <a:r>
              <a:rPr lang="en-IE" sz="2000" b="1" dirty="0">
                <a:solidFill>
                  <a:srgbClr val="292668"/>
                </a:solidFill>
              </a:rPr>
              <a:t>Digitale waterverbruikmonitors </a:t>
            </a:r>
            <a:r>
              <a:rPr lang="en-IE" sz="2000" dirty="0">
                <a:solidFill>
                  <a:srgbClr val="292668"/>
                </a:solidFill>
              </a:rPr>
              <a:t>die efficiënt beheer van hulpbronnen mogelijk maken.</a:t>
            </a:r>
          </a:p>
        </p:txBody>
      </p:sp>
      <p:sp>
        <p:nvSpPr>
          <p:cNvPr id="27" name="CuadroTexto 559">
            <a:extLst>
              <a:ext uri="{FF2B5EF4-FFF2-40B4-BE49-F238E27FC236}">
                <a16:creationId xmlns:a16="http://schemas.microsoft.com/office/drawing/2014/main" id="{1F5B5B37-0FD2-04C1-9A1D-D4A02A70E0F7}"/>
              </a:ext>
            </a:extLst>
          </p:cNvPr>
          <p:cNvSpPr txBox="1"/>
          <p:nvPr/>
        </p:nvSpPr>
        <p:spPr>
          <a:xfrm>
            <a:off x="8764263" y="3696436"/>
            <a:ext cx="2245597" cy="1323439"/>
          </a:xfrm>
          <a:prstGeom prst="rect">
            <a:avLst/>
          </a:prstGeom>
          <a:noFill/>
        </p:spPr>
        <p:txBody>
          <a:bodyPr wrap="square" rtlCol="0">
            <a:spAutoFit/>
          </a:bodyPr>
          <a:lstStyle/>
          <a:p>
            <a:pPr algn="ctr">
              <a:spcAft>
                <a:spcPts val="600"/>
              </a:spcAft>
            </a:pPr>
            <a:r>
              <a:rPr lang="en-IE" sz="2000" b="1" dirty="0">
                <a:solidFill>
                  <a:srgbClr val="292668"/>
                </a:solidFill>
              </a:rPr>
              <a:t>Apps voor de circulaire economie </a:t>
            </a:r>
            <a:r>
              <a:rPr lang="en-IE" sz="2000" dirty="0">
                <a:solidFill>
                  <a:srgbClr val="292668"/>
                </a:solidFill>
              </a:rPr>
              <a:t>die hergebruik, compostering en herverdeling ondersteunen.</a:t>
            </a:r>
          </a:p>
        </p:txBody>
      </p:sp>
    </p:spTree>
    <p:extLst>
      <p:ext uri="{BB962C8B-B14F-4D97-AF65-F5344CB8AC3E}">
        <p14:creationId xmlns:p14="http://schemas.microsoft.com/office/powerpoint/2010/main" val="1665697694"/>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45CA33-F8FC-8A3B-941B-E7F7C335A014}"/>
              </a:ext>
            </a:extLst>
          </p:cNvPr>
          <p:cNvSpPr>
            <a:spLocks noGrp="1"/>
          </p:cNvSpPr>
          <p:nvPr>
            <p:ph type="body" sz="quarter" idx="16"/>
          </p:nvPr>
        </p:nvSpPr>
        <p:spPr>
          <a:xfrm>
            <a:off x="733406" y="569719"/>
            <a:ext cx="10052954" cy="803654"/>
          </a:xfrm>
        </p:spPr>
        <p:txBody>
          <a:bodyPr/>
          <a:lstStyle/>
          <a:p>
            <a:r>
              <a:rPr lang="en-US" dirty="0"/>
              <a:t>Hoe technologie het personeelsbestand in de voedingssector transformeert</a:t>
            </a:r>
            <a:endParaRPr lang="en-IE" dirty="0"/>
          </a:p>
        </p:txBody>
      </p:sp>
      <p:sp>
        <p:nvSpPr>
          <p:cNvPr id="3" name="Text Placeholder 2">
            <a:extLst>
              <a:ext uri="{FF2B5EF4-FFF2-40B4-BE49-F238E27FC236}">
                <a16:creationId xmlns:a16="http://schemas.microsoft.com/office/drawing/2014/main" id="{0C7B38BF-A4BE-22DF-B191-70098C933716}"/>
              </a:ext>
            </a:extLst>
          </p:cNvPr>
          <p:cNvSpPr>
            <a:spLocks noGrp="1"/>
          </p:cNvSpPr>
          <p:nvPr>
            <p:ph type="body" sz="quarter" idx="19"/>
          </p:nvPr>
        </p:nvSpPr>
        <p:spPr>
          <a:xfrm>
            <a:off x="733406" y="1227039"/>
            <a:ext cx="6543694" cy="4250335"/>
          </a:xfrm>
        </p:spPr>
        <p:txBody>
          <a:bodyPr/>
          <a:lstStyle/>
          <a:p>
            <a:pPr>
              <a:spcAft>
                <a:spcPts val="1200"/>
              </a:spcAft>
            </a:pPr>
            <a:r>
              <a:rPr lang="en-US" dirty="0"/>
              <a:t>Digitalisering verandert zowel de rollen als de vaardigheden in de horeca en voedselproductie.</a:t>
            </a:r>
          </a:p>
          <a:p>
            <a:r>
              <a:rPr lang="en-US" b="1" dirty="0"/>
              <a:t>Gevolgen voor de beroepsbevolking:</a:t>
            </a:r>
            <a:endParaRPr lang="en-US" dirty="0"/>
          </a:p>
          <a:p>
            <a:pPr marL="342900" indent="-342900">
              <a:spcAft>
                <a:spcPts val="600"/>
              </a:spcAft>
              <a:buFont typeface="Arial" panose="020B0604020202020204" pitchFamily="34" charset="0"/>
              <a:buChar char="•"/>
            </a:pPr>
            <a:r>
              <a:rPr lang="en-US" dirty="0"/>
              <a:t>Routinetaken worden geautomatiseerd, waardoor personeel vrijkomt voor activiteiten met een hogere toegevoegde waarde.</a:t>
            </a:r>
          </a:p>
          <a:p>
            <a:pPr marL="342900" indent="-342900">
              <a:spcAft>
                <a:spcPts val="600"/>
              </a:spcAft>
              <a:buFont typeface="Arial" panose="020B0604020202020204" pitchFamily="34" charset="0"/>
              <a:buChar char="•"/>
            </a:pPr>
            <a:r>
              <a:rPr lang="en-US" dirty="0"/>
              <a:t>Digitale dashboards ondersteunen realtime besluitvorming.</a:t>
            </a:r>
          </a:p>
          <a:p>
            <a:pPr marL="342900" indent="-342900">
              <a:spcAft>
                <a:spcPts val="600"/>
              </a:spcAft>
              <a:buFont typeface="Arial" panose="020B0604020202020204" pitchFamily="34" charset="0"/>
              <a:buChar char="•"/>
            </a:pPr>
            <a:r>
              <a:rPr lang="en-US" dirty="0"/>
              <a:t>Medewerkers moeten vertrouwd raken met het gebruik van apps, displays en digitale monitoringtools.</a:t>
            </a:r>
          </a:p>
          <a:p>
            <a:pPr marL="342900" indent="-342900">
              <a:spcAft>
                <a:spcPts val="600"/>
              </a:spcAft>
              <a:buFont typeface="Arial" panose="020B0604020202020204" pitchFamily="34" charset="0"/>
              <a:buChar char="•"/>
            </a:pPr>
            <a:r>
              <a:rPr lang="en-US" dirty="0"/>
              <a:t>Keukens maken gebruik van datagestuurde workflows, waardoor de nauwkeurigheid en verantwoordelijkheid worden verbeterd.</a:t>
            </a:r>
          </a:p>
          <a:p>
            <a:pPr>
              <a:spcBef>
                <a:spcPts val="600"/>
              </a:spcBef>
            </a:pPr>
            <a:r>
              <a:rPr lang="en-US" b="1" dirty="0"/>
              <a:t>Toekomstige vaardigheden:</a:t>
            </a:r>
            <a:br>
              <a:rPr lang="en-US" dirty="0"/>
            </a:br>
            <a:r>
              <a:rPr lang="en-US" dirty="0"/>
              <a:t>Digitale cultuur versterkt teamwork, bewustzijn van duurzaamheid en innovatievermogen.</a:t>
            </a:r>
          </a:p>
          <a:p>
            <a:endParaRPr lang="en-IE" dirty="0"/>
          </a:p>
        </p:txBody>
      </p:sp>
      <p:pic>
        <p:nvPicPr>
          <p:cNvPr id="5" name="Picture 4" descr="Person working late on a tablet in the office">
            <a:extLst>
              <a:ext uri="{FF2B5EF4-FFF2-40B4-BE49-F238E27FC236}">
                <a16:creationId xmlns:a16="http://schemas.microsoft.com/office/drawing/2014/main" id="{5A0F9A52-41C8-3AAB-681D-5EC4E27F823E}"/>
              </a:ext>
            </a:extLst>
          </p:cNvPr>
          <p:cNvPicPr>
            <a:picLocks noChangeAspect="1"/>
          </p:cNvPicPr>
          <p:nvPr/>
        </p:nvPicPr>
        <p:blipFill>
          <a:blip r:embed="rId2" cstate="screen">
            <a:extLst>
              <a:ext uri="{28A0092B-C50C-407E-A947-70E740481C1C}">
                <a14:useLocalDpi xmlns:a14="http://schemas.microsoft.com/office/drawing/2010/main"/>
              </a:ext>
            </a:extLst>
          </a:blip>
          <a:srcRect b="-3005"/>
          <a:stretch>
            <a:fillRect/>
          </a:stretch>
        </p:blipFill>
        <p:spPr>
          <a:xfrm>
            <a:off x="7372350" y="1373373"/>
            <a:ext cx="3781425" cy="5051254"/>
          </a:xfrm>
          <a:prstGeom prst="rect">
            <a:avLst/>
          </a:prstGeom>
        </p:spPr>
      </p:pic>
    </p:spTree>
    <p:extLst>
      <p:ext uri="{BB962C8B-B14F-4D97-AF65-F5344CB8AC3E}">
        <p14:creationId xmlns:p14="http://schemas.microsoft.com/office/powerpoint/2010/main" val="3530580600"/>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E5CD0-F557-C639-C602-CC4A953CD4E7}"/>
              </a:ext>
            </a:extLst>
          </p:cNvPr>
          <p:cNvSpPr>
            <a:spLocks noGrp="1"/>
          </p:cNvSpPr>
          <p:nvPr>
            <p:ph type="body" sz="quarter" idx="18"/>
          </p:nvPr>
        </p:nvSpPr>
        <p:spPr/>
        <p:txBody>
          <a:bodyPr/>
          <a:lstStyle/>
          <a:p>
            <a:r>
              <a:rPr lang="en-US" dirty="0"/>
              <a:t>Technologie bepaalt hoe klanten omgaan met voedingsbedrijven en keuzes maken.</a:t>
            </a:r>
          </a:p>
          <a:p>
            <a:pPr>
              <a:spcBef>
                <a:spcPts val="600"/>
              </a:spcBef>
            </a:pPr>
            <a:r>
              <a:rPr lang="en-US" b="1" dirty="0"/>
              <a:t>Veelgebruikte hulpmiddelen:</a:t>
            </a:r>
            <a:endParaRPr lang="en-US" dirty="0"/>
          </a:p>
          <a:p>
            <a:pPr marL="342900" indent="-342900">
              <a:spcAft>
                <a:spcPts val="400"/>
              </a:spcAft>
              <a:buFont typeface="Arial" panose="020B0604020202020204" pitchFamily="34" charset="0"/>
              <a:buChar char="•"/>
            </a:pPr>
            <a:r>
              <a:rPr lang="en-US" dirty="0"/>
              <a:t>QR-code menu's en bestelsystemen</a:t>
            </a:r>
          </a:p>
          <a:p>
            <a:pPr marL="342900" indent="-342900">
              <a:spcAft>
                <a:spcPts val="400"/>
              </a:spcAft>
              <a:buFont typeface="Arial" panose="020B0604020202020204" pitchFamily="34" charset="0"/>
              <a:buChar char="•"/>
            </a:pPr>
            <a:r>
              <a:rPr lang="en-US" dirty="0"/>
              <a:t>Digitale allergenen- en voedingsinformatie</a:t>
            </a:r>
          </a:p>
          <a:p>
            <a:pPr marL="342900" indent="-342900">
              <a:spcAft>
                <a:spcPts val="400"/>
              </a:spcAft>
              <a:buFont typeface="Arial" panose="020B0604020202020204" pitchFamily="34" charset="0"/>
              <a:buChar char="•"/>
            </a:pPr>
            <a:r>
              <a:rPr lang="en-US" dirty="0" err="1"/>
              <a:t>Gepersonaliseerde </a:t>
            </a:r>
            <a:r>
              <a:rPr lang="en-US" dirty="0"/>
              <a:t>aanbevelingen op basis van eenvoudige AI</a:t>
            </a:r>
          </a:p>
          <a:p>
            <a:pPr marL="342900" indent="-342900">
              <a:spcAft>
                <a:spcPts val="400"/>
              </a:spcAft>
              <a:buFont typeface="Arial" panose="020B0604020202020204" pitchFamily="34" charset="0"/>
              <a:buChar char="•"/>
            </a:pPr>
            <a:r>
              <a:rPr lang="en-US" dirty="0"/>
              <a:t>Online beoordelingen en feedbackkanalen</a:t>
            </a:r>
          </a:p>
          <a:p>
            <a:pPr marL="342900" indent="-342900">
              <a:spcAft>
                <a:spcPts val="400"/>
              </a:spcAft>
              <a:buFont typeface="Arial" panose="020B0604020202020204" pitchFamily="34" charset="0"/>
              <a:buChar char="•"/>
            </a:pPr>
            <a:r>
              <a:rPr lang="en-US" dirty="0"/>
              <a:t>Mobiele betalingen en loyaliteitsapps</a:t>
            </a:r>
          </a:p>
          <a:p>
            <a:pPr>
              <a:spcBef>
                <a:spcPts val="600"/>
              </a:spcBef>
            </a:pPr>
            <a:r>
              <a:rPr lang="en-US" b="1" dirty="0"/>
              <a:t>Waarde voor het voedselsysteem:</a:t>
            </a:r>
            <a:endParaRPr lang="en-US" dirty="0"/>
          </a:p>
          <a:p>
            <a:pPr marL="342900" indent="-342900">
              <a:spcAft>
                <a:spcPts val="400"/>
              </a:spcAft>
              <a:buFont typeface="Arial" panose="020B0604020202020204" pitchFamily="34" charset="0"/>
              <a:buChar char="•"/>
            </a:pPr>
            <a:r>
              <a:rPr lang="en-US" dirty="0"/>
              <a:t>Grotere transparantie</a:t>
            </a:r>
          </a:p>
          <a:p>
            <a:pPr marL="342900" indent="-342900">
              <a:spcAft>
                <a:spcPts val="400"/>
              </a:spcAft>
              <a:buFont typeface="Arial" panose="020B0604020202020204" pitchFamily="34" charset="0"/>
              <a:buChar char="•"/>
            </a:pPr>
            <a:r>
              <a:rPr lang="en-US" dirty="0"/>
              <a:t>Verbeterde klantervaring</a:t>
            </a:r>
          </a:p>
          <a:p>
            <a:pPr marL="342900" indent="-342900">
              <a:spcAft>
                <a:spcPts val="400"/>
              </a:spcAft>
              <a:buFont typeface="Arial" panose="020B0604020202020204" pitchFamily="34" charset="0"/>
              <a:buChar char="•"/>
            </a:pPr>
            <a:r>
              <a:rPr lang="en-US" dirty="0"/>
              <a:t>Meer vertrouwen en veiligheid</a:t>
            </a:r>
          </a:p>
          <a:p>
            <a:pPr marL="342900" indent="-342900">
              <a:spcAft>
                <a:spcPts val="400"/>
              </a:spcAft>
              <a:buFont typeface="Arial" panose="020B0604020202020204" pitchFamily="34" charset="0"/>
              <a:buChar char="•"/>
            </a:pPr>
            <a:r>
              <a:rPr lang="en-US" dirty="0"/>
              <a:t>Duurzamer </a:t>
            </a:r>
            <a:r>
              <a:rPr lang="en-US" dirty="0" err="1"/>
              <a:t>koopgedrag</a:t>
            </a:r>
            <a:endParaRPr lang="en-US" dirty="0"/>
          </a:p>
          <a:p>
            <a:endParaRPr lang="en-IE" dirty="0"/>
          </a:p>
        </p:txBody>
      </p:sp>
      <p:sp>
        <p:nvSpPr>
          <p:cNvPr id="3" name="Text Placeholder 2">
            <a:extLst>
              <a:ext uri="{FF2B5EF4-FFF2-40B4-BE49-F238E27FC236}">
                <a16:creationId xmlns:a16="http://schemas.microsoft.com/office/drawing/2014/main" id="{E43C9563-C955-C0F7-E053-878BA96C67DD}"/>
              </a:ext>
            </a:extLst>
          </p:cNvPr>
          <p:cNvSpPr>
            <a:spLocks noGrp="1"/>
          </p:cNvSpPr>
          <p:nvPr>
            <p:ph type="body" sz="quarter" idx="16"/>
          </p:nvPr>
        </p:nvSpPr>
        <p:spPr>
          <a:xfrm>
            <a:off x="600998" y="548763"/>
            <a:ext cx="3472237" cy="1774519"/>
          </a:xfrm>
        </p:spPr>
        <p:txBody>
          <a:bodyPr/>
          <a:lstStyle/>
          <a:p>
            <a:r>
              <a:rPr lang="en-IE" dirty="0">
                <a:solidFill>
                  <a:srgbClr val="F26F46"/>
                </a:solidFill>
              </a:rPr>
              <a:t>Digitale tools voor klanten</a:t>
            </a:r>
          </a:p>
          <a:p>
            <a:endParaRPr lang="en-IE" dirty="0">
              <a:solidFill>
                <a:srgbClr val="F26F46"/>
              </a:solidFill>
            </a:endParaRPr>
          </a:p>
        </p:txBody>
      </p:sp>
      <p:pic>
        <p:nvPicPr>
          <p:cNvPr id="7" name="Picture 6" descr="Workers at coffee shop with menu in the background">
            <a:extLst>
              <a:ext uri="{FF2B5EF4-FFF2-40B4-BE49-F238E27FC236}">
                <a16:creationId xmlns:a16="http://schemas.microsoft.com/office/drawing/2014/main" id="{056E2711-CB6E-E074-C5EC-280CC42443B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9127" y="1940955"/>
            <a:ext cx="3805709" cy="4552210"/>
          </a:xfrm>
          <a:prstGeom prst="rect">
            <a:avLst/>
          </a:prstGeom>
        </p:spPr>
      </p:pic>
    </p:spTree>
    <p:extLst>
      <p:ext uri="{BB962C8B-B14F-4D97-AF65-F5344CB8AC3E}">
        <p14:creationId xmlns:p14="http://schemas.microsoft.com/office/powerpoint/2010/main" val="1447383200"/>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t growing in a container&#10;&#10;AI-generated content may be incorrect.">
            <a:extLst>
              <a:ext uri="{FF2B5EF4-FFF2-40B4-BE49-F238E27FC236}">
                <a16:creationId xmlns:a16="http://schemas.microsoft.com/office/drawing/2014/main" id="{DE91A286-1B45-0420-9302-618541AC67D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388401" y="385460"/>
            <a:ext cx="4107750" cy="6087079"/>
          </a:xfrm>
        </p:spPr>
      </p:pic>
      <p:sp>
        <p:nvSpPr>
          <p:cNvPr id="36" name="Text Placeholder 35">
            <a:extLst>
              <a:ext uri="{FF2B5EF4-FFF2-40B4-BE49-F238E27FC236}">
                <a16:creationId xmlns:a16="http://schemas.microsoft.com/office/drawing/2014/main" id="{7F849E53-075F-1C59-7F7C-AD47D2309662}"/>
              </a:ext>
            </a:extLst>
          </p:cNvPr>
          <p:cNvSpPr txBox="1">
            <a:spLocks noGrp="1"/>
          </p:cNvSpPr>
          <p:nvPr>
            <p:ph type="body" sz="quarter" idx="18"/>
          </p:nvPr>
        </p:nvSpPr>
        <p:spPr>
          <a:xfrm>
            <a:off x="4822604" y="1789827"/>
            <a:ext cx="6744085" cy="4337598"/>
          </a:xfrm>
          <a:prstGeom prst="rect">
            <a:avLst/>
          </a:prstGeom>
          <a:noFill/>
        </p:spPr>
        <p:txBody>
          <a:bodyPr wrap="square">
            <a:spAutoFit/>
          </a:bodyPr>
          <a:lstStyle/>
          <a:p>
            <a:r>
              <a:rPr lang="en-US" dirty="0"/>
              <a:t>In een </a:t>
            </a:r>
            <a:r>
              <a:rPr lang="en-US" dirty="0" err="1"/>
              <a:t>gedigitaliseerd </a:t>
            </a:r>
            <a:r>
              <a:rPr lang="en-US" dirty="0"/>
              <a:t>voedselsysteem stroomt informatie continu tussen </a:t>
            </a:r>
            <a:r>
              <a:rPr lang="en-US" b="1" dirty="0">
                <a:solidFill>
                  <a:srgbClr val="F26F46"/>
                </a:solidFill>
              </a:rPr>
              <a:t>klanten, voedingsbedrijven en autoriteiten </a:t>
            </a:r>
            <a:r>
              <a:rPr lang="en-US" dirty="0"/>
              <a:t>door middel van realtime gegevensuitwisseling. </a:t>
            </a:r>
          </a:p>
          <a:p>
            <a:r>
              <a:rPr lang="en-US" dirty="0"/>
              <a:t>Deze uitwisseling maakt betere besluitvorming, verbeterde veiligheid, grotere transparantie en duurzamere praktijken in de hele voedselketen mogelijk.</a:t>
            </a:r>
          </a:p>
          <a:p>
            <a:r>
              <a:rPr lang="en-US" sz="2200" dirty="0"/>
              <a:t>Volgens het </a:t>
            </a:r>
            <a:r>
              <a:rPr lang="en-US" sz="2200" dirty="0">
                <a:hlinkClick r:id="rId3"/>
              </a:rPr>
              <a:t>WEF-document </a:t>
            </a:r>
            <a:r>
              <a:rPr lang="en-US" sz="2200" dirty="0"/>
              <a:t>kunnen digitale tools </a:t>
            </a:r>
            <a:r>
              <a:rPr lang="en-US" sz="2200" dirty="0"/>
              <a:t>echter </a:t>
            </a:r>
            <a:r>
              <a:rPr lang="en-US" sz="2200" dirty="0"/>
              <a:t>alleen wereldwijde voedselsystemen transformeren als we de </a:t>
            </a:r>
            <a:r>
              <a:rPr lang="en-US" sz="2200" dirty="0"/>
              <a:t>nodige </a:t>
            </a:r>
            <a:r>
              <a:rPr lang="en-US" sz="2200" b="1" i="1" dirty="0"/>
              <a:t>voorwaarden</a:t>
            </a:r>
            <a:r>
              <a:rPr lang="en-US" sz="2200" dirty="0"/>
              <a:t> creëren </a:t>
            </a:r>
            <a:r>
              <a:rPr lang="en-US" sz="2200" b="1" dirty="0"/>
              <a:t>– governance, vertrouwen, interoperabiliteit, stimulansen en langdurige samenwerking </a:t>
            </a:r>
            <a:r>
              <a:rPr lang="en-US" sz="2200" dirty="0"/>
              <a:t>– om de tools daadwerkelijk te laten werken voor boeren, toeleveringsketens en consumenten.</a:t>
            </a:r>
            <a:endParaRPr lang="en-IE" sz="2200" dirty="0"/>
          </a:p>
        </p:txBody>
      </p:sp>
      <p:sp>
        <p:nvSpPr>
          <p:cNvPr id="6" name="TextBox 5">
            <a:extLst>
              <a:ext uri="{FF2B5EF4-FFF2-40B4-BE49-F238E27FC236}">
                <a16:creationId xmlns:a16="http://schemas.microsoft.com/office/drawing/2014/main" id="{EA152E0F-D55A-C302-40BC-C6197BEE96E6}"/>
              </a:ext>
            </a:extLst>
          </p:cNvPr>
          <p:cNvSpPr txBox="1"/>
          <p:nvPr/>
        </p:nvSpPr>
        <p:spPr>
          <a:xfrm>
            <a:off x="3872621" y="1143496"/>
            <a:ext cx="5497716" cy="646331"/>
          </a:xfrm>
          <a:prstGeom prst="rect">
            <a:avLst/>
          </a:prstGeom>
          <a:solidFill>
            <a:schemeClr val="bg1"/>
          </a:solidFill>
        </p:spPr>
        <p:txBody>
          <a:bodyPr wrap="square">
            <a:spAutoFit/>
          </a:bodyPr>
          <a:lstStyle/>
          <a:p>
            <a:r>
              <a:rPr kumimoji="0" lang="en-IE" sz="3600" b="1" i="0" u="none" strike="noStrike" kern="1200" cap="none" spc="0" normalizeH="0" baseline="0" noProof="0" dirty="0">
                <a:ln>
                  <a:noFill/>
                </a:ln>
                <a:solidFill>
                  <a:srgbClr val="F26650"/>
                </a:solidFill>
                <a:effectLst/>
                <a:uLnTx/>
                <a:uFillTx/>
                <a:latin typeface="Calibri" panose="020F0502020204030204"/>
                <a:ea typeface="+mn-ea"/>
                <a:cs typeface="+mn-cs"/>
              </a:rPr>
              <a:t>Een gedigitaliseerd voedselsysteem</a:t>
            </a:r>
            <a:endParaRPr lang="en-IE" dirty="0"/>
          </a:p>
        </p:txBody>
      </p:sp>
    </p:spTree>
    <p:extLst>
      <p:ext uri="{BB962C8B-B14F-4D97-AF65-F5344CB8AC3E}">
        <p14:creationId xmlns:p14="http://schemas.microsoft.com/office/powerpoint/2010/main" val="4026175966"/>
      </p:ext>
    </p:extLst>
  </p:cSld>
  <p:clrMapOvr>
    <a:masterClrMapping/>
  </p:clrMapOvr>
</p:sld>
</file>

<file path=ppt/slides/slide1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49A734-D66B-BF31-3417-D70FBE8C4551}"/>
              </a:ext>
            </a:extLst>
          </p:cNvPr>
          <p:cNvSpPr>
            <a:spLocks noGrp="1"/>
          </p:cNvSpPr>
          <p:nvPr>
            <p:ph type="body" sz="quarter" idx="16"/>
          </p:nvPr>
        </p:nvSpPr>
        <p:spPr>
          <a:xfrm>
            <a:off x="847338" y="561243"/>
            <a:ext cx="10372744" cy="803654"/>
          </a:xfrm>
        </p:spPr>
        <p:txBody>
          <a:bodyPr/>
          <a:lstStyle/>
          <a:p>
            <a:r>
              <a:rPr lang="en-IE" dirty="0"/>
              <a:t>De informatiestroom in een gedigitaliseerd voedselsysteem</a:t>
            </a:r>
          </a:p>
        </p:txBody>
      </p:sp>
      <p:sp>
        <p:nvSpPr>
          <p:cNvPr id="5" name="Isosceles Triangle 4">
            <a:extLst>
              <a:ext uri="{FF2B5EF4-FFF2-40B4-BE49-F238E27FC236}">
                <a16:creationId xmlns:a16="http://schemas.microsoft.com/office/drawing/2014/main" id="{A7111B7D-CBD0-83C3-81BA-52B914293D98}"/>
              </a:ext>
            </a:extLst>
          </p:cNvPr>
          <p:cNvSpPr/>
          <p:nvPr/>
        </p:nvSpPr>
        <p:spPr>
          <a:xfrm>
            <a:off x="4089481" y="1938743"/>
            <a:ext cx="3499793" cy="3342574"/>
          </a:xfrm>
          <a:prstGeom prst="triangle">
            <a:avLst/>
          </a:prstGeom>
          <a:solidFill>
            <a:srgbClr val="F26F46"/>
          </a:solidFill>
          <a:ln>
            <a:solidFill>
              <a:srgbClr val="F26F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extBox 5">
            <a:extLst>
              <a:ext uri="{FF2B5EF4-FFF2-40B4-BE49-F238E27FC236}">
                <a16:creationId xmlns:a16="http://schemas.microsoft.com/office/drawing/2014/main" id="{D31C8634-1DCF-6A83-6524-CFAAE38A8DD3}"/>
              </a:ext>
            </a:extLst>
          </p:cNvPr>
          <p:cNvSpPr txBox="1"/>
          <p:nvPr/>
        </p:nvSpPr>
        <p:spPr>
          <a:xfrm>
            <a:off x="5368375" y="1754077"/>
            <a:ext cx="1200727" cy="369332"/>
          </a:xfrm>
          <a:prstGeom prst="rect">
            <a:avLst/>
          </a:prstGeom>
          <a:solidFill>
            <a:srgbClr val="B2CFAD"/>
          </a:solidFill>
        </p:spPr>
        <p:txBody>
          <a:bodyPr wrap="square" rtlCol="0">
            <a:spAutoFit/>
          </a:bodyPr>
          <a:lstStyle/>
          <a:p>
            <a:r>
              <a:rPr lang="en-IE" b="1" dirty="0">
                <a:solidFill>
                  <a:srgbClr val="292668"/>
                </a:solidFill>
              </a:rPr>
              <a:t>Klanten</a:t>
            </a:r>
          </a:p>
        </p:txBody>
      </p:sp>
      <p:sp>
        <p:nvSpPr>
          <p:cNvPr id="7" name="TextBox 6">
            <a:extLst>
              <a:ext uri="{FF2B5EF4-FFF2-40B4-BE49-F238E27FC236}">
                <a16:creationId xmlns:a16="http://schemas.microsoft.com/office/drawing/2014/main" id="{8816CAB8-0028-7385-E5DA-3748051D7307}"/>
              </a:ext>
            </a:extLst>
          </p:cNvPr>
          <p:cNvSpPr txBox="1"/>
          <p:nvPr/>
        </p:nvSpPr>
        <p:spPr>
          <a:xfrm>
            <a:off x="2708115" y="4931199"/>
            <a:ext cx="1807297" cy="369332"/>
          </a:xfrm>
          <a:prstGeom prst="rect">
            <a:avLst/>
          </a:prstGeom>
          <a:solidFill>
            <a:srgbClr val="B2CFAD"/>
          </a:solidFill>
        </p:spPr>
        <p:txBody>
          <a:bodyPr wrap="square" rtlCol="0">
            <a:spAutoFit/>
          </a:bodyPr>
          <a:lstStyle/>
          <a:p>
            <a:r>
              <a:rPr lang="en-IE" b="1" dirty="0">
                <a:solidFill>
                  <a:srgbClr val="292668"/>
                </a:solidFill>
              </a:rPr>
              <a:t>Voedingsbedrijven</a:t>
            </a:r>
          </a:p>
        </p:txBody>
      </p:sp>
      <p:sp>
        <p:nvSpPr>
          <p:cNvPr id="8" name="TextBox 7">
            <a:extLst>
              <a:ext uri="{FF2B5EF4-FFF2-40B4-BE49-F238E27FC236}">
                <a16:creationId xmlns:a16="http://schemas.microsoft.com/office/drawing/2014/main" id="{A209AF6D-FEDA-1F6B-E9DE-043B26E7A575}"/>
              </a:ext>
            </a:extLst>
          </p:cNvPr>
          <p:cNvSpPr txBox="1"/>
          <p:nvPr/>
        </p:nvSpPr>
        <p:spPr>
          <a:xfrm>
            <a:off x="7404845" y="4928832"/>
            <a:ext cx="1393104" cy="369332"/>
          </a:xfrm>
          <a:prstGeom prst="rect">
            <a:avLst/>
          </a:prstGeom>
          <a:solidFill>
            <a:srgbClr val="B2CFAD"/>
          </a:solidFill>
        </p:spPr>
        <p:txBody>
          <a:bodyPr wrap="square" rtlCol="0">
            <a:spAutoFit/>
          </a:bodyPr>
          <a:lstStyle/>
          <a:p>
            <a:r>
              <a:rPr lang="en-IE" b="1" dirty="0">
                <a:solidFill>
                  <a:srgbClr val="292668"/>
                </a:solidFill>
              </a:rPr>
              <a:t>Overheden</a:t>
            </a:r>
          </a:p>
        </p:txBody>
      </p:sp>
      <p:pic>
        <p:nvPicPr>
          <p:cNvPr id="10" name="Graphic 9" descr="Store outline">
            <a:extLst>
              <a:ext uri="{FF2B5EF4-FFF2-40B4-BE49-F238E27FC236}">
                <a16:creationId xmlns:a16="http://schemas.microsoft.com/office/drawing/2014/main" id="{1B69BE9C-53FB-5597-460D-B431A99C4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44879" y="4162210"/>
            <a:ext cx="914400" cy="914400"/>
          </a:xfrm>
          <a:prstGeom prst="rect">
            <a:avLst/>
          </a:prstGeom>
        </p:spPr>
      </p:pic>
      <p:pic>
        <p:nvPicPr>
          <p:cNvPr id="12" name="Graphic 11" descr="Remote work outline">
            <a:extLst>
              <a:ext uri="{FF2B5EF4-FFF2-40B4-BE49-F238E27FC236}">
                <a16:creationId xmlns:a16="http://schemas.microsoft.com/office/drawing/2014/main" id="{EF155ADB-D771-5C17-3441-7237359A9C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0459" y="4264865"/>
            <a:ext cx="914400" cy="914400"/>
          </a:xfrm>
          <a:prstGeom prst="rect">
            <a:avLst/>
          </a:prstGeom>
        </p:spPr>
      </p:pic>
      <p:pic>
        <p:nvPicPr>
          <p:cNvPr id="14" name="Graphic 13" descr="Children outline">
            <a:extLst>
              <a:ext uri="{FF2B5EF4-FFF2-40B4-BE49-F238E27FC236}">
                <a16:creationId xmlns:a16="http://schemas.microsoft.com/office/drawing/2014/main" id="{291FF02E-1619-5C7E-6DD5-44DE634F09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04283" y="1103268"/>
            <a:ext cx="914400" cy="914400"/>
          </a:xfrm>
          <a:prstGeom prst="rect">
            <a:avLst/>
          </a:prstGeom>
        </p:spPr>
      </p:pic>
      <p:sp>
        <p:nvSpPr>
          <p:cNvPr id="15" name="TextBox 14">
            <a:extLst>
              <a:ext uri="{FF2B5EF4-FFF2-40B4-BE49-F238E27FC236}">
                <a16:creationId xmlns:a16="http://schemas.microsoft.com/office/drawing/2014/main" id="{EE353B6E-2AB8-34A8-EC18-A65D3F1BC08A}"/>
              </a:ext>
            </a:extLst>
          </p:cNvPr>
          <p:cNvSpPr txBox="1"/>
          <p:nvPr/>
        </p:nvSpPr>
        <p:spPr>
          <a:xfrm>
            <a:off x="5225211" y="2866937"/>
            <a:ext cx="1200727" cy="923330"/>
          </a:xfrm>
          <a:prstGeom prst="rect">
            <a:avLst/>
          </a:prstGeom>
          <a:noFill/>
        </p:spPr>
        <p:txBody>
          <a:bodyPr wrap="square" rtlCol="0">
            <a:spAutoFit/>
          </a:bodyPr>
          <a:lstStyle/>
          <a:p>
            <a:pPr algn="ctr"/>
            <a:r>
              <a:rPr lang="en-IE" b="1" dirty="0">
                <a:solidFill>
                  <a:schemeClr val="bg1"/>
                </a:solidFill>
              </a:rPr>
              <a:t>Gedigitaliseerd voedselsysteem</a:t>
            </a:r>
          </a:p>
        </p:txBody>
      </p:sp>
      <p:sp>
        <p:nvSpPr>
          <p:cNvPr id="16" name="TextBox 15">
            <a:extLst>
              <a:ext uri="{FF2B5EF4-FFF2-40B4-BE49-F238E27FC236}">
                <a16:creationId xmlns:a16="http://schemas.microsoft.com/office/drawing/2014/main" id="{98710C7B-AB45-71A8-981A-CD2F87D052F4}"/>
              </a:ext>
            </a:extLst>
          </p:cNvPr>
          <p:cNvSpPr txBox="1"/>
          <p:nvPr/>
        </p:nvSpPr>
        <p:spPr>
          <a:xfrm>
            <a:off x="4912623" y="3708308"/>
            <a:ext cx="2495401" cy="1384995"/>
          </a:xfrm>
          <a:prstGeom prst="rect">
            <a:avLst/>
          </a:prstGeom>
          <a:noFill/>
        </p:spPr>
        <p:txBody>
          <a:bodyPr wrap="square" rtlCol="0">
            <a:spAutoFit/>
          </a:bodyPr>
          <a:lstStyle/>
          <a:p>
            <a:pPr marL="108000" indent="-108000">
              <a:buFont typeface="Arial" panose="020B0604020202020204" pitchFamily="34" charset="0"/>
              <a:buChar char="•"/>
            </a:pPr>
            <a:r>
              <a:rPr lang="en-IE" sz="1400" dirty="0">
                <a:solidFill>
                  <a:srgbClr val="292668"/>
                </a:solidFill>
              </a:rPr>
              <a:t>IoT – Internet of Food</a:t>
            </a:r>
          </a:p>
          <a:p>
            <a:pPr marL="108000" indent="-108000">
              <a:buFont typeface="Arial" panose="020B0604020202020204" pitchFamily="34" charset="0"/>
              <a:buChar char="•"/>
            </a:pPr>
            <a:r>
              <a:rPr lang="en-IE" sz="1400" dirty="0">
                <a:solidFill>
                  <a:srgbClr val="292668"/>
                </a:solidFill>
              </a:rPr>
              <a:t>Big data</a:t>
            </a:r>
          </a:p>
          <a:p>
            <a:pPr marL="108000" indent="-108000">
              <a:buFont typeface="Arial" panose="020B0604020202020204" pitchFamily="34" charset="0"/>
              <a:buChar char="•"/>
            </a:pPr>
            <a:r>
              <a:rPr lang="en-IE" sz="1400" dirty="0">
                <a:solidFill>
                  <a:srgbClr val="292668"/>
                </a:solidFill>
              </a:rPr>
              <a:t>E-communicatie</a:t>
            </a:r>
          </a:p>
          <a:p>
            <a:pPr marL="108000" indent="-108000">
              <a:buFont typeface="Arial" panose="020B0604020202020204" pitchFamily="34" charset="0"/>
              <a:buChar char="•"/>
            </a:pPr>
            <a:r>
              <a:rPr lang="en-IE" sz="1400" dirty="0">
                <a:solidFill>
                  <a:srgbClr val="292668"/>
                </a:solidFill>
              </a:rPr>
              <a:t>E-commerce</a:t>
            </a:r>
          </a:p>
          <a:p>
            <a:pPr marL="108000" indent="-108000">
              <a:buFont typeface="Arial" panose="020B0604020202020204" pitchFamily="34" charset="0"/>
              <a:buChar char="•"/>
            </a:pPr>
            <a:r>
              <a:rPr lang="en-IE" sz="1400" dirty="0">
                <a:solidFill>
                  <a:srgbClr val="292668"/>
                </a:solidFill>
              </a:rPr>
              <a:t>Intelligente productie</a:t>
            </a:r>
          </a:p>
          <a:p>
            <a:pPr marL="108000" indent="-108000">
              <a:buFont typeface="Arial" panose="020B0604020202020204" pitchFamily="34" charset="0"/>
              <a:buChar char="•"/>
            </a:pPr>
            <a:r>
              <a:rPr lang="en-IE" sz="1400" dirty="0">
                <a:solidFill>
                  <a:srgbClr val="292668"/>
                </a:solidFill>
              </a:rPr>
              <a:t>Slimme diensten</a:t>
            </a:r>
          </a:p>
        </p:txBody>
      </p:sp>
      <p:pic>
        <p:nvPicPr>
          <p:cNvPr id="18" name="Graphic 17" descr="Line arrow: Clockwise curve with solid fill">
            <a:extLst>
              <a:ext uri="{FF2B5EF4-FFF2-40B4-BE49-F238E27FC236}">
                <a16:creationId xmlns:a16="http://schemas.microsoft.com/office/drawing/2014/main" id="{D815BB79-A456-CFF4-2187-E2BE7F86A79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400516">
            <a:off x="6249398" y="4943131"/>
            <a:ext cx="1374442" cy="1374442"/>
          </a:xfrm>
          <a:prstGeom prst="rect">
            <a:avLst/>
          </a:prstGeom>
        </p:spPr>
      </p:pic>
      <p:pic>
        <p:nvPicPr>
          <p:cNvPr id="21" name="Graphic 20" descr="Line arrow: Clockwise curve with solid fill">
            <a:extLst>
              <a:ext uri="{FF2B5EF4-FFF2-40B4-BE49-F238E27FC236}">
                <a16:creationId xmlns:a16="http://schemas.microsoft.com/office/drawing/2014/main" id="{6407967C-A730-E2F2-2F02-3D12FC5BC6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2413485">
            <a:off x="6150070" y="2006022"/>
            <a:ext cx="1281003" cy="1281003"/>
          </a:xfrm>
          <a:prstGeom prst="rect">
            <a:avLst/>
          </a:prstGeom>
        </p:spPr>
      </p:pic>
      <p:pic>
        <p:nvPicPr>
          <p:cNvPr id="22" name="Graphic 21" descr="Line arrow: Clockwise curve with solid fill">
            <a:extLst>
              <a:ext uri="{FF2B5EF4-FFF2-40B4-BE49-F238E27FC236}">
                <a16:creationId xmlns:a16="http://schemas.microsoft.com/office/drawing/2014/main" id="{5CB578DF-9144-9327-A2E0-CAD34A231E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758734">
            <a:off x="3381933" y="3512450"/>
            <a:ext cx="1374442" cy="1374442"/>
          </a:xfrm>
          <a:prstGeom prst="rect">
            <a:avLst/>
          </a:prstGeom>
        </p:spPr>
      </p:pic>
      <p:sp>
        <p:nvSpPr>
          <p:cNvPr id="24" name="TextBox 23">
            <a:extLst>
              <a:ext uri="{FF2B5EF4-FFF2-40B4-BE49-F238E27FC236}">
                <a16:creationId xmlns:a16="http://schemas.microsoft.com/office/drawing/2014/main" id="{7EA209A1-A951-C4EC-5720-2D9F602CA6B6}"/>
              </a:ext>
            </a:extLst>
          </p:cNvPr>
          <p:cNvSpPr txBox="1"/>
          <p:nvPr/>
        </p:nvSpPr>
        <p:spPr>
          <a:xfrm>
            <a:off x="1248938" y="5350154"/>
            <a:ext cx="3266473"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292668"/>
                </a:solidFill>
              </a:rPr>
              <a:t>Regionale en wereldwijde netwerkverbindingen</a:t>
            </a:r>
          </a:p>
          <a:p>
            <a:pPr marL="285750" indent="-285750">
              <a:buFont typeface="Arial" panose="020B0604020202020204" pitchFamily="34" charset="0"/>
              <a:buChar char="•"/>
            </a:pPr>
            <a:r>
              <a:rPr lang="en-US" sz="1600" dirty="0">
                <a:solidFill>
                  <a:srgbClr val="292668"/>
                </a:solidFill>
              </a:rPr>
              <a:t>Marktanalyse</a:t>
            </a:r>
          </a:p>
          <a:p>
            <a:pPr marL="285750" indent="-285750">
              <a:buFont typeface="Arial" panose="020B0604020202020204" pitchFamily="34" charset="0"/>
              <a:buChar char="•"/>
            </a:pPr>
            <a:r>
              <a:rPr lang="en-US" sz="1600" dirty="0">
                <a:solidFill>
                  <a:srgbClr val="292668"/>
                </a:solidFill>
              </a:rPr>
              <a:t>Verbeterde kwaliteitscontrole</a:t>
            </a:r>
          </a:p>
        </p:txBody>
      </p:sp>
      <p:pic>
        <p:nvPicPr>
          <p:cNvPr id="25" name="Graphic 24" descr="Line arrow: Clockwise curve with solid fill">
            <a:extLst>
              <a:ext uri="{FF2B5EF4-FFF2-40B4-BE49-F238E27FC236}">
                <a16:creationId xmlns:a16="http://schemas.microsoft.com/office/drawing/2014/main" id="{A0CECC76-6EDF-B675-0453-E0772EE98D3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6200000">
            <a:off x="3961190" y="5045966"/>
            <a:ext cx="1398895" cy="1398895"/>
          </a:xfrm>
          <a:prstGeom prst="rect">
            <a:avLst/>
          </a:prstGeom>
        </p:spPr>
      </p:pic>
      <p:sp>
        <p:nvSpPr>
          <p:cNvPr id="26" name="TextBox 25">
            <a:extLst>
              <a:ext uri="{FF2B5EF4-FFF2-40B4-BE49-F238E27FC236}">
                <a16:creationId xmlns:a16="http://schemas.microsoft.com/office/drawing/2014/main" id="{51E22F92-CA2C-6113-66E3-8D406C30B627}"/>
              </a:ext>
            </a:extLst>
          </p:cNvPr>
          <p:cNvSpPr txBox="1"/>
          <p:nvPr/>
        </p:nvSpPr>
        <p:spPr>
          <a:xfrm>
            <a:off x="1248938" y="3333063"/>
            <a:ext cx="2563184"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Bedrijfsinformatie</a:t>
            </a:r>
          </a:p>
          <a:p>
            <a:pPr marL="285750" indent="-285750">
              <a:buFont typeface="Arial" panose="020B0604020202020204" pitchFamily="34" charset="0"/>
              <a:buChar char="•"/>
            </a:pPr>
            <a:r>
              <a:rPr lang="en-US" sz="1600" dirty="0">
                <a:solidFill>
                  <a:srgbClr val="55854D"/>
                </a:solidFill>
              </a:rPr>
              <a:t>Markttransacties</a:t>
            </a:r>
          </a:p>
          <a:p>
            <a:pPr marL="285750" indent="-285750">
              <a:buFont typeface="Arial" panose="020B0604020202020204" pitchFamily="34" charset="0"/>
              <a:buChar char="•"/>
            </a:pPr>
            <a:r>
              <a:rPr lang="en-US" sz="1600" dirty="0">
                <a:solidFill>
                  <a:srgbClr val="55854D"/>
                </a:solidFill>
              </a:rPr>
              <a:t>Prijs- en voedselkostengegevens</a:t>
            </a:r>
          </a:p>
        </p:txBody>
      </p:sp>
      <p:pic>
        <p:nvPicPr>
          <p:cNvPr id="27" name="Graphic 26" descr="Line arrow: Clockwise curve with solid fill">
            <a:extLst>
              <a:ext uri="{FF2B5EF4-FFF2-40B4-BE49-F238E27FC236}">
                <a16:creationId xmlns:a16="http://schemas.microsoft.com/office/drawing/2014/main" id="{7C550803-48E6-62A6-782F-9192E5F69EF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9383929">
            <a:off x="6746434" y="3465229"/>
            <a:ext cx="1384482" cy="1384482"/>
          </a:xfrm>
          <a:prstGeom prst="rect">
            <a:avLst/>
          </a:prstGeom>
        </p:spPr>
      </p:pic>
      <p:pic>
        <p:nvPicPr>
          <p:cNvPr id="28" name="Graphic 27" descr="Line arrow: Clockwise curve with solid fill">
            <a:extLst>
              <a:ext uri="{FF2B5EF4-FFF2-40B4-BE49-F238E27FC236}">
                <a16:creationId xmlns:a16="http://schemas.microsoft.com/office/drawing/2014/main" id="{827F9C60-A925-4EB2-36F8-12B72F227DD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440867">
            <a:off x="4139502" y="1838187"/>
            <a:ext cx="1397676" cy="1397676"/>
          </a:xfrm>
          <a:prstGeom prst="rect">
            <a:avLst/>
          </a:prstGeom>
        </p:spPr>
      </p:pic>
      <p:sp>
        <p:nvSpPr>
          <p:cNvPr id="30" name="TextBox 29">
            <a:extLst>
              <a:ext uri="{FF2B5EF4-FFF2-40B4-BE49-F238E27FC236}">
                <a16:creationId xmlns:a16="http://schemas.microsoft.com/office/drawing/2014/main" id="{164DA92A-10AD-FEA9-F15D-9F001AEA7359}"/>
              </a:ext>
            </a:extLst>
          </p:cNvPr>
          <p:cNvSpPr txBox="1"/>
          <p:nvPr/>
        </p:nvSpPr>
        <p:spPr>
          <a:xfrm>
            <a:off x="2843561" y="1373379"/>
            <a:ext cx="2122747" cy="1323439"/>
          </a:xfrm>
          <a:prstGeom prst="rect">
            <a:avLst/>
          </a:prstGeom>
          <a:noFill/>
        </p:spPr>
        <p:txBody>
          <a:bodyPr wrap="square">
            <a:spAutoFit/>
          </a:bodyPr>
          <a:lstStyle/>
          <a:p>
            <a:r>
              <a:rPr lang="en-IE" sz="1600" dirty="0">
                <a:solidFill>
                  <a:srgbClr val="292668"/>
                </a:solidFill>
              </a:rPr>
              <a:t>Weloverwogen beslissingen over:</a:t>
            </a:r>
          </a:p>
          <a:p>
            <a:pPr marL="285750" indent="-285750">
              <a:buFont typeface="Arial" panose="020B0604020202020204" pitchFamily="34" charset="0"/>
              <a:buChar char="•"/>
            </a:pPr>
            <a:r>
              <a:rPr lang="en-IE" sz="1600" dirty="0">
                <a:solidFill>
                  <a:srgbClr val="292668"/>
                </a:solidFill>
              </a:rPr>
              <a:t>Beschikbaarheid</a:t>
            </a:r>
          </a:p>
          <a:p>
            <a:pPr marL="285750" indent="-285750">
              <a:buFont typeface="Arial" panose="020B0604020202020204" pitchFamily="34" charset="0"/>
              <a:buChar char="•"/>
            </a:pPr>
            <a:r>
              <a:rPr lang="en-IE" sz="1600" dirty="0">
                <a:solidFill>
                  <a:srgbClr val="292668"/>
                </a:solidFill>
              </a:rPr>
              <a:t>Toegankelijkheid</a:t>
            </a:r>
          </a:p>
          <a:p>
            <a:pPr marL="285750" indent="-285750">
              <a:buFont typeface="Arial" panose="020B0604020202020204" pitchFamily="34" charset="0"/>
              <a:buChar char="•"/>
            </a:pPr>
            <a:r>
              <a:rPr lang="en-IE" sz="1600" dirty="0">
                <a:solidFill>
                  <a:srgbClr val="292668"/>
                </a:solidFill>
              </a:rPr>
              <a:t>Toereikendheid</a:t>
            </a:r>
          </a:p>
          <a:p>
            <a:pPr marL="285750" indent="-285750">
              <a:buFont typeface="Arial" panose="020B0604020202020204" pitchFamily="34" charset="0"/>
              <a:buChar char="•"/>
            </a:pPr>
            <a:r>
              <a:rPr lang="en-IE" sz="1600" dirty="0">
                <a:solidFill>
                  <a:srgbClr val="292668"/>
                </a:solidFill>
              </a:rPr>
              <a:t>Betaalbaarheid</a:t>
            </a:r>
          </a:p>
        </p:txBody>
      </p:sp>
      <p:sp>
        <p:nvSpPr>
          <p:cNvPr id="31" name="TextBox 30">
            <a:extLst>
              <a:ext uri="{FF2B5EF4-FFF2-40B4-BE49-F238E27FC236}">
                <a16:creationId xmlns:a16="http://schemas.microsoft.com/office/drawing/2014/main" id="{4108CBC1-99D0-EEE0-77A3-5F87CF0EE82A}"/>
              </a:ext>
            </a:extLst>
          </p:cNvPr>
          <p:cNvSpPr txBox="1"/>
          <p:nvPr/>
        </p:nvSpPr>
        <p:spPr>
          <a:xfrm>
            <a:off x="6825435" y="1457990"/>
            <a:ext cx="3779375"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Persoonlijke informatie</a:t>
            </a:r>
          </a:p>
          <a:p>
            <a:pPr marL="285750" indent="-285750">
              <a:buFont typeface="Arial" panose="020B0604020202020204" pitchFamily="34" charset="0"/>
              <a:buChar char="•"/>
            </a:pPr>
            <a:r>
              <a:rPr lang="en-US" sz="1600" dirty="0">
                <a:solidFill>
                  <a:srgbClr val="55854D"/>
                </a:solidFill>
              </a:rPr>
              <a:t>Activiteiten bijhouden (gewoontes/voorkeuren)</a:t>
            </a:r>
          </a:p>
          <a:p>
            <a:pPr marL="285750" indent="-285750">
              <a:buFont typeface="Arial" panose="020B0604020202020204" pitchFamily="34" charset="0"/>
              <a:buChar char="•"/>
            </a:pPr>
            <a:r>
              <a:rPr lang="en-US" sz="1600" dirty="0">
                <a:solidFill>
                  <a:srgbClr val="55854D"/>
                </a:solidFill>
              </a:rPr>
              <a:t>Levensstijlinformatie.</a:t>
            </a:r>
          </a:p>
        </p:txBody>
      </p:sp>
      <p:sp>
        <p:nvSpPr>
          <p:cNvPr id="33" name="TextBox 32">
            <a:extLst>
              <a:ext uri="{FF2B5EF4-FFF2-40B4-BE49-F238E27FC236}">
                <a16:creationId xmlns:a16="http://schemas.microsoft.com/office/drawing/2014/main" id="{08713D52-E524-AC7E-7DD9-3D60AA0222BD}"/>
              </a:ext>
            </a:extLst>
          </p:cNvPr>
          <p:cNvSpPr txBox="1"/>
          <p:nvPr/>
        </p:nvSpPr>
        <p:spPr>
          <a:xfrm>
            <a:off x="7659852" y="5348819"/>
            <a:ext cx="2735180"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55854D"/>
                </a:solidFill>
              </a:rPr>
              <a:t>Beheer/controle</a:t>
            </a:r>
          </a:p>
          <a:p>
            <a:pPr marL="285750" indent="-285750">
              <a:buFont typeface="Arial" panose="020B0604020202020204" pitchFamily="34" charset="0"/>
              <a:buChar char="•"/>
            </a:pPr>
            <a:r>
              <a:rPr lang="en-US" sz="1600" dirty="0">
                <a:solidFill>
                  <a:srgbClr val="55854D"/>
                </a:solidFill>
              </a:rPr>
              <a:t>Officiële nalevingsinformatie</a:t>
            </a:r>
          </a:p>
          <a:p>
            <a:pPr marL="285750" indent="-285750">
              <a:buFont typeface="Arial" panose="020B0604020202020204" pitchFamily="34" charset="0"/>
              <a:buChar char="•"/>
            </a:pPr>
            <a:r>
              <a:rPr lang="en-US" sz="1600" dirty="0">
                <a:solidFill>
                  <a:srgbClr val="55854D"/>
                </a:solidFill>
              </a:rPr>
              <a:t>Feedback- en begeleidingsgegevens</a:t>
            </a:r>
          </a:p>
        </p:txBody>
      </p:sp>
      <p:sp>
        <p:nvSpPr>
          <p:cNvPr id="34" name="TextBox 33">
            <a:extLst>
              <a:ext uri="{FF2B5EF4-FFF2-40B4-BE49-F238E27FC236}">
                <a16:creationId xmlns:a16="http://schemas.microsoft.com/office/drawing/2014/main" id="{937C9B13-68C0-B665-EA9F-FCA0CAD3E32F}"/>
              </a:ext>
            </a:extLst>
          </p:cNvPr>
          <p:cNvSpPr txBox="1"/>
          <p:nvPr/>
        </p:nvSpPr>
        <p:spPr>
          <a:xfrm>
            <a:off x="7742941" y="3446637"/>
            <a:ext cx="2202007" cy="830997"/>
          </a:xfrm>
          <a:prstGeom prst="rect">
            <a:avLst/>
          </a:prstGeom>
          <a:noFill/>
        </p:spPr>
        <p:txBody>
          <a:bodyPr wrap="square">
            <a:spAutoFit/>
          </a:bodyPr>
          <a:lstStyle/>
          <a:p>
            <a:pPr marL="285750" indent="-285750">
              <a:buFont typeface="Arial" panose="020B0604020202020204" pitchFamily="34" charset="0"/>
              <a:buChar char="•"/>
            </a:pPr>
            <a:r>
              <a:rPr lang="it-IT" sz="1600" dirty="0">
                <a:solidFill>
                  <a:srgbClr val="292668"/>
                </a:solidFill>
              </a:rPr>
              <a:t>Monitoringresultaten</a:t>
            </a:r>
          </a:p>
          <a:p>
            <a:pPr marL="285750" indent="-285750">
              <a:buFont typeface="Arial" panose="020B0604020202020204" pitchFamily="34" charset="0"/>
              <a:buChar char="•"/>
            </a:pPr>
            <a:r>
              <a:rPr lang="it-IT" sz="1600" dirty="0">
                <a:solidFill>
                  <a:srgbClr val="292668"/>
                </a:solidFill>
              </a:rPr>
              <a:t>Gegevens over kwaliteitscontrole</a:t>
            </a:r>
          </a:p>
          <a:p>
            <a:pPr marL="285750" indent="-285750">
              <a:buFont typeface="Arial" panose="020B0604020202020204" pitchFamily="34" charset="0"/>
              <a:buChar char="•"/>
            </a:pPr>
            <a:r>
              <a:rPr lang="it-IT" sz="1600" dirty="0">
                <a:solidFill>
                  <a:srgbClr val="292668"/>
                </a:solidFill>
              </a:rPr>
              <a:t>Gegevensgeneratie</a:t>
            </a:r>
          </a:p>
        </p:txBody>
      </p:sp>
    </p:spTree>
    <p:extLst>
      <p:ext uri="{BB962C8B-B14F-4D97-AF65-F5344CB8AC3E}">
        <p14:creationId xmlns:p14="http://schemas.microsoft.com/office/powerpoint/2010/main" val="166313897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92732-5796-1776-3E55-320446E86741}"/>
              </a:ext>
            </a:extLst>
          </p:cNvPr>
          <p:cNvSpPr>
            <a:spLocks noGrp="1"/>
          </p:cNvSpPr>
          <p:nvPr>
            <p:ph type="body" sz="quarter" idx="16"/>
          </p:nvPr>
        </p:nvSpPr>
        <p:spPr>
          <a:xfrm>
            <a:off x="1232280" y="593866"/>
            <a:ext cx="10381560" cy="992652"/>
          </a:xfrm>
        </p:spPr>
        <p:txBody>
          <a:bodyPr/>
          <a:lstStyle/>
          <a:p>
            <a:r>
              <a:rPr lang="en-IE" dirty="0"/>
              <a:t>Voorbeelden van digitaliseringssystemen in levensmiddelenbedrijven</a:t>
            </a:r>
          </a:p>
        </p:txBody>
      </p:sp>
      <p:sp>
        <p:nvSpPr>
          <p:cNvPr id="4" name="Freeform 1">
            <a:extLst>
              <a:ext uri="{FF2B5EF4-FFF2-40B4-BE49-F238E27FC236}">
                <a16:creationId xmlns:a16="http://schemas.microsoft.com/office/drawing/2014/main" id="{14AA5D12-F804-37AB-E6EA-8C1532670662}"/>
              </a:ext>
            </a:extLst>
          </p:cNvPr>
          <p:cNvSpPr>
            <a:spLocks noChangeArrowheads="1"/>
          </p:cNvSpPr>
          <p:nvPr/>
        </p:nvSpPr>
        <p:spPr bwMode="auto">
          <a:xfrm>
            <a:off x="1013219" y="2665658"/>
            <a:ext cx="2951346" cy="3598476"/>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55854D"/>
          </a:solidFill>
          <a:ln>
            <a:noFill/>
          </a:ln>
          <a:effectLst/>
        </p:spPr>
        <p:txBody>
          <a:bodyPr wrap="none" anchor="ctr"/>
          <a:lstStyle/>
          <a:p>
            <a:endParaRPr lang="en-US" sz="900"/>
          </a:p>
        </p:txBody>
      </p:sp>
      <p:sp>
        <p:nvSpPr>
          <p:cNvPr id="5" name="Freeform 243">
            <a:extLst>
              <a:ext uri="{FF2B5EF4-FFF2-40B4-BE49-F238E27FC236}">
                <a16:creationId xmlns:a16="http://schemas.microsoft.com/office/drawing/2014/main" id="{5B79BD7A-1E9E-B357-2814-68066C1990FC}"/>
              </a:ext>
            </a:extLst>
          </p:cNvPr>
          <p:cNvSpPr>
            <a:spLocks noChangeArrowheads="1"/>
          </p:cNvSpPr>
          <p:nvPr/>
        </p:nvSpPr>
        <p:spPr bwMode="auto">
          <a:xfrm>
            <a:off x="1694988" y="1615373"/>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35CCC334-4382-4447-88E4-CD48F5711245}"/>
              </a:ext>
            </a:extLst>
          </p:cNvPr>
          <p:cNvSpPr>
            <a:spLocks noChangeArrowheads="1"/>
          </p:cNvSpPr>
          <p:nvPr/>
        </p:nvSpPr>
        <p:spPr bwMode="auto">
          <a:xfrm>
            <a:off x="4885372" y="2702268"/>
            <a:ext cx="2951347" cy="3561865"/>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ECC0DA"/>
          </a:solidFill>
          <a:ln>
            <a:noFill/>
          </a:ln>
          <a:effectLst/>
        </p:spPr>
        <p:txBody>
          <a:bodyPr wrap="none" anchor="ctr"/>
          <a:lstStyle/>
          <a:p>
            <a:endParaRPr lang="en-US" sz="900"/>
          </a:p>
        </p:txBody>
      </p:sp>
      <p:sp>
        <p:nvSpPr>
          <p:cNvPr id="7" name="Freeform 319">
            <a:extLst>
              <a:ext uri="{FF2B5EF4-FFF2-40B4-BE49-F238E27FC236}">
                <a16:creationId xmlns:a16="http://schemas.microsoft.com/office/drawing/2014/main" id="{5881935D-A3CB-E31B-EAD9-08726B98DE8E}"/>
              </a:ext>
            </a:extLst>
          </p:cNvPr>
          <p:cNvSpPr>
            <a:spLocks noChangeArrowheads="1"/>
          </p:cNvSpPr>
          <p:nvPr/>
        </p:nvSpPr>
        <p:spPr bwMode="auto">
          <a:xfrm>
            <a:off x="5567141" y="1651983"/>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292668"/>
          </a:solidFill>
          <a:ln>
            <a:noFill/>
          </a:ln>
          <a:effectLst/>
        </p:spPr>
        <p:txBody>
          <a:bodyPr wrap="none" anchor="ctr"/>
          <a:lstStyle/>
          <a:p>
            <a:endParaRPr lang="en-US" sz="900"/>
          </a:p>
        </p:txBody>
      </p:sp>
      <p:sp>
        <p:nvSpPr>
          <p:cNvPr id="8" name="Freeform 320">
            <a:extLst>
              <a:ext uri="{FF2B5EF4-FFF2-40B4-BE49-F238E27FC236}">
                <a16:creationId xmlns:a16="http://schemas.microsoft.com/office/drawing/2014/main" id="{F1BA0104-2AFE-49EA-E0AB-A7FE42BBE1D7}"/>
              </a:ext>
            </a:extLst>
          </p:cNvPr>
          <p:cNvSpPr>
            <a:spLocks noChangeArrowheads="1"/>
          </p:cNvSpPr>
          <p:nvPr/>
        </p:nvSpPr>
        <p:spPr bwMode="auto">
          <a:xfrm>
            <a:off x="8788140" y="2670973"/>
            <a:ext cx="2951346" cy="359316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F26F46"/>
          </a:solidFill>
          <a:ln>
            <a:noFill/>
          </a:ln>
          <a:effectLst/>
        </p:spPr>
        <p:txBody>
          <a:bodyPr wrap="none" anchor="ctr"/>
          <a:lstStyle/>
          <a:p>
            <a:endParaRPr lang="en-US" sz="900"/>
          </a:p>
        </p:txBody>
      </p:sp>
      <p:sp>
        <p:nvSpPr>
          <p:cNvPr id="9" name="Freeform 393">
            <a:extLst>
              <a:ext uri="{FF2B5EF4-FFF2-40B4-BE49-F238E27FC236}">
                <a16:creationId xmlns:a16="http://schemas.microsoft.com/office/drawing/2014/main" id="{5E2DF4C9-CF8E-3D7F-A0C6-2B5AD0FD565F}"/>
              </a:ext>
            </a:extLst>
          </p:cNvPr>
          <p:cNvSpPr>
            <a:spLocks noChangeArrowheads="1"/>
          </p:cNvSpPr>
          <p:nvPr/>
        </p:nvSpPr>
        <p:spPr bwMode="auto">
          <a:xfrm>
            <a:off x="9469909" y="1620688"/>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292668"/>
          </a:solidFill>
          <a:ln>
            <a:noFill/>
          </a:ln>
          <a:effectLst/>
        </p:spPr>
        <p:txBody>
          <a:bodyPr wrap="none" anchor="ctr"/>
          <a:lstStyle/>
          <a:p>
            <a:endParaRPr lang="en-US" sz="900" dirty="0"/>
          </a:p>
        </p:txBody>
      </p:sp>
      <p:sp>
        <p:nvSpPr>
          <p:cNvPr id="10" name="CuadroTexto 553">
            <a:extLst>
              <a:ext uri="{FF2B5EF4-FFF2-40B4-BE49-F238E27FC236}">
                <a16:creationId xmlns:a16="http://schemas.microsoft.com/office/drawing/2014/main" id="{04CCBD2D-2CC0-D215-01F0-2971B30B176B}"/>
              </a:ext>
            </a:extLst>
          </p:cNvPr>
          <p:cNvSpPr txBox="1"/>
          <p:nvPr/>
        </p:nvSpPr>
        <p:spPr>
          <a:xfrm>
            <a:off x="1067484" y="3276111"/>
            <a:ext cx="2897081"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SLIMME KEUKENS</a:t>
            </a:r>
          </a:p>
        </p:txBody>
      </p:sp>
      <p:sp>
        <p:nvSpPr>
          <p:cNvPr id="11" name="CuadroTexto 555">
            <a:extLst>
              <a:ext uri="{FF2B5EF4-FFF2-40B4-BE49-F238E27FC236}">
                <a16:creationId xmlns:a16="http://schemas.microsoft.com/office/drawing/2014/main" id="{8A19A04F-C871-9153-4DB8-2A599A4C92D2}"/>
              </a:ext>
            </a:extLst>
          </p:cNvPr>
          <p:cNvSpPr txBox="1"/>
          <p:nvPr/>
        </p:nvSpPr>
        <p:spPr>
          <a:xfrm>
            <a:off x="4952677" y="3314417"/>
            <a:ext cx="2916659"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DIGITALE TRACEERBAARHEID</a:t>
            </a:r>
          </a:p>
        </p:txBody>
      </p:sp>
      <p:sp>
        <p:nvSpPr>
          <p:cNvPr id="12" name="CuadroTexto 557">
            <a:extLst>
              <a:ext uri="{FF2B5EF4-FFF2-40B4-BE49-F238E27FC236}">
                <a16:creationId xmlns:a16="http://schemas.microsoft.com/office/drawing/2014/main" id="{48B15684-7CBF-EE29-2345-2A3D0FD2813E}"/>
              </a:ext>
            </a:extLst>
          </p:cNvPr>
          <p:cNvSpPr txBox="1"/>
          <p:nvPr/>
        </p:nvSpPr>
        <p:spPr>
          <a:xfrm>
            <a:off x="8729775" y="3272083"/>
            <a:ext cx="2951346"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DATA</a:t>
            </a:r>
          </a:p>
        </p:txBody>
      </p:sp>
      <p:sp>
        <p:nvSpPr>
          <p:cNvPr id="54" name="TextBox 53">
            <a:extLst>
              <a:ext uri="{FF2B5EF4-FFF2-40B4-BE49-F238E27FC236}">
                <a16:creationId xmlns:a16="http://schemas.microsoft.com/office/drawing/2014/main" id="{C8A40BAE-2B69-E311-1D7B-69FFB63B96D2}"/>
              </a:ext>
            </a:extLst>
          </p:cNvPr>
          <p:cNvSpPr txBox="1"/>
          <p:nvPr/>
        </p:nvSpPr>
        <p:spPr>
          <a:xfrm>
            <a:off x="1067483" y="3672193"/>
            <a:ext cx="2866467" cy="2385268"/>
          </a:xfrm>
          <a:prstGeom prst="rect">
            <a:avLst/>
          </a:prstGeom>
          <a:noFill/>
        </p:spPr>
        <p:txBody>
          <a:bodyPr wrap="square">
            <a:spAutoFit/>
          </a:bodyPr>
          <a:lstStyle/>
          <a:p>
            <a:pPr>
              <a:buNone/>
            </a:pPr>
            <a:r>
              <a:rPr lang="en-US" dirty="0">
                <a:solidFill>
                  <a:srgbClr val="292668"/>
                </a:solidFill>
              </a:rPr>
              <a:t>Voorbeelden hiervan zijn:</a:t>
            </a:r>
          </a:p>
          <a:p>
            <a:pPr marL="108000" indent="-108000">
              <a:buFont typeface="Arial" panose="020B0604020202020204" pitchFamily="34" charset="0"/>
              <a:buChar char="•"/>
            </a:pPr>
            <a:r>
              <a:rPr lang="en-US" dirty="0">
                <a:solidFill>
                  <a:srgbClr val="292668"/>
                </a:solidFill>
              </a:rPr>
              <a:t>Verbonden apparaten</a:t>
            </a:r>
          </a:p>
          <a:p>
            <a:pPr marL="108000" indent="-108000">
              <a:buFont typeface="Arial" panose="020B0604020202020204" pitchFamily="34" charset="0"/>
              <a:buChar char="•"/>
            </a:pPr>
            <a:r>
              <a:rPr lang="en-US" dirty="0">
                <a:solidFill>
                  <a:srgbClr val="292668"/>
                </a:solidFill>
              </a:rPr>
              <a:t>Digitale receptensystemen</a:t>
            </a:r>
          </a:p>
          <a:p>
            <a:pPr marL="108000" indent="-108000">
              <a:buFont typeface="Arial" panose="020B0604020202020204" pitchFamily="34" charset="0"/>
              <a:buChar char="•"/>
            </a:pPr>
            <a:r>
              <a:rPr lang="en-US" dirty="0">
                <a:solidFill>
                  <a:srgbClr val="292668"/>
                </a:solidFill>
              </a:rPr>
              <a:t>Energiezuinige apparatuur</a:t>
            </a:r>
          </a:p>
          <a:p>
            <a:pPr marL="108000" indent="-108000">
              <a:buFont typeface="Arial" panose="020B0604020202020204" pitchFamily="34" charset="0"/>
              <a:buChar char="•"/>
            </a:pPr>
            <a:r>
              <a:rPr lang="en-US" dirty="0">
                <a:solidFill>
                  <a:srgbClr val="292668"/>
                </a:solidFill>
              </a:rPr>
              <a:t>Inventarisbewakingstools</a:t>
            </a:r>
          </a:p>
          <a:p>
            <a:pPr>
              <a:spcBef>
                <a:spcPts val="600"/>
              </a:spcBef>
              <a:buNone/>
            </a:pPr>
            <a:r>
              <a:rPr lang="en-US" b="1" dirty="0">
                <a:solidFill>
                  <a:srgbClr val="292668"/>
                </a:solidFill>
              </a:rPr>
              <a:t>Deze verminderen menselijke fouten en verbeteren de duurzaamheidsresultaten.</a:t>
            </a:r>
          </a:p>
        </p:txBody>
      </p:sp>
      <p:sp>
        <p:nvSpPr>
          <p:cNvPr id="55" name="TextBox 54">
            <a:extLst>
              <a:ext uri="{FF2B5EF4-FFF2-40B4-BE49-F238E27FC236}">
                <a16:creationId xmlns:a16="http://schemas.microsoft.com/office/drawing/2014/main" id="{BAA49DFE-182D-9BC4-EA8D-8073B7786CD3}"/>
              </a:ext>
            </a:extLst>
          </p:cNvPr>
          <p:cNvSpPr txBox="1"/>
          <p:nvPr/>
        </p:nvSpPr>
        <p:spPr>
          <a:xfrm>
            <a:off x="5009556" y="3620147"/>
            <a:ext cx="2866467" cy="2385268"/>
          </a:xfrm>
          <a:prstGeom prst="rect">
            <a:avLst/>
          </a:prstGeom>
          <a:noFill/>
        </p:spPr>
        <p:txBody>
          <a:bodyPr wrap="square">
            <a:spAutoFit/>
          </a:bodyPr>
          <a:lstStyle/>
          <a:p>
            <a:pPr>
              <a:buNone/>
            </a:pPr>
            <a:r>
              <a:rPr lang="en-US" dirty="0">
                <a:solidFill>
                  <a:srgbClr val="292668"/>
                </a:solidFill>
              </a:rPr>
              <a:t>Voorbeelden hiervan zijn:</a:t>
            </a:r>
          </a:p>
          <a:p>
            <a:pPr marL="108000" indent="-108000">
              <a:buFont typeface="Arial" panose="020B0604020202020204" pitchFamily="34" charset="0"/>
              <a:buChar char="•"/>
            </a:pPr>
            <a:r>
              <a:rPr lang="en-US" dirty="0">
                <a:solidFill>
                  <a:srgbClr val="292668"/>
                </a:solidFill>
              </a:rPr>
              <a:t>QR-codes</a:t>
            </a:r>
          </a:p>
          <a:p>
            <a:pPr marL="108000" indent="-108000">
              <a:buFont typeface="Arial" panose="020B0604020202020204" pitchFamily="34" charset="0"/>
              <a:buChar char="•"/>
            </a:pPr>
            <a:r>
              <a:rPr lang="en-US" dirty="0">
                <a:solidFill>
                  <a:srgbClr val="292668"/>
                </a:solidFill>
              </a:rPr>
              <a:t>Barcodes</a:t>
            </a:r>
          </a:p>
          <a:p>
            <a:pPr marL="108000" indent="-108000">
              <a:buFont typeface="Arial" panose="020B0604020202020204" pitchFamily="34" charset="0"/>
              <a:buChar char="•"/>
            </a:pPr>
            <a:r>
              <a:rPr lang="en-US" dirty="0">
                <a:solidFill>
                  <a:srgbClr val="292668"/>
                </a:solidFill>
              </a:rPr>
              <a:t>Blockchain </a:t>
            </a:r>
          </a:p>
          <a:p>
            <a:pPr>
              <a:spcBef>
                <a:spcPts val="600"/>
              </a:spcBef>
              <a:buNone/>
            </a:pPr>
            <a:r>
              <a:rPr lang="en-US" b="1" dirty="0">
                <a:solidFill>
                  <a:srgbClr val="292668"/>
                </a:solidFill>
              </a:rPr>
              <a:t>Deze ondersteunen transparantie en voedselveiligheid, wat het vertrouwen van de consument in de voedselketens in de EU versterkt.</a:t>
            </a:r>
          </a:p>
        </p:txBody>
      </p:sp>
      <p:sp>
        <p:nvSpPr>
          <p:cNvPr id="56" name="TextBox 55">
            <a:extLst>
              <a:ext uri="{FF2B5EF4-FFF2-40B4-BE49-F238E27FC236}">
                <a16:creationId xmlns:a16="http://schemas.microsoft.com/office/drawing/2014/main" id="{CA3F977D-FF38-3CD1-DB4D-EF798BCACC55}"/>
              </a:ext>
            </a:extLst>
          </p:cNvPr>
          <p:cNvSpPr txBox="1"/>
          <p:nvPr/>
        </p:nvSpPr>
        <p:spPr>
          <a:xfrm>
            <a:off x="8931384" y="3740511"/>
            <a:ext cx="2866467" cy="2108269"/>
          </a:xfrm>
          <a:prstGeom prst="rect">
            <a:avLst/>
          </a:prstGeom>
          <a:noFill/>
        </p:spPr>
        <p:txBody>
          <a:bodyPr wrap="square">
            <a:spAutoFit/>
          </a:bodyPr>
          <a:lstStyle/>
          <a:p>
            <a:pPr>
              <a:buNone/>
            </a:pPr>
            <a:r>
              <a:rPr lang="en-US" dirty="0">
                <a:solidFill>
                  <a:srgbClr val="292668"/>
                </a:solidFill>
              </a:rPr>
              <a:t>Voorbeelden hiervan zijn:</a:t>
            </a:r>
          </a:p>
          <a:p>
            <a:pPr marL="108000" indent="-108000">
              <a:buFont typeface="Arial" panose="020B0604020202020204" pitchFamily="34" charset="0"/>
              <a:buChar char="•"/>
            </a:pPr>
            <a:r>
              <a:rPr lang="en-US" dirty="0">
                <a:solidFill>
                  <a:srgbClr val="292668"/>
                </a:solidFill>
              </a:rPr>
              <a:t>Temperatuurlogboeken</a:t>
            </a:r>
          </a:p>
          <a:p>
            <a:pPr marL="108000" indent="-108000">
              <a:buFont typeface="Arial" panose="020B0604020202020204" pitchFamily="34" charset="0"/>
              <a:buChar char="•"/>
            </a:pPr>
            <a:r>
              <a:rPr lang="en-US" dirty="0">
                <a:solidFill>
                  <a:srgbClr val="292668"/>
                </a:solidFill>
              </a:rPr>
              <a:t>Voorraadniveaus</a:t>
            </a:r>
          </a:p>
          <a:p>
            <a:pPr marL="108000" indent="-108000">
              <a:buFont typeface="Arial" panose="020B0604020202020204" pitchFamily="34" charset="0"/>
              <a:buChar char="•"/>
            </a:pPr>
            <a:r>
              <a:rPr lang="en-US" dirty="0">
                <a:solidFill>
                  <a:srgbClr val="292668"/>
                </a:solidFill>
              </a:rPr>
              <a:t>Verkoopgegevens </a:t>
            </a:r>
          </a:p>
          <a:p>
            <a:pPr>
              <a:spcBef>
                <a:spcPts val="600"/>
              </a:spcBef>
              <a:buNone/>
            </a:pPr>
            <a:r>
              <a:rPr lang="en-US" b="1" dirty="0">
                <a:solidFill>
                  <a:srgbClr val="292668"/>
                </a:solidFill>
              </a:rPr>
              <a:t>Deze tools helpen bederf te voorkomen en </a:t>
            </a:r>
            <a:r>
              <a:rPr lang="en-US" b="1" dirty="0">
                <a:solidFill>
                  <a:srgbClr val="292668"/>
                </a:solidFill>
              </a:rPr>
              <a:t>de inkoop </a:t>
            </a:r>
            <a:r>
              <a:rPr lang="en-US" b="1" dirty="0" err="1">
                <a:solidFill>
                  <a:srgbClr val="292668"/>
                </a:solidFill>
              </a:rPr>
              <a:t>te optimaliseren</a:t>
            </a:r>
            <a:r>
              <a:rPr lang="en-US" b="1" dirty="0">
                <a:solidFill>
                  <a:srgbClr val="292668"/>
                </a:solidFill>
              </a:rPr>
              <a:t>.</a:t>
            </a:r>
          </a:p>
        </p:txBody>
      </p:sp>
      <p:grpSp>
        <p:nvGrpSpPr>
          <p:cNvPr id="57" name="Graphic 3">
            <a:extLst>
              <a:ext uri="{FF2B5EF4-FFF2-40B4-BE49-F238E27FC236}">
                <a16:creationId xmlns:a16="http://schemas.microsoft.com/office/drawing/2014/main" id="{B06E77DE-E5C7-F373-62E4-6E6688BA1A2B}"/>
              </a:ext>
            </a:extLst>
          </p:cNvPr>
          <p:cNvGrpSpPr/>
          <p:nvPr/>
        </p:nvGrpSpPr>
        <p:grpSpPr>
          <a:xfrm>
            <a:off x="5889924" y="1969760"/>
            <a:ext cx="858485" cy="927053"/>
            <a:chOff x="8424689" y="1951807"/>
            <a:chExt cx="1086136" cy="1105415"/>
          </a:xfrm>
          <a:solidFill>
            <a:schemeClr val="bg1"/>
          </a:solidFill>
        </p:grpSpPr>
        <p:grpSp>
          <p:nvGrpSpPr>
            <p:cNvPr id="58" name="Graphic 3">
              <a:extLst>
                <a:ext uri="{FF2B5EF4-FFF2-40B4-BE49-F238E27FC236}">
                  <a16:creationId xmlns:a16="http://schemas.microsoft.com/office/drawing/2014/main" id="{C7D65BB8-F0D6-3F4B-A5E5-47F3958E4782}"/>
                </a:ext>
              </a:extLst>
            </p:cNvPr>
            <p:cNvGrpSpPr/>
            <p:nvPr/>
          </p:nvGrpSpPr>
          <p:grpSpPr>
            <a:xfrm>
              <a:off x="8424689" y="1951807"/>
              <a:ext cx="1086136" cy="1105415"/>
              <a:chOff x="8424689" y="1951807"/>
              <a:chExt cx="1086136" cy="1105415"/>
            </a:xfrm>
            <a:grpFill/>
          </p:grpSpPr>
          <p:sp>
            <p:nvSpPr>
              <p:cNvPr id="65" name="Freeform 1420">
                <a:extLst>
                  <a:ext uri="{FF2B5EF4-FFF2-40B4-BE49-F238E27FC236}">
                    <a16:creationId xmlns:a16="http://schemas.microsoft.com/office/drawing/2014/main" id="{B9FE945D-3794-2079-BCFB-F2B5B97E7FBF}"/>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66" name="Freeform 1421">
                <a:extLst>
                  <a:ext uri="{FF2B5EF4-FFF2-40B4-BE49-F238E27FC236}">
                    <a16:creationId xmlns:a16="http://schemas.microsoft.com/office/drawing/2014/main" id="{3FEECF91-7C78-A506-1DC9-CD6040AE6735}"/>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67" name="Freeform 1422">
                <a:extLst>
                  <a:ext uri="{FF2B5EF4-FFF2-40B4-BE49-F238E27FC236}">
                    <a16:creationId xmlns:a16="http://schemas.microsoft.com/office/drawing/2014/main" id="{C4B8C6AB-3D32-CC98-3B5F-55B1EDA39BCB}"/>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68" name="Freeform 1423">
                <a:extLst>
                  <a:ext uri="{FF2B5EF4-FFF2-40B4-BE49-F238E27FC236}">
                    <a16:creationId xmlns:a16="http://schemas.microsoft.com/office/drawing/2014/main" id="{EF753F77-CB85-81BC-0444-043CA3CF3333}"/>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69" name="Freeform 1424">
                <a:extLst>
                  <a:ext uri="{FF2B5EF4-FFF2-40B4-BE49-F238E27FC236}">
                    <a16:creationId xmlns:a16="http://schemas.microsoft.com/office/drawing/2014/main" id="{7A101722-DE2B-61F9-9C9E-7EBA82070596}"/>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0" name="Freeform 1425">
                <a:extLst>
                  <a:ext uri="{FF2B5EF4-FFF2-40B4-BE49-F238E27FC236}">
                    <a16:creationId xmlns:a16="http://schemas.microsoft.com/office/drawing/2014/main" id="{2942C0AB-7AAE-2B08-2E7D-92B1132E0892}"/>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71" name="Freeform 1426">
                <a:extLst>
                  <a:ext uri="{FF2B5EF4-FFF2-40B4-BE49-F238E27FC236}">
                    <a16:creationId xmlns:a16="http://schemas.microsoft.com/office/drawing/2014/main" id="{2D55D64C-BFB5-DA82-21D4-787C59A1C232}"/>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72" name="Freeform 1427">
                <a:extLst>
                  <a:ext uri="{FF2B5EF4-FFF2-40B4-BE49-F238E27FC236}">
                    <a16:creationId xmlns:a16="http://schemas.microsoft.com/office/drawing/2014/main" id="{D6B38BE3-F5D1-799F-9101-54BF2E7B8950}"/>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3" name="Freeform 1428">
                <a:extLst>
                  <a:ext uri="{FF2B5EF4-FFF2-40B4-BE49-F238E27FC236}">
                    <a16:creationId xmlns:a16="http://schemas.microsoft.com/office/drawing/2014/main" id="{19BC7A43-656C-49EA-8948-E628DC58C9FC}"/>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74" name="Freeform 1429">
                <a:extLst>
                  <a:ext uri="{FF2B5EF4-FFF2-40B4-BE49-F238E27FC236}">
                    <a16:creationId xmlns:a16="http://schemas.microsoft.com/office/drawing/2014/main" id="{871FF5F1-8494-E284-CE4B-9920A66E15D5}"/>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75" name="Freeform 1430">
                <a:extLst>
                  <a:ext uri="{FF2B5EF4-FFF2-40B4-BE49-F238E27FC236}">
                    <a16:creationId xmlns:a16="http://schemas.microsoft.com/office/drawing/2014/main" id="{B0523A2D-4093-2925-CD54-F97DFB644964}"/>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76" name="Freeform 1431">
                <a:extLst>
                  <a:ext uri="{FF2B5EF4-FFF2-40B4-BE49-F238E27FC236}">
                    <a16:creationId xmlns:a16="http://schemas.microsoft.com/office/drawing/2014/main" id="{4D89482D-41D3-D0E2-DAAD-6559123B6C60}"/>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77" name="Freeform 1432">
                <a:extLst>
                  <a:ext uri="{FF2B5EF4-FFF2-40B4-BE49-F238E27FC236}">
                    <a16:creationId xmlns:a16="http://schemas.microsoft.com/office/drawing/2014/main" id="{3E393026-582B-95BB-0F40-CB65949BDB80}"/>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78" name="Freeform 1433">
                <a:extLst>
                  <a:ext uri="{FF2B5EF4-FFF2-40B4-BE49-F238E27FC236}">
                    <a16:creationId xmlns:a16="http://schemas.microsoft.com/office/drawing/2014/main" id="{8502DC6D-187A-CD12-94F3-392B20D94D67}"/>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79" name="Freeform 1434">
                <a:extLst>
                  <a:ext uri="{FF2B5EF4-FFF2-40B4-BE49-F238E27FC236}">
                    <a16:creationId xmlns:a16="http://schemas.microsoft.com/office/drawing/2014/main" id="{53C9DCD6-2394-3807-C969-C2C66F45E191}"/>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80" name="Freeform 1435">
                <a:extLst>
                  <a:ext uri="{FF2B5EF4-FFF2-40B4-BE49-F238E27FC236}">
                    <a16:creationId xmlns:a16="http://schemas.microsoft.com/office/drawing/2014/main" id="{3CCDB001-49AA-E40A-E722-68F74DAAF3BF}"/>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81" name="Freeform 1436">
                <a:extLst>
                  <a:ext uri="{FF2B5EF4-FFF2-40B4-BE49-F238E27FC236}">
                    <a16:creationId xmlns:a16="http://schemas.microsoft.com/office/drawing/2014/main" id="{A578AF14-3CDC-BF7D-B41F-1086DA57C4FF}"/>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82" name="Freeform 1437">
                <a:extLst>
                  <a:ext uri="{FF2B5EF4-FFF2-40B4-BE49-F238E27FC236}">
                    <a16:creationId xmlns:a16="http://schemas.microsoft.com/office/drawing/2014/main" id="{BE82F57D-F5FB-B547-81AA-1593ACAB522D}"/>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83" name="Freeform 1438">
                <a:extLst>
                  <a:ext uri="{FF2B5EF4-FFF2-40B4-BE49-F238E27FC236}">
                    <a16:creationId xmlns:a16="http://schemas.microsoft.com/office/drawing/2014/main" id="{347A23B3-73EA-026B-5C7C-CD58770B3586}"/>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84" name="Freeform 1439">
                <a:extLst>
                  <a:ext uri="{FF2B5EF4-FFF2-40B4-BE49-F238E27FC236}">
                    <a16:creationId xmlns:a16="http://schemas.microsoft.com/office/drawing/2014/main" id="{9B4BAF8F-3AFF-03E8-9B22-855D07AFDDD1}"/>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5" name="Freeform 1440">
                <a:extLst>
                  <a:ext uri="{FF2B5EF4-FFF2-40B4-BE49-F238E27FC236}">
                    <a16:creationId xmlns:a16="http://schemas.microsoft.com/office/drawing/2014/main" id="{2559ED24-4301-B524-F712-7A32627C118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86" name="Freeform 1441">
                <a:extLst>
                  <a:ext uri="{FF2B5EF4-FFF2-40B4-BE49-F238E27FC236}">
                    <a16:creationId xmlns:a16="http://schemas.microsoft.com/office/drawing/2014/main" id="{BA8D5AF7-211F-1113-E509-23BCE4E0A714}"/>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87" name="Freeform 1442">
                <a:extLst>
                  <a:ext uri="{FF2B5EF4-FFF2-40B4-BE49-F238E27FC236}">
                    <a16:creationId xmlns:a16="http://schemas.microsoft.com/office/drawing/2014/main" id="{0F7FC062-3230-7DD7-BBF2-26B8A4A479D7}"/>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88" name="Freeform 1443">
                <a:extLst>
                  <a:ext uri="{FF2B5EF4-FFF2-40B4-BE49-F238E27FC236}">
                    <a16:creationId xmlns:a16="http://schemas.microsoft.com/office/drawing/2014/main" id="{16CC47BD-3981-F9A6-9129-F8400F550E56}"/>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89" name="Freeform 1444">
                <a:extLst>
                  <a:ext uri="{FF2B5EF4-FFF2-40B4-BE49-F238E27FC236}">
                    <a16:creationId xmlns:a16="http://schemas.microsoft.com/office/drawing/2014/main" id="{415B1815-450F-7C84-FC3C-E181C20E673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90" name="Freeform 1445">
                <a:extLst>
                  <a:ext uri="{FF2B5EF4-FFF2-40B4-BE49-F238E27FC236}">
                    <a16:creationId xmlns:a16="http://schemas.microsoft.com/office/drawing/2014/main" id="{3D3B6E40-10EA-B9FD-614B-A37B44CDB7F0}"/>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1" name="Freeform 1446">
                <a:extLst>
                  <a:ext uri="{FF2B5EF4-FFF2-40B4-BE49-F238E27FC236}">
                    <a16:creationId xmlns:a16="http://schemas.microsoft.com/office/drawing/2014/main" id="{4949D59B-E15A-0704-005B-CD5CBB9FF582}"/>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92" name="Freeform 1447">
                <a:extLst>
                  <a:ext uri="{FF2B5EF4-FFF2-40B4-BE49-F238E27FC236}">
                    <a16:creationId xmlns:a16="http://schemas.microsoft.com/office/drawing/2014/main" id="{5DC8AB86-0CC1-BCA0-2309-BF326D3EC1FE}"/>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93" name="Freeform 1448">
                <a:extLst>
                  <a:ext uri="{FF2B5EF4-FFF2-40B4-BE49-F238E27FC236}">
                    <a16:creationId xmlns:a16="http://schemas.microsoft.com/office/drawing/2014/main" id="{334A1432-0BDC-0D82-94EF-E036F3BA8B35}"/>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4" name="Freeform 1449">
                <a:extLst>
                  <a:ext uri="{FF2B5EF4-FFF2-40B4-BE49-F238E27FC236}">
                    <a16:creationId xmlns:a16="http://schemas.microsoft.com/office/drawing/2014/main" id="{31F8F5EB-60F8-0812-7AC8-32539CC64B35}"/>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95" name="Freeform 1450">
                <a:extLst>
                  <a:ext uri="{FF2B5EF4-FFF2-40B4-BE49-F238E27FC236}">
                    <a16:creationId xmlns:a16="http://schemas.microsoft.com/office/drawing/2014/main" id="{E45FEE67-6280-6BAA-D333-C064C829AE79}"/>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59" name="Graphic 3">
              <a:extLst>
                <a:ext uri="{FF2B5EF4-FFF2-40B4-BE49-F238E27FC236}">
                  <a16:creationId xmlns:a16="http://schemas.microsoft.com/office/drawing/2014/main" id="{DBE0E5C1-9307-6410-7393-1CCA91C34A19}"/>
                </a:ext>
              </a:extLst>
            </p:cNvPr>
            <p:cNvGrpSpPr/>
            <p:nvPr/>
          </p:nvGrpSpPr>
          <p:grpSpPr>
            <a:xfrm>
              <a:off x="8623774" y="2128475"/>
              <a:ext cx="506941" cy="300655"/>
              <a:chOff x="8623774" y="2128475"/>
              <a:chExt cx="506941" cy="300655"/>
            </a:xfrm>
            <a:grpFill/>
          </p:grpSpPr>
          <p:grpSp>
            <p:nvGrpSpPr>
              <p:cNvPr id="60" name="Graphic 3">
                <a:extLst>
                  <a:ext uri="{FF2B5EF4-FFF2-40B4-BE49-F238E27FC236}">
                    <a16:creationId xmlns:a16="http://schemas.microsoft.com/office/drawing/2014/main" id="{B7B44303-18E4-58C8-2728-C570DD1ADFA3}"/>
                  </a:ext>
                </a:extLst>
              </p:cNvPr>
              <p:cNvGrpSpPr/>
              <p:nvPr/>
            </p:nvGrpSpPr>
            <p:grpSpPr>
              <a:xfrm>
                <a:off x="8623774" y="2128475"/>
                <a:ext cx="506941" cy="221114"/>
                <a:chOff x="8623774" y="2128475"/>
                <a:chExt cx="506941" cy="221114"/>
              </a:xfrm>
              <a:grpFill/>
            </p:grpSpPr>
            <p:sp>
              <p:nvSpPr>
                <p:cNvPr id="63" name="Freeform 1418">
                  <a:extLst>
                    <a:ext uri="{FF2B5EF4-FFF2-40B4-BE49-F238E27FC236}">
                      <a16:creationId xmlns:a16="http://schemas.microsoft.com/office/drawing/2014/main" id="{BB84AF0F-9FF2-74EE-CC50-7B319663BE1C}"/>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55854D"/>
                </a:solidFill>
                <a:ln w="27426" cap="flat">
                  <a:noFill/>
                  <a:prstDash val="solid"/>
                  <a:miter/>
                </a:ln>
              </p:spPr>
              <p:txBody>
                <a:bodyPr rtlCol="0" anchor="ctr"/>
                <a:lstStyle/>
                <a:p>
                  <a:endParaRPr lang="en-US"/>
                </a:p>
              </p:txBody>
            </p:sp>
            <p:sp>
              <p:nvSpPr>
                <p:cNvPr id="64" name="Freeform 1419">
                  <a:extLst>
                    <a:ext uri="{FF2B5EF4-FFF2-40B4-BE49-F238E27FC236}">
                      <a16:creationId xmlns:a16="http://schemas.microsoft.com/office/drawing/2014/main" id="{B2A43473-4890-3B87-7DAB-B1479DE49C8C}"/>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55854D"/>
                </a:solidFill>
                <a:ln w="27426" cap="flat">
                  <a:noFill/>
                  <a:prstDash val="solid"/>
                  <a:miter/>
                </a:ln>
              </p:spPr>
              <p:txBody>
                <a:bodyPr rtlCol="0" anchor="ctr"/>
                <a:lstStyle/>
                <a:p>
                  <a:endParaRPr lang="en-US"/>
                </a:p>
              </p:txBody>
            </p:sp>
          </p:grpSp>
          <p:sp>
            <p:nvSpPr>
              <p:cNvPr id="61" name="Freeform 1416">
                <a:extLst>
                  <a:ext uri="{FF2B5EF4-FFF2-40B4-BE49-F238E27FC236}">
                    <a16:creationId xmlns:a16="http://schemas.microsoft.com/office/drawing/2014/main" id="{BC1460ED-602F-7B9C-B02D-211A21B084B0}"/>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55854D"/>
              </a:solidFill>
              <a:ln w="27426" cap="flat">
                <a:noFill/>
                <a:prstDash val="solid"/>
                <a:miter/>
              </a:ln>
            </p:spPr>
            <p:txBody>
              <a:bodyPr rtlCol="0" anchor="ctr"/>
              <a:lstStyle/>
              <a:p>
                <a:endParaRPr lang="en-US"/>
              </a:p>
            </p:txBody>
          </p:sp>
          <p:sp>
            <p:nvSpPr>
              <p:cNvPr id="62" name="Freeform 1417">
                <a:extLst>
                  <a:ext uri="{FF2B5EF4-FFF2-40B4-BE49-F238E27FC236}">
                    <a16:creationId xmlns:a16="http://schemas.microsoft.com/office/drawing/2014/main" id="{D33E74B9-E7CD-B1E7-F5B6-A76B0D82D55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55854D"/>
              </a:solidFill>
              <a:ln w="27426" cap="flat">
                <a:noFill/>
                <a:prstDash val="solid"/>
                <a:miter/>
              </a:ln>
            </p:spPr>
            <p:txBody>
              <a:bodyPr rtlCol="0" anchor="ctr"/>
              <a:lstStyle/>
              <a:p>
                <a:endParaRPr lang="en-US"/>
              </a:p>
            </p:txBody>
          </p:sp>
        </p:grpSp>
      </p:grpSp>
      <p:grpSp>
        <p:nvGrpSpPr>
          <p:cNvPr id="96" name="Graphic 3">
            <a:extLst>
              <a:ext uri="{FF2B5EF4-FFF2-40B4-BE49-F238E27FC236}">
                <a16:creationId xmlns:a16="http://schemas.microsoft.com/office/drawing/2014/main" id="{B35A69D7-79C6-99ED-4BF9-F29E434B685B}"/>
              </a:ext>
            </a:extLst>
          </p:cNvPr>
          <p:cNvGrpSpPr/>
          <p:nvPr/>
        </p:nvGrpSpPr>
        <p:grpSpPr>
          <a:xfrm>
            <a:off x="2090016" y="2017435"/>
            <a:ext cx="821399" cy="801525"/>
            <a:chOff x="2451513" y="5314516"/>
            <a:chExt cx="1088992" cy="1047735"/>
          </a:xfrm>
          <a:solidFill>
            <a:schemeClr val="bg1"/>
          </a:solidFill>
        </p:grpSpPr>
        <p:grpSp>
          <p:nvGrpSpPr>
            <p:cNvPr id="97" name="Graphic 3">
              <a:extLst>
                <a:ext uri="{FF2B5EF4-FFF2-40B4-BE49-F238E27FC236}">
                  <a16:creationId xmlns:a16="http://schemas.microsoft.com/office/drawing/2014/main" id="{3823D7C4-CAFC-ADE5-01C8-46F9430BD6C3}"/>
                </a:ext>
              </a:extLst>
            </p:cNvPr>
            <p:cNvGrpSpPr/>
            <p:nvPr/>
          </p:nvGrpSpPr>
          <p:grpSpPr>
            <a:xfrm>
              <a:off x="2451513" y="5314516"/>
              <a:ext cx="1088992" cy="1047735"/>
              <a:chOff x="2451513" y="5314516"/>
              <a:chExt cx="1088992" cy="1047735"/>
            </a:xfrm>
            <a:grpFill/>
          </p:grpSpPr>
          <p:sp>
            <p:nvSpPr>
              <p:cNvPr id="99" name="Freeform 1312">
                <a:extLst>
                  <a:ext uri="{FF2B5EF4-FFF2-40B4-BE49-F238E27FC236}">
                    <a16:creationId xmlns:a16="http://schemas.microsoft.com/office/drawing/2014/main" id="{4336E333-34C4-F6A8-A821-3CFE9FEF339A}"/>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grpFill/>
              <a:ln w="27426" cap="flat">
                <a:noFill/>
                <a:prstDash val="solid"/>
                <a:miter/>
              </a:ln>
            </p:spPr>
            <p:txBody>
              <a:bodyPr rtlCol="0" anchor="ctr"/>
              <a:lstStyle/>
              <a:p>
                <a:endParaRPr lang="en-US"/>
              </a:p>
            </p:txBody>
          </p:sp>
          <p:sp>
            <p:nvSpPr>
              <p:cNvPr id="100" name="Freeform 1313">
                <a:extLst>
                  <a:ext uri="{FF2B5EF4-FFF2-40B4-BE49-F238E27FC236}">
                    <a16:creationId xmlns:a16="http://schemas.microsoft.com/office/drawing/2014/main" id="{8A55EC19-6D8A-271E-219D-EC9F2D44C950}"/>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grpFill/>
              <a:ln w="27426" cap="flat">
                <a:noFill/>
                <a:prstDash val="solid"/>
                <a:miter/>
              </a:ln>
            </p:spPr>
            <p:txBody>
              <a:bodyPr rtlCol="0" anchor="ctr"/>
              <a:lstStyle/>
              <a:p>
                <a:endParaRPr lang="en-US"/>
              </a:p>
            </p:txBody>
          </p:sp>
          <p:sp>
            <p:nvSpPr>
              <p:cNvPr id="101" name="Freeform 1314">
                <a:extLst>
                  <a:ext uri="{FF2B5EF4-FFF2-40B4-BE49-F238E27FC236}">
                    <a16:creationId xmlns:a16="http://schemas.microsoft.com/office/drawing/2014/main" id="{779A3E90-4F3D-83DA-3FA6-D85652F5263C}"/>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grpFill/>
              <a:ln w="27426" cap="flat">
                <a:noFill/>
                <a:prstDash val="solid"/>
                <a:miter/>
              </a:ln>
            </p:spPr>
            <p:txBody>
              <a:bodyPr rtlCol="0" anchor="ctr"/>
              <a:lstStyle/>
              <a:p>
                <a:endParaRPr lang="en-US"/>
              </a:p>
            </p:txBody>
          </p:sp>
        </p:grpSp>
        <p:sp>
          <p:nvSpPr>
            <p:cNvPr id="98" name="Freeform 1311">
              <a:extLst>
                <a:ext uri="{FF2B5EF4-FFF2-40B4-BE49-F238E27FC236}">
                  <a16:creationId xmlns:a16="http://schemas.microsoft.com/office/drawing/2014/main" id="{89035E9F-C9B9-1B3A-EAE5-4973DD58A49E}"/>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55854D"/>
            </a:solidFill>
            <a:ln w="27426" cap="flat">
              <a:noFill/>
              <a:prstDash val="solid"/>
              <a:miter/>
            </a:ln>
          </p:spPr>
          <p:txBody>
            <a:bodyPr rtlCol="0" anchor="ctr"/>
            <a:lstStyle/>
            <a:p>
              <a:endParaRPr lang="en-US"/>
            </a:p>
          </p:txBody>
        </p:sp>
      </p:grpSp>
      <p:grpSp>
        <p:nvGrpSpPr>
          <p:cNvPr id="102" name="Graphic 3">
            <a:extLst>
              <a:ext uri="{FF2B5EF4-FFF2-40B4-BE49-F238E27FC236}">
                <a16:creationId xmlns:a16="http://schemas.microsoft.com/office/drawing/2014/main" id="{0FAB4560-E7B1-AE2C-5228-D75291A1544D}"/>
              </a:ext>
            </a:extLst>
          </p:cNvPr>
          <p:cNvGrpSpPr/>
          <p:nvPr/>
        </p:nvGrpSpPr>
        <p:grpSpPr>
          <a:xfrm>
            <a:off x="9962884" y="1979552"/>
            <a:ext cx="735061" cy="932839"/>
            <a:chOff x="665400" y="3833425"/>
            <a:chExt cx="948997" cy="948995"/>
          </a:xfrm>
          <a:solidFill>
            <a:schemeClr val="bg1"/>
          </a:solidFill>
        </p:grpSpPr>
        <p:sp>
          <p:nvSpPr>
            <p:cNvPr id="103" name="Freeform 1464">
              <a:extLst>
                <a:ext uri="{FF2B5EF4-FFF2-40B4-BE49-F238E27FC236}">
                  <a16:creationId xmlns:a16="http://schemas.microsoft.com/office/drawing/2014/main" id="{34032AA6-E8F3-F1F1-5379-FFF541B69B84}"/>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dirty="0"/>
            </a:p>
          </p:txBody>
        </p:sp>
        <p:sp>
          <p:nvSpPr>
            <p:cNvPr id="104" name="Freeform 1465">
              <a:extLst>
                <a:ext uri="{FF2B5EF4-FFF2-40B4-BE49-F238E27FC236}">
                  <a16:creationId xmlns:a16="http://schemas.microsoft.com/office/drawing/2014/main" id="{94E6FACB-005C-8354-61DC-8A27EE76328F}"/>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FA77C39F-B2E3-1ACA-BB7A-0DC488EB12B3}"/>
                </a:ext>
              </a:extLst>
            </p:cNvPr>
            <p:cNvGrpSpPr/>
            <p:nvPr/>
          </p:nvGrpSpPr>
          <p:grpSpPr>
            <a:xfrm>
              <a:off x="788824" y="4019932"/>
              <a:ext cx="244106" cy="641806"/>
              <a:chOff x="788824" y="4019932"/>
              <a:chExt cx="244106" cy="641806"/>
            </a:xfrm>
            <a:grpFill/>
          </p:grpSpPr>
          <p:sp>
            <p:nvSpPr>
              <p:cNvPr id="106" name="Freeform 1467">
                <a:extLst>
                  <a:ext uri="{FF2B5EF4-FFF2-40B4-BE49-F238E27FC236}">
                    <a16:creationId xmlns:a16="http://schemas.microsoft.com/office/drawing/2014/main" id="{0D578EC2-86CD-B747-1A3F-577B2BF2BF56}"/>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7" name="Freeform 1468">
                <a:extLst>
                  <a:ext uri="{FF2B5EF4-FFF2-40B4-BE49-F238E27FC236}">
                    <a16:creationId xmlns:a16="http://schemas.microsoft.com/office/drawing/2014/main" id="{AD79AC51-B67D-907E-5D23-3B5EB356793B}"/>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55854D"/>
              </a:solidFill>
              <a:ln w="27426" cap="flat">
                <a:noFill/>
                <a:prstDash val="solid"/>
                <a:miter/>
              </a:ln>
            </p:spPr>
            <p:txBody>
              <a:bodyPr rtlCol="0" anchor="ctr"/>
              <a:lstStyle/>
              <a:p>
                <a:endParaRPr lang="en-US"/>
              </a:p>
            </p:txBody>
          </p:sp>
          <p:sp>
            <p:nvSpPr>
              <p:cNvPr id="108" name="Freeform 1469">
                <a:extLst>
                  <a:ext uri="{FF2B5EF4-FFF2-40B4-BE49-F238E27FC236}">
                    <a16:creationId xmlns:a16="http://schemas.microsoft.com/office/drawing/2014/main" id="{E36814AB-851A-1400-DB77-417BB4D9345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09" name="Freeform 1470">
                <a:extLst>
                  <a:ext uri="{FF2B5EF4-FFF2-40B4-BE49-F238E27FC236}">
                    <a16:creationId xmlns:a16="http://schemas.microsoft.com/office/drawing/2014/main" id="{ABCAFD1F-6F22-92E9-B235-A05D7A51BDB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sp>
            <p:nvSpPr>
              <p:cNvPr id="110" name="Freeform 1471">
                <a:extLst>
                  <a:ext uri="{FF2B5EF4-FFF2-40B4-BE49-F238E27FC236}">
                    <a16:creationId xmlns:a16="http://schemas.microsoft.com/office/drawing/2014/main" id="{5E362B66-A2D9-B89F-3906-55C96EA6418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55854D"/>
              </a:solidFill>
              <a:ln w="27426" cap="flat">
                <a:noFill/>
                <a:prstDash val="solid"/>
                <a:miter/>
              </a:ln>
            </p:spPr>
            <p:txBody>
              <a:bodyPr rtlCol="0" anchor="ctr"/>
              <a:lstStyle/>
              <a:p>
                <a:endParaRPr lang="en-US"/>
              </a:p>
            </p:txBody>
          </p:sp>
          <p:sp>
            <p:nvSpPr>
              <p:cNvPr id="111" name="Freeform 1472">
                <a:extLst>
                  <a:ext uri="{FF2B5EF4-FFF2-40B4-BE49-F238E27FC236}">
                    <a16:creationId xmlns:a16="http://schemas.microsoft.com/office/drawing/2014/main" id="{20EAB285-4F05-E980-FBFE-935BAA97A3EC}"/>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55854D"/>
              </a:solidFill>
              <a:ln w="27426"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1733513146"/>
      </p:ext>
    </p:extLst>
  </p:cSld>
  <p:clrMapOvr>
    <a:masterClrMapping/>
  </p:clrMapOvr>
</p:sld>
</file>

<file path=ppt/slides/slide17.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44513-072C-840A-0202-B2C0D9CE47AD}"/>
            </a:ext>
          </a:extLst>
        </p:cNvPr>
        <p:cNvGrpSpPr/>
        <p:nvPr/>
      </p:nvGrpSpPr>
      <p:grpSpPr>
        <a:xfrm>
          <a:off x="0" y="0"/>
          <a:ext cx="0" cy="0"/>
          <a:chOff x="0" y="0"/>
          <a:chExt cx="0" cy="0"/>
        </a:xfrm>
      </p:grpSpPr>
      <p:pic>
        <p:nvPicPr>
          <p:cNvPr id="6" name="Picture Placeholder 15">
            <a:hlinkClick r:id="rId3"/>
            <a:extLst>
              <a:ext uri="{FF2B5EF4-FFF2-40B4-BE49-F238E27FC236}">
                <a16:creationId xmlns:a16="http://schemas.microsoft.com/office/drawing/2014/main" id="{20C21B2D-BD86-5EB0-87BA-E0AF60E07F1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a:xfrm>
            <a:off x="7735037" y="1373925"/>
            <a:ext cx="2444127" cy="4336988"/>
          </a:xfrm>
          <a:prstGeom prst="rect">
            <a:avLst/>
          </a:prstGeom>
        </p:spPr>
      </p:pic>
      <p:sp>
        <p:nvSpPr>
          <p:cNvPr id="10" name="Text Placeholder 1">
            <a:extLst>
              <a:ext uri="{FF2B5EF4-FFF2-40B4-BE49-F238E27FC236}">
                <a16:creationId xmlns:a16="http://schemas.microsoft.com/office/drawing/2014/main" id="{956A831A-A98F-9460-6384-C5FBEB55EA65}"/>
              </a:ext>
            </a:extLst>
          </p:cNvPr>
          <p:cNvSpPr txBox="1">
            <a:spLocks/>
          </p:cNvSpPr>
          <p:nvPr/>
        </p:nvSpPr>
        <p:spPr>
          <a:xfrm>
            <a:off x="0" y="650590"/>
            <a:ext cx="349857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5788">
              <a:lnSpc>
                <a:spcPct val="100000"/>
              </a:lnSpc>
            </a:pPr>
            <a:r>
              <a:rPr lang="en-US" dirty="0">
                <a:solidFill>
                  <a:schemeClr val="bg1"/>
                </a:solidFill>
              </a:rPr>
              <a:t>CASESTUDY</a:t>
            </a:r>
          </a:p>
        </p:txBody>
      </p:sp>
      <p:sp>
        <p:nvSpPr>
          <p:cNvPr id="7" name="TextBox 6">
            <a:hlinkClick r:id="rId5"/>
            <a:extLst>
              <a:ext uri="{FF2B5EF4-FFF2-40B4-BE49-F238E27FC236}">
                <a16:creationId xmlns:a16="http://schemas.microsoft.com/office/drawing/2014/main" id="{AA256A29-92A2-E6F7-BEE8-593BADA84D5B}"/>
              </a:ext>
            </a:extLst>
          </p:cNvPr>
          <p:cNvSpPr txBox="1"/>
          <p:nvPr/>
        </p:nvSpPr>
        <p:spPr>
          <a:xfrm>
            <a:off x="637728" y="1526483"/>
            <a:ext cx="6769836" cy="5370701"/>
          </a:xfrm>
          <a:prstGeom prst="rect">
            <a:avLst/>
          </a:prstGeom>
          <a:noFill/>
        </p:spPr>
        <p:txBody>
          <a:bodyPr wrap="square">
            <a:spAutoFit/>
          </a:bodyPr>
          <a:lstStyle/>
          <a:p>
            <a:pPr>
              <a:buNone/>
            </a:pPr>
            <a:r>
              <a:rPr lang="en-US" sz="2400" b="1" dirty="0">
                <a:solidFill>
                  <a:srgbClr val="292668"/>
                </a:solidFill>
              </a:rPr>
              <a:t>The Lodge at Ashford Castle (Ierland)</a:t>
            </a:r>
          </a:p>
          <a:p>
            <a:pPr>
              <a:spcAft>
                <a:spcPts val="600"/>
              </a:spcAft>
              <a:buNone/>
            </a:pPr>
            <a:r>
              <a:rPr lang="en-US" sz="2400" b="1" dirty="0">
                <a:solidFill>
                  <a:srgbClr val="292668"/>
                </a:solidFill>
              </a:rPr>
              <a:t>Digitale innovatie voor duurzame gastvrijheid</a:t>
            </a:r>
            <a:endParaRPr lang="en-US" sz="2400" dirty="0">
              <a:solidFill>
                <a:srgbClr val="292668"/>
              </a:solidFill>
            </a:endParaRPr>
          </a:p>
          <a:p>
            <a:r>
              <a:rPr lang="en-US" b="1" dirty="0">
                <a:solidFill>
                  <a:srgbClr val="292668"/>
                </a:solidFill>
              </a:rPr>
              <a:t>AI-gestuurde vermindering van voedselverspilling (</a:t>
            </a:r>
            <a:r>
              <a:rPr lang="en-US" b="1" dirty="0">
                <a:solidFill>
                  <a:srgbClr val="55854D"/>
                </a:solidFill>
                <a:hlinkClick r:id="rId6">
                  <a:extLst>
                    <a:ext uri="{A12FA001-AC4F-418D-AE19-62706E023703}">
                      <ahyp:hlinkClr xmlns:ahyp="http://schemas.microsoft.com/office/drawing/2018/hyperlinkcolor" val="tx"/>
                    </a:ext>
                  </a:extLst>
                </a:hlinkClick>
              </a:rPr>
              <a:t>Winnow</a:t>
            </a:r>
            <a:r>
              <a:rPr lang="en-US" b="1" dirty="0">
                <a:solidFill>
                  <a:srgbClr val="292668"/>
                </a:solidFill>
              </a:rPr>
              <a:t>)</a:t>
            </a:r>
          </a:p>
          <a:p>
            <a:pPr marL="342900" indent="-342900">
              <a:buFont typeface="Arial" panose="020B0604020202020204" pitchFamily="34" charset="0"/>
              <a:buChar char="•"/>
            </a:pPr>
            <a:r>
              <a:rPr lang="en-US" dirty="0">
                <a:solidFill>
                  <a:srgbClr val="292668"/>
                </a:solidFill>
              </a:rPr>
              <a:t>Gebruikt </a:t>
            </a:r>
            <a:r>
              <a:rPr lang="en-US" b="1" dirty="0">
                <a:solidFill>
                  <a:srgbClr val="292668"/>
                </a:solidFill>
              </a:rPr>
              <a:t>Winnow Vision </a:t>
            </a:r>
            <a:r>
              <a:rPr lang="en-US" dirty="0">
                <a:solidFill>
                  <a:srgbClr val="292668"/>
                </a:solidFill>
              </a:rPr>
              <a:t>AI om </a:t>
            </a:r>
            <a:r>
              <a:rPr lang="en-US" dirty="0">
                <a:solidFill>
                  <a:srgbClr val="292668"/>
                </a:solidFill>
              </a:rPr>
              <a:t>keukenafval </a:t>
            </a:r>
            <a:r>
              <a:rPr lang="en-US" dirty="0">
                <a:solidFill>
                  <a:srgbClr val="292668"/>
                </a:solidFill>
              </a:rPr>
              <a:t>te volgen en </a:t>
            </a:r>
            <a:r>
              <a:rPr lang="en-US" dirty="0" err="1">
                <a:solidFill>
                  <a:srgbClr val="292668"/>
                </a:solidFill>
              </a:rPr>
              <a:t>te analyseren</a:t>
            </a:r>
            <a:r>
              <a:rPr lang="en-US" dirty="0">
                <a:solidFill>
                  <a:srgbClr val="292668"/>
                </a:solidFill>
              </a:rPr>
              <a:t>.</a:t>
            </a:r>
          </a:p>
          <a:p>
            <a:pPr marL="342900" indent="-342900">
              <a:buFont typeface="Arial" panose="020B0604020202020204" pitchFamily="34" charset="0"/>
              <a:buChar char="•"/>
            </a:pPr>
            <a:r>
              <a:rPr lang="en-US" dirty="0">
                <a:solidFill>
                  <a:srgbClr val="292668"/>
                </a:solidFill>
              </a:rPr>
              <a:t>Dagelijkse digitale rapporten ondersteunen slimmere menuplanning en inkoop.</a:t>
            </a:r>
          </a:p>
          <a:p>
            <a:pPr marL="342900" indent="-342900">
              <a:buFont typeface="Arial" panose="020B0604020202020204" pitchFamily="34" charset="0"/>
              <a:buChar char="•"/>
            </a:pPr>
            <a:r>
              <a:rPr lang="en-US" dirty="0">
                <a:solidFill>
                  <a:srgbClr val="292668"/>
                </a:solidFill>
              </a:rPr>
              <a:t>Een </a:t>
            </a:r>
            <a:r>
              <a:rPr lang="en-US" b="1" dirty="0">
                <a:solidFill>
                  <a:srgbClr val="292668"/>
                </a:solidFill>
              </a:rPr>
              <a:t>vermindering van 42% in voedselverspilling </a:t>
            </a:r>
            <a:r>
              <a:rPr lang="en-US" dirty="0">
                <a:solidFill>
                  <a:srgbClr val="292668"/>
                </a:solidFill>
              </a:rPr>
              <a:t>gerealiseerd</a:t>
            </a:r>
            <a:r>
              <a:rPr lang="en-US" dirty="0">
                <a:solidFill>
                  <a:srgbClr val="292668"/>
                </a:solidFill>
              </a:rPr>
              <a:t>. </a:t>
            </a:r>
            <a:r>
              <a:rPr lang="en-US" dirty="0">
                <a:solidFill>
                  <a:srgbClr val="55854D"/>
                </a:solidFill>
                <a:hlinkClick r:id="rId5">
                  <a:extLst>
                    <a:ext uri="{A12FA001-AC4F-418D-AE19-62706E023703}">
                      <ahyp:hlinkClr xmlns:ahyp="http://schemas.microsoft.com/office/drawing/2018/hyperlinkcolor" val="tx"/>
                    </a:ext>
                  </a:extLst>
                </a:hlinkClick>
              </a:rPr>
              <a:t> Bron</a:t>
            </a:r>
            <a:endParaRPr lang="en-US" dirty="0">
              <a:solidFill>
                <a:srgbClr val="55854D"/>
              </a:solidFill>
            </a:endParaRPr>
          </a:p>
          <a:p>
            <a:endParaRPr lang="en-US" sz="1000" dirty="0">
              <a:solidFill>
                <a:srgbClr val="292668"/>
              </a:solidFill>
            </a:endParaRPr>
          </a:p>
          <a:p>
            <a:r>
              <a:rPr lang="en-IE" b="1" dirty="0">
                <a:solidFill>
                  <a:srgbClr val="292668"/>
                </a:solidFill>
              </a:rPr>
              <a:t>Meting van de klimaatimpact (EarthCheck)</a:t>
            </a:r>
          </a:p>
          <a:p>
            <a:pPr marL="285750" indent="-285750">
              <a:buFont typeface="Arial" panose="020B0604020202020204" pitchFamily="34" charset="0"/>
              <a:buChar char="•"/>
            </a:pPr>
            <a:r>
              <a:rPr lang="en-IE" dirty="0">
                <a:solidFill>
                  <a:srgbClr val="292668"/>
                </a:solidFill>
              </a:rPr>
              <a:t>Neemt deel aan </a:t>
            </a:r>
            <a:r>
              <a:rPr lang="en-IE" b="1" dirty="0">
                <a:solidFill>
                  <a:srgbClr val="292668"/>
                </a:solidFill>
                <a:hlinkClick r:id="rId7"/>
              </a:rPr>
              <a:t>EarthCheck</a:t>
            </a:r>
            <a:r>
              <a:rPr lang="en-IE" dirty="0">
                <a:solidFill>
                  <a:srgbClr val="292668"/>
                </a:solidFill>
              </a:rPr>
              <a:t>, een wereldwijd benchmarkingsysteem voor het milieu.</a:t>
            </a:r>
          </a:p>
          <a:p>
            <a:pPr marL="285750" indent="-285750">
              <a:buFont typeface="Arial" panose="020B0604020202020204" pitchFamily="34" charset="0"/>
              <a:buChar char="•"/>
            </a:pPr>
            <a:r>
              <a:rPr lang="en-IE" dirty="0">
                <a:solidFill>
                  <a:srgbClr val="292668"/>
                </a:solidFill>
              </a:rPr>
              <a:t>Houdt de CO2-voetafdruk, afval, water- en energieprestaties digitaal bij.</a:t>
            </a:r>
          </a:p>
          <a:p>
            <a:pPr marL="285750" indent="-285750">
              <a:buFont typeface="Arial" panose="020B0604020202020204" pitchFamily="34" charset="0"/>
              <a:buChar char="•"/>
            </a:pPr>
            <a:r>
              <a:rPr lang="en-IE" dirty="0">
                <a:solidFill>
                  <a:srgbClr val="292668"/>
                </a:solidFill>
              </a:rPr>
              <a:t>Maakt continue verbetering en transparante rapportage mogelijk.</a:t>
            </a:r>
          </a:p>
          <a:p>
            <a:endParaRPr lang="en-IE" sz="1000" dirty="0">
              <a:solidFill>
                <a:srgbClr val="292668"/>
              </a:solidFill>
            </a:endParaRPr>
          </a:p>
          <a:p>
            <a:r>
              <a:rPr lang="en-US" b="1" dirty="0">
                <a:solidFill>
                  <a:srgbClr val="292668"/>
                </a:solidFill>
              </a:rPr>
              <a:t>Waarom dit belangrijk is</a:t>
            </a:r>
          </a:p>
          <a:p>
            <a:pPr marL="285750" indent="-285750">
              <a:buFont typeface="Arial" panose="020B0604020202020204" pitchFamily="34" charset="0"/>
              <a:buChar char="•"/>
            </a:pPr>
            <a:r>
              <a:rPr lang="en-US" dirty="0">
                <a:solidFill>
                  <a:srgbClr val="292668"/>
                </a:solidFill>
              </a:rPr>
              <a:t>Toont het effectieve gebruik van digitale tools in een historisch hotel.</a:t>
            </a:r>
          </a:p>
          <a:p>
            <a:pPr marL="285750" indent="-285750">
              <a:buFont typeface="Arial" panose="020B0604020202020204" pitchFamily="34" charset="0"/>
              <a:buChar char="•"/>
            </a:pPr>
            <a:r>
              <a:rPr lang="en-US" dirty="0">
                <a:solidFill>
                  <a:srgbClr val="292668"/>
                </a:solidFill>
              </a:rPr>
              <a:t>Toont de rol van AI in meetbare duurzaamheidswinst.</a:t>
            </a:r>
          </a:p>
          <a:p>
            <a:pPr marL="285750" indent="-285750">
              <a:buFont typeface="Arial" panose="020B0604020202020204" pitchFamily="34" charset="0"/>
              <a:buChar char="•"/>
            </a:pPr>
            <a:r>
              <a:rPr lang="en-US" dirty="0">
                <a:solidFill>
                  <a:srgbClr val="292668"/>
                </a:solidFill>
              </a:rPr>
              <a:t>Biedt een schaalbaar model voor kmo's en studenten in de horeca.</a:t>
            </a:r>
          </a:p>
          <a:p>
            <a:endParaRPr lang="en-US" dirty="0">
              <a:solidFill>
                <a:srgbClr val="292668"/>
              </a:solidFill>
            </a:endParaRPr>
          </a:p>
        </p:txBody>
      </p:sp>
      <p:sp>
        <p:nvSpPr>
          <p:cNvPr id="8" name="AutoShape 2" descr="LAA Svg Logo 476 X 204 Gold No Carnation">
            <a:extLst>
              <a:ext uri="{FF2B5EF4-FFF2-40B4-BE49-F238E27FC236}">
                <a16:creationId xmlns:a16="http://schemas.microsoft.com/office/drawing/2014/main" id="{A91B8ABA-129E-708E-5392-23962FCA1E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 name="Picture 11" descr="A white and gold logo with a building and text&#10;&#10;AI-generated content may be incorrect.">
            <a:extLst>
              <a:ext uri="{FF2B5EF4-FFF2-40B4-BE49-F238E27FC236}">
                <a16:creationId xmlns:a16="http://schemas.microsoft.com/office/drawing/2014/main" id="{8AF28FEA-5E92-03E2-AFB1-935A880F8D28}"/>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7998691" y="1413180"/>
            <a:ext cx="2004292" cy="711237"/>
          </a:xfrm>
          <a:prstGeom prst="rect">
            <a:avLst/>
          </a:prstGeom>
        </p:spPr>
      </p:pic>
    </p:spTree>
    <p:extLst>
      <p:ext uri="{BB962C8B-B14F-4D97-AF65-F5344CB8AC3E}">
        <p14:creationId xmlns:p14="http://schemas.microsoft.com/office/powerpoint/2010/main" val="3753991658"/>
      </p:ext>
    </p:extLst>
  </p:cSld>
  <p:clrMapOvr>
    <a:masterClrMapping/>
  </p:clrMapOvr>
</p:sld>
</file>

<file path=ppt/slides/slide1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62B67-C795-4665-32C9-CF880F311D1A}"/>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CD4A8021-1B07-E3A2-0997-4D6C6F47E80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ECBE905B-72D5-17EC-DCEC-4C60E8BA9BB3}"/>
              </a:ext>
            </a:extLst>
          </p:cNvPr>
          <p:cNvSpPr>
            <a:spLocks noGrp="1"/>
          </p:cNvSpPr>
          <p:nvPr>
            <p:ph type="body" sz="quarter" idx="17"/>
          </p:nvPr>
        </p:nvSpPr>
        <p:spPr/>
        <p:txBody>
          <a:bodyPr/>
          <a:lstStyle/>
          <a:p>
            <a:r>
              <a:rPr lang="en-US" dirty="0"/>
              <a:t>03</a:t>
            </a:r>
          </a:p>
        </p:txBody>
      </p:sp>
      <p:sp>
        <p:nvSpPr>
          <p:cNvPr id="14" name="Rectangle 13">
            <a:extLst>
              <a:ext uri="{FF2B5EF4-FFF2-40B4-BE49-F238E27FC236}">
                <a16:creationId xmlns:a16="http://schemas.microsoft.com/office/drawing/2014/main" id="{DD8AAAA1-293F-51B5-6464-816F503F3544}"/>
              </a:ext>
            </a:extLst>
          </p:cNvPr>
          <p:cNvSpPr/>
          <p:nvPr/>
        </p:nvSpPr>
        <p:spPr>
          <a:xfrm>
            <a:off x="5523514" y="3110948"/>
            <a:ext cx="4987747" cy="1572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48698F8B-466E-52B0-E943-B1E8D13C45FA}"/>
              </a:ext>
            </a:extLst>
          </p:cNvPr>
          <p:cNvSpPr txBox="1"/>
          <p:nvPr/>
        </p:nvSpPr>
        <p:spPr>
          <a:xfrm>
            <a:off x="5707537" y="3163246"/>
            <a:ext cx="4703947" cy="1200329"/>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DIGITALE TOOLS VOOR DUURZAAMHEID</a:t>
            </a:r>
          </a:p>
        </p:txBody>
      </p:sp>
      <p:grpSp>
        <p:nvGrpSpPr>
          <p:cNvPr id="6" name="Group 5">
            <a:extLst>
              <a:ext uri="{FF2B5EF4-FFF2-40B4-BE49-F238E27FC236}">
                <a16:creationId xmlns:a16="http://schemas.microsoft.com/office/drawing/2014/main" id="{877D64A2-ED77-14D1-18EE-07E8AAB745C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614FCE78-829D-0DC7-064E-6180DC5F95BB}"/>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BD8A04B4-FA8A-C782-3326-E6FD0D83DE6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7C8D2718-FE72-E123-2763-FBB4F9691059}"/>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65A222B-6701-EF0C-571C-CDB60D8DCC9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56625C8D-9F3D-74E2-B76A-26FB0C02F4F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9AAD508-0862-5453-D0D6-3EF031846FB4}"/>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5B3C9FE6-3C86-E322-9C19-3C27BA8CF57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8B64DC3-1AF8-5162-3688-E329B58493A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2D9FD14-762F-8BB9-7834-9694DB84786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53B4BE0-BF16-110C-439F-78DE57B57E7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1255497"/>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3DFDDC-4B81-236D-7F0A-D8EDA5C89277}"/>
              </a:ext>
            </a:extLst>
          </p:cNvPr>
          <p:cNvSpPr>
            <a:spLocks noGrp="1"/>
          </p:cNvSpPr>
          <p:nvPr>
            <p:ph type="body" sz="quarter" idx="16"/>
          </p:nvPr>
        </p:nvSpPr>
        <p:spPr/>
        <p:txBody>
          <a:bodyPr/>
          <a:lstStyle/>
          <a:p>
            <a:r>
              <a:rPr lang="en-IE" dirty="0"/>
              <a:t>Digitale hulpmiddelen voor duurzaamheid</a:t>
            </a:r>
          </a:p>
        </p:txBody>
      </p:sp>
      <p:sp>
        <p:nvSpPr>
          <p:cNvPr id="3" name="Text Placeholder 2">
            <a:extLst>
              <a:ext uri="{FF2B5EF4-FFF2-40B4-BE49-F238E27FC236}">
                <a16:creationId xmlns:a16="http://schemas.microsoft.com/office/drawing/2014/main" id="{0952C79E-7135-EBD7-2BC4-35E90B05D6B2}"/>
              </a:ext>
            </a:extLst>
          </p:cNvPr>
          <p:cNvSpPr>
            <a:spLocks noGrp="1"/>
          </p:cNvSpPr>
          <p:nvPr>
            <p:ph type="body" sz="quarter" idx="19"/>
          </p:nvPr>
        </p:nvSpPr>
        <p:spPr>
          <a:xfrm>
            <a:off x="607556" y="1788033"/>
            <a:ext cx="5881763" cy="4102937"/>
          </a:xfrm>
        </p:spPr>
        <p:txBody>
          <a:bodyPr/>
          <a:lstStyle/>
          <a:p>
            <a:r>
              <a:rPr lang="en-US" dirty="0"/>
              <a:t>Voortbouwend op de duurzaamheidsprincipes die in </a:t>
            </a:r>
            <a:r>
              <a:rPr lang="en-US" b="1" dirty="0"/>
              <a:t>module 2 </a:t>
            </a:r>
            <a:r>
              <a:rPr lang="en-US" dirty="0"/>
              <a:t>zijn behandeld</a:t>
            </a:r>
            <a:r>
              <a:rPr lang="en-US" dirty="0"/>
              <a:t>, wordt in dit deel onderzocht hoe digitale hulpmiddelen in de praktijk kunnen worden toegepast om duurzamere voedselsystemen te ondersteunen.</a:t>
            </a:r>
          </a:p>
          <a:p>
            <a:endParaRPr lang="en-US" dirty="0"/>
          </a:p>
          <a:p>
            <a:r>
              <a:rPr lang="en-US" dirty="0"/>
              <a:t>Duurzaamheid bepaalt het </a:t>
            </a:r>
            <a:r>
              <a:rPr lang="en-US" i="1" dirty="0"/>
              <a:t>waarom</a:t>
            </a:r>
            <a:r>
              <a:rPr lang="en-US" dirty="0"/>
              <a:t>, digitale technologieën bieden het </a:t>
            </a:r>
            <a:r>
              <a:rPr lang="en-US" i="1" dirty="0"/>
              <a:t>hoe en </a:t>
            </a:r>
            <a:r>
              <a:rPr lang="en-US" dirty="0"/>
              <a:t>helpen</a:t>
            </a:r>
            <a:r>
              <a:rPr lang="en-US" i="1" dirty="0"/>
              <a:t> zo </a:t>
            </a:r>
            <a:r>
              <a:rPr lang="en-US" dirty="0"/>
              <a:t>voedings- en horecabedrijven om afval te verminderen, verantwoord in te kopen, de energie-efficiëntie te verbeteren, menu's met een lagere impact te ontwerpen en duurzamer </a:t>
            </a:r>
            <a:r>
              <a:rPr lang="en-US" dirty="0" err="1"/>
              <a:t>gedrag</a:t>
            </a:r>
            <a:r>
              <a:rPr lang="en-US" dirty="0"/>
              <a:t> bij klanten te stimuleren</a:t>
            </a:r>
            <a:r>
              <a:rPr lang="en-US" dirty="0"/>
              <a:t>.</a:t>
            </a:r>
            <a:endParaRPr lang="en-IE" dirty="0"/>
          </a:p>
        </p:txBody>
      </p:sp>
      <p:pic>
        <p:nvPicPr>
          <p:cNvPr id="6" name="Picture Placeholder 5">
            <a:extLst>
              <a:ext uri="{FF2B5EF4-FFF2-40B4-BE49-F238E27FC236}">
                <a16:creationId xmlns:a16="http://schemas.microsoft.com/office/drawing/2014/main" id="{3B1FF164-85E6-0221-9D0F-2DDBB345BD5D}"/>
              </a:ext>
            </a:extLst>
          </p:cNvPr>
          <p:cNvPicPr>
            <a:picLocks noGrp="1" noChangeAspect="1"/>
          </p:cNvPicPr>
          <p:nvPr>
            <p:ph type="pic" sz="quarter" idx="10"/>
          </p:nvPr>
        </p:nvPicPr>
        <p:blipFill>
          <a:blip r:embed="rId2"/>
          <a:srcRect l="21249" r="21249"/>
          <a:stretch>
            <a:fillRect/>
          </a:stretch>
        </p:blipFill>
        <p:spPr/>
      </p:pic>
    </p:spTree>
    <p:extLst>
      <p:ext uri="{BB962C8B-B14F-4D97-AF65-F5344CB8AC3E}">
        <p14:creationId xmlns:p14="http://schemas.microsoft.com/office/powerpoint/2010/main" val="2716062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F1E8F0-9BC9-D119-6083-A1D17D7C6051}"/>
              </a:ext>
            </a:extLst>
          </p:cNvPr>
          <p:cNvSpPr>
            <a:spLocks noGrp="1"/>
          </p:cNvSpPr>
          <p:nvPr>
            <p:ph type="body" sz="quarter" idx="10"/>
          </p:nvPr>
        </p:nvSpPr>
        <p:spPr/>
        <p:txBody>
          <a:bodyPr/>
          <a:lstStyle/>
          <a:p>
            <a:r>
              <a:rPr lang="en-US" dirty="0"/>
              <a:t>INHOUDSOPGAVE</a:t>
            </a:r>
          </a:p>
        </p:txBody>
      </p:sp>
      <p:sp>
        <p:nvSpPr>
          <p:cNvPr id="4" name="Text Placeholder 3">
            <a:extLst>
              <a:ext uri="{FF2B5EF4-FFF2-40B4-BE49-F238E27FC236}">
                <a16:creationId xmlns:a16="http://schemas.microsoft.com/office/drawing/2014/main" id="{0B64A7B8-7825-5103-00F3-B9E4EA1B4487}"/>
              </a:ext>
            </a:extLst>
          </p:cNvPr>
          <p:cNvSpPr>
            <a:spLocks noGrp="1"/>
          </p:cNvSpPr>
          <p:nvPr>
            <p:ph type="body" sz="quarter" idx="14"/>
          </p:nvPr>
        </p:nvSpPr>
        <p:spPr>
          <a:xfrm>
            <a:off x="3875476" y="804644"/>
            <a:ext cx="8147526" cy="689519"/>
          </a:xfrm>
        </p:spPr>
        <p:txBody>
          <a:bodyPr/>
          <a:lstStyle/>
          <a:p>
            <a:r>
              <a:rPr lang="en-US" dirty="0"/>
              <a:t>Inleiding: Waarom digitale vaardigheden belangrijk zijn voor voedsel en duurzaamheid</a:t>
            </a:r>
          </a:p>
        </p:txBody>
      </p:sp>
      <p:sp>
        <p:nvSpPr>
          <p:cNvPr id="5" name="Text Placeholder 4">
            <a:extLst>
              <a:ext uri="{FF2B5EF4-FFF2-40B4-BE49-F238E27FC236}">
                <a16:creationId xmlns:a16="http://schemas.microsoft.com/office/drawing/2014/main" id="{8DCFBF39-FA3B-67DC-90A4-DF069BBA88F3}"/>
              </a:ext>
            </a:extLst>
          </p:cNvPr>
          <p:cNvSpPr>
            <a:spLocks noGrp="1"/>
          </p:cNvSpPr>
          <p:nvPr>
            <p:ph type="body" sz="quarter" idx="15"/>
          </p:nvPr>
        </p:nvSpPr>
        <p:spPr>
          <a:xfrm>
            <a:off x="3040179" y="804644"/>
            <a:ext cx="700387" cy="689518"/>
          </a:xfrm>
        </p:spPr>
        <p:txBody>
          <a:bodyPr/>
          <a:lstStyle/>
          <a:p>
            <a:r>
              <a:rPr lang="en-US" dirty="0"/>
              <a:t>01</a:t>
            </a:r>
          </a:p>
        </p:txBody>
      </p:sp>
      <p:sp>
        <p:nvSpPr>
          <p:cNvPr id="6" name="Text Placeholder 5">
            <a:extLst>
              <a:ext uri="{FF2B5EF4-FFF2-40B4-BE49-F238E27FC236}">
                <a16:creationId xmlns:a16="http://schemas.microsoft.com/office/drawing/2014/main" id="{4EB23375-653C-7DE6-AC4B-16E02D64191B}"/>
              </a:ext>
            </a:extLst>
          </p:cNvPr>
          <p:cNvSpPr>
            <a:spLocks noGrp="1"/>
          </p:cNvSpPr>
          <p:nvPr>
            <p:ph type="body" sz="quarter" idx="29"/>
          </p:nvPr>
        </p:nvSpPr>
        <p:spPr>
          <a:xfrm>
            <a:off x="3061882" y="1559212"/>
            <a:ext cx="700387" cy="689518"/>
          </a:xfrm>
        </p:spPr>
        <p:txBody>
          <a:bodyPr/>
          <a:lstStyle/>
          <a:p>
            <a:r>
              <a:rPr lang="en-US" dirty="0"/>
              <a:t>02</a:t>
            </a:r>
          </a:p>
        </p:txBody>
      </p:sp>
      <p:sp>
        <p:nvSpPr>
          <p:cNvPr id="7" name="Text Placeholder 6">
            <a:extLst>
              <a:ext uri="{FF2B5EF4-FFF2-40B4-BE49-F238E27FC236}">
                <a16:creationId xmlns:a16="http://schemas.microsoft.com/office/drawing/2014/main" id="{6223FA0E-247D-D9A0-B6F2-989D47FD1B7B}"/>
              </a:ext>
            </a:extLst>
          </p:cNvPr>
          <p:cNvSpPr>
            <a:spLocks noGrp="1"/>
          </p:cNvSpPr>
          <p:nvPr>
            <p:ph type="body" sz="quarter" idx="30"/>
          </p:nvPr>
        </p:nvSpPr>
        <p:spPr>
          <a:xfrm>
            <a:off x="3897179" y="1559212"/>
            <a:ext cx="6758750" cy="689519"/>
          </a:xfrm>
        </p:spPr>
        <p:txBody>
          <a:bodyPr/>
          <a:lstStyle/>
          <a:p>
            <a:r>
              <a:rPr lang="en-US" dirty="0"/>
              <a:t>De rol van technologie in moderne voedselsystemen</a:t>
            </a:r>
          </a:p>
        </p:txBody>
      </p:sp>
      <p:sp>
        <p:nvSpPr>
          <p:cNvPr id="8" name="Text Placeholder 7">
            <a:extLst>
              <a:ext uri="{FF2B5EF4-FFF2-40B4-BE49-F238E27FC236}">
                <a16:creationId xmlns:a16="http://schemas.microsoft.com/office/drawing/2014/main" id="{EE9907E9-3557-65F0-07F2-880BA1859012}"/>
              </a:ext>
            </a:extLst>
          </p:cNvPr>
          <p:cNvSpPr>
            <a:spLocks noGrp="1"/>
          </p:cNvSpPr>
          <p:nvPr>
            <p:ph type="body" sz="quarter" idx="31"/>
          </p:nvPr>
        </p:nvSpPr>
        <p:spPr>
          <a:xfrm>
            <a:off x="3068461" y="2361905"/>
            <a:ext cx="700387" cy="689518"/>
          </a:xfrm>
        </p:spPr>
        <p:txBody>
          <a:bodyPr/>
          <a:lstStyle/>
          <a:p>
            <a:r>
              <a:rPr lang="en-US" dirty="0"/>
              <a:t>03</a:t>
            </a:r>
          </a:p>
        </p:txBody>
      </p:sp>
      <p:sp>
        <p:nvSpPr>
          <p:cNvPr id="9" name="Text Placeholder 8">
            <a:extLst>
              <a:ext uri="{FF2B5EF4-FFF2-40B4-BE49-F238E27FC236}">
                <a16:creationId xmlns:a16="http://schemas.microsoft.com/office/drawing/2014/main" id="{66DC35D7-B9E1-F7E8-2A8F-1FC2D3CBDAE5}"/>
              </a:ext>
            </a:extLst>
          </p:cNvPr>
          <p:cNvSpPr>
            <a:spLocks noGrp="1"/>
          </p:cNvSpPr>
          <p:nvPr>
            <p:ph type="body" sz="quarter" idx="32"/>
          </p:nvPr>
        </p:nvSpPr>
        <p:spPr>
          <a:xfrm>
            <a:off x="3903758" y="2361905"/>
            <a:ext cx="5857689" cy="689519"/>
          </a:xfrm>
        </p:spPr>
        <p:txBody>
          <a:bodyPr/>
          <a:lstStyle/>
          <a:p>
            <a:r>
              <a:rPr lang="en-US" dirty="0"/>
              <a:t>Digitale hulpmiddelen voor duurzaamheid</a:t>
            </a:r>
          </a:p>
        </p:txBody>
      </p:sp>
      <p:sp>
        <p:nvSpPr>
          <p:cNvPr id="10" name="Text Placeholder 9">
            <a:extLst>
              <a:ext uri="{FF2B5EF4-FFF2-40B4-BE49-F238E27FC236}">
                <a16:creationId xmlns:a16="http://schemas.microsoft.com/office/drawing/2014/main" id="{9B99DB50-2639-C722-31B4-9AA2883D7EB0}"/>
              </a:ext>
            </a:extLst>
          </p:cNvPr>
          <p:cNvSpPr>
            <a:spLocks noGrp="1"/>
          </p:cNvSpPr>
          <p:nvPr>
            <p:ph type="body" sz="quarter" idx="33"/>
          </p:nvPr>
        </p:nvSpPr>
        <p:spPr>
          <a:xfrm>
            <a:off x="3090164" y="3132515"/>
            <a:ext cx="700387" cy="689518"/>
          </a:xfrm>
        </p:spPr>
        <p:txBody>
          <a:bodyPr/>
          <a:lstStyle/>
          <a:p>
            <a:r>
              <a:rPr lang="en-US" dirty="0"/>
              <a:t>04</a:t>
            </a:r>
          </a:p>
        </p:txBody>
      </p:sp>
      <p:sp>
        <p:nvSpPr>
          <p:cNvPr id="11" name="Text Placeholder 10">
            <a:extLst>
              <a:ext uri="{FF2B5EF4-FFF2-40B4-BE49-F238E27FC236}">
                <a16:creationId xmlns:a16="http://schemas.microsoft.com/office/drawing/2014/main" id="{A6E22E7A-78A9-83C7-F1A9-ACFE1DD40E11}"/>
              </a:ext>
            </a:extLst>
          </p:cNvPr>
          <p:cNvSpPr>
            <a:spLocks noGrp="1"/>
          </p:cNvSpPr>
          <p:nvPr>
            <p:ph type="body" sz="quarter" idx="34"/>
          </p:nvPr>
        </p:nvSpPr>
        <p:spPr>
          <a:xfrm>
            <a:off x="3925461" y="3132515"/>
            <a:ext cx="5857689" cy="689519"/>
          </a:xfrm>
        </p:spPr>
        <p:txBody>
          <a:bodyPr/>
          <a:lstStyle/>
          <a:p>
            <a:r>
              <a:rPr lang="en-US" dirty="0"/>
              <a:t>"AI Made Easy" – De basisbeginselen begrijpen</a:t>
            </a:r>
          </a:p>
        </p:txBody>
      </p:sp>
      <p:sp>
        <p:nvSpPr>
          <p:cNvPr id="12" name="Text Placeholder 11">
            <a:extLst>
              <a:ext uri="{FF2B5EF4-FFF2-40B4-BE49-F238E27FC236}">
                <a16:creationId xmlns:a16="http://schemas.microsoft.com/office/drawing/2014/main" id="{C570D5EE-43BE-EBB3-E8CC-FE93546EDAA5}"/>
              </a:ext>
            </a:extLst>
          </p:cNvPr>
          <p:cNvSpPr>
            <a:spLocks noGrp="1"/>
          </p:cNvSpPr>
          <p:nvPr>
            <p:ph type="body" sz="quarter" idx="35"/>
          </p:nvPr>
        </p:nvSpPr>
        <p:spPr>
          <a:xfrm>
            <a:off x="3068461" y="3887082"/>
            <a:ext cx="700387" cy="689518"/>
          </a:xfrm>
        </p:spPr>
        <p:txBody>
          <a:bodyPr/>
          <a:lstStyle/>
          <a:p>
            <a:r>
              <a:rPr lang="en-US" dirty="0"/>
              <a:t>05</a:t>
            </a:r>
          </a:p>
        </p:txBody>
      </p:sp>
      <p:sp>
        <p:nvSpPr>
          <p:cNvPr id="13" name="Text Placeholder 12">
            <a:extLst>
              <a:ext uri="{FF2B5EF4-FFF2-40B4-BE49-F238E27FC236}">
                <a16:creationId xmlns:a16="http://schemas.microsoft.com/office/drawing/2014/main" id="{A811B8CF-E6D5-F08C-8B07-F1F5397294B0}"/>
              </a:ext>
            </a:extLst>
          </p:cNvPr>
          <p:cNvSpPr>
            <a:spLocks noGrp="1"/>
          </p:cNvSpPr>
          <p:nvPr>
            <p:ph type="body" sz="quarter" idx="36"/>
          </p:nvPr>
        </p:nvSpPr>
        <p:spPr>
          <a:xfrm>
            <a:off x="3903758" y="3887082"/>
            <a:ext cx="5857689" cy="689519"/>
          </a:xfrm>
        </p:spPr>
        <p:txBody>
          <a:bodyPr/>
          <a:lstStyle/>
          <a:p>
            <a:r>
              <a:rPr lang="en-US" dirty="0"/>
              <a:t>Digitaal storytelling voor voedselinnovatie</a:t>
            </a:r>
          </a:p>
        </p:txBody>
      </p:sp>
    </p:spTree>
    <p:extLst>
      <p:ext uri="{BB962C8B-B14F-4D97-AF65-F5344CB8AC3E}">
        <p14:creationId xmlns:p14="http://schemas.microsoft.com/office/powerpoint/2010/main" val="1910683258"/>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EBB67-2614-1C8A-CF08-DA0AE4C6719B}"/>
              </a:ext>
            </a:extLst>
          </p:cNvPr>
          <p:cNvSpPr>
            <a:spLocks noGrp="1"/>
          </p:cNvSpPr>
          <p:nvPr>
            <p:ph type="body" sz="quarter" idx="18"/>
          </p:nvPr>
        </p:nvSpPr>
        <p:spPr>
          <a:xfrm>
            <a:off x="468763" y="1523285"/>
            <a:ext cx="5853573" cy="3666574"/>
          </a:xfrm>
        </p:spPr>
        <p:txBody>
          <a:bodyPr/>
          <a:lstStyle/>
          <a:p>
            <a:r>
              <a:rPr lang="en-IE" b="1" dirty="0">
                <a:solidFill>
                  <a:srgbClr val="F26F46"/>
                </a:solidFill>
              </a:rPr>
              <a:t>Doel: </a:t>
            </a:r>
            <a:r>
              <a:rPr lang="en-IE" dirty="0"/>
              <a:t>De impact op het milieu verminderen door vermijdbaar afval tot een minimum te beperken.</a:t>
            </a:r>
          </a:p>
          <a:p>
            <a:pPr>
              <a:spcBef>
                <a:spcPts val="600"/>
              </a:spcBef>
            </a:pPr>
            <a:r>
              <a:rPr lang="en-IE" b="1" dirty="0">
                <a:solidFill>
                  <a:srgbClr val="F26F46"/>
                </a:solidFill>
              </a:rPr>
              <a:t>Specifieke tools voor duurzaamheid:</a:t>
            </a:r>
            <a:endParaRPr lang="en-IE" dirty="0">
              <a:solidFill>
                <a:srgbClr val="F26F46"/>
              </a:solidFill>
            </a:endParaRPr>
          </a:p>
          <a:p>
            <a:pPr marL="342900" indent="-342900">
              <a:spcBef>
                <a:spcPts val="600"/>
              </a:spcBef>
              <a:buFont typeface="Arial" panose="020B0604020202020204" pitchFamily="34" charset="0"/>
              <a:buChar char="•"/>
            </a:pPr>
            <a:r>
              <a:rPr lang="en-IE" sz="2200" b="1" dirty="0">
                <a:hlinkClick r:id="rId2"/>
              </a:rPr>
              <a:t>Winnow Vision </a:t>
            </a:r>
            <a:r>
              <a:rPr lang="en-IE" sz="2200" dirty="0"/>
              <a:t>- AI-gestuurde afvalregistratie die voedselverspilling tegengaat (42% vermindering aangetoond in hotels).</a:t>
            </a:r>
          </a:p>
          <a:p>
            <a:pPr marL="342900" indent="-342900">
              <a:spcBef>
                <a:spcPts val="600"/>
              </a:spcBef>
              <a:buFont typeface="Arial" panose="020B0604020202020204" pitchFamily="34" charset="0"/>
              <a:buChar char="•"/>
            </a:pPr>
            <a:r>
              <a:rPr lang="en-IE" sz="2200" b="1" dirty="0">
                <a:hlinkClick r:id="rId3"/>
              </a:rPr>
              <a:t>Leanpath </a:t>
            </a:r>
            <a:r>
              <a:rPr lang="en-IE" sz="2200" dirty="0"/>
              <a:t>- Digitaal monitoring- en feedback systeem voor personeel om verspilling bij de bereiding, opdienen en bederf te verminderen.</a:t>
            </a:r>
          </a:p>
          <a:p>
            <a:pPr marL="342900" indent="-342900">
              <a:spcBef>
                <a:spcPts val="600"/>
              </a:spcBef>
              <a:buFont typeface="Arial" panose="020B0604020202020204" pitchFamily="34" charset="0"/>
              <a:buChar char="•"/>
            </a:pPr>
            <a:r>
              <a:rPr lang="en-IE" sz="2200" b="1" dirty="0">
                <a:hlinkClick r:id="rId4"/>
              </a:rPr>
              <a:t>Too Good To Go </a:t>
            </a:r>
            <a:r>
              <a:rPr lang="en-IE" sz="2200" b="1" dirty="0"/>
              <a:t>/ </a:t>
            </a:r>
            <a:r>
              <a:rPr lang="en-IE" sz="2200" b="1" dirty="0">
                <a:hlinkClick r:id="rId5"/>
              </a:rPr>
              <a:t>Olio </a:t>
            </a:r>
            <a:r>
              <a:rPr lang="en-IE" sz="2200" dirty="0"/>
              <a:t>— Herverdelingsplatforms die voorkomen dat eetbaar voedsel op de vuilstort terechtkomt.</a:t>
            </a:r>
          </a:p>
          <a:p>
            <a:r>
              <a:rPr lang="en-IE" b="1" dirty="0">
                <a:solidFill>
                  <a:srgbClr val="F26F46"/>
                </a:solidFill>
              </a:rPr>
              <a:t>Waarom dit belangrijk is: </a:t>
            </a:r>
            <a:r>
              <a:rPr lang="en-IE" dirty="0"/>
              <a:t>Afvalpreventie vermindert de CO2-uitstoot en bespaart hulpbronnen.</a:t>
            </a:r>
          </a:p>
          <a:p>
            <a:endParaRPr lang="en-IE" dirty="0"/>
          </a:p>
        </p:txBody>
      </p:sp>
      <p:pic>
        <p:nvPicPr>
          <p:cNvPr id="6" name="Picture Placeholder 5" descr="A pile of food on the ground&#10;&#10;AI-generated content may be incorrect.">
            <a:extLst>
              <a:ext uri="{FF2B5EF4-FFF2-40B4-BE49-F238E27FC236}">
                <a16:creationId xmlns:a16="http://schemas.microsoft.com/office/drawing/2014/main" id="{246CA830-9134-F340-AEAA-8652ECCD3A74}"/>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1009C2DB-1E5F-02AF-DA03-5748B8E1624A}"/>
              </a:ext>
            </a:extLst>
          </p:cNvPr>
          <p:cNvSpPr>
            <a:spLocks noGrp="1"/>
          </p:cNvSpPr>
          <p:nvPr>
            <p:ph type="body" sz="quarter" idx="16"/>
          </p:nvPr>
        </p:nvSpPr>
        <p:spPr>
          <a:xfrm>
            <a:off x="468763" y="451413"/>
            <a:ext cx="8304045" cy="689324"/>
          </a:xfrm>
          <a:solidFill>
            <a:schemeClr val="bg1"/>
          </a:solidFill>
        </p:spPr>
        <p:txBody>
          <a:bodyPr anchor="ctr"/>
          <a:lstStyle/>
          <a:p>
            <a:r>
              <a:rPr lang="en-US" dirty="0">
                <a:solidFill>
                  <a:srgbClr val="F26F46"/>
                </a:solidFill>
              </a:rPr>
              <a:t>Digitale tools voor het voorkomen van voedselverspilling</a:t>
            </a:r>
            <a:endParaRPr lang="en-IE" dirty="0">
              <a:solidFill>
                <a:srgbClr val="F26F46"/>
              </a:solidFill>
            </a:endParaRPr>
          </a:p>
        </p:txBody>
      </p:sp>
    </p:spTree>
    <p:extLst>
      <p:ext uri="{BB962C8B-B14F-4D97-AF65-F5344CB8AC3E}">
        <p14:creationId xmlns:p14="http://schemas.microsoft.com/office/powerpoint/2010/main" val="2792232054"/>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F63D5-A905-DCE6-F590-7E4A64A427A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DD8972-689E-E5BC-336C-C5C094C0D0BC}"/>
              </a:ext>
            </a:extLst>
          </p:cNvPr>
          <p:cNvSpPr>
            <a:spLocks noGrp="1"/>
          </p:cNvSpPr>
          <p:nvPr>
            <p:ph type="body" sz="quarter" idx="16"/>
          </p:nvPr>
        </p:nvSpPr>
        <p:spPr>
          <a:xfrm>
            <a:off x="1362075" y="593866"/>
            <a:ext cx="10207795" cy="992652"/>
          </a:xfrm>
        </p:spPr>
        <p:txBody>
          <a:bodyPr>
            <a:noAutofit/>
          </a:bodyPr>
          <a:lstStyle/>
          <a:p>
            <a:r>
              <a:rPr lang="en-US" dirty="0"/>
              <a:t>Traceerbaarheidstools ter ondersteuning van duurzame inkoop</a:t>
            </a:r>
            <a:endParaRPr lang="en-IE" dirty="0"/>
          </a:p>
        </p:txBody>
      </p:sp>
      <p:sp>
        <p:nvSpPr>
          <p:cNvPr id="2" name="Text Placeholder 1">
            <a:extLst>
              <a:ext uri="{FF2B5EF4-FFF2-40B4-BE49-F238E27FC236}">
                <a16:creationId xmlns:a16="http://schemas.microsoft.com/office/drawing/2014/main" id="{4FE606E7-0C68-5096-8182-FC005DC4878E}"/>
              </a:ext>
            </a:extLst>
          </p:cNvPr>
          <p:cNvSpPr>
            <a:spLocks noGrp="1"/>
          </p:cNvSpPr>
          <p:nvPr>
            <p:ph type="body" sz="quarter" idx="19"/>
          </p:nvPr>
        </p:nvSpPr>
        <p:spPr>
          <a:xfrm>
            <a:off x="6248400" y="1586518"/>
            <a:ext cx="5581650" cy="4102937"/>
          </a:xfrm>
        </p:spPr>
        <p:txBody>
          <a:bodyPr>
            <a:noAutofit/>
          </a:bodyPr>
          <a:lstStyle/>
          <a:p>
            <a:pPr>
              <a:spcAft>
                <a:spcPts val="600"/>
              </a:spcAft>
            </a:pPr>
            <a:r>
              <a:rPr lang="en-IE" b="1" dirty="0"/>
              <a:t>Doel: </a:t>
            </a:r>
            <a:r>
              <a:rPr lang="en-US" dirty="0"/>
              <a:t>Transparantie waarborgen en verantwoord inkopen mogelijk maken.</a:t>
            </a:r>
          </a:p>
          <a:p>
            <a:r>
              <a:rPr lang="en-IE" b="1" dirty="0"/>
              <a:t>Specifieke tools voor duurzaamheid:</a:t>
            </a:r>
            <a:endParaRPr lang="en-IE" dirty="0"/>
          </a:p>
          <a:p>
            <a:pPr marL="342900" indent="-342900">
              <a:spcBef>
                <a:spcPts val="600"/>
              </a:spcBef>
              <a:buFont typeface="Arial" panose="020B0604020202020204" pitchFamily="34" charset="0"/>
              <a:buChar char="•"/>
            </a:pPr>
            <a:r>
              <a:rPr lang="en-IE" b="1" dirty="0">
                <a:hlinkClick r:id="rId2"/>
              </a:rPr>
              <a:t>Herkomst </a:t>
            </a:r>
            <a:r>
              <a:rPr lang="en-IE" b="1" dirty="0"/>
              <a:t>- </a:t>
            </a:r>
            <a:r>
              <a:rPr lang="en-IE" dirty="0"/>
              <a:t>Verifieert milieu- en inkoopclaims met blockchain.</a:t>
            </a:r>
          </a:p>
          <a:p>
            <a:pPr marL="342900" indent="-342900">
              <a:spcBef>
                <a:spcPts val="600"/>
              </a:spcBef>
              <a:buFont typeface="Arial" panose="020B0604020202020204" pitchFamily="34" charset="0"/>
              <a:buChar char="•"/>
            </a:pPr>
            <a:r>
              <a:rPr lang="en-IE" b="1" dirty="0">
                <a:hlinkClick r:id="rId3"/>
              </a:rPr>
              <a:t>GS1 Digital Link </a:t>
            </a:r>
            <a:r>
              <a:rPr lang="en-IE" b="1" dirty="0"/>
              <a:t>/ </a:t>
            </a:r>
            <a:r>
              <a:rPr lang="en-IE" b="1" dirty="0">
                <a:hlinkClick r:id="rId4"/>
              </a:rPr>
              <a:t>QR-traceerbaarheid </a:t>
            </a:r>
            <a:r>
              <a:rPr lang="en-IE" b="1" dirty="0"/>
              <a:t>- </a:t>
            </a:r>
            <a:r>
              <a:rPr lang="en-IE" dirty="0"/>
              <a:t>Biedt klanten duurzaamheidsinformatie door de verpakking te scannen.</a:t>
            </a:r>
          </a:p>
          <a:p>
            <a:pPr marL="342900" indent="-342900">
              <a:spcBef>
                <a:spcPts val="600"/>
              </a:spcBef>
              <a:buFont typeface="Arial" panose="020B0604020202020204" pitchFamily="34" charset="0"/>
              <a:buChar char="•"/>
            </a:pPr>
            <a:r>
              <a:rPr lang="en-IE" b="1" dirty="0">
                <a:hlinkClick r:id="rId5"/>
              </a:rPr>
              <a:t>Eco-Score </a:t>
            </a:r>
            <a:r>
              <a:rPr lang="en-IE" b="1" dirty="0"/>
              <a:t>/ </a:t>
            </a:r>
            <a:r>
              <a:rPr lang="en-IE" b="1" dirty="0">
                <a:hlinkClick r:id="rId6"/>
              </a:rPr>
              <a:t>Planet-Score </a:t>
            </a:r>
            <a:r>
              <a:rPr lang="en-IE" b="1" dirty="0"/>
              <a:t>- </a:t>
            </a:r>
            <a:r>
              <a:rPr lang="en-IE" dirty="0"/>
              <a:t>Beoordeelt de milieu-impact van voedingsmiddelen.</a:t>
            </a:r>
          </a:p>
          <a:p>
            <a:pPr>
              <a:spcBef>
                <a:spcPts val="1200"/>
              </a:spcBef>
            </a:pPr>
            <a:r>
              <a:rPr lang="en-IE" b="1" dirty="0"/>
              <a:t>Waarom dit belangrijk is: </a:t>
            </a:r>
            <a:r>
              <a:rPr lang="en-US" dirty="0"/>
              <a:t>Traceerbaarheid vermindert fraude, ondersteunt ethische inkoop en stimuleert verantwoorde keuzes van consumenten.</a:t>
            </a:r>
            <a:endParaRPr lang="en-IE" dirty="0"/>
          </a:p>
        </p:txBody>
      </p:sp>
      <p:pic>
        <p:nvPicPr>
          <p:cNvPr id="1027" name="Picture 3">
            <a:extLst>
              <a:ext uri="{FF2B5EF4-FFF2-40B4-BE49-F238E27FC236}">
                <a16:creationId xmlns:a16="http://schemas.microsoft.com/office/drawing/2014/main" id="{02808831-9EA4-01E2-D69A-8EC01B0F1171}"/>
              </a:ext>
            </a:extLst>
          </p:cNvPr>
          <p:cNvPicPr>
            <a:picLocks noGrp="1" noChangeAspect="1" noChangeArrowheads="1"/>
          </p:cNvPicPr>
          <p:nvPr>
            <p:ph type="pic" sz="quarter" idx="10"/>
          </p:nvPr>
        </p:nvPicPr>
        <p:blipFill rotWithShape="1">
          <a:blip r:embed="rId7" cstate="screen">
            <a:extLst>
              <a:ext uri="{28A0092B-C50C-407E-A947-70E740481C1C}">
                <a14:useLocalDpi xmlns:a14="http://schemas.microsoft.com/office/drawing/2010/main"/>
              </a:ext>
            </a:extLst>
          </a:blip>
          <a:srcRect/>
          <a:stretch>
            <a:fill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1861618624"/>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EA8D5-34CC-5714-EAA1-76930DCAA0D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5E8CFE3-F319-24D0-E4B8-F0D9A2B970CF}"/>
              </a:ext>
            </a:extLst>
          </p:cNvPr>
          <p:cNvSpPr>
            <a:spLocks noGrp="1"/>
          </p:cNvSpPr>
          <p:nvPr>
            <p:ph type="body" sz="quarter" idx="18"/>
          </p:nvPr>
        </p:nvSpPr>
        <p:spPr>
          <a:xfrm>
            <a:off x="610601" y="1390090"/>
            <a:ext cx="5853573" cy="3666574"/>
          </a:xfrm>
        </p:spPr>
        <p:txBody>
          <a:bodyPr/>
          <a:lstStyle/>
          <a:p>
            <a:r>
              <a:rPr lang="en-IE" b="1" dirty="0">
                <a:solidFill>
                  <a:srgbClr val="F26F46"/>
                </a:solidFill>
              </a:rPr>
              <a:t>Doel: </a:t>
            </a:r>
            <a:r>
              <a:rPr lang="en-US" dirty="0"/>
              <a:t>Energieverbruik, uitstoot en bedrijfskosten verminderen.</a:t>
            </a:r>
          </a:p>
          <a:p>
            <a:r>
              <a:rPr lang="en-IE" b="1" dirty="0">
                <a:solidFill>
                  <a:srgbClr val="F26F46"/>
                </a:solidFill>
              </a:rPr>
              <a:t>Specifieke tools voor duurzaamheid:</a:t>
            </a:r>
            <a:endParaRPr lang="en-IE" dirty="0">
              <a:solidFill>
                <a:srgbClr val="F26F46"/>
              </a:solidFill>
            </a:endParaRPr>
          </a:p>
          <a:p>
            <a:pPr marL="342900" indent="-342900">
              <a:spcBef>
                <a:spcPts val="600"/>
              </a:spcBef>
              <a:buFont typeface="Arial" panose="020B0604020202020204" pitchFamily="34" charset="0"/>
              <a:buChar char="•"/>
            </a:pPr>
            <a:r>
              <a:rPr lang="en-IE" sz="2200" b="1" dirty="0">
                <a:hlinkClick r:id="rId2"/>
              </a:rPr>
              <a:t>Danfoss Smart Refrigeration </a:t>
            </a:r>
            <a:r>
              <a:rPr lang="en-IE" sz="2200" b="1" dirty="0"/>
              <a:t>- </a:t>
            </a:r>
            <a:r>
              <a:rPr lang="en-IE" sz="2200" dirty="0"/>
              <a:t>Vermindert energieverspilling in koelsystemen.</a:t>
            </a:r>
          </a:p>
          <a:p>
            <a:pPr marL="342900" indent="-342900">
              <a:spcBef>
                <a:spcPts val="600"/>
              </a:spcBef>
              <a:buFont typeface="Arial" panose="020B0604020202020204" pitchFamily="34" charset="0"/>
              <a:buChar char="•"/>
            </a:pPr>
            <a:r>
              <a:rPr lang="en-IE" sz="2200" b="1" dirty="0">
                <a:hlinkClick r:id="rId3"/>
              </a:rPr>
              <a:t>Smappee Energy Management </a:t>
            </a:r>
            <a:r>
              <a:rPr lang="en-IE" sz="2200" b="1" dirty="0"/>
              <a:t>- </a:t>
            </a:r>
            <a:r>
              <a:rPr lang="en-IE" sz="2200" dirty="0"/>
              <a:t>Houdt gedetailleerd verbruik bij en identificeert inefficiënties.</a:t>
            </a:r>
          </a:p>
          <a:p>
            <a:pPr marL="342900" indent="-342900">
              <a:spcBef>
                <a:spcPts val="600"/>
              </a:spcBef>
              <a:buFont typeface="Arial" panose="020B0604020202020204" pitchFamily="34" charset="0"/>
              <a:buChar char="•"/>
            </a:pPr>
            <a:r>
              <a:rPr lang="en-IE" sz="2200" b="1" dirty="0">
                <a:hlinkClick r:id="rId4"/>
              </a:rPr>
              <a:t>EcoStruxure </a:t>
            </a:r>
            <a:r>
              <a:rPr lang="en-IE" sz="2200" b="1" dirty="0"/>
              <a:t>(Schneider Electric) - </a:t>
            </a:r>
            <a:r>
              <a:rPr lang="en-IE" sz="2200" dirty="0"/>
              <a:t>Beheert de energie en uitstoot van gebouwen met behulp van realtime gegevens.</a:t>
            </a:r>
          </a:p>
          <a:p>
            <a:pPr>
              <a:spcBef>
                <a:spcPts val="600"/>
              </a:spcBef>
            </a:pPr>
            <a:r>
              <a:rPr lang="en-IE" b="1" dirty="0">
                <a:solidFill>
                  <a:srgbClr val="F26F46"/>
                </a:solidFill>
              </a:rPr>
              <a:t>Waarom dit belangrijk is: </a:t>
            </a:r>
            <a:r>
              <a:rPr lang="en-US" dirty="0"/>
              <a:t>De horeca heeft een hoge energiebehoefte; digitale monitoring vermindert de CO2-voetafdruk (en kosten) van een bedrijf.</a:t>
            </a:r>
            <a:endParaRPr lang="en-IE" dirty="0"/>
          </a:p>
        </p:txBody>
      </p:sp>
      <p:pic>
        <p:nvPicPr>
          <p:cNvPr id="6" name="Picture Placeholder 5" descr="Battery icon on circuit board">
            <a:extLst>
              <a:ext uri="{FF2B5EF4-FFF2-40B4-BE49-F238E27FC236}">
                <a16:creationId xmlns:a16="http://schemas.microsoft.com/office/drawing/2014/main" id="{AB63C200-6C46-A631-EEB1-7550DA7D0873}"/>
              </a:ext>
            </a:extLst>
          </p:cNvPr>
          <p:cNvPicPr>
            <a:picLocks noGrp="1" noChangeAspect="1"/>
          </p:cNvPicPr>
          <p:nvPr>
            <p:ph type="pic" sz="quarter" idx="19"/>
          </p:nvPr>
        </p:nvPicPr>
        <p:blipFill>
          <a:blip r:embed="rId5"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6ACFD2E0-681E-9057-386F-9609B9146D63}"/>
              </a:ext>
            </a:extLst>
          </p:cNvPr>
          <p:cNvSpPr>
            <a:spLocks noGrp="1"/>
          </p:cNvSpPr>
          <p:nvPr>
            <p:ph type="body" sz="quarter" idx="16"/>
          </p:nvPr>
        </p:nvSpPr>
        <p:spPr>
          <a:xfrm>
            <a:off x="610601" y="346638"/>
            <a:ext cx="9314449" cy="640190"/>
          </a:xfrm>
          <a:solidFill>
            <a:schemeClr val="bg1"/>
          </a:solidFill>
        </p:spPr>
        <p:txBody>
          <a:bodyPr anchor="ctr"/>
          <a:lstStyle/>
          <a:p>
            <a:r>
              <a:rPr lang="en-US" dirty="0">
                <a:solidFill>
                  <a:srgbClr val="F26F46"/>
                </a:solidFill>
              </a:rPr>
              <a:t>Tools voor energie-efficiëntie en CO2-reductie</a:t>
            </a:r>
            <a:endParaRPr lang="en-IE" dirty="0">
              <a:solidFill>
                <a:srgbClr val="F26F46"/>
              </a:solidFill>
            </a:endParaRPr>
          </a:p>
        </p:txBody>
      </p:sp>
    </p:spTree>
    <p:extLst>
      <p:ext uri="{BB962C8B-B14F-4D97-AF65-F5344CB8AC3E}">
        <p14:creationId xmlns:p14="http://schemas.microsoft.com/office/powerpoint/2010/main" val="3705346592"/>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2EB0D-41C0-09F2-0FAF-8C09D0EE134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557FCF6-5F4B-7AF7-BC4B-0C6F7DCC7A15}"/>
              </a:ext>
            </a:extLst>
          </p:cNvPr>
          <p:cNvSpPr>
            <a:spLocks noGrp="1"/>
          </p:cNvSpPr>
          <p:nvPr>
            <p:ph type="body" sz="quarter" idx="16"/>
          </p:nvPr>
        </p:nvSpPr>
        <p:spPr>
          <a:xfrm>
            <a:off x="1260475" y="593866"/>
            <a:ext cx="10207795" cy="992652"/>
          </a:xfrm>
        </p:spPr>
        <p:txBody>
          <a:bodyPr>
            <a:noAutofit/>
          </a:bodyPr>
          <a:lstStyle/>
          <a:p>
            <a:r>
              <a:rPr lang="en-US" dirty="0"/>
              <a:t>Hulpmiddelen voor duurzame menu-engineering en resourceplanning</a:t>
            </a:r>
            <a:endParaRPr lang="en-IE" dirty="0"/>
          </a:p>
        </p:txBody>
      </p:sp>
      <p:sp>
        <p:nvSpPr>
          <p:cNvPr id="2" name="Text Placeholder 1">
            <a:extLst>
              <a:ext uri="{FF2B5EF4-FFF2-40B4-BE49-F238E27FC236}">
                <a16:creationId xmlns:a16="http://schemas.microsoft.com/office/drawing/2014/main" id="{B25BAB0E-ECF9-5F7F-6FD6-820D7A76D11D}"/>
              </a:ext>
            </a:extLst>
          </p:cNvPr>
          <p:cNvSpPr>
            <a:spLocks noGrp="1"/>
          </p:cNvSpPr>
          <p:nvPr>
            <p:ph type="body" sz="quarter" idx="19"/>
          </p:nvPr>
        </p:nvSpPr>
        <p:spPr>
          <a:xfrm>
            <a:off x="6248400" y="1586518"/>
            <a:ext cx="5581650" cy="4102937"/>
          </a:xfrm>
        </p:spPr>
        <p:txBody>
          <a:bodyPr>
            <a:noAutofit/>
          </a:bodyPr>
          <a:lstStyle/>
          <a:p>
            <a:pPr>
              <a:spcAft>
                <a:spcPts val="600"/>
              </a:spcAft>
            </a:pPr>
            <a:r>
              <a:rPr lang="en-IE" b="1" dirty="0"/>
              <a:t>Doel: </a:t>
            </a:r>
            <a:r>
              <a:rPr lang="en-US" dirty="0"/>
              <a:t>De impact op het milieu verminderen door middel van datagestuurde keukenactiviteiten.</a:t>
            </a:r>
          </a:p>
          <a:p>
            <a:pPr>
              <a:spcAft>
                <a:spcPts val="600"/>
              </a:spcAft>
            </a:pPr>
            <a:r>
              <a:rPr lang="en-IE" b="1" dirty="0"/>
              <a:t>Specifieke tools voor duurzaamheid:</a:t>
            </a:r>
            <a:endParaRPr lang="en-IE" dirty="0"/>
          </a:p>
          <a:p>
            <a:pPr marL="342900" indent="-342900">
              <a:spcBef>
                <a:spcPts val="600"/>
              </a:spcBef>
              <a:buFont typeface="Arial" panose="020B0604020202020204" pitchFamily="34" charset="0"/>
              <a:buChar char="•"/>
            </a:pPr>
            <a:r>
              <a:rPr lang="en-IE" b="1" dirty="0">
                <a:hlinkClick r:id="rId2"/>
              </a:rPr>
              <a:t>Apicbase </a:t>
            </a:r>
            <a:r>
              <a:rPr lang="en-IE" b="1" dirty="0"/>
              <a:t>- </a:t>
            </a:r>
            <a:r>
              <a:rPr lang="en-IE" dirty="0"/>
              <a:t>Houdt de CO₂-impact per recept bij en ondersteunt het ontwerpen van menu's met een lagere impact.</a:t>
            </a:r>
          </a:p>
          <a:p>
            <a:pPr marL="342900" indent="-342900">
              <a:spcBef>
                <a:spcPts val="600"/>
              </a:spcBef>
              <a:buFont typeface="Arial" panose="020B0604020202020204" pitchFamily="34" charset="0"/>
              <a:buChar char="•"/>
            </a:pPr>
            <a:r>
              <a:rPr lang="en-IE" b="1" dirty="0">
                <a:hlinkClick r:id="rId3"/>
              </a:rPr>
              <a:t>Tenzo </a:t>
            </a:r>
            <a:r>
              <a:rPr lang="en-IE" b="1" dirty="0"/>
              <a:t>- </a:t>
            </a:r>
            <a:r>
              <a:rPr lang="en-IE" dirty="0"/>
              <a:t>Voorspelt de vraag om verspilling te voorkomen en het gebruik van arbeidskrachten/energie te optimaliseren.</a:t>
            </a:r>
          </a:p>
          <a:p>
            <a:pPr marL="342900" indent="-342900">
              <a:spcBef>
                <a:spcPts val="600"/>
              </a:spcBef>
              <a:buFont typeface="Arial" panose="020B0604020202020204" pitchFamily="34" charset="0"/>
              <a:buChar char="•"/>
            </a:pPr>
            <a:r>
              <a:rPr lang="en-IE" b="1" dirty="0">
                <a:hlinkClick r:id="rId4"/>
              </a:rPr>
              <a:t>Lightspeed met duurzaamheidsadd-ons </a:t>
            </a:r>
            <a:r>
              <a:rPr lang="en-IE" b="1" dirty="0"/>
              <a:t>- </a:t>
            </a:r>
            <a:r>
              <a:rPr lang="en-IE" dirty="0"/>
              <a:t>Houdt realtime de voorraad bij om overbestelling te voorkomen.</a:t>
            </a:r>
          </a:p>
          <a:p>
            <a:pPr>
              <a:spcBef>
                <a:spcPts val="600"/>
              </a:spcBef>
            </a:pPr>
            <a:r>
              <a:rPr lang="en-IE" b="1" dirty="0"/>
              <a:t>Waarom dit belangrijk is: </a:t>
            </a:r>
            <a:r>
              <a:rPr lang="en-US" dirty="0"/>
              <a:t>efficiënte menu's genereren minder afval en verbruiken minder hulpbronnen.</a:t>
            </a:r>
            <a:endParaRPr lang="en-IE" dirty="0"/>
          </a:p>
        </p:txBody>
      </p:sp>
      <p:pic>
        <p:nvPicPr>
          <p:cNvPr id="1027" name="Picture 3" descr="Rack of freshly baked bread">
            <a:extLst>
              <a:ext uri="{FF2B5EF4-FFF2-40B4-BE49-F238E27FC236}">
                <a16:creationId xmlns:a16="http://schemas.microsoft.com/office/drawing/2014/main" id="{0598C018-BCA1-FF9D-347D-AB376ECDD306}"/>
              </a:ext>
            </a:extLst>
          </p:cNvPr>
          <p:cNvPicPr>
            <a:picLocks noGrp="1" noChangeAspect="1" noChangeArrowheads="1"/>
          </p:cNvPicPr>
          <p:nvPr>
            <p:ph type="pic" sz="quarter" idx="10"/>
          </p:nvPr>
        </p:nvPicPr>
        <p:blipFill>
          <a:blip r:embed="rId5" cstate="screen">
            <a:extLst>
              <a:ext uri="{28A0092B-C50C-407E-A947-70E740481C1C}">
                <a14:useLocalDpi xmlns:a14="http://schemas.microsoft.com/office/drawing/2010/main"/>
              </a:ext>
            </a:extLst>
          </a:blip>
          <a:srcRect/>
          <a:stretch/>
        </p:blipFill>
        <p:spPr bwMode="auto">
          <a:xfrm>
            <a:off x="635271" y="2095585"/>
            <a:ext cx="5130800" cy="3913188"/>
          </a:xfrm>
          <a:prstGeom prst="rect">
            <a:avLst/>
          </a:prstGeom>
          <a:solidFill>
            <a:srgbClr val="FFFFFF"/>
          </a:solidFill>
        </p:spPr>
      </p:pic>
    </p:spTree>
    <p:extLst>
      <p:ext uri="{BB962C8B-B14F-4D97-AF65-F5344CB8AC3E}">
        <p14:creationId xmlns:p14="http://schemas.microsoft.com/office/powerpoint/2010/main" val="79769738"/>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A88D-E011-8BAA-750C-0E54F17221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4506AA-0AA1-2164-2D49-D694519D9942}"/>
              </a:ext>
            </a:extLst>
          </p:cNvPr>
          <p:cNvSpPr>
            <a:spLocks noGrp="1"/>
          </p:cNvSpPr>
          <p:nvPr>
            <p:ph type="body" sz="quarter" idx="18"/>
          </p:nvPr>
        </p:nvSpPr>
        <p:spPr>
          <a:xfrm>
            <a:off x="610601" y="1390090"/>
            <a:ext cx="5853573" cy="3666574"/>
          </a:xfrm>
        </p:spPr>
        <p:txBody>
          <a:bodyPr/>
          <a:lstStyle/>
          <a:p>
            <a:r>
              <a:rPr lang="en-IE" b="1" dirty="0">
                <a:solidFill>
                  <a:srgbClr val="F26F46"/>
                </a:solidFill>
              </a:rPr>
              <a:t>Doel: </a:t>
            </a:r>
            <a:r>
              <a:rPr lang="en-US" dirty="0"/>
              <a:t>Bewustzijn vergroten en klimaatvriendelijke keuzes stimuleren.</a:t>
            </a:r>
          </a:p>
          <a:p>
            <a:r>
              <a:rPr lang="en-IE" b="1" dirty="0">
                <a:solidFill>
                  <a:srgbClr val="F26F46"/>
                </a:solidFill>
              </a:rPr>
              <a:t>Specifieke tools voor duurzaamheid:</a:t>
            </a:r>
            <a:endParaRPr lang="en-IE" dirty="0">
              <a:solidFill>
                <a:srgbClr val="F26F46"/>
              </a:solidFill>
            </a:endParaRPr>
          </a:p>
          <a:p>
            <a:pPr marL="342900" indent="-342900">
              <a:spcBef>
                <a:spcPts val="600"/>
              </a:spcBef>
              <a:buFont typeface="Arial" panose="020B0604020202020204" pitchFamily="34" charset="0"/>
              <a:buChar char="•"/>
            </a:pPr>
            <a:r>
              <a:rPr lang="en-IE" sz="2200" b="1" dirty="0"/>
              <a:t>Olio / Too Good To Go - </a:t>
            </a:r>
            <a:r>
              <a:rPr lang="en-IE" sz="2200" dirty="0"/>
              <a:t>Toont consumenten de CO₂-besparing die wordt gerealiseerd door maaltijden te redden.</a:t>
            </a:r>
          </a:p>
          <a:p>
            <a:pPr marL="342900" indent="-342900">
              <a:spcBef>
                <a:spcPts val="600"/>
              </a:spcBef>
              <a:buFont typeface="Arial" panose="020B0604020202020204" pitchFamily="34" charset="0"/>
              <a:buChar char="•"/>
            </a:pPr>
            <a:r>
              <a:rPr lang="en-IE" sz="2200" b="1" dirty="0">
                <a:hlinkClick r:id="rId2"/>
              </a:rPr>
              <a:t>Menu.Analytiqs </a:t>
            </a:r>
            <a:r>
              <a:rPr lang="en-IE" sz="2200" b="1" dirty="0"/>
              <a:t>- </a:t>
            </a:r>
            <a:r>
              <a:rPr lang="en-IE" sz="2200" dirty="0"/>
              <a:t>Biedt digitale informatie over allergenen, voedingswaarden en duurzaamheid om weloverwogen keuzes te maken.</a:t>
            </a:r>
          </a:p>
          <a:p>
            <a:pPr marL="342900" indent="-342900">
              <a:spcBef>
                <a:spcPts val="600"/>
              </a:spcBef>
              <a:buFont typeface="Arial" panose="020B0604020202020204" pitchFamily="34" charset="0"/>
              <a:buChar char="•"/>
            </a:pPr>
            <a:r>
              <a:rPr lang="en-IE" sz="2200" b="1" dirty="0">
                <a:hlinkClick r:id="rId3"/>
              </a:rPr>
              <a:t>OpenTable Sustainability Tags </a:t>
            </a:r>
            <a:r>
              <a:rPr lang="en-IE" sz="2200" b="1" dirty="0"/>
              <a:t>- </a:t>
            </a:r>
            <a:r>
              <a:rPr lang="en-IE" sz="2200" dirty="0"/>
              <a:t>Stelt restaurants in staat om duurzame praktijken onder de aandacht te brengen en milieubewuste gasten aan te trekken.</a:t>
            </a:r>
          </a:p>
          <a:p>
            <a:pPr>
              <a:spcBef>
                <a:spcPts val="600"/>
              </a:spcBef>
            </a:pPr>
            <a:r>
              <a:rPr lang="en-IE" b="1" dirty="0">
                <a:solidFill>
                  <a:srgbClr val="F26F46"/>
                </a:solidFill>
              </a:rPr>
              <a:t>Waarom dit belangrijk is: </a:t>
            </a:r>
            <a:r>
              <a:rPr lang="en-US" dirty="0"/>
              <a:t>Klanten verwachten steeds meer transparantie en duurzaamheid van voedings- en horecabedrijven.</a:t>
            </a:r>
            <a:endParaRPr lang="en-IE" dirty="0"/>
          </a:p>
        </p:txBody>
      </p:sp>
      <p:pic>
        <p:nvPicPr>
          <p:cNvPr id="6" name="Picture Placeholder 5" descr="Person in a coffee shop">
            <a:extLst>
              <a:ext uri="{FF2B5EF4-FFF2-40B4-BE49-F238E27FC236}">
                <a16:creationId xmlns:a16="http://schemas.microsoft.com/office/drawing/2014/main" id="{F0209083-B211-9B01-12C7-BE0CB9C8E133}"/>
              </a:ext>
            </a:extLst>
          </p:cNvPr>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a:xfrm>
            <a:off x="6562164" y="0"/>
            <a:ext cx="4882578" cy="6858000"/>
          </a:xfrm>
        </p:spPr>
      </p:pic>
      <p:sp>
        <p:nvSpPr>
          <p:cNvPr id="3" name="Text Placeholder 2">
            <a:extLst>
              <a:ext uri="{FF2B5EF4-FFF2-40B4-BE49-F238E27FC236}">
                <a16:creationId xmlns:a16="http://schemas.microsoft.com/office/drawing/2014/main" id="{2EEA11BA-D7AB-3162-8B3C-503C73F9E422}"/>
              </a:ext>
            </a:extLst>
          </p:cNvPr>
          <p:cNvSpPr>
            <a:spLocks noGrp="1"/>
          </p:cNvSpPr>
          <p:nvPr>
            <p:ph type="body" sz="quarter" idx="16"/>
          </p:nvPr>
        </p:nvSpPr>
        <p:spPr>
          <a:xfrm>
            <a:off x="610601" y="346638"/>
            <a:ext cx="9628868" cy="640190"/>
          </a:xfrm>
          <a:solidFill>
            <a:schemeClr val="bg1"/>
          </a:solidFill>
        </p:spPr>
        <p:txBody>
          <a:bodyPr anchor="ctr"/>
          <a:lstStyle/>
          <a:p>
            <a:r>
              <a:rPr lang="en-US" dirty="0">
                <a:solidFill>
                  <a:srgbClr val="F26F46"/>
                </a:solidFill>
              </a:rPr>
              <a:t>Klantgerichte tools voor duurzaam </a:t>
            </a:r>
            <a:r>
              <a:rPr lang="en-US" dirty="0" err="1">
                <a:solidFill>
                  <a:srgbClr val="F26F46"/>
                </a:solidFill>
              </a:rPr>
              <a:t>gedrag</a:t>
            </a:r>
            <a:endParaRPr lang="en-IE" dirty="0">
              <a:solidFill>
                <a:srgbClr val="F26F46"/>
              </a:solidFill>
            </a:endParaRPr>
          </a:p>
        </p:txBody>
      </p:sp>
    </p:spTree>
    <p:extLst>
      <p:ext uri="{BB962C8B-B14F-4D97-AF65-F5344CB8AC3E}">
        <p14:creationId xmlns:p14="http://schemas.microsoft.com/office/powerpoint/2010/main" val="1694658471"/>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4830619" y="783265"/>
            <a:ext cx="6665361" cy="992652"/>
          </a:xfrm>
        </p:spPr>
        <p:txBody>
          <a:bodyPr/>
          <a:lstStyle/>
          <a:p>
            <a:r>
              <a:rPr lang="en-IE" dirty="0"/>
              <a:t>Duurzaamheidsmentaliteit en -vaardigheden</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755063"/>
            <a:ext cx="4448633" cy="4102937"/>
          </a:xfrm>
        </p:spPr>
        <p:txBody>
          <a:bodyPr/>
          <a:lstStyle/>
          <a:p>
            <a:r>
              <a:rPr lang="en-IE" dirty="0"/>
              <a:t>In deze korte video legt de Ierse chef-kok en activist tegen voedselverspilling Conor Spacey uit dat we twee generaties terug moeten gaan naar een meer bewuste menukeuze, zodat we duurzamere menu's en praktijken in onze voedingsbedrijven kunnen realiseren.</a:t>
            </a:r>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5" name="Online Media 4" title="FAO Diarmiud Gavin &amp; Conor Spacey Food Loss &amp; Waste">
            <a:hlinkClick r:id="" action="ppaction://media"/>
            <a:extLst>
              <a:ext uri="{FF2B5EF4-FFF2-40B4-BE49-F238E27FC236}">
                <a16:creationId xmlns:a16="http://schemas.microsoft.com/office/drawing/2014/main" id="{27D7D4FF-22C0-A7FD-9220-12773E987525}"/>
              </a:ext>
            </a:extLst>
          </p:cNvPr>
          <p:cNvPicPr>
            <a:picLocks noRot="1" noChangeAspect="1"/>
          </p:cNvPicPr>
          <p:nvPr>
            <a:videoFile r:link="rId1"/>
          </p:nvPr>
        </p:nvPicPr>
        <p:blipFill>
          <a:blip r:embed="rId3"/>
          <a:stretch>
            <a:fillRect/>
          </a:stretch>
        </p:blipFill>
        <p:spPr>
          <a:xfrm>
            <a:off x="1010191" y="2410869"/>
            <a:ext cx="5146675" cy="3216209"/>
          </a:xfrm>
          <a:prstGeom prst="rect">
            <a:avLst/>
          </a:prstGeom>
        </p:spPr>
      </p:pic>
      <p:sp>
        <p:nvSpPr>
          <p:cNvPr id="7" name="TextBox 6">
            <a:extLst>
              <a:ext uri="{FF2B5EF4-FFF2-40B4-BE49-F238E27FC236}">
                <a16:creationId xmlns:a16="http://schemas.microsoft.com/office/drawing/2014/main" id="{B21CB45C-523D-6446-6956-9535C5024D6E}"/>
              </a:ext>
            </a:extLst>
          </p:cNvPr>
          <p:cNvSpPr txBox="1"/>
          <p:nvPr/>
        </p:nvSpPr>
        <p:spPr>
          <a:xfrm>
            <a:off x="1266176" y="6264134"/>
            <a:ext cx="7653336" cy="369332"/>
          </a:xfrm>
          <a:prstGeom prst="rect">
            <a:avLst/>
          </a:prstGeom>
          <a:noFill/>
        </p:spPr>
        <p:txBody>
          <a:bodyPr wrap="square">
            <a:spAutoFit/>
          </a:bodyPr>
          <a:lstStyle/>
          <a:p>
            <a:r>
              <a:rPr lang="en-US" dirty="0">
                <a:hlinkClick r:id="rId4"/>
              </a:rPr>
              <a:t>FAO </a:t>
            </a:r>
            <a:r>
              <a:rPr lang="en-US" dirty="0" err="1">
                <a:hlinkClick r:id="rId4"/>
              </a:rPr>
              <a:t>Diarmiud </a:t>
            </a:r>
            <a:r>
              <a:rPr lang="en-US" dirty="0">
                <a:hlinkClick r:id="rId4"/>
              </a:rPr>
              <a:t>Gavin &amp; Conor Spacey Voedselverlies en -verspilling</a:t>
            </a:r>
            <a:endParaRPr lang="en-IE" dirty="0"/>
          </a:p>
        </p:txBody>
      </p:sp>
    </p:spTree>
    <p:extLst>
      <p:ext uri="{BB962C8B-B14F-4D97-AF65-F5344CB8AC3E}">
        <p14:creationId xmlns:p14="http://schemas.microsoft.com/office/powerpoint/2010/main" val="28069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27E79-8D59-EF57-D48E-3931B9B2D25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DBA3EC6-E930-ECD9-9BBF-0621A14F98EE}"/>
              </a:ext>
            </a:extLst>
          </p:cNvPr>
          <p:cNvSpPr>
            <a:spLocks noGrp="1"/>
          </p:cNvSpPr>
          <p:nvPr>
            <p:ph type="body" sz="quarter" idx="16"/>
          </p:nvPr>
        </p:nvSpPr>
        <p:spPr>
          <a:prstGeom prst="rect">
            <a:avLst/>
          </a:prstGeom>
        </p:spPr>
        <p:txBody>
          <a:bodyPr/>
          <a:lstStyle/>
          <a:p>
            <a:r>
              <a:rPr lang="en-US" dirty="0"/>
              <a:t>Oefening voor leerlingen</a:t>
            </a:r>
          </a:p>
        </p:txBody>
      </p:sp>
      <p:sp>
        <p:nvSpPr>
          <p:cNvPr id="3" name="Text Placeholder 2">
            <a:extLst>
              <a:ext uri="{FF2B5EF4-FFF2-40B4-BE49-F238E27FC236}">
                <a16:creationId xmlns:a16="http://schemas.microsoft.com/office/drawing/2014/main" id="{79F9316C-93D9-7D1F-E5D4-EA9F8BF1A3C7}"/>
              </a:ext>
            </a:extLst>
          </p:cNvPr>
          <p:cNvSpPr>
            <a:spLocks noGrp="1"/>
          </p:cNvSpPr>
          <p:nvPr>
            <p:ph type="body" sz="quarter" idx="19"/>
          </p:nvPr>
        </p:nvSpPr>
        <p:spPr>
          <a:prstGeom prst="rect">
            <a:avLst/>
          </a:prstGeom>
        </p:spPr>
        <p:txBody>
          <a:bodyPr/>
          <a:lstStyle/>
          <a:p>
            <a:r>
              <a:rPr lang="en-US" b="1" dirty="0">
                <a:highlight>
                  <a:srgbClr val="F26F46"/>
                </a:highlight>
              </a:rPr>
              <a:t>Onderzoek </a:t>
            </a:r>
            <a:r>
              <a:rPr lang="en-US" dirty="0"/>
              <a:t>een van de hierboven genoemde hulpmiddelen:</a:t>
            </a:r>
          </a:p>
          <a:p>
            <a:endParaRPr lang="en-US" dirty="0"/>
          </a:p>
          <a:p>
            <a:pPr marL="457200" indent="-457200">
              <a:buAutoNum type="arabicPeriod"/>
            </a:pPr>
            <a:r>
              <a:rPr lang="en-US" dirty="0"/>
              <a:t>Onderzoek hoe deze tool veranderingen in een typisch voedingsbedrijf zou kunnen ondersteunen.</a:t>
            </a:r>
          </a:p>
          <a:p>
            <a:pPr marL="457200" indent="-457200">
              <a:buAutoNum type="arabicPeriod"/>
            </a:pPr>
            <a:endParaRPr lang="en-US" dirty="0"/>
          </a:p>
          <a:p>
            <a:pPr marL="457200" indent="-457200">
              <a:buAutoNum type="arabicPeriod"/>
            </a:pPr>
            <a:r>
              <a:rPr lang="en-US" dirty="0"/>
              <a:t>Bepaal of je het zou aanbevelen of niet.</a:t>
            </a:r>
          </a:p>
          <a:p>
            <a:pPr marL="457200" indent="-457200">
              <a:buAutoNum type="arabicPeriod"/>
            </a:pPr>
            <a:endParaRPr lang="en-US" dirty="0"/>
          </a:p>
          <a:p>
            <a:pPr marL="457200" indent="-457200">
              <a:buAutoNum type="arabicPeriod"/>
            </a:pPr>
            <a:r>
              <a:rPr lang="en-US" dirty="0"/>
              <a:t>Zo niet, stel dan een alternatief hulpmiddel voor om de duurzaamheidsinspanningen van een levensmiddelenbedrijf en daarmee hun beoordeling te verbeteren en/of te ondersteunen.</a:t>
            </a:r>
          </a:p>
        </p:txBody>
      </p:sp>
      <p:grpSp>
        <p:nvGrpSpPr>
          <p:cNvPr id="2" name="Group 1">
            <a:extLst>
              <a:ext uri="{FF2B5EF4-FFF2-40B4-BE49-F238E27FC236}">
                <a16:creationId xmlns:a16="http://schemas.microsoft.com/office/drawing/2014/main" id="{BB292EEC-4D8C-428E-BCEA-6CD03219E32D}"/>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0A208799-5813-61BF-1443-75F1FFB8110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B8495179-7ACB-47A6-2336-409606BE9230}"/>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546DA236-E027-3D41-B00F-49D1AF83644C}"/>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384CD1F-9FD6-EF6C-1143-271370D7BC9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F474F35-8E9F-3B25-867A-72C89FA65D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DC853085-CE92-27FB-7989-958E1557907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36F6A1D3-4669-D8B6-4B6B-965B5D63C920}"/>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EE90CB6-4973-8EBB-B144-4D3258983DF4}"/>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C445964-B010-4A6D-B5D6-311067B64DF0}"/>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51F7CC8-1770-732F-C4FB-022AD8EF782C}"/>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04C0FD12-E11A-43D3-4A11-3266F5BAA3E0}"/>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EDED62F0-4182-D317-463C-6C6A9C3A8EDA}"/>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F4314F23-3FEC-B9ED-6513-66320E99254D}"/>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2B117646-6AF2-F4C6-2391-1FF6FD595546}"/>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57317554-CAE3-7DB4-7907-6C21831E5D9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7DF3D97A-3E7A-3AA4-4EB7-D1788CBE433F}"/>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4D1CAE6D-6BB0-A41F-8551-C5066149FBE1}"/>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4AD915B3-F0EB-244E-2649-293483CA7F1F}"/>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36E3C343-18EA-8179-DB50-1865C93C2EB1}"/>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0B13C878-1AAC-CB10-1902-8DC33383D828}"/>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F57201C4-09F0-6BF6-6CD1-85D2D635A607}"/>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E0C48BB9-F059-69DF-EA4B-CDE3543EC7EA}"/>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66530D3A-69B2-B7A8-DC55-D6A96E8AF56A}"/>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DD569ACB-EA83-05A5-F952-8BD7CAA71CB0}"/>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EE5B1301-E364-F24C-50CF-B282ABA45CCB}"/>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9015018"/>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F5FB-802C-B169-9DD8-49AD671064A0}"/>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491DB41E-FAEC-5C08-5F80-2BFA51BC02C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8328758" cy="3634830"/>
          </a:xfrm>
        </p:spPr>
      </p:pic>
      <p:sp>
        <p:nvSpPr>
          <p:cNvPr id="5" name="Text Placeholder 4">
            <a:extLst>
              <a:ext uri="{FF2B5EF4-FFF2-40B4-BE49-F238E27FC236}">
                <a16:creationId xmlns:a16="http://schemas.microsoft.com/office/drawing/2014/main" id="{619441E6-B09E-31DF-0B38-D7A3CFF2E493}"/>
              </a:ext>
            </a:extLst>
          </p:cNvPr>
          <p:cNvSpPr>
            <a:spLocks noGrp="1"/>
          </p:cNvSpPr>
          <p:nvPr>
            <p:ph type="body" sz="quarter" idx="17"/>
          </p:nvPr>
        </p:nvSpPr>
        <p:spPr/>
        <p:txBody>
          <a:bodyPr/>
          <a:lstStyle/>
          <a:p>
            <a:r>
              <a:rPr lang="en-US" dirty="0"/>
              <a:t>04</a:t>
            </a:r>
          </a:p>
        </p:txBody>
      </p:sp>
      <p:sp>
        <p:nvSpPr>
          <p:cNvPr id="14" name="Rectangle 13">
            <a:extLst>
              <a:ext uri="{FF2B5EF4-FFF2-40B4-BE49-F238E27FC236}">
                <a16:creationId xmlns:a16="http://schemas.microsoft.com/office/drawing/2014/main" id="{0378E327-6E22-DBA1-977B-0E05C1B9CDD2}"/>
              </a:ext>
            </a:extLst>
          </p:cNvPr>
          <p:cNvSpPr/>
          <p:nvPr/>
        </p:nvSpPr>
        <p:spPr>
          <a:xfrm>
            <a:off x="5523515" y="3110948"/>
            <a:ext cx="4598260" cy="180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BC2011E-64F4-6A6D-C0CF-2F342EB3A0BA}"/>
              </a:ext>
            </a:extLst>
          </p:cNvPr>
          <p:cNvSpPr txBox="1"/>
          <p:nvPr/>
        </p:nvSpPr>
        <p:spPr>
          <a:xfrm>
            <a:off x="5707537" y="3163246"/>
            <a:ext cx="4703947" cy="1754326"/>
          </a:xfrm>
          <a:prstGeom prst="rect">
            <a:avLst/>
          </a:prstGeom>
          <a:noFill/>
        </p:spPr>
        <p:txBody>
          <a:bodyPr wrap="square" rtlCol="0">
            <a:spAutoFit/>
          </a:bodyPr>
          <a:lstStyle/>
          <a:p>
            <a:r>
              <a:rPr lang="en-US" sz="3600" b="1" spc="300" dirty="0">
                <a:solidFill>
                  <a:srgbClr val="F26F46"/>
                </a:solidFill>
                <a:latin typeface="Calibri" panose="020F0502020204030204" pitchFamily="34" charset="0"/>
                <a:cs typeface="Calibri" panose="020F0502020204030204" pitchFamily="34" charset="0"/>
              </a:rPr>
              <a:t>AI GEMAKKELIJK GEMAAKT – DE BASIS BEGRIJPEN</a:t>
            </a:r>
          </a:p>
        </p:txBody>
      </p:sp>
      <p:grpSp>
        <p:nvGrpSpPr>
          <p:cNvPr id="6" name="Group 5">
            <a:extLst>
              <a:ext uri="{FF2B5EF4-FFF2-40B4-BE49-F238E27FC236}">
                <a16:creationId xmlns:a16="http://schemas.microsoft.com/office/drawing/2014/main" id="{0C39F981-E29D-9AB3-2BA7-AEE3C9352F8D}"/>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16F60AFB-8BA5-4C66-60FD-AC17F6CE4A45}"/>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25DCC484-8679-51B6-A502-19298D803E0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58F273AB-B9D6-C428-9838-177EE35C7B0F}"/>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EC5E2DD-36EA-5ED0-66AA-25E8164BA53F}"/>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30B4547-60B2-95E3-E9CA-5DAC83255BD6}"/>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63A3DBD-CDB3-95EF-B634-AB117DF9721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8AAF5C09-92CA-504E-5B5A-30E701937239}"/>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AFAD2D0-33B7-A211-FDDA-0A3868E538A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0465EC5-5131-822A-9C73-BA675ECA1C76}"/>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C9D9871-0CFA-42AA-9427-54F00C29F247}"/>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108643547"/>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6958-A2EC-6DB8-5B76-2E4E2972808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39F04E-EB50-3B15-1BAA-BED7E7712C4B}"/>
              </a:ext>
            </a:extLst>
          </p:cNvPr>
          <p:cNvSpPr>
            <a:spLocks noGrp="1"/>
          </p:cNvSpPr>
          <p:nvPr>
            <p:ph type="body" sz="quarter" idx="16"/>
          </p:nvPr>
        </p:nvSpPr>
        <p:spPr>
          <a:xfrm>
            <a:off x="694207" y="753842"/>
            <a:ext cx="10052954" cy="803654"/>
          </a:xfrm>
        </p:spPr>
        <p:txBody>
          <a:bodyPr/>
          <a:lstStyle/>
          <a:p>
            <a:r>
              <a:rPr lang="en-US" dirty="0"/>
              <a:t>Wat is AI en waarom is het belangrijk in de voedingssector?</a:t>
            </a:r>
            <a:endParaRPr lang="en-IE" dirty="0"/>
          </a:p>
        </p:txBody>
      </p:sp>
      <p:sp>
        <p:nvSpPr>
          <p:cNvPr id="3" name="Text Placeholder 2">
            <a:extLst>
              <a:ext uri="{FF2B5EF4-FFF2-40B4-BE49-F238E27FC236}">
                <a16:creationId xmlns:a16="http://schemas.microsoft.com/office/drawing/2014/main" id="{274CC46E-D2BF-ABD9-0A4B-BFD60EAA104F}"/>
              </a:ext>
            </a:extLst>
          </p:cNvPr>
          <p:cNvSpPr>
            <a:spLocks noGrp="1"/>
          </p:cNvSpPr>
          <p:nvPr>
            <p:ph type="body" sz="quarter" idx="19"/>
          </p:nvPr>
        </p:nvSpPr>
        <p:spPr>
          <a:xfrm>
            <a:off x="758863" y="1713450"/>
            <a:ext cx="5254010" cy="1426687"/>
          </a:xfrm>
        </p:spPr>
        <p:txBody>
          <a:bodyPr/>
          <a:lstStyle/>
          <a:p>
            <a:r>
              <a:rPr lang="en-US" b="1" dirty="0"/>
              <a:t>Kunstmatige intelligentie (AI) </a:t>
            </a:r>
            <a:r>
              <a:rPr lang="en-US" dirty="0"/>
              <a:t>verwijst naar digitale systemen die leren van </a:t>
            </a:r>
            <a:r>
              <a:rPr lang="en-US" b="1" dirty="0"/>
              <a:t>gegevens</a:t>
            </a:r>
            <a:r>
              <a:rPr lang="en-US" dirty="0"/>
              <a:t>, </a:t>
            </a:r>
            <a:r>
              <a:rPr lang="en-US" b="1" dirty="0"/>
              <a:t>patronen </a:t>
            </a:r>
            <a:r>
              <a:rPr lang="en-US" dirty="0" err="1"/>
              <a:t>herkennen </a:t>
            </a:r>
            <a:r>
              <a:rPr lang="en-US" dirty="0"/>
              <a:t>en die informatie gebruiken om </a:t>
            </a:r>
            <a:r>
              <a:rPr lang="en-US" b="1" dirty="0"/>
              <a:t>voorspellingen te doen, inhoud te genereren of besluitvorming te ondersteunen</a:t>
            </a:r>
            <a:r>
              <a:rPr lang="en-US" dirty="0"/>
              <a:t>.</a:t>
            </a:r>
          </a:p>
          <a:p>
            <a:r>
              <a:rPr lang="en-US" dirty="0"/>
              <a:t> </a:t>
            </a:r>
          </a:p>
          <a:p>
            <a:r>
              <a:rPr lang="en-US" dirty="0"/>
              <a:t>In de voedings- en horecasector leert AI van gegevens zoals verkooptrends, voorraadniveaus, voedselverspillingspatronen of klantvoorkeuren. Vervolgens gebruikt het deze inzichten om duurzaamheid te ondersteunen, verspilling te verminderen en de dagelijkse activiteiten te verbeteren.</a:t>
            </a:r>
          </a:p>
        </p:txBody>
      </p:sp>
      <p:pic>
        <p:nvPicPr>
          <p:cNvPr id="34" name="Picture 33">
            <a:extLst>
              <a:ext uri="{FF2B5EF4-FFF2-40B4-BE49-F238E27FC236}">
                <a16:creationId xmlns:a16="http://schemas.microsoft.com/office/drawing/2014/main" id="{9BAD8FA1-E505-0A5C-B290-5D5D11967D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286500" y="2124869"/>
            <a:ext cx="5051387" cy="3175635"/>
          </a:xfrm>
          <a:prstGeom prst="rect">
            <a:avLst/>
          </a:prstGeom>
        </p:spPr>
      </p:pic>
    </p:spTree>
    <p:extLst>
      <p:ext uri="{BB962C8B-B14F-4D97-AF65-F5344CB8AC3E}">
        <p14:creationId xmlns:p14="http://schemas.microsoft.com/office/powerpoint/2010/main" val="2542181384"/>
      </p:ext>
    </p:extLst>
  </p:cSld>
  <p:clrMapOvr>
    <a:masterClrMapping/>
  </p:clrMapOvr>
</p:sld>
</file>

<file path=ppt/slides/slide29.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92A7A-DA66-CD8A-798B-83CD0BF0A45C}"/>
              </a:ext>
            </a:extLst>
          </p:cNvPr>
          <p:cNvSpPr>
            <a:spLocks noGrp="1"/>
          </p:cNvSpPr>
          <p:nvPr>
            <p:ph type="body" sz="quarter" idx="16"/>
          </p:nvPr>
        </p:nvSpPr>
        <p:spPr/>
        <p:txBody>
          <a:bodyPr/>
          <a:lstStyle/>
          <a:p>
            <a:r>
              <a:rPr lang="en-IE" dirty="0"/>
              <a:t>Enkele voorbeelden van hoe AI-tools kunnen worden gebruikt in voedselomgevingen</a:t>
            </a:r>
          </a:p>
        </p:txBody>
      </p:sp>
      <p:sp>
        <p:nvSpPr>
          <p:cNvPr id="4" name="Freeform 1">
            <a:extLst>
              <a:ext uri="{FF2B5EF4-FFF2-40B4-BE49-F238E27FC236}">
                <a16:creationId xmlns:a16="http://schemas.microsoft.com/office/drawing/2014/main" id="{88ED6D23-83C7-6A69-8FDE-A04F1148D9C2}"/>
              </a:ext>
            </a:extLst>
          </p:cNvPr>
          <p:cNvSpPr>
            <a:spLocks noChangeArrowheads="1"/>
          </p:cNvSpPr>
          <p:nvPr/>
        </p:nvSpPr>
        <p:spPr bwMode="auto">
          <a:xfrm>
            <a:off x="1108497" y="2250801"/>
            <a:ext cx="1987044" cy="4350024"/>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D474C605-BAC7-0C36-6685-7F73FB4D2407}"/>
              </a:ext>
            </a:extLst>
          </p:cNvPr>
          <p:cNvSpPr>
            <a:spLocks noChangeArrowheads="1"/>
          </p:cNvSpPr>
          <p:nvPr/>
        </p:nvSpPr>
        <p:spPr bwMode="auto">
          <a:xfrm>
            <a:off x="3307274" y="2250800"/>
            <a:ext cx="1987046" cy="4350024"/>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D816CE62-BEEE-370A-B398-4620613CC03A}"/>
              </a:ext>
            </a:extLst>
          </p:cNvPr>
          <p:cNvSpPr>
            <a:spLocks noChangeArrowheads="1"/>
          </p:cNvSpPr>
          <p:nvPr/>
        </p:nvSpPr>
        <p:spPr bwMode="auto">
          <a:xfrm>
            <a:off x="5476758"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9F3271C5-AE67-6BA3-7C89-CFAE2B232AEA}"/>
              </a:ext>
            </a:extLst>
          </p:cNvPr>
          <p:cNvSpPr>
            <a:spLocks noChangeArrowheads="1"/>
          </p:cNvSpPr>
          <p:nvPr/>
        </p:nvSpPr>
        <p:spPr bwMode="auto">
          <a:xfrm>
            <a:off x="7646240" y="2250800"/>
            <a:ext cx="1987044" cy="4350023"/>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6" name="Freeform 244">
            <a:extLst>
              <a:ext uri="{FF2B5EF4-FFF2-40B4-BE49-F238E27FC236}">
                <a16:creationId xmlns:a16="http://schemas.microsoft.com/office/drawing/2014/main" id="{62643A89-E084-40D9-5126-54ACEB64013C}"/>
              </a:ext>
            </a:extLst>
          </p:cNvPr>
          <p:cNvSpPr>
            <a:spLocks noChangeArrowheads="1"/>
          </p:cNvSpPr>
          <p:nvPr/>
        </p:nvSpPr>
        <p:spPr bwMode="auto">
          <a:xfrm>
            <a:off x="9813164" y="2250801"/>
            <a:ext cx="1987046" cy="4350022"/>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24" name="TextBox 23">
            <a:extLst>
              <a:ext uri="{FF2B5EF4-FFF2-40B4-BE49-F238E27FC236}">
                <a16:creationId xmlns:a16="http://schemas.microsoft.com/office/drawing/2014/main" id="{943DE788-C9BA-3610-8301-F8D15541901D}"/>
              </a:ext>
            </a:extLst>
          </p:cNvPr>
          <p:cNvSpPr txBox="1"/>
          <p:nvPr/>
        </p:nvSpPr>
        <p:spPr>
          <a:xfrm>
            <a:off x="1083014" y="3167186"/>
            <a:ext cx="2107755" cy="22211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rPr>
              <a:t>Gebruik AI/computervisie om voedselverspilling in de keuken te meten.</a:t>
            </a:r>
          </a:p>
          <a:p>
            <a:pPr marL="144000" indent="-144000">
              <a:lnSpc>
                <a:spcPct val="90000"/>
              </a:lnSpc>
              <a:spcAft>
                <a:spcPts val="200"/>
              </a:spcAft>
              <a:buFont typeface="Arial" panose="020B0604020202020204" pitchFamily="34" charset="0"/>
              <a:buChar char="•"/>
            </a:pPr>
            <a:r>
              <a:rPr lang="en-US" sz="1500" b="1" dirty="0">
                <a:solidFill>
                  <a:srgbClr val="292668"/>
                </a:solidFill>
              </a:rPr>
              <a:t>Houd voorbereiding, bederf en bordafval bij met bruikbare inzichten.</a:t>
            </a:r>
          </a:p>
          <a:p>
            <a:pPr marL="144000" indent="-144000">
              <a:lnSpc>
                <a:spcPct val="90000"/>
              </a:lnSpc>
              <a:spcAft>
                <a:spcPts val="200"/>
              </a:spcAft>
              <a:buFont typeface="Arial" panose="020B0604020202020204" pitchFamily="34" charset="0"/>
              <a:buChar char="•"/>
            </a:pPr>
            <a:r>
              <a:rPr lang="en-US" sz="1500" b="1" dirty="0">
                <a:solidFill>
                  <a:srgbClr val="292668"/>
                </a:solidFill>
              </a:rPr>
              <a:t>Laat consumenten overtollige maaltijden kopen, waardoor afval in de detailhandel en horeca wordt verminderd.</a:t>
            </a:r>
            <a:endParaRPr lang="en-IE" sz="1500" b="1" dirty="0">
              <a:solidFill>
                <a:srgbClr val="292668"/>
              </a:solidFill>
            </a:endParaRPr>
          </a:p>
        </p:txBody>
      </p:sp>
      <p:sp>
        <p:nvSpPr>
          <p:cNvPr id="13" name="Freeform 177">
            <a:extLst>
              <a:ext uri="{FF2B5EF4-FFF2-40B4-BE49-F238E27FC236}">
                <a16:creationId xmlns:a16="http://schemas.microsoft.com/office/drawing/2014/main" id="{DFC0648C-93F3-02DD-9CBE-419EF211B1FB}"/>
              </a:ext>
            </a:extLst>
          </p:cNvPr>
          <p:cNvSpPr>
            <a:spLocks noChangeArrowheads="1"/>
          </p:cNvSpPr>
          <p:nvPr/>
        </p:nvSpPr>
        <p:spPr bwMode="auto">
          <a:xfrm>
            <a:off x="1076515" y="2175085"/>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C1E55A70-7DD3-10E4-93A9-62A6F6400767}"/>
              </a:ext>
            </a:extLst>
          </p:cNvPr>
          <p:cNvSpPr txBox="1"/>
          <p:nvPr/>
        </p:nvSpPr>
        <p:spPr>
          <a:xfrm>
            <a:off x="1083424" y="2282308"/>
            <a:ext cx="1987043"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Verminder vermijdbare voedselverspilling met tools die: </a:t>
            </a:r>
          </a:p>
        </p:txBody>
      </p:sp>
      <p:sp>
        <p:nvSpPr>
          <p:cNvPr id="14" name="Freeform 177">
            <a:extLst>
              <a:ext uri="{FF2B5EF4-FFF2-40B4-BE49-F238E27FC236}">
                <a16:creationId xmlns:a16="http://schemas.microsoft.com/office/drawing/2014/main" id="{61D0FB74-93ED-F012-EF07-B62AD6CD6ECA}"/>
              </a:ext>
            </a:extLst>
          </p:cNvPr>
          <p:cNvSpPr>
            <a:spLocks noChangeArrowheads="1"/>
          </p:cNvSpPr>
          <p:nvPr/>
        </p:nvSpPr>
        <p:spPr bwMode="auto">
          <a:xfrm>
            <a:off x="9781183" y="2144950"/>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5" name="Freeform 177">
            <a:extLst>
              <a:ext uri="{FF2B5EF4-FFF2-40B4-BE49-F238E27FC236}">
                <a16:creationId xmlns:a16="http://schemas.microsoft.com/office/drawing/2014/main" id="{D7B5FB62-5982-A5BE-D44D-4A08F8EA4C76}"/>
              </a:ext>
            </a:extLst>
          </p:cNvPr>
          <p:cNvSpPr>
            <a:spLocks noChangeArrowheads="1"/>
          </p:cNvSpPr>
          <p:nvPr/>
        </p:nvSpPr>
        <p:spPr bwMode="auto">
          <a:xfrm>
            <a:off x="5426267" y="2150101"/>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dirty="0"/>
          </a:p>
        </p:txBody>
      </p:sp>
      <p:sp>
        <p:nvSpPr>
          <p:cNvPr id="18" name="Freeform 177">
            <a:extLst>
              <a:ext uri="{FF2B5EF4-FFF2-40B4-BE49-F238E27FC236}">
                <a16:creationId xmlns:a16="http://schemas.microsoft.com/office/drawing/2014/main" id="{E8EE7145-D774-FE9E-9236-A3D0491BBE9D}"/>
              </a:ext>
            </a:extLst>
          </p:cNvPr>
          <p:cNvSpPr>
            <a:spLocks noChangeArrowheads="1"/>
          </p:cNvSpPr>
          <p:nvPr/>
        </p:nvSpPr>
        <p:spPr bwMode="auto">
          <a:xfrm>
            <a:off x="3260678" y="2164132"/>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21" name="CuadroTexto 553">
            <a:extLst>
              <a:ext uri="{FF2B5EF4-FFF2-40B4-BE49-F238E27FC236}">
                <a16:creationId xmlns:a16="http://schemas.microsoft.com/office/drawing/2014/main" id="{59B0AFFA-E42A-98D1-874C-1EDD12823671}"/>
              </a:ext>
            </a:extLst>
          </p:cNvPr>
          <p:cNvSpPr txBox="1"/>
          <p:nvPr/>
        </p:nvSpPr>
        <p:spPr>
          <a:xfrm>
            <a:off x="3307636" y="2267678"/>
            <a:ext cx="2004828"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Voorspellingen doen in de voedingssector met tools die: </a:t>
            </a:r>
          </a:p>
        </p:txBody>
      </p:sp>
      <p:sp>
        <p:nvSpPr>
          <p:cNvPr id="20" name="CuadroTexto 553">
            <a:extLst>
              <a:ext uri="{FF2B5EF4-FFF2-40B4-BE49-F238E27FC236}">
                <a16:creationId xmlns:a16="http://schemas.microsoft.com/office/drawing/2014/main" id="{ACF9FBE0-3651-FAA6-0549-D421DE42954A}"/>
              </a:ext>
            </a:extLst>
          </p:cNvPr>
          <p:cNvSpPr txBox="1"/>
          <p:nvPr/>
        </p:nvSpPr>
        <p:spPr>
          <a:xfrm>
            <a:off x="5466913" y="2288209"/>
            <a:ext cx="1987044"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De menukaartplanning verbeteren met tools die:</a:t>
            </a:r>
          </a:p>
        </p:txBody>
      </p:sp>
      <p:sp>
        <p:nvSpPr>
          <p:cNvPr id="23" name="Freeform 177">
            <a:extLst>
              <a:ext uri="{FF2B5EF4-FFF2-40B4-BE49-F238E27FC236}">
                <a16:creationId xmlns:a16="http://schemas.microsoft.com/office/drawing/2014/main" id="{C8A99AE5-D280-DC03-1811-9F16DF484781}"/>
              </a:ext>
            </a:extLst>
          </p:cNvPr>
          <p:cNvSpPr>
            <a:spLocks noChangeArrowheads="1"/>
          </p:cNvSpPr>
          <p:nvPr/>
        </p:nvSpPr>
        <p:spPr bwMode="auto">
          <a:xfrm>
            <a:off x="7606929" y="2153535"/>
            <a:ext cx="2076859" cy="974256"/>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E4249D21-21EB-36AC-F8A1-988351AEABBA}"/>
              </a:ext>
            </a:extLst>
          </p:cNvPr>
          <p:cNvSpPr txBox="1"/>
          <p:nvPr/>
        </p:nvSpPr>
        <p:spPr>
          <a:xfrm>
            <a:off x="7708760" y="2202845"/>
            <a:ext cx="1853499"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De communicatie met klanten verbeteren:</a:t>
            </a:r>
          </a:p>
        </p:txBody>
      </p:sp>
      <p:sp>
        <p:nvSpPr>
          <p:cNvPr id="22" name="CuadroTexto 553">
            <a:extLst>
              <a:ext uri="{FF2B5EF4-FFF2-40B4-BE49-F238E27FC236}">
                <a16:creationId xmlns:a16="http://schemas.microsoft.com/office/drawing/2014/main" id="{8FE8EF55-1FF5-8215-B17A-1B0919C3E4D3}"/>
              </a:ext>
            </a:extLst>
          </p:cNvPr>
          <p:cNvSpPr txBox="1"/>
          <p:nvPr/>
        </p:nvSpPr>
        <p:spPr>
          <a:xfrm>
            <a:off x="9815722" y="2235761"/>
            <a:ext cx="1906033" cy="830997"/>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Voedselveiligheid en traceerbaarheid ondersteunen met tools die: </a:t>
            </a:r>
          </a:p>
        </p:txBody>
      </p:sp>
      <p:sp>
        <p:nvSpPr>
          <p:cNvPr id="29" name="TextBox 28">
            <a:extLst>
              <a:ext uri="{FF2B5EF4-FFF2-40B4-BE49-F238E27FC236}">
                <a16:creationId xmlns:a16="http://schemas.microsoft.com/office/drawing/2014/main" id="{37355895-B0C6-4AEC-0C84-A50418E28086}"/>
              </a:ext>
            </a:extLst>
          </p:cNvPr>
          <p:cNvSpPr txBox="1"/>
          <p:nvPr/>
        </p:nvSpPr>
        <p:spPr>
          <a:xfrm>
            <a:off x="3317170" y="3151429"/>
            <a:ext cx="2083938" cy="22211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rPr>
              <a:t>De verkoop, personeelsbehoeften en voorraadbehoeften voorspellen aan de hand van historische gegevens + het weer + evenementen.</a:t>
            </a:r>
          </a:p>
          <a:p>
            <a:pPr marL="144000" indent="-144000">
              <a:lnSpc>
                <a:spcPct val="90000"/>
              </a:lnSpc>
              <a:spcAft>
                <a:spcPts val="200"/>
              </a:spcAft>
              <a:buFont typeface="Arial" panose="020B0604020202020204" pitchFamily="34" charset="0"/>
              <a:buChar char="•"/>
            </a:pPr>
            <a:r>
              <a:rPr lang="en-US" sz="1500" b="1" dirty="0">
                <a:solidFill>
                  <a:srgbClr val="292668"/>
                </a:solidFill>
              </a:rPr>
              <a:t>De behoefte aan ingrediënten voorspellen en slimmere inkoop ondersteunen</a:t>
            </a:r>
          </a:p>
          <a:p>
            <a:pPr marL="144000" indent="-144000">
              <a:lnSpc>
                <a:spcPct val="90000"/>
              </a:lnSpc>
              <a:spcAft>
                <a:spcPts val="200"/>
              </a:spcAft>
              <a:buFont typeface="Arial" panose="020B0604020202020204" pitchFamily="34" charset="0"/>
              <a:buChar char="•"/>
            </a:pPr>
            <a:r>
              <a:rPr lang="en-US" sz="1500" b="1" dirty="0">
                <a:solidFill>
                  <a:srgbClr val="292668"/>
                </a:solidFill>
              </a:rPr>
              <a:t>Platformgegevens verzamelen om slimmere beslissingen te nemen</a:t>
            </a:r>
            <a:endParaRPr lang="en-IE" sz="1500" b="1" dirty="0">
              <a:solidFill>
                <a:srgbClr val="292668"/>
              </a:solidFill>
            </a:endParaRPr>
          </a:p>
        </p:txBody>
      </p:sp>
      <p:sp>
        <p:nvSpPr>
          <p:cNvPr id="30" name="TextBox 29">
            <a:extLst>
              <a:ext uri="{FF2B5EF4-FFF2-40B4-BE49-F238E27FC236}">
                <a16:creationId xmlns:a16="http://schemas.microsoft.com/office/drawing/2014/main" id="{A8813CD9-171C-AD60-5C02-A0BE57BCFD11}"/>
              </a:ext>
            </a:extLst>
          </p:cNvPr>
          <p:cNvSpPr txBox="1"/>
          <p:nvPr/>
        </p:nvSpPr>
        <p:spPr>
          <a:xfrm>
            <a:off x="5458116" y="3145202"/>
            <a:ext cx="2083938" cy="1779974"/>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rPr>
              <a:t>De voedselkosten, allergenen en CO2-voetafdruk voor elk menu-item berekenen of</a:t>
            </a:r>
          </a:p>
          <a:p>
            <a:pPr marL="144000" indent="-144000">
              <a:lnSpc>
                <a:spcPct val="90000"/>
              </a:lnSpc>
              <a:spcAft>
                <a:spcPts val="200"/>
              </a:spcAft>
              <a:buFont typeface="Arial" panose="020B0604020202020204" pitchFamily="34" charset="0"/>
              <a:buChar char="•"/>
            </a:pPr>
            <a:r>
              <a:rPr lang="en-IE" sz="1500" b="1" dirty="0">
                <a:solidFill>
                  <a:srgbClr val="292668"/>
                </a:solidFill>
              </a:rPr>
              <a:t>Ondersteuning bieden bij het optimaliseren van voedingswaarden en menu's voor gezondere, duurzame menu's.</a:t>
            </a:r>
          </a:p>
        </p:txBody>
      </p:sp>
      <p:sp>
        <p:nvSpPr>
          <p:cNvPr id="31" name="TextBox 30">
            <a:extLst>
              <a:ext uri="{FF2B5EF4-FFF2-40B4-BE49-F238E27FC236}">
                <a16:creationId xmlns:a16="http://schemas.microsoft.com/office/drawing/2014/main" id="{76E1976E-355E-EC10-4C7F-7DBE247D8FA5}"/>
              </a:ext>
            </a:extLst>
          </p:cNvPr>
          <p:cNvSpPr txBox="1"/>
          <p:nvPr/>
        </p:nvSpPr>
        <p:spPr>
          <a:xfrm>
            <a:off x="7620757" y="3168401"/>
            <a:ext cx="2083938" cy="22211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hlinkClick r:id="rId2">
                  <a:extLst>
                    <a:ext uri="{A12FA001-AC4F-418D-AE19-62706E023703}">
                      <ahyp:hlinkClr xmlns:ahyp="http://schemas.microsoft.com/office/drawing/2018/hyperlinkcolor" val="tx"/>
                    </a:ext>
                  </a:extLst>
                </a:hlinkClick>
              </a:rPr>
              <a:t>DeepL </a:t>
            </a:r>
            <a:r>
              <a:rPr lang="en-US" sz="1500" b="1" dirty="0">
                <a:solidFill>
                  <a:srgbClr val="292668"/>
                </a:solidFill>
              </a:rPr>
              <a:t>- </a:t>
            </a:r>
            <a:r>
              <a:rPr lang="fr-FR" sz="1500" b="1" dirty="0">
                <a:solidFill>
                  <a:srgbClr val="292668"/>
                </a:solidFill>
              </a:rPr>
              <a:t>Ondersteunt </a:t>
            </a:r>
            <a:r>
              <a:rPr lang="fr-FR" sz="1500" b="1" dirty="0" err="1">
                <a:solidFill>
                  <a:srgbClr val="292668"/>
                </a:solidFill>
              </a:rPr>
              <a:t>meertalige </a:t>
            </a:r>
            <a:r>
              <a:rPr lang="fr-FR" sz="1500" b="1" dirty="0">
                <a:solidFill>
                  <a:srgbClr val="292668"/>
                </a:solidFill>
              </a:rPr>
              <a:t>menu's en </a:t>
            </a:r>
            <a:r>
              <a:rPr lang="fr-FR" sz="1500" b="1" dirty="0" err="1">
                <a:solidFill>
                  <a:srgbClr val="292668"/>
                </a:solidFill>
              </a:rPr>
              <a:t>bewegwijzering</a:t>
            </a:r>
            <a:r>
              <a:rPr lang="fr-FR" sz="1500" b="1" dirty="0">
                <a:solidFill>
                  <a:srgbClr val="292668"/>
                </a:solidFill>
              </a:rPr>
              <a:t>.</a:t>
            </a:r>
            <a:endParaRPr lang="en-US" sz="1500" b="1" dirty="0">
              <a:solidFill>
                <a:srgbClr val="292668"/>
              </a:solidFill>
            </a:endParaRPr>
          </a:p>
          <a:p>
            <a:pPr marL="144000" indent="-144000">
              <a:lnSpc>
                <a:spcPct val="90000"/>
              </a:lnSpc>
              <a:spcAft>
                <a:spcPts val="200"/>
              </a:spcAft>
              <a:buFont typeface="Arial" panose="020B0604020202020204" pitchFamily="34" charset="0"/>
              <a:buChar char="•"/>
            </a:pPr>
            <a:r>
              <a:rPr lang="en-IE" sz="1500" b="1" dirty="0">
                <a:solidFill>
                  <a:srgbClr val="292668"/>
                </a:solidFill>
              </a:rPr>
              <a:t>AI-widgets worden gebruikt voor vragen van gasten, informatie over duurzaamheid en veelgestelde vragen</a:t>
            </a:r>
          </a:p>
          <a:p>
            <a:pPr marL="144000" indent="-144000">
              <a:lnSpc>
                <a:spcPct val="90000"/>
              </a:lnSpc>
              <a:spcAft>
                <a:spcPts val="200"/>
              </a:spcAft>
              <a:buFont typeface="Arial" panose="020B0604020202020204" pitchFamily="34" charset="0"/>
              <a:buChar char="•"/>
            </a:pPr>
            <a:r>
              <a:rPr lang="en-IE" sz="1500" b="1" dirty="0">
                <a:solidFill>
                  <a:srgbClr val="292668"/>
                </a:solidFill>
                <a:hlinkClick r:id="rId3">
                  <a:extLst>
                    <a:ext uri="{A12FA001-AC4F-418D-AE19-62706E023703}">
                      <ahyp:hlinkClr xmlns:ahyp="http://schemas.microsoft.com/office/drawing/2018/hyperlinkcolor" val="tx"/>
                    </a:ext>
                  </a:extLst>
                </a:hlinkClick>
              </a:rPr>
              <a:t>ChatGPT </a:t>
            </a:r>
            <a:r>
              <a:rPr lang="en-IE" sz="1500" b="1" dirty="0">
                <a:solidFill>
                  <a:srgbClr val="292668"/>
                </a:solidFill>
              </a:rPr>
              <a:t>wordt gebruikt om gepersonaliseerde marketingcampagnes te creëren</a:t>
            </a:r>
          </a:p>
        </p:txBody>
      </p:sp>
      <p:sp>
        <p:nvSpPr>
          <p:cNvPr id="32" name="TextBox 31">
            <a:extLst>
              <a:ext uri="{FF2B5EF4-FFF2-40B4-BE49-F238E27FC236}">
                <a16:creationId xmlns:a16="http://schemas.microsoft.com/office/drawing/2014/main" id="{1A57DCCC-2C1D-FA92-8985-1EB15B33392E}"/>
              </a:ext>
            </a:extLst>
          </p:cNvPr>
          <p:cNvSpPr txBox="1"/>
          <p:nvPr/>
        </p:nvSpPr>
        <p:spPr>
          <a:xfrm>
            <a:off x="9760944" y="3168401"/>
            <a:ext cx="2142974" cy="2221121"/>
          </a:xfrm>
          <a:prstGeom prst="rect">
            <a:avLst/>
          </a:prstGeom>
          <a:noFill/>
        </p:spPr>
        <p:txBody>
          <a:bodyPr wrap="square" rtlCol="0">
            <a:spAutoFit/>
          </a:bodyPr>
          <a:lstStyle/>
          <a:p>
            <a:pPr marL="144000" indent="-144000">
              <a:lnSpc>
                <a:spcPct val="90000"/>
              </a:lnSpc>
              <a:spcAft>
                <a:spcPts val="200"/>
              </a:spcAft>
              <a:buFont typeface="Arial" panose="020B0604020202020204" pitchFamily="34" charset="0"/>
              <a:buChar char="•"/>
            </a:pPr>
            <a:r>
              <a:rPr lang="en-US" sz="1500" b="1" dirty="0">
                <a:solidFill>
                  <a:srgbClr val="292668"/>
                </a:solidFill>
              </a:rPr>
              <a:t>Controleer claims over herkomst, productoorsprong en milieu-impact.</a:t>
            </a:r>
          </a:p>
          <a:p>
            <a:pPr marL="144000" indent="-144000">
              <a:lnSpc>
                <a:spcPct val="90000"/>
              </a:lnSpc>
              <a:spcAft>
                <a:spcPts val="200"/>
              </a:spcAft>
              <a:buFont typeface="Arial" panose="020B0604020202020204" pitchFamily="34" charset="0"/>
              <a:buChar char="•"/>
            </a:pPr>
            <a:r>
              <a:rPr lang="en-US" sz="1500" b="1" dirty="0">
                <a:solidFill>
                  <a:srgbClr val="292668"/>
                </a:solidFill>
              </a:rPr>
              <a:t>Koppel QR-codes aan realtime gegevens over herkomst, allergenen en batchinformatie.</a:t>
            </a:r>
          </a:p>
          <a:p>
            <a:pPr marL="144000" indent="-144000">
              <a:lnSpc>
                <a:spcPct val="90000"/>
              </a:lnSpc>
              <a:spcAft>
                <a:spcPts val="200"/>
              </a:spcAft>
              <a:buFont typeface="Arial" panose="020B0604020202020204" pitchFamily="34" charset="0"/>
              <a:buChar char="•"/>
            </a:pPr>
            <a:r>
              <a:rPr lang="en-US" sz="1500" b="1" dirty="0">
                <a:solidFill>
                  <a:srgbClr val="292668"/>
                </a:solidFill>
              </a:rPr>
              <a:t>Houd temperatuurlogboeken, veiligheidscontroles en naleving van regelgeving bij.</a:t>
            </a:r>
            <a:endParaRPr lang="en-IE" sz="1500" b="1" dirty="0">
              <a:solidFill>
                <a:srgbClr val="292668"/>
              </a:solidFill>
            </a:endParaRPr>
          </a:p>
        </p:txBody>
      </p:sp>
    </p:spTree>
    <p:extLst>
      <p:ext uri="{BB962C8B-B14F-4D97-AF65-F5344CB8AC3E}">
        <p14:creationId xmlns:p14="http://schemas.microsoft.com/office/powerpoint/2010/main" val="1974172896"/>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9EF9F3E2-517A-D141-9F01-9831E12613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523514" y="3110948"/>
            <a:ext cx="395841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07537" y="3163246"/>
            <a:ext cx="3717108" cy="646331"/>
          </a:xfrm>
          <a:prstGeom prst="rect">
            <a:avLst/>
          </a:prstGeom>
          <a:noFill/>
        </p:spPr>
        <p:txBody>
          <a:bodyPr wrap="none" rtlCol="0">
            <a:spAutoFit/>
          </a:bodyPr>
          <a:lstStyle/>
          <a:p>
            <a:r>
              <a:rPr lang="en-US" sz="3600" b="1" spc="324" dirty="0">
                <a:solidFill>
                  <a:srgbClr val="F26F46"/>
                </a:solidFill>
                <a:latin typeface="Calibri" panose="020F0502020204030204" pitchFamily="34" charset="0"/>
                <a:cs typeface="Calibri" panose="020F0502020204030204" pitchFamily="34" charset="0"/>
              </a:rPr>
              <a:t>INLEIDING</a:t>
            </a:r>
          </a:p>
        </p:txBody>
      </p:sp>
      <p:grpSp>
        <p:nvGrpSpPr>
          <p:cNvPr id="6" name="Group 5">
            <a:extLst>
              <a:ext uri="{FF2B5EF4-FFF2-40B4-BE49-F238E27FC236}">
                <a16:creationId xmlns:a16="http://schemas.microsoft.com/office/drawing/2014/main" id="{6A592C18-A129-759D-2A8C-B28F666EACC3}"/>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D941914D-6094-403C-738E-3740110831FE}"/>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F1A00C5-B02C-057A-5B34-C7BCD7CF36D1}"/>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0A55076B-A6E3-C119-98AB-F66A7008851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465BBDC-A6BD-192D-B69C-DF707EF0A6E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07C1C4-E75A-78AE-239E-EDB89EE81C42}"/>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7287B6-65AE-37AB-9EFB-CB5224C7A772}"/>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F6C18FB-1854-6D6F-BD42-750CB1ED865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012626A7-B7B8-0858-6145-2780580951E3}"/>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E000DB7-BCAC-1FCC-48F2-F856D30B5648}"/>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B66A741-24BD-576D-9292-224670228AD2}"/>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A6CA7F-E8A3-3C3C-6C65-EADB08085052}"/>
              </a:ext>
            </a:extLst>
          </p:cNvPr>
          <p:cNvSpPr>
            <a:spLocks noGrp="1"/>
          </p:cNvSpPr>
          <p:nvPr>
            <p:ph type="body" sz="quarter" idx="16"/>
          </p:nvPr>
        </p:nvSpPr>
        <p:spPr/>
        <p:txBody>
          <a:bodyPr/>
          <a:lstStyle/>
          <a:p>
            <a:r>
              <a:rPr lang="en-IE" dirty="0"/>
              <a:t>Praktische tips om aan de slag te gaan met AI-tools...</a:t>
            </a:r>
          </a:p>
        </p:txBody>
      </p:sp>
      <p:sp>
        <p:nvSpPr>
          <p:cNvPr id="3" name="Text Placeholder 2">
            <a:extLst>
              <a:ext uri="{FF2B5EF4-FFF2-40B4-BE49-F238E27FC236}">
                <a16:creationId xmlns:a16="http://schemas.microsoft.com/office/drawing/2014/main" id="{C1C16E15-1895-253F-9EC6-DFC30863B76E}"/>
              </a:ext>
            </a:extLst>
          </p:cNvPr>
          <p:cNvSpPr>
            <a:spLocks noGrp="1"/>
          </p:cNvSpPr>
          <p:nvPr>
            <p:ph type="body" sz="quarter" idx="19"/>
          </p:nvPr>
        </p:nvSpPr>
        <p:spPr>
          <a:xfrm>
            <a:off x="769544" y="2104322"/>
            <a:ext cx="10614529" cy="3781929"/>
          </a:xfrm>
        </p:spPr>
        <p:txBody>
          <a:bodyPr lIns="91440" tIns="45720" rIns="91440" bIns="45720" anchor="t"/>
          <a:lstStyle/>
          <a:p>
            <a:pPr marL="457200" indent="-457200">
              <a:buFont typeface="+mj-lt"/>
              <a:buAutoNum type="arabicPeriod"/>
            </a:pPr>
            <a:r>
              <a:rPr lang="en-US" b="1" dirty="0"/>
              <a:t>Begin met eenvoudige tools</a:t>
            </a:r>
          </a:p>
          <a:p>
            <a:pPr marL="457200">
              <a:spcAft>
                <a:spcPts val="600"/>
              </a:spcAft>
            </a:pPr>
            <a:r>
              <a:rPr lang="en-US" dirty="0"/>
              <a:t>Probeer apps die afval bijhouden, maaltijden plannen of voorraden beheren (bijvoorbeeld </a:t>
            </a:r>
            <a:r>
              <a:rPr lang="en-US" dirty="0" err="1"/>
              <a:t>NoWaste </a:t>
            </a:r>
            <a:r>
              <a:rPr lang="en-US" dirty="0"/>
              <a:t>App:</a:t>
            </a:r>
            <a:r>
              <a:rPr lang="en-US" dirty="0">
                <a:hlinkClick r:id="rId2"/>
              </a:rPr>
              <a:t> https://nowasteapp.com</a:t>
            </a:r>
            <a:r>
              <a:rPr lang="en-US" dirty="0"/>
              <a:t>).</a:t>
            </a:r>
          </a:p>
          <a:p>
            <a:pPr marL="457200" indent="-457200">
              <a:buFont typeface="+mj-lt"/>
              <a:buAutoNum type="arabicPeriod" startAt="2"/>
            </a:pPr>
            <a:r>
              <a:rPr lang="en-US" b="1" dirty="0"/>
              <a:t>Ontdek AI in je dagelijks leven</a:t>
            </a:r>
          </a:p>
          <a:p>
            <a:pPr marL="457200">
              <a:spcAft>
                <a:spcPts val="600"/>
              </a:spcAft>
            </a:pPr>
            <a:r>
              <a:rPr lang="en-US" dirty="0"/>
              <a:t>Gebruik AI-teksttools (zoals ChatGPT / Gemini) om duurzaamheidsboodschappen op te stellen of </a:t>
            </a:r>
            <a:r>
              <a:rPr lang="en-US" dirty="0"/>
              <a:t>menu's </a:t>
            </a:r>
            <a:r>
              <a:rPr lang="en-US" dirty="0" err="1"/>
              <a:t>te analyseren</a:t>
            </a:r>
            <a:r>
              <a:rPr lang="en-US" dirty="0"/>
              <a:t>.</a:t>
            </a:r>
          </a:p>
          <a:p>
            <a:pPr marL="457200" indent="-457200">
              <a:buFont typeface="+mj-lt"/>
              <a:buAutoNum type="arabicPeriod" startAt="3"/>
            </a:pPr>
            <a:r>
              <a:rPr lang="en-US" b="1" dirty="0"/>
              <a:t>Wees kritisch en verantwoordelijk</a:t>
            </a:r>
          </a:p>
          <a:p>
            <a:pPr marL="457200">
              <a:spcAft>
                <a:spcPts val="600"/>
              </a:spcAft>
            </a:pPr>
            <a:r>
              <a:rPr lang="en-US" dirty="0"/>
              <a:t>Controleer AI-gegenereerde content altijd op nauwkeurigheid, eerlijkheid en duidelijkheid.</a:t>
            </a:r>
          </a:p>
          <a:p>
            <a:pPr marL="457200" indent="-457200">
              <a:buFont typeface="+mj-lt"/>
              <a:buAutoNum type="arabicPeriod" startAt="4"/>
            </a:pPr>
            <a:r>
              <a:rPr lang="en-US" b="1" dirty="0"/>
              <a:t>Denk na over de impact</a:t>
            </a:r>
          </a:p>
          <a:p>
            <a:pPr marL="457200">
              <a:spcAft>
                <a:spcPts val="600"/>
              </a:spcAft>
            </a:pPr>
            <a:r>
              <a:rPr lang="en-US" dirty="0"/>
              <a:t>Vraag uzelf af: </a:t>
            </a:r>
            <a:r>
              <a:rPr lang="en-US" i="1" dirty="0"/>
              <a:t>helpt deze tool om afval te verminderen, energie te besparen of de communicatie te verbeteren?</a:t>
            </a:r>
            <a:endParaRPr lang="en-US" dirty="0"/>
          </a:p>
          <a:p>
            <a:pPr marL="457200" indent="-457200">
              <a:buFont typeface="+mj-lt"/>
              <a:buAutoNum type="arabicPeriod" startAt="5"/>
            </a:pPr>
            <a:r>
              <a:rPr lang="en-US" b="1" dirty="0"/>
              <a:t>Blijf leren</a:t>
            </a:r>
          </a:p>
          <a:p>
            <a:pPr marL="457200"/>
            <a:r>
              <a:rPr lang="en-US" dirty="0"/>
              <a:t>Volg innovatieplatforms voor de horeca, zoals:</a:t>
            </a:r>
          </a:p>
          <a:p>
            <a:pPr marL="457200"/>
            <a:r>
              <a:rPr lang="en-US" dirty="0">
                <a:hlinkClick r:id="rId3"/>
              </a:rPr>
              <a:t>-Sustainable Hospitality Alliance </a:t>
            </a:r>
            <a:r>
              <a:rPr lang="en-US" dirty="0"/>
              <a:t>  - EU </a:t>
            </a:r>
            <a:r>
              <a:rPr lang="en-US" dirty="0">
                <a:hlinkClick r:id="rId4"/>
              </a:rPr>
              <a:t>Farm to Fork </a:t>
            </a:r>
            <a:r>
              <a:rPr lang="en-US" dirty="0"/>
              <a:t>Digitalisation Updates</a:t>
            </a:r>
          </a:p>
          <a:p>
            <a:endParaRPr lang="en-IE" dirty="0"/>
          </a:p>
        </p:txBody>
      </p:sp>
      <p:grpSp>
        <p:nvGrpSpPr>
          <p:cNvPr id="4" name="Graphic 3">
            <a:extLst>
              <a:ext uri="{FF2B5EF4-FFF2-40B4-BE49-F238E27FC236}">
                <a16:creationId xmlns:a16="http://schemas.microsoft.com/office/drawing/2014/main" id="{12B85BB8-BDDF-A6F5-5D31-44341823282F}"/>
              </a:ext>
            </a:extLst>
          </p:cNvPr>
          <p:cNvGrpSpPr/>
          <p:nvPr/>
        </p:nvGrpSpPr>
        <p:grpSpPr>
          <a:xfrm>
            <a:off x="9710140" y="543208"/>
            <a:ext cx="1172125" cy="971012"/>
            <a:chOff x="6615628" y="2116894"/>
            <a:chExt cx="1066935" cy="1001108"/>
          </a:xfrm>
          <a:solidFill>
            <a:schemeClr val="bg1"/>
          </a:solidFill>
        </p:grpSpPr>
        <p:sp>
          <p:nvSpPr>
            <p:cNvPr id="5" name="Freeform 1128">
              <a:extLst>
                <a:ext uri="{FF2B5EF4-FFF2-40B4-BE49-F238E27FC236}">
                  <a16:creationId xmlns:a16="http://schemas.microsoft.com/office/drawing/2014/main" id="{7E54AFF2-D951-F507-2659-F96E195A9015}"/>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420F7546-84D7-2681-9DA6-798C684C90C9}"/>
                </a:ext>
              </a:extLst>
            </p:cNvPr>
            <p:cNvGrpSpPr/>
            <p:nvPr/>
          </p:nvGrpSpPr>
          <p:grpSpPr>
            <a:xfrm>
              <a:off x="6615628" y="2116894"/>
              <a:ext cx="1066935" cy="1001108"/>
              <a:chOff x="6615628" y="2116894"/>
              <a:chExt cx="1066935" cy="1001108"/>
            </a:xfrm>
            <a:grpFill/>
          </p:grpSpPr>
          <p:sp>
            <p:nvSpPr>
              <p:cNvPr id="7" name="Freeform 1130">
                <a:extLst>
                  <a:ext uri="{FF2B5EF4-FFF2-40B4-BE49-F238E27FC236}">
                    <a16:creationId xmlns:a16="http://schemas.microsoft.com/office/drawing/2014/main" id="{C2E075D7-6C83-3B21-1644-97A06D69EF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8" name="Freeform 1131">
                <a:extLst>
                  <a:ext uri="{FF2B5EF4-FFF2-40B4-BE49-F238E27FC236}">
                    <a16:creationId xmlns:a16="http://schemas.microsoft.com/office/drawing/2014/main" id="{455FE868-17AE-47DA-3933-7CE9B9E56C4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9" name="Freeform 1132">
                <a:extLst>
                  <a:ext uri="{FF2B5EF4-FFF2-40B4-BE49-F238E27FC236}">
                    <a16:creationId xmlns:a16="http://schemas.microsoft.com/office/drawing/2014/main" id="{EEEEDE5E-58B1-D6ED-7C33-5291DA217B40}"/>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10" name="Freeform 1133">
                <a:extLst>
                  <a:ext uri="{FF2B5EF4-FFF2-40B4-BE49-F238E27FC236}">
                    <a16:creationId xmlns:a16="http://schemas.microsoft.com/office/drawing/2014/main" id="{F794F733-49E1-4937-E9A6-8BE38F78871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11" name="Freeform 1134">
                <a:extLst>
                  <a:ext uri="{FF2B5EF4-FFF2-40B4-BE49-F238E27FC236}">
                    <a16:creationId xmlns:a16="http://schemas.microsoft.com/office/drawing/2014/main" id="{532CC331-B05B-309F-03A5-E49B001A546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12" name="Freeform 1135">
                <a:extLst>
                  <a:ext uri="{FF2B5EF4-FFF2-40B4-BE49-F238E27FC236}">
                    <a16:creationId xmlns:a16="http://schemas.microsoft.com/office/drawing/2014/main" id="{0831F8BC-0180-EFD0-0BF8-31349814A03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13" name="Freeform 1136">
                <a:extLst>
                  <a:ext uri="{FF2B5EF4-FFF2-40B4-BE49-F238E27FC236}">
                    <a16:creationId xmlns:a16="http://schemas.microsoft.com/office/drawing/2014/main" id="{0B90FB06-6198-E554-9EAD-613A45013689}"/>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14" name="Freeform 1137">
                <a:extLst>
                  <a:ext uri="{FF2B5EF4-FFF2-40B4-BE49-F238E27FC236}">
                    <a16:creationId xmlns:a16="http://schemas.microsoft.com/office/drawing/2014/main" id="{08526884-DCA5-AF12-AFC1-5654B7C82D78}"/>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15" name="Freeform 1138">
                <a:extLst>
                  <a:ext uri="{FF2B5EF4-FFF2-40B4-BE49-F238E27FC236}">
                    <a16:creationId xmlns:a16="http://schemas.microsoft.com/office/drawing/2014/main" id="{614E42A1-539B-E656-5638-795AC3DB1FE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16" name="Freeform 1139">
                <a:extLst>
                  <a:ext uri="{FF2B5EF4-FFF2-40B4-BE49-F238E27FC236}">
                    <a16:creationId xmlns:a16="http://schemas.microsoft.com/office/drawing/2014/main" id="{CDF2EC87-53F9-DB63-39E6-DD426FB7C6B0}"/>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17" name="Freeform 1140">
                <a:extLst>
                  <a:ext uri="{FF2B5EF4-FFF2-40B4-BE49-F238E27FC236}">
                    <a16:creationId xmlns:a16="http://schemas.microsoft.com/office/drawing/2014/main" id="{07065C6B-F0B0-0752-AF0F-9715AB4C2FF4}"/>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18" name="Freeform 1141">
                <a:extLst>
                  <a:ext uri="{FF2B5EF4-FFF2-40B4-BE49-F238E27FC236}">
                    <a16:creationId xmlns:a16="http://schemas.microsoft.com/office/drawing/2014/main" id="{E2D1242A-3497-11E4-7ADE-F8AFFADC5080}"/>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01272164"/>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32FE75-90BE-56D0-5404-08E8E6E18732}"/>
              </a:ext>
            </a:extLst>
          </p:cNvPr>
          <p:cNvSpPr>
            <a:spLocks noGrp="1"/>
          </p:cNvSpPr>
          <p:nvPr>
            <p:ph type="body" sz="quarter" idx="16"/>
          </p:nvPr>
        </p:nvSpPr>
        <p:spPr>
          <a:xfrm>
            <a:off x="1360589" y="783265"/>
            <a:ext cx="10135391" cy="934037"/>
          </a:xfrm>
        </p:spPr>
        <p:txBody>
          <a:bodyPr lIns="91440" tIns="45720" rIns="91440" bIns="45720" anchor="t">
            <a:noAutofit/>
          </a:bodyPr>
          <a:lstStyle/>
          <a:p>
            <a:r>
              <a:rPr lang="en-IE" dirty="0"/>
              <a:t>CASESTUDY: Voorbeeld van een AI-tool in de keuken</a:t>
            </a:r>
          </a:p>
        </p:txBody>
      </p:sp>
      <p:sp>
        <p:nvSpPr>
          <p:cNvPr id="3" name="Text Placeholder 2">
            <a:extLst>
              <a:ext uri="{FF2B5EF4-FFF2-40B4-BE49-F238E27FC236}">
                <a16:creationId xmlns:a16="http://schemas.microsoft.com/office/drawing/2014/main" id="{DFE76628-BC7C-9DB9-3E1E-1A6B46301549}"/>
              </a:ext>
            </a:extLst>
          </p:cNvPr>
          <p:cNvSpPr>
            <a:spLocks noGrp="1"/>
          </p:cNvSpPr>
          <p:nvPr>
            <p:ph type="body" sz="quarter" idx="19"/>
          </p:nvPr>
        </p:nvSpPr>
        <p:spPr>
          <a:xfrm>
            <a:off x="7162442" y="2345863"/>
            <a:ext cx="4448633" cy="4102937"/>
          </a:xfrm>
        </p:spPr>
        <p:txBody>
          <a:bodyPr lIns="91440" tIns="45720" rIns="91440" bIns="45720" anchor="t"/>
          <a:lstStyle/>
          <a:p>
            <a:r>
              <a:rPr lang="en-US" dirty="0"/>
              <a:t>De video legt uit hoe </a:t>
            </a:r>
            <a:r>
              <a:rPr lang="en-US" dirty="0">
                <a:hlinkClick r:id="rId3"/>
              </a:rPr>
              <a:t>PreciTaste</a:t>
            </a:r>
            <a:r>
              <a:rPr lang="en-US" dirty="0"/>
              <a:t>, een AI-aangedreven keukentool, chef-koks en restaurantmanagers helpt om voedsel efficiënter te plannen en te bereiden door </a:t>
            </a:r>
            <a:r>
              <a:rPr lang="en-US" dirty="0"/>
              <a:t>recepten en workflows </a:t>
            </a:r>
            <a:r>
              <a:rPr lang="en-US" dirty="0" err="1"/>
              <a:t>te analyseren</a:t>
            </a:r>
            <a:r>
              <a:rPr lang="en-US" dirty="0"/>
              <a:t>. Het laat zien hoe het systeem </a:t>
            </a:r>
            <a:r>
              <a:rPr lang="en-US" dirty="0" err="1"/>
              <a:t>geoptimaliseerde </a:t>
            </a:r>
            <a:r>
              <a:rPr lang="en-US" dirty="0"/>
              <a:t>bereidingsstappen en aanpassingen in de volgorde </a:t>
            </a:r>
            <a:r>
              <a:rPr lang="en-US" dirty="0"/>
              <a:t>voorstelt </a:t>
            </a:r>
            <a:r>
              <a:rPr lang="en-US" dirty="0"/>
              <a:t>en de productiviteit in de keuken ondersteunt.</a:t>
            </a:r>
            <a:endParaRPr lang="en-IE" dirty="0"/>
          </a:p>
        </p:txBody>
      </p:sp>
      <p:sp>
        <p:nvSpPr>
          <p:cNvPr id="4" name="Picture Placeholder 3">
            <a:extLst>
              <a:ext uri="{FF2B5EF4-FFF2-40B4-BE49-F238E27FC236}">
                <a16:creationId xmlns:a16="http://schemas.microsoft.com/office/drawing/2014/main" id="{8B31EDD2-DA1C-6B1D-D44C-3864182900DC}"/>
              </a:ext>
            </a:extLst>
          </p:cNvPr>
          <p:cNvSpPr>
            <a:spLocks noGrp="1"/>
          </p:cNvSpPr>
          <p:nvPr>
            <p:ph type="pic" sz="quarter" idx="10"/>
          </p:nvPr>
        </p:nvSpPr>
        <p:spPr/>
        <p:txBody>
          <a:bodyPr/>
          <a:lstStyle/>
          <a:p>
            <a:endParaRPr lang="en-IE"/>
          </a:p>
        </p:txBody>
      </p:sp>
      <p:pic>
        <p:nvPicPr>
          <p:cNvPr id="6" name="Online Media 5" title="Prep Assistant   How It Works">
            <a:hlinkClick r:id="" action="ppaction://media"/>
            <a:extLst>
              <a:ext uri="{FF2B5EF4-FFF2-40B4-BE49-F238E27FC236}">
                <a16:creationId xmlns:a16="http://schemas.microsoft.com/office/drawing/2014/main" id="{7772B799-67F3-8682-EB5D-B057AD717AE8}"/>
              </a:ext>
            </a:extLst>
          </p:cNvPr>
          <p:cNvPicPr>
            <a:picLocks noRot="1" noChangeAspect="1"/>
          </p:cNvPicPr>
          <p:nvPr>
            <a:videoFile r:link="rId1"/>
          </p:nvPr>
        </p:nvPicPr>
        <p:blipFill>
          <a:blip r:embed="rId4"/>
          <a:stretch>
            <a:fillRect/>
          </a:stretch>
        </p:blipFill>
        <p:spPr>
          <a:xfrm>
            <a:off x="1032974" y="2459539"/>
            <a:ext cx="5080000" cy="3118870"/>
          </a:xfrm>
          <a:prstGeom prst="rect">
            <a:avLst/>
          </a:prstGeom>
        </p:spPr>
      </p:pic>
      <p:sp>
        <p:nvSpPr>
          <p:cNvPr id="9" name="TextBox 8">
            <a:extLst>
              <a:ext uri="{FF2B5EF4-FFF2-40B4-BE49-F238E27FC236}">
                <a16:creationId xmlns:a16="http://schemas.microsoft.com/office/drawing/2014/main" id="{D93BA842-F4EE-569D-E3FE-55B0EBA9E9C3}"/>
              </a:ext>
            </a:extLst>
          </p:cNvPr>
          <p:cNvSpPr txBox="1"/>
          <p:nvPr/>
        </p:nvSpPr>
        <p:spPr>
          <a:xfrm>
            <a:off x="1004456" y="6266710"/>
            <a:ext cx="7652326" cy="369332"/>
          </a:xfrm>
          <a:prstGeom prst="rect">
            <a:avLst/>
          </a:prstGeom>
          <a:noFill/>
        </p:spPr>
        <p:txBody>
          <a:bodyPr wrap="square">
            <a:spAutoFit/>
          </a:bodyPr>
          <a:lstStyle/>
          <a:p>
            <a:r>
              <a:rPr lang="en-US" dirty="0">
                <a:hlinkClick r:id="rId5"/>
              </a:rPr>
              <a:t>Prep Assistant Hoe het werkt</a:t>
            </a:r>
            <a:endParaRPr lang="en-IE" dirty="0"/>
          </a:p>
        </p:txBody>
      </p:sp>
    </p:spTree>
    <p:extLst>
      <p:ext uri="{BB962C8B-B14F-4D97-AF65-F5344CB8AC3E}">
        <p14:creationId xmlns:p14="http://schemas.microsoft.com/office/powerpoint/2010/main" val="355393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19599-E10D-61DF-7EB3-A169F5D32B3A}"/>
            </a:ext>
          </a:extLst>
        </p:cNvPr>
        <p:cNvGrpSpPr/>
        <p:nvPr/>
      </p:nvGrpSpPr>
      <p:grpSpPr>
        <a:xfrm>
          <a:off x="0" y="0"/>
          <a:ext cx="0" cy="0"/>
          <a:chOff x="0" y="0"/>
          <a:chExt cx="0" cy="0"/>
        </a:xfrm>
      </p:grpSpPr>
      <p:pic>
        <p:nvPicPr>
          <p:cNvPr id="4" name="Picture Placeholder 23" descr="Pink neon hashtag notification">
            <a:extLst>
              <a:ext uri="{FF2B5EF4-FFF2-40B4-BE49-F238E27FC236}">
                <a16:creationId xmlns:a16="http://schemas.microsoft.com/office/drawing/2014/main" id="{11FE9E09-408B-67B4-8924-9D3F88F6A5FF}"/>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BA729F0-F6AA-5F35-DA88-8F6C5797E756}"/>
              </a:ext>
            </a:extLst>
          </p:cNvPr>
          <p:cNvSpPr>
            <a:spLocks noGrp="1"/>
          </p:cNvSpPr>
          <p:nvPr>
            <p:ph type="body" sz="quarter" idx="17"/>
          </p:nvPr>
        </p:nvSpPr>
        <p:spPr/>
        <p:txBody>
          <a:bodyPr/>
          <a:lstStyle/>
          <a:p>
            <a:r>
              <a:rPr lang="en-US" dirty="0"/>
              <a:t>05</a:t>
            </a:r>
          </a:p>
        </p:txBody>
      </p:sp>
      <p:sp>
        <p:nvSpPr>
          <p:cNvPr id="14" name="Rectangle 13">
            <a:extLst>
              <a:ext uri="{FF2B5EF4-FFF2-40B4-BE49-F238E27FC236}">
                <a16:creationId xmlns:a16="http://schemas.microsoft.com/office/drawing/2014/main" id="{A65FC71F-0228-A16C-0AA2-113C9BDA4595}"/>
              </a:ext>
            </a:extLst>
          </p:cNvPr>
          <p:cNvSpPr/>
          <p:nvPr/>
        </p:nvSpPr>
        <p:spPr>
          <a:xfrm>
            <a:off x="5523514" y="3110948"/>
            <a:ext cx="4869864" cy="1806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A4A013B-0804-D638-E741-BFCB8D1A32E3}"/>
              </a:ext>
            </a:extLst>
          </p:cNvPr>
          <p:cNvSpPr txBox="1"/>
          <p:nvPr/>
        </p:nvSpPr>
        <p:spPr>
          <a:xfrm>
            <a:off x="5707537" y="3163246"/>
            <a:ext cx="5174728" cy="1754326"/>
          </a:xfrm>
          <a:prstGeom prst="rect">
            <a:avLst/>
          </a:prstGeom>
          <a:noFill/>
        </p:spPr>
        <p:txBody>
          <a:bodyPr wrap="square" rtlCol="0">
            <a:spAutoFit/>
          </a:bodyPr>
          <a:lstStyle/>
          <a:p>
            <a:r>
              <a:rPr lang="en-US" sz="3600" b="1" spc="300" dirty="0">
                <a:solidFill>
                  <a:srgbClr val="F26F46"/>
                </a:solidFill>
              </a:rPr>
              <a:t>DIGITALE VERHAALVERTELLING VOOR VOEDSELINNOVATIE</a:t>
            </a:r>
          </a:p>
        </p:txBody>
      </p:sp>
      <p:grpSp>
        <p:nvGrpSpPr>
          <p:cNvPr id="6" name="Group 5">
            <a:extLst>
              <a:ext uri="{FF2B5EF4-FFF2-40B4-BE49-F238E27FC236}">
                <a16:creationId xmlns:a16="http://schemas.microsoft.com/office/drawing/2014/main" id="{6A7A6ECC-66B8-3F38-3B69-5EC4B442B034}"/>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7A4E5DC3-698A-DA46-1570-BE5235AA1477}"/>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D927F547-DB06-60E9-3932-BCF2F859DF93}"/>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AA4884AA-AE12-F94F-580E-95DEA8F980E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D32DA0A-F741-EA07-B4AF-7990E47096C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566485E-5564-ADBD-F6BE-F89F46C2B211}"/>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F081E76-D26A-D35B-955B-1B0C7EFE6E85}"/>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EA0AE9B8-1DFF-47A5-9372-2C5875D2350A}"/>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C4785275-6A73-EA02-350E-888ADA2CBD6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6051220-F468-B306-991A-C0A179142E81}"/>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348F489-D54B-B2CB-CAD0-99E8874A7BCA}"/>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37898742"/>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231EA6-4F10-242C-CE55-9B123DDF74E9}"/>
              </a:ext>
            </a:extLst>
          </p:cNvPr>
          <p:cNvSpPr>
            <a:spLocks noGrp="1"/>
          </p:cNvSpPr>
          <p:nvPr>
            <p:ph type="body" sz="quarter" idx="16"/>
          </p:nvPr>
        </p:nvSpPr>
        <p:spPr>
          <a:xfrm>
            <a:off x="3740727" y="593866"/>
            <a:ext cx="7829143" cy="992652"/>
          </a:xfrm>
        </p:spPr>
        <p:txBody>
          <a:bodyPr/>
          <a:lstStyle/>
          <a:p>
            <a:r>
              <a:rPr lang="en-US" dirty="0"/>
              <a:t>Wat is digitale storytelling in de voedingssector?</a:t>
            </a:r>
            <a:endParaRPr lang="en-IE" dirty="0"/>
          </a:p>
        </p:txBody>
      </p:sp>
      <p:sp>
        <p:nvSpPr>
          <p:cNvPr id="3" name="Text Placeholder 2">
            <a:extLst>
              <a:ext uri="{FF2B5EF4-FFF2-40B4-BE49-F238E27FC236}">
                <a16:creationId xmlns:a16="http://schemas.microsoft.com/office/drawing/2014/main" id="{0A30A588-5288-FB7A-9183-9E8057DCC076}"/>
              </a:ext>
            </a:extLst>
          </p:cNvPr>
          <p:cNvSpPr>
            <a:spLocks noGrp="1"/>
          </p:cNvSpPr>
          <p:nvPr>
            <p:ph type="body" sz="quarter" idx="19"/>
          </p:nvPr>
        </p:nvSpPr>
        <p:spPr>
          <a:xfrm>
            <a:off x="6096000" y="1890384"/>
            <a:ext cx="5708073" cy="4102937"/>
          </a:xfrm>
        </p:spPr>
        <p:txBody>
          <a:bodyPr/>
          <a:lstStyle/>
          <a:p>
            <a:pPr>
              <a:spcAft>
                <a:spcPts val="600"/>
              </a:spcAft>
              <a:buNone/>
            </a:pPr>
            <a:r>
              <a:rPr lang="en-US" dirty="0"/>
              <a:t>Digitale storytelling maakt gebruik van afbeeldingen, video, tekst en sociale media om boodschappen over eten, duurzaamheid en klantervaring over te brengen.</a:t>
            </a:r>
          </a:p>
          <a:p>
            <a:pPr>
              <a:buNone/>
            </a:pPr>
            <a:r>
              <a:rPr lang="en-US" b="1" dirty="0"/>
              <a:t>Waarom dit belangrijk is in de moderne horeca:</a:t>
            </a:r>
            <a:endParaRPr lang="en-US" dirty="0"/>
          </a:p>
          <a:p>
            <a:pPr marL="342900" indent="-342900">
              <a:buFont typeface="Arial" panose="020B0604020202020204" pitchFamily="34" charset="0"/>
              <a:buChar char="•"/>
            </a:pPr>
            <a:r>
              <a:rPr lang="en-US" dirty="0"/>
              <a:t>Het bouwt vertrouwen en transparantie op</a:t>
            </a:r>
          </a:p>
          <a:p>
            <a:pPr marL="342900" indent="-342900">
              <a:buFont typeface="Arial" panose="020B0604020202020204" pitchFamily="34" charset="0"/>
              <a:buChar char="•"/>
            </a:pPr>
            <a:r>
              <a:rPr lang="en-US" dirty="0"/>
              <a:t>Benadrukt duurzaamheidsmaatregelen</a:t>
            </a:r>
          </a:p>
          <a:p>
            <a:pPr marL="342900" indent="-342900">
              <a:buFont typeface="Arial" panose="020B0604020202020204" pitchFamily="34" charset="0"/>
              <a:buChar char="•"/>
            </a:pPr>
            <a:r>
              <a:rPr lang="en-US" dirty="0"/>
              <a:t>Betrekt klanten door middel van beeldmateriaal</a:t>
            </a:r>
          </a:p>
          <a:p>
            <a:pPr marL="342900" indent="-342900">
              <a:buFont typeface="Arial" panose="020B0604020202020204" pitchFamily="34" charset="0"/>
              <a:buChar char="•"/>
            </a:pPr>
            <a:r>
              <a:rPr lang="en-US" dirty="0"/>
              <a:t>Versterkt de merkidentiteit</a:t>
            </a:r>
          </a:p>
          <a:p>
            <a:pPr marL="342900" indent="-342900">
              <a:spcAft>
                <a:spcPts val="600"/>
              </a:spcAft>
              <a:buFont typeface="Arial" panose="020B0604020202020204" pitchFamily="34" charset="0"/>
              <a:buChar char="•"/>
            </a:pPr>
            <a:r>
              <a:rPr lang="en-US" dirty="0"/>
              <a:t>Ondersteunt educatie en </a:t>
            </a:r>
            <a:r>
              <a:rPr lang="en-US" dirty="0"/>
              <a:t>gedragsverandering</a:t>
            </a:r>
          </a:p>
          <a:p>
            <a:pPr>
              <a:buNone/>
            </a:pPr>
            <a:r>
              <a:rPr lang="en-US" b="1" dirty="0"/>
              <a:t>Kernidee:</a:t>
            </a:r>
            <a:br>
              <a:rPr lang="en-US" dirty="0"/>
            </a:br>
            <a:r>
              <a:rPr lang="en-US" i="1" dirty="0"/>
              <a:t>Verhalen maken duurzame praktijken zichtbaar en herkenbaar.</a:t>
            </a:r>
            <a:endParaRPr lang="en-US" dirty="0"/>
          </a:p>
          <a:p>
            <a:endParaRPr lang="en-IE" dirty="0"/>
          </a:p>
        </p:txBody>
      </p:sp>
      <p:pic>
        <p:nvPicPr>
          <p:cNvPr id="6" name="Picture Placeholder 5" descr="Dinner selfie">
            <a:extLst>
              <a:ext uri="{FF2B5EF4-FFF2-40B4-BE49-F238E27FC236}">
                <a16:creationId xmlns:a16="http://schemas.microsoft.com/office/drawing/2014/main" id="{E5D6552E-51A9-9008-481C-2A801EBC9B0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44953485"/>
      </p:ext>
    </p:extLst>
  </p:cSld>
  <p:clrMapOvr>
    <a:masterClrMapping/>
  </p:clrMapOvr>
</p:sld>
</file>

<file path=ppt/slides/slide3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0C3297-3AEA-4F39-A312-D9405F5F355B}"/>
              </a:ext>
            </a:extLst>
          </p:cNvPr>
          <p:cNvSpPr>
            <a:spLocks noGrp="1"/>
          </p:cNvSpPr>
          <p:nvPr>
            <p:ph type="body" sz="quarter" idx="18"/>
          </p:nvPr>
        </p:nvSpPr>
        <p:spPr>
          <a:xfrm>
            <a:off x="443621" y="1692910"/>
            <a:ext cx="5948126" cy="3666574"/>
          </a:xfrm>
        </p:spPr>
        <p:txBody>
          <a:bodyPr/>
          <a:lstStyle/>
          <a:p>
            <a:r>
              <a:rPr lang="en-US" dirty="0"/>
              <a:t>Digitale communicatie helpt bedrijven om </a:t>
            </a:r>
            <a:r>
              <a:rPr lang="en-US" b="1" dirty="0"/>
              <a:t>hun waarden en innovaties </a:t>
            </a:r>
            <a:r>
              <a:rPr lang="en-US" dirty="0"/>
              <a:t>duidelijk</a:t>
            </a:r>
            <a:r>
              <a:rPr lang="en-US" b="1" dirty="0"/>
              <a:t> uit te leggen</a:t>
            </a:r>
            <a:r>
              <a:rPr lang="en-US" dirty="0"/>
              <a:t>.</a:t>
            </a:r>
          </a:p>
          <a:p>
            <a:r>
              <a:rPr lang="en-US" b="1" dirty="0">
                <a:solidFill>
                  <a:srgbClr val="F26F46"/>
                </a:solidFill>
              </a:rPr>
              <a:t>Voorbeelden van gebruik:</a:t>
            </a:r>
            <a:endParaRPr lang="en-US" dirty="0">
              <a:solidFill>
                <a:srgbClr val="F26F46"/>
              </a:solidFill>
            </a:endParaRPr>
          </a:p>
          <a:p>
            <a:pPr marL="342900" indent="-342900">
              <a:buFont typeface="Arial" panose="020B0604020202020204" pitchFamily="34" charset="0"/>
              <a:buChar char="•"/>
            </a:pPr>
            <a:r>
              <a:rPr lang="en-US" dirty="0"/>
              <a:t>Het traject van lokale ingrediënten laten zien</a:t>
            </a:r>
          </a:p>
          <a:p>
            <a:pPr marL="342900" indent="-342900">
              <a:buFont typeface="Arial" panose="020B0604020202020204" pitchFamily="34" charset="0"/>
              <a:buChar char="•"/>
            </a:pPr>
            <a:r>
              <a:rPr lang="en-US" dirty="0"/>
              <a:t>Uitleg geven over zero-waste-praktijken</a:t>
            </a:r>
          </a:p>
          <a:p>
            <a:pPr marL="342900" indent="-342900">
              <a:buFont typeface="Arial" panose="020B0604020202020204" pitchFamily="34" charset="0"/>
              <a:buChar char="•"/>
            </a:pPr>
            <a:r>
              <a:rPr lang="en-US" dirty="0"/>
              <a:t>Seizoensgebonden menu's en beslissingen over de herkomst van ingrediënten benadrukken</a:t>
            </a:r>
          </a:p>
          <a:p>
            <a:pPr marL="342900" indent="-342900">
              <a:buFont typeface="Arial" panose="020B0604020202020204" pitchFamily="34" charset="0"/>
              <a:buChar char="•"/>
            </a:pPr>
            <a:r>
              <a:rPr lang="en-US" dirty="0"/>
              <a:t>Een kijkje achter de schermen van keukenprocessen geven</a:t>
            </a:r>
          </a:p>
          <a:p>
            <a:pPr marL="342900" indent="-342900">
              <a:buFont typeface="Arial" panose="020B0604020202020204" pitchFamily="34" charset="0"/>
              <a:buChar char="•"/>
            </a:pPr>
            <a:r>
              <a:rPr lang="en-US" dirty="0"/>
              <a:t>Communiceren over allergenen en voedingswaarde</a:t>
            </a:r>
          </a:p>
          <a:p>
            <a:endParaRPr lang="en-IE" dirty="0"/>
          </a:p>
        </p:txBody>
      </p:sp>
      <p:pic>
        <p:nvPicPr>
          <p:cNvPr id="6" name="Picture Placeholder 5" descr="Person using cellphone to take photo of soup in bowls with culinary garnishes">
            <a:extLst>
              <a:ext uri="{FF2B5EF4-FFF2-40B4-BE49-F238E27FC236}">
                <a16:creationId xmlns:a16="http://schemas.microsoft.com/office/drawing/2014/main" id="{0A8499F6-D8D6-E64D-87C1-90F93CA17A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A65480B7-FD20-01A8-AFA7-1B8E8D3A5B54}"/>
              </a:ext>
            </a:extLst>
          </p:cNvPr>
          <p:cNvSpPr>
            <a:spLocks noGrp="1"/>
          </p:cNvSpPr>
          <p:nvPr>
            <p:ph type="body" sz="quarter" idx="16"/>
          </p:nvPr>
        </p:nvSpPr>
        <p:spPr>
          <a:xfrm>
            <a:off x="529120" y="560055"/>
            <a:ext cx="10135862" cy="734591"/>
          </a:xfrm>
          <a:solidFill>
            <a:schemeClr val="bg1"/>
          </a:solidFill>
        </p:spPr>
        <p:txBody>
          <a:bodyPr anchor="ctr"/>
          <a:lstStyle/>
          <a:p>
            <a:r>
              <a:rPr lang="en-US" dirty="0">
                <a:solidFill>
                  <a:srgbClr val="F26F46"/>
                </a:solidFill>
              </a:rPr>
              <a:t>Hoe digitale storytelling voedselinnovatie ondersteunt</a:t>
            </a:r>
            <a:endParaRPr lang="en-IE" dirty="0">
              <a:solidFill>
                <a:srgbClr val="F26F46"/>
              </a:solidFill>
            </a:endParaRPr>
          </a:p>
        </p:txBody>
      </p:sp>
      <p:pic>
        <p:nvPicPr>
          <p:cNvPr id="8" name="Graphic 7" descr="Sustainability with solid fill">
            <a:extLst>
              <a:ext uri="{FF2B5EF4-FFF2-40B4-BE49-F238E27FC236}">
                <a16:creationId xmlns:a16="http://schemas.microsoft.com/office/drawing/2014/main" id="{1277DF67-F6E0-7726-587F-C4C707318C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13072" y="4320672"/>
            <a:ext cx="1292309" cy="1292309"/>
          </a:xfrm>
          <a:prstGeom prst="rect">
            <a:avLst/>
          </a:prstGeom>
        </p:spPr>
      </p:pic>
    </p:spTree>
    <p:extLst>
      <p:ext uri="{BB962C8B-B14F-4D97-AF65-F5344CB8AC3E}">
        <p14:creationId xmlns:p14="http://schemas.microsoft.com/office/powerpoint/2010/main" val="1783587723"/>
      </p:ext>
    </p:extLst>
  </p:cSld>
  <p:clrMapOvr>
    <a:masterClrMapping/>
  </p:clrMapOvr>
</p:sld>
</file>

<file path=ppt/slides/slide35.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26927-37E9-0498-BE63-C1AEB3954758}"/>
              </a:ext>
            </a:extLst>
          </p:cNvPr>
          <p:cNvSpPr>
            <a:spLocks noGrp="1"/>
          </p:cNvSpPr>
          <p:nvPr>
            <p:ph type="body" sz="quarter" idx="16"/>
          </p:nvPr>
        </p:nvSpPr>
        <p:spPr/>
        <p:txBody>
          <a:bodyPr/>
          <a:lstStyle/>
          <a:p>
            <a:r>
              <a:rPr lang="en-US" dirty="0"/>
              <a:t>Praktische tips voor effectief storytelling</a:t>
            </a:r>
            <a:endParaRPr lang="en-IE" dirty="0"/>
          </a:p>
        </p:txBody>
      </p:sp>
      <p:sp>
        <p:nvSpPr>
          <p:cNvPr id="3" name="Text Placeholder 2">
            <a:extLst>
              <a:ext uri="{FF2B5EF4-FFF2-40B4-BE49-F238E27FC236}">
                <a16:creationId xmlns:a16="http://schemas.microsoft.com/office/drawing/2014/main" id="{EC2C7BB9-CC12-ACB7-C3CE-288FDCE0CBDD}"/>
              </a:ext>
            </a:extLst>
          </p:cNvPr>
          <p:cNvSpPr>
            <a:spLocks noGrp="1"/>
          </p:cNvSpPr>
          <p:nvPr>
            <p:ph type="body" sz="quarter" idx="19"/>
          </p:nvPr>
        </p:nvSpPr>
        <p:spPr>
          <a:xfrm>
            <a:off x="5680364" y="1573743"/>
            <a:ext cx="6428509" cy="4102937"/>
          </a:xfrm>
        </p:spPr>
        <p:txBody>
          <a:bodyPr/>
          <a:lstStyle/>
          <a:p>
            <a:pPr marL="457200" indent="-457200">
              <a:buFont typeface="+mj-lt"/>
              <a:buAutoNum type="arabicPeriod"/>
            </a:pPr>
            <a:r>
              <a:rPr lang="en-US" sz="2300" b="1" dirty="0"/>
              <a:t>Houd het authentiek</a:t>
            </a:r>
            <a:br>
              <a:rPr lang="en-US" sz="2300" dirty="0"/>
            </a:br>
            <a:r>
              <a:rPr lang="en-US" sz="2300" dirty="0"/>
              <a:t>Toon echte keukens, echte processen, echte mensen.</a:t>
            </a:r>
          </a:p>
          <a:p>
            <a:pPr marL="457200" indent="-457200">
              <a:buFont typeface="+mj-lt"/>
              <a:buAutoNum type="arabicPeriod"/>
            </a:pPr>
            <a:r>
              <a:rPr lang="en-US" sz="2300" b="1" dirty="0"/>
              <a:t>Benadruk duurzaamheid</a:t>
            </a:r>
            <a:br>
              <a:rPr lang="en-US" sz="2300" dirty="0"/>
            </a:br>
            <a:r>
              <a:rPr lang="en-US" sz="2300" dirty="0"/>
              <a:t>Leg uit hoe afval wordt verminderd, hoe energie wordt bespaard of waar ingrediënten vandaan komen.</a:t>
            </a:r>
          </a:p>
          <a:p>
            <a:pPr marL="457200" indent="-457200">
              <a:buFont typeface="+mj-lt"/>
              <a:buAutoNum type="arabicPeriod"/>
            </a:pPr>
            <a:r>
              <a:rPr lang="en-US" sz="2300" b="1" dirty="0"/>
              <a:t>Gebruik sterke beelden</a:t>
            </a:r>
            <a:br>
              <a:rPr lang="en-US" sz="2300" dirty="0"/>
            </a:br>
            <a:r>
              <a:rPr lang="en-US" sz="2300" dirty="0"/>
              <a:t>Korte video's, foto's van ingrediënten, momenten achter de schermen.</a:t>
            </a:r>
          </a:p>
          <a:p>
            <a:pPr marL="457200" indent="-457200">
              <a:buFont typeface="+mj-lt"/>
              <a:buAutoNum type="arabicPeriod"/>
            </a:pPr>
            <a:r>
              <a:rPr lang="en-US" sz="2300" b="1" dirty="0"/>
              <a:t>Houd de boodschap eenvoudig</a:t>
            </a:r>
            <a:br>
              <a:rPr lang="en-US" sz="2300" dirty="0"/>
            </a:br>
            <a:r>
              <a:rPr lang="en-US" sz="2300" dirty="0"/>
              <a:t>Duidelijke tekst, korte bijschriften, toegankelijke taal.</a:t>
            </a:r>
          </a:p>
          <a:p>
            <a:pPr marL="457200" indent="-457200">
              <a:buFont typeface="+mj-lt"/>
              <a:buAutoNum type="arabicPeriod"/>
            </a:pPr>
            <a:r>
              <a:rPr lang="en-US" sz="2300" b="1" dirty="0"/>
              <a:t>Voeg een oproep tot actie toe</a:t>
            </a:r>
            <a:br>
              <a:rPr lang="en-US" sz="2300" dirty="0"/>
            </a:br>
            <a:r>
              <a:rPr lang="en-US" sz="2300" dirty="0"/>
              <a:t>Nodig klanten of gemeenschappen uit om duurzame keuzes te ondersteunen.</a:t>
            </a:r>
          </a:p>
          <a:p>
            <a:endParaRPr lang="en-US" sz="2300" dirty="0"/>
          </a:p>
          <a:p>
            <a:r>
              <a:rPr lang="en-US" sz="2300" i="1" dirty="0"/>
              <a:t>Voor meer informatie over storytelling, bekijk Module 6</a:t>
            </a:r>
          </a:p>
          <a:p>
            <a:endParaRPr lang="en-IE" sz="2300" dirty="0"/>
          </a:p>
        </p:txBody>
      </p:sp>
      <p:pic>
        <p:nvPicPr>
          <p:cNvPr id="4" name="Picture 3">
            <a:extLst>
              <a:ext uri="{FF2B5EF4-FFF2-40B4-BE49-F238E27FC236}">
                <a16:creationId xmlns:a16="http://schemas.microsoft.com/office/drawing/2014/main" id="{80782278-3FB5-3F99-C875-C6712C01F2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733" y="1124778"/>
            <a:ext cx="6878086" cy="5000869"/>
          </a:xfrm>
          <a:prstGeom prst="rect">
            <a:avLst/>
          </a:prstGeom>
          <a:noFill/>
        </p:spPr>
      </p:pic>
      <p:sp>
        <p:nvSpPr>
          <p:cNvPr id="5" name="TextBox 4">
            <a:extLst>
              <a:ext uri="{FF2B5EF4-FFF2-40B4-BE49-F238E27FC236}">
                <a16:creationId xmlns:a16="http://schemas.microsoft.com/office/drawing/2014/main" id="{BC2BF4D6-1642-B609-D1BA-5C140FF04E9F}"/>
              </a:ext>
            </a:extLst>
          </p:cNvPr>
          <p:cNvSpPr txBox="1"/>
          <p:nvPr/>
        </p:nvSpPr>
        <p:spPr>
          <a:xfrm>
            <a:off x="1060921" y="5960199"/>
            <a:ext cx="4350935" cy="319337"/>
          </a:xfrm>
          <a:prstGeom prst="rect">
            <a:avLst/>
          </a:prstGeom>
          <a:noFill/>
        </p:spPr>
        <p:txBody>
          <a:bodyPr wrap="square" rtlCol="0">
            <a:spAutoFit/>
          </a:bodyPr>
          <a:lstStyle/>
          <a:p>
            <a:pPr defTabSz="914400"/>
            <a:r>
              <a:rPr lang="en-US" sz="1400" dirty="0">
                <a:solidFill>
                  <a:srgbClr val="F79037"/>
                </a:solidFill>
                <a:latin typeface="Calibri" panose="020F0502020204030204"/>
                <a:hlinkClick r:id="rId4">
                  <a:extLst>
                    <a:ext uri="{A12FA001-AC4F-418D-AE19-62706E023703}">
                      <ahyp:hlinkClr xmlns:ahyp="http://schemas.microsoft.com/office/drawing/2018/hyperlinkcolor" val="tx"/>
                    </a:ext>
                  </a:extLst>
                </a:hlinkClick>
              </a:rPr>
              <a:t>De kracht van storytelling | e-learningcursus - YouTube</a:t>
            </a:r>
            <a:endParaRPr lang="en-IE" sz="1400" dirty="0">
              <a:solidFill>
                <a:srgbClr val="F79037"/>
              </a:solidFill>
              <a:latin typeface="Calibri" panose="020F0502020204030204"/>
            </a:endParaRPr>
          </a:p>
        </p:txBody>
      </p:sp>
      <p:pic>
        <p:nvPicPr>
          <p:cNvPr id="6" name="Online Media 7" title="The Power of Storytelling | eLearning Course">
            <a:hlinkClick r:id="" action="ppaction://media"/>
            <a:extLst>
              <a:ext uri="{FF2B5EF4-FFF2-40B4-BE49-F238E27FC236}">
                <a16:creationId xmlns:a16="http://schemas.microsoft.com/office/drawing/2014/main" id="{AF596451-33D5-2B2D-8701-5942A51F573B}"/>
              </a:ext>
            </a:extLst>
          </p:cNvPr>
          <p:cNvPicPr>
            <a:picLocks noRot="1" noChangeAspect="1"/>
          </p:cNvPicPr>
          <p:nvPr>
            <a:videoFile r:link="rId1"/>
          </p:nvPr>
        </p:nvPicPr>
        <p:blipFill>
          <a:blip r:embed="rId5"/>
          <a:stretch>
            <a:fillRect/>
          </a:stretch>
        </p:blipFill>
        <p:spPr>
          <a:xfrm>
            <a:off x="335419" y="1586518"/>
            <a:ext cx="5076438" cy="3257084"/>
          </a:xfrm>
          <a:prstGeom prst="rect">
            <a:avLst/>
          </a:prstGeom>
        </p:spPr>
      </p:pic>
    </p:spTree>
    <p:extLst>
      <p:ext uri="{BB962C8B-B14F-4D97-AF65-F5344CB8AC3E}">
        <p14:creationId xmlns:p14="http://schemas.microsoft.com/office/powerpoint/2010/main" val="66484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C7DD16-BED1-6F2A-9D08-8E963BFE8997}"/>
              </a:ext>
            </a:extLst>
          </p:cNvPr>
          <p:cNvSpPr>
            <a:spLocks noGrp="1"/>
          </p:cNvSpPr>
          <p:nvPr>
            <p:ph type="body" sz="quarter" idx="35"/>
          </p:nvPr>
        </p:nvSpPr>
        <p:spPr>
          <a:xfrm>
            <a:off x="4912294" y="624042"/>
            <a:ext cx="4249814" cy="339415"/>
          </a:xfrm>
        </p:spPr>
        <p:txBody>
          <a:bodyPr/>
          <a:lstStyle/>
          <a:p>
            <a:r>
              <a:rPr lang="en-IE" u="sng" dirty="0"/>
              <a:t>Visuele en ontwerptools</a:t>
            </a:r>
          </a:p>
        </p:txBody>
      </p:sp>
      <p:sp>
        <p:nvSpPr>
          <p:cNvPr id="4" name="Text Placeholder 3">
            <a:extLst>
              <a:ext uri="{FF2B5EF4-FFF2-40B4-BE49-F238E27FC236}">
                <a16:creationId xmlns:a16="http://schemas.microsoft.com/office/drawing/2014/main" id="{50400C49-8297-3018-5AB0-85A6200708E0}"/>
              </a:ext>
            </a:extLst>
          </p:cNvPr>
          <p:cNvSpPr>
            <a:spLocks noGrp="1"/>
          </p:cNvSpPr>
          <p:nvPr>
            <p:ph type="body" sz="quarter" idx="37"/>
          </p:nvPr>
        </p:nvSpPr>
        <p:spPr>
          <a:xfrm>
            <a:off x="3880331" y="391535"/>
            <a:ext cx="1232765" cy="955625"/>
          </a:xfrm>
        </p:spPr>
        <p:txBody>
          <a:bodyPr/>
          <a:lstStyle/>
          <a:p>
            <a:r>
              <a:rPr lang="en-IE" dirty="0"/>
              <a:t>01</a:t>
            </a:r>
          </a:p>
        </p:txBody>
      </p:sp>
      <p:sp>
        <p:nvSpPr>
          <p:cNvPr id="5" name="Text Placeholder 4">
            <a:extLst>
              <a:ext uri="{FF2B5EF4-FFF2-40B4-BE49-F238E27FC236}">
                <a16:creationId xmlns:a16="http://schemas.microsoft.com/office/drawing/2014/main" id="{9ED33583-52DE-D4EC-FC05-3EAE086EBBB9}"/>
              </a:ext>
            </a:extLst>
          </p:cNvPr>
          <p:cNvSpPr>
            <a:spLocks noGrp="1"/>
          </p:cNvSpPr>
          <p:nvPr>
            <p:ph type="body" sz="quarter" idx="42"/>
          </p:nvPr>
        </p:nvSpPr>
        <p:spPr>
          <a:xfrm>
            <a:off x="4912292" y="2547175"/>
            <a:ext cx="4322243" cy="339415"/>
          </a:xfrm>
        </p:spPr>
        <p:txBody>
          <a:bodyPr/>
          <a:lstStyle/>
          <a:p>
            <a:r>
              <a:rPr lang="en-IE" u="sng" dirty="0"/>
              <a:t>Video- en korteverhaaltools</a:t>
            </a:r>
          </a:p>
        </p:txBody>
      </p:sp>
      <p:sp>
        <p:nvSpPr>
          <p:cNvPr id="7" name="Text Placeholder 6">
            <a:extLst>
              <a:ext uri="{FF2B5EF4-FFF2-40B4-BE49-F238E27FC236}">
                <a16:creationId xmlns:a16="http://schemas.microsoft.com/office/drawing/2014/main" id="{889FEAAA-F3D5-A05B-8730-C8976C27100D}"/>
              </a:ext>
            </a:extLst>
          </p:cNvPr>
          <p:cNvSpPr>
            <a:spLocks noGrp="1"/>
          </p:cNvSpPr>
          <p:nvPr>
            <p:ph type="body" sz="quarter" idx="45"/>
          </p:nvPr>
        </p:nvSpPr>
        <p:spPr>
          <a:xfrm>
            <a:off x="4927790" y="4410972"/>
            <a:ext cx="6562677" cy="339415"/>
          </a:xfrm>
        </p:spPr>
        <p:txBody>
          <a:bodyPr/>
          <a:lstStyle/>
          <a:p>
            <a:r>
              <a:rPr lang="en-IE" u="sng" dirty="0"/>
              <a:t>AI-ondersteuningshulpmiddelen</a:t>
            </a:r>
          </a:p>
        </p:txBody>
      </p:sp>
      <p:pic>
        <p:nvPicPr>
          <p:cNvPr id="13" name="Picture Placeholder 12">
            <a:extLst>
              <a:ext uri="{FF2B5EF4-FFF2-40B4-BE49-F238E27FC236}">
                <a16:creationId xmlns:a16="http://schemas.microsoft.com/office/drawing/2014/main" id="{E4180F04-334E-AC7A-39EF-9D962A4B6AA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344" y="0"/>
            <a:ext cx="3570477" cy="6858000"/>
          </a:xfrm>
        </p:spPr>
      </p:pic>
      <p:sp>
        <p:nvSpPr>
          <p:cNvPr id="10" name="Text Placeholder 9">
            <a:extLst>
              <a:ext uri="{FF2B5EF4-FFF2-40B4-BE49-F238E27FC236}">
                <a16:creationId xmlns:a16="http://schemas.microsoft.com/office/drawing/2014/main" id="{FBF86987-ABBF-FD99-2E8B-61A19B5338B1}"/>
              </a:ext>
            </a:extLst>
          </p:cNvPr>
          <p:cNvSpPr>
            <a:spLocks noGrp="1"/>
          </p:cNvSpPr>
          <p:nvPr>
            <p:ph type="body" sz="quarter" idx="47"/>
          </p:nvPr>
        </p:nvSpPr>
        <p:spPr>
          <a:xfrm>
            <a:off x="3918849" y="2335856"/>
            <a:ext cx="1232765" cy="955625"/>
          </a:xfrm>
        </p:spPr>
        <p:txBody>
          <a:bodyPr/>
          <a:lstStyle/>
          <a:p>
            <a:r>
              <a:rPr lang="en-IE" dirty="0"/>
              <a:t>02</a:t>
            </a:r>
          </a:p>
        </p:txBody>
      </p:sp>
      <p:sp>
        <p:nvSpPr>
          <p:cNvPr id="11" name="Text Placeholder 10">
            <a:extLst>
              <a:ext uri="{FF2B5EF4-FFF2-40B4-BE49-F238E27FC236}">
                <a16:creationId xmlns:a16="http://schemas.microsoft.com/office/drawing/2014/main" id="{8F5B5AD4-0DF0-5E79-31C1-05AD4D9E2F84}"/>
              </a:ext>
            </a:extLst>
          </p:cNvPr>
          <p:cNvSpPr>
            <a:spLocks noGrp="1"/>
          </p:cNvSpPr>
          <p:nvPr>
            <p:ph type="body" sz="quarter" idx="48"/>
          </p:nvPr>
        </p:nvSpPr>
        <p:spPr>
          <a:xfrm>
            <a:off x="3918849" y="4188111"/>
            <a:ext cx="1232765" cy="955625"/>
          </a:xfrm>
        </p:spPr>
        <p:txBody>
          <a:bodyPr/>
          <a:lstStyle/>
          <a:p>
            <a:r>
              <a:rPr lang="en-IE" dirty="0"/>
              <a:t>03</a:t>
            </a:r>
          </a:p>
        </p:txBody>
      </p:sp>
      <p:sp>
        <p:nvSpPr>
          <p:cNvPr id="15" name="TextBox 14">
            <a:extLst>
              <a:ext uri="{FF2B5EF4-FFF2-40B4-BE49-F238E27FC236}">
                <a16:creationId xmlns:a16="http://schemas.microsoft.com/office/drawing/2014/main" id="{72AD42DC-3540-E33C-BDA6-B70C9014B287}"/>
              </a:ext>
            </a:extLst>
          </p:cNvPr>
          <p:cNvSpPr txBox="1"/>
          <p:nvPr/>
        </p:nvSpPr>
        <p:spPr>
          <a:xfrm>
            <a:off x="304741" y="139447"/>
            <a:ext cx="3289485" cy="1754326"/>
          </a:xfrm>
          <a:prstGeom prst="rect">
            <a:avLst/>
          </a:prstGeom>
          <a:solidFill>
            <a:schemeClr val="bg1"/>
          </a:solidFill>
        </p:spPr>
        <p:txBody>
          <a:bodyPr wrap="square">
            <a:spAutoFit/>
          </a:bodyPr>
          <a:lstStyle/>
          <a:p>
            <a:r>
              <a:rPr lang="en-US" sz="3600" b="1" dirty="0">
                <a:solidFill>
                  <a:srgbClr val="F26F46"/>
                </a:solidFill>
              </a:rPr>
              <a:t>Tools voor het maken van digitale verhalen</a:t>
            </a:r>
            <a:endParaRPr lang="en-IE" sz="3600" b="1" dirty="0">
              <a:solidFill>
                <a:srgbClr val="F26F46"/>
              </a:solidFill>
            </a:endParaRPr>
          </a:p>
        </p:txBody>
      </p:sp>
      <p:sp>
        <p:nvSpPr>
          <p:cNvPr id="17" name="Rectangle 2">
            <a:extLst>
              <a:ext uri="{FF2B5EF4-FFF2-40B4-BE49-F238E27FC236}">
                <a16:creationId xmlns:a16="http://schemas.microsoft.com/office/drawing/2014/main" id="{6F4720AE-5405-5FA9-4396-6C52436B9FDB}"/>
              </a:ext>
            </a:extLst>
          </p:cNvPr>
          <p:cNvSpPr>
            <a:spLocks noGrp="1" noChangeArrowheads="1"/>
          </p:cNvSpPr>
          <p:nvPr>
            <p:ph type="body" sz="quarter" idx="36"/>
          </p:nvPr>
        </p:nvSpPr>
        <p:spPr bwMode="auto">
          <a:xfrm>
            <a:off x="4912294" y="1050912"/>
            <a:ext cx="6578173"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3"/>
              </a:rPr>
              <a:t>Canva</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eenvoudige afbeeldingen, posters, menu's</a:t>
            </a:r>
            <a:endParaRPr lang="en-US" altLang="en-US" sz="2400" dirty="0">
              <a:latin typeface="+mn-lt"/>
            </a:endParaRPr>
          </a:p>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4"/>
              </a:rPr>
              <a:t>Adobe Express</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snelle video's en sociale content</a:t>
            </a:r>
          </a:p>
        </p:txBody>
      </p:sp>
      <p:sp>
        <p:nvSpPr>
          <p:cNvPr id="19" name="Rectangle 4">
            <a:extLst>
              <a:ext uri="{FF2B5EF4-FFF2-40B4-BE49-F238E27FC236}">
                <a16:creationId xmlns:a16="http://schemas.microsoft.com/office/drawing/2014/main" id="{52E0C704-4018-1AA6-03EE-5F99A4446349}"/>
              </a:ext>
            </a:extLst>
          </p:cNvPr>
          <p:cNvSpPr>
            <a:spLocks noGrp="1" noChangeArrowheads="1"/>
          </p:cNvSpPr>
          <p:nvPr>
            <p:ph type="body" sz="quarter" idx="43"/>
          </p:nvPr>
        </p:nvSpPr>
        <p:spPr bwMode="auto">
          <a:xfrm>
            <a:off x="4912293" y="2974045"/>
            <a:ext cx="6578174" cy="114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5"/>
              </a:rPr>
              <a:t>CapCut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eenvoudige videobewerking van hoge kwaliteit</a:t>
            </a:r>
            <a:endParaRPr lang="en-US" altLang="en-US" sz="2400" dirty="0">
              <a:latin typeface="+mn-lt"/>
            </a:endParaRPr>
          </a:p>
          <a:p>
            <a:pPr marL="285750" marR="0" lvl="0" indent="-285750" algn="r"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6"/>
              </a:rPr>
              <a:t>InShot</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mobielvriendelijke visuele storytelling</a:t>
            </a:r>
          </a:p>
        </p:txBody>
      </p:sp>
      <p:sp>
        <p:nvSpPr>
          <p:cNvPr id="20" name="Rectangle 5">
            <a:extLst>
              <a:ext uri="{FF2B5EF4-FFF2-40B4-BE49-F238E27FC236}">
                <a16:creationId xmlns:a16="http://schemas.microsoft.com/office/drawing/2014/main" id="{0922D749-3DEB-9512-4B39-6DB0D1978662}"/>
              </a:ext>
            </a:extLst>
          </p:cNvPr>
          <p:cNvSpPr>
            <a:spLocks noGrp="1" noChangeArrowheads="1"/>
          </p:cNvSpPr>
          <p:nvPr>
            <p:ph type="body" sz="quarter" idx="46"/>
          </p:nvPr>
        </p:nvSpPr>
        <p:spPr bwMode="auto">
          <a:xfrm>
            <a:off x="4927790" y="4978079"/>
            <a:ext cx="66443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r"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7"/>
              </a:rPr>
              <a:t>ChatGPT </a:t>
            </a:r>
            <a:r>
              <a:rPr kumimoji="0" lang="en-US" altLang="en-US" sz="2400" b="1" i="0" u="none" strike="noStrike" cap="none" normalizeH="0" baseline="0" dirty="0">
                <a:ln>
                  <a:noFill/>
                </a:ln>
                <a:effectLst/>
                <a:latin typeface="+mn-lt"/>
              </a:rPr>
              <a:t>of </a:t>
            </a:r>
            <a:r>
              <a:rPr kumimoji="0" lang="en-US" altLang="en-US" sz="2400" b="1" i="0" u="none" strike="noStrike" cap="none" normalizeH="0" baseline="0" dirty="0">
                <a:ln>
                  <a:noFill/>
                </a:ln>
                <a:effectLst/>
                <a:latin typeface="+mn-lt"/>
                <a:hlinkClick r:id="rId8"/>
              </a:rPr>
              <a:t>Gemini</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concepten voor bijschriften, scripts en duurzaamheidsboodschappen</a:t>
            </a:r>
          </a:p>
          <a:p>
            <a:pPr marL="285750" marR="0" lvl="0" indent="-285750" algn="r"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effectLst/>
                <a:latin typeface="+mn-lt"/>
                <a:hlinkClick r:id="rId9"/>
              </a:rPr>
              <a:t>DeepL</a:t>
            </a:r>
            <a:r>
              <a:rPr kumimoji="0" lang="en-US" altLang="en-US" sz="2400" b="1" i="0" u="none" strike="noStrike" cap="none" normalizeH="0" baseline="0" dirty="0">
                <a:ln>
                  <a:noFill/>
                </a:ln>
                <a:effectLst/>
                <a:latin typeface="+mn-lt"/>
              </a:rPr>
              <a:t>: </a:t>
            </a:r>
            <a:r>
              <a:rPr kumimoji="0" lang="en-US" altLang="en-US" sz="2400" b="0" i="0" u="none" strike="noStrike" cap="none" normalizeH="0" baseline="0" dirty="0">
                <a:ln>
                  <a:noFill/>
                </a:ln>
                <a:effectLst/>
                <a:latin typeface="+mn-lt"/>
              </a:rPr>
              <a:t>helpt bij het vertalen van content voor een internationaal publiek</a:t>
            </a:r>
            <a:br>
              <a:rPr kumimoji="0" lang="en-US" altLang="en-US" sz="2400" b="0" i="0" u="none" strike="noStrike" cap="none" normalizeH="0" baseline="0" dirty="0">
                <a:ln>
                  <a:noFill/>
                </a:ln>
                <a:effectLst/>
                <a:latin typeface="+mn-lt"/>
              </a:rPr>
            </a:br>
            <a:endParaRPr kumimoji="0" lang="en-US" altLang="en-US" sz="2400" b="0" i="0" u="none" strike="noStrike" cap="none" normalizeH="0" baseline="0" dirty="0">
              <a:ln>
                <a:noFill/>
              </a:ln>
              <a:effectLst/>
              <a:latin typeface="+mn-lt"/>
            </a:endParaRPr>
          </a:p>
        </p:txBody>
      </p:sp>
    </p:spTree>
    <p:extLst>
      <p:ext uri="{BB962C8B-B14F-4D97-AF65-F5344CB8AC3E}">
        <p14:creationId xmlns:p14="http://schemas.microsoft.com/office/powerpoint/2010/main" val="3734757207"/>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9ACA-270D-C872-5A4C-B9175FDC772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31093B-8CFB-DE08-8712-4125838CC34D}"/>
              </a:ext>
            </a:extLst>
          </p:cNvPr>
          <p:cNvSpPr>
            <a:spLocks noGrp="1"/>
          </p:cNvSpPr>
          <p:nvPr>
            <p:ph type="body" sz="quarter" idx="16"/>
          </p:nvPr>
        </p:nvSpPr>
        <p:spPr>
          <a:prstGeom prst="rect">
            <a:avLst/>
          </a:prstGeom>
        </p:spPr>
        <p:txBody>
          <a:bodyPr/>
          <a:lstStyle/>
          <a:p>
            <a:r>
              <a:rPr lang="en-US" dirty="0"/>
              <a:t>Oefening voor leerlingen</a:t>
            </a:r>
          </a:p>
          <a:p>
            <a:r>
              <a:rPr lang="en-US" dirty="0"/>
              <a:t>Kies en voltooi één taak...</a:t>
            </a:r>
          </a:p>
        </p:txBody>
      </p:sp>
      <p:sp>
        <p:nvSpPr>
          <p:cNvPr id="3" name="Text Placeholder 2">
            <a:extLst>
              <a:ext uri="{FF2B5EF4-FFF2-40B4-BE49-F238E27FC236}">
                <a16:creationId xmlns:a16="http://schemas.microsoft.com/office/drawing/2014/main" id="{54DC11B7-2AC0-C37C-786F-D0EB624ACFFA}"/>
              </a:ext>
            </a:extLst>
          </p:cNvPr>
          <p:cNvSpPr>
            <a:spLocks noGrp="1"/>
          </p:cNvSpPr>
          <p:nvPr>
            <p:ph type="body" sz="quarter" idx="19"/>
          </p:nvPr>
        </p:nvSpPr>
        <p:spPr>
          <a:xfrm>
            <a:off x="389299" y="2457445"/>
            <a:ext cx="10994775" cy="3781929"/>
          </a:xfrm>
          <a:prstGeom prst="rect">
            <a:avLst/>
          </a:prstGeom>
        </p:spPr>
        <p:txBody>
          <a:bodyPr/>
          <a:lstStyle/>
          <a:p>
            <a:pPr marL="342900" indent="-342900">
              <a:buFont typeface="Arial" panose="020B0604020202020204" pitchFamily="34" charset="0"/>
              <a:buChar char="•"/>
            </a:pPr>
            <a:r>
              <a:rPr lang="en-US" b="1" dirty="0"/>
              <a:t>Opdracht A — 'Het verhaal van een ingrediënt'</a:t>
            </a:r>
          </a:p>
          <a:p>
            <a:pPr marL="457200">
              <a:spcAft>
                <a:spcPts val="600"/>
              </a:spcAft>
              <a:buNone/>
            </a:pPr>
            <a:r>
              <a:rPr lang="en-US" dirty="0"/>
              <a:t>Maak een video van 30-60 seconden waarin je de reis van een lokaal ingrediënt van producent tot bord laat zien.</a:t>
            </a:r>
          </a:p>
          <a:p>
            <a:pPr marL="342900" indent="-342900">
              <a:buFont typeface="Arial" panose="020B0604020202020204" pitchFamily="34" charset="0"/>
              <a:buChar char="•"/>
            </a:pPr>
            <a:r>
              <a:rPr lang="en-US" b="1" dirty="0"/>
              <a:t>Opdracht B — "Duurzaamheid in de schijnwerpers"</a:t>
            </a:r>
          </a:p>
          <a:p>
            <a:pPr marL="457200">
              <a:spcAft>
                <a:spcPts val="600"/>
              </a:spcAft>
              <a:buNone/>
            </a:pPr>
            <a:r>
              <a:rPr lang="en-US" dirty="0"/>
              <a:t>Ontwerp een digitale poster waarin één duurzame praktijk wordt belicht (bijv. afvalvermindering, energiebesparende hulpmiddelen).</a:t>
            </a:r>
          </a:p>
          <a:p>
            <a:pPr marL="342900" indent="-342900">
              <a:buFont typeface="Arial" panose="020B0604020202020204" pitchFamily="34" charset="0"/>
              <a:buChar char="•"/>
            </a:pPr>
            <a:r>
              <a:rPr lang="en-US" b="1" dirty="0"/>
              <a:t>Taak C — "Transparantie van het menu"</a:t>
            </a:r>
          </a:p>
          <a:p>
            <a:pPr marL="457200">
              <a:spcAft>
                <a:spcPts val="600"/>
              </a:spcAft>
              <a:buNone/>
            </a:pPr>
            <a:r>
              <a:rPr lang="en-US" dirty="0"/>
              <a:t>Gebruik Canva om een menu-fragment te ontwerpen waarin de herkomst, allergenen of CO₂-impact worden uitgelegd.</a:t>
            </a:r>
          </a:p>
          <a:p>
            <a:pPr marL="342900" indent="-342900">
              <a:buFont typeface="Arial" panose="020B0604020202020204" pitchFamily="34" charset="0"/>
              <a:buChar char="•"/>
            </a:pPr>
            <a:r>
              <a:rPr lang="en-US" b="1" dirty="0"/>
              <a:t>Taak D — "AI-ondersteunde boodschap"</a:t>
            </a:r>
          </a:p>
          <a:p>
            <a:pPr marL="457200">
              <a:buNone/>
            </a:pPr>
            <a:r>
              <a:rPr lang="en-US" dirty="0"/>
              <a:t>Gebruik ChatGPT om een bijschrift op te stellen waarin een duurzaam gerecht wordt gepromoot, en verfijn dit vervolgens handmatig.</a:t>
            </a:r>
          </a:p>
          <a:p>
            <a:endParaRPr lang="en-US" dirty="0"/>
          </a:p>
        </p:txBody>
      </p:sp>
      <p:grpSp>
        <p:nvGrpSpPr>
          <p:cNvPr id="2" name="Group 1">
            <a:extLst>
              <a:ext uri="{FF2B5EF4-FFF2-40B4-BE49-F238E27FC236}">
                <a16:creationId xmlns:a16="http://schemas.microsoft.com/office/drawing/2014/main" id="{371BE309-7B9F-FCE7-0AC9-CA735F297634}"/>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449D38EE-E64A-DAE5-87C9-245B080EB3BF}"/>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81371214-CAC8-68BA-7B92-7F3D965FEC9E}"/>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B61FD046-BBB5-9194-FBD9-A885E7730B47}"/>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643269-392A-B48A-D142-9C4FE4CEB525}"/>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569D8F1-BC99-A6D7-C720-8F698DC787F3}"/>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BEA0182-877D-C4B5-9196-E2CBE50B4EC3}"/>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4CCCBB37-53A6-68FB-CFB7-CFF5977511FB}"/>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2998146-7C64-6A00-DFF8-73D59EE87F06}"/>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DFF9010C-2E46-284C-7F78-763AF77AC8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00C0E99-8FFB-5D7A-A023-73C08F680F10}"/>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94082743-0487-5DB4-DA1E-D6CD93BA19F2}"/>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B8F6284F-3D73-13B2-9644-5F317A159BD9}"/>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C0C02242-19FD-6488-7754-6F4FF07E5E73}"/>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32D9F283-7A7D-ECCE-B9D0-6F94C6D05B0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D555637D-8747-2D97-FCD0-7BD645E2DC7A}"/>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33399FBF-AF3D-A2CF-A0B7-F4F105B848A8}"/>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4252FBA-FFD4-8FE8-D3E8-5D8C7B0BF265}"/>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D92238F4-3D43-B6CC-3E9C-E1D068489427}"/>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8115C03F-3A85-2472-01A7-74BF8F5A117B}"/>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2DF03881-74F6-CCE1-14D2-A9DC498EA106}"/>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76C08B1A-6B2E-E77C-CA06-88B5B853D30B}"/>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300A4E32-CCC4-C753-3E9D-51AF24EA6201}"/>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1A05D59C-274A-3750-6248-FD7093CC467E}"/>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CF6347ED-829A-3FF9-3D1A-6A309BABB7BC}"/>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C2358DF1-DB2B-9972-1A30-42BFC43D48C1}"/>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201297"/>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BACBB1-1492-65FB-5C14-66045CA8DDC6}"/>
              </a:ext>
            </a:extLst>
          </p:cNvPr>
          <p:cNvSpPr>
            <a:spLocks noGrp="1"/>
          </p:cNvSpPr>
          <p:nvPr>
            <p:ph type="body" sz="quarter" idx="16"/>
          </p:nvPr>
        </p:nvSpPr>
        <p:spPr/>
        <p:txBody>
          <a:bodyPr/>
          <a:lstStyle/>
          <a:p>
            <a:r>
              <a:rPr lang="en-IE" dirty="0"/>
              <a:t>Foodinfluencers en digitale storytelling</a:t>
            </a:r>
          </a:p>
        </p:txBody>
      </p:sp>
      <p:sp>
        <p:nvSpPr>
          <p:cNvPr id="3" name="Text Placeholder 2">
            <a:extLst>
              <a:ext uri="{FF2B5EF4-FFF2-40B4-BE49-F238E27FC236}">
                <a16:creationId xmlns:a16="http://schemas.microsoft.com/office/drawing/2014/main" id="{FC19D342-CE0F-7ED6-EC45-EE6ECE2AF99A}"/>
              </a:ext>
            </a:extLst>
          </p:cNvPr>
          <p:cNvSpPr>
            <a:spLocks noGrp="1"/>
          </p:cNvSpPr>
          <p:nvPr>
            <p:ph type="body" sz="quarter" idx="19"/>
          </p:nvPr>
        </p:nvSpPr>
        <p:spPr>
          <a:xfrm>
            <a:off x="904855" y="1630548"/>
            <a:ext cx="10287019" cy="4250335"/>
          </a:xfrm>
        </p:spPr>
        <p:txBody>
          <a:bodyPr/>
          <a:lstStyle/>
          <a:p>
            <a:r>
              <a:rPr lang="en-US" dirty="0"/>
              <a:t>Influencers zijn krachtige verhalenvertellers... begrijpen hoe zij communiceren is een essentiële vaardigheid voor toekomstige voedingsprofessionals. Dit zijn enkele zaken waarmee we rekening moeten houden wanneer we influencers en hun verhalen volgen:</a:t>
            </a:r>
          </a:p>
          <a:p>
            <a:pPr marL="342900" indent="-342900">
              <a:spcBef>
                <a:spcPts val="600"/>
              </a:spcBef>
              <a:buFont typeface="Arial" panose="020B0604020202020204" pitchFamily="34" charset="0"/>
              <a:buChar char="•"/>
            </a:pPr>
            <a:r>
              <a:rPr lang="en-US" b="1" dirty="0"/>
              <a:t>Storytelling op grote schaal: </a:t>
            </a:r>
            <a:r>
              <a:rPr lang="en-US" dirty="0"/>
              <a:t>Food influencers beïnvloeden voedseltrends, gewoonten en percepties door middel van visuele storytelling en persoonlijke verhalen.</a:t>
            </a:r>
          </a:p>
          <a:p>
            <a:pPr marL="342900" indent="-342900">
              <a:spcBef>
                <a:spcPts val="600"/>
              </a:spcBef>
              <a:buFont typeface="Arial" panose="020B0604020202020204" pitchFamily="34" charset="0"/>
              <a:buChar char="•"/>
            </a:pPr>
            <a:r>
              <a:rPr lang="en-US" b="1" dirty="0"/>
              <a:t>Vertrouwen en authenticiteit: </a:t>
            </a:r>
            <a:r>
              <a:rPr lang="en-US" dirty="0"/>
              <a:t>het publiek vertrouwt influencers vaak meer dan merken, waardoor transparantie en eerlijkheid essentieel zijn.</a:t>
            </a:r>
          </a:p>
          <a:p>
            <a:pPr marL="342900" indent="-342900">
              <a:spcBef>
                <a:spcPts val="600"/>
              </a:spcBef>
              <a:buFont typeface="Arial" panose="020B0604020202020204" pitchFamily="34" charset="0"/>
              <a:buChar char="•"/>
            </a:pPr>
            <a:r>
              <a:rPr lang="en-US" b="1" dirty="0"/>
              <a:t>Invloed op duurzaamheid: </a:t>
            </a:r>
            <a:r>
              <a:rPr lang="en-US" dirty="0"/>
              <a:t>influencers kunnen </a:t>
            </a:r>
            <a:r>
              <a:rPr lang="en-US" dirty="0"/>
              <a:t>duurzaam </a:t>
            </a:r>
            <a:r>
              <a:rPr lang="en-US" dirty="0" err="1"/>
              <a:t>gedrag </a:t>
            </a:r>
            <a:r>
              <a:rPr lang="en-US" dirty="0" err="1"/>
              <a:t>normaliseren </a:t>
            </a:r>
            <a:r>
              <a:rPr lang="en-US" dirty="0"/>
              <a:t>(bijv. plantaardige voeding, afvalvermindering, seizoensgebonden eten).</a:t>
            </a:r>
          </a:p>
          <a:p>
            <a:pPr marL="342900" indent="-342900">
              <a:spcBef>
                <a:spcPts val="600"/>
              </a:spcBef>
              <a:buFont typeface="Arial" panose="020B0604020202020204" pitchFamily="34" charset="0"/>
              <a:buChar char="•"/>
            </a:pPr>
            <a:r>
              <a:rPr lang="en-US" b="1" dirty="0"/>
              <a:t>Commerciële partnerschappen: </a:t>
            </a:r>
            <a:r>
              <a:rPr lang="en-US" dirty="0"/>
              <a:t>betaalde content en sponsoring beïnvloeden de boodschap en moeten duidelijk worden vermeld en in aanmerking worden genomen wanneer we hen volgen.</a:t>
            </a:r>
          </a:p>
          <a:p>
            <a:pPr marL="342900" indent="-342900">
              <a:spcBef>
                <a:spcPts val="600"/>
              </a:spcBef>
              <a:buFont typeface="Arial" panose="020B0604020202020204" pitchFamily="34" charset="0"/>
              <a:buChar char="•"/>
            </a:pPr>
            <a:r>
              <a:rPr lang="en-US" b="1" dirty="0"/>
              <a:t>Verantwoordelijkheid en ethiek: </a:t>
            </a:r>
            <a:r>
              <a:rPr lang="en-US" dirty="0"/>
              <a:t>een groot publiek brengt de verantwoordelijkheid met zich mee om accurate, op bewijs gebaseerde voedingsinformatie te communiceren.</a:t>
            </a:r>
            <a:endParaRPr lang="en-IE" dirty="0"/>
          </a:p>
        </p:txBody>
      </p:sp>
      <p:grpSp>
        <p:nvGrpSpPr>
          <p:cNvPr id="5" name="Group 4">
            <a:extLst>
              <a:ext uri="{FF2B5EF4-FFF2-40B4-BE49-F238E27FC236}">
                <a16:creationId xmlns:a16="http://schemas.microsoft.com/office/drawing/2014/main" id="{DE7C7020-DA6E-73DF-EE88-74DE90C1AEF0}"/>
              </a:ext>
            </a:extLst>
          </p:cNvPr>
          <p:cNvGrpSpPr>
            <a:grpSpLocks noChangeAspect="1"/>
          </p:cNvGrpSpPr>
          <p:nvPr/>
        </p:nvGrpSpPr>
        <p:grpSpPr>
          <a:xfrm>
            <a:off x="9648816" y="585350"/>
            <a:ext cx="938349" cy="941394"/>
            <a:chOff x="1922188" y="6190011"/>
            <a:chExt cx="918702" cy="921682"/>
          </a:xfrm>
          <a:solidFill>
            <a:srgbClr val="292668"/>
          </a:solidFill>
        </p:grpSpPr>
        <p:sp>
          <p:nvSpPr>
            <p:cNvPr id="6" name="Freeform 81">
              <a:extLst>
                <a:ext uri="{FF2B5EF4-FFF2-40B4-BE49-F238E27FC236}">
                  <a16:creationId xmlns:a16="http://schemas.microsoft.com/office/drawing/2014/main" id="{E293AA87-8E87-B157-C3A3-0707582ABFBD}"/>
                </a:ext>
              </a:extLst>
            </p:cNvPr>
            <p:cNvSpPr/>
            <p:nvPr/>
          </p:nvSpPr>
          <p:spPr>
            <a:xfrm>
              <a:off x="2427303" y="6212970"/>
              <a:ext cx="284007" cy="241881"/>
            </a:xfrm>
            <a:custGeom>
              <a:avLst/>
              <a:gdLst>
                <a:gd name="connsiteX0" fmla="*/ 58848 w 284007"/>
                <a:gd name="connsiteY0" fmla="*/ 241747 h 241881"/>
                <a:gd name="connsiteX1" fmla="*/ 57752 w 284007"/>
                <a:gd name="connsiteY1" fmla="*/ 215994 h 241881"/>
                <a:gd name="connsiteX2" fmla="*/ 1850 w 284007"/>
                <a:gd name="connsiteY2" fmla="*/ 197912 h 241881"/>
                <a:gd name="connsiteX3" fmla="*/ 1850 w 284007"/>
                <a:gd name="connsiteY3" fmla="*/ 30244 h 241881"/>
                <a:gd name="connsiteX4" fmla="*/ 23224 w 284007"/>
                <a:gd name="connsiteY4" fmla="*/ 8874 h 241881"/>
                <a:gd name="connsiteX5" fmla="*/ 263276 w 284007"/>
                <a:gd name="connsiteY5" fmla="*/ 8874 h 241881"/>
                <a:gd name="connsiteX6" fmla="*/ 282458 w 284007"/>
                <a:gd name="connsiteY6" fmla="*/ 28052 h 241881"/>
                <a:gd name="connsiteX7" fmla="*/ 282458 w 284007"/>
                <a:gd name="connsiteY7" fmla="*/ 196268 h 241881"/>
                <a:gd name="connsiteX8" fmla="*/ 266565 w 284007"/>
                <a:gd name="connsiteY8" fmla="*/ 212159 h 241881"/>
                <a:gd name="connsiteX9" fmla="*/ 113655 w 284007"/>
                <a:gd name="connsiteY9" fmla="*/ 212159 h 241881"/>
                <a:gd name="connsiteX10" fmla="*/ 58848 w 284007"/>
                <a:gd name="connsiteY10" fmla="*/ 241747 h 241881"/>
                <a:gd name="connsiteX11" fmla="*/ 40762 w 284007"/>
                <a:gd name="connsiteY11" fmla="*/ 69147 h 241881"/>
                <a:gd name="connsiteX12" fmla="*/ 47339 w 284007"/>
                <a:gd name="connsiteY12" fmla="*/ 72983 h 241881"/>
                <a:gd name="connsiteX13" fmla="*/ 235325 w 284007"/>
                <a:gd name="connsiteY13" fmla="*/ 71887 h 241881"/>
                <a:gd name="connsiteX14" fmla="*/ 231489 w 284007"/>
                <a:gd name="connsiteY14" fmla="*/ 43942 h 241881"/>
                <a:gd name="connsiteX15" fmla="*/ 50628 w 284007"/>
                <a:gd name="connsiteY15" fmla="*/ 43942 h 241881"/>
                <a:gd name="connsiteX16" fmla="*/ 41310 w 284007"/>
                <a:gd name="connsiteY16" fmla="*/ 69147 h 241881"/>
                <a:gd name="connsiteX17" fmla="*/ 50628 w 284007"/>
                <a:gd name="connsiteY17" fmla="*/ 95996 h 241881"/>
                <a:gd name="connsiteX18" fmla="*/ 53916 w 284007"/>
                <a:gd name="connsiteY18" fmla="*/ 126681 h 241881"/>
                <a:gd name="connsiteX19" fmla="*/ 227652 w 284007"/>
                <a:gd name="connsiteY19" fmla="*/ 126681 h 241881"/>
                <a:gd name="connsiteX20" fmla="*/ 227652 w 284007"/>
                <a:gd name="connsiteY20" fmla="*/ 95448 h 241881"/>
                <a:gd name="connsiteX21" fmla="*/ 51175 w 284007"/>
                <a:gd name="connsiteY21" fmla="*/ 95448 h 241881"/>
                <a:gd name="connsiteX22" fmla="*/ 40762 w 284007"/>
                <a:gd name="connsiteY22" fmla="*/ 153529 h 241881"/>
                <a:gd name="connsiteX23" fmla="*/ 50079 w 284007"/>
                <a:gd name="connsiteY23" fmla="*/ 178735 h 241881"/>
                <a:gd name="connsiteX24" fmla="*/ 230940 w 284007"/>
                <a:gd name="connsiteY24" fmla="*/ 178735 h 241881"/>
                <a:gd name="connsiteX25" fmla="*/ 234777 w 284007"/>
                <a:gd name="connsiteY25" fmla="*/ 150790 h 241881"/>
                <a:gd name="connsiteX26" fmla="*/ 46791 w 284007"/>
                <a:gd name="connsiteY26" fmla="*/ 149694 h 241881"/>
                <a:gd name="connsiteX27" fmla="*/ 40214 w 284007"/>
                <a:gd name="connsiteY27" fmla="*/ 153529 h 24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4007" h="241881">
                  <a:moveTo>
                    <a:pt x="58848" y="241747"/>
                  </a:moveTo>
                  <a:cubicBezTo>
                    <a:pt x="57752" y="240103"/>
                    <a:pt x="69810" y="225857"/>
                    <a:pt x="57752" y="215994"/>
                  </a:cubicBezTo>
                  <a:cubicBezTo>
                    <a:pt x="45695" y="206131"/>
                    <a:pt x="7330" y="224761"/>
                    <a:pt x="1850" y="197912"/>
                  </a:cubicBezTo>
                  <a:cubicBezTo>
                    <a:pt x="5138" y="144214"/>
                    <a:pt x="-3631" y="83394"/>
                    <a:pt x="1850" y="30244"/>
                  </a:cubicBezTo>
                  <a:cubicBezTo>
                    <a:pt x="7330" y="-22906"/>
                    <a:pt x="8975" y="10518"/>
                    <a:pt x="23224" y="8874"/>
                  </a:cubicBezTo>
                  <a:cubicBezTo>
                    <a:pt x="99405" y="1751"/>
                    <a:pt x="185999" y="14354"/>
                    <a:pt x="263276" y="8874"/>
                  </a:cubicBezTo>
                  <a:cubicBezTo>
                    <a:pt x="275882" y="9970"/>
                    <a:pt x="281362" y="15449"/>
                    <a:pt x="282458" y="28052"/>
                  </a:cubicBezTo>
                  <a:cubicBezTo>
                    <a:pt x="287391" y="81202"/>
                    <a:pt x="278622" y="142023"/>
                    <a:pt x="282458" y="196268"/>
                  </a:cubicBezTo>
                  <a:cubicBezTo>
                    <a:pt x="281910" y="205035"/>
                    <a:pt x="275334" y="211063"/>
                    <a:pt x="266565" y="212159"/>
                  </a:cubicBezTo>
                  <a:cubicBezTo>
                    <a:pt x="219979" y="217638"/>
                    <a:pt x="159692" y="205583"/>
                    <a:pt x="113655" y="212159"/>
                  </a:cubicBezTo>
                  <a:cubicBezTo>
                    <a:pt x="67617" y="218734"/>
                    <a:pt x="61041" y="243939"/>
                    <a:pt x="58848" y="241747"/>
                  </a:cubicBezTo>
                  <a:close/>
                  <a:moveTo>
                    <a:pt x="40762" y="69147"/>
                  </a:moveTo>
                  <a:cubicBezTo>
                    <a:pt x="42407" y="70791"/>
                    <a:pt x="45147" y="71887"/>
                    <a:pt x="47339" y="72983"/>
                  </a:cubicBezTo>
                  <a:lnTo>
                    <a:pt x="235325" y="71887"/>
                  </a:lnTo>
                  <a:cubicBezTo>
                    <a:pt x="249026" y="64764"/>
                    <a:pt x="247382" y="45586"/>
                    <a:pt x="231489" y="43942"/>
                  </a:cubicBezTo>
                  <a:lnTo>
                    <a:pt x="50628" y="43942"/>
                  </a:lnTo>
                  <a:cubicBezTo>
                    <a:pt x="37474" y="44490"/>
                    <a:pt x="32541" y="59832"/>
                    <a:pt x="41310" y="69147"/>
                  </a:cubicBezTo>
                  <a:close/>
                  <a:moveTo>
                    <a:pt x="50628" y="95996"/>
                  </a:moveTo>
                  <a:cubicBezTo>
                    <a:pt x="29801" y="100927"/>
                    <a:pt x="33089" y="125585"/>
                    <a:pt x="53916" y="126681"/>
                  </a:cubicBezTo>
                  <a:cubicBezTo>
                    <a:pt x="108722" y="122297"/>
                    <a:pt x="173394" y="132708"/>
                    <a:pt x="227652" y="126681"/>
                  </a:cubicBezTo>
                  <a:cubicBezTo>
                    <a:pt x="281910" y="120653"/>
                    <a:pt x="250123" y="97092"/>
                    <a:pt x="227652" y="95448"/>
                  </a:cubicBezTo>
                  <a:lnTo>
                    <a:pt x="51175" y="95448"/>
                  </a:lnTo>
                  <a:close/>
                  <a:moveTo>
                    <a:pt x="40762" y="153529"/>
                  </a:moveTo>
                  <a:cubicBezTo>
                    <a:pt x="31993" y="162844"/>
                    <a:pt x="36926" y="178187"/>
                    <a:pt x="50079" y="178735"/>
                  </a:cubicBezTo>
                  <a:lnTo>
                    <a:pt x="230940" y="178735"/>
                  </a:lnTo>
                  <a:cubicBezTo>
                    <a:pt x="246834" y="177091"/>
                    <a:pt x="248478" y="157913"/>
                    <a:pt x="234777" y="150790"/>
                  </a:cubicBezTo>
                  <a:lnTo>
                    <a:pt x="46791" y="149694"/>
                  </a:lnTo>
                  <a:cubicBezTo>
                    <a:pt x="44599" y="150790"/>
                    <a:pt x="41858" y="151886"/>
                    <a:pt x="40214" y="153529"/>
                  </a:cubicBezTo>
                  <a:close/>
                </a:path>
              </a:pathLst>
            </a:custGeom>
            <a:solidFill>
              <a:srgbClr val="B2CFAD"/>
            </a:solidFill>
            <a:ln w="5475" cap="flat">
              <a:noFill/>
              <a:prstDash val="solid"/>
              <a:miter/>
            </a:ln>
          </p:spPr>
          <p:txBody>
            <a:bodyPr rtlCol="0" anchor="ctr"/>
            <a:lstStyle/>
            <a:p>
              <a:endParaRPr lang="en-US"/>
            </a:p>
          </p:txBody>
        </p:sp>
        <p:grpSp>
          <p:nvGrpSpPr>
            <p:cNvPr id="7" name="Graphic 97">
              <a:extLst>
                <a:ext uri="{FF2B5EF4-FFF2-40B4-BE49-F238E27FC236}">
                  <a16:creationId xmlns:a16="http://schemas.microsoft.com/office/drawing/2014/main" id="{79A526D1-B049-10C7-9642-7848AB6DD6A2}"/>
                </a:ext>
              </a:extLst>
            </p:cNvPr>
            <p:cNvGrpSpPr/>
            <p:nvPr/>
          </p:nvGrpSpPr>
          <p:grpSpPr>
            <a:xfrm>
              <a:off x="1922188" y="6190011"/>
              <a:ext cx="918702" cy="921682"/>
              <a:chOff x="1922188" y="6190011"/>
              <a:chExt cx="918702" cy="921682"/>
            </a:xfrm>
            <a:grpFill/>
          </p:grpSpPr>
          <p:sp>
            <p:nvSpPr>
              <p:cNvPr id="9" name="Freeform 84">
                <a:extLst>
                  <a:ext uri="{FF2B5EF4-FFF2-40B4-BE49-F238E27FC236}">
                    <a16:creationId xmlns:a16="http://schemas.microsoft.com/office/drawing/2014/main" id="{E4E9B223-4072-36FD-7E5A-7A21A9884A11}"/>
                  </a:ext>
                </a:extLst>
              </p:cNvPr>
              <p:cNvSpPr/>
              <p:nvPr/>
            </p:nvSpPr>
            <p:spPr>
              <a:xfrm>
                <a:off x="1922188" y="6190011"/>
                <a:ext cx="918702" cy="921682"/>
              </a:xfrm>
              <a:custGeom>
                <a:avLst/>
                <a:gdLst>
                  <a:gd name="connsiteX0" fmla="*/ 476822 w 918702"/>
                  <a:gd name="connsiteY0" fmla="*/ 40052 h 921682"/>
                  <a:gd name="connsiteX1" fmla="*/ 520119 w 918702"/>
                  <a:gd name="connsiteY1" fmla="*/ 2245 h 921682"/>
                  <a:gd name="connsiteX2" fmla="*/ 774968 w 918702"/>
                  <a:gd name="connsiteY2" fmla="*/ 2245 h 921682"/>
                  <a:gd name="connsiteX3" fmla="*/ 816621 w 918702"/>
                  <a:gd name="connsiteY3" fmla="*/ 43888 h 921682"/>
                  <a:gd name="connsiteX4" fmla="*/ 816621 w 918702"/>
                  <a:gd name="connsiteY4" fmla="*/ 226351 h 921682"/>
                  <a:gd name="connsiteX5" fmla="*/ 786478 w 918702"/>
                  <a:gd name="connsiteY5" fmla="*/ 262515 h 921682"/>
                  <a:gd name="connsiteX6" fmla="*/ 785381 w 918702"/>
                  <a:gd name="connsiteY6" fmla="*/ 509086 h 921682"/>
                  <a:gd name="connsiteX7" fmla="*/ 766199 w 918702"/>
                  <a:gd name="connsiteY7" fmla="*/ 674015 h 921682"/>
                  <a:gd name="connsiteX8" fmla="*/ 744277 w 918702"/>
                  <a:gd name="connsiteY8" fmla="*/ 690453 h 921682"/>
                  <a:gd name="connsiteX9" fmla="*/ 743181 w 918702"/>
                  <a:gd name="connsiteY9" fmla="*/ 694289 h 921682"/>
                  <a:gd name="connsiteX10" fmla="*/ 913628 w 918702"/>
                  <a:gd name="connsiteY10" fmla="*/ 875656 h 921682"/>
                  <a:gd name="connsiteX11" fmla="*/ 904859 w 918702"/>
                  <a:gd name="connsiteY11" fmla="*/ 921682 h 921682"/>
                  <a:gd name="connsiteX12" fmla="*/ 434621 w 918702"/>
                  <a:gd name="connsiteY12" fmla="*/ 921682 h 921682"/>
                  <a:gd name="connsiteX13" fmla="*/ 428592 w 918702"/>
                  <a:gd name="connsiteY13" fmla="*/ 878943 h 921682"/>
                  <a:gd name="connsiteX14" fmla="*/ 460928 w 918702"/>
                  <a:gd name="connsiteY14" fmla="*/ 799493 h 921682"/>
                  <a:gd name="connsiteX15" fmla="*/ 129897 w 918702"/>
                  <a:gd name="connsiteY15" fmla="*/ 799493 h 921682"/>
                  <a:gd name="connsiteX16" fmla="*/ 122772 w 918702"/>
                  <a:gd name="connsiteY16" fmla="*/ 791821 h 921682"/>
                  <a:gd name="connsiteX17" fmla="*/ 121676 w 918702"/>
                  <a:gd name="connsiteY17" fmla="*/ 737576 h 921682"/>
                  <a:gd name="connsiteX18" fmla="*/ 175935 w 918702"/>
                  <a:gd name="connsiteY18" fmla="*/ 690453 h 921682"/>
                  <a:gd name="connsiteX19" fmla="*/ 258144 w 918702"/>
                  <a:gd name="connsiteY19" fmla="*/ 690453 h 921682"/>
                  <a:gd name="connsiteX20" fmla="*/ 258144 w 918702"/>
                  <a:gd name="connsiteY20" fmla="*/ 627988 h 921682"/>
                  <a:gd name="connsiteX21" fmla="*/ 59745 w 918702"/>
                  <a:gd name="connsiteY21" fmla="*/ 627988 h 921682"/>
                  <a:gd name="connsiteX22" fmla="*/ 6 w 918702"/>
                  <a:gd name="connsiteY22" fmla="*/ 563880 h 921682"/>
                  <a:gd name="connsiteX23" fmla="*/ 6 w 918702"/>
                  <a:gd name="connsiteY23" fmla="*/ 149092 h 921682"/>
                  <a:gd name="connsiteX24" fmla="*/ 65226 w 918702"/>
                  <a:gd name="connsiteY24" fmla="*/ 81696 h 921682"/>
                  <a:gd name="connsiteX25" fmla="*/ 477918 w 918702"/>
                  <a:gd name="connsiteY25" fmla="*/ 81696 h 921682"/>
                  <a:gd name="connsiteX26" fmla="*/ 477918 w 918702"/>
                  <a:gd name="connsiteY26" fmla="*/ 40052 h 921682"/>
                  <a:gd name="connsiteX27" fmla="*/ 563964 w 918702"/>
                  <a:gd name="connsiteY27" fmla="*/ 264706 h 921682"/>
                  <a:gd name="connsiteX28" fmla="*/ 618770 w 918702"/>
                  <a:gd name="connsiteY28" fmla="*/ 235118 h 921682"/>
                  <a:gd name="connsiteX29" fmla="*/ 771680 w 918702"/>
                  <a:gd name="connsiteY29" fmla="*/ 235118 h 921682"/>
                  <a:gd name="connsiteX30" fmla="*/ 787574 w 918702"/>
                  <a:gd name="connsiteY30" fmla="*/ 219228 h 921682"/>
                  <a:gd name="connsiteX31" fmla="*/ 787574 w 918702"/>
                  <a:gd name="connsiteY31" fmla="*/ 51011 h 921682"/>
                  <a:gd name="connsiteX32" fmla="*/ 768391 w 918702"/>
                  <a:gd name="connsiteY32" fmla="*/ 31833 h 921682"/>
                  <a:gd name="connsiteX33" fmla="*/ 528340 w 918702"/>
                  <a:gd name="connsiteY33" fmla="*/ 31833 h 921682"/>
                  <a:gd name="connsiteX34" fmla="*/ 506965 w 918702"/>
                  <a:gd name="connsiteY34" fmla="*/ 53203 h 921682"/>
                  <a:gd name="connsiteX35" fmla="*/ 506965 w 918702"/>
                  <a:gd name="connsiteY35" fmla="*/ 220871 h 921682"/>
                  <a:gd name="connsiteX36" fmla="*/ 562868 w 918702"/>
                  <a:gd name="connsiteY36" fmla="*/ 238953 h 921682"/>
                  <a:gd name="connsiteX37" fmla="*/ 563964 w 918702"/>
                  <a:gd name="connsiteY37" fmla="*/ 264706 h 921682"/>
                  <a:gd name="connsiteX38" fmla="*/ 476822 w 918702"/>
                  <a:gd name="connsiteY38" fmla="*/ 112928 h 921682"/>
                  <a:gd name="connsiteX39" fmla="*/ 60841 w 918702"/>
                  <a:gd name="connsiteY39" fmla="*/ 112928 h 921682"/>
                  <a:gd name="connsiteX40" fmla="*/ 28505 w 918702"/>
                  <a:gd name="connsiteY40" fmla="*/ 152379 h 921682"/>
                  <a:gd name="connsiteX41" fmla="*/ 28505 w 918702"/>
                  <a:gd name="connsiteY41" fmla="*/ 554565 h 921682"/>
                  <a:gd name="connsiteX42" fmla="*/ 50976 w 918702"/>
                  <a:gd name="connsiteY42" fmla="*/ 592920 h 921682"/>
                  <a:gd name="connsiteX43" fmla="*/ 64130 w 918702"/>
                  <a:gd name="connsiteY43" fmla="*/ 597852 h 921682"/>
                  <a:gd name="connsiteX44" fmla="*/ 539301 w 918702"/>
                  <a:gd name="connsiteY44" fmla="*/ 597852 h 921682"/>
                  <a:gd name="connsiteX45" fmla="*/ 537657 w 918702"/>
                  <a:gd name="connsiteY45" fmla="*/ 595112 h 921682"/>
                  <a:gd name="connsiteX46" fmla="*/ 537657 w 918702"/>
                  <a:gd name="connsiteY46" fmla="*/ 563880 h 921682"/>
                  <a:gd name="connsiteX47" fmla="*/ 546974 w 918702"/>
                  <a:gd name="connsiteY47" fmla="*/ 529908 h 921682"/>
                  <a:gd name="connsiteX48" fmla="*/ 57005 w 918702"/>
                  <a:gd name="connsiteY48" fmla="*/ 529908 h 921682"/>
                  <a:gd name="connsiteX49" fmla="*/ 46592 w 918702"/>
                  <a:gd name="connsiteY49" fmla="*/ 512374 h 921682"/>
                  <a:gd name="connsiteX50" fmla="*/ 46592 w 918702"/>
                  <a:gd name="connsiteY50" fmla="*/ 156215 h 921682"/>
                  <a:gd name="connsiteX51" fmla="*/ 62485 w 918702"/>
                  <a:gd name="connsiteY51" fmla="*/ 131558 h 921682"/>
                  <a:gd name="connsiteX52" fmla="*/ 476822 w 918702"/>
                  <a:gd name="connsiteY52" fmla="*/ 131558 h 921682"/>
                  <a:gd name="connsiteX53" fmla="*/ 476822 w 918702"/>
                  <a:gd name="connsiteY53" fmla="*/ 112928 h 921682"/>
                  <a:gd name="connsiteX54" fmla="*/ 476822 w 918702"/>
                  <a:gd name="connsiteY54" fmla="*/ 161146 h 921682"/>
                  <a:gd name="connsiteX55" fmla="*/ 78379 w 918702"/>
                  <a:gd name="connsiteY55" fmla="*/ 161146 h 921682"/>
                  <a:gd name="connsiteX56" fmla="*/ 78379 w 918702"/>
                  <a:gd name="connsiteY56" fmla="*/ 500867 h 921682"/>
                  <a:gd name="connsiteX57" fmla="*/ 564512 w 918702"/>
                  <a:gd name="connsiteY57" fmla="*/ 500867 h 921682"/>
                  <a:gd name="connsiteX58" fmla="*/ 705912 w 918702"/>
                  <a:gd name="connsiteY58" fmla="*/ 451005 h 921682"/>
                  <a:gd name="connsiteX59" fmla="*/ 705912 w 918702"/>
                  <a:gd name="connsiteY59" fmla="*/ 266350 h 921682"/>
                  <a:gd name="connsiteX60" fmla="*/ 619866 w 918702"/>
                  <a:gd name="connsiteY60" fmla="*/ 266350 h 921682"/>
                  <a:gd name="connsiteX61" fmla="*/ 526147 w 918702"/>
                  <a:gd name="connsiteY61" fmla="*/ 322240 h 921682"/>
                  <a:gd name="connsiteX62" fmla="*/ 504773 w 918702"/>
                  <a:gd name="connsiteY62" fmla="*/ 315116 h 921682"/>
                  <a:gd name="connsiteX63" fmla="*/ 526695 w 918702"/>
                  <a:gd name="connsiteY63" fmla="*/ 266350 h 921682"/>
                  <a:gd name="connsiteX64" fmla="*/ 482850 w 918702"/>
                  <a:gd name="connsiteY64" fmla="*/ 241145 h 921682"/>
                  <a:gd name="connsiteX65" fmla="*/ 476822 w 918702"/>
                  <a:gd name="connsiteY65" fmla="*/ 226899 h 921682"/>
                  <a:gd name="connsiteX66" fmla="*/ 476822 w 918702"/>
                  <a:gd name="connsiteY66" fmla="*/ 161146 h 921682"/>
                  <a:gd name="connsiteX67" fmla="*/ 755786 w 918702"/>
                  <a:gd name="connsiteY67" fmla="*/ 266350 h 921682"/>
                  <a:gd name="connsiteX68" fmla="*/ 737152 w 918702"/>
                  <a:gd name="connsiteY68" fmla="*/ 266350 h 921682"/>
                  <a:gd name="connsiteX69" fmla="*/ 737152 w 918702"/>
                  <a:gd name="connsiteY69" fmla="*/ 465799 h 921682"/>
                  <a:gd name="connsiteX70" fmla="*/ 755786 w 918702"/>
                  <a:gd name="connsiteY70" fmla="*/ 476758 h 921682"/>
                  <a:gd name="connsiteX71" fmla="*/ 755786 w 918702"/>
                  <a:gd name="connsiteY71" fmla="*/ 266350 h 921682"/>
                  <a:gd name="connsiteX72" fmla="*/ 663163 w 918702"/>
                  <a:gd name="connsiteY72" fmla="*/ 477306 h 921682"/>
                  <a:gd name="connsiteX73" fmla="*/ 679057 w 918702"/>
                  <a:gd name="connsiteY73" fmla="*/ 683330 h 921682"/>
                  <a:gd name="connsiteX74" fmla="*/ 663163 w 918702"/>
                  <a:gd name="connsiteY74" fmla="*/ 477306 h 921682"/>
                  <a:gd name="connsiteX75" fmla="*/ 495456 w 918702"/>
                  <a:gd name="connsiteY75" fmla="*/ 627988 h 921682"/>
                  <a:gd name="connsiteX76" fmla="*/ 288836 w 918702"/>
                  <a:gd name="connsiteY76" fmla="*/ 627988 h 921682"/>
                  <a:gd name="connsiteX77" fmla="*/ 288836 w 918702"/>
                  <a:gd name="connsiteY77" fmla="*/ 690453 h 921682"/>
                  <a:gd name="connsiteX78" fmla="*/ 495456 w 918702"/>
                  <a:gd name="connsiteY78" fmla="*/ 690453 h 921682"/>
                  <a:gd name="connsiteX79" fmla="*/ 495456 w 918702"/>
                  <a:gd name="connsiteY79" fmla="*/ 627988 h 921682"/>
                  <a:gd name="connsiteX80" fmla="*/ 526695 w 918702"/>
                  <a:gd name="connsiteY80" fmla="*/ 627988 h 921682"/>
                  <a:gd name="connsiteX81" fmla="*/ 526695 w 918702"/>
                  <a:gd name="connsiteY81" fmla="*/ 690453 h 921682"/>
                  <a:gd name="connsiteX82" fmla="*/ 595203 w 918702"/>
                  <a:gd name="connsiteY82" fmla="*/ 690453 h 921682"/>
                  <a:gd name="connsiteX83" fmla="*/ 546974 w 918702"/>
                  <a:gd name="connsiteY83" fmla="*/ 627988 h 921682"/>
                  <a:gd name="connsiteX84" fmla="*/ 526695 w 918702"/>
                  <a:gd name="connsiteY84" fmla="*/ 627988 h 921682"/>
                  <a:gd name="connsiteX85" fmla="*/ 884581 w 918702"/>
                  <a:gd name="connsiteY85" fmla="*/ 891546 h 921682"/>
                  <a:gd name="connsiteX86" fmla="*/ 640693 w 918702"/>
                  <a:gd name="connsiteY86" fmla="*/ 715110 h 921682"/>
                  <a:gd name="connsiteX87" fmla="*/ 456543 w 918702"/>
                  <a:gd name="connsiteY87" fmla="*/ 891546 h 921682"/>
                  <a:gd name="connsiteX88" fmla="*/ 884581 w 918702"/>
                  <a:gd name="connsiteY88" fmla="*/ 891546 h 921682"/>
                  <a:gd name="connsiteX89" fmla="*/ 150176 w 918702"/>
                  <a:gd name="connsiteY89" fmla="*/ 739767 h 921682"/>
                  <a:gd name="connsiteX90" fmla="*/ 150176 w 918702"/>
                  <a:gd name="connsiteY90" fmla="*/ 770452 h 921682"/>
                  <a:gd name="connsiteX91" fmla="*/ 481206 w 918702"/>
                  <a:gd name="connsiteY91" fmla="*/ 770452 h 921682"/>
                  <a:gd name="connsiteX92" fmla="*/ 537657 w 918702"/>
                  <a:gd name="connsiteY92" fmla="*/ 720590 h 921682"/>
                  <a:gd name="connsiteX93" fmla="*/ 187992 w 918702"/>
                  <a:gd name="connsiteY93" fmla="*/ 720590 h 921682"/>
                  <a:gd name="connsiteX94" fmla="*/ 150176 w 918702"/>
                  <a:gd name="connsiteY94" fmla="*/ 739767 h 92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918702" h="921682">
                    <a:moveTo>
                      <a:pt x="476822" y="40052"/>
                    </a:moveTo>
                    <a:cubicBezTo>
                      <a:pt x="480110" y="21423"/>
                      <a:pt x="502032" y="3888"/>
                      <a:pt x="520119" y="2245"/>
                    </a:cubicBezTo>
                    <a:cubicBezTo>
                      <a:pt x="601232" y="-4879"/>
                      <a:pt x="692759" y="7724"/>
                      <a:pt x="774968" y="2245"/>
                    </a:cubicBezTo>
                    <a:cubicBezTo>
                      <a:pt x="796343" y="5532"/>
                      <a:pt x="814429" y="21423"/>
                      <a:pt x="816621" y="43888"/>
                    </a:cubicBezTo>
                    <a:cubicBezTo>
                      <a:pt x="821554" y="101969"/>
                      <a:pt x="812785" y="167722"/>
                      <a:pt x="816621" y="226351"/>
                    </a:cubicBezTo>
                    <a:cubicBezTo>
                      <a:pt x="812785" y="243337"/>
                      <a:pt x="802371" y="255939"/>
                      <a:pt x="786478" y="262515"/>
                    </a:cubicBezTo>
                    <a:lnTo>
                      <a:pt x="785381" y="509086"/>
                    </a:lnTo>
                    <a:cubicBezTo>
                      <a:pt x="814977" y="562784"/>
                      <a:pt x="810044" y="630180"/>
                      <a:pt x="766199" y="674015"/>
                    </a:cubicBezTo>
                    <a:cubicBezTo>
                      <a:pt x="722354" y="717850"/>
                      <a:pt x="749757" y="685522"/>
                      <a:pt x="744277" y="690453"/>
                    </a:cubicBezTo>
                    <a:cubicBezTo>
                      <a:pt x="738796" y="695385"/>
                      <a:pt x="742632" y="692097"/>
                      <a:pt x="743181" y="694289"/>
                    </a:cubicBezTo>
                    <a:cubicBezTo>
                      <a:pt x="827034" y="717850"/>
                      <a:pt x="894446" y="790726"/>
                      <a:pt x="913628" y="875656"/>
                    </a:cubicBezTo>
                    <a:cubicBezTo>
                      <a:pt x="916917" y="889902"/>
                      <a:pt x="926782" y="918943"/>
                      <a:pt x="904859" y="921682"/>
                    </a:cubicBezTo>
                    <a:lnTo>
                      <a:pt x="434621" y="921682"/>
                    </a:lnTo>
                    <a:cubicBezTo>
                      <a:pt x="418727" y="917847"/>
                      <a:pt x="426400" y="890450"/>
                      <a:pt x="428592" y="878943"/>
                    </a:cubicBezTo>
                    <a:cubicBezTo>
                      <a:pt x="434621" y="850451"/>
                      <a:pt x="446130" y="824150"/>
                      <a:pt x="460928" y="799493"/>
                    </a:cubicBezTo>
                    <a:lnTo>
                      <a:pt x="129897" y="799493"/>
                    </a:lnTo>
                    <a:cubicBezTo>
                      <a:pt x="129897" y="799493"/>
                      <a:pt x="122772" y="792917"/>
                      <a:pt x="122772" y="791821"/>
                    </a:cubicBezTo>
                    <a:cubicBezTo>
                      <a:pt x="121128" y="787986"/>
                      <a:pt x="121128" y="744699"/>
                      <a:pt x="121676" y="737576"/>
                    </a:cubicBezTo>
                    <a:cubicBezTo>
                      <a:pt x="124417" y="715110"/>
                      <a:pt x="154560" y="690453"/>
                      <a:pt x="175935" y="690453"/>
                    </a:cubicBezTo>
                    <a:lnTo>
                      <a:pt x="258144" y="690453"/>
                    </a:lnTo>
                    <a:lnTo>
                      <a:pt x="258144" y="627988"/>
                    </a:lnTo>
                    <a:lnTo>
                      <a:pt x="59745" y="627988"/>
                    </a:lnTo>
                    <a:cubicBezTo>
                      <a:pt x="35630" y="627988"/>
                      <a:pt x="-542" y="589633"/>
                      <a:pt x="6" y="563880"/>
                    </a:cubicBezTo>
                    <a:lnTo>
                      <a:pt x="6" y="149092"/>
                    </a:lnTo>
                    <a:cubicBezTo>
                      <a:pt x="6" y="118407"/>
                      <a:pt x="35082" y="81696"/>
                      <a:pt x="65226" y="81696"/>
                    </a:cubicBezTo>
                    <a:lnTo>
                      <a:pt x="477918" y="81696"/>
                    </a:lnTo>
                    <a:cubicBezTo>
                      <a:pt x="479562" y="69093"/>
                      <a:pt x="475725" y="52107"/>
                      <a:pt x="477918" y="40052"/>
                    </a:cubicBezTo>
                    <a:close/>
                    <a:moveTo>
                      <a:pt x="563964" y="264706"/>
                    </a:moveTo>
                    <a:cubicBezTo>
                      <a:pt x="566156" y="266898"/>
                      <a:pt x="608905" y="236762"/>
                      <a:pt x="618770" y="235118"/>
                    </a:cubicBezTo>
                    <a:cubicBezTo>
                      <a:pt x="664807" y="228543"/>
                      <a:pt x="725094" y="240597"/>
                      <a:pt x="771680" y="235118"/>
                    </a:cubicBezTo>
                    <a:cubicBezTo>
                      <a:pt x="818265" y="229638"/>
                      <a:pt x="786478" y="227995"/>
                      <a:pt x="787574" y="219228"/>
                    </a:cubicBezTo>
                    <a:cubicBezTo>
                      <a:pt x="783737" y="165530"/>
                      <a:pt x="792506" y="104161"/>
                      <a:pt x="787574" y="51011"/>
                    </a:cubicBezTo>
                    <a:cubicBezTo>
                      <a:pt x="786478" y="38408"/>
                      <a:pt x="780997" y="32929"/>
                      <a:pt x="768391" y="31833"/>
                    </a:cubicBezTo>
                    <a:cubicBezTo>
                      <a:pt x="691114" y="37313"/>
                      <a:pt x="604520" y="24710"/>
                      <a:pt x="528340" y="31833"/>
                    </a:cubicBezTo>
                    <a:cubicBezTo>
                      <a:pt x="452159" y="38956"/>
                      <a:pt x="508609" y="38956"/>
                      <a:pt x="506965" y="53203"/>
                    </a:cubicBezTo>
                    <a:cubicBezTo>
                      <a:pt x="502032" y="105805"/>
                      <a:pt x="510253" y="167174"/>
                      <a:pt x="506965" y="220871"/>
                    </a:cubicBezTo>
                    <a:cubicBezTo>
                      <a:pt x="512446" y="247172"/>
                      <a:pt x="549166" y="227447"/>
                      <a:pt x="562868" y="238953"/>
                    </a:cubicBezTo>
                    <a:cubicBezTo>
                      <a:pt x="576569" y="250460"/>
                      <a:pt x="562868" y="263062"/>
                      <a:pt x="563964" y="264706"/>
                    </a:cubicBezTo>
                    <a:close/>
                    <a:moveTo>
                      <a:pt x="476822" y="112928"/>
                    </a:moveTo>
                    <a:lnTo>
                      <a:pt x="60841" y="112928"/>
                    </a:lnTo>
                    <a:cubicBezTo>
                      <a:pt x="47688" y="112928"/>
                      <a:pt x="27409" y="138681"/>
                      <a:pt x="28505" y="152379"/>
                    </a:cubicBezTo>
                    <a:lnTo>
                      <a:pt x="28505" y="554565"/>
                    </a:lnTo>
                    <a:cubicBezTo>
                      <a:pt x="29054" y="569359"/>
                      <a:pt x="37823" y="585797"/>
                      <a:pt x="50976" y="592920"/>
                    </a:cubicBezTo>
                    <a:cubicBezTo>
                      <a:pt x="64130" y="600044"/>
                      <a:pt x="63581" y="597852"/>
                      <a:pt x="64130" y="597852"/>
                    </a:cubicBezTo>
                    <a:lnTo>
                      <a:pt x="539301" y="597852"/>
                    </a:lnTo>
                    <a:cubicBezTo>
                      <a:pt x="539301" y="596756"/>
                      <a:pt x="537657" y="595660"/>
                      <a:pt x="537657" y="595112"/>
                    </a:cubicBezTo>
                    <a:lnTo>
                      <a:pt x="537657" y="563880"/>
                    </a:lnTo>
                    <a:lnTo>
                      <a:pt x="546974" y="529908"/>
                    </a:lnTo>
                    <a:lnTo>
                      <a:pt x="57005" y="529908"/>
                    </a:lnTo>
                    <a:cubicBezTo>
                      <a:pt x="52072" y="529908"/>
                      <a:pt x="45495" y="517305"/>
                      <a:pt x="46592" y="512374"/>
                    </a:cubicBezTo>
                    <a:lnTo>
                      <a:pt x="46592" y="156215"/>
                    </a:lnTo>
                    <a:cubicBezTo>
                      <a:pt x="44947" y="149092"/>
                      <a:pt x="56457" y="131558"/>
                      <a:pt x="62485" y="131558"/>
                    </a:cubicBezTo>
                    <a:lnTo>
                      <a:pt x="476822" y="131558"/>
                    </a:lnTo>
                    <a:lnTo>
                      <a:pt x="476822" y="112928"/>
                    </a:lnTo>
                    <a:close/>
                    <a:moveTo>
                      <a:pt x="476822" y="161146"/>
                    </a:moveTo>
                    <a:lnTo>
                      <a:pt x="78379" y="161146"/>
                    </a:lnTo>
                    <a:lnTo>
                      <a:pt x="78379" y="500867"/>
                    </a:lnTo>
                    <a:lnTo>
                      <a:pt x="564512" y="500867"/>
                    </a:lnTo>
                    <a:cubicBezTo>
                      <a:pt x="596848" y="456484"/>
                      <a:pt x="652202" y="438402"/>
                      <a:pt x="705912" y="451005"/>
                    </a:cubicBezTo>
                    <a:lnTo>
                      <a:pt x="705912" y="266350"/>
                    </a:lnTo>
                    <a:lnTo>
                      <a:pt x="619866" y="266350"/>
                    </a:lnTo>
                    <a:cubicBezTo>
                      <a:pt x="590819" y="280049"/>
                      <a:pt x="555195" y="310733"/>
                      <a:pt x="526147" y="322240"/>
                    </a:cubicBezTo>
                    <a:cubicBezTo>
                      <a:pt x="497100" y="333746"/>
                      <a:pt x="507513" y="323883"/>
                      <a:pt x="504773" y="315116"/>
                    </a:cubicBezTo>
                    <a:cubicBezTo>
                      <a:pt x="500388" y="300322"/>
                      <a:pt x="520119" y="280049"/>
                      <a:pt x="526695" y="266350"/>
                    </a:cubicBezTo>
                    <a:cubicBezTo>
                      <a:pt x="509157" y="264706"/>
                      <a:pt x="491619" y="257583"/>
                      <a:pt x="482850" y="241145"/>
                    </a:cubicBezTo>
                    <a:cubicBezTo>
                      <a:pt x="474081" y="224707"/>
                      <a:pt x="476822" y="227447"/>
                      <a:pt x="476822" y="226899"/>
                    </a:cubicBezTo>
                    <a:lnTo>
                      <a:pt x="476822" y="161146"/>
                    </a:lnTo>
                    <a:close/>
                    <a:moveTo>
                      <a:pt x="755786" y="266350"/>
                    </a:moveTo>
                    <a:lnTo>
                      <a:pt x="737152" y="266350"/>
                    </a:lnTo>
                    <a:lnTo>
                      <a:pt x="737152" y="465799"/>
                    </a:lnTo>
                    <a:lnTo>
                      <a:pt x="755786" y="476758"/>
                    </a:lnTo>
                    <a:lnTo>
                      <a:pt x="755786" y="266350"/>
                    </a:lnTo>
                    <a:close/>
                    <a:moveTo>
                      <a:pt x="663163" y="477306"/>
                    </a:moveTo>
                    <a:cubicBezTo>
                      <a:pt x="528340" y="487717"/>
                      <a:pt x="544233" y="693741"/>
                      <a:pt x="679057" y="683330"/>
                    </a:cubicBezTo>
                    <a:cubicBezTo>
                      <a:pt x="813333" y="672919"/>
                      <a:pt x="798535" y="466895"/>
                      <a:pt x="663163" y="477306"/>
                    </a:cubicBezTo>
                    <a:close/>
                    <a:moveTo>
                      <a:pt x="495456" y="627988"/>
                    </a:moveTo>
                    <a:lnTo>
                      <a:pt x="288836" y="627988"/>
                    </a:lnTo>
                    <a:lnTo>
                      <a:pt x="288836" y="690453"/>
                    </a:lnTo>
                    <a:lnTo>
                      <a:pt x="495456" y="690453"/>
                    </a:lnTo>
                    <a:lnTo>
                      <a:pt x="495456" y="627988"/>
                    </a:lnTo>
                    <a:close/>
                    <a:moveTo>
                      <a:pt x="526695" y="627988"/>
                    </a:moveTo>
                    <a:lnTo>
                      <a:pt x="526695" y="690453"/>
                    </a:lnTo>
                    <a:lnTo>
                      <a:pt x="595203" y="690453"/>
                    </a:lnTo>
                    <a:cubicBezTo>
                      <a:pt x="574925" y="672371"/>
                      <a:pt x="556291" y="653741"/>
                      <a:pt x="546974" y="627988"/>
                    </a:cubicBezTo>
                    <a:lnTo>
                      <a:pt x="526695" y="627988"/>
                    </a:lnTo>
                    <a:close/>
                    <a:moveTo>
                      <a:pt x="884581" y="891546"/>
                    </a:moveTo>
                    <a:cubicBezTo>
                      <a:pt x="865947" y="777575"/>
                      <a:pt x="755238" y="698672"/>
                      <a:pt x="640693" y="715110"/>
                    </a:cubicBezTo>
                    <a:cubicBezTo>
                      <a:pt x="549166" y="727713"/>
                      <a:pt x="471889" y="800040"/>
                      <a:pt x="456543" y="891546"/>
                    </a:cubicBezTo>
                    <a:lnTo>
                      <a:pt x="884581" y="891546"/>
                    </a:lnTo>
                    <a:close/>
                    <a:moveTo>
                      <a:pt x="150176" y="739767"/>
                    </a:moveTo>
                    <a:lnTo>
                      <a:pt x="150176" y="770452"/>
                    </a:lnTo>
                    <a:lnTo>
                      <a:pt x="481206" y="770452"/>
                    </a:lnTo>
                    <a:cubicBezTo>
                      <a:pt x="498196" y="751274"/>
                      <a:pt x="517926" y="736480"/>
                      <a:pt x="537657" y="720590"/>
                    </a:cubicBezTo>
                    <a:lnTo>
                      <a:pt x="187992" y="720590"/>
                    </a:lnTo>
                    <a:cubicBezTo>
                      <a:pt x="177031" y="720590"/>
                      <a:pt x="152916" y="727713"/>
                      <a:pt x="150176" y="739767"/>
                    </a:cubicBezTo>
                    <a:close/>
                  </a:path>
                </a:pathLst>
              </a:custGeom>
              <a:grpFill/>
              <a:ln w="5475" cap="flat">
                <a:noFill/>
                <a:prstDash val="solid"/>
                <a:miter/>
              </a:ln>
            </p:spPr>
            <p:txBody>
              <a:bodyPr rtlCol="0" anchor="ctr"/>
              <a:lstStyle/>
              <a:p>
                <a:endParaRPr lang="en-US"/>
              </a:p>
            </p:txBody>
          </p:sp>
          <p:sp>
            <p:nvSpPr>
              <p:cNvPr id="10" name="Freeform 85">
                <a:extLst>
                  <a:ext uri="{FF2B5EF4-FFF2-40B4-BE49-F238E27FC236}">
                    <a16:creationId xmlns:a16="http://schemas.microsoft.com/office/drawing/2014/main" id="{ED78D677-B29D-2272-0DDB-044C8A0A88DE}"/>
                  </a:ext>
                </a:extLst>
              </p:cNvPr>
              <p:cNvSpPr/>
              <p:nvPr/>
            </p:nvSpPr>
            <p:spPr>
              <a:xfrm>
                <a:off x="2053226" y="6358516"/>
                <a:ext cx="322701" cy="323078"/>
              </a:xfrm>
              <a:custGeom>
                <a:avLst/>
                <a:gdLst>
                  <a:gd name="connsiteX0" fmla="*/ 151769 w 322701"/>
                  <a:gd name="connsiteY0" fmla="*/ 313 h 323078"/>
                  <a:gd name="connsiteX1" fmla="*/ 291525 w 322701"/>
                  <a:gd name="connsiteY1" fmla="*/ 257843 h 323078"/>
                  <a:gd name="connsiteX2" fmla="*/ 20234 w 322701"/>
                  <a:gd name="connsiteY2" fmla="*/ 241405 h 323078"/>
                  <a:gd name="connsiteX3" fmla="*/ 151769 w 322701"/>
                  <a:gd name="connsiteY3" fmla="*/ 313 h 323078"/>
                  <a:gd name="connsiteX4" fmla="*/ 272343 w 322701"/>
                  <a:gd name="connsiteY4" fmla="*/ 234282 h 323078"/>
                  <a:gd name="connsiteX5" fmla="*/ 129298 w 322701"/>
                  <a:gd name="connsiteY5" fmla="*/ 34833 h 323078"/>
                  <a:gd name="connsiteX6" fmla="*/ 52021 w 322701"/>
                  <a:gd name="connsiteY6" fmla="*/ 234282 h 323078"/>
                  <a:gd name="connsiteX7" fmla="*/ 113952 w 322701"/>
                  <a:gd name="connsiteY7" fmla="*/ 170721 h 323078"/>
                  <a:gd name="connsiteX8" fmla="*/ 145192 w 322701"/>
                  <a:gd name="connsiteY8" fmla="*/ 60038 h 323078"/>
                  <a:gd name="connsiteX9" fmla="*/ 209864 w 322701"/>
                  <a:gd name="connsiteY9" fmla="*/ 170721 h 323078"/>
                  <a:gd name="connsiteX10" fmla="*/ 250420 w 322701"/>
                  <a:gd name="connsiteY10" fmla="*/ 201953 h 323078"/>
                  <a:gd name="connsiteX11" fmla="*/ 272343 w 322701"/>
                  <a:gd name="connsiteY11" fmla="*/ 234282 h 323078"/>
                  <a:gd name="connsiteX12" fmla="*/ 151769 w 322701"/>
                  <a:gd name="connsiteY12" fmla="*/ 89078 h 323078"/>
                  <a:gd name="connsiteX13" fmla="*/ 153413 w 322701"/>
                  <a:gd name="connsiteY13" fmla="*/ 160310 h 323078"/>
                  <a:gd name="connsiteX14" fmla="*/ 151769 w 322701"/>
                  <a:gd name="connsiteY14" fmla="*/ 89078 h 323078"/>
                  <a:gd name="connsiteX15" fmla="*/ 246036 w 322701"/>
                  <a:gd name="connsiteY15" fmla="*/ 263322 h 323078"/>
                  <a:gd name="connsiteX16" fmla="*/ 124914 w 322701"/>
                  <a:gd name="connsiteY16" fmla="*/ 198666 h 323078"/>
                  <a:gd name="connsiteX17" fmla="*/ 78876 w 322701"/>
                  <a:gd name="connsiteY17" fmla="*/ 248528 h 323078"/>
                  <a:gd name="connsiteX18" fmla="*/ 88193 w 322701"/>
                  <a:gd name="connsiteY18" fmla="*/ 271541 h 323078"/>
                  <a:gd name="connsiteX19" fmla="*/ 246036 w 322701"/>
                  <a:gd name="connsiteY19" fmla="*/ 263322 h 32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2701" h="323078">
                    <a:moveTo>
                      <a:pt x="151769" y="313"/>
                    </a:moveTo>
                    <a:cubicBezTo>
                      <a:pt x="287689" y="-7906"/>
                      <a:pt x="371542" y="147708"/>
                      <a:pt x="291525" y="257843"/>
                    </a:cubicBezTo>
                    <a:cubicBezTo>
                      <a:pt x="223017" y="351540"/>
                      <a:pt x="77232" y="342773"/>
                      <a:pt x="20234" y="241405"/>
                    </a:cubicBezTo>
                    <a:cubicBezTo>
                      <a:pt x="-36765" y="140036"/>
                      <a:pt x="32839" y="7436"/>
                      <a:pt x="151769" y="313"/>
                    </a:cubicBezTo>
                    <a:close/>
                    <a:moveTo>
                      <a:pt x="272343" y="234282"/>
                    </a:moveTo>
                    <a:cubicBezTo>
                      <a:pt x="333726" y="131817"/>
                      <a:pt x="247680" y="7436"/>
                      <a:pt x="129298" y="34833"/>
                    </a:cubicBezTo>
                    <a:cubicBezTo>
                      <a:pt x="42156" y="55106"/>
                      <a:pt x="1599" y="160310"/>
                      <a:pt x="52021" y="234282"/>
                    </a:cubicBezTo>
                    <a:cubicBezTo>
                      <a:pt x="65175" y="205789"/>
                      <a:pt x="86001" y="184967"/>
                      <a:pt x="113952" y="170721"/>
                    </a:cubicBezTo>
                    <a:cubicBezTo>
                      <a:pt x="77780" y="134557"/>
                      <a:pt x="95866" y="72640"/>
                      <a:pt x="145192" y="60038"/>
                    </a:cubicBezTo>
                    <a:cubicBezTo>
                      <a:pt x="194518" y="47435"/>
                      <a:pt x="255353" y="121954"/>
                      <a:pt x="209864" y="170721"/>
                    </a:cubicBezTo>
                    <a:cubicBezTo>
                      <a:pt x="224661" y="179488"/>
                      <a:pt x="238911" y="188803"/>
                      <a:pt x="250420" y="201953"/>
                    </a:cubicBezTo>
                    <a:cubicBezTo>
                      <a:pt x="261930" y="215104"/>
                      <a:pt x="264122" y="223871"/>
                      <a:pt x="272343" y="234282"/>
                    </a:cubicBezTo>
                    <a:close/>
                    <a:moveTo>
                      <a:pt x="151769" y="89078"/>
                    </a:moveTo>
                    <a:cubicBezTo>
                      <a:pt x="115597" y="95654"/>
                      <a:pt x="116145" y="154831"/>
                      <a:pt x="153413" y="160310"/>
                    </a:cubicBezTo>
                    <a:cubicBezTo>
                      <a:pt x="213152" y="169077"/>
                      <a:pt x="211508" y="78120"/>
                      <a:pt x="151769" y="89078"/>
                    </a:cubicBezTo>
                    <a:close/>
                    <a:moveTo>
                      <a:pt x="246036" y="263322"/>
                    </a:moveTo>
                    <a:cubicBezTo>
                      <a:pt x="238363" y="206885"/>
                      <a:pt x="176980" y="176200"/>
                      <a:pt x="124914" y="198666"/>
                    </a:cubicBezTo>
                    <a:cubicBezTo>
                      <a:pt x="72848" y="221131"/>
                      <a:pt x="84905" y="228254"/>
                      <a:pt x="78876" y="248528"/>
                    </a:cubicBezTo>
                    <a:cubicBezTo>
                      <a:pt x="72848" y="268802"/>
                      <a:pt x="76136" y="263870"/>
                      <a:pt x="88193" y="271541"/>
                    </a:cubicBezTo>
                    <a:cubicBezTo>
                      <a:pt x="136423" y="304418"/>
                      <a:pt x="201095" y="299486"/>
                      <a:pt x="246036" y="263322"/>
                    </a:cubicBezTo>
                    <a:close/>
                  </a:path>
                </a:pathLst>
              </a:custGeom>
              <a:grpFill/>
              <a:ln w="5475" cap="flat">
                <a:noFill/>
                <a:prstDash val="solid"/>
                <a:miter/>
              </a:ln>
            </p:spPr>
            <p:txBody>
              <a:bodyPr rtlCol="0" anchor="ctr"/>
              <a:lstStyle/>
              <a:p>
                <a:endParaRPr lang="en-US"/>
              </a:p>
            </p:txBody>
          </p:sp>
          <p:sp>
            <p:nvSpPr>
              <p:cNvPr id="11" name="Freeform 86">
                <a:extLst>
                  <a:ext uri="{FF2B5EF4-FFF2-40B4-BE49-F238E27FC236}">
                    <a16:creationId xmlns:a16="http://schemas.microsoft.com/office/drawing/2014/main" id="{BEDB1173-3C01-87FC-FDD1-014ACA51E738}"/>
                  </a:ext>
                </a:extLst>
              </p:cNvPr>
              <p:cNvSpPr/>
              <p:nvPr/>
            </p:nvSpPr>
            <p:spPr>
              <a:xfrm>
                <a:off x="2463310" y="6308966"/>
                <a:ext cx="208363" cy="32615"/>
              </a:xfrm>
              <a:custGeom>
                <a:avLst/>
                <a:gdLst>
                  <a:gd name="connsiteX0" fmla="*/ 14621 w 208363"/>
                  <a:gd name="connsiteY0" fmla="*/ 0 h 32615"/>
                  <a:gd name="connsiteX1" fmla="*/ 191097 w 208363"/>
                  <a:gd name="connsiteY1" fmla="*/ 0 h 32615"/>
                  <a:gd name="connsiteX2" fmla="*/ 191097 w 208363"/>
                  <a:gd name="connsiteY2" fmla="*/ 30684 h 32615"/>
                  <a:gd name="connsiteX3" fmla="*/ 17361 w 208363"/>
                  <a:gd name="connsiteY3" fmla="*/ 30684 h 32615"/>
                  <a:gd name="connsiteX4" fmla="*/ 14073 w 208363"/>
                  <a:gd name="connsiteY4" fmla="*/ 0 h 32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63" h="32615">
                    <a:moveTo>
                      <a:pt x="14621" y="0"/>
                    </a:moveTo>
                    <a:lnTo>
                      <a:pt x="191097" y="0"/>
                    </a:lnTo>
                    <a:cubicBezTo>
                      <a:pt x="213568" y="1644"/>
                      <a:pt x="214664" y="28493"/>
                      <a:pt x="191097" y="30684"/>
                    </a:cubicBezTo>
                    <a:cubicBezTo>
                      <a:pt x="137387" y="36712"/>
                      <a:pt x="72715" y="26301"/>
                      <a:pt x="17361" y="30684"/>
                    </a:cubicBezTo>
                    <a:cubicBezTo>
                      <a:pt x="-3465" y="29041"/>
                      <a:pt x="-6754" y="4931"/>
                      <a:pt x="14073" y="0"/>
                    </a:cubicBezTo>
                    <a:close/>
                  </a:path>
                </a:pathLst>
              </a:custGeom>
              <a:grpFill/>
              <a:ln w="5475" cap="flat">
                <a:noFill/>
                <a:prstDash val="solid"/>
                <a:miter/>
              </a:ln>
            </p:spPr>
            <p:txBody>
              <a:bodyPr rtlCol="0" anchor="ctr"/>
              <a:lstStyle/>
              <a:p>
                <a:endParaRPr lang="en-US" dirty="0"/>
              </a:p>
            </p:txBody>
          </p:sp>
          <p:sp>
            <p:nvSpPr>
              <p:cNvPr id="12" name="Freeform 87">
                <a:extLst>
                  <a:ext uri="{FF2B5EF4-FFF2-40B4-BE49-F238E27FC236}">
                    <a16:creationId xmlns:a16="http://schemas.microsoft.com/office/drawing/2014/main" id="{6A0A2CA3-6667-CA8E-1C94-D0B6F1BC03E4}"/>
                  </a:ext>
                </a:extLst>
              </p:cNvPr>
              <p:cNvSpPr/>
              <p:nvPr/>
            </p:nvSpPr>
            <p:spPr>
              <a:xfrm>
                <a:off x="2463657" y="6256912"/>
                <a:ext cx="207698" cy="29040"/>
              </a:xfrm>
              <a:custGeom>
                <a:avLst/>
                <a:gdLst>
                  <a:gd name="connsiteX0" fmla="*/ 4409 w 207698"/>
                  <a:gd name="connsiteY0" fmla="*/ 25205 h 29040"/>
                  <a:gd name="connsiteX1" fmla="*/ 13726 w 207698"/>
                  <a:gd name="connsiteY1" fmla="*/ 0 h 29040"/>
                  <a:gd name="connsiteX2" fmla="*/ 194587 w 207698"/>
                  <a:gd name="connsiteY2" fmla="*/ 0 h 29040"/>
                  <a:gd name="connsiteX3" fmla="*/ 198423 w 207698"/>
                  <a:gd name="connsiteY3" fmla="*/ 27945 h 29040"/>
                  <a:gd name="connsiteX4" fmla="*/ 10437 w 207698"/>
                  <a:gd name="connsiteY4" fmla="*/ 29041 h 29040"/>
                  <a:gd name="connsiteX5" fmla="*/ 3860 w 207698"/>
                  <a:gd name="connsiteY5" fmla="*/ 25205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4409" y="25205"/>
                    </a:moveTo>
                    <a:cubicBezTo>
                      <a:pt x="-4361" y="15890"/>
                      <a:pt x="572" y="548"/>
                      <a:pt x="13726" y="0"/>
                    </a:cubicBezTo>
                    <a:lnTo>
                      <a:pt x="194587" y="0"/>
                    </a:lnTo>
                    <a:cubicBezTo>
                      <a:pt x="210481" y="1644"/>
                      <a:pt x="212125" y="20822"/>
                      <a:pt x="198423" y="27945"/>
                    </a:cubicBezTo>
                    <a:lnTo>
                      <a:pt x="10437" y="29041"/>
                    </a:lnTo>
                    <a:cubicBezTo>
                      <a:pt x="8245" y="27945"/>
                      <a:pt x="5505" y="26849"/>
                      <a:pt x="3860" y="25205"/>
                    </a:cubicBezTo>
                    <a:close/>
                  </a:path>
                </a:pathLst>
              </a:custGeom>
              <a:grpFill/>
              <a:ln w="5475" cap="flat">
                <a:noFill/>
                <a:prstDash val="solid"/>
                <a:miter/>
              </a:ln>
            </p:spPr>
            <p:txBody>
              <a:bodyPr rtlCol="0" anchor="ctr"/>
              <a:lstStyle/>
              <a:p>
                <a:endParaRPr lang="en-US"/>
              </a:p>
            </p:txBody>
          </p:sp>
          <p:sp>
            <p:nvSpPr>
              <p:cNvPr id="13" name="Freeform 88">
                <a:extLst>
                  <a:ext uri="{FF2B5EF4-FFF2-40B4-BE49-F238E27FC236}">
                    <a16:creationId xmlns:a16="http://schemas.microsoft.com/office/drawing/2014/main" id="{1D4E0362-9941-95FB-15B2-E607206B9D0D}"/>
                  </a:ext>
                </a:extLst>
              </p:cNvPr>
              <p:cNvSpPr/>
              <p:nvPr/>
            </p:nvSpPr>
            <p:spPr>
              <a:xfrm>
                <a:off x="2484229" y="6369995"/>
                <a:ext cx="207698" cy="29040"/>
              </a:xfrm>
              <a:custGeom>
                <a:avLst/>
                <a:gdLst>
                  <a:gd name="connsiteX0" fmla="*/ 3860 w 207698"/>
                  <a:gd name="connsiteY0" fmla="*/ 3836 h 29040"/>
                  <a:gd name="connsiteX1" fmla="*/ 10437 w 207698"/>
                  <a:gd name="connsiteY1" fmla="*/ 0 h 29040"/>
                  <a:gd name="connsiteX2" fmla="*/ 198423 w 207698"/>
                  <a:gd name="connsiteY2" fmla="*/ 1096 h 29040"/>
                  <a:gd name="connsiteX3" fmla="*/ 194587 w 207698"/>
                  <a:gd name="connsiteY3" fmla="*/ 29041 h 29040"/>
                  <a:gd name="connsiteX4" fmla="*/ 13726 w 207698"/>
                  <a:gd name="connsiteY4" fmla="*/ 29041 h 29040"/>
                  <a:gd name="connsiteX5" fmla="*/ 4409 w 207698"/>
                  <a:gd name="connsiteY5" fmla="*/ 3836 h 2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698" h="29040">
                    <a:moveTo>
                      <a:pt x="3860" y="3836"/>
                    </a:moveTo>
                    <a:cubicBezTo>
                      <a:pt x="5505" y="2192"/>
                      <a:pt x="8245" y="1096"/>
                      <a:pt x="10437" y="0"/>
                    </a:cubicBezTo>
                    <a:lnTo>
                      <a:pt x="198423" y="1096"/>
                    </a:lnTo>
                    <a:cubicBezTo>
                      <a:pt x="212125" y="8219"/>
                      <a:pt x="210481" y="27397"/>
                      <a:pt x="194587" y="29041"/>
                    </a:cubicBezTo>
                    <a:lnTo>
                      <a:pt x="13726" y="29041"/>
                    </a:lnTo>
                    <a:cubicBezTo>
                      <a:pt x="572" y="28493"/>
                      <a:pt x="-4360" y="13151"/>
                      <a:pt x="4409" y="3836"/>
                    </a:cubicBezTo>
                    <a:close/>
                  </a:path>
                </a:pathLst>
              </a:custGeom>
              <a:grpFill/>
              <a:ln w="5475" cap="flat">
                <a:noFill/>
                <a:prstDash val="solid"/>
                <a:miter/>
              </a:ln>
            </p:spPr>
            <p:txBody>
              <a:bodyPr rtlCol="0" anchor="ctr"/>
              <a:lstStyle/>
              <a:p>
                <a:endParaRPr lang="en-US"/>
              </a:p>
            </p:txBody>
          </p:sp>
        </p:grpSp>
        <p:sp>
          <p:nvSpPr>
            <p:cNvPr id="8" name="Freeform 83">
              <a:extLst>
                <a:ext uri="{FF2B5EF4-FFF2-40B4-BE49-F238E27FC236}">
                  <a16:creationId xmlns:a16="http://schemas.microsoft.com/office/drawing/2014/main" id="{E10CE418-69D6-C700-5597-9AE911A59F21}"/>
                </a:ext>
              </a:extLst>
            </p:cNvPr>
            <p:cNvSpPr/>
            <p:nvPr/>
          </p:nvSpPr>
          <p:spPr>
            <a:xfrm>
              <a:off x="2083233" y="6389501"/>
              <a:ext cx="262984" cy="203296"/>
            </a:xfrm>
            <a:custGeom>
              <a:avLst/>
              <a:gdLst>
                <a:gd name="connsiteX0" fmla="*/ 242336 w 262984"/>
                <a:gd name="connsiteY0" fmla="*/ 203297 h 203296"/>
                <a:gd name="connsiteX1" fmla="*/ 220413 w 262984"/>
                <a:gd name="connsiteY1" fmla="*/ 170968 h 203296"/>
                <a:gd name="connsiteX2" fmla="*/ 179857 w 262984"/>
                <a:gd name="connsiteY2" fmla="*/ 139736 h 203296"/>
                <a:gd name="connsiteX3" fmla="*/ 115185 w 262984"/>
                <a:gd name="connsiteY3" fmla="*/ 29053 h 203296"/>
                <a:gd name="connsiteX4" fmla="*/ 83946 w 262984"/>
                <a:gd name="connsiteY4" fmla="*/ 139736 h 203296"/>
                <a:gd name="connsiteX5" fmla="*/ 22014 w 262984"/>
                <a:gd name="connsiteY5" fmla="*/ 203297 h 203296"/>
                <a:gd name="connsiteX6" fmla="*/ 99291 w 262984"/>
                <a:gd name="connsiteY6" fmla="*/ 3848 h 203296"/>
                <a:gd name="connsiteX7" fmla="*/ 242336 w 262984"/>
                <a:gd name="connsiteY7" fmla="*/ 203297 h 20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84" h="203296">
                  <a:moveTo>
                    <a:pt x="242336" y="203297"/>
                  </a:moveTo>
                  <a:cubicBezTo>
                    <a:pt x="234115" y="192886"/>
                    <a:pt x="229182" y="181379"/>
                    <a:pt x="220413" y="170968"/>
                  </a:cubicBezTo>
                  <a:cubicBezTo>
                    <a:pt x="211644" y="160558"/>
                    <a:pt x="194654" y="148503"/>
                    <a:pt x="179857" y="139736"/>
                  </a:cubicBezTo>
                  <a:cubicBezTo>
                    <a:pt x="225346" y="90970"/>
                    <a:pt x="179857" y="12615"/>
                    <a:pt x="115185" y="29053"/>
                  </a:cubicBezTo>
                  <a:cubicBezTo>
                    <a:pt x="50514" y="45491"/>
                    <a:pt x="47773" y="103572"/>
                    <a:pt x="83946" y="139736"/>
                  </a:cubicBezTo>
                  <a:cubicBezTo>
                    <a:pt x="55994" y="153982"/>
                    <a:pt x="35168" y="174804"/>
                    <a:pt x="22014" y="203297"/>
                  </a:cubicBezTo>
                  <a:cubicBezTo>
                    <a:pt x="-28407" y="129325"/>
                    <a:pt x="12149" y="24121"/>
                    <a:pt x="99291" y="3848"/>
                  </a:cubicBezTo>
                  <a:cubicBezTo>
                    <a:pt x="218221" y="-23549"/>
                    <a:pt x="304267" y="100833"/>
                    <a:pt x="242336" y="203297"/>
                  </a:cubicBezTo>
                  <a:close/>
                </a:path>
              </a:pathLst>
            </a:custGeom>
            <a:solidFill>
              <a:srgbClr val="B2CFAD"/>
            </a:solidFill>
            <a:ln w="5475" cap="flat">
              <a:noFill/>
              <a:prstDash val="solid"/>
              <a:miter/>
            </a:ln>
          </p:spPr>
          <p:txBody>
            <a:bodyPr rtlCol="0" anchor="ctr"/>
            <a:lstStyle/>
            <a:p>
              <a:endParaRPr lang="en-US"/>
            </a:p>
          </p:txBody>
        </p:sp>
      </p:grpSp>
    </p:spTree>
    <p:extLst>
      <p:ext uri="{BB962C8B-B14F-4D97-AF65-F5344CB8AC3E}">
        <p14:creationId xmlns:p14="http://schemas.microsoft.com/office/powerpoint/2010/main" val="2153732984"/>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E2416-2D41-6191-FA9C-4A0D414AC2D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5FE396-A99F-A6FF-2C33-DE6D62ED5CB0}"/>
              </a:ext>
            </a:extLst>
          </p:cNvPr>
          <p:cNvSpPr>
            <a:spLocks noGrp="1"/>
          </p:cNvSpPr>
          <p:nvPr>
            <p:ph type="body" sz="quarter" idx="16"/>
          </p:nvPr>
        </p:nvSpPr>
        <p:spPr>
          <a:prstGeom prst="rect">
            <a:avLst/>
          </a:prstGeom>
        </p:spPr>
        <p:txBody>
          <a:bodyPr/>
          <a:lstStyle/>
          <a:p>
            <a:r>
              <a:rPr lang="en-US" dirty="0"/>
              <a:t>Oefening voor leerlingen</a:t>
            </a:r>
          </a:p>
          <a:p>
            <a:r>
              <a:rPr lang="en-IE" dirty="0"/>
              <a:t>Een food influencer evalueren</a:t>
            </a:r>
            <a:endParaRPr lang="en-US" dirty="0"/>
          </a:p>
        </p:txBody>
      </p:sp>
      <p:sp>
        <p:nvSpPr>
          <p:cNvPr id="3" name="Text Placeholder 2">
            <a:extLst>
              <a:ext uri="{FF2B5EF4-FFF2-40B4-BE49-F238E27FC236}">
                <a16:creationId xmlns:a16="http://schemas.microsoft.com/office/drawing/2014/main" id="{8F5592BF-9C4C-C3D1-7156-03563AF16EB6}"/>
              </a:ext>
            </a:extLst>
          </p:cNvPr>
          <p:cNvSpPr>
            <a:spLocks noGrp="1"/>
          </p:cNvSpPr>
          <p:nvPr>
            <p:ph type="body" sz="quarter" idx="19"/>
          </p:nvPr>
        </p:nvSpPr>
        <p:spPr>
          <a:xfrm>
            <a:off x="389299" y="2435180"/>
            <a:ext cx="11092548" cy="3781929"/>
          </a:xfrm>
          <a:prstGeom prst="rect">
            <a:avLst/>
          </a:prstGeom>
        </p:spPr>
        <p:txBody>
          <a:bodyPr/>
          <a:lstStyle/>
          <a:p>
            <a:r>
              <a:rPr lang="en-US" dirty="0"/>
              <a:t>Leerlingen kiezen </a:t>
            </a:r>
            <a:r>
              <a:rPr lang="en-US" b="1" dirty="0"/>
              <a:t>een food influencer </a:t>
            </a:r>
            <a:r>
              <a:rPr lang="en-US" dirty="0"/>
              <a:t>die ze al volgen en bekijken de content van die influencer. Vervolgens beantwoorden ze kort de volgende vragen:</a:t>
            </a:r>
          </a:p>
          <a:p>
            <a:pPr marL="457200" indent="-457200">
              <a:buFont typeface="+mj-lt"/>
              <a:buAutoNum type="arabicPeriod"/>
            </a:pPr>
            <a:r>
              <a:rPr lang="en-US" dirty="0"/>
              <a:t> </a:t>
            </a:r>
            <a:r>
              <a:rPr lang="en-US" b="1" dirty="0"/>
              <a:t>Verhaalstijl - </a:t>
            </a:r>
            <a:r>
              <a:rPr lang="en-US" dirty="0"/>
              <a:t>Wat voor soort verhalen worden er gedeeld? (recepten, lifestyle, duurzaamheid, cultuur, trends)</a:t>
            </a:r>
          </a:p>
          <a:p>
            <a:pPr marL="457200" indent="-457200">
              <a:buFont typeface="+mj-lt"/>
              <a:buAutoNum type="arabicPeriod"/>
            </a:pPr>
            <a:r>
              <a:rPr lang="en-US" b="1" dirty="0"/>
              <a:t>Duurzaamheidsboodschappen </a:t>
            </a:r>
            <a:r>
              <a:rPr lang="en-US" dirty="0"/>
              <a:t>- Worden duurzaamheidsthema's genoemd? Zo ja, zijn deze specifiek, consistent en geloofwaardig?</a:t>
            </a:r>
          </a:p>
          <a:p>
            <a:pPr marL="457200" indent="-457200">
              <a:buFont typeface="+mj-lt"/>
              <a:buAutoNum type="arabicPeriod"/>
            </a:pPr>
            <a:r>
              <a:rPr lang="en-US" b="1" dirty="0"/>
              <a:t>Authenticiteit en transparantie - </a:t>
            </a:r>
            <a:r>
              <a:rPr lang="en-US" dirty="0"/>
              <a:t>Zijn gesponsorde berichten duidelijk gemarkeerd? Komt de content oprecht of promotioneel over?</a:t>
            </a:r>
          </a:p>
          <a:p>
            <a:pPr marL="457200" indent="-457200">
              <a:buFont typeface="+mj-lt"/>
              <a:buAutoNum type="arabicPeriod"/>
            </a:pPr>
            <a:r>
              <a:rPr lang="en-US" b="1" dirty="0"/>
              <a:t>Digitale communicatietechnieken - </a:t>
            </a:r>
            <a:r>
              <a:rPr lang="en-US" dirty="0"/>
              <a:t>Gebruik van beeldmateriaal, video, bijschriften, toon en engagementtools</a:t>
            </a:r>
          </a:p>
          <a:p>
            <a:pPr marL="457200" indent="-457200">
              <a:buFont typeface="+mj-lt"/>
              <a:buAutoNum type="arabicPeriod"/>
            </a:pPr>
            <a:r>
              <a:rPr lang="en-US" b="1" dirty="0"/>
              <a:t>Invloed op </a:t>
            </a:r>
            <a:r>
              <a:rPr lang="en-US" b="1" dirty="0" err="1"/>
              <a:t>gedrag </a:t>
            </a:r>
            <a:r>
              <a:rPr lang="en-US" dirty="0"/>
              <a:t>- Hoe kan deze influencer voedingskeuzes of attitudes beïnvloeden?</a:t>
            </a:r>
          </a:p>
        </p:txBody>
      </p:sp>
      <p:grpSp>
        <p:nvGrpSpPr>
          <p:cNvPr id="2" name="Group 1">
            <a:extLst>
              <a:ext uri="{FF2B5EF4-FFF2-40B4-BE49-F238E27FC236}">
                <a16:creationId xmlns:a16="http://schemas.microsoft.com/office/drawing/2014/main" id="{0DAB1ED8-6DA0-FB2B-C4E7-C8DBACB4A9D1}"/>
              </a:ext>
            </a:extLst>
          </p:cNvPr>
          <p:cNvGrpSpPr/>
          <p:nvPr/>
        </p:nvGrpSpPr>
        <p:grpSpPr>
          <a:xfrm>
            <a:off x="9825379" y="-181962"/>
            <a:ext cx="2366621" cy="2933183"/>
            <a:chOff x="2887563" y="4517695"/>
            <a:chExt cx="1145987" cy="1420333"/>
          </a:xfrm>
          <a:solidFill>
            <a:schemeClr val="bg1">
              <a:alpha val="26000"/>
            </a:schemeClr>
          </a:solidFill>
        </p:grpSpPr>
        <p:sp>
          <p:nvSpPr>
            <p:cNvPr id="5" name="Freeform 4">
              <a:extLst>
                <a:ext uri="{FF2B5EF4-FFF2-40B4-BE49-F238E27FC236}">
                  <a16:creationId xmlns:a16="http://schemas.microsoft.com/office/drawing/2014/main" id="{92F13229-0411-98B7-40D8-4210F6C76CA6}"/>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6" name="Graphic 10">
              <a:extLst>
                <a:ext uri="{FF2B5EF4-FFF2-40B4-BE49-F238E27FC236}">
                  <a16:creationId xmlns:a16="http://schemas.microsoft.com/office/drawing/2014/main" id="{A22F681D-7A4F-DACB-AC80-F7B3A7B43E75}"/>
                </a:ext>
              </a:extLst>
            </p:cNvPr>
            <p:cNvGrpSpPr/>
            <p:nvPr/>
          </p:nvGrpSpPr>
          <p:grpSpPr>
            <a:xfrm>
              <a:off x="3495254" y="4781992"/>
              <a:ext cx="536857" cy="499528"/>
              <a:chOff x="3495254" y="4781992"/>
              <a:chExt cx="536857" cy="499528"/>
            </a:xfrm>
            <a:grpFill/>
          </p:grpSpPr>
          <p:sp>
            <p:nvSpPr>
              <p:cNvPr id="11" name="Freeform 10">
                <a:extLst>
                  <a:ext uri="{FF2B5EF4-FFF2-40B4-BE49-F238E27FC236}">
                    <a16:creationId xmlns:a16="http://schemas.microsoft.com/office/drawing/2014/main" id="{2AE7AD72-9E7E-8DFF-339F-917673979365}"/>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21C4462-4077-1C9A-8F01-7F1FAD1949FC}"/>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DE01B63F-E33A-D52F-D661-6066E365B669}"/>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658684E3-65FF-F141-D37B-91002C9F2F8C}"/>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7" name="Freeform 6">
              <a:extLst>
                <a:ext uri="{FF2B5EF4-FFF2-40B4-BE49-F238E27FC236}">
                  <a16:creationId xmlns:a16="http://schemas.microsoft.com/office/drawing/2014/main" id="{FE353894-338E-FC44-6536-FF8B4C9F35C3}"/>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FE7A466-8063-3ED2-1CF4-F35996A8FED1}"/>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FF66EA2-C7B4-E50E-F825-7BBAE4B391BD}"/>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9074017-C482-DC08-9330-2A9BC17C7B9D}"/>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grpSp>
        <p:nvGrpSpPr>
          <p:cNvPr id="15" name="Graphic 3">
            <a:extLst>
              <a:ext uri="{FF2B5EF4-FFF2-40B4-BE49-F238E27FC236}">
                <a16:creationId xmlns:a16="http://schemas.microsoft.com/office/drawing/2014/main" id="{735591E7-168B-00DC-B743-D5982C2CA94E}"/>
              </a:ext>
            </a:extLst>
          </p:cNvPr>
          <p:cNvGrpSpPr/>
          <p:nvPr/>
        </p:nvGrpSpPr>
        <p:grpSpPr>
          <a:xfrm>
            <a:off x="7071506" y="428539"/>
            <a:ext cx="1088878" cy="1111078"/>
            <a:chOff x="8424689" y="5374597"/>
            <a:chExt cx="1088878" cy="1111078"/>
          </a:xfrm>
          <a:solidFill>
            <a:schemeClr val="bg1"/>
          </a:solidFill>
        </p:grpSpPr>
        <p:sp>
          <p:nvSpPr>
            <p:cNvPr id="16" name="Freeform 1258">
              <a:extLst>
                <a:ext uri="{FF2B5EF4-FFF2-40B4-BE49-F238E27FC236}">
                  <a16:creationId xmlns:a16="http://schemas.microsoft.com/office/drawing/2014/main" id="{DADB853A-56A4-BE6E-6A22-92A29E31E917}"/>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26F46"/>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E91072D6-C194-73E4-2D13-01695EAFF1D8}"/>
                </a:ext>
              </a:extLst>
            </p:cNvPr>
            <p:cNvGrpSpPr/>
            <p:nvPr/>
          </p:nvGrpSpPr>
          <p:grpSpPr>
            <a:xfrm>
              <a:off x="8424689" y="5374597"/>
              <a:ext cx="1088878" cy="1111078"/>
              <a:chOff x="8424689" y="5374597"/>
              <a:chExt cx="1088878" cy="1111078"/>
            </a:xfrm>
            <a:grpFill/>
          </p:grpSpPr>
          <p:grpSp>
            <p:nvGrpSpPr>
              <p:cNvPr id="18" name="Graphic 3">
                <a:extLst>
                  <a:ext uri="{FF2B5EF4-FFF2-40B4-BE49-F238E27FC236}">
                    <a16:creationId xmlns:a16="http://schemas.microsoft.com/office/drawing/2014/main" id="{B5DA78B3-F3F1-C22A-5003-20D00E53108E}"/>
                  </a:ext>
                </a:extLst>
              </p:cNvPr>
              <p:cNvGrpSpPr/>
              <p:nvPr/>
            </p:nvGrpSpPr>
            <p:grpSpPr>
              <a:xfrm>
                <a:off x="8424689" y="5374597"/>
                <a:ext cx="943956" cy="1111078"/>
                <a:chOff x="8424689" y="5374597"/>
                <a:chExt cx="943956" cy="1111078"/>
              </a:xfrm>
              <a:grpFill/>
            </p:grpSpPr>
            <p:sp>
              <p:nvSpPr>
                <p:cNvPr id="28" name="Freeform 1270">
                  <a:extLst>
                    <a:ext uri="{FF2B5EF4-FFF2-40B4-BE49-F238E27FC236}">
                      <a16:creationId xmlns:a16="http://schemas.microsoft.com/office/drawing/2014/main" id="{FEF6C484-3148-424A-1134-6FE91CA5940B}"/>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29" name="Freeform 1271">
                  <a:extLst>
                    <a:ext uri="{FF2B5EF4-FFF2-40B4-BE49-F238E27FC236}">
                      <a16:creationId xmlns:a16="http://schemas.microsoft.com/office/drawing/2014/main" id="{DAE5C146-29CC-5085-6E52-0037AECBCE43}"/>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19" name="Freeform 1261">
                <a:extLst>
                  <a:ext uri="{FF2B5EF4-FFF2-40B4-BE49-F238E27FC236}">
                    <a16:creationId xmlns:a16="http://schemas.microsoft.com/office/drawing/2014/main" id="{E268E3A8-E74A-9A47-0F58-757B31E54D5F}"/>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20" name="Freeform 1262">
                <a:extLst>
                  <a:ext uri="{FF2B5EF4-FFF2-40B4-BE49-F238E27FC236}">
                    <a16:creationId xmlns:a16="http://schemas.microsoft.com/office/drawing/2014/main" id="{C63680AD-C80F-778D-F2A8-5E223894F76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21" name="Freeform 1263">
                <a:extLst>
                  <a:ext uri="{FF2B5EF4-FFF2-40B4-BE49-F238E27FC236}">
                    <a16:creationId xmlns:a16="http://schemas.microsoft.com/office/drawing/2014/main" id="{BD493C6E-9F8F-7D12-DEF0-052D5B6CEB1F}"/>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22" name="Freeform 1264">
                <a:extLst>
                  <a:ext uri="{FF2B5EF4-FFF2-40B4-BE49-F238E27FC236}">
                    <a16:creationId xmlns:a16="http://schemas.microsoft.com/office/drawing/2014/main" id="{5D5E0155-A036-1E11-5785-892CEA444A6B}"/>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23" name="Freeform 1265">
                <a:extLst>
                  <a:ext uri="{FF2B5EF4-FFF2-40B4-BE49-F238E27FC236}">
                    <a16:creationId xmlns:a16="http://schemas.microsoft.com/office/drawing/2014/main" id="{5C1A981D-C565-5BB3-0610-2FCE2DF949E0}"/>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24" name="Freeform 1266">
                <a:extLst>
                  <a:ext uri="{FF2B5EF4-FFF2-40B4-BE49-F238E27FC236}">
                    <a16:creationId xmlns:a16="http://schemas.microsoft.com/office/drawing/2014/main" id="{B0B2CB5D-A6FE-3488-0A6C-EDAB4C9CFE72}"/>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25" name="Freeform 1267">
                <a:extLst>
                  <a:ext uri="{FF2B5EF4-FFF2-40B4-BE49-F238E27FC236}">
                    <a16:creationId xmlns:a16="http://schemas.microsoft.com/office/drawing/2014/main" id="{3E54D20D-0B1F-C5D1-765C-C31723A9F5BB}"/>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26" name="Freeform 1268">
                <a:extLst>
                  <a:ext uri="{FF2B5EF4-FFF2-40B4-BE49-F238E27FC236}">
                    <a16:creationId xmlns:a16="http://schemas.microsoft.com/office/drawing/2014/main" id="{84EEF150-D8F7-85F1-C857-FDE63A68F9A8}"/>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27" name="Freeform 1269">
                <a:extLst>
                  <a:ext uri="{FF2B5EF4-FFF2-40B4-BE49-F238E27FC236}">
                    <a16:creationId xmlns:a16="http://schemas.microsoft.com/office/drawing/2014/main" id="{56570F6B-A438-EA46-3932-F8AB7CC6A175}"/>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13279135"/>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3C86-6339-10BE-DCE4-535A01F1A70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F2D3A60-227D-3DFB-8438-97F0BBA5744F}"/>
              </a:ext>
            </a:extLst>
          </p:cNvPr>
          <p:cNvSpPr>
            <a:spLocks noGrp="1"/>
          </p:cNvSpPr>
          <p:nvPr>
            <p:ph type="body" sz="quarter" idx="19"/>
          </p:nvPr>
        </p:nvSpPr>
        <p:spPr>
          <a:xfrm>
            <a:off x="904856" y="1718652"/>
            <a:ext cx="10052954" cy="4250335"/>
          </a:xfrm>
          <a:prstGeom prst="rect">
            <a:avLst/>
          </a:prstGeom>
        </p:spPr>
        <p:txBody>
          <a:bodyPr lIns="91440" tIns="45720" rIns="91440" bIns="45720" anchor="t"/>
          <a:lstStyle/>
          <a:p>
            <a:pPr fontAlgn="base"/>
            <a:r>
              <a:rPr lang="en-US" b="1" dirty="0"/>
              <a:t>Module 5 — VOEDSELINNOVATIE &amp; DIGITALE VAARDIGHEDEN VOOR DE TOEKOMST</a:t>
            </a:r>
            <a:r>
              <a:rPr lang="en-US" dirty="0"/>
              <a:t> </a:t>
            </a:r>
          </a:p>
          <a:p>
            <a:pPr fontAlgn="base"/>
            <a:r>
              <a:rPr lang="en-US" i="1" dirty="0"/>
              <a:t>Technologie, AI, toekomstige vaardigheden en competenties</a:t>
            </a:r>
            <a:r>
              <a:rPr lang="en-US" dirty="0"/>
              <a:t> </a:t>
            </a:r>
          </a:p>
          <a:p>
            <a:pPr fontAlgn="base"/>
            <a:endParaRPr lang="en-US" dirty="0"/>
          </a:p>
          <a:p>
            <a:r>
              <a:rPr lang="en-US" i="1" dirty="0"/>
              <a:t>In deze module </a:t>
            </a:r>
            <a:r>
              <a:rPr lang="en-US" i="1" dirty="0"/>
              <a:t>zullen LO1-studenten inzicht krijgen in hoe digitale technologieën en tools de voedingssector transformeren, met inbegrip van het gebruik van apps, slimme systemen en basis-AI-toepassingen die duurzaamheid ondersteunen, voedselverspilling verminderen en de communicatie binnen de voedings-, toerisme- en horecasector verbeteren.</a:t>
            </a:r>
            <a:endParaRPr lang="en-US" i="1" dirty="0">
              <a:ea typeface="Calibri"/>
              <a:cs typeface="Calibri"/>
            </a:endParaRPr>
          </a:p>
          <a:p>
            <a:endParaRPr lang="en-US" i="1" dirty="0"/>
          </a:p>
          <a:p>
            <a:r>
              <a:rPr lang="en-US" b="1" i="1" dirty="0"/>
              <a:t>LO2 </a:t>
            </a:r>
            <a:r>
              <a:rPr lang="en-US" i="1" dirty="0"/>
              <a:t>- studenten zullen de toekomstige digitale vaardigheden identificeren en bewustzijn creëren die nodig zijn in een modern voedingslandschap, waarbij ze de huidige digitale vaardigheidskloof aanpakken bij het personeel van kleine en middelgrote ondernemingen in de voedings-, voedseltoerisme- en horecasector in heel Europa.</a:t>
            </a:r>
            <a:endParaRPr lang="en-US" i="1" dirty="0">
              <a:ea typeface="Calibri" panose="020F0502020204030204"/>
              <a:cs typeface="Calibri" panose="020F0502020204030204"/>
            </a:endParaRPr>
          </a:p>
          <a:p>
            <a:endParaRPr lang="en-US" i="1" dirty="0">
              <a:ea typeface="Calibri" panose="020F0502020204030204"/>
              <a:cs typeface="Calibri" panose="020F0502020204030204"/>
            </a:endParaRPr>
          </a:p>
          <a:p>
            <a:pPr fontAlgn="base"/>
            <a:endParaRPr lang="en-US" dirty="0"/>
          </a:p>
        </p:txBody>
      </p:sp>
      <p:sp>
        <p:nvSpPr>
          <p:cNvPr id="6" name="Text Placeholder 1">
            <a:extLst>
              <a:ext uri="{FF2B5EF4-FFF2-40B4-BE49-F238E27FC236}">
                <a16:creationId xmlns:a16="http://schemas.microsoft.com/office/drawing/2014/main" id="{D91A7042-9C5B-4479-E138-5946074A7485}"/>
              </a:ext>
            </a:extLst>
          </p:cNvPr>
          <p:cNvSpPr txBox="1">
            <a:spLocks/>
          </p:cNvSpPr>
          <p:nvPr/>
        </p:nvSpPr>
        <p:spPr>
          <a:xfrm>
            <a:off x="-1" y="650590"/>
            <a:ext cx="9922214" cy="641497"/>
          </a:xfrm>
          <a:prstGeom prst="rect">
            <a:avLst/>
          </a:prstGeom>
          <a:solidFill>
            <a:srgbClr val="F26F46"/>
          </a:solidFill>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F266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57250">
              <a:lnSpc>
                <a:spcPct val="100000"/>
              </a:lnSpc>
            </a:pPr>
            <a:r>
              <a:rPr lang="en-US" dirty="0">
                <a:solidFill>
                  <a:schemeClr val="bg1"/>
                </a:solidFill>
              </a:rPr>
              <a:t>DEZE MODULE &amp; DE LEERDOELEN</a:t>
            </a:r>
          </a:p>
        </p:txBody>
      </p:sp>
    </p:spTree>
    <p:extLst>
      <p:ext uri="{BB962C8B-B14F-4D97-AF65-F5344CB8AC3E}">
        <p14:creationId xmlns:p14="http://schemas.microsoft.com/office/powerpoint/2010/main" val="2426038509"/>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715B3F-36C6-1744-A818-1C313751D24C}"/>
              </a:ext>
            </a:extLst>
          </p:cNvPr>
          <p:cNvSpPr>
            <a:spLocks noGrp="1"/>
          </p:cNvSpPr>
          <p:nvPr>
            <p:ph type="body" sz="quarter" idx="18"/>
          </p:nvPr>
        </p:nvSpPr>
        <p:spPr/>
        <p:txBody>
          <a:bodyPr/>
          <a:lstStyle/>
          <a:p>
            <a:r>
              <a:rPr lang="en-US" dirty="0"/>
              <a:t>In deze module heb je onderzocht hoe digitale tools en basis-AI de voedings-, toerisme- en horecasector veranderen. Je hebt geleerd hoe technologie kan helpen om voedselverspilling tegen te gaan, duurzaamheid te ondersteunen, communicatie te verbeteren en voedselsystemen efficiënter en transparanter te maken.</a:t>
            </a:r>
          </a:p>
          <a:p>
            <a:endParaRPr lang="en-US" dirty="0"/>
          </a:p>
          <a:p>
            <a:r>
              <a:rPr lang="en-US" dirty="0"/>
              <a:t>Je hebt ook ontdekt welke vaardigheden je in de toekomst nodig hebt om vol vertrouwen te kunnen werken in een moderne voedselomgeving, waaronder digitaal bewustzijn, duurzaam denken, basisvaardigheden op het gebied van data en creatieve digitale communicatie. Deze vaardigheden helpen je om je aan te passen aan veranderingen en een positieve bijdrage te leveren aan duurzamere voedselsystemen wanneer je aan de slag gaat in een professionele functie.</a:t>
            </a:r>
            <a:endParaRPr lang="en-IE" dirty="0"/>
          </a:p>
        </p:txBody>
      </p:sp>
      <p:sp>
        <p:nvSpPr>
          <p:cNvPr id="3" name="Text Placeholder 2">
            <a:extLst>
              <a:ext uri="{FF2B5EF4-FFF2-40B4-BE49-F238E27FC236}">
                <a16:creationId xmlns:a16="http://schemas.microsoft.com/office/drawing/2014/main" id="{AC7B1CCE-488C-0036-0B96-9F37139E220E}"/>
              </a:ext>
            </a:extLst>
          </p:cNvPr>
          <p:cNvSpPr>
            <a:spLocks noGrp="1"/>
          </p:cNvSpPr>
          <p:nvPr>
            <p:ph type="body" sz="quarter" idx="16"/>
          </p:nvPr>
        </p:nvSpPr>
        <p:spPr/>
        <p:txBody>
          <a:bodyPr/>
          <a:lstStyle/>
          <a:p>
            <a:r>
              <a:rPr lang="en-IE" dirty="0"/>
              <a:t>CONCLUSIE</a:t>
            </a:r>
          </a:p>
        </p:txBody>
      </p:sp>
      <p:grpSp>
        <p:nvGrpSpPr>
          <p:cNvPr id="4" name="Graphic 3">
            <a:extLst>
              <a:ext uri="{FF2B5EF4-FFF2-40B4-BE49-F238E27FC236}">
                <a16:creationId xmlns:a16="http://schemas.microsoft.com/office/drawing/2014/main" id="{AED4943C-7C8D-9AAC-CE75-5E85408BFC55}"/>
              </a:ext>
            </a:extLst>
          </p:cNvPr>
          <p:cNvGrpSpPr/>
          <p:nvPr/>
        </p:nvGrpSpPr>
        <p:grpSpPr>
          <a:xfrm>
            <a:off x="895134" y="2246781"/>
            <a:ext cx="2032544" cy="2006646"/>
            <a:chOff x="8424689" y="1951807"/>
            <a:chExt cx="1086136" cy="1105415"/>
          </a:xfrm>
          <a:solidFill>
            <a:schemeClr val="bg1"/>
          </a:solidFill>
        </p:grpSpPr>
        <p:grpSp>
          <p:nvGrpSpPr>
            <p:cNvPr id="5" name="Graphic 3">
              <a:extLst>
                <a:ext uri="{FF2B5EF4-FFF2-40B4-BE49-F238E27FC236}">
                  <a16:creationId xmlns:a16="http://schemas.microsoft.com/office/drawing/2014/main" id="{E0C1AD2B-509E-5D42-401D-5C215BD431CA}"/>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588CE84D-C66F-E210-7E28-1FD6C6516809}"/>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endParaRPr lang="en-US"/>
              </a:p>
            </p:txBody>
          </p:sp>
          <p:sp>
            <p:nvSpPr>
              <p:cNvPr id="13" name="Freeform 1421">
                <a:extLst>
                  <a:ext uri="{FF2B5EF4-FFF2-40B4-BE49-F238E27FC236}">
                    <a16:creationId xmlns:a16="http://schemas.microsoft.com/office/drawing/2014/main" id="{C2251D31-994F-316D-FCA0-04F61899F201}"/>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endParaRPr lang="en-US"/>
              </a:p>
            </p:txBody>
          </p:sp>
          <p:sp>
            <p:nvSpPr>
              <p:cNvPr id="14" name="Freeform 1422">
                <a:extLst>
                  <a:ext uri="{FF2B5EF4-FFF2-40B4-BE49-F238E27FC236}">
                    <a16:creationId xmlns:a16="http://schemas.microsoft.com/office/drawing/2014/main" id="{8CEA0900-B804-5821-3F27-FEF284C92DB5}"/>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endParaRPr lang="en-US"/>
              </a:p>
            </p:txBody>
          </p:sp>
          <p:sp>
            <p:nvSpPr>
              <p:cNvPr id="15" name="Freeform 1423">
                <a:extLst>
                  <a:ext uri="{FF2B5EF4-FFF2-40B4-BE49-F238E27FC236}">
                    <a16:creationId xmlns:a16="http://schemas.microsoft.com/office/drawing/2014/main" id="{21BF5A5B-3972-909D-AEAC-292D09A6565F}"/>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endParaRPr lang="en-US"/>
              </a:p>
            </p:txBody>
          </p:sp>
          <p:sp>
            <p:nvSpPr>
              <p:cNvPr id="16" name="Freeform 1424">
                <a:extLst>
                  <a:ext uri="{FF2B5EF4-FFF2-40B4-BE49-F238E27FC236}">
                    <a16:creationId xmlns:a16="http://schemas.microsoft.com/office/drawing/2014/main" id="{AF5F1F5A-69FD-B182-610A-41393D264A1C}"/>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17" name="Freeform 1425">
                <a:extLst>
                  <a:ext uri="{FF2B5EF4-FFF2-40B4-BE49-F238E27FC236}">
                    <a16:creationId xmlns:a16="http://schemas.microsoft.com/office/drawing/2014/main" id="{C3C4199D-5639-780E-ADEB-034C2C1099B5}"/>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endParaRPr lang="en-US"/>
              </a:p>
            </p:txBody>
          </p:sp>
          <p:sp>
            <p:nvSpPr>
              <p:cNvPr id="18" name="Freeform 1426">
                <a:extLst>
                  <a:ext uri="{FF2B5EF4-FFF2-40B4-BE49-F238E27FC236}">
                    <a16:creationId xmlns:a16="http://schemas.microsoft.com/office/drawing/2014/main" id="{67601C9F-FD21-2C30-2C87-2C2513B06C0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endParaRPr lang="en-US"/>
              </a:p>
            </p:txBody>
          </p:sp>
          <p:sp>
            <p:nvSpPr>
              <p:cNvPr id="19" name="Freeform 1427">
                <a:extLst>
                  <a:ext uri="{FF2B5EF4-FFF2-40B4-BE49-F238E27FC236}">
                    <a16:creationId xmlns:a16="http://schemas.microsoft.com/office/drawing/2014/main" id="{5EEE0485-E3E7-2434-F505-E24181A1F06C}"/>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0" name="Freeform 1428">
                <a:extLst>
                  <a:ext uri="{FF2B5EF4-FFF2-40B4-BE49-F238E27FC236}">
                    <a16:creationId xmlns:a16="http://schemas.microsoft.com/office/drawing/2014/main" id="{C233EF51-3C49-28FB-E7F6-2DA275F3BC12}"/>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21" name="Freeform 1429">
                <a:extLst>
                  <a:ext uri="{FF2B5EF4-FFF2-40B4-BE49-F238E27FC236}">
                    <a16:creationId xmlns:a16="http://schemas.microsoft.com/office/drawing/2014/main" id="{EBDDE92E-5096-94D4-703D-F4FA72EFBA13}"/>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endParaRPr lang="en-US"/>
              </a:p>
            </p:txBody>
          </p:sp>
          <p:sp>
            <p:nvSpPr>
              <p:cNvPr id="22" name="Freeform 1430">
                <a:extLst>
                  <a:ext uri="{FF2B5EF4-FFF2-40B4-BE49-F238E27FC236}">
                    <a16:creationId xmlns:a16="http://schemas.microsoft.com/office/drawing/2014/main" id="{ECAB51A5-C28B-4D85-5EF6-ACE3798A0F98}"/>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endParaRPr lang="en-US"/>
              </a:p>
            </p:txBody>
          </p:sp>
          <p:sp>
            <p:nvSpPr>
              <p:cNvPr id="23" name="Freeform 1431">
                <a:extLst>
                  <a:ext uri="{FF2B5EF4-FFF2-40B4-BE49-F238E27FC236}">
                    <a16:creationId xmlns:a16="http://schemas.microsoft.com/office/drawing/2014/main" id="{D6CD309E-8594-8BE7-0F6A-8C1A0C0666C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endParaRPr lang="en-US"/>
              </a:p>
            </p:txBody>
          </p:sp>
          <p:sp>
            <p:nvSpPr>
              <p:cNvPr id="24" name="Freeform 1432">
                <a:extLst>
                  <a:ext uri="{FF2B5EF4-FFF2-40B4-BE49-F238E27FC236}">
                    <a16:creationId xmlns:a16="http://schemas.microsoft.com/office/drawing/2014/main" id="{4B3289A7-4CD2-C41D-3CC3-D332C305D9CA}"/>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endParaRPr lang="en-US"/>
              </a:p>
            </p:txBody>
          </p:sp>
          <p:sp>
            <p:nvSpPr>
              <p:cNvPr id="25" name="Freeform 1433">
                <a:extLst>
                  <a:ext uri="{FF2B5EF4-FFF2-40B4-BE49-F238E27FC236}">
                    <a16:creationId xmlns:a16="http://schemas.microsoft.com/office/drawing/2014/main" id="{56354CF2-62EE-8548-7806-E8737CF53153}"/>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endParaRPr lang="en-US"/>
              </a:p>
            </p:txBody>
          </p:sp>
          <p:sp>
            <p:nvSpPr>
              <p:cNvPr id="26" name="Freeform 1434">
                <a:extLst>
                  <a:ext uri="{FF2B5EF4-FFF2-40B4-BE49-F238E27FC236}">
                    <a16:creationId xmlns:a16="http://schemas.microsoft.com/office/drawing/2014/main" id="{46761457-5BC6-D4CF-994A-2BD845FB8B5C}"/>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endParaRPr lang="en-US"/>
              </a:p>
            </p:txBody>
          </p:sp>
          <p:sp>
            <p:nvSpPr>
              <p:cNvPr id="27" name="Freeform 1435">
                <a:extLst>
                  <a:ext uri="{FF2B5EF4-FFF2-40B4-BE49-F238E27FC236}">
                    <a16:creationId xmlns:a16="http://schemas.microsoft.com/office/drawing/2014/main" id="{CF44D181-481E-9D5F-4539-F0293FBCC89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28" name="Freeform 1436">
                <a:extLst>
                  <a:ext uri="{FF2B5EF4-FFF2-40B4-BE49-F238E27FC236}">
                    <a16:creationId xmlns:a16="http://schemas.microsoft.com/office/drawing/2014/main" id="{63A5D554-798F-6AEC-227C-37FBFA24B71B}"/>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endParaRPr lang="en-US"/>
              </a:p>
            </p:txBody>
          </p:sp>
          <p:sp>
            <p:nvSpPr>
              <p:cNvPr id="29" name="Freeform 1437">
                <a:extLst>
                  <a:ext uri="{FF2B5EF4-FFF2-40B4-BE49-F238E27FC236}">
                    <a16:creationId xmlns:a16="http://schemas.microsoft.com/office/drawing/2014/main" id="{69811047-44AA-A8B9-756D-C93C4A2E810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endParaRPr lang="en-US"/>
              </a:p>
            </p:txBody>
          </p:sp>
          <p:sp>
            <p:nvSpPr>
              <p:cNvPr id="30" name="Freeform 1438">
                <a:extLst>
                  <a:ext uri="{FF2B5EF4-FFF2-40B4-BE49-F238E27FC236}">
                    <a16:creationId xmlns:a16="http://schemas.microsoft.com/office/drawing/2014/main" id="{46112AB0-03BB-28E2-E052-CDCA8FD066B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endParaRPr lang="en-US"/>
              </a:p>
            </p:txBody>
          </p:sp>
          <p:sp>
            <p:nvSpPr>
              <p:cNvPr id="31" name="Freeform 1439">
                <a:extLst>
                  <a:ext uri="{FF2B5EF4-FFF2-40B4-BE49-F238E27FC236}">
                    <a16:creationId xmlns:a16="http://schemas.microsoft.com/office/drawing/2014/main" id="{80F2FCCD-94B4-D486-76A2-717C7338115C}"/>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2" name="Freeform 1440">
                <a:extLst>
                  <a:ext uri="{FF2B5EF4-FFF2-40B4-BE49-F238E27FC236}">
                    <a16:creationId xmlns:a16="http://schemas.microsoft.com/office/drawing/2014/main" id="{6429881B-EACF-8BE8-D7E4-5F4307CA6296}"/>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endParaRPr lang="en-US"/>
              </a:p>
            </p:txBody>
          </p:sp>
          <p:sp>
            <p:nvSpPr>
              <p:cNvPr id="33" name="Freeform 1441">
                <a:extLst>
                  <a:ext uri="{FF2B5EF4-FFF2-40B4-BE49-F238E27FC236}">
                    <a16:creationId xmlns:a16="http://schemas.microsoft.com/office/drawing/2014/main" id="{AC230F81-DABB-91AB-AF3A-2A4903EE612D}"/>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endParaRPr lang="en-US"/>
              </a:p>
            </p:txBody>
          </p:sp>
          <p:sp>
            <p:nvSpPr>
              <p:cNvPr id="34" name="Freeform 1442">
                <a:extLst>
                  <a:ext uri="{FF2B5EF4-FFF2-40B4-BE49-F238E27FC236}">
                    <a16:creationId xmlns:a16="http://schemas.microsoft.com/office/drawing/2014/main" id="{DB283D4A-3B55-6671-CA9F-F9ED8D2BBD8C}"/>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endParaRPr lang="en-US"/>
              </a:p>
            </p:txBody>
          </p:sp>
          <p:sp>
            <p:nvSpPr>
              <p:cNvPr id="35" name="Freeform 1443">
                <a:extLst>
                  <a:ext uri="{FF2B5EF4-FFF2-40B4-BE49-F238E27FC236}">
                    <a16:creationId xmlns:a16="http://schemas.microsoft.com/office/drawing/2014/main" id="{2E3E5155-D9B6-430B-5A7F-FCB4FE3B3C14}"/>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endParaRPr lang="en-US"/>
              </a:p>
            </p:txBody>
          </p:sp>
          <p:sp>
            <p:nvSpPr>
              <p:cNvPr id="36" name="Freeform 1444">
                <a:extLst>
                  <a:ext uri="{FF2B5EF4-FFF2-40B4-BE49-F238E27FC236}">
                    <a16:creationId xmlns:a16="http://schemas.microsoft.com/office/drawing/2014/main" id="{DBA41304-BFD9-90C8-07ED-C31E5BDEEE10}"/>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endParaRPr lang="en-US"/>
              </a:p>
            </p:txBody>
          </p:sp>
          <p:sp>
            <p:nvSpPr>
              <p:cNvPr id="37" name="Freeform 1445">
                <a:extLst>
                  <a:ext uri="{FF2B5EF4-FFF2-40B4-BE49-F238E27FC236}">
                    <a16:creationId xmlns:a16="http://schemas.microsoft.com/office/drawing/2014/main" id="{4D7E447F-2C86-1DC8-21B7-98B4116550E1}"/>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38" name="Freeform 1446">
                <a:extLst>
                  <a:ext uri="{FF2B5EF4-FFF2-40B4-BE49-F238E27FC236}">
                    <a16:creationId xmlns:a16="http://schemas.microsoft.com/office/drawing/2014/main" id="{2D267A30-00D2-DAB6-1AAE-1979E774D5F6}"/>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endParaRPr lang="en-US"/>
              </a:p>
            </p:txBody>
          </p:sp>
          <p:sp>
            <p:nvSpPr>
              <p:cNvPr id="39" name="Freeform 1447">
                <a:extLst>
                  <a:ext uri="{FF2B5EF4-FFF2-40B4-BE49-F238E27FC236}">
                    <a16:creationId xmlns:a16="http://schemas.microsoft.com/office/drawing/2014/main" id="{F36BBAFD-A142-67DE-37F3-2AF0025738C7}"/>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endParaRPr lang="en-US"/>
              </a:p>
            </p:txBody>
          </p:sp>
          <p:sp>
            <p:nvSpPr>
              <p:cNvPr id="40" name="Freeform 1448">
                <a:extLst>
                  <a:ext uri="{FF2B5EF4-FFF2-40B4-BE49-F238E27FC236}">
                    <a16:creationId xmlns:a16="http://schemas.microsoft.com/office/drawing/2014/main" id="{6F974247-847C-6159-0ECC-CF97C92BB3A9}"/>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1" name="Freeform 1449">
                <a:extLst>
                  <a:ext uri="{FF2B5EF4-FFF2-40B4-BE49-F238E27FC236}">
                    <a16:creationId xmlns:a16="http://schemas.microsoft.com/office/drawing/2014/main" id="{F2D637E5-4B73-30CE-71BF-0B273CAD7806}"/>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endParaRPr lang="en-US"/>
              </a:p>
            </p:txBody>
          </p:sp>
          <p:sp>
            <p:nvSpPr>
              <p:cNvPr id="42" name="Freeform 1450">
                <a:extLst>
                  <a:ext uri="{FF2B5EF4-FFF2-40B4-BE49-F238E27FC236}">
                    <a16:creationId xmlns:a16="http://schemas.microsoft.com/office/drawing/2014/main" id="{9B86E721-F93A-CA2B-2ACA-302BAF14EB5E}"/>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endParaRPr lang="en-US"/>
              </a:p>
            </p:txBody>
          </p:sp>
        </p:grpSp>
        <p:grpSp>
          <p:nvGrpSpPr>
            <p:cNvPr id="6" name="Graphic 3">
              <a:extLst>
                <a:ext uri="{FF2B5EF4-FFF2-40B4-BE49-F238E27FC236}">
                  <a16:creationId xmlns:a16="http://schemas.microsoft.com/office/drawing/2014/main" id="{74940E02-91EF-79F2-7F16-411836167F28}"/>
                </a:ext>
              </a:extLst>
            </p:cNvPr>
            <p:cNvGrpSpPr/>
            <p:nvPr/>
          </p:nvGrpSpPr>
          <p:grpSpPr>
            <a:xfrm>
              <a:off x="8623774" y="2128475"/>
              <a:ext cx="506941" cy="300655"/>
              <a:chOff x="8623774" y="2128475"/>
              <a:chExt cx="506941" cy="300655"/>
            </a:xfrm>
            <a:grpFill/>
          </p:grpSpPr>
          <p:grpSp>
            <p:nvGrpSpPr>
              <p:cNvPr id="7" name="Graphic 3">
                <a:extLst>
                  <a:ext uri="{FF2B5EF4-FFF2-40B4-BE49-F238E27FC236}">
                    <a16:creationId xmlns:a16="http://schemas.microsoft.com/office/drawing/2014/main" id="{287C833E-4112-E739-B1FE-68DEDE81483F}"/>
                  </a:ext>
                </a:extLst>
              </p:cNvPr>
              <p:cNvGrpSpPr/>
              <p:nvPr/>
            </p:nvGrpSpPr>
            <p:grpSpPr>
              <a:xfrm>
                <a:off x="8623774" y="2128475"/>
                <a:ext cx="506941" cy="221114"/>
                <a:chOff x="8623774" y="2128475"/>
                <a:chExt cx="506941" cy="221114"/>
              </a:xfrm>
              <a:grpFill/>
            </p:grpSpPr>
            <p:sp>
              <p:nvSpPr>
                <p:cNvPr id="10" name="Freeform 1418">
                  <a:extLst>
                    <a:ext uri="{FF2B5EF4-FFF2-40B4-BE49-F238E27FC236}">
                      <a16:creationId xmlns:a16="http://schemas.microsoft.com/office/drawing/2014/main" id="{06345037-3498-B7E7-BB37-B0C841902966}"/>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26F46"/>
                </a:solidFill>
                <a:ln w="27426" cap="flat">
                  <a:noFill/>
                  <a:prstDash val="solid"/>
                  <a:miter/>
                </a:ln>
              </p:spPr>
              <p:txBody>
                <a:bodyPr rtlCol="0" anchor="ctr"/>
                <a:lstStyle/>
                <a:p>
                  <a:endParaRPr lang="en-US"/>
                </a:p>
              </p:txBody>
            </p:sp>
            <p:sp>
              <p:nvSpPr>
                <p:cNvPr id="11" name="Freeform 1419">
                  <a:extLst>
                    <a:ext uri="{FF2B5EF4-FFF2-40B4-BE49-F238E27FC236}">
                      <a16:creationId xmlns:a16="http://schemas.microsoft.com/office/drawing/2014/main" id="{46E329CD-A7AD-876A-581A-574FE5624BDA}"/>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26F46"/>
                </a:solidFill>
                <a:ln w="27426" cap="flat">
                  <a:noFill/>
                  <a:prstDash val="solid"/>
                  <a:miter/>
                </a:ln>
              </p:spPr>
              <p:txBody>
                <a:bodyPr rtlCol="0" anchor="ctr"/>
                <a:lstStyle/>
                <a:p>
                  <a:endParaRPr lang="en-US"/>
                </a:p>
              </p:txBody>
            </p:sp>
          </p:grpSp>
          <p:sp>
            <p:nvSpPr>
              <p:cNvPr id="8" name="Freeform 1416">
                <a:extLst>
                  <a:ext uri="{FF2B5EF4-FFF2-40B4-BE49-F238E27FC236}">
                    <a16:creationId xmlns:a16="http://schemas.microsoft.com/office/drawing/2014/main" id="{4AE40434-3309-BCE6-5162-45A8A12CDBC2}"/>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26F46"/>
              </a:solidFill>
              <a:ln w="27426" cap="flat">
                <a:noFill/>
                <a:prstDash val="solid"/>
                <a:miter/>
              </a:ln>
            </p:spPr>
            <p:txBody>
              <a:bodyPr rtlCol="0" anchor="ctr"/>
              <a:lstStyle/>
              <a:p>
                <a:endParaRPr lang="en-US"/>
              </a:p>
            </p:txBody>
          </p:sp>
          <p:sp>
            <p:nvSpPr>
              <p:cNvPr id="9" name="Freeform 1417">
                <a:extLst>
                  <a:ext uri="{FF2B5EF4-FFF2-40B4-BE49-F238E27FC236}">
                    <a16:creationId xmlns:a16="http://schemas.microsoft.com/office/drawing/2014/main" id="{535DB599-5B73-90AB-B1BD-90BB7D7694A8}"/>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26F46"/>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32031165"/>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B3A7E-EA57-79C0-AA38-50825D30B553}"/>
              </a:ext>
            </a:extLst>
          </p:cNvPr>
          <p:cNvSpPr>
            <a:spLocks noGrp="1"/>
          </p:cNvSpPr>
          <p:nvPr>
            <p:ph type="body" sz="quarter" idx="16"/>
          </p:nvPr>
        </p:nvSpPr>
        <p:spPr/>
        <p:txBody>
          <a:bodyPr lIns="91440" tIns="45720" rIns="91440" bIns="45720" anchor="t">
            <a:noAutofit/>
          </a:bodyPr>
          <a:lstStyle/>
          <a:p>
            <a:r>
              <a:rPr lang="en-US" dirty="0">
                <a:ea typeface="Calibri"/>
                <a:cs typeface="Calibri"/>
              </a:rPr>
              <a:t>Aanbevolen lectuur of kijkmateriaal...</a:t>
            </a:r>
            <a:endParaRPr lang="en-US" dirty="0"/>
          </a:p>
        </p:txBody>
      </p:sp>
      <p:pic>
        <p:nvPicPr>
          <p:cNvPr id="4" name="Picture 3" descr="A cover of a book&#10;&#10;AI-generated content may be incorrect.">
            <a:hlinkClick r:id="rId3"/>
            <a:extLst>
              <a:ext uri="{FF2B5EF4-FFF2-40B4-BE49-F238E27FC236}">
                <a16:creationId xmlns:a16="http://schemas.microsoft.com/office/drawing/2014/main" id="{C1B69269-CC8B-7DEE-EDFF-3B6F8ADE827D}"/>
              </a:ext>
            </a:extLst>
          </p:cNvPr>
          <p:cNvPicPr>
            <a:picLocks noChangeAspect="1"/>
          </p:cNvPicPr>
          <p:nvPr/>
        </p:nvPicPr>
        <p:blipFill>
          <a:blip r:embed="rId4"/>
          <a:stretch>
            <a:fillRect/>
          </a:stretch>
        </p:blipFill>
        <p:spPr>
          <a:xfrm>
            <a:off x="1009894" y="1900115"/>
            <a:ext cx="1809750" cy="2667000"/>
          </a:xfrm>
          <a:prstGeom prst="rect">
            <a:avLst/>
          </a:prstGeom>
        </p:spPr>
      </p:pic>
      <p:pic>
        <p:nvPicPr>
          <p:cNvPr id="5" name="Picture 4" descr="The future of food">
            <a:hlinkClick r:id="rId5"/>
            <a:extLst>
              <a:ext uri="{FF2B5EF4-FFF2-40B4-BE49-F238E27FC236}">
                <a16:creationId xmlns:a16="http://schemas.microsoft.com/office/drawing/2014/main" id="{54E95002-1D5B-E682-0121-B33B263A06E1}"/>
              </a:ext>
            </a:extLst>
          </p:cNvPr>
          <p:cNvPicPr>
            <a:picLocks noChangeAspect="1"/>
          </p:cNvPicPr>
          <p:nvPr/>
        </p:nvPicPr>
        <p:blipFill>
          <a:blip r:embed="rId6"/>
          <a:stretch>
            <a:fillRect/>
          </a:stretch>
        </p:blipFill>
        <p:spPr>
          <a:xfrm>
            <a:off x="3347183" y="1900359"/>
            <a:ext cx="1834174" cy="2676281"/>
          </a:xfrm>
          <a:prstGeom prst="rect">
            <a:avLst/>
          </a:prstGeom>
        </p:spPr>
      </p:pic>
      <p:pic>
        <p:nvPicPr>
          <p:cNvPr id="6" name="Online Media 5" title="The Future Of Food - Documentary - 2004">
            <a:hlinkClick r:id="" action="ppaction://noaction"/>
            <a:extLst>
              <a:ext uri="{FF2B5EF4-FFF2-40B4-BE49-F238E27FC236}">
                <a16:creationId xmlns:a16="http://schemas.microsoft.com/office/drawing/2014/main" id="{42827D01-7716-4BAA-9595-B98D5F4AA2F5}"/>
              </a:ext>
            </a:extLst>
          </p:cNvPr>
          <p:cNvPicPr>
            <a:picLocks noRot="1" noChangeAspect="1"/>
          </p:cNvPicPr>
          <p:nvPr>
            <a:videoFile r:link="rId1"/>
          </p:nvPr>
        </p:nvPicPr>
        <p:blipFill>
          <a:blip r:embed="rId7"/>
          <a:stretch>
            <a:fillRect/>
          </a:stretch>
        </p:blipFill>
        <p:spPr>
          <a:xfrm>
            <a:off x="5406048" y="1922844"/>
            <a:ext cx="5443538" cy="3130062"/>
          </a:xfrm>
          <a:prstGeom prst="rect">
            <a:avLst/>
          </a:prstGeom>
        </p:spPr>
      </p:pic>
      <p:grpSp>
        <p:nvGrpSpPr>
          <p:cNvPr id="7" name="Graphic 4">
            <a:extLst>
              <a:ext uri="{FF2B5EF4-FFF2-40B4-BE49-F238E27FC236}">
                <a16:creationId xmlns:a16="http://schemas.microsoft.com/office/drawing/2014/main" id="{BA1DF845-BB34-28CC-E825-CCD652C6524D}"/>
              </a:ext>
            </a:extLst>
          </p:cNvPr>
          <p:cNvGrpSpPr/>
          <p:nvPr/>
        </p:nvGrpSpPr>
        <p:grpSpPr>
          <a:xfrm rot="19400328">
            <a:off x="4852287" y="5145690"/>
            <a:ext cx="527133" cy="1065099"/>
            <a:chOff x="9129274" y="2719113"/>
            <a:chExt cx="717139" cy="1386497"/>
          </a:xfrm>
          <a:solidFill>
            <a:srgbClr val="292668"/>
          </a:solidFill>
        </p:grpSpPr>
        <p:grpSp>
          <p:nvGrpSpPr>
            <p:cNvPr id="8" name="Graphic 4">
              <a:extLst>
                <a:ext uri="{FF2B5EF4-FFF2-40B4-BE49-F238E27FC236}">
                  <a16:creationId xmlns:a16="http://schemas.microsoft.com/office/drawing/2014/main" id="{083EFE80-7587-B0D6-E4D7-05DF66618662}"/>
                </a:ext>
              </a:extLst>
            </p:cNvPr>
            <p:cNvGrpSpPr/>
            <p:nvPr/>
          </p:nvGrpSpPr>
          <p:grpSpPr>
            <a:xfrm>
              <a:off x="9159507" y="2719113"/>
              <a:ext cx="446280" cy="440141"/>
              <a:chOff x="9159507" y="2719113"/>
              <a:chExt cx="446280" cy="440141"/>
            </a:xfrm>
            <a:grpFill/>
          </p:grpSpPr>
          <p:sp>
            <p:nvSpPr>
              <p:cNvPr id="17" name="Freeform 21">
                <a:extLst>
                  <a:ext uri="{FF2B5EF4-FFF2-40B4-BE49-F238E27FC236}">
                    <a16:creationId xmlns:a16="http://schemas.microsoft.com/office/drawing/2014/main" id="{272970DF-B07B-35AF-0310-84F1BCCD538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26F46"/>
              </a:solidFill>
              <a:ln w="12931" cap="flat">
                <a:noFill/>
                <a:prstDash val="solid"/>
                <a:miter/>
              </a:ln>
            </p:spPr>
            <p:txBody>
              <a:bodyPr rtlCol="0" anchor="ctr"/>
              <a:lstStyle/>
              <a:p>
                <a:endParaRPr lang="en-US"/>
              </a:p>
            </p:txBody>
          </p:sp>
          <p:sp>
            <p:nvSpPr>
              <p:cNvPr id="18" name="Freeform 22">
                <a:extLst>
                  <a:ext uri="{FF2B5EF4-FFF2-40B4-BE49-F238E27FC236}">
                    <a16:creationId xmlns:a16="http://schemas.microsoft.com/office/drawing/2014/main" id="{571EAAB4-EF5B-470D-82EA-2E86FB5DB3A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26F46"/>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3FB72D58-A86F-6DAB-3BE1-915235AEC368}"/>
                </a:ext>
              </a:extLst>
            </p:cNvPr>
            <p:cNvGrpSpPr/>
            <p:nvPr/>
          </p:nvGrpSpPr>
          <p:grpSpPr>
            <a:xfrm>
              <a:off x="9129274" y="2893887"/>
              <a:ext cx="717139" cy="1211724"/>
              <a:chOff x="9129274" y="2893887"/>
              <a:chExt cx="717139" cy="1211724"/>
            </a:xfrm>
            <a:grpFill/>
          </p:grpSpPr>
          <p:sp>
            <p:nvSpPr>
              <p:cNvPr id="10" name="Freeform 14">
                <a:extLst>
                  <a:ext uri="{FF2B5EF4-FFF2-40B4-BE49-F238E27FC236}">
                    <a16:creationId xmlns:a16="http://schemas.microsoft.com/office/drawing/2014/main" id="{E1D1E319-B84C-38CE-6399-2BD1B4E4BF0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15">
                <a:extLst>
                  <a:ext uri="{FF2B5EF4-FFF2-40B4-BE49-F238E27FC236}">
                    <a16:creationId xmlns:a16="http://schemas.microsoft.com/office/drawing/2014/main" id="{D92E51AB-970D-B814-2294-0D71249B19F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16">
                <a:extLst>
                  <a:ext uri="{FF2B5EF4-FFF2-40B4-BE49-F238E27FC236}">
                    <a16:creationId xmlns:a16="http://schemas.microsoft.com/office/drawing/2014/main" id="{652763A7-3634-1B6C-A415-AE430887C10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17">
                <a:extLst>
                  <a:ext uri="{FF2B5EF4-FFF2-40B4-BE49-F238E27FC236}">
                    <a16:creationId xmlns:a16="http://schemas.microsoft.com/office/drawing/2014/main" id="{246A7912-1C97-5865-5E58-0C2149F6729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18">
                <a:extLst>
                  <a:ext uri="{FF2B5EF4-FFF2-40B4-BE49-F238E27FC236}">
                    <a16:creationId xmlns:a16="http://schemas.microsoft.com/office/drawing/2014/main" id="{4902CEF6-5E3A-B90D-9D23-E452C964F8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19">
                <a:extLst>
                  <a:ext uri="{FF2B5EF4-FFF2-40B4-BE49-F238E27FC236}">
                    <a16:creationId xmlns:a16="http://schemas.microsoft.com/office/drawing/2014/main" id="{F272A388-1A58-A58D-839D-58EF8B17907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20">
                <a:extLst>
                  <a:ext uri="{FF2B5EF4-FFF2-40B4-BE49-F238E27FC236}">
                    <a16:creationId xmlns:a16="http://schemas.microsoft.com/office/drawing/2014/main" id="{08159372-164E-57D9-E07A-E4568C6B4CC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720190685"/>
      </p:ext>
    </p:extLst>
  </p:cSld>
  <p:clrMapOvr>
    <a:masterClrMapping/>
  </p:clrMapOvr>
</p:sld>
</file>

<file path=ppt/slides/slide4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30">
            <a:extLst>
              <a:ext uri="{FF2B5EF4-FFF2-40B4-BE49-F238E27FC236}">
                <a16:creationId xmlns:a16="http://schemas.microsoft.com/office/drawing/2014/main" id="{C2C98D1A-3AAA-2855-EC44-CE1FF1EE1B1D}"/>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a:off x="799128" y="746272"/>
            <a:ext cx="10203652" cy="5365455"/>
          </a:xfrm>
          <a:prstGeom prst="rect">
            <a:avLst/>
          </a:prstGeom>
        </p:spPr>
      </p:pic>
      <p:sp>
        <p:nvSpPr>
          <p:cNvPr id="15" name="Text Placeholder 14">
            <a:extLst>
              <a:ext uri="{FF2B5EF4-FFF2-40B4-BE49-F238E27FC236}">
                <a16:creationId xmlns:a16="http://schemas.microsoft.com/office/drawing/2014/main" id="{3F3FB26F-94EA-58F8-4C25-D213BCD4D0D3}"/>
              </a:ext>
            </a:extLst>
          </p:cNvPr>
          <p:cNvSpPr>
            <a:spLocks noGrp="1"/>
          </p:cNvSpPr>
          <p:nvPr>
            <p:ph type="body" sz="quarter" idx="19"/>
          </p:nvPr>
        </p:nvSpPr>
        <p:spPr>
          <a:xfrm>
            <a:off x="715618" y="3737113"/>
            <a:ext cx="10296939" cy="1412802"/>
          </a:xfrm>
        </p:spPr>
        <p:txBody>
          <a:bodyPr/>
          <a:lstStyle/>
          <a:p>
            <a:pPr algn="ctr">
              <a:lnSpc>
                <a:spcPts val="3000"/>
              </a:lnSpc>
              <a:spcBef>
                <a:spcPts val="0"/>
              </a:spcBef>
            </a:pPr>
            <a:r>
              <a:rPr lang="en-US" sz="3200" b="1" i="1" dirty="0">
                <a:solidFill>
                  <a:srgbClr val="292668"/>
                </a:solidFill>
                <a:latin typeface="Calibri" panose="020F0502020204030204" pitchFamily="34" charset="0"/>
                <a:cs typeface="Calibri" panose="020F0502020204030204" pitchFamily="34" charset="0"/>
              </a:rPr>
              <a:t>De vooruitgang van technologie is gebaseerd op het zo aanpassen ervan dat je het niet eens merkt.</a:t>
            </a:r>
          </a:p>
        </p:txBody>
      </p:sp>
      <p:sp>
        <p:nvSpPr>
          <p:cNvPr id="16" name="Text Placeholder 14">
            <a:extLst>
              <a:ext uri="{FF2B5EF4-FFF2-40B4-BE49-F238E27FC236}">
                <a16:creationId xmlns:a16="http://schemas.microsoft.com/office/drawing/2014/main" id="{9D317559-EBE8-C4A2-5DF7-166E484B6DB6}"/>
              </a:ext>
            </a:extLst>
          </p:cNvPr>
          <p:cNvSpPr txBox="1">
            <a:spLocks/>
          </p:cNvSpPr>
          <p:nvPr/>
        </p:nvSpPr>
        <p:spPr>
          <a:xfrm>
            <a:off x="795129" y="5267739"/>
            <a:ext cx="10098157" cy="630924"/>
          </a:xfrm>
          <a:prstGeom prst="rect">
            <a:avLst/>
          </a:prstGeom>
          <a:noFill/>
          <a:ln>
            <a:noFill/>
          </a:ln>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3000" b="0" i="0" kern="1200" spc="0">
                <a:solidFill>
                  <a:srgbClr val="29266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t>— </a:t>
            </a:r>
            <a:r>
              <a:rPr lang="en-IE" sz="2400" i="1" dirty="0"/>
              <a:t>Bill Gates</a:t>
            </a:r>
            <a:endParaRPr lang="en-IE" sz="2400" b="1" i="0" dirty="0">
              <a:solidFill>
                <a:srgbClr val="F26F46"/>
              </a:solidFill>
            </a:endParaRPr>
          </a:p>
        </p:txBody>
      </p:sp>
      <p:grpSp>
        <p:nvGrpSpPr>
          <p:cNvPr id="17" name="Group 16">
            <a:extLst>
              <a:ext uri="{FF2B5EF4-FFF2-40B4-BE49-F238E27FC236}">
                <a16:creationId xmlns:a16="http://schemas.microsoft.com/office/drawing/2014/main" id="{72F81353-4481-D709-2B3B-708AFFBDFB08}"/>
              </a:ext>
            </a:extLst>
          </p:cNvPr>
          <p:cNvGrpSpPr/>
          <p:nvPr/>
        </p:nvGrpSpPr>
        <p:grpSpPr>
          <a:xfrm>
            <a:off x="6209802" y="2653951"/>
            <a:ext cx="1487826" cy="1083162"/>
            <a:chOff x="3400450" y="986392"/>
            <a:chExt cx="1487826" cy="1083162"/>
          </a:xfrm>
        </p:grpSpPr>
        <p:sp>
          <p:nvSpPr>
            <p:cNvPr id="18" name="Freeform 17">
              <a:extLst>
                <a:ext uri="{FF2B5EF4-FFF2-40B4-BE49-F238E27FC236}">
                  <a16:creationId xmlns:a16="http://schemas.microsoft.com/office/drawing/2014/main" id="{20364B7C-729C-C6F6-40F1-3CE6180EC160}"/>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26F46"/>
            </a:solidFill>
            <a:ln w="897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BA94A0FC-10FF-4CED-1CCB-64FA1D6DFF8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endParaRPr lang="en-US"/>
            </a:p>
          </p:txBody>
        </p:sp>
      </p:grpSp>
    </p:spTree>
    <p:extLst>
      <p:ext uri="{BB962C8B-B14F-4D97-AF65-F5344CB8AC3E}">
        <p14:creationId xmlns:p14="http://schemas.microsoft.com/office/powerpoint/2010/main" val="1007964479"/>
      </p:ext>
    </p:extLst>
  </p:cSld>
  <p:clrMapOvr>
    <a:masterClrMapping/>
  </p:clrMapOvr>
</p:sld>
</file>

<file path=ppt/slides/slide43.xml><?xml version="1.0" encoding="utf-8"?>
<p:sld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8">
            <a:extLst>
              <a:ext uri="{FF2B5EF4-FFF2-40B4-BE49-F238E27FC236}">
                <a16:creationId xmlns:a16="http://schemas.microsoft.com/office/drawing/2014/main" id="{CB49C608-3884-3044-8AB1-E29E2F594319}"/>
              </a:ext>
            </a:extLst>
          </p:cNvPr>
          <p:cNvSpPr txBox="1">
            <a:spLocks noGrp="1"/>
          </p:cNvSpPr>
          <p:nvPr>
            <p:ph type="body" sz="quarter" idx="4294967295"/>
          </p:nvPr>
        </p:nvSpPr>
        <p:spPr>
          <a:xfrm>
            <a:off x="2040612" y="3372170"/>
            <a:ext cx="5881768" cy="634246"/>
          </a:xfrm>
          <a:prstGeom prst="rect">
            <a:avLst/>
          </a:prstGeom>
          <a:noFill/>
          <a:ln>
            <a:noFill/>
          </a:ln>
        </p:spPr>
        <p:txBody>
          <a:bodyPr vert="horz" wrap="square" lIns="91440" tIns="45720" rIns="91440" bIns="45720" anchor="t" anchorCtr="0" compatLnSpc="1">
            <a:noAutofit/>
          </a:bodyPr>
          <a:lstStyle/>
          <a:p>
            <a:pPr marL="0" lvl="0" indent="0">
              <a:buNone/>
            </a:pPr>
            <a:r>
              <a:rPr lang="en-US" sz="3600" b="1" dirty="0">
                <a:solidFill>
                  <a:srgbClr val="FFFFFF"/>
                </a:solidFill>
                <a:latin typeface="Calibri"/>
              </a:rPr>
              <a:t>BEDANKT</a:t>
            </a:r>
          </a:p>
        </p:txBody>
      </p:sp>
      <p:sp>
        <p:nvSpPr>
          <p:cNvPr id="4" name="TextBox 2">
            <a:extLst>
              <a:ext uri="{FF2B5EF4-FFF2-40B4-BE49-F238E27FC236}">
                <a16:creationId xmlns:a16="http://schemas.microsoft.com/office/drawing/2014/main" id="{0C284F1F-7024-29A5-E90B-08255C66D390}"/>
              </a:ext>
            </a:extLst>
          </p:cNvPr>
          <p:cNvSpPr txBox="1"/>
          <p:nvPr/>
        </p:nvSpPr>
        <p:spPr>
          <a:xfrm>
            <a:off x="6504474" y="5941789"/>
            <a:ext cx="5194496" cy="61555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400" b="0" i="0" u="none" strike="noStrike" kern="1200" cap="none" spc="0" baseline="0">
                <a:solidFill>
                  <a:srgbClr val="292668"/>
                </a:solidFill>
                <a:uFillTx/>
                <a:latin typeface="Calibri" pitchFamily="34"/>
                <a:cs typeface="Calibri" pitchFamily="34"/>
              </a:rPr>
              <a:t>www.foodecocultureedu.eu</a:t>
            </a:r>
          </a:p>
        </p:txBody>
      </p:sp>
      <p:grpSp>
        <p:nvGrpSpPr>
          <p:cNvPr id="6" name="Group 4">
            <a:extLst>
              <a:ext uri="{FF2B5EF4-FFF2-40B4-BE49-F238E27FC236}">
                <a16:creationId xmlns:a16="http://schemas.microsoft.com/office/drawing/2014/main" id="{0886B898-073D-CBE1-8D5B-CBE13DD51D35}"/>
              </a:ext>
            </a:extLst>
          </p:cNvPr>
          <p:cNvGrpSpPr/>
          <p:nvPr/>
        </p:nvGrpSpPr>
        <p:grpSpPr>
          <a:xfrm>
            <a:off x="8462196" y="4763109"/>
            <a:ext cx="2602674" cy="579719"/>
            <a:chOff x="8462196" y="4763109"/>
            <a:chExt cx="2602674" cy="579719"/>
          </a:xfrm>
        </p:grpSpPr>
        <p:grpSp>
          <p:nvGrpSpPr>
            <p:cNvPr id="7" name="Graphic 3">
              <a:extLst>
                <a:ext uri="{FF2B5EF4-FFF2-40B4-BE49-F238E27FC236}">
                  <a16:creationId xmlns:a16="http://schemas.microsoft.com/office/drawing/2014/main" id="{E68599FD-1F1A-EEFB-7023-8E6E50FD1F1E}"/>
                </a:ext>
              </a:extLst>
            </p:cNvPr>
            <p:cNvGrpSpPr/>
            <p:nvPr/>
          </p:nvGrpSpPr>
          <p:grpSpPr>
            <a:xfrm>
              <a:off x="9809033" y="4763109"/>
              <a:ext cx="562502" cy="562502"/>
              <a:chOff x="9809033" y="4763109"/>
              <a:chExt cx="562502" cy="562502"/>
            </a:xfrm>
          </p:grpSpPr>
          <p:sp>
            <p:nvSpPr>
              <p:cNvPr id="8" name="Freeform 22">
                <a:extLst>
                  <a:ext uri="{FF2B5EF4-FFF2-40B4-BE49-F238E27FC236}">
                    <a16:creationId xmlns:a16="http://schemas.microsoft.com/office/drawing/2014/main" id="{97E10DDB-5790-05D9-5390-20DE754F0AB5}"/>
                  </a:ext>
                </a:extLst>
              </p:cNvPr>
              <p:cNvSpPr/>
              <p:nvPr/>
            </p:nvSpPr>
            <p:spPr>
              <a:xfrm>
                <a:off x="9809033"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9" name="Graphic 3">
                <a:extLst>
                  <a:ext uri="{FF2B5EF4-FFF2-40B4-BE49-F238E27FC236}">
                    <a16:creationId xmlns:a16="http://schemas.microsoft.com/office/drawing/2014/main" id="{955216C4-85B6-905B-A50C-AA621762F134}"/>
                  </a:ext>
                </a:extLst>
              </p:cNvPr>
              <p:cNvGrpSpPr/>
              <p:nvPr/>
            </p:nvGrpSpPr>
            <p:grpSpPr>
              <a:xfrm>
                <a:off x="9913202" y="4867278"/>
                <a:ext cx="354165" cy="354165"/>
                <a:chOff x="9913202" y="4867278"/>
                <a:chExt cx="354165" cy="354165"/>
              </a:xfrm>
            </p:grpSpPr>
            <p:sp>
              <p:nvSpPr>
                <p:cNvPr id="10" name="Freeform 24">
                  <a:extLst>
                    <a:ext uri="{FF2B5EF4-FFF2-40B4-BE49-F238E27FC236}">
                      <a16:creationId xmlns:a16="http://schemas.microsoft.com/office/drawing/2014/main" id="{AB33C42D-94E7-B104-68EB-8011E7B3B8B7}"/>
                    </a:ext>
                  </a:extLst>
                </p:cNvPr>
                <p:cNvSpPr/>
                <p:nvPr/>
              </p:nvSpPr>
              <p:spPr>
                <a:xfrm>
                  <a:off x="9913202" y="4867278"/>
                  <a:ext cx="354165" cy="354165"/>
                </a:xfrm>
                <a:custGeom>
                  <a:avLst/>
                  <a:gdLst>
                    <a:gd name="f0" fmla="val 10800000"/>
                    <a:gd name="f1" fmla="val 5400000"/>
                    <a:gd name="f2" fmla="val 180"/>
                    <a:gd name="f3" fmla="val w"/>
                    <a:gd name="f4" fmla="val h"/>
                    <a:gd name="f5" fmla="val 0"/>
                    <a:gd name="f6" fmla="val 535476"/>
                    <a:gd name="f7" fmla="val 535477"/>
                    <a:gd name="f8" fmla="val 267739"/>
                    <a:gd name="f9" fmla="val 48508"/>
                    <a:gd name="f10" fmla="val 338925"/>
                    <a:gd name="f11" fmla="val 347745"/>
                    <a:gd name="f12" fmla="val 376094"/>
                    <a:gd name="f13" fmla="val 49768"/>
                    <a:gd name="f14" fmla="val 401923"/>
                    <a:gd name="f15" fmla="val 51028"/>
                    <a:gd name="f16" fmla="val 416412"/>
                    <a:gd name="f17" fmla="val 55438"/>
                    <a:gd name="f18" fmla="val 425862"/>
                    <a:gd name="f19" fmla="val 59217"/>
                    <a:gd name="f20" fmla="val 438461"/>
                    <a:gd name="f21" fmla="val 64257"/>
                    <a:gd name="f22" fmla="val 447281"/>
                    <a:gd name="f23" fmla="val 69927"/>
                    <a:gd name="f24" fmla="val 456730"/>
                    <a:gd name="f25" fmla="val 79377"/>
                    <a:gd name="f26" fmla="val 466180"/>
                    <a:gd name="f27" fmla="val 88826"/>
                    <a:gd name="f28" fmla="val 471849"/>
                    <a:gd name="f29" fmla="val 97646"/>
                    <a:gd name="f30" fmla="val 476890"/>
                    <a:gd name="f31" fmla="val 110245"/>
                    <a:gd name="f32" fmla="val 480669"/>
                    <a:gd name="f33" fmla="val 119695"/>
                    <a:gd name="f34" fmla="val 485079"/>
                    <a:gd name="f35" fmla="val 133554"/>
                    <a:gd name="f36" fmla="val 486339"/>
                    <a:gd name="f37" fmla="val 160013"/>
                    <a:gd name="f38" fmla="val 487599"/>
                    <a:gd name="f39" fmla="val 188362"/>
                    <a:gd name="f40" fmla="val 196552"/>
                    <a:gd name="f41" fmla="val 268368"/>
                    <a:gd name="f42" fmla="val 340185"/>
                    <a:gd name="f43" fmla="val 348375"/>
                    <a:gd name="f44" fmla="val 376724"/>
                    <a:gd name="f45" fmla="val 402553"/>
                    <a:gd name="f46" fmla="val 417042"/>
                    <a:gd name="f47" fmla="val 426492"/>
                    <a:gd name="f48" fmla="val 439091"/>
                    <a:gd name="f49" fmla="val 447911"/>
                    <a:gd name="f50" fmla="val 457360"/>
                    <a:gd name="f51" fmla="val 466810"/>
                    <a:gd name="f52" fmla="val 472480"/>
                    <a:gd name="f53" fmla="val 477519"/>
                    <a:gd name="f54" fmla="val 481299"/>
                    <a:gd name="f55" fmla="val 402552"/>
                    <a:gd name="f56" fmla="val 485709"/>
                    <a:gd name="f57" fmla="val 486969"/>
                    <a:gd name="f58" fmla="val 488229"/>
                    <a:gd name="f59" fmla="val 339555"/>
                    <a:gd name="f60" fmla="val 195921"/>
                    <a:gd name="f61" fmla="val 187732"/>
                    <a:gd name="f62" fmla="val 159383"/>
                    <a:gd name="f63" fmla="val 119065"/>
                    <a:gd name="f64" fmla="val 109615"/>
                    <a:gd name="f65" fmla="val 97016"/>
                    <a:gd name="f66" fmla="val 88196"/>
                    <a:gd name="f67" fmla="val 78747"/>
                    <a:gd name="f68" fmla="val 69297"/>
                    <a:gd name="f69" fmla="val 63627"/>
                    <a:gd name="f70" fmla="val 58587"/>
                    <a:gd name="f71" fmla="val 54808"/>
                    <a:gd name="f72" fmla="val 50398"/>
                    <a:gd name="f73" fmla="val 403183"/>
                    <a:gd name="f74" fmla="val 49138"/>
                    <a:gd name="f75" fmla="val 47878"/>
                    <a:gd name="f76" fmla="val 134184"/>
                    <a:gd name="f77" fmla="val 132924"/>
                    <a:gd name="f78" fmla="val 195292"/>
                    <a:gd name="f79" fmla="val 185842"/>
                    <a:gd name="f80" fmla="val 157493"/>
                    <a:gd name="f81" fmla="val 1890"/>
                    <a:gd name="f82" fmla="val 129144"/>
                    <a:gd name="f83" fmla="val 3150"/>
                    <a:gd name="f84" fmla="val 7560"/>
                    <a:gd name="f85" fmla="val 92606"/>
                    <a:gd name="f86" fmla="val 14489"/>
                    <a:gd name="f87" fmla="val 74967"/>
                    <a:gd name="f88" fmla="val 21419"/>
                    <a:gd name="f89" fmla="val 59847"/>
                    <a:gd name="f90" fmla="val 30239"/>
                    <a:gd name="f91" fmla="val 45358"/>
                    <a:gd name="f92" fmla="val 60477"/>
                    <a:gd name="f93" fmla="val 630"/>
                    <a:gd name="f94" fmla="val 349635"/>
                    <a:gd name="f95" fmla="val 377984"/>
                    <a:gd name="f96" fmla="val 406333"/>
                    <a:gd name="f97" fmla="val 442871"/>
                    <a:gd name="f98" fmla="val 460510"/>
                    <a:gd name="f99" fmla="val 475630"/>
                    <a:gd name="f100" fmla="val 490119"/>
                    <a:gd name="f101" fmla="val 505238"/>
                    <a:gd name="f102" fmla="val 514058"/>
                    <a:gd name="f103" fmla="val 520988"/>
                    <a:gd name="f104" fmla="val 527917"/>
                    <a:gd name="f105" fmla="val 532327"/>
                    <a:gd name="f106" fmla="val 533587"/>
                    <a:gd name="f107" fmla="val 534847"/>
                    <a:gd name="f108" fmla="val 475000"/>
                    <a:gd name="f109" fmla="val 474999"/>
                    <a:gd name="f110" fmla="+- 0 0 -90"/>
                    <a:gd name="f111" fmla="*/ f3 1 535476"/>
                    <a:gd name="f112" fmla="*/ f4 1 535477"/>
                    <a:gd name="f113" fmla="+- f7 0 f5"/>
                    <a:gd name="f114" fmla="+- f6 0 f5"/>
                    <a:gd name="f115" fmla="*/ f110 f0 1"/>
                    <a:gd name="f116" fmla="*/ f114 1 535476"/>
                    <a:gd name="f117" fmla="*/ f113 1 535477"/>
                    <a:gd name="f118" fmla="*/ 267739 f114 1"/>
                    <a:gd name="f119" fmla="*/ 48508 f113 1"/>
                    <a:gd name="f120" fmla="*/ 376094 f114 1"/>
                    <a:gd name="f121" fmla="*/ 49768 f113 1"/>
                    <a:gd name="f122" fmla="*/ 425862 f114 1"/>
                    <a:gd name="f123" fmla="*/ 59217 f113 1"/>
                    <a:gd name="f124" fmla="*/ 456730 f114 1"/>
                    <a:gd name="f125" fmla="*/ 79377 f113 1"/>
                    <a:gd name="f126" fmla="*/ 476890 f114 1"/>
                    <a:gd name="f127" fmla="*/ 110245 f113 1"/>
                    <a:gd name="f128" fmla="*/ 486339 f114 1"/>
                    <a:gd name="f129" fmla="*/ 160013 f113 1"/>
                    <a:gd name="f130" fmla="*/ 487599 f114 1"/>
                    <a:gd name="f131" fmla="*/ 268368 f113 1"/>
                    <a:gd name="f132" fmla="*/ 376724 f113 1"/>
                    <a:gd name="f133" fmla="*/ 426492 f113 1"/>
                    <a:gd name="f134" fmla="*/ 457360 f113 1"/>
                    <a:gd name="f135" fmla="*/ 477519 f113 1"/>
                    <a:gd name="f136" fmla="*/ 486969 f113 1"/>
                    <a:gd name="f137" fmla="*/ 488229 f113 1"/>
                    <a:gd name="f138" fmla="*/ 159383 f114 1"/>
                    <a:gd name="f139" fmla="*/ 109615 f114 1"/>
                    <a:gd name="f140" fmla="*/ 78747 f114 1"/>
                    <a:gd name="f141" fmla="*/ 58587 f114 1"/>
                    <a:gd name="f142" fmla="*/ 49138 f114 1"/>
                    <a:gd name="f143" fmla="*/ 47878 f114 1"/>
                    <a:gd name="f144" fmla="*/ 0 f113 1"/>
                    <a:gd name="f145" fmla="*/ 157493 f114 1"/>
                    <a:gd name="f146" fmla="*/ 1890 f113 1"/>
                    <a:gd name="f147" fmla="*/ 92606 f114 1"/>
                    <a:gd name="f148" fmla="*/ 14489 f113 1"/>
                    <a:gd name="f149" fmla="*/ 45358 f114 1"/>
                    <a:gd name="f150" fmla="*/ 45358 f113 1"/>
                    <a:gd name="f151" fmla="*/ 14489 f114 1"/>
                    <a:gd name="f152" fmla="*/ 92606 f113 1"/>
                    <a:gd name="f153" fmla="*/ 1890 f114 1"/>
                    <a:gd name="f154" fmla="*/ 157493 f113 1"/>
                    <a:gd name="f155" fmla="*/ 0 f114 1"/>
                    <a:gd name="f156" fmla="*/ 267739 f113 1"/>
                    <a:gd name="f157" fmla="*/ 377984 f113 1"/>
                    <a:gd name="f158" fmla="*/ 442871 f113 1"/>
                    <a:gd name="f159" fmla="*/ 490119 f113 1"/>
                    <a:gd name="f160" fmla="*/ 520988 f113 1"/>
                    <a:gd name="f161" fmla="*/ 533587 f113 1"/>
                    <a:gd name="f162" fmla="*/ 535477 f113 1"/>
                    <a:gd name="f163" fmla="*/ 377984 f114 1"/>
                    <a:gd name="f164" fmla="*/ 442871 f114 1"/>
                    <a:gd name="f165" fmla="*/ 490119 f114 1"/>
                    <a:gd name="f166" fmla="*/ 520988 f114 1"/>
                    <a:gd name="f167" fmla="*/ 533587 f114 1"/>
                    <a:gd name="f168" fmla="*/ 535477 f114 1"/>
                    <a:gd name="f169" fmla="*/ f115 1 f2"/>
                    <a:gd name="f170" fmla="*/ f118 1 535476"/>
                    <a:gd name="f171" fmla="*/ f119 1 535477"/>
                    <a:gd name="f172" fmla="*/ f120 1 535476"/>
                    <a:gd name="f173" fmla="*/ f121 1 535477"/>
                    <a:gd name="f174" fmla="*/ f122 1 535476"/>
                    <a:gd name="f175" fmla="*/ f123 1 535477"/>
                    <a:gd name="f176" fmla="*/ f124 1 535476"/>
                    <a:gd name="f177" fmla="*/ f125 1 535477"/>
                    <a:gd name="f178" fmla="*/ f126 1 535476"/>
                    <a:gd name="f179" fmla="*/ f127 1 535477"/>
                    <a:gd name="f180" fmla="*/ f128 1 535476"/>
                    <a:gd name="f181" fmla="*/ f129 1 535477"/>
                    <a:gd name="f182" fmla="*/ f130 1 535476"/>
                    <a:gd name="f183" fmla="*/ f131 1 535477"/>
                    <a:gd name="f184" fmla="*/ f132 1 535477"/>
                    <a:gd name="f185" fmla="*/ f133 1 535477"/>
                    <a:gd name="f186" fmla="*/ f134 1 535477"/>
                    <a:gd name="f187" fmla="*/ f135 1 535477"/>
                    <a:gd name="f188" fmla="*/ f136 1 535477"/>
                    <a:gd name="f189" fmla="*/ f137 1 535477"/>
                    <a:gd name="f190" fmla="*/ f138 1 535476"/>
                    <a:gd name="f191" fmla="*/ f139 1 535476"/>
                    <a:gd name="f192" fmla="*/ f140 1 535476"/>
                    <a:gd name="f193" fmla="*/ f141 1 535476"/>
                    <a:gd name="f194" fmla="*/ f142 1 535476"/>
                    <a:gd name="f195" fmla="*/ f143 1 535476"/>
                    <a:gd name="f196" fmla="*/ f144 1 535477"/>
                    <a:gd name="f197" fmla="*/ f145 1 535476"/>
                    <a:gd name="f198" fmla="*/ f146 1 535477"/>
                    <a:gd name="f199" fmla="*/ f147 1 535476"/>
                    <a:gd name="f200" fmla="*/ f148 1 535477"/>
                    <a:gd name="f201" fmla="*/ f149 1 535476"/>
                    <a:gd name="f202" fmla="*/ f150 1 535477"/>
                    <a:gd name="f203" fmla="*/ f151 1 535476"/>
                    <a:gd name="f204" fmla="*/ f152 1 535477"/>
                    <a:gd name="f205" fmla="*/ f153 1 535476"/>
                    <a:gd name="f206" fmla="*/ f154 1 535477"/>
                    <a:gd name="f207" fmla="*/ f155 1 535476"/>
                    <a:gd name="f208" fmla="*/ f156 1 535477"/>
                    <a:gd name="f209" fmla="*/ f157 1 535477"/>
                    <a:gd name="f210" fmla="*/ f158 1 535477"/>
                    <a:gd name="f211" fmla="*/ f159 1 535477"/>
                    <a:gd name="f212" fmla="*/ f160 1 535477"/>
                    <a:gd name="f213" fmla="*/ f161 1 535477"/>
                    <a:gd name="f214" fmla="*/ f162 1 535477"/>
                    <a:gd name="f215" fmla="*/ f163 1 535476"/>
                    <a:gd name="f216" fmla="*/ f164 1 535476"/>
                    <a:gd name="f217" fmla="*/ f165 1 535476"/>
                    <a:gd name="f218" fmla="*/ f166 1 535476"/>
                    <a:gd name="f219" fmla="*/ f167 1 535476"/>
                    <a:gd name="f220" fmla="*/ f168 1 535476"/>
                    <a:gd name="f221" fmla="*/ f5 1 f116"/>
                    <a:gd name="f222" fmla="*/ f6 1 f116"/>
                    <a:gd name="f223" fmla="*/ f5 1 f117"/>
                    <a:gd name="f224" fmla="*/ f7 1 f117"/>
                    <a:gd name="f225" fmla="+- f169 0 f1"/>
                    <a:gd name="f226" fmla="*/ f170 1 f116"/>
                    <a:gd name="f227" fmla="*/ f171 1 f117"/>
                    <a:gd name="f228" fmla="*/ f172 1 f116"/>
                    <a:gd name="f229" fmla="*/ f173 1 f117"/>
                    <a:gd name="f230" fmla="*/ f174 1 f116"/>
                    <a:gd name="f231" fmla="*/ f175 1 f117"/>
                    <a:gd name="f232" fmla="*/ f176 1 f116"/>
                    <a:gd name="f233" fmla="*/ f177 1 f117"/>
                    <a:gd name="f234" fmla="*/ f178 1 f116"/>
                    <a:gd name="f235" fmla="*/ f179 1 f117"/>
                    <a:gd name="f236" fmla="*/ f180 1 f116"/>
                    <a:gd name="f237" fmla="*/ f181 1 f117"/>
                    <a:gd name="f238" fmla="*/ f182 1 f116"/>
                    <a:gd name="f239" fmla="*/ f183 1 f117"/>
                    <a:gd name="f240" fmla="*/ f184 1 f117"/>
                    <a:gd name="f241" fmla="*/ f185 1 f117"/>
                    <a:gd name="f242" fmla="*/ f186 1 f117"/>
                    <a:gd name="f243" fmla="*/ f187 1 f117"/>
                    <a:gd name="f244" fmla="*/ f188 1 f117"/>
                    <a:gd name="f245" fmla="*/ f189 1 f117"/>
                    <a:gd name="f246" fmla="*/ f190 1 f116"/>
                    <a:gd name="f247" fmla="*/ f191 1 f116"/>
                    <a:gd name="f248" fmla="*/ f192 1 f116"/>
                    <a:gd name="f249" fmla="*/ f193 1 f116"/>
                    <a:gd name="f250" fmla="*/ f194 1 f116"/>
                    <a:gd name="f251" fmla="*/ f195 1 f116"/>
                    <a:gd name="f252" fmla="*/ f196 1 f117"/>
                    <a:gd name="f253" fmla="*/ f197 1 f116"/>
                    <a:gd name="f254" fmla="*/ f198 1 f117"/>
                    <a:gd name="f255" fmla="*/ f199 1 f116"/>
                    <a:gd name="f256" fmla="*/ f200 1 f117"/>
                    <a:gd name="f257" fmla="*/ f201 1 f116"/>
                    <a:gd name="f258" fmla="*/ f202 1 f117"/>
                    <a:gd name="f259" fmla="*/ f203 1 f116"/>
                    <a:gd name="f260" fmla="*/ f204 1 f117"/>
                    <a:gd name="f261" fmla="*/ f205 1 f116"/>
                    <a:gd name="f262" fmla="*/ f206 1 f117"/>
                    <a:gd name="f263" fmla="*/ f207 1 f116"/>
                    <a:gd name="f264" fmla="*/ f208 1 f117"/>
                    <a:gd name="f265" fmla="*/ f209 1 f117"/>
                    <a:gd name="f266" fmla="*/ f210 1 f117"/>
                    <a:gd name="f267" fmla="*/ f211 1 f117"/>
                    <a:gd name="f268" fmla="*/ f212 1 f117"/>
                    <a:gd name="f269" fmla="*/ f213 1 f117"/>
                    <a:gd name="f270" fmla="*/ f214 1 f117"/>
                    <a:gd name="f271" fmla="*/ f215 1 f116"/>
                    <a:gd name="f272" fmla="*/ f216 1 f116"/>
                    <a:gd name="f273" fmla="*/ f217 1 f116"/>
                    <a:gd name="f274" fmla="*/ f218 1 f116"/>
                    <a:gd name="f275" fmla="*/ f219 1 f116"/>
                    <a:gd name="f276" fmla="*/ f220 1 f116"/>
                    <a:gd name="f277" fmla="*/ f221 f111 1"/>
                    <a:gd name="f278" fmla="*/ f222 f111 1"/>
                    <a:gd name="f279" fmla="*/ f224 f112 1"/>
                    <a:gd name="f280" fmla="*/ f223 f112 1"/>
                    <a:gd name="f281" fmla="*/ f226 f111 1"/>
                    <a:gd name="f282" fmla="*/ f227 f112 1"/>
                    <a:gd name="f283" fmla="*/ f228 f111 1"/>
                    <a:gd name="f284" fmla="*/ f229 f112 1"/>
                    <a:gd name="f285" fmla="*/ f230 f111 1"/>
                    <a:gd name="f286" fmla="*/ f231 f112 1"/>
                    <a:gd name="f287" fmla="*/ f232 f111 1"/>
                    <a:gd name="f288" fmla="*/ f233 f112 1"/>
                    <a:gd name="f289" fmla="*/ f234 f111 1"/>
                    <a:gd name="f290" fmla="*/ f235 f112 1"/>
                    <a:gd name="f291" fmla="*/ f236 f111 1"/>
                    <a:gd name="f292" fmla="*/ f237 f112 1"/>
                    <a:gd name="f293" fmla="*/ f238 f111 1"/>
                    <a:gd name="f294" fmla="*/ f239 f112 1"/>
                    <a:gd name="f295" fmla="*/ f240 f112 1"/>
                    <a:gd name="f296" fmla="*/ f241 f112 1"/>
                    <a:gd name="f297" fmla="*/ f242 f112 1"/>
                    <a:gd name="f298" fmla="*/ f243 f112 1"/>
                    <a:gd name="f299" fmla="*/ f244 f112 1"/>
                    <a:gd name="f300" fmla="*/ f245 f112 1"/>
                    <a:gd name="f301" fmla="*/ f246 f111 1"/>
                    <a:gd name="f302" fmla="*/ f247 f111 1"/>
                    <a:gd name="f303" fmla="*/ f248 f111 1"/>
                    <a:gd name="f304" fmla="*/ f249 f111 1"/>
                    <a:gd name="f305" fmla="*/ f250 f111 1"/>
                    <a:gd name="f306" fmla="*/ f251 f111 1"/>
                    <a:gd name="f307" fmla="*/ f252 f112 1"/>
                    <a:gd name="f308" fmla="*/ f253 f111 1"/>
                    <a:gd name="f309" fmla="*/ f254 f112 1"/>
                    <a:gd name="f310" fmla="*/ f255 f111 1"/>
                    <a:gd name="f311" fmla="*/ f256 f112 1"/>
                    <a:gd name="f312" fmla="*/ f257 f111 1"/>
                    <a:gd name="f313" fmla="*/ f258 f112 1"/>
                    <a:gd name="f314" fmla="*/ f259 f111 1"/>
                    <a:gd name="f315" fmla="*/ f260 f112 1"/>
                    <a:gd name="f316" fmla="*/ f261 f111 1"/>
                    <a:gd name="f317" fmla="*/ f262 f112 1"/>
                    <a:gd name="f318" fmla="*/ f263 f111 1"/>
                    <a:gd name="f319" fmla="*/ f264 f112 1"/>
                    <a:gd name="f320" fmla="*/ f265 f112 1"/>
                    <a:gd name="f321" fmla="*/ f266 f112 1"/>
                    <a:gd name="f322" fmla="*/ f267 f112 1"/>
                    <a:gd name="f323" fmla="*/ f268 f112 1"/>
                    <a:gd name="f324" fmla="*/ f269 f112 1"/>
                    <a:gd name="f325" fmla="*/ f270 f112 1"/>
                    <a:gd name="f326" fmla="*/ f271 f111 1"/>
                    <a:gd name="f327" fmla="*/ f272 f111 1"/>
                    <a:gd name="f328" fmla="*/ f273 f111 1"/>
                    <a:gd name="f329" fmla="*/ f274 f111 1"/>
                    <a:gd name="f330" fmla="*/ f275 f111 1"/>
                    <a:gd name="f331" fmla="*/ f276 f111 1"/>
                  </a:gdLst>
                  <a:ahLst/>
                  <a:cxnLst>
                    <a:cxn ang="3cd4">
                      <a:pos x="hc" y="t"/>
                    </a:cxn>
                    <a:cxn ang="0">
                      <a:pos x="r" y="vc"/>
                    </a:cxn>
                    <a:cxn ang="cd4">
                      <a:pos x="hc" y="b"/>
                    </a:cxn>
                    <a:cxn ang="cd2">
                      <a:pos x="l" y="vc"/>
                    </a:cxn>
                    <a:cxn ang="f225">
                      <a:pos x="f281" y="f282"/>
                    </a:cxn>
                    <a:cxn ang="f225">
                      <a:pos x="f283" y="f284"/>
                    </a:cxn>
                    <a:cxn ang="f225">
                      <a:pos x="f285" y="f286"/>
                    </a:cxn>
                    <a:cxn ang="f225">
                      <a:pos x="f287" y="f288"/>
                    </a:cxn>
                    <a:cxn ang="f225">
                      <a:pos x="f289" y="f290"/>
                    </a:cxn>
                    <a:cxn ang="f225">
                      <a:pos x="f291" y="f292"/>
                    </a:cxn>
                    <a:cxn ang="f225">
                      <a:pos x="f293" y="f294"/>
                    </a:cxn>
                    <a:cxn ang="f225">
                      <a:pos x="f291" y="f295"/>
                    </a:cxn>
                    <a:cxn ang="f225">
                      <a:pos x="f289" y="f296"/>
                    </a:cxn>
                    <a:cxn ang="f225">
                      <a:pos x="f287" y="f297"/>
                    </a:cxn>
                    <a:cxn ang="f225">
                      <a:pos x="f285" y="f298"/>
                    </a:cxn>
                    <a:cxn ang="f225">
                      <a:pos x="f283" y="f299"/>
                    </a:cxn>
                    <a:cxn ang="f225">
                      <a:pos x="f281" y="f300"/>
                    </a:cxn>
                    <a:cxn ang="f225">
                      <a:pos x="f301" y="f299"/>
                    </a:cxn>
                    <a:cxn ang="f225">
                      <a:pos x="f302" y="f298"/>
                    </a:cxn>
                    <a:cxn ang="f225">
                      <a:pos x="f303" y="f297"/>
                    </a:cxn>
                    <a:cxn ang="f225">
                      <a:pos x="f304" y="f296"/>
                    </a:cxn>
                    <a:cxn ang="f225">
                      <a:pos x="f305" y="f295"/>
                    </a:cxn>
                    <a:cxn ang="f225">
                      <a:pos x="f306" y="f294"/>
                    </a:cxn>
                    <a:cxn ang="f225">
                      <a:pos x="f305" y="f292"/>
                    </a:cxn>
                    <a:cxn ang="f225">
                      <a:pos x="f304" y="f290"/>
                    </a:cxn>
                    <a:cxn ang="f225">
                      <a:pos x="f303" y="f288"/>
                    </a:cxn>
                    <a:cxn ang="f225">
                      <a:pos x="f302" y="f286"/>
                    </a:cxn>
                    <a:cxn ang="f225">
                      <a:pos x="f301" y="f284"/>
                    </a:cxn>
                    <a:cxn ang="f225">
                      <a:pos x="f281" y="f282"/>
                    </a:cxn>
                    <a:cxn ang="f225">
                      <a:pos x="f281" y="f307"/>
                    </a:cxn>
                    <a:cxn ang="f225">
                      <a:pos x="f308" y="f309"/>
                    </a:cxn>
                    <a:cxn ang="f225">
                      <a:pos x="f310" y="f311"/>
                    </a:cxn>
                    <a:cxn ang="f225">
                      <a:pos x="f312" y="f313"/>
                    </a:cxn>
                    <a:cxn ang="f225">
                      <a:pos x="f314" y="f315"/>
                    </a:cxn>
                    <a:cxn ang="f225">
                      <a:pos x="f316" y="f317"/>
                    </a:cxn>
                    <a:cxn ang="f225">
                      <a:pos x="f318" y="f319"/>
                    </a:cxn>
                    <a:cxn ang="f225">
                      <a:pos x="f316" y="f320"/>
                    </a:cxn>
                    <a:cxn ang="f225">
                      <a:pos x="f314" y="f321"/>
                    </a:cxn>
                    <a:cxn ang="f225">
                      <a:pos x="f312" y="f322"/>
                    </a:cxn>
                    <a:cxn ang="f225">
                      <a:pos x="f310" y="f323"/>
                    </a:cxn>
                    <a:cxn ang="f225">
                      <a:pos x="f308" y="f324"/>
                    </a:cxn>
                    <a:cxn ang="f225">
                      <a:pos x="f281" y="f325"/>
                    </a:cxn>
                    <a:cxn ang="f225">
                      <a:pos x="f326" y="f324"/>
                    </a:cxn>
                    <a:cxn ang="f225">
                      <a:pos x="f327" y="f323"/>
                    </a:cxn>
                    <a:cxn ang="f225">
                      <a:pos x="f328" y="f322"/>
                    </a:cxn>
                    <a:cxn ang="f225">
                      <a:pos x="f329" y="f321"/>
                    </a:cxn>
                    <a:cxn ang="f225">
                      <a:pos x="f330" y="f320"/>
                    </a:cxn>
                    <a:cxn ang="f225">
                      <a:pos x="f331" y="f319"/>
                    </a:cxn>
                    <a:cxn ang="f225">
                      <a:pos x="f330" y="f317"/>
                    </a:cxn>
                    <a:cxn ang="f225">
                      <a:pos x="f329" y="f315"/>
                    </a:cxn>
                    <a:cxn ang="f225">
                      <a:pos x="f328" y="f313"/>
                    </a:cxn>
                    <a:cxn ang="f225">
                      <a:pos x="f327" y="f311"/>
                    </a:cxn>
                    <a:cxn ang="f225">
                      <a:pos x="f326" y="f309"/>
                    </a:cxn>
                    <a:cxn ang="f225">
                      <a:pos x="f281" y="f307"/>
                    </a:cxn>
                    <a:cxn ang="f225">
                      <a:pos x="f281" y="f307"/>
                    </a:cxn>
                  </a:cxnLst>
                  <a:rect l="f277" t="f280" r="f278" b="f279"/>
                  <a:pathLst>
                    <a:path w="535476" h="535477">
                      <a:moveTo>
                        <a:pt x="f8" y="f9"/>
                      </a:moveTo>
                      <a:cubicBezTo>
                        <a:pt x="f10" y="f9"/>
                        <a:pt x="f11" y="f9"/>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38" y="f40"/>
                        <a:pt x="f38" y="f41"/>
                      </a:cubicBezTo>
                      <a:cubicBezTo>
                        <a:pt x="f38" y="f42"/>
                        <a:pt x="f38" y="f43"/>
                        <a:pt x="f36" y="f44"/>
                      </a:cubicBezTo>
                      <a:cubicBezTo>
                        <a:pt x="f34" y="f45"/>
                        <a:pt x="f32" y="f46"/>
                        <a:pt x="f30" y="f47"/>
                      </a:cubicBezTo>
                      <a:cubicBezTo>
                        <a:pt x="f28" y="f48"/>
                        <a:pt x="f26" y="f49"/>
                        <a:pt x="f24" y="f50"/>
                      </a:cubicBezTo>
                      <a:cubicBezTo>
                        <a:pt x="f22" y="f51"/>
                        <a:pt x="f20" y="f52"/>
                        <a:pt x="f18" y="f53"/>
                      </a:cubicBezTo>
                      <a:cubicBezTo>
                        <a:pt x="f16" y="f54"/>
                        <a:pt x="f55" y="f56"/>
                        <a:pt x="f12" y="f57"/>
                      </a:cubicBezTo>
                      <a:cubicBezTo>
                        <a:pt x="f11" y="f58"/>
                        <a:pt x="f59" y="f58"/>
                        <a:pt x="f8" y="f58"/>
                      </a:cubicBezTo>
                      <a:cubicBezTo>
                        <a:pt x="f60" y="f58"/>
                        <a:pt x="f61" y="f58"/>
                        <a:pt x="f62" y="f57"/>
                      </a:cubicBezTo>
                      <a:cubicBezTo>
                        <a:pt x="f35" y="f56"/>
                        <a:pt x="f63" y="f54"/>
                        <a:pt x="f64" y="f53"/>
                      </a:cubicBezTo>
                      <a:cubicBezTo>
                        <a:pt x="f65" y="f52"/>
                        <a:pt x="f66" y="f51"/>
                        <a:pt x="f67" y="f50"/>
                      </a:cubicBezTo>
                      <a:cubicBezTo>
                        <a:pt x="f68" y="f49"/>
                        <a:pt x="f69" y="f48"/>
                        <a:pt x="f70" y="f47"/>
                      </a:cubicBezTo>
                      <a:cubicBezTo>
                        <a:pt x="f71" y="f46"/>
                        <a:pt x="f72" y="f73"/>
                        <a:pt x="f74" y="f44"/>
                      </a:cubicBezTo>
                      <a:cubicBezTo>
                        <a:pt x="f75" y="f43"/>
                        <a:pt x="f75" y="f42"/>
                        <a:pt x="f75" y="f41"/>
                      </a:cubicBezTo>
                      <a:cubicBezTo>
                        <a:pt x="f75" y="f40"/>
                        <a:pt x="f75" y="f39"/>
                        <a:pt x="f74" y="f37"/>
                      </a:cubicBezTo>
                      <a:cubicBezTo>
                        <a:pt x="f72" y="f76"/>
                        <a:pt x="f71" y="f33"/>
                        <a:pt x="f70" y="f31"/>
                      </a:cubicBezTo>
                      <a:cubicBezTo>
                        <a:pt x="f69" y="f29"/>
                        <a:pt x="f68" y="f27"/>
                        <a:pt x="f67" y="f25"/>
                      </a:cubicBezTo>
                      <a:cubicBezTo>
                        <a:pt x="f66" y="f23"/>
                        <a:pt x="f65" y="f21"/>
                        <a:pt x="f64" y="f19"/>
                      </a:cubicBezTo>
                      <a:cubicBezTo>
                        <a:pt x="f63" y="f17"/>
                        <a:pt x="f77" y="f15"/>
                        <a:pt x="f62" y="f13"/>
                      </a:cubicBezTo>
                      <a:cubicBezTo>
                        <a:pt x="f61" y="f9"/>
                        <a:pt x="f60" y="f9"/>
                        <a:pt x="f8" y="f9"/>
                      </a:cubicBezTo>
                      <a:moveTo>
                        <a:pt x="f8" y="f5"/>
                      </a:moveTo>
                      <a:cubicBezTo>
                        <a:pt x="f78" y="f5"/>
                        <a:pt x="f79" y="f5"/>
                        <a:pt x="f80" y="f81"/>
                      </a:cubicBezTo>
                      <a:cubicBezTo>
                        <a:pt x="f82" y="f83"/>
                        <a:pt x="f64" y="f84"/>
                        <a:pt x="f85" y="f86"/>
                      </a:cubicBezTo>
                      <a:cubicBezTo>
                        <a:pt x="f87" y="f88"/>
                        <a:pt x="f89" y="f90"/>
                        <a:pt x="f91" y="f91"/>
                      </a:cubicBezTo>
                      <a:cubicBezTo>
                        <a:pt x="f90" y="f92"/>
                        <a:pt x="f88" y="f87"/>
                        <a:pt x="f86" y="f85"/>
                      </a:cubicBezTo>
                      <a:cubicBezTo>
                        <a:pt x="f84" y="f64"/>
                        <a:pt x="f83" y="f82"/>
                        <a:pt x="f81" y="f80"/>
                      </a:cubicBezTo>
                      <a:cubicBezTo>
                        <a:pt x="f93" y="f79"/>
                        <a:pt x="f5" y="f78"/>
                        <a:pt x="f5" y="f8"/>
                      </a:cubicBezTo>
                      <a:cubicBezTo>
                        <a:pt x="f5" y="f42"/>
                        <a:pt x="f5" y="f94"/>
                        <a:pt x="f81" y="f95"/>
                      </a:cubicBezTo>
                      <a:cubicBezTo>
                        <a:pt x="f83" y="f96"/>
                        <a:pt x="f84" y="f18"/>
                        <a:pt x="f86" y="f97"/>
                      </a:cubicBezTo>
                      <a:cubicBezTo>
                        <a:pt x="f88" y="f98"/>
                        <a:pt x="f90" y="f99"/>
                        <a:pt x="f91" y="f100"/>
                      </a:cubicBezTo>
                      <a:cubicBezTo>
                        <a:pt x="f92" y="f101"/>
                        <a:pt x="f87" y="f102"/>
                        <a:pt x="f85" y="f103"/>
                      </a:cubicBezTo>
                      <a:cubicBezTo>
                        <a:pt x="f64" y="f104"/>
                        <a:pt x="f82" y="f105"/>
                        <a:pt x="f80" y="f106"/>
                      </a:cubicBezTo>
                      <a:cubicBezTo>
                        <a:pt x="f79" y="f107"/>
                        <a:pt x="f78" y="f7"/>
                        <a:pt x="f8" y="f7"/>
                      </a:cubicBezTo>
                      <a:cubicBezTo>
                        <a:pt x="f42" y="f7"/>
                        <a:pt x="f94" y="f7"/>
                        <a:pt x="f95" y="f106"/>
                      </a:cubicBezTo>
                      <a:cubicBezTo>
                        <a:pt x="f96" y="f105"/>
                        <a:pt x="f18" y="f104"/>
                        <a:pt x="f97" y="f103"/>
                      </a:cubicBezTo>
                      <a:cubicBezTo>
                        <a:pt x="f98" y="f102"/>
                        <a:pt x="f99" y="f101"/>
                        <a:pt x="f100" y="f100"/>
                      </a:cubicBezTo>
                      <a:cubicBezTo>
                        <a:pt x="f101" y="f108"/>
                        <a:pt x="f102" y="f98"/>
                        <a:pt x="f103" y="f97"/>
                      </a:cubicBezTo>
                      <a:cubicBezTo>
                        <a:pt x="f104" y="f18"/>
                        <a:pt x="f105" y="f96"/>
                        <a:pt x="f106" y="f95"/>
                      </a:cubicBezTo>
                      <a:cubicBezTo>
                        <a:pt x="f107" y="f94"/>
                        <a:pt x="f7" y="f42"/>
                        <a:pt x="f7" y="f8"/>
                      </a:cubicBezTo>
                      <a:cubicBezTo>
                        <a:pt x="f7" y="f78"/>
                        <a:pt x="f7" y="f79"/>
                        <a:pt x="f106" y="f80"/>
                      </a:cubicBezTo>
                      <a:cubicBezTo>
                        <a:pt x="f105" y="f82"/>
                        <a:pt x="f104" y="f64"/>
                        <a:pt x="f103" y="f85"/>
                      </a:cubicBezTo>
                      <a:cubicBezTo>
                        <a:pt x="f102" y="f87"/>
                        <a:pt x="f101" y="f89"/>
                        <a:pt x="f100" y="f91"/>
                      </a:cubicBezTo>
                      <a:cubicBezTo>
                        <a:pt x="f109" y="f90"/>
                        <a:pt x="f98" y="f88"/>
                        <a:pt x="f97" y="f86"/>
                      </a:cubicBezTo>
                      <a:cubicBezTo>
                        <a:pt x="f18" y="f84"/>
                        <a:pt x="f96" y="f83"/>
                        <a:pt x="f95" y="f81"/>
                      </a:cubicBezTo>
                      <a:cubicBezTo>
                        <a:pt x="f94" y="f93"/>
                        <a:pt x="f42" y="f5"/>
                        <a:pt x="f8" y="f5"/>
                      </a:cubicBezTo>
                      <a:lnTo>
                        <a:pt x="f8" y="f5"/>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1" name="Freeform 25">
                  <a:extLst>
                    <a:ext uri="{FF2B5EF4-FFF2-40B4-BE49-F238E27FC236}">
                      <a16:creationId xmlns:a16="http://schemas.microsoft.com/office/drawing/2014/main" id="{BF47BBBF-2335-13E3-6D76-393331483876}"/>
                    </a:ext>
                  </a:extLst>
                </p:cNvPr>
                <p:cNvSpPr/>
                <p:nvPr/>
              </p:nvSpPr>
              <p:spPr>
                <a:xfrm>
                  <a:off x="9999448" y="4953524"/>
                  <a:ext cx="181663" cy="181663"/>
                </a:xfrm>
                <a:custGeom>
                  <a:avLst/>
                  <a:gdLst>
                    <a:gd name="f0" fmla="val 10800000"/>
                    <a:gd name="f1" fmla="val 5400000"/>
                    <a:gd name="f2" fmla="val 180"/>
                    <a:gd name="f3" fmla="val w"/>
                    <a:gd name="f4" fmla="val h"/>
                    <a:gd name="f5" fmla="val 0"/>
                    <a:gd name="f6" fmla="val 274668"/>
                    <a:gd name="f7" fmla="val 137334"/>
                    <a:gd name="f8" fmla="val 61107"/>
                    <a:gd name="f9" fmla="val 61737"/>
                    <a:gd name="f10" fmla="val 212931"/>
                    <a:gd name="f11" fmla="val 226790"/>
                    <a:gd name="f12" fmla="val 88196"/>
                    <a:gd name="f13" fmla="val 47878"/>
                    <a:gd name="f14" fmla="val 187102"/>
                    <a:gd name="f15" fmla="val 87566"/>
                    <a:gd name="f16" fmla="val 186472"/>
                    <a:gd name="f17" fmla="+- 0 0 -90"/>
                    <a:gd name="f18" fmla="*/ f3 1 274668"/>
                    <a:gd name="f19" fmla="*/ f4 1 274668"/>
                    <a:gd name="f20" fmla="+- f6 0 f5"/>
                    <a:gd name="f21" fmla="*/ f17 f0 1"/>
                    <a:gd name="f22" fmla="*/ f20 1 274668"/>
                    <a:gd name="f23" fmla="*/ 137334 f20 1"/>
                    <a:gd name="f24" fmla="*/ 0 f20 1"/>
                    <a:gd name="f25" fmla="*/ 274668 f20 1"/>
                    <a:gd name="f26" fmla="*/ 226790 f20 1"/>
                    <a:gd name="f27" fmla="*/ 47878 f20 1"/>
                    <a:gd name="f28" fmla="*/ f21 1 f2"/>
                    <a:gd name="f29" fmla="*/ f23 1 274668"/>
                    <a:gd name="f30" fmla="*/ f24 1 274668"/>
                    <a:gd name="f31" fmla="*/ f25 1 274668"/>
                    <a:gd name="f32" fmla="*/ f26 1 274668"/>
                    <a:gd name="f33" fmla="*/ f27 1 274668"/>
                    <a:gd name="f34" fmla="*/ f5 1 f22"/>
                    <a:gd name="f35" fmla="*/ f6 1 f22"/>
                    <a:gd name="f36" fmla="+- f28 0 f1"/>
                    <a:gd name="f37" fmla="*/ f29 1 f22"/>
                    <a:gd name="f38" fmla="*/ f30 1 f22"/>
                    <a:gd name="f39" fmla="*/ f31 1 f22"/>
                    <a:gd name="f40" fmla="*/ f32 1 f22"/>
                    <a:gd name="f41" fmla="*/ f33 1 f22"/>
                    <a:gd name="f42" fmla="*/ f34 f18 1"/>
                    <a:gd name="f43" fmla="*/ f35 f18 1"/>
                    <a:gd name="f44" fmla="*/ f35 f19 1"/>
                    <a:gd name="f45" fmla="*/ f34 f19 1"/>
                    <a:gd name="f46" fmla="*/ f37 f18 1"/>
                    <a:gd name="f47" fmla="*/ f38 f19 1"/>
                    <a:gd name="f48" fmla="*/ f38 f18 1"/>
                    <a:gd name="f49" fmla="*/ f37 f19 1"/>
                    <a:gd name="f50" fmla="*/ f39 f19 1"/>
                    <a:gd name="f51" fmla="*/ f39 f18 1"/>
                    <a:gd name="f52" fmla="*/ f40 f19 1"/>
                    <a:gd name="f53" fmla="*/ f41 f18 1"/>
                    <a:gd name="f54" fmla="*/ f41 f19 1"/>
                    <a:gd name="f55" fmla="*/ f40 f18 1"/>
                  </a:gdLst>
                  <a:ahLst/>
                  <a:cxnLst>
                    <a:cxn ang="3cd4">
                      <a:pos x="hc" y="t"/>
                    </a:cxn>
                    <a:cxn ang="0">
                      <a:pos x="r" y="vc"/>
                    </a:cxn>
                    <a:cxn ang="cd4">
                      <a:pos x="hc" y="b"/>
                    </a:cxn>
                    <a:cxn ang="cd2">
                      <a:pos x="l" y="vc"/>
                    </a:cxn>
                    <a:cxn ang="f36">
                      <a:pos x="f46" y="f47"/>
                    </a:cxn>
                    <a:cxn ang="f36">
                      <a:pos x="f48" y="f49"/>
                    </a:cxn>
                    <a:cxn ang="f36">
                      <a:pos x="f46" y="f50"/>
                    </a:cxn>
                    <a:cxn ang="f36">
                      <a:pos x="f51" y="f49"/>
                    </a:cxn>
                    <a:cxn ang="f36">
                      <a:pos x="f46" y="f47"/>
                    </a:cxn>
                    <a:cxn ang="f36">
                      <a:pos x="f46" y="f52"/>
                    </a:cxn>
                    <a:cxn ang="f36">
                      <a:pos x="f53" y="f49"/>
                    </a:cxn>
                    <a:cxn ang="f36">
                      <a:pos x="f46" y="f54"/>
                    </a:cxn>
                    <a:cxn ang="f36">
                      <a:pos x="f55" y="f49"/>
                    </a:cxn>
                    <a:cxn ang="f36">
                      <a:pos x="f46" y="f52"/>
                    </a:cxn>
                  </a:cxnLst>
                  <a:rect l="f42" t="f45" r="f43" b="f44"/>
                  <a:pathLst>
                    <a:path w="274668" h="274668">
                      <a:moveTo>
                        <a:pt x="f7" y="f5"/>
                      </a:moveTo>
                      <a:cubicBezTo>
                        <a:pt x="f8" y="f5"/>
                        <a:pt x="f5" y="f9"/>
                        <a:pt x="f5" y="f7"/>
                      </a:cubicBezTo>
                      <a:cubicBezTo>
                        <a:pt x="f5" y="f10"/>
                        <a:pt x="f9" y="f6"/>
                        <a:pt x="f7" y="f6"/>
                      </a:cubicBezTo>
                      <a:cubicBezTo>
                        <a:pt x="f10" y="f6"/>
                        <a:pt x="f6" y="f10"/>
                        <a:pt x="f6" y="f7"/>
                      </a:cubicBezTo>
                      <a:cubicBezTo>
                        <a:pt x="f6" y="f9"/>
                        <a:pt x="f10" y="f5"/>
                        <a:pt x="f7" y="f5"/>
                      </a:cubicBezTo>
                      <a:close/>
                      <a:moveTo>
                        <a:pt x="f7" y="f11"/>
                      </a:moveTo>
                      <a:cubicBezTo>
                        <a:pt x="f12" y="f11"/>
                        <a:pt x="f13" y="f14"/>
                        <a:pt x="f13" y="f7"/>
                      </a:cubicBezTo>
                      <a:cubicBezTo>
                        <a:pt x="f13" y="f15"/>
                        <a:pt x="f15" y="f13"/>
                        <a:pt x="f7" y="f13"/>
                      </a:cubicBezTo>
                      <a:cubicBezTo>
                        <a:pt x="f16" y="f13"/>
                        <a:pt x="f11" y="f15"/>
                        <a:pt x="f11" y="f7"/>
                      </a:cubicBezTo>
                      <a:cubicBezTo>
                        <a:pt x="f11" y="f14"/>
                        <a:pt x="f16" y="f11"/>
                        <a:pt x="f7" y="f11"/>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2" name="Freeform 26">
                  <a:extLst>
                    <a:ext uri="{FF2B5EF4-FFF2-40B4-BE49-F238E27FC236}">
                      <a16:creationId xmlns:a16="http://schemas.microsoft.com/office/drawing/2014/main" id="{E5BD419F-2336-D563-4FC1-1F5B1DF491F4}"/>
                    </a:ext>
                  </a:extLst>
                </p:cNvPr>
                <p:cNvSpPr/>
                <p:nvPr/>
              </p:nvSpPr>
              <p:spPr>
                <a:xfrm>
                  <a:off x="10163620" y="4928524"/>
                  <a:ext cx="42501" cy="42501"/>
                </a:xfrm>
                <a:custGeom>
                  <a:avLst/>
                  <a:gdLst>
                    <a:gd name="f0" fmla="val 10800000"/>
                    <a:gd name="f1" fmla="val 5400000"/>
                    <a:gd name="f2" fmla="val 180"/>
                    <a:gd name="f3" fmla="val w"/>
                    <a:gd name="f4" fmla="val h"/>
                    <a:gd name="f5" fmla="val 0"/>
                    <a:gd name="f6" fmla="val 64257"/>
                    <a:gd name="f7" fmla="val 32129"/>
                    <a:gd name="f8" fmla="val 49873"/>
                    <a:gd name="f9" fmla="val 14385"/>
                    <a:gd name="f10" fmla="val 14384"/>
                    <a:gd name="f11" fmla="+- 0 0 -90"/>
                    <a:gd name="f12" fmla="*/ f3 1 64257"/>
                    <a:gd name="f13" fmla="*/ f4 1 64257"/>
                    <a:gd name="f14" fmla="+- f6 0 f5"/>
                    <a:gd name="f15" fmla="*/ f11 f0 1"/>
                    <a:gd name="f16" fmla="*/ f14 1 64257"/>
                    <a:gd name="f17" fmla="*/ 64257 f14 1"/>
                    <a:gd name="f18" fmla="*/ 32129 f14 1"/>
                    <a:gd name="f19" fmla="*/ 0 f14 1"/>
                    <a:gd name="f20" fmla="*/ f15 1 f2"/>
                    <a:gd name="f21" fmla="*/ f17 1 64257"/>
                    <a:gd name="f22" fmla="*/ f18 1 64257"/>
                    <a:gd name="f23" fmla="*/ f19 1 64257"/>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64257" h="64257">
                      <a:moveTo>
                        <a:pt x="f6" y="f7"/>
                      </a:moveTo>
                      <a:cubicBezTo>
                        <a:pt x="f6" y="f8"/>
                        <a:pt x="f8" y="f6"/>
                        <a:pt x="f7" y="f6"/>
                      </a:cubicBezTo>
                      <a:cubicBezTo>
                        <a:pt x="f9" y="f6"/>
                        <a:pt x="f5" y="f8"/>
                        <a:pt x="f5" y="f7"/>
                      </a:cubicBezTo>
                      <a:cubicBezTo>
                        <a:pt x="f5" y="f10"/>
                        <a:pt x="f9" y="f5"/>
                        <a:pt x="f7" y="f5"/>
                      </a:cubicBezTo>
                      <a:cubicBezTo>
                        <a:pt x="f8" y="f5"/>
                        <a:pt x="f6" y="f10"/>
                        <a:pt x="f6" y="f7"/>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grpSp>
        <p:sp>
          <p:nvSpPr>
            <p:cNvPr id="15" name="Freeform 21">
              <a:extLst>
                <a:ext uri="{FF2B5EF4-FFF2-40B4-BE49-F238E27FC236}">
                  <a16:creationId xmlns:a16="http://schemas.microsoft.com/office/drawing/2014/main" id="{EA545EED-B655-76BF-89CC-D219EDD3FE1F}"/>
                </a:ext>
              </a:extLst>
            </p:cNvPr>
            <p:cNvSpPr/>
            <p:nvPr/>
          </p:nvSpPr>
          <p:spPr>
            <a:xfrm>
              <a:off x="8531516" y="4910611"/>
              <a:ext cx="363757" cy="295835"/>
            </a:xfrm>
            <a:custGeom>
              <a:avLst/>
              <a:gdLst>
                <a:gd name="f0" fmla="val 10800000"/>
                <a:gd name="f1" fmla="val 5400000"/>
                <a:gd name="f2" fmla="val 180"/>
                <a:gd name="f3" fmla="val w"/>
                <a:gd name="f4" fmla="val h"/>
                <a:gd name="f5" fmla="val 0"/>
                <a:gd name="f6" fmla="val 549966"/>
                <a:gd name="f7" fmla="val 447280"/>
                <a:gd name="f8" fmla="val 173243"/>
                <a:gd name="f9" fmla="val 447281"/>
                <a:gd name="f10" fmla="val 381134"/>
                <a:gd name="f11" fmla="val 494529"/>
                <a:gd name="f12" fmla="val 275298"/>
                <a:gd name="f13" fmla="val 125995"/>
                <a:gd name="f14" fmla="val 120955"/>
                <a:gd name="f15" fmla="val 116545"/>
                <a:gd name="f16" fmla="val 493899"/>
                <a:gd name="f17" fmla="val 111505"/>
                <a:gd name="f18" fmla="val 515948"/>
                <a:gd name="f19" fmla="val 95756"/>
                <a:gd name="f20" fmla="val 534847"/>
                <a:gd name="f21" fmla="val 75597"/>
                <a:gd name="f22" fmla="val 52918"/>
                <a:gd name="f23" fmla="val 529807"/>
                <a:gd name="f24" fmla="val 61737"/>
                <a:gd name="f25" fmla="val 507758"/>
                <a:gd name="f26" fmla="val 68037"/>
                <a:gd name="f27" fmla="val 485079"/>
                <a:gd name="f28" fmla="val 70557"/>
                <a:gd name="f29" fmla="val 508388"/>
                <a:gd name="f30" fmla="val 56698"/>
                <a:gd name="f31" fmla="val 526027"/>
                <a:gd name="f32" fmla="val 34649"/>
                <a:gd name="f33" fmla="val 8190"/>
                <a:gd name="f34" fmla="val 512798"/>
                <a:gd name="f35" fmla="val 21419"/>
                <a:gd name="f36" fmla="val 488859"/>
                <a:gd name="f37" fmla="val 30239"/>
                <a:gd name="f38" fmla="val 463030"/>
                <a:gd name="f39" fmla="val 35908"/>
                <a:gd name="f40" fmla="val 442241"/>
                <a:gd name="f41" fmla="val 13859"/>
                <a:gd name="f42" fmla="val 413262"/>
                <a:gd name="f43" fmla="val 380504"/>
                <a:gd name="f44" fmla="val 318136"/>
                <a:gd name="f45" fmla="val 267739"/>
                <a:gd name="f46" fmla="val 50398"/>
                <a:gd name="f47" fmla="val 112765"/>
                <a:gd name="f48" fmla="val 121585"/>
                <a:gd name="f49" fmla="val 268998"/>
                <a:gd name="f50" fmla="val 130404"/>
                <a:gd name="f51" fmla="val 270888"/>
                <a:gd name="f52" fmla="val 138594"/>
                <a:gd name="f53" fmla="val 177022"/>
                <a:gd name="f54" fmla="val 134184"/>
                <a:gd name="f55" fmla="val 93866"/>
                <a:gd name="f56" fmla="val 88826"/>
                <a:gd name="f57" fmla="val 38428"/>
                <a:gd name="f58" fmla="val 20789"/>
                <a:gd name="f59" fmla="val 28979"/>
                <a:gd name="f60" fmla="val 37168"/>
                <a:gd name="f61" fmla="val 23309"/>
                <a:gd name="f62" fmla="val 77487"/>
                <a:gd name="f63" fmla="val 43468"/>
                <a:gd name="f64" fmla="val 151194"/>
                <a:gd name="f65" fmla="val 73707"/>
                <a:gd name="f66" fmla="val 171353"/>
                <a:gd name="f67" fmla="val 55438"/>
                <a:gd name="f68" fmla="val 170723"/>
                <a:gd name="f69" fmla="val 37798"/>
                <a:gd name="f70" fmla="val 165683"/>
                <a:gd name="f71" fmla="val 22679"/>
                <a:gd name="f72" fmla="val 157493"/>
                <a:gd name="f73" fmla="val 158123"/>
                <a:gd name="f74" fmla="val 158753"/>
                <a:gd name="f75" fmla="val 213561"/>
                <a:gd name="f76" fmla="val 258919"/>
                <a:gd name="f77" fmla="val 113395"/>
                <a:gd name="f78" fmla="val 269628"/>
                <a:gd name="f79" fmla="val 103946"/>
                <a:gd name="f80" fmla="val 272148"/>
                <a:gd name="f81" fmla="val 273408"/>
                <a:gd name="f82" fmla="val 83786"/>
                <a:gd name="f83" fmla="val 76227"/>
                <a:gd name="f84" fmla="val 69297"/>
                <a:gd name="f85" fmla="val 272778"/>
                <a:gd name="f86" fmla="val 62367"/>
                <a:gd name="f87" fmla="val 271518"/>
                <a:gd name="f88" fmla="val 76857"/>
                <a:gd name="f89" fmla="val 316246"/>
                <a:gd name="f90" fmla="val 118435"/>
                <a:gd name="f91" fmla="val 349005"/>
                <a:gd name="f92" fmla="val 167573"/>
                <a:gd name="f93" fmla="val 349635"/>
                <a:gd name="f94" fmla="val 129144"/>
                <a:gd name="f95" fmla="val 379874"/>
                <a:gd name="f96" fmla="val 80006"/>
                <a:gd name="f97" fmla="val 398143"/>
                <a:gd name="f98" fmla="val 27089"/>
                <a:gd name="f99" fmla="val 18269"/>
                <a:gd name="f100" fmla="val 8820"/>
                <a:gd name="f101" fmla="val 397513"/>
                <a:gd name="f102" fmla="val 396883"/>
                <a:gd name="f103" fmla="val 428382"/>
                <a:gd name="f104" fmla="val 109615"/>
                <a:gd name="f105" fmla="+- 0 0 -90"/>
                <a:gd name="f106" fmla="*/ f3 1 549966"/>
                <a:gd name="f107" fmla="*/ f4 1 447280"/>
                <a:gd name="f108" fmla="+- f7 0 f5"/>
                <a:gd name="f109" fmla="+- f6 0 f5"/>
                <a:gd name="f110" fmla="*/ f105 f0 1"/>
                <a:gd name="f111" fmla="*/ f109 1 549966"/>
                <a:gd name="f112" fmla="*/ f108 1 447280"/>
                <a:gd name="f113" fmla="*/ 173243 f109 1"/>
                <a:gd name="f114" fmla="*/ 447281 f108 1"/>
                <a:gd name="f115" fmla="*/ 494529 f109 1"/>
                <a:gd name="f116" fmla="*/ 125995 f108 1"/>
                <a:gd name="f117" fmla="*/ 493899 f109 1"/>
                <a:gd name="f118" fmla="*/ 111505 f108 1"/>
                <a:gd name="f119" fmla="*/ 549966 f109 1"/>
                <a:gd name="f120" fmla="*/ 52918 f108 1"/>
                <a:gd name="f121" fmla="*/ 485079 f109 1"/>
                <a:gd name="f122" fmla="*/ 70557 f108 1"/>
                <a:gd name="f123" fmla="*/ 534847 f109 1"/>
                <a:gd name="f124" fmla="*/ 8190 f108 1"/>
                <a:gd name="f125" fmla="*/ 463030 f109 1"/>
                <a:gd name="f126" fmla="*/ 35908 f108 1"/>
                <a:gd name="f127" fmla="*/ 380504 f109 1"/>
                <a:gd name="f128" fmla="*/ 0 f108 1"/>
                <a:gd name="f129" fmla="*/ 267739 f109 1"/>
                <a:gd name="f130" fmla="*/ 112765 f108 1"/>
                <a:gd name="f131" fmla="*/ 270888 f109 1"/>
                <a:gd name="f132" fmla="*/ 138594 f108 1"/>
                <a:gd name="f133" fmla="*/ 38428 f109 1"/>
                <a:gd name="f134" fmla="*/ 20789 f108 1"/>
                <a:gd name="f135" fmla="*/ 23309 f109 1"/>
                <a:gd name="f136" fmla="*/ 77487 f108 1"/>
                <a:gd name="f137" fmla="*/ 73707 f109 1"/>
                <a:gd name="f138" fmla="*/ 171353 f108 1"/>
                <a:gd name="f139" fmla="*/ 22679 f109 1"/>
                <a:gd name="f140" fmla="*/ 157493 f108 1"/>
                <a:gd name="f141" fmla="*/ 158753 f108 1"/>
                <a:gd name="f142" fmla="*/ 113395 f109 1"/>
                <a:gd name="f143" fmla="*/ 269628 f108 1"/>
                <a:gd name="f144" fmla="*/ 83786 f109 1"/>
                <a:gd name="f145" fmla="*/ 273408 f108 1"/>
                <a:gd name="f146" fmla="*/ 62367 f109 1"/>
                <a:gd name="f147" fmla="*/ 271518 f108 1"/>
                <a:gd name="f148" fmla="*/ 167573 f109 1"/>
                <a:gd name="f149" fmla="*/ 349635 f108 1"/>
                <a:gd name="f150" fmla="*/ 27089 f109 1"/>
                <a:gd name="f151" fmla="*/ 398143 f108 1"/>
                <a:gd name="f152" fmla="*/ 0 f109 1"/>
                <a:gd name="f153" fmla="*/ 396883 f108 1"/>
                <a:gd name="f154" fmla="*/ f110 1 f2"/>
                <a:gd name="f155" fmla="*/ f113 1 549966"/>
                <a:gd name="f156" fmla="*/ f114 1 447280"/>
                <a:gd name="f157" fmla="*/ f115 1 549966"/>
                <a:gd name="f158" fmla="*/ f116 1 447280"/>
                <a:gd name="f159" fmla="*/ f117 1 549966"/>
                <a:gd name="f160" fmla="*/ f118 1 447280"/>
                <a:gd name="f161" fmla="*/ f119 1 549966"/>
                <a:gd name="f162" fmla="*/ f120 1 447280"/>
                <a:gd name="f163" fmla="*/ f121 1 549966"/>
                <a:gd name="f164" fmla="*/ f122 1 447280"/>
                <a:gd name="f165" fmla="*/ f123 1 549966"/>
                <a:gd name="f166" fmla="*/ f124 1 447280"/>
                <a:gd name="f167" fmla="*/ f125 1 549966"/>
                <a:gd name="f168" fmla="*/ f126 1 447280"/>
                <a:gd name="f169" fmla="*/ f127 1 549966"/>
                <a:gd name="f170" fmla="*/ f128 1 447280"/>
                <a:gd name="f171" fmla="*/ f129 1 549966"/>
                <a:gd name="f172" fmla="*/ f130 1 447280"/>
                <a:gd name="f173" fmla="*/ f131 1 549966"/>
                <a:gd name="f174" fmla="*/ f132 1 447280"/>
                <a:gd name="f175" fmla="*/ f133 1 549966"/>
                <a:gd name="f176" fmla="*/ f134 1 447280"/>
                <a:gd name="f177" fmla="*/ f135 1 549966"/>
                <a:gd name="f178" fmla="*/ f136 1 447280"/>
                <a:gd name="f179" fmla="*/ f137 1 549966"/>
                <a:gd name="f180" fmla="*/ f138 1 447280"/>
                <a:gd name="f181" fmla="*/ f139 1 549966"/>
                <a:gd name="f182" fmla="*/ f140 1 447280"/>
                <a:gd name="f183" fmla="*/ f141 1 447280"/>
                <a:gd name="f184" fmla="*/ f142 1 549966"/>
                <a:gd name="f185" fmla="*/ f143 1 447280"/>
                <a:gd name="f186" fmla="*/ f144 1 549966"/>
                <a:gd name="f187" fmla="*/ f145 1 447280"/>
                <a:gd name="f188" fmla="*/ f146 1 549966"/>
                <a:gd name="f189" fmla="*/ f147 1 447280"/>
                <a:gd name="f190" fmla="*/ f148 1 549966"/>
                <a:gd name="f191" fmla="*/ f149 1 447280"/>
                <a:gd name="f192" fmla="*/ f150 1 549966"/>
                <a:gd name="f193" fmla="*/ f151 1 447280"/>
                <a:gd name="f194" fmla="*/ f152 1 549966"/>
                <a:gd name="f195" fmla="*/ f153 1 447280"/>
                <a:gd name="f196" fmla="*/ f5 1 f111"/>
                <a:gd name="f197" fmla="*/ f6 1 f111"/>
                <a:gd name="f198" fmla="*/ f5 1 f112"/>
                <a:gd name="f199" fmla="*/ f7 1 f112"/>
                <a:gd name="f200" fmla="+- f154 0 f1"/>
                <a:gd name="f201" fmla="*/ f155 1 f111"/>
                <a:gd name="f202" fmla="*/ f156 1 f112"/>
                <a:gd name="f203" fmla="*/ f157 1 f111"/>
                <a:gd name="f204" fmla="*/ f158 1 f112"/>
                <a:gd name="f205" fmla="*/ f159 1 f111"/>
                <a:gd name="f206" fmla="*/ f160 1 f112"/>
                <a:gd name="f207" fmla="*/ f161 1 f111"/>
                <a:gd name="f208" fmla="*/ f162 1 f112"/>
                <a:gd name="f209" fmla="*/ f163 1 f111"/>
                <a:gd name="f210" fmla="*/ f164 1 f112"/>
                <a:gd name="f211" fmla="*/ f165 1 f111"/>
                <a:gd name="f212" fmla="*/ f166 1 f112"/>
                <a:gd name="f213" fmla="*/ f167 1 f111"/>
                <a:gd name="f214" fmla="*/ f168 1 f112"/>
                <a:gd name="f215" fmla="*/ f169 1 f111"/>
                <a:gd name="f216" fmla="*/ f170 1 f112"/>
                <a:gd name="f217" fmla="*/ f171 1 f111"/>
                <a:gd name="f218" fmla="*/ f172 1 f112"/>
                <a:gd name="f219" fmla="*/ f173 1 f111"/>
                <a:gd name="f220" fmla="*/ f174 1 f112"/>
                <a:gd name="f221" fmla="*/ f175 1 f111"/>
                <a:gd name="f222" fmla="*/ f176 1 f112"/>
                <a:gd name="f223" fmla="*/ f177 1 f111"/>
                <a:gd name="f224" fmla="*/ f178 1 f112"/>
                <a:gd name="f225" fmla="*/ f179 1 f111"/>
                <a:gd name="f226" fmla="*/ f180 1 f112"/>
                <a:gd name="f227" fmla="*/ f181 1 f111"/>
                <a:gd name="f228" fmla="*/ f182 1 f112"/>
                <a:gd name="f229" fmla="*/ f183 1 f112"/>
                <a:gd name="f230" fmla="*/ f184 1 f111"/>
                <a:gd name="f231" fmla="*/ f185 1 f112"/>
                <a:gd name="f232" fmla="*/ f186 1 f111"/>
                <a:gd name="f233" fmla="*/ f187 1 f112"/>
                <a:gd name="f234" fmla="*/ f188 1 f111"/>
                <a:gd name="f235" fmla="*/ f189 1 f112"/>
                <a:gd name="f236" fmla="*/ f190 1 f111"/>
                <a:gd name="f237" fmla="*/ f191 1 f112"/>
                <a:gd name="f238" fmla="*/ f192 1 f111"/>
                <a:gd name="f239" fmla="*/ f193 1 f112"/>
                <a:gd name="f240" fmla="*/ f194 1 f111"/>
                <a:gd name="f241" fmla="*/ f195 1 f112"/>
                <a:gd name="f242" fmla="*/ f196 f106 1"/>
                <a:gd name="f243" fmla="*/ f197 f106 1"/>
                <a:gd name="f244" fmla="*/ f199 f107 1"/>
                <a:gd name="f245" fmla="*/ f198 f107 1"/>
                <a:gd name="f246" fmla="*/ f201 f106 1"/>
                <a:gd name="f247" fmla="*/ f202 f107 1"/>
                <a:gd name="f248" fmla="*/ f203 f106 1"/>
                <a:gd name="f249" fmla="*/ f204 f107 1"/>
                <a:gd name="f250" fmla="*/ f205 f106 1"/>
                <a:gd name="f251" fmla="*/ f206 f107 1"/>
                <a:gd name="f252" fmla="*/ f207 f106 1"/>
                <a:gd name="f253" fmla="*/ f208 f107 1"/>
                <a:gd name="f254" fmla="*/ f209 f106 1"/>
                <a:gd name="f255" fmla="*/ f210 f107 1"/>
                <a:gd name="f256" fmla="*/ f211 f106 1"/>
                <a:gd name="f257" fmla="*/ f212 f107 1"/>
                <a:gd name="f258" fmla="*/ f213 f106 1"/>
                <a:gd name="f259" fmla="*/ f214 f107 1"/>
                <a:gd name="f260" fmla="*/ f215 f106 1"/>
                <a:gd name="f261" fmla="*/ f216 f107 1"/>
                <a:gd name="f262" fmla="*/ f217 f106 1"/>
                <a:gd name="f263" fmla="*/ f218 f107 1"/>
                <a:gd name="f264" fmla="*/ f219 f106 1"/>
                <a:gd name="f265" fmla="*/ f220 f107 1"/>
                <a:gd name="f266" fmla="*/ f221 f106 1"/>
                <a:gd name="f267" fmla="*/ f222 f107 1"/>
                <a:gd name="f268" fmla="*/ f223 f106 1"/>
                <a:gd name="f269" fmla="*/ f224 f107 1"/>
                <a:gd name="f270" fmla="*/ f225 f106 1"/>
                <a:gd name="f271" fmla="*/ f226 f107 1"/>
                <a:gd name="f272" fmla="*/ f227 f106 1"/>
                <a:gd name="f273" fmla="*/ f228 f107 1"/>
                <a:gd name="f274" fmla="*/ f229 f107 1"/>
                <a:gd name="f275" fmla="*/ f230 f106 1"/>
                <a:gd name="f276" fmla="*/ f231 f107 1"/>
                <a:gd name="f277" fmla="*/ f232 f106 1"/>
                <a:gd name="f278" fmla="*/ f233 f107 1"/>
                <a:gd name="f279" fmla="*/ f234 f106 1"/>
                <a:gd name="f280" fmla="*/ f235 f107 1"/>
                <a:gd name="f281" fmla="*/ f236 f106 1"/>
                <a:gd name="f282" fmla="*/ f237 f107 1"/>
                <a:gd name="f283" fmla="*/ f238 f106 1"/>
                <a:gd name="f284" fmla="*/ f239 f107 1"/>
                <a:gd name="f285" fmla="*/ f240 f106 1"/>
                <a:gd name="f286" fmla="*/ f241 f107 1"/>
              </a:gdLst>
              <a:ahLst/>
              <a:cxnLst>
                <a:cxn ang="3cd4">
                  <a:pos x="hc" y="t"/>
                </a:cxn>
                <a:cxn ang="0">
                  <a:pos x="r" y="vc"/>
                </a:cxn>
                <a:cxn ang="cd4">
                  <a:pos x="hc" y="b"/>
                </a:cxn>
                <a:cxn ang="cd2">
                  <a:pos x="l" y="vc"/>
                </a:cxn>
                <a:cxn ang="f200">
                  <a:pos x="f246" y="f247"/>
                </a:cxn>
                <a:cxn ang="f200">
                  <a:pos x="f248" y="f249"/>
                </a:cxn>
                <a:cxn ang="f200">
                  <a:pos x="f250" y="f251"/>
                </a:cxn>
                <a:cxn ang="f200">
                  <a:pos x="f252" y="f253"/>
                </a:cxn>
                <a:cxn ang="f200">
                  <a:pos x="f254" y="f255"/>
                </a:cxn>
                <a:cxn ang="f200">
                  <a:pos x="f256" y="f257"/>
                </a:cxn>
                <a:cxn ang="f200">
                  <a:pos x="f258" y="f259"/>
                </a:cxn>
                <a:cxn ang="f200">
                  <a:pos x="f260" y="f261"/>
                </a:cxn>
                <a:cxn ang="f200">
                  <a:pos x="f262" y="f263"/>
                </a:cxn>
                <a:cxn ang="f200">
                  <a:pos x="f264" y="f265"/>
                </a:cxn>
                <a:cxn ang="f200">
                  <a:pos x="f266" y="f267"/>
                </a:cxn>
                <a:cxn ang="f200">
                  <a:pos x="f268" y="f269"/>
                </a:cxn>
                <a:cxn ang="f200">
                  <a:pos x="f270" y="f271"/>
                </a:cxn>
                <a:cxn ang="f200">
                  <a:pos x="f272" y="f273"/>
                </a:cxn>
                <a:cxn ang="f200">
                  <a:pos x="f272" y="f274"/>
                </a:cxn>
                <a:cxn ang="f200">
                  <a:pos x="f275" y="f276"/>
                </a:cxn>
                <a:cxn ang="f200">
                  <a:pos x="f277" y="f278"/>
                </a:cxn>
                <a:cxn ang="f200">
                  <a:pos x="f279" y="f280"/>
                </a:cxn>
                <a:cxn ang="f200">
                  <a:pos x="f281" y="f282"/>
                </a:cxn>
                <a:cxn ang="f200">
                  <a:pos x="f283" y="f284"/>
                </a:cxn>
                <a:cxn ang="f200">
                  <a:pos x="f285" y="f286"/>
                </a:cxn>
                <a:cxn ang="f200">
                  <a:pos x="f246" y="f247"/>
                </a:cxn>
              </a:cxnLst>
              <a:rect l="f242" t="f245" r="f243" b="f244"/>
              <a:pathLst>
                <a:path w="549966" h="447280">
                  <a:moveTo>
                    <a:pt x="f8" y="f9"/>
                  </a:moveTo>
                  <a:cubicBezTo>
                    <a:pt x="f10" y="f9"/>
                    <a:pt x="f11" y="f12"/>
                    <a:pt x="f11" y="f13"/>
                  </a:cubicBezTo>
                  <a:cubicBezTo>
                    <a:pt x="f11" y="f14"/>
                    <a:pt x="f11" y="f15"/>
                    <a:pt x="f16" y="f17"/>
                  </a:cubicBezTo>
                  <a:cubicBezTo>
                    <a:pt x="f18" y="f19"/>
                    <a:pt x="f20" y="f21"/>
                    <a:pt x="f6" y="f22"/>
                  </a:cubicBezTo>
                  <a:cubicBezTo>
                    <a:pt x="f23" y="f24"/>
                    <a:pt x="f25" y="f26"/>
                    <a:pt x="f27" y="f28"/>
                  </a:cubicBezTo>
                  <a:cubicBezTo>
                    <a:pt x="f29" y="f30"/>
                    <a:pt x="f31" y="f32"/>
                    <a:pt x="f20" y="f33"/>
                  </a:cubicBezTo>
                  <a:cubicBezTo>
                    <a:pt x="f34" y="f35"/>
                    <a:pt x="f36" y="f37"/>
                    <a:pt x="f38" y="f39"/>
                  </a:cubicBezTo>
                  <a:cubicBezTo>
                    <a:pt x="f40" y="f41"/>
                    <a:pt x="f42" y="f5"/>
                    <a:pt x="f43" y="f5"/>
                  </a:cubicBezTo>
                  <a:cubicBezTo>
                    <a:pt x="f44" y="f5"/>
                    <a:pt x="f45" y="f46"/>
                    <a:pt x="f45" y="f47"/>
                  </a:cubicBezTo>
                  <a:cubicBezTo>
                    <a:pt x="f45" y="f48"/>
                    <a:pt x="f49" y="f50"/>
                    <a:pt x="f51" y="f52"/>
                  </a:cubicBezTo>
                  <a:cubicBezTo>
                    <a:pt x="f53" y="f54"/>
                    <a:pt x="f55" y="f56"/>
                    <a:pt x="f57" y="f58"/>
                  </a:cubicBezTo>
                  <a:cubicBezTo>
                    <a:pt x="f59" y="f60"/>
                    <a:pt x="f61" y="f30"/>
                    <a:pt x="f61" y="f62"/>
                  </a:cubicBezTo>
                  <a:cubicBezTo>
                    <a:pt x="f61" y="f15"/>
                    <a:pt x="f63" y="f64"/>
                    <a:pt x="f65" y="f66"/>
                  </a:cubicBezTo>
                  <a:cubicBezTo>
                    <a:pt x="f67" y="f68"/>
                    <a:pt x="f69" y="f70"/>
                    <a:pt x="f71" y="f72"/>
                  </a:cubicBezTo>
                  <a:cubicBezTo>
                    <a:pt x="f71" y="f73"/>
                    <a:pt x="f71" y="f73"/>
                    <a:pt x="f71" y="f74"/>
                  </a:cubicBezTo>
                  <a:cubicBezTo>
                    <a:pt x="f71" y="f75"/>
                    <a:pt x="f24" y="f76"/>
                    <a:pt x="f77" y="f78"/>
                  </a:cubicBezTo>
                  <a:cubicBezTo>
                    <a:pt x="f79" y="f80"/>
                    <a:pt x="f55" y="f81"/>
                    <a:pt x="f82" y="f81"/>
                  </a:cubicBezTo>
                  <a:cubicBezTo>
                    <a:pt x="f83" y="f81"/>
                    <a:pt x="f84" y="f85"/>
                    <a:pt x="f86" y="f87"/>
                  </a:cubicBezTo>
                  <a:cubicBezTo>
                    <a:pt x="f88" y="f89"/>
                    <a:pt x="f90" y="f91"/>
                    <a:pt x="f92" y="f93"/>
                  </a:cubicBezTo>
                  <a:cubicBezTo>
                    <a:pt x="f94" y="f95"/>
                    <a:pt x="f96" y="f97"/>
                    <a:pt x="f98" y="f97"/>
                  </a:cubicBezTo>
                  <a:cubicBezTo>
                    <a:pt x="f99" y="f97"/>
                    <a:pt x="f100" y="f101"/>
                    <a:pt x="f5" y="f102"/>
                  </a:cubicBezTo>
                  <a:cubicBezTo>
                    <a:pt x="f46" y="f103"/>
                    <a:pt x="f104" y="f9"/>
                    <a:pt x="f8" y="f9"/>
                  </a:cubicBezTo>
                </a:path>
              </a:pathLst>
            </a:custGeom>
            <a:no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sp>
          <p:nvSpPr>
            <p:cNvPr id="17" name="Freeform 16">
              <a:extLst>
                <a:ext uri="{FF2B5EF4-FFF2-40B4-BE49-F238E27FC236}">
                  <a16:creationId xmlns:a16="http://schemas.microsoft.com/office/drawing/2014/main" id="{3E705037-32C2-16DD-6502-E08454F75B15}"/>
                </a:ext>
              </a:extLst>
            </p:cNvPr>
            <p:cNvSpPr/>
            <p:nvPr/>
          </p:nvSpPr>
          <p:spPr>
            <a:xfrm>
              <a:off x="10502368" y="4763109"/>
              <a:ext cx="562502" cy="562502"/>
            </a:xfrm>
            <a:custGeom>
              <a:avLst/>
              <a:gdLst>
                <a:gd name="f0" fmla="val 10800000"/>
                <a:gd name="f1" fmla="val 5400000"/>
                <a:gd name="f2" fmla="val 180"/>
                <a:gd name="f3" fmla="val w"/>
                <a:gd name="f4" fmla="val h"/>
                <a:gd name="f5" fmla="val 0"/>
                <a:gd name="f6" fmla="val 850463"/>
                <a:gd name="f7" fmla="val 425232"/>
                <a:gd name="f8" fmla="val 660081"/>
                <a:gd name="f9" fmla="val 850464"/>
                <a:gd name="f10" fmla="val 190382"/>
                <a:gd name="f11" fmla="val 190383"/>
                <a:gd name="f12" fmla="+- 0 0 -90"/>
                <a:gd name="f13" fmla="*/ f3 1 850463"/>
                <a:gd name="f14" fmla="*/ f4 1 850463"/>
                <a:gd name="f15" fmla="+- f6 0 f5"/>
                <a:gd name="f16" fmla="*/ f12 f0 1"/>
                <a:gd name="f17" fmla="*/ f15 1 850463"/>
                <a:gd name="f18" fmla="*/ 850463 f15 1"/>
                <a:gd name="f19" fmla="*/ 425232 f15 1"/>
                <a:gd name="f20" fmla="*/ 850464 f15 1"/>
                <a:gd name="f21" fmla="*/ 0 f15 1"/>
                <a:gd name="f22" fmla="*/ f16 1 f2"/>
                <a:gd name="f23" fmla="*/ f18 1 850463"/>
                <a:gd name="f24" fmla="*/ f19 1 850463"/>
                <a:gd name="f25" fmla="*/ f20 1 850463"/>
                <a:gd name="f26" fmla="*/ f21 1 850463"/>
                <a:gd name="f27" fmla="*/ f5 1 f17"/>
                <a:gd name="f28" fmla="*/ f6 1 f17"/>
                <a:gd name="f29" fmla="+- f22 0 f1"/>
                <a:gd name="f30" fmla="*/ f23 1 f17"/>
                <a:gd name="f31" fmla="*/ f24 1 f17"/>
                <a:gd name="f32" fmla="*/ f25 1 f17"/>
                <a:gd name="f33" fmla="*/ f26 1 f17"/>
                <a:gd name="f34" fmla="*/ f27 f13 1"/>
                <a:gd name="f35" fmla="*/ f28 f13 1"/>
                <a:gd name="f36" fmla="*/ f28 f14 1"/>
                <a:gd name="f37" fmla="*/ f27 f14 1"/>
                <a:gd name="f38" fmla="*/ f30 f13 1"/>
                <a:gd name="f39" fmla="*/ f31 f14 1"/>
                <a:gd name="f40" fmla="*/ f31 f13 1"/>
                <a:gd name="f41" fmla="*/ f32 f14 1"/>
                <a:gd name="f42" fmla="*/ f33 f13 1"/>
                <a:gd name="f43" fmla="*/ f33 f14 1"/>
              </a:gdLst>
              <a:ahLst/>
              <a:cxnLst>
                <a:cxn ang="3cd4">
                  <a:pos x="hc" y="t"/>
                </a:cxn>
                <a:cxn ang="0">
                  <a:pos x="r" y="vc"/>
                </a:cxn>
                <a:cxn ang="cd4">
                  <a:pos x="hc" y="b"/>
                </a:cxn>
                <a:cxn ang="cd2">
                  <a:pos x="l" y="vc"/>
                </a:cxn>
                <a:cxn ang="f29">
                  <a:pos x="f38" y="f39"/>
                </a:cxn>
                <a:cxn ang="f29">
                  <a:pos x="f40" y="f41"/>
                </a:cxn>
                <a:cxn ang="f29">
                  <a:pos x="f42" y="f39"/>
                </a:cxn>
                <a:cxn ang="f29">
                  <a:pos x="f40" y="f43"/>
                </a:cxn>
                <a:cxn ang="f29">
                  <a:pos x="f38" y="f39"/>
                </a:cxn>
              </a:cxnLst>
              <a:rect l="f34" t="f37" r="f35" b="f36"/>
              <a:pathLst>
                <a:path w="850463" h="850463">
                  <a:moveTo>
                    <a:pt x="f6" y="f7"/>
                  </a:moveTo>
                  <a:cubicBezTo>
                    <a:pt x="f6" y="f8"/>
                    <a:pt x="f8" y="f9"/>
                    <a:pt x="f7" y="f9"/>
                  </a:cubicBezTo>
                  <a:cubicBezTo>
                    <a:pt x="f10" y="f9"/>
                    <a:pt x="f5" y="f8"/>
                    <a:pt x="f5" y="f7"/>
                  </a:cubicBezTo>
                  <a:cubicBezTo>
                    <a:pt x="f5" y="f11"/>
                    <a:pt x="f10" y="f5"/>
                    <a:pt x="f7" y="f5"/>
                  </a:cubicBezTo>
                  <a:cubicBezTo>
                    <a:pt x="f8" y="f5"/>
                    <a:pt x="f6" y="f11"/>
                    <a:pt x="f6" y="f7"/>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nvGrpSpPr>
            <p:cNvPr id="19" name="Graphic 3">
              <a:extLst>
                <a:ext uri="{FF2B5EF4-FFF2-40B4-BE49-F238E27FC236}">
                  <a16:creationId xmlns:a16="http://schemas.microsoft.com/office/drawing/2014/main" id="{16A0953B-2A24-E8D6-DAEA-8CD356435CC1}"/>
                </a:ext>
              </a:extLst>
            </p:cNvPr>
            <p:cNvGrpSpPr/>
            <p:nvPr/>
          </p:nvGrpSpPr>
          <p:grpSpPr>
            <a:xfrm>
              <a:off x="8462196" y="4766438"/>
              <a:ext cx="562502" cy="576390"/>
              <a:chOff x="8462196" y="4766438"/>
              <a:chExt cx="562502" cy="576390"/>
            </a:xfrm>
          </p:grpSpPr>
          <p:sp>
            <p:nvSpPr>
              <p:cNvPr id="20" name="Freeform 14">
                <a:extLst>
                  <a:ext uri="{FF2B5EF4-FFF2-40B4-BE49-F238E27FC236}">
                    <a16:creationId xmlns:a16="http://schemas.microsoft.com/office/drawing/2014/main" id="{BA87AB08-1431-F1EF-A10D-F4AA9A97BF2F}"/>
                  </a:ext>
                </a:extLst>
              </p:cNvPr>
              <p:cNvSpPr/>
              <p:nvPr/>
            </p:nvSpPr>
            <p:spPr>
              <a:xfrm>
                <a:off x="8462196" y="4766438"/>
                <a:ext cx="562502" cy="559173"/>
              </a:xfrm>
              <a:custGeom>
                <a:avLst/>
                <a:gdLst>
                  <a:gd name="f0" fmla="val 10800000"/>
                  <a:gd name="f1" fmla="val 5400000"/>
                  <a:gd name="f2" fmla="val 180"/>
                  <a:gd name="f3" fmla="val w"/>
                  <a:gd name="f4" fmla="val h"/>
                  <a:gd name="f5" fmla="val 0"/>
                  <a:gd name="f6" fmla="val 850463"/>
                  <a:gd name="f7" fmla="val 845423"/>
                  <a:gd name="f8" fmla="val 425232"/>
                  <a:gd name="f9" fmla="val 190252"/>
                  <a:gd name="f10" fmla="val 660212"/>
                  <a:gd name="f11" fmla="val 637533"/>
                  <a:gd name="f12" fmla="val 155603"/>
                  <a:gd name="f13" fmla="val 813295"/>
                  <a:gd name="f14" fmla="val 359085"/>
                  <a:gd name="f15" fmla="val 845424"/>
                  <a:gd name="f16" fmla="val 548076"/>
                  <a:gd name="f17" fmla="val 251359"/>
                  <a:gd name="f18" fmla="val 331996"/>
                  <a:gd name="f19" fmla="val 225530"/>
                  <a:gd name="f20" fmla="val 422712"/>
                  <a:gd name="f21" fmla="val 166313"/>
                  <a:gd name="f22" fmla="val 519728"/>
                  <a:gd name="f23" fmla="val 566346"/>
                  <a:gd name="f24" fmla="val 614854"/>
                  <a:gd name="f25" fmla="val 174503"/>
                  <a:gd name="f26" fmla="val 279078"/>
                  <a:gd name="f27" fmla="val 561306"/>
                  <a:gd name="f28" fmla="val 508388"/>
                  <a:gd name="f29" fmla="val 492009"/>
                  <a:gd name="f30" fmla="val 311837"/>
                  <a:gd name="f31" fmla="val 345225"/>
                  <a:gd name="f32" fmla="val 609184"/>
                  <a:gd name="f33" fmla="val 590285"/>
                  <a:gd name="f34" fmla="val 491379"/>
                  <a:gd name="f35" fmla="val 694860"/>
                  <a:gd name="f36" fmla="val 813925"/>
                  <a:gd name="f37" fmla="+- 0 0 -90"/>
                  <a:gd name="f38" fmla="*/ f3 1 850463"/>
                  <a:gd name="f39" fmla="*/ f4 1 845423"/>
                  <a:gd name="f40" fmla="+- f7 0 f5"/>
                  <a:gd name="f41" fmla="+- f6 0 f5"/>
                  <a:gd name="f42" fmla="*/ f37 f0 1"/>
                  <a:gd name="f43" fmla="*/ f41 1 850463"/>
                  <a:gd name="f44" fmla="*/ f40 1 845423"/>
                  <a:gd name="f45" fmla="*/ 850463 f41 1"/>
                  <a:gd name="f46" fmla="*/ 425232 f40 1"/>
                  <a:gd name="f47" fmla="*/ 425232 f41 1"/>
                  <a:gd name="f48" fmla="*/ 0 f40 1"/>
                  <a:gd name="f49" fmla="*/ 0 f41 1"/>
                  <a:gd name="f50" fmla="*/ 359085 f41 1"/>
                  <a:gd name="f51" fmla="*/ 845424 f40 1"/>
                  <a:gd name="f52" fmla="*/ 548076 f40 1"/>
                  <a:gd name="f53" fmla="*/ 251359 f41 1"/>
                  <a:gd name="f54" fmla="*/ 331996 f40 1"/>
                  <a:gd name="f55" fmla="*/ 519728 f41 1"/>
                  <a:gd name="f56" fmla="*/ 166313 f40 1"/>
                  <a:gd name="f57" fmla="*/ 614854 f41 1"/>
                  <a:gd name="f58" fmla="*/ 174503 f40 1"/>
                  <a:gd name="f59" fmla="*/ 279078 f40 1"/>
                  <a:gd name="f60" fmla="*/ 561306 f41 1"/>
                  <a:gd name="f61" fmla="*/ 492009 f41 1"/>
                  <a:gd name="f62" fmla="*/ 345225 f40 1"/>
                  <a:gd name="f63" fmla="*/ 609184 f41 1"/>
                  <a:gd name="f64" fmla="*/ 590285 f41 1"/>
                  <a:gd name="f65" fmla="*/ 491379 f41 1"/>
                  <a:gd name="f66" fmla="*/ f42 1 f2"/>
                  <a:gd name="f67" fmla="*/ f45 1 850463"/>
                  <a:gd name="f68" fmla="*/ f46 1 845423"/>
                  <a:gd name="f69" fmla="*/ f47 1 850463"/>
                  <a:gd name="f70" fmla="*/ f48 1 845423"/>
                  <a:gd name="f71" fmla="*/ f49 1 850463"/>
                  <a:gd name="f72" fmla="*/ f50 1 850463"/>
                  <a:gd name="f73" fmla="*/ f51 1 845423"/>
                  <a:gd name="f74" fmla="*/ f52 1 845423"/>
                  <a:gd name="f75" fmla="*/ f53 1 850463"/>
                  <a:gd name="f76" fmla="*/ f54 1 845423"/>
                  <a:gd name="f77" fmla="*/ f55 1 850463"/>
                  <a:gd name="f78" fmla="*/ f56 1 845423"/>
                  <a:gd name="f79" fmla="*/ f57 1 850463"/>
                  <a:gd name="f80" fmla="*/ f58 1 845423"/>
                  <a:gd name="f81" fmla="*/ f59 1 845423"/>
                  <a:gd name="f82" fmla="*/ f60 1 850463"/>
                  <a:gd name="f83" fmla="*/ f61 1 850463"/>
                  <a:gd name="f84" fmla="*/ f62 1 845423"/>
                  <a:gd name="f85" fmla="*/ f63 1 850463"/>
                  <a:gd name="f86" fmla="*/ f64 1 850463"/>
                  <a:gd name="f87" fmla="*/ f65 1 850463"/>
                  <a:gd name="f88" fmla="*/ f5 1 f43"/>
                  <a:gd name="f89" fmla="*/ f6 1 f43"/>
                  <a:gd name="f90" fmla="*/ f5 1 f44"/>
                  <a:gd name="f91" fmla="*/ f7 1 f44"/>
                  <a:gd name="f92" fmla="+- f66 0 f1"/>
                  <a:gd name="f93" fmla="*/ f67 1 f43"/>
                  <a:gd name="f94" fmla="*/ f68 1 f44"/>
                  <a:gd name="f95" fmla="*/ f69 1 f43"/>
                  <a:gd name="f96" fmla="*/ f70 1 f44"/>
                  <a:gd name="f97" fmla="*/ f71 1 f43"/>
                  <a:gd name="f98" fmla="*/ f72 1 f43"/>
                  <a:gd name="f99" fmla="*/ f73 1 f44"/>
                  <a:gd name="f100" fmla="*/ f74 1 f44"/>
                  <a:gd name="f101" fmla="*/ f75 1 f43"/>
                  <a:gd name="f102" fmla="*/ f76 1 f44"/>
                  <a:gd name="f103" fmla="*/ f77 1 f43"/>
                  <a:gd name="f104" fmla="*/ f78 1 f44"/>
                  <a:gd name="f105" fmla="*/ f79 1 f43"/>
                  <a:gd name="f106" fmla="*/ f80 1 f44"/>
                  <a:gd name="f107" fmla="*/ f81 1 f44"/>
                  <a:gd name="f108" fmla="*/ f82 1 f43"/>
                  <a:gd name="f109" fmla="*/ f83 1 f43"/>
                  <a:gd name="f110" fmla="*/ f84 1 f44"/>
                  <a:gd name="f111" fmla="*/ f85 1 f43"/>
                  <a:gd name="f112" fmla="*/ f86 1 f43"/>
                  <a:gd name="f113" fmla="*/ f87 1 f43"/>
                  <a:gd name="f114" fmla="*/ f88 f38 1"/>
                  <a:gd name="f115" fmla="*/ f89 f38 1"/>
                  <a:gd name="f116" fmla="*/ f91 f39 1"/>
                  <a:gd name="f117" fmla="*/ f90 f39 1"/>
                  <a:gd name="f118" fmla="*/ f93 f38 1"/>
                  <a:gd name="f119" fmla="*/ f94 f39 1"/>
                  <a:gd name="f120" fmla="*/ f95 f38 1"/>
                  <a:gd name="f121" fmla="*/ f96 f39 1"/>
                  <a:gd name="f122" fmla="*/ f97 f38 1"/>
                  <a:gd name="f123" fmla="*/ f98 f38 1"/>
                  <a:gd name="f124" fmla="*/ f99 f39 1"/>
                  <a:gd name="f125" fmla="*/ f100 f39 1"/>
                  <a:gd name="f126" fmla="*/ f101 f38 1"/>
                  <a:gd name="f127" fmla="*/ f102 f39 1"/>
                  <a:gd name="f128" fmla="*/ f103 f38 1"/>
                  <a:gd name="f129" fmla="*/ f104 f39 1"/>
                  <a:gd name="f130" fmla="*/ f105 f38 1"/>
                  <a:gd name="f131" fmla="*/ f106 f39 1"/>
                  <a:gd name="f132" fmla="*/ f107 f39 1"/>
                  <a:gd name="f133" fmla="*/ f108 f38 1"/>
                  <a:gd name="f134" fmla="*/ f109 f38 1"/>
                  <a:gd name="f135" fmla="*/ f110 f39 1"/>
                  <a:gd name="f136" fmla="*/ f111 f38 1"/>
                  <a:gd name="f137" fmla="*/ f112 f38 1"/>
                  <a:gd name="f138" fmla="*/ f113 f38 1"/>
                </a:gdLst>
                <a:ahLst/>
                <a:cxnLst>
                  <a:cxn ang="3cd4">
                    <a:pos x="hc" y="t"/>
                  </a:cxn>
                  <a:cxn ang="0">
                    <a:pos x="r" y="vc"/>
                  </a:cxn>
                  <a:cxn ang="cd4">
                    <a:pos x="hc" y="b"/>
                  </a:cxn>
                  <a:cxn ang="cd2">
                    <a:pos x="l" y="vc"/>
                  </a:cxn>
                  <a:cxn ang="f92">
                    <a:pos x="f118" y="f119"/>
                  </a:cxn>
                  <a:cxn ang="f92">
                    <a:pos x="f120" y="f121"/>
                  </a:cxn>
                  <a:cxn ang="f92">
                    <a:pos x="f122" y="f119"/>
                  </a:cxn>
                  <a:cxn ang="f92">
                    <a:pos x="f123" y="f124"/>
                  </a:cxn>
                  <a:cxn ang="f92">
                    <a:pos x="f123" y="f125"/>
                  </a:cxn>
                  <a:cxn ang="f92">
                    <a:pos x="f126" y="f125"/>
                  </a:cxn>
                  <a:cxn ang="f92">
                    <a:pos x="f126" y="f119"/>
                  </a:cxn>
                  <a:cxn ang="f92">
                    <a:pos x="f123" y="f119"/>
                  </a:cxn>
                  <a:cxn ang="f92">
                    <a:pos x="f123" y="f127"/>
                  </a:cxn>
                  <a:cxn ang="f92">
                    <a:pos x="f128" y="f129"/>
                  </a:cxn>
                  <a:cxn ang="f92">
                    <a:pos x="f130" y="f131"/>
                  </a:cxn>
                  <a:cxn ang="f92">
                    <a:pos x="f130" y="f132"/>
                  </a:cxn>
                  <a:cxn ang="f92">
                    <a:pos x="f133" y="f132"/>
                  </a:cxn>
                  <a:cxn ang="f92">
                    <a:pos x="f134" y="f135"/>
                  </a:cxn>
                  <a:cxn ang="f92">
                    <a:pos x="f134" y="f119"/>
                  </a:cxn>
                  <a:cxn ang="f92">
                    <a:pos x="f136" y="f119"/>
                  </a:cxn>
                  <a:cxn ang="f92">
                    <a:pos x="f137" y="f125"/>
                  </a:cxn>
                  <a:cxn ang="f92">
                    <a:pos x="f138" y="f125"/>
                  </a:cxn>
                  <a:cxn ang="f92">
                    <a:pos x="f138" y="f124"/>
                  </a:cxn>
                  <a:cxn ang="f92">
                    <a:pos x="f118" y="f119"/>
                  </a:cxn>
                </a:cxnLst>
                <a:rect l="f114" t="f117" r="f115" b="f116"/>
                <a:pathLst>
                  <a:path w="850463" h="845423">
                    <a:moveTo>
                      <a:pt x="f6" y="f8"/>
                    </a:moveTo>
                    <a:cubicBezTo>
                      <a:pt x="f6" y="f9"/>
                      <a:pt x="f10" y="f5"/>
                      <a:pt x="f8" y="f5"/>
                    </a:cubicBezTo>
                    <a:cubicBezTo>
                      <a:pt x="f9" y="f5"/>
                      <a:pt x="f5" y="f9"/>
                      <a:pt x="f5" y="f8"/>
                    </a:cubicBezTo>
                    <a:cubicBezTo>
                      <a:pt x="f5" y="f11"/>
                      <a:pt x="f12" y="f13"/>
                      <a:pt x="f14" y="f15"/>
                    </a:cubicBezTo>
                    <a:lnTo>
                      <a:pt x="f14" y="f16"/>
                    </a:lnTo>
                    <a:lnTo>
                      <a:pt x="f17" y="f16"/>
                    </a:lnTo>
                    <a:lnTo>
                      <a:pt x="f17" y="f8"/>
                    </a:lnTo>
                    <a:lnTo>
                      <a:pt x="f14" y="f8"/>
                    </a:lnTo>
                    <a:lnTo>
                      <a:pt x="f14" y="f18"/>
                    </a:lnTo>
                    <a:cubicBezTo>
                      <a:pt x="f14" y="f19"/>
                      <a:pt x="f20" y="f21"/>
                      <a:pt x="f22" y="f21"/>
                    </a:cubicBezTo>
                    <a:cubicBezTo>
                      <a:pt x="f23" y="f21"/>
                      <a:pt x="f24" y="f25"/>
                      <a:pt x="f24" y="f25"/>
                    </a:cubicBezTo>
                    <a:lnTo>
                      <a:pt x="f24" y="f26"/>
                    </a:lnTo>
                    <a:lnTo>
                      <a:pt x="f27" y="f26"/>
                    </a:lnTo>
                    <a:cubicBezTo>
                      <a:pt x="f28" y="f26"/>
                      <a:pt x="f29" y="f30"/>
                      <a:pt x="f29" y="f31"/>
                    </a:cubicBezTo>
                    <a:lnTo>
                      <a:pt x="f29" y="f8"/>
                    </a:lnTo>
                    <a:lnTo>
                      <a:pt x="f32" y="f8"/>
                    </a:lnTo>
                    <a:lnTo>
                      <a:pt x="f33" y="f16"/>
                    </a:lnTo>
                    <a:lnTo>
                      <a:pt x="f34" y="f16"/>
                    </a:lnTo>
                    <a:lnTo>
                      <a:pt x="f34" y="f15"/>
                    </a:lnTo>
                    <a:cubicBezTo>
                      <a:pt x="f35" y="f36"/>
                      <a:pt x="f6" y="f11"/>
                      <a:pt x="f6"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alibri" pitchFamily="34"/>
                  <a:cs typeface="Calibri" pitchFamily="34"/>
                </a:endParaRPr>
              </a:p>
            </p:txBody>
          </p:sp>
          <p:sp>
            <p:nvSpPr>
              <p:cNvPr id="21" name="Freeform 15">
                <a:extLst>
                  <a:ext uri="{FF2B5EF4-FFF2-40B4-BE49-F238E27FC236}">
                    <a16:creationId xmlns:a16="http://schemas.microsoft.com/office/drawing/2014/main" id="{1E0708EF-8462-1940-FDED-C71D3D1C3198}"/>
                  </a:ext>
                </a:extLst>
              </p:cNvPr>
              <p:cNvSpPr/>
              <p:nvPr/>
            </p:nvSpPr>
            <p:spPr>
              <a:xfrm>
                <a:off x="8629448" y="4867278"/>
                <a:ext cx="240414" cy="475550"/>
              </a:xfrm>
              <a:custGeom>
                <a:avLst/>
                <a:gdLst>
                  <a:gd name="f0" fmla="val 10800000"/>
                  <a:gd name="f1" fmla="val 5400000"/>
                  <a:gd name="f2" fmla="val 180"/>
                  <a:gd name="f3" fmla="val w"/>
                  <a:gd name="f4" fmla="val h"/>
                  <a:gd name="f5" fmla="val 0"/>
                  <a:gd name="f6" fmla="val 363494"/>
                  <a:gd name="f7" fmla="val 684780"/>
                  <a:gd name="f8" fmla="val 339555"/>
                  <a:gd name="f9" fmla="val 381764"/>
                  <a:gd name="f10" fmla="val 358455"/>
                  <a:gd name="f11" fmla="val 258919"/>
                  <a:gd name="f12" fmla="val 240650"/>
                  <a:gd name="f13" fmla="val 179542"/>
                  <a:gd name="f14" fmla="val 146154"/>
                  <a:gd name="f15" fmla="val 257029"/>
                  <a:gd name="f16" fmla="val 113395"/>
                  <a:gd name="f17" fmla="val 309947"/>
                  <a:gd name="f18" fmla="val 8190"/>
                  <a:gd name="f19" fmla="val 314987"/>
                  <a:gd name="f20" fmla="val 268368"/>
                  <a:gd name="f21" fmla="val 171353"/>
                  <a:gd name="f22" fmla="val 107725"/>
                  <a:gd name="f23" fmla="val 58588"/>
                  <a:gd name="f24" fmla="val 165683"/>
                  <a:gd name="f25" fmla="val 259549"/>
                  <a:gd name="f26" fmla="val 382394"/>
                  <a:gd name="f27" fmla="val 679741"/>
                  <a:gd name="f28" fmla="val 129144"/>
                  <a:gd name="f29" fmla="val 682891"/>
                  <a:gd name="f30" fmla="val 151823"/>
                  <a:gd name="f31" fmla="val 684781"/>
                  <a:gd name="f32" fmla="val 173873"/>
                  <a:gd name="f33" fmla="val 195922"/>
                  <a:gd name="f34" fmla="val 218601"/>
                  <a:gd name="f35" fmla="val 240020"/>
                  <a:gd name="f36" fmla="+- 0 0 -90"/>
                  <a:gd name="f37" fmla="*/ f3 1 363494"/>
                  <a:gd name="f38" fmla="*/ f4 1 684780"/>
                  <a:gd name="f39" fmla="+- f7 0 f5"/>
                  <a:gd name="f40" fmla="+- f6 0 f5"/>
                  <a:gd name="f41" fmla="*/ f36 f0 1"/>
                  <a:gd name="f42" fmla="*/ f40 1 363494"/>
                  <a:gd name="f43" fmla="*/ f39 1 684780"/>
                  <a:gd name="f44" fmla="*/ 339555 f40 1"/>
                  <a:gd name="f45" fmla="*/ 381764 f39 1"/>
                  <a:gd name="f46" fmla="*/ 358455 f40 1"/>
                  <a:gd name="f47" fmla="*/ 258919 f39 1"/>
                  <a:gd name="f48" fmla="*/ 240650 f40 1"/>
                  <a:gd name="f49" fmla="*/ 179542 f39 1"/>
                  <a:gd name="f50" fmla="*/ 309947 f40 1"/>
                  <a:gd name="f51" fmla="*/ 113395 f39 1"/>
                  <a:gd name="f52" fmla="*/ 363494 f40 1"/>
                  <a:gd name="f53" fmla="*/ 8190 f39 1"/>
                  <a:gd name="f54" fmla="*/ 268368 f40 1"/>
                  <a:gd name="f55" fmla="*/ 0 f39 1"/>
                  <a:gd name="f56" fmla="*/ 107725 f40 1"/>
                  <a:gd name="f57" fmla="*/ 165683 f39 1"/>
                  <a:gd name="f58" fmla="*/ 259549 f39 1"/>
                  <a:gd name="f59" fmla="*/ 0 f40 1"/>
                  <a:gd name="f60" fmla="*/ 382394 f39 1"/>
                  <a:gd name="f61" fmla="*/ 679741 f39 1"/>
                  <a:gd name="f62" fmla="*/ 173873 f40 1"/>
                  <a:gd name="f63" fmla="*/ 684781 f39 1"/>
                  <a:gd name="f64" fmla="*/ 240020 f40 1"/>
                  <a:gd name="f65" fmla="*/ f41 1 f2"/>
                  <a:gd name="f66" fmla="*/ f44 1 363494"/>
                  <a:gd name="f67" fmla="*/ f45 1 684780"/>
                  <a:gd name="f68" fmla="*/ f46 1 363494"/>
                  <a:gd name="f69" fmla="*/ f47 1 684780"/>
                  <a:gd name="f70" fmla="*/ f48 1 363494"/>
                  <a:gd name="f71" fmla="*/ f49 1 684780"/>
                  <a:gd name="f72" fmla="*/ f50 1 363494"/>
                  <a:gd name="f73" fmla="*/ f51 1 684780"/>
                  <a:gd name="f74" fmla="*/ f52 1 363494"/>
                  <a:gd name="f75" fmla="*/ f53 1 684780"/>
                  <a:gd name="f76" fmla="*/ f54 1 363494"/>
                  <a:gd name="f77" fmla="*/ f55 1 684780"/>
                  <a:gd name="f78" fmla="*/ f56 1 363494"/>
                  <a:gd name="f79" fmla="*/ f57 1 684780"/>
                  <a:gd name="f80" fmla="*/ f58 1 684780"/>
                  <a:gd name="f81" fmla="*/ f59 1 363494"/>
                  <a:gd name="f82" fmla="*/ f60 1 684780"/>
                  <a:gd name="f83" fmla="*/ f61 1 684780"/>
                  <a:gd name="f84" fmla="*/ f62 1 363494"/>
                  <a:gd name="f85" fmla="*/ f63 1 684780"/>
                  <a:gd name="f86" fmla="*/ f64 1 363494"/>
                  <a:gd name="f87" fmla="*/ f5 1 f42"/>
                  <a:gd name="f88" fmla="*/ f6 1 f42"/>
                  <a:gd name="f89" fmla="*/ f5 1 f43"/>
                  <a:gd name="f90" fmla="*/ f7 1 f43"/>
                  <a:gd name="f91" fmla="+- f65 0 f1"/>
                  <a:gd name="f92" fmla="*/ f66 1 f42"/>
                  <a:gd name="f93" fmla="*/ f67 1 f43"/>
                  <a:gd name="f94" fmla="*/ f68 1 f42"/>
                  <a:gd name="f95" fmla="*/ f69 1 f43"/>
                  <a:gd name="f96" fmla="*/ f70 1 f42"/>
                  <a:gd name="f97" fmla="*/ f71 1 f43"/>
                  <a:gd name="f98" fmla="*/ f72 1 f42"/>
                  <a:gd name="f99" fmla="*/ f73 1 f43"/>
                  <a:gd name="f100" fmla="*/ f74 1 f42"/>
                  <a:gd name="f101" fmla="*/ f75 1 f43"/>
                  <a:gd name="f102" fmla="*/ f76 1 f42"/>
                  <a:gd name="f103" fmla="*/ f77 1 f43"/>
                  <a:gd name="f104" fmla="*/ f78 1 f42"/>
                  <a:gd name="f105" fmla="*/ f79 1 f43"/>
                  <a:gd name="f106" fmla="*/ f80 1 f43"/>
                  <a:gd name="f107" fmla="*/ f81 1 f42"/>
                  <a:gd name="f108" fmla="*/ f82 1 f43"/>
                  <a:gd name="f109" fmla="*/ f83 1 f43"/>
                  <a:gd name="f110" fmla="*/ f84 1 f42"/>
                  <a:gd name="f111" fmla="*/ f85 1 f43"/>
                  <a:gd name="f112" fmla="*/ f86 1 f42"/>
                  <a:gd name="f113" fmla="*/ f87 f37 1"/>
                  <a:gd name="f114" fmla="*/ f88 f37 1"/>
                  <a:gd name="f115" fmla="*/ f90 f38 1"/>
                  <a:gd name="f116" fmla="*/ f89 f38 1"/>
                  <a:gd name="f117" fmla="*/ f92 f37 1"/>
                  <a:gd name="f118" fmla="*/ f93 f38 1"/>
                  <a:gd name="f119" fmla="*/ f94 f37 1"/>
                  <a:gd name="f120" fmla="*/ f95 f38 1"/>
                  <a:gd name="f121" fmla="*/ f96 f37 1"/>
                  <a:gd name="f122" fmla="*/ f97 f38 1"/>
                  <a:gd name="f123" fmla="*/ f98 f37 1"/>
                  <a:gd name="f124" fmla="*/ f99 f38 1"/>
                  <a:gd name="f125" fmla="*/ f100 f37 1"/>
                  <a:gd name="f126" fmla="*/ f101 f38 1"/>
                  <a:gd name="f127" fmla="*/ f102 f37 1"/>
                  <a:gd name="f128" fmla="*/ f103 f38 1"/>
                  <a:gd name="f129" fmla="*/ f104 f37 1"/>
                  <a:gd name="f130" fmla="*/ f105 f38 1"/>
                  <a:gd name="f131" fmla="*/ f106 f38 1"/>
                  <a:gd name="f132" fmla="*/ f107 f37 1"/>
                  <a:gd name="f133" fmla="*/ f108 f38 1"/>
                  <a:gd name="f134" fmla="*/ f109 f38 1"/>
                  <a:gd name="f135" fmla="*/ f110 f37 1"/>
                  <a:gd name="f136" fmla="*/ f111 f38 1"/>
                  <a:gd name="f137" fmla="*/ f112 f37 1"/>
                </a:gdLst>
                <a:ahLst/>
                <a:cxnLst>
                  <a:cxn ang="3cd4">
                    <a:pos x="hc" y="t"/>
                  </a:cxn>
                  <a:cxn ang="0">
                    <a:pos x="r" y="vc"/>
                  </a:cxn>
                  <a:cxn ang="cd4">
                    <a:pos x="hc" y="b"/>
                  </a:cxn>
                  <a:cxn ang="cd2">
                    <a:pos x="l" y="vc"/>
                  </a:cxn>
                  <a:cxn ang="f91">
                    <a:pos x="f117" y="f118"/>
                  </a:cxn>
                  <a:cxn ang="f91">
                    <a:pos x="f119" y="f120"/>
                  </a:cxn>
                  <a:cxn ang="f91">
                    <a:pos x="f121" y="f120"/>
                  </a:cxn>
                  <a:cxn ang="f91">
                    <a:pos x="f121" y="f122"/>
                  </a:cxn>
                  <a:cxn ang="f91">
                    <a:pos x="f123" y="f124"/>
                  </a:cxn>
                  <a:cxn ang="f91">
                    <a:pos x="f125" y="f124"/>
                  </a:cxn>
                  <a:cxn ang="f91">
                    <a:pos x="f125" y="f126"/>
                  </a:cxn>
                  <a:cxn ang="f91">
                    <a:pos x="f127" y="f128"/>
                  </a:cxn>
                  <a:cxn ang="f91">
                    <a:pos x="f129" y="f130"/>
                  </a:cxn>
                  <a:cxn ang="f91">
                    <a:pos x="f129" y="f131"/>
                  </a:cxn>
                  <a:cxn ang="f91">
                    <a:pos x="f132" y="f131"/>
                  </a:cxn>
                  <a:cxn ang="f91">
                    <a:pos x="f132" y="f133"/>
                  </a:cxn>
                  <a:cxn ang="f91">
                    <a:pos x="f129" y="f133"/>
                  </a:cxn>
                  <a:cxn ang="f91">
                    <a:pos x="f129" y="f134"/>
                  </a:cxn>
                  <a:cxn ang="f91">
                    <a:pos x="f135" y="f136"/>
                  </a:cxn>
                  <a:cxn ang="f91">
                    <a:pos x="f137" y="f134"/>
                  </a:cxn>
                  <a:cxn ang="f91">
                    <a:pos x="f137" y="f133"/>
                  </a:cxn>
                  <a:cxn ang="f91">
                    <a:pos x="f117" y="f133"/>
                  </a:cxn>
                </a:cxnLst>
                <a:rect l="f113" t="f116" r="f114" b="f115"/>
                <a:pathLst>
                  <a:path w="363494" h="684780">
                    <a:moveTo>
                      <a:pt x="f8" y="f9"/>
                    </a:moveTo>
                    <a:lnTo>
                      <a:pt x="f10" y="f11"/>
                    </a:lnTo>
                    <a:lnTo>
                      <a:pt x="f12" y="f11"/>
                    </a:lnTo>
                    <a:lnTo>
                      <a:pt x="f12" y="f13"/>
                    </a:lnTo>
                    <a:cubicBezTo>
                      <a:pt x="f12" y="f14"/>
                      <a:pt x="f15" y="f16"/>
                      <a:pt x="f17" y="f16"/>
                    </a:cubicBezTo>
                    <a:lnTo>
                      <a:pt x="f6" y="f16"/>
                    </a:lnTo>
                    <a:lnTo>
                      <a:pt x="f6" y="f18"/>
                    </a:lnTo>
                    <a:cubicBezTo>
                      <a:pt x="f6" y="f18"/>
                      <a:pt x="f19" y="f5"/>
                      <a:pt x="f20" y="f5"/>
                    </a:cubicBezTo>
                    <a:cubicBezTo>
                      <a:pt x="f21" y="f5"/>
                      <a:pt x="f22" y="f23"/>
                      <a:pt x="f22" y="f24"/>
                    </a:cubicBezTo>
                    <a:lnTo>
                      <a:pt x="f22" y="f25"/>
                    </a:lnTo>
                    <a:lnTo>
                      <a:pt x="f5" y="f25"/>
                    </a:lnTo>
                    <a:lnTo>
                      <a:pt x="f5" y="f26"/>
                    </a:lnTo>
                    <a:lnTo>
                      <a:pt x="f22" y="f26"/>
                    </a:lnTo>
                    <a:lnTo>
                      <a:pt x="f22" y="f27"/>
                    </a:lnTo>
                    <a:cubicBezTo>
                      <a:pt x="f28" y="f29"/>
                      <a:pt x="f30" y="f31"/>
                      <a:pt x="f32" y="f31"/>
                    </a:cubicBezTo>
                    <a:cubicBezTo>
                      <a:pt x="f33" y="f31"/>
                      <a:pt x="f34" y="f29"/>
                      <a:pt x="f35" y="f27"/>
                    </a:cubicBezTo>
                    <a:lnTo>
                      <a:pt x="f35" y="f26"/>
                    </a:lnTo>
                    <a:lnTo>
                      <a:pt x="f8" y="f2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grpSp>
        <p:sp>
          <p:nvSpPr>
            <p:cNvPr id="22" name="Freeform 12">
              <a:extLst>
                <a:ext uri="{FF2B5EF4-FFF2-40B4-BE49-F238E27FC236}">
                  <a16:creationId xmlns:a16="http://schemas.microsoft.com/office/drawing/2014/main" id="{FC903C24-7BCA-6F7C-4DD0-4114A8242C6B}"/>
                </a:ext>
              </a:extLst>
            </p:cNvPr>
            <p:cNvSpPr/>
            <p:nvPr/>
          </p:nvSpPr>
          <p:spPr>
            <a:xfrm>
              <a:off x="9115278" y="4763109"/>
              <a:ext cx="562502" cy="562502"/>
            </a:xfrm>
            <a:custGeom>
              <a:avLst/>
              <a:gdLst>
                <a:gd name="f0" fmla="val 10800000"/>
                <a:gd name="f1" fmla="val 5400000"/>
                <a:gd name="f2" fmla="val 180"/>
                <a:gd name="f3" fmla="val w"/>
                <a:gd name="f4" fmla="val h"/>
                <a:gd name="f5" fmla="val 0"/>
                <a:gd name="f6" fmla="val 850463"/>
                <a:gd name="f7" fmla="val 850464"/>
                <a:gd name="f8" fmla="val 425232"/>
                <a:gd name="f9" fmla="val 660081"/>
                <a:gd name="f10" fmla="val 190383"/>
                <a:gd name="f11" fmla="+- 0 0 -90"/>
                <a:gd name="f12" fmla="*/ f3 1 850463"/>
                <a:gd name="f13" fmla="*/ f4 1 850463"/>
                <a:gd name="f14" fmla="+- f6 0 f5"/>
                <a:gd name="f15" fmla="*/ f11 f0 1"/>
                <a:gd name="f16" fmla="*/ f14 1 850463"/>
                <a:gd name="f17" fmla="*/ 850464 f14 1"/>
                <a:gd name="f18" fmla="*/ 425232 f14 1"/>
                <a:gd name="f19" fmla="*/ 0 f14 1"/>
                <a:gd name="f20" fmla="*/ f15 1 f2"/>
                <a:gd name="f21" fmla="*/ f17 1 850463"/>
                <a:gd name="f22" fmla="*/ f18 1 850463"/>
                <a:gd name="f23" fmla="*/ f19 1 85046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850463" h="850463">
                  <a:moveTo>
                    <a:pt x="f7" y="f8"/>
                  </a:moveTo>
                  <a:cubicBezTo>
                    <a:pt x="f7" y="f9"/>
                    <a:pt x="f9" y="f7"/>
                    <a:pt x="f8" y="f7"/>
                  </a:cubicBezTo>
                  <a:cubicBezTo>
                    <a:pt x="f10" y="f7"/>
                    <a:pt x="f5" y="f9"/>
                    <a:pt x="f5" y="f8"/>
                  </a:cubicBezTo>
                  <a:cubicBezTo>
                    <a:pt x="f5" y="f10"/>
                    <a:pt x="f10" y="f5"/>
                    <a:pt x="f8" y="f5"/>
                  </a:cubicBezTo>
                  <a:cubicBezTo>
                    <a:pt x="f9" y="f5"/>
                    <a:pt x="f7" y="f10"/>
                    <a:pt x="f7" y="f8"/>
                  </a:cubicBez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itchFamily="34"/>
                <a:cs typeface="Calibri" pitchFamily="34"/>
              </a:endParaRPr>
            </a:p>
          </p:txBody>
        </p:sp>
        <p:pic>
          <p:nvPicPr>
            <p:cNvPr id="23" name="Graphic 13" descr="World with solid fill">
              <a:extLst>
                <a:ext uri="{FF2B5EF4-FFF2-40B4-BE49-F238E27FC236}">
                  <a16:creationId xmlns:a16="http://schemas.microsoft.com/office/drawing/2014/main" id="{254527F2-EF1E-0998-3C7E-82A1F5C659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9907" y="4797747"/>
              <a:ext cx="493236" cy="493236"/>
            </a:xfrm>
            <a:prstGeom prst="rect">
              <a:avLst/>
            </a:prstGeom>
            <a:noFill/>
            <a:ln cap="flat">
              <a:noFill/>
            </a:ln>
          </p:spPr>
        </p:pic>
      </p:grpSp>
      <p:sp>
        <p:nvSpPr>
          <p:cNvPr id="27" name="Text Placeholder 18">
            <a:extLst>
              <a:ext uri="{FF2B5EF4-FFF2-40B4-BE49-F238E27FC236}">
                <a16:creationId xmlns:a16="http://schemas.microsoft.com/office/drawing/2014/main" id="{1876E1BA-51E4-096D-4C71-16A43A85170F}"/>
              </a:ext>
            </a:extLst>
          </p:cNvPr>
          <p:cNvSpPr txBox="1"/>
          <p:nvPr/>
        </p:nvSpPr>
        <p:spPr>
          <a:xfrm>
            <a:off x="5876217" y="3943148"/>
            <a:ext cx="5881768" cy="634246"/>
          </a:xfrm>
          <a:prstGeom prst="rect">
            <a:avLst/>
          </a:prstGeom>
          <a:noFill/>
          <a:ln cap="flat">
            <a:noFill/>
          </a:ln>
        </p:spPr>
        <p:txBody>
          <a:bodyPr vert="horz" wrap="square" lIns="91440" tIns="45720" rIns="91440" bIns="45720" anchor="t" anchorCtr="0" compatLnSpc="1">
            <a:normAutofit/>
          </a:bodyPr>
          <a:lstStyle/>
          <a:p>
            <a:pPr marL="0" marR="0" lvl="0" indent="0" algn="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FFFFFF"/>
                </a:solidFill>
                <a:uFillTx/>
                <a:latin typeface="Calibri"/>
              </a:rPr>
              <a:t>Volg onze reis</a:t>
            </a:r>
          </a:p>
        </p:txBody>
      </p:sp>
      <p:grpSp>
        <p:nvGrpSpPr>
          <p:cNvPr id="28" name="Group 70">
            <a:extLst>
              <a:ext uri="{FF2B5EF4-FFF2-40B4-BE49-F238E27FC236}">
                <a16:creationId xmlns:a16="http://schemas.microsoft.com/office/drawing/2014/main" id="{6D0D594D-9C22-7AD1-6640-9A9BC8A3CA2C}"/>
              </a:ext>
            </a:extLst>
          </p:cNvPr>
          <p:cNvGrpSpPr/>
          <p:nvPr/>
        </p:nvGrpSpPr>
        <p:grpSpPr>
          <a:xfrm>
            <a:off x="-971903" y="3429000"/>
            <a:ext cx="2003943" cy="2483674"/>
            <a:chOff x="3356305" y="3018434"/>
            <a:chExt cx="2003943" cy="2483674"/>
          </a:xfrm>
        </p:grpSpPr>
        <p:sp>
          <p:nvSpPr>
            <p:cNvPr id="29" name="Freeform 71">
              <a:extLst>
                <a:ext uri="{FF2B5EF4-FFF2-40B4-BE49-F238E27FC236}">
                  <a16:creationId xmlns:a16="http://schemas.microsoft.com/office/drawing/2014/main" id="{F0B5F4EC-3BB7-0014-6D54-C67D704B607B}"/>
                </a:ext>
              </a:extLst>
            </p:cNvPr>
            <p:cNvSpPr/>
            <p:nvPr/>
          </p:nvSpPr>
          <p:spPr>
            <a:xfrm>
              <a:off x="3357969" y="4499981"/>
              <a:ext cx="2002279" cy="1002127"/>
            </a:xfrm>
            <a:custGeom>
              <a:avLst/>
              <a:gdLst>
                <a:gd name="f0" fmla="val 10800000"/>
                <a:gd name="f1" fmla="val 5400000"/>
                <a:gd name="f2" fmla="val 180"/>
                <a:gd name="f3" fmla="val w"/>
                <a:gd name="f4" fmla="val h"/>
                <a:gd name="f5" fmla="val 0"/>
                <a:gd name="f6" fmla="val 1145036"/>
                <a:gd name="f7" fmla="val 573083"/>
                <a:gd name="f8" fmla="val 1144086"/>
                <a:gd name="f9" fmla="val 317005"/>
                <a:gd name="f10" fmla="val 887522"/>
                <a:gd name="f11" fmla="val 573084"/>
                <a:gd name="f12" fmla="val 572043"/>
                <a:gd name="f13" fmla="val 256564"/>
                <a:gd name="f14" fmla="val 316053"/>
                <a:gd name="f15" fmla="+- 0 0 -90"/>
                <a:gd name="f16" fmla="*/ f3 1 1145036"/>
                <a:gd name="f17" fmla="*/ f4 1 573083"/>
                <a:gd name="f18" fmla="+- f7 0 f5"/>
                <a:gd name="f19" fmla="+- f6 0 f5"/>
                <a:gd name="f20" fmla="*/ f15 f0 1"/>
                <a:gd name="f21" fmla="*/ f19 1 1145036"/>
                <a:gd name="f22" fmla="*/ f18 1 573083"/>
                <a:gd name="f23" fmla="*/ 1144086 f19 1"/>
                <a:gd name="f24" fmla="*/ 0 f18 1"/>
                <a:gd name="f25" fmla="*/ 572043 f19 1"/>
                <a:gd name="f26" fmla="*/ 573084 f18 1"/>
                <a:gd name="f27" fmla="*/ 0 f19 1"/>
                <a:gd name="f28" fmla="*/ 1145036 f19 1"/>
                <a:gd name="f29" fmla="*/ f20 1 f2"/>
                <a:gd name="f30" fmla="*/ f23 1 1145036"/>
                <a:gd name="f31" fmla="*/ f24 1 573083"/>
                <a:gd name="f32" fmla="*/ f25 1 1145036"/>
                <a:gd name="f33" fmla="*/ f26 1 573083"/>
                <a:gd name="f34" fmla="*/ f27 1 1145036"/>
                <a:gd name="f35" fmla="*/ f28 1 1145036"/>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1"/>
                <a:gd name="f47" fmla="*/ f36 f16 1"/>
                <a:gd name="f48" fmla="*/ f37 f16 1"/>
                <a:gd name="f49" fmla="*/ f39 f17 1"/>
                <a:gd name="f50" fmla="*/ f38 f17 1"/>
                <a:gd name="f51" fmla="*/ f41 f16 1"/>
                <a:gd name="f52" fmla="*/ f42 f17 1"/>
                <a:gd name="f53" fmla="*/ f43 f16 1"/>
                <a:gd name="f54" fmla="*/ f44 f17 1"/>
                <a:gd name="f55" fmla="*/ f45 f16 1"/>
                <a:gd name="f56" fmla="*/ f46 f16 1"/>
              </a:gdLst>
              <a:ahLst/>
              <a:cxnLst>
                <a:cxn ang="3cd4">
                  <a:pos x="hc" y="t"/>
                </a:cxn>
                <a:cxn ang="0">
                  <a:pos x="r" y="vc"/>
                </a:cxn>
                <a:cxn ang="cd4">
                  <a:pos x="hc" y="b"/>
                </a:cxn>
                <a:cxn ang="cd2">
                  <a:pos x="l" y="vc"/>
                </a:cxn>
                <a:cxn ang="f40">
                  <a:pos x="f51" y="f52"/>
                </a:cxn>
                <a:cxn ang="f40">
                  <a:pos x="f53" y="f54"/>
                </a:cxn>
                <a:cxn ang="f40">
                  <a:pos x="f55" y="f52"/>
                </a:cxn>
                <a:cxn ang="f40">
                  <a:pos x="f56" y="f52"/>
                </a:cxn>
              </a:cxnLst>
              <a:rect l="f47" t="f50" r="f48" b="f49"/>
              <a:pathLst>
                <a:path w="1145036" h="573083">
                  <a:moveTo>
                    <a:pt x="f8" y="f5"/>
                  </a:moveTo>
                  <a:cubicBezTo>
                    <a:pt x="f8" y="f9"/>
                    <a:pt x="f10" y="f11"/>
                    <a:pt x="f12" y="f11"/>
                  </a:cubicBezTo>
                  <a:cubicBezTo>
                    <a:pt x="f13" y="f11"/>
                    <a:pt x="f5" y="f14"/>
                    <a:pt x="f5" y="f5"/>
                  </a:cubicBezTo>
                  <a:lnTo>
                    <a:pt x="f6" y="f5"/>
                  </a:lnTo>
                  <a:close/>
                </a:path>
              </a:pathLst>
            </a:custGeom>
            <a:solidFill>
              <a:srgbClr val="F26F4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30" name="Graphic 10">
              <a:extLst>
                <a:ext uri="{FF2B5EF4-FFF2-40B4-BE49-F238E27FC236}">
                  <a16:creationId xmlns:a16="http://schemas.microsoft.com/office/drawing/2014/main" id="{78027E32-25C7-95A1-EF68-A925044B43F7}"/>
                </a:ext>
              </a:extLst>
            </p:cNvPr>
            <p:cNvGrpSpPr/>
            <p:nvPr/>
          </p:nvGrpSpPr>
          <p:grpSpPr>
            <a:xfrm>
              <a:off x="4418947" y="3480599"/>
              <a:ext cx="938778" cy="873499"/>
              <a:chOff x="4418947" y="3480599"/>
              <a:chExt cx="938778" cy="873499"/>
            </a:xfrm>
          </p:grpSpPr>
          <p:sp>
            <p:nvSpPr>
              <p:cNvPr id="31" name="Freeform 77">
                <a:extLst>
                  <a:ext uri="{FF2B5EF4-FFF2-40B4-BE49-F238E27FC236}">
                    <a16:creationId xmlns:a16="http://schemas.microsoft.com/office/drawing/2014/main" id="{03E7697D-6C8D-B372-7DB3-AD33746C44DA}"/>
                  </a:ext>
                </a:extLst>
              </p:cNvPr>
              <p:cNvSpPr/>
              <p:nvPr/>
            </p:nvSpPr>
            <p:spPr>
              <a:xfrm>
                <a:off x="4418947" y="3928390"/>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2" name="Freeform 78">
                <a:extLst>
                  <a:ext uri="{FF2B5EF4-FFF2-40B4-BE49-F238E27FC236}">
                    <a16:creationId xmlns:a16="http://schemas.microsoft.com/office/drawing/2014/main" id="{90827E39-5515-5321-EE23-21A489B171C4}"/>
                  </a:ext>
                </a:extLst>
              </p:cNvPr>
              <p:cNvSpPr/>
              <p:nvPr/>
            </p:nvSpPr>
            <p:spPr>
              <a:xfrm>
                <a:off x="4932392" y="3928390"/>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3" name="Freeform 79">
                <a:extLst>
                  <a:ext uri="{FF2B5EF4-FFF2-40B4-BE49-F238E27FC236}">
                    <a16:creationId xmlns:a16="http://schemas.microsoft.com/office/drawing/2014/main" id="{C4E4B2D3-FB29-B429-EAA6-8D42FFDE5760}"/>
                  </a:ext>
                </a:extLst>
              </p:cNvPr>
              <p:cNvSpPr/>
              <p:nvPr/>
            </p:nvSpPr>
            <p:spPr>
              <a:xfrm>
                <a:off x="4418947" y="3480599"/>
                <a:ext cx="425333" cy="425708"/>
              </a:xfrm>
              <a:custGeom>
                <a:avLst/>
                <a:gdLst>
                  <a:gd name="f0" fmla="val 10800000"/>
                  <a:gd name="f1" fmla="val 5400000"/>
                  <a:gd name="f2" fmla="val 180"/>
                  <a:gd name="f3" fmla="val w"/>
                  <a:gd name="f4" fmla="val h"/>
                  <a:gd name="f5" fmla="val 0"/>
                  <a:gd name="f6" fmla="val 243233"/>
                  <a:gd name="f7" fmla="val 243449"/>
                  <a:gd name="f8" fmla="val 59376"/>
                  <a:gd name="f9" fmla="val 184079"/>
                  <a:gd name="f10" fmla="val 8063"/>
                  <a:gd name="f11" fmla="val 132672"/>
                  <a:gd name="f12" fmla="+- 0 0 9991"/>
                  <a:gd name="f13" fmla="val 63179"/>
                  <a:gd name="f14" fmla="val 5213"/>
                  <a:gd name="f15" fmla="val 5109"/>
                  <a:gd name="f16" fmla="val 64127"/>
                  <a:gd name="f17" fmla="+- 0 0 10123"/>
                  <a:gd name="f18" fmla="val 133495"/>
                  <a:gd name="f19" fmla="val 8917"/>
                  <a:gd name="f20" fmla="val 183857"/>
                  <a:gd name="f21" fmla="val 59371"/>
                  <a:gd name="f22" fmla="val 235170"/>
                  <a:gd name="f23" fmla="val 110777"/>
                  <a:gd name="f24" fmla="val 253225"/>
                  <a:gd name="f25" fmla="val 180271"/>
                  <a:gd name="f26" fmla="val 238021"/>
                  <a:gd name="f27" fmla="val 238341"/>
                  <a:gd name="f28" fmla="val 179106"/>
                  <a:gd name="f29" fmla="val 253572"/>
                  <a:gd name="f30" fmla="val 109739"/>
                  <a:gd name="f31" fmla="val 234533"/>
                  <a:gd name="f32" fmla="+- 0 0 -90"/>
                  <a:gd name="f33" fmla="*/ f3 1 243233"/>
                  <a:gd name="f34" fmla="*/ f4 1 243449"/>
                  <a:gd name="f35" fmla="+- f7 0 f5"/>
                  <a:gd name="f36" fmla="+- f6 0 f5"/>
                  <a:gd name="f37" fmla="*/ f32 f0 1"/>
                  <a:gd name="f38" fmla="*/ f36 1 243233"/>
                  <a:gd name="f39" fmla="*/ f35 1 243449"/>
                  <a:gd name="f40" fmla="*/ 59376 f36 1"/>
                  <a:gd name="f41" fmla="*/ 184079 f35 1"/>
                  <a:gd name="f42" fmla="*/ 5213 f36 1"/>
                  <a:gd name="f43" fmla="*/ 5109 f35 1"/>
                  <a:gd name="f44" fmla="*/ 183857 f36 1"/>
                  <a:gd name="f45" fmla="*/ 59371 f35 1"/>
                  <a:gd name="f46" fmla="*/ 238021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4" name="Freeform 80">
                <a:extLst>
                  <a:ext uri="{FF2B5EF4-FFF2-40B4-BE49-F238E27FC236}">
                    <a16:creationId xmlns:a16="http://schemas.microsoft.com/office/drawing/2014/main" id="{77A922E7-313B-B5CA-A89D-DB65D6F1CD24}"/>
                  </a:ext>
                </a:extLst>
              </p:cNvPr>
              <p:cNvSpPr/>
              <p:nvPr/>
            </p:nvSpPr>
            <p:spPr>
              <a:xfrm>
                <a:off x="4932392" y="3480599"/>
                <a:ext cx="425333" cy="425708"/>
              </a:xfrm>
              <a:custGeom>
                <a:avLst/>
                <a:gdLst>
                  <a:gd name="f0" fmla="val 10800000"/>
                  <a:gd name="f1" fmla="val 5400000"/>
                  <a:gd name="f2" fmla="val 180"/>
                  <a:gd name="f3" fmla="val w"/>
                  <a:gd name="f4" fmla="val h"/>
                  <a:gd name="f5" fmla="val 0"/>
                  <a:gd name="f6" fmla="val 243233"/>
                  <a:gd name="f7" fmla="val 243449"/>
                  <a:gd name="f8" fmla="val 183857"/>
                  <a:gd name="f9" fmla="val 184079"/>
                  <a:gd name="f10" fmla="val 235170"/>
                  <a:gd name="f11" fmla="val 132672"/>
                  <a:gd name="f12" fmla="val 253225"/>
                  <a:gd name="f13" fmla="val 63179"/>
                  <a:gd name="f14" fmla="val 238021"/>
                  <a:gd name="f15" fmla="val 5109"/>
                  <a:gd name="f16" fmla="val 179106"/>
                  <a:gd name="f17" fmla="+- 0 0 10123"/>
                  <a:gd name="f18" fmla="val 109739"/>
                  <a:gd name="f19" fmla="val 8917"/>
                  <a:gd name="f20" fmla="val 59376"/>
                  <a:gd name="f21" fmla="val 59371"/>
                  <a:gd name="f22" fmla="val 8063"/>
                  <a:gd name="f23" fmla="val 110777"/>
                  <a:gd name="f24" fmla="+- 0 0 9991"/>
                  <a:gd name="f25" fmla="val 180271"/>
                  <a:gd name="f26" fmla="val 5213"/>
                  <a:gd name="f27" fmla="val 238341"/>
                  <a:gd name="f28" fmla="val 64127"/>
                  <a:gd name="f29" fmla="val 253572"/>
                  <a:gd name="f30" fmla="val 133495"/>
                  <a:gd name="f31" fmla="val 234533"/>
                  <a:gd name="f32" fmla="+- 0 0 -90"/>
                  <a:gd name="f33" fmla="*/ f3 1 243233"/>
                  <a:gd name="f34" fmla="*/ f4 1 243449"/>
                  <a:gd name="f35" fmla="+- f7 0 f5"/>
                  <a:gd name="f36" fmla="+- f6 0 f5"/>
                  <a:gd name="f37" fmla="*/ f32 f0 1"/>
                  <a:gd name="f38" fmla="*/ f36 1 243233"/>
                  <a:gd name="f39" fmla="*/ f35 1 243449"/>
                  <a:gd name="f40" fmla="*/ 183857 f36 1"/>
                  <a:gd name="f41" fmla="*/ 184079 f35 1"/>
                  <a:gd name="f42" fmla="*/ 238021 f36 1"/>
                  <a:gd name="f43" fmla="*/ 5109 f35 1"/>
                  <a:gd name="f44" fmla="*/ 59376 f36 1"/>
                  <a:gd name="f45" fmla="*/ 59371 f35 1"/>
                  <a:gd name="f46" fmla="*/ 5213 f36 1"/>
                  <a:gd name="f47" fmla="*/ 238341 f35 1"/>
                  <a:gd name="f48" fmla="*/ f37 1 f2"/>
                  <a:gd name="f49" fmla="*/ f40 1 243233"/>
                  <a:gd name="f50" fmla="*/ f41 1 243449"/>
                  <a:gd name="f51" fmla="*/ f42 1 243233"/>
                  <a:gd name="f52" fmla="*/ f43 1 243449"/>
                  <a:gd name="f53" fmla="*/ f44 1 243233"/>
                  <a:gd name="f54" fmla="*/ f45 1 243449"/>
                  <a:gd name="f55" fmla="*/ f46 1 243233"/>
                  <a:gd name="f56" fmla="*/ f47 1 243449"/>
                  <a:gd name="f57" fmla="*/ f5 1 f38"/>
                  <a:gd name="f58" fmla="*/ f6 1 f38"/>
                  <a:gd name="f59" fmla="*/ f5 1 f39"/>
                  <a:gd name="f60" fmla="*/ f7 1 f39"/>
                  <a:gd name="f61" fmla="+- f48 0 f1"/>
                  <a:gd name="f62" fmla="*/ f49 1 f38"/>
                  <a:gd name="f63" fmla="*/ f50 1 f39"/>
                  <a:gd name="f64" fmla="*/ f51 1 f38"/>
                  <a:gd name="f65" fmla="*/ f52 1 f39"/>
                  <a:gd name="f66" fmla="*/ f53 1 f38"/>
                  <a:gd name="f67" fmla="*/ f54 1 f39"/>
                  <a:gd name="f68" fmla="*/ f55 1 f38"/>
                  <a:gd name="f69" fmla="*/ f56 1 f39"/>
                  <a:gd name="f70" fmla="*/ f57 f33 1"/>
                  <a:gd name="f71" fmla="*/ f58 f33 1"/>
                  <a:gd name="f72" fmla="*/ f60 f34 1"/>
                  <a:gd name="f73" fmla="*/ f59 f34 1"/>
                  <a:gd name="f74" fmla="*/ f62 f33 1"/>
                  <a:gd name="f75" fmla="*/ f63 f34 1"/>
                  <a:gd name="f76" fmla="*/ f64 f33 1"/>
                  <a:gd name="f77" fmla="*/ f65 f34 1"/>
                  <a:gd name="f78" fmla="*/ f66 f33 1"/>
                  <a:gd name="f79" fmla="*/ f67 f34 1"/>
                  <a:gd name="f80" fmla="*/ f68 f33 1"/>
                  <a:gd name="f81" fmla="*/ f69 f34 1"/>
                </a:gdLst>
                <a:ahLst/>
                <a:cxnLst>
                  <a:cxn ang="3cd4">
                    <a:pos x="hc" y="t"/>
                  </a:cxn>
                  <a:cxn ang="0">
                    <a:pos x="r" y="vc"/>
                  </a:cxn>
                  <a:cxn ang="cd4">
                    <a:pos x="hc" y="b"/>
                  </a:cxn>
                  <a:cxn ang="cd2">
                    <a:pos x="l" y="vc"/>
                  </a:cxn>
                  <a:cxn ang="f61">
                    <a:pos x="f74" y="f75"/>
                  </a:cxn>
                  <a:cxn ang="f61">
                    <a:pos x="f76" y="f77"/>
                  </a:cxn>
                  <a:cxn ang="f61">
                    <a:pos x="f78" y="f79"/>
                  </a:cxn>
                  <a:cxn ang="f61">
                    <a:pos x="f80" y="f81"/>
                  </a:cxn>
                  <a:cxn ang="f61">
                    <a:pos x="f74" y="f75"/>
                  </a:cxn>
                </a:cxnLst>
                <a:rect l="f70" t="f73" r="f71" b="f72"/>
                <a:pathLst>
                  <a:path w="243233" h="24344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55854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
          <p:nvSpPr>
            <p:cNvPr id="35" name="Freeform 73">
              <a:extLst>
                <a:ext uri="{FF2B5EF4-FFF2-40B4-BE49-F238E27FC236}">
                  <a16:creationId xmlns:a16="http://schemas.microsoft.com/office/drawing/2014/main" id="{5833228C-14EE-FA5E-0B9D-59762BBBD45C}"/>
                </a:ext>
              </a:extLst>
            </p:cNvPr>
            <p:cNvSpPr/>
            <p:nvPr/>
          </p:nvSpPr>
          <p:spPr>
            <a:xfrm>
              <a:off x="3356305"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74">
              <a:extLst>
                <a:ext uri="{FF2B5EF4-FFF2-40B4-BE49-F238E27FC236}">
                  <a16:creationId xmlns:a16="http://schemas.microsoft.com/office/drawing/2014/main" id="{28E110F9-DF57-6451-B61C-2BA4280401F6}"/>
                </a:ext>
              </a:extLst>
            </p:cNvPr>
            <p:cNvSpPr/>
            <p:nvPr/>
          </p:nvSpPr>
          <p:spPr>
            <a:xfrm>
              <a:off x="3680322" y="3023427"/>
              <a:ext cx="196074" cy="1331732"/>
            </a:xfrm>
            <a:custGeom>
              <a:avLst/>
              <a:gdLst>
                <a:gd name="f0" fmla="val 10800000"/>
                <a:gd name="f1" fmla="val 5400000"/>
                <a:gd name="f2" fmla="val 180"/>
                <a:gd name="f3" fmla="val w"/>
                <a:gd name="f4" fmla="val h"/>
                <a:gd name="f5" fmla="val 0"/>
                <a:gd name="f6" fmla="val 112127"/>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112128"/>
                <a:gd name="f44" fmla="val 46646"/>
                <a:gd name="f45" fmla="val 101675"/>
                <a:gd name="f46" fmla="val 71397"/>
                <a:gd name="f47" fmla="val 93123"/>
                <a:gd name="f48" fmla="val 91389"/>
                <a:gd name="f49" fmla="val 85521"/>
                <a:gd name="f50" fmla="val 108524"/>
                <a:gd name="f51" fmla="val 121852"/>
                <a:gd name="f52" fmla="val 182778"/>
                <a:gd name="f53" fmla="val 196105"/>
                <a:gd name="f54" fmla="val 213240"/>
                <a:gd name="f55" fmla="val 233232"/>
                <a:gd name="f56" fmla="val 258935"/>
                <a:gd name="f57" fmla="val 350324"/>
                <a:gd name="f58" fmla="val 376027"/>
                <a:gd name="f59" fmla="val 396018"/>
                <a:gd name="f60" fmla="val 413153"/>
                <a:gd name="f61" fmla="val 426481"/>
                <a:gd name="f62" fmla="val 487407"/>
                <a:gd name="f63" fmla="val 500734"/>
                <a:gd name="f64" fmla="val 517870"/>
                <a:gd name="f65" fmla="val 537861"/>
                <a:gd name="f66" fmla="val 563564"/>
                <a:gd name="f67" fmla="val 654953"/>
                <a:gd name="f68" fmla="val 680656"/>
                <a:gd name="f69" fmla="val 700647"/>
                <a:gd name="f70" fmla="val 717783"/>
                <a:gd name="f71" fmla="val 731110"/>
                <a:gd name="f72" fmla="+- 0 0 -90"/>
                <a:gd name="f73" fmla="*/ f3 1 112127"/>
                <a:gd name="f74" fmla="*/ f4 1 761572"/>
                <a:gd name="f75" fmla="+- f7 0 f5"/>
                <a:gd name="f76" fmla="+- f6 0 f5"/>
                <a:gd name="f77" fmla="*/ f72 f0 1"/>
                <a:gd name="f78" fmla="*/ f76 1 112127"/>
                <a:gd name="f79" fmla="*/ f75 1 761572"/>
                <a:gd name="f80" fmla="*/ 79820 f76 1"/>
                <a:gd name="f81" fmla="*/ 761573 f75 1"/>
                <a:gd name="f82" fmla="*/ 0 f76 1"/>
                <a:gd name="f83" fmla="*/ 19005 f76 1"/>
                <a:gd name="f84" fmla="*/ 670184 f75 1"/>
                <a:gd name="f85" fmla="*/ 32308 f76 1"/>
                <a:gd name="f86" fmla="*/ 609258 f75 1"/>
                <a:gd name="f87" fmla="*/ 548333 f75 1"/>
                <a:gd name="f88" fmla="*/ 456944 f75 1"/>
                <a:gd name="f89" fmla="*/ 365555 f75 1"/>
                <a:gd name="f90" fmla="*/ 304629 f75 1"/>
                <a:gd name="f91" fmla="*/ 243703 f75 1"/>
                <a:gd name="f92" fmla="*/ 152315 f75 1"/>
                <a:gd name="f93" fmla="*/ 60926 f75 1"/>
                <a:gd name="f94" fmla="*/ 0 f75 1"/>
                <a:gd name="f95" fmla="*/ 112128 f76 1"/>
                <a:gd name="f96" fmla="*/ 93123 f76 1"/>
                <a:gd name="f97" fmla="*/ 91389 f75 1"/>
                <a:gd name="f98" fmla="*/ 213240 f75 1"/>
                <a:gd name="f99" fmla="*/ 396018 f75 1"/>
                <a:gd name="f100" fmla="*/ 517870 f75 1"/>
                <a:gd name="f101" fmla="*/ 700647 f75 1"/>
                <a:gd name="f102" fmla="*/ f77 1 f2"/>
                <a:gd name="f103" fmla="*/ f80 1 112127"/>
                <a:gd name="f104" fmla="*/ f81 1 761572"/>
                <a:gd name="f105" fmla="*/ f82 1 112127"/>
                <a:gd name="f106" fmla="*/ f83 1 112127"/>
                <a:gd name="f107" fmla="*/ f84 1 761572"/>
                <a:gd name="f108" fmla="*/ f85 1 112127"/>
                <a:gd name="f109" fmla="*/ f86 1 761572"/>
                <a:gd name="f110" fmla="*/ f87 1 761572"/>
                <a:gd name="f111" fmla="*/ f88 1 761572"/>
                <a:gd name="f112" fmla="*/ f89 1 761572"/>
                <a:gd name="f113" fmla="*/ f90 1 761572"/>
                <a:gd name="f114" fmla="*/ f91 1 761572"/>
                <a:gd name="f115" fmla="*/ f92 1 761572"/>
                <a:gd name="f116" fmla="*/ f93 1 761572"/>
                <a:gd name="f117" fmla="*/ f94 1 761572"/>
                <a:gd name="f118" fmla="*/ f95 1 112127"/>
                <a:gd name="f119" fmla="*/ f96 1 112127"/>
                <a:gd name="f120" fmla="*/ f97 1 761572"/>
                <a:gd name="f121" fmla="*/ f98 1 761572"/>
                <a:gd name="f122" fmla="*/ f99 1 761572"/>
                <a:gd name="f123" fmla="*/ f100 1 761572"/>
                <a:gd name="f124" fmla="*/ f101 1 761572"/>
                <a:gd name="f125" fmla="*/ f5 1 f78"/>
                <a:gd name="f126" fmla="*/ f6 1 f78"/>
                <a:gd name="f127" fmla="*/ f5 1 f79"/>
                <a:gd name="f128" fmla="*/ f7 1 f79"/>
                <a:gd name="f129" fmla="+- f102 0 f1"/>
                <a:gd name="f130" fmla="*/ f103 1 f78"/>
                <a:gd name="f131" fmla="*/ f104 1 f79"/>
                <a:gd name="f132" fmla="*/ f105 1 f78"/>
                <a:gd name="f133" fmla="*/ f106 1 f78"/>
                <a:gd name="f134" fmla="*/ f107 1 f79"/>
                <a:gd name="f135" fmla="*/ f108 1 f78"/>
                <a:gd name="f136" fmla="*/ f109 1 f79"/>
                <a:gd name="f137" fmla="*/ f110 1 f79"/>
                <a:gd name="f138" fmla="*/ f111 1 f79"/>
                <a:gd name="f139" fmla="*/ f112 1 f79"/>
                <a:gd name="f140" fmla="*/ f113 1 f79"/>
                <a:gd name="f141" fmla="*/ f114 1 f79"/>
                <a:gd name="f142" fmla="*/ f115 1 f79"/>
                <a:gd name="f143" fmla="*/ f116 1 f79"/>
                <a:gd name="f144" fmla="*/ f117 1 f79"/>
                <a:gd name="f145" fmla="*/ f118 1 f78"/>
                <a:gd name="f146" fmla="*/ f119 1 f78"/>
                <a:gd name="f147" fmla="*/ f120 1 f79"/>
                <a:gd name="f148" fmla="*/ f121 1 f79"/>
                <a:gd name="f149" fmla="*/ f122 1 f79"/>
                <a:gd name="f150" fmla="*/ f123 1 f79"/>
                <a:gd name="f151" fmla="*/ f124 1 f79"/>
                <a:gd name="f152" fmla="*/ f125 f73 1"/>
                <a:gd name="f153" fmla="*/ f126 f73 1"/>
                <a:gd name="f154" fmla="*/ f128 f74 1"/>
                <a:gd name="f155" fmla="*/ f127 f74 1"/>
                <a:gd name="f156" fmla="*/ f130 f73 1"/>
                <a:gd name="f157" fmla="*/ f131 f74 1"/>
                <a:gd name="f158" fmla="*/ f132 f73 1"/>
                <a:gd name="f159" fmla="*/ f133 f73 1"/>
                <a:gd name="f160" fmla="*/ f134 f74 1"/>
                <a:gd name="f161" fmla="*/ f135 f73 1"/>
                <a:gd name="f162" fmla="*/ f136 f74 1"/>
                <a:gd name="f163" fmla="*/ f137 f74 1"/>
                <a:gd name="f164" fmla="*/ f138 f74 1"/>
                <a:gd name="f165" fmla="*/ f139 f74 1"/>
                <a:gd name="f166" fmla="*/ f140 f74 1"/>
                <a:gd name="f167" fmla="*/ f141 f74 1"/>
                <a:gd name="f168" fmla="*/ f142 f74 1"/>
                <a:gd name="f169" fmla="*/ f143 f74 1"/>
                <a:gd name="f170" fmla="*/ f144 f74 1"/>
                <a:gd name="f171" fmla="*/ f145 f73 1"/>
                <a:gd name="f172" fmla="*/ f146 f73 1"/>
                <a:gd name="f173" fmla="*/ f147 f74 1"/>
                <a:gd name="f174" fmla="*/ f148 f74 1"/>
                <a:gd name="f175" fmla="*/ f149 f74 1"/>
                <a:gd name="f176" fmla="*/ f150 f74 1"/>
                <a:gd name="f177" fmla="*/ f151 f74 1"/>
              </a:gdLst>
              <a:ahLst/>
              <a:cxnLst>
                <a:cxn ang="3cd4">
                  <a:pos x="hc" y="t"/>
                </a:cxn>
                <a:cxn ang="0">
                  <a:pos x="r" y="vc"/>
                </a:cxn>
                <a:cxn ang="cd4">
                  <a:pos x="hc" y="b"/>
                </a:cxn>
                <a:cxn ang="cd2">
                  <a:pos x="l" y="vc"/>
                </a:cxn>
                <a:cxn ang="f129">
                  <a:pos x="f156" y="f157"/>
                </a:cxn>
                <a:cxn ang="f129">
                  <a:pos x="f158" y="f157"/>
                </a:cxn>
                <a:cxn ang="f129">
                  <a:pos x="f159" y="f160"/>
                </a:cxn>
                <a:cxn ang="f129">
                  <a:pos x="f161" y="f162"/>
                </a:cxn>
                <a:cxn ang="f129">
                  <a:pos x="f159" y="f163"/>
                </a:cxn>
                <a:cxn ang="f129">
                  <a:pos x="f158" y="f164"/>
                </a:cxn>
                <a:cxn ang="f129">
                  <a:pos x="f159" y="f165"/>
                </a:cxn>
                <a:cxn ang="f129">
                  <a:pos x="f161" y="f166"/>
                </a:cxn>
                <a:cxn ang="f129">
                  <a:pos x="f159" y="f167"/>
                </a:cxn>
                <a:cxn ang="f129">
                  <a:pos x="f158" y="f168"/>
                </a:cxn>
                <a:cxn ang="f129">
                  <a:pos x="f159" y="f169"/>
                </a:cxn>
                <a:cxn ang="f129">
                  <a:pos x="f161" y="f170"/>
                </a:cxn>
                <a:cxn ang="f129">
                  <a:pos x="f171" y="f170"/>
                </a:cxn>
                <a:cxn ang="f129">
                  <a:pos x="f172" y="f173"/>
                </a:cxn>
                <a:cxn ang="f129">
                  <a:pos x="f156" y="f168"/>
                </a:cxn>
                <a:cxn ang="f129">
                  <a:pos x="f172" y="f174"/>
                </a:cxn>
                <a:cxn ang="f129">
                  <a:pos x="f171" y="f166"/>
                </a:cxn>
                <a:cxn ang="f129">
                  <a:pos x="f172" y="f175"/>
                </a:cxn>
                <a:cxn ang="f129">
                  <a:pos x="f156" y="f164"/>
                </a:cxn>
                <a:cxn ang="f129">
                  <a:pos x="f172" y="f176"/>
                </a:cxn>
                <a:cxn ang="f129">
                  <a:pos x="f171" y="f162"/>
                </a:cxn>
                <a:cxn ang="f129">
                  <a:pos x="f172" y="f177"/>
                </a:cxn>
                <a:cxn ang="f129">
                  <a:pos x="f156" y="f157"/>
                </a:cxn>
              </a:cxnLst>
              <a:rect l="f152" t="f155" r="f153" b="f154"/>
              <a:pathLst>
                <a:path w="112127"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43" y="f5"/>
                  </a:lnTo>
                  <a:cubicBezTo>
                    <a:pt x="f43" y="f44"/>
                    <a:pt x="f45" y="f46"/>
                    <a:pt x="f47" y="f48"/>
                  </a:cubicBezTo>
                  <a:cubicBezTo>
                    <a:pt x="f49" y="f50"/>
                    <a:pt x="f8" y="f51"/>
                    <a:pt x="f8" y="f37"/>
                  </a:cubicBezTo>
                  <a:cubicBezTo>
                    <a:pt x="f8" y="f52"/>
                    <a:pt x="f49" y="f53"/>
                    <a:pt x="f47" y="f54"/>
                  </a:cubicBezTo>
                  <a:cubicBezTo>
                    <a:pt x="f45" y="f55"/>
                    <a:pt x="f43" y="f56"/>
                    <a:pt x="f43" y="f31"/>
                  </a:cubicBezTo>
                  <a:cubicBezTo>
                    <a:pt x="f43" y="f57"/>
                    <a:pt x="f45" y="f58"/>
                    <a:pt x="f47" y="f59"/>
                  </a:cubicBezTo>
                  <a:cubicBezTo>
                    <a:pt x="f49" y="f60"/>
                    <a:pt x="f8" y="f61"/>
                    <a:pt x="f8" y="f25"/>
                  </a:cubicBezTo>
                  <a:cubicBezTo>
                    <a:pt x="f8" y="f62"/>
                    <a:pt x="f49" y="f63"/>
                    <a:pt x="f47" y="f64"/>
                  </a:cubicBezTo>
                  <a:cubicBezTo>
                    <a:pt x="f45" y="f65"/>
                    <a:pt x="f43" y="f66"/>
                    <a:pt x="f43" y="f19"/>
                  </a:cubicBezTo>
                  <a:cubicBezTo>
                    <a:pt x="f43" y="f67"/>
                    <a:pt x="f45" y="f68"/>
                    <a:pt x="f47" y="f69"/>
                  </a:cubicBezTo>
                  <a:cubicBezTo>
                    <a:pt x="f49" y="f70"/>
                    <a:pt x="f8" y="f71"/>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75">
              <a:extLst>
                <a:ext uri="{FF2B5EF4-FFF2-40B4-BE49-F238E27FC236}">
                  <a16:creationId xmlns:a16="http://schemas.microsoft.com/office/drawing/2014/main" id="{75153B61-5DD6-2D1D-336C-4480AC7DA8DD}"/>
                </a:ext>
              </a:extLst>
            </p:cNvPr>
            <p:cNvSpPr/>
            <p:nvPr/>
          </p:nvSpPr>
          <p:spPr>
            <a:xfrm>
              <a:off x="4006004" y="3023427"/>
              <a:ext cx="196074" cy="1331732"/>
            </a:xfrm>
            <a:custGeom>
              <a:avLst/>
              <a:gdLst>
                <a:gd name="f0" fmla="val 10800000"/>
                <a:gd name="f1" fmla="val 5400000"/>
                <a:gd name="f2" fmla="val 180"/>
                <a:gd name="f3" fmla="val w"/>
                <a:gd name="f4" fmla="val h"/>
                <a:gd name="f5" fmla="val 0"/>
                <a:gd name="f6" fmla="val 112128"/>
                <a:gd name="f7" fmla="val 761572"/>
                <a:gd name="f8" fmla="val 79820"/>
                <a:gd name="f9" fmla="val 761573"/>
                <a:gd name="f10" fmla="val 714927"/>
                <a:gd name="f11" fmla="val 10453"/>
                <a:gd name="f12" fmla="val 690176"/>
                <a:gd name="f13" fmla="val 19005"/>
                <a:gd name="f14" fmla="val 670184"/>
                <a:gd name="f15" fmla="val 26607"/>
                <a:gd name="f16" fmla="val 653049"/>
                <a:gd name="f17" fmla="val 32308"/>
                <a:gd name="f18" fmla="val 639721"/>
                <a:gd name="f19" fmla="val 609258"/>
                <a:gd name="f20" fmla="val 578796"/>
                <a:gd name="f21" fmla="val 565468"/>
                <a:gd name="f22" fmla="val 548333"/>
                <a:gd name="f23" fmla="val 528341"/>
                <a:gd name="f24" fmla="val 502638"/>
                <a:gd name="f25" fmla="val 456944"/>
                <a:gd name="f26" fmla="val 411249"/>
                <a:gd name="f27" fmla="val 385546"/>
                <a:gd name="f28" fmla="val 365555"/>
                <a:gd name="f29" fmla="val 348420"/>
                <a:gd name="f30" fmla="val 335092"/>
                <a:gd name="f31" fmla="val 304629"/>
                <a:gd name="f32" fmla="val 274166"/>
                <a:gd name="f33" fmla="val 260839"/>
                <a:gd name="f34" fmla="val 243703"/>
                <a:gd name="f35" fmla="val 223712"/>
                <a:gd name="f36" fmla="val 198009"/>
                <a:gd name="f37" fmla="val 152315"/>
                <a:gd name="f38" fmla="val 106620"/>
                <a:gd name="f39" fmla="val 80917"/>
                <a:gd name="f40" fmla="val 60926"/>
                <a:gd name="f41" fmla="val 43790"/>
                <a:gd name="f42" fmla="val 30463"/>
                <a:gd name="f43" fmla="val 46646"/>
                <a:gd name="f44" fmla="val 101675"/>
                <a:gd name="f45" fmla="val 71397"/>
                <a:gd name="f46" fmla="val 93123"/>
                <a:gd name="f47" fmla="val 91389"/>
                <a:gd name="f48" fmla="val 85521"/>
                <a:gd name="f49" fmla="val 108524"/>
                <a:gd name="f50" fmla="val 121852"/>
                <a:gd name="f51" fmla="val 182778"/>
                <a:gd name="f52" fmla="val 196105"/>
                <a:gd name="f53" fmla="val 213240"/>
                <a:gd name="f54" fmla="val 233232"/>
                <a:gd name="f55" fmla="val 258935"/>
                <a:gd name="f56" fmla="val 350324"/>
                <a:gd name="f57" fmla="val 376027"/>
                <a:gd name="f58" fmla="val 396018"/>
                <a:gd name="f59" fmla="val 413153"/>
                <a:gd name="f60" fmla="val 426481"/>
                <a:gd name="f61" fmla="val 487407"/>
                <a:gd name="f62" fmla="val 500734"/>
                <a:gd name="f63" fmla="val 517870"/>
                <a:gd name="f64" fmla="val 537861"/>
                <a:gd name="f65" fmla="val 563564"/>
                <a:gd name="f66" fmla="val 654953"/>
                <a:gd name="f67" fmla="val 680656"/>
                <a:gd name="f68" fmla="val 700647"/>
                <a:gd name="f69" fmla="val 717783"/>
                <a:gd name="f70" fmla="val 731110"/>
                <a:gd name="f71" fmla="+- 0 0 -90"/>
                <a:gd name="f72" fmla="*/ f3 1 112128"/>
                <a:gd name="f73" fmla="*/ f4 1 761572"/>
                <a:gd name="f74" fmla="+- f7 0 f5"/>
                <a:gd name="f75" fmla="+- f6 0 f5"/>
                <a:gd name="f76" fmla="*/ f71 f0 1"/>
                <a:gd name="f77" fmla="*/ f75 1 112128"/>
                <a:gd name="f78" fmla="*/ f74 1 761572"/>
                <a:gd name="f79" fmla="*/ 79820 f75 1"/>
                <a:gd name="f80" fmla="*/ 761573 f74 1"/>
                <a:gd name="f81" fmla="*/ 0 f75 1"/>
                <a:gd name="f82" fmla="*/ 19005 f75 1"/>
                <a:gd name="f83" fmla="*/ 670184 f74 1"/>
                <a:gd name="f84" fmla="*/ 32308 f75 1"/>
                <a:gd name="f85" fmla="*/ 609258 f74 1"/>
                <a:gd name="f86" fmla="*/ 548333 f74 1"/>
                <a:gd name="f87" fmla="*/ 456944 f74 1"/>
                <a:gd name="f88" fmla="*/ 365555 f74 1"/>
                <a:gd name="f89" fmla="*/ 304629 f74 1"/>
                <a:gd name="f90" fmla="*/ 243703 f74 1"/>
                <a:gd name="f91" fmla="*/ 152315 f74 1"/>
                <a:gd name="f92" fmla="*/ 60926 f74 1"/>
                <a:gd name="f93" fmla="*/ 0 f74 1"/>
                <a:gd name="f94" fmla="*/ 112128 f75 1"/>
                <a:gd name="f95" fmla="*/ 93123 f75 1"/>
                <a:gd name="f96" fmla="*/ 91389 f74 1"/>
                <a:gd name="f97" fmla="*/ 213240 f74 1"/>
                <a:gd name="f98" fmla="*/ 396018 f74 1"/>
                <a:gd name="f99" fmla="*/ 517870 f74 1"/>
                <a:gd name="f100" fmla="*/ 700647 f74 1"/>
                <a:gd name="f101" fmla="*/ f76 1 f2"/>
                <a:gd name="f102" fmla="*/ f79 1 112128"/>
                <a:gd name="f103" fmla="*/ f80 1 761572"/>
                <a:gd name="f104" fmla="*/ f81 1 112128"/>
                <a:gd name="f105" fmla="*/ f82 1 112128"/>
                <a:gd name="f106" fmla="*/ f83 1 761572"/>
                <a:gd name="f107" fmla="*/ f84 1 112128"/>
                <a:gd name="f108" fmla="*/ f85 1 761572"/>
                <a:gd name="f109" fmla="*/ f86 1 761572"/>
                <a:gd name="f110" fmla="*/ f87 1 761572"/>
                <a:gd name="f111" fmla="*/ f88 1 761572"/>
                <a:gd name="f112" fmla="*/ f89 1 761572"/>
                <a:gd name="f113" fmla="*/ f90 1 761572"/>
                <a:gd name="f114" fmla="*/ f91 1 761572"/>
                <a:gd name="f115" fmla="*/ f92 1 761572"/>
                <a:gd name="f116" fmla="*/ f93 1 761572"/>
                <a:gd name="f117" fmla="*/ f94 1 112128"/>
                <a:gd name="f118" fmla="*/ f95 1 112128"/>
                <a:gd name="f119" fmla="*/ f96 1 761572"/>
                <a:gd name="f120" fmla="*/ f97 1 761572"/>
                <a:gd name="f121" fmla="*/ f98 1 761572"/>
                <a:gd name="f122" fmla="*/ f99 1 761572"/>
                <a:gd name="f123" fmla="*/ f100 1 761572"/>
                <a:gd name="f124" fmla="*/ f5 1 f77"/>
                <a:gd name="f125" fmla="*/ f6 1 f77"/>
                <a:gd name="f126" fmla="*/ f5 1 f78"/>
                <a:gd name="f127" fmla="*/ f7 1 f78"/>
                <a:gd name="f128" fmla="+- f101 0 f1"/>
                <a:gd name="f129" fmla="*/ f102 1 f77"/>
                <a:gd name="f130" fmla="*/ f103 1 f78"/>
                <a:gd name="f131" fmla="*/ f104 1 f77"/>
                <a:gd name="f132" fmla="*/ f105 1 f77"/>
                <a:gd name="f133" fmla="*/ f106 1 f78"/>
                <a:gd name="f134" fmla="*/ f107 1 f77"/>
                <a:gd name="f135" fmla="*/ f108 1 f78"/>
                <a:gd name="f136" fmla="*/ f109 1 f78"/>
                <a:gd name="f137" fmla="*/ f110 1 f78"/>
                <a:gd name="f138" fmla="*/ f111 1 f78"/>
                <a:gd name="f139" fmla="*/ f112 1 f78"/>
                <a:gd name="f140" fmla="*/ f113 1 f78"/>
                <a:gd name="f141" fmla="*/ f114 1 f78"/>
                <a:gd name="f142" fmla="*/ f115 1 f78"/>
                <a:gd name="f143" fmla="*/ f116 1 f78"/>
                <a:gd name="f144" fmla="*/ f117 1 f77"/>
                <a:gd name="f145" fmla="*/ f118 1 f77"/>
                <a:gd name="f146" fmla="*/ f119 1 f78"/>
                <a:gd name="f147" fmla="*/ f120 1 f78"/>
                <a:gd name="f148" fmla="*/ f121 1 f78"/>
                <a:gd name="f149" fmla="*/ f122 1 f78"/>
                <a:gd name="f150" fmla="*/ f123 1 f78"/>
                <a:gd name="f151" fmla="*/ f124 f72 1"/>
                <a:gd name="f152" fmla="*/ f125 f72 1"/>
                <a:gd name="f153" fmla="*/ f127 f73 1"/>
                <a:gd name="f154" fmla="*/ f126 f73 1"/>
                <a:gd name="f155" fmla="*/ f129 f72 1"/>
                <a:gd name="f156" fmla="*/ f130 f73 1"/>
                <a:gd name="f157" fmla="*/ f131 f72 1"/>
                <a:gd name="f158" fmla="*/ f132 f72 1"/>
                <a:gd name="f159" fmla="*/ f133 f73 1"/>
                <a:gd name="f160" fmla="*/ f134 f72 1"/>
                <a:gd name="f161" fmla="*/ f135 f73 1"/>
                <a:gd name="f162" fmla="*/ f136 f73 1"/>
                <a:gd name="f163" fmla="*/ f137 f73 1"/>
                <a:gd name="f164" fmla="*/ f138 f73 1"/>
                <a:gd name="f165" fmla="*/ f139 f73 1"/>
                <a:gd name="f166" fmla="*/ f140 f73 1"/>
                <a:gd name="f167" fmla="*/ f141 f73 1"/>
                <a:gd name="f168" fmla="*/ f142 f73 1"/>
                <a:gd name="f169" fmla="*/ f143 f73 1"/>
                <a:gd name="f170" fmla="*/ f144 f72 1"/>
                <a:gd name="f171" fmla="*/ f145 f72 1"/>
                <a:gd name="f172" fmla="*/ f146 f73 1"/>
                <a:gd name="f173" fmla="*/ f147 f73 1"/>
                <a:gd name="f174" fmla="*/ f148 f73 1"/>
                <a:gd name="f175" fmla="*/ f149 f73 1"/>
                <a:gd name="f176" fmla="*/ f150 f73 1"/>
              </a:gdLst>
              <a:ahLst/>
              <a:cxnLst>
                <a:cxn ang="3cd4">
                  <a:pos x="hc" y="t"/>
                </a:cxn>
                <a:cxn ang="0">
                  <a:pos x="r" y="vc"/>
                </a:cxn>
                <a:cxn ang="cd4">
                  <a:pos x="hc" y="b"/>
                </a:cxn>
                <a:cxn ang="cd2">
                  <a:pos x="l" y="vc"/>
                </a:cxn>
                <a:cxn ang="f128">
                  <a:pos x="f155" y="f156"/>
                </a:cxn>
                <a:cxn ang="f128">
                  <a:pos x="f157" y="f156"/>
                </a:cxn>
                <a:cxn ang="f128">
                  <a:pos x="f158" y="f159"/>
                </a:cxn>
                <a:cxn ang="f128">
                  <a:pos x="f160" y="f161"/>
                </a:cxn>
                <a:cxn ang="f128">
                  <a:pos x="f158" y="f162"/>
                </a:cxn>
                <a:cxn ang="f128">
                  <a:pos x="f157" y="f163"/>
                </a:cxn>
                <a:cxn ang="f128">
                  <a:pos x="f158" y="f164"/>
                </a:cxn>
                <a:cxn ang="f128">
                  <a:pos x="f160" y="f165"/>
                </a:cxn>
                <a:cxn ang="f128">
                  <a:pos x="f158" y="f166"/>
                </a:cxn>
                <a:cxn ang="f128">
                  <a:pos x="f157" y="f167"/>
                </a:cxn>
                <a:cxn ang="f128">
                  <a:pos x="f158" y="f168"/>
                </a:cxn>
                <a:cxn ang="f128">
                  <a:pos x="f160" y="f169"/>
                </a:cxn>
                <a:cxn ang="f128">
                  <a:pos x="f170" y="f169"/>
                </a:cxn>
                <a:cxn ang="f128">
                  <a:pos x="f171" y="f172"/>
                </a:cxn>
                <a:cxn ang="f128">
                  <a:pos x="f155" y="f167"/>
                </a:cxn>
                <a:cxn ang="f128">
                  <a:pos x="f171" y="f173"/>
                </a:cxn>
                <a:cxn ang="f128">
                  <a:pos x="f170" y="f165"/>
                </a:cxn>
                <a:cxn ang="f128">
                  <a:pos x="f171" y="f174"/>
                </a:cxn>
                <a:cxn ang="f128">
                  <a:pos x="f155" y="f163"/>
                </a:cxn>
                <a:cxn ang="f128">
                  <a:pos x="f171" y="f175"/>
                </a:cxn>
                <a:cxn ang="f128">
                  <a:pos x="f170" y="f161"/>
                </a:cxn>
                <a:cxn ang="f128">
                  <a:pos x="f171" y="f176"/>
                </a:cxn>
                <a:cxn ang="f128">
                  <a:pos x="f155" y="f156"/>
                </a:cxn>
              </a:cxnLst>
              <a:rect l="f151" t="f154" r="f152" b="f153"/>
              <a:pathLst>
                <a:path w="112128" h="761572">
                  <a:moveTo>
                    <a:pt x="f8" y="f9"/>
                  </a:moveTo>
                  <a:lnTo>
                    <a:pt x="f5" y="f9"/>
                  </a:lnTo>
                  <a:cubicBezTo>
                    <a:pt x="f5" y="f10"/>
                    <a:pt x="f11" y="f12"/>
                    <a:pt x="f13" y="f14"/>
                  </a:cubicBezTo>
                  <a:cubicBezTo>
                    <a:pt x="f15" y="f16"/>
                    <a:pt x="f17" y="f18"/>
                    <a:pt x="f17" y="f19"/>
                  </a:cubicBezTo>
                  <a:cubicBezTo>
                    <a:pt x="f17" y="f20"/>
                    <a:pt x="f15" y="f21"/>
                    <a:pt x="f13" y="f22"/>
                  </a:cubicBezTo>
                  <a:cubicBezTo>
                    <a:pt x="f11" y="f23"/>
                    <a:pt x="f5" y="f24"/>
                    <a:pt x="f5" y="f25"/>
                  </a:cubicBezTo>
                  <a:cubicBezTo>
                    <a:pt x="f5" y="f26"/>
                    <a:pt x="f11" y="f27"/>
                    <a:pt x="f13" y="f28"/>
                  </a:cubicBezTo>
                  <a:cubicBezTo>
                    <a:pt x="f15" y="f29"/>
                    <a:pt x="f17" y="f30"/>
                    <a:pt x="f17" y="f31"/>
                  </a:cubicBezTo>
                  <a:cubicBezTo>
                    <a:pt x="f17" y="f32"/>
                    <a:pt x="f15" y="f33"/>
                    <a:pt x="f13" y="f34"/>
                  </a:cubicBezTo>
                  <a:cubicBezTo>
                    <a:pt x="f11" y="f35"/>
                    <a:pt x="f5" y="f36"/>
                    <a:pt x="f5" y="f37"/>
                  </a:cubicBezTo>
                  <a:cubicBezTo>
                    <a:pt x="f5" y="f38"/>
                    <a:pt x="f11" y="f39"/>
                    <a:pt x="f13" y="f40"/>
                  </a:cubicBezTo>
                  <a:cubicBezTo>
                    <a:pt x="f15" y="f41"/>
                    <a:pt x="f17" y="f42"/>
                    <a:pt x="f17" y="f5"/>
                  </a:cubicBezTo>
                  <a:lnTo>
                    <a:pt x="f6" y="f5"/>
                  </a:lnTo>
                  <a:cubicBezTo>
                    <a:pt x="f6" y="f43"/>
                    <a:pt x="f44" y="f45"/>
                    <a:pt x="f46" y="f47"/>
                  </a:cubicBezTo>
                  <a:cubicBezTo>
                    <a:pt x="f48" y="f49"/>
                    <a:pt x="f8" y="f50"/>
                    <a:pt x="f8" y="f37"/>
                  </a:cubicBezTo>
                  <a:cubicBezTo>
                    <a:pt x="f8" y="f51"/>
                    <a:pt x="f48" y="f52"/>
                    <a:pt x="f46" y="f53"/>
                  </a:cubicBezTo>
                  <a:cubicBezTo>
                    <a:pt x="f44" y="f54"/>
                    <a:pt x="f6" y="f55"/>
                    <a:pt x="f6" y="f31"/>
                  </a:cubicBezTo>
                  <a:cubicBezTo>
                    <a:pt x="f6" y="f56"/>
                    <a:pt x="f44" y="f57"/>
                    <a:pt x="f46" y="f58"/>
                  </a:cubicBezTo>
                  <a:cubicBezTo>
                    <a:pt x="f48" y="f59"/>
                    <a:pt x="f8" y="f60"/>
                    <a:pt x="f8" y="f25"/>
                  </a:cubicBezTo>
                  <a:cubicBezTo>
                    <a:pt x="f8" y="f61"/>
                    <a:pt x="f48" y="f62"/>
                    <a:pt x="f46" y="f63"/>
                  </a:cubicBezTo>
                  <a:cubicBezTo>
                    <a:pt x="f44" y="f64"/>
                    <a:pt x="f6" y="f65"/>
                    <a:pt x="f6" y="f19"/>
                  </a:cubicBezTo>
                  <a:cubicBezTo>
                    <a:pt x="f6" y="f66"/>
                    <a:pt x="f44" y="f67"/>
                    <a:pt x="f46" y="f68"/>
                  </a:cubicBezTo>
                  <a:cubicBezTo>
                    <a:pt x="f48" y="f69"/>
                    <a:pt x="f8" y="f70"/>
                    <a:pt x="f8" y="f9"/>
                  </a:cubicBezTo>
                  <a:close/>
                </a:path>
              </a:pathLst>
            </a:custGeom>
            <a:solidFill>
              <a:srgbClr val="7473B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76">
              <a:extLst>
                <a:ext uri="{FF2B5EF4-FFF2-40B4-BE49-F238E27FC236}">
                  <a16:creationId xmlns:a16="http://schemas.microsoft.com/office/drawing/2014/main" id="{93F0D239-518F-EE42-4EF1-EE0EAAFD84E1}"/>
                </a:ext>
              </a:extLst>
            </p:cNvPr>
            <p:cNvSpPr/>
            <p:nvPr/>
          </p:nvSpPr>
          <p:spPr>
            <a:xfrm>
              <a:off x="4668999" y="3018434"/>
              <a:ext cx="438674" cy="439469"/>
            </a:xfrm>
            <a:custGeom>
              <a:avLst/>
              <a:gdLst>
                <a:gd name="f0" fmla="val 10800000"/>
                <a:gd name="f1" fmla="val 5400000"/>
                <a:gd name="f2" fmla="val 180"/>
                <a:gd name="f3" fmla="val w"/>
                <a:gd name="f4" fmla="val h"/>
                <a:gd name="f5" fmla="val 0"/>
                <a:gd name="f6" fmla="val 250862"/>
                <a:gd name="f7" fmla="val 251319"/>
                <a:gd name="f8" fmla="val 250863"/>
                <a:gd name="f9" fmla="val 125660"/>
                <a:gd name="f10" fmla="val 195059"/>
                <a:gd name="f11" fmla="val 194705"/>
                <a:gd name="f12" fmla="val 125431"/>
                <a:gd name="f13" fmla="val 56158"/>
                <a:gd name="f14" fmla="val 56260"/>
                <a:gd name="f15" fmla="+- 0 0 -90"/>
                <a:gd name="f16" fmla="*/ f3 1 250862"/>
                <a:gd name="f17" fmla="*/ f4 1 251319"/>
                <a:gd name="f18" fmla="+- f7 0 f5"/>
                <a:gd name="f19" fmla="+- f6 0 f5"/>
                <a:gd name="f20" fmla="*/ f15 f0 1"/>
                <a:gd name="f21" fmla="*/ f19 1 250862"/>
                <a:gd name="f22" fmla="*/ f18 1 251319"/>
                <a:gd name="f23" fmla="*/ 250863 f19 1"/>
                <a:gd name="f24" fmla="*/ 125660 f18 1"/>
                <a:gd name="f25" fmla="*/ 125431 f19 1"/>
                <a:gd name="f26" fmla="*/ 251319 f18 1"/>
                <a:gd name="f27" fmla="*/ 0 f19 1"/>
                <a:gd name="f28" fmla="*/ 0 f18 1"/>
                <a:gd name="f29" fmla="*/ f20 1 f2"/>
                <a:gd name="f30" fmla="*/ f23 1 250862"/>
                <a:gd name="f31" fmla="*/ f24 1 251319"/>
                <a:gd name="f32" fmla="*/ f25 1 250862"/>
                <a:gd name="f33" fmla="*/ f26 1 251319"/>
                <a:gd name="f34" fmla="*/ f27 1 250862"/>
                <a:gd name="f35" fmla="*/ f28 1 25131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50862" h="251319">
                  <a:moveTo>
                    <a:pt x="f8" y="f9"/>
                  </a:moveTo>
                  <a:cubicBezTo>
                    <a:pt x="f8" y="f10"/>
                    <a:pt x="f11" y="f7"/>
                    <a:pt x="f12" y="f7"/>
                  </a:cubicBezTo>
                  <a:cubicBezTo>
                    <a:pt x="f13" y="f7"/>
                    <a:pt x="f5" y="f10"/>
                    <a:pt x="f5" y="f9"/>
                  </a:cubicBezTo>
                  <a:cubicBezTo>
                    <a:pt x="f5" y="f14"/>
                    <a:pt x="f13" y="f5"/>
                    <a:pt x="f12" y="f5"/>
                  </a:cubicBezTo>
                  <a:cubicBezTo>
                    <a:pt x="f11" y="f5"/>
                    <a:pt x="f8" y="f14"/>
                    <a:pt x="f8" y="f9"/>
                  </a:cubicBezTo>
                  <a:close/>
                </a:path>
              </a:pathLst>
            </a:custGeom>
            <a:solidFill>
              <a:srgbClr val="ECC0DA"/>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39" name="Group 38">
            <a:extLst>
              <a:ext uri="{FF2B5EF4-FFF2-40B4-BE49-F238E27FC236}">
                <a16:creationId xmlns:a16="http://schemas.microsoft.com/office/drawing/2014/main" id="{23331C38-7CEE-CF15-1C6C-89629CF7B47E}"/>
              </a:ext>
            </a:extLst>
          </p:cNvPr>
          <p:cNvGrpSpPr/>
          <p:nvPr/>
        </p:nvGrpSpPr>
        <p:grpSpPr>
          <a:xfrm>
            <a:off x="10502367" y="4797747"/>
            <a:ext cx="562503" cy="527874"/>
            <a:chOff x="3094393" y="4759137"/>
            <a:chExt cx="1074283" cy="1074283"/>
          </a:xfrm>
        </p:grpSpPr>
        <p:sp>
          <p:nvSpPr>
            <p:cNvPr id="40" name="Freeform 236">
              <a:extLst>
                <a:ext uri="{FF2B5EF4-FFF2-40B4-BE49-F238E27FC236}">
                  <a16:creationId xmlns:a16="http://schemas.microsoft.com/office/drawing/2014/main" id="{A6FFA1B5-B584-8B94-1168-3B1C7A25B04B}"/>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26F46"/>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1" name="Group 40">
              <a:extLst>
                <a:ext uri="{FF2B5EF4-FFF2-40B4-BE49-F238E27FC236}">
                  <a16:creationId xmlns:a16="http://schemas.microsoft.com/office/drawing/2014/main" id="{A0150D2A-8850-C45F-B548-68E445C2FEC3}"/>
                </a:ext>
              </a:extLst>
            </p:cNvPr>
            <p:cNvGrpSpPr/>
            <p:nvPr/>
          </p:nvGrpSpPr>
          <p:grpSpPr>
            <a:xfrm>
              <a:off x="3303016" y="4946695"/>
              <a:ext cx="685139" cy="655838"/>
              <a:chOff x="3303016" y="4946695"/>
              <a:chExt cx="685139" cy="655838"/>
            </a:xfrm>
          </p:grpSpPr>
          <p:sp>
            <p:nvSpPr>
              <p:cNvPr id="42" name="Freeform 238">
                <a:extLst>
                  <a:ext uri="{FF2B5EF4-FFF2-40B4-BE49-F238E27FC236}">
                    <a16:creationId xmlns:a16="http://schemas.microsoft.com/office/drawing/2014/main" id="{457561BF-8FBF-8DDA-D782-86B68AEAFB56}"/>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43" name="Freeform 239">
                <a:extLst>
                  <a:ext uri="{FF2B5EF4-FFF2-40B4-BE49-F238E27FC236}">
                    <a16:creationId xmlns:a16="http://schemas.microsoft.com/office/drawing/2014/main" id="{AC2A08D8-2AE0-E094-003E-C0773179C724}"/>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44" name="Freeform 240">
                <a:extLst>
                  <a:ext uri="{FF2B5EF4-FFF2-40B4-BE49-F238E27FC236}">
                    <a16:creationId xmlns:a16="http://schemas.microsoft.com/office/drawing/2014/main" id="{D9395818-09A1-5142-B6BF-83F2485DBD0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spTree>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3">
            <a:extLst>
              <a:ext uri="{FF2B5EF4-FFF2-40B4-BE49-F238E27FC236}">
                <a16:creationId xmlns:a16="http://schemas.microsoft.com/office/drawing/2014/main" id="{10D85E56-2506-40F1-5560-E25AE33AFDD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b="-328"/>
          <a:stretch/>
        </p:blipFill>
        <p:spPr>
          <a:xfrm>
            <a:off x="388401" y="385460"/>
            <a:ext cx="4107750" cy="6087079"/>
          </a:xfrm>
          <a:prstGeom prst="rect">
            <a:avLst/>
          </a:prstGeom>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49216" y="2312369"/>
            <a:ext cx="6848685" cy="2809703"/>
          </a:xfrm>
        </p:spPr>
        <p:txBody>
          <a:bodyPr/>
          <a:lstStyle/>
          <a:p>
            <a:r>
              <a:rPr lang="en-US" dirty="0"/>
              <a:t>Het Europese voedingslandschap is in beweging. Voedselsystemen ondergaan een transformatie als gevolg van </a:t>
            </a:r>
            <a:r>
              <a:rPr lang="en-US" b="1" dirty="0"/>
              <a:t>klimaatdruk, </a:t>
            </a:r>
            <a:r>
              <a:rPr lang="en-US" b="1" dirty="0"/>
              <a:t>tekorten aan</a:t>
            </a:r>
            <a:r>
              <a:rPr lang="en-US" b="1" dirty="0" err="1"/>
              <a:t> arbeidskrachten </a:t>
            </a:r>
            <a:r>
              <a:rPr lang="en-US" b="1" dirty="0"/>
              <a:t>en toenemende verwachtingen op het gebied van duurzaamheid</a:t>
            </a:r>
            <a:r>
              <a:rPr lang="en-US" dirty="0"/>
              <a:t>. </a:t>
            </a:r>
            <a:r>
              <a:rPr lang="en-US" sz="2000" dirty="0"/>
              <a:t>Zie module 2 voor meer informatie over duurzaamheid.</a:t>
            </a:r>
          </a:p>
          <a:p>
            <a:r>
              <a:rPr lang="en-US" dirty="0"/>
              <a:t>Digitaal vertrouwen is cruciaal geworden voor veerkracht en innovatie.</a:t>
            </a:r>
          </a:p>
          <a:p>
            <a:r>
              <a:rPr lang="en-US" b="1" dirty="0">
                <a:solidFill>
                  <a:srgbClr val="F26F46"/>
                </a:solidFill>
              </a:rPr>
              <a:t>Feit: </a:t>
            </a:r>
            <a:r>
              <a:rPr lang="en-US" dirty="0"/>
              <a:t>De </a:t>
            </a:r>
            <a:r>
              <a:rPr lang="en-US" b="1" dirty="0">
                <a:hlinkClick r:id="rId4"/>
              </a:rPr>
              <a:t>EU-strategie 'Van boer tot bord' </a:t>
            </a:r>
            <a:r>
              <a:rPr lang="en-US" dirty="0"/>
              <a:t>identificeert </a:t>
            </a:r>
            <a:r>
              <a:rPr lang="en-US" dirty="0" err="1"/>
              <a:t>digitalisering </a:t>
            </a:r>
            <a:r>
              <a:rPr lang="en-US" dirty="0"/>
              <a:t>als een belangrijke factor voor duurzame voedseltransities.</a:t>
            </a:r>
          </a:p>
        </p:txBody>
      </p:sp>
      <p:sp>
        <p:nvSpPr>
          <p:cNvPr id="13" name="Rectangle 12">
            <a:extLst>
              <a:ext uri="{FF2B5EF4-FFF2-40B4-BE49-F238E27FC236}">
                <a16:creationId xmlns:a16="http://schemas.microsoft.com/office/drawing/2014/main" id="{F5B3DF5B-B659-D26B-965C-36176B3B9B03}"/>
              </a:ext>
            </a:extLst>
          </p:cNvPr>
          <p:cNvSpPr/>
          <p:nvPr/>
        </p:nvSpPr>
        <p:spPr>
          <a:xfrm>
            <a:off x="3926747" y="886661"/>
            <a:ext cx="5977744"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110770" y="938959"/>
            <a:ext cx="5882975" cy="1200329"/>
          </a:xfrm>
          <a:prstGeom prst="rect">
            <a:avLst/>
          </a:prstGeom>
          <a:noFill/>
        </p:spPr>
        <p:txBody>
          <a:bodyPr wrap="square" rtlCol="0">
            <a:spAutoFit/>
          </a:bodyPr>
          <a:lstStyle/>
          <a:p>
            <a:r>
              <a:rPr lang="en-US" sz="3600" b="1" dirty="0">
                <a:solidFill>
                  <a:srgbClr val="F26F46"/>
                </a:solidFill>
                <a:latin typeface="Calibri" panose="020F0502020204030204" pitchFamily="34" charset="0"/>
                <a:cs typeface="Calibri" panose="020F0502020204030204" pitchFamily="34" charset="0"/>
              </a:rPr>
              <a:t>Waarom digitale vaardigheden belangrijk zijn voor voedsel en duurzaamheid</a:t>
            </a:r>
          </a:p>
        </p:txBody>
      </p:sp>
      <p:grpSp>
        <p:nvGrpSpPr>
          <p:cNvPr id="11" name="Group 10">
            <a:extLst>
              <a:ext uri="{FF2B5EF4-FFF2-40B4-BE49-F238E27FC236}">
                <a16:creationId xmlns:a16="http://schemas.microsoft.com/office/drawing/2014/main" id="{1F5211E4-E241-DBCC-C738-8E6B86B809EA}"/>
              </a:ext>
            </a:extLst>
          </p:cNvPr>
          <p:cNvGrpSpPr/>
          <p:nvPr/>
        </p:nvGrpSpPr>
        <p:grpSpPr>
          <a:xfrm>
            <a:off x="0" y="4438165"/>
            <a:ext cx="2366621" cy="2933183"/>
            <a:chOff x="2887563" y="4517695"/>
            <a:chExt cx="1145987" cy="1420333"/>
          </a:xfrm>
          <a:solidFill>
            <a:schemeClr val="bg1">
              <a:alpha val="26000"/>
            </a:schemeClr>
          </a:solidFill>
        </p:grpSpPr>
        <p:sp>
          <p:nvSpPr>
            <p:cNvPr id="15" name="Freeform 14">
              <a:extLst>
                <a:ext uri="{FF2B5EF4-FFF2-40B4-BE49-F238E27FC236}">
                  <a16:creationId xmlns:a16="http://schemas.microsoft.com/office/drawing/2014/main" id="{3B9717C2-7F83-A0B6-5A23-C367925F93F3}"/>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16" name="Graphic 10">
              <a:extLst>
                <a:ext uri="{FF2B5EF4-FFF2-40B4-BE49-F238E27FC236}">
                  <a16:creationId xmlns:a16="http://schemas.microsoft.com/office/drawing/2014/main" id="{DB79504E-3344-394F-F0BF-F0347AC66F41}"/>
                </a:ext>
              </a:extLst>
            </p:cNvPr>
            <p:cNvGrpSpPr/>
            <p:nvPr/>
          </p:nvGrpSpPr>
          <p:grpSpPr>
            <a:xfrm>
              <a:off x="3495254" y="4781992"/>
              <a:ext cx="536857" cy="499528"/>
              <a:chOff x="3495254" y="4781992"/>
              <a:chExt cx="536857" cy="499528"/>
            </a:xfrm>
            <a:grpFill/>
          </p:grpSpPr>
          <p:sp>
            <p:nvSpPr>
              <p:cNvPr id="21" name="Freeform 20">
                <a:extLst>
                  <a:ext uri="{FF2B5EF4-FFF2-40B4-BE49-F238E27FC236}">
                    <a16:creationId xmlns:a16="http://schemas.microsoft.com/office/drawing/2014/main" id="{C179DD70-BFA4-2FD4-B5EA-6A8453FB893B}"/>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E1FFE6A-3FAC-1157-89C1-1566CA598799}"/>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EC66710-911C-E464-CE58-9A5A646E48BF}"/>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A246B12-F787-F871-CBCD-15045DA21A0E}"/>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17" name="Freeform 16">
              <a:extLst>
                <a:ext uri="{FF2B5EF4-FFF2-40B4-BE49-F238E27FC236}">
                  <a16:creationId xmlns:a16="http://schemas.microsoft.com/office/drawing/2014/main" id="{A5B60779-1800-DDD4-E765-3A48D15D3A76}"/>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DF6DAF-A97E-7FB7-73AD-5249E2A39ADC}"/>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E35148B-0858-A5A2-4DA8-10C908B84F05}"/>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E49700C2-0BBC-2FF4-DE41-3F551D5233A1}"/>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993980374"/>
      </p:ext>
    </p:extLst>
  </p:cSld>
  <p:clrMapOvr>
    <a:masterClrMapping/>
  </p:clrMapOvr>
</p:sld>
</file>

<file path=ppt/slides/slide6.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1B0FF-23A1-76E5-61BF-5AB38A4EB2F8}"/>
              </a:ext>
            </a:extLst>
          </p:cNvPr>
          <p:cNvSpPr>
            <a:spLocks noGrp="1"/>
          </p:cNvSpPr>
          <p:nvPr>
            <p:ph type="body" sz="quarter" idx="16"/>
          </p:nvPr>
        </p:nvSpPr>
        <p:spPr/>
        <p:txBody>
          <a:bodyPr/>
          <a:lstStyle/>
          <a:p>
            <a:r>
              <a:rPr lang="en-IE" dirty="0"/>
              <a:t>Waarom digitale vaardigheden belangrijk zijn</a:t>
            </a:r>
          </a:p>
        </p:txBody>
      </p:sp>
      <p:sp>
        <p:nvSpPr>
          <p:cNvPr id="4" name="Text Placeholder 1">
            <a:extLst>
              <a:ext uri="{FF2B5EF4-FFF2-40B4-BE49-F238E27FC236}">
                <a16:creationId xmlns:a16="http://schemas.microsoft.com/office/drawing/2014/main" id="{4E490BC4-8C2A-88FB-0865-AB628125F99E}"/>
              </a:ext>
            </a:extLst>
          </p:cNvPr>
          <p:cNvSpPr txBox="1">
            <a:spLocks/>
          </p:cNvSpPr>
          <p:nvPr/>
        </p:nvSpPr>
        <p:spPr>
          <a:xfrm>
            <a:off x="31685" y="2607370"/>
            <a:ext cx="6762939" cy="3671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Arial" panose="020B0604020202020204" pitchFamily="34" charset="0"/>
              <a:buNone/>
            </a:pPr>
            <a:r>
              <a:rPr lang="en-US" sz="2400" dirty="0">
                <a:solidFill>
                  <a:srgbClr val="292668"/>
                </a:solidFill>
              </a:rPr>
              <a:t>Kleine en middelgrote ondernemingen in de voedings-, toerisme- en horecasector die </a:t>
            </a:r>
            <a:r>
              <a:rPr lang="en-US" sz="2400" b="1" dirty="0">
                <a:solidFill>
                  <a:srgbClr val="292668"/>
                </a:solidFill>
              </a:rPr>
              <a:t>niet investeren </a:t>
            </a:r>
            <a:r>
              <a:rPr lang="en-US" sz="2400" dirty="0">
                <a:solidFill>
                  <a:srgbClr val="292668"/>
                </a:solidFill>
              </a:rPr>
              <a:t>in digitale en groene transities, worden geconfronteerd met:</a:t>
            </a:r>
          </a:p>
          <a:p>
            <a:pPr marL="720000" indent="-432000">
              <a:spcBef>
                <a:spcPts val="600"/>
              </a:spcBef>
            </a:pPr>
            <a:r>
              <a:rPr lang="en-US" sz="2400" b="1" dirty="0">
                <a:solidFill>
                  <a:srgbClr val="292668"/>
                </a:solidFill>
              </a:rPr>
              <a:t>Hogere operationele kosten</a:t>
            </a:r>
          </a:p>
          <a:p>
            <a:pPr marL="720000" indent="-432000">
              <a:spcBef>
                <a:spcPts val="600"/>
              </a:spcBef>
            </a:pPr>
            <a:r>
              <a:rPr lang="en-US" sz="2400" b="1" dirty="0">
                <a:solidFill>
                  <a:srgbClr val="292668"/>
                </a:solidFill>
              </a:rPr>
              <a:t>Risico's op het gebied van naleving van regelgeving</a:t>
            </a:r>
          </a:p>
          <a:p>
            <a:pPr marL="720000" indent="-432000">
              <a:spcBef>
                <a:spcPts val="600"/>
              </a:spcBef>
            </a:pPr>
            <a:r>
              <a:rPr lang="en-US" sz="2400" b="1" dirty="0">
                <a:solidFill>
                  <a:srgbClr val="292668"/>
                </a:solidFill>
              </a:rPr>
              <a:t>Verlies aan concurrentievermogen</a:t>
            </a:r>
          </a:p>
          <a:p>
            <a:pPr marL="720000" indent="-432000">
              <a:spcBef>
                <a:spcPts val="600"/>
              </a:spcBef>
            </a:pPr>
            <a:r>
              <a:rPr lang="en-US" sz="2400" b="1" dirty="0">
                <a:solidFill>
                  <a:srgbClr val="292668"/>
                </a:solidFill>
              </a:rPr>
              <a:t>Onvermogen om personeel aan te trekken</a:t>
            </a:r>
          </a:p>
          <a:p>
            <a:pPr marL="720000" indent="-432000">
              <a:spcBef>
                <a:spcPts val="600"/>
              </a:spcBef>
            </a:pPr>
            <a:r>
              <a:rPr lang="en-US" sz="2400" b="1" dirty="0">
                <a:solidFill>
                  <a:srgbClr val="292668"/>
                </a:solidFill>
              </a:rPr>
              <a:t>Slechte reputatie bij jongere gasten</a:t>
            </a:r>
          </a:p>
          <a:p>
            <a:pPr marL="720000" indent="-432000">
              <a:spcBef>
                <a:spcPts val="600"/>
              </a:spcBef>
            </a:pPr>
            <a:r>
              <a:rPr lang="en-US" sz="2400" b="1" dirty="0">
                <a:solidFill>
                  <a:srgbClr val="292668"/>
                </a:solidFill>
              </a:rPr>
              <a:t>Beperkte toegang tot financiering en partnerschappen</a:t>
            </a:r>
          </a:p>
          <a:p>
            <a:pPr indent="0"/>
            <a:endParaRPr lang="en-IE" sz="2400" dirty="0">
              <a:solidFill>
                <a:srgbClr val="292668"/>
              </a:solidFill>
            </a:endParaRPr>
          </a:p>
        </p:txBody>
      </p:sp>
      <p:sp>
        <p:nvSpPr>
          <p:cNvPr id="5" name="TextBox 4">
            <a:extLst>
              <a:ext uri="{FF2B5EF4-FFF2-40B4-BE49-F238E27FC236}">
                <a16:creationId xmlns:a16="http://schemas.microsoft.com/office/drawing/2014/main" id="{02E944F7-C89B-3F65-161B-1AB3C99431FA}"/>
              </a:ext>
            </a:extLst>
          </p:cNvPr>
          <p:cNvSpPr txBox="1"/>
          <p:nvPr/>
        </p:nvSpPr>
        <p:spPr>
          <a:xfrm>
            <a:off x="6853471" y="2419629"/>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27%</a:t>
            </a:r>
          </a:p>
        </p:txBody>
      </p:sp>
      <p:sp>
        <p:nvSpPr>
          <p:cNvPr id="6" name="TextBox 5">
            <a:extLst>
              <a:ext uri="{FF2B5EF4-FFF2-40B4-BE49-F238E27FC236}">
                <a16:creationId xmlns:a16="http://schemas.microsoft.com/office/drawing/2014/main" id="{34B2A107-785E-A758-1DB1-E2DEF383DC69}"/>
              </a:ext>
            </a:extLst>
          </p:cNvPr>
          <p:cNvSpPr txBox="1"/>
          <p:nvPr/>
        </p:nvSpPr>
        <p:spPr>
          <a:xfrm>
            <a:off x="6581866" y="3741524"/>
            <a:ext cx="200987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&gt;30%</a:t>
            </a:r>
          </a:p>
        </p:txBody>
      </p:sp>
      <p:sp>
        <p:nvSpPr>
          <p:cNvPr id="7" name="TextBox 6">
            <a:extLst>
              <a:ext uri="{FF2B5EF4-FFF2-40B4-BE49-F238E27FC236}">
                <a16:creationId xmlns:a16="http://schemas.microsoft.com/office/drawing/2014/main" id="{1DF5EF7B-5D4E-A209-BEDD-12D6AF03056B}"/>
              </a:ext>
            </a:extLst>
          </p:cNvPr>
          <p:cNvSpPr txBox="1"/>
          <p:nvPr/>
        </p:nvSpPr>
        <p:spPr>
          <a:xfrm>
            <a:off x="6957586" y="5217000"/>
            <a:ext cx="1801640" cy="1015663"/>
          </a:xfrm>
          <a:prstGeom prst="rect">
            <a:avLst/>
          </a:prstGeom>
          <a:noFill/>
        </p:spPr>
        <p:txBody>
          <a:bodyPr wrap="square" rtlCol="0">
            <a:spAutoFit/>
          </a:bodyPr>
          <a:lstStyle/>
          <a:p>
            <a:r>
              <a:rPr lang="en-IE" sz="6000" dirty="0">
                <a:solidFill>
                  <a:srgbClr val="F26F46"/>
                </a:solidFill>
                <a:effectLst>
                  <a:outerShdw blurRad="38100" dist="38100" dir="2700000" algn="tl">
                    <a:srgbClr val="000000">
                      <a:alpha val="43137"/>
                    </a:srgbClr>
                  </a:outerShdw>
                </a:effectLst>
              </a:rPr>
              <a:t>76</a:t>
            </a:r>
          </a:p>
        </p:txBody>
      </p:sp>
      <p:sp>
        <p:nvSpPr>
          <p:cNvPr id="8" name="TextBox 7">
            <a:extLst>
              <a:ext uri="{FF2B5EF4-FFF2-40B4-BE49-F238E27FC236}">
                <a16:creationId xmlns:a16="http://schemas.microsoft.com/office/drawing/2014/main" id="{E4AA3127-B771-37AA-475F-AB301806E197}"/>
              </a:ext>
            </a:extLst>
          </p:cNvPr>
          <p:cNvSpPr txBox="1"/>
          <p:nvPr/>
        </p:nvSpPr>
        <p:spPr>
          <a:xfrm>
            <a:off x="8591736" y="2480412"/>
            <a:ext cx="3001224" cy="1200329"/>
          </a:xfrm>
          <a:prstGeom prst="rect">
            <a:avLst/>
          </a:prstGeom>
          <a:noFill/>
        </p:spPr>
        <p:txBody>
          <a:bodyPr wrap="square">
            <a:spAutoFit/>
          </a:bodyPr>
          <a:lstStyle/>
          <a:p>
            <a:r>
              <a:rPr lang="en-US" dirty="0">
                <a:solidFill>
                  <a:srgbClr val="292668"/>
                </a:solidFill>
              </a:rPr>
              <a:t>van de kleine en middelgrote ondernemingen in de horeca heeft nog niet het basisniveau van digitale intensiteit bereikt (</a:t>
            </a:r>
            <a:r>
              <a:rPr lang="en-US" dirty="0">
                <a:solidFill>
                  <a:srgbClr val="292668"/>
                </a:solidFill>
                <a:hlinkClick r:id="rId2">
                  <a:extLst>
                    <a:ext uri="{A12FA001-AC4F-418D-AE19-62706E023703}">
                      <ahyp:hlinkClr xmlns:ahyp="http://schemas.microsoft.com/office/drawing/2018/hyperlinkcolor" val="tx"/>
                    </a:ext>
                  </a:extLst>
                </a:hlinkClick>
              </a:rPr>
              <a:t>Digitalisering in Europa 2025</a:t>
            </a:r>
            <a:r>
              <a:rPr lang="en-US" dirty="0">
                <a:solidFill>
                  <a:srgbClr val="292668"/>
                </a:solidFill>
              </a:rPr>
              <a:t>)</a:t>
            </a:r>
            <a:endParaRPr lang="en-IE" dirty="0">
              <a:solidFill>
                <a:srgbClr val="292668"/>
              </a:solidFill>
            </a:endParaRPr>
          </a:p>
        </p:txBody>
      </p:sp>
      <p:sp>
        <p:nvSpPr>
          <p:cNvPr id="9" name="TextBox 8">
            <a:extLst>
              <a:ext uri="{FF2B5EF4-FFF2-40B4-BE49-F238E27FC236}">
                <a16:creationId xmlns:a16="http://schemas.microsoft.com/office/drawing/2014/main" id="{9B764981-356D-1D5B-4013-4FC07FB799EC}"/>
              </a:ext>
            </a:extLst>
          </p:cNvPr>
          <p:cNvSpPr txBox="1"/>
          <p:nvPr/>
        </p:nvSpPr>
        <p:spPr>
          <a:xfrm>
            <a:off x="8591735" y="5355499"/>
            <a:ext cx="3001225" cy="923330"/>
          </a:xfrm>
          <a:prstGeom prst="rect">
            <a:avLst/>
          </a:prstGeom>
          <a:noFill/>
        </p:spPr>
        <p:txBody>
          <a:bodyPr wrap="square">
            <a:spAutoFit/>
          </a:bodyPr>
          <a:lstStyle/>
          <a:p>
            <a:r>
              <a:rPr lang="en-US" dirty="0">
                <a:solidFill>
                  <a:srgbClr val="292668"/>
                </a:solidFill>
              </a:rPr>
              <a:t>van </a:t>
            </a:r>
            <a:r>
              <a:rPr lang="en-US" dirty="0">
                <a:solidFill>
                  <a:srgbClr val="292668"/>
                </a:solidFill>
              </a:rPr>
              <a:t>de</a:t>
            </a:r>
            <a:r>
              <a:rPr lang="en-US" dirty="0" err="1">
                <a:solidFill>
                  <a:srgbClr val="292668"/>
                </a:solidFill>
              </a:rPr>
              <a:t> reizigers </a:t>
            </a:r>
            <a:r>
              <a:rPr lang="en-US" dirty="0">
                <a:solidFill>
                  <a:srgbClr val="292668"/>
                </a:solidFill>
              </a:rPr>
              <a:t>zegt duurzamer te willen reizen (</a:t>
            </a:r>
            <a:r>
              <a:rPr lang="en-US" dirty="0">
                <a:solidFill>
                  <a:srgbClr val="292668"/>
                </a:solidFill>
                <a:hlinkClick r:id="rId3">
                  <a:extLst>
                    <a:ext uri="{A12FA001-AC4F-418D-AE19-62706E023703}">
                      <ahyp:hlinkClr xmlns:ahyp="http://schemas.microsoft.com/office/drawing/2018/hyperlinkcolor" val="tx"/>
                    </a:ext>
                  </a:extLst>
                </a:hlinkClick>
              </a:rPr>
              <a:t>Booking.com 2023</a:t>
            </a:r>
            <a:r>
              <a:rPr lang="en-US" dirty="0">
                <a:solidFill>
                  <a:srgbClr val="292668"/>
                </a:solidFill>
              </a:rPr>
              <a:t>)</a:t>
            </a:r>
            <a:endParaRPr lang="en-IE" dirty="0">
              <a:solidFill>
                <a:srgbClr val="292668"/>
              </a:solidFill>
            </a:endParaRPr>
          </a:p>
        </p:txBody>
      </p:sp>
      <p:sp>
        <p:nvSpPr>
          <p:cNvPr id="10" name="TextBox 9">
            <a:extLst>
              <a:ext uri="{FF2B5EF4-FFF2-40B4-BE49-F238E27FC236}">
                <a16:creationId xmlns:a16="http://schemas.microsoft.com/office/drawing/2014/main" id="{CE7A4164-AFA6-6DA9-C115-4C1DD16CDBEC}"/>
              </a:ext>
            </a:extLst>
          </p:cNvPr>
          <p:cNvSpPr txBox="1"/>
          <p:nvPr/>
        </p:nvSpPr>
        <p:spPr>
          <a:xfrm>
            <a:off x="8591736" y="3848367"/>
            <a:ext cx="2439909" cy="923330"/>
          </a:xfrm>
          <a:prstGeom prst="rect">
            <a:avLst/>
          </a:prstGeom>
          <a:noFill/>
        </p:spPr>
        <p:txBody>
          <a:bodyPr wrap="square">
            <a:spAutoFit/>
          </a:bodyPr>
          <a:lstStyle/>
          <a:p>
            <a:r>
              <a:rPr lang="en-US" dirty="0">
                <a:solidFill>
                  <a:srgbClr val="292668"/>
                </a:solidFill>
              </a:rPr>
              <a:t>van de CO2-voetafdruk van een hotel is afkomstig van eten en drinken (</a:t>
            </a:r>
            <a:r>
              <a:rPr lang="en-US" dirty="0">
                <a:solidFill>
                  <a:srgbClr val="292668"/>
                </a:solidFill>
                <a:hlinkClick r:id="rId4">
                  <a:extLst>
                    <a:ext uri="{A12FA001-AC4F-418D-AE19-62706E023703}">
                      <ahyp:hlinkClr xmlns:ahyp="http://schemas.microsoft.com/office/drawing/2018/hyperlinkcolor" val="tx"/>
                    </a:ext>
                  </a:extLst>
                </a:hlinkClick>
              </a:rPr>
              <a:t>Skift</a:t>
            </a:r>
            <a:r>
              <a:rPr lang="en-US" dirty="0">
                <a:solidFill>
                  <a:srgbClr val="292668"/>
                </a:solidFill>
              </a:rPr>
              <a:t>)</a:t>
            </a:r>
            <a:endParaRPr lang="en-IE" dirty="0">
              <a:solidFill>
                <a:srgbClr val="292668"/>
              </a:solidFill>
            </a:endParaRPr>
          </a:p>
        </p:txBody>
      </p:sp>
      <p:cxnSp>
        <p:nvCxnSpPr>
          <p:cNvPr id="11" name="Straight Connector 10">
            <a:extLst>
              <a:ext uri="{FF2B5EF4-FFF2-40B4-BE49-F238E27FC236}">
                <a16:creationId xmlns:a16="http://schemas.microsoft.com/office/drawing/2014/main" id="{3B2AEF07-D4BB-A99D-C62A-FB7077098A96}"/>
              </a:ext>
            </a:extLst>
          </p:cNvPr>
          <p:cNvCxnSpPr/>
          <p:nvPr/>
        </p:nvCxnSpPr>
        <p:spPr>
          <a:xfrm>
            <a:off x="6609030" y="2412101"/>
            <a:ext cx="0" cy="3820562"/>
          </a:xfrm>
          <a:prstGeom prst="line">
            <a:avLst/>
          </a:prstGeom>
          <a:ln w="28575">
            <a:solidFill>
              <a:srgbClr val="7473B6"/>
            </a:solidFill>
          </a:ln>
        </p:spPr>
        <p:style>
          <a:lnRef idx="1">
            <a:schemeClr val="accent1"/>
          </a:lnRef>
          <a:fillRef idx="0">
            <a:schemeClr val="accent1"/>
          </a:fillRef>
          <a:effectRef idx="0">
            <a:schemeClr val="accent1"/>
          </a:effectRef>
          <a:fontRef idx="minor">
            <a:schemeClr val="tx1"/>
          </a:fontRef>
        </p:style>
      </p:cxnSp>
      <p:grpSp>
        <p:nvGrpSpPr>
          <p:cNvPr id="12" name="Graphic 3">
            <a:extLst>
              <a:ext uri="{FF2B5EF4-FFF2-40B4-BE49-F238E27FC236}">
                <a16:creationId xmlns:a16="http://schemas.microsoft.com/office/drawing/2014/main" id="{732FD058-162C-23C7-6788-2834045C1A4E}"/>
              </a:ext>
            </a:extLst>
          </p:cNvPr>
          <p:cNvGrpSpPr/>
          <p:nvPr/>
        </p:nvGrpSpPr>
        <p:grpSpPr>
          <a:xfrm>
            <a:off x="9811690" y="597832"/>
            <a:ext cx="948997" cy="948995"/>
            <a:chOff x="665400" y="3833425"/>
            <a:chExt cx="948997" cy="948995"/>
          </a:xfrm>
          <a:solidFill>
            <a:schemeClr val="bg1"/>
          </a:solidFill>
        </p:grpSpPr>
        <p:sp>
          <p:nvSpPr>
            <p:cNvPr id="13" name="Freeform 1464">
              <a:extLst>
                <a:ext uri="{FF2B5EF4-FFF2-40B4-BE49-F238E27FC236}">
                  <a16:creationId xmlns:a16="http://schemas.microsoft.com/office/drawing/2014/main" id="{DEDC9F9C-1B59-1DA2-D858-CA45BFFEC62F}"/>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endParaRPr lang="en-US"/>
            </a:p>
          </p:txBody>
        </p:sp>
        <p:sp>
          <p:nvSpPr>
            <p:cNvPr id="14" name="Freeform 1465">
              <a:extLst>
                <a:ext uri="{FF2B5EF4-FFF2-40B4-BE49-F238E27FC236}">
                  <a16:creationId xmlns:a16="http://schemas.microsoft.com/office/drawing/2014/main" id="{D8A77B88-8B77-C010-F3EE-F7B50ACB2570}"/>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grpFill/>
            <a:ln w="27426" cap="flat">
              <a:noFill/>
              <a:prstDash val="solid"/>
              <a:miter/>
            </a:ln>
          </p:spPr>
          <p:txBody>
            <a:bodyPr rtlCol="0" anchor="ctr"/>
            <a:lstStyle/>
            <a:p>
              <a:endParaRPr lang="en-US"/>
            </a:p>
          </p:txBody>
        </p:sp>
        <p:grpSp>
          <p:nvGrpSpPr>
            <p:cNvPr id="15" name="Graphic 3">
              <a:extLst>
                <a:ext uri="{FF2B5EF4-FFF2-40B4-BE49-F238E27FC236}">
                  <a16:creationId xmlns:a16="http://schemas.microsoft.com/office/drawing/2014/main" id="{10A0EB08-8074-3F5C-5332-2571E4DD4B72}"/>
                </a:ext>
              </a:extLst>
            </p:cNvPr>
            <p:cNvGrpSpPr/>
            <p:nvPr/>
          </p:nvGrpSpPr>
          <p:grpSpPr>
            <a:xfrm>
              <a:off x="788824" y="4019932"/>
              <a:ext cx="244106" cy="641806"/>
              <a:chOff x="788824" y="4019932"/>
              <a:chExt cx="244106" cy="641806"/>
            </a:xfrm>
            <a:grpFill/>
          </p:grpSpPr>
          <p:sp>
            <p:nvSpPr>
              <p:cNvPr id="16" name="Freeform 1467">
                <a:extLst>
                  <a:ext uri="{FF2B5EF4-FFF2-40B4-BE49-F238E27FC236}">
                    <a16:creationId xmlns:a16="http://schemas.microsoft.com/office/drawing/2014/main" id="{E5242DE0-DAEB-65B0-DD3F-F48E3DF361A5}"/>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7" name="Freeform 1468">
                <a:extLst>
                  <a:ext uri="{FF2B5EF4-FFF2-40B4-BE49-F238E27FC236}">
                    <a16:creationId xmlns:a16="http://schemas.microsoft.com/office/drawing/2014/main" id="{A5D1EA9D-E59F-2120-B073-87E2203C45AE}"/>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EABB22"/>
              </a:solidFill>
              <a:ln w="27426" cap="flat">
                <a:noFill/>
                <a:prstDash val="solid"/>
                <a:miter/>
              </a:ln>
            </p:spPr>
            <p:txBody>
              <a:bodyPr rtlCol="0" anchor="ctr"/>
              <a:lstStyle/>
              <a:p>
                <a:endParaRPr lang="en-US" dirty="0"/>
              </a:p>
            </p:txBody>
          </p:sp>
          <p:sp>
            <p:nvSpPr>
              <p:cNvPr id="18" name="Freeform 1469">
                <a:extLst>
                  <a:ext uri="{FF2B5EF4-FFF2-40B4-BE49-F238E27FC236}">
                    <a16:creationId xmlns:a16="http://schemas.microsoft.com/office/drawing/2014/main" id="{FFD0BFF1-E7F9-9E00-BD8B-88E7D34E7132}"/>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dirty="0"/>
              </a:p>
            </p:txBody>
          </p:sp>
          <p:sp>
            <p:nvSpPr>
              <p:cNvPr id="19" name="Freeform 1470">
                <a:extLst>
                  <a:ext uri="{FF2B5EF4-FFF2-40B4-BE49-F238E27FC236}">
                    <a16:creationId xmlns:a16="http://schemas.microsoft.com/office/drawing/2014/main" id="{E49F59E1-59E2-503F-E50F-286B0471B13F}"/>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0" name="Freeform 1471">
                <a:extLst>
                  <a:ext uri="{FF2B5EF4-FFF2-40B4-BE49-F238E27FC236}">
                    <a16:creationId xmlns:a16="http://schemas.microsoft.com/office/drawing/2014/main" id="{C80DF960-ECCC-5F6C-02C4-6C05A1792544}"/>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EABB22"/>
              </a:solidFill>
              <a:ln w="27426" cap="flat">
                <a:noFill/>
                <a:prstDash val="solid"/>
                <a:miter/>
              </a:ln>
            </p:spPr>
            <p:txBody>
              <a:bodyPr rtlCol="0" anchor="ctr"/>
              <a:lstStyle/>
              <a:p>
                <a:endParaRPr lang="en-US"/>
              </a:p>
            </p:txBody>
          </p:sp>
          <p:sp>
            <p:nvSpPr>
              <p:cNvPr id="21" name="Freeform 1472">
                <a:extLst>
                  <a:ext uri="{FF2B5EF4-FFF2-40B4-BE49-F238E27FC236}">
                    <a16:creationId xmlns:a16="http://schemas.microsoft.com/office/drawing/2014/main" id="{214920C3-0553-3B68-4651-E6137817E5B4}"/>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EABB22"/>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12564041"/>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6167-9EA7-4040-ABD1-8797734865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198EB6-8000-ECEF-A2E8-A02043FC580A}"/>
              </a:ext>
            </a:extLst>
          </p:cNvPr>
          <p:cNvSpPr>
            <a:spLocks noGrp="1"/>
          </p:cNvSpPr>
          <p:nvPr>
            <p:ph type="body" sz="quarter" idx="16"/>
          </p:nvPr>
        </p:nvSpPr>
        <p:spPr/>
        <p:txBody>
          <a:bodyPr/>
          <a:lstStyle/>
          <a:p>
            <a:r>
              <a:rPr lang="en-US" dirty="0"/>
              <a:t>Hoe digitale vaardigheden voedsel en duurzaamheid ondersteunen</a:t>
            </a:r>
            <a:endParaRPr lang="en-IE" dirty="0"/>
          </a:p>
        </p:txBody>
      </p:sp>
      <p:sp>
        <p:nvSpPr>
          <p:cNvPr id="3" name="Text Placeholder 2">
            <a:extLst>
              <a:ext uri="{FF2B5EF4-FFF2-40B4-BE49-F238E27FC236}">
                <a16:creationId xmlns:a16="http://schemas.microsoft.com/office/drawing/2014/main" id="{0FA5300B-5413-0C19-48D6-0540BD1F7467}"/>
              </a:ext>
            </a:extLst>
          </p:cNvPr>
          <p:cNvSpPr>
            <a:spLocks noGrp="1"/>
          </p:cNvSpPr>
          <p:nvPr>
            <p:ph type="body" sz="quarter" idx="19"/>
          </p:nvPr>
        </p:nvSpPr>
        <p:spPr>
          <a:xfrm>
            <a:off x="889620" y="1530294"/>
            <a:ext cx="10310635" cy="1426687"/>
          </a:xfrm>
        </p:spPr>
        <p:txBody>
          <a:bodyPr/>
          <a:lstStyle/>
          <a:p>
            <a:r>
              <a:rPr lang="en-US" dirty="0"/>
              <a:t>Digitale vaardigheden zijn geen technische </a:t>
            </a:r>
            <a:r>
              <a:rPr lang="en-US" dirty="0" err="1"/>
              <a:t>specialisaties</a:t>
            </a:r>
            <a:r>
              <a:rPr lang="en-US" dirty="0"/>
              <a:t>, maar praktische, krachtige hulpmiddelen die leerlingen, docenten en bedrijven helpen bij te dragen aan een duurzamer, communicatiever en toekomstgericht voedselsysteem.</a:t>
            </a:r>
          </a:p>
        </p:txBody>
      </p:sp>
      <p:sp>
        <p:nvSpPr>
          <p:cNvPr id="4" name="Freeform 1">
            <a:extLst>
              <a:ext uri="{FF2B5EF4-FFF2-40B4-BE49-F238E27FC236}">
                <a16:creationId xmlns:a16="http://schemas.microsoft.com/office/drawing/2014/main" id="{CB72566F-3219-00C0-BE1A-843E47EA5724}"/>
              </a:ext>
            </a:extLst>
          </p:cNvPr>
          <p:cNvSpPr>
            <a:spLocks noChangeArrowheads="1"/>
          </p:cNvSpPr>
          <p:nvPr/>
        </p:nvSpPr>
        <p:spPr bwMode="auto">
          <a:xfrm>
            <a:off x="554315" y="2957365"/>
            <a:ext cx="1987044" cy="3218026"/>
          </a:xfrm>
          <a:custGeom>
            <a:avLst/>
            <a:gdLst>
              <a:gd name="T0" fmla="*/ 3128 w 3427"/>
              <a:gd name="T1" fmla="*/ 0 h 5179"/>
              <a:gd name="T2" fmla="*/ 297 w 3427"/>
              <a:gd name="T3" fmla="*/ 0 h 5179"/>
              <a:gd name="T4" fmla="*/ 297 w 3427"/>
              <a:gd name="T5" fmla="*/ 0 h 5179"/>
              <a:gd name="T6" fmla="*/ 0 w 3427"/>
              <a:gd name="T7" fmla="*/ 298 h 5179"/>
              <a:gd name="T8" fmla="*/ 0 w 3427"/>
              <a:gd name="T9" fmla="*/ 3440 h 5179"/>
              <a:gd name="T10" fmla="*/ 0 w 3427"/>
              <a:gd name="T11" fmla="*/ 3533 h 5179"/>
              <a:gd name="T12" fmla="*/ 0 w 3427"/>
              <a:gd name="T13" fmla="*/ 3533 h 5179"/>
              <a:gd name="T14" fmla="*/ 40 w 3427"/>
              <a:gd name="T15" fmla="*/ 3683 h 5179"/>
              <a:gd name="T16" fmla="*/ 147 w 3427"/>
              <a:gd name="T17" fmla="*/ 3790 h 5179"/>
              <a:gd name="T18" fmla="*/ 1309 w 3427"/>
              <a:gd name="T19" fmla="*/ 4952 h 5179"/>
              <a:gd name="T20" fmla="*/ 1309 w 3427"/>
              <a:gd name="T21" fmla="*/ 4952 h 5179"/>
              <a:gd name="T22" fmla="*/ 2122 w 3427"/>
              <a:gd name="T23" fmla="*/ 4954 h 5179"/>
              <a:gd name="T24" fmla="*/ 3300 w 3427"/>
              <a:gd name="T25" fmla="*/ 3777 h 5179"/>
              <a:gd name="T26" fmla="*/ 3371 w 3427"/>
              <a:gd name="T27" fmla="*/ 3705 h 5179"/>
              <a:gd name="T28" fmla="*/ 3371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8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8" y="0"/>
                </a:moveTo>
                <a:lnTo>
                  <a:pt x="297" y="0"/>
                </a:lnTo>
                <a:lnTo>
                  <a:pt x="297" y="0"/>
                </a:lnTo>
                <a:cubicBezTo>
                  <a:pt x="133" y="0"/>
                  <a:pt x="0" y="133"/>
                  <a:pt x="0" y="298"/>
                </a:cubicBezTo>
                <a:lnTo>
                  <a:pt x="0" y="3440"/>
                </a:lnTo>
                <a:lnTo>
                  <a:pt x="0" y="3533"/>
                </a:lnTo>
                <a:lnTo>
                  <a:pt x="0" y="3533"/>
                </a:lnTo>
                <a:cubicBezTo>
                  <a:pt x="0" y="3589"/>
                  <a:pt x="14" y="3639"/>
                  <a:pt x="40" y="3683"/>
                </a:cubicBezTo>
                <a:lnTo>
                  <a:pt x="147" y="3790"/>
                </a:lnTo>
                <a:lnTo>
                  <a:pt x="1309" y="4952"/>
                </a:lnTo>
                <a:lnTo>
                  <a:pt x="1309" y="4952"/>
                </a:lnTo>
                <a:cubicBezTo>
                  <a:pt x="1534" y="5177"/>
                  <a:pt x="1898" y="5178"/>
                  <a:pt x="2122" y="4954"/>
                </a:cubicBezTo>
                <a:lnTo>
                  <a:pt x="3300" y="3777"/>
                </a:lnTo>
                <a:lnTo>
                  <a:pt x="3371" y="3705"/>
                </a:lnTo>
                <a:lnTo>
                  <a:pt x="3371" y="3705"/>
                </a:lnTo>
                <a:cubicBezTo>
                  <a:pt x="3405" y="3656"/>
                  <a:pt x="3426" y="3598"/>
                  <a:pt x="3426" y="3533"/>
                </a:cubicBezTo>
                <a:lnTo>
                  <a:pt x="3426" y="3447"/>
                </a:lnTo>
                <a:lnTo>
                  <a:pt x="3426" y="298"/>
                </a:lnTo>
                <a:lnTo>
                  <a:pt x="3426" y="298"/>
                </a:lnTo>
                <a:cubicBezTo>
                  <a:pt x="3426" y="133"/>
                  <a:pt x="3292" y="0"/>
                  <a:pt x="3128" y="0"/>
                </a:cubicBezTo>
              </a:path>
            </a:pathLst>
          </a:custGeom>
          <a:solidFill>
            <a:srgbClr val="F26F46"/>
          </a:solidFill>
          <a:ln>
            <a:noFill/>
          </a:ln>
          <a:effectLst/>
        </p:spPr>
        <p:txBody>
          <a:bodyPr wrap="none" anchor="ctr"/>
          <a:lstStyle/>
          <a:p>
            <a:endParaRPr lang="en-US" sz="900"/>
          </a:p>
        </p:txBody>
      </p:sp>
      <p:sp>
        <p:nvSpPr>
          <p:cNvPr id="5" name="Freeform 242">
            <a:extLst>
              <a:ext uri="{FF2B5EF4-FFF2-40B4-BE49-F238E27FC236}">
                <a16:creationId xmlns:a16="http://schemas.microsoft.com/office/drawing/2014/main" id="{C5101565-1966-3C3D-75DE-DADD3840532F}"/>
              </a:ext>
            </a:extLst>
          </p:cNvPr>
          <p:cNvSpPr>
            <a:spLocks noChangeArrowheads="1"/>
          </p:cNvSpPr>
          <p:nvPr/>
        </p:nvSpPr>
        <p:spPr bwMode="auto">
          <a:xfrm>
            <a:off x="492939" y="2730227"/>
            <a:ext cx="2107239" cy="1170793"/>
          </a:xfrm>
          <a:custGeom>
            <a:avLst/>
            <a:gdLst>
              <a:gd name="T0" fmla="*/ 3573 w 3635"/>
              <a:gd name="T1" fmla="*/ 171 h 1742"/>
              <a:gd name="T2" fmla="*/ 2226 w 3635"/>
              <a:gd name="T3" fmla="*/ 1517 h 1742"/>
              <a:gd name="T4" fmla="*/ 2226 w 3635"/>
              <a:gd name="T5" fmla="*/ 1517 h 1742"/>
              <a:gd name="T6" fmla="*/ 1413 w 3635"/>
              <a:gd name="T7" fmla="*/ 1515 h 1742"/>
              <a:gd name="T8" fmla="*/ 60 w 3635"/>
              <a:gd name="T9" fmla="*/ 163 h 1742"/>
              <a:gd name="T10" fmla="*/ 60 w 3635"/>
              <a:gd name="T11" fmla="*/ 163 h 1742"/>
              <a:gd name="T12" fmla="*/ 127 w 3635"/>
              <a:gd name="T13" fmla="*/ 0 h 1742"/>
              <a:gd name="T14" fmla="*/ 3506 w 3635"/>
              <a:gd name="T15" fmla="*/ 8 h 1742"/>
              <a:gd name="T16" fmla="*/ 3506 w 3635"/>
              <a:gd name="T17" fmla="*/ 8 h 1742"/>
              <a:gd name="T18" fmla="*/ 3573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6" y="8"/>
                </a:lnTo>
                <a:lnTo>
                  <a:pt x="3506" y="8"/>
                </a:lnTo>
                <a:cubicBezTo>
                  <a:pt x="3591" y="8"/>
                  <a:pt x="3634" y="111"/>
                  <a:pt x="3573" y="171"/>
                </a:cubicBezTo>
              </a:path>
            </a:pathLst>
          </a:custGeom>
          <a:solidFill>
            <a:srgbClr val="292668"/>
          </a:solidFill>
          <a:ln>
            <a:noFill/>
          </a:ln>
          <a:effectLst/>
        </p:spPr>
        <p:txBody>
          <a:bodyPr wrap="none" anchor="ctr"/>
          <a:lstStyle/>
          <a:p>
            <a:endParaRPr lang="en-US" sz="900"/>
          </a:p>
        </p:txBody>
      </p:sp>
      <p:sp>
        <p:nvSpPr>
          <p:cNvPr id="6" name="Freeform 244">
            <a:extLst>
              <a:ext uri="{FF2B5EF4-FFF2-40B4-BE49-F238E27FC236}">
                <a16:creationId xmlns:a16="http://schemas.microsoft.com/office/drawing/2014/main" id="{7001AD15-C0F7-BADD-2344-18F87A5CE838}"/>
              </a:ext>
            </a:extLst>
          </p:cNvPr>
          <p:cNvSpPr>
            <a:spLocks noChangeArrowheads="1"/>
          </p:cNvSpPr>
          <p:nvPr/>
        </p:nvSpPr>
        <p:spPr bwMode="auto">
          <a:xfrm>
            <a:off x="275309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7" name="Freeform 245">
            <a:extLst>
              <a:ext uri="{FF2B5EF4-FFF2-40B4-BE49-F238E27FC236}">
                <a16:creationId xmlns:a16="http://schemas.microsoft.com/office/drawing/2014/main" id="{1378FF2F-BBE6-AA83-142A-172FCD742F13}"/>
              </a:ext>
            </a:extLst>
          </p:cNvPr>
          <p:cNvSpPr>
            <a:spLocks noChangeArrowheads="1"/>
          </p:cNvSpPr>
          <p:nvPr/>
        </p:nvSpPr>
        <p:spPr bwMode="auto">
          <a:xfrm>
            <a:off x="269171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A7DD2899-66A1-3F41-9376-E89E58DF786A}"/>
              </a:ext>
            </a:extLst>
          </p:cNvPr>
          <p:cNvSpPr>
            <a:spLocks noChangeArrowheads="1"/>
          </p:cNvSpPr>
          <p:nvPr/>
        </p:nvSpPr>
        <p:spPr bwMode="auto">
          <a:xfrm>
            <a:off x="4922576"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55854D"/>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1E08471E-995C-CB1F-58D3-B0C50BDCC77D}"/>
              </a:ext>
            </a:extLst>
          </p:cNvPr>
          <p:cNvSpPr>
            <a:spLocks noChangeArrowheads="1"/>
          </p:cNvSpPr>
          <p:nvPr/>
        </p:nvSpPr>
        <p:spPr bwMode="auto">
          <a:xfrm>
            <a:off x="486375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0" name="Freeform 250">
            <a:extLst>
              <a:ext uri="{FF2B5EF4-FFF2-40B4-BE49-F238E27FC236}">
                <a16:creationId xmlns:a16="http://schemas.microsoft.com/office/drawing/2014/main" id="{DF895116-CF12-8703-139D-04E598227ECF}"/>
              </a:ext>
            </a:extLst>
          </p:cNvPr>
          <p:cNvSpPr>
            <a:spLocks noChangeArrowheads="1"/>
          </p:cNvSpPr>
          <p:nvPr/>
        </p:nvSpPr>
        <p:spPr bwMode="auto">
          <a:xfrm>
            <a:off x="7092058" y="2957365"/>
            <a:ext cx="1987044"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1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1"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F26F46"/>
          </a:solidFill>
          <a:ln>
            <a:noFill/>
          </a:ln>
          <a:effectLst/>
        </p:spPr>
        <p:txBody>
          <a:bodyPr wrap="none" anchor="ctr"/>
          <a:lstStyle/>
          <a:p>
            <a:endParaRPr lang="en-US" sz="900"/>
          </a:p>
        </p:txBody>
      </p:sp>
      <p:sp>
        <p:nvSpPr>
          <p:cNvPr id="11" name="Freeform 251">
            <a:extLst>
              <a:ext uri="{FF2B5EF4-FFF2-40B4-BE49-F238E27FC236}">
                <a16:creationId xmlns:a16="http://schemas.microsoft.com/office/drawing/2014/main" id="{54FAF327-F95C-F7D6-11E9-A9D1E85EA8A7}"/>
              </a:ext>
            </a:extLst>
          </p:cNvPr>
          <p:cNvSpPr>
            <a:spLocks noChangeArrowheads="1"/>
          </p:cNvSpPr>
          <p:nvPr/>
        </p:nvSpPr>
        <p:spPr bwMode="auto">
          <a:xfrm>
            <a:off x="7030682" y="2730227"/>
            <a:ext cx="2107239" cy="1170793"/>
          </a:xfrm>
          <a:custGeom>
            <a:avLst/>
            <a:gdLst>
              <a:gd name="T0" fmla="*/ 3573 w 3634"/>
              <a:gd name="T1" fmla="*/ 171 h 1742"/>
              <a:gd name="T2" fmla="*/ 2226 w 3634"/>
              <a:gd name="T3" fmla="*/ 1517 h 1742"/>
              <a:gd name="T4" fmla="*/ 2226 w 3634"/>
              <a:gd name="T5" fmla="*/ 1517 h 1742"/>
              <a:gd name="T6" fmla="*/ 1413 w 3634"/>
              <a:gd name="T7" fmla="*/ 1515 h 1742"/>
              <a:gd name="T8" fmla="*/ 60 w 3634"/>
              <a:gd name="T9" fmla="*/ 163 h 1742"/>
              <a:gd name="T10" fmla="*/ 60 w 3634"/>
              <a:gd name="T11" fmla="*/ 163 h 1742"/>
              <a:gd name="T12" fmla="*/ 127 w 3634"/>
              <a:gd name="T13" fmla="*/ 0 h 1742"/>
              <a:gd name="T14" fmla="*/ 3505 w 3634"/>
              <a:gd name="T15" fmla="*/ 8 h 1742"/>
              <a:gd name="T16" fmla="*/ 3505 w 3634"/>
              <a:gd name="T17" fmla="*/ 8 h 1742"/>
              <a:gd name="T18" fmla="*/ 3573 w 3634"/>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4" h="1742">
                <a:moveTo>
                  <a:pt x="3573" y="171"/>
                </a:moveTo>
                <a:lnTo>
                  <a:pt x="2226" y="1517"/>
                </a:lnTo>
                <a:lnTo>
                  <a:pt x="2226" y="1517"/>
                </a:lnTo>
                <a:cubicBezTo>
                  <a:pt x="2002" y="1741"/>
                  <a:pt x="1638" y="1740"/>
                  <a:pt x="1413" y="1515"/>
                </a:cubicBezTo>
                <a:lnTo>
                  <a:pt x="60" y="163"/>
                </a:lnTo>
                <a:lnTo>
                  <a:pt x="60" y="163"/>
                </a:lnTo>
                <a:cubicBezTo>
                  <a:pt x="0" y="103"/>
                  <a:pt x="42" y="0"/>
                  <a:pt x="127" y="0"/>
                </a:cubicBezTo>
                <a:lnTo>
                  <a:pt x="3505" y="8"/>
                </a:lnTo>
                <a:lnTo>
                  <a:pt x="3505" y="8"/>
                </a:lnTo>
                <a:cubicBezTo>
                  <a:pt x="3590" y="8"/>
                  <a:pt x="3633" y="111"/>
                  <a:pt x="3573" y="171"/>
                </a:cubicBezTo>
              </a:path>
            </a:pathLst>
          </a:custGeom>
          <a:solidFill>
            <a:srgbClr val="292668"/>
          </a:solidFill>
          <a:ln>
            <a:noFill/>
          </a:ln>
          <a:effectLst/>
        </p:spPr>
        <p:txBody>
          <a:bodyPr wrap="none" anchor="ctr"/>
          <a:lstStyle/>
          <a:p>
            <a:endParaRPr lang="en-US" sz="900"/>
          </a:p>
        </p:txBody>
      </p:sp>
      <p:sp>
        <p:nvSpPr>
          <p:cNvPr id="12" name="CuadroTexto 553">
            <a:extLst>
              <a:ext uri="{FF2B5EF4-FFF2-40B4-BE49-F238E27FC236}">
                <a16:creationId xmlns:a16="http://schemas.microsoft.com/office/drawing/2014/main" id="{72D37573-BCD4-7E90-FAC5-C757E83435B5}"/>
              </a:ext>
            </a:extLst>
          </p:cNvPr>
          <p:cNvSpPr txBox="1"/>
          <p:nvPr/>
        </p:nvSpPr>
        <p:spPr>
          <a:xfrm>
            <a:off x="313115" y="2699133"/>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Marketing en communicatie: </a:t>
            </a:r>
          </a:p>
        </p:txBody>
      </p:sp>
      <p:sp>
        <p:nvSpPr>
          <p:cNvPr id="16" name="Freeform 244">
            <a:extLst>
              <a:ext uri="{FF2B5EF4-FFF2-40B4-BE49-F238E27FC236}">
                <a16:creationId xmlns:a16="http://schemas.microsoft.com/office/drawing/2014/main" id="{DCE1F67D-9911-6BE7-D8B7-EEEC8FA48DD8}"/>
              </a:ext>
            </a:extLst>
          </p:cNvPr>
          <p:cNvSpPr>
            <a:spLocks noChangeArrowheads="1"/>
          </p:cNvSpPr>
          <p:nvPr/>
        </p:nvSpPr>
        <p:spPr bwMode="auto">
          <a:xfrm>
            <a:off x="9258982" y="2957365"/>
            <a:ext cx="1987046" cy="3218026"/>
          </a:xfrm>
          <a:custGeom>
            <a:avLst/>
            <a:gdLst>
              <a:gd name="T0" fmla="*/ 3129 w 3427"/>
              <a:gd name="T1" fmla="*/ 0 h 5179"/>
              <a:gd name="T2" fmla="*/ 298 w 3427"/>
              <a:gd name="T3" fmla="*/ 0 h 5179"/>
              <a:gd name="T4" fmla="*/ 298 w 3427"/>
              <a:gd name="T5" fmla="*/ 0 h 5179"/>
              <a:gd name="T6" fmla="*/ 0 w 3427"/>
              <a:gd name="T7" fmla="*/ 298 h 5179"/>
              <a:gd name="T8" fmla="*/ 0 w 3427"/>
              <a:gd name="T9" fmla="*/ 3440 h 5179"/>
              <a:gd name="T10" fmla="*/ 0 w 3427"/>
              <a:gd name="T11" fmla="*/ 3533 h 5179"/>
              <a:gd name="T12" fmla="*/ 0 w 3427"/>
              <a:gd name="T13" fmla="*/ 3533 h 5179"/>
              <a:gd name="T14" fmla="*/ 41 w 3427"/>
              <a:gd name="T15" fmla="*/ 3683 h 5179"/>
              <a:gd name="T16" fmla="*/ 148 w 3427"/>
              <a:gd name="T17" fmla="*/ 3790 h 5179"/>
              <a:gd name="T18" fmla="*/ 1310 w 3427"/>
              <a:gd name="T19" fmla="*/ 4952 h 5179"/>
              <a:gd name="T20" fmla="*/ 1310 w 3427"/>
              <a:gd name="T21" fmla="*/ 4952 h 5179"/>
              <a:gd name="T22" fmla="*/ 2123 w 3427"/>
              <a:gd name="T23" fmla="*/ 4954 h 5179"/>
              <a:gd name="T24" fmla="*/ 3300 w 3427"/>
              <a:gd name="T25" fmla="*/ 3777 h 5179"/>
              <a:gd name="T26" fmla="*/ 3372 w 3427"/>
              <a:gd name="T27" fmla="*/ 3705 h 5179"/>
              <a:gd name="T28" fmla="*/ 3372 w 3427"/>
              <a:gd name="T29" fmla="*/ 3705 h 5179"/>
              <a:gd name="T30" fmla="*/ 3426 w 3427"/>
              <a:gd name="T31" fmla="*/ 3533 h 5179"/>
              <a:gd name="T32" fmla="*/ 3426 w 3427"/>
              <a:gd name="T33" fmla="*/ 3447 h 5179"/>
              <a:gd name="T34" fmla="*/ 3426 w 3427"/>
              <a:gd name="T35" fmla="*/ 298 h 5179"/>
              <a:gd name="T36" fmla="*/ 3426 w 3427"/>
              <a:gd name="T37" fmla="*/ 298 h 5179"/>
              <a:gd name="T38" fmla="*/ 3129 w 3427"/>
              <a:gd name="T39" fmla="*/ 0 h 5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7" h="5179">
                <a:moveTo>
                  <a:pt x="3129" y="0"/>
                </a:moveTo>
                <a:lnTo>
                  <a:pt x="298" y="0"/>
                </a:lnTo>
                <a:lnTo>
                  <a:pt x="298" y="0"/>
                </a:lnTo>
                <a:cubicBezTo>
                  <a:pt x="134" y="0"/>
                  <a:pt x="0" y="133"/>
                  <a:pt x="0" y="298"/>
                </a:cubicBezTo>
                <a:lnTo>
                  <a:pt x="0" y="3440"/>
                </a:lnTo>
                <a:lnTo>
                  <a:pt x="0" y="3533"/>
                </a:lnTo>
                <a:lnTo>
                  <a:pt x="0" y="3533"/>
                </a:lnTo>
                <a:cubicBezTo>
                  <a:pt x="0" y="3589"/>
                  <a:pt x="15" y="3639"/>
                  <a:pt x="41" y="3683"/>
                </a:cubicBezTo>
                <a:lnTo>
                  <a:pt x="148" y="3790"/>
                </a:lnTo>
                <a:lnTo>
                  <a:pt x="1310" y="4952"/>
                </a:lnTo>
                <a:lnTo>
                  <a:pt x="1310" y="4952"/>
                </a:lnTo>
                <a:cubicBezTo>
                  <a:pt x="1535" y="5177"/>
                  <a:pt x="1899" y="5178"/>
                  <a:pt x="2123" y="4954"/>
                </a:cubicBezTo>
                <a:lnTo>
                  <a:pt x="3300" y="3777"/>
                </a:lnTo>
                <a:lnTo>
                  <a:pt x="3372" y="3705"/>
                </a:lnTo>
                <a:lnTo>
                  <a:pt x="3372" y="3705"/>
                </a:lnTo>
                <a:cubicBezTo>
                  <a:pt x="3406" y="3656"/>
                  <a:pt x="3426" y="3598"/>
                  <a:pt x="3426" y="3533"/>
                </a:cubicBezTo>
                <a:lnTo>
                  <a:pt x="3426" y="3447"/>
                </a:lnTo>
                <a:lnTo>
                  <a:pt x="3426" y="298"/>
                </a:lnTo>
                <a:lnTo>
                  <a:pt x="3426" y="298"/>
                </a:lnTo>
                <a:cubicBezTo>
                  <a:pt x="3426" y="133"/>
                  <a:pt x="3293" y="0"/>
                  <a:pt x="3129" y="0"/>
                </a:cubicBezTo>
              </a:path>
            </a:pathLst>
          </a:custGeom>
          <a:solidFill>
            <a:srgbClr val="ECC0DA"/>
          </a:solidFill>
          <a:ln>
            <a:noFill/>
          </a:ln>
          <a:effectLst/>
        </p:spPr>
        <p:txBody>
          <a:bodyPr wrap="none" anchor="ctr"/>
          <a:lstStyle/>
          <a:p>
            <a:endParaRPr lang="en-US" sz="900"/>
          </a:p>
        </p:txBody>
      </p:sp>
      <p:sp>
        <p:nvSpPr>
          <p:cNvPr id="17" name="Freeform 245">
            <a:extLst>
              <a:ext uri="{FF2B5EF4-FFF2-40B4-BE49-F238E27FC236}">
                <a16:creationId xmlns:a16="http://schemas.microsoft.com/office/drawing/2014/main" id="{1706241A-965A-EE74-3813-17DC1F59FEFB}"/>
              </a:ext>
            </a:extLst>
          </p:cNvPr>
          <p:cNvSpPr>
            <a:spLocks noChangeArrowheads="1"/>
          </p:cNvSpPr>
          <p:nvPr/>
        </p:nvSpPr>
        <p:spPr bwMode="auto">
          <a:xfrm>
            <a:off x="9197607" y="2730227"/>
            <a:ext cx="2107239" cy="1170793"/>
          </a:xfrm>
          <a:custGeom>
            <a:avLst/>
            <a:gdLst>
              <a:gd name="T0" fmla="*/ 3574 w 3635"/>
              <a:gd name="T1" fmla="*/ 171 h 1742"/>
              <a:gd name="T2" fmla="*/ 2227 w 3635"/>
              <a:gd name="T3" fmla="*/ 1517 h 1742"/>
              <a:gd name="T4" fmla="*/ 2227 w 3635"/>
              <a:gd name="T5" fmla="*/ 1517 h 1742"/>
              <a:gd name="T6" fmla="*/ 1414 w 3635"/>
              <a:gd name="T7" fmla="*/ 1515 h 1742"/>
              <a:gd name="T8" fmla="*/ 61 w 3635"/>
              <a:gd name="T9" fmla="*/ 163 h 1742"/>
              <a:gd name="T10" fmla="*/ 61 w 3635"/>
              <a:gd name="T11" fmla="*/ 163 h 1742"/>
              <a:gd name="T12" fmla="*/ 128 w 3635"/>
              <a:gd name="T13" fmla="*/ 0 h 1742"/>
              <a:gd name="T14" fmla="*/ 3507 w 3635"/>
              <a:gd name="T15" fmla="*/ 8 h 1742"/>
              <a:gd name="T16" fmla="*/ 3507 w 3635"/>
              <a:gd name="T17" fmla="*/ 8 h 1742"/>
              <a:gd name="T18" fmla="*/ 3574 w 3635"/>
              <a:gd name="T19" fmla="*/ 171 h 1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5" h="1742">
                <a:moveTo>
                  <a:pt x="3574" y="171"/>
                </a:moveTo>
                <a:lnTo>
                  <a:pt x="2227" y="1517"/>
                </a:lnTo>
                <a:lnTo>
                  <a:pt x="2227" y="1517"/>
                </a:lnTo>
                <a:cubicBezTo>
                  <a:pt x="2003" y="1741"/>
                  <a:pt x="1639" y="1740"/>
                  <a:pt x="1414" y="1515"/>
                </a:cubicBezTo>
                <a:lnTo>
                  <a:pt x="61" y="163"/>
                </a:lnTo>
                <a:lnTo>
                  <a:pt x="61" y="163"/>
                </a:lnTo>
                <a:cubicBezTo>
                  <a:pt x="0" y="103"/>
                  <a:pt x="43" y="0"/>
                  <a:pt x="128" y="0"/>
                </a:cubicBezTo>
                <a:lnTo>
                  <a:pt x="3507" y="8"/>
                </a:lnTo>
                <a:lnTo>
                  <a:pt x="3507" y="8"/>
                </a:lnTo>
                <a:cubicBezTo>
                  <a:pt x="3592" y="8"/>
                  <a:pt x="3634" y="111"/>
                  <a:pt x="3574" y="171"/>
                </a:cubicBezTo>
              </a:path>
            </a:pathLst>
          </a:custGeom>
          <a:solidFill>
            <a:srgbClr val="292668"/>
          </a:solidFill>
          <a:ln>
            <a:noFill/>
          </a:ln>
          <a:effectLst/>
        </p:spPr>
        <p:txBody>
          <a:bodyPr wrap="none" anchor="ctr"/>
          <a:lstStyle/>
          <a:p>
            <a:endParaRPr lang="en-US" sz="900"/>
          </a:p>
        </p:txBody>
      </p:sp>
      <p:sp>
        <p:nvSpPr>
          <p:cNvPr id="19" name="CuadroTexto 553">
            <a:extLst>
              <a:ext uri="{FF2B5EF4-FFF2-40B4-BE49-F238E27FC236}">
                <a16:creationId xmlns:a16="http://schemas.microsoft.com/office/drawing/2014/main" id="{16F34C46-AE02-1108-0A94-D9E7ADD05004}"/>
              </a:ext>
            </a:extLst>
          </p:cNvPr>
          <p:cNvSpPr txBox="1"/>
          <p:nvPr/>
        </p:nvSpPr>
        <p:spPr>
          <a:xfrm>
            <a:off x="6850858" y="2714680"/>
            <a:ext cx="2466886"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Versterk lokale economieën: </a:t>
            </a:r>
          </a:p>
        </p:txBody>
      </p:sp>
      <p:sp>
        <p:nvSpPr>
          <p:cNvPr id="20" name="CuadroTexto 553">
            <a:extLst>
              <a:ext uri="{FF2B5EF4-FFF2-40B4-BE49-F238E27FC236}">
                <a16:creationId xmlns:a16="http://schemas.microsoft.com/office/drawing/2014/main" id="{2EB026FF-3A96-E76B-3F6C-3997199E5415}"/>
              </a:ext>
            </a:extLst>
          </p:cNvPr>
          <p:cNvSpPr txBox="1"/>
          <p:nvPr/>
        </p:nvSpPr>
        <p:spPr>
          <a:xfrm>
            <a:off x="4963497" y="2699132"/>
            <a:ext cx="198704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Verbeter de transparantie</a:t>
            </a:r>
          </a:p>
        </p:txBody>
      </p:sp>
      <p:sp>
        <p:nvSpPr>
          <p:cNvPr id="21" name="CuadroTexto 553">
            <a:extLst>
              <a:ext uri="{FF2B5EF4-FFF2-40B4-BE49-F238E27FC236}">
                <a16:creationId xmlns:a16="http://schemas.microsoft.com/office/drawing/2014/main" id="{164F772E-27F8-907D-7397-EB05F9595207}"/>
              </a:ext>
            </a:extLst>
          </p:cNvPr>
          <p:cNvSpPr txBox="1"/>
          <p:nvPr/>
        </p:nvSpPr>
        <p:spPr>
          <a:xfrm>
            <a:off x="2764719" y="2717189"/>
            <a:ext cx="2004828"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Voedselverspilling voorkomen:</a:t>
            </a:r>
          </a:p>
        </p:txBody>
      </p:sp>
      <p:sp>
        <p:nvSpPr>
          <p:cNvPr id="22" name="CuadroTexto 553">
            <a:extLst>
              <a:ext uri="{FF2B5EF4-FFF2-40B4-BE49-F238E27FC236}">
                <a16:creationId xmlns:a16="http://schemas.microsoft.com/office/drawing/2014/main" id="{017E0635-0674-5C6A-8622-14538DB7445E}"/>
              </a:ext>
            </a:extLst>
          </p:cNvPr>
          <p:cNvSpPr txBox="1"/>
          <p:nvPr/>
        </p:nvSpPr>
        <p:spPr>
          <a:xfrm>
            <a:off x="9395972" y="2717189"/>
            <a:ext cx="180428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ea typeface="Lato" charset="0"/>
                <a:cs typeface="Calibri" panose="020F0502020204030204" pitchFamily="34" charset="0"/>
              </a:rPr>
              <a:t>Verbetering van de voedselveiligheid: </a:t>
            </a:r>
          </a:p>
        </p:txBody>
      </p:sp>
      <p:sp>
        <p:nvSpPr>
          <p:cNvPr id="24" name="TextBox 23">
            <a:extLst>
              <a:ext uri="{FF2B5EF4-FFF2-40B4-BE49-F238E27FC236}">
                <a16:creationId xmlns:a16="http://schemas.microsoft.com/office/drawing/2014/main" id="{1678882C-26A2-07D0-0421-F5A672ED5398}"/>
              </a:ext>
            </a:extLst>
          </p:cNvPr>
          <p:cNvSpPr txBox="1"/>
          <p:nvPr/>
        </p:nvSpPr>
        <p:spPr>
          <a:xfrm>
            <a:off x="569020" y="3780947"/>
            <a:ext cx="1987043" cy="2062103"/>
          </a:xfrm>
          <a:prstGeom prst="rect">
            <a:avLst/>
          </a:prstGeom>
          <a:noFill/>
        </p:spPr>
        <p:txBody>
          <a:bodyPr wrap="square" rtlCol="0">
            <a:spAutoFit/>
          </a:bodyPr>
          <a:lstStyle/>
          <a:p>
            <a:pPr algn="ctr"/>
            <a:r>
              <a:rPr lang="en-US" sz="1600" dirty="0">
                <a:solidFill>
                  <a:srgbClr val="292668"/>
                </a:solidFill>
              </a:rPr>
              <a:t>Via sociale platforms en digitale interactie kunnen verhalen over duurzaamheid worden gedeeld, waardoor sterkere klantrelaties worden opgebouwd</a:t>
            </a:r>
            <a:endParaRPr lang="en-IE" sz="1600" dirty="0">
              <a:solidFill>
                <a:srgbClr val="292668"/>
              </a:solidFill>
            </a:endParaRPr>
          </a:p>
        </p:txBody>
      </p:sp>
      <p:sp>
        <p:nvSpPr>
          <p:cNvPr id="25" name="TextBox 24">
            <a:extLst>
              <a:ext uri="{FF2B5EF4-FFF2-40B4-BE49-F238E27FC236}">
                <a16:creationId xmlns:a16="http://schemas.microsoft.com/office/drawing/2014/main" id="{880369F7-8BCC-09E6-D831-1E3BEB637D15}"/>
              </a:ext>
            </a:extLst>
          </p:cNvPr>
          <p:cNvSpPr txBox="1"/>
          <p:nvPr/>
        </p:nvSpPr>
        <p:spPr>
          <a:xfrm>
            <a:off x="2849336" y="3877592"/>
            <a:ext cx="1791999" cy="1569660"/>
          </a:xfrm>
          <a:prstGeom prst="rect">
            <a:avLst/>
          </a:prstGeom>
          <a:noFill/>
        </p:spPr>
        <p:txBody>
          <a:bodyPr wrap="square" rtlCol="0">
            <a:spAutoFit/>
          </a:bodyPr>
          <a:lstStyle/>
          <a:p>
            <a:pPr algn="ctr"/>
            <a:r>
              <a:rPr lang="en-US" sz="1600" dirty="0">
                <a:solidFill>
                  <a:srgbClr val="292668"/>
                </a:solidFill>
              </a:rPr>
              <a:t>Eenvoudige digitale logboeken, sensoren en apps helpen bederf te voorkomen en </a:t>
            </a:r>
            <a:r>
              <a:rPr lang="en-US" sz="1600" dirty="0">
                <a:solidFill>
                  <a:srgbClr val="292668"/>
                </a:solidFill>
              </a:rPr>
              <a:t>de inkoop </a:t>
            </a:r>
            <a:r>
              <a:rPr lang="en-US" sz="1600" dirty="0" err="1">
                <a:solidFill>
                  <a:srgbClr val="292668"/>
                </a:solidFill>
              </a:rPr>
              <a:t>te optimaliseren</a:t>
            </a:r>
            <a:r>
              <a:rPr lang="en-US" sz="1600" dirty="0">
                <a:solidFill>
                  <a:srgbClr val="292668"/>
                </a:solidFill>
              </a:rPr>
              <a:t>.</a:t>
            </a:r>
          </a:p>
        </p:txBody>
      </p:sp>
      <p:sp>
        <p:nvSpPr>
          <p:cNvPr id="26" name="TextBox 25">
            <a:extLst>
              <a:ext uri="{FF2B5EF4-FFF2-40B4-BE49-F238E27FC236}">
                <a16:creationId xmlns:a16="http://schemas.microsoft.com/office/drawing/2014/main" id="{693BF6F1-1ED9-76EB-D6BF-E212538DF9E6}"/>
              </a:ext>
            </a:extLst>
          </p:cNvPr>
          <p:cNvSpPr txBox="1"/>
          <p:nvPr/>
        </p:nvSpPr>
        <p:spPr>
          <a:xfrm>
            <a:off x="4895670" y="3867978"/>
            <a:ext cx="1987043" cy="1569660"/>
          </a:xfrm>
          <a:prstGeom prst="rect">
            <a:avLst/>
          </a:prstGeom>
          <a:noFill/>
        </p:spPr>
        <p:txBody>
          <a:bodyPr wrap="square" rtlCol="0">
            <a:spAutoFit/>
          </a:bodyPr>
          <a:lstStyle/>
          <a:p>
            <a:pPr algn="ctr"/>
            <a:r>
              <a:rPr lang="en-US" sz="1600" dirty="0">
                <a:solidFill>
                  <a:srgbClr val="292668"/>
                </a:solidFill>
              </a:rPr>
              <a:t>Digitale traceerbaarheid bouwt vertrouwen op en ondersteunt veilige, duurzame voedselkeuzes.</a:t>
            </a:r>
          </a:p>
          <a:p>
            <a:pPr algn="ctr"/>
            <a:endParaRPr lang="en-US" sz="1600" dirty="0">
              <a:solidFill>
                <a:srgbClr val="292668"/>
              </a:solidFill>
            </a:endParaRPr>
          </a:p>
        </p:txBody>
      </p:sp>
      <p:sp>
        <p:nvSpPr>
          <p:cNvPr id="27" name="TextBox 26">
            <a:extLst>
              <a:ext uri="{FF2B5EF4-FFF2-40B4-BE49-F238E27FC236}">
                <a16:creationId xmlns:a16="http://schemas.microsoft.com/office/drawing/2014/main" id="{D4A99C78-6A5D-4CCF-1482-6C9FBFBE3B7C}"/>
              </a:ext>
            </a:extLst>
          </p:cNvPr>
          <p:cNvSpPr txBox="1"/>
          <p:nvPr/>
        </p:nvSpPr>
        <p:spPr>
          <a:xfrm>
            <a:off x="7188301" y="3876564"/>
            <a:ext cx="1791999" cy="1323439"/>
          </a:xfrm>
          <a:prstGeom prst="rect">
            <a:avLst/>
          </a:prstGeom>
          <a:noFill/>
        </p:spPr>
        <p:txBody>
          <a:bodyPr wrap="square" rtlCol="0">
            <a:spAutoFit/>
          </a:bodyPr>
          <a:lstStyle/>
          <a:p>
            <a:pPr algn="ctr"/>
            <a:r>
              <a:rPr lang="en-US" sz="1600" dirty="0">
                <a:solidFill>
                  <a:srgbClr val="292668"/>
                </a:solidFill>
              </a:rPr>
              <a:t>Via online platforms kunnen kleine producenten rechtstreeks in contact komen met consumenten en bedrijven.</a:t>
            </a:r>
          </a:p>
        </p:txBody>
      </p:sp>
      <p:sp>
        <p:nvSpPr>
          <p:cNvPr id="28" name="TextBox 27">
            <a:extLst>
              <a:ext uri="{FF2B5EF4-FFF2-40B4-BE49-F238E27FC236}">
                <a16:creationId xmlns:a16="http://schemas.microsoft.com/office/drawing/2014/main" id="{8225ACF3-A7E8-709D-539E-D0683D0ADB0B}"/>
              </a:ext>
            </a:extLst>
          </p:cNvPr>
          <p:cNvSpPr txBox="1"/>
          <p:nvPr/>
        </p:nvSpPr>
        <p:spPr>
          <a:xfrm>
            <a:off x="9342664" y="3867978"/>
            <a:ext cx="1791999" cy="1323439"/>
          </a:xfrm>
          <a:prstGeom prst="rect">
            <a:avLst/>
          </a:prstGeom>
          <a:noFill/>
        </p:spPr>
        <p:txBody>
          <a:bodyPr wrap="square" rtlCol="0">
            <a:spAutoFit/>
          </a:bodyPr>
          <a:lstStyle/>
          <a:p>
            <a:pPr algn="ctr"/>
            <a:r>
              <a:rPr lang="en-US" sz="1600" dirty="0">
                <a:solidFill>
                  <a:srgbClr val="292668"/>
                </a:solidFill>
              </a:rPr>
              <a:t>Digitale monitoring vermindert risico's en verbetert de naleving van EU-normen.</a:t>
            </a:r>
          </a:p>
        </p:txBody>
      </p:sp>
    </p:spTree>
    <p:extLst>
      <p:ext uri="{BB962C8B-B14F-4D97-AF65-F5344CB8AC3E}">
        <p14:creationId xmlns:p14="http://schemas.microsoft.com/office/powerpoint/2010/main" val="1317945832"/>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6B8E1-D356-0EBB-A28E-3B1DFC5366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1B6D01E-0EED-5605-1EB5-85347C09C479}"/>
              </a:ext>
            </a:extLst>
          </p:cNvPr>
          <p:cNvSpPr>
            <a:spLocks noGrp="1"/>
          </p:cNvSpPr>
          <p:nvPr>
            <p:ph type="body" sz="quarter" idx="18"/>
          </p:nvPr>
        </p:nvSpPr>
        <p:spPr>
          <a:xfrm>
            <a:off x="646520" y="2064404"/>
            <a:ext cx="3845290" cy="3666574"/>
          </a:xfrm>
        </p:spPr>
        <p:txBody>
          <a:bodyPr/>
          <a:lstStyle/>
          <a:p>
            <a:r>
              <a:rPr lang="en-US" dirty="0"/>
              <a:t>Deze vaardigheden ondersteunen nieuwe hybride functies die ontstaan in het voedseltoerisme, de horeca en voedselinnovatie.</a:t>
            </a:r>
          </a:p>
          <a:p>
            <a:r>
              <a:rPr lang="en-US" dirty="0"/>
              <a:t>Tegen 2035 zullen functies als ontwerper van duurzame menu's, analist van afvalvrije keukens en assistent voedingsgegevens naar verwachting vaker voorkomen naarmate voedselsystemen </a:t>
            </a:r>
            <a:r>
              <a:rPr lang="en-US" dirty="0" err="1"/>
              <a:t>digitaliseren</a:t>
            </a:r>
            <a:r>
              <a:rPr lang="en-US" dirty="0"/>
              <a:t>.</a:t>
            </a:r>
            <a:endParaRPr lang="en-IE" dirty="0"/>
          </a:p>
        </p:txBody>
      </p:sp>
      <p:sp>
        <p:nvSpPr>
          <p:cNvPr id="3" name="Text Placeholder 2">
            <a:extLst>
              <a:ext uri="{FF2B5EF4-FFF2-40B4-BE49-F238E27FC236}">
                <a16:creationId xmlns:a16="http://schemas.microsoft.com/office/drawing/2014/main" id="{C7763824-41D0-AD8C-900B-8BF11252E1CF}"/>
              </a:ext>
            </a:extLst>
          </p:cNvPr>
          <p:cNvSpPr>
            <a:spLocks noGrp="1"/>
          </p:cNvSpPr>
          <p:nvPr>
            <p:ph type="body" sz="quarter" idx="16"/>
          </p:nvPr>
        </p:nvSpPr>
        <p:spPr>
          <a:xfrm>
            <a:off x="701136" y="650590"/>
            <a:ext cx="4604408" cy="992652"/>
          </a:xfrm>
        </p:spPr>
        <p:txBody>
          <a:bodyPr/>
          <a:lstStyle/>
          <a:p>
            <a:r>
              <a:rPr lang="en-US" dirty="0"/>
              <a:t>Toekomstige vaardigheden in de voedingssector</a:t>
            </a:r>
            <a:endParaRPr lang="en-IE" dirty="0"/>
          </a:p>
        </p:txBody>
      </p:sp>
      <p:sp>
        <p:nvSpPr>
          <p:cNvPr id="5" name="Freeform 1">
            <a:extLst>
              <a:ext uri="{FF2B5EF4-FFF2-40B4-BE49-F238E27FC236}">
                <a16:creationId xmlns:a16="http://schemas.microsoft.com/office/drawing/2014/main" id="{FC141B8A-AE88-0605-91D4-2DF1651D8B73}"/>
              </a:ext>
            </a:extLst>
          </p:cNvPr>
          <p:cNvSpPr>
            <a:spLocks noChangeArrowheads="1"/>
          </p:cNvSpPr>
          <p:nvPr/>
        </p:nvSpPr>
        <p:spPr bwMode="auto">
          <a:xfrm>
            <a:off x="7542235" y="356765"/>
            <a:ext cx="3491010" cy="1012568"/>
          </a:xfrm>
          <a:custGeom>
            <a:avLst/>
            <a:gdLst>
              <a:gd name="T0" fmla="*/ 4955 w 5364"/>
              <a:gd name="T1" fmla="*/ 2141 h 2142"/>
              <a:gd name="T2" fmla="*/ 0 w 5364"/>
              <a:gd name="T3" fmla="*/ 2141 h 2142"/>
              <a:gd name="T4" fmla="*/ 0 w 5364"/>
              <a:gd name="T5" fmla="*/ 0 h 2142"/>
              <a:gd name="T6" fmla="*/ 4955 w 5364"/>
              <a:gd name="T7" fmla="*/ 0 h 2142"/>
              <a:gd name="T8" fmla="*/ 5363 w 5364"/>
              <a:gd name="T9" fmla="*/ 1030 h 2142"/>
              <a:gd name="T10" fmla="*/ 4955 w 5364"/>
              <a:gd name="T11" fmla="*/ 2141 h 2142"/>
            </a:gdLst>
            <a:ahLst/>
            <a:cxnLst>
              <a:cxn ang="0">
                <a:pos x="T0" y="T1"/>
              </a:cxn>
              <a:cxn ang="0">
                <a:pos x="T2" y="T3"/>
              </a:cxn>
              <a:cxn ang="0">
                <a:pos x="T4" y="T5"/>
              </a:cxn>
              <a:cxn ang="0">
                <a:pos x="T6" y="T7"/>
              </a:cxn>
              <a:cxn ang="0">
                <a:pos x="T8" y="T9"/>
              </a:cxn>
              <a:cxn ang="0">
                <a:pos x="T10" y="T11"/>
              </a:cxn>
            </a:cxnLst>
            <a:rect l="0" t="0" r="r" b="b"/>
            <a:pathLst>
              <a:path w="5364" h="2142">
                <a:moveTo>
                  <a:pt x="4955" y="2141"/>
                </a:moveTo>
                <a:lnTo>
                  <a:pt x="0" y="2141"/>
                </a:lnTo>
                <a:lnTo>
                  <a:pt x="0" y="0"/>
                </a:lnTo>
                <a:lnTo>
                  <a:pt x="4955" y="0"/>
                </a:lnTo>
                <a:lnTo>
                  <a:pt x="5363" y="1030"/>
                </a:lnTo>
                <a:lnTo>
                  <a:pt x="4955" y="2141"/>
                </a:lnTo>
              </a:path>
            </a:pathLst>
          </a:custGeom>
          <a:solidFill>
            <a:srgbClr val="7473B6"/>
          </a:solidFill>
          <a:ln>
            <a:noFill/>
          </a:ln>
          <a:effectLst/>
        </p:spPr>
        <p:txBody>
          <a:bodyPr wrap="none" anchor="ctr"/>
          <a:lstStyle/>
          <a:p>
            <a:endParaRPr lang="en-US" sz="900"/>
          </a:p>
        </p:txBody>
      </p:sp>
      <p:sp>
        <p:nvSpPr>
          <p:cNvPr id="6" name="Freeform 245">
            <a:extLst>
              <a:ext uri="{FF2B5EF4-FFF2-40B4-BE49-F238E27FC236}">
                <a16:creationId xmlns:a16="http://schemas.microsoft.com/office/drawing/2014/main" id="{26940709-362D-9B1F-D0E7-273BFC3A6049}"/>
              </a:ext>
            </a:extLst>
          </p:cNvPr>
          <p:cNvSpPr>
            <a:spLocks noChangeArrowheads="1"/>
          </p:cNvSpPr>
          <p:nvPr/>
        </p:nvSpPr>
        <p:spPr bwMode="auto">
          <a:xfrm>
            <a:off x="6649123" y="213867"/>
            <a:ext cx="1462323" cy="1254251"/>
          </a:xfrm>
          <a:custGeom>
            <a:avLst/>
            <a:gdLst>
              <a:gd name="T0" fmla="*/ 2705 w 2706"/>
              <a:gd name="T1" fmla="*/ 2653 h 2654"/>
              <a:gd name="T2" fmla="*/ 0 w 2706"/>
              <a:gd name="T3" fmla="*/ 2653 h 2654"/>
              <a:gd name="T4" fmla="*/ 0 w 2706"/>
              <a:gd name="T5" fmla="*/ 0 h 2654"/>
              <a:gd name="T6" fmla="*/ 2705 w 2706"/>
              <a:gd name="T7" fmla="*/ 0 h 2654"/>
              <a:gd name="T8" fmla="*/ 2353 w 2706"/>
              <a:gd name="T9" fmla="*/ 1338 h 2654"/>
              <a:gd name="T10" fmla="*/ 2705 w 2706"/>
              <a:gd name="T11" fmla="*/ 2653 h 2654"/>
            </a:gdLst>
            <a:ahLst/>
            <a:cxnLst>
              <a:cxn ang="0">
                <a:pos x="T0" y="T1"/>
              </a:cxn>
              <a:cxn ang="0">
                <a:pos x="T2" y="T3"/>
              </a:cxn>
              <a:cxn ang="0">
                <a:pos x="T4" y="T5"/>
              </a:cxn>
              <a:cxn ang="0">
                <a:pos x="T6" y="T7"/>
              </a:cxn>
              <a:cxn ang="0">
                <a:pos x="T8" y="T9"/>
              </a:cxn>
              <a:cxn ang="0">
                <a:pos x="T10" y="T11"/>
              </a:cxn>
            </a:cxnLst>
            <a:rect l="0" t="0" r="r" b="b"/>
            <a:pathLst>
              <a:path w="2706" h="2654">
                <a:moveTo>
                  <a:pt x="2705" y="2653"/>
                </a:moveTo>
                <a:lnTo>
                  <a:pt x="0" y="2653"/>
                </a:lnTo>
                <a:lnTo>
                  <a:pt x="0" y="0"/>
                </a:lnTo>
                <a:lnTo>
                  <a:pt x="2705" y="0"/>
                </a:lnTo>
                <a:lnTo>
                  <a:pt x="2353" y="1338"/>
                </a:lnTo>
                <a:lnTo>
                  <a:pt x="2705" y="2653"/>
                </a:lnTo>
              </a:path>
            </a:pathLst>
          </a:custGeom>
          <a:solidFill>
            <a:srgbClr val="F26F46"/>
          </a:solidFill>
          <a:ln>
            <a:noFill/>
          </a:ln>
          <a:effectLst/>
        </p:spPr>
        <p:txBody>
          <a:bodyPr wrap="none" anchor="ctr"/>
          <a:lstStyle/>
          <a:p>
            <a:endParaRPr lang="en-US" sz="900"/>
          </a:p>
        </p:txBody>
      </p:sp>
      <p:sp>
        <p:nvSpPr>
          <p:cNvPr id="7" name="Freeform 246">
            <a:extLst>
              <a:ext uri="{FF2B5EF4-FFF2-40B4-BE49-F238E27FC236}">
                <a16:creationId xmlns:a16="http://schemas.microsoft.com/office/drawing/2014/main" id="{01BEB18B-FDED-9178-CACD-9DB37302C6EF}"/>
              </a:ext>
            </a:extLst>
          </p:cNvPr>
          <p:cNvSpPr>
            <a:spLocks noChangeArrowheads="1"/>
          </p:cNvSpPr>
          <p:nvPr/>
        </p:nvSpPr>
        <p:spPr bwMode="auto">
          <a:xfrm>
            <a:off x="5865027" y="1712277"/>
            <a:ext cx="3491010"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ECC0DA"/>
          </a:solidFill>
          <a:ln>
            <a:noFill/>
          </a:ln>
          <a:effectLst/>
        </p:spPr>
        <p:txBody>
          <a:bodyPr wrap="none" anchor="ctr"/>
          <a:lstStyle/>
          <a:p>
            <a:endParaRPr lang="en-US" sz="900"/>
          </a:p>
        </p:txBody>
      </p:sp>
      <p:sp>
        <p:nvSpPr>
          <p:cNvPr id="8" name="Freeform 247">
            <a:extLst>
              <a:ext uri="{FF2B5EF4-FFF2-40B4-BE49-F238E27FC236}">
                <a16:creationId xmlns:a16="http://schemas.microsoft.com/office/drawing/2014/main" id="{2B06255B-8C53-86A7-D2F9-D9F2A631029C}"/>
              </a:ext>
            </a:extLst>
          </p:cNvPr>
          <p:cNvSpPr>
            <a:spLocks noChangeArrowheads="1"/>
          </p:cNvSpPr>
          <p:nvPr/>
        </p:nvSpPr>
        <p:spPr bwMode="auto">
          <a:xfrm>
            <a:off x="4951098" y="1569379"/>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9" name="Freeform 248">
            <a:extLst>
              <a:ext uri="{FF2B5EF4-FFF2-40B4-BE49-F238E27FC236}">
                <a16:creationId xmlns:a16="http://schemas.microsoft.com/office/drawing/2014/main" id="{6EFF3AC7-F8ED-57B9-E8B7-5066103A2B8A}"/>
              </a:ext>
            </a:extLst>
          </p:cNvPr>
          <p:cNvSpPr>
            <a:spLocks noChangeArrowheads="1"/>
          </p:cNvSpPr>
          <p:nvPr/>
        </p:nvSpPr>
        <p:spPr bwMode="auto">
          <a:xfrm>
            <a:off x="7536934" y="3028876"/>
            <a:ext cx="3496311" cy="1012568"/>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292668"/>
          </a:solidFill>
          <a:ln>
            <a:noFill/>
          </a:ln>
          <a:effectLst/>
        </p:spPr>
        <p:txBody>
          <a:bodyPr wrap="none" anchor="ctr"/>
          <a:lstStyle/>
          <a:p>
            <a:endParaRPr lang="en-US" sz="900"/>
          </a:p>
        </p:txBody>
      </p:sp>
      <p:sp>
        <p:nvSpPr>
          <p:cNvPr id="10" name="Freeform 249">
            <a:extLst>
              <a:ext uri="{FF2B5EF4-FFF2-40B4-BE49-F238E27FC236}">
                <a16:creationId xmlns:a16="http://schemas.microsoft.com/office/drawing/2014/main" id="{30B57DA5-70B9-CABA-EF9C-B268F87E11EF}"/>
              </a:ext>
            </a:extLst>
          </p:cNvPr>
          <p:cNvSpPr>
            <a:spLocks noChangeArrowheads="1"/>
          </p:cNvSpPr>
          <p:nvPr/>
        </p:nvSpPr>
        <p:spPr bwMode="auto">
          <a:xfrm>
            <a:off x="6643822" y="2885978"/>
            <a:ext cx="1462323" cy="1254251"/>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rgbClr val="F26F46"/>
          </a:solidFill>
          <a:ln>
            <a:noFill/>
          </a:ln>
          <a:effectLst/>
        </p:spPr>
        <p:txBody>
          <a:bodyPr wrap="none" anchor="ctr"/>
          <a:lstStyle/>
          <a:p>
            <a:endParaRPr lang="en-US" sz="900"/>
          </a:p>
        </p:txBody>
      </p:sp>
      <p:sp>
        <p:nvSpPr>
          <p:cNvPr id="11" name="Freeform 250">
            <a:extLst>
              <a:ext uri="{FF2B5EF4-FFF2-40B4-BE49-F238E27FC236}">
                <a16:creationId xmlns:a16="http://schemas.microsoft.com/office/drawing/2014/main" id="{269BA36D-17FD-C2B1-6349-44772AE9E4CF}"/>
              </a:ext>
            </a:extLst>
          </p:cNvPr>
          <p:cNvSpPr>
            <a:spLocks noChangeArrowheads="1"/>
          </p:cNvSpPr>
          <p:nvPr/>
        </p:nvSpPr>
        <p:spPr bwMode="auto">
          <a:xfrm>
            <a:off x="5865027" y="4313199"/>
            <a:ext cx="3491010"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55854D"/>
          </a:solidFill>
          <a:ln>
            <a:noFill/>
          </a:ln>
          <a:effectLst/>
        </p:spPr>
        <p:txBody>
          <a:bodyPr wrap="none" anchor="ctr"/>
          <a:lstStyle/>
          <a:p>
            <a:endParaRPr lang="en-US" sz="900"/>
          </a:p>
        </p:txBody>
      </p:sp>
      <p:sp>
        <p:nvSpPr>
          <p:cNvPr id="12" name="Freeform 251">
            <a:extLst>
              <a:ext uri="{FF2B5EF4-FFF2-40B4-BE49-F238E27FC236}">
                <a16:creationId xmlns:a16="http://schemas.microsoft.com/office/drawing/2014/main" id="{3364EFF2-E64E-6533-D810-63FEFE93CEEC}"/>
              </a:ext>
            </a:extLst>
          </p:cNvPr>
          <p:cNvSpPr>
            <a:spLocks noChangeArrowheads="1"/>
          </p:cNvSpPr>
          <p:nvPr/>
        </p:nvSpPr>
        <p:spPr bwMode="auto">
          <a:xfrm>
            <a:off x="4971915" y="4170301"/>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F302EB8D-01E9-15C7-4464-F3D95D5D4D18}"/>
              </a:ext>
            </a:extLst>
          </p:cNvPr>
          <p:cNvSpPr txBox="1"/>
          <p:nvPr/>
        </p:nvSpPr>
        <p:spPr>
          <a:xfrm>
            <a:off x="7991375" y="569204"/>
            <a:ext cx="2466886" cy="707886"/>
          </a:xfrm>
          <a:prstGeom prst="rect">
            <a:avLst/>
          </a:prstGeom>
          <a:noFill/>
        </p:spPr>
        <p:txBody>
          <a:bodyPr wrap="square" rtlCol="0" anchor="ctr">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Digitaal bewustzijn en zelfvertrouwen</a:t>
            </a:r>
          </a:p>
        </p:txBody>
      </p:sp>
      <p:sp>
        <p:nvSpPr>
          <p:cNvPr id="14" name="CuadroTexto 555">
            <a:extLst>
              <a:ext uri="{FF2B5EF4-FFF2-40B4-BE49-F238E27FC236}">
                <a16:creationId xmlns:a16="http://schemas.microsoft.com/office/drawing/2014/main" id="{4CDF2001-053F-A8B8-75F5-981E19E3175B}"/>
              </a:ext>
            </a:extLst>
          </p:cNvPr>
          <p:cNvSpPr txBox="1"/>
          <p:nvPr/>
        </p:nvSpPr>
        <p:spPr>
          <a:xfrm>
            <a:off x="6188047" y="2016890"/>
            <a:ext cx="2892579"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Duurzaamheidsmentaliteit</a:t>
            </a:r>
          </a:p>
        </p:txBody>
      </p:sp>
      <p:sp>
        <p:nvSpPr>
          <p:cNvPr id="15" name="CuadroTexto 557">
            <a:extLst>
              <a:ext uri="{FF2B5EF4-FFF2-40B4-BE49-F238E27FC236}">
                <a16:creationId xmlns:a16="http://schemas.microsoft.com/office/drawing/2014/main" id="{2F9A9642-51EC-72C4-BF38-6898A5A5A55B}"/>
              </a:ext>
            </a:extLst>
          </p:cNvPr>
          <p:cNvSpPr txBox="1"/>
          <p:nvPr/>
        </p:nvSpPr>
        <p:spPr>
          <a:xfrm>
            <a:off x="7945168" y="3335105"/>
            <a:ext cx="2513093" cy="400110"/>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Basisvaardigheden op het gebied van data</a:t>
            </a:r>
          </a:p>
        </p:txBody>
      </p:sp>
      <p:sp>
        <p:nvSpPr>
          <p:cNvPr id="16" name="CuadroTexto 559">
            <a:extLst>
              <a:ext uri="{FF2B5EF4-FFF2-40B4-BE49-F238E27FC236}">
                <a16:creationId xmlns:a16="http://schemas.microsoft.com/office/drawing/2014/main" id="{F3EA9A99-C2D5-92FE-E91D-A2BD4BA6031E}"/>
              </a:ext>
            </a:extLst>
          </p:cNvPr>
          <p:cNvSpPr txBox="1"/>
          <p:nvPr/>
        </p:nvSpPr>
        <p:spPr>
          <a:xfrm>
            <a:off x="6188047" y="4483173"/>
            <a:ext cx="2513094" cy="707886"/>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Creatieve digitale communicatie</a:t>
            </a:r>
          </a:p>
        </p:txBody>
      </p:sp>
      <p:grpSp>
        <p:nvGrpSpPr>
          <p:cNvPr id="17" name="Graphic 3">
            <a:extLst>
              <a:ext uri="{FF2B5EF4-FFF2-40B4-BE49-F238E27FC236}">
                <a16:creationId xmlns:a16="http://schemas.microsoft.com/office/drawing/2014/main" id="{B13840D2-3F63-4C34-93FB-A03CB94DDC4D}"/>
              </a:ext>
            </a:extLst>
          </p:cNvPr>
          <p:cNvGrpSpPr/>
          <p:nvPr/>
        </p:nvGrpSpPr>
        <p:grpSpPr>
          <a:xfrm>
            <a:off x="6903986" y="3156084"/>
            <a:ext cx="772300" cy="762391"/>
            <a:chOff x="4643578" y="432838"/>
            <a:chExt cx="1028134" cy="1160188"/>
          </a:xfrm>
          <a:solidFill>
            <a:schemeClr val="bg1"/>
          </a:solidFill>
        </p:grpSpPr>
        <p:sp>
          <p:nvSpPr>
            <p:cNvPr id="18" name="Freeform 1033">
              <a:extLst>
                <a:ext uri="{FF2B5EF4-FFF2-40B4-BE49-F238E27FC236}">
                  <a16:creationId xmlns:a16="http://schemas.microsoft.com/office/drawing/2014/main" id="{031D4B07-54D7-9F6D-F6DA-BD5B5457229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7473B6"/>
            </a:solidFill>
            <a:ln w="27426" cap="flat">
              <a:noFill/>
              <a:prstDash val="solid"/>
              <a:miter/>
            </a:ln>
          </p:spPr>
          <p:txBody>
            <a:bodyPr rtlCol="0" anchor="ctr"/>
            <a:lstStyle/>
            <a:p>
              <a:endParaRPr lang="en-US" dirty="0"/>
            </a:p>
          </p:txBody>
        </p:sp>
        <p:grpSp>
          <p:nvGrpSpPr>
            <p:cNvPr id="19" name="Graphic 3">
              <a:extLst>
                <a:ext uri="{FF2B5EF4-FFF2-40B4-BE49-F238E27FC236}">
                  <a16:creationId xmlns:a16="http://schemas.microsoft.com/office/drawing/2014/main" id="{EC9E3464-A21A-1012-1CD8-447FA0E17B2F}"/>
                </a:ext>
              </a:extLst>
            </p:cNvPr>
            <p:cNvGrpSpPr/>
            <p:nvPr/>
          </p:nvGrpSpPr>
          <p:grpSpPr>
            <a:xfrm>
              <a:off x="4643578" y="432838"/>
              <a:ext cx="1028134" cy="1160188"/>
              <a:chOff x="4643578" y="432838"/>
              <a:chExt cx="1028134" cy="1160188"/>
            </a:xfrm>
            <a:grpFill/>
          </p:grpSpPr>
          <p:sp>
            <p:nvSpPr>
              <p:cNvPr id="20" name="Freeform 1035">
                <a:extLst>
                  <a:ext uri="{FF2B5EF4-FFF2-40B4-BE49-F238E27FC236}">
                    <a16:creationId xmlns:a16="http://schemas.microsoft.com/office/drawing/2014/main" id="{551A673A-D1EA-E1EB-14F7-C140718601C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512EFC96-555B-1D1D-B7A3-0C8712B6070C}"/>
                  </a:ext>
                </a:extLst>
              </p:cNvPr>
              <p:cNvGrpSpPr/>
              <p:nvPr/>
            </p:nvGrpSpPr>
            <p:grpSpPr>
              <a:xfrm>
                <a:off x="4643578" y="432838"/>
                <a:ext cx="1028134" cy="1160188"/>
                <a:chOff x="4643578" y="432838"/>
                <a:chExt cx="1028134" cy="1160188"/>
              </a:xfrm>
              <a:grpFill/>
            </p:grpSpPr>
            <p:sp>
              <p:nvSpPr>
                <p:cNvPr id="22" name="Freeform 1037">
                  <a:extLst>
                    <a:ext uri="{FF2B5EF4-FFF2-40B4-BE49-F238E27FC236}">
                      <a16:creationId xmlns:a16="http://schemas.microsoft.com/office/drawing/2014/main" id="{2FBE43D6-4426-32A9-7A0C-DF16DD00353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3" name="Freeform 1038">
                  <a:extLst>
                    <a:ext uri="{FF2B5EF4-FFF2-40B4-BE49-F238E27FC236}">
                      <a16:creationId xmlns:a16="http://schemas.microsoft.com/office/drawing/2014/main" id="{A7C231E1-D962-32FC-2745-92C3983853CD}"/>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4" name="Graphic 3">
            <a:extLst>
              <a:ext uri="{FF2B5EF4-FFF2-40B4-BE49-F238E27FC236}">
                <a16:creationId xmlns:a16="http://schemas.microsoft.com/office/drawing/2014/main" id="{375F250F-5456-E8ED-C8F9-9E59B510B58B}"/>
              </a:ext>
            </a:extLst>
          </p:cNvPr>
          <p:cNvGrpSpPr/>
          <p:nvPr/>
        </p:nvGrpSpPr>
        <p:grpSpPr>
          <a:xfrm>
            <a:off x="5147193" y="4451580"/>
            <a:ext cx="837349" cy="687326"/>
            <a:chOff x="6615628" y="2116894"/>
            <a:chExt cx="1066935" cy="1001108"/>
          </a:xfrm>
          <a:solidFill>
            <a:schemeClr val="bg1"/>
          </a:solidFill>
        </p:grpSpPr>
        <p:sp>
          <p:nvSpPr>
            <p:cNvPr id="25" name="Freeform 1128">
              <a:extLst>
                <a:ext uri="{FF2B5EF4-FFF2-40B4-BE49-F238E27FC236}">
                  <a16:creationId xmlns:a16="http://schemas.microsoft.com/office/drawing/2014/main" id="{48185520-7EED-A9F3-DB61-33904F8A8E1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7473B6"/>
            </a:solidFill>
            <a:ln w="27426" cap="flat">
              <a:noFill/>
              <a:prstDash val="solid"/>
              <a:miter/>
            </a:ln>
          </p:spPr>
          <p:txBody>
            <a:bodyPr rtlCol="0" anchor="ctr"/>
            <a:lstStyle/>
            <a:p>
              <a:endParaRPr lang="en-US"/>
            </a:p>
          </p:txBody>
        </p:sp>
        <p:grpSp>
          <p:nvGrpSpPr>
            <p:cNvPr id="26" name="Graphic 3">
              <a:extLst>
                <a:ext uri="{FF2B5EF4-FFF2-40B4-BE49-F238E27FC236}">
                  <a16:creationId xmlns:a16="http://schemas.microsoft.com/office/drawing/2014/main" id="{3B0FD3F0-99E8-C752-B571-540712B70890}"/>
                </a:ext>
              </a:extLst>
            </p:cNvPr>
            <p:cNvGrpSpPr/>
            <p:nvPr/>
          </p:nvGrpSpPr>
          <p:grpSpPr>
            <a:xfrm>
              <a:off x="6615628" y="2116894"/>
              <a:ext cx="1066935" cy="1001108"/>
              <a:chOff x="6615628" y="2116894"/>
              <a:chExt cx="1066935" cy="1001108"/>
            </a:xfrm>
            <a:grpFill/>
          </p:grpSpPr>
          <p:sp>
            <p:nvSpPr>
              <p:cNvPr id="27" name="Freeform 1130">
                <a:extLst>
                  <a:ext uri="{FF2B5EF4-FFF2-40B4-BE49-F238E27FC236}">
                    <a16:creationId xmlns:a16="http://schemas.microsoft.com/office/drawing/2014/main" id="{0D12575B-DBD9-8D4E-2F1C-F32D162FFC6D}"/>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8" name="Freeform 1131">
                <a:extLst>
                  <a:ext uri="{FF2B5EF4-FFF2-40B4-BE49-F238E27FC236}">
                    <a16:creationId xmlns:a16="http://schemas.microsoft.com/office/drawing/2014/main" id="{8C62D6BE-4FDB-7475-C606-0496789CC6E9}"/>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9" name="Freeform 1132">
                <a:extLst>
                  <a:ext uri="{FF2B5EF4-FFF2-40B4-BE49-F238E27FC236}">
                    <a16:creationId xmlns:a16="http://schemas.microsoft.com/office/drawing/2014/main" id="{317DFE03-4F76-8727-DB58-F018B5543BEC}"/>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0" name="Freeform 1133">
                <a:extLst>
                  <a:ext uri="{FF2B5EF4-FFF2-40B4-BE49-F238E27FC236}">
                    <a16:creationId xmlns:a16="http://schemas.microsoft.com/office/drawing/2014/main" id="{67258CCC-FD6F-A508-2ECF-F1A26125D312}"/>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1" name="Freeform 1134">
                <a:extLst>
                  <a:ext uri="{FF2B5EF4-FFF2-40B4-BE49-F238E27FC236}">
                    <a16:creationId xmlns:a16="http://schemas.microsoft.com/office/drawing/2014/main" id="{91F6860B-8272-A82B-3B56-6C37505A6C3E}"/>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2" name="Freeform 1135">
                <a:extLst>
                  <a:ext uri="{FF2B5EF4-FFF2-40B4-BE49-F238E27FC236}">
                    <a16:creationId xmlns:a16="http://schemas.microsoft.com/office/drawing/2014/main" id="{AB33D925-288B-6692-4B69-368BBA80A48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3" name="Freeform 1136">
                <a:extLst>
                  <a:ext uri="{FF2B5EF4-FFF2-40B4-BE49-F238E27FC236}">
                    <a16:creationId xmlns:a16="http://schemas.microsoft.com/office/drawing/2014/main" id="{922C6715-35B0-0059-413D-61079DB461F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4" name="Freeform 1137">
                <a:extLst>
                  <a:ext uri="{FF2B5EF4-FFF2-40B4-BE49-F238E27FC236}">
                    <a16:creationId xmlns:a16="http://schemas.microsoft.com/office/drawing/2014/main" id="{F333FE0D-E4DE-D4B4-2EE5-581A3E699C23}"/>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5" name="Freeform 1138">
                <a:extLst>
                  <a:ext uri="{FF2B5EF4-FFF2-40B4-BE49-F238E27FC236}">
                    <a16:creationId xmlns:a16="http://schemas.microsoft.com/office/drawing/2014/main" id="{B65DCF4B-20EC-F7A0-07FE-C71DB748C54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6" name="Freeform 1139">
                <a:extLst>
                  <a:ext uri="{FF2B5EF4-FFF2-40B4-BE49-F238E27FC236}">
                    <a16:creationId xmlns:a16="http://schemas.microsoft.com/office/drawing/2014/main" id="{F4F24D2B-8C44-A787-6A72-0817FF7D1E57}"/>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7" name="Freeform 1140">
                <a:extLst>
                  <a:ext uri="{FF2B5EF4-FFF2-40B4-BE49-F238E27FC236}">
                    <a16:creationId xmlns:a16="http://schemas.microsoft.com/office/drawing/2014/main" id="{69E44084-CFF3-BAF1-8C2B-8C6F24B1D8A0}"/>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8" name="Freeform 1141">
                <a:extLst>
                  <a:ext uri="{FF2B5EF4-FFF2-40B4-BE49-F238E27FC236}">
                    <a16:creationId xmlns:a16="http://schemas.microsoft.com/office/drawing/2014/main" id="{603DD714-4EBD-068A-AD51-336D50A0935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9" name="Group 38">
            <a:extLst>
              <a:ext uri="{FF2B5EF4-FFF2-40B4-BE49-F238E27FC236}">
                <a16:creationId xmlns:a16="http://schemas.microsoft.com/office/drawing/2014/main" id="{60822E83-D499-42CE-53EB-AAAC27C53BC5}"/>
              </a:ext>
            </a:extLst>
          </p:cNvPr>
          <p:cNvGrpSpPr/>
          <p:nvPr/>
        </p:nvGrpSpPr>
        <p:grpSpPr>
          <a:xfrm>
            <a:off x="6968604" y="620256"/>
            <a:ext cx="676288" cy="591520"/>
            <a:chOff x="3258209" y="1217582"/>
            <a:chExt cx="4712093" cy="4711281"/>
          </a:xfrm>
          <a:solidFill>
            <a:schemeClr val="bg1"/>
          </a:solidFill>
        </p:grpSpPr>
        <p:sp>
          <p:nvSpPr>
            <p:cNvPr id="40" name="Freeform 31">
              <a:extLst>
                <a:ext uri="{FF2B5EF4-FFF2-40B4-BE49-F238E27FC236}">
                  <a16:creationId xmlns:a16="http://schemas.microsoft.com/office/drawing/2014/main" id="{CC8E314D-76A3-E99C-35CF-605F752963F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7473B6"/>
            </a:solidFill>
            <a:ln w="9514" cap="flat">
              <a:noFill/>
              <a:prstDash val="solid"/>
              <a:miter/>
            </a:ln>
          </p:spPr>
          <p:txBody>
            <a:bodyPr rtlCol="0" anchor="ctr"/>
            <a:lstStyle/>
            <a:p>
              <a:endParaRPr lang="en-US"/>
            </a:p>
          </p:txBody>
        </p:sp>
        <p:sp>
          <p:nvSpPr>
            <p:cNvPr id="41" name="Freeform 32">
              <a:extLst>
                <a:ext uri="{FF2B5EF4-FFF2-40B4-BE49-F238E27FC236}">
                  <a16:creationId xmlns:a16="http://schemas.microsoft.com/office/drawing/2014/main" id="{491DF46E-9141-233D-9EE1-F135EB89700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7473B6"/>
            </a:solidFill>
            <a:ln w="9514" cap="flat">
              <a:noFill/>
              <a:prstDash val="solid"/>
              <a:miter/>
            </a:ln>
          </p:spPr>
          <p:txBody>
            <a:bodyPr rtlCol="0" anchor="ctr"/>
            <a:lstStyle/>
            <a:p>
              <a:endParaRPr lang="en-US" dirty="0"/>
            </a:p>
          </p:txBody>
        </p:sp>
        <p:grpSp>
          <p:nvGrpSpPr>
            <p:cNvPr id="42" name="Group 41">
              <a:extLst>
                <a:ext uri="{FF2B5EF4-FFF2-40B4-BE49-F238E27FC236}">
                  <a16:creationId xmlns:a16="http://schemas.microsoft.com/office/drawing/2014/main" id="{3AD8F44B-191D-4E9E-CA51-304BC76F274C}"/>
                </a:ext>
              </a:extLst>
            </p:cNvPr>
            <p:cNvGrpSpPr/>
            <p:nvPr/>
          </p:nvGrpSpPr>
          <p:grpSpPr>
            <a:xfrm>
              <a:off x="3258209" y="1217582"/>
              <a:ext cx="4712093" cy="4711281"/>
              <a:chOff x="3258209" y="1217582"/>
              <a:chExt cx="4712093" cy="4711281"/>
            </a:xfrm>
            <a:grpFill/>
          </p:grpSpPr>
          <p:sp>
            <p:nvSpPr>
              <p:cNvPr id="43" name="Freeform 16">
                <a:extLst>
                  <a:ext uri="{FF2B5EF4-FFF2-40B4-BE49-F238E27FC236}">
                    <a16:creationId xmlns:a16="http://schemas.microsoft.com/office/drawing/2014/main" id="{9302FB89-9AA4-02F8-7B62-C559BAD664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4" name="Freeform 18">
                <a:extLst>
                  <a:ext uri="{FF2B5EF4-FFF2-40B4-BE49-F238E27FC236}">
                    <a16:creationId xmlns:a16="http://schemas.microsoft.com/office/drawing/2014/main" id="{83C25367-3F81-24B5-130D-DB73371F0C8B}"/>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5" name="Freeform 19">
                <a:extLst>
                  <a:ext uri="{FF2B5EF4-FFF2-40B4-BE49-F238E27FC236}">
                    <a16:creationId xmlns:a16="http://schemas.microsoft.com/office/drawing/2014/main" id="{DB1B69F9-EF04-1EA8-5ECB-BCC56916B8C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6" name="Freeform 20">
                <a:extLst>
                  <a:ext uri="{FF2B5EF4-FFF2-40B4-BE49-F238E27FC236}">
                    <a16:creationId xmlns:a16="http://schemas.microsoft.com/office/drawing/2014/main" id="{D6A94E2D-0F58-8007-90B9-215875DFF920}"/>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7" name="Freeform 21">
                <a:extLst>
                  <a:ext uri="{FF2B5EF4-FFF2-40B4-BE49-F238E27FC236}">
                    <a16:creationId xmlns:a16="http://schemas.microsoft.com/office/drawing/2014/main" id="{308783CD-8F0E-3C6D-C4CD-9BDD24D0D97C}"/>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8" name="Freeform 22">
                <a:extLst>
                  <a:ext uri="{FF2B5EF4-FFF2-40B4-BE49-F238E27FC236}">
                    <a16:creationId xmlns:a16="http://schemas.microsoft.com/office/drawing/2014/main" id="{3F522663-684F-2DB7-39CB-284B7742A88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9" name="Freeform 23">
                <a:extLst>
                  <a:ext uri="{FF2B5EF4-FFF2-40B4-BE49-F238E27FC236}">
                    <a16:creationId xmlns:a16="http://schemas.microsoft.com/office/drawing/2014/main" id="{D91F796D-B752-D0A7-5A25-D9E464E47D29}"/>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0" name="Freeform 24">
                <a:extLst>
                  <a:ext uri="{FF2B5EF4-FFF2-40B4-BE49-F238E27FC236}">
                    <a16:creationId xmlns:a16="http://schemas.microsoft.com/office/drawing/2014/main" id="{F66C9DF1-076F-7C00-83A1-35762B44BA2A}"/>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1" name="Freeform 25">
                <a:extLst>
                  <a:ext uri="{FF2B5EF4-FFF2-40B4-BE49-F238E27FC236}">
                    <a16:creationId xmlns:a16="http://schemas.microsoft.com/office/drawing/2014/main" id="{86117416-8C54-1941-BD29-933BDA371162}"/>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2" name="Freeform 26">
                <a:extLst>
                  <a:ext uri="{FF2B5EF4-FFF2-40B4-BE49-F238E27FC236}">
                    <a16:creationId xmlns:a16="http://schemas.microsoft.com/office/drawing/2014/main" id="{3FF9FC20-930F-6B4B-CA98-8591AB6E033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3" name="Freeform 27">
                <a:extLst>
                  <a:ext uri="{FF2B5EF4-FFF2-40B4-BE49-F238E27FC236}">
                    <a16:creationId xmlns:a16="http://schemas.microsoft.com/office/drawing/2014/main" id="{CB39AB45-AFF1-4AD6-3E32-29C6A77D269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4" name="Freeform 28">
                <a:extLst>
                  <a:ext uri="{FF2B5EF4-FFF2-40B4-BE49-F238E27FC236}">
                    <a16:creationId xmlns:a16="http://schemas.microsoft.com/office/drawing/2014/main" id="{19241D9B-A686-5E8B-BB91-45984989DDC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5" name="Freeform 29">
                <a:extLst>
                  <a:ext uri="{FF2B5EF4-FFF2-40B4-BE49-F238E27FC236}">
                    <a16:creationId xmlns:a16="http://schemas.microsoft.com/office/drawing/2014/main" id="{9D5F35B0-75A1-FBC0-9C15-8233B10F41AC}"/>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6" name="Freeform 30">
                <a:extLst>
                  <a:ext uri="{FF2B5EF4-FFF2-40B4-BE49-F238E27FC236}">
                    <a16:creationId xmlns:a16="http://schemas.microsoft.com/office/drawing/2014/main" id="{D82B491B-0FB7-BDD7-1BBC-485C9228471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4" name="Freeform 246">
            <a:extLst>
              <a:ext uri="{FF2B5EF4-FFF2-40B4-BE49-F238E27FC236}">
                <a16:creationId xmlns:a16="http://schemas.microsoft.com/office/drawing/2014/main" id="{F45B232B-9FC8-626A-EFB5-D6BBCC062BE9}"/>
              </a:ext>
            </a:extLst>
          </p:cNvPr>
          <p:cNvSpPr>
            <a:spLocks noChangeArrowheads="1"/>
          </p:cNvSpPr>
          <p:nvPr/>
        </p:nvSpPr>
        <p:spPr bwMode="auto">
          <a:xfrm>
            <a:off x="7536934" y="5641636"/>
            <a:ext cx="3496311" cy="1012568"/>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7473B6"/>
          </a:solidFill>
          <a:ln>
            <a:noFill/>
          </a:ln>
          <a:effectLst/>
        </p:spPr>
        <p:txBody>
          <a:bodyPr wrap="none" anchor="ctr"/>
          <a:lstStyle/>
          <a:p>
            <a:endParaRPr lang="en-US" sz="900"/>
          </a:p>
        </p:txBody>
      </p:sp>
      <p:sp>
        <p:nvSpPr>
          <p:cNvPr id="66" name="Freeform 247">
            <a:extLst>
              <a:ext uri="{FF2B5EF4-FFF2-40B4-BE49-F238E27FC236}">
                <a16:creationId xmlns:a16="http://schemas.microsoft.com/office/drawing/2014/main" id="{D41C8F9C-7340-4FDB-4D6B-5338ECB39270}"/>
              </a:ext>
            </a:extLst>
          </p:cNvPr>
          <p:cNvSpPr>
            <a:spLocks noChangeArrowheads="1"/>
          </p:cNvSpPr>
          <p:nvPr/>
        </p:nvSpPr>
        <p:spPr bwMode="auto">
          <a:xfrm>
            <a:off x="6643822" y="5498738"/>
            <a:ext cx="1459941" cy="1254251"/>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rgbClr val="F26F46"/>
          </a:solidFill>
          <a:ln>
            <a:noFill/>
          </a:ln>
          <a:effectLst/>
        </p:spPr>
        <p:txBody>
          <a:bodyPr wrap="none" anchor="ctr"/>
          <a:lstStyle/>
          <a:p>
            <a:endParaRPr lang="en-US" sz="900"/>
          </a:p>
        </p:txBody>
      </p:sp>
      <p:sp>
        <p:nvSpPr>
          <p:cNvPr id="67" name="CuadroTexto 555">
            <a:extLst>
              <a:ext uri="{FF2B5EF4-FFF2-40B4-BE49-F238E27FC236}">
                <a16:creationId xmlns:a16="http://schemas.microsoft.com/office/drawing/2014/main" id="{7BCC2438-2A81-3E9A-2E96-E5E46580D9AC}"/>
              </a:ext>
            </a:extLst>
          </p:cNvPr>
          <p:cNvSpPr txBox="1"/>
          <p:nvPr/>
        </p:nvSpPr>
        <p:spPr>
          <a:xfrm>
            <a:off x="7945168" y="5770231"/>
            <a:ext cx="2483557" cy="707886"/>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alpha val="43137"/>
                    </a:srgbClr>
                  </a:outerShdw>
                </a:effectLst>
                <a:latin typeface="Calibri" panose="020F0502020204030204" pitchFamily="34" charset="0"/>
                <a:ea typeface="Lato" charset="0"/>
                <a:cs typeface="Calibri" panose="020F0502020204030204" pitchFamily="34" charset="0"/>
              </a:rPr>
              <a:t>Samenwerking tussen culturen en sectoren</a:t>
            </a:r>
          </a:p>
        </p:txBody>
      </p:sp>
      <p:grpSp>
        <p:nvGrpSpPr>
          <p:cNvPr id="75" name="Group 74">
            <a:extLst>
              <a:ext uri="{FF2B5EF4-FFF2-40B4-BE49-F238E27FC236}">
                <a16:creationId xmlns:a16="http://schemas.microsoft.com/office/drawing/2014/main" id="{A86C5F0C-E45F-F125-E1D5-A58A452DB402}"/>
              </a:ext>
            </a:extLst>
          </p:cNvPr>
          <p:cNvGrpSpPr/>
          <p:nvPr/>
        </p:nvGrpSpPr>
        <p:grpSpPr>
          <a:xfrm>
            <a:off x="5220180" y="1773750"/>
            <a:ext cx="780470" cy="845508"/>
            <a:chOff x="8736336" y="773976"/>
            <a:chExt cx="925001" cy="925018"/>
          </a:xfrm>
          <a:solidFill>
            <a:schemeClr val="bg1"/>
          </a:solidFill>
        </p:grpSpPr>
        <p:grpSp>
          <p:nvGrpSpPr>
            <p:cNvPr id="76" name="Graphic 2">
              <a:extLst>
                <a:ext uri="{FF2B5EF4-FFF2-40B4-BE49-F238E27FC236}">
                  <a16:creationId xmlns:a16="http://schemas.microsoft.com/office/drawing/2014/main" id="{B0709406-D305-7A2B-9A72-8B2717AC9BAF}"/>
                </a:ext>
              </a:extLst>
            </p:cNvPr>
            <p:cNvGrpSpPr/>
            <p:nvPr/>
          </p:nvGrpSpPr>
          <p:grpSpPr>
            <a:xfrm>
              <a:off x="8736336" y="773976"/>
              <a:ext cx="925001" cy="925018"/>
              <a:chOff x="8736336" y="773976"/>
              <a:chExt cx="925001" cy="925018"/>
            </a:xfrm>
            <a:grpFill/>
          </p:grpSpPr>
          <p:sp>
            <p:nvSpPr>
              <p:cNvPr id="79" name="Freeform 306">
                <a:extLst>
                  <a:ext uri="{FF2B5EF4-FFF2-40B4-BE49-F238E27FC236}">
                    <a16:creationId xmlns:a16="http://schemas.microsoft.com/office/drawing/2014/main" id="{A1A4303F-9E88-23B5-FA73-859F20D63333}"/>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0" name="Freeform 307">
                <a:extLst>
                  <a:ext uri="{FF2B5EF4-FFF2-40B4-BE49-F238E27FC236}">
                    <a16:creationId xmlns:a16="http://schemas.microsoft.com/office/drawing/2014/main" id="{852BCE21-0BD4-F132-5419-D58A69C272F3}"/>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1" name="Freeform 308">
                <a:extLst>
                  <a:ext uri="{FF2B5EF4-FFF2-40B4-BE49-F238E27FC236}">
                    <a16:creationId xmlns:a16="http://schemas.microsoft.com/office/drawing/2014/main" id="{F2DFA680-2BC3-1B78-5639-00361E5FFC03}"/>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2" name="Freeform 309">
                <a:extLst>
                  <a:ext uri="{FF2B5EF4-FFF2-40B4-BE49-F238E27FC236}">
                    <a16:creationId xmlns:a16="http://schemas.microsoft.com/office/drawing/2014/main" id="{47BA184B-A66E-D885-B766-BFFF774EBCEC}"/>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3" name="Freeform 310">
                <a:extLst>
                  <a:ext uri="{FF2B5EF4-FFF2-40B4-BE49-F238E27FC236}">
                    <a16:creationId xmlns:a16="http://schemas.microsoft.com/office/drawing/2014/main" id="{1176530F-8D2B-2062-6ED9-F804A8EC2BA0}"/>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4" name="Freeform 311">
                <a:extLst>
                  <a:ext uri="{FF2B5EF4-FFF2-40B4-BE49-F238E27FC236}">
                    <a16:creationId xmlns:a16="http://schemas.microsoft.com/office/drawing/2014/main" id="{CA5705C0-B097-0EDD-4663-8D63C17E0991}"/>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5" name="Freeform 312">
                <a:extLst>
                  <a:ext uri="{FF2B5EF4-FFF2-40B4-BE49-F238E27FC236}">
                    <a16:creationId xmlns:a16="http://schemas.microsoft.com/office/drawing/2014/main" id="{E81824DB-1096-35F4-A6A8-C5C27AFF8647}"/>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77" name="Freeform 304">
              <a:extLst>
                <a:ext uri="{FF2B5EF4-FFF2-40B4-BE49-F238E27FC236}">
                  <a16:creationId xmlns:a16="http://schemas.microsoft.com/office/drawing/2014/main" id="{DF528ACE-DC2C-3163-A7C7-9D08D1FA651D}"/>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78" name="Freeform 305">
              <a:extLst>
                <a:ext uri="{FF2B5EF4-FFF2-40B4-BE49-F238E27FC236}">
                  <a16:creationId xmlns:a16="http://schemas.microsoft.com/office/drawing/2014/main" id="{92A6A3C5-F607-950C-AAB4-4ED36689498A}"/>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7473B6"/>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86" name="Graphic 3">
            <a:extLst>
              <a:ext uri="{FF2B5EF4-FFF2-40B4-BE49-F238E27FC236}">
                <a16:creationId xmlns:a16="http://schemas.microsoft.com/office/drawing/2014/main" id="{471D1E66-3040-52D0-147F-6265B07A48AB}"/>
              </a:ext>
            </a:extLst>
          </p:cNvPr>
          <p:cNvGrpSpPr/>
          <p:nvPr/>
        </p:nvGrpSpPr>
        <p:grpSpPr>
          <a:xfrm>
            <a:off x="6895695" y="5736199"/>
            <a:ext cx="788882" cy="784080"/>
            <a:chOff x="4616150" y="2004440"/>
            <a:chExt cx="1088878" cy="1055963"/>
          </a:xfrm>
          <a:solidFill>
            <a:schemeClr val="bg1"/>
          </a:solidFill>
        </p:grpSpPr>
        <p:sp>
          <p:nvSpPr>
            <p:cNvPr id="87" name="Freeform 1048">
              <a:extLst>
                <a:ext uri="{FF2B5EF4-FFF2-40B4-BE49-F238E27FC236}">
                  <a16:creationId xmlns:a16="http://schemas.microsoft.com/office/drawing/2014/main" id="{25009A83-FBE2-4637-3432-9E9ECF3DAD65}"/>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solidFill>
              <a:srgbClr val="7473B6"/>
            </a:solidFill>
            <a:ln w="27426" cap="flat">
              <a:noFill/>
              <a:prstDash val="solid"/>
              <a:miter/>
            </a:ln>
          </p:spPr>
          <p:txBody>
            <a:bodyPr rtlCol="0" anchor="ctr"/>
            <a:lstStyle/>
            <a:p>
              <a:endParaRPr lang="en-US"/>
            </a:p>
          </p:txBody>
        </p:sp>
        <p:grpSp>
          <p:nvGrpSpPr>
            <p:cNvPr id="88" name="Graphic 3">
              <a:extLst>
                <a:ext uri="{FF2B5EF4-FFF2-40B4-BE49-F238E27FC236}">
                  <a16:creationId xmlns:a16="http://schemas.microsoft.com/office/drawing/2014/main" id="{B9B074C2-921D-8891-9AD1-45D283BB05DA}"/>
                </a:ext>
              </a:extLst>
            </p:cNvPr>
            <p:cNvGrpSpPr/>
            <p:nvPr/>
          </p:nvGrpSpPr>
          <p:grpSpPr>
            <a:xfrm>
              <a:off x="4616150" y="2004440"/>
              <a:ext cx="1088878" cy="1055963"/>
              <a:chOff x="4616150" y="2004440"/>
              <a:chExt cx="1088878" cy="1055963"/>
            </a:xfrm>
            <a:grpFill/>
          </p:grpSpPr>
          <p:sp>
            <p:nvSpPr>
              <p:cNvPr id="89" name="Freeform 1050">
                <a:extLst>
                  <a:ext uri="{FF2B5EF4-FFF2-40B4-BE49-F238E27FC236}">
                    <a16:creationId xmlns:a16="http://schemas.microsoft.com/office/drawing/2014/main" id="{D770965D-55C7-CF64-41FF-DF5A678EDEF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90" name="Freeform 1051">
                <a:extLst>
                  <a:ext uri="{FF2B5EF4-FFF2-40B4-BE49-F238E27FC236}">
                    <a16:creationId xmlns:a16="http://schemas.microsoft.com/office/drawing/2014/main" id="{097ACDD9-F8EF-E4BD-5226-C7969DEBEEBB}"/>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908122931"/>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A5336-B037-E342-6AA3-F001537B3C97}"/>
            </a:ext>
          </a:extLst>
        </p:cNvPr>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3B20A223-35C0-237B-A5CC-A4630BA6FA0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816EBF8C-A520-5E4D-7AD6-A83A459B6E4E}"/>
              </a:ext>
            </a:extLst>
          </p:cNvPr>
          <p:cNvSpPr>
            <a:spLocks noGrp="1"/>
          </p:cNvSpPr>
          <p:nvPr>
            <p:ph type="body" sz="quarter" idx="17"/>
          </p:nvPr>
        </p:nvSpPr>
        <p:spPr/>
        <p:txBody>
          <a:bodyPr/>
          <a:lstStyle/>
          <a:p>
            <a:r>
              <a:rPr lang="en-US" dirty="0"/>
              <a:t>02</a:t>
            </a:r>
          </a:p>
        </p:txBody>
      </p:sp>
      <p:sp>
        <p:nvSpPr>
          <p:cNvPr id="14" name="Rectangle 13">
            <a:extLst>
              <a:ext uri="{FF2B5EF4-FFF2-40B4-BE49-F238E27FC236}">
                <a16:creationId xmlns:a16="http://schemas.microsoft.com/office/drawing/2014/main" id="{246F267E-4361-EB0C-A192-4B869294DC46}"/>
              </a:ext>
            </a:extLst>
          </p:cNvPr>
          <p:cNvSpPr/>
          <p:nvPr/>
        </p:nvSpPr>
        <p:spPr>
          <a:xfrm>
            <a:off x="5523514" y="3110948"/>
            <a:ext cx="4347003" cy="2360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994669A6-83B1-9899-6857-6E19BBB170D8}"/>
              </a:ext>
            </a:extLst>
          </p:cNvPr>
          <p:cNvSpPr txBox="1"/>
          <p:nvPr/>
        </p:nvSpPr>
        <p:spPr>
          <a:xfrm>
            <a:off x="5707538" y="3163246"/>
            <a:ext cx="4316044" cy="2308324"/>
          </a:xfrm>
          <a:prstGeom prst="rect">
            <a:avLst/>
          </a:prstGeom>
          <a:noFill/>
        </p:spPr>
        <p:txBody>
          <a:bodyPr wrap="square" rtlCol="0">
            <a:spAutoFit/>
          </a:bodyPr>
          <a:lstStyle/>
          <a:p>
            <a:r>
              <a:rPr lang="en-US" sz="3600" b="1" spc="324" dirty="0">
                <a:solidFill>
                  <a:srgbClr val="F26F46"/>
                </a:solidFill>
                <a:latin typeface="Calibri" panose="020F0502020204030204" pitchFamily="34" charset="0"/>
                <a:cs typeface="Calibri" panose="020F0502020204030204" pitchFamily="34" charset="0"/>
              </a:rPr>
              <a:t>DE ROL VAN TECHNOLOGIE IN MODERNE VOEDINGSSYSTEMEN</a:t>
            </a:r>
          </a:p>
        </p:txBody>
      </p:sp>
      <p:grpSp>
        <p:nvGrpSpPr>
          <p:cNvPr id="6" name="Group 5">
            <a:extLst>
              <a:ext uri="{FF2B5EF4-FFF2-40B4-BE49-F238E27FC236}">
                <a16:creationId xmlns:a16="http://schemas.microsoft.com/office/drawing/2014/main" id="{D83CE35A-362F-5644-0C9C-009503449A12}"/>
              </a:ext>
            </a:extLst>
          </p:cNvPr>
          <p:cNvGrpSpPr/>
          <p:nvPr/>
        </p:nvGrpSpPr>
        <p:grpSpPr>
          <a:xfrm>
            <a:off x="9256295" y="-181962"/>
            <a:ext cx="2366621" cy="2933183"/>
            <a:chOff x="2887563" y="4517695"/>
            <a:chExt cx="1145987" cy="1420333"/>
          </a:xfrm>
          <a:solidFill>
            <a:schemeClr val="bg1">
              <a:alpha val="26000"/>
            </a:schemeClr>
          </a:solidFill>
        </p:grpSpPr>
        <p:sp>
          <p:nvSpPr>
            <p:cNvPr id="7" name="Freeform 6">
              <a:extLst>
                <a:ext uri="{FF2B5EF4-FFF2-40B4-BE49-F238E27FC236}">
                  <a16:creationId xmlns:a16="http://schemas.microsoft.com/office/drawing/2014/main" id="{5235B61B-CB90-0C32-2096-701DA8AB08F9}"/>
                </a:ext>
              </a:extLst>
            </p:cNvPr>
            <p:cNvSpPr/>
            <p:nvPr/>
          </p:nvSpPr>
          <p:spPr>
            <a:xfrm>
              <a:off x="2888514" y="5364945"/>
              <a:ext cx="1145036" cy="573083"/>
            </a:xfrm>
            <a:custGeom>
              <a:avLst/>
              <a:gdLst>
                <a:gd name="connsiteX0" fmla="*/ 1144086 w 1145036"/>
                <a:gd name="connsiteY0" fmla="*/ 0 h 573083"/>
                <a:gd name="connsiteX1" fmla="*/ 572043 w 1145036"/>
                <a:gd name="connsiteY1" fmla="*/ 573084 h 573083"/>
                <a:gd name="connsiteX2" fmla="*/ 0 w 1145036"/>
                <a:gd name="connsiteY2" fmla="*/ 0 h 573083"/>
                <a:gd name="connsiteX3" fmla="*/ 1145036 w 1145036"/>
                <a:gd name="connsiteY3" fmla="*/ 0 h 573083"/>
              </a:gdLst>
              <a:ahLst/>
              <a:cxnLst>
                <a:cxn ang="0">
                  <a:pos x="connsiteX0" y="connsiteY0"/>
                </a:cxn>
                <a:cxn ang="0">
                  <a:pos x="connsiteX1" y="connsiteY1"/>
                </a:cxn>
                <a:cxn ang="0">
                  <a:pos x="connsiteX2" y="connsiteY2"/>
                </a:cxn>
                <a:cxn ang="0">
                  <a:pos x="connsiteX3" y="connsiteY3"/>
                </a:cxn>
              </a:cxnLst>
              <a:rect l="l" t="t" r="r" b="b"/>
              <a:pathLst>
                <a:path w="1145036" h="573083">
                  <a:moveTo>
                    <a:pt x="1144086" y="0"/>
                  </a:moveTo>
                  <a:cubicBezTo>
                    <a:pt x="1144086" y="317005"/>
                    <a:pt x="887522" y="573084"/>
                    <a:pt x="572043" y="573084"/>
                  </a:cubicBezTo>
                  <a:cubicBezTo>
                    <a:pt x="256564" y="573084"/>
                    <a:pt x="0" y="316053"/>
                    <a:pt x="0" y="0"/>
                  </a:cubicBezTo>
                  <a:lnTo>
                    <a:pt x="1145036" y="0"/>
                  </a:lnTo>
                  <a:close/>
                </a:path>
              </a:pathLst>
            </a:custGeom>
            <a:grpFill/>
            <a:ln w="9502" cap="flat">
              <a:noFill/>
              <a:prstDash val="solid"/>
              <a:miter/>
            </a:ln>
          </p:spPr>
          <p:txBody>
            <a:bodyPr rtlCol="0" anchor="ctr"/>
            <a:lstStyle/>
            <a:p>
              <a:endParaRPr lang="en-US"/>
            </a:p>
          </p:txBody>
        </p:sp>
        <p:grpSp>
          <p:nvGrpSpPr>
            <p:cNvPr id="8" name="Graphic 10">
              <a:extLst>
                <a:ext uri="{FF2B5EF4-FFF2-40B4-BE49-F238E27FC236}">
                  <a16:creationId xmlns:a16="http://schemas.microsoft.com/office/drawing/2014/main" id="{A2B0360B-6F87-CB2B-17BA-C05129F2153E}"/>
                </a:ext>
              </a:extLst>
            </p:cNvPr>
            <p:cNvGrpSpPr/>
            <p:nvPr/>
          </p:nvGrpSpPr>
          <p:grpSpPr>
            <a:xfrm>
              <a:off x="3495254" y="4781992"/>
              <a:ext cx="536857" cy="499528"/>
              <a:chOff x="3495254" y="4781992"/>
              <a:chExt cx="536857" cy="499528"/>
            </a:xfrm>
            <a:grpFill/>
          </p:grpSpPr>
          <p:sp>
            <p:nvSpPr>
              <p:cNvPr id="13" name="Freeform 12">
                <a:extLst>
                  <a:ext uri="{FF2B5EF4-FFF2-40B4-BE49-F238E27FC236}">
                    <a16:creationId xmlns:a16="http://schemas.microsoft.com/office/drawing/2014/main" id="{F55302EA-6A01-58E8-8E1B-DCDC9DEC517A}"/>
                  </a:ext>
                </a:extLst>
              </p:cNvPr>
              <p:cNvSpPr/>
              <p:nvPr/>
            </p:nvSpPr>
            <p:spPr>
              <a:xfrm>
                <a:off x="3495254" y="5038071"/>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54E7892-8BCC-5736-CBCE-BF415DA2D7E7}"/>
                  </a:ext>
                </a:extLst>
              </p:cNvPr>
              <p:cNvSpPr/>
              <p:nvPr/>
            </p:nvSpPr>
            <p:spPr>
              <a:xfrm>
                <a:off x="3788877" y="5038071"/>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EA60E99-8191-98C7-956F-E46C502DDF1E}"/>
                  </a:ext>
                </a:extLst>
              </p:cNvPr>
              <p:cNvSpPr/>
              <p:nvPr/>
            </p:nvSpPr>
            <p:spPr>
              <a:xfrm>
                <a:off x="3495254" y="4781992"/>
                <a:ext cx="243233" cy="243449"/>
              </a:xfrm>
              <a:custGeom>
                <a:avLst/>
                <a:gdLst>
                  <a:gd name="connsiteX0" fmla="*/ 59376 w 243233"/>
                  <a:gd name="connsiteY0" fmla="*/ 184079 h 243449"/>
                  <a:gd name="connsiteX1" fmla="*/ 5213 w 243233"/>
                  <a:gd name="connsiteY1" fmla="*/ 5109 h 243449"/>
                  <a:gd name="connsiteX2" fmla="*/ 183857 w 243233"/>
                  <a:gd name="connsiteY2" fmla="*/ 59371 h 243449"/>
                  <a:gd name="connsiteX3" fmla="*/ 238021 w 243233"/>
                  <a:gd name="connsiteY3" fmla="*/ 238341 h 243449"/>
                  <a:gd name="connsiteX4" fmla="*/ 59376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59376" y="184079"/>
                    </a:moveTo>
                    <a:cubicBezTo>
                      <a:pt x="8063" y="132672"/>
                      <a:pt x="-9991" y="63179"/>
                      <a:pt x="5213" y="5109"/>
                    </a:cubicBezTo>
                    <a:cubicBezTo>
                      <a:pt x="64127" y="-10123"/>
                      <a:pt x="133495" y="8917"/>
                      <a:pt x="183857" y="59371"/>
                    </a:cubicBezTo>
                    <a:cubicBezTo>
                      <a:pt x="235170" y="110777"/>
                      <a:pt x="253225" y="180271"/>
                      <a:pt x="238021" y="238341"/>
                    </a:cubicBezTo>
                    <a:cubicBezTo>
                      <a:pt x="179106" y="253572"/>
                      <a:pt x="109739" y="234533"/>
                      <a:pt x="59376" y="184079"/>
                    </a:cubicBezTo>
                    <a:close/>
                  </a:path>
                </a:pathLst>
              </a:custGeom>
              <a:grpFill/>
              <a:ln w="950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D93A7F-C327-BB6F-2A14-FDA2D721E25F}"/>
                  </a:ext>
                </a:extLst>
              </p:cNvPr>
              <p:cNvSpPr/>
              <p:nvPr/>
            </p:nvSpPr>
            <p:spPr>
              <a:xfrm>
                <a:off x="3788877" y="4781992"/>
                <a:ext cx="243233" cy="243449"/>
              </a:xfrm>
              <a:custGeom>
                <a:avLst/>
                <a:gdLst>
                  <a:gd name="connsiteX0" fmla="*/ 183857 w 243233"/>
                  <a:gd name="connsiteY0" fmla="*/ 184079 h 243449"/>
                  <a:gd name="connsiteX1" fmla="*/ 238021 w 243233"/>
                  <a:gd name="connsiteY1" fmla="*/ 5109 h 243449"/>
                  <a:gd name="connsiteX2" fmla="*/ 59376 w 243233"/>
                  <a:gd name="connsiteY2" fmla="*/ 59371 h 243449"/>
                  <a:gd name="connsiteX3" fmla="*/ 5213 w 243233"/>
                  <a:gd name="connsiteY3" fmla="*/ 238341 h 243449"/>
                  <a:gd name="connsiteX4" fmla="*/ 183857 w 243233"/>
                  <a:gd name="connsiteY4" fmla="*/ 184079 h 243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33" h="243449">
                    <a:moveTo>
                      <a:pt x="183857" y="184079"/>
                    </a:moveTo>
                    <a:cubicBezTo>
                      <a:pt x="235170" y="132672"/>
                      <a:pt x="253225" y="63179"/>
                      <a:pt x="238021" y="5109"/>
                    </a:cubicBezTo>
                    <a:cubicBezTo>
                      <a:pt x="179106" y="-10123"/>
                      <a:pt x="109739" y="8917"/>
                      <a:pt x="59376" y="59371"/>
                    </a:cubicBezTo>
                    <a:cubicBezTo>
                      <a:pt x="8063" y="110777"/>
                      <a:pt x="-9991" y="180271"/>
                      <a:pt x="5213" y="238341"/>
                    </a:cubicBezTo>
                    <a:cubicBezTo>
                      <a:pt x="64127" y="253572"/>
                      <a:pt x="133495" y="234533"/>
                      <a:pt x="183857" y="184079"/>
                    </a:cubicBezTo>
                    <a:close/>
                  </a:path>
                </a:pathLst>
              </a:custGeom>
              <a:grpFill/>
              <a:ln w="9502" cap="flat">
                <a:noFill/>
                <a:prstDash val="solid"/>
                <a:miter/>
              </a:ln>
            </p:spPr>
            <p:txBody>
              <a:bodyPr rtlCol="0" anchor="ctr"/>
              <a:lstStyle/>
              <a:p>
                <a:endParaRPr lang="en-US"/>
              </a:p>
            </p:txBody>
          </p:sp>
        </p:grpSp>
        <p:sp>
          <p:nvSpPr>
            <p:cNvPr id="9" name="Freeform 8">
              <a:extLst>
                <a:ext uri="{FF2B5EF4-FFF2-40B4-BE49-F238E27FC236}">
                  <a16:creationId xmlns:a16="http://schemas.microsoft.com/office/drawing/2014/main" id="{1A90DCAF-764F-E325-9DBD-70E998445E2F}"/>
                </a:ext>
              </a:extLst>
            </p:cNvPr>
            <p:cNvSpPr/>
            <p:nvPr/>
          </p:nvSpPr>
          <p:spPr>
            <a:xfrm>
              <a:off x="2887563"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9EC8BCF-FEFB-0769-BF91-6A6AB61BA045}"/>
                </a:ext>
              </a:extLst>
            </p:cNvPr>
            <p:cNvSpPr/>
            <p:nvPr/>
          </p:nvSpPr>
          <p:spPr>
            <a:xfrm>
              <a:off x="3072860" y="4520551"/>
              <a:ext cx="112127" cy="761572"/>
            </a:xfrm>
            <a:custGeom>
              <a:avLst/>
              <a:gdLst>
                <a:gd name="connsiteX0" fmla="*/ 79820 w 112127"/>
                <a:gd name="connsiteY0" fmla="*/ 761573 h 761572"/>
                <a:gd name="connsiteX1" fmla="*/ 0 w 112127"/>
                <a:gd name="connsiteY1" fmla="*/ 761573 h 761572"/>
                <a:gd name="connsiteX2" fmla="*/ 19005 w 112127"/>
                <a:gd name="connsiteY2" fmla="*/ 670184 h 761572"/>
                <a:gd name="connsiteX3" fmla="*/ 32308 w 112127"/>
                <a:gd name="connsiteY3" fmla="*/ 609258 h 761572"/>
                <a:gd name="connsiteX4" fmla="*/ 19005 w 112127"/>
                <a:gd name="connsiteY4" fmla="*/ 548333 h 761572"/>
                <a:gd name="connsiteX5" fmla="*/ 0 w 112127"/>
                <a:gd name="connsiteY5" fmla="*/ 456944 h 761572"/>
                <a:gd name="connsiteX6" fmla="*/ 19005 w 112127"/>
                <a:gd name="connsiteY6" fmla="*/ 365555 h 761572"/>
                <a:gd name="connsiteX7" fmla="*/ 32308 w 112127"/>
                <a:gd name="connsiteY7" fmla="*/ 304629 h 761572"/>
                <a:gd name="connsiteX8" fmla="*/ 19005 w 112127"/>
                <a:gd name="connsiteY8" fmla="*/ 243703 h 761572"/>
                <a:gd name="connsiteX9" fmla="*/ 0 w 112127"/>
                <a:gd name="connsiteY9" fmla="*/ 152315 h 761572"/>
                <a:gd name="connsiteX10" fmla="*/ 19005 w 112127"/>
                <a:gd name="connsiteY10" fmla="*/ 60926 h 761572"/>
                <a:gd name="connsiteX11" fmla="*/ 32308 w 112127"/>
                <a:gd name="connsiteY11" fmla="*/ 0 h 761572"/>
                <a:gd name="connsiteX12" fmla="*/ 112128 w 112127"/>
                <a:gd name="connsiteY12" fmla="*/ 0 h 761572"/>
                <a:gd name="connsiteX13" fmla="*/ 93123 w 112127"/>
                <a:gd name="connsiteY13" fmla="*/ 91389 h 761572"/>
                <a:gd name="connsiteX14" fmla="*/ 79820 w 112127"/>
                <a:gd name="connsiteY14" fmla="*/ 152315 h 761572"/>
                <a:gd name="connsiteX15" fmla="*/ 93123 w 112127"/>
                <a:gd name="connsiteY15" fmla="*/ 213240 h 761572"/>
                <a:gd name="connsiteX16" fmla="*/ 112128 w 112127"/>
                <a:gd name="connsiteY16" fmla="*/ 304629 h 761572"/>
                <a:gd name="connsiteX17" fmla="*/ 93123 w 112127"/>
                <a:gd name="connsiteY17" fmla="*/ 396018 h 761572"/>
                <a:gd name="connsiteX18" fmla="*/ 79820 w 112127"/>
                <a:gd name="connsiteY18" fmla="*/ 456944 h 761572"/>
                <a:gd name="connsiteX19" fmla="*/ 93123 w 112127"/>
                <a:gd name="connsiteY19" fmla="*/ 517870 h 761572"/>
                <a:gd name="connsiteX20" fmla="*/ 112128 w 112127"/>
                <a:gd name="connsiteY20" fmla="*/ 609258 h 761572"/>
                <a:gd name="connsiteX21" fmla="*/ 93123 w 112127"/>
                <a:gd name="connsiteY21" fmla="*/ 700647 h 761572"/>
                <a:gd name="connsiteX22" fmla="*/ 79820 w 112127"/>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7"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E148DE4-BE62-E41B-3C09-92896B000C93}"/>
                </a:ext>
              </a:extLst>
            </p:cNvPr>
            <p:cNvSpPr/>
            <p:nvPr/>
          </p:nvSpPr>
          <p:spPr>
            <a:xfrm>
              <a:off x="3259106" y="4520551"/>
              <a:ext cx="112128" cy="761572"/>
            </a:xfrm>
            <a:custGeom>
              <a:avLst/>
              <a:gdLst>
                <a:gd name="connsiteX0" fmla="*/ 79820 w 112128"/>
                <a:gd name="connsiteY0" fmla="*/ 761573 h 761572"/>
                <a:gd name="connsiteX1" fmla="*/ 0 w 112128"/>
                <a:gd name="connsiteY1" fmla="*/ 761573 h 761572"/>
                <a:gd name="connsiteX2" fmla="*/ 19005 w 112128"/>
                <a:gd name="connsiteY2" fmla="*/ 670184 h 761572"/>
                <a:gd name="connsiteX3" fmla="*/ 32308 w 112128"/>
                <a:gd name="connsiteY3" fmla="*/ 609258 h 761572"/>
                <a:gd name="connsiteX4" fmla="*/ 19005 w 112128"/>
                <a:gd name="connsiteY4" fmla="*/ 548333 h 761572"/>
                <a:gd name="connsiteX5" fmla="*/ 0 w 112128"/>
                <a:gd name="connsiteY5" fmla="*/ 456944 h 761572"/>
                <a:gd name="connsiteX6" fmla="*/ 19005 w 112128"/>
                <a:gd name="connsiteY6" fmla="*/ 365555 h 761572"/>
                <a:gd name="connsiteX7" fmla="*/ 32308 w 112128"/>
                <a:gd name="connsiteY7" fmla="*/ 304629 h 761572"/>
                <a:gd name="connsiteX8" fmla="*/ 19005 w 112128"/>
                <a:gd name="connsiteY8" fmla="*/ 243703 h 761572"/>
                <a:gd name="connsiteX9" fmla="*/ 0 w 112128"/>
                <a:gd name="connsiteY9" fmla="*/ 152315 h 761572"/>
                <a:gd name="connsiteX10" fmla="*/ 19005 w 112128"/>
                <a:gd name="connsiteY10" fmla="*/ 60926 h 761572"/>
                <a:gd name="connsiteX11" fmla="*/ 32308 w 112128"/>
                <a:gd name="connsiteY11" fmla="*/ 0 h 761572"/>
                <a:gd name="connsiteX12" fmla="*/ 112128 w 112128"/>
                <a:gd name="connsiteY12" fmla="*/ 0 h 761572"/>
                <a:gd name="connsiteX13" fmla="*/ 93123 w 112128"/>
                <a:gd name="connsiteY13" fmla="*/ 91389 h 761572"/>
                <a:gd name="connsiteX14" fmla="*/ 79820 w 112128"/>
                <a:gd name="connsiteY14" fmla="*/ 152315 h 761572"/>
                <a:gd name="connsiteX15" fmla="*/ 93123 w 112128"/>
                <a:gd name="connsiteY15" fmla="*/ 213240 h 761572"/>
                <a:gd name="connsiteX16" fmla="*/ 112128 w 112128"/>
                <a:gd name="connsiteY16" fmla="*/ 304629 h 761572"/>
                <a:gd name="connsiteX17" fmla="*/ 93123 w 112128"/>
                <a:gd name="connsiteY17" fmla="*/ 396018 h 761572"/>
                <a:gd name="connsiteX18" fmla="*/ 79820 w 112128"/>
                <a:gd name="connsiteY18" fmla="*/ 456944 h 761572"/>
                <a:gd name="connsiteX19" fmla="*/ 93123 w 112128"/>
                <a:gd name="connsiteY19" fmla="*/ 517870 h 761572"/>
                <a:gd name="connsiteX20" fmla="*/ 112128 w 112128"/>
                <a:gd name="connsiteY20" fmla="*/ 609258 h 761572"/>
                <a:gd name="connsiteX21" fmla="*/ 93123 w 112128"/>
                <a:gd name="connsiteY21" fmla="*/ 700647 h 761572"/>
                <a:gd name="connsiteX22" fmla="*/ 79820 w 112128"/>
                <a:gd name="connsiteY22" fmla="*/ 761573 h 7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128" h="761572">
                  <a:moveTo>
                    <a:pt x="79820" y="761573"/>
                  </a:moveTo>
                  <a:lnTo>
                    <a:pt x="0" y="761573"/>
                  </a:lnTo>
                  <a:cubicBezTo>
                    <a:pt x="0" y="714927"/>
                    <a:pt x="10453" y="690176"/>
                    <a:pt x="19005" y="670184"/>
                  </a:cubicBezTo>
                  <a:cubicBezTo>
                    <a:pt x="26607" y="653049"/>
                    <a:pt x="32308" y="639721"/>
                    <a:pt x="32308" y="609258"/>
                  </a:cubicBezTo>
                  <a:cubicBezTo>
                    <a:pt x="32308" y="578796"/>
                    <a:pt x="26607" y="565468"/>
                    <a:pt x="19005" y="548333"/>
                  </a:cubicBezTo>
                  <a:cubicBezTo>
                    <a:pt x="10453" y="528341"/>
                    <a:pt x="0" y="502638"/>
                    <a:pt x="0" y="456944"/>
                  </a:cubicBezTo>
                  <a:cubicBezTo>
                    <a:pt x="0" y="411249"/>
                    <a:pt x="10453" y="385546"/>
                    <a:pt x="19005" y="365555"/>
                  </a:cubicBezTo>
                  <a:cubicBezTo>
                    <a:pt x="26607" y="348420"/>
                    <a:pt x="32308" y="335092"/>
                    <a:pt x="32308" y="304629"/>
                  </a:cubicBezTo>
                  <a:cubicBezTo>
                    <a:pt x="32308" y="274166"/>
                    <a:pt x="26607" y="260839"/>
                    <a:pt x="19005" y="243703"/>
                  </a:cubicBezTo>
                  <a:cubicBezTo>
                    <a:pt x="10453" y="223712"/>
                    <a:pt x="0" y="198009"/>
                    <a:pt x="0" y="152315"/>
                  </a:cubicBezTo>
                  <a:cubicBezTo>
                    <a:pt x="0" y="106620"/>
                    <a:pt x="10453" y="80917"/>
                    <a:pt x="19005" y="60926"/>
                  </a:cubicBezTo>
                  <a:cubicBezTo>
                    <a:pt x="26607" y="43790"/>
                    <a:pt x="32308" y="30463"/>
                    <a:pt x="32308" y="0"/>
                  </a:cubicBezTo>
                  <a:lnTo>
                    <a:pt x="112128" y="0"/>
                  </a:lnTo>
                  <a:cubicBezTo>
                    <a:pt x="112128" y="46646"/>
                    <a:pt x="101675" y="71397"/>
                    <a:pt x="93123" y="91389"/>
                  </a:cubicBezTo>
                  <a:cubicBezTo>
                    <a:pt x="85521" y="108524"/>
                    <a:pt x="79820" y="121852"/>
                    <a:pt x="79820" y="152315"/>
                  </a:cubicBezTo>
                  <a:cubicBezTo>
                    <a:pt x="79820" y="182778"/>
                    <a:pt x="85521" y="196105"/>
                    <a:pt x="93123" y="213240"/>
                  </a:cubicBezTo>
                  <a:cubicBezTo>
                    <a:pt x="101675" y="233232"/>
                    <a:pt x="112128" y="258935"/>
                    <a:pt x="112128" y="304629"/>
                  </a:cubicBezTo>
                  <a:cubicBezTo>
                    <a:pt x="112128" y="350324"/>
                    <a:pt x="101675" y="376027"/>
                    <a:pt x="93123" y="396018"/>
                  </a:cubicBezTo>
                  <a:cubicBezTo>
                    <a:pt x="85521" y="413153"/>
                    <a:pt x="79820" y="426481"/>
                    <a:pt x="79820" y="456944"/>
                  </a:cubicBezTo>
                  <a:cubicBezTo>
                    <a:pt x="79820" y="487407"/>
                    <a:pt x="85521" y="500734"/>
                    <a:pt x="93123" y="517870"/>
                  </a:cubicBezTo>
                  <a:cubicBezTo>
                    <a:pt x="101675" y="537861"/>
                    <a:pt x="112128" y="563564"/>
                    <a:pt x="112128" y="609258"/>
                  </a:cubicBezTo>
                  <a:cubicBezTo>
                    <a:pt x="112128" y="654953"/>
                    <a:pt x="101675" y="680656"/>
                    <a:pt x="93123" y="700647"/>
                  </a:cubicBezTo>
                  <a:cubicBezTo>
                    <a:pt x="85521" y="717783"/>
                    <a:pt x="79820" y="731110"/>
                    <a:pt x="79820" y="761573"/>
                  </a:cubicBezTo>
                  <a:close/>
                </a:path>
              </a:pathLst>
            </a:custGeom>
            <a:grpFill/>
            <a:ln w="950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3BEA91E-5162-5EBE-66AC-6A9F9EAA060F}"/>
                </a:ext>
              </a:extLst>
            </p:cNvPr>
            <p:cNvSpPr/>
            <p:nvPr/>
          </p:nvSpPr>
          <p:spPr>
            <a:xfrm>
              <a:off x="3638251" y="4517695"/>
              <a:ext cx="250862" cy="251319"/>
            </a:xfrm>
            <a:custGeom>
              <a:avLst/>
              <a:gdLst>
                <a:gd name="connsiteX0" fmla="*/ 250863 w 250862"/>
                <a:gd name="connsiteY0" fmla="*/ 125660 h 251319"/>
                <a:gd name="connsiteX1" fmla="*/ 125431 w 250862"/>
                <a:gd name="connsiteY1" fmla="*/ 251319 h 251319"/>
                <a:gd name="connsiteX2" fmla="*/ 0 w 250862"/>
                <a:gd name="connsiteY2" fmla="*/ 125660 h 251319"/>
                <a:gd name="connsiteX3" fmla="*/ 125431 w 250862"/>
                <a:gd name="connsiteY3" fmla="*/ 0 h 251319"/>
                <a:gd name="connsiteX4" fmla="*/ 250863 w 250862"/>
                <a:gd name="connsiteY4" fmla="*/ 125660 h 251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62" h="251319">
                  <a:moveTo>
                    <a:pt x="250863" y="125660"/>
                  </a:moveTo>
                  <a:cubicBezTo>
                    <a:pt x="250863" y="195059"/>
                    <a:pt x="194705" y="251319"/>
                    <a:pt x="125431" y="251319"/>
                  </a:cubicBezTo>
                  <a:cubicBezTo>
                    <a:pt x="56158" y="251319"/>
                    <a:pt x="0" y="195059"/>
                    <a:pt x="0" y="125660"/>
                  </a:cubicBezTo>
                  <a:cubicBezTo>
                    <a:pt x="0" y="56260"/>
                    <a:pt x="56158" y="0"/>
                    <a:pt x="125431" y="0"/>
                  </a:cubicBezTo>
                  <a:cubicBezTo>
                    <a:pt x="194705" y="0"/>
                    <a:pt x="250863" y="56260"/>
                    <a:pt x="250863" y="125660"/>
                  </a:cubicBezTo>
                  <a:close/>
                </a:path>
              </a:pathLst>
            </a:custGeom>
            <a:grpFill/>
            <a:ln w="9502" cap="flat">
              <a:noFill/>
              <a:prstDash val="solid"/>
              <a:miter/>
            </a:ln>
          </p:spPr>
          <p:txBody>
            <a:bodyPr rtlCol="0" anchor="ctr"/>
            <a:lstStyle/>
            <a:p>
              <a:endParaRPr lang="en-US"/>
            </a:p>
          </p:txBody>
        </p:sp>
      </p:grpSp>
    </p:spTree>
    <p:extLst>
      <p:ext uri="{BB962C8B-B14F-4D97-AF65-F5344CB8AC3E}">
        <p14:creationId xmlns:p14="http://schemas.microsoft.com/office/powerpoint/2010/main" val="370107761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e6f6d7-4071-4c4f-8546-e85adde50a14" xsi:nil="true"/>
    <lcf76f155ced4ddcb4097134ff3c332f xmlns="9a3675fe-59de-45af-8ae9-99876c5560d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9DE75BF3DFE46B7189CD8459F7ED5" ma:contentTypeVersion="14" ma:contentTypeDescription="Create a new document." ma:contentTypeScope="" ma:versionID="a9e89617b0f6a5821d6dac1775440d2a">
  <xsd:schema xmlns:xsd="http://www.w3.org/2001/XMLSchema" xmlns:xs="http://www.w3.org/2001/XMLSchema" xmlns:p="http://schemas.microsoft.com/office/2006/metadata/properties" xmlns:ns2="9a3675fe-59de-45af-8ae9-99876c5560d0" xmlns:ns3="43e6f6d7-4071-4c4f-8546-e85adde50a14" targetNamespace="http://schemas.microsoft.com/office/2006/metadata/properties" ma:root="true" ma:fieldsID="1c3693e0b8c68385bb6a8d0f0e500582" ns2:_="" ns3:_="">
    <xsd:import namespace="9a3675fe-59de-45af-8ae9-99876c5560d0"/>
    <xsd:import namespace="43e6f6d7-4071-4c4f-8546-e85adde50a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75fe-59de-45af-8ae9-99876c55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02e4e3a-1431-4321-a2fb-937b74f002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e6f6d7-4071-4c4f-8546-e85adde50a1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a3c60-de76-4ce2-b7e0-61a9a81f8699}" ma:internalName="TaxCatchAll" ma:showField="CatchAllData" ma:web="43e6f6d7-4071-4c4f-8546-e85adde50a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A2C0DB-C073-49CE-9979-DE79796FD959}">
  <ds:schemaRefs>
    <ds:schemaRef ds:uri="http://schemas.microsoft.com/office/2006/metadata/properties"/>
    <ds:schemaRef ds:uri="http://schemas.microsoft.com/office/infopath/2007/PartnerControls"/>
    <ds:schemaRef ds:uri="43e6f6d7-4071-4c4f-8546-e85adde50a14"/>
    <ds:schemaRef ds:uri="9a3675fe-59de-45af-8ae9-99876c5560d0"/>
  </ds:schemaRefs>
</ds:datastoreItem>
</file>

<file path=customXml/itemProps2.xml><?xml version="1.0" encoding="utf-8"?>
<ds:datastoreItem xmlns:ds="http://schemas.openxmlformats.org/officeDocument/2006/customXml" ds:itemID="{40004CA4-C938-4702-BAAF-5AD64A8F9A91}">
  <ds:schemaRefs>
    <ds:schemaRef ds:uri="http://schemas.microsoft.com/sharepoint/v3/contenttype/forms"/>
  </ds:schemaRefs>
</ds:datastoreItem>
</file>

<file path=customXml/itemProps3.xml><?xml version="1.0" encoding="utf-8"?>
<ds:datastoreItem xmlns:ds="http://schemas.openxmlformats.org/officeDocument/2006/customXml" ds:itemID="{E8E80CEF-008B-46B9-A1AD-9C31C8554E86}"/>
</file>

<file path=docProps/app.xml><?xml version="1.0" encoding="utf-8"?>
<Properties xmlns="http://schemas.openxmlformats.org/officeDocument/2006/extended-properties" xmlns:vt="http://schemas.openxmlformats.org/officeDocument/2006/docPropsVTypes">
  <TotalTime>4720</TotalTime>
  <Words>3069</Words>
  <Application>Microsoft Office PowerPoint</Application>
  <PresentationFormat>Widescreen</PresentationFormat>
  <Paragraphs>358</Paragraphs>
  <Slides>43</Slides>
  <Notes>9</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docId:9B42ABC066AB1E1F993C6CCDB7E2C00C</cp:keywords>
  <cp:lastModifiedBy>Paula Whyte ( Momentum Consulting )</cp:lastModifiedBy>
  <cp:revision>273</cp:revision>
  <dcterms:created xsi:type="dcterms:W3CDTF">2020-10-14T13:32:04Z</dcterms:created>
  <dcterms:modified xsi:type="dcterms:W3CDTF">2026-03-06T11:55:14Z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0x010100D889DE75BF3DFE46B7189CD8459F7ED5</vt:lpwstr>
  </property>
  <property fmtid="{D5CDD505-2E9C-101B-9397-08002B2CF9AE}" pid="3" name="MediaServiceImageTags">
    <vt:lpwstr/>
  </property>
</Properties>
</file>