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8"/>
  </p:notesMasterIdLst>
  <p:sldIdLst>
    <p:sldId id="4345" r:id="rId5"/>
    <p:sldId id="4353" r:id="rId6"/>
    <p:sldId id="4352" r:id="rId7"/>
    <p:sldId id="4364" r:id="rId8"/>
    <p:sldId id="4347" r:id="rId9"/>
    <p:sldId id="4374" r:id="rId10"/>
    <p:sldId id="4376" r:id="rId11"/>
    <p:sldId id="4377" r:id="rId12"/>
    <p:sldId id="4381" r:id="rId13"/>
    <p:sldId id="4382" r:id="rId14"/>
    <p:sldId id="4383" r:id="rId15"/>
    <p:sldId id="4384" r:id="rId16"/>
    <p:sldId id="4386" r:id="rId17"/>
    <p:sldId id="4379" r:id="rId18"/>
    <p:sldId id="4378" r:id="rId19"/>
    <p:sldId id="4380" r:id="rId20"/>
    <p:sldId id="4359" r:id="rId21"/>
    <p:sldId id="4387" r:id="rId22"/>
    <p:sldId id="4407" r:id="rId23"/>
    <p:sldId id="4388" r:id="rId24"/>
    <p:sldId id="4390" r:id="rId25"/>
    <p:sldId id="4389" r:id="rId26"/>
    <p:sldId id="4391" r:id="rId27"/>
    <p:sldId id="4392" r:id="rId28"/>
    <p:sldId id="4371" r:id="rId29"/>
    <p:sldId id="4393" r:id="rId30"/>
    <p:sldId id="4394" r:id="rId31"/>
    <p:sldId id="4395" r:id="rId32"/>
    <p:sldId id="4397" r:id="rId33"/>
    <p:sldId id="4396" r:id="rId34"/>
    <p:sldId id="4398" r:id="rId35"/>
    <p:sldId id="4399" r:id="rId36"/>
    <p:sldId id="4400" r:id="rId37"/>
    <p:sldId id="4401" r:id="rId38"/>
    <p:sldId id="4402" r:id="rId39"/>
    <p:sldId id="4403" r:id="rId40"/>
    <p:sldId id="4363" r:id="rId41"/>
    <p:sldId id="4406" r:id="rId42"/>
    <p:sldId id="4408" r:id="rId43"/>
    <p:sldId id="4404" r:id="rId44"/>
    <p:sldId id="4405" r:id="rId45"/>
    <p:sldId id="4354" r:id="rId46"/>
    <p:sldId id="44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B2CFAD"/>
    <a:srgbClr val="292668"/>
    <a:srgbClr val="55854D"/>
    <a:srgbClr val="7473B6"/>
    <a:srgbClr val="ECC0DA"/>
    <a:srgbClr val="404A52"/>
    <a:srgbClr val="ECECEC"/>
    <a:srgbClr val="F26650"/>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5F243-C5EE-AF2E-B965-3D03F8C3AC42}" v="2" dt="2026-02-15T11:06:4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82"/>
  </p:normalViewPr>
  <p:slideViewPr>
    <p:cSldViewPr snapToGrid="0" snapToObjects="1">
      <p:cViewPr varScale="1">
        <p:scale>
          <a:sx n="74" d="100"/>
          <a:sy n="74" d="100"/>
        </p:scale>
        <p:origin x="48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12E2-256C-24A9-11CE-C2FDF1722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08622-7018-032F-50CB-D342682EE7DD}"/>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5726352A-3AC3-B8C8-3FD3-B5F87642B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1EB353-8F99-1700-4C7B-882F20DBC65B}"/>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4639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1F5F-7B35-02E2-600F-8EDA8FF1E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ED7F8-B322-C051-820C-D26104049E0E}"/>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1B3B6819-375C-A4D1-8068-E78023C375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1FB7F9-76A2-94E8-6F3C-93332659E615}"/>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64866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ACD0-D78C-DF28-6A27-72D315F18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C0CE9-89A1-458F-C065-818594CA447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2C501F2-44AA-D82E-B470-C5C5C1980E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40575-55F2-3693-6A8E-BA3D93B195CB}"/>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315528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DEA8-DC54-5DE5-CB57-1076F2E39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03AAB-8487-826C-AB51-5E57A51B1B7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EA43301-210A-B737-4694-466490F8CA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85291C-9B30-0F8A-BBCB-82BA1D30F826}"/>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3410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Food Eco - Culture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562165"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5394865"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5394864"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562164" y="0"/>
            <a:ext cx="488257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21902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1188310" y="593866"/>
            <a:ext cx="10381560"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1188310" y="1890384"/>
            <a:ext cx="10381559"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51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4" y="587575"/>
            <a:ext cx="9916981"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10283045"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1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Any Questions?</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503744" cy="536261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3807231" y="1501098"/>
            <a:ext cx="7414038"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TABLE OF</a:t>
            </a:r>
          </a:p>
          <a:p>
            <a:pPr lvl="0"/>
            <a:r>
              <a:rPr lang="en-GB" dirty="0"/>
              <a:t>CONTENTS</a:t>
            </a:r>
            <a:endParaRPr lang="en-US" dirty="0"/>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dirty="0">
                <a:solidFill>
                  <a:srgbClr val="292668"/>
                </a:solidFill>
              </a:rPr>
              <a:t>This license requires that </a:t>
            </a:r>
            <a:r>
              <a:rPr lang="en-US" sz="800" dirty="0" err="1">
                <a:solidFill>
                  <a:srgbClr val="292668"/>
                </a:solidFill>
              </a:rPr>
              <a:t>reusers</a:t>
            </a:r>
            <a:r>
              <a:rPr lang="en-US" sz="800" dirty="0">
                <a:solidFill>
                  <a:srgbClr val="292668"/>
                </a:solidFill>
              </a:rPr>
              <a:t> give credit to the creator. It allows </a:t>
            </a:r>
            <a:r>
              <a:rPr lang="en-US" sz="800" dirty="0" err="1">
                <a:solidFill>
                  <a:srgbClr val="292668"/>
                </a:solidFill>
              </a:rPr>
              <a:t>reusers</a:t>
            </a:r>
            <a:r>
              <a:rPr lang="en-US" sz="800" dirty="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dirty="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0"/>
            <a:ext cx="4780547" cy="6874329"/>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dirty="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90" r:id="rId10"/>
    <p:sldLayoutId id="2147483885" r:id="rId11"/>
    <p:sldLayoutId id="2147483886" r:id="rId12"/>
    <p:sldLayoutId id="2147483878" r:id="rId13"/>
    <p:sldLayoutId id="2147483861" r:id="rId14"/>
    <p:sldLayoutId id="2147483833" r:id="rId15"/>
    <p:sldLayoutId id="2147483887" r:id="rId16"/>
    <p:sldLayoutId id="2147483889" r:id="rId17"/>
    <p:sldLayoutId id="2147483847" r:id="rId18"/>
    <p:sldLayoutId id="2147483888"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spheretech.com/demand-forecasting-in-the-food-industry/" TargetMode="External"/><Relationship Id="rId2" Type="http://schemas.openxmlformats.org/officeDocument/2006/relationships/hyperlink" Target="https://www.sensitech.com/en/blog/blog-articles/blog-ultimate-guide-cold-chain-monitoring.htm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s.weforum.org/docs/WEF_Data_Digital_Readiness_Food_Systems_2025.pdf"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thelodgeac.com/" TargetMode="External"/><Relationship Id="rId7" Type="http://schemas.openxmlformats.org/officeDocument/2006/relationships/hyperlink" Target="https://earthcheck.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winnowsolutions.com/" TargetMode="External"/><Relationship Id="rId5" Type="http://schemas.openxmlformats.org/officeDocument/2006/relationships/hyperlink" Target="https://www.allirelandsustainability.com/hotels-innovative-practices-for-eliminating-food-waste/"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hyperlink" Target="https://www.winnowsolutions.com/" TargetMode="Externa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hyperlink" Target="https://olioapp.com/en/" TargetMode="External"/><Relationship Id="rId4" Type="http://schemas.openxmlformats.org/officeDocument/2006/relationships/hyperlink" Target="https://www.toogoodtogo.com/en-i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s1.org/standards/gs1-digital-link" TargetMode="External"/><Relationship Id="rId7" Type="http://schemas.openxmlformats.org/officeDocument/2006/relationships/image" Target="../media/image28.jpeg"/><Relationship Id="rId2" Type="http://schemas.openxmlformats.org/officeDocument/2006/relationships/hyperlink" Target="https://www.provenance.org/framework" TargetMode="External"/><Relationship Id="rId1" Type="http://schemas.openxmlformats.org/officeDocument/2006/relationships/slideLayout" Target="../slideLayouts/slideLayout15.xml"/><Relationship Id="rId6" Type="http://schemas.openxmlformats.org/officeDocument/2006/relationships/hyperlink" Target="https://www.planet-score.org/en/" TargetMode="External"/><Relationship Id="rId5" Type="http://schemas.openxmlformats.org/officeDocument/2006/relationships/hyperlink" Target="https://en.wikipedia.org/wiki/Eco-score" TargetMode="External"/><Relationship Id="rId4" Type="http://schemas.openxmlformats.org/officeDocument/2006/relationships/hyperlink" Target="https://tracextech.com/qr-code-traceabil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mappee.com/energy-management/" TargetMode="External"/><Relationship Id="rId2" Type="http://schemas.openxmlformats.org/officeDocument/2006/relationships/hyperlink" Target="https://www.danfoss.com/en/markets/food-and-beverage/dcs/case-controls/" TargetMode="Externa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hyperlink" Target="https://www.se.com/ww/en/work/campaign/innovation/platfor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tenzo.com/" TargetMode="External"/><Relationship Id="rId2" Type="http://schemas.openxmlformats.org/officeDocument/2006/relationships/hyperlink" Target="https://get.apicbase.com/" TargetMode="Externa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hyperlink" Target="https://www.lightspeedhq.com/uk/pos/restaurant/invent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table.com/restaurant-solutions/sustainability-in-restaurants/" TargetMode="External"/><Relationship Id="rId2" Type="http://schemas.openxmlformats.org/officeDocument/2006/relationships/hyperlink" Target="https://www.menuanalytics.com/food-production-management-system-recipe-and-ingredient-data-services/" TargetMode="Externa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6.xml"/><Relationship Id="rId1" Type="http://schemas.openxmlformats.org/officeDocument/2006/relationships/video" Target="https://www.youtube.com/embed/D0R1crYbfig?feature=oembed" TargetMode="External"/><Relationship Id="rId4" Type="http://schemas.openxmlformats.org/officeDocument/2006/relationships/hyperlink" Target="https://www.youtube.com/watch?v=D0R1crYbfi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hyperlink" Target="https://www.deepl.com/en/hom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sustainablehospitalityalliance.org/" TargetMode="External"/><Relationship Id="rId2" Type="http://schemas.openxmlformats.org/officeDocument/2006/relationships/hyperlink" Target="https://nowasteapp.com/" TargetMode="External"/><Relationship Id="rId1" Type="http://schemas.openxmlformats.org/officeDocument/2006/relationships/slideLayout" Target="../slideLayouts/slideLayout12.xml"/><Relationship Id="rId4" Type="http://schemas.openxmlformats.org/officeDocument/2006/relationships/hyperlink" Target="https://food.ec.europa.eu/horizontal-topics/farm-fork-strategy_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ecitaste.com/" TargetMode="External"/><Relationship Id="rId2" Type="http://schemas.openxmlformats.org/officeDocument/2006/relationships/slideLayout" Target="../slideLayouts/slideLayout16.xml"/><Relationship Id="rId1" Type="http://schemas.openxmlformats.org/officeDocument/2006/relationships/video" Target="https://www.youtube.com/embed/Blhf5kk9JWM?feature=oembed" TargetMode="External"/><Relationship Id="rId5" Type="http://schemas.openxmlformats.org/officeDocument/2006/relationships/hyperlink" Target="https://www.youtube.com/watch?v=Blhf5kk9JWM" TargetMode="Externa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4" Type="http://schemas.openxmlformats.org/officeDocument/2006/relationships/image" Target="../media/image40.sv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7.xml"/><Relationship Id="rId1" Type="http://schemas.openxmlformats.org/officeDocument/2006/relationships/video" Target="https://www.youtube.com/embed/zEs1af0VpP8?feature=oembed" TargetMode="External"/><Relationship Id="rId5" Type="http://schemas.openxmlformats.org/officeDocument/2006/relationships/image" Target="../media/image42.jpeg"/><Relationship Id="rId4" Type="http://schemas.openxmlformats.org/officeDocument/2006/relationships/hyperlink" Target="https://www.youtube.com/watch?v=zEs1af0VpP8"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gemini.google.com/" TargetMode="External"/><Relationship Id="rId3" Type="http://schemas.openxmlformats.org/officeDocument/2006/relationships/hyperlink" Target="https://www.canva.com/" TargetMode="External"/><Relationship Id="rId7" Type="http://schemas.openxmlformats.org/officeDocument/2006/relationships/hyperlink" Target="https://chat.openai.com/" TargetMode="External"/><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hyperlink" Target="https://inshot.com/" TargetMode="External"/><Relationship Id="rId5" Type="http://schemas.openxmlformats.org/officeDocument/2006/relationships/hyperlink" Target="https://www.capcut.com/" TargetMode="External"/><Relationship Id="rId4" Type="http://schemas.openxmlformats.org/officeDocument/2006/relationships/hyperlink" Target="https://www.adobe.com/express" TargetMode="External"/><Relationship Id="rId9" Type="http://schemas.openxmlformats.org/officeDocument/2006/relationships/hyperlink" Target="https://www.deepl.com/en/hom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liveringthedigitalrestaurant.com/" TargetMode="External"/><Relationship Id="rId7" Type="http://schemas.openxmlformats.org/officeDocument/2006/relationships/image" Target="../media/image46.jpeg"/><Relationship Id="rId2" Type="http://schemas.openxmlformats.org/officeDocument/2006/relationships/slideLayout" Target="../slideLayouts/slideLayout11.xml"/><Relationship Id="rId1" Type="http://schemas.openxmlformats.org/officeDocument/2006/relationships/video" Target="https://www.youtube.com/embed/zOrNqR7d4FE?feature=oembed" TargetMode="External"/><Relationship Id="rId6" Type="http://schemas.openxmlformats.org/officeDocument/2006/relationships/image" Target="../media/image45.jpeg"/><Relationship Id="rId5" Type="http://schemas.openxmlformats.org/officeDocument/2006/relationships/hyperlink" Target="https://www.amazon.co.uk/future-food-Jorg-Snoeck-ebook/dp/B09J81P6KT/ref=sr_1_4?dib=eyJ2IjoiMSJ9.H3_85LxcN1EWvfnccKUb7kSTnr4FZAErCeQ9RyR6rPEowHQT0MyfiOUnafXJSRqnQyFUc_s00D0R69drGMQVd5iVn6s0R0tHP5klRWKVt7c.Cu-LDCdWpeZgkl46FkV_nEAuXZZCXIpMjU3cMhDQur0&amp;dib_tag=se&amp;qid=1768826983&amp;refinements=p_27%3AJorg+Snoeck&amp;s=books&amp;sr=1-4&amp;text=Jorg+Snoeck" TargetMode="Externa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food.ec.europa.eu/horizontal-topics/farm-fork-strategy_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s.booking.com/download/31767dc7-3d6a-4108-9900-ab5d11e0a808/booking.com-sustainable-travel-report2023.pdf" TargetMode="External"/><Relationship Id="rId2" Type="http://schemas.openxmlformats.org/officeDocument/2006/relationships/hyperlink" Target="https://ec.europa.eu/eurostat/web/interactive-%20publications/digitalisation-2025?" TargetMode="External"/><Relationship Id="rId1" Type="http://schemas.openxmlformats.org/officeDocument/2006/relationships/slideLayout" Target="../slideLayouts/slideLayout12.xml"/><Relationship Id="rId4" Type="http://schemas.openxmlformats.org/officeDocument/2006/relationships/hyperlink" Target="https://skift.com/2025/11/07/ai-scales-smaller-plates-how-hotels-are-fighting-food-waste-and-emiss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Light bulbs on a green surface with only one light bulb on">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5091959" cy="107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a:solidFill>
                  <a:srgbClr val="292668"/>
                </a:solidFill>
                <a:latin typeface="Calibri" panose="020F0502020204030204" pitchFamily="34" charset="0"/>
                <a:cs typeface="Calibri" panose="020F0502020204030204" pitchFamily="34" charset="0"/>
              </a:rPr>
              <a:t>www.foodecocultureedu.eu</a:t>
            </a: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5 </a:t>
            </a:r>
            <a:endParaRPr lang="en-IE" sz="3600" dirty="0">
              <a:solidFill>
                <a:schemeClr val="bg1"/>
              </a:solidFill>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196608" y="4280121"/>
            <a:ext cx="5280801" cy="1384995"/>
          </a:xfrm>
          <a:prstGeom prst="rect">
            <a:avLst/>
          </a:prstGeom>
          <a:noFill/>
        </p:spPr>
        <p:txBody>
          <a:bodyPr wrap="square" rtlCol="0">
            <a:spAutoFit/>
          </a:bodyPr>
          <a:lstStyle/>
          <a:p>
            <a:r>
              <a:rPr lang="en-IE" sz="2800" b="1" spc="300" dirty="0">
                <a:solidFill>
                  <a:srgbClr val="F26F46"/>
                </a:solidFill>
              </a:rPr>
              <a:t>DIGITALE VAARDIGHEDEN VOOR </a:t>
            </a:r>
            <a:r>
              <a:rPr lang="en-US" sz="2800" b="1" spc="324" dirty="0">
                <a:solidFill>
                  <a:srgbClr val="F26F46"/>
                </a:solidFill>
                <a:latin typeface="Calibri" panose="020F0502020204030204" pitchFamily="34" charset="0"/>
                <a:cs typeface="Calibri" panose="020F0502020204030204" pitchFamily="34" charset="0"/>
              </a:rPr>
              <a:t>VOEDSEL INNOVATIE</a:t>
            </a:r>
            <a:endParaRPr lang="en-IE" sz="2800" dirty="0"/>
          </a:p>
          <a:p>
            <a:endParaRPr lang="en-US" sz="2800" b="1" spc="300" dirty="0">
              <a:solidFill>
                <a:srgbClr val="F26F4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D18AE-9253-AE8A-644C-2D05C0DEFC97}"/>
              </a:ext>
            </a:extLst>
          </p:cNvPr>
          <p:cNvSpPr>
            <a:spLocks noGrp="1"/>
          </p:cNvSpPr>
          <p:nvPr>
            <p:ph type="body" sz="quarter" idx="16"/>
          </p:nvPr>
        </p:nvSpPr>
        <p:spPr>
          <a:xfrm>
            <a:off x="644948" y="655444"/>
            <a:ext cx="10052954" cy="803654"/>
          </a:xfrm>
        </p:spPr>
        <p:txBody>
          <a:bodyPr/>
          <a:lstStyle/>
          <a:p>
            <a:r>
              <a:rPr lang="nl-NL" dirty="0"/>
              <a:t>Digitalisering in de voedselketen (upstream)</a:t>
            </a:r>
            <a:endParaRPr lang="en-IE" dirty="0"/>
          </a:p>
        </p:txBody>
      </p:sp>
      <p:sp>
        <p:nvSpPr>
          <p:cNvPr id="3" name="Text Placeholder 2">
            <a:extLst>
              <a:ext uri="{FF2B5EF4-FFF2-40B4-BE49-F238E27FC236}">
                <a16:creationId xmlns:a16="http://schemas.microsoft.com/office/drawing/2014/main" id="{BF2D15F3-8A7E-8725-EC1B-6268024F8844}"/>
              </a:ext>
            </a:extLst>
          </p:cNvPr>
          <p:cNvSpPr>
            <a:spLocks noGrp="1"/>
          </p:cNvSpPr>
          <p:nvPr>
            <p:ph type="body" sz="quarter" idx="19"/>
          </p:nvPr>
        </p:nvSpPr>
        <p:spPr>
          <a:xfrm>
            <a:off x="808406" y="2568508"/>
            <a:ext cx="10341587" cy="4250335"/>
          </a:xfrm>
        </p:spPr>
        <p:txBody>
          <a:bodyPr/>
          <a:lstStyle/>
          <a:p>
            <a:pPr>
              <a:spcBef>
                <a:spcPts val="600"/>
              </a:spcBef>
            </a:pPr>
            <a:r>
              <a:rPr lang="en-IE" sz="2000" b="1" dirty="0"/>
              <a:t>Belangrijke voorbeelden:</a:t>
            </a:r>
            <a:endParaRPr lang="en-IE" sz="2000" dirty="0"/>
          </a:p>
          <a:p>
            <a:pPr marL="342900" indent="-342900">
              <a:spcAft>
                <a:spcPts val="400"/>
              </a:spcAft>
              <a:buFont typeface="Arial" panose="020B0604020202020204" pitchFamily="34" charset="0"/>
              <a:buChar char="•"/>
            </a:pPr>
            <a:r>
              <a:rPr lang="en-IE" sz="2000" b="1" dirty="0"/>
              <a:t>Precisielandbouw: </a:t>
            </a:r>
            <a:r>
              <a:rPr lang="en-IE" sz="2000" dirty="0"/>
              <a:t>sensoren, drones </a:t>
            </a:r>
            <a:r>
              <a:rPr lang="en-IE" sz="2000" dirty="0" err="1"/>
              <a:t>en</a:t>
            </a:r>
            <a:r>
              <a:rPr lang="en-IE" sz="2000" dirty="0"/>
              <a:t> </a:t>
            </a:r>
            <a:r>
              <a:rPr lang="en-IE" sz="2000" dirty="0" err="1"/>
              <a:t>bodemdata</a:t>
            </a:r>
            <a:r>
              <a:rPr lang="en-IE" sz="2000" dirty="0"/>
              <a:t> </a:t>
            </a:r>
            <a:r>
              <a:rPr lang="en-IE" sz="2000" dirty="0" err="1"/>
              <a:t>optimaliseren</a:t>
            </a:r>
            <a:r>
              <a:rPr lang="en-IE" sz="2000" dirty="0"/>
              <a:t> de </a:t>
            </a:r>
            <a:r>
              <a:rPr lang="en-IE" sz="2000" dirty="0" err="1"/>
              <a:t>productie</a:t>
            </a:r>
            <a:r>
              <a:rPr lang="en-IE" sz="2000" dirty="0"/>
              <a:t>.</a:t>
            </a:r>
          </a:p>
          <a:p>
            <a:pPr marL="342900" indent="-342900">
              <a:spcAft>
                <a:spcPts val="400"/>
              </a:spcAft>
              <a:buFont typeface="Arial" panose="020B0604020202020204" pitchFamily="34" charset="0"/>
              <a:buChar char="•"/>
            </a:pPr>
            <a:r>
              <a:rPr lang="en-IE" sz="2000" b="1" dirty="0"/>
              <a:t>Slimme logistiek: </a:t>
            </a:r>
            <a:r>
              <a:rPr lang="en-IE" sz="2000" dirty="0">
                <a:hlinkClick r:id="rId2"/>
              </a:rPr>
              <a:t>monitoring van de koelketen </a:t>
            </a:r>
            <a:r>
              <a:rPr lang="en-IE" sz="2000" dirty="0"/>
              <a:t>vermindert bederf tijdens het transport.</a:t>
            </a:r>
          </a:p>
          <a:p>
            <a:pPr marL="342900" indent="-342900">
              <a:spcAft>
                <a:spcPts val="400"/>
              </a:spcAft>
              <a:buFont typeface="Arial" panose="020B0604020202020204" pitchFamily="34" charset="0"/>
              <a:buChar char="•"/>
            </a:pPr>
            <a:r>
              <a:rPr lang="en-IE" sz="2000" b="1" dirty="0"/>
              <a:t>Producent-inkoperplatforms: </a:t>
            </a:r>
            <a:r>
              <a:rPr lang="en-IE" sz="2000" dirty="0" err="1"/>
              <a:t>verbinden</a:t>
            </a:r>
            <a:r>
              <a:rPr lang="en-IE" sz="2000" dirty="0"/>
              <a:t> </a:t>
            </a:r>
            <a:r>
              <a:rPr lang="en-IE" sz="2000" dirty="0" err="1"/>
              <a:t>lokale</a:t>
            </a:r>
            <a:r>
              <a:rPr lang="en-IE" sz="2000" dirty="0"/>
              <a:t> </a:t>
            </a:r>
            <a:r>
              <a:rPr lang="en-IE" sz="2000" dirty="0" err="1"/>
              <a:t>producenten</a:t>
            </a:r>
            <a:r>
              <a:rPr lang="en-IE" sz="2000" dirty="0"/>
              <a:t> met </a:t>
            </a:r>
            <a:r>
              <a:rPr lang="en-IE" sz="2000" dirty="0" err="1"/>
              <a:t>horeca</a:t>
            </a:r>
            <a:r>
              <a:rPr lang="en-IE" sz="2000" dirty="0"/>
              <a:t> </a:t>
            </a:r>
            <a:r>
              <a:rPr lang="en-IE" sz="2000" dirty="0" err="1"/>
              <a:t>en</a:t>
            </a:r>
            <a:r>
              <a:rPr lang="en-IE" sz="2000" dirty="0"/>
              <a:t> retail</a:t>
            </a:r>
          </a:p>
          <a:p>
            <a:pPr marL="342900" indent="-342900">
              <a:spcAft>
                <a:spcPts val="400"/>
              </a:spcAft>
              <a:buFont typeface="Arial" panose="020B0604020202020204" pitchFamily="34" charset="0"/>
              <a:buChar char="•"/>
            </a:pPr>
            <a:r>
              <a:rPr lang="en-IE" sz="2000" b="1" dirty="0"/>
              <a:t>Prognosetools: </a:t>
            </a:r>
            <a:r>
              <a:rPr lang="en-IE" sz="2000" dirty="0">
                <a:hlinkClick r:id="rId3"/>
              </a:rPr>
              <a:t>digitale modellen </a:t>
            </a:r>
            <a:r>
              <a:rPr lang="en-IE" sz="2000" dirty="0"/>
              <a:t>voorspellen de vraag en minimaliseren overproductie.</a:t>
            </a:r>
            <a:endParaRPr lang="en-IE" sz="1100" b="1" dirty="0"/>
          </a:p>
          <a:p>
            <a:endParaRPr lang="en-IE" sz="2000" b="1" dirty="0"/>
          </a:p>
          <a:p>
            <a:r>
              <a:rPr lang="en-IE" sz="2000" b="1" dirty="0" err="1"/>
              <a:t>Waarom</a:t>
            </a:r>
            <a:r>
              <a:rPr lang="en-IE" sz="2000" b="1" dirty="0"/>
              <a:t> dit belangrijk is:</a:t>
            </a:r>
            <a:br>
              <a:rPr lang="en-IE" sz="2000" dirty="0"/>
            </a:br>
            <a:r>
              <a:rPr lang="en-IE" sz="2000" dirty="0"/>
              <a:t>Upstream digitalisering versterkt de duurzaamheid en verbetert de kwaliteit van ingrediënten, wat het hele voedselsysteem ten goede komt.</a:t>
            </a:r>
          </a:p>
          <a:p>
            <a:endParaRPr lang="en-IE" sz="2000" dirty="0"/>
          </a:p>
        </p:txBody>
      </p:sp>
      <p:grpSp>
        <p:nvGrpSpPr>
          <p:cNvPr id="4" name="Graphic 3">
            <a:extLst>
              <a:ext uri="{FF2B5EF4-FFF2-40B4-BE49-F238E27FC236}">
                <a16:creationId xmlns:a16="http://schemas.microsoft.com/office/drawing/2014/main" id="{9BB5CEAC-F3BF-8FA6-4ECA-7E60E1DD2086}"/>
              </a:ext>
            </a:extLst>
          </p:cNvPr>
          <p:cNvGrpSpPr/>
          <p:nvPr/>
        </p:nvGrpSpPr>
        <p:grpSpPr>
          <a:xfrm>
            <a:off x="9654464" y="1347657"/>
            <a:ext cx="1091621" cy="1108075"/>
            <a:chOff x="4420248" y="5325487"/>
            <a:chExt cx="1091621" cy="1108075"/>
          </a:xfrm>
          <a:solidFill>
            <a:srgbClr val="292668"/>
          </a:solidFill>
        </p:grpSpPr>
        <p:grpSp>
          <p:nvGrpSpPr>
            <p:cNvPr id="5" name="Graphic 3">
              <a:extLst>
                <a:ext uri="{FF2B5EF4-FFF2-40B4-BE49-F238E27FC236}">
                  <a16:creationId xmlns:a16="http://schemas.microsoft.com/office/drawing/2014/main" id="{7C7C70D0-44F8-9F45-AB02-E8F6FDEF43C6}"/>
                </a:ext>
              </a:extLst>
            </p:cNvPr>
            <p:cNvGrpSpPr/>
            <p:nvPr/>
          </p:nvGrpSpPr>
          <p:grpSpPr>
            <a:xfrm>
              <a:off x="4420248" y="5325487"/>
              <a:ext cx="965453" cy="1091619"/>
              <a:chOff x="4420248" y="5325487"/>
              <a:chExt cx="965453" cy="1091619"/>
            </a:xfrm>
            <a:grpFill/>
          </p:grpSpPr>
          <p:sp>
            <p:nvSpPr>
              <p:cNvPr id="17" name="Freeform 1301">
                <a:extLst>
                  <a:ext uri="{FF2B5EF4-FFF2-40B4-BE49-F238E27FC236}">
                    <a16:creationId xmlns:a16="http://schemas.microsoft.com/office/drawing/2014/main" id="{FF86CA80-7F62-4582-D18A-67165420F936}"/>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18" name="Freeform 1302">
                <a:extLst>
                  <a:ext uri="{FF2B5EF4-FFF2-40B4-BE49-F238E27FC236}">
                    <a16:creationId xmlns:a16="http://schemas.microsoft.com/office/drawing/2014/main" id="{7885F3EA-8B25-8C1C-1281-074641605015}"/>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19" name="Freeform 1303">
                <a:extLst>
                  <a:ext uri="{FF2B5EF4-FFF2-40B4-BE49-F238E27FC236}">
                    <a16:creationId xmlns:a16="http://schemas.microsoft.com/office/drawing/2014/main" id="{469D34D6-7059-975C-3819-50F07ADD3736}"/>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0" name="Freeform 1304">
                <a:extLst>
                  <a:ext uri="{FF2B5EF4-FFF2-40B4-BE49-F238E27FC236}">
                    <a16:creationId xmlns:a16="http://schemas.microsoft.com/office/drawing/2014/main" id="{92EF7262-0969-36DA-07D5-5734C9278D34}"/>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1" name="Freeform 1305">
                <a:extLst>
                  <a:ext uri="{FF2B5EF4-FFF2-40B4-BE49-F238E27FC236}">
                    <a16:creationId xmlns:a16="http://schemas.microsoft.com/office/drawing/2014/main" id="{4E7DED05-66FF-883F-0E9E-02911A2304B3}"/>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2" name="Freeform 1306">
                <a:extLst>
                  <a:ext uri="{FF2B5EF4-FFF2-40B4-BE49-F238E27FC236}">
                    <a16:creationId xmlns:a16="http://schemas.microsoft.com/office/drawing/2014/main" id="{0E741FA9-F79E-5BF1-0257-282B20038AE5}"/>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3" name="Freeform 1307">
                <a:extLst>
                  <a:ext uri="{FF2B5EF4-FFF2-40B4-BE49-F238E27FC236}">
                    <a16:creationId xmlns:a16="http://schemas.microsoft.com/office/drawing/2014/main" id="{DE2F81E4-659D-64A3-BB0B-BCEC6E591FE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4" name="Freeform 1308">
                <a:extLst>
                  <a:ext uri="{FF2B5EF4-FFF2-40B4-BE49-F238E27FC236}">
                    <a16:creationId xmlns:a16="http://schemas.microsoft.com/office/drawing/2014/main" id="{B71A2C10-0B24-2647-56D9-86281E15F95D}"/>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6" name="Freeform 1290">
              <a:extLst>
                <a:ext uri="{FF2B5EF4-FFF2-40B4-BE49-F238E27FC236}">
                  <a16:creationId xmlns:a16="http://schemas.microsoft.com/office/drawing/2014/main" id="{67D8327A-4E33-8139-817C-8940D4F04028}"/>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7" name="Freeform 1291">
              <a:extLst>
                <a:ext uri="{FF2B5EF4-FFF2-40B4-BE49-F238E27FC236}">
                  <a16:creationId xmlns:a16="http://schemas.microsoft.com/office/drawing/2014/main" id="{DE495210-ABCC-0CCE-21B3-84C7B1C3D014}"/>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8" name="Freeform 1292">
              <a:extLst>
                <a:ext uri="{FF2B5EF4-FFF2-40B4-BE49-F238E27FC236}">
                  <a16:creationId xmlns:a16="http://schemas.microsoft.com/office/drawing/2014/main" id="{50699FBC-B457-3242-992C-9235AF635F5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9" name="Freeform 1293">
              <a:extLst>
                <a:ext uri="{FF2B5EF4-FFF2-40B4-BE49-F238E27FC236}">
                  <a16:creationId xmlns:a16="http://schemas.microsoft.com/office/drawing/2014/main" id="{39EEE0E7-956C-AAE7-9AA3-4AE9B72B271D}"/>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10" name="Freeform 1294">
              <a:extLst>
                <a:ext uri="{FF2B5EF4-FFF2-40B4-BE49-F238E27FC236}">
                  <a16:creationId xmlns:a16="http://schemas.microsoft.com/office/drawing/2014/main" id="{55DF5626-B3D5-9308-E7A3-2105C3B6B2ED}"/>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11" name="Freeform 1295">
              <a:extLst>
                <a:ext uri="{FF2B5EF4-FFF2-40B4-BE49-F238E27FC236}">
                  <a16:creationId xmlns:a16="http://schemas.microsoft.com/office/drawing/2014/main" id="{19DB5127-DC59-F21C-AFA2-A7DE4F7EF668}"/>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12" name="Freeform 1296">
              <a:extLst>
                <a:ext uri="{FF2B5EF4-FFF2-40B4-BE49-F238E27FC236}">
                  <a16:creationId xmlns:a16="http://schemas.microsoft.com/office/drawing/2014/main" id="{DCDA8DBD-FD78-3BEB-CBA8-FE19AEE51A0A}"/>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13" name="Freeform 1297">
              <a:extLst>
                <a:ext uri="{FF2B5EF4-FFF2-40B4-BE49-F238E27FC236}">
                  <a16:creationId xmlns:a16="http://schemas.microsoft.com/office/drawing/2014/main" id="{93A2759E-3A27-0968-299B-4EBE2729595C}"/>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14" name="Freeform 1298">
              <a:extLst>
                <a:ext uri="{FF2B5EF4-FFF2-40B4-BE49-F238E27FC236}">
                  <a16:creationId xmlns:a16="http://schemas.microsoft.com/office/drawing/2014/main" id="{31CCF292-515B-CA16-1E40-5B12122C39D7}"/>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15" name="Freeform 1299">
              <a:extLst>
                <a:ext uri="{FF2B5EF4-FFF2-40B4-BE49-F238E27FC236}">
                  <a16:creationId xmlns:a16="http://schemas.microsoft.com/office/drawing/2014/main" id="{6ADFAB29-23D0-F0B8-3C36-D5F0C3DF067E}"/>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26F46"/>
            </a:solidFill>
            <a:ln w="27426" cap="flat">
              <a:noFill/>
              <a:prstDash val="solid"/>
              <a:miter/>
            </a:ln>
          </p:spPr>
          <p:txBody>
            <a:bodyPr rtlCol="0" anchor="ctr"/>
            <a:lstStyle/>
            <a:p>
              <a:endParaRPr lang="en-US"/>
            </a:p>
          </p:txBody>
        </p:sp>
        <p:sp>
          <p:nvSpPr>
            <p:cNvPr id="16" name="Freeform 1300">
              <a:extLst>
                <a:ext uri="{FF2B5EF4-FFF2-40B4-BE49-F238E27FC236}">
                  <a16:creationId xmlns:a16="http://schemas.microsoft.com/office/drawing/2014/main" id="{AD27721F-F5E8-8EDD-0367-71FE4AEFC2C2}"/>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4BAA64BE-FAF8-195D-FCCB-584E7E86C885}"/>
              </a:ext>
            </a:extLst>
          </p:cNvPr>
          <p:cNvSpPr txBox="1"/>
          <p:nvPr/>
        </p:nvSpPr>
        <p:spPr>
          <a:xfrm>
            <a:off x="808406" y="1377983"/>
            <a:ext cx="8154040" cy="1015663"/>
          </a:xfrm>
          <a:prstGeom prst="rect">
            <a:avLst/>
          </a:prstGeom>
          <a:noFill/>
        </p:spPr>
        <p:txBody>
          <a:bodyPr wrap="square">
            <a:spAutoFit/>
          </a:bodyPr>
          <a:lstStyle/>
          <a:p>
            <a:r>
              <a:rPr lang="nl-NL" sz="2000" b="1" dirty="0">
                <a:solidFill>
                  <a:srgbClr val="292668"/>
                </a:solidFill>
              </a:rPr>
              <a:t>Moderne voedselsystemen beginnen met digitaal ondersteunde productie.</a:t>
            </a:r>
          </a:p>
          <a:p>
            <a:r>
              <a:rPr lang="nl-NL" sz="2000" b="1" dirty="0">
                <a:solidFill>
                  <a:srgbClr val="292668"/>
                </a:solidFill>
              </a:rPr>
              <a:t>Digitale tools verhogen de efficiëntie, verbeteren de traceerbaarheid en verkleinen de impact op natuur, nog voordat eten  de keuken bereikt.</a:t>
            </a:r>
            <a:endParaRPr lang="en-IE" sz="2000" dirty="0">
              <a:solidFill>
                <a:srgbClr val="292668"/>
              </a:solidFill>
            </a:endParaRPr>
          </a:p>
        </p:txBody>
      </p:sp>
    </p:spTree>
    <p:extLst>
      <p:ext uri="{BB962C8B-B14F-4D97-AF65-F5344CB8AC3E}">
        <p14:creationId xmlns:p14="http://schemas.microsoft.com/office/powerpoint/2010/main" val="106030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6D79-5F06-3F00-3B74-E15C4A0427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4BB1D6-1CE7-FEF0-2E70-D2814FEC317F}"/>
              </a:ext>
            </a:extLst>
          </p:cNvPr>
          <p:cNvSpPr>
            <a:spLocks noGrp="1"/>
          </p:cNvSpPr>
          <p:nvPr>
            <p:ph type="body" sz="quarter" idx="16"/>
          </p:nvPr>
        </p:nvSpPr>
        <p:spPr>
          <a:xfrm>
            <a:off x="644948" y="655444"/>
            <a:ext cx="10572768" cy="803654"/>
          </a:xfrm>
        </p:spPr>
        <p:txBody>
          <a:bodyPr/>
          <a:lstStyle/>
          <a:p>
            <a:r>
              <a:rPr lang="nl-NL" dirty="0"/>
              <a:t>Technologie voor duurzaamheid in de hele keten</a:t>
            </a:r>
            <a:endParaRPr lang="en-IE" dirty="0"/>
          </a:p>
        </p:txBody>
      </p:sp>
      <p:sp>
        <p:nvSpPr>
          <p:cNvPr id="3" name="Text Placeholder 2">
            <a:extLst>
              <a:ext uri="{FF2B5EF4-FFF2-40B4-BE49-F238E27FC236}">
                <a16:creationId xmlns:a16="http://schemas.microsoft.com/office/drawing/2014/main" id="{6B226A69-A68A-50A2-EA32-1CCBE496070B}"/>
              </a:ext>
            </a:extLst>
          </p:cNvPr>
          <p:cNvSpPr>
            <a:spLocks noGrp="1"/>
          </p:cNvSpPr>
          <p:nvPr>
            <p:ph type="body" sz="quarter" idx="19"/>
          </p:nvPr>
        </p:nvSpPr>
        <p:spPr>
          <a:xfrm>
            <a:off x="712355" y="1172251"/>
            <a:ext cx="10217016" cy="4389210"/>
          </a:xfrm>
        </p:spPr>
        <p:txBody>
          <a:bodyPr/>
          <a:lstStyle/>
          <a:p>
            <a:r>
              <a:rPr lang="en-US" dirty="0"/>
              <a:t>Digitale systemen helpen bedrijven hun ecologische voetafdruk </a:t>
            </a:r>
            <a:r>
              <a:rPr lang="en-US" b="1" dirty="0">
                <a:highlight>
                  <a:srgbClr val="F26F46"/>
                </a:highlight>
              </a:rPr>
              <a:t>te </a:t>
            </a:r>
            <a:r>
              <a:rPr lang="en-US" b="1" dirty="0" err="1">
                <a:highlight>
                  <a:srgbClr val="F26F46"/>
                </a:highlight>
              </a:rPr>
              <a:t>monitoren</a:t>
            </a:r>
            <a:r>
              <a:rPr lang="en-US" b="1" dirty="0">
                <a:highlight>
                  <a:srgbClr val="F26F46"/>
                </a:highlight>
              </a:rPr>
              <a:t>, </a:t>
            </a:r>
            <a:r>
              <a:rPr lang="en-US" b="1" dirty="0" err="1">
                <a:highlight>
                  <a:srgbClr val="F26F46"/>
                </a:highlight>
              </a:rPr>
              <a:t>meten</a:t>
            </a:r>
            <a:r>
              <a:rPr lang="en-US" b="1" dirty="0">
                <a:highlight>
                  <a:srgbClr val="F26F46"/>
                </a:highlight>
              </a:rPr>
              <a:t> </a:t>
            </a:r>
            <a:r>
              <a:rPr lang="en-US" b="1" dirty="0" err="1">
                <a:highlight>
                  <a:srgbClr val="F26F46"/>
                </a:highlight>
              </a:rPr>
              <a:t>en</a:t>
            </a:r>
            <a:r>
              <a:rPr lang="en-US" b="1" dirty="0">
                <a:highlight>
                  <a:srgbClr val="F26F46"/>
                </a:highlight>
              </a:rPr>
              <a:t> </a:t>
            </a:r>
            <a:r>
              <a:rPr lang="en-US" b="1" dirty="0" err="1">
                <a:highlight>
                  <a:srgbClr val="F26F46"/>
                </a:highlight>
              </a:rPr>
              <a:t>verkleinen</a:t>
            </a:r>
            <a:r>
              <a:rPr lang="en-US" dirty="0"/>
              <a:t>.</a:t>
            </a:r>
          </a:p>
          <a:p>
            <a:endParaRPr lang="en-US" dirty="0"/>
          </a:p>
          <a:p>
            <a:r>
              <a:rPr lang="en-IE" sz="2000" b="1" dirty="0"/>
              <a:t>Voorbeelden:</a:t>
            </a:r>
            <a:endParaRPr lang="en-IE" sz="2000" dirty="0"/>
          </a:p>
          <a:p>
            <a:pPr>
              <a:spcBef>
                <a:spcPts val="600"/>
              </a:spcBef>
            </a:pPr>
            <a:endParaRPr lang="en-US" sz="800"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1200"/>
              </a:spcBef>
            </a:pPr>
            <a:r>
              <a:rPr lang="en-US" sz="2000" b="1" dirty="0"/>
              <a:t>Resultaat:</a:t>
            </a:r>
          </a:p>
          <a:p>
            <a:pPr>
              <a:spcAft>
                <a:spcPts val="600"/>
              </a:spcAft>
            </a:pPr>
            <a:r>
              <a:rPr lang="en-US" sz="2000" dirty="0"/>
              <a:t>Technologie maakt duurzaamheid </a:t>
            </a:r>
            <a:r>
              <a:rPr lang="en-US" sz="2000" b="1" dirty="0"/>
              <a:t>meetbaar, uitvoerbaar en in lijn </a:t>
            </a:r>
            <a:r>
              <a:rPr lang="en-US" sz="2000" dirty="0"/>
              <a:t>met de milieudoelstellingen van de EU.</a:t>
            </a:r>
            <a:endParaRPr lang="en-IE" sz="2000" dirty="0"/>
          </a:p>
        </p:txBody>
      </p:sp>
      <p:sp>
        <p:nvSpPr>
          <p:cNvPr id="4" name="Freeform 1">
            <a:extLst>
              <a:ext uri="{FF2B5EF4-FFF2-40B4-BE49-F238E27FC236}">
                <a16:creationId xmlns:a16="http://schemas.microsoft.com/office/drawing/2014/main" id="{8FFE6AC2-774B-DB46-938E-774016FABAE5}"/>
              </a:ext>
            </a:extLst>
          </p:cNvPr>
          <p:cNvSpPr>
            <a:spLocks noChangeArrowheads="1"/>
          </p:cNvSpPr>
          <p:nvPr/>
        </p:nvSpPr>
        <p:spPr bwMode="auto">
          <a:xfrm>
            <a:off x="951780" y="24936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E2CD2A-3929-BD6B-6A6E-7A4E04D4E17F}"/>
              </a:ext>
            </a:extLst>
          </p:cNvPr>
          <p:cNvSpPr>
            <a:spLocks noChangeArrowheads="1"/>
          </p:cNvSpPr>
          <p:nvPr/>
        </p:nvSpPr>
        <p:spPr bwMode="auto">
          <a:xfrm>
            <a:off x="1012508" y="255438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B2CFA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06757BDC-D683-CEA0-6C47-84944158D080}"/>
              </a:ext>
            </a:extLst>
          </p:cNvPr>
          <p:cNvSpPr>
            <a:spLocks noChangeArrowheads="1"/>
          </p:cNvSpPr>
          <p:nvPr/>
        </p:nvSpPr>
        <p:spPr bwMode="auto">
          <a:xfrm>
            <a:off x="1075767"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FEAD4AF0-F1CE-9DB0-17FC-13F99707B3FB}"/>
              </a:ext>
            </a:extLst>
          </p:cNvPr>
          <p:cNvSpPr>
            <a:spLocks noChangeArrowheads="1"/>
          </p:cNvSpPr>
          <p:nvPr/>
        </p:nvSpPr>
        <p:spPr bwMode="auto">
          <a:xfrm>
            <a:off x="3468180" y="307094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112FB265-1DC5-28CD-DA56-DDB434850AC5}"/>
              </a:ext>
            </a:extLst>
          </p:cNvPr>
          <p:cNvSpPr>
            <a:spLocks noChangeArrowheads="1"/>
          </p:cNvSpPr>
          <p:nvPr/>
        </p:nvSpPr>
        <p:spPr bwMode="auto">
          <a:xfrm>
            <a:off x="3528908" y="313167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5CB6DD3F-49BA-101E-4EA8-27DF1DFE7E6F}"/>
              </a:ext>
            </a:extLst>
          </p:cNvPr>
          <p:cNvSpPr>
            <a:spLocks noChangeArrowheads="1"/>
          </p:cNvSpPr>
          <p:nvPr/>
        </p:nvSpPr>
        <p:spPr bwMode="auto">
          <a:xfrm>
            <a:off x="3592165" y="319240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74CAE7F9-571E-7F0F-AE99-3A0A797560E9}"/>
              </a:ext>
            </a:extLst>
          </p:cNvPr>
          <p:cNvSpPr>
            <a:spLocks noChangeArrowheads="1"/>
          </p:cNvSpPr>
          <p:nvPr/>
        </p:nvSpPr>
        <p:spPr bwMode="auto">
          <a:xfrm>
            <a:off x="6014980" y="249365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0A650274-184B-C029-9754-ED1E7E015C77}"/>
              </a:ext>
            </a:extLst>
          </p:cNvPr>
          <p:cNvSpPr>
            <a:spLocks noChangeArrowheads="1"/>
          </p:cNvSpPr>
          <p:nvPr/>
        </p:nvSpPr>
        <p:spPr bwMode="auto">
          <a:xfrm>
            <a:off x="6103568" y="2674085"/>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B2CFAD"/>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0E474B6-076E-3C0C-7583-84A8062D53D5}"/>
              </a:ext>
            </a:extLst>
          </p:cNvPr>
          <p:cNvSpPr>
            <a:spLocks noChangeArrowheads="1"/>
          </p:cNvSpPr>
          <p:nvPr/>
        </p:nvSpPr>
        <p:spPr bwMode="auto">
          <a:xfrm>
            <a:off x="6136436"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68D39AB5-5769-ACB5-21CD-478A0D389DD6}"/>
              </a:ext>
            </a:extLst>
          </p:cNvPr>
          <p:cNvSpPr>
            <a:spLocks noChangeArrowheads="1"/>
          </p:cNvSpPr>
          <p:nvPr/>
        </p:nvSpPr>
        <p:spPr bwMode="auto">
          <a:xfrm>
            <a:off x="8689542" y="311070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FED5CC32-B9F6-0A66-1BF2-856C5FE82623}"/>
              </a:ext>
            </a:extLst>
          </p:cNvPr>
          <p:cNvSpPr>
            <a:spLocks noChangeArrowheads="1"/>
          </p:cNvSpPr>
          <p:nvPr/>
        </p:nvSpPr>
        <p:spPr bwMode="auto">
          <a:xfrm>
            <a:off x="8750270" y="3171429"/>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5D55F6B2-07E7-3A0C-E5E9-17B37BFD0976}"/>
              </a:ext>
            </a:extLst>
          </p:cNvPr>
          <p:cNvSpPr>
            <a:spLocks noChangeArrowheads="1"/>
          </p:cNvSpPr>
          <p:nvPr/>
        </p:nvSpPr>
        <p:spPr bwMode="auto">
          <a:xfrm>
            <a:off x="8813527" y="323215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818E7E19-A347-C472-4018-9501AB937747}"/>
              </a:ext>
            </a:extLst>
          </p:cNvPr>
          <p:cNvSpPr txBox="1"/>
          <p:nvPr/>
        </p:nvSpPr>
        <p:spPr>
          <a:xfrm>
            <a:off x="971540" y="2912526"/>
            <a:ext cx="2328391" cy="1477328"/>
          </a:xfrm>
          <a:prstGeom prst="rect">
            <a:avLst/>
          </a:prstGeom>
          <a:noFill/>
        </p:spPr>
        <p:txBody>
          <a:bodyPr wrap="square" rtlCol="0">
            <a:spAutoFit/>
          </a:bodyPr>
          <a:lstStyle/>
          <a:p>
            <a:pPr algn="ctr">
              <a:spcAft>
                <a:spcPts val="600"/>
              </a:spcAft>
            </a:pPr>
            <a:r>
              <a:rPr lang="en-IE" b="1" dirty="0">
                <a:solidFill>
                  <a:srgbClr val="292668"/>
                </a:solidFill>
              </a:rPr>
              <a:t>Tools </a:t>
            </a:r>
            <a:r>
              <a:rPr lang="en-IE" dirty="0">
                <a:solidFill>
                  <a:srgbClr val="292668"/>
                </a:solidFill>
              </a:rPr>
              <a:t>voor</a:t>
            </a:r>
            <a:r>
              <a:rPr lang="en-IE" b="1" dirty="0">
                <a:solidFill>
                  <a:srgbClr val="292668"/>
                </a:solidFill>
              </a:rPr>
              <a:t> het bijhouden van de CO2-voetafdruk </a:t>
            </a:r>
            <a:r>
              <a:rPr lang="en-IE" dirty="0">
                <a:solidFill>
                  <a:srgbClr val="292668"/>
                </a:solidFill>
              </a:rPr>
              <a:t>van menu-items of bedrijfsactiviteiten.</a:t>
            </a:r>
          </a:p>
        </p:txBody>
      </p:sp>
      <p:sp>
        <p:nvSpPr>
          <p:cNvPr id="25" name="CuadroTexto 555">
            <a:extLst>
              <a:ext uri="{FF2B5EF4-FFF2-40B4-BE49-F238E27FC236}">
                <a16:creationId xmlns:a16="http://schemas.microsoft.com/office/drawing/2014/main" id="{8E59F1DE-ACD3-29FC-BF47-5184470BFDA0}"/>
              </a:ext>
            </a:extLst>
          </p:cNvPr>
          <p:cNvSpPr txBox="1"/>
          <p:nvPr/>
        </p:nvSpPr>
        <p:spPr>
          <a:xfrm>
            <a:off x="3522858" y="3579736"/>
            <a:ext cx="2264098" cy="1477328"/>
          </a:xfrm>
          <a:prstGeom prst="rect">
            <a:avLst/>
          </a:prstGeom>
          <a:noFill/>
        </p:spPr>
        <p:txBody>
          <a:bodyPr wrap="square" rtlCol="0">
            <a:spAutoFit/>
          </a:bodyPr>
          <a:lstStyle/>
          <a:p>
            <a:pPr algn="ctr">
              <a:spcAft>
                <a:spcPts val="600"/>
              </a:spcAft>
            </a:pPr>
            <a:r>
              <a:rPr lang="en-IE" b="1" dirty="0" err="1">
                <a:solidFill>
                  <a:srgbClr val="292668"/>
                </a:solidFill>
              </a:rPr>
              <a:t>Energieoptimalisatie</a:t>
            </a:r>
            <a:r>
              <a:rPr lang="en-IE" b="1" dirty="0">
                <a:solidFill>
                  <a:srgbClr val="292668"/>
                </a:solidFill>
              </a:rPr>
              <a:t> systemen </a:t>
            </a:r>
            <a:r>
              <a:rPr lang="en-IE" dirty="0">
                <a:solidFill>
                  <a:srgbClr val="292668"/>
                </a:solidFill>
              </a:rPr>
              <a:t>die het verbruik in keukens en voedselopslag verminderen.</a:t>
            </a:r>
          </a:p>
        </p:txBody>
      </p:sp>
      <p:sp>
        <p:nvSpPr>
          <p:cNvPr id="26" name="CuadroTexto 557">
            <a:extLst>
              <a:ext uri="{FF2B5EF4-FFF2-40B4-BE49-F238E27FC236}">
                <a16:creationId xmlns:a16="http://schemas.microsoft.com/office/drawing/2014/main" id="{9D9175C1-F968-88B7-B4E2-66D54ED3CA82}"/>
              </a:ext>
            </a:extLst>
          </p:cNvPr>
          <p:cNvSpPr txBox="1"/>
          <p:nvPr/>
        </p:nvSpPr>
        <p:spPr>
          <a:xfrm>
            <a:off x="6103568" y="2968806"/>
            <a:ext cx="2247292" cy="1477328"/>
          </a:xfrm>
          <a:prstGeom prst="rect">
            <a:avLst/>
          </a:prstGeom>
          <a:noFill/>
        </p:spPr>
        <p:txBody>
          <a:bodyPr wrap="square" rtlCol="0">
            <a:spAutoFit/>
          </a:bodyPr>
          <a:lstStyle/>
          <a:p>
            <a:pPr algn="ctr">
              <a:spcAft>
                <a:spcPts val="600"/>
              </a:spcAft>
            </a:pPr>
            <a:r>
              <a:rPr lang="en-IE" b="1" dirty="0">
                <a:solidFill>
                  <a:srgbClr val="292668"/>
                </a:solidFill>
              </a:rPr>
              <a:t>Digitale </a:t>
            </a:r>
            <a:r>
              <a:rPr lang="en-IE" b="1" dirty="0" err="1">
                <a:solidFill>
                  <a:srgbClr val="292668"/>
                </a:solidFill>
              </a:rPr>
              <a:t>waterverbruik</a:t>
            </a:r>
            <a:r>
              <a:rPr lang="en-IE" b="1" dirty="0">
                <a:solidFill>
                  <a:srgbClr val="292668"/>
                </a:solidFill>
              </a:rPr>
              <a:t>-monitors </a:t>
            </a:r>
            <a:r>
              <a:rPr lang="en-IE" dirty="0">
                <a:solidFill>
                  <a:srgbClr val="292668"/>
                </a:solidFill>
              </a:rPr>
              <a:t>die efficiënt </a:t>
            </a:r>
            <a:r>
              <a:rPr lang="en-IE" dirty="0" err="1">
                <a:solidFill>
                  <a:srgbClr val="292668"/>
                </a:solidFill>
              </a:rPr>
              <a:t>beheer</a:t>
            </a:r>
            <a:r>
              <a:rPr lang="en-IE" dirty="0">
                <a:solidFill>
                  <a:srgbClr val="292668"/>
                </a:solidFill>
              </a:rPr>
              <a:t> </a:t>
            </a:r>
            <a:r>
              <a:rPr lang="en-IE" dirty="0" err="1">
                <a:solidFill>
                  <a:srgbClr val="292668"/>
                </a:solidFill>
              </a:rPr>
              <a:t>mogelijk</a:t>
            </a:r>
            <a:r>
              <a:rPr lang="en-IE" dirty="0">
                <a:solidFill>
                  <a:srgbClr val="292668"/>
                </a:solidFill>
              </a:rPr>
              <a:t> maken.</a:t>
            </a:r>
          </a:p>
        </p:txBody>
      </p:sp>
      <p:sp>
        <p:nvSpPr>
          <p:cNvPr id="27" name="CuadroTexto 559">
            <a:extLst>
              <a:ext uri="{FF2B5EF4-FFF2-40B4-BE49-F238E27FC236}">
                <a16:creationId xmlns:a16="http://schemas.microsoft.com/office/drawing/2014/main" id="{1F5B5B37-0FD2-04C1-9A1D-D4A02A70E0F7}"/>
              </a:ext>
            </a:extLst>
          </p:cNvPr>
          <p:cNvSpPr txBox="1"/>
          <p:nvPr/>
        </p:nvSpPr>
        <p:spPr>
          <a:xfrm>
            <a:off x="8747031" y="3480993"/>
            <a:ext cx="2245597" cy="1754326"/>
          </a:xfrm>
          <a:prstGeom prst="rect">
            <a:avLst/>
          </a:prstGeom>
          <a:noFill/>
        </p:spPr>
        <p:txBody>
          <a:bodyPr wrap="square" rtlCol="0">
            <a:spAutoFit/>
          </a:bodyPr>
          <a:lstStyle/>
          <a:p>
            <a:pPr algn="ctr">
              <a:spcAft>
                <a:spcPts val="600"/>
              </a:spcAft>
            </a:pPr>
            <a:r>
              <a:rPr lang="en-IE" b="1" dirty="0">
                <a:solidFill>
                  <a:srgbClr val="292668"/>
                </a:solidFill>
              </a:rPr>
              <a:t>Apps voor de circulaire economie </a:t>
            </a:r>
            <a:r>
              <a:rPr lang="en-IE" dirty="0">
                <a:solidFill>
                  <a:srgbClr val="292668"/>
                </a:solidFill>
              </a:rPr>
              <a:t>die hergebruik, compostering en herverdeling ondersteunen.</a:t>
            </a:r>
          </a:p>
        </p:txBody>
      </p:sp>
    </p:spTree>
    <p:extLst>
      <p:ext uri="{BB962C8B-B14F-4D97-AF65-F5344CB8AC3E}">
        <p14:creationId xmlns:p14="http://schemas.microsoft.com/office/powerpoint/2010/main" val="166569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5CA33-F8FC-8A3B-941B-E7F7C335A014}"/>
              </a:ext>
            </a:extLst>
          </p:cNvPr>
          <p:cNvSpPr>
            <a:spLocks noGrp="1"/>
          </p:cNvSpPr>
          <p:nvPr>
            <p:ph type="body" sz="quarter" idx="16"/>
          </p:nvPr>
        </p:nvSpPr>
        <p:spPr>
          <a:xfrm>
            <a:off x="733406" y="433373"/>
            <a:ext cx="10052954" cy="803654"/>
          </a:xfrm>
        </p:spPr>
        <p:txBody>
          <a:bodyPr/>
          <a:lstStyle/>
          <a:p>
            <a:r>
              <a:rPr lang="en-US" dirty="0"/>
              <a:t>Hoe technologie het personeelsbestand in de </a:t>
            </a:r>
            <a:r>
              <a:rPr lang="en-US" dirty="0" err="1"/>
              <a:t>voedingssector</a:t>
            </a:r>
            <a:r>
              <a:rPr lang="en-US" dirty="0"/>
              <a:t> </a:t>
            </a:r>
            <a:r>
              <a:rPr lang="en-US" dirty="0" err="1"/>
              <a:t>veranderd</a:t>
            </a:r>
            <a:endParaRPr lang="en-IE" dirty="0"/>
          </a:p>
        </p:txBody>
      </p:sp>
      <p:sp>
        <p:nvSpPr>
          <p:cNvPr id="3" name="Text Placeholder 2">
            <a:extLst>
              <a:ext uri="{FF2B5EF4-FFF2-40B4-BE49-F238E27FC236}">
                <a16:creationId xmlns:a16="http://schemas.microsoft.com/office/drawing/2014/main" id="{0C7B38BF-A4BE-22DF-B191-70098C933716}"/>
              </a:ext>
            </a:extLst>
          </p:cNvPr>
          <p:cNvSpPr>
            <a:spLocks noGrp="1"/>
          </p:cNvSpPr>
          <p:nvPr>
            <p:ph type="body" sz="quarter" idx="19"/>
          </p:nvPr>
        </p:nvSpPr>
        <p:spPr>
          <a:xfrm>
            <a:off x="733406" y="1384171"/>
            <a:ext cx="6543694" cy="4250335"/>
          </a:xfrm>
        </p:spPr>
        <p:txBody>
          <a:bodyPr/>
          <a:lstStyle/>
          <a:p>
            <a:pPr>
              <a:spcAft>
                <a:spcPts val="1200"/>
              </a:spcAft>
            </a:pPr>
            <a:r>
              <a:rPr lang="nl-NL" sz="2000" dirty="0"/>
              <a:t>Digitalisering verandert rollen en vaardigheden in horeca en voedselproductie.</a:t>
            </a:r>
          </a:p>
          <a:p>
            <a:pPr>
              <a:spcAft>
                <a:spcPts val="1200"/>
              </a:spcAft>
            </a:pPr>
            <a:r>
              <a:rPr lang="en-US" sz="2000" b="1" dirty="0" err="1"/>
              <a:t>Gevolgen</a:t>
            </a:r>
            <a:r>
              <a:rPr lang="en-US" sz="2000" b="1" dirty="0"/>
              <a:t>:</a:t>
            </a:r>
            <a:endParaRPr lang="en-US" sz="2000" dirty="0"/>
          </a:p>
          <a:p>
            <a:pPr marL="342900" indent="-342900">
              <a:spcAft>
                <a:spcPts val="600"/>
              </a:spcAft>
              <a:buFont typeface="Arial" panose="020B0604020202020204" pitchFamily="34" charset="0"/>
              <a:buChar char="•"/>
            </a:pPr>
            <a:r>
              <a:rPr lang="nl-NL" sz="2000" dirty="0"/>
              <a:t>Routinetaken worden geautomatiseerd, waardoor ruimte ontstaat voor werk met meer toegevoegde waarde</a:t>
            </a:r>
          </a:p>
          <a:p>
            <a:pPr marL="342900" indent="-342900">
              <a:spcAft>
                <a:spcPts val="600"/>
              </a:spcAft>
              <a:buFont typeface="Arial" panose="020B0604020202020204" pitchFamily="34" charset="0"/>
              <a:buChar char="•"/>
            </a:pPr>
            <a:r>
              <a:rPr lang="en-US" sz="2000" dirty="0"/>
              <a:t>Digitale dashboards ondersteunen realtime besluitvorming.</a:t>
            </a:r>
          </a:p>
          <a:p>
            <a:pPr marL="342900" indent="-342900">
              <a:spcAft>
                <a:spcPts val="600"/>
              </a:spcAft>
              <a:buFont typeface="Arial" panose="020B0604020202020204" pitchFamily="34" charset="0"/>
              <a:buChar char="•"/>
            </a:pPr>
            <a:r>
              <a:rPr lang="en-US" sz="2000" dirty="0" err="1"/>
              <a:t>Medewerkers</a:t>
            </a:r>
            <a:r>
              <a:rPr lang="en-US" sz="2000" dirty="0"/>
              <a:t> </a:t>
            </a:r>
            <a:r>
              <a:rPr lang="en-US" sz="2000" dirty="0" err="1"/>
              <a:t>werken</a:t>
            </a:r>
            <a:r>
              <a:rPr lang="en-US" sz="2000" dirty="0"/>
              <a:t> met apps </a:t>
            </a:r>
            <a:r>
              <a:rPr lang="en-US" sz="2000" dirty="0" err="1"/>
              <a:t>en</a:t>
            </a:r>
            <a:r>
              <a:rPr lang="en-US" sz="2000" dirty="0"/>
              <a:t> digitale monitoringtools.</a:t>
            </a:r>
          </a:p>
          <a:p>
            <a:pPr marL="342900" indent="-342900">
              <a:spcAft>
                <a:spcPts val="600"/>
              </a:spcAft>
              <a:buFont typeface="Arial" panose="020B0604020202020204" pitchFamily="34" charset="0"/>
              <a:buChar char="•"/>
            </a:pPr>
            <a:r>
              <a:rPr lang="nl-NL" sz="2000" dirty="0" err="1"/>
              <a:t>Datagestuurde</a:t>
            </a:r>
            <a:r>
              <a:rPr lang="nl-NL" sz="2000" dirty="0"/>
              <a:t> </a:t>
            </a:r>
            <a:r>
              <a:rPr lang="nl-NL" sz="2000" dirty="0" err="1"/>
              <a:t>workflows</a:t>
            </a:r>
            <a:r>
              <a:rPr lang="nl-NL" sz="2000" dirty="0"/>
              <a:t> verbeteren nauwkeurigheid en verantwoordelijkheid</a:t>
            </a:r>
          </a:p>
          <a:p>
            <a:pPr>
              <a:spcAft>
                <a:spcPts val="600"/>
              </a:spcAft>
            </a:pPr>
            <a:r>
              <a:rPr lang="en-US" sz="2000" b="1" dirty="0" err="1"/>
              <a:t>Toekomstige</a:t>
            </a:r>
            <a:r>
              <a:rPr lang="en-US" sz="2000" b="1" dirty="0"/>
              <a:t> vaardigheden:</a:t>
            </a:r>
            <a:br>
              <a:rPr lang="en-US" sz="2000" dirty="0"/>
            </a:br>
            <a:r>
              <a:rPr lang="en-US" sz="2000" dirty="0"/>
              <a:t>Digitale cultuur versterkt teamwork, bewustzijn van duurzaamheid en innovatievermogen.</a:t>
            </a:r>
          </a:p>
          <a:p>
            <a:endParaRPr lang="en-IE" sz="2000" dirty="0"/>
          </a:p>
        </p:txBody>
      </p:sp>
      <p:pic>
        <p:nvPicPr>
          <p:cNvPr id="5" name="Picture 4" descr="Person working late on a tablet in the office">
            <a:extLst>
              <a:ext uri="{FF2B5EF4-FFF2-40B4-BE49-F238E27FC236}">
                <a16:creationId xmlns:a16="http://schemas.microsoft.com/office/drawing/2014/main" id="{5A0F9A52-41C8-3AAB-681D-5EC4E27F823E}"/>
              </a:ext>
            </a:extLst>
          </p:cNvPr>
          <p:cNvPicPr>
            <a:picLocks noChangeAspect="1"/>
          </p:cNvPicPr>
          <p:nvPr/>
        </p:nvPicPr>
        <p:blipFill>
          <a:blip r:embed="rId2" cstate="screen">
            <a:extLst>
              <a:ext uri="{28A0092B-C50C-407E-A947-70E740481C1C}">
                <a14:useLocalDpi xmlns:a14="http://schemas.microsoft.com/office/drawing/2010/main"/>
              </a:ext>
            </a:extLst>
          </a:blip>
          <a:srcRect b="-3005"/>
          <a:stretch>
            <a:fillRect/>
          </a:stretch>
        </p:blipFill>
        <p:spPr>
          <a:xfrm>
            <a:off x="7372350" y="1373373"/>
            <a:ext cx="3781425" cy="5051254"/>
          </a:xfrm>
          <a:prstGeom prst="rect">
            <a:avLst/>
          </a:prstGeom>
        </p:spPr>
      </p:pic>
    </p:spTree>
    <p:extLst>
      <p:ext uri="{BB962C8B-B14F-4D97-AF65-F5344CB8AC3E}">
        <p14:creationId xmlns:p14="http://schemas.microsoft.com/office/powerpoint/2010/main" val="353058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E5CD0-F557-C639-C602-CC4A953CD4E7}"/>
              </a:ext>
            </a:extLst>
          </p:cNvPr>
          <p:cNvSpPr>
            <a:spLocks noGrp="1"/>
          </p:cNvSpPr>
          <p:nvPr>
            <p:ph type="body" sz="quarter" idx="18"/>
          </p:nvPr>
        </p:nvSpPr>
        <p:spPr/>
        <p:txBody>
          <a:bodyPr/>
          <a:lstStyle/>
          <a:p>
            <a:r>
              <a:rPr lang="en-US" dirty="0"/>
              <a:t>Technologie bepaalt hoe </a:t>
            </a:r>
            <a:r>
              <a:rPr lang="en-US" dirty="0" err="1"/>
              <a:t>mensen</a:t>
            </a:r>
            <a:r>
              <a:rPr lang="en-US" dirty="0"/>
              <a:t> omgaan met voedingsbedrijven en keuzes maken.</a:t>
            </a:r>
          </a:p>
          <a:p>
            <a:pPr>
              <a:spcBef>
                <a:spcPts val="600"/>
              </a:spcBef>
            </a:pPr>
            <a:r>
              <a:rPr lang="en-US" b="1" dirty="0" err="1"/>
              <a:t>Veelgebruikte</a:t>
            </a:r>
            <a:r>
              <a:rPr lang="en-US" b="1" dirty="0"/>
              <a:t> tools:</a:t>
            </a:r>
            <a:endParaRPr lang="en-US" dirty="0"/>
          </a:p>
          <a:p>
            <a:pPr marL="342900" indent="-342900">
              <a:spcAft>
                <a:spcPts val="400"/>
              </a:spcAft>
              <a:buFont typeface="Arial" panose="020B0604020202020204" pitchFamily="34" charset="0"/>
              <a:buChar char="•"/>
            </a:pPr>
            <a:r>
              <a:rPr lang="en-US" dirty="0"/>
              <a:t>QR-menu's en bestelsystemen</a:t>
            </a:r>
          </a:p>
          <a:p>
            <a:pPr marL="342900" indent="-342900">
              <a:spcAft>
                <a:spcPts val="400"/>
              </a:spcAft>
              <a:buFont typeface="Arial" panose="020B0604020202020204" pitchFamily="34" charset="0"/>
              <a:buChar char="•"/>
            </a:pPr>
            <a:r>
              <a:rPr lang="en-US" dirty="0"/>
              <a:t>Digitale allergenen- en voedingsinformatie</a:t>
            </a:r>
          </a:p>
          <a:p>
            <a:pPr marL="342900" indent="-342900">
              <a:spcAft>
                <a:spcPts val="400"/>
              </a:spcAft>
              <a:buFont typeface="Arial" panose="020B0604020202020204" pitchFamily="34" charset="0"/>
              <a:buChar char="•"/>
            </a:pPr>
            <a:r>
              <a:rPr lang="en-US" dirty="0" err="1"/>
              <a:t>Gepersonaliseerde</a:t>
            </a:r>
            <a:r>
              <a:rPr lang="en-US" dirty="0"/>
              <a:t> </a:t>
            </a:r>
            <a:r>
              <a:rPr lang="en-US" dirty="0" err="1"/>
              <a:t>aanbevelingen</a:t>
            </a:r>
            <a:r>
              <a:rPr lang="en-US" dirty="0"/>
              <a:t> (AI)</a:t>
            </a:r>
          </a:p>
          <a:p>
            <a:pPr marL="342900" indent="-342900">
              <a:spcAft>
                <a:spcPts val="400"/>
              </a:spcAft>
              <a:buFont typeface="Arial" panose="020B0604020202020204" pitchFamily="34" charset="0"/>
              <a:buChar char="•"/>
            </a:pPr>
            <a:r>
              <a:rPr lang="en-US" dirty="0"/>
              <a:t>Online reviews </a:t>
            </a:r>
            <a:r>
              <a:rPr lang="en-US" dirty="0" err="1"/>
              <a:t>en</a:t>
            </a:r>
            <a:r>
              <a:rPr lang="en-US" dirty="0"/>
              <a:t> feedback</a:t>
            </a:r>
          </a:p>
          <a:p>
            <a:pPr marL="342900" indent="-342900">
              <a:spcAft>
                <a:spcPts val="400"/>
              </a:spcAft>
              <a:buFont typeface="Arial" panose="020B0604020202020204" pitchFamily="34" charset="0"/>
              <a:buChar char="•"/>
            </a:pPr>
            <a:r>
              <a:rPr lang="en-US" dirty="0"/>
              <a:t>Mobiele betalingen en loyaliteitsapps</a:t>
            </a:r>
          </a:p>
          <a:p>
            <a:pPr>
              <a:spcBef>
                <a:spcPts val="600"/>
              </a:spcBef>
            </a:pPr>
            <a:r>
              <a:rPr lang="en-US" b="1" dirty="0"/>
              <a:t>Waarde voor het voedselsysteem:</a:t>
            </a:r>
            <a:endParaRPr lang="en-US" dirty="0"/>
          </a:p>
          <a:p>
            <a:pPr marL="342900" indent="-342900">
              <a:spcAft>
                <a:spcPts val="400"/>
              </a:spcAft>
              <a:buFont typeface="Arial" panose="020B0604020202020204" pitchFamily="34" charset="0"/>
              <a:buChar char="•"/>
            </a:pPr>
            <a:r>
              <a:rPr lang="en-US" dirty="0"/>
              <a:t>Meer transparantie</a:t>
            </a:r>
          </a:p>
          <a:p>
            <a:pPr marL="342900" indent="-342900">
              <a:spcAft>
                <a:spcPts val="400"/>
              </a:spcAft>
              <a:buFont typeface="Arial" panose="020B0604020202020204" pitchFamily="34" charset="0"/>
              <a:buChar char="•"/>
            </a:pPr>
            <a:r>
              <a:rPr lang="en-US" dirty="0" err="1"/>
              <a:t>Betere</a:t>
            </a:r>
            <a:r>
              <a:rPr lang="en-US" dirty="0"/>
              <a:t> klantervaring</a:t>
            </a:r>
          </a:p>
          <a:p>
            <a:pPr marL="342900" indent="-342900">
              <a:spcAft>
                <a:spcPts val="400"/>
              </a:spcAft>
              <a:buFont typeface="Arial" panose="020B0604020202020204" pitchFamily="34" charset="0"/>
              <a:buChar char="•"/>
            </a:pPr>
            <a:r>
              <a:rPr lang="en-US" dirty="0"/>
              <a:t>Meer vertrouwen en veiligheid</a:t>
            </a:r>
          </a:p>
          <a:p>
            <a:pPr marL="342900" indent="-342900">
              <a:spcAft>
                <a:spcPts val="400"/>
              </a:spcAft>
              <a:buFont typeface="Arial" panose="020B0604020202020204" pitchFamily="34" charset="0"/>
              <a:buChar char="•"/>
            </a:pPr>
            <a:r>
              <a:rPr lang="en-US" dirty="0"/>
              <a:t>Duurzamer </a:t>
            </a:r>
            <a:r>
              <a:rPr lang="en-US" dirty="0" err="1"/>
              <a:t>koopgedrag</a:t>
            </a:r>
            <a:endParaRPr lang="en-US" dirty="0"/>
          </a:p>
          <a:p>
            <a:endParaRPr lang="en-IE" dirty="0"/>
          </a:p>
        </p:txBody>
      </p:sp>
      <p:sp>
        <p:nvSpPr>
          <p:cNvPr id="3" name="Text Placeholder 2">
            <a:extLst>
              <a:ext uri="{FF2B5EF4-FFF2-40B4-BE49-F238E27FC236}">
                <a16:creationId xmlns:a16="http://schemas.microsoft.com/office/drawing/2014/main" id="{E43C9563-C955-C0F7-E053-878BA96C67DD}"/>
              </a:ext>
            </a:extLst>
          </p:cNvPr>
          <p:cNvSpPr>
            <a:spLocks noGrp="1"/>
          </p:cNvSpPr>
          <p:nvPr>
            <p:ph type="body" sz="quarter" idx="16"/>
          </p:nvPr>
        </p:nvSpPr>
        <p:spPr>
          <a:xfrm>
            <a:off x="600998" y="548763"/>
            <a:ext cx="3472237" cy="1774519"/>
          </a:xfrm>
        </p:spPr>
        <p:txBody>
          <a:bodyPr/>
          <a:lstStyle/>
          <a:p>
            <a:r>
              <a:rPr lang="en-IE" dirty="0">
                <a:solidFill>
                  <a:srgbClr val="F26F46"/>
                </a:solidFill>
              </a:rPr>
              <a:t>Digitale tools voor klanten</a:t>
            </a:r>
          </a:p>
          <a:p>
            <a:endParaRPr lang="en-IE" dirty="0">
              <a:solidFill>
                <a:srgbClr val="F26F46"/>
              </a:solidFill>
            </a:endParaRPr>
          </a:p>
        </p:txBody>
      </p:sp>
      <p:pic>
        <p:nvPicPr>
          <p:cNvPr id="7" name="Picture 6" descr="Workers at coffee shop with menu in the background">
            <a:extLst>
              <a:ext uri="{FF2B5EF4-FFF2-40B4-BE49-F238E27FC236}">
                <a16:creationId xmlns:a16="http://schemas.microsoft.com/office/drawing/2014/main" id="{056E2711-CB6E-E074-C5EC-280CC42443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9127" y="1940955"/>
            <a:ext cx="3805709" cy="4552210"/>
          </a:xfrm>
          <a:prstGeom prst="rect">
            <a:avLst/>
          </a:prstGeom>
        </p:spPr>
      </p:pic>
    </p:spTree>
    <p:extLst>
      <p:ext uri="{BB962C8B-B14F-4D97-AF65-F5344CB8AC3E}">
        <p14:creationId xmlns:p14="http://schemas.microsoft.com/office/powerpoint/2010/main" val="144738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t growing in a container&#10;&#10;AI-generated content may be incorrect.">
            <a:extLst>
              <a:ext uri="{FF2B5EF4-FFF2-40B4-BE49-F238E27FC236}">
                <a16:creationId xmlns:a16="http://schemas.microsoft.com/office/drawing/2014/main" id="{DE91A286-1B45-0420-9302-618541AC67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88401" y="385460"/>
            <a:ext cx="4107750" cy="6087079"/>
          </a:xfrm>
        </p:spPr>
      </p:pic>
      <p:sp>
        <p:nvSpPr>
          <p:cNvPr id="36" name="Text Placeholder 35">
            <a:extLst>
              <a:ext uri="{FF2B5EF4-FFF2-40B4-BE49-F238E27FC236}">
                <a16:creationId xmlns:a16="http://schemas.microsoft.com/office/drawing/2014/main" id="{7F849E53-075F-1C59-7F7C-AD47D2309662}"/>
              </a:ext>
            </a:extLst>
          </p:cNvPr>
          <p:cNvSpPr txBox="1">
            <a:spLocks noGrp="1"/>
          </p:cNvSpPr>
          <p:nvPr>
            <p:ph type="body" sz="quarter" idx="18"/>
          </p:nvPr>
        </p:nvSpPr>
        <p:spPr>
          <a:xfrm>
            <a:off x="4822604" y="1789827"/>
            <a:ext cx="6744085" cy="3562001"/>
          </a:xfrm>
          <a:prstGeom prst="rect">
            <a:avLst/>
          </a:prstGeom>
          <a:noFill/>
        </p:spPr>
        <p:txBody>
          <a:bodyPr wrap="square">
            <a:spAutoFit/>
          </a:bodyPr>
          <a:lstStyle/>
          <a:p>
            <a:r>
              <a:rPr lang="en-US" dirty="0"/>
              <a:t>In een </a:t>
            </a:r>
            <a:r>
              <a:rPr lang="en-US" dirty="0" err="1"/>
              <a:t>gedigitaliseerd</a:t>
            </a:r>
            <a:r>
              <a:rPr lang="en-US" dirty="0"/>
              <a:t> voedselsysteem stroomt informatie continu tussen </a:t>
            </a:r>
            <a:r>
              <a:rPr lang="en-US" b="1" dirty="0">
                <a:solidFill>
                  <a:srgbClr val="F26F46"/>
                </a:solidFill>
              </a:rPr>
              <a:t>klanten, </a:t>
            </a:r>
            <a:r>
              <a:rPr lang="en-US" b="1" dirty="0" err="1">
                <a:solidFill>
                  <a:srgbClr val="F26F46"/>
                </a:solidFill>
              </a:rPr>
              <a:t>bedrijven</a:t>
            </a:r>
            <a:r>
              <a:rPr lang="en-US" b="1" dirty="0">
                <a:solidFill>
                  <a:srgbClr val="F26F46"/>
                </a:solidFill>
              </a:rPr>
              <a:t> </a:t>
            </a:r>
            <a:r>
              <a:rPr lang="en-US" b="1" dirty="0" err="1">
                <a:solidFill>
                  <a:srgbClr val="F26F46"/>
                </a:solidFill>
              </a:rPr>
              <a:t>en</a:t>
            </a:r>
            <a:r>
              <a:rPr lang="en-US" b="1" dirty="0">
                <a:solidFill>
                  <a:srgbClr val="F26F46"/>
                </a:solidFill>
              </a:rPr>
              <a:t> </a:t>
            </a:r>
            <a:r>
              <a:rPr lang="en-US" b="1" dirty="0" err="1">
                <a:solidFill>
                  <a:srgbClr val="F26F46"/>
                </a:solidFill>
              </a:rPr>
              <a:t>overheden</a:t>
            </a:r>
            <a:r>
              <a:rPr lang="en-US" b="1" dirty="0">
                <a:solidFill>
                  <a:srgbClr val="F26F46"/>
                </a:solidFill>
              </a:rPr>
              <a:t> </a:t>
            </a:r>
            <a:r>
              <a:rPr lang="en-US" dirty="0"/>
              <a:t>door middel van </a:t>
            </a:r>
            <a:r>
              <a:rPr lang="en-US" dirty="0" err="1"/>
              <a:t>realtime</a:t>
            </a:r>
            <a:r>
              <a:rPr lang="en-US" dirty="0"/>
              <a:t> data. </a:t>
            </a:r>
          </a:p>
          <a:p>
            <a:r>
              <a:rPr lang="en-US" dirty="0"/>
              <a:t>Dit </a:t>
            </a:r>
            <a:r>
              <a:rPr lang="en-US" dirty="0" err="1"/>
              <a:t>zorgt</a:t>
            </a:r>
            <a:r>
              <a:rPr lang="en-US" dirty="0"/>
              <a:t> voor </a:t>
            </a:r>
            <a:r>
              <a:rPr lang="en-US" dirty="0" err="1"/>
              <a:t>betere</a:t>
            </a:r>
            <a:r>
              <a:rPr lang="en-US" dirty="0"/>
              <a:t> besluitvorming, </a:t>
            </a:r>
            <a:r>
              <a:rPr lang="en-US" dirty="0" err="1"/>
              <a:t>meer</a:t>
            </a:r>
            <a:r>
              <a:rPr lang="en-US" dirty="0"/>
              <a:t> veiligheid, </a:t>
            </a:r>
            <a:r>
              <a:rPr lang="en-US" dirty="0" err="1"/>
              <a:t>transparantie</a:t>
            </a:r>
            <a:r>
              <a:rPr lang="en-US" dirty="0"/>
              <a:t> en duurzamere praktijken in de hele </a:t>
            </a:r>
            <a:r>
              <a:rPr lang="en-US" dirty="0" err="1"/>
              <a:t>voedselketen</a:t>
            </a:r>
            <a:r>
              <a:rPr lang="en-US" dirty="0"/>
              <a:t>.</a:t>
            </a:r>
          </a:p>
          <a:p>
            <a:r>
              <a:rPr lang="en-US" sz="2200" dirty="0"/>
              <a:t>Volgens het </a:t>
            </a:r>
            <a:r>
              <a:rPr lang="en-US" sz="2200" dirty="0">
                <a:hlinkClick r:id="rId3"/>
              </a:rPr>
              <a:t>WEF-document </a:t>
            </a:r>
            <a:r>
              <a:rPr lang="en-US" sz="2200" dirty="0"/>
              <a:t>kunnen digitale tools </a:t>
            </a:r>
            <a:r>
              <a:rPr lang="en-US" sz="2200" dirty="0" err="1"/>
              <a:t>voedselsystemen</a:t>
            </a:r>
            <a:r>
              <a:rPr lang="en-US" sz="2200" dirty="0"/>
              <a:t> </a:t>
            </a:r>
            <a:r>
              <a:rPr lang="en-US" sz="2200" dirty="0" err="1"/>
              <a:t>alleen</a:t>
            </a:r>
            <a:r>
              <a:rPr lang="en-US" sz="2200" dirty="0"/>
              <a:t> </a:t>
            </a:r>
            <a:r>
              <a:rPr lang="en-US" sz="2200" dirty="0" err="1"/>
              <a:t>echt</a:t>
            </a:r>
            <a:r>
              <a:rPr lang="en-US" sz="2200" dirty="0"/>
              <a:t> </a:t>
            </a:r>
            <a:r>
              <a:rPr lang="en-US" sz="2200" dirty="0" err="1"/>
              <a:t>transformeren</a:t>
            </a:r>
            <a:r>
              <a:rPr lang="en-US" sz="2200" dirty="0"/>
              <a:t> </a:t>
            </a:r>
            <a:r>
              <a:rPr lang="en-US" sz="2200" dirty="0" err="1"/>
              <a:t>als</a:t>
            </a:r>
            <a:r>
              <a:rPr lang="en-US" sz="2200" dirty="0"/>
              <a:t> er </a:t>
            </a:r>
            <a:r>
              <a:rPr lang="en-US" sz="2200" dirty="0" err="1"/>
              <a:t>randvoorwaarden</a:t>
            </a:r>
            <a:r>
              <a:rPr lang="en-US" sz="2200" dirty="0"/>
              <a:t> </a:t>
            </a:r>
            <a:r>
              <a:rPr lang="en-US" sz="2200" dirty="0" err="1"/>
              <a:t>zijn</a:t>
            </a:r>
            <a:r>
              <a:rPr lang="en-US" sz="2200" dirty="0"/>
              <a:t>, </a:t>
            </a:r>
            <a:r>
              <a:rPr lang="en-US" sz="2200" dirty="0" err="1"/>
              <a:t>zoals</a:t>
            </a:r>
            <a:r>
              <a:rPr lang="en-US" sz="2200" dirty="0"/>
              <a:t> </a:t>
            </a:r>
            <a:r>
              <a:rPr lang="en-US" sz="2200" dirty="0" err="1"/>
              <a:t>goed</a:t>
            </a:r>
            <a:r>
              <a:rPr lang="en-US" sz="2200" dirty="0"/>
              <a:t> </a:t>
            </a:r>
            <a:r>
              <a:rPr lang="en-US" sz="2200" dirty="0" err="1"/>
              <a:t>bestuur</a:t>
            </a:r>
            <a:r>
              <a:rPr lang="en-US" sz="2200" dirty="0"/>
              <a:t>, </a:t>
            </a:r>
            <a:r>
              <a:rPr lang="en-US" sz="2200" dirty="0" err="1"/>
              <a:t>vertrouwen</a:t>
            </a:r>
            <a:r>
              <a:rPr lang="en-US" sz="2200" dirty="0"/>
              <a:t>, </a:t>
            </a:r>
            <a:r>
              <a:rPr lang="en-US" sz="2200" dirty="0" err="1"/>
              <a:t>goede</a:t>
            </a:r>
            <a:r>
              <a:rPr lang="en-US" sz="2200" dirty="0"/>
              <a:t> </a:t>
            </a:r>
            <a:r>
              <a:rPr lang="en-US" sz="2200" dirty="0" err="1"/>
              <a:t>en</a:t>
            </a:r>
            <a:r>
              <a:rPr lang="en-US" sz="2200" dirty="0"/>
              <a:t> </a:t>
            </a:r>
            <a:r>
              <a:rPr lang="en-US" sz="2200" dirty="0" err="1"/>
              <a:t>langdurige</a:t>
            </a:r>
            <a:r>
              <a:rPr lang="en-US" sz="2200" dirty="0"/>
              <a:t> </a:t>
            </a:r>
            <a:r>
              <a:rPr lang="en-US" sz="2200" dirty="0" err="1"/>
              <a:t>samenwerking</a:t>
            </a:r>
            <a:r>
              <a:rPr lang="en-US" sz="2200" dirty="0"/>
              <a:t> </a:t>
            </a:r>
            <a:r>
              <a:rPr lang="en-US" sz="2200" dirty="0" err="1"/>
              <a:t>tussen</a:t>
            </a:r>
            <a:r>
              <a:rPr lang="en-US" sz="2200" dirty="0"/>
              <a:t> systemen.</a:t>
            </a:r>
            <a:endParaRPr lang="en-IE" sz="2200" dirty="0"/>
          </a:p>
        </p:txBody>
      </p:sp>
      <p:sp>
        <p:nvSpPr>
          <p:cNvPr id="6" name="TextBox 5">
            <a:extLst>
              <a:ext uri="{FF2B5EF4-FFF2-40B4-BE49-F238E27FC236}">
                <a16:creationId xmlns:a16="http://schemas.microsoft.com/office/drawing/2014/main" id="{EA152E0F-D55A-C302-40BC-C6197BEE96E6}"/>
              </a:ext>
            </a:extLst>
          </p:cNvPr>
          <p:cNvSpPr txBox="1"/>
          <p:nvPr/>
        </p:nvSpPr>
        <p:spPr>
          <a:xfrm>
            <a:off x="3872621" y="1143496"/>
            <a:ext cx="7289960" cy="646331"/>
          </a:xfrm>
          <a:prstGeom prst="rect">
            <a:avLst/>
          </a:prstGeom>
          <a:solidFill>
            <a:schemeClr val="bg1"/>
          </a:solidFill>
        </p:spPr>
        <p:txBody>
          <a:bodyPr wrap="square">
            <a:spAutoFit/>
          </a:bodyPr>
          <a:lstStyle/>
          <a:p>
            <a:r>
              <a:rPr kumimoji="0" lang="en-IE" sz="3600" b="1" i="0" u="none" strike="noStrike" kern="1200" cap="none" spc="0" normalizeH="0" baseline="0" noProof="0" dirty="0">
                <a:ln>
                  <a:noFill/>
                </a:ln>
                <a:solidFill>
                  <a:srgbClr val="F26650"/>
                </a:solidFill>
                <a:effectLst/>
                <a:uLnTx/>
                <a:uFillTx/>
                <a:latin typeface="Calibri" panose="020F0502020204030204"/>
                <a:ea typeface="+mn-ea"/>
                <a:cs typeface="+mn-cs"/>
              </a:rPr>
              <a:t>Een gedigitaliseerd voedselsysteem</a:t>
            </a:r>
            <a:endParaRPr lang="en-IE" dirty="0"/>
          </a:p>
        </p:txBody>
      </p:sp>
    </p:spTree>
    <p:extLst>
      <p:ext uri="{BB962C8B-B14F-4D97-AF65-F5344CB8AC3E}">
        <p14:creationId xmlns:p14="http://schemas.microsoft.com/office/powerpoint/2010/main" val="402617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9A734-D66B-BF31-3417-D70FBE8C4551}"/>
              </a:ext>
            </a:extLst>
          </p:cNvPr>
          <p:cNvSpPr>
            <a:spLocks noGrp="1"/>
          </p:cNvSpPr>
          <p:nvPr>
            <p:ph type="body" sz="quarter" idx="16"/>
          </p:nvPr>
        </p:nvSpPr>
        <p:spPr>
          <a:xfrm>
            <a:off x="530530" y="437731"/>
            <a:ext cx="10617693" cy="803654"/>
          </a:xfrm>
        </p:spPr>
        <p:txBody>
          <a:bodyPr/>
          <a:lstStyle/>
          <a:p>
            <a:r>
              <a:rPr lang="en-IE" dirty="0"/>
              <a:t>De informatiestroom in een gedigitaliseerd voedselsysteem</a:t>
            </a:r>
          </a:p>
        </p:txBody>
      </p:sp>
      <p:sp>
        <p:nvSpPr>
          <p:cNvPr id="5" name="Isosceles Triangle 4">
            <a:extLst>
              <a:ext uri="{FF2B5EF4-FFF2-40B4-BE49-F238E27FC236}">
                <a16:creationId xmlns:a16="http://schemas.microsoft.com/office/drawing/2014/main" id="{A7111B7D-CBD0-83C3-81BA-52B914293D98}"/>
              </a:ext>
            </a:extLst>
          </p:cNvPr>
          <p:cNvSpPr/>
          <p:nvPr/>
        </p:nvSpPr>
        <p:spPr>
          <a:xfrm>
            <a:off x="4089481" y="2001795"/>
            <a:ext cx="3499793" cy="3342574"/>
          </a:xfrm>
          <a:prstGeom prst="triangle">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D31C8634-1DCF-6A83-6524-CFAAE38A8DD3}"/>
              </a:ext>
            </a:extLst>
          </p:cNvPr>
          <p:cNvSpPr txBox="1"/>
          <p:nvPr/>
        </p:nvSpPr>
        <p:spPr>
          <a:xfrm>
            <a:off x="5368375" y="1754077"/>
            <a:ext cx="1200727" cy="369332"/>
          </a:xfrm>
          <a:prstGeom prst="rect">
            <a:avLst/>
          </a:prstGeom>
          <a:solidFill>
            <a:srgbClr val="B2CFAD"/>
          </a:solidFill>
        </p:spPr>
        <p:txBody>
          <a:bodyPr wrap="square" rtlCol="0">
            <a:spAutoFit/>
          </a:bodyPr>
          <a:lstStyle/>
          <a:p>
            <a:r>
              <a:rPr lang="en-IE" b="1" dirty="0">
                <a:solidFill>
                  <a:srgbClr val="292668"/>
                </a:solidFill>
              </a:rPr>
              <a:t>Klanten</a:t>
            </a:r>
          </a:p>
        </p:txBody>
      </p:sp>
      <p:sp>
        <p:nvSpPr>
          <p:cNvPr id="7" name="TextBox 6">
            <a:extLst>
              <a:ext uri="{FF2B5EF4-FFF2-40B4-BE49-F238E27FC236}">
                <a16:creationId xmlns:a16="http://schemas.microsoft.com/office/drawing/2014/main" id="{8816CAB8-0028-7385-E5DA-3748051D7307}"/>
              </a:ext>
            </a:extLst>
          </p:cNvPr>
          <p:cNvSpPr txBox="1"/>
          <p:nvPr/>
        </p:nvSpPr>
        <p:spPr>
          <a:xfrm>
            <a:off x="2708115" y="4931199"/>
            <a:ext cx="1967598" cy="369332"/>
          </a:xfrm>
          <a:prstGeom prst="rect">
            <a:avLst/>
          </a:prstGeom>
          <a:solidFill>
            <a:srgbClr val="B2CFAD"/>
          </a:solidFill>
        </p:spPr>
        <p:txBody>
          <a:bodyPr wrap="square" rtlCol="0">
            <a:spAutoFit/>
          </a:bodyPr>
          <a:lstStyle/>
          <a:p>
            <a:r>
              <a:rPr lang="en-IE" b="1" dirty="0">
                <a:solidFill>
                  <a:srgbClr val="292668"/>
                </a:solidFill>
              </a:rPr>
              <a:t>Voedingsbedrijven</a:t>
            </a:r>
          </a:p>
        </p:txBody>
      </p:sp>
      <p:sp>
        <p:nvSpPr>
          <p:cNvPr id="8" name="TextBox 7">
            <a:extLst>
              <a:ext uri="{FF2B5EF4-FFF2-40B4-BE49-F238E27FC236}">
                <a16:creationId xmlns:a16="http://schemas.microsoft.com/office/drawing/2014/main" id="{A209AF6D-FEDA-1F6B-E9DE-043B26E7A575}"/>
              </a:ext>
            </a:extLst>
          </p:cNvPr>
          <p:cNvSpPr txBox="1"/>
          <p:nvPr/>
        </p:nvSpPr>
        <p:spPr>
          <a:xfrm>
            <a:off x="7404845" y="4928832"/>
            <a:ext cx="1393104" cy="369332"/>
          </a:xfrm>
          <a:prstGeom prst="rect">
            <a:avLst/>
          </a:prstGeom>
          <a:solidFill>
            <a:srgbClr val="B2CFAD"/>
          </a:solidFill>
        </p:spPr>
        <p:txBody>
          <a:bodyPr wrap="square" rtlCol="0">
            <a:spAutoFit/>
          </a:bodyPr>
          <a:lstStyle/>
          <a:p>
            <a:r>
              <a:rPr lang="en-IE" b="1" dirty="0">
                <a:solidFill>
                  <a:srgbClr val="292668"/>
                </a:solidFill>
              </a:rPr>
              <a:t>Overheden</a:t>
            </a:r>
          </a:p>
        </p:txBody>
      </p:sp>
      <p:pic>
        <p:nvPicPr>
          <p:cNvPr id="10" name="Graphic 9" descr="Store outline">
            <a:extLst>
              <a:ext uri="{FF2B5EF4-FFF2-40B4-BE49-F238E27FC236}">
                <a16:creationId xmlns:a16="http://schemas.microsoft.com/office/drawing/2014/main" id="{1B69BE9C-53FB-5597-460D-B431A99C4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879" y="4227918"/>
            <a:ext cx="914400" cy="914400"/>
          </a:xfrm>
          <a:prstGeom prst="rect">
            <a:avLst/>
          </a:prstGeom>
        </p:spPr>
      </p:pic>
      <p:pic>
        <p:nvPicPr>
          <p:cNvPr id="12" name="Graphic 11" descr="Remote work outline">
            <a:extLst>
              <a:ext uri="{FF2B5EF4-FFF2-40B4-BE49-F238E27FC236}">
                <a16:creationId xmlns:a16="http://schemas.microsoft.com/office/drawing/2014/main" id="{EF155ADB-D771-5C17-3441-7237359A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0459" y="4264865"/>
            <a:ext cx="914400" cy="914400"/>
          </a:xfrm>
          <a:prstGeom prst="rect">
            <a:avLst/>
          </a:prstGeom>
        </p:spPr>
      </p:pic>
      <p:pic>
        <p:nvPicPr>
          <p:cNvPr id="14" name="Graphic 13" descr="Children outline">
            <a:extLst>
              <a:ext uri="{FF2B5EF4-FFF2-40B4-BE49-F238E27FC236}">
                <a16:creationId xmlns:a16="http://schemas.microsoft.com/office/drawing/2014/main" id="{291FF02E-1619-5C7E-6DD5-44DE634F09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4283" y="1103268"/>
            <a:ext cx="914400" cy="914400"/>
          </a:xfrm>
          <a:prstGeom prst="rect">
            <a:avLst/>
          </a:prstGeom>
        </p:spPr>
      </p:pic>
      <p:sp>
        <p:nvSpPr>
          <p:cNvPr id="15" name="TextBox 14">
            <a:extLst>
              <a:ext uri="{FF2B5EF4-FFF2-40B4-BE49-F238E27FC236}">
                <a16:creationId xmlns:a16="http://schemas.microsoft.com/office/drawing/2014/main" id="{EE353B6E-2AB8-34A8-EC18-A65D3F1BC08A}"/>
              </a:ext>
            </a:extLst>
          </p:cNvPr>
          <p:cNvSpPr txBox="1"/>
          <p:nvPr/>
        </p:nvSpPr>
        <p:spPr>
          <a:xfrm>
            <a:off x="5262312" y="2467938"/>
            <a:ext cx="1200727" cy="1077218"/>
          </a:xfrm>
          <a:prstGeom prst="rect">
            <a:avLst/>
          </a:prstGeom>
          <a:noFill/>
        </p:spPr>
        <p:txBody>
          <a:bodyPr wrap="square" rtlCol="0">
            <a:spAutoFit/>
          </a:bodyPr>
          <a:lstStyle/>
          <a:p>
            <a:pPr algn="ctr"/>
            <a:r>
              <a:rPr lang="en-IE" sz="1600" b="1" dirty="0" err="1">
                <a:solidFill>
                  <a:schemeClr val="bg1"/>
                </a:solidFill>
              </a:rPr>
              <a:t>Gedigi-taliseerd</a:t>
            </a:r>
            <a:r>
              <a:rPr lang="en-IE" sz="1600" b="1" dirty="0">
                <a:solidFill>
                  <a:schemeClr val="bg1"/>
                </a:solidFill>
              </a:rPr>
              <a:t> </a:t>
            </a:r>
            <a:r>
              <a:rPr lang="en-IE" sz="1600" b="1" dirty="0" err="1">
                <a:solidFill>
                  <a:schemeClr val="bg1"/>
                </a:solidFill>
              </a:rPr>
              <a:t>voedselsy-steem</a:t>
            </a:r>
            <a:endParaRPr lang="en-IE" sz="1600" b="1" dirty="0">
              <a:solidFill>
                <a:schemeClr val="bg1"/>
              </a:solidFill>
            </a:endParaRPr>
          </a:p>
        </p:txBody>
      </p:sp>
      <p:sp>
        <p:nvSpPr>
          <p:cNvPr id="16" name="TextBox 15">
            <a:extLst>
              <a:ext uri="{FF2B5EF4-FFF2-40B4-BE49-F238E27FC236}">
                <a16:creationId xmlns:a16="http://schemas.microsoft.com/office/drawing/2014/main" id="{98710C7B-AB45-71A8-981A-CD2F87D052F4}"/>
              </a:ext>
            </a:extLst>
          </p:cNvPr>
          <p:cNvSpPr txBox="1"/>
          <p:nvPr/>
        </p:nvSpPr>
        <p:spPr>
          <a:xfrm>
            <a:off x="4905301" y="3873550"/>
            <a:ext cx="2495401" cy="1384995"/>
          </a:xfrm>
          <a:prstGeom prst="rect">
            <a:avLst/>
          </a:prstGeom>
          <a:noFill/>
        </p:spPr>
        <p:txBody>
          <a:bodyPr wrap="square" rtlCol="0">
            <a:spAutoFit/>
          </a:bodyPr>
          <a:lstStyle/>
          <a:p>
            <a:pPr marL="108000" indent="-108000">
              <a:buFont typeface="Arial" panose="020B0604020202020204" pitchFamily="34" charset="0"/>
              <a:buChar char="•"/>
            </a:pPr>
            <a:r>
              <a:rPr lang="en-IE" sz="1400" dirty="0">
                <a:solidFill>
                  <a:srgbClr val="292668"/>
                </a:solidFill>
              </a:rPr>
              <a:t>IoT – Internet of Things</a:t>
            </a:r>
          </a:p>
          <a:p>
            <a:pPr marL="108000" indent="-108000">
              <a:buFont typeface="Arial" panose="020B0604020202020204" pitchFamily="34" charset="0"/>
              <a:buChar char="•"/>
            </a:pPr>
            <a:r>
              <a:rPr lang="en-IE" sz="1400" dirty="0">
                <a:solidFill>
                  <a:srgbClr val="292668"/>
                </a:solidFill>
              </a:rPr>
              <a:t>Big data</a:t>
            </a:r>
          </a:p>
          <a:p>
            <a:pPr marL="108000" indent="-108000">
              <a:buFont typeface="Arial" panose="020B0604020202020204" pitchFamily="34" charset="0"/>
              <a:buChar char="•"/>
            </a:pPr>
            <a:r>
              <a:rPr lang="en-IE" sz="1400" dirty="0">
                <a:solidFill>
                  <a:srgbClr val="292668"/>
                </a:solidFill>
              </a:rPr>
              <a:t>E-communicatie</a:t>
            </a:r>
          </a:p>
          <a:p>
            <a:pPr marL="108000" indent="-108000">
              <a:buFont typeface="Arial" panose="020B0604020202020204" pitchFamily="34" charset="0"/>
              <a:buChar char="•"/>
            </a:pPr>
            <a:r>
              <a:rPr lang="en-IE" sz="1400" dirty="0">
                <a:solidFill>
                  <a:srgbClr val="292668"/>
                </a:solidFill>
              </a:rPr>
              <a:t>E-commerce</a:t>
            </a:r>
          </a:p>
          <a:p>
            <a:pPr marL="108000" indent="-108000">
              <a:buFont typeface="Arial" panose="020B0604020202020204" pitchFamily="34" charset="0"/>
              <a:buChar char="•"/>
            </a:pPr>
            <a:r>
              <a:rPr lang="en-IE" sz="1400" dirty="0">
                <a:solidFill>
                  <a:srgbClr val="292668"/>
                </a:solidFill>
              </a:rPr>
              <a:t>Intelligente productie</a:t>
            </a:r>
          </a:p>
          <a:p>
            <a:pPr marL="108000" indent="-108000">
              <a:buFont typeface="Arial" panose="020B0604020202020204" pitchFamily="34" charset="0"/>
              <a:buChar char="•"/>
            </a:pPr>
            <a:r>
              <a:rPr lang="en-IE" sz="1400" dirty="0">
                <a:solidFill>
                  <a:srgbClr val="292668"/>
                </a:solidFill>
              </a:rPr>
              <a:t>Slimme diensten</a:t>
            </a:r>
          </a:p>
        </p:txBody>
      </p:sp>
      <p:pic>
        <p:nvPicPr>
          <p:cNvPr id="18" name="Graphic 17" descr="Line arrow: Clockwise curve with solid fill">
            <a:extLst>
              <a:ext uri="{FF2B5EF4-FFF2-40B4-BE49-F238E27FC236}">
                <a16:creationId xmlns:a16="http://schemas.microsoft.com/office/drawing/2014/main" id="{D815BB79-A456-CFF4-2187-E2BE7F86A7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400516">
            <a:off x="6249398" y="4943131"/>
            <a:ext cx="1374442" cy="1374442"/>
          </a:xfrm>
          <a:prstGeom prst="rect">
            <a:avLst/>
          </a:prstGeom>
        </p:spPr>
      </p:pic>
      <p:pic>
        <p:nvPicPr>
          <p:cNvPr id="21" name="Graphic 20" descr="Line arrow: Clockwise curve with solid fill">
            <a:extLst>
              <a:ext uri="{FF2B5EF4-FFF2-40B4-BE49-F238E27FC236}">
                <a16:creationId xmlns:a16="http://schemas.microsoft.com/office/drawing/2014/main" id="{6407967C-A730-E2F2-2F02-3D12FC5BC6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413485">
            <a:off x="6150070" y="2006022"/>
            <a:ext cx="1281003" cy="1281003"/>
          </a:xfrm>
          <a:prstGeom prst="rect">
            <a:avLst/>
          </a:prstGeom>
        </p:spPr>
      </p:pic>
      <p:pic>
        <p:nvPicPr>
          <p:cNvPr id="22" name="Graphic 21" descr="Line arrow: Clockwise curve with solid fill">
            <a:extLst>
              <a:ext uri="{FF2B5EF4-FFF2-40B4-BE49-F238E27FC236}">
                <a16:creationId xmlns:a16="http://schemas.microsoft.com/office/drawing/2014/main" id="{5CB578DF-9144-9327-A2E0-CAD34A231E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758734">
            <a:off x="3381933" y="3512450"/>
            <a:ext cx="1374442" cy="1374442"/>
          </a:xfrm>
          <a:prstGeom prst="rect">
            <a:avLst/>
          </a:prstGeom>
        </p:spPr>
      </p:pic>
      <p:sp>
        <p:nvSpPr>
          <p:cNvPr id="24" name="TextBox 23">
            <a:extLst>
              <a:ext uri="{FF2B5EF4-FFF2-40B4-BE49-F238E27FC236}">
                <a16:creationId xmlns:a16="http://schemas.microsoft.com/office/drawing/2014/main" id="{7EA209A1-A951-C4EC-5720-2D9F602CA6B6}"/>
              </a:ext>
            </a:extLst>
          </p:cNvPr>
          <p:cNvSpPr txBox="1"/>
          <p:nvPr/>
        </p:nvSpPr>
        <p:spPr>
          <a:xfrm>
            <a:off x="1248938" y="5350154"/>
            <a:ext cx="3266473"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292668"/>
                </a:solidFill>
              </a:rPr>
              <a:t>Regionale en wereldwijde netwerkverbindingen</a:t>
            </a:r>
          </a:p>
          <a:p>
            <a:pPr marL="285750" indent="-285750">
              <a:buFont typeface="Arial" panose="020B0604020202020204" pitchFamily="34" charset="0"/>
              <a:buChar char="•"/>
            </a:pPr>
            <a:r>
              <a:rPr lang="en-US" sz="1600" dirty="0">
                <a:solidFill>
                  <a:srgbClr val="292668"/>
                </a:solidFill>
              </a:rPr>
              <a:t>Marktanalyse</a:t>
            </a:r>
          </a:p>
          <a:p>
            <a:pPr marL="285750" indent="-285750">
              <a:buFont typeface="Arial" panose="020B0604020202020204" pitchFamily="34" charset="0"/>
              <a:buChar char="•"/>
            </a:pPr>
            <a:r>
              <a:rPr lang="en-US" sz="1600" dirty="0">
                <a:solidFill>
                  <a:srgbClr val="292668"/>
                </a:solidFill>
              </a:rPr>
              <a:t>Verbeterde kwaliteitscontrole</a:t>
            </a:r>
          </a:p>
        </p:txBody>
      </p:sp>
      <p:pic>
        <p:nvPicPr>
          <p:cNvPr id="25" name="Graphic 24" descr="Line arrow: Clockwise curve with solid fill">
            <a:extLst>
              <a:ext uri="{FF2B5EF4-FFF2-40B4-BE49-F238E27FC236}">
                <a16:creationId xmlns:a16="http://schemas.microsoft.com/office/drawing/2014/main" id="{A0CECC76-6EDF-B675-0453-E0772EE98D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3961190" y="5045966"/>
            <a:ext cx="1398895" cy="1398895"/>
          </a:xfrm>
          <a:prstGeom prst="rect">
            <a:avLst/>
          </a:prstGeom>
        </p:spPr>
      </p:pic>
      <p:sp>
        <p:nvSpPr>
          <p:cNvPr id="26" name="TextBox 25">
            <a:extLst>
              <a:ext uri="{FF2B5EF4-FFF2-40B4-BE49-F238E27FC236}">
                <a16:creationId xmlns:a16="http://schemas.microsoft.com/office/drawing/2014/main" id="{51E22F92-CA2C-6113-66E3-8D406C30B627}"/>
              </a:ext>
            </a:extLst>
          </p:cNvPr>
          <p:cNvSpPr txBox="1"/>
          <p:nvPr/>
        </p:nvSpPr>
        <p:spPr>
          <a:xfrm>
            <a:off x="1248938" y="3274495"/>
            <a:ext cx="2563184"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Bedrijfsinformatie</a:t>
            </a:r>
          </a:p>
          <a:p>
            <a:pPr marL="285750" indent="-285750">
              <a:buFont typeface="Arial" panose="020B0604020202020204" pitchFamily="34" charset="0"/>
              <a:buChar char="•"/>
            </a:pPr>
            <a:r>
              <a:rPr lang="en-US" sz="1600" dirty="0">
                <a:solidFill>
                  <a:srgbClr val="55854D"/>
                </a:solidFill>
              </a:rPr>
              <a:t>Markttransacties</a:t>
            </a:r>
          </a:p>
          <a:p>
            <a:pPr marL="285750" indent="-285750">
              <a:buFont typeface="Arial" panose="020B0604020202020204" pitchFamily="34" charset="0"/>
              <a:buChar char="•"/>
            </a:pPr>
            <a:r>
              <a:rPr lang="en-US" sz="1600" dirty="0">
                <a:solidFill>
                  <a:srgbClr val="55854D"/>
                </a:solidFill>
              </a:rPr>
              <a:t>Prijs- en voedselkostengegevens</a:t>
            </a:r>
          </a:p>
        </p:txBody>
      </p:sp>
      <p:pic>
        <p:nvPicPr>
          <p:cNvPr id="27" name="Graphic 26" descr="Line arrow: Clockwise curve with solid fill">
            <a:extLst>
              <a:ext uri="{FF2B5EF4-FFF2-40B4-BE49-F238E27FC236}">
                <a16:creationId xmlns:a16="http://schemas.microsoft.com/office/drawing/2014/main" id="{7C550803-48E6-62A6-782F-9192E5F69E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383929">
            <a:off x="6773290" y="3585392"/>
            <a:ext cx="1384482" cy="1384482"/>
          </a:xfrm>
          <a:prstGeom prst="rect">
            <a:avLst/>
          </a:prstGeom>
        </p:spPr>
      </p:pic>
      <p:pic>
        <p:nvPicPr>
          <p:cNvPr id="28" name="Graphic 27" descr="Line arrow: Clockwise curve with solid fill">
            <a:extLst>
              <a:ext uri="{FF2B5EF4-FFF2-40B4-BE49-F238E27FC236}">
                <a16:creationId xmlns:a16="http://schemas.microsoft.com/office/drawing/2014/main" id="{827F9C60-A925-4EB2-36F8-12B72F227D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440867">
            <a:off x="4139502" y="1838187"/>
            <a:ext cx="1397676" cy="1397676"/>
          </a:xfrm>
          <a:prstGeom prst="rect">
            <a:avLst/>
          </a:prstGeom>
        </p:spPr>
      </p:pic>
      <p:sp>
        <p:nvSpPr>
          <p:cNvPr id="30" name="TextBox 29">
            <a:extLst>
              <a:ext uri="{FF2B5EF4-FFF2-40B4-BE49-F238E27FC236}">
                <a16:creationId xmlns:a16="http://schemas.microsoft.com/office/drawing/2014/main" id="{164DA92A-10AD-FEA9-F15D-9F001AEA7359}"/>
              </a:ext>
            </a:extLst>
          </p:cNvPr>
          <p:cNvSpPr txBox="1"/>
          <p:nvPr/>
        </p:nvSpPr>
        <p:spPr>
          <a:xfrm>
            <a:off x="2843561" y="1373379"/>
            <a:ext cx="2122747" cy="1323439"/>
          </a:xfrm>
          <a:prstGeom prst="rect">
            <a:avLst/>
          </a:prstGeom>
          <a:noFill/>
        </p:spPr>
        <p:txBody>
          <a:bodyPr wrap="square">
            <a:spAutoFit/>
          </a:bodyPr>
          <a:lstStyle/>
          <a:p>
            <a:r>
              <a:rPr lang="en-IE" sz="1600" dirty="0">
                <a:solidFill>
                  <a:srgbClr val="292668"/>
                </a:solidFill>
              </a:rPr>
              <a:t>Weloverwogen beslissingen over:</a:t>
            </a:r>
          </a:p>
          <a:p>
            <a:pPr marL="285750" indent="-285750">
              <a:buFont typeface="Arial" panose="020B0604020202020204" pitchFamily="34" charset="0"/>
              <a:buChar char="•"/>
            </a:pPr>
            <a:r>
              <a:rPr lang="en-IE" sz="1600" dirty="0">
                <a:solidFill>
                  <a:srgbClr val="292668"/>
                </a:solidFill>
              </a:rPr>
              <a:t>Beschikbaarheid</a:t>
            </a:r>
          </a:p>
          <a:p>
            <a:pPr marL="285750" indent="-285750">
              <a:buFont typeface="Arial" panose="020B0604020202020204" pitchFamily="34" charset="0"/>
              <a:buChar char="•"/>
            </a:pPr>
            <a:r>
              <a:rPr lang="en-IE" sz="1600" dirty="0">
                <a:solidFill>
                  <a:srgbClr val="292668"/>
                </a:solidFill>
              </a:rPr>
              <a:t>Toegankelijkheid</a:t>
            </a:r>
          </a:p>
          <a:p>
            <a:pPr marL="285750" indent="-285750">
              <a:buFont typeface="Arial" panose="020B0604020202020204" pitchFamily="34" charset="0"/>
              <a:buChar char="•"/>
            </a:pPr>
            <a:r>
              <a:rPr lang="en-IE" sz="1600" dirty="0">
                <a:solidFill>
                  <a:srgbClr val="292668"/>
                </a:solidFill>
              </a:rPr>
              <a:t>Toereikendheid</a:t>
            </a:r>
          </a:p>
          <a:p>
            <a:pPr marL="285750" indent="-285750">
              <a:buFont typeface="Arial" panose="020B0604020202020204" pitchFamily="34" charset="0"/>
              <a:buChar char="•"/>
            </a:pPr>
            <a:r>
              <a:rPr lang="en-IE" sz="1600" dirty="0">
                <a:solidFill>
                  <a:srgbClr val="292668"/>
                </a:solidFill>
              </a:rPr>
              <a:t>Betaalbaarheid</a:t>
            </a:r>
          </a:p>
        </p:txBody>
      </p:sp>
      <p:sp>
        <p:nvSpPr>
          <p:cNvPr id="31" name="TextBox 30">
            <a:extLst>
              <a:ext uri="{FF2B5EF4-FFF2-40B4-BE49-F238E27FC236}">
                <a16:creationId xmlns:a16="http://schemas.microsoft.com/office/drawing/2014/main" id="{4108CBC1-99D0-EEE0-77A3-5F87CF0EE82A}"/>
              </a:ext>
            </a:extLst>
          </p:cNvPr>
          <p:cNvSpPr txBox="1"/>
          <p:nvPr/>
        </p:nvSpPr>
        <p:spPr>
          <a:xfrm>
            <a:off x="6825435" y="1457990"/>
            <a:ext cx="3779375"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Persoonlijke informatie</a:t>
            </a:r>
          </a:p>
          <a:p>
            <a:pPr marL="285750" indent="-285750">
              <a:buFont typeface="Arial" panose="020B0604020202020204" pitchFamily="34" charset="0"/>
              <a:buChar char="•"/>
            </a:pPr>
            <a:r>
              <a:rPr lang="en-US" sz="1600" dirty="0">
                <a:solidFill>
                  <a:srgbClr val="55854D"/>
                </a:solidFill>
              </a:rPr>
              <a:t>Activiteiten bijhouden (gewoontes/voorkeuren)</a:t>
            </a:r>
          </a:p>
          <a:p>
            <a:pPr marL="285750" indent="-285750">
              <a:buFont typeface="Arial" panose="020B0604020202020204" pitchFamily="34" charset="0"/>
              <a:buChar char="•"/>
            </a:pPr>
            <a:r>
              <a:rPr lang="en-US" sz="1600" dirty="0">
                <a:solidFill>
                  <a:srgbClr val="55854D"/>
                </a:solidFill>
              </a:rPr>
              <a:t>Levensstijlinformatie.</a:t>
            </a:r>
          </a:p>
        </p:txBody>
      </p:sp>
      <p:sp>
        <p:nvSpPr>
          <p:cNvPr id="33" name="TextBox 32">
            <a:extLst>
              <a:ext uri="{FF2B5EF4-FFF2-40B4-BE49-F238E27FC236}">
                <a16:creationId xmlns:a16="http://schemas.microsoft.com/office/drawing/2014/main" id="{08713D52-E524-AC7E-7DD9-3D60AA0222BD}"/>
              </a:ext>
            </a:extLst>
          </p:cNvPr>
          <p:cNvSpPr txBox="1"/>
          <p:nvPr/>
        </p:nvSpPr>
        <p:spPr>
          <a:xfrm>
            <a:off x="7659851" y="5348819"/>
            <a:ext cx="3401725"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Beheer/controle</a:t>
            </a:r>
          </a:p>
          <a:p>
            <a:pPr marL="285750" indent="-285750">
              <a:buFont typeface="Arial" panose="020B0604020202020204" pitchFamily="34" charset="0"/>
              <a:buChar char="•"/>
            </a:pPr>
            <a:r>
              <a:rPr lang="en-US" sz="1600" dirty="0">
                <a:solidFill>
                  <a:srgbClr val="55854D"/>
                </a:solidFill>
              </a:rPr>
              <a:t>Officiële nalevingsinformatie</a:t>
            </a:r>
          </a:p>
          <a:p>
            <a:pPr marL="285750" indent="-285750">
              <a:buFont typeface="Arial" panose="020B0604020202020204" pitchFamily="34" charset="0"/>
              <a:buChar char="•"/>
            </a:pPr>
            <a:r>
              <a:rPr lang="en-US" sz="1600" dirty="0">
                <a:solidFill>
                  <a:srgbClr val="55854D"/>
                </a:solidFill>
              </a:rPr>
              <a:t>Feedback- en begeleidingsgegevens</a:t>
            </a:r>
          </a:p>
        </p:txBody>
      </p:sp>
      <p:sp>
        <p:nvSpPr>
          <p:cNvPr id="34" name="TextBox 33">
            <a:extLst>
              <a:ext uri="{FF2B5EF4-FFF2-40B4-BE49-F238E27FC236}">
                <a16:creationId xmlns:a16="http://schemas.microsoft.com/office/drawing/2014/main" id="{937C9B13-68C0-B665-EA9F-FCA0CAD3E32F}"/>
              </a:ext>
            </a:extLst>
          </p:cNvPr>
          <p:cNvSpPr txBox="1"/>
          <p:nvPr/>
        </p:nvSpPr>
        <p:spPr>
          <a:xfrm>
            <a:off x="7791110" y="3198062"/>
            <a:ext cx="2861869" cy="1077218"/>
          </a:xfrm>
          <a:prstGeom prst="rect">
            <a:avLst/>
          </a:prstGeom>
          <a:noFill/>
        </p:spPr>
        <p:txBody>
          <a:bodyPr wrap="square">
            <a:spAutoFit/>
          </a:bodyPr>
          <a:lstStyle/>
          <a:p>
            <a:pPr marL="285750" indent="-285750">
              <a:buFont typeface="Arial" panose="020B0604020202020204" pitchFamily="34" charset="0"/>
              <a:buChar char="•"/>
            </a:pPr>
            <a:r>
              <a:rPr lang="it-IT" sz="1600" dirty="0">
                <a:solidFill>
                  <a:srgbClr val="292668"/>
                </a:solidFill>
              </a:rPr>
              <a:t>Monitoringresultaten</a:t>
            </a:r>
          </a:p>
          <a:p>
            <a:pPr marL="285750" indent="-285750">
              <a:buFont typeface="Arial" panose="020B0604020202020204" pitchFamily="34" charset="0"/>
              <a:buChar char="•"/>
            </a:pPr>
            <a:r>
              <a:rPr lang="it-IT" sz="1600" dirty="0">
                <a:solidFill>
                  <a:srgbClr val="292668"/>
                </a:solidFill>
              </a:rPr>
              <a:t>Gegevens over kwaliteitscontrole</a:t>
            </a:r>
          </a:p>
          <a:p>
            <a:pPr marL="285750" indent="-285750">
              <a:buFont typeface="Arial" panose="020B0604020202020204" pitchFamily="34" charset="0"/>
              <a:buChar char="•"/>
            </a:pPr>
            <a:r>
              <a:rPr lang="it-IT" sz="1600" dirty="0">
                <a:solidFill>
                  <a:srgbClr val="292668"/>
                </a:solidFill>
              </a:rPr>
              <a:t>Gegevensgeneratie</a:t>
            </a:r>
          </a:p>
        </p:txBody>
      </p:sp>
    </p:spTree>
    <p:extLst>
      <p:ext uri="{BB962C8B-B14F-4D97-AF65-F5344CB8AC3E}">
        <p14:creationId xmlns:p14="http://schemas.microsoft.com/office/powerpoint/2010/main" val="16631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92732-5796-1776-3E55-320446E86741}"/>
              </a:ext>
            </a:extLst>
          </p:cNvPr>
          <p:cNvSpPr>
            <a:spLocks noGrp="1"/>
          </p:cNvSpPr>
          <p:nvPr>
            <p:ph type="body" sz="quarter" idx="16"/>
          </p:nvPr>
        </p:nvSpPr>
        <p:spPr>
          <a:xfrm>
            <a:off x="1232280" y="593866"/>
            <a:ext cx="10381560" cy="992652"/>
          </a:xfrm>
        </p:spPr>
        <p:txBody>
          <a:bodyPr/>
          <a:lstStyle/>
          <a:p>
            <a:r>
              <a:rPr lang="en-IE" dirty="0"/>
              <a:t>Voorbeelden van </a:t>
            </a:r>
            <a:r>
              <a:rPr lang="en-IE" dirty="0" err="1"/>
              <a:t>digitaliseringssystemen</a:t>
            </a:r>
            <a:r>
              <a:rPr lang="en-IE" dirty="0"/>
              <a:t> bij </a:t>
            </a:r>
            <a:r>
              <a:rPr lang="en-IE" dirty="0" err="1"/>
              <a:t>bedrijven</a:t>
            </a:r>
            <a:endParaRPr lang="en-IE" dirty="0"/>
          </a:p>
        </p:txBody>
      </p:sp>
      <p:sp>
        <p:nvSpPr>
          <p:cNvPr id="4" name="Freeform 1">
            <a:extLst>
              <a:ext uri="{FF2B5EF4-FFF2-40B4-BE49-F238E27FC236}">
                <a16:creationId xmlns:a16="http://schemas.microsoft.com/office/drawing/2014/main" id="{14AA5D12-F804-37AB-E6EA-8C1532670662}"/>
              </a:ext>
            </a:extLst>
          </p:cNvPr>
          <p:cNvSpPr>
            <a:spLocks noChangeArrowheads="1"/>
          </p:cNvSpPr>
          <p:nvPr/>
        </p:nvSpPr>
        <p:spPr bwMode="auto">
          <a:xfrm>
            <a:off x="1013219" y="2665658"/>
            <a:ext cx="2951346" cy="3598476"/>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5B79BD7A-1E9E-B357-2814-68066C1990FC}"/>
              </a:ext>
            </a:extLst>
          </p:cNvPr>
          <p:cNvSpPr>
            <a:spLocks noChangeArrowheads="1"/>
          </p:cNvSpPr>
          <p:nvPr/>
        </p:nvSpPr>
        <p:spPr bwMode="auto">
          <a:xfrm>
            <a:off x="1694988" y="1615373"/>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35CCC334-4382-4447-88E4-CD48F5711245}"/>
              </a:ext>
            </a:extLst>
          </p:cNvPr>
          <p:cNvSpPr>
            <a:spLocks noChangeArrowheads="1"/>
          </p:cNvSpPr>
          <p:nvPr/>
        </p:nvSpPr>
        <p:spPr bwMode="auto">
          <a:xfrm>
            <a:off x="4885372" y="2702268"/>
            <a:ext cx="2951347" cy="3921481"/>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5881935D-A3CB-E31B-EAD9-08726B98DE8E}"/>
              </a:ext>
            </a:extLst>
          </p:cNvPr>
          <p:cNvSpPr>
            <a:spLocks noChangeArrowheads="1"/>
          </p:cNvSpPr>
          <p:nvPr/>
        </p:nvSpPr>
        <p:spPr bwMode="auto">
          <a:xfrm>
            <a:off x="5567141" y="1651983"/>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8" name="Freeform 320">
            <a:extLst>
              <a:ext uri="{FF2B5EF4-FFF2-40B4-BE49-F238E27FC236}">
                <a16:creationId xmlns:a16="http://schemas.microsoft.com/office/drawing/2014/main" id="{F1BA0104-2AFE-49EA-E0AB-A7FE42BBE1D7}"/>
              </a:ext>
            </a:extLst>
          </p:cNvPr>
          <p:cNvSpPr>
            <a:spLocks noChangeArrowheads="1"/>
          </p:cNvSpPr>
          <p:nvPr/>
        </p:nvSpPr>
        <p:spPr bwMode="auto">
          <a:xfrm>
            <a:off x="8788140" y="2670973"/>
            <a:ext cx="2951346" cy="359316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9" name="Freeform 393">
            <a:extLst>
              <a:ext uri="{FF2B5EF4-FFF2-40B4-BE49-F238E27FC236}">
                <a16:creationId xmlns:a16="http://schemas.microsoft.com/office/drawing/2014/main" id="{5E2DF4C9-CF8E-3D7F-A0C6-2B5AD0FD565F}"/>
              </a:ext>
            </a:extLst>
          </p:cNvPr>
          <p:cNvSpPr>
            <a:spLocks noChangeArrowheads="1"/>
          </p:cNvSpPr>
          <p:nvPr/>
        </p:nvSpPr>
        <p:spPr bwMode="auto">
          <a:xfrm>
            <a:off x="9469909" y="1620688"/>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dirty="0"/>
          </a:p>
        </p:txBody>
      </p:sp>
      <p:sp>
        <p:nvSpPr>
          <p:cNvPr id="10" name="CuadroTexto 553">
            <a:extLst>
              <a:ext uri="{FF2B5EF4-FFF2-40B4-BE49-F238E27FC236}">
                <a16:creationId xmlns:a16="http://schemas.microsoft.com/office/drawing/2014/main" id="{04CCBD2D-2CC0-D215-01F0-2971B30B176B}"/>
              </a:ext>
            </a:extLst>
          </p:cNvPr>
          <p:cNvSpPr txBox="1"/>
          <p:nvPr/>
        </p:nvSpPr>
        <p:spPr>
          <a:xfrm>
            <a:off x="1067484" y="3276111"/>
            <a:ext cx="289708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SLIMME KEUKENS</a:t>
            </a:r>
          </a:p>
        </p:txBody>
      </p:sp>
      <p:sp>
        <p:nvSpPr>
          <p:cNvPr id="11" name="CuadroTexto 555">
            <a:extLst>
              <a:ext uri="{FF2B5EF4-FFF2-40B4-BE49-F238E27FC236}">
                <a16:creationId xmlns:a16="http://schemas.microsoft.com/office/drawing/2014/main" id="{8A19A04F-C871-9153-4DB8-2A599A4C92D2}"/>
              </a:ext>
            </a:extLst>
          </p:cNvPr>
          <p:cNvSpPr txBox="1"/>
          <p:nvPr/>
        </p:nvSpPr>
        <p:spPr>
          <a:xfrm>
            <a:off x="4952677" y="3314417"/>
            <a:ext cx="2916659"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DIGITALE TRACEERBAARHEID</a:t>
            </a:r>
          </a:p>
        </p:txBody>
      </p:sp>
      <p:sp>
        <p:nvSpPr>
          <p:cNvPr id="12" name="CuadroTexto 557">
            <a:extLst>
              <a:ext uri="{FF2B5EF4-FFF2-40B4-BE49-F238E27FC236}">
                <a16:creationId xmlns:a16="http://schemas.microsoft.com/office/drawing/2014/main" id="{48B15684-7CBF-EE29-2345-2A3D0FD2813E}"/>
              </a:ext>
            </a:extLst>
          </p:cNvPr>
          <p:cNvSpPr txBox="1"/>
          <p:nvPr/>
        </p:nvSpPr>
        <p:spPr>
          <a:xfrm>
            <a:off x="8729775" y="3272083"/>
            <a:ext cx="2951346"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DATA</a:t>
            </a:r>
          </a:p>
        </p:txBody>
      </p:sp>
      <p:sp>
        <p:nvSpPr>
          <p:cNvPr id="54" name="TextBox 53">
            <a:extLst>
              <a:ext uri="{FF2B5EF4-FFF2-40B4-BE49-F238E27FC236}">
                <a16:creationId xmlns:a16="http://schemas.microsoft.com/office/drawing/2014/main" id="{C8A40BAE-2B69-E311-1D7B-69FFB63B96D2}"/>
              </a:ext>
            </a:extLst>
          </p:cNvPr>
          <p:cNvSpPr txBox="1"/>
          <p:nvPr/>
        </p:nvSpPr>
        <p:spPr>
          <a:xfrm>
            <a:off x="1067483" y="3672193"/>
            <a:ext cx="2866467" cy="2139047"/>
          </a:xfrm>
          <a:prstGeom prst="rect">
            <a:avLst/>
          </a:prstGeom>
          <a:noFill/>
        </p:spPr>
        <p:txBody>
          <a:bodyPr wrap="square">
            <a:spAutoFit/>
          </a:bodyPr>
          <a:lstStyle/>
          <a:p>
            <a:pPr>
              <a:buNone/>
            </a:pPr>
            <a:r>
              <a:rPr lang="en-US" sz="1600" dirty="0">
                <a:solidFill>
                  <a:srgbClr val="292668"/>
                </a:solidFill>
              </a:rPr>
              <a:t>Voorbeelden hiervan zijn:</a:t>
            </a:r>
          </a:p>
          <a:p>
            <a:pPr marL="108000" indent="-108000">
              <a:buFont typeface="Arial" panose="020B0604020202020204" pitchFamily="34" charset="0"/>
              <a:buChar char="•"/>
            </a:pPr>
            <a:r>
              <a:rPr lang="en-US" sz="1600" dirty="0">
                <a:solidFill>
                  <a:srgbClr val="292668"/>
                </a:solidFill>
              </a:rPr>
              <a:t>Verbonden apparaten</a:t>
            </a:r>
          </a:p>
          <a:p>
            <a:pPr marL="108000" indent="-108000">
              <a:buFont typeface="Arial" panose="020B0604020202020204" pitchFamily="34" charset="0"/>
              <a:buChar char="•"/>
            </a:pPr>
            <a:r>
              <a:rPr lang="en-US" sz="1600" dirty="0">
                <a:solidFill>
                  <a:srgbClr val="292668"/>
                </a:solidFill>
              </a:rPr>
              <a:t>Digitale receptensystemen</a:t>
            </a:r>
          </a:p>
          <a:p>
            <a:pPr marL="108000" indent="-108000">
              <a:buFont typeface="Arial" panose="020B0604020202020204" pitchFamily="34" charset="0"/>
              <a:buChar char="•"/>
            </a:pPr>
            <a:r>
              <a:rPr lang="en-US" sz="1600" dirty="0">
                <a:solidFill>
                  <a:srgbClr val="292668"/>
                </a:solidFill>
              </a:rPr>
              <a:t>Energiezuinige apparatuur</a:t>
            </a:r>
          </a:p>
          <a:p>
            <a:pPr marL="108000" indent="-108000">
              <a:buFont typeface="Arial" panose="020B0604020202020204" pitchFamily="34" charset="0"/>
              <a:buChar char="•"/>
            </a:pPr>
            <a:r>
              <a:rPr lang="en-US" sz="1600" dirty="0">
                <a:solidFill>
                  <a:srgbClr val="292668"/>
                </a:solidFill>
              </a:rPr>
              <a:t>Inventarisbewakingstools</a:t>
            </a:r>
          </a:p>
          <a:p>
            <a:pPr>
              <a:spcBef>
                <a:spcPts val="600"/>
              </a:spcBef>
              <a:buNone/>
            </a:pPr>
            <a:r>
              <a:rPr lang="en-US" sz="1600" b="1" dirty="0">
                <a:solidFill>
                  <a:srgbClr val="292668"/>
                </a:solidFill>
              </a:rPr>
              <a:t>Deze </a:t>
            </a:r>
            <a:r>
              <a:rPr lang="en-US" sz="1600" b="1" dirty="0" err="1">
                <a:solidFill>
                  <a:srgbClr val="292668"/>
                </a:solidFill>
              </a:rPr>
              <a:t>verminderen</a:t>
            </a:r>
            <a:r>
              <a:rPr lang="en-US" sz="1600" b="1" dirty="0">
                <a:solidFill>
                  <a:srgbClr val="292668"/>
                </a:solidFill>
              </a:rPr>
              <a:t> </a:t>
            </a:r>
            <a:r>
              <a:rPr lang="en-US" sz="1600" b="1" dirty="0" err="1">
                <a:solidFill>
                  <a:srgbClr val="292668"/>
                </a:solidFill>
              </a:rPr>
              <a:t>fouten</a:t>
            </a:r>
            <a:r>
              <a:rPr lang="en-US" sz="1600" b="1" dirty="0">
                <a:solidFill>
                  <a:srgbClr val="292668"/>
                </a:solidFill>
              </a:rPr>
              <a:t> en verbeteren de duurzaamheidsresultaten.</a:t>
            </a:r>
          </a:p>
        </p:txBody>
      </p:sp>
      <p:sp>
        <p:nvSpPr>
          <p:cNvPr id="55" name="TextBox 54">
            <a:extLst>
              <a:ext uri="{FF2B5EF4-FFF2-40B4-BE49-F238E27FC236}">
                <a16:creationId xmlns:a16="http://schemas.microsoft.com/office/drawing/2014/main" id="{BAA49DFE-182D-9BC4-EA8D-8073B7786CD3}"/>
              </a:ext>
            </a:extLst>
          </p:cNvPr>
          <p:cNvSpPr txBox="1"/>
          <p:nvPr/>
        </p:nvSpPr>
        <p:spPr>
          <a:xfrm>
            <a:off x="5014736" y="3960345"/>
            <a:ext cx="2866467" cy="2631490"/>
          </a:xfrm>
          <a:prstGeom prst="rect">
            <a:avLst/>
          </a:prstGeom>
          <a:noFill/>
        </p:spPr>
        <p:txBody>
          <a:bodyPr wrap="square">
            <a:spAutoFit/>
          </a:bodyPr>
          <a:lstStyle/>
          <a:p>
            <a:pPr>
              <a:buNone/>
            </a:pPr>
            <a:r>
              <a:rPr lang="en-US" sz="1600" dirty="0">
                <a:solidFill>
                  <a:srgbClr val="292668"/>
                </a:solidFill>
              </a:rPr>
              <a:t>Voorbeelden hiervan zijn:</a:t>
            </a:r>
          </a:p>
          <a:p>
            <a:pPr marL="108000" indent="-108000">
              <a:buFont typeface="Arial" panose="020B0604020202020204" pitchFamily="34" charset="0"/>
              <a:buChar char="•"/>
            </a:pPr>
            <a:r>
              <a:rPr lang="en-US" sz="1600" dirty="0">
                <a:solidFill>
                  <a:srgbClr val="292668"/>
                </a:solidFill>
              </a:rPr>
              <a:t>QR-codes</a:t>
            </a:r>
          </a:p>
          <a:p>
            <a:pPr marL="108000" indent="-108000">
              <a:buFont typeface="Arial" panose="020B0604020202020204" pitchFamily="34" charset="0"/>
              <a:buChar char="•"/>
            </a:pPr>
            <a:r>
              <a:rPr lang="en-US" sz="1600" dirty="0">
                <a:solidFill>
                  <a:srgbClr val="292668"/>
                </a:solidFill>
              </a:rPr>
              <a:t>Barcodes</a:t>
            </a:r>
          </a:p>
          <a:p>
            <a:pPr marL="108000" indent="-108000">
              <a:buFont typeface="Arial" panose="020B0604020202020204" pitchFamily="34" charset="0"/>
              <a:buChar char="•"/>
            </a:pPr>
            <a:r>
              <a:rPr lang="en-US" sz="1600" dirty="0">
                <a:solidFill>
                  <a:srgbClr val="292668"/>
                </a:solidFill>
              </a:rPr>
              <a:t>Blockchain </a:t>
            </a:r>
          </a:p>
          <a:p>
            <a:pPr>
              <a:spcBef>
                <a:spcPts val="600"/>
              </a:spcBef>
              <a:buNone/>
            </a:pPr>
            <a:r>
              <a:rPr lang="en-US" sz="1600" b="1" dirty="0">
                <a:solidFill>
                  <a:srgbClr val="292668"/>
                </a:solidFill>
              </a:rPr>
              <a:t>Deze ondersteunen transparantie en voedselveiligheid, </a:t>
            </a:r>
            <a:r>
              <a:rPr lang="en-US" sz="1600" b="1" dirty="0" err="1">
                <a:solidFill>
                  <a:srgbClr val="292668"/>
                </a:solidFill>
              </a:rPr>
              <a:t>en</a:t>
            </a:r>
            <a:r>
              <a:rPr lang="en-US" sz="1600" b="1" dirty="0">
                <a:solidFill>
                  <a:srgbClr val="292668"/>
                </a:solidFill>
              </a:rPr>
              <a:t> </a:t>
            </a:r>
            <a:r>
              <a:rPr lang="en-US" sz="1600" b="1" dirty="0" err="1">
                <a:solidFill>
                  <a:srgbClr val="292668"/>
                </a:solidFill>
              </a:rPr>
              <a:t>versterkt</a:t>
            </a:r>
            <a:r>
              <a:rPr lang="en-US" sz="1600" b="1" dirty="0">
                <a:solidFill>
                  <a:srgbClr val="292668"/>
                </a:solidFill>
              </a:rPr>
              <a:t> het </a:t>
            </a:r>
            <a:r>
              <a:rPr lang="en-US" sz="1600" b="1" dirty="0" err="1">
                <a:solidFill>
                  <a:srgbClr val="292668"/>
                </a:solidFill>
              </a:rPr>
              <a:t>vertrouwen</a:t>
            </a:r>
            <a:r>
              <a:rPr lang="en-US" sz="1600" b="1" dirty="0">
                <a:solidFill>
                  <a:srgbClr val="292668"/>
                </a:solidFill>
              </a:rPr>
              <a:t> van de consument in de EU </a:t>
            </a:r>
            <a:r>
              <a:rPr lang="en-US" sz="1600" b="1" dirty="0" err="1">
                <a:solidFill>
                  <a:srgbClr val="292668"/>
                </a:solidFill>
              </a:rPr>
              <a:t>voedselketen</a:t>
            </a:r>
            <a:r>
              <a:rPr lang="en-US" sz="1600" b="1" dirty="0">
                <a:solidFill>
                  <a:srgbClr val="292668"/>
                </a:solidFill>
              </a:rPr>
              <a:t>.</a:t>
            </a:r>
          </a:p>
        </p:txBody>
      </p:sp>
      <p:sp>
        <p:nvSpPr>
          <p:cNvPr id="56" name="TextBox 55">
            <a:extLst>
              <a:ext uri="{FF2B5EF4-FFF2-40B4-BE49-F238E27FC236}">
                <a16:creationId xmlns:a16="http://schemas.microsoft.com/office/drawing/2014/main" id="{CA3F977D-FF38-3CD1-DB4D-EF798BCACC55}"/>
              </a:ext>
            </a:extLst>
          </p:cNvPr>
          <p:cNvSpPr txBox="1"/>
          <p:nvPr/>
        </p:nvSpPr>
        <p:spPr>
          <a:xfrm>
            <a:off x="8931384" y="3740511"/>
            <a:ext cx="2866467" cy="1892826"/>
          </a:xfrm>
          <a:prstGeom prst="rect">
            <a:avLst/>
          </a:prstGeom>
          <a:noFill/>
        </p:spPr>
        <p:txBody>
          <a:bodyPr wrap="square">
            <a:spAutoFit/>
          </a:bodyPr>
          <a:lstStyle/>
          <a:p>
            <a:pPr>
              <a:buNone/>
            </a:pPr>
            <a:r>
              <a:rPr lang="en-US" sz="1600" dirty="0">
                <a:solidFill>
                  <a:srgbClr val="292668"/>
                </a:solidFill>
              </a:rPr>
              <a:t>Voorbeelden hiervan zijn:</a:t>
            </a:r>
          </a:p>
          <a:p>
            <a:pPr marL="108000" indent="-108000">
              <a:buFont typeface="Arial" panose="020B0604020202020204" pitchFamily="34" charset="0"/>
              <a:buChar char="•"/>
            </a:pPr>
            <a:r>
              <a:rPr lang="en-US" sz="1600" dirty="0">
                <a:solidFill>
                  <a:srgbClr val="292668"/>
                </a:solidFill>
              </a:rPr>
              <a:t>Temperatuurlogboeken</a:t>
            </a:r>
          </a:p>
          <a:p>
            <a:pPr marL="108000" indent="-108000">
              <a:buFont typeface="Arial" panose="020B0604020202020204" pitchFamily="34" charset="0"/>
              <a:buChar char="•"/>
            </a:pPr>
            <a:r>
              <a:rPr lang="en-US" sz="1600" dirty="0">
                <a:solidFill>
                  <a:srgbClr val="292668"/>
                </a:solidFill>
              </a:rPr>
              <a:t>Voorraadniveaus</a:t>
            </a:r>
          </a:p>
          <a:p>
            <a:pPr marL="108000" indent="-108000">
              <a:buFont typeface="Arial" panose="020B0604020202020204" pitchFamily="34" charset="0"/>
              <a:buChar char="•"/>
            </a:pPr>
            <a:r>
              <a:rPr lang="en-US" sz="1600" dirty="0">
                <a:solidFill>
                  <a:srgbClr val="292668"/>
                </a:solidFill>
              </a:rPr>
              <a:t>Verkoopgegevens </a:t>
            </a:r>
          </a:p>
          <a:p>
            <a:pPr>
              <a:spcBef>
                <a:spcPts val="600"/>
              </a:spcBef>
              <a:buNone/>
            </a:pPr>
            <a:r>
              <a:rPr lang="en-US" sz="1600" b="1" dirty="0">
                <a:solidFill>
                  <a:srgbClr val="292668"/>
                </a:solidFill>
              </a:rPr>
              <a:t>Deze tools helpen bederf te voorkomen en de inkoop </a:t>
            </a:r>
            <a:r>
              <a:rPr lang="en-US" sz="1600" b="1" dirty="0" err="1">
                <a:solidFill>
                  <a:srgbClr val="292668"/>
                </a:solidFill>
              </a:rPr>
              <a:t>te optimaliseren</a:t>
            </a:r>
            <a:r>
              <a:rPr lang="en-US" sz="1600" b="1" dirty="0">
                <a:solidFill>
                  <a:srgbClr val="292668"/>
                </a:solidFill>
              </a:rPr>
              <a:t>.</a:t>
            </a:r>
          </a:p>
        </p:txBody>
      </p:sp>
      <p:grpSp>
        <p:nvGrpSpPr>
          <p:cNvPr id="57" name="Graphic 3">
            <a:extLst>
              <a:ext uri="{FF2B5EF4-FFF2-40B4-BE49-F238E27FC236}">
                <a16:creationId xmlns:a16="http://schemas.microsoft.com/office/drawing/2014/main" id="{B06E77DE-E5C7-F373-62E4-6E6688BA1A2B}"/>
              </a:ext>
            </a:extLst>
          </p:cNvPr>
          <p:cNvGrpSpPr/>
          <p:nvPr/>
        </p:nvGrpSpPr>
        <p:grpSpPr>
          <a:xfrm>
            <a:off x="5889924" y="1969760"/>
            <a:ext cx="858485" cy="927053"/>
            <a:chOff x="8424689" y="1951807"/>
            <a:chExt cx="1086136" cy="1105415"/>
          </a:xfrm>
          <a:solidFill>
            <a:schemeClr val="bg1"/>
          </a:solidFill>
        </p:grpSpPr>
        <p:grpSp>
          <p:nvGrpSpPr>
            <p:cNvPr id="58" name="Graphic 3">
              <a:extLst>
                <a:ext uri="{FF2B5EF4-FFF2-40B4-BE49-F238E27FC236}">
                  <a16:creationId xmlns:a16="http://schemas.microsoft.com/office/drawing/2014/main" id="{C7D65BB8-F0D6-3F4B-A5E5-47F3958E4782}"/>
                </a:ext>
              </a:extLst>
            </p:cNvPr>
            <p:cNvGrpSpPr/>
            <p:nvPr/>
          </p:nvGrpSpPr>
          <p:grpSpPr>
            <a:xfrm>
              <a:off x="8424689" y="1951807"/>
              <a:ext cx="1086136" cy="1105415"/>
              <a:chOff x="8424689" y="1951807"/>
              <a:chExt cx="1086136" cy="1105415"/>
            </a:xfrm>
            <a:grpFill/>
          </p:grpSpPr>
          <p:sp>
            <p:nvSpPr>
              <p:cNvPr id="65" name="Freeform 1420">
                <a:extLst>
                  <a:ext uri="{FF2B5EF4-FFF2-40B4-BE49-F238E27FC236}">
                    <a16:creationId xmlns:a16="http://schemas.microsoft.com/office/drawing/2014/main" id="{B9FE945D-3794-2079-BCFB-F2B5B97E7FBF}"/>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66" name="Freeform 1421">
                <a:extLst>
                  <a:ext uri="{FF2B5EF4-FFF2-40B4-BE49-F238E27FC236}">
                    <a16:creationId xmlns:a16="http://schemas.microsoft.com/office/drawing/2014/main" id="{3FEECF91-7C78-A506-1DC9-CD6040AE6735}"/>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67" name="Freeform 1422">
                <a:extLst>
                  <a:ext uri="{FF2B5EF4-FFF2-40B4-BE49-F238E27FC236}">
                    <a16:creationId xmlns:a16="http://schemas.microsoft.com/office/drawing/2014/main" id="{C4B8C6AB-3D32-CC98-3B5F-55B1EDA39BCB}"/>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68" name="Freeform 1423">
                <a:extLst>
                  <a:ext uri="{FF2B5EF4-FFF2-40B4-BE49-F238E27FC236}">
                    <a16:creationId xmlns:a16="http://schemas.microsoft.com/office/drawing/2014/main" id="{EF753F77-CB85-81BC-0444-043CA3CF3333}"/>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69" name="Freeform 1424">
                <a:extLst>
                  <a:ext uri="{FF2B5EF4-FFF2-40B4-BE49-F238E27FC236}">
                    <a16:creationId xmlns:a16="http://schemas.microsoft.com/office/drawing/2014/main" id="{7A101722-DE2B-61F9-9C9E-7EBA82070596}"/>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0" name="Freeform 1425">
                <a:extLst>
                  <a:ext uri="{FF2B5EF4-FFF2-40B4-BE49-F238E27FC236}">
                    <a16:creationId xmlns:a16="http://schemas.microsoft.com/office/drawing/2014/main" id="{2942C0AB-7AAE-2B08-2E7D-92B1132E089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71" name="Freeform 1426">
                <a:extLst>
                  <a:ext uri="{FF2B5EF4-FFF2-40B4-BE49-F238E27FC236}">
                    <a16:creationId xmlns:a16="http://schemas.microsoft.com/office/drawing/2014/main" id="{2D55D64C-BFB5-DA82-21D4-787C59A1C23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72" name="Freeform 1427">
                <a:extLst>
                  <a:ext uri="{FF2B5EF4-FFF2-40B4-BE49-F238E27FC236}">
                    <a16:creationId xmlns:a16="http://schemas.microsoft.com/office/drawing/2014/main" id="{D6B38BE3-F5D1-799F-9101-54BF2E7B8950}"/>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3" name="Freeform 1428">
                <a:extLst>
                  <a:ext uri="{FF2B5EF4-FFF2-40B4-BE49-F238E27FC236}">
                    <a16:creationId xmlns:a16="http://schemas.microsoft.com/office/drawing/2014/main" id="{19BC7A43-656C-49EA-8948-E628DC58C9FC}"/>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74" name="Freeform 1429">
                <a:extLst>
                  <a:ext uri="{FF2B5EF4-FFF2-40B4-BE49-F238E27FC236}">
                    <a16:creationId xmlns:a16="http://schemas.microsoft.com/office/drawing/2014/main" id="{871FF5F1-8494-E284-CE4B-9920A66E15D5}"/>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75" name="Freeform 1430">
                <a:extLst>
                  <a:ext uri="{FF2B5EF4-FFF2-40B4-BE49-F238E27FC236}">
                    <a16:creationId xmlns:a16="http://schemas.microsoft.com/office/drawing/2014/main" id="{B0523A2D-4093-2925-CD54-F97DFB644964}"/>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6" name="Freeform 1431">
                <a:extLst>
                  <a:ext uri="{FF2B5EF4-FFF2-40B4-BE49-F238E27FC236}">
                    <a16:creationId xmlns:a16="http://schemas.microsoft.com/office/drawing/2014/main" id="{4D89482D-41D3-D0E2-DAAD-6559123B6C60}"/>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77" name="Freeform 1432">
                <a:extLst>
                  <a:ext uri="{FF2B5EF4-FFF2-40B4-BE49-F238E27FC236}">
                    <a16:creationId xmlns:a16="http://schemas.microsoft.com/office/drawing/2014/main" id="{3E393026-582B-95BB-0F40-CB65949BDB8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78" name="Freeform 1433">
                <a:extLst>
                  <a:ext uri="{FF2B5EF4-FFF2-40B4-BE49-F238E27FC236}">
                    <a16:creationId xmlns:a16="http://schemas.microsoft.com/office/drawing/2014/main" id="{8502DC6D-187A-CD12-94F3-392B20D94D67}"/>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79" name="Freeform 1434">
                <a:extLst>
                  <a:ext uri="{FF2B5EF4-FFF2-40B4-BE49-F238E27FC236}">
                    <a16:creationId xmlns:a16="http://schemas.microsoft.com/office/drawing/2014/main" id="{53C9DCD6-2394-3807-C969-C2C66F45E19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80" name="Freeform 1435">
                <a:extLst>
                  <a:ext uri="{FF2B5EF4-FFF2-40B4-BE49-F238E27FC236}">
                    <a16:creationId xmlns:a16="http://schemas.microsoft.com/office/drawing/2014/main" id="{3CCDB001-49AA-E40A-E722-68F74DAAF3BF}"/>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81" name="Freeform 1436">
                <a:extLst>
                  <a:ext uri="{FF2B5EF4-FFF2-40B4-BE49-F238E27FC236}">
                    <a16:creationId xmlns:a16="http://schemas.microsoft.com/office/drawing/2014/main" id="{A578AF14-3CDC-BF7D-B41F-1086DA57C4FF}"/>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82" name="Freeform 1437">
                <a:extLst>
                  <a:ext uri="{FF2B5EF4-FFF2-40B4-BE49-F238E27FC236}">
                    <a16:creationId xmlns:a16="http://schemas.microsoft.com/office/drawing/2014/main" id="{BE82F57D-F5FB-B547-81AA-1593ACAB522D}"/>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83" name="Freeform 1438">
                <a:extLst>
                  <a:ext uri="{FF2B5EF4-FFF2-40B4-BE49-F238E27FC236}">
                    <a16:creationId xmlns:a16="http://schemas.microsoft.com/office/drawing/2014/main" id="{347A23B3-73EA-026B-5C7C-CD58770B358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84" name="Freeform 1439">
                <a:extLst>
                  <a:ext uri="{FF2B5EF4-FFF2-40B4-BE49-F238E27FC236}">
                    <a16:creationId xmlns:a16="http://schemas.microsoft.com/office/drawing/2014/main" id="{9B4BAF8F-3AFF-03E8-9B22-855D07AFDDD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5" name="Freeform 1440">
                <a:extLst>
                  <a:ext uri="{FF2B5EF4-FFF2-40B4-BE49-F238E27FC236}">
                    <a16:creationId xmlns:a16="http://schemas.microsoft.com/office/drawing/2014/main" id="{2559ED24-4301-B524-F712-7A32627C118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86" name="Freeform 1441">
                <a:extLst>
                  <a:ext uri="{FF2B5EF4-FFF2-40B4-BE49-F238E27FC236}">
                    <a16:creationId xmlns:a16="http://schemas.microsoft.com/office/drawing/2014/main" id="{BA8D5AF7-211F-1113-E509-23BCE4E0A714}"/>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7" name="Freeform 1442">
                <a:extLst>
                  <a:ext uri="{FF2B5EF4-FFF2-40B4-BE49-F238E27FC236}">
                    <a16:creationId xmlns:a16="http://schemas.microsoft.com/office/drawing/2014/main" id="{0F7FC062-3230-7DD7-BBF2-26B8A4A479D7}"/>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88" name="Freeform 1443">
                <a:extLst>
                  <a:ext uri="{FF2B5EF4-FFF2-40B4-BE49-F238E27FC236}">
                    <a16:creationId xmlns:a16="http://schemas.microsoft.com/office/drawing/2014/main" id="{16CC47BD-3981-F9A6-9129-F8400F550E56}"/>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89" name="Freeform 1444">
                <a:extLst>
                  <a:ext uri="{FF2B5EF4-FFF2-40B4-BE49-F238E27FC236}">
                    <a16:creationId xmlns:a16="http://schemas.microsoft.com/office/drawing/2014/main" id="{415B1815-450F-7C84-FC3C-E181C20E673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90" name="Freeform 1445">
                <a:extLst>
                  <a:ext uri="{FF2B5EF4-FFF2-40B4-BE49-F238E27FC236}">
                    <a16:creationId xmlns:a16="http://schemas.microsoft.com/office/drawing/2014/main" id="{3D3B6E40-10EA-B9FD-614B-A37B44CDB7F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1" name="Freeform 1446">
                <a:extLst>
                  <a:ext uri="{FF2B5EF4-FFF2-40B4-BE49-F238E27FC236}">
                    <a16:creationId xmlns:a16="http://schemas.microsoft.com/office/drawing/2014/main" id="{4949D59B-E15A-0704-005B-CD5CBB9FF582}"/>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92" name="Freeform 1447">
                <a:extLst>
                  <a:ext uri="{FF2B5EF4-FFF2-40B4-BE49-F238E27FC236}">
                    <a16:creationId xmlns:a16="http://schemas.microsoft.com/office/drawing/2014/main" id="{5DC8AB86-0CC1-BCA0-2309-BF326D3EC1F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93" name="Freeform 1448">
                <a:extLst>
                  <a:ext uri="{FF2B5EF4-FFF2-40B4-BE49-F238E27FC236}">
                    <a16:creationId xmlns:a16="http://schemas.microsoft.com/office/drawing/2014/main" id="{334A1432-0BDC-0D82-94EF-E036F3BA8B35}"/>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4" name="Freeform 1449">
                <a:extLst>
                  <a:ext uri="{FF2B5EF4-FFF2-40B4-BE49-F238E27FC236}">
                    <a16:creationId xmlns:a16="http://schemas.microsoft.com/office/drawing/2014/main" id="{31F8F5EB-60F8-0812-7AC8-32539CC64B35}"/>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5" name="Freeform 1450">
                <a:extLst>
                  <a:ext uri="{FF2B5EF4-FFF2-40B4-BE49-F238E27FC236}">
                    <a16:creationId xmlns:a16="http://schemas.microsoft.com/office/drawing/2014/main" id="{E45FEE67-6280-6BAA-D333-C064C829AE7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59" name="Graphic 3">
              <a:extLst>
                <a:ext uri="{FF2B5EF4-FFF2-40B4-BE49-F238E27FC236}">
                  <a16:creationId xmlns:a16="http://schemas.microsoft.com/office/drawing/2014/main" id="{DBE0E5C1-9307-6410-7393-1CCA91C34A19}"/>
                </a:ext>
              </a:extLst>
            </p:cNvPr>
            <p:cNvGrpSpPr/>
            <p:nvPr/>
          </p:nvGrpSpPr>
          <p:grpSpPr>
            <a:xfrm>
              <a:off x="8623774" y="2128475"/>
              <a:ext cx="506941" cy="300655"/>
              <a:chOff x="8623774" y="2128475"/>
              <a:chExt cx="506941" cy="300655"/>
            </a:xfrm>
            <a:grpFill/>
          </p:grpSpPr>
          <p:grpSp>
            <p:nvGrpSpPr>
              <p:cNvPr id="60" name="Graphic 3">
                <a:extLst>
                  <a:ext uri="{FF2B5EF4-FFF2-40B4-BE49-F238E27FC236}">
                    <a16:creationId xmlns:a16="http://schemas.microsoft.com/office/drawing/2014/main" id="{B7B44303-18E4-58C8-2728-C570DD1ADFA3}"/>
                  </a:ext>
                </a:extLst>
              </p:cNvPr>
              <p:cNvGrpSpPr/>
              <p:nvPr/>
            </p:nvGrpSpPr>
            <p:grpSpPr>
              <a:xfrm>
                <a:off x="8623774" y="2128475"/>
                <a:ext cx="506941" cy="221114"/>
                <a:chOff x="8623774" y="2128475"/>
                <a:chExt cx="506941" cy="221114"/>
              </a:xfrm>
              <a:grpFill/>
            </p:grpSpPr>
            <p:sp>
              <p:nvSpPr>
                <p:cNvPr id="63" name="Freeform 1418">
                  <a:extLst>
                    <a:ext uri="{FF2B5EF4-FFF2-40B4-BE49-F238E27FC236}">
                      <a16:creationId xmlns:a16="http://schemas.microsoft.com/office/drawing/2014/main" id="{BB84AF0F-9FF2-74EE-CC50-7B319663BE1C}"/>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64" name="Freeform 1419">
                  <a:extLst>
                    <a:ext uri="{FF2B5EF4-FFF2-40B4-BE49-F238E27FC236}">
                      <a16:creationId xmlns:a16="http://schemas.microsoft.com/office/drawing/2014/main" id="{B2A43473-4890-3B87-7DAB-B1479DE49C8C}"/>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61" name="Freeform 1416">
                <a:extLst>
                  <a:ext uri="{FF2B5EF4-FFF2-40B4-BE49-F238E27FC236}">
                    <a16:creationId xmlns:a16="http://schemas.microsoft.com/office/drawing/2014/main" id="{BC1460ED-602F-7B9C-B02D-211A21B084B0}"/>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62" name="Freeform 1417">
                <a:extLst>
                  <a:ext uri="{FF2B5EF4-FFF2-40B4-BE49-F238E27FC236}">
                    <a16:creationId xmlns:a16="http://schemas.microsoft.com/office/drawing/2014/main" id="{D33E74B9-E7CD-B1E7-F5B6-A76B0D82D55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grpSp>
        <p:nvGrpSpPr>
          <p:cNvPr id="96" name="Graphic 3">
            <a:extLst>
              <a:ext uri="{FF2B5EF4-FFF2-40B4-BE49-F238E27FC236}">
                <a16:creationId xmlns:a16="http://schemas.microsoft.com/office/drawing/2014/main" id="{B35A69D7-79C6-99ED-4BF9-F29E434B685B}"/>
              </a:ext>
            </a:extLst>
          </p:cNvPr>
          <p:cNvGrpSpPr/>
          <p:nvPr/>
        </p:nvGrpSpPr>
        <p:grpSpPr>
          <a:xfrm>
            <a:off x="2090016" y="2017435"/>
            <a:ext cx="821399" cy="801525"/>
            <a:chOff x="2451513" y="5314516"/>
            <a:chExt cx="1088992" cy="1047735"/>
          </a:xfrm>
          <a:solidFill>
            <a:schemeClr val="bg1"/>
          </a:solidFill>
        </p:grpSpPr>
        <p:grpSp>
          <p:nvGrpSpPr>
            <p:cNvPr id="97" name="Graphic 3">
              <a:extLst>
                <a:ext uri="{FF2B5EF4-FFF2-40B4-BE49-F238E27FC236}">
                  <a16:creationId xmlns:a16="http://schemas.microsoft.com/office/drawing/2014/main" id="{3823D7C4-CAFC-ADE5-01C8-46F9430BD6C3}"/>
                </a:ext>
              </a:extLst>
            </p:cNvPr>
            <p:cNvGrpSpPr/>
            <p:nvPr/>
          </p:nvGrpSpPr>
          <p:grpSpPr>
            <a:xfrm>
              <a:off x="2451513" y="5314516"/>
              <a:ext cx="1088992" cy="1047735"/>
              <a:chOff x="2451513" y="5314516"/>
              <a:chExt cx="1088992" cy="1047735"/>
            </a:xfrm>
            <a:grpFill/>
          </p:grpSpPr>
          <p:sp>
            <p:nvSpPr>
              <p:cNvPr id="99" name="Freeform 1312">
                <a:extLst>
                  <a:ext uri="{FF2B5EF4-FFF2-40B4-BE49-F238E27FC236}">
                    <a16:creationId xmlns:a16="http://schemas.microsoft.com/office/drawing/2014/main" id="{4336E333-34C4-F6A8-A821-3CFE9FEF339A}"/>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100" name="Freeform 1313">
                <a:extLst>
                  <a:ext uri="{FF2B5EF4-FFF2-40B4-BE49-F238E27FC236}">
                    <a16:creationId xmlns:a16="http://schemas.microsoft.com/office/drawing/2014/main" id="{8A55EC19-6D8A-271E-219D-EC9F2D44C950}"/>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101" name="Freeform 1314">
                <a:extLst>
                  <a:ext uri="{FF2B5EF4-FFF2-40B4-BE49-F238E27FC236}">
                    <a16:creationId xmlns:a16="http://schemas.microsoft.com/office/drawing/2014/main" id="{779A3E90-4F3D-83DA-3FA6-D85652F5263C}"/>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98" name="Freeform 1311">
              <a:extLst>
                <a:ext uri="{FF2B5EF4-FFF2-40B4-BE49-F238E27FC236}">
                  <a16:creationId xmlns:a16="http://schemas.microsoft.com/office/drawing/2014/main" id="{89035E9F-C9B9-1B3A-EAE5-4973DD58A49E}"/>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a:p>
          </p:txBody>
        </p:sp>
      </p:grpSp>
      <p:grpSp>
        <p:nvGrpSpPr>
          <p:cNvPr id="102" name="Graphic 3">
            <a:extLst>
              <a:ext uri="{FF2B5EF4-FFF2-40B4-BE49-F238E27FC236}">
                <a16:creationId xmlns:a16="http://schemas.microsoft.com/office/drawing/2014/main" id="{0FAB4560-E7B1-AE2C-5228-D75291A1544D}"/>
              </a:ext>
            </a:extLst>
          </p:cNvPr>
          <p:cNvGrpSpPr/>
          <p:nvPr/>
        </p:nvGrpSpPr>
        <p:grpSpPr>
          <a:xfrm>
            <a:off x="9962884" y="1979552"/>
            <a:ext cx="735061" cy="932839"/>
            <a:chOff x="665400" y="3833425"/>
            <a:chExt cx="948997" cy="948995"/>
          </a:xfrm>
          <a:solidFill>
            <a:schemeClr val="bg1"/>
          </a:solidFill>
        </p:grpSpPr>
        <p:sp>
          <p:nvSpPr>
            <p:cNvPr id="103" name="Freeform 1464">
              <a:extLst>
                <a:ext uri="{FF2B5EF4-FFF2-40B4-BE49-F238E27FC236}">
                  <a16:creationId xmlns:a16="http://schemas.microsoft.com/office/drawing/2014/main" id="{34032AA6-E8F3-F1F1-5379-FFF541B69B84}"/>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dirty="0"/>
            </a:p>
          </p:txBody>
        </p:sp>
        <p:sp>
          <p:nvSpPr>
            <p:cNvPr id="104" name="Freeform 1465">
              <a:extLst>
                <a:ext uri="{FF2B5EF4-FFF2-40B4-BE49-F238E27FC236}">
                  <a16:creationId xmlns:a16="http://schemas.microsoft.com/office/drawing/2014/main" id="{94E6FACB-005C-8354-61DC-8A27EE76328F}"/>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FA77C39F-B2E3-1ACA-BB7A-0DC488EB12B3}"/>
                </a:ext>
              </a:extLst>
            </p:cNvPr>
            <p:cNvGrpSpPr/>
            <p:nvPr/>
          </p:nvGrpSpPr>
          <p:grpSpPr>
            <a:xfrm>
              <a:off x="788824" y="4019932"/>
              <a:ext cx="244106" cy="641806"/>
              <a:chOff x="788824" y="4019932"/>
              <a:chExt cx="244106" cy="641806"/>
            </a:xfrm>
            <a:grpFill/>
          </p:grpSpPr>
          <p:sp>
            <p:nvSpPr>
              <p:cNvPr id="106" name="Freeform 1467">
                <a:extLst>
                  <a:ext uri="{FF2B5EF4-FFF2-40B4-BE49-F238E27FC236}">
                    <a16:creationId xmlns:a16="http://schemas.microsoft.com/office/drawing/2014/main" id="{0D578EC2-86CD-B747-1A3F-577B2BF2BF5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7" name="Freeform 1468">
                <a:extLst>
                  <a:ext uri="{FF2B5EF4-FFF2-40B4-BE49-F238E27FC236}">
                    <a16:creationId xmlns:a16="http://schemas.microsoft.com/office/drawing/2014/main" id="{AD79AC51-B67D-907E-5D23-3B5EB356793B}"/>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8" name="Freeform 1469">
                <a:extLst>
                  <a:ext uri="{FF2B5EF4-FFF2-40B4-BE49-F238E27FC236}">
                    <a16:creationId xmlns:a16="http://schemas.microsoft.com/office/drawing/2014/main" id="{E36814AB-851A-1400-DB77-417BB4D9345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09" name="Freeform 1470">
                <a:extLst>
                  <a:ext uri="{FF2B5EF4-FFF2-40B4-BE49-F238E27FC236}">
                    <a16:creationId xmlns:a16="http://schemas.microsoft.com/office/drawing/2014/main" id="{ABCAFD1F-6F22-92E9-B235-A05D7A51BDB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sp>
            <p:nvSpPr>
              <p:cNvPr id="110" name="Freeform 1471">
                <a:extLst>
                  <a:ext uri="{FF2B5EF4-FFF2-40B4-BE49-F238E27FC236}">
                    <a16:creationId xmlns:a16="http://schemas.microsoft.com/office/drawing/2014/main" id="{5E362B66-A2D9-B89F-3906-55C96EA6418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11" name="Freeform 1472">
                <a:extLst>
                  <a:ext uri="{FF2B5EF4-FFF2-40B4-BE49-F238E27FC236}">
                    <a16:creationId xmlns:a16="http://schemas.microsoft.com/office/drawing/2014/main" id="{20EAB285-4F05-E980-FBFE-935BAA97A3EC}"/>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73351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pic>
        <p:nvPicPr>
          <p:cNvPr id="6" name="Picture Placeholder 15">
            <a:hlinkClick r:id="rId3"/>
            <a:extLst>
              <a:ext uri="{FF2B5EF4-FFF2-40B4-BE49-F238E27FC236}">
                <a16:creationId xmlns:a16="http://schemas.microsoft.com/office/drawing/2014/main" id="{20C21B2D-BD86-5EB0-87BA-E0AF60E07F1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7735037" y="1373925"/>
            <a:ext cx="2444127" cy="4336988"/>
          </a:xfrm>
          <a:prstGeom prst="rect">
            <a:avLst/>
          </a:prstGeom>
        </p:spPr>
      </p:pic>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CASESTUDY</a:t>
            </a:r>
          </a:p>
        </p:txBody>
      </p:sp>
      <p:sp>
        <p:nvSpPr>
          <p:cNvPr id="7" name="TextBox 6">
            <a:hlinkClick r:id="rId5"/>
            <a:extLst>
              <a:ext uri="{FF2B5EF4-FFF2-40B4-BE49-F238E27FC236}">
                <a16:creationId xmlns:a16="http://schemas.microsoft.com/office/drawing/2014/main" id="{AA256A29-92A2-E6F7-BEE8-593BADA84D5B}"/>
              </a:ext>
            </a:extLst>
          </p:cNvPr>
          <p:cNvSpPr txBox="1"/>
          <p:nvPr/>
        </p:nvSpPr>
        <p:spPr>
          <a:xfrm>
            <a:off x="637728" y="1526483"/>
            <a:ext cx="6769836" cy="4816703"/>
          </a:xfrm>
          <a:prstGeom prst="rect">
            <a:avLst/>
          </a:prstGeom>
          <a:noFill/>
        </p:spPr>
        <p:txBody>
          <a:bodyPr wrap="square">
            <a:spAutoFit/>
          </a:bodyPr>
          <a:lstStyle/>
          <a:p>
            <a:pPr>
              <a:buNone/>
            </a:pPr>
            <a:r>
              <a:rPr lang="en-US" sz="2400" b="1" dirty="0">
                <a:solidFill>
                  <a:srgbClr val="292668"/>
                </a:solidFill>
              </a:rPr>
              <a:t>The Lodge at Ashford Castle (Ierland)</a:t>
            </a:r>
          </a:p>
          <a:p>
            <a:pPr>
              <a:spcAft>
                <a:spcPts val="600"/>
              </a:spcAft>
              <a:buNone/>
            </a:pPr>
            <a:r>
              <a:rPr lang="en-US" sz="2400" b="1" i="1" dirty="0">
                <a:solidFill>
                  <a:srgbClr val="292668"/>
                </a:solidFill>
              </a:rPr>
              <a:t>Digitale innovatie voor duurzame gastvrijheid</a:t>
            </a:r>
            <a:endParaRPr lang="en-US" sz="2400" i="1" dirty="0">
              <a:solidFill>
                <a:srgbClr val="292668"/>
              </a:solidFill>
            </a:endParaRPr>
          </a:p>
          <a:p>
            <a:r>
              <a:rPr lang="en-US" b="1" dirty="0">
                <a:solidFill>
                  <a:srgbClr val="292668"/>
                </a:solidFill>
              </a:rPr>
              <a:t>Minder </a:t>
            </a:r>
            <a:r>
              <a:rPr lang="en-US" b="1" dirty="0" err="1">
                <a:solidFill>
                  <a:srgbClr val="292668"/>
                </a:solidFill>
              </a:rPr>
              <a:t>voedselverspilling</a:t>
            </a:r>
            <a:r>
              <a:rPr lang="en-US" b="1" dirty="0">
                <a:solidFill>
                  <a:srgbClr val="292668"/>
                </a:solidFill>
              </a:rPr>
              <a:t> (</a:t>
            </a:r>
            <a:r>
              <a:rPr lang="en-US" b="1" dirty="0">
                <a:solidFill>
                  <a:srgbClr val="55854D"/>
                </a:solidFill>
                <a:hlinkClick r:id="rId6">
                  <a:extLst>
                    <a:ext uri="{A12FA001-AC4F-418D-AE19-62706E023703}">
                      <ahyp:hlinkClr xmlns:ahyp="http://schemas.microsoft.com/office/drawing/2018/hyperlinkcolor" val="tx"/>
                    </a:ext>
                  </a:extLst>
                </a:hlinkClick>
              </a:rPr>
              <a:t>Winnow</a:t>
            </a:r>
            <a:r>
              <a:rPr lang="en-US" b="1" dirty="0">
                <a:solidFill>
                  <a:srgbClr val="292668"/>
                </a:solidFill>
              </a:rPr>
              <a:t>)</a:t>
            </a:r>
          </a:p>
          <a:p>
            <a:pPr marL="342900" indent="-342900">
              <a:buFont typeface="Arial" panose="020B0604020202020204" pitchFamily="34" charset="0"/>
              <a:buChar char="•"/>
            </a:pPr>
            <a:r>
              <a:rPr lang="en-US" dirty="0">
                <a:solidFill>
                  <a:srgbClr val="292668"/>
                </a:solidFill>
              </a:rPr>
              <a:t>Ai </a:t>
            </a:r>
            <a:r>
              <a:rPr lang="en-US" dirty="0" err="1">
                <a:solidFill>
                  <a:srgbClr val="292668"/>
                </a:solidFill>
              </a:rPr>
              <a:t>nalyseert</a:t>
            </a:r>
            <a:r>
              <a:rPr lang="en-US" dirty="0">
                <a:solidFill>
                  <a:srgbClr val="292668"/>
                </a:solidFill>
              </a:rPr>
              <a:t> </a:t>
            </a:r>
            <a:r>
              <a:rPr lang="en-US" dirty="0" err="1">
                <a:solidFill>
                  <a:srgbClr val="292668"/>
                </a:solidFill>
              </a:rPr>
              <a:t>keukenafval</a:t>
            </a:r>
            <a:endParaRPr lang="en-US" dirty="0">
              <a:solidFill>
                <a:srgbClr val="292668"/>
              </a:solidFill>
            </a:endParaRPr>
          </a:p>
          <a:p>
            <a:pPr marL="342900" indent="-342900">
              <a:buFont typeface="Arial" panose="020B0604020202020204" pitchFamily="34" charset="0"/>
              <a:buChar char="•"/>
            </a:pPr>
            <a:r>
              <a:rPr lang="nl-NL" dirty="0">
                <a:solidFill>
                  <a:srgbClr val="292668"/>
                </a:solidFill>
              </a:rPr>
              <a:t>Rapporten ondersteunen betere planning en inkoop</a:t>
            </a:r>
          </a:p>
          <a:p>
            <a:pPr marL="342900" indent="-342900">
              <a:buFont typeface="Arial" panose="020B0604020202020204" pitchFamily="34" charset="0"/>
              <a:buChar char="•"/>
            </a:pPr>
            <a:r>
              <a:rPr lang="en-US" b="1" dirty="0">
                <a:solidFill>
                  <a:srgbClr val="292668"/>
                </a:solidFill>
              </a:rPr>
              <a:t>42% minder </a:t>
            </a:r>
            <a:r>
              <a:rPr lang="en-US" b="1" dirty="0" err="1">
                <a:solidFill>
                  <a:srgbClr val="292668"/>
                </a:solidFill>
              </a:rPr>
              <a:t>voedselverspilling</a:t>
            </a:r>
            <a:r>
              <a:rPr lang="en-US" dirty="0">
                <a:solidFill>
                  <a:srgbClr val="292668"/>
                </a:solidFill>
              </a:rPr>
              <a:t> </a:t>
            </a:r>
            <a:r>
              <a:rPr lang="en-US" dirty="0">
                <a:solidFill>
                  <a:srgbClr val="55854D"/>
                </a:solidFill>
                <a:hlinkClick r:id="rId5">
                  <a:extLst>
                    <a:ext uri="{A12FA001-AC4F-418D-AE19-62706E023703}">
                      <ahyp:hlinkClr xmlns:ahyp="http://schemas.microsoft.com/office/drawing/2018/hyperlinkcolor" val="tx"/>
                    </a:ext>
                  </a:extLst>
                </a:hlinkClick>
              </a:rPr>
              <a:t> Bron</a:t>
            </a:r>
            <a:endParaRPr lang="en-US" dirty="0">
              <a:solidFill>
                <a:srgbClr val="55854D"/>
              </a:solidFill>
            </a:endParaRPr>
          </a:p>
          <a:p>
            <a:endParaRPr lang="en-US" sz="1000" dirty="0">
              <a:solidFill>
                <a:srgbClr val="292668"/>
              </a:solidFill>
            </a:endParaRPr>
          </a:p>
          <a:p>
            <a:r>
              <a:rPr lang="en-IE" b="1" dirty="0" err="1">
                <a:solidFill>
                  <a:srgbClr val="292668"/>
                </a:solidFill>
              </a:rPr>
              <a:t>Klimaat</a:t>
            </a:r>
            <a:r>
              <a:rPr lang="en-IE" b="1" dirty="0">
                <a:solidFill>
                  <a:srgbClr val="292668"/>
                </a:solidFill>
              </a:rPr>
              <a:t> impact </a:t>
            </a:r>
            <a:r>
              <a:rPr lang="en-IE" b="1" dirty="0" err="1">
                <a:solidFill>
                  <a:srgbClr val="292668"/>
                </a:solidFill>
              </a:rPr>
              <a:t>meten</a:t>
            </a:r>
            <a:r>
              <a:rPr lang="en-IE" b="1" dirty="0">
                <a:solidFill>
                  <a:srgbClr val="292668"/>
                </a:solidFill>
              </a:rPr>
              <a:t>(EarthCheck)</a:t>
            </a:r>
          </a:p>
          <a:p>
            <a:pPr marL="285750" indent="-285750">
              <a:buFont typeface="Arial" panose="020B0604020202020204" pitchFamily="34" charset="0"/>
              <a:buChar char="•"/>
            </a:pPr>
            <a:r>
              <a:rPr lang="en-IE" dirty="0" err="1">
                <a:solidFill>
                  <a:srgbClr val="292668"/>
                </a:solidFill>
              </a:rPr>
              <a:t>Deelname</a:t>
            </a:r>
            <a:r>
              <a:rPr lang="en-IE" dirty="0">
                <a:solidFill>
                  <a:srgbClr val="292668"/>
                </a:solidFill>
              </a:rPr>
              <a:t> </a:t>
            </a:r>
            <a:r>
              <a:rPr lang="en-IE" dirty="0" err="1">
                <a:solidFill>
                  <a:srgbClr val="292668"/>
                </a:solidFill>
              </a:rPr>
              <a:t>aan</a:t>
            </a:r>
            <a:r>
              <a:rPr lang="en-IE" dirty="0">
                <a:solidFill>
                  <a:srgbClr val="292668"/>
                </a:solidFill>
              </a:rPr>
              <a:t> </a:t>
            </a:r>
            <a:r>
              <a:rPr lang="en-IE" dirty="0" err="1">
                <a:solidFill>
                  <a:srgbClr val="292668"/>
                </a:solidFill>
              </a:rPr>
              <a:t>internationaal</a:t>
            </a:r>
            <a:r>
              <a:rPr lang="en-IE" dirty="0">
                <a:solidFill>
                  <a:srgbClr val="292668"/>
                </a:solidFill>
              </a:rPr>
              <a:t> </a:t>
            </a:r>
            <a:r>
              <a:rPr lang="en-IE" dirty="0" err="1">
                <a:solidFill>
                  <a:srgbClr val="292668"/>
                </a:solidFill>
              </a:rPr>
              <a:t>benchmarksysteem</a:t>
            </a:r>
            <a:r>
              <a:rPr lang="en-IE" dirty="0">
                <a:solidFill>
                  <a:srgbClr val="292668"/>
                </a:solidFill>
              </a:rPr>
              <a:t>: </a:t>
            </a:r>
            <a:r>
              <a:rPr lang="en-IE" b="1" dirty="0" err="1">
                <a:solidFill>
                  <a:srgbClr val="292668"/>
                </a:solidFill>
                <a:hlinkClick r:id="rId7"/>
              </a:rPr>
              <a:t>EarthCheck</a:t>
            </a:r>
            <a:r>
              <a:rPr lang="en-IE" dirty="0">
                <a:solidFill>
                  <a:srgbClr val="292668"/>
                </a:solidFill>
              </a:rPr>
              <a:t>,</a:t>
            </a:r>
          </a:p>
          <a:p>
            <a:pPr marL="285750" indent="-285750">
              <a:buFont typeface="Arial" panose="020B0604020202020204" pitchFamily="34" charset="0"/>
              <a:buChar char="•"/>
            </a:pPr>
            <a:r>
              <a:rPr lang="nl-NL" dirty="0">
                <a:solidFill>
                  <a:srgbClr val="292668"/>
                </a:solidFill>
              </a:rPr>
              <a:t>Digitale monitoring van CO₂, afval, water en energie</a:t>
            </a:r>
            <a:r>
              <a:rPr lang="en-IE" dirty="0">
                <a:solidFill>
                  <a:srgbClr val="292668"/>
                </a:solidFill>
              </a:rPr>
              <a:t>.</a:t>
            </a:r>
          </a:p>
          <a:p>
            <a:pPr marL="285750" indent="-285750">
              <a:buFont typeface="Arial" panose="020B0604020202020204" pitchFamily="34" charset="0"/>
              <a:buChar char="•"/>
            </a:pPr>
            <a:r>
              <a:rPr lang="en-IE" dirty="0" err="1">
                <a:solidFill>
                  <a:srgbClr val="292668"/>
                </a:solidFill>
              </a:rPr>
              <a:t>Ondersteunt</a:t>
            </a:r>
            <a:r>
              <a:rPr lang="en-IE" dirty="0">
                <a:solidFill>
                  <a:srgbClr val="292668"/>
                </a:solidFill>
              </a:rPr>
              <a:t> </a:t>
            </a:r>
            <a:r>
              <a:rPr lang="en-IE" dirty="0" err="1">
                <a:solidFill>
                  <a:srgbClr val="292668"/>
                </a:solidFill>
              </a:rPr>
              <a:t>verbetering</a:t>
            </a:r>
            <a:r>
              <a:rPr lang="en-IE" dirty="0">
                <a:solidFill>
                  <a:srgbClr val="292668"/>
                </a:solidFill>
              </a:rPr>
              <a:t> </a:t>
            </a:r>
            <a:r>
              <a:rPr lang="en-IE" dirty="0" err="1">
                <a:solidFill>
                  <a:srgbClr val="292668"/>
                </a:solidFill>
              </a:rPr>
              <a:t>en</a:t>
            </a:r>
            <a:r>
              <a:rPr lang="en-IE" dirty="0">
                <a:solidFill>
                  <a:srgbClr val="292668"/>
                </a:solidFill>
              </a:rPr>
              <a:t> </a:t>
            </a:r>
            <a:r>
              <a:rPr lang="en-IE" dirty="0" err="1">
                <a:solidFill>
                  <a:srgbClr val="292668"/>
                </a:solidFill>
              </a:rPr>
              <a:t>transparantie</a:t>
            </a:r>
            <a:r>
              <a:rPr lang="en-IE" dirty="0">
                <a:solidFill>
                  <a:srgbClr val="292668"/>
                </a:solidFill>
              </a:rPr>
              <a:t>.</a:t>
            </a:r>
          </a:p>
          <a:p>
            <a:endParaRPr lang="en-IE" sz="1000" dirty="0">
              <a:solidFill>
                <a:srgbClr val="292668"/>
              </a:solidFill>
            </a:endParaRPr>
          </a:p>
          <a:p>
            <a:r>
              <a:rPr lang="en-US" b="1" dirty="0">
                <a:solidFill>
                  <a:srgbClr val="292668"/>
                </a:solidFill>
              </a:rPr>
              <a:t>Waarom dit belangrijk is</a:t>
            </a:r>
          </a:p>
          <a:p>
            <a:pPr marL="285750" indent="-285750">
              <a:buFont typeface="Arial" panose="020B0604020202020204" pitchFamily="34" charset="0"/>
              <a:buChar char="•"/>
            </a:pPr>
            <a:r>
              <a:rPr lang="en-US" dirty="0">
                <a:solidFill>
                  <a:srgbClr val="292668"/>
                </a:solidFill>
              </a:rPr>
              <a:t>Laat effectieve gebruik van </a:t>
            </a:r>
            <a:r>
              <a:rPr lang="en-US" dirty="0" err="1">
                <a:solidFill>
                  <a:srgbClr val="292668"/>
                </a:solidFill>
              </a:rPr>
              <a:t>digitale</a:t>
            </a:r>
            <a:r>
              <a:rPr lang="en-US" dirty="0">
                <a:solidFill>
                  <a:srgbClr val="292668"/>
                </a:solidFill>
              </a:rPr>
              <a:t> tools </a:t>
            </a:r>
            <a:r>
              <a:rPr lang="en-US" dirty="0" err="1">
                <a:solidFill>
                  <a:srgbClr val="292668"/>
                </a:solidFill>
              </a:rPr>
              <a:t>zien</a:t>
            </a:r>
            <a:endParaRPr lang="en-US" dirty="0">
              <a:solidFill>
                <a:srgbClr val="292668"/>
              </a:solidFill>
            </a:endParaRPr>
          </a:p>
          <a:p>
            <a:pPr marL="285750" indent="-285750">
              <a:buFont typeface="Arial" panose="020B0604020202020204" pitchFamily="34" charset="0"/>
              <a:buChar char="•"/>
            </a:pPr>
            <a:r>
              <a:rPr lang="en-US" dirty="0" err="1">
                <a:solidFill>
                  <a:srgbClr val="292668"/>
                </a:solidFill>
              </a:rPr>
              <a:t>Toont</a:t>
            </a:r>
            <a:r>
              <a:rPr lang="en-US" dirty="0">
                <a:solidFill>
                  <a:srgbClr val="292668"/>
                </a:solidFill>
              </a:rPr>
              <a:t> </a:t>
            </a:r>
            <a:r>
              <a:rPr lang="en-US" dirty="0" err="1">
                <a:solidFill>
                  <a:srgbClr val="292668"/>
                </a:solidFill>
              </a:rPr>
              <a:t>meetbare</a:t>
            </a:r>
            <a:r>
              <a:rPr lang="en-US" dirty="0">
                <a:solidFill>
                  <a:srgbClr val="292668"/>
                </a:solidFill>
              </a:rPr>
              <a:t> </a:t>
            </a:r>
            <a:r>
              <a:rPr lang="en-US" dirty="0" err="1">
                <a:solidFill>
                  <a:srgbClr val="292668"/>
                </a:solidFill>
              </a:rPr>
              <a:t>duurzaamheidswinst</a:t>
            </a:r>
            <a:r>
              <a:rPr lang="en-US" dirty="0">
                <a:solidFill>
                  <a:srgbClr val="292668"/>
                </a:solidFill>
              </a:rPr>
              <a:t> met AI</a:t>
            </a:r>
          </a:p>
          <a:p>
            <a:pPr marL="285750" indent="-285750">
              <a:buFont typeface="Arial" panose="020B0604020202020204" pitchFamily="34" charset="0"/>
              <a:buChar char="•"/>
            </a:pPr>
            <a:r>
              <a:rPr lang="en-US" dirty="0">
                <a:solidFill>
                  <a:srgbClr val="292668"/>
                </a:solidFill>
              </a:rPr>
              <a:t>Biedt een schaalbaar model voor MKB’s en studenten in de horeca.</a:t>
            </a:r>
          </a:p>
          <a:p>
            <a:endParaRPr lang="en-US" dirty="0">
              <a:solidFill>
                <a:srgbClr val="292668"/>
              </a:solidFill>
            </a:endParaRPr>
          </a:p>
        </p:txBody>
      </p:sp>
      <p:sp>
        <p:nvSpPr>
          <p:cNvPr id="8" name="AutoShape 2" descr="LAA Svg Logo 476 X 204 Gold No Carnation">
            <a:extLst>
              <a:ext uri="{FF2B5EF4-FFF2-40B4-BE49-F238E27FC236}">
                <a16:creationId xmlns:a16="http://schemas.microsoft.com/office/drawing/2014/main" id="{A91B8ABA-129E-708E-5392-23962FCA1E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A white and gold logo with a building and text&#10;&#10;AI-generated content may be incorrect.">
            <a:extLst>
              <a:ext uri="{FF2B5EF4-FFF2-40B4-BE49-F238E27FC236}">
                <a16:creationId xmlns:a16="http://schemas.microsoft.com/office/drawing/2014/main" id="{8AF28FEA-5E92-03E2-AFB1-935A880F8D2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998691" y="1413180"/>
            <a:ext cx="2004292" cy="711237"/>
          </a:xfrm>
          <a:prstGeom prst="rect">
            <a:avLst/>
          </a:prstGeom>
        </p:spPr>
      </p:pic>
    </p:spTree>
    <p:extLst>
      <p:ext uri="{BB962C8B-B14F-4D97-AF65-F5344CB8AC3E}">
        <p14:creationId xmlns:p14="http://schemas.microsoft.com/office/powerpoint/2010/main" val="375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2B67-C795-4665-32C9-CF880F311D1A}"/>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CD4A8021-1B07-E3A2-0997-4D6C6F47E80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ECBE905B-72D5-17EC-DCEC-4C60E8BA9BB3}"/>
              </a:ext>
            </a:extLst>
          </p:cNvPr>
          <p:cNvSpPr>
            <a:spLocks noGrp="1"/>
          </p:cNvSpPr>
          <p:nvPr>
            <p:ph type="body" sz="quarter" idx="17"/>
          </p:nvPr>
        </p:nvSpPr>
        <p:spPr/>
        <p:txBody>
          <a:bodyPr/>
          <a:lstStyle/>
          <a:p>
            <a:r>
              <a:rPr lang="en-US" dirty="0"/>
              <a:t>03</a:t>
            </a:r>
          </a:p>
        </p:txBody>
      </p:sp>
      <p:sp>
        <p:nvSpPr>
          <p:cNvPr id="14" name="Rectangle 13">
            <a:extLst>
              <a:ext uri="{FF2B5EF4-FFF2-40B4-BE49-F238E27FC236}">
                <a16:creationId xmlns:a16="http://schemas.microsoft.com/office/drawing/2014/main" id="{DD8AAAA1-293F-51B5-6464-816F503F3544}"/>
              </a:ext>
            </a:extLst>
          </p:cNvPr>
          <p:cNvSpPr/>
          <p:nvPr/>
        </p:nvSpPr>
        <p:spPr>
          <a:xfrm>
            <a:off x="5523514" y="3110948"/>
            <a:ext cx="4987747" cy="190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48698F8B-466E-52B0-E943-B1E8D13C45FA}"/>
              </a:ext>
            </a:extLst>
          </p:cNvPr>
          <p:cNvSpPr txBox="1"/>
          <p:nvPr/>
        </p:nvSpPr>
        <p:spPr>
          <a:xfrm>
            <a:off x="5707538" y="3163246"/>
            <a:ext cx="4618282" cy="1754326"/>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DIGITALE TOOLS VOOR DUURZAAMHEID</a:t>
            </a:r>
          </a:p>
        </p:txBody>
      </p:sp>
      <p:grpSp>
        <p:nvGrpSpPr>
          <p:cNvPr id="6" name="Group 5">
            <a:extLst>
              <a:ext uri="{FF2B5EF4-FFF2-40B4-BE49-F238E27FC236}">
                <a16:creationId xmlns:a16="http://schemas.microsoft.com/office/drawing/2014/main" id="{877D64A2-ED77-14D1-18EE-07E8AAB745C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614FCE78-829D-0DC7-064E-6180DC5F95B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BD8A04B4-FA8A-C782-3326-E6FD0D83DE6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7C8D2718-FE72-E123-2763-FBB4F969105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65A222B-6701-EF0C-571C-CDB60D8DCC9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6625C8D-9F3D-74E2-B76A-26FB0C02F4F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AAD508-0862-5453-D0D6-3EF031846FB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5B3C9FE6-3C86-E322-9C19-3C27BA8CF57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8B64DC3-1AF8-5162-3688-E329B58493A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FD14-762F-8BB9-7834-9694DB84786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53B4BE0-BF16-110C-439F-78DE57B57E7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125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DFDDC-4B81-236D-7F0A-D8EDA5C89277}"/>
              </a:ext>
            </a:extLst>
          </p:cNvPr>
          <p:cNvSpPr>
            <a:spLocks noGrp="1"/>
          </p:cNvSpPr>
          <p:nvPr>
            <p:ph type="body" sz="quarter" idx="16"/>
          </p:nvPr>
        </p:nvSpPr>
        <p:spPr/>
        <p:txBody>
          <a:bodyPr/>
          <a:lstStyle/>
          <a:p>
            <a:r>
              <a:rPr lang="en-IE" dirty="0"/>
              <a:t>Digitale tools voor duurzaamheid</a:t>
            </a:r>
          </a:p>
        </p:txBody>
      </p:sp>
      <p:sp>
        <p:nvSpPr>
          <p:cNvPr id="3" name="Text Placeholder 2">
            <a:extLst>
              <a:ext uri="{FF2B5EF4-FFF2-40B4-BE49-F238E27FC236}">
                <a16:creationId xmlns:a16="http://schemas.microsoft.com/office/drawing/2014/main" id="{0952C79E-7135-EBD7-2BC4-35E90B05D6B2}"/>
              </a:ext>
            </a:extLst>
          </p:cNvPr>
          <p:cNvSpPr>
            <a:spLocks noGrp="1"/>
          </p:cNvSpPr>
          <p:nvPr>
            <p:ph type="body" sz="quarter" idx="19"/>
          </p:nvPr>
        </p:nvSpPr>
        <p:spPr>
          <a:xfrm>
            <a:off x="607556" y="1788033"/>
            <a:ext cx="5881763" cy="4102937"/>
          </a:xfrm>
        </p:spPr>
        <p:txBody>
          <a:bodyPr/>
          <a:lstStyle/>
          <a:p>
            <a:r>
              <a:rPr lang="nl-NL" dirty="0"/>
              <a:t>Voortbouwend op module 2 laat dit deel zien hoe digitale tools in de praktijk bijdragen aan duurzamere voedselsystemen.</a:t>
            </a:r>
          </a:p>
          <a:p>
            <a:endParaRPr lang="nl-NL" dirty="0"/>
          </a:p>
          <a:p>
            <a:r>
              <a:rPr lang="nl-NL" dirty="0"/>
              <a:t>Duurzaamheid geeft het </a:t>
            </a:r>
            <a:r>
              <a:rPr lang="nl-NL" b="1" dirty="0"/>
              <a:t>waarom</a:t>
            </a:r>
            <a:r>
              <a:rPr lang="nl-NL" dirty="0"/>
              <a:t>, digitale technologie het </a:t>
            </a:r>
            <a:r>
              <a:rPr lang="nl-NL" b="1" dirty="0"/>
              <a:t>hoe</a:t>
            </a:r>
            <a:r>
              <a:rPr lang="nl-NL" dirty="0"/>
              <a:t>: ze helpen bedrijven afval te verminderen, duurzamer in te kopen, energie-efficiëntie te verbeteren, menu’s met lagere impact te ontwikkelen en duurzamer klantgedrag te stimuleren.</a:t>
            </a:r>
          </a:p>
          <a:p>
            <a:endParaRPr lang="en-IE" dirty="0"/>
          </a:p>
        </p:txBody>
      </p:sp>
      <p:pic>
        <p:nvPicPr>
          <p:cNvPr id="6" name="Picture Placeholder 5">
            <a:extLst>
              <a:ext uri="{FF2B5EF4-FFF2-40B4-BE49-F238E27FC236}">
                <a16:creationId xmlns:a16="http://schemas.microsoft.com/office/drawing/2014/main" id="{3B1FF164-85E6-0221-9D0F-2DDBB345BD5D}"/>
              </a:ext>
            </a:extLst>
          </p:cNvPr>
          <p:cNvPicPr>
            <a:picLocks noGrp="1" noChangeAspect="1"/>
          </p:cNvPicPr>
          <p:nvPr>
            <p:ph type="pic" sz="quarter" idx="10"/>
          </p:nvPr>
        </p:nvPicPr>
        <p:blipFill>
          <a:blip r:embed="rId2"/>
          <a:srcRect l="21249" r="21249"/>
          <a:stretch>
            <a:fillRect/>
          </a:stretch>
        </p:blipFill>
        <p:spPr/>
      </p:pic>
    </p:spTree>
    <p:extLst>
      <p:ext uri="{BB962C8B-B14F-4D97-AF65-F5344CB8AC3E}">
        <p14:creationId xmlns:p14="http://schemas.microsoft.com/office/powerpoint/2010/main" val="2716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3875476" y="804644"/>
            <a:ext cx="8147526" cy="689519"/>
          </a:xfrm>
        </p:spPr>
        <p:txBody>
          <a:bodyPr/>
          <a:lstStyle/>
          <a:p>
            <a:r>
              <a:rPr lang="en-US" dirty="0"/>
              <a:t>Inleiding: Waarom digitale vaardigheden belangrijk zijn voor voedsel en duurzaamheid</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3040179" y="804644"/>
            <a:ext cx="700387" cy="689518"/>
          </a:xfrm>
        </p:spPr>
        <p:txBody>
          <a:bodyPr/>
          <a:lstStyle/>
          <a:p>
            <a:r>
              <a:rPr lang="en-US" dirty="0"/>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3061882" y="1559212"/>
            <a:ext cx="700387" cy="689518"/>
          </a:xfrm>
        </p:spPr>
        <p:txBody>
          <a:bodyPr/>
          <a:lstStyle/>
          <a:p>
            <a:r>
              <a:rPr lang="en-US" dirty="0"/>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3897179" y="1559212"/>
            <a:ext cx="6758750" cy="689519"/>
          </a:xfrm>
        </p:spPr>
        <p:txBody>
          <a:bodyPr/>
          <a:lstStyle/>
          <a:p>
            <a:r>
              <a:rPr lang="en-US" dirty="0"/>
              <a:t>De rol van technologie in moderne voedselsystemen</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3068461" y="2361905"/>
            <a:ext cx="700387" cy="689518"/>
          </a:xfrm>
        </p:spPr>
        <p:txBody>
          <a:bodyPr/>
          <a:lstStyle/>
          <a:p>
            <a:r>
              <a:rPr lang="en-US" dirty="0"/>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3903758" y="2361905"/>
            <a:ext cx="5857689" cy="689519"/>
          </a:xfrm>
        </p:spPr>
        <p:txBody>
          <a:bodyPr/>
          <a:lstStyle/>
          <a:p>
            <a:r>
              <a:rPr lang="en-US" dirty="0"/>
              <a:t>Digitale hulpmiddelen voor duurzaamheid</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3090164" y="3132515"/>
            <a:ext cx="700387" cy="689518"/>
          </a:xfrm>
        </p:spPr>
        <p:txBody>
          <a:bodyPr/>
          <a:lstStyle/>
          <a:p>
            <a:r>
              <a:rPr lang="en-US" dirty="0"/>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3925461" y="3132515"/>
            <a:ext cx="5857689" cy="689519"/>
          </a:xfrm>
        </p:spPr>
        <p:txBody>
          <a:bodyPr/>
          <a:lstStyle/>
          <a:p>
            <a:r>
              <a:rPr lang="en-US" dirty="0"/>
              <a:t>"AI Made Easy" – De </a:t>
            </a:r>
            <a:r>
              <a:rPr lang="en-US" dirty="0" err="1"/>
              <a:t>basisbeginselen</a:t>
            </a:r>
            <a:endParaRPr lang="en-US" dirty="0"/>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3068461" y="3887082"/>
            <a:ext cx="700387" cy="689518"/>
          </a:xfrm>
        </p:spPr>
        <p:txBody>
          <a:bodyPr/>
          <a:lstStyle/>
          <a:p>
            <a:r>
              <a:rPr lang="en-US" dirty="0"/>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3903758" y="3887082"/>
            <a:ext cx="5857689" cy="689519"/>
          </a:xfrm>
        </p:spPr>
        <p:txBody>
          <a:bodyPr/>
          <a:lstStyle/>
          <a:p>
            <a:r>
              <a:rPr lang="en-US" dirty="0"/>
              <a:t>Digitaal storytelling voor </a:t>
            </a:r>
            <a:r>
              <a:rPr lang="en-US" dirty="0" err="1"/>
              <a:t>voedsel</a:t>
            </a:r>
            <a:r>
              <a:rPr lang="en-US" dirty="0"/>
              <a:t> </a:t>
            </a:r>
            <a:r>
              <a:rPr lang="en-US" dirty="0" err="1"/>
              <a:t>innovatie</a:t>
            </a:r>
            <a:endParaRPr lang="en-US" dirty="0"/>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EBB67-2614-1C8A-CF08-DA0AE4C6719B}"/>
              </a:ext>
            </a:extLst>
          </p:cNvPr>
          <p:cNvSpPr>
            <a:spLocks noGrp="1"/>
          </p:cNvSpPr>
          <p:nvPr>
            <p:ph type="body" sz="quarter" idx="18"/>
          </p:nvPr>
        </p:nvSpPr>
        <p:spPr>
          <a:xfrm>
            <a:off x="468763" y="1523285"/>
            <a:ext cx="5853573" cy="3666574"/>
          </a:xfrm>
        </p:spPr>
        <p:txBody>
          <a:bodyPr/>
          <a:lstStyle/>
          <a:p>
            <a:r>
              <a:rPr lang="en-IE" b="1" dirty="0">
                <a:solidFill>
                  <a:srgbClr val="F26F46"/>
                </a:solidFill>
              </a:rPr>
              <a:t>Doel: </a:t>
            </a:r>
            <a:r>
              <a:rPr lang="nl-NL" dirty="0"/>
              <a:t>Minder impact op de natuur door voedselverspilling te beperken.</a:t>
            </a:r>
          </a:p>
          <a:p>
            <a:r>
              <a:rPr lang="en-IE" b="1" dirty="0">
                <a:solidFill>
                  <a:srgbClr val="F26F46"/>
                </a:solidFill>
              </a:rPr>
              <a:t>Tools:</a:t>
            </a:r>
            <a:endParaRPr lang="en-IE" dirty="0">
              <a:solidFill>
                <a:srgbClr val="F26F46"/>
              </a:solidFill>
            </a:endParaRPr>
          </a:p>
          <a:p>
            <a:pPr marL="342900" indent="-342900">
              <a:spcBef>
                <a:spcPts val="600"/>
              </a:spcBef>
              <a:buFont typeface="Arial" panose="020B0604020202020204" pitchFamily="34" charset="0"/>
              <a:buChar char="•"/>
            </a:pPr>
            <a:r>
              <a:rPr lang="en-IE" sz="2200" b="1" dirty="0">
                <a:hlinkClick r:id="rId2"/>
              </a:rPr>
              <a:t>Winnow Vision </a:t>
            </a:r>
            <a:r>
              <a:rPr lang="en-IE" sz="2200" dirty="0"/>
              <a:t>- </a:t>
            </a:r>
            <a:r>
              <a:rPr lang="nl-NL" sz="2000" dirty="0"/>
              <a:t>AI die afval meet en verspilling vermindert (tot 42%).</a:t>
            </a:r>
          </a:p>
          <a:p>
            <a:pPr marL="342900" indent="-342900">
              <a:spcBef>
                <a:spcPts val="600"/>
              </a:spcBef>
              <a:buFont typeface="Arial" panose="020B0604020202020204" pitchFamily="34" charset="0"/>
              <a:buChar char="•"/>
            </a:pPr>
            <a:r>
              <a:rPr lang="en-IE" sz="2200" b="1" dirty="0" err="1">
                <a:hlinkClick r:id="rId3"/>
              </a:rPr>
              <a:t>Leanpath</a:t>
            </a:r>
            <a:r>
              <a:rPr lang="en-IE" sz="2200" b="1" dirty="0">
                <a:hlinkClick r:id="rId3"/>
              </a:rPr>
              <a:t> </a:t>
            </a:r>
            <a:r>
              <a:rPr lang="en-IE" sz="2200" dirty="0"/>
              <a:t>- </a:t>
            </a:r>
            <a:r>
              <a:rPr lang="nl-NL" sz="2000" dirty="0"/>
              <a:t>Monitoring en feedback om verspilling in de keuken te verminderen.</a:t>
            </a:r>
          </a:p>
          <a:p>
            <a:pPr marL="342900" indent="-342900">
              <a:spcBef>
                <a:spcPts val="600"/>
              </a:spcBef>
              <a:buFont typeface="Arial" panose="020B0604020202020204" pitchFamily="34" charset="0"/>
              <a:buChar char="•"/>
            </a:pPr>
            <a:r>
              <a:rPr lang="en-IE" sz="2200" b="1" dirty="0">
                <a:hlinkClick r:id="rId4"/>
              </a:rPr>
              <a:t>Too Good To Go </a:t>
            </a:r>
            <a:r>
              <a:rPr lang="en-IE" sz="2200" b="1" dirty="0"/>
              <a:t>/ </a:t>
            </a:r>
            <a:r>
              <a:rPr lang="en-IE" sz="2200" b="1" dirty="0">
                <a:hlinkClick r:id="rId5"/>
              </a:rPr>
              <a:t>Olio </a:t>
            </a:r>
            <a:r>
              <a:rPr lang="en-IE" sz="2200" dirty="0"/>
              <a:t>— </a:t>
            </a:r>
            <a:r>
              <a:rPr lang="nl-NL" sz="2200" dirty="0"/>
              <a:t>Platforms die overtollig voedsel herverdelen</a:t>
            </a:r>
            <a:r>
              <a:rPr lang="en-IE" sz="2200" dirty="0"/>
              <a:t>.</a:t>
            </a:r>
          </a:p>
          <a:p>
            <a:r>
              <a:rPr lang="en-IE" b="1" dirty="0">
                <a:solidFill>
                  <a:srgbClr val="F26F46"/>
                </a:solidFill>
              </a:rPr>
              <a:t>Waarom dit belangrijk is: </a:t>
            </a:r>
            <a:r>
              <a:rPr lang="nl-NL" dirty="0"/>
              <a:t>Minder verspilling = lagere CO₂-uitstoot en minder gebruik van grondstoffen</a:t>
            </a:r>
            <a:r>
              <a:rPr lang="en-IE" dirty="0"/>
              <a:t>.</a:t>
            </a:r>
          </a:p>
          <a:p>
            <a:endParaRPr lang="en-IE" dirty="0"/>
          </a:p>
        </p:txBody>
      </p:sp>
      <p:pic>
        <p:nvPicPr>
          <p:cNvPr id="6" name="Picture Placeholder 5" descr="A pile of food on the ground&#10;&#10;AI-generated content may be incorrect.">
            <a:extLst>
              <a:ext uri="{FF2B5EF4-FFF2-40B4-BE49-F238E27FC236}">
                <a16:creationId xmlns:a16="http://schemas.microsoft.com/office/drawing/2014/main" id="{246CA830-9134-F340-AEAA-8652ECCD3A74}"/>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009C2DB-1E5F-02AF-DA03-5748B8E1624A}"/>
              </a:ext>
            </a:extLst>
          </p:cNvPr>
          <p:cNvSpPr>
            <a:spLocks noGrp="1"/>
          </p:cNvSpPr>
          <p:nvPr>
            <p:ph type="body" sz="quarter" idx="16"/>
          </p:nvPr>
        </p:nvSpPr>
        <p:spPr>
          <a:xfrm>
            <a:off x="468763" y="451413"/>
            <a:ext cx="8304045" cy="689324"/>
          </a:xfrm>
          <a:solidFill>
            <a:schemeClr val="bg1"/>
          </a:solidFill>
        </p:spPr>
        <p:txBody>
          <a:bodyPr anchor="ctr"/>
          <a:lstStyle/>
          <a:p>
            <a:r>
              <a:rPr lang="en-US" dirty="0">
                <a:solidFill>
                  <a:srgbClr val="F26F46"/>
                </a:solidFill>
              </a:rPr>
              <a:t>Digitale tools </a:t>
            </a:r>
            <a:r>
              <a:rPr lang="en-US" dirty="0" err="1">
                <a:solidFill>
                  <a:srgbClr val="F26F46"/>
                </a:solidFill>
              </a:rPr>
              <a:t>tegen</a:t>
            </a:r>
            <a:r>
              <a:rPr lang="en-US" dirty="0">
                <a:solidFill>
                  <a:srgbClr val="F26F46"/>
                </a:solidFill>
              </a:rPr>
              <a:t> </a:t>
            </a:r>
            <a:r>
              <a:rPr lang="en-US" dirty="0" err="1">
                <a:solidFill>
                  <a:srgbClr val="F26F46"/>
                </a:solidFill>
              </a:rPr>
              <a:t>voedselverspilling</a:t>
            </a:r>
            <a:endParaRPr lang="en-IE" dirty="0">
              <a:solidFill>
                <a:srgbClr val="F26F46"/>
              </a:solidFill>
            </a:endParaRPr>
          </a:p>
        </p:txBody>
      </p:sp>
    </p:spTree>
    <p:extLst>
      <p:ext uri="{BB962C8B-B14F-4D97-AF65-F5344CB8AC3E}">
        <p14:creationId xmlns:p14="http://schemas.microsoft.com/office/powerpoint/2010/main" val="279223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63D5-A905-DCE6-F590-7E4A64A427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DD8972-689E-E5BC-336C-C5C094C0D0BC}"/>
              </a:ext>
            </a:extLst>
          </p:cNvPr>
          <p:cNvSpPr>
            <a:spLocks noGrp="1"/>
          </p:cNvSpPr>
          <p:nvPr>
            <p:ph type="body" sz="quarter" idx="16"/>
          </p:nvPr>
        </p:nvSpPr>
        <p:spPr>
          <a:xfrm>
            <a:off x="1362075" y="593866"/>
            <a:ext cx="10207795" cy="498087"/>
          </a:xfrm>
        </p:spPr>
        <p:txBody>
          <a:bodyPr>
            <a:noAutofit/>
          </a:bodyPr>
          <a:lstStyle/>
          <a:p>
            <a:r>
              <a:rPr lang="nl-NL" dirty="0"/>
              <a:t>Traceerbaarheid voor duurzame inkoop</a:t>
            </a:r>
            <a:endParaRPr lang="en-IE" dirty="0"/>
          </a:p>
        </p:txBody>
      </p:sp>
      <p:sp>
        <p:nvSpPr>
          <p:cNvPr id="2" name="Text Placeholder 1">
            <a:extLst>
              <a:ext uri="{FF2B5EF4-FFF2-40B4-BE49-F238E27FC236}">
                <a16:creationId xmlns:a16="http://schemas.microsoft.com/office/drawing/2014/main" id="{4FE606E7-0C68-5096-8182-FC005DC4878E}"/>
              </a:ext>
            </a:extLst>
          </p:cNvPr>
          <p:cNvSpPr>
            <a:spLocks noGrp="1"/>
          </p:cNvSpPr>
          <p:nvPr>
            <p:ph type="body" sz="quarter" idx="19"/>
          </p:nvPr>
        </p:nvSpPr>
        <p:spPr>
          <a:xfrm>
            <a:off x="6248400" y="1586518"/>
            <a:ext cx="5581650" cy="4102937"/>
          </a:xfrm>
        </p:spPr>
        <p:txBody>
          <a:bodyPr>
            <a:noAutofit/>
          </a:bodyPr>
          <a:lstStyle/>
          <a:p>
            <a:pPr>
              <a:spcAft>
                <a:spcPts val="600"/>
              </a:spcAft>
            </a:pPr>
            <a:r>
              <a:rPr lang="en-IE" b="1" dirty="0"/>
              <a:t>Doel: </a:t>
            </a:r>
            <a:r>
              <a:rPr lang="en-US" dirty="0" err="1"/>
              <a:t>Transparantie</a:t>
            </a:r>
            <a:r>
              <a:rPr lang="en-US" dirty="0"/>
              <a:t> </a:t>
            </a:r>
            <a:r>
              <a:rPr lang="en-US" dirty="0" err="1"/>
              <a:t>en</a:t>
            </a:r>
            <a:r>
              <a:rPr lang="en-US" dirty="0"/>
              <a:t> </a:t>
            </a:r>
            <a:r>
              <a:rPr lang="en-US" dirty="0" err="1"/>
              <a:t>verantwoorde</a:t>
            </a:r>
            <a:r>
              <a:rPr lang="en-US" dirty="0"/>
              <a:t> </a:t>
            </a:r>
            <a:r>
              <a:rPr lang="en-US" dirty="0" err="1"/>
              <a:t>inkoop</a:t>
            </a:r>
            <a:r>
              <a:rPr lang="en-US" dirty="0"/>
              <a:t>.</a:t>
            </a:r>
          </a:p>
          <a:p>
            <a:r>
              <a:rPr lang="en-IE" b="1" dirty="0"/>
              <a:t>Tools:</a:t>
            </a:r>
            <a:endParaRPr lang="en-IE" dirty="0"/>
          </a:p>
          <a:p>
            <a:pPr marL="342900" indent="-342900">
              <a:spcBef>
                <a:spcPts val="600"/>
              </a:spcBef>
              <a:buFont typeface="Arial" panose="020B0604020202020204" pitchFamily="34" charset="0"/>
              <a:buChar char="•"/>
            </a:pPr>
            <a:r>
              <a:rPr lang="en-IE" b="1" dirty="0">
                <a:hlinkClick r:id="rId2"/>
              </a:rPr>
              <a:t>Herkomst </a:t>
            </a:r>
            <a:r>
              <a:rPr lang="en-IE" b="1" dirty="0"/>
              <a:t>- </a:t>
            </a:r>
            <a:r>
              <a:rPr lang="en-IE" dirty="0" err="1"/>
              <a:t>Verifieert</a:t>
            </a:r>
            <a:r>
              <a:rPr lang="en-IE" dirty="0"/>
              <a:t> milieu- </a:t>
            </a:r>
            <a:r>
              <a:rPr lang="en-IE" dirty="0" err="1"/>
              <a:t>en</a:t>
            </a:r>
            <a:r>
              <a:rPr lang="en-IE" dirty="0"/>
              <a:t> </a:t>
            </a:r>
            <a:r>
              <a:rPr lang="en-IE" dirty="0" err="1"/>
              <a:t>inkoopclaims</a:t>
            </a:r>
            <a:r>
              <a:rPr lang="en-IE" dirty="0"/>
              <a:t> met blockchain.</a:t>
            </a:r>
          </a:p>
          <a:p>
            <a:pPr marL="342900" indent="-342900">
              <a:spcBef>
                <a:spcPts val="600"/>
              </a:spcBef>
              <a:buFont typeface="Arial" panose="020B0604020202020204" pitchFamily="34" charset="0"/>
              <a:buChar char="•"/>
            </a:pPr>
            <a:r>
              <a:rPr lang="en-IE" b="1" dirty="0">
                <a:hlinkClick r:id="rId3"/>
              </a:rPr>
              <a:t>GS1 Digital Link </a:t>
            </a:r>
            <a:r>
              <a:rPr lang="en-IE" b="1" dirty="0"/>
              <a:t>/ </a:t>
            </a:r>
            <a:r>
              <a:rPr lang="en-IE" b="1" dirty="0">
                <a:hlinkClick r:id="rId4"/>
              </a:rPr>
              <a:t>QR-</a:t>
            </a:r>
            <a:r>
              <a:rPr lang="en-IE" b="1" dirty="0" err="1">
                <a:hlinkClick r:id="rId4"/>
              </a:rPr>
              <a:t>traceerbaarheid</a:t>
            </a:r>
            <a:r>
              <a:rPr lang="en-IE" b="1" dirty="0">
                <a:hlinkClick r:id="rId4"/>
              </a:rPr>
              <a:t> </a:t>
            </a:r>
            <a:r>
              <a:rPr lang="en-IE" b="1" dirty="0"/>
              <a:t>– </a:t>
            </a:r>
            <a:r>
              <a:rPr lang="en-IE" dirty="0" err="1"/>
              <a:t>Geeft</a:t>
            </a:r>
            <a:r>
              <a:rPr lang="en-IE" dirty="0"/>
              <a:t> info via </a:t>
            </a:r>
            <a:r>
              <a:rPr lang="en-IE" dirty="0" err="1"/>
              <a:t>scanbare</a:t>
            </a:r>
            <a:r>
              <a:rPr lang="en-IE" dirty="0"/>
              <a:t> </a:t>
            </a:r>
            <a:r>
              <a:rPr lang="en-IE" dirty="0" err="1"/>
              <a:t>verpakkingen</a:t>
            </a:r>
            <a:r>
              <a:rPr lang="en-IE" dirty="0"/>
              <a:t>.</a:t>
            </a:r>
          </a:p>
          <a:p>
            <a:pPr marL="342900" indent="-342900">
              <a:spcBef>
                <a:spcPts val="600"/>
              </a:spcBef>
              <a:buFont typeface="Arial" panose="020B0604020202020204" pitchFamily="34" charset="0"/>
              <a:buChar char="•"/>
            </a:pPr>
            <a:r>
              <a:rPr lang="en-IE" b="1" dirty="0">
                <a:hlinkClick r:id="rId5"/>
              </a:rPr>
              <a:t>Eco-Score </a:t>
            </a:r>
            <a:r>
              <a:rPr lang="en-IE" b="1" dirty="0"/>
              <a:t>/ </a:t>
            </a:r>
            <a:r>
              <a:rPr lang="en-IE" b="1" dirty="0">
                <a:hlinkClick r:id="rId6"/>
              </a:rPr>
              <a:t>Planet-Score </a:t>
            </a:r>
            <a:r>
              <a:rPr lang="en-IE" b="1" dirty="0"/>
              <a:t>- </a:t>
            </a:r>
            <a:r>
              <a:rPr lang="en-IE" dirty="0"/>
              <a:t>Beoordeelt de milieu-impact van voedingsmiddelen.</a:t>
            </a:r>
          </a:p>
          <a:p>
            <a:pPr>
              <a:spcBef>
                <a:spcPts val="1200"/>
              </a:spcBef>
            </a:pPr>
            <a:r>
              <a:rPr lang="en-IE" b="1" dirty="0"/>
              <a:t>Waarom dit belangrijk is: </a:t>
            </a:r>
            <a:r>
              <a:rPr lang="nl-NL" dirty="0"/>
              <a:t>Minder fraude, eerlijkere inkoop en bewustere keuzes door consumenten.</a:t>
            </a:r>
            <a:endParaRPr lang="en-IE" dirty="0"/>
          </a:p>
        </p:txBody>
      </p:sp>
      <p:pic>
        <p:nvPicPr>
          <p:cNvPr id="1027" name="Picture 3">
            <a:extLst>
              <a:ext uri="{FF2B5EF4-FFF2-40B4-BE49-F238E27FC236}">
                <a16:creationId xmlns:a16="http://schemas.microsoft.com/office/drawing/2014/main" id="{02808831-9EA4-01E2-D69A-8EC01B0F1171}"/>
              </a:ext>
            </a:extLst>
          </p:cNvPr>
          <p:cNvPicPr>
            <a:picLocks noGrp="1" noChangeAspect="1" noChangeArrowheads="1"/>
          </p:cNvPicPr>
          <p:nvPr>
            <p:ph type="pic" sz="quarter" idx="10"/>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186161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A8D5-34CC-5714-EAA1-76930DCAA0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E8CFE3-F319-24D0-E4B8-F0D9A2B970CF}"/>
              </a:ext>
            </a:extLst>
          </p:cNvPr>
          <p:cNvSpPr>
            <a:spLocks noGrp="1"/>
          </p:cNvSpPr>
          <p:nvPr>
            <p:ph type="body" sz="quarter" idx="18"/>
          </p:nvPr>
        </p:nvSpPr>
        <p:spPr>
          <a:xfrm>
            <a:off x="610601" y="1390090"/>
            <a:ext cx="5853573" cy="3666574"/>
          </a:xfrm>
        </p:spPr>
        <p:txBody>
          <a:bodyPr/>
          <a:lstStyle/>
          <a:p>
            <a:r>
              <a:rPr lang="en-IE" b="1" dirty="0">
                <a:solidFill>
                  <a:srgbClr val="F26F46"/>
                </a:solidFill>
              </a:rPr>
              <a:t>Doel: </a:t>
            </a:r>
            <a:r>
              <a:rPr lang="en-US" dirty="0"/>
              <a:t>Energieverbruik, uitstoot en bedrijfskosten verminderen.</a:t>
            </a:r>
          </a:p>
          <a:p>
            <a:r>
              <a:rPr lang="en-IE" b="1" dirty="0">
                <a:solidFill>
                  <a:srgbClr val="F26F46"/>
                </a:solidFill>
              </a:rPr>
              <a:t>Tools:</a:t>
            </a:r>
            <a:endParaRPr lang="en-IE" dirty="0">
              <a:solidFill>
                <a:srgbClr val="F26F46"/>
              </a:solidFill>
            </a:endParaRPr>
          </a:p>
          <a:p>
            <a:pPr marL="342900" indent="-342900">
              <a:spcBef>
                <a:spcPts val="600"/>
              </a:spcBef>
              <a:buFont typeface="Arial" panose="020B0604020202020204" pitchFamily="34" charset="0"/>
              <a:buChar char="•"/>
            </a:pPr>
            <a:r>
              <a:rPr lang="en-IE" sz="2200" b="1" dirty="0">
                <a:hlinkClick r:id="rId2"/>
              </a:rPr>
              <a:t>Danfoss Smart Refrigeration </a:t>
            </a:r>
            <a:r>
              <a:rPr lang="en-IE" sz="2200" b="1" dirty="0"/>
              <a:t>- </a:t>
            </a:r>
            <a:r>
              <a:rPr lang="en-IE" sz="2200" dirty="0" err="1"/>
              <a:t>Vermindert</a:t>
            </a:r>
            <a:r>
              <a:rPr lang="en-IE" sz="2200" dirty="0"/>
              <a:t> </a:t>
            </a:r>
            <a:r>
              <a:rPr lang="en-IE" sz="2200" dirty="0" err="1"/>
              <a:t>energieverlies</a:t>
            </a:r>
            <a:r>
              <a:rPr lang="en-IE" sz="2200" dirty="0"/>
              <a:t> in koelsystemen.</a:t>
            </a:r>
          </a:p>
          <a:p>
            <a:pPr marL="342900" indent="-342900">
              <a:spcBef>
                <a:spcPts val="600"/>
              </a:spcBef>
              <a:buFont typeface="Arial" panose="020B0604020202020204" pitchFamily="34" charset="0"/>
              <a:buChar char="•"/>
            </a:pPr>
            <a:r>
              <a:rPr lang="en-IE" sz="2200" b="1" dirty="0">
                <a:hlinkClick r:id="rId3"/>
              </a:rPr>
              <a:t>Smappee Energy Management </a:t>
            </a:r>
            <a:r>
              <a:rPr lang="en-IE" sz="2200" b="1" dirty="0"/>
              <a:t>– </a:t>
            </a:r>
            <a:r>
              <a:rPr lang="en-IE" sz="2200" dirty="0"/>
              <a:t>Meet</a:t>
            </a:r>
            <a:r>
              <a:rPr lang="en-IE" sz="2200" b="1" dirty="0"/>
              <a:t> </a:t>
            </a:r>
            <a:r>
              <a:rPr lang="en-IE" sz="2200" dirty="0" err="1"/>
              <a:t>verbruik</a:t>
            </a:r>
            <a:r>
              <a:rPr lang="en-IE" sz="2200" dirty="0"/>
              <a:t> </a:t>
            </a:r>
            <a:r>
              <a:rPr lang="en-IE" sz="2200" dirty="0" err="1"/>
              <a:t>en</a:t>
            </a:r>
            <a:r>
              <a:rPr lang="en-IE" sz="2200" dirty="0"/>
              <a:t> identificeert inefficiënties.</a:t>
            </a:r>
          </a:p>
          <a:p>
            <a:pPr marL="342900" indent="-342900">
              <a:spcBef>
                <a:spcPts val="600"/>
              </a:spcBef>
              <a:buFont typeface="Arial" panose="020B0604020202020204" pitchFamily="34" charset="0"/>
              <a:buChar char="•"/>
            </a:pPr>
            <a:r>
              <a:rPr lang="en-IE" sz="2200" b="1" dirty="0">
                <a:hlinkClick r:id="rId4"/>
              </a:rPr>
              <a:t>EcoStruxure </a:t>
            </a:r>
            <a:r>
              <a:rPr lang="en-IE" sz="2200" b="1" dirty="0"/>
              <a:t>(Schneider Electric) - </a:t>
            </a:r>
            <a:r>
              <a:rPr lang="en-IE" sz="2200" dirty="0" err="1"/>
              <a:t>Stuurt</a:t>
            </a:r>
            <a:r>
              <a:rPr lang="en-IE" sz="2200" dirty="0"/>
              <a:t> energie en </a:t>
            </a:r>
            <a:r>
              <a:rPr lang="en-IE" sz="2200" dirty="0" err="1"/>
              <a:t>uitstoot</a:t>
            </a:r>
            <a:r>
              <a:rPr lang="en-IE" sz="2200" dirty="0"/>
              <a:t> met </a:t>
            </a:r>
            <a:r>
              <a:rPr lang="en-IE" sz="2200" dirty="0" err="1"/>
              <a:t>realtime</a:t>
            </a:r>
            <a:r>
              <a:rPr lang="en-IE" sz="2200" dirty="0"/>
              <a:t> data.</a:t>
            </a:r>
          </a:p>
          <a:p>
            <a:pPr>
              <a:spcBef>
                <a:spcPts val="600"/>
              </a:spcBef>
            </a:pPr>
            <a:r>
              <a:rPr lang="en-IE" b="1" dirty="0" err="1">
                <a:solidFill>
                  <a:srgbClr val="F26F46"/>
                </a:solidFill>
              </a:rPr>
              <a:t>Waarom</a:t>
            </a:r>
            <a:r>
              <a:rPr lang="en-IE" b="1" dirty="0">
                <a:solidFill>
                  <a:srgbClr val="F26F46"/>
                </a:solidFill>
              </a:rPr>
              <a:t> </a:t>
            </a:r>
            <a:r>
              <a:rPr lang="en-IE" b="1" dirty="0" err="1">
                <a:solidFill>
                  <a:srgbClr val="F26F46"/>
                </a:solidFill>
              </a:rPr>
              <a:t>belangrijk</a:t>
            </a:r>
            <a:r>
              <a:rPr lang="en-IE" b="1" dirty="0">
                <a:solidFill>
                  <a:srgbClr val="F26F46"/>
                </a:solidFill>
              </a:rPr>
              <a:t>: </a:t>
            </a:r>
            <a:r>
              <a:rPr lang="nl-NL" dirty="0"/>
              <a:t>Horeca verbruikt veel energie; digitale monitoring verlaagt CO₂-uitstoot én kosten.</a:t>
            </a:r>
            <a:endParaRPr lang="en-IE" dirty="0"/>
          </a:p>
        </p:txBody>
      </p:sp>
      <p:pic>
        <p:nvPicPr>
          <p:cNvPr id="6" name="Picture Placeholder 5" descr="Battery icon on circuit board">
            <a:extLst>
              <a:ext uri="{FF2B5EF4-FFF2-40B4-BE49-F238E27FC236}">
                <a16:creationId xmlns:a16="http://schemas.microsoft.com/office/drawing/2014/main" id="{AB63C200-6C46-A631-EEB1-7550DA7D0873}"/>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6ACFD2E0-681E-9057-386F-9609B9146D63}"/>
              </a:ext>
            </a:extLst>
          </p:cNvPr>
          <p:cNvSpPr>
            <a:spLocks noGrp="1"/>
          </p:cNvSpPr>
          <p:nvPr>
            <p:ph type="body" sz="quarter" idx="16"/>
          </p:nvPr>
        </p:nvSpPr>
        <p:spPr>
          <a:xfrm>
            <a:off x="610601" y="346638"/>
            <a:ext cx="9314449" cy="640190"/>
          </a:xfrm>
          <a:solidFill>
            <a:schemeClr val="bg1"/>
          </a:solidFill>
        </p:spPr>
        <p:txBody>
          <a:bodyPr anchor="ctr"/>
          <a:lstStyle/>
          <a:p>
            <a:r>
              <a:rPr lang="en-US" dirty="0">
                <a:solidFill>
                  <a:srgbClr val="F26F46"/>
                </a:solidFill>
              </a:rPr>
              <a:t>Tools voor energie-efficiëntie en CO2-reductie</a:t>
            </a:r>
            <a:endParaRPr lang="en-IE" dirty="0">
              <a:solidFill>
                <a:srgbClr val="F26F46"/>
              </a:solidFill>
            </a:endParaRPr>
          </a:p>
        </p:txBody>
      </p:sp>
    </p:spTree>
    <p:extLst>
      <p:ext uri="{BB962C8B-B14F-4D97-AF65-F5344CB8AC3E}">
        <p14:creationId xmlns:p14="http://schemas.microsoft.com/office/powerpoint/2010/main" val="370534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EB0D-41C0-09F2-0FAF-8C09D0EE13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57FCF6-5F4B-7AF7-BC4B-0C6F7DCC7A15}"/>
              </a:ext>
            </a:extLst>
          </p:cNvPr>
          <p:cNvSpPr>
            <a:spLocks noGrp="1"/>
          </p:cNvSpPr>
          <p:nvPr>
            <p:ph type="body" sz="quarter" idx="16"/>
          </p:nvPr>
        </p:nvSpPr>
        <p:spPr>
          <a:xfrm>
            <a:off x="1260475" y="593866"/>
            <a:ext cx="10207795" cy="649008"/>
          </a:xfrm>
        </p:spPr>
        <p:txBody>
          <a:bodyPr>
            <a:noAutofit/>
          </a:bodyPr>
          <a:lstStyle/>
          <a:p>
            <a:r>
              <a:rPr lang="nl-NL" dirty="0"/>
              <a:t>Duurzame menu-engineering en planning</a:t>
            </a:r>
            <a:endParaRPr lang="en-IE" dirty="0"/>
          </a:p>
        </p:txBody>
      </p:sp>
      <p:sp>
        <p:nvSpPr>
          <p:cNvPr id="2" name="Text Placeholder 1">
            <a:extLst>
              <a:ext uri="{FF2B5EF4-FFF2-40B4-BE49-F238E27FC236}">
                <a16:creationId xmlns:a16="http://schemas.microsoft.com/office/drawing/2014/main" id="{B25BAB0E-ECF9-5F7F-6FD6-820D7A76D11D}"/>
              </a:ext>
            </a:extLst>
          </p:cNvPr>
          <p:cNvSpPr>
            <a:spLocks noGrp="1"/>
          </p:cNvSpPr>
          <p:nvPr>
            <p:ph type="body" sz="quarter" idx="19"/>
          </p:nvPr>
        </p:nvSpPr>
        <p:spPr>
          <a:xfrm>
            <a:off x="6248400" y="1586518"/>
            <a:ext cx="5581650" cy="4102937"/>
          </a:xfrm>
        </p:spPr>
        <p:txBody>
          <a:bodyPr>
            <a:noAutofit/>
          </a:bodyPr>
          <a:lstStyle/>
          <a:p>
            <a:pPr>
              <a:spcAft>
                <a:spcPts val="600"/>
              </a:spcAft>
            </a:pPr>
            <a:r>
              <a:rPr lang="en-IE" b="1" dirty="0"/>
              <a:t>Doel: </a:t>
            </a:r>
            <a:r>
              <a:rPr lang="nl-NL" dirty="0"/>
              <a:t>Minder milieu-impact met </a:t>
            </a:r>
            <a:r>
              <a:rPr lang="nl-NL" dirty="0" err="1"/>
              <a:t>datagestuurde</a:t>
            </a:r>
            <a:r>
              <a:rPr lang="nl-NL" dirty="0"/>
              <a:t> keukenprocessen</a:t>
            </a:r>
            <a:r>
              <a:rPr lang="en-US" dirty="0"/>
              <a:t>.</a:t>
            </a:r>
          </a:p>
          <a:p>
            <a:pPr>
              <a:spcAft>
                <a:spcPts val="600"/>
              </a:spcAft>
            </a:pPr>
            <a:r>
              <a:rPr lang="en-IE" b="1" dirty="0"/>
              <a:t>Tools:</a:t>
            </a:r>
            <a:endParaRPr lang="en-IE" dirty="0"/>
          </a:p>
          <a:p>
            <a:pPr marL="342900" indent="-342900">
              <a:spcBef>
                <a:spcPts val="600"/>
              </a:spcBef>
              <a:buFont typeface="Arial" panose="020B0604020202020204" pitchFamily="34" charset="0"/>
              <a:buChar char="•"/>
            </a:pPr>
            <a:r>
              <a:rPr lang="en-IE" b="1" dirty="0">
                <a:hlinkClick r:id="rId2"/>
              </a:rPr>
              <a:t>Apicbase </a:t>
            </a:r>
            <a:r>
              <a:rPr lang="en-IE" b="1" dirty="0"/>
              <a:t>- </a:t>
            </a:r>
            <a:r>
              <a:rPr lang="nl-NL" dirty="0"/>
              <a:t>Meet CO₂ per recept en helpt duurzamere menu’s ontwerpen.</a:t>
            </a:r>
            <a:r>
              <a:rPr lang="en-IE" dirty="0"/>
              <a:t>.</a:t>
            </a:r>
          </a:p>
          <a:p>
            <a:pPr marL="342900" indent="-342900">
              <a:spcBef>
                <a:spcPts val="600"/>
              </a:spcBef>
              <a:buFont typeface="Arial" panose="020B0604020202020204" pitchFamily="34" charset="0"/>
              <a:buChar char="•"/>
            </a:pPr>
            <a:r>
              <a:rPr lang="en-IE" b="1" dirty="0">
                <a:hlinkClick r:id="rId3"/>
              </a:rPr>
              <a:t>Tenzo </a:t>
            </a:r>
            <a:r>
              <a:rPr lang="en-IE" b="1" dirty="0"/>
              <a:t>- </a:t>
            </a:r>
            <a:r>
              <a:rPr lang="nl-NL" dirty="0"/>
              <a:t>Voorspelt vraag en vermindert verspilling</a:t>
            </a:r>
            <a:r>
              <a:rPr lang="en-IE" dirty="0"/>
              <a:t>.</a:t>
            </a:r>
          </a:p>
          <a:p>
            <a:pPr marL="342900" indent="-342900">
              <a:spcBef>
                <a:spcPts val="600"/>
              </a:spcBef>
              <a:buFont typeface="Arial" panose="020B0604020202020204" pitchFamily="34" charset="0"/>
              <a:buChar char="•"/>
            </a:pPr>
            <a:r>
              <a:rPr lang="en-IE" b="1" dirty="0">
                <a:hlinkClick r:id="rId4"/>
              </a:rPr>
              <a:t>Lightspeed met duurzaamheidsadd-ons </a:t>
            </a:r>
            <a:r>
              <a:rPr lang="en-IE" b="1" dirty="0"/>
              <a:t>- </a:t>
            </a:r>
            <a:r>
              <a:rPr lang="nl-NL" dirty="0"/>
              <a:t>Beheert voorraad </a:t>
            </a:r>
            <a:r>
              <a:rPr lang="nl-NL" dirty="0" err="1"/>
              <a:t>realtime</a:t>
            </a:r>
            <a:r>
              <a:rPr lang="nl-NL" dirty="0"/>
              <a:t> en voorkomt </a:t>
            </a:r>
            <a:r>
              <a:rPr lang="nl-NL" dirty="0" err="1"/>
              <a:t>overbestelling</a:t>
            </a:r>
            <a:r>
              <a:rPr lang="nl-NL" dirty="0"/>
              <a:t>.</a:t>
            </a:r>
          </a:p>
          <a:p>
            <a:pPr>
              <a:spcBef>
                <a:spcPts val="600"/>
              </a:spcBef>
            </a:pPr>
            <a:r>
              <a:rPr lang="en-IE" b="1" dirty="0" err="1"/>
              <a:t>Waarom</a:t>
            </a:r>
            <a:r>
              <a:rPr lang="en-IE" b="1" dirty="0"/>
              <a:t> </a:t>
            </a:r>
            <a:r>
              <a:rPr lang="en-IE" b="1" dirty="0" err="1"/>
              <a:t>belangrijk</a:t>
            </a:r>
            <a:r>
              <a:rPr lang="en-IE" b="1" dirty="0"/>
              <a:t>: </a:t>
            </a:r>
            <a:r>
              <a:rPr lang="nl-NL" dirty="0"/>
              <a:t>Efficiënte menu’s = minder afval en minder gebruik van grondstoffen.</a:t>
            </a:r>
            <a:endParaRPr lang="en-IE" dirty="0"/>
          </a:p>
        </p:txBody>
      </p:sp>
      <p:pic>
        <p:nvPicPr>
          <p:cNvPr id="1027" name="Picture 3" descr="Rack of freshly baked bread">
            <a:extLst>
              <a:ext uri="{FF2B5EF4-FFF2-40B4-BE49-F238E27FC236}">
                <a16:creationId xmlns:a16="http://schemas.microsoft.com/office/drawing/2014/main" id="{0598C018-BCA1-FF9D-347D-AB376ECDD306}"/>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a:ext>
            </a:extLst>
          </a:blip>
          <a:src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7976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A88D-E011-8BAA-750C-0E54F1722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4506AA-0AA1-2164-2D49-D694519D9942}"/>
              </a:ext>
            </a:extLst>
          </p:cNvPr>
          <p:cNvSpPr>
            <a:spLocks noGrp="1"/>
          </p:cNvSpPr>
          <p:nvPr>
            <p:ph type="body" sz="quarter" idx="18"/>
          </p:nvPr>
        </p:nvSpPr>
        <p:spPr>
          <a:xfrm>
            <a:off x="610601" y="1390090"/>
            <a:ext cx="5853573" cy="3666574"/>
          </a:xfrm>
        </p:spPr>
        <p:txBody>
          <a:bodyPr/>
          <a:lstStyle/>
          <a:p>
            <a:r>
              <a:rPr lang="en-IE" b="1" dirty="0">
                <a:solidFill>
                  <a:srgbClr val="F26F46"/>
                </a:solidFill>
              </a:rPr>
              <a:t>Doel: </a:t>
            </a:r>
            <a:r>
              <a:rPr lang="nl-NL" dirty="0"/>
              <a:t>Bewustzijn vergroten en duurzame keuzes stimuleren.</a:t>
            </a:r>
          </a:p>
          <a:p>
            <a:r>
              <a:rPr lang="en-IE" b="1" dirty="0">
                <a:solidFill>
                  <a:srgbClr val="F26F46"/>
                </a:solidFill>
              </a:rPr>
              <a:t>Tools:</a:t>
            </a:r>
            <a:endParaRPr lang="en-IE" dirty="0">
              <a:solidFill>
                <a:srgbClr val="F26F46"/>
              </a:solidFill>
            </a:endParaRPr>
          </a:p>
          <a:p>
            <a:pPr marL="342900" indent="-342900">
              <a:spcBef>
                <a:spcPts val="600"/>
              </a:spcBef>
              <a:buFont typeface="Arial" panose="020B0604020202020204" pitchFamily="34" charset="0"/>
              <a:buChar char="•"/>
            </a:pPr>
            <a:r>
              <a:rPr lang="en-IE" sz="2200" b="1" dirty="0"/>
              <a:t>Olio / Too Good To Go - </a:t>
            </a:r>
            <a:r>
              <a:rPr lang="nl-NL" sz="2200" dirty="0"/>
              <a:t>Laat CO₂-besparing zien door voedsel te redden</a:t>
            </a:r>
            <a:r>
              <a:rPr lang="en-IE" sz="2200" dirty="0"/>
              <a:t>.</a:t>
            </a:r>
          </a:p>
          <a:p>
            <a:pPr marL="342900" indent="-342900">
              <a:spcBef>
                <a:spcPts val="600"/>
              </a:spcBef>
              <a:buFont typeface="Arial" panose="020B0604020202020204" pitchFamily="34" charset="0"/>
              <a:buChar char="•"/>
            </a:pPr>
            <a:r>
              <a:rPr lang="en-IE" sz="2200" b="1" dirty="0">
                <a:hlinkClick r:id="rId2"/>
              </a:rPr>
              <a:t>Menu.Analytiqs </a:t>
            </a:r>
            <a:r>
              <a:rPr lang="en-IE" sz="2200" b="1" dirty="0"/>
              <a:t>- </a:t>
            </a:r>
            <a:r>
              <a:rPr lang="nl-NL" sz="2200" dirty="0"/>
              <a:t>Geeft info over allergenen, voeding en duurzaamheid</a:t>
            </a:r>
            <a:r>
              <a:rPr lang="en-IE" sz="2200" dirty="0"/>
              <a:t>.</a:t>
            </a:r>
          </a:p>
          <a:p>
            <a:pPr marL="342900" indent="-342900">
              <a:spcBef>
                <a:spcPts val="600"/>
              </a:spcBef>
              <a:buFont typeface="Arial" panose="020B0604020202020204" pitchFamily="34" charset="0"/>
              <a:buChar char="•"/>
            </a:pPr>
            <a:r>
              <a:rPr lang="en-IE" sz="2200" b="1" dirty="0">
                <a:hlinkClick r:id="rId3"/>
              </a:rPr>
              <a:t>OpenTable Sustainability Tags </a:t>
            </a:r>
            <a:r>
              <a:rPr lang="en-IE" sz="2200" b="1" dirty="0"/>
              <a:t>- </a:t>
            </a:r>
            <a:r>
              <a:rPr lang="nl-NL" sz="2200" dirty="0"/>
              <a:t>Maakt duurzame praktijken zichtbaar voor gasten</a:t>
            </a:r>
            <a:r>
              <a:rPr lang="en-IE" sz="2200" dirty="0"/>
              <a:t>.</a:t>
            </a:r>
          </a:p>
          <a:p>
            <a:pPr>
              <a:spcBef>
                <a:spcPts val="600"/>
              </a:spcBef>
            </a:pPr>
            <a:r>
              <a:rPr lang="en-IE" b="1" dirty="0" err="1">
                <a:solidFill>
                  <a:srgbClr val="F26F46"/>
                </a:solidFill>
              </a:rPr>
              <a:t>Waarom</a:t>
            </a:r>
            <a:r>
              <a:rPr lang="en-IE" b="1" dirty="0">
                <a:solidFill>
                  <a:srgbClr val="F26F46"/>
                </a:solidFill>
              </a:rPr>
              <a:t> </a:t>
            </a:r>
            <a:r>
              <a:rPr lang="en-IE" b="1" dirty="0" err="1">
                <a:solidFill>
                  <a:srgbClr val="F26F46"/>
                </a:solidFill>
              </a:rPr>
              <a:t>belangrijk</a:t>
            </a:r>
            <a:r>
              <a:rPr lang="en-IE" b="1" dirty="0">
                <a:solidFill>
                  <a:srgbClr val="F26F46"/>
                </a:solidFill>
              </a:rPr>
              <a:t>: </a:t>
            </a:r>
            <a:r>
              <a:rPr lang="en-US" dirty="0"/>
              <a:t>Klanten verwachten steeds meer transparantie en duurzaamheid van voedings- en horecabedrijven.</a:t>
            </a:r>
            <a:endParaRPr lang="en-IE" dirty="0"/>
          </a:p>
        </p:txBody>
      </p:sp>
      <p:pic>
        <p:nvPicPr>
          <p:cNvPr id="6" name="Picture Placeholder 5" descr="Person in a coffee shop">
            <a:extLst>
              <a:ext uri="{FF2B5EF4-FFF2-40B4-BE49-F238E27FC236}">
                <a16:creationId xmlns:a16="http://schemas.microsoft.com/office/drawing/2014/main" id="{F0209083-B211-9B01-12C7-BE0CB9C8E133}"/>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2EEA11BA-D7AB-3162-8B3C-503C73F9E422}"/>
              </a:ext>
            </a:extLst>
          </p:cNvPr>
          <p:cNvSpPr>
            <a:spLocks noGrp="1"/>
          </p:cNvSpPr>
          <p:nvPr>
            <p:ph type="body" sz="quarter" idx="16"/>
          </p:nvPr>
        </p:nvSpPr>
        <p:spPr>
          <a:xfrm>
            <a:off x="610601" y="346638"/>
            <a:ext cx="9628868" cy="640190"/>
          </a:xfrm>
          <a:solidFill>
            <a:schemeClr val="bg1"/>
          </a:solidFill>
        </p:spPr>
        <p:txBody>
          <a:bodyPr anchor="ctr"/>
          <a:lstStyle/>
          <a:p>
            <a:r>
              <a:rPr lang="en-US" dirty="0">
                <a:solidFill>
                  <a:srgbClr val="F26F46"/>
                </a:solidFill>
              </a:rPr>
              <a:t>Tools voor </a:t>
            </a:r>
            <a:r>
              <a:rPr lang="en-US" dirty="0" err="1">
                <a:solidFill>
                  <a:srgbClr val="F26F46"/>
                </a:solidFill>
              </a:rPr>
              <a:t>duurzaam</a:t>
            </a:r>
            <a:r>
              <a:rPr lang="en-US" dirty="0">
                <a:solidFill>
                  <a:srgbClr val="F26F46"/>
                </a:solidFill>
              </a:rPr>
              <a:t> </a:t>
            </a:r>
            <a:r>
              <a:rPr lang="en-US" dirty="0" err="1">
                <a:solidFill>
                  <a:srgbClr val="F26F46"/>
                </a:solidFill>
              </a:rPr>
              <a:t>klantgedrag</a:t>
            </a:r>
            <a:endParaRPr lang="en-IE" dirty="0">
              <a:solidFill>
                <a:srgbClr val="F26F46"/>
              </a:solidFill>
            </a:endParaRPr>
          </a:p>
        </p:txBody>
      </p:sp>
    </p:spTree>
    <p:extLst>
      <p:ext uri="{BB962C8B-B14F-4D97-AF65-F5344CB8AC3E}">
        <p14:creationId xmlns:p14="http://schemas.microsoft.com/office/powerpoint/2010/main" val="169465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2210541" y="783265"/>
            <a:ext cx="9285440" cy="992652"/>
          </a:xfrm>
        </p:spPr>
        <p:txBody>
          <a:bodyPr/>
          <a:lstStyle/>
          <a:p>
            <a:r>
              <a:rPr lang="en-IE" dirty="0"/>
              <a:t>Duurzaamheidsmentaliteit </a:t>
            </a:r>
            <a:r>
              <a:rPr lang="en-IE" dirty="0" err="1"/>
              <a:t>en</a:t>
            </a:r>
            <a:r>
              <a:rPr lang="en-IE" dirty="0"/>
              <a:t> </a:t>
            </a:r>
            <a:r>
              <a:rPr lang="en-IE" dirty="0" err="1"/>
              <a:t>vaardigheden</a:t>
            </a:r>
            <a:endParaRPr lang="en-IE" dirty="0"/>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755063"/>
            <a:ext cx="4448633" cy="4102937"/>
          </a:xfrm>
        </p:spPr>
        <p:txBody>
          <a:bodyPr/>
          <a:lstStyle/>
          <a:p>
            <a:r>
              <a:rPr lang="nl-NL" dirty="0"/>
              <a:t>In deze video legt Ierse chef en activist Conor </a:t>
            </a:r>
            <a:r>
              <a:rPr lang="nl-NL" dirty="0" err="1"/>
              <a:t>Spacey</a:t>
            </a:r>
            <a:r>
              <a:rPr lang="nl-NL" dirty="0"/>
              <a:t> uit dat we moeten terugkeren naar bewustere menukeuzes om duurzamere praktijken in de horeca te realiseren.</a:t>
            </a:r>
            <a:endParaRPr lang="en-IE" dirty="0"/>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5" name="Online Media 4" title="FAO Diarmiud Gavin &amp; Conor Spacey Food Loss &amp; Waste">
            <a:hlinkClick r:id="" action="ppaction://media"/>
            <a:extLst>
              <a:ext uri="{FF2B5EF4-FFF2-40B4-BE49-F238E27FC236}">
                <a16:creationId xmlns:a16="http://schemas.microsoft.com/office/drawing/2014/main" id="{27D7D4FF-22C0-A7FD-9220-12773E987525}"/>
              </a:ext>
            </a:extLst>
          </p:cNvPr>
          <p:cNvPicPr>
            <a:picLocks noRot="1" noChangeAspect="1"/>
          </p:cNvPicPr>
          <p:nvPr>
            <a:videoFile r:link="rId1"/>
          </p:nvPr>
        </p:nvPicPr>
        <p:blipFill>
          <a:blip r:embed="rId3"/>
          <a:stretch>
            <a:fillRect/>
          </a:stretch>
        </p:blipFill>
        <p:spPr>
          <a:xfrm>
            <a:off x="1010191" y="2410869"/>
            <a:ext cx="5146675" cy="3216209"/>
          </a:xfrm>
          <a:prstGeom prst="rect">
            <a:avLst/>
          </a:prstGeom>
        </p:spPr>
      </p:pic>
      <p:sp>
        <p:nvSpPr>
          <p:cNvPr id="7" name="TextBox 6">
            <a:extLst>
              <a:ext uri="{FF2B5EF4-FFF2-40B4-BE49-F238E27FC236}">
                <a16:creationId xmlns:a16="http://schemas.microsoft.com/office/drawing/2014/main" id="{B21CB45C-523D-6446-6956-9535C5024D6E}"/>
              </a:ext>
            </a:extLst>
          </p:cNvPr>
          <p:cNvSpPr txBox="1"/>
          <p:nvPr/>
        </p:nvSpPr>
        <p:spPr>
          <a:xfrm>
            <a:off x="1266176" y="6264134"/>
            <a:ext cx="7653336" cy="369332"/>
          </a:xfrm>
          <a:prstGeom prst="rect">
            <a:avLst/>
          </a:prstGeom>
          <a:noFill/>
        </p:spPr>
        <p:txBody>
          <a:bodyPr wrap="square">
            <a:spAutoFit/>
          </a:bodyPr>
          <a:lstStyle/>
          <a:p>
            <a:r>
              <a:rPr lang="en-US" dirty="0">
                <a:hlinkClick r:id="rId4"/>
              </a:rPr>
              <a:t>FAO </a:t>
            </a:r>
            <a:r>
              <a:rPr lang="en-US" dirty="0" err="1">
                <a:hlinkClick r:id="rId4"/>
              </a:rPr>
              <a:t>Diarmiud </a:t>
            </a:r>
            <a:r>
              <a:rPr lang="en-US" dirty="0">
                <a:hlinkClick r:id="rId4"/>
              </a:rPr>
              <a:t>Gavin &amp; Conor Spacey Voedselverlies en -verspilling</a:t>
            </a:r>
            <a:endParaRPr lang="en-IE" dirty="0"/>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7E79-8D59-EF57-D48E-3931B9B2D25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DBA3EC6-E930-ECD9-9BBF-0621A14F98EE}"/>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79F9316C-93D9-7D1F-E5D4-EA9F8BF1A3C7}"/>
              </a:ext>
            </a:extLst>
          </p:cNvPr>
          <p:cNvSpPr>
            <a:spLocks noGrp="1"/>
          </p:cNvSpPr>
          <p:nvPr>
            <p:ph type="body" sz="quarter" idx="19"/>
          </p:nvPr>
        </p:nvSpPr>
        <p:spPr>
          <a:prstGeom prst="rect">
            <a:avLst/>
          </a:prstGeom>
        </p:spPr>
        <p:txBody>
          <a:bodyPr/>
          <a:lstStyle/>
          <a:p>
            <a:r>
              <a:rPr lang="en-US" b="1" dirty="0" err="1">
                <a:highlight>
                  <a:srgbClr val="F26F46"/>
                </a:highlight>
              </a:rPr>
              <a:t>Onderzoek</a:t>
            </a:r>
            <a:r>
              <a:rPr lang="en-US" b="1" dirty="0"/>
              <a:t> </a:t>
            </a:r>
            <a:r>
              <a:rPr lang="en-US" b="1" dirty="0" err="1"/>
              <a:t>één</a:t>
            </a:r>
            <a:r>
              <a:rPr lang="en-US" dirty="0"/>
              <a:t> van de </a:t>
            </a:r>
            <a:r>
              <a:rPr lang="en-US" dirty="0" err="1"/>
              <a:t>hiervoor</a:t>
            </a:r>
            <a:r>
              <a:rPr lang="en-US" dirty="0"/>
              <a:t> </a:t>
            </a:r>
            <a:r>
              <a:rPr lang="en-US" dirty="0" err="1"/>
              <a:t>genoemde</a:t>
            </a:r>
            <a:r>
              <a:rPr lang="en-US" dirty="0"/>
              <a:t> tools:</a:t>
            </a:r>
          </a:p>
          <a:p>
            <a:endParaRPr lang="en-US" dirty="0"/>
          </a:p>
          <a:p>
            <a:pPr marL="457200" indent="-457200">
              <a:buAutoNum type="arabicPeriod"/>
            </a:pPr>
            <a:r>
              <a:rPr lang="en-US" dirty="0"/>
              <a:t>Onderzoek hoe deze tool veranderingen in een typisch voedingsbedrijf zou kunnen ondersteunen.</a:t>
            </a:r>
          </a:p>
          <a:p>
            <a:pPr marL="457200" indent="-457200">
              <a:buAutoNum type="arabicPeriod"/>
            </a:pPr>
            <a:endParaRPr lang="en-US" dirty="0"/>
          </a:p>
          <a:p>
            <a:pPr marL="457200" indent="-457200">
              <a:buAutoNum type="arabicPeriod"/>
            </a:pPr>
            <a:r>
              <a:rPr lang="en-US" dirty="0"/>
              <a:t>Bepaal of je het zou aanbevelen of niet.</a:t>
            </a:r>
          </a:p>
          <a:p>
            <a:pPr marL="457200" indent="-457200">
              <a:buAutoNum type="arabicPeriod"/>
            </a:pPr>
            <a:endParaRPr lang="en-US" dirty="0"/>
          </a:p>
          <a:p>
            <a:pPr marL="457200" indent="-457200">
              <a:buAutoNum type="arabicPeriod"/>
            </a:pPr>
            <a:r>
              <a:rPr lang="en-US" dirty="0"/>
              <a:t>Zo niet, </a:t>
            </a:r>
            <a:r>
              <a:rPr lang="en-US" dirty="0" err="1"/>
              <a:t>bedenk</a:t>
            </a:r>
            <a:r>
              <a:rPr lang="en-US" dirty="0"/>
              <a:t> dan </a:t>
            </a:r>
            <a:r>
              <a:rPr lang="en-US" dirty="0" err="1"/>
              <a:t>een</a:t>
            </a:r>
            <a:r>
              <a:rPr lang="en-US" dirty="0"/>
              <a:t> </a:t>
            </a:r>
            <a:r>
              <a:rPr lang="en-US" dirty="0" err="1"/>
              <a:t>andere</a:t>
            </a:r>
            <a:r>
              <a:rPr lang="en-US" dirty="0"/>
              <a:t> tool om de duurzaamheidsinspanningen van </a:t>
            </a:r>
            <a:r>
              <a:rPr lang="en-US" dirty="0" err="1"/>
              <a:t>een</a:t>
            </a:r>
            <a:r>
              <a:rPr lang="en-US" dirty="0"/>
              <a:t> </a:t>
            </a:r>
            <a:r>
              <a:rPr lang="en-US" dirty="0" err="1"/>
              <a:t>bedrijf</a:t>
            </a:r>
            <a:r>
              <a:rPr lang="en-US" dirty="0"/>
              <a:t> en daarmee hun beoordeling te verbeteren en/of te ondersteunen.</a:t>
            </a:r>
          </a:p>
        </p:txBody>
      </p:sp>
      <p:grpSp>
        <p:nvGrpSpPr>
          <p:cNvPr id="2" name="Group 1">
            <a:extLst>
              <a:ext uri="{FF2B5EF4-FFF2-40B4-BE49-F238E27FC236}">
                <a16:creationId xmlns:a16="http://schemas.microsoft.com/office/drawing/2014/main" id="{BB292EEC-4D8C-428E-BCEA-6CD03219E32D}"/>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0A208799-5813-61BF-1443-75F1FFB8110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B8495179-7ACB-47A6-2336-409606BE9230}"/>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546DA236-E027-3D41-B00F-49D1AF8364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384CD1F-9FD6-EF6C-1143-271370D7BC9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F474F35-8E9F-3B25-867A-72C89FA65D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C853085-CE92-27FB-7989-958E1557907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6F6A1D3-4669-D8B6-4B6B-965B5D63C92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EE90CB6-4973-8EBB-B144-4D3258983DF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C445964-B010-4A6D-B5D6-311067B64DF0}"/>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51F7CC8-1770-732F-C4FB-022AD8EF782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04C0FD12-E11A-43D3-4A11-3266F5BAA3E0}"/>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EDED62F0-4182-D317-463C-6C6A9C3A8EDA}"/>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F4314F23-3FEC-B9ED-6513-66320E99254D}"/>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2B117646-6AF2-F4C6-2391-1FF6FD595546}"/>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57317554-CAE3-7DB4-7907-6C21831E5D9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7DF3D97A-3E7A-3AA4-4EB7-D1788CBE433F}"/>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4D1CAE6D-6BB0-A41F-8551-C5066149FBE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4AD915B3-F0EB-244E-2649-293483CA7F1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6E3C343-18EA-8179-DB50-1865C93C2EB1}"/>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0B13C878-1AAC-CB10-1902-8DC33383D82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F57201C4-09F0-6BF6-6CD1-85D2D635A60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E0C48BB9-F059-69DF-EA4B-CDE3543EC7EA}"/>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66530D3A-69B2-B7A8-DC55-D6A96E8AF56A}"/>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DD569ACB-EA83-05A5-F952-8BD7CAA71CB0}"/>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EE5B1301-E364-F24C-50CF-B282ABA45CC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901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F5FB-802C-B169-9DD8-49AD671064A0}"/>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491DB41E-FAEC-5C08-5F80-2BFA51BC02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619441E6-B09E-31DF-0B38-D7A3CFF2E493}"/>
              </a:ext>
            </a:extLst>
          </p:cNvPr>
          <p:cNvSpPr>
            <a:spLocks noGrp="1"/>
          </p:cNvSpPr>
          <p:nvPr>
            <p:ph type="body" sz="quarter" idx="17"/>
          </p:nvPr>
        </p:nvSpPr>
        <p:spPr/>
        <p:txBody>
          <a:bodyPr/>
          <a:lstStyle/>
          <a:p>
            <a:r>
              <a:rPr lang="en-US" dirty="0"/>
              <a:t>04</a:t>
            </a:r>
          </a:p>
        </p:txBody>
      </p:sp>
      <p:sp>
        <p:nvSpPr>
          <p:cNvPr id="14" name="Rectangle 13">
            <a:extLst>
              <a:ext uri="{FF2B5EF4-FFF2-40B4-BE49-F238E27FC236}">
                <a16:creationId xmlns:a16="http://schemas.microsoft.com/office/drawing/2014/main" id="{0378E327-6E22-DBA1-977B-0E05C1B9CDD2}"/>
              </a:ext>
            </a:extLst>
          </p:cNvPr>
          <p:cNvSpPr/>
          <p:nvPr/>
        </p:nvSpPr>
        <p:spPr>
          <a:xfrm>
            <a:off x="5594740" y="3277253"/>
            <a:ext cx="4987746" cy="140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BC2011E-64F4-6A6D-C0CF-2F342EB3A0BA}"/>
              </a:ext>
            </a:extLst>
          </p:cNvPr>
          <p:cNvSpPr txBox="1"/>
          <p:nvPr/>
        </p:nvSpPr>
        <p:spPr>
          <a:xfrm>
            <a:off x="5736640" y="3381736"/>
            <a:ext cx="4703947" cy="1200329"/>
          </a:xfrm>
          <a:prstGeom prst="rect">
            <a:avLst/>
          </a:prstGeom>
          <a:noFill/>
        </p:spPr>
        <p:txBody>
          <a:bodyPr wrap="square" rtlCol="0">
            <a:spAutoFit/>
          </a:bodyPr>
          <a:lstStyle/>
          <a:p>
            <a:r>
              <a:rPr lang="en-US" sz="3600" b="1" spc="300" dirty="0">
                <a:solidFill>
                  <a:srgbClr val="F26F46"/>
                </a:solidFill>
                <a:latin typeface="Calibri" panose="020F0502020204030204" pitchFamily="34" charset="0"/>
                <a:cs typeface="Calibri" panose="020F0502020204030204" pitchFamily="34" charset="0"/>
              </a:rPr>
              <a:t>AI “made easy”– </a:t>
            </a:r>
          </a:p>
          <a:p>
            <a:r>
              <a:rPr lang="en-US" sz="3600" b="1" spc="300" dirty="0">
                <a:solidFill>
                  <a:srgbClr val="F26F46"/>
                </a:solidFill>
                <a:latin typeface="Calibri" panose="020F0502020204030204" pitchFamily="34" charset="0"/>
                <a:cs typeface="Calibri" panose="020F0502020204030204" pitchFamily="34" charset="0"/>
              </a:rPr>
              <a:t>DE BASIS</a:t>
            </a:r>
          </a:p>
        </p:txBody>
      </p:sp>
      <p:grpSp>
        <p:nvGrpSpPr>
          <p:cNvPr id="6" name="Group 5">
            <a:extLst>
              <a:ext uri="{FF2B5EF4-FFF2-40B4-BE49-F238E27FC236}">
                <a16:creationId xmlns:a16="http://schemas.microsoft.com/office/drawing/2014/main" id="{0C39F981-E29D-9AB3-2BA7-AEE3C9352F8D}"/>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16F60AFB-8BA5-4C66-60FD-AC17F6CE4A45}"/>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25DCC484-8679-51B6-A502-19298D803E0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58F273AB-B9D6-C428-9838-177EE35C7B0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EC5E2DD-36EA-5ED0-66AA-25E8164BA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30B4547-60B2-95E3-E9CA-5DAC83255BD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63A3DBD-CDB3-95EF-B634-AB117DF9721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8AAF5C09-92CA-504E-5B5A-30E70193723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AFAD2D0-33B7-A211-FDDA-0A3868E538A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0465EC5-5131-822A-9C73-BA675ECA1C7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C9D9871-0CFA-42AA-9427-54F00C29F24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0864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6958-A2EC-6DB8-5B76-2E4E297280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39F04E-EB50-3B15-1BAA-BED7E7712C4B}"/>
              </a:ext>
            </a:extLst>
          </p:cNvPr>
          <p:cNvSpPr>
            <a:spLocks noGrp="1"/>
          </p:cNvSpPr>
          <p:nvPr>
            <p:ph type="body" sz="quarter" idx="16"/>
          </p:nvPr>
        </p:nvSpPr>
        <p:spPr>
          <a:xfrm>
            <a:off x="694206" y="576288"/>
            <a:ext cx="10482779" cy="803654"/>
          </a:xfrm>
        </p:spPr>
        <p:txBody>
          <a:bodyPr/>
          <a:lstStyle/>
          <a:p>
            <a:r>
              <a:rPr lang="en-US" dirty="0"/>
              <a:t>Wat is AI en waarom is het belangrijk in de voedingssector?</a:t>
            </a:r>
            <a:endParaRPr lang="en-IE" dirty="0"/>
          </a:p>
        </p:txBody>
      </p:sp>
      <p:sp>
        <p:nvSpPr>
          <p:cNvPr id="3" name="Text Placeholder 2">
            <a:extLst>
              <a:ext uri="{FF2B5EF4-FFF2-40B4-BE49-F238E27FC236}">
                <a16:creationId xmlns:a16="http://schemas.microsoft.com/office/drawing/2014/main" id="{274CC46E-D2BF-ABD9-0A4B-BFD60EAA104F}"/>
              </a:ext>
            </a:extLst>
          </p:cNvPr>
          <p:cNvSpPr>
            <a:spLocks noGrp="1"/>
          </p:cNvSpPr>
          <p:nvPr>
            <p:ph type="body" sz="quarter" idx="19"/>
          </p:nvPr>
        </p:nvSpPr>
        <p:spPr>
          <a:xfrm>
            <a:off x="758863" y="1713450"/>
            <a:ext cx="5254010" cy="1426687"/>
          </a:xfrm>
        </p:spPr>
        <p:txBody>
          <a:bodyPr/>
          <a:lstStyle/>
          <a:p>
            <a:r>
              <a:rPr lang="en-US" b="1" dirty="0"/>
              <a:t>Kunstmatige intelligentie (AI) </a:t>
            </a:r>
            <a:r>
              <a:rPr lang="en-US" dirty="0"/>
              <a:t>verwijst naar digitale systemen die leren van </a:t>
            </a:r>
            <a:r>
              <a:rPr lang="en-US" b="1" dirty="0"/>
              <a:t>gegevens</a:t>
            </a:r>
            <a:r>
              <a:rPr lang="en-US" dirty="0"/>
              <a:t>, </a:t>
            </a:r>
            <a:r>
              <a:rPr lang="en-US" b="1" dirty="0"/>
              <a:t>patronen </a:t>
            </a:r>
            <a:r>
              <a:rPr lang="en-US" b="1" dirty="0" err="1"/>
              <a:t>herkennen</a:t>
            </a:r>
            <a:r>
              <a:rPr lang="en-US" dirty="0"/>
              <a:t> en die informatie gebruiken om </a:t>
            </a:r>
            <a:r>
              <a:rPr lang="en-US" b="1" dirty="0"/>
              <a:t>voorspellingen te doen, inhoud te </a:t>
            </a:r>
            <a:r>
              <a:rPr lang="en-US" b="1" dirty="0" err="1"/>
              <a:t>genereren</a:t>
            </a:r>
            <a:r>
              <a:rPr lang="en-US" b="1" dirty="0"/>
              <a:t> </a:t>
            </a:r>
            <a:r>
              <a:rPr lang="en-US" b="1" dirty="0" err="1"/>
              <a:t>en</a:t>
            </a:r>
            <a:r>
              <a:rPr lang="en-US" b="1" dirty="0"/>
              <a:t> </a:t>
            </a:r>
            <a:r>
              <a:rPr lang="en-US" b="1" dirty="0" err="1"/>
              <a:t>beslissingen</a:t>
            </a:r>
            <a:r>
              <a:rPr lang="en-US" dirty="0"/>
              <a:t>.</a:t>
            </a:r>
          </a:p>
          <a:p>
            <a:r>
              <a:rPr lang="en-US" dirty="0"/>
              <a:t> </a:t>
            </a:r>
          </a:p>
          <a:p>
            <a:r>
              <a:rPr lang="nl-NL" dirty="0"/>
              <a:t>In de horeca sector gebruikt AI data (zoals verkoop, voorraad en klantgedrag) om verspilling te verminderen, duurzaamheid te verbeteren en processen efficiënter te maken.</a:t>
            </a:r>
            <a:endParaRPr lang="en-US" dirty="0"/>
          </a:p>
        </p:txBody>
      </p:sp>
      <p:pic>
        <p:nvPicPr>
          <p:cNvPr id="34" name="Picture 33">
            <a:extLst>
              <a:ext uri="{FF2B5EF4-FFF2-40B4-BE49-F238E27FC236}">
                <a16:creationId xmlns:a16="http://schemas.microsoft.com/office/drawing/2014/main" id="{9BAD8FA1-E505-0A5C-B290-5D5D11967D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86500" y="2124869"/>
            <a:ext cx="5051387" cy="3175635"/>
          </a:xfrm>
          <a:prstGeom prst="rect">
            <a:avLst/>
          </a:prstGeom>
        </p:spPr>
      </p:pic>
    </p:spTree>
    <p:extLst>
      <p:ext uri="{BB962C8B-B14F-4D97-AF65-F5344CB8AC3E}">
        <p14:creationId xmlns:p14="http://schemas.microsoft.com/office/powerpoint/2010/main" val="2542181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2A7A-DA66-CD8A-798B-83CD0BF0A45C}"/>
              </a:ext>
            </a:extLst>
          </p:cNvPr>
          <p:cNvSpPr>
            <a:spLocks noGrp="1"/>
          </p:cNvSpPr>
          <p:nvPr>
            <p:ph type="body" sz="quarter" idx="16"/>
          </p:nvPr>
        </p:nvSpPr>
        <p:spPr/>
        <p:txBody>
          <a:bodyPr/>
          <a:lstStyle/>
          <a:p>
            <a:r>
              <a:rPr lang="en-IE" dirty="0" err="1"/>
              <a:t>Voorbeelden</a:t>
            </a:r>
            <a:r>
              <a:rPr lang="en-IE" dirty="0"/>
              <a:t> van hoe AI </a:t>
            </a:r>
            <a:r>
              <a:rPr lang="en-IE" dirty="0" err="1"/>
              <a:t>kan</a:t>
            </a:r>
            <a:r>
              <a:rPr lang="en-IE" dirty="0"/>
              <a:t> </a:t>
            </a:r>
            <a:r>
              <a:rPr lang="en-IE" dirty="0" err="1"/>
              <a:t>worden</a:t>
            </a:r>
            <a:r>
              <a:rPr lang="en-IE" dirty="0"/>
              <a:t> </a:t>
            </a:r>
            <a:r>
              <a:rPr lang="en-IE" dirty="0" err="1"/>
              <a:t>gebruikt</a:t>
            </a:r>
            <a:endParaRPr lang="en-IE" dirty="0"/>
          </a:p>
        </p:txBody>
      </p:sp>
      <p:sp>
        <p:nvSpPr>
          <p:cNvPr id="4" name="Freeform 1">
            <a:extLst>
              <a:ext uri="{FF2B5EF4-FFF2-40B4-BE49-F238E27FC236}">
                <a16:creationId xmlns:a16="http://schemas.microsoft.com/office/drawing/2014/main" id="{88ED6D23-83C7-6A69-8FDE-A04F1148D9C2}"/>
              </a:ext>
            </a:extLst>
          </p:cNvPr>
          <p:cNvSpPr>
            <a:spLocks noChangeArrowheads="1"/>
          </p:cNvSpPr>
          <p:nvPr/>
        </p:nvSpPr>
        <p:spPr bwMode="auto">
          <a:xfrm>
            <a:off x="1108497" y="2250801"/>
            <a:ext cx="1987044" cy="4350024"/>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D474C605-BAC7-0C36-6685-7F73FB4D2407}"/>
              </a:ext>
            </a:extLst>
          </p:cNvPr>
          <p:cNvSpPr>
            <a:spLocks noChangeArrowheads="1"/>
          </p:cNvSpPr>
          <p:nvPr/>
        </p:nvSpPr>
        <p:spPr bwMode="auto">
          <a:xfrm>
            <a:off x="3307274" y="2250800"/>
            <a:ext cx="1987046" cy="4350024"/>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D816CE62-BEEE-370A-B398-4620613CC03A}"/>
              </a:ext>
            </a:extLst>
          </p:cNvPr>
          <p:cNvSpPr>
            <a:spLocks noChangeArrowheads="1"/>
          </p:cNvSpPr>
          <p:nvPr/>
        </p:nvSpPr>
        <p:spPr bwMode="auto">
          <a:xfrm>
            <a:off x="5476758"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9F3271C5-AE67-6BA3-7C89-CFAE2B232AEA}"/>
              </a:ext>
            </a:extLst>
          </p:cNvPr>
          <p:cNvSpPr>
            <a:spLocks noChangeArrowheads="1"/>
          </p:cNvSpPr>
          <p:nvPr/>
        </p:nvSpPr>
        <p:spPr bwMode="auto">
          <a:xfrm>
            <a:off x="7646240"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6" name="Freeform 244">
            <a:extLst>
              <a:ext uri="{FF2B5EF4-FFF2-40B4-BE49-F238E27FC236}">
                <a16:creationId xmlns:a16="http://schemas.microsoft.com/office/drawing/2014/main" id="{62643A89-E084-40D9-5126-54ACEB64013C}"/>
              </a:ext>
            </a:extLst>
          </p:cNvPr>
          <p:cNvSpPr>
            <a:spLocks noChangeArrowheads="1"/>
          </p:cNvSpPr>
          <p:nvPr/>
        </p:nvSpPr>
        <p:spPr bwMode="auto">
          <a:xfrm>
            <a:off x="9813164" y="2250801"/>
            <a:ext cx="1987046" cy="4350022"/>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24" name="TextBox 23">
            <a:extLst>
              <a:ext uri="{FF2B5EF4-FFF2-40B4-BE49-F238E27FC236}">
                <a16:creationId xmlns:a16="http://schemas.microsoft.com/office/drawing/2014/main" id="{943DE788-C9BA-3610-8301-F8D15541901D}"/>
              </a:ext>
            </a:extLst>
          </p:cNvPr>
          <p:cNvSpPr txBox="1"/>
          <p:nvPr/>
        </p:nvSpPr>
        <p:spPr>
          <a:xfrm>
            <a:off x="1083015" y="3167186"/>
            <a:ext cx="1987044" cy="2013372"/>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err="1">
                <a:solidFill>
                  <a:srgbClr val="292668"/>
                </a:solidFill>
              </a:rPr>
              <a:t>Gebruik</a:t>
            </a:r>
            <a:r>
              <a:rPr lang="en-US" sz="1500" b="1" dirty="0">
                <a:solidFill>
                  <a:srgbClr val="292668"/>
                </a:solidFill>
              </a:rPr>
              <a:t> AI om </a:t>
            </a:r>
            <a:r>
              <a:rPr lang="en-US" sz="1500" b="1" dirty="0" err="1">
                <a:solidFill>
                  <a:srgbClr val="292668"/>
                </a:solidFill>
              </a:rPr>
              <a:t>voedselverspilling</a:t>
            </a:r>
            <a:r>
              <a:rPr lang="en-US" sz="1500" b="1" dirty="0">
                <a:solidFill>
                  <a:srgbClr val="292668"/>
                </a:solidFill>
              </a:rPr>
              <a:t> </a:t>
            </a:r>
            <a:r>
              <a:rPr lang="en-US" sz="1500" b="1" dirty="0" err="1">
                <a:solidFill>
                  <a:srgbClr val="292668"/>
                </a:solidFill>
              </a:rPr>
              <a:t>te</a:t>
            </a:r>
            <a:r>
              <a:rPr lang="en-US" sz="1500" b="1" dirty="0">
                <a:solidFill>
                  <a:srgbClr val="292668"/>
                </a:solidFill>
              </a:rPr>
              <a:t> </a:t>
            </a:r>
            <a:r>
              <a:rPr lang="en-US" sz="1500" b="1" dirty="0" err="1">
                <a:solidFill>
                  <a:srgbClr val="292668"/>
                </a:solidFill>
              </a:rPr>
              <a:t>meten</a:t>
            </a:r>
            <a:r>
              <a:rPr lang="en-US" sz="1500" b="1" dirty="0">
                <a:solidFill>
                  <a:srgbClr val="292668"/>
                </a:solidFill>
              </a:rPr>
              <a:t>.</a:t>
            </a:r>
          </a:p>
          <a:p>
            <a:pPr marL="144000" indent="-144000">
              <a:lnSpc>
                <a:spcPct val="90000"/>
              </a:lnSpc>
              <a:spcAft>
                <a:spcPts val="200"/>
              </a:spcAft>
              <a:buFont typeface="Arial" panose="020B0604020202020204" pitchFamily="34" charset="0"/>
              <a:buChar char="•"/>
            </a:pPr>
            <a:r>
              <a:rPr lang="nl-NL" sz="1500" b="1" dirty="0">
                <a:solidFill>
                  <a:srgbClr val="292668"/>
                </a:solidFill>
              </a:rPr>
              <a:t>Monitor voorbereiding, bederf en bordafval</a:t>
            </a:r>
            <a:r>
              <a:rPr lang="en-US" sz="1500" b="1" dirty="0">
                <a:solidFill>
                  <a:srgbClr val="292668"/>
                </a:solidFill>
              </a:rPr>
              <a:t>.</a:t>
            </a:r>
          </a:p>
          <a:p>
            <a:pPr marL="144000" indent="-144000">
              <a:lnSpc>
                <a:spcPct val="90000"/>
              </a:lnSpc>
              <a:spcAft>
                <a:spcPts val="200"/>
              </a:spcAft>
              <a:buFont typeface="Arial" panose="020B0604020202020204" pitchFamily="34" charset="0"/>
              <a:buChar char="•"/>
            </a:pPr>
            <a:r>
              <a:rPr lang="en-US" sz="1500" b="1" dirty="0" err="1">
                <a:solidFill>
                  <a:srgbClr val="292668"/>
                </a:solidFill>
              </a:rPr>
              <a:t>Verkoop</a:t>
            </a:r>
            <a:r>
              <a:rPr lang="en-US" sz="1500" b="1" dirty="0">
                <a:solidFill>
                  <a:srgbClr val="292668"/>
                </a:solidFill>
              </a:rPr>
              <a:t> </a:t>
            </a:r>
            <a:r>
              <a:rPr lang="en-US" sz="1500" b="1" dirty="0" err="1">
                <a:solidFill>
                  <a:srgbClr val="292668"/>
                </a:solidFill>
              </a:rPr>
              <a:t>overtollige</a:t>
            </a:r>
            <a:r>
              <a:rPr lang="en-US" sz="1500" b="1" dirty="0">
                <a:solidFill>
                  <a:srgbClr val="292668"/>
                </a:solidFill>
              </a:rPr>
              <a:t> </a:t>
            </a:r>
            <a:r>
              <a:rPr lang="en-US" sz="1500" b="1" dirty="0" err="1">
                <a:solidFill>
                  <a:srgbClr val="292668"/>
                </a:solidFill>
              </a:rPr>
              <a:t>maaltijden</a:t>
            </a:r>
            <a:r>
              <a:rPr lang="en-US" sz="1500" b="1" dirty="0">
                <a:solidFill>
                  <a:srgbClr val="292668"/>
                </a:solidFill>
              </a:rPr>
              <a:t> om </a:t>
            </a:r>
            <a:r>
              <a:rPr lang="en-US" sz="1500" b="1" dirty="0" err="1">
                <a:solidFill>
                  <a:srgbClr val="292668"/>
                </a:solidFill>
              </a:rPr>
              <a:t>afval</a:t>
            </a:r>
            <a:r>
              <a:rPr lang="en-US" sz="1500" b="1" dirty="0">
                <a:solidFill>
                  <a:srgbClr val="292668"/>
                </a:solidFill>
              </a:rPr>
              <a:t> </a:t>
            </a:r>
            <a:r>
              <a:rPr lang="en-US" sz="1500" b="1" dirty="0" err="1">
                <a:solidFill>
                  <a:srgbClr val="292668"/>
                </a:solidFill>
              </a:rPr>
              <a:t>te</a:t>
            </a:r>
            <a:r>
              <a:rPr lang="en-US" sz="1500" b="1" dirty="0">
                <a:solidFill>
                  <a:srgbClr val="292668"/>
                </a:solidFill>
              </a:rPr>
              <a:t> </a:t>
            </a:r>
            <a:r>
              <a:rPr lang="en-US" sz="1500" b="1" dirty="0" err="1">
                <a:solidFill>
                  <a:srgbClr val="292668"/>
                </a:solidFill>
              </a:rPr>
              <a:t>verminderen</a:t>
            </a:r>
            <a:endParaRPr lang="en-IE" sz="1500" b="1" dirty="0">
              <a:solidFill>
                <a:srgbClr val="292668"/>
              </a:solidFill>
            </a:endParaRPr>
          </a:p>
        </p:txBody>
      </p:sp>
      <p:sp>
        <p:nvSpPr>
          <p:cNvPr id="13" name="Freeform 177">
            <a:extLst>
              <a:ext uri="{FF2B5EF4-FFF2-40B4-BE49-F238E27FC236}">
                <a16:creationId xmlns:a16="http://schemas.microsoft.com/office/drawing/2014/main" id="{DFC0648C-93F3-02DD-9CBE-419EF211B1FB}"/>
              </a:ext>
            </a:extLst>
          </p:cNvPr>
          <p:cNvSpPr>
            <a:spLocks noChangeArrowheads="1"/>
          </p:cNvSpPr>
          <p:nvPr/>
        </p:nvSpPr>
        <p:spPr bwMode="auto">
          <a:xfrm>
            <a:off x="1076515" y="1837678"/>
            <a:ext cx="2076859" cy="1311663"/>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C1E55A70-7DD3-10E4-93A9-62A6F6400767}"/>
              </a:ext>
            </a:extLst>
          </p:cNvPr>
          <p:cNvSpPr txBox="1"/>
          <p:nvPr/>
        </p:nvSpPr>
        <p:spPr>
          <a:xfrm>
            <a:off x="1091197" y="1999641"/>
            <a:ext cx="1987043" cy="584775"/>
          </a:xfrm>
          <a:prstGeom prst="rect">
            <a:avLst/>
          </a:prstGeom>
          <a:noFill/>
        </p:spPr>
        <p:txBody>
          <a:bodyPr wrap="square" rtlCol="0">
            <a:spAutoFit/>
          </a:bodyPr>
          <a:lstStyle/>
          <a:p>
            <a:pPr algn="ctr"/>
            <a:r>
              <a:rPr lang="en-US" sz="1600" b="1" dirty="0" err="1">
                <a:solidFill>
                  <a:schemeClr val="bg1"/>
                </a:solidFill>
                <a:latin typeface="Calibri" panose="020F0502020204030204" pitchFamily="34" charset="0"/>
                <a:ea typeface="Lato" charset="0"/>
                <a:cs typeface="Calibri" panose="020F0502020204030204" pitchFamily="34" charset="0"/>
              </a:rPr>
              <a:t>Verminder</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voedselverspilling</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14" name="Freeform 177">
            <a:extLst>
              <a:ext uri="{FF2B5EF4-FFF2-40B4-BE49-F238E27FC236}">
                <a16:creationId xmlns:a16="http://schemas.microsoft.com/office/drawing/2014/main" id="{61D0FB74-93ED-F012-EF07-B62AD6CD6ECA}"/>
              </a:ext>
            </a:extLst>
          </p:cNvPr>
          <p:cNvSpPr>
            <a:spLocks noChangeArrowheads="1"/>
          </p:cNvSpPr>
          <p:nvPr/>
        </p:nvSpPr>
        <p:spPr bwMode="auto">
          <a:xfrm>
            <a:off x="9781183" y="1861316"/>
            <a:ext cx="2076859" cy="1257890"/>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5" name="Freeform 177">
            <a:extLst>
              <a:ext uri="{FF2B5EF4-FFF2-40B4-BE49-F238E27FC236}">
                <a16:creationId xmlns:a16="http://schemas.microsoft.com/office/drawing/2014/main" id="{D7B5FB62-5982-A5BE-D44D-4A08F8EA4C76}"/>
              </a:ext>
            </a:extLst>
          </p:cNvPr>
          <p:cNvSpPr>
            <a:spLocks noChangeArrowheads="1"/>
          </p:cNvSpPr>
          <p:nvPr/>
        </p:nvSpPr>
        <p:spPr bwMode="auto">
          <a:xfrm>
            <a:off x="5426267" y="1837678"/>
            <a:ext cx="2076859" cy="1286679"/>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dirty="0"/>
          </a:p>
        </p:txBody>
      </p:sp>
      <p:sp>
        <p:nvSpPr>
          <p:cNvPr id="18" name="Freeform 177">
            <a:extLst>
              <a:ext uri="{FF2B5EF4-FFF2-40B4-BE49-F238E27FC236}">
                <a16:creationId xmlns:a16="http://schemas.microsoft.com/office/drawing/2014/main" id="{E8EE7145-D774-FE9E-9236-A3D0491BBE9D}"/>
              </a:ext>
            </a:extLst>
          </p:cNvPr>
          <p:cNvSpPr>
            <a:spLocks noChangeArrowheads="1"/>
          </p:cNvSpPr>
          <p:nvPr/>
        </p:nvSpPr>
        <p:spPr bwMode="auto">
          <a:xfrm>
            <a:off x="3260678" y="1837678"/>
            <a:ext cx="2076859" cy="1300710"/>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21" name="CuadroTexto 553">
            <a:extLst>
              <a:ext uri="{FF2B5EF4-FFF2-40B4-BE49-F238E27FC236}">
                <a16:creationId xmlns:a16="http://schemas.microsoft.com/office/drawing/2014/main" id="{59B0AFFA-E42A-98D1-874C-1EDD12823671}"/>
              </a:ext>
            </a:extLst>
          </p:cNvPr>
          <p:cNvSpPr txBox="1"/>
          <p:nvPr/>
        </p:nvSpPr>
        <p:spPr>
          <a:xfrm>
            <a:off x="3307636" y="2113871"/>
            <a:ext cx="2004828"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Voorspellingen doen in de </a:t>
            </a:r>
            <a:r>
              <a:rPr lang="en-US" sz="1600" b="1" dirty="0" err="1">
                <a:solidFill>
                  <a:schemeClr val="bg1"/>
                </a:solidFill>
                <a:latin typeface="Calibri" panose="020F0502020204030204" pitchFamily="34" charset="0"/>
                <a:ea typeface="Lato" charset="0"/>
                <a:cs typeface="Calibri" panose="020F0502020204030204" pitchFamily="34" charset="0"/>
              </a:rPr>
              <a:t>horeca</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20" name="CuadroTexto 553">
            <a:extLst>
              <a:ext uri="{FF2B5EF4-FFF2-40B4-BE49-F238E27FC236}">
                <a16:creationId xmlns:a16="http://schemas.microsoft.com/office/drawing/2014/main" id="{ACF9FBE0-3651-FAA6-0549-D421DE42954A}"/>
              </a:ext>
            </a:extLst>
          </p:cNvPr>
          <p:cNvSpPr txBox="1"/>
          <p:nvPr/>
        </p:nvSpPr>
        <p:spPr>
          <a:xfrm>
            <a:off x="5508739" y="2120985"/>
            <a:ext cx="198704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De </a:t>
            </a:r>
            <a:r>
              <a:rPr lang="en-US" sz="1600" b="1" dirty="0" err="1">
                <a:solidFill>
                  <a:schemeClr val="bg1"/>
                </a:solidFill>
                <a:latin typeface="Calibri" panose="020F0502020204030204" pitchFamily="34" charset="0"/>
                <a:ea typeface="Lato" charset="0"/>
                <a:cs typeface="Calibri" panose="020F0502020204030204" pitchFamily="34" charset="0"/>
              </a:rPr>
              <a:t>menukaart</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verbeteren</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23" name="Freeform 177">
            <a:extLst>
              <a:ext uri="{FF2B5EF4-FFF2-40B4-BE49-F238E27FC236}">
                <a16:creationId xmlns:a16="http://schemas.microsoft.com/office/drawing/2014/main" id="{C8A99AE5-D280-DC03-1811-9F16DF484781}"/>
              </a:ext>
            </a:extLst>
          </p:cNvPr>
          <p:cNvSpPr>
            <a:spLocks noChangeArrowheads="1"/>
          </p:cNvSpPr>
          <p:nvPr/>
        </p:nvSpPr>
        <p:spPr bwMode="auto">
          <a:xfrm>
            <a:off x="7657850" y="1861316"/>
            <a:ext cx="2076859" cy="1290113"/>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E4249D21-21EB-36AC-F8A1-988351AEABBA}"/>
              </a:ext>
            </a:extLst>
          </p:cNvPr>
          <p:cNvSpPr txBox="1"/>
          <p:nvPr/>
        </p:nvSpPr>
        <p:spPr>
          <a:xfrm>
            <a:off x="7769529" y="2088620"/>
            <a:ext cx="1853499"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De communicatie met </a:t>
            </a:r>
            <a:r>
              <a:rPr lang="en-US" sz="1600" b="1" dirty="0" err="1">
                <a:solidFill>
                  <a:schemeClr val="bg1"/>
                </a:solidFill>
                <a:latin typeface="Calibri" panose="020F0502020204030204" pitchFamily="34" charset="0"/>
                <a:ea typeface="Lato" charset="0"/>
                <a:cs typeface="Calibri" panose="020F0502020204030204" pitchFamily="34" charset="0"/>
              </a:rPr>
              <a:t>gasten</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verbeteren</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22" name="CuadroTexto 553">
            <a:extLst>
              <a:ext uri="{FF2B5EF4-FFF2-40B4-BE49-F238E27FC236}">
                <a16:creationId xmlns:a16="http://schemas.microsoft.com/office/drawing/2014/main" id="{8FE8EF55-1FF5-8215-B17A-1B0919C3E4D3}"/>
              </a:ext>
            </a:extLst>
          </p:cNvPr>
          <p:cNvSpPr txBox="1"/>
          <p:nvPr/>
        </p:nvSpPr>
        <p:spPr>
          <a:xfrm>
            <a:off x="9923093" y="1999641"/>
            <a:ext cx="1906033"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Voedselveiligheid en </a:t>
            </a:r>
            <a:r>
              <a:rPr lang="en-US" sz="1600" b="1" dirty="0" err="1">
                <a:solidFill>
                  <a:schemeClr val="bg1"/>
                </a:solidFill>
                <a:latin typeface="Calibri" panose="020F0502020204030204" pitchFamily="34" charset="0"/>
                <a:ea typeface="Lato" charset="0"/>
                <a:cs typeface="Calibri" panose="020F0502020204030204" pitchFamily="34" charset="0"/>
              </a:rPr>
              <a:t>traceerbaarheid</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ondersteunen</a:t>
            </a:r>
            <a:r>
              <a:rPr lang="en-US" sz="1600" b="1" dirty="0">
                <a:solidFill>
                  <a:schemeClr val="bg1"/>
                </a:solidFill>
                <a:latin typeface="Calibri" panose="020F0502020204030204" pitchFamily="34" charset="0"/>
                <a:ea typeface="Lato" charset="0"/>
                <a:cs typeface="Calibri" panose="020F0502020204030204" pitchFamily="34" charset="0"/>
              </a:rPr>
              <a:t> </a:t>
            </a:r>
          </a:p>
        </p:txBody>
      </p:sp>
      <p:sp>
        <p:nvSpPr>
          <p:cNvPr id="29" name="TextBox 28">
            <a:extLst>
              <a:ext uri="{FF2B5EF4-FFF2-40B4-BE49-F238E27FC236}">
                <a16:creationId xmlns:a16="http://schemas.microsoft.com/office/drawing/2014/main" id="{37355895-B0C6-4AEC-0C84-A50418E28086}"/>
              </a:ext>
            </a:extLst>
          </p:cNvPr>
          <p:cNvSpPr txBox="1"/>
          <p:nvPr/>
        </p:nvSpPr>
        <p:spPr>
          <a:xfrm>
            <a:off x="3317170" y="3151429"/>
            <a:ext cx="2083938" cy="2428870"/>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nl-NL" sz="1500" b="1" dirty="0">
                <a:solidFill>
                  <a:srgbClr val="292668"/>
                </a:solidFill>
              </a:rPr>
              <a:t>Voorspel verkoop, personeel en voorraad met data (historie, weer, events)</a:t>
            </a:r>
            <a:r>
              <a:rPr lang="en-US" sz="1500" b="1" dirty="0">
                <a:solidFill>
                  <a:srgbClr val="292668"/>
                </a:solidFill>
              </a:rPr>
              <a:t>.</a:t>
            </a:r>
          </a:p>
          <a:p>
            <a:pPr marL="144000" indent="-144000">
              <a:lnSpc>
                <a:spcPct val="90000"/>
              </a:lnSpc>
              <a:spcAft>
                <a:spcPts val="200"/>
              </a:spcAft>
              <a:buFont typeface="Arial" panose="020B0604020202020204" pitchFamily="34" charset="0"/>
              <a:buChar char="•"/>
            </a:pPr>
            <a:r>
              <a:rPr lang="nl-NL" sz="1500" b="1" dirty="0">
                <a:solidFill>
                  <a:srgbClr val="292668"/>
                </a:solidFill>
              </a:rPr>
              <a:t>Voorspel ingrediëntenbehoefte en optimaliseer inkoop</a:t>
            </a:r>
          </a:p>
          <a:p>
            <a:pPr marL="144000" indent="-144000">
              <a:lnSpc>
                <a:spcPct val="90000"/>
              </a:lnSpc>
              <a:spcAft>
                <a:spcPts val="200"/>
              </a:spcAft>
              <a:buFont typeface="Arial" panose="020B0604020202020204" pitchFamily="34" charset="0"/>
              <a:buChar char="•"/>
            </a:pPr>
            <a:r>
              <a:rPr lang="en-US" sz="1500" b="1" dirty="0" err="1">
                <a:solidFill>
                  <a:srgbClr val="292668"/>
                </a:solidFill>
              </a:rPr>
              <a:t>Verzamel</a:t>
            </a:r>
            <a:r>
              <a:rPr lang="en-US" sz="1500" b="1" dirty="0">
                <a:solidFill>
                  <a:srgbClr val="292668"/>
                </a:solidFill>
              </a:rPr>
              <a:t> data voor </a:t>
            </a:r>
            <a:r>
              <a:rPr lang="en-US" sz="1500" b="1" dirty="0" err="1">
                <a:solidFill>
                  <a:srgbClr val="292668"/>
                </a:solidFill>
              </a:rPr>
              <a:t>betere</a:t>
            </a:r>
            <a:r>
              <a:rPr lang="en-US" sz="1500" b="1" dirty="0">
                <a:solidFill>
                  <a:srgbClr val="292668"/>
                </a:solidFill>
              </a:rPr>
              <a:t> </a:t>
            </a:r>
            <a:r>
              <a:rPr lang="en-US" sz="1500" b="1" dirty="0" err="1">
                <a:solidFill>
                  <a:srgbClr val="292668"/>
                </a:solidFill>
              </a:rPr>
              <a:t>beslissingen</a:t>
            </a:r>
            <a:endParaRPr lang="en-IE" sz="1500" b="1" dirty="0">
              <a:solidFill>
                <a:srgbClr val="292668"/>
              </a:solidFill>
            </a:endParaRPr>
          </a:p>
        </p:txBody>
      </p:sp>
      <p:sp>
        <p:nvSpPr>
          <p:cNvPr id="30" name="TextBox 29">
            <a:extLst>
              <a:ext uri="{FF2B5EF4-FFF2-40B4-BE49-F238E27FC236}">
                <a16:creationId xmlns:a16="http://schemas.microsoft.com/office/drawing/2014/main" id="{A8813CD9-171C-AD60-5C02-A0BE57BCFD11}"/>
              </a:ext>
            </a:extLst>
          </p:cNvPr>
          <p:cNvSpPr txBox="1"/>
          <p:nvPr/>
        </p:nvSpPr>
        <p:spPr>
          <a:xfrm>
            <a:off x="5458116" y="3145202"/>
            <a:ext cx="2083938" cy="1364476"/>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err="1">
                <a:solidFill>
                  <a:srgbClr val="292668"/>
                </a:solidFill>
              </a:rPr>
              <a:t>Bereken</a:t>
            </a:r>
            <a:r>
              <a:rPr lang="en-US" sz="1500" b="1" dirty="0">
                <a:solidFill>
                  <a:srgbClr val="292668"/>
                </a:solidFill>
              </a:rPr>
              <a:t> </a:t>
            </a:r>
            <a:r>
              <a:rPr lang="en-US" sz="1500" b="1" dirty="0" err="1">
                <a:solidFill>
                  <a:srgbClr val="292668"/>
                </a:solidFill>
              </a:rPr>
              <a:t>kosten</a:t>
            </a:r>
            <a:r>
              <a:rPr lang="en-US" sz="1500" b="1" dirty="0">
                <a:solidFill>
                  <a:srgbClr val="292668"/>
                </a:solidFill>
              </a:rPr>
              <a:t>, </a:t>
            </a:r>
            <a:r>
              <a:rPr lang="en-US" sz="1500" b="1" dirty="0" err="1">
                <a:solidFill>
                  <a:srgbClr val="292668"/>
                </a:solidFill>
              </a:rPr>
              <a:t>allergenen</a:t>
            </a:r>
            <a:r>
              <a:rPr lang="en-US" sz="1500" b="1" dirty="0">
                <a:solidFill>
                  <a:srgbClr val="292668"/>
                </a:solidFill>
              </a:rPr>
              <a:t> </a:t>
            </a:r>
            <a:r>
              <a:rPr lang="en-US" sz="1500" b="1" dirty="0" err="1">
                <a:solidFill>
                  <a:srgbClr val="292668"/>
                </a:solidFill>
              </a:rPr>
              <a:t>en</a:t>
            </a:r>
            <a:r>
              <a:rPr lang="en-US" sz="1500" b="1" dirty="0">
                <a:solidFill>
                  <a:srgbClr val="292668"/>
                </a:solidFill>
              </a:rPr>
              <a:t> CO₂ per menu-item.</a:t>
            </a:r>
          </a:p>
          <a:p>
            <a:pPr marL="144000" indent="-144000">
              <a:lnSpc>
                <a:spcPct val="90000"/>
              </a:lnSpc>
              <a:spcAft>
                <a:spcPts val="200"/>
              </a:spcAft>
              <a:buFont typeface="Arial" panose="020B0604020202020204" pitchFamily="34" charset="0"/>
              <a:buChar char="•"/>
            </a:pPr>
            <a:r>
              <a:rPr lang="nl-NL" sz="1500" b="1" dirty="0">
                <a:solidFill>
                  <a:srgbClr val="292668"/>
                </a:solidFill>
              </a:rPr>
              <a:t>Optimaliseer menu’s voor gezondere en duurzamere keuzes</a:t>
            </a:r>
            <a:r>
              <a:rPr lang="en-IE" sz="1500" b="1" dirty="0">
                <a:solidFill>
                  <a:srgbClr val="292668"/>
                </a:solidFill>
              </a:rPr>
              <a:t>.</a:t>
            </a:r>
          </a:p>
        </p:txBody>
      </p:sp>
      <p:sp>
        <p:nvSpPr>
          <p:cNvPr id="31" name="TextBox 30">
            <a:extLst>
              <a:ext uri="{FF2B5EF4-FFF2-40B4-BE49-F238E27FC236}">
                <a16:creationId xmlns:a16="http://schemas.microsoft.com/office/drawing/2014/main" id="{76E1976E-355E-EC10-4C7F-7DBE247D8FA5}"/>
              </a:ext>
            </a:extLst>
          </p:cNvPr>
          <p:cNvSpPr txBox="1"/>
          <p:nvPr/>
        </p:nvSpPr>
        <p:spPr>
          <a:xfrm>
            <a:off x="7620757" y="3168401"/>
            <a:ext cx="2083938" cy="22211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hlinkClick r:id="rId2">
                  <a:extLst>
                    <a:ext uri="{A12FA001-AC4F-418D-AE19-62706E023703}">
                      <ahyp:hlinkClr xmlns:ahyp="http://schemas.microsoft.com/office/drawing/2018/hyperlinkcolor" val="tx"/>
                    </a:ext>
                  </a:extLst>
                </a:hlinkClick>
              </a:rPr>
              <a:t>DeepL </a:t>
            </a:r>
            <a:r>
              <a:rPr lang="en-US" sz="1500" b="1" dirty="0">
                <a:solidFill>
                  <a:srgbClr val="292668"/>
                </a:solidFill>
              </a:rPr>
              <a:t>- </a:t>
            </a:r>
            <a:r>
              <a:rPr lang="nl-NL" sz="1500" b="1" dirty="0">
                <a:solidFill>
                  <a:srgbClr val="292668"/>
                </a:solidFill>
              </a:rPr>
              <a:t>Voor meertalige menu’s en informatie.</a:t>
            </a:r>
          </a:p>
          <a:p>
            <a:pPr marL="144000" indent="-144000">
              <a:lnSpc>
                <a:spcPct val="90000"/>
              </a:lnSpc>
              <a:spcAft>
                <a:spcPts val="200"/>
              </a:spcAft>
              <a:buFont typeface="Arial" panose="020B0604020202020204" pitchFamily="34" charset="0"/>
              <a:buChar char="•"/>
            </a:pPr>
            <a:r>
              <a:rPr lang="en-IE" sz="1500" b="1" dirty="0">
                <a:solidFill>
                  <a:srgbClr val="292668"/>
                </a:solidFill>
              </a:rPr>
              <a:t>AI-widgets- B</a:t>
            </a:r>
            <a:r>
              <a:rPr lang="nl-NL" sz="1500" b="1" dirty="0" err="1">
                <a:solidFill>
                  <a:srgbClr val="292668"/>
                </a:solidFill>
              </a:rPr>
              <a:t>eantwoorden</a:t>
            </a:r>
            <a:r>
              <a:rPr lang="nl-NL" sz="1500" b="1" dirty="0">
                <a:solidFill>
                  <a:srgbClr val="292668"/>
                </a:solidFill>
              </a:rPr>
              <a:t> vragen en geven info aan gasten.</a:t>
            </a:r>
            <a:endParaRPr lang="en-IE" sz="1500" b="1" dirty="0">
              <a:solidFill>
                <a:srgbClr val="292668"/>
              </a:solidFill>
            </a:endParaRPr>
          </a:p>
          <a:p>
            <a:pPr marL="144000" indent="-144000">
              <a:lnSpc>
                <a:spcPct val="90000"/>
              </a:lnSpc>
              <a:spcAft>
                <a:spcPts val="200"/>
              </a:spcAft>
              <a:buFont typeface="Arial" panose="020B0604020202020204" pitchFamily="34" charset="0"/>
              <a:buChar char="•"/>
            </a:pPr>
            <a:r>
              <a:rPr lang="en-IE" sz="1500" b="1" dirty="0">
                <a:solidFill>
                  <a:srgbClr val="292668"/>
                </a:solidFill>
                <a:hlinkClick r:id="rId3">
                  <a:extLst>
                    <a:ext uri="{A12FA001-AC4F-418D-AE19-62706E023703}">
                      <ahyp:hlinkClr xmlns:ahyp="http://schemas.microsoft.com/office/drawing/2018/hyperlinkcolor" val="tx"/>
                    </a:ext>
                  </a:extLst>
                </a:hlinkClick>
              </a:rPr>
              <a:t>ChatGPT </a:t>
            </a:r>
            <a:r>
              <a:rPr lang="en-IE" sz="1500" b="1" dirty="0">
                <a:solidFill>
                  <a:srgbClr val="292668"/>
                </a:solidFill>
              </a:rPr>
              <a:t>- Maakt </a:t>
            </a:r>
            <a:r>
              <a:rPr lang="en-IE" sz="1500" b="1" dirty="0" err="1">
                <a:solidFill>
                  <a:srgbClr val="292668"/>
                </a:solidFill>
              </a:rPr>
              <a:t>gepersonaliseerde</a:t>
            </a:r>
            <a:r>
              <a:rPr lang="en-IE" sz="1500" b="1" dirty="0">
                <a:solidFill>
                  <a:srgbClr val="292668"/>
                </a:solidFill>
              </a:rPr>
              <a:t> </a:t>
            </a:r>
            <a:r>
              <a:rPr lang="en-IE" sz="1500" b="1" dirty="0" err="1">
                <a:solidFill>
                  <a:srgbClr val="292668"/>
                </a:solidFill>
              </a:rPr>
              <a:t>marketingcampagnes</a:t>
            </a:r>
            <a:r>
              <a:rPr lang="en-IE" sz="1500" b="1" dirty="0">
                <a:solidFill>
                  <a:srgbClr val="292668"/>
                </a:solidFill>
              </a:rPr>
              <a:t>.</a:t>
            </a:r>
          </a:p>
        </p:txBody>
      </p:sp>
      <p:sp>
        <p:nvSpPr>
          <p:cNvPr id="32" name="TextBox 31">
            <a:extLst>
              <a:ext uri="{FF2B5EF4-FFF2-40B4-BE49-F238E27FC236}">
                <a16:creationId xmlns:a16="http://schemas.microsoft.com/office/drawing/2014/main" id="{1A57DCCC-2C1D-FA92-8985-1EB15B33392E}"/>
              </a:ext>
            </a:extLst>
          </p:cNvPr>
          <p:cNvSpPr txBox="1"/>
          <p:nvPr/>
        </p:nvSpPr>
        <p:spPr>
          <a:xfrm>
            <a:off x="9760944" y="3168401"/>
            <a:ext cx="2142974" cy="1805623"/>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err="1">
                <a:solidFill>
                  <a:srgbClr val="292668"/>
                </a:solidFill>
              </a:rPr>
              <a:t>Controleer</a:t>
            </a:r>
            <a:r>
              <a:rPr lang="en-US" sz="1500" b="1" dirty="0">
                <a:solidFill>
                  <a:srgbClr val="292668"/>
                </a:solidFill>
              </a:rPr>
              <a:t> </a:t>
            </a:r>
            <a:r>
              <a:rPr lang="en-US" sz="1500" b="1" dirty="0" err="1">
                <a:solidFill>
                  <a:srgbClr val="292668"/>
                </a:solidFill>
              </a:rPr>
              <a:t>herkomst</a:t>
            </a:r>
            <a:r>
              <a:rPr lang="en-US" sz="1500" b="1" dirty="0">
                <a:solidFill>
                  <a:srgbClr val="292668"/>
                </a:solidFill>
              </a:rPr>
              <a:t> </a:t>
            </a:r>
            <a:r>
              <a:rPr lang="en-US" sz="1500" b="1" dirty="0" err="1">
                <a:solidFill>
                  <a:srgbClr val="292668"/>
                </a:solidFill>
              </a:rPr>
              <a:t>en</a:t>
            </a:r>
            <a:r>
              <a:rPr lang="en-US" sz="1500" b="1" dirty="0">
                <a:solidFill>
                  <a:srgbClr val="292668"/>
                </a:solidFill>
              </a:rPr>
              <a:t> </a:t>
            </a:r>
            <a:r>
              <a:rPr lang="en-US" sz="1500" b="1" dirty="0" err="1">
                <a:solidFill>
                  <a:srgbClr val="292668"/>
                </a:solidFill>
              </a:rPr>
              <a:t>milieuclaims</a:t>
            </a:r>
            <a:r>
              <a:rPr lang="en-US" sz="1500" b="1" dirty="0">
                <a:solidFill>
                  <a:srgbClr val="292668"/>
                </a:solidFill>
              </a:rPr>
              <a:t>.</a:t>
            </a:r>
          </a:p>
          <a:p>
            <a:pPr marL="144000" indent="-144000">
              <a:lnSpc>
                <a:spcPct val="90000"/>
              </a:lnSpc>
              <a:spcAft>
                <a:spcPts val="200"/>
              </a:spcAft>
              <a:buFont typeface="Arial" panose="020B0604020202020204" pitchFamily="34" charset="0"/>
              <a:buChar char="•"/>
            </a:pPr>
            <a:r>
              <a:rPr lang="en-US" sz="1500" b="1" dirty="0">
                <a:solidFill>
                  <a:srgbClr val="292668"/>
                </a:solidFill>
              </a:rPr>
              <a:t>Koppel QR-codes aan </a:t>
            </a:r>
            <a:r>
              <a:rPr lang="en-US" sz="1500" b="1" dirty="0" err="1">
                <a:solidFill>
                  <a:srgbClr val="292668"/>
                </a:solidFill>
              </a:rPr>
              <a:t>realtime</a:t>
            </a:r>
            <a:r>
              <a:rPr lang="en-US" sz="1500" b="1" dirty="0">
                <a:solidFill>
                  <a:srgbClr val="292668"/>
                </a:solidFill>
              </a:rPr>
              <a:t> </a:t>
            </a:r>
            <a:r>
              <a:rPr lang="en-US" sz="1500" b="1" dirty="0" err="1">
                <a:solidFill>
                  <a:srgbClr val="292668"/>
                </a:solidFill>
              </a:rPr>
              <a:t>productinformatie</a:t>
            </a:r>
            <a:r>
              <a:rPr lang="en-US" sz="1500" b="1" dirty="0">
                <a:solidFill>
                  <a:srgbClr val="292668"/>
                </a:solidFill>
              </a:rPr>
              <a:t>.</a:t>
            </a:r>
          </a:p>
          <a:p>
            <a:pPr marL="144000" indent="-144000">
              <a:lnSpc>
                <a:spcPct val="90000"/>
              </a:lnSpc>
              <a:spcAft>
                <a:spcPts val="200"/>
              </a:spcAft>
              <a:buFont typeface="Arial" panose="020B0604020202020204" pitchFamily="34" charset="0"/>
              <a:buChar char="•"/>
            </a:pPr>
            <a:r>
              <a:rPr lang="en-US" sz="1500" b="1" dirty="0">
                <a:solidFill>
                  <a:srgbClr val="292668"/>
                </a:solidFill>
              </a:rPr>
              <a:t>Houd </a:t>
            </a:r>
            <a:r>
              <a:rPr lang="en-US" sz="1500" b="1" dirty="0" err="1">
                <a:solidFill>
                  <a:srgbClr val="292668"/>
                </a:solidFill>
              </a:rPr>
              <a:t>temperatuur</a:t>
            </a:r>
            <a:r>
              <a:rPr lang="en-US" sz="1500" b="1" dirty="0">
                <a:solidFill>
                  <a:srgbClr val="292668"/>
                </a:solidFill>
              </a:rPr>
              <a:t>, </a:t>
            </a:r>
            <a:r>
              <a:rPr lang="en-US" sz="1500" b="1" dirty="0" err="1">
                <a:solidFill>
                  <a:srgbClr val="292668"/>
                </a:solidFill>
              </a:rPr>
              <a:t>veiligheid</a:t>
            </a:r>
            <a:r>
              <a:rPr lang="en-US" sz="1500" b="1" dirty="0">
                <a:solidFill>
                  <a:srgbClr val="292668"/>
                </a:solidFill>
              </a:rPr>
              <a:t> </a:t>
            </a:r>
            <a:r>
              <a:rPr lang="en-US" sz="1500" b="1" dirty="0" err="1">
                <a:solidFill>
                  <a:srgbClr val="292668"/>
                </a:solidFill>
              </a:rPr>
              <a:t>en</a:t>
            </a:r>
            <a:r>
              <a:rPr lang="en-US" sz="1500" b="1" dirty="0">
                <a:solidFill>
                  <a:srgbClr val="292668"/>
                </a:solidFill>
              </a:rPr>
              <a:t> </a:t>
            </a:r>
            <a:r>
              <a:rPr lang="en-US" sz="1500" b="1" dirty="0" err="1">
                <a:solidFill>
                  <a:srgbClr val="292668"/>
                </a:solidFill>
              </a:rPr>
              <a:t>naleving</a:t>
            </a:r>
            <a:r>
              <a:rPr lang="en-US" sz="1500" b="1" dirty="0">
                <a:solidFill>
                  <a:srgbClr val="292668"/>
                </a:solidFill>
              </a:rPr>
              <a:t> bij.</a:t>
            </a:r>
            <a:endParaRPr lang="en-IE" sz="1500" b="1" dirty="0">
              <a:solidFill>
                <a:srgbClr val="292668"/>
              </a:solidFill>
            </a:endParaRPr>
          </a:p>
        </p:txBody>
      </p:sp>
    </p:spTree>
    <p:extLst>
      <p:ext uri="{BB962C8B-B14F-4D97-AF65-F5344CB8AC3E}">
        <p14:creationId xmlns:p14="http://schemas.microsoft.com/office/powerpoint/2010/main" val="19741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6CA7F-E8A3-3C3C-6C65-EADB08085052}"/>
              </a:ext>
            </a:extLst>
          </p:cNvPr>
          <p:cNvSpPr>
            <a:spLocks noGrp="1"/>
          </p:cNvSpPr>
          <p:nvPr>
            <p:ph type="body" sz="quarter" idx="16"/>
          </p:nvPr>
        </p:nvSpPr>
        <p:spPr/>
        <p:txBody>
          <a:bodyPr/>
          <a:lstStyle/>
          <a:p>
            <a:r>
              <a:rPr lang="en-IE" dirty="0"/>
              <a:t>Praktische tips om aan de slag te gaan met AI-tools...</a:t>
            </a:r>
          </a:p>
        </p:txBody>
      </p:sp>
      <p:sp>
        <p:nvSpPr>
          <p:cNvPr id="3" name="Text Placeholder 2">
            <a:extLst>
              <a:ext uri="{FF2B5EF4-FFF2-40B4-BE49-F238E27FC236}">
                <a16:creationId xmlns:a16="http://schemas.microsoft.com/office/drawing/2014/main" id="{C1C16E15-1895-253F-9EC6-DFC30863B76E}"/>
              </a:ext>
            </a:extLst>
          </p:cNvPr>
          <p:cNvSpPr>
            <a:spLocks noGrp="1"/>
          </p:cNvSpPr>
          <p:nvPr>
            <p:ph type="body" sz="quarter" idx="19"/>
          </p:nvPr>
        </p:nvSpPr>
        <p:spPr>
          <a:xfrm>
            <a:off x="769544" y="2104322"/>
            <a:ext cx="10614529" cy="3781929"/>
          </a:xfrm>
        </p:spPr>
        <p:txBody>
          <a:bodyPr lIns="91440" tIns="45720" rIns="91440" bIns="45720" anchor="t"/>
          <a:lstStyle/>
          <a:p>
            <a:pPr marL="457200" indent="-457200">
              <a:buFont typeface="+mj-lt"/>
              <a:buAutoNum type="arabicPeriod"/>
            </a:pPr>
            <a:r>
              <a:rPr lang="en-US" sz="2000" b="1" dirty="0"/>
              <a:t>Begin met eenvoudige tools</a:t>
            </a:r>
          </a:p>
          <a:p>
            <a:pPr marL="457200">
              <a:spcAft>
                <a:spcPts val="600"/>
              </a:spcAft>
            </a:pPr>
            <a:r>
              <a:rPr lang="nl-NL" sz="2000" dirty="0"/>
              <a:t>Gebruik apps voor afval, planning en voorraad (bv. </a:t>
            </a:r>
            <a:r>
              <a:rPr lang="nl-NL" sz="2000" dirty="0" err="1"/>
              <a:t>NoWaste</a:t>
            </a:r>
            <a:r>
              <a:rPr lang="nl-NL" sz="2000" dirty="0"/>
              <a:t>: </a:t>
            </a:r>
            <a:r>
              <a:rPr lang="en-US" sz="2000" dirty="0">
                <a:hlinkClick r:id="rId2"/>
              </a:rPr>
              <a:t>https://nowasteapp.com</a:t>
            </a:r>
            <a:r>
              <a:rPr lang="en-US" sz="2000" dirty="0"/>
              <a:t>).</a:t>
            </a:r>
          </a:p>
          <a:p>
            <a:pPr marL="457200" indent="-457200">
              <a:buFont typeface="+mj-lt"/>
              <a:buAutoNum type="arabicPeriod" startAt="2"/>
            </a:pPr>
            <a:r>
              <a:rPr lang="en-US" sz="2000" b="1" dirty="0"/>
              <a:t>Ontdek AI in je dagelijks leven</a:t>
            </a:r>
          </a:p>
          <a:p>
            <a:pPr marL="457200">
              <a:spcAft>
                <a:spcPts val="600"/>
              </a:spcAft>
            </a:pPr>
            <a:r>
              <a:rPr lang="nl-NL" sz="2000" dirty="0"/>
              <a:t>Maak content of analyseer menu’s met tools zoals</a:t>
            </a:r>
            <a:r>
              <a:rPr lang="en-US" sz="2000" dirty="0"/>
              <a:t> ChatGPT / Gemini</a:t>
            </a:r>
          </a:p>
          <a:p>
            <a:pPr marL="457200" indent="-457200">
              <a:buFont typeface="+mj-lt"/>
              <a:buAutoNum type="arabicPeriod" startAt="3"/>
            </a:pPr>
            <a:r>
              <a:rPr lang="en-US" sz="2000" b="1" dirty="0"/>
              <a:t>Wees kritisch en verantwoordelijk</a:t>
            </a:r>
          </a:p>
          <a:p>
            <a:pPr marL="457200">
              <a:spcAft>
                <a:spcPts val="600"/>
              </a:spcAft>
            </a:pPr>
            <a:r>
              <a:rPr lang="en-US" sz="2000" dirty="0"/>
              <a:t>Controleer AI-gegenereerde content altijd op nauwkeurigheid, eerlijkheid en duidelijkheid.</a:t>
            </a:r>
          </a:p>
          <a:p>
            <a:pPr marL="457200" indent="-457200">
              <a:buFont typeface="+mj-lt"/>
              <a:buAutoNum type="arabicPeriod" startAt="4"/>
            </a:pPr>
            <a:r>
              <a:rPr lang="en-US" sz="2000" b="1" dirty="0"/>
              <a:t>Denk na over de impact</a:t>
            </a:r>
          </a:p>
          <a:p>
            <a:pPr marL="457200">
              <a:spcAft>
                <a:spcPts val="600"/>
              </a:spcAft>
            </a:pPr>
            <a:r>
              <a:rPr lang="en-US" sz="2000" dirty="0" err="1"/>
              <a:t>Vraag</a:t>
            </a:r>
            <a:r>
              <a:rPr lang="en-US" sz="2000" dirty="0"/>
              <a:t> </a:t>
            </a:r>
            <a:r>
              <a:rPr lang="en-US" sz="2000" dirty="0" err="1"/>
              <a:t>jezelf</a:t>
            </a:r>
            <a:r>
              <a:rPr lang="en-US" sz="2000" dirty="0"/>
              <a:t> af: </a:t>
            </a:r>
            <a:r>
              <a:rPr lang="en-US" sz="2000" i="1" dirty="0"/>
              <a:t>helpt deze tool om afval te verminderen, energie te besparen of de communicatie te verbeteren?</a:t>
            </a:r>
            <a:endParaRPr lang="en-US" sz="2000" dirty="0"/>
          </a:p>
          <a:p>
            <a:pPr marL="457200" indent="-457200">
              <a:buFont typeface="+mj-lt"/>
              <a:buAutoNum type="arabicPeriod" startAt="5"/>
            </a:pPr>
            <a:r>
              <a:rPr lang="en-US" sz="2000" b="1" dirty="0"/>
              <a:t>Blijf leren</a:t>
            </a:r>
          </a:p>
          <a:p>
            <a:pPr marL="457200"/>
            <a:r>
              <a:rPr lang="en-US" sz="2000" dirty="0"/>
              <a:t>Volg innovatieplatforms voor de horeca, </a:t>
            </a:r>
            <a:r>
              <a:rPr lang="en-US" sz="2000" dirty="0" err="1"/>
              <a:t>zoals</a:t>
            </a:r>
            <a:r>
              <a:rPr lang="en-US" sz="2000" dirty="0"/>
              <a:t>:</a:t>
            </a:r>
            <a:r>
              <a:rPr lang="en-US" sz="2000" dirty="0">
                <a:hlinkClick r:id="rId3"/>
              </a:rPr>
              <a:t>-Sustainable Hospitality Alliance </a:t>
            </a:r>
            <a:r>
              <a:rPr lang="en-US" sz="2000" dirty="0"/>
              <a:t> </a:t>
            </a:r>
            <a:r>
              <a:rPr lang="en-US" sz="2000" dirty="0" err="1"/>
              <a:t>en</a:t>
            </a:r>
            <a:r>
              <a:rPr lang="en-US" sz="2000" dirty="0"/>
              <a:t> EU </a:t>
            </a:r>
            <a:r>
              <a:rPr lang="en-US" sz="2000" dirty="0">
                <a:hlinkClick r:id="rId4"/>
              </a:rPr>
              <a:t>Farm to Fork</a:t>
            </a:r>
            <a:endParaRPr lang="en-US" sz="2000" dirty="0"/>
          </a:p>
          <a:p>
            <a:endParaRPr lang="en-IE" sz="2000" dirty="0"/>
          </a:p>
        </p:txBody>
      </p:sp>
      <p:grpSp>
        <p:nvGrpSpPr>
          <p:cNvPr id="4" name="Graphic 3">
            <a:extLst>
              <a:ext uri="{FF2B5EF4-FFF2-40B4-BE49-F238E27FC236}">
                <a16:creationId xmlns:a16="http://schemas.microsoft.com/office/drawing/2014/main" id="{12B85BB8-BDDF-A6F5-5D31-44341823282F}"/>
              </a:ext>
            </a:extLst>
          </p:cNvPr>
          <p:cNvGrpSpPr/>
          <p:nvPr/>
        </p:nvGrpSpPr>
        <p:grpSpPr>
          <a:xfrm>
            <a:off x="9710140" y="543208"/>
            <a:ext cx="1172125" cy="971012"/>
            <a:chOff x="6615628" y="2116894"/>
            <a:chExt cx="1066935" cy="1001108"/>
          </a:xfrm>
          <a:solidFill>
            <a:schemeClr val="bg1"/>
          </a:solidFill>
        </p:grpSpPr>
        <p:sp>
          <p:nvSpPr>
            <p:cNvPr id="5" name="Freeform 1128">
              <a:extLst>
                <a:ext uri="{FF2B5EF4-FFF2-40B4-BE49-F238E27FC236}">
                  <a16:creationId xmlns:a16="http://schemas.microsoft.com/office/drawing/2014/main" id="{7E54AFF2-D951-F507-2659-F96E195A9015}"/>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420F7546-84D7-2681-9DA6-798C684C90C9}"/>
                </a:ext>
              </a:extLst>
            </p:cNvPr>
            <p:cNvGrpSpPr/>
            <p:nvPr/>
          </p:nvGrpSpPr>
          <p:grpSpPr>
            <a:xfrm>
              <a:off x="6615628" y="2116894"/>
              <a:ext cx="1066935" cy="1001108"/>
              <a:chOff x="6615628" y="2116894"/>
              <a:chExt cx="1066935" cy="1001108"/>
            </a:xfrm>
            <a:grpFill/>
          </p:grpSpPr>
          <p:sp>
            <p:nvSpPr>
              <p:cNvPr id="7" name="Freeform 1130">
                <a:extLst>
                  <a:ext uri="{FF2B5EF4-FFF2-40B4-BE49-F238E27FC236}">
                    <a16:creationId xmlns:a16="http://schemas.microsoft.com/office/drawing/2014/main" id="{C2E075D7-6C83-3B21-1644-97A06D69EF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8" name="Freeform 1131">
                <a:extLst>
                  <a:ext uri="{FF2B5EF4-FFF2-40B4-BE49-F238E27FC236}">
                    <a16:creationId xmlns:a16="http://schemas.microsoft.com/office/drawing/2014/main" id="{455FE868-17AE-47DA-3933-7CE9B9E56C4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9" name="Freeform 1132">
                <a:extLst>
                  <a:ext uri="{FF2B5EF4-FFF2-40B4-BE49-F238E27FC236}">
                    <a16:creationId xmlns:a16="http://schemas.microsoft.com/office/drawing/2014/main" id="{EEEEDE5E-58B1-D6ED-7C33-5291DA217B40}"/>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10" name="Freeform 1133">
                <a:extLst>
                  <a:ext uri="{FF2B5EF4-FFF2-40B4-BE49-F238E27FC236}">
                    <a16:creationId xmlns:a16="http://schemas.microsoft.com/office/drawing/2014/main" id="{F794F733-49E1-4937-E9A6-8BE38F78871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11" name="Freeform 1134">
                <a:extLst>
                  <a:ext uri="{FF2B5EF4-FFF2-40B4-BE49-F238E27FC236}">
                    <a16:creationId xmlns:a16="http://schemas.microsoft.com/office/drawing/2014/main" id="{532CC331-B05B-309F-03A5-E49B001A546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12" name="Freeform 1135">
                <a:extLst>
                  <a:ext uri="{FF2B5EF4-FFF2-40B4-BE49-F238E27FC236}">
                    <a16:creationId xmlns:a16="http://schemas.microsoft.com/office/drawing/2014/main" id="{0831F8BC-0180-EFD0-0BF8-31349814A03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13" name="Freeform 1136">
                <a:extLst>
                  <a:ext uri="{FF2B5EF4-FFF2-40B4-BE49-F238E27FC236}">
                    <a16:creationId xmlns:a16="http://schemas.microsoft.com/office/drawing/2014/main" id="{0B90FB06-6198-E554-9EAD-613A45013689}"/>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14" name="Freeform 1137">
                <a:extLst>
                  <a:ext uri="{FF2B5EF4-FFF2-40B4-BE49-F238E27FC236}">
                    <a16:creationId xmlns:a16="http://schemas.microsoft.com/office/drawing/2014/main" id="{08526884-DCA5-AF12-AFC1-5654B7C82D78}"/>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15" name="Freeform 1138">
                <a:extLst>
                  <a:ext uri="{FF2B5EF4-FFF2-40B4-BE49-F238E27FC236}">
                    <a16:creationId xmlns:a16="http://schemas.microsoft.com/office/drawing/2014/main" id="{614E42A1-539B-E656-5638-795AC3DB1FE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16" name="Freeform 1139">
                <a:extLst>
                  <a:ext uri="{FF2B5EF4-FFF2-40B4-BE49-F238E27FC236}">
                    <a16:creationId xmlns:a16="http://schemas.microsoft.com/office/drawing/2014/main" id="{CDF2EC87-53F9-DB63-39E6-DD426FB7C6B0}"/>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17" name="Freeform 1140">
                <a:extLst>
                  <a:ext uri="{FF2B5EF4-FFF2-40B4-BE49-F238E27FC236}">
                    <a16:creationId xmlns:a16="http://schemas.microsoft.com/office/drawing/2014/main" id="{07065C6B-F0B0-0752-AF0F-9715AB4C2FF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18" name="Freeform 1141">
                <a:extLst>
                  <a:ext uri="{FF2B5EF4-FFF2-40B4-BE49-F238E27FC236}">
                    <a16:creationId xmlns:a16="http://schemas.microsoft.com/office/drawing/2014/main" id="{E2D1242A-3497-11E4-7ADE-F8AFFADC5080}"/>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127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1360589" y="783265"/>
            <a:ext cx="10135391" cy="934037"/>
          </a:xfrm>
        </p:spPr>
        <p:txBody>
          <a:bodyPr lIns="91440" tIns="45720" rIns="91440" bIns="45720" anchor="t">
            <a:noAutofit/>
          </a:bodyPr>
          <a:lstStyle/>
          <a:p>
            <a:r>
              <a:rPr lang="en-IE" dirty="0"/>
              <a:t>CASESTUDY: Voorbeeld van een AI-tool in de keuken</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345863"/>
            <a:ext cx="4448633" cy="4102937"/>
          </a:xfrm>
        </p:spPr>
        <p:txBody>
          <a:bodyPr lIns="91440" tIns="45720" rIns="91440" bIns="45720" anchor="t"/>
          <a:lstStyle/>
          <a:p>
            <a:r>
              <a:rPr lang="nl-NL" dirty="0"/>
              <a:t>De video laat zien hoe </a:t>
            </a:r>
            <a:r>
              <a:rPr lang="en-US" dirty="0" err="1">
                <a:hlinkClick r:id="rId3"/>
              </a:rPr>
              <a:t>PreciTaste</a:t>
            </a:r>
            <a:r>
              <a:rPr lang="nl-NL" dirty="0"/>
              <a:t>, een AI-keukentool, chefs helpt efficiënter te plannen en koken door recepten en </a:t>
            </a:r>
            <a:r>
              <a:rPr lang="nl-NL" dirty="0" err="1"/>
              <a:t>workflows</a:t>
            </a:r>
            <a:r>
              <a:rPr lang="nl-NL" dirty="0"/>
              <a:t> te analyseren. Het systeem stelt betere bereidingsstappen voor en verhoogt de productiviteit in de keuken.</a:t>
            </a:r>
            <a:endParaRPr lang="en-IE" dirty="0"/>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6" name="Online Media 5" title="Prep Assistant   How It Works">
            <a:hlinkClick r:id="" action="ppaction://media"/>
            <a:extLst>
              <a:ext uri="{FF2B5EF4-FFF2-40B4-BE49-F238E27FC236}">
                <a16:creationId xmlns:a16="http://schemas.microsoft.com/office/drawing/2014/main" id="{7772B799-67F3-8682-EB5D-B057AD717AE8}"/>
              </a:ext>
            </a:extLst>
          </p:cNvPr>
          <p:cNvPicPr>
            <a:picLocks noRot="1" noChangeAspect="1"/>
          </p:cNvPicPr>
          <p:nvPr>
            <a:videoFile r:link="rId1"/>
          </p:nvPr>
        </p:nvPicPr>
        <p:blipFill>
          <a:blip r:embed="rId4"/>
          <a:stretch>
            <a:fillRect/>
          </a:stretch>
        </p:blipFill>
        <p:spPr>
          <a:xfrm>
            <a:off x="1032974" y="2459539"/>
            <a:ext cx="5080000" cy="3118870"/>
          </a:xfrm>
          <a:prstGeom prst="rect">
            <a:avLst/>
          </a:prstGeom>
        </p:spPr>
      </p:pic>
      <p:sp>
        <p:nvSpPr>
          <p:cNvPr id="9" name="TextBox 8">
            <a:extLst>
              <a:ext uri="{FF2B5EF4-FFF2-40B4-BE49-F238E27FC236}">
                <a16:creationId xmlns:a16="http://schemas.microsoft.com/office/drawing/2014/main" id="{D93BA842-F4EE-569D-E3FE-55B0EBA9E9C3}"/>
              </a:ext>
            </a:extLst>
          </p:cNvPr>
          <p:cNvSpPr txBox="1"/>
          <p:nvPr/>
        </p:nvSpPr>
        <p:spPr>
          <a:xfrm>
            <a:off x="1004456" y="6266710"/>
            <a:ext cx="7652326" cy="369332"/>
          </a:xfrm>
          <a:prstGeom prst="rect">
            <a:avLst/>
          </a:prstGeom>
          <a:noFill/>
        </p:spPr>
        <p:txBody>
          <a:bodyPr wrap="square">
            <a:spAutoFit/>
          </a:bodyPr>
          <a:lstStyle/>
          <a:p>
            <a:r>
              <a:rPr lang="en-US" dirty="0">
                <a:hlinkClick r:id="rId5"/>
              </a:rPr>
              <a:t>Prep Assistant Hoe het werkt</a:t>
            </a:r>
            <a:endParaRPr lang="en-IE" dirty="0"/>
          </a:p>
        </p:txBody>
      </p:sp>
    </p:spTree>
    <p:extLst>
      <p:ext uri="{BB962C8B-B14F-4D97-AF65-F5344CB8AC3E}">
        <p14:creationId xmlns:p14="http://schemas.microsoft.com/office/powerpoint/2010/main" val="35539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9599-E10D-61DF-7EB3-A169F5D32B3A}"/>
            </a:ext>
          </a:extLst>
        </p:cNvPr>
        <p:cNvGrpSpPr/>
        <p:nvPr/>
      </p:nvGrpSpPr>
      <p:grpSpPr>
        <a:xfrm>
          <a:off x="0" y="0"/>
          <a:ext cx="0" cy="0"/>
          <a:chOff x="0" y="0"/>
          <a:chExt cx="0" cy="0"/>
        </a:xfrm>
      </p:grpSpPr>
      <p:pic>
        <p:nvPicPr>
          <p:cNvPr id="4" name="Picture Placeholder 23" descr="Pink neon hashtag notification">
            <a:extLst>
              <a:ext uri="{FF2B5EF4-FFF2-40B4-BE49-F238E27FC236}">
                <a16:creationId xmlns:a16="http://schemas.microsoft.com/office/drawing/2014/main" id="{11FE9E09-408B-67B4-8924-9D3F88F6A5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BA729F0-F6AA-5F35-DA88-8F6C5797E756}"/>
              </a:ext>
            </a:extLst>
          </p:cNvPr>
          <p:cNvSpPr>
            <a:spLocks noGrp="1"/>
          </p:cNvSpPr>
          <p:nvPr>
            <p:ph type="body" sz="quarter" idx="17"/>
          </p:nvPr>
        </p:nvSpPr>
        <p:spPr/>
        <p:txBody>
          <a:bodyPr/>
          <a:lstStyle/>
          <a:p>
            <a:r>
              <a:rPr lang="en-US" dirty="0"/>
              <a:t>05</a:t>
            </a:r>
          </a:p>
        </p:txBody>
      </p:sp>
      <p:sp>
        <p:nvSpPr>
          <p:cNvPr id="14" name="Rectangle 13">
            <a:extLst>
              <a:ext uri="{FF2B5EF4-FFF2-40B4-BE49-F238E27FC236}">
                <a16:creationId xmlns:a16="http://schemas.microsoft.com/office/drawing/2014/main" id="{A65FC71F-0228-A16C-0AA2-113C9BDA4595}"/>
              </a:ext>
            </a:extLst>
          </p:cNvPr>
          <p:cNvSpPr/>
          <p:nvPr/>
        </p:nvSpPr>
        <p:spPr>
          <a:xfrm>
            <a:off x="5523514" y="3110948"/>
            <a:ext cx="4869864" cy="180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A4A013B-0804-D638-E741-BFCB8D1A32E3}"/>
              </a:ext>
            </a:extLst>
          </p:cNvPr>
          <p:cNvSpPr txBox="1"/>
          <p:nvPr/>
        </p:nvSpPr>
        <p:spPr>
          <a:xfrm>
            <a:off x="5587688" y="3163246"/>
            <a:ext cx="5174728" cy="1754326"/>
          </a:xfrm>
          <a:prstGeom prst="rect">
            <a:avLst/>
          </a:prstGeom>
          <a:noFill/>
        </p:spPr>
        <p:txBody>
          <a:bodyPr wrap="square" rtlCol="0">
            <a:spAutoFit/>
          </a:bodyPr>
          <a:lstStyle/>
          <a:p>
            <a:r>
              <a:rPr lang="en-US" sz="3600" b="1" spc="300" dirty="0">
                <a:solidFill>
                  <a:srgbClr val="F26F46"/>
                </a:solidFill>
              </a:rPr>
              <a:t>DIGITALE STORYTELLING VOOR VOEDSEL INNOVATIE</a:t>
            </a:r>
          </a:p>
        </p:txBody>
      </p:sp>
      <p:grpSp>
        <p:nvGrpSpPr>
          <p:cNvPr id="6" name="Group 5">
            <a:extLst>
              <a:ext uri="{FF2B5EF4-FFF2-40B4-BE49-F238E27FC236}">
                <a16:creationId xmlns:a16="http://schemas.microsoft.com/office/drawing/2014/main" id="{6A7A6ECC-66B8-3F38-3B69-5EC4B442B03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7A4E5DC3-698A-DA46-1570-BE5235AA147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927F547-DB06-60E9-3932-BCF2F859DF9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AA4884AA-AE12-F94F-580E-95DEA8F980E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D32DA0A-F741-EA07-B4AF-7990E47096C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566485E-5564-ADBD-F6BE-F89F46C2B21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F081E76-D26A-D35B-955B-1B0C7EFE6E8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EA0AE9B8-1DFF-47A5-9372-2C5875D2350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4785275-6A73-EA02-350E-888ADA2CBD6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6051220-F468-B306-991A-C0A179142E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348F489-D54B-B2CB-CAD0-99E8874A7BC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89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231EA6-4F10-242C-CE55-9B123DDF74E9}"/>
              </a:ext>
            </a:extLst>
          </p:cNvPr>
          <p:cNvSpPr>
            <a:spLocks noGrp="1"/>
          </p:cNvSpPr>
          <p:nvPr>
            <p:ph type="body" sz="quarter" idx="16"/>
          </p:nvPr>
        </p:nvSpPr>
        <p:spPr>
          <a:xfrm>
            <a:off x="3740727" y="593866"/>
            <a:ext cx="7829143" cy="992652"/>
          </a:xfrm>
        </p:spPr>
        <p:txBody>
          <a:bodyPr/>
          <a:lstStyle/>
          <a:p>
            <a:r>
              <a:rPr lang="en-US" dirty="0"/>
              <a:t>Wat is digitale storytelling in de voedingssector?</a:t>
            </a:r>
            <a:endParaRPr lang="en-IE" dirty="0"/>
          </a:p>
        </p:txBody>
      </p:sp>
      <p:sp>
        <p:nvSpPr>
          <p:cNvPr id="3" name="Text Placeholder 2">
            <a:extLst>
              <a:ext uri="{FF2B5EF4-FFF2-40B4-BE49-F238E27FC236}">
                <a16:creationId xmlns:a16="http://schemas.microsoft.com/office/drawing/2014/main" id="{0A30A588-5288-FB7A-9183-9E8057DCC076}"/>
              </a:ext>
            </a:extLst>
          </p:cNvPr>
          <p:cNvSpPr>
            <a:spLocks noGrp="1"/>
          </p:cNvSpPr>
          <p:nvPr>
            <p:ph type="body" sz="quarter" idx="19"/>
          </p:nvPr>
        </p:nvSpPr>
        <p:spPr>
          <a:xfrm>
            <a:off x="6096000" y="1890384"/>
            <a:ext cx="5708073" cy="4102937"/>
          </a:xfrm>
        </p:spPr>
        <p:txBody>
          <a:bodyPr/>
          <a:lstStyle/>
          <a:p>
            <a:pPr>
              <a:spcAft>
                <a:spcPts val="600"/>
              </a:spcAft>
            </a:pPr>
            <a:r>
              <a:rPr lang="nl-NL" dirty="0"/>
              <a:t>Digitale storytelling gebruikt beeld, video en </a:t>
            </a:r>
            <a:r>
              <a:rPr lang="nl-NL" dirty="0" err="1"/>
              <a:t>social</a:t>
            </a:r>
            <a:r>
              <a:rPr lang="nl-NL" dirty="0"/>
              <a:t> media om verhalen over eten en duurzaamheid te delen</a:t>
            </a:r>
            <a:r>
              <a:rPr lang="en-US" dirty="0"/>
              <a:t>.</a:t>
            </a:r>
          </a:p>
          <a:p>
            <a:pPr>
              <a:buNone/>
            </a:pPr>
            <a:r>
              <a:rPr lang="en-US" b="1" dirty="0" err="1"/>
              <a:t>Waarom</a:t>
            </a:r>
            <a:r>
              <a:rPr lang="en-US" b="1" dirty="0"/>
              <a:t> </a:t>
            </a:r>
            <a:r>
              <a:rPr lang="en-US" b="1" dirty="0" err="1"/>
              <a:t>belangrijk</a:t>
            </a:r>
            <a:r>
              <a:rPr lang="en-US" b="1" dirty="0"/>
              <a:t>:</a:t>
            </a:r>
            <a:endParaRPr lang="en-US" dirty="0"/>
          </a:p>
          <a:p>
            <a:pPr marL="342900" indent="-342900">
              <a:buFont typeface="Arial" panose="020B0604020202020204" pitchFamily="34" charset="0"/>
              <a:buChar char="•"/>
            </a:pPr>
            <a:r>
              <a:rPr lang="en-US" dirty="0" err="1"/>
              <a:t>Bouwt</a:t>
            </a:r>
            <a:r>
              <a:rPr lang="en-US" dirty="0"/>
              <a:t> vertrouwen </a:t>
            </a:r>
            <a:r>
              <a:rPr lang="en-US" dirty="0" err="1"/>
              <a:t>en</a:t>
            </a:r>
            <a:r>
              <a:rPr lang="en-US" dirty="0"/>
              <a:t> </a:t>
            </a:r>
            <a:r>
              <a:rPr lang="en-US" dirty="0" err="1"/>
              <a:t>transparantie</a:t>
            </a:r>
            <a:endParaRPr lang="en-US" dirty="0"/>
          </a:p>
          <a:p>
            <a:pPr marL="342900" indent="-342900">
              <a:buFont typeface="Arial" panose="020B0604020202020204" pitchFamily="34" charset="0"/>
              <a:buChar char="•"/>
            </a:pPr>
            <a:r>
              <a:rPr lang="en-US" dirty="0"/>
              <a:t>Laat </a:t>
            </a:r>
            <a:r>
              <a:rPr lang="en-US" dirty="0" err="1"/>
              <a:t>duurzaamheid</a:t>
            </a:r>
            <a:r>
              <a:rPr lang="en-US" dirty="0"/>
              <a:t> </a:t>
            </a:r>
            <a:r>
              <a:rPr lang="en-US" dirty="0" err="1"/>
              <a:t>zien</a:t>
            </a:r>
            <a:endParaRPr lang="en-US" dirty="0"/>
          </a:p>
          <a:p>
            <a:pPr marL="342900" indent="-342900">
              <a:buFont typeface="Arial" panose="020B0604020202020204" pitchFamily="34" charset="0"/>
              <a:buChar char="•"/>
            </a:pPr>
            <a:r>
              <a:rPr lang="en-US" dirty="0"/>
              <a:t>Betrekt </a:t>
            </a:r>
            <a:r>
              <a:rPr lang="en-US" dirty="0" err="1"/>
              <a:t>klanten</a:t>
            </a:r>
            <a:r>
              <a:rPr lang="en-US" dirty="0"/>
              <a:t> </a:t>
            </a:r>
            <a:r>
              <a:rPr lang="en-US" dirty="0" err="1"/>
              <a:t>visueel</a:t>
            </a:r>
            <a:endParaRPr lang="en-US" dirty="0"/>
          </a:p>
          <a:p>
            <a:pPr marL="342900" indent="-342900">
              <a:buFont typeface="Arial" panose="020B0604020202020204" pitchFamily="34" charset="0"/>
              <a:buChar char="•"/>
            </a:pPr>
            <a:r>
              <a:rPr lang="en-US" dirty="0" err="1"/>
              <a:t>Versterkt</a:t>
            </a:r>
            <a:r>
              <a:rPr lang="en-US" dirty="0"/>
              <a:t> het merk</a:t>
            </a:r>
          </a:p>
          <a:p>
            <a:pPr marL="342900" indent="-342900">
              <a:spcAft>
                <a:spcPts val="600"/>
              </a:spcAft>
              <a:buFont typeface="Arial" panose="020B0604020202020204" pitchFamily="34" charset="0"/>
              <a:buChar char="•"/>
            </a:pPr>
            <a:r>
              <a:rPr lang="en-US" dirty="0" err="1"/>
              <a:t>Stimuleert</a:t>
            </a:r>
            <a:r>
              <a:rPr lang="en-US" dirty="0"/>
              <a:t> </a:t>
            </a:r>
            <a:r>
              <a:rPr lang="en-US" dirty="0" err="1"/>
              <a:t>bewust</a:t>
            </a:r>
            <a:r>
              <a:rPr lang="en-US" dirty="0"/>
              <a:t> </a:t>
            </a:r>
            <a:r>
              <a:rPr lang="en-US" dirty="0" err="1"/>
              <a:t>gedrag</a:t>
            </a:r>
            <a:endParaRPr lang="en-US" dirty="0"/>
          </a:p>
          <a:p>
            <a:pPr>
              <a:spcAft>
                <a:spcPts val="600"/>
              </a:spcAft>
            </a:pPr>
            <a:endParaRPr lang="en-US" dirty="0"/>
          </a:p>
          <a:p>
            <a:pPr>
              <a:buNone/>
            </a:pPr>
            <a:r>
              <a:rPr lang="en-US" b="1" dirty="0"/>
              <a:t>Kernidee:</a:t>
            </a:r>
            <a:br>
              <a:rPr lang="en-US" dirty="0"/>
            </a:br>
            <a:r>
              <a:rPr lang="en-US" i="1" dirty="0"/>
              <a:t>Verhalen </a:t>
            </a:r>
            <a:r>
              <a:rPr lang="en-US" i="1" dirty="0" err="1"/>
              <a:t>maken</a:t>
            </a:r>
            <a:r>
              <a:rPr lang="en-US" i="1" dirty="0"/>
              <a:t> </a:t>
            </a:r>
            <a:r>
              <a:rPr lang="en-US" i="1" dirty="0" err="1"/>
              <a:t>duurzaamheid</a:t>
            </a:r>
            <a:r>
              <a:rPr lang="en-US" i="1" dirty="0"/>
              <a:t> </a:t>
            </a:r>
            <a:r>
              <a:rPr lang="en-US" i="1" dirty="0" err="1"/>
              <a:t>zichtbaar</a:t>
            </a:r>
            <a:endParaRPr lang="en-IE" dirty="0"/>
          </a:p>
        </p:txBody>
      </p:sp>
      <p:pic>
        <p:nvPicPr>
          <p:cNvPr id="6" name="Picture Placeholder 5" descr="Dinner selfie">
            <a:extLst>
              <a:ext uri="{FF2B5EF4-FFF2-40B4-BE49-F238E27FC236}">
                <a16:creationId xmlns:a16="http://schemas.microsoft.com/office/drawing/2014/main" id="{E5D6552E-51A9-9008-481C-2A801EBC9B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4495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0C3297-3AEA-4F39-A312-D9405F5F355B}"/>
              </a:ext>
            </a:extLst>
          </p:cNvPr>
          <p:cNvSpPr>
            <a:spLocks noGrp="1"/>
          </p:cNvSpPr>
          <p:nvPr>
            <p:ph type="body" sz="quarter" idx="18"/>
          </p:nvPr>
        </p:nvSpPr>
        <p:spPr>
          <a:xfrm>
            <a:off x="443621" y="1692910"/>
            <a:ext cx="5948126" cy="3666574"/>
          </a:xfrm>
        </p:spPr>
        <p:txBody>
          <a:bodyPr/>
          <a:lstStyle/>
          <a:p>
            <a:r>
              <a:rPr lang="nl-NL" dirty="0"/>
              <a:t>Digitale communicatie helpt bedrijven hun waarden en innovaties duidelijk te tonen.</a:t>
            </a:r>
          </a:p>
          <a:p>
            <a:r>
              <a:rPr lang="en-US" b="1" dirty="0" err="1">
                <a:solidFill>
                  <a:srgbClr val="F26F46"/>
                </a:solidFill>
              </a:rPr>
              <a:t>Voorbeelden</a:t>
            </a:r>
            <a:r>
              <a:rPr lang="en-US" b="1" dirty="0">
                <a:solidFill>
                  <a:srgbClr val="F26F46"/>
                </a:solidFill>
              </a:rPr>
              <a:t> van gebruik:</a:t>
            </a:r>
            <a:endParaRPr lang="en-US" dirty="0">
              <a:solidFill>
                <a:srgbClr val="F26F46"/>
              </a:solidFill>
            </a:endParaRPr>
          </a:p>
          <a:p>
            <a:pPr marL="342900" indent="-342900">
              <a:buFont typeface="Arial" panose="020B0604020202020204" pitchFamily="34" charset="0"/>
              <a:buChar char="•"/>
            </a:pPr>
            <a:r>
              <a:rPr lang="en-US" dirty="0" err="1"/>
              <a:t>Herkomst</a:t>
            </a:r>
            <a:r>
              <a:rPr lang="en-US" dirty="0"/>
              <a:t> van </a:t>
            </a:r>
            <a:r>
              <a:rPr lang="en-US" dirty="0" err="1"/>
              <a:t>lokale</a:t>
            </a:r>
            <a:r>
              <a:rPr lang="en-US" dirty="0"/>
              <a:t> ingrediënten laten zien</a:t>
            </a:r>
          </a:p>
          <a:p>
            <a:pPr marL="342900" indent="-342900">
              <a:buFont typeface="Arial" panose="020B0604020202020204" pitchFamily="34" charset="0"/>
              <a:buChar char="•"/>
            </a:pPr>
            <a:r>
              <a:rPr lang="en-US" dirty="0" err="1"/>
              <a:t>Uitleg</a:t>
            </a:r>
            <a:r>
              <a:rPr lang="en-US" dirty="0"/>
              <a:t> over zero-waste </a:t>
            </a:r>
          </a:p>
          <a:p>
            <a:pPr marL="342900" indent="-342900">
              <a:buFont typeface="Arial" panose="020B0604020202020204" pitchFamily="34" charset="0"/>
              <a:buChar char="•"/>
            </a:pPr>
            <a:r>
              <a:rPr lang="en-US" dirty="0" err="1"/>
              <a:t>Seizoensmenu's</a:t>
            </a:r>
            <a:r>
              <a:rPr lang="en-US" dirty="0"/>
              <a:t> </a:t>
            </a:r>
            <a:r>
              <a:rPr lang="en-US" dirty="0" err="1"/>
              <a:t>en</a:t>
            </a:r>
            <a:r>
              <a:rPr lang="en-US" dirty="0"/>
              <a:t> </a:t>
            </a:r>
            <a:r>
              <a:rPr lang="en-US" dirty="0" err="1"/>
              <a:t>keuzes</a:t>
            </a:r>
            <a:r>
              <a:rPr lang="en-US" dirty="0"/>
              <a:t> </a:t>
            </a:r>
            <a:r>
              <a:rPr lang="en-US" dirty="0" err="1"/>
              <a:t>toelichten</a:t>
            </a:r>
            <a:endParaRPr lang="en-US" dirty="0"/>
          </a:p>
          <a:p>
            <a:pPr marL="342900" indent="-342900">
              <a:buFont typeface="Arial" panose="020B0604020202020204" pitchFamily="34" charset="0"/>
              <a:buChar char="•"/>
            </a:pPr>
            <a:r>
              <a:rPr lang="en-US" dirty="0"/>
              <a:t>Een kijkje achter de </a:t>
            </a:r>
            <a:r>
              <a:rPr lang="en-US" dirty="0" err="1"/>
              <a:t>schermen</a:t>
            </a:r>
            <a:endParaRPr lang="en-US" dirty="0"/>
          </a:p>
          <a:p>
            <a:pPr marL="342900" indent="-342900">
              <a:buFont typeface="Arial" panose="020B0604020202020204" pitchFamily="34" charset="0"/>
              <a:buChar char="•"/>
            </a:pPr>
            <a:r>
              <a:rPr lang="en-US" dirty="0"/>
              <a:t>Info </a:t>
            </a:r>
            <a:r>
              <a:rPr lang="en-US" dirty="0" err="1"/>
              <a:t>overallergenen</a:t>
            </a:r>
            <a:r>
              <a:rPr lang="en-US" dirty="0"/>
              <a:t> en voedingswaarde</a:t>
            </a:r>
          </a:p>
          <a:p>
            <a:endParaRPr lang="en-IE" dirty="0"/>
          </a:p>
        </p:txBody>
      </p:sp>
      <p:pic>
        <p:nvPicPr>
          <p:cNvPr id="6" name="Picture Placeholder 5" descr="Person using cellphone to take photo of soup in bowls with culinary garnishes">
            <a:extLst>
              <a:ext uri="{FF2B5EF4-FFF2-40B4-BE49-F238E27FC236}">
                <a16:creationId xmlns:a16="http://schemas.microsoft.com/office/drawing/2014/main" id="{0A8499F6-D8D6-E64D-87C1-90F93CA17A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65480B7-FD20-01A8-AFA7-1B8E8D3A5B54}"/>
              </a:ext>
            </a:extLst>
          </p:cNvPr>
          <p:cNvSpPr>
            <a:spLocks noGrp="1"/>
          </p:cNvSpPr>
          <p:nvPr>
            <p:ph type="body" sz="quarter" idx="16"/>
          </p:nvPr>
        </p:nvSpPr>
        <p:spPr>
          <a:xfrm>
            <a:off x="529120" y="560055"/>
            <a:ext cx="7855755" cy="734591"/>
          </a:xfrm>
          <a:solidFill>
            <a:schemeClr val="bg1"/>
          </a:solidFill>
        </p:spPr>
        <p:txBody>
          <a:bodyPr anchor="ctr"/>
          <a:lstStyle/>
          <a:p>
            <a:r>
              <a:rPr lang="en-US" dirty="0">
                <a:solidFill>
                  <a:srgbClr val="F26F46"/>
                </a:solidFill>
              </a:rPr>
              <a:t>Digitale storytelling in </a:t>
            </a:r>
            <a:r>
              <a:rPr lang="en-US" dirty="0" err="1">
                <a:solidFill>
                  <a:srgbClr val="F26F46"/>
                </a:solidFill>
              </a:rPr>
              <a:t>voedsel</a:t>
            </a:r>
            <a:r>
              <a:rPr lang="en-US" dirty="0">
                <a:solidFill>
                  <a:srgbClr val="F26F46"/>
                </a:solidFill>
              </a:rPr>
              <a:t> </a:t>
            </a:r>
            <a:r>
              <a:rPr lang="en-US" dirty="0" err="1">
                <a:solidFill>
                  <a:srgbClr val="F26F46"/>
                </a:solidFill>
              </a:rPr>
              <a:t>innovatie</a:t>
            </a:r>
            <a:endParaRPr lang="en-IE" dirty="0">
              <a:solidFill>
                <a:srgbClr val="F26F46"/>
              </a:solidFill>
            </a:endParaRPr>
          </a:p>
        </p:txBody>
      </p:sp>
      <p:pic>
        <p:nvPicPr>
          <p:cNvPr id="8" name="Graphic 7" descr="Sustainability with solid fill">
            <a:extLst>
              <a:ext uri="{FF2B5EF4-FFF2-40B4-BE49-F238E27FC236}">
                <a16:creationId xmlns:a16="http://schemas.microsoft.com/office/drawing/2014/main" id="{1277DF67-F6E0-7726-587F-C4C707318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3072" y="4320672"/>
            <a:ext cx="1292309" cy="1292309"/>
          </a:xfrm>
          <a:prstGeom prst="rect">
            <a:avLst/>
          </a:prstGeom>
        </p:spPr>
      </p:pic>
    </p:spTree>
    <p:extLst>
      <p:ext uri="{BB962C8B-B14F-4D97-AF65-F5344CB8AC3E}">
        <p14:creationId xmlns:p14="http://schemas.microsoft.com/office/powerpoint/2010/main" val="1783587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26927-37E9-0498-BE63-C1AEB3954758}"/>
              </a:ext>
            </a:extLst>
          </p:cNvPr>
          <p:cNvSpPr>
            <a:spLocks noGrp="1"/>
          </p:cNvSpPr>
          <p:nvPr>
            <p:ph type="body" sz="quarter" idx="16"/>
          </p:nvPr>
        </p:nvSpPr>
        <p:spPr/>
        <p:txBody>
          <a:bodyPr/>
          <a:lstStyle/>
          <a:p>
            <a:r>
              <a:rPr lang="en-US" dirty="0"/>
              <a:t>Praktische tips voor effectief storytelling</a:t>
            </a:r>
            <a:endParaRPr lang="en-IE" dirty="0"/>
          </a:p>
        </p:txBody>
      </p:sp>
      <p:sp>
        <p:nvSpPr>
          <p:cNvPr id="3" name="Text Placeholder 2">
            <a:extLst>
              <a:ext uri="{FF2B5EF4-FFF2-40B4-BE49-F238E27FC236}">
                <a16:creationId xmlns:a16="http://schemas.microsoft.com/office/drawing/2014/main" id="{EC2C7BB9-CC12-ACB7-C3CE-288FDCE0CBDD}"/>
              </a:ext>
            </a:extLst>
          </p:cNvPr>
          <p:cNvSpPr>
            <a:spLocks noGrp="1"/>
          </p:cNvSpPr>
          <p:nvPr>
            <p:ph type="body" sz="quarter" idx="19"/>
          </p:nvPr>
        </p:nvSpPr>
        <p:spPr>
          <a:xfrm>
            <a:off x="5680364" y="1573743"/>
            <a:ext cx="6428509" cy="4102937"/>
          </a:xfrm>
        </p:spPr>
        <p:txBody>
          <a:bodyPr/>
          <a:lstStyle/>
          <a:p>
            <a:pPr marL="457200" indent="-457200">
              <a:buFont typeface="+mj-lt"/>
              <a:buAutoNum type="arabicPeriod"/>
            </a:pPr>
            <a:r>
              <a:rPr lang="en-US" sz="2300" b="1" dirty="0"/>
              <a:t>Houd het authentiek</a:t>
            </a:r>
            <a:br>
              <a:rPr lang="en-US" sz="2300" dirty="0"/>
            </a:br>
            <a:r>
              <a:rPr lang="en-US" sz="2300" dirty="0"/>
              <a:t>Toon echte keukens, echte processen, echte mensen.</a:t>
            </a:r>
          </a:p>
          <a:p>
            <a:pPr marL="457200" indent="-457200">
              <a:buFont typeface="+mj-lt"/>
              <a:buAutoNum type="arabicPeriod"/>
            </a:pPr>
            <a:r>
              <a:rPr lang="en-US" sz="2300" b="1" dirty="0"/>
              <a:t>Benadruk duurzaamheid</a:t>
            </a:r>
            <a:br>
              <a:rPr lang="en-US" sz="2300" dirty="0"/>
            </a:br>
            <a:r>
              <a:rPr lang="en-US" sz="2300" dirty="0"/>
              <a:t>Leg uit hoe afval wordt verminderd, hoe energie wordt bespaard of waar ingrediënten vandaan komen.</a:t>
            </a:r>
          </a:p>
          <a:p>
            <a:pPr marL="457200" indent="-457200">
              <a:buFont typeface="+mj-lt"/>
              <a:buAutoNum type="arabicPeriod"/>
            </a:pPr>
            <a:r>
              <a:rPr lang="en-US" sz="2300" b="1" dirty="0"/>
              <a:t>Gebruik sterke beelden</a:t>
            </a:r>
            <a:br>
              <a:rPr lang="en-US" sz="2300" dirty="0"/>
            </a:br>
            <a:r>
              <a:rPr lang="en-US" sz="2300" dirty="0"/>
              <a:t>Korte video's, foto's van ingrediënten, momenten achter de schermen.</a:t>
            </a:r>
          </a:p>
          <a:p>
            <a:pPr marL="457200" indent="-457200">
              <a:buFont typeface="+mj-lt"/>
              <a:buAutoNum type="arabicPeriod"/>
            </a:pPr>
            <a:r>
              <a:rPr lang="en-US" sz="2300" b="1" dirty="0"/>
              <a:t>Houd de boodschap eenvoudig</a:t>
            </a:r>
            <a:br>
              <a:rPr lang="en-US" sz="2300" dirty="0"/>
            </a:br>
            <a:r>
              <a:rPr lang="en-US" sz="2300" dirty="0"/>
              <a:t>Duidelijke tekst, korte bijschriften, toegankelijke taal.</a:t>
            </a:r>
          </a:p>
          <a:p>
            <a:pPr marL="457200" indent="-457200">
              <a:buFont typeface="+mj-lt"/>
              <a:buAutoNum type="arabicPeriod"/>
            </a:pPr>
            <a:r>
              <a:rPr lang="en-US" sz="2300" b="1" dirty="0"/>
              <a:t>Voeg </a:t>
            </a:r>
            <a:r>
              <a:rPr lang="en-US" sz="2300" b="1" dirty="0" err="1"/>
              <a:t>een</a:t>
            </a:r>
            <a:r>
              <a:rPr lang="en-US" sz="2300" b="1" dirty="0"/>
              <a:t> “call to action” toe</a:t>
            </a:r>
            <a:br>
              <a:rPr lang="en-US" sz="2300" dirty="0"/>
            </a:br>
            <a:r>
              <a:rPr lang="en-US" sz="2300" dirty="0"/>
              <a:t>Nodig klanten of communities uit om duurzame keuzes </a:t>
            </a:r>
            <a:r>
              <a:rPr lang="en-US" sz="2300" dirty="0" err="1"/>
              <a:t>te</a:t>
            </a:r>
            <a:r>
              <a:rPr lang="en-US" sz="2300" dirty="0"/>
              <a:t> </a:t>
            </a:r>
            <a:r>
              <a:rPr lang="en-US" sz="2300" dirty="0" err="1"/>
              <a:t>maken</a:t>
            </a:r>
            <a:r>
              <a:rPr lang="en-US" sz="2300" dirty="0"/>
              <a:t>.</a:t>
            </a:r>
          </a:p>
          <a:p>
            <a:endParaRPr lang="en-US" sz="2300" dirty="0"/>
          </a:p>
          <a:p>
            <a:r>
              <a:rPr lang="en-US" sz="2300" i="1" dirty="0"/>
              <a:t>Voor meer informatie over storytelling, bekijk Module 6</a:t>
            </a:r>
          </a:p>
          <a:p>
            <a:endParaRPr lang="en-IE" sz="2300" dirty="0"/>
          </a:p>
        </p:txBody>
      </p:sp>
      <p:pic>
        <p:nvPicPr>
          <p:cNvPr id="4" name="Picture 3">
            <a:extLst>
              <a:ext uri="{FF2B5EF4-FFF2-40B4-BE49-F238E27FC236}">
                <a16:creationId xmlns:a16="http://schemas.microsoft.com/office/drawing/2014/main" id="{80782278-3FB5-3F99-C875-C6712C01F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733" y="1124778"/>
            <a:ext cx="6878086" cy="5000869"/>
          </a:xfrm>
          <a:prstGeom prst="rect">
            <a:avLst/>
          </a:prstGeom>
          <a:noFill/>
        </p:spPr>
      </p:pic>
      <p:sp>
        <p:nvSpPr>
          <p:cNvPr id="5" name="TextBox 4">
            <a:extLst>
              <a:ext uri="{FF2B5EF4-FFF2-40B4-BE49-F238E27FC236}">
                <a16:creationId xmlns:a16="http://schemas.microsoft.com/office/drawing/2014/main" id="{BC2BF4D6-1642-B609-D1BA-5C140FF04E9F}"/>
              </a:ext>
            </a:extLst>
          </p:cNvPr>
          <p:cNvSpPr txBox="1"/>
          <p:nvPr/>
        </p:nvSpPr>
        <p:spPr>
          <a:xfrm>
            <a:off x="1060921" y="5960199"/>
            <a:ext cx="4350935" cy="319337"/>
          </a:xfrm>
          <a:prstGeom prst="rect">
            <a:avLst/>
          </a:prstGeom>
          <a:noFill/>
        </p:spPr>
        <p:txBody>
          <a:bodyPr wrap="square" rtlCol="0">
            <a:spAutoFit/>
          </a:bodyPr>
          <a:lstStyle/>
          <a:p>
            <a:pPr defTabSz="914400"/>
            <a:r>
              <a:rPr lang="en-US" sz="1400" dirty="0">
                <a:solidFill>
                  <a:srgbClr val="F79037"/>
                </a:solidFill>
                <a:latin typeface="Calibri" panose="020F0502020204030204"/>
                <a:hlinkClick r:id="rId4">
                  <a:extLst>
                    <a:ext uri="{A12FA001-AC4F-418D-AE19-62706E023703}">
                      <ahyp:hlinkClr xmlns:ahyp="http://schemas.microsoft.com/office/drawing/2018/hyperlinkcolor" val="tx"/>
                    </a:ext>
                  </a:extLst>
                </a:hlinkClick>
              </a:rPr>
              <a:t>De kracht van storytelling | e-learningcursus - YouTube</a:t>
            </a:r>
            <a:endParaRPr lang="en-IE" sz="1400" dirty="0">
              <a:solidFill>
                <a:srgbClr val="F79037"/>
              </a:solidFill>
              <a:latin typeface="Calibri" panose="020F0502020204030204"/>
            </a:endParaRPr>
          </a:p>
        </p:txBody>
      </p:sp>
      <p:pic>
        <p:nvPicPr>
          <p:cNvPr id="6" name="Online Media 7" title="The Power of Storytelling | eLearning Course">
            <a:hlinkClick r:id="" action="ppaction://media"/>
            <a:extLst>
              <a:ext uri="{FF2B5EF4-FFF2-40B4-BE49-F238E27FC236}">
                <a16:creationId xmlns:a16="http://schemas.microsoft.com/office/drawing/2014/main" id="{AF596451-33D5-2B2D-8701-5942A51F573B}"/>
              </a:ext>
            </a:extLst>
          </p:cNvPr>
          <p:cNvPicPr>
            <a:picLocks noRot="1" noChangeAspect="1"/>
          </p:cNvPicPr>
          <p:nvPr>
            <a:videoFile r:link="rId1"/>
          </p:nvPr>
        </p:nvPicPr>
        <p:blipFill>
          <a:blip r:embed="rId5"/>
          <a:stretch>
            <a:fillRect/>
          </a:stretch>
        </p:blipFill>
        <p:spPr>
          <a:xfrm>
            <a:off x="335419" y="1586518"/>
            <a:ext cx="5076438" cy="3257084"/>
          </a:xfrm>
          <a:prstGeom prst="rect">
            <a:avLst/>
          </a:prstGeom>
        </p:spPr>
      </p:pic>
    </p:spTree>
    <p:extLst>
      <p:ext uri="{BB962C8B-B14F-4D97-AF65-F5344CB8AC3E}">
        <p14:creationId xmlns:p14="http://schemas.microsoft.com/office/powerpoint/2010/main" val="6648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7DD16-BED1-6F2A-9D08-8E963BFE8997}"/>
              </a:ext>
            </a:extLst>
          </p:cNvPr>
          <p:cNvSpPr>
            <a:spLocks noGrp="1"/>
          </p:cNvSpPr>
          <p:nvPr>
            <p:ph type="body" sz="quarter" idx="35"/>
          </p:nvPr>
        </p:nvSpPr>
        <p:spPr>
          <a:xfrm>
            <a:off x="4912294" y="624042"/>
            <a:ext cx="4249814" cy="339415"/>
          </a:xfrm>
        </p:spPr>
        <p:txBody>
          <a:bodyPr/>
          <a:lstStyle/>
          <a:p>
            <a:r>
              <a:rPr lang="en-IE" u="sng" dirty="0"/>
              <a:t>Visuele en ontwerptools</a:t>
            </a:r>
          </a:p>
        </p:txBody>
      </p:sp>
      <p:sp>
        <p:nvSpPr>
          <p:cNvPr id="4" name="Text Placeholder 3">
            <a:extLst>
              <a:ext uri="{FF2B5EF4-FFF2-40B4-BE49-F238E27FC236}">
                <a16:creationId xmlns:a16="http://schemas.microsoft.com/office/drawing/2014/main" id="{50400C49-8297-3018-5AB0-85A6200708E0}"/>
              </a:ext>
            </a:extLst>
          </p:cNvPr>
          <p:cNvSpPr>
            <a:spLocks noGrp="1"/>
          </p:cNvSpPr>
          <p:nvPr>
            <p:ph type="body" sz="quarter" idx="37"/>
          </p:nvPr>
        </p:nvSpPr>
        <p:spPr>
          <a:xfrm>
            <a:off x="3880331" y="391535"/>
            <a:ext cx="1232765" cy="955625"/>
          </a:xfrm>
        </p:spPr>
        <p:txBody>
          <a:bodyPr/>
          <a:lstStyle/>
          <a:p>
            <a:r>
              <a:rPr lang="en-IE" dirty="0"/>
              <a:t>01</a:t>
            </a:r>
          </a:p>
        </p:txBody>
      </p:sp>
      <p:sp>
        <p:nvSpPr>
          <p:cNvPr id="5" name="Text Placeholder 4">
            <a:extLst>
              <a:ext uri="{FF2B5EF4-FFF2-40B4-BE49-F238E27FC236}">
                <a16:creationId xmlns:a16="http://schemas.microsoft.com/office/drawing/2014/main" id="{9ED33583-52DE-D4EC-FC05-3EAE086EBBB9}"/>
              </a:ext>
            </a:extLst>
          </p:cNvPr>
          <p:cNvSpPr>
            <a:spLocks noGrp="1"/>
          </p:cNvSpPr>
          <p:nvPr>
            <p:ph type="body" sz="quarter" idx="42"/>
          </p:nvPr>
        </p:nvSpPr>
        <p:spPr>
          <a:xfrm>
            <a:off x="4912292" y="2547175"/>
            <a:ext cx="4322243" cy="339415"/>
          </a:xfrm>
        </p:spPr>
        <p:txBody>
          <a:bodyPr/>
          <a:lstStyle/>
          <a:p>
            <a:r>
              <a:rPr lang="en-IE" u="sng" dirty="0"/>
              <a:t>Video- en korteverhaaltools</a:t>
            </a:r>
          </a:p>
        </p:txBody>
      </p:sp>
      <p:sp>
        <p:nvSpPr>
          <p:cNvPr id="7" name="Text Placeholder 6">
            <a:extLst>
              <a:ext uri="{FF2B5EF4-FFF2-40B4-BE49-F238E27FC236}">
                <a16:creationId xmlns:a16="http://schemas.microsoft.com/office/drawing/2014/main" id="{889FEAAA-F3D5-A05B-8730-C8976C27100D}"/>
              </a:ext>
            </a:extLst>
          </p:cNvPr>
          <p:cNvSpPr>
            <a:spLocks noGrp="1"/>
          </p:cNvSpPr>
          <p:nvPr>
            <p:ph type="body" sz="quarter" idx="45"/>
          </p:nvPr>
        </p:nvSpPr>
        <p:spPr>
          <a:xfrm>
            <a:off x="4927790" y="4410972"/>
            <a:ext cx="6562677" cy="339415"/>
          </a:xfrm>
        </p:spPr>
        <p:txBody>
          <a:bodyPr/>
          <a:lstStyle/>
          <a:p>
            <a:r>
              <a:rPr lang="en-IE" u="sng" dirty="0"/>
              <a:t>AI-</a:t>
            </a:r>
            <a:r>
              <a:rPr lang="en-IE" u="sng" dirty="0" err="1"/>
              <a:t>ondersteuningstools</a:t>
            </a:r>
            <a:endParaRPr lang="en-IE" u="sng" dirty="0"/>
          </a:p>
        </p:txBody>
      </p:sp>
      <p:pic>
        <p:nvPicPr>
          <p:cNvPr id="13" name="Picture Placeholder 12">
            <a:extLst>
              <a:ext uri="{FF2B5EF4-FFF2-40B4-BE49-F238E27FC236}">
                <a16:creationId xmlns:a16="http://schemas.microsoft.com/office/drawing/2014/main" id="{E4180F04-334E-AC7A-39EF-9D962A4B6A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344" y="0"/>
            <a:ext cx="3570477" cy="6858000"/>
          </a:xfrm>
        </p:spPr>
      </p:pic>
      <p:sp>
        <p:nvSpPr>
          <p:cNvPr id="10" name="Text Placeholder 9">
            <a:extLst>
              <a:ext uri="{FF2B5EF4-FFF2-40B4-BE49-F238E27FC236}">
                <a16:creationId xmlns:a16="http://schemas.microsoft.com/office/drawing/2014/main" id="{FBF86987-ABBF-FD99-2E8B-61A19B5338B1}"/>
              </a:ext>
            </a:extLst>
          </p:cNvPr>
          <p:cNvSpPr>
            <a:spLocks noGrp="1"/>
          </p:cNvSpPr>
          <p:nvPr>
            <p:ph type="body" sz="quarter" idx="47"/>
          </p:nvPr>
        </p:nvSpPr>
        <p:spPr>
          <a:xfrm>
            <a:off x="3918849" y="2335856"/>
            <a:ext cx="1232765" cy="955625"/>
          </a:xfrm>
        </p:spPr>
        <p:txBody>
          <a:bodyPr/>
          <a:lstStyle/>
          <a:p>
            <a:r>
              <a:rPr lang="en-IE" dirty="0"/>
              <a:t>02</a:t>
            </a:r>
          </a:p>
        </p:txBody>
      </p:sp>
      <p:sp>
        <p:nvSpPr>
          <p:cNvPr id="11" name="Text Placeholder 10">
            <a:extLst>
              <a:ext uri="{FF2B5EF4-FFF2-40B4-BE49-F238E27FC236}">
                <a16:creationId xmlns:a16="http://schemas.microsoft.com/office/drawing/2014/main" id="{8F5B5AD4-0DF0-5E79-31C1-05AD4D9E2F84}"/>
              </a:ext>
            </a:extLst>
          </p:cNvPr>
          <p:cNvSpPr>
            <a:spLocks noGrp="1"/>
          </p:cNvSpPr>
          <p:nvPr>
            <p:ph type="body" sz="quarter" idx="48"/>
          </p:nvPr>
        </p:nvSpPr>
        <p:spPr>
          <a:xfrm>
            <a:off x="3918849" y="4188111"/>
            <a:ext cx="1232765" cy="955625"/>
          </a:xfrm>
        </p:spPr>
        <p:txBody>
          <a:bodyPr/>
          <a:lstStyle/>
          <a:p>
            <a:r>
              <a:rPr lang="en-IE" dirty="0"/>
              <a:t>03</a:t>
            </a:r>
          </a:p>
        </p:txBody>
      </p:sp>
      <p:sp>
        <p:nvSpPr>
          <p:cNvPr id="15" name="TextBox 14">
            <a:extLst>
              <a:ext uri="{FF2B5EF4-FFF2-40B4-BE49-F238E27FC236}">
                <a16:creationId xmlns:a16="http://schemas.microsoft.com/office/drawing/2014/main" id="{72AD42DC-3540-E33C-BDA6-B70C9014B287}"/>
              </a:ext>
            </a:extLst>
          </p:cNvPr>
          <p:cNvSpPr txBox="1"/>
          <p:nvPr/>
        </p:nvSpPr>
        <p:spPr>
          <a:xfrm>
            <a:off x="304741" y="139447"/>
            <a:ext cx="3289485" cy="1754326"/>
          </a:xfrm>
          <a:prstGeom prst="rect">
            <a:avLst/>
          </a:prstGeom>
          <a:solidFill>
            <a:schemeClr val="bg1"/>
          </a:solidFill>
        </p:spPr>
        <p:txBody>
          <a:bodyPr wrap="square">
            <a:spAutoFit/>
          </a:bodyPr>
          <a:lstStyle/>
          <a:p>
            <a:r>
              <a:rPr lang="en-US" sz="3600" b="1" dirty="0">
                <a:solidFill>
                  <a:srgbClr val="F26F46"/>
                </a:solidFill>
              </a:rPr>
              <a:t>Tools voor </a:t>
            </a:r>
            <a:r>
              <a:rPr lang="en-US" sz="3600" b="1" dirty="0" err="1">
                <a:solidFill>
                  <a:srgbClr val="F26F46"/>
                </a:solidFill>
              </a:rPr>
              <a:t>digitale</a:t>
            </a:r>
            <a:r>
              <a:rPr lang="en-US" sz="3600" b="1" dirty="0">
                <a:solidFill>
                  <a:srgbClr val="F26F46"/>
                </a:solidFill>
              </a:rPr>
              <a:t> storytelling</a:t>
            </a:r>
            <a:endParaRPr lang="en-IE" sz="3600" b="1" dirty="0">
              <a:solidFill>
                <a:srgbClr val="F26F46"/>
              </a:solidFill>
            </a:endParaRPr>
          </a:p>
        </p:txBody>
      </p:sp>
      <p:sp>
        <p:nvSpPr>
          <p:cNvPr id="17" name="Rectangle 2">
            <a:extLst>
              <a:ext uri="{FF2B5EF4-FFF2-40B4-BE49-F238E27FC236}">
                <a16:creationId xmlns:a16="http://schemas.microsoft.com/office/drawing/2014/main" id="{6F4720AE-5405-5FA9-4396-6C52436B9FDB}"/>
              </a:ext>
            </a:extLst>
          </p:cNvPr>
          <p:cNvSpPr>
            <a:spLocks noGrp="1" noChangeArrowheads="1"/>
          </p:cNvSpPr>
          <p:nvPr>
            <p:ph type="body" sz="quarter" idx="36"/>
          </p:nvPr>
        </p:nvSpPr>
        <p:spPr bwMode="auto">
          <a:xfrm>
            <a:off x="4927790" y="886504"/>
            <a:ext cx="6659799"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3"/>
              </a:rPr>
              <a:t>Canva</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eenvoudige afbeeldingen, posters, menu's</a:t>
            </a:r>
            <a:endParaRPr lang="en-US" altLang="en-US" sz="2400" dirty="0">
              <a:latin typeface="+mn-lt"/>
            </a:endParaRP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4"/>
              </a:rPr>
              <a:t>Adobe Express</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snelle video's </a:t>
            </a:r>
            <a:r>
              <a:rPr kumimoji="0" lang="en-US" altLang="en-US" sz="2400" b="0" i="0" u="none" strike="noStrike" cap="none" normalizeH="0" baseline="0" dirty="0" err="1">
                <a:ln>
                  <a:noFill/>
                </a:ln>
                <a:effectLst/>
                <a:latin typeface="+mn-lt"/>
              </a:rPr>
              <a:t>en</a:t>
            </a:r>
            <a:r>
              <a:rPr kumimoji="0" lang="en-US" altLang="en-US" sz="2400" b="0" i="0" u="none" strike="noStrike" cap="none" normalizeH="0" baseline="0" dirty="0">
                <a:ln>
                  <a:noFill/>
                </a:ln>
                <a:effectLst/>
                <a:latin typeface="+mn-lt"/>
              </a:rPr>
              <a:t> social content</a:t>
            </a:r>
          </a:p>
        </p:txBody>
      </p:sp>
      <p:sp>
        <p:nvSpPr>
          <p:cNvPr id="19" name="Rectangle 4">
            <a:extLst>
              <a:ext uri="{FF2B5EF4-FFF2-40B4-BE49-F238E27FC236}">
                <a16:creationId xmlns:a16="http://schemas.microsoft.com/office/drawing/2014/main" id="{52E0C704-4018-1AA6-03EE-5F99A4446349}"/>
              </a:ext>
            </a:extLst>
          </p:cNvPr>
          <p:cNvSpPr>
            <a:spLocks noGrp="1" noChangeArrowheads="1"/>
          </p:cNvSpPr>
          <p:nvPr>
            <p:ph type="body" sz="quarter" idx="43"/>
          </p:nvPr>
        </p:nvSpPr>
        <p:spPr bwMode="auto">
          <a:xfrm>
            <a:off x="4960854" y="2854385"/>
            <a:ext cx="6578174"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5"/>
              </a:rPr>
              <a:t>CapCut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err="1">
                <a:ln>
                  <a:noFill/>
                </a:ln>
                <a:effectLst/>
                <a:latin typeface="+mn-lt"/>
              </a:rPr>
              <a:t>videobewerking</a:t>
            </a:r>
            <a:r>
              <a:rPr kumimoji="0" lang="en-US" altLang="en-US" sz="2400" b="0" i="0" u="none" strike="noStrike" cap="none" normalizeH="0" baseline="0" dirty="0">
                <a:ln>
                  <a:noFill/>
                </a:ln>
                <a:effectLst/>
                <a:latin typeface="+mn-lt"/>
              </a:rPr>
              <a:t> van hoge kwaliteit</a:t>
            </a:r>
            <a:endParaRPr lang="en-US" altLang="en-US" sz="2400" dirty="0">
              <a:latin typeface="+mn-lt"/>
            </a:endParaRPr>
          </a:p>
          <a:p>
            <a:pPr marL="285750" marR="0" lvl="0" indent="-28575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6"/>
              </a:rPr>
              <a:t>InShot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mobielvriendelijke visuele storytelling</a:t>
            </a:r>
          </a:p>
        </p:txBody>
      </p:sp>
      <p:sp>
        <p:nvSpPr>
          <p:cNvPr id="20" name="Rectangle 5">
            <a:extLst>
              <a:ext uri="{FF2B5EF4-FFF2-40B4-BE49-F238E27FC236}">
                <a16:creationId xmlns:a16="http://schemas.microsoft.com/office/drawing/2014/main" id="{0922D749-3DEB-9512-4B39-6DB0D1978662}"/>
              </a:ext>
            </a:extLst>
          </p:cNvPr>
          <p:cNvSpPr>
            <a:spLocks noGrp="1" noChangeArrowheads="1"/>
          </p:cNvSpPr>
          <p:nvPr>
            <p:ph type="body" sz="quarter" idx="46"/>
          </p:nvPr>
        </p:nvSpPr>
        <p:spPr bwMode="auto">
          <a:xfrm>
            <a:off x="4960854" y="4833285"/>
            <a:ext cx="66443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7"/>
              </a:rPr>
              <a:t>ChatGPT </a:t>
            </a:r>
            <a:r>
              <a:rPr kumimoji="0" lang="en-US" altLang="en-US" sz="2400" b="1" i="0" u="none" strike="noStrike" cap="none" normalizeH="0" baseline="0" dirty="0">
                <a:ln>
                  <a:noFill/>
                </a:ln>
                <a:effectLst/>
                <a:latin typeface="+mn-lt"/>
              </a:rPr>
              <a:t>of </a:t>
            </a:r>
            <a:r>
              <a:rPr kumimoji="0" lang="en-US" altLang="en-US" sz="2400" b="1" i="0" u="none" strike="noStrike" cap="none" normalizeH="0" baseline="0" dirty="0">
                <a:ln>
                  <a:noFill/>
                </a:ln>
                <a:effectLst/>
                <a:latin typeface="+mn-lt"/>
                <a:hlinkClick r:id="rId8"/>
              </a:rPr>
              <a:t>Gemini</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err="1">
                <a:ln>
                  <a:noFill/>
                </a:ln>
                <a:effectLst/>
                <a:latin typeface="+mn-lt"/>
              </a:rPr>
              <a:t>inspiratie</a:t>
            </a:r>
            <a:r>
              <a:rPr kumimoji="0" lang="en-US" altLang="en-US" sz="2400" b="0" i="0" u="none" strike="noStrike" cap="none" normalizeH="0" baseline="0" dirty="0">
                <a:ln>
                  <a:noFill/>
                </a:ln>
                <a:effectLst/>
                <a:latin typeface="+mn-lt"/>
              </a:rPr>
              <a:t> voor bijschriften, scripts </a:t>
            </a:r>
            <a:r>
              <a:rPr kumimoji="0" lang="en-US" altLang="en-US" sz="2400" b="0" i="0" u="none" strike="noStrike" cap="none" normalizeH="0" baseline="0" dirty="0" err="1">
                <a:ln>
                  <a:noFill/>
                </a:ln>
                <a:effectLst/>
                <a:latin typeface="+mn-lt"/>
              </a:rPr>
              <a:t>en</a:t>
            </a:r>
            <a:r>
              <a:rPr kumimoji="0" lang="en-US" altLang="en-US" sz="2400" b="0" i="0" u="none" strike="noStrike" cap="none" normalizeH="0" baseline="0" dirty="0">
                <a:ln>
                  <a:noFill/>
                </a:ln>
                <a:effectLst/>
                <a:latin typeface="+mn-lt"/>
              </a:rPr>
              <a:t> </a:t>
            </a:r>
            <a:r>
              <a:rPr kumimoji="0" lang="en-US" altLang="en-US" sz="2400" b="0" i="0" u="none" strike="noStrike" cap="none" normalizeH="0" baseline="0" dirty="0" err="1">
                <a:ln>
                  <a:noFill/>
                </a:ln>
                <a:effectLst/>
                <a:latin typeface="+mn-lt"/>
              </a:rPr>
              <a:t>berichten</a:t>
            </a:r>
            <a:r>
              <a:rPr kumimoji="0" lang="en-US" altLang="en-US" sz="2400" b="0" i="0" u="none" strike="noStrike" cap="none" normalizeH="0" baseline="0" dirty="0">
                <a:ln>
                  <a:noFill/>
                </a:ln>
                <a:effectLst/>
                <a:latin typeface="+mn-lt"/>
              </a:rPr>
              <a:t> over </a:t>
            </a:r>
            <a:r>
              <a:rPr kumimoji="0" lang="en-US" altLang="en-US" sz="2400" b="0" i="0" u="none" strike="noStrike" cap="none" normalizeH="0" baseline="0" dirty="0" err="1">
                <a:ln>
                  <a:noFill/>
                </a:ln>
                <a:effectLst/>
                <a:latin typeface="+mn-lt"/>
              </a:rPr>
              <a:t>duurzaamheid</a:t>
            </a:r>
            <a:endParaRPr kumimoji="0" lang="en-US" altLang="en-US" sz="2400" b="0" i="0" u="none" strike="noStrike" cap="none" normalizeH="0" baseline="0" dirty="0">
              <a:ln>
                <a:noFill/>
              </a:ln>
              <a:effectLst/>
              <a:latin typeface="+mn-lt"/>
            </a:endParaRP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9"/>
              </a:rPr>
              <a:t>DeepL</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helpt bij het vertalen van content voor een </a:t>
            </a:r>
            <a:r>
              <a:rPr kumimoji="0" lang="en-US" altLang="en-US" sz="2400" b="0" i="0" u="none" strike="noStrike" cap="none" normalizeH="0" baseline="0" dirty="0" err="1">
                <a:ln>
                  <a:noFill/>
                </a:ln>
                <a:effectLst/>
                <a:latin typeface="+mn-lt"/>
              </a:rPr>
              <a:t>internationaal</a:t>
            </a:r>
            <a:r>
              <a:rPr kumimoji="0" lang="en-US" altLang="en-US" sz="2400" b="0" i="0" u="none" strike="noStrike" cap="none" normalizeH="0" baseline="0" dirty="0">
                <a:ln>
                  <a:noFill/>
                </a:ln>
                <a:effectLst/>
                <a:latin typeface="+mn-lt"/>
              </a:rPr>
              <a:t> </a:t>
            </a:r>
            <a:r>
              <a:rPr kumimoji="0" lang="en-US" altLang="en-US" sz="2400" b="0" i="0" u="none" strike="noStrike" cap="none" normalizeH="0" baseline="0" dirty="0" err="1">
                <a:ln>
                  <a:noFill/>
                </a:ln>
                <a:effectLst/>
                <a:latin typeface="+mn-lt"/>
              </a:rPr>
              <a:t>publiek</a:t>
            </a:r>
            <a:endParaRPr kumimoji="0" lang="en-US" altLang="en-US" sz="2400" b="0" i="0" u="none" strike="noStrike" cap="none" normalizeH="0" baseline="0" dirty="0">
              <a:ln>
                <a:noFill/>
              </a:ln>
              <a:effectLst/>
              <a:latin typeface="+mn-lt"/>
            </a:endParaRPr>
          </a:p>
        </p:txBody>
      </p:sp>
    </p:spTree>
    <p:extLst>
      <p:ext uri="{BB962C8B-B14F-4D97-AF65-F5344CB8AC3E}">
        <p14:creationId xmlns:p14="http://schemas.microsoft.com/office/powerpoint/2010/main" val="373475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a:t>Oefening voor leerlingen</a:t>
            </a:r>
          </a:p>
          <a:p>
            <a:r>
              <a:rPr lang="en-US" dirty="0"/>
              <a:t>Kies en voltooi één taak...</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89299" y="2280449"/>
            <a:ext cx="10994775" cy="3781929"/>
          </a:xfrm>
          <a:prstGeom prst="rect">
            <a:avLst/>
          </a:prstGeom>
        </p:spPr>
        <p:txBody>
          <a:bodyPr/>
          <a:lstStyle/>
          <a:p>
            <a:pPr marL="342900" indent="-342900">
              <a:buFont typeface="Arial" panose="020B0604020202020204" pitchFamily="34" charset="0"/>
              <a:buChar char="•"/>
            </a:pPr>
            <a:r>
              <a:rPr lang="en-US" b="1" dirty="0"/>
              <a:t>Opdracht A — 'Het verhaal van een ingrediënt'</a:t>
            </a:r>
          </a:p>
          <a:p>
            <a:pPr marL="457200">
              <a:spcAft>
                <a:spcPts val="600"/>
              </a:spcAft>
              <a:buNone/>
            </a:pPr>
            <a:r>
              <a:rPr lang="en-US" dirty="0"/>
              <a:t>Maak een video van 30-60 seconden waarin je de reis van een lokaal ingrediënt van producent tot bord laat zien.</a:t>
            </a:r>
          </a:p>
          <a:p>
            <a:pPr marL="342900" indent="-342900">
              <a:buFont typeface="Arial" panose="020B0604020202020204" pitchFamily="34" charset="0"/>
              <a:buChar char="•"/>
            </a:pPr>
            <a:r>
              <a:rPr lang="en-US" b="1" dirty="0"/>
              <a:t>Opdracht B — "Duurzaamheid in de schijnwerpers"</a:t>
            </a:r>
          </a:p>
          <a:p>
            <a:pPr marL="457200">
              <a:spcAft>
                <a:spcPts val="600"/>
              </a:spcAft>
              <a:buNone/>
            </a:pPr>
            <a:r>
              <a:rPr lang="en-US" dirty="0"/>
              <a:t>Ontwerp een digitale poster waarin één duurzame praktijk wordt belicht (bijv. afvalvermindering, energiebesparende hulpmiddelen).</a:t>
            </a:r>
          </a:p>
          <a:p>
            <a:pPr marL="342900" indent="-342900">
              <a:buFont typeface="Arial" panose="020B0604020202020204" pitchFamily="34" charset="0"/>
              <a:buChar char="•"/>
            </a:pPr>
            <a:r>
              <a:rPr lang="en-US" b="1" dirty="0" err="1"/>
              <a:t>Opdracht</a:t>
            </a:r>
            <a:r>
              <a:rPr lang="en-US" b="1" dirty="0"/>
              <a:t> C — "Transparantie van het menu"</a:t>
            </a:r>
          </a:p>
          <a:p>
            <a:pPr marL="457200">
              <a:spcAft>
                <a:spcPts val="600"/>
              </a:spcAft>
              <a:buNone/>
            </a:pPr>
            <a:r>
              <a:rPr lang="en-US" dirty="0"/>
              <a:t>Gebruik Canva om een menu-fragment te ontwerpen waarin de herkomst, allergenen of CO₂-impact worden uitgelegd.</a:t>
            </a:r>
          </a:p>
          <a:p>
            <a:pPr marL="342900" indent="-342900">
              <a:buFont typeface="Arial" panose="020B0604020202020204" pitchFamily="34" charset="0"/>
              <a:buChar char="•"/>
            </a:pPr>
            <a:r>
              <a:rPr lang="en-US" b="1" dirty="0" err="1"/>
              <a:t>Opdracht</a:t>
            </a:r>
            <a:r>
              <a:rPr lang="en-US" b="1" dirty="0"/>
              <a:t> D — "AI-ondersteunde boodschap"</a:t>
            </a:r>
          </a:p>
          <a:p>
            <a:pPr marL="457200">
              <a:buNone/>
            </a:pPr>
            <a:r>
              <a:rPr lang="en-US" dirty="0"/>
              <a:t>Gebruik ChatGPT om een bijschrift op te stellen waarin een duurzaam gerecht wordt gepromoot, en verfijn dit vervolgens handmatig.</a:t>
            </a:r>
          </a:p>
          <a:p>
            <a:endParaRPr lang="en-US"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ACBB1-1492-65FB-5C14-66045CA8DDC6}"/>
              </a:ext>
            </a:extLst>
          </p:cNvPr>
          <p:cNvSpPr>
            <a:spLocks noGrp="1"/>
          </p:cNvSpPr>
          <p:nvPr>
            <p:ph type="body" sz="quarter" idx="16"/>
          </p:nvPr>
        </p:nvSpPr>
        <p:spPr/>
        <p:txBody>
          <a:bodyPr/>
          <a:lstStyle/>
          <a:p>
            <a:r>
              <a:rPr lang="en-IE" dirty="0"/>
              <a:t>Foodinfluencers en digitale storytelling</a:t>
            </a:r>
          </a:p>
        </p:txBody>
      </p:sp>
      <p:sp>
        <p:nvSpPr>
          <p:cNvPr id="3" name="Text Placeholder 2">
            <a:extLst>
              <a:ext uri="{FF2B5EF4-FFF2-40B4-BE49-F238E27FC236}">
                <a16:creationId xmlns:a16="http://schemas.microsoft.com/office/drawing/2014/main" id="{FC19D342-CE0F-7ED6-EC45-EE6ECE2AF99A}"/>
              </a:ext>
            </a:extLst>
          </p:cNvPr>
          <p:cNvSpPr>
            <a:spLocks noGrp="1"/>
          </p:cNvSpPr>
          <p:nvPr>
            <p:ph type="body" sz="quarter" idx="19"/>
          </p:nvPr>
        </p:nvSpPr>
        <p:spPr>
          <a:xfrm>
            <a:off x="904855" y="1630548"/>
            <a:ext cx="10287019" cy="4250335"/>
          </a:xfrm>
        </p:spPr>
        <p:txBody>
          <a:bodyPr/>
          <a:lstStyle/>
          <a:p>
            <a:r>
              <a:rPr lang="en-US" dirty="0"/>
              <a:t>Influencers zijn krachtige verhalenvertellers... begrijpen hoe zij communiceren is </a:t>
            </a:r>
            <a:r>
              <a:rPr lang="en-US" dirty="0" err="1"/>
              <a:t>een</a:t>
            </a:r>
            <a:r>
              <a:rPr lang="en-US" dirty="0"/>
              <a:t> </a:t>
            </a:r>
            <a:r>
              <a:rPr lang="en-US" dirty="0" err="1"/>
              <a:t>belangrijk</a:t>
            </a:r>
            <a:r>
              <a:rPr lang="en-US" dirty="0"/>
              <a:t>:</a:t>
            </a:r>
          </a:p>
          <a:p>
            <a:pPr marL="342900" indent="-342900">
              <a:spcBef>
                <a:spcPts val="600"/>
              </a:spcBef>
              <a:buFont typeface="Arial" panose="020B0604020202020204" pitchFamily="34" charset="0"/>
              <a:buChar char="•"/>
            </a:pPr>
            <a:r>
              <a:rPr lang="en-US" b="1" dirty="0"/>
              <a:t>Storytelling op grote schaal: </a:t>
            </a:r>
            <a:r>
              <a:rPr lang="en-US" dirty="0"/>
              <a:t>Food influencers </a:t>
            </a:r>
            <a:r>
              <a:rPr lang="en-US" dirty="0" err="1"/>
              <a:t>beïnvloeden</a:t>
            </a:r>
            <a:r>
              <a:rPr lang="en-US" dirty="0"/>
              <a:t> </a:t>
            </a:r>
            <a:r>
              <a:rPr lang="nl-NL" dirty="0"/>
              <a:t>trends via visuele verhalen</a:t>
            </a:r>
            <a:r>
              <a:rPr lang="en-US" dirty="0"/>
              <a:t>.</a:t>
            </a:r>
          </a:p>
          <a:p>
            <a:pPr marL="342900" indent="-342900">
              <a:spcBef>
                <a:spcPts val="600"/>
              </a:spcBef>
              <a:buFont typeface="Arial" panose="020B0604020202020204" pitchFamily="34" charset="0"/>
              <a:buChar char="•"/>
            </a:pPr>
            <a:r>
              <a:rPr lang="en-US" b="1" dirty="0"/>
              <a:t>Vertrouwen en authenticiteit: </a:t>
            </a:r>
            <a:r>
              <a:rPr lang="en-US" dirty="0"/>
              <a:t>het publiek vertrouwt influencers vaak meer dan merken, waardoor transparantie en eerlijkheid essentieel zijn.</a:t>
            </a:r>
          </a:p>
          <a:p>
            <a:pPr marL="342900" indent="-342900">
              <a:spcBef>
                <a:spcPts val="600"/>
              </a:spcBef>
              <a:buFont typeface="Arial" panose="020B0604020202020204" pitchFamily="34" charset="0"/>
              <a:buChar char="•"/>
            </a:pPr>
            <a:r>
              <a:rPr lang="en-US" b="1" dirty="0"/>
              <a:t>Invloed op duurzaamheid: </a:t>
            </a:r>
            <a:r>
              <a:rPr lang="en-US" dirty="0"/>
              <a:t>influencers kunnen duurzaam </a:t>
            </a:r>
            <a:r>
              <a:rPr lang="en-US" dirty="0" err="1"/>
              <a:t>gedrag</a:t>
            </a:r>
            <a:r>
              <a:rPr lang="en-US" dirty="0"/>
              <a:t> </a:t>
            </a:r>
            <a:r>
              <a:rPr lang="en-US" dirty="0" err="1"/>
              <a:t>promoten</a:t>
            </a:r>
            <a:r>
              <a:rPr lang="en-US" dirty="0"/>
              <a:t> (bijv. </a:t>
            </a:r>
            <a:r>
              <a:rPr lang="en-US" dirty="0" err="1"/>
              <a:t>plantaardige</a:t>
            </a:r>
            <a:r>
              <a:rPr lang="en-US" dirty="0"/>
              <a:t> </a:t>
            </a:r>
            <a:r>
              <a:rPr lang="en-US" dirty="0" err="1"/>
              <a:t>voeding</a:t>
            </a:r>
            <a:r>
              <a:rPr lang="en-US" dirty="0"/>
              <a:t>).</a:t>
            </a:r>
          </a:p>
          <a:p>
            <a:pPr marL="342900" indent="-342900">
              <a:spcBef>
                <a:spcPts val="600"/>
              </a:spcBef>
              <a:buFont typeface="Arial" panose="020B0604020202020204" pitchFamily="34" charset="0"/>
              <a:buChar char="•"/>
            </a:pPr>
            <a:r>
              <a:rPr lang="en-US" b="1" dirty="0"/>
              <a:t>Commerciële partnerschappen: </a:t>
            </a:r>
            <a:r>
              <a:rPr lang="en-US" dirty="0"/>
              <a:t>sponsoring </a:t>
            </a:r>
            <a:r>
              <a:rPr lang="en-US" dirty="0" err="1"/>
              <a:t>beïnvloedt</a:t>
            </a:r>
            <a:r>
              <a:rPr lang="en-US" dirty="0"/>
              <a:t> de boodschap en moeten duidelijk </a:t>
            </a:r>
            <a:r>
              <a:rPr lang="en-US" dirty="0" err="1"/>
              <a:t>worden</a:t>
            </a:r>
            <a:r>
              <a:rPr lang="en-US" dirty="0"/>
              <a:t> </a:t>
            </a:r>
            <a:r>
              <a:rPr lang="en-US" dirty="0" err="1"/>
              <a:t>vermeld</a:t>
            </a:r>
            <a:endParaRPr lang="en-US" dirty="0"/>
          </a:p>
          <a:p>
            <a:pPr marL="342900" indent="-342900">
              <a:spcBef>
                <a:spcPts val="600"/>
              </a:spcBef>
              <a:buFont typeface="Arial" panose="020B0604020202020204" pitchFamily="34" charset="0"/>
              <a:buChar char="•"/>
            </a:pPr>
            <a:r>
              <a:rPr lang="en-US" b="1" dirty="0" err="1"/>
              <a:t>Verantwoordelijkheid</a:t>
            </a:r>
            <a:r>
              <a:rPr lang="en-US" b="1" dirty="0"/>
              <a:t> en ethiek: </a:t>
            </a:r>
            <a:r>
              <a:rPr lang="en-US" dirty="0"/>
              <a:t>Influencers </a:t>
            </a:r>
            <a:r>
              <a:rPr lang="en-US" dirty="0" err="1"/>
              <a:t>hebben</a:t>
            </a:r>
            <a:r>
              <a:rPr lang="en-US" dirty="0"/>
              <a:t> </a:t>
            </a:r>
            <a:r>
              <a:rPr lang="en-US" dirty="0" err="1"/>
              <a:t>verantwoordelijkheid</a:t>
            </a:r>
            <a:r>
              <a:rPr lang="en-US" dirty="0"/>
              <a:t> voor het </a:t>
            </a:r>
            <a:r>
              <a:rPr lang="en-US" dirty="0" err="1"/>
              <a:t>verspreiden</a:t>
            </a:r>
            <a:r>
              <a:rPr lang="en-US" dirty="0"/>
              <a:t> van </a:t>
            </a:r>
            <a:r>
              <a:rPr lang="en-US" dirty="0" err="1"/>
              <a:t>juiste</a:t>
            </a:r>
            <a:r>
              <a:rPr lang="en-US" dirty="0"/>
              <a:t> </a:t>
            </a:r>
            <a:r>
              <a:rPr lang="en-US" dirty="0" err="1"/>
              <a:t>informatie</a:t>
            </a:r>
            <a:r>
              <a:rPr lang="en-US" dirty="0"/>
              <a:t>.</a:t>
            </a:r>
            <a:endParaRPr lang="en-IE" dirty="0"/>
          </a:p>
        </p:txBody>
      </p:sp>
      <p:grpSp>
        <p:nvGrpSpPr>
          <p:cNvPr id="5" name="Group 4">
            <a:extLst>
              <a:ext uri="{FF2B5EF4-FFF2-40B4-BE49-F238E27FC236}">
                <a16:creationId xmlns:a16="http://schemas.microsoft.com/office/drawing/2014/main" id="{DE7C7020-DA6E-73DF-EE88-74DE90C1AEF0}"/>
              </a:ext>
            </a:extLst>
          </p:cNvPr>
          <p:cNvGrpSpPr>
            <a:grpSpLocks noChangeAspect="1"/>
          </p:cNvGrpSpPr>
          <p:nvPr/>
        </p:nvGrpSpPr>
        <p:grpSpPr>
          <a:xfrm>
            <a:off x="9648816" y="585350"/>
            <a:ext cx="938349" cy="941394"/>
            <a:chOff x="1922188" y="6190011"/>
            <a:chExt cx="918702" cy="921682"/>
          </a:xfrm>
          <a:solidFill>
            <a:srgbClr val="292668"/>
          </a:solidFill>
        </p:grpSpPr>
        <p:sp>
          <p:nvSpPr>
            <p:cNvPr id="6" name="Freeform 81">
              <a:extLst>
                <a:ext uri="{FF2B5EF4-FFF2-40B4-BE49-F238E27FC236}">
                  <a16:creationId xmlns:a16="http://schemas.microsoft.com/office/drawing/2014/main" id="{E293AA87-8E87-B157-C3A3-0707582ABFBD}"/>
                </a:ext>
              </a:extLst>
            </p:cNvPr>
            <p:cNvSpPr/>
            <p:nvPr/>
          </p:nvSpPr>
          <p:spPr>
            <a:xfrm>
              <a:off x="2427303" y="6212970"/>
              <a:ext cx="284007" cy="241881"/>
            </a:xfrm>
            <a:custGeom>
              <a:avLst/>
              <a:gdLst>
                <a:gd name="connsiteX0" fmla="*/ 58848 w 284007"/>
                <a:gd name="connsiteY0" fmla="*/ 241747 h 241881"/>
                <a:gd name="connsiteX1" fmla="*/ 57752 w 284007"/>
                <a:gd name="connsiteY1" fmla="*/ 215994 h 241881"/>
                <a:gd name="connsiteX2" fmla="*/ 1850 w 284007"/>
                <a:gd name="connsiteY2" fmla="*/ 197912 h 241881"/>
                <a:gd name="connsiteX3" fmla="*/ 1850 w 284007"/>
                <a:gd name="connsiteY3" fmla="*/ 30244 h 241881"/>
                <a:gd name="connsiteX4" fmla="*/ 23224 w 284007"/>
                <a:gd name="connsiteY4" fmla="*/ 8874 h 241881"/>
                <a:gd name="connsiteX5" fmla="*/ 263276 w 284007"/>
                <a:gd name="connsiteY5" fmla="*/ 8874 h 241881"/>
                <a:gd name="connsiteX6" fmla="*/ 282458 w 284007"/>
                <a:gd name="connsiteY6" fmla="*/ 28052 h 241881"/>
                <a:gd name="connsiteX7" fmla="*/ 282458 w 284007"/>
                <a:gd name="connsiteY7" fmla="*/ 196268 h 241881"/>
                <a:gd name="connsiteX8" fmla="*/ 266565 w 284007"/>
                <a:gd name="connsiteY8" fmla="*/ 212159 h 241881"/>
                <a:gd name="connsiteX9" fmla="*/ 113655 w 284007"/>
                <a:gd name="connsiteY9" fmla="*/ 212159 h 241881"/>
                <a:gd name="connsiteX10" fmla="*/ 58848 w 284007"/>
                <a:gd name="connsiteY10" fmla="*/ 241747 h 241881"/>
                <a:gd name="connsiteX11" fmla="*/ 40762 w 284007"/>
                <a:gd name="connsiteY11" fmla="*/ 69147 h 241881"/>
                <a:gd name="connsiteX12" fmla="*/ 47339 w 284007"/>
                <a:gd name="connsiteY12" fmla="*/ 72983 h 241881"/>
                <a:gd name="connsiteX13" fmla="*/ 235325 w 284007"/>
                <a:gd name="connsiteY13" fmla="*/ 71887 h 241881"/>
                <a:gd name="connsiteX14" fmla="*/ 231489 w 284007"/>
                <a:gd name="connsiteY14" fmla="*/ 43942 h 241881"/>
                <a:gd name="connsiteX15" fmla="*/ 50628 w 284007"/>
                <a:gd name="connsiteY15" fmla="*/ 43942 h 241881"/>
                <a:gd name="connsiteX16" fmla="*/ 41310 w 284007"/>
                <a:gd name="connsiteY16" fmla="*/ 69147 h 241881"/>
                <a:gd name="connsiteX17" fmla="*/ 50628 w 284007"/>
                <a:gd name="connsiteY17" fmla="*/ 95996 h 241881"/>
                <a:gd name="connsiteX18" fmla="*/ 53916 w 284007"/>
                <a:gd name="connsiteY18" fmla="*/ 126681 h 241881"/>
                <a:gd name="connsiteX19" fmla="*/ 227652 w 284007"/>
                <a:gd name="connsiteY19" fmla="*/ 126681 h 241881"/>
                <a:gd name="connsiteX20" fmla="*/ 227652 w 284007"/>
                <a:gd name="connsiteY20" fmla="*/ 95448 h 241881"/>
                <a:gd name="connsiteX21" fmla="*/ 51175 w 284007"/>
                <a:gd name="connsiteY21" fmla="*/ 95448 h 241881"/>
                <a:gd name="connsiteX22" fmla="*/ 40762 w 284007"/>
                <a:gd name="connsiteY22" fmla="*/ 153529 h 241881"/>
                <a:gd name="connsiteX23" fmla="*/ 50079 w 284007"/>
                <a:gd name="connsiteY23" fmla="*/ 178735 h 241881"/>
                <a:gd name="connsiteX24" fmla="*/ 230940 w 284007"/>
                <a:gd name="connsiteY24" fmla="*/ 178735 h 241881"/>
                <a:gd name="connsiteX25" fmla="*/ 234777 w 284007"/>
                <a:gd name="connsiteY25" fmla="*/ 150790 h 241881"/>
                <a:gd name="connsiteX26" fmla="*/ 46791 w 284007"/>
                <a:gd name="connsiteY26" fmla="*/ 149694 h 241881"/>
                <a:gd name="connsiteX27" fmla="*/ 40214 w 284007"/>
                <a:gd name="connsiteY27" fmla="*/ 153529 h 2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007" h="241881">
                  <a:moveTo>
                    <a:pt x="58848" y="241747"/>
                  </a:moveTo>
                  <a:cubicBezTo>
                    <a:pt x="57752" y="240103"/>
                    <a:pt x="69810" y="225857"/>
                    <a:pt x="57752" y="215994"/>
                  </a:cubicBezTo>
                  <a:cubicBezTo>
                    <a:pt x="45695" y="206131"/>
                    <a:pt x="7330" y="224761"/>
                    <a:pt x="1850" y="197912"/>
                  </a:cubicBezTo>
                  <a:cubicBezTo>
                    <a:pt x="5138" y="144214"/>
                    <a:pt x="-3631" y="83394"/>
                    <a:pt x="1850" y="30244"/>
                  </a:cubicBezTo>
                  <a:cubicBezTo>
                    <a:pt x="7330" y="-22906"/>
                    <a:pt x="8975" y="10518"/>
                    <a:pt x="23224" y="8874"/>
                  </a:cubicBezTo>
                  <a:cubicBezTo>
                    <a:pt x="99405" y="1751"/>
                    <a:pt x="185999" y="14354"/>
                    <a:pt x="263276" y="8874"/>
                  </a:cubicBezTo>
                  <a:cubicBezTo>
                    <a:pt x="275882" y="9970"/>
                    <a:pt x="281362" y="15449"/>
                    <a:pt x="282458" y="28052"/>
                  </a:cubicBezTo>
                  <a:cubicBezTo>
                    <a:pt x="287391" y="81202"/>
                    <a:pt x="278622" y="142023"/>
                    <a:pt x="282458" y="196268"/>
                  </a:cubicBezTo>
                  <a:cubicBezTo>
                    <a:pt x="281910" y="205035"/>
                    <a:pt x="275334" y="211063"/>
                    <a:pt x="266565" y="212159"/>
                  </a:cubicBezTo>
                  <a:cubicBezTo>
                    <a:pt x="219979" y="217638"/>
                    <a:pt x="159692" y="205583"/>
                    <a:pt x="113655" y="212159"/>
                  </a:cubicBezTo>
                  <a:cubicBezTo>
                    <a:pt x="67617" y="218734"/>
                    <a:pt x="61041" y="243939"/>
                    <a:pt x="58848" y="241747"/>
                  </a:cubicBezTo>
                  <a:close/>
                  <a:moveTo>
                    <a:pt x="40762" y="69147"/>
                  </a:moveTo>
                  <a:cubicBezTo>
                    <a:pt x="42407" y="70791"/>
                    <a:pt x="45147" y="71887"/>
                    <a:pt x="47339" y="72983"/>
                  </a:cubicBezTo>
                  <a:lnTo>
                    <a:pt x="235325" y="71887"/>
                  </a:lnTo>
                  <a:cubicBezTo>
                    <a:pt x="249026" y="64764"/>
                    <a:pt x="247382" y="45586"/>
                    <a:pt x="231489" y="43942"/>
                  </a:cubicBezTo>
                  <a:lnTo>
                    <a:pt x="50628" y="43942"/>
                  </a:lnTo>
                  <a:cubicBezTo>
                    <a:pt x="37474" y="44490"/>
                    <a:pt x="32541" y="59832"/>
                    <a:pt x="41310" y="69147"/>
                  </a:cubicBezTo>
                  <a:close/>
                  <a:moveTo>
                    <a:pt x="50628" y="95996"/>
                  </a:moveTo>
                  <a:cubicBezTo>
                    <a:pt x="29801" y="100927"/>
                    <a:pt x="33089" y="125585"/>
                    <a:pt x="53916" y="126681"/>
                  </a:cubicBezTo>
                  <a:cubicBezTo>
                    <a:pt x="108722" y="122297"/>
                    <a:pt x="173394" y="132708"/>
                    <a:pt x="227652" y="126681"/>
                  </a:cubicBezTo>
                  <a:cubicBezTo>
                    <a:pt x="281910" y="120653"/>
                    <a:pt x="250123" y="97092"/>
                    <a:pt x="227652" y="95448"/>
                  </a:cubicBezTo>
                  <a:lnTo>
                    <a:pt x="51175" y="95448"/>
                  </a:lnTo>
                  <a:close/>
                  <a:moveTo>
                    <a:pt x="40762" y="153529"/>
                  </a:moveTo>
                  <a:cubicBezTo>
                    <a:pt x="31993" y="162844"/>
                    <a:pt x="36926" y="178187"/>
                    <a:pt x="50079" y="178735"/>
                  </a:cubicBezTo>
                  <a:lnTo>
                    <a:pt x="230940" y="178735"/>
                  </a:lnTo>
                  <a:cubicBezTo>
                    <a:pt x="246834" y="177091"/>
                    <a:pt x="248478" y="157913"/>
                    <a:pt x="234777" y="150790"/>
                  </a:cubicBezTo>
                  <a:lnTo>
                    <a:pt x="46791" y="149694"/>
                  </a:lnTo>
                  <a:cubicBezTo>
                    <a:pt x="44599" y="150790"/>
                    <a:pt x="41858" y="151886"/>
                    <a:pt x="40214" y="153529"/>
                  </a:cubicBezTo>
                  <a:close/>
                </a:path>
              </a:pathLst>
            </a:custGeom>
            <a:solidFill>
              <a:srgbClr val="B2CFAD"/>
            </a:solidFill>
            <a:ln w="5475" cap="flat">
              <a:noFill/>
              <a:prstDash val="solid"/>
              <a:miter/>
            </a:ln>
          </p:spPr>
          <p:txBody>
            <a:bodyPr rtlCol="0" anchor="ctr"/>
            <a:lstStyle/>
            <a:p>
              <a:endParaRPr lang="en-US"/>
            </a:p>
          </p:txBody>
        </p:sp>
        <p:grpSp>
          <p:nvGrpSpPr>
            <p:cNvPr id="7" name="Graphic 97">
              <a:extLst>
                <a:ext uri="{FF2B5EF4-FFF2-40B4-BE49-F238E27FC236}">
                  <a16:creationId xmlns:a16="http://schemas.microsoft.com/office/drawing/2014/main" id="{79A526D1-B049-10C7-9642-7848AB6DD6A2}"/>
                </a:ext>
              </a:extLst>
            </p:cNvPr>
            <p:cNvGrpSpPr/>
            <p:nvPr/>
          </p:nvGrpSpPr>
          <p:grpSpPr>
            <a:xfrm>
              <a:off x="1922188" y="6190011"/>
              <a:ext cx="918702" cy="921682"/>
              <a:chOff x="1922188" y="6190011"/>
              <a:chExt cx="918702" cy="921682"/>
            </a:xfrm>
            <a:grpFill/>
          </p:grpSpPr>
          <p:sp>
            <p:nvSpPr>
              <p:cNvPr id="9" name="Freeform 84">
                <a:extLst>
                  <a:ext uri="{FF2B5EF4-FFF2-40B4-BE49-F238E27FC236}">
                    <a16:creationId xmlns:a16="http://schemas.microsoft.com/office/drawing/2014/main" id="{E4E9B223-4072-36FD-7E5A-7A21A9884A11}"/>
                  </a:ext>
                </a:extLst>
              </p:cNvPr>
              <p:cNvSpPr/>
              <p:nvPr/>
            </p:nvSpPr>
            <p:spPr>
              <a:xfrm>
                <a:off x="1922188" y="6190011"/>
                <a:ext cx="918702" cy="921682"/>
              </a:xfrm>
              <a:custGeom>
                <a:avLst/>
                <a:gdLst>
                  <a:gd name="connsiteX0" fmla="*/ 476822 w 918702"/>
                  <a:gd name="connsiteY0" fmla="*/ 40052 h 921682"/>
                  <a:gd name="connsiteX1" fmla="*/ 520119 w 918702"/>
                  <a:gd name="connsiteY1" fmla="*/ 2245 h 921682"/>
                  <a:gd name="connsiteX2" fmla="*/ 774968 w 918702"/>
                  <a:gd name="connsiteY2" fmla="*/ 2245 h 921682"/>
                  <a:gd name="connsiteX3" fmla="*/ 816621 w 918702"/>
                  <a:gd name="connsiteY3" fmla="*/ 43888 h 921682"/>
                  <a:gd name="connsiteX4" fmla="*/ 816621 w 918702"/>
                  <a:gd name="connsiteY4" fmla="*/ 226351 h 921682"/>
                  <a:gd name="connsiteX5" fmla="*/ 786478 w 918702"/>
                  <a:gd name="connsiteY5" fmla="*/ 262515 h 921682"/>
                  <a:gd name="connsiteX6" fmla="*/ 785381 w 918702"/>
                  <a:gd name="connsiteY6" fmla="*/ 509086 h 921682"/>
                  <a:gd name="connsiteX7" fmla="*/ 766199 w 918702"/>
                  <a:gd name="connsiteY7" fmla="*/ 674015 h 921682"/>
                  <a:gd name="connsiteX8" fmla="*/ 744277 w 918702"/>
                  <a:gd name="connsiteY8" fmla="*/ 690453 h 921682"/>
                  <a:gd name="connsiteX9" fmla="*/ 743181 w 918702"/>
                  <a:gd name="connsiteY9" fmla="*/ 694289 h 921682"/>
                  <a:gd name="connsiteX10" fmla="*/ 913628 w 918702"/>
                  <a:gd name="connsiteY10" fmla="*/ 875656 h 921682"/>
                  <a:gd name="connsiteX11" fmla="*/ 904859 w 918702"/>
                  <a:gd name="connsiteY11" fmla="*/ 921682 h 921682"/>
                  <a:gd name="connsiteX12" fmla="*/ 434621 w 918702"/>
                  <a:gd name="connsiteY12" fmla="*/ 921682 h 921682"/>
                  <a:gd name="connsiteX13" fmla="*/ 428592 w 918702"/>
                  <a:gd name="connsiteY13" fmla="*/ 878943 h 921682"/>
                  <a:gd name="connsiteX14" fmla="*/ 460928 w 918702"/>
                  <a:gd name="connsiteY14" fmla="*/ 799493 h 921682"/>
                  <a:gd name="connsiteX15" fmla="*/ 129897 w 918702"/>
                  <a:gd name="connsiteY15" fmla="*/ 799493 h 921682"/>
                  <a:gd name="connsiteX16" fmla="*/ 122772 w 918702"/>
                  <a:gd name="connsiteY16" fmla="*/ 791821 h 921682"/>
                  <a:gd name="connsiteX17" fmla="*/ 121676 w 918702"/>
                  <a:gd name="connsiteY17" fmla="*/ 737576 h 921682"/>
                  <a:gd name="connsiteX18" fmla="*/ 175935 w 918702"/>
                  <a:gd name="connsiteY18" fmla="*/ 690453 h 921682"/>
                  <a:gd name="connsiteX19" fmla="*/ 258144 w 918702"/>
                  <a:gd name="connsiteY19" fmla="*/ 690453 h 921682"/>
                  <a:gd name="connsiteX20" fmla="*/ 258144 w 918702"/>
                  <a:gd name="connsiteY20" fmla="*/ 627988 h 921682"/>
                  <a:gd name="connsiteX21" fmla="*/ 59745 w 918702"/>
                  <a:gd name="connsiteY21" fmla="*/ 627988 h 921682"/>
                  <a:gd name="connsiteX22" fmla="*/ 6 w 918702"/>
                  <a:gd name="connsiteY22" fmla="*/ 563880 h 921682"/>
                  <a:gd name="connsiteX23" fmla="*/ 6 w 918702"/>
                  <a:gd name="connsiteY23" fmla="*/ 149092 h 921682"/>
                  <a:gd name="connsiteX24" fmla="*/ 65226 w 918702"/>
                  <a:gd name="connsiteY24" fmla="*/ 81696 h 921682"/>
                  <a:gd name="connsiteX25" fmla="*/ 477918 w 918702"/>
                  <a:gd name="connsiteY25" fmla="*/ 81696 h 921682"/>
                  <a:gd name="connsiteX26" fmla="*/ 477918 w 918702"/>
                  <a:gd name="connsiteY26" fmla="*/ 40052 h 921682"/>
                  <a:gd name="connsiteX27" fmla="*/ 563964 w 918702"/>
                  <a:gd name="connsiteY27" fmla="*/ 264706 h 921682"/>
                  <a:gd name="connsiteX28" fmla="*/ 618770 w 918702"/>
                  <a:gd name="connsiteY28" fmla="*/ 235118 h 921682"/>
                  <a:gd name="connsiteX29" fmla="*/ 771680 w 918702"/>
                  <a:gd name="connsiteY29" fmla="*/ 235118 h 921682"/>
                  <a:gd name="connsiteX30" fmla="*/ 787574 w 918702"/>
                  <a:gd name="connsiteY30" fmla="*/ 219228 h 921682"/>
                  <a:gd name="connsiteX31" fmla="*/ 787574 w 918702"/>
                  <a:gd name="connsiteY31" fmla="*/ 51011 h 921682"/>
                  <a:gd name="connsiteX32" fmla="*/ 768391 w 918702"/>
                  <a:gd name="connsiteY32" fmla="*/ 31833 h 921682"/>
                  <a:gd name="connsiteX33" fmla="*/ 528340 w 918702"/>
                  <a:gd name="connsiteY33" fmla="*/ 31833 h 921682"/>
                  <a:gd name="connsiteX34" fmla="*/ 506965 w 918702"/>
                  <a:gd name="connsiteY34" fmla="*/ 53203 h 921682"/>
                  <a:gd name="connsiteX35" fmla="*/ 506965 w 918702"/>
                  <a:gd name="connsiteY35" fmla="*/ 220871 h 921682"/>
                  <a:gd name="connsiteX36" fmla="*/ 562868 w 918702"/>
                  <a:gd name="connsiteY36" fmla="*/ 238953 h 921682"/>
                  <a:gd name="connsiteX37" fmla="*/ 563964 w 918702"/>
                  <a:gd name="connsiteY37" fmla="*/ 264706 h 921682"/>
                  <a:gd name="connsiteX38" fmla="*/ 476822 w 918702"/>
                  <a:gd name="connsiteY38" fmla="*/ 112928 h 921682"/>
                  <a:gd name="connsiteX39" fmla="*/ 60841 w 918702"/>
                  <a:gd name="connsiteY39" fmla="*/ 112928 h 921682"/>
                  <a:gd name="connsiteX40" fmla="*/ 28505 w 918702"/>
                  <a:gd name="connsiteY40" fmla="*/ 152379 h 921682"/>
                  <a:gd name="connsiteX41" fmla="*/ 28505 w 918702"/>
                  <a:gd name="connsiteY41" fmla="*/ 554565 h 921682"/>
                  <a:gd name="connsiteX42" fmla="*/ 50976 w 918702"/>
                  <a:gd name="connsiteY42" fmla="*/ 592920 h 921682"/>
                  <a:gd name="connsiteX43" fmla="*/ 64130 w 918702"/>
                  <a:gd name="connsiteY43" fmla="*/ 597852 h 921682"/>
                  <a:gd name="connsiteX44" fmla="*/ 539301 w 918702"/>
                  <a:gd name="connsiteY44" fmla="*/ 597852 h 921682"/>
                  <a:gd name="connsiteX45" fmla="*/ 537657 w 918702"/>
                  <a:gd name="connsiteY45" fmla="*/ 595112 h 921682"/>
                  <a:gd name="connsiteX46" fmla="*/ 537657 w 918702"/>
                  <a:gd name="connsiteY46" fmla="*/ 563880 h 921682"/>
                  <a:gd name="connsiteX47" fmla="*/ 546974 w 918702"/>
                  <a:gd name="connsiteY47" fmla="*/ 529908 h 921682"/>
                  <a:gd name="connsiteX48" fmla="*/ 57005 w 918702"/>
                  <a:gd name="connsiteY48" fmla="*/ 529908 h 921682"/>
                  <a:gd name="connsiteX49" fmla="*/ 46592 w 918702"/>
                  <a:gd name="connsiteY49" fmla="*/ 512374 h 921682"/>
                  <a:gd name="connsiteX50" fmla="*/ 46592 w 918702"/>
                  <a:gd name="connsiteY50" fmla="*/ 156215 h 921682"/>
                  <a:gd name="connsiteX51" fmla="*/ 62485 w 918702"/>
                  <a:gd name="connsiteY51" fmla="*/ 131558 h 921682"/>
                  <a:gd name="connsiteX52" fmla="*/ 476822 w 918702"/>
                  <a:gd name="connsiteY52" fmla="*/ 131558 h 921682"/>
                  <a:gd name="connsiteX53" fmla="*/ 476822 w 918702"/>
                  <a:gd name="connsiteY53" fmla="*/ 112928 h 921682"/>
                  <a:gd name="connsiteX54" fmla="*/ 476822 w 918702"/>
                  <a:gd name="connsiteY54" fmla="*/ 161146 h 921682"/>
                  <a:gd name="connsiteX55" fmla="*/ 78379 w 918702"/>
                  <a:gd name="connsiteY55" fmla="*/ 161146 h 921682"/>
                  <a:gd name="connsiteX56" fmla="*/ 78379 w 918702"/>
                  <a:gd name="connsiteY56" fmla="*/ 500867 h 921682"/>
                  <a:gd name="connsiteX57" fmla="*/ 564512 w 918702"/>
                  <a:gd name="connsiteY57" fmla="*/ 500867 h 921682"/>
                  <a:gd name="connsiteX58" fmla="*/ 705912 w 918702"/>
                  <a:gd name="connsiteY58" fmla="*/ 451005 h 921682"/>
                  <a:gd name="connsiteX59" fmla="*/ 705912 w 918702"/>
                  <a:gd name="connsiteY59" fmla="*/ 266350 h 921682"/>
                  <a:gd name="connsiteX60" fmla="*/ 619866 w 918702"/>
                  <a:gd name="connsiteY60" fmla="*/ 266350 h 921682"/>
                  <a:gd name="connsiteX61" fmla="*/ 526147 w 918702"/>
                  <a:gd name="connsiteY61" fmla="*/ 322240 h 921682"/>
                  <a:gd name="connsiteX62" fmla="*/ 504773 w 918702"/>
                  <a:gd name="connsiteY62" fmla="*/ 315116 h 921682"/>
                  <a:gd name="connsiteX63" fmla="*/ 526695 w 918702"/>
                  <a:gd name="connsiteY63" fmla="*/ 266350 h 921682"/>
                  <a:gd name="connsiteX64" fmla="*/ 482850 w 918702"/>
                  <a:gd name="connsiteY64" fmla="*/ 241145 h 921682"/>
                  <a:gd name="connsiteX65" fmla="*/ 476822 w 918702"/>
                  <a:gd name="connsiteY65" fmla="*/ 226899 h 921682"/>
                  <a:gd name="connsiteX66" fmla="*/ 476822 w 918702"/>
                  <a:gd name="connsiteY66" fmla="*/ 161146 h 921682"/>
                  <a:gd name="connsiteX67" fmla="*/ 755786 w 918702"/>
                  <a:gd name="connsiteY67" fmla="*/ 266350 h 921682"/>
                  <a:gd name="connsiteX68" fmla="*/ 737152 w 918702"/>
                  <a:gd name="connsiteY68" fmla="*/ 266350 h 921682"/>
                  <a:gd name="connsiteX69" fmla="*/ 737152 w 918702"/>
                  <a:gd name="connsiteY69" fmla="*/ 465799 h 921682"/>
                  <a:gd name="connsiteX70" fmla="*/ 755786 w 918702"/>
                  <a:gd name="connsiteY70" fmla="*/ 476758 h 921682"/>
                  <a:gd name="connsiteX71" fmla="*/ 755786 w 918702"/>
                  <a:gd name="connsiteY71" fmla="*/ 266350 h 921682"/>
                  <a:gd name="connsiteX72" fmla="*/ 663163 w 918702"/>
                  <a:gd name="connsiteY72" fmla="*/ 477306 h 921682"/>
                  <a:gd name="connsiteX73" fmla="*/ 679057 w 918702"/>
                  <a:gd name="connsiteY73" fmla="*/ 683330 h 921682"/>
                  <a:gd name="connsiteX74" fmla="*/ 663163 w 918702"/>
                  <a:gd name="connsiteY74" fmla="*/ 477306 h 921682"/>
                  <a:gd name="connsiteX75" fmla="*/ 495456 w 918702"/>
                  <a:gd name="connsiteY75" fmla="*/ 627988 h 921682"/>
                  <a:gd name="connsiteX76" fmla="*/ 288836 w 918702"/>
                  <a:gd name="connsiteY76" fmla="*/ 627988 h 921682"/>
                  <a:gd name="connsiteX77" fmla="*/ 288836 w 918702"/>
                  <a:gd name="connsiteY77" fmla="*/ 690453 h 921682"/>
                  <a:gd name="connsiteX78" fmla="*/ 495456 w 918702"/>
                  <a:gd name="connsiteY78" fmla="*/ 690453 h 921682"/>
                  <a:gd name="connsiteX79" fmla="*/ 495456 w 918702"/>
                  <a:gd name="connsiteY79" fmla="*/ 627988 h 921682"/>
                  <a:gd name="connsiteX80" fmla="*/ 526695 w 918702"/>
                  <a:gd name="connsiteY80" fmla="*/ 627988 h 921682"/>
                  <a:gd name="connsiteX81" fmla="*/ 526695 w 918702"/>
                  <a:gd name="connsiteY81" fmla="*/ 690453 h 921682"/>
                  <a:gd name="connsiteX82" fmla="*/ 595203 w 918702"/>
                  <a:gd name="connsiteY82" fmla="*/ 690453 h 921682"/>
                  <a:gd name="connsiteX83" fmla="*/ 546974 w 918702"/>
                  <a:gd name="connsiteY83" fmla="*/ 627988 h 921682"/>
                  <a:gd name="connsiteX84" fmla="*/ 526695 w 918702"/>
                  <a:gd name="connsiteY84" fmla="*/ 627988 h 921682"/>
                  <a:gd name="connsiteX85" fmla="*/ 884581 w 918702"/>
                  <a:gd name="connsiteY85" fmla="*/ 891546 h 921682"/>
                  <a:gd name="connsiteX86" fmla="*/ 640693 w 918702"/>
                  <a:gd name="connsiteY86" fmla="*/ 715110 h 921682"/>
                  <a:gd name="connsiteX87" fmla="*/ 456543 w 918702"/>
                  <a:gd name="connsiteY87" fmla="*/ 891546 h 921682"/>
                  <a:gd name="connsiteX88" fmla="*/ 884581 w 918702"/>
                  <a:gd name="connsiteY88" fmla="*/ 891546 h 921682"/>
                  <a:gd name="connsiteX89" fmla="*/ 150176 w 918702"/>
                  <a:gd name="connsiteY89" fmla="*/ 739767 h 921682"/>
                  <a:gd name="connsiteX90" fmla="*/ 150176 w 918702"/>
                  <a:gd name="connsiteY90" fmla="*/ 770452 h 921682"/>
                  <a:gd name="connsiteX91" fmla="*/ 481206 w 918702"/>
                  <a:gd name="connsiteY91" fmla="*/ 770452 h 921682"/>
                  <a:gd name="connsiteX92" fmla="*/ 537657 w 918702"/>
                  <a:gd name="connsiteY92" fmla="*/ 720590 h 921682"/>
                  <a:gd name="connsiteX93" fmla="*/ 187992 w 918702"/>
                  <a:gd name="connsiteY93" fmla="*/ 720590 h 921682"/>
                  <a:gd name="connsiteX94" fmla="*/ 150176 w 918702"/>
                  <a:gd name="connsiteY94" fmla="*/ 739767 h 9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18702" h="921682">
                    <a:moveTo>
                      <a:pt x="476822" y="40052"/>
                    </a:moveTo>
                    <a:cubicBezTo>
                      <a:pt x="480110" y="21423"/>
                      <a:pt x="502032" y="3888"/>
                      <a:pt x="520119" y="2245"/>
                    </a:cubicBezTo>
                    <a:cubicBezTo>
                      <a:pt x="601232" y="-4879"/>
                      <a:pt x="692759" y="7724"/>
                      <a:pt x="774968" y="2245"/>
                    </a:cubicBezTo>
                    <a:cubicBezTo>
                      <a:pt x="796343" y="5532"/>
                      <a:pt x="814429" y="21423"/>
                      <a:pt x="816621" y="43888"/>
                    </a:cubicBezTo>
                    <a:cubicBezTo>
                      <a:pt x="821554" y="101969"/>
                      <a:pt x="812785" y="167722"/>
                      <a:pt x="816621" y="226351"/>
                    </a:cubicBezTo>
                    <a:cubicBezTo>
                      <a:pt x="812785" y="243337"/>
                      <a:pt x="802371" y="255939"/>
                      <a:pt x="786478" y="262515"/>
                    </a:cubicBezTo>
                    <a:lnTo>
                      <a:pt x="785381" y="509086"/>
                    </a:lnTo>
                    <a:cubicBezTo>
                      <a:pt x="814977" y="562784"/>
                      <a:pt x="810044" y="630180"/>
                      <a:pt x="766199" y="674015"/>
                    </a:cubicBezTo>
                    <a:cubicBezTo>
                      <a:pt x="722354" y="717850"/>
                      <a:pt x="749757" y="685522"/>
                      <a:pt x="744277" y="690453"/>
                    </a:cubicBezTo>
                    <a:cubicBezTo>
                      <a:pt x="738796" y="695385"/>
                      <a:pt x="742632" y="692097"/>
                      <a:pt x="743181" y="694289"/>
                    </a:cubicBezTo>
                    <a:cubicBezTo>
                      <a:pt x="827034" y="717850"/>
                      <a:pt x="894446" y="790726"/>
                      <a:pt x="913628" y="875656"/>
                    </a:cubicBezTo>
                    <a:cubicBezTo>
                      <a:pt x="916917" y="889902"/>
                      <a:pt x="926782" y="918943"/>
                      <a:pt x="904859" y="921682"/>
                    </a:cubicBezTo>
                    <a:lnTo>
                      <a:pt x="434621" y="921682"/>
                    </a:lnTo>
                    <a:cubicBezTo>
                      <a:pt x="418727" y="917847"/>
                      <a:pt x="426400" y="890450"/>
                      <a:pt x="428592" y="878943"/>
                    </a:cubicBezTo>
                    <a:cubicBezTo>
                      <a:pt x="434621" y="850451"/>
                      <a:pt x="446130" y="824150"/>
                      <a:pt x="460928" y="799493"/>
                    </a:cubicBezTo>
                    <a:lnTo>
                      <a:pt x="129897" y="799493"/>
                    </a:lnTo>
                    <a:cubicBezTo>
                      <a:pt x="129897" y="799493"/>
                      <a:pt x="122772" y="792917"/>
                      <a:pt x="122772" y="791821"/>
                    </a:cubicBezTo>
                    <a:cubicBezTo>
                      <a:pt x="121128" y="787986"/>
                      <a:pt x="121128" y="744699"/>
                      <a:pt x="121676" y="737576"/>
                    </a:cubicBezTo>
                    <a:cubicBezTo>
                      <a:pt x="124417" y="715110"/>
                      <a:pt x="154560" y="690453"/>
                      <a:pt x="175935" y="690453"/>
                    </a:cubicBezTo>
                    <a:lnTo>
                      <a:pt x="258144" y="690453"/>
                    </a:lnTo>
                    <a:lnTo>
                      <a:pt x="258144" y="627988"/>
                    </a:lnTo>
                    <a:lnTo>
                      <a:pt x="59745" y="627988"/>
                    </a:lnTo>
                    <a:cubicBezTo>
                      <a:pt x="35630" y="627988"/>
                      <a:pt x="-542" y="589633"/>
                      <a:pt x="6" y="563880"/>
                    </a:cubicBezTo>
                    <a:lnTo>
                      <a:pt x="6" y="149092"/>
                    </a:lnTo>
                    <a:cubicBezTo>
                      <a:pt x="6" y="118407"/>
                      <a:pt x="35082" y="81696"/>
                      <a:pt x="65226" y="81696"/>
                    </a:cubicBezTo>
                    <a:lnTo>
                      <a:pt x="477918" y="81696"/>
                    </a:lnTo>
                    <a:cubicBezTo>
                      <a:pt x="479562" y="69093"/>
                      <a:pt x="475725" y="52107"/>
                      <a:pt x="477918" y="40052"/>
                    </a:cubicBezTo>
                    <a:close/>
                    <a:moveTo>
                      <a:pt x="563964" y="264706"/>
                    </a:moveTo>
                    <a:cubicBezTo>
                      <a:pt x="566156" y="266898"/>
                      <a:pt x="608905" y="236762"/>
                      <a:pt x="618770" y="235118"/>
                    </a:cubicBezTo>
                    <a:cubicBezTo>
                      <a:pt x="664807" y="228543"/>
                      <a:pt x="725094" y="240597"/>
                      <a:pt x="771680" y="235118"/>
                    </a:cubicBezTo>
                    <a:cubicBezTo>
                      <a:pt x="818265" y="229638"/>
                      <a:pt x="786478" y="227995"/>
                      <a:pt x="787574" y="219228"/>
                    </a:cubicBezTo>
                    <a:cubicBezTo>
                      <a:pt x="783737" y="165530"/>
                      <a:pt x="792506" y="104161"/>
                      <a:pt x="787574" y="51011"/>
                    </a:cubicBezTo>
                    <a:cubicBezTo>
                      <a:pt x="786478" y="38408"/>
                      <a:pt x="780997" y="32929"/>
                      <a:pt x="768391" y="31833"/>
                    </a:cubicBezTo>
                    <a:cubicBezTo>
                      <a:pt x="691114" y="37313"/>
                      <a:pt x="604520" y="24710"/>
                      <a:pt x="528340" y="31833"/>
                    </a:cubicBezTo>
                    <a:cubicBezTo>
                      <a:pt x="452159" y="38956"/>
                      <a:pt x="508609" y="38956"/>
                      <a:pt x="506965" y="53203"/>
                    </a:cubicBezTo>
                    <a:cubicBezTo>
                      <a:pt x="502032" y="105805"/>
                      <a:pt x="510253" y="167174"/>
                      <a:pt x="506965" y="220871"/>
                    </a:cubicBezTo>
                    <a:cubicBezTo>
                      <a:pt x="512446" y="247172"/>
                      <a:pt x="549166" y="227447"/>
                      <a:pt x="562868" y="238953"/>
                    </a:cubicBezTo>
                    <a:cubicBezTo>
                      <a:pt x="576569" y="250460"/>
                      <a:pt x="562868" y="263062"/>
                      <a:pt x="563964" y="264706"/>
                    </a:cubicBezTo>
                    <a:close/>
                    <a:moveTo>
                      <a:pt x="476822" y="112928"/>
                    </a:moveTo>
                    <a:lnTo>
                      <a:pt x="60841" y="112928"/>
                    </a:lnTo>
                    <a:cubicBezTo>
                      <a:pt x="47688" y="112928"/>
                      <a:pt x="27409" y="138681"/>
                      <a:pt x="28505" y="152379"/>
                    </a:cubicBezTo>
                    <a:lnTo>
                      <a:pt x="28505" y="554565"/>
                    </a:lnTo>
                    <a:cubicBezTo>
                      <a:pt x="29054" y="569359"/>
                      <a:pt x="37823" y="585797"/>
                      <a:pt x="50976" y="592920"/>
                    </a:cubicBezTo>
                    <a:cubicBezTo>
                      <a:pt x="64130" y="600044"/>
                      <a:pt x="63581" y="597852"/>
                      <a:pt x="64130" y="597852"/>
                    </a:cubicBezTo>
                    <a:lnTo>
                      <a:pt x="539301" y="597852"/>
                    </a:lnTo>
                    <a:cubicBezTo>
                      <a:pt x="539301" y="596756"/>
                      <a:pt x="537657" y="595660"/>
                      <a:pt x="537657" y="595112"/>
                    </a:cubicBezTo>
                    <a:lnTo>
                      <a:pt x="537657" y="563880"/>
                    </a:lnTo>
                    <a:lnTo>
                      <a:pt x="546974" y="529908"/>
                    </a:lnTo>
                    <a:lnTo>
                      <a:pt x="57005" y="529908"/>
                    </a:lnTo>
                    <a:cubicBezTo>
                      <a:pt x="52072" y="529908"/>
                      <a:pt x="45495" y="517305"/>
                      <a:pt x="46592" y="512374"/>
                    </a:cubicBezTo>
                    <a:lnTo>
                      <a:pt x="46592" y="156215"/>
                    </a:lnTo>
                    <a:cubicBezTo>
                      <a:pt x="44947" y="149092"/>
                      <a:pt x="56457" y="131558"/>
                      <a:pt x="62485" y="131558"/>
                    </a:cubicBezTo>
                    <a:lnTo>
                      <a:pt x="476822" y="131558"/>
                    </a:lnTo>
                    <a:lnTo>
                      <a:pt x="476822" y="112928"/>
                    </a:lnTo>
                    <a:close/>
                    <a:moveTo>
                      <a:pt x="476822" y="161146"/>
                    </a:moveTo>
                    <a:lnTo>
                      <a:pt x="78379" y="161146"/>
                    </a:lnTo>
                    <a:lnTo>
                      <a:pt x="78379" y="500867"/>
                    </a:lnTo>
                    <a:lnTo>
                      <a:pt x="564512" y="500867"/>
                    </a:lnTo>
                    <a:cubicBezTo>
                      <a:pt x="596848" y="456484"/>
                      <a:pt x="652202" y="438402"/>
                      <a:pt x="705912" y="451005"/>
                    </a:cubicBezTo>
                    <a:lnTo>
                      <a:pt x="705912" y="266350"/>
                    </a:lnTo>
                    <a:lnTo>
                      <a:pt x="619866" y="266350"/>
                    </a:lnTo>
                    <a:cubicBezTo>
                      <a:pt x="590819" y="280049"/>
                      <a:pt x="555195" y="310733"/>
                      <a:pt x="526147" y="322240"/>
                    </a:cubicBezTo>
                    <a:cubicBezTo>
                      <a:pt x="497100" y="333746"/>
                      <a:pt x="507513" y="323883"/>
                      <a:pt x="504773" y="315116"/>
                    </a:cubicBezTo>
                    <a:cubicBezTo>
                      <a:pt x="500388" y="300322"/>
                      <a:pt x="520119" y="280049"/>
                      <a:pt x="526695" y="266350"/>
                    </a:cubicBezTo>
                    <a:cubicBezTo>
                      <a:pt x="509157" y="264706"/>
                      <a:pt x="491619" y="257583"/>
                      <a:pt x="482850" y="241145"/>
                    </a:cubicBezTo>
                    <a:cubicBezTo>
                      <a:pt x="474081" y="224707"/>
                      <a:pt x="476822" y="227447"/>
                      <a:pt x="476822" y="226899"/>
                    </a:cubicBezTo>
                    <a:lnTo>
                      <a:pt x="476822" y="161146"/>
                    </a:lnTo>
                    <a:close/>
                    <a:moveTo>
                      <a:pt x="755786" y="266350"/>
                    </a:moveTo>
                    <a:lnTo>
                      <a:pt x="737152" y="266350"/>
                    </a:lnTo>
                    <a:lnTo>
                      <a:pt x="737152" y="465799"/>
                    </a:lnTo>
                    <a:lnTo>
                      <a:pt x="755786" y="476758"/>
                    </a:lnTo>
                    <a:lnTo>
                      <a:pt x="755786" y="266350"/>
                    </a:lnTo>
                    <a:close/>
                    <a:moveTo>
                      <a:pt x="663163" y="477306"/>
                    </a:moveTo>
                    <a:cubicBezTo>
                      <a:pt x="528340" y="487717"/>
                      <a:pt x="544233" y="693741"/>
                      <a:pt x="679057" y="683330"/>
                    </a:cubicBezTo>
                    <a:cubicBezTo>
                      <a:pt x="813333" y="672919"/>
                      <a:pt x="798535" y="466895"/>
                      <a:pt x="663163" y="477306"/>
                    </a:cubicBezTo>
                    <a:close/>
                    <a:moveTo>
                      <a:pt x="495456" y="627988"/>
                    </a:moveTo>
                    <a:lnTo>
                      <a:pt x="288836" y="627988"/>
                    </a:lnTo>
                    <a:lnTo>
                      <a:pt x="288836" y="690453"/>
                    </a:lnTo>
                    <a:lnTo>
                      <a:pt x="495456" y="690453"/>
                    </a:lnTo>
                    <a:lnTo>
                      <a:pt x="495456" y="627988"/>
                    </a:lnTo>
                    <a:close/>
                    <a:moveTo>
                      <a:pt x="526695" y="627988"/>
                    </a:moveTo>
                    <a:lnTo>
                      <a:pt x="526695" y="690453"/>
                    </a:lnTo>
                    <a:lnTo>
                      <a:pt x="595203" y="690453"/>
                    </a:lnTo>
                    <a:cubicBezTo>
                      <a:pt x="574925" y="672371"/>
                      <a:pt x="556291" y="653741"/>
                      <a:pt x="546974" y="627988"/>
                    </a:cubicBezTo>
                    <a:lnTo>
                      <a:pt x="526695" y="627988"/>
                    </a:lnTo>
                    <a:close/>
                    <a:moveTo>
                      <a:pt x="884581" y="891546"/>
                    </a:moveTo>
                    <a:cubicBezTo>
                      <a:pt x="865947" y="777575"/>
                      <a:pt x="755238" y="698672"/>
                      <a:pt x="640693" y="715110"/>
                    </a:cubicBezTo>
                    <a:cubicBezTo>
                      <a:pt x="549166" y="727713"/>
                      <a:pt x="471889" y="800040"/>
                      <a:pt x="456543" y="891546"/>
                    </a:cubicBezTo>
                    <a:lnTo>
                      <a:pt x="884581" y="891546"/>
                    </a:lnTo>
                    <a:close/>
                    <a:moveTo>
                      <a:pt x="150176" y="739767"/>
                    </a:moveTo>
                    <a:lnTo>
                      <a:pt x="150176" y="770452"/>
                    </a:lnTo>
                    <a:lnTo>
                      <a:pt x="481206" y="770452"/>
                    </a:lnTo>
                    <a:cubicBezTo>
                      <a:pt x="498196" y="751274"/>
                      <a:pt x="517926" y="736480"/>
                      <a:pt x="537657" y="720590"/>
                    </a:cubicBezTo>
                    <a:lnTo>
                      <a:pt x="187992" y="720590"/>
                    </a:lnTo>
                    <a:cubicBezTo>
                      <a:pt x="177031" y="720590"/>
                      <a:pt x="152916" y="727713"/>
                      <a:pt x="150176" y="739767"/>
                    </a:cubicBezTo>
                    <a:close/>
                  </a:path>
                </a:pathLst>
              </a:custGeom>
              <a:grpFill/>
              <a:ln w="5475" cap="flat">
                <a:noFill/>
                <a:prstDash val="solid"/>
                <a:miter/>
              </a:ln>
            </p:spPr>
            <p:txBody>
              <a:bodyPr rtlCol="0" anchor="ctr"/>
              <a:lstStyle/>
              <a:p>
                <a:endParaRPr lang="en-US"/>
              </a:p>
            </p:txBody>
          </p:sp>
          <p:sp>
            <p:nvSpPr>
              <p:cNvPr id="10" name="Freeform 85">
                <a:extLst>
                  <a:ext uri="{FF2B5EF4-FFF2-40B4-BE49-F238E27FC236}">
                    <a16:creationId xmlns:a16="http://schemas.microsoft.com/office/drawing/2014/main" id="{ED78D677-B29D-2272-0DDB-044C8A0A88DE}"/>
                  </a:ext>
                </a:extLst>
              </p:cNvPr>
              <p:cNvSpPr/>
              <p:nvPr/>
            </p:nvSpPr>
            <p:spPr>
              <a:xfrm>
                <a:off x="2053226" y="6358516"/>
                <a:ext cx="322701" cy="323078"/>
              </a:xfrm>
              <a:custGeom>
                <a:avLst/>
                <a:gdLst>
                  <a:gd name="connsiteX0" fmla="*/ 151769 w 322701"/>
                  <a:gd name="connsiteY0" fmla="*/ 313 h 323078"/>
                  <a:gd name="connsiteX1" fmla="*/ 291525 w 322701"/>
                  <a:gd name="connsiteY1" fmla="*/ 257843 h 323078"/>
                  <a:gd name="connsiteX2" fmla="*/ 20234 w 322701"/>
                  <a:gd name="connsiteY2" fmla="*/ 241405 h 323078"/>
                  <a:gd name="connsiteX3" fmla="*/ 151769 w 322701"/>
                  <a:gd name="connsiteY3" fmla="*/ 313 h 323078"/>
                  <a:gd name="connsiteX4" fmla="*/ 272343 w 322701"/>
                  <a:gd name="connsiteY4" fmla="*/ 234282 h 323078"/>
                  <a:gd name="connsiteX5" fmla="*/ 129298 w 322701"/>
                  <a:gd name="connsiteY5" fmla="*/ 34833 h 323078"/>
                  <a:gd name="connsiteX6" fmla="*/ 52021 w 322701"/>
                  <a:gd name="connsiteY6" fmla="*/ 234282 h 323078"/>
                  <a:gd name="connsiteX7" fmla="*/ 113952 w 322701"/>
                  <a:gd name="connsiteY7" fmla="*/ 170721 h 323078"/>
                  <a:gd name="connsiteX8" fmla="*/ 145192 w 322701"/>
                  <a:gd name="connsiteY8" fmla="*/ 60038 h 323078"/>
                  <a:gd name="connsiteX9" fmla="*/ 209864 w 322701"/>
                  <a:gd name="connsiteY9" fmla="*/ 170721 h 323078"/>
                  <a:gd name="connsiteX10" fmla="*/ 250420 w 322701"/>
                  <a:gd name="connsiteY10" fmla="*/ 201953 h 323078"/>
                  <a:gd name="connsiteX11" fmla="*/ 272343 w 322701"/>
                  <a:gd name="connsiteY11" fmla="*/ 234282 h 323078"/>
                  <a:gd name="connsiteX12" fmla="*/ 151769 w 322701"/>
                  <a:gd name="connsiteY12" fmla="*/ 89078 h 323078"/>
                  <a:gd name="connsiteX13" fmla="*/ 153413 w 322701"/>
                  <a:gd name="connsiteY13" fmla="*/ 160310 h 323078"/>
                  <a:gd name="connsiteX14" fmla="*/ 151769 w 322701"/>
                  <a:gd name="connsiteY14" fmla="*/ 89078 h 323078"/>
                  <a:gd name="connsiteX15" fmla="*/ 246036 w 322701"/>
                  <a:gd name="connsiteY15" fmla="*/ 263322 h 323078"/>
                  <a:gd name="connsiteX16" fmla="*/ 124914 w 322701"/>
                  <a:gd name="connsiteY16" fmla="*/ 198666 h 323078"/>
                  <a:gd name="connsiteX17" fmla="*/ 78876 w 322701"/>
                  <a:gd name="connsiteY17" fmla="*/ 248528 h 323078"/>
                  <a:gd name="connsiteX18" fmla="*/ 88193 w 322701"/>
                  <a:gd name="connsiteY18" fmla="*/ 271541 h 323078"/>
                  <a:gd name="connsiteX19" fmla="*/ 246036 w 322701"/>
                  <a:gd name="connsiteY19" fmla="*/ 263322 h 32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701" h="323078">
                    <a:moveTo>
                      <a:pt x="151769" y="313"/>
                    </a:moveTo>
                    <a:cubicBezTo>
                      <a:pt x="287689" y="-7906"/>
                      <a:pt x="371542" y="147708"/>
                      <a:pt x="291525" y="257843"/>
                    </a:cubicBezTo>
                    <a:cubicBezTo>
                      <a:pt x="223017" y="351540"/>
                      <a:pt x="77232" y="342773"/>
                      <a:pt x="20234" y="241405"/>
                    </a:cubicBezTo>
                    <a:cubicBezTo>
                      <a:pt x="-36765" y="140036"/>
                      <a:pt x="32839" y="7436"/>
                      <a:pt x="151769" y="313"/>
                    </a:cubicBezTo>
                    <a:close/>
                    <a:moveTo>
                      <a:pt x="272343" y="234282"/>
                    </a:moveTo>
                    <a:cubicBezTo>
                      <a:pt x="333726" y="131817"/>
                      <a:pt x="247680" y="7436"/>
                      <a:pt x="129298" y="34833"/>
                    </a:cubicBezTo>
                    <a:cubicBezTo>
                      <a:pt x="42156" y="55106"/>
                      <a:pt x="1599" y="160310"/>
                      <a:pt x="52021" y="234282"/>
                    </a:cubicBezTo>
                    <a:cubicBezTo>
                      <a:pt x="65175" y="205789"/>
                      <a:pt x="86001" y="184967"/>
                      <a:pt x="113952" y="170721"/>
                    </a:cubicBezTo>
                    <a:cubicBezTo>
                      <a:pt x="77780" y="134557"/>
                      <a:pt x="95866" y="72640"/>
                      <a:pt x="145192" y="60038"/>
                    </a:cubicBezTo>
                    <a:cubicBezTo>
                      <a:pt x="194518" y="47435"/>
                      <a:pt x="255353" y="121954"/>
                      <a:pt x="209864" y="170721"/>
                    </a:cubicBezTo>
                    <a:cubicBezTo>
                      <a:pt x="224661" y="179488"/>
                      <a:pt x="238911" y="188803"/>
                      <a:pt x="250420" y="201953"/>
                    </a:cubicBezTo>
                    <a:cubicBezTo>
                      <a:pt x="261930" y="215104"/>
                      <a:pt x="264122" y="223871"/>
                      <a:pt x="272343" y="234282"/>
                    </a:cubicBezTo>
                    <a:close/>
                    <a:moveTo>
                      <a:pt x="151769" y="89078"/>
                    </a:moveTo>
                    <a:cubicBezTo>
                      <a:pt x="115597" y="95654"/>
                      <a:pt x="116145" y="154831"/>
                      <a:pt x="153413" y="160310"/>
                    </a:cubicBezTo>
                    <a:cubicBezTo>
                      <a:pt x="213152" y="169077"/>
                      <a:pt x="211508" y="78120"/>
                      <a:pt x="151769" y="89078"/>
                    </a:cubicBezTo>
                    <a:close/>
                    <a:moveTo>
                      <a:pt x="246036" y="263322"/>
                    </a:moveTo>
                    <a:cubicBezTo>
                      <a:pt x="238363" y="206885"/>
                      <a:pt x="176980" y="176200"/>
                      <a:pt x="124914" y="198666"/>
                    </a:cubicBezTo>
                    <a:cubicBezTo>
                      <a:pt x="72848" y="221131"/>
                      <a:pt x="84905" y="228254"/>
                      <a:pt x="78876" y="248528"/>
                    </a:cubicBezTo>
                    <a:cubicBezTo>
                      <a:pt x="72848" y="268802"/>
                      <a:pt x="76136" y="263870"/>
                      <a:pt x="88193" y="271541"/>
                    </a:cubicBezTo>
                    <a:cubicBezTo>
                      <a:pt x="136423" y="304418"/>
                      <a:pt x="201095" y="299486"/>
                      <a:pt x="246036" y="263322"/>
                    </a:cubicBezTo>
                    <a:close/>
                  </a:path>
                </a:pathLst>
              </a:custGeom>
              <a:grpFill/>
              <a:ln w="5475" cap="flat">
                <a:noFill/>
                <a:prstDash val="solid"/>
                <a:miter/>
              </a:ln>
            </p:spPr>
            <p:txBody>
              <a:bodyPr rtlCol="0" anchor="ctr"/>
              <a:lstStyle/>
              <a:p>
                <a:endParaRPr lang="en-US"/>
              </a:p>
            </p:txBody>
          </p:sp>
          <p:sp>
            <p:nvSpPr>
              <p:cNvPr id="11" name="Freeform 86">
                <a:extLst>
                  <a:ext uri="{FF2B5EF4-FFF2-40B4-BE49-F238E27FC236}">
                    <a16:creationId xmlns:a16="http://schemas.microsoft.com/office/drawing/2014/main" id="{BEDB1173-3C01-87FC-FDD1-014ACA51E738}"/>
                  </a:ext>
                </a:extLst>
              </p:cNvPr>
              <p:cNvSpPr/>
              <p:nvPr/>
            </p:nvSpPr>
            <p:spPr>
              <a:xfrm>
                <a:off x="2463310" y="6308966"/>
                <a:ext cx="208363" cy="32615"/>
              </a:xfrm>
              <a:custGeom>
                <a:avLst/>
                <a:gdLst>
                  <a:gd name="connsiteX0" fmla="*/ 14621 w 208363"/>
                  <a:gd name="connsiteY0" fmla="*/ 0 h 32615"/>
                  <a:gd name="connsiteX1" fmla="*/ 191097 w 208363"/>
                  <a:gd name="connsiteY1" fmla="*/ 0 h 32615"/>
                  <a:gd name="connsiteX2" fmla="*/ 191097 w 208363"/>
                  <a:gd name="connsiteY2" fmla="*/ 30684 h 32615"/>
                  <a:gd name="connsiteX3" fmla="*/ 17361 w 208363"/>
                  <a:gd name="connsiteY3" fmla="*/ 30684 h 32615"/>
                  <a:gd name="connsiteX4" fmla="*/ 14073 w 208363"/>
                  <a:gd name="connsiteY4" fmla="*/ 0 h 3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63" h="32615">
                    <a:moveTo>
                      <a:pt x="14621" y="0"/>
                    </a:moveTo>
                    <a:lnTo>
                      <a:pt x="191097" y="0"/>
                    </a:lnTo>
                    <a:cubicBezTo>
                      <a:pt x="213568" y="1644"/>
                      <a:pt x="214664" y="28493"/>
                      <a:pt x="191097" y="30684"/>
                    </a:cubicBezTo>
                    <a:cubicBezTo>
                      <a:pt x="137387" y="36712"/>
                      <a:pt x="72715" y="26301"/>
                      <a:pt x="17361" y="30684"/>
                    </a:cubicBezTo>
                    <a:cubicBezTo>
                      <a:pt x="-3465" y="29041"/>
                      <a:pt x="-6754" y="4931"/>
                      <a:pt x="14073" y="0"/>
                    </a:cubicBezTo>
                    <a:close/>
                  </a:path>
                </a:pathLst>
              </a:custGeom>
              <a:grpFill/>
              <a:ln w="5475" cap="flat">
                <a:noFill/>
                <a:prstDash val="solid"/>
                <a:miter/>
              </a:ln>
            </p:spPr>
            <p:txBody>
              <a:bodyPr rtlCol="0" anchor="ctr"/>
              <a:lstStyle/>
              <a:p>
                <a:endParaRPr lang="en-US" dirty="0"/>
              </a:p>
            </p:txBody>
          </p:sp>
          <p:sp>
            <p:nvSpPr>
              <p:cNvPr id="12" name="Freeform 87">
                <a:extLst>
                  <a:ext uri="{FF2B5EF4-FFF2-40B4-BE49-F238E27FC236}">
                    <a16:creationId xmlns:a16="http://schemas.microsoft.com/office/drawing/2014/main" id="{6A0A2CA3-6667-CA8E-1C94-D0B6F1BC03E4}"/>
                  </a:ext>
                </a:extLst>
              </p:cNvPr>
              <p:cNvSpPr/>
              <p:nvPr/>
            </p:nvSpPr>
            <p:spPr>
              <a:xfrm>
                <a:off x="2463657" y="6256912"/>
                <a:ext cx="207698" cy="29040"/>
              </a:xfrm>
              <a:custGeom>
                <a:avLst/>
                <a:gdLst>
                  <a:gd name="connsiteX0" fmla="*/ 4409 w 207698"/>
                  <a:gd name="connsiteY0" fmla="*/ 25205 h 29040"/>
                  <a:gd name="connsiteX1" fmla="*/ 13726 w 207698"/>
                  <a:gd name="connsiteY1" fmla="*/ 0 h 29040"/>
                  <a:gd name="connsiteX2" fmla="*/ 194587 w 207698"/>
                  <a:gd name="connsiteY2" fmla="*/ 0 h 29040"/>
                  <a:gd name="connsiteX3" fmla="*/ 198423 w 207698"/>
                  <a:gd name="connsiteY3" fmla="*/ 27945 h 29040"/>
                  <a:gd name="connsiteX4" fmla="*/ 10437 w 207698"/>
                  <a:gd name="connsiteY4" fmla="*/ 29041 h 29040"/>
                  <a:gd name="connsiteX5" fmla="*/ 3860 w 207698"/>
                  <a:gd name="connsiteY5" fmla="*/ 25205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4409" y="25205"/>
                    </a:moveTo>
                    <a:cubicBezTo>
                      <a:pt x="-4361" y="15890"/>
                      <a:pt x="572" y="548"/>
                      <a:pt x="13726" y="0"/>
                    </a:cubicBezTo>
                    <a:lnTo>
                      <a:pt x="194587" y="0"/>
                    </a:lnTo>
                    <a:cubicBezTo>
                      <a:pt x="210481" y="1644"/>
                      <a:pt x="212125" y="20822"/>
                      <a:pt x="198423" y="27945"/>
                    </a:cubicBezTo>
                    <a:lnTo>
                      <a:pt x="10437" y="29041"/>
                    </a:lnTo>
                    <a:cubicBezTo>
                      <a:pt x="8245" y="27945"/>
                      <a:pt x="5505" y="26849"/>
                      <a:pt x="3860" y="25205"/>
                    </a:cubicBezTo>
                    <a:close/>
                  </a:path>
                </a:pathLst>
              </a:custGeom>
              <a:grpFill/>
              <a:ln w="5475" cap="flat">
                <a:noFill/>
                <a:prstDash val="solid"/>
                <a:miter/>
              </a:ln>
            </p:spPr>
            <p:txBody>
              <a:bodyPr rtlCol="0" anchor="ctr"/>
              <a:lstStyle/>
              <a:p>
                <a:endParaRPr lang="en-US"/>
              </a:p>
            </p:txBody>
          </p:sp>
          <p:sp>
            <p:nvSpPr>
              <p:cNvPr id="13" name="Freeform 88">
                <a:extLst>
                  <a:ext uri="{FF2B5EF4-FFF2-40B4-BE49-F238E27FC236}">
                    <a16:creationId xmlns:a16="http://schemas.microsoft.com/office/drawing/2014/main" id="{1D4E0362-9941-95FB-15B2-E607206B9D0D}"/>
                  </a:ext>
                </a:extLst>
              </p:cNvPr>
              <p:cNvSpPr/>
              <p:nvPr/>
            </p:nvSpPr>
            <p:spPr>
              <a:xfrm>
                <a:off x="2484229" y="6369995"/>
                <a:ext cx="207698" cy="29040"/>
              </a:xfrm>
              <a:custGeom>
                <a:avLst/>
                <a:gdLst>
                  <a:gd name="connsiteX0" fmla="*/ 3860 w 207698"/>
                  <a:gd name="connsiteY0" fmla="*/ 3836 h 29040"/>
                  <a:gd name="connsiteX1" fmla="*/ 10437 w 207698"/>
                  <a:gd name="connsiteY1" fmla="*/ 0 h 29040"/>
                  <a:gd name="connsiteX2" fmla="*/ 198423 w 207698"/>
                  <a:gd name="connsiteY2" fmla="*/ 1096 h 29040"/>
                  <a:gd name="connsiteX3" fmla="*/ 194587 w 207698"/>
                  <a:gd name="connsiteY3" fmla="*/ 29041 h 29040"/>
                  <a:gd name="connsiteX4" fmla="*/ 13726 w 207698"/>
                  <a:gd name="connsiteY4" fmla="*/ 29041 h 29040"/>
                  <a:gd name="connsiteX5" fmla="*/ 4409 w 207698"/>
                  <a:gd name="connsiteY5" fmla="*/ 3836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3860" y="3836"/>
                    </a:moveTo>
                    <a:cubicBezTo>
                      <a:pt x="5505" y="2192"/>
                      <a:pt x="8245" y="1096"/>
                      <a:pt x="10437" y="0"/>
                    </a:cubicBezTo>
                    <a:lnTo>
                      <a:pt x="198423" y="1096"/>
                    </a:lnTo>
                    <a:cubicBezTo>
                      <a:pt x="212125" y="8219"/>
                      <a:pt x="210481" y="27397"/>
                      <a:pt x="194587" y="29041"/>
                    </a:cubicBezTo>
                    <a:lnTo>
                      <a:pt x="13726" y="29041"/>
                    </a:lnTo>
                    <a:cubicBezTo>
                      <a:pt x="572" y="28493"/>
                      <a:pt x="-4360" y="13151"/>
                      <a:pt x="4409" y="3836"/>
                    </a:cubicBezTo>
                    <a:close/>
                  </a:path>
                </a:pathLst>
              </a:custGeom>
              <a:grpFill/>
              <a:ln w="5475" cap="flat">
                <a:noFill/>
                <a:prstDash val="solid"/>
                <a:miter/>
              </a:ln>
            </p:spPr>
            <p:txBody>
              <a:bodyPr rtlCol="0" anchor="ctr"/>
              <a:lstStyle/>
              <a:p>
                <a:endParaRPr lang="en-US"/>
              </a:p>
            </p:txBody>
          </p:sp>
        </p:grpSp>
        <p:sp>
          <p:nvSpPr>
            <p:cNvPr id="8" name="Freeform 83">
              <a:extLst>
                <a:ext uri="{FF2B5EF4-FFF2-40B4-BE49-F238E27FC236}">
                  <a16:creationId xmlns:a16="http://schemas.microsoft.com/office/drawing/2014/main" id="{E10CE418-69D6-C700-5597-9AE911A59F21}"/>
                </a:ext>
              </a:extLst>
            </p:cNvPr>
            <p:cNvSpPr/>
            <p:nvPr/>
          </p:nvSpPr>
          <p:spPr>
            <a:xfrm>
              <a:off x="2083233" y="6389501"/>
              <a:ext cx="262984" cy="203296"/>
            </a:xfrm>
            <a:custGeom>
              <a:avLst/>
              <a:gdLst>
                <a:gd name="connsiteX0" fmla="*/ 242336 w 262984"/>
                <a:gd name="connsiteY0" fmla="*/ 203297 h 203296"/>
                <a:gd name="connsiteX1" fmla="*/ 220413 w 262984"/>
                <a:gd name="connsiteY1" fmla="*/ 170968 h 203296"/>
                <a:gd name="connsiteX2" fmla="*/ 179857 w 262984"/>
                <a:gd name="connsiteY2" fmla="*/ 139736 h 203296"/>
                <a:gd name="connsiteX3" fmla="*/ 115185 w 262984"/>
                <a:gd name="connsiteY3" fmla="*/ 29053 h 203296"/>
                <a:gd name="connsiteX4" fmla="*/ 83946 w 262984"/>
                <a:gd name="connsiteY4" fmla="*/ 139736 h 203296"/>
                <a:gd name="connsiteX5" fmla="*/ 22014 w 262984"/>
                <a:gd name="connsiteY5" fmla="*/ 203297 h 203296"/>
                <a:gd name="connsiteX6" fmla="*/ 99291 w 262984"/>
                <a:gd name="connsiteY6" fmla="*/ 3848 h 203296"/>
                <a:gd name="connsiteX7" fmla="*/ 242336 w 262984"/>
                <a:gd name="connsiteY7" fmla="*/ 203297 h 20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84" h="203296">
                  <a:moveTo>
                    <a:pt x="242336" y="203297"/>
                  </a:moveTo>
                  <a:cubicBezTo>
                    <a:pt x="234115" y="192886"/>
                    <a:pt x="229182" y="181379"/>
                    <a:pt x="220413" y="170968"/>
                  </a:cubicBezTo>
                  <a:cubicBezTo>
                    <a:pt x="211644" y="160558"/>
                    <a:pt x="194654" y="148503"/>
                    <a:pt x="179857" y="139736"/>
                  </a:cubicBezTo>
                  <a:cubicBezTo>
                    <a:pt x="225346" y="90970"/>
                    <a:pt x="179857" y="12615"/>
                    <a:pt x="115185" y="29053"/>
                  </a:cubicBezTo>
                  <a:cubicBezTo>
                    <a:pt x="50514" y="45491"/>
                    <a:pt x="47773" y="103572"/>
                    <a:pt x="83946" y="139736"/>
                  </a:cubicBezTo>
                  <a:cubicBezTo>
                    <a:pt x="55994" y="153982"/>
                    <a:pt x="35168" y="174804"/>
                    <a:pt x="22014" y="203297"/>
                  </a:cubicBezTo>
                  <a:cubicBezTo>
                    <a:pt x="-28407" y="129325"/>
                    <a:pt x="12149" y="24121"/>
                    <a:pt x="99291" y="3848"/>
                  </a:cubicBezTo>
                  <a:cubicBezTo>
                    <a:pt x="218221" y="-23549"/>
                    <a:pt x="304267" y="100833"/>
                    <a:pt x="242336" y="203297"/>
                  </a:cubicBezTo>
                  <a:close/>
                </a:path>
              </a:pathLst>
            </a:custGeom>
            <a:solidFill>
              <a:srgbClr val="B2CFAD"/>
            </a:solidFill>
            <a:ln w="5475" cap="flat">
              <a:noFill/>
              <a:prstDash val="solid"/>
              <a:miter/>
            </a:ln>
          </p:spPr>
          <p:txBody>
            <a:bodyPr rtlCol="0" anchor="ctr"/>
            <a:lstStyle/>
            <a:p>
              <a:endParaRPr lang="en-US"/>
            </a:p>
          </p:txBody>
        </p:sp>
      </p:grpSp>
    </p:spTree>
    <p:extLst>
      <p:ext uri="{BB962C8B-B14F-4D97-AF65-F5344CB8AC3E}">
        <p14:creationId xmlns:p14="http://schemas.microsoft.com/office/powerpoint/2010/main" val="215373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2416-2D41-6191-FA9C-4A0D414AC2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5FE396-A99F-A6FF-2C33-DE6D62ED5CB0}"/>
              </a:ext>
            </a:extLst>
          </p:cNvPr>
          <p:cNvSpPr>
            <a:spLocks noGrp="1"/>
          </p:cNvSpPr>
          <p:nvPr>
            <p:ph type="body" sz="quarter" idx="16"/>
          </p:nvPr>
        </p:nvSpPr>
        <p:spPr>
          <a:prstGeom prst="rect">
            <a:avLst/>
          </a:prstGeom>
        </p:spPr>
        <p:txBody>
          <a:bodyPr/>
          <a:lstStyle/>
          <a:p>
            <a:r>
              <a:rPr lang="en-US" dirty="0" err="1"/>
              <a:t>Opdracht</a:t>
            </a:r>
            <a:endParaRPr lang="en-US" dirty="0"/>
          </a:p>
          <a:p>
            <a:r>
              <a:rPr lang="en-IE" dirty="0"/>
              <a:t>Een food influencer evalueren</a:t>
            </a:r>
            <a:endParaRPr lang="en-US" dirty="0"/>
          </a:p>
        </p:txBody>
      </p:sp>
      <p:sp>
        <p:nvSpPr>
          <p:cNvPr id="3" name="Text Placeholder 2">
            <a:extLst>
              <a:ext uri="{FF2B5EF4-FFF2-40B4-BE49-F238E27FC236}">
                <a16:creationId xmlns:a16="http://schemas.microsoft.com/office/drawing/2014/main" id="{8F5592BF-9C4C-C3D1-7156-03563AF16EB6}"/>
              </a:ext>
            </a:extLst>
          </p:cNvPr>
          <p:cNvSpPr>
            <a:spLocks noGrp="1"/>
          </p:cNvSpPr>
          <p:nvPr>
            <p:ph type="body" sz="quarter" idx="19"/>
          </p:nvPr>
        </p:nvSpPr>
        <p:spPr>
          <a:xfrm>
            <a:off x="389299" y="2435180"/>
            <a:ext cx="11092548" cy="3781929"/>
          </a:xfrm>
          <a:prstGeom prst="rect">
            <a:avLst/>
          </a:prstGeom>
        </p:spPr>
        <p:txBody>
          <a:bodyPr/>
          <a:lstStyle/>
          <a:p>
            <a:r>
              <a:rPr lang="en-US" dirty="0"/>
              <a:t>Je </a:t>
            </a:r>
            <a:r>
              <a:rPr lang="en-US" dirty="0" err="1"/>
              <a:t>kiest</a:t>
            </a:r>
            <a:r>
              <a:rPr lang="en-US" dirty="0"/>
              <a:t> </a:t>
            </a:r>
            <a:r>
              <a:rPr lang="en-US" b="1" dirty="0"/>
              <a:t>een food influencer </a:t>
            </a:r>
            <a:r>
              <a:rPr lang="en-US" dirty="0"/>
              <a:t>die je al </a:t>
            </a:r>
            <a:r>
              <a:rPr lang="en-US" dirty="0" err="1"/>
              <a:t>volgt</a:t>
            </a:r>
            <a:r>
              <a:rPr lang="en-US" dirty="0"/>
              <a:t> </a:t>
            </a:r>
            <a:r>
              <a:rPr lang="en-US" dirty="0" err="1"/>
              <a:t>en</a:t>
            </a:r>
            <a:r>
              <a:rPr lang="en-US" dirty="0"/>
              <a:t> </a:t>
            </a:r>
            <a:r>
              <a:rPr lang="en-US" dirty="0" err="1"/>
              <a:t>bekijkt</a:t>
            </a:r>
            <a:r>
              <a:rPr lang="en-US" dirty="0"/>
              <a:t> de content. </a:t>
            </a:r>
            <a:r>
              <a:rPr lang="en-US" dirty="0" err="1"/>
              <a:t>Daarna</a:t>
            </a:r>
            <a:r>
              <a:rPr lang="en-US" dirty="0"/>
              <a:t> </a:t>
            </a:r>
            <a:r>
              <a:rPr lang="en-US" dirty="0" err="1"/>
              <a:t>beantwoort</a:t>
            </a:r>
            <a:r>
              <a:rPr lang="en-US" dirty="0"/>
              <a:t> je de volgende vragen:</a:t>
            </a:r>
          </a:p>
          <a:p>
            <a:pPr marL="457200" indent="-457200">
              <a:buFont typeface="+mj-lt"/>
              <a:buAutoNum type="arabicPeriod"/>
            </a:pPr>
            <a:r>
              <a:rPr lang="en-US" b="1" dirty="0" err="1"/>
              <a:t>Verhaalstijl</a:t>
            </a:r>
            <a:r>
              <a:rPr lang="en-US" b="1" dirty="0"/>
              <a:t> - </a:t>
            </a:r>
            <a:r>
              <a:rPr lang="en-US" dirty="0"/>
              <a:t>Wat voor soort verhalen worden er gedeeld? (recepten, lifestyle, duurzaamheid, cultuur, trends)</a:t>
            </a:r>
          </a:p>
          <a:p>
            <a:pPr marL="457200" indent="-457200">
              <a:buFont typeface="+mj-lt"/>
              <a:buAutoNum type="arabicPeriod"/>
            </a:pPr>
            <a:r>
              <a:rPr lang="en-US" b="1" dirty="0"/>
              <a:t>De </a:t>
            </a:r>
            <a:r>
              <a:rPr lang="en-US" b="1" dirty="0" err="1"/>
              <a:t>boodschap</a:t>
            </a:r>
            <a:r>
              <a:rPr lang="en-US" b="1" dirty="0"/>
              <a:t> </a:t>
            </a:r>
            <a:r>
              <a:rPr lang="en-US" dirty="0"/>
              <a:t>- Worden duurzaamheidsthema's genoemd? Zo ja, zijn deze specifiek, consistent en geloofwaardig?</a:t>
            </a:r>
          </a:p>
          <a:p>
            <a:pPr marL="457200" indent="-457200">
              <a:buFont typeface="+mj-lt"/>
              <a:buAutoNum type="arabicPeriod"/>
            </a:pPr>
            <a:r>
              <a:rPr lang="en-US" b="1" dirty="0"/>
              <a:t>Authenticiteit en transparantie - </a:t>
            </a:r>
            <a:r>
              <a:rPr lang="en-US" dirty="0"/>
              <a:t>Zijn gesponsorde berichten duidelijk gemarkeerd? Komt de content oprecht of promotioneel over?</a:t>
            </a:r>
          </a:p>
          <a:p>
            <a:pPr marL="457200" indent="-457200">
              <a:buFont typeface="+mj-lt"/>
              <a:buAutoNum type="arabicPeriod"/>
            </a:pPr>
            <a:r>
              <a:rPr lang="en-US" b="1" dirty="0"/>
              <a:t>Digitale communicatietechnieken - </a:t>
            </a:r>
            <a:r>
              <a:rPr lang="en-US" dirty="0"/>
              <a:t>Gebruik van beeldmateriaal, video, bijschriften, toon en engagementtools</a:t>
            </a:r>
          </a:p>
          <a:p>
            <a:pPr marL="457200" indent="-457200">
              <a:buFont typeface="+mj-lt"/>
              <a:buAutoNum type="arabicPeriod"/>
            </a:pPr>
            <a:r>
              <a:rPr lang="en-US" b="1" dirty="0"/>
              <a:t>Invloed op </a:t>
            </a:r>
            <a:r>
              <a:rPr lang="en-US" b="1" dirty="0" err="1"/>
              <a:t>gedrag</a:t>
            </a:r>
            <a:r>
              <a:rPr lang="en-US" b="1" dirty="0"/>
              <a:t> </a:t>
            </a:r>
            <a:r>
              <a:rPr lang="en-US" dirty="0"/>
              <a:t>- Hoe kan deze influencer </a:t>
            </a:r>
            <a:r>
              <a:rPr lang="en-US" dirty="0" err="1"/>
              <a:t>voedingskeuzes</a:t>
            </a:r>
            <a:r>
              <a:rPr lang="en-US" dirty="0"/>
              <a:t> </a:t>
            </a:r>
            <a:r>
              <a:rPr lang="en-US" dirty="0" err="1"/>
              <a:t>beïnvloeden</a:t>
            </a:r>
            <a:r>
              <a:rPr lang="en-US" dirty="0"/>
              <a:t>?</a:t>
            </a:r>
          </a:p>
        </p:txBody>
      </p:sp>
      <p:grpSp>
        <p:nvGrpSpPr>
          <p:cNvPr id="2" name="Group 1">
            <a:extLst>
              <a:ext uri="{FF2B5EF4-FFF2-40B4-BE49-F238E27FC236}">
                <a16:creationId xmlns:a16="http://schemas.microsoft.com/office/drawing/2014/main" id="{0DAB1ED8-6DA0-FB2B-C4E7-C8DBACB4A9D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92F13229-0411-98B7-40D8-4210F6C76CA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A22F681D-7A4F-DACB-AC80-F7B3A7B43E75}"/>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2AE7AD72-9E7E-8DFF-339F-917673979365}"/>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21C4462-4077-1C9A-8F01-7F1FAD1949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E01B63F-E33A-D52F-D661-6066E365B66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8684E3-65FF-F141-D37B-91002C9F2F8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E353894-338E-FC44-6536-FF8B4C9F35C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FE7A466-8063-3ED2-1CF4-F35996A8FED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F66EA2-C7B4-E50E-F825-7BBAE4B391B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074017-C482-DC08-9330-2A9BC17C7B9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735591E7-168B-00DC-B743-D5982C2CA94E}"/>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DADB853A-56A4-BE6E-6A22-92A29E31E917}"/>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E91072D6-C194-73E4-2D13-01695EAFF1D8}"/>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B5DA78B3-F3F1-C22A-5003-20D00E53108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FEF6C484-3148-424A-1134-6FE91CA5940B}"/>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DAE5C146-29CC-5085-6E52-0037AECBCE43}"/>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268E3A8-E74A-9A47-0F58-757B31E54D5F}"/>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C63680AD-C80F-778D-F2A8-5E223894F76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BD493C6E-9F8F-7D12-DEF0-052D5B6CEB1F}"/>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5D5E0155-A036-1E11-5785-892CEA444A6B}"/>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5C1A981D-C565-5BB3-0610-2FCE2DF949E0}"/>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B0B2CB5D-A6FE-3488-0A6C-EDAB4C9CFE72}"/>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3E54D20D-0B1F-C5D1-765C-C31723A9F5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84EEF150-D8F7-85F1-C857-FDE63A68F9A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56570F6B-A438-EA46-3932-F8AB7CC6A175}"/>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327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718652"/>
            <a:ext cx="10052954" cy="4250335"/>
          </a:xfrm>
          <a:prstGeom prst="rect">
            <a:avLst/>
          </a:prstGeom>
        </p:spPr>
        <p:txBody>
          <a:bodyPr lIns="91440" tIns="45720" rIns="91440" bIns="45720" anchor="t"/>
          <a:lstStyle/>
          <a:p>
            <a:pPr fontAlgn="base"/>
            <a:r>
              <a:rPr lang="en-US" b="1" dirty="0"/>
              <a:t>Module 5 — VOEDSEL INNOVATIE &amp; DIGITALE VAARDIGHEDEN </a:t>
            </a:r>
          </a:p>
          <a:p>
            <a:pPr fontAlgn="base"/>
            <a:r>
              <a:rPr lang="en-US" i="1" dirty="0"/>
              <a:t>Technologie, AI, toekomstige vaardigheden en competenties</a:t>
            </a:r>
            <a:r>
              <a:rPr lang="en-US" dirty="0"/>
              <a:t> </a:t>
            </a:r>
          </a:p>
          <a:p>
            <a:pPr fontAlgn="base"/>
            <a:endParaRPr lang="en-US" dirty="0"/>
          </a:p>
          <a:p>
            <a:r>
              <a:rPr lang="nl-NL" i="1" dirty="0"/>
              <a:t>In deze module leren studenten hoe digitale technologieën de voedingssector veranderen, zoals apps, slimme systemen en basis-AI. Deze tools helpen bij duurzaamheid, het verminderen van voedselverspilling en betere communicatie in de voedings-, toerisme- en horecasector</a:t>
            </a:r>
            <a:r>
              <a:rPr lang="en-US" i="1" dirty="0"/>
              <a:t>.</a:t>
            </a:r>
            <a:endParaRPr lang="en-US" i="1" dirty="0">
              <a:ea typeface="Calibri"/>
              <a:cs typeface="Calibri"/>
            </a:endParaRPr>
          </a:p>
          <a:p>
            <a:endParaRPr lang="en-US" i="1" dirty="0"/>
          </a:p>
          <a:p>
            <a:r>
              <a:rPr lang="nl-NL" b="1" i="1" dirty="0"/>
              <a:t>LO1:</a:t>
            </a:r>
            <a:r>
              <a:rPr lang="nl-NL" i="1" dirty="0"/>
              <a:t> Inzicht in digitale innovaties en hun impact op de sector</a:t>
            </a:r>
            <a:br>
              <a:rPr lang="nl-NL" i="1" dirty="0"/>
            </a:br>
            <a:r>
              <a:rPr lang="nl-NL" b="1" i="1" dirty="0"/>
              <a:t>LO2:</a:t>
            </a:r>
            <a:r>
              <a:rPr lang="nl-NL" i="1" dirty="0"/>
              <a:t> Herkennen van toekomstige digitale vaardigheden en het verkleinen van de digitale vaardigheidskloof bij </a:t>
            </a:r>
            <a:r>
              <a:rPr lang="nl-NL" i="1" dirty="0" err="1"/>
              <a:t>MKB’s</a:t>
            </a:r>
            <a:r>
              <a:rPr lang="nl-NL" i="1" dirty="0"/>
              <a:t> in Europa</a:t>
            </a:r>
            <a:endParaRPr lang="en-US" i="1" dirty="0">
              <a:ea typeface="Calibri" panose="020F0502020204030204"/>
              <a:cs typeface="Calibri" panose="020F0502020204030204"/>
            </a:endParaRPr>
          </a:p>
          <a:p>
            <a:pPr fontAlgn="base"/>
            <a:endParaRPr lang="en-US"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992221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DEZE MODULE &amp; DE LEERDOELEN</a:t>
            </a:r>
          </a:p>
        </p:txBody>
      </p:sp>
    </p:spTree>
    <p:extLst>
      <p:ext uri="{BB962C8B-B14F-4D97-AF65-F5344CB8AC3E}">
        <p14:creationId xmlns:p14="http://schemas.microsoft.com/office/powerpoint/2010/main" val="2426038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15B3F-36C6-1744-A818-1C313751D24C}"/>
              </a:ext>
            </a:extLst>
          </p:cNvPr>
          <p:cNvSpPr>
            <a:spLocks noGrp="1"/>
          </p:cNvSpPr>
          <p:nvPr>
            <p:ph type="body" sz="quarter" idx="18"/>
          </p:nvPr>
        </p:nvSpPr>
        <p:spPr/>
        <p:txBody>
          <a:bodyPr/>
          <a:lstStyle/>
          <a:p>
            <a:r>
              <a:rPr lang="nl-NL" dirty="0"/>
              <a:t>In deze module heb je geleerd hoe digitale tools en basis-AI de voedings-, toerisme- en horecasector veranderen. Ze helpen verspilling te verminderen, duurzaamheid te verbeteren en processen efficiënter en transparanter te maken</a:t>
            </a:r>
            <a:r>
              <a:rPr lang="en-US" dirty="0"/>
              <a:t>.</a:t>
            </a:r>
          </a:p>
          <a:p>
            <a:endParaRPr lang="en-US" dirty="0"/>
          </a:p>
          <a:p>
            <a:r>
              <a:rPr lang="nl-NL" dirty="0"/>
              <a:t>Je hebt ook inzicht gekregen in belangrijke vaardigheden voor de toekomst, zoals digitaal bewustzijn, duurzaam denken, basiskennis van data en digitale communicatie. Hiermee kun je je aanpassen aan veranderingen en bijdragen aan duurzamere voedselsystemen.</a:t>
            </a:r>
            <a:endParaRPr lang="en-IE" dirty="0"/>
          </a:p>
        </p:txBody>
      </p:sp>
      <p:sp>
        <p:nvSpPr>
          <p:cNvPr id="3" name="Text Placeholder 2">
            <a:extLst>
              <a:ext uri="{FF2B5EF4-FFF2-40B4-BE49-F238E27FC236}">
                <a16:creationId xmlns:a16="http://schemas.microsoft.com/office/drawing/2014/main" id="{AC7B1CCE-488C-0036-0B96-9F37139E220E}"/>
              </a:ext>
            </a:extLst>
          </p:cNvPr>
          <p:cNvSpPr>
            <a:spLocks noGrp="1"/>
          </p:cNvSpPr>
          <p:nvPr>
            <p:ph type="body" sz="quarter" idx="16"/>
          </p:nvPr>
        </p:nvSpPr>
        <p:spPr/>
        <p:txBody>
          <a:bodyPr/>
          <a:lstStyle/>
          <a:p>
            <a:r>
              <a:rPr lang="en-IE" dirty="0"/>
              <a:t>CONCLUSIE</a:t>
            </a:r>
          </a:p>
        </p:txBody>
      </p:sp>
      <p:grpSp>
        <p:nvGrpSpPr>
          <p:cNvPr id="4" name="Graphic 3">
            <a:extLst>
              <a:ext uri="{FF2B5EF4-FFF2-40B4-BE49-F238E27FC236}">
                <a16:creationId xmlns:a16="http://schemas.microsoft.com/office/drawing/2014/main" id="{AED4943C-7C8D-9AAC-CE75-5E85408BFC55}"/>
              </a:ext>
            </a:extLst>
          </p:cNvPr>
          <p:cNvGrpSpPr/>
          <p:nvPr/>
        </p:nvGrpSpPr>
        <p:grpSpPr>
          <a:xfrm>
            <a:off x="895134" y="2246781"/>
            <a:ext cx="2032544" cy="2006646"/>
            <a:chOff x="8424689" y="1951807"/>
            <a:chExt cx="1086136" cy="1105415"/>
          </a:xfrm>
          <a:solidFill>
            <a:schemeClr val="bg1"/>
          </a:solidFill>
        </p:grpSpPr>
        <p:grpSp>
          <p:nvGrpSpPr>
            <p:cNvPr id="5" name="Graphic 3">
              <a:extLst>
                <a:ext uri="{FF2B5EF4-FFF2-40B4-BE49-F238E27FC236}">
                  <a16:creationId xmlns:a16="http://schemas.microsoft.com/office/drawing/2014/main" id="{E0C1AD2B-509E-5D42-401D-5C215BD431CA}"/>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588CE84D-C66F-E210-7E28-1FD6C6516809}"/>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C2251D31-994F-316D-FCA0-04F61899F201}"/>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8CEA0900-B804-5821-3F27-FEF284C92DB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21BF5A5B-3972-909D-AEAC-292D09A6565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AF5F1F5A-69FD-B182-610A-41393D264A1C}"/>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C3C4199D-5639-780E-ADEB-034C2C1099B5}"/>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67601C9F-FD21-2C30-2C87-2C2513B06C0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5EEE0485-E3E7-2434-F505-E24181A1F06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C233EF51-3C49-28FB-E7F6-2DA275F3BC1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EBDDE92E-5096-94D4-703D-F4FA72EFBA13}"/>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ECAB51A5-C28B-4D85-5EF6-ACE3798A0F98}"/>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D6CD309E-8594-8BE7-0F6A-8C1A0C0666C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4B3289A7-4CD2-C41D-3CC3-D332C305D9CA}"/>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56354CF2-62EE-8548-7806-E8737CF53153}"/>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46761457-5BC6-D4CF-994A-2BD845FB8B5C}"/>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CF44D181-481E-9D5F-4539-F0293FBCC89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63A5D554-798F-6AEC-227C-37FBFA24B71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69811047-44AA-A8B9-756D-C93C4A2E810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46112AB0-03BB-28E2-E052-CDCA8FD066B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80F2FCCD-94B4-D486-76A2-717C7338115C}"/>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6429881B-EACF-8BE8-D7E4-5F4307CA629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AC230F81-DABB-91AB-AF3A-2A4903EE612D}"/>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B283D4A-3B55-6671-CA9F-F9ED8D2BBD8C}"/>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2E3E5155-D9B6-430B-5A7F-FCB4FE3B3C1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DBA41304-BFD9-90C8-07ED-C31E5BDEEE1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4D7E447F-2C86-1DC8-21B7-98B4116550E1}"/>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2D267A30-00D2-DAB6-1AAE-1979E774D5F6}"/>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F36BBAFD-A142-67DE-37F3-2AF0025738C7}"/>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6F974247-847C-6159-0ECC-CF97C92BB3A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F2D637E5-4B73-30CE-71BF-0B273CAD780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9B86E721-F93A-CA2B-2ACA-302BAF14EB5E}"/>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74940E02-91EF-79F2-7F16-411836167F28}"/>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287C833E-4112-E739-B1FE-68DEDE81483F}"/>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06345037-3498-B7E7-BB37-B0C841902966}"/>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26F46"/>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46E329CD-A7AD-876A-581A-574FE5624BD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26F46"/>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4AE40434-3309-BCE6-5162-45A8A12CDBC2}"/>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26F46"/>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535DB599-5B73-90AB-B1BD-90BB7D7694A8}"/>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32031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B3A7E-EA57-79C0-AA38-50825D30B553}"/>
              </a:ext>
            </a:extLst>
          </p:cNvPr>
          <p:cNvSpPr>
            <a:spLocks noGrp="1"/>
          </p:cNvSpPr>
          <p:nvPr>
            <p:ph type="body" sz="quarter" idx="16"/>
          </p:nvPr>
        </p:nvSpPr>
        <p:spPr/>
        <p:txBody>
          <a:bodyPr lIns="91440" tIns="45720" rIns="91440" bIns="45720" anchor="t">
            <a:noAutofit/>
          </a:bodyPr>
          <a:lstStyle/>
          <a:p>
            <a:r>
              <a:rPr lang="en-US" dirty="0" err="1">
                <a:ea typeface="Calibri"/>
                <a:cs typeface="Calibri"/>
              </a:rPr>
              <a:t>Aanbevolen</a:t>
            </a:r>
            <a:r>
              <a:rPr lang="en-US" dirty="0">
                <a:ea typeface="Calibri"/>
                <a:cs typeface="Calibri"/>
              </a:rPr>
              <a:t> </a:t>
            </a:r>
            <a:r>
              <a:rPr lang="en-US" dirty="0" err="1">
                <a:ea typeface="Calibri"/>
                <a:cs typeface="Calibri"/>
              </a:rPr>
              <a:t>literatuur</a:t>
            </a:r>
            <a:r>
              <a:rPr lang="en-US" dirty="0">
                <a:ea typeface="Calibri"/>
                <a:cs typeface="Calibri"/>
              </a:rPr>
              <a:t> of video’s...</a:t>
            </a:r>
            <a:endParaRPr lang="en-US" dirty="0"/>
          </a:p>
        </p:txBody>
      </p:sp>
      <p:pic>
        <p:nvPicPr>
          <p:cNvPr id="4" name="Picture 3" descr="A cover of a book&#10;&#10;AI-generated content may be incorrect.">
            <a:hlinkClick r:id="rId3"/>
            <a:extLst>
              <a:ext uri="{FF2B5EF4-FFF2-40B4-BE49-F238E27FC236}">
                <a16:creationId xmlns:a16="http://schemas.microsoft.com/office/drawing/2014/main" id="{C1B69269-CC8B-7DEE-EDFF-3B6F8ADE827D}"/>
              </a:ext>
            </a:extLst>
          </p:cNvPr>
          <p:cNvPicPr>
            <a:picLocks noChangeAspect="1"/>
          </p:cNvPicPr>
          <p:nvPr/>
        </p:nvPicPr>
        <p:blipFill>
          <a:blip r:embed="rId4"/>
          <a:stretch>
            <a:fillRect/>
          </a:stretch>
        </p:blipFill>
        <p:spPr>
          <a:xfrm>
            <a:off x="1009894" y="1900115"/>
            <a:ext cx="1809750" cy="2667000"/>
          </a:xfrm>
          <a:prstGeom prst="rect">
            <a:avLst/>
          </a:prstGeom>
        </p:spPr>
      </p:pic>
      <p:pic>
        <p:nvPicPr>
          <p:cNvPr id="5" name="Picture 4" descr="The future of food">
            <a:hlinkClick r:id="rId5"/>
            <a:extLst>
              <a:ext uri="{FF2B5EF4-FFF2-40B4-BE49-F238E27FC236}">
                <a16:creationId xmlns:a16="http://schemas.microsoft.com/office/drawing/2014/main" id="{54E95002-1D5B-E682-0121-B33B263A06E1}"/>
              </a:ext>
            </a:extLst>
          </p:cNvPr>
          <p:cNvPicPr>
            <a:picLocks noChangeAspect="1"/>
          </p:cNvPicPr>
          <p:nvPr/>
        </p:nvPicPr>
        <p:blipFill>
          <a:blip r:embed="rId6"/>
          <a:stretch>
            <a:fillRect/>
          </a:stretch>
        </p:blipFill>
        <p:spPr>
          <a:xfrm>
            <a:off x="3347183" y="1900359"/>
            <a:ext cx="1834174" cy="2676281"/>
          </a:xfrm>
          <a:prstGeom prst="rect">
            <a:avLst/>
          </a:prstGeom>
        </p:spPr>
      </p:pic>
      <p:pic>
        <p:nvPicPr>
          <p:cNvPr id="6" name="Online Media 5" title="The Future Of Food - Documentary - 2004">
            <a:hlinkClick r:id="" action="ppaction://noaction"/>
            <a:extLst>
              <a:ext uri="{FF2B5EF4-FFF2-40B4-BE49-F238E27FC236}">
                <a16:creationId xmlns:a16="http://schemas.microsoft.com/office/drawing/2014/main" id="{42827D01-7716-4BAA-9595-B98D5F4AA2F5}"/>
              </a:ext>
            </a:extLst>
          </p:cNvPr>
          <p:cNvPicPr>
            <a:picLocks noRot="1" noChangeAspect="1"/>
          </p:cNvPicPr>
          <p:nvPr>
            <a:videoFile r:link="rId1"/>
          </p:nvPr>
        </p:nvPicPr>
        <p:blipFill>
          <a:blip r:embed="rId7"/>
          <a:stretch>
            <a:fillRect/>
          </a:stretch>
        </p:blipFill>
        <p:spPr>
          <a:xfrm>
            <a:off x="5406048" y="1922844"/>
            <a:ext cx="5443538" cy="3130062"/>
          </a:xfrm>
          <a:prstGeom prst="rect">
            <a:avLst/>
          </a:prstGeom>
        </p:spPr>
      </p:pic>
      <p:grpSp>
        <p:nvGrpSpPr>
          <p:cNvPr id="7" name="Graphic 4">
            <a:extLst>
              <a:ext uri="{FF2B5EF4-FFF2-40B4-BE49-F238E27FC236}">
                <a16:creationId xmlns:a16="http://schemas.microsoft.com/office/drawing/2014/main" id="{BA1DF845-BB34-28CC-E825-CCD652C6524D}"/>
              </a:ext>
            </a:extLst>
          </p:cNvPr>
          <p:cNvGrpSpPr/>
          <p:nvPr/>
        </p:nvGrpSpPr>
        <p:grpSpPr>
          <a:xfrm rot="19400328">
            <a:off x="4852287" y="5145690"/>
            <a:ext cx="527133" cy="1065099"/>
            <a:chOff x="9129274" y="2719113"/>
            <a:chExt cx="717139" cy="1386497"/>
          </a:xfrm>
          <a:solidFill>
            <a:srgbClr val="292668"/>
          </a:solidFill>
        </p:grpSpPr>
        <p:grpSp>
          <p:nvGrpSpPr>
            <p:cNvPr id="8" name="Graphic 4">
              <a:extLst>
                <a:ext uri="{FF2B5EF4-FFF2-40B4-BE49-F238E27FC236}">
                  <a16:creationId xmlns:a16="http://schemas.microsoft.com/office/drawing/2014/main" id="{083EFE80-7587-B0D6-E4D7-05DF66618662}"/>
                </a:ext>
              </a:extLst>
            </p:cNvPr>
            <p:cNvGrpSpPr/>
            <p:nvPr/>
          </p:nvGrpSpPr>
          <p:grpSpPr>
            <a:xfrm>
              <a:off x="9159507" y="2719113"/>
              <a:ext cx="446280" cy="440141"/>
              <a:chOff x="9159507" y="2719113"/>
              <a:chExt cx="446280" cy="440141"/>
            </a:xfrm>
            <a:grpFill/>
          </p:grpSpPr>
          <p:sp>
            <p:nvSpPr>
              <p:cNvPr id="17" name="Freeform 21">
                <a:extLst>
                  <a:ext uri="{FF2B5EF4-FFF2-40B4-BE49-F238E27FC236}">
                    <a16:creationId xmlns:a16="http://schemas.microsoft.com/office/drawing/2014/main" id="{272970DF-B07B-35AF-0310-84F1BCCD538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26F46"/>
              </a:solidFill>
              <a:ln w="12931" cap="flat">
                <a:noFill/>
                <a:prstDash val="solid"/>
                <a:miter/>
              </a:ln>
            </p:spPr>
            <p:txBody>
              <a:bodyPr rtlCol="0" anchor="ctr"/>
              <a:lstStyle/>
              <a:p>
                <a:endParaRPr lang="en-US"/>
              </a:p>
            </p:txBody>
          </p:sp>
          <p:sp>
            <p:nvSpPr>
              <p:cNvPr id="18" name="Freeform 22">
                <a:extLst>
                  <a:ext uri="{FF2B5EF4-FFF2-40B4-BE49-F238E27FC236}">
                    <a16:creationId xmlns:a16="http://schemas.microsoft.com/office/drawing/2014/main" id="{571EAAB4-EF5B-470D-82EA-2E86FB5DB3A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26F46"/>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3FB72D58-A86F-6DAB-3BE1-915235AEC368}"/>
                </a:ext>
              </a:extLst>
            </p:cNvPr>
            <p:cNvGrpSpPr/>
            <p:nvPr/>
          </p:nvGrpSpPr>
          <p:grpSpPr>
            <a:xfrm>
              <a:off x="9129274" y="2893887"/>
              <a:ext cx="717139" cy="1211724"/>
              <a:chOff x="9129274" y="2893887"/>
              <a:chExt cx="717139" cy="1211724"/>
            </a:xfrm>
            <a:grpFill/>
          </p:grpSpPr>
          <p:sp>
            <p:nvSpPr>
              <p:cNvPr id="10" name="Freeform 14">
                <a:extLst>
                  <a:ext uri="{FF2B5EF4-FFF2-40B4-BE49-F238E27FC236}">
                    <a16:creationId xmlns:a16="http://schemas.microsoft.com/office/drawing/2014/main" id="{E1D1E319-B84C-38CE-6399-2BD1B4E4BF0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15">
                <a:extLst>
                  <a:ext uri="{FF2B5EF4-FFF2-40B4-BE49-F238E27FC236}">
                    <a16:creationId xmlns:a16="http://schemas.microsoft.com/office/drawing/2014/main" id="{D92E51AB-970D-B814-2294-0D71249B19F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652763A7-3634-1B6C-A415-AE430887C10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17">
                <a:extLst>
                  <a:ext uri="{FF2B5EF4-FFF2-40B4-BE49-F238E27FC236}">
                    <a16:creationId xmlns:a16="http://schemas.microsoft.com/office/drawing/2014/main" id="{246A7912-1C97-5865-5E58-0C2149F6729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18">
                <a:extLst>
                  <a:ext uri="{FF2B5EF4-FFF2-40B4-BE49-F238E27FC236}">
                    <a16:creationId xmlns:a16="http://schemas.microsoft.com/office/drawing/2014/main" id="{4902CEF6-5E3A-B90D-9D23-E452C964F8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19">
                <a:extLst>
                  <a:ext uri="{FF2B5EF4-FFF2-40B4-BE49-F238E27FC236}">
                    <a16:creationId xmlns:a16="http://schemas.microsoft.com/office/drawing/2014/main" id="{F272A388-1A58-A58D-839D-58EF8B17907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20">
                <a:extLst>
                  <a:ext uri="{FF2B5EF4-FFF2-40B4-BE49-F238E27FC236}">
                    <a16:creationId xmlns:a16="http://schemas.microsoft.com/office/drawing/2014/main" id="{08159372-164E-57D9-E07A-E4568C6B4CC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019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p:spPr>
        <p:txBody>
          <a:bodyPr/>
          <a:lstStyle/>
          <a:p>
            <a:pPr algn="ctr">
              <a:lnSpc>
                <a:spcPts val="3000"/>
              </a:lnSpc>
              <a:spcBef>
                <a:spcPts val="0"/>
              </a:spcBef>
            </a:pPr>
            <a:r>
              <a:rPr lang="en-US" sz="3200" b="1" i="1" dirty="0">
                <a:solidFill>
                  <a:srgbClr val="292668"/>
                </a:solidFill>
                <a:latin typeface="Calibri" panose="020F0502020204030204" pitchFamily="34" charset="0"/>
                <a:cs typeface="Calibri" panose="020F0502020204030204" pitchFamily="34" charset="0"/>
              </a:rPr>
              <a:t>De vooruitgang van technologie is gebaseerd op het </a:t>
            </a:r>
            <a:r>
              <a:rPr lang="en-US" sz="3200" b="1" i="1" dirty="0" err="1">
                <a:solidFill>
                  <a:srgbClr val="292668"/>
                </a:solidFill>
                <a:latin typeface="Calibri" panose="020F0502020204030204" pitchFamily="34" charset="0"/>
                <a:cs typeface="Calibri" panose="020F0502020204030204" pitchFamily="34" charset="0"/>
              </a:rPr>
              <a:t>zo</a:t>
            </a:r>
            <a:r>
              <a:rPr lang="en-US" sz="3200" b="1" i="1" dirty="0" err="1">
                <a:latin typeface="Calibri" panose="020F0502020204030204" pitchFamily="34" charset="0"/>
                <a:cs typeface="Calibri" panose="020F0502020204030204" pitchFamily="34" charset="0"/>
              </a:rPr>
              <a:t>danig</a:t>
            </a:r>
            <a:r>
              <a:rPr lang="en-US" sz="3200" b="1" i="1" dirty="0">
                <a:solidFill>
                  <a:srgbClr val="292668"/>
                </a:solidFill>
                <a:latin typeface="Calibri" panose="020F0502020204030204" pitchFamily="34" charset="0"/>
                <a:cs typeface="Calibri" panose="020F0502020204030204" pitchFamily="34" charset="0"/>
              </a:rPr>
              <a:t> </a:t>
            </a:r>
            <a:r>
              <a:rPr lang="en-US" sz="3200" b="1" i="1" dirty="0" err="1">
                <a:solidFill>
                  <a:srgbClr val="292668"/>
                </a:solidFill>
                <a:latin typeface="Calibri" panose="020F0502020204030204" pitchFamily="34" charset="0"/>
                <a:cs typeface="Calibri" panose="020F0502020204030204" pitchFamily="34" charset="0"/>
              </a:rPr>
              <a:t>aanpassen</a:t>
            </a:r>
            <a:r>
              <a:rPr lang="en-US" sz="3200" b="1" i="1" dirty="0">
                <a:solidFill>
                  <a:srgbClr val="292668"/>
                </a:solidFill>
                <a:latin typeface="Calibri" panose="020F0502020204030204" pitchFamily="34" charset="0"/>
                <a:cs typeface="Calibri" panose="020F0502020204030204" pitchFamily="34" charset="0"/>
              </a:rPr>
              <a:t> </a:t>
            </a:r>
            <a:r>
              <a:rPr lang="en-US" sz="3200" b="1" i="1" dirty="0" err="1">
                <a:solidFill>
                  <a:srgbClr val="292668"/>
                </a:solidFill>
                <a:latin typeface="Calibri" panose="020F0502020204030204" pitchFamily="34" charset="0"/>
                <a:cs typeface="Calibri" panose="020F0502020204030204" pitchFamily="34" charset="0"/>
              </a:rPr>
              <a:t>ervan</a:t>
            </a:r>
            <a:r>
              <a:rPr lang="en-US" sz="3200" b="1" i="1" dirty="0">
                <a:solidFill>
                  <a:srgbClr val="292668"/>
                </a:solidFill>
                <a:latin typeface="Calibri" panose="020F0502020204030204" pitchFamily="34" charset="0"/>
                <a:cs typeface="Calibri" panose="020F0502020204030204" pitchFamily="34" charset="0"/>
              </a:rPr>
              <a:t>, dat je het niet eens merkt.</a:t>
            </a: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t>— </a:t>
            </a:r>
            <a:r>
              <a:rPr lang="en-IE" sz="2400" i="1" dirty="0"/>
              <a:t>Bill Gates</a:t>
            </a:r>
            <a:endParaRPr lang="en-IE" sz="2400" b="1" i="0" dirty="0">
              <a:solidFill>
                <a:srgbClr val="F26F46"/>
              </a:solidFill>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6209802" y="2653951"/>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183102" y="4141285"/>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dirty="0" err="1">
                <a:solidFill>
                  <a:srgbClr val="FFFFFF"/>
                </a:solidFill>
                <a:latin typeface="Calibri"/>
              </a:rPr>
              <a:t>ons</a:t>
            </a:r>
            <a:r>
              <a:rPr lang="en-US" sz="2800" b="1">
                <a:solidFill>
                  <a:srgbClr val="FFFFFF"/>
                </a:solidFill>
                <a:latin typeface="Calibri"/>
              </a:rPr>
              <a:t> op</a:t>
            </a:r>
            <a:endParaRPr lang="en-US" sz="2800" b="1" i="0" u="none" strike="noStrike" kern="1200" cap="none" spc="0" baseline="0" dirty="0">
              <a:solidFill>
                <a:srgbClr val="FFFFFF"/>
              </a:solidFill>
              <a:uFillTx/>
              <a:latin typeface="Calibri"/>
            </a:endParaRP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328"/>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2640489"/>
            <a:ext cx="6848685" cy="2809703"/>
          </a:xfrm>
        </p:spPr>
        <p:txBody>
          <a:bodyPr/>
          <a:lstStyle/>
          <a:p>
            <a:r>
              <a:rPr lang="nl-NL" dirty="0"/>
              <a:t>Het Europese voedingslandschap is in beweging. Voedselsystemen veranderen door klimaatdruk, personeelstekorten en groeiende verwachtingen rond duurzaamheid (zie module 2).</a:t>
            </a:r>
            <a:br>
              <a:rPr lang="nl-NL" dirty="0"/>
            </a:br>
            <a:r>
              <a:rPr lang="nl-NL" dirty="0"/>
              <a:t>Digitaal vertrouwen is daarbij essentieel voor veerkracht en innovatie.</a:t>
            </a:r>
          </a:p>
          <a:p>
            <a:r>
              <a:rPr lang="en-US" b="1" dirty="0">
                <a:solidFill>
                  <a:srgbClr val="F26F46"/>
                </a:solidFill>
              </a:rPr>
              <a:t>Feit: </a:t>
            </a:r>
            <a:r>
              <a:rPr lang="en-US" dirty="0"/>
              <a:t>De </a:t>
            </a:r>
            <a:r>
              <a:rPr lang="en-US" b="1" dirty="0">
                <a:hlinkClick r:id="rId4"/>
              </a:rPr>
              <a:t>EU-strategie 'Van boer tot bord’ </a:t>
            </a:r>
            <a:r>
              <a:rPr lang="en-US" b="1" dirty="0"/>
              <a:t> </a:t>
            </a:r>
            <a:r>
              <a:rPr lang="en-US" b="1" dirty="0" err="1"/>
              <a:t>ziet</a:t>
            </a:r>
            <a:r>
              <a:rPr lang="en-US" dirty="0"/>
              <a:t> </a:t>
            </a:r>
            <a:r>
              <a:rPr lang="en-US" dirty="0" err="1"/>
              <a:t>digitalisering</a:t>
            </a:r>
            <a:r>
              <a:rPr lang="en-US" dirty="0"/>
              <a:t> als </a:t>
            </a:r>
            <a:r>
              <a:rPr lang="en-US" dirty="0" err="1"/>
              <a:t>een</a:t>
            </a:r>
            <a:r>
              <a:rPr lang="en-US" dirty="0"/>
              <a:t> </a:t>
            </a:r>
            <a:r>
              <a:rPr lang="en-US" dirty="0" err="1"/>
              <a:t>sleutel</a:t>
            </a:r>
            <a:r>
              <a:rPr lang="en-US" dirty="0"/>
              <a:t> voor duurzame voedseltransities.</a:t>
            </a:r>
          </a:p>
        </p:txBody>
      </p:sp>
      <p:sp>
        <p:nvSpPr>
          <p:cNvPr id="13" name="Rectangle 12">
            <a:extLst>
              <a:ext uri="{FF2B5EF4-FFF2-40B4-BE49-F238E27FC236}">
                <a16:creationId xmlns:a16="http://schemas.microsoft.com/office/drawing/2014/main" id="{F5B3DF5B-B659-D26B-965C-36176B3B9B03}"/>
              </a:ext>
            </a:extLst>
          </p:cNvPr>
          <p:cNvSpPr/>
          <p:nvPr/>
        </p:nvSpPr>
        <p:spPr>
          <a:xfrm>
            <a:off x="3926747" y="886661"/>
            <a:ext cx="7434242"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021516" y="886661"/>
            <a:ext cx="7261835" cy="1754326"/>
          </a:xfrm>
          <a:prstGeom prst="rect">
            <a:avLst/>
          </a:prstGeom>
          <a:noFill/>
        </p:spPr>
        <p:txBody>
          <a:bodyPr wrap="square" rtlCol="0">
            <a:spAutoFit/>
          </a:bodyPr>
          <a:lstStyle/>
          <a:p>
            <a:r>
              <a:rPr lang="en-US" sz="3600" b="1" dirty="0">
                <a:solidFill>
                  <a:srgbClr val="F26F46"/>
                </a:solidFill>
                <a:latin typeface="Calibri" panose="020F0502020204030204" pitchFamily="34" charset="0"/>
                <a:cs typeface="Calibri" panose="020F0502020204030204" pitchFamily="34" charset="0"/>
              </a:rPr>
              <a:t>Waarom digitale vaardigheden belangrijk zijn voor </a:t>
            </a:r>
            <a:r>
              <a:rPr lang="en-US" sz="3600" b="1" dirty="0" err="1">
                <a:solidFill>
                  <a:srgbClr val="F26F46"/>
                </a:solidFill>
                <a:latin typeface="Calibri" panose="020F0502020204030204" pitchFamily="34" charset="0"/>
                <a:cs typeface="Calibri" panose="020F0502020204030204" pitchFamily="34" charset="0"/>
              </a:rPr>
              <a:t>voeding</a:t>
            </a:r>
            <a:r>
              <a:rPr lang="en-US" sz="3600" b="1" dirty="0">
                <a:solidFill>
                  <a:srgbClr val="F26F46"/>
                </a:solidFill>
                <a:latin typeface="Calibri" panose="020F0502020204030204" pitchFamily="34" charset="0"/>
                <a:cs typeface="Calibri" panose="020F0502020204030204" pitchFamily="34" charset="0"/>
              </a:rPr>
              <a:t> en duurzaamheid</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B0FF-23A1-76E5-61BF-5AB38A4EB2F8}"/>
              </a:ext>
            </a:extLst>
          </p:cNvPr>
          <p:cNvSpPr>
            <a:spLocks noGrp="1"/>
          </p:cNvSpPr>
          <p:nvPr>
            <p:ph type="body" sz="quarter" idx="16"/>
          </p:nvPr>
        </p:nvSpPr>
        <p:spPr/>
        <p:txBody>
          <a:bodyPr/>
          <a:lstStyle/>
          <a:p>
            <a:r>
              <a:rPr lang="en-IE" dirty="0" err="1"/>
              <a:t>Waarom</a:t>
            </a:r>
            <a:r>
              <a:rPr lang="en-IE" dirty="0"/>
              <a:t> </a:t>
            </a:r>
            <a:r>
              <a:rPr lang="en-IE" dirty="0" err="1"/>
              <a:t>zijn</a:t>
            </a:r>
            <a:r>
              <a:rPr lang="en-IE" dirty="0"/>
              <a:t> </a:t>
            </a:r>
            <a:r>
              <a:rPr lang="en-IE" dirty="0" err="1"/>
              <a:t>digitale</a:t>
            </a:r>
            <a:r>
              <a:rPr lang="en-IE" dirty="0"/>
              <a:t> </a:t>
            </a:r>
            <a:r>
              <a:rPr lang="en-IE" dirty="0" err="1"/>
              <a:t>vaardigheden</a:t>
            </a:r>
            <a:r>
              <a:rPr lang="en-IE" dirty="0"/>
              <a:t> </a:t>
            </a:r>
            <a:r>
              <a:rPr lang="en-IE" dirty="0" err="1"/>
              <a:t>belangrijk</a:t>
            </a:r>
            <a:endParaRPr lang="en-IE" dirty="0"/>
          </a:p>
        </p:txBody>
      </p:sp>
      <p:sp>
        <p:nvSpPr>
          <p:cNvPr id="4" name="Text Placeholder 1">
            <a:extLst>
              <a:ext uri="{FF2B5EF4-FFF2-40B4-BE49-F238E27FC236}">
                <a16:creationId xmlns:a16="http://schemas.microsoft.com/office/drawing/2014/main" id="{4E490BC4-8C2A-88FB-0865-AB628125F99E}"/>
              </a:ext>
            </a:extLst>
          </p:cNvPr>
          <p:cNvSpPr txBox="1">
            <a:spLocks/>
          </p:cNvSpPr>
          <p:nvPr/>
        </p:nvSpPr>
        <p:spPr>
          <a:xfrm>
            <a:off x="0" y="2253687"/>
            <a:ext cx="6762939" cy="3671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nl-NL" sz="2400" dirty="0" err="1">
                <a:solidFill>
                  <a:srgbClr val="292668"/>
                </a:solidFill>
              </a:rPr>
              <a:t>MKB’s</a:t>
            </a:r>
            <a:r>
              <a:rPr lang="nl-NL" sz="2400" dirty="0">
                <a:solidFill>
                  <a:srgbClr val="292668"/>
                </a:solidFill>
              </a:rPr>
              <a:t> in de voedings-, toerisme- en horecasector die niet investeren in digitale en groene transities lopen risico op</a:t>
            </a:r>
            <a:r>
              <a:rPr lang="en-US" sz="2400" dirty="0">
                <a:solidFill>
                  <a:srgbClr val="292668"/>
                </a:solidFill>
              </a:rPr>
              <a:t>:</a:t>
            </a:r>
          </a:p>
          <a:p>
            <a:pPr marL="720000" indent="-432000">
              <a:spcBef>
                <a:spcPts val="600"/>
              </a:spcBef>
            </a:pPr>
            <a:r>
              <a:rPr lang="en-US" sz="2400" b="1" dirty="0" err="1">
                <a:solidFill>
                  <a:srgbClr val="292668"/>
                </a:solidFill>
              </a:rPr>
              <a:t>Hogere</a:t>
            </a:r>
            <a:r>
              <a:rPr lang="en-US" sz="2400" b="1" dirty="0">
                <a:solidFill>
                  <a:srgbClr val="292668"/>
                </a:solidFill>
              </a:rPr>
              <a:t> </a:t>
            </a:r>
            <a:r>
              <a:rPr lang="en-US" sz="2400" b="1" dirty="0" err="1">
                <a:solidFill>
                  <a:srgbClr val="292668"/>
                </a:solidFill>
              </a:rPr>
              <a:t>kosten</a:t>
            </a:r>
            <a:endParaRPr lang="en-US" sz="2400" b="1" dirty="0">
              <a:solidFill>
                <a:srgbClr val="292668"/>
              </a:solidFill>
            </a:endParaRPr>
          </a:p>
          <a:p>
            <a:pPr marL="720000" indent="-432000">
              <a:spcBef>
                <a:spcPts val="600"/>
              </a:spcBef>
            </a:pPr>
            <a:r>
              <a:rPr lang="en-US" sz="2400" b="1" dirty="0" err="1">
                <a:solidFill>
                  <a:srgbClr val="292668"/>
                </a:solidFill>
              </a:rPr>
              <a:t>Problemen</a:t>
            </a:r>
            <a:r>
              <a:rPr lang="en-US" sz="2400" b="1" dirty="0">
                <a:solidFill>
                  <a:srgbClr val="292668"/>
                </a:solidFill>
              </a:rPr>
              <a:t> met </a:t>
            </a:r>
            <a:r>
              <a:rPr lang="en-US" sz="2400" b="1" dirty="0" err="1">
                <a:solidFill>
                  <a:srgbClr val="292668"/>
                </a:solidFill>
              </a:rPr>
              <a:t>regelgeving</a:t>
            </a:r>
            <a:endParaRPr lang="en-US" sz="2400" b="1" dirty="0">
              <a:solidFill>
                <a:srgbClr val="292668"/>
              </a:solidFill>
            </a:endParaRPr>
          </a:p>
          <a:p>
            <a:pPr marL="720000" indent="-432000">
              <a:spcBef>
                <a:spcPts val="600"/>
              </a:spcBef>
            </a:pPr>
            <a:r>
              <a:rPr lang="en-US" sz="2400" b="1" dirty="0">
                <a:solidFill>
                  <a:srgbClr val="292668"/>
                </a:solidFill>
              </a:rPr>
              <a:t>Minder </a:t>
            </a:r>
            <a:r>
              <a:rPr lang="en-US" sz="2400" b="1" dirty="0" err="1">
                <a:solidFill>
                  <a:srgbClr val="292668"/>
                </a:solidFill>
              </a:rPr>
              <a:t>concurrentiekracht</a:t>
            </a:r>
            <a:endParaRPr lang="en-US" sz="2400" b="1" dirty="0">
              <a:solidFill>
                <a:srgbClr val="292668"/>
              </a:solidFill>
            </a:endParaRPr>
          </a:p>
          <a:p>
            <a:pPr marL="720000" indent="-432000">
              <a:spcBef>
                <a:spcPts val="600"/>
              </a:spcBef>
            </a:pPr>
            <a:r>
              <a:rPr lang="en-US" sz="2400" b="1" dirty="0" err="1">
                <a:solidFill>
                  <a:srgbClr val="292668"/>
                </a:solidFill>
              </a:rPr>
              <a:t>Moeite</a:t>
            </a:r>
            <a:r>
              <a:rPr lang="en-US" sz="2400" b="1" dirty="0">
                <a:solidFill>
                  <a:srgbClr val="292668"/>
                </a:solidFill>
              </a:rPr>
              <a:t> om </a:t>
            </a:r>
            <a:r>
              <a:rPr lang="en-US" sz="2400" b="1" dirty="0" err="1">
                <a:solidFill>
                  <a:srgbClr val="292668"/>
                </a:solidFill>
              </a:rPr>
              <a:t>personeel</a:t>
            </a:r>
            <a:r>
              <a:rPr lang="en-US" sz="2400" b="1" dirty="0">
                <a:solidFill>
                  <a:srgbClr val="292668"/>
                </a:solidFill>
              </a:rPr>
              <a:t> aan te trekken</a:t>
            </a:r>
          </a:p>
          <a:p>
            <a:pPr marL="720000" indent="-432000">
              <a:spcBef>
                <a:spcPts val="600"/>
              </a:spcBef>
            </a:pPr>
            <a:r>
              <a:rPr lang="en-US" sz="2400" b="1" dirty="0" err="1">
                <a:solidFill>
                  <a:srgbClr val="292668"/>
                </a:solidFill>
              </a:rPr>
              <a:t>Slechtere</a:t>
            </a:r>
            <a:r>
              <a:rPr lang="en-US" sz="2400" b="1" dirty="0">
                <a:solidFill>
                  <a:srgbClr val="292668"/>
                </a:solidFill>
              </a:rPr>
              <a:t> reputatie bij jongere gasten</a:t>
            </a:r>
          </a:p>
          <a:p>
            <a:pPr marL="720000" indent="-432000">
              <a:spcBef>
                <a:spcPts val="600"/>
              </a:spcBef>
            </a:pPr>
            <a:r>
              <a:rPr lang="en-US" sz="2400" b="1" dirty="0">
                <a:solidFill>
                  <a:srgbClr val="292668"/>
                </a:solidFill>
              </a:rPr>
              <a:t>Beperkte toegang tot financiering en partnerschappen</a:t>
            </a:r>
          </a:p>
          <a:p>
            <a:pPr indent="0"/>
            <a:endParaRPr lang="en-IE" sz="2400" dirty="0">
              <a:solidFill>
                <a:srgbClr val="292668"/>
              </a:solidFill>
            </a:endParaRPr>
          </a:p>
        </p:txBody>
      </p:sp>
      <p:sp>
        <p:nvSpPr>
          <p:cNvPr id="5" name="TextBox 4">
            <a:extLst>
              <a:ext uri="{FF2B5EF4-FFF2-40B4-BE49-F238E27FC236}">
                <a16:creationId xmlns:a16="http://schemas.microsoft.com/office/drawing/2014/main" id="{02E944F7-C89B-3F65-161B-1AB3C99431FA}"/>
              </a:ext>
            </a:extLst>
          </p:cNvPr>
          <p:cNvSpPr txBox="1"/>
          <p:nvPr/>
        </p:nvSpPr>
        <p:spPr>
          <a:xfrm>
            <a:off x="6853471" y="2419629"/>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27%</a:t>
            </a:r>
          </a:p>
        </p:txBody>
      </p:sp>
      <p:sp>
        <p:nvSpPr>
          <p:cNvPr id="6" name="TextBox 5">
            <a:extLst>
              <a:ext uri="{FF2B5EF4-FFF2-40B4-BE49-F238E27FC236}">
                <a16:creationId xmlns:a16="http://schemas.microsoft.com/office/drawing/2014/main" id="{34B2A107-785E-A758-1DB1-E2DEF383DC69}"/>
              </a:ext>
            </a:extLst>
          </p:cNvPr>
          <p:cNvSpPr txBox="1"/>
          <p:nvPr/>
        </p:nvSpPr>
        <p:spPr>
          <a:xfrm>
            <a:off x="6581866" y="3741524"/>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&gt;30%</a:t>
            </a:r>
          </a:p>
        </p:txBody>
      </p:sp>
      <p:sp>
        <p:nvSpPr>
          <p:cNvPr id="7" name="TextBox 6">
            <a:extLst>
              <a:ext uri="{FF2B5EF4-FFF2-40B4-BE49-F238E27FC236}">
                <a16:creationId xmlns:a16="http://schemas.microsoft.com/office/drawing/2014/main" id="{1DF5EF7B-5D4E-A209-BEDD-12D6AF03056B}"/>
              </a:ext>
            </a:extLst>
          </p:cNvPr>
          <p:cNvSpPr txBox="1"/>
          <p:nvPr/>
        </p:nvSpPr>
        <p:spPr>
          <a:xfrm>
            <a:off x="6957586" y="5217000"/>
            <a:ext cx="180164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76</a:t>
            </a:r>
          </a:p>
        </p:txBody>
      </p:sp>
      <p:sp>
        <p:nvSpPr>
          <p:cNvPr id="8" name="TextBox 7">
            <a:extLst>
              <a:ext uri="{FF2B5EF4-FFF2-40B4-BE49-F238E27FC236}">
                <a16:creationId xmlns:a16="http://schemas.microsoft.com/office/drawing/2014/main" id="{E4AA3127-B771-37AA-475F-AB301806E197}"/>
              </a:ext>
            </a:extLst>
          </p:cNvPr>
          <p:cNvSpPr txBox="1"/>
          <p:nvPr/>
        </p:nvSpPr>
        <p:spPr>
          <a:xfrm>
            <a:off x="8591736" y="2480412"/>
            <a:ext cx="3001224" cy="1200329"/>
          </a:xfrm>
          <a:prstGeom prst="rect">
            <a:avLst/>
          </a:prstGeom>
          <a:noFill/>
        </p:spPr>
        <p:txBody>
          <a:bodyPr wrap="square">
            <a:spAutoFit/>
          </a:bodyPr>
          <a:lstStyle/>
          <a:p>
            <a:r>
              <a:rPr lang="en-US" dirty="0">
                <a:solidFill>
                  <a:srgbClr val="292668"/>
                </a:solidFill>
              </a:rPr>
              <a:t>van het MKB in de horeca heeft nog niet het basisniveau van digitale intensiteit bereikt (</a:t>
            </a:r>
            <a:r>
              <a:rPr lang="en-US" dirty="0">
                <a:solidFill>
                  <a:srgbClr val="292668"/>
                </a:solidFill>
                <a:hlinkClick r:id="rId2">
                  <a:extLst>
                    <a:ext uri="{A12FA001-AC4F-418D-AE19-62706E023703}">
                      <ahyp:hlinkClr xmlns:ahyp="http://schemas.microsoft.com/office/drawing/2018/hyperlinkcolor" val="tx"/>
                    </a:ext>
                  </a:extLst>
                </a:hlinkClick>
              </a:rPr>
              <a:t>Digitalisering in Europa 2025</a:t>
            </a:r>
            <a:r>
              <a:rPr lang="en-US" dirty="0">
                <a:solidFill>
                  <a:srgbClr val="292668"/>
                </a:solidFill>
              </a:rPr>
              <a:t>)</a:t>
            </a:r>
            <a:endParaRPr lang="en-IE" dirty="0">
              <a:solidFill>
                <a:srgbClr val="292668"/>
              </a:solidFill>
            </a:endParaRPr>
          </a:p>
        </p:txBody>
      </p:sp>
      <p:sp>
        <p:nvSpPr>
          <p:cNvPr id="9" name="TextBox 8">
            <a:extLst>
              <a:ext uri="{FF2B5EF4-FFF2-40B4-BE49-F238E27FC236}">
                <a16:creationId xmlns:a16="http://schemas.microsoft.com/office/drawing/2014/main" id="{9B764981-356D-1D5B-4013-4FC07FB799EC}"/>
              </a:ext>
            </a:extLst>
          </p:cNvPr>
          <p:cNvSpPr txBox="1"/>
          <p:nvPr/>
        </p:nvSpPr>
        <p:spPr>
          <a:xfrm>
            <a:off x="8591735" y="5355499"/>
            <a:ext cx="3001225" cy="923330"/>
          </a:xfrm>
          <a:prstGeom prst="rect">
            <a:avLst/>
          </a:prstGeom>
          <a:noFill/>
        </p:spPr>
        <p:txBody>
          <a:bodyPr wrap="square">
            <a:spAutoFit/>
          </a:bodyPr>
          <a:lstStyle/>
          <a:p>
            <a:r>
              <a:rPr lang="en-US" dirty="0">
                <a:solidFill>
                  <a:srgbClr val="292668"/>
                </a:solidFill>
              </a:rPr>
              <a:t>van de</a:t>
            </a:r>
            <a:r>
              <a:rPr lang="en-US" dirty="0" err="1">
                <a:solidFill>
                  <a:srgbClr val="292668"/>
                </a:solidFill>
              </a:rPr>
              <a:t> reizigers </a:t>
            </a:r>
            <a:r>
              <a:rPr lang="en-US" dirty="0">
                <a:solidFill>
                  <a:srgbClr val="292668"/>
                </a:solidFill>
              </a:rPr>
              <a:t>zegt duurzamer te willen reizen (</a:t>
            </a:r>
            <a:r>
              <a:rPr lang="en-US" dirty="0">
                <a:solidFill>
                  <a:srgbClr val="292668"/>
                </a:solidFill>
                <a:hlinkClick r:id="rId3">
                  <a:extLst>
                    <a:ext uri="{A12FA001-AC4F-418D-AE19-62706E023703}">
                      <ahyp:hlinkClr xmlns:ahyp="http://schemas.microsoft.com/office/drawing/2018/hyperlinkcolor" val="tx"/>
                    </a:ext>
                  </a:extLst>
                </a:hlinkClick>
              </a:rPr>
              <a:t>Booking.com 2023</a:t>
            </a:r>
            <a:r>
              <a:rPr lang="en-US" dirty="0">
                <a:solidFill>
                  <a:srgbClr val="292668"/>
                </a:solidFill>
              </a:rPr>
              <a:t>)</a:t>
            </a:r>
            <a:endParaRPr lang="en-IE" dirty="0">
              <a:solidFill>
                <a:srgbClr val="292668"/>
              </a:solidFill>
            </a:endParaRPr>
          </a:p>
        </p:txBody>
      </p:sp>
      <p:sp>
        <p:nvSpPr>
          <p:cNvPr id="10" name="TextBox 9">
            <a:extLst>
              <a:ext uri="{FF2B5EF4-FFF2-40B4-BE49-F238E27FC236}">
                <a16:creationId xmlns:a16="http://schemas.microsoft.com/office/drawing/2014/main" id="{CE7A4164-AFA6-6DA9-C115-4C1DD16CDBEC}"/>
              </a:ext>
            </a:extLst>
          </p:cNvPr>
          <p:cNvSpPr txBox="1"/>
          <p:nvPr/>
        </p:nvSpPr>
        <p:spPr>
          <a:xfrm>
            <a:off x="8591736" y="3848367"/>
            <a:ext cx="2439909" cy="923330"/>
          </a:xfrm>
          <a:prstGeom prst="rect">
            <a:avLst/>
          </a:prstGeom>
          <a:noFill/>
        </p:spPr>
        <p:txBody>
          <a:bodyPr wrap="square">
            <a:spAutoFit/>
          </a:bodyPr>
          <a:lstStyle/>
          <a:p>
            <a:r>
              <a:rPr lang="en-US" dirty="0">
                <a:solidFill>
                  <a:srgbClr val="292668"/>
                </a:solidFill>
              </a:rPr>
              <a:t>van de CO2-voetafdruk van een hotel is afkomstig van eten en drinken (</a:t>
            </a:r>
            <a:r>
              <a:rPr lang="en-US" dirty="0">
                <a:solidFill>
                  <a:srgbClr val="292668"/>
                </a:solidFill>
                <a:hlinkClick r:id="rId4">
                  <a:extLst>
                    <a:ext uri="{A12FA001-AC4F-418D-AE19-62706E023703}">
                      <ahyp:hlinkClr xmlns:ahyp="http://schemas.microsoft.com/office/drawing/2018/hyperlinkcolor" val="tx"/>
                    </a:ext>
                  </a:extLst>
                </a:hlinkClick>
              </a:rPr>
              <a:t>Skift</a:t>
            </a:r>
            <a:r>
              <a:rPr lang="en-US" dirty="0">
                <a:solidFill>
                  <a:srgbClr val="292668"/>
                </a:solidFill>
              </a:rPr>
              <a:t>)</a:t>
            </a:r>
            <a:endParaRPr lang="en-IE" dirty="0">
              <a:solidFill>
                <a:srgbClr val="292668"/>
              </a:solidFill>
            </a:endParaRPr>
          </a:p>
        </p:txBody>
      </p:sp>
      <p:cxnSp>
        <p:nvCxnSpPr>
          <p:cNvPr id="11" name="Straight Connector 10">
            <a:extLst>
              <a:ext uri="{FF2B5EF4-FFF2-40B4-BE49-F238E27FC236}">
                <a16:creationId xmlns:a16="http://schemas.microsoft.com/office/drawing/2014/main" id="{3B2AEF07-D4BB-A99D-C62A-FB7077098A96}"/>
              </a:ext>
            </a:extLst>
          </p:cNvPr>
          <p:cNvCxnSpPr/>
          <p:nvPr/>
        </p:nvCxnSpPr>
        <p:spPr>
          <a:xfrm>
            <a:off x="6609030" y="2412101"/>
            <a:ext cx="0" cy="3820562"/>
          </a:xfrm>
          <a:prstGeom prst="line">
            <a:avLst/>
          </a:prstGeom>
          <a:ln w="28575">
            <a:solidFill>
              <a:srgbClr val="7473B6"/>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732FD058-162C-23C7-6788-2834045C1A4E}"/>
              </a:ext>
            </a:extLst>
          </p:cNvPr>
          <p:cNvGrpSpPr/>
          <p:nvPr/>
        </p:nvGrpSpPr>
        <p:grpSpPr>
          <a:xfrm>
            <a:off x="9811690" y="597832"/>
            <a:ext cx="948997" cy="948995"/>
            <a:chOff x="665400" y="3833425"/>
            <a:chExt cx="948997" cy="948995"/>
          </a:xfrm>
          <a:solidFill>
            <a:schemeClr val="bg1"/>
          </a:solidFill>
        </p:grpSpPr>
        <p:sp>
          <p:nvSpPr>
            <p:cNvPr id="13" name="Freeform 1464">
              <a:extLst>
                <a:ext uri="{FF2B5EF4-FFF2-40B4-BE49-F238E27FC236}">
                  <a16:creationId xmlns:a16="http://schemas.microsoft.com/office/drawing/2014/main" id="{DEDC9F9C-1B59-1DA2-D858-CA45BFFEC62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14" name="Freeform 1465">
              <a:extLst>
                <a:ext uri="{FF2B5EF4-FFF2-40B4-BE49-F238E27FC236}">
                  <a16:creationId xmlns:a16="http://schemas.microsoft.com/office/drawing/2014/main" id="{D8A77B88-8B77-C010-F3EE-F7B50ACB2570}"/>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5" name="Graphic 3">
              <a:extLst>
                <a:ext uri="{FF2B5EF4-FFF2-40B4-BE49-F238E27FC236}">
                  <a16:creationId xmlns:a16="http://schemas.microsoft.com/office/drawing/2014/main" id="{10A0EB08-8074-3F5C-5332-2571E4DD4B72}"/>
                </a:ext>
              </a:extLst>
            </p:cNvPr>
            <p:cNvGrpSpPr/>
            <p:nvPr/>
          </p:nvGrpSpPr>
          <p:grpSpPr>
            <a:xfrm>
              <a:off x="788824" y="4019932"/>
              <a:ext cx="244106" cy="641806"/>
              <a:chOff x="788824" y="4019932"/>
              <a:chExt cx="244106" cy="641806"/>
            </a:xfrm>
            <a:grpFill/>
          </p:grpSpPr>
          <p:sp>
            <p:nvSpPr>
              <p:cNvPr id="16" name="Freeform 1467">
                <a:extLst>
                  <a:ext uri="{FF2B5EF4-FFF2-40B4-BE49-F238E27FC236}">
                    <a16:creationId xmlns:a16="http://schemas.microsoft.com/office/drawing/2014/main" id="{E5242DE0-DAEB-65B0-DD3F-F48E3DF361A5}"/>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7" name="Freeform 1468">
                <a:extLst>
                  <a:ext uri="{FF2B5EF4-FFF2-40B4-BE49-F238E27FC236}">
                    <a16:creationId xmlns:a16="http://schemas.microsoft.com/office/drawing/2014/main" id="{A5D1EA9D-E59F-2120-B073-87E2203C45A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8" name="Freeform 1469">
                <a:extLst>
                  <a:ext uri="{FF2B5EF4-FFF2-40B4-BE49-F238E27FC236}">
                    <a16:creationId xmlns:a16="http://schemas.microsoft.com/office/drawing/2014/main" id="{FFD0BFF1-E7F9-9E00-BD8B-88E7D34E713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dirty="0"/>
              </a:p>
            </p:txBody>
          </p:sp>
          <p:sp>
            <p:nvSpPr>
              <p:cNvPr id="19" name="Freeform 1470">
                <a:extLst>
                  <a:ext uri="{FF2B5EF4-FFF2-40B4-BE49-F238E27FC236}">
                    <a16:creationId xmlns:a16="http://schemas.microsoft.com/office/drawing/2014/main" id="{E49F59E1-59E2-503F-E50F-286B0471B13F}"/>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0" name="Freeform 1471">
                <a:extLst>
                  <a:ext uri="{FF2B5EF4-FFF2-40B4-BE49-F238E27FC236}">
                    <a16:creationId xmlns:a16="http://schemas.microsoft.com/office/drawing/2014/main" id="{C80DF960-ECCC-5F6C-02C4-6C05A1792544}"/>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1" name="Freeform 1472">
                <a:extLst>
                  <a:ext uri="{FF2B5EF4-FFF2-40B4-BE49-F238E27FC236}">
                    <a16:creationId xmlns:a16="http://schemas.microsoft.com/office/drawing/2014/main" id="{214920C3-0553-3B68-4651-E6137817E5B4}"/>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1256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6167-9EA7-4040-ABD1-8797734865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198EB6-8000-ECEF-A2E8-A02043FC580A}"/>
              </a:ext>
            </a:extLst>
          </p:cNvPr>
          <p:cNvSpPr>
            <a:spLocks noGrp="1"/>
          </p:cNvSpPr>
          <p:nvPr>
            <p:ph type="body" sz="quarter" idx="16"/>
          </p:nvPr>
        </p:nvSpPr>
        <p:spPr>
          <a:xfrm>
            <a:off x="852423" y="586255"/>
            <a:ext cx="10052954" cy="803654"/>
          </a:xfrm>
        </p:spPr>
        <p:txBody>
          <a:bodyPr/>
          <a:lstStyle/>
          <a:p>
            <a:r>
              <a:rPr lang="en-US" dirty="0"/>
              <a:t>Hoe digitale vaardigheden voedsel en </a:t>
            </a:r>
            <a:r>
              <a:rPr lang="en-US" dirty="0" err="1"/>
              <a:t>duurzaamheid</a:t>
            </a:r>
            <a:r>
              <a:rPr lang="en-US" dirty="0"/>
              <a:t> </a:t>
            </a:r>
            <a:r>
              <a:rPr lang="en-US" dirty="0" err="1"/>
              <a:t>ondersteund</a:t>
            </a:r>
            <a:endParaRPr lang="en-IE" dirty="0"/>
          </a:p>
        </p:txBody>
      </p:sp>
      <p:sp>
        <p:nvSpPr>
          <p:cNvPr id="3" name="Text Placeholder 2">
            <a:extLst>
              <a:ext uri="{FF2B5EF4-FFF2-40B4-BE49-F238E27FC236}">
                <a16:creationId xmlns:a16="http://schemas.microsoft.com/office/drawing/2014/main" id="{0FA5300B-5413-0C19-48D6-0540BD1F7467}"/>
              </a:ext>
            </a:extLst>
          </p:cNvPr>
          <p:cNvSpPr>
            <a:spLocks noGrp="1"/>
          </p:cNvSpPr>
          <p:nvPr>
            <p:ph type="body" sz="quarter" idx="19"/>
          </p:nvPr>
        </p:nvSpPr>
        <p:spPr>
          <a:xfrm>
            <a:off x="887154" y="1602193"/>
            <a:ext cx="10310635" cy="1426687"/>
          </a:xfrm>
        </p:spPr>
        <p:txBody>
          <a:bodyPr/>
          <a:lstStyle/>
          <a:p>
            <a:r>
              <a:rPr lang="nl-NL" dirty="0"/>
              <a:t>Digitale vaardigheden zijn geen specialistische kennis, maar praktische tools die studenten, docenten en bedrijven helpen bij te dragen aan een duurzamer, beter verbonden en toekomstgericht voedselsysteem.</a:t>
            </a:r>
            <a:endParaRPr lang="en-US" dirty="0"/>
          </a:p>
        </p:txBody>
      </p:sp>
      <p:sp>
        <p:nvSpPr>
          <p:cNvPr id="4" name="Freeform 1">
            <a:extLst>
              <a:ext uri="{FF2B5EF4-FFF2-40B4-BE49-F238E27FC236}">
                <a16:creationId xmlns:a16="http://schemas.microsoft.com/office/drawing/2014/main" id="{CB72566F-3219-00C0-BE1A-843E47EA5724}"/>
              </a:ext>
            </a:extLst>
          </p:cNvPr>
          <p:cNvSpPr>
            <a:spLocks noChangeArrowheads="1"/>
          </p:cNvSpPr>
          <p:nvPr/>
        </p:nvSpPr>
        <p:spPr bwMode="auto">
          <a:xfrm>
            <a:off x="554315" y="2957365"/>
            <a:ext cx="1987044" cy="3218026"/>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5" name="Freeform 242">
            <a:extLst>
              <a:ext uri="{FF2B5EF4-FFF2-40B4-BE49-F238E27FC236}">
                <a16:creationId xmlns:a16="http://schemas.microsoft.com/office/drawing/2014/main" id="{C5101565-1966-3C3D-75DE-DADD3840532F}"/>
              </a:ext>
            </a:extLst>
          </p:cNvPr>
          <p:cNvSpPr>
            <a:spLocks noChangeArrowheads="1"/>
          </p:cNvSpPr>
          <p:nvPr/>
        </p:nvSpPr>
        <p:spPr bwMode="auto">
          <a:xfrm>
            <a:off x="492939" y="2730227"/>
            <a:ext cx="2107239" cy="1170793"/>
          </a:xfrm>
          <a:custGeom>
            <a:avLst/>
            <a:gdLst>
              <a:gd name="T0" fmla="*/ 3573 w 3635"/>
              <a:gd name="T1" fmla="*/ 171 h 1742"/>
              <a:gd name="T2" fmla="*/ 2226 w 3635"/>
              <a:gd name="T3" fmla="*/ 1517 h 1742"/>
              <a:gd name="T4" fmla="*/ 2226 w 3635"/>
              <a:gd name="T5" fmla="*/ 1517 h 1742"/>
              <a:gd name="T6" fmla="*/ 1413 w 3635"/>
              <a:gd name="T7" fmla="*/ 1515 h 1742"/>
              <a:gd name="T8" fmla="*/ 60 w 3635"/>
              <a:gd name="T9" fmla="*/ 163 h 1742"/>
              <a:gd name="T10" fmla="*/ 60 w 3635"/>
              <a:gd name="T11" fmla="*/ 163 h 1742"/>
              <a:gd name="T12" fmla="*/ 127 w 3635"/>
              <a:gd name="T13" fmla="*/ 0 h 1742"/>
              <a:gd name="T14" fmla="*/ 3506 w 3635"/>
              <a:gd name="T15" fmla="*/ 8 h 1742"/>
              <a:gd name="T16" fmla="*/ 3506 w 3635"/>
              <a:gd name="T17" fmla="*/ 8 h 1742"/>
              <a:gd name="T18" fmla="*/ 3573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6" y="8"/>
                </a:lnTo>
                <a:lnTo>
                  <a:pt x="3506" y="8"/>
                </a:lnTo>
                <a:cubicBezTo>
                  <a:pt x="3591" y="8"/>
                  <a:pt x="3634" y="111"/>
                  <a:pt x="3573" y="171"/>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7001AD15-C0F7-BADD-2344-18F87A5CE838}"/>
              </a:ext>
            </a:extLst>
          </p:cNvPr>
          <p:cNvSpPr>
            <a:spLocks noChangeArrowheads="1"/>
          </p:cNvSpPr>
          <p:nvPr/>
        </p:nvSpPr>
        <p:spPr bwMode="auto">
          <a:xfrm>
            <a:off x="275309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7" name="Freeform 245">
            <a:extLst>
              <a:ext uri="{FF2B5EF4-FFF2-40B4-BE49-F238E27FC236}">
                <a16:creationId xmlns:a16="http://schemas.microsoft.com/office/drawing/2014/main" id="{1378FF2F-BBE6-AA83-142A-172FCD742F13}"/>
              </a:ext>
            </a:extLst>
          </p:cNvPr>
          <p:cNvSpPr>
            <a:spLocks noChangeArrowheads="1"/>
          </p:cNvSpPr>
          <p:nvPr/>
        </p:nvSpPr>
        <p:spPr bwMode="auto">
          <a:xfrm>
            <a:off x="269171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A7DD2899-66A1-3F41-9376-E89E58DF786A}"/>
              </a:ext>
            </a:extLst>
          </p:cNvPr>
          <p:cNvSpPr>
            <a:spLocks noChangeArrowheads="1"/>
          </p:cNvSpPr>
          <p:nvPr/>
        </p:nvSpPr>
        <p:spPr bwMode="auto">
          <a:xfrm>
            <a:off x="4922576"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1E08471E-995C-CB1F-58D3-B0C50BDCC77D}"/>
              </a:ext>
            </a:extLst>
          </p:cNvPr>
          <p:cNvSpPr>
            <a:spLocks noChangeArrowheads="1"/>
          </p:cNvSpPr>
          <p:nvPr/>
        </p:nvSpPr>
        <p:spPr bwMode="auto">
          <a:xfrm>
            <a:off x="486375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DF895116-CF12-8703-139D-04E598227ECF}"/>
              </a:ext>
            </a:extLst>
          </p:cNvPr>
          <p:cNvSpPr>
            <a:spLocks noChangeArrowheads="1"/>
          </p:cNvSpPr>
          <p:nvPr/>
        </p:nvSpPr>
        <p:spPr bwMode="auto">
          <a:xfrm>
            <a:off x="7092058"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1" name="Freeform 251">
            <a:extLst>
              <a:ext uri="{FF2B5EF4-FFF2-40B4-BE49-F238E27FC236}">
                <a16:creationId xmlns:a16="http://schemas.microsoft.com/office/drawing/2014/main" id="{54FAF327-F95C-F7D6-11E9-A9D1E85EA8A7}"/>
              </a:ext>
            </a:extLst>
          </p:cNvPr>
          <p:cNvSpPr>
            <a:spLocks noChangeArrowheads="1"/>
          </p:cNvSpPr>
          <p:nvPr/>
        </p:nvSpPr>
        <p:spPr bwMode="auto">
          <a:xfrm>
            <a:off x="7030682" y="2730227"/>
            <a:ext cx="2107239" cy="1170793"/>
          </a:xfrm>
          <a:custGeom>
            <a:avLst/>
            <a:gdLst>
              <a:gd name="T0" fmla="*/ 3573 w 3634"/>
              <a:gd name="T1" fmla="*/ 171 h 1742"/>
              <a:gd name="T2" fmla="*/ 2226 w 3634"/>
              <a:gd name="T3" fmla="*/ 1517 h 1742"/>
              <a:gd name="T4" fmla="*/ 2226 w 3634"/>
              <a:gd name="T5" fmla="*/ 1517 h 1742"/>
              <a:gd name="T6" fmla="*/ 1413 w 3634"/>
              <a:gd name="T7" fmla="*/ 1515 h 1742"/>
              <a:gd name="T8" fmla="*/ 60 w 3634"/>
              <a:gd name="T9" fmla="*/ 163 h 1742"/>
              <a:gd name="T10" fmla="*/ 60 w 3634"/>
              <a:gd name="T11" fmla="*/ 163 h 1742"/>
              <a:gd name="T12" fmla="*/ 127 w 3634"/>
              <a:gd name="T13" fmla="*/ 0 h 1742"/>
              <a:gd name="T14" fmla="*/ 3505 w 3634"/>
              <a:gd name="T15" fmla="*/ 8 h 1742"/>
              <a:gd name="T16" fmla="*/ 3505 w 3634"/>
              <a:gd name="T17" fmla="*/ 8 h 1742"/>
              <a:gd name="T18" fmla="*/ 3573 w 3634"/>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4"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5" y="8"/>
                </a:lnTo>
                <a:lnTo>
                  <a:pt x="3505" y="8"/>
                </a:lnTo>
                <a:cubicBezTo>
                  <a:pt x="3590" y="8"/>
                  <a:pt x="3633" y="111"/>
                  <a:pt x="3573" y="171"/>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72D37573-BCD4-7E90-FAC5-C757E83435B5}"/>
              </a:ext>
            </a:extLst>
          </p:cNvPr>
          <p:cNvSpPr txBox="1"/>
          <p:nvPr/>
        </p:nvSpPr>
        <p:spPr>
          <a:xfrm>
            <a:off x="313115" y="2699133"/>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Marketing </a:t>
            </a:r>
            <a:r>
              <a:rPr lang="en-US" sz="1600" b="1" dirty="0" err="1">
                <a:solidFill>
                  <a:schemeClr val="bg1"/>
                </a:solidFill>
                <a:latin typeface="Calibri" panose="020F0502020204030204" pitchFamily="34" charset="0"/>
                <a:ea typeface="Lato" charset="0"/>
                <a:cs typeface="Calibri" panose="020F0502020204030204" pitchFamily="34" charset="0"/>
              </a:rPr>
              <a:t>en</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communicatie</a:t>
            </a:r>
            <a:r>
              <a:rPr lang="en-US" sz="1600" b="1" dirty="0">
                <a:solidFill>
                  <a:schemeClr val="bg1"/>
                </a:solidFill>
                <a:latin typeface="Calibri" panose="020F0502020204030204" pitchFamily="34" charset="0"/>
                <a:ea typeface="Lato" charset="0"/>
                <a:cs typeface="Calibri" panose="020F0502020204030204" pitchFamily="34" charset="0"/>
              </a:rPr>
              <a:t> </a:t>
            </a:r>
          </a:p>
        </p:txBody>
      </p:sp>
      <p:sp>
        <p:nvSpPr>
          <p:cNvPr id="16" name="Freeform 244">
            <a:extLst>
              <a:ext uri="{FF2B5EF4-FFF2-40B4-BE49-F238E27FC236}">
                <a16:creationId xmlns:a16="http://schemas.microsoft.com/office/drawing/2014/main" id="{DCE1F67D-9911-6BE7-D8B7-EEEC8FA48DD8}"/>
              </a:ext>
            </a:extLst>
          </p:cNvPr>
          <p:cNvSpPr>
            <a:spLocks noChangeArrowheads="1"/>
          </p:cNvSpPr>
          <p:nvPr/>
        </p:nvSpPr>
        <p:spPr bwMode="auto">
          <a:xfrm>
            <a:off x="925898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17" name="Freeform 245">
            <a:extLst>
              <a:ext uri="{FF2B5EF4-FFF2-40B4-BE49-F238E27FC236}">
                <a16:creationId xmlns:a16="http://schemas.microsoft.com/office/drawing/2014/main" id="{1706241A-965A-EE74-3813-17DC1F59FEFB}"/>
              </a:ext>
            </a:extLst>
          </p:cNvPr>
          <p:cNvSpPr>
            <a:spLocks noChangeArrowheads="1"/>
          </p:cNvSpPr>
          <p:nvPr/>
        </p:nvSpPr>
        <p:spPr bwMode="auto">
          <a:xfrm>
            <a:off x="919760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16F34C46-AE02-1108-0A94-D9E7ADD05004}"/>
              </a:ext>
            </a:extLst>
          </p:cNvPr>
          <p:cNvSpPr txBox="1"/>
          <p:nvPr/>
        </p:nvSpPr>
        <p:spPr>
          <a:xfrm>
            <a:off x="6850858" y="2714680"/>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Versterk </a:t>
            </a:r>
            <a:r>
              <a:rPr lang="en-US" sz="1600" b="1" dirty="0" err="1">
                <a:solidFill>
                  <a:schemeClr val="bg1"/>
                </a:solidFill>
                <a:latin typeface="Calibri" panose="020F0502020204030204" pitchFamily="34" charset="0"/>
                <a:ea typeface="Lato" charset="0"/>
                <a:cs typeface="Calibri" panose="020F0502020204030204" pitchFamily="34" charset="0"/>
              </a:rPr>
              <a:t>lokale</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economieën</a:t>
            </a:r>
            <a:r>
              <a:rPr lang="en-US" sz="1600" b="1" dirty="0">
                <a:solidFill>
                  <a:schemeClr val="bg1"/>
                </a:solidFill>
                <a:latin typeface="Calibri" panose="020F0502020204030204" pitchFamily="34" charset="0"/>
                <a:ea typeface="Lato" charset="0"/>
                <a:cs typeface="Calibri" panose="020F0502020204030204" pitchFamily="34" charset="0"/>
              </a:rPr>
              <a:t> </a:t>
            </a:r>
          </a:p>
        </p:txBody>
      </p:sp>
      <p:sp>
        <p:nvSpPr>
          <p:cNvPr id="20" name="CuadroTexto 553">
            <a:extLst>
              <a:ext uri="{FF2B5EF4-FFF2-40B4-BE49-F238E27FC236}">
                <a16:creationId xmlns:a16="http://schemas.microsoft.com/office/drawing/2014/main" id="{2EB026FF-3A96-E76B-3F6C-3997199E5415}"/>
              </a:ext>
            </a:extLst>
          </p:cNvPr>
          <p:cNvSpPr txBox="1"/>
          <p:nvPr/>
        </p:nvSpPr>
        <p:spPr>
          <a:xfrm>
            <a:off x="4963497" y="2699132"/>
            <a:ext cx="198704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Verbeter de transparantie</a:t>
            </a:r>
          </a:p>
        </p:txBody>
      </p:sp>
      <p:sp>
        <p:nvSpPr>
          <p:cNvPr id="21" name="CuadroTexto 553">
            <a:extLst>
              <a:ext uri="{FF2B5EF4-FFF2-40B4-BE49-F238E27FC236}">
                <a16:creationId xmlns:a16="http://schemas.microsoft.com/office/drawing/2014/main" id="{164F772E-27F8-907D-7397-EB05F9595207}"/>
              </a:ext>
            </a:extLst>
          </p:cNvPr>
          <p:cNvSpPr txBox="1"/>
          <p:nvPr/>
        </p:nvSpPr>
        <p:spPr>
          <a:xfrm>
            <a:off x="2764719" y="2717189"/>
            <a:ext cx="2004828" cy="584775"/>
          </a:xfrm>
          <a:prstGeom prst="rect">
            <a:avLst/>
          </a:prstGeom>
          <a:noFill/>
        </p:spPr>
        <p:txBody>
          <a:bodyPr wrap="square" rtlCol="0">
            <a:spAutoFit/>
          </a:bodyPr>
          <a:lstStyle/>
          <a:p>
            <a:pPr algn="ctr"/>
            <a:r>
              <a:rPr lang="en-US" sz="1600" b="1" dirty="0" err="1">
                <a:solidFill>
                  <a:schemeClr val="bg1"/>
                </a:solidFill>
                <a:latin typeface="Calibri" panose="020F0502020204030204" pitchFamily="34" charset="0"/>
                <a:ea typeface="Lato" charset="0"/>
                <a:cs typeface="Calibri" panose="020F0502020204030204" pitchFamily="34" charset="0"/>
              </a:rPr>
              <a:t>Voedselverspilling</a:t>
            </a:r>
            <a:r>
              <a:rPr lang="en-US" sz="1600" b="1" dirty="0">
                <a:solidFill>
                  <a:schemeClr val="bg1"/>
                </a:solidFill>
                <a:latin typeface="Calibri" panose="020F0502020204030204" pitchFamily="34" charset="0"/>
                <a:ea typeface="Lato" charset="0"/>
                <a:cs typeface="Calibri" panose="020F0502020204030204" pitchFamily="34" charset="0"/>
              </a:rPr>
              <a:t> </a:t>
            </a:r>
            <a:r>
              <a:rPr lang="en-US" sz="1600" b="1" dirty="0" err="1">
                <a:solidFill>
                  <a:schemeClr val="bg1"/>
                </a:solidFill>
                <a:latin typeface="Calibri" panose="020F0502020204030204" pitchFamily="34" charset="0"/>
                <a:ea typeface="Lato" charset="0"/>
                <a:cs typeface="Calibri" panose="020F0502020204030204" pitchFamily="34" charset="0"/>
              </a:rPr>
              <a:t>voorkomen</a:t>
            </a: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22" name="CuadroTexto 553">
            <a:extLst>
              <a:ext uri="{FF2B5EF4-FFF2-40B4-BE49-F238E27FC236}">
                <a16:creationId xmlns:a16="http://schemas.microsoft.com/office/drawing/2014/main" id="{017E0635-0674-5C6A-8622-14538DB7445E}"/>
              </a:ext>
            </a:extLst>
          </p:cNvPr>
          <p:cNvSpPr txBox="1"/>
          <p:nvPr/>
        </p:nvSpPr>
        <p:spPr>
          <a:xfrm>
            <a:off x="9395972" y="2717189"/>
            <a:ext cx="180428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Verbetering van de </a:t>
            </a:r>
            <a:r>
              <a:rPr lang="en-US" sz="1600" b="1" dirty="0" err="1">
                <a:solidFill>
                  <a:schemeClr val="bg1"/>
                </a:solidFill>
                <a:latin typeface="Calibri" panose="020F0502020204030204" pitchFamily="34" charset="0"/>
                <a:ea typeface="Lato" charset="0"/>
                <a:cs typeface="Calibri" panose="020F0502020204030204" pitchFamily="34" charset="0"/>
              </a:rPr>
              <a:t>voedselveiligheid</a:t>
            </a:r>
            <a:r>
              <a:rPr lang="en-US" sz="1600" b="1" dirty="0">
                <a:solidFill>
                  <a:schemeClr val="bg1"/>
                </a:solidFill>
                <a:latin typeface="Calibri" panose="020F0502020204030204" pitchFamily="34" charset="0"/>
                <a:ea typeface="Lato" charset="0"/>
                <a:cs typeface="Calibri" panose="020F0502020204030204" pitchFamily="34" charset="0"/>
              </a:rPr>
              <a:t> </a:t>
            </a:r>
          </a:p>
        </p:txBody>
      </p:sp>
      <p:sp>
        <p:nvSpPr>
          <p:cNvPr id="24" name="TextBox 23">
            <a:extLst>
              <a:ext uri="{FF2B5EF4-FFF2-40B4-BE49-F238E27FC236}">
                <a16:creationId xmlns:a16="http://schemas.microsoft.com/office/drawing/2014/main" id="{1678882C-26A2-07D0-0421-F5A672ED5398}"/>
              </a:ext>
            </a:extLst>
          </p:cNvPr>
          <p:cNvSpPr txBox="1"/>
          <p:nvPr/>
        </p:nvSpPr>
        <p:spPr>
          <a:xfrm>
            <a:off x="569020" y="3780947"/>
            <a:ext cx="1987043" cy="2062103"/>
          </a:xfrm>
          <a:prstGeom prst="rect">
            <a:avLst/>
          </a:prstGeom>
          <a:noFill/>
        </p:spPr>
        <p:txBody>
          <a:bodyPr wrap="square" rtlCol="0">
            <a:spAutoFit/>
          </a:bodyPr>
          <a:lstStyle/>
          <a:p>
            <a:pPr algn="ctr"/>
            <a:r>
              <a:rPr lang="en-US" sz="1600" dirty="0">
                <a:solidFill>
                  <a:srgbClr val="292668"/>
                </a:solidFill>
              </a:rPr>
              <a:t>Via sociale platforms en digitale interactie kunnen verhalen over duurzaamheid worden gedeeld, waardoor </a:t>
            </a:r>
            <a:r>
              <a:rPr lang="en-US" sz="1600" dirty="0" err="1">
                <a:solidFill>
                  <a:srgbClr val="292668"/>
                </a:solidFill>
              </a:rPr>
              <a:t>sterkere</a:t>
            </a:r>
            <a:r>
              <a:rPr lang="en-US" sz="1600" dirty="0">
                <a:solidFill>
                  <a:srgbClr val="292668"/>
                </a:solidFill>
              </a:rPr>
              <a:t> </a:t>
            </a:r>
            <a:r>
              <a:rPr lang="en-US" sz="1600" dirty="0" err="1">
                <a:solidFill>
                  <a:srgbClr val="292668"/>
                </a:solidFill>
              </a:rPr>
              <a:t>relaties</a:t>
            </a:r>
            <a:r>
              <a:rPr lang="en-US" sz="1600" dirty="0">
                <a:solidFill>
                  <a:srgbClr val="292668"/>
                </a:solidFill>
              </a:rPr>
              <a:t> worden opgebouwd</a:t>
            </a:r>
            <a:endParaRPr lang="en-IE" sz="1600" dirty="0">
              <a:solidFill>
                <a:srgbClr val="292668"/>
              </a:solidFill>
            </a:endParaRPr>
          </a:p>
        </p:txBody>
      </p:sp>
      <p:sp>
        <p:nvSpPr>
          <p:cNvPr id="25" name="TextBox 24">
            <a:extLst>
              <a:ext uri="{FF2B5EF4-FFF2-40B4-BE49-F238E27FC236}">
                <a16:creationId xmlns:a16="http://schemas.microsoft.com/office/drawing/2014/main" id="{880369F7-8BCC-09E6-D831-1E3BEB637D15}"/>
              </a:ext>
            </a:extLst>
          </p:cNvPr>
          <p:cNvSpPr txBox="1"/>
          <p:nvPr/>
        </p:nvSpPr>
        <p:spPr>
          <a:xfrm>
            <a:off x="2849336" y="3877592"/>
            <a:ext cx="1791999" cy="1569660"/>
          </a:xfrm>
          <a:prstGeom prst="rect">
            <a:avLst/>
          </a:prstGeom>
          <a:noFill/>
        </p:spPr>
        <p:txBody>
          <a:bodyPr wrap="square" rtlCol="0">
            <a:spAutoFit/>
          </a:bodyPr>
          <a:lstStyle/>
          <a:p>
            <a:pPr algn="ctr"/>
            <a:r>
              <a:rPr lang="en-US" sz="1600" dirty="0">
                <a:solidFill>
                  <a:srgbClr val="292668"/>
                </a:solidFill>
              </a:rPr>
              <a:t>Eenvoudige digitale logboeken, sensoren en apps helpen bederf te voorkomen en de inkoop </a:t>
            </a:r>
            <a:r>
              <a:rPr lang="en-US" sz="1600" dirty="0" err="1">
                <a:solidFill>
                  <a:srgbClr val="292668"/>
                </a:solidFill>
              </a:rPr>
              <a:t>te optimaliseren</a:t>
            </a:r>
            <a:r>
              <a:rPr lang="en-US" sz="1600" dirty="0">
                <a:solidFill>
                  <a:srgbClr val="292668"/>
                </a:solidFill>
              </a:rPr>
              <a:t>.</a:t>
            </a:r>
          </a:p>
        </p:txBody>
      </p:sp>
      <p:sp>
        <p:nvSpPr>
          <p:cNvPr id="26" name="TextBox 25">
            <a:extLst>
              <a:ext uri="{FF2B5EF4-FFF2-40B4-BE49-F238E27FC236}">
                <a16:creationId xmlns:a16="http://schemas.microsoft.com/office/drawing/2014/main" id="{693BF6F1-1ED9-76EB-D6BF-E212538DF9E6}"/>
              </a:ext>
            </a:extLst>
          </p:cNvPr>
          <p:cNvSpPr txBox="1"/>
          <p:nvPr/>
        </p:nvSpPr>
        <p:spPr>
          <a:xfrm>
            <a:off x="4895670" y="3867978"/>
            <a:ext cx="1987043" cy="1569660"/>
          </a:xfrm>
          <a:prstGeom prst="rect">
            <a:avLst/>
          </a:prstGeom>
          <a:noFill/>
        </p:spPr>
        <p:txBody>
          <a:bodyPr wrap="square" rtlCol="0">
            <a:spAutoFit/>
          </a:bodyPr>
          <a:lstStyle/>
          <a:p>
            <a:pPr algn="ctr"/>
            <a:r>
              <a:rPr lang="en-US" sz="1600" dirty="0">
                <a:solidFill>
                  <a:srgbClr val="292668"/>
                </a:solidFill>
              </a:rPr>
              <a:t>Digitale traceerbaarheid bouwt vertrouwen op en ondersteunt veilige, duurzame voedselkeuzes.</a:t>
            </a:r>
          </a:p>
          <a:p>
            <a:pPr algn="ctr"/>
            <a:endParaRPr lang="en-US" sz="1600" dirty="0">
              <a:solidFill>
                <a:srgbClr val="292668"/>
              </a:solidFill>
            </a:endParaRPr>
          </a:p>
        </p:txBody>
      </p:sp>
      <p:sp>
        <p:nvSpPr>
          <p:cNvPr id="27" name="TextBox 26">
            <a:extLst>
              <a:ext uri="{FF2B5EF4-FFF2-40B4-BE49-F238E27FC236}">
                <a16:creationId xmlns:a16="http://schemas.microsoft.com/office/drawing/2014/main" id="{D4A99C78-6A5D-4CCF-1482-6C9FBFBE3B7C}"/>
              </a:ext>
            </a:extLst>
          </p:cNvPr>
          <p:cNvSpPr txBox="1"/>
          <p:nvPr/>
        </p:nvSpPr>
        <p:spPr>
          <a:xfrm>
            <a:off x="7188301" y="3876564"/>
            <a:ext cx="1791999" cy="1323439"/>
          </a:xfrm>
          <a:prstGeom prst="rect">
            <a:avLst/>
          </a:prstGeom>
          <a:noFill/>
        </p:spPr>
        <p:txBody>
          <a:bodyPr wrap="square" rtlCol="0">
            <a:spAutoFit/>
          </a:bodyPr>
          <a:lstStyle/>
          <a:p>
            <a:pPr algn="ctr"/>
            <a:r>
              <a:rPr lang="en-US" sz="1600" dirty="0">
                <a:solidFill>
                  <a:srgbClr val="292668"/>
                </a:solidFill>
              </a:rPr>
              <a:t>Via online platforms kunnen kleine producenten rechtstreeks in contact komen met consumenten en bedrijven.</a:t>
            </a:r>
          </a:p>
        </p:txBody>
      </p:sp>
      <p:sp>
        <p:nvSpPr>
          <p:cNvPr id="28" name="TextBox 27">
            <a:extLst>
              <a:ext uri="{FF2B5EF4-FFF2-40B4-BE49-F238E27FC236}">
                <a16:creationId xmlns:a16="http://schemas.microsoft.com/office/drawing/2014/main" id="{8225ACF3-A7E8-709D-539E-D0683D0ADB0B}"/>
              </a:ext>
            </a:extLst>
          </p:cNvPr>
          <p:cNvSpPr txBox="1"/>
          <p:nvPr/>
        </p:nvSpPr>
        <p:spPr>
          <a:xfrm>
            <a:off x="9342664" y="3867978"/>
            <a:ext cx="1791999" cy="1323439"/>
          </a:xfrm>
          <a:prstGeom prst="rect">
            <a:avLst/>
          </a:prstGeom>
          <a:noFill/>
        </p:spPr>
        <p:txBody>
          <a:bodyPr wrap="square" rtlCol="0">
            <a:spAutoFit/>
          </a:bodyPr>
          <a:lstStyle/>
          <a:p>
            <a:pPr algn="ctr"/>
            <a:r>
              <a:rPr lang="en-US" sz="1600" dirty="0">
                <a:solidFill>
                  <a:srgbClr val="292668"/>
                </a:solidFill>
              </a:rPr>
              <a:t>Digitale monitoring vermindert risico's en verbetert de naleving van EU-normen.</a:t>
            </a:r>
          </a:p>
        </p:txBody>
      </p:sp>
    </p:spTree>
    <p:extLst>
      <p:ext uri="{BB962C8B-B14F-4D97-AF65-F5344CB8AC3E}">
        <p14:creationId xmlns:p14="http://schemas.microsoft.com/office/powerpoint/2010/main" val="131794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6B8E1-D356-0EBB-A28E-3B1DFC5366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B6D01E-0EED-5605-1EB5-85347C09C479}"/>
              </a:ext>
            </a:extLst>
          </p:cNvPr>
          <p:cNvSpPr>
            <a:spLocks noGrp="1"/>
          </p:cNvSpPr>
          <p:nvPr>
            <p:ph type="body" sz="quarter" idx="18"/>
          </p:nvPr>
        </p:nvSpPr>
        <p:spPr>
          <a:xfrm>
            <a:off x="646520" y="2064404"/>
            <a:ext cx="3845290" cy="3666574"/>
          </a:xfrm>
        </p:spPr>
        <p:txBody>
          <a:bodyPr/>
          <a:lstStyle/>
          <a:p>
            <a:r>
              <a:rPr lang="nl-NL" dirty="0"/>
              <a:t>Deze vaardigheden ondersteunen nieuwe hybride functies in voedseltoerisme, horeca en voedselinnovatie.</a:t>
            </a:r>
            <a:br>
              <a:rPr lang="nl-NL" dirty="0"/>
            </a:br>
            <a:r>
              <a:rPr lang="nl-NL" dirty="0"/>
              <a:t>Tegen 2035 zullen rollen zoals ontwerper van duurzame menu’s, analist van afvalvrije keukens en assistent voedingsdata steeds vaker voorkomen door de verdere digitalisering van voedselsystemen.</a:t>
            </a:r>
            <a:endParaRPr lang="en-IE" dirty="0"/>
          </a:p>
        </p:txBody>
      </p:sp>
      <p:sp>
        <p:nvSpPr>
          <p:cNvPr id="3" name="Text Placeholder 2">
            <a:extLst>
              <a:ext uri="{FF2B5EF4-FFF2-40B4-BE49-F238E27FC236}">
                <a16:creationId xmlns:a16="http://schemas.microsoft.com/office/drawing/2014/main" id="{C7763824-41D0-AD8C-900B-8BF11252E1CF}"/>
              </a:ext>
            </a:extLst>
          </p:cNvPr>
          <p:cNvSpPr>
            <a:spLocks noGrp="1"/>
          </p:cNvSpPr>
          <p:nvPr>
            <p:ph type="body" sz="quarter" idx="16"/>
          </p:nvPr>
        </p:nvSpPr>
        <p:spPr>
          <a:xfrm>
            <a:off x="666838" y="356765"/>
            <a:ext cx="4604408" cy="992652"/>
          </a:xfrm>
        </p:spPr>
        <p:txBody>
          <a:bodyPr/>
          <a:lstStyle/>
          <a:p>
            <a:r>
              <a:rPr lang="en-US" dirty="0"/>
              <a:t>Toekomstige vaardigheden in de voedingssector</a:t>
            </a:r>
            <a:endParaRPr lang="en-IE" dirty="0"/>
          </a:p>
        </p:txBody>
      </p:sp>
      <p:sp>
        <p:nvSpPr>
          <p:cNvPr id="5" name="Freeform 1">
            <a:extLst>
              <a:ext uri="{FF2B5EF4-FFF2-40B4-BE49-F238E27FC236}">
                <a16:creationId xmlns:a16="http://schemas.microsoft.com/office/drawing/2014/main" id="{FC141B8A-AE88-0605-91D4-2DF1651D8B73}"/>
              </a:ext>
            </a:extLst>
          </p:cNvPr>
          <p:cNvSpPr>
            <a:spLocks noChangeArrowheads="1"/>
          </p:cNvSpPr>
          <p:nvPr/>
        </p:nvSpPr>
        <p:spPr bwMode="auto">
          <a:xfrm>
            <a:off x="7542235" y="356765"/>
            <a:ext cx="3491010" cy="1012568"/>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7473B6"/>
          </a:solidFill>
          <a:ln>
            <a:noFill/>
          </a:ln>
          <a:effectLst/>
        </p:spPr>
        <p:txBody>
          <a:bodyPr wrap="none" anchor="ctr"/>
          <a:lstStyle/>
          <a:p>
            <a:endParaRPr lang="en-US" sz="900"/>
          </a:p>
        </p:txBody>
      </p:sp>
      <p:sp>
        <p:nvSpPr>
          <p:cNvPr id="6" name="Freeform 245">
            <a:extLst>
              <a:ext uri="{FF2B5EF4-FFF2-40B4-BE49-F238E27FC236}">
                <a16:creationId xmlns:a16="http://schemas.microsoft.com/office/drawing/2014/main" id="{26940709-362D-9B1F-D0E7-273BFC3A6049}"/>
              </a:ext>
            </a:extLst>
          </p:cNvPr>
          <p:cNvSpPr>
            <a:spLocks noChangeArrowheads="1"/>
          </p:cNvSpPr>
          <p:nvPr/>
        </p:nvSpPr>
        <p:spPr bwMode="auto">
          <a:xfrm>
            <a:off x="6649123" y="213867"/>
            <a:ext cx="1462323" cy="1254251"/>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F26F46"/>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01BEB18B-FDED-9178-CACD-9DB37302C6EF}"/>
              </a:ext>
            </a:extLst>
          </p:cNvPr>
          <p:cNvSpPr>
            <a:spLocks noChangeArrowheads="1"/>
          </p:cNvSpPr>
          <p:nvPr/>
        </p:nvSpPr>
        <p:spPr bwMode="auto">
          <a:xfrm>
            <a:off x="5865026" y="1712277"/>
            <a:ext cx="4020845"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2B06255B-8C53-86A7-D2F9-D9F2A631029C}"/>
              </a:ext>
            </a:extLst>
          </p:cNvPr>
          <p:cNvSpPr>
            <a:spLocks noChangeArrowheads="1"/>
          </p:cNvSpPr>
          <p:nvPr/>
        </p:nvSpPr>
        <p:spPr bwMode="auto">
          <a:xfrm>
            <a:off x="4951098" y="1569379"/>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6EFF3AC7-F8ED-57B9-E8B7-5066103A2B8A}"/>
              </a:ext>
            </a:extLst>
          </p:cNvPr>
          <p:cNvSpPr>
            <a:spLocks noChangeArrowheads="1"/>
          </p:cNvSpPr>
          <p:nvPr/>
        </p:nvSpPr>
        <p:spPr bwMode="auto">
          <a:xfrm>
            <a:off x="7536934" y="3028876"/>
            <a:ext cx="3496311" cy="1012568"/>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292668"/>
          </a:solidFill>
          <a:ln>
            <a:noFill/>
          </a:ln>
          <a:effectLst/>
        </p:spPr>
        <p:txBody>
          <a:bodyPr wrap="none" anchor="ctr"/>
          <a:lstStyle/>
          <a:p>
            <a:endParaRPr lang="en-US" sz="900"/>
          </a:p>
        </p:txBody>
      </p:sp>
      <p:sp>
        <p:nvSpPr>
          <p:cNvPr id="10" name="Freeform 249">
            <a:extLst>
              <a:ext uri="{FF2B5EF4-FFF2-40B4-BE49-F238E27FC236}">
                <a16:creationId xmlns:a16="http://schemas.microsoft.com/office/drawing/2014/main" id="{30B57DA5-70B9-CABA-EF9C-B268F87E11EF}"/>
              </a:ext>
            </a:extLst>
          </p:cNvPr>
          <p:cNvSpPr>
            <a:spLocks noChangeArrowheads="1"/>
          </p:cNvSpPr>
          <p:nvPr/>
        </p:nvSpPr>
        <p:spPr bwMode="auto">
          <a:xfrm>
            <a:off x="6643822" y="2885978"/>
            <a:ext cx="1462323" cy="1254251"/>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F26F46"/>
          </a:solidFill>
          <a:ln>
            <a:noFill/>
          </a:ln>
          <a:effectLst/>
        </p:spPr>
        <p:txBody>
          <a:bodyPr wrap="none" anchor="ctr"/>
          <a:lstStyle/>
          <a:p>
            <a:endParaRPr lang="en-US" sz="900"/>
          </a:p>
        </p:txBody>
      </p:sp>
      <p:sp>
        <p:nvSpPr>
          <p:cNvPr id="11" name="Freeform 250">
            <a:extLst>
              <a:ext uri="{FF2B5EF4-FFF2-40B4-BE49-F238E27FC236}">
                <a16:creationId xmlns:a16="http://schemas.microsoft.com/office/drawing/2014/main" id="{269BA36D-17FD-C2B1-6349-44772AE9E4CF}"/>
              </a:ext>
            </a:extLst>
          </p:cNvPr>
          <p:cNvSpPr>
            <a:spLocks noChangeArrowheads="1"/>
          </p:cNvSpPr>
          <p:nvPr/>
        </p:nvSpPr>
        <p:spPr bwMode="auto">
          <a:xfrm>
            <a:off x="5865027" y="4313199"/>
            <a:ext cx="3491010"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55854D"/>
          </a:solidFill>
          <a:ln>
            <a:noFill/>
          </a:ln>
          <a:effectLst/>
        </p:spPr>
        <p:txBody>
          <a:bodyPr wrap="none" anchor="ctr"/>
          <a:lstStyle/>
          <a:p>
            <a:endParaRPr lang="en-US" sz="900"/>
          </a:p>
        </p:txBody>
      </p:sp>
      <p:sp>
        <p:nvSpPr>
          <p:cNvPr id="12" name="Freeform 251">
            <a:extLst>
              <a:ext uri="{FF2B5EF4-FFF2-40B4-BE49-F238E27FC236}">
                <a16:creationId xmlns:a16="http://schemas.microsoft.com/office/drawing/2014/main" id="{3364EFF2-E64E-6533-D810-63FEFE93CEEC}"/>
              </a:ext>
            </a:extLst>
          </p:cNvPr>
          <p:cNvSpPr>
            <a:spLocks noChangeArrowheads="1"/>
          </p:cNvSpPr>
          <p:nvPr/>
        </p:nvSpPr>
        <p:spPr bwMode="auto">
          <a:xfrm>
            <a:off x="4971915" y="4170301"/>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F302EB8D-01E9-15C7-4464-F3D95D5D4D18}"/>
              </a:ext>
            </a:extLst>
          </p:cNvPr>
          <p:cNvSpPr txBox="1"/>
          <p:nvPr/>
        </p:nvSpPr>
        <p:spPr>
          <a:xfrm>
            <a:off x="7991375" y="569204"/>
            <a:ext cx="2466886" cy="707886"/>
          </a:xfrm>
          <a:prstGeom prst="rect">
            <a:avLst/>
          </a:prstGeom>
          <a:noFill/>
        </p:spPr>
        <p:txBody>
          <a:bodyPr wrap="square" rtlCol="0" anchor="ctr">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Digitaal bewustzijn en zelfvertrouwen</a:t>
            </a:r>
          </a:p>
        </p:txBody>
      </p:sp>
      <p:sp>
        <p:nvSpPr>
          <p:cNvPr id="14" name="CuadroTexto 555">
            <a:extLst>
              <a:ext uri="{FF2B5EF4-FFF2-40B4-BE49-F238E27FC236}">
                <a16:creationId xmlns:a16="http://schemas.microsoft.com/office/drawing/2014/main" id="{4CDF2001-053F-A8B8-75F5-981E19E3175B}"/>
              </a:ext>
            </a:extLst>
          </p:cNvPr>
          <p:cNvSpPr txBox="1"/>
          <p:nvPr/>
        </p:nvSpPr>
        <p:spPr>
          <a:xfrm>
            <a:off x="6188047" y="2016890"/>
            <a:ext cx="327513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Duurzaamheidsmentaliteit</a:t>
            </a:r>
          </a:p>
        </p:txBody>
      </p:sp>
      <p:sp>
        <p:nvSpPr>
          <p:cNvPr id="15" name="CuadroTexto 557">
            <a:extLst>
              <a:ext uri="{FF2B5EF4-FFF2-40B4-BE49-F238E27FC236}">
                <a16:creationId xmlns:a16="http://schemas.microsoft.com/office/drawing/2014/main" id="{2F9A9642-51EC-72C4-BF38-6898A5A5A55B}"/>
              </a:ext>
            </a:extLst>
          </p:cNvPr>
          <p:cNvSpPr txBox="1"/>
          <p:nvPr/>
        </p:nvSpPr>
        <p:spPr>
          <a:xfrm>
            <a:off x="8099490" y="3220968"/>
            <a:ext cx="2513093" cy="707886"/>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Basisvaardigheden</a:t>
            </a:r>
            <a:r>
              <a:rPr lang="en-US" sz="2000" b="1"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rondom</a:t>
            </a:r>
            <a:r>
              <a:rPr lang="en-US" sz="2000" b="1" dirty="0">
                <a:solidFill>
                  <a:schemeClr val="bg1"/>
                </a:solidFill>
                <a:latin typeface="Calibri" panose="020F0502020204030204" pitchFamily="34" charset="0"/>
                <a:ea typeface="Lato" charset="0"/>
                <a:cs typeface="Calibri" panose="020F0502020204030204" pitchFamily="34" charset="0"/>
              </a:rPr>
              <a:t> data</a:t>
            </a:r>
          </a:p>
        </p:txBody>
      </p:sp>
      <p:sp>
        <p:nvSpPr>
          <p:cNvPr id="16" name="CuadroTexto 559">
            <a:extLst>
              <a:ext uri="{FF2B5EF4-FFF2-40B4-BE49-F238E27FC236}">
                <a16:creationId xmlns:a16="http://schemas.microsoft.com/office/drawing/2014/main" id="{F3EA9A99-C2D5-92FE-E91D-A2BD4BA6031E}"/>
              </a:ext>
            </a:extLst>
          </p:cNvPr>
          <p:cNvSpPr txBox="1"/>
          <p:nvPr/>
        </p:nvSpPr>
        <p:spPr>
          <a:xfrm>
            <a:off x="6188047" y="4483173"/>
            <a:ext cx="2513094"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Creatieve digitale communicatie</a:t>
            </a:r>
          </a:p>
        </p:txBody>
      </p:sp>
      <p:grpSp>
        <p:nvGrpSpPr>
          <p:cNvPr id="17" name="Graphic 3">
            <a:extLst>
              <a:ext uri="{FF2B5EF4-FFF2-40B4-BE49-F238E27FC236}">
                <a16:creationId xmlns:a16="http://schemas.microsoft.com/office/drawing/2014/main" id="{B13840D2-3F63-4C34-93FB-A03CB94DDC4D}"/>
              </a:ext>
            </a:extLst>
          </p:cNvPr>
          <p:cNvGrpSpPr/>
          <p:nvPr/>
        </p:nvGrpSpPr>
        <p:grpSpPr>
          <a:xfrm>
            <a:off x="6903986" y="3156084"/>
            <a:ext cx="772300" cy="762391"/>
            <a:chOff x="4643578" y="432838"/>
            <a:chExt cx="1028134" cy="1160188"/>
          </a:xfrm>
          <a:solidFill>
            <a:schemeClr val="bg1"/>
          </a:solidFill>
        </p:grpSpPr>
        <p:sp>
          <p:nvSpPr>
            <p:cNvPr id="18" name="Freeform 1033">
              <a:extLst>
                <a:ext uri="{FF2B5EF4-FFF2-40B4-BE49-F238E27FC236}">
                  <a16:creationId xmlns:a16="http://schemas.microsoft.com/office/drawing/2014/main" id="{031D4B07-54D7-9F6D-F6DA-BD5B5457229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473B6"/>
            </a:solidFill>
            <a:ln w="27426" cap="flat">
              <a:noFill/>
              <a:prstDash val="solid"/>
              <a:miter/>
            </a:ln>
          </p:spPr>
          <p:txBody>
            <a:bodyPr rtlCol="0" anchor="ctr"/>
            <a:lstStyle/>
            <a:p>
              <a:endParaRPr lang="en-US" dirty="0"/>
            </a:p>
          </p:txBody>
        </p:sp>
        <p:grpSp>
          <p:nvGrpSpPr>
            <p:cNvPr id="19" name="Graphic 3">
              <a:extLst>
                <a:ext uri="{FF2B5EF4-FFF2-40B4-BE49-F238E27FC236}">
                  <a16:creationId xmlns:a16="http://schemas.microsoft.com/office/drawing/2014/main" id="{EC9E3464-A21A-1012-1CD8-447FA0E17B2F}"/>
                </a:ext>
              </a:extLst>
            </p:cNvPr>
            <p:cNvGrpSpPr/>
            <p:nvPr/>
          </p:nvGrpSpPr>
          <p:grpSpPr>
            <a:xfrm>
              <a:off x="4643578" y="432838"/>
              <a:ext cx="1028134" cy="1160188"/>
              <a:chOff x="4643578" y="432838"/>
              <a:chExt cx="1028134" cy="1160188"/>
            </a:xfrm>
            <a:grpFill/>
          </p:grpSpPr>
          <p:sp>
            <p:nvSpPr>
              <p:cNvPr id="20" name="Freeform 1035">
                <a:extLst>
                  <a:ext uri="{FF2B5EF4-FFF2-40B4-BE49-F238E27FC236}">
                    <a16:creationId xmlns:a16="http://schemas.microsoft.com/office/drawing/2014/main" id="{551A673A-D1EA-E1EB-14F7-C140718601C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512EFC96-555B-1D1D-B7A3-0C8712B6070C}"/>
                  </a:ext>
                </a:extLst>
              </p:cNvPr>
              <p:cNvGrpSpPr/>
              <p:nvPr/>
            </p:nvGrpSpPr>
            <p:grpSpPr>
              <a:xfrm>
                <a:off x="4643578" y="432838"/>
                <a:ext cx="1028134" cy="1160188"/>
                <a:chOff x="4643578" y="432838"/>
                <a:chExt cx="1028134" cy="1160188"/>
              </a:xfrm>
              <a:grpFill/>
            </p:grpSpPr>
            <p:sp>
              <p:nvSpPr>
                <p:cNvPr id="22" name="Freeform 1037">
                  <a:extLst>
                    <a:ext uri="{FF2B5EF4-FFF2-40B4-BE49-F238E27FC236}">
                      <a16:creationId xmlns:a16="http://schemas.microsoft.com/office/drawing/2014/main" id="{2FBE43D6-4426-32A9-7A0C-DF16DD00353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3" name="Freeform 1038">
                  <a:extLst>
                    <a:ext uri="{FF2B5EF4-FFF2-40B4-BE49-F238E27FC236}">
                      <a16:creationId xmlns:a16="http://schemas.microsoft.com/office/drawing/2014/main" id="{A7C231E1-D962-32FC-2745-92C3983853CD}"/>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4" name="Graphic 3">
            <a:extLst>
              <a:ext uri="{FF2B5EF4-FFF2-40B4-BE49-F238E27FC236}">
                <a16:creationId xmlns:a16="http://schemas.microsoft.com/office/drawing/2014/main" id="{375F250F-5456-E8ED-C8F9-9E59B510B58B}"/>
              </a:ext>
            </a:extLst>
          </p:cNvPr>
          <p:cNvGrpSpPr/>
          <p:nvPr/>
        </p:nvGrpSpPr>
        <p:grpSpPr>
          <a:xfrm>
            <a:off x="5147193" y="4451580"/>
            <a:ext cx="837349" cy="687326"/>
            <a:chOff x="6615628" y="2116894"/>
            <a:chExt cx="1066935" cy="1001108"/>
          </a:xfrm>
          <a:solidFill>
            <a:schemeClr val="bg1"/>
          </a:solidFill>
        </p:grpSpPr>
        <p:sp>
          <p:nvSpPr>
            <p:cNvPr id="25" name="Freeform 1128">
              <a:extLst>
                <a:ext uri="{FF2B5EF4-FFF2-40B4-BE49-F238E27FC236}">
                  <a16:creationId xmlns:a16="http://schemas.microsoft.com/office/drawing/2014/main" id="{48185520-7EED-A9F3-DB61-33904F8A8E1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3B0FD3F0-99E8-C752-B571-540712B70890}"/>
                </a:ext>
              </a:extLst>
            </p:cNvPr>
            <p:cNvGrpSpPr/>
            <p:nvPr/>
          </p:nvGrpSpPr>
          <p:grpSpPr>
            <a:xfrm>
              <a:off x="6615628" y="2116894"/>
              <a:ext cx="1066935" cy="1001108"/>
              <a:chOff x="6615628" y="2116894"/>
              <a:chExt cx="1066935" cy="1001108"/>
            </a:xfrm>
            <a:grpFill/>
          </p:grpSpPr>
          <p:sp>
            <p:nvSpPr>
              <p:cNvPr id="27" name="Freeform 1130">
                <a:extLst>
                  <a:ext uri="{FF2B5EF4-FFF2-40B4-BE49-F238E27FC236}">
                    <a16:creationId xmlns:a16="http://schemas.microsoft.com/office/drawing/2014/main" id="{0D12575B-DBD9-8D4E-2F1C-F32D162FFC6D}"/>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8" name="Freeform 1131">
                <a:extLst>
                  <a:ext uri="{FF2B5EF4-FFF2-40B4-BE49-F238E27FC236}">
                    <a16:creationId xmlns:a16="http://schemas.microsoft.com/office/drawing/2014/main" id="{8C62D6BE-4FDB-7475-C606-0496789CC6E9}"/>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9" name="Freeform 1132">
                <a:extLst>
                  <a:ext uri="{FF2B5EF4-FFF2-40B4-BE49-F238E27FC236}">
                    <a16:creationId xmlns:a16="http://schemas.microsoft.com/office/drawing/2014/main" id="{317DFE03-4F76-8727-DB58-F018B5543BEC}"/>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0" name="Freeform 1133">
                <a:extLst>
                  <a:ext uri="{FF2B5EF4-FFF2-40B4-BE49-F238E27FC236}">
                    <a16:creationId xmlns:a16="http://schemas.microsoft.com/office/drawing/2014/main" id="{67258CCC-FD6F-A508-2ECF-F1A26125D312}"/>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1" name="Freeform 1134">
                <a:extLst>
                  <a:ext uri="{FF2B5EF4-FFF2-40B4-BE49-F238E27FC236}">
                    <a16:creationId xmlns:a16="http://schemas.microsoft.com/office/drawing/2014/main" id="{91F6860B-8272-A82B-3B56-6C37505A6C3E}"/>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2" name="Freeform 1135">
                <a:extLst>
                  <a:ext uri="{FF2B5EF4-FFF2-40B4-BE49-F238E27FC236}">
                    <a16:creationId xmlns:a16="http://schemas.microsoft.com/office/drawing/2014/main" id="{AB33D925-288B-6692-4B69-368BBA80A48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3" name="Freeform 1136">
                <a:extLst>
                  <a:ext uri="{FF2B5EF4-FFF2-40B4-BE49-F238E27FC236}">
                    <a16:creationId xmlns:a16="http://schemas.microsoft.com/office/drawing/2014/main" id="{922C6715-35B0-0059-413D-61079DB461F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4" name="Freeform 1137">
                <a:extLst>
                  <a:ext uri="{FF2B5EF4-FFF2-40B4-BE49-F238E27FC236}">
                    <a16:creationId xmlns:a16="http://schemas.microsoft.com/office/drawing/2014/main" id="{F333FE0D-E4DE-D4B4-2EE5-581A3E699C23}"/>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5" name="Freeform 1138">
                <a:extLst>
                  <a:ext uri="{FF2B5EF4-FFF2-40B4-BE49-F238E27FC236}">
                    <a16:creationId xmlns:a16="http://schemas.microsoft.com/office/drawing/2014/main" id="{B65DCF4B-20EC-F7A0-07FE-C71DB748C54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6" name="Freeform 1139">
                <a:extLst>
                  <a:ext uri="{FF2B5EF4-FFF2-40B4-BE49-F238E27FC236}">
                    <a16:creationId xmlns:a16="http://schemas.microsoft.com/office/drawing/2014/main" id="{F4F24D2B-8C44-A787-6A72-0817FF7D1E5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7" name="Freeform 1140">
                <a:extLst>
                  <a:ext uri="{FF2B5EF4-FFF2-40B4-BE49-F238E27FC236}">
                    <a16:creationId xmlns:a16="http://schemas.microsoft.com/office/drawing/2014/main" id="{69E44084-CFF3-BAF1-8C2B-8C6F24B1D8A0}"/>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8" name="Freeform 1141">
                <a:extLst>
                  <a:ext uri="{FF2B5EF4-FFF2-40B4-BE49-F238E27FC236}">
                    <a16:creationId xmlns:a16="http://schemas.microsoft.com/office/drawing/2014/main" id="{603DD714-4EBD-068A-AD51-336D50A0935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60822E83-D499-42CE-53EB-AAAC27C53BC5}"/>
              </a:ext>
            </a:extLst>
          </p:cNvPr>
          <p:cNvGrpSpPr/>
          <p:nvPr/>
        </p:nvGrpSpPr>
        <p:grpSpPr>
          <a:xfrm>
            <a:off x="6968604" y="620256"/>
            <a:ext cx="676288" cy="591520"/>
            <a:chOff x="3258209" y="1217582"/>
            <a:chExt cx="4712093" cy="4711281"/>
          </a:xfrm>
          <a:solidFill>
            <a:schemeClr val="bg1"/>
          </a:solidFill>
        </p:grpSpPr>
        <p:sp>
          <p:nvSpPr>
            <p:cNvPr id="40" name="Freeform 31">
              <a:extLst>
                <a:ext uri="{FF2B5EF4-FFF2-40B4-BE49-F238E27FC236}">
                  <a16:creationId xmlns:a16="http://schemas.microsoft.com/office/drawing/2014/main" id="{CC8E314D-76A3-E99C-35CF-605F752963F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7473B6"/>
            </a:solidFill>
            <a:ln w="9514" cap="flat">
              <a:noFill/>
              <a:prstDash val="solid"/>
              <a:miter/>
            </a:ln>
          </p:spPr>
          <p:txBody>
            <a:bodyPr rtlCol="0" anchor="ctr"/>
            <a:lstStyle/>
            <a:p>
              <a:endParaRPr lang="en-US"/>
            </a:p>
          </p:txBody>
        </p:sp>
        <p:sp>
          <p:nvSpPr>
            <p:cNvPr id="41" name="Freeform 32">
              <a:extLst>
                <a:ext uri="{FF2B5EF4-FFF2-40B4-BE49-F238E27FC236}">
                  <a16:creationId xmlns:a16="http://schemas.microsoft.com/office/drawing/2014/main" id="{491DF46E-9141-233D-9EE1-F135EB89700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7473B6"/>
            </a:solidFill>
            <a:ln w="951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3AD8F44B-191D-4E9E-CA51-304BC76F274C}"/>
                </a:ext>
              </a:extLst>
            </p:cNvPr>
            <p:cNvGrpSpPr/>
            <p:nvPr/>
          </p:nvGrpSpPr>
          <p:grpSpPr>
            <a:xfrm>
              <a:off x="3258209" y="1217582"/>
              <a:ext cx="4712093" cy="4711281"/>
              <a:chOff x="3258209" y="1217582"/>
              <a:chExt cx="4712093" cy="4711281"/>
            </a:xfrm>
            <a:grpFill/>
          </p:grpSpPr>
          <p:sp>
            <p:nvSpPr>
              <p:cNvPr id="43" name="Freeform 16">
                <a:extLst>
                  <a:ext uri="{FF2B5EF4-FFF2-40B4-BE49-F238E27FC236}">
                    <a16:creationId xmlns:a16="http://schemas.microsoft.com/office/drawing/2014/main" id="{9302FB89-9AA4-02F8-7B62-C559BAD664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83C25367-3F81-24B5-130D-DB73371F0C8B}"/>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DB1B69F9-EF04-1EA8-5ECB-BCC56916B8C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D6A94E2D-0F58-8007-90B9-215875DFF9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308783CD-8F0E-3C6D-C4CD-9BDD24D0D97C}"/>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3F522663-684F-2DB7-39CB-284B7742A88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D91F796D-B752-D0A7-5A25-D9E464E47D2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F66C9DF1-076F-7C00-83A1-35762B44BA2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86117416-8C54-1941-BD29-933BDA371162}"/>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3FF9FC20-930F-6B4B-CA98-8591AB6E033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CB39AB45-AFF1-4AD6-3E32-29C6A77D269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19241D9B-A686-5E8B-BB91-45984989DDC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9D5F35B0-75A1-FBC0-9C15-8233B10F41A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D82B491B-0FB7-BDD7-1BBC-485C9228471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4" name="Freeform 246">
            <a:extLst>
              <a:ext uri="{FF2B5EF4-FFF2-40B4-BE49-F238E27FC236}">
                <a16:creationId xmlns:a16="http://schemas.microsoft.com/office/drawing/2014/main" id="{F45B232B-9FC8-626A-EFB5-D6BBCC062BE9}"/>
              </a:ext>
            </a:extLst>
          </p:cNvPr>
          <p:cNvSpPr>
            <a:spLocks noChangeArrowheads="1"/>
          </p:cNvSpPr>
          <p:nvPr/>
        </p:nvSpPr>
        <p:spPr bwMode="auto">
          <a:xfrm>
            <a:off x="7536934" y="5641636"/>
            <a:ext cx="3496311"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7473B6"/>
          </a:solidFill>
          <a:ln>
            <a:noFill/>
          </a:ln>
          <a:effectLst/>
        </p:spPr>
        <p:txBody>
          <a:bodyPr wrap="none" anchor="ctr"/>
          <a:lstStyle/>
          <a:p>
            <a:endParaRPr lang="en-US" sz="900"/>
          </a:p>
        </p:txBody>
      </p:sp>
      <p:sp>
        <p:nvSpPr>
          <p:cNvPr id="66" name="Freeform 247">
            <a:extLst>
              <a:ext uri="{FF2B5EF4-FFF2-40B4-BE49-F238E27FC236}">
                <a16:creationId xmlns:a16="http://schemas.microsoft.com/office/drawing/2014/main" id="{D41C8F9C-7340-4FDB-4D6B-5338ECB39270}"/>
              </a:ext>
            </a:extLst>
          </p:cNvPr>
          <p:cNvSpPr>
            <a:spLocks noChangeArrowheads="1"/>
          </p:cNvSpPr>
          <p:nvPr/>
        </p:nvSpPr>
        <p:spPr bwMode="auto">
          <a:xfrm>
            <a:off x="6643822" y="5498738"/>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67" name="CuadroTexto 555">
            <a:extLst>
              <a:ext uri="{FF2B5EF4-FFF2-40B4-BE49-F238E27FC236}">
                <a16:creationId xmlns:a16="http://schemas.microsoft.com/office/drawing/2014/main" id="{7BCC2438-2A81-3E9A-2E96-E5E46580D9AC}"/>
              </a:ext>
            </a:extLst>
          </p:cNvPr>
          <p:cNvSpPr txBox="1"/>
          <p:nvPr/>
        </p:nvSpPr>
        <p:spPr>
          <a:xfrm>
            <a:off x="7945168" y="5770231"/>
            <a:ext cx="2667415"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Samenwerking tussen culturen en sectoren</a:t>
            </a:r>
          </a:p>
        </p:txBody>
      </p:sp>
      <p:grpSp>
        <p:nvGrpSpPr>
          <p:cNvPr id="75" name="Group 74">
            <a:extLst>
              <a:ext uri="{FF2B5EF4-FFF2-40B4-BE49-F238E27FC236}">
                <a16:creationId xmlns:a16="http://schemas.microsoft.com/office/drawing/2014/main" id="{A86C5F0C-E45F-F125-E1D5-A58A452DB402}"/>
              </a:ext>
            </a:extLst>
          </p:cNvPr>
          <p:cNvGrpSpPr/>
          <p:nvPr/>
        </p:nvGrpSpPr>
        <p:grpSpPr>
          <a:xfrm>
            <a:off x="5220180" y="1773750"/>
            <a:ext cx="780470" cy="845508"/>
            <a:chOff x="8736336" y="773976"/>
            <a:chExt cx="925001" cy="925018"/>
          </a:xfrm>
          <a:solidFill>
            <a:schemeClr val="bg1"/>
          </a:solidFill>
        </p:grpSpPr>
        <p:grpSp>
          <p:nvGrpSpPr>
            <p:cNvPr id="76" name="Graphic 2">
              <a:extLst>
                <a:ext uri="{FF2B5EF4-FFF2-40B4-BE49-F238E27FC236}">
                  <a16:creationId xmlns:a16="http://schemas.microsoft.com/office/drawing/2014/main" id="{B0709406-D305-7A2B-9A72-8B2717AC9BAF}"/>
                </a:ext>
              </a:extLst>
            </p:cNvPr>
            <p:cNvGrpSpPr/>
            <p:nvPr/>
          </p:nvGrpSpPr>
          <p:grpSpPr>
            <a:xfrm>
              <a:off x="8736336" y="773976"/>
              <a:ext cx="925001" cy="925018"/>
              <a:chOff x="8736336" y="773976"/>
              <a:chExt cx="925001" cy="925018"/>
            </a:xfrm>
            <a:grpFill/>
          </p:grpSpPr>
          <p:sp>
            <p:nvSpPr>
              <p:cNvPr id="79" name="Freeform 306">
                <a:extLst>
                  <a:ext uri="{FF2B5EF4-FFF2-40B4-BE49-F238E27FC236}">
                    <a16:creationId xmlns:a16="http://schemas.microsoft.com/office/drawing/2014/main" id="{A1A4303F-9E88-23B5-FA73-859F20D63333}"/>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307">
                <a:extLst>
                  <a:ext uri="{FF2B5EF4-FFF2-40B4-BE49-F238E27FC236}">
                    <a16:creationId xmlns:a16="http://schemas.microsoft.com/office/drawing/2014/main" id="{852BCE21-0BD4-F132-5419-D58A69C272F3}"/>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308">
                <a:extLst>
                  <a:ext uri="{FF2B5EF4-FFF2-40B4-BE49-F238E27FC236}">
                    <a16:creationId xmlns:a16="http://schemas.microsoft.com/office/drawing/2014/main" id="{F2DFA680-2BC3-1B78-5639-00361E5FFC03}"/>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309">
                <a:extLst>
                  <a:ext uri="{FF2B5EF4-FFF2-40B4-BE49-F238E27FC236}">
                    <a16:creationId xmlns:a16="http://schemas.microsoft.com/office/drawing/2014/main" id="{47BA184B-A66E-D885-B766-BFFF774EBCEC}"/>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10">
                <a:extLst>
                  <a:ext uri="{FF2B5EF4-FFF2-40B4-BE49-F238E27FC236}">
                    <a16:creationId xmlns:a16="http://schemas.microsoft.com/office/drawing/2014/main" id="{1176530F-8D2B-2062-6ED9-F804A8EC2BA0}"/>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311">
                <a:extLst>
                  <a:ext uri="{FF2B5EF4-FFF2-40B4-BE49-F238E27FC236}">
                    <a16:creationId xmlns:a16="http://schemas.microsoft.com/office/drawing/2014/main" id="{CA5705C0-B097-0EDD-4663-8D63C17E0991}"/>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312">
                <a:extLst>
                  <a:ext uri="{FF2B5EF4-FFF2-40B4-BE49-F238E27FC236}">
                    <a16:creationId xmlns:a16="http://schemas.microsoft.com/office/drawing/2014/main" id="{E81824DB-1096-35F4-A6A8-C5C27AFF8647}"/>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7" name="Freeform 304">
              <a:extLst>
                <a:ext uri="{FF2B5EF4-FFF2-40B4-BE49-F238E27FC236}">
                  <a16:creationId xmlns:a16="http://schemas.microsoft.com/office/drawing/2014/main" id="{DF528ACE-DC2C-3163-A7C7-9D08D1FA651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305">
              <a:extLst>
                <a:ext uri="{FF2B5EF4-FFF2-40B4-BE49-F238E27FC236}">
                  <a16:creationId xmlns:a16="http://schemas.microsoft.com/office/drawing/2014/main" id="{92A6A3C5-F607-950C-AAB4-4ED36689498A}"/>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6" name="Graphic 3">
            <a:extLst>
              <a:ext uri="{FF2B5EF4-FFF2-40B4-BE49-F238E27FC236}">
                <a16:creationId xmlns:a16="http://schemas.microsoft.com/office/drawing/2014/main" id="{471D1E66-3040-52D0-147F-6265B07A48AB}"/>
              </a:ext>
            </a:extLst>
          </p:cNvPr>
          <p:cNvGrpSpPr/>
          <p:nvPr/>
        </p:nvGrpSpPr>
        <p:grpSpPr>
          <a:xfrm>
            <a:off x="6895695" y="5736199"/>
            <a:ext cx="788882" cy="784080"/>
            <a:chOff x="4616150" y="2004440"/>
            <a:chExt cx="1088878" cy="1055963"/>
          </a:xfrm>
          <a:solidFill>
            <a:schemeClr val="bg1"/>
          </a:solidFill>
        </p:grpSpPr>
        <p:sp>
          <p:nvSpPr>
            <p:cNvPr id="87" name="Freeform 1048">
              <a:extLst>
                <a:ext uri="{FF2B5EF4-FFF2-40B4-BE49-F238E27FC236}">
                  <a16:creationId xmlns:a16="http://schemas.microsoft.com/office/drawing/2014/main" id="{25009A83-FBE2-4637-3432-9E9ECF3DAD65}"/>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7473B6"/>
            </a:solidFill>
            <a:ln w="27426" cap="flat">
              <a:noFill/>
              <a:prstDash val="solid"/>
              <a:miter/>
            </a:ln>
          </p:spPr>
          <p:txBody>
            <a:bodyPr rtlCol="0" anchor="ctr"/>
            <a:lstStyle/>
            <a:p>
              <a:endParaRPr lang="en-US"/>
            </a:p>
          </p:txBody>
        </p:sp>
        <p:grpSp>
          <p:nvGrpSpPr>
            <p:cNvPr id="88" name="Graphic 3">
              <a:extLst>
                <a:ext uri="{FF2B5EF4-FFF2-40B4-BE49-F238E27FC236}">
                  <a16:creationId xmlns:a16="http://schemas.microsoft.com/office/drawing/2014/main" id="{B9B074C2-921D-8891-9AD1-45D283BB05DA}"/>
                </a:ext>
              </a:extLst>
            </p:cNvPr>
            <p:cNvGrpSpPr/>
            <p:nvPr/>
          </p:nvGrpSpPr>
          <p:grpSpPr>
            <a:xfrm>
              <a:off x="4616150" y="2004440"/>
              <a:ext cx="1088878" cy="1055963"/>
              <a:chOff x="4616150" y="2004440"/>
              <a:chExt cx="1088878" cy="1055963"/>
            </a:xfrm>
            <a:grpFill/>
          </p:grpSpPr>
          <p:sp>
            <p:nvSpPr>
              <p:cNvPr id="89" name="Freeform 1050">
                <a:extLst>
                  <a:ext uri="{FF2B5EF4-FFF2-40B4-BE49-F238E27FC236}">
                    <a16:creationId xmlns:a16="http://schemas.microsoft.com/office/drawing/2014/main" id="{D770965D-55C7-CF64-41FF-DF5A678EDEF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90" name="Freeform 1051">
                <a:extLst>
                  <a:ext uri="{FF2B5EF4-FFF2-40B4-BE49-F238E27FC236}">
                    <a16:creationId xmlns:a16="http://schemas.microsoft.com/office/drawing/2014/main" id="{097ACDD9-F8EF-E4BD-5226-C7969DEBEEBB}"/>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1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5336-B037-E342-6AA3-F001537B3C97}"/>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3B20A223-35C0-237B-A5CC-A4630BA6FA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816EBF8C-A520-5E4D-7AD6-A83A459B6E4E}"/>
              </a:ext>
            </a:extLst>
          </p:cNvPr>
          <p:cNvSpPr>
            <a:spLocks noGrp="1"/>
          </p:cNvSpPr>
          <p:nvPr>
            <p:ph type="body" sz="quarter" idx="17"/>
          </p:nvPr>
        </p:nvSpPr>
        <p:spPr/>
        <p:txBody>
          <a:bodyPr/>
          <a:lstStyle/>
          <a:p>
            <a:r>
              <a:rPr lang="en-US" dirty="0"/>
              <a:t>02</a:t>
            </a:r>
          </a:p>
        </p:txBody>
      </p:sp>
      <p:sp>
        <p:nvSpPr>
          <p:cNvPr id="14" name="Rectangle 13">
            <a:extLst>
              <a:ext uri="{FF2B5EF4-FFF2-40B4-BE49-F238E27FC236}">
                <a16:creationId xmlns:a16="http://schemas.microsoft.com/office/drawing/2014/main" id="{246F267E-4361-EB0C-A192-4B869294DC46}"/>
              </a:ext>
            </a:extLst>
          </p:cNvPr>
          <p:cNvSpPr/>
          <p:nvPr/>
        </p:nvSpPr>
        <p:spPr>
          <a:xfrm>
            <a:off x="5523514" y="3110948"/>
            <a:ext cx="5283055" cy="23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994669A6-83B1-9899-6857-6E19BBB170D8}"/>
              </a:ext>
            </a:extLst>
          </p:cNvPr>
          <p:cNvSpPr txBox="1"/>
          <p:nvPr/>
        </p:nvSpPr>
        <p:spPr>
          <a:xfrm>
            <a:off x="5707537" y="3163246"/>
            <a:ext cx="5099031" cy="2308324"/>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DE ROL VAN TECHNOLOGIE IN MODERNE VOEDINGSSYSTEMEN</a:t>
            </a:r>
          </a:p>
        </p:txBody>
      </p:sp>
      <p:grpSp>
        <p:nvGrpSpPr>
          <p:cNvPr id="6" name="Group 5">
            <a:extLst>
              <a:ext uri="{FF2B5EF4-FFF2-40B4-BE49-F238E27FC236}">
                <a16:creationId xmlns:a16="http://schemas.microsoft.com/office/drawing/2014/main" id="{D83CE35A-362F-5644-0C9C-009503449A12}"/>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5235B61B-CB90-0C32-2096-701DA8AB08F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A2B0360B-6F87-CB2B-17BA-C05129F2153E}"/>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F55302EA-6A01-58E8-8E1B-DCDC9DEC517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54E7892-8BCC-5736-CBCE-BF415DA2D7E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A60E99-8191-98C7-956F-E46C502DDF1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D93A7F-C327-BB6F-2A14-FDA2D721E25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A90DCAF-764F-E325-9DBD-70E998445E2F}"/>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9EC8BCF-FEFB-0769-BF91-6A6AB61BA0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148DE4-BE62-E41B-3C09-92896B000C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3BEA91E-5162-5EBE-66AC-6A9F9EAA060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70107761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Een nieuw document maken." ma:contentTypeScope="" ma:versionID="2a7ecce7c0976b24222d073c99e53513">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69154f082d1712490eb6a144e8be853f"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5DA09-CEAD-49F7-80F8-0FB6BB71D2E5}"/>
</file>

<file path=customXml/itemProps2.xml><?xml version="1.0" encoding="utf-8"?>
<ds:datastoreItem xmlns:ds="http://schemas.openxmlformats.org/officeDocument/2006/customXml" ds:itemID="{4FA2C0DB-C073-49CE-9979-DE79796FD959}">
  <ds:schemaRefs>
    <ds:schemaRef ds:uri="http://schemas.microsoft.com/office/2006/metadata/properties"/>
    <ds:schemaRef ds:uri="http://schemas.microsoft.com/office/infopath/2007/PartnerControls"/>
    <ds:schemaRef ds:uri="43e6f6d7-4071-4c4f-8546-e85adde50a14"/>
    <ds:schemaRef ds:uri="9a3675fe-59de-45af-8ae9-99876c5560d0"/>
  </ds:schemaRefs>
</ds:datastoreItem>
</file>

<file path=customXml/itemProps3.xml><?xml version="1.0" encoding="utf-8"?>
<ds:datastoreItem xmlns:ds="http://schemas.openxmlformats.org/officeDocument/2006/customXml" ds:itemID="{40004CA4-C938-4702-BAAF-5AD64A8F9A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4824</TotalTime>
  <Words>2719</Words>
  <Application>Microsoft Office PowerPoint</Application>
  <PresentationFormat>Breedbeeld</PresentationFormat>
  <Paragraphs>360</Paragraphs>
  <Slides>43</Slides>
  <Notes>9</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Calibri</vt:lpstr>
      <vt:lpstr>Montserrat</vt:lpstr>
      <vt:lpstr>Montserrat Light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docId:9B42ABC066AB1E1F993C6CCDB7E2C00C</cp:keywords>
  <cp:lastModifiedBy>Iris Bos</cp:lastModifiedBy>
  <cp:revision>274</cp:revision>
  <dcterms:created xsi:type="dcterms:W3CDTF">2020-10-14T13:32:04Z</dcterms:created>
  <dcterms:modified xsi:type="dcterms:W3CDTF">2026-03-23T20:21:05Z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