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9"/>
  </p:notesMasterIdLst>
  <p:sldIdLst>
    <p:sldId id="4345" r:id="rId5"/>
    <p:sldId id="4353" r:id="rId6"/>
    <p:sldId id="4352" r:id="rId7"/>
    <p:sldId id="4347" r:id="rId8"/>
    <p:sldId id="4350" r:id="rId9"/>
    <p:sldId id="4362" r:id="rId10"/>
    <p:sldId id="4351" r:id="rId11"/>
    <p:sldId id="4369" r:id="rId12"/>
    <p:sldId id="4364" r:id="rId13"/>
    <p:sldId id="4376" r:id="rId14"/>
    <p:sldId id="4377" r:id="rId15"/>
    <p:sldId id="4378" r:id="rId16"/>
    <p:sldId id="4361" r:id="rId17"/>
    <p:sldId id="4379" r:id="rId18"/>
    <p:sldId id="4338" r:id="rId19"/>
    <p:sldId id="4380" r:id="rId20"/>
    <p:sldId id="4381" r:id="rId21"/>
    <p:sldId id="4382" r:id="rId22"/>
    <p:sldId id="4383" r:id="rId23"/>
    <p:sldId id="4384" r:id="rId24"/>
    <p:sldId id="4373" r:id="rId25"/>
    <p:sldId id="4385" r:id="rId26"/>
    <p:sldId id="4386" r:id="rId27"/>
    <p:sldId id="4387" r:id="rId28"/>
    <p:sldId id="4388" r:id="rId29"/>
    <p:sldId id="4365" r:id="rId30"/>
    <p:sldId id="4389" r:id="rId31"/>
    <p:sldId id="4390" r:id="rId32"/>
    <p:sldId id="4391" r:id="rId33"/>
    <p:sldId id="4392" r:id="rId34"/>
    <p:sldId id="4393" r:id="rId35"/>
    <p:sldId id="4394" r:id="rId36"/>
    <p:sldId id="4375" r:id="rId37"/>
    <p:sldId id="4374" r:id="rId38"/>
    <p:sldId id="4395" r:id="rId39"/>
    <p:sldId id="4396" r:id="rId40"/>
    <p:sldId id="4397" r:id="rId41"/>
    <p:sldId id="4398" r:id="rId42"/>
    <p:sldId id="4399" r:id="rId43"/>
    <p:sldId id="4401" r:id="rId44"/>
    <p:sldId id="4403" r:id="rId45"/>
    <p:sldId id="4404" r:id="rId46"/>
    <p:sldId id="4406" r:id="rId47"/>
    <p:sldId id="452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7473B6"/>
    <a:srgbClr val="292668"/>
    <a:srgbClr val="55854D"/>
    <a:srgbClr val="88D1DA"/>
    <a:srgbClr val="EC3A95"/>
    <a:srgbClr val="ECC0DA"/>
    <a:srgbClr val="404A52"/>
    <a:srgbClr val="ECECEC"/>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14" autoAdjust="0"/>
  </p:normalViewPr>
  <p:slideViewPr>
    <p:cSldViewPr snapToGrid="0" snapToObjects="1">
      <p:cViewPr varScale="1">
        <p:scale>
          <a:sx n="90" d="100"/>
          <a:sy n="90" d="100"/>
        </p:scale>
        <p:origin x="139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23 maart 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Vierde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08661-B677-499F-A540-4C4B3DFBE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F1A7D-6F48-49F4-F5BA-F7DDCB2E1CF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9F467AB-08C1-EE72-CD0A-27FDD444E88B}"/>
              </a:ext>
            </a:extLst>
          </p:cNvPr>
          <p:cNvSpPr>
            <a:spLocks noGrp="1"/>
          </p:cNvSpPr>
          <p:nvPr>
            <p:ph type="body" idx="1"/>
          </p:nvPr>
        </p:nvSpPr>
        <p:spPr/>
        <p:txBody>
          <a:bodyPr/>
          <a:lstStyle/>
          <a:p>
            <a:pPr marL="0" indent="0">
              <a:buFont typeface="Arial" panose="020B0604020202020204" pitchFamily="34" charset="0"/>
              <a:buNone/>
            </a:pPr>
            <a:r>
              <a:rPr lang="en-US" dirty="0"/>
              <a:t>In dit hoofdstuk behandelen we het volgende: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Voeding is een natuurlijk startpunt voor service-based learning omdat het lokaal, sociaal en gedeeld is</a:t>
            </a:r>
          </a:p>
          <a:p>
            <a:pPr marL="171450" indent="-171450">
              <a:buFont typeface="Arial" panose="020B0604020202020204" pitchFamily="34" charset="0"/>
              <a:buChar char="•"/>
            </a:pPr>
            <a:r>
              <a:rPr lang="en-US" dirty="0"/>
              <a:t>Servicegerichte voedselprojecten verbinden onderwijs met dagelijkse praktijken zoals verbouwen, koken, inkopen en eten</a:t>
            </a:r>
          </a:p>
          <a:p>
            <a:pPr marL="171450" indent="-171450">
              <a:buFont typeface="Arial" panose="020B0604020202020204" pitchFamily="34" charset="0"/>
              <a:buChar char="•"/>
            </a:pPr>
            <a:r>
              <a:rPr lang="en-US" dirty="0"/>
              <a:t>Leren is het meest effectief wanneer studenten samenwerken </a:t>
            </a:r>
            <a:r>
              <a:rPr lang="en-US" i="1" dirty="0"/>
              <a:t>met </a:t>
            </a:r>
            <a:r>
              <a:rPr lang="en-US" dirty="0"/>
              <a:t>voedselgemeenschappen (producenten, koks, markten, ngo's) in plaats van op te treden als externe experts</a:t>
            </a:r>
          </a:p>
          <a:p>
            <a:pPr marL="171450" indent="-171450">
              <a:buFont typeface="Arial" panose="020B0604020202020204" pitchFamily="34" charset="0"/>
              <a:buChar char="•"/>
            </a:pPr>
            <a:r>
              <a:rPr lang="en-US" dirty="0"/>
              <a:t>Betrokkenheid rond voedsel brengt kwesties als toegang, rechtvaardigheid, duurzaamheid en culturele kennis naar voren</a:t>
            </a:r>
          </a:p>
          <a:p>
            <a:pPr marL="171450" indent="-171450">
              <a:buFont typeface="Arial" panose="020B0604020202020204" pitchFamily="34" charset="0"/>
              <a:buChar char="•"/>
            </a:pPr>
            <a:r>
              <a:rPr lang="en-US" dirty="0"/>
              <a:t>Ethische betrokkenheid bij voedsel vereist respect voor lokale kennis, arbeid en levenservaring</a:t>
            </a:r>
          </a:p>
          <a:p>
            <a:endParaRPr lang="en-US" dirty="0"/>
          </a:p>
          <a:p>
            <a:r>
              <a:rPr lang="en-GB" dirty="0"/>
              <a:t>https://education.ec.europa.eu – service learning in het hoger onderwijs </a:t>
            </a:r>
          </a:p>
          <a:p>
            <a:r>
              <a:rPr lang="en-GB" dirty="0"/>
              <a:t>https://www.unesco.org – maatschappelijke betrokkenheid </a:t>
            </a:r>
          </a:p>
          <a:p>
            <a:r>
              <a:rPr lang="en-GB" dirty="0"/>
              <a:t>https://www.foodsystemsjournal.org – service learning in de horeca </a:t>
            </a:r>
          </a:p>
          <a:p>
            <a:r>
              <a:rPr lang="en-GB" dirty="0"/>
              <a:t>https://sustainablefoodtrust.org – voedselprojecten en co-creatie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https://foodpolicynetworks.org – voedselprojecten en co-creatie</a:t>
            </a:r>
          </a:p>
          <a:p>
            <a:r>
              <a:rPr lang="en-GB" dirty="0"/>
              <a:t>https://www.oecd.org/education - maatschappelijke betrokkenheid </a:t>
            </a:r>
          </a:p>
          <a:p>
            <a:r>
              <a:rPr lang="en-GB" dirty="0"/>
              <a:t>https://enoll.org – Living Labs</a:t>
            </a:r>
          </a:p>
          <a:p>
            <a:r>
              <a:rPr lang="en-GB" dirty="0"/>
              <a:t>https://jpi-urbaneurope.eu – co-creatie/Living Labs </a:t>
            </a:r>
          </a:p>
        </p:txBody>
      </p:sp>
      <p:sp>
        <p:nvSpPr>
          <p:cNvPr id="4" name="Slide Number Placeholder 3">
            <a:extLst>
              <a:ext uri="{FF2B5EF4-FFF2-40B4-BE49-F238E27FC236}">
                <a16:creationId xmlns:a16="http://schemas.microsoft.com/office/drawing/2014/main" id="{1B3D609E-4516-F059-BD5D-C53A1DDC4648}"/>
              </a:ext>
            </a:extLst>
          </p:cNvPr>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1184739616"/>
      </p:ext>
    </p:extLst>
  </p:cSld>
  <p:clrMapOvr>
    <a:masterClrMapping/>
  </p:clrMapOvr>
</p:notes>
</file>

<file path=ppt/notesSlides/notesSlide1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pPr marL="0" indent="0">
              <a:buFont typeface="Arial" panose="020B0604020202020204" pitchFamily="34" charset="0"/>
              <a:buNone/>
            </a:pPr>
            <a:r>
              <a:rPr lang="en-US" dirty="0"/>
              <a:t>In dit gedeelte behandelen we: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Voeding als een vorm van communicatie die verband houdt met cultuur, identiteit en herinnering – korte inleiding (1 dia) </a:t>
            </a:r>
          </a:p>
          <a:p>
            <a:pPr marL="171450" indent="-171450">
              <a:buFont typeface="Arial" panose="020B0604020202020204" pitchFamily="34" charset="0"/>
              <a:buChar char="•"/>
            </a:pPr>
            <a:r>
              <a:rPr lang="en-US" dirty="0"/>
              <a:t>Hoe verhalen over voedsel waarden, gedrag en percepties van duurzaamheid vormgeven</a:t>
            </a:r>
          </a:p>
          <a:p>
            <a:pPr marL="171450" indent="-171450">
              <a:buFont typeface="Arial" panose="020B0604020202020204" pitchFamily="34" charset="0"/>
              <a:buChar char="•"/>
            </a:pPr>
            <a:r>
              <a:rPr lang="en-US" dirty="0"/>
              <a:t>Verschillen in de manier waarop over voedsel wordt gecommuniceerd tussen culturen, sectoren en disciplines</a:t>
            </a:r>
          </a:p>
          <a:p>
            <a:pPr marL="171450" indent="-171450">
              <a:buFont typeface="Arial" panose="020B0604020202020204" pitchFamily="34" charset="0"/>
              <a:buChar char="•"/>
            </a:pPr>
            <a:r>
              <a:rPr lang="en-US" dirty="0"/>
              <a:t>Wie creëert voedselverhalen en wiens stemmen ontbreken of worden gemarginaliseerd</a:t>
            </a:r>
          </a:p>
          <a:p>
            <a:pPr marL="171450" indent="-171450">
              <a:buFont typeface="Arial" panose="020B0604020202020204" pitchFamily="34" charset="0"/>
              <a:buChar char="•"/>
            </a:pPr>
            <a:r>
              <a:rPr lang="en-US" dirty="0"/>
              <a:t>De rol van marketing, media en digitale platforms bij het vormgeven van het begrip van voedsel</a:t>
            </a:r>
          </a:p>
          <a:p>
            <a:pPr marL="171450" indent="-171450">
              <a:buFont typeface="Arial" panose="020B0604020202020204" pitchFamily="34" charset="0"/>
              <a:buChar char="•"/>
            </a:pPr>
            <a:r>
              <a:rPr lang="en-US" dirty="0"/>
              <a:t>Ethische verantwoordelijkheden in voedselcommunicatie, waaronder transparantie en vertrouwen</a:t>
            </a:r>
          </a:p>
          <a:p>
            <a:endParaRPr lang="en-US" dirty="0"/>
          </a:p>
          <a:p>
            <a:r>
              <a:rPr lang="en-GB" dirty="0"/>
              <a:t>https://www.fao.org/home/en – identiteit en cultuur </a:t>
            </a:r>
          </a:p>
          <a:p>
            <a:r>
              <a:rPr lang="en-GB" dirty="0"/>
              <a:t>https://www.slowfood.com – storytelling </a:t>
            </a:r>
          </a:p>
          <a:p>
            <a:r>
              <a:rPr lang="en-GB" dirty="0"/>
              <a:t>https://food.ec.europa.eu/horizontal-topics/farm-fork-strategy_en - communicatie </a:t>
            </a:r>
          </a:p>
          <a:p>
            <a:r>
              <a:rPr lang="en-GB" dirty="0"/>
              <a:t>https://www.foodethicscouncil.org – communicatie </a:t>
            </a:r>
          </a:p>
          <a:p>
            <a:r>
              <a:rPr lang="en-GB" dirty="0"/>
              <a:t>https://ich.unesco.org – Ethiek</a:t>
            </a:r>
          </a:p>
          <a:p>
            <a:r>
              <a:rPr lang="en-GB" dirty="0"/>
              <a:t>https://civileats.com – ethiek </a:t>
            </a:r>
            <a:endParaRPr lang="en-US" dirty="0"/>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76068525"/>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05C8-85C5-A104-8288-714B149F8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8DF83-4275-6D85-CC0D-ACFE153BCBD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B4DEF1A-F911-6119-4D79-FBC7E4F9537F}"/>
              </a:ext>
            </a:extLst>
          </p:cNvPr>
          <p:cNvSpPr>
            <a:spLocks noGrp="1"/>
          </p:cNvSpPr>
          <p:nvPr>
            <p:ph type="body" idx="1"/>
          </p:nvPr>
        </p:nvSpPr>
        <p:spPr/>
        <p:txBody>
          <a:bodyPr/>
          <a:lstStyle/>
          <a:p>
            <a:pPr marL="171450" indent="-171450">
              <a:buFont typeface="Arial" panose="020B0604020202020204" pitchFamily="34" charset="0"/>
              <a:buChar char="•"/>
            </a:pPr>
            <a:r>
              <a:rPr lang="en-US" dirty="0"/>
              <a:t>Waarom uitdagingen in het voedselsysteem samenwerking tussen verschillende sectoren vereisen</a:t>
            </a:r>
          </a:p>
          <a:p>
            <a:pPr marL="171450" indent="-171450">
              <a:buFont typeface="Arial" panose="020B0604020202020204" pitchFamily="34" charset="0"/>
              <a:buChar char="•"/>
            </a:pPr>
            <a:r>
              <a:rPr lang="en-US" dirty="0"/>
              <a:t>De rol van voedingseducatie, de horeca, de industrie en lokale gemeenschappen</a:t>
            </a:r>
          </a:p>
          <a:p>
            <a:pPr marL="171450" indent="-171450">
              <a:buFont typeface="Arial" panose="020B0604020202020204" pitchFamily="34" charset="0"/>
              <a:buChar char="•"/>
            </a:pPr>
            <a:r>
              <a:rPr lang="en-US" dirty="0"/>
              <a:t>Samenwerken op het snijvlak van disciplines zoals voeding, cultuur, duurzaamheid en het bedrijfsleven</a:t>
            </a:r>
          </a:p>
          <a:p>
            <a:pPr marL="171450" indent="-171450">
              <a:buFont typeface="Arial" panose="020B0604020202020204" pitchFamily="34" charset="0"/>
              <a:buChar char="•"/>
            </a:pPr>
            <a:r>
              <a:rPr lang="en-US" dirty="0"/>
              <a:t>Co-creatie met producenten, keukens, voedselhubs en gemeenschapsinitiatieven</a:t>
            </a:r>
          </a:p>
          <a:p>
            <a:pPr marL="171450" indent="-171450">
              <a:buFont typeface="Arial" panose="020B0604020202020204" pitchFamily="34" charset="0"/>
              <a:buChar char="•"/>
            </a:pPr>
            <a:r>
              <a:rPr lang="en-US" dirty="0"/>
              <a:t>Communicatie, vertrouwen en macht in partnerschappen op het gebied van voedsel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FAO – Voedselsystemen en partnerschappen https://www.fao.org/</a:t>
            </a:r>
          </a:p>
          <a:p>
            <a:pPr marL="0" indent="0">
              <a:buFont typeface="Arial" panose="020B0604020202020204" pitchFamily="34" charset="0"/>
              <a:buNone/>
            </a:pPr>
            <a:r>
              <a:rPr lang="en-US" dirty="0"/>
              <a:t>Voedselsystemen en duurzaamheid https://food.ec.europa.eu</a:t>
            </a:r>
          </a:p>
          <a:p>
            <a:pPr marL="0" indent="0">
              <a:buFont typeface="Arial" panose="020B0604020202020204" pitchFamily="34" charset="0"/>
              <a:buNone/>
            </a:pPr>
            <a:r>
              <a:rPr lang="en-US" dirty="0"/>
              <a:t>EIT Food – Partnerschappen voor onderwijs en innovatie https://www.eitfood.eu</a:t>
            </a:r>
          </a:p>
          <a:p>
            <a:pPr marL="0" indent="0">
              <a:buFont typeface="Arial" panose="020B0604020202020204" pitchFamily="34" charset="0"/>
              <a:buNone/>
            </a:pPr>
            <a:r>
              <a:rPr lang="en-US" dirty="0"/>
              <a:t>RUN-EU (Regional University Network – Europe) https://run-eu.eu</a:t>
            </a:r>
          </a:p>
          <a:p>
            <a:pPr marL="0" indent="0">
              <a:buFont typeface="Arial" panose="020B0604020202020204" pitchFamily="34" charset="0"/>
              <a:buNone/>
            </a:pPr>
            <a:r>
              <a:rPr lang="en-US" dirty="0"/>
              <a:t>Europees netwerk van Living Labs (ENoLL) https://enoll.org</a:t>
            </a:r>
          </a:p>
          <a:p>
            <a:pPr marL="0" indent="0">
              <a:buFont typeface="Arial" panose="020B0604020202020204" pitchFamily="34" charset="0"/>
              <a:buNone/>
            </a:pPr>
            <a:r>
              <a:rPr lang="en-US" dirty="0"/>
              <a:t>Food Ethics Council https://www.foodethicscouncil.org</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2A5CB35-E99B-4B27-3A85-A7F5C33FD698}"/>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3657285358"/>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522C-BED2-CA40-199F-CEE245CB2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9148C-ED8B-2DEE-F1B3-8282357F866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E1BDDF6-5C0D-7C34-0AB9-D5E95CB3A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4681C-6CC6-C089-98FA-A6CA04BA0652}"/>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013937935"/>
      </p:ext>
    </p:extLst>
  </p:cSld>
  <p:clrMapOvr>
    <a:masterClrMapping/>
  </p:clrMapOvr>
</p:notes>
</file>

<file path=ppt/notesSlides/notesSlide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7F1B-08A6-C99B-F0F9-CCC6C03B6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E1C51-CCA2-87D4-2A16-372C7FD320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F26F48-AB3C-1648-1946-E87B80626224}"/>
              </a:ext>
            </a:extLst>
          </p:cNvPr>
          <p:cNvSpPr>
            <a:spLocks noGrp="1"/>
          </p:cNvSpPr>
          <p:nvPr>
            <p:ph type="body" idx="1"/>
          </p:nvPr>
        </p:nvSpPr>
        <p:spPr/>
        <p:txBody>
          <a:bodyPr/>
          <a:lstStyle/>
          <a:p>
            <a:r>
              <a:rPr lang="en-US" b="0" dirty="0"/>
              <a:t>Communicatie</a:t>
            </a:r>
          </a:p>
          <a:p>
            <a:pPr marL="171450" indent="-171450">
              <a:buFont typeface="Arial" panose="020B0604020202020204" pitchFamily="34" charset="0"/>
              <a:buChar char="•"/>
            </a:pPr>
            <a:r>
              <a:rPr lang="en-US" dirty="0"/>
              <a:t>Gebruikt duidelijke, toegankelijke boodschappen om het bewustzijn over voedselverspilling en de milieu-impact ervan te vergroten</a:t>
            </a:r>
          </a:p>
          <a:p>
            <a:pPr marL="171450" indent="-171450">
              <a:buFont typeface="Arial" panose="020B0604020202020204" pitchFamily="34" charset="0"/>
              <a:buChar char="•"/>
            </a:pPr>
            <a:r>
              <a:rPr lang="en-US" dirty="0"/>
              <a:t>Brengt complexe duurzaamheidskwesties over via eenvoudige dagelijkse handelingen</a:t>
            </a:r>
          </a:p>
          <a:p>
            <a:pPr marL="171450" indent="-171450">
              <a:buFont typeface="Arial" panose="020B0604020202020204" pitchFamily="34" charset="0"/>
              <a:buChar char="•"/>
            </a:pPr>
            <a:r>
              <a:rPr lang="en-US" dirty="0"/>
              <a:t>Maakt gebruik van digitale verhalen, campagnes en data om het gedrag van consumenten te veranderen</a:t>
            </a:r>
          </a:p>
          <a:p>
            <a:r>
              <a:rPr lang="en-US" b="0" dirty="0"/>
              <a:t>Samenwerking</a:t>
            </a:r>
          </a:p>
          <a:p>
            <a:pPr marL="171450" indent="-171450">
              <a:buFont typeface="Arial" panose="020B0604020202020204" pitchFamily="34" charset="0"/>
              <a:buChar char="•"/>
            </a:pPr>
            <a:r>
              <a:rPr lang="en-US" dirty="0"/>
              <a:t>Werkt samen met restaurants, cafés, supermarkten, bakkerijen en voedselproducenten</a:t>
            </a:r>
          </a:p>
          <a:p>
            <a:pPr marL="171450" indent="-171450">
              <a:buFont typeface="Arial" panose="020B0604020202020204" pitchFamily="34" charset="0"/>
              <a:buChar char="•"/>
            </a:pPr>
            <a:r>
              <a:rPr lang="en-US" dirty="0"/>
              <a:t>Werkt samen met lokale overheden, scholen en ngo's om de impact te vergroten</a:t>
            </a:r>
          </a:p>
          <a:p>
            <a:pPr marL="171450" indent="-171450">
              <a:buFont typeface="Arial" panose="020B0604020202020204" pitchFamily="34" charset="0"/>
              <a:buChar char="•"/>
            </a:pPr>
            <a:r>
              <a:rPr lang="en-US" dirty="0"/>
              <a:t>Stemt bedrijfsdoelstellingen af op sociale en ecologische waarden</a:t>
            </a:r>
          </a:p>
          <a:p>
            <a:r>
              <a:rPr lang="en-US" b="0" dirty="0"/>
              <a:t>Diensten</a:t>
            </a:r>
          </a:p>
          <a:p>
            <a:pPr marL="171450" indent="-171450">
              <a:buFont typeface="Arial" panose="020B0604020202020204" pitchFamily="34" charset="0"/>
              <a:buChar char="•"/>
            </a:pPr>
            <a:r>
              <a:rPr lang="en-US" dirty="0"/>
              <a:t>Biedt een praktische dienst aan die ten goede komt aan bedrijven, consumenten en het milieu</a:t>
            </a:r>
          </a:p>
          <a:p>
            <a:pPr marL="171450" indent="-171450">
              <a:buFont typeface="Arial" panose="020B0604020202020204" pitchFamily="34" charset="0"/>
              <a:buChar char="•"/>
            </a:pPr>
            <a:r>
              <a:rPr lang="en-US" dirty="0"/>
              <a:t>Ondersteunt lokale voedingsbedrijven door afval te verminderen en waarde terug te winnen</a:t>
            </a:r>
          </a:p>
        </p:txBody>
      </p:sp>
      <p:sp>
        <p:nvSpPr>
          <p:cNvPr id="4" name="Slide Number Placeholder 3">
            <a:extLst>
              <a:ext uri="{FF2B5EF4-FFF2-40B4-BE49-F238E27FC236}">
                <a16:creationId xmlns:a16="http://schemas.microsoft.com/office/drawing/2014/main" id="{F1FCE69F-EC4A-50EF-6AFD-247BCD14A22A}"/>
              </a:ext>
            </a:extLst>
          </p:cNvPr>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44174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Food Eco - Culture Edu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Any Questions?</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TABLE OF</a:t>
            </a:r>
          </a:p>
          <a:p>
            <a:pPr lvl="0"/>
            <a:r>
              <a:rPr lang="en-GB" dirty="0"/>
              <a:t>CONTENTS</a:t>
            </a:r>
            <a:endParaRPr lang="en-US" dirty="0"/>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dirty="0">
                <a:solidFill>
                  <a:srgbClr val="292668"/>
                </a:solidFill>
              </a:rPr>
              <a:t>This license requires that </a:t>
            </a:r>
            <a:r>
              <a:rPr lang="en-US" sz="800" dirty="0" err="1">
                <a:solidFill>
                  <a:srgbClr val="292668"/>
                </a:solidFill>
              </a:rPr>
              <a:t>reusers</a:t>
            </a:r>
            <a:r>
              <a:rPr lang="en-US" sz="800" dirty="0">
                <a:solidFill>
                  <a:srgbClr val="292668"/>
                </a:solidFill>
              </a:rPr>
              <a:t> give credit to the creator. It allows </a:t>
            </a:r>
            <a:r>
              <a:rPr lang="en-US" sz="800" dirty="0" err="1">
                <a:solidFill>
                  <a:srgbClr val="292668"/>
                </a:solidFill>
              </a:rPr>
              <a:t>reusers</a:t>
            </a:r>
            <a:r>
              <a:rPr lang="en-US" sz="800" dirty="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dirty="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dirty="0">
                <a:solidFill>
                  <a:srgbClr val="292668"/>
                </a:solidFill>
              </a:rPr>
              <a:t>Disciplines met elkaar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slowfood.com/"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ivileats.com/"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0Cb_oPPfLP4" TargetMode="External"/><Relationship Id="rId2" Type="http://schemas.openxmlformats.org/officeDocument/2006/relationships/slideLayout" Target="../slideLayouts/slideLayout15.xml"/><Relationship Id="rId1" Type="http://schemas.openxmlformats.org/officeDocument/2006/relationships/video" Target="https://www.youtube.com/embed/0Cb_oPPfLP4?feature=oembed"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agriculture.ec.europa.eu/media/food-europe-podcast_en"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o.org/"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run-eu.eu/" TargetMode="External"/><Relationship Id="rId2" Type="http://schemas.openxmlformats.org/officeDocument/2006/relationships/hyperlink" Target="https://www.eitfood.eu/"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enoll.org/"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www.bing.com/ck/a?!&amp;&amp;p=19741757939a3a1720593497d04995d6237c5a1c10a618486d20e44966360923JmltdHM9MTc3NDIyNDAwMA&amp;ptn=3&amp;ver=2&amp;hsh=4&amp;fclid=3bd426a3-0c4a-6577-135f-32ff0de664ac&amp;psq=Food+Ethics+Council&amp;u=a1aHR0cHM6Ly93d3cuZm9vZGV0aGljc2NvdW5jaWwub3JnLw"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foodshift2030.eu/"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video" Target="https://www.youtube.com/embed/8vSxCsoxwDE?feature=oembed" TargetMode="External"/><Relationship Id="rId4" Type="http://schemas.openxmlformats.org/officeDocument/2006/relationships/hyperlink" Target="https://www.youtube.com/watch?v=8vSxCsoxw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oodshift2030.eu/"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9.jpeg"/><Relationship Id="rId4" Type="http://schemas.openxmlformats.org/officeDocument/2006/relationships/hyperlink" Target="https://www.toogoodtogo.com/en-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education.ec.europa.eu/"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https://www.unesco.org/"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https://www.oecd.org/education"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enoll.or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sustainablefoodtrust.org/"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foodpolicynetworks.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ilanurbanfoodpolicypact.org/"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4.xml"/><Relationship Id="rId1" Type="http://schemas.openxmlformats.org/officeDocument/2006/relationships/video" Target="https://www.youtube.com/embed/HXw-UQ3Gk6U?feature=oembed" TargetMode="External"/><Relationship Id="rId4" Type="http://schemas.openxmlformats.org/officeDocument/2006/relationships/hyperlink" Target="https://www.youtube.com/watch?v=HXw-UQ3Gk6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fao.org/home/en"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Group of friends dining outdoors">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7" y="4263817"/>
            <a:ext cx="4025773" cy="1441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5191049" cy="1815882"/>
          </a:xfrm>
          <a:prstGeom prst="rect">
            <a:avLst/>
          </a:prstGeom>
          <a:noFill/>
        </p:spPr>
        <p:txBody>
          <a:bodyPr wrap="square" rtlCol="0">
            <a:spAutoFit/>
          </a:bodyPr>
          <a:lstStyle/>
          <a:p>
            <a:r>
              <a:rPr lang="en-IE" sz="2800" b="1" spc="300" dirty="0">
                <a:solidFill>
                  <a:srgbClr val="F26F46"/>
                </a:solidFill>
              </a:rPr>
              <a:t>COMMUNICATIE, SAMENWERKING &amp; SERVICE</a:t>
            </a:r>
            <a:endParaRPr lang="en-IE" sz="2800" dirty="0"/>
          </a:p>
          <a:p>
            <a:endParaRPr lang="en-US" sz="2800" b="1" spc="300" dirty="0">
              <a:solidFill>
                <a:srgbClr val="F26F46"/>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dirty="0" err="1">
                <a:solidFill>
                  <a:srgbClr val="292668"/>
                </a:solidFill>
                <a:latin typeface="Calibri" panose="020F0502020204030204" pitchFamily="34" charset="0"/>
                <a:cs typeface="Calibri" panose="020F0502020204030204" pitchFamily="34" charset="0"/>
              </a:rPr>
              <a:t>www.foodecocultureedu.eu</a:t>
            </a:r>
            <a:endParaRPr lang="en-US" sz="3400" dirty="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Module 6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8DAA7-59CF-2C09-8552-35F7034F7EEA}"/>
              </a:ext>
            </a:extLst>
          </p:cNvPr>
          <p:cNvSpPr>
            <a:spLocks noGrp="1"/>
          </p:cNvSpPr>
          <p:nvPr>
            <p:ph type="body" sz="quarter" idx="16"/>
          </p:nvPr>
        </p:nvSpPr>
        <p:spPr>
          <a:xfrm>
            <a:off x="740189" y="595836"/>
            <a:ext cx="10382288" cy="803654"/>
          </a:xfrm>
        </p:spPr>
        <p:txBody>
          <a:bodyPr/>
          <a:lstStyle/>
          <a:p>
            <a:r>
              <a:rPr lang="en-US" dirty="0"/>
              <a:t>Slow Food: Verhalen vertellen voor duurzame voedselsystemen</a:t>
            </a:r>
            <a:endParaRPr lang="en-GB" dirty="0"/>
          </a:p>
        </p:txBody>
      </p:sp>
      <p:sp>
        <p:nvSpPr>
          <p:cNvPr id="3" name="Text Placeholder 2">
            <a:extLst>
              <a:ext uri="{FF2B5EF4-FFF2-40B4-BE49-F238E27FC236}">
                <a16:creationId xmlns:a16="http://schemas.microsoft.com/office/drawing/2014/main" id="{F57F6C82-2055-8B0C-CC4D-FF538EA24538}"/>
              </a:ext>
            </a:extLst>
          </p:cNvPr>
          <p:cNvSpPr>
            <a:spLocks noGrp="1"/>
          </p:cNvSpPr>
          <p:nvPr>
            <p:ph type="body" sz="quarter" idx="19"/>
          </p:nvPr>
        </p:nvSpPr>
        <p:spPr>
          <a:xfrm>
            <a:off x="815683" y="1309454"/>
            <a:ext cx="10052954" cy="4250335"/>
          </a:xfrm>
        </p:spPr>
        <p:txBody>
          <a:bodyPr/>
          <a:lstStyle/>
          <a:p>
            <a:pPr marL="0" indent="0" algn="just"/>
            <a:r>
              <a:rPr lang="en-US" b="1" dirty="0">
                <a:hlinkClick r:id="rId2"/>
              </a:rPr>
              <a:t>Slow Food </a:t>
            </a:r>
            <a:r>
              <a:rPr lang="en-US" dirty="0"/>
              <a:t>is een internationale beweging die verhalen vertellen als belangrijkste instrument gebruikt om duurzame, cultureel verankerde voedselsystemen te bevorderen. Slow Food, opgericht in Italië, daagt </a:t>
            </a:r>
            <a:r>
              <a:rPr lang="en-US" dirty="0"/>
              <a:t>de </a:t>
            </a:r>
            <a:r>
              <a:rPr lang="en-US" dirty="0" err="1"/>
              <a:t>geïndustrialiseerde </a:t>
            </a:r>
            <a:r>
              <a:rPr lang="en-US" dirty="0"/>
              <a:t>voedselproductie </a:t>
            </a:r>
            <a:r>
              <a:rPr lang="en-US" dirty="0"/>
              <a:t>uit </a:t>
            </a:r>
            <a:r>
              <a:rPr lang="en-US" dirty="0"/>
              <a:t>door de nadruk te leggen op de verbanden tussen voedsel, cultuur, mensen en het milieu. Slow Food promoot voedsel dat:</a:t>
            </a:r>
          </a:p>
          <a:p>
            <a:pPr marL="0" indent="0" algn="just"/>
            <a:endParaRPr lang="en-US" dirty="0"/>
          </a:p>
          <a:p>
            <a:pPr marL="0" indent="0" algn="just"/>
            <a:endParaRPr lang="en-US" dirty="0"/>
          </a:p>
          <a:p>
            <a:pPr marL="0" indent="0" algn="just"/>
            <a:endParaRPr lang="en-US" dirty="0"/>
          </a:p>
          <a:p>
            <a:pPr marL="0" indent="0" algn="just"/>
            <a:endParaRPr lang="en-US" dirty="0"/>
          </a:p>
          <a:p>
            <a:pPr marL="0" indent="0" algn="just"/>
            <a:endParaRPr lang="en-US" dirty="0"/>
          </a:p>
          <a:p>
            <a:pPr marL="0" indent="0" algn="just"/>
            <a:r>
              <a:rPr lang="en-US" dirty="0"/>
              <a:t>Door middel van verhalen over traditionele voedingsmiddelen, lokale producenten en bedreigde ingrediënten maakt Slow Food mensen bewust van het verlies aan biodiversiteit, culturele erosie en de impact op het milieu. De storytelling-aanpak moedigt consumenten aan om voedingskeuzes te zien als ethische en politieke handelingen, in plaats van louter persoonlijke voorkeuren.</a:t>
            </a:r>
            <a:endParaRPr lang="en-GB" dirty="0"/>
          </a:p>
        </p:txBody>
      </p:sp>
      <p:sp>
        <p:nvSpPr>
          <p:cNvPr id="5" name="Freeform 1">
            <a:extLst>
              <a:ext uri="{FF2B5EF4-FFF2-40B4-BE49-F238E27FC236}">
                <a16:creationId xmlns:a16="http://schemas.microsoft.com/office/drawing/2014/main" id="{FCC51593-6B6C-DA50-CEB2-0CFEBD23DA0F}"/>
              </a:ext>
            </a:extLst>
          </p:cNvPr>
          <p:cNvSpPr>
            <a:spLocks noChangeArrowheads="1"/>
          </p:cNvSpPr>
          <p:nvPr/>
        </p:nvSpPr>
        <p:spPr bwMode="auto">
          <a:xfrm>
            <a:off x="1770461" y="2941247"/>
            <a:ext cx="2629560" cy="1310302"/>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6" name="CuadroTexto 553">
            <a:extLst>
              <a:ext uri="{FF2B5EF4-FFF2-40B4-BE49-F238E27FC236}">
                <a16:creationId xmlns:a16="http://schemas.microsoft.com/office/drawing/2014/main" id="{26D0B903-E2A3-6DAE-8FB3-5EBBB32E9DF6}"/>
              </a:ext>
            </a:extLst>
          </p:cNvPr>
          <p:cNvSpPr txBox="1"/>
          <p:nvPr/>
        </p:nvSpPr>
        <p:spPr>
          <a:xfrm>
            <a:off x="1800609" y="3134733"/>
            <a:ext cx="2466886"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Goed – van hoge kwaliteit, smaakvol en cultureel betekenisvol</a:t>
            </a:r>
          </a:p>
        </p:txBody>
      </p:sp>
      <p:sp>
        <p:nvSpPr>
          <p:cNvPr id="7" name="Freeform 1">
            <a:extLst>
              <a:ext uri="{FF2B5EF4-FFF2-40B4-BE49-F238E27FC236}">
                <a16:creationId xmlns:a16="http://schemas.microsoft.com/office/drawing/2014/main" id="{A002FFC6-0A93-3377-1735-4F13655E94A1}"/>
              </a:ext>
            </a:extLst>
          </p:cNvPr>
          <p:cNvSpPr>
            <a:spLocks noChangeArrowheads="1"/>
          </p:cNvSpPr>
          <p:nvPr/>
        </p:nvSpPr>
        <p:spPr bwMode="auto">
          <a:xfrm>
            <a:off x="4574501" y="2934679"/>
            <a:ext cx="2563987" cy="1323439"/>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8" name="CuadroTexto 553">
            <a:extLst>
              <a:ext uri="{FF2B5EF4-FFF2-40B4-BE49-F238E27FC236}">
                <a16:creationId xmlns:a16="http://schemas.microsoft.com/office/drawing/2014/main" id="{FBBA4339-75D5-A6F7-79FD-185E9DAA81F7}"/>
              </a:ext>
            </a:extLst>
          </p:cNvPr>
          <p:cNvSpPr txBox="1"/>
          <p:nvPr/>
        </p:nvSpPr>
        <p:spPr>
          <a:xfrm>
            <a:off x="4720313" y="2972957"/>
            <a:ext cx="2243695" cy="1200329"/>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Schoon – geproduceerd op een manier die ecosystemen en biodiversiteit beschermt</a:t>
            </a:r>
          </a:p>
        </p:txBody>
      </p:sp>
      <p:sp>
        <p:nvSpPr>
          <p:cNvPr id="9" name="Freeform 1">
            <a:extLst>
              <a:ext uri="{FF2B5EF4-FFF2-40B4-BE49-F238E27FC236}">
                <a16:creationId xmlns:a16="http://schemas.microsoft.com/office/drawing/2014/main" id="{B25F8059-98EF-A9A4-0FAD-B202B147C014}"/>
              </a:ext>
            </a:extLst>
          </p:cNvPr>
          <p:cNvSpPr>
            <a:spLocks noChangeArrowheads="1"/>
          </p:cNvSpPr>
          <p:nvPr/>
        </p:nvSpPr>
        <p:spPr bwMode="auto">
          <a:xfrm>
            <a:off x="7284300" y="2934678"/>
            <a:ext cx="2466886" cy="1323439"/>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10" name="CuadroTexto 553">
            <a:extLst>
              <a:ext uri="{FF2B5EF4-FFF2-40B4-BE49-F238E27FC236}">
                <a16:creationId xmlns:a16="http://schemas.microsoft.com/office/drawing/2014/main" id="{2A174836-3DBE-ECAB-C547-6A2793E2A39E}"/>
              </a:ext>
            </a:extLst>
          </p:cNvPr>
          <p:cNvSpPr txBox="1"/>
          <p:nvPr/>
        </p:nvSpPr>
        <p:spPr>
          <a:xfrm>
            <a:off x="7284300" y="3134732"/>
            <a:ext cx="2466886"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Eerlijk – met respect voor producenten, werknemers en lokale economieën</a:t>
            </a:r>
          </a:p>
        </p:txBody>
      </p:sp>
    </p:spTree>
    <p:extLst>
      <p:ext uri="{BB962C8B-B14F-4D97-AF65-F5344CB8AC3E}">
        <p14:creationId xmlns:p14="http://schemas.microsoft.com/office/powerpoint/2010/main" val="340669966"/>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B74C68-3F03-9C16-7540-E67303CEFA24}"/>
              </a:ext>
            </a:extLst>
          </p:cNvPr>
          <p:cNvSpPr>
            <a:spLocks noGrp="1"/>
          </p:cNvSpPr>
          <p:nvPr>
            <p:ph type="body" sz="quarter" idx="18"/>
          </p:nvPr>
        </p:nvSpPr>
        <p:spPr>
          <a:xfrm>
            <a:off x="4825907" y="935751"/>
            <a:ext cx="6341766" cy="5166427"/>
          </a:xfrm>
        </p:spPr>
        <p:txBody>
          <a:bodyPr/>
          <a:lstStyle/>
          <a:p>
            <a:pPr marL="0" indent="0"/>
            <a:r>
              <a:rPr lang="en-US" dirty="0"/>
              <a:t>De manier waarop over voedsel wordt gecommuniceerd verschilt per cultuur en weerspiegelt uiteenlopende geschiedenissen, waarden, geloofssystemen en de relatie met het land en de hulpbronnen. De culturele context heeft een grote invloed op hoe voedsel wordt beschreven, gewaardeerd en gedeeld, en op wat als gepast of wenselijk eetgedrag wordt beschouwd. Tussen culturen kan de communicatie over voedsel verschillen op het gebied van:</a:t>
            </a:r>
          </a:p>
          <a:p>
            <a:pPr marL="342900" indent="-342900">
              <a:buFont typeface="Arial" panose="020B0604020202020204" pitchFamily="34" charset="0"/>
              <a:buChar char="•"/>
            </a:pPr>
            <a:r>
              <a:rPr lang="en-US" b="1" dirty="0"/>
              <a:t>Het belang dat wordt gehecht aan traditie, rituelen en gezamenlijk eten</a:t>
            </a:r>
          </a:p>
          <a:p>
            <a:pPr marL="342900" indent="-342900">
              <a:buFont typeface="Arial" panose="020B0604020202020204" pitchFamily="34" charset="0"/>
              <a:buChar char="•"/>
            </a:pPr>
            <a:r>
              <a:rPr lang="en-US" b="1" dirty="0"/>
              <a:t>De rol van voedsel in religieuze of spirituele praktijken</a:t>
            </a:r>
          </a:p>
          <a:p>
            <a:pPr marL="342900" indent="-342900">
              <a:buFont typeface="Arial" panose="020B0604020202020204" pitchFamily="34" charset="0"/>
              <a:buChar char="•"/>
            </a:pPr>
            <a:r>
              <a:rPr lang="en-US" b="1" dirty="0"/>
              <a:t>De houding ten opzichte van dieren, planten en de natuurlijke omgeving</a:t>
            </a:r>
          </a:p>
          <a:p>
            <a:pPr marL="342900" indent="-342900">
              <a:buFont typeface="Arial" panose="020B0604020202020204" pitchFamily="34" charset="0"/>
              <a:buChar char="•"/>
            </a:pPr>
            <a:r>
              <a:rPr lang="en-US" b="1" dirty="0"/>
              <a:t>De betekenis die wordt gehecht aan gastvrijheid, feestvieren en zorg</a:t>
            </a:r>
          </a:p>
          <a:p>
            <a:pPr marL="0" indent="0"/>
            <a:endParaRPr lang="en-GB" dirty="0"/>
          </a:p>
        </p:txBody>
      </p:sp>
      <p:sp>
        <p:nvSpPr>
          <p:cNvPr id="3" name="Text Placeholder 2">
            <a:extLst>
              <a:ext uri="{FF2B5EF4-FFF2-40B4-BE49-F238E27FC236}">
                <a16:creationId xmlns:a16="http://schemas.microsoft.com/office/drawing/2014/main" id="{20C39EF7-353E-0855-2903-4BC69E9B03F2}"/>
              </a:ext>
            </a:extLst>
          </p:cNvPr>
          <p:cNvSpPr>
            <a:spLocks noGrp="1"/>
          </p:cNvSpPr>
          <p:nvPr>
            <p:ph type="body" sz="quarter" idx="16"/>
          </p:nvPr>
        </p:nvSpPr>
        <p:spPr>
          <a:xfrm>
            <a:off x="347891" y="399661"/>
            <a:ext cx="3928471" cy="1774519"/>
          </a:xfrm>
        </p:spPr>
        <p:txBody>
          <a:bodyPr/>
          <a:lstStyle/>
          <a:p>
            <a:r>
              <a:rPr lang="en-US" dirty="0"/>
              <a:t>Verschillen in voedselcommunicatie tussen culturen</a:t>
            </a:r>
            <a:endParaRPr lang="en-GB" dirty="0"/>
          </a:p>
        </p:txBody>
      </p:sp>
      <p:sp>
        <p:nvSpPr>
          <p:cNvPr id="5" name="TextBox 4">
            <a:extLst>
              <a:ext uri="{FF2B5EF4-FFF2-40B4-BE49-F238E27FC236}">
                <a16:creationId xmlns:a16="http://schemas.microsoft.com/office/drawing/2014/main" id="{39F08C12-9ECA-B3ED-6A97-85AAE2A4327E}"/>
              </a:ext>
            </a:extLst>
          </p:cNvPr>
          <p:cNvSpPr txBox="1"/>
          <p:nvPr/>
        </p:nvSpPr>
        <p:spPr>
          <a:xfrm>
            <a:off x="347891" y="2174180"/>
            <a:ext cx="3801580" cy="4449723"/>
          </a:xfrm>
          <a:prstGeom prst="roundRect">
            <a:avLst/>
          </a:prstGeom>
          <a:solidFill>
            <a:srgbClr val="55854D"/>
          </a:solidFill>
        </p:spPr>
        <p:txBody>
          <a:bodyPr wrap="square">
            <a:spAutoFit/>
          </a:bodyPr>
          <a:lstStyle/>
          <a:p>
            <a:pPr marL="0" indent="0" algn="ctr"/>
            <a:r>
              <a:rPr lang="en-US" sz="2000" b="1" dirty="0">
                <a:solidFill>
                  <a:schemeClr val="bg1"/>
                </a:solidFill>
              </a:rPr>
              <a:t>In sommige culturen ligt de nadruk bij voedselcommunicatie bijvoorbeeld op delen, seizoensgebondenheid en respect voor voorouders, terwijl in andere culturen juist gemak, individuele keuze of innovatie centraal staan. Er kunnen misverstanden ontstaan wanneer bij voedselcommunicatie geen rekening wordt gehouden met de culturele context, met name in het onderwijs, het beleid of internationale voedselsystemen.</a:t>
            </a:r>
          </a:p>
        </p:txBody>
      </p:sp>
    </p:spTree>
    <p:extLst>
      <p:ext uri="{BB962C8B-B14F-4D97-AF65-F5344CB8AC3E}">
        <p14:creationId xmlns:p14="http://schemas.microsoft.com/office/powerpoint/2010/main" val="2789534808"/>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AA419-31C7-A9A2-39F6-DF3018B4BDAF}"/>
              </a:ext>
            </a:extLst>
          </p:cNvPr>
          <p:cNvSpPr>
            <a:spLocks noGrp="1"/>
          </p:cNvSpPr>
          <p:nvPr>
            <p:ph type="body" sz="quarter" idx="16"/>
          </p:nvPr>
        </p:nvSpPr>
        <p:spPr>
          <a:xfrm>
            <a:off x="564615" y="826894"/>
            <a:ext cx="10479218" cy="803654"/>
          </a:xfrm>
        </p:spPr>
        <p:txBody>
          <a:bodyPr/>
          <a:lstStyle/>
          <a:p>
            <a:r>
              <a:rPr lang="en-US" dirty="0"/>
              <a:t>Verschillen tussen sectoren en disciplines</a:t>
            </a:r>
            <a:endParaRPr lang="en-GB" dirty="0"/>
          </a:p>
        </p:txBody>
      </p:sp>
      <p:sp>
        <p:nvSpPr>
          <p:cNvPr id="3" name="Text Placeholder 2">
            <a:extLst>
              <a:ext uri="{FF2B5EF4-FFF2-40B4-BE49-F238E27FC236}">
                <a16:creationId xmlns:a16="http://schemas.microsoft.com/office/drawing/2014/main" id="{D855073E-4DF6-2480-2304-A70DB76B51BC}"/>
              </a:ext>
            </a:extLst>
          </p:cNvPr>
          <p:cNvSpPr>
            <a:spLocks noGrp="1"/>
          </p:cNvSpPr>
          <p:nvPr>
            <p:ph type="body" sz="quarter" idx="19"/>
          </p:nvPr>
        </p:nvSpPr>
        <p:spPr>
          <a:xfrm>
            <a:off x="457200" y="2224455"/>
            <a:ext cx="10926874" cy="3781929"/>
          </a:xfrm>
        </p:spPr>
        <p:txBody>
          <a:bodyPr/>
          <a:lstStyle/>
          <a:p>
            <a:pPr marL="0" indent="0" algn="just"/>
            <a:r>
              <a:rPr lang="en-US" dirty="0"/>
              <a:t>Voeding wordt ook verschillend gecommuniceerd binnen sectoren en academische disciplines. Elke sector kadert voeding in volgens zijn eigen doelstellingen, taalgebruik en prioriteiten, wat zowel kansen als spanningen binnen voedselsystemen kan opleveren. Voedingscommunicatie varieert binnen:</a:t>
            </a:r>
          </a:p>
          <a:p>
            <a:pPr marL="342900" indent="-342900" algn="just">
              <a:buFont typeface="Arial" panose="020B0604020202020204" pitchFamily="34" charset="0"/>
              <a:buChar char="•"/>
            </a:pPr>
            <a:r>
              <a:rPr lang="en-US" sz="2000" b="1" dirty="0">
                <a:highlight>
                  <a:srgbClr val="ECC0DA"/>
                </a:highlight>
              </a:rPr>
              <a:t>Onderwijs</a:t>
            </a:r>
            <a:r>
              <a:rPr lang="en-US" sz="2000" dirty="0">
                <a:highlight>
                  <a:srgbClr val="ECC0DA"/>
                </a:highlight>
              </a:rPr>
              <a:t>, </a:t>
            </a:r>
            <a:r>
              <a:rPr lang="en-US" sz="2000" dirty="0"/>
              <a:t>dat zich vaak richt op kennis, vaardigheden en kritisch denken</a:t>
            </a:r>
          </a:p>
          <a:p>
            <a:pPr marL="342900" indent="-342900" algn="just">
              <a:buFont typeface="Arial" panose="020B0604020202020204" pitchFamily="34" charset="0"/>
              <a:buChar char="•"/>
            </a:pPr>
            <a:r>
              <a:rPr lang="en-US" sz="2000" b="1" dirty="0">
                <a:highlight>
                  <a:srgbClr val="ECC0DA"/>
                </a:highlight>
              </a:rPr>
              <a:t>Industrie en marketing</a:t>
            </a:r>
            <a:r>
              <a:rPr lang="en-US" sz="2000" dirty="0">
                <a:highlight>
                  <a:srgbClr val="ECC0DA"/>
                </a:highlight>
              </a:rPr>
              <a:t>, </a:t>
            </a:r>
            <a:r>
              <a:rPr lang="en-US" sz="2000" dirty="0"/>
              <a:t>die de nadruk leggen op branding, aantrekkingskracht voor de consument en verkoop</a:t>
            </a:r>
          </a:p>
          <a:p>
            <a:pPr marL="342900" indent="-342900" algn="just">
              <a:buFont typeface="Arial" panose="020B0604020202020204" pitchFamily="34" charset="0"/>
              <a:buChar char="•"/>
            </a:pPr>
            <a:r>
              <a:rPr lang="en-US" sz="2000" b="1" dirty="0">
                <a:highlight>
                  <a:srgbClr val="ECC0DA"/>
                </a:highlight>
              </a:rPr>
              <a:t>Beleid en bestuur</a:t>
            </a:r>
            <a:r>
              <a:rPr lang="en-US" sz="2000" dirty="0">
                <a:highlight>
                  <a:srgbClr val="ECC0DA"/>
                </a:highlight>
              </a:rPr>
              <a:t>, </a:t>
            </a:r>
            <a:r>
              <a:rPr lang="en-US" sz="2000" dirty="0"/>
              <a:t>die prioriteit geven aan regelgeving, veiligheid en volksgezondheid</a:t>
            </a:r>
          </a:p>
          <a:p>
            <a:pPr marL="342900" indent="-342900" algn="just">
              <a:buFont typeface="Arial" panose="020B0604020202020204" pitchFamily="34" charset="0"/>
              <a:buChar char="•"/>
            </a:pPr>
            <a:r>
              <a:rPr lang="en-US" sz="2000" b="1" dirty="0">
                <a:highlight>
                  <a:srgbClr val="ECC0DA"/>
                </a:highlight>
              </a:rPr>
              <a:t>Wetenschap en voeding</a:t>
            </a:r>
            <a:r>
              <a:rPr lang="en-US" sz="2000" dirty="0">
                <a:highlight>
                  <a:srgbClr val="ECC0DA"/>
                </a:highlight>
              </a:rPr>
              <a:t>, </a:t>
            </a:r>
            <a:r>
              <a:rPr lang="en-US" sz="2000" dirty="0"/>
              <a:t>die zich richten op gegevens, bewijs en meetbare resultaten</a:t>
            </a:r>
          </a:p>
          <a:p>
            <a:pPr marL="342900" indent="-342900" algn="just">
              <a:spcAft>
                <a:spcPts val="600"/>
              </a:spcAft>
              <a:buFont typeface="Arial" panose="020B0604020202020204" pitchFamily="34" charset="0"/>
              <a:buChar char="•"/>
            </a:pPr>
            <a:r>
              <a:rPr lang="en-US" sz="2000" b="1" dirty="0">
                <a:highlight>
                  <a:srgbClr val="ECC0DA"/>
                </a:highlight>
              </a:rPr>
              <a:t>De gemeenschap en het maatschappelijk middenveld</a:t>
            </a:r>
            <a:r>
              <a:rPr lang="en-US" sz="2000" dirty="0">
                <a:highlight>
                  <a:srgbClr val="ECC0DA"/>
                </a:highlight>
              </a:rPr>
              <a:t>, </a:t>
            </a:r>
            <a:r>
              <a:rPr lang="en-US" sz="2000" dirty="0"/>
              <a:t>die de nadruk leggen op praktijkervaring, toegankelijkheid en sociale rechtvaardigheid</a:t>
            </a:r>
          </a:p>
          <a:p>
            <a:pPr marL="0" indent="0" algn="just"/>
            <a:r>
              <a:rPr lang="en-US" dirty="0"/>
              <a:t>Deze verschillende benaderingen kunnen leiden tot tegenstrijdige boodschappen over gezondheid, duurzaamheid en verantwoordelijkheid. Inzicht in disciplinaire en sectorale verschillen helpt leerlingen om effectiever te communiceren, over grenzen heen samen te werken en voedselgerelateerde informatie uit meerdere bronnen kritisch te beoordelen.</a:t>
            </a:r>
          </a:p>
          <a:p>
            <a:pPr algn="just"/>
            <a:endParaRPr lang="en-GB" dirty="0"/>
          </a:p>
        </p:txBody>
      </p:sp>
      <p:grpSp>
        <p:nvGrpSpPr>
          <p:cNvPr id="4" name="Graphic 3">
            <a:extLst>
              <a:ext uri="{FF2B5EF4-FFF2-40B4-BE49-F238E27FC236}">
                <a16:creationId xmlns:a16="http://schemas.microsoft.com/office/drawing/2014/main" id="{4F5ABAC4-7F87-1D3D-9EF2-BFA73FF070AA}"/>
              </a:ext>
            </a:extLst>
          </p:cNvPr>
          <p:cNvGrpSpPr/>
          <p:nvPr/>
        </p:nvGrpSpPr>
        <p:grpSpPr>
          <a:xfrm>
            <a:off x="9849187" y="578330"/>
            <a:ext cx="1091621" cy="942328"/>
            <a:chOff x="662657" y="2010078"/>
            <a:chExt cx="1091621" cy="942328"/>
          </a:xfrm>
          <a:solidFill>
            <a:schemeClr val="bg1"/>
          </a:solidFill>
        </p:grpSpPr>
        <p:sp>
          <p:nvSpPr>
            <p:cNvPr id="5" name="Freeform 1492">
              <a:extLst>
                <a:ext uri="{FF2B5EF4-FFF2-40B4-BE49-F238E27FC236}">
                  <a16:creationId xmlns:a16="http://schemas.microsoft.com/office/drawing/2014/main" id="{09EC6065-B44E-D214-BDF2-14C148DFB477}"/>
                </a:ext>
              </a:extLst>
            </p:cNvPr>
            <p:cNvSpPr/>
            <p:nvPr/>
          </p:nvSpPr>
          <p:spPr>
            <a:xfrm>
              <a:off x="1125553" y="2025845"/>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F26F4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8E193769-F7CB-7FAD-725A-61738FC353CC}"/>
                </a:ext>
              </a:extLst>
            </p:cNvPr>
            <p:cNvGrpSpPr/>
            <p:nvPr/>
          </p:nvGrpSpPr>
          <p:grpSpPr>
            <a:xfrm>
              <a:off x="662657" y="2010078"/>
              <a:ext cx="1091621" cy="942328"/>
              <a:chOff x="662657" y="2010078"/>
              <a:chExt cx="1091621" cy="942328"/>
            </a:xfrm>
            <a:grpFill/>
          </p:grpSpPr>
          <p:sp>
            <p:nvSpPr>
              <p:cNvPr id="7" name="Freeform 1494">
                <a:extLst>
                  <a:ext uri="{FF2B5EF4-FFF2-40B4-BE49-F238E27FC236}">
                    <a16:creationId xmlns:a16="http://schemas.microsoft.com/office/drawing/2014/main" id="{994FADE4-0855-AF5D-BE07-AC5BE9736AA3}"/>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8" name="Freeform 1495">
                <a:extLst>
                  <a:ext uri="{FF2B5EF4-FFF2-40B4-BE49-F238E27FC236}">
                    <a16:creationId xmlns:a16="http://schemas.microsoft.com/office/drawing/2014/main" id="{2A4ECA72-544A-0B46-623E-DE47AC68828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9" name="Freeform 1496">
                <a:extLst>
                  <a:ext uri="{FF2B5EF4-FFF2-40B4-BE49-F238E27FC236}">
                    <a16:creationId xmlns:a16="http://schemas.microsoft.com/office/drawing/2014/main" id="{5D22ED12-6DDF-1D1E-F893-1C0B15439A79}"/>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F114620F-02FF-94D5-869E-B934B9C1D2A8}"/>
                  </a:ext>
                </a:extLst>
              </p:cNvPr>
              <p:cNvGrpSpPr/>
              <p:nvPr/>
            </p:nvGrpSpPr>
            <p:grpSpPr>
              <a:xfrm>
                <a:off x="662657" y="2010078"/>
                <a:ext cx="1091621" cy="942328"/>
                <a:chOff x="662657" y="2010078"/>
                <a:chExt cx="1091621" cy="942328"/>
              </a:xfrm>
              <a:grpFill/>
            </p:grpSpPr>
            <p:sp>
              <p:nvSpPr>
                <p:cNvPr id="11" name="Freeform 1498">
                  <a:extLst>
                    <a:ext uri="{FF2B5EF4-FFF2-40B4-BE49-F238E27FC236}">
                      <a16:creationId xmlns:a16="http://schemas.microsoft.com/office/drawing/2014/main" id="{AE9F1B8B-5A44-A37C-A5F0-EE3BB82C7051}"/>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12" name="Freeform 1499">
                  <a:extLst>
                    <a:ext uri="{FF2B5EF4-FFF2-40B4-BE49-F238E27FC236}">
                      <a16:creationId xmlns:a16="http://schemas.microsoft.com/office/drawing/2014/main" id="{B91BE073-17BA-515E-3C4D-C2792D43FC74}"/>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549238688"/>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9445-C411-4EAB-6083-D75F89B84712}"/>
            </a:ext>
          </a:extLst>
        </p:cNvPr>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10F75CE7-D0EA-C3F7-7029-503ABCDCCD1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12" name="Text Placeholder 2">
            <a:extLst>
              <a:ext uri="{FF2B5EF4-FFF2-40B4-BE49-F238E27FC236}">
                <a16:creationId xmlns:a16="http://schemas.microsoft.com/office/drawing/2014/main" id="{C7637B03-8A38-4D25-F278-B798AAF1D405}"/>
              </a:ext>
            </a:extLst>
          </p:cNvPr>
          <p:cNvSpPr>
            <a:spLocks noGrp="1"/>
          </p:cNvSpPr>
          <p:nvPr>
            <p:ph type="body" sz="quarter" idx="18"/>
          </p:nvPr>
        </p:nvSpPr>
        <p:spPr>
          <a:xfrm>
            <a:off x="749960" y="1168609"/>
            <a:ext cx="10692079" cy="5013433"/>
          </a:xfrm>
          <a:noFill/>
          <a:ln>
            <a:noFill/>
          </a:ln>
        </p:spPr>
        <p:txBody>
          <a:bodyPr/>
          <a:lstStyle/>
          <a:p>
            <a:pPr marL="0" indent="0" algn="l"/>
            <a:r>
              <a:rPr lang="en-US" dirty="0">
                <a:solidFill>
                  <a:srgbClr val="292668"/>
                </a:solidFill>
              </a:rPr>
              <a:t>Verhalen over voedsel ontstaan niet zomaar. Ze worden bedacht, geselecteerd en verspreid door bepaalde actoren met specifieke belangen, middelen en invloed.</a:t>
            </a:r>
          </a:p>
          <a:p>
            <a:pPr marL="0" indent="0" algn="l"/>
            <a:r>
              <a:rPr lang="en-US" b="1" dirty="0">
                <a:solidFill>
                  <a:srgbClr val="292668"/>
                </a:solidFill>
                <a:highlight>
                  <a:srgbClr val="88D1DA"/>
                </a:highlight>
              </a:rPr>
              <a:t>Kernvraag: </a:t>
            </a:r>
            <a:r>
              <a:rPr lang="en-US" i="1" dirty="0">
                <a:solidFill>
                  <a:srgbClr val="292668"/>
                </a:solidFill>
                <a:highlight>
                  <a:srgbClr val="88D1DA"/>
                </a:highlight>
              </a:rPr>
              <a:t>Wie heeft de macht om verhalen over voedsel te vertellen?</a:t>
            </a:r>
            <a:endParaRPr lang="en-US" dirty="0">
              <a:solidFill>
                <a:srgbClr val="292668"/>
              </a:solidFill>
              <a:highlight>
                <a:srgbClr val="88D1DA"/>
              </a:highlight>
            </a:endParaRPr>
          </a:p>
          <a:p>
            <a:pPr marL="0" indent="0" algn="l"/>
            <a:r>
              <a:rPr lang="en-US" dirty="0">
                <a:solidFill>
                  <a:srgbClr val="292668"/>
                </a:solidFill>
              </a:rPr>
              <a:t>Veelvoorkomende makers van verhalen zijn onder meer:</a:t>
            </a:r>
          </a:p>
          <a:p>
            <a:pPr marL="342900" indent="-342900" algn="l">
              <a:spcBef>
                <a:spcPts val="600"/>
              </a:spcBef>
              <a:buFont typeface="Arial" panose="020B0604020202020204" pitchFamily="34" charset="0"/>
              <a:buChar char="•"/>
            </a:pPr>
            <a:r>
              <a:rPr lang="en-US" b="1" dirty="0">
                <a:solidFill>
                  <a:srgbClr val="292668"/>
                </a:solidFill>
              </a:rPr>
              <a:t>Voedingsbedrijven en merken</a:t>
            </a:r>
          </a:p>
          <a:p>
            <a:pPr marL="342900" indent="-342900" algn="l">
              <a:spcBef>
                <a:spcPts val="600"/>
              </a:spcBef>
              <a:buFont typeface="Arial" panose="020B0604020202020204" pitchFamily="34" charset="0"/>
              <a:buChar char="•"/>
            </a:pPr>
            <a:r>
              <a:rPr lang="en-US" b="1" dirty="0">
                <a:solidFill>
                  <a:srgbClr val="292668"/>
                </a:solidFill>
              </a:rPr>
              <a:t>Marketingbureaus en adverteerders</a:t>
            </a:r>
          </a:p>
          <a:p>
            <a:pPr marL="342900" indent="-342900" algn="l">
              <a:spcBef>
                <a:spcPts val="600"/>
              </a:spcBef>
              <a:buFont typeface="Arial" panose="020B0604020202020204" pitchFamily="34" charset="0"/>
              <a:buChar char="•"/>
            </a:pPr>
            <a:r>
              <a:rPr lang="en-US" b="1" dirty="0">
                <a:solidFill>
                  <a:srgbClr val="292668"/>
                </a:solidFill>
              </a:rPr>
              <a:t>Mediaorganisaties en voedseljournalisten</a:t>
            </a:r>
          </a:p>
          <a:p>
            <a:pPr marL="342900" indent="-342900" algn="l">
              <a:spcBef>
                <a:spcPts val="600"/>
              </a:spcBef>
              <a:buFont typeface="Arial" panose="020B0604020202020204" pitchFamily="34" charset="0"/>
              <a:buChar char="•"/>
            </a:pPr>
            <a:r>
              <a:rPr lang="en-US" b="1" dirty="0">
                <a:solidFill>
                  <a:srgbClr val="292668"/>
                </a:solidFill>
              </a:rPr>
              <a:t>Overheden en beleidsinstanties</a:t>
            </a:r>
          </a:p>
          <a:p>
            <a:pPr marL="342900" indent="-342900" algn="l">
              <a:spcBef>
                <a:spcPts val="600"/>
              </a:spcBef>
              <a:buFont typeface="Arial" panose="020B0604020202020204" pitchFamily="34" charset="0"/>
              <a:buChar char="•"/>
            </a:pPr>
            <a:r>
              <a:rPr lang="en-US" b="1" dirty="0">
                <a:solidFill>
                  <a:srgbClr val="292668"/>
                </a:solidFill>
              </a:rPr>
              <a:t>Academische en wetenschappelijke instellingen</a:t>
            </a:r>
          </a:p>
          <a:p>
            <a:pPr marL="0" indent="0" algn="l"/>
            <a:r>
              <a:rPr lang="en-US" dirty="0">
                <a:solidFill>
                  <a:srgbClr val="292668"/>
                </a:solidFill>
              </a:rPr>
              <a:t>Deze actoren hebben vaak toegang tot platforms, financiering en zichtbaarheid. Daardoor domineren hun perspectieven vaak het publieke debat over voedsel en bepalen ze wat als normaal, wenselijk, veilig of duurzaam wordt beschouwd.</a:t>
            </a:r>
          </a:p>
        </p:txBody>
      </p:sp>
      <p:sp>
        <p:nvSpPr>
          <p:cNvPr id="14" name="Text Placeholder 1">
            <a:extLst>
              <a:ext uri="{FF2B5EF4-FFF2-40B4-BE49-F238E27FC236}">
                <a16:creationId xmlns:a16="http://schemas.microsoft.com/office/drawing/2014/main" id="{A920E321-C517-5694-EB7E-0E99D2A3A27F}"/>
              </a:ext>
            </a:extLst>
          </p:cNvPr>
          <p:cNvSpPr txBox="1">
            <a:spLocks/>
          </p:cNvSpPr>
          <p:nvPr/>
        </p:nvSpPr>
        <p:spPr>
          <a:xfrm>
            <a:off x="588579" y="252066"/>
            <a:ext cx="5728137" cy="641497"/>
          </a:xfrm>
          <a:prstGeom prst="rect">
            <a:avLst/>
          </a:prstGeom>
          <a:solidFill>
            <a:srgbClr val="F26F4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0">
              <a:lnSpc>
                <a:spcPct val="100000"/>
              </a:lnSpc>
              <a:buNone/>
            </a:pPr>
            <a:r>
              <a:rPr lang="en-US" b="1" dirty="0">
                <a:solidFill>
                  <a:schemeClr val="bg1"/>
                </a:solidFill>
              </a:rPr>
              <a:t>Wie creëert voedselverhalen?</a:t>
            </a:r>
          </a:p>
        </p:txBody>
      </p:sp>
    </p:spTree>
    <p:extLst>
      <p:ext uri="{BB962C8B-B14F-4D97-AF65-F5344CB8AC3E}">
        <p14:creationId xmlns:p14="http://schemas.microsoft.com/office/powerpoint/2010/main" val="3155375818"/>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01FB9-F5C2-793E-FE0D-1A1F7C1D7036}"/>
              </a:ext>
            </a:extLst>
          </p:cNvPr>
          <p:cNvSpPr>
            <a:spLocks noGrp="1"/>
          </p:cNvSpPr>
          <p:nvPr>
            <p:ph type="body" sz="quarter" idx="16"/>
          </p:nvPr>
        </p:nvSpPr>
        <p:spPr/>
        <p:txBody>
          <a:bodyPr/>
          <a:lstStyle/>
          <a:p>
            <a:r>
              <a:rPr lang="en-US" dirty="0"/>
              <a:t>Wiens stemmen ontbreken of worden gemarginaliseerd?</a:t>
            </a:r>
            <a:endParaRPr lang="en-GB" dirty="0"/>
          </a:p>
        </p:txBody>
      </p:sp>
      <p:sp>
        <p:nvSpPr>
          <p:cNvPr id="3" name="Text Placeholder 2">
            <a:extLst>
              <a:ext uri="{FF2B5EF4-FFF2-40B4-BE49-F238E27FC236}">
                <a16:creationId xmlns:a16="http://schemas.microsoft.com/office/drawing/2014/main" id="{89DC9E6B-479A-EC3A-9B1B-9C407F4FFA01}"/>
              </a:ext>
            </a:extLst>
          </p:cNvPr>
          <p:cNvSpPr>
            <a:spLocks noGrp="1"/>
          </p:cNvSpPr>
          <p:nvPr>
            <p:ph type="body" sz="quarter" idx="19"/>
          </p:nvPr>
        </p:nvSpPr>
        <p:spPr>
          <a:xfrm>
            <a:off x="904856" y="1632408"/>
            <a:ext cx="10052954" cy="4250335"/>
          </a:xfrm>
        </p:spPr>
        <p:txBody>
          <a:bodyPr/>
          <a:lstStyle/>
          <a:p>
            <a:pPr marL="0" indent="0" algn="just"/>
            <a:r>
              <a:rPr lang="en-US" dirty="0"/>
              <a:t>Voedselcommunicatie wordt gevormd door vele stemmen, en er is een groeiend besef van de waarde van perspectieven die voorheen minder zichtbaar waren. Het meenemen van praktijkervaringen en lokale kennis draagt bij aan rijkere en evenwichtigere verhalen over voedsel. </a:t>
            </a:r>
            <a:r>
              <a:rPr lang="en-US" b="1" dirty="0"/>
              <a:t>Belangrijke perspectieven zijn onder meer:</a:t>
            </a:r>
            <a:endParaRPr lang="en-US" dirty="0"/>
          </a:p>
          <a:p>
            <a:pPr marL="342900" indent="-342900" algn="just">
              <a:buFont typeface="Arial" panose="020B0604020202020204" pitchFamily="34" charset="0"/>
              <a:buChar char="•"/>
            </a:pPr>
            <a:r>
              <a:rPr lang="en-US" dirty="0"/>
              <a:t>Kleinschalige boeren en voedselproducenten</a:t>
            </a:r>
          </a:p>
          <a:p>
            <a:pPr marL="342900" indent="-342900" algn="just">
              <a:buFont typeface="Arial" panose="020B0604020202020204" pitchFamily="34" charset="0"/>
              <a:buChar char="•"/>
            </a:pPr>
            <a:r>
              <a:rPr lang="en-US" dirty="0"/>
              <a:t>Migranten en informele voedselwerkers</a:t>
            </a:r>
          </a:p>
          <a:p>
            <a:pPr marL="342900" indent="-342900" algn="just">
              <a:buFont typeface="Arial" panose="020B0604020202020204" pitchFamily="34" charset="0"/>
              <a:buChar char="•"/>
            </a:pPr>
            <a:r>
              <a:rPr lang="en-US" dirty="0"/>
              <a:t>Inheemse volkeren en bewaarders van traditionele kennis</a:t>
            </a:r>
          </a:p>
          <a:p>
            <a:pPr marL="342900" indent="-342900" algn="just">
              <a:buFont typeface="Arial" panose="020B0604020202020204" pitchFamily="34" charset="0"/>
              <a:buChar char="•"/>
            </a:pPr>
            <a:r>
              <a:rPr lang="en-US" dirty="0"/>
              <a:t>Gemeenschappen met een laag inkomen die te maken hebben gehad met voedselonzekerheid</a:t>
            </a:r>
          </a:p>
          <a:p>
            <a:pPr marL="342900" indent="-342900" algn="just">
              <a:buFont typeface="Arial" panose="020B0604020202020204" pitchFamily="34" charset="0"/>
              <a:buChar char="•"/>
            </a:pPr>
            <a:r>
              <a:rPr lang="en-US" dirty="0"/>
              <a:t>Vrouwen en minderheidsgroepen binnen voedselarbeidssystemen</a:t>
            </a:r>
          </a:p>
          <a:p>
            <a:pPr marL="0" indent="0" algn="just"/>
            <a:endParaRPr lang="en-US" dirty="0"/>
          </a:p>
          <a:p>
            <a:pPr marL="0" indent="0" algn="just"/>
            <a:r>
              <a:rPr lang="en-US" dirty="0"/>
              <a:t>Wanneer deze stemmen worden meegenomen, geven verhalen over voedsel een beter beeld van de sociale, ecologische en economische realiteit van voedselsystemen. Onafhankelijke voedselmediaplatforms zoals </a:t>
            </a:r>
            <a:r>
              <a:rPr lang="en-US" dirty="0">
                <a:hlinkClick r:id="rId2"/>
              </a:rPr>
              <a:t>Civil Eats </a:t>
            </a:r>
            <a:r>
              <a:rPr lang="en-US" dirty="0"/>
              <a:t>ondersteunen een meer inclusieve en transparante communicatie over voedsel door gemeenschap, arbeid en rechtvaardigheid centraal te stellen.</a:t>
            </a:r>
          </a:p>
          <a:p>
            <a:pPr marL="0" indent="0" algn="just"/>
            <a:endParaRPr lang="en-GB" dirty="0"/>
          </a:p>
        </p:txBody>
      </p:sp>
      <p:grpSp>
        <p:nvGrpSpPr>
          <p:cNvPr id="4" name="Graphic 3">
            <a:extLst>
              <a:ext uri="{FF2B5EF4-FFF2-40B4-BE49-F238E27FC236}">
                <a16:creationId xmlns:a16="http://schemas.microsoft.com/office/drawing/2014/main" id="{1A22C674-6C08-5DEE-B176-C5E3CAFE9AB5}"/>
              </a:ext>
            </a:extLst>
          </p:cNvPr>
          <p:cNvGrpSpPr/>
          <p:nvPr/>
        </p:nvGrpSpPr>
        <p:grpSpPr>
          <a:xfrm>
            <a:off x="9481345" y="3050120"/>
            <a:ext cx="1091621" cy="1108075"/>
            <a:chOff x="4420248" y="5325487"/>
            <a:chExt cx="1091621" cy="1108075"/>
          </a:xfrm>
          <a:solidFill>
            <a:srgbClr val="292668"/>
          </a:solidFill>
        </p:grpSpPr>
        <p:grpSp>
          <p:nvGrpSpPr>
            <p:cNvPr id="5" name="Graphic 3">
              <a:extLst>
                <a:ext uri="{FF2B5EF4-FFF2-40B4-BE49-F238E27FC236}">
                  <a16:creationId xmlns:a16="http://schemas.microsoft.com/office/drawing/2014/main" id="{F2F01BE8-EBAD-3F0E-8B0E-941726D3D471}"/>
                </a:ext>
              </a:extLst>
            </p:cNvPr>
            <p:cNvGrpSpPr/>
            <p:nvPr/>
          </p:nvGrpSpPr>
          <p:grpSpPr>
            <a:xfrm>
              <a:off x="4420248" y="5325487"/>
              <a:ext cx="965453" cy="1091619"/>
              <a:chOff x="4420248" y="5325487"/>
              <a:chExt cx="965453" cy="1091619"/>
            </a:xfrm>
            <a:grpFill/>
          </p:grpSpPr>
          <p:sp>
            <p:nvSpPr>
              <p:cNvPr id="17" name="Freeform 1301">
                <a:extLst>
                  <a:ext uri="{FF2B5EF4-FFF2-40B4-BE49-F238E27FC236}">
                    <a16:creationId xmlns:a16="http://schemas.microsoft.com/office/drawing/2014/main" id="{6DAB7F62-EF13-7784-B38F-AA9BA3BF6AD7}"/>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grpFill/>
              <a:ln w="27426" cap="flat">
                <a:noFill/>
                <a:prstDash val="solid"/>
                <a:miter/>
              </a:ln>
            </p:spPr>
            <p:txBody>
              <a:bodyPr rtlCol="0" anchor="ctr"/>
              <a:lstStyle/>
              <a:p>
                <a:endParaRPr lang="en-US"/>
              </a:p>
            </p:txBody>
          </p:sp>
          <p:sp>
            <p:nvSpPr>
              <p:cNvPr id="18" name="Freeform 1302">
                <a:extLst>
                  <a:ext uri="{FF2B5EF4-FFF2-40B4-BE49-F238E27FC236}">
                    <a16:creationId xmlns:a16="http://schemas.microsoft.com/office/drawing/2014/main" id="{2B9D43FC-7F32-76A5-68AF-48D114D9B2AB}"/>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grpFill/>
              <a:ln w="27426" cap="flat">
                <a:noFill/>
                <a:prstDash val="solid"/>
                <a:miter/>
              </a:ln>
            </p:spPr>
            <p:txBody>
              <a:bodyPr rtlCol="0" anchor="ctr"/>
              <a:lstStyle/>
              <a:p>
                <a:endParaRPr lang="en-US"/>
              </a:p>
            </p:txBody>
          </p:sp>
          <p:sp>
            <p:nvSpPr>
              <p:cNvPr id="19" name="Freeform 1303">
                <a:extLst>
                  <a:ext uri="{FF2B5EF4-FFF2-40B4-BE49-F238E27FC236}">
                    <a16:creationId xmlns:a16="http://schemas.microsoft.com/office/drawing/2014/main" id="{417356CF-1688-39D4-A960-6914AA788798}"/>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grpFill/>
              <a:ln w="27426" cap="flat">
                <a:noFill/>
                <a:prstDash val="solid"/>
                <a:miter/>
              </a:ln>
            </p:spPr>
            <p:txBody>
              <a:bodyPr rtlCol="0" anchor="ctr"/>
              <a:lstStyle/>
              <a:p>
                <a:endParaRPr lang="en-US"/>
              </a:p>
            </p:txBody>
          </p:sp>
          <p:sp>
            <p:nvSpPr>
              <p:cNvPr id="20" name="Freeform 1304">
                <a:extLst>
                  <a:ext uri="{FF2B5EF4-FFF2-40B4-BE49-F238E27FC236}">
                    <a16:creationId xmlns:a16="http://schemas.microsoft.com/office/drawing/2014/main" id="{FAB8CEE6-D50E-C971-2314-28FFA3CA61F9}"/>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grpFill/>
              <a:ln w="27426" cap="flat">
                <a:noFill/>
                <a:prstDash val="solid"/>
                <a:miter/>
              </a:ln>
            </p:spPr>
            <p:txBody>
              <a:bodyPr rtlCol="0" anchor="ctr"/>
              <a:lstStyle/>
              <a:p>
                <a:endParaRPr lang="en-US"/>
              </a:p>
            </p:txBody>
          </p:sp>
          <p:sp>
            <p:nvSpPr>
              <p:cNvPr id="21" name="Freeform 1305">
                <a:extLst>
                  <a:ext uri="{FF2B5EF4-FFF2-40B4-BE49-F238E27FC236}">
                    <a16:creationId xmlns:a16="http://schemas.microsoft.com/office/drawing/2014/main" id="{9A98A0A1-82E2-4206-B496-B6E37B296A94}"/>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grpFill/>
              <a:ln w="27426" cap="flat">
                <a:noFill/>
                <a:prstDash val="solid"/>
                <a:miter/>
              </a:ln>
            </p:spPr>
            <p:txBody>
              <a:bodyPr rtlCol="0" anchor="ctr"/>
              <a:lstStyle/>
              <a:p>
                <a:endParaRPr lang="en-US"/>
              </a:p>
            </p:txBody>
          </p:sp>
          <p:sp>
            <p:nvSpPr>
              <p:cNvPr id="22" name="Freeform 1306">
                <a:extLst>
                  <a:ext uri="{FF2B5EF4-FFF2-40B4-BE49-F238E27FC236}">
                    <a16:creationId xmlns:a16="http://schemas.microsoft.com/office/drawing/2014/main" id="{F607928B-CE97-CBBD-1B15-3236F4E19E87}"/>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grpFill/>
              <a:ln w="27426" cap="flat">
                <a:noFill/>
                <a:prstDash val="solid"/>
                <a:miter/>
              </a:ln>
            </p:spPr>
            <p:txBody>
              <a:bodyPr rtlCol="0" anchor="ctr"/>
              <a:lstStyle/>
              <a:p>
                <a:endParaRPr lang="en-US"/>
              </a:p>
            </p:txBody>
          </p:sp>
          <p:sp>
            <p:nvSpPr>
              <p:cNvPr id="23" name="Freeform 1307">
                <a:extLst>
                  <a:ext uri="{FF2B5EF4-FFF2-40B4-BE49-F238E27FC236}">
                    <a16:creationId xmlns:a16="http://schemas.microsoft.com/office/drawing/2014/main" id="{5A56FDA0-1D1A-6766-0496-E1C83581DDD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grpFill/>
              <a:ln w="27426" cap="flat">
                <a:noFill/>
                <a:prstDash val="solid"/>
                <a:miter/>
              </a:ln>
            </p:spPr>
            <p:txBody>
              <a:bodyPr rtlCol="0" anchor="ctr"/>
              <a:lstStyle/>
              <a:p>
                <a:endParaRPr lang="en-US"/>
              </a:p>
            </p:txBody>
          </p:sp>
          <p:sp>
            <p:nvSpPr>
              <p:cNvPr id="24" name="Freeform 1308">
                <a:extLst>
                  <a:ext uri="{FF2B5EF4-FFF2-40B4-BE49-F238E27FC236}">
                    <a16:creationId xmlns:a16="http://schemas.microsoft.com/office/drawing/2014/main" id="{2C552226-4C50-2BC6-6B8E-50E41870502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grpFill/>
              <a:ln w="27426" cap="flat">
                <a:noFill/>
                <a:prstDash val="solid"/>
                <a:miter/>
              </a:ln>
            </p:spPr>
            <p:txBody>
              <a:bodyPr rtlCol="0" anchor="ctr"/>
              <a:lstStyle/>
              <a:p>
                <a:endParaRPr lang="en-US"/>
              </a:p>
            </p:txBody>
          </p:sp>
        </p:grpSp>
        <p:sp>
          <p:nvSpPr>
            <p:cNvPr id="6" name="Freeform 1290">
              <a:extLst>
                <a:ext uri="{FF2B5EF4-FFF2-40B4-BE49-F238E27FC236}">
                  <a16:creationId xmlns:a16="http://schemas.microsoft.com/office/drawing/2014/main" id="{409ACC0E-3CBF-AE56-FF9E-84A8FA4E1489}"/>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grpFill/>
            <a:ln w="27426" cap="flat">
              <a:noFill/>
              <a:prstDash val="solid"/>
              <a:miter/>
            </a:ln>
          </p:spPr>
          <p:txBody>
            <a:bodyPr rtlCol="0" anchor="ctr"/>
            <a:lstStyle/>
            <a:p>
              <a:endParaRPr lang="en-US"/>
            </a:p>
          </p:txBody>
        </p:sp>
        <p:sp>
          <p:nvSpPr>
            <p:cNvPr id="7" name="Freeform 1291">
              <a:extLst>
                <a:ext uri="{FF2B5EF4-FFF2-40B4-BE49-F238E27FC236}">
                  <a16:creationId xmlns:a16="http://schemas.microsoft.com/office/drawing/2014/main" id="{86576049-E2CE-55C7-780B-08E7747486E1}"/>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grpFill/>
            <a:ln w="27426" cap="flat">
              <a:noFill/>
              <a:prstDash val="solid"/>
              <a:miter/>
            </a:ln>
          </p:spPr>
          <p:txBody>
            <a:bodyPr rtlCol="0" anchor="ctr"/>
            <a:lstStyle/>
            <a:p>
              <a:endParaRPr lang="en-US"/>
            </a:p>
          </p:txBody>
        </p:sp>
        <p:sp>
          <p:nvSpPr>
            <p:cNvPr id="8" name="Freeform 1292">
              <a:extLst>
                <a:ext uri="{FF2B5EF4-FFF2-40B4-BE49-F238E27FC236}">
                  <a16:creationId xmlns:a16="http://schemas.microsoft.com/office/drawing/2014/main" id="{344951DD-5969-A507-E223-87954B9FFEE1}"/>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grpFill/>
            <a:ln w="27426" cap="flat">
              <a:noFill/>
              <a:prstDash val="solid"/>
              <a:miter/>
            </a:ln>
          </p:spPr>
          <p:txBody>
            <a:bodyPr rtlCol="0" anchor="ctr"/>
            <a:lstStyle/>
            <a:p>
              <a:endParaRPr lang="en-US"/>
            </a:p>
          </p:txBody>
        </p:sp>
        <p:sp>
          <p:nvSpPr>
            <p:cNvPr id="9" name="Freeform 1293">
              <a:extLst>
                <a:ext uri="{FF2B5EF4-FFF2-40B4-BE49-F238E27FC236}">
                  <a16:creationId xmlns:a16="http://schemas.microsoft.com/office/drawing/2014/main" id="{4CC3F09E-CB0D-9847-06F0-1DA11366B459}"/>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grpFill/>
            <a:ln w="27426" cap="flat">
              <a:noFill/>
              <a:prstDash val="solid"/>
              <a:miter/>
            </a:ln>
          </p:spPr>
          <p:txBody>
            <a:bodyPr rtlCol="0" anchor="ctr"/>
            <a:lstStyle/>
            <a:p>
              <a:endParaRPr lang="en-US"/>
            </a:p>
          </p:txBody>
        </p:sp>
        <p:sp>
          <p:nvSpPr>
            <p:cNvPr id="10" name="Freeform 1294">
              <a:extLst>
                <a:ext uri="{FF2B5EF4-FFF2-40B4-BE49-F238E27FC236}">
                  <a16:creationId xmlns:a16="http://schemas.microsoft.com/office/drawing/2014/main" id="{308B76EE-6A97-2DB4-4D94-82E38C766FBB}"/>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grpFill/>
            <a:ln w="27426" cap="flat">
              <a:noFill/>
              <a:prstDash val="solid"/>
              <a:miter/>
            </a:ln>
          </p:spPr>
          <p:txBody>
            <a:bodyPr rtlCol="0" anchor="ctr"/>
            <a:lstStyle/>
            <a:p>
              <a:endParaRPr lang="en-US"/>
            </a:p>
          </p:txBody>
        </p:sp>
        <p:sp>
          <p:nvSpPr>
            <p:cNvPr id="11" name="Freeform 1295">
              <a:extLst>
                <a:ext uri="{FF2B5EF4-FFF2-40B4-BE49-F238E27FC236}">
                  <a16:creationId xmlns:a16="http://schemas.microsoft.com/office/drawing/2014/main" id="{C791502D-7E72-0965-DAEE-9D9F67CE923C}"/>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grpFill/>
            <a:ln w="27426" cap="flat">
              <a:noFill/>
              <a:prstDash val="solid"/>
              <a:miter/>
            </a:ln>
          </p:spPr>
          <p:txBody>
            <a:bodyPr rtlCol="0" anchor="ctr"/>
            <a:lstStyle/>
            <a:p>
              <a:endParaRPr lang="en-US"/>
            </a:p>
          </p:txBody>
        </p:sp>
        <p:sp>
          <p:nvSpPr>
            <p:cNvPr id="12" name="Freeform 1296">
              <a:extLst>
                <a:ext uri="{FF2B5EF4-FFF2-40B4-BE49-F238E27FC236}">
                  <a16:creationId xmlns:a16="http://schemas.microsoft.com/office/drawing/2014/main" id="{1E2E4F32-AD0C-C79E-725F-658BE33B29AE}"/>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grpFill/>
            <a:ln w="27426" cap="flat">
              <a:noFill/>
              <a:prstDash val="solid"/>
              <a:miter/>
            </a:ln>
          </p:spPr>
          <p:txBody>
            <a:bodyPr rtlCol="0" anchor="ctr"/>
            <a:lstStyle/>
            <a:p>
              <a:endParaRPr lang="en-US"/>
            </a:p>
          </p:txBody>
        </p:sp>
        <p:sp>
          <p:nvSpPr>
            <p:cNvPr id="13" name="Freeform 1297">
              <a:extLst>
                <a:ext uri="{FF2B5EF4-FFF2-40B4-BE49-F238E27FC236}">
                  <a16:creationId xmlns:a16="http://schemas.microsoft.com/office/drawing/2014/main" id="{7DE80115-86CC-233B-6CB7-B2F96641359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grpFill/>
            <a:ln w="27426" cap="flat">
              <a:noFill/>
              <a:prstDash val="solid"/>
              <a:miter/>
            </a:ln>
          </p:spPr>
          <p:txBody>
            <a:bodyPr rtlCol="0" anchor="ctr"/>
            <a:lstStyle/>
            <a:p>
              <a:endParaRPr lang="en-US"/>
            </a:p>
          </p:txBody>
        </p:sp>
        <p:sp>
          <p:nvSpPr>
            <p:cNvPr id="14" name="Freeform 1298">
              <a:extLst>
                <a:ext uri="{FF2B5EF4-FFF2-40B4-BE49-F238E27FC236}">
                  <a16:creationId xmlns:a16="http://schemas.microsoft.com/office/drawing/2014/main" id="{4096989F-6A36-5F0D-54BE-68ABFE77ED24}"/>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grpFill/>
            <a:ln w="27426" cap="flat">
              <a:noFill/>
              <a:prstDash val="solid"/>
              <a:miter/>
            </a:ln>
          </p:spPr>
          <p:txBody>
            <a:bodyPr rtlCol="0" anchor="ctr"/>
            <a:lstStyle/>
            <a:p>
              <a:endParaRPr lang="en-US"/>
            </a:p>
          </p:txBody>
        </p:sp>
        <p:sp>
          <p:nvSpPr>
            <p:cNvPr id="15" name="Freeform 1299">
              <a:extLst>
                <a:ext uri="{FF2B5EF4-FFF2-40B4-BE49-F238E27FC236}">
                  <a16:creationId xmlns:a16="http://schemas.microsoft.com/office/drawing/2014/main" id="{EAB2A46C-AF2B-A166-2FFB-6B4F312B5186}"/>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55854D"/>
            </a:solidFill>
            <a:ln w="27426" cap="flat">
              <a:noFill/>
              <a:prstDash val="solid"/>
              <a:miter/>
            </a:ln>
          </p:spPr>
          <p:txBody>
            <a:bodyPr rtlCol="0" anchor="ctr"/>
            <a:lstStyle/>
            <a:p>
              <a:endParaRPr lang="en-US"/>
            </a:p>
          </p:txBody>
        </p:sp>
        <p:sp>
          <p:nvSpPr>
            <p:cNvPr id="16" name="Freeform 1300">
              <a:extLst>
                <a:ext uri="{FF2B5EF4-FFF2-40B4-BE49-F238E27FC236}">
                  <a16:creationId xmlns:a16="http://schemas.microsoft.com/office/drawing/2014/main" id="{9C78B528-26A2-A7EC-1B6C-D06B399BF27F}"/>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438541966"/>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896529" y="569298"/>
            <a:ext cx="4990998" cy="992652"/>
          </a:xfrm>
          <a:prstGeom prst="rect">
            <a:avLst/>
          </a:prstGeom>
        </p:spPr>
        <p:txBody>
          <a:bodyPr/>
          <a:lstStyle/>
          <a:p>
            <a:r>
              <a:rPr lang="en-GB" dirty="0"/>
              <a:t>Marketing en boodschappen over voedsel</a:t>
            </a:r>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304475" y="827897"/>
            <a:ext cx="5504879" cy="4102937"/>
          </a:xfrm>
          <a:prstGeom prst="rect">
            <a:avLst/>
          </a:prstGeom>
        </p:spPr>
        <p:txBody>
          <a:bodyPr/>
          <a:lstStyle/>
          <a:p>
            <a:pPr marL="0" indent="0" algn="just"/>
            <a:r>
              <a:rPr lang="en-US" b="1" dirty="0"/>
              <a:t>Marketing </a:t>
            </a:r>
            <a:r>
              <a:rPr lang="en-US" dirty="0"/>
              <a:t>speelt een belangrijke rol bij het bepalen hoe voedsel wordt begrepen en gewaardeerd. Door middel van reclame, verpakkingen, branding en promotiecampagnes wordt voedsel vaak op een vereenvoudigde en aantrekkelijke manier gepresenteerd, wat de perceptie van de consument beïnvloedt. Marketing kadert voedsel doorgaans door:</a:t>
            </a:r>
          </a:p>
          <a:p>
            <a:pPr marL="342900" indent="-342900">
              <a:buFont typeface="Arial" panose="020B0604020202020204" pitchFamily="34" charset="0"/>
              <a:buChar char="•"/>
            </a:pPr>
            <a:r>
              <a:rPr lang="en-US" dirty="0">
                <a:highlight>
                  <a:srgbClr val="ECC0DA"/>
                </a:highlight>
              </a:rPr>
              <a:t>De nadruk te leggen op smaak, gemak en lifestyle-aantrekkingskracht</a:t>
            </a:r>
          </a:p>
          <a:p>
            <a:pPr marL="342900" indent="-342900">
              <a:buFont typeface="Arial" panose="020B0604020202020204" pitchFamily="34" charset="0"/>
              <a:buChar char="•"/>
            </a:pPr>
            <a:r>
              <a:rPr lang="en-US" dirty="0">
                <a:highlight>
                  <a:srgbClr val="ECC0DA"/>
                </a:highlight>
              </a:rPr>
              <a:t>Beweringen te gebruiken met betrekking tot gezondheid, versheid of duurzaamheid</a:t>
            </a:r>
          </a:p>
          <a:p>
            <a:pPr marL="342900" indent="-342900">
              <a:spcAft>
                <a:spcPts val="600"/>
              </a:spcAft>
              <a:buFont typeface="Arial" panose="020B0604020202020204" pitchFamily="34" charset="0"/>
              <a:buChar char="•"/>
            </a:pPr>
            <a:r>
              <a:rPr lang="en-US" dirty="0">
                <a:highlight>
                  <a:srgbClr val="ECC0DA"/>
                </a:highlight>
              </a:rPr>
              <a:t>Emotionele banden te creëren door middel van beeldmateriaal en verhalen</a:t>
            </a:r>
            <a:endParaRPr lang="en-US" dirty="0"/>
          </a:p>
          <a:p>
            <a:pPr marL="0" indent="0" algn="just"/>
            <a:r>
              <a:rPr lang="en-US" dirty="0"/>
              <a:t>Deze boodschappen beïnvloeden wat consumenten vertrouwen en kiezen, waardoor marketing een krachtige factor is binnen voedselsystemen.</a:t>
            </a:r>
          </a:p>
          <a:p>
            <a:pPr marL="0" indent="0" algn="just"/>
            <a:endParaRPr lang="en-US"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6DAA5-DD1D-6D30-1579-D99D4CB75DA4}"/>
              </a:ext>
            </a:extLst>
          </p:cNvPr>
          <p:cNvSpPr>
            <a:spLocks noGrp="1"/>
          </p:cNvSpPr>
          <p:nvPr>
            <p:ph type="body" sz="quarter" idx="16"/>
          </p:nvPr>
        </p:nvSpPr>
        <p:spPr>
          <a:xfrm>
            <a:off x="616688" y="705529"/>
            <a:ext cx="10479218" cy="803654"/>
          </a:xfrm>
        </p:spPr>
        <p:txBody>
          <a:bodyPr/>
          <a:lstStyle/>
          <a:p>
            <a:r>
              <a:rPr lang="en-US" dirty="0"/>
              <a:t>De media en de beeldvorming rond voedsel</a:t>
            </a:r>
          </a:p>
        </p:txBody>
      </p:sp>
      <p:sp>
        <p:nvSpPr>
          <p:cNvPr id="3" name="Text Placeholder 2">
            <a:extLst>
              <a:ext uri="{FF2B5EF4-FFF2-40B4-BE49-F238E27FC236}">
                <a16:creationId xmlns:a16="http://schemas.microsoft.com/office/drawing/2014/main" id="{7B3D1139-0ACA-FE37-86D1-6DD34A73390A}"/>
              </a:ext>
            </a:extLst>
          </p:cNvPr>
          <p:cNvSpPr>
            <a:spLocks noGrp="1"/>
          </p:cNvSpPr>
          <p:nvPr>
            <p:ph type="body" sz="quarter" idx="19"/>
          </p:nvPr>
        </p:nvSpPr>
        <p:spPr>
          <a:xfrm>
            <a:off x="616688" y="2243510"/>
            <a:ext cx="10767386" cy="3781929"/>
          </a:xfrm>
        </p:spPr>
        <p:txBody>
          <a:bodyPr/>
          <a:lstStyle/>
          <a:p>
            <a:pPr marL="0" indent="0" algn="just"/>
            <a:r>
              <a:rPr lang="en-US" dirty="0"/>
              <a:t>De media, waaronder televisie, gedrukte media en online journalistiek, helpen het publieke begrip van voedselkwesties vorm te geven. De berichtgeving in de media beïnvloedt hoe onderwerpen als voeding, duurzaamheid, voedselveiligheid en innovatie worden besproken en geprioriteerd. De manier waarop voedselverhalen worden geselecteerd en geframed, bepaalt welke kwesties aandacht krijgen en welke over het hoofd worden gezien. De manier waarop voedsel in de media wordt weergegeven, kan:</a:t>
            </a:r>
          </a:p>
          <a:p>
            <a:pPr marL="0" indent="0" algn="just"/>
            <a:endParaRPr lang="en-US" dirty="0"/>
          </a:p>
          <a:p>
            <a:pPr marL="0" indent="0" algn="just"/>
            <a:endParaRPr lang="en-GB" dirty="0"/>
          </a:p>
        </p:txBody>
      </p:sp>
      <p:sp>
        <p:nvSpPr>
          <p:cNvPr id="4" name="Freeform 1">
            <a:extLst>
              <a:ext uri="{FF2B5EF4-FFF2-40B4-BE49-F238E27FC236}">
                <a16:creationId xmlns:a16="http://schemas.microsoft.com/office/drawing/2014/main" id="{1971E9FA-1B3D-F1B3-5824-695BC3518379}"/>
              </a:ext>
            </a:extLst>
          </p:cNvPr>
          <p:cNvSpPr>
            <a:spLocks noChangeArrowheads="1"/>
          </p:cNvSpPr>
          <p:nvPr/>
        </p:nvSpPr>
        <p:spPr bwMode="auto">
          <a:xfrm>
            <a:off x="2128957" y="4260398"/>
            <a:ext cx="2513093" cy="2327328"/>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dirty="0"/>
          </a:p>
        </p:txBody>
      </p:sp>
      <p:sp>
        <p:nvSpPr>
          <p:cNvPr id="5" name="Freeform 244">
            <a:extLst>
              <a:ext uri="{FF2B5EF4-FFF2-40B4-BE49-F238E27FC236}">
                <a16:creationId xmlns:a16="http://schemas.microsoft.com/office/drawing/2014/main" id="{42DB3984-6C12-7BAA-1D1F-1366F3173C18}"/>
              </a:ext>
            </a:extLst>
          </p:cNvPr>
          <p:cNvSpPr>
            <a:spLocks noChangeArrowheads="1"/>
          </p:cNvSpPr>
          <p:nvPr/>
        </p:nvSpPr>
        <p:spPr bwMode="auto">
          <a:xfrm>
            <a:off x="4839453" y="4260398"/>
            <a:ext cx="2513094" cy="2327328"/>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6" name="Freeform 320">
            <a:extLst>
              <a:ext uri="{FF2B5EF4-FFF2-40B4-BE49-F238E27FC236}">
                <a16:creationId xmlns:a16="http://schemas.microsoft.com/office/drawing/2014/main" id="{8D5C9EEC-16B8-1604-71FC-F11879C78376}"/>
              </a:ext>
            </a:extLst>
          </p:cNvPr>
          <p:cNvSpPr>
            <a:spLocks noChangeArrowheads="1"/>
          </p:cNvSpPr>
          <p:nvPr/>
        </p:nvSpPr>
        <p:spPr bwMode="auto">
          <a:xfrm>
            <a:off x="7468964" y="4260398"/>
            <a:ext cx="2513093" cy="2327328"/>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8" name="TextBox 7">
            <a:extLst>
              <a:ext uri="{FF2B5EF4-FFF2-40B4-BE49-F238E27FC236}">
                <a16:creationId xmlns:a16="http://schemas.microsoft.com/office/drawing/2014/main" id="{FBC09EF4-006E-24C3-A735-B91E3B5A3746}"/>
              </a:ext>
            </a:extLst>
          </p:cNvPr>
          <p:cNvSpPr txBox="1"/>
          <p:nvPr/>
        </p:nvSpPr>
        <p:spPr>
          <a:xfrm>
            <a:off x="2331083" y="4500091"/>
            <a:ext cx="1944413" cy="1785104"/>
          </a:xfrm>
          <a:prstGeom prst="rect">
            <a:avLst/>
          </a:prstGeom>
          <a:noFill/>
        </p:spPr>
        <p:txBody>
          <a:bodyPr wrap="square">
            <a:spAutoFit/>
          </a:bodyPr>
          <a:lstStyle/>
          <a:p>
            <a:pPr marL="0" indent="0" algn="ctr"/>
            <a:r>
              <a:rPr lang="en-US" sz="2200" b="1" dirty="0">
                <a:solidFill>
                  <a:schemeClr val="bg1"/>
                </a:solidFill>
              </a:rPr>
              <a:t>Het bewustzijn vergroten over uitdagingen en oplossingen in het voedselsysteem</a:t>
            </a:r>
          </a:p>
        </p:txBody>
      </p:sp>
      <p:sp>
        <p:nvSpPr>
          <p:cNvPr id="10" name="TextBox 9">
            <a:extLst>
              <a:ext uri="{FF2B5EF4-FFF2-40B4-BE49-F238E27FC236}">
                <a16:creationId xmlns:a16="http://schemas.microsoft.com/office/drawing/2014/main" id="{8AA604B3-ADA0-D1EC-7A5F-20CBBF4FB8FF}"/>
              </a:ext>
            </a:extLst>
          </p:cNvPr>
          <p:cNvSpPr txBox="1"/>
          <p:nvPr/>
        </p:nvSpPr>
        <p:spPr>
          <a:xfrm>
            <a:off x="5008740" y="4500091"/>
            <a:ext cx="2174520" cy="1446550"/>
          </a:xfrm>
          <a:prstGeom prst="rect">
            <a:avLst/>
          </a:prstGeom>
          <a:noFill/>
        </p:spPr>
        <p:txBody>
          <a:bodyPr wrap="square">
            <a:spAutoFit/>
          </a:bodyPr>
          <a:lstStyle/>
          <a:p>
            <a:pPr marL="0" indent="0" algn="ctr"/>
            <a:r>
              <a:rPr lang="en-US" sz="2200" b="1" dirty="0">
                <a:solidFill>
                  <a:schemeClr val="bg1"/>
                </a:solidFill>
              </a:rPr>
              <a:t>Het publieke debat en de publieke opinie over voedselgerelateerde kwesties vormgeven</a:t>
            </a:r>
          </a:p>
        </p:txBody>
      </p:sp>
      <p:sp>
        <p:nvSpPr>
          <p:cNvPr id="12" name="TextBox 11">
            <a:extLst>
              <a:ext uri="{FF2B5EF4-FFF2-40B4-BE49-F238E27FC236}">
                <a16:creationId xmlns:a16="http://schemas.microsoft.com/office/drawing/2014/main" id="{33A66F8B-BE10-EB04-5CDB-9D818DBB700D}"/>
              </a:ext>
            </a:extLst>
          </p:cNvPr>
          <p:cNvSpPr txBox="1"/>
          <p:nvPr/>
        </p:nvSpPr>
        <p:spPr>
          <a:xfrm>
            <a:off x="7671498" y="4521479"/>
            <a:ext cx="2108023" cy="1785104"/>
          </a:xfrm>
          <a:prstGeom prst="rect">
            <a:avLst/>
          </a:prstGeom>
          <a:noFill/>
        </p:spPr>
        <p:txBody>
          <a:bodyPr wrap="square">
            <a:spAutoFit/>
          </a:bodyPr>
          <a:lstStyle/>
          <a:p>
            <a:pPr marL="0" indent="0" algn="ctr"/>
            <a:r>
              <a:rPr lang="en-US" sz="2200" b="1" dirty="0">
                <a:solidFill>
                  <a:schemeClr val="bg1"/>
                </a:solidFill>
              </a:rPr>
              <a:t>Complexe onderwerpen vereenvoudigen zodat ze passen in nieuwsformats of trends</a:t>
            </a:r>
          </a:p>
        </p:txBody>
      </p:sp>
      <p:grpSp>
        <p:nvGrpSpPr>
          <p:cNvPr id="7" name="Graphic 3">
            <a:extLst>
              <a:ext uri="{FF2B5EF4-FFF2-40B4-BE49-F238E27FC236}">
                <a16:creationId xmlns:a16="http://schemas.microsoft.com/office/drawing/2014/main" id="{2244A60F-086E-9834-B86B-E7CB9A9C87DA}"/>
              </a:ext>
            </a:extLst>
          </p:cNvPr>
          <p:cNvGrpSpPr/>
          <p:nvPr/>
        </p:nvGrpSpPr>
        <p:grpSpPr>
          <a:xfrm>
            <a:off x="9625261" y="618626"/>
            <a:ext cx="1088878" cy="943510"/>
            <a:chOff x="555689" y="5457140"/>
            <a:chExt cx="1088878" cy="943510"/>
          </a:xfrm>
          <a:solidFill>
            <a:schemeClr val="bg1"/>
          </a:solidFill>
        </p:grpSpPr>
        <p:sp>
          <p:nvSpPr>
            <p:cNvPr id="9" name="Freeform 1316">
              <a:extLst>
                <a:ext uri="{FF2B5EF4-FFF2-40B4-BE49-F238E27FC236}">
                  <a16:creationId xmlns:a16="http://schemas.microsoft.com/office/drawing/2014/main" id="{A56D9169-AC03-882F-CD5D-F68203DF5CE3}"/>
                </a:ext>
              </a:extLst>
            </p:cNvPr>
            <p:cNvSpPr/>
            <p:nvPr/>
          </p:nvSpPr>
          <p:spPr>
            <a:xfrm>
              <a:off x="912249" y="5457140"/>
              <a:ext cx="381244" cy="484833"/>
            </a:xfrm>
            <a:custGeom>
              <a:avLst/>
              <a:gdLst>
                <a:gd name="connsiteX0" fmla="*/ 381245 w 381244"/>
                <a:gd name="connsiteY0" fmla="*/ 298961 h 484833"/>
                <a:gd name="connsiteX1" fmla="*/ 381245 w 381244"/>
                <a:gd name="connsiteY1" fmla="*/ 290733 h 484833"/>
                <a:gd name="connsiteX2" fmla="*/ 381245 w 381244"/>
                <a:gd name="connsiteY2" fmla="*/ 285247 h 484833"/>
                <a:gd name="connsiteX3" fmla="*/ 378502 w 381244"/>
                <a:gd name="connsiteY3" fmla="*/ 263305 h 484833"/>
                <a:gd name="connsiteX4" fmla="*/ 378502 w 381244"/>
                <a:gd name="connsiteY4" fmla="*/ 257819 h 484833"/>
                <a:gd name="connsiteX5" fmla="*/ 378502 w 381244"/>
                <a:gd name="connsiteY5" fmla="*/ 249592 h 484833"/>
                <a:gd name="connsiteX6" fmla="*/ 370274 w 381244"/>
                <a:gd name="connsiteY6" fmla="*/ 219421 h 484833"/>
                <a:gd name="connsiteX7" fmla="*/ 211193 w 381244"/>
                <a:gd name="connsiteY7" fmla="*/ 117938 h 484833"/>
                <a:gd name="connsiteX8" fmla="*/ 241364 w 381244"/>
                <a:gd name="connsiteY8" fmla="*/ 76797 h 484833"/>
                <a:gd name="connsiteX9" fmla="*/ 268791 w 381244"/>
                <a:gd name="connsiteY9" fmla="*/ 65826 h 484833"/>
                <a:gd name="connsiteX10" fmla="*/ 287991 w 381244"/>
                <a:gd name="connsiteY10" fmla="*/ 38399 h 484833"/>
                <a:gd name="connsiteX11" fmla="*/ 257820 w 381244"/>
                <a:gd name="connsiteY11" fmla="*/ 24685 h 484833"/>
                <a:gd name="connsiteX12" fmla="*/ 191994 w 381244"/>
                <a:gd name="connsiteY12" fmla="*/ 65826 h 484833"/>
                <a:gd name="connsiteX13" fmla="*/ 189251 w 381244"/>
                <a:gd name="connsiteY13" fmla="*/ 63083 h 484833"/>
                <a:gd name="connsiteX14" fmla="*/ 82283 w 381244"/>
                <a:gd name="connsiteY14" fmla="*/ 0 h 484833"/>
                <a:gd name="connsiteX15" fmla="*/ 68569 w 381244"/>
                <a:gd name="connsiteY15" fmla="*/ 0 h 484833"/>
                <a:gd name="connsiteX16" fmla="*/ 46627 w 381244"/>
                <a:gd name="connsiteY16" fmla="*/ 21942 h 484833"/>
                <a:gd name="connsiteX17" fmla="*/ 87769 w 381244"/>
                <a:gd name="connsiteY17" fmla="*/ 134395 h 484833"/>
                <a:gd name="connsiteX18" fmla="*/ 5486 w 381244"/>
                <a:gd name="connsiteY18" fmla="*/ 230392 h 484833"/>
                <a:gd name="connsiteX19" fmla="*/ 0 w 381244"/>
                <a:gd name="connsiteY19" fmla="*/ 260562 h 484833"/>
                <a:gd name="connsiteX20" fmla="*/ 0 w 381244"/>
                <a:gd name="connsiteY20" fmla="*/ 271533 h 484833"/>
                <a:gd name="connsiteX21" fmla="*/ 0 w 381244"/>
                <a:gd name="connsiteY21" fmla="*/ 318161 h 484833"/>
                <a:gd name="connsiteX22" fmla="*/ 8228 w 381244"/>
                <a:gd name="connsiteY22" fmla="*/ 337359 h 484833"/>
                <a:gd name="connsiteX23" fmla="*/ 68569 w 381244"/>
                <a:gd name="connsiteY23" fmla="*/ 444328 h 484833"/>
                <a:gd name="connsiteX24" fmla="*/ 183766 w 381244"/>
                <a:gd name="connsiteY24" fmla="*/ 479983 h 484833"/>
                <a:gd name="connsiteX25" fmla="*/ 197479 w 381244"/>
                <a:gd name="connsiteY25" fmla="*/ 479983 h 484833"/>
                <a:gd name="connsiteX26" fmla="*/ 290734 w 381244"/>
                <a:gd name="connsiteY26" fmla="*/ 460784 h 484833"/>
                <a:gd name="connsiteX27" fmla="*/ 373017 w 381244"/>
                <a:gd name="connsiteY27" fmla="*/ 331874 h 484833"/>
                <a:gd name="connsiteX28" fmla="*/ 381245 w 381244"/>
                <a:gd name="connsiteY28" fmla="*/ 309932 h 484833"/>
                <a:gd name="connsiteX29" fmla="*/ 381245 w 381244"/>
                <a:gd name="connsiteY29" fmla="*/ 298961 h 484833"/>
                <a:gd name="connsiteX30" fmla="*/ 153595 w 381244"/>
                <a:gd name="connsiteY30" fmla="*/ 109710 h 484833"/>
                <a:gd name="connsiteX31" fmla="*/ 87769 w 381244"/>
                <a:gd name="connsiteY31" fmla="*/ 46627 h 484833"/>
                <a:gd name="connsiteX32" fmla="*/ 153595 w 381244"/>
                <a:gd name="connsiteY32" fmla="*/ 109710 h 484833"/>
                <a:gd name="connsiteX33" fmla="*/ 268791 w 381244"/>
                <a:gd name="connsiteY33" fmla="*/ 425128 h 484833"/>
                <a:gd name="connsiteX34" fmla="*/ 205708 w 381244"/>
                <a:gd name="connsiteY34" fmla="*/ 441585 h 484833"/>
                <a:gd name="connsiteX35" fmla="*/ 175537 w 381244"/>
                <a:gd name="connsiteY35" fmla="*/ 441585 h 484833"/>
                <a:gd name="connsiteX36" fmla="*/ 109711 w 381244"/>
                <a:gd name="connsiteY36" fmla="*/ 425128 h 484833"/>
                <a:gd name="connsiteX37" fmla="*/ 41142 w 381244"/>
                <a:gd name="connsiteY37" fmla="*/ 282504 h 484833"/>
                <a:gd name="connsiteX38" fmla="*/ 139881 w 381244"/>
                <a:gd name="connsiteY38" fmla="*/ 164566 h 484833"/>
                <a:gd name="connsiteX39" fmla="*/ 246849 w 381244"/>
                <a:gd name="connsiteY39" fmla="*/ 164566 h 484833"/>
                <a:gd name="connsiteX40" fmla="*/ 342846 w 381244"/>
                <a:gd name="connsiteY40" fmla="*/ 285247 h 484833"/>
                <a:gd name="connsiteX41" fmla="*/ 268791 w 381244"/>
                <a:gd name="connsiteY41" fmla="*/ 425128 h 48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244" h="484833">
                  <a:moveTo>
                    <a:pt x="381245" y="298961"/>
                  </a:moveTo>
                  <a:cubicBezTo>
                    <a:pt x="381245" y="296218"/>
                    <a:pt x="381245" y="293476"/>
                    <a:pt x="381245" y="290733"/>
                  </a:cubicBezTo>
                  <a:cubicBezTo>
                    <a:pt x="381245" y="287990"/>
                    <a:pt x="381245" y="287990"/>
                    <a:pt x="381245" y="285247"/>
                  </a:cubicBezTo>
                  <a:cubicBezTo>
                    <a:pt x="381245" y="277019"/>
                    <a:pt x="378502" y="271533"/>
                    <a:pt x="378502" y="263305"/>
                  </a:cubicBezTo>
                  <a:cubicBezTo>
                    <a:pt x="378502" y="260562"/>
                    <a:pt x="378502" y="260562"/>
                    <a:pt x="378502" y="257819"/>
                  </a:cubicBezTo>
                  <a:cubicBezTo>
                    <a:pt x="378502" y="255077"/>
                    <a:pt x="378502" y="252334"/>
                    <a:pt x="378502" y="249592"/>
                  </a:cubicBezTo>
                  <a:cubicBezTo>
                    <a:pt x="373017" y="241363"/>
                    <a:pt x="373017" y="230392"/>
                    <a:pt x="370274" y="219421"/>
                  </a:cubicBezTo>
                  <a:cubicBezTo>
                    <a:pt x="340103" y="150852"/>
                    <a:pt x="287991" y="117938"/>
                    <a:pt x="211193" y="117938"/>
                  </a:cubicBezTo>
                  <a:cubicBezTo>
                    <a:pt x="213936" y="98740"/>
                    <a:pt x="224907" y="85026"/>
                    <a:pt x="241364" y="76797"/>
                  </a:cubicBezTo>
                  <a:cubicBezTo>
                    <a:pt x="249592" y="71312"/>
                    <a:pt x="257820" y="68569"/>
                    <a:pt x="268791" y="65826"/>
                  </a:cubicBezTo>
                  <a:cubicBezTo>
                    <a:pt x="282505" y="60341"/>
                    <a:pt x="290734" y="52112"/>
                    <a:pt x="287991" y="38399"/>
                  </a:cubicBezTo>
                  <a:cubicBezTo>
                    <a:pt x="285248" y="27428"/>
                    <a:pt x="274277" y="21942"/>
                    <a:pt x="257820" y="24685"/>
                  </a:cubicBezTo>
                  <a:cubicBezTo>
                    <a:pt x="230393" y="30171"/>
                    <a:pt x="208450" y="43884"/>
                    <a:pt x="191994" y="65826"/>
                  </a:cubicBezTo>
                  <a:cubicBezTo>
                    <a:pt x="189251" y="65826"/>
                    <a:pt x="189251" y="65826"/>
                    <a:pt x="189251" y="63083"/>
                  </a:cubicBezTo>
                  <a:cubicBezTo>
                    <a:pt x="170052" y="13714"/>
                    <a:pt x="126167" y="8228"/>
                    <a:pt x="82283" y="0"/>
                  </a:cubicBezTo>
                  <a:cubicBezTo>
                    <a:pt x="76798" y="0"/>
                    <a:pt x="74055" y="0"/>
                    <a:pt x="68569" y="0"/>
                  </a:cubicBezTo>
                  <a:cubicBezTo>
                    <a:pt x="54855" y="0"/>
                    <a:pt x="46627" y="8228"/>
                    <a:pt x="46627" y="21942"/>
                  </a:cubicBezTo>
                  <a:cubicBezTo>
                    <a:pt x="49370" y="63083"/>
                    <a:pt x="54855" y="101483"/>
                    <a:pt x="87769" y="134395"/>
                  </a:cubicBezTo>
                  <a:cubicBezTo>
                    <a:pt x="49370" y="156338"/>
                    <a:pt x="21942" y="186508"/>
                    <a:pt x="5486" y="230392"/>
                  </a:cubicBezTo>
                  <a:cubicBezTo>
                    <a:pt x="5486" y="241363"/>
                    <a:pt x="2743" y="249592"/>
                    <a:pt x="0" y="260562"/>
                  </a:cubicBezTo>
                  <a:cubicBezTo>
                    <a:pt x="0" y="263305"/>
                    <a:pt x="0" y="268790"/>
                    <a:pt x="0" y="271533"/>
                  </a:cubicBezTo>
                  <a:cubicBezTo>
                    <a:pt x="0" y="287990"/>
                    <a:pt x="0" y="301704"/>
                    <a:pt x="0" y="318161"/>
                  </a:cubicBezTo>
                  <a:cubicBezTo>
                    <a:pt x="2743" y="323646"/>
                    <a:pt x="5486" y="329131"/>
                    <a:pt x="8228" y="337359"/>
                  </a:cubicBezTo>
                  <a:cubicBezTo>
                    <a:pt x="21942" y="378501"/>
                    <a:pt x="38399" y="414157"/>
                    <a:pt x="68569" y="444328"/>
                  </a:cubicBezTo>
                  <a:cubicBezTo>
                    <a:pt x="101483" y="477240"/>
                    <a:pt x="137138" y="493697"/>
                    <a:pt x="183766" y="479983"/>
                  </a:cubicBezTo>
                  <a:cubicBezTo>
                    <a:pt x="186508" y="479983"/>
                    <a:pt x="191994" y="479983"/>
                    <a:pt x="197479" y="479983"/>
                  </a:cubicBezTo>
                  <a:cubicBezTo>
                    <a:pt x="233135" y="488211"/>
                    <a:pt x="263306" y="482726"/>
                    <a:pt x="290734" y="460784"/>
                  </a:cubicBezTo>
                  <a:cubicBezTo>
                    <a:pt x="334618" y="427871"/>
                    <a:pt x="356560" y="383987"/>
                    <a:pt x="373017" y="331874"/>
                  </a:cubicBezTo>
                  <a:cubicBezTo>
                    <a:pt x="375759" y="323646"/>
                    <a:pt x="378502" y="318161"/>
                    <a:pt x="381245" y="309932"/>
                  </a:cubicBezTo>
                  <a:cubicBezTo>
                    <a:pt x="378502" y="309932"/>
                    <a:pt x="381245" y="304447"/>
                    <a:pt x="381245" y="298961"/>
                  </a:cubicBezTo>
                  <a:close/>
                  <a:moveTo>
                    <a:pt x="153595" y="109710"/>
                  </a:moveTo>
                  <a:cubicBezTo>
                    <a:pt x="117939" y="115196"/>
                    <a:pt x="93254" y="93254"/>
                    <a:pt x="87769" y="46627"/>
                  </a:cubicBezTo>
                  <a:cubicBezTo>
                    <a:pt x="137138" y="52112"/>
                    <a:pt x="145367" y="68569"/>
                    <a:pt x="153595" y="109710"/>
                  </a:cubicBezTo>
                  <a:close/>
                  <a:moveTo>
                    <a:pt x="268791" y="425128"/>
                  </a:moveTo>
                  <a:cubicBezTo>
                    <a:pt x="249592" y="441585"/>
                    <a:pt x="230393" y="447070"/>
                    <a:pt x="205708" y="441585"/>
                  </a:cubicBezTo>
                  <a:cubicBezTo>
                    <a:pt x="194737" y="438842"/>
                    <a:pt x="183766" y="438842"/>
                    <a:pt x="175537" y="441585"/>
                  </a:cubicBezTo>
                  <a:cubicBezTo>
                    <a:pt x="150852" y="449813"/>
                    <a:pt x="128910" y="441585"/>
                    <a:pt x="109711" y="425128"/>
                  </a:cubicBezTo>
                  <a:cubicBezTo>
                    <a:pt x="68569" y="386730"/>
                    <a:pt x="43884" y="340102"/>
                    <a:pt x="41142" y="282504"/>
                  </a:cubicBezTo>
                  <a:cubicBezTo>
                    <a:pt x="38399" y="222164"/>
                    <a:pt x="76798" y="170052"/>
                    <a:pt x="139881" y="164566"/>
                  </a:cubicBezTo>
                  <a:cubicBezTo>
                    <a:pt x="175537" y="159080"/>
                    <a:pt x="211193" y="161823"/>
                    <a:pt x="246849" y="164566"/>
                  </a:cubicBezTo>
                  <a:cubicBezTo>
                    <a:pt x="304447" y="172794"/>
                    <a:pt x="342846" y="219421"/>
                    <a:pt x="342846" y="285247"/>
                  </a:cubicBezTo>
                  <a:cubicBezTo>
                    <a:pt x="334618" y="334617"/>
                    <a:pt x="312676" y="383987"/>
                    <a:pt x="268791" y="425128"/>
                  </a:cubicBezTo>
                  <a:close/>
                </a:path>
              </a:pathLst>
            </a:custGeom>
            <a:solidFill>
              <a:srgbClr val="F26F46"/>
            </a:solidFill>
            <a:ln w="27426" cap="flat">
              <a:noFill/>
              <a:prstDash val="solid"/>
              <a:miter/>
            </a:ln>
          </p:spPr>
          <p:txBody>
            <a:bodyPr rtlCol="0" anchor="ctr"/>
            <a:lstStyle/>
            <a:p>
              <a:endParaRPr lang="en-US"/>
            </a:p>
          </p:txBody>
        </p:sp>
        <p:sp>
          <p:nvSpPr>
            <p:cNvPr id="11" name="Freeform 1317">
              <a:extLst>
                <a:ext uri="{FF2B5EF4-FFF2-40B4-BE49-F238E27FC236}">
                  <a16:creationId xmlns:a16="http://schemas.microsoft.com/office/drawing/2014/main" id="{0181F40A-F343-2F59-FC7E-727D03DA2B85}"/>
                </a:ext>
              </a:extLst>
            </p:cNvPr>
            <p:cNvSpPr/>
            <p:nvPr/>
          </p:nvSpPr>
          <p:spPr>
            <a:xfrm>
              <a:off x="555689" y="5671075"/>
              <a:ext cx="1088878" cy="729574"/>
            </a:xfrm>
            <a:custGeom>
              <a:avLst/>
              <a:gdLst>
                <a:gd name="connsiteX0" fmla="*/ 1072422 w 1088878"/>
                <a:gd name="connsiteY0" fmla="*/ 581466 h 729574"/>
                <a:gd name="connsiteX1" fmla="*/ 1053223 w 1088878"/>
                <a:gd name="connsiteY1" fmla="*/ 581466 h 729574"/>
                <a:gd name="connsiteX2" fmla="*/ 1053223 w 1088878"/>
                <a:gd name="connsiteY2" fmla="*/ 54855 h 729574"/>
                <a:gd name="connsiteX3" fmla="*/ 998368 w 1088878"/>
                <a:gd name="connsiteY3" fmla="*/ 0 h 729574"/>
                <a:gd name="connsiteX4" fmla="*/ 833801 w 1088878"/>
                <a:gd name="connsiteY4" fmla="*/ 0 h 729574"/>
                <a:gd name="connsiteX5" fmla="*/ 833801 w 1088878"/>
                <a:gd name="connsiteY5" fmla="*/ 35656 h 729574"/>
                <a:gd name="connsiteX6" fmla="*/ 998368 w 1088878"/>
                <a:gd name="connsiteY6" fmla="*/ 35656 h 729574"/>
                <a:gd name="connsiteX7" fmla="*/ 1017567 w 1088878"/>
                <a:gd name="connsiteY7" fmla="*/ 54855 h 729574"/>
                <a:gd name="connsiteX8" fmla="*/ 1017567 w 1088878"/>
                <a:gd name="connsiteY8" fmla="*/ 581466 h 729574"/>
                <a:gd name="connsiteX9" fmla="*/ 981911 w 1088878"/>
                <a:gd name="connsiteY9" fmla="*/ 581466 h 729574"/>
                <a:gd name="connsiteX10" fmla="*/ 981911 w 1088878"/>
                <a:gd name="connsiteY10" fmla="*/ 90512 h 729574"/>
                <a:gd name="connsiteX11" fmla="*/ 962712 w 1088878"/>
                <a:gd name="connsiteY11" fmla="*/ 71312 h 729574"/>
                <a:gd name="connsiteX12" fmla="*/ 836544 w 1088878"/>
                <a:gd name="connsiteY12" fmla="*/ 71312 h 729574"/>
                <a:gd name="connsiteX13" fmla="*/ 836544 w 1088878"/>
                <a:gd name="connsiteY13" fmla="*/ 106968 h 729574"/>
                <a:gd name="connsiteX14" fmla="*/ 946255 w 1088878"/>
                <a:gd name="connsiteY14" fmla="*/ 106968 h 729574"/>
                <a:gd name="connsiteX15" fmla="*/ 946255 w 1088878"/>
                <a:gd name="connsiteY15" fmla="*/ 578723 h 729574"/>
                <a:gd name="connsiteX16" fmla="*/ 145367 w 1088878"/>
                <a:gd name="connsiteY16" fmla="*/ 578723 h 729574"/>
                <a:gd name="connsiteX17" fmla="*/ 145367 w 1088878"/>
                <a:gd name="connsiteY17" fmla="*/ 106968 h 729574"/>
                <a:gd name="connsiteX18" fmla="*/ 255077 w 1088878"/>
                <a:gd name="connsiteY18" fmla="*/ 106968 h 729574"/>
                <a:gd name="connsiteX19" fmla="*/ 255077 w 1088878"/>
                <a:gd name="connsiteY19" fmla="*/ 74055 h 729574"/>
                <a:gd name="connsiteX20" fmla="*/ 128910 w 1088878"/>
                <a:gd name="connsiteY20" fmla="*/ 74055 h 729574"/>
                <a:gd name="connsiteX21" fmla="*/ 109711 w 1088878"/>
                <a:gd name="connsiteY21" fmla="*/ 93255 h 729574"/>
                <a:gd name="connsiteX22" fmla="*/ 109711 w 1088878"/>
                <a:gd name="connsiteY22" fmla="*/ 584209 h 729574"/>
                <a:gd name="connsiteX23" fmla="*/ 74055 w 1088878"/>
                <a:gd name="connsiteY23" fmla="*/ 584209 h 729574"/>
                <a:gd name="connsiteX24" fmla="*/ 74055 w 1088878"/>
                <a:gd name="connsiteY24" fmla="*/ 57598 h 729574"/>
                <a:gd name="connsiteX25" fmla="*/ 93254 w 1088878"/>
                <a:gd name="connsiteY25" fmla="*/ 38399 h 729574"/>
                <a:gd name="connsiteX26" fmla="*/ 257820 w 1088878"/>
                <a:gd name="connsiteY26" fmla="*/ 38399 h 729574"/>
                <a:gd name="connsiteX27" fmla="*/ 257820 w 1088878"/>
                <a:gd name="connsiteY27" fmla="*/ 2743 h 729574"/>
                <a:gd name="connsiteX28" fmla="*/ 93254 w 1088878"/>
                <a:gd name="connsiteY28" fmla="*/ 2743 h 729574"/>
                <a:gd name="connsiteX29" fmla="*/ 38399 w 1088878"/>
                <a:gd name="connsiteY29" fmla="*/ 57598 h 729574"/>
                <a:gd name="connsiteX30" fmla="*/ 38399 w 1088878"/>
                <a:gd name="connsiteY30" fmla="*/ 584209 h 729574"/>
                <a:gd name="connsiteX31" fmla="*/ 19199 w 1088878"/>
                <a:gd name="connsiteY31" fmla="*/ 584209 h 729574"/>
                <a:gd name="connsiteX32" fmla="*/ 0 w 1088878"/>
                <a:gd name="connsiteY32" fmla="*/ 603408 h 729574"/>
                <a:gd name="connsiteX33" fmla="*/ 0 w 1088878"/>
                <a:gd name="connsiteY33" fmla="*/ 674720 h 729574"/>
                <a:gd name="connsiteX34" fmla="*/ 54855 w 1088878"/>
                <a:gd name="connsiteY34" fmla="*/ 729575 h 729574"/>
                <a:gd name="connsiteX35" fmla="*/ 1034023 w 1088878"/>
                <a:gd name="connsiteY35" fmla="*/ 729575 h 729574"/>
                <a:gd name="connsiteX36" fmla="*/ 1088879 w 1088878"/>
                <a:gd name="connsiteY36" fmla="*/ 674720 h 729574"/>
                <a:gd name="connsiteX37" fmla="*/ 1088879 w 1088878"/>
                <a:gd name="connsiteY37" fmla="*/ 603408 h 729574"/>
                <a:gd name="connsiteX38" fmla="*/ 1072422 w 1088878"/>
                <a:gd name="connsiteY38" fmla="*/ 581466 h 729574"/>
                <a:gd name="connsiteX39" fmla="*/ 1072422 w 1088878"/>
                <a:gd name="connsiteY39" fmla="*/ 581466 h 729574"/>
                <a:gd name="connsiteX40" fmla="*/ 490955 w 1088878"/>
                <a:gd name="connsiteY40" fmla="*/ 617122 h 729574"/>
                <a:gd name="connsiteX41" fmla="*/ 600666 w 1088878"/>
                <a:gd name="connsiteY41" fmla="*/ 617122 h 729574"/>
                <a:gd name="connsiteX42" fmla="*/ 600666 w 1088878"/>
                <a:gd name="connsiteY42" fmla="*/ 636321 h 729574"/>
                <a:gd name="connsiteX43" fmla="*/ 490955 w 1088878"/>
                <a:gd name="connsiteY43" fmla="*/ 636321 h 729574"/>
                <a:gd name="connsiteX44" fmla="*/ 490955 w 1088878"/>
                <a:gd name="connsiteY44" fmla="*/ 617122 h 729574"/>
                <a:gd name="connsiteX45" fmla="*/ 1053223 w 1088878"/>
                <a:gd name="connsiteY45" fmla="*/ 671977 h 729574"/>
                <a:gd name="connsiteX46" fmla="*/ 1034023 w 1088878"/>
                <a:gd name="connsiteY46" fmla="*/ 691176 h 729574"/>
                <a:gd name="connsiteX47" fmla="*/ 54855 w 1088878"/>
                <a:gd name="connsiteY47" fmla="*/ 691176 h 729574"/>
                <a:gd name="connsiteX48" fmla="*/ 35656 w 1088878"/>
                <a:gd name="connsiteY48" fmla="*/ 671977 h 729574"/>
                <a:gd name="connsiteX49" fmla="*/ 35656 w 1088878"/>
                <a:gd name="connsiteY49" fmla="*/ 617122 h 729574"/>
                <a:gd name="connsiteX50" fmla="*/ 452557 w 1088878"/>
                <a:gd name="connsiteY50" fmla="*/ 617122 h 729574"/>
                <a:gd name="connsiteX51" fmla="*/ 452557 w 1088878"/>
                <a:gd name="connsiteY51" fmla="*/ 652778 h 729574"/>
                <a:gd name="connsiteX52" fmla="*/ 471756 w 1088878"/>
                <a:gd name="connsiteY52" fmla="*/ 671977 h 729574"/>
                <a:gd name="connsiteX53" fmla="*/ 617123 w 1088878"/>
                <a:gd name="connsiteY53" fmla="*/ 671977 h 729574"/>
                <a:gd name="connsiteX54" fmla="*/ 636322 w 1088878"/>
                <a:gd name="connsiteY54" fmla="*/ 652778 h 729574"/>
                <a:gd name="connsiteX55" fmla="*/ 636322 w 1088878"/>
                <a:gd name="connsiteY55" fmla="*/ 617122 h 729574"/>
                <a:gd name="connsiteX56" fmla="*/ 1053223 w 1088878"/>
                <a:gd name="connsiteY56" fmla="*/ 617122 h 729574"/>
                <a:gd name="connsiteX57" fmla="*/ 1053223 w 1088878"/>
                <a:gd name="connsiteY57" fmla="*/ 671977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88878" h="729574">
                  <a:moveTo>
                    <a:pt x="1072422" y="581466"/>
                  </a:moveTo>
                  <a:lnTo>
                    <a:pt x="1053223" y="581466"/>
                  </a:lnTo>
                  <a:lnTo>
                    <a:pt x="1053223" y="54855"/>
                  </a:lnTo>
                  <a:cubicBezTo>
                    <a:pt x="1053223" y="24686"/>
                    <a:pt x="1028538" y="0"/>
                    <a:pt x="998368" y="0"/>
                  </a:cubicBezTo>
                  <a:lnTo>
                    <a:pt x="833801" y="0"/>
                  </a:lnTo>
                  <a:lnTo>
                    <a:pt x="833801" y="35656"/>
                  </a:lnTo>
                  <a:lnTo>
                    <a:pt x="998368" y="35656"/>
                  </a:lnTo>
                  <a:cubicBezTo>
                    <a:pt x="1009338" y="35656"/>
                    <a:pt x="1017567" y="43884"/>
                    <a:pt x="1017567" y="54855"/>
                  </a:cubicBezTo>
                  <a:lnTo>
                    <a:pt x="1017567" y="581466"/>
                  </a:lnTo>
                  <a:lnTo>
                    <a:pt x="981911" y="581466"/>
                  </a:lnTo>
                  <a:lnTo>
                    <a:pt x="981911" y="90512"/>
                  </a:lnTo>
                  <a:cubicBezTo>
                    <a:pt x="981911" y="79541"/>
                    <a:pt x="973682" y="71312"/>
                    <a:pt x="962712" y="71312"/>
                  </a:cubicBezTo>
                  <a:lnTo>
                    <a:pt x="836544" y="71312"/>
                  </a:lnTo>
                  <a:lnTo>
                    <a:pt x="836544" y="106968"/>
                  </a:lnTo>
                  <a:lnTo>
                    <a:pt x="946255" y="106968"/>
                  </a:lnTo>
                  <a:lnTo>
                    <a:pt x="946255" y="578723"/>
                  </a:lnTo>
                  <a:lnTo>
                    <a:pt x="145367" y="578723"/>
                  </a:lnTo>
                  <a:lnTo>
                    <a:pt x="145367" y="106968"/>
                  </a:lnTo>
                  <a:lnTo>
                    <a:pt x="255077" y="106968"/>
                  </a:lnTo>
                  <a:lnTo>
                    <a:pt x="255077" y="74055"/>
                  </a:lnTo>
                  <a:lnTo>
                    <a:pt x="128910" y="74055"/>
                  </a:lnTo>
                  <a:cubicBezTo>
                    <a:pt x="117939" y="74055"/>
                    <a:pt x="109711" y="82283"/>
                    <a:pt x="109711" y="93255"/>
                  </a:cubicBezTo>
                  <a:lnTo>
                    <a:pt x="109711" y="584209"/>
                  </a:lnTo>
                  <a:lnTo>
                    <a:pt x="74055" y="584209"/>
                  </a:lnTo>
                  <a:lnTo>
                    <a:pt x="74055" y="57598"/>
                  </a:lnTo>
                  <a:cubicBezTo>
                    <a:pt x="74055" y="46627"/>
                    <a:pt x="82283" y="38399"/>
                    <a:pt x="93254" y="38399"/>
                  </a:cubicBezTo>
                  <a:lnTo>
                    <a:pt x="257820" y="38399"/>
                  </a:lnTo>
                  <a:lnTo>
                    <a:pt x="257820" y="2743"/>
                  </a:lnTo>
                  <a:lnTo>
                    <a:pt x="93254" y="2743"/>
                  </a:lnTo>
                  <a:cubicBezTo>
                    <a:pt x="63084" y="2743"/>
                    <a:pt x="38399" y="27428"/>
                    <a:pt x="38399" y="57598"/>
                  </a:cubicBezTo>
                  <a:lnTo>
                    <a:pt x="38399" y="584209"/>
                  </a:lnTo>
                  <a:lnTo>
                    <a:pt x="19199" y="584209"/>
                  </a:lnTo>
                  <a:cubicBezTo>
                    <a:pt x="8228" y="584209"/>
                    <a:pt x="0" y="592437"/>
                    <a:pt x="0" y="603408"/>
                  </a:cubicBezTo>
                  <a:lnTo>
                    <a:pt x="0" y="674720"/>
                  </a:lnTo>
                  <a:cubicBezTo>
                    <a:pt x="0" y="704890"/>
                    <a:pt x="24685" y="729575"/>
                    <a:pt x="54855" y="729575"/>
                  </a:cubicBezTo>
                  <a:lnTo>
                    <a:pt x="1034023" y="729575"/>
                  </a:lnTo>
                  <a:cubicBezTo>
                    <a:pt x="1064194" y="729575"/>
                    <a:pt x="1088879" y="704890"/>
                    <a:pt x="1088879" y="674720"/>
                  </a:cubicBezTo>
                  <a:lnTo>
                    <a:pt x="1088879" y="603408"/>
                  </a:lnTo>
                  <a:cubicBezTo>
                    <a:pt x="1088879" y="589694"/>
                    <a:pt x="1080651" y="581466"/>
                    <a:pt x="1072422" y="581466"/>
                  </a:cubicBezTo>
                  <a:lnTo>
                    <a:pt x="1072422" y="581466"/>
                  </a:lnTo>
                  <a:close/>
                  <a:moveTo>
                    <a:pt x="490955" y="617122"/>
                  </a:moveTo>
                  <a:lnTo>
                    <a:pt x="600666" y="617122"/>
                  </a:lnTo>
                  <a:lnTo>
                    <a:pt x="600666" y="636321"/>
                  </a:lnTo>
                  <a:lnTo>
                    <a:pt x="490955" y="636321"/>
                  </a:lnTo>
                  <a:lnTo>
                    <a:pt x="490955" y="617122"/>
                  </a:lnTo>
                  <a:close/>
                  <a:moveTo>
                    <a:pt x="1053223" y="671977"/>
                  </a:moveTo>
                  <a:cubicBezTo>
                    <a:pt x="1053223" y="682948"/>
                    <a:pt x="1044995" y="691176"/>
                    <a:pt x="1034023" y="691176"/>
                  </a:cubicBezTo>
                  <a:lnTo>
                    <a:pt x="54855" y="691176"/>
                  </a:lnTo>
                  <a:cubicBezTo>
                    <a:pt x="43884" y="691176"/>
                    <a:pt x="35656" y="682948"/>
                    <a:pt x="35656" y="671977"/>
                  </a:cubicBezTo>
                  <a:lnTo>
                    <a:pt x="35656" y="617122"/>
                  </a:lnTo>
                  <a:lnTo>
                    <a:pt x="452557" y="617122"/>
                  </a:lnTo>
                  <a:lnTo>
                    <a:pt x="452557" y="652778"/>
                  </a:lnTo>
                  <a:cubicBezTo>
                    <a:pt x="452557" y="663749"/>
                    <a:pt x="460785" y="671977"/>
                    <a:pt x="471756" y="671977"/>
                  </a:cubicBezTo>
                  <a:lnTo>
                    <a:pt x="617123" y="671977"/>
                  </a:lnTo>
                  <a:cubicBezTo>
                    <a:pt x="628094" y="671977"/>
                    <a:pt x="636322" y="663749"/>
                    <a:pt x="636322" y="652778"/>
                  </a:cubicBezTo>
                  <a:lnTo>
                    <a:pt x="636322" y="617122"/>
                  </a:lnTo>
                  <a:lnTo>
                    <a:pt x="1053223" y="617122"/>
                  </a:lnTo>
                  <a:lnTo>
                    <a:pt x="1053223" y="671977"/>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532202288"/>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C4718-1B30-8AC4-ED0E-C6FF1AA49144}"/>
              </a:ext>
            </a:extLst>
          </p:cNvPr>
          <p:cNvSpPr>
            <a:spLocks noGrp="1"/>
          </p:cNvSpPr>
          <p:nvPr>
            <p:ph type="body" sz="quarter" idx="18"/>
          </p:nvPr>
        </p:nvSpPr>
        <p:spPr/>
        <p:txBody>
          <a:bodyPr/>
          <a:lstStyle/>
          <a:p>
            <a:pPr marL="0" indent="0" algn="just"/>
            <a:r>
              <a:rPr lang="en-US" dirty="0"/>
              <a:t>Digitale platforms hebben de communicatie over voedsel ingrijpend veranderd door snellere uitwisseling en bredere participatie mogelijk te maken. Sociale media, blogs en videoplatforms stellen merken, opvoeders, influencers en gemeenschappen in staat om rechtstreeks met het publiek te communiceren, waardoor de zichtbaarheid van diverse verhalen en ervaringen rond voedsel toeneemt. Deze platforms spelen een belangrijke rol bij het vormgeven van voedingspatronen, trends en consumentengedrag, terwijl ze tegelijkertijd leren, dialoog en publieke betrokkenheid rond voedselsystemen ondersteunen. Op Europees niveau </a:t>
            </a:r>
            <a:r>
              <a:rPr lang="en-US" dirty="0"/>
              <a:t>benadrukt </a:t>
            </a:r>
            <a:r>
              <a:rPr lang="en-US" dirty="0"/>
              <a:t>de </a:t>
            </a:r>
            <a:r>
              <a:rPr lang="en-US" b="1" dirty="0">
                <a:hlinkClick r:id="rId2"/>
              </a:rPr>
              <a:t>Farm-to-Fork-strategie</a:t>
            </a:r>
            <a:r>
              <a:rPr lang="en-US" dirty="0"/>
              <a:t> van de Europese Commissie </a:t>
            </a:r>
            <a:r>
              <a:rPr lang="en-US" dirty="0"/>
              <a:t>het belang van duidelijke, transparante en betrouwbare communicatie om burgers te helpen weloverwogen en duurzame voedingskeuzes te maken.</a:t>
            </a:r>
          </a:p>
        </p:txBody>
      </p:sp>
      <p:sp>
        <p:nvSpPr>
          <p:cNvPr id="3" name="Text Placeholder 2">
            <a:extLst>
              <a:ext uri="{FF2B5EF4-FFF2-40B4-BE49-F238E27FC236}">
                <a16:creationId xmlns:a16="http://schemas.microsoft.com/office/drawing/2014/main" id="{2544A192-1148-7A4E-06B0-CBF179F190FA}"/>
              </a:ext>
            </a:extLst>
          </p:cNvPr>
          <p:cNvSpPr>
            <a:spLocks noGrp="1"/>
          </p:cNvSpPr>
          <p:nvPr>
            <p:ph type="body" sz="quarter" idx="16"/>
          </p:nvPr>
        </p:nvSpPr>
        <p:spPr>
          <a:xfrm>
            <a:off x="600998" y="835090"/>
            <a:ext cx="3471271" cy="1774519"/>
          </a:xfrm>
        </p:spPr>
        <p:txBody>
          <a:bodyPr/>
          <a:lstStyle/>
          <a:p>
            <a:r>
              <a:rPr lang="en-US" dirty="0"/>
              <a:t>Digitale platforms en ethische communicatie</a:t>
            </a:r>
            <a:endParaRPr lang="en-GB" dirty="0"/>
          </a:p>
        </p:txBody>
      </p:sp>
      <p:grpSp>
        <p:nvGrpSpPr>
          <p:cNvPr id="4" name="Group 3">
            <a:extLst>
              <a:ext uri="{FF2B5EF4-FFF2-40B4-BE49-F238E27FC236}">
                <a16:creationId xmlns:a16="http://schemas.microsoft.com/office/drawing/2014/main" id="{589324A7-A6F2-9133-A620-EA907FAABFE4}"/>
              </a:ext>
            </a:extLst>
          </p:cNvPr>
          <p:cNvGrpSpPr>
            <a:grpSpLocks noChangeAspect="1"/>
          </p:cNvGrpSpPr>
          <p:nvPr/>
        </p:nvGrpSpPr>
        <p:grpSpPr>
          <a:xfrm>
            <a:off x="893646" y="3351774"/>
            <a:ext cx="2255581" cy="2262901"/>
            <a:chOff x="1922188" y="6190011"/>
            <a:chExt cx="918702" cy="921682"/>
          </a:xfrm>
          <a:solidFill>
            <a:schemeClr val="bg1"/>
          </a:solidFill>
        </p:grpSpPr>
        <p:sp>
          <p:nvSpPr>
            <p:cNvPr id="5" name="Freeform 81">
              <a:extLst>
                <a:ext uri="{FF2B5EF4-FFF2-40B4-BE49-F238E27FC236}">
                  <a16:creationId xmlns:a16="http://schemas.microsoft.com/office/drawing/2014/main" id="{4A5FE8F8-2E5F-BD3F-386F-2E6C6EDD574E}"/>
                </a:ext>
              </a:extLst>
            </p:cNvPr>
            <p:cNvSpPr/>
            <p:nvPr/>
          </p:nvSpPr>
          <p:spPr>
            <a:xfrm>
              <a:off x="2427303" y="6212970"/>
              <a:ext cx="284007" cy="241881"/>
            </a:xfrm>
            <a:custGeom>
              <a:avLst/>
              <a:gdLst>
                <a:gd name="connsiteX0" fmla="*/ 58848 w 284007"/>
                <a:gd name="connsiteY0" fmla="*/ 241747 h 241881"/>
                <a:gd name="connsiteX1" fmla="*/ 57752 w 284007"/>
                <a:gd name="connsiteY1" fmla="*/ 215994 h 241881"/>
                <a:gd name="connsiteX2" fmla="*/ 1850 w 284007"/>
                <a:gd name="connsiteY2" fmla="*/ 197912 h 241881"/>
                <a:gd name="connsiteX3" fmla="*/ 1850 w 284007"/>
                <a:gd name="connsiteY3" fmla="*/ 30244 h 241881"/>
                <a:gd name="connsiteX4" fmla="*/ 23224 w 284007"/>
                <a:gd name="connsiteY4" fmla="*/ 8874 h 241881"/>
                <a:gd name="connsiteX5" fmla="*/ 263276 w 284007"/>
                <a:gd name="connsiteY5" fmla="*/ 8874 h 241881"/>
                <a:gd name="connsiteX6" fmla="*/ 282458 w 284007"/>
                <a:gd name="connsiteY6" fmla="*/ 28052 h 241881"/>
                <a:gd name="connsiteX7" fmla="*/ 282458 w 284007"/>
                <a:gd name="connsiteY7" fmla="*/ 196268 h 241881"/>
                <a:gd name="connsiteX8" fmla="*/ 266565 w 284007"/>
                <a:gd name="connsiteY8" fmla="*/ 212159 h 241881"/>
                <a:gd name="connsiteX9" fmla="*/ 113655 w 284007"/>
                <a:gd name="connsiteY9" fmla="*/ 212159 h 241881"/>
                <a:gd name="connsiteX10" fmla="*/ 58848 w 284007"/>
                <a:gd name="connsiteY10" fmla="*/ 241747 h 241881"/>
                <a:gd name="connsiteX11" fmla="*/ 40762 w 284007"/>
                <a:gd name="connsiteY11" fmla="*/ 69147 h 241881"/>
                <a:gd name="connsiteX12" fmla="*/ 47339 w 284007"/>
                <a:gd name="connsiteY12" fmla="*/ 72983 h 241881"/>
                <a:gd name="connsiteX13" fmla="*/ 235325 w 284007"/>
                <a:gd name="connsiteY13" fmla="*/ 71887 h 241881"/>
                <a:gd name="connsiteX14" fmla="*/ 231489 w 284007"/>
                <a:gd name="connsiteY14" fmla="*/ 43942 h 241881"/>
                <a:gd name="connsiteX15" fmla="*/ 50628 w 284007"/>
                <a:gd name="connsiteY15" fmla="*/ 43942 h 241881"/>
                <a:gd name="connsiteX16" fmla="*/ 41310 w 284007"/>
                <a:gd name="connsiteY16" fmla="*/ 69147 h 241881"/>
                <a:gd name="connsiteX17" fmla="*/ 50628 w 284007"/>
                <a:gd name="connsiteY17" fmla="*/ 95996 h 241881"/>
                <a:gd name="connsiteX18" fmla="*/ 53916 w 284007"/>
                <a:gd name="connsiteY18" fmla="*/ 126681 h 241881"/>
                <a:gd name="connsiteX19" fmla="*/ 227652 w 284007"/>
                <a:gd name="connsiteY19" fmla="*/ 126681 h 241881"/>
                <a:gd name="connsiteX20" fmla="*/ 227652 w 284007"/>
                <a:gd name="connsiteY20" fmla="*/ 95448 h 241881"/>
                <a:gd name="connsiteX21" fmla="*/ 51175 w 284007"/>
                <a:gd name="connsiteY21" fmla="*/ 95448 h 241881"/>
                <a:gd name="connsiteX22" fmla="*/ 40762 w 284007"/>
                <a:gd name="connsiteY22" fmla="*/ 153529 h 241881"/>
                <a:gd name="connsiteX23" fmla="*/ 50079 w 284007"/>
                <a:gd name="connsiteY23" fmla="*/ 178735 h 241881"/>
                <a:gd name="connsiteX24" fmla="*/ 230940 w 284007"/>
                <a:gd name="connsiteY24" fmla="*/ 178735 h 241881"/>
                <a:gd name="connsiteX25" fmla="*/ 234777 w 284007"/>
                <a:gd name="connsiteY25" fmla="*/ 150790 h 241881"/>
                <a:gd name="connsiteX26" fmla="*/ 46791 w 284007"/>
                <a:gd name="connsiteY26" fmla="*/ 149694 h 241881"/>
                <a:gd name="connsiteX27" fmla="*/ 40214 w 284007"/>
                <a:gd name="connsiteY27" fmla="*/ 153529 h 24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4007" h="241881">
                  <a:moveTo>
                    <a:pt x="58848" y="241747"/>
                  </a:moveTo>
                  <a:cubicBezTo>
                    <a:pt x="57752" y="240103"/>
                    <a:pt x="69810" y="225857"/>
                    <a:pt x="57752" y="215994"/>
                  </a:cubicBezTo>
                  <a:cubicBezTo>
                    <a:pt x="45695" y="206131"/>
                    <a:pt x="7330" y="224761"/>
                    <a:pt x="1850" y="197912"/>
                  </a:cubicBezTo>
                  <a:cubicBezTo>
                    <a:pt x="5138" y="144214"/>
                    <a:pt x="-3631" y="83394"/>
                    <a:pt x="1850" y="30244"/>
                  </a:cubicBezTo>
                  <a:cubicBezTo>
                    <a:pt x="7330" y="-22906"/>
                    <a:pt x="8975" y="10518"/>
                    <a:pt x="23224" y="8874"/>
                  </a:cubicBezTo>
                  <a:cubicBezTo>
                    <a:pt x="99405" y="1751"/>
                    <a:pt x="185999" y="14354"/>
                    <a:pt x="263276" y="8874"/>
                  </a:cubicBezTo>
                  <a:cubicBezTo>
                    <a:pt x="275882" y="9970"/>
                    <a:pt x="281362" y="15449"/>
                    <a:pt x="282458" y="28052"/>
                  </a:cubicBezTo>
                  <a:cubicBezTo>
                    <a:pt x="287391" y="81202"/>
                    <a:pt x="278622" y="142023"/>
                    <a:pt x="282458" y="196268"/>
                  </a:cubicBezTo>
                  <a:cubicBezTo>
                    <a:pt x="281910" y="205035"/>
                    <a:pt x="275334" y="211063"/>
                    <a:pt x="266565" y="212159"/>
                  </a:cubicBezTo>
                  <a:cubicBezTo>
                    <a:pt x="219979" y="217638"/>
                    <a:pt x="159692" y="205583"/>
                    <a:pt x="113655" y="212159"/>
                  </a:cubicBezTo>
                  <a:cubicBezTo>
                    <a:pt x="67617" y="218734"/>
                    <a:pt x="61041" y="243939"/>
                    <a:pt x="58848" y="241747"/>
                  </a:cubicBezTo>
                  <a:close/>
                  <a:moveTo>
                    <a:pt x="40762" y="69147"/>
                  </a:moveTo>
                  <a:cubicBezTo>
                    <a:pt x="42407" y="70791"/>
                    <a:pt x="45147" y="71887"/>
                    <a:pt x="47339" y="72983"/>
                  </a:cubicBezTo>
                  <a:lnTo>
                    <a:pt x="235325" y="71887"/>
                  </a:lnTo>
                  <a:cubicBezTo>
                    <a:pt x="249026" y="64764"/>
                    <a:pt x="247382" y="45586"/>
                    <a:pt x="231489" y="43942"/>
                  </a:cubicBezTo>
                  <a:lnTo>
                    <a:pt x="50628" y="43942"/>
                  </a:lnTo>
                  <a:cubicBezTo>
                    <a:pt x="37474" y="44490"/>
                    <a:pt x="32541" y="59832"/>
                    <a:pt x="41310" y="69147"/>
                  </a:cubicBezTo>
                  <a:close/>
                  <a:moveTo>
                    <a:pt x="50628" y="95996"/>
                  </a:moveTo>
                  <a:cubicBezTo>
                    <a:pt x="29801" y="100927"/>
                    <a:pt x="33089" y="125585"/>
                    <a:pt x="53916" y="126681"/>
                  </a:cubicBezTo>
                  <a:cubicBezTo>
                    <a:pt x="108722" y="122297"/>
                    <a:pt x="173394" y="132708"/>
                    <a:pt x="227652" y="126681"/>
                  </a:cubicBezTo>
                  <a:cubicBezTo>
                    <a:pt x="281910" y="120653"/>
                    <a:pt x="250123" y="97092"/>
                    <a:pt x="227652" y="95448"/>
                  </a:cubicBezTo>
                  <a:lnTo>
                    <a:pt x="51175" y="95448"/>
                  </a:lnTo>
                  <a:close/>
                  <a:moveTo>
                    <a:pt x="40762" y="153529"/>
                  </a:moveTo>
                  <a:cubicBezTo>
                    <a:pt x="31993" y="162844"/>
                    <a:pt x="36926" y="178187"/>
                    <a:pt x="50079" y="178735"/>
                  </a:cubicBezTo>
                  <a:lnTo>
                    <a:pt x="230940" y="178735"/>
                  </a:lnTo>
                  <a:cubicBezTo>
                    <a:pt x="246834" y="177091"/>
                    <a:pt x="248478" y="157913"/>
                    <a:pt x="234777" y="150790"/>
                  </a:cubicBezTo>
                  <a:lnTo>
                    <a:pt x="46791" y="149694"/>
                  </a:lnTo>
                  <a:cubicBezTo>
                    <a:pt x="44599" y="150790"/>
                    <a:pt x="41858" y="151886"/>
                    <a:pt x="40214" y="153529"/>
                  </a:cubicBezTo>
                  <a:close/>
                </a:path>
              </a:pathLst>
            </a:custGeom>
            <a:solidFill>
              <a:srgbClr val="F26F46"/>
            </a:solidFill>
            <a:ln w="5475" cap="flat">
              <a:noFill/>
              <a:prstDash val="solid"/>
              <a:miter/>
            </a:ln>
          </p:spPr>
          <p:txBody>
            <a:bodyPr rtlCol="0" anchor="ctr"/>
            <a:lstStyle/>
            <a:p>
              <a:endParaRPr lang="en-US"/>
            </a:p>
          </p:txBody>
        </p:sp>
        <p:grpSp>
          <p:nvGrpSpPr>
            <p:cNvPr id="6" name="Graphic 97">
              <a:extLst>
                <a:ext uri="{FF2B5EF4-FFF2-40B4-BE49-F238E27FC236}">
                  <a16:creationId xmlns:a16="http://schemas.microsoft.com/office/drawing/2014/main" id="{4BBDB5C5-693C-7FC5-CD6A-274541DAE1F4}"/>
                </a:ext>
              </a:extLst>
            </p:cNvPr>
            <p:cNvGrpSpPr/>
            <p:nvPr/>
          </p:nvGrpSpPr>
          <p:grpSpPr>
            <a:xfrm>
              <a:off x="1922188" y="6190011"/>
              <a:ext cx="918702" cy="921682"/>
              <a:chOff x="1922188" y="6190011"/>
              <a:chExt cx="918702" cy="921682"/>
            </a:xfrm>
            <a:grpFill/>
          </p:grpSpPr>
          <p:sp>
            <p:nvSpPr>
              <p:cNvPr id="8" name="Freeform 84">
                <a:extLst>
                  <a:ext uri="{FF2B5EF4-FFF2-40B4-BE49-F238E27FC236}">
                    <a16:creationId xmlns:a16="http://schemas.microsoft.com/office/drawing/2014/main" id="{0F09BC7D-D426-D732-1B19-1AE56D49B056}"/>
                  </a:ext>
                </a:extLst>
              </p:cNvPr>
              <p:cNvSpPr/>
              <p:nvPr/>
            </p:nvSpPr>
            <p:spPr>
              <a:xfrm>
                <a:off x="1922188" y="6190011"/>
                <a:ext cx="918702" cy="921682"/>
              </a:xfrm>
              <a:custGeom>
                <a:avLst/>
                <a:gdLst>
                  <a:gd name="connsiteX0" fmla="*/ 476822 w 918702"/>
                  <a:gd name="connsiteY0" fmla="*/ 40052 h 921682"/>
                  <a:gd name="connsiteX1" fmla="*/ 520119 w 918702"/>
                  <a:gd name="connsiteY1" fmla="*/ 2245 h 921682"/>
                  <a:gd name="connsiteX2" fmla="*/ 774968 w 918702"/>
                  <a:gd name="connsiteY2" fmla="*/ 2245 h 921682"/>
                  <a:gd name="connsiteX3" fmla="*/ 816621 w 918702"/>
                  <a:gd name="connsiteY3" fmla="*/ 43888 h 921682"/>
                  <a:gd name="connsiteX4" fmla="*/ 816621 w 918702"/>
                  <a:gd name="connsiteY4" fmla="*/ 226351 h 921682"/>
                  <a:gd name="connsiteX5" fmla="*/ 786478 w 918702"/>
                  <a:gd name="connsiteY5" fmla="*/ 262515 h 921682"/>
                  <a:gd name="connsiteX6" fmla="*/ 785381 w 918702"/>
                  <a:gd name="connsiteY6" fmla="*/ 509086 h 921682"/>
                  <a:gd name="connsiteX7" fmla="*/ 766199 w 918702"/>
                  <a:gd name="connsiteY7" fmla="*/ 674015 h 921682"/>
                  <a:gd name="connsiteX8" fmla="*/ 744277 w 918702"/>
                  <a:gd name="connsiteY8" fmla="*/ 690453 h 921682"/>
                  <a:gd name="connsiteX9" fmla="*/ 743181 w 918702"/>
                  <a:gd name="connsiteY9" fmla="*/ 694289 h 921682"/>
                  <a:gd name="connsiteX10" fmla="*/ 913628 w 918702"/>
                  <a:gd name="connsiteY10" fmla="*/ 875656 h 921682"/>
                  <a:gd name="connsiteX11" fmla="*/ 904859 w 918702"/>
                  <a:gd name="connsiteY11" fmla="*/ 921682 h 921682"/>
                  <a:gd name="connsiteX12" fmla="*/ 434621 w 918702"/>
                  <a:gd name="connsiteY12" fmla="*/ 921682 h 921682"/>
                  <a:gd name="connsiteX13" fmla="*/ 428592 w 918702"/>
                  <a:gd name="connsiteY13" fmla="*/ 878943 h 921682"/>
                  <a:gd name="connsiteX14" fmla="*/ 460928 w 918702"/>
                  <a:gd name="connsiteY14" fmla="*/ 799493 h 921682"/>
                  <a:gd name="connsiteX15" fmla="*/ 129897 w 918702"/>
                  <a:gd name="connsiteY15" fmla="*/ 799493 h 921682"/>
                  <a:gd name="connsiteX16" fmla="*/ 122772 w 918702"/>
                  <a:gd name="connsiteY16" fmla="*/ 791821 h 921682"/>
                  <a:gd name="connsiteX17" fmla="*/ 121676 w 918702"/>
                  <a:gd name="connsiteY17" fmla="*/ 737576 h 921682"/>
                  <a:gd name="connsiteX18" fmla="*/ 175935 w 918702"/>
                  <a:gd name="connsiteY18" fmla="*/ 690453 h 921682"/>
                  <a:gd name="connsiteX19" fmla="*/ 258144 w 918702"/>
                  <a:gd name="connsiteY19" fmla="*/ 690453 h 921682"/>
                  <a:gd name="connsiteX20" fmla="*/ 258144 w 918702"/>
                  <a:gd name="connsiteY20" fmla="*/ 627988 h 921682"/>
                  <a:gd name="connsiteX21" fmla="*/ 59745 w 918702"/>
                  <a:gd name="connsiteY21" fmla="*/ 627988 h 921682"/>
                  <a:gd name="connsiteX22" fmla="*/ 6 w 918702"/>
                  <a:gd name="connsiteY22" fmla="*/ 563880 h 921682"/>
                  <a:gd name="connsiteX23" fmla="*/ 6 w 918702"/>
                  <a:gd name="connsiteY23" fmla="*/ 149092 h 921682"/>
                  <a:gd name="connsiteX24" fmla="*/ 65226 w 918702"/>
                  <a:gd name="connsiteY24" fmla="*/ 81696 h 921682"/>
                  <a:gd name="connsiteX25" fmla="*/ 477918 w 918702"/>
                  <a:gd name="connsiteY25" fmla="*/ 81696 h 921682"/>
                  <a:gd name="connsiteX26" fmla="*/ 477918 w 918702"/>
                  <a:gd name="connsiteY26" fmla="*/ 40052 h 921682"/>
                  <a:gd name="connsiteX27" fmla="*/ 563964 w 918702"/>
                  <a:gd name="connsiteY27" fmla="*/ 264706 h 921682"/>
                  <a:gd name="connsiteX28" fmla="*/ 618770 w 918702"/>
                  <a:gd name="connsiteY28" fmla="*/ 235118 h 921682"/>
                  <a:gd name="connsiteX29" fmla="*/ 771680 w 918702"/>
                  <a:gd name="connsiteY29" fmla="*/ 235118 h 921682"/>
                  <a:gd name="connsiteX30" fmla="*/ 787574 w 918702"/>
                  <a:gd name="connsiteY30" fmla="*/ 219228 h 921682"/>
                  <a:gd name="connsiteX31" fmla="*/ 787574 w 918702"/>
                  <a:gd name="connsiteY31" fmla="*/ 51011 h 921682"/>
                  <a:gd name="connsiteX32" fmla="*/ 768391 w 918702"/>
                  <a:gd name="connsiteY32" fmla="*/ 31833 h 921682"/>
                  <a:gd name="connsiteX33" fmla="*/ 528340 w 918702"/>
                  <a:gd name="connsiteY33" fmla="*/ 31833 h 921682"/>
                  <a:gd name="connsiteX34" fmla="*/ 506965 w 918702"/>
                  <a:gd name="connsiteY34" fmla="*/ 53203 h 921682"/>
                  <a:gd name="connsiteX35" fmla="*/ 506965 w 918702"/>
                  <a:gd name="connsiteY35" fmla="*/ 220871 h 921682"/>
                  <a:gd name="connsiteX36" fmla="*/ 562868 w 918702"/>
                  <a:gd name="connsiteY36" fmla="*/ 238953 h 921682"/>
                  <a:gd name="connsiteX37" fmla="*/ 563964 w 918702"/>
                  <a:gd name="connsiteY37" fmla="*/ 264706 h 921682"/>
                  <a:gd name="connsiteX38" fmla="*/ 476822 w 918702"/>
                  <a:gd name="connsiteY38" fmla="*/ 112928 h 921682"/>
                  <a:gd name="connsiteX39" fmla="*/ 60841 w 918702"/>
                  <a:gd name="connsiteY39" fmla="*/ 112928 h 921682"/>
                  <a:gd name="connsiteX40" fmla="*/ 28505 w 918702"/>
                  <a:gd name="connsiteY40" fmla="*/ 152379 h 921682"/>
                  <a:gd name="connsiteX41" fmla="*/ 28505 w 918702"/>
                  <a:gd name="connsiteY41" fmla="*/ 554565 h 921682"/>
                  <a:gd name="connsiteX42" fmla="*/ 50976 w 918702"/>
                  <a:gd name="connsiteY42" fmla="*/ 592920 h 921682"/>
                  <a:gd name="connsiteX43" fmla="*/ 64130 w 918702"/>
                  <a:gd name="connsiteY43" fmla="*/ 597852 h 921682"/>
                  <a:gd name="connsiteX44" fmla="*/ 539301 w 918702"/>
                  <a:gd name="connsiteY44" fmla="*/ 597852 h 921682"/>
                  <a:gd name="connsiteX45" fmla="*/ 537657 w 918702"/>
                  <a:gd name="connsiteY45" fmla="*/ 595112 h 921682"/>
                  <a:gd name="connsiteX46" fmla="*/ 537657 w 918702"/>
                  <a:gd name="connsiteY46" fmla="*/ 563880 h 921682"/>
                  <a:gd name="connsiteX47" fmla="*/ 546974 w 918702"/>
                  <a:gd name="connsiteY47" fmla="*/ 529908 h 921682"/>
                  <a:gd name="connsiteX48" fmla="*/ 57005 w 918702"/>
                  <a:gd name="connsiteY48" fmla="*/ 529908 h 921682"/>
                  <a:gd name="connsiteX49" fmla="*/ 46592 w 918702"/>
                  <a:gd name="connsiteY49" fmla="*/ 512374 h 921682"/>
                  <a:gd name="connsiteX50" fmla="*/ 46592 w 918702"/>
                  <a:gd name="connsiteY50" fmla="*/ 156215 h 921682"/>
                  <a:gd name="connsiteX51" fmla="*/ 62485 w 918702"/>
                  <a:gd name="connsiteY51" fmla="*/ 131558 h 921682"/>
                  <a:gd name="connsiteX52" fmla="*/ 476822 w 918702"/>
                  <a:gd name="connsiteY52" fmla="*/ 131558 h 921682"/>
                  <a:gd name="connsiteX53" fmla="*/ 476822 w 918702"/>
                  <a:gd name="connsiteY53" fmla="*/ 112928 h 921682"/>
                  <a:gd name="connsiteX54" fmla="*/ 476822 w 918702"/>
                  <a:gd name="connsiteY54" fmla="*/ 161146 h 921682"/>
                  <a:gd name="connsiteX55" fmla="*/ 78379 w 918702"/>
                  <a:gd name="connsiteY55" fmla="*/ 161146 h 921682"/>
                  <a:gd name="connsiteX56" fmla="*/ 78379 w 918702"/>
                  <a:gd name="connsiteY56" fmla="*/ 500867 h 921682"/>
                  <a:gd name="connsiteX57" fmla="*/ 564512 w 918702"/>
                  <a:gd name="connsiteY57" fmla="*/ 500867 h 921682"/>
                  <a:gd name="connsiteX58" fmla="*/ 705912 w 918702"/>
                  <a:gd name="connsiteY58" fmla="*/ 451005 h 921682"/>
                  <a:gd name="connsiteX59" fmla="*/ 705912 w 918702"/>
                  <a:gd name="connsiteY59" fmla="*/ 266350 h 921682"/>
                  <a:gd name="connsiteX60" fmla="*/ 619866 w 918702"/>
                  <a:gd name="connsiteY60" fmla="*/ 266350 h 921682"/>
                  <a:gd name="connsiteX61" fmla="*/ 526147 w 918702"/>
                  <a:gd name="connsiteY61" fmla="*/ 322240 h 921682"/>
                  <a:gd name="connsiteX62" fmla="*/ 504773 w 918702"/>
                  <a:gd name="connsiteY62" fmla="*/ 315116 h 921682"/>
                  <a:gd name="connsiteX63" fmla="*/ 526695 w 918702"/>
                  <a:gd name="connsiteY63" fmla="*/ 266350 h 921682"/>
                  <a:gd name="connsiteX64" fmla="*/ 482850 w 918702"/>
                  <a:gd name="connsiteY64" fmla="*/ 241145 h 921682"/>
                  <a:gd name="connsiteX65" fmla="*/ 476822 w 918702"/>
                  <a:gd name="connsiteY65" fmla="*/ 226899 h 921682"/>
                  <a:gd name="connsiteX66" fmla="*/ 476822 w 918702"/>
                  <a:gd name="connsiteY66" fmla="*/ 161146 h 921682"/>
                  <a:gd name="connsiteX67" fmla="*/ 755786 w 918702"/>
                  <a:gd name="connsiteY67" fmla="*/ 266350 h 921682"/>
                  <a:gd name="connsiteX68" fmla="*/ 737152 w 918702"/>
                  <a:gd name="connsiteY68" fmla="*/ 266350 h 921682"/>
                  <a:gd name="connsiteX69" fmla="*/ 737152 w 918702"/>
                  <a:gd name="connsiteY69" fmla="*/ 465799 h 921682"/>
                  <a:gd name="connsiteX70" fmla="*/ 755786 w 918702"/>
                  <a:gd name="connsiteY70" fmla="*/ 476758 h 921682"/>
                  <a:gd name="connsiteX71" fmla="*/ 755786 w 918702"/>
                  <a:gd name="connsiteY71" fmla="*/ 266350 h 921682"/>
                  <a:gd name="connsiteX72" fmla="*/ 663163 w 918702"/>
                  <a:gd name="connsiteY72" fmla="*/ 477306 h 921682"/>
                  <a:gd name="connsiteX73" fmla="*/ 679057 w 918702"/>
                  <a:gd name="connsiteY73" fmla="*/ 683330 h 921682"/>
                  <a:gd name="connsiteX74" fmla="*/ 663163 w 918702"/>
                  <a:gd name="connsiteY74" fmla="*/ 477306 h 921682"/>
                  <a:gd name="connsiteX75" fmla="*/ 495456 w 918702"/>
                  <a:gd name="connsiteY75" fmla="*/ 627988 h 921682"/>
                  <a:gd name="connsiteX76" fmla="*/ 288836 w 918702"/>
                  <a:gd name="connsiteY76" fmla="*/ 627988 h 921682"/>
                  <a:gd name="connsiteX77" fmla="*/ 288836 w 918702"/>
                  <a:gd name="connsiteY77" fmla="*/ 690453 h 921682"/>
                  <a:gd name="connsiteX78" fmla="*/ 495456 w 918702"/>
                  <a:gd name="connsiteY78" fmla="*/ 690453 h 921682"/>
                  <a:gd name="connsiteX79" fmla="*/ 495456 w 918702"/>
                  <a:gd name="connsiteY79" fmla="*/ 627988 h 921682"/>
                  <a:gd name="connsiteX80" fmla="*/ 526695 w 918702"/>
                  <a:gd name="connsiteY80" fmla="*/ 627988 h 921682"/>
                  <a:gd name="connsiteX81" fmla="*/ 526695 w 918702"/>
                  <a:gd name="connsiteY81" fmla="*/ 690453 h 921682"/>
                  <a:gd name="connsiteX82" fmla="*/ 595203 w 918702"/>
                  <a:gd name="connsiteY82" fmla="*/ 690453 h 921682"/>
                  <a:gd name="connsiteX83" fmla="*/ 546974 w 918702"/>
                  <a:gd name="connsiteY83" fmla="*/ 627988 h 921682"/>
                  <a:gd name="connsiteX84" fmla="*/ 526695 w 918702"/>
                  <a:gd name="connsiteY84" fmla="*/ 627988 h 921682"/>
                  <a:gd name="connsiteX85" fmla="*/ 884581 w 918702"/>
                  <a:gd name="connsiteY85" fmla="*/ 891546 h 921682"/>
                  <a:gd name="connsiteX86" fmla="*/ 640693 w 918702"/>
                  <a:gd name="connsiteY86" fmla="*/ 715110 h 921682"/>
                  <a:gd name="connsiteX87" fmla="*/ 456543 w 918702"/>
                  <a:gd name="connsiteY87" fmla="*/ 891546 h 921682"/>
                  <a:gd name="connsiteX88" fmla="*/ 884581 w 918702"/>
                  <a:gd name="connsiteY88" fmla="*/ 891546 h 921682"/>
                  <a:gd name="connsiteX89" fmla="*/ 150176 w 918702"/>
                  <a:gd name="connsiteY89" fmla="*/ 739767 h 921682"/>
                  <a:gd name="connsiteX90" fmla="*/ 150176 w 918702"/>
                  <a:gd name="connsiteY90" fmla="*/ 770452 h 921682"/>
                  <a:gd name="connsiteX91" fmla="*/ 481206 w 918702"/>
                  <a:gd name="connsiteY91" fmla="*/ 770452 h 921682"/>
                  <a:gd name="connsiteX92" fmla="*/ 537657 w 918702"/>
                  <a:gd name="connsiteY92" fmla="*/ 720590 h 921682"/>
                  <a:gd name="connsiteX93" fmla="*/ 187992 w 918702"/>
                  <a:gd name="connsiteY93" fmla="*/ 720590 h 921682"/>
                  <a:gd name="connsiteX94" fmla="*/ 150176 w 918702"/>
                  <a:gd name="connsiteY94" fmla="*/ 739767 h 92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18702" h="921682">
                    <a:moveTo>
                      <a:pt x="476822" y="40052"/>
                    </a:moveTo>
                    <a:cubicBezTo>
                      <a:pt x="480110" y="21423"/>
                      <a:pt x="502032" y="3888"/>
                      <a:pt x="520119" y="2245"/>
                    </a:cubicBezTo>
                    <a:cubicBezTo>
                      <a:pt x="601232" y="-4879"/>
                      <a:pt x="692759" y="7724"/>
                      <a:pt x="774968" y="2245"/>
                    </a:cubicBezTo>
                    <a:cubicBezTo>
                      <a:pt x="796343" y="5532"/>
                      <a:pt x="814429" y="21423"/>
                      <a:pt x="816621" y="43888"/>
                    </a:cubicBezTo>
                    <a:cubicBezTo>
                      <a:pt x="821554" y="101969"/>
                      <a:pt x="812785" y="167722"/>
                      <a:pt x="816621" y="226351"/>
                    </a:cubicBezTo>
                    <a:cubicBezTo>
                      <a:pt x="812785" y="243337"/>
                      <a:pt x="802371" y="255939"/>
                      <a:pt x="786478" y="262515"/>
                    </a:cubicBezTo>
                    <a:lnTo>
                      <a:pt x="785381" y="509086"/>
                    </a:lnTo>
                    <a:cubicBezTo>
                      <a:pt x="814977" y="562784"/>
                      <a:pt x="810044" y="630180"/>
                      <a:pt x="766199" y="674015"/>
                    </a:cubicBezTo>
                    <a:cubicBezTo>
                      <a:pt x="722354" y="717850"/>
                      <a:pt x="749757" y="685522"/>
                      <a:pt x="744277" y="690453"/>
                    </a:cubicBezTo>
                    <a:cubicBezTo>
                      <a:pt x="738796" y="695385"/>
                      <a:pt x="742632" y="692097"/>
                      <a:pt x="743181" y="694289"/>
                    </a:cubicBezTo>
                    <a:cubicBezTo>
                      <a:pt x="827034" y="717850"/>
                      <a:pt x="894446" y="790726"/>
                      <a:pt x="913628" y="875656"/>
                    </a:cubicBezTo>
                    <a:cubicBezTo>
                      <a:pt x="916917" y="889902"/>
                      <a:pt x="926782" y="918943"/>
                      <a:pt x="904859" y="921682"/>
                    </a:cubicBezTo>
                    <a:lnTo>
                      <a:pt x="434621" y="921682"/>
                    </a:lnTo>
                    <a:cubicBezTo>
                      <a:pt x="418727" y="917847"/>
                      <a:pt x="426400" y="890450"/>
                      <a:pt x="428592" y="878943"/>
                    </a:cubicBezTo>
                    <a:cubicBezTo>
                      <a:pt x="434621" y="850451"/>
                      <a:pt x="446130" y="824150"/>
                      <a:pt x="460928" y="799493"/>
                    </a:cubicBezTo>
                    <a:lnTo>
                      <a:pt x="129897" y="799493"/>
                    </a:lnTo>
                    <a:cubicBezTo>
                      <a:pt x="129897" y="799493"/>
                      <a:pt x="122772" y="792917"/>
                      <a:pt x="122772" y="791821"/>
                    </a:cubicBezTo>
                    <a:cubicBezTo>
                      <a:pt x="121128" y="787986"/>
                      <a:pt x="121128" y="744699"/>
                      <a:pt x="121676" y="737576"/>
                    </a:cubicBezTo>
                    <a:cubicBezTo>
                      <a:pt x="124417" y="715110"/>
                      <a:pt x="154560" y="690453"/>
                      <a:pt x="175935" y="690453"/>
                    </a:cubicBezTo>
                    <a:lnTo>
                      <a:pt x="258144" y="690453"/>
                    </a:lnTo>
                    <a:lnTo>
                      <a:pt x="258144" y="627988"/>
                    </a:lnTo>
                    <a:lnTo>
                      <a:pt x="59745" y="627988"/>
                    </a:lnTo>
                    <a:cubicBezTo>
                      <a:pt x="35630" y="627988"/>
                      <a:pt x="-542" y="589633"/>
                      <a:pt x="6" y="563880"/>
                    </a:cubicBezTo>
                    <a:lnTo>
                      <a:pt x="6" y="149092"/>
                    </a:lnTo>
                    <a:cubicBezTo>
                      <a:pt x="6" y="118407"/>
                      <a:pt x="35082" y="81696"/>
                      <a:pt x="65226" y="81696"/>
                    </a:cubicBezTo>
                    <a:lnTo>
                      <a:pt x="477918" y="81696"/>
                    </a:lnTo>
                    <a:cubicBezTo>
                      <a:pt x="479562" y="69093"/>
                      <a:pt x="475725" y="52107"/>
                      <a:pt x="477918" y="40052"/>
                    </a:cubicBezTo>
                    <a:close/>
                    <a:moveTo>
                      <a:pt x="563964" y="264706"/>
                    </a:moveTo>
                    <a:cubicBezTo>
                      <a:pt x="566156" y="266898"/>
                      <a:pt x="608905" y="236762"/>
                      <a:pt x="618770" y="235118"/>
                    </a:cubicBezTo>
                    <a:cubicBezTo>
                      <a:pt x="664807" y="228543"/>
                      <a:pt x="725094" y="240597"/>
                      <a:pt x="771680" y="235118"/>
                    </a:cubicBezTo>
                    <a:cubicBezTo>
                      <a:pt x="818265" y="229638"/>
                      <a:pt x="786478" y="227995"/>
                      <a:pt x="787574" y="219228"/>
                    </a:cubicBezTo>
                    <a:cubicBezTo>
                      <a:pt x="783737" y="165530"/>
                      <a:pt x="792506" y="104161"/>
                      <a:pt x="787574" y="51011"/>
                    </a:cubicBezTo>
                    <a:cubicBezTo>
                      <a:pt x="786478" y="38408"/>
                      <a:pt x="780997" y="32929"/>
                      <a:pt x="768391" y="31833"/>
                    </a:cubicBezTo>
                    <a:cubicBezTo>
                      <a:pt x="691114" y="37313"/>
                      <a:pt x="604520" y="24710"/>
                      <a:pt x="528340" y="31833"/>
                    </a:cubicBezTo>
                    <a:cubicBezTo>
                      <a:pt x="452159" y="38956"/>
                      <a:pt x="508609" y="38956"/>
                      <a:pt x="506965" y="53203"/>
                    </a:cubicBezTo>
                    <a:cubicBezTo>
                      <a:pt x="502032" y="105805"/>
                      <a:pt x="510253" y="167174"/>
                      <a:pt x="506965" y="220871"/>
                    </a:cubicBezTo>
                    <a:cubicBezTo>
                      <a:pt x="512446" y="247172"/>
                      <a:pt x="549166" y="227447"/>
                      <a:pt x="562868" y="238953"/>
                    </a:cubicBezTo>
                    <a:cubicBezTo>
                      <a:pt x="576569" y="250460"/>
                      <a:pt x="562868" y="263062"/>
                      <a:pt x="563964" y="264706"/>
                    </a:cubicBezTo>
                    <a:close/>
                    <a:moveTo>
                      <a:pt x="476822" y="112928"/>
                    </a:moveTo>
                    <a:lnTo>
                      <a:pt x="60841" y="112928"/>
                    </a:lnTo>
                    <a:cubicBezTo>
                      <a:pt x="47688" y="112928"/>
                      <a:pt x="27409" y="138681"/>
                      <a:pt x="28505" y="152379"/>
                    </a:cubicBezTo>
                    <a:lnTo>
                      <a:pt x="28505" y="554565"/>
                    </a:lnTo>
                    <a:cubicBezTo>
                      <a:pt x="29054" y="569359"/>
                      <a:pt x="37823" y="585797"/>
                      <a:pt x="50976" y="592920"/>
                    </a:cubicBezTo>
                    <a:cubicBezTo>
                      <a:pt x="64130" y="600044"/>
                      <a:pt x="63581" y="597852"/>
                      <a:pt x="64130" y="597852"/>
                    </a:cubicBezTo>
                    <a:lnTo>
                      <a:pt x="539301" y="597852"/>
                    </a:lnTo>
                    <a:cubicBezTo>
                      <a:pt x="539301" y="596756"/>
                      <a:pt x="537657" y="595660"/>
                      <a:pt x="537657" y="595112"/>
                    </a:cubicBezTo>
                    <a:lnTo>
                      <a:pt x="537657" y="563880"/>
                    </a:lnTo>
                    <a:lnTo>
                      <a:pt x="546974" y="529908"/>
                    </a:lnTo>
                    <a:lnTo>
                      <a:pt x="57005" y="529908"/>
                    </a:lnTo>
                    <a:cubicBezTo>
                      <a:pt x="52072" y="529908"/>
                      <a:pt x="45495" y="517305"/>
                      <a:pt x="46592" y="512374"/>
                    </a:cubicBezTo>
                    <a:lnTo>
                      <a:pt x="46592" y="156215"/>
                    </a:lnTo>
                    <a:cubicBezTo>
                      <a:pt x="44947" y="149092"/>
                      <a:pt x="56457" y="131558"/>
                      <a:pt x="62485" y="131558"/>
                    </a:cubicBezTo>
                    <a:lnTo>
                      <a:pt x="476822" y="131558"/>
                    </a:lnTo>
                    <a:lnTo>
                      <a:pt x="476822" y="112928"/>
                    </a:lnTo>
                    <a:close/>
                    <a:moveTo>
                      <a:pt x="476822" y="161146"/>
                    </a:moveTo>
                    <a:lnTo>
                      <a:pt x="78379" y="161146"/>
                    </a:lnTo>
                    <a:lnTo>
                      <a:pt x="78379" y="500867"/>
                    </a:lnTo>
                    <a:lnTo>
                      <a:pt x="564512" y="500867"/>
                    </a:lnTo>
                    <a:cubicBezTo>
                      <a:pt x="596848" y="456484"/>
                      <a:pt x="652202" y="438402"/>
                      <a:pt x="705912" y="451005"/>
                    </a:cubicBezTo>
                    <a:lnTo>
                      <a:pt x="705912" y="266350"/>
                    </a:lnTo>
                    <a:lnTo>
                      <a:pt x="619866" y="266350"/>
                    </a:lnTo>
                    <a:cubicBezTo>
                      <a:pt x="590819" y="280049"/>
                      <a:pt x="555195" y="310733"/>
                      <a:pt x="526147" y="322240"/>
                    </a:cubicBezTo>
                    <a:cubicBezTo>
                      <a:pt x="497100" y="333746"/>
                      <a:pt x="507513" y="323883"/>
                      <a:pt x="504773" y="315116"/>
                    </a:cubicBezTo>
                    <a:cubicBezTo>
                      <a:pt x="500388" y="300322"/>
                      <a:pt x="520119" y="280049"/>
                      <a:pt x="526695" y="266350"/>
                    </a:cubicBezTo>
                    <a:cubicBezTo>
                      <a:pt x="509157" y="264706"/>
                      <a:pt x="491619" y="257583"/>
                      <a:pt x="482850" y="241145"/>
                    </a:cubicBezTo>
                    <a:cubicBezTo>
                      <a:pt x="474081" y="224707"/>
                      <a:pt x="476822" y="227447"/>
                      <a:pt x="476822" y="226899"/>
                    </a:cubicBezTo>
                    <a:lnTo>
                      <a:pt x="476822" y="161146"/>
                    </a:lnTo>
                    <a:close/>
                    <a:moveTo>
                      <a:pt x="755786" y="266350"/>
                    </a:moveTo>
                    <a:lnTo>
                      <a:pt x="737152" y="266350"/>
                    </a:lnTo>
                    <a:lnTo>
                      <a:pt x="737152" y="465799"/>
                    </a:lnTo>
                    <a:lnTo>
                      <a:pt x="755786" y="476758"/>
                    </a:lnTo>
                    <a:lnTo>
                      <a:pt x="755786" y="266350"/>
                    </a:lnTo>
                    <a:close/>
                    <a:moveTo>
                      <a:pt x="663163" y="477306"/>
                    </a:moveTo>
                    <a:cubicBezTo>
                      <a:pt x="528340" y="487717"/>
                      <a:pt x="544233" y="693741"/>
                      <a:pt x="679057" y="683330"/>
                    </a:cubicBezTo>
                    <a:cubicBezTo>
                      <a:pt x="813333" y="672919"/>
                      <a:pt x="798535" y="466895"/>
                      <a:pt x="663163" y="477306"/>
                    </a:cubicBezTo>
                    <a:close/>
                    <a:moveTo>
                      <a:pt x="495456" y="627988"/>
                    </a:moveTo>
                    <a:lnTo>
                      <a:pt x="288836" y="627988"/>
                    </a:lnTo>
                    <a:lnTo>
                      <a:pt x="288836" y="690453"/>
                    </a:lnTo>
                    <a:lnTo>
                      <a:pt x="495456" y="690453"/>
                    </a:lnTo>
                    <a:lnTo>
                      <a:pt x="495456" y="627988"/>
                    </a:lnTo>
                    <a:close/>
                    <a:moveTo>
                      <a:pt x="526695" y="627988"/>
                    </a:moveTo>
                    <a:lnTo>
                      <a:pt x="526695" y="690453"/>
                    </a:lnTo>
                    <a:lnTo>
                      <a:pt x="595203" y="690453"/>
                    </a:lnTo>
                    <a:cubicBezTo>
                      <a:pt x="574925" y="672371"/>
                      <a:pt x="556291" y="653741"/>
                      <a:pt x="546974" y="627988"/>
                    </a:cubicBezTo>
                    <a:lnTo>
                      <a:pt x="526695" y="627988"/>
                    </a:lnTo>
                    <a:close/>
                    <a:moveTo>
                      <a:pt x="884581" y="891546"/>
                    </a:moveTo>
                    <a:cubicBezTo>
                      <a:pt x="865947" y="777575"/>
                      <a:pt x="755238" y="698672"/>
                      <a:pt x="640693" y="715110"/>
                    </a:cubicBezTo>
                    <a:cubicBezTo>
                      <a:pt x="549166" y="727713"/>
                      <a:pt x="471889" y="800040"/>
                      <a:pt x="456543" y="891546"/>
                    </a:cubicBezTo>
                    <a:lnTo>
                      <a:pt x="884581" y="891546"/>
                    </a:lnTo>
                    <a:close/>
                    <a:moveTo>
                      <a:pt x="150176" y="739767"/>
                    </a:moveTo>
                    <a:lnTo>
                      <a:pt x="150176" y="770452"/>
                    </a:lnTo>
                    <a:lnTo>
                      <a:pt x="481206" y="770452"/>
                    </a:lnTo>
                    <a:cubicBezTo>
                      <a:pt x="498196" y="751274"/>
                      <a:pt x="517926" y="736480"/>
                      <a:pt x="537657" y="720590"/>
                    </a:cubicBezTo>
                    <a:lnTo>
                      <a:pt x="187992" y="720590"/>
                    </a:lnTo>
                    <a:cubicBezTo>
                      <a:pt x="177031" y="720590"/>
                      <a:pt x="152916" y="727713"/>
                      <a:pt x="150176" y="739767"/>
                    </a:cubicBezTo>
                    <a:close/>
                  </a:path>
                </a:pathLst>
              </a:custGeom>
              <a:grpFill/>
              <a:ln w="5475" cap="flat">
                <a:noFill/>
                <a:prstDash val="solid"/>
                <a:miter/>
              </a:ln>
            </p:spPr>
            <p:txBody>
              <a:bodyPr rtlCol="0" anchor="ctr"/>
              <a:lstStyle/>
              <a:p>
                <a:endParaRPr lang="en-US"/>
              </a:p>
            </p:txBody>
          </p:sp>
          <p:sp>
            <p:nvSpPr>
              <p:cNvPr id="9" name="Freeform 85">
                <a:extLst>
                  <a:ext uri="{FF2B5EF4-FFF2-40B4-BE49-F238E27FC236}">
                    <a16:creationId xmlns:a16="http://schemas.microsoft.com/office/drawing/2014/main" id="{96B47C12-AFED-6D58-2206-61AC0D67D8CD}"/>
                  </a:ext>
                </a:extLst>
              </p:cNvPr>
              <p:cNvSpPr/>
              <p:nvPr/>
            </p:nvSpPr>
            <p:spPr>
              <a:xfrm>
                <a:off x="2053226" y="6358516"/>
                <a:ext cx="322701" cy="323078"/>
              </a:xfrm>
              <a:custGeom>
                <a:avLst/>
                <a:gdLst>
                  <a:gd name="connsiteX0" fmla="*/ 151769 w 322701"/>
                  <a:gd name="connsiteY0" fmla="*/ 313 h 323078"/>
                  <a:gd name="connsiteX1" fmla="*/ 291525 w 322701"/>
                  <a:gd name="connsiteY1" fmla="*/ 257843 h 323078"/>
                  <a:gd name="connsiteX2" fmla="*/ 20234 w 322701"/>
                  <a:gd name="connsiteY2" fmla="*/ 241405 h 323078"/>
                  <a:gd name="connsiteX3" fmla="*/ 151769 w 322701"/>
                  <a:gd name="connsiteY3" fmla="*/ 313 h 323078"/>
                  <a:gd name="connsiteX4" fmla="*/ 272343 w 322701"/>
                  <a:gd name="connsiteY4" fmla="*/ 234282 h 323078"/>
                  <a:gd name="connsiteX5" fmla="*/ 129298 w 322701"/>
                  <a:gd name="connsiteY5" fmla="*/ 34833 h 323078"/>
                  <a:gd name="connsiteX6" fmla="*/ 52021 w 322701"/>
                  <a:gd name="connsiteY6" fmla="*/ 234282 h 323078"/>
                  <a:gd name="connsiteX7" fmla="*/ 113952 w 322701"/>
                  <a:gd name="connsiteY7" fmla="*/ 170721 h 323078"/>
                  <a:gd name="connsiteX8" fmla="*/ 145192 w 322701"/>
                  <a:gd name="connsiteY8" fmla="*/ 60038 h 323078"/>
                  <a:gd name="connsiteX9" fmla="*/ 209864 w 322701"/>
                  <a:gd name="connsiteY9" fmla="*/ 170721 h 323078"/>
                  <a:gd name="connsiteX10" fmla="*/ 250420 w 322701"/>
                  <a:gd name="connsiteY10" fmla="*/ 201953 h 323078"/>
                  <a:gd name="connsiteX11" fmla="*/ 272343 w 322701"/>
                  <a:gd name="connsiteY11" fmla="*/ 234282 h 323078"/>
                  <a:gd name="connsiteX12" fmla="*/ 151769 w 322701"/>
                  <a:gd name="connsiteY12" fmla="*/ 89078 h 323078"/>
                  <a:gd name="connsiteX13" fmla="*/ 153413 w 322701"/>
                  <a:gd name="connsiteY13" fmla="*/ 160310 h 323078"/>
                  <a:gd name="connsiteX14" fmla="*/ 151769 w 322701"/>
                  <a:gd name="connsiteY14" fmla="*/ 89078 h 323078"/>
                  <a:gd name="connsiteX15" fmla="*/ 246036 w 322701"/>
                  <a:gd name="connsiteY15" fmla="*/ 263322 h 323078"/>
                  <a:gd name="connsiteX16" fmla="*/ 124914 w 322701"/>
                  <a:gd name="connsiteY16" fmla="*/ 198666 h 323078"/>
                  <a:gd name="connsiteX17" fmla="*/ 78876 w 322701"/>
                  <a:gd name="connsiteY17" fmla="*/ 248528 h 323078"/>
                  <a:gd name="connsiteX18" fmla="*/ 88193 w 322701"/>
                  <a:gd name="connsiteY18" fmla="*/ 271541 h 323078"/>
                  <a:gd name="connsiteX19" fmla="*/ 246036 w 322701"/>
                  <a:gd name="connsiteY19" fmla="*/ 263322 h 32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701" h="323078">
                    <a:moveTo>
                      <a:pt x="151769" y="313"/>
                    </a:moveTo>
                    <a:cubicBezTo>
                      <a:pt x="287689" y="-7906"/>
                      <a:pt x="371542" y="147708"/>
                      <a:pt x="291525" y="257843"/>
                    </a:cubicBezTo>
                    <a:cubicBezTo>
                      <a:pt x="223017" y="351540"/>
                      <a:pt x="77232" y="342773"/>
                      <a:pt x="20234" y="241405"/>
                    </a:cubicBezTo>
                    <a:cubicBezTo>
                      <a:pt x="-36765" y="140036"/>
                      <a:pt x="32839" y="7436"/>
                      <a:pt x="151769" y="313"/>
                    </a:cubicBezTo>
                    <a:close/>
                    <a:moveTo>
                      <a:pt x="272343" y="234282"/>
                    </a:moveTo>
                    <a:cubicBezTo>
                      <a:pt x="333726" y="131817"/>
                      <a:pt x="247680" y="7436"/>
                      <a:pt x="129298" y="34833"/>
                    </a:cubicBezTo>
                    <a:cubicBezTo>
                      <a:pt x="42156" y="55106"/>
                      <a:pt x="1599" y="160310"/>
                      <a:pt x="52021" y="234282"/>
                    </a:cubicBezTo>
                    <a:cubicBezTo>
                      <a:pt x="65175" y="205789"/>
                      <a:pt x="86001" y="184967"/>
                      <a:pt x="113952" y="170721"/>
                    </a:cubicBezTo>
                    <a:cubicBezTo>
                      <a:pt x="77780" y="134557"/>
                      <a:pt x="95866" y="72640"/>
                      <a:pt x="145192" y="60038"/>
                    </a:cubicBezTo>
                    <a:cubicBezTo>
                      <a:pt x="194518" y="47435"/>
                      <a:pt x="255353" y="121954"/>
                      <a:pt x="209864" y="170721"/>
                    </a:cubicBezTo>
                    <a:cubicBezTo>
                      <a:pt x="224661" y="179488"/>
                      <a:pt x="238911" y="188803"/>
                      <a:pt x="250420" y="201953"/>
                    </a:cubicBezTo>
                    <a:cubicBezTo>
                      <a:pt x="261930" y="215104"/>
                      <a:pt x="264122" y="223871"/>
                      <a:pt x="272343" y="234282"/>
                    </a:cubicBezTo>
                    <a:close/>
                    <a:moveTo>
                      <a:pt x="151769" y="89078"/>
                    </a:moveTo>
                    <a:cubicBezTo>
                      <a:pt x="115597" y="95654"/>
                      <a:pt x="116145" y="154831"/>
                      <a:pt x="153413" y="160310"/>
                    </a:cubicBezTo>
                    <a:cubicBezTo>
                      <a:pt x="213152" y="169077"/>
                      <a:pt x="211508" y="78120"/>
                      <a:pt x="151769" y="89078"/>
                    </a:cubicBezTo>
                    <a:close/>
                    <a:moveTo>
                      <a:pt x="246036" y="263322"/>
                    </a:moveTo>
                    <a:cubicBezTo>
                      <a:pt x="238363" y="206885"/>
                      <a:pt x="176980" y="176200"/>
                      <a:pt x="124914" y="198666"/>
                    </a:cubicBezTo>
                    <a:cubicBezTo>
                      <a:pt x="72848" y="221131"/>
                      <a:pt x="84905" y="228254"/>
                      <a:pt x="78876" y="248528"/>
                    </a:cubicBezTo>
                    <a:cubicBezTo>
                      <a:pt x="72848" y="268802"/>
                      <a:pt x="76136" y="263870"/>
                      <a:pt x="88193" y="271541"/>
                    </a:cubicBezTo>
                    <a:cubicBezTo>
                      <a:pt x="136423" y="304418"/>
                      <a:pt x="201095" y="299486"/>
                      <a:pt x="246036" y="263322"/>
                    </a:cubicBezTo>
                    <a:close/>
                  </a:path>
                </a:pathLst>
              </a:custGeom>
              <a:grpFill/>
              <a:ln w="5475" cap="flat">
                <a:noFill/>
                <a:prstDash val="solid"/>
                <a:miter/>
              </a:ln>
            </p:spPr>
            <p:txBody>
              <a:bodyPr rtlCol="0" anchor="ctr"/>
              <a:lstStyle/>
              <a:p>
                <a:endParaRPr lang="en-US"/>
              </a:p>
            </p:txBody>
          </p:sp>
          <p:sp>
            <p:nvSpPr>
              <p:cNvPr id="10" name="Freeform 86">
                <a:extLst>
                  <a:ext uri="{FF2B5EF4-FFF2-40B4-BE49-F238E27FC236}">
                    <a16:creationId xmlns:a16="http://schemas.microsoft.com/office/drawing/2014/main" id="{A372035A-BF32-F910-64D9-7465F926D7F3}"/>
                  </a:ext>
                </a:extLst>
              </p:cNvPr>
              <p:cNvSpPr/>
              <p:nvPr/>
            </p:nvSpPr>
            <p:spPr>
              <a:xfrm>
                <a:off x="2463310" y="6308966"/>
                <a:ext cx="208363" cy="32615"/>
              </a:xfrm>
              <a:custGeom>
                <a:avLst/>
                <a:gdLst>
                  <a:gd name="connsiteX0" fmla="*/ 14621 w 208363"/>
                  <a:gd name="connsiteY0" fmla="*/ 0 h 32615"/>
                  <a:gd name="connsiteX1" fmla="*/ 191097 w 208363"/>
                  <a:gd name="connsiteY1" fmla="*/ 0 h 32615"/>
                  <a:gd name="connsiteX2" fmla="*/ 191097 w 208363"/>
                  <a:gd name="connsiteY2" fmla="*/ 30684 h 32615"/>
                  <a:gd name="connsiteX3" fmla="*/ 17361 w 208363"/>
                  <a:gd name="connsiteY3" fmla="*/ 30684 h 32615"/>
                  <a:gd name="connsiteX4" fmla="*/ 14073 w 208363"/>
                  <a:gd name="connsiteY4" fmla="*/ 0 h 3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63" h="32615">
                    <a:moveTo>
                      <a:pt x="14621" y="0"/>
                    </a:moveTo>
                    <a:lnTo>
                      <a:pt x="191097" y="0"/>
                    </a:lnTo>
                    <a:cubicBezTo>
                      <a:pt x="213568" y="1644"/>
                      <a:pt x="214664" y="28493"/>
                      <a:pt x="191097" y="30684"/>
                    </a:cubicBezTo>
                    <a:cubicBezTo>
                      <a:pt x="137387" y="36712"/>
                      <a:pt x="72715" y="26301"/>
                      <a:pt x="17361" y="30684"/>
                    </a:cubicBezTo>
                    <a:cubicBezTo>
                      <a:pt x="-3465" y="29041"/>
                      <a:pt x="-6754" y="4931"/>
                      <a:pt x="14073" y="0"/>
                    </a:cubicBezTo>
                    <a:close/>
                  </a:path>
                </a:pathLst>
              </a:custGeom>
              <a:grpFill/>
              <a:ln w="5475" cap="flat">
                <a:noFill/>
                <a:prstDash val="solid"/>
                <a:miter/>
              </a:ln>
            </p:spPr>
            <p:txBody>
              <a:bodyPr rtlCol="0" anchor="ctr"/>
              <a:lstStyle/>
              <a:p>
                <a:endParaRPr lang="en-US" dirty="0"/>
              </a:p>
            </p:txBody>
          </p:sp>
          <p:sp>
            <p:nvSpPr>
              <p:cNvPr id="11" name="Freeform 87">
                <a:extLst>
                  <a:ext uri="{FF2B5EF4-FFF2-40B4-BE49-F238E27FC236}">
                    <a16:creationId xmlns:a16="http://schemas.microsoft.com/office/drawing/2014/main" id="{B0C2D0BA-98A1-1A2A-4A88-F8F9BA4159AD}"/>
                  </a:ext>
                </a:extLst>
              </p:cNvPr>
              <p:cNvSpPr/>
              <p:nvPr/>
            </p:nvSpPr>
            <p:spPr>
              <a:xfrm>
                <a:off x="2463657" y="6256912"/>
                <a:ext cx="207698" cy="29040"/>
              </a:xfrm>
              <a:custGeom>
                <a:avLst/>
                <a:gdLst>
                  <a:gd name="connsiteX0" fmla="*/ 4409 w 207698"/>
                  <a:gd name="connsiteY0" fmla="*/ 25205 h 29040"/>
                  <a:gd name="connsiteX1" fmla="*/ 13726 w 207698"/>
                  <a:gd name="connsiteY1" fmla="*/ 0 h 29040"/>
                  <a:gd name="connsiteX2" fmla="*/ 194587 w 207698"/>
                  <a:gd name="connsiteY2" fmla="*/ 0 h 29040"/>
                  <a:gd name="connsiteX3" fmla="*/ 198423 w 207698"/>
                  <a:gd name="connsiteY3" fmla="*/ 27945 h 29040"/>
                  <a:gd name="connsiteX4" fmla="*/ 10437 w 207698"/>
                  <a:gd name="connsiteY4" fmla="*/ 29041 h 29040"/>
                  <a:gd name="connsiteX5" fmla="*/ 3860 w 207698"/>
                  <a:gd name="connsiteY5" fmla="*/ 25205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4409" y="25205"/>
                    </a:moveTo>
                    <a:cubicBezTo>
                      <a:pt x="-4361" y="15890"/>
                      <a:pt x="572" y="548"/>
                      <a:pt x="13726" y="0"/>
                    </a:cubicBezTo>
                    <a:lnTo>
                      <a:pt x="194587" y="0"/>
                    </a:lnTo>
                    <a:cubicBezTo>
                      <a:pt x="210481" y="1644"/>
                      <a:pt x="212125" y="20822"/>
                      <a:pt x="198423" y="27945"/>
                    </a:cubicBezTo>
                    <a:lnTo>
                      <a:pt x="10437" y="29041"/>
                    </a:lnTo>
                    <a:cubicBezTo>
                      <a:pt x="8245" y="27945"/>
                      <a:pt x="5505" y="26849"/>
                      <a:pt x="3860" y="25205"/>
                    </a:cubicBezTo>
                    <a:close/>
                  </a:path>
                </a:pathLst>
              </a:custGeom>
              <a:grpFill/>
              <a:ln w="5475" cap="flat">
                <a:noFill/>
                <a:prstDash val="solid"/>
                <a:miter/>
              </a:ln>
            </p:spPr>
            <p:txBody>
              <a:bodyPr rtlCol="0" anchor="ctr"/>
              <a:lstStyle/>
              <a:p>
                <a:endParaRPr lang="en-US"/>
              </a:p>
            </p:txBody>
          </p:sp>
          <p:sp>
            <p:nvSpPr>
              <p:cNvPr id="12" name="Freeform 88">
                <a:extLst>
                  <a:ext uri="{FF2B5EF4-FFF2-40B4-BE49-F238E27FC236}">
                    <a16:creationId xmlns:a16="http://schemas.microsoft.com/office/drawing/2014/main" id="{7A805507-5FE5-AEBD-C93D-6F8B4AEB73DC}"/>
                  </a:ext>
                </a:extLst>
              </p:cNvPr>
              <p:cNvSpPr/>
              <p:nvPr/>
            </p:nvSpPr>
            <p:spPr>
              <a:xfrm>
                <a:off x="2464205" y="6362664"/>
                <a:ext cx="207698" cy="29040"/>
              </a:xfrm>
              <a:custGeom>
                <a:avLst/>
                <a:gdLst>
                  <a:gd name="connsiteX0" fmla="*/ 3860 w 207698"/>
                  <a:gd name="connsiteY0" fmla="*/ 3836 h 29040"/>
                  <a:gd name="connsiteX1" fmla="*/ 10437 w 207698"/>
                  <a:gd name="connsiteY1" fmla="*/ 0 h 29040"/>
                  <a:gd name="connsiteX2" fmla="*/ 198423 w 207698"/>
                  <a:gd name="connsiteY2" fmla="*/ 1096 h 29040"/>
                  <a:gd name="connsiteX3" fmla="*/ 194587 w 207698"/>
                  <a:gd name="connsiteY3" fmla="*/ 29041 h 29040"/>
                  <a:gd name="connsiteX4" fmla="*/ 13726 w 207698"/>
                  <a:gd name="connsiteY4" fmla="*/ 29041 h 29040"/>
                  <a:gd name="connsiteX5" fmla="*/ 4409 w 207698"/>
                  <a:gd name="connsiteY5" fmla="*/ 3836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3860" y="3836"/>
                    </a:moveTo>
                    <a:cubicBezTo>
                      <a:pt x="5505" y="2192"/>
                      <a:pt x="8245" y="1096"/>
                      <a:pt x="10437" y="0"/>
                    </a:cubicBezTo>
                    <a:lnTo>
                      <a:pt x="198423" y="1096"/>
                    </a:lnTo>
                    <a:cubicBezTo>
                      <a:pt x="212125" y="8219"/>
                      <a:pt x="210481" y="27397"/>
                      <a:pt x="194587" y="29041"/>
                    </a:cubicBezTo>
                    <a:lnTo>
                      <a:pt x="13726" y="29041"/>
                    </a:lnTo>
                    <a:cubicBezTo>
                      <a:pt x="572" y="28493"/>
                      <a:pt x="-4360" y="13151"/>
                      <a:pt x="4409" y="3836"/>
                    </a:cubicBezTo>
                    <a:close/>
                  </a:path>
                </a:pathLst>
              </a:custGeom>
              <a:grpFill/>
              <a:ln w="5475" cap="flat">
                <a:noFill/>
                <a:prstDash val="solid"/>
                <a:miter/>
              </a:ln>
            </p:spPr>
            <p:txBody>
              <a:bodyPr rtlCol="0" anchor="ctr"/>
              <a:lstStyle/>
              <a:p>
                <a:endParaRPr lang="en-US"/>
              </a:p>
            </p:txBody>
          </p:sp>
        </p:grpSp>
        <p:sp>
          <p:nvSpPr>
            <p:cNvPr id="7" name="Freeform 83">
              <a:extLst>
                <a:ext uri="{FF2B5EF4-FFF2-40B4-BE49-F238E27FC236}">
                  <a16:creationId xmlns:a16="http://schemas.microsoft.com/office/drawing/2014/main" id="{B953ECBD-1842-16C9-D3BF-3B7C1C77EEA3}"/>
                </a:ext>
              </a:extLst>
            </p:cNvPr>
            <p:cNvSpPr/>
            <p:nvPr/>
          </p:nvSpPr>
          <p:spPr>
            <a:xfrm>
              <a:off x="2083233" y="6389501"/>
              <a:ext cx="262984" cy="203296"/>
            </a:xfrm>
            <a:custGeom>
              <a:avLst/>
              <a:gdLst>
                <a:gd name="connsiteX0" fmla="*/ 242336 w 262984"/>
                <a:gd name="connsiteY0" fmla="*/ 203297 h 203296"/>
                <a:gd name="connsiteX1" fmla="*/ 220413 w 262984"/>
                <a:gd name="connsiteY1" fmla="*/ 170968 h 203296"/>
                <a:gd name="connsiteX2" fmla="*/ 179857 w 262984"/>
                <a:gd name="connsiteY2" fmla="*/ 139736 h 203296"/>
                <a:gd name="connsiteX3" fmla="*/ 115185 w 262984"/>
                <a:gd name="connsiteY3" fmla="*/ 29053 h 203296"/>
                <a:gd name="connsiteX4" fmla="*/ 83946 w 262984"/>
                <a:gd name="connsiteY4" fmla="*/ 139736 h 203296"/>
                <a:gd name="connsiteX5" fmla="*/ 22014 w 262984"/>
                <a:gd name="connsiteY5" fmla="*/ 203297 h 203296"/>
                <a:gd name="connsiteX6" fmla="*/ 99291 w 262984"/>
                <a:gd name="connsiteY6" fmla="*/ 3848 h 203296"/>
                <a:gd name="connsiteX7" fmla="*/ 242336 w 262984"/>
                <a:gd name="connsiteY7" fmla="*/ 203297 h 20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84" h="203296">
                  <a:moveTo>
                    <a:pt x="242336" y="203297"/>
                  </a:moveTo>
                  <a:cubicBezTo>
                    <a:pt x="234115" y="192886"/>
                    <a:pt x="229182" y="181379"/>
                    <a:pt x="220413" y="170968"/>
                  </a:cubicBezTo>
                  <a:cubicBezTo>
                    <a:pt x="211644" y="160558"/>
                    <a:pt x="194654" y="148503"/>
                    <a:pt x="179857" y="139736"/>
                  </a:cubicBezTo>
                  <a:cubicBezTo>
                    <a:pt x="225346" y="90970"/>
                    <a:pt x="179857" y="12615"/>
                    <a:pt x="115185" y="29053"/>
                  </a:cubicBezTo>
                  <a:cubicBezTo>
                    <a:pt x="50514" y="45491"/>
                    <a:pt x="47773" y="103572"/>
                    <a:pt x="83946" y="139736"/>
                  </a:cubicBezTo>
                  <a:cubicBezTo>
                    <a:pt x="55994" y="153982"/>
                    <a:pt x="35168" y="174804"/>
                    <a:pt x="22014" y="203297"/>
                  </a:cubicBezTo>
                  <a:cubicBezTo>
                    <a:pt x="-28407" y="129325"/>
                    <a:pt x="12149" y="24121"/>
                    <a:pt x="99291" y="3848"/>
                  </a:cubicBezTo>
                  <a:cubicBezTo>
                    <a:pt x="218221" y="-23549"/>
                    <a:pt x="304267" y="100833"/>
                    <a:pt x="242336" y="203297"/>
                  </a:cubicBezTo>
                  <a:close/>
                </a:path>
              </a:pathLst>
            </a:custGeom>
            <a:solidFill>
              <a:srgbClr val="F26F46"/>
            </a:solidFill>
            <a:ln w="5475" cap="flat">
              <a:noFill/>
              <a:prstDash val="solid"/>
              <a:miter/>
            </a:ln>
          </p:spPr>
          <p:txBody>
            <a:bodyPr rtlCol="0" anchor="ctr"/>
            <a:lstStyle/>
            <a:p>
              <a:endParaRPr lang="en-US"/>
            </a:p>
          </p:txBody>
        </p:sp>
      </p:grpSp>
    </p:spTree>
    <p:extLst>
      <p:ext uri="{BB962C8B-B14F-4D97-AF65-F5344CB8AC3E}">
        <p14:creationId xmlns:p14="http://schemas.microsoft.com/office/powerpoint/2010/main" val="3775048181"/>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B4596-072A-3EA3-21A7-E2BF516A2469}"/>
              </a:ext>
            </a:extLst>
          </p:cNvPr>
          <p:cNvSpPr>
            <a:spLocks noGrp="1"/>
          </p:cNvSpPr>
          <p:nvPr>
            <p:ph type="body" sz="quarter" idx="18"/>
          </p:nvPr>
        </p:nvSpPr>
        <p:spPr>
          <a:xfrm>
            <a:off x="457128" y="1595713"/>
            <a:ext cx="5530855" cy="3666574"/>
          </a:xfrm>
        </p:spPr>
        <p:txBody>
          <a:bodyPr/>
          <a:lstStyle/>
          <a:p>
            <a:pPr marL="0" indent="0"/>
            <a:r>
              <a:rPr lang="en-US" dirty="0"/>
              <a:t>Effectieve communicatie over voedsel is niet alleen belangrijk voor de duidelijkheid, maar ook voor eerlijkheid en vertrouwen. Ethische communicatie houdt in dat men </a:t>
            </a:r>
            <a:r>
              <a:rPr lang="en-US" b="1" dirty="0"/>
              <a:t>transparant</a:t>
            </a:r>
            <a:r>
              <a:rPr lang="en-US" dirty="0"/>
              <a:t> is </a:t>
            </a:r>
            <a:r>
              <a:rPr lang="en-US" b="1" dirty="0"/>
              <a:t>over bronnen, productiemethoden en waarden</a:t>
            </a:r>
            <a:r>
              <a:rPr lang="en-US" dirty="0"/>
              <a:t>, en dat men misleidende beweringen of overdrijvingen vermijdt. Het betekent ook dat men zich bewust is van de invloed die boodschappen kunnen hebben op de keuzes, culturen en het welzijn van mensen. Wanneer communicatoren verantwoordelijk handelen, versterken zij het vertrouwen tussen producenten, consumenten en de bredere gemeenschap en dragen zij bij aan beter geïnformeerde en inclusieve voedselsystemen.</a:t>
            </a:r>
          </a:p>
          <a:p>
            <a:pPr marL="0" indent="0" algn="just"/>
            <a:endParaRPr lang="en-GB" dirty="0"/>
          </a:p>
        </p:txBody>
      </p:sp>
      <p:sp>
        <p:nvSpPr>
          <p:cNvPr id="3" name="Text Placeholder 2">
            <a:extLst>
              <a:ext uri="{FF2B5EF4-FFF2-40B4-BE49-F238E27FC236}">
                <a16:creationId xmlns:a16="http://schemas.microsoft.com/office/drawing/2014/main" id="{C3020317-F180-05BF-410E-E6519CEF2479}"/>
              </a:ext>
            </a:extLst>
          </p:cNvPr>
          <p:cNvSpPr>
            <a:spLocks noGrp="1"/>
          </p:cNvSpPr>
          <p:nvPr>
            <p:ph type="body" sz="quarter" idx="16"/>
          </p:nvPr>
        </p:nvSpPr>
        <p:spPr>
          <a:xfrm>
            <a:off x="457128" y="339175"/>
            <a:ext cx="4990998" cy="992652"/>
          </a:xfrm>
        </p:spPr>
        <p:txBody>
          <a:bodyPr/>
          <a:lstStyle/>
          <a:p>
            <a:r>
              <a:rPr lang="en-US" dirty="0"/>
              <a:t>Ethische verantwoordelijkheden in voedselcommunicatie</a:t>
            </a:r>
          </a:p>
          <a:p>
            <a:endParaRPr lang="en-GB" dirty="0"/>
          </a:p>
        </p:txBody>
      </p:sp>
      <p:pic>
        <p:nvPicPr>
          <p:cNvPr id="6" name="Picture Placeholder 5" descr="Herbs on bundles on a wood table">
            <a:extLst>
              <a:ext uri="{FF2B5EF4-FFF2-40B4-BE49-F238E27FC236}">
                <a16:creationId xmlns:a16="http://schemas.microsoft.com/office/drawing/2014/main" id="{46082CFE-7505-9D46-4074-05999A17358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6381677"/>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180AA-12DC-09B9-05F5-247E2E9D6902}"/>
              </a:ext>
            </a:extLst>
          </p:cNvPr>
          <p:cNvSpPr>
            <a:spLocks noGrp="1"/>
          </p:cNvSpPr>
          <p:nvPr>
            <p:ph type="body" sz="quarter" idx="16"/>
          </p:nvPr>
        </p:nvSpPr>
        <p:spPr/>
        <p:txBody>
          <a:bodyPr/>
          <a:lstStyle/>
          <a:p>
            <a:r>
              <a:rPr lang="en-GB" dirty="0"/>
              <a:t>VIDEO - Digitale food-storytelling &amp; marketing</a:t>
            </a:r>
          </a:p>
        </p:txBody>
      </p:sp>
      <p:sp>
        <p:nvSpPr>
          <p:cNvPr id="3" name="Text Placeholder 2">
            <a:extLst>
              <a:ext uri="{FF2B5EF4-FFF2-40B4-BE49-F238E27FC236}">
                <a16:creationId xmlns:a16="http://schemas.microsoft.com/office/drawing/2014/main" id="{2F968EE7-A801-D265-0E4C-E8138C22A165}"/>
              </a:ext>
            </a:extLst>
          </p:cNvPr>
          <p:cNvSpPr>
            <a:spLocks noGrp="1"/>
          </p:cNvSpPr>
          <p:nvPr>
            <p:ph type="body" sz="quarter" idx="19"/>
          </p:nvPr>
        </p:nvSpPr>
        <p:spPr/>
        <p:txBody>
          <a:bodyPr/>
          <a:lstStyle/>
          <a:p>
            <a:pPr marL="0" indent="0" algn="just"/>
            <a:r>
              <a:rPr lang="en-US" dirty="0"/>
              <a:t>Deze video laat zien hoe storytelling de marketing van voedingsmiddelen versterkt door merken te helpen een emotionele band met hun publiek op te bouwen, waarden en tradities te benadrukken en producten memorabel te maken. De video illustreert hoe digitale storytelling wordt gebruikt om verhalen te delen over eetcultuur, productie en merkidentiteit — essentiële vaardigheden voor het begrijpen van hedendaagse communicatie over voedingsmiddelen.</a:t>
            </a:r>
            <a:endParaRPr lang="en-GB" dirty="0"/>
          </a:p>
        </p:txBody>
      </p:sp>
      <p:sp>
        <p:nvSpPr>
          <p:cNvPr id="6" name="TextBox 5">
            <a:extLst>
              <a:ext uri="{FF2B5EF4-FFF2-40B4-BE49-F238E27FC236}">
                <a16:creationId xmlns:a16="http://schemas.microsoft.com/office/drawing/2014/main" id="{21AFDF8A-DA84-697A-C473-A411B01E3419}"/>
              </a:ext>
            </a:extLst>
          </p:cNvPr>
          <p:cNvSpPr txBox="1"/>
          <p:nvPr/>
        </p:nvSpPr>
        <p:spPr>
          <a:xfrm>
            <a:off x="1418928" y="6264134"/>
            <a:ext cx="7655442" cy="369332"/>
          </a:xfrm>
          <a:prstGeom prst="rect">
            <a:avLst/>
          </a:prstGeom>
          <a:noFill/>
        </p:spPr>
        <p:txBody>
          <a:bodyPr wrap="square">
            <a:spAutoFit/>
          </a:bodyPr>
          <a:lstStyle/>
          <a:p>
            <a:r>
              <a:rPr lang="en-US" dirty="0">
                <a:hlinkClick r:id="rId3"/>
              </a:rPr>
              <a:t>De kracht van storytelling in voedselmarketing</a:t>
            </a:r>
            <a:endParaRPr lang="en-IE" dirty="0"/>
          </a:p>
        </p:txBody>
      </p:sp>
      <p:pic>
        <p:nvPicPr>
          <p:cNvPr id="7" name="Online Media 6" title="The Power of Story Telling in Food Marketing">
            <a:hlinkClick r:id="" action="ppaction://media"/>
            <a:extLst>
              <a:ext uri="{FF2B5EF4-FFF2-40B4-BE49-F238E27FC236}">
                <a16:creationId xmlns:a16="http://schemas.microsoft.com/office/drawing/2014/main" id="{F264C970-C879-CC48-5B14-66D66631A957}"/>
              </a:ext>
            </a:extLst>
          </p:cNvPr>
          <p:cNvPicPr>
            <a:picLocks noRot="1" noChangeAspect="1"/>
          </p:cNvPicPr>
          <p:nvPr>
            <a:videoFile r:link="rId1"/>
          </p:nvPr>
        </p:nvPicPr>
        <p:blipFill>
          <a:blip r:embed="rId4"/>
          <a:stretch>
            <a:fillRect/>
          </a:stretch>
        </p:blipFill>
        <p:spPr>
          <a:xfrm>
            <a:off x="1016000" y="2413591"/>
            <a:ext cx="5080000" cy="3264195"/>
          </a:xfrm>
          <a:prstGeom prst="rect">
            <a:avLst/>
          </a:prstGeom>
        </p:spPr>
      </p:pic>
    </p:spTree>
    <p:extLst>
      <p:ext uri="{BB962C8B-B14F-4D97-AF65-F5344CB8AC3E}">
        <p14:creationId xmlns:p14="http://schemas.microsoft.com/office/powerpoint/2010/main" val="3744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dirty="0"/>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4759509" y="802491"/>
            <a:ext cx="5857689" cy="689519"/>
          </a:xfrm>
        </p:spPr>
        <p:txBody>
          <a:bodyPr/>
          <a:lstStyle/>
          <a:p>
            <a:r>
              <a:rPr lang="en-US" dirty="0"/>
              <a:t>Inleiding &amp; leerdoelen</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4087404" y="804645"/>
            <a:ext cx="700387" cy="689518"/>
          </a:xfrm>
        </p:spPr>
        <p:txBody>
          <a:bodyPr/>
          <a:lstStyle/>
          <a:p>
            <a:r>
              <a:rPr lang="en-US" dirty="0"/>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4109107" y="1559213"/>
            <a:ext cx="700387" cy="689518"/>
          </a:xfrm>
        </p:spPr>
        <p:txBody>
          <a:bodyPr/>
          <a:lstStyle/>
          <a:p>
            <a:r>
              <a:rPr lang="en-US" dirty="0"/>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4781212" y="1557059"/>
            <a:ext cx="6953947" cy="689519"/>
          </a:xfrm>
        </p:spPr>
        <p:txBody>
          <a:bodyPr/>
          <a:lstStyle/>
          <a:p>
            <a:r>
              <a:rPr lang="en-US" dirty="0"/>
              <a:t>Communicatie en storytelling in voedselsystemen</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4115686" y="2361906"/>
            <a:ext cx="700387" cy="689518"/>
          </a:xfrm>
        </p:spPr>
        <p:txBody>
          <a:bodyPr/>
          <a:lstStyle/>
          <a:p>
            <a:r>
              <a:rPr lang="en-US" dirty="0"/>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4787791" y="2359752"/>
            <a:ext cx="7571837" cy="689519"/>
          </a:xfrm>
        </p:spPr>
        <p:txBody>
          <a:bodyPr/>
          <a:lstStyle/>
          <a:p>
            <a:r>
              <a:rPr lang="en-US" dirty="0"/>
              <a:t>Samenwerking tussen onderwijs, industrie en gemeenschap</a:t>
            </a:r>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137389" y="3132516"/>
            <a:ext cx="700387" cy="689518"/>
          </a:xfrm>
        </p:spPr>
        <p:txBody>
          <a:bodyPr/>
          <a:lstStyle/>
          <a:p>
            <a:r>
              <a:rPr lang="en-US" dirty="0"/>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4809494" y="3130362"/>
            <a:ext cx="7683948" cy="689519"/>
          </a:xfrm>
        </p:spPr>
        <p:txBody>
          <a:bodyPr/>
          <a:lstStyle/>
          <a:p>
            <a:r>
              <a:rPr lang="en-US" dirty="0"/>
              <a:t>Servicegericht leren en maatschappelijke betrokkenheid</a:t>
            </a:r>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4115686" y="3887083"/>
            <a:ext cx="700387" cy="689518"/>
          </a:xfrm>
        </p:spPr>
        <p:txBody>
          <a:bodyPr/>
          <a:lstStyle/>
          <a:p>
            <a:r>
              <a:rPr lang="en-US" dirty="0"/>
              <a:t>05</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4787791" y="3884929"/>
            <a:ext cx="5857689" cy="689519"/>
          </a:xfrm>
        </p:spPr>
        <p:txBody>
          <a:bodyPr/>
          <a:lstStyle/>
          <a:p>
            <a:r>
              <a:rPr lang="en-US" dirty="0"/>
              <a:t>Conclusie/Samenvatting</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337A3-37C3-10AA-0B9D-3039AED45406}"/>
              </a:ext>
            </a:extLst>
          </p:cNvPr>
          <p:cNvSpPr>
            <a:spLocks noGrp="1"/>
          </p:cNvSpPr>
          <p:nvPr>
            <p:ph type="body" sz="quarter" idx="16"/>
          </p:nvPr>
        </p:nvSpPr>
        <p:spPr/>
        <p:txBody>
          <a:bodyPr/>
          <a:lstStyle/>
          <a:p>
            <a:r>
              <a:rPr lang="en-US" dirty="0"/>
              <a:t>Aanbevolen podcast over voedselcommunicatie</a:t>
            </a:r>
          </a:p>
          <a:p>
            <a:endParaRPr lang="en-GB" dirty="0"/>
          </a:p>
        </p:txBody>
      </p:sp>
      <p:sp>
        <p:nvSpPr>
          <p:cNvPr id="3" name="Text Placeholder 2">
            <a:extLst>
              <a:ext uri="{FF2B5EF4-FFF2-40B4-BE49-F238E27FC236}">
                <a16:creationId xmlns:a16="http://schemas.microsoft.com/office/drawing/2014/main" id="{48EF3547-B632-A1E0-E275-27966A521D66}"/>
              </a:ext>
            </a:extLst>
          </p:cNvPr>
          <p:cNvSpPr>
            <a:spLocks noGrp="1"/>
          </p:cNvSpPr>
          <p:nvPr>
            <p:ph type="body" sz="quarter" idx="19"/>
          </p:nvPr>
        </p:nvSpPr>
        <p:spPr>
          <a:xfrm>
            <a:off x="607553" y="2016633"/>
            <a:ext cx="6272218" cy="4102937"/>
          </a:xfrm>
        </p:spPr>
        <p:txBody>
          <a:bodyPr/>
          <a:lstStyle/>
          <a:p>
            <a:pPr marL="0" indent="0" algn="just"/>
            <a:r>
              <a:rPr lang="en-US" b="1" dirty="0">
                <a:hlinkClick r:id="rId2"/>
              </a:rPr>
              <a:t>“Food for Europe” </a:t>
            </a:r>
            <a:r>
              <a:rPr lang="en-US" dirty="0"/>
              <a:t>is een Europese podcastserie die zich richt op voedsel, landbouw, duurzaamheid en beleid in de hele EU. Aan de hand van interviews met sleutelfiguren uit de Europese landbouw bespreekt deze podcast hoe er over voedselsystemen wordt gecommuniceerd, hoe beleid en publieke verhalen zich ontwikkelen en hoe duurzame transities vorm krijgen in diverse regionale contexten. </a:t>
            </a:r>
          </a:p>
          <a:p>
            <a:pPr marL="0" indent="0" algn="just"/>
            <a:endParaRPr lang="en-US" dirty="0"/>
          </a:p>
          <a:p>
            <a:pPr marL="0" indent="0" algn="just"/>
            <a:r>
              <a:rPr lang="en-US" dirty="0"/>
              <a:t>Elke aflevering biedt inzichten in actuele ontwikkelingen in het voedselsysteem, waaronder digitale communicatie, consumentenbetrokkenheid en de waarden die de Europese voedselverhalen vormgeven. </a:t>
            </a:r>
          </a:p>
          <a:p>
            <a:pPr marL="0" indent="0" algn="just"/>
            <a:endParaRPr lang="en-GB" dirty="0"/>
          </a:p>
        </p:txBody>
      </p:sp>
      <p:pic>
        <p:nvPicPr>
          <p:cNvPr id="6" name="Picture Placeholder 5" descr="Microphone and piano">
            <a:hlinkClick r:id="rId2"/>
            <a:extLst>
              <a:ext uri="{FF2B5EF4-FFF2-40B4-BE49-F238E27FC236}">
                <a16:creationId xmlns:a16="http://schemas.microsoft.com/office/drawing/2014/main" id="{5A9851BD-F3BE-49C4-A776-2659C254FB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735037" y="1373925"/>
            <a:ext cx="2444127" cy="4336988"/>
          </a:xfrm>
        </p:spPr>
      </p:pic>
    </p:spTree>
    <p:extLst>
      <p:ext uri="{BB962C8B-B14F-4D97-AF65-F5344CB8AC3E}">
        <p14:creationId xmlns:p14="http://schemas.microsoft.com/office/powerpoint/2010/main" val="840610900"/>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56E1-1ADF-8F9C-2956-1DE68E5C65F6}"/>
            </a:ext>
          </a:extLst>
        </p:cNvPr>
        <p:cNvGrpSpPr/>
        <p:nvPr/>
      </p:nvGrpSpPr>
      <p:grpSpPr>
        <a:xfrm>
          <a:off x="0" y="0"/>
          <a:ext cx="0" cy="0"/>
          <a:chOff x="0" y="0"/>
          <a:chExt cx="0" cy="0"/>
        </a:xfrm>
      </p:grpSpPr>
      <p:pic>
        <p:nvPicPr>
          <p:cNvPr id="9" name="Picture Placeholder 3" descr="Fall produce and spices">
            <a:extLst>
              <a:ext uri="{FF2B5EF4-FFF2-40B4-BE49-F238E27FC236}">
                <a16:creationId xmlns:a16="http://schemas.microsoft.com/office/drawing/2014/main" id="{494C847A-C803-66F1-2B98-8F495039D42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524FE228-891F-11ED-7E3C-12B89F25AB46}"/>
              </a:ext>
            </a:extLst>
          </p:cNvPr>
          <p:cNvSpPr>
            <a:spLocks noGrp="1"/>
          </p:cNvSpPr>
          <p:nvPr>
            <p:ph type="body" sz="quarter" idx="17"/>
          </p:nvPr>
        </p:nvSpPr>
        <p:spPr/>
        <p:txBody>
          <a:bodyPr/>
          <a:lstStyle/>
          <a:p>
            <a:r>
              <a:rPr lang="en-US" dirty="0"/>
              <a:t>03</a:t>
            </a:r>
          </a:p>
        </p:txBody>
      </p:sp>
      <p:sp>
        <p:nvSpPr>
          <p:cNvPr id="14" name="Rectangle 13">
            <a:extLst>
              <a:ext uri="{FF2B5EF4-FFF2-40B4-BE49-F238E27FC236}">
                <a16:creationId xmlns:a16="http://schemas.microsoft.com/office/drawing/2014/main" id="{CD2A13BF-AB53-ED96-05D3-A2FAF0FA115D}"/>
              </a:ext>
            </a:extLst>
          </p:cNvPr>
          <p:cNvSpPr/>
          <p:nvPr/>
        </p:nvSpPr>
        <p:spPr>
          <a:xfrm>
            <a:off x="4380614" y="3110948"/>
            <a:ext cx="6321076" cy="201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B76C98AA-470C-BF77-7B0D-4D212BDFE406}"/>
              </a:ext>
            </a:extLst>
          </p:cNvPr>
          <p:cNvSpPr txBox="1"/>
          <p:nvPr/>
        </p:nvSpPr>
        <p:spPr>
          <a:xfrm>
            <a:off x="4574297" y="3207891"/>
            <a:ext cx="6430672" cy="1754326"/>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SAMENWERKING TUSSEN HET ONDERWIJS, HET BEDRIJFSLEVEN EN DE GEMEENSCHAP</a:t>
            </a:r>
          </a:p>
        </p:txBody>
      </p:sp>
      <p:grpSp>
        <p:nvGrpSpPr>
          <p:cNvPr id="10" name="Group 9">
            <a:extLst>
              <a:ext uri="{FF2B5EF4-FFF2-40B4-BE49-F238E27FC236}">
                <a16:creationId xmlns:a16="http://schemas.microsoft.com/office/drawing/2014/main" id="{546339F0-C25D-369D-058E-B6F8291F4249}"/>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D0ADDFBB-7573-465A-C04D-68A5E187FE8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3CD1B3BB-FE0E-11F2-6382-16E4633D9BF1}"/>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AC5CB2BD-42C2-7518-FCEE-D92726BD3505}"/>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9943487-517A-E57E-BC3D-6C1039A34A16}"/>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552DDEC-41B6-5CD9-8B66-5E6CC6FC9BEB}"/>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BC2A92C-10C5-B29E-F4A8-F57600CC9ED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9BB1014C-01CA-7F4E-D954-8165F07EA31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DCC71F3-08B6-86BA-9DE5-48901B3F9B1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D4B4324-95DE-DA8E-C197-76711AF3BF6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A771159-9898-3AA0-CFD2-C5F4D57464D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4220386357"/>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6022C-606F-9F4E-56FB-057EB31C8A16}"/>
              </a:ext>
            </a:extLst>
          </p:cNvPr>
          <p:cNvSpPr>
            <a:spLocks noGrp="1"/>
          </p:cNvSpPr>
          <p:nvPr>
            <p:ph type="body" sz="quarter" idx="16"/>
          </p:nvPr>
        </p:nvSpPr>
        <p:spPr>
          <a:xfrm>
            <a:off x="520995" y="751982"/>
            <a:ext cx="10479218" cy="803654"/>
          </a:xfrm>
        </p:spPr>
        <p:txBody>
          <a:bodyPr/>
          <a:lstStyle/>
          <a:p>
            <a:r>
              <a:rPr lang="en-US" dirty="0"/>
              <a:t>Waarom </a:t>
            </a:r>
            <a:r>
              <a:rPr lang="en-US" dirty="0"/>
              <a:t>samenwerking nodig is om </a:t>
            </a:r>
            <a:r>
              <a:rPr lang="en-US" dirty="0">
                <a:solidFill>
                  <a:srgbClr val="F26F46"/>
                </a:solidFill>
              </a:rPr>
              <a:t>de uitdagingen in </a:t>
            </a:r>
            <a:r>
              <a:rPr lang="en-US" dirty="0"/>
              <a:t>het voedselsysteem aan te pakken</a:t>
            </a:r>
          </a:p>
        </p:txBody>
      </p:sp>
      <p:sp>
        <p:nvSpPr>
          <p:cNvPr id="3" name="Text Placeholder 2">
            <a:extLst>
              <a:ext uri="{FF2B5EF4-FFF2-40B4-BE49-F238E27FC236}">
                <a16:creationId xmlns:a16="http://schemas.microsoft.com/office/drawing/2014/main" id="{CDF82709-285F-1C76-E442-B0E06C8354D9}"/>
              </a:ext>
            </a:extLst>
          </p:cNvPr>
          <p:cNvSpPr>
            <a:spLocks noGrp="1"/>
          </p:cNvSpPr>
          <p:nvPr>
            <p:ph type="body" sz="quarter" idx="19"/>
          </p:nvPr>
        </p:nvSpPr>
        <p:spPr>
          <a:xfrm>
            <a:off x="520995" y="2249177"/>
            <a:ext cx="10863079" cy="3781929"/>
          </a:xfrm>
        </p:spPr>
        <p:txBody>
          <a:bodyPr/>
          <a:lstStyle/>
          <a:p>
            <a:pPr marL="0" indent="0" algn="just"/>
            <a:r>
              <a:rPr lang="en-US" dirty="0"/>
              <a:t>Uitdagingen in het voedselsysteem zijn complex en onderling verweven. Kwesties als </a:t>
            </a:r>
            <a:r>
              <a:rPr lang="en-US" b="1" dirty="0"/>
              <a:t>klimaatverandering, voedselonzekerheid, volksgezondheid, verlies aan biodiversiteit en </a:t>
            </a:r>
            <a:r>
              <a:rPr lang="en-US" dirty="0"/>
              <a:t>arbeidsomstandigheden raken aan productie, verwerking, distributie, consumptie en afval. Deze uitdagingen worden bepaald door ecologische, sociale, culturele en economische factoren, wat betekent dat ze niet effectief kunnen worden aangepakt door één enkele organisatie of sector die op zichzelf werkt.</a:t>
            </a:r>
          </a:p>
          <a:p>
            <a:pPr marL="0" indent="0" algn="just"/>
            <a:endParaRPr lang="en-US" dirty="0"/>
          </a:p>
          <a:p>
            <a:pPr marL="0" indent="0" algn="just"/>
            <a:r>
              <a:rPr lang="en-US" dirty="0"/>
              <a:t>Samenwerking is daarom essentieel voor de ontwikkeling van duurzame en inclusieve voedselsystemen. Door sectoroverschrijdend te werken, kunnen verschillende soorten kennis, expertise en ervaring worden gebundeld om problemen op een meer holistische manier aan te pakken. De </a:t>
            </a:r>
            <a:r>
              <a:rPr lang="en-US" dirty="0">
                <a:hlinkClick r:id="rId2"/>
              </a:rPr>
              <a:t>Voedsel- en Landbouworganisatie van de Verenigde Naties </a:t>
            </a:r>
            <a:r>
              <a:rPr lang="en-US" dirty="0"/>
              <a:t>benadrukt dat partnerschappen een cruciaal mechanisme zijn voor het versterken van voedselsystemen, het verbeteren van de veerkracht en het ondersteunen van duurzaamheid op de lange termijn.</a:t>
            </a:r>
          </a:p>
          <a:p>
            <a:pPr marL="0" indent="0" algn="just"/>
            <a:endParaRPr lang="en-GB" dirty="0"/>
          </a:p>
        </p:txBody>
      </p:sp>
      <p:grpSp>
        <p:nvGrpSpPr>
          <p:cNvPr id="4" name="Group 3">
            <a:extLst>
              <a:ext uri="{FF2B5EF4-FFF2-40B4-BE49-F238E27FC236}">
                <a16:creationId xmlns:a16="http://schemas.microsoft.com/office/drawing/2014/main" id="{A63A7367-5E5D-D501-01C1-ED8FD0C6C2F8}"/>
              </a:ext>
            </a:extLst>
          </p:cNvPr>
          <p:cNvGrpSpPr/>
          <p:nvPr/>
        </p:nvGrpSpPr>
        <p:grpSpPr>
          <a:xfrm>
            <a:off x="10768299" y="453371"/>
            <a:ext cx="1034323" cy="1032970"/>
            <a:chOff x="2357946" y="2285562"/>
            <a:chExt cx="1034323" cy="1032970"/>
          </a:xfrm>
          <a:solidFill>
            <a:schemeClr val="bg1"/>
          </a:solidFill>
        </p:grpSpPr>
        <p:sp>
          <p:nvSpPr>
            <p:cNvPr id="5" name="Freeform 33">
              <a:extLst>
                <a:ext uri="{FF2B5EF4-FFF2-40B4-BE49-F238E27FC236}">
                  <a16:creationId xmlns:a16="http://schemas.microsoft.com/office/drawing/2014/main" id="{21FD4A3E-55C6-0A70-E1AB-5F87E78BFBE5}"/>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F26F46"/>
            </a:solidFill>
            <a:ln w="9502" cap="flat">
              <a:noFill/>
              <a:prstDash val="solid"/>
              <a:miter/>
            </a:ln>
          </p:spPr>
          <p:txBody>
            <a:bodyPr rtlCol="0" anchor="ctr"/>
            <a:lstStyle/>
            <a:p>
              <a:endParaRPr lang="en-US"/>
            </a:p>
          </p:txBody>
        </p:sp>
        <p:grpSp>
          <p:nvGrpSpPr>
            <p:cNvPr id="6" name="Graphic 37">
              <a:extLst>
                <a:ext uri="{FF2B5EF4-FFF2-40B4-BE49-F238E27FC236}">
                  <a16:creationId xmlns:a16="http://schemas.microsoft.com/office/drawing/2014/main" id="{E0A38D7C-E128-D0F7-EF66-394B933EC880}"/>
                </a:ext>
              </a:extLst>
            </p:cNvPr>
            <p:cNvGrpSpPr/>
            <p:nvPr/>
          </p:nvGrpSpPr>
          <p:grpSpPr>
            <a:xfrm>
              <a:off x="2357946" y="2285562"/>
              <a:ext cx="1034323" cy="1032970"/>
              <a:chOff x="5737725" y="2862443"/>
              <a:chExt cx="1034323" cy="1032970"/>
            </a:xfrm>
            <a:grpFill/>
          </p:grpSpPr>
          <p:sp>
            <p:nvSpPr>
              <p:cNvPr id="7" name="Freeform 35">
                <a:extLst>
                  <a:ext uri="{FF2B5EF4-FFF2-40B4-BE49-F238E27FC236}">
                    <a16:creationId xmlns:a16="http://schemas.microsoft.com/office/drawing/2014/main" id="{058777F3-3197-D3E9-DC76-A0487A9502C8}"/>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8" name="Freeform 36">
                <a:extLst>
                  <a:ext uri="{FF2B5EF4-FFF2-40B4-BE49-F238E27FC236}">
                    <a16:creationId xmlns:a16="http://schemas.microsoft.com/office/drawing/2014/main" id="{EEF13173-CDEE-00CC-ACE6-AFAA07837466}"/>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9" name="Freeform 37">
                <a:extLst>
                  <a:ext uri="{FF2B5EF4-FFF2-40B4-BE49-F238E27FC236}">
                    <a16:creationId xmlns:a16="http://schemas.microsoft.com/office/drawing/2014/main" id="{AFE6E784-B3F3-A913-21E2-D1A92573F942}"/>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10" name="Freeform 38">
                <a:extLst>
                  <a:ext uri="{FF2B5EF4-FFF2-40B4-BE49-F238E27FC236}">
                    <a16:creationId xmlns:a16="http://schemas.microsoft.com/office/drawing/2014/main" id="{41C77056-EA16-057B-C895-5B27ED91DAF7}"/>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11" name="Freeform 39">
                <a:extLst>
                  <a:ext uri="{FF2B5EF4-FFF2-40B4-BE49-F238E27FC236}">
                    <a16:creationId xmlns:a16="http://schemas.microsoft.com/office/drawing/2014/main" id="{DB77C122-6562-00BC-EC85-7B906C6E397E}"/>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8706100"/>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536F2-C547-6385-0823-A55CD6F2ACC8}"/>
              </a:ext>
            </a:extLst>
          </p:cNvPr>
          <p:cNvSpPr>
            <a:spLocks noGrp="1"/>
          </p:cNvSpPr>
          <p:nvPr>
            <p:ph type="body" sz="quarter" idx="18"/>
          </p:nvPr>
        </p:nvSpPr>
        <p:spPr>
          <a:xfrm>
            <a:off x="4667693" y="620065"/>
            <a:ext cx="6499980" cy="5166427"/>
          </a:xfrm>
        </p:spPr>
        <p:txBody>
          <a:bodyPr/>
          <a:lstStyle/>
          <a:p>
            <a:pPr marL="0" indent="0" algn="just"/>
            <a:r>
              <a:rPr lang="en-US" dirty="0"/>
              <a:t>Voedselsystemen omvatten een breed scala aan actoren, waaronder producenten, verwerkers, detailhandelaren, opleiders, beleidsmakers en consumenten. Elke actor opereert binnen verschillende contexten en heeft andere prioriteiten, wat kan leiden tot versnipperde aanpakken als de samenwerking beperkt blijft. Samenwerkingsgerichte voedselsystemen hebben tot doel:</a:t>
            </a:r>
          </a:p>
          <a:p>
            <a:pPr marL="342900" indent="-342900" algn="just">
              <a:buFont typeface="Arial" panose="020B0604020202020204" pitchFamily="34" charset="0"/>
              <a:buChar char="•"/>
            </a:pPr>
            <a:r>
              <a:rPr lang="en-US" sz="2000" b="1" dirty="0">
                <a:highlight>
                  <a:srgbClr val="ECC0DA"/>
                </a:highlight>
              </a:rPr>
              <a:t>Milieu-, sociale en economische doelstellingen op elkaar af te stemmen</a:t>
            </a:r>
          </a:p>
          <a:p>
            <a:pPr marL="342900" indent="-342900" algn="just">
              <a:buFont typeface="Arial" panose="020B0604020202020204" pitchFamily="34" charset="0"/>
              <a:buChar char="•"/>
            </a:pPr>
            <a:r>
              <a:rPr lang="en-US" sz="2000" b="1" dirty="0">
                <a:highlight>
                  <a:srgbClr val="ECC0DA"/>
                </a:highlight>
              </a:rPr>
              <a:t>Beleidskaders te koppelen aan de praktijk in het veld</a:t>
            </a:r>
          </a:p>
          <a:p>
            <a:pPr marL="342900" indent="-342900" algn="just">
              <a:spcAft>
                <a:spcPts val="600"/>
              </a:spcAft>
              <a:buFont typeface="Arial" panose="020B0604020202020204" pitchFamily="34" charset="0"/>
              <a:buChar char="•"/>
            </a:pPr>
            <a:r>
              <a:rPr lang="en-US" sz="2000" b="1" dirty="0">
                <a:highlight>
                  <a:srgbClr val="ECC0DA"/>
                </a:highlight>
              </a:rPr>
              <a:t>Gedeelde verantwoordelijkheid voor de resultaten van het voedselsysteem te ondersteunen</a:t>
            </a:r>
            <a:endParaRPr lang="en-US" dirty="0"/>
          </a:p>
          <a:p>
            <a:pPr marL="0" indent="0" algn="just"/>
            <a:r>
              <a:rPr lang="en-US" dirty="0"/>
              <a:t>Op Europees niveau worden geïntegreerde benaderingen van voedselsystemen bevorderd door de Europese Commissie, met name via initiatieven die voedselbeleid koppelen aan duurzaamheid, gezondheid en onderwijs. Samenwerking helpt ervoor te zorgen dat beslissingen over voedselsystemen coherent en gecoördineerd zijn en inspelen op lokale en regionale behoeften.</a:t>
            </a:r>
          </a:p>
        </p:txBody>
      </p:sp>
      <p:sp>
        <p:nvSpPr>
          <p:cNvPr id="3" name="Text Placeholder 2">
            <a:extLst>
              <a:ext uri="{FF2B5EF4-FFF2-40B4-BE49-F238E27FC236}">
                <a16:creationId xmlns:a16="http://schemas.microsoft.com/office/drawing/2014/main" id="{CD06DBF0-F2C5-63C4-614C-7D96C7D2F4E7}"/>
              </a:ext>
            </a:extLst>
          </p:cNvPr>
          <p:cNvSpPr>
            <a:spLocks noGrp="1"/>
          </p:cNvSpPr>
          <p:nvPr>
            <p:ph type="body" sz="quarter" idx="16"/>
          </p:nvPr>
        </p:nvSpPr>
        <p:spPr/>
        <p:txBody>
          <a:bodyPr/>
          <a:lstStyle/>
          <a:p>
            <a:r>
              <a:rPr lang="en-US" dirty="0"/>
              <a:t>Samenwerking binnen voedselsystemen</a:t>
            </a:r>
          </a:p>
        </p:txBody>
      </p:sp>
      <p:grpSp>
        <p:nvGrpSpPr>
          <p:cNvPr id="4" name="Group 3">
            <a:extLst>
              <a:ext uri="{FF2B5EF4-FFF2-40B4-BE49-F238E27FC236}">
                <a16:creationId xmlns:a16="http://schemas.microsoft.com/office/drawing/2014/main" id="{7A60E44A-F641-8A60-6AD9-3B8560D38BD1}"/>
              </a:ext>
            </a:extLst>
          </p:cNvPr>
          <p:cNvGrpSpPr/>
          <p:nvPr/>
        </p:nvGrpSpPr>
        <p:grpSpPr>
          <a:xfrm>
            <a:off x="1024327" y="3518539"/>
            <a:ext cx="1931524" cy="1774519"/>
            <a:chOff x="2357946" y="2285562"/>
            <a:chExt cx="1034323" cy="1032970"/>
          </a:xfrm>
          <a:solidFill>
            <a:schemeClr val="bg1"/>
          </a:solidFill>
        </p:grpSpPr>
        <p:sp>
          <p:nvSpPr>
            <p:cNvPr id="5" name="Freeform 33">
              <a:extLst>
                <a:ext uri="{FF2B5EF4-FFF2-40B4-BE49-F238E27FC236}">
                  <a16:creationId xmlns:a16="http://schemas.microsoft.com/office/drawing/2014/main" id="{AF3A00B6-B4D9-72E5-CE1C-61752A970472}"/>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F26F46"/>
            </a:solidFill>
            <a:ln w="9502" cap="flat">
              <a:noFill/>
              <a:prstDash val="solid"/>
              <a:miter/>
            </a:ln>
          </p:spPr>
          <p:txBody>
            <a:bodyPr rtlCol="0" anchor="ctr"/>
            <a:lstStyle/>
            <a:p>
              <a:endParaRPr lang="en-US"/>
            </a:p>
          </p:txBody>
        </p:sp>
        <p:grpSp>
          <p:nvGrpSpPr>
            <p:cNvPr id="6" name="Graphic 37">
              <a:extLst>
                <a:ext uri="{FF2B5EF4-FFF2-40B4-BE49-F238E27FC236}">
                  <a16:creationId xmlns:a16="http://schemas.microsoft.com/office/drawing/2014/main" id="{E7CCAA9A-6C80-3082-BE0E-69983044CC19}"/>
                </a:ext>
              </a:extLst>
            </p:cNvPr>
            <p:cNvGrpSpPr/>
            <p:nvPr/>
          </p:nvGrpSpPr>
          <p:grpSpPr>
            <a:xfrm>
              <a:off x="2357946" y="2285562"/>
              <a:ext cx="1034323" cy="1032970"/>
              <a:chOff x="5737725" y="2862443"/>
              <a:chExt cx="1034323" cy="1032970"/>
            </a:xfrm>
            <a:grpFill/>
          </p:grpSpPr>
          <p:sp>
            <p:nvSpPr>
              <p:cNvPr id="7" name="Freeform 35">
                <a:extLst>
                  <a:ext uri="{FF2B5EF4-FFF2-40B4-BE49-F238E27FC236}">
                    <a16:creationId xmlns:a16="http://schemas.microsoft.com/office/drawing/2014/main" id="{AB41FC9E-463B-7920-E766-7DD81CDF56C2}"/>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8" name="Freeform 36">
                <a:extLst>
                  <a:ext uri="{FF2B5EF4-FFF2-40B4-BE49-F238E27FC236}">
                    <a16:creationId xmlns:a16="http://schemas.microsoft.com/office/drawing/2014/main" id="{1C0B75F7-0F36-F6F0-A6AC-BB776DB801B7}"/>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9" name="Freeform 37">
                <a:extLst>
                  <a:ext uri="{FF2B5EF4-FFF2-40B4-BE49-F238E27FC236}">
                    <a16:creationId xmlns:a16="http://schemas.microsoft.com/office/drawing/2014/main" id="{BB05B184-8262-7EE7-95A1-16EDC0B4A7D3}"/>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10" name="Freeform 38">
                <a:extLst>
                  <a:ext uri="{FF2B5EF4-FFF2-40B4-BE49-F238E27FC236}">
                    <a16:creationId xmlns:a16="http://schemas.microsoft.com/office/drawing/2014/main" id="{485E4C04-5B03-CC37-308A-50D5DEF7F26F}"/>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11" name="Freeform 39">
                <a:extLst>
                  <a:ext uri="{FF2B5EF4-FFF2-40B4-BE49-F238E27FC236}">
                    <a16:creationId xmlns:a16="http://schemas.microsoft.com/office/drawing/2014/main" id="{0DB84743-CA22-D736-C3ED-89E8BB12563E}"/>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45159575"/>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D6F7A-2E0E-CFC5-5256-BD71182FDDB9}"/>
            </a:ext>
          </a:extLst>
        </p:cNvPr>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8C2B3F26-4464-F4D9-0B09-FEF28A9158C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12" name="Text Placeholder 2">
            <a:extLst>
              <a:ext uri="{FF2B5EF4-FFF2-40B4-BE49-F238E27FC236}">
                <a16:creationId xmlns:a16="http://schemas.microsoft.com/office/drawing/2014/main" id="{FE1276AC-2EDA-E137-5B64-39D37DF54E0B}"/>
              </a:ext>
            </a:extLst>
          </p:cNvPr>
          <p:cNvSpPr>
            <a:spLocks noGrp="1"/>
          </p:cNvSpPr>
          <p:nvPr>
            <p:ph type="body" sz="quarter" idx="18"/>
          </p:nvPr>
        </p:nvSpPr>
        <p:spPr>
          <a:xfrm>
            <a:off x="1096801" y="1638316"/>
            <a:ext cx="10243861" cy="3894174"/>
          </a:xfrm>
          <a:noFill/>
          <a:ln>
            <a:noFill/>
          </a:ln>
        </p:spPr>
        <p:txBody>
          <a:bodyPr/>
          <a:lstStyle/>
          <a:p>
            <a:pPr marL="0" indent="0" algn="just"/>
            <a:r>
              <a:rPr lang="en-US" dirty="0">
                <a:solidFill>
                  <a:srgbClr val="292668"/>
                </a:solidFill>
              </a:rPr>
              <a:t>Verschillende sectoren vervullen afzonderlijke maar complementaire rollen binnen collaboratieve voedselsystemen. </a:t>
            </a:r>
            <a:r>
              <a:rPr lang="en-US" b="1" dirty="0">
                <a:solidFill>
                  <a:srgbClr val="292668"/>
                </a:solidFill>
              </a:rPr>
              <a:t>Instellingen voor hoger onderwijs </a:t>
            </a:r>
            <a:r>
              <a:rPr lang="en-US" dirty="0">
                <a:solidFill>
                  <a:srgbClr val="292668"/>
                </a:solidFill>
              </a:rPr>
              <a:t>spelen een sleutelrol bij het genereren van kennis, het ontwikkelen van vaardigheden en het stimuleren van kritische reflectie op voedselgerelateerde uitdagingen. Ze fungeren tevens als ruimtes waar interdisciplinair en toegepast leren plaats kan vinden.</a:t>
            </a:r>
          </a:p>
          <a:p>
            <a:pPr marL="0" indent="0" algn="just"/>
            <a:r>
              <a:rPr lang="en-US" b="1" dirty="0">
                <a:solidFill>
                  <a:srgbClr val="292668"/>
                </a:solidFill>
              </a:rPr>
              <a:t>De industrie en de horecasector </a:t>
            </a:r>
            <a:r>
              <a:rPr lang="en-US" dirty="0">
                <a:solidFill>
                  <a:srgbClr val="292668"/>
                </a:solidFill>
              </a:rPr>
              <a:t>beïnvloeden voedselsystemen via inkoopbeslissingen, innovatie en dagelijkse praktijken die consumptiepatronen vormgeven. </a:t>
            </a:r>
            <a:r>
              <a:rPr lang="en-US" b="1" dirty="0">
                <a:solidFill>
                  <a:srgbClr val="292668"/>
                </a:solidFill>
              </a:rPr>
              <a:t>Lokale gemeenschappen </a:t>
            </a:r>
            <a:r>
              <a:rPr lang="en-US" dirty="0">
                <a:solidFill>
                  <a:srgbClr val="292668"/>
                </a:solidFill>
              </a:rPr>
              <a:t>dragen essentiële praktijkervaring, culturele kennis en inzicht bij op het gebied van toegankelijkheid, rechtvaardigheid en sociale impact. Effectieve samenwerking erkent de waarde van al deze rollen en ondersteunt de dialoog tussen academische, professionele en gemeenschapsperspectieven.</a:t>
            </a:r>
          </a:p>
        </p:txBody>
      </p:sp>
      <p:sp>
        <p:nvSpPr>
          <p:cNvPr id="14" name="Text Placeholder 1">
            <a:extLst>
              <a:ext uri="{FF2B5EF4-FFF2-40B4-BE49-F238E27FC236}">
                <a16:creationId xmlns:a16="http://schemas.microsoft.com/office/drawing/2014/main" id="{15995BE2-E3EA-BE52-DA76-763CFA1E4685}"/>
              </a:ext>
            </a:extLst>
          </p:cNvPr>
          <p:cNvSpPr txBox="1">
            <a:spLocks/>
          </p:cNvSpPr>
          <p:nvPr/>
        </p:nvSpPr>
        <p:spPr>
          <a:xfrm>
            <a:off x="588579" y="355211"/>
            <a:ext cx="6999890" cy="932216"/>
          </a:xfrm>
          <a:prstGeom prst="rect">
            <a:avLst/>
          </a:prstGeom>
          <a:solidFill>
            <a:srgbClr val="F26F4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0">
              <a:lnSpc>
                <a:spcPct val="100000"/>
              </a:lnSpc>
              <a:buNone/>
            </a:pPr>
            <a:r>
              <a:rPr lang="en-US" b="1" dirty="0">
                <a:solidFill>
                  <a:schemeClr val="bg1"/>
                </a:solidFill>
              </a:rPr>
              <a:t>De rol van het onderwijs, de industrie, de horeca en gemeenschappen</a:t>
            </a:r>
          </a:p>
        </p:txBody>
      </p:sp>
    </p:spTree>
    <p:extLst>
      <p:ext uri="{BB962C8B-B14F-4D97-AF65-F5344CB8AC3E}">
        <p14:creationId xmlns:p14="http://schemas.microsoft.com/office/powerpoint/2010/main" val="2854848699"/>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4258A-9CE7-184A-E21A-3EE5E0FC6FDF}"/>
              </a:ext>
            </a:extLst>
          </p:cNvPr>
          <p:cNvSpPr>
            <a:spLocks noGrp="1"/>
          </p:cNvSpPr>
          <p:nvPr>
            <p:ph type="body" sz="quarter" idx="16"/>
          </p:nvPr>
        </p:nvSpPr>
        <p:spPr>
          <a:xfrm>
            <a:off x="904856" y="688671"/>
            <a:ext cx="10052954" cy="803654"/>
          </a:xfrm>
        </p:spPr>
        <p:txBody>
          <a:bodyPr/>
          <a:lstStyle/>
          <a:p>
            <a:r>
              <a:rPr lang="en-US" dirty="0"/>
              <a:t>Interdisciplinair werken</a:t>
            </a:r>
          </a:p>
        </p:txBody>
      </p:sp>
      <p:sp>
        <p:nvSpPr>
          <p:cNvPr id="3" name="Text Placeholder 2">
            <a:extLst>
              <a:ext uri="{FF2B5EF4-FFF2-40B4-BE49-F238E27FC236}">
                <a16:creationId xmlns:a16="http://schemas.microsoft.com/office/drawing/2014/main" id="{34A720DE-4480-8395-8C80-564A68FFCE6F}"/>
              </a:ext>
            </a:extLst>
          </p:cNvPr>
          <p:cNvSpPr>
            <a:spLocks noGrp="1"/>
          </p:cNvSpPr>
          <p:nvPr>
            <p:ph type="body" sz="quarter" idx="19"/>
          </p:nvPr>
        </p:nvSpPr>
        <p:spPr>
          <a:xfrm>
            <a:off x="904856" y="1303832"/>
            <a:ext cx="10052954" cy="4250335"/>
          </a:xfrm>
        </p:spPr>
        <p:txBody>
          <a:bodyPr/>
          <a:lstStyle/>
          <a:p>
            <a:pPr marL="0" indent="0" algn="just"/>
            <a:r>
              <a:rPr lang="en-US" dirty="0"/>
              <a:t>Uitdagingen in het voedselsysteem raken aan meerdere disciplines, waaronder voedingswetenschap, cultuur, duurzaamheid, bedrijfsleven, gezondheid en beleid. Door interdisciplinair te werken kunnen complexe problemen vanuit verschillende invalshoeken worden benaderd en wordt het risico verkleind dat er beperkte of technische oplossingen worden gekozen die de sociale en culturele dimensies over het hoofd zien.</a:t>
            </a:r>
          </a:p>
          <a:p>
            <a:pPr marL="0" indent="0" algn="just"/>
            <a:endParaRPr lang="en-US" dirty="0"/>
          </a:p>
          <a:p>
            <a:pPr marL="0" indent="0" algn="just"/>
            <a:r>
              <a:rPr lang="en-US" b="1" dirty="0"/>
              <a:t>Interdisciplinaire samenwerking draagt bij aan:</a:t>
            </a:r>
          </a:p>
          <a:p>
            <a:pPr marL="342900" indent="-342900" algn="just">
              <a:buFont typeface="Arial" panose="020B0604020202020204" pitchFamily="34" charset="0"/>
              <a:buChar char="•"/>
            </a:pPr>
            <a:r>
              <a:rPr lang="en-US" dirty="0"/>
              <a:t>Een breder begrip van de effecten van het voedselsysteem</a:t>
            </a:r>
          </a:p>
          <a:p>
            <a:pPr marL="342900" indent="-342900" algn="just">
              <a:buFont typeface="Arial" panose="020B0604020202020204" pitchFamily="34" charset="0"/>
              <a:buChar char="•"/>
            </a:pPr>
            <a:r>
              <a:rPr lang="en-US" dirty="0"/>
              <a:t>Integratie van wetenschappelijke, culturele en economische kennis</a:t>
            </a:r>
          </a:p>
          <a:p>
            <a:pPr marL="342900" indent="-342900" algn="just">
              <a:buFont typeface="Arial" panose="020B0604020202020204" pitchFamily="34" charset="0"/>
              <a:buChar char="•"/>
            </a:pPr>
            <a:r>
              <a:rPr lang="en-US" dirty="0"/>
              <a:t>Sterkere banden tussen onderzoek, onderwijs en praktijk</a:t>
            </a:r>
          </a:p>
          <a:p>
            <a:pPr marL="0" indent="0" algn="just"/>
            <a:endParaRPr lang="en-US" dirty="0"/>
          </a:p>
          <a:p>
            <a:pPr marL="0" indent="0" algn="just"/>
            <a:r>
              <a:rPr lang="en-US" dirty="0"/>
              <a:t>Europese initiatieven zoals </a:t>
            </a:r>
            <a:r>
              <a:rPr lang="en-US" dirty="0">
                <a:hlinkClick r:id="rId2"/>
              </a:rPr>
              <a:t>EIT Food </a:t>
            </a:r>
            <a:r>
              <a:rPr lang="en-US" dirty="0"/>
              <a:t>en </a:t>
            </a:r>
            <a:r>
              <a:rPr lang="en-US" dirty="0">
                <a:hlinkClick r:id="rId3"/>
              </a:rPr>
              <a:t>RUN-EU </a:t>
            </a:r>
            <a:r>
              <a:rPr lang="en-US" dirty="0"/>
              <a:t>bevorderen actief interdisciplinair leren en partnerschappen tussen het onderwijs, de industrie en regionale belanghebbenden.</a:t>
            </a:r>
          </a:p>
          <a:p>
            <a:pPr algn="just"/>
            <a:endParaRPr lang="en-GB" dirty="0"/>
          </a:p>
        </p:txBody>
      </p:sp>
      <p:grpSp>
        <p:nvGrpSpPr>
          <p:cNvPr id="4" name="Graphic 3">
            <a:extLst>
              <a:ext uri="{FF2B5EF4-FFF2-40B4-BE49-F238E27FC236}">
                <a16:creationId xmlns:a16="http://schemas.microsoft.com/office/drawing/2014/main" id="{A114C2A2-220E-E9BB-B0C7-534307E25C92}"/>
              </a:ext>
            </a:extLst>
          </p:cNvPr>
          <p:cNvGrpSpPr/>
          <p:nvPr/>
        </p:nvGrpSpPr>
        <p:grpSpPr>
          <a:xfrm>
            <a:off x="9303376" y="3428999"/>
            <a:ext cx="1091621" cy="942328"/>
            <a:chOff x="662657" y="2010078"/>
            <a:chExt cx="1091621" cy="942328"/>
          </a:xfrm>
          <a:solidFill>
            <a:srgbClr val="292668"/>
          </a:solidFill>
        </p:grpSpPr>
        <p:sp>
          <p:nvSpPr>
            <p:cNvPr id="5" name="Freeform 1492">
              <a:extLst>
                <a:ext uri="{FF2B5EF4-FFF2-40B4-BE49-F238E27FC236}">
                  <a16:creationId xmlns:a16="http://schemas.microsoft.com/office/drawing/2014/main" id="{A3134B9D-3568-04AF-D000-40E8D77D5976}"/>
                </a:ext>
              </a:extLst>
            </p:cNvPr>
            <p:cNvSpPr/>
            <p:nvPr/>
          </p:nvSpPr>
          <p:spPr>
            <a:xfrm>
              <a:off x="1125553" y="2025845"/>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F26F4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35B1FC4C-F453-C547-5F19-05517FE20A86}"/>
                </a:ext>
              </a:extLst>
            </p:cNvPr>
            <p:cNvGrpSpPr/>
            <p:nvPr/>
          </p:nvGrpSpPr>
          <p:grpSpPr>
            <a:xfrm>
              <a:off x="662657" y="2010078"/>
              <a:ext cx="1091621" cy="942328"/>
              <a:chOff x="662657" y="2010078"/>
              <a:chExt cx="1091621" cy="942328"/>
            </a:xfrm>
            <a:grpFill/>
          </p:grpSpPr>
          <p:sp>
            <p:nvSpPr>
              <p:cNvPr id="7" name="Freeform 1494">
                <a:extLst>
                  <a:ext uri="{FF2B5EF4-FFF2-40B4-BE49-F238E27FC236}">
                    <a16:creationId xmlns:a16="http://schemas.microsoft.com/office/drawing/2014/main" id="{B6B3C4EC-0A76-28BC-872F-C2DDB51580D8}"/>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8" name="Freeform 1495">
                <a:extLst>
                  <a:ext uri="{FF2B5EF4-FFF2-40B4-BE49-F238E27FC236}">
                    <a16:creationId xmlns:a16="http://schemas.microsoft.com/office/drawing/2014/main" id="{C9D68B26-D90B-40CF-3DAD-534374EBA6F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9" name="Freeform 1496">
                <a:extLst>
                  <a:ext uri="{FF2B5EF4-FFF2-40B4-BE49-F238E27FC236}">
                    <a16:creationId xmlns:a16="http://schemas.microsoft.com/office/drawing/2014/main" id="{CEC4DE7A-268C-BF84-9A57-B14605221CBE}"/>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42BDD5C8-F5CF-4BC9-DFDA-90E5F41CD442}"/>
                  </a:ext>
                </a:extLst>
              </p:cNvPr>
              <p:cNvGrpSpPr/>
              <p:nvPr/>
            </p:nvGrpSpPr>
            <p:grpSpPr>
              <a:xfrm>
                <a:off x="662657" y="2010078"/>
                <a:ext cx="1091621" cy="942328"/>
                <a:chOff x="662657" y="2010078"/>
                <a:chExt cx="1091621" cy="942328"/>
              </a:xfrm>
              <a:grpFill/>
            </p:grpSpPr>
            <p:sp>
              <p:nvSpPr>
                <p:cNvPr id="11" name="Freeform 1498">
                  <a:extLst>
                    <a:ext uri="{FF2B5EF4-FFF2-40B4-BE49-F238E27FC236}">
                      <a16:creationId xmlns:a16="http://schemas.microsoft.com/office/drawing/2014/main" id="{8ED16D9C-F805-2A16-00F1-DD5144A906FC}"/>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12" name="Freeform 1499">
                  <a:extLst>
                    <a:ext uri="{FF2B5EF4-FFF2-40B4-BE49-F238E27FC236}">
                      <a16:creationId xmlns:a16="http://schemas.microsoft.com/office/drawing/2014/main" id="{488D6FBB-B7F0-5130-46BC-D117D5CD3097}"/>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810820929"/>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8BA64-DF76-DD6C-71E2-F7959E512151}"/>
              </a:ext>
            </a:extLst>
          </p:cNvPr>
          <p:cNvSpPr>
            <a:spLocks noGrp="1"/>
          </p:cNvSpPr>
          <p:nvPr>
            <p:ph type="body" sz="quarter" idx="16"/>
          </p:nvPr>
        </p:nvSpPr>
        <p:spPr>
          <a:xfrm>
            <a:off x="515374" y="709393"/>
            <a:ext cx="10479218" cy="803654"/>
          </a:xfrm>
        </p:spPr>
        <p:txBody>
          <a:bodyPr/>
          <a:lstStyle/>
          <a:p>
            <a:r>
              <a:rPr lang="en-US" dirty="0"/>
              <a:t>Co-creatie met actoren in het voedselsysteem</a:t>
            </a:r>
          </a:p>
        </p:txBody>
      </p:sp>
      <p:sp>
        <p:nvSpPr>
          <p:cNvPr id="3" name="Text Placeholder 2">
            <a:extLst>
              <a:ext uri="{FF2B5EF4-FFF2-40B4-BE49-F238E27FC236}">
                <a16:creationId xmlns:a16="http://schemas.microsoft.com/office/drawing/2014/main" id="{25DC56E2-27F7-C92E-08AB-9FF303B609F4}"/>
              </a:ext>
            </a:extLst>
          </p:cNvPr>
          <p:cNvSpPr>
            <a:spLocks noGrp="1"/>
          </p:cNvSpPr>
          <p:nvPr>
            <p:ph type="body" sz="quarter" idx="19"/>
          </p:nvPr>
        </p:nvSpPr>
        <p:spPr>
          <a:xfrm>
            <a:off x="510363" y="2095115"/>
            <a:ext cx="11249246" cy="521145"/>
          </a:xfrm>
        </p:spPr>
        <p:txBody>
          <a:bodyPr/>
          <a:lstStyle/>
          <a:p>
            <a:pPr marL="0" indent="0"/>
            <a:r>
              <a:rPr lang="en-US" dirty="0"/>
              <a:t>Co-creatie verwijst naar samenwerkingsprocessen waarin oplossingen gezamenlijk door meerdere actoren worden ontwikkeld in plaats van alleen door experts. In voedselsystemen houdt co-creatie vaak in dat producenten, keukens, voedselhubs, opleiders, onderzoekers en maatschappelijke organisaties samenwerken om gezamenlijke uitdagingen aan te pakken. Netwerken zoals het </a:t>
            </a:r>
            <a:r>
              <a:rPr lang="en-US" dirty="0">
                <a:hlinkClick r:id="rId2"/>
              </a:rPr>
              <a:t>European Network of Living Labs </a:t>
            </a:r>
            <a:r>
              <a:rPr lang="en-US" dirty="0"/>
              <a:t>ondersteunen co-creatie door experimenten en samenwerking in de praktijk mogelijk te maken, waarbij innovatie wordt gekoppeld aan dagelijkse voedselpraktijken. </a:t>
            </a:r>
            <a:r>
              <a:rPr lang="en-GB" dirty="0"/>
              <a:t>Co-creatieve benaderingen ondersteunen:</a:t>
            </a:r>
            <a:endParaRPr lang="en-US" dirty="0"/>
          </a:p>
          <a:p>
            <a:pPr marL="0" indent="0"/>
            <a:endParaRPr lang="en-IE" dirty="0"/>
          </a:p>
        </p:txBody>
      </p:sp>
      <p:sp>
        <p:nvSpPr>
          <p:cNvPr id="4" name="Freeform 1">
            <a:extLst>
              <a:ext uri="{FF2B5EF4-FFF2-40B4-BE49-F238E27FC236}">
                <a16:creationId xmlns:a16="http://schemas.microsoft.com/office/drawing/2014/main" id="{D59ADE76-BC2F-B4FD-5289-2DF433E46B31}"/>
              </a:ext>
            </a:extLst>
          </p:cNvPr>
          <p:cNvSpPr>
            <a:spLocks noChangeArrowheads="1"/>
          </p:cNvSpPr>
          <p:nvPr/>
        </p:nvSpPr>
        <p:spPr bwMode="auto">
          <a:xfrm>
            <a:off x="1871828" y="4397310"/>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F09C4F0F-740E-3B81-51C1-B193CF548492}"/>
              </a:ext>
            </a:extLst>
          </p:cNvPr>
          <p:cNvSpPr>
            <a:spLocks noChangeArrowheads="1"/>
          </p:cNvSpPr>
          <p:nvPr/>
        </p:nvSpPr>
        <p:spPr bwMode="auto">
          <a:xfrm>
            <a:off x="1932556" y="4458038"/>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BC82E1CB-DAFC-8A73-E39B-DCCD2080E285}"/>
              </a:ext>
            </a:extLst>
          </p:cNvPr>
          <p:cNvSpPr>
            <a:spLocks noChangeArrowheads="1"/>
          </p:cNvSpPr>
          <p:nvPr/>
        </p:nvSpPr>
        <p:spPr bwMode="auto">
          <a:xfrm>
            <a:off x="1995815" y="4518766"/>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32944463-8B63-1098-1665-18BBDB813BF6}"/>
              </a:ext>
            </a:extLst>
          </p:cNvPr>
          <p:cNvSpPr>
            <a:spLocks noChangeArrowheads="1"/>
          </p:cNvSpPr>
          <p:nvPr/>
        </p:nvSpPr>
        <p:spPr bwMode="auto">
          <a:xfrm>
            <a:off x="3423704" y="5685159"/>
            <a:ext cx="902549" cy="836237"/>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sp>
        <p:nvSpPr>
          <p:cNvPr id="8" name="Freeform 174">
            <a:extLst>
              <a:ext uri="{FF2B5EF4-FFF2-40B4-BE49-F238E27FC236}">
                <a16:creationId xmlns:a16="http://schemas.microsoft.com/office/drawing/2014/main" id="{7EA83F69-A815-AC7E-3715-A7FD81DD1CD0}"/>
              </a:ext>
            </a:extLst>
          </p:cNvPr>
          <p:cNvSpPr>
            <a:spLocks noChangeArrowheads="1"/>
          </p:cNvSpPr>
          <p:nvPr/>
        </p:nvSpPr>
        <p:spPr bwMode="auto">
          <a:xfrm>
            <a:off x="3373484" y="5642344"/>
            <a:ext cx="1003377" cy="9296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E530B13B-3ACE-9287-A56A-F316DBE00FE1}"/>
              </a:ext>
            </a:extLst>
          </p:cNvPr>
          <p:cNvSpPr>
            <a:spLocks noChangeArrowheads="1"/>
          </p:cNvSpPr>
          <p:nvPr/>
        </p:nvSpPr>
        <p:spPr bwMode="auto">
          <a:xfrm>
            <a:off x="4603435" y="4388497"/>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32D3ACDD-126C-E7E5-1404-43EE2AF9CB7E}"/>
              </a:ext>
            </a:extLst>
          </p:cNvPr>
          <p:cNvSpPr>
            <a:spLocks noChangeArrowheads="1"/>
          </p:cNvSpPr>
          <p:nvPr/>
        </p:nvSpPr>
        <p:spPr bwMode="auto">
          <a:xfrm>
            <a:off x="4664163" y="4449225"/>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08144656-F2C2-BFE1-5E07-95BEFAA41CD7}"/>
              </a:ext>
            </a:extLst>
          </p:cNvPr>
          <p:cNvSpPr>
            <a:spLocks noChangeArrowheads="1"/>
          </p:cNvSpPr>
          <p:nvPr/>
        </p:nvSpPr>
        <p:spPr bwMode="auto">
          <a:xfrm>
            <a:off x="4727420" y="4509953"/>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0EE28C29-4A64-30C1-C335-C5B690531EED}"/>
              </a:ext>
            </a:extLst>
          </p:cNvPr>
          <p:cNvSpPr>
            <a:spLocks noChangeArrowheads="1"/>
          </p:cNvSpPr>
          <p:nvPr/>
        </p:nvSpPr>
        <p:spPr bwMode="auto">
          <a:xfrm>
            <a:off x="6155240" y="5676345"/>
            <a:ext cx="900089" cy="836237"/>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7B4D7EE8-D53E-F1A5-4BD3-30B33ADEE31A}"/>
              </a:ext>
            </a:extLst>
          </p:cNvPr>
          <p:cNvSpPr>
            <a:spLocks noChangeArrowheads="1"/>
          </p:cNvSpPr>
          <p:nvPr/>
        </p:nvSpPr>
        <p:spPr bwMode="auto">
          <a:xfrm>
            <a:off x="6105089" y="5633530"/>
            <a:ext cx="1003377" cy="929660"/>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7804FE9-0D6C-9433-D625-1EA40F717C0F}"/>
              </a:ext>
            </a:extLst>
          </p:cNvPr>
          <p:cNvSpPr>
            <a:spLocks noChangeArrowheads="1"/>
          </p:cNvSpPr>
          <p:nvPr/>
        </p:nvSpPr>
        <p:spPr bwMode="auto">
          <a:xfrm>
            <a:off x="7533860" y="4397310"/>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176AFD52-E883-D1E3-6AFA-87CF3D4349FF}"/>
              </a:ext>
            </a:extLst>
          </p:cNvPr>
          <p:cNvSpPr>
            <a:spLocks noChangeArrowheads="1"/>
          </p:cNvSpPr>
          <p:nvPr/>
        </p:nvSpPr>
        <p:spPr bwMode="auto">
          <a:xfrm>
            <a:off x="7594588" y="4458038"/>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3B5E9CAA-3B05-4727-522D-1CEDACB83058}"/>
              </a:ext>
            </a:extLst>
          </p:cNvPr>
          <p:cNvSpPr>
            <a:spLocks noChangeArrowheads="1"/>
          </p:cNvSpPr>
          <p:nvPr/>
        </p:nvSpPr>
        <p:spPr bwMode="auto">
          <a:xfrm>
            <a:off x="7655316" y="4518766"/>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8C6ACCC3-EE65-95FE-6D6F-768CD5A9361B}"/>
              </a:ext>
            </a:extLst>
          </p:cNvPr>
          <p:cNvSpPr>
            <a:spLocks noChangeArrowheads="1"/>
          </p:cNvSpPr>
          <p:nvPr/>
        </p:nvSpPr>
        <p:spPr bwMode="auto">
          <a:xfrm>
            <a:off x="9083204" y="5685159"/>
            <a:ext cx="902549" cy="83623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5E02C68A-B284-45A1-D42C-DC9A8F1ECC9E}"/>
              </a:ext>
            </a:extLst>
          </p:cNvPr>
          <p:cNvSpPr>
            <a:spLocks noChangeArrowheads="1"/>
          </p:cNvSpPr>
          <p:nvPr/>
        </p:nvSpPr>
        <p:spPr bwMode="auto">
          <a:xfrm>
            <a:off x="9035514" y="5642344"/>
            <a:ext cx="1003377" cy="929660"/>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24C56823-757D-227A-4231-E396CF6614DC}"/>
              </a:ext>
            </a:extLst>
          </p:cNvPr>
          <p:cNvSpPr txBox="1"/>
          <p:nvPr/>
        </p:nvSpPr>
        <p:spPr>
          <a:xfrm>
            <a:off x="1908094" y="4850984"/>
            <a:ext cx="2262986"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Oplossingen die lokaal relevant en contextspecifiek zijn</a:t>
            </a:r>
          </a:p>
        </p:txBody>
      </p:sp>
      <p:sp>
        <p:nvSpPr>
          <p:cNvPr id="25" name="CuadroTexto 555">
            <a:extLst>
              <a:ext uri="{FF2B5EF4-FFF2-40B4-BE49-F238E27FC236}">
                <a16:creationId xmlns:a16="http://schemas.microsoft.com/office/drawing/2014/main" id="{57B8669F-D804-3E00-F19F-C1C3AA9DE209}"/>
              </a:ext>
            </a:extLst>
          </p:cNvPr>
          <p:cNvSpPr txBox="1"/>
          <p:nvPr/>
        </p:nvSpPr>
        <p:spPr>
          <a:xfrm>
            <a:off x="4753302" y="4927539"/>
            <a:ext cx="2003362"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Wederzijds leren en kennisuitwisseling</a:t>
            </a:r>
          </a:p>
        </p:txBody>
      </p:sp>
      <p:sp>
        <p:nvSpPr>
          <p:cNvPr id="26" name="CuadroTexto 557">
            <a:extLst>
              <a:ext uri="{FF2B5EF4-FFF2-40B4-BE49-F238E27FC236}">
                <a16:creationId xmlns:a16="http://schemas.microsoft.com/office/drawing/2014/main" id="{FF15E263-E8A6-67DF-5181-89BF4CEDD967}"/>
              </a:ext>
            </a:extLst>
          </p:cNvPr>
          <p:cNvSpPr txBox="1"/>
          <p:nvPr/>
        </p:nvSpPr>
        <p:spPr>
          <a:xfrm>
            <a:off x="7618886" y="4879818"/>
            <a:ext cx="2184165"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Meer vertrouwen, eigenaarschap en impact op de lange termijn</a:t>
            </a:r>
          </a:p>
        </p:txBody>
      </p:sp>
      <p:grpSp>
        <p:nvGrpSpPr>
          <p:cNvPr id="28" name="Graphic 3">
            <a:extLst>
              <a:ext uri="{FF2B5EF4-FFF2-40B4-BE49-F238E27FC236}">
                <a16:creationId xmlns:a16="http://schemas.microsoft.com/office/drawing/2014/main" id="{4E870902-C831-A7AC-FB0B-5AACB72C5FC0}"/>
              </a:ext>
            </a:extLst>
          </p:cNvPr>
          <p:cNvGrpSpPr/>
          <p:nvPr/>
        </p:nvGrpSpPr>
        <p:grpSpPr>
          <a:xfrm>
            <a:off x="6289852" y="5699384"/>
            <a:ext cx="656821" cy="686729"/>
            <a:chOff x="4643578" y="432838"/>
            <a:chExt cx="1028134" cy="1160188"/>
          </a:xfrm>
          <a:solidFill>
            <a:schemeClr val="bg1"/>
          </a:solidFill>
        </p:grpSpPr>
        <p:sp>
          <p:nvSpPr>
            <p:cNvPr id="29" name="Freeform 1033">
              <a:extLst>
                <a:ext uri="{FF2B5EF4-FFF2-40B4-BE49-F238E27FC236}">
                  <a16:creationId xmlns:a16="http://schemas.microsoft.com/office/drawing/2014/main" id="{733BD79B-3857-D901-3137-2F1744D4A2B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dirty="0"/>
            </a:p>
          </p:txBody>
        </p:sp>
        <p:grpSp>
          <p:nvGrpSpPr>
            <p:cNvPr id="30" name="Graphic 3">
              <a:extLst>
                <a:ext uri="{FF2B5EF4-FFF2-40B4-BE49-F238E27FC236}">
                  <a16:creationId xmlns:a16="http://schemas.microsoft.com/office/drawing/2014/main" id="{6296B283-B606-6376-70A3-E239447ACE77}"/>
                </a:ext>
              </a:extLst>
            </p:cNvPr>
            <p:cNvGrpSpPr/>
            <p:nvPr/>
          </p:nvGrpSpPr>
          <p:grpSpPr>
            <a:xfrm>
              <a:off x="4643578" y="432838"/>
              <a:ext cx="1028134" cy="1160188"/>
              <a:chOff x="4643578" y="432838"/>
              <a:chExt cx="1028134" cy="1160188"/>
            </a:xfrm>
            <a:grpFill/>
          </p:grpSpPr>
          <p:sp>
            <p:nvSpPr>
              <p:cNvPr id="31" name="Freeform 1035">
                <a:extLst>
                  <a:ext uri="{FF2B5EF4-FFF2-40B4-BE49-F238E27FC236}">
                    <a16:creationId xmlns:a16="http://schemas.microsoft.com/office/drawing/2014/main" id="{D768B475-E429-4BB5-C119-6180A70F9FC2}"/>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D4E57E57-AF0C-02EB-1E3D-E973BC8B71B3}"/>
                  </a:ext>
                </a:extLst>
              </p:cNvPr>
              <p:cNvGrpSpPr/>
              <p:nvPr/>
            </p:nvGrpSpPr>
            <p:grpSpPr>
              <a:xfrm>
                <a:off x="4643578" y="432838"/>
                <a:ext cx="1028134" cy="1160188"/>
                <a:chOff x="4643578" y="432838"/>
                <a:chExt cx="1028134" cy="1160188"/>
              </a:xfrm>
              <a:grpFill/>
            </p:grpSpPr>
            <p:sp>
              <p:nvSpPr>
                <p:cNvPr id="33" name="Freeform 1037">
                  <a:extLst>
                    <a:ext uri="{FF2B5EF4-FFF2-40B4-BE49-F238E27FC236}">
                      <a16:creationId xmlns:a16="http://schemas.microsoft.com/office/drawing/2014/main" id="{F3A044E3-532E-49A1-5665-C75AD2A9568C}"/>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4" name="Freeform 1038">
                  <a:extLst>
                    <a:ext uri="{FF2B5EF4-FFF2-40B4-BE49-F238E27FC236}">
                      <a16:creationId xmlns:a16="http://schemas.microsoft.com/office/drawing/2014/main" id="{E4F6BFD1-1D09-4FE7-25B7-4F1351924AAB}"/>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35" name="Graphic 3">
            <a:extLst>
              <a:ext uri="{FF2B5EF4-FFF2-40B4-BE49-F238E27FC236}">
                <a16:creationId xmlns:a16="http://schemas.microsoft.com/office/drawing/2014/main" id="{E689CC58-7D73-2837-39D9-59520B22C6A3}"/>
              </a:ext>
            </a:extLst>
          </p:cNvPr>
          <p:cNvGrpSpPr/>
          <p:nvPr/>
        </p:nvGrpSpPr>
        <p:grpSpPr>
          <a:xfrm>
            <a:off x="9193972" y="5709858"/>
            <a:ext cx="712143" cy="619113"/>
            <a:chOff x="6615628" y="2116894"/>
            <a:chExt cx="1066935" cy="1001108"/>
          </a:xfrm>
          <a:solidFill>
            <a:schemeClr val="bg1"/>
          </a:solidFill>
        </p:grpSpPr>
        <p:sp>
          <p:nvSpPr>
            <p:cNvPr id="36" name="Freeform 1128">
              <a:extLst>
                <a:ext uri="{FF2B5EF4-FFF2-40B4-BE49-F238E27FC236}">
                  <a16:creationId xmlns:a16="http://schemas.microsoft.com/office/drawing/2014/main" id="{581D519A-83CB-DC6B-117B-D9F651DBFC9E}"/>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FCBBDC20-AD2A-AD76-2B5C-4426B76A1FA2}"/>
                </a:ext>
              </a:extLst>
            </p:cNvPr>
            <p:cNvGrpSpPr/>
            <p:nvPr/>
          </p:nvGrpSpPr>
          <p:grpSpPr>
            <a:xfrm>
              <a:off x="6615628" y="2116894"/>
              <a:ext cx="1066935" cy="1001108"/>
              <a:chOff x="6615628" y="2116894"/>
              <a:chExt cx="1066935" cy="1001108"/>
            </a:xfrm>
            <a:grpFill/>
          </p:grpSpPr>
          <p:sp>
            <p:nvSpPr>
              <p:cNvPr id="38" name="Freeform 1130">
                <a:extLst>
                  <a:ext uri="{FF2B5EF4-FFF2-40B4-BE49-F238E27FC236}">
                    <a16:creationId xmlns:a16="http://schemas.microsoft.com/office/drawing/2014/main" id="{396BDFD6-C168-2BE7-DC6A-D9D7808BFFC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9" name="Freeform 1131">
                <a:extLst>
                  <a:ext uri="{FF2B5EF4-FFF2-40B4-BE49-F238E27FC236}">
                    <a16:creationId xmlns:a16="http://schemas.microsoft.com/office/drawing/2014/main" id="{502EB653-8CC2-FEB0-7C36-3E14F493EA9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40" name="Freeform 1132">
                <a:extLst>
                  <a:ext uri="{FF2B5EF4-FFF2-40B4-BE49-F238E27FC236}">
                    <a16:creationId xmlns:a16="http://schemas.microsoft.com/office/drawing/2014/main" id="{8D2ED528-CB19-4546-ED4A-A2AE5BFBBF6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41" name="Freeform 1133">
                <a:extLst>
                  <a:ext uri="{FF2B5EF4-FFF2-40B4-BE49-F238E27FC236}">
                    <a16:creationId xmlns:a16="http://schemas.microsoft.com/office/drawing/2014/main" id="{9F1D04B6-859E-3678-AF9B-C93DBCE4091E}"/>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42" name="Freeform 1134">
                <a:extLst>
                  <a:ext uri="{FF2B5EF4-FFF2-40B4-BE49-F238E27FC236}">
                    <a16:creationId xmlns:a16="http://schemas.microsoft.com/office/drawing/2014/main" id="{3F75D6C0-0EB4-0586-2019-A27FB5B3F773}"/>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3" name="Freeform 1135">
                <a:extLst>
                  <a:ext uri="{FF2B5EF4-FFF2-40B4-BE49-F238E27FC236}">
                    <a16:creationId xmlns:a16="http://schemas.microsoft.com/office/drawing/2014/main" id="{9B329B66-609C-8964-C40E-4979246DD5D4}"/>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4" name="Freeform 1136">
                <a:extLst>
                  <a:ext uri="{FF2B5EF4-FFF2-40B4-BE49-F238E27FC236}">
                    <a16:creationId xmlns:a16="http://schemas.microsoft.com/office/drawing/2014/main" id="{20E30C1B-7306-9963-ABF9-1948B8E5269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5" name="Freeform 1137">
                <a:extLst>
                  <a:ext uri="{FF2B5EF4-FFF2-40B4-BE49-F238E27FC236}">
                    <a16:creationId xmlns:a16="http://schemas.microsoft.com/office/drawing/2014/main" id="{37143D91-D570-3D73-10B2-019B43CC4934}"/>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6" name="Freeform 1138">
                <a:extLst>
                  <a:ext uri="{FF2B5EF4-FFF2-40B4-BE49-F238E27FC236}">
                    <a16:creationId xmlns:a16="http://schemas.microsoft.com/office/drawing/2014/main" id="{57B5C4D2-14F1-2A1A-7F63-1D3AA0299AA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7" name="Freeform 1139">
                <a:extLst>
                  <a:ext uri="{FF2B5EF4-FFF2-40B4-BE49-F238E27FC236}">
                    <a16:creationId xmlns:a16="http://schemas.microsoft.com/office/drawing/2014/main" id="{2C98B206-23A4-E116-25A2-9971F893E027}"/>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8" name="Freeform 1140">
                <a:extLst>
                  <a:ext uri="{FF2B5EF4-FFF2-40B4-BE49-F238E27FC236}">
                    <a16:creationId xmlns:a16="http://schemas.microsoft.com/office/drawing/2014/main" id="{0E55D494-AF1A-DA95-29E0-FF789E9E199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9" name="Freeform 1141">
                <a:extLst>
                  <a:ext uri="{FF2B5EF4-FFF2-40B4-BE49-F238E27FC236}">
                    <a16:creationId xmlns:a16="http://schemas.microsoft.com/office/drawing/2014/main" id="{772F6754-F40A-4E89-EC66-98A6911B5326}"/>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DE8CC7FD-F434-F233-7874-8528D4905BEE}"/>
              </a:ext>
            </a:extLst>
          </p:cNvPr>
          <p:cNvGrpSpPr/>
          <p:nvPr/>
        </p:nvGrpSpPr>
        <p:grpSpPr>
          <a:xfrm>
            <a:off x="3654318" y="5818842"/>
            <a:ext cx="575165" cy="532816"/>
            <a:chOff x="3258209" y="1217582"/>
            <a:chExt cx="4712093" cy="4711281"/>
          </a:xfrm>
          <a:solidFill>
            <a:schemeClr val="bg1"/>
          </a:solidFill>
        </p:grpSpPr>
        <p:sp>
          <p:nvSpPr>
            <p:cNvPr id="51" name="Freeform 31">
              <a:extLst>
                <a:ext uri="{FF2B5EF4-FFF2-40B4-BE49-F238E27FC236}">
                  <a16:creationId xmlns:a16="http://schemas.microsoft.com/office/drawing/2014/main" id="{AFBF0211-8DB3-6557-5700-52875968FE5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2" name="Freeform 32">
              <a:extLst>
                <a:ext uri="{FF2B5EF4-FFF2-40B4-BE49-F238E27FC236}">
                  <a16:creationId xmlns:a16="http://schemas.microsoft.com/office/drawing/2014/main" id="{7C288DFA-8CFB-0F51-C946-5871F38D2E39}"/>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D143961A-7B33-185D-F9D3-40BEA5FFE2BA}"/>
                </a:ext>
              </a:extLst>
            </p:cNvPr>
            <p:cNvGrpSpPr/>
            <p:nvPr/>
          </p:nvGrpSpPr>
          <p:grpSpPr>
            <a:xfrm>
              <a:off x="3258209" y="1217582"/>
              <a:ext cx="4712093" cy="4711281"/>
              <a:chOff x="3258209" y="1217582"/>
              <a:chExt cx="4712093" cy="4711281"/>
            </a:xfrm>
            <a:grpFill/>
          </p:grpSpPr>
          <p:sp>
            <p:nvSpPr>
              <p:cNvPr id="54" name="Freeform 16">
                <a:extLst>
                  <a:ext uri="{FF2B5EF4-FFF2-40B4-BE49-F238E27FC236}">
                    <a16:creationId xmlns:a16="http://schemas.microsoft.com/office/drawing/2014/main" id="{D4AA069E-931C-5D85-69AB-DC7146EC0B93}"/>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5" name="Freeform 18">
                <a:extLst>
                  <a:ext uri="{FF2B5EF4-FFF2-40B4-BE49-F238E27FC236}">
                    <a16:creationId xmlns:a16="http://schemas.microsoft.com/office/drawing/2014/main" id="{23EA563C-35CD-6D03-EDE2-F173F50703EB}"/>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6" name="Freeform 19">
                <a:extLst>
                  <a:ext uri="{FF2B5EF4-FFF2-40B4-BE49-F238E27FC236}">
                    <a16:creationId xmlns:a16="http://schemas.microsoft.com/office/drawing/2014/main" id="{EA8208FB-6BB6-10DE-C3EE-00EC10F05E71}"/>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7" name="Freeform 20">
                <a:extLst>
                  <a:ext uri="{FF2B5EF4-FFF2-40B4-BE49-F238E27FC236}">
                    <a16:creationId xmlns:a16="http://schemas.microsoft.com/office/drawing/2014/main" id="{F6CA9120-EE33-F83C-EE2D-B2B77008C18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8" name="Freeform 21">
                <a:extLst>
                  <a:ext uri="{FF2B5EF4-FFF2-40B4-BE49-F238E27FC236}">
                    <a16:creationId xmlns:a16="http://schemas.microsoft.com/office/drawing/2014/main" id="{91061BE5-00C1-93DD-524E-8B246106C1F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9" name="Freeform 22">
                <a:extLst>
                  <a:ext uri="{FF2B5EF4-FFF2-40B4-BE49-F238E27FC236}">
                    <a16:creationId xmlns:a16="http://schemas.microsoft.com/office/drawing/2014/main" id="{34D35003-CF09-22F9-A449-43BD64F48307}"/>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3">
                <a:extLst>
                  <a:ext uri="{FF2B5EF4-FFF2-40B4-BE49-F238E27FC236}">
                    <a16:creationId xmlns:a16="http://schemas.microsoft.com/office/drawing/2014/main" id="{5437A157-16AA-F2EA-0026-9D7AC6D3546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1" name="Freeform 24">
                <a:extLst>
                  <a:ext uri="{FF2B5EF4-FFF2-40B4-BE49-F238E27FC236}">
                    <a16:creationId xmlns:a16="http://schemas.microsoft.com/office/drawing/2014/main" id="{86B1B38B-7DBC-5132-2BEA-EF30A2E1AAC5}"/>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2" name="Freeform 25">
                <a:extLst>
                  <a:ext uri="{FF2B5EF4-FFF2-40B4-BE49-F238E27FC236}">
                    <a16:creationId xmlns:a16="http://schemas.microsoft.com/office/drawing/2014/main" id="{E7FD7B31-01AC-45DD-332F-552B2087053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6">
                <a:extLst>
                  <a:ext uri="{FF2B5EF4-FFF2-40B4-BE49-F238E27FC236}">
                    <a16:creationId xmlns:a16="http://schemas.microsoft.com/office/drawing/2014/main" id="{9BF702B9-8E8B-8FFA-6413-C220849A9E3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4" name="Freeform 27">
                <a:extLst>
                  <a:ext uri="{FF2B5EF4-FFF2-40B4-BE49-F238E27FC236}">
                    <a16:creationId xmlns:a16="http://schemas.microsoft.com/office/drawing/2014/main" id="{54A6EA90-EB6A-24F6-D5D8-9D45D700175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5" name="Freeform 28">
                <a:extLst>
                  <a:ext uri="{FF2B5EF4-FFF2-40B4-BE49-F238E27FC236}">
                    <a16:creationId xmlns:a16="http://schemas.microsoft.com/office/drawing/2014/main" id="{CBBAE20E-3230-3B48-78BB-954AE86F7322}"/>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6" name="Freeform 29">
                <a:extLst>
                  <a:ext uri="{FF2B5EF4-FFF2-40B4-BE49-F238E27FC236}">
                    <a16:creationId xmlns:a16="http://schemas.microsoft.com/office/drawing/2014/main" id="{BB080319-BFE5-ACE5-A143-C2515D2F380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7" name="Freeform 30">
                <a:extLst>
                  <a:ext uri="{FF2B5EF4-FFF2-40B4-BE49-F238E27FC236}">
                    <a16:creationId xmlns:a16="http://schemas.microsoft.com/office/drawing/2014/main" id="{B683001B-EA40-0430-8938-FB6B9CE9C7F5}"/>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19" name="Group 18">
            <a:extLst>
              <a:ext uri="{FF2B5EF4-FFF2-40B4-BE49-F238E27FC236}">
                <a16:creationId xmlns:a16="http://schemas.microsoft.com/office/drawing/2014/main" id="{E086CE0C-68D0-AE14-40AD-47F0A949CE61}"/>
              </a:ext>
            </a:extLst>
          </p:cNvPr>
          <p:cNvGrpSpPr/>
          <p:nvPr/>
        </p:nvGrpSpPr>
        <p:grpSpPr>
          <a:xfrm>
            <a:off x="9710323" y="432757"/>
            <a:ext cx="1034323" cy="1032970"/>
            <a:chOff x="2357946" y="2285562"/>
            <a:chExt cx="1034323" cy="1032970"/>
          </a:xfrm>
          <a:solidFill>
            <a:schemeClr val="bg1"/>
          </a:solidFill>
        </p:grpSpPr>
        <p:sp>
          <p:nvSpPr>
            <p:cNvPr id="20" name="Freeform 33">
              <a:extLst>
                <a:ext uri="{FF2B5EF4-FFF2-40B4-BE49-F238E27FC236}">
                  <a16:creationId xmlns:a16="http://schemas.microsoft.com/office/drawing/2014/main" id="{406C29F7-4265-9F00-B76F-43421EFDFBB5}"/>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F26F46"/>
            </a:solidFill>
            <a:ln w="9502" cap="flat">
              <a:noFill/>
              <a:prstDash val="solid"/>
              <a:miter/>
            </a:ln>
          </p:spPr>
          <p:txBody>
            <a:bodyPr rtlCol="0" anchor="ctr"/>
            <a:lstStyle/>
            <a:p>
              <a:endParaRPr lang="en-US"/>
            </a:p>
          </p:txBody>
        </p:sp>
        <p:grpSp>
          <p:nvGrpSpPr>
            <p:cNvPr id="21" name="Graphic 37">
              <a:extLst>
                <a:ext uri="{FF2B5EF4-FFF2-40B4-BE49-F238E27FC236}">
                  <a16:creationId xmlns:a16="http://schemas.microsoft.com/office/drawing/2014/main" id="{E19D9D90-D255-3763-2983-59E84A7CBC7D}"/>
                </a:ext>
              </a:extLst>
            </p:cNvPr>
            <p:cNvGrpSpPr/>
            <p:nvPr/>
          </p:nvGrpSpPr>
          <p:grpSpPr>
            <a:xfrm>
              <a:off x="2357946" y="2285562"/>
              <a:ext cx="1034323" cy="1032970"/>
              <a:chOff x="5737725" y="2862443"/>
              <a:chExt cx="1034323" cy="1032970"/>
            </a:xfrm>
            <a:grpFill/>
          </p:grpSpPr>
          <p:sp>
            <p:nvSpPr>
              <p:cNvPr id="22" name="Freeform 35">
                <a:extLst>
                  <a:ext uri="{FF2B5EF4-FFF2-40B4-BE49-F238E27FC236}">
                    <a16:creationId xmlns:a16="http://schemas.microsoft.com/office/drawing/2014/main" id="{757D0529-0217-A729-0A02-879609E375FC}"/>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23" name="Freeform 36">
                <a:extLst>
                  <a:ext uri="{FF2B5EF4-FFF2-40B4-BE49-F238E27FC236}">
                    <a16:creationId xmlns:a16="http://schemas.microsoft.com/office/drawing/2014/main" id="{E4B05BC1-DA25-9E07-E4FF-E56FB2FC1B91}"/>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27" name="Freeform 37">
                <a:extLst>
                  <a:ext uri="{FF2B5EF4-FFF2-40B4-BE49-F238E27FC236}">
                    <a16:creationId xmlns:a16="http://schemas.microsoft.com/office/drawing/2014/main" id="{6623B8B3-47D8-E18E-AF7C-9AE6A4FEDD25}"/>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68" name="Freeform 38">
                <a:extLst>
                  <a:ext uri="{FF2B5EF4-FFF2-40B4-BE49-F238E27FC236}">
                    <a16:creationId xmlns:a16="http://schemas.microsoft.com/office/drawing/2014/main" id="{3BC8A6B3-80D5-DF19-5019-085BA6BDD420}"/>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69" name="Freeform 39">
                <a:extLst>
                  <a:ext uri="{FF2B5EF4-FFF2-40B4-BE49-F238E27FC236}">
                    <a16:creationId xmlns:a16="http://schemas.microsoft.com/office/drawing/2014/main" id="{81D1E146-77DF-3A9D-C081-42C06A733276}"/>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89461483"/>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0862D5-48B5-8601-6D6D-FEE8183B3428}"/>
              </a:ext>
            </a:extLst>
          </p:cNvPr>
          <p:cNvSpPr>
            <a:spLocks noGrp="1"/>
          </p:cNvSpPr>
          <p:nvPr>
            <p:ph type="body" sz="quarter" idx="18"/>
          </p:nvPr>
        </p:nvSpPr>
        <p:spPr>
          <a:xfrm>
            <a:off x="4627645" y="609180"/>
            <a:ext cx="6557395" cy="5166427"/>
          </a:xfrm>
        </p:spPr>
        <p:txBody>
          <a:bodyPr/>
          <a:lstStyle/>
          <a:p>
            <a:pPr marL="0" indent="0" algn="just">
              <a:spcAft>
                <a:spcPts val="600"/>
              </a:spcAft>
            </a:pPr>
            <a:r>
              <a:rPr lang="en-US" dirty="0"/>
              <a:t>Succesvolle samenwerking binnen voedselsystemen is afhankelijk van doelgerichte en inclusieve communicatie. Partnerschappen brengen vaak actoren uit het onderwijs, de industrie, de horeca, de politiek en lokale gemeenschappen samen, die elk hun eigen prioriteiten, taalgebruik en werkwijzen hebben. Zonder zorgvuldige communicatie kan de samenwerking versnipperd raken of gedomineerd worden door één enkel perspectief.</a:t>
            </a:r>
          </a:p>
          <a:p>
            <a:pPr marL="0" indent="0" algn="just"/>
            <a:r>
              <a:rPr lang="en-US" dirty="0"/>
              <a:t>Effectieve communicatie in partnerschappen vereist duidelijkheid over doelstellingen, rollen en verwachtingen, evenals openheid voor dialoog en feedback. Het vereist ook het besef dat niet alle kennis op dezelfde manier tot uitdrukking komt. Technische expertise, culturele kennis en praktijkervaring dragen allemaal bij aan zinvolle samenwerking. Wanneer communicatie respectvol en transparant is, draagt dit bij aan langdurige samenwerking.</a:t>
            </a:r>
          </a:p>
          <a:p>
            <a:pPr marL="0" indent="0" algn="just"/>
            <a:endParaRPr lang="en-GB" dirty="0"/>
          </a:p>
        </p:txBody>
      </p:sp>
      <p:sp>
        <p:nvSpPr>
          <p:cNvPr id="3" name="Text Placeholder 2">
            <a:extLst>
              <a:ext uri="{FF2B5EF4-FFF2-40B4-BE49-F238E27FC236}">
                <a16:creationId xmlns:a16="http://schemas.microsoft.com/office/drawing/2014/main" id="{45944419-CE95-E806-A0B5-DDCC7A6E69AE}"/>
              </a:ext>
            </a:extLst>
          </p:cNvPr>
          <p:cNvSpPr>
            <a:spLocks noGrp="1"/>
          </p:cNvSpPr>
          <p:nvPr>
            <p:ph type="body" sz="quarter" idx="16"/>
          </p:nvPr>
        </p:nvSpPr>
        <p:spPr>
          <a:xfrm>
            <a:off x="600998" y="835090"/>
            <a:ext cx="3209001" cy="1774519"/>
          </a:xfrm>
        </p:spPr>
        <p:txBody>
          <a:bodyPr/>
          <a:lstStyle/>
          <a:p>
            <a:r>
              <a:rPr lang="en-US" dirty="0"/>
              <a:t>Communicatie en vertrouwen in voedselpartnerschappen</a:t>
            </a:r>
            <a:endParaRPr lang="en-GB" dirty="0"/>
          </a:p>
        </p:txBody>
      </p:sp>
      <p:grpSp>
        <p:nvGrpSpPr>
          <p:cNvPr id="12" name="Group 11">
            <a:extLst>
              <a:ext uri="{FF2B5EF4-FFF2-40B4-BE49-F238E27FC236}">
                <a16:creationId xmlns:a16="http://schemas.microsoft.com/office/drawing/2014/main" id="{2E12EA16-9955-1949-EAA6-9BF2A1AF0A9F}"/>
              </a:ext>
            </a:extLst>
          </p:cNvPr>
          <p:cNvGrpSpPr/>
          <p:nvPr/>
        </p:nvGrpSpPr>
        <p:grpSpPr>
          <a:xfrm>
            <a:off x="1006960" y="3686004"/>
            <a:ext cx="2044584" cy="1774519"/>
            <a:chOff x="4422991" y="1951890"/>
            <a:chExt cx="1086135" cy="968195"/>
          </a:xfrm>
          <a:solidFill>
            <a:schemeClr val="bg1"/>
          </a:solidFill>
        </p:grpSpPr>
        <p:sp>
          <p:nvSpPr>
            <p:cNvPr id="13" name="Freeform 1486">
              <a:extLst>
                <a:ext uri="{FF2B5EF4-FFF2-40B4-BE49-F238E27FC236}">
                  <a16:creationId xmlns:a16="http://schemas.microsoft.com/office/drawing/2014/main" id="{E82E99A3-6217-FE9F-BAB8-8660BA89C3BB}"/>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1DA73B73-D33E-8A8F-4F3A-54414BD95E35}"/>
                </a:ext>
              </a:extLst>
            </p:cNvPr>
            <p:cNvGrpSpPr/>
            <p:nvPr/>
          </p:nvGrpSpPr>
          <p:grpSpPr>
            <a:xfrm>
              <a:off x="4738409" y="2001259"/>
              <a:ext cx="466270" cy="416899"/>
              <a:chOff x="4738409" y="2001259"/>
              <a:chExt cx="466270" cy="416899"/>
            </a:xfrm>
            <a:grpFill/>
          </p:grpSpPr>
          <p:sp>
            <p:nvSpPr>
              <p:cNvPr id="15" name="Freeform 1488">
                <a:extLst>
                  <a:ext uri="{FF2B5EF4-FFF2-40B4-BE49-F238E27FC236}">
                    <a16:creationId xmlns:a16="http://schemas.microsoft.com/office/drawing/2014/main" id="{1BDB37F4-E104-8A2D-991A-F3A9FAAE24DD}"/>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26F46"/>
              </a:solidFill>
              <a:ln w="27426" cap="flat">
                <a:noFill/>
                <a:prstDash val="solid"/>
                <a:miter/>
              </a:ln>
            </p:spPr>
            <p:txBody>
              <a:bodyPr rtlCol="0" anchor="ctr"/>
              <a:lstStyle/>
              <a:p>
                <a:endParaRPr lang="en-US"/>
              </a:p>
            </p:txBody>
          </p:sp>
          <p:sp>
            <p:nvSpPr>
              <p:cNvPr id="16" name="Freeform 1489">
                <a:extLst>
                  <a:ext uri="{FF2B5EF4-FFF2-40B4-BE49-F238E27FC236}">
                    <a16:creationId xmlns:a16="http://schemas.microsoft.com/office/drawing/2014/main" id="{51F1E0D1-6665-8140-C5DB-6D99D9DE3A05}"/>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26F46"/>
              </a:solidFill>
              <a:ln w="27426" cap="flat">
                <a:noFill/>
                <a:prstDash val="solid"/>
                <a:miter/>
              </a:ln>
            </p:spPr>
            <p:txBody>
              <a:bodyPr rtlCol="0" anchor="ctr"/>
              <a:lstStyle/>
              <a:p>
                <a:endParaRPr lang="en-US"/>
              </a:p>
            </p:txBody>
          </p:sp>
          <p:sp>
            <p:nvSpPr>
              <p:cNvPr id="17" name="Freeform 1490">
                <a:extLst>
                  <a:ext uri="{FF2B5EF4-FFF2-40B4-BE49-F238E27FC236}">
                    <a16:creationId xmlns:a16="http://schemas.microsoft.com/office/drawing/2014/main" id="{D041E902-F0DE-3DC8-31D3-D31281E6011F}"/>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26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18696711"/>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E8879-1CC7-7762-930F-6F0097614595}"/>
              </a:ext>
            </a:extLst>
          </p:cNvPr>
          <p:cNvSpPr>
            <a:spLocks noGrp="1"/>
          </p:cNvSpPr>
          <p:nvPr>
            <p:ph type="body" sz="quarter" idx="16"/>
          </p:nvPr>
        </p:nvSpPr>
        <p:spPr/>
        <p:txBody>
          <a:bodyPr/>
          <a:lstStyle/>
          <a:p>
            <a:r>
              <a:rPr lang="en-GB" dirty="0"/>
              <a:t>Vertrouwen, macht en participatie</a:t>
            </a:r>
          </a:p>
        </p:txBody>
      </p:sp>
      <p:sp>
        <p:nvSpPr>
          <p:cNvPr id="3" name="Text Placeholder 2">
            <a:extLst>
              <a:ext uri="{FF2B5EF4-FFF2-40B4-BE49-F238E27FC236}">
                <a16:creationId xmlns:a16="http://schemas.microsoft.com/office/drawing/2014/main" id="{CFD38EF1-5E20-7F1C-A7F9-9DE84AD3C890}"/>
              </a:ext>
            </a:extLst>
          </p:cNvPr>
          <p:cNvSpPr>
            <a:spLocks noGrp="1"/>
          </p:cNvSpPr>
          <p:nvPr>
            <p:ph type="body" sz="quarter" idx="19"/>
          </p:nvPr>
        </p:nvSpPr>
        <p:spPr>
          <a:xfrm>
            <a:off x="904856" y="2383873"/>
            <a:ext cx="10479218" cy="3781929"/>
          </a:xfrm>
        </p:spPr>
        <p:txBody>
          <a:bodyPr/>
          <a:lstStyle/>
          <a:p>
            <a:pPr marL="0" indent="0" algn="just"/>
            <a:r>
              <a:rPr lang="en-US" dirty="0"/>
              <a:t>Vertrouwen staat centraal in het samenwerken aan het voedselsysteem, maar ontstaat niet vanzelf. Machtsongelijkheid op het gebied van financiering, institutionele status of professionele expertise kan van invloed zijn op wie er gehoord wordt, wie beslissingen neemt en wiens kennis voorrang krijgt. Als deze dynamiek niet wordt onderkend, dreigt samenwerking bestaande ongelijkheden te versterken.</a:t>
            </a:r>
          </a:p>
          <a:p>
            <a:pPr marL="0" indent="0" algn="just"/>
            <a:endParaRPr lang="en-US" dirty="0"/>
          </a:p>
          <a:p>
            <a:pPr marL="0" indent="0" algn="just"/>
            <a:r>
              <a:rPr lang="en-US" dirty="0"/>
              <a:t>Inclusieve partnerschappen staan actief stil bij macht en participatie. Dit kan betekenen dat beslissingen gezamenlijk worden genomen, dat er ruimte wordt gecreëerd voor de stem van de gemeenschap en dat er naast academische of professionele expertise ook waarde wordt gehecht aan ervaringskennis. Wanneer vertrouwen wordt opgebouwd door eerlijke participatie en wederzijds respect, wordt samenwerking rechtvaardiger en effectiever in het aanpakken van uitdagingen in het voedselsysteem.</a:t>
            </a:r>
          </a:p>
          <a:p>
            <a:pPr marL="0" indent="0" algn="just"/>
            <a:endParaRPr lang="en-GB" dirty="0"/>
          </a:p>
        </p:txBody>
      </p:sp>
      <p:grpSp>
        <p:nvGrpSpPr>
          <p:cNvPr id="4" name="Group 3">
            <a:extLst>
              <a:ext uri="{FF2B5EF4-FFF2-40B4-BE49-F238E27FC236}">
                <a16:creationId xmlns:a16="http://schemas.microsoft.com/office/drawing/2014/main" id="{F0D68187-58B4-F602-4AF3-7C9607985010}"/>
              </a:ext>
            </a:extLst>
          </p:cNvPr>
          <p:cNvGrpSpPr/>
          <p:nvPr/>
        </p:nvGrpSpPr>
        <p:grpSpPr>
          <a:xfrm>
            <a:off x="9200452" y="469815"/>
            <a:ext cx="1239142" cy="1178995"/>
            <a:chOff x="4422991" y="1951890"/>
            <a:chExt cx="1086135" cy="968195"/>
          </a:xfrm>
          <a:solidFill>
            <a:schemeClr val="bg1"/>
          </a:solidFill>
        </p:grpSpPr>
        <p:sp>
          <p:nvSpPr>
            <p:cNvPr id="5" name="Freeform 1486">
              <a:extLst>
                <a:ext uri="{FF2B5EF4-FFF2-40B4-BE49-F238E27FC236}">
                  <a16:creationId xmlns:a16="http://schemas.microsoft.com/office/drawing/2014/main" id="{A441F407-2C56-4FAB-3C4B-D44D9CDE97D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088CB3B5-F8FD-F332-322C-A5AA9AE735B4}"/>
                </a:ext>
              </a:extLst>
            </p:cNvPr>
            <p:cNvGrpSpPr/>
            <p:nvPr/>
          </p:nvGrpSpPr>
          <p:grpSpPr>
            <a:xfrm>
              <a:off x="4738409" y="2001259"/>
              <a:ext cx="466270" cy="416899"/>
              <a:chOff x="4738409" y="2001259"/>
              <a:chExt cx="466270" cy="416899"/>
            </a:xfrm>
            <a:grpFill/>
          </p:grpSpPr>
          <p:sp>
            <p:nvSpPr>
              <p:cNvPr id="7" name="Freeform 1488">
                <a:extLst>
                  <a:ext uri="{FF2B5EF4-FFF2-40B4-BE49-F238E27FC236}">
                    <a16:creationId xmlns:a16="http://schemas.microsoft.com/office/drawing/2014/main" id="{D29C6AD1-6FC7-A63D-CD68-9BB5E1D6F54A}"/>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26F46"/>
              </a:solidFill>
              <a:ln w="27426" cap="flat">
                <a:noFill/>
                <a:prstDash val="solid"/>
                <a:miter/>
              </a:ln>
            </p:spPr>
            <p:txBody>
              <a:bodyPr rtlCol="0" anchor="ctr"/>
              <a:lstStyle/>
              <a:p>
                <a:endParaRPr lang="en-US"/>
              </a:p>
            </p:txBody>
          </p:sp>
          <p:sp>
            <p:nvSpPr>
              <p:cNvPr id="8" name="Freeform 1489">
                <a:extLst>
                  <a:ext uri="{FF2B5EF4-FFF2-40B4-BE49-F238E27FC236}">
                    <a16:creationId xmlns:a16="http://schemas.microsoft.com/office/drawing/2014/main" id="{A69327BD-4E2D-D0C0-5DB8-4AC0E748EFFF}"/>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26F46"/>
              </a:solidFill>
              <a:ln w="27426" cap="flat">
                <a:noFill/>
                <a:prstDash val="solid"/>
                <a:miter/>
              </a:ln>
            </p:spPr>
            <p:txBody>
              <a:bodyPr rtlCol="0" anchor="ctr"/>
              <a:lstStyle/>
              <a:p>
                <a:endParaRPr lang="en-US"/>
              </a:p>
            </p:txBody>
          </p:sp>
          <p:sp>
            <p:nvSpPr>
              <p:cNvPr id="9" name="Freeform 1490">
                <a:extLst>
                  <a:ext uri="{FF2B5EF4-FFF2-40B4-BE49-F238E27FC236}">
                    <a16:creationId xmlns:a16="http://schemas.microsoft.com/office/drawing/2014/main" id="{A8A2422E-97A2-94E6-5ABB-F2F5E432C51A}"/>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26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2288924"/>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1840B-0B70-FBA1-7658-61481DEA0462}"/>
              </a:ext>
            </a:extLst>
          </p:cNvPr>
          <p:cNvSpPr>
            <a:spLocks noGrp="1"/>
          </p:cNvSpPr>
          <p:nvPr>
            <p:ph type="body" sz="quarter" idx="16"/>
          </p:nvPr>
        </p:nvSpPr>
        <p:spPr/>
        <p:txBody>
          <a:bodyPr/>
          <a:lstStyle/>
          <a:p>
            <a:r>
              <a:rPr lang="en-US" dirty="0"/>
              <a:t>Ethische benaderingen van partnerschappen in voedselsystemen</a:t>
            </a:r>
            <a:endParaRPr lang="en-GB" dirty="0"/>
          </a:p>
        </p:txBody>
      </p:sp>
      <p:sp>
        <p:nvSpPr>
          <p:cNvPr id="3" name="Text Placeholder 2">
            <a:extLst>
              <a:ext uri="{FF2B5EF4-FFF2-40B4-BE49-F238E27FC236}">
                <a16:creationId xmlns:a16="http://schemas.microsoft.com/office/drawing/2014/main" id="{13F56C67-568A-0B86-F23B-D1292037E3C4}"/>
              </a:ext>
            </a:extLst>
          </p:cNvPr>
          <p:cNvSpPr>
            <a:spLocks noGrp="1"/>
          </p:cNvSpPr>
          <p:nvPr>
            <p:ph type="body" sz="quarter" idx="19"/>
          </p:nvPr>
        </p:nvSpPr>
        <p:spPr>
          <a:xfrm>
            <a:off x="904856" y="1780771"/>
            <a:ext cx="10052954" cy="4250335"/>
          </a:xfrm>
        </p:spPr>
        <p:txBody>
          <a:bodyPr/>
          <a:lstStyle/>
          <a:p>
            <a:pPr marL="0" indent="0" algn="just"/>
            <a:r>
              <a:rPr lang="en-US" dirty="0"/>
              <a:t>Ethische reflectie ondersteunt een sterkere en verantwoordelijkere samenwerking in voedselsystemen. Ethische benaderingen moedigen partners aan om na te denken over kwesties als eerlijkheid, transparantie, verantwoordelijkheid en langetermijneffecten, met name bij sectoroverschrijdende samenwerking of samenwerking met gemeenschappen.</a:t>
            </a:r>
          </a:p>
          <a:p>
            <a:pPr marL="0" indent="0" algn="just"/>
            <a:endParaRPr lang="en-US" dirty="0"/>
          </a:p>
          <a:p>
            <a:pPr marL="0" indent="0" algn="just"/>
            <a:r>
              <a:rPr lang="en-US" dirty="0"/>
              <a:t>Organisaties zoals de </a:t>
            </a:r>
            <a:r>
              <a:rPr lang="en-US" dirty="0">
                <a:hlinkClick r:id="rId2"/>
              </a:rPr>
              <a:t>Food Ethics Council </a:t>
            </a:r>
            <a:r>
              <a:rPr lang="en-US" dirty="0"/>
              <a:t>benadrukken het belang van ethisch denken bij besluitvorming en partnerschappen op het gebied van voedsel. In plaats van vaste regels op te leggen, ondersteunen ethische kaders een voortdurende reflectie op hoe de samenwerking verloopt, wie er baat bij heeft en hoe relaties kunnen worden verbeterd. Door ethisch bewustzijn te integreren in communicatie en het opzetten van partnerschappen, zijn gezamenlijke voedselinitiatieven beter toegerust om vertrouwen te creëren, verantwoordelijkheid te delen en duurzame en maatschappelijk verantwoorde voedselsystemen te ondersteunen.</a:t>
            </a:r>
          </a:p>
          <a:p>
            <a:pPr marL="0" indent="0" algn="just"/>
            <a:endParaRPr lang="en-GB" dirty="0"/>
          </a:p>
        </p:txBody>
      </p:sp>
    </p:spTree>
    <p:extLst>
      <p:ext uri="{BB962C8B-B14F-4D97-AF65-F5344CB8AC3E}">
        <p14:creationId xmlns:p14="http://schemas.microsoft.com/office/powerpoint/2010/main" val="1143012778"/>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People hanging out">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3"/>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INLEIDING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86B5-A0E6-40C3-313E-E2F39F864D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887502-8199-3F10-834B-98441DE37709}"/>
              </a:ext>
            </a:extLst>
          </p:cNvPr>
          <p:cNvSpPr>
            <a:spLocks noGrp="1"/>
          </p:cNvSpPr>
          <p:nvPr>
            <p:ph type="body" sz="quarter" idx="19"/>
          </p:nvPr>
        </p:nvSpPr>
        <p:spPr>
          <a:xfrm>
            <a:off x="466039" y="1490950"/>
            <a:ext cx="6976752" cy="4102937"/>
          </a:xfrm>
          <a:prstGeom prst="rect">
            <a:avLst/>
          </a:prstGeom>
        </p:spPr>
        <p:txBody>
          <a:bodyPr/>
          <a:lstStyle/>
          <a:p>
            <a:pPr marL="0" indent="0" algn="just">
              <a:spcAft>
                <a:spcPts val="600"/>
              </a:spcAft>
            </a:pPr>
            <a:r>
              <a:rPr lang="en-US" dirty="0">
                <a:hlinkClick r:id="rId3"/>
              </a:rPr>
              <a:t>FoodSHIFT 2030 </a:t>
            </a:r>
            <a:r>
              <a:rPr lang="en-US" dirty="0"/>
              <a:t>is een door de EU gefinancierd initiatief dat universiteiten, voedingsbedrijven, lokale overheden, maatschappelijke organisaties en burgers samenbrengt om de duurzame transformatie van de Europese voedselsystemen te ondersteunen.</a:t>
            </a:r>
          </a:p>
          <a:p>
            <a:pPr marL="0" indent="0" algn="just"/>
            <a:r>
              <a:rPr lang="en-US" dirty="0"/>
              <a:t>Het project gebruikt voedsel als gemeenschappelijk uitgangspunt om uitdagingen aan te pakken zoals gezonde voeding, voedselverspilling en milieu-impact. De samenwerking vindt plaats via living labs, proefprojecten en gemeenschapsgerichte activiteiten, waarbij kennis gezamenlijk wordt gecreëerd in plaats van in één richting wordt overgedragen. FoodSHIFT 2030 laat zien hoe partnerschappen tussen het onderwijs, de industrie en gemeenschappen innovatie kunnen ondersteunen die lokaal relevant is en tegelijkertijd aansluit bij bredere duurzaamheidsdoelstellingen.</a:t>
            </a:r>
          </a:p>
        </p:txBody>
      </p:sp>
      <p:sp>
        <p:nvSpPr>
          <p:cNvPr id="10" name="Text Placeholder 1">
            <a:extLst>
              <a:ext uri="{FF2B5EF4-FFF2-40B4-BE49-F238E27FC236}">
                <a16:creationId xmlns:a16="http://schemas.microsoft.com/office/drawing/2014/main" id="{9CF57A16-5610-6AB5-AD2C-CF8488DE76FB}"/>
              </a:ext>
            </a:extLst>
          </p:cNvPr>
          <p:cNvSpPr txBox="1">
            <a:spLocks/>
          </p:cNvSpPr>
          <p:nvPr/>
        </p:nvSpPr>
        <p:spPr>
          <a:xfrm>
            <a:off x="-1" y="650590"/>
            <a:ext cx="4183693"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dirty="0">
                <a:solidFill>
                  <a:schemeClr val="bg1"/>
                </a:solidFill>
              </a:rPr>
              <a:t>FoodSHIFT 2023</a:t>
            </a:r>
          </a:p>
        </p:txBody>
      </p:sp>
      <p:pic>
        <p:nvPicPr>
          <p:cNvPr id="12" name="Picture Placeholder 11" descr="A close-up of a person's hand&#10;&#10;AI-generated content may be incorrect.">
            <a:extLst>
              <a:ext uri="{FF2B5EF4-FFF2-40B4-BE49-F238E27FC236}">
                <a16:creationId xmlns:a16="http://schemas.microsoft.com/office/drawing/2014/main" id="{A34A933D-E31D-C6A7-824E-22FDBA053B8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prstGeom prst="rect">
            <a:avLst/>
          </a:prstGeom>
          <a:solidFill>
            <a:srgbClr val="FFFFFF">
              <a:lumMod val="85000"/>
            </a:srgbClr>
          </a:solidFill>
        </p:spPr>
      </p:pic>
    </p:spTree>
    <p:extLst>
      <p:ext uri="{BB962C8B-B14F-4D97-AF65-F5344CB8AC3E}">
        <p14:creationId xmlns:p14="http://schemas.microsoft.com/office/powerpoint/2010/main" val="4095147694"/>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762DF5-2782-3F09-438B-4BCFE5EE2606}"/>
              </a:ext>
            </a:extLst>
          </p:cNvPr>
          <p:cNvSpPr>
            <a:spLocks noGrp="1"/>
          </p:cNvSpPr>
          <p:nvPr>
            <p:ph type="body" sz="quarter" idx="18"/>
          </p:nvPr>
        </p:nvSpPr>
        <p:spPr/>
        <p:txBody>
          <a:bodyPr/>
          <a:lstStyle/>
          <a:p>
            <a:pPr marL="0" indent="0" algn="just"/>
            <a:r>
              <a:rPr lang="en-US" dirty="0"/>
              <a:t>Denk eens na over de rol van samenwerking bij het aanpakken van uitdagingen in het voedselsysteem.</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i="1" dirty="0"/>
              <a:t>Welke sectoren of disciplines zijn volgens u het belangrijkst om bij het werken aan voedselduurzaamheid te betrekken?</a:t>
            </a:r>
          </a:p>
          <a:p>
            <a:pPr marL="342900" indent="-342900" algn="just">
              <a:buFont typeface="Arial" panose="020B0604020202020204" pitchFamily="34" charset="0"/>
              <a:buChar char="•"/>
            </a:pPr>
            <a:r>
              <a:rPr lang="en-US" i="1" dirty="0"/>
              <a:t>Hoe kunnen macht, middelen of expertise de samenwerking tussen partners beïnvloeden?</a:t>
            </a:r>
          </a:p>
          <a:p>
            <a:pPr marL="342900" indent="-342900" algn="just">
              <a:buFont typeface="Arial" panose="020B0604020202020204" pitchFamily="34" charset="0"/>
              <a:buChar char="•"/>
            </a:pPr>
            <a:r>
              <a:rPr lang="en-US" i="1" dirty="0"/>
              <a:t>Welke vaardigheden heb je nodig om effectief te communiceren en vertrouwen op te bouwen bij het werken met gemeenschappen of partners uit de industrie?</a:t>
            </a:r>
          </a:p>
          <a:p>
            <a:pPr marL="342900" indent="-342900" algn="just">
              <a:buFont typeface="Arial" panose="020B0604020202020204" pitchFamily="34" charset="0"/>
              <a:buChar char="•"/>
            </a:pPr>
            <a:r>
              <a:rPr lang="en-US" i="1" dirty="0"/>
              <a:t>Hoe kan samenwerking zowel leerresultaten als de impact in de praktijk verbeteren?</a:t>
            </a:r>
          </a:p>
          <a:p>
            <a:pPr marL="0" indent="0" algn="just"/>
            <a:endParaRPr lang="en-US" dirty="0"/>
          </a:p>
          <a:p>
            <a:pPr marL="0" indent="0" algn="just"/>
            <a:r>
              <a:rPr lang="en-US" dirty="0"/>
              <a:t>Deelnemers worden aangemoedigd om deze vragen te koppelen aan hun eigen studie, professionele interesses of lokale voedselcontext.</a:t>
            </a:r>
          </a:p>
          <a:p>
            <a:pPr marL="0" indent="0" algn="just"/>
            <a:endParaRPr lang="en-GB" dirty="0"/>
          </a:p>
        </p:txBody>
      </p:sp>
      <p:sp>
        <p:nvSpPr>
          <p:cNvPr id="3" name="Text Placeholder 2">
            <a:extLst>
              <a:ext uri="{FF2B5EF4-FFF2-40B4-BE49-F238E27FC236}">
                <a16:creationId xmlns:a16="http://schemas.microsoft.com/office/drawing/2014/main" id="{CEFF1FF4-2702-B9CC-A999-144DDEF9588E}"/>
              </a:ext>
            </a:extLst>
          </p:cNvPr>
          <p:cNvSpPr>
            <a:spLocks noGrp="1"/>
          </p:cNvSpPr>
          <p:nvPr>
            <p:ph type="body" sz="quarter" idx="16"/>
          </p:nvPr>
        </p:nvSpPr>
        <p:spPr>
          <a:xfrm>
            <a:off x="600998" y="835090"/>
            <a:ext cx="3513801" cy="1774519"/>
          </a:xfrm>
        </p:spPr>
        <p:txBody>
          <a:bodyPr/>
          <a:lstStyle/>
          <a:p>
            <a:r>
              <a:rPr lang="en-US" dirty="0">
                <a:solidFill>
                  <a:srgbClr val="F26F46"/>
                </a:solidFill>
              </a:rPr>
              <a:t>Reflectie van de cursist </a:t>
            </a:r>
            <a:r>
              <a:rPr lang="en-US" dirty="0"/>
              <a:t>– Samenwerken in voedselsystemen</a:t>
            </a:r>
          </a:p>
          <a:p>
            <a:endParaRPr lang="en-GB" dirty="0"/>
          </a:p>
        </p:txBody>
      </p:sp>
      <p:grpSp>
        <p:nvGrpSpPr>
          <p:cNvPr id="4" name="Graphic 3">
            <a:extLst>
              <a:ext uri="{FF2B5EF4-FFF2-40B4-BE49-F238E27FC236}">
                <a16:creationId xmlns:a16="http://schemas.microsoft.com/office/drawing/2014/main" id="{22B78A17-A4E5-6B58-E756-7D1252845888}"/>
              </a:ext>
            </a:extLst>
          </p:cNvPr>
          <p:cNvGrpSpPr/>
          <p:nvPr/>
        </p:nvGrpSpPr>
        <p:grpSpPr>
          <a:xfrm>
            <a:off x="1531943" y="4248392"/>
            <a:ext cx="1088878" cy="1111078"/>
            <a:chOff x="8424689" y="5374597"/>
            <a:chExt cx="1088878" cy="1111078"/>
          </a:xfrm>
          <a:solidFill>
            <a:schemeClr val="bg1"/>
          </a:solidFill>
        </p:grpSpPr>
        <p:sp>
          <p:nvSpPr>
            <p:cNvPr id="5" name="Freeform 1258">
              <a:extLst>
                <a:ext uri="{FF2B5EF4-FFF2-40B4-BE49-F238E27FC236}">
                  <a16:creationId xmlns:a16="http://schemas.microsoft.com/office/drawing/2014/main" id="{E9A16E46-B264-5D46-2AAE-F4BCD1E2FABF}"/>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1533F1A7-9A8C-1B82-0C09-5632E015D4E4}"/>
                </a:ext>
              </a:extLst>
            </p:cNvPr>
            <p:cNvGrpSpPr/>
            <p:nvPr/>
          </p:nvGrpSpPr>
          <p:grpSpPr>
            <a:xfrm>
              <a:off x="8424689" y="5374597"/>
              <a:ext cx="1088878" cy="1111078"/>
              <a:chOff x="8424689" y="5374597"/>
              <a:chExt cx="1088878" cy="1111078"/>
            </a:xfrm>
            <a:grpFill/>
          </p:grpSpPr>
          <p:grpSp>
            <p:nvGrpSpPr>
              <p:cNvPr id="7" name="Graphic 3">
                <a:extLst>
                  <a:ext uri="{FF2B5EF4-FFF2-40B4-BE49-F238E27FC236}">
                    <a16:creationId xmlns:a16="http://schemas.microsoft.com/office/drawing/2014/main" id="{F14904FF-5EAE-3126-A4C6-4B9C2C00CB24}"/>
                  </a:ext>
                </a:extLst>
              </p:cNvPr>
              <p:cNvGrpSpPr/>
              <p:nvPr/>
            </p:nvGrpSpPr>
            <p:grpSpPr>
              <a:xfrm>
                <a:off x="8424689" y="5374597"/>
                <a:ext cx="943956" cy="1111078"/>
                <a:chOff x="8424689" y="5374597"/>
                <a:chExt cx="943956" cy="1111078"/>
              </a:xfrm>
              <a:grpFill/>
            </p:grpSpPr>
            <p:sp>
              <p:nvSpPr>
                <p:cNvPr id="17" name="Freeform 1270">
                  <a:extLst>
                    <a:ext uri="{FF2B5EF4-FFF2-40B4-BE49-F238E27FC236}">
                      <a16:creationId xmlns:a16="http://schemas.microsoft.com/office/drawing/2014/main" id="{24D1B383-75F4-DABE-5735-ED1C63EF4C9B}"/>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18" name="Freeform 1271">
                  <a:extLst>
                    <a:ext uri="{FF2B5EF4-FFF2-40B4-BE49-F238E27FC236}">
                      <a16:creationId xmlns:a16="http://schemas.microsoft.com/office/drawing/2014/main" id="{C25C68AA-BCFC-73F5-1610-924C7B2E434C}"/>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8" name="Freeform 1261">
                <a:extLst>
                  <a:ext uri="{FF2B5EF4-FFF2-40B4-BE49-F238E27FC236}">
                    <a16:creationId xmlns:a16="http://schemas.microsoft.com/office/drawing/2014/main" id="{8C9CA59B-31A4-E8EB-D660-84D684BD167A}"/>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9" name="Freeform 1262">
                <a:extLst>
                  <a:ext uri="{FF2B5EF4-FFF2-40B4-BE49-F238E27FC236}">
                    <a16:creationId xmlns:a16="http://schemas.microsoft.com/office/drawing/2014/main" id="{DB2E71EB-4097-F50C-88C6-8E547CDAC7D0}"/>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10" name="Freeform 1263">
                <a:extLst>
                  <a:ext uri="{FF2B5EF4-FFF2-40B4-BE49-F238E27FC236}">
                    <a16:creationId xmlns:a16="http://schemas.microsoft.com/office/drawing/2014/main" id="{B0AEA1B4-C736-11E5-6D28-419317D5ED80}"/>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11" name="Freeform 1264">
                <a:extLst>
                  <a:ext uri="{FF2B5EF4-FFF2-40B4-BE49-F238E27FC236}">
                    <a16:creationId xmlns:a16="http://schemas.microsoft.com/office/drawing/2014/main" id="{68C2777E-F758-B3D4-88AC-3745EB20F6B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12" name="Freeform 1265">
                <a:extLst>
                  <a:ext uri="{FF2B5EF4-FFF2-40B4-BE49-F238E27FC236}">
                    <a16:creationId xmlns:a16="http://schemas.microsoft.com/office/drawing/2014/main" id="{6AFA8168-2F67-9454-D00C-F90A3032FF10}"/>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13" name="Freeform 1266">
                <a:extLst>
                  <a:ext uri="{FF2B5EF4-FFF2-40B4-BE49-F238E27FC236}">
                    <a16:creationId xmlns:a16="http://schemas.microsoft.com/office/drawing/2014/main" id="{10990434-AE69-980C-C949-893D9732B2C9}"/>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14" name="Freeform 1267">
                <a:extLst>
                  <a:ext uri="{FF2B5EF4-FFF2-40B4-BE49-F238E27FC236}">
                    <a16:creationId xmlns:a16="http://schemas.microsoft.com/office/drawing/2014/main" id="{0A66D89B-7DAE-63B7-38A2-6CF4893BAB8C}"/>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15" name="Freeform 1268">
                <a:extLst>
                  <a:ext uri="{FF2B5EF4-FFF2-40B4-BE49-F238E27FC236}">
                    <a16:creationId xmlns:a16="http://schemas.microsoft.com/office/drawing/2014/main" id="{01298322-CB52-C35E-F87F-64F980BEEB0A}"/>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16" name="Freeform 1269">
                <a:extLst>
                  <a:ext uri="{FF2B5EF4-FFF2-40B4-BE49-F238E27FC236}">
                    <a16:creationId xmlns:a16="http://schemas.microsoft.com/office/drawing/2014/main" id="{31BDE7DD-5923-977C-985B-67B214A6ADFB}"/>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5961737"/>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AC9D1-A75E-D53E-0D6A-6972E5656A2D}"/>
              </a:ext>
            </a:extLst>
          </p:cNvPr>
          <p:cNvSpPr>
            <a:spLocks noGrp="1"/>
          </p:cNvSpPr>
          <p:nvPr>
            <p:ph type="body" sz="quarter" idx="16"/>
          </p:nvPr>
        </p:nvSpPr>
        <p:spPr>
          <a:xfrm>
            <a:off x="881743" y="234638"/>
            <a:ext cx="6380294" cy="992652"/>
          </a:xfrm>
        </p:spPr>
        <p:txBody>
          <a:bodyPr/>
          <a:lstStyle/>
          <a:p>
            <a:r>
              <a:rPr lang="en-US" dirty="0"/>
              <a:t>Partnerschappen en samenwerking in voedselsystemen</a:t>
            </a:r>
            <a:endParaRPr lang="en-GB" dirty="0"/>
          </a:p>
        </p:txBody>
      </p:sp>
      <p:sp>
        <p:nvSpPr>
          <p:cNvPr id="3" name="Text Placeholder 2">
            <a:extLst>
              <a:ext uri="{FF2B5EF4-FFF2-40B4-BE49-F238E27FC236}">
                <a16:creationId xmlns:a16="http://schemas.microsoft.com/office/drawing/2014/main" id="{FA0A44D8-5E1A-3887-018F-6B0EB5099223}"/>
              </a:ext>
            </a:extLst>
          </p:cNvPr>
          <p:cNvSpPr>
            <a:spLocks noGrp="1"/>
          </p:cNvSpPr>
          <p:nvPr>
            <p:ph type="body" sz="quarter" idx="19"/>
          </p:nvPr>
        </p:nvSpPr>
        <p:spPr>
          <a:xfrm>
            <a:off x="6565731" y="1106613"/>
            <a:ext cx="4990998" cy="4102937"/>
          </a:xfrm>
        </p:spPr>
        <p:txBody>
          <a:bodyPr/>
          <a:lstStyle/>
          <a:p>
            <a:pPr marL="0" indent="0" algn="just"/>
            <a:r>
              <a:rPr lang="en-US" dirty="0"/>
              <a:t>Deze korte video van de Voedsel- en Landbouworganisatie van de Verenigde Naties onderzoekt waarom samenwerking en partnerschappen essentieel zijn voor het opbouwen van duurzame en veerkrachtige voedselsystemen. De video laat zien hoe verschillende actoren kennis, middelen en ervaring inbrengen om gezamenlijke uitdagingen aan te pakken.</a:t>
            </a:r>
          </a:p>
          <a:p>
            <a:pPr marL="0" indent="0" algn="just"/>
            <a:endParaRPr lang="en-US" dirty="0"/>
          </a:p>
          <a:p>
            <a:pPr marL="0" indent="0" algn="just"/>
            <a:r>
              <a:rPr lang="en-US" i="1" dirty="0"/>
              <a:t>Gebruiksadvies:</a:t>
            </a:r>
          </a:p>
          <a:p>
            <a:pPr marL="0" indent="0" algn="just"/>
            <a:r>
              <a:rPr lang="en-US" dirty="0"/>
              <a:t>Bekijk de video en zoek één voorbeeld van hoe samenwerking tot betere resultaten leidt dan wanneer men alleen werkt.</a:t>
            </a:r>
          </a:p>
          <a:p>
            <a:pPr marL="0" indent="0" algn="just"/>
            <a:endParaRPr lang="en-GB" dirty="0"/>
          </a:p>
        </p:txBody>
      </p:sp>
      <p:pic>
        <p:nvPicPr>
          <p:cNvPr id="7" name="Online Media 6" title="FAO’s Innovation Policy Labs: Collaborating and co-creating for agrifood systems transformation">
            <a:hlinkClick r:id="" action="ppaction://media"/>
            <a:extLst>
              <a:ext uri="{FF2B5EF4-FFF2-40B4-BE49-F238E27FC236}">
                <a16:creationId xmlns:a16="http://schemas.microsoft.com/office/drawing/2014/main" id="{4B59AC38-D33E-32A2-E658-5492772C6B62}"/>
              </a:ext>
            </a:extLst>
          </p:cNvPr>
          <p:cNvPicPr>
            <a:picLocks noRot="1" noChangeAspect="1"/>
          </p:cNvPicPr>
          <p:nvPr>
            <a:videoFile r:link="rId1"/>
          </p:nvPr>
        </p:nvPicPr>
        <p:blipFill>
          <a:blip r:embed="rId3"/>
          <a:stretch>
            <a:fillRect/>
          </a:stretch>
        </p:blipFill>
        <p:spPr>
          <a:xfrm>
            <a:off x="635271" y="2173775"/>
            <a:ext cx="5159473" cy="3997835"/>
          </a:xfrm>
          <a:prstGeom prst="rect">
            <a:avLst/>
          </a:prstGeom>
        </p:spPr>
      </p:pic>
      <p:sp>
        <p:nvSpPr>
          <p:cNvPr id="11" name="TextBox 10">
            <a:extLst>
              <a:ext uri="{FF2B5EF4-FFF2-40B4-BE49-F238E27FC236}">
                <a16:creationId xmlns:a16="http://schemas.microsoft.com/office/drawing/2014/main" id="{66889EBC-2B4A-6617-128F-0044FDC95E30}"/>
              </a:ext>
            </a:extLst>
          </p:cNvPr>
          <p:cNvSpPr txBox="1"/>
          <p:nvPr/>
        </p:nvSpPr>
        <p:spPr>
          <a:xfrm>
            <a:off x="712380" y="6471764"/>
            <a:ext cx="9505507" cy="307777"/>
          </a:xfrm>
          <a:prstGeom prst="rect">
            <a:avLst/>
          </a:prstGeom>
          <a:noFill/>
        </p:spPr>
        <p:txBody>
          <a:bodyPr wrap="square">
            <a:spAutoFit/>
          </a:bodyPr>
          <a:lstStyle/>
          <a:p>
            <a:r>
              <a:rPr lang="en-US" sz="1400" dirty="0">
                <a:hlinkClick r:id="rId4"/>
              </a:rPr>
              <a:t>FAO’s Innovation Policy Labs: Samenwerken en co-creëren voor de transformatie van agrovoedingssystemen</a:t>
            </a:r>
            <a:endParaRPr lang="en-IE" sz="1400" dirty="0"/>
          </a:p>
        </p:txBody>
      </p:sp>
    </p:spTree>
    <p:extLst>
      <p:ext uri="{BB962C8B-B14F-4D97-AF65-F5344CB8AC3E}">
        <p14:creationId xmlns:p14="http://schemas.microsoft.com/office/powerpoint/2010/main" val="1961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8991-3570-109A-6CF9-ECA26B179D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B1B54C-4851-A188-1D2D-DC56C3774476}"/>
              </a:ext>
            </a:extLst>
          </p:cNvPr>
          <p:cNvSpPr>
            <a:spLocks noGrp="1"/>
          </p:cNvSpPr>
          <p:nvPr>
            <p:ph type="body" sz="quarter" idx="19"/>
          </p:nvPr>
        </p:nvSpPr>
        <p:spPr>
          <a:prstGeom prst="rect">
            <a:avLst/>
          </a:prstGeom>
        </p:spPr>
        <p:txBody>
          <a:bodyPr/>
          <a:lstStyle/>
          <a:p>
            <a:pPr marL="0" indent="0" algn="just"/>
            <a:r>
              <a:rPr lang="en-US" dirty="0"/>
              <a:t>Too Good To Go is een in Denemarken opgericht bedrijf met een Europese reikwijdte dat zich inzet voor het terugdringen van voedselverspilling in de hele voedselketen. Het is actief in tal van EU-landen en werkt samen met levensmiddelenwinkels, horecabedrijven, lokale overheden en consumenten.</a:t>
            </a:r>
          </a:p>
          <a:p>
            <a:pPr algn="just"/>
            <a:endParaRPr lang="en-US" dirty="0">
              <a:hlinkClick r:id="rId3"/>
            </a:endParaRPr>
          </a:p>
          <a:p>
            <a:pPr algn="just"/>
            <a:r>
              <a:rPr lang="en-US" dirty="0">
                <a:hlinkClick r:id="rId4"/>
              </a:rPr>
              <a:t>https://www.toogoodtogo.com/en-us</a:t>
            </a:r>
            <a:r>
              <a:rPr lang="en-US" dirty="0"/>
              <a:t> </a:t>
            </a:r>
          </a:p>
        </p:txBody>
      </p:sp>
      <p:sp>
        <p:nvSpPr>
          <p:cNvPr id="10" name="Text Placeholder 1">
            <a:extLst>
              <a:ext uri="{FF2B5EF4-FFF2-40B4-BE49-F238E27FC236}">
                <a16:creationId xmlns:a16="http://schemas.microsoft.com/office/drawing/2014/main" id="{238A7D24-A6AE-F329-403F-355C7339EA15}"/>
              </a:ext>
            </a:extLst>
          </p:cNvPr>
          <p:cNvSpPr txBox="1">
            <a:spLocks/>
          </p:cNvSpPr>
          <p:nvPr/>
        </p:nvSpPr>
        <p:spPr>
          <a:xfrm>
            <a:off x="-1" y="650590"/>
            <a:ext cx="4183693"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dirty="0">
                <a:solidFill>
                  <a:schemeClr val="bg1"/>
                </a:solidFill>
              </a:rPr>
              <a:t>Too Good To Go </a:t>
            </a:r>
          </a:p>
        </p:txBody>
      </p:sp>
      <p:sp>
        <p:nvSpPr>
          <p:cNvPr id="5" name="Arrow: Right 4">
            <a:extLst>
              <a:ext uri="{FF2B5EF4-FFF2-40B4-BE49-F238E27FC236}">
                <a16:creationId xmlns:a16="http://schemas.microsoft.com/office/drawing/2014/main" id="{4EAE5EA9-5172-7E6A-E7B3-E416AC78F2F6}"/>
              </a:ext>
            </a:extLst>
          </p:cNvPr>
          <p:cNvSpPr/>
          <p:nvPr/>
        </p:nvSpPr>
        <p:spPr>
          <a:xfrm>
            <a:off x="5966692" y="5255490"/>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lezen</a:t>
            </a:r>
          </a:p>
        </p:txBody>
      </p:sp>
      <p:pic>
        <p:nvPicPr>
          <p:cNvPr id="7" name="Picture Placeholder 6" descr="A hand holding a phone&#10;&#10;AI-generated content may be incorrect.">
            <a:hlinkClick r:id="rId4"/>
            <a:extLst>
              <a:ext uri="{FF2B5EF4-FFF2-40B4-BE49-F238E27FC236}">
                <a16:creationId xmlns:a16="http://schemas.microsoft.com/office/drawing/2014/main" id="{BDD837A8-9743-C772-EA33-DEC4710571ED}"/>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p:blipFill>
        <p:spPr>
          <a:prstGeom prst="rect">
            <a:avLst/>
          </a:prstGeom>
          <a:solidFill>
            <a:srgbClr val="FFFFFF">
              <a:lumMod val="85000"/>
            </a:srgbClr>
          </a:solidFill>
        </p:spPr>
      </p:pic>
    </p:spTree>
    <p:extLst>
      <p:ext uri="{BB962C8B-B14F-4D97-AF65-F5344CB8AC3E}">
        <p14:creationId xmlns:p14="http://schemas.microsoft.com/office/powerpoint/2010/main" val="3270533613"/>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1DEBF-F939-4BC1-9FB2-13534CAB05C5}"/>
            </a:ext>
          </a:extLst>
        </p:cNvPr>
        <p:cNvGrpSpPr/>
        <p:nvPr/>
      </p:nvGrpSpPr>
      <p:grpSpPr>
        <a:xfrm>
          <a:off x="0" y="0"/>
          <a:ext cx="0" cy="0"/>
          <a:chOff x="0" y="0"/>
          <a:chExt cx="0" cy="0"/>
        </a:xfrm>
      </p:grpSpPr>
      <p:pic>
        <p:nvPicPr>
          <p:cNvPr id="9" name="Picture Placeholder 3" descr="People in a restaurant">
            <a:extLst>
              <a:ext uri="{FF2B5EF4-FFF2-40B4-BE49-F238E27FC236}">
                <a16:creationId xmlns:a16="http://schemas.microsoft.com/office/drawing/2014/main" id="{0764FB79-7B2C-7C9C-A5E2-EECA6B2CCB9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58D94661-2A3E-C31C-B3E6-2A44AE57C3D3}"/>
              </a:ext>
            </a:extLst>
          </p:cNvPr>
          <p:cNvSpPr>
            <a:spLocks noGrp="1"/>
          </p:cNvSpPr>
          <p:nvPr>
            <p:ph type="body" sz="quarter" idx="17"/>
          </p:nvPr>
        </p:nvSpPr>
        <p:spPr/>
        <p:txBody>
          <a:bodyPr/>
          <a:lstStyle/>
          <a:p>
            <a:r>
              <a:rPr lang="en-US" dirty="0"/>
              <a:t>04</a:t>
            </a:r>
          </a:p>
        </p:txBody>
      </p:sp>
      <p:sp>
        <p:nvSpPr>
          <p:cNvPr id="14" name="Rectangle 13">
            <a:extLst>
              <a:ext uri="{FF2B5EF4-FFF2-40B4-BE49-F238E27FC236}">
                <a16:creationId xmlns:a16="http://schemas.microsoft.com/office/drawing/2014/main" id="{9C73D6B0-C082-05FC-DC5D-DCB547B2BB12}"/>
              </a:ext>
            </a:extLst>
          </p:cNvPr>
          <p:cNvSpPr/>
          <p:nvPr/>
        </p:nvSpPr>
        <p:spPr>
          <a:xfrm>
            <a:off x="5890436" y="3110948"/>
            <a:ext cx="4811253" cy="236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B7B665E5-05CC-C4E9-A1E3-A3E9616C5147}"/>
              </a:ext>
            </a:extLst>
          </p:cNvPr>
          <p:cNvSpPr txBox="1"/>
          <p:nvPr/>
        </p:nvSpPr>
        <p:spPr>
          <a:xfrm>
            <a:off x="6132403" y="3136725"/>
            <a:ext cx="4478890" cy="2308324"/>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SERVICE-GEORIËNTEERD LEREN EN MAATSCHAPPELIJKE BETROKKENHEID</a:t>
            </a:r>
          </a:p>
        </p:txBody>
      </p:sp>
      <p:grpSp>
        <p:nvGrpSpPr>
          <p:cNvPr id="10" name="Group 9">
            <a:extLst>
              <a:ext uri="{FF2B5EF4-FFF2-40B4-BE49-F238E27FC236}">
                <a16:creationId xmlns:a16="http://schemas.microsoft.com/office/drawing/2014/main" id="{5E8D4D6D-7654-34A3-4888-56167C279B21}"/>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CD098952-400E-F9B4-B4F8-FD9C396D16B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CF03A35C-FF61-790F-7A85-E95AABC92BBE}"/>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770A160A-2174-5923-7B46-D0A342DE2574}"/>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685F1EB-B44B-A21E-3748-696F5394F4C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951B959-03FD-0573-3789-63D949B8D50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B3B8519-9E89-BA16-444B-FDA4A6A7D111}"/>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73B8C8F7-80DB-EA73-0DD8-81C45974B62F}"/>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D436CB3-0194-377A-C6D3-D284779FDB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C4C9813-3246-803F-859A-B0B834195C5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679A62-401B-C6BB-5A9E-B754C616ABEB}"/>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1060460182"/>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B261-53AB-B583-FDAE-C8B8185CB9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03DCD6-AEB7-64D0-6E02-A329C804E80E}"/>
              </a:ext>
            </a:extLst>
          </p:cNvPr>
          <p:cNvSpPr>
            <a:spLocks noGrp="1"/>
          </p:cNvSpPr>
          <p:nvPr>
            <p:ph type="body" sz="quarter" idx="16"/>
          </p:nvPr>
        </p:nvSpPr>
        <p:spPr/>
        <p:txBody>
          <a:bodyPr/>
          <a:lstStyle/>
          <a:p>
            <a:r>
              <a:rPr lang="en-US" dirty="0"/>
              <a:t>Voeding als aanknopingspunt voor praktijkgericht leren</a:t>
            </a:r>
            <a:endParaRPr lang="en-GB" dirty="0"/>
          </a:p>
        </p:txBody>
      </p:sp>
      <p:sp>
        <p:nvSpPr>
          <p:cNvPr id="3" name="Text Placeholder 2">
            <a:extLst>
              <a:ext uri="{FF2B5EF4-FFF2-40B4-BE49-F238E27FC236}">
                <a16:creationId xmlns:a16="http://schemas.microsoft.com/office/drawing/2014/main" id="{AEF11AA2-3F4D-7022-B132-541696F68724}"/>
              </a:ext>
            </a:extLst>
          </p:cNvPr>
          <p:cNvSpPr>
            <a:spLocks noGrp="1"/>
          </p:cNvSpPr>
          <p:nvPr>
            <p:ph type="body" sz="quarter" idx="19"/>
          </p:nvPr>
        </p:nvSpPr>
        <p:spPr>
          <a:xfrm>
            <a:off x="904856" y="1632408"/>
            <a:ext cx="10052954" cy="4250335"/>
          </a:xfrm>
        </p:spPr>
        <p:txBody>
          <a:bodyPr/>
          <a:lstStyle/>
          <a:p>
            <a:pPr marL="0" indent="0" algn="just"/>
            <a:r>
              <a:rPr lang="en-US" dirty="0"/>
              <a:t>Voeding is een zeer effectief startpunt voor service-based learning omdat het lokaal, sociaal en gedeeld is. Iedereen heeft in het dagelijks leven met voeding te maken, waardoor voedselsystemen direct relevant zijn voor studenten in alle disciplines. Voeding verbindt persoonlijke ervaringen met bredere maatschappelijke kwesties en koppelt dagelijkse praktijken aan vraagstukken op het gebied van duurzaamheid, gezondheid, cultuur en rechtvaardigheid.</a:t>
            </a:r>
          </a:p>
          <a:p>
            <a:pPr marL="0" indent="0" algn="just"/>
            <a:endParaRPr lang="en-US" dirty="0"/>
          </a:p>
          <a:p>
            <a:pPr marL="0" indent="0" algn="just"/>
            <a:r>
              <a:rPr lang="en-US" dirty="0"/>
              <a:t>In het hoger onderwijs maakt service-based learning gebruik van betrokkenheid bij de praktijk om het academisch inzicht en het maatschappelijk bewustzijn te verdiepen. Voedselgerelateerde projecten stellen studenten in staat theorie en praktijk met elkaar te verbinden en tegelijkertijd vaardigheden op het gebied van communicatie, samenwerking en reflectie te ontwikkelen. Het Europese hogeronderwijsbeleid erkent service-based learning in toenemende mate als een manier om de relatie tussen universiteiten en de samenleving te versterken, zoals blijkt uit initiatieven die door de </a:t>
            </a:r>
            <a:r>
              <a:rPr lang="en-US" dirty="0">
                <a:hlinkClick r:id="rId2"/>
              </a:rPr>
              <a:t>Europese Commissie </a:t>
            </a:r>
            <a:r>
              <a:rPr lang="en-US" dirty="0"/>
              <a:t>worden ondersteund</a:t>
            </a:r>
            <a:r>
              <a:rPr lang="en-US" dirty="0">
                <a:hlinkClick r:id="rId2"/>
              </a:rPr>
              <a:t>.</a:t>
            </a:r>
            <a:endParaRPr lang="en-US" dirty="0"/>
          </a:p>
          <a:p>
            <a:pPr marL="0" indent="0" algn="just"/>
            <a:endParaRPr lang="en-GB" dirty="0"/>
          </a:p>
        </p:txBody>
      </p:sp>
    </p:spTree>
    <p:extLst>
      <p:ext uri="{BB962C8B-B14F-4D97-AF65-F5344CB8AC3E}">
        <p14:creationId xmlns:p14="http://schemas.microsoft.com/office/powerpoint/2010/main" val="3185796152"/>
      </p:ext>
    </p:extLst>
  </p:cSld>
  <p:clrMapOvr>
    <a:masterClrMapping/>
  </p:clrMapOvr>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07EEE-EE93-7F00-81EF-AC5A183B39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78B72B-781B-7EBF-A32D-BEDB15DE7669}"/>
              </a:ext>
            </a:extLst>
          </p:cNvPr>
          <p:cNvSpPr>
            <a:spLocks noGrp="1"/>
          </p:cNvSpPr>
          <p:nvPr>
            <p:ph type="body" sz="quarter" idx="16"/>
          </p:nvPr>
        </p:nvSpPr>
        <p:spPr>
          <a:xfrm>
            <a:off x="584791" y="826894"/>
            <a:ext cx="10479218" cy="803654"/>
          </a:xfrm>
        </p:spPr>
        <p:txBody>
          <a:bodyPr/>
          <a:lstStyle/>
          <a:p>
            <a:r>
              <a:rPr lang="en-US" dirty="0"/>
              <a:t>Leren koppelen aan dagelijkse voedselpraktijken</a:t>
            </a:r>
          </a:p>
        </p:txBody>
      </p:sp>
      <p:sp>
        <p:nvSpPr>
          <p:cNvPr id="3" name="Text Placeholder 2">
            <a:extLst>
              <a:ext uri="{FF2B5EF4-FFF2-40B4-BE49-F238E27FC236}">
                <a16:creationId xmlns:a16="http://schemas.microsoft.com/office/drawing/2014/main" id="{B51484CD-481F-B4F0-6690-5D2B708DFA08}"/>
              </a:ext>
            </a:extLst>
          </p:cNvPr>
          <p:cNvSpPr>
            <a:spLocks noGrp="1"/>
          </p:cNvSpPr>
          <p:nvPr>
            <p:ph type="body" sz="quarter" idx="19"/>
          </p:nvPr>
        </p:nvSpPr>
        <p:spPr>
          <a:xfrm>
            <a:off x="584791" y="2095115"/>
            <a:ext cx="10784068" cy="521145"/>
          </a:xfrm>
        </p:spPr>
        <p:txBody>
          <a:bodyPr/>
          <a:lstStyle/>
          <a:p>
            <a:pPr marL="0" indent="0" algn="just"/>
            <a:r>
              <a:rPr lang="en-US" dirty="0"/>
              <a:t>Dienstverlenende voedselprojecten verbinden academisch leren met dagelijkse praktijken zoals het verbouwen, bereiden, inkopen, distribueren en eten van voedsel. Deze activiteiten bieden praktijkgerichte situaties waarin leerlingen kunnen observeren hoe voedselsystemen in de praktijk functioneren. Onderzoek op het gebied van horeca- en voedingsonderwijs toont aan dat het leerproces wordt versterkt wanneer studenten direct in aanraking komen met echte voedselomgevingen, zoals besproken in toegepast onderzoek dat is gepubliceerd in het Food Systems Journal. Betrokkenheid bij dagelijkse voedselpraktijken helpt leerlingen inzicht te krijgen in:</a:t>
            </a:r>
          </a:p>
          <a:p>
            <a:pPr algn="just"/>
            <a:endParaRPr lang="en-US" dirty="0"/>
          </a:p>
          <a:p>
            <a:pPr marL="0" indent="0" algn="just"/>
            <a:endParaRPr lang="en-IE" dirty="0"/>
          </a:p>
        </p:txBody>
      </p:sp>
      <p:sp>
        <p:nvSpPr>
          <p:cNvPr id="4" name="Freeform 1">
            <a:extLst>
              <a:ext uri="{FF2B5EF4-FFF2-40B4-BE49-F238E27FC236}">
                <a16:creationId xmlns:a16="http://schemas.microsoft.com/office/drawing/2014/main" id="{4589160E-4D2D-1DCA-B2C8-30F51341ECF8}"/>
              </a:ext>
            </a:extLst>
          </p:cNvPr>
          <p:cNvSpPr>
            <a:spLocks noChangeArrowheads="1"/>
          </p:cNvSpPr>
          <p:nvPr/>
        </p:nvSpPr>
        <p:spPr bwMode="auto">
          <a:xfrm>
            <a:off x="1562497" y="4359988"/>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7D2B6A5A-CDAB-BF47-2CE4-8F8A5E74F172}"/>
              </a:ext>
            </a:extLst>
          </p:cNvPr>
          <p:cNvSpPr>
            <a:spLocks noChangeArrowheads="1"/>
          </p:cNvSpPr>
          <p:nvPr/>
        </p:nvSpPr>
        <p:spPr bwMode="auto">
          <a:xfrm>
            <a:off x="1623225" y="4420716"/>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1E59314B-10FC-CA25-EA83-DB6115DFCB15}"/>
              </a:ext>
            </a:extLst>
          </p:cNvPr>
          <p:cNvSpPr>
            <a:spLocks noChangeArrowheads="1"/>
          </p:cNvSpPr>
          <p:nvPr/>
        </p:nvSpPr>
        <p:spPr bwMode="auto">
          <a:xfrm>
            <a:off x="1686484" y="4481444"/>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3AF1F2C2-14A8-44EF-8E65-816B3D959ABA}"/>
              </a:ext>
            </a:extLst>
          </p:cNvPr>
          <p:cNvSpPr>
            <a:spLocks noChangeArrowheads="1"/>
          </p:cNvSpPr>
          <p:nvPr/>
        </p:nvSpPr>
        <p:spPr bwMode="auto">
          <a:xfrm>
            <a:off x="3172420" y="5805143"/>
            <a:ext cx="902549" cy="836237"/>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sp>
        <p:nvSpPr>
          <p:cNvPr id="8" name="Freeform 174">
            <a:extLst>
              <a:ext uri="{FF2B5EF4-FFF2-40B4-BE49-F238E27FC236}">
                <a16:creationId xmlns:a16="http://schemas.microsoft.com/office/drawing/2014/main" id="{A76D1900-06AC-533B-74A1-F677F57FC964}"/>
              </a:ext>
            </a:extLst>
          </p:cNvPr>
          <p:cNvSpPr>
            <a:spLocks noChangeArrowheads="1"/>
          </p:cNvSpPr>
          <p:nvPr/>
        </p:nvSpPr>
        <p:spPr bwMode="auto">
          <a:xfrm>
            <a:off x="3122200" y="5762328"/>
            <a:ext cx="1003377" cy="9296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3411BC77-C55E-3507-2245-0A66192FDB9F}"/>
              </a:ext>
            </a:extLst>
          </p:cNvPr>
          <p:cNvSpPr>
            <a:spLocks noChangeArrowheads="1"/>
          </p:cNvSpPr>
          <p:nvPr/>
        </p:nvSpPr>
        <p:spPr bwMode="auto">
          <a:xfrm>
            <a:off x="4603435" y="4388497"/>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CE7FAD16-73F1-88FC-2602-2DCA86859803}"/>
              </a:ext>
            </a:extLst>
          </p:cNvPr>
          <p:cNvSpPr>
            <a:spLocks noChangeArrowheads="1"/>
          </p:cNvSpPr>
          <p:nvPr/>
        </p:nvSpPr>
        <p:spPr bwMode="auto">
          <a:xfrm>
            <a:off x="4664163" y="4449225"/>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7473B6"/>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F17612A1-05B1-9D16-6B86-323B607C601E}"/>
              </a:ext>
            </a:extLst>
          </p:cNvPr>
          <p:cNvSpPr>
            <a:spLocks noChangeArrowheads="1"/>
          </p:cNvSpPr>
          <p:nvPr/>
        </p:nvSpPr>
        <p:spPr bwMode="auto">
          <a:xfrm>
            <a:off x="4727420" y="4509953"/>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292D7639-AA0F-1FF1-54B3-25BF29CF5B6F}"/>
              </a:ext>
            </a:extLst>
          </p:cNvPr>
          <p:cNvSpPr>
            <a:spLocks noChangeArrowheads="1"/>
          </p:cNvSpPr>
          <p:nvPr/>
        </p:nvSpPr>
        <p:spPr bwMode="auto">
          <a:xfrm>
            <a:off x="6213287" y="5833651"/>
            <a:ext cx="900089" cy="836237"/>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1C1AE6BC-42D5-5232-6A14-770FC0EE64B7}"/>
              </a:ext>
            </a:extLst>
          </p:cNvPr>
          <p:cNvSpPr>
            <a:spLocks noChangeArrowheads="1"/>
          </p:cNvSpPr>
          <p:nvPr/>
        </p:nvSpPr>
        <p:spPr bwMode="auto">
          <a:xfrm>
            <a:off x="6163136" y="5790836"/>
            <a:ext cx="1003377" cy="929660"/>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47C813B-AC26-3400-CBD7-E6FA7D1BE32B}"/>
              </a:ext>
            </a:extLst>
          </p:cNvPr>
          <p:cNvSpPr>
            <a:spLocks noChangeArrowheads="1"/>
          </p:cNvSpPr>
          <p:nvPr/>
        </p:nvSpPr>
        <p:spPr bwMode="auto">
          <a:xfrm>
            <a:off x="7533860" y="4397310"/>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1E32AEF2-2E10-42CC-82AA-022517F5FB5D}"/>
              </a:ext>
            </a:extLst>
          </p:cNvPr>
          <p:cNvSpPr>
            <a:spLocks noChangeArrowheads="1"/>
          </p:cNvSpPr>
          <p:nvPr/>
        </p:nvSpPr>
        <p:spPr bwMode="auto">
          <a:xfrm>
            <a:off x="7594588" y="4458038"/>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22751709-D6D8-9594-B4E3-BEDAF0665DF5}"/>
              </a:ext>
            </a:extLst>
          </p:cNvPr>
          <p:cNvSpPr>
            <a:spLocks noChangeArrowheads="1"/>
          </p:cNvSpPr>
          <p:nvPr/>
        </p:nvSpPr>
        <p:spPr bwMode="auto">
          <a:xfrm>
            <a:off x="7655316" y="4518766"/>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25EA2023-B24B-ED7B-6DCD-826B16877CDA}"/>
              </a:ext>
            </a:extLst>
          </p:cNvPr>
          <p:cNvSpPr>
            <a:spLocks noChangeArrowheads="1"/>
          </p:cNvSpPr>
          <p:nvPr/>
        </p:nvSpPr>
        <p:spPr bwMode="auto">
          <a:xfrm>
            <a:off x="9141251" y="5842465"/>
            <a:ext cx="902549" cy="83623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93FB4DC0-337A-8C0B-F105-E8548F813069}"/>
              </a:ext>
            </a:extLst>
          </p:cNvPr>
          <p:cNvSpPr>
            <a:spLocks noChangeArrowheads="1"/>
          </p:cNvSpPr>
          <p:nvPr/>
        </p:nvSpPr>
        <p:spPr bwMode="auto">
          <a:xfrm>
            <a:off x="9093561" y="5799650"/>
            <a:ext cx="1003377" cy="929660"/>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A3030ECF-271A-3B8C-1C5F-FA4340BAFA9B}"/>
              </a:ext>
            </a:extLst>
          </p:cNvPr>
          <p:cNvSpPr txBox="1"/>
          <p:nvPr/>
        </p:nvSpPr>
        <p:spPr>
          <a:xfrm>
            <a:off x="1598763" y="4813662"/>
            <a:ext cx="2262986"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Hoe voedsel lokaal wordt geproduceerd, verkregen en gewaardeerd</a:t>
            </a:r>
          </a:p>
        </p:txBody>
      </p:sp>
      <p:sp>
        <p:nvSpPr>
          <p:cNvPr id="25" name="CuadroTexto 555">
            <a:extLst>
              <a:ext uri="{FF2B5EF4-FFF2-40B4-BE49-F238E27FC236}">
                <a16:creationId xmlns:a16="http://schemas.microsoft.com/office/drawing/2014/main" id="{A4FF188E-154E-E5CD-8008-A0937C123D2F}"/>
              </a:ext>
            </a:extLst>
          </p:cNvPr>
          <p:cNvSpPr txBox="1"/>
          <p:nvPr/>
        </p:nvSpPr>
        <p:spPr>
          <a:xfrm>
            <a:off x="4753302" y="4927539"/>
            <a:ext cx="2003362" cy="1200329"/>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De vaardigheden, arbeid en besluitvorming die bij voedselwerk komen kijken</a:t>
            </a:r>
          </a:p>
        </p:txBody>
      </p:sp>
      <p:sp>
        <p:nvSpPr>
          <p:cNvPr id="26" name="CuadroTexto 557">
            <a:extLst>
              <a:ext uri="{FF2B5EF4-FFF2-40B4-BE49-F238E27FC236}">
                <a16:creationId xmlns:a16="http://schemas.microsoft.com/office/drawing/2014/main" id="{BAE4B5B3-046D-7FBB-4EAB-7DCDC5981F42}"/>
              </a:ext>
            </a:extLst>
          </p:cNvPr>
          <p:cNvSpPr txBox="1"/>
          <p:nvPr/>
        </p:nvSpPr>
        <p:spPr>
          <a:xfrm>
            <a:off x="7618886" y="4879818"/>
            <a:ext cx="2184165"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De culturele betekenissen die aan voedselpraktijken worden toegekend</a:t>
            </a:r>
          </a:p>
        </p:txBody>
      </p:sp>
      <p:grpSp>
        <p:nvGrpSpPr>
          <p:cNvPr id="28" name="Graphic 3">
            <a:extLst>
              <a:ext uri="{FF2B5EF4-FFF2-40B4-BE49-F238E27FC236}">
                <a16:creationId xmlns:a16="http://schemas.microsoft.com/office/drawing/2014/main" id="{2FFAC091-FB1E-2094-078A-CD0E2752D9C0}"/>
              </a:ext>
            </a:extLst>
          </p:cNvPr>
          <p:cNvGrpSpPr/>
          <p:nvPr/>
        </p:nvGrpSpPr>
        <p:grpSpPr>
          <a:xfrm>
            <a:off x="6347899" y="5856690"/>
            <a:ext cx="656821" cy="686729"/>
            <a:chOff x="4643578" y="432838"/>
            <a:chExt cx="1028134" cy="1160188"/>
          </a:xfrm>
          <a:solidFill>
            <a:schemeClr val="bg1"/>
          </a:solidFill>
        </p:grpSpPr>
        <p:sp>
          <p:nvSpPr>
            <p:cNvPr id="29" name="Freeform 1033">
              <a:extLst>
                <a:ext uri="{FF2B5EF4-FFF2-40B4-BE49-F238E27FC236}">
                  <a16:creationId xmlns:a16="http://schemas.microsoft.com/office/drawing/2014/main" id="{CB843B4D-507D-FB5A-1E9F-3DF1EFFAB5B6}"/>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dirty="0"/>
            </a:p>
          </p:txBody>
        </p:sp>
        <p:grpSp>
          <p:nvGrpSpPr>
            <p:cNvPr id="30" name="Graphic 3">
              <a:extLst>
                <a:ext uri="{FF2B5EF4-FFF2-40B4-BE49-F238E27FC236}">
                  <a16:creationId xmlns:a16="http://schemas.microsoft.com/office/drawing/2014/main" id="{83DE768F-06EE-5453-1235-8E15FEAD4135}"/>
                </a:ext>
              </a:extLst>
            </p:cNvPr>
            <p:cNvGrpSpPr/>
            <p:nvPr/>
          </p:nvGrpSpPr>
          <p:grpSpPr>
            <a:xfrm>
              <a:off x="4643578" y="432838"/>
              <a:ext cx="1028134" cy="1160188"/>
              <a:chOff x="4643578" y="432838"/>
              <a:chExt cx="1028134" cy="1160188"/>
            </a:xfrm>
            <a:grpFill/>
          </p:grpSpPr>
          <p:sp>
            <p:nvSpPr>
              <p:cNvPr id="31" name="Freeform 1035">
                <a:extLst>
                  <a:ext uri="{FF2B5EF4-FFF2-40B4-BE49-F238E27FC236}">
                    <a16:creationId xmlns:a16="http://schemas.microsoft.com/office/drawing/2014/main" id="{86E960CC-AE77-D7A2-436A-156C09B08BDF}"/>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2E1A67D2-7F3D-F0FF-05C4-D3EEFF033261}"/>
                  </a:ext>
                </a:extLst>
              </p:cNvPr>
              <p:cNvGrpSpPr/>
              <p:nvPr/>
            </p:nvGrpSpPr>
            <p:grpSpPr>
              <a:xfrm>
                <a:off x="4643578" y="432838"/>
                <a:ext cx="1028134" cy="1160188"/>
                <a:chOff x="4643578" y="432838"/>
                <a:chExt cx="1028134" cy="1160188"/>
              </a:xfrm>
              <a:grpFill/>
            </p:grpSpPr>
            <p:sp>
              <p:nvSpPr>
                <p:cNvPr id="33" name="Freeform 1037">
                  <a:extLst>
                    <a:ext uri="{FF2B5EF4-FFF2-40B4-BE49-F238E27FC236}">
                      <a16:creationId xmlns:a16="http://schemas.microsoft.com/office/drawing/2014/main" id="{0623CCAD-016D-1A63-4CBC-DB3ED0FA3EC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4" name="Freeform 1038">
                  <a:extLst>
                    <a:ext uri="{FF2B5EF4-FFF2-40B4-BE49-F238E27FC236}">
                      <a16:creationId xmlns:a16="http://schemas.microsoft.com/office/drawing/2014/main" id="{0C625DD5-354C-018E-D093-A850F61F06DA}"/>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35" name="Graphic 3">
            <a:extLst>
              <a:ext uri="{FF2B5EF4-FFF2-40B4-BE49-F238E27FC236}">
                <a16:creationId xmlns:a16="http://schemas.microsoft.com/office/drawing/2014/main" id="{5CF922EB-B124-7CFA-1505-7FDDF651AE65}"/>
              </a:ext>
            </a:extLst>
          </p:cNvPr>
          <p:cNvGrpSpPr/>
          <p:nvPr/>
        </p:nvGrpSpPr>
        <p:grpSpPr>
          <a:xfrm>
            <a:off x="9252019" y="5867164"/>
            <a:ext cx="712143" cy="619113"/>
            <a:chOff x="6615628" y="2116894"/>
            <a:chExt cx="1066935" cy="1001108"/>
          </a:xfrm>
          <a:solidFill>
            <a:schemeClr val="bg1"/>
          </a:solidFill>
        </p:grpSpPr>
        <p:sp>
          <p:nvSpPr>
            <p:cNvPr id="36" name="Freeform 1128">
              <a:extLst>
                <a:ext uri="{FF2B5EF4-FFF2-40B4-BE49-F238E27FC236}">
                  <a16:creationId xmlns:a16="http://schemas.microsoft.com/office/drawing/2014/main" id="{E43B0D17-DB02-EB1C-6242-53C00EF06B85}"/>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BD57A8A4-396F-5FE3-DECD-139C0E2E9D51}"/>
                </a:ext>
              </a:extLst>
            </p:cNvPr>
            <p:cNvGrpSpPr/>
            <p:nvPr/>
          </p:nvGrpSpPr>
          <p:grpSpPr>
            <a:xfrm>
              <a:off x="6615628" y="2116894"/>
              <a:ext cx="1066935" cy="1001108"/>
              <a:chOff x="6615628" y="2116894"/>
              <a:chExt cx="1066935" cy="1001108"/>
            </a:xfrm>
            <a:grpFill/>
          </p:grpSpPr>
          <p:sp>
            <p:nvSpPr>
              <p:cNvPr id="38" name="Freeform 1130">
                <a:extLst>
                  <a:ext uri="{FF2B5EF4-FFF2-40B4-BE49-F238E27FC236}">
                    <a16:creationId xmlns:a16="http://schemas.microsoft.com/office/drawing/2014/main" id="{F72CBFBC-EC29-78C8-D6F9-32C6942422D9}"/>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9" name="Freeform 1131">
                <a:extLst>
                  <a:ext uri="{FF2B5EF4-FFF2-40B4-BE49-F238E27FC236}">
                    <a16:creationId xmlns:a16="http://schemas.microsoft.com/office/drawing/2014/main" id="{127234C7-ED6C-4090-72AB-623166350BE5}"/>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40" name="Freeform 1132">
                <a:extLst>
                  <a:ext uri="{FF2B5EF4-FFF2-40B4-BE49-F238E27FC236}">
                    <a16:creationId xmlns:a16="http://schemas.microsoft.com/office/drawing/2014/main" id="{8F979875-764E-37E8-FA3A-5D6BB9E8E739}"/>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41" name="Freeform 1133">
                <a:extLst>
                  <a:ext uri="{FF2B5EF4-FFF2-40B4-BE49-F238E27FC236}">
                    <a16:creationId xmlns:a16="http://schemas.microsoft.com/office/drawing/2014/main" id="{F0A97D33-9B9C-9B64-A822-4BB6525702F9}"/>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42" name="Freeform 1134">
                <a:extLst>
                  <a:ext uri="{FF2B5EF4-FFF2-40B4-BE49-F238E27FC236}">
                    <a16:creationId xmlns:a16="http://schemas.microsoft.com/office/drawing/2014/main" id="{9DF12F04-0DF4-F51C-605B-475EF7538C78}"/>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3" name="Freeform 1135">
                <a:extLst>
                  <a:ext uri="{FF2B5EF4-FFF2-40B4-BE49-F238E27FC236}">
                    <a16:creationId xmlns:a16="http://schemas.microsoft.com/office/drawing/2014/main" id="{5FF3DEB2-CBEF-8F49-5BE5-F82BA2FEAEF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4" name="Freeform 1136">
                <a:extLst>
                  <a:ext uri="{FF2B5EF4-FFF2-40B4-BE49-F238E27FC236}">
                    <a16:creationId xmlns:a16="http://schemas.microsoft.com/office/drawing/2014/main" id="{212A6EFA-99C0-DD30-3CA5-4D02EC73D29F}"/>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5" name="Freeform 1137">
                <a:extLst>
                  <a:ext uri="{FF2B5EF4-FFF2-40B4-BE49-F238E27FC236}">
                    <a16:creationId xmlns:a16="http://schemas.microsoft.com/office/drawing/2014/main" id="{A26A7547-167D-C9FB-CE1D-45C8F24F8E99}"/>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6" name="Freeform 1138">
                <a:extLst>
                  <a:ext uri="{FF2B5EF4-FFF2-40B4-BE49-F238E27FC236}">
                    <a16:creationId xmlns:a16="http://schemas.microsoft.com/office/drawing/2014/main" id="{F235B5DF-2F06-F040-A588-B938B7F04B8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7" name="Freeform 1139">
                <a:extLst>
                  <a:ext uri="{FF2B5EF4-FFF2-40B4-BE49-F238E27FC236}">
                    <a16:creationId xmlns:a16="http://schemas.microsoft.com/office/drawing/2014/main" id="{577F4129-ACE2-1398-66AC-89348F4C3998}"/>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8" name="Freeform 1140">
                <a:extLst>
                  <a:ext uri="{FF2B5EF4-FFF2-40B4-BE49-F238E27FC236}">
                    <a16:creationId xmlns:a16="http://schemas.microsoft.com/office/drawing/2014/main" id="{75ED2679-3170-BF79-3503-8CA93DFD46C0}"/>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9" name="Freeform 1141">
                <a:extLst>
                  <a:ext uri="{FF2B5EF4-FFF2-40B4-BE49-F238E27FC236}">
                    <a16:creationId xmlns:a16="http://schemas.microsoft.com/office/drawing/2014/main" id="{50EA4439-FA46-B0AA-21B4-27EDEFD7819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925F3000-20B2-A678-ECFE-E7237162CF6B}"/>
              </a:ext>
            </a:extLst>
          </p:cNvPr>
          <p:cNvGrpSpPr/>
          <p:nvPr/>
        </p:nvGrpSpPr>
        <p:grpSpPr>
          <a:xfrm>
            <a:off x="3403034" y="5938826"/>
            <a:ext cx="575165" cy="532816"/>
            <a:chOff x="3258209" y="1217582"/>
            <a:chExt cx="4712093" cy="4711281"/>
          </a:xfrm>
          <a:solidFill>
            <a:schemeClr val="bg1"/>
          </a:solidFill>
        </p:grpSpPr>
        <p:sp>
          <p:nvSpPr>
            <p:cNvPr id="51" name="Freeform 31">
              <a:extLst>
                <a:ext uri="{FF2B5EF4-FFF2-40B4-BE49-F238E27FC236}">
                  <a16:creationId xmlns:a16="http://schemas.microsoft.com/office/drawing/2014/main" id="{DCD450A6-5A36-6321-4F92-3CC853616CC4}"/>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2" name="Freeform 32">
              <a:extLst>
                <a:ext uri="{FF2B5EF4-FFF2-40B4-BE49-F238E27FC236}">
                  <a16:creationId xmlns:a16="http://schemas.microsoft.com/office/drawing/2014/main" id="{D45948F8-3897-990C-1243-E9B800C67FA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17AC9443-38F0-9B4F-89DA-A33D1E2E87A2}"/>
                </a:ext>
              </a:extLst>
            </p:cNvPr>
            <p:cNvGrpSpPr/>
            <p:nvPr/>
          </p:nvGrpSpPr>
          <p:grpSpPr>
            <a:xfrm>
              <a:off x="3258209" y="1217582"/>
              <a:ext cx="4712093" cy="4711281"/>
              <a:chOff x="3258209" y="1217582"/>
              <a:chExt cx="4712093" cy="4711281"/>
            </a:xfrm>
            <a:grpFill/>
          </p:grpSpPr>
          <p:sp>
            <p:nvSpPr>
              <p:cNvPr id="54" name="Freeform 16">
                <a:extLst>
                  <a:ext uri="{FF2B5EF4-FFF2-40B4-BE49-F238E27FC236}">
                    <a16:creationId xmlns:a16="http://schemas.microsoft.com/office/drawing/2014/main" id="{BA59F60C-9549-3BF9-85D2-158FE2A431AC}"/>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5" name="Freeform 18">
                <a:extLst>
                  <a:ext uri="{FF2B5EF4-FFF2-40B4-BE49-F238E27FC236}">
                    <a16:creationId xmlns:a16="http://schemas.microsoft.com/office/drawing/2014/main" id="{4A49FD62-99E8-D5AE-CA19-FC9D8249686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6" name="Freeform 19">
                <a:extLst>
                  <a:ext uri="{FF2B5EF4-FFF2-40B4-BE49-F238E27FC236}">
                    <a16:creationId xmlns:a16="http://schemas.microsoft.com/office/drawing/2014/main" id="{CE210F43-D3FF-7B93-9472-53FA88813DF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7" name="Freeform 20">
                <a:extLst>
                  <a:ext uri="{FF2B5EF4-FFF2-40B4-BE49-F238E27FC236}">
                    <a16:creationId xmlns:a16="http://schemas.microsoft.com/office/drawing/2014/main" id="{2CD76CF6-8825-BB12-FF6D-F92198B7AD0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8" name="Freeform 21">
                <a:extLst>
                  <a:ext uri="{FF2B5EF4-FFF2-40B4-BE49-F238E27FC236}">
                    <a16:creationId xmlns:a16="http://schemas.microsoft.com/office/drawing/2014/main" id="{791C78AB-8E58-6FE1-F84A-E9D91DD6AA48}"/>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9" name="Freeform 22">
                <a:extLst>
                  <a:ext uri="{FF2B5EF4-FFF2-40B4-BE49-F238E27FC236}">
                    <a16:creationId xmlns:a16="http://schemas.microsoft.com/office/drawing/2014/main" id="{1F87A2B1-E0F4-36CA-ACBD-7AB00D9E23B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3">
                <a:extLst>
                  <a:ext uri="{FF2B5EF4-FFF2-40B4-BE49-F238E27FC236}">
                    <a16:creationId xmlns:a16="http://schemas.microsoft.com/office/drawing/2014/main" id="{38695C43-3270-FE19-38C6-5CC35707218A}"/>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1" name="Freeform 24">
                <a:extLst>
                  <a:ext uri="{FF2B5EF4-FFF2-40B4-BE49-F238E27FC236}">
                    <a16:creationId xmlns:a16="http://schemas.microsoft.com/office/drawing/2014/main" id="{ED16942D-D5BD-FE11-1B8E-FB4D457EF20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2" name="Freeform 25">
                <a:extLst>
                  <a:ext uri="{FF2B5EF4-FFF2-40B4-BE49-F238E27FC236}">
                    <a16:creationId xmlns:a16="http://schemas.microsoft.com/office/drawing/2014/main" id="{5E5C3554-F456-0E20-4A69-F6466C47FF0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6">
                <a:extLst>
                  <a:ext uri="{FF2B5EF4-FFF2-40B4-BE49-F238E27FC236}">
                    <a16:creationId xmlns:a16="http://schemas.microsoft.com/office/drawing/2014/main" id="{63F3984E-0468-0DC5-C509-20D64F76C7C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4" name="Freeform 27">
                <a:extLst>
                  <a:ext uri="{FF2B5EF4-FFF2-40B4-BE49-F238E27FC236}">
                    <a16:creationId xmlns:a16="http://schemas.microsoft.com/office/drawing/2014/main" id="{D6176D2B-1536-F858-AF42-BA49A31E7DB7}"/>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5" name="Freeform 28">
                <a:extLst>
                  <a:ext uri="{FF2B5EF4-FFF2-40B4-BE49-F238E27FC236}">
                    <a16:creationId xmlns:a16="http://schemas.microsoft.com/office/drawing/2014/main" id="{D2388D8B-211A-658E-D25D-0A41E324472F}"/>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6" name="Freeform 29">
                <a:extLst>
                  <a:ext uri="{FF2B5EF4-FFF2-40B4-BE49-F238E27FC236}">
                    <a16:creationId xmlns:a16="http://schemas.microsoft.com/office/drawing/2014/main" id="{B08A056C-632A-E48E-71EF-A961D4295FF2}"/>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7" name="Freeform 30">
                <a:extLst>
                  <a:ext uri="{FF2B5EF4-FFF2-40B4-BE49-F238E27FC236}">
                    <a16:creationId xmlns:a16="http://schemas.microsoft.com/office/drawing/2014/main" id="{4F9BF6FE-45E9-6E44-19F6-9FE624F3EB31}"/>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30823296"/>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2B367-E7C1-C5A7-83FA-C10F2B7C7252}"/>
              </a:ext>
            </a:extLst>
          </p:cNvPr>
          <p:cNvSpPr>
            <a:spLocks noGrp="1"/>
          </p:cNvSpPr>
          <p:nvPr>
            <p:ph type="body" sz="quarter" idx="18"/>
          </p:nvPr>
        </p:nvSpPr>
        <p:spPr/>
        <p:txBody>
          <a:bodyPr/>
          <a:lstStyle/>
          <a:p>
            <a:pPr marL="0" indent="0" algn="just"/>
            <a:r>
              <a:rPr lang="en-US" dirty="0"/>
              <a:t>Service-based learning is het meest effectief wanneer deelnemers samenwerken </a:t>
            </a:r>
            <a:r>
              <a:rPr lang="en-US" i="1" dirty="0"/>
              <a:t>met </a:t>
            </a:r>
            <a:r>
              <a:rPr lang="en-US" dirty="0"/>
              <a:t>voedselgemeenschappen in plaats van op te treden als externe deskundigen. Voedselproducenten, koks, </a:t>
            </a:r>
            <a:r>
              <a:rPr lang="en-US" dirty="0" err="1"/>
              <a:t>marktorganisatoren</a:t>
            </a:r>
            <a:r>
              <a:rPr lang="en-US" dirty="0"/>
              <a:t>, ngo’s en werknemers in de voedingssector beschikken over waardevolle kennis die is geworteld in ervaring en praktijk.</a:t>
            </a:r>
          </a:p>
          <a:p>
            <a:pPr marL="0" indent="0" algn="just"/>
            <a:endParaRPr lang="en-US" dirty="0"/>
          </a:p>
          <a:p>
            <a:pPr marL="0" indent="0" algn="just"/>
            <a:r>
              <a:rPr lang="en-US" b="1" dirty="0"/>
              <a:t>Deze aanpak ondersteunt:</a:t>
            </a:r>
          </a:p>
          <a:p>
            <a:pPr marL="342900" indent="-342900" algn="just">
              <a:buFont typeface="Arial" panose="020B0604020202020204" pitchFamily="34" charset="0"/>
              <a:buChar char="•"/>
            </a:pPr>
            <a:r>
              <a:rPr lang="en-US" b="1" dirty="0">
                <a:highlight>
                  <a:srgbClr val="ECC0DA"/>
                </a:highlight>
              </a:rPr>
              <a:t>Wederzijds leren en kennisuitwisseling</a:t>
            </a:r>
          </a:p>
          <a:p>
            <a:pPr marL="342900" indent="-342900" algn="just">
              <a:buFont typeface="Arial" panose="020B0604020202020204" pitchFamily="34" charset="0"/>
              <a:buChar char="•"/>
            </a:pPr>
            <a:r>
              <a:rPr lang="en-US" b="1" dirty="0">
                <a:highlight>
                  <a:srgbClr val="ECC0DA"/>
                </a:highlight>
              </a:rPr>
              <a:t>Erkenning van praktijkervaring als expertise</a:t>
            </a:r>
          </a:p>
          <a:p>
            <a:pPr marL="342900" indent="-342900" algn="just">
              <a:buFont typeface="Arial" panose="020B0604020202020204" pitchFamily="34" charset="0"/>
              <a:buChar char="•"/>
            </a:pPr>
            <a:r>
              <a:rPr lang="en-US" b="1" dirty="0">
                <a:highlight>
                  <a:srgbClr val="ECC0DA"/>
                </a:highlight>
              </a:rPr>
              <a:t>Sterkere relaties op basis van vertrouwen en respect</a:t>
            </a:r>
          </a:p>
          <a:p>
            <a:pPr marL="0" indent="0" algn="just"/>
            <a:endParaRPr lang="en-US" dirty="0"/>
          </a:p>
          <a:p>
            <a:pPr marL="0" indent="0" algn="just"/>
            <a:r>
              <a:rPr lang="en-US" dirty="0"/>
              <a:t>Organisaties zoals </a:t>
            </a:r>
            <a:r>
              <a:rPr lang="en-US" dirty="0">
                <a:hlinkClick r:id="rId2"/>
              </a:rPr>
              <a:t>UNESCO </a:t>
            </a:r>
            <a:r>
              <a:rPr lang="en-US" dirty="0"/>
              <a:t>benadrukken maatschappelijke betrokkenheid als een kernprincipe van onderwijs voor duurzame ontwikkeling.</a:t>
            </a:r>
          </a:p>
          <a:p>
            <a:pPr marL="0" indent="0" algn="just"/>
            <a:endParaRPr lang="en-GB" dirty="0"/>
          </a:p>
        </p:txBody>
      </p:sp>
      <p:sp>
        <p:nvSpPr>
          <p:cNvPr id="3" name="Text Placeholder 2">
            <a:extLst>
              <a:ext uri="{FF2B5EF4-FFF2-40B4-BE49-F238E27FC236}">
                <a16:creationId xmlns:a16="http://schemas.microsoft.com/office/drawing/2014/main" id="{6BBC34CC-A048-4F9E-2BAA-A912B6F69400}"/>
              </a:ext>
            </a:extLst>
          </p:cNvPr>
          <p:cNvSpPr>
            <a:spLocks noGrp="1"/>
          </p:cNvSpPr>
          <p:nvPr>
            <p:ph type="body" sz="quarter" idx="16"/>
          </p:nvPr>
        </p:nvSpPr>
        <p:spPr/>
        <p:txBody>
          <a:bodyPr/>
          <a:lstStyle/>
          <a:p>
            <a:r>
              <a:rPr lang="en-GB" dirty="0"/>
              <a:t>Leren met voedselgemeenschappen</a:t>
            </a:r>
          </a:p>
        </p:txBody>
      </p:sp>
      <p:grpSp>
        <p:nvGrpSpPr>
          <p:cNvPr id="4" name="Group 3">
            <a:extLst>
              <a:ext uri="{FF2B5EF4-FFF2-40B4-BE49-F238E27FC236}">
                <a16:creationId xmlns:a16="http://schemas.microsoft.com/office/drawing/2014/main" id="{8D4F459E-E1E1-D73A-9AFF-C52E52E4E78B}"/>
              </a:ext>
            </a:extLst>
          </p:cNvPr>
          <p:cNvGrpSpPr/>
          <p:nvPr/>
        </p:nvGrpSpPr>
        <p:grpSpPr>
          <a:xfrm>
            <a:off x="1254642" y="3168503"/>
            <a:ext cx="1794800" cy="1975818"/>
            <a:chOff x="7190753" y="5365577"/>
            <a:chExt cx="745522" cy="754273"/>
          </a:xfrm>
          <a:solidFill>
            <a:schemeClr val="bg1"/>
          </a:solidFill>
        </p:grpSpPr>
        <p:grpSp>
          <p:nvGrpSpPr>
            <p:cNvPr id="5" name="Graphic 2">
              <a:extLst>
                <a:ext uri="{FF2B5EF4-FFF2-40B4-BE49-F238E27FC236}">
                  <a16:creationId xmlns:a16="http://schemas.microsoft.com/office/drawing/2014/main" id="{5095619C-5E5D-0B01-7693-60D79B39195E}"/>
                </a:ext>
              </a:extLst>
            </p:cNvPr>
            <p:cNvGrpSpPr/>
            <p:nvPr/>
          </p:nvGrpSpPr>
          <p:grpSpPr>
            <a:xfrm>
              <a:off x="7353351" y="5647412"/>
              <a:ext cx="420044" cy="75879"/>
              <a:chOff x="7353351" y="5647412"/>
              <a:chExt cx="420044" cy="75879"/>
            </a:xfrm>
            <a:grpFill/>
          </p:grpSpPr>
          <p:sp>
            <p:nvSpPr>
              <p:cNvPr id="16" name="Freeform 385">
                <a:extLst>
                  <a:ext uri="{FF2B5EF4-FFF2-40B4-BE49-F238E27FC236}">
                    <a16:creationId xmlns:a16="http://schemas.microsoft.com/office/drawing/2014/main" id="{FC657D4E-4A40-9948-BEDC-771CD7C16126}"/>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386">
                <a:extLst>
                  <a:ext uri="{FF2B5EF4-FFF2-40B4-BE49-F238E27FC236}">
                    <a16:creationId xmlns:a16="http://schemas.microsoft.com/office/drawing/2014/main" id="{A5F1108B-28B8-86A8-0FEC-89C6FFA20B0B}"/>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 name="Graphic 2">
              <a:extLst>
                <a:ext uri="{FF2B5EF4-FFF2-40B4-BE49-F238E27FC236}">
                  <a16:creationId xmlns:a16="http://schemas.microsoft.com/office/drawing/2014/main" id="{4C27C979-15FD-55CA-3EDD-F4A250D76D1D}"/>
                </a:ext>
              </a:extLst>
            </p:cNvPr>
            <p:cNvGrpSpPr/>
            <p:nvPr/>
          </p:nvGrpSpPr>
          <p:grpSpPr>
            <a:xfrm>
              <a:off x="7190753" y="5365577"/>
              <a:ext cx="745522" cy="754273"/>
              <a:chOff x="7190753" y="5365577"/>
              <a:chExt cx="745522" cy="754273"/>
            </a:xfrm>
            <a:grpFill/>
          </p:grpSpPr>
          <p:sp>
            <p:nvSpPr>
              <p:cNvPr id="7" name="Freeform 376">
                <a:extLst>
                  <a:ext uri="{FF2B5EF4-FFF2-40B4-BE49-F238E27FC236}">
                    <a16:creationId xmlns:a16="http://schemas.microsoft.com/office/drawing/2014/main" id="{D46B770D-1A0D-DF0D-9CC5-22BB223FE5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377">
                <a:extLst>
                  <a:ext uri="{FF2B5EF4-FFF2-40B4-BE49-F238E27FC236}">
                    <a16:creationId xmlns:a16="http://schemas.microsoft.com/office/drawing/2014/main" id="{3208A81E-1F06-E71E-D277-4117C34125AA}"/>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378">
                <a:extLst>
                  <a:ext uri="{FF2B5EF4-FFF2-40B4-BE49-F238E27FC236}">
                    <a16:creationId xmlns:a16="http://schemas.microsoft.com/office/drawing/2014/main" id="{7FB6573D-0C43-AB2C-E2BC-9DC07CE7D381}"/>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379">
                <a:extLst>
                  <a:ext uri="{FF2B5EF4-FFF2-40B4-BE49-F238E27FC236}">
                    <a16:creationId xmlns:a16="http://schemas.microsoft.com/office/drawing/2014/main" id="{3016EDD6-3256-CA3F-0CA8-E58CB6FF07C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380">
                <a:extLst>
                  <a:ext uri="{FF2B5EF4-FFF2-40B4-BE49-F238E27FC236}">
                    <a16:creationId xmlns:a16="http://schemas.microsoft.com/office/drawing/2014/main" id="{D9CE6168-077E-659F-3A9A-7086DDF4CE5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381">
                <a:extLst>
                  <a:ext uri="{FF2B5EF4-FFF2-40B4-BE49-F238E27FC236}">
                    <a16:creationId xmlns:a16="http://schemas.microsoft.com/office/drawing/2014/main" id="{89DFC225-CA23-B327-0B13-E5A2E8436FE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382">
                <a:extLst>
                  <a:ext uri="{FF2B5EF4-FFF2-40B4-BE49-F238E27FC236}">
                    <a16:creationId xmlns:a16="http://schemas.microsoft.com/office/drawing/2014/main" id="{DF8F3748-D576-20EA-A9F7-4A132261F69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383">
                <a:extLst>
                  <a:ext uri="{FF2B5EF4-FFF2-40B4-BE49-F238E27FC236}">
                    <a16:creationId xmlns:a16="http://schemas.microsoft.com/office/drawing/2014/main" id="{1F706F21-2836-C7B4-1A82-18E35535FDAC}"/>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384">
                <a:extLst>
                  <a:ext uri="{FF2B5EF4-FFF2-40B4-BE49-F238E27FC236}">
                    <a16:creationId xmlns:a16="http://schemas.microsoft.com/office/drawing/2014/main" id="{9411C7FD-D37A-C70A-17EA-289780A43135}"/>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342630331"/>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BA0C5-F7C7-3761-0C82-81CD6BA27222}"/>
              </a:ext>
            </a:extLst>
          </p:cNvPr>
          <p:cNvSpPr>
            <a:spLocks noGrp="1"/>
          </p:cNvSpPr>
          <p:nvPr>
            <p:ph type="body" sz="quarter" idx="16"/>
          </p:nvPr>
        </p:nvSpPr>
        <p:spPr>
          <a:xfrm>
            <a:off x="609740" y="758203"/>
            <a:ext cx="10479218" cy="803654"/>
          </a:xfrm>
        </p:spPr>
        <p:txBody>
          <a:bodyPr/>
          <a:lstStyle/>
          <a:p>
            <a:r>
              <a:rPr lang="en-US" dirty="0"/>
              <a:t>Betrokkenheid bij voedsel, toegang tot voedsel en voedselrechtvaardigheid</a:t>
            </a:r>
            <a:endParaRPr lang="en-GB" dirty="0"/>
          </a:p>
        </p:txBody>
      </p:sp>
      <p:sp>
        <p:nvSpPr>
          <p:cNvPr id="3" name="Text Placeholder 2">
            <a:extLst>
              <a:ext uri="{FF2B5EF4-FFF2-40B4-BE49-F238E27FC236}">
                <a16:creationId xmlns:a16="http://schemas.microsoft.com/office/drawing/2014/main" id="{553ED8EE-00A4-AC41-8D4D-315D01C74165}"/>
              </a:ext>
            </a:extLst>
          </p:cNvPr>
          <p:cNvSpPr>
            <a:spLocks noGrp="1"/>
          </p:cNvSpPr>
          <p:nvPr>
            <p:ph type="body" sz="quarter" idx="19"/>
          </p:nvPr>
        </p:nvSpPr>
        <p:spPr>
          <a:xfrm>
            <a:off x="552893" y="2151013"/>
            <a:ext cx="10940901" cy="2767032"/>
          </a:xfrm>
        </p:spPr>
        <p:txBody>
          <a:bodyPr/>
          <a:lstStyle/>
          <a:p>
            <a:pPr marL="0" indent="0" algn="just"/>
            <a:r>
              <a:rPr lang="en-US" dirty="0"/>
              <a:t>Service learning op het gebied van voedsel vestigt de aandacht op sociale kwesties die vaak verborgen blijven in de dagelijkse consumptie. Door samen te werken met voedselgemeenschappen krijgen leerlingen inzicht in uitdagingen op het gebied van toegang tot gezond voedsel, voedselonzekerheid, arbeidsomstandigheden, ecologische duurzaamheid en de bescherming van culturele voedselkennis. Via dit soort betrokkenheid koppelen leerlingen hun academische studie aan maatschappelijke en ecologische vraagstukken uit de praktijk</a:t>
            </a:r>
            <a:r>
              <a:rPr lang="en-US" dirty="0"/>
              <a:t>.</a:t>
            </a:r>
            <a:r>
              <a:rPr lang="en-US" dirty="0"/>
              <a:t> Organisaties zoals de </a:t>
            </a:r>
            <a:r>
              <a:rPr lang="en-US" dirty="0">
                <a:hlinkClick r:id="rId2"/>
              </a:rPr>
              <a:t>OESO </a:t>
            </a:r>
            <a:r>
              <a:rPr lang="en-US" dirty="0"/>
              <a:t>benadrukken maatschappelijke betrokkenheid in het onderwijs als een belangrijke weg naar de ontwikkeling van maatschappelijke verantwoordelijkheid en actief burgerschap.</a:t>
            </a:r>
          </a:p>
        </p:txBody>
      </p:sp>
      <p:sp>
        <p:nvSpPr>
          <p:cNvPr id="4" name="Freeform 1">
            <a:extLst>
              <a:ext uri="{FF2B5EF4-FFF2-40B4-BE49-F238E27FC236}">
                <a16:creationId xmlns:a16="http://schemas.microsoft.com/office/drawing/2014/main" id="{63086DE7-0B3A-7C82-17E9-D273FD99AFAB}"/>
              </a:ext>
            </a:extLst>
          </p:cNvPr>
          <p:cNvSpPr>
            <a:spLocks noChangeArrowheads="1"/>
          </p:cNvSpPr>
          <p:nvPr/>
        </p:nvSpPr>
        <p:spPr bwMode="auto">
          <a:xfrm>
            <a:off x="785047" y="4893664"/>
            <a:ext cx="2513093" cy="1853181"/>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dirty="0"/>
          </a:p>
        </p:txBody>
      </p:sp>
      <p:sp>
        <p:nvSpPr>
          <p:cNvPr id="5" name="Freeform 244">
            <a:extLst>
              <a:ext uri="{FF2B5EF4-FFF2-40B4-BE49-F238E27FC236}">
                <a16:creationId xmlns:a16="http://schemas.microsoft.com/office/drawing/2014/main" id="{D4D7BBC6-1E02-FA11-51C0-9DF7E38606E4}"/>
              </a:ext>
            </a:extLst>
          </p:cNvPr>
          <p:cNvSpPr>
            <a:spLocks noChangeArrowheads="1"/>
          </p:cNvSpPr>
          <p:nvPr/>
        </p:nvSpPr>
        <p:spPr bwMode="auto">
          <a:xfrm>
            <a:off x="3495543" y="4893664"/>
            <a:ext cx="2513094" cy="1853181"/>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6" name="Freeform 320">
            <a:extLst>
              <a:ext uri="{FF2B5EF4-FFF2-40B4-BE49-F238E27FC236}">
                <a16:creationId xmlns:a16="http://schemas.microsoft.com/office/drawing/2014/main" id="{1F4B4718-3744-B1E7-A2A0-D5549D0E0A1D}"/>
              </a:ext>
            </a:extLst>
          </p:cNvPr>
          <p:cNvSpPr>
            <a:spLocks noChangeArrowheads="1"/>
          </p:cNvSpPr>
          <p:nvPr/>
        </p:nvSpPr>
        <p:spPr bwMode="auto">
          <a:xfrm>
            <a:off x="6125054" y="4893664"/>
            <a:ext cx="2513093" cy="185318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7" name="TextBox 6">
            <a:extLst>
              <a:ext uri="{FF2B5EF4-FFF2-40B4-BE49-F238E27FC236}">
                <a16:creationId xmlns:a16="http://schemas.microsoft.com/office/drawing/2014/main" id="{D173D8EE-1899-E13F-47A6-1F489A634CCC}"/>
              </a:ext>
            </a:extLst>
          </p:cNvPr>
          <p:cNvSpPr txBox="1"/>
          <p:nvPr/>
        </p:nvSpPr>
        <p:spPr>
          <a:xfrm>
            <a:off x="1115000" y="5142026"/>
            <a:ext cx="1944413" cy="1015663"/>
          </a:xfrm>
          <a:prstGeom prst="rect">
            <a:avLst/>
          </a:prstGeom>
          <a:noFill/>
        </p:spPr>
        <p:txBody>
          <a:bodyPr wrap="square">
            <a:spAutoFit/>
          </a:bodyPr>
          <a:lstStyle/>
          <a:p>
            <a:pPr marL="0" indent="0" algn="ctr"/>
            <a:r>
              <a:rPr lang="en-US" sz="2000" b="1" dirty="0">
                <a:solidFill>
                  <a:schemeClr val="bg1"/>
                </a:solidFill>
              </a:rPr>
              <a:t>Ongelijke toegang tot voedsel en hulpbronnen</a:t>
            </a:r>
          </a:p>
        </p:txBody>
      </p:sp>
      <p:sp>
        <p:nvSpPr>
          <p:cNvPr id="8" name="TextBox 7">
            <a:extLst>
              <a:ext uri="{FF2B5EF4-FFF2-40B4-BE49-F238E27FC236}">
                <a16:creationId xmlns:a16="http://schemas.microsoft.com/office/drawing/2014/main" id="{B9B2DD60-32FD-51A8-F62E-621D17689DE5}"/>
              </a:ext>
            </a:extLst>
          </p:cNvPr>
          <p:cNvSpPr txBox="1"/>
          <p:nvPr/>
        </p:nvSpPr>
        <p:spPr>
          <a:xfrm>
            <a:off x="3674829" y="5142026"/>
            <a:ext cx="2174520" cy="1323439"/>
          </a:xfrm>
          <a:prstGeom prst="rect">
            <a:avLst/>
          </a:prstGeom>
          <a:noFill/>
        </p:spPr>
        <p:txBody>
          <a:bodyPr wrap="square">
            <a:spAutoFit/>
          </a:bodyPr>
          <a:lstStyle/>
          <a:p>
            <a:pPr marL="0" indent="0" algn="ctr"/>
            <a:r>
              <a:rPr lang="en-US" sz="2000" b="1" dirty="0">
                <a:solidFill>
                  <a:schemeClr val="bg1"/>
                </a:solidFill>
              </a:rPr>
              <a:t>Milieu-impact van voedselproductie en -afval</a:t>
            </a:r>
          </a:p>
        </p:txBody>
      </p:sp>
      <p:sp>
        <p:nvSpPr>
          <p:cNvPr id="9" name="TextBox 8">
            <a:extLst>
              <a:ext uri="{FF2B5EF4-FFF2-40B4-BE49-F238E27FC236}">
                <a16:creationId xmlns:a16="http://schemas.microsoft.com/office/drawing/2014/main" id="{4752BC2C-FC42-6304-FE4A-FEBC893C735B}"/>
              </a:ext>
            </a:extLst>
          </p:cNvPr>
          <p:cNvSpPr txBox="1"/>
          <p:nvPr/>
        </p:nvSpPr>
        <p:spPr>
          <a:xfrm>
            <a:off x="6291156" y="5055732"/>
            <a:ext cx="2108023" cy="1631216"/>
          </a:xfrm>
          <a:prstGeom prst="rect">
            <a:avLst/>
          </a:prstGeom>
          <a:noFill/>
        </p:spPr>
        <p:txBody>
          <a:bodyPr wrap="square">
            <a:spAutoFit/>
          </a:bodyPr>
          <a:lstStyle/>
          <a:p>
            <a:pPr marL="0" indent="0" algn="ctr"/>
            <a:r>
              <a:rPr lang="en-US" sz="2000" b="1" dirty="0">
                <a:solidFill>
                  <a:schemeClr val="bg1"/>
                </a:solidFill>
              </a:rPr>
              <a:t>De rol van voedsel in culturele identiteit en veerkracht van gemeenschappen</a:t>
            </a:r>
          </a:p>
        </p:txBody>
      </p:sp>
      <p:sp>
        <p:nvSpPr>
          <p:cNvPr id="10" name="Freeform 1">
            <a:extLst>
              <a:ext uri="{FF2B5EF4-FFF2-40B4-BE49-F238E27FC236}">
                <a16:creationId xmlns:a16="http://schemas.microsoft.com/office/drawing/2014/main" id="{44DD3984-D355-D6E1-4DC1-76E243C932E9}"/>
              </a:ext>
            </a:extLst>
          </p:cNvPr>
          <p:cNvSpPr>
            <a:spLocks noChangeArrowheads="1"/>
          </p:cNvSpPr>
          <p:nvPr/>
        </p:nvSpPr>
        <p:spPr bwMode="auto">
          <a:xfrm>
            <a:off x="8754564" y="4893664"/>
            <a:ext cx="2513093" cy="1853181"/>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dirty="0"/>
          </a:p>
        </p:txBody>
      </p:sp>
      <p:sp>
        <p:nvSpPr>
          <p:cNvPr id="11" name="TextBox 10">
            <a:extLst>
              <a:ext uri="{FF2B5EF4-FFF2-40B4-BE49-F238E27FC236}">
                <a16:creationId xmlns:a16="http://schemas.microsoft.com/office/drawing/2014/main" id="{A9CEADE6-210D-CA40-2E10-B917CDEB9893}"/>
              </a:ext>
            </a:extLst>
          </p:cNvPr>
          <p:cNvSpPr txBox="1"/>
          <p:nvPr/>
        </p:nvSpPr>
        <p:spPr>
          <a:xfrm>
            <a:off x="9074518" y="5115148"/>
            <a:ext cx="1944413" cy="1323439"/>
          </a:xfrm>
          <a:prstGeom prst="rect">
            <a:avLst/>
          </a:prstGeom>
          <a:noFill/>
        </p:spPr>
        <p:txBody>
          <a:bodyPr wrap="square">
            <a:spAutoFit/>
          </a:bodyPr>
          <a:lstStyle/>
          <a:p>
            <a:pPr marL="0" indent="0" algn="ctr"/>
            <a:r>
              <a:rPr lang="en-US" sz="2000" b="1" dirty="0">
                <a:solidFill>
                  <a:schemeClr val="bg1"/>
                </a:solidFill>
              </a:rPr>
              <a:t>Structurele ongelijkheden binnen voedselsystemen</a:t>
            </a:r>
          </a:p>
        </p:txBody>
      </p:sp>
    </p:spTree>
    <p:extLst>
      <p:ext uri="{BB962C8B-B14F-4D97-AF65-F5344CB8AC3E}">
        <p14:creationId xmlns:p14="http://schemas.microsoft.com/office/powerpoint/2010/main" val="489171401"/>
      </p:ext>
    </p:extLst>
  </p:cSld>
  <p:clrMapOvr>
    <a:masterClrMapping/>
  </p:clrMapOvr>
</p:sld>
</file>

<file path=ppt/slides/slide3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88D8B-CA64-5C57-1AD1-9CE93D89A5D5}"/>
              </a:ext>
            </a:extLst>
          </p:cNvPr>
          <p:cNvSpPr>
            <a:spLocks noGrp="1"/>
          </p:cNvSpPr>
          <p:nvPr>
            <p:ph type="body" sz="quarter" idx="18"/>
          </p:nvPr>
        </p:nvSpPr>
        <p:spPr>
          <a:xfrm>
            <a:off x="318977" y="1398694"/>
            <a:ext cx="5560671" cy="3666574"/>
          </a:xfrm>
        </p:spPr>
        <p:txBody>
          <a:bodyPr>
            <a:noAutofit/>
          </a:bodyPr>
          <a:lstStyle/>
          <a:p>
            <a:pPr marL="0" indent="0">
              <a:spcAft>
                <a:spcPts val="600"/>
              </a:spcAft>
            </a:pPr>
            <a:r>
              <a:rPr lang="en-US" dirty="0"/>
              <a:t>Veel op voedsel gerichte initiatieven voor service-learning maken gebruik van </a:t>
            </a:r>
            <a:r>
              <a:rPr lang="en-US" b="1" dirty="0"/>
              <a:t>co-creatiebenaderingen</a:t>
            </a:r>
            <a:r>
              <a:rPr lang="en-US" dirty="0"/>
              <a:t>, waarbij kennis en oplossingen gezamenlijk worden ontwikkeld in plaats van uitsluitend door instellingen te worden aangereikt. Gemeenschappelijke keukens, voedselhubs, stadstuinen en lokale voedselnetwerken fungeren vaak als ruimtes voor gezamenlijk leren en experimenteren.</a:t>
            </a:r>
          </a:p>
          <a:p>
            <a:pPr marL="0" indent="0"/>
            <a:r>
              <a:rPr lang="en-US" dirty="0">
                <a:hlinkClick r:id="rId2"/>
              </a:rPr>
              <a:t>Living Labs </a:t>
            </a:r>
            <a:r>
              <a:rPr lang="en-US" dirty="0"/>
              <a:t>bieden een gestructureerd kader voor dit soort betrokkenheid. Netwerken zoals het European Network of Living Labs en initiatieven die worden ondersteund door JPI Urban Europe bevorderen co-creatie in praktijkomgevingen, waaronder voedselsystemen en stedelijke duurzaamheid.</a:t>
            </a:r>
          </a:p>
          <a:p>
            <a:pPr marL="0" indent="0"/>
            <a:endParaRPr lang="en-GB" dirty="0"/>
          </a:p>
        </p:txBody>
      </p:sp>
      <p:sp>
        <p:nvSpPr>
          <p:cNvPr id="2" name="Text Placeholder 1">
            <a:extLst>
              <a:ext uri="{FF2B5EF4-FFF2-40B4-BE49-F238E27FC236}">
                <a16:creationId xmlns:a16="http://schemas.microsoft.com/office/drawing/2014/main" id="{430C3313-E283-AAC8-7F99-D012C484C6D1}"/>
              </a:ext>
            </a:extLst>
          </p:cNvPr>
          <p:cNvSpPr>
            <a:spLocks noGrp="1"/>
          </p:cNvSpPr>
          <p:nvPr>
            <p:ph type="body" sz="quarter" idx="16"/>
          </p:nvPr>
        </p:nvSpPr>
        <p:spPr>
          <a:xfrm>
            <a:off x="318977" y="397414"/>
            <a:ext cx="4990998" cy="992652"/>
          </a:xfrm>
        </p:spPr>
        <p:txBody>
          <a:bodyPr>
            <a:normAutofit/>
          </a:bodyPr>
          <a:lstStyle/>
          <a:p>
            <a:r>
              <a:rPr lang="en-US" sz="3100" dirty="0"/>
              <a:t>Co-creatie in voedselprojecten en Living Labs</a:t>
            </a:r>
          </a:p>
        </p:txBody>
      </p:sp>
      <p:pic>
        <p:nvPicPr>
          <p:cNvPr id="5" name="Picture 4" descr="Farmer watering crops in urban garden">
            <a:extLst>
              <a:ext uri="{FF2B5EF4-FFF2-40B4-BE49-F238E27FC236}">
                <a16:creationId xmlns:a16="http://schemas.microsoft.com/office/drawing/2014/main" id="{8B6FB477-56ED-445A-EC47-9205B91ECC05}"/>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6083676" y="10"/>
            <a:ext cx="5361066" cy="6857990"/>
          </a:xfrm>
          <a:prstGeom prst="rect">
            <a:avLst/>
          </a:prstGeom>
          <a:noFill/>
        </p:spPr>
      </p:pic>
    </p:spTree>
    <p:extLst>
      <p:ext uri="{BB962C8B-B14F-4D97-AF65-F5344CB8AC3E}">
        <p14:creationId xmlns:p14="http://schemas.microsoft.com/office/powerpoint/2010/main" val="3657939502"/>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descr="Man and woman conversing in library">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882588" y="1102325"/>
            <a:ext cx="6414559" cy="2809703"/>
          </a:xfrm>
        </p:spPr>
        <p:txBody>
          <a:bodyPr/>
          <a:lstStyle/>
          <a:p>
            <a:pPr marL="0" indent="0" algn="just"/>
            <a:r>
              <a:rPr lang="en-US" sz="2350" dirty="0"/>
              <a:t>Deze module richt zich op de rol van communicatie, samenwerking en dienstverlening bij het vormgeven van hedendaagse voedselsystemen en voedingseducatie. Deelnemers onderzoeken hoe voedsel wordt gecommuniceerd via cultuur, verhalen en dagelijkse praktijken, en hoe deze boodschappen waarden, </a:t>
            </a:r>
            <a:r>
              <a:rPr lang="en-US" sz="2350" dirty="0" err="1"/>
              <a:t>gedrag </a:t>
            </a:r>
            <a:r>
              <a:rPr lang="en-US" sz="2350" dirty="0"/>
              <a:t>en besluitvorming </a:t>
            </a:r>
            <a:r>
              <a:rPr lang="en-US" sz="2350" dirty="0"/>
              <a:t>beïnvloeden</a:t>
            </a:r>
            <a:r>
              <a:rPr lang="en-US" sz="2350" dirty="0"/>
              <a:t>. De module onderzoekt ook samenwerkingsvormen die het hoger onderwijs, de industrie en gemeenschappen samenbrengen om voedselgerelateerde uitdagingen aan te pakken. Door middel van praktijkgericht leren en voorbeelden uit de praktijk bekijken deelnemers hoe kennis gezamenlijk kan worden gecreëerd en gedeeld om meer inclusieve, duurzame en maatschappelijk verantwoorde voedselsystemen te ondersteunen.</a:t>
            </a:r>
          </a:p>
        </p:txBody>
      </p:sp>
      <p:sp>
        <p:nvSpPr>
          <p:cNvPr id="14" name="TextBox 13">
            <a:extLst>
              <a:ext uri="{FF2B5EF4-FFF2-40B4-BE49-F238E27FC236}">
                <a16:creationId xmlns:a16="http://schemas.microsoft.com/office/drawing/2014/main" id="{789EB091-9909-434F-09BC-37EEDA80CBFB}"/>
              </a:ext>
            </a:extLst>
          </p:cNvPr>
          <p:cNvSpPr txBox="1"/>
          <p:nvPr/>
        </p:nvSpPr>
        <p:spPr>
          <a:xfrm>
            <a:off x="3574473" y="236788"/>
            <a:ext cx="2964872" cy="646331"/>
          </a:xfrm>
          <a:prstGeom prst="rect">
            <a:avLst/>
          </a:prstGeom>
          <a:solidFill>
            <a:srgbClr val="F26F46"/>
          </a:solidFill>
        </p:spPr>
        <p:txBody>
          <a:bodyPr wrap="square" rtlCol="0">
            <a:spAutoFit/>
          </a:bodyPr>
          <a:lstStyle/>
          <a:p>
            <a:pPr algn="ctr"/>
            <a:r>
              <a:rPr lang="en-US" sz="3600" b="1" spc="324" dirty="0">
                <a:solidFill>
                  <a:schemeClr val="bg1"/>
                </a:solidFill>
                <a:latin typeface="Calibri" panose="020F0502020204030204" pitchFamily="34" charset="0"/>
                <a:cs typeface="Calibri" panose="020F0502020204030204" pitchFamily="34" charset="0"/>
              </a:rPr>
              <a:t>ONDERWERP</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4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1F096-9D79-70B9-AD1E-F929A41CB34D}"/>
            </a:ext>
          </a:extLst>
        </p:cNvPr>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F02F5AD8-FE1B-15F2-0B72-DAB8502A61E3}"/>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12" name="Text Placeholder 2">
            <a:extLst>
              <a:ext uri="{FF2B5EF4-FFF2-40B4-BE49-F238E27FC236}">
                <a16:creationId xmlns:a16="http://schemas.microsoft.com/office/drawing/2014/main" id="{F12791F7-416F-4F40-89D3-F2FA3FA25BE2}"/>
              </a:ext>
            </a:extLst>
          </p:cNvPr>
          <p:cNvSpPr>
            <a:spLocks noGrp="1"/>
          </p:cNvSpPr>
          <p:nvPr>
            <p:ph type="body" sz="quarter" idx="18"/>
          </p:nvPr>
        </p:nvSpPr>
        <p:spPr>
          <a:xfrm>
            <a:off x="1096801" y="1694965"/>
            <a:ext cx="10243861" cy="3894174"/>
          </a:xfrm>
          <a:noFill/>
          <a:ln>
            <a:noFill/>
          </a:ln>
        </p:spPr>
        <p:txBody>
          <a:bodyPr/>
          <a:lstStyle/>
          <a:p>
            <a:pPr marL="0" indent="0" algn="just"/>
            <a:r>
              <a:rPr lang="en-US" dirty="0">
                <a:solidFill>
                  <a:srgbClr val="292668"/>
                </a:solidFill>
              </a:rPr>
              <a:t>Ethische reflectie is essentieel bij dienstverlenend leren op het gebied van voedsel. Bij het werken met voedselgemeenschappen is respect voor lokale kennis, arbeid, tijd en levenservaring vereist. Zonder zorgvuldige aandacht voor ethiek dreigt dienstverlenend leren uitbuitend te worden of bestaande ongelijkheden te versterken. </a:t>
            </a:r>
          </a:p>
          <a:p>
            <a:pPr marL="0" indent="0" algn="just">
              <a:spcBef>
                <a:spcPts val="400"/>
              </a:spcBef>
            </a:pPr>
            <a:r>
              <a:rPr lang="en-US" b="1" dirty="0">
                <a:solidFill>
                  <a:srgbClr val="292668"/>
                </a:solidFill>
              </a:rPr>
              <a:t>Ethische betrokkenheid bij voedsel houdt in:</a:t>
            </a:r>
          </a:p>
          <a:p>
            <a:pPr marL="342900" indent="-342900" algn="just">
              <a:spcBef>
                <a:spcPts val="400"/>
              </a:spcBef>
              <a:buFont typeface="Arial" panose="020B0604020202020204" pitchFamily="34" charset="0"/>
              <a:buChar char="•"/>
            </a:pPr>
            <a:r>
              <a:rPr lang="en-US" b="1" dirty="0">
                <a:solidFill>
                  <a:srgbClr val="292668"/>
                </a:solidFill>
              </a:rPr>
              <a:t>Het waarderen van bijdragen en expertise van de gemeenschap</a:t>
            </a:r>
          </a:p>
          <a:p>
            <a:pPr marL="342900" indent="-342900" algn="just">
              <a:spcBef>
                <a:spcPts val="400"/>
              </a:spcBef>
              <a:buFont typeface="Arial" panose="020B0604020202020204" pitchFamily="34" charset="0"/>
              <a:buChar char="•"/>
            </a:pPr>
            <a:r>
              <a:rPr lang="en-US" b="1" dirty="0">
                <a:solidFill>
                  <a:srgbClr val="292668"/>
                </a:solidFill>
              </a:rPr>
              <a:t>Transparant zijn over doelstellingen, rollen en beperkingen</a:t>
            </a:r>
          </a:p>
          <a:p>
            <a:pPr marL="342900" indent="-342900" algn="just">
              <a:spcBef>
                <a:spcPts val="400"/>
              </a:spcBef>
              <a:buFont typeface="Arial" panose="020B0604020202020204" pitchFamily="34" charset="0"/>
              <a:buChar char="•"/>
            </a:pPr>
            <a:r>
              <a:rPr lang="en-US" b="1" dirty="0">
                <a:solidFill>
                  <a:srgbClr val="292668"/>
                </a:solidFill>
              </a:rPr>
              <a:t>Het opbouwen van relaties die verder gaan dan kortetermijnprojecten</a:t>
            </a:r>
          </a:p>
          <a:p>
            <a:pPr marL="342900" indent="-342900" algn="just">
              <a:spcBef>
                <a:spcPts val="400"/>
              </a:spcBef>
              <a:buFont typeface="Arial" panose="020B0604020202020204" pitchFamily="34" charset="0"/>
              <a:buChar char="•"/>
            </a:pPr>
            <a:r>
              <a:rPr lang="en-US" b="1" dirty="0">
                <a:solidFill>
                  <a:srgbClr val="292668"/>
                </a:solidFill>
              </a:rPr>
              <a:t>Nadenken over macht, privileges en verantwoordelijkheid</a:t>
            </a:r>
          </a:p>
          <a:p>
            <a:pPr marL="0" indent="0" algn="just"/>
            <a:r>
              <a:rPr lang="en-US" dirty="0">
                <a:solidFill>
                  <a:srgbClr val="292668"/>
                </a:solidFill>
              </a:rPr>
              <a:t>Organisaties zoals de </a:t>
            </a:r>
            <a:r>
              <a:rPr lang="en-US" dirty="0">
                <a:solidFill>
                  <a:srgbClr val="292668"/>
                </a:solidFill>
                <a:hlinkClick r:id="rId3"/>
              </a:rPr>
              <a:t>Sustainable Food Trust </a:t>
            </a:r>
            <a:r>
              <a:rPr lang="en-US" dirty="0">
                <a:solidFill>
                  <a:srgbClr val="292668"/>
                </a:solidFill>
              </a:rPr>
              <a:t>en gemeenschapsgerichte </a:t>
            </a:r>
            <a:r>
              <a:rPr lang="en-US" dirty="0">
                <a:solidFill>
                  <a:srgbClr val="292668"/>
                </a:solidFill>
                <a:hlinkClick r:id="rId4"/>
              </a:rPr>
              <a:t>netwerken voor voedselbeleid </a:t>
            </a:r>
            <a:r>
              <a:rPr lang="en-US" dirty="0">
                <a:solidFill>
                  <a:srgbClr val="292668"/>
                </a:solidFill>
              </a:rPr>
              <a:t>benadrukken co-creatie en langdurige partnerschappen als fundamenten voor ethische en zinvolle voedselprojecten.</a:t>
            </a:r>
          </a:p>
        </p:txBody>
      </p:sp>
      <p:sp>
        <p:nvSpPr>
          <p:cNvPr id="14" name="Text Placeholder 1">
            <a:extLst>
              <a:ext uri="{FF2B5EF4-FFF2-40B4-BE49-F238E27FC236}">
                <a16:creationId xmlns:a16="http://schemas.microsoft.com/office/drawing/2014/main" id="{3CA2CBE9-983E-63BA-959F-F1355BAF2899}"/>
              </a:ext>
            </a:extLst>
          </p:cNvPr>
          <p:cNvSpPr txBox="1">
            <a:spLocks/>
          </p:cNvSpPr>
          <p:nvPr/>
        </p:nvSpPr>
        <p:spPr>
          <a:xfrm>
            <a:off x="588579" y="355211"/>
            <a:ext cx="9594512" cy="775427"/>
          </a:xfrm>
          <a:prstGeom prst="rect">
            <a:avLst/>
          </a:prstGeom>
          <a:solidFill>
            <a:srgbClr val="F26F4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0">
              <a:lnSpc>
                <a:spcPct val="100000"/>
              </a:lnSpc>
              <a:buNone/>
            </a:pPr>
            <a:r>
              <a:rPr lang="en-US" sz="3600" b="1" dirty="0">
                <a:solidFill>
                  <a:schemeClr val="bg1"/>
                </a:solidFill>
              </a:rPr>
              <a:t>Ethiek in voedselgerichte gemeenschapsbetrokkenheid</a:t>
            </a:r>
          </a:p>
        </p:txBody>
      </p:sp>
    </p:spTree>
    <p:extLst>
      <p:ext uri="{BB962C8B-B14F-4D97-AF65-F5344CB8AC3E}">
        <p14:creationId xmlns:p14="http://schemas.microsoft.com/office/powerpoint/2010/main" val="1352681297"/>
      </p:ext>
    </p:extLst>
  </p:cSld>
  <p:clrMapOvr>
    <a:masterClrMapping/>
  </p:clrMapOvr>
</p:sld>
</file>

<file path=ppt/slides/slide4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440DA-499C-5019-D558-4FCD2E72CC88}"/>
              </a:ext>
            </a:extLst>
          </p:cNvPr>
          <p:cNvSpPr>
            <a:spLocks noGrp="1"/>
          </p:cNvSpPr>
          <p:nvPr>
            <p:ph type="body" sz="quarter" idx="16"/>
          </p:nvPr>
        </p:nvSpPr>
        <p:spPr/>
        <p:txBody>
          <a:bodyPr/>
          <a:lstStyle/>
          <a:p>
            <a:r>
              <a:rPr lang="en-GB" dirty="0"/>
              <a:t>CASESTUDY – Het Milan Urban Food Policy Pact</a:t>
            </a:r>
          </a:p>
        </p:txBody>
      </p:sp>
      <p:sp>
        <p:nvSpPr>
          <p:cNvPr id="3" name="Text Placeholder 2">
            <a:extLst>
              <a:ext uri="{FF2B5EF4-FFF2-40B4-BE49-F238E27FC236}">
                <a16:creationId xmlns:a16="http://schemas.microsoft.com/office/drawing/2014/main" id="{9F719146-2B7A-C781-D16F-654B37E16BDC}"/>
              </a:ext>
            </a:extLst>
          </p:cNvPr>
          <p:cNvSpPr>
            <a:spLocks noGrp="1"/>
          </p:cNvSpPr>
          <p:nvPr>
            <p:ph type="body" sz="quarter" idx="19"/>
          </p:nvPr>
        </p:nvSpPr>
        <p:spPr>
          <a:xfrm>
            <a:off x="607553" y="1772085"/>
            <a:ext cx="6582956" cy="4102937"/>
          </a:xfrm>
        </p:spPr>
        <p:txBody>
          <a:bodyPr/>
          <a:lstStyle/>
          <a:p>
            <a:pPr marL="0" indent="0" algn="just"/>
            <a:r>
              <a:rPr lang="en-US" dirty="0"/>
              <a:t>Het </a:t>
            </a:r>
            <a:r>
              <a:rPr lang="en-US" b="1" dirty="0">
                <a:hlinkClick r:id="rId2"/>
              </a:rPr>
              <a:t>Milan Urban Food Policy Pact </a:t>
            </a:r>
            <a:r>
              <a:rPr lang="en-US" dirty="0"/>
              <a:t>is een door de stad geleide overeenkomst die duurzame, inclusieve stedelijke voedselsystemen ondersteunt en op grote schaal wordt toegepast in heel Europa. Door samenwerking met universiteiten, ngo's en lokale voedselorganisaties nemen studenten deel aan praktijkgericht leren door bij te dragen aan activiteiten zoals het in kaart brengen van de toegang tot voedsel, de evaluatie van schoolvoeding en gemeenschapsinitiatieven op het gebied van voedsel. Deze aanpak koppelt academisch leren aan echte beleidsprocessen en laat zien hoe voedsel kan fungeren als een gedeeld platform voor co-creatie tussen het onderwijs, de lokale overheid en gemeenschappen.</a:t>
            </a:r>
            <a:endParaRPr lang="en-GB" dirty="0"/>
          </a:p>
        </p:txBody>
      </p:sp>
      <p:pic>
        <p:nvPicPr>
          <p:cNvPr id="6" name="Picture Placeholder 5">
            <a:hlinkClick r:id="rId2"/>
            <a:extLst>
              <a:ext uri="{FF2B5EF4-FFF2-40B4-BE49-F238E27FC236}">
                <a16:creationId xmlns:a16="http://schemas.microsoft.com/office/drawing/2014/main" id="{4DBD5440-CFFE-1EC2-53DE-31F3AAC121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735037" y="1373925"/>
            <a:ext cx="2444127" cy="4336988"/>
          </a:xfrm>
          <a:prstGeom prst="rect">
            <a:avLst/>
          </a:prstGeom>
          <a:solidFill>
            <a:srgbClr val="FFFFFF">
              <a:lumMod val="85000"/>
            </a:srgbClr>
          </a:solidFill>
        </p:spPr>
      </p:pic>
      <p:sp>
        <p:nvSpPr>
          <p:cNvPr id="4" name="Arrow: Right 3">
            <a:extLst>
              <a:ext uri="{FF2B5EF4-FFF2-40B4-BE49-F238E27FC236}">
                <a16:creationId xmlns:a16="http://schemas.microsoft.com/office/drawing/2014/main" id="{23168A7F-4270-F564-FFCA-F7E551178C1F}"/>
              </a:ext>
            </a:extLst>
          </p:cNvPr>
          <p:cNvSpPr/>
          <p:nvPr/>
        </p:nvSpPr>
        <p:spPr>
          <a:xfrm rot="20446378">
            <a:off x="5966692" y="5484075"/>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lezen</a:t>
            </a:r>
          </a:p>
        </p:txBody>
      </p:sp>
    </p:spTree>
    <p:extLst>
      <p:ext uri="{BB962C8B-B14F-4D97-AF65-F5344CB8AC3E}">
        <p14:creationId xmlns:p14="http://schemas.microsoft.com/office/powerpoint/2010/main" val="3329991642"/>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614FB8-E56B-F1C7-FEE4-B040E946373C}"/>
              </a:ext>
            </a:extLst>
          </p:cNvPr>
          <p:cNvSpPr>
            <a:spLocks noGrp="1"/>
          </p:cNvSpPr>
          <p:nvPr>
            <p:ph type="body" sz="quarter" idx="16"/>
          </p:nvPr>
        </p:nvSpPr>
        <p:spPr/>
        <p:txBody>
          <a:bodyPr/>
          <a:lstStyle/>
          <a:p>
            <a:r>
              <a:rPr lang="en-GB" dirty="0"/>
              <a:t>VIDEO – Het Food Trails-project </a:t>
            </a:r>
          </a:p>
        </p:txBody>
      </p:sp>
      <p:sp>
        <p:nvSpPr>
          <p:cNvPr id="3" name="Text Placeholder 2">
            <a:extLst>
              <a:ext uri="{FF2B5EF4-FFF2-40B4-BE49-F238E27FC236}">
                <a16:creationId xmlns:a16="http://schemas.microsoft.com/office/drawing/2014/main" id="{34AAB5B7-79E9-97E9-5102-E5EDCAA45DC7}"/>
              </a:ext>
            </a:extLst>
          </p:cNvPr>
          <p:cNvSpPr>
            <a:spLocks noGrp="1"/>
          </p:cNvSpPr>
          <p:nvPr>
            <p:ph type="body" sz="quarter" idx="19"/>
          </p:nvPr>
        </p:nvSpPr>
        <p:spPr>
          <a:xfrm>
            <a:off x="6578871" y="2253133"/>
            <a:ext cx="4990998" cy="3651434"/>
          </a:xfrm>
        </p:spPr>
        <p:txBody>
          <a:bodyPr/>
          <a:lstStyle/>
          <a:p>
            <a:pPr marL="0" indent="0" algn="just"/>
            <a:r>
              <a:rPr lang="en-US" dirty="0"/>
              <a:t>Deze video laat zien hoe steden binnen het </a:t>
            </a:r>
            <a:r>
              <a:rPr lang="en-US" b="1" dirty="0"/>
              <a:t>Food Trails-project </a:t>
            </a:r>
            <a:r>
              <a:rPr lang="en-US" dirty="0"/>
              <a:t>– dat gekoppeld is aan het Milan Urban Food Policy Pact – samenwerken met gemeenschappen, overheden en partners om duurzame, inclusieve stedelijke voedselsystemen te creëren. Het biedt een concreet voorbeeld van gezamenlijke actie die aansluit bij service-based learning en maatschappelijke betrokkenheid</a:t>
            </a:r>
            <a:endParaRPr lang="en-GB" dirty="0"/>
          </a:p>
        </p:txBody>
      </p:sp>
      <p:pic>
        <p:nvPicPr>
          <p:cNvPr id="4" name="Online Media 3" title="Food Trails' Video Hero - Pathways towards Food 2030 led urban food policies">
            <a:hlinkClick r:id="" action="ppaction://media"/>
            <a:extLst>
              <a:ext uri="{FF2B5EF4-FFF2-40B4-BE49-F238E27FC236}">
                <a16:creationId xmlns:a16="http://schemas.microsoft.com/office/drawing/2014/main" id="{57A3CB66-74B5-D4C5-ECFC-2AE894C97A59}"/>
              </a:ext>
            </a:extLst>
          </p:cNvPr>
          <p:cNvPicPr>
            <a:picLocks noRot="1" noChangeAspect="1"/>
          </p:cNvPicPr>
          <p:nvPr>
            <a:videoFile r:link="rId1"/>
          </p:nvPr>
        </p:nvPicPr>
        <p:blipFill>
          <a:blip r:embed="rId3"/>
          <a:stretch>
            <a:fillRect/>
          </a:stretch>
        </p:blipFill>
        <p:spPr>
          <a:xfrm>
            <a:off x="622131" y="2079171"/>
            <a:ext cx="5288812" cy="3926115"/>
          </a:xfrm>
          <a:prstGeom prst="rect">
            <a:avLst/>
          </a:prstGeom>
        </p:spPr>
      </p:pic>
      <p:sp>
        <p:nvSpPr>
          <p:cNvPr id="7" name="TextBox 6">
            <a:extLst>
              <a:ext uri="{FF2B5EF4-FFF2-40B4-BE49-F238E27FC236}">
                <a16:creationId xmlns:a16="http://schemas.microsoft.com/office/drawing/2014/main" id="{ABCEA6EC-60F7-48F6-71F3-960C5C26926F}"/>
              </a:ext>
            </a:extLst>
          </p:cNvPr>
          <p:cNvSpPr txBox="1"/>
          <p:nvPr/>
        </p:nvSpPr>
        <p:spPr>
          <a:xfrm>
            <a:off x="6578871" y="5635954"/>
            <a:ext cx="4524558" cy="646331"/>
          </a:xfrm>
          <a:prstGeom prst="rect">
            <a:avLst/>
          </a:prstGeom>
          <a:noFill/>
        </p:spPr>
        <p:txBody>
          <a:bodyPr wrap="square">
            <a:spAutoFit/>
          </a:bodyPr>
          <a:lstStyle/>
          <a:p>
            <a:r>
              <a:rPr lang="en-US" dirty="0">
                <a:hlinkClick r:id="rId4"/>
              </a:rPr>
              <a:t>Food Trails' Video Hero - Pathways towards Food 2030 leidde tot stedelijk voedselbeleid</a:t>
            </a:r>
            <a:endParaRPr lang="en-IE" dirty="0"/>
          </a:p>
        </p:txBody>
      </p:sp>
    </p:spTree>
    <p:extLst>
      <p:ext uri="{BB962C8B-B14F-4D97-AF65-F5344CB8AC3E}">
        <p14:creationId xmlns:p14="http://schemas.microsoft.com/office/powerpoint/2010/main" val="16151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B6E68-6DAB-3988-2728-442E18A406D2}"/>
              </a:ext>
            </a:extLst>
          </p:cNvPr>
          <p:cNvSpPr>
            <a:spLocks noGrp="1"/>
          </p:cNvSpPr>
          <p:nvPr>
            <p:ph type="body" sz="quarter" idx="16"/>
          </p:nvPr>
        </p:nvSpPr>
        <p:spPr/>
        <p:txBody>
          <a:bodyPr/>
          <a:lstStyle/>
          <a:p>
            <a:r>
              <a:rPr lang="en-US" dirty="0"/>
              <a:t>Samenvatting van de module – Communicatie, samenwerking en dienstverlening in voedselsystemen</a:t>
            </a:r>
          </a:p>
          <a:p>
            <a:endParaRPr lang="en-GB" dirty="0"/>
          </a:p>
        </p:txBody>
      </p:sp>
      <p:sp>
        <p:nvSpPr>
          <p:cNvPr id="3" name="Text Placeholder 2">
            <a:extLst>
              <a:ext uri="{FF2B5EF4-FFF2-40B4-BE49-F238E27FC236}">
                <a16:creationId xmlns:a16="http://schemas.microsoft.com/office/drawing/2014/main" id="{8B3E9E63-2414-AD9B-59D1-C8C5FEA67722}"/>
              </a:ext>
            </a:extLst>
          </p:cNvPr>
          <p:cNvSpPr>
            <a:spLocks noGrp="1"/>
          </p:cNvSpPr>
          <p:nvPr>
            <p:ph type="body" sz="quarter" idx="19"/>
          </p:nvPr>
        </p:nvSpPr>
        <p:spPr>
          <a:xfrm>
            <a:off x="904856" y="2155295"/>
            <a:ext cx="10052954" cy="3331106"/>
          </a:xfrm>
        </p:spPr>
        <p:txBody>
          <a:bodyPr/>
          <a:lstStyle/>
          <a:p>
            <a:pPr marL="0" indent="0" algn="just"/>
            <a:r>
              <a:rPr lang="en-US" dirty="0"/>
              <a:t>Deze module onderzocht hoe voedselsystemen worden gevormd door communicatie, samenwerking en servicegericht leren. Deelnemers bekeken voedsel als een vorm van communicatie die verband houdt met cultuur, identiteit en macht, en stonden stil bij de invloed van voedselverhalen op waarden, </a:t>
            </a:r>
            <a:r>
              <a:rPr lang="en-US" dirty="0" err="1"/>
              <a:t>gedrag </a:t>
            </a:r>
            <a:r>
              <a:rPr lang="en-US" dirty="0"/>
              <a:t>en duurzaamheid.</a:t>
            </a:r>
          </a:p>
          <a:p>
            <a:pPr marL="0" indent="0" algn="just"/>
            <a:endParaRPr lang="en-US" dirty="0"/>
          </a:p>
          <a:p>
            <a:pPr marL="0" indent="0" algn="just"/>
            <a:r>
              <a:rPr lang="en-US" dirty="0"/>
              <a:t>De module belichtte ook samenwerking tussen het onderwijs, de industrie, de horeca en gemeenschappen, met de nadruk op co-creatie, vertrouwen en ethisch partnerschap. Ten slotte werd servicegericht leren gepresenteerd als een manier om academisch leren te verbinden met dagelijkse voedselpraktijken en maatschappelijke betrokkenheid, ter ondersteuning van meer inclusieve en sociaal verantwoorde voedselsystemen.</a:t>
            </a:r>
          </a:p>
          <a:p>
            <a:pPr marL="0" indent="0" algn="just"/>
            <a:endParaRPr lang="en-GB" dirty="0"/>
          </a:p>
        </p:txBody>
      </p:sp>
    </p:spTree>
    <p:extLst>
      <p:ext uri="{BB962C8B-B14F-4D97-AF65-F5344CB8AC3E}">
        <p14:creationId xmlns:p14="http://schemas.microsoft.com/office/powerpoint/2010/main" val="4080183674"/>
      </p:ext>
    </p:extLst>
  </p:cSld>
  <p:clrMapOvr>
    <a:masterClrMapping/>
  </p:clrMapOvr>
</p:sld>
</file>

<file path=ppt/slides/slide44.xml><?xml version="1.0" encoding="utf-8"?>
<p:sld xmlns:a16="http://schemas.microsoft.com/office/drawing/2014/main"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Volg onze reis</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904856" y="1699328"/>
            <a:ext cx="10052954" cy="4250335"/>
          </a:xfrm>
          <a:prstGeom prst="rect">
            <a:avLst/>
          </a:prstGeom>
        </p:spPr>
        <p:txBody>
          <a:bodyPr/>
          <a:lstStyle/>
          <a:p>
            <a:pPr marL="0" indent="0" algn="just"/>
            <a:r>
              <a:rPr lang="en-US" b="1" dirty="0"/>
              <a:t>Focus: </a:t>
            </a:r>
            <a:r>
              <a:rPr lang="en-US" dirty="0"/>
              <a:t>Hoe communicatie- en samenwerkingspraktijken vorm geven aan voedselsystemen, onderwijs en dienstverlening binnen de gemeenschap, het bedrijfsleven en het hoger onderwijs.</a:t>
            </a:r>
          </a:p>
          <a:p>
            <a:pPr marL="0" indent="0" algn="just"/>
            <a:endParaRPr lang="en-US" b="1" dirty="0"/>
          </a:p>
          <a:p>
            <a:pPr marL="0" indent="0" algn="just"/>
            <a:r>
              <a:rPr lang="en-US" b="1" dirty="0"/>
              <a:t>Leerdoelen</a:t>
            </a:r>
          </a:p>
          <a:p>
            <a:pPr marL="0" indent="0" algn="just"/>
            <a:r>
              <a:rPr lang="en-US" dirty="0"/>
              <a:t>Aan het einde van deze module zijn de deelnemers in staat om:</a:t>
            </a:r>
          </a:p>
          <a:p>
            <a:pPr marL="342900" indent="-342900" algn="just">
              <a:buFont typeface="Arial" panose="020B0604020202020204" pitchFamily="34" charset="0"/>
              <a:buChar char="•"/>
            </a:pPr>
            <a:r>
              <a:rPr lang="en-US" dirty="0"/>
              <a:t>De rol van communicatie en samenwerking bij het creëren van inclusieve, duurzame voedselsystemen uit te leggen.</a:t>
            </a:r>
          </a:p>
          <a:p>
            <a:pPr marL="342900" indent="-342900" algn="just">
              <a:buFont typeface="Arial" panose="020B0604020202020204" pitchFamily="34" charset="0"/>
              <a:buChar char="•"/>
            </a:pPr>
            <a:r>
              <a:rPr lang="en-US" dirty="0"/>
              <a:t>Analyseren hoe service-based learning en maatschappelijke betrokkenheid de resultaten van voedingseducatie versterken.</a:t>
            </a:r>
          </a:p>
          <a:p>
            <a:pPr marL="342900" indent="-342900" algn="just">
              <a:buFont typeface="Arial" panose="020B0604020202020204" pitchFamily="34" charset="0"/>
              <a:buChar char="•"/>
            </a:pPr>
            <a:r>
              <a:rPr lang="en-US" dirty="0"/>
              <a:t>Samenwerkingsbenaderingen toepassen op reële uitdagingen op het gebied van voedsel, horeca en de gemeenschap.</a:t>
            </a:r>
          </a:p>
          <a:p>
            <a:pPr marL="342900" indent="-342900" algn="just">
              <a:buFont typeface="Arial" panose="020B0604020202020204" pitchFamily="34" charset="0"/>
              <a:buChar char="•"/>
            </a:pPr>
            <a:r>
              <a:rPr lang="en-US" dirty="0"/>
              <a:t>Te reflecteren op hun eigen communicatiepraktijken bij het werken in verschillende disciplines, culturen en sectoren.</a:t>
            </a:r>
          </a:p>
        </p:txBody>
      </p:sp>
      <p:sp>
        <p:nvSpPr>
          <p:cNvPr id="6" name="Text Placeholder 1">
            <a:extLst>
              <a:ext uri="{FF2B5EF4-FFF2-40B4-BE49-F238E27FC236}">
                <a16:creationId xmlns:a16="http://schemas.microsoft.com/office/drawing/2014/main" id="{9DDAB6F0-ACBF-4525-A045-63EFA66CDD1C}"/>
              </a:ext>
            </a:extLst>
          </p:cNvPr>
          <p:cNvSpPr txBox="1">
            <a:spLocks/>
          </p:cNvSpPr>
          <p:nvPr/>
        </p:nvSpPr>
        <p:spPr>
          <a:xfrm>
            <a:off x="-1" y="650590"/>
            <a:ext cx="5432079"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Leerdoelen </a:t>
            </a:r>
          </a:p>
        </p:txBody>
      </p:sp>
    </p:spTree>
    <p:extLst>
      <p:ext uri="{BB962C8B-B14F-4D97-AF65-F5344CB8AC3E}">
        <p14:creationId xmlns:p14="http://schemas.microsoft.com/office/powerpoint/2010/main" val="840311021"/>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descr="Heart-shaped jam on toast">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dirty="0"/>
              <a:t>02</a:t>
            </a:r>
          </a:p>
        </p:txBody>
      </p:sp>
      <p:sp>
        <p:nvSpPr>
          <p:cNvPr id="14" name="Rectangle 13">
            <a:extLst>
              <a:ext uri="{FF2B5EF4-FFF2-40B4-BE49-F238E27FC236}">
                <a16:creationId xmlns:a16="http://schemas.microsoft.com/office/drawing/2014/main" id="{94A2FE3F-F4C2-BB91-1F10-E78D3D716B5B}"/>
              </a:ext>
            </a:extLst>
          </p:cNvPr>
          <p:cNvSpPr/>
          <p:nvPr/>
        </p:nvSpPr>
        <p:spPr>
          <a:xfrm>
            <a:off x="5523514" y="3110948"/>
            <a:ext cx="5178176" cy="201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707537" y="3163246"/>
            <a:ext cx="5178177" cy="1754326"/>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COMMUNICATIE EN VERHALEN VERTELLEN IN VOEDSELSYSTEMEN</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659219" y="826894"/>
            <a:ext cx="10479218" cy="803654"/>
          </a:xfrm>
          <a:prstGeom prst="rect">
            <a:avLst/>
          </a:prstGeom>
        </p:spPr>
        <p:txBody>
          <a:bodyPr/>
          <a:lstStyle/>
          <a:p>
            <a:r>
              <a:rPr lang="en-US" dirty="0"/>
              <a:t>Voedsel als vorm van communicatie </a:t>
            </a:r>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659219" y="2183385"/>
            <a:ext cx="10724855" cy="3781929"/>
          </a:xfrm>
          <a:prstGeom prst="rect">
            <a:avLst/>
          </a:prstGeom>
        </p:spPr>
        <p:txBody>
          <a:bodyPr/>
          <a:lstStyle/>
          <a:p>
            <a:pPr marL="0" indent="0" algn="just">
              <a:spcAft>
                <a:spcPts val="600"/>
              </a:spcAft>
            </a:pPr>
            <a:r>
              <a:rPr lang="en-US" dirty="0"/>
              <a:t>Voedsel fungeert als een vorm van communicatie die </a:t>
            </a:r>
            <a:r>
              <a:rPr lang="en-US" b="1" dirty="0"/>
              <a:t>culturele betekenis, sociale waarden en collectief geheugen </a:t>
            </a:r>
            <a:r>
              <a:rPr lang="en-US" dirty="0"/>
              <a:t>overbrengt</a:t>
            </a:r>
            <a:r>
              <a:rPr lang="en-US" dirty="0"/>
              <a:t>. Voedsel voedt niet alleen het lichaam, maar weerspiegelt ook de geschiedenis, tradities en ecologische relaties van de mensen die het produceren en consumeren. Maaltijden, eetgewoonten en rituelen communiceren identiteit, verbondenheid en sociale relaties binnen gemeenschappen.</a:t>
            </a:r>
          </a:p>
          <a:p>
            <a:pPr marL="0" indent="0" algn="just"/>
            <a:r>
              <a:rPr lang="en-US" dirty="0"/>
              <a:t>Deze communicatieve rol van voedsel wordt erkend door de </a:t>
            </a:r>
            <a:r>
              <a:rPr lang="en-US" dirty="0">
                <a:hlinkClick r:id="rId3"/>
              </a:rPr>
              <a:t>Voedsel- en Landbouworganisatie van de Verenigde Naties</a:t>
            </a:r>
            <a:r>
              <a:rPr lang="en-US" dirty="0"/>
              <a:t>, die opmerkt dat voedsel </a:t>
            </a:r>
            <a:r>
              <a:rPr lang="en-US" b="1" i="1" dirty="0"/>
              <a:t>“een krachtige uitdrukking </a:t>
            </a:r>
            <a:r>
              <a:rPr lang="en-US" dirty="0"/>
              <a:t>is </a:t>
            </a:r>
            <a:r>
              <a:rPr lang="en-US" b="1" i="1" dirty="0"/>
              <a:t>van culturele identiteit, gemeenschapsbanden en voorouderlijke wijsheid</a:t>
            </a:r>
            <a:r>
              <a:rPr lang="en-US" dirty="0"/>
              <a:t>”. Traditionele gerechten en lokaal aangepaste ingrediënten dragen betekenissen in zich die van generatie op generatie zijn doorgegeven en dragen bij aan het cultureel erfgoed en de veerkracht binnen voedselsystemen. Door voedsel te zien als communicatie worden leerlingen aangemoedigd om niet alleen na te denken over wat er wordt gegeten, maar ook over hoe, waarom, waar en met wie voedsel wordt gedeeld, en hoe deze praktijken waarden, gedrag en sociale structuren vormgeven.</a:t>
            </a:r>
          </a:p>
        </p:txBody>
      </p:sp>
      <p:grpSp>
        <p:nvGrpSpPr>
          <p:cNvPr id="2" name="Group 1">
            <a:extLst>
              <a:ext uri="{FF2B5EF4-FFF2-40B4-BE49-F238E27FC236}">
                <a16:creationId xmlns:a16="http://schemas.microsoft.com/office/drawing/2014/main" id="{E1CAB8B6-0466-BC4D-6CC1-4961C07DB181}"/>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7ECCDDBB-60AB-A710-1AF0-88C4CA2BF39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90B564A8-60D0-4603-CA2A-F0C654AD9881}"/>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3728212F-90C5-0063-403A-C4FC2A9E7966}"/>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EA97A95-E5BD-A2F3-74E2-CFD510B2BCF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1C715C-B3BA-172E-8FBB-18239AEAB7F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4419AC4-311B-614D-A671-DBD22559FBC7}"/>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3FBADB9-A2B2-45F5-7A96-5ED63BC3535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0C44CCF-5EEC-92F4-A01D-0A121B12120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465AB7-1694-06B4-9E62-97BEC5087E9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85632CE-7F13-DD84-EEC1-0EA4171BFDA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67080779"/>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A7E9C-4380-E2A2-0905-EF0C389A2255}"/>
              </a:ext>
            </a:extLst>
          </p:cNvPr>
          <p:cNvSpPr>
            <a:spLocks noGrp="1"/>
          </p:cNvSpPr>
          <p:nvPr>
            <p:ph type="body" sz="quarter" idx="18"/>
          </p:nvPr>
        </p:nvSpPr>
        <p:spPr>
          <a:xfrm>
            <a:off x="307835" y="1761310"/>
            <a:ext cx="5549876" cy="3666574"/>
          </a:xfrm>
        </p:spPr>
        <p:txBody>
          <a:bodyPr/>
          <a:lstStyle/>
          <a:p>
            <a:pPr marL="0" indent="0"/>
            <a:r>
              <a:rPr lang="en-US" dirty="0"/>
              <a:t>Verhalen over voedsel beïnvloeden hoe mensen begrijpen wat voedsel betekent en waarom het belangrijk is. Deze verhalen gaan onder meer over:</a:t>
            </a:r>
          </a:p>
          <a:p>
            <a:pPr marL="342900" indent="-342900">
              <a:spcBef>
                <a:spcPts val="400"/>
              </a:spcBef>
              <a:buFont typeface="Arial" panose="020B0604020202020204" pitchFamily="34" charset="0"/>
              <a:buChar char="•"/>
            </a:pPr>
            <a:r>
              <a:rPr lang="en-US" dirty="0"/>
              <a:t>herkomst</a:t>
            </a:r>
          </a:p>
          <a:p>
            <a:pPr marL="342900" indent="-342900">
              <a:spcBef>
                <a:spcPts val="400"/>
              </a:spcBef>
              <a:buFont typeface="Arial" panose="020B0604020202020204" pitchFamily="34" charset="0"/>
              <a:buChar char="•"/>
            </a:pPr>
            <a:r>
              <a:rPr lang="en-US" dirty="0"/>
              <a:t>productiemethoden</a:t>
            </a:r>
          </a:p>
          <a:p>
            <a:pPr marL="342900" indent="-342900">
              <a:spcBef>
                <a:spcPts val="400"/>
              </a:spcBef>
              <a:buFont typeface="Arial" panose="020B0604020202020204" pitchFamily="34" charset="0"/>
              <a:buChar char="•"/>
            </a:pPr>
            <a:r>
              <a:rPr lang="en-US" dirty="0"/>
              <a:t>culturele tradities</a:t>
            </a:r>
          </a:p>
          <a:p>
            <a:pPr marL="342900" indent="-342900">
              <a:spcBef>
                <a:spcPts val="400"/>
              </a:spcBef>
              <a:buFont typeface="Arial" panose="020B0604020202020204" pitchFamily="34" charset="0"/>
              <a:buChar char="•"/>
            </a:pPr>
            <a:r>
              <a:rPr lang="en-US" dirty="0"/>
              <a:t>ethische waarden</a:t>
            </a:r>
          </a:p>
          <a:p>
            <a:pPr marL="0" indent="0"/>
            <a:r>
              <a:rPr lang="en-US" dirty="0"/>
              <a:t>Door middel van verhalen wordt voedsel vaak gepresenteerd als meer dan alleen een product, waardoor het wordt gekoppeld aan ideeën over kwaliteit, verantwoordelijkheid en identiteit.</a:t>
            </a:r>
          </a:p>
          <a:p>
            <a:pPr marL="0" indent="0"/>
            <a:r>
              <a:rPr lang="en-US" dirty="0"/>
              <a:t>Verhalen over voedsel geven vorm aan waarden door:</a:t>
            </a:r>
          </a:p>
          <a:p>
            <a:endParaRPr lang="en-IE" dirty="0"/>
          </a:p>
        </p:txBody>
      </p:sp>
      <p:sp>
        <p:nvSpPr>
          <p:cNvPr id="3" name="Text Placeholder 2">
            <a:extLst>
              <a:ext uri="{FF2B5EF4-FFF2-40B4-BE49-F238E27FC236}">
                <a16:creationId xmlns:a16="http://schemas.microsoft.com/office/drawing/2014/main" id="{99A3A943-B5E0-3166-4B58-26EDACB544F0}"/>
              </a:ext>
            </a:extLst>
          </p:cNvPr>
          <p:cNvSpPr>
            <a:spLocks noGrp="1"/>
          </p:cNvSpPr>
          <p:nvPr>
            <p:ph type="body" sz="quarter" idx="16"/>
          </p:nvPr>
        </p:nvSpPr>
        <p:spPr>
          <a:xfrm>
            <a:off x="408688" y="519395"/>
            <a:ext cx="4990998" cy="992652"/>
          </a:xfrm>
        </p:spPr>
        <p:txBody>
          <a:bodyPr/>
          <a:lstStyle/>
          <a:p>
            <a:r>
              <a:rPr lang="en-US" dirty="0"/>
              <a:t>Hoe verhalen over voedsel waarden vormgeven</a:t>
            </a:r>
            <a:endParaRPr lang="en-IE" dirty="0"/>
          </a:p>
        </p:txBody>
      </p:sp>
      <p:sp>
        <p:nvSpPr>
          <p:cNvPr id="5" name="Freeform 1">
            <a:extLst>
              <a:ext uri="{FF2B5EF4-FFF2-40B4-BE49-F238E27FC236}">
                <a16:creationId xmlns:a16="http://schemas.microsoft.com/office/drawing/2014/main" id="{0DC45A51-9B52-F198-4141-B9D1BEEC1929}"/>
              </a:ext>
            </a:extLst>
          </p:cNvPr>
          <p:cNvSpPr>
            <a:spLocks noChangeArrowheads="1"/>
          </p:cNvSpPr>
          <p:nvPr/>
        </p:nvSpPr>
        <p:spPr bwMode="auto">
          <a:xfrm>
            <a:off x="8409117" y="633657"/>
            <a:ext cx="3212498"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7473B6"/>
          </a:solidFill>
          <a:ln>
            <a:noFill/>
          </a:ln>
          <a:effectLst/>
        </p:spPr>
        <p:txBody>
          <a:bodyPr wrap="none" anchor="ctr"/>
          <a:lstStyle/>
          <a:p>
            <a:endParaRPr lang="en-US" sz="900"/>
          </a:p>
        </p:txBody>
      </p:sp>
      <p:sp>
        <p:nvSpPr>
          <p:cNvPr id="6" name="Freeform 245">
            <a:extLst>
              <a:ext uri="{FF2B5EF4-FFF2-40B4-BE49-F238E27FC236}">
                <a16:creationId xmlns:a16="http://schemas.microsoft.com/office/drawing/2014/main" id="{EAB8FFA3-048F-2032-925F-DE4822863680}"/>
              </a:ext>
            </a:extLst>
          </p:cNvPr>
          <p:cNvSpPr>
            <a:spLocks noChangeArrowheads="1"/>
          </p:cNvSpPr>
          <p:nvPr/>
        </p:nvSpPr>
        <p:spPr bwMode="auto">
          <a:xfrm>
            <a:off x="7516005" y="490759"/>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F26F46"/>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FD41B49D-9FF5-8DCE-7980-BF31419A5263}"/>
              </a:ext>
            </a:extLst>
          </p:cNvPr>
          <p:cNvSpPr>
            <a:spLocks noChangeArrowheads="1"/>
          </p:cNvSpPr>
          <p:nvPr/>
        </p:nvSpPr>
        <p:spPr bwMode="auto">
          <a:xfrm>
            <a:off x="6737210" y="2053111"/>
            <a:ext cx="3212498"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CC0DA"/>
          </a:solidFill>
          <a:ln>
            <a:noFill/>
          </a:ln>
          <a:effectLst/>
        </p:spPr>
        <p:txBody>
          <a:bodyPr wrap="none" anchor="ctr"/>
          <a:lstStyle/>
          <a:p>
            <a:endParaRPr lang="en-US" sz="900" dirty="0"/>
          </a:p>
        </p:txBody>
      </p:sp>
      <p:sp>
        <p:nvSpPr>
          <p:cNvPr id="8" name="Freeform 247">
            <a:extLst>
              <a:ext uri="{FF2B5EF4-FFF2-40B4-BE49-F238E27FC236}">
                <a16:creationId xmlns:a16="http://schemas.microsoft.com/office/drawing/2014/main" id="{979A438F-F397-48A4-C951-FE8AE7E2FC86}"/>
              </a:ext>
            </a:extLst>
          </p:cNvPr>
          <p:cNvSpPr>
            <a:spLocks noChangeArrowheads="1"/>
          </p:cNvSpPr>
          <p:nvPr/>
        </p:nvSpPr>
        <p:spPr bwMode="auto">
          <a:xfrm>
            <a:off x="5844098"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82055556-50B2-89B6-44FC-E3E776A0C7AD}"/>
              </a:ext>
            </a:extLst>
          </p:cNvPr>
          <p:cNvSpPr>
            <a:spLocks noChangeArrowheads="1"/>
          </p:cNvSpPr>
          <p:nvPr/>
        </p:nvSpPr>
        <p:spPr bwMode="auto">
          <a:xfrm>
            <a:off x="8409117" y="3451129"/>
            <a:ext cx="3212498"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292668"/>
          </a:solidFill>
          <a:ln>
            <a:noFill/>
          </a:ln>
          <a:effectLst/>
        </p:spPr>
        <p:txBody>
          <a:bodyPr wrap="none" anchor="ctr"/>
          <a:lstStyle/>
          <a:p>
            <a:endParaRPr lang="en-US" sz="900"/>
          </a:p>
        </p:txBody>
      </p:sp>
      <p:sp>
        <p:nvSpPr>
          <p:cNvPr id="10" name="Freeform 249">
            <a:extLst>
              <a:ext uri="{FF2B5EF4-FFF2-40B4-BE49-F238E27FC236}">
                <a16:creationId xmlns:a16="http://schemas.microsoft.com/office/drawing/2014/main" id="{42DD2913-7F5D-D5EF-9F98-0DC22C5EC51B}"/>
              </a:ext>
            </a:extLst>
          </p:cNvPr>
          <p:cNvSpPr>
            <a:spLocks noChangeArrowheads="1"/>
          </p:cNvSpPr>
          <p:nvPr/>
        </p:nvSpPr>
        <p:spPr bwMode="auto">
          <a:xfrm>
            <a:off x="7516005" y="330823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F26F46"/>
          </a:solidFill>
          <a:ln>
            <a:noFill/>
          </a:ln>
          <a:effectLst/>
        </p:spPr>
        <p:txBody>
          <a:bodyPr wrap="none" anchor="ctr"/>
          <a:lstStyle/>
          <a:p>
            <a:endParaRPr lang="en-US" sz="900"/>
          </a:p>
        </p:txBody>
      </p:sp>
      <p:sp>
        <p:nvSpPr>
          <p:cNvPr id="11" name="Freeform 250">
            <a:extLst>
              <a:ext uri="{FF2B5EF4-FFF2-40B4-BE49-F238E27FC236}">
                <a16:creationId xmlns:a16="http://schemas.microsoft.com/office/drawing/2014/main" id="{489C5953-F0BF-9C7D-451C-F6E211DAFFA1}"/>
              </a:ext>
            </a:extLst>
          </p:cNvPr>
          <p:cNvSpPr>
            <a:spLocks noChangeArrowheads="1"/>
          </p:cNvSpPr>
          <p:nvPr/>
        </p:nvSpPr>
        <p:spPr bwMode="auto">
          <a:xfrm>
            <a:off x="6822074" y="4849147"/>
            <a:ext cx="3212498"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55854D"/>
          </a:solidFill>
          <a:ln>
            <a:noFill/>
          </a:ln>
          <a:effectLst/>
        </p:spPr>
        <p:txBody>
          <a:bodyPr wrap="none" anchor="ctr"/>
          <a:lstStyle/>
          <a:p>
            <a:endParaRPr lang="en-US" sz="900"/>
          </a:p>
        </p:txBody>
      </p:sp>
      <p:sp>
        <p:nvSpPr>
          <p:cNvPr id="12" name="Freeform 251">
            <a:extLst>
              <a:ext uri="{FF2B5EF4-FFF2-40B4-BE49-F238E27FC236}">
                <a16:creationId xmlns:a16="http://schemas.microsoft.com/office/drawing/2014/main" id="{160F2D39-51EE-E3DA-F09D-CFAC5C10A645}"/>
              </a:ext>
            </a:extLst>
          </p:cNvPr>
          <p:cNvSpPr>
            <a:spLocks noChangeArrowheads="1"/>
          </p:cNvSpPr>
          <p:nvPr/>
        </p:nvSpPr>
        <p:spPr bwMode="auto">
          <a:xfrm>
            <a:off x="5844098" y="472768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7217FA33-00CE-C158-FBDC-C2889A681F2F}"/>
              </a:ext>
            </a:extLst>
          </p:cNvPr>
          <p:cNvSpPr txBox="1"/>
          <p:nvPr/>
        </p:nvSpPr>
        <p:spPr>
          <a:xfrm>
            <a:off x="8858257" y="715291"/>
            <a:ext cx="2466886" cy="969496"/>
          </a:xfrm>
          <a:prstGeom prst="rect">
            <a:avLst/>
          </a:prstGeom>
          <a:noFill/>
        </p:spPr>
        <p:txBody>
          <a:bodyPr wrap="square" rtlCol="0" anchor="ctr">
            <a:spAutoFit/>
          </a:bodyPr>
          <a:lstStyle/>
          <a:p>
            <a:pPr algn="ctr"/>
            <a:r>
              <a:rPr lang="en-US" sz="1900" b="1" dirty="0">
                <a:solidFill>
                  <a:schemeClr val="bg1"/>
                </a:solidFill>
              </a:rPr>
              <a:t>De nadruk te leggen op tradities, erfgoed en culturele continuïteit</a:t>
            </a:r>
          </a:p>
        </p:txBody>
      </p:sp>
      <p:sp>
        <p:nvSpPr>
          <p:cNvPr id="14" name="CuadroTexto 555">
            <a:extLst>
              <a:ext uri="{FF2B5EF4-FFF2-40B4-BE49-F238E27FC236}">
                <a16:creationId xmlns:a16="http://schemas.microsoft.com/office/drawing/2014/main" id="{C6D15B36-4577-237D-CB5D-34ADDE4B0BBC}"/>
              </a:ext>
            </a:extLst>
          </p:cNvPr>
          <p:cNvSpPr txBox="1"/>
          <p:nvPr/>
        </p:nvSpPr>
        <p:spPr>
          <a:xfrm>
            <a:off x="7063264" y="2171883"/>
            <a:ext cx="2912791" cy="969496"/>
          </a:xfrm>
          <a:prstGeom prst="rect">
            <a:avLst/>
          </a:prstGeom>
          <a:noFill/>
        </p:spPr>
        <p:txBody>
          <a:bodyPr wrap="square" rtlCol="0">
            <a:spAutoFit/>
          </a:bodyPr>
          <a:lstStyle/>
          <a:p>
            <a:pPr algn="ctr"/>
            <a:r>
              <a:rPr lang="en-US" sz="1900" b="1" dirty="0">
                <a:solidFill>
                  <a:schemeClr val="bg1"/>
                </a:solidFill>
                <a:latin typeface="Calibri" panose="020F0502020204030204" pitchFamily="34" charset="0"/>
                <a:ea typeface="Lato" charset="0"/>
                <a:cs typeface="Calibri" panose="020F0502020204030204" pitchFamily="34" charset="0"/>
              </a:rPr>
              <a:t>Duurzaamheid, zorg voor het milieu en biodiversiteit benadrukken</a:t>
            </a:r>
          </a:p>
        </p:txBody>
      </p:sp>
      <p:sp>
        <p:nvSpPr>
          <p:cNvPr id="15" name="CuadroTexto 557">
            <a:extLst>
              <a:ext uri="{FF2B5EF4-FFF2-40B4-BE49-F238E27FC236}">
                <a16:creationId xmlns:a16="http://schemas.microsoft.com/office/drawing/2014/main" id="{6D929FDB-2400-C19B-3DCC-AEE4FAADECB8}"/>
              </a:ext>
            </a:extLst>
          </p:cNvPr>
          <p:cNvSpPr txBox="1"/>
          <p:nvPr/>
        </p:nvSpPr>
        <p:spPr>
          <a:xfrm>
            <a:off x="8768313" y="3603467"/>
            <a:ext cx="2686906" cy="969496"/>
          </a:xfrm>
          <a:prstGeom prst="rect">
            <a:avLst/>
          </a:prstGeom>
          <a:noFill/>
        </p:spPr>
        <p:txBody>
          <a:bodyPr wrap="square" rtlCol="0">
            <a:spAutoFit/>
          </a:bodyPr>
          <a:lstStyle/>
          <a:p>
            <a:pPr algn="ctr"/>
            <a:r>
              <a:rPr lang="en-US" sz="1900" b="1" dirty="0">
                <a:solidFill>
                  <a:schemeClr val="bg1"/>
                </a:solidFill>
                <a:latin typeface="Calibri" panose="020F0502020204030204" pitchFamily="34" charset="0"/>
                <a:ea typeface="Lato" charset="0"/>
                <a:cs typeface="Calibri" panose="020F0502020204030204" pitchFamily="34" charset="0"/>
              </a:rPr>
              <a:t>Voedsel te koppelen aan gezondheid, welzijn en levensstijlkeuzes</a:t>
            </a:r>
          </a:p>
        </p:txBody>
      </p:sp>
      <p:sp>
        <p:nvSpPr>
          <p:cNvPr id="16" name="CuadroTexto 559">
            <a:extLst>
              <a:ext uri="{FF2B5EF4-FFF2-40B4-BE49-F238E27FC236}">
                <a16:creationId xmlns:a16="http://schemas.microsoft.com/office/drawing/2014/main" id="{D0319A58-E312-B08E-3669-618A3E799293}"/>
              </a:ext>
            </a:extLst>
          </p:cNvPr>
          <p:cNvSpPr txBox="1"/>
          <p:nvPr/>
        </p:nvSpPr>
        <p:spPr>
          <a:xfrm>
            <a:off x="6990618" y="4834755"/>
            <a:ext cx="2959089" cy="969496"/>
          </a:xfrm>
          <a:prstGeom prst="rect">
            <a:avLst/>
          </a:prstGeom>
          <a:noFill/>
        </p:spPr>
        <p:txBody>
          <a:bodyPr wrap="square" rtlCol="0">
            <a:spAutoFit/>
          </a:bodyPr>
          <a:lstStyle/>
          <a:p>
            <a:pPr algn="ctr"/>
            <a:r>
              <a:rPr lang="en-US" sz="1900" b="1" dirty="0">
                <a:solidFill>
                  <a:schemeClr val="bg1"/>
                </a:solidFill>
                <a:latin typeface="Calibri" panose="020F0502020204030204" pitchFamily="34" charset="0"/>
                <a:ea typeface="Lato" charset="0"/>
                <a:cs typeface="Calibri" panose="020F0502020204030204" pitchFamily="34" charset="0"/>
              </a:rPr>
              <a:t>Emotionele banden te creëren via herinneringen, plaatsen en mensen</a:t>
            </a:r>
          </a:p>
        </p:txBody>
      </p:sp>
      <p:grpSp>
        <p:nvGrpSpPr>
          <p:cNvPr id="17" name="Graphic 3">
            <a:extLst>
              <a:ext uri="{FF2B5EF4-FFF2-40B4-BE49-F238E27FC236}">
                <a16:creationId xmlns:a16="http://schemas.microsoft.com/office/drawing/2014/main" id="{C458C5EC-B082-0A91-4F82-BF8E4FF48F35}"/>
              </a:ext>
            </a:extLst>
          </p:cNvPr>
          <p:cNvGrpSpPr/>
          <p:nvPr/>
        </p:nvGrpSpPr>
        <p:grpSpPr>
          <a:xfrm>
            <a:off x="6092780" y="2154454"/>
            <a:ext cx="772300" cy="871495"/>
            <a:chOff x="4643578" y="432838"/>
            <a:chExt cx="1028134" cy="1160188"/>
          </a:xfrm>
          <a:solidFill>
            <a:schemeClr val="bg1"/>
          </a:solidFill>
        </p:grpSpPr>
        <p:sp>
          <p:nvSpPr>
            <p:cNvPr id="18" name="Freeform 1033">
              <a:extLst>
                <a:ext uri="{FF2B5EF4-FFF2-40B4-BE49-F238E27FC236}">
                  <a16:creationId xmlns:a16="http://schemas.microsoft.com/office/drawing/2014/main" id="{9C4DD7FD-3098-20AE-14C4-BBF057DAF46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473B6"/>
            </a:solidFill>
            <a:ln w="27426" cap="flat">
              <a:noFill/>
              <a:prstDash val="solid"/>
              <a:miter/>
            </a:ln>
          </p:spPr>
          <p:txBody>
            <a:bodyPr rtlCol="0" anchor="ctr"/>
            <a:lstStyle/>
            <a:p>
              <a:endParaRPr lang="en-US" dirty="0"/>
            </a:p>
          </p:txBody>
        </p:sp>
        <p:grpSp>
          <p:nvGrpSpPr>
            <p:cNvPr id="19" name="Graphic 3">
              <a:extLst>
                <a:ext uri="{FF2B5EF4-FFF2-40B4-BE49-F238E27FC236}">
                  <a16:creationId xmlns:a16="http://schemas.microsoft.com/office/drawing/2014/main" id="{4D644D39-38B0-4ABB-24A9-7DE6E936DCD8}"/>
                </a:ext>
              </a:extLst>
            </p:cNvPr>
            <p:cNvGrpSpPr/>
            <p:nvPr/>
          </p:nvGrpSpPr>
          <p:grpSpPr>
            <a:xfrm>
              <a:off x="4643578" y="432838"/>
              <a:ext cx="1028134" cy="1160188"/>
              <a:chOff x="4643578" y="432838"/>
              <a:chExt cx="1028134" cy="1160188"/>
            </a:xfrm>
            <a:grpFill/>
          </p:grpSpPr>
          <p:sp>
            <p:nvSpPr>
              <p:cNvPr id="20" name="Freeform 1035">
                <a:extLst>
                  <a:ext uri="{FF2B5EF4-FFF2-40B4-BE49-F238E27FC236}">
                    <a16:creationId xmlns:a16="http://schemas.microsoft.com/office/drawing/2014/main" id="{A79D5C95-8B8B-4CFA-9BC1-BF99EF348D02}"/>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03C8F230-D362-3EF7-55A7-F137E66ADF67}"/>
                  </a:ext>
                </a:extLst>
              </p:cNvPr>
              <p:cNvGrpSpPr/>
              <p:nvPr/>
            </p:nvGrpSpPr>
            <p:grpSpPr>
              <a:xfrm>
                <a:off x="4643578" y="432838"/>
                <a:ext cx="1028134" cy="1160188"/>
                <a:chOff x="4643578" y="432838"/>
                <a:chExt cx="1028134" cy="1160188"/>
              </a:xfrm>
              <a:grpFill/>
            </p:grpSpPr>
            <p:sp>
              <p:nvSpPr>
                <p:cNvPr id="22" name="Freeform 1037">
                  <a:extLst>
                    <a:ext uri="{FF2B5EF4-FFF2-40B4-BE49-F238E27FC236}">
                      <a16:creationId xmlns:a16="http://schemas.microsoft.com/office/drawing/2014/main" id="{D5E71D42-5F10-7558-289A-AA1445FDFEF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3" name="Freeform 1038">
                  <a:extLst>
                    <a:ext uri="{FF2B5EF4-FFF2-40B4-BE49-F238E27FC236}">
                      <a16:creationId xmlns:a16="http://schemas.microsoft.com/office/drawing/2014/main" id="{6A64971D-DE69-1D0E-1633-B9454CDEDDDA}"/>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4" name="Graphic 3">
            <a:extLst>
              <a:ext uri="{FF2B5EF4-FFF2-40B4-BE49-F238E27FC236}">
                <a16:creationId xmlns:a16="http://schemas.microsoft.com/office/drawing/2014/main" id="{8CD80431-908A-D9B5-A370-1D13ECDE9625}"/>
              </a:ext>
            </a:extLst>
          </p:cNvPr>
          <p:cNvGrpSpPr/>
          <p:nvPr/>
        </p:nvGrpSpPr>
        <p:grpSpPr>
          <a:xfrm>
            <a:off x="7806886" y="3603467"/>
            <a:ext cx="837349" cy="785687"/>
            <a:chOff x="6615628" y="2116894"/>
            <a:chExt cx="1066935" cy="1001108"/>
          </a:xfrm>
          <a:solidFill>
            <a:schemeClr val="bg1"/>
          </a:solidFill>
        </p:grpSpPr>
        <p:sp>
          <p:nvSpPr>
            <p:cNvPr id="25" name="Freeform 1128">
              <a:extLst>
                <a:ext uri="{FF2B5EF4-FFF2-40B4-BE49-F238E27FC236}">
                  <a16:creationId xmlns:a16="http://schemas.microsoft.com/office/drawing/2014/main" id="{7EFCF4B2-FC1C-50C7-F248-6EBAF442E0A1}"/>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650882EA-999B-62E8-8AE0-6DBE0EDB3515}"/>
                </a:ext>
              </a:extLst>
            </p:cNvPr>
            <p:cNvGrpSpPr/>
            <p:nvPr/>
          </p:nvGrpSpPr>
          <p:grpSpPr>
            <a:xfrm>
              <a:off x="6615628" y="2116894"/>
              <a:ext cx="1066935" cy="1001108"/>
              <a:chOff x="6615628" y="2116894"/>
              <a:chExt cx="1066935" cy="1001108"/>
            </a:xfrm>
            <a:grpFill/>
          </p:grpSpPr>
          <p:sp>
            <p:nvSpPr>
              <p:cNvPr id="27" name="Freeform 1130">
                <a:extLst>
                  <a:ext uri="{FF2B5EF4-FFF2-40B4-BE49-F238E27FC236}">
                    <a16:creationId xmlns:a16="http://schemas.microsoft.com/office/drawing/2014/main" id="{C5C3E0B6-3BCB-A62A-55DF-8CB28F7A1E12}"/>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8" name="Freeform 1131">
                <a:extLst>
                  <a:ext uri="{FF2B5EF4-FFF2-40B4-BE49-F238E27FC236}">
                    <a16:creationId xmlns:a16="http://schemas.microsoft.com/office/drawing/2014/main" id="{B2AFFE93-E1DE-E74D-8904-FB5274C06233}"/>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9" name="Freeform 1132">
                <a:extLst>
                  <a:ext uri="{FF2B5EF4-FFF2-40B4-BE49-F238E27FC236}">
                    <a16:creationId xmlns:a16="http://schemas.microsoft.com/office/drawing/2014/main" id="{3765C8EF-5EB4-BDEB-980D-CE33650FEAC9}"/>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0" name="Freeform 1133">
                <a:extLst>
                  <a:ext uri="{FF2B5EF4-FFF2-40B4-BE49-F238E27FC236}">
                    <a16:creationId xmlns:a16="http://schemas.microsoft.com/office/drawing/2014/main" id="{A112B032-7743-7F75-4D4D-C094CD8955F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1" name="Freeform 1134">
                <a:extLst>
                  <a:ext uri="{FF2B5EF4-FFF2-40B4-BE49-F238E27FC236}">
                    <a16:creationId xmlns:a16="http://schemas.microsoft.com/office/drawing/2014/main" id="{9EC684F6-C321-B2CC-6BA4-B917EF2CC952}"/>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2" name="Freeform 1135">
                <a:extLst>
                  <a:ext uri="{FF2B5EF4-FFF2-40B4-BE49-F238E27FC236}">
                    <a16:creationId xmlns:a16="http://schemas.microsoft.com/office/drawing/2014/main" id="{688058AE-EB0C-496B-4971-B78B405B2B9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3" name="Freeform 1136">
                <a:extLst>
                  <a:ext uri="{FF2B5EF4-FFF2-40B4-BE49-F238E27FC236}">
                    <a16:creationId xmlns:a16="http://schemas.microsoft.com/office/drawing/2014/main" id="{C87C7793-50F6-8588-6E52-28ED06B3548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4" name="Freeform 1137">
                <a:extLst>
                  <a:ext uri="{FF2B5EF4-FFF2-40B4-BE49-F238E27FC236}">
                    <a16:creationId xmlns:a16="http://schemas.microsoft.com/office/drawing/2014/main" id="{A119F318-3E06-2CD2-3A0B-7388BA2F9381}"/>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5" name="Freeform 1138">
                <a:extLst>
                  <a:ext uri="{FF2B5EF4-FFF2-40B4-BE49-F238E27FC236}">
                    <a16:creationId xmlns:a16="http://schemas.microsoft.com/office/drawing/2014/main" id="{574DE8CC-4C27-3D9D-1E9D-24E3E549E73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6" name="Freeform 1139">
                <a:extLst>
                  <a:ext uri="{FF2B5EF4-FFF2-40B4-BE49-F238E27FC236}">
                    <a16:creationId xmlns:a16="http://schemas.microsoft.com/office/drawing/2014/main" id="{941EF75B-E878-4E8B-5A66-C59907F3C4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7" name="Freeform 1140">
                <a:extLst>
                  <a:ext uri="{FF2B5EF4-FFF2-40B4-BE49-F238E27FC236}">
                    <a16:creationId xmlns:a16="http://schemas.microsoft.com/office/drawing/2014/main" id="{70D89428-ED20-A4EA-8EA1-CAD3E1A27B2E}"/>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8" name="Freeform 1141">
                <a:extLst>
                  <a:ext uri="{FF2B5EF4-FFF2-40B4-BE49-F238E27FC236}">
                    <a16:creationId xmlns:a16="http://schemas.microsoft.com/office/drawing/2014/main" id="{9D1426D8-75AC-E427-3F77-7A0FC3BD3F8A}"/>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D69DED7C-E8D0-0429-8056-A9C176AD6176}"/>
              </a:ext>
            </a:extLst>
          </p:cNvPr>
          <p:cNvGrpSpPr/>
          <p:nvPr/>
        </p:nvGrpSpPr>
        <p:grpSpPr>
          <a:xfrm>
            <a:off x="7835486" y="897147"/>
            <a:ext cx="676288" cy="676171"/>
            <a:chOff x="3258209" y="1217582"/>
            <a:chExt cx="4712093" cy="4711281"/>
          </a:xfrm>
          <a:solidFill>
            <a:schemeClr val="bg1"/>
          </a:solidFill>
        </p:grpSpPr>
        <p:sp>
          <p:nvSpPr>
            <p:cNvPr id="40" name="Freeform 31">
              <a:extLst>
                <a:ext uri="{FF2B5EF4-FFF2-40B4-BE49-F238E27FC236}">
                  <a16:creationId xmlns:a16="http://schemas.microsoft.com/office/drawing/2014/main" id="{524C1F04-B820-5820-3816-BDBFDDDB62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7473B6"/>
            </a:solidFill>
            <a:ln w="9514" cap="flat">
              <a:noFill/>
              <a:prstDash val="solid"/>
              <a:miter/>
            </a:ln>
          </p:spPr>
          <p:txBody>
            <a:bodyPr rtlCol="0" anchor="ctr"/>
            <a:lstStyle/>
            <a:p>
              <a:endParaRPr lang="en-US"/>
            </a:p>
          </p:txBody>
        </p:sp>
        <p:sp>
          <p:nvSpPr>
            <p:cNvPr id="41" name="Freeform 32">
              <a:extLst>
                <a:ext uri="{FF2B5EF4-FFF2-40B4-BE49-F238E27FC236}">
                  <a16:creationId xmlns:a16="http://schemas.microsoft.com/office/drawing/2014/main" id="{DA24CFD6-8E7A-185B-0A68-DB4406214DE5}"/>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7473B6"/>
            </a:solidFill>
            <a:ln w="951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9B37493E-3C7C-8E2A-0D4C-51E9803639D0}"/>
                </a:ext>
              </a:extLst>
            </p:cNvPr>
            <p:cNvGrpSpPr/>
            <p:nvPr/>
          </p:nvGrpSpPr>
          <p:grpSpPr>
            <a:xfrm>
              <a:off x="3258209" y="1217582"/>
              <a:ext cx="4712093" cy="4711281"/>
              <a:chOff x="3258209" y="1217582"/>
              <a:chExt cx="4712093" cy="4711281"/>
            </a:xfrm>
            <a:grpFill/>
          </p:grpSpPr>
          <p:sp>
            <p:nvSpPr>
              <p:cNvPr id="43" name="Freeform 16">
                <a:extLst>
                  <a:ext uri="{FF2B5EF4-FFF2-40B4-BE49-F238E27FC236}">
                    <a16:creationId xmlns:a16="http://schemas.microsoft.com/office/drawing/2014/main" id="{210F685D-8701-81D3-73A9-F22973595F0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4" name="Freeform 18">
                <a:extLst>
                  <a:ext uri="{FF2B5EF4-FFF2-40B4-BE49-F238E27FC236}">
                    <a16:creationId xmlns:a16="http://schemas.microsoft.com/office/drawing/2014/main" id="{D6FE99F9-C9D8-29C3-84CB-9215567C997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5" name="Freeform 19">
                <a:extLst>
                  <a:ext uri="{FF2B5EF4-FFF2-40B4-BE49-F238E27FC236}">
                    <a16:creationId xmlns:a16="http://schemas.microsoft.com/office/drawing/2014/main" id="{68FC690B-B7F4-B8F6-3EE0-0104AC70B0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6" name="Freeform 20">
                <a:extLst>
                  <a:ext uri="{FF2B5EF4-FFF2-40B4-BE49-F238E27FC236}">
                    <a16:creationId xmlns:a16="http://schemas.microsoft.com/office/drawing/2014/main" id="{4946D86A-DEB7-C4AF-A04B-38034B1A7B9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7" name="Freeform 21">
                <a:extLst>
                  <a:ext uri="{FF2B5EF4-FFF2-40B4-BE49-F238E27FC236}">
                    <a16:creationId xmlns:a16="http://schemas.microsoft.com/office/drawing/2014/main" id="{5A524604-CDB9-53C6-7168-22D5010CB17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8" name="Freeform 22">
                <a:extLst>
                  <a:ext uri="{FF2B5EF4-FFF2-40B4-BE49-F238E27FC236}">
                    <a16:creationId xmlns:a16="http://schemas.microsoft.com/office/drawing/2014/main" id="{C2B96533-B4BB-282E-3545-63D217DFED79}"/>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9" name="Freeform 23">
                <a:extLst>
                  <a:ext uri="{FF2B5EF4-FFF2-40B4-BE49-F238E27FC236}">
                    <a16:creationId xmlns:a16="http://schemas.microsoft.com/office/drawing/2014/main" id="{9618F0B3-B9DD-F374-AC6A-F0E8D556176A}"/>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0" name="Freeform 24">
                <a:extLst>
                  <a:ext uri="{FF2B5EF4-FFF2-40B4-BE49-F238E27FC236}">
                    <a16:creationId xmlns:a16="http://schemas.microsoft.com/office/drawing/2014/main" id="{205E86BC-B179-1C3E-7AF7-2F07F671EF1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1" name="Freeform 25">
                <a:extLst>
                  <a:ext uri="{FF2B5EF4-FFF2-40B4-BE49-F238E27FC236}">
                    <a16:creationId xmlns:a16="http://schemas.microsoft.com/office/drawing/2014/main" id="{EA6ABC5E-7A5E-2A40-9678-0C878D91360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2" name="Freeform 26">
                <a:extLst>
                  <a:ext uri="{FF2B5EF4-FFF2-40B4-BE49-F238E27FC236}">
                    <a16:creationId xmlns:a16="http://schemas.microsoft.com/office/drawing/2014/main" id="{CA1C9036-B32F-D185-3C92-3FD09F942931}"/>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3" name="Freeform 27">
                <a:extLst>
                  <a:ext uri="{FF2B5EF4-FFF2-40B4-BE49-F238E27FC236}">
                    <a16:creationId xmlns:a16="http://schemas.microsoft.com/office/drawing/2014/main" id="{1B9974D9-D814-0B3A-F117-94AC8437FD7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4" name="Freeform 28">
                <a:extLst>
                  <a:ext uri="{FF2B5EF4-FFF2-40B4-BE49-F238E27FC236}">
                    <a16:creationId xmlns:a16="http://schemas.microsoft.com/office/drawing/2014/main" id="{9A02BA46-9954-773A-A7EF-8F11903227B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5" name="Freeform 29">
                <a:extLst>
                  <a:ext uri="{FF2B5EF4-FFF2-40B4-BE49-F238E27FC236}">
                    <a16:creationId xmlns:a16="http://schemas.microsoft.com/office/drawing/2014/main" id="{EE9BAAEE-CD47-A30F-1FD8-889EEA8A481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6" name="Freeform 30">
                <a:extLst>
                  <a:ext uri="{FF2B5EF4-FFF2-40B4-BE49-F238E27FC236}">
                    <a16:creationId xmlns:a16="http://schemas.microsoft.com/office/drawing/2014/main" id="{5CF181CF-BB38-8C9C-EB47-CC5862DF17D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4792B90E-063C-2C59-8483-40FCDE7F9FEB}"/>
              </a:ext>
            </a:extLst>
          </p:cNvPr>
          <p:cNvGrpSpPr/>
          <p:nvPr/>
        </p:nvGrpSpPr>
        <p:grpSpPr>
          <a:xfrm>
            <a:off x="6060098" y="4870583"/>
            <a:ext cx="872482" cy="1012568"/>
            <a:chOff x="8360213" y="3458151"/>
            <a:chExt cx="853935" cy="991043"/>
          </a:xfrm>
          <a:solidFill>
            <a:schemeClr val="bg1"/>
          </a:solidFill>
        </p:grpSpPr>
        <p:grpSp>
          <p:nvGrpSpPr>
            <p:cNvPr id="58" name="Graphic 2">
              <a:extLst>
                <a:ext uri="{FF2B5EF4-FFF2-40B4-BE49-F238E27FC236}">
                  <a16:creationId xmlns:a16="http://schemas.microsoft.com/office/drawing/2014/main" id="{2041E45B-90A7-E8B9-6BAF-EC17853C0691}"/>
                </a:ext>
              </a:extLst>
            </p:cNvPr>
            <p:cNvGrpSpPr/>
            <p:nvPr userDrawn="1"/>
          </p:nvGrpSpPr>
          <p:grpSpPr>
            <a:xfrm>
              <a:off x="8599192" y="3595917"/>
              <a:ext cx="375982" cy="204367"/>
              <a:chOff x="2642504" y="3763150"/>
              <a:chExt cx="375982" cy="204367"/>
            </a:xfrm>
            <a:grpFill/>
          </p:grpSpPr>
          <p:sp>
            <p:nvSpPr>
              <p:cNvPr id="64" name="Freeform 88">
                <a:extLst>
                  <a:ext uri="{FF2B5EF4-FFF2-40B4-BE49-F238E27FC236}">
                    <a16:creationId xmlns:a16="http://schemas.microsoft.com/office/drawing/2014/main" id="{2CDFB381-70AE-38E9-22D4-7E3BF3FCE282}"/>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7473B6"/>
              </a:solidFill>
              <a:ln w="3834" cap="flat">
                <a:noFill/>
                <a:prstDash val="solid"/>
                <a:miter/>
              </a:ln>
            </p:spPr>
            <p:txBody>
              <a:bodyPr rtlCol="0" anchor="ctr"/>
              <a:lstStyle/>
              <a:p>
                <a:endParaRPr lang="en-US"/>
              </a:p>
            </p:txBody>
          </p:sp>
          <p:sp>
            <p:nvSpPr>
              <p:cNvPr id="65" name="Freeform 89">
                <a:extLst>
                  <a:ext uri="{FF2B5EF4-FFF2-40B4-BE49-F238E27FC236}">
                    <a16:creationId xmlns:a16="http://schemas.microsoft.com/office/drawing/2014/main" id="{7D58E143-BFF4-B046-EF1A-101189875D6F}"/>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7473B6"/>
              </a:solidFill>
              <a:ln w="3834" cap="flat">
                <a:noFill/>
                <a:prstDash val="solid"/>
                <a:miter/>
              </a:ln>
            </p:spPr>
            <p:txBody>
              <a:bodyPr rtlCol="0" anchor="ctr"/>
              <a:lstStyle/>
              <a:p>
                <a:endParaRPr lang="en-US" dirty="0"/>
              </a:p>
            </p:txBody>
          </p:sp>
        </p:grpSp>
        <p:grpSp>
          <p:nvGrpSpPr>
            <p:cNvPr id="59" name="Graphic 2">
              <a:extLst>
                <a:ext uri="{FF2B5EF4-FFF2-40B4-BE49-F238E27FC236}">
                  <a16:creationId xmlns:a16="http://schemas.microsoft.com/office/drawing/2014/main" id="{32019050-1FCB-2342-EB9A-1553C642BB37}"/>
                </a:ext>
              </a:extLst>
            </p:cNvPr>
            <p:cNvGrpSpPr/>
            <p:nvPr userDrawn="1"/>
          </p:nvGrpSpPr>
          <p:grpSpPr>
            <a:xfrm>
              <a:off x="8360213" y="3458151"/>
              <a:ext cx="853935" cy="991043"/>
              <a:chOff x="2403525" y="3625384"/>
              <a:chExt cx="853935" cy="991043"/>
            </a:xfrm>
            <a:grpFill/>
          </p:grpSpPr>
          <p:sp>
            <p:nvSpPr>
              <p:cNvPr id="60" name="Freeform 84">
                <a:extLst>
                  <a:ext uri="{FF2B5EF4-FFF2-40B4-BE49-F238E27FC236}">
                    <a16:creationId xmlns:a16="http://schemas.microsoft.com/office/drawing/2014/main" id="{88EE6E21-591B-D85E-1675-EE73DB9BAF2A}"/>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1" name="Freeform 85">
                <a:extLst>
                  <a:ext uri="{FF2B5EF4-FFF2-40B4-BE49-F238E27FC236}">
                    <a16:creationId xmlns:a16="http://schemas.microsoft.com/office/drawing/2014/main" id="{9DD90E12-C267-7CFE-B849-EF6CEE982038}"/>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2" name="Freeform 86">
                <a:extLst>
                  <a:ext uri="{FF2B5EF4-FFF2-40B4-BE49-F238E27FC236}">
                    <a16:creationId xmlns:a16="http://schemas.microsoft.com/office/drawing/2014/main" id="{073BE2C5-2A64-1D56-593D-0799FEA89F6B}"/>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63" name="Freeform 87">
                <a:extLst>
                  <a:ext uri="{FF2B5EF4-FFF2-40B4-BE49-F238E27FC236}">
                    <a16:creationId xmlns:a16="http://schemas.microsoft.com/office/drawing/2014/main" id="{75C57D4F-CFC7-BC63-88D2-0063C1DB2EEE}"/>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00433714"/>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7489371"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Verhalen over voedsel en gedrag</a:t>
            </a:r>
          </a:p>
        </p:txBody>
      </p:sp>
      <p:sp>
        <p:nvSpPr>
          <p:cNvPr id="2" name="Text Placeholder 1">
            <a:extLst>
              <a:ext uri="{FF2B5EF4-FFF2-40B4-BE49-F238E27FC236}">
                <a16:creationId xmlns:a16="http://schemas.microsoft.com/office/drawing/2014/main" id="{05A180A5-5950-57E8-C1C8-EB2C730E13AA}"/>
              </a:ext>
            </a:extLst>
          </p:cNvPr>
          <p:cNvSpPr>
            <a:spLocks noGrp="1"/>
          </p:cNvSpPr>
          <p:nvPr>
            <p:ph type="body" sz="quarter" idx="19"/>
          </p:nvPr>
        </p:nvSpPr>
        <p:spPr>
          <a:xfrm>
            <a:off x="904875" y="1452600"/>
            <a:ext cx="10053638" cy="4249738"/>
          </a:xfrm>
          <a:prstGeom prst="rect">
            <a:avLst/>
          </a:prstGeom>
        </p:spPr>
        <p:txBody>
          <a:bodyPr/>
          <a:lstStyle/>
          <a:p>
            <a:pPr marL="0" indent="0"/>
            <a:r>
              <a:rPr lang="en-US" dirty="0"/>
              <a:t>Verhalen over voedsel beïnvloeden ook gedrag en dagelijkse besluitvorming. De manier waarop voedsel wordt beschreven, gepromoot en gedeeld, beïnvloedt wat mensen kiezen om te kopen, te eten en te steunen. Verhalen kunnen bepaalde praktijken aanmoedigen, zoals het kiezen van lokaal voedsel, het vermijden van verspilling of het steunen van kleinschalige producenten.</a:t>
            </a:r>
          </a:p>
          <a:p>
            <a:pPr marL="0" indent="0"/>
            <a:endParaRPr lang="en-US" dirty="0"/>
          </a:p>
          <a:p>
            <a:pPr marL="0" indent="0"/>
            <a:r>
              <a:rPr lang="en-US" dirty="0"/>
              <a:t>Verhalen over voedsel kunnen:</a:t>
            </a:r>
          </a:p>
          <a:p>
            <a:pPr marL="285750" indent="-285750">
              <a:buFont typeface="Arial" panose="020B0604020202020204" pitchFamily="34" charset="0"/>
              <a:buChar char="•"/>
            </a:pPr>
            <a:r>
              <a:rPr lang="en-US" dirty="0">
                <a:highlight>
                  <a:srgbClr val="ECC0DA"/>
                </a:highlight>
              </a:rPr>
              <a:t>Koop- en consumptiekeuzes beïnvloeden</a:t>
            </a:r>
          </a:p>
          <a:p>
            <a:pPr marL="285750" indent="-285750">
              <a:buFont typeface="Arial" panose="020B0604020202020204" pitchFamily="34" charset="0"/>
              <a:buChar char="•"/>
            </a:pPr>
            <a:r>
              <a:rPr lang="en-US" dirty="0">
                <a:highlight>
                  <a:srgbClr val="ECC0DA"/>
                </a:highlight>
              </a:rPr>
              <a:t>De houding ten opzichte van duurzaam en ethisch voedsel vormgeven</a:t>
            </a:r>
          </a:p>
          <a:p>
            <a:pPr marL="285750" indent="-285750">
              <a:buFont typeface="Arial" panose="020B0604020202020204" pitchFamily="34" charset="0"/>
              <a:buChar char="•"/>
            </a:pPr>
            <a:r>
              <a:rPr lang="en-US" dirty="0">
                <a:highlight>
                  <a:srgbClr val="ECC0DA"/>
                </a:highlight>
              </a:rPr>
              <a:t>Vertrouwen in voedselproducenten en instellingen opbouwen of verminderen</a:t>
            </a:r>
          </a:p>
          <a:p>
            <a:pPr marL="285750" indent="-285750">
              <a:buFont typeface="Arial" panose="020B0604020202020204" pitchFamily="34" charset="0"/>
              <a:buChar char="•"/>
            </a:pPr>
            <a:r>
              <a:rPr lang="en-US" dirty="0">
                <a:highlight>
                  <a:srgbClr val="ECC0DA"/>
                </a:highlight>
              </a:rPr>
              <a:t>Bepaalde voedingspatronen normaliseren en andere marginaliseren</a:t>
            </a:r>
          </a:p>
          <a:p>
            <a:pPr marL="285750" indent="-285750">
              <a:buFont typeface="Arial" panose="020B0604020202020204" pitchFamily="34" charset="0"/>
              <a:buChar char="•"/>
            </a:pPr>
            <a:endParaRPr lang="en-US" dirty="0"/>
          </a:p>
          <a:p>
            <a:pPr marL="0" indent="0"/>
            <a:r>
              <a:rPr lang="en-US" dirty="0"/>
              <a:t>Tegelijkertijd kunnen verhalen over voedsel complexe voedselsystemen vereenvoudigen. Kritische betrokkenheid is nodig om te begrijpen wiens belangen worden vertegenwoordigd en wiens belangen ontbreken.</a:t>
            </a:r>
          </a:p>
        </p:txBody>
      </p:sp>
    </p:spTree>
    <p:extLst>
      <p:ext uri="{BB962C8B-B14F-4D97-AF65-F5344CB8AC3E}">
        <p14:creationId xmlns:p14="http://schemas.microsoft.com/office/powerpoint/2010/main" val="242603850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8FA77-0B9F-402A-BEFB-F6DE66C8D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A2C0DB-C073-49CE-9979-DE79796FD959}">
  <ds:schemaRefs>
    <ds:schemaRef ds:uri="http://schemas.microsoft.com/office/2006/metadata/properties"/>
    <ds:schemaRef ds:uri="http://schemas.microsoft.com/office/infopath/2007/PartnerControls"/>
    <ds:schemaRef ds:uri="43e6f6d7-4071-4c4f-8546-e85adde50a14"/>
    <ds:schemaRef ds:uri="9a3675fe-59de-45af-8ae9-99876c5560d0"/>
  </ds:schemaRefs>
</ds:datastoreItem>
</file>

<file path=customXml/itemProps3.xml><?xml version="1.0" encoding="utf-8"?>
<ds:datastoreItem xmlns:ds="http://schemas.openxmlformats.org/officeDocument/2006/customXml" ds:itemID="{40004CA4-C938-4702-BAAF-5AD64A8F9A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4061</TotalTime>
  <Words>4755</Words>
  <Application>Microsoft Office PowerPoint</Application>
  <PresentationFormat>Widescreen</PresentationFormat>
  <Paragraphs>299</Paragraphs>
  <Slides>44</Slides>
  <Notes>11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Gillian Keane</dc:creator>
  <lastModifiedBy>Paula Whyte ( Momentum Consulting )</lastModifiedBy>
  <revision>251</revision>
  <dcterms:created xsi:type="dcterms:W3CDTF">2020-10-14T13:32:04.0000000Z</dcterms:created>
  <dcterms:modified xsi:type="dcterms:W3CDTF">2026-03-23T11:14:05.0000000Z</dcterms:modified>
  <keywords>, docId:974692A53C77D03FB5AF2423F771DA23</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