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9"/>
  </p:notesMasterIdLst>
  <p:sldIdLst>
    <p:sldId id="4345" r:id="rId5"/>
    <p:sldId id="4353" r:id="rId6"/>
    <p:sldId id="4352" r:id="rId7"/>
    <p:sldId id="4347" r:id="rId8"/>
    <p:sldId id="4350" r:id="rId9"/>
    <p:sldId id="4362" r:id="rId10"/>
    <p:sldId id="4351" r:id="rId11"/>
    <p:sldId id="4369" r:id="rId12"/>
    <p:sldId id="4364" r:id="rId13"/>
    <p:sldId id="4376" r:id="rId14"/>
    <p:sldId id="4377" r:id="rId15"/>
    <p:sldId id="4378" r:id="rId16"/>
    <p:sldId id="4361" r:id="rId17"/>
    <p:sldId id="4379" r:id="rId18"/>
    <p:sldId id="4338" r:id="rId19"/>
    <p:sldId id="4380" r:id="rId20"/>
    <p:sldId id="4381" r:id="rId21"/>
    <p:sldId id="4382" r:id="rId22"/>
    <p:sldId id="4383" r:id="rId23"/>
    <p:sldId id="4384" r:id="rId24"/>
    <p:sldId id="4373" r:id="rId25"/>
    <p:sldId id="4385" r:id="rId26"/>
    <p:sldId id="4386" r:id="rId27"/>
    <p:sldId id="4387" r:id="rId28"/>
    <p:sldId id="4388" r:id="rId29"/>
    <p:sldId id="4365" r:id="rId30"/>
    <p:sldId id="4389" r:id="rId31"/>
    <p:sldId id="4390" r:id="rId32"/>
    <p:sldId id="4391" r:id="rId33"/>
    <p:sldId id="4392" r:id="rId34"/>
    <p:sldId id="4393" r:id="rId35"/>
    <p:sldId id="4394" r:id="rId36"/>
    <p:sldId id="4375" r:id="rId37"/>
    <p:sldId id="4374" r:id="rId38"/>
    <p:sldId id="4395" r:id="rId39"/>
    <p:sldId id="4396" r:id="rId40"/>
    <p:sldId id="4397" r:id="rId41"/>
    <p:sldId id="4398" r:id="rId42"/>
    <p:sldId id="4399" r:id="rId43"/>
    <p:sldId id="4401" r:id="rId44"/>
    <p:sldId id="4403" r:id="rId45"/>
    <p:sldId id="4404" r:id="rId46"/>
    <p:sldId id="4406" r:id="rId47"/>
    <p:sldId id="452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7473B6"/>
    <a:srgbClr val="292668"/>
    <a:srgbClr val="55854D"/>
    <a:srgbClr val="88D1DA"/>
    <a:srgbClr val="EC3A95"/>
    <a:srgbClr val="ECC0DA"/>
    <a:srgbClr val="404A52"/>
    <a:srgbClr val="ECECEC"/>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8F40D-2B3C-42F9-BC14-901A74931EEB}" v="3" dt="2026-04-02T11:36:56.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14" autoAdjust="0"/>
  </p:normalViewPr>
  <p:slideViewPr>
    <p:cSldViewPr snapToGrid="0" snapToObjects="1">
      <p:cViewPr varScale="1">
        <p:scale>
          <a:sx n="63" d="100"/>
          <a:sy n="63" d="100"/>
        </p:scale>
        <p:origin x="80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Bos" userId="S::iris.bos@nhlstenden.com::f3896162-4db1-4cb2-91b6-3fb1acb46339" providerId="AD" clId="Web-{1B98F40D-2B3C-42F9-BC14-901A74931EEB}"/>
    <pc:docChg chg="modSld">
      <pc:chgData name="Iris Bos" userId="S::iris.bos@nhlstenden.com::f3896162-4db1-4cb2-91b6-3fb1acb46339" providerId="AD" clId="Web-{1B98F40D-2B3C-42F9-BC14-901A74931EEB}" dt="2026-04-02T11:36:56.780" v="2" actId="20577"/>
      <pc:docMkLst>
        <pc:docMk/>
      </pc:docMkLst>
      <pc:sldChg chg="modSp">
        <pc:chgData name="Iris Bos" userId="S::iris.bos@nhlstenden.com::f3896162-4db1-4cb2-91b6-3fb1acb46339" providerId="AD" clId="Web-{1B98F40D-2B3C-42F9-BC14-901A74931EEB}" dt="2026-04-02T11:36:56.780" v="2" actId="20577"/>
        <pc:sldMkLst>
          <pc:docMk/>
          <pc:sldMk cId="1910683258" sldId="4353"/>
        </pc:sldMkLst>
        <pc:spChg chg="mod">
          <ac:chgData name="Iris Bos" userId="S::iris.bos@nhlstenden.com::f3896162-4db1-4cb2-91b6-3fb1acb46339" providerId="AD" clId="Web-{1B98F40D-2B3C-42F9-BC14-901A74931EEB}" dt="2026-04-02T11:36:56.780" v="2" actId="20577"/>
          <ac:spMkLst>
            <pc:docMk/>
            <pc:sldMk cId="1910683258" sldId="4353"/>
            <ac:spMk id="3" creationId="{85F1E8F0-9BC9-D119-6083-A1D17D7C60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Vierde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08661-B677-499F-A540-4C4B3DFBE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F1A7D-6F48-49F4-F5BA-F7DDCB2E1CF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9F467AB-08C1-EE72-CD0A-27FDD444E88B}"/>
              </a:ext>
            </a:extLst>
          </p:cNvPr>
          <p:cNvSpPr>
            <a:spLocks noGrp="1"/>
          </p:cNvSpPr>
          <p:nvPr>
            <p:ph type="body" idx="1"/>
          </p:nvPr>
        </p:nvSpPr>
        <p:spPr/>
        <p:txBody>
          <a:bodyPr/>
          <a:lstStyle/>
          <a:p>
            <a:pPr marL="0" indent="0">
              <a:buFont typeface="Arial" panose="020B0604020202020204" pitchFamily="34" charset="0"/>
              <a:buNone/>
            </a:pPr>
            <a:r>
              <a:rPr lang="en-US" dirty="0"/>
              <a:t>In dit hoofdstuk behandelen we het volgende: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Voeding is een natuurlijk startpunt voor service-based learning omdat het lokaal, sociaal en gedeeld is</a:t>
            </a:r>
          </a:p>
          <a:p>
            <a:pPr marL="171450" indent="-171450">
              <a:buFont typeface="Arial" panose="020B0604020202020204" pitchFamily="34" charset="0"/>
              <a:buChar char="•"/>
            </a:pPr>
            <a:r>
              <a:rPr lang="en-US" dirty="0"/>
              <a:t>Servicegerichte voedselprojecten verbinden onderwijs met dagelijkse praktijken zoals verbouwen, koken, inkopen en eten</a:t>
            </a:r>
          </a:p>
          <a:p>
            <a:pPr marL="171450" indent="-171450">
              <a:buFont typeface="Arial" panose="020B0604020202020204" pitchFamily="34" charset="0"/>
              <a:buChar char="•"/>
            </a:pPr>
            <a:r>
              <a:rPr lang="en-US" dirty="0"/>
              <a:t>Leren is het meest effectief wanneer studenten samenwerken </a:t>
            </a:r>
            <a:r>
              <a:rPr lang="en-US" i="1" dirty="0"/>
              <a:t>met </a:t>
            </a:r>
            <a:r>
              <a:rPr lang="en-US" dirty="0"/>
              <a:t>voedselgemeenschappen (producenten, koks, markten, ngo's) in plaats van op te treden als externe experts</a:t>
            </a:r>
          </a:p>
          <a:p>
            <a:pPr marL="171450" indent="-171450">
              <a:buFont typeface="Arial" panose="020B0604020202020204" pitchFamily="34" charset="0"/>
              <a:buChar char="•"/>
            </a:pPr>
            <a:r>
              <a:rPr lang="en-US" dirty="0"/>
              <a:t>Betrokkenheid rond voedsel brengt kwesties als toegang, rechtvaardigheid, duurzaamheid en culturele kennis naar voren</a:t>
            </a:r>
          </a:p>
          <a:p>
            <a:pPr marL="171450" indent="-171450">
              <a:buFont typeface="Arial" panose="020B0604020202020204" pitchFamily="34" charset="0"/>
              <a:buChar char="•"/>
            </a:pPr>
            <a:r>
              <a:rPr lang="en-US" dirty="0"/>
              <a:t>Ethische betrokkenheid bij voedsel vereist respect voor lokale kennis, arbeid en levenservaring</a:t>
            </a:r>
          </a:p>
          <a:p>
            <a:endParaRPr lang="en-US" dirty="0"/>
          </a:p>
          <a:p>
            <a:r>
              <a:rPr lang="en-GB" dirty="0"/>
              <a:t>https://education.ec.europa.eu – service learning in het hoger onderwijs </a:t>
            </a:r>
          </a:p>
          <a:p>
            <a:r>
              <a:rPr lang="en-GB" dirty="0"/>
              <a:t>https://www.unesco.org – maatschappelijke betrokkenheid </a:t>
            </a:r>
          </a:p>
          <a:p>
            <a:r>
              <a:rPr lang="en-GB" dirty="0"/>
              <a:t>https://www.foodsystemsjournal.org – service learning in de horeca </a:t>
            </a:r>
          </a:p>
          <a:p>
            <a:r>
              <a:rPr lang="en-GB" dirty="0"/>
              <a:t>https://sustainablefoodtrust.org – voedselprojecten en co-creatie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https://foodpolicynetworks.org – voedselprojecten en co-creatie</a:t>
            </a:r>
          </a:p>
          <a:p>
            <a:r>
              <a:rPr lang="en-GB" dirty="0"/>
              <a:t>https://www.oecd.org/education - maatschappelijke betrokkenheid </a:t>
            </a:r>
          </a:p>
          <a:p>
            <a:r>
              <a:rPr lang="en-GB" dirty="0"/>
              <a:t>https://enoll.org – Living Labs</a:t>
            </a:r>
          </a:p>
          <a:p>
            <a:r>
              <a:rPr lang="en-GB" dirty="0"/>
              <a:t>https://jpi-urbaneurope.eu – co-creatie/Living Labs </a:t>
            </a:r>
          </a:p>
        </p:txBody>
      </p:sp>
      <p:sp>
        <p:nvSpPr>
          <p:cNvPr id="4" name="Slide Number Placeholder 3">
            <a:extLst>
              <a:ext uri="{FF2B5EF4-FFF2-40B4-BE49-F238E27FC236}">
                <a16:creationId xmlns:a16="http://schemas.microsoft.com/office/drawing/2014/main" id="{1B3D609E-4516-F059-BD5D-C53A1DDC4648}"/>
              </a:ext>
            </a:extLst>
          </p:cNvPr>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118473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pPr marL="0" indent="0">
              <a:buFont typeface="Arial" panose="020B0604020202020204" pitchFamily="34" charset="0"/>
              <a:buNone/>
            </a:pPr>
            <a:r>
              <a:rPr lang="en-US" dirty="0"/>
              <a:t>In dit gedeelte behandelen we: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Voeding als een vorm van communicatie die verband houdt met cultuur, identiteit en herinnering – korte inleiding (1 dia) </a:t>
            </a:r>
          </a:p>
          <a:p>
            <a:pPr marL="171450" indent="-171450">
              <a:buFont typeface="Arial" panose="020B0604020202020204" pitchFamily="34" charset="0"/>
              <a:buChar char="•"/>
            </a:pPr>
            <a:r>
              <a:rPr lang="en-US" dirty="0"/>
              <a:t>Hoe verhalen over voedsel waarden, gedrag en percepties van duurzaamheid vormgeven</a:t>
            </a:r>
          </a:p>
          <a:p>
            <a:pPr marL="171450" indent="-171450">
              <a:buFont typeface="Arial" panose="020B0604020202020204" pitchFamily="34" charset="0"/>
              <a:buChar char="•"/>
            </a:pPr>
            <a:r>
              <a:rPr lang="en-US" dirty="0"/>
              <a:t>Verschillen in de manier waarop over voedsel wordt gecommuniceerd tussen culturen, sectoren en disciplines</a:t>
            </a:r>
          </a:p>
          <a:p>
            <a:pPr marL="171450" indent="-171450">
              <a:buFont typeface="Arial" panose="020B0604020202020204" pitchFamily="34" charset="0"/>
              <a:buChar char="•"/>
            </a:pPr>
            <a:r>
              <a:rPr lang="en-US" dirty="0"/>
              <a:t>Wie creëert voedselverhalen en wiens stemmen ontbreken of worden gemarginaliseerd</a:t>
            </a:r>
          </a:p>
          <a:p>
            <a:pPr marL="171450" indent="-171450">
              <a:buFont typeface="Arial" panose="020B0604020202020204" pitchFamily="34" charset="0"/>
              <a:buChar char="•"/>
            </a:pPr>
            <a:r>
              <a:rPr lang="en-US" dirty="0"/>
              <a:t>De rol van marketing, media en digitale platforms bij het vormgeven van het begrip van voedsel</a:t>
            </a:r>
          </a:p>
          <a:p>
            <a:pPr marL="171450" indent="-171450">
              <a:buFont typeface="Arial" panose="020B0604020202020204" pitchFamily="34" charset="0"/>
              <a:buChar char="•"/>
            </a:pPr>
            <a:r>
              <a:rPr lang="en-US" dirty="0"/>
              <a:t>Ethische verantwoordelijkheden in voedselcommunicatie, waaronder transparantie en vertrouwen</a:t>
            </a:r>
          </a:p>
          <a:p>
            <a:endParaRPr lang="en-US" dirty="0"/>
          </a:p>
          <a:p>
            <a:r>
              <a:rPr lang="en-GB" dirty="0"/>
              <a:t>https://www.fao.org/home/en – identiteit en cultuur </a:t>
            </a:r>
          </a:p>
          <a:p>
            <a:r>
              <a:rPr lang="en-GB" dirty="0"/>
              <a:t>https://www.slowfood.com – storytelling </a:t>
            </a:r>
          </a:p>
          <a:p>
            <a:r>
              <a:rPr lang="en-GB" dirty="0"/>
              <a:t>https://food.ec.europa.eu/horizontal-topics/farm-fork-strategy_en - communicatie </a:t>
            </a:r>
          </a:p>
          <a:p>
            <a:r>
              <a:rPr lang="en-GB" dirty="0"/>
              <a:t>https://www.foodethicscouncil.org – communicatie </a:t>
            </a:r>
          </a:p>
          <a:p>
            <a:r>
              <a:rPr lang="en-GB" dirty="0"/>
              <a:t>https://ich.unesco.org – Ethiek</a:t>
            </a:r>
          </a:p>
          <a:p>
            <a:r>
              <a:rPr lang="en-GB" dirty="0"/>
              <a:t>https://civileats.com – ethiek </a:t>
            </a:r>
            <a:endParaRPr lang="en-US" dirty="0"/>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7606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05C8-85C5-A104-8288-714B149F8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8DF83-4275-6D85-CC0D-ACFE153BCBD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B4DEF1A-F911-6119-4D79-FBC7E4F9537F}"/>
              </a:ext>
            </a:extLst>
          </p:cNvPr>
          <p:cNvSpPr>
            <a:spLocks noGrp="1"/>
          </p:cNvSpPr>
          <p:nvPr>
            <p:ph type="body" idx="1"/>
          </p:nvPr>
        </p:nvSpPr>
        <p:spPr/>
        <p:txBody>
          <a:bodyPr/>
          <a:lstStyle/>
          <a:p>
            <a:pPr marL="171450" indent="-171450">
              <a:buFont typeface="Arial" panose="020B0604020202020204" pitchFamily="34" charset="0"/>
              <a:buChar char="•"/>
            </a:pPr>
            <a:r>
              <a:rPr lang="en-US" dirty="0"/>
              <a:t>Waarom uitdagingen in het voedselsysteem samenwerking tussen verschillende sectoren vereisen</a:t>
            </a:r>
          </a:p>
          <a:p>
            <a:pPr marL="171450" indent="-171450">
              <a:buFont typeface="Arial" panose="020B0604020202020204" pitchFamily="34" charset="0"/>
              <a:buChar char="•"/>
            </a:pPr>
            <a:r>
              <a:rPr lang="en-US" dirty="0"/>
              <a:t>De rol van voedingseducatie, de horeca, de industrie en lokale gemeenschappen</a:t>
            </a:r>
          </a:p>
          <a:p>
            <a:pPr marL="171450" indent="-171450">
              <a:buFont typeface="Arial" panose="020B0604020202020204" pitchFamily="34" charset="0"/>
              <a:buChar char="•"/>
            </a:pPr>
            <a:r>
              <a:rPr lang="en-US" dirty="0"/>
              <a:t>Samenwerken op het snijvlak van disciplines zoals voeding, cultuur, duurzaamheid en het bedrijfsleven</a:t>
            </a:r>
          </a:p>
          <a:p>
            <a:pPr marL="171450" indent="-171450">
              <a:buFont typeface="Arial" panose="020B0604020202020204" pitchFamily="34" charset="0"/>
              <a:buChar char="•"/>
            </a:pPr>
            <a:r>
              <a:rPr lang="en-US" dirty="0"/>
              <a:t>Co-creatie met producenten, keukens, voedselhubs en gemeenschapsinitiatieven</a:t>
            </a:r>
          </a:p>
          <a:p>
            <a:pPr marL="171450" indent="-171450">
              <a:buFont typeface="Arial" panose="020B0604020202020204" pitchFamily="34" charset="0"/>
              <a:buChar char="•"/>
            </a:pPr>
            <a:r>
              <a:rPr lang="en-US" dirty="0"/>
              <a:t>Communicatie, vertrouwen en macht in partnerschappen op het gebied van voedsel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FAO – Voedselsystemen en partnerschappen https://www.fao.org/</a:t>
            </a:r>
          </a:p>
          <a:p>
            <a:pPr marL="0" indent="0">
              <a:buFont typeface="Arial" panose="020B0604020202020204" pitchFamily="34" charset="0"/>
              <a:buNone/>
            </a:pPr>
            <a:r>
              <a:rPr lang="en-US" dirty="0"/>
              <a:t>Voedselsystemen en duurzaamheid https://food.ec.europa.eu</a:t>
            </a:r>
          </a:p>
          <a:p>
            <a:pPr marL="0" indent="0">
              <a:buFont typeface="Arial" panose="020B0604020202020204" pitchFamily="34" charset="0"/>
              <a:buNone/>
            </a:pPr>
            <a:r>
              <a:rPr lang="en-US" dirty="0"/>
              <a:t>EIT Food – Partnerschappen voor onderwijs en innovatie https://www.eitfood.eu</a:t>
            </a:r>
          </a:p>
          <a:p>
            <a:pPr marL="0" indent="0">
              <a:buFont typeface="Arial" panose="020B0604020202020204" pitchFamily="34" charset="0"/>
              <a:buNone/>
            </a:pPr>
            <a:r>
              <a:rPr lang="en-US" dirty="0"/>
              <a:t>RUN-EU (Regional University Network – Europe) https://run-eu.eu</a:t>
            </a:r>
          </a:p>
          <a:p>
            <a:pPr marL="0" indent="0">
              <a:buFont typeface="Arial" panose="020B0604020202020204" pitchFamily="34" charset="0"/>
              <a:buNone/>
            </a:pPr>
            <a:r>
              <a:rPr lang="en-US" dirty="0"/>
              <a:t>Europees netwerk van Living Labs (ENoLL) https://enoll.org</a:t>
            </a:r>
          </a:p>
          <a:p>
            <a:pPr marL="0" indent="0">
              <a:buFont typeface="Arial" panose="020B0604020202020204" pitchFamily="34" charset="0"/>
              <a:buNone/>
            </a:pPr>
            <a:r>
              <a:rPr lang="en-US" dirty="0"/>
              <a:t>Food Ethics Council https://www.foodethicscouncil.org</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2A5CB35-E99B-4B27-3A85-A7F5C33FD698}"/>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365728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522C-BED2-CA40-199F-CEE245CB2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9148C-ED8B-2DEE-F1B3-8282357F866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E1BDDF6-5C0D-7C34-0AB9-D5E95CB3A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4681C-6CC6-C089-98FA-A6CA04BA0652}"/>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01393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7F1B-08A6-C99B-F0F9-CCC6C03B6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E1C51-CCA2-87D4-2A16-372C7FD320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F26F48-AB3C-1648-1946-E87B80626224}"/>
              </a:ext>
            </a:extLst>
          </p:cNvPr>
          <p:cNvSpPr>
            <a:spLocks noGrp="1"/>
          </p:cNvSpPr>
          <p:nvPr>
            <p:ph type="body" idx="1"/>
          </p:nvPr>
        </p:nvSpPr>
        <p:spPr/>
        <p:txBody>
          <a:bodyPr/>
          <a:lstStyle/>
          <a:p>
            <a:r>
              <a:rPr lang="en-US" b="0" dirty="0"/>
              <a:t>Communicatie</a:t>
            </a:r>
          </a:p>
          <a:p>
            <a:pPr marL="171450" indent="-171450">
              <a:buFont typeface="Arial" panose="020B0604020202020204" pitchFamily="34" charset="0"/>
              <a:buChar char="•"/>
            </a:pPr>
            <a:r>
              <a:rPr lang="en-US" dirty="0"/>
              <a:t>Gebruikt duidelijke, toegankelijke boodschappen om het bewustzijn over voedselverspilling en de milieu-impact ervan te vergroten</a:t>
            </a:r>
          </a:p>
          <a:p>
            <a:pPr marL="171450" indent="-171450">
              <a:buFont typeface="Arial" panose="020B0604020202020204" pitchFamily="34" charset="0"/>
              <a:buChar char="•"/>
            </a:pPr>
            <a:r>
              <a:rPr lang="en-US" dirty="0"/>
              <a:t>Brengt complexe duurzaamheidskwesties over via eenvoudige dagelijkse handelingen</a:t>
            </a:r>
          </a:p>
          <a:p>
            <a:pPr marL="171450" indent="-171450">
              <a:buFont typeface="Arial" panose="020B0604020202020204" pitchFamily="34" charset="0"/>
              <a:buChar char="•"/>
            </a:pPr>
            <a:r>
              <a:rPr lang="en-US" dirty="0"/>
              <a:t>Maakt gebruik van digitale verhalen, campagnes en data om het gedrag van consumenten te veranderen</a:t>
            </a:r>
          </a:p>
          <a:p>
            <a:r>
              <a:rPr lang="en-US" b="0" dirty="0"/>
              <a:t>Samenwerking</a:t>
            </a:r>
          </a:p>
          <a:p>
            <a:pPr marL="171450" indent="-171450">
              <a:buFont typeface="Arial" panose="020B0604020202020204" pitchFamily="34" charset="0"/>
              <a:buChar char="•"/>
            </a:pPr>
            <a:r>
              <a:rPr lang="en-US" dirty="0"/>
              <a:t>Werkt samen met restaurants, cafés, supermarkten, bakkerijen en voedselproducenten</a:t>
            </a:r>
          </a:p>
          <a:p>
            <a:pPr marL="171450" indent="-171450">
              <a:buFont typeface="Arial" panose="020B0604020202020204" pitchFamily="34" charset="0"/>
              <a:buChar char="•"/>
            </a:pPr>
            <a:r>
              <a:rPr lang="en-US" dirty="0"/>
              <a:t>Werkt samen met lokale overheden, scholen en ngo's om de impact te vergroten</a:t>
            </a:r>
          </a:p>
          <a:p>
            <a:pPr marL="171450" indent="-171450">
              <a:buFont typeface="Arial" panose="020B0604020202020204" pitchFamily="34" charset="0"/>
              <a:buChar char="•"/>
            </a:pPr>
            <a:r>
              <a:rPr lang="en-US" dirty="0"/>
              <a:t>Stemt bedrijfsdoelstellingen af op sociale en ecologische waarden</a:t>
            </a:r>
          </a:p>
          <a:p>
            <a:r>
              <a:rPr lang="en-US" b="0" dirty="0"/>
              <a:t>Diensten</a:t>
            </a:r>
          </a:p>
          <a:p>
            <a:pPr marL="171450" indent="-171450">
              <a:buFont typeface="Arial" panose="020B0604020202020204" pitchFamily="34" charset="0"/>
              <a:buChar char="•"/>
            </a:pPr>
            <a:r>
              <a:rPr lang="en-US" dirty="0"/>
              <a:t>Biedt een praktische dienst aan die ten goede komt aan bedrijven, consumenten en het milieu</a:t>
            </a:r>
          </a:p>
          <a:p>
            <a:pPr marL="171450" indent="-171450">
              <a:buFont typeface="Arial" panose="020B0604020202020204" pitchFamily="34" charset="0"/>
              <a:buChar char="•"/>
            </a:pPr>
            <a:r>
              <a:rPr lang="en-US" dirty="0"/>
              <a:t>Ondersteunt lokale voedingsbedrijven door afval te verminderen en waarde terug te winnen</a:t>
            </a:r>
          </a:p>
        </p:txBody>
      </p:sp>
      <p:sp>
        <p:nvSpPr>
          <p:cNvPr id="4" name="Slide Number Placeholder 3">
            <a:extLst>
              <a:ext uri="{FF2B5EF4-FFF2-40B4-BE49-F238E27FC236}">
                <a16:creationId xmlns:a16="http://schemas.microsoft.com/office/drawing/2014/main" id="{F1FCE69F-EC4A-50EF-6AFD-247BCD14A22A}"/>
              </a:ext>
            </a:extLst>
          </p:cNvPr>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44174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Food Eco - Culture Edu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Any Questions?</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TABLE OF</a:t>
            </a:r>
          </a:p>
          <a:p>
            <a:pPr lvl="0"/>
            <a:r>
              <a:rPr lang="en-GB" dirty="0"/>
              <a:t>CONTENTS</a:t>
            </a:r>
            <a:endParaRPr lang="en-US" dirty="0"/>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dirty="0">
                <a:solidFill>
                  <a:srgbClr val="292668"/>
                </a:solidFill>
              </a:rPr>
              <a:t>This license requires that </a:t>
            </a:r>
            <a:r>
              <a:rPr lang="en-US" sz="800" dirty="0" err="1">
                <a:solidFill>
                  <a:srgbClr val="292668"/>
                </a:solidFill>
              </a:rPr>
              <a:t>reusers</a:t>
            </a:r>
            <a:r>
              <a:rPr lang="en-US" sz="800" dirty="0">
                <a:solidFill>
                  <a:srgbClr val="292668"/>
                </a:solidFill>
              </a:rPr>
              <a:t> give credit to the creator. It allows </a:t>
            </a:r>
            <a:r>
              <a:rPr lang="en-US" sz="800" dirty="0" err="1">
                <a:solidFill>
                  <a:srgbClr val="292668"/>
                </a:solidFill>
              </a:rPr>
              <a:t>reusers</a:t>
            </a:r>
            <a:r>
              <a:rPr lang="en-US" sz="800" dirty="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dirty="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dirty="0">
                <a:solidFill>
                  <a:srgbClr val="292668"/>
                </a:solidFill>
              </a:rPr>
              <a:t>Disciplines met elkaar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slowfood.com/"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ivileats.com/"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0Cb_oPPfLP4" TargetMode="External"/><Relationship Id="rId2" Type="http://schemas.openxmlformats.org/officeDocument/2006/relationships/slideLayout" Target="../slideLayouts/slideLayout15.xml"/><Relationship Id="rId1" Type="http://schemas.openxmlformats.org/officeDocument/2006/relationships/video" Target="https://www.youtube.com/embed/0Cb_oPPfLP4?feature=oembed"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agriculture.ec.europa.eu/media/food-europe-podcast_en"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o.org/"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run-eu.eu/" TargetMode="External"/><Relationship Id="rId2" Type="http://schemas.openxmlformats.org/officeDocument/2006/relationships/hyperlink" Target="https://www.eitfood.eu/"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enoll.org/"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www.bing.com/ck/a?!&amp;&amp;p=19741757939a3a1720593497d04995d6237c5a1c10a618486d20e44966360923JmltdHM9MTc3NDIyNDAwMA&amp;ptn=3&amp;ver=2&amp;hsh=4&amp;fclid=3bd426a3-0c4a-6577-135f-32ff0de664ac&amp;psq=Food+Ethics+Council&amp;u=a1aHR0cHM6Ly93d3cuZm9vZGV0aGljc2NvdW5jaWwub3JnLw"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foodshift2030.eu/"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video" Target="https://www.youtube.com/embed/8vSxCsoxwDE?feature=oembed" TargetMode="External"/><Relationship Id="rId4" Type="http://schemas.openxmlformats.org/officeDocument/2006/relationships/hyperlink" Target="https://www.youtube.com/watch?v=8vSxCsoxw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oodshift2030.eu/"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9.jpeg"/><Relationship Id="rId4" Type="http://schemas.openxmlformats.org/officeDocument/2006/relationships/hyperlink" Target="https://www.toogoodtogo.com/en-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education.ec.europa.eu/"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https://www.unesco.org/"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https://www.oecd.org/education"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enoll.or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sustainablefoodtrust.org/"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foodpolicynetworks.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ilanurbanfoodpolicypact.org/"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4.xml"/><Relationship Id="rId1" Type="http://schemas.openxmlformats.org/officeDocument/2006/relationships/video" Target="https://www.youtube.com/embed/HXw-UQ3Gk6U?feature=oembed" TargetMode="External"/><Relationship Id="rId4" Type="http://schemas.openxmlformats.org/officeDocument/2006/relationships/hyperlink" Target="https://www.youtube.com/watch?v=HXw-UQ3Gk6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fao.org/home/en"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Group of friends dining outdoors">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7" y="4263817"/>
            <a:ext cx="6429233" cy="1019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196607" y="4316115"/>
            <a:ext cx="6601953" cy="1384995"/>
          </a:xfrm>
          <a:prstGeom prst="rect">
            <a:avLst/>
          </a:prstGeom>
          <a:noFill/>
        </p:spPr>
        <p:txBody>
          <a:bodyPr wrap="square" rtlCol="0">
            <a:spAutoFit/>
          </a:bodyPr>
          <a:lstStyle/>
          <a:p>
            <a:r>
              <a:rPr lang="en-IE" sz="2800" b="1" spc="300" dirty="0">
                <a:solidFill>
                  <a:srgbClr val="F26F46"/>
                </a:solidFill>
              </a:rPr>
              <a:t>COMMUNICATIE, SAMENWERKING &amp; SERVICE</a:t>
            </a:r>
            <a:endParaRPr lang="en-IE" sz="2800" dirty="0"/>
          </a:p>
          <a:p>
            <a:endParaRPr lang="en-US" sz="2800" b="1" spc="300" dirty="0">
              <a:solidFill>
                <a:srgbClr val="F26F46"/>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dirty="0" err="1">
                <a:solidFill>
                  <a:srgbClr val="292668"/>
                </a:solidFill>
                <a:latin typeface="Calibri" panose="020F0502020204030204" pitchFamily="34" charset="0"/>
                <a:cs typeface="Calibri" panose="020F0502020204030204" pitchFamily="34" charset="0"/>
              </a:rPr>
              <a:t>www.foodecocultureedu.eu</a:t>
            </a:r>
            <a:endParaRPr lang="en-US" sz="3400" dirty="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Module 6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8DAA7-59CF-2C09-8552-35F7034F7EEA}"/>
              </a:ext>
            </a:extLst>
          </p:cNvPr>
          <p:cNvSpPr>
            <a:spLocks noGrp="1"/>
          </p:cNvSpPr>
          <p:nvPr>
            <p:ph type="body" sz="quarter" idx="16"/>
          </p:nvPr>
        </p:nvSpPr>
        <p:spPr>
          <a:xfrm>
            <a:off x="740189" y="595836"/>
            <a:ext cx="10382288" cy="803654"/>
          </a:xfrm>
        </p:spPr>
        <p:txBody>
          <a:bodyPr/>
          <a:lstStyle/>
          <a:p>
            <a:r>
              <a:rPr lang="en-US" dirty="0"/>
              <a:t>Slow Food: Storytelling voor duurzame voedselsystemen</a:t>
            </a:r>
            <a:endParaRPr lang="en-GB" dirty="0"/>
          </a:p>
        </p:txBody>
      </p:sp>
      <p:sp>
        <p:nvSpPr>
          <p:cNvPr id="3" name="Text Placeholder 2">
            <a:extLst>
              <a:ext uri="{FF2B5EF4-FFF2-40B4-BE49-F238E27FC236}">
                <a16:creationId xmlns:a16="http://schemas.microsoft.com/office/drawing/2014/main" id="{F57F6C82-2055-8B0C-CC4D-FF538EA24538}"/>
              </a:ext>
            </a:extLst>
          </p:cNvPr>
          <p:cNvSpPr>
            <a:spLocks noGrp="1"/>
          </p:cNvSpPr>
          <p:nvPr>
            <p:ph type="body" sz="quarter" idx="19"/>
          </p:nvPr>
        </p:nvSpPr>
        <p:spPr>
          <a:xfrm>
            <a:off x="815683" y="1586453"/>
            <a:ext cx="10052954" cy="4250335"/>
          </a:xfrm>
        </p:spPr>
        <p:txBody>
          <a:bodyPr/>
          <a:lstStyle/>
          <a:p>
            <a:r>
              <a:rPr lang="en-US" sz="2000" b="1" dirty="0">
                <a:hlinkClick r:id="rId2"/>
              </a:rPr>
              <a:t>Slow Food </a:t>
            </a:r>
            <a:r>
              <a:rPr lang="en-US" sz="2000" dirty="0"/>
              <a:t>is een internationale beweging die storytelling </a:t>
            </a:r>
            <a:r>
              <a:rPr lang="nl-NL" sz="2000" dirty="0"/>
              <a:t>gebruikt om duurzame en cultureel verbonden voedselsystemen te stimuleren. De beweging ontstond in Italië en verzet zich tegen industriële voedselproductie door de nadruk te leggen op de relatie tussen voedsel, cultuur, mens en milieu. Slow Food promoot voedsel dat:</a:t>
            </a:r>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r>
              <a:rPr lang="nl-NL" sz="2000" dirty="0"/>
              <a:t>Door verhalen over traditionele gerechten, lokale producenten en bedreigde ingrediënten maakt Slow Food mensen bewust van verlies aan biodiversiteit, culturele tradities en milieuschade. Deze aanpak laat zien dat voedselkeuzes niet alleen persoonlijk zijn, maar ook ethische en maatschappelijke betekenis hebben.</a:t>
            </a:r>
          </a:p>
        </p:txBody>
      </p:sp>
      <p:sp>
        <p:nvSpPr>
          <p:cNvPr id="5" name="Freeform 1">
            <a:extLst>
              <a:ext uri="{FF2B5EF4-FFF2-40B4-BE49-F238E27FC236}">
                <a16:creationId xmlns:a16="http://schemas.microsoft.com/office/drawing/2014/main" id="{FCC51593-6B6C-DA50-CEB2-0CFEBD23DA0F}"/>
              </a:ext>
            </a:extLst>
          </p:cNvPr>
          <p:cNvSpPr>
            <a:spLocks noChangeArrowheads="1"/>
          </p:cNvSpPr>
          <p:nvPr/>
        </p:nvSpPr>
        <p:spPr bwMode="auto">
          <a:xfrm>
            <a:off x="1697529" y="3332108"/>
            <a:ext cx="2629560" cy="1310302"/>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6" name="CuadroTexto 553">
            <a:extLst>
              <a:ext uri="{FF2B5EF4-FFF2-40B4-BE49-F238E27FC236}">
                <a16:creationId xmlns:a16="http://schemas.microsoft.com/office/drawing/2014/main" id="{26D0B903-E2A3-6DAE-8FB3-5EBBB32E9DF6}"/>
              </a:ext>
            </a:extLst>
          </p:cNvPr>
          <p:cNvSpPr txBox="1"/>
          <p:nvPr/>
        </p:nvSpPr>
        <p:spPr>
          <a:xfrm>
            <a:off x="1727677" y="3525594"/>
            <a:ext cx="2466886" cy="923330"/>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Goed – van hoge kwaliteit, smaakvol en cultureel betekenisvol</a:t>
            </a:r>
          </a:p>
        </p:txBody>
      </p:sp>
      <p:sp>
        <p:nvSpPr>
          <p:cNvPr id="7" name="Freeform 1">
            <a:extLst>
              <a:ext uri="{FF2B5EF4-FFF2-40B4-BE49-F238E27FC236}">
                <a16:creationId xmlns:a16="http://schemas.microsoft.com/office/drawing/2014/main" id="{A002FFC6-0A93-3377-1735-4F13655E94A1}"/>
              </a:ext>
            </a:extLst>
          </p:cNvPr>
          <p:cNvSpPr>
            <a:spLocks noChangeArrowheads="1"/>
          </p:cNvSpPr>
          <p:nvPr/>
        </p:nvSpPr>
        <p:spPr bwMode="auto">
          <a:xfrm>
            <a:off x="4574501" y="3208998"/>
            <a:ext cx="2563987" cy="1515606"/>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8" name="CuadroTexto 553">
            <a:extLst>
              <a:ext uri="{FF2B5EF4-FFF2-40B4-BE49-F238E27FC236}">
                <a16:creationId xmlns:a16="http://schemas.microsoft.com/office/drawing/2014/main" id="{FBBA4339-75D5-A6F7-79FD-185E9DAA81F7}"/>
              </a:ext>
            </a:extLst>
          </p:cNvPr>
          <p:cNvSpPr txBox="1"/>
          <p:nvPr/>
        </p:nvSpPr>
        <p:spPr>
          <a:xfrm>
            <a:off x="4574501" y="3247276"/>
            <a:ext cx="2418175" cy="1477328"/>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Schoon – geproduceerd op een manier die ecosystemen en biodiversiteit beschermt</a:t>
            </a:r>
          </a:p>
        </p:txBody>
      </p:sp>
      <p:sp>
        <p:nvSpPr>
          <p:cNvPr id="9" name="Freeform 1">
            <a:extLst>
              <a:ext uri="{FF2B5EF4-FFF2-40B4-BE49-F238E27FC236}">
                <a16:creationId xmlns:a16="http://schemas.microsoft.com/office/drawing/2014/main" id="{B25F8059-98EF-A9A4-0FAD-B202B147C014}"/>
              </a:ext>
            </a:extLst>
          </p:cNvPr>
          <p:cNvSpPr>
            <a:spLocks noChangeArrowheads="1"/>
          </p:cNvSpPr>
          <p:nvPr/>
        </p:nvSpPr>
        <p:spPr bwMode="auto">
          <a:xfrm>
            <a:off x="7385900" y="3208998"/>
            <a:ext cx="2466886" cy="1323439"/>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10" name="CuadroTexto 553">
            <a:extLst>
              <a:ext uri="{FF2B5EF4-FFF2-40B4-BE49-F238E27FC236}">
                <a16:creationId xmlns:a16="http://schemas.microsoft.com/office/drawing/2014/main" id="{2A174836-3DBE-ECAB-C547-6A2793E2A39E}"/>
              </a:ext>
            </a:extLst>
          </p:cNvPr>
          <p:cNvSpPr txBox="1"/>
          <p:nvPr/>
        </p:nvSpPr>
        <p:spPr>
          <a:xfrm>
            <a:off x="7385900" y="3332108"/>
            <a:ext cx="2466886" cy="1200329"/>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Eerlijk – met respect voor producenten, werknemers en lokale economieën</a:t>
            </a:r>
          </a:p>
        </p:txBody>
      </p:sp>
    </p:spTree>
    <p:extLst>
      <p:ext uri="{BB962C8B-B14F-4D97-AF65-F5344CB8AC3E}">
        <p14:creationId xmlns:p14="http://schemas.microsoft.com/office/powerpoint/2010/main" val="34066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B74C68-3F03-9C16-7540-E67303CEFA24}"/>
              </a:ext>
            </a:extLst>
          </p:cNvPr>
          <p:cNvSpPr>
            <a:spLocks noGrp="1"/>
          </p:cNvSpPr>
          <p:nvPr>
            <p:ph type="body" sz="quarter" idx="18"/>
          </p:nvPr>
        </p:nvSpPr>
        <p:spPr>
          <a:xfrm>
            <a:off x="4825907" y="935751"/>
            <a:ext cx="6341766" cy="5166427"/>
          </a:xfrm>
        </p:spPr>
        <p:txBody>
          <a:bodyPr/>
          <a:lstStyle/>
          <a:p>
            <a:pPr marL="0" indent="0"/>
            <a:r>
              <a:rPr lang="nl-NL" dirty="0"/>
              <a:t>De manier waarop over voedsel wordt gesproken verschilt per cultuur en hangt samen met geschiedenis, waarden en de relatie met de omgeving. Deze context bepaalt hoe voedsel wordt gezien, gedeeld en wat als passend eetgedrag geldt.</a:t>
            </a:r>
          </a:p>
          <a:p>
            <a:pPr marL="0" indent="0"/>
            <a:endParaRPr lang="nl-NL" b="1" dirty="0"/>
          </a:p>
          <a:p>
            <a:pPr marL="0" indent="0"/>
            <a:r>
              <a:rPr lang="nl-NL" dirty="0"/>
              <a:t>Verschillen tussen culturen zie je bijvoorbeeld in: </a:t>
            </a:r>
          </a:p>
          <a:p>
            <a:pPr marL="342900" indent="-342900">
              <a:buFont typeface="Arial" panose="020B0604020202020204" pitchFamily="34" charset="0"/>
              <a:buChar char="•"/>
            </a:pPr>
            <a:r>
              <a:rPr lang="en-US" b="1" dirty="0"/>
              <a:t>Het </a:t>
            </a:r>
            <a:r>
              <a:rPr lang="en-US" b="1" dirty="0" err="1"/>
              <a:t>belang</a:t>
            </a:r>
            <a:r>
              <a:rPr lang="en-US" b="1" dirty="0"/>
              <a:t> van </a:t>
            </a:r>
            <a:r>
              <a:rPr lang="en-US" b="1" dirty="0" err="1"/>
              <a:t>tradities</a:t>
            </a:r>
            <a:r>
              <a:rPr lang="en-US" b="1" dirty="0"/>
              <a:t>, </a:t>
            </a:r>
            <a:r>
              <a:rPr lang="en-US" b="1" dirty="0" err="1"/>
              <a:t>rituelen</a:t>
            </a:r>
            <a:r>
              <a:rPr lang="en-US" b="1" dirty="0"/>
              <a:t> </a:t>
            </a:r>
            <a:r>
              <a:rPr lang="en-US" b="1" dirty="0" err="1"/>
              <a:t>en</a:t>
            </a:r>
            <a:r>
              <a:rPr lang="en-US" b="1" dirty="0"/>
              <a:t> </a:t>
            </a:r>
            <a:r>
              <a:rPr lang="en-US" b="1" dirty="0" err="1"/>
              <a:t>samen</a:t>
            </a:r>
            <a:r>
              <a:rPr lang="en-US" b="1" dirty="0"/>
              <a:t> eten</a:t>
            </a:r>
          </a:p>
          <a:p>
            <a:pPr marL="342900" indent="-342900">
              <a:buFont typeface="Arial" panose="020B0604020202020204" pitchFamily="34" charset="0"/>
              <a:buChar char="•"/>
            </a:pPr>
            <a:r>
              <a:rPr lang="en-US" b="1" dirty="0"/>
              <a:t>De rol van voedsel in </a:t>
            </a:r>
            <a:r>
              <a:rPr lang="en-US" b="1" dirty="0" err="1"/>
              <a:t>religie</a:t>
            </a:r>
            <a:r>
              <a:rPr lang="en-US" b="1" dirty="0"/>
              <a:t> of </a:t>
            </a:r>
            <a:r>
              <a:rPr lang="en-US" b="1" dirty="0" err="1"/>
              <a:t>spiritualiteit</a:t>
            </a:r>
            <a:endParaRPr lang="en-US" b="1" dirty="0"/>
          </a:p>
          <a:p>
            <a:pPr marL="342900" indent="-342900">
              <a:buFont typeface="Arial" panose="020B0604020202020204" pitchFamily="34" charset="0"/>
              <a:buChar char="•"/>
            </a:pPr>
            <a:r>
              <a:rPr lang="en-US" b="1" dirty="0"/>
              <a:t>De </a:t>
            </a:r>
            <a:r>
              <a:rPr lang="en-US" b="1" dirty="0" err="1"/>
              <a:t>omgang</a:t>
            </a:r>
            <a:r>
              <a:rPr lang="en-US" b="1" dirty="0"/>
              <a:t> met </a:t>
            </a:r>
            <a:r>
              <a:rPr lang="en-US" b="1" dirty="0" err="1"/>
              <a:t>dieren</a:t>
            </a:r>
            <a:r>
              <a:rPr lang="en-US" b="1" dirty="0"/>
              <a:t>, </a:t>
            </a:r>
            <a:r>
              <a:rPr lang="en-US" b="1" dirty="0" err="1"/>
              <a:t>planten</a:t>
            </a:r>
            <a:r>
              <a:rPr lang="en-US" b="1" dirty="0"/>
              <a:t> </a:t>
            </a:r>
            <a:r>
              <a:rPr lang="en-US" b="1" dirty="0" err="1"/>
              <a:t>en</a:t>
            </a:r>
            <a:r>
              <a:rPr lang="en-US" b="1" dirty="0"/>
              <a:t> </a:t>
            </a:r>
            <a:r>
              <a:rPr lang="en-US" b="1" dirty="0" err="1"/>
              <a:t>natuur</a:t>
            </a:r>
            <a:endParaRPr lang="en-US" b="1" dirty="0"/>
          </a:p>
          <a:p>
            <a:pPr marL="342900" indent="-342900">
              <a:buFont typeface="Arial" panose="020B0604020202020204" pitchFamily="34" charset="0"/>
              <a:buChar char="•"/>
            </a:pPr>
            <a:r>
              <a:rPr lang="en-US" b="1" dirty="0"/>
              <a:t>De </a:t>
            </a:r>
            <a:r>
              <a:rPr lang="en-US" b="1" dirty="0" err="1"/>
              <a:t>betekenis</a:t>
            </a:r>
            <a:r>
              <a:rPr lang="en-US" b="1" dirty="0"/>
              <a:t> van gastvrijheid, </a:t>
            </a:r>
            <a:r>
              <a:rPr lang="en-US" b="1" dirty="0" err="1"/>
              <a:t>vieringen</a:t>
            </a:r>
            <a:r>
              <a:rPr lang="en-US" b="1" dirty="0"/>
              <a:t> en zorg</a:t>
            </a:r>
          </a:p>
          <a:p>
            <a:pPr marL="0" indent="0"/>
            <a:endParaRPr lang="en-GB" dirty="0"/>
          </a:p>
        </p:txBody>
      </p:sp>
      <p:sp>
        <p:nvSpPr>
          <p:cNvPr id="3" name="Text Placeholder 2">
            <a:extLst>
              <a:ext uri="{FF2B5EF4-FFF2-40B4-BE49-F238E27FC236}">
                <a16:creationId xmlns:a16="http://schemas.microsoft.com/office/drawing/2014/main" id="{20C39EF7-353E-0855-2903-4BC69E9B03F2}"/>
              </a:ext>
            </a:extLst>
          </p:cNvPr>
          <p:cNvSpPr>
            <a:spLocks noGrp="1"/>
          </p:cNvSpPr>
          <p:nvPr>
            <p:ph type="body" sz="quarter" idx="16"/>
          </p:nvPr>
        </p:nvSpPr>
        <p:spPr>
          <a:xfrm>
            <a:off x="347891" y="399661"/>
            <a:ext cx="4061549" cy="1774519"/>
          </a:xfrm>
        </p:spPr>
        <p:txBody>
          <a:bodyPr/>
          <a:lstStyle/>
          <a:p>
            <a:r>
              <a:rPr lang="nl-NL" dirty="0" err="1"/>
              <a:t>Voedselcommunica</a:t>
            </a:r>
            <a:r>
              <a:rPr lang="nl-NL" dirty="0"/>
              <a:t>-tie in verschillende culturen</a:t>
            </a:r>
            <a:endParaRPr lang="en-GB" dirty="0"/>
          </a:p>
        </p:txBody>
      </p:sp>
      <p:sp>
        <p:nvSpPr>
          <p:cNvPr id="5" name="TextBox 4">
            <a:extLst>
              <a:ext uri="{FF2B5EF4-FFF2-40B4-BE49-F238E27FC236}">
                <a16:creationId xmlns:a16="http://schemas.microsoft.com/office/drawing/2014/main" id="{39F08C12-9ECA-B3ED-6A97-85AAE2A4327E}"/>
              </a:ext>
            </a:extLst>
          </p:cNvPr>
          <p:cNvSpPr txBox="1"/>
          <p:nvPr/>
        </p:nvSpPr>
        <p:spPr>
          <a:xfrm>
            <a:off x="347891" y="2174180"/>
            <a:ext cx="3801580" cy="4151769"/>
          </a:xfrm>
          <a:prstGeom prst="roundRect">
            <a:avLst/>
          </a:prstGeom>
          <a:solidFill>
            <a:srgbClr val="55854D"/>
          </a:solidFill>
        </p:spPr>
        <p:txBody>
          <a:bodyPr wrap="square">
            <a:spAutoFit/>
          </a:bodyPr>
          <a:lstStyle/>
          <a:p>
            <a:pPr marL="0" indent="0" algn="ctr"/>
            <a:r>
              <a:rPr lang="nl-NL" sz="2000" b="1" dirty="0">
                <a:solidFill>
                  <a:schemeClr val="bg1"/>
                </a:solidFill>
              </a:rPr>
              <a:t>In sommige culturen ligt de nadruk op delen, </a:t>
            </a:r>
            <a:r>
              <a:rPr lang="nl-NL" sz="2000" b="1" dirty="0" err="1">
                <a:solidFill>
                  <a:schemeClr val="bg1"/>
                </a:solidFill>
              </a:rPr>
              <a:t>seizoensgebondenheid</a:t>
            </a:r>
            <a:r>
              <a:rPr lang="nl-NL" sz="2000" b="1" dirty="0">
                <a:solidFill>
                  <a:schemeClr val="bg1"/>
                </a:solidFill>
              </a:rPr>
              <a:t> en respect voor tradities, terwijl in andere gemak, individuele keuze of innovatie centraal staan. Zonder aandacht voor deze verschillen kunnen misverstanden ontstaan, vooral in onderwijs, beleid en internationale voedselsystemen</a:t>
            </a:r>
            <a:endParaRPr lang="en-US" sz="2000" b="1" dirty="0">
              <a:solidFill>
                <a:schemeClr val="bg1"/>
              </a:solidFill>
            </a:endParaRPr>
          </a:p>
        </p:txBody>
      </p:sp>
    </p:spTree>
    <p:extLst>
      <p:ext uri="{BB962C8B-B14F-4D97-AF65-F5344CB8AC3E}">
        <p14:creationId xmlns:p14="http://schemas.microsoft.com/office/powerpoint/2010/main" val="278953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AA419-31C7-A9A2-39F6-DF3018B4BDAF}"/>
              </a:ext>
            </a:extLst>
          </p:cNvPr>
          <p:cNvSpPr>
            <a:spLocks noGrp="1"/>
          </p:cNvSpPr>
          <p:nvPr>
            <p:ph type="body" sz="quarter" idx="16"/>
          </p:nvPr>
        </p:nvSpPr>
        <p:spPr>
          <a:xfrm>
            <a:off x="564615" y="826894"/>
            <a:ext cx="10479218" cy="803654"/>
          </a:xfrm>
        </p:spPr>
        <p:txBody>
          <a:bodyPr/>
          <a:lstStyle/>
          <a:p>
            <a:r>
              <a:rPr lang="en-US" dirty="0"/>
              <a:t>Verschillen tussen sectoren en disciplines</a:t>
            </a:r>
            <a:endParaRPr lang="en-GB" dirty="0"/>
          </a:p>
        </p:txBody>
      </p:sp>
      <p:sp>
        <p:nvSpPr>
          <p:cNvPr id="3" name="Text Placeholder 2">
            <a:extLst>
              <a:ext uri="{FF2B5EF4-FFF2-40B4-BE49-F238E27FC236}">
                <a16:creationId xmlns:a16="http://schemas.microsoft.com/office/drawing/2014/main" id="{D855073E-4DF6-2480-2304-A70DB76B51BC}"/>
              </a:ext>
            </a:extLst>
          </p:cNvPr>
          <p:cNvSpPr>
            <a:spLocks noGrp="1"/>
          </p:cNvSpPr>
          <p:nvPr>
            <p:ph type="body" sz="quarter" idx="19"/>
          </p:nvPr>
        </p:nvSpPr>
        <p:spPr>
          <a:xfrm>
            <a:off x="457200" y="2224455"/>
            <a:ext cx="10926874" cy="3781929"/>
          </a:xfrm>
        </p:spPr>
        <p:txBody>
          <a:bodyPr/>
          <a:lstStyle/>
          <a:p>
            <a:r>
              <a:rPr lang="nl-NL" dirty="0"/>
              <a:t>Voedsel wordt ook verschillend benaderd binnen sectoren en disciplines. Elke sector gebruikt eigen doelen, taal en prioriteiten, wat kansen maar ook spanningen kan opleveren.</a:t>
            </a:r>
          </a:p>
          <a:p>
            <a:r>
              <a:rPr lang="nl-NL" dirty="0"/>
              <a:t>Voedselcommunicatie verschilt bijvoorbeeld in:</a:t>
            </a:r>
          </a:p>
          <a:p>
            <a:pPr marL="342900" indent="-342900" algn="just">
              <a:buFont typeface="Arial" panose="020B0604020202020204" pitchFamily="34" charset="0"/>
              <a:buChar char="•"/>
            </a:pPr>
            <a:r>
              <a:rPr lang="en-US" sz="2000" b="1" dirty="0" err="1">
                <a:highlight>
                  <a:srgbClr val="ECC0DA"/>
                </a:highlight>
              </a:rPr>
              <a:t>Onderwijs</a:t>
            </a:r>
            <a:r>
              <a:rPr lang="en-US" sz="2000" dirty="0">
                <a:highlight>
                  <a:srgbClr val="ECC0DA"/>
                </a:highlight>
              </a:rPr>
              <a:t>, </a:t>
            </a:r>
            <a:r>
              <a:rPr lang="en-US" sz="2000" dirty="0"/>
              <a:t>focus op </a:t>
            </a:r>
            <a:r>
              <a:rPr lang="en-US" sz="2000" dirty="0" err="1"/>
              <a:t>kennis</a:t>
            </a:r>
            <a:r>
              <a:rPr lang="en-US" sz="2000" dirty="0"/>
              <a:t>, </a:t>
            </a:r>
            <a:r>
              <a:rPr lang="en-US" sz="2000" dirty="0" err="1"/>
              <a:t>vaardigheden</a:t>
            </a:r>
            <a:r>
              <a:rPr lang="en-US" sz="2000" dirty="0"/>
              <a:t> </a:t>
            </a:r>
            <a:r>
              <a:rPr lang="en-US" sz="2000" dirty="0" err="1"/>
              <a:t>en</a:t>
            </a:r>
            <a:r>
              <a:rPr lang="en-US" sz="2000" dirty="0"/>
              <a:t> </a:t>
            </a:r>
            <a:r>
              <a:rPr lang="en-US" sz="2000" dirty="0" err="1"/>
              <a:t>kritisch</a:t>
            </a:r>
            <a:r>
              <a:rPr lang="en-US" sz="2000" dirty="0"/>
              <a:t> </a:t>
            </a:r>
            <a:r>
              <a:rPr lang="en-US" sz="2000" dirty="0" err="1"/>
              <a:t>denken</a:t>
            </a:r>
            <a:endParaRPr lang="en-US" sz="2000" dirty="0"/>
          </a:p>
          <a:p>
            <a:pPr marL="342900" indent="-342900" algn="just">
              <a:buFont typeface="Arial" panose="020B0604020202020204" pitchFamily="34" charset="0"/>
              <a:buChar char="•"/>
            </a:pPr>
            <a:r>
              <a:rPr lang="en-US" sz="2000" b="1" dirty="0">
                <a:highlight>
                  <a:srgbClr val="ECC0DA"/>
                </a:highlight>
              </a:rPr>
              <a:t>Industrie en marketing</a:t>
            </a:r>
            <a:r>
              <a:rPr lang="en-US" sz="2000" dirty="0">
                <a:highlight>
                  <a:srgbClr val="ECC0DA"/>
                </a:highlight>
              </a:rPr>
              <a:t>, </a:t>
            </a:r>
            <a:r>
              <a:rPr lang="en-US" sz="2000" dirty="0"/>
              <a:t>focus op branding </a:t>
            </a:r>
            <a:r>
              <a:rPr lang="en-US" sz="2000" dirty="0" err="1"/>
              <a:t>en</a:t>
            </a:r>
            <a:r>
              <a:rPr lang="en-US" sz="2000" dirty="0"/>
              <a:t> </a:t>
            </a:r>
            <a:r>
              <a:rPr lang="en-US" sz="2000" dirty="0" err="1"/>
              <a:t>verkoop</a:t>
            </a:r>
            <a:endParaRPr lang="en-US" sz="2000" dirty="0"/>
          </a:p>
          <a:p>
            <a:pPr marL="342900" indent="-342900" algn="just">
              <a:buFont typeface="Arial" panose="020B0604020202020204" pitchFamily="34" charset="0"/>
              <a:buChar char="•"/>
            </a:pPr>
            <a:r>
              <a:rPr lang="en-US" sz="2000" b="1" dirty="0">
                <a:highlight>
                  <a:srgbClr val="ECC0DA"/>
                </a:highlight>
              </a:rPr>
              <a:t>Beleid </a:t>
            </a:r>
            <a:r>
              <a:rPr lang="en-US" sz="2000" b="1" dirty="0" err="1">
                <a:highlight>
                  <a:srgbClr val="ECC0DA"/>
                </a:highlight>
              </a:rPr>
              <a:t>en</a:t>
            </a:r>
            <a:r>
              <a:rPr lang="en-US" sz="2000" b="1" dirty="0">
                <a:highlight>
                  <a:srgbClr val="ECC0DA"/>
                </a:highlight>
              </a:rPr>
              <a:t> </a:t>
            </a:r>
            <a:r>
              <a:rPr lang="en-US" sz="2000" b="1" dirty="0" err="1">
                <a:highlight>
                  <a:srgbClr val="ECC0DA"/>
                </a:highlight>
              </a:rPr>
              <a:t>overheid</a:t>
            </a:r>
            <a:r>
              <a:rPr lang="en-US" sz="2000" dirty="0">
                <a:highlight>
                  <a:srgbClr val="ECC0DA"/>
                </a:highlight>
              </a:rPr>
              <a:t>, </a:t>
            </a:r>
            <a:r>
              <a:rPr lang="en-US" sz="2000" dirty="0"/>
              <a:t>focus op regels, </a:t>
            </a:r>
            <a:r>
              <a:rPr lang="en-US" sz="2000" dirty="0" err="1"/>
              <a:t>veiligheid</a:t>
            </a:r>
            <a:r>
              <a:rPr lang="en-US" sz="2000" dirty="0"/>
              <a:t> </a:t>
            </a:r>
            <a:r>
              <a:rPr lang="en-US" sz="2000" dirty="0" err="1"/>
              <a:t>en</a:t>
            </a:r>
            <a:r>
              <a:rPr lang="en-US" sz="2000" dirty="0"/>
              <a:t> </a:t>
            </a:r>
            <a:r>
              <a:rPr lang="en-US" sz="2000" dirty="0" err="1"/>
              <a:t>volksgezondheid</a:t>
            </a:r>
            <a:endParaRPr lang="en-US" sz="2000" dirty="0"/>
          </a:p>
          <a:p>
            <a:pPr marL="342900" indent="-342900" algn="just">
              <a:buFont typeface="Arial" panose="020B0604020202020204" pitchFamily="34" charset="0"/>
              <a:buChar char="•"/>
            </a:pPr>
            <a:r>
              <a:rPr lang="en-US" sz="2000" b="1" dirty="0">
                <a:highlight>
                  <a:srgbClr val="ECC0DA"/>
                </a:highlight>
              </a:rPr>
              <a:t>Wetenschap en voeding</a:t>
            </a:r>
            <a:r>
              <a:rPr lang="en-US" sz="2000" dirty="0">
                <a:highlight>
                  <a:srgbClr val="ECC0DA"/>
                </a:highlight>
              </a:rPr>
              <a:t>, </a:t>
            </a:r>
            <a:r>
              <a:rPr lang="en-US" sz="2000" dirty="0"/>
              <a:t>focus op data </a:t>
            </a:r>
            <a:r>
              <a:rPr lang="en-US" sz="2000" dirty="0" err="1"/>
              <a:t>en</a:t>
            </a:r>
            <a:r>
              <a:rPr lang="en-US" sz="2000" dirty="0"/>
              <a:t> </a:t>
            </a:r>
            <a:r>
              <a:rPr lang="en-US" sz="2000" dirty="0" err="1"/>
              <a:t>bewijs</a:t>
            </a:r>
            <a:endParaRPr lang="en-US" sz="2000" dirty="0"/>
          </a:p>
          <a:p>
            <a:pPr marL="342900" indent="-342900" algn="just">
              <a:spcAft>
                <a:spcPts val="600"/>
              </a:spcAft>
              <a:buFont typeface="Arial" panose="020B0604020202020204" pitchFamily="34" charset="0"/>
              <a:buChar char="•"/>
            </a:pPr>
            <a:r>
              <a:rPr lang="en-US" sz="2000" b="1" dirty="0" err="1">
                <a:highlight>
                  <a:srgbClr val="ECC0DA"/>
                </a:highlight>
              </a:rPr>
              <a:t>Gemeenschap</a:t>
            </a:r>
            <a:r>
              <a:rPr lang="en-US" sz="2000" b="1" dirty="0">
                <a:highlight>
                  <a:srgbClr val="ECC0DA"/>
                </a:highlight>
              </a:rPr>
              <a:t> </a:t>
            </a:r>
            <a:r>
              <a:rPr lang="en-US" sz="2000" b="1" dirty="0" err="1">
                <a:highlight>
                  <a:srgbClr val="ECC0DA"/>
                </a:highlight>
              </a:rPr>
              <a:t>en</a:t>
            </a:r>
            <a:r>
              <a:rPr lang="en-US" sz="2000" b="1" dirty="0">
                <a:highlight>
                  <a:srgbClr val="ECC0DA"/>
                </a:highlight>
              </a:rPr>
              <a:t> </a:t>
            </a:r>
            <a:r>
              <a:rPr lang="en-US" sz="2000" b="1" dirty="0" err="1">
                <a:highlight>
                  <a:srgbClr val="ECC0DA"/>
                </a:highlight>
              </a:rPr>
              <a:t>maatschappelijk</a:t>
            </a:r>
            <a:r>
              <a:rPr lang="en-US" sz="2000" b="1" dirty="0">
                <a:highlight>
                  <a:srgbClr val="ECC0DA"/>
                </a:highlight>
              </a:rPr>
              <a:t> </a:t>
            </a:r>
            <a:r>
              <a:rPr lang="en-US" sz="2000" b="1" dirty="0" err="1">
                <a:highlight>
                  <a:srgbClr val="ECC0DA"/>
                </a:highlight>
              </a:rPr>
              <a:t>organisaties</a:t>
            </a:r>
            <a:r>
              <a:rPr lang="en-US" sz="2000" dirty="0">
                <a:highlight>
                  <a:srgbClr val="ECC0DA"/>
                </a:highlight>
              </a:rPr>
              <a:t>, </a:t>
            </a:r>
            <a:r>
              <a:rPr lang="en-US" sz="2000" dirty="0"/>
              <a:t>focus op </a:t>
            </a:r>
            <a:r>
              <a:rPr lang="en-US" sz="2000" dirty="0" err="1"/>
              <a:t>praktijk</a:t>
            </a:r>
            <a:r>
              <a:rPr lang="en-US" sz="2000" dirty="0"/>
              <a:t>, </a:t>
            </a:r>
            <a:r>
              <a:rPr lang="en-US" sz="2000" dirty="0" err="1"/>
              <a:t>toegankelijkheid</a:t>
            </a:r>
            <a:r>
              <a:rPr lang="en-US" sz="2000" dirty="0"/>
              <a:t> </a:t>
            </a:r>
            <a:r>
              <a:rPr lang="en-US" sz="2000" dirty="0" err="1"/>
              <a:t>en</a:t>
            </a:r>
            <a:r>
              <a:rPr lang="en-US" sz="2000" dirty="0"/>
              <a:t> </a:t>
            </a:r>
            <a:r>
              <a:rPr lang="en-US" sz="2000" dirty="0" err="1"/>
              <a:t>rechtvaardigheid</a:t>
            </a:r>
            <a:endParaRPr lang="en-US" sz="2000" dirty="0"/>
          </a:p>
          <a:p>
            <a:pPr marL="0" indent="0" algn="just"/>
            <a:r>
              <a:rPr lang="nl-NL" dirty="0"/>
              <a:t>Deze verschillen kunnen leiden tot tegenstrijdige boodschappen over gezondheid en duurzaamheid. Inzicht hierin helpt om beter te communiceren, samen te werken en informatie kritisch te beoordelen</a:t>
            </a:r>
            <a:r>
              <a:rPr lang="en-US" dirty="0"/>
              <a:t>.</a:t>
            </a:r>
          </a:p>
          <a:p>
            <a:pPr algn="just"/>
            <a:endParaRPr lang="en-GB" dirty="0"/>
          </a:p>
        </p:txBody>
      </p:sp>
      <p:grpSp>
        <p:nvGrpSpPr>
          <p:cNvPr id="4" name="Graphic 3">
            <a:extLst>
              <a:ext uri="{FF2B5EF4-FFF2-40B4-BE49-F238E27FC236}">
                <a16:creationId xmlns:a16="http://schemas.microsoft.com/office/drawing/2014/main" id="{4F5ABAC4-7F87-1D3D-9EF2-BFA73FF070AA}"/>
              </a:ext>
            </a:extLst>
          </p:cNvPr>
          <p:cNvGrpSpPr/>
          <p:nvPr/>
        </p:nvGrpSpPr>
        <p:grpSpPr>
          <a:xfrm>
            <a:off x="9849187" y="578330"/>
            <a:ext cx="1091621" cy="942328"/>
            <a:chOff x="662657" y="2010078"/>
            <a:chExt cx="1091621" cy="942328"/>
          </a:xfrm>
          <a:solidFill>
            <a:schemeClr val="bg1"/>
          </a:solidFill>
        </p:grpSpPr>
        <p:sp>
          <p:nvSpPr>
            <p:cNvPr id="5" name="Freeform 1492">
              <a:extLst>
                <a:ext uri="{FF2B5EF4-FFF2-40B4-BE49-F238E27FC236}">
                  <a16:creationId xmlns:a16="http://schemas.microsoft.com/office/drawing/2014/main" id="{09EC6065-B44E-D214-BDF2-14C148DFB477}"/>
                </a:ext>
              </a:extLst>
            </p:cNvPr>
            <p:cNvSpPr/>
            <p:nvPr/>
          </p:nvSpPr>
          <p:spPr>
            <a:xfrm>
              <a:off x="1125553" y="2025845"/>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F26F4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8E193769-F7CB-7FAD-725A-61738FC353CC}"/>
                </a:ext>
              </a:extLst>
            </p:cNvPr>
            <p:cNvGrpSpPr/>
            <p:nvPr/>
          </p:nvGrpSpPr>
          <p:grpSpPr>
            <a:xfrm>
              <a:off x="662657" y="2010078"/>
              <a:ext cx="1091621" cy="942328"/>
              <a:chOff x="662657" y="2010078"/>
              <a:chExt cx="1091621" cy="942328"/>
            </a:xfrm>
            <a:grpFill/>
          </p:grpSpPr>
          <p:sp>
            <p:nvSpPr>
              <p:cNvPr id="7" name="Freeform 1494">
                <a:extLst>
                  <a:ext uri="{FF2B5EF4-FFF2-40B4-BE49-F238E27FC236}">
                    <a16:creationId xmlns:a16="http://schemas.microsoft.com/office/drawing/2014/main" id="{994FADE4-0855-AF5D-BE07-AC5BE9736AA3}"/>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8" name="Freeform 1495">
                <a:extLst>
                  <a:ext uri="{FF2B5EF4-FFF2-40B4-BE49-F238E27FC236}">
                    <a16:creationId xmlns:a16="http://schemas.microsoft.com/office/drawing/2014/main" id="{2A4ECA72-544A-0B46-623E-DE47AC68828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9" name="Freeform 1496">
                <a:extLst>
                  <a:ext uri="{FF2B5EF4-FFF2-40B4-BE49-F238E27FC236}">
                    <a16:creationId xmlns:a16="http://schemas.microsoft.com/office/drawing/2014/main" id="{5D22ED12-6DDF-1D1E-F893-1C0B15439A79}"/>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F114620F-02FF-94D5-869E-B934B9C1D2A8}"/>
                  </a:ext>
                </a:extLst>
              </p:cNvPr>
              <p:cNvGrpSpPr/>
              <p:nvPr/>
            </p:nvGrpSpPr>
            <p:grpSpPr>
              <a:xfrm>
                <a:off x="662657" y="2010078"/>
                <a:ext cx="1091621" cy="942328"/>
                <a:chOff x="662657" y="2010078"/>
                <a:chExt cx="1091621" cy="942328"/>
              </a:xfrm>
              <a:grpFill/>
            </p:grpSpPr>
            <p:sp>
              <p:nvSpPr>
                <p:cNvPr id="11" name="Freeform 1498">
                  <a:extLst>
                    <a:ext uri="{FF2B5EF4-FFF2-40B4-BE49-F238E27FC236}">
                      <a16:creationId xmlns:a16="http://schemas.microsoft.com/office/drawing/2014/main" id="{AE9F1B8B-5A44-A37C-A5F0-EE3BB82C7051}"/>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12" name="Freeform 1499">
                  <a:extLst>
                    <a:ext uri="{FF2B5EF4-FFF2-40B4-BE49-F238E27FC236}">
                      <a16:creationId xmlns:a16="http://schemas.microsoft.com/office/drawing/2014/main" id="{B91BE073-17BA-515E-3C4D-C2792D43FC74}"/>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54923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9445-C411-4EAB-6083-D75F89B84712}"/>
            </a:ext>
          </a:extLst>
        </p:cNvPr>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10F75CE7-D0EA-C3F7-7029-503ABCDCCD15}"/>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12" name="Text Placeholder 2">
            <a:extLst>
              <a:ext uri="{FF2B5EF4-FFF2-40B4-BE49-F238E27FC236}">
                <a16:creationId xmlns:a16="http://schemas.microsoft.com/office/drawing/2014/main" id="{C7637B03-8A38-4D25-F278-B798AAF1D405}"/>
              </a:ext>
            </a:extLst>
          </p:cNvPr>
          <p:cNvSpPr>
            <a:spLocks noGrp="1"/>
          </p:cNvSpPr>
          <p:nvPr>
            <p:ph type="body" sz="quarter" idx="18"/>
          </p:nvPr>
        </p:nvSpPr>
        <p:spPr>
          <a:xfrm>
            <a:off x="749960" y="1168609"/>
            <a:ext cx="10692079" cy="5013433"/>
          </a:xfrm>
          <a:noFill/>
          <a:ln>
            <a:noFill/>
          </a:ln>
        </p:spPr>
        <p:txBody>
          <a:bodyPr/>
          <a:lstStyle/>
          <a:p>
            <a:pPr marL="0" indent="0" algn="l"/>
            <a:r>
              <a:rPr lang="nl-NL" dirty="0">
                <a:solidFill>
                  <a:srgbClr val="292668"/>
                </a:solidFill>
              </a:rPr>
              <a:t>Verhalen over eten ontstaan niet vanzelf. Ze worden gemaakt, gekozen en verspreid door verschillende partijen, elk met eigen belangen en invloed</a:t>
            </a:r>
            <a:r>
              <a:rPr lang="en-US" dirty="0">
                <a:solidFill>
                  <a:srgbClr val="292668"/>
                </a:solidFill>
              </a:rPr>
              <a:t>.</a:t>
            </a:r>
          </a:p>
          <a:p>
            <a:pPr marL="0" indent="0" algn="l"/>
            <a:r>
              <a:rPr lang="en-US" b="1" dirty="0">
                <a:solidFill>
                  <a:srgbClr val="292668"/>
                </a:solidFill>
                <a:highlight>
                  <a:srgbClr val="88D1DA"/>
                </a:highlight>
              </a:rPr>
              <a:t>Kernvraag: </a:t>
            </a:r>
            <a:r>
              <a:rPr lang="en-US" i="1" dirty="0">
                <a:solidFill>
                  <a:srgbClr val="292668"/>
                </a:solidFill>
                <a:highlight>
                  <a:srgbClr val="88D1DA"/>
                </a:highlight>
              </a:rPr>
              <a:t>Wie </a:t>
            </a:r>
            <a:r>
              <a:rPr lang="en-US" i="1" dirty="0" err="1">
                <a:solidFill>
                  <a:srgbClr val="292668"/>
                </a:solidFill>
                <a:highlight>
                  <a:srgbClr val="88D1DA"/>
                </a:highlight>
              </a:rPr>
              <a:t>zijn</a:t>
            </a:r>
            <a:r>
              <a:rPr lang="en-US" i="1" dirty="0">
                <a:solidFill>
                  <a:srgbClr val="292668"/>
                </a:solidFill>
                <a:highlight>
                  <a:srgbClr val="88D1DA"/>
                </a:highlight>
              </a:rPr>
              <a:t> de storytellers?</a:t>
            </a:r>
            <a:endParaRPr lang="en-US" dirty="0">
              <a:solidFill>
                <a:srgbClr val="292668"/>
              </a:solidFill>
              <a:highlight>
                <a:srgbClr val="88D1DA"/>
              </a:highlight>
            </a:endParaRPr>
          </a:p>
          <a:p>
            <a:pPr marL="0" indent="0" algn="l"/>
            <a:r>
              <a:rPr lang="en-US" dirty="0" err="1">
                <a:solidFill>
                  <a:srgbClr val="292668"/>
                </a:solidFill>
              </a:rPr>
              <a:t>Veelvoorkomende</a:t>
            </a:r>
            <a:r>
              <a:rPr lang="en-US" dirty="0">
                <a:solidFill>
                  <a:srgbClr val="292668"/>
                </a:solidFill>
              </a:rPr>
              <a:t> storytellers </a:t>
            </a:r>
            <a:r>
              <a:rPr lang="en-US" dirty="0" err="1">
                <a:solidFill>
                  <a:srgbClr val="292668"/>
                </a:solidFill>
              </a:rPr>
              <a:t>zijn</a:t>
            </a:r>
            <a:r>
              <a:rPr lang="en-US" dirty="0">
                <a:solidFill>
                  <a:srgbClr val="292668"/>
                </a:solidFill>
              </a:rPr>
              <a:t>:</a:t>
            </a:r>
          </a:p>
          <a:p>
            <a:pPr marL="342900" indent="-342900" algn="l">
              <a:spcBef>
                <a:spcPts val="600"/>
              </a:spcBef>
              <a:buFont typeface="Arial" panose="020B0604020202020204" pitchFamily="34" charset="0"/>
              <a:buChar char="•"/>
            </a:pPr>
            <a:r>
              <a:rPr lang="en-US" b="1" dirty="0">
                <a:solidFill>
                  <a:srgbClr val="292668"/>
                </a:solidFill>
              </a:rPr>
              <a:t>Voedingsbedrijven en merken</a:t>
            </a:r>
          </a:p>
          <a:p>
            <a:pPr marL="342900" indent="-342900" algn="l">
              <a:spcBef>
                <a:spcPts val="600"/>
              </a:spcBef>
              <a:buFont typeface="Arial" panose="020B0604020202020204" pitchFamily="34" charset="0"/>
              <a:buChar char="•"/>
            </a:pPr>
            <a:r>
              <a:rPr lang="en-US" b="1" dirty="0">
                <a:solidFill>
                  <a:srgbClr val="292668"/>
                </a:solidFill>
              </a:rPr>
              <a:t>Marketingbureaus en adverteerders</a:t>
            </a:r>
          </a:p>
          <a:p>
            <a:pPr marL="342900" indent="-342900" algn="l">
              <a:spcBef>
                <a:spcPts val="600"/>
              </a:spcBef>
              <a:buFont typeface="Arial" panose="020B0604020202020204" pitchFamily="34" charset="0"/>
              <a:buChar char="•"/>
            </a:pPr>
            <a:r>
              <a:rPr lang="en-US" b="1" dirty="0">
                <a:solidFill>
                  <a:srgbClr val="292668"/>
                </a:solidFill>
              </a:rPr>
              <a:t>Media </a:t>
            </a:r>
            <a:r>
              <a:rPr lang="en-US" b="1" dirty="0" err="1">
                <a:solidFill>
                  <a:srgbClr val="292668"/>
                </a:solidFill>
              </a:rPr>
              <a:t>en</a:t>
            </a:r>
            <a:r>
              <a:rPr lang="en-US" b="1" dirty="0">
                <a:solidFill>
                  <a:srgbClr val="292668"/>
                </a:solidFill>
              </a:rPr>
              <a:t> food </a:t>
            </a:r>
            <a:r>
              <a:rPr lang="en-US" b="1" dirty="0" err="1">
                <a:solidFill>
                  <a:srgbClr val="292668"/>
                </a:solidFill>
              </a:rPr>
              <a:t>journalisten</a:t>
            </a:r>
            <a:endParaRPr lang="en-US" b="1" dirty="0">
              <a:solidFill>
                <a:srgbClr val="292668"/>
              </a:solidFill>
            </a:endParaRPr>
          </a:p>
          <a:p>
            <a:pPr marL="342900" indent="-342900" algn="l">
              <a:spcBef>
                <a:spcPts val="600"/>
              </a:spcBef>
              <a:buFont typeface="Arial" panose="020B0604020202020204" pitchFamily="34" charset="0"/>
              <a:buChar char="•"/>
            </a:pPr>
            <a:r>
              <a:rPr lang="en-US" b="1" dirty="0">
                <a:solidFill>
                  <a:srgbClr val="292668"/>
                </a:solidFill>
              </a:rPr>
              <a:t>Overheden </a:t>
            </a:r>
            <a:r>
              <a:rPr lang="en-US" b="1" dirty="0" err="1">
                <a:solidFill>
                  <a:srgbClr val="292668"/>
                </a:solidFill>
              </a:rPr>
              <a:t>en</a:t>
            </a:r>
            <a:r>
              <a:rPr lang="en-US" b="1" dirty="0">
                <a:solidFill>
                  <a:srgbClr val="292668"/>
                </a:solidFill>
              </a:rPr>
              <a:t> </a:t>
            </a:r>
            <a:r>
              <a:rPr lang="en-US" b="1" dirty="0" err="1">
                <a:solidFill>
                  <a:srgbClr val="292668"/>
                </a:solidFill>
              </a:rPr>
              <a:t>beleidsmakers</a:t>
            </a:r>
            <a:endParaRPr lang="en-US" b="1" dirty="0">
              <a:solidFill>
                <a:srgbClr val="292668"/>
              </a:solidFill>
            </a:endParaRPr>
          </a:p>
          <a:p>
            <a:pPr marL="342900" indent="-342900" algn="l">
              <a:spcBef>
                <a:spcPts val="600"/>
              </a:spcBef>
              <a:buFont typeface="Arial" panose="020B0604020202020204" pitchFamily="34" charset="0"/>
              <a:buChar char="•"/>
            </a:pPr>
            <a:r>
              <a:rPr lang="en-US" b="1" dirty="0" err="1">
                <a:solidFill>
                  <a:srgbClr val="292668"/>
                </a:solidFill>
              </a:rPr>
              <a:t>Academische</a:t>
            </a:r>
            <a:r>
              <a:rPr lang="en-US" b="1" dirty="0">
                <a:solidFill>
                  <a:srgbClr val="292668"/>
                </a:solidFill>
              </a:rPr>
              <a:t> en wetenschappelijke instellingen</a:t>
            </a:r>
          </a:p>
          <a:p>
            <a:pPr marL="0" indent="0" algn="l"/>
            <a:r>
              <a:rPr lang="nl-NL" dirty="0">
                <a:solidFill>
                  <a:srgbClr val="292668"/>
                </a:solidFill>
              </a:rPr>
              <a:t>Deze partijen hebben vaak meer toegang tot platforms, geld en zichtbaarheid. Daardoor bepalen zij vaak welke verhalen we horen en wat als normaal, wenselijk of duurzaam wordt gezien.</a:t>
            </a:r>
            <a:endParaRPr lang="en-US" dirty="0">
              <a:solidFill>
                <a:srgbClr val="292668"/>
              </a:solidFill>
            </a:endParaRPr>
          </a:p>
        </p:txBody>
      </p:sp>
      <p:sp>
        <p:nvSpPr>
          <p:cNvPr id="14" name="Text Placeholder 1">
            <a:extLst>
              <a:ext uri="{FF2B5EF4-FFF2-40B4-BE49-F238E27FC236}">
                <a16:creationId xmlns:a16="http://schemas.microsoft.com/office/drawing/2014/main" id="{A920E321-C517-5694-EB7E-0E99D2A3A27F}"/>
              </a:ext>
            </a:extLst>
          </p:cNvPr>
          <p:cNvSpPr txBox="1">
            <a:spLocks/>
          </p:cNvSpPr>
          <p:nvPr/>
        </p:nvSpPr>
        <p:spPr>
          <a:xfrm>
            <a:off x="588579" y="355209"/>
            <a:ext cx="7265101" cy="641497"/>
          </a:xfrm>
          <a:prstGeom prst="rect">
            <a:avLst/>
          </a:prstGeom>
          <a:solidFill>
            <a:srgbClr val="F26F4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0">
              <a:lnSpc>
                <a:spcPct val="100000"/>
              </a:lnSpc>
              <a:buNone/>
            </a:pPr>
            <a:r>
              <a:rPr lang="en-US" b="1" dirty="0">
                <a:solidFill>
                  <a:schemeClr val="bg1"/>
                </a:solidFill>
              </a:rPr>
              <a:t>Wie </a:t>
            </a:r>
            <a:r>
              <a:rPr lang="en-US" b="1" dirty="0" err="1">
                <a:solidFill>
                  <a:schemeClr val="bg1"/>
                </a:solidFill>
              </a:rPr>
              <a:t>bepaalt</a:t>
            </a:r>
            <a:r>
              <a:rPr lang="en-US" b="1" dirty="0">
                <a:solidFill>
                  <a:schemeClr val="bg1"/>
                </a:solidFill>
              </a:rPr>
              <a:t> het </a:t>
            </a:r>
            <a:r>
              <a:rPr lang="en-US" b="1" dirty="0" err="1">
                <a:solidFill>
                  <a:schemeClr val="bg1"/>
                </a:solidFill>
              </a:rPr>
              <a:t>verhaal</a:t>
            </a:r>
            <a:r>
              <a:rPr lang="en-US" b="1" dirty="0">
                <a:solidFill>
                  <a:schemeClr val="bg1"/>
                </a:solidFill>
              </a:rPr>
              <a:t> achter </a:t>
            </a:r>
            <a:r>
              <a:rPr lang="en-US" b="1" dirty="0" err="1">
                <a:solidFill>
                  <a:schemeClr val="bg1"/>
                </a:solidFill>
              </a:rPr>
              <a:t>ons</a:t>
            </a:r>
            <a:r>
              <a:rPr lang="en-US" b="1" dirty="0">
                <a:solidFill>
                  <a:schemeClr val="bg1"/>
                </a:solidFill>
              </a:rPr>
              <a:t> eten? </a:t>
            </a:r>
          </a:p>
        </p:txBody>
      </p:sp>
    </p:spTree>
    <p:extLst>
      <p:ext uri="{BB962C8B-B14F-4D97-AF65-F5344CB8AC3E}">
        <p14:creationId xmlns:p14="http://schemas.microsoft.com/office/powerpoint/2010/main" val="315537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01FB9-F5C2-793E-FE0D-1A1F7C1D7036}"/>
              </a:ext>
            </a:extLst>
          </p:cNvPr>
          <p:cNvSpPr>
            <a:spLocks noGrp="1"/>
          </p:cNvSpPr>
          <p:nvPr>
            <p:ph type="body" sz="quarter" idx="16"/>
          </p:nvPr>
        </p:nvSpPr>
        <p:spPr>
          <a:xfrm>
            <a:off x="904856" y="826894"/>
            <a:ext cx="10052954" cy="594329"/>
          </a:xfrm>
        </p:spPr>
        <p:txBody>
          <a:bodyPr/>
          <a:lstStyle/>
          <a:p>
            <a:r>
              <a:rPr lang="nl-NL" dirty="0"/>
              <a:t>Welke stemmen worden niet gehoord?</a:t>
            </a:r>
            <a:endParaRPr lang="en-GB" dirty="0"/>
          </a:p>
        </p:txBody>
      </p:sp>
      <p:sp>
        <p:nvSpPr>
          <p:cNvPr id="3" name="Text Placeholder 2">
            <a:extLst>
              <a:ext uri="{FF2B5EF4-FFF2-40B4-BE49-F238E27FC236}">
                <a16:creationId xmlns:a16="http://schemas.microsoft.com/office/drawing/2014/main" id="{89DC9E6B-479A-EC3A-9B1B-9C407F4FFA01}"/>
              </a:ext>
            </a:extLst>
          </p:cNvPr>
          <p:cNvSpPr>
            <a:spLocks noGrp="1"/>
          </p:cNvSpPr>
          <p:nvPr>
            <p:ph type="body" sz="quarter" idx="19"/>
          </p:nvPr>
        </p:nvSpPr>
        <p:spPr>
          <a:xfrm>
            <a:off x="955702" y="1401295"/>
            <a:ext cx="10052954" cy="4250335"/>
          </a:xfrm>
        </p:spPr>
        <p:txBody>
          <a:bodyPr/>
          <a:lstStyle/>
          <a:p>
            <a:pPr marL="0" indent="0" algn="just"/>
            <a:r>
              <a:rPr lang="nl-NL" sz="2200" dirty="0"/>
              <a:t>Voedselcommunicatie bestaat uit veel verschillende stemmen. Steeds meer aandacht gaat uit naar perspectieven die eerder minder zichtbaar waren. Het meenemen van praktijkervaring en lokale kennis zorgt voor rijkere en meer gebalanceerde verhalen</a:t>
            </a:r>
            <a:r>
              <a:rPr lang="en-US" sz="2200" dirty="0"/>
              <a:t>.</a:t>
            </a:r>
          </a:p>
          <a:p>
            <a:pPr marL="0" indent="0" algn="just"/>
            <a:endParaRPr lang="en-US" sz="2200" b="1" dirty="0"/>
          </a:p>
          <a:p>
            <a:pPr marL="0" indent="0" algn="just"/>
            <a:r>
              <a:rPr lang="en-US" sz="2200" b="1" dirty="0" err="1"/>
              <a:t>Belangrijke</a:t>
            </a:r>
            <a:r>
              <a:rPr lang="en-US" sz="2200" b="1" dirty="0"/>
              <a:t> perspectieven zijn onder meer:</a:t>
            </a:r>
            <a:endParaRPr lang="en-US" sz="2200" dirty="0"/>
          </a:p>
          <a:p>
            <a:pPr marL="342900" indent="-342900" algn="just">
              <a:buFont typeface="Arial" panose="020B0604020202020204" pitchFamily="34" charset="0"/>
              <a:buChar char="•"/>
            </a:pPr>
            <a:r>
              <a:rPr lang="en-US" sz="2200" dirty="0"/>
              <a:t>Kleinschalige boeren </a:t>
            </a:r>
            <a:r>
              <a:rPr lang="en-US" sz="2200" dirty="0" err="1"/>
              <a:t>en</a:t>
            </a:r>
            <a:r>
              <a:rPr lang="en-US" sz="2200" dirty="0"/>
              <a:t> </a:t>
            </a:r>
            <a:r>
              <a:rPr lang="en-US" sz="2200" dirty="0" err="1"/>
              <a:t>producenten</a:t>
            </a:r>
            <a:endParaRPr lang="en-US" sz="2200" dirty="0"/>
          </a:p>
          <a:p>
            <a:pPr marL="342900" indent="-342900" algn="just">
              <a:buFont typeface="Arial" panose="020B0604020202020204" pitchFamily="34" charset="0"/>
              <a:buChar char="•"/>
            </a:pPr>
            <a:r>
              <a:rPr lang="en-US" sz="2200" dirty="0"/>
              <a:t>Migranten en informele voedselwerkers</a:t>
            </a:r>
          </a:p>
          <a:p>
            <a:pPr marL="342900" indent="-342900" algn="just">
              <a:buFont typeface="Arial" panose="020B0604020202020204" pitchFamily="34" charset="0"/>
              <a:buChar char="•"/>
            </a:pPr>
            <a:r>
              <a:rPr lang="en-US" sz="2200" dirty="0" err="1"/>
              <a:t>Inheemse</a:t>
            </a:r>
            <a:r>
              <a:rPr lang="en-US" sz="2200" dirty="0"/>
              <a:t> </a:t>
            </a:r>
            <a:r>
              <a:rPr lang="en-US" sz="2200" dirty="0" err="1"/>
              <a:t>gemeenschappen</a:t>
            </a:r>
            <a:r>
              <a:rPr lang="en-US" sz="2200" dirty="0"/>
              <a:t> </a:t>
            </a:r>
            <a:r>
              <a:rPr lang="en-US" sz="2200" dirty="0" err="1"/>
              <a:t>en</a:t>
            </a:r>
            <a:r>
              <a:rPr lang="en-US" sz="2200" dirty="0"/>
              <a:t> </a:t>
            </a:r>
            <a:r>
              <a:rPr lang="en-US" sz="2200" dirty="0" err="1"/>
              <a:t>dragers</a:t>
            </a:r>
            <a:r>
              <a:rPr lang="en-US" sz="2200" dirty="0"/>
              <a:t> van traditionele kennis</a:t>
            </a:r>
          </a:p>
          <a:p>
            <a:pPr marL="342900" indent="-342900" algn="just">
              <a:buFont typeface="Arial" panose="020B0604020202020204" pitchFamily="34" charset="0"/>
              <a:buChar char="•"/>
            </a:pPr>
            <a:r>
              <a:rPr lang="en-US" sz="2200" dirty="0"/>
              <a:t>Mensen met een laag inkomen die te maken </a:t>
            </a:r>
            <a:r>
              <a:rPr lang="en-US" sz="2200" dirty="0" err="1"/>
              <a:t>hebben</a:t>
            </a:r>
            <a:r>
              <a:rPr lang="en-US" sz="2200" dirty="0"/>
              <a:t> met voedselonzekerheid</a:t>
            </a:r>
          </a:p>
          <a:p>
            <a:pPr marL="342900" indent="-342900" algn="just">
              <a:buFont typeface="Arial" panose="020B0604020202020204" pitchFamily="34" charset="0"/>
              <a:buChar char="•"/>
            </a:pPr>
            <a:r>
              <a:rPr lang="en-US" sz="2200" dirty="0"/>
              <a:t>Vrouwen </a:t>
            </a:r>
            <a:r>
              <a:rPr lang="en-US" sz="2200" dirty="0" err="1"/>
              <a:t>en</a:t>
            </a:r>
            <a:r>
              <a:rPr lang="en-US" sz="2200" dirty="0"/>
              <a:t> </a:t>
            </a:r>
            <a:r>
              <a:rPr lang="en-US" sz="2200" dirty="0" err="1"/>
              <a:t>minderheidsgroepen</a:t>
            </a:r>
            <a:endParaRPr lang="en-US" sz="2200" dirty="0"/>
          </a:p>
          <a:p>
            <a:pPr marL="0" indent="0" algn="just"/>
            <a:endParaRPr lang="en-US" sz="2200" dirty="0"/>
          </a:p>
          <a:p>
            <a:pPr marL="0" indent="0" algn="just"/>
            <a:r>
              <a:rPr lang="nl-NL" sz="2200" dirty="0"/>
              <a:t>Door deze stemmen mee te nemen, ontstaat een realistischer beeld van voedselsystemen. Initiatieven zoals </a:t>
            </a:r>
            <a:r>
              <a:rPr lang="en-US" sz="2200" dirty="0">
                <a:hlinkClick r:id="rId2"/>
              </a:rPr>
              <a:t>Civil Eats </a:t>
            </a:r>
            <a:r>
              <a:rPr lang="nl-NL" sz="2200" dirty="0"/>
              <a:t>dragen bij aan meer inclusieve en transparante voedselcommunicatie, met aandacht voor gemeenschap, arbeid en rechtvaardigheid.</a:t>
            </a:r>
            <a:endParaRPr lang="en-GB" sz="2200" dirty="0"/>
          </a:p>
        </p:txBody>
      </p:sp>
      <p:grpSp>
        <p:nvGrpSpPr>
          <p:cNvPr id="4" name="Graphic 3">
            <a:extLst>
              <a:ext uri="{FF2B5EF4-FFF2-40B4-BE49-F238E27FC236}">
                <a16:creationId xmlns:a16="http://schemas.microsoft.com/office/drawing/2014/main" id="{1A22C674-6C08-5DEE-B176-C5E3CAFE9AB5}"/>
              </a:ext>
            </a:extLst>
          </p:cNvPr>
          <p:cNvGrpSpPr/>
          <p:nvPr/>
        </p:nvGrpSpPr>
        <p:grpSpPr>
          <a:xfrm>
            <a:off x="9552657" y="2674362"/>
            <a:ext cx="1091621" cy="1108075"/>
            <a:chOff x="4420248" y="5325487"/>
            <a:chExt cx="1091621" cy="1108075"/>
          </a:xfrm>
          <a:solidFill>
            <a:srgbClr val="292668"/>
          </a:solidFill>
        </p:grpSpPr>
        <p:grpSp>
          <p:nvGrpSpPr>
            <p:cNvPr id="5" name="Graphic 3">
              <a:extLst>
                <a:ext uri="{FF2B5EF4-FFF2-40B4-BE49-F238E27FC236}">
                  <a16:creationId xmlns:a16="http://schemas.microsoft.com/office/drawing/2014/main" id="{F2F01BE8-EBAD-3F0E-8B0E-941726D3D471}"/>
                </a:ext>
              </a:extLst>
            </p:cNvPr>
            <p:cNvGrpSpPr/>
            <p:nvPr/>
          </p:nvGrpSpPr>
          <p:grpSpPr>
            <a:xfrm>
              <a:off x="4420248" y="5325487"/>
              <a:ext cx="965453" cy="1091619"/>
              <a:chOff x="4420248" y="5325487"/>
              <a:chExt cx="965453" cy="1091619"/>
            </a:xfrm>
            <a:grpFill/>
          </p:grpSpPr>
          <p:sp>
            <p:nvSpPr>
              <p:cNvPr id="17" name="Freeform 1301">
                <a:extLst>
                  <a:ext uri="{FF2B5EF4-FFF2-40B4-BE49-F238E27FC236}">
                    <a16:creationId xmlns:a16="http://schemas.microsoft.com/office/drawing/2014/main" id="{6DAB7F62-EF13-7784-B38F-AA9BA3BF6AD7}"/>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grpFill/>
              <a:ln w="27426" cap="flat">
                <a:noFill/>
                <a:prstDash val="solid"/>
                <a:miter/>
              </a:ln>
            </p:spPr>
            <p:txBody>
              <a:bodyPr rtlCol="0" anchor="ctr"/>
              <a:lstStyle/>
              <a:p>
                <a:endParaRPr lang="en-US"/>
              </a:p>
            </p:txBody>
          </p:sp>
          <p:sp>
            <p:nvSpPr>
              <p:cNvPr id="18" name="Freeform 1302">
                <a:extLst>
                  <a:ext uri="{FF2B5EF4-FFF2-40B4-BE49-F238E27FC236}">
                    <a16:creationId xmlns:a16="http://schemas.microsoft.com/office/drawing/2014/main" id="{2B9D43FC-7F32-76A5-68AF-48D114D9B2AB}"/>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grpFill/>
              <a:ln w="27426" cap="flat">
                <a:noFill/>
                <a:prstDash val="solid"/>
                <a:miter/>
              </a:ln>
            </p:spPr>
            <p:txBody>
              <a:bodyPr rtlCol="0" anchor="ctr"/>
              <a:lstStyle/>
              <a:p>
                <a:endParaRPr lang="en-US"/>
              </a:p>
            </p:txBody>
          </p:sp>
          <p:sp>
            <p:nvSpPr>
              <p:cNvPr id="19" name="Freeform 1303">
                <a:extLst>
                  <a:ext uri="{FF2B5EF4-FFF2-40B4-BE49-F238E27FC236}">
                    <a16:creationId xmlns:a16="http://schemas.microsoft.com/office/drawing/2014/main" id="{417356CF-1688-39D4-A960-6914AA788798}"/>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grpFill/>
              <a:ln w="27426" cap="flat">
                <a:noFill/>
                <a:prstDash val="solid"/>
                <a:miter/>
              </a:ln>
            </p:spPr>
            <p:txBody>
              <a:bodyPr rtlCol="0" anchor="ctr"/>
              <a:lstStyle/>
              <a:p>
                <a:endParaRPr lang="en-US"/>
              </a:p>
            </p:txBody>
          </p:sp>
          <p:sp>
            <p:nvSpPr>
              <p:cNvPr id="20" name="Freeform 1304">
                <a:extLst>
                  <a:ext uri="{FF2B5EF4-FFF2-40B4-BE49-F238E27FC236}">
                    <a16:creationId xmlns:a16="http://schemas.microsoft.com/office/drawing/2014/main" id="{FAB8CEE6-D50E-C971-2314-28FFA3CA61F9}"/>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grpFill/>
              <a:ln w="27426" cap="flat">
                <a:noFill/>
                <a:prstDash val="solid"/>
                <a:miter/>
              </a:ln>
            </p:spPr>
            <p:txBody>
              <a:bodyPr rtlCol="0" anchor="ctr"/>
              <a:lstStyle/>
              <a:p>
                <a:endParaRPr lang="en-US"/>
              </a:p>
            </p:txBody>
          </p:sp>
          <p:sp>
            <p:nvSpPr>
              <p:cNvPr id="21" name="Freeform 1305">
                <a:extLst>
                  <a:ext uri="{FF2B5EF4-FFF2-40B4-BE49-F238E27FC236}">
                    <a16:creationId xmlns:a16="http://schemas.microsoft.com/office/drawing/2014/main" id="{9A98A0A1-82E2-4206-B496-B6E37B296A94}"/>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grpFill/>
              <a:ln w="27426" cap="flat">
                <a:noFill/>
                <a:prstDash val="solid"/>
                <a:miter/>
              </a:ln>
            </p:spPr>
            <p:txBody>
              <a:bodyPr rtlCol="0" anchor="ctr"/>
              <a:lstStyle/>
              <a:p>
                <a:endParaRPr lang="en-US"/>
              </a:p>
            </p:txBody>
          </p:sp>
          <p:sp>
            <p:nvSpPr>
              <p:cNvPr id="22" name="Freeform 1306">
                <a:extLst>
                  <a:ext uri="{FF2B5EF4-FFF2-40B4-BE49-F238E27FC236}">
                    <a16:creationId xmlns:a16="http://schemas.microsoft.com/office/drawing/2014/main" id="{F607928B-CE97-CBBD-1B15-3236F4E19E87}"/>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grpFill/>
              <a:ln w="27426" cap="flat">
                <a:noFill/>
                <a:prstDash val="solid"/>
                <a:miter/>
              </a:ln>
            </p:spPr>
            <p:txBody>
              <a:bodyPr rtlCol="0" anchor="ctr"/>
              <a:lstStyle/>
              <a:p>
                <a:endParaRPr lang="en-US"/>
              </a:p>
            </p:txBody>
          </p:sp>
          <p:sp>
            <p:nvSpPr>
              <p:cNvPr id="23" name="Freeform 1307">
                <a:extLst>
                  <a:ext uri="{FF2B5EF4-FFF2-40B4-BE49-F238E27FC236}">
                    <a16:creationId xmlns:a16="http://schemas.microsoft.com/office/drawing/2014/main" id="{5A56FDA0-1D1A-6766-0496-E1C83581DDD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grpFill/>
              <a:ln w="27426" cap="flat">
                <a:noFill/>
                <a:prstDash val="solid"/>
                <a:miter/>
              </a:ln>
            </p:spPr>
            <p:txBody>
              <a:bodyPr rtlCol="0" anchor="ctr"/>
              <a:lstStyle/>
              <a:p>
                <a:endParaRPr lang="en-US"/>
              </a:p>
            </p:txBody>
          </p:sp>
          <p:sp>
            <p:nvSpPr>
              <p:cNvPr id="24" name="Freeform 1308">
                <a:extLst>
                  <a:ext uri="{FF2B5EF4-FFF2-40B4-BE49-F238E27FC236}">
                    <a16:creationId xmlns:a16="http://schemas.microsoft.com/office/drawing/2014/main" id="{2C552226-4C50-2BC6-6B8E-50E41870502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grpFill/>
              <a:ln w="27426" cap="flat">
                <a:noFill/>
                <a:prstDash val="solid"/>
                <a:miter/>
              </a:ln>
            </p:spPr>
            <p:txBody>
              <a:bodyPr rtlCol="0" anchor="ctr"/>
              <a:lstStyle/>
              <a:p>
                <a:endParaRPr lang="en-US"/>
              </a:p>
            </p:txBody>
          </p:sp>
        </p:grpSp>
        <p:sp>
          <p:nvSpPr>
            <p:cNvPr id="6" name="Freeform 1290">
              <a:extLst>
                <a:ext uri="{FF2B5EF4-FFF2-40B4-BE49-F238E27FC236}">
                  <a16:creationId xmlns:a16="http://schemas.microsoft.com/office/drawing/2014/main" id="{409ACC0E-3CBF-AE56-FF9E-84A8FA4E1489}"/>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grpFill/>
            <a:ln w="27426" cap="flat">
              <a:noFill/>
              <a:prstDash val="solid"/>
              <a:miter/>
            </a:ln>
          </p:spPr>
          <p:txBody>
            <a:bodyPr rtlCol="0" anchor="ctr"/>
            <a:lstStyle/>
            <a:p>
              <a:endParaRPr lang="en-US"/>
            </a:p>
          </p:txBody>
        </p:sp>
        <p:sp>
          <p:nvSpPr>
            <p:cNvPr id="7" name="Freeform 1291">
              <a:extLst>
                <a:ext uri="{FF2B5EF4-FFF2-40B4-BE49-F238E27FC236}">
                  <a16:creationId xmlns:a16="http://schemas.microsoft.com/office/drawing/2014/main" id="{86576049-E2CE-55C7-780B-08E7747486E1}"/>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grpFill/>
            <a:ln w="27426" cap="flat">
              <a:noFill/>
              <a:prstDash val="solid"/>
              <a:miter/>
            </a:ln>
          </p:spPr>
          <p:txBody>
            <a:bodyPr rtlCol="0" anchor="ctr"/>
            <a:lstStyle/>
            <a:p>
              <a:endParaRPr lang="en-US"/>
            </a:p>
          </p:txBody>
        </p:sp>
        <p:sp>
          <p:nvSpPr>
            <p:cNvPr id="8" name="Freeform 1292">
              <a:extLst>
                <a:ext uri="{FF2B5EF4-FFF2-40B4-BE49-F238E27FC236}">
                  <a16:creationId xmlns:a16="http://schemas.microsoft.com/office/drawing/2014/main" id="{344951DD-5969-A507-E223-87954B9FFEE1}"/>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grpFill/>
            <a:ln w="27426" cap="flat">
              <a:noFill/>
              <a:prstDash val="solid"/>
              <a:miter/>
            </a:ln>
          </p:spPr>
          <p:txBody>
            <a:bodyPr rtlCol="0" anchor="ctr"/>
            <a:lstStyle/>
            <a:p>
              <a:endParaRPr lang="en-US"/>
            </a:p>
          </p:txBody>
        </p:sp>
        <p:sp>
          <p:nvSpPr>
            <p:cNvPr id="9" name="Freeform 1293">
              <a:extLst>
                <a:ext uri="{FF2B5EF4-FFF2-40B4-BE49-F238E27FC236}">
                  <a16:creationId xmlns:a16="http://schemas.microsoft.com/office/drawing/2014/main" id="{4CC3F09E-CB0D-9847-06F0-1DA11366B459}"/>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grpFill/>
            <a:ln w="27426" cap="flat">
              <a:noFill/>
              <a:prstDash val="solid"/>
              <a:miter/>
            </a:ln>
          </p:spPr>
          <p:txBody>
            <a:bodyPr rtlCol="0" anchor="ctr"/>
            <a:lstStyle/>
            <a:p>
              <a:endParaRPr lang="en-US"/>
            </a:p>
          </p:txBody>
        </p:sp>
        <p:sp>
          <p:nvSpPr>
            <p:cNvPr id="10" name="Freeform 1294">
              <a:extLst>
                <a:ext uri="{FF2B5EF4-FFF2-40B4-BE49-F238E27FC236}">
                  <a16:creationId xmlns:a16="http://schemas.microsoft.com/office/drawing/2014/main" id="{308B76EE-6A97-2DB4-4D94-82E38C766FBB}"/>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grpFill/>
            <a:ln w="27426" cap="flat">
              <a:noFill/>
              <a:prstDash val="solid"/>
              <a:miter/>
            </a:ln>
          </p:spPr>
          <p:txBody>
            <a:bodyPr rtlCol="0" anchor="ctr"/>
            <a:lstStyle/>
            <a:p>
              <a:endParaRPr lang="en-US"/>
            </a:p>
          </p:txBody>
        </p:sp>
        <p:sp>
          <p:nvSpPr>
            <p:cNvPr id="11" name="Freeform 1295">
              <a:extLst>
                <a:ext uri="{FF2B5EF4-FFF2-40B4-BE49-F238E27FC236}">
                  <a16:creationId xmlns:a16="http://schemas.microsoft.com/office/drawing/2014/main" id="{C791502D-7E72-0965-DAEE-9D9F67CE923C}"/>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grpFill/>
            <a:ln w="27426" cap="flat">
              <a:noFill/>
              <a:prstDash val="solid"/>
              <a:miter/>
            </a:ln>
          </p:spPr>
          <p:txBody>
            <a:bodyPr rtlCol="0" anchor="ctr"/>
            <a:lstStyle/>
            <a:p>
              <a:endParaRPr lang="en-US"/>
            </a:p>
          </p:txBody>
        </p:sp>
        <p:sp>
          <p:nvSpPr>
            <p:cNvPr id="12" name="Freeform 1296">
              <a:extLst>
                <a:ext uri="{FF2B5EF4-FFF2-40B4-BE49-F238E27FC236}">
                  <a16:creationId xmlns:a16="http://schemas.microsoft.com/office/drawing/2014/main" id="{1E2E4F32-AD0C-C79E-725F-658BE33B29AE}"/>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grpFill/>
            <a:ln w="27426" cap="flat">
              <a:noFill/>
              <a:prstDash val="solid"/>
              <a:miter/>
            </a:ln>
          </p:spPr>
          <p:txBody>
            <a:bodyPr rtlCol="0" anchor="ctr"/>
            <a:lstStyle/>
            <a:p>
              <a:endParaRPr lang="en-US"/>
            </a:p>
          </p:txBody>
        </p:sp>
        <p:sp>
          <p:nvSpPr>
            <p:cNvPr id="13" name="Freeform 1297">
              <a:extLst>
                <a:ext uri="{FF2B5EF4-FFF2-40B4-BE49-F238E27FC236}">
                  <a16:creationId xmlns:a16="http://schemas.microsoft.com/office/drawing/2014/main" id="{7DE80115-86CC-233B-6CB7-B2F96641359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grpFill/>
            <a:ln w="27426" cap="flat">
              <a:noFill/>
              <a:prstDash val="solid"/>
              <a:miter/>
            </a:ln>
          </p:spPr>
          <p:txBody>
            <a:bodyPr rtlCol="0" anchor="ctr"/>
            <a:lstStyle/>
            <a:p>
              <a:endParaRPr lang="en-US"/>
            </a:p>
          </p:txBody>
        </p:sp>
        <p:sp>
          <p:nvSpPr>
            <p:cNvPr id="14" name="Freeform 1298">
              <a:extLst>
                <a:ext uri="{FF2B5EF4-FFF2-40B4-BE49-F238E27FC236}">
                  <a16:creationId xmlns:a16="http://schemas.microsoft.com/office/drawing/2014/main" id="{4096989F-6A36-5F0D-54BE-68ABFE77ED24}"/>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grpFill/>
            <a:ln w="27426" cap="flat">
              <a:noFill/>
              <a:prstDash val="solid"/>
              <a:miter/>
            </a:ln>
          </p:spPr>
          <p:txBody>
            <a:bodyPr rtlCol="0" anchor="ctr"/>
            <a:lstStyle/>
            <a:p>
              <a:endParaRPr lang="en-US"/>
            </a:p>
          </p:txBody>
        </p:sp>
        <p:sp>
          <p:nvSpPr>
            <p:cNvPr id="15" name="Freeform 1299">
              <a:extLst>
                <a:ext uri="{FF2B5EF4-FFF2-40B4-BE49-F238E27FC236}">
                  <a16:creationId xmlns:a16="http://schemas.microsoft.com/office/drawing/2014/main" id="{EAB2A46C-AF2B-A166-2FFB-6B4F312B5186}"/>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55854D"/>
            </a:solidFill>
            <a:ln w="27426" cap="flat">
              <a:noFill/>
              <a:prstDash val="solid"/>
              <a:miter/>
            </a:ln>
          </p:spPr>
          <p:txBody>
            <a:bodyPr rtlCol="0" anchor="ctr"/>
            <a:lstStyle/>
            <a:p>
              <a:endParaRPr lang="en-US"/>
            </a:p>
          </p:txBody>
        </p:sp>
        <p:sp>
          <p:nvSpPr>
            <p:cNvPr id="16" name="Freeform 1300">
              <a:extLst>
                <a:ext uri="{FF2B5EF4-FFF2-40B4-BE49-F238E27FC236}">
                  <a16:creationId xmlns:a16="http://schemas.microsoft.com/office/drawing/2014/main" id="{9C78B528-26A2-A7EC-1B6C-D06B399BF27F}"/>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43854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896529" y="569298"/>
            <a:ext cx="4990998" cy="629582"/>
          </a:xfrm>
          <a:prstGeom prst="rect">
            <a:avLst/>
          </a:prstGeom>
        </p:spPr>
        <p:txBody>
          <a:bodyPr/>
          <a:lstStyle/>
          <a:p>
            <a:r>
              <a:rPr lang="en-GB" dirty="0"/>
              <a:t>Marketing </a:t>
            </a:r>
            <a:r>
              <a:rPr lang="en-GB" dirty="0" err="1"/>
              <a:t>gerelateerd</a:t>
            </a:r>
            <a:r>
              <a:rPr lang="en-GB" dirty="0"/>
              <a:t> </a:t>
            </a:r>
            <a:r>
              <a:rPr lang="en-GB" dirty="0" err="1"/>
              <a:t>aan</a:t>
            </a:r>
            <a:r>
              <a:rPr lang="en-GB" dirty="0"/>
              <a:t> eten</a:t>
            </a:r>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304475" y="827897"/>
            <a:ext cx="5504879" cy="4102937"/>
          </a:xfrm>
          <a:prstGeom prst="rect">
            <a:avLst/>
          </a:prstGeom>
        </p:spPr>
        <p:txBody>
          <a:bodyPr/>
          <a:lstStyle/>
          <a:p>
            <a:pPr marL="0" indent="0" algn="just"/>
            <a:r>
              <a:rPr lang="nl-NL" b="1" dirty="0"/>
              <a:t>Marketing</a:t>
            </a:r>
            <a:r>
              <a:rPr lang="nl-NL" dirty="0"/>
              <a:t> speelt een belangrijke rol in hoe voedsel wordt gezien en gewaardeerd. Via reclame, verpakkingen en campagnes wordt voedsel vaak simpel en aantrekkelijk gepresenteerd, wat de keuzes van consumenten beïnvloedt</a:t>
            </a:r>
          </a:p>
          <a:p>
            <a:pPr marL="0" indent="0" algn="just"/>
            <a:r>
              <a:rPr lang="en-US" dirty="0"/>
              <a:t>Marketing </a:t>
            </a:r>
            <a:r>
              <a:rPr lang="en-US" dirty="0" err="1"/>
              <a:t>benadrukt</a:t>
            </a:r>
            <a:r>
              <a:rPr lang="en-US" dirty="0"/>
              <a:t> </a:t>
            </a:r>
            <a:r>
              <a:rPr lang="en-US" dirty="0" err="1"/>
              <a:t>vaak</a:t>
            </a:r>
            <a:r>
              <a:rPr lang="en-US" dirty="0"/>
              <a:t>:</a:t>
            </a:r>
          </a:p>
          <a:p>
            <a:pPr marL="0" indent="0" algn="just"/>
            <a:endParaRPr lang="en-US" dirty="0"/>
          </a:p>
          <a:p>
            <a:pPr marL="342900" indent="-342900">
              <a:buFont typeface="Arial" panose="020B0604020202020204" pitchFamily="34" charset="0"/>
              <a:buChar char="•"/>
            </a:pPr>
            <a:r>
              <a:rPr lang="en-US" dirty="0" err="1">
                <a:highlight>
                  <a:srgbClr val="ECC0DA"/>
                </a:highlight>
              </a:rPr>
              <a:t>Smaak</a:t>
            </a:r>
            <a:r>
              <a:rPr lang="en-US" dirty="0">
                <a:highlight>
                  <a:srgbClr val="ECC0DA"/>
                </a:highlight>
              </a:rPr>
              <a:t>, </a:t>
            </a:r>
            <a:r>
              <a:rPr lang="en-US" dirty="0" err="1">
                <a:highlight>
                  <a:srgbClr val="ECC0DA"/>
                </a:highlight>
              </a:rPr>
              <a:t>gemak</a:t>
            </a:r>
            <a:r>
              <a:rPr lang="en-US" dirty="0">
                <a:highlight>
                  <a:srgbClr val="ECC0DA"/>
                </a:highlight>
              </a:rPr>
              <a:t> </a:t>
            </a:r>
            <a:r>
              <a:rPr lang="en-US" dirty="0" err="1">
                <a:highlight>
                  <a:srgbClr val="ECC0DA"/>
                </a:highlight>
              </a:rPr>
              <a:t>en</a:t>
            </a:r>
            <a:r>
              <a:rPr lang="en-US" dirty="0">
                <a:highlight>
                  <a:srgbClr val="ECC0DA"/>
                </a:highlight>
              </a:rPr>
              <a:t> lifestyle</a:t>
            </a:r>
          </a:p>
          <a:p>
            <a:pPr marL="342900" indent="-342900">
              <a:buFont typeface="Arial" panose="020B0604020202020204" pitchFamily="34" charset="0"/>
              <a:buChar char="•"/>
            </a:pPr>
            <a:r>
              <a:rPr lang="en-US" dirty="0">
                <a:highlight>
                  <a:srgbClr val="ECC0DA"/>
                </a:highlight>
              </a:rPr>
              <a:t>Claims over </a:t>
            </a:r>
            <a:r>
              <a:rPr lang="en-US" dirty="0" err="1">
                <a:highlight>
                  <a:srgbClr val="ECC0DA"/>
                </a:highlight>
              </a:rPr>
              <a:t>gezondheid</a:t>
            </a:r>
            <a:r>
              <a:rPr lang="en-US" dirty="0">
                <a:highlight>
                  <a:srgbClr val="ECC0DA"/>
                </a:highlight>
              </a:rPr>
              <a:t>, </a:t>
            </a:r>
            <a:r>
              <a:rPr lang="en-US" dirty="0" err="1">
                <a:highlight>
                  <a:srgbClr val="ECC0DA"/>
                </a:highlight>
              </a:rPr>
              <a:t>versheid</a:t>
            </a:r>
            <a:r>
              <a:rPr lang="en-US" dirty="0">
                <a:highlight>
                  <a:srgbClr val="ECC0DA"/>
                </a:highlight>
              </a:rPr>
              <a:t> of </a:t>
            </a:r>
            <a:r>
              <a:rPr lang="en-US" dirty="0" err="1">
                <a:highlight>
                  <a:srgbClr val="ECC0DA"/>
                </a:highlight>
              </a:rPr>
              <a:t>duurzaamheid</a:t>
            </a:r>
            <a:endParaRPr lang="en-US" dirty="0">
              <a:highlight>
                <a:srgbClr val="ECC0DA"/>
              </a:highlight>
            </a:endParaRPr>
          </a:p>
          <a:p>
            <a:pPr marL="342900" indent="-342900">
              <a:spcAft>
                <a:spcPts val="600"/>
              </a:spcAft>
              <a:buFont typeface="Arial" panose="020B0604020202020204" pitchFamily="34" charset="0"/>
              <a:buChar char="•"/>
            </a:pPr>
            <a:r>
              <a:rPr lang="en-US" dirty="0" err="1">
                <a:highlight>
                  <a:srgbClr val="ECC0DA"/>
                </a:highlight>
              </a:rPr>
              <a:t>Emoties</a:t>
            </a:r>
            <a:r>
              <a:rPr lang="en-US" dirty="0">
                <a:highlight>
                  <a:srgbClr val="ECC0DA"/>
                </a:highlight>
              </a:rPr>
              <a:t> via </a:t>
            </a:r>
            <a:r>
              <a:rPr lang="en-US" dirty="0" err="1">
                <a:highlight>
                  <a:srgbClr val="ECC0DA"/>
                </a:highlight>
              </a:rPr>
              <a:t>beelden</a:t>
            </a:r>
            <a:r>
              <a:rPr lang="en-US" dirty="0">
                <a:highlight>
                  <a:srgbClr val="ECC0DA"/>
                </a:highlight>
              </a:rPr>
              <a:t> </a:t>
            </a:r>
            <a:r>
              <a:rPr lang="en-US" dirty="0" err="1">
                <a:highlight>
                  <a:srgbClr val="ECC0DA"/>
                </a:highlight>
              </a:rPr>
              <a:t>en</a:t>
            </a:r>
            <a:r>
              <a:rPr lang="en-US" dirty="0">
                <a:highlight>
                  <a:srgbClr val="ECC0DA"/>
                </a:highlight>
              </a:rPr>
              <a:t> </a:t>
            </a:r>
            <a:r>
              <a:rPr lang="en-US" dirty="0" err="1">
                <a:highlight>
                  <a:srgbClr val="ECC0DA"/>
                </a:highlight>
              </a:rPr>
              <a:t>verhalenlen</a:t>
            </a:r>
            <a:endParaRPr lang="en-US" dirty="0"/>
          </a:p>
          <a:p>
            <a:pPr marL="0" indent="0" algn="just"/>
            <a:r>
              <a:rPr lang="nl-NL" dirty="0"/>
              <a:t>Deze boodschappen sturen wat mensen vertrouwen en kiezen, en maken marketing een krachtige invloed binnen voedselsystemen.</a:t>
            </a:r>
            <a:endParaRPr lang="en-US"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6DAA5-DD1D-6D30-1579-D99D4CB75DA4}"/>
              </a:ext>
            </a:extLst>
          </p:cNvPr>
          <p:cNvSpPr>
            <a:spLocks noGrp="1"/>
          </p:cNvSpPr>
          <p:nvPr>
            <p:ph type="body" sz="quarter" idx="16"/>
          </p:nvPr>
        </p:nvSpPr>
        <p:spPr>
          <a:xfrm>
            <a:off x="616688" y="705529"/>
            <a:ext cx="10479218" cy="803654"/>
          </a:xfrm>
        </p:spPr>
        <p:txBody>
          <a:bodyPr/>
          <a:lstStyle/>
          <a:p>
            <a:r>
              <a:rPr lang="en-US" dirty="0"/>
              <a:t>De media en de beeldvorming rond voedsel</a:t>
            </a:r>
          </a:p>
        </p:txBody>
      </p:sp>
      <p:sp>
        <p:nvSpPr>
          <p:cNvPr id="3" name="Text Placeholder 2">
            <a:extLst>
              <a:ext uri="{FF2B5EF4-FFF2-40B4-BE49-F238E27FC236}">
                <a16:creationId xmlns:a16="http://schemas.microsoft.com/office/drawing/2014/main" id="{7B3D1139-0ACA-FE37-86D1-6DD34A73390A}"/>
              </a:ext>
            </a:extLst>
          </p:cNvPr>
          <p:cNvSpPr>
            <a:spLocks noGrp="1"/>
          </p:cNvSpPr>
          <p:nvPr>
            <p:ph type="body" sz="quarter" idx="19"/>
          </p:nvPr>
        </p:nvSpPr>
        <p:spPr>
          <a:xfrm>
            <a:off x="616688" y="2243510"/>
            <a:ext cx="10767386" cy="3781929"/>
          </a:xfrm>
        </p:spPr>
        <p:txBody>
          <a:bodyPr/>
          <a:lstStyle/>
          <a:p>
            <a:r>
              <a:rPr lang="nl-NL" dirty="0"/>
              <a:t>Media, zoals televisie, kranten en online journalistiek, spelen een belangrijke rol in hoe we voedsel begrijpen. Ze bepalen welke onderwerpen aandacht krijgen, zoals voeding, duurzaamheid, voedselveiligheid en innovatie.</a:t>
            </a:r>
          </a:p>
          <a:p>
            <a:endParaRPr lang="nl-NL" dirty="0"/>
          </a:p>
          <a:p>
            <a:r>
              <a:rPr lang="nl-NL" dirty="0"/>
              <a:t>De keuze en framing van voedselverhalen bepalen wat zichtbaar wordt en wat niet. De manier waarop voedsel in de media wordt weergegeven, kan:</a:t>
            </a:r>
          </a:p>
        </p:txBody>
      </p:sp>
      <p:sp>
        <p:nvSpPr>
          <p:cNvPr id="4" name="Freeform 1">
            <a:extLst>
              <a:ext uri="{FF2B5EF4-FFF2-40B4-BE49-F238E27FC236}">
                <a16:creationId xmlns:a16="http://schemas.microsoft.com/office/drawing/2014/main" id="{1971E9FA-1B3D-F1B3-5824-695BC3518379}"/>
              </a:ext>
            </a:extLst>
          </p:cNvPr>
          <p:cNvSpPr>
            <a:spLocks noChangeArrowheads="1"/>
          </p:cNvSpPr>
          <p:nvPr/>
        </p:nvSpPr>
        <p:spPr bwMode="auto">
          <a:xfrm>
            <a:off x="2128957" y="4260398"/>
            <a:ext cx="2513093" cy="2327328"/>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dirty="0"/>
          </a:p>
        </p:txBody>
      </p:sp>
      <p:sp>
        <p:nvSpPr>
          <p:cNvPr id="5" name="Freeform 244">
            <a:extLst>
              <a:ext uri="{FF2B5EF4-FFF2-40B4-BE49-F238E27FC236}">
                <a16:creationId xmlns:a16="http://schemas.microsoft.com/office/drawing/2014/main" id="{42DB3984-6C12-7BAA-1D1F-1366F3173C18}"/>
              </a:ext>
            </a:extLst>
          </p:cNvPr>
          <p:cNvSpPr>
            <a:spLocks noChangeArrowheads="1"/>
          </p:cNvSpPr>
          <p:nvPr/>
        </p:nvSpPr>
        <p:spPr bwMode="auto">
          <a:xfrm>
            <a:off x="4839453" y="4260398"/>
            <a:ext cx="2513094" cy="2327328"/>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6" name="Freeform 320">
            <a:extLst>
              <a:ext uri="{FF2B5EF4-FFF2-40B4-BE49-F238E27FC236}">
                <a16:creationId xmlns:a16="http://schemas.microsoft.com/office/drawing/2014/main" id="{8D5C9EEC-16B8-1604-71FC-F11879C78376}"/>
              </a:ext>
            </a:extLst>
          </p:cNvPr>
          <p:cNvSpPr>
            <a:spLocks noChangeArrowheads="1"/>
          </p:cNvSpPr>
          <p:nvPr/>
        </p:nvSpPr>
        <p:spPr bwMode="auto">
          <a:xfrm>
            <a:off x="7468964" y="4260398"/>
            <a:ext cx="2513093" cy="2327328"/>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8" name="TextBox 7">
            <a:extLst>
              <a:ext uri="{FF2B5EF4-FFF2-40B4-BE49-F238E27FC236}">
                <a16:creationId xmlns:a16="http://schemas.microsoft.com/office/drawing/2014/main" id="{FBC09EF4-006E-24C3-A735-B91E3B5A3746}"/>
              </a:ext>
            </a:extLst>
          </p:cNvPr>
          <p:cNvSpPr txBox="1"/>
          <p:nvPr/>
        </p:nvSpPr>
        <p:spPr>
          <a:xfrm>
            <a:off x="2300603" y="4362233"/>
            <a:ext cx="2179957" cy="2123658"/>
          </a:xfrm>
          <a:prstGeom prst="rect">
            <a:avLst/>
          </a:prstGeom>
          <a:noFill/>
        </p:spPr>
        <p:txBody>
          <a:bodyPr wrap="square">
            <a:spAutoFit/>
          </a:bodyPr>
          <a:lstStyle/>
          <a:p>
            <a:pPr marL="0" indent="0" algn="ctr"/>
            <a:r>
              <a:rPr lang="en-US" sz="2200" b="1" dirty="0">
                <a:solidFill>
                  <a:schemeClr val="bg1"/>
                </a:solidFill>
              </a:rPr>
              <a:t>Het bewustzijn vergroten over uitdagingen en oplossingen in het voedselsysteem</a:t>
            </a:r>
          </a:p>
        </p:txBody>
      </p:sp>
      <p:sp>
        <p:nvSpPr>
          <p:cNvPr id="10" name="TextBox 9">
            <a:extLst>
              <a:ext uri="{FF2B5EF4-FFF2-40B4-BE49-F238E27FC236}">
                <a16:creationId xmlns:a16="http://schemas.microsoft.com/office/drawing/2014/main" id="{8AA604B3-ADA0-D1EC-7A5F-20CBBF4FB8FF}"/>
              </a:ext>
            </a:extLst>
          </p:cNvPr>
          <p:cNvSpPr txBox="1"/>
          <p:nvPr/>
        </p:nvSpPr>
        <p:spPr>
          <a:xfrm>
            <a:off x="5008740" y="4362233"/>
            <a:ext cx="2174520" cy="1785104"/>
          </a:xfrm>
          <a:prstGeom prst="rect">
            <a:avLst/>
          </a:prstGeom>
          <a:noFill/>
        </p:spPr>
        <p:txBody>
          <a:bodyPr wrap="square">
            <a:spAutoFit/>
          </a:bodyPr>
          <a:lstStyle/>
          <a:p>
            <a:pPr marL="0" indent="0" algn="ctr"/>
            <a:r>
              <a:rPr lang="nl-NL" sz="2200" b="1" dirty="0">
                <a:solidFill>
                  <a:schemeClr val="bg1"/>
                </a:solidFill>
              </a:rPr>
              <a:t>Het publieke debat en de opinie over voedselkwesties beïnvloeden</a:t>
            </a:r>
            <a:endParaRPr lang="en-US" sz="2200" b="1" dirty="0">
              <a:solidFill>
                <a:schemeClr val="bg1"/>
              </a:solidFill>
            </a:endParaRPr>
          </a:p>
        </p:txBody>
      </p:sp>
      <p:sp>
        <p:nvSpPr>
          <p:cNvPr id="12" name="TextBox 11">
            <a:extLst>
              <a:ext uri="{FF2B5EF4-FFF2-40B4-BE49-F238E27FC236}">
                <a16:creationId xmlns:a16="http://schemas.microsoft.com/office/drawing/2014/main" id="{33A66F8B-BE10-EB04-5CDB-9D818DBB700D}"/>
              </a:ext>
            </a:extLst>
          </p:cNvPr>
          <p:cNvSpPr txBox="1"/>
          <p:nvPr/>
        </p:nvSpPr>
        <p:spPr>
          <a:xfrm>
            <a:off x="7671498" y="4362233"/>
            <a:ext cx="2108023" cy="2123658"/>
          </a:xfrm>
          <a:prstGeom prst="rect">
            <a:avLst/>
          </a:prstGeom>
          <a:noFill/>
        </p:spPr>
        <p:txBody>
          <a:bodyPr wrap="square">
            <a:spAutoFit/>
          </a:bodyPr>
          <a:lstStyle/>
          <a:p>
            <a:pPr marL="0" indent="0" algn="ctr"/>
            <a:r>
              <a:rPr lang="nl-NL" sz="2200" b="1" dirty="0">
                <a:solidFill>
                  <a:schemeClr val="bg1"/>
                </a:solidFill>
              </a:rPr>
              <a:t>Complexe onderwerpen vereenvoudigen voor nieuwsformats en trends</a:t>
            </a:r>
            <a:endParaRPr lang="en-US" sz="2200" b="1" dirty="0">
              <a:solidFill>
                <a:schemeClr val="bg1"/>
              </a:solidFill>
            </a:endParaRPr>
          </a:p>
        </p:txBody>
      </p:sp>
      <p:grpSp>
        <p:nvGrpSpPr>
          <p:cNvPr id="7" name="Graphic 3">
            <a:extLst>
              <a:ext uri="{FF2B5EF4-FFF2-40B4-BE49-F238E27FC236}">
                <a16:creationId xmlns:a16="http://schemas.microsoft.com/office/drawing/2014/main" id="{2244A60F-086E-9834-B86B-E7CB9A9C87DA}"/>
              </a:ext>
            </a:extLst>
          </p:cNvPr>
          <p:cNvGrpSpPr/>
          <p:nvPr/>
        </p:nvGrpSpPr>
        <p:grpSpPr>
          <a:xfrm>
            <a:off x="9625261" y="618626"/>
            <a:ext cx="1088878" cy="943510"/>
            <a:chOff x="555689" y="5457140"/>
            <a:chExt cx="1088878" cy="943510"/>
          </a:xfrm>
          <a:solidFill>
            <a:schemeClr val="bg1"/>
          </a:solidFill>
        </p:grpSpPr>
        <p:sp>
          <p:nvSpPr>
            <p:cNvPr id="9" name="Freeform 1316">
              <a:extLst>
                <a:ext uri="{FF2B5EF4-FFF2-40B4-BE49-F238E27FC236}">
                  <a16:creationId xmlns:a16="http://schemas.microsoft.com/office/drawing/2014/main" id="{A56D9169-AC03-882F-CD5D-F68203DF5CE3}"/>
                </a:ext>
              </a:extLst>
            </p:cNvPr>
            <p:cNvSpPr/>
            <p:nvPr/>
          </p:nvSpPr>
          <p:spPr>
            <a:xfrm>
              <a:off x="912249" y="5457140"/>
              <a:ext cx="381244" cy="484833"/>
            </a:xfrm>
            <a:custGeom>
              <a:avLst/>
              <a:gdLst>
                <a:gd name="connsiteX0" fmla="*/ 381245 w 381244"/>
                <a:gd name="connsiteY0" fmla="*/ 298961 h 484833"/>
                <a:gd name="connsiteX1" fmla="*/ 381245 w 381244"/>
                <a:gd name="connsiteY1" fmla="*/ 290733 h 484833"/>
                <a:gd name="connsiteX2" fmla="*/ 381245 w 381244"/>
                <a:gd name="connsiteY2" fmla="*/ 285247 h 484833"/>
                <a:gd name="connsiteX3" fmla="*/ 378502 w 381244"/>
                <a:gd name="connsiteY3" fmla="*/ 263305 h 484833"/>
                <a:gd name="connsiteX4" fmla="*/ 378502 w 381244"/>
                <a:gd name="connsiteY4" fmla="*/ 257819 h 484833"/>
                <a:gd name="connsiteX5" fmla="*/ 378502 w 381244"/>
                <a:gd name="connsiteY5" fmla="*/ 249592 h 484833"/>
                <a:gd name="connsiteX6" fmla="*/ 370274 w 381244"/>
                <a:gd name="connsiteY6" fmla="*/ 219421 h 484833"/>
                <a:gd name="connsiteX7" fmla="*/ 211193 w 381244"/>
                <a:gd name="connsiteY7" fmla="*/ 117938 h 484833"/>
                <a:gd name="connsiteX8" fmla="*/ 241364 w 381244"/>
                <a:gd name="connsiteY8" fmla="*/ 76797 h 484833"/>
                <a:gd name="connsiteX9" fmla="*/ 268791 w 381244"/>
                <a:gd name="connsiteY9" fmla="*/ 65826 h 484833"/>
                <a:gd name="connsiteX10" fmla="*/ 287991 w 381244"/>
                <a:gd name="connsiteY10" fmla="*/ 38399 h 484833"/>
                <a:gd name="connsiteX11" fmla="*/ 257820 w 381244"/>
                <a:gd name="connsiteY11" fmla="*/ 24685 h 484833"/>
                <a:gd name="connsiteX12" fmla="*/ 191994 w 381244"/>
                <a:gd name="connsiteY12" fmla="*/ 65826 h 484833"/>
                <a:gd name="connsiteX13" fmla="*/ 189251 w 381244"/>
                <a:gd name="connsiteY13" fmla="*/ 63083 h 484833"/>
                <a:gd name="connsiteX14" fmla="*/ 82283 w 381244"/>
                <a:gd name="connsiteY14" fmla="*/ 0 h 484833"/>
                <a:gd name="connsiteX15" fmla="*/ 68569 w 381244"/>
                <a:gd name="connsiteY15" fmla="*/ 0 h 484833"/>
                <a:gd name="connsiteX16" fmla="*/ 46627 w 381244"/>
                <a:gd name="connsiteY16" fmla="*/ 21942 h 484833"/>
                <a:gd name="connsiteX17" fmla="*/ 87769 w 381244"/>
                <a:gd name="connsiteY17" fmla="*/ 134395 h 484833"/>
                <a:gd name="connsiteX18" fmla="*/ 5486 w 381244"/>
                <a:gd name="connsiteY18" fmla="*/ 230392 h 484833"/>
                <a:gd name="connsiteX19" fmla="*/ 0 w 381244"/>
                <a:gd name="connsiteY19" fmla="*/ 260562 h 484833"/>
                <a:gd name="connsiteX20" fmla="*/ 0 w 381244"/>
                <a:gd name="connsiteY20" fmla="*/ 271533 h 484833"/>
                <a:gd name="connsiteX21" fmla="*/ 0 w 381244"/>
                <a:gd name="connsiteY21" fmla="*/ 318161 h 484833"/>
                <a:gd name="connsiteX22" fmla="*/ 8228 w 381244"/>
                <a:gd name="connsiteY22" fmla="*/ 337359 h 484833"/>
                <a:gd name="connsiteX23" fmla="*/ 68569 w 381244"/>
                <a:gd name="connsiteY23" fmla="*/ 444328 h 484833"/>
                <a:gd name="connsiteX24" fmla="*/ 183766 w 381244"/>
                <a:gd name="connsiteY24" fmla="*/ 479983 h 484833"/>
                <a:gd name="connsiteX25" fmla="*/ 197479 w 381244"/>
                <a:gd name="connsiteY25" fmla="*/ 479983 h 484833"/>
                <a:gd name="connsiteX26" fmla="*/ 290734 w 381244"/>
                <a:gd name="connsiteY26" fmla="*/ 460784 h 484833"/>
                <a:gd name="connsiteX27" fmla="*/ 373017 w 381244"/>
                <a:gd name="connsiteY27" fmla="*/ 331874 h 484833"/>
                <a:gd name="connsiteX28" fmla="*/ 381245 w 381244"/>
                <a:gd name="connsiteY28" fmla="*/ 309932 h 484833"/>
                <a:gd name="connsiteX29" fmla="*/ 381245 w 381244"/>
                <a:gd name="connsiteY29" fmla="*/ 298961 h 484833"/>
                <a:gd name="connsiteX30" fmla="*/ 153595 w 381244"/>
                <a:gd name="connsiteY30" fmla="*/ 109710 h 484833"/>
                <a:gd name="connsiteX31" fmla="*/ 87769 w 381244"/>
                <a:gd name="connsiteY31" fmla="*/ 46627 h 484833"/>
                <a:gd name="connsiteX32" fmla="*/ 153595 w 381244"/>
                <a:gd name="connsiteY32" fmla="*/ 109710 h 484833"/>
                <a:gd name="connsiteX33" fmla="*/ 268791 w 381244"/>
                <a:gd name="connsiteY33" fmla="*/ 425128 h 484833"/>
                <a:gd name="connsiteX34" fmla="*/ 205708 w 381244"/>
                <a:gd name="connsiteY34" fmla="*/ 441585 h 484833"/>
                <a:gd name="connsiteX35" fmla="*/ 175537 w 381244"/>
                <a:gd name="connsiteY35" fmla="*/ 441585 h 484833"/>
                <a:gd name="connsiteX36" fmla="*/ 109711 w 381244"/>
                <a:gd name="connsiteY36" fmla="*/ 425128 h 484833"/>
                <a:gd name="connsiteX37" fmla="*/ 41142 w 381244"/>
                <a:gd name="connsiteY37" fmla="*/ 282504 h 484833"/>
                <a:gd name="connsiteX38" fmla="*/ 139881 w 381244"/>
                <a:gd name="connsiteY38" fmla="*/ 164566 h 484833"/>
                <a:gd name="connsiteX39" fmla="*/ 246849 w 381244"/>
                <a:gd name="connsiteY39" fmla="*/ 164566 h 484833"/>
                <a:gd name="connsiteX40" fmla="*/ 342846 w 381244"/>
                <a:gd name="connsiteY40" fmla="*/ 285247 h 484833"/>
                <a:gd name="connsiteX41" fmla="*/ 268791 w 381244"/>
                <a:gd name="connsiteY41" fmla="*/ 425128 h 48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244" h="484833">
                  <a:moveTo>
                    <a:pt x="381245" y="298961"/>
                  </a:moveTo>
                  <a:cubicBezTo>
                    <a:pt x="381245" y="296218"/>
                    <a:pt x="381245" y="293476"/>
                    <a:pt x="381245" y="290733"/>
                  </a:cubicBezTo>
                  <a:cubicBezTo>
                    <a:pt x="381245" y="287990"/>
                    <a:pt x="381245" y="287990"/>
                    <a:pt x="381245" y="285247"/>
                  </a:cubicBezTo>
                  <a:cubicBezTo>
                    <a:pt x="381245" y="277019"/>
                    <a:pt x="378502" y="271533"/>
                    <a:pt x="378502" y="263305"/>
                  </a:cubicBezTo>
                  <a:cubicBezTo>
                    <a:pt x="378502" y="260562"/>
                    <a:pt x="378502" y="260562"/>
                    <a:pt x="378502" y="257819"/>
                  </a:cubicBezTo>
                  <a:cubicBezTo>
                    <a:pt x="378502" y="255077"/>
                    <a:pt x="378502" y="252334"/>
                    <a:pt x="378502" y="249592"/>
                  </a:cubicBezTo>
                  <a:cubicBezTo>
                    <a:pt x="373017" y="241363"/>
                    <a:pt x="373017" y="230392"/>
                    <a:pt x="370274" y="219421"/>
                  </a:cubicBezTo>
                  <a:cubicBezTo>
                    <a:pt x="340103" y="150852"/>
                    <a:pt x="287991" y="117938"/>
                    <a:pt x="211193" y="117938"/>
                  </a:cubicBezTo>
                  <a:cubicBezTo>
                    <a:pt x="213936" y="98740"/>
                    <a:pt x="224907" y="85026"/>
                    <a:pt x="241364" y="76797"/>
                  </a:cubicBezTo>
                  <a:cubicBezTo>
                    <a:pt x="249592" y="71312"/>
                    <a:pt x="257820" y="68569"/>
                    <a:pt x="268791" y="65826"/>
                  </a:cubicBezTo>
                  <a:cubicBezTo>
                    <a:pt x="282505" y="60341"/>
                    <a:pt x="290734" y="52112"/>
                    <a:pt x="287991" y="38399"/>
                  </a:cubicBezTo>
                  <a:cubicBezTo>
                    <a:pt x="285248" y="27428"/>
                    <a:pt x="274277" y="21942"/>
                    <a:pt x="257820" y="24685"/>
                  </a:cubicBezTo>
                  <a:cubicBezTo>
                    <a:pt x="230393" y="30171"/>
                    <a:pt x="208450" y="43884"/>
                    <a:pt x="191994" y="65826"/>
                  </a:cubicBezTo>
                  <a:cubicBezTo>
                    <a:pt x="189251" y="65826"/>
                    <a:pt x="189251" y="65826"/>
                    <a:pt x="189251" y="63083"/>
                  </a:cubicBezTo>
                  <a:cubicBezTo>
                    <a:pt x="170052" y="13714"/>
                    <a:pt x="126167" y="8228"/>
                    <a:pt x="82283" y="0"/>
                  </a:cubicBezTo>
                  <a:cubicBezTo>
                    <a:pt x="76798" y="0"/>
                    <a:pt x="74055" y="0"/>
                    <a:pt x="68569" y="0"/>
                  </a:cubicBezTo>
                  <a:cubicBezTo>
                    <a:pt x="54855" y="0"/>
                    <a:pt x="46627" y="8228"/>
                    <a:pt x="46627" y="21942"/>
                  </a:cubicBezTo>
                  <a:cubicBezTo>
                    <a:pt x="49370" y="63083"/>
                    <a:pt x="54855" y="101483"/>
                    <a:pt x="87769" y="134395"/>
                  </a:cubicBezTo>
                  <a:cubicBezTo>
                    <a:pt x="49370" y="156338"/>
                    <a:pt x="21942" y="186508"/>
                    <a:pt x="5486" y="230392"/>
                  </a:cubicBezTo>
                  <a:cubicBezTo>
                    <a:pt x="5486" y="241363"/>
                    <a:pt x="2743" y="249592"/>
                    <a:pt x="0" y="260562"/>
                  </a:cubicBezTo>
                  <a:cubicBezTo>
                    <a:pt x="0" y="263305"/>
                    <a:pt x="0" y="268790"/>
                    <a:pt x="0" y="271533"/>
                  </a:cubicBezTo>
                  <a:cubicBezTo>
                    <a:pt x="0" y="287990"/>
                    <a:pt x="0" y="301704"/>
                    <a:pt x="0" y="318161"/>
                  </a:cubicBezTo>
                  <a:cubicBezTo>
                    <a:pt x="2743" y="323646"/>
                    <a:pt x="5486" y="329131"/>
                    <a:pt x="8228" y="337359"/>
                  </a:cubicBezTo>
                  <a:cubicBezTo>
                    <a:pt x="21942" y="378501"/>
                    <a:pt x="38399" y="414157"/>
                    <a:pt x="68569" y="444328"/>
                  </a:cubicBezTo>
                  <a:cubicBezTo>
                    <a:pt x="101483" y="477240"/>
                    <a:pt x="137138" y="493697"/>
                    <a:pt x="183766" y="479983"/>
                  </a:cubicBezTo>
                  <a:cubicBezTo>
                    <a:pt x="186508" y="479983"/>
                    <a:pt x="191994" y="479983"/>
                    <a:pt x="197479" y="479983"/>
                  </a:cubicBezTo>
                  <a:cubicBezTo>
                    <a:pt x="233135" y="488211"/>
                    <a:pt x="263306" y="482726"/>
                    <a:pt x="290734" y="460784"/>
                  </a:cubicBezTo>
                  <a:cubicBezTo>
                    <a:pt x="334618" y="427871"/>
                    <a:pt x="356560" y="383987"/>
                    <a:pt x="373017" y="331874"/>
                  </a:cubicBezTo>
                  <a:cubicBezTo>
                    <a:pt x="375759" y="323646"/>
                    <a:pt x="378502" y="318161"/>
                    <a:pt x="381245" y="309932"/>
                  </a:cubicBezTo>
                  <a:cubicBezTo>
                    <a:pt x="378502" y="309932"/>
                    <a:pt x="381245" y="304447"/>
                    <a:pt x="381245" y="298961"/>
                  </a:cubicBezTo>
                  <a:close/>
                  <a:moveTo>
                    <a:pt x="153595" y="109710"/>
                  </a:moveTo>
                  <a:cubicBezTo>
                    <a:pt x="117939" y="115196"/>
                    <a:pt x="93254" y="93254"/>
                    <a:pt x="87769" y="46627"/>
                  </a:cubicBezTo>
                  <a:cubicBezTo>
                    <a:pt x="137138" y="52112"/>
                    <a:pt x="145367" y="68569"/>
                    <a:pt x="153595" y="109710"/>
                  </a:cubicBezTo>
                  <a:close/>
                  <a:moveTo>
                    <a:pt x="268791" y="425128"/>
                  </a:moveTo>
                  <a:cubicBezTo>
                    <a:pt x="249592" y="441585"/>
                    <a:pt x="230393" y="447070"/>
                    <a:pt x="205708" y="441585"/>
                  </a:cubicBezTo>
                  <a:cubicBezTo>
                    <a:pt x="194737" y="438842"/>
                    <a:pt x="183766" y="438842"/>
                    <a:pt x="175537" y="441585"/>
                  </a:cubicBezTo>
                  <a:cubicBezTo>
                    <a:pt x="150852" y="449813"/>
                    <a:pt x="128910" y="441585"/>
                    <a:pt x="109711" y="425128"/>
                  </a:cubicBezTo>
                  <a:cubicBezTo>
                    <a:pt x="68569" y="386730"/>
                    <a:pt x="43884" y="340102"/>
                    <a:pt x="41142" y="282504"/>
                  </a:cubicBezTo>
                  <a:cubicBezTo>
                    <a:pt x="38399" y="222164"/>
                    <a:pt x="76798" y="170052"/>
                    <a:pt x="139881" y="164566"/>
                  </a:cubicBezTo>
                  <a:cubicBezTo>
                    <a:pt x="175537" y="159080"/>
                    <a:pt x="211193" y="161823"/>
                    <a:pt x="246849" y="164566"/>
                  </a:cubicBezTo>
                  <a:cubicBezTo>
                    <a:pt x="304447" y="172794"/>
                    <a:pt x="342846" y="219421"/>
                    <a:pt x="342846" y="285247"/>
                  </a:cubicBezTo>
                  <a:cubicBezTo>
                    <a:pt x="334618" y="334617"/>
                    <a:pt x="312676" y="383987"/>
                    <a:pt x="268791" y="425128"/>
                  </a:cubicBezTo>
                  <a:close/>
                </a:path>
              </a:pathLst>
            </a:custGeom>
            <a:solidFill>
              <a:srgbClr val="F26F46"/>
            </a:solidFill>
            <a:ln w="27426" cap="flat">
              <a:noFill/>
              <a:prstDash val="solid"/>
              <a:miter/>
            </a:ln>
          </p:spPr>
          <p:txBody>
            <a:bodyPr rtlCol="0" anchor="ctr"/>
            <a:lstStyle/>
            <a:p>
              <a:endParaRPr lang="en-US"/>
            </a:p>
          </p:txBody>
        </p:sp>
        <p:sp>
          <p:nvSpPr>
            <p:cNvPr id="11" name="Freeform 1317">
              <a:extLst>
                <a:ext uri="{FF2B5EF4-FFF2-40B4-BE49-F238E27FC236}">
                  <a16:creationId xmlns:a16="http://schemas.microsoft.com/office/drawing/2014/main" id="{0181F40A-F343-2F59-FC7E-727D03DA2B85}"/>
                </a:ext>
              </a:extLst>
            </p:cNvPr>
            <p:cNvSpPr/>
            <p:nvPr/>
          </p:nvSpPr>
          <p:spPr>
            <a:xfrm>
              <a:off x="555689" y="5671075"/>
              <a:ext cx="1088878" cy="729574"/>
            </a:xfrm>
            <a:custGeom>
              <a:avLst/>
              <a:gdLst>
                <a:gd name="connsiteX0" fmla="*/ 1072422 w 1088878"/>
                <a:gd name="connsiteY0" fmla="*/ 581466 h 729574"/>
                <a:gd name="connsiteX1" fmla="*/ 1053223 w 1088878"/>
                <a:gd name="connsiteY1" fmla="*/ 581466 h 729574"/>
                <a:gd name="connsiteX2" fmla="*/ 1053223 w 1088878"/>
                <a:gd name="connsiteY2" fmla="*/ 54855 h 729574"/>
                <a:gd name="connsiteX3" fmla="*/ 998368 w 1088878"/>
                <a:gd name="connsiteY3" fmla="*/ 0 h 729574"/>
                <a:gd name="connsiteX4" fmla="*/ 833801 w 1088878"/>
                <a:gd name="connsiteY4" fmla="*/ 0 h 729574"/>
                <a:gd name="connsiteX5" fmla="*/ 833801 w 1088878"/>
                <a:gd name="connsiteY5" fmla="*/ 35656 h 729574"/>
                <a:gd name="connsiteX6" fmla="*/ 998368 w 1088878"/>
                <a:gd name="connsiteY6" fmla="*/ 35656 h 729574"/>
                <a:gd name="connsiteX7" fmla="*/ 1017567 w 1088878"/>
                <a:gd name="connsiteY7" fmla="*/ 54855 h 729574"/>
                <a:gd name="connsiteX8" fmla="*/ 1017567 w 1088878"/>
                <a:gd name="connsiteY8" fmla="*/ 581466 h 729574"/>
                <a:gd name="connsiteX9" fmla="*/ 981911 w 1088878"/>
                <a:gd name="connsiteY9" fmla="*/ 581466 h 729574"/>
                <a:gd name="connsiteX10" fmla="*/ 981911 w 1088878"/>
                <a:gd name="connsiteY10" fmla="*/ 90512 h 729574"/>
                <a:gd name="connsiteX11" fmla="*/ 962712 w 1088878"/>
                <a:gd name="connsiteY11" fmla="*/ 71312 h 729574"/>
                <a:gd name="connsiteX12" fmla="*/ 836544 w 1088878"/>
                <a:gd name="connsiteY12" fmla="*/ 71312 h 729574"/>
                <a:gd name="connsiteX13" fmla="*/ 836544 w 1088878"/>
                <a:gd name="connsiteY13" fmla="*/ 106968 h 729574"/>
                <a:gd name="connsiteX14" fmla="*/ 946255 w 1088878"/>
                <a:gd name="connsiteY14" fmla="*/ 106968 h 729574"/>
                <a:gd name="connsiteX15" fmla="*/ 946255 w 1088878"/>
                <a:gd name="connsiteY15" fmla="*/ 578723 h 729574"/>
                <a:gd name="connsiteX16" fmla="*/ 145367 w 1088878"/>
                <a:gd name="connsiteY16" fmla="*/ 578723 h 729574"/>
                <a:gd name="connsiteX17" fmla="*/ 145367 w 1088878"/>
                <a:gd name="connsiteY17" fmla="*/ 106968 h 729574"/>
                <a:gd name="connsiteX18" fmla="*/ 255077 w 1088878"/>
                <a:gd name="connsiteY18" fmla="*/ 106968 h 729574"/>
                <a:gd name="connsiteX19" fmla="*/ 255077 w 1088878"/>
                <a:gd name="connsiteY19" fmla="*/ 74055 h 729574"/>
                <a:gd name="connsiteX20" fmla="*/ 128910 w 1088878"/>
                <a:gd name="connsiteY20" fmla="*/ 74055 h 729574"/>
                <a:gd name="connsiteX21" fmla="*/ 109711 w 1088878"/>
                <a:gd name="connsiteY21" fmla="*/ 93255 h 729574"/>
                <a:gd name="connsiteX22" fmla="*/ 109711 w 1088878"/>
                <a:gd name="connsiteY22" fmla="*/ 584209 h 729574"/>
                <a:gd name="connsiteX23" fmla="*/ 74055 w 1088878"/>
                <a:gd name="connsiteY23" fmla="*/ 584209 h 729574"/>
                <a:gd name="connsiteX24" fmla="*/ 74055 w 1088878"/>
                <a:gd name="connsiteY24" fmla="*/ 57598 h 729574"/>
                <a:gd name="connsiteX25" fmla="*/ 93254 w 1088878"/>
                <a:gd name="connsiteY25" fmla="*/ 38399 h 729574"/>
                <a:gd name="connsiteX26" fmla="*/ 257820 w 1088878"/>
                <a:gd name="connsiteY26" fmla="*/ 38399 h 729574"/>
                <a:gd name="connsiteX27" fmla="*/ 257820 w 1088878"/>
                <a:gd name="connsiteY27" fmla="*/ 2743 h 729574"/>
                <a:gd name="connsiteX28" fmla="*/ 93254 w 1088878"/>
                <a:gd name="connsiteY28" fmla="*/ 2743 h 729574"/>
                <a:gd name="connsiteX29" fmla="*/ 38399 w 1088878"/>
                <a:gd name="connsiteY29" fmla="*/ 57598 h 729574"/>
                <a:gd name="connsiteX30" fmla="*/ 38399 w 1088878"/>
                <a:gd name="connsiteY30" fmla="*/ 584209 h 729574"/>
                <a:gd name="connsiteX31" fmla="*/ 19199 w 1088878"/>
                <a:gd name="connsiteY31" fmla="*/ 584209 h 729574"/>
                <a:gd name="connsiteX32" fmla="*/ 0 w 1088878"/>
                <a:gd name="connsiteY32" fmla="*/ 603408 h 729574"/>
                <a:gd name="connsiteX33" fmla="*/ 0 w 1088878"/>
                <a:gd name="connsiteY33" fmla="*/ 674720 h 729574"/>
                <a:gd name="connsiteX34" fmla="*/ 54855 w 1088878"/>
                <a:gd name="connsiteY34" fmla="*/ 729575 h 729574"/>
                <a:gd name="connsiteX35" fmla="*/ 1034023 w 1088878"/>
                <a:gd name="connsiteY35" fmla="*/ 729575 h 729574"/>
                <a:gd name="connsiteX36" fmla="*/ 1088879 w 1088878"/>
                <a:gd name="connsiteY36" fmla="*/ 674720 h 729574"/>
                <a:gd name="connsiteX37" fmla="*/ 1088879 w 1088878"/>
                <a:gd name="connsiteY37" fmla="*/ 603408 h 729574"/>
                <a:gd name="connsiteX38" fmla="*/ 1072422 w 1088878"/>
                <a:gd name="connsiteY38" fmla="*/ 581466 h 729574"/>
                <a:gd name="connsiteX39" fmla="*/ 1072422 w 1088878"/>
                <a:gd name="connsiteY39" fmla="*/ 581466 h 729574"/>
                <a:gd name="connsiteX40" fmla="*/ 490955 w 1088878"/>
                <a:gd name="connsiteY40" fmla="*/ 617122 h 729574"/>
                <a:gd name="connsiteX41" fmla="*/ 600666 w 1088878"/>
                <a:gd name="connsiteY41" fmla="*/ 617122 h 729574"/>
                <a:gd name="connsiteX42" fmla="*/ 600666 w 1088878"/>
                <a:gd name="connsiteY42" fmla="*/ 636321 h 729574"/>
                <a:gd name="connsiteX43" fmla="*/ 490955 w 1088878"/>
                <a:gd name="connsiteY43" fmla="*/ 636321 h 729574"/>
                <a:gd name="connsiteX44" fmla="*/ 490955 w 1088878"/>
                <a:gd name="connsiteY44" fmla="*/ 617122 h 729574"/>
                <a:gd name="connsiteX45" fmla="*/ 1053223 w 1088878"/>
                <a:gd name="connsiteY45" fmla="*/ 671977 h 729574"/>
                <a:gd name="connsiteX46" fmla="*/ 1034023 w 1088878"/>
                <a:gd name="connsiteY46" fmla="*/ 691176 h 729574"/>
                <a:gd name="connsiteX47" fmla="*/ 54855 w 1088878"/>
                <a:gd name="connsiteY47" fmla="*/ 691176 h 729574"/>
                <a:gd name="connsiteX48" fmla="*/ 35656 w 1088878"/>
                <a:gd name="connsiteY48" fmla="*/ 671977 h 729574"/>
                <a:gd name="connsiteX49" fmla="*/ 35656 w 1088878"/>
                <a:gd name="connsiteY49" fmla="*/ 617122 h 729574"/>
                <a:gd name="connsiteX50" fmla="*/ 452557 w 1088878"/>
                <a:gd name="connsiteY50" fmla="*/ 617122 h 729574"/>
                <a:gd name="connsiteX51" fmla="*/ 452557 w 1088878"/>
                <a:gd name="connsiteY51" fmla="*/ 652778 h 729574"/>
                <a:gd name="connsiteX52" fmla="*/ 471756 w 1088878"/>
                <a:gd name="connsiteY52" fmla="*/ 671977 h 729574"/>
                <a:gd name="connsiteX53" fmla="*/ 617123 w 1088878"/>
                <a:gd name="connsiteY53" fmla="*/ 671977 h 729574"/>
                <a:gd name="connsiteX54" fmla="*/ 636322 w 1088878"/>
                <a:gd name="connsiteY54" fmla="*/ 652778 h 729574"/>
                <a:gd name="connsiteX55" fmla="*/ 636322 w 1088878"/>
                <a:gd name="connsiteY55" fmla="*/ 617122 h 729574"/>
                <a:gd name="connsiteX56" fmla="*/ 1053223 w 1088878"/>
                <a:gd name="connsiteY56" fmla="*/ 617122 h 729574"/>
                <a:gd name="connsiteX57" fmla="*/ 1053223 w 1088878"/>
                <a:gd name="connsiteY57" fmla="*/ 671977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88878" h="729574">
                  <a:moveTo>
                    <a:pt x="1072422" y="581466"/>
                  </a:moveTo>
                  <a:lnTo>
                    <a:pt x="1053223" y="581466"/>
                  </a:lnTo>
                  <a:lnTo>
                    <a:pt x="1053223" y="54855"/>
                  </a:lnTo>
                  <a:cubicBezTo>
                    <a:pt x="1053223" y="24686"/>
                    <a:pt x="1028538" y="0"/>
                    <a:pt x="998368" y="0"/>
                  </a:cubicBezTo>
                  <a:lnTo>
                    <a:pt x="833801" y="0"/>
                  </a:lnTo>
                  <a:lnTo>
                    <a:pt x="833801" y="35656"/>
                  </a:lnTo>
                  <a:lnTo>
                    <a:pt x="998368" y="35656"/>
                  </a:lnTo>
                  <a:cubicBezTo>
                    <a:pt x="1009338" y="35656"/>
                    <a:pt x="1017567" y="43884"/>
                    <a:pt x="1017567" y="54855"/>
                  </a:cubicBezTo>
                  <a:lnTo>
                    <a:pt x="1017567" y="581466"/>
                  </a:lnTo>
                  <a:lnTo>
                    <a:pt x="981911" y="581466"/>
                  </a:lnTo>
                  <a:lnTo>
                    <a:pt x="981911" y="90512"/>
                  </a:lnTo>
                  <a:cubicBezTo>
                    <a:pt x="981911" y="79541"/>
                    <a:pt x="973682" y="71312"/>
                    <a:pt x="962712" y="71312"/>
                  </a:cubicBezTo>
                  <a:lnTo>
                    <a:pt x="836544" y="71312"/>
                  </a:lnTo>
                  <a:lnTo>
                    <a:pt x="836544" y="106968"/>
                  </a:lnTo>
                  <a:lnTo>
                    <a:pt x="946255" y="106968"/>
                  </a:lnTo>
                  <a:lnTo>
                    <a:pt x="946255" y="578723"/>
                  </a:lnTo>
                  <a:lnTo>
                    <a:pt x="145367" y="578723"/>
                  </a:lnTo>
                  <a:lnTo>
                    <a:pt x="145367" y="106968"/>
                  </a:lnTo>
                  <a:lnTo>
                    <a:pt x="255077" y="106968"/>
                  </a:lnTo>
                  <a:lnTo>
                    <a:pt x="255077" y="74055"/>
                  </a:lnTo>
                  <a:lnTo>
                    <a:pt x="128910" y="74055"/>
                  </a:lnTo>
                  <a:cubicBezTo>
                    <a:pt x="117939" y="74055"/>
                    <a:pt x="109711" y="82283"/>
                    <a:pt x="109711" y="93255"/>
                  </a:cubicBezTo>
                  <a:lnTo>
                    <a:pt x="109711" y="584209"/>
                  </a:lnTo>
                  <a:lnTo>
                    <a:pt x="74055" y="584209"/>
                  </a:lnTo>
                  <a:lnTo>
                    <a:pt x="74055" y="57598"/>
                  </a:lnTo>
                  <a:cubicBezTo>
                    <a:pt x="74055" y="46627"/>
                    <a:pt x="82283" y="38399"/>
                    <a:pt x="93254" y="38399"/>
                  </a:cubicBezTo>
                  <a:lnTo>
                    <a:pt x="257820" y="38399"/>
                  </a:lnTo>
                  <a:lnTo>
                    <a:pt x="257820" y="2743"/>
                  </a:lnTo>
                  <a:lnTo>
                    <a:pt x="93254" y="2743"/>
                  </a:lnTo>
                  <a:cubicBezTo>
                    <a:pt x="63084" y="2743"/>
                    <a:pt x="38399" y="27428"/>
                    <a:pt x="38399" y="57598"/>
                  </a:cubicBezTo>
                  <a:lnTo>
                    <a:pt x="38399" y="584209"/>
                  </a:lnTo>
                  <a:lnTo>
                    <a:pt x="19199" y="584209"/>
                  </a:lnTo>
                  <a:cubicBezTo>
                    <a:pt x="8228" y="584209"/>
                    <a:pt x="0" y="592437"/>
                    <a:pt x="0" y="603408"/>
                  </a:cubicBezTo>
                  <a:lnTo>
                    <a:pt x="0" y="674720"/>
                  </a:lnTo>
                  <a:cubicBezTo>
                    <a:pt x="0" y="704890"/>
                    <a:pt x="24685" y="729575"/>
                    <a:pt x="54855" y="729575"/>
                  </a:cubicBezTo>
                  <a:lnTo>
                    <a:pt x="1034023" y="729575"/>
                  </a:lnTo>
                  <a:cubicBezTo>
                    <a:pt x="1064194" y="729575"/>
                    <a:pt x="1088879" y="704890"/>
                    <a:pt x="1088879" y="674720"/>
                  </a:cubicBezTo>
                  <a:lnTo>
                    <a:pt x="1088879" y="603408"/>
                  </a:lnTo>
                  <a:cubicBezTo>
                    <a:pt x="1088879" y="589694"/>
                    <a:pt x="1080651" y="581466"/>
                    <a:pt x="1072422" y="581466"/>
                  </a:cubicBezTo>
                  <a:lnTo>
                    <a:pt x="1072422" y="581466"/>
                  </a:lnTo>
                  <a:close/>
                  <a:moveTo>
                    <a:pt x="490955" y="617122"/>
                  </a:moveTo>
                  <a:lnTo>
                    <a:pt x="600666" y="617122"/>
                  </a:lnTo>
                  <a:lnTo>
                    <a:pt x="600666" y="636321"/>
                  </a:lnTo>
                  <a:lnTo>
                    <a:pt x="490955" y="636321"/>
                  </a:lnTo>
                  <a:lnTo>
                    <a:pt x="490955" y="617122"/>
                  </a:lnTo>
                  <a:close/>
                  <a:moveTo>
                    <a:pt x="1053223" y="671977"/>
                  </a:moveTo>
                  <a:cubicBezTo>
                    <a:pt x="1053223" y="682948"/>
                    <a:pt x="1044995" y="691176"/>
                    <a:pt x="1034023" y="691176"/>
                  </a:cubicBezTo>
                  <a:lnTo>
                    <a:pt x="54855" y="691176"/>
                  </a:lnTo>
                  <a:cubicBezTo>
                    <a:pt x="43884" y="691176"/>
                    <a:pt x="35656" y="682948"/>
                    <a:pt x="35656" y="671977"/>
                  </a:cubicBezTo>
                  <a:lnTo>
                    <a:pt x="35656" y="617122"/>
                  </a:lnTo>
                  <a:lnTo>
                    <a:pt x="452557" y="617122"/>
                  </a:lnTo>
                  <a:lnTo>
                    <a:pt x="452557" y="652778"/>
                  </a:lnTo>
                  <a:cubicBezTo>
                    <a:pt x="452557" y="663749"/>
                    <a:pt x="460785" y="671977"/>
                    <a:pt x="471756" y="671977"/>
                  </a:cubicBezTo>
                  <a:lnTo>
                    <a:pt x="617123" y="671977"/>
                  </a:lnTo>
                  <a:cubicBezTo>
                    <a:pt x="628094" y="671977"/>
                    <a:pt x="636322" y="663749"/>
                    <a:pt x="636322" y="652778"/>
                  </a:cubicBezTo>
                  <a:lnTo>
                    <a:pt x="636322" y="617122"/>
                  </a:lnTo>
                  <a:lnTo>
                    <a:pt x="1053223" y="617122"/>
                  </a:lnTo>
                  <a:lnTo>
                    <a:pt x="1053223" y="671977"/>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53220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C4718-1B30-8AC4-ED0E-C6FF1AA49144}"/>
              </a:ext>
            </a:extLst>
          </p:cNvPr>
          <p:cNvSpPr>
            <a:spLocks noGrp="1"/>
          </p:cNvSpPr>
          <p:nvPr>
            <p:ph type="body" sz="quarter" idx="18"/>
          </p:nvPr>
        </p:nvSpPr>
        <p:spPr/>
        <p:txBody>
          <a:bodyPr/>
          <a:lstStyle/>
          <a:p>
            <a:pPr marL="0" indent="0" algn="just"/>
            <a:r>
              <a:rPr lang="nl-NL" dirty="0"/>
              <a:t>Digitale platforms hebben voedselcommunicatie sterk veranderd. Sociale media, blogs en video’s maken snelle uitwisseling en bredere deelname mogelijk. Merken, </a:t>
            </a:r>
            <a:r>
              <a:rPr lang="nl-NL" dirty="0" err="1"/>
              <a:t>educators</a:t>
            </a:r>
            <a:r>
              <a:rPr lang="nl-NL" dirty="0"/>
              <a:t>, </a:t>
            </a:r>
            <a:r>
              <a:rPr lang="nl-NL" dirty="0" err="1"/>
              <a:t>influencers</a:t>
            </a:r>
            <a:r>
              <a:rPr lang="nl-NL" dirty="0"/>
              <a:t> en gemeenschappen kunnen direct met het publiek communiceren, waardoor meer verschillende verhalen zichtbaar worden.</a:t>
            </a:r>
          </a:p>
          <a:p>
            <a:pPr marL="0" indent="0" algn="just"/>
            <a:r>
              <a:rPr lang="nl-NL" dirty="0"/>
              <a:t>Deze platforms beïnvloeden eetgewoonten, trends en consumentengedrag, en ondersteunen tegelijk leren en dialoog over voedselsystemen. Op Europees niveau benadrukt de </a:t>
            </a:r>
            <a:r>
              <a:rPr lang="en-US" b="1" dirty="0">
                <a:hlinkClick r:id="rId2"/>
              </a:rPr>
              <a:t>Farm-to-Fork-</a:t>
            </a:r>
            <a:r>
              <a:rPr lang="en-US" b="1" dirty="0" err="1">
                <a:hlinkClick r:id="rId2"/>
              </a:rPr>
              <a:t>strategie</a:t>
            </a:r>
            <a:r>
              <a:rPr lang="en-US" dirty="0"/>
              <a:t> </a:t>
            </a:r>
            <a:r>
              <a:rPr lang="nl-NL" dirty="0"/>
              <a:t>het belang van duidelijke en betrouwbare communicatie om duurzame keuzes te stimuleren.</a:t>
            </a:r>
            <a:endParaRPr lang="en-US" dirty="0"/>
          </a:p>
        </p:txBody>
      </p:sp>
      <p:sp>
        <p:nvSpPr>
          <p:cNvPr id="3" name="Text Placeholder 2">
            <a:extLst>
              <a:ext uri="{FF2B5EF4-FFF2-40B4-BE49-F238E27FC236}">
                <a16:creationId xmlns:a16="http://schemas.microsoft.com/office/drawing/2014/main" id="{2544A192-1148-7A4E-06B0-CBF179F190FA}"/>
              </a:ext>
            </a:extLst>
          </p:cNvPr>
          <p:cNvSpPr>
            <a:spLocks noGrp="1"/>
          </p:cNvSpPr>
          <p:nvPr>
            <p:ph type="body" sz="quarter" idx="16"/>
          </p:nvPr>
        </p:nvSpPr>
        <p:spPr>
          <a:xfrm>
            <a:off x="600998" y="835090"/>
            <a:ext cx="3471271" cy="1774519"/>
          </a:xfrm>
        </p:spPr>
        <p:txBody>
          <a:bodyPr/>
          <a:lstStyle/>
          <a:p>
            <a:r>
              <a:rPr lang="en-US" dirty="0"/>
              <a:t>Digitale platforms </a:t>
            </a:r>
            <a:r>
              <a:rPr lang="en-US" dirty="0" err="1"/>
              <a:t>en</a:t>
            </a:r>
            <a:r>
              <a:rPr lang="en-US" dirty="0"/>
              <a:t> </a:t>
            </a:r>
            <a:r>
              <a:rPr lang="en-US" dirty="0" err="1"/>
              <a:t>ethiek</a:t>
            </a:r>
            <a:endParaRPr lang="en-GB" dirty="0"/>
          </a:p>
        </p:txBody>
      </p:sp>
      <p:grpSp>
        <p:nvGrpSpPr>
          <p:cNvPr id="4" name="Group 3">
            <a:extLst>
              <a:ext uri="{FF2B5EF4-FFF2-40B4-BE49-F238E27FC236}">
                <a16:creationId xmlns:a16="http://schemas.microsoft.com/office/drawing/2014/main" id="{589324A7-A6F2-9133-A620-EA907FAABFE4}"/>
              </a:ext>
            </a:extLst>
          </p:cNvPr>
          <p:cNvGrpSpPr>
            <a:grpSpLocks noChangeAspect="1"/>
          </p:cNvGrpSpPr>
          <p:nvPr/>
        </p:nvGrpSpPr>
        <p:grpSpPr>
          <a:xfrm>
            <a:off x="893646" y="3351774"/>
            <a:ext cx="2255581" cy="2262901"/>
            <a:chOff x="1922188" y="6190011"/>
            <a:chExt cx="918702" cy="921682"/>
          </a:xfrm>
          <a:solidFill>
            <a:schemeClr val="bg1"/>
          </a:solidFill>
        </p:grpSpPr>
        <p:sp>
          <p:nvSpPr>
            <p:cNvPr id="5" name="Freeform 81">
              <a:extLst>
                <a:ext uri="{FF2B5EF4-FFF2-40B4-BE49-F238E27FC236}">
                  <a16:creationId xmlns:a16="http://schemas.microsoft.com/office/drawing/2014/main" id="{4A5FE8F8-2E5F-BD3F-386F-2E6C6EDD574E}"/>
                </a:ext>
              </a:extLst>
            </p:cNvPr>
            <p:cNvSpPr/>
            <p:nvPr/>
          </p:nvSpPr>
          <p:spPr>
            <a:xfrm>
              <a:off x="2427303" y="6212970"/>
              <a:ext cx="284007" cy="241881"/>
            </a:xfrm>
            <a:custGeom>
              <a:avLst/>
              <a:gdLst>
                <a:gd name="connsiteX0" fmla="*/ 58848 w 284007"/>
                <a:gd name="connsiteY0" fmla="*/ 241747 h 241881"/>
                <a:gd name="connsiteX1" fmla="*/ 57752 w 284007"/>
                <a:gd name="connsiteY1" fmla="*/ 215994 h 241881"/>
                <a:gd name="connsiteX2" fmla="*/ 1850 w 284007"/>
                <a:gd name="connsiteY2" fmla="*/ 197912 h 241881"/>
                <a:gd name="connsiteX3" fmla="*/ 1850 w 284007"/>
                <a:gd name="connsiteY3" fmla="*/ 30244 h 241881"/>
                <a:gd name="connsiteX4" fmla="*/ 23224 w 284007"/>
                <a:gd name="connsiteY4" fmla="*/ 8874 h 241881"/>
                <a:gd name="connsiteX5" fmla="*/ 263276 w 284007"/>
                <a:gd name="connsiteY5" fmla="*/ 8874 h 241881"/>
                <a:gd name="connsiteX6" fmla="*/ 282458 w 284007"/>
                <a:gd name="connsiteY6" fmla="*/ 28052 h 241881"/>
                <a:gd name="connsiteX7" fmla="*/ 282458 w 284007"/>
                <a:gd name="connsiteY7" fmla="*/ 196268 h 241881"/>
                <a:gd name="connsiteX8" fmla="*/ 266565 w 284007"/>
                <a:gd name="connsiteY8" fmla="*/ 212159 h 241881"/>
                <a:gd name="connsiteX9" fmla="*/ 113655 w 284007"/>
                <a:gd name="connsiteY9" fmla="*/ 212159 h 241881"/>
                <a:gd name="connsiteX10" fmla="*/ 58848 w 284007"/>
                <a:gd name="connsiteY10" fmla="*/ 241747 h 241881"/>
                <a:gd name="connsiteX11" fmla="*/ 40762 w 284007"/>
                <a:gd name="connsiteY11" fmla="*/ 69147 h 241881"/>
                <a:gd name="connsiteX12" fmla="*/ 47339 w 284007"/>
                <a:gd name="connsiteY12" fmla="*/ 72983 h 241881"/>
                <a:gd name="connsiteX13" fmla="*/ 235325 w 284007"/>
                <a:gd name="connsiteY13" fmla="*/ 71887 h 241881"/>
                <a:gd name="connsiteX14" fmla="*/ 231489 w 284007"/>
                <a:gd name="connsiteY14" fmla="*/ 43942 h 241881"/>
                <a:gd name="connsiteX15" fmla="*/ 50628 w 284007"/>
                <a:gd name="connsiteY15" fmla="*/ 43942 h 241881"/>
                <a:gd name="connsiteX16" fmla="*/ 41310 w 284007"/>
                <a:gd name="connsiteY16" fmla="*/ 69147 h 241881"/>
                <a:gd name="connsiteX17" fmla="*/ 50628 w 284007"/>
                <a:gd name="connsiteY17" fmla="*/ 95996 h 241881"/>
                <a:gd name="connsiteX18" fmla="*/ 53916 w 284007"/>
                <a:gd name="connsiteY18" fmla="*/ 126681 h 241881"/>
                <a:gd name="connsiteX19" fmla="*/ 227652 w 284007"/>
                <a:gd name="connsiteY19" fmla="*/ 126681 h 241881"/>
                <a:gd name="connsiteX20" fmla="*/ 227652 w 284007"/>
                <a:gd name="connsiteY20" fmla="*/ 95448 h 241881"/>
                <a:gd name="connsiteX21" fmla="*/ 51175 w 284007"/>
                <a:gd name="connsiteY21" fmla="*/ 95448 h 241881"/>
                <a:gd name="connsiteX22" fmla="*/ 40762 w 284007"/>
                <a:gd name="connsiteY22" fmla="*/ 153529 h 241881"/>
                <a:gd name="connsiteX23" fmla="*/ 50079 w 284007"/>
                <a:gd name="connsiteY23" fmla="*/ 178735 h 241881"/>
                <a:gd name="connsiteX24" fmla="*/ 230940 w 284007"/>
                <a:gd name="connsiteY24" fmla="*/ 178735 h 241881"/>
                <a:gd name="connsiteX25" fmla="*/ 234777 w 284007"/>
                <a:gd name="connsiteY25" fmla="*/ 150790 h 241881"/>
                <a:gd name="connsiteX26" fmla="*/ 46791 w 284007"/>
                <a:gd name="connsiteY26" fmla="*/ 149694 h 241881"/>
                <a:gd name="connsiteX27" fmla="*/ 40214 w 284007"/>
                <a:gd name="connsiteY27" fmla="*/ 153529 h 24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4007" h="241881">
                  <a:moveTo>
                    <a:pt x="58848" y="241747"/>
                  </a:moveTo>
                  <a:cubicBezTo>
                    <a:pt x="57752" y="240103"/>
                    <a:pt x="69810" y="225857"/>
                    <a:pt x="57752" y="215994"/>
                  </a:cubicBezTo>
                  <a:cubicBezTo>
                    <a:pt x="45695" y="206131"/>
                    <a:pt x="7330" y="224761"/>
                    <a:pt x="1850" y="197912"/>
                  </a:cubicBezTo>
                  <a:cubicBezTo>
                    <a:pt x="5138" y="144214"/>
                    <a:pt x="-3631" y="83394"/>
                    <a:pt x="1850" y="30244"/>
                  </a:cubicBezTo>
                  <a:cubicBezTo>
                    <a:pt x="7330" y="-22906"/>
                    <a:pt x="8975" y="10518"/>
                    <a:pt x="23224" y="8874"/>
                  </a:cubicBezTo>
                  <a:cubicBezTo>
                    <a:pt x="99405" y="1751"/>
                    <a:pt x="185999" y="14354"/>
                    <a:pt x="263276" y="8874"/>
                  </a:cubicBezTo>
                  <a:cubicBezTo>
                    <a:pt x="275882" y="9970"/>
                    <a:pt x="281362" y="15449"/>
                    <a:pt x="282458" y="28052"/>
                  </a:cubicBezTo>
                  <a:cubicBezTo>
                    <a:pt x="287391" y="81202"/>
                    <a:pt x="278622" y="142023"/>
                    <a:pt x="282458" y="196268"/>
                  </a:cubicBezTo>
                  <a:cubicBezTo>
                    <a:pt x="281910" y="205035"/>
                    <a:pt x="275334" y="211063"/>
                    <a:pt x="266565" y="212159"/>
                  </a:cubicBezTo>
                  <a:cubicBezTo>
                    <a:pt x="219979" y="217638"/>
                    <a:pt x="159692" y="205583"/>
                    <a:pt x="113655" y="212159"/>
                  </a:cubicBezTo>
                  <a:cubicBezTo>
                    <a:pt x="67617" y="218734"/>
                    <a:pt x="61041" y="243939"/>
                    <a:pt x="58848" y="241747"/>
                  </a:cubicBezTo>
                  <a:close/>
                  <a:moveTo>
                    <a:pt x="40762" y="69147"/>
                  </a:moveTo>
                  <a:cubicBezTo>
                    <a:pt x="42407" y="70791"/>
                    <a:pt x="45147" y="71887"/>
                    <a:pt x="47339" y="72983"/>
                  </a:cubicBezTo>
                  <a:lnTo>
                    <a:pt x="235325" y="71887"/>
                  </a:lnTo>
                  <a:cubicBezTo>
                    <a:pt x="249026" y="64764"/>
                    <a:pt x="247382" y="45586"/>
                    <a:pt x="231489" y="43942"/>
                  </a:cubicBezTo>
                  <a:lnTo>
                    <a:pt x="50628" y="43942"/>
                  </a:lnTo>
                  <a:cubicBezTo>
                    <a:pt x="37474" y="44490"/>
                    <a:pt x="32541" y="59832"/>
                    <a:pt x="41310" y="69147"/>
                  </a:cubicBezTo>
                  <a:close/>
                  <a:moveTo>
                    <a:pt x="50628" y="95996"/>
                  </a:moveTo>
                  <a:cubicBezTo>
                    <a:pt x="29801" y="100927"/>
                    <a:pt x="33089" y="125585"/>
                    <a:pt x="53916" y="126681"/>
                  </a:cubicBezTo>
                  <a:cubicBezTo>
                    <a:pt x="108722" y="122297"/>
                    <a:pt x="173394" y="132708"/>
                    <a:pt x="227652" y="126681"/>
                  </a:cubicBezTo>
                  <a:cubicBezTo>
                    <a:pt x="281910" y="120653"/>
                    <a:pt x="250123" y="97092"/>
                    <a:pt x="227652" y="95448"/>
                  </a:cubicBezTo>
                  <a:lnTo>
                    <a:pt x="51175" y="95448"/>
                  </a:lnTo>
                  <a:close/>
                  <a:moveTo>
                    <a:pt x="40762" y="153529"/>
                  </a:moveTo>
                  <a:cubicBezTo>
                    <a:pt x="31993" y="162844"/>
                    <a:pt x="36926" y="178187"/>
                    <a:pt x="50079" y="178735"/>
                  </a:cubicBezTo>
                  <a:lnTo>
                    <a:pt x="230940" y="178735"/>
                  </a:lnTo>
                  <a:cubicBezTo>
                    <a:pt x="246834" y="177091"/>
                    <a:pt x="248478" y="157913"/>
                    <a:pt x="234777" y="150790"/>
                  </a:cubicBezTo>
                  <a:lnTo>
                    <a:pt x="46791" y="149694"/>
                  </a:lnTo>
                  <a:cubicBezTo>
                    <a:pt x="44599" y="150790"/>
                    <a:pt x="41858" y="151886"/>
                    <a:pt x="40214" y="153529"/>
                  </a:cubicBezTo>
                  <a:close/>
                </a:path>
              </a:pathLst>
            </a:custGeom>
            <a:solidFill>
              <a:srgbClr val="F26F46"/>
            </a:solidFill>
            <a:ln w="5475" cap="flat">
              <a:noFill/>
              <a:prstDash val="solid"/>
              <a:miter/>
            </a:ln>
          </p:spPr>
          <p:txBody>
            <a:bodyPr rtlCol="0" anchor="ctr"/>
            <a:lstStyle/>
            <a:p>
              <a:endParaRPr lang="en-US"/>
            </a:p>
          </p:txBody>
        </p:sp>
        <p:grpSp>
          <p:nvGrpSpPr>
            <p:cNvPr id="6" name="Graphic 97">
              <a:extLst>
                <a:ext uri="{FF2B5EF4-FFF2-40B4-BE49-F238E27FC236}">
                  <a16:creationId xmlns:a16="http://schemas.microsoft.com/office/drawing/2014/main" id="{4BBDB5C5-693C-7FC5-CD6A-274541DAE1F4}"/>
                </a:ext>
              </a:extLst>
            </p:cNvPr>
            <p:cNvGrpSpPr/>
            <p:nvPr/>
          </p:nvGrpSpPr>
          <p:grpSpPr>
            <a:xfrm>
              <a:off x="1922188" y="6190011"/>
              <a:ext cx="918702" cy="921682"/>
              <a:chOff x="1922188" y="6190011"/>
              <a:chExt cx="918702" cy="921682"/>
            </a:xfrm>
            <a:grpFill/>
          </p:grpSpPr>
          <p:sp>
            <p:nvSpPr>
              <p:cNvPr id="8" name="Freeform 84">
                <a:extLst>
                  <a:ext uri="{FF2B5EF4-FFF2-40B4-BE49-F238E27FC236}">
                    <a16:creationId xmlns:a16="http://schemas.microsoft.com/office/drawing/2014/main" id="{0F09BC7D-D426-D732-1B19-1AE56D49B056}"/>
                  </a:ext>
                </a:extLst>
              </p:cNvPr>
              <p:cNvSpPr/>
              <p:nvPr/>
            </p:nvSpPr>
            <p:spPr>
              <a:xfrm>
                <a:off x="1922188" y="6190011"/>
                <a:ext cx="918702" cy="921682"/>
              </a:xfrm>
              <a:custGeom>
                <a:avLst/>
                <a:gdLst>
                  <a:gd name="connsiteX0" fmla="*/ 476822 w 918702"/>
                  <a:gd name="connsiteY0" fmla="*/ 40052 h 921682"/>
                  <a:gd name="connsiteX1" fmla="*/ 520119 w 918702"/>
                  <a:gd name="connsiteY1" fmla="*/ 2245 h 921682"/>
                  <a:gd name="connsiteX2" fmla="*/ 774968 w 918702"/>
                  <a:gd name="connsiteY2" fmla="*/ 2245 h 921682"/>
                  <a:gd name="connsiteX3" fmla="*/ 816621 w 918702"/>
                  <a:gd name="connsiteY3" fmla="*/ 43888 h 921682"/>
                  <a:gd name="connsiteX4" fmla="*/ 816621 w 918702"/>
                  <a:gd name="connsiteY4" fmla="*/ 226351 h 921682"/>
                  <a:gd name="connsiteX5" fmla="*/ 786478 w 918702"/>
                  <a:gd name="connsiteY5" fmla="*/ 262515 h 921682"/>
                  <a:gd name="connsiteX6" fmla="*/ 785381 w 918702"/>
                  <a:gd name="connsiteY6" fmla="*/ 509086 h 921682"/>
                  <a:gd name="connsiteX7" fmla="*/ 766199 w 918702"/>
                  <a:gd name="connsiteY7" fmla="*/ 674015 h 921682"/>
                  <a:gd name="connsiteX8" fmla="*/ 744277 w 918702"/>
                  <a:gd name="connsiteY8" fmla="*/ 690453 h 921682"/>
                  <a:gd name="connsiteX9" fmla="*/ 743181 w 918702"/>
                  <a:gd name="connsiteY9" fmla="*/ 694289 h 921682"/>
                  <a:gd name="connsiteX10" fmla="*/ 913628 w 918702"/>
                  <a:gd name="connsiteY10" fmla="*/ 875656 h 921682"/>
                  <a:gd name="connsiteX11" fmla="*/ 904859 w 918702"/>
                  <a:gd name="connsiteY11" fmla="*/ 921682 h 921682"/>
                  <a:gd name="connsiteX12" fmla="*/ 434621 w 918702"/>
                  <a:gd name="connsiteY12" fmla="*/ 921682 h 921682"/>
                  <a:gd name="connsiteX13" fmla="*/ 428592 w 918702"/>
                  <a:gd name="connsiteY13" fmla="*/ 878943 h 921682"/>
                  <a:gd name="connsiteX14" fmla="*/ 460928 w 918702"/>
                  <a:gd name="connsiteY14" fmla="*/ 799493 h 921682"/>
                  <a:gd name="connsiteX15" fmla="*/ 129897 w 918702"/>
                  <a:gd name="connsiteY15" fmla="*/ 799493 h 921682"/>
                  <a:gd name="connsiteX16" fmla="*/ 122772 w 918702"/>
                  <a:gd name="connsiteY16" fmla="*/ 791821 h 921682"/>
                  <a:gd name="connsiteX17" fmla="*/ 121676 w 918702"/>
                  <a:gd name="connsiteY17" fmla="*/ 737576 h 921682"/>
                  <a:gd name="connsiteX18" fmla="*/ 175935 w 918702"/>
                  <a:gd name="connsiteY18" fmla="*/ 690453 h 921682"/>
                  <a:gd name="connsiteX19" fmla="*/ 258144 w 918702"/>
                  <a:gd name="connsiteY19" fmla="*/ 690453 h 921682"/>
                  <a:gd name="connsiteX20" fmla="*/ 258144 w 918702"/>
                  <a:gd name="connsiteY20" fmla="*/ 627988 h 921682"/>
                  <a:gd name="connsiteX21" fmla="*/ 59745 w 918702"/>
                  <a:gd name="connsiteY21" fmla="*/ 627988 h 921682"/>
                  <a:gd name="connsiteX22" fmla="*/ 6 w 918702"/>
                  <a:gd name="connsiteY22" fmla="*/ 563880 h 921682"/>
                  <a:gd name="connsiteX23" fmla="*/ 6 w 918702"/>
                  <a:gd name="connsiteY23" fmla="*/ 149092 h 921682"/>
                  <a:gd name="connsiteX24" fmla="*/ 65226 w 918702"/>
                  <a:gd name="connsiteY24" fmla="*/ 81696 h 921682"/>
                  <a:gd name="connsiteX25" fmla="*/ 477918 w 918702"/>
                  <a:gd name="connsiteY25" fmla="*/ 81696 h 921682"/>
                  <a:gd name="connsiteX26" fmla="*/ 477918 w 918702"/>
                  <a:gd name="connsiteY26" fmla="*/ 40052 h 921682"/>
                  <a:gd name="connsiteX27" fmla="*/ 563964 w 918702"/>
                  <a:gd name="connsiteY27" fmla="*/ 264706 h 921682"/>
                  <a:gd name="connsiteX28" fmla="*/ 618770 w 918702"/>
                  <a:gd name="connsiteY28" fmla="*/ 235118 h 921682"/>
                  <a:gd name="connsiteX29" fmla="*/ 771680 w 918702"/>
                  <a:gd name="connsiteY29" fmla="*/ 235118 h 921682"/>
                  <a:gd name="connsiteX30" fmla="*/ 787574 w 918702"/>
                  <a:gd name="connsiteY30" fmla="*/ 219228 h 921682"/>
                  <a:gd name="connsiteX31" fmla="*/ 787574 w 918702"/>
                  <a:gd name="connsiteY31" fmla="*/ 51011 h 921682"/>
                  <a:gd name="connsiteX32" fmla="*/ 768391 w 918702"/>
                  <a:gd name="connsiteY32" fmla="*/ 31833 h 921682"/>
                  <a:gd name="connsiteX33" fmla="*/ 528340 w 918702"/>
                  <a:gd name="connsiteY33" fmla="*/ 31833 h 921682"/>
                  <a:gd name="connsiteX34" fmla="*/ 506965 w 918702"/>
                  <a:gd name="connsiteY34" fmla="*/ 53203 h 921682"/>
                  <a:gd name="connsiteX35" fmla="*/ 506965 w 918702"/>
                  <a:gd name="connsiteY35" fmla="*/ 220871 h 921682"/>
                  <a:gd name="connsiteX36" fmla="*/ 562868 w 918702"/>
                  <a:gd name="connsiteY36" fmla="*/ 238953 h 921682"/>
                  <a:gd name="connsiteX37" fmla="*/ 563964 w 918702"/>
                  <a:gd name="connsiteY37" fmla="*/ 264706 h 921682"/>
                  <a:gd name="connsiteX38" fmla="*/ 476822 w 918702"/>
                  <a:gd name="connsiteY38" fmla="*/ 112928 h 921682"/>
                  <a:gd name="connsiteX39" fmla="*/ 60841 w 918702"/>
                  <a:gd name="connsiteY39" fmla="*/ 112928 h 921682"/>
                  <a:gd name="connsiteX40" fmla="*/ 28505 w 918702"/>
                  <a:gd name="connsiteY40" fmla="*/ 152379 h 921682"/>
                  <a:gd name="connsiteX41" fmla="*/ 28505 w 918702"/>
                  <a:gd name="connsiteY41" fmla="*/ 554565 h 921682"/>
                  <a:gd name="connsiteX42" fmla="*/ 50976 w 918702"/>
                  <a:gd name="connsiteY42" fmla="*/ 592920 h 921682"/>
                  <a:gd name="connsiteX43" fmla="*/ 64130 w 918702"/>
                  <a:gd name="connsiteY43" fmla="*/ 597852 h 921682"/>
                  <a:gd name="connsiteX44" fmla="*/ 539301 w 918702"/>
                  <a:gd name="connsiteY44" fmla="*/ 597852 h 921682"/>
                  <a:gd name="connsiteX45" fmla="*/ 537657 w 918702"/>
                  <a:gd name="connsiteY45" fmla="*/ 595112 h 921682"/>
                  <a:gd name="connsiteX46" fmla="*/ 537657 w 918702"/>
                  <a:gd name="connsiteY46" fmla="*/ 563880 h 921682"/>
                  <a:gd name="connsiteX47" fmla="*/ 546974 w 918702"/>
                  <a:gd name="connsiteY47" fmla="*/ 529908 h 921682"/>
                  <a:gd name="connsiteX48" fmla="*/ 57005 w 918702"/>
                  <a:gd name="connsiteY48" fmla="*/ 529908 h 921682"/>
                  <a:gd name="connsiteX49" fmla="*/ 46592 w 918702"/>
                  <a:gd name="connsiteY49" fmla="*/ 512374 h 921682"/>
                  <a:gd name="connsiteX50" fmla="*/ 46592 w 918702"/>
                  <a:gd name="connsiteY50" fmla="*/ 156215 h 921682"/>
                  <a:gd name="connsiteX51" fmla="*/ 62485 w 918702"/>
                  <a:gd name="connsiteY51" fmla="*/ 131558 h 921682"/>
                  <a:gd name="connsiteX52" fmla="*/ 476822 w 918702"/>
                  <a:gd name="connsiteY52" fmla="*/ 131558 h 921682"/>
                  <a:gd name="connsiteX53" fmla="*/ 476822 w 918702"/>
                  <a:gd name="connsiteY53" fmla="*/ 112928 h 921682"/>
                  <a:gd name="connsiteX54" fmla="*/ 476822 w 918702"/>
                  <a:gd name="connsiteY54" fmla="*/ 161146 h 921682"/>
                  <a:gd name="connsiteX55" fmla="*/ 78379 w 918702"/>
                  <a:gd name="connsiteY55" fmla="*/ 161146 h 921682"/>
                  <a:gd name="connsiteX56" fmla="*/ 78379 w 918702"/>
                  <a:gd name="connsiteY56" fmla="*/ 500867 h 921682"/>
                  <a:gd name="connsiteX57" fmla="*/ 564512 w 918702"/>
                  <a:gd name="connsiteY57" fmla="*/ 500867 h 921682"/>
                  <a:gd name="connsiteX58" fmla="*/ 705912 w 918702"/>
                  <a:gd name="connsiteY58" fmla="*/ 451005 h 921682"/>
                  <a:gd name="connsiteX59" fmla="*/ 705912 w 918702"/>
                  <a:gd name="connsiteY59" fmla="*/ 266350 h 921682"/>
                  <a:gd name="connsiteX60" fmla="*/ 619866 w 918702"/>
                  <a:gd name="connsiteY60" fmla="*/ 266350 h 921682"/>
                  <a:gd name="connsiteX61" fmla="*/ 526147 w 918702"/>
                  <a:gd name="connsiteY61" fmla="*/ 322240 h 921682"/>
                  <a:gd name="connsiteX62" fmla="*/ 504773 w 918702"/>
                  <a:gd name="connsiteY62" fmla="*/ 315116 h 921682"/>
                  <a:gd name="connsiteX63" fmla="*/ 526695 w 918702"/>
                  <a:gd name="connsiteY63" fmla="*/ 266350 h 921682"/>
                  <a:gd name="connsiteX64" fmla="*/ 482850 w 918702"/>
                  <a:gd name="connsiteY64" fmla="*/ 241145 h 921682"/>
                  <a:gd name="connsiteX65" fmla="*/ 476822 w 918702"/>
                  <a:gd name="connsiteY65" fmla="*/ 226899 h 921682"/>
                  <a:gd name="connsiteX66" fmla="*/ 476822 w 918702"/>
                  <a:gd name="connsiteY66" fmla="*/ 161146 h 921682"/>
                  <a:gd name="connsiteX67" fmla="*/ 755786 w 918702"/>
                  <a:gd name="connsiteY67" fmla="*/ 266350 h 921682"/>
                  <a:gd name="connsiteX68" fmla="*/ 737152 w 918702"/>
                  <a:gd name="connsiteY68" fmla="*/ 266350 h 921682"/>
                  <a:gd name="connsiteX69" fmla="*/ 737152 w 918702"/>
                  <a:gd name="connsiteY69" fmla="*/ 465799 h 921682"/>
                  <a:gd name="connsiteX70" fmla="*/ 755786 w 918702"/>
                  <a:gd name="connsiteY70" fmla="*/ 476758 h 921682"/>
                  <a:gd name="connsiteX71" fmla="*/ 755786 w 918702"/>
                  <a:gd name="connsiteY71" fmla="*/ 266350 h 921682"/>
                  <a:gd name="connsiteX72" fmla="*/ 663163 w 918702"/>
                  <a:gd name="connsiteY72" fmla="*/ 477306 h 921682"/>
                  <a:gd name="connsiteX73" fmla="*/ 679057 w 918702"/>
                  <a:gd name="connsiteY73" fmla="*/ 683330 h 921682"/>
                  <a:gd name="connsiteX74" fmla="*/ 663163 w 918702"/>
                  <a:gd name="connsiteY74" fmla="*/ 477306 h 921682"/>
                  <a:gd name="connsiteX75" fmla="*/ 495456 w 918702"/>
                  <a:gd name="connsiteY75" fmla="*/ 627988 h 921682"/>
                  <a:gd name="connsiteX76" fmla="*/ 288836 w 918702"/>
                  <a:gd name="connsiteY76" fmla="*/ 627988 h 921682"/>
                  <a:gd name="connsiteX77" fmla="*/ 288836 w 918702"/>
                  <a:gd name="connsiteY77" fmla="*/ 690453 h 921682"/>
                  <a:gd name="connsiteX78" fmla="*/ 495456 w 918702"/>
                  <a:gd name="connsiteY78" fmla="*/ 690453 h 921682"/>
                  <a:gd name="connsiteX79" fmla="*/ 495456 w 918702"/>
                  <a:gd name="connsiteY79" fmla="*/ 627988 h 921682"/>
                  <a:gd name="connsiteX80" fmla="*/ 526695 w 918702"/>
                  <a:gd name="connsiteY80" fmla="*/ 627988 h 921682"/>
                  <a:gd name="connsiteX81" fmla="*/ 526695 w 918702"/>
                  <a:gd name="connsiteY81" fmla="*/ 690453 h 921682"/>
                  <a:gd name="connsiteX82" fmla="*/ 595203 w 918702"/>
                  <a:gd name="connsiteY82" fmla="*/ 690453 h 921682"/>
                  <a:gd name="connsiteX83" fmla="*/ 546974 w 918702"/>
                  <a:gd name="connsiteY83" fmla="*/ 627988 h 921682"/>
                  <a:gd name="connsiteX84" fmla="*/ 526695 w 918702"/>
                  <a:gd name="connsiteY84" fmla="*/ 627988 h 921682"/>
                  <a:gd name="connsiteX85" fmla="*/ 884581 w 918702"/>
                  <a:gd name="connsiteY85" fmla="*/ 891546 h 921682"/>
                  <a:gd name="connsiteX86" fmla="*/ 640693 w 918702"/>
                  <a:gd name="connsiteY86" fmla="*/ 715110 h 921682"/>
                  <a:gd name="connsiteX87" fmla="*/ 456543 w 918702"/>
                  <a:gd name="connsiteY87" fmla="*/ 891546 h 921682"/>
                  <a:gd name="connsiteX88" fmla="*/ 884581 w 918702"/>
                  <a:gd name="connsiteY88" fmla="*/ 891546 h 921682"/>
                  <a:gd name="connsiteX89" fmla="*/ 150176 w 918702"/>
                  <a:gd name="connsiteY89" fmla="*/ 739767 h 921682"/>
                  <a:gd name="connsiteX90" fmla="*/ 150176 w 918702"/>
                  <a:gd name="connsiteY90" fmla="*/ 770452 h 921682"/>
                  <a:gd name="connsiteX91" fmla="*/ 481206 w 918702"/>
                  <a:gd name="connsiteY91" fmla="*/ 770452 h 921682"/>
                  <a:gd name="connsiteX92" fmla="*/ 537657 w 918702"/>
                  <a:gd name="connsiteY92" fmla="*/ 720590 h 921682"/>
                  <a:gd name="connsiteX93" fmla="*/ 187992 w 918702"/>
                  <a:gd name="connsiteY93" fmla="*/ 720590 h 921682"/>
                  <a:gd name="connsiteX94" fmla="*/ 150176 w 918702"/>
                  <a:gd name="connsiteY94" fmla="*/ 739767 h 92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18702" h="921682">
                    <a:moveTo>
                      <a:pt x="476822" y="40052"/>
                    </a:moveTo>
                    <a:cubicBezTo>
                      <a:pt x="480110" y="21423"/>
                      <a:pt x="502032" y="3888"/>
                      <a:pt x="520119" y="2245"/>
                    </a:cubicBezTo>
                    <a:cubicBezTo>
                      <a:pt x="601232" y="-4879"/>
                      <a:pt x="692759" y="7724"/>
                      <a:pt x="774968" y="2245"/>
                    </a:cubicBezTo>
                    <a:cubicBezTo>
                      <a:pt x="796343" y="5532"/>
                      <a:pt x="814429" y="21423"/>
                      <a:pt x="816621" y="43888"/>
                    </a:cubicBezTo>
                    <a:cubicBezTo>
                      <a:pt x="821554" y="101969"/>
                      <a:pt x="812785" y="167722"/>
                      <a:pt x="816621" y="226351"/>
                    </a:cubicBezTo>
                    <a:cubicBezTo>
                      <a:pt x="812785" y="243337"/>
                      <a:pt x="802371" y="255939"/>
                      <a:pt x="786478" y="262515"/>
                    </a:cubicBezTo>
                    <a:lnTo>
                      <a:pt x="785381" y="509086"/>
                    </a:lnTo>
                    <a:cubicBezTo>
                      <a:pt x="814977" y="562784"/>
                      <a:pt x="810044" y="630180"/>
                      <a:pt x="766199" y="674015"/>
                    </a:cubicBezTo>
                    <a:cubicBezTo>
                      <a:pt x="722354" y="717850"/>
                      <a:pt x="749757" y="685522"/>
                      <a:pt x="744277" y="690453"/>
                    </a:cubicBezTo>
                    <a:cubicBezTo>
                      <a:pt x="738796" y="695385"/>
                      <a:pt x="742632" y="692097"/>
                      <a:pt x="743181" y="694289"/>
                    </a:cubicBezTo>
                    <a:cubicBezTo>
                      <a:pt x="827034" y="717850"/>
                      <a:pt x="894446" y="790726"/>
                      <a:pt x="913628" y="875656"/>
                    </a:cubicBezTo>
                    <a:cubicBezTo>
                      <a:pt x="916917" y="889902"/>
                      <a:pt x="926782" y="918943"/>
                      <a:pt x="904859" y="921682"/>
                    </a:cubicBezTo>
                    <a:lnTo>
                      <a:pt x="434621" y="921682"/>
                    </a:lnTo>
                    <a:cubicBezTo>
                      <a:pt x="418727" y="917847"/>
                      <a:pt x="426400" y="890450"/>
                      <a:pt x="428592" y="878943"/>
                    </a:cubicBezTo>
                    <a:cubicBezTo>
                      <a:pt x="434621" y="850451"/>
                      <a:pt x="446130" y="824150"/>
                      <a:pt x="460928" y="799493"/>
                    </a:cubicBezTo>
                    <a:lnTo>
                      <a:pt x="129897" y="799493"/>
                    </a:lnTo>
                    <a:cubicBezTo>
                      <a:pt x="129897" y="799493"/>
                      <a:pt x="122772" y="792917"/>
                      <a:pt x="122772" y="791821"/>
                    </a:cubicBezTo>
                    <a:cubicBezTo>
                      <a:pt x="121128" y="787986"/>
                      <a:pt x="121128" y="744699"/>
                      <a:pt x="121676" y="737576"/>
                    </a:cubicBezTo>
                    <a:cubicBezTo>
                      <a:pt x="124417" y="715110"/>
                      <a:pt x="154560" y="690453"/>
                      <a:pt x="175935" y="690453"/>
                    </a:cubicBezTo>
                    <a:lnTo>
                      <a:pt x="258144" y="690453"/>
                    </a:lnTo>
                    <a:lnTo>
                      <a:pt x="258144" y="627988"/>
                    </a:lnTo>
                    <a:lnTo>
                      <a:pt x="59745" y="627988"/>
                    </a:lnTo>
                    <a:cubicBezTo>
                      <a:pt x="35630" y="627988"/>
                      <a:pt x="-542" y="589633"/>
                      <a:pt x="6" y="563880"/>
                    </a:cubicBezTo>
                    <a:lnTo>
                      <a:pt x="6" y="149092"/>
                    </a:lnTo>
                    <a:cubicBezTo>
                      <a:pt x="6" y="118407"/>
                      <a:pt x="35082" y="81696"/>
                      <a:pt x="65226" y="81696"/>
                    </a:cubicBezTo>
                    <a:lnTo>
                      <a:pt x="477918" y="81696"/>
                    </a:lnTo>
                    <a:cubicBezTo>
                      <a:pt x="479562" y="69093"/>
                      <a:pt x="475725" y="52107"/>
                      <a:pt x="477918" y="40052"/>
                    </a:cubicBezTo>
                    <a:close/>
                    <a:moveTo>
                      <a:pt x="563964" y="264706"/>
                    </a:moveTo>
                    <a:cubicBezTo>
                      <a:pt x="566156" y="266898"/>
                      <a:pt x="608905" y="236762"/>
                      <a:pt x="618770" y="235118"/>
                    </a:cubicBezTo>
                    <a:cubicBezTo>
                      <a:pt x="664807" y="228543"/>
                      <a:pt x="725094" y="240597"/>
                      <a:pt x="771680" y="235118"/>
                    </a:cubicBezTo>
                    <a:cubicBezTo>
                      <a:pt x="818265" y="229638"/>
                      <a:pt x="786478" y="227995"/>
                      <a:pt x="787574" y="219228"/>
                    </a:cubicBezTo>
                    <a:cubicBezTo>
                      <a:pt x="783737" y="165530"/>
                      <a:pt x="792506" y="104161"/>
                      <a:pt x="787574" y="51011"/>
                    </a:cubicBezTo>
                    <a:cubicBezTo>
                      <a:pt x="786478" y="38408"/>
                      <a:pt x="780997" y="32929"/>
                      <a:pt x="768391" y="31833"/>
                    </a:cubicBezTo>
                    <a:cubicBezTo>
                      <a:pt x="691114" y="37313"/>
                      <a:pt x="604520" y="24710"/>
                      <a:pt x="528340" y="31833"/>
                    </a:cubicBezTo>
                    <a:cubicBezTo>
                      <a:pt x="452159" y="38956"/>
                      <a:pt x="508609" y="38956"/>
                      <a:pt x="506965" y="53203"/>
                    </a:cubicBezTo>
                    <a:cubicBezTo>
                      <a:pt x="502032" y="105805"/>
                      <a:pt x="510253" y="167174"/>
                      <a:pt x="506965" y="220871"/>
                    </a:cubicBezTo>
                    <a:cubicBezTo>
                      <a:pt x="512446" y="247172"/>
                      <a:pt x="549166" y="227447"/>
                      <a:pt x="562868" y="238953"/>
                    </a:cubicBezTo>
                    <a:cubicBezTo>
                      <a:pt x="576569" y="250460"/>
                      <a:pt x="562868" y="263062"/>
                      <a:pt x="563964" y="264706"/>
                    </a:cubicBezTo>
                    <a:close/>
                    <a:moveTo>
                      <a:pt x="476822" y="112928"/>
                    </a:moveTo>
                    <a:lnTo>
                      <a:pt x="60841" y="112928"/>
                    </a:lnTo>
                    <a:cubicBezTo>
                      <a:pt x="47688" y="112928"/>
                      <a:pt x="27409" y="138681"/>
                      <a:pt x="28505" y="152379"/>
                    </a:cubicBezTo>
                    <a:lnTo>
                      <a:pt x="28505" y="554565"/>
                    </a:lnTo>
                    <a:cubicBezTo>
                      <a:pt x="29054" y="569359"/>
                      <a:pt x="37823" y="585797"/>
                      <a:pt x="50976" y="592920"/>
                    </a:cubicBezTo>
                    <a:cubicBezTo>
                      <a:pt x="64130" y="600044"/>
                      <a:pt x="63581" y="597852"/>
                      <a:pt x="64130" y="597852"/>
                    </a:cubicBezTo>
                    <a:lnTo>
                      <a:pt x="539301" y="597852"/>
                    </a:lnTo>
                    <a:cubicBezTo>
                      <a:pt x="539301" y="596756"/>
                      <a:pt x="537657" y="595660"/>
                      <a:pt x="537657" y="595112"/>
                    </a:cubicBezTo>
                    <a:lnTo>
                      <a:pt x="537657" y="563880"/>
                    </a:lnTo>
                    <a:lnTo>
                      <a:pt x="546974" y="529908"/>
                    </a:lnTo>
                    <a:lnTo>
                      <a:pt x="57005" y="529908"/>
                    </a:lnTo>
                    <a:cubicBezTo>
                      <a:pt x="52072" y="529908"/>
                      <a:pt x="45495" y="517305"/>
                      <a:pt x="46592" y="512374"/>
                    </a:cubicBezTo>
                    <a:lnTo>
                      <a:pt x="46592" y="156215"/>
                    </a:lnTo>
                    <a:cubicBezTo>
                      <a:pt x="44947" y="149092"/>
                      <a:pt x="56457" y="131558"/>
                      <a:pt x="62485" y="131558"/>
                    </a:cubicBezTo>
                    <a:lnTo>
                      <a:pt x="476822" y="131558"/>
                    </a:lnTo>
                    <a:lnTo>
                      <a:pt x="476822" y="112928"/>
                    </a:lnTo>
                    <a:close/>
                    <a:moveTo>
                      <a:pt x="476822" y="161146"/>
                    </a:moveTo>
                    <a:lnTo>
                      <a:pt x="78379" y="161146"/>
                    </a:lnTo>
                    <a:lnTo>
                      <a:pt x="78379" y="500867"/>
                    </a:lnTo>
                    <a:lnTo>
                      <a:pt x="564512" y="500867"/>
                    </a:lnTo>
                    <a:cubicBezTo>
                      <a:pt x="596848" y="456484"/>
                      <a:pt x="652202" y="438402"/>
                      <a:pt x="705912" y="451005"/>
                    </a:cubicBezTo>
                    <a:lnTo>
                      <a:pt x="705912" y="266350"/>
                    </a:lnTo>
                    <a:lnTo>
                      <a:pt x="619866" y="266350"/>
                    </a:lnTo>
                    <a:cubicBezTo>
                      <a:pt x="590819" y="280049"/>
                      <a:pt x="555195" y="310733"/>
                      <a:pt x="526147" y="322240"/>
                    </a:cubicBezTo>
                    <a:cubicBezTo>
                      <a:pt x="497100" y="333746"/>
                      <a:pt x="507513" y="323883"/>
                      <a:pt x="504773" y="315116"/>
                    </a:cubicBezTo>
                    <a:cubicBezTo>
                      <a:pt x="500388" y="300322"/>
                      <a:pt x="520119" y="280049"/>
                      <a:pt x="526695" y="266350"/>
                    </a:cubicBezTo>
                    <a:cubicBezTo>
                      <a:pt x="509157" y="264706"/>
                      <a:pt x="491619" y="257583"/>
                      <a:pt x="482850" y="241145"/>
                    </a:cubicBezTo>
                    <a:cubicBezTo>
                      <a:pt x="474081" y="224707"/>
                      <a:pt x="476822" y="227447"/>
                      <a:pt x="476822" y="226899"/>
                    </a:cubicBezTo>
                    <a:lnTo>
                      <a:pt x="476822" y="161146"/>
                    </a:lnTo>
                    <a:close/>
                    <a:moveTo>
                      <a:pt x="755786" y="266350"/>
                    </a:moveTo>
                    <a:lnTo>
                      <a:pt x="737152" y="266350"/>
                    </a:lnTo>
                    <a:lnTo>
                      <a:pt x="737152" y="465799"/>
                    </a:lnTo>
                    <a:lnTo>
                      <a:pt x="755786" y="476758"/>
                    </a:lnTo>
                    <a:lnTo>
                      <a:pt x="755786" y="266350"/>
                    </a:lnTo>
                    <a:close/>
                    <a:moveTo>
                      <a:pt x="663163" y="477306"/>
                    </a:moveTo>
                    <a:cubicBezTo>
                      <a:pt x="528340" y="487717"/>
                      <a:pt x="544233" y="693741"/>
                      <a:pt x="679057" y="683330"/>
                    </a:cubicBezTo>
                    <a:cubicBezTo>
                      <a:pt x="813333" y="672919"/>
                      <a:pt x="798535" y="466895"/>
                      <a:pt x="663163" y="477306"/>
                    </a:cubicBezTo>
                    <a:close/>
                    <a:moveTo>
                      <a:pt x="495456" y="627988"/>
                    </a:moveTo>
                    <a:lnTo>
                      <a:pt x="288836" y="627988"/>
                    </a:lnTo>
                    <a:lnTo>
                      <a:pt x="288836" y="690453"/>
                    </a:lnTo>
                    <a:lnTo>
                      <a:pt x="495456" y="690453"/>
                    </a:lnTo>
                    <a:lnTo>
                      <a:pt x="495456" y="627988"/>
                    </a:lnTo>
                    <a:close/>
                    <a:moveTo>
                      <a:pt x="526695" y="627988"/>
                    </a:moveTo>
                    <a:lnTo>
                      <a:pt x="526695" y="690453"/>
                    </a:lnTo>
                    <a:lnTo>
                      <a:pt x="595203" y="690453"/>
                    </a:lnTo>
                    <a:cubicBezTo>
                      <a:pt x="574925" y="672371"/>
                      <a:pt x="556291" y="653741"/>
                      <a:pt x="546974" y="627988"/>
                    </a:cubicBezTo>
                    <a:lnTo>
                      <a:pt x="526695" y="627988"/>
                    </a:lnTo>
                    <a:close/>
                    <a:moveTo>
                      <a:pt x="884581" y="891546"/>
                    </a:moveTo>
                    <a:cubicBezTo>
                      <a:pt x="865947" y="777575"/>
                      <a:pt x="755238" y="698672"/>
                      <a:pt x="640693" y="715110"/>
                    </a:cubicBezTo>
                    <a:cubicBezTo>
                      <a:pt x="549166" y="727713"/>
                      <a:pt x="471889" y="800040"/>
                      <a:pt x="456543" y="891546"/>
                    </a:cubicBezTo>
                    <a:lnTo>
                      <a:pt x="884581" y="891546"/>
                    </a:lnTo>
                    <a:close/>
                    <a:moveTo>
                      <a:pt x="150176" y="739767"/>
                    </a:moveTo>
                    <a:lnTo>
                      <a:pt x="150176" y="770452"/>
                    </a:lnTo>
                    <a:lnTo>
                      <a:pt x="481206" y="770452"/>
                    </a:lnTo>
                    <a:cubicBezTo>
                      <a:pt x="498196" y="751274"/>
                      <a:pt x="517926" y="736480"/>
                      <a:pt x="537657" y="720590"/>
                    </a:cubicBezTo>
                    <a:lnTo>
                      <a:pt x="187992" y="720590"/>
                    </a:lnTo>
                    <a:cubicBezTo>
                      <a:pt x="177031" y="720590"/>
                      <a:pt x="152916" y="727713"/>
                      <a:pt x="150176" y="739767"/>
                    </a:cubicBezTo>
                    <a:close/>
                  </a:path>
                </a:pathLst>
              </a:custGeom>
              <a:grpFill/>
              <a:ln w="5475" cap="flat">
                <a:noFill/>
                <a:prstDash val="solid"/>
                <a:miter/>
              </a:ln>
            </p:spPr>
            <p:txBody>
              <a:bodyPr rtlCol="0" anchor="ctr"/>
              <a:lstStyle/>
              <a:p>
                <a:endParaRPr lang="en-US"/>
              </a:p>
            </p:txBody>
          </p:sp>
          <p:sp>
            <p:nvSpPr>
              <p:cNvPr id="9" name="Freeform 85">
                <a:extLst>
                  <a:ext uri="{FF2B5EF4-FFF2-40B4-BE49-F238E27FC236}">
                    <a16:creationId xmlns:a16="http://schemas.microsoft.com/office/drawing/2014/main" id="{96B47C12-AFED-6D58-2206-61AC0D67D8CD}"/>
                  </a:ext>
                </a:extLst>
              </p:cNvPr>
              <p:cNvSpPr/>
              <p:nvPr/>
            </p:nvSpPr>
            <p:spPr>
              <a:xfrm>
                <a:off x="2053226" y="6358516"/>
                <a:ext cx="322701" cy="323078"/>
              </a:xfrm>
              <a:custGeom>
                <a:avLst/>
                <a:gdLst>
                  <a:gd name="connsiteX0" fmla="*/ 151769 w 322701"/>
                  <a:gd name="connsiteY0" fmla="*/ 313 h 323078"/>
                  <a:gd name="connsiteX1" fmla="*/ 291525 w 322701"/>
                  <a:gd name="connsiteY1" fmla="*/ 257843 h 323078"/>
                  <a:gd name="connsiteX2" fmla="*/ 20234 w 322701"/>
                  <a:gd name="connsiteY2" fmla="*/ 241405 h 323078"/>
                  <a:gd name="connsiteX3" fmla="*/ 151769 w 322701"/>
                  <a:gd name="connsiteY3" fmla="*/ 313 h 323078"/>
                  <a:gd name="connsiteX4" fmla="*/ 272343 w 322701"/>
                  <a:gd name="connsiteY4" fmla="*/ 234282 h 323078"/>
                  <a:gd name="connsiteX5" fmla="*/ 129298 w 322701"/>
                  <a:gd name="connsiteY5" fmla="*/ 34833 h 323078"/>
                  <a:gd name="connsiteX6" fmla="*/ 52021 w 322701"/>
                  <a:gd name="connsiteY6" fmla="*/ 234282 h 323078"/>
                  <a:gd name="connsiteX7" fmla="*/ 113952 w 322701"/>
                  <a:gd name="connsiteY7" fmla="*/ 170721 h 323078"/>
                  <a:gd name="connsiteX8" fmla="*/ 145192 w 322701"/>
                  <a:gd name="connsiteY8" fmla="*/ 60038 h 323078"/>
                  <a:gd name="connsiteX9" fmla="*/ 209864 w 322701"/>
                  <a:gd name="connsiteY9" fmla="*/ 170721 h 323078"/>
                  <a:gd name="connsiteX10" fmla="*/ 250420 w 322701"/>
                  <a:gd name="connsiteY10" fmla="*/ 201953 h 323078"/>
                  <a:gd name="connsiteX11" fmla="*/ 272343 w 322701"/>
                  <a:gd name="connsiteY11" fmla="*/ 234282 h 323078"/>
                  <a:gd name="connsiteX12" fmla="*/ 151769 w 322701"/>
                  <a:gd name="connsiteY12" fmla="*/ 89078 h 323078"/>
                  <a:gd name="connsiteX13" fmla="*/ 153413 w 322701"/>
                  <a:gd name="connsiteY13" fmla="*/ 160310 h 323078"/>
                  <a:gd name="connsiteX14" fmla="*/ 151769 w 322701"/>
                  <a:gd name="connsiteY14" fmla="*/ 89078 h 323078"/>
                  <a:gd name="connsiteX15" fmla="*/ 246036 w 322701"/>
                  <a:gd name="connsiteY15" fmla="*/ 263322 h 323078"/>
                  <a:gd name="connsiteX16" fmla="*/ 124914 w 322701"/>
                  <a:gd name="connsiteY16" fmla="*/ 198666 h 323078"/>
                  <a:gd name="connsiteX17" fmla="*/ 78876 w 322701"/>
                  <a:gd name="connsiteY17" fmla="*/ 248528 h 323078"/>
                  <a:gd name="connsiteX18" fmla="*/ 88193 w 322701"/>
                  <a:gd name="connsiteY18" fmla="*/ 271541 h 323078"/>
                  <a:gd name="connsiteX19" fmla="*/ 246036 w 322701"/>
                  <a:gd name="connsiteY19" fmla="*/ 263322 h 32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701" h="323078">
                    <a:moveTo>
                      <a:pt x="151769" y="313"/>
                    </a:moveTo>
                    <a:cubicBezTo>
                      <a:pt x="287689" y="-7906"/>
                      <a:pt x="371542" y="147708"/>
                      <a:pt x="291525" y="257843"/>
                    </a:cubicBezTo>
                    <a:cubicBezTo>
                      <a:pt x="223017" y="351540"/>
                      <a:pt x="77232" y="342773"/>
                      <a:pt x="20234" y="241405"/>
                    </a:cubicBezTo>
                    <a:cubicBezTo>
                      <a:pt x="-36765" y="140036"/>
                      <a:pt x="32839" y="7436"/>
                      <a:pt x="151769" y="313"/>
                    </a:cubicBezTo>
                    <a:close/>
                    <a:moveTo>
                      <a:pt x="272343" y="234282"/>
                    </a:moveTo>
                    <a:cubicBezTo>
                      <a:pt x="333726" y="131817"/>
                      <a:pt x="247680" y="7436"/>
                      <a:pt x="129298" y="34833"/>
                    </a:cubicBezTo>
                    <a:cubicBezTo>
                      <a:pt x="42156" y="55106"/>
                      <a:pt x="1599" y="160310"/>
                      <a:pt x="52021" y="234282"/>
                    </a:cubicBezTo>
                    <a:cubicBezTo>
                      <a:pt x="65175" y="205789"/>
                      <a:pt x="86001" y="184967"/>
                      <a:pt x="113952" y="170721"/>
                    </a:cubicBezTo>
                    <a:cubicBezTo>
                      <a:pt x="77780" y="134557"/>
                      <a:pt x="95866" y="72640"/>
                      <a:pt x="145192" y="60038"/>
                    </a:cubicBezTo>
                    <a:cubicBezTo>
                      <a:pt x="194518" y="47435"/>
                      <a:pt x="255353" y="121954"/>
                      <a:pt x="209864" y="170721"/>
                    </a:cubicBezTo>
                    <a:cubicBezTo>
                      <a:pt x="224661" y="179488"/>
                      <a:pt x="238911" y="188803"/>
                      <a:pt x="250420" y="201953"/>
                    </a:cubicBezTo>
                    <a:cubicBezTo>
                      <a:pt x="261930" y="215104"/>
                      <a:pt x="264122" y="223871"/>
                      <a:pt x="272343" y="234282"/>
                    </a:cubicBezTo>
                    <a:close/>
                    <a:moveTo>
                      <a:pt x="151769" y="89078"/>
                    </a:moveTo>
                    <a:cubicBezTo>
                      <a:pt x="115597" y="95654"/>
                      <a:pt x="116145" y="154831"/>
                      <a:pt x="153413" y="160310"/>
                    </a:cubicBezTo>
                    <a:cubicBezTo>
                      <a:pt x="213152" y="169077"/>
                      <a:pt x="211508" y="78120"/>
                      <a:pt x="151769" y="89078"/>
                    </a:cubicBezTo>
                    <a:close/>
                    <a:moveTo>
                      <a:pt x="246036" y="263322"/>
                    </a:moveTo>
                    <a:cubicBezTo>
                      <a:pt x="238363" y="206885"/>
                      <a:pt x="176980" y="176200"/>
                      <a:pt x="124914" y="198666"/>
                    </a:cubicBezTo>
                    <a:cubicBezTo>
                      <a:pt x="72848" y="221131"/>
                      <a:pt x="84905" y="228254"/>
                      <a:pt x="78876" y="248528"/>
                    </a:cubicBezTo>
                    <a:cubicBezTo>
                      <a:pt x="72848" y="268802"/>
                      <a:pt x="76136" y="263870"/>
                      <a:pt x="88193" y="271541"/>
                    </a:cubicBezTo>
                    <a:cubicBezTo>
                      <a:pt x="136423" y="304418"/>
                      <a:pt x="201095" y="299486"/>
                      <a:pt x="246036" y="263322"/>
                    </a:cubicBezTo>
                    <a:close/>
                  </a:path>
                </a:pathLst>
              </a:custGeom>
              <a:grpFill/>
              <a:ln w="5475" cap="flat">
                <a:noFill/>
                <a:prstDash val="solid"/>
                <a:miter/>
              </a:ln>
            </p:spPr>
            <p:txBody>
              <a:bodyPr rtlCol="0" anchor="ctr"/>
              <a:lstStyle/>
              <a:p>
                <a:endParaRPr lang="en-US"/>
              </a:p>
            </p:txBody>
          </p:sp>
          <p:sp>
            <p:nvSpPr>
              <p:cNvPr id="10" name="Freeform 86">
                <a:extLst>
                  <a:ext uri="{FF2B5EF4-FFF2-40B4-BE49-F238E27FC236}">
                    <a16:creationId xmlns:a16="http://schemas.microsoft.com/office/drawing/2014/main" id="{A372035A-BF32-F910-64D9-7465F926D7F3}"/>
                  </a:ext>
                </a:extLst>
              </p:cNvPr>
              <p:cNvSpPr/>
              <p:nvPr/>
            </p:nvSpPr>
            <p:spPr>
              <a:xfrm>
                <a:off x="2463310" y="6308966"/>
                <a:ext cx="208363" cy="32615"/>
              </a:xfrm>
              <a:custGeom>
                <a:avLst/>
                <a:gdLst>
                  <a:gd name="connsiteX0" fmla="*/ 14621 w 208363"/>
                  <a:gd name="connsiteY0" fmla="*/ 0 h 32615"/>
                  <a:gd name="connsiteX1" fmla="*/ 191097 w 208363"/>
                  <a:gd name="connsiteY1" fmla="*/ 0 h 32615"/>
                  <a:gd name="connsiteX2" fmla="*/ 191097 w 208363"/>
                  <a:gd name="connsiteY2" fmla="*/ 30684 h 32615"/>
                  <a:gd name="connsiteX3" fmla="*/ 17361 w 208363"/>
                  <a:gd name="connsiteY3" fmla="*/ 30684 h 32615"/>
                  <a:gd name="connsiteX4" fmla="*/ 14073 w 208363"/>
                  <a:gd name="connsiteY4" fmla="*/ 0 h 3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63" h="32615">
                    <a:moveTo>
                      <a:pt x="14621" y="0"/>
                    </a:moveTo>
                    <a:lnTo>
                      <a:pt x="191097" y="0"/>
                    </a:lnTo>
                    <a:cubicBezTo>
                      <a:pt x="213568" y="1644"/>
                      <a:pt x="214664" y="28493"/>
                      <a:pt x="191097" y="30684"/>
                    </a:cubicBezTo>
                    <a:cubicBezTo>
                      <a:pt x="137387" y="36712"/>
                      <a:pt x="72715" y="26301"/>
                      <a:pt x="17361" y="30684"/>
                    </a:cubicBezTo>
                    <a:cubicBezTo>
                      <a:pt x="-3465" y="29041"/>
                      <a:pt x="-6754" y="4931"/>
                      <a:pt x="14073" y="0"/>
                    </a:cubicBezTo>
                    <a:close/>
                  </a:path>
                </a:pathLst>
              </a:custGeom>
              <a:grpFill/>
              <a:ln w="5475" cap="flat">
                <a:noFill/>
                <a:prstDash val="solid"/>
                <a:miter/>
              </a:ln>
            </p:spPr>
            <p:txBody>
              <a:bodyPr rtlCol="0" anchor="ctr"/>
              <a:lstStyle/>
              <a:p>
                <a:endParaRPr lang="en-US" dirty="0"/>
              </a:p>
            </p:txBody>
          </p:sp>
          <p:sp>
            <p:nvSpPr>
              <p:cNvPr id="11" name="Freeform 87">
                <a:extLst>
                  <a:ext uri="{FF2B5EF4-FFF2-40B4-BE49-F238E27FC236}">
                    <a16:creationId xmlns:a16="http://schemas.microsoft.com/office/drawing/2014/main" id="{B0C2D0BA-98A1-1A2A-4A88-F8F9BA4159AD}"/>
                  </a:ext>
                </a:extLst>
              </p:cNvPr>
              <p:cNvSpPr/>
              <p:nvPr/>
            </p:nvSpPr>
            <p:spPr>
              <a:xfrm>
                <a:off x="2463657" y="6256912"/>
                <a:ext cx="207698" cy="29040"/>
              </a:xfrm>
              <a:custGeom>
                <a:avLst/>
                <a:gdLst>
                  <a:gd name="connsiteX0" fmla="*/ 4409 w 207698"/>
                  <a:gd name="connsiteY0" fmla="*/ 25205 h 29040"/>
                  <a:gd name="connsiteX1" fmla="*/ 13726 w 207698"/>
                  <a:gd name="connsiteY1" fmla="*/ 0 h 29040"/>
                  <a:gd name="connsiteX2" fmla="*/ 194587 w 207698"/>
                  <a:gd name="connsiteY2" fmla="*/ 0 h 29040"/>
                  <a:gd name="connsiteX3" fmla="*/ 198423 w 207698"/>
                  <a:gd name="connsiteY3" fmla="*/ 27945 h 29040"/>
                  <a:gd name="connsiteX4" fmla="*/ 10437 w 207698"/>
                  <a:gd name="connsiteY4" fmla="*/ 29041 h 29040"/>
                  <a:gd name="connsiteX5" fmla="*/ 3860 w 207698"/>
                  <a:gd name="connsiteY5" fmla="*/ 25205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4409" y="25205"/>
                    </a:moveTo>
                    <a:cubicBezTo>
                      <a:pt x="-4361" y="15890"/>
                      <a:pt x="572" y="548"/>
                      <a:pt x="13726" y="0"/>
                    </a:cubicBezTo>
                    <a:lnTo>
                      <a:pt x="194587" y="0"/>
                    </a:lnTo>
                    <a:cubicBezTo>
                      <a:pt x="210481" y="1644"/>
                      <a:pt x="212125" y="20822"/>
                      <a:pt x="198423" y="27945"/>
                    </a:cubicBezTo>
                    <a:lnTo>
                      <a:pt x="10437" y="29041"/>
                    </a:lnTo>
                    <a:cubicBezTo>
                      <a:pt x="8245" y="27945"/>
                      <a:pt x="5505" y="26849"/>
                      <a:pt x="3860" y="25205"/>
                    </a:cubicBezTo>
                    <a:close/>
                  </a:path>
                </a:pathLst>
              </a:custGeom>
              <a:grpFill/>
              <a:ln w="5475" cap="flat">
                <a:noFill/>
                <a:prstDash val="solid"/>
                <a:miter/>
              </a:ln>
            </p:spPr>
            <p:txBody>
              <a:bodyPr rtlCol="0" anchor="ctr"/>
              <a:lstStyle/>
              <a:p>
                <a:endParaRPr lang="en-US"/>
              </a:p>
            </p:txBody>
          </p:sp>
          <p:sp>
            <p:nvSpPr>
              <p:cNvPr id="12" name="Freeform 88">
                <a:extLst>
                  <a:ext uri="{FF2B5EF4-FFF2-40B4-BE49-F238E27FC236}">
                    <a16:creationId xmlns:a16="http://schemas.microsoft.com/office/drawing/2014/main" id="{7A805507-5FE5-AEBD-C93D-6F8B4AEB73DC}"/>
                  </a:ext>
                </a:extLst>
              </p:cNvPr>
              <p:cNvSpPr/>
              <p:nvPr/>
            </p:nvSpPr>
            <p:spPr>
              <a:xfrm>
                <a:off x="2464205" y="6362664"/>
                <a:ext cx="207698" cy="29040"/>
              </a:xfrm>
              <a:custGeom>
                <a:avLst/>
                <a:gdLst>
                  <a:gd name="connsiteX0" fmla="*/ 3860 w 207698"/>
                  <a:gd name="connsiteY0" fmla="*/ 3836 h 29040"/>
                  <a:gd name="connsiteX1" fmla="*/ 10437 w 207698"/>
                  <a:gd name="connsiteY1" fmla="*/ 0 h 29040"/>
                  <a:gd name="connsiteX2" fmla="*/ 198423 w 207698"/>
                  <a:gd name="connsiteY2" fmla="*/ 1096 h 29040"/>
                  <a:gd name="connsiteX3" fmla="*/ 194587 w 207698"/>
                  <a:gd name="connsiteY3" fmla="*/ 29041 h 29040"/>
                  <a:gd name="connsiteX4" fmla="*/ 13726 w 207698"/>
                  <a:gd name="connsiteY4" fmla="*/ 29041 h 29040"/>
                  <a:gd name="connsiteX5" fmla="*/ 4409 w 207698"/>
                  <a:gd name="connsiteY5" fmla="*/ 3836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3860" y="3836"/>
                    </a:moveTo>
                    <a:cubicBezTo>
                      <a:pt x="5505" y="2192"/>
                      <a:pt x="8245" y="1096"/>
                      <a:pt x="10437" y="0"/>
                    </a:cubicBezTo>
                    <a:lnTo>
                      <a:pt x="198423" y="1096"/>
                    </a:lnTo>
                    <a:cubicBezTo>
                      <a:pt x="212125" y="8219"/>
                      <a:pt x="210481" y="27397"/>
                      <a:pt x="194587" y="29041"/>
                    </a:cubicBezTo>
                    <a:lnTo>
                      <a:pt x="13726" y="29041"/>
                    </a:lnTo>
                    <a:cubicBezTo>
                      <a:pt x="572" y="28493"/>
                      <a:pt x="-4360" y="13151"/>
                      <a:pt x="4409" y="3836"/>
                    </a:cubicBezTo>
                    <a:close/>
                  </a:path>
                </a:pathLst>
              </a:custGeom>
              <a:grpFill/>
              <a:ln w="5475" cap="flat">
                <a:noFill/>
                <a:prstDash val="solid"/>
                <a:miter/>
              </a:ln>
            </p:spPr>
            <p:txBody>
              <a:bodyPr rtlCol="0" anchor="ctr"/>
              <a:lstStyle/>
              <a:p>
                <a:endParaRPr lang="en-US"/>
              </a:p>
            </p:txBody>
          </p:sp>
        </p:grpSp>
        <p:sp>
          <p:nvSpPr>
            <p:cNvPr id="7" name="Freeform 83">
              <a:extLst>
                <a:ext uri="{FF2B5EF4-FFF2-40B4-BE49-F238E27FC236}">
                  <a16:creationId xmlns:a16="http://schemas.microsoft.com/office/drawing/2014/main" id="{B953ECBD-1842-16C9-D3BF-3B7C1C77EEA3}"/>
                </a:ext>
              </a:extLst>
            </p:cNvPr>
            <p:cNvSpPr/>
            <p:nvPr/>
          </p:nvSpPr>
          <p:spPr>
            <a:xfrm>
              <a:off x="2083233" y="6389501"/>
              <a:ext cx="262984" cy="203296"/>
            </a:xfrm>
            <a:custGeom>
              <a:avLst/>
              <a:gdLst>
                <a:gd name="connsiteX0" fmla="*/ 242336 w 262984"/>
                <a:gd name="connsiteY0" fmla="*/ 203297 h 203296"/>
                <a:gd name="connsiteX1" fmla="*/ 220413 w 262984"/>
                <a:gd name="connsiteY1" fmla="*/ 170968 h 203296"/>
                <a:gd name="connsiteX2" fmla="*/ 179857 w 262984"/>
                <a:gd name="connsiteY2" fmla="*/ 139736 h 203296"/>
                <a:gd name="connsiteX3" fmla="*/ 115185 w 262984"/>
                <a:gd name="connsiteY3" fmla="*/ 29053 h 203296"/>
                <a:gd name="connsiteX4" fmla="*/ 83946 w 262984"/>
                <a:gd name="connsiteY4" fmla="*/ 139736 h 203296"/>
                <a:gd name="connsiteX5" fmla="*/ 22014 w 262984"/>
                <a:gd name="connsiteY5" fmla="*/ 203297 h 203296"/>
                <a:gd name="connsiteX6" fmla="*/ 99291 w 262984"/>
                <a:gd name="connsiteY6" fmla="*/ 3848 h 203296"/>
                <a:gd name="connsiteX7" fmla="*/ 242336 w 262984"/>
                <a:gd name="connsiteY7" fmla="*/ 203297 h 20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84" h="203296">
                  <a:moveTo>
                    <a:pt x="242336" y="203297"/>
                  </a:moveTo>
                  <a:cubicBezTo>
                    <a:pt x="234115" y="192886"/>
                    <a:pt x="229182" y="181379"/>
                    <a:pt x="220413" y="170968"/>
                  </a:cubicBezTo>
                  <a:cubicBezTo>
                    <a:pt x="211644" y="160558"/>
                    <a:pt x="194654" y="148503"/>
                    <a:pt x="179857" y="139736"/>
                  </a:cubicBezTo>
                  <a:cubicBezTo>
                    <a:pt x="225346" y="90970"/>
                    <a:pt x="179857" y="12615"/>
                    <a:pt x="115185" y="29053"/>
                  </a:cubicBezTo>
                  <a:cubicBezTo>
                    <a:pt x="50514" y="45491"/>
                    <a:pt x="47773" y="103572"/>
                    <a:pt x="83946" y="139736"/>
                  </a:cubicBezTo>
                  <a:cubicBezTo>
                    <a:pt x="55994" y="153982"/>
                    <a:pt x="35168" y="174804"/>
                    <a:pt x="22014" y="203297"/>
                  </a:cubicBezTo>
                  <a:cubicBezTo>
                    <a:pt x="-28407" y="129325"/>
                    <a:pt x="12149" y="24121"/>
                    <a:pt x="99291" y="3848"/>
                  </a:cubicBezTo>
                  <a:cubicBezTo>
                    <a:pt x="218221" y="-23549"/>
                    <a:pt x="304267" y="100833"/>
                    <a:pt x="242336" y="203297"/>
                  </a:cubicBezTo>
                  <a:close/>
                </a:path>
              </a:pathLst>
            </a:custGeom>
            <a:solidFill>
              <a:srgbClr val="F26F46"/>
            </a:solidFill>
            <a:ln w="5475" cap="flat">
              <a:noFill/>
              <a:prstDash val="solid"/>
              <a:miter/>
            </a:ln>
          </p:spPr>
          <p:txBody>
            <a:bodyPr rtlCol="0" anchor="ctr"/>
            <a:lstStyle/>
            <a:p>
              <a:endParaRPr lang="en-US"/>
            </a:p>
          </p:txBody>
        </p:sp>
      </p:grpSp>
    </p:spTree>
    <p:extLst>
      <p:ext uri="{BB962C8B-B14F-4D97-AF65-F5344CB8AC3E}">
        <p14:creationId xmlns:p14="http://schemas.microsoft.com/office/powerpoint/2010/main" val="377504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B4596-072A-3EA3-21A7-E2BF516A2469}"/>
              </a:ext>
            </a:extLst>
          </p:cNvPr>
          <p:cNvSpPr>
            <a:spLocks noGrp="1"/>
          </p:cNvSpPr>
          <p:nvPr>
            <p:ph type="body" sz="quarter" idx="18"/>
          </p:nvPr>
        </p:nvSpPr>
        <p:spPr>
          <a:xfrm>
            <a:off x="457128" y="1595713"/>
            <a:ext cx="5530855" cy="3666574"/>
          </a:xfrm>
        </p:spPr>
        <p:txBody>
          <a:bodyPr/>
          <a:lstStyle/>
          <a:p>
            <a:pPr marL="0" indent="0"/>
            <a:r>
              <a:rPr lang="nl-NL" dirty="0"/>
              <a:t>Effectieve voedselcommunicatie gaat niet alleen om </a:t>
            </a:r>
            <a:r>
              <a:rPr lang="nl-NL" b="1" dirty="0"/>
              <a:t>duidelijkheid</a:t>
            </a:r>
            <a:r>
              <a:rPr lang="nl-NL" dirty="0"/>
              <a:t>, maar ook om </a:t>
            </a:r>
            <a:r>
              <a:rPr lang="nl-NL" b="1" dirty="0"/>
              <a:t>eerlijkheid</a:t>
            </a:r>
            <a:r>
              <a:rPr lang="nl-NL" dirty="0"/>
              <a:t> en </a:t>
            </a:r>
            <a:r>
              <a:rPr lang="nl-NL" b="1" dirty="0"/>
              <a:t>vertrouwen</a:t>
            </a:r>
            <a:r>
              <a:rPr lang="nl-NL" dirty="0"/>
              <a:t>. Ethische communicatie betekent transparant zijn over herkomst, productiemethoden en waarden, en misleiding of overdrijving vermijden. </a:t>
            </a:r>
          </a:p>
          <a:p>
            <a:pPr marL="0" indent="0"/>
            <a:r>
              <a:rPr lang="nl-NL" dirty="0"/>
              <a:t>Het vraagt ook </a:t>
            </a:r>
            <a:r>
              <a:rPr lang="nl-NL" b="1" dirty="0"/>
              <a:t>bewustzijn</a:t>
            </a:r>
            <a:r>
              <a:rPr lang="nl-NL" dirty="0"/>
              <a:t> van de impact van boodschappen op keuzes, culturen en welzijn. Verantwoord communiceren versterkt het vertrouwen tussen producenten, consumenten en de samenleving, en draagt bij aan beter geïnformeerde en inclusieve voedselsystemen.</a:t>
            </a:r>
            <a:endParaRPr lang="en-GB" dirty="0"/>
          </a:p>
        </p:txBody>
      </p:sp>
      <p:sp>
        <p:nvSpPr>
          <p:cNvPr id="3" name="Text Placeholder 2">
            <a:extLst>
              <a:ext uri="{FF2B5EF4-FFF2-40B4-BE49-F238E27FC236}">
                <a16:creationId xmlns:a16="http://schemas.microsoft.com/office/drawing/2014/main" id="{C3020317-F180-05BF-410E-E6519CEF2479}"/>
              </a:ext>
            </a:extLst>
          </p:cNvPr>
          <p:cNvSpPr>
            <a:spLocks noGrp="1"/>
          </p:cNvSpPr>
          <p:nvPr>
            <p:ph type="body" sz="quarter" idx="16"/>
          </p:nvPr>
        </p:nvSpPr>
        <p:spPr>
          <a:xfrm>
            <a:off x="457128" y="339175"/>
            <a:ext cx="4990998" cy="992652"/>
          </a:xfrm>
        </p:spPr>
        <p:txBody>
          <a:bodyPr/>
          <a:lstStyle/>
          <a:p>
            <a:r>
              <a:rPr lang="en-US" dirty="0" err="1"/>
              <a:t>Ethiek</a:t>
            </a:r>
            <a:r>
              <a:rPr lang="en-US" dirty="0"/>
              <a:t> in voedselcommunicatie</a:t>
            </a:r>
          </a:p>
          <a:p>
            <a:endParaRPr lang="en-GB" dirty="0"/>
          </a:p>
        </p:txBody>
      </p:sp>
      <p:pic>
        <p:nvPicPr>
          <p:cNvPr id="6" name="Picture Placeholder 5" descr="Herbs on bundles on a wood table">
            <a:extLst>
              <a:ext uri="{FF2B5EF4-FFF2-40B4-BE49-F238E27FC236}">
                <a16:creationId xmlns:a16="http://schemas.microsoft.com/office/drawing/2014/main" id="{46082CFE-7505-9D46-4074-05999A17358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638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180AA-12DC-09B9-05F5-247E2E9D6902}"/>
              </a:ext>
            </a:extLst>
          </p:cNvPr>
          <p:cNvSpPr>
            <a:spLocks noGrp="1"/>
          </p:cNvSpPr>
          <p:nvPr>
            <p:ph type="body" sz="quarter" idx="16"/>
          </p:nvPr>
        </p:nvSpPr>
        <p:spPr/>
        <p:txBody>
          <a:bodyPr/>
          <a:lstStyle/>
          <a:p>
            <a:r>
              <a:rPr lang="en-GB" dirty="0"/>
              <a:t>VIDEO - Digitale food-storytelling &amp; marketing</a:t>
            </a:r>
          </a:p>
        </p:txBody>
      </p:sp>
      <p:sp>
        <p:nvSpPr>
          <p:cNvPr id="3" name="Text Placeholder 2">
            <a:extLst>
              <a:ext uri="{FF2B5EF4-FFF2-40B4-BE49-F238E27FC236}">
                <a16:creationId xmlns:a16="http://schemas.microsoft.com/office/drawing/2014/main" id="{2F968EE7-A801-D265-0E4C-E8138C22A165}"/>
              </a:ext>
            </a:extLst>
          </p:cNvPr>
          <p:cNvSpPr>
            <a:spLocks noGrp="1"/>
          </p:cNvSpPr>
          <p:nvPr>
            <p:ph type="body" sz="quarter" idx="19"/>
          </p:nvPr>
        </p:nvSpPr>
        <p:spPr/>
        <p:txBody>
          <a:bodyPr/>
          <a:lstStyle/>
          <a:p>
            <a:pPr marL="0" indent="0" algn="just"/>
            <a:r>
              <a:rPr lang="nl-NL" dirty="0"/>
              <a:t>Deze video laat zien hoe storytelling de marketing van voedsel versterkt. Het helpt merken een emotionele band op te bouwen, waarden en tradities te benadrukken en producten herkenbaar te maken. </a:t>
            </a:r>
          </a:p>
          <a:p>
            <a:pPr marL="0" indent="0" algn="just"/>
            <a:endParaRPr lang="nl-NL" dirty="0"/>
          </a:p>
          <a:p>
            <a:pPr marL="0" indent="0" algn="just"/>
            <a:r>
              <a:rPr lang="nl-NL" dirty="0"/>
              <a:t>De video laat ook zien hoe digitale storytelling wordt gebruikt om verhalen te delen over eetcultuur, productie en merkidentiteit,  belangrijke aspecten van moderne voedselcommunicatie.</a:t>
            </a:r>
          </a:p>
          <a:p>
            <a:pPr marL="0" indent="0" algn="just"/>
            <a:endParaRPr lang="en-GB" dirty="0"/>
          </a:p>
        </p:txBody>
      </p:sp>
      <p:sp>
        <p:nvSpPr>
          <p:cNvPr id="6" name="TextBox 5">
            <a:extLst>
              <a:ext uri="{FF2B5EF4-FFF2-40B4-BE49-F238E27FC236}">
                <a16:creationId xmlns:a16="http://schemas.microsoft.com/office/drawing/2014/main" id="{21AFDF8A-DA84-697A-C473-A411B01E3419}"/>
              </a:ext>
            </a:extLst>
          </p:cNvPr>
          <p:cNvSpPr txBox="1"/>
          <p:nvPr/>
        </p:nvSpPr>
        <p:spPr>
          <a:xfrm>
            <a:off x="1418928" y="6264134"/>
            <a:ext cx="7655442" cy="369332"/>
          </a:xfrm>
          <a:prstGeom prst="rect">
            <a:avLst/>
          </a:prstGeom>
          <a:noFill/>
        </p:spPr>
        <p:txBody>
          <a:bodyPr wrap="square">
            <a:spAutoFit/>
          </a:bodyPr>
          <a:lstStyle/>
          <a:p>
            <a:r>
              <a:rPr lang="en-US" dirty="0">
                <a:hlinkClick r:id="rId3"/>
              </a:rPr>
              <a:t>De kracht van storytelling in voedselmarketing</a:t>
            </a:r>
            <a:endParaRPr lang="en-IE" dirty="0"/>
          </a:p>
        </p:txBody>
      </p:sp>
      <p:pic>
        <p:nvPicPr>
          <p:cNvPr id="7" name="Online Media 6" title="The Power of Story Telling in Food Marketing">
            <a:hlinkClick r:id="" action="ppaction://media"/>
            <a:extLst>
              <a:ext uri="{FF2B5EF4-FFF2-40B4-BE49-F238E27FC236}">
                <a16:creationId xmlns:a16="http://schemas.microsoft.com/office/drawing/2014/main" id="{F264C970-C879-CC48-5B14-66D66631A957}"/>
              </a:ext>
            </a:extLst>
          </p:cNvPr>
          <p:cNvPicPr>
            <a:picLocks noRot="1" noChangeAspect="1"/>
          </p:cNvPicPr>
          <p:nvPr>
            <a:videoFile r:link="rId1"/>
          </p:nvPr>
        </p:nvPicPr>
        <p:blipFill>
          <a:blip r:embed="rId4"/>
          <a:stretch>
            <a:fillRect/>
          </a:stretch>
        </p:blipFill>
        <p:spPr>
          <a:xfrm>
            <a:off x="1016000" y="2413591"/>
            <a:ext cx="5080000" cy="3264195"/>
          </a:xfrm>
          <a:prstGeom prst="rect">
            <a:avLst/>
          </a:prstGeom>
        </p:spPr>
      </p:pic>
    </p:spTree>
    <p:extLst>
      <p:ext uri="{BB962C8B-B14F-4D97-AF65-F5344CB8AC3E}">
        <p14:creationId xmlns:p14="http://schemas.microsoft.com/office/powerpoint/2010/main" val="3744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lIns="91440" tIns="45720" rIns="91440" bIns="45720" anchor="t">
            <a:noAutofit/>
          </a:bodyPr>
          <a:lstStyle/>
          <a:p>
            <a:r>
              <a:rPr lang="en-US">
                <a:latin typeface="Calibri"/>
                <a:ea typeface="Calibri"/>
                <a:cs typeface="Calibri"/>
              </a:rPr>
              <a:t>INHOUDS-OPGAVE</a:t>
            </a:r>
            <a:endParaRPr lang="en-US" dirty="0"/>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4759509" y="802491"/>
            <a:ext cx="5857689" cy="689519"/>
          </a:xfrm>
        </p:spPr>
        <p:txBody>
          <a:bodyPr/>
          <a:lstStyle/>
          <a:p>
            <a:r>
              <a:rPr lang="en-US" dirty="0"/>
              <a:t>Inleiding &amp; leerdoelen</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4087404" y="804645"/>
            <a:ext cx="700387" cy="689518"/>
          </a:xfrm>
        </p:spPr>
        <p:txBody>
          <a:bodyPr/>
          <a:lstStyle/>
          <a:p>
            <a:r>
              <a:rPr lang="en-US" dirty="0"/>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4109107" y="1559213"/>
            <a:ext cx="700387" cy="689518"/>
          </a:xfrm>
        </p:spPr>
        <p:txBody>
          <a:bodyPr/>
          <a:lstStyle/>
          <a:p>
            <a:r>
              <a:rPr lang="en-US" dirty="0"/>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4781212" y="1557059"/>
            <a:ext cx="6953947" cy="689519"/>
          </a:xfrm>
        </p:spPr>
        <p:txBody>
          <a:bodyPr/>
          <a:lstStyle/>
          <a:p>
            <a:r>
              <a:rPr lang="en-US" dirty="0"/>
              <a:t>Communicatie en storytelling in voedselsystemen</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4115686" y="2361906"/>
            <a:ext cx="700387" cy="689518"/>
          </a:xfrm>
        </p:spPr>
        <p:txBody>
          <a:bodyPr/>
          <a:lstStyle/>
          <a:p>
            <a:r>
              <a:rPr lang="en-US" dirty="0"/>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4787791" y="2359752"/>
            <a:ext cx="7571837" cy="689519"/>
          </a:xfrm>
        </p:spPr>
        <p:txBody>
          <a:bodyPr/>
          <a:lstStyle/>
          <a:p>
            <a:r>
              <a:rPr lang="en-US" dirty="0"/>
              <a:t>Samenwerking tussen onderwijs, </a:t>
            </a:r>
            <a:r>
              <a:rPr lang="en-US" dirty="0" err="1"/>
              <a:t>industrie</a:t>
            </a:r>
            <a:r>
              <a:rPr lang="en-US" dirty="0"/>
              <a:t> &amp; </a:t>
            </a:r>
            <a:r>
              <a:rPr lang="en-US" dirty="0" err="1"/>
              <a:t>maatschappij</a:t>
            </a:r>
            <a:endParaRPr lang="en-US" dirty="0"/>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137389" y="3132516"/>
            <a:ext cx="700387" cy="689518"/>
          </a:xfrm>
        </p:spPr>
        <p:txBody>
          <a:bodyPr/>
          <a:lstStyle/>
          <a:p>
            <a:r>
              <a:rPr lang="en-US" dirty="0"/>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4809494" y="3130362"/>
            <a:ext cx="7683948" cy="689519"/>
          </a:xfrm>
        </p:spPr>
        <p:txBody>
          <a:bodyPr/>
          <a:lstStyle/>
          <a:p>
            <a:r>
              <a:rPr lang="en-US" dirty="0"/>
              <a:t>Servicegericht leren en maatschappelijke betrokkenheid</a:t>
            </a:r>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4115686" y="3887083"/>
            <a:ext cx="700387" cy="689518"/>
          </a:xfrm>
        </p:spPr>
        <p:txBody>
          <a:bodyPr/>
          <a:lstStyle/>
          <a:p>
            <a:r>
              <a:rPr lang="en-US" dirty="0"/>
              <a:t>05</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4787791" y="3884929"/>
            <a:ext cx="5857689" cy="689519"/>
          </a:xfrm>
        </p:spPr>
        <p:txBody>
          <a:bodyPr/>
          <a:lstStyle/>
          <a:p>
            <a:r>
              <a:rPr lang="en-US" dirty="0" err="1"/>
              <a:t>Conclusie</a:t>
            </a:r>
            <a:endParaRPr lang="en-US" dirty="0"/>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337A3-37C3-10AA-0B9D-3039AED45406}"/>
              </a:ext>
            </a:extLst>
          </p:cNvPr>
          <p:cNvSpPr>
            <a:spLocks noGrp="1"/>
          </p:cNvSpPr>
          <p:nvPr>
            <p:ph type="body" sz="quarter" idx="16"/>
          </p:nvPr>
        </p:nvSpPr>
        <p:spPr/>
        <p:txBody>
          <a:bodyPr/>
          <a:lstStyle/>
          <a:p>
            <a:r>
              <a:rPr lang="en-US" dirty="0"/>
              <a:t>Een podcast over voedselcommunicatie</a:t>
            </a:r>
          </a:p>
          <a:p>
            <a:endParaRPr lang="en-GB" dirty="0"/>
          </a:p>
        </p:txBody>
      </p:sp>
      <p:sp>
        <p:nvSpPr>
          <p:cNvPr id="3" name="Text Placeholder 2">
            <a:extLst>
              <a:ext uri="{FF2B5EF4-FFF2-40B4-BE49-F238E27FC236}">
                <a16:creationId xmlns:a16="http://schemas.microsoft.com/office/drawing/2014/main" id="{48EF3547-B632-A1E0-E275-27966A521D66}"/>
              </a:ext>
            </a:extLst>
          </p:cNvPr>
          <p:cNvSpPr>
            <a:spLocks noGrp="1"/>
          </p:cNvSpPr>
          <p:nvPr>
            <p:ph type="body" sz="quarter" idx="19"/>
          </p:nvPr>
        </p:nvSpPr>
        <p:spPr>
          <a:xfrm>
            <a:off x="607553" y="2016633"/>
            <a:ext cx="6272218" cy="4102937"/>
          </a:xfrm>
        </p:spPr>
        <p:txBody>
          <a:bodyPr/>
          <a:lstStyle/>
          <a:p>
            <a:r>
              <a:rPr lang="en-US" b="1" dirty="0">
                <a:hlinkClick r:id="rId2"/>
              </a:rPr>
              <a:t>“Food for Europe” </a:t>
            </a:r>
            <a:r>
              <a:rPr lang="nl-NL" dirty="0"/>
              <a:t>is een Europese podcastserie over voedsel, landbouw, duurzaamheid en beleid binnen de EU. Via interviews met experts laat de podcast zien hoe er over voedselsystemen wordt gecommuniceerd en hoe beleid en publieke verhalen zich ontwikkelen.</a:t>
            </a:r>
          </a:p>
          <a:p>
            <a:endParaRPr lang="nl-NL" dirty="0"/>
          </a:p>
          <a:p>
            <a:r>
              <a:rPr lang="nl-NL" dirty="0"/>
              <a:t>Elke aflevering biedt inzicht in actuele ontwikkelingen, zoals digitale communicatie, betrokkenheid van consumenten en de waarden achter Europese voedselverhalen.</a:t>
            </a:r>
          </a:p>
          <a:p>
            <a:pPr marL="0" indent="0" algn="just"/>
            <a:endParaRPr lang="en-GB" dirty="0"/>
          </a:p>
        </p:txBody>
      </p:sp>
      <p:pic>
        <p:nvPicPr>
          <p:cNvPr id="6" name="Picture Placeholder 5" descr="Microphone and piano">
            <a:hlinkClick r:id="rId2"/>
            <a:extLst>
              <a:ext uri="{FF2B5EF4-FFF2-40B4-BE49-F238E27FC236}">
                <a16:creationId xmlns:a16="http://schemas.microsoft.com/office/drawing/2014/main" id="{5A9851BD-F3BE-49C4-A776-2659C254FB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735037" y="1373925"/>
            <a:ext cx="2444127" cy="4336988"/>
          </a:xfrm>
        </p:spPr>
      </p:pic>
    </p:spTree>
    <p:extLst>
      <p:ext uri="{BB962C8B-B14F-4D97-AF65-F5344CB8AC3E}">
        <p14:creationId xmlns:p14="http://schemas.microsoft.com/office/powerpoint/2010/main" val="84061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56E1-1ADF-8F9C-2956-1DE68E5C65F6}"/>
            </a:ext>
          </a:extLst>
        </p:cNvPr>
        <p:cNvGrpSpPr/>
        <p:nvPr/>
      </p:nvGrpSpPr>
      <p:grpSpPr>
        <a:xfrm>
          <a:off x="0" y="0"/>
          <a:ext cx="0" cy="0"/>
          <a:chOff x="0" y="0"/>
          <a:chExt cx="0" cy="0"/>
        </a:xfrm>
      </p:grpSpPr>
      <p:pic>
        <p:nvPicPr>
          <p:cNvPr id="9" name="Picture Placeholder 3" descr="Fall produce and spices">
            <a:extLst>
              <a:ext uri="{FF2B5EF4-FFF2-40B4-BE49-F238E27FC236}">
                <a16:creationId xmlns:a16="http://schemas.microsoft.com/office/drawing/2014/main" id="{494C847A-C803-66F1-2B98-8F495039D42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524FE228-891F-11ED-7E3C-12B89F25AB46}"/>
              </a:ext>
            </a:extLst>
          </p:cNvPr>
          <p:cNvSpPr>
            <a:spLocks noGrp="1"/>
          </p:cNvSpPr>
          <p:nvPr>
            <p:ph type="body" sz="quarter" idx="17"/>
          </p:nvPr>
        </p:nvSpPr>
        <p:spPr/>
        <p:txBody>
          <a:bodyPr/>
          <a:lstStyle/>
          <a:p>
            <a:r>
              <a:rPr lang="en-US" dirty="0"/>
              <a:t>03</a:t>
            </a:r>
          </a:p>
        </p:txBody>
      </p:sp>
      <p:sp>
        <p:nvSpPr>
          <p:cNvPr id="14" name="Rectangle 13">
            <a:extLst>
              <a:ext uri="{FF2B5EF4-FFF2-40B4-BE49-F238E27FC236}">
                <a16:creationId xmlns:a16="http://schemas.microsoft.com/office/drawing/2014/main" id="{CD2A13BF-AB53-ED96-05D3-A2FAF0FA115D}"/>
              </a:ext>
            </a:extLst>
          </p:cNvPr>
          <p:cNvSpPr/>
          <p:nvPr/>
        </p:nvSpPr>
        <p:spPr>
          <a:xfrm>
            <a:off x="3108960" y="3110948"/>
            <a:ext cx="7592730" cy="201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B76C98AA-470C-BF77-7B0D-4D212BDFE406}"/>
              </a:ext>
            </a:extLst>
          </p:cNvPr>
          <p:cNvSpPr txBox="1"/>
          <p:nvPr/>
        </p:nvSpPr>
        <p:spPr>
          <a:xfrm>
            <a:off x="3180080" y="3207891"/>
            <a:ext cx="7824889" cy="1754326"/>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SAMENWERKING TUSSEN HET ONDERWIJS, HET BEDRIJFSLEVEN EN MAATSCHAPPIJ</a:t>
            </a:r>
          </a:p>
        </p:txBody>
      </p:sp>
      <p:grpSp>
        <p:nvGrpSpPr>
          <p:cNvPr id="10" name="Group 9">
            <a:extLst>
              <a:ext uri="{FF2B5EF4-FFF2-40B4-BE49-F238E27FC236}">
                <a16:creationId xmlns:a16="http://schemas.microsoft.com/office/drawing/2014/main" id="{546339F0-C25D-369D-058E-B6F8291F4249}"/>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D0ADDFBB-7573-465A-C04D-68A5E187FE8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3CD1B3BB-FE0E-11F2-6382-16E4633D9BF1}"/>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AC5CB2BD-42C2-7518-FCEE-D92726BD3505}"/>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9943487-517A-E57E-BC3D-6C1039A34A16}"/>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552DDEC-41B6-5CD9-8B66-5E6CC6FC9BEB}"/>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BC2A92C-10C5-B29E-F4A8-F57600CC9ED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9BB1014C-01CA-7F4E-D954-8165F07EA31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DCC71F3-08B6-86BA-9DE5-48901B3F9B1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D4B4324-95DE-DA8E-C197-76711AF3BF6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A771159-9898-3AA0-CFD2-C5F4D57464D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42203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6022C-606F-9F4E-56FB-057EB31C8A16}"/>
              </a:ext>
            </a:extLst>
          </p:cNvPr>
          <p:cNvSpPr>
            <a:spLocks noGrp="1"/>
          </p:cNvSpPr>
          <p:nvPr>
            <p:ph type="body" sz="quarter" idx="16"/>
          </p:nvPr>
        </p:nvSpPr>
        <p:spPr>
          <a:xfrm>
            <a:off x="520995" y="751982"/>
            <a:ext cx="10479218" cy="803654"/>
          </a:xfrm>
        </p:spPr>
        <p:txBody>
          <a:bodyPr/>
          <a:lstStyle/>
          <a:p>
            <a:r>
              <a:rPr lang="nl-NL" dirty="0"/>
              <a:t>Waarom samenwerking nodig is bij </a:t>
            </a:r>
            <a:r>
              <a:rPr lang="nl-NL" dirty="0">
                <a:solidFill>
                  <a:srgbClr val="F26F46"/>
                </a:solidFill>
              </a:rPr>
              <a:t>voedseluitdagingen</a:t>
            </a:r>
            <a:endParaRPr lang="en-US" dirty="0">
              <a:solidFill>
                <a:srgbClr val="F26F46"/>
              </a:solidFill>
            </a:endParaRPr>
          </a:p>
        </p:txBody>
      </p:sp>
      <p:sp>
        <p:nvSpPr>
          <p:cNvPr id="3" name="Text Placeholder 2">
            <a:extLst>
              <a:ext uri="{FF2B5EF4-FFF2-40B4-BE49-F238E27FC236}">
                <a16:creationId xmlns:a16="http://schemas.microsoft.com/office/drawing/2014/main" id="{CDF82709-285F-1C76-E442-B0E06C8354D9}"/>
              </a:ext>
            </a:extLst>
          </p:cNvPr>
          <p:cNvSpPr>
            <a:spLocks noGrp="1"/>
          </p:cNvSpPr>
          <p:nvPr>
            <p:ph type="body" sz="quarter" idx="19"/>
          </p:nvPr>
        </p:nvSpPr>
        <p:spPr>
          <a:xfrm>
            <a:off x="520995" y="2249177"/>
            <a:ext cx="10863079" cy="3781929"/>
          </a:xfrm>
        </p:spPr>
        <p:txBody>
          <a:bodyPr/>
          <a:lstStyle/>
          <a:p>
            <a:pPr marL="0" indent="0" algn="just"/>
            <a:r>
              <a:rPr lang="nl-NL" dirty="0"/>
              <a:t>Uitdagingen in het voedselsysteem zijn complex en met elkaar verbonden. Thema’s zoals </a:t>
            </a:r>
            <a:r>
              <a:rPr lang="nl-NL" b="1" dirty="0"/>
              <a:t>klimaatverandering, voedselonzekerheid, volksgezondheid, biodiversiteitsverlies </a:t>
            </a:r>
            <a:r>
              <a:rPr lang="nl-NL" dirty="0"/>
              <a:t>en </a:t>
            </a:r>
            <a:r>
              <a:rPr lang="nl-NL" b="1" dirty="0"/>
              <a:t>arbeidsomstandigheden</a:t>
            </a:r>
            <a:r>
              <a:rPr lang="nl-NL" dirty="0"/>
              <a:t> raken alle schakels: van productie tot consumptie en afval. Deze vraagstukken worden beïnvloed door ecologische, sociale, culturele en economische factoren en kunnen daarom niet door één sector alleen worden opgelost.</a:t>
            </a:r>
          </a:p>
          <a:p>
            <a:pPr marL="0" indent="0" algn="just"/>
            <a:endParaRPr lang="en-US" dirty="0"/>
          </a:p>
          <a:p>
            <a:pPr marL="0" indent="0" algn="just"/>
            <a:r>
              <a:rPr lang="nl-NL" dirty="0"/>
              <a:t>Samenwerking is daarom essentieel voor duurzame en inclusieve voedselsystemen. Door sectoren te verbinden, worden verschillende vormen van kennis en ervaring samengebracht en kunnen problemen breder en effectiever worden aangepakt. Ook de </a:t>
            </a:r>
            <a:r>
              <a:rPr lang="en-US" dirty="0" err="1">
                <a:hlinkClick r:id="rId2"/>
              </a:rPr>
              <a:t>Voedsel</a:t>
            </a:r>
            <a:r>
              <a:rPr lang="en-US" dirty="0">
                <a:hlinkClick r:id="rId2"/>
              </a:rPr>
              <a:t>- en Landbouworganisatie van de Verenigde </a:t>
            </a:r>
            <a:r>
              <a:rPr lang="en-US" dirty="0" err="1">
                <a:hlinkClick r:id="rId2"/>
              </a:rPr>
              <a:t>Naties</a:t>
            </a:r>
            <a:r>
              <a:rPr lang="en-US" dirty="0">
                <a:hlinkClick r:id="rId2"/>
              </a:rPr>
              <a:t> </a:t>
            </a:r>
            <a:r>
              <a:rPr lang="nl-NL" dirty="0"/>
              <a:t>benadrukt dat partnerschappen cruciaal zijn voor sterke, veerkrachtige en duurzame voedselsystemen op de lange termijn.</a:t>
            </a:r>
            <a:endParaRPr lang="en-US" dirty="0"/>
          </a:p>
          <a:p>
            <a:pPr marL="0" indent="0" algn="just"/>
            <a:endParaRPr lang="en-GB" dirty="0"/>
          </a:p>
        </p:txBody>
      </p:sp>
      <p:grpSp>
        <p:nvGrpSpPr>
          <p:cNvPr id="4" name="Group 3">
            <a:extLst>
              <a:ext uri="{FF2B5EF4-FFF2-40B4-BE49-F238E27FC236}">
                <a16:creationId xmlns:a16="http://schemas.microsoft.com/office/drawing/2014/main" id="{A63A7367-5E5D-D501-01C1-ED8FD0C6C2F8}"/>
              </a:ext>
            </a:extLst>
          </p:cNvPr>
          <p:cNvGrpSpPr/>
          <p:nvPr/>
        </p:nvGrpSpPr>
        <p:grpSpPr>
          <a:xfrm>
            <a:off x="10768299" y="453371"/>
            <a:ext cx="1034323" cy="1032970"/>
            <a:chOff x="2357946" y="2285562"/>
            <a:chExt cx="1034323" cy="1032970"/>
          </a:xfrm>
          <a:solidFill>
            <a:schemeClr val="bg1"/>
          </a:solidFill>
        </p:grpSpPr>
        <p:sp>
          <p:nvSpPr>
            <p:cNvPr id="5" name="Freeform 33">
              <a:extLst>
                <a:ext uri="{FF2B5EF4-FFF2-40B4-BE49-F238E27FC236}">
                  <a16:creationId xmlns:a16="http://schemas.microsoft.com/office/drawing/2014/main" id="{21FD4A3E-55C6-0A70-E1AB-5F87E78BFBE5}"/>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F26F46"/>
            </a:solidFill>
            <a:ln w="9502" cap="flat">
              <a:noFill/>
              <a:prstDash val="solid"/>
              <a:miter/>
            </a:ln>
          </p:spPr>
          <p:txBody>
            <a:bodyPr rtlCol="0" anchor="ctr"/>
            <a:lstStyle/>
            <a:p>
              <a:endParaRPr lang="en-US"/>
            </a:p>
          </p:txBody>
        </p:sp>
        <p:grpSp>
          <p:nvGrpSpPr>
            <p:cNvPr id="6" name="Graphic 37">
              <a:extLst>
                <a:ext uri="{FF2B5EF4-FFF2-40B4-BE49-F238E27FC236}">
                  <a16:creationId xmlns:a16="http://schemas.microsoft.com/office/drawing/2014/main" id="{E0A38D7C-E128-D0F7-EF66-394B933EC880}"/>
                </a:ext>
              </a:extLst>
            </p:cNvPr>
            <p:cNvGrpSpPr/>
            <p:nvPr/>
          </p:nvGrpSpPr>
          <p:grpSpPr>
            <a:xfrm>
              <a:off x="2357946" y="2285562"/>
              <a:ext cx="1034323" cy="1032970"/>
              <a:chOff x="5737725" y="2862443"/>
              <a:chExt cx="1034323" cy="1032970"/>
            </a:xfrm>
            <a:grpFill/>
          </p:grpSpPr>
          <p:sp>
            <p:nvSpPr>
              <p:cNvPr id="7" name="Freeform 35">
                <a:extLst>
                  <a:ext uri="{FF2B5EF4-FFF2-40B4-BE49-F238E27FC236}">
                    <a16:creationId xmlns:a16="http://schemas.microsoft.com/office/drawing/2014/main" id="{058777F3-3197-D3E9-DC76-A0487A9502C8}"/>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8" name="Freeform 36">
                <a:extLst>
                  <a:ext uri="{FF2B5EF4-FFF2-40B4-BE49-F238E27FC236}">
                    <a16:creationId xmlns:a16="http://schemas.microsoft.com/office/drawing/2014/main" id="{EEF13173-CDEE-00CC-ACE6-AFAA07837466}"/>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9" name="Freeform 37">
                <a:extLst>
                  <a:ext uri="{FF2B5EF4-FFF2-40B4-BE49-F238E27FC236}">
                    <a16:creationId xmlns:a16="http://schemas.microsoft.com/office/drawing/2014/main" id="{AFE6E784-B3F3-A913-21E2-D1A92573F942}"/>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10" name="Freeform 38">
                <a:extLst>
                  <a:ext uri="{FF2B5EF4-FFF2-40B4-BE49-F238E27FC236}">
                    <a16:creationId xmlns:a16="http://schemas.microsoft.com/office/drawing/2014/main" id="{41C77056-EA16-057B-C895-5B27ED91DAF7}"/>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11" name="Freeform 39">
                <a:extLst>
                  <a:ext uri="{FF2B5EF4-FFF2-40B4-BE49-F238E27FC236}">
                    <a16:creationId xmlns:a16="http://schemas.microsoft.com/office/drawing/2014/main" id="{DB77C122-6562-00BC-EC85-7B906C6E397E}"/>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870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536F2-C547-6385-0823-A55CD6F2ACC8}"/>
              </a:ext>
            </a:extLst>
          </p:cNvPr>
          <p:cNvSpPr>
            <a:spLocks noGrp="1"/>
          </p:cNvSpPr>
          <p:nvPr>
            <p:ph type="body" sz="quarter" idx="18"/>
          </p:nvPr>
        </p:nvSpPr>
        <p:spPr>
          <a:xfrm>
            <a:off x="4667693" y="620065"/>
            <a:ext cx="6499980" cy="5166427"/>
          </a:xfrm>
        </p:spPr>
        <p:txBody>
          <a:bodyPr/>
          <a:lstStyle/>
          <a:p>
            <a:pPr marL="0" indent="0" algn="just"/>
            <a:r>
              <a:rPr lang="nl-NL" dirty="0"/>
              <a:t>Voedselsystemen bestaan uit veel verschillende actoren, zoals producenten, verwerkers, retailers, opleiders, beleidsmakers en consumenten. Zij werken vanuit verschillende contexten en prioriteiten, wat zonder samenwerking kan leiden tot versnippering. </a:t>
            </a:r>
          </a:p>
          <a:p>
            <a:pPr marL="0" indent="0" algn="just"/>
            <a:r>
              <a:rPr lang="nl-NL" dirty="0"/>
              <a:t>Samenwerking in voedselsystemen richt zich op</a:t>
            </a:r>
            <a:r>
              <a:rPr lang="en-US" dirty="0"/>
              <a:t>:</a:t>
            </a:r>
          </a:p>
          <a:p>
            <a:pPr marL="342900" indent="-342900" algn="just">
              <a:buFont typeface="Arial" panose="020B0604020202020204" pitchFamily="34" charset="0"/>
              <a:buChar char="•"/>
            </a:pPr>
            <a:r>
              <a:rPr lang="en-US" sz="2000" b="1" dirty="0">
                <a:highlight>
                  <a:srgbClr val="ECC0DA"/>
                </a:highlight>
              </a:rPr>
              <a:t>Het </a:t>
            </a:r>
            <a:r>
              <a:rPr lang="en-US" sz="2000" b="1" dirty="0" err="1">
                <a:highlight>
                  <a:srgbClr val="ECC0DA"/>
                </a:highlight>
              </a:rPr>
              <a:t>verbinden</a:t>
            </a:r>
            <a:r>
              <a:rPr lang="en-US" sz="2000" b="1" dirty="0">
                <a:highlight>
                  <a:srgbClr val="ECC0DA"/>
                </a:highlight>
              </a:rPr>
              <a:t> van milieu-, </a:t>
            </a:r>
            <a:r>
              <a:rPr lang="en-US" sz="2000" b="1" dirty="0" err="1">
                <a:highlight>
                  <a:srgbClr val="ECC0DA"/>
                </a:highlight>
              </a:rPr>
              <a:t>sociale</a:t>
            </a:r>
            <a:r>
              <a:rPr lang="en-US" sz="2000" b="1" dirty="0">
                <a:highlight>
                  <a:srgbClr val="ECC0DA"/>
                </a:highlight>
              </a:rPr>
              <a:t> </a:t>
            </a:r>
            <a:r>
              <a:rPr lang="en-US" sz="2000" b="1" dirty="0" err="1">
                <a:highlight>
                  <a:srgbClr val="ECC0DA"/>
                </a:highlight>
              </a:rPr>
              <a:t>en</a:t>
            </a:r>
            <a:r>
              <a:rPr lang="en-US" sz="2000" b="1" dirty="0">
                <a:highlight>
                  <a:srgbClr val="ECC0DA"/>
                </a:highlight>
              </a:rPr>
              <a:t> </a:t>
            </a:r>
            <a:r>
              <a:rPr lang="en-US" sz="2000" b="1" dirty="0" err="1">
                <a:highlight>
                  <a:srgbClr val="ECC0DA"/>
                </a:highlight>
              </a:rPr>
              <a:t>economische</a:t>
            </a:r>
            <a:r>
              <a:rPr lang="en-US" sz="2000" b="1" dirty="0">
                <a:highlight>
                  <a:srgbClr val="ECC0DA"/>
                </a:highlight>
              </a:rPr>
              <a:t> </a:t>
            </a:r>
            <a:r>
              <a:rPr lang="en-US" sz="2000" b="1" dirty="0" err="1">
                <a:highlight>
                  <a:srgbClr val="ECC0DA"/>
                </a:highlight>
              </a:rPr>
              <a:t>doelen</a:t>
            </a:r>
            <a:endParaRPr lang="en-US" sz="2000" b="1" dirty="0">
              <a:highlight>
                <a:srgbClr val="ECC0DA"/>
              </a:highlight>
            </a:endParaRPr>
          </a:p>
          <a:p>
            <a:pPr marL="342900" indent="-342900" algn="just">
              <a:buFont typeface="Arial" panose="020B0604020202020204" pitchFamily="34" charset="0"/>
              <a:buChar char="•"/>
            </a:pPr>
            <a:r>
              <a:rPr lang="en-US" sz="2000" b="1" dirty="0" err="1">
                <a:highlight>
                  <a:srgbClr val="ECC0DA"/>
                </a:highlight>
              </a:rPr>
              <a:t>Koppelen</a:t>
            </a:r>
            <a:r>
              <a:rPr lang="en-US" sz="2000" b="1" dirty="0">
                <a:highlight>
                  <a:srgbClr val="ECC0DA"/>
                </a:highlight>
              </a:rPr>
              <a:t> van </a:t>
            </a:r>
            <a:r>
              <a:rPr lang="en-US" sz="2000" b="1" dirty="0" err="1">
                <a:highlight>
                  <a:srgbClr val="ECC0DA"/>
                </a:highlight>
              </a:rPr>
              <a:t>beleid</a:t>
            </a:r>
            <a:r>
              <a:rPr lang="en-US" sz="2000" b="1" dirty="0">
                <a:highlight>
                  <a:srgbClr val="ECC0DA"/>
                </a:highlight>
              </a:rPr>
              <a:t> </a:t>
            </a:r>
            <a:r>
              <a:rPr lang="en-US" sz="2000" b="1" dirty="0" err="1">
                <a:highlight>
                  <a:srgbClr val="ECC0DA"/>
                </a:highlight>
              </a:rPr>
              <a:t>aan</a:t>
            </a:r>
            <a:r>
              <a:rPr lang="en-US" sz="2000" b="1" dirty="0">
                <a:highlight>
                  <a:srgbClr val="ECC0DA"/>
                </a:highlight>
              </a:rPr>
              <a:t> de </a:t>
            </a:r>
            <a:r>
              <a:rPr lang="en-US" sz="2000" b="1" dirty="0" err="1">
                <a:highlight>
                  <a:srgbClr val="ECC0DA"/>
                </a:highlight>
              </a:rPr>
              <a:t>praktijk</a:t>
            </a:r>
            <a:endParaRPr lang="en-US" sz="2000" b="1" dirty="0">
              <a:highlight>
                <a:srgbClr val="ECC0DA"/>
              </a:highlight>
            </a:endParaRPr>
          </a:p>
          <a:p>
            <a:pPr marL="342900" indent="-342900" algn="just">
              <a:spcAft>
                <a:spcPts val="600"/>
              </a:spcAft>
              <a:buFont typeface="Arial" panose="020B0604020202020204" pitchFamily="34" charset="0"/>
              <a:buChar char="•"/>
            </a:pPr>
            <a:r>
              <a:rPr lang="en-US" sz="2000" b="1" dirty="0">
                <a:highlight>
                  <a:srgbClr val="ECC0DA"/>
                </a:highlight>
              </a:rPr>
              <a:t>Delen van </a:t>
            </a:r>
            <a:r>
              <a:rPr lang="en-US" sz="2000" b="1" dirty="0" err="1">
                <a:highlight>
                  <a:srgbClr val="ECC0DA"/>
                </a:highlight>
              </a:rPr>
              <a:t>verantwoordelijkheid</a:t>
            </a:r>
            <a:r>
              <a:rPr lang="en-US" sz="2000" b="1" dirty="0">
                <a:highlight>
                  <a:srgbClr val="ECC0DA"/>
                </a:highlight>
              </a:rPr>
              <a:t> voor </a:t>
            </a:r>
            <a:r>
              <a:rPr lang="en-US" sz="2000" b="1" dirty="0" err="1">
                <a:highlight>
                  <a:srgbClr val="ECC0DA"/>
                </a:highlight>
              </a:rPr>
              <a:t>resultaten</a:t>
            </a:r>
            <a:endParaRPr lang="en-US" dirty="0"/>
          </a:p>
          <a:p>
            <a:pPr marL="0" indent="0" algn="just"/>
            <a:r>
              <a:rPr lang="nl-NL" dirty="0"/>
              <a:t>Op Europees niveau stimuleert de Europese Commissie geïntegreerde aanpakken die voedselbeleid verbinden met duurzaamheid, gezondheid en onderwijs. Samenwerking zorgt voor meer samenhang en betere aansluiting op lokale en regionale behoeften.</a:t>
            </a:r>
            <a:endParaRPr lang="en-US" dirty="0"/>
          </a:p>
        </p:txBody>
      </p:sp>
      <p:sp>
        <p:nvSpPr>
          <p:cNvPr id="3" name="Text Placeholder 2">
            <a:extLst>
              <a:ext uri="{FF2B5EF4-FFF2-40B4-BE49-F238E27FC236}">
                <a16:creationId xmlns:a16="http://schemas.microsoft.com/office/drawing/2014/main" id="{CD06DBF0-F2C5-63C4-614C-7D96C7D2F4E7}"/>
              </a:ext>
            </a:extLst>
          </p:cNvPr>
          <p:cNvSpPr>
            <a:spLocks noGrp="1"/>
          </p:cNvSpPr>
          <p:nvPr>
            <p:ph type="body" sz="quarter" idx="16"/>
          </p:nvPr>
        </p:nvSpPr>
        <p:spPr>
          <a:xfrm>
            <a:off x="600998" y="835090"/>
            <a:ext cx="3737321" cy="1774519"/>
          </a:xfrm>
        </p:spPr>
        <p:txBody>
          <a:bodyPr/>
          <a:lstStyle/>
          <a:p>
            <a:r>
              <a:rPr lang="en-US" dirty="0"/>
              <a:t>Samenwerking </a:t>
            </a:r>
            <a:r>
              <a:rPr lang="en-US" dirty="0" err="1"/>
              <a:t>binnen</a:t>
            </a:r>
            <a:r>
              <a:rPr lang="en-US" dirty="0"/>
              <a:t> </a:t>
            </a:r>
            <a:r>
              <a:rPr lang="en-US" dirty="0" err="1"/>
              <a:t>voedselsystemen</a:t>
            </a:r>
            <a:endParaRPr lang="en-US" dirty="0"/>
          </a:p>
        </p:txBody>
      </p:sp>
      <p:grpSp>
        <p:nvGrpSpPr>
          <p:cNvPr id="4" name="Group 3">
            <a:extLst>
              <a:ext uri="{FF2B5EF4-FFF2-40B4-BE49-F238E27FC236}">
                <a16:creationId xmlns:a16="http://schemas.microsoft.com/office/drawing/2014/main" id="{7A60E44A-F641-8A60-6AD9-3B8560D38BD1}"/>
              </a:ext>
            </a:extLst>
          </p:cNvPr>
          <p:cNvGrpSpPr/>
          <p:nvPr/>
        </p:nvGrpSpPr>
        <p:grpSpPr>
          <a:xfrm>
            <a:off x="1024327" y="3518539"/>
            <a:ext cx="1931524" cy="1774519"/>
            <a:chOff x="2357946" y="2285562"/>
            <a:chExt cx="1034323" cy="1032970"/>
          </a:xfrm>
          <a:solidFill>
            <a:schemeClr val="bg1"/>
          </a:solidFill>
        </p:grpSpPr>
        <p:sp>
          <p:nvSpPr>
            <p:cNvPr id="5" name="Freeform 33">
              <a:extLst>
                <a:ext uri="{FF2B5EF4-FFF2-40B4-BE49-F238E27FC236}">
                  <a16:creationId xmlns:a16="http://schemas.microsoft.com/office/drawing/2014/main" id="{AF3A00B6-B4D9-72E5-CE1C-61752A970472}"/>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F26F46"/>
            </a:solidFill>
            <a:ln w="9502" cap="flat">
              <a:noFill/>
              <a:prstDash val="solid"/>
              <a:miter/>
            </a:ln>
          </p:spPr>
          <p:txBody>
            <a:bodyPr rtlCol="0" anchor="ctr"/>
            <a:lstStyle/>
            <a:p>
              <a:endParaRPr lang="en-US"/>
            </a:p>
          </p:txBody>
        </p:sp>
        <p:grpSp>
          <p:nvGrpSpPr>
            <p:cNvPr id="6" name="Graphic 37">
              <a:extLst>
                <a:ext uri="{FF2B5EF4-FFF2-40B4-BE49-F238E27FC236}">
                  <a16:creationId xmlns:a16="http://schemas.microsoft.com/office/drawing/2014/main" id="{E7CCAA9A-6C80-3082-BE0E-69983044CC19}"/>
                </a:ext>
              </a:extLst>
            </p:cNvPr>
            <p:cNvGrpSpPr/>
            <p:nvPr/>
          </p:nvGrpSpPr>
          <p:grpSpPr>
            <a:xfrm>
              <a:off x="2357946" y="2285562"/>
              <a:ext cx="1034323" cy="1032970"/>
              <a:chOff x="5737725" y="2862443"/>
              <a:chExt cx="1034323" cy="1032970"/>
            </a:xfrm>
            <a:grpFill/>
          </p:grpSpPr>
          <p:sp>
            <p:nvSpPr>
              <p:cNvPr id="7" name="Freeform 35">
                <a:extLst>
                  <a:ext uri="{FF2B5EF4-FFF2-40B4-BE49-F238E27FC236}">
                    <a16:creationId xmlns:a16="http://schemas.microsoft.com/office/drawing/2014/main" id="{AB41FC9E-463B-7920-E766-7DD81CDF56C2}"/>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8" name="Freeform 36">
                <a:extLst>
                  <a:ext uri="{FF2B5EF4-FFF2-40B4-BE49-F238E27FC236}">
                    <a16:creationId xmlns:a16="http://schemas.microsoft.com/office/drawing/2014/main" id="{1C0B75F7-0F36-F6F0-A6AC-BB776DB801B7}"/>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9" name="Freeform 37">
                <a:extLst>
                  <a:ext uri="{FF2B5EF4-FFF2-40B4-BE49-F238E27FC236}">
                    <a16:creationId xmlns:a16="http://schemas.microsoft.com/office/drawing/2014/main" id="{BB05B184-8262-7EE7-95A1-16EDC0B4A7D3}"/>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10" name="Freeform 38">
                <a:extLst>
                  <a:ext uri="{FF2B5EF4-FFF2-40B4-BE49-F238E27FC236}">
                    <a16:creationId xmlns:a16="http://schemas.microsoft.com/office/drawing/2014/main" id="{485E4C04-5B03-CC37-308A-50D5DEF7F26F}"/>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11" name="Freeform 39">
                <a:extLst>
                  <a:ext uri="{FF2B5EF4-FFF2-40B4-BE49-F238E27FC236}">
                    <a16:creationId xmlns:a16="http://schemas.microsoft.com/office/drawing/2014/main" id="{0DB84743-CA22-D736-C3ED-89E8BB12563E}"/>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4515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D6F7A-2E0E-CFC5-5256-BD71182FDDB9}"/>
            </a:ext>
          </a:extLst>
        </p:cNvPr>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8C2B3F26-4464-F4D9-0B09-FEF28A9158C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12" name="Text Placeholder 2">
            <a:extLst>
              <a:ext uri="{FF2B5EF4-FFF2-40B4-BE49-F238E27FC236}">
                <a16:creationId xmlns:a16="http://schemas.microsoft.com/office/drawing/2014/main" id="{FE1276AC-2EDA-E137-5B64-39D37DF54E0B}"/>
              </a:ext>
            </a:extLst>
          </p:cNvPr>
          <p:cNvSpPr>
            <a:spLocks noGrp="1"/>
          </p:cNvSpPr>
          <p:nvPr>
            <p:ph type="body" sz="quarter" idx="18"/>
          </p:nvPr>
        </p:nvSpPr>
        <p:spPr>
          <a:xfrm>
            <a:off x="1096801" y="1638316"/>
            <a:ext cx="10243861" cy="3894174"/>
          </a:xfrm>
          <a:noFill/>
          <a:ln>
            <a:noFill/>
          </a:ln>
        </p:spPr>
        <p:txBody>
          <a:bodyPr/>
          <a:lstStyle/>
          <a:p>
            <a:pPr marL="0" indent="0" algn="just"/>
            <a:r>
              <a:rPr lang="nl-NL" dirty="0">
                <a:solidFill>
                  <a:srgbClr val="292668"/>
                </a:solidFill>
              </a:rPr>
              <a:t>Verschillende sectoren hebben elk een eigen, maar aanvullende rol in samenwerkende voedselsystemen. </a:t>
            </a:r>
            <a:r>
              <a:rPr lang="nl-NL" b="1" dirty="0">
                <a:solidFill>
                  <a:srgbClr val="292668"/>
                </a:solidFill>
              </a:rPr>
              <a:t>Hoger onderwijs </a:t>
            </a:r>
            <a:r>
              <a:rPr lang="nl-NL" dirty="0">
                <a:solidFill>
                  <a:srgbClr val="292668"/>
                </a:solidFill>
              </a:rPr>
              <a:t>draagt bij aan kennis, vaardigheden en kritisch denken, en biedt ruimte voor interdisciplinair en praktijkgericht leren.</a:t>
            </a:r>
          </a:p>
          <a:p>
            <a:pPr marL="0" indent="0" algn="just"/>
            <a:r>
              <a:rPr lang="nl-NL" dirty="0">
                <a:solidFill>
                  <a:srgbClr val="292668"/>
                </a:solidFill>
              </a:rPr>
              <a:t>De </a:t>
            </a:r>
            <a:r>
              <a:rPr lang="nl-NL" b="1" dirty="0">
                <a:solidFill>
                  <a:srgbClr val="292668"/>
                </a:solidFill>
              </a:rPr>
              <a:t>industrie</a:t>
            </a:r>
            <a:r>
              <a:rPr lang="nl-NL" dirty="0">
                <a:solidFill>
                  <a:srgbClr val="292668"/>
                </a:solidFill>
              </a:rPr>
              <a:t> en </a:t>
            </a:r>
            <a:r>
              <a:rPr lang="nl-NL" b="1" dirty="0">
                <a:solidFill>
                  <a:srgbClr val="292668"/>
                </a:solidFill>
              </a:rPr>
              <a:t>horeca</a:t>
            </a:r>
            <a:r>
              <a:rPr lang="nl-NL" dirty="0">
                <a:solidFill>
                  <a:srgbClr val="292668"/>
                </a:solidFill>
              </a:rPr>
              <a:t> beïnvloeden voedselsystemen via </a:t>
            </a:r>
            <a:r>
              <a:rPr lang="nl-NL" b="1" dirty="0">
                <a:solidFill>
                  <a:srgbClr val="292668"/>
                </a:solidFill>
              </a:rPr>
              <a:t>inkoop</a:t>
            </a:r>
            <a:r>
              <a:rPr lang="nl-NL" dirty="0">
                <a:solidFill>
                  <a:srgbClr val="292668"/>
                </a:solidFill>
              </a:rPr>
              <a:t>, </a:t>
            </a:r>
            <a:r>
              <a:rPr lang="nl-NL" b="1" dirty="0">
                <a:solidFill>
                  <a:srgbClr val="292668"/>
                </a:solidFill>
              </a:rPr>
              <a:t>innovatie</a:t>
            </a:r>
            <a:r>
              <a:rPr lang="nl-NL" dirty="0">
                <a:solidFill>
                  <a:srgbClr val="292668"/>
                </a:solidFill>
              </a:rPr>
              <a:t> en </a:t>
            </a:r>
            <a:r>
              <a:rPr lang="nl-NL" b="1" dirty="0">
                <a:solidFill>
                  <a:srgbClr val="292668"/>
                </a:solidFill>
              </a:rPr>
              <a:t>dagelijkse keuzes</a:t>
            </a:r>
            <a:r>
              <a:rPr lang="nl-NL" dirty="0">
                <a:solidFill>
                  <a:srgbClr val="292668"/>
                </a:solidFill>
              </a:rPr>
              <a:t>. Lokale gemeenschappen brengen praktijkervaring, culturele kennis en inzicht in toegankelijkheid en rechtvaardigheid.</a:t>
            </a:r>
          </a:p>
          <a:p>
            <a:pPr marL="0" indent="0" algn="just"/>
            <a:endParaRPr lang="nl-NL" dirty="0">
              <a:solidFill>
                <a:srgbClr val="292668"/>
              </a:solidFill>
            </a:endParaRPr>
          </a:p>
          <a:p>
            <a:pPr marL="0" indent="0" algn="just"/>
            <a:r>
              <a:rPr lang="nl-NL" dirty="0">
                <a:solidFill>
                  <a:srgbClr val="292668"/>
                </a:solidFill>
              </a:rPr>
              <a:t>Goede samenwerking erkent deze rollen en stimuleert dialoog tussen onderwijs, praktijk en maatschappij.</a:t>
            </a:r>
            <a:endParaRPr lang="en-US" dirty="0">
              <a:solidFill>
                <a:srgbClr val="292668"/>
              </a:solidFill>
            </a:endParaRPr>
          </a:p>
        </p:txBody>
      </p:sp>
      <p:sp>
        <p:nvSpPr>
          <p:cNvPr id="14" name="Text Placeholder 1">
            <a:extLst>
              <a:ext uri="{FF2B5EF4-FFF2-40B4-BE49-F238E27FC236}">
                <a16:creationId xmlns:a16="http://schemas.microsoft.com/office/drawing/2014/main" id="{15995BE2-E3EA-BE52-DA76-763CFA1E4685}"/>
              </a:ext>
            </a:extLst>
          </p:cNvPr>
          <p:cNvSpPr txBox="1">
            <a:spLocks/>
          </p:cNvSpPr>
          <p:nvPr/>
        </p:nvSpPr>
        <p:spPr>
          <a:xfrm>
            <a:off x="588578" y="312806"/>
            <a:ext cx="10932861" cy="682874"/>
          </a:xfrm>
          <a:prstGeom prst="rect">
            <a:avLst/>
          </a:prstGeom>
          <a:solidFill>
            <a:srgbClr val="F26F4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0">
              <a:lnSpc>
                <a:spcPct val="100000"/>
              </a:lnSpc>
              <a:buNone/>
            </a:pPr>
            <a:r>
              <a:rPr lang="en-US" b="1" dirty="0">
                <a:solidFill>
                  <a:schemeClr val="bg1"/>
                </a:solidFill>
              </a:rPr>
              <a:t>De rol van het onderwijs, de industrie, de horeca </a:t>
            </a:r>
            <a:r>
              <a:rPr lang="en-US" b="1" dirty="0" err="1">
                <a:solidFill>
                  <a:schemeClr val="bg1"/>
                </a:solidFill>
              </a:rPr>
              <a:t>en</a:t>
            </a:r>
            <a:r>
              <a:rPr lang="en-US" b="1" dirty="0">
                <a:solidFill>
                  <a:schemeClr val="bg1"/>
                </a:solidFill>
              </a:rPr>
              <a:t> de </a:t>
            </a:r>
            <a:r>
              <a:rPr lang="en-US" b="1" dirty="0" err="1">
                <a:solidFill>
                  <a:schemeClr val="bg1"/>
                </a:solidFill>
              </a:rPr>
              <a:t>maatschappij</a:t>
            </a:r>
            <a:endParaRPr lang="en-US" b="1" dirty="0">
              <a:solidFill>
                <a:schemeClr val="bg1"/>
              </a:solidFill>
            </a:endParaRPr>
          </a:p>
        </p:txBody>
      </p:sp>
    </p:spTree>
    <p:extLst>
      <p:ext uri="{BB962C8B-B14F-4D97-AF65-F5344CB8AC3E}">
        <p14:creationId xmlns:p14="http://schemas.microsoft.com/office/powerpoint/2010/main" val="285484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4258A-9CE7-184A-E21A-3EE5E0FC6FDF}"/>
              </a:ext>
            </a:extLst>
          </p:cNvPr>
          <p:cNvSpPr>
            <a:spLocks noGrp="1"/>
          </p:cNvSpPr>
          <p:nvPr>
            <p:ph type="body" sz="quarter" idx="16"/>
          </p:nvPr>
        </p:nvSpPr>
        <p:spPr>
          <a:xfrm>
            <a:off x="904856" y="688671"/>
            <a:ext cx="10052954" cy="803654"/>
          </a:xfrm>
        </p:spPr>
        <p:txBody>
          <a:bodyPr/>
          <a:lstStyle/>
          <a:p>
            <a:r>
              <a:rPr lang="en-US" dirty="0"/>
              <a:t>Interdisciplinair werken</a:t>
            </a:r>
          </a:p>
        </p:txBody>
      </p:sp>
      <p:sp>
        <p:nvSpPr>
          <p:cNvPr id="3" name="Text Placeholder 2">
            <a:extLst>
              <a:ext uri="{FF2B5EF4-FFF2-40B4-BE49-F238E27FC236}">
                <a16:creationId xmlns:a16="http://schemas.microsoft.com/office/drawing/2014/main" id="{34A720DE-4480-8395-8C80-564A68FFCE6F}"/>
              </a:ext>
            </a:extLst>
          </p:cNvPr>
          <p:cNvSpPr>
            <a:spLocks noGrp="1"/>
          </p:cNvSpPr>
          <p:nvPr>
            <p:ph type="body" sz="quarter" idx="19"/>
          </p:nvPr>
        </p:nvSpPr>
        <p:spPr>
          <a:xfrm>
            <a:off x="904856" y="1303832"/>
            <a:ext cx="10052954" cy="4250335"/>
          </a:xfrm>
        </p:spPr>
        <p:txBody>
          <a:bodyPr/>
          <a:lstStyle/>
          <a:p>
            <a:pPr marL="0" indent="0" algn="just"/>
            <a:r>
              <a:rPr lang="nl-NL" dirty="0"/>
              <a:t>Uitdagingen in het voedselsysteem raken meerdere disciplines, zoals voeding, cultuur, duurzaamheid, economie, gezondheid en beleid. Door interdisciplinair te werken, worden problemen vanuit verschillende perspectieven bekeken en wordt voorkomen dat belangrijke sociale en culturele aspecten worden gemist</a:t>
            </a:r>
            <a:r>
              <a:rPr lang="en-US" dirty="0"/>
              <a:t>.</a:t>
            </a:r>
          </a:p>
          <a:p>
            <a:pPr marL="0" indent="0" algn="just"/>
            <a:endParaRPr lang="en-US" dirty="0"/>
          </a:p>
          <a:p>
            <a:pPr marL="0" indent="0" algn="just"/>
            <a:r>
              <a:rPr lang="en-US" b="1" dirty="0"/>
              <a:t>Interdisciplinaire samenwerking draagt bij aan:</a:t>
            </a:r>
          </a:p>
          <a:p>
            <a:pPr marL="342900" indent="-342900" algn="just">
              <a:buFont typeface="Arial" panose="020B0604020202020204" pitchFamily="34" charset="0"/>
              <a:buChar char="•"/>
            </a:pPr>
            <a:r>
              <a:rPr lang="en-US" dirty="0"/>
              <a:t>Een breder begrip van het voedselsysteem</a:t>
            </a:r>
          </a:p>
          <a:p>
            <a:pPr marL="342900" indent="-342900" algn="just">
              <a:buFont typeface="Arial" panose="020B0604020202020204" pitchFamily="34" charset="0"/>
              <a:buChar char="•"/>
            </a:pPr>
            <a:r>
              <a:rPr lang="en-US" dirty="0"/>
              <a:t>Integratie van wetenschappelijke, culturele en economische kennis</a:t>
            </a:r>
          </a:p>
          <a:p>
            <a:pPr marL="342900" indent="-342900" algn="just">
              <a:buFont typeface="Arial" panose="020B0604020202020204" pitchFamily="34" charset="0"/>
              <a:buChar char="•"/>
            </a:pPr>
            <a:r>
              <a:rPr lang="en-US" dirty="0"/>
              <a:t>Sterkere banden tussen onderzoek, onderwijs en praktijk</a:t>
            </a:r>
          </a:p>
          <a:p>
            <a:pPr marL="0" indent="0" algn="just"/>
            <a:endParaRPr lang="en-US" dirty="0"/>
          </a:p>
          <a:p>
            <a:pPr marL="0" indent="0" algn="just"/>
            <a:r>
              <a:rPr lang="en-US" dirty="0"/>
              <a:t>Europese initiatieven zoals </a:t>
            </a:r>
            <a:r>
              <a:rPr lang="en-US" dirty="0">
                <a:hlinkClick r:id="rId2"/>
              </a:rPr>
              <a:t>EIT Food </a:t>
            </a:r>
            <a:r>
              <a:rPr lang="en-US" dirty="0"/>
              <a:t>en </a:t>
            </a:r>
            <a:r>
              <a:rPr lang="en-US" dirty="0">
                <a:hlinkClick r:id="rId3"/>
              </a:rPr>
              <a:t>RUN-EU </a:t>
            </a:r>
            <a:r>
              <a:rPr lang="en-US" dirty="0"/>
              <a:t>bevorderen actief interdisciplinair leren en partnerschappen tussen het onderwijs, de industrie </a:t>
            </a:r>
            <a:r>
              <a:rPr lang="en-US" dirty="0" err="1"/>
              <a:t>en</a:t>
            </a:r>
            <a:r>
              <a:rPr lang="en-US" dirty="0"/>
              <a:t> regio.</a:t>
            </a:r>
          </a:p>
          <a:p>
            <a:pPr algn="just"/>
            <a:endParaRPr lang="en-GB" dirty="0"/>
          </a:p>
        </p:txBody>
      </p:sp>
      <p:grpSp>
        <p:nvGrpSpPr>
          <p:cNvPr id="4" name="Graphic 3">
            <a:extLst>
              <a:ext uri="{FF2B5EF4-FFF2-40B4-BE49-F238E27FC236}">
                <a16:creationId xmlns:a16="http://schemas.microsoft.com/office/drawing/2014/main" id="{A114C2A2-220E-E9BB-B0C7-534307E25C92}"/>
              </a:ext>
            </a:extLst>
          </p:cNvPr>
          <p:cNvGrpSpPr/>
          <p:nvPr/>
        </p:nvGrpSpPr>
        <p:grpSpPr>
          <a:xfrm>
            <a:off x="9766272" y="2881038"/>
            <a:ext cx="1091621" cy="942328"/>
            <a:chOff x="662657" y="2010078"/>
            <a:chExt cx="1091621" cy="942328"/>
          </a:xfrm>
          <a:solidFill>
            <a:srgbClr val="292668"/>
          </a:solidFill>
        </p:grpSpPr>
        <p:sp>
          <p:nvSpPr>
            <p:cNvPr id="5" name="Freeform 1492">
              <a:extLst>
                <a:ext uri="{FF2B5EF4-FFF2-40B4-BE49-F238E27FC236}">
                  <a16:creationId xmlns:a16="http://schemas.microsoft.com/office/drawing/2014/main" id="{A3134B9D-3568-04AF-D000-40E8D77D5976}"/>
                </a:ext>
              </a:extLst>
            </p:cNvPr>
            <p:cNvSpPr/>
            <p:nvPr/>
          </p:nvSpPr>
          <p:spPr>
            <a:xfrm>
              <a:off x="1125553" y="2025845"/>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F26F4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35B1FC4C-F453-C547-5F19-05517FE20A86}"/>
                </a:ext>
              </a:extLst>
            </p:cNvPr>
            <p:cNvGrpSpPr/>
            <p:nvPr/>
          </p:nvGrpSpPr>
          <p:grpSpPr>
            <a:xfrm>
              <a:off x="662657" y="2010078"/>
              <a:ext cx="1091621" cy="942328"/>
              <a:chOff x="662657" y="2010078"/>
              <a:chExt cx="1091621" cy="942328"/>
            </a:xfrm>
            <a:grpFill/>
          </p:grpSpPr>
          <p:sp>
            <p:nvSpPr>
              <p:cNvPr id="7" name="Freeform 1494">
                <a:extLst>
                  <a:ext uri="{FF2B5EF4-FFF2-40B4-BE49-F238E27FC236}">
                    <a16:creationId xmlns:a16="http://schemas.microsoft.com/office/drawing/2014/main" id="{B6B3C4EC-0A76-28BC-872F-C2DDB51580D8}"/>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8" name="Freeform 1495">
                <a:extLst>
                  <a:ext uri="{FF2B5EF4-FFF2-40B4-BE49-F238E27FC236}">
                    <a16:creationId xmlns:a16="http://schemas.microsoft.com/office/drawing/2014/main" id="{C9D68B26-D90B-40CF-3DAD-534374EBA6F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9" name="Freeform 1496">
                <a:extLst>
                  <a:ext uri="{FF2B5EF4-FFF2-40B4-BE49-F238E27FC236}">
                    <a16:creationId xmlns:a16="http://schemas.microsoft.com/office/drawing/2014/main" id="{CEC4DE7A-268C-BF84-9A57-B14605221CBE}"/>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42BDD5C8-F5CF-4BC9-DFDA-90E5F41CD442}"/>
                  </a:ext>
                </a:extLst>
              </p:cNvPr>
              <p:cNvGrpSpPr/>
              <p:nvPr/>
            </p:nvGrpSpPr>
            <p:grpSpPr>
              <a:xfrm>
                <a:off x="662657" y="2010078"/>
                <a:ext cx="1091621" cy="942328"/>
                <a:chOff x="662657" y="2010078"/>
                <a:chExt cx="1091621" cy="942328"/>
              </a:xfrm>
              <a:grpFill/>
            </p:grpSpPr>
            <p:sp>
              <p:nvSpPr>
                <p:cNvPr id="11" name="Freeform 1498">
                  <a:extLst>
                    <a:ext uri="{FF2B5EF4-FFF2-40B4-BE49-F238E27FC236}">
                      <a16:creationId xmlns:a16="http://schemas.microsoft.com/office/drawing/2014/main" id="{8ED16D9C-F805-2A16-00F1-DD5144A906FC}"/>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12" name="Freeform 1499">
                  <a:extLst>
                    <a:ext uri="{FF2B5EF4-FFF2-40B4-BE49-F238E27FC236}">
                      <a16:creationId xmlns:a16="http://schemas.microsoft.com/office/drawing/2014/main" id="{488D6FBB-B7F0-5130-46BC-D117D5CD3097}"/>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81082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8BA64-DF76-DD6C-71E2-F7959E512151}"/>
              </a:ext>
            </a:extLst>
          </p:cNvPr>
          <p:cNvSpPr>
            <a:spLocks noGrp="1"/>
          </p:cNvSpPr>
          <p:nvPr>
            <p:ph type="body" sz="quarter" idx="16"/>
          </p:nvPr>
        </p:nvSpPr>
        <p:spPr>
          <a:xfrm>
            <a:off x="515374" y="709393"/>
            <a:ext cx="10479218" cy="803654"/>
          </a:xfrm>
        </p:spPr>
        <p:txBody>
          <a:bodyPr/>
          <a:lstStyle/>
          <a:p>
            <a:r>
              <a:rPr lang="nl-NL" dirty="0"/>
              <a:t>Co-creatie in voedselsystemen</a:t>
            </a:r>
            <a:endParaRPr lang="en-US" dirty="0"/>
          </a:p>
        </p:txBody>
      </p:sp>
      <p:sp>
        <p:nvSpPr>
          <p:cNvPr id="3" name="Text Placeholder 2">
            <a:extLst>
              <a:ext uri="{FF2B5EF4-FFF2-40B4-BE49-F238E27FC236}">
                <a16:creationId xmlns:a16="http://schemas.microsoft.com/office/drawing/2014/main" id="{25DC56E2-27F7-C92E-08AB-9FF303B609F4}"/>
              </a:ext>
            </a:extLst>
          </p:cNvPr>
          <p:cNvSpPr>
            <a:spLocks noGrp="1"/>
          </p:cNvSpPr>
          <p:nvPr>
            <p:ph type="body" sz="quarter" idx="19"/>
          </p:nvPr>
        </p:nvSpPr>
        <p:spPr>
          <a:xfrm>
            <a:off x="510363" y="2095115"/>
            <a:ext cx="11249246" cy="521145"/>
          </a:xfrm>
        </p:spPr>
        <p:txBody>
          <a:bodyPr/>
          <a:lstStyle/>
          <a:p>
            <a:pPr marL="0" indent="0"/>
            <a:r>
              <a:rPr lang="nl-NL" dirty="0"/>
              <a:t>Co-creatie betekent samen oplossingen ontwikkelen, in plaats van dat alleen experts dit doen. In voedselsystemen werken bijvoorbeeld producenten, keukens, voedselhubs, opleiders, onderzoekers en maatschappelijke organisaties samen aan gezamenlijke uitdagingen. </a:t>
            </a:r>
            <a:r>
              <a:rPr lang="en-US" dirty="0" err="1"/>
              <a:t>Netwerken</a:t>
            </a:r>
            <a:r>
              <a:rPr lang="en-US" dirty="0"/>
              <a:t> zoals het </a:t>
            </a:r>
            <a:r>
              <a:rPr lang="en-US" dirty="0">
                <a:hlinkClick r:id="rId2"/>
              </a:rPr>
              <a:t>European Network of Living Labs </a:t>
            </a:r>
            <a:r>
              <a:rPr lang="nl-NL" dirty="0"/>
              <a:t>stimuleren dit door ruimte te bieden voor experiment en samenwerking in de praktijk. Zo wordt innovatie verbonden met dagelijkse voedselpraktijken.</a:t>
            </a:r>
            <a:endParaRPr lang="en-US" dirty="0"/>
          </a:p>
          <a:p>
            <a:pPr marL="0" indent="0"/>
            <a:endParaRPr lang="en-IE" dirty="0"/>
          </a:p>
        </p:txBody>
      </p:sp>
      <p:sp>
        <p:nvSpPr>
          <p:cNvPr id="4" name="Freeform 1">
            <a:extLst>
              <a:ext uri="{FF2B5EF4-FFF2-40B4-BE49-F238E27FC236}">
                <a16:creationId xmlns:a16="http://schemas.microsoft.com/office/drawing/2014/main" id="{D59ADE76-BC2F-B4FD-5289-2DF433E46B31}"/>
              </a:ext>
            </a:extLst>
          </p:cNvPr>
          <p:cNvSpPr>
            <a:spLocks noChangeArrowheads="1"/>
          </p:cNvSpPr>
          <p:nvPr/>
        </p:nvSpPr>
        <p:spPr bwMode="auto">
          <a:xfrm>
            <a:off x="1871828" y="4397310"/>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F09C4F0F-740E-3B81-51C1-B193CF548492}"/>
              </a:ext>
            </a:extLst>
          </p:cNvPr>
          <p:cNvSpPr>
            <a:spLocks noChangeArrowheads="1"/>
          </p:cNvSpPr>
          <p:nvPr/>
        </p:nvSpPr>
        <p:spPr bwMode="auto">
          <a:xfrm>
            <a:off x="1932556" y="4458038"/>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BC82E1CB-DAFC-8A73-E39B-DCCD2080E285}"/>
              </a:ext>
            </a:extLst>
          </p:cNvPr>
          <p:cNvSpPr>
            <a:spLocks noChangeArrowheads="1"/>
          </p:cNvSpPr>
          <p:nvPr/>
        </p:nvSpPr>
        <p:spPr bwMode="auto">
          <a:xfrm>
            <a:off x="1995815" y="4518766"/>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32944463-8B63-1098-1665-18BBDB813BF6}"/>
              </a:ext>
            </a:extLst>
          </p:cNvPr>
          <p:cNvSpPr>
            <a:spLocks noChangeArrowheads="1"/>
          </p:cNvSpPr>
          <p:nvPr/>
        </p:nvSpPr>
        <p:spPr bwMode="auto">
          <a:xfrm>
            <a:off x="3423704" y="5685159"/>
            <a:ext cx="902549" cy="836237"/>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sp>
        <p:nvSpPr>
          <p:cNvPr id="8" name="Freeform 174">
            <a:extLst>
              <a:ext uri="{FF2B5EF4-FFF2-40B4-BE49-F238E27FC236}">
                <a16:creationId xmlns:a16="http://schemas.microsoft.com/office/drawing/2014/main" id="{7EA83F69-A815-AC7E-3715-A7FD81DD1CD0}"/>
              </a:ext>
            </a:extLst>
          </p:cNvPr>
          <p:cNvSpPr>
            <a:spLocks noChangeArrowheads="1"/>
          </p:cNvSpPr>
          <p:nvPr/>
        </p:nvSpPr>
        <p:spPr bwMode="auto">
          <a:xfrm>
            <a:off x="3373484" y="5642344"/>
            <a:ext cx="1003377" cy="9296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E530B13B-3ACE-9287-A56A-F316DBE00FE1}"/>
              </a:ext>
            </a:extLst>
          </p:cNvPr>
          <p:cNvSpPr>
            <a:spLocks noChangeArrowheads="1"/>
          </p:cNvSpPr>
          <p:nvPr/>
        </p:nvSpPr>
        <p:spPr bwMode="auto">
          <a:xfrm>
            <a:off x="4603435" y="4388497"/>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32D3ACDD-126C-E7E5-1404-43EE2AF9CB7E}"/>
              </a:ext>
            </a:extLst>
          </p:cNvPr>
          <p:cNvSpPr>
            <a:spLocks noChangeArrowheads="1"/>
          </p:cNvSpPr>
          <p:nvPr/>
        </p:nvSpPr>
        <p:spPr bwMode="auto">
          <a:xfrm>
            <a:off x="4664163" y="4449225"/>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08144656-F2C2-BFE1-5E07-95BEFAA41CD7}"/>
              </a:ext>
            </a:extLst>
          </p:cNvPr>
          <p:cNvSpPr>
            <a:spLocks noChangeArrowheads="1"/>
          </p:cNvSpPr>
          <p:nvPr/>
        </p:nvSpPr>
        <p:spPr bwMode="auto">
          <a:xfrm>
            <a:off x="4727420" y="4509953"/>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0EE28C29-4A64-30C1-C335-C5B690531EED}"/>
              </a:ext>
            </a:extLst>
          </p:cNvPr>
          <p:cNvSpPr>
            <a:spLocks noChangeArrowheads="1"/>
          </p:cNvSpPr>
          <p:nvPr/>
        </p:nvSpPr>
        <p:spPr bwMode="auto">
          <a:xfrm>
            <a:off x="6155240" y="5676345"/>
            <a:ext cx="900089" cy="836237"/>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7B4D7EE8-D53E-F1A5-4BD3-30B33ADEE31A}"/>
              </a:ext>
            </a:extLst>
          </p:cNvPr>
          <p:cNvSpPr>
            <a:spLocks noChangeArrowheads="1"/>
          </p:cNvSpPr>
          <p:nvPr/>
        </p:nvSpPr>
        <p:spPr bwMode="auto">
          <a:xfrm>
            <a:off x="6105089" y="5633530"/>
            <a:ext cx="1003377" cy="929660"/>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7804FE9-0D6C-9433-D625-1EA40F717C0F}"/>
              </a:ext>
            </a:extLst>
          </p:cNvPr>
          <p:cNvSpPr>
            <a:spLocks noChangeArrowheads="1"/>
          </p:cNvSpPr>
          <p:nvPr/>
        </p:nvSpPr>
        <p:spPr bwMode="auto">
          <a:xfrm>
            <a:off x="7533860" y="4397310"/>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176AFD52-E883-D1E3-6AFA-87CF3D4349FF}"/>
              </a:ext>
            </a:extLst>
          </p:cNvPr>
          <p:cNvSpPr>
            <a:spLocks noChangeArrowheads="1"/>
          </p:cNvSpPr>
          <p:nvPr/>
        </p:nvSpPr>
        <p:spPr bwMode="auto">
          <a:xfrm>
            <a:off x="7594588" y="4458038"/>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3B5E9CAA-3B05-4727-522D-1CEDACB83058}"/>
              </a:ext>
            </a:extLst>
          </p:cNvPr>
          <p:cNvSpPr>
            <a:spLocks noChangeArrowheads="1"/>
          </p:cNvSpPr>
          <p:nvPr/>
        </p:nvSpPr>
        <p:spPr bwMode="auto">
          <a:xfrm>
            <a:off x="7655316" y="4518766"/>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8C6ACCC3-EE65-95FE-6D6F-768CD5A9361B}"/>
              </a:ext>
            </a:extLst>
          </p:cNvPr>
          <p:cNvSpPr>
            <a:spLocks noChangeArrowheads="1"/>
          </p:cNvSpPr>
          <p:nvPr/>
        </p:nvSpPr>
        <p:spPr bwMode="auto">
          <a:xfrm>
            <a:off x="9083204" y="5685159"/>
            <a:ext cx="902549" cy="83623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5E02C68A-B284-45A1-D42C-DC9A8F1ECC9E}"/>
              </a:ext>
            </a:extLst>
          </p:cNvPr>
          <p:cNvSpPr>
            <a:spLocks noChangeArrowheads="1"/>
          </p:cNvSpPr>
          <p:nvPr/>
        </p:nvSpPr>
        <p:spPr bwMode="auto">
          <a:xfrm>
            <a:off x="9035514" y="5642344"/>
            <a:ext cx="1003377" cy="929660"/>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24C56823-757D-227A-4231-E396CF6614DC}"/>
              </a:ext>
            </a:extLst>
          </p:cNvPr>
          <p:cNvSpPr txBox="1"/>
          <p:nvPr/>
        </p:nvSpPr>
        <p:spPr>
          <a:xfrm>
            <a:off x="1908094" y="4850984"/>
            <a:ext cx="2262986" cy="923330"/>
          </a:xfrm>
          <a:prstGeom prst="rect">
            <a:avLst/>
          </a:prstGeom>
          <a:noFill/>
        </p:spPr>
        <p:txBody>
          <a:bodyPr wrap="square" rtlCol="0">
            <a:spAutoFit/>
          </a:bodyPr>
          <a:lstStyle/>
          <a:p>
            <a:pPr algn="ctr"/>
            <a:r>
              <a:rPr lang="nl-NL" b="1" dirty="0">
                <a:solidFill>
                  <a:schemeClr val="bg1"/>
                </a:solidFill>
                <a:latin typeface="Calibri" panose="020F0502020204030204" pitchFamily="34" charset="0"/>
                <a:ea typeface="Lato" charset="0"/>
                <a:cs typeface="Calibri" panose="020F0502020204030204" pitchFamily="34" charset="0"/>
              </a:rPr>
              <a:t>oplossingen die aansluiten bij de lokale context</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5" name="CuadroTexto 555">
            <a:extLst>
              <a:ext uri="{FF2B5EF4-FFF2-40B4-BE49-F238E27FC236}">
                <a16:creationId xmlns:a16="http://schemas.microsoft.com/office/drawing/2014/main" id="{57B8669F-D804-3E00-F19F-C1C3AA9DE209}"/>
              </a:ext>
            </a:extLst>
          </p:cNvPr>
          <p:cNvSpPr txBox="1"/>
          <p:nvPr/>
        </p:nvSpPr>
        <p:spPr>
          <a:xfrm>
            <a:off x="4753302" y="4927539"/>
            <a:ext cx="2003362"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Wederzijds leren </a:t>
            </a:r>
            <a:r>
              <a:rPr lang="en-US" b="1" dirty="0" err="1">
                <a:solidFill>
                  <a:schemeClr val="bg1"/>
                </a:solidFill>
                <a:latin typeface="Calibri" panose="020F0502020204030204" pitchFamily="34" charset="0"/>
                <a:ea typeface="Lato" charset="0"/>
                <a:cs typeface="Calibri" panose="020F0502020204030204" pitchFamily="34" charset="0"/>
              </a:rPr>
              <a:t>en</a:t>
            </a:r>
            <a:r>
              <a:rPr lang="en-US" b="1" dirty="0">
                <a:solidFill>
                  <a:schemeClr val="bg1"/>
                </a:solidFill>
                <a:latin typeface="Calibri" panose="020F0502020204030204" pitchFamily="34" charset="0"/>
                <a:ea typeface="Lato" charset="0"/>
                <a:cs typeface="Calibri" panose="020F0502020204030204" pitchFamily="34" charset="0"/>
              </a:rPr>
              <a:t> </a:t>
            </a:r>
            <a:r>
              <a:rPr lang="en-US" b="1" dirty="0" err="1">
                <a:solidFill>
                  <a:schemeClr val="bg1"/>
                </a:solidFill>
                <a:latin typeface="Calibri" panose="020F0502020204030204" pitchFamily="34" charset="0"/>
                <a:ea typeface="Lato" charset="0"/>
                <a:cs typeface="Calibri" panose="020F0502020204030204" pitchFamily="34" charset="0"/>
              </a:rPr>
              <a:t>kennis</a:t>
            </a:r>
            <a:r>
              <a:rPr lang="en-US" b="1" dirty="0">
                <a:solidFill>
                  <a:schemeClr val="bg1"/>
                </a:solidFill>
                <a:latin typeface="Calibri" panose="020F0502020204030204" pitchFamily="34" charset="0"/>
                <a:ea typeface="Lato" charset="0"/>
                <a:cs typeface="Calibri" panose="020F0502020204030204" pitchFamily="34" charset="0"/>
              </a:rPr>
              <a:t> </a:t>
            </a:r>
            <a:r>
              <a:rPr lang="en-US" b="1" dirty="0" err="1">
                <a:solidFill>
                  <a:schemeClr val="bg1"/>
                </a:solidFill>
                <a:latin typeface="Calibri" panose="020F0502020204030204" pitchFamily="34" charset="0"/>
                <a:ea typeface="Lato" charset="0"/>
                <a:cs typeface="Calibri" panose="020F0502020204030204" pitchFamily="34" charset="0"/>
              </a:rPr>
              <a:t>delen</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6" name="CuadroTexto 557">
            <a:extLst>
              <a:ext uri="{FF2B5EF4-FFF2-40B4-BE49-F238E27FC236}">
                <a16:creationId xmlns:a16="http://schemas.microsoft.com/office/drawing/2014/main" id="{FF15E263-E8A6-67DF-5181-89BF4CEDD967}"/>
              </a:ext>
            </a:extLst>
          </p:cNvPr>
          <p:cNvSpPr txBox="1"/>
          <p:nvPr/>
        </p:nvSpPr>
        <p:spPr>
          <a:xfrm>
            <a:off x="7618886" y="4879818"/>
            <a:ext cx="2184165" cy="923330"/>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Meer vertrouwen, eigenaarschap en impact op de lange termijn</a:t>
            </a:r>
          </a:p>
        </p:txBody>
      </p:sp>
      <p:grpSp>
        <p:nvGrpSpPr>
          <p:cNvPr id="28" name="Graphic 3">
            <a:extLst>
              <a:ext uri="{FF2B5EF4-FFF2-40B4-BE49-F238E27FC236}">
                <a16:creationId xmlns:a16="http://schemas.microsoft.com/office/drawing/2014/main" id="{4E870902-C831-A7AC-FB0B-5AACB72C5FC0}"/>
              </a:ext>
            </a:extLst>
          </p:cNvPr>
          <p:cNvGrpSpPr/>
          <p:nvPr/>
        </p:nvGrpSpPr>
        <p:grpSpPr>
          <a:xfrm>
            <a:off x="6289852" y="5699384"/>
            <a:ext cx="656821" cy="686729"/>
            <a:chOff x="4643578" y="432838"/>
            <a:chExt cx="1028134" cy="1160188"/>
          </a:xfrm>
          <a:solidFill>
            <a:schemeClr val="bg1"/>
          </a:solidFill>
        </p:grpSpPr>
        <p:sp>
          <p:nvSpPr>
            <p:cNvPr id="29" name="Freeform 1033">
              <a:extLst>
                <a:ext uri="{FF2B5EF4-FFF2-40B4-BE49-F238E27FC236}">
                  <a16:creationId xmlns:a16="http://schemas.microsoft.com/office/drawing/2014/main" id="{733BD79B-3857-D901-3137-2F1744D4A2B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dirty="0"/>
            </a:p>
          </p:txBody>
        </p:sp>
        <p:grpSp>
          <p:nvGrpSpPr>
            <p:cNvPr id="30" name="Graphic 3">
              <a:extLst>
                <a:ext uri="{FF2B5EF4-FFF2-40B4-BE49-F238E27FC236}">
                  <a16:creationId xmlns:a16="http://schemas.microsoft.com/office/drawing/2014/main" id="{6296B283-B606-6376-70A3-E239447ACE77}"/>
                </a:ext>
              </a:extLst>
            </p:cNvPr>
            <p:cNvGrpSpPr/>
            <p:nvPr/>
          </p:nvGrpSpPr>
          <p:grpSpPr>
            <a:xfrm>
              <a:off x="4643578" y="432838"/>
              <a:ext cx="1028134" cy="1160188"/>
              <a:chOff x="4643578" y="432838"/>
              <a:chExt cx="1028134" cy="1160188"/>
            </a:xfrm>
            <a:grpFill/>
          </p:grpSpPr>
          <p:sp>
            <p:nvSpPr>
              <p:cNvPr id="31" name="Freeform 1035">
                <a:extLst>
                  <a:ext uri="{FF2B5EF4-FFF2-40B4-BE49-F238E27FC236}">
                    <a16:creationId xmlns:a16="http://schemas.microsoft.com/office/drawing/2014/main" id="{D768B475-E429-4BB5-C119-6180A70F9FC2}"/>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D4E57E57-AF0C-02EB-1E3D-E973BC8B71B3}"/>
                  </a:ext>
                </a:extLst>
              </p:cNvPr>
              <p:cNvGrpSpPr/>
              <p:nvPr/>
            </p:nvGrpSpPr>
            <p:grpSpPr>
              <a:xfrm>
                <a:off x="4643578" y="432838"/>
                <a:ext cx="1028134" cy="1160188"/>
                <a:chOff x="4643578" y="432838"/>
                <a:chExt cx="1028134" cy="1160188"/>
              </a:xfrm>
              <a:grpFill/>
            </p:grpSpPr>
            <p:sp>
              <p:nvSpPr>
                <p:cNvPr id="33" name="Freeform 1037">
                  <a:extLst>
                    <a:ext uri="{FF2B5EF4-FFF2-40B4-BE49-F238E27FC236}">
                      <a16:creationId xmlns:a16="http://schemas.microsoft.com/office/drawing/2014/main" id="{F3A044E3-532E-49A1-5665-C75AD2A9568C}"/>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4" name="Freeform 1038">
                  <a:extLst>
                    <a:ext uri="{FF2B5EF4-FFF2-40B4-BE49-F238E27FC236}">
                      <a16:creationId xmlns:a16="http://schemas.microsoft.com/office/drawing/2014/main" id="{E4F6BFD1-1D09-4FE7-25B7-4F1351924AAB}"/>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35" name="Graphic 3">
            <a:extLst>
              <a:ext uri="{FF2B5EF4-FFF2-40B4-BE49-F238E27FC236}">
                <a16:creationId xmlns:a16="http://schemas.microsoft.com/office/drawing/2014/main" id="{E689CC58-7D73-2837-39D9-59520B22C6A3}"/>
              </a:ext>
            </a:extLst>
          </p:cNvPr>
          <p:cNvGrpSpPr/>
          <p:nvPr/>
        </p:nvGrpSpPr>
        <p:grpSpPr>
          <a:xfrm>
            <a:off x="9193972" y="5709858"/>
            <a:ext cx="712143" cy="619113"/>
            <a:chOff x="6615628" y="2116894"/>
            <a:chExt cx="1066935" cy="1001108"/>
          </a:xfrm>
          <a:solidFill>
            <a:schemeClr val="bg1"/>
          </a:solidFill>
        </p:grpSpPr>
        <p:sp>
          <p:nvSpPr>
            <p:cNvPr id="36" name="Freeform 1128">
              <a:extLst>
                <a:ext uri="{FF2B5EF4-FFF2-40B4-BE49-F238E27FC236}">
                  <a16:creationId xmlns:a16="http://schemas.microsoft.com/office/drawing/2014/main" id="{581D519A-83CB-DC6B-117B-D9F651DBFC9E}"/>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FCBBDC20-AD2A-AD76-2B5C-4426B76A1FA2}"/>
                </a:ext>
              </a:extLst>
            </p:cNvPr>
            <p:cNvGrpSpPr/>
            <p:nvPr/>
          </p:nvGrpSpPr>
          <p:grpSpPr>
            <a:xfrm>
              <a:off x="6615628" y="2116894"/>
              <a:ext cx="1066935" cy="1001108"/>
              <a:chOff x="6615628" y="2116894"/>
              <a:chExt cx="1066935" cy="1001108"/>
            </a:xfrm>
            <a:grpFill/>
          </p:grpSpPr>
          <p:sp>
            <p:nvSpPr>
              <p:cNvPr id="38" name="Freeform 1130">
                <a:extLst>
                  <a:ext uri="{FF2B5EF4-FFF2-40B4-BE49-F238E27FC236}">
                    <a16:creationId xmlns:a16="http://schemas.microsoft.com/office/drawing/2014/main" id="{396BDFD6-C168-2BE7-DC6A-D9D7808BFFC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9" name="Freeform 1131">
                <a:extLst>
                  <a:ext uri="{FF2B5EF4-FFF2-40B4-BE49-F238E27FC236}">
                    <a16:creationId xmlns:a16="http://schemas.microsoft.com/office/drawing/2014/main" id="{502EB653-8CC2-FEB0-7C36-3E14F493EA9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40" name="Freeform 1132">
                <a:extLst>
                  <a:ext uri="{FF2B5EF4-FFF2-40B4-BE49-F238E27FC236}">
                    <a16:creationId xmlns:a16="http://schemas.microsoft.com/office/drawing/2014/main" id="{8D2ED528-CB19-4546-ED4A-A2AE5BFBBF6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41" name="Freeform 1133">
                <a:extLst>
                  <a:ext uri="{FF2B5EF4-FFF2-40B4-BE49-F238E27FC236}">
                    <a16:creationId xmlns:a16="http://schemas.microsoft.com/office/drawing/2014/main" id="{9F1D04B6-859E-3678-AF9B-C93DBCE4091E}"/>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42" name="Freeform 1134">
                <a:extLst>
                  <a:ext uri="{FF2B5EF4-FFF2-40B4-BE49-F238E27FC236}">
                    <a16:creationId xmlns:a16="http://schemas.microsoft.com/office/drawing/2014/main" id="{3F75D6C0-0EB4-0586-2019-A27FB5B3F773}"/>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3" name="Freeform 1135">
                <a:extLst>
                  <a:ext uri="{FF2B5EF4-FFF2-40B4-BE49-F238E27FC236}">
                    <a16:creationId xmlns:a16="http://schemas.microsoft.com/office/drawing/2014/main" id="{9B329B66-609C-8964-C40E-4979246DD5D4}"/>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4" name="Freeform 1136">
                <a:extLst>
                  <a:ext uri="{FF2B5EF4-FFF2-40B4-BE49-F238E27FC236}">
                    <a16:creationId xmlns:a16="http://schemas.microsoft.com/office/drawing/2014/main" id="{20E30C1B-7306-9963-ABF9-1948B8E5269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5" name="Freeform 1137">
                <a:extLst>
                  <a:ext uri="{FF2B5EF4-FFF2-40B4-BE49-F238E27FC236}">
                    <a16:creationId xmlns:a16="http://schemas.microsoft.com/office/drawing/2014/main" id="{37143D91-D570-3D73-10B2-019B43CC4934}"/>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6" name="Freeform 1138">
                <a:extLst>
                  <a:ext uri="{FF2B5EF4-FFF2-40B4-BE49-F238E27FC236}">
                    <a16:creationId xmlns:a16="http://schemas.microsoft.com/office/drawing/2014/main" id="{57B5C4D2-14F1-2A1A-7F63-1D3AA0299AA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7" name="Freeform 1139">
                <a:extLst>
                  <a:ext uri="{FF2B5EF4-FFF2-40B4-BE49-F238E27FC236}">
                    <a16:creationId xmlns:a16="http://schemas.microsoft.com/office/drawing/2014/main" id="{2C98B206-23A4-E116-25A2-9971F893E027}"/>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8" name="Freeform 1140">
                <a:extLst>
                  <a:ext uri="{FF2B5EF4-FFF2-40B4-BE49-F238E27FC236}">
                    <a16:creationId xmlns:a16="http://schemas.microsoft.com/office/drawing/2014/main" id="{0E55D494-AF1A-DA95-29E0-FF789E9E199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9" name="Freeform 1141">
                <a:extLst>
                  <a:ext uri="{FF2B5EF4-FFF2-40B4-BE49-F238E27FC236}">
                    <a16:creationId xmlns:a16="http://schemas.microsoft.com/office/drawing/2014/main" id="{772F6754-F40A-4E89-EC66-98A6911B5326}"/>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DE8CC7FD-F434-F233-7874-8528D4905BEE}"/>
              </a:ext>
            </a:extLst>
          </p:cNvPr>
          <p:cNvGrpSpPr/>
          <p:nvPr/>
        </p:nvGrpSpPr>
        <p:grpSpPr>
          <a:xfrm>
            <a:off x="3654318" y="5818842"/>
            <a:ext cx="575165" cy="532816"/>
            <a:chOff x="3258209" y="1217582"/>
            <a:chExt cx="4712093" cy="4711281"/>
          </a:xfrm>
          <a:solidFill>
            <a:schemeClr val="bg1"/>
          </a:solidFill>
        </p:grpSpPr>
        <p:sp>
          <p:nvSpPr>
            <p:cNvPr id="51" name="Freeform 31">
              <a:extLst>
                <a:ext uri="{FF2B5EF4-FFF2-40B4-BE49-F238E27FC236}">
                  <a16:creationId xmlns:a16="http://schemas.microsoft.com/office/drawing/2014/main" id="{AFBF0211-8DB3-6557-5700-52875968FE5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2" name="Freeform 32">
              <a:extLst>
                <a:ext uri="{FF2B5EF4-FFF2-40B4-BE49-F238E27FC236}">
                  <a16:creationId xmlns:a16="http://schemas.microsoft.com/office/drawing/2014/main" id="{7C288DFA-8CFB-0F51-C946-5871F38D2E39}"/>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D143961A-7B33-185D-F9D3-40BEA5FFE2BA}"/>
                </a:ext>
              </a:extLst>
            </p:cNvPr>
            <p:cNvGrpSpPr/>
            <p:nvPr/>
          </p:nvGrpSpPr>
          <p:grpSpPr>
            <a:xfrm>
              <a:off x="3258209" y="1217582"/>
              <a:ext cx="4712093" cy="4711281"/>
              <a:chOff x="3258209" y="1217582"/>
              <a:chExt cx="4712093" cy="4711281"/>
            </a:xfrm>
            <a:grpFill/>
          </p:grpSpPr>
          <p:sp>
            <p:nvSpPr>
              <p:cNvPr id="54" name="Freeform 16">
                <a:extLst>
                  <a:ext uri="{FF2B5EF4-FFF2-40B4-BE49-F238E27FC236}">
                    <a16:creationId xmlns:a16="http://schemas.microsoft.com/office/drawing/2014/main" id="{D4AA069E-931C-5D85-69AB-DC7146EC0B93}"/>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5" name="Freeform 18">
                <a:extLst>
                  <a:ext uri="{FF2B5EF4-FFF2-40B4-BE49-F238E27FC236}">
                    <a16:creationId xmlns:a16="http://schemas.microsoft.com/office/drawing/2014/main" id="{23EA563C-35CD-6D03-EDE2-F173F50703EB}"/>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6" name="Freeform 19">
                <a:extLst>
                  <a:ext uri="{FF2B5EF4-FFF2-40B4-BE49-F238E27FC236}">
                    <a16:creationId xmlns:a16="http://schemas.microsoft.com/office/drawing/2014/main" id="{EA8208FB-6BB6-10DE-C3EE-00EC10F05E71}"/>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7" name="Freeform 20">
                <a:extLst>
                  <a:ext uri="{FF2B5EF4-FFF2-40B4-BE49-F238E27FC236}">
                    <a16:creationId xmlns:a16="http://schemas.microsoft.com/office/drawing/2014/main" id="{F6CA9120-EE33-F83C-EE2D-B2B77008C18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8" name="Freeform 21">
                <a:extLst>
                  <a:ext uri="{FF2B5EF4-FFF2-40B4-BE49-F238E27FC236}">
                    <a16:creationId xmlns:a16="http://schemas.microsoft.com/office/drawing/2014/main" id="{91061BE5-00C1-93DD-524E-8B246106C1F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9" name="Freeform 22">
                <a:extLst>
                  <a:ext uri="{FF2B5EF4-FFF2-40B4-BE49-F238E27FC236}">
                    <a16:creationId xmlns:a16="http://schemas.microsoft.com/office/drawing/2014/main" id="{34D35003-CF09-22F9-A449-43BD64F48307}"/>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3">
                <a:extLst>
                  <a:ext uri="{FF2B5EF4-FFF2-40B4-BE49-F238E27FC236}">
                    <a16:creationId xmlns:a16="http://schemas.microsoft.com/office/drawing/2014/main" id="{5437A157-16AA-F2EA-0026-9D7AC6D3546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1" name="Freeform 24">
                <a:extLst>
                  <a:ext uri="{FF2B5EF4-FFF2-40B4-BE49-F238E27FC236}">
                    <a16:creationId xmlns:a16="http://schemas.microsoft.com/office/drawing/2014/main" id="{86B1B38B-7DBC-5132-2BEA-EF30A2E1AAC5}"/>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2" name="Freeform 25">
                <a:extLst>
                  <a:ext uri="{FF2B5EF4-FFF2-40B4-BE49-F238E27FC236}">
                    <a16:creationId xmlns:a16="http://schemas.microsoft.com/office/drawing/2014/main" id="{E7FD7B31-01AC-45DD-332F-552B2087053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6">
                <a:extLst>
                  <a:ext uri="{FF2B5EF4-FFF2-40B4-BE49-F238E27FC236}">
                    <a16:creationId xmlns:a16="http://schemas.microsoft.com/office/drawing/2014/main" id="{9BF702B9-8E8B-8FFA-6413-C220849A9E3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4" name="Freeform 27">
                <a:extLst>
                  <a:ext uri="{FF2B5EF4-FFF2-40B4-BE49-F238E27FC236}">
                    <a16:creationId xmlns:a16="http://schemas.microsoft.com/office/drawing/2014/main" id="{54A6EA90-EB6A-24F6-D5D8-9D45D700175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5" name="Freeform 28">
                <a:extLst>
                  <a:ext uri="{FF2B5EF4-FFF2-40B4-BE49-F238E27FC236}">
                    <a16:creationId xmlns:a16="http://schemas.microsoft.com/office/drawing/2014/main" id="{CBBAE20E-3230-3B48-78BB-954AE86F7322}"/>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6" name="Freeform 29">
                <a:extLst>
                  <a:ext uri="{FF2B5EF4-FFF2-40B4-BE49-F238E27FC236}">
                    <a16:creationId xmlns:a16="http://schemas.microsoft.com/office/drawing/2014/main" id="{BB080319-BFE5-ACE5-A143-C2515D2F380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7" name="Freeform 30">
                <a:extLst>
                  <a:ext uri="{FF2B5EF4-FFF2-40B4-BE49-F238E27FC236}">
                    <a16:creationId xmlns:a16="http://schemas.microsoft.com/office/drawing/2014/main" id="{B683001B-EA40-0430-8938-FB6B9CE9C7F5}"/>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19" name="Group 18">
            <a:extLst>
              <a:ext uri="{FF2B5EF4-FFF2-40B4-BE49-F238E27FC236}">
                <a16:creationId xmlns:a16="http://schemas.microsoft.com/office/drawing/2014/main" id="{E086CE0C-68D0-AE14-40AD-47F0A949CE61}"/>
              </a:ext>
            </a:extLst>
          </p:cNvPr>
          <p:cNvGrpSpPr/>
          <p:nvPr/>
        </p:nvGrpSpPr>
        <p:grpSpPr>
          <a:xfrm>
            <a:off x="9710323" y="432757"/>
            <a:ext cx="1034323" cy="1032970"/>
            <a:chOff x="2357946" y="2285562"/>
            <a:chExt cx="1034323" cy="1032970"/>
          </a:xfrm>
          <a:solidFill>
            <a:schemeClr val="bg1"/>
          </a:solidFill>
        </p:grpSpPr>
        <p:sp>
          <p:nvSpPr>
            <p:cNvPr id="20" name="Freeform 33">
              <a:extLst>
                <a:ext uri="{FF2B5EF4-FFF2-40B4-BE49-F238E27FC236}">
                  <a16:creationId xmlns:a16="http://schemas.microsoft.com/office/drawing/2014/main" id="{406C29F7-4265-9F00-B76F-43421EFDFBB5}"/>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F26F46"/>
            </a:solidFill>
            <a:ln w="9502" cap="flat">
              <a:noFill/>
              <a:prstDash val="solid"/>
              <a:miter/>
            </a:ln>
          </p:spPr>
          <p:txBody>
            <a:bodyPr rtlCol="0" anchor="ctr"/>
            <a:lstStyle/>
            <a:p>
              <a:endParaRPr lang="en-US"/>
            </a:p>
          </p:txBody>
        </p:sp>
        <p:grpSp>
          <p:nvGrpSpPr>
            <p:cNvPr id="21" name="Graphic 37">
              <a:extLst>
                <a:ext uri="{FF2B5EF4-FFF2-40B4-BE49-F238E27FC236}">
                  <a16:creationId xmlns:a16="http://schemas.microsoft.com/office/drawing/2014/main" id="{E19D9D90-D255-3763-2983-59E84A7CBC7D}"/>
                </a:ext>
              </a:extLst>
            </p:cNvPr>
            <p:cNvGrpSpPr/>
            <p:nvPr/>
          </p:nvGrpSpPr>
          <p:grpSpPr>
            <a:xfrm>
              <a:off x="2357946" y="2285562"/>
              <a:ext cx="1034323" cy="1032970"/>
              <a:chOff x="5737725" y="2862443"/>
              <a:chExt cx="1034323" cy="1032970"/>
            </a:xfrm>
            <a:grpFill/>
          </p:grpSpPr>
          <p:sp>
            <p:nvSpPr>
              <p:cNvPr id="22" name="Freeform 35">
                <a:extLst>
                  <a:ext uri="{FF2B5EF4-FFF2-40B4-BE49-F238E27FC236}">
                    <a16:creationId xmlns:a16="http://schemas.microsoft.com/office/drawing/2014/main" id="{757D0529-0217-A729-0A02-879609E375FC}"/>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23" name="Freeform 36">
                <a:extLst>
                  <a:ext uri="{FF2B5EF4-FFF2-40B4-BE49-F238E27FC236}">
                    <a16:creationId xmlns:a16="http://schemas.microsoft.com/office/drawing/2014/main" id="{E4B05BC1-DA25-9E07-E4FF-E56FB2FC1B91}"/>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27" name="Freeform 37">
                <a:extLst>
                  <a:ext uri="{FF2B5EF4-FFF2-40B4-BE49-F238E27FC236}">
                    <a16:creationId xmlns:a16="http://schemas.microsoft.com/office/drawing/2014/main" id="{6623B8B3-47D8-E18E-AF7C-9AE6A4FEDD25}"/>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68" name="Freeform 38">
                <a:extLst>
                  <a:ext uri="{FF2B5EF4-FFF2-40B4-BE49-F238E27FC236}">
                    <a16:creationId xmlns:a16="http://schemas.microsoft.com/office/drawing/2014/main" id="{3BC8A6B3-80D5-DF19-5019-085BA6BDD420}"/>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69" name="Freeform 39">
                <a:extLst>
                  <a:ext uri="{FF2B5EF4-FFF2-40B4-BE49-F238E27FC236}">
                    <a16:creationId xmlns:a16="http://schemas.microsoft.com/office/drawing/2014/main" id="{81D1E146-77DF-3A9D-C081-42C06A733276}"/>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8946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0862D5-48B5-8601-6D6D-FEE8183B3428}"/>
              </a:ext>
            </a:extLst>
          </p:cNvPr>
          <p:cNvSpPr>
            <a:spLocks noGrp="1"/>
          </p:cNvSpPr>
          <p:nvPr>
            <p:ph type="body" sz="quarter" idx="18"/>
          </p:nvPr>
        </p:nvSpPr>
        <p:spPr>
          <a:xfrm>
            <a:off x="4627645" y="609180"/>
            <a:ext cx="6557395" cy="5166427"/>
          </a:xfrm>
        </p:spPr>
        <p:txBody>
          <a:bodyPr/>
          <a:lstStyle/>
          <a:p>
            <a:r>
              <a:rPr lang="nl-NL" dirty="0"/>
              <a:t>Succesvolle samenwerking in voedselsystemen vraagt om duidelijke en inclusieve communicatie. Partners komen vaak uit onderwijs, industrie, horeca, beleid en gemeenschappen, met verschillende doelen, taal en werkwijzen. Zonder goede afstemming kan samenwerking versnipperen of door één perspectief worden gedomineerd.</a:t>
            </a:r>
          </a:p>
          <a:p>
            <a:endParaRPr lang="nl-NL" dirty="0"/>
          </a:p>
          <a:p>
            <a:r>
              <a:rPr lang="nl-NL" dirty="0"/>
              <a:t>Effectieve communicatie betekent helderheid over doelen, rollen en verwachtingen, en ruimte voor dialoog en feedback. Het vraagt ook erkenning van verschillende vormen van kennis, zoals expertise, praktijkervaring en culturele inzichten. Respectvolle en transparante communicatie versterkt duurzame samenwerking.</a:t>
            </a:r>
          </a:p>
        </p:txBody>
      </p:sp>
      <p:sp>
        <p:nvSpPr>
          <p:cNvPr id="3" name="Text Placeholder 2">
            <a:extLst>
              <a:ext uri="{FF2B5EF4-FFF2-40B4-BE49-F238E27FC236}">
                <a16:creationId xmlns:a16="http://schemas.microsoft.com/office/drawing/2014/main" id="{45944419-CE95-E806-A0B5-DDCC7A6E69AE}"/>
              </a:ext>
            </a:extLst>
          </p:cNvPr>
          <p:cNvSpPr>
            <a:spLocks noGrp="1"/>
          </p:cNvSpPr>
          <p:nvPr>
            <p:ph type="body" sz="quarter" idx="16"/>
          </p:nvPr>
        </p:nvSpPr>
        <p:spPr>
          <a:xfrm>
            <a:off x="600998" y="835090"/>
            <a:ext cx="3209001" cy="1774519"/>
          </a:xfrm>
        </p:spPr>
        <p:txBody>
          <a:bodyPr/>
          <a:lstStyle/>
          <a:p>
            <a:r>
              <a:rPr lang="en-US" dirty="0"/>
              <a:t>Communicatie en vertrouwen in partner-</a:t>
            </a:r>
            <a:r>
              <a:rPr lang="en-US" dirty="0" err="1"/>
              <a:t>schappen</a:t>
            </a:r>
            <a:endParaRPr lang="en-GB" dirty="0"/>
          </a:p>
        </p:txBody>
      </p:sp>
      <p:grpSp>
        <p:nvGrpSpPr>
          <p:cNvPr id="12" name="Group 11">
            <a:extLst>
              <a:ext uri="{FF2B5EF4-FFF2-40B4-BE49-F238E27FC236}">
                <a16:creationId xmlns:a16="http://schemas.microsoft.com/office/drawing/2014/main" id="{2E12EA16-9955-1949-EAA6-9BF2A1AF0A9F}"/>
              </a:ext>
            </a:extLst>
          </p:cNvPr>
          <p:cNvGrpSpPr/>
          <p:nvPr/>
        </p:nvGrpSpPr>
        <p:grpSpPr>
          <a:xfrm>
            <a:off x="1006960" y="3686004"/>
            <a:ext cx="2044584" cy="1774519"/>
            <a:chOff x="4422991" y="1951890"/>
            <a:chExt cx="1086135" cy="968195"/>
          </a:xfrm>
          <a:solidFill>
            <a:schemeClr val="bg1"/>
          </a:solidFill>
        </p:grpSpPr>
        <p:sp>
          <p:nvSpPr>
            <p:cNvPr id="13" name="Freeform 1486">
              <a:extLst>
                <a:ext uri="{FF2B5EF4-FFF2-40B4-BE49-F238E27FC236}">
                  <a16:creationId xmlns:a16="http://schemas.microsoft.com/office/drawing/2014/main" id="{E82E99A3-6217-FE9F-BAB8-8660BA89C3BB}"/>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1DA73B73-D33E-8A8F-4F3A-54414BD95E35}"/>
                </a:ext>
              </a:extLst>
            </p:cNvPr>
            <p:cNvGrpSpPr/>
            <p:nvPr/>
          </p:nvGrpSpPr>
          <p:grpSpPr>
            <a:xfrm>
              <a:off x="4738409" y="2001259"/>
              <a:ext cx="466270" cy="416899"/>
              <a:chOff x="4738409" y="2001259"/>
              <a:chExt cx="466270" cy="416899"/>
            </a:xfrm>
            <a:grpFill/>
          </p:grpSpPr>
          <p:sp>
            <p:nvSpPr>
              <p:cNvPr id="15" name="Freeform 1488">
                <a:extLst>
                  <a:ext uri="{FF2B5EF4-FFF2-40B4-BE49-F238E27FC236}">
                    <a16:creationId xmlns:a16="http://schemas.microsoft.com/office/drawing/2014/main" id="{1BDB37F4-E104-8A2D-991A-F3A9FAAE24DD}"/>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26F46"/>
              </a:solidFill>
              <a:ln w="27426" cap="flat">
                <a:noFill/>
                <a:prstDash val="solid"/>
                <a:miter/>
              </a:ln>
            </p:spPr>
            <p:txBody>
              <a:bodyPr rtlCol="0" anchor="ctr"/>
              <a:lstStyle/>
              <a:p>
                <a:endParaRPr lang="en-US"/>
              </a:p>
            </p:txBody>
          </p:sp>
          <p:sp>
            <p:nvSpPr>
              <p:cNvPr id="16" name="Freeform 1489">
                <a:extLst>
                  <a:ext uri="{FF2B5EF4-FFF2-40B4-BE49-F238E27FC236}">
                    <a16:creationId xmlns:a16="http://schemas.microsoft.com/office/drawing/2014/main" id="{51F1E0D1-6665-8140-C5DB-6D99D9DE3A05}"/>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26F46"/>
              </a:solidFill>
              <a:ln w="27426" cap="flat">
                <a:noFill/>
                <a:prstDash val="solid"/>
                <a:miter/>
              </a:ln>
            </p:spPr>
            <p:txBody>
              <a:bodyPr rtlCol="0" anchor="ctr"/>
              <a:lstStyle/>
              <a:p>
                <a:endParaRPr lang="en-US"/>
              </a:p>
            </p:txBody>
          </p:sp>
          <p:sp>
            <p:nvSpPr>
              <p:cNvPr id="17" name="Freeform 1490">
                <a:extLst>
                  <a:ext uri="{FF2B5EF4-FFF2-40B4-BE49-F238E27FC236}">
                    <a16:creationId xmlns:a16="http://schemas.microsoft.com/office/drawing/2014/main" id="{D041E902-F0DE-3DC8-31D3-D31281E6011F}"/>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26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18696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E8879-1CC7-7762-930F-6F0097614595}"/>
              </a:ext>
            </a:extLst>
          </p:cNvPr>
          <p:cNvSpPr>
            <a:spLocks noGrp="1"/>
          </p:cNvSpPr>
          <p:nvPr>
            <p:ph type="body" sz="quarter" idx="16"/>
          </p:nvPr>
        </p:nvSpPr>
        <p:spPr/>
        <p:txBody>
          <a:bodyPr/>
          <a:lstStyle/>
          <a:p>
            <a:r>
              <a:rPr lang="en-GB" dirty="0"/>
              <a:t>Vertrouwen, macht </a:t>
            </a:r>
            <a:r>
              <a:rPr lang="en-GB" dirty="0" err="1"/>
              <a:t>en</a:t>
            </a:r>
            <a:r>
              <a:rPr lang="en-GB" dirty="0"/>
              <a:t> </a:t>
            </a:r>
            <a:r>
              <a:rPr lang="en-GB" dirty="0" err="1"/>
              <a:t>deelname</a:t>
            </a:r>
            <a:endParaRPr lang="en-GB" dirty="0"/>
          </a:p>
        </p:txBody>
      </p:sp>
      <p:sp>
        <p:nvSpPr>
          <p:cNvPr id="3" name="Text Placeholder 2">
            <a:extLst>
              <a:ext uri="{FF2B5EF4-FFF2-40B4-BE49-F238E27FC236}">
                <a16:creationId xmlns:a16="http://schemas.microsoft.com/office/drawing/2014/main" id="{CFD38EF1-5E20-7F1C-A7F9-9DE84AD3C890}"/>
              </a:ext>
            </a:extLst>
          </p:cNvPr>
          <p:cNvSpPr>
            <a:spLocks noGrp="1"/>
          </p:cNvSpPr>
          <p:nvPr>
            <p:ph type="body" sz="quarter" idx="19"/>
          </p:nvPr>
        </p:nvSpPr>
        <p:spPr>
          <a:xfrm>
            <a:off x="904856" y="2383873"/>
            <a:ext cx="10479218" cy="3781929"/>
          </a:xfrm>
        </p:spPr>
        <p:txBody>
          <a:bodyPr/>
          <a:lstStyle/>
          <a:p>
            <a:r>
              <a:rPr lang="nl-NL" dirty="0"/>
              <a:t>Vertrouwen is een belangrijk onderdeel van samenwerking in voedselsystemen, maar het ontstaat niet automatisch. Verschillen in macht, zoals toegang tot financiering, institutionele positie of expertise, beïnvloeden wie gehoord wordt, wie beslissingen neemt en welke kennis wordt gewaardeerd. Als hier geen aandacht voor is, kan samenwerking bestaande ongelijkheden versterken.</a:t>
            </a:r>
          </a:p>
          <a:p>
            <a:pPr marL="0" indent="0" algn="just"/>
            <a:endParaRPr lang="en-US" dirty="0"/>
          </a:p>
          <a:p>
            <a:r>
              <a:rPr lang="nl-NL" dirty="0"/>
              <a:t>Inclusieve samenwerking vraagt om bewust omgaan met deze machtsverschillen. Dit betekent samen beslissingen nemen, ruimte geven aan stemmen uit de gemeenschap en naast academische en professionele kennis ook ervaringskennis erkennen. Wanneer vertrouwen wordt opgebouwd op basis van eerlijke participatie en wederzijds respect, leidt dit tot sterkere en rechtvaardigere samenwerking.</a:t>
            </a:r>
          </a:p>
        </p:txBody>
      </p:sp>
      <p:grpSp>
        <p:nvGrpSpPr>
          <p:cNvPr id="4" name="Group 3">
            <a:extLst>
              <a:ext uri="{FF2B5EF4-FFF2-40B4-BE49-F238E27FC236}">
                <a16:creationId xmlns:a16="http://schemas.microsoft.com/office/drawing/2014/main" id="{F0D68187-58B4-F602-4AF3-7C9607985010}"/>
              </a:ext>
            </a:extLst>
          </p:cNvPr>
          <p:cNvGrpSpPr/>
          <p:nvPr/>
        </p:nvGrpSpPr>
        <p:grpSpPr>
          <a:xfrm>
            <a:off x="9200452" y="469815"/>
            <a:ext cx="1239142" cy="1178995"/>
            <a:chOff x="4422991" y="1951890"/>
            <a:chExt cx="1086135" cy="968195"/>
          </a:xfrm>
          <a:solidFill>
            <a:schemeClr val="bg1"/>
          </a:solidFill>
        </p:grpSpPr>
        <p:sp>
          <p:nvSpPr>
            <p:cNvPr id="5" name="Freeform 1486">
              <a:extLst>
                <a:ext uri="{FF2B5EF4-FFF2-40B4-BE49-F238E27FC236}">
                  <a16:creationId xmlns:a16="http://schemas.microsoft.com/office/drawing/2014/main" id="{A441F407-2C56-4FAB-3C4B-D44D9CDE97D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088CB3B5-F8FD-F332-322C-A5AA9AE735B4}"/>
                </a:ext>
              </a:extLst>
            </p:cNvPr>
            <p:cNvGrpSpPr/>
            <p:nvPr/>
          </p:nvGrpSpPr>
          <p:grpSpPr>
            <a:xfrm>
              <a:off x="4738409" y="2001259"/>
              <a:ext cx="466270" cy="416899"/>
              <a:chOff x="4738409" y="2001259"/>
              <a:chExt cx="466270" cy="416899"/>
            </a:xfrm>
            <a:grpFill/>
          </p:grpSpPr>
          <p:sp>
            <p:nvSpPr>
              <p:cNvPr id="7" name="Freeform 1488">
                <a:extLst>
                  <a:ext uri="{FF2B5EF4-FFF2-40B4-BE49-F238E27FC236}">
                    <a16:creationId xmlns:a16="http://schemas.microsoft.com/office/drawing/2014/main" id="{D29C6AD1-6FC7-A63D-CD68-9BB5E1D6F54A}"/>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26F46"/>
              </a:solidFill>
              <a:ln w="27426" cap="flat">
                <a:noFill/>
                <a:prstDash val="solid"/>
                <a:miter/>
              </a:ln>
            </p:spPr>
            <p:txBody>
              <a:bodyPr rtlCol="0" anchor="ctr"/>
              <a:lstStyle/>
              <a:p>
                <a:endParaRPr lang="en-US"/>
              </a:p>
            </p:txBody>
          </p:sp>
          <p:sp>
            <p:nvSpPr>
              <p:cNvPr id="8" name="Freeform 1489">
                <a:extLst>
                  <a:ext uri="{FF2B5EF4-FFF2-40B4-BE49-F238E27FC236}">
                    <a16:creationId xmlns:a16="http://schemas.microsoft.com/office/drawing/2014/main" id="{A69327BD-4E2D-D0C0-5DB8-4AC0E748EFFF}"/>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26F46"/>
              </a:solidFill>
              <a:ln w="27426" cap="flat">
                <a:noFill/>
                <a:prstDash val="solid"/>
                <a:miter/>
              </a:ln>
            </p:spPr>
            <p:txBody>
              <a:bodyPr rtlCol="0" anchor="ctr"/>
              <a:lstStyle/>
              <a:p>
                <a:endParaRPr lang="en-US"/>
              </a:p>
            </p:txBody>
          </p:sp>
          <p:sp>
            <p:nvSpPr>
              <p:cNvPr id="9" name="Freeform 1490">
                <a:extLst>
                  <a:ext uri="{FF2B5EF4-FFF2-40B4-BE49-F238E27FC236}">
                    <a16:creationId xmlns:a16="http://schemas.microsoft.com/office/drawing/2014/main" id="{A8A2422E-97A2-94E6-5ABB-F2F5E432C51A}"/>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26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228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1840B-0B70-FBA1-7658-61481DEA0462}"/>
              </a:ext>
            </a:extLst>
          </p:cNvPr>
          <p:cNvSpPr>
            <a:spLocks noGrp="1"/>
          </p:cNvSpPr>
          <p:nvPr>
            <p:ph type="body" sz="quarter" idx="16"/>
          </p:nvPr>
        </p:nvSpPr>
        <p:spPr/>
        <p:txBody>
          <a:bodyPr/>
          <a:lstStyle/>
          <a:p>
            <a:r>
              <a:rPr lang="nl-NL" dirty="0"/>
              <a:t>Ethische samenwerking in voedselsystemen</a:t>
            </a:r>
            <a:endParaRPr lang="en-GB" dirty="0"/>
          </a:p>
        </p:txBody>
      </p:sp>
      <p:sp>
        <p:nvSpPr>
          <p:cNvPr id="3" name="Text Placeholder 2">
            <a:extLst>
              <a:ext uri="{FF2B5EF4-FFF2-40B4-BE49-F238E27FC236}">
                <a16:creationId xmlns:a16="http://schemas.microsoft.com/office/drawing/2014/main" id="{13F56C67-568A-0B86-F23B-D1292037E3C4}"/>
              </a:ext>
            </a:extLst>
          </p:cNvPr>
          <p:cNvSpPr>
            <a:spLocks noGrp="1"/>
          </p:cNvSpPr>
          <p:nvPr>
            <p:ph type="body" sz="quarter" idx="19"/>
          </p:nvPr>
        </p:nvSpPr>
        <p:spPr>
          <a:xfrm>
            <a:off x="904856" y="1630548"/>
            <a:ext cx="10052954" cy="4250335"/>
          </a:xfrm>
        </p:spPr>
        <p:txBody>
          <a:bodyPr/>
          <a:lstStyle/>
          <a:p>
            <a:r>
              <a:rPr lang="nl-NL" dirty="0"/>
              <a:t>Ethische reflectie versterkt samenwerking in voedselsystemen. Het helpt partners nadenken over eerlijkheid, transparantie, verantwoordelijkheid en langetermijneffecten, vooral bij samenwerking tussen sectoren en met gemeenschappen.</a:t>
            </a:r>
          </a:p>
          <a:p>
            <a:endParaRPr lang="nl-NL" dirty="0"/>
          </a:p>
          <a:p>
            <a:r>
              <a:rPr lang="nl-NL" dirty="0"/>
              <a:t>Organisaties zoals de </a:t>
            </a:r>
            <a:r>
              <a:rPr lang="en-US" dirty="0">
                <a:hlinkClick r:id="rId2"/>
              </a:rPr>
              <a:t>Food Ethics Council </a:t>
            </a:r>
            <a:r>
              <a:rPr lang="nl-NL" dirty="0"/>
              <a:t>benadrukken het belang van ethiek in besluitvorming en partnerschappen. In plaats van vaste regels bieden ethische kaders ruimte voor voortdurende reflectie: hoe verloopt de samenwerking, wie profiteert en wat kan beter?</a:t>
            </a:r>
          </a:p>
          <a:p>
            <a:endParaRPr lang="nl-NL" dirty="0"/>
          </a:p>
          <a:p>
            <a:r>
              <a:rPr lang="nl-NL" dirty="0"/>
              <a:t>Door ethisch bewustzijn mee te nemen in communicatie en samenwerking, ontstaan sterkere, eerlijkere en duurzamere voedselsystemen.</a:t>
            </a:r>
          </a:p>
          <a:p>
            <a:pPr marL="0" indent="0" algn="just"/>
            <a:endParaRPr lang="en-GB" dirty="0"/>
          </a:p>
        </p:txBody>
      </p:sp>
    </p:spTree>
    <p:extLst>
      <p:ext uri="{BB962C8B-B14F-4D97-AF65-F5344CB8AC3E}">
        <p14:creationId xmlns:p14="http://schemas.microsoft.com/office/powerpoint/2010/main" val="114301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People hanging out">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3"/>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INLEIDING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86B5-A0E6-40C3-313E-E2F39F864D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887502-8199-3F10-834B-98441DE37709}"/>
              </a:ext>
            </a:extLst>
          </p:cNvPr>
          <p:cNvSpPr>
            <a:spLocks noGrp="1"/>
          </p:cNvSpPr>
          <p:nvPr>
            <p:ph type="body" sz="quarter" idx="19"/>
          </p:nvPr>
        </p:nvSpPr>
        <p:spPr>
          <a:xfrm>
            <a:off x="466039" y="1490950"/>
            <a:ext cx="6976752" cy="4102937"/>
          </a:xfrm>
          <a:prstGeom prst="rect">
            <a:avLst/>
          </a:prstGeom>
        </p:spPr>
        <p:txBody>
          <a:bodyPr/>
          <a:lstStyle/>
          <a:p>
            <a:r>
              <a:rPr lang="en-US" dirty="0">
                <a:hlinkClick r:id="rId3"/>
              </a:rPr>
              <a:t>FoodSHIFT 2030 </a:t>
            </a:r>
            <a:r>
              <a:rPr lang="nl-NL" dirty="0"/>
              <a:t>is een EU-initiatief dat universiteiten, bedrijven, overheden, maatschappelijke organisaties en burgers samenbrengt om voedselsystemen duurzamer te maken.</a:t>
            </a:r>
          </a:p>
          <a:p>
            <a:endParaRPr lang="nl-NL" dirty="0"/>
          </a:p>
          <a:p>
            <a:r>
              <a:rPr lang="nl-NL" dirty="0"/>
              <a:t>Het project gebruikt voedsel als vertrekpunt voor thema’s zoals gezonde voeding, voedselverspilling en milieu-impact. Via living labs, pilots en activiteiten in de gemeenschap wordt kennis samen ontwikkeld, in plaats van eenzijdig gedeeld.</a:t>
            </a:r>
          </a:p>
          <a:p>
            <a:endParaRPr lang="nl-NL" dirty="0"/>
          </a:p>
          <a:p>
            <a:r>
              <a:rPr lang="nl-NL" dirty="0" err="1"/>
              <a:t>FoodSHIFT</a:t>
            </a:r>
            <a:r>
              <a:rPr lang="nl-NL" dirty="0"/>
              <a:t> 2030 laat zien hoe samenwerking tussen onderwijs, industrie en gemeenschappen kan leiden tot innovatie die lokaal relevant is en bijdraagt aan bredere duurzaamheidsdoelen.</a:t>
            </a:r>
          </a:p>
        </p:txBody>
      </p:sp>
      <p:sp>
        <p:nvSpPr>
          <p:cNvPr id="10" name="Text Placeholder 1">
            <a:extLst>
              <a:ext uri="{FF2B5EF4-FFF2-40B4-BE49-F238E27FC236}">
                <a16:creationId xmlns:a16="http://schemas.microsoft.com/office/drawing/2014/main" id="{9CF57A16-5610-6AB5-AD2C-CF8488DE76FB}"/>
              </a:ext>
            </a:extLst>
          </p:cNvPr>
          <p:cNvSpPr txBox="1">
            <a:spLocks/>
          </p:cNvSpPr>
          <p:nvPr/>
        </p:nvSpPr>
        <p:spPr>
          <a:xfrm>
            <a:off x="-1" y="650590"/>
            <a:ext cx="4183693"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dirty="0">
                <a:solidFill>
                  <a:schemeClr val="bg1"/>
                </a:solidFill>
              </a:rPr>
              <a:t>FoodSHIFT 2023</a:t>
            </a:r>
          </a:p>
        </p:txBody>
      </p:sp>
      <p:pic>
        <p:nvPicPr>
          <p:cNvPr id="12" name="Picture Placeholder 11" descr="A close-up of a person's hand&#10;&#10;AI-generated content may be incorrect.">
            <a:extLst>
              <a:ext uri="{FF2B5EF4-FFF2-40B4-BE49-F238E27FC236}">
                <a16:creationId xmlns:a16="http://schemas.microsoft.com/office/drawing/2014/main" id="{A34A933D-E31D-C6A7-824E-22FDBA053B8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prstGeom prst="rect">
            <a:avLst/>
          </a:prstGeom>
          <a:solidFill>
            <a:srgbClr val="FFFFFF">
              <a:lumMod val="85000"/>
            </a:srgbClr>
          </a:solidFill>
        </p:spPr>
      </p:pic>
    </p:spTree>
    <p:extLst>
      <p:ext uri="{BB962C8B-B14F-4D97-AF65-F5344CB8AC3E}">
        <p14:creationId xmlns:p14="http://schemas.microsoft.com/office/powerpoint/2010/main" val="409514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762DF5-2782-3F09-438B-4BCFE5EE2606}"/>
              </a:ext>
            </a:extLst>
          </p:cNvPr>
          <p:cNvSpPr>
            <a:spLocks noGrp="1"/>
          </p:cNvSpPr>
          <p:nvPr>
            <p:ph type="body" sz="quarter" idx="18"/>
          </p:nvPr>
        </p:nvSpPr>
        <p:spPr/>
        <p:txBody>
          <a:bodyPr/>
          <a:lstStyle/>
          <a:p>
            <a:pPr marL="0" indent="0" algn="just"/>
            <a:r>
              <a:rPr lang="en-US" dirty="0"/>
              <a:t>Denk </a:t>
            </a:r>
            <a:r>
              <a:rPr lang="en-US" dirty="0" err="1"/>
              <a:t>na</a:t>
            </a:r>
            <a:r>
              <a:rPr lang="en-US" dirty="0"/>
              <a:t> over de rol van samenwerking bij het aanpakken van uitdagingen in het voedselsysteem.</a:t>
            </a:r>
          </a:p>
          <a:p>
            <a:pPr marL="342900" indent="-342900" algn="just">
              <a:buFont typeface="Arial" panose="020B0604020202020204" pitchFamily="34" charset="0"/>
              <a:buChar char="•"/>
            </a:pPr>
            <a:endParaRPr lang="en-US" i="1" dirty="0"/>
          </a:p>
          <a:p>
            <a:pPr marL="342900" indent="-342900" algn="just">
              <a:buFont typeface="Arial" panose="020B0604020202020204" pitchFamily="34" charset="0"/>
              <a:buChar char="•"/>
            </a:pPr>
            <a:r>
              <a:rPr lang="nl-NL" i="1" dirty="0"/>
              <a:t>Welke sectoren of disciplines zijn volgens jou het belangrijkst voor voedselduurzaamheid</a:t>
            </a:r>
            <a:r>
              <a:rPr lang="en-US" i="1" dirty="0"/>
              <a:t>?</a:t>
            </a:r>
          </a:p>
          <a:p>
            <a:pPr marL="342900" indent="-342900" algn="just">
              <a:buFont typeface="Arial" panose="020B0604020202020204" pitchFamily="34" charset="0"/>
              <a:buChar char="•"/>
            </a:pPr>
            <a:r>
              <a:rPr lang="nl-NL" i="1" dirty="0"/>
              <a:t>Hoe beïnvloeden macht, middelen en expertise de samenwerking</a:t>
            </a:r>
            <a:r>
              <a:rPr lang="en-US" i="1" dirty="0"/>
              <a:t>?</a:t>
            </a:r>
          </a:p>
          <a:p>
            <a:pPr marL="342900" indent="-342900" algn="just">
              <a:buFont typeface="Arial" panose="020B0604020202020204" pitchFamily="34" charset="0"/>
              <a:buChar char="•"/>
            </a:pPr>
            <a:r>
              <a:rPr lang="nl-NL" i="1" dirty="0"/>
              <a:t>Welke vaardigheden heb je nodig om goed te communiceren en vertrouwen op te bouwen</a:t>
            </a:r>
            <a:r>
              <a:rPr lang="en-US" i="1" dirty="0"/>
              <a:t>?</a:t>
            </a:r>
          </a:p>
          <a:p>
            <a:pPr marL="342900" indent="-342900" algn="just">
              <a:buFont typeface="Arial" panose="020B0604020202020204" pitchFamily="34" charset="0"/>
              <a:buChar char="•"/>
            </a:pPr>
            <a:r>
              <a:rPr lang="nl-NL" i="1" dirty="0"/>
              <a:t>Hoe kan samenwerking zowel leren als impact in de praktijk versterken</a:t>
            </a:r>
            <a:r>
              <a:rPr lang="en-US" i="1" dirty="0"/>
              <a:t>?</a:t>
            </a:r>
          </a:p>
          <a:p>
            <a:pPr marL="0" indent="0" algn="just"/>
            <a:endParaRPr lang="en-US" dirty="0"/>
          </a:p>
          <a:p>
            <a:pPr marL="0" indent="0" algn="just"/>
            <a:r>
              <a:rPr lang="nl-NL" dirty="0"/>
              <a:t>Koppel deze vragen aan je eigen studie, interesses of lokale voedselcontext</a:t>
            </a:r>
            <a:endParaRPr lang="en-GB" dirty="0"/>
          </a:p>
        </p:txBody>
      </p:sp>
      <p:sp>
        <p:nvSpPr>
          <p:cNvPr id="3" name="Text Placeholder 2">
            <a:extLst>
              <a:ext uri="{FF2B5EF4-FFF2-40B4-BE49-F238E27FC236}">
                <a16:creationId xmlns:a16="http://schemas.microsoft.com/office/drawing/2014/main" id="{CEFF1FF4-2702-B9CC-A999-144DDEF9588E}"/>
              </a:ext>
            </a:extLst>
          </p:cNvPr>
          <p:cNvSpPr>
            <a:spLocks noGrp="1"/>
          </p:cNvSpPr>
          <p:nvPr>
            <p:ph type="body" sz="quarter" idx="16"/>
          </p:nvPr>
        </p:nvSpPr>
        <p:spPr>
          <a:xfrm>
            <a:off x="600998" y="835090"/>
            <a:ext cx="3513801" cy="1774519"/>
          </a:xfrm>
        </p:spPr>
        <p:txBody>
          <a:bodyPr/>
          <a:lstStyle/>
          <a:p>
            <a:r>
              <a:rPr lang="en-US" dirty="0" err="1">
                <a:solidFill>
                  <a:srgbClr val="F26F46"/>
                </a:solidFill>
              </a:rPr>
              <a:t>Opdracht</a:t>
            </a:r>
            <a:r>
              <a:rPr lang="en-US" dirty="0">
                <a:solidFill>
                  <a:srgbClr val="F26F46"/>
                </a:solidFill>
              </a:rPr>
              <a:t> - </a:t>
            </a:r>
            <a:r>
              <a:rPr lang="en-US" dirty="0" err="1"/>
              <a:t>Samenwerken</a:t>
            </a:r>
            <a:r>
              <a:rPr lang="en-US" dirty="0"/>
              <a:t> in voedselsystemen</a:t>
            </a:r>
          </a:p>
          <a:p>
            <a:endParaRPr lang="en-GB" dirty="0"/>
          </a:p>
        </p:txBody>
      </p:sp>
      <p:grpSp>
        <p:nvGrpSpPr>
          <p:cNvPr id="4" name="Graphic 3">
            <a:extLst>
              <a:ext uri="{FF2B5EF4-FFF2-40B4-BE49-F238E27FC236}">
                <a16:creationId xmlns:a16="http://schemas.microsoft.com/office/drawing/2014/main" id="{22B78A17-A4E5-6B58-E756-7D1252845888}"/>
              </a:ext>
            </a:extLst>
          </p:cNvPr>
          <p:cNvGrpSpPr/>
          <p:nvPr/>
        </p:nvGrpSpPr>
        <p:grpSpPr>
          <a:xfrm>
            <a:off x="1531943" y="4248392"/>
            <a:ext cx="1088878" cy="1111078"/>
            <a:chOff x="8424689" y="5374597"/>
            <a:chExt cx="1088878" cy="1111078"/>
          </a:xfrm>
          <a:solidFill>
            <a:schemeClr val="bg1"/>
          </a:solidFill>
        </p:grpSpPr>
        <p:sp>
          <p:nvSpPr>
            <p:cNvPr id="5" name="Freeform 1258">
              <a:extLst>
                <a:ext uri="{FF2B5EF4-FFF2-40B4-BE49-F238E27FC236}">
                  <a16:creationId xmlns:a16="http://schemas.microsoft.com/office/drawing/2014/main" id="{E9A16E46-B264-5D46-2AAE-F4BCD1E2FABF}"/>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1533F1A7-9A8C-1B82-0C09-5632E015D4E4}"/>
                </a:ext>
              </a:extLst>
            </p:cNvPr>
            <p:cNvGrpSpPr/>
            <p:nvPr/>
          </p:nvGrpSpPr>
          <p:grpSpPr>
            <a:xfrm>
              <a:off x="8424689" y="5374597"/>
              <a:ext cx="1088878" cy="1111078"/>
              <a:chOff x="8424689" y="5374597"/>
              <a:chExt cx="1088878" cy="1111078"/>
            </a:xfrm>
            <a:grpFill/>
          </p:grpSpPr>
          <p:grpSp>
            <p:nvGrpSpPr>
              <p:cNvPr id="7" name="Graphic 3">
                <a:extLst>
                  <a:ext uri="{FF2B5EF4-FFF2-40B4-BE49-F238E27FC236}">
                    <a16:creationId xmlns:a16="http://schemas.microsoft.com/office/drawing/2014/main" id="{F14904FF-5EAE-3126-A4C6-4B9C2C00CB24}"/>
                  </a:ext>
                </a:extLst>
              </p:cNvPr>
              <p:cNvGrpSpPr/>
              <p:nvPr/>
            </p:nvGrpSpPr>
            <p:grpSpPr>
              <a:xfrm>
                <a:off x="8424689" y="5374597"/>
                <a:ext cx="943956" cy="1111078"/>
                <a:chOff x="8424689" y="5374597"/>
                <a:chExt cx="943956" cy="1111078"/>
              </a:xfrm>
              <a:grpFill/>
            </p:grpSpPr>
            <p:sp>
              <p:nvSpPr>
                <p:cNvPr id="17" name="Freeform 1270">
                  <a:extLst>
                    <a:ext uri="{FF2B5EF4-FFF2-40B4-BE49-F238E27FC236}">
                      <a16:creationId xmlns:a16="http://schemas.microsoft.com/office/drawing/2014/main" id="{24D1B383-75F4-DABE-5735-ED1C63EF4C9B}"/>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18" name="Freeform 1271">
                  <a:extLst>
                    <a:ext uri="{FF2B5EF4-FFF2-40B4-BE49-F238E27FC236}">
                      <a16:creationId xmlns:a16="http://schemas.microsoft.com/office/drawing/2014/main" id="{C25C68AA-BCFC-73F5-1610-924C7B2E434C}"/>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8" name="Freeform 1261">
                <a:extLst>
                  <a:ext uri="{FF2B5EF4-FFF2-40B4-BE49-F238E27FC236}">
                    <a16:creationId xmlns:a16="http://schemas.microsoft.com/office/drawing/2014/main" id="{8C9CA59B-31A4-E8EB-D660-84D684BD167A}"/>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9" name="Freeform 1262">
                <a:extLst>
                  <a:ext uri="{FF2B5EF4-FFF2-40B4-BE49-F238E27FC236}">
                    <a16:creationId xmlns:a16="http://schemas.microsoft.com/office/drawing/2014/main" id="{DB2E71EB-4097-F50C-88C6-8E547CDAC7D0}"/>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10" name="Freeform 1263">
                <a:extLst>
                  <a:ext uri="{FF2B5EF4-FFF2-40B4-BE49-F238E27FC236}">
                    <a16:creationId xmlns:a16="http://schemas.microsoft.com/office/drawing/2014/main" id="{B0AEA1B4-C736-11E5-6D28-419317D5ED80}"/>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11" name="Freeform 1264">
                <a:extLst>
                  <a:ext uri="{FF2B5EF4-FFF2-40B4-BE49-F238E27FC236}">
                    <a16:creationId xmlns:a16="http://schemas.microsoft.com/office/drawing/2014/main" id="{68C2777E-F758-B3D4-88AC-3745EB20F6B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12" name="Freeform 1265">
                <a:extLst>
                  <a:ext uri="{FF2B5EF4-FFF2-40B4-BE49-F238E27FC236}">
                    <a16:creationId xmlns:a16="http://schemas.microsoft.com/office/drawing/2014/main" id="{6AFA8168-2F67-9454-D00C-F90A3032FF10}"/>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13" name="Freeform 1266">
                <a:extLst>
                  <a:ext uri="{FF2B5EF4-FFF2-40B4-BE49-F238E27FC236}">
                    <a16:creationId xmlns:a16="http://schemas.microsoft.com/office/drawing/2014/main" id="{10990434-AE69-980C-C949-893D9732B2C9}"/>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14" name="Freeform 1267">
                <a:extLst>
                  <a:ext uri="{FF2B5EF4-FFF2-40B4-BE49-F238E27FC236}">
                    <a16:creationId xmlns:a16="http://schemas.microsoft.com/office/drawing/2014/main" id="{0A66D89B-7DAE-63B7-38A2-6CF4893BAB8C}"/>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15" name="Freeform 1268">
                <a:extLst>
                  <a:ext uri="{FF2B5EF4-FFF2-40B4-BE49-F238E27FC236}">
                    <a16:creationId xmlns:a16="http://schemas.microsoft.com/office/drawing/2014/main" id="{01298322-CB52-C35E-F87F-64F980BEEB0A}"/>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16" name="Freeform 1269">
                <a:extLst>
                  <a:ext uri="{FF2B5EF4-FFF2-40B4-BE49-F238E27FC236}">
                    <a16:creationId xmlns:a16="http://schemas.microsoft.com/office/drawing/2014/main" id="{31BDE7DD-5923-977C-985B-67B214A6ADFB}"/>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5961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AC9D1-A75E-D53E-0D6A-6972E5656A2D}"/>
              </a:ext>
            </a:extLst>
          </p:cNvPr>
          <p:cNvSpPr>
            <a:spLocks noGrp="1"/>
          </p:cNvSpPr>
          <p:nvPr>
            <p:ph type="body" sz="quarter" idx="16"/>
          </p:nvPr>
        </p:nvSpPr>
        <p:spPr>
          <a:xfrm>
            <a:off x="881743" y="234638"/>
            <a:ext cx="6380294" cy="992652"/>
          </a:xfrm>
        </p:spPr>
        <p:txBody>
          <a:bodyPr/>
          <a:lstStyle/>
          <a:p>
            <a:r>
              <a:rPr lang="en-US" dirty="0"/>
              <a:t>Partnerschappen </a:t>
            </a:r>
            <a:r>
              <a:rPr lang="en-US" dirty="0" err="1"/>
              <a:t>en</a:t>
            </a:r>
            <a:r>
              <a:rPr lang="en-US" dirty="0"/>
              <a:t> </a:t>
            </a:r>
            <a:r>
              <a:rPr lang="en-US" dirty="0" err="1"/>
              <a:t>samenwerkingen</a:t>
            </a:r>
            <a:r>
              <a:rPr lang="en-US" dirty="0"/>
              <a:t> in voedselsystemen</a:t>
            </a:r>
            <a:endParaRPr lang="en-GB" dirty="0"/>
          </a:p>
        </p:txBody>
      </p:sp>
      <p:sp>
        <p:nvSpPr>
          <p:cNvPr id="3" name="Text Placeholder 2">
            <a:extLst>
              <a:ext uri="{FF2B5EF4-FFF2-40B4-BE49-F238E27FC236}">
                <a16:creationId xmlns:a16="http://schemas.microsoft.com/office/drawing/2014/main" id="{FA0A44D8-5E1A-3887-018F-6B0EB5099223}"/>
              </a:ext>
            </a:extLst>
          </p:cNvPr>
          <p:cNvSpPr>
            <a:spLocks noGrp="1"/>
          </p:cNvSpPr>
          <p:nvPr>
            <p:ph type="body" sz="quarter" idx="19"/>
          </p:nvPr>
        </p:nvSpPr>
        <p:spPr>
          <a:xfrm>
            <a:off x="6565731" y="1106613"/>
            <a:ext cx="4990998" cy="4102937"/>
          </a:xfrm>
        </p:spPr>
        <p:txBody>
          <a:bodyPr/>
          <a:lstStyle/>
          <a:p>
            <a:pPr marL="0" indent="0" algn="just"/>
            <a:r>
              <a:rPr lang="nl-NL" dirty="0"/>
              <a:t>Deze korte video van de Voedsel- en Landbouworganisatie van de Verenigde Naties laat zien waarom samenwerking essentieel is voor duurzame en veerkrachtige voedselsystemen. De video toont hoe verschillende partijen hun kennis, middelen en ervaring combineren om gezamenlijke uitdagingen aan te pakken.</a:t>
            </a:r>
          </a:p>
          <a:p>
            <a:pPr marL="0" indent="0" algn="just"/>
            <a:endParaRPr lang="en-US" dirty="0"/>
          </a:p>
          <a:p>
            <a:pPr marL="0" indent="0" algn="just"/>
            <a:r>
              <a:rPr lang="nl-NL" dirty="0"/>
              <a:t>Bekijk de video en noteer één voorbeeld waarbij samenwerking tot betere resultaten leidt dan individueel werken.</a:t>
            </a:r>
            <a:endParaRPr lang="en-GB" dirty="0"/>
          </a:p>
        </p:txBody>
      </p:sp>
      <p:pic>
        <p:nvPicPr>
          <p:cNvPr id="7" name="Online Media 6" title="FAO’s Innovation Policy Labs: Collaborating and co-creating for agrifood systems transformation">
            <a:hlinkClick r:id="" action="ppaction://media"/>
            <a:extLst>
              <a:ext uri="{FF2B5EF4-FFF2-40B4-BE49-F238E27FC236}">
                <a16:creationId xmlns:a16="http://schemas.microsoft.com/office/drawing/2014/main" id="{4B59AC38-D33E-32A2-E658-5492772C6B62}"/>
              </a:ext>
            </a:extLst>
          </p:cNvPr>
          <p:cNvPicPr>
            <a:picLocks noRot="1" noChangeAspect="1"/>
          </p:cNvPicPr>
          <p:nvPr>
            <a:videoFile r:link="rId1"/>
          </p:nvPr>
        </p:nvPicPr>
        <p:blipFill>
          <a:blip r:embed="rId3"/>
          <a:stretch>
            <a:fillRect/>
          </a:stretch>
        </p:blipFill>
        <p:spPr>
          <a:xfrm>
            <a:off x="635271" y="2173775"/>
            <a:ext cx="5159473" cy="3997835"/>
          </a:xfrm>
          <a:prstGeom prst="rect">
            <a:avLst/>
          </a:prstGeom>
        </p:spPr>
      </p:pic>
      <p:sp>
        <p:nvSpPr>
          <p:cNvPr id="11" name="TextBox 10">
            <a:extLst>
              <a:ext uri="{FF2B5EF4-FFF2-40B4-BE49-F238E27FC236}">
                <a16:creationId xmlns:a16="http://schemas.microsoft.com/office/drawing/2014/main" id="{66889EBC-2B4A-6617-128F-0044FDC95E30}"/>
              </a:ext>
            </a:extLst>
          </p:cNvPr>
          <p:cNvSpPr txBox="1"/>
          <p:nvPr/>
        </p:nvSpPr>
        <p:spPr>
          <a:xfrm>
            <a:off x="712380" y="6471764"/>
            <a:ext cx="9505507" cy="307777"/>
          </a:xfrm>
          <a:prstGeom prst="rect">
            <a:avLst/>
          </a:prstGeom>
          <a:noFill/>
        </p:spPr>
        <p:txBody>
          <a:bodyPr wrap="square">
            <a:spAutoFit/>
          </a:bodyPr>
          <a:lstStyle/>
          <a:p>
            <a:r>
              <a:rPr lang="en-US" sz="1400" dirty="0">
                <a:hlinkClick r:id="rId4"/>
              </a:rPr>
              <a:t>FAO’s Innovation Policy Labs: Samenwerken en co-creëren voor de transformatie van agrovoedingssystemen</a:t>
            </a:r>
            <a:endParaRPr lang="en-IE" sz="1400" dirty="0"/>
          </a:p>
        </p:txBody>
      </p:sp>
    </p:spTree>
    <p:extLst>
      <p:ext uri="{BB962C8B-B14F-4D97-AF65-F5344CB8AC3E}">
        <p14:creationId xmlns:p14="http://schemas.microsoft.com/office/powerpoint/2010/main" val="1961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8991-3570-109A-6CF9-ECA26B179D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B1B54C-4851-A188-1D2D-DC56C3774476}"/>
              </a:ext>
            </a:extLst>
          </p:cNvPr>
          <p:cNvSpPr>
            <a:spLocks noGrp="1"/>
          </p:cNvSpPr>
          <p:nvPr>
            <p:ph type="body" sz="quarter" idx="19"/>
          </p:nvPr>
        </p:nvSpPr>
        <p:spPr>
          <a:prstGeom prst="rect">
            <a:avLst/>
          </a:prstGeom>
        </p:spPr>
        <p:txBody>
          <a:bodyPr/>
          <a:lstStyle/>
          <a:p>
            <a:pPr marL="0" indent="0" algn="just"/>
            <a:r>
              <a:rPr lang="en-US" dirty="0"/>
              <a:t>Too Good To Go is een in Denemarken opgericht bedrijf met een Europese reikwijdte dat zich inzet voor het terugdringen van voedselverspilling in de hele voedselketen. Het is actief in tal van EU-landen en werkt samen met levensmiddelenwinkels, horecabedrijven, lokale overheden en consumenten.</a:t>
            </a:r>
          </a:p>
          <a:p>
            <a:pPr algn="just"/>
            <a:endParaRPr lang="en-US" dirty="0">
              <a:hlinkClick r:id="rId3"/>
            </a:endParaRPr>
          </a:p>
          <a:p>
            <a:pPr algn="just"/>
            <a:r>
              <a:rPr lang="en-US" dirty="0">
                <a:hlinkClick r:id="rId4"/>
              </a:rPr>
              <a:t>https://www.toogoodtogo.com/en-us</a:t>
            </a:r>
            <a:r>
              <a:rPr lang="en-US" dirty="0"/>
              <a:t> </a:t>
            </a:r>
          </a:p>
        </p:txBody>
      </p:sp>
      <p:sp>
        <p:nvSpPr>
          <p:cNvPr id="10" name="Text Placeholder 1">
            <a:extLst>
              <a:ext uri="{FF2B5EF4-FFF2-40B4-BE49-F238E27FC236}">
                <a16:creationId xmlns:a16="http://schemas.microsoft.com/office/drawing/2014/main" id="{238A7D24-A6AE-F329-403F-355C7339EA15}"/>
              </a:ext>
            </a:extLst>
          </p:cNvPr>
          <p:cNvSpPr txBox="1">
            <a:spLocks/>
          </p:cNvSpPr>
          <p:nvPr/>
        </p:nvSpPr>
        <p:spPr>
          <a:xfrm>
            <a:off x="-1" y="650590"/>
            <a:ext cx="4183693"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dirty="0">
                <a:solidFill>
                  <a:schemeClr val="bg1"/>
                </a:solidFill>
              </a:rPr>
              <a:t>Too Good To Go </a:t>
            </a:r>
          </a:p>
        </p:txBody>
      </p:sp>
      <p:sp>
        <p:nvSpPr>
          <p:cNvPr id="5" name="Arrow: Right 4">
            <a:extLst>
              <a:ext uri="{FF2B5EF4-FFF2-40B4-BE49-F238E27FC236}">
                <a16:creationId xmlns:a16="http://schemas.microsoft.com/office/drawing/2014/main" id="{4EAE5EA9-5172-7E6A-E7B3-E416AC78F2F6}"/>
              </a:ext>
            </a:extLst>
          </p:cNvPr>
          <p:cNvSpPr/>
          <p:nvPr/>
        </p:nvSpPr>
        <p:spPr>
          <a:xfrm>
            <a:off x="5966692" y="5255490"/>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lezen</a:t>
            </a:r>
          </a:p>
        </p:txBody>
      </p:sp>
      <p:pic>
        <p:nvPicPr>
          <p:cNvPr id="7" name="Picture Placeholder 6" descr="A hand holding a phone&#10;&#10;AI-generated content may be incorrect.">
            <a:hlinkClick r:id="rId4"/>
            <a:extLst>
              <a:ext uri="{FF2B5EF4-FFF2-40B4-BE49-F238E27FC236}">
                <a16:creationId xmlns:a16="http://schemas.microsoft.com/office/drawing/2014/main" id="{BDD837A8-9743-C772-EA33-DEC4710571ED}"/>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p:blipFill>
        <p:spPr>
          <a:prstGeom prst="rect">
            <a:avLst/>
          </a:prstGeom>
          <a:solidFill>
            <a:srgbClr val="FFFFFF">
              <a:lumMod val="85000"/>
            </a:srgbClr>
          </a:solidFill>
        </p:spPr>
      </p:pic>
    </p:spTree>
    <p:extLst>
      <p:ext uri="{BB962C8B-B14F-4D97-AF65-F5344CB8AC3E}">
        <p14:creationId xmlns:p14="http://schemas.microsoft.com/office/powerpoint/2010/main" val="327053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1DEBF-F939-4BC1-9FB2-13534CAB05C5}"/>
            </a:ext>
          </a:extLst>
        </p:cNvPr>
        <p:cNvGrpSpPr/>
        <p:nvPr/>
      </p:nvGrpSpPr>
      <p:grpSpPr>
        <a:xfrm>
          <a:off x="0" y="0"/>
          <a:ext cx="0" cy="0"/>
          <a:chOff x="0" y="0"/>
          <a:chExt cx="0" cy="0"/>
        </a:xfrm>
      </p:grpSpPr>
      <p:pic>
        <p:nvPicPr>
          <p:cNvPr id="9" name="Picture Placeholder 3" descr="People in a restaurant">
            <a:extLst>
              <a:ext uri="{FF2B5EF4-FFF2-40B4-BE49-F238E27FC236}">
                <a16:creationId xmlns:a16="http://schemas.microsoft.com/office/drawing/2014/main" id="{0764FB79-7B2C-7C9C-A5E2-EECA6B2CCB9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58D94661-2A3E-C31C-B3E6-2A44AE57C3D3}"/>
              </a:ext>
            </a:extLst>
          </p:cNvPr>
          <p:cNvSpPr>
            <a:spLocks noGrp="1"/>
          </p:cNvSpPr>
          <p:nvPr>
            <p:ph type="body" sz="quarter" idx="17"/>
          </p:nvPr>
        </p:nvSpPr>
        <p:spPr/>
        <p:txBody>
          <a:bodyPr/>
          <a:lstStyle/>
          <a:p>
            <a:r>
              <a:rPr lang="en-US" dirty="0"/>
              <a:t>04</a:t>
            </a:r>
          </a:p>
        </p:txBody>
      </p:sp>
      <p:sp>
        <p:nvSpPr>
          <p:cNvPr id="14" name="Rectangle 13">
            <a:extLst>
              <a:ext uri="{FF2B5EF4-FFF2-40B4-BE49-F238E27FC236}">
                <a16:creationId xmlns:a16="http://schemas.microsoft.com/office/drawing/2014/main" id="{9C73D6B0-C082-05FC-DC5D-DCB547B2BB12}"/>
              </a:ext>
            </a:extLst>
          </p:cNvPr>
          <p:cNvSpPr/>
          <p:nvPr/>
        </p:nvSpPr>
        <p:spPr>
          <a:xfrm>
            <a:off x="5890436" y="3110948"/>
            <a:ext cx="4811253" cy="236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B7B665E5-05CC-C4E9-A1E3-A3E9616C5147}"/>
              </a:ext>
            </a:extLst>
          </p:cNvPr>
          <p:cNvSpPr txBox="1"/>
          <p:nvPr/>
        </p:nvSpPr>
        <p:spPr>
          <a:xfrm>
            <a:off x="5995316" y="3136725"/>
            <a:ext cx="4811253" cy="2308324"/>
          </a:xfrm>
          <a:prstGeom prst="rect">
            <a:avLst/>
          </a:prstGeom>
          <a:noFill/>
        </p:spPr>
        <p:txBody>
          <a:bodyPr wrap="square" rtlCol="0">
            <a:spAutoFit/>
          </a:bodyPr>
          <a:lstStyle/>
          <a:p>
            <a:r>
              <a:rPr lang="nl-NL" sz="3600" b="1" spc="324" dirty="0">
                <a:solidFill>
                  <a:srgbClr val="F26F46"/>
                </a:solidFill>
                <a:latin typeface="Calibri" panose="020F0502020204030204" pitchFamily="34" charset="0"/>
                <a:cs typeface="Calibri" panose="020F0502020204030204" pitchFamily="34" charset="0"/>
              </a:rPr>
              <a:t>SERVICEGERICHT LEREN EN MAATSCHAPPELIJKE BETROKKENHEID</a:t>
            </a:r>
            <a:endParaRPr lang="en-US" sz="3600" b="1" spc="324" dirty="0">
              <a:solidFill>
                <a:srgbClr val="F26F46"/>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E8D4D6D-7654-34A3-4888-56167C279B21}"/>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CD098952-400E-F9B4-B4F8-FD9C396D16B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CF03A35C-FF61-790F-7A85-E95AABC92BBE}"/>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770A160A-2174-5923-7B46-D0A342DE2574}"/>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685F1EB-B44B-A21E-3748-696F5394F4C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951B959-03FD-0573-3789-63D949B8D50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B3B8519-9E89-BA16-444B-FDA4A6A7D111}"/>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73B8C8F7-80DB-EA73-0DD8-81C45974B62F}"/>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D436CB3-0194-377A-C6D3-D284779FDB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C4C9813-3246-803F-859A-B0B834195C5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679A62-401B-C6BB-5A9E-B754C616ABEB}"/>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106046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B261-53AB-B583-FDAE-C8B8185CB9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03DCD6-AEB7-64D0-6E02-A329C804E80E}"/>
              </a:ext>
            </a:extLst>
          </p:cNvPr>
          <p:cNvSpPr>
            <a:spLocks noGrp="1"/>
          </p:cNvSpPr>
          <p:nvPr>
            <p:ph type="body" sz="quarter" idx="16"/>
          </p:nvPr>
        </p:nvSpPr>
        <p:spPr/>
        <p:txBody>
          <a:bodyPr/>
          <a:lstStyle/>
          <a:p>
            <a:r>
              <a:rPr lang="nl-NL" dirty="0"/>
              <a:t>Eten als uitgangspunt voor praktijkgericht leren</a:t>
            </a:r>
            <a:endParaRPr lang="en-GB" dirty="0"/>
          </a:p>
        </p:txBody>
      </p:sp>
      <p:sp>
        <p:nvSpPr>
          <p:cNvPr id="3" name="Text Placeholder 2">
            <a:extLst>
              <a:ext uri="{FF2B5EF4-FFF2-40B4-BE49-F238E27FC236}">
                <a16:creationId xmlns:a16="http://schemas.microsoft.com/office/drawing/2014/main" id="{AEF11AA2-3F4D-7022-B132-541696F68724}"/>
              </a:ext>
            </a:extLst>
          </p:cNvPr>
          <p:cNvSpPr>
            <a:spLocks noGrp="1"/>
          </p:cNvSpPr>
          <p:nvPr>
            <p:ph type="body" sz="quarter" idx="19"/>
          </p:nvPr>
        </p:nvSpPr>
        <p:spPr>
          <a:xfrm>
            <a:off x="904856" y="1632408"/>
            <a:ext cx="10052954" cy="4250335"/>
          </a:xfrm>
        </p:spPr>
        <p:txBody>
          <a:bodyPr/>
          <a:lstStyle/>
          <a:p>
            <a:r>
              <a:rPr lang="nl-NL" dirty="0"/>
              <a:t>Voeding is een geschikt vertrekpunt voor servicegericht leren, omdat het lokaal, sociaal en herkenbaar is. Iedereen heeft dagelijks met voedsel te maken, waardoor het relevant is voor studenten uit verschillende disciplines. Voeding verbindt persoonlijke ervaringen met bredere thema’s zoals duurzaamheid, gezondheid, cultuur en rechtvaardigheid.</a:t>
            </a:r>
          </a:p>
          <a:p>
            <a:pPr marL="0" indent="0" algn="just"/>
            <a:endParaRPr lang="en-US" dirty="0"/>
          </a:p>
          <a:p>
            <a:pPr marL="0" indent="0" algn="just"/>
            <a:r>
              <a:rPr lang="nl-NL" dirty="0"/>
              <a:t>In het hoger onderwijs gebruikt servicegericht leren praktijkervaring om academisch inzicht en maatschappelijk bewustzijn te versterken. Voedselprojecten helpen studenten theorie en praktijk te verbinden en vaardigheden in communicatie, samenwerking en reflectie te ontwikkelen. Binnen </a:t>
            </a:r>
            <a:r>
              <a:rPr lang="en-US" dirty="0" err="1">
                <a:hlinkClick r:id="rId2"/>
              </a:rPr>
              <a:t>Europese</a:t>
            </a:r>
            <a:r>
              <a:rPr lang="en-US" dirty="0">
                <a:hlinkClick r:id="rId2"/>
              </a:rPr>
              <a:t> </a:t>
            </a:r>
            <a:r>
              <a:rPr lang="en-US" dirty="0" err="1">
                <a:hlinkClick r:id="rId2"/>
              </a:rPr>
              <a:t>Commissie</a:t>
            </a:r>
            <a:r>
              <a:rPr lang="nl-NL" dirty="0"/>
              <a:t> wordt deze aanpak steeds meer erkend als een manier om de band tussen onderwijs en samenleving te versterken.</a:t>
            </a:r>
            <a:r>
              <a:rPr lang="en-US" dirty="0"/>
              <a:t> </a:t>
            </a:r>
            <a:endParaRPr lang="en-GB" dirty="0"/>
          </a:p>
        </p:txBody>
      </p:sp>
    </p:spTree>
    <p:extLst>
      <p:ext uri="{BB962C8B-B14F-4D97-AF65-F5344CB8AC3E}">
        <p14:creationId xmlns:p14="http://schemas.microsoft.com/office/powerpoint/2010/main" val="3185796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07EEE-EE93-7F00-81EF-AC5A183B39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78B72B-781B-7EBF-A32D-BEDB15DE7669}"/>
              </a:ext>
            </a:extLst>
          </p:cNvPr>
          <p:cNvSpPr>
            <a:spLocks noGrp="1"/>
          </p:cNvSpPr>
          <p:nvPr>
            <p:ph type="body" sz="quarter" idx="16"/>
          </p:nvPr>
        </p:nvSpPr>
        <p:spPr>
          <a:xfrm>
            <a:off x="584791" y="826894"/>
            <a:ext cx="10479218" cy="803654"/>
          </a:xfrm>
        </p:spPr>
        <p:txBody>
          <a:bodyPr/>
          <a:lstStyle/>
          <a:p>
            <a:r>
              <a:rPr lang="en-US" dirty="0" err="1"/>
              <a:t>Onderwijs</a:t>
            </a:r>
            <a:r>
              <a:rPr lang="en-US" dirty="0"/>
              <a:t> </a:t>
            </a:r>
            <a:r>
              <a:rPr lang="en-US" dirty="0" err="1"/>
              <a:t>koppelen</a:t>
            </a:r>
            <a:r>
              <a:rPr lang="en-US" dirty="0"/>
              <a:t> </a:t>
            </a:r>
            <a:r>
              <a:rPr lang="en-US" dirty="0" err="1"/>
              <a:t>aan</a:t>
            </a:r>
            <a:r>
              <a:rPr lang="en-US" dirty="0"/>
              <a:t> </a:t>
            </a:r>
            <a:r>
              <a:rPr lang="en-US" dirty="0" err="1"/>
              <a:t>dagelijkse</a:t>
            </a:r>
            <a:r>
              <a:rPr lang="en-US" dirty="0"/>
              <a:t> </a:t>
            </a:r>
            <a:r>
              <a:rPr lang="en-US" dirty="0" err="1"/>
              <a:t>voedselpraktijken</a:t>
            </a:r>
            <a:endParaRPr lang="en-US" dirty="0"/>
          </a:p>
        </p:txBody>
      </p:sp>
      <p:sp>
        <p:nvSpPr>
          <p:cNvPr id="3" name="Text Placeholder 2">
            <a:extLst>
              <a:ext uri="{FF2B5EF4-FFF2-40B4-BE49-F238E27FC236}">
                <a16:creationId xmlns:a16="http://schemas.microsoft.com/office/drawing/2014/main" id="{B51484CD-481F-B4F0-6690-5D2B708DFA08}"/>
              </a:ext>
            </a:extLst>
          </p:cNvPr>
          <p:cNvSpPr>
            <a:spLocks noGrp="1"/>
          </p:cNvSpPr>
          <p:nvPr>
            <p:ph type="body" sz="quarter" idx="19"/>
          </p:nvPr>
        </p:nvSpPr>
        <p:spPr>
          <a:xfrm>
            <a:off x="584791" y="2095115"/>
            <a:ext cx="10784068" cy="521145"/>
          </a:xfrm>
        </p:spPr>
        <p:txBody>
          <a:bodyPr/>
          <a:lstStyle/>
          <a:p>
            <a:r>
              <a:rPr lang="nl-NL" dirty="0"/>
              <a:t>Dienstverlenende voedselprojecten verbinden theorie met dagelijkse praktijken zoals het verbouwen, bereiden, inkopen, distribueren en eten van voedsel. Ze bieden realistische situaties waarin studenten zien hoe voedselsystemen in de praktijk werken.</a:t>
            </a:r>
          </a:p>
          <a:p>
            <a:r>
              <a:rPr lang="nl-NL" dirty="0"/>
              <a:t>Onderzoek laat zien dat leren sterker wordt wanneer studenten direct ervaring opdoen in echte voedselomgevingen. Betrokkenheid bij deze praktijken helpt studenten inzicht te krijgen in:</a:t>
            </a:r>
          </a:p>
        </p:txBody>
      </p:sp>
      <p:sp>
        <p:nvSpPr>
          <p:cNvPr id="4" name="Freeform 1">
            <a:extLst>
              <a:ext uri="{FF2B5EF4-FFF2-40B4-BE49-F238E27FC236}">
                <a16:creationId xmlns:a16="http://schemas.microsoft.com/office/drawing/2014/main" id="{4589160E-4D2D-1DCA-B2C8-30F51341ECF8}"/>
              </a:ext>
            </a:extLst>
          </p:cNvPr>
          <p:cNvSpPr>
            <a:spLocks noChangeArrowheads="1"/>
          </p:cNvSpPr>
          <p:nvPr/>
        </p:nvSpPr>
        <p:spPr bwMode="auto">
          <a:xfrm>
            <a:off x="1562497" y="4457183"/>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7D2B6A5A-CDAB-BF47-2CE4-8F8A5E74F172}"/>
              </a:ext>
            </a:extLst>
          </p:cNvPr>
          <p:cNvSpPr>
            <a:spLocks noChangeArrowheads="1"/>
          </p:cNvSpPr>
          <p:nvPr/>
        </p:nvSpPr>
        <p:spPr bwMode="auto">
          <a:xfrm>
            <a:off x="1623225" y="4517911"/>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1E59314B-10FC-CA25-EA83-DB6115DFCB15}"/>
              </a:ext>
            </a:extLst>
          </p:cNvPr>
          <p:cNvSpPr>
            <a:spLocks noChangeArrowheads="1"/>
          </p:cNvSpPr>
          <p:nvPr/>
        </p:nvSpPr>
        <p:spPr bwMode="auto">
          <a:xfrm>
            <a:off x="1686484" y="4578639"/>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3AF1F2C2-14A8-44EF-8E65-816B3D959ABA}"/>
              </a:ext>
            </a:extLst>
          </p:cNvPr>
          <p:cNvSpPr>
            <a:spLocks noChangeArrowheads="1"/>
          </p:cNvSpPr>
          <p:nvPr/>
        </p:nvSpPr>
        <p:spPr bwMode="auto">
          <a:xfrm>
            <a:off x="3172420" y="5902338"/>
            <a:ext cx="902549" cy="836237"/>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sp>
        <p:nvSpPr>
          <p:cNvPr id="8" name="Freeform 174">
            <a:extLst>
              <a:ext uri="{FF2B5EF4-FFF2-40B4-BE49-F238E27FC236}">
                <a16:creationId xmlns:a16="http://schemas.microsoft.com/office/drawing/2014/main" id="{A76D1900-06AC-533B-74A1-F677F57FC964}"/>
              </a:ext>
            </a:extLst>
          </p:cNvPr>
          <p:cNvSpPr>
            <a:spLocks noChangeArrowheads="1"/>
          </p:cNvSpPr>
          <p:nvPr/>
        </p:nvSpPr>
        <p:spPr bwMode="auto">
          <a:xfrm>
            <a:off x="3122200" y="5859523"/>
            <a:ext cx="1003377" cy="9296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3411BC77-C55E-3507-2245-0A66192FDB9F}"/>
              </a:ext>
            </a:extLst>
          </p:cNvPr>
          <p:cNvSpPr>
            <a:spLocks noChangeArrowheads="1"/>
          </p:cNvSpPr>
          <p:nvPr/>
        </p:nvSpPr>
        <p:spPr bwMode="auto">
          <a:xfrm>
            <a:off x="4603435" y="4485692"/>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CE7FAD16-73F1-88FC-2602-2DCA86859803}"/>
              </a:ext>
            </a:extLst>
          </p:cNvPr>
          <p:cNvSpPr>
            <a:spLocks noChangeArrowheads="1"/>
          </p:cNvSpPr>
          <p:nvPr/>
        </p:nvSpPr>
        <p:spPr bwMode="auto">
          <a:xfrm>
            <a:off x="4656069" y="4546420"/>
            <a:ext cx="2188739" cy="20279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7473B6"/>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F17612A1-05B1-9D16-6B86-323B607C601E}"/>
              </a:ext>
            </a:extLst>
          </p:cNvPr>
          <p:cNvSpPr>
            <a:spLocks noChangeArrowheads="1"/>
          </p:cNvSpPr>
          <p:nvPr/>
        </p:nvSpPr>
        <p:spPr bwMode="auto">
          <a:xfrm>
            <a:off x="4727420" y="4607148"/>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292D7639-AA0F-1FF1-54B3-25BF29CF5B6F}"/>
              </a:ext>
            </a:extLst>
          </p:cNvPr>
          <p:cNvSpPr>
            <a:spLocks noChangeArrowheads="1"/>
          </p:cNvSpPr>
          <p:nvPr/>
        </p:nvSpPr>
        <p:spPr bwMode="auto">
          <a:xfrm>
            <a:off x="6213287" y="5930846"/>
            <a:ext cx="900089" cy="836237"/>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1C1AE6BC-42D5-5232-6A14-770FC0EE64B7}"/>
              </a:ext>
            </a:extLst>
          </p:cNvPr>
          <p:cNvSpPr>
            <a:spLocks noChangeArrowheads="1"/>
          </p:cNvSpPr>
          <p:nvPr/>
        </p:nvSpPr>
        <p:spPr bwMode="auto">
          <a:xfrm>
            <a:off x="6163136" y="5888031"/>
            <a:ext cx="1003377" cy="929660"/>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47C813B-AC26-3400-CBD7-E6FA7D1BE32B}"/>
              </a:ext>
            </a:extLst>
          </p:cNvPr>
          <p:cNvSpPr>
            <a:spLocks noChangeArrowheads="1"/>
          </p:cNvSpPr>
          <p:nvPr/>
        </p:nvSpPr>
        <p:spPr bwMode="auto">
          <a:xfrm>
            <a:off x="7533860" y="4494505"/>
            <a:ext cx="2188739" cy="20279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1E32AEF2-2E10-42CC-82AA-022517F5FB5D}"/>
              </a:ext>
            </a:extLst>
          </p:cNvPr>
          <p:cNvSpPr>
            <a:spLocks noChangeArrowheads="1"/>
          </p:cNvSpPr>
          <p:nvPr/>
        </p:nvSpPr>
        <p:spPr bwMode="auto">
          <a:xfrm>
            <a:off x="7594588" y="4555233"/>
            <a:ext cx="2188739" cy="202793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22751709-D6D8-9594-B4E3-BEDAF0665DF5}"/>
              </a:ext>
            </a:extLst>
          </p:cNvPr>
          <p:cNvSpPr>
            <a:spLocks noChangeArrowheads="1"/>
          </p:cNvSpPr>
          <p:nvPr/>
        </p:nvSpPr>
        <p:spPr bwMode="auto">
          <a:xfrm>
            <a:off x="7655316" y="4615961"/>
            <a:ext cx="2188739" cy="202793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25EA2023-B24B-ED7B-6DCD-826B16877CDA}"/>
              </a:ext>
            </a:extLst>
          </p:cNvPr>
          <p:cNvSpPr>
            <a:spLocks noChangeArrowheads="1"/>
          </p:cNvSpPr>
          <p:nvPr/>
        </p:nvSpPr>
        <p:spPr bwMode="auto">
          <a:xfrm>
            <a:off x="9141251" y="5939660"/>
            <a:ext cx="902549" cy="83623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93FB4DC0-337A-8C0B-F105-E8548F813069}"/>
              </a:ext>
            </a:extLst>
          </p:cNvPr>
          <p:cNvSpPr>
            <a:spLocks noChangeArrowheads="1"/>
          </p:cNvSpPr>
          <p:nvPr/>
        </p:nvSpPr>
        <p:spPr bwMode="auto">
          <a:xfrm>
            <a:off x="9093561" y="5896845"/>
            <a:ext cx="1003377" cy="929660"/>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A3030ECF-271A-3B8C-1C5F-FA4340BAFA9B}"/>
              </a:ext>
            </a:extLst>
          </p:cNvPr>
          <p:cNvSpPr txBox="1"/>
          <p:nvPr/>
        </p:nvSpPr>
        <p:spPr>
          <a:xfrm>
            <a:off x="1598763" y="4910857"/>
            <a:ext cx="2262986" cy="1200329"/>
          </a:xfrm>
          <a:prstGeom prst="rect">
            <a:avLst/>
          </a:prstGeom>
          <a:noFill/>
        </p:spPr>
        <p:txBody>
          <a:bodyPr wrap="square" rtlCol="0">
            <a:spAutoFit/>
          </a:bodyPr>
          <a:lstStyle/>
          <a:p>
            <a:pPr algn="ctr"/>
            <a:r>
              <a:rPr lang="nl-NL" b="1" dirty="0">
                <a:solidFill>
                  <a:schemeClr val="bg1"/>
                </a:solidFill>
                <a:latin typeface="Calibri" panose="020F0502020204030204" pitchFamily="34" charset="0"/>
                <a:ea typeface="Lato" charset="0"/>
                <a:cs typeface="Calibri" panose="020F0502020204030204" pitchFamily="34" charset="0"/>
              </a:rPr>
              <a:t>Hoe voedsel lokaal wordt geproduceerd, verkregen en gewaardeerd</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5" name="CuadroTexto 555">
            <a:extLst>
              <a:ext uri="{FF2B5EF4-FFF2-40B4-BE49-F238E27FC236}">
                <a16:creationId xmlns:a16="http://schemas.microsoft.com/office/drawing/2014/main" id="{A4FF188E-154E-E5CD-8008-A0937C123D2F}"/>
              </a:ext>
            </a:extLst>
          </p:cNvPr>
          <p:cNvSpPr txBox="1"/>
          <p:nvPr/>
        </p:nvSpPr>
        <p:spPr>
          <a:xfrm>
            <a:off x="4764021" y="4913295"/>
            <a:ext cx="2003362" cy="1200329"/>
          </a:xfrm>
          <a:prstGeom prst="rect">
            <a:avLst/>
          </a:prstGeom>
          <a:noFill/>
        </p:spPr>
        <p:txBody>
          <a:bodyPr wrap="square" rtlCol="0">
            <a:spAutoFit/>
          </a:bodyPr>
          <a:lstStyle/>
          <a:p>
            <a:pPr algn="ctr"/>
            <a:r>
              <a:rPr lang="nl-NL" b="1" dirty="0">
                <a:solidFill>
                  <a:schemeClr val="bg1"/>
                </a:solidFill>
                <a:latin typeface="Calibri" panose="020F0502020204030204" pitchFamily="34" charset="0"/>
                <a:ea typeface="Lato" charset="0"/>
                <a:cs typeface="Calibri" panose="020F0502020204030204" pitchFamily="34" charset="0"/>
              </a:rPr>
              <a:t>De vaardigheden, arbeid en keuzes die bij voedselwerk horen</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6" name="CuadroTexto 557">
            <a:extLst>
              <a:ext uri="{FF2B5EF4-FFF2-40B4-BE49-F238E27FC236}">
                <a16:creationId xmlns:a16="http://schemas.microsoft.com/office/drawing/2014/main" id="{BAE4B5B3-046D-7FBB-4EAB-7DCDC5981F42}"/>
              </a:ext>
            </a:extLst>
          </p:cNvPr>
          <p:cNvSpPr txBox="1"/>
          <p:nvPr/>
        </p:nvSpPr>
        <p:spPr>
          <a:xfrm>
            <a:off x="7618886" y="4977013"/>
            <a:ext cx="2184165" cy="923330"/>
          </a:xfrm>
          <a:prstGeom prst="rect">
            <a:avLst/>
          </a:prstGeom>
          <a:noFill/>
        </p:spPr>
        <p:txBody>
          <a:bodyPr wrap="square" rtlCol="0">
            <a:spAutoFit/>
          </a:bodyPr>
          <a:lstStyle/>
          <a:p>
            <a:pPr algn="ctr"/>
            <a:r>
              <a:rPr lang="nl-NL" b="1" dirty="0">
                <a:solidFill>
                  <a:schemeClr val="bg1"/>
                </a:solidFill>
                <a:latin typeface="Calibri" panose="020F0502020204030204" pitchFamily="34" charset="0"/>
                <a:ea typeface="Lato" charset="0"/>
                <a:cs typeface="Calibri" panose="020F0502020204030204" pitchFamily="34" charset="0"/>
              </a:rPr>
              <a:t>De culturele betekenissen van voedselpraktijken</a:t>
            </a:r>
            <a:endParaRPr lang="en-US" b="1" dirty="0">
              <a:solidFill>
                <a:schemeClr val="bg1"/>
              </a:solidFill>
              <a:latin typeface="Calibri" panose="020F0502020204030204" pitchFamily="34" charset="0"/>
              <a:ea typeface="Lato" charset="0"/>
              <a:cs typeface="Calibri" panose="020F0502020204030204" pitchFamily="34" charset="0"/>
            </a:endParaRPr>
          </a:p>
        </p:txBody>
      </p:sp>
      <p:grpSp>
        <p:nvGrpSpPr>
          <p:cNvPr id="28" name="Graphic 3">
            <a:extLst>
              <a:ext uri="{FF2B5EF4-FFF2-40B4-BE49-F238E27FC236}">
                <a16:creationId xmlns:a16="http://schemas.microsoft.com/office/drawing/2014/main" id="{2FFAC091-FB1E-2094-078A-CD0E2752D9C0}"/>
              </a:ext>
            </a:extLst>
          </p:cNvPr>
          <p:cNvGrpSpPr/>
          <p:nvPr/>
        </p:nvGrpSpPr>
        <p:grpSpPr>
          <a:xfrm>
            <a:off x="6347899" y="5953885"/>
            <a:ext cx="656821" cy="686729"/>
            <a:chOff x="4643578" y="432838"/>
            <a:chExt cx="1028134" cy="1160188"/>
          </a:xfrm>
          <a:solidFill>
            <a:schemeClr val="bg1"/>
          </a:solidFill>
        </p:grpSpPr>
        <p:sp>
          <p:nvSpPr>
            <p:cNvPr id="29" name="Freeform 1033">
              <a:extLst>
                <a:ext uri="{FF2B5EF4-FFF2-40B4-BE49-F238E27FC236}">
                  <a16:creationId xmlns:a16="http://schemas.microsoft.com/office/drawing/2014/main" id="{CB843B4D-507D-FB5A-1E9F-3DF1EFFAB5B6}"/>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dirty="0"/>
            </a:p>
          </p:txBody>
        </p:sp>
        <p:grpSp>
          <p:nvGrpSpPr>
            <p:cNvPr id="30" name="Graphic 3">
              <a:extLst>
                <a:ext uri="{FF2B5EF4-FFF2-40B4-BE49-F238E27FC236}">
                  <a16:creationId xmlns:a16="http://schemas.microsoft.com/office/drawing/2014/main" id="{83DE768F-06EE-5453-1235-8E15FEAD4135}"/>
                </a:ext>
              </a:extLst>
            </p:cNvPr>
            <p:cNvGrpSpPr/>
            <p:nvPr/>
          </p:nvGrpSpPr>
          <p:grpSpPr>
            <a:xfrm>
              <a:off x="4643578" y="432838"/>
              <a:ext cx="1028134" cy="1160188"/>
              <a:chOff x="4643578" y="432838"/>
              <a:chExt cx="1028134" cy="1160188"/>
            </a:xfrm>
            <a:grpFill/>
          </p:grpSpPr>
          <p:sp>
            <p:nvSpPr>
              <p:cNvPr id="31" name="Freeform 1035">
                <a:extLst>
                  <a:ext uri="{FF2B5EF4-FFF2-40B4-BE49-F238E27FC236}">
                    <a16:creationId xmlns:a16="http://schemas.microsoft.com/office/drawing/2014/main" id="{86E960CC-AE77-D7A2-436A-156C09B08BDF}"/>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2E1A67D2-7F3D-F0FF-05C4-D3EEFF033261}"/>
                  </a:ext>
                </a:extLst>
              </p:cNvPr>
              <p:cNvGrpSpPr/>
              <p:nvPr/>
            </p:nvGrpSpPr>
            <p:grpSpPr>
              <a:xfrm>
                <a:off x="4643578" y="432838"/>
                <a:ext cx="1028134" cy="1160188"/>
                <a:chOff x="4643578" y="432838"/>
                <a:chExt cx="1028134" cy="1160188"/>
              </a:xfrm>
              <a:grpFill/>
            </p:grpSpPr>
            <p:sp>
              <p:nvSpPr>
                <p:cNvPr id="33" name="Freeform 1037">
                  <a:extLst>
                    <a:ext uri="{FF2B5EF4-FFF2-40B4-BE49-F238E27FC236}">
                      <a16:creationId xmlns:a16="http://schemas.microsoft.com/office/drawing/2014/main" id="{0623CCAD-016D-1A63-4CBC-DB3ED0FA3EC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4" name="Freeform 1038">
                  <a:extLst>
                    <a:ext uri="{FF2B5EF4-FFF2-40B4-BE49-F238E27FC236}">
                      <a16:creationId xmlns:a16="http://schemas.microsoft.com/office/drawing/2014/main" id="{0C625DD5-354C-018E-D093-A850F61F06DA}"/>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35" name="Graphic 3">
            <a:extLst>
              <a:ext uri="{FF2B5EF4-FFF2-40B4-BE49-F238E27FC236}">
                <a16:creationId xmlns:a16="http://schemas.microsoft.com/office/drawing/2014/main" id="{5CF922EB-B124-7CFA-1505-7FDDF651AE65}"/>
              </a:ext>
            </a:extLst>
          </p:cNvPr>
          <p:cNvGrpSpPr/>
          <p:nvPr/>
        </p:nvGrpSpPr>
        <p:grpSpPr>
          <a:xfrm>
            <a:off x="9252019" y="5964359"/>
            <a:ext cx="712143" cy="619113"/>
            <a:chOff x="6615628" y="2116894"/>
            <a:chExt cx="1066935" cy="1001108"/>
          </a:xfrm>
          <a:solidFill>
            <a:schemeClr val="bg1"/>
          </a:solidFill>
        </p:grpSpPr>
        <p:sp>
          <p:nvSpPr>
            <p:cNvPr id="36" name="Freeform 1128">
              <a:extLst>
                <a:ext uri="{FF2B5EF4-FFF2-40B4-BE49-F238E27FC236}">
                  <a16:creationId xmlns:a16="http://schemas.microsoft.com/office/drawing/2014/main" id="{E43B0D17-DB02-EB1C-6242-53C00EF06B85}"/>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BD57A8A4-396F-5FE3-DECD-139C0E2E9D51}"/>
                </a:ext>
              </a:extLst>
            </p:cNvPr>
            <p:cNvGrpSpPr/>
            <p:nvPr/>
          </p:nvGrpSpPr>
          <p:grpSpPr>
            <a:xfrm>
              <a:off x="6615628" y="2116894"/>
              <a:ext cx="1066935" cy="1001108"/>
              <a:chOff x="6615628" y="2116894"/>
              <a:chExt cx="1066935" cy="1001108"/>
            </a:xfrm>
            <a:grpFill/>
          </p:grpSpPr>
          <p:sp>
            <p:nvSpPr>
              <p:cNvPr id="38" name="Freeform 1130">
                <a:extLst>
                  <a:ext uri="{FF2B5EF4-FFF2-40B4-BE49-F238E27FC236}">
                    <a16:creationId xmlns:a16="http://schemas.microsoft.com/office/drawing/2014/main" id="{F72CBFBC-EC29-78C8-D6F9-32C6942422D9}"/>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9" name="Freeform 1131">
                <a:extLst>
                  <a:ext uri="{FF2B5EF4-FFF2-40B4-BE49-F238E27FC236}">
                    <a16:creationId xmlns:a16="http://schemas.microsoft.com/office/drawing/2014/main" id="{127234C7-ED6C-4090-72AB-623166350BE5}"/>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40" name="Freeform 1132">
                <a:extLst>
                  <a:ext uri="{FF2B5EF4-FFF2-40B4-BE49-F238E27FC236}">
                    <a16:creationId xmlns:a16="http://schemas.microsoft.com/office/drawing/2014/main" id="{8F979875-764E-37E8-FA3A-5D6BB9E8E739}"/>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41" name="Freeform 1133">
                <a:extLst>
                  <a:ext uri="{FF2B5EF4-FFF2-40B4-BE49-F238E27FC236}">
                    <a16:creationId xmlns:a16="http://schemas.microsoft.com/office/drawing/2014/main" id="{F0A97D33-9B9C-9B64-A822-4BB6525702F9}"/>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42" name="Freeform 1134">
                <a:extLst>
                  <a:ext uri="{FF2B5EF4-FFF2-40B4-BE49-F238E27FC236}">
                    <a16:creationId xmlns:a16="http://schemas.microsoft.com/office/drawing/2014/main" id="{9DF12F04-0DF4-F51C-605B-475EF7538C78}"/>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3" name="Freeform 1135">
                <a:extLst>
                  <a:ext uri="{FF2B5EF4-FFF2-40B4-BE49-F238E27FC236}">
                    <a16:creationId xmlns:a16="http://schemas.microsoft.com/office/drawing/2014/main" id="{5FF3DEB2-CBEF-8F49-5BE5-F82BA2FEAEF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4" name="Freeform 1136">
                <a:extLst>
                  <a:ext uri="{FF2B5EF4-FFF2-40B4-BE49-F238E27FC236}">
                    <a16:creationId xmlns:a16="http://schemas.microsoft.com/office/drawing/2014/main" id="{212A6EFA-99C0-DD30-3CA5-4D02EC73D29F}"/>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5" name="Freeform 1137">
                <a:extLst>
                  <a:ext uri="{FF2B5EF4-FFF2-40B4-BE49-F238E27FC236}">
                    <a16:creationId xmlns:a16="http://schemas.microsoft.com/office/drawing/2014/main" id="{A26A7547-167D-C9FB-CE1D-45C8F24F8E99}"/>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6" name="Freeform 1138">
                <a:extLst>
                  <a:ext uri="{FF2B5EF4-FFF2-40B4-BE49-F238E27FC236}">
                    <a16:creationId xmlns:a16="http://schemas.microsoft.com/office/drawing/2014/main" id="{F235B5DF-2F06-F040-A588-B938B7F04B8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7" name="Freeform 1139">
                <a:extLst>
                  <a:ext uri="{FF2B5EF4-FFF2-40B4-BE49-F238E27FC236}">
                    <a16:creationId xmlns:a16="http://schemas.microsoft.com/office/drawing/2014/main" id="{577F4129-ACE2-1398-66AC-89348F4C3998}"/>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8" name="Freeform 1140">
                <a:extLst>
                  <a:ext uri="{FF2B5EF4-FFF2-40B4-BE49-F238E27FC236}">
                    <a16:creationId xmlns:a16="http://schemas.microsoft.com/office/drawing/2014/main" id="{75ED2679-3170-BF79-3503-8CA93DFD46C0}"/>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9" name="Freeform 1141">
                <a:extLst>
                  <a:ext uri="{FF2B5EF4-FFF2-40B4-BE49-F238E27FC236}">
                    <a16:creationId xmlns:a16="http://schemas.microsoft.com/office/drawing/2014/main" id="{50EA4439-FA46-B0AA-21B4-27EDEFD7819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925F3000-20B2-A678-ECFE-E7237162CF6B}"/>
              </a:ext>
            </a:extLst>
          </p:cNvPr>
          <p:cNvGrpSpPr/>
          <p:nvPr/>
        </p:nvGrpSpPr>
        <p:grpSpPr>
          <a:xfrm>
            <a:off x="3403034" y="6036021"/>
            <a:ext cx="575165" cy="532816"/>
            <a:chOff x="3258209" y="1217582"/>
            <a:chExt cx="4712093" cy="4711281"/>
          </a:xfrm>
          <a:solidFill>
            <a:schemeClr val="bg1"/>
          </a:solidFill>
        </p:grpSpPr>
        <p:sp>
          <p:nvSpPr>
            <p:cNvPr id="51" name="Freeform 31">
              <a:extLst>
                <a:ext uri="{FF2B5EF4-FFF2-40B4-BE49-F238E27FC236}">
                  <a16:creationId xmlns:a16="http://schemas.microsoft.com/office/drawing/2014/main" id="{DCD450A6-5A36-6321-4F92-3CC853616CC4}"/>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2" name="Freeform 32">
              <a:extLst>
                <a:ext uri="{FF2B5EF4-FFF2-40B4-BE49-F238E27FC236}">
                  <a16:creationId xmlns:a16="http://schemas.microsoft.com/office/drawing/2014/main" id="{D45948F8-3897-990C-1243-E9B800C67FA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17AC9443-38F0-9B4F-89DA-A33D1E2E87A2}"/>
                </a:ext>
              </a:extLst>
            </p:cNvPr>
            <p:cNvGrpSpPr/>
            <p:nvPr/>
          </p:nvGrpSpPr>
          <p:grpSpPr>
            <a:xfrm>
              <a:off x="3258209" y="1217582"/>
              <a:ext cx="4712093" cy="4711281"/>
              <a:chOff x="3258209" y="1217582"/>
              <a:chExt cx="4712093" cy="4711281"/>
            </a:xfrm>
            <a:grpFill/>
          </p:grpSpPr>
          <p:sp>
            <p:nvSpPr>
              <p:cNvPr id="54" name="Freeform 16">
                <a:extLst>
                  <a:ext uri="{FF2B5EF4-FFF2-40B4-BE49-F238E27FC236}">
                    <a16:creationId xmlns:a16="http://schemas.microsoft.com/office/drawing/2014/main" id="{BA59F60C-9549-3BF9-85D2-158FE2A431AC}"/>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5" name="Freeform 18">
                <a:extLst>
                  <a:ext uri="{FF2B5EF4-FFF2-40B4-BE49-F238E27FC236}">
                    <a16:creationId xmlns:a16="http://schemas.microsoft.com/office/drawing/2014/main" id="{4A49FD62-99E8-D5AE-CA19-FC9D8249686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6" name="Freeform 19">
                <a:extLst>
                  <a:ext uri="{FF2B5EF4-FFF2-40B4-BE49-F238E27FC236}">
                    <a16:creationId xmlns:a16="http://schemas.microsoft.com/office/drawing/2014/main" id="{CE210F43-D3FF-7B93-9472-53FA88813DF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7" name="Freeform 20">
                <a:extLst>
                  <a:ext uri="{FF2B5EF4-FFF2-40B4-BE49-F238E27FC236}">
                    <a16:creationId xmlns:a16="http://schemas.microsoft.com/office/drawing/2014/main" id="{2CD76CF6-8825-BB12-FF6D-F92198B7AD0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8" name="Freeform 21">
                <a:extLst>
                  <a:ext uri="{FF2B5EF4-FFF2-40B4-BE49-F238E27FC236}">
                    <a16:creationId xmlns:a16="http://schemas.microsoft.com/office/drawing/2014/main" id="{791C78AB-8E58-6FE1-F84A-E9D91DD6AA48}"/>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9" name="Freeform 22">
                <a:extLst>
                  <a:ext uri="{FF2B5EF4-FFF2-40B4-BE49-F238E27FC236}">
                    <a16:creationId xmlns:a16="http://schemas.microsoft.com/office/drawing/2014/main" id="{1F87A2B1-E0F4-36CA-ACBD-7AB00D9E23B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3">
                <a:extLst>
                  <a:ext uri="{FF2B5EF4-FFF2-40B4-BE49-F238E27FC236}">
                    <a16:creationId xmlns:a16="http://schemas.microsoft.com/office/drawing/2014/main" id="{38695C43-3270-FE19-38C6-5CC35707218A}"/>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1" name="Freeform 24">
                <a:extLst>
                  <a:ext uri="{FF2B5EF4-FFF2-40B4-BE49-F238E27FC236}">
                    <a16:creationId xmlns:a16="http://schemas.microsoft.com/office/drawing/2014/main" id="{ED16942D-D5BD-FE11-1B8E-FB4D457EF20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2" name="Freeform 25">
                <a:extLst>
                  <a:ext uri="{FF2B5EF4-FFF2-40B4-BE49-F238E27FC236}">
                    <a16:creationId xmlns:a16="http://schemas.microsoft.com/office/drawing/2014/main" id="{5E5C3554-F456-0E20-4A69-F6466C47FF0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6">
                <a:extLst>
                  <a:ext uri="{FF2B5EF4-FFF2-40B4-BE49-F238E27FC236}">
                    <a16:creationId xmlns:a16="http://schemas.microsoft.com/office/drawing/2014/main" id="{63F3984E-0468-0DC5-C509-20D64F76C7C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4" name="Freeform 27">
                <a:extLst>
                  <a:ext uri="{FF2B5EF4-FFF2-40B4-BE49-F238E27FC236}">
                    <a16:creationId xmlns:a16="http://schemas.microsoft.com/office/drawing/2014/main" id="{D6176D2B-1536-F858-AF42-BA49A31E7DB7}"/>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5" name="Freeform 28">
                <a:extLst>
                  <a:ext uri="{FF2B5EF4-FFF2-40B4-BE49-F238E27FC236}">
                    <a16:creationId xmlns:a16="http://schemas.microsoft.com/office/drawing/2014/main" id="{D2388D8B-211A-658E-D25D-0A41E324472F}"/>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6" name="Freeform 29">
                <a:extLst>
                  <a:ext uri="{FF2B5EF4-FFF2-40B4-BE49-F238E27FC236}">
                    <a16:creationId xmlns:a16="http://schemas.microsoft.com/office/drawing/2014/main" id="{B08A056C-632A-E48E-71EF-A961D4295FF2}"/>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7" name="Freeform 30">
                <a:extLst>
                  <a:ext uri="{FF2B5EF4-FFF2-40B4-BE49-F238E27FC236}">
                    <a16:creationId xmlns:a16="http://schemas.microsoft.com/office/drawing/2014/main" id="{4F9BF6FE-45E9-6E44-19F6-9FE624F3EB31}"/>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30823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2B367-E7C1-C5A7-83FA-C10F2B7C7252}"/>
              </a:ext>
            </a:extLst>
          </p:cNvPr>
          <p:cNvSpPr>
            <a:spLocks noGrp="1"/>
          </p:cNvSpPr>
          <p:nvPr>
            <p:ph type="body" sz="quarter" idx="18"/>
          </p:nvPr>
        </p:nvSpPr>
        <p:spPr/>
        <p:txBody>
          <a:bodyPr/>
          <a:lstStyle/>
          <a:p>
            <a:pPr marL="0" indent="0" algn="just"/>
            <a:r>
              <a:rPr lang="en-US" dirty="0"/>
              <a:t>Service-based learning </a:t>
            </a:r>
            <a:r>
              <a:rPr lang="nl-NL" dirty="0"/>
              <a:t>werkt het best wanneer studenten samenwerken met voedselgemeenschappen, in plaats van op te treden als externe experts. Producenten, koks, marktorganisatoren, ngo’s en voedselwerkers beschikken over waardevolle praktijkkennis.</a:t>
            </a:r>
          </a:p>
          <a:p>
            <a:pPr marL="0" indent="0" algn="just"/>
            <a:endParaRPr lang="en-US" dirty="0"/>
          </a:p>
          <a:p>
            <a:pPr marL="0" indent="0" algn="just"/>
            <a:r>
              <a:rPr lang="en-US" b="1" dirty="0"/>
              <a:t>Deze aanpak ondersteunt:</a:t>
            </a:r>
          </a:p>
          <a:p>
            <a:pPr marL="342900" indent="-342900" algn="just">
              <a:buFont typeface="Arial" panose="020B0604020202020204" pitchFamily="34" charset="0"/>
              <a:buChar char="•"/>
            </a:pPr>
            <a:r>
              <a:rPr lang="en-US" b="1" dirty="0">
                <a:highlight>
                  <a:srgbClr val="ECC0DA"/>
                </a:highlight>
              </a:rPr>
              <a:t>Wederzijds leren </a:t>
            </a:r>
            <a:r>
              <a:rPr lang="en-US" b="1" dirty="0" err="1">
                <a:highlight>
                  <a:srgbClr val="ECC0DA"/>
                </a:highlight>
              </a:rPr>
              <a:t>en</a:t>
            </a:r>
            <a:r>
              <a:rPr lang="en-US" b="1" dirty="0">
                <a:highlight>
                  <a:srgbClr val="ECC0DA"/>
                </a:highlight>
              </a:rPr>
              <a:t> </a:t>
            </a:r>
            <a:r>
              <a:rPr lang="en-US" b="1" dirty="0" err="1">
                <a:highlight>
                  <a:srgbClr val="ECC0DA"/>
                </a:highlight>
              </a:rPr>
              <a:t>kennisdeling</a:t>
            </a:r>
            <a:endParaRPr lang="en-US" b="1" dirty="0">
              <a:highlight>
                <a:srgbClr val="ECC0DA"/>
              </a:highlight>
            </a:endParaRPr>
          </a:p>
          <a:p>
            <a:pPr marL="342900" indent="-342900" algn="just">
              <a:buFont typeface="Arial" panose="020B0604020202020204" pitchFamily="34" charset="0"/>
              <a:buChar char="•"/>
            </a:pPr>
            <a:r>
              <a:rPr lang="en-US" b="1" dirty="0">
                <a:highlight>
                  <a:srgbClr val="ECC0DA"/>
                </a:highlight>
              </a:rPr>
              <a:t>Erkenning van praktijkervaring als expertise</a:t>
            </a:r>
          </a:p>
          <a:p>
            <a:pPr marL="342900" indent="-342900" algn="just">
              <a:buFont typeface="Arial" panose="020B0604020202020204" pitchFamily="34" charset="0"/>
              <a:buChar char="•"/>
            </a:pPr>
            <a:r>
              <a:rPr lang="en-US" b="1" dirty="0">
                <a:highlight>
                  <a:srgbClr val="ECC0DA"/>
                </a:highlight>
              </a:rPr>
              <a:t>Sterkere relaties op basis van vertrouwen en respect</a:t>
            </a:r>
          </a:p>
          <a:p>
            <a:pPr marL="0" indent="0" algn="just"/>
            <a:endParaRPr lang="en-US" dirty="0"/>
          </a:p>
          <a:p>
            <a:pPr marL="0" indent="0" algn="just"/>
            <a:r>
              <a:rPr lang="en-US" dirty="0"/>
              <a:t>Organisaties zoals </a:t>
            </a:r>
            <a:r>
              <a:rPr lang="en-US" dirty="0">
                <a:hlinkClick r:id="rId2"/>
              </a:rPr>
              <a:t>UNESCO </a:t>
            </a:r>
            <a:r>
              <a:rPr lang="en-US" dirty="0"/>
              <a:t>benadrukken maatschappelijke betrokkenheid als een kernprincipe van onderwijs voor duurzame ontwikkeling.</a:t>
            </a:r>
          </a:p>
          <a:p>
            <a:pPr marL="0" indent="0" algn="just"/>
            <a:endParaRPr lang="en-GB" dirty="0"/>
          </a:p>
        </p:txBody>
      </p:sp>
      <p:sp>
        <p:nvSpPr>
          <p:cNvPr id="3" name="Text Placeholder 2">
            <a:extLst>
              <a:ext uri="{FF2B5EF4-FFF2-40B4-BE49-F238E27FC236}">
                <a16:creationId xmlns:a16="http://schemas.microsoft.com/office/drawing/2014/main" id="{6BBC34CC-A048-4F9E-2BAA-A912B6F69400}"/>
              </a:ext>
            </a:extLst>
          </p:cNvPr>
          <p:cNvSpPr>
            <a:spLocks noGrp="1"/>
          </p:cNvSpPr>
          <p:nvPr>
            <p:ph type="body" sz="quarter" idx="16"/>
          </p:nvPr>
        </p:nvSpPr>
        <p:spPr/>
        <p:txBody>
          <a:bodyPr/>
          <a:lstStyle/>
          <a:p>
            <a:r>
              <a:rPr lang="en-GB" dirty="0" err="1"/>
              <a:t>Onderwijs</a:t>
            </a:r>
            <a:r>
              <a:rPr lang="en-GB" dirty="0"/>
              <a:t> </a:t>
            </a:r>
            <a:r>
              <a:rPr lang="en-GB" dirty="0" err="1"/>
              <a:t>en</a:t>
            </a:r>
            <a:r>
              <a:rPr lang="en-GB" dirty="0"/>
              <a:t> de </a:t>
            </a:r>
            <a:r>
              <a:rPr lang="en-GB" dirty="0" err="1"/>
              <a:t>eet-maatschappij</a:t>
            </a:r>
            <a:endParaRPr lang="en-GB" dirty="0"/>
          </a:p>
        </p:txBody>
      </p:sp>
      <p:grpSp>
        <p:nvGrpSpPr>
          <p:cNvPr id="4" name="Group 3">
            <a:extLst>
              <a:ext uri="{FF2B5EF4-FFF2-40B4-BE49-F238E27FC236}">
                <a16:creationId xmlns:a16="http://schemas.microsoft.com/office/drawing/2014/main" id="{8D4F459E-E1E1-D73A-9AFF-C52E52E4E78B}"/>
              </a:ext>
            </a:extLst>
          </p:cNvPr>
          <p:cNvGrpSpPr/>
          <p:nvPr/>
        </p:nvGrpSpPr>
        <p:grpSpPr>
          <a:xfrm>
            <a:off x="1254642" y="3168503"/>
            <a:ext cx="1794800" cy="1975818"/>
            <a:chOff x="7190753" y="5365577"/>
            <a:chExt cx="745522" cy="754273"/>
          </a:xfrm>
          <a:solidFill>
            <a:schemeClr val="bg1"/>
          </a:solidFill>
        </p:grpSpPr>
        <p:grpSp>
          <p:nvGrpSpPr>
            <p:cNvPr id="5" name="Graphic 2">
              <a:extLst>
                <a:ext uri="{FF2B5EF4-FFF2-40B4-BE49-F238E27FC236}">
                  <a16:creationId xmlns:a16="http://schemas.microsoft.com/office/drawing/2014/main" id="{5095619C-5E5D-0B01-7693-60D79B39195E}"/>
                </a:ext>
              </a:extLst>
            </p:cNvPr>
            <p:cNvGrpSpPr/>
            <p:nvPr/>
          </p:nvGrpSpPr>
          <p:grpSpPr>
            <a:xfrm>
              <a:off x="7353351" y="5647412"/>
              <a:ext cx="420044" cy="75879"/>
              <a:chOff x="7353351" y="5647412"/>
              <a:chExt cx="420044" cy="75879"/>
            </a:xfrm>
            <a:grpFill/>
          </p:grpSpPr>
          <p:sp>
            <p:nvSpPr>
              <p:cNvPr id="16" name="Freeform 385">
                <a:extLst>
                  <a:ext uri="{FF2B5EF4-FFF2-40B4-BE49-F238E27FC236}">
                    <a16:creationId xmlns:a16="http://schemas.microsoft.com/office/drawing/2014/main" id="{FC657D4E-4A40-9948-BEDC-771CD7C16126}"/>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386">
                <a:extLst>
                  <a:ext uri="{FF2B5EF4-FFF2-40B4-BE49-F238E27FC236}">
                    <a16:creationId xmlns:a16="http://schemas.microsoft.com/office/drawing/2014/main" id="{A5F1108B-28B8-86A8-0FEC-89C6FFA20B0B}"/>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26F4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 name="Graphic 2">
              <a:extLst>
                <a:ext uri="{FF2B5EF4-FFF2-40B4-BE49-F238E27FC236}">
                  <a16:creationId xmlns:a16="http://schemas.microsoft.com/office/drawing/2014/main" id="{4C27C979-15FD-55CA-3EDD-F4A250D76D1D}"/>
                </a:ext>
              </a:extLst>
            </p:cNvPr>
            <p:cNvGrpSpPr/>
            <p:nvPr/>
          </p:nvGrpSpPr>
          <p:grpSpPr>
            <a:xfrm>
              <a:off x="7190753" y="5365577"/>
              <a:ext cx="745522" cy="754273"/>
              <a:chOff x="7190753" y="5365577"/>
              <a:chExt cx="745522" cy="754273"/>
            </a:xfrm>
            <a:grpFill/>
          </p:grpSpPr>
          <p:sp>
            <p:nvSpPr>
              <p:cNvPr id="7" name="Freeform 376">
                <a:extLst>
                  <a:ext uri="{FF2B5EF4-FFF2-40B4-BE49-F238E27FC236}">
                    <a16:creationId xmlns:a16="http://schemas.microsoft.com/office/drawing/2014/main" id="{D46B770D-1A0D-DF0D-9CC5-22BB223FE5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377">
                <a:extLst>
                  <a:ext uri="{FF2B5EF4-FFF2-40B4-BE49-F238E27FC236}">
                    <a16:creationId xmlns:a16="http://schemas.microsoft.com/office/drawing/2014/main" id="{3208A81E-1F06-E71E-D277-4117C34125AA}"/>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378">
                <a:extLst>
                  <a:ext uri="{FF2B5EF4-FFF2-40B4-BE49-F238E27FC236}">
                    <a16:creationId xmlns:a16="http://schemas.microsoft.com/office/drawing/2014/main" id="{7FB6573D-0C43-AB2C-E2BC-9DC07CE7D381}"/>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379">
                <a:extLst>
                  <a:ext uri="{FF2B5EF4-FFF2-40B4-BE49-F238E27FC236}">
                    <a16:creationId xmlns:a16="http://schemas.microsoft.com/office/drawing/2014/main" id="{3016EDD6-3256-CA3F-0CA8-E58CB6FF07C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380">
                <a:extLst>
                  <a:ext uri="{FF2B5EF4-FFF2-40B4-BE49-F238E27FC236}">
                    <a16:creationId xmlns:a16="http://schemas.microsoft.com/office/drawing/2014/main" id="{D9CE6168-077E-659F-3A9A-7086DDF4CE5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381">
                <a:extLst>
                  <a:ext uri="{FF2B5EF4-FFF2-40B4-BE49-F238E27FC236}">
                    <a16:creationId xmlns:a16="http://schemas.microsoft.com/office/drawing/2014/main" id="{89DFC225-CA23-B327-0B13-E5A2E8436FE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382">
                <a:extLst>
                  <a:ext uri="{FF2B5EF4-FFF2-40B4-BE49-F238E27FC236}">
                    <a16:creationId xmlns:a16="http://schemas.microsoft.com/office/drawing/2014/main" id="{DF8F3748-D576-20EA-A9F7-4A132261F69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383">
                <a:extLst>
                  <a:ext uri="{FF2B5EF4-FFF2-40B4-BE49-F238E27FC236}">
                    <a16:creationId xmlns:a16="http://schemas.microsoft.com/office/drawing/2014/main" id="{1F706F21-2836-C7B4-1A82-18E35535FDAC}"/>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384">
                <a:extLst>
                  <a:ext uri="{FF2B5EF4-FFF2-40B4-BE49-F238E27FC236}">
                    <a16:creationId xmlns:a16="http://schemas.microsoft.com/office/drawing/2014/main" id="{9411C7FD-D37A-C70A-17EA-289780A43135}"/>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34263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BA0C5-F7C7-3761-0C82-81CD6BA27222}"/>
              </a:ext>
            </a:extLst>
          </p:cNvPr>
          <p:cNvSpPr>
            <a:spLocks noGrp="1"/>
          </p:cNvSpPr>
          <p:nvPr>
            <p:ph type="body" sz="quarter" idx="16"/>
          </p:nvPr>
        </p:nvSpPr>
        <p:spPr>
          <a:xfrm>
            <a:off x="609740" y="758203"/>
            <a:ext cx="10479218" cy="803654"/>
          </a:xfrm>
        </p:spPr>
        <p:txBody>
          <a:bodyPr/>
          <a:lstStyle/>
          <a:p>
            <a:r>
              <a:rPr lang="en-US" dirty="0"/>
              <a:t>Betrokkenheid bij voedsel, toegang tot voedsel en voedselrechtvaardigheid</a:t>
            </a:r>
            <a:endParaRPr lang="en-GB" dirty="0"/>
          </a:p>
        </p:txBody>
      </p:sp>
      <p:sp>
        <p:nvSpPr>
          <p:cNvPr id="3" name="Text Placeholder 2">
            <a:extLst>
              <a:ext uri="{FF2B5EF4-FFF2-40B4-BE49-F238E27FC236}">
                <a16:creationId xmlns:a16="http://schemas.microsoft.com/office/drawing/2014/main" id="{553ED8EE-00A4-AC41-8D4D-315D01C74165}"/>
              </a:ext>
            </a:extLst>
          </p:cNvPr>
          <p:cNvSpPr>
            <a:spLocks noGrp="1"/>
          </p:cNvSpPr>
          <p:nvPr>
            <p:ph type="body" sz="quarter" idx="19"/>
          </p:nvPr>
        </p:nvSpPr>
        <p:spPr>
          <a:xfrm>
            <a:off x="552893" y="2151013"/>
            <a:ext cx="10940901" cy="2767032"/>
          </a:xfrm>
        </p:spPr>
        <p:txBody>
          <a:bodyPr/>
          <a:lstStyle/>
          <a:p>
            <a:r>
              <a:rPr lang="nl-NL" dirty="0"/>
              <a:t>Service </a:t>
            </a:r>
            <a:r>
              <a:rPr lang="nl-NL" dirty="0" err="1"/>
              <a:t>learning</a:t>
            </a:r>
            <a:r>
              <a:rPr lang="nl-NL" dirty="0"/>
              <a:t> rond voedsel maakt sociale kwesties zichtbaar die vaak verborgen blijven in het dagelijks eten. Door samen te werken met voedselgemeenschappen krijgen studenten inzicht in thema’s zoals toegang tot gezond voedsel, voedselonzekerheid, arbeidsomstandigheden, duurzaamheid en het behoud van voedselcultuur.</a:t>
            </a:r>
          </a:p>
          <a:p>
            <a:r>
              <a:rPr lang="nl-NL" dirty="0"/>
              <a:t>Zo verbinden studenten hun studie met maatschappelijke en ecologische vraagstukken in de praktijk. Organisaties zoals de </a:t>
            </a:r>
            <a:r>
              <a:rPr lang="en-US" dirty="0">
                <a:hlinkClick r:id="rId2"/>
              </a:rPr>
              <a:t>OESO </a:t>
            </a:r>
            <a:r>
              <a:rPr lang="nl-NL" dirty="0"/>
              <a:t>benadrukken deze aanpak als belangrijk voor het ontwikkelen van maatschappelijke verantwoordelijkheid en actief burgerschap.</a:t>
            </a:r>
            <a:endParaRPr lang="en-US" dirty="0"/>
          </a:p>
        </p:txBody>
      </p:sp>
      <p:sp>
        <p:nvSpPr>
          <p:cNvPr id="4" name="Freeform 1">
            <a:extLst>
              <a:ext uri="{FF2B5EF4-FFF2-40B4-BE49-F238E27FC236}">
                <a16:creationId xmlns:a16="http://schemas.microsoft.com/office/drawing/2014/main" id="{63086DE7-0B3A-7C82-17E9-D273FD99AFAB}"/>
              </a:ext>
            </a:extLst>
          </p:cNvPr>
          <p:cNvSpPr>
            <a:spLocks noChangeArrowheads="1"/>
          </p:cNvSpPr>
          <p:nvPr/>
        </p:nvSpPr>
        <p:spPr bwMode="auto">
          <a:xfrm>
            <a:off x="785047" y="5115148"/>
            <a:ext cx="2513093" cy="1631697"/>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dirty="0"/>
          </a:p>
        </p:txBody>
      </p:sp>
      <p:sp>
        <p:nvSpPr>
          <p:cNvPr id="5" name="Freeform 244">
            <a:extLst>
              <a:ext uri="{FF2B5EF4-FFF2-40B4-BE49-F238E27FC236}">
                <a16:creationId xmlns:a16="http://schemas.microsoft.com/office/drawing/2014/main" id="{D4D7BBC6-1E02-FA11-51C0-9DF7E38606E4}"/>
              </a:ext>
            </a:extLst>
          </p:cNvPr>
          <p:cNvSpPr>
            <a:spLocks noChangeArrowheads="1"/>
          </p:cNvSpPr>
          <p:nvPr/>
        </p:nvSpPr>
        <p:spPr bwMode="auto">
          <a:xfrm>
            <a:off x="3495543" y="5115148"/>
            <a:ext cx="2513094" cy="1631697"/>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6" name="Freeform 320">
            <a:extLst>
              <a:ext uri="{FF2B5EF4-FFF2-40B4-BE49-F238E27FC236}">
                <a16:creationId xmlns:a16="http://schemas.microsoft.com/office/drawing/2014/main" id="{1F4B4718-3744-B1E7-A2A0-D5549D0E0A1D}"/>
              </a:ext>
            </a:extLst>
          </p:cNvPr>
          <p:cNvSpPr>
            <a:spLocks noChangeArrowheads="1"/>
          </p:cNvSpPr>
          <p:nvPr/>
        </p:nvSpPr>
        <p:spPr bwMode="auto">
          <a:xfrm>
            <a:off x="6125054" y="5115148"/>
            <a:ext cx="2513093" cy="1631697"/>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7" name="TextBox 6">
            <a:extLst>
              <a:ext uri="{FF2B5EF4-FFF2-40B4-BE49-F238E27FC236}">
                <a16:creationId xmlns:a16="http://schemas.microsoft.com/office/drawing/2014/main" id="{D173D8EE-1899-E13F-47A6-1F489A634CCC}"/>
              </a:ext>
            </a:extLst>
          </p:cNvPr>
          <p:cNvSpPr txBox="1"/>
          <p:nvPr/>
        </p:nvSpPr>
        <p:spPr>
          <a:xfrm>
            <a:off x="1115000" y="5142026"/>
            <a:ext cx="1944413" cy="1015663"/>
          </a:xfrm>
          <a:prstGeom prst="rect">
            <a:avLst/>
          </a:prstGeom>
          <a:noFill/>
        </p:spPr>
        <p:txBody>
          <a:bodyPr wrap="square">
            <a:spAutoFit/>
          </a:bodyPr>
          <a:lstStyle/>
          <a:p>
            <a:pPr marL="0" indent="0" algn="ctr"/>
            <a:r>
              <a:rPr lang="en-US" sz="2000" b="1" dirty="0">
                <a:solidFill>
                  <a:schemeClr val="bg1"/>
                </a:solidFill>
              </a:rPr>
              <a:t>Ongelijke toegang tot voedsel en hulpbronnen</a:t>
            </a:r>
          </a:p>
        </p:txBody>
      </p:sp>
      <p:sp>
        <p:nvSpPr>
          <p:cNvPr id="8" name="TextBox 7">
            <a:extLst>
              <a:ext uri="{FF2B5EF4-FFF2-40B4-BE49-F238E27FC236}">
                <a16:creationId xmlns:a16="http://schemas.microsoft.com/office/drawing/2014/main" id="{B9B2DD60-32FD-51A8-F62E-621D17689DE5}"/>
              </a:ext>
            </a:extLst>
          </p:cNvPr>
          <p:cNvSpPr txBox="1"/>
          <p:nvPr/>
        </p:nvSpPr>
        <p:spPr>
          <a:xfrm>
            <a:off x="3674829" y="5142026"/>
            <a:ext cx="2174520" cy="1015663"/>
          </a:xfrm>
          <a:prstGeom prst="rect">
            <a:avLst/>
          </a:prstGeom>
          <a:noFill/>
        </p:spPr>
        <p:txBody>
          <a:bodyPr wrap="square">
            <a:spAutoFit/>
          </a:bodyPr>
          <a:lstStyle/>
          <a:p>
            <a:pPr marL="0" indent="0" algn="ctr"/>
            <a:r>
              <a:rPr lang="en-US" sz="2000" b="1" dirty="0">
                <a:solidFill>
                  <a:schemeClr val="bg1"/>
                </a:solidFill>
              </a:rPr>
              <a:t>Milieu-impact van voedselproductie </a:t>
            </a:r>
            <a:r>
              <a:rPr lang="en-US" sz="2000" b="1" dirty="0" err="1">
                <a:solidFill>
                  <a:schemeClr val="bg1"/>
                </a:solidFill>
              </a:rPr>
              <a:t>en</a:t>
            </a:r>
            <a:r>
              <a:rPr lang="en-US" sz="2000" b="1" dirty="0">
                <a:solidFill>
                  <a:schemeClr val="bg1"/>
                </a:solidFill>
              </a:rPr>
              <a:t> </a:t>
            </a:r>
            <a:r>
              <a:rPr lang="en-US" sz="2000" b="1" dirty="0" err="1">
                <a:solidFill>
                  <a:schemeClr val="bg1"/>
                </a:solidFill>
              </a:rPr>
              <a:t>afval</a:t>
            </a:r>
            <a:endParaRPr lang="en-US" sz="2000" b="1" dirty="0">
              <a:solidFill>
                <a:schemeClr val="bg1"/>
              </a:solidFill>
            </a:endParaRPr>
          </a:p>
        </p:txBody>
      </p:sp>
      <p:sp>
        <p:nvSpPr>
          <p:cNvPr id="9" name="TextBox 8">
            <a:extLst>
              <a:ext uri="{FF2B5EF4-FFF2-40B4-BE49-F238E27FC236}">
                <a16:creationId xmlns:a16="http://schemas.microsoft.com/office/drawing/2014/main" id="{4752BC2C-FC42-6304-FE4A-FEBC893C735B}"/>
              </a:ext>
            </a:extLst>
          </p:cNvPr>
          <p:cNvSpPr txBox="1"/>
          <p:nvPr/>
        </p:nvSpPr>
        <p:spPr>
          <a:xfrm>
            <a:off x="6291156" y="5055732"/>
            <a:ext cx="2108023" cy="1631216"/>
          </a:xfrm>
          <a:prstGeom prst="rect">
            <a:avLst/>
          </a:prstGeom>
          <a:noFill/>
        </p:spPr>
        <p:txBody>
          <a:bodyPr wrap="square">
            <a:spAutoFit/>
          </a:bodyPr>
          <a:lstStyle/>
          <a:p>
            <a:pPr marL="0" indent="0" algn="ctr"/>
            <a:r>
              <a:rPr lang="nl-NL" sz="2000" b="1" dirty="0">
                <a:solidFill>
                  <a:schemeClr val="bg1"/>
                </a:solidFill>
              </a:rPr>
              <a:t>De rol van voedsel in culturele identiteit en veerkracht</a:t>
            </a:r>
            <a:endParaRPr lang="en-US" sz="2000" b="1" dirty="0">
              <a:solidFill>
                <a:schemeClr val="bg1"/>
              </a:solidFill>
            </a:endParaRPr>
          </a:p>
        </p:txBody>
      </p:sp>
      <p:sp>
        <p:nvSpPr>
          <p:cNvPr id="10" name="Freeform 1">
            <a:extLst>
              <a:ext uri="{FF2B5EF4-FFF2-40B4-BE49-F238E27FC236}">
                <a16:creationId xmlns:a16="http://schemas.microsoft.com/office/drawing/2014/main" id="{44DD3984-D355-D6E1-4DC1-76E243C932E9}"/>
              </a:ext>
            </a:extLst>
          </p:cNvPr>
          <p:cNvSpPr>
            <a:spLocks noChangeArrowheads="1"/>
          </p:cNvSpPr>
          <p:nvPr/>
        </p:nvSpPr>
        <p:spPr bwMode="auto">
          <a:xfrm>
            <a:off x="8754564" y="5115148"/>
            <a:ext cx="2513093" cy="1631697"/>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dirty="0"/>
          </a:p>
        </p:txBody>
      </p:sp>
      <p:sp>
        <p:nvSpPr>
          <p:cNvPr id="11" name="TextBox 10">
            <a:extLst>
              <a:ext uri="{FF2B5EF4-FFF2-40B4-BE49-F238E27FC236}">
                <a16:creationId xmlns:a16="http://schemas.microsoft.com/office/drawing/2014/main" id="{A9CEADE6-210D-CA40-2E10-B917CDEB9893}"/>
              </a:ext>
            </a:extLst>
          </p:cNvPr>
          <p:cNvSpPr txBox="1"/>
          <p:nvPr/>
        </p:nvSpPr>
        <p:spPr>
          <a:xfrm>
            <a:off x="8920666" y="5142026"/>
            <a:ext cx="2121802" cy="1323439"/>
          </a:xfrm>
          <a:prstGeom prst="rect">
            <a:avLst/>
          </a:prstGeom>
          <a:noFill/>
        </p:spPr>
        <p:txBody>
          <a:bodyPr wrap="square">
            <a:spAutoFit/>
          </a:bodyPr>
          <a:lstStyle/>
          <a:p>
            <a:pPr marL="0" indent="0" algn="ctr"/>
            <a:r>
              <a:rPr lang="en-US" sz="2000" b="1" dirty="0">
                <a:solidFill>
                  <a:schemeClr val="bg1"/>
                </a:solidFill>
              </a:rPr>
              <a:t>Structurele ongelijkheden binnen voedselsystemen</a:t>
            </a:r>
          </a:p>
        </p:txBody>
      </p:sp>
    </p:spTree>
    <p:extLst>
      <p:ext uri="{BB962C8B-B14F-4D97-AF65-F5344CB8AC3E}">
        <p14:creationId xmlns:p14="http://schemas.microsoft.com/office/powerpoint/2010/main" val="489171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88D8B-CA64-5C57-1AD1-9CE93D89A5D5}"/>
              </a:ext>
            </a:extLst>
          </p:cNvPr>
          <p:cNvSpPr>
            <a:spLocks noGrp="1"/>
          </p:cNvSpPr>
          <p:nvPr>
            <p:ph type="body" sz="quarter" idx="18"/>
          </p:nvPr>
        </p:nvSpPr>
        <p:spPr>
          <a:xfrm>
            <a:off x="235533" y="1398694"/>
            <a:ext cx="5848143" cy="5154506"/>
          </a:xfrm>
        </p:spPr>
        <p:txBody>
          <a:bodyPr>
            <a:noAutofit/>
          </a:bodyPr>
          <a:lstStyle/>
          <a:p>
            <a:r>
              <a:rPr lang="nl-NL" dirty="0"/>
              <a:t>Veel service-</a:t>
            </a:r>
            <a:r>
              <a:rPr lang="nl-NL" dirty="0" err="1"/>
              <a:t>learning</a:t>
            </a:r>
            <a:r>
              <a:rPr lang="nl-NL" dirty="0"/>
              <a:t> projecten rond voedsel maken gebruik van co-creatie, waarbij kennis en oplossingen samen worden ontwikkeld in plaats van alleen door instellingen.</a:t>
            </a:r>
          </a:p>
          <a:p>
            <a:r>
              <a:rPr lang="nl-NL" dirty="0"/>
              <a:t>Initiatieven zoals gemeenschappelijke keukens, voedselhubs, stadstuinen en lokale netwerken bieden ruimte voor gezamenlijk leren en experimenteren.</a:t>
            </a:r>
          </a:p>
          <a:p>
            <a:pPr marL="0" indent="0"/>
            <a:r>
              <a:rPr lang="en-US" dirty="0">
                <a:hlinkClick r:id="rId2"/>
              </a:rPr>
              <a:t>Living Labs </a:t>
            </a:r>
            <a:r>
              <a:rPr lang="nl-NL" dirty="0"/>
              <a:t>geven hier een duidelijke structuur aan. Netwerken zoals het European Network of Living Labs en JPI Urban Europe stimuleren co-creatie in de praktijk, onder andere rond voedselsystemen en stedelijke duurzaamheid.</a:t>
            </a:r>
            <a:endParaRPr lang="en-GB" dirty="0"/>
          </a:p>
        </p:txBody>
      </p:sp>
      <p:sp>
        <p:nvSpPr>
          <p:cNvPr id="2" name="Text Placeholder 1">
            <a:extLst>
              <a:ext uri="{FF2B5EF4-FFF2-40B4-BE49-F238E27FC236}">
                <a16:creationId xmlns:a16="http://schemas.microsoft.com/office/drawing/2014/main" id="{430C3313-E283-AAC8-7F99-D012C484C6D1}"/>
              </a:ext>
            </a:extLst>
          </p:cNvPr>
          <p:cNvSpPr>
            <a:spLocks noGrp="1"/>
          </p:cNvSpPr>
          <p:nvPr>
            <p:ph type="body" sz="quarter" idx="16"/>
          </p:nvPr>
        </p:nvSpPr>
        <p:spPr>
          <a:xfrm>
            <a:off x="318977" y="397414"/>
            <a:ext cx="4990998" cy="992652"/>
          </a:xfrm>
        </p:spPr>
        <p:txBody>
          <a:bodyPr>
            <a:normAutofit fontScale="92500"/>
          </a:bodyPr>
          <a:lstStyle/>
          <a:p>
            <a:r>
              <a:rPr lang="en-US" sz="3100" dirty="0"/>
              <a:t>Co-creatie in voedselprojecten en Living Labs</a:t>
            </a:r>
          </a:p>
        </p:txBody>
      </p:sp>
      <p:pic>
        <p:nvPicPr>
          <p:cNvPr id="5" name="Picture 4" descr="Farmer watering crops in urban garden">
            <a:extLst>
              <a:ext uri="{FF2B5EF4-FFF2-40B4-BE49-F238E27FC236}">
                <a16:creationId xmlns:a16="http://schemas.microsoft.com/office/drawing/2014/main" id="{8B6FB477-56ED-445A-EC47-9205B91ECC05}"/>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6083676" y="10"/>
            <a:ext cx="5361066" cy="6857990"/>
          </a:xfrm>
          <a:prstGeom prst="rect">
            <a:avLst/>
          </a:prstGeom>
          <a:noFill/>
        </p:spPr>
      </p:pic>
    </p:spTree>
    <p:extLst>
      <p:ext uri="{BB962C8B-B14F-4D97-AF65-F5344CB8AC3E}">
        <p14:creationId xmlns:p14="http://schemas.microsoft.com/office/powerpoint/2010/main" val="36579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descr="Man and woman conversing in library">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882588" y="1102325"/>
            <a:ext cx="6414559" cy="4597435"/>
          </a:xfrm>
        </p:spPr>
        <p:txBody>
          <a:bodyPr/>
          <a:lstStyle/>
          <a:p>
            <a:pPr marL="0" indent="0" algn="just"/>
            <a:r>
              <a:rPr lang="nl-NL" sz="2350" dirty="0"/>
              <a:t>Deze module gaat over communicatie, samenwerking en dienstverlening in moderne voedselsystemen en voedingseducatie. Je leert hoe voedsel wordt besproken en gedeeld via cultuur, verhalen en dagelijkse gewoonten, en hoe dit invloed heeft op keuzes en gedrag.</a:t>
            </a:r>
          </a:p>
          <a:p>
            <a:pPr marL="0" indent="0" algn="just"/>
            <a:r>
              <a:rPr lang="nl-NL" sz="2350" dirty="0"/>
              <a:t>Ook kijk je naar samenwerking tussen onderwijs, bedrijven en gemeenschappen om voedselproblemen aan te pakken. Met praktijkvoorbeelden en opdrachten ontdek je hoe kennis samen wordt ontwikkeld en gedeeld, met als doel eerlijkere, duurzamere en meer inclusieve voedselsystemen.</a:t>
            </a:r>
            <a:endParaRPr lang="en-US" sz="2350" dirty="0"/>
          </a:p>
        </p:txBody>
      </p:sp>
      <p:sp>
        <p:nvSpPr>
          <p:cNvPr id="14" name="TextBox 13">
            <a:extLst>
              <a:ext uri="{FF2B5EF4-FFF2-40B4-BE49-F238E27FC236}">
                <a16:creationId xmlns:a16="http://schemas.microsoft.com/office/drawing/2014/main" id="{789EB091-9909-434F-09BC-37EEDA80CBFB}"/>
              </a:ext>
            </a:extLst>
          </p:cNvPr>
          <p:cNvSpPr txBox="1"/>
          <p:nvPr/>
        </p:nvSpPr>
        <p:spPr>
          <a:xfrm>
            <a:off x="3574472" y="236788"/>
            <a:ext cx="4350328" cy="646331"/>
          </a:xfrm>
          <a:prstGeom prst="rect">
            <a:avLst/>
          </a:prstGeom>
          <a:solidFill>
            <a:srgbClr val="F26F46"/>
          </a:solidFill>
        </p:spPr>
        <p:txBody>
          <a:bodyPr wrap="square" rtlCol="0">
            <a:spAutoFit/>
          </a:bodyPr>
          <a:lstStyle/>
          <a:p>
            <a:pPr algn="ctr"/>
            <a:r>
              <a:rPr lang="en-US" sz="3600" b="1" spc="324" dirty="0">
                <a:solidFill>
                  <a:schemeClr val="bg1"/>
                </a:solidFill>
                <a:latin typeface="Calibri" panose="020F0502020204030204" pitchFamily="34" charset="0"/>
                <a:cs typeface="Calibri" panose="020F0502020204030204" pitchFamily="34" charset="0"/>
              </a:rPr>
              <a:t>HET ONDERWERP</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1F096-9D79-70B9-AD1E-F929A41CB34D}"/>
            </a:ext>
          </a:extLst>
        </p:cNvPr>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F02F5AD8-FE1B-15F2-0B72-DAB8502A61E3}"/>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p:pic>
      <p:sp>
        <p:nvSpPr>
          <p:cNvPr id="12" name="Text Placeholder 2">
            <a:extLst>
              <a:ext uri="{FF2B5EF4-FFF2-40B4-BE49-F238E27FC236}">
                <a16:creationId xmlns:a16="http://schemas.microsoft.com/office/drawing/2014/main" id="{F12791F7-416F-4F40-89D3-F2FA3FA25BE2}"/>
              </a:ext>
            </a:extLst>
          </p:cNvPr>
          <p:cNvSpPr>
            <a:spLocks noGrp="1"/>
          </p:cNvSpPr>
          <p:nvPr>
            <p:ph type="body" sz="quarter" idx="18"/>
          </p:nvPr>
        </p:nvSpPr>
        <p:spPr>
          <a:xfrm>
            <a:off x="1096801" y="1694965"/>
            <a:ext cx="10243861" cy="3894174"/>
          </a:xfrm>
          <a:noFill/>
          <a:ln>
            <a:noFill/>
          </a:ln>
        </p:spPr>
        <p:txBody>
          <a:bodyPr/>
          <a:lstStyle/>
          <a:p>
            <a:pPr marL="0" indent="0" algn="just"/>
            <a:r>
              <a:rPr lang="nl-NL" dirty="0">
                <a:solidFill>
                  <a:srgbClr val="292668"/>
                </a:solidFill>
              </a:rPr>
              <a:t>Ethische reflectie is essentieel bij service </a:t>
            </a:r>
            <a:r>
              <a:rPr lang="nl-NL" dirty="0" err="1">
                <a:solidFill>
                  <a:srgbClr val="292668"/>
                </a:solidFill>
              </a:rPr>
              <a:t>learning</a:t>
            </a:r>
            <a:r>
              <a:rPr lang="nl-NL" dirty="0">
                <a:solidFill>
                  <a:srgbClr val="292668"/>
                </a:solidFill>
              </a:rPr>
              <a:t> rond voedsel. Samenwerken met voedselgemeenschappen vraagt respect voor lokale kennis, arbeid en ervaring. Zonder aandacht voor ethiek kan deze aanpak ongelijkheid versterken. Ethische betrokkenheid betekent:</a:t>
            </a:r>
            <a:endParaRPr lang="en-US" b="1" dirty="0">
              <a:solidFill>
                <a:srgbClr val="292668"/>
              </a:solidFill>
            </a:endParaRPr>
          </a:p>
          <a:p>
            <a:pPr marL="342900" indent="-342900" algn="just">
              <a:spcBef>
                <a:spcPts val="400"/>
              </a:spcBef>
              <a:buFont typeface="Arial" panose="020B0604020202020204" pitchFamily="34" charset="0"/>
              <a:buChar char="•"/>
            </a:pPr>
            <a:r>
              <a:rPr lang="en-US" b="1" dirty="0">
                <a:solidFill>
                  <a:srgbClr val="292668"/>
                </a:solidFill>
              </a:rPr>
              <a:t>Het waarderen van bijdragen </a:t>
            </a:r>
            <a:r>
              <a:rPr lang="en-US" b="1" dirty="0" err="1">
                <a:solidFill>
                  <a:srgbClr val="292668"/>
                </a:solidFill>
              </a:rPr>
              <a:t>en</a:t>
            </a:r>
            <a:r>
              <a:rPr lang="en-US" b="1" dirty="0">
                <a:solidFill>
                  <a:srgbClr val="292668"/>
                </a:solidFill>
              </a:rPr>
              <a:t> </a:t>
            </a:r>
            <a:r>
              <a:rPr lang="en-US" b="1" dirty="0" err="1">
                <a:solidFill>
                  <a:srgbClr val="292668"/>
                </a:solidFill>
              </a:rPr>
              <a:t>kennis</a:t>
            </a:r>
            <a:r>
              <a:rPr lang="en-US" b="1" dirty="0">
                <a:solidFill>
                  <a:srgbClr val="292668"/>
                </a:solidFill>
              </a:rPr>
              <a:t> </a:t>
            </a:r>
            <a:r>
              <a:rPr lang="en-US" b="1" dirty="0" err="1">
                <a:solidFill>
                  <a:srgbClr val="292668"/>
                </a:solidFill>
              </a:rPr>
              <a:t>uit</a:t>
            </a:r>
            <a:r>
              <a:rPr lang="en-US" b="1" dirty="0">
                <a:solidFill>
                  <a:srgbClr val="292668"/>
                </a:solidFill>
              </a:rPr>
              <a:t> de gemeenschap</a:t>
            </a:r>
          </a:p>
          <a:p>
            <a:pPr marL="342900" indent="-342900" algn="just">
              <a:spcBef>
                <a:spcPts val="400"/>
              </a:spcBef>
              <a:buFont typeface="Arial" panose="020B0604020202020204" pitchFamily="34" charset="0"/>
              <a:buChar char="•"/>
            </a:pPr>
            <a:r>
              <a:rPr lang="en-US" b="1" dirty="0" err="1">
                <a:solidFill>
                  <a:srgbClr val="292668"/>
                </a:solidFill>
              </a:rPr>
              <a:t>Transparantie</a:t>
            </a:r>
            <a:r>
              <a:rPr lang="en-US" b="1" dirty="0">
                <a:solidFill>
                  <a:srgbClr val="292668"/>
                </a:solidFill>
              </a:rPr>
              <a:t> over </a:t>
            </a:r>
            <a:r>
              <a:rPr lang="en-US" b="1" dirty="0" err="1">
                <a:solidFill>
                  <a:srgbClr val="292668"/>
                </a:solidFill>
              </a:rPr>
              <a:t>doelen</a:t>
            </a:r>
            <a:r>
              <a:rPr lang="en-US" b="1" dirty="0">
                <a:solidFill>
                  <a:srgbClr val="292668"/>
                </a:solidFill>
              </a:rPr>
              <a:t>, rollen </a:t>
            </a:r>
            <a:r>
              <a:rPr lang="en-US" b="1" dirty="0" err="1">
                <a:solidFill>
                  <a:srgbClr val="292668"/>
                </a:solidFill>
              </a:rPr>
              <a:t>en</a:t>
            </a:r>
            <a:r>
              <a:rPr lang="en-US" b="1" dirty="0">
                <a:solidFill>
                  <a:srgbClr val="292668"/>
                </a:solidFill>
              </a:rPr>
              <a:t> </a:t>
            </a:r>
            <a:r>
              <a:rPr lang="en-US" b="1" dirty="0" err="1">
                <a:solidFill>
                  <a:srgbClr val="292668"/>
                </a:solidFill>
              </a:rPr>
              <a:t>grenzen</a:t>
            </a:r>
            <a:endParaRPr lang="en-US" b="1" dirty="0">
              <a:solidFill>
                <a:srgbClr val="292668"/>
              </a:solidFill>
            </a:endParaRPr>
          </a:p>
          <a:p>
            <a:pPr marL="342900" indent="-342900" algn="just">
              <a:spcBef>
                <a:spcPts val="400"/>
              </a:spcBef>
              <a:buFont typeface="Arial" panose="020B0604020202020204" pitchFamily="34" charset="0"/>
              <a:buChar char="•"/>
            </a:pPr>
            <a:r>
              <a:rPr lang="en-US" b="1" dirty="0">
                <a:solidFill>
                  <a:srgbClr val="292668"/>
                </a:solidFill>
              </a:rPr>
              <a:t>Het opbouwen van </a:t>
            </a:r>
            <a:r>
              <a:rPr lang="en-US" b="1" dirty="0" err="1">
                <a:solidFill>
                  <a:srgbClr val="292668"/>
                </a:solidFill>
              </a:rPr>
              <a:t>duurzame</a:t>
            </a:r>
            <a:r>
              <a:rPr lang="en-US" b="1" dirty="0">
                <a:solidFill>
                  <a:srgbClr val="292668"/>
                </a:solidFill>
              </a:rPr>
              <a:t> </a:t>
            </a:r>
            <a:r>
              <a:rPr lang="en-US" b="1" dirty="0" err="1">
                <a:solidFill>
                  <a:srgbClr val="292668"/>
                </a:solidFill>
              </a:rPr>
              <a:t>relaties</a:t>
            </a:r>
            <a:endParaRPr lang="en-US" b="1" dirty="0">
              <a:solidFill>
                <a:srgbClr val="292668"/>
              </a:solidFill>
            </a:endParaRPr>
          </a:p>
          <a:p>
            <a:pPr marL="342900" indent="-342900" algn="just">
              <a:spcBef>
                <a:spcPts val="400"/>
              </a:spcBef>
              <a:buFont typeface="Arial" panose="020B0604020202020204" pitchFamily="34" charset="0"/>
              <a:buChar char="•"/>
            </a:pPr>
            <a:r>
              <a:rPr lang="en-US" b="1" dirty="0" err="1">
                <a:solidFill>
                  <a:srgbClr val="292668"/>
                </a:solidFill>
              </a:rPr>
              <a:t>Bewust</a:t>
            </a:r>
            <a:r>
              <a:rPr lang="en-US" b="1" dirty="0">
                <a:solidFill>
                  <a:srgbClr val="292668"/>
                </a:solidFill>
              </a:rPr>
              <a:t> </a:t>
            </a:r>
            <a:r>
              <a:rPr lang="en-US" b="1" dirty="0" err="1">
                <a:solidFill>
                  <a:srgbClr val="292668"/>
                </a:solidFill>
              </a:rPr>
              <a:t>omgaan</a:t>
            </a:r>
            <a:r>
              <a:rPr lang="en-US" b="1" dirty="0">
                <a:solidFill>
                  <a:srgbClr val="292668"/>
                </a:solidFill>
              </a:rPr>
              <a:t> met macht, privileges en verantwoordelijkheid</a:t>
            </a:r>
          </a:p>
          <a:p>
            <a:pPr marL="0" indent="0" algn="just"/>
            <a:r>
              <a:rPr lang="en-US" dirty="0">
                <a:solidFill>
                  <a:srgbClr val="292668"/>
                </a:solidFill>
              </a:rPr>
              <a:t>Organisaties zoals de </a:t>
            </a:r>
            <a:r>
              <a:rPr lang="en-US" dirty="0">
                <a:solidFill>
                  <a:srgbClr val="292668"/>
                </a:solidFill>
                <a:hlinkClick r:id="rId3"/>
              </a:rPr>
              <a:t>Sustainable Food Trust </a:t>
            </a:r>
            <a:r>
              <a:rPr lang="en-US" dirty="0">
                <a:solidFill>
                  <a:srgbClr val="292668"/>
                </a:solidFill>
              </a:rPr>
              <a:t>en gemeenschapsgerichte </a:t>
            </a:r>
            <a:r>
              <a:rPr lang="en-US" dirty="0">
                <a:solidFill>
                  <a:srgbClr val="292668"/>
                </a:solidFill>
                <a:hlinkClick r:id="rId4"/>
              </a:rPr>
              <a:t>netwerken voor </a:t>
            </a:r>
            <a:r>
              <a:rPr lang="en-US" dirty="0" err="1">
                <a:solidFill>
                  <a:srgbClr val="292668"/>
                </a:solidFill>
                <a:hlinkClick r:id="rId4"/>
              </a:rPr>
              <a:t>voedselbeleid</a:t>
            </a:r>
            <a:r>
              <a:rPr lang="en-US" dirty="0">
                <a:solidFill>
                  <a:srgbClr val="292668"/>
                </a:solidFill>
              </a:rPr>
              <a:t> </a:t>
            </a:r>
            <a:r>
              <a:rPr lang="en-US" dirty="0" err="1">
                <a:solidFill>
                  <a:srgbClr val="292668"/>
                </a:solidFill>
              </a:rPr>
              <a:t>benadrukken</a:t>
            </a:r>
            <a:r>
              <a:rPr lang="en-US" dirty="0">
                <a:solidFill>
                  <a:srgbClr val="292668"/>
                </a:solidFill>
              </a:rPr>
              <a:t> co-creatie en langdurige partnerschappen als fundamenten voor ethische </a:t>
            </a:r>
            <a:r>
              <a:rPr lang="en-US" dirty="0" err="1">
                <a:solidFill>
                  <a:srgbClr val="292668"/>
                </a:solidFill>
              </a:rPr>
              <a:t>en</a:t>
            </a:r>
            <a:r>
              <a:rPr lang="en-US" dirty="0">
                <a:solidFill>
                  <a:srgbClr val="292668"/>
                </a:solidFill>
              </a:rPr>
              <a:t> </a:t>
            </a:r>
            <a:r>
              <a:rPr lang="en-US" dirty="0" err="1">
                <a:solidFill>
                  <a:srgbClr val="292668"/>
                </a:solidFill>
              </a:rPr>
              <a:t>betekenisvolle</a:t>
            </a:r>
            <a:r>
              <a:rPr lang="en-US" dirty="0">
                <a:solidFill>
                  <a:srgbClr val="292668"/>
                </a:solidFill>
              </a:rPr>
              <a:t> voedselprojecten.</a:t>
            </a:r>
          </a:p>
        </p:txBody>
      </p:sp>
      <p:sp>
        <p:nvSpPr>
          <p:cNvPr id="14" name="Text Placeholder 1">
            <a:extLst>
              <a:ext uri="{FF2B5EF4-FFF2-40B4-BE49-F238E27FC236}">
                <a16:creationId xmlns:a16="http://schemas.microsoft.com/office/drawing/2014/main" id="{3CA2CBE9-983E-63BA-959F-F1355BAF2899}"/>
              </a:ext>
            </a:extLst>
          </p:cNvPr>
          <p:cNvSpPr txBox="1">
            <a:spLocks/>
          </p:cNvSpPr>
          <p:nvPr/>
        </p:nvSpPr>
        <p:spPr>
          <a:xfrm>
            <a:off x="588578" y="355211"/>
            <a:ext cx="11481501" cy="775427"/>
          </a:xfrm>
          <a:prstGeom prst="rect">
            <a:avLst/>
          </a:prstGeom>
          <a:solidFill>
            <a:srgbClr val="F26F4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0">
              <a:lnSpc>
                <a:spcPct val="100000"/>
              </a:lnSpc>
              <a:buNone/>
            </a:pPr>
            <a:r>
              <a:rPr lang="en-US" sz="3600" b="1" dirty="0" err="1">
                <a:solidFill>
                  <a:schemeClr val="bg1"/>
                </a:solidFill>
              </a:rPr>
              <a:t>Ethische</a:t>
            </a:r>
            <a:r>
              <a:rPr lang="en-US" sz="3600" b="1" dirty="0">
                <a:solidFill>
                  <a:schemeClr val="bg1"/>
                </a:solidFill>
              </a:rPr>
              <a:t> </a:t>
            </a:r>
            <a:r>
              <a:rPr lang="en-US" sz="3600" b="1" dirty="0" err="1">
                <a:solidFill>
                  <a:schemeClr val="bg1"/>
                </a:solidFill>
              </a:rPr>
              <a:t>samenwerking</a:t>
            </a:r>
            <a:r>
              <a:rPr lang="en-US" sz="3600" b="1" dirty="0">
                <a:solidFill>
                  <a:schemeClr val="bg1"/>
                </a:solidFill>
              </a:rPr>
              <a:t> met </a:t>
            </a:r>
            <a:r>
              <a:rPr lang="en-US" sz="3600" b="1" dirty="0" err="1">
                <a:solidFill>
                  <a:schemeClr val="bg1"/>
                </a:solidFill>
              </a:rPr>
              <a:t>voedselgemeenschappen</a:t>
            </a:r>
            <a:endParaRPr lang="en-US" sz="3600" b="1" dirty="0">
              <a:solidFill>
                <a:schemeClr val="bg1"/>
              </a:solidFill>
            </a:endParaRPr>
          </a:p>
        </p:txBody>
      </p:sp>
    </p:spTree>
    <p:extLst>
      <p:ext uri="{BB962C8B-B14F-4D97-AF65-F5344CB8AC3E}">
        <p14:creationId xmlns:p14="http://schemas.microsoft.com/office/powerpoint/2010/main" val="1352681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440DA-499C-5019-D558-4FCD2E72CC88}"/>
              </a:ext>
            </a:extLst>
          </p:cNvPr>
          <p:cNvSpPr>
            <a:spLocks noGrp="1"/>
          </p:cNvSpPr>
          <p:nvPr>
            <p:ph type="body" sz="quarter" idx="16"/>
          </p:nvPr>
        </p:nvSpPr>
        <p:spPr/>
        <p:txBody>
          <a:bodyPr/>
          <a:lstStyle/>
          <a:p>
            <a:r>
              <a:rPr lang="en-GB" dirty="0"/>
              <a:t>CASESTUDY – Het Milan Urban Food Policy Pact</a:t>
            </a:r>
          </a:p>
        </p:txBody>
      </p:sp>
      <p:sp>
        <p:nvSpPr>
          <p:cNvPr id="3" name="Text Placeholder 2">
            <a:extLst>
              <a:ext uri="{FF2B5EF4-FFF2-40B4-BE49-F238E27FC236}">
                <a16:creationId xmlns:a16="http://schemas.microsoft.com/office/drawing/2014/main" id="{9F719146-2B7A-C781-D16F-654B37E16BDC}"/>
              </a:ext>
            </a:extLst>
          </p:cNvPr>
          <p:cNvSpPr>
            <a:spLocks noGrp="1"/>
          </p:cNvSpPr>
          <p:nvPr>
            <p:ph type="body" sz="quarter" idx="19"/>
          </p:nvPr>
        </p:nvSpPr>
        <p:spPr>
          <a:xfrm>
            <a:off x="607553" y="1772085"/>
            <a:ext cx="6582956" cy="4102937"/>
          </a:xfrm>
        </p:spPr>
        <p:txBody>
          <a:bodyPr/>
          <a:lstStyle/>
          <a:p>
            <a:r>
              <a:rPr lang="en-US" dirty="0"/>
              <a:t>Het </a:t>
            </a:r>
            <a:r>
              <a:rPr lang="en-US" b="1" dirty="0">
                <a:hlinkClick r:id="rId2"/>
              </a:rPr>
              <a:t>Milan Urban Food Policy Pact </a:t>
            </a:r>
            <a:r>
              <a:rPr lang="nl-NL" dirty="0"/>
              <a:t>is een stedeninitiatief dat duurzame en inclusieve stedelijke voedselsystemen stimuleert en breed wordt toegepast in Europa.</a:t>
            </a:r>
          </a:p>
          <a:p>
            <a:r>
              <a:rPr lang="nl-NL" dirty="0"/>
              <a:t>Door samenwerking met universiteiten, ngo’s en lokale voedselorganisaties nemen studenten deel aan praktijkgericht leren. Ze werken bijvoorbeeld aan het in kaart brengen van voedseltoegang, het evalueren van schoolvoeding en het ondersteunen van gemeenschapsprojecten.</a:t>
            </a:r>
          </a:p>
          <a:p>
            <a:r>
              <a:rPr lang="nl-NL" dirty="0"/>
              <a:t>Deze aanpak verbindt academisch leren met echte beleidsprocessen en laat zien hoe voedsel kan dienen als gedeeld platform voor samenwerking tussen onderwijs, overheid en gemeenschappen.</a:t>
            </a:r>
          </a:p>
          <a:p>
            <a:pPr marL="0" indent="0" algn="just"/>
            <a:endParaRPr lang="en-GB" dirty="0"/>
          </a:p>
        </p:txBody>
      </p:sp>
      <p:pic>
        <p:nvPicPr>
          <p:cNvPr id="6" name="Picture Placeholder 5">
            <a:hlinkClick r:id="rId2"/>
            <a:extLst>
              <a:ext uri="{FF2B5EF4-FFF2-40B4-BE49-F238E27FC236}">
                <a16:creationId xmlns:a16="http://schemas.microsoft.com/office/drawing/2014/main" id="{4DBD5440-CFFE-1EC2-53DE-31F3AAC121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735037" y="1373925"/>
            <a:ext cx="2444127" cy="4336988"/>
          </a:xfrm>
          <a:prstGeom prst="rect">
            <a:avLst/>
          </a:prstGeom>
          <a:solidFill>
            <a:srgbClr val="FFFFFF">
              <a:lumMod val="85000"/>
            </a:srgbClr>
          </a:solidFill>
        </p:spPr>
      </p:pic>
      <p:sp>
        <p:nvSpPr>
          <p:cNvPr id="4" name="Arrow: Right 3">
            <a:extLst>
              <a:ext uri="{FF2B5EF4-FFF2-40B4-BE49-F238E27FC236}">
                <a16:creationId xmlns:a16="http://schemas.microsoft.com/office/drawing/2014/main" id="{23168A7F-4270-F564-FFCA-F7E551178C1F}"/>
              </a:ext>
            </a:extLst>
          </p:cNvPr>
          <p:cNvSpPr/>
          <p:nvPr/>
        </p:nvSpPr>
        <p:spPr>
          <a:xfrm rot="20446378">
            <a:off x="5966692" y="5484075"/>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lezen</a:t>
            </a:r>
          </a:p>
        </p:txBody>
      </p:sp>
    </p:spTree>
    <p:extLst>
      <p:ext uri="{BB962C8B-B14F-4D97-AF65-F5344CB8AC3E}">
        <p14:creationId xmlns:p14="http://schemas.microsoft.com/office/powerpoint/2010/main" val="3329991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614FB8-E56B-F1C7-FEE4-B040E946373C}"/>
              </a:ext>
            </a:extLst>
          </p:cNvPr>
          <p:cNvSpPr>
            <a:spLocks noGrp="1"/>
          </p:cNvSpPr>
          <p:nvPr>
            <p:ph type="body" sz="quarter" idx="16"/>
          </p:nvPr>
        </p:nvSpPr>
        <p:spPr/>
        <p:txBody>
          <a:bodyPr/>
          <a:lstStyle/>
          <a:p>
            <a:r>
              <a:rPr lang="en-GB" dirty="0"/>
              <a:t>VIDEO – Het Food Trails-project </a:t>
            </a:r>
          </a:p>
        </p:txBody>
      </p:sp>
      <p:sp>
        <p:nvSpPr>
          <p:cNvPr id="3" name="Text Placeholder 2">
            <a:extLst>
              <a:ext uri="{FF2B5EF4-FFF2-40B4-BE49-F238E27FC236}">
                <a16:creationId xmlns:a16="http://schemas.microsoft.com/office/drawing/2014/main" id="{34AAB5B7-79E9-97E9-5102-E5EDCAA45DC7}"/>
              </a:ext>
            </a:extLst>
          </p:cNvPr>
          <p:cNvSpPr>
            <a:spLocks noGrp="1"/>
          </p:cNvSpPr>
          <p:nvPr>
            <p:ph type="body" sz="quarter" idx="19"/>
          </p:nvPr>
        </p:nvSpPr>
        <p:spPr>
          <a:xfrm>
            <a:off x="6578871" y="1816253"/>
            <a:ext cx="4990998" cy="3651434"/>
          </a:xfrm>
        </p:spPr>
        <p:txBody>
          <a:bodyPr/>
          <a:lstStyle/>
          <a:p>
            <a:r>
              <a:rPr lang="nl-NL" dirty="0"/>
              <a:t>Deze video laat zien hoe steden binnen het </a:t>
            </a:r>
            <a:r>
              <a:rPr lang="nl-NL" b="1" dirty="0"/>
              <a:t>Food </a:t>
            </a:r>
            <a:r>
              <a:rPr lang="nl-NL" b="1" dirty="0" err="1"/>
              <a:t>Trails</a:t>
            </a:r>
            <a:r>
              <a:rPr lang="nl-NL" b="1" dirty="0"/>
              <a:t>-project</a:t>
            </a:r>
            <a:r>
              <a:rPr lang="nl-NL" dirty="0"/>
              <a:t>, gekoppeld aan het Milan Urban Food Policy Pact, samenwerken met gemeenschappen, overheden en partners aan duurzame en inclusieve voedselsystemen.</a:t>
            </a:r>
          </a:p>
          <a:p>
            <a:endParaRPr lang="nl-NL" dirty="0"/>
          </a:p>
          <a:p>
            <a:r>
              <a:rPr lang="nl-NL" dirty="0"/>
              <a:t>Het biedt een concreet voorbeeld van gezamenlijke actie en sluit goed aan bij servicegericht leren en maatschappelijke betrokkenheid.</a:t>
            </a:r>
          </a:p>
        </p:txBody>
      </p:sp>
      <p:pic>
        <p:nvPicPr>
          <p:cNvPr id="4" name="Online Media 3" title="Food Trails' Video Hero - Pathways towards Food 2030 led urban food policies">
            <a:hlinkClick r:id="" action="ppaction://media"/>
            <a:extLst>
              <a:ext uri="{FF2B5EF4-FFF2-40B4-BE49-F238E27FC236}">
                <a16:creationId xmlns:a16="http://schemas.microsoft.com/office/drawing/2014/main" id="{57A3CB66-74B5-D4C5-ECFC-2AE894C97A59}"/>
              </a:ext>
            </a:extLst>
          </p:cNvPr>
          <p:cNvPicPr>
            <a:picLocks noRot="1" noChangeAspect="1"/>
          </p:cNvPicPr>
          <p:nvPr>
            <a:videoFile r:link="rId1"/>
          </p:nvPr>
        </p:nvPicPr>
        <p:blipFill>
          <a:blip r:embed="rId3"/>
          <a:stretch>
            <a:fillRect/>
          </a:stretch>
        </p:blipFill>
        <p:spPr>
          <a:xfrm>
            <a:off x="622131" y="2079171"/>
            <a:ext cx="5288812" cy="3926115"/>
          </a:xfrm>
          <a:prstGeom prst="rect">
            <a:avLst/>
          </a:prstGeom>
        </p:spPr>
      </p:pic>
      <p:sp>
        <p:nvSpPr>
          <p:cNvPr id="7" name="TextBox 6">
            <a:extLst>
              <a:ext uri="{FF2B5EF4-FFF2-40B4-BE49-F238E27FC236}">
                <a16:creationId xmlns:a16="http://schemas.microsoft.com/office/drawing/2014/main" id="{ABCEA6EC-60F7-48F6-71F3-960C5C26926F}"/>
              </a:ext>
            </a:extLst>
          </p:cNvPr>
          <p:cNvSpPr txBox="1"/>
          <p:nvPr/>
        </p:nvSpPr>
        <p:spPr>
          <a:xfrm>
            <a:off x="6812091" y="5698148"/>
            <a:ext cx="4524558" cy="646331"/>
          </a:xfrm>
          <a:prstGeom prst="rect">
            <a:avLst/>
          </a:prstGeom>
          <a:noFill/>
        </p:spPr>
        <p:txBody>
          <a:bodyPr wrap="square">
            <a:spAutoFit/>
          </a:bodyPr>
          <a:lstStyle/>
          <a:p>
            <a:r>
              <a:rPr lang="en-US" dirty="0">
                <a:hlinkClick r:id="rId4"/>
              </a:rPr>
              <a:t>Food Trails' Video Hero - Pathways towards Food 2030 leidde tot stedelijk voedselbeleid</a:t>
            </a:r>
            <a:endParaRPr lang="en-IE" dirty="0"/>
          </a:p>
        </p:txBody>
      </p:sp>
    </p:spTree>
    <p:extLst>
      <p:ext uri="{BB962C8B-B14F-4D97-AF65-F5344CB8AC3E}">
        <p14:creationId xmlns:p14="http://schemas.microsoft.com/office/powerpoint/2010/main" val="16151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B6E68-6DAB-3988-2728-442E18A406D2}"/>
              </a:ext>
            </a:extLst>
          </p:cNvPr>
          <p:cNvSpPr>
            <a:spLocks noGrp="1"/>
          </p:cNvSpPr>
          <p:nvPr>
            <p:ph type="body" sz="quarter" idx="16"/>
          </p:nvPr>
        </p:nvSpPr>
        <p:spPr/>
        <p:txBody>
          <a:bodyPr/>
          <a:lstStyle/>
          <a:p>
            <a:r>
              <a:rPr lang="en-US" dirty="0" err="1"/>
              <a:t>Conclusie</a:t>
            </a:r>
            <a:r>
              <a:rPr lang="en-US" dirty="0"/>
              <a:t> – Communicatie, samenwerking </a:t>
            </a:r>
            <a:r>
              <a:rPr lang="en-US" dirty="0" err="1"/>
              <a:t>en</a:t>
            </a:r>
            <a:r>
              <a:rPr lang="en-US" dirty="0"/>
              <a:t> service in voedselsystemen</a:t>
            </a:r>
          </a:p>
          <a:p>
            <a:endParaRPr lang="en-GB" dirty="0"/>
          </a:p>
        </p:txBody>
      </p:sp>
      <p:sp>
        <p:nvSpPr>
          <p:cNvPr id="3" name="Text Placeholder 2">
            <a:extLst>
              <a:ext uri="{FF2B5EF4-FFF2-40B4-BE49-F238E27FC236}">
                <a16:creationId xmlns:a16="http://schemas.microsoft.com/office/drawing/2014/main" id="{8B3E9E63-2414-AD9B-59D1-C8C5FEA67722}"/>
              </a:ext>
            </a:extLst>
          </p:cNvPr>
          <p:cNvSpPr>
            <a:spLocks noGrp="1"/>
          </p:cNvSpPr>
          <p:nvPr>
            <p:ph type="body" sz="quarter" idx="19"/>
          </p:nvPr>
        </p:nvSpPr>
        <p:spPr>
          <a:xfrm>
            <a:off x="904856" y="2155295"/>
            <a:ext cx="10052954" cy="3331106"/>
          </a:xfrm>
        </p:spPr>
        <p:txBody>
          <a:bodyPr/>
          <a:lstStyle/>
          <a:p>
            <a:pPr marL="0" indent="0" algn="just"/>
            <a:r>
              <a:rPr lang="nl-NL" dirty="0"/>
              <a:t>Deze module liet zien hoe voedselsystemen worden gevormd door communicatie, samenwerking en servicegericht leren. Deelnemers bekeken voedsel als een vorm van communicatie, verbonden met cultuur, identiteit en macht, en onderzochten hoe voedselverhalen invloed hebben op waarden, gedrag en duurzaamheid.</a:t>
            </a:r>
          </a:p>
          <a:p>
            <a:pPr marL="0" indent="0" algn="just"/>
            <a:endParaRPr lang="en-US" dirty="0"/>
          </a:p>
          <a:p>
            <a:pPr marL="0" indent="0" algn="just"/>
            <a:r>
              <a:rPr lang="nl-NL" dirty="0"/>
              <a:t>De module belichtte ook samenwerking tussen onderwijs, industrie, horeca en gemeenschappen, met aandacht voor co-creatie, vertrouwen en ethisch partnerschap. Tot slot werd servicegericht leren gepresenteerd als een manier om academisch leren te verbinden met dagelijkse voedselpraktijken en maatschappelijke betrokkenheid, met als doel inclusieve en sociaal verantwoorde voedselsystemen te versterken.</a:t>
            </a:r>
            <a:endParaRPr lang="en-GB" dirty="0"/>
          </a:p>
        </p:txBody>
      </p:sp>
    </p:spTree>
    <p:extLst>
      <p:ext uri="{BB962C8B-B14F-4D97-AF65-F5344CB8AC3E}">
        <p14:creationId xmlns:p14="http://schemas.microsoft.com/office/powerpoint/2010/main" val="4080183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089210" y="4186952"/>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err="1">
                <a:solidFill>
                  <a:srgbClr val="FFFFFF"/>
                </a:solidFill>
                <a:uFillTx/>
                <a:latin typeface="Calibri"/>
              </a:rPr>
              <a:t>Volg</a:t>
            </a:r>
            <a:r>
              <a:rPr lang="en-US" sz="2800" b="1" i="0" u="none" strike="noStrike" kern="1200" cap="none" spc="0" baseline="0" dirty="0">
                <a:solidFill>
                  <a:srgbClr val="FFFFFF"/>
                </a:solidFill>
                <a:uFillTx/>
                <a:latin typeface="Calibri"/>
              </a:rPr>
              <a:t> </a:t>
            </a:r>
            <a:r>
              <a:rPr lang="en-US" sz="2800" b="1" i="0" u="none" strike="noStrike" kern="1200" cap="none" spc="0" baseline="0" dirty="0" err="1">
                <a:solidFill>
                  <a:srgbClr val="FFFFFF"/>
                </a:solidFill>
                <a:uFillTx/>
                <a:latin typeface="Calibri"/>
              </a:rPr>
              <a:t>ons</a:t>
            </a:r>
            <a:r>
              <a:rPr lang="en-US" sz="2800" b="1" i="0" u="none" strike="noStrike" kern="1200" cap="none" spc="0" baseline="0" dirty="0">
                <a:solidFill>
                  <a:srgbClr val="FFFFFF"/>
                </a:solidFill>
                <a:uFillTx/>
                <a:latin typeface="Calibri"/>
              </a:rPr>
              <a:t> op</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904856" y="1699328"/>
            <a:ext cx="10052954" cy="4250335"/>
          </a:xfrm>
          <a:prstGeom prst="rect">
            <a:avLst/>
          </a:prstGeom>
        </p:spPr>
        <p:txBody>
          <a:bodyPr/>
          <a:lstStyle/>
          <a:p>
            <a:pPr marL="0" indent="0" algn="just"/>
            <a:r>
              <a:rPr lang="en-US" b="1" dirty="0"/>
              <a:t>Focus: </a:t>
            </a:r>
            <a:r>
              <a:rPr lang="nl-NL" dirty="0"/>
              <a:t>Hoe communicatie en samenwerking invloed hebben op voedselsystemen, onderwijs en dienstverlening in de samenleving, het bedrijfsleven en het hoger onderwijs.</a:t>
            </a:r>
          </a:p>
          <a:p>
            <a:pPr marL="0" indent="0" algn="just"/>
            <a:endParaRPr lang="en-US" b="1" dirty="0"/>
          </a:p>
          <a:p>
            <a:pPr marL="0" indent="0" algn="just"/>
            <a:r>
              <a:rPr lang="en-US" b="1" dirty="0"/>
              <a:t>Leerdoelen</a:t>
            </a:r>
          </a:p>
          <a:p>
            <a:pPr marL="0" indent="0" algn="just"/>
            <a:r>
              <a:rPr lang="en-US" dirty="0"/>
              <a:t>Na </a:t>
            </a:r>
            <a:r>
              <a:rPr lang="en-US" dirty="0" err="1"/>
              <a:t>deze</a:t>
            </a:r>
            <a:r>
              <a:rPr lang="en-US" dirty="0"/>
              <a:t> module </a:t>
            </a:r>
            <a:r>
              <a:rPr lang="en-US" dirty="0" err="1"/>
              <a:t>kun</a:t>
            </a:r>
            <a:r>
              <a:rPr lang="en-US" dirty="0"/>
              <a:t> je:</a:t>
            </a:r>
          </a:p>
          <a:p>
            <a:pPr marL="342900" indent="-342900" algn="just">
              <a:buFont typeface="Arial" panose="020B0604020202020204" pitchFamily="34" charset="0"/>
              <a:buChar char="•"/>
            </a:pPr>
            <a:r>
              <a:rPr lang="nl-NL" dirty="0"/>
              <a:t>Uitleggen hoe communicatie en samenwerking bijdragen aan inclusieve en duurzame voedselsystemen</a:t>
            </a:r>
            <a:r>
              <a:rPr lang="en-US" dirty="0"/>
              <a:t>.</a:t>
            </a:r>
          </a:p>
          <a:p>
            <a:pPr marL="342900" indent="-342900" algn="just">
              <a:buFont typeface="Arial" panose="020B0604020202020204" pitchFamily="34" charset="0"/>
              <a:buChar char="•"/>
            </a:pPr>
            <a:r>
              <a:rPr lang="nl-NL" dirty="0"/>
              <a:t>Analyseren hoe praktijkgericht leren en maatschappelijke betrokkenheid voedingseducatie verbeteren</a:t>
            </a:r>
            <a:r>
              <a:rPr lang="en-US" dirty="0"/>
              <a:t>.</a:t>
            </a:r>
          </a:p>
          <a:p>
            <a:pPr marL="342900" indent="-342900" algn="just">
              <a:buFont typeface="Arial" panose="020B0604020202020204" pitchFamily="34" charset="0"/>
              <a:buChar char="•"/>
            </a:pPr>
            <a:r>
              <a:rPr lang="nl-NL" dirty="0"/>
              <a:t>Samenwerking toepassen op echte vraagstukken rond voedsel, horeca en de samenleving.</a:t>
            </a:r>
          </a:p>
          <a:p>
            <a:pPr marL="342900" indent="-342900" algn="just">
              <a:buFont typeface="Arial" panose="020B0604020202020204" pitchFamily="34" charset="0"/>
              <a:buChar char="•"/>
            </a:pPr>
            <a:r>
              <a:rPr lang="nl-NL" dirty="0"/>
              <a:t>Reflecteren op je eigen manier van communiceren binnen verschillende disciplines, culturen en sectoren</a:t>
            </a:r>
            <a:endParaRPr lang="en-US" dirty="0"/>
          </a:p>
        </p:txBody>
      </p:sp>
      <p:sp>
        <p:nvSpPr>
          <p:cNvPr id="6" name="Text Placeholder 1">
            <a:extLst>
              <a:ext uri="{FF2B5EF4-FFF2-40B4-BE49-F238E27FC236}">
                <a16:creationId xmlns:a16="http://schemas.microsoft.com/office/drawing/2014/main" id="{9DDAB6F0-ACBF-4525-A045-63EFA66CDD1C}"/>
              </a:ext>
            </a:extLst>
          </p:cNvPr>
          <p:cNvSpPr txBox="1">
            <a:spLocks/>
          </p:cNvSpPr>
          <p:nvPr/>
        </p:nvSpPr>
        <p:spPr>
          <a:xfrm>
            <a:off x="-1" y="650590"/>
            <a:ext cx="5432079"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Leerdoelen </a:t>
            </a:r>
          </a:p>
        </p:txBody>
      </p:sp>
    </p:spTree>
    <p:extLst>
      <p:ext uri="{BB962C8B-B14F-4D97-AF65-F5344CB8AC3E}">
        <p14:creationId xmlns:p14="http://schemas.microsoft.com/office/powerpoint/2010/main" val="84031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descr="Heart-shaped jam on toast">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dirty="0"/>
              <a:t>02</a:t>
            </a:r>
          </a:p>
        </p:txBody>
      </p:sp>
      <p:sp>
        <p:nvSpPr>
          <p:cNvPr id="14" name="Rectangle 13">
            <a:extLst>
              <a:ext uri="{FF2B5EF4-FFF2-40B4-BE49-F238E27FC236}">
                <a16:creationId xmlns:a16="http://schemas.microsoft.com/office/drawing/2014/main" id="{94A2FE3F-F4C2-BB91-1F10-E78D3D716B5B}"/>
              </a:ext>
            </a:extLst>
          </p:cNvPr>
          <p:cNvSpPr/>
          <p:nvPr/>
        </p:nvSpPr>
        <p:spPr>
          <a:xfrm>
            <a:off x="5523514" y="3110948"/>
            <a:ext cx="5178176" cy="201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707537" y="3163246"/>
            <a:ext cx="5178177" cy="1754326"/>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COMMUNICATIE EN STORYTELLING IN VOEDSELSYSTEMEN</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659219" y="826894"/>
            <a:ext cx="10479218" cy="803654"/>
          </a:xfrm>
          <a:prstGeom prst="rect">
            <a:avLst/>
          </a:prstGeom>
        </p:spPr>
        <p:txBody>
          <a:bodyPr/>
          <a:lstStyle/>
          <a:p>
            <a:r>
              <a:rPr lang="en-US" dirty="0"/>
              <a:t>Eten als vorm van communicatie </a:t>
            </a:r>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659219" y="2183385"/>
            <a:ext cx="10724855" cy="3781929"/>
          </a:xfrm>
          <a:prstGeom prst="rect">
            <a:avLst/>
          </a:prstGeom>
        </p:spPr>
        <p:txBody>
          <a:bodyPr/>
          <a:lstStyle/>
          <a:p>
            <a:r>
              <a:rPr lang="nl-NL" dirty="0"/>
              <a:t>Voedsel is ook een vorm van communicatie. Het laat culturele betekenissen, sociale waarden en gedeelde herinneringen zien. Voedsel voedt niet alleen het lichaam, maar vertelt ook iets over de </a:t>
            </a:r>
            <a:r>
              <a:rPr lang="nl-NL" b="1" dirty="0"/>
              <a:t>geschiedenis</a:t>
            </a:r>
            <a:r>
              <a:rPr lang="nl-NL" dirty="0"/>
              <a:t>, </a:t>
            </a:r>
            <a:r>
              <a:rPr lang="nl-NL" b="1" dirty="0"/>
              <a:t>tradities</a:t>
            </a:r>
            <a:r>
              <a:rPr lang="nl-NL" dirty="0"/>
              <a:t> en de </a:t>
            </a:r>
            <a:r>
              <a:rPr lang="nl-NL" b="1" dirty="0"/>
              <a:t>relatie</a:t>
            </a:r>
            <a:r>
              <a:rPr lang="nl-NL" dirty="0"/>
              <a:t> met de </a:t>
            </a:r>
            <a:r>
              <a:rPr lang="nl-NL" b="1" dirty="0"/>
              <a:t>omgeving</a:t>
            </a:r>
            <a:r>
              <a:rPr lang="nl-NL" dirty="0"/>
              <a:t> van mensen.</a:t>
            </a:r>
          </a:p>
          <a:p>
            <a:r>
              <a:rPr lang="nl-NL" dirty="0"/>
              <a:t>Maaltijden, eetgewoonten en rituelen laten zien wie we zijn en hoe we met elkaar verbonden zijn. Ze spelen een belangrijke rol in gemeenschappen.</a:t>
            </a:r>
          </a:p>
          <a:p>
            <a:pPr marL="0" indent="0" algn="just"/>
            <a:endParaRPr lang="en-US" dirty="0"/>
          </a:p>
          <a:p>
            <a:r>
              <a:rPr lang="en-US" dirty="0"/>
              <a:t>Ook de </a:t>
            </a:r>
            <a:r>
              <a:rPr lang="en-US" dirty="0" err="1">
                <a:hlinkClick r:id="rId3"/>
              </a:rPr>
              <a:t>Voedsel</a:t>
            </a:r>
            <a:r>
              <a:rPr lang="en-US" dirty="0">
                <a:hlinkClick r:id="rId3"/>
              </a:rPr>
              <a:t>- en Landbouworganisatie van de Verenigde Naties</a:t>
            </a:r>
            <a:r>
              <a:rPr lang="en-US" dirty="0"/>
              <a:t>, </a:t>
            </a:r>
            <a:r>
              <a:rPr lang="nl-NL" dirty="0"/>
              <a:t>benadrukt dit. Zij zien voedsel als een krachtige uiting van cultuur, gemeenschapsgevoel en kennis die van generatie op generatie wordt doorgegeven.</a:t>
            </a:r>
          </a:p>
          <a:p>
            <a:r>
              <a:rPr lang="nl-NL" dirty="0"/>
              <a:t>Door voedsel als communicatie te bekijken, leer je niet alleen </a:t>
            </a:r>
            <a:r>
              <a:rPr lang="nl-NL" i="1" dirty="0"/>
              <a:t>wat</a:t>
            </a:r>
            <a:r>
              <a:rPr lang="nl-NL" dirty="0"/>
              <a:t> mensen eten, maar ook </a:t>
            </a:r>
            <a:r>
              <a:rPr lang="nl-NL" i="1" dirty="0"/>
              <a:t>hoe, waarom, waar en met wie</a:t>
            </a:r>
            <a:r>
              <a:rPr lang="nl-NL" dirty="0"/>
              <a:t>. Dit helpt om beter te begrijpen hoe voedsel gedrag, waarden en sociale structuren beïnvloedt.</a:t>
            </a:r>
          </a:p>
          <a:p>
            <a:pPr marL="0" indent="0" algn="just"/>
            <a:endParaRPr lang="en-US" dirty="0"/>
          </a:p>
        </p:txBody>
      </p:sp>
      <p:grpSp>
        <p:nvGrpSpPr>
          <p:cNvPr id="2" name="Group 1">
            <a:extLst>
              <a:ext uri="{FF2B5EF4-FFF2-40B4-BE49-F238E27FC236}">
                <a16:creationId xmlns:a16="http://schemas.microsoft.com/office/drawing/2014/main" id="{E1CAB8B6-0466-BC4D-6CC1-4961C07DB181}"/>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7ECCDDBB-60AB-A710-1AF0-88C4CA2BF39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90B564A8-60D0-4603-CA2A-F0C654AD9881}"/>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3728212F-90C5-0063-403A-C4FC2A9E7966}"/>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EA97A95-E5BD-A2F3-74E2-CFD510B2BCF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1C715C-B3BA-172E-8FBB-18239AEAB7F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4419AC4-311B-614D-A671-DBD22559FBC7}"/>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3FBADB9-A2B2-45F5-7A96-5ED63BC3535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0C44CCF-5EEC-92F4-A01D-0A121B12120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465AB7-1694-06B4-9E62-97BEC5087E9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85632CE-7F13-DD84-EEC1-0EA4171BFDA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6708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A7E9C-4380-E2A2-0905-EF0C389A2255}"/>
              </a:ext>
            </a:extLst>
          </p:cNvPr>
          <p:cNvSpPr>
            <a:spLocks noGrp="1"/>
          </p:cNvSpPr>
          <p:nvPr>
            <p:ph type="body" sz="quarter" idx="18"/>
          </p:nvPr>
        </p:nvSpPr>
        <p:spPr>
          <a:xfrm>
            <a:off x="299988" y="1652929"/>
            <a:ext cx="5549876" cy="3666574"/>
          </a:xfrm>
        </p:spPr>
        <p:txBody>
          <a:bodyPr/>
          <a:lstStyle/>
          <a:p>
            <a:pPr marL="0" indent="0"/>
            <a:r>
              <a:rPr lang="nl-NL" dirty="0"/>
              <a:t>Verhalen over voedsel beïnvloeden hoe mensen begrijpen wat voedsel betekent en waarom het belangrijk is. Deze verhalen gaan onder meer over</a:t>
            </a:r>
            <a:r>
              <a:rPr lang="en-US" dirty="0"/>
              <a:t>:</a:t>
            </a:r>
          </a:p>
          <a:p>
            <a:pPr marL="342900" indent="-342900">
              <a:spcBef>
                <a:spcPts val="400"/>
              </a:spcBef>
              <a:buFont typeface="Arial" panose="020B0604020202020204" pitchFamily="34" charset="0"/>
              <a:buChar char="•"/>
            </a:pPr>
            <a:r>
              <a:rPr lang="en-US" dirty="0" err="1"/>
              <a:t>herkomst</a:t>
            </a:r>
            <a:endParaRPr lang="en-US" dirty="0"/>
          </a:p>
          <a:p>
            <a:pPr marL="342900" indent="-342900">
              <a:spcBef>
                <a:spcPts val="400"/>
              </a:spcBef>
              <a:buFont typeface="Arial" panose="020B0604020202020204" pitchFamily="34" charset="0"/>
              <a:buChar char="•"/>
            </a:pPr>
            <a:r>
              <a:rPr lang="en-US" dirty="0" err="1"/>
              <a:t>productiemethoden</a:t>
            </a:r>
            <a:endParaRPr lang="en-US" dirty="0"/>
          </a:p>
          <a:p>
            <a:pPr marL="342900" indent="-342900">
              <a:spcBef>
                <a:spcPts val="400"/>
              </a:spcBef>
              <a:buFont typeface="Arial" panose="020B0604020202020204" pitchFamily="34" charset="0"/>
              <a:buChar char="•"/>
            </a:pPr>
            <a:r>
              <a:rPr lang="en-US" dirty="0"/>
              <a:t>culturele tradities</a:t>
            </a:r>
          </a:p>
          <a:p>
            <a:pPr marL="342900" indent="-342900">
              <a:spcBef>
                <a:spcPts val="400"/>
              </a:spcBef>
              <a:buFont typeface="Arial" panose="020B0604020202020204" pitchFamily="34" charset="0"/>
              <a:buChar char="•"/>
            </a:pPr>
            <a:r>
              <a:rPr lang="en-US" dirty="0"/>
              <a:t>ethische waarden</a:t>
            </a:r>
          </a:p>
          <a:p>
            <a:r>
              <a:rPr lang="nl-NL" dirty="0"/>
              <a:t>Door verhalen wordt voedsel meer dan alleen een product. Het wordt verbonden met ideeën over kwaliteit, verantwoordelijkheid en identiteit.</a:t>
            </a:r>
          </a:p>
          <a:p>
            <a:r>
              <a:rPr lang="nl-NL" dirty="0"/>
              <a:t>Verhalen over voedsel geven vorm aan waarden door:</a:t>
            </a:r>
          </a:p>
          <a:p>
            <a:endParaRPr lang="en-IE" dirty="0"/>
          </a:p>
        </p:txBody>
      </p:sp>
      <p:sp>
        <p:nvSpPr>
          <p:cNvPr id="3" name="Text Placeholder 2">
            <a:extLst>
              <a:ext uri="{FF2B5EF4-FFF2-40B4-BE49-F238E27FC236}">
                <a16:creationId xmlns:a16="http://schemas.microsoft.com/office/drawing/2014/main" id="{99A3A943-B5E0-3166-4B58-26EDACB544F0}"/>
              </a:ext>
            </a:extLst>
          </p:cNvPr>
          <p:cNvSpPr>
            <a:spLocks noGrp="1"/>
          </p:cNvSpPr>
          <p:nvPr>
            <p:ph type="body" sz="quarter" idx="16"/>
          </p:nvPr>
        </p:nvSpPr>
        <p:spPr>
          <a:xfrm>
            <a:off x="408688" y="519395"/>
            <a:ext cx="5362192" cy="992652"/>
          </a:xfrm>
        </p:spPr>
        <p:txBody>
          <a:bodyPr/>
          <a:lstStyle/>
          <a:p>
            <a:r>
              <a:rPr lang="en-US" dirty="0"/>
              <a:t>Hoe verhalen over eten </a:t>
            </a:r>
            <a:r>
              <a:rPr lang="en-US" dirty="0" err="1"/>
              <a:t>onze</a:t>
            </a:r>
            <a:r>
              <a:rPr lang="en-US" dirty="0"/>
              <a:t> </a:t>
            </a:r>
            <a:r>
              <a:rPr lang="en-US" dirty="0" err="1"/>
              <a:t>keuzes</a:t>
            </a:r>
            <a:r>
              <a:rPr lang="en-US" dirty="0"/>
              <a:t> vormgeven</a:t>
            </a:r>
            <a:endParaRPr lang="en-IE" dirty="0"/>
          </a:p>
        </p:txBody>
      </p:sp>
      <p:sp>
        <p:nvSpPr>
          <p:cNvPr id="5" name="Freeform 1">
            <a:extLst>
              <a:ext uri="{FF2B5EF4-FFF2-40B4-BE49-F238E27FC236}">
                <a16:creationId xmlns:a16="http://schemas.microsoft.com/office/drawing/2014/main" id="{0DC45A51-9B52-F198-4141-B9D1BEEC1929}"/>
              </a:ext>
            </a:extLst>
          </p:cNvPr>
          <p:cNvSpPr>
            <a:spLocks noChangeArrowheads="1"/>
          </p:cNvSpPr>
          <p:nvPr/>
        </p:nvSpPr>
        <p:spPr bwMode="auto">
          <a:xfrm>
            <a:off x="8409117" y="633657"/>
            <a:ext cx="3212498"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7473B6"/>
          </a:solidFill>
          <a:ln>
            <a:noFill/>
          </a:ln>
          <a:effectLst/>
        </p:spPr>
        <p:txBody>
          <a:bodyPr wrap="none" anchor="ctr"/>
          <a:lstStyle/>
          <a:p>
            <a:endParaRPr lang="en-US" sz="900"/>
          </a:p>
        </p:txBody>
      </p:sp>
      <p:sp>
        <p:nvSpPr>
          <p:cNvPr id="6" name="Freeform 245">
            <a:extLst>
              <a:ext uri="{FF2B5EF4-FFF2-40B4-BE49-F238E27FC236}">
                <a16:creationId xmlns:a16="http://schemas.microsoft.com/office/drawing/2014/main" id="{EAB8FFA3-048F-2032-925F-DE4822863680}"/>
              </a:ext>
            </a:extLst>
          </p:cNvPr>
          <p:cNvSpPr>
            <a:spLocks noChangeArrowheads="1"/>
          </p:cNvSpPr>
          <p:nvPr/>
        </p:nvSpPr>
        <p:spPr bwMode="auto">
          <a:xfrm>
            <a:off x="7516005" y="490759"/>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F26F46"/>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FD41B49D-9FF5-8DCE-7980-BF31419A5263}"/>
              </a:ext>
            </a:extLst>
          </p:cNvPr>
          <p:cNvSpPr>
            <a:spLocks noChangeArrowheads="1"/>
          </p:cNvSpPr>
          <p:nvPr/>
        </p:nvSpPr>
        <p:spPr bwMode="auto">
          <a:xfrm>
            <a:off x="6737210" y="2053111"/>
            <a:ext cx="3212498"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CC0DA"/>
          </a:solidFill>
          <a:ln>
            <a:noFill/>
          </a:ln>
          <a:effectLst/>
        </p:spPr>
        <p:txBody>
          <a:bodyPr wrap="none" anchor="ctr"/>
          <a:lstStyle/>
          <a:p>
            <a:endParaRPr lang="en-US" sz="900" dirty="0"/>
          </a:p>
        </p:txBody>
      </p:sp>
      <p:sp>
        <p:nvSpPr>
          <p:cNvPr id="8" name="Freeform 247">
            <a:extLst>
              <a:ext uri="{FF2B5EF4-FFF2-40B4-BE49-F238E27FC236}">
                <a16:creationId xmlns:a16="http://schemas.microsoft.com/office/drawing/2014/main" id="{979A438F-F397-48A4-C951-FE8AE7E2FC86}"/>
              </a:ext>
            </a:extLst>
          </p:cNvPr>
          <p:cNvSpPr>
            <a:spLocks noChangeArrowheads="1"/>
          </p:cNvSpPr>
          <p:nvPr/>
        </p:nvSpPr>
        <p:spPr bwMode="auto">
          <a:xfrm>
            <a:off x="5844098"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82055556-50B2-89B6-44FC-E3E776A0C7AD}"/>
              </a:ext>
            </a:extLst>
          </p:cNvPr>
          <p:cNvSpPr>
            <a:spLocks noChangeArrowheads="1"/>
          </p:cNvSpPr>
          <p:nvPr/>
        </p:nvSpPr>
        <p:spPr bwMode="auto">
          <a:xfrm>
            <a:off x="8409117" y="3451129"/>
            <a:ext cx="3212498"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292668"/>
          </a:solidFill>
          <a:ln>
            <a:noFill/>
          </a:ln>
          <a:effectLst/>
        </p:spPr>
        <p:txBody>
          <a:bodyPr wrap="none" anchor="ctr"/>
          <a:lstStyle/>
          <a:p>
            <a:endParaRPr lang="en-US" sz="900"/>
          </a:p>
        </p:txBody>
      </p:sp>
      <p:sp>
        <p:nvSpPr>
          <p:cNvPr id="10" name="Freeform 249">
            <a:extLst>
              <a:ext uri="{FF2B5EF4-FFF2-40B4-BE49-F238E27FC236}">
                <a16:creationId xmlns:a16="http://schemas.microsoft.com/office/drawing/2014/main" id="{42DD2913-7F5D-D5EF-9F98-0DC22C5EC51B}"/>
              </a:ext>
            </a:extLst>
          </p:cNvPr>
          <p:cNvSpPr>
            <a:spLocks noChangeArrowheads="1"/>
          </p:cNvSpPr>
          <p:nvPr/>
        </p:nvSpPr>
        <p:spPr bwMode="auto">
          <a:xfrm>
            <a:off x="7516005" y="330823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F26F46"/>
          </a:solidFill>
          <a:ln>
            <a:noFill/>
          </a:ln>
          <a:effectLst/>
        </p:spPr>
        <p:txBody>
          <a:bodyPr wrap="none" anchor="ctr"/>
          <a:lstStyle/>
          <a:p>
            <a:endParaRPr lang="en-US" sz="900"/>
          </a:p>
        </p:txBody>
      </p:sp>
      <p:sp>
        <p:nvSpPr>
          <p:cNvPr id="11" name="Freeform 250">
            <a:extLst>
              <a:ext uri="{FF2B5EF4-FFF2-40B4-BE49-F238E27FC236}">
                <a16:creationId xmlns:a16="http://schemas.microsoft.com/office/drawing/2014/main" id="{489C5953-F0BF-9C7D-451C-F6E211DAFFA1}"/>
              </a:ext>
            </a:extLst>
          </p:cNvPr>
          <p:cNvSpPr>
            <a:spLocks noChangeArrowheads="1"/>
          </p:cNvSpPr>
          <p:nvPr/>
        </p:nvSpPr>
        <p:spPr bwMode="auto">
          <a:xfrm>
            <a:off x="6822074" y="4849147"/>
            <a:ext cx="3212498"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55854D"/>
          </a:solidFill>
          <a:ln>
            <a:noFill/>
          </a:ln>
          <a:effectLst/>
        </p:spPr>
        <p:txBody>
          <a:bodyPr wrap="none" anchor="ctr"/>
          <a:lstStyle/>
          <a:p>
            <a:endParaRPr lang="en-US" sz="900"/>
          </a:p>
        </p:txBody>
      </p:sp>
      <p:sp>
        <p:nvSpPr>
          <p:cNvPr id="12" name="Freeform 251">
            <a:extLst>
              <a:ext uri="{FF2B5EF4-FFF2-40B4-BE49-F238E27FC236}">
                <a16:creationId xmlns:a16="http://schemas.microsoft.com/office/drawing/2014/main" id="{160F2D39-51EE-E3DA-F09D-CFAC5C10A645}"/>
              </a:ext>
            </a:extLst>
          </p:cNvPr>
          <p:cNvSpPr>
            <a:spLocks noChangeArrowheads="1"/>
          </p:cNvSpPr>
          <p:nvPr/>
        </p:nvSpPr>
        <p:spPr bwMode="auto">
          <a:xfrm>
            <a:off x="5844098" y="472768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7217FA33-00CE-C158-FBDC-C2889A681F2F}"/>
              </a:ext>
            </a:extLst>
          </p:cNvPr>
          <p:cNvSpPr txBox="1"/>
          <p:nvPr/>
        </p:nvSpPr>
        <p:spPr>
          <a:xfrm>
            <a:off x="8858257" y="715291"/>
            <a:ext cx="2466886" cy="969496"/>
          </a:xfrm>
          <a:prstGeom prst="rect">
            <a:avLst/>
          </a:prstGeom>
          <a:noFill/>
        </p:spPr>
        <p:txBody>
          <a:bodyPr wrap="square" rtlCol="0" anchor="ctr">
            <a:spAutoFit/>
          </a:bodyPr>
          <a:lstStyle/>
          <a:p>
            <a:pPr algn="ctr"/>
            <a:r>
              <a:rPr lang="en-US" sz="1900" b="1" dirty="0">
                <a:solidFill>
                  <a:schemeClr val="bg1"/>
                </a:solidFill>
              </a:rPr>
              <a:t>De nadruk te leggen op tradities, erfgoed en culturele continuïteit</a:t>
            </a:r>
          </a:p>
        </p:txBody>
      </p:sp>
      <p:sp>
        <p:nvSpPr>
          <p:cNvPr id="14" name="CuadroTexto 555">
            <a:extLst>
              <a:ext uri="{FF2B5EF4-FFF2-40B4-BE49-F238E27FC236}">
                <a16:creationId xmlns:a16="http://schemas.microsoft.com/office/drawing/2014/main" id="{C6D15B36-4577-237D-CB5D-34ADDE4B0BBC}"/>
              </a:ext>
            </a:extLst>
          </p:cNvPr>
          <p:cNvSpPr txBox="1"/>
          <p:nvPr/>
        </p:nvSpPr>
        <p:spPr>
          <a:xfrm>
            <a:off x="7063264" y="2171883"/>
            <a:ext cx="2912791" cy="969496"/>
          </a:xfrm>
          <a:prstGeom prst="rect">
            <a:avLst/>
          </a:prstGeom>
          <a:noFill/>
        </p:spPr>
        <p:txBody>
          <a:bodyPr wrap="square" rtlCol="0">
            <a:spAutoFit/>
          </a:bodyPr>
          <a:lstStyle/>
          <a:p>
            <a:pPr algn="ctr"/>
            <a:r>
              <a:rPr lang="en-US" sz="1900" b="1" dirty="0">
                <a:solidFill>
                  <a:schemeClr val="bg1"/>
                </a:solidFill>
                <a:latin typeface="Calibri" panose="020F0502020204030204" pitchFamily="34" charset="0"/>
                <a:ea typeface="Lato" charset="0"/>
                <a:cs typeface="Calibri" panose="020F0502020204030204" pitchFamily="34" charset="0"/>
              </a:rPr>
              <a:t>Duurzaamheid, zorg voor het milieu en biodiversiteit benadrukken</a:t>
            </a:r>
          </a:p>
        </p:txBody>
      </p:sp>
      <p:sp>
        <p:nvSpPr>
          <p:cNvPr id="15" name="CuadroTexto 557">
            <a:extLst>
              <a:ext uri="{FF2B5EF4-FFF2-40B4-BE49-F238E27FC236}">
                <a16:creationId xmlns:a16="http://schemas.microsoft.com/office/drawing/2014/main" id="{6D929FDB-2400-C19B-3DCC-AEE4FAADECB8}"/>
              </a:ext>
            </a:extLst>
          </p:cNvPr>
          <p:cNvSpPr txBox="1"/>
          <p:nvPr/>
        </p:nvSpPr>
        <p:spPr>
          <a:xfrm>
            <a:off x="8768313" y="3603467"/>
            <a:ext cx="2686906" cy="969496"/>
          </a:xfrm>
          <a:prstGeom prst="rect">
            <a:avLst/>
          </a:prstGeom>
          <a:noFill/>
        </p:spPr>
        <p:txBody>
          <a:bodyPr wrap="square" rtlCol="0">
            <a:spAutoFit/>
          </a:bodyPr>
          <a:lstStyle/>
          <a:p>
            <a:pPr algn="ctr"/>
            <a:r>
              <a:rPr lang="en-US" sz="1900" b="1" dirty="0">
                <a:solidFill>
                  <a:schemeClr val="bg1"/>
                </a:solidFill>
                <a:latin typeface="Calibri" panose="020F0502020204030204" pitchFamily="34" charset="0"/>
                <a:ea typeface="Lato" charset="0"/>
                <a:cs typeface="Calibri" panose="020F0502020204030204" pitchFamily="34" charset="0"/>
              </a:rPr>
              <a:t>Voedsel te koppelen aan gezondheid, welzijn en levensstijlkeuzes</a:t>
            </a:r>
          </a:p>
        </p:txBody>
      </p:sp>
      <p:sp>
        <p:nvSpPr>
          <p:cNvPr id="16" name="CuadroTexto 559">
            <a:extLst>
              <a:ext uri="{FF2B5EF4-FFF2-40B4-BE49-F238E27FC236}">
                <a16:creationId xmlns:a16="http://schemas.microsoft.com/office/drawing/2014/main" id="{D0319A58-E312-B08E-3669-618A3E799293}"/>
              </a:ext>
            </a:extLst>
          </p:cNvPr>
          <p:cNvSpPr txBox="1"/>
          <p:nvPr/>
        </p:nvSpPr>
        <p:spPr>
          <a:xfrm>
            <a:off x="6990618" y="4834755"/>
            <a:ext cx="2959089" cy="1261884"/>
          </a:xfrm>
          <a:prstGeom prst="rect">
            <a:avLst/>
          </a:prstGeom>
          <a:noFill/>
        </p:spPr>
        <p:txBody>
          <a:bodyPr wrap="square" rtlCol="0">
            <a:spAutoFit/>
          </a:bodyPr>
          <a:lstStyle/>
          <a:p>
            <a:pPr algn="ctr"/>
            <a:r>
              <a:rPr lang="en-US" sz="1900" b="1" dirty="0">
                <a:solidFill>
                  <a:schemeClr val="bg1"/>
                </a:solidFill>
                <a:latin typeface="Calibri" panose="020F0502020204030204" pitchFamily="34" charset="0"/>
                <a:ea typeface="Lato" charset="0"/>
                <a:cs typeface="Calibri" panose="020F0502020204030204" pitchFamily="34" charset="0"/>
              </a:rPr>
              <a:t>Emotionele banden te </a:t>
            </a:r>
            <a:r>
              <a:rPr lang="en-US" sz="1900" b="1" dirty="0" err="1">
                <a:solidFill>
                  <a:schemeClr val="bg1"/>
                </a:solidFill>
                <a:latin typeface="Calibri" panose="020F0502020204030204" pitchFamily="34" charset="0"/>
                <a:ea typeface="Lato" charset="0"/>
                <a:cs typeface="Calibri" panose="020F0502020204030204" pitchFamily="34" charset="0"/>
              </a:rPr>
              <a:t>creëren</a:t>
            </a:r>
            <a:r>
              <a:rPr lang="en-US" sz="1900" b="1" dirty="0">
                <a:solidFill>
                  <a:schemeClr val="bg1"/>
                </a:solidFill>
                <a:latin typeface="Calibri" panose="020F0502020204030204" pitchFamily="34" charset="0"/>
                <a:ea typeface="Lato" charset="0"/>
                <a:cs typeface="Calibri" panose="020F0502020204030204" pitchFamily="34" charset="0"/>
              </a:rPr>
              <a:t> door  herinneringen, plaatsen en mensen</a:t>
            </a:r>
          </a:p>
        </p:txBody>
      </p:sp>
      <p:grpSp>
        <p:nvGrpSpPr>
          <p:cNvPr id="17" name="Graphic 3">
            <a:extLst>
              <a:ext uri="{FF2B5EF4-FFF2-40B4-BE49-F238E27FC236}">
                <a16:creationId xmlns:a16="http://schemas.microsoft.com/office/drawing/2014/main" id="{C458C5EC-B082-0A91-4F82-BF8E4FF48F35}"/>
              </a:ext>
            </a:extLst>
          </p:cNvPr>
          <p:cNvGrpSpPr/>
          <p:nvPr/>
        </p:nvGrpSpPr>
        <p:grpSpPr>
          <a:xfrm>
            <a:off x="6092780" y="2154454"/>
            <a:ext cx="772300" cy="871495"/>
            <a:chOff x="4643578" y="432838"/>
            <a:chExt cx="1028134" cy="1160188"/>
          </a:xfrm>
          <a:solidFill>
            <a:schemeClr val="bg1"/>
          </a:solidFill>
        </p:grpSpPr>
        <p:sp>
          <p:nvSpPr>
            <p:cNvPr id="18" name="Freeform 1033">
              <a:extLst>
                <a:ext uri="{FF2B5EF4-FFF2-40B4-BE49-F238E27FC236}">
                  <a16:creationId xmlns:a16="http://schemas.microsoft.com/office/drawing/2014/main" id="{9C4DD7FD-3098-20AE-14C4-BBF057DAF463}"/>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473B6"/>
            </a:solidFill>
            <a:ln w="27426" cap="flat">
              <a:noFill/>
              <a:prstDash val="solid"/>
              <a:miter/>
            </a:ln>
          </p:spPr>
          <p:txBody>
            <a:bodyPr rtlCol="0" anchor="ctr"/>
            <a:lstStyle/>
            <a:p>
              <a:endParaRPr lang="en-US" dirty="0"/>
            </a:p>
          </p:txBody>
        </p:sp>
        <p:grpSp>
          <p:nvGrpSpPr>
            <p:cNvPr id="19" name="Graphic 3">
              <a:extLst>
                <a:ext uri="{FF2B5EF4-FFF2-40B4-BE49-F238E27FC236}">
                  <a16:creationId xmlns:a16="http://schemas.microsoft.com/office/drawing/2014/main" id="{4D644D39-38B0-4ABB-24A9-7DE6E936DCD8}"/>
                </a:ext>
              </a:extLst>
            </p:cNvPr>
            <p:cNvGrpSpPr/>
            <p:nvPr/>
          </p:nvGrpSpPr>
          <p:grpSpPr>
            <a:xfrm>
              <a:off x="4643578" y="432838"/>
              <a:ext cx="1028134" cy="1160188"/>
              <a:chOff x="4643578" y="432838"/>
              <a:chExt cx="1028134" cy="1160188"/>
            </a:xfrm>
            <a:grpFill/>
          </p:grpSpPr>
          <p:sp>
            <p:nvSpPr>
              <p:cNvPr id="20" name="Freeform 1035">
                <a:extLst>
                  <a:ext uri="{FF2B5EF4-FFF2-40B4-BE49-F238E27FC236}">
                    <a16:creationId xmlns:a16="http://schemas.microsoft.com/office/drawing/2014/main" id="{A79D5C95-8B8B-4CFA-9BC1-BF99EF348D02}"/>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03C8F230-D362-3EF7-55A7-F137E66ADF67}"/>
                  </a:ext>
                </a:extLst>
              </p:cNvPr>
              <p:cNvGrpSpPr/>
              <p:nvPr/>
            </p:nvGrpSpPr>
            <p:grpSpPr>
              <a:xfrm>
                <a:off x="4643578" y="432838"/>
                <a:ext cx="1028134" cy="1160188"/>
                <a:chOff x="4643578" y="432838"/>
                <a:chExt cx="1028134" cy="1160188"/>
              </a:xfrm>
              <a:grpFill/>
            </p:grpSpPr>
            <p:sp>
              <p:nvSpPr>
                <p:cNvPr id="22" name="Freeform 1037">
                  <a:extLst>
                    <a:ext uri="{FF2B5EF4-FFF2-40B4-BE49-F238E27FC236}">
                      <a16:creationId xmlns:a16="http://schemas.microsoft.com/office/drawing/2014/main" id="{D5E71D42-5F10-7558-289A-AA1445FDFEF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3" name="Freeform 1038">
                  <a:extLst>
                    <a:ext uri="{FF2B5EF4-FFF2-40B4-BE49-F238E27FC236}">
                      <a16:creationId xmlns:a16="http://schemas.microsoft.com/office/drawing/2014/main" id="{6A64971D-DE69-1D0E-1633-B9454CDEDDDA}"/>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4" name="Graphic 3">
            <a:extLst>
              <a:ext uri="{FF2B5EF4-FFF2-40B4-BE49-F238E27FC236}">
                <a16:creationId xmlns:a16="http://schemas.microsoft.com/office/drawing/2014/main" id="{8CD80431-908A-D9B5-A370-1D13ECDE9625}"/>
              </a:ext>
            </a:extLst>
          </p:cNvPr>
          <p:cNvGrpSpPr/>
          <p:nvPr/>
        </p:nvGrpSpPr>
        <p:grpSpPr>
          <a:xfrm>
            <a:off x="7806886" y="3603467"/>
            <a:ext cx="837349" cy="785687"/>
            <a:chOff x="6615628" y="2116894"/>
            <a:chExt cx="1066935" cy="1001108"/>
          </a:xfrm>
          <a:solidFill>
            <a:schemeClr val="bg1"/>
          </a:solidFill>
        </p:grpSpPr>
        <p:sp>
          <p:nvSpPr>
            <p:cNvPr id="25" name="Freeform 1128">
              <a:extLst>
                <a:ext uri="{FF2B5EF4-FFF2-40B4-BE49-F238E27FC236}">
                  <a16:creationId xmlns:a16="http://schemas.microsoft.com/office/drawing/2014/main" id="{7EFCF4B2-FC1C-50C7-F248-6EBAF442E0A1}"/>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650882EA-999B-62E8-8AE0-6DBE0EDB3515}"/>
                </a:ext>
              </a:extLst>
            </p:cNvPr>
            <p:cNvGrpSpPr/>
            <p:nvPr/>
          </p:nvGrpSpPr>
          <p:grpSpPr>
            <a:xfrm>
              <a:off x="6615628" y="2116894"/>
              <a:ext cx="1066935" cy="1001108"/>
              <a:chOff x="6615628" y="2116894"/>
              <a:chExt cx="1066935" cy="1001108"/>
            </a:xfrm>
            <a:grpFill/>
          </p:grpSpPr>
          <p:sp>
            <p:nvSpPr>
              <p:cNvPr id="27" name="Freeform 1130">
                <a:extLst>
                  <a:ext uri="{FF2B5EF4-FFF2-40B4-BE49-F238E27FC236}">
                    <a16:creationId xmlns:a16="http://schemas.microsoft.com/office/drawing/2014/main" id="{C5C3E0B6-3BCB-A62A-55DF-8CB28F7A1E12}"/>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8" name="Freeform 1131">
                <a:extLst>
                  <a:ext uri="{FF2B5EF4-FFF2-40B4-BE49-F238E27FC236}">
                    <a16:creationId xmlns:a16="http://schemas.microsoft.com/office/drawing/2014/main" id="{B2AFFE93-E1DE-E74D-8904-FB5274C06233}"/>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9" name="Freeform 1132">
                <a:extLst>
                  <a:ext uri="{FF2B5EF4-FFF2-40B4-BE49-F238E27FC236}">
                    <a16:creationId xmlns:a16="http://schemas.microsoft.com/office/drawing/2014/main" id="{3765C8EF-5EB4-BDEB-980D-CE33650FEAC9}"/>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0" name="Freeform 1133">
                <a:extLst>
                  <a:ext uri="{FF2B5EF4-FFF2-40B4-BE49-F238E27FC236}">
                    <a16:creationId xmlns:a16="http://schemas.microsoft.com/office/drawing/2014/main" id="{A112B032-7743-7F75-4D4D-C094CD8955F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1" name="Freeform 1134">
                <a:extLst>
                  <a:ext uri="{FF2B5EF4-FFF2-40B4-BE49-F238E27FC236}">
                    <a16:creationId xmlns:a16="http://schemas.microsoft.com/office/drawing/2014/main" id="{9EC684F6-C321-B2CC-6BA4-B917EF2CC952}"/>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2" name="Freeform 1135">
                <a:extLst>
                  <a:ext uri="{FF2B5EF4-FFF2-40B4-BE49-F238E27FC236}">
                    <a16:creationId xmlns:a16="http://schemas.microsoft.com/office/drawing/2014/main" id="{688058AE-EB0C-496B-4971-B78B405B2B9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3" name="Freeform 1136">
                <a:extLst>
                  <a:ext uri="{FF2B5EF4-FFF2-40B4-BE49-F238E27FC236}">
                    <a16:creationId xmlns:a16="http://schemas.microsoft.com/office/drawing/2014/main" id="{C87C7793-50F6-8588-6E52-28ED06B3548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4" name="Freeform 1137">
                <a:extLst>
                  <a:ext uri="{FF2B5EF4-FFF2-40B4-BE49-F238E27FC236}">
                    <a16:creationId xmlns:a16="http://schemas.microsoft.com/office/drawing/2014/main" id="{A119F318-3E06-2CD2-3A0B-7388BA2F9381}"/>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5" name="Freeform 1138">
                <a:extLst>
                  <a:ext uri="{FF2B5EF4-FFF2-40B4-BE49-F238E27FC236}">
                    <a16:creationId xmlns:a16="http://schemas.microsoft.com/office/drawing/2014/main" id="{574DE8CC-4C27-3D9D-1E9D-24E3E549E73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6" name="Freeform 1139">
                <a:extLst>
                  <a:ext uri="{FF2B5EF4-FFF2-40B4-BE49-F238E27FC236}">
                    <a16:creationId xmlns:a16="http://schemas.microsoft.com/office/drawing/2014/main" id="{941EF75B-E878-4E8B-5A66-C59907F3C4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7" name="Freeform 1140">
                <a:extLst>
                  <a:ext uri="{FF2B5EF4-FFF2-40B4-BE49-F238E27FC236}">
                    <a16:creationId xmlns:a16="http://schemas.microsoft.com/office/drawing/2014/main" id="{70D89428-ED20-A4EA-8EA1-CAD3E1A27B2E}"/>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8" name="Freeform 1141">
                <a:extLst>
                  <a:ext uri="{FF2B5EF4-FFF2-40B4-BE49-F238E27FC236}">
                    <a16:creationId xmlns:a16="http://schemas.microsoft.com/office/drawing/2014/main" id="{9D1426D8-75AC-E427-3F77-7A0FC3BD3F8A}"/>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D69DED7C-E8D0-0429-8056-A9C176AD6176}"/>
              </a:ext>
            </a:extLst>
          </p:cNvPr>
          <p:cNvGrpSpPr/>
          <p:nvPr/>
        </p:nvGrpSpPr>
        <p:grpSpPr>
          <a:xfrm>
            <a:off x="7835486" y="897147"/>
            <a:ext cx="676288" cy="676171"/>
            <a:chOff x="3258209" y="1217582"/>
            <a:chExt cx="4712093" cy="4711281"/>
          </a:xfrm>
          <a:solidFill>
            <a:schemeClr val="bg1"/>
          </a:solidFill>
        </p:grpSpPr>
        <p:sp>
          <p:nvSpPr>
            <p:cNvPr id="40" name="Freeform 31">
              <a:extLst>
                <a:ext uri="{FF2B5EF4-FFF2-40B4-BE49-F238E27FC236}">
                  <a16:creationId xmlns:a16="http://schemas.microsoft.com/office/drawing/2014/main" id="{524C1F04-B820-5820-3816-BDBFDDDB62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7473B6"/>
            </a:solidFill>
            <a:ln w="9514" cap="flat">
              <a:noFill/>
              <a:prstDash val="solid"/>
              <a:miter/>
            </a:ln>
          </p:spPr>
          <p:txBody>
            <a:bodyPr rtlCol="0" anchor="ctr"/>
            <a:lstStyle/>
            <a:p>
              <a:endParaRPr lang="en-US"/>
            </a:p>
          </p:txBody>
        </p:sp>
        <p:sp>
          <p:nvSpPr>
            <p:cNvPr id="41" name="Freeform 32">
              <a:extLst>
                <a:ext uri="{FF2B5EF4-FFF2-40B4-BE49-F238E27FC236}">
                  <a16:creationId xmlns:a16="http://schemas.microsoft.com/office/drawing/2014/main" id="{DA24CFD6-8E7A-185B-0A68-DB4406214DE5}"/>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7473B6"/>
            </a:solidFill>
            <a:ln w="951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9B37493E-3C7C-8E2A-0D4C-51E9803639D0}"/>
                </a:ext>
              </a:extLst>
            </p:cNvPr>
            <p:cNvGrpSpPr/>
            <p:nvPr/>
          </p:nvGrpSpPr>
          <p:grpSpPr>
            <a:xfrm>
              <a:off x="3258209" y="1217582"/>
              <a:ext cx="4712093" cy="4711281"/>
              <a:chOff x="3258209" y="1217582"/>
              <a:chExt cx="4712093" cy="4711281"/>
            </a:xfrm>
            <a:grpFill/>
          </p:grpSpPr>
          <p:sp>
            <p:nvSpPr>
              <p:cNvPr id="43" name="Freeform 16">
                <a:extLst>
                  <a:ext uri="{FF2B5EF4-FFF2-40B4-BE49-F238E27FC236}">
                    <a16:creationId xmlns:a16="http://schemas.microsoft.com/office/drawing/2014/main" id="{210F685D-8701-81D3-73A9-F22973595F0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4" name="Freeform 18">
                <a:extLst>
                  <a:ext uri="{FF2B5EF4-FFF2-40B4-BE49-F238E27FC236}">
                    <a16:creationId xmlns:a16="http://schemas.microsoft.com/office/drawing/2014/main" id="{D6FE99F9-C9D8-29C3-84CB-9215567C997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5" name="Freeform 19">
                <a:extLst>
                  <a:ext uri="{FF2B5EF4-FFF2-40B4-BE49-F238E27FC236}">
                    <a16:creationId xmlns:a16="http://schemas.microsoft.com/office/drawing/2014/main" id="{68FC690B-B7F4-B8F6-3EE0-0104AC70B0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6" name="Freeform 20">
                <a:extLst>
                  <a:ext uri="{FF2B5EF4-FFF2-40B4-BE49-F238E27FC236}">
                    <a16:creationId xmlns:a16="http://schemas.microsoft.com/office/drawing/2014/main" id="{4946D86A-DEB7-C4AF-A04B-38034B1A7B9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7" name="Freeform 21">
                <a:extLst>
                  <a:ext uri="{FF2B5EF4-FFF2-40B4-BE49-F238E27FC236}">
                    <a16:creationId xmlns:a16="http://schemas.microsoft.com/office/drawing/2014/main" id="{5A524604-CDB9-53C6-7168-22D5010CB17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8" name="Freeform 22">
                <a:extLst>
                  <a:ext uri="{FF2B5EF4-FFF2-40B4-BE49-F238E27FC236}">
                    <a16:creationId xmlns:a16="http://schemas.microsoft.com/office/drawing/2014/main" id="{C2B96533-B4BB-282E-3545-63D217DFED79}"/>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9" name="Freeform 23">
                <a:extLst>
                  <a:ext uri="{FF2B5EF4-FFF2-40B4-BE49-F238E27FC236}">
                    <a16:creationId xmlns:a16="http://schemas.microsoft.com/office/drawing/2014/main" id="{9618F0B3-B9DD-F374-AC6A-F0E8D556176A}"/>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0" name="Freeform 24">
                <a:extLst>
                  <a:ext uri="{FF2B5EF4-FFF2-40B4-BE49-F238E27FC236}">
                    <a16:creationId xmlns:a16="http://schemas.microsoft.com/office/drawing/2014/main" id="{205E86BC-B179-1C3E-7AF7-2F07F671EF1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1" name="Freeform 25">
                <a:extLst>
                  <a:ext uri="{FF2B5EF4-FFF2-40B4-BE49-F238E27FC236}">
                    <a16:creationId xmlns:a16="http://schemas.microsoft.com/office/drawing/2014/main" id="{EA6ABC5E-7A5E-2A40-9678-0C878D91360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2" name="Freeform 26">
                <a:extLst>
                  <a:ext uri="{FF2B5EF4-FFF2-40B4-BE49-F238E27FC236}">
                    <a16:creationId xmlns:a16="http://schemas.microsoft.com/office/drawing/2014/main" id="{CA1C9036-B32F-D185-3C92-3FD09F942931}"/>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3" name="Freeform 27">
                <a:extLst>
                  <a:ext uri="{FF2B5EF4-FFF2-40B4-BE49-F238E27FC236}">
                    <a16:creationId xmlns:a16="http://schemas.microsoft.com/office/drawing/2014/main" id="{1B9974D9-D814-0B3A-F117-94AC8437FD7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4" name="Freeform 28">
                <a:extLst>
                  <a:ext uri="{FF2B5EF4-FFF2-40B4-BE49-F238E27FC236}">
                    <a16:creationId xmlns:a16="http://schemas.microsoft.com/office/drawing/2014/main" id="{9A02BA46-9954-773A-A7EF-8F11903227B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5" name="Freeform 29">
                <a:extLst>
                  <a:ext uri="{FF2B5EF4-FFF2-40B4-BE49-F238E27FC236}">
                    <a16:creationId xmlns:a16="http://schemas.microsoft.com/office/drawing/2014/main" id="{EE9BAAEE-CD47-A30F-1FD8-889EEA8A481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6" name="Freeform 30">
                <a:extLst>
                  <a:ext uri="{FF2B5EF4-FFF2-40B4-BE49-F238E27FC236}">
                    <a16:creationId xmlns:a16="http://schemas.microsoft.com/office/drawing/2014/main" id="{5CF181CF-BB38-8C9C-EB47-CC5862DF17D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4792B90E-063C-2C59-8483-40FCDE7F9FEB}"/>
              </a:ext>
            </a:extLst>
          </p:cNvPr>
          <p:cNvGrpSpPr/>
          <p:nvPr/>
        </p:nvGrpSpPr>
        <p:grpSpPr>
          <a:xfrm>
            <a:off x="6060098" y="4870583"/>
            <a:ext cx="872482" cy="1012568"/>
            <a:chOff x="8360213" y="3458151"/>
            <a:chExt cx="853935" cy="991043"/>
          </a:xfrm>
          <a:solidFill>
            <a:schemeClr val="bg1"/>
          </a:solidFill>
        </p:grpSpPr>
        <p:grpSp>
          <p:nvGrpSpPr>
            <p:cNvPr id="58" name="Graphic 2">
              <a:extLst>
                <a:ext uri="{FF2B5EF4-FFF2-40B4-BE49-F238E27FC236}">
                  <a16:creationId xmlns:a16="http://schemas.microsoft.com/office/drawing/2014/main" id="{2041E45B-90A7-E8B9-6BAF-EC17853C0691}"/>
                </a:ext>
              </a:extLst>
            </p:cNvPr>
            <p:cNvGrpSpPr/>
            <p:nvPr userDrawn="1"/>
          </p:nvGrpSpPr>
          <p:grpSpPr>
            <a:xfrm>
              <a:off x="8599192" y="3595917"/>
              <a:ext cx="375982" cy="204367"/>
              <a:chOff x="2642504" y="3763150"/>
              <a:chExt cx="375982" cy="204367"/>
            </a:xfrm>
            <a:grpFill/>
          </p:grpSpPr>
          <p:sp>
            <p:nvSpPr>
              <p:cNvPr id="64" name="Freeform 88">
                <a:extLst>
                  <a:ext uri="{FF2B5EF4-FFF2-40B4-BE49-F238E27FC236}">
                    <a16:creationId xmlns:a16="http://schemas.microsoft.com/office/drawing/2014/main" id="{2CDFB381-70AE-38E9-22D4-7E3BF3FCE282}"/>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7473B6"/>
              </a:solidFill>
              <a:ln w="3834" cap="flat">
                <a:noFill/>
                <a:prstDash val="solid"/>
                <a:miter/>
              </a:ln>
            </p:spPr>
            <p:txBody>
              <a:bodyPr rtlCol="0" anchor="ctr"/>
              <a:lstStyle/>
              <a:p>
                <a:endParaRPr lang="en-US"/>
              </a:p>
            </p:txBody>
          </p:sp>
          <p:sp>
            <p:nvSpPr>
              <p:cNvPr id="65" name="Freeform 89">
                <a:extLst>
                  <a:ext uri="{FF2B5EF4-FFF2-40B4-BE49-F238E27FC236}">
                    <a16:creationId xmlns:a16="http://schemas.microsoft.com/office/drawing/2014/main" id="{7D58E143-BFF4-B046-EF1A-101189875D6F}"/>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7473B6"/>
              </a:solidFill>
              <a:ln w="3834" cap="flat">
                <a:noFill/>
                <a:prstDash val="solid"/>
                <a:miter/>
              </a:ln>
            </p:spPr>
            <p:txBody>
              <a:bodyPr rtlCol="0" anchor="ctr"/>
              <a:lstStyle/>
              <a:p>
                <a:endParaRPr lang="en-US" dirty="0"/>
              </a:p>
            </p:txBody>
          </p:sp>
        </p:grpSp>
        <p:grpSp>
          <p:nvGrpSpPr>
            <p:cNvPr id="59" name="Graphic 2">
              <a:extLst>
                <a:ext uri="{FF2B5EF4-FFF2-40B4-BE49-F238E27FC236}">
                  <a16:creationId xmlns:a16="http://schemas.microsoft.com/office/drawing/2014/main" id="{32019050-1FCB-2342-EB9A-1553C642BB37}"/>
                </a:ext>
              </a:extLst>
            </p:cNvPr>
            <p:cNvGrpSpPr/>
            <p:nvPr userDrawn="1"/>
          </p:nvGrpSpPr>
          <p:grpSpPr>
            <a:xfrm>
              <a:off x="8360213" y="3458151"/>
              <a:ext cx="853935" cy="991043"/>
              <a:chOff x="2403525" y="3625384"/>
              <a:chExt cx="853935" cy="991043"/>
            </a:xfrm>
            <a:grpFill/>
          </p:grpSpPr>
          <p:sp>
            <p:nvSpPr>
              <p:cNvPr id="60" name="Freeform 84">
                <a:extLst>
                  <a:ext uri="{FF2B5EF4-FFF2-40B4-BE49-F238E27FC236}">
                    <a16:creationId xmlns:a16="http://schemas.microsoft.com/office/drawing/2014/main" id="{88EE6E21-591B-D85E-1675-EE73DB9BAF2A}"/>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1" name="Freeform 85">
                <a:extLst>
                  <a:ext uri="{FF2B5EF4-FFF2-40B4-BE49-F238E27FC236}">
                    <a16:creationId xmlns:a16="http://schemas.microsoft.com/office/drawing/2014/main" id="{9DD90E12-C267-7CFE-B849-EF6CEE982038}"/>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2" name="Freeform 86">
                <a:extLst>
                  <a:ext uri="{FF2B5EF4-FFF2-40B4-BE49-F238E27FC236}">
                    <a16:creationId xmlns:a16="http://schemas.microsoft.com/office/drawing/2014/main" id="{073BE2C5-2A64-1D56-593D-0799FEA89F6B}"/>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63" name="Freeform 87">
                <a:extLst>
                  <a:ext uri="{FF2B5EF4-FFF2-40B4-BE49-F238E27FC236}">
                    <a16:creationId xmlns:a16="http://schemas.microsoft.com/office/drawing/2014/main" id="{75C57D4F-CFC7-BC63-88D2-0063C1DB2EEE}"/>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0043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518510"/>
            <a:ext cx="7489371"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Verhalen over eten en gedrag</a:t>
            </a:r>
          </a:p>
        </p:txBody>
      </p:sp>
      <p:sp>
        <p:nvSpPr>
          <p:cNvPr id="2" name="Text Placeholder 1">
            <a:extLst>
              <a:ext uri="{FF2B5EF4-FFF2-40B4-BE49-F238E27FC236}">
                <a16:creationId xmlns:a16="http://schemas.microsoft.com/office/drawing/2014/main" id="{05A180A5-5950-57E8-C1C8-EB2C730E13AA}"/>
              </a:ext>
            </a:extLst>
          </p:cNvPr>
          <p:cNvSpPr>
            <a:spLocks noGrp="1"/>
          </p:cNvSpPr>
          <p:nvPr>
            <p:ph type="body" sz="quarter" idx="19"/>
          </p:nvPr>
        </p:nvSpPr>
        <p:spPr>
          <a:xfrm>
            <a:off x="904875" y="1304131"/>
            <a:ext cx="10053638" cy="4249738"/>
          </a:xfrm>
          <a:prstGeom prst="rect">
            <a:avLst/>
          </a:prstGeom>
        </p:spPr>
        <p:txBody>
          <a:bodyPr/>
          <a:lstStyle/>
          <a:p>
            <a:pPr marL="0" indent="0"/>
            <a:r>
              <a:rPr lang="nl-NL" dirty="0"/>
              <a:t>Verhalen over voedsel beïnvloeden ook gedrag en dagelijkse keuzes. De manier waarop voedsel wordt beschreven, gepromoot en gedeeld, bepaalt wat mensen kopen, eten en steunen. Zo kunnen verhalen bepaalde praktijken stimuleren, zoals lokaal kopen, minder verspillen of het steunen van kleinschalige producenten</a:t>
            </a:r>
            <a:r>
              <a:rPr lang="en-US" dirty="0"/>
              <a:t>.</a:t>
            </a:r>
          </a:p>
          <a:p>
            <a:pPr marL="0" indent="0"/>
            <a:endParaRPr lang="en-US" dirty="0"/>
          </a:p>
          <a:p>
            <a:pPr marL="0" indent="0"/>
            <a:r>
              <a:rPr lang="en-US" dirty="0"/>
              <a:t>Verhalen over eten kunnen:</a:t>
            </a:r>
          </a:p>
          <a:p>
            <a:pPr marL="285750" indent="-285750">
              <a:buFont typeface="Arial" panose="020B0604020202020204" pitchFamily="34" charset="0"/>
              <a:buChar char="•"/>
            </a:pPr>
            <a:r>
              <a:rPr lang="en-US" dirty="0">
                <a:highlight>
                  <a:srgbClr val="ECC0DA"/>
                </a:highlight>
              </a:rPr>
              <a:t>Koop- </a:t>
            </a:r>
            <a:r>
              <a:rPr lang="en-US" dirty="0" err="1">
                <a:highlight>
                  <a:srgbClr val="ECC0DA"/>
                </a:highlight>
              </a:rPr>
              <a:t>en</a:t>
            </a:r>
            <a:r>
              <a:rPr lang="en-US" dirty="0">
                <a:highlight>
                  <a:srgbClr val="ECC0DA"/>
                </a:highlight>
              </a:rPr>
              <a:t> </a:t>
            </a:r>
            <a:r>
              <a:rPr lang="en-US" dirty="0" err="1">
                <a:highlight>
                  <a:srgbClr val="ECC0DA"/>
                </a:highlight>
              </a:rPr>
              <a:t>eetgedrag</a:t>
            </a:r>
            <a:r>
              <a:rPr lang="en-US" dirty="0">
                <a:highlight>
                  <a:srgbClr val="ECC0DA"/>
                </a:highlight>
              </a:rPr>
              <a:t> beïnvloeden</a:t>
            </a:r>
          </a:p>
          <a:p>
            <a:pPr marL="285750" indent="-285750">
              <a:buFont typeface="Arial" panose="020B0604020202020204" pitchFamily="34" charset="0"/>
              <a:buChar char="•"/>
            </a:pPr>
            <a:r>
              <a:rPr lang="en-US" dirty="0">
                <a:highlight>
                  <a:srgbClr val="ECC0DA"/>
                </a:highlight>
              </a:rPr>
              <a:t>De </a:t>
            </a:r>
            <a:r>
              <a:rPr lang="en-US" dirty="0" err="1">
                <a:highlight>
                  <a:srgbClr val="ECC0DA"/>
                </a:highlight>
              </a:rPr>
              <a:t>kijk</a:t>
            </a:r>
            <a:r>
              <a:rPr lang="en-US" dirty="0">
                <a:highlight>
                  <a:srgbClr val="ECC0DA"/>
                </a:highlight>
              </a:rPr>
              <a:t> op </a:t>
            </a:r>
            <a:r>
              <a:rPr lang="en-US" dirty="0" err="1">
                <a:highlight>
                  <a:srgbClr val="ECC0DA"/>
                </a:highlight>
              </a:rPr>
              <a:t>duurzaam</a:t>
            </a:r>
            <a:r>
              <a:rPr lang="en-US" dirty="0">
                <a:highlight>
                  <a:srgbClr val="ECC0DA"/>
                </a:highlight>
              </a:rPr>
              <a:t> </a:t>
            </a:r>
            <a:r>
              <a:rPr lang="en-US" dirty="0" err="1">
                <a:highlight>
                  <a:srgbClr val="ECC0DA"/>
                </a:highlight>
              </a:rPr>
              <a:t>en</a:t>
            </a:r>
            <a:r>
              <a:rPr lang="en-US" dirty="0">
                <a:highlight>
                  <a:srgbClr val="ECC0DA"/>
                </a:highlight>
              </a:rPr>
              <a:t> </a:t>
            </a:r>
            <a:r>
              <a:rPr lang="en-US" dirty="0" err="1">
                <a:highlight>
                  <a:srgbClr val="ECC0DA"/>
                </a:highlight>
              </a:rPr>
              <a:t>ethisch</a:t>
            </a:r>
            <a:r>
              <a:rPr lang="en-US" dirty="0">
                <a:highlight>
                  <a:srgbClr val="ECC0DA"/>
                </a:highlight>
              </a:rPr>
              <a:t> </a:t>
            </a:r>
            <a:r>
              <a:rPr lang="en-US" dirty="0" err="1">
                <a:highlight>
                  <a:srgbClr val="ECC0DA"/>
                </a:highlight>
              </a:rPr>
              <a:t>voedsel</a:t>
            </a:r>
            <a:r>
              <a:rPr lang="en-US" dirty="0">
                <a:highlight>
                  <a:srgbClr val="ECC0DA"/>
                </a:highlight>
              </a:rPr>
              <a:t> </a:t>
            </a:r>
            <a:r>
              <a:rPr lang="en-US" dirty="0" err="1">
                <a:highlight>
                  <a:srgbClr val="ECC0DA"/>
                </a:highlight>
              </a:rPr>
              <a:t>vormen</a:t>
            </a:r>
            <a:endParaRPr lang="en-US" dirty="0">
              <a:highlight>
                <a:srgbClr val="ECC0DA"/>
              </a:highlight>
            </a:endParaRPr>
          </a:p>
          <a:p>
            <a:pPr marL="285750" indent="-285750">
              <a:buFont typeface="Arial" panose="020B0604020202020204" pitchFamily="34" charset="0"/>
              <a:buChar char="•"/>
            </a:pPr>
            <a:r>
              <a:rPr lang="en-US" dirty="0">
                <a:highlight>
                  <a:srgbClr val="ECC0DA"/>
                </a:highlight>
              </a:rPr>
              <a:t>Vertrouwen in voedselproducenten en </a:t>
            </a:r>
            <a:r>
              <a:rPr lang="en-US" dirty="0" err="1">
                <a:highlight>
                  <a:srgbClr val="ECC0DA"/>
                </a:highlight>
              </a:rPr>
              <a:t>instellingen</a:t>
            </a:r>
            <a:r>
              <a:rPr lang="en-US" dirty="0">
                <a:highlight>
                  <a:srgbClr val="ECC0DA"/>
                </a:highlight>
              </a:rPr>
              <a:t> </a:t>
            </a:r>
            <a:r>
              <a:rPr lang="en-US" dirty="0" err="1">
                <a:highlight>
                  <a:srgbClr val="ECC0DA"/>
                </a:highlight>
              </a:rPr>
              <a:t>versterken</a:t>
            </a:r>
            <a:r>
              <a:rPr lang="en-US" dirty="0">
                <a:highlight>
                  <a:srgbClr val="ECC0DA"/>
                </a:highlight>
              </a:rPr>
              <a:t> of </a:t>
            </a:r>
            <a:r>
              <a:rPr lang="en-US" dirty="0" err="1">
                <a:highlight>
                  <a:srgbClr val="ECC0DA"/>
                </a:highlight>
              </a:rPr>
              <a:t>juist</a:t>
            </a:r>
            <a:r>
              <a:rPr lang="en-US" dirty="0">
                <a:highlight>
                  <a:srgbClr val="ECC0DA"/>
                </a:highlight>
              </a:rPr>
              <a:t> verminderen</a:t>
            </a:r>
          </a:p>
          <a:p>
            <a:pPr marL="285750" indent="-285750">
              <a:buFont typeface="Arial" panose="020B0604020202020204" pitchFamily="34" charset="0"/>
              <a:buChar char="•"/>
            </a:pPr>
            <a:r>
              <a:rPr lang="en-US" dirty="0" err="1">
                <a:highlight>
                  <a:srgbClr val="ECC0DA"/>
                </a:highlight>
              </a:rPr>
              <a:t>Bepaalde</a:t>
            </a:r>
            <a:r>
              <a:rPr lang="en-US" dirty="0">
                <a:highlight>
                  <a:srgbClr val="ECC0DA"/>
                </a:highlight>
              </a:rPr>
              <a:t> </a:t>
            </a:r>
            <a:r>
              <a:rPr lang="en-US" dirty="0" err="1">
                <a:highlight>
                  <a:srgbClr val="ECC0DA"/>
                </a:highlight>
              </a:rPr>
              <a:t>eetpatronen</a:t>
            </a:r>
            <a:r>
              <a:rPr lang="en-US" dirty="0">
                <a:highlight>
                  <a:srgbClr val="ECC0DA"/>
                </a:highlight>
              </a:rPr>
              <a:t> normal </a:t>
            </a:r>
            <a:r>
              <a:rPr lang="en-US" dirty="0" err="1">
                <a:highlight>
                  <a:srgbClr val="ECC0DA"/>
                </a:highlight>
              </a:rPr>
              <a:t>maken</a:t>
            </a:r>
            <a:r>
              <a:rPr lang="en-US" dirty="0">
                <a:highlight>
                  <a:srgbClr val="ECC0DA"/>
                </a:highlight>
              </a:rPr>
              <a:t> </a:t>
            </a:r>
            <a:r>
              <a:rPr lang="en-US" dirty="0" err="1">
                <a:highlight>
                  <a:srgbClr val="ECC0DA"/>
                </a:highlight>
              </a:rPr>
              <a:t>andere</a:t>
            </a:r>
            <a:r>
              <a:rPr lang="en-US" dirty="0">
                <a:highlight>
                  <a:srgbClr val="ECC0DA"/>
                </a:highlight>
              </a:rPr>
              <a:t> </a:t>
            </a:r>
            <a:r>
              <a:rPr lang="en-US" dirty="0" err="1">
                <a:highlight>
                  <a:srgbClr val="ECC0DA"/>
                </a:highlight>
              </a:rPr>
              <a:t>naar</a:t>
            </a:r>
            <a:r>
              <a:rPr lang="en-US" dirty="0">
                <a:highlight>
                  <a:srgbClr val="ECC0DA"/>
                </a:highlight>
              </a:rPr>
              <a:t> de </a:t>
            </a:r>
            <a:r>
              <a:rPr lang="en-US" dirty="0" err="1">
                <a:highlight>
                  <a:srgbClr val="ECC0DA"/>
                </a:highlight>
              </a:rPr>
              <a:t>achtergrond</a:t>
            </a:r>
            <a:r>
              <a:rPr lang="en-US" dirty="0">
                <a:highlight>
                  <a:srgbClr val="ECC0DA"/>
                </a:highlight>
              </a:rPr>
              <a:t> </a:t>
            </a:r>
            <a:r>
              <a:rPr lang="en-US" dirty="0" err="1">
                <a:highlight>
                  <a:srgbClr val="ECC0DA"/>
                </a:highlight>
              </a:rPr>
              <a:t>drukken</a:t>
            </a:r>
            <a:endParaRPr lang="en-US" dirty="0">
              <a:highlight>
                <a:srgbClr val="ECC0DA"/>
              </a:highlight>
            </a:endParaRPr>
          </a:p>
          <a:p>
            <a:pPr marL="285750" indent="-285750">
              <a:buFont typeface="Arial" panose="020B0604020202020204" pitchFamily="34" charset="0"/>
              <a:buChar char="•"/>
            </a:pPr>
            <a:endParaRPr lang="en-US" dirty="0"/>
          </a:p>
          <a:p>
            <a:pPr marL="0" indent="0"/>
            <a:r>
              <a:rPr lang="nl-NL" dirty="0"/>
              <a:t>Tegelijk vereenvoudigen deze verhalen vaak complexe voedselsystemen. Daarom is het belangrijk om kritisch te kijken: wiens perspectief wordt getoond en wat blijft buiten beeld?</a:t>
            </a:r>
            <a:endParaRPr lang="en-US" dirty="0"/>
          </a:p>
        </p:txBody>
      </p:sp>
    </p:spTree>
    <p:extLst>
      <p:ext uri="{BB962C8B-B14F-4D97-AF65-F5344CB8AC3E}">
        <p14:creationId xmlns:p14="http://schemas.microsoft.com/office/powerpoint/2010/main" val="242603850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2.xml><?xml version="1.0" encoding="utf-8"?>
<ds:datastoreItem xmlns:ds="http://schemas.openxmlformats.org/officeDocument/2006/customXml" ds:itemID="{4FA2C0DB-C073-49CE-9979-DE79796FD959}">
  <ds:schemaRefs>
    <ds:schemaRef ds:uri="http://schemas.microsoft.com/office/2006/metadata/properties"/>
    <ds:schemaRef ds:uri="http://schemas.microsoft.com/office/infopath/2007/PartnerControls"/>
    <ds:schemaRef ds:uri="43e6f6d7-4071-4c4f-8546-e85adde50a14"/>
    <ds:schemaRef ds:uri="9a3675fe-59de-45af-8ae9-99876c5560d0"/>
  </ds:schemaRefs>
</ds:datastoreItem>
</file>

<file path=customXml/itemProps3.xml><?xml version="1.0" encoding="utf-8"?>
<ds:datastoreItem xmlns:ds="http://schemas.openxmlformats.org/officeDocument/2006/customXml" ds:itemID="{642C19AE-ACB0-4125-881A-A79B3336D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4136</TotalTime>
  <Words>4232</Words>
  <Application>Microsoft Office PowerPoint</Application>
  <PresentationFormat>Breedbeeld</PresentationFormat>
  <Paragraphs>332</Paragraphs>
  <Slides>44</Slides>
  <Notes>11</Notes>
  <HiddenSlides>0</HiddenSlides>
  <MMClips>3</MMClips>
  <ScaleCrop>false</ScaleCrop>
  <HeadingPairs>
    <vt:vector size="4" baseType="variant">
      <vt:variant>
        <vt:lpstr>Thema</vt:lpstr>
      </vt:variant>
      <vt:variant>
        <vt:i4>1</vt:i4>
      </vt:variant>
      <vt:variant>
        <vt:lpstr>Diatitels</vt:lpstr>
      </vt:variant>
      <vt:variant>
        <vt:i4>44</vt:i4>
      </vt:variant>
    </vt:vector>
  </HeadingPairs>
  <TitlesOfParts>
    <vt:vector size="45" baseType="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docId:974692A53C77D03FB5AF2423F771DA23</cp:keywords>
  <cp:lastModifiedBy>Iris Bos</cp:lastModifiedBy>
  <cp:revision>255</cp:revision>
  <dcterms:created xsi:type="dcterms:W3CDTF">2020-10-14T13:32:04Z</dcterms:created>
  <dcterms:modified xsi:type="dcterms:W3CDTF">2026-04-02T11:40:03Z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