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9"/>
  </p:notesMasterIdLst>
  <p:sldIdLst>
    <p:sldId id="4345" r:id="rId5"/>
    <p:sldId id="4353" r:id="rId6"/>
    <p:sldId id="4352" r:id="rId7"/>
    <p:sldId id="4347" r:id="rId8"/>
    <p:sldId id="4350" r:id="rId9"/>
    <p:sldId id="4362" r:id="rId10"/>
    <p:sldId id="4351" r:id="rId11"/>
    <p:sldId id="4369" r:id="rId12"/>
    <p:sldId id="4364" r:id="rId13"/>
    <p:sldId id="4376" r:id="rId14"/>
    <p:sldId id="4377" r:id="rId15"/>
    <p:sldId id="4378" r:id="rId16"/>
    <p:sldId id="4361" r:id="rId17"/>
    <p:sldId id="4379" r:id="rId18"/>
    <p:sldId id="4338" r:id="rId19"/>
    <p:sldId id="4380" r:id="rId20"/>
    <p:sldId id="4381" r:id="rId21"/>
    <p:sldId id="4382" r:id="rId22"/>
    <p:sldId id="4383" r:id="rId23"/>
    <p:sldId id="4384" r:id="rId24"/>
    <p:sldId id="4373" r:id="rId25"/>
    <p:sldId id="4385" r:id="rId26"/>
    <p:sldId id="4386" r:id="rId27"/>
    <p:sldId id="4387" r:id="rId28"/>
    <p:sldId id="4388" r:id="rId29"/>
    <p:sldId id="4365" r:id="rId30"/>
    <p:sldId id="4389" r:id="rId31"/>
    <p:sldId id="4390" r:id="rId32"/>
    <p:sldId id="4391" r:id="rId33"/>
    <p:sldId id="4392" r:id="rId34"/>
    <p:sldId id="4393" r:id="rId35"/>
    <p:sldId id="4394" r:id="rId36"/>
    <p:sldId id="4375" r:id="rId37"/>
    <p:sldId id="4374" r:id="rId38"/>
    <p:sldId id="4395" r:id="rId39"/>
    <p:sldId id="4396" r:id="rId40"/>
    <p:sldId id="4397" r:id="rId41"/>
    <p:sldId id="4398" r:id="rId42"/>
    <p:sldId id="4399" r:id="rId43"/>
    <p:sldId id="4401" r:id="rId44"/>
    <p:sldId id="4403" r:id="rId45"/>
    <p:sldId id="4404" r:id="rId46"/>
    <p:sldId id="4406" r:id="rId47"/>
    <p:sldId id="4520"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F46"/>
    <a:srgbClr val="7473B6"/>
    <a:srgbClr val="292668"/>
    <a:srgbClr val="55854D"/>
    <a:srgbClr val="88D1DA"/>
    <a:srgbClr val="EC3A95"/>
    <a:srgbClr val="ECC0DA"/>
    <a:srgbClr val="404A52"/>
    <a:srgbClr val="ECECEC"/>
    <a:srgbClr val="F266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98F40D-2B3C-42F9-BC14-901A74931EEB}" v="3" dt="2026-04-02T11:36:56.7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5014" autoAdjust="0"/>
  </p:normalViewPr>
  <p:slideViewPr>
    <p:cSldViewPr snapToGrid="0" snapToObjects="1">
      <p:cViewPr varScale="1">
        <p:scale>
          <a:sx n="63" d="100"/>
          <a:sy n="63" d="100"/>
        </p:scale>
        <p:origin x="804" y="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95" d="100"/>
        <a:sy n="95"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is Bos" userId="S::iris.bos@nhlstenden.com::f3896162-4db1-4cb2-91b6-3fb1acb46339" providerId="AD" clId="Web-{1B98F40D-2B3C-42F9-BC14-901A74931EEB}"/>
    <pc:docChg chg="modSld">
      <pc:chgData name="Iris Bos" userId="S::iris.bos@nhlstenden.com::f3896162-4db1-4cb2-91b6-3fb1acb46339" providerId="AD" clId="Web-{1B98F40D-2B3C-42F9-BC14-901A74931EEB}" dt="2026-04-02T11:36:56.780" v="2" actId="20577"/>
      <pc:docMkLst>
        <pc:docMk/>
      </pc:docMkLst>
      <pc:sldChg chg="modSp">
        <pc:chgData name="Iris Bos" userId="S::iris.bos@nhlstenden.com::f3896162-4db1-4cb2-91b6-3fb1acb46339" providerId="AD" clId="Web-{1B98F40D-2B3C-42F9-BC14-901A74931EEB}" dt="2026-04-02T11:36:56.780" v="2" actId="20577"/>
        <pc:sldMkLst>
          <pc:docMk/>
          <pc:sldMk cId="1910683258" sldId="4353"/>
        </pc:sldMkLst>
        <pc:spChg chg="mod">
          <ac:chgData name="Iris Bos" userId="S::iris.bos@nhlstenden.com::f3896162-4db1-4cb2-91b6-3fb1acb46339" providerId="AD" clId="Web-{1B98F40D-2B3C-42F9-BC14-901A74931EEB}" dt="2026-04-02T11:36:56.780" v="2" actId="20577"/>
          <ac:spMkLst>
            <pc:docMk/>
            <pc:sldMk cId="1910683258" sldId="4353"/>
            <ac:spMk id="3" creationId="{85F1E8F0-9BC9-D119-6083-A1D17D7C605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4/2/2026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om de hoofdtekststijlen te bewerken</a:t>
            </a:r>
          </a:p>
          <a:p>
            <a:pPr lvl="1"/>
            <a:r>
              <a:rPr lang="en-GB"/>
              <a:t>Tweede niveau</a:t>
            </a:r>
          </a:p>
          <a:p>
            <a:pPr lvl="2"/>
            <a:r>
              <a:rPr lang="en-GB"/>
              <a:t>Vierde niveau</a:t>
            </a:r>
          </a:p>
          <a:p>
            <a:pPr lvl="3"/>
            <a:r>
              <a:rPr lang="en-GB"/>
              <a:t>Vierde niveau</a:t>
            </a:r>
          </a:p>
          <a:p>
            <a:pPr lvl="4"/>
            <a:r>
              <a:rPr lang="en-GB"/>
              <a:t>Vijfde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08661-B677-499F-A540-4C4B3DFBE9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F1A7D-6F48-49F4-F5BA-F7DDCB2E1CF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9F467AB-08C1-EE72-CD0A-27FDD444E88B}"/>
              </a:ext>
            </a:extLst>
          </p:cNvPr>
          <p:cNvSpPr>
            <a:spLocks noGrp="1"/>
          </p:cNvSpPr>
          <p:nvPr>
            <p:ph type="body" idx="1"/>
          </p:nvPr>
        </p:nvSpPr>
        <p:spPr/>
        <p:txBody>
          <a:bodyPr/>
          <a:lstStyle/>
          <a:p>
            <a:pPr marL="0" indent="0">
              <a:buFont typeface="Arial" panose="020B0604020202020204" pitchFamily="34" charset="0"/>
              <a:buNone/>
            </a:pPr>
            <a:r>
              <a:rPr lang="en-US" dirty="0"/>
              <a:t>In dit hoofdstuk behandelen we het volgende: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Voeding is een natuurlijk startpunt voor service-based learning omdat het lokaal, sociaal en gedeeld is</a:t>
            </a:r>
          </a:p>
          <a:p>
            <a:pPr marL="171450" indent="-171450">
              <a:buFont typeface="Arial" panose="020B0604020202020204" pitchFamily="34" charset="0"/>
              <a:buChar char="•"/>
            </a:pPr>
            <a:r>
              <a:rPr lang="en-US" dirty="0"/>
              <a:t>Servicegerichte voedselprojecten verbinden onderwijs met dagelijkse praktijken zoals verbouwen, koken, inkopen en eten</a:t>
            </a:r>
          </a:p>
          <a:p>
            <a:pPr marL="171450" indent="-171450">
              <a:buFont typeface="Arial" panose="020B0604020202020204" pitchFamily="34" charset="0"/>
              <a:buChar char="•"/>
            </a:pPr>
            <a:r>
              <a:rPr lang="en-US" dirty="0"/>
              <a:t>Leren is het meest effectief wanneer studenten samenwerken </a:t>
            </a:r>
            <a:r>
              <a:rPr lang="en-US" i="1" dirty="0"/>
              <a:t>met </a:t>
            </a:r>
            <a:r>
              <a:rPr lang="en-US" dirty="0"/>
              <a:t>voedselgemeenschappen (producenten, koks, markten, ngo's) in plaats van op te treden als externe experts</a:t>
            </a:r>
          </a:p>
          <a:p>
            <a:pPr marL="171450" indent="-171450">
              <a:buFont typeface="Arial" panose="020B0604020202020204" pitchFamily="34" charset="0"/>
              <a:buChar char="•"/>
            </a:pPr>
            <a:r>
              <a:rPr lang="en-US" dirty="0"/>
              <a:t>Betrokkenheid rond voedsel brengt kwesties als toegang, rechtvaardigheid, duurzaamheid en culturele kennis naar voren</a:t>
            </a:r>
          </a:p>
          <a:p>
            <a:pPr marL="171450" indent="-171450">
              <a:buFont typeface="Arial" panose="020B0604020202020204" pitchFamily="34" charset="0"/>
              <a:buChar char="•"/>
            </a:pPr>
            <a:r>
              <a:rPr lang="en-US" dirty="0"/>
              <a:t>Ethische betrokkenheid bij voedsel vereist respect voor lokale kennis, arbeid en levenservaring</a:t>
            </a:r>
          </a:p>
          <a:p>
            <a:endParaRPr lang="en-US" dirty="0"/>
          </a:p>
          <a:p>
            <a:r>
              <a:rPr lang="en-GB" dirty="0"/>
              <a:t>https://education.ec.europa.eu – service learning in het hoger onderwijs </a:t>
            </a:r>
          </a:p>
          <a:p>
            <a:r>
              <a:rPr lang="en-GB" dirty="0"/>
              <a:t>https://www.unesco.org – maatschappelijke betrokkenheid </a:t>
            </a:r>
          </a:p>
          <a:p>
            <a:r>
              <a:rPr lang="en-GB" dirty="0"/>
              <a:t>https://www.foodsystemsjournal.org – service learning in de horeca </a:t>
            </a:r>
          </a:p>
          <a:p>
            <a:r>
              <a:rPr lang="en-GB" dirty="0"/>
              <a:t>https://sustainablefoodtrust.org – voedselprojecten en co-creatie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https://foodpolicynetworks.org – voedselprojecten en co-creatie</a:t>
            </a:r>
          </a:p>
          <a:p>
            <a:r>
              <a:rPr lang="en-GB" dirty="0"/>
              <a:t>https://www.oecd.org/education - maatschappelijke betrokkenheid </a:t>
            </a:r>
          </a:p>
          <a:p>
            <a:r>
              <a:rPr lang="en-GB" dirty="0"/>
              <a:t>https://enoll.org – Living Labs</a:t>
            </a:r>
          </a:p>
          <a:p>
            <a:r>
              <a:rPr lang="en-GB" dirty="0"/>
              <a:t>https://jpi-urbaneurope.eu – co-creatie/Living Labs </a:t>
            </a:r>
          </a:p>
        </p:txBody>
      </p:sp>
      <p:sp>
        <p:nvSpPr>
          <p:cNvPr id="4" name="Slide Number Placeholder 3">
            <a:extLst>
              <a:ext uri="{FF2B5EF4-FFF2-40B4-BE49-F238E27FC236}">
                <a16:creationId xmlns:a16="http://schemas.microsoft.com/office/drawing/2014/main" id="{1B3D609E-4516-F059-BD5D-C53A1DDC4648}"/>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1184739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31DD68-FECA-038E-C9FF-4E51C45499B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3A84E84-0CA9-088D-43D2-BA1C690144E7}"/>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35460BA6-F5A5-331B-87C0-C0160CC8E6DC}"/>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3DBCC22-D3CC-4915-9940-22C6E0D3AA55}" type="slidenum">
              <a:t>44</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E19D9-4CC0-B611-899D-9EF34BBD2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73BB9-FE87-FADE-A55C-6BDF3B12C20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CE91E94-ECF4-1860-07ED-4EA6E41BC8E7}"/>
              </a:ext>
            </a:extLst>
          </p:cNvPr>
          <p:cNvSpPr>
            <a:spLocks noGrp="1"/>
          </p:cNvSpPr>
          <p:nvPr>
            <p:ph type="body" idx="1"/>
          </p:nvPr>
        </p:nvSpPr>
        <p:spPr/>
        <p:txBody>
          <a:bodyPr/>
          <a:lstStyle/>
          <a:p>
            <a:pPr marL="0" indent="0">
              <a:buFont typeface="Arial" panose="020B0604020202020204" pitchFamily="34" charset="0"/>
              <a:buNone/>
            </a:pPr>
            <a:r>
              <a:rPr lang="en-US" dirty="0"/>
              <a:t>In dit gedeelte behandelen we: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Voeding als een vorm van communicatie die verband houdt met cultuur, identiteit en herinnering – korte inleiding (1 dia) </a:t>
            </a:r>
          </a:p>
          <a:p>
            <a:pPr marL="171450" indent="-171450">
              <a:buFont typeface="Arial" panose="020B0604020202020204" pitchFamily="34" charset="0"/>
              <a:buChar char="•"/>
            </a:pPr>
            <a:r>
              <a:rPr lang="en-US" dirty="0"/>
              <a:t>Hoe verhalen over voedsel waarden, gedrag en percepties van duurzaamheid vormgeven</a:t>
            </a:r>
          </a:p>
          <a:p>
            <a:pPr marL="171450" indent="-171450">
              <a:buFont typeface="Arial" panose="020B0604020202020204" pitchFamily="34" charset="0"/>
              <a:buChar char="•"/>
            </a:pPr>
            <a:r>
              <a:rPr lang="en-US" dirty="0"/>
              <a:t>Verschillen in de manier waarop over voedsel wordt gecommuniceerd tussen culturen, sectoren en disciplines</a:t>
            </a:r>
          </a:p>
          <a:p>
            <a:pPr marL="171450" indent="-171450">
              <a:buFont typeface="Arial" panose="020B0604020202020204" pitchFamily="34" charset="0"/>
              <a:buChar char="•"/>
            </a:pPr>
            <a:r>
              <a:rPr lang="en-US" dirty="0"/>
              <a:t>Wie creëert voedselverhalen en wiens stemmen ontbreken of worden gemarginaliseerd</a:t>
            </a:r>
          </a:p>
          <a:p>
            <a:pPr marL="171450" indent="-171450">
              <a:buFont typeface="Arial" panose="020B0604020202020204" pitchFamily="34" charset="0"/>
              <a:buChar char="•"/>
            </a:pPr>
            <a:r>
              <a:rPr lang="en-US" dirty="0"/>
              <a:t>De rol van marketing, media en digitale platforms bij het vormgeven van het begrip van voedsel</a:t>
            </a:r>
          </a:p>
          <a:p>
            <a:pPr marL="171450" indent="-171450">
              <a:buFont typeface="Arial" panose="020B0604020202020204" pitchFamily="34" charset="0"/>
              <a:buChar char="•"/>
            </a:pPr>
            <a:r>
              <a:rPr lang="en-US" dirty="0"/>
              <a:t>Ethische verantwoordelijkheden in voedselcommunicatie, waaronder transparantie en vertrouwen</a:t>
            </a:r>
          </a:p>
          <a:p>
            <a:endParaRPr lang="en-US" dirty="0"/>
          </a:p>
          <a:p>
            <a:r>
              <a:rPr lang="en-GB" dirty="0"/>
              <a:t>https://www.fao.org/home/en – identiteit en cultuur </a:t>
            </a:r>
          </a:p>
          <a:p>
            <a:r>
              <a:rPr lang="en-GB" dirty="0"/>
              <a:t>https://www.slowfood.com – storytelling </a:t>
            </a:r>
          </a:p>
          <a:p>
            <a:r>
              <a:rPr lang="en-GB" dirty="0"/>
              <a:t>https://food.ec.europa.eu/horizontal-topics/farm-fork-strategy_en - communicatie </a:t>
            </a:r>
          </a:p>
          <a:p>
            <a:r>
              <a:rPr lang="en-GB" dirty="0"/>
              <a:t>https://www.foodethicscouncil.org – communicatie </a:t>
            </a:r>
          </a:p>
          <a:p>
            <a:r>
              <a:rPr lang="en-GB" dirty="0"/>
              <a:t>https://ich.unesco.org – Ethiek</a:t>
            </a:r>
          </a:p>
          <a:p>
            <a:r>
              <a:rPr lang="en-GB" dirty="0"/>
              <a:t>https://civileats.com – ethiek </a:t>
            </a:r>
            <a:endParaRPr lang="en-US" dirty="0"/>
          </a:p>
        </p:txBody>
      </p:sp>
      <p:sp>
        <p:nvSpPr>
          <p:cNvPr id="4" name="Slide Number Placeholder 3">
            <a:extLst>
              <a:ext uri="{FF2B5EF4-FFF2-40B4-BE49-F238E27FC236}">
                <a16:creationId xmlns:a16="http://schemas.microsoft.com/office/drawing/2014/main" id="{4B530444-45BF-0F32-2B3B-0AA8F7531EE9}"/>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3302193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760685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505C8-85C5-A104-8288-714B149F8B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E8DF83-4275-6D85-CC0D-ACFE153BCBD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B4DEF1A-F911-6119-4D79-FBC7E4F9537F}"/>
              </a:ext>
            </a:extLst>
          </p:cNvPr>
          <p:cNvSpPr>
            <a:spLocks noGrp="1"/>
          </p:cNvSpPr>
          <p:nvPr>
            <p:ph type="body" idx="1"/>
          </p:nvPr>
        </p:nvSpPr>
        <p:spPr/>
        <p:txBody>
          <a:bodyPr/>
          <a:lstStyle/>
          <a:p>
            <a:pPr marL="171450" indent="-171450">
              <a:buFont typeface="Arial" panose="020B0604020202020204" pitchFamily="34" charset="0"/>
              <a:buChar char="•"/>
            </a:pPr>
            <a:r>
              <a:rPr lang="en-US" dirty="0"/>
              <a:t>Waarom uitdagingen in het voedselsysteem samenwerking tussen verschillende sectoren vereisen</a:t>
            </a:r>
          </a:p>
          <a:p>
            <a:pPr marL="171450" indent="-171450">
              <a:buFont typeface="Arial" panose="020B0604020202020204" pitchFamily="34" charset="0"/>
              <a:buChar char="•"/>
            </a:pPr>
            <a:r>
              <a:rPr lang="en-US" dirty="0"/>
              <a:t>De rol van voedingseducatie, de horeca, de industrie en lokale gemeenschappen</a:t>
            </a:r>
          </a:p>
          <a:p>
            <a:pPr marL="171450" indent="-171450">
              <a:buFont typeface="Arial" panose="020B0604020202020204" pitchFamily="34" charset="0"/>
              <a:buChar char="•"/>
            </a:pPr>
            <a:r>
              <a:rPr lang="en-US" dirty="0"/>
              <a:t>Samenwerken op het snijvlak van disciplines zoals voeding, cultuur, duurzaamheid en het bedrijfsleven</a:t>
            </a:r>
          </a:p>
          <a:p>
            <a:pPr marL="171450" indent="-171450">
              <a:buFont typeface="Arial" panose="020B0604020202020204" pitchFamily="34" charset="0"/>
              <a:buChar char="•"/>
            </a:pPr>
            <a:r>
              <a:rPr lang="en-US" dirty="0"/>
              <a:t>Co-creatie met producenten, keukens, voedselhubs en gemeenschapsinitiatieven</a:t>
            </a:r>
          </a:p>
          <a:p>
            <a:pPr marL="171450" indent="-171450">
              <a:buFont typeface="Arial" panose="020B0604020202020204" pitchFamily="34" charset="0"/>
              <a:buChar char="•"/>
            </a:pPr>
            <a:r>
              <a:rPr lang="en-US" dirty="0"/>
              <a:t>Communicatie, vertrouwen en macht in partnerschappen op het gebied van voedsel</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FAO – Voedselsystemen en partnerschappen https://www.fao.org/</a:t>
            </a:r>
          </a:p>
          <a:p>
            <a:pPr marL="0" indent="0">
              <a:buFont typeface="Arial" panose="020B0604020202020204" pitchFamily="34" charset="0"/>
              <a:buNone/>
            </a:pPr>
            <a:r>
              <a:rPr lang="en-US" dirty="0"/>
              <a:t>Voedselsystemen en duurzaamheid https://food.ec.europa.eu</a:t>
            </a:r>
          </a:p>
          <a:p>
            <a:pPr marL="0" indent="0">
              <a:buFont typeface="Arial" panose="020B0604020202020204" pitchFamily="34" charset="0"/>
              <a:buNone/>
            </a:pPr>
            <a:r>
              <a:rPr lang="en-US" dirty="0"/>
              <a:t>EIT Food – Partnerschappen voor onderwijs en innovatie https://www.eitfood.eu</a:t>
            </a:r>
          </a:p>
          <a:p>
            <a:pPr marL="0" indent="0">
              <a:buFont typeface="Arial" panose="020B0604020202020204" pitchFamily="34" charset="0"/>
              <a:buNone/>
            </a:pPr>
            <a:r>
              <a:rPr lang="en-US" dirty="0"/>
              <a:t>RUN-EU (Regional University Network – Europe) https://run-eu.eu</a:t>
            </a:r>
          </a:p>
          <a:p>
            <a:pPr marL="0" indent="0">
              <a:buFont typeface="Arial" panose="020B0604020202020204" pitchFamily="34" charset="0"/>
              <a:buNone/>
            </a:pPr>
            <a:r>
              <a:rPr lang="en-US" dirty="0"/>
              <a:t>Europees netwerk van Living Labs (ENoLL) https://enoll.org</a:t>
            </a:r>
          </a:p>
          <a:p>
            <a:pPr marL="0" indent="0">
              <a:buFont typeface="Arial" panose="020B0604020202020204" pitchFamily="34" charset="0"/>
              <a:buNone/>
            </a:pPr>
            <a:r>
              <a:rPr lang="en-US" dirty="0"/>
              <a:t>Food Ethics Council https://www.foodethicscouncil.org</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D2A5CB35-E99B-4B27-3A85-A7F5C33FD698}"/>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3657285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2522C-BED2-CA40-199F-CEE245CB24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69148C-ED8B-2DEE-F1B3-8282357F866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E1BDDF6-5C0D-7C34-0AB9-D5E95CB3A1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B4681C-6CC6-C089-98FA-A6CA04BA0652}"/>
              </a:ext>
            </a:extLst>
          </p:cNvPr>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20139379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F7F1B-08A6-C99B-F0F9-CCC6C03B61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3E1C51-CCA2-87D4-2A16-372C7FD3204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7F26F48-AB3C-1648-1946-E87B80626224}"/>
              </a:ext>
            </a:extLst>
          </p:cNvPr>
          <p:cNvSpPr>
            <a:spLocks noGrp="1"/>
          </p:cNvSpPr>
          <p:nvPr>
            <p:ph type="body" idx="1"/>
          </p:nvPr>
        </p:nvSpPr>
        <p:spPr/>
        <p:txBody>
          <a:bodyPr/>
          <a:lstStyle/>
          <a:p>
            <a:r>
              <a:rPr lang="en-US" b="0" dirty="0"/>
              <a:t>Communicatie</a:t>
            </a:r>
          </a:p>
          <a:p>
            <a:pPr marL="171450" indent="-171450">
              <a:buFont typeface="Arial" panose="020B0604020202020204" pitchFamily="34" charset="0"/>
              <a:buChar char="•"/>
            </a:pPr>
            <a:r>
              <a:rPr lang="en-US" dirty="0"/>
              <a:t>Gebruikt duidelijke, toegankelijke boodschappen om het bewustzijn over voedselverspilling en de milieu-impact ervan te vergroten</a:t>
            </a:r>
          </a:p>
          <a:p>
            <a:pPr marL="171450" indent="-171450">
              <a:buFont typeface="Arial" panose="020B0604020202020204" pitchFamily="34" charset="0"/>
              <a:buChar char="•"/>
            </a:pPr>
            <a:r>
              <a:rPr lang="en-US" dirty="0"/>
              <a:t>Brengt complexe duurzaamheidskwesties over via eenvoudige dagelijkse handelingen</a:t>
            </a:r>
          </a:p>
          <a:p>
            <a:pPr marL="171450" indent="-171450">
              <a:buFont typeface="Arial" panose="020B0604020202020204" pitchFamily="34" charset="0"/>
              <a:buChar char="•"/>
            </a:pPr>
            <a:r>
              <a:rPr lang="en-US" dirty="0"/>
              <a:t>Maakt gebruik van digitale verhalen, campagnes en data om het gedrag van consumenten te veranderen</a:t>
            </a:r>
          </a:p>
          <a:p>
            <a:r>
              <a:rPr lang="en-US" b="0" dirty="0"/>
              <a:t>Samenwerking</a:t>
            </a:r>
          </a:p>
          <a:p>
            <a:pPr marL="171450" indent="-171450">
              <a:buFont typeface="Arial" panose="020B0604020202020204" pitchFamily="34" charset="0"/>
              <a:buChar char="•"/>
            </a:pPr>
            <a:r>
              <a:rPr lang="en-US" dirty="0"/>
              <a:t>Werkt samen met restaurants, cafés, supermarkten, bakkerijen en voedselproducenten</a:t>
            </a:r>
          </a:p>
          <a:p>
            <a:pPr marL="171450" indent="-171450">
              <a:buFont typeface="Arial" panose="020B0604020202020204" pitchFamily="34" charset="0"/>
              <a:buChar char="•"/>
            </a:pPr>
            <a:r>
              <a:rPr lang="en-US" dirty="0"/>
              <a:t>Werkt samen met lokale overheden, scholen en ngo's om de impact te vergroten</a:t>
            </a:r>
          </a:p>
          <a:p>
            <a:pPr marL="171450" indent="-171450">
              <a:buFont typeface="Arial" panose="020B0604020202020204" pitchFamily="34" charset="0"/>
              <a:buChar char="•"/>
            </a:pPr>
            <a:r>
              <a:rPr lang="en-US" dirty="0"/>
              <a:t>Stemt bedrijfsdoelstellingen af op sociale en ecologische waarden</a:t>
            </a:r>
          </a:p>
          <a:p>
            <a:r>
              <a:rPr lang="en-US" b="0" dirty="0"/>
              <a:t>Diensten</a:t>
            </a:r>
          </a:p>
          <a:p>
            <a:pPr marL="171450" indent="-171450">
              <a:buFont typeface="Arial" panose="020B0604020202020204" pitchFamily="34" charset="0"/>
              <a:buChar char="•"/>
            </a:pPr>
            <a:r>
              <a:rPr lang="en-US" dirty="0"/>
              <a:t>Biedt een praktische dienst aan die ten goede komt aan bedrijven, consumenten en het milieu</a:t>
            </a:r>
          </a:p>
          <a:p>
            <a:pPr marL="171450" indent="-171450">
              <a:buFont typeface="Arial" panose="020B0604020202020204" pitchFamily="34" charset="0"/>
              <a:buChar char="•"/>
            </a:pPr>
            <a:r>
              <a:rPr lang="en-US" dirty="0"/>
              <a:t>Ondersteunt lokale voedingsbedrijven door afval te verminderen en waarde terug te winnen</a:t>
            </a:r>
          </a:p>
        </p:txBody>
      </p:sp>
      <p:sp>
        <p:nvSpPr>
          <p:cNvPr id="4" name="Slide Number Placeholder 3">
            <a:extLst>
              <a:ext uri="{FF2B5EF4-FFF2-40B4-BE49-F238E27FC236}">
                <a16:creationId xmlns:a16="http://schemas.microsoft.com/office/drawing/2014/main" id="{F1FCE69F-EC4A-50EF-6AFD-247BCD14A22A}"/>
              </a:ext>
            </a:extLst>
          </p:cNvPr>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1441743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Food Eco - Culture Edu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B7D36543-D636-9996-6A76-33FC854FF0DC}"/>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3" name="Group 2">
            <a:extLst>
              <a:ext uri="{FF2B5EF4-FFF2-40B4-BE49-F238E27FC236}">
                <a16:creationId xmlns:a16="http://schemas.microsoft.com/office/drawing/2014/main" id="{93D4273B-5CF5-FECE-46A2-D29EA4B41C22}"/>
              </a:ext>
            </a:extLst>
          </p:cNvPr>
          <p:cNvGrpSpPr/>
          <p:nvPr userDrawn="1"/>
        </p:nvGrpSpPr>
        <p:grpSpPr>
          <a:xfrm>
            <a:off x="10392069" y="4627171"/>
            <a:ext cx="1799931" cy="2230829"/>
            <a:chOff x="2887563" y="4517695"/>
            <a:chExt cx="1145987" cy="1420333"/>
          </a:xfrm>
        </p:grpSpPr>
        <p:sp>
          <p:nvSpPr>
            <p:cNvPr id="4" name="Freeform 3">
              <a:extLst>
                <a:ext uri="{FF2B5EF4-FFF2-40B4-BE49-F238E27FC236}">
                  <a16:creationId xmlns:a16="http://schemas.microsoft.com/office/drawing/2014/main" id="{A16FC9AA-EE41-7790-983A-3FF722730E2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5" name="Graphic 10">
              <a:extLst>
                <a:ext uri="{FF2B5EF4-FFF2-40B4-BE49-F238E27FC236}">
                  <a16:creationId xmlns:a16="http://schemas.microsoft.com/office/drawing/2014/main" id="{1D443549-EF01-1D46-B762-F9E4A17AAFA0}"/>
                </a:ext>
              </a:extLst>
            </p:cNvPr>
            <p:cNvGrpSpPr/>
            <p:nvPr/>
          </p:nvGrpSpPr>
          <p:grpSpPr>
            <a:xfrm>
              <a:off x="3495254" y="4781992"/>
              <a:ext cx="536857" cy="499528"/>
              <a:chOff x="3495254" y="4781992"/>
              <a:chExt cx="536857" cy="499528"/>
            </a:xfrm>
            <a:solidFill>
              <a:srgbClr val="55854D"/>
            </a:solidFill>
          </p:grpSpPr>
          <p:sp>
            <p:nvSpPr>
              <p:cNvPr id="16" name="Freeform 15">
                <a:extLst>
                  <a:ext uri="{FF2B5EF4-FFF2-40B4-BE49-F238E27FC236}">
                    <a16:creationId xmlns:a16="http://schemas.microsoft.com/office/drawing/2014/main" id="{F403E6B7-88CE-5A49-43DC-DCEA372A2C8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440D2A6-EA0B-2C37-06E0-6F628103D53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6EC36D9-49B3-C41D-5CFB-8BDBE19D657A}"/>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AE898DE-2178-1AA2-F09E-583DAD60DC3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6" name="Freeform 5">
              <a:extLst>
                <a:ext uri="{FF2B5EF4-FFF2-40B4-BE49-F238E27FC236}">
                  <a16:creationId xmlns:a16="http://schemas.microsoft.com/office/drawing/2014/main" id="{DE3054AF-80F6-4A19-F9FC-8DED596DCCE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29C2DE81-D020-9CEB-ED8D-160BCFF1DADE}"/>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DF39CBD-A1E7-6F34-394F-68361324B5F2}"/>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2C8A0D4-6DF6-242F-1634-7D663146FCCC}"/>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2" name="Rectangle 21">
            <a:extLst>
              <a:ext uri="{FF2B5EF4-FFF2-40B4-BE49-F238E27FC236}">
                <a16:creationId xmlns:a16="http://schemas.microsoft.com/office/drawing/2014/main" id="{71A4AD8A-F718-534F-69B3-EBFA783157D4}"/>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F26650"/>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761524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244810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A33D62A4-E063-93F2-523C-310EB25BDE58}"/>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14" name="Group 13">
            <a:extLst>
              <a:ext uri="{FF2B5EF4-FFF2-40B4-BE49-F238E27FC236}">
                <a16:creationId xmlns:a16="http://schemas.microsoft.com/office/drawing/2014/main" id="{5F64DA7E-CE59-A371-578F-CAFFC8B1F109}"/>
              </a:ext>
            </a:extLst>
          </p:cNvPr>
          <p:cNvGrpSpPr/>
          <p:nvPr userDrawn="1"/>
        </p:nvGrpSpPr>
        <p:grpSpPr>
          <a:xfrm>
            <a:off x="10392069" y="4627171"/>
            <a:ext cx="1799931" cy="2230829"/>
            <a:chOff x="2887563" y="4517695"/>
            <a:chExt cx="1145987" cy="1420333"/>
          </a:xfrm>
        </p:grpSpPr>
        <p:sp>
          <p:nvSpPr>
            <p:cNvPr id="15" name="Freeform 14">
              <a:extLst>
                <a:ext uri="{FF2B5EF4-FFF2-40B4-BE49-F238E27FC236}">
                  <a16:creationId xmlns:a16="http://schemas.microsoft.com/office/drawing/2014/main" id="{E53115EB-52DB-DA44-C6F3-A15462B1CAB7}"/>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040D5D2B-B4BA-C70A-5849-E59B7AE84DFB}"/>
                </a:ext>
              </a:extLst>
            </p:cNvPr>
            <p:cNvGrpSpPr/>
            <p:nvPr/>
          </p:nvGrpSpPr>
          <p:grpSpPr>
            <a:xfrm>
              <a:off x="3495254" y="4781992"/>
              <a:ext cx="536857" cy="499528"/>
              <a:chOff x="3495254" y="4781992"/>
              <a:chExt cx="536857" cy="499528"/>
            </a:xfrm>
            <a:solidFill>
              <a:srgbClr val="55854D"/>
            </a:solidFill>
          </p:grpSpPr>
          <p:sp>
            <p:nvSpPr>
              <p:cNvPr id="23" name="Freeform 22">
                <a:extLst>
                  <a:ext uri="{FF2B5EF4-FFF2-40B4-BE49-F238E27FC236}">
                    <a16:creationId xmlns:a16="http://schemas.microsoft.com/office/drawing/2014/main" id="{2B6B8196-974D-0704-266B-8C0694923BF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DBFBBA5-A04E-BCC3-77CF-28C7EA8E45F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F54FB06-B7DF-B923-1E36-0314D38498B4}"/>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C889D3A1-C66A-D8A7-6BD9-2A02C32370F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89F8B8C1-1BCD-AE14-2706-56322C673F03}"/>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E1E6998-B775-49B7-2E44-C702524D3C0D}"/>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D60F198-C83D-749E-F3BA-3331EDD83B2D}"/>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F3337C4-FC8A-139F-C98C-8AED82246CBA}"/>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8" name="Rectangle 27">
            <a:extLst>
              <a:ext uri="{FF2B5EF4-FFF2-40B4-BE49-F238E27FC236}">
                <a16:creationId xmlns:a16="http://schemas.microsoft.com/office/drawing/2014/main" id="{C71B6AC4-CC82-6311-7296-786CB291ECBC}"/>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177776" y="416346"/>
            <a:ext cx="5213836" cy="3888025"/>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56180" y="911409"/>
            <a:ext cx="2066906" cy="582221"/>
          </a:xfrm>
          <a:prstGeom prst="rect">
            <a:avLst/>
          </a:prstGeom>
        </p:spPr>
        <p:txBody>
          <a:bodyPr>
            <a:noAutofit/>
          </a:bodyPr>
          <a:lstStyle>
            <a:lvl1pPr marL="0" indent="0" algn="l">
              <a:buNone/>
              <a:defRPr sz="13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8328758" cy="3634830"/>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F26F46"/>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3" name="TextBox 22">
            <a:extLst>
              <a:ext uri="{FF2B5EF4-FFF2-40B4-BE49-F238E27FC236}">
                <a16:creationId xmlns:a16="http://schemas.microsoft.com/office/drawing/2014/main" id="{3EFCAEEF-E2CE-E028-5398-1873859BA4C8}"/>
              </a:ext>
            </a:extLst>
          </p:cNvPr>
          <p:cNvSpPr txBox="1"/>
          <p:nvPr userDrawn="1"/>
        </p:nvSpPr>
        <p:spPr>
          <a:xfrm rot="16200000">
            <a:off x="-1851254" y="2071881"/>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24" name="Group 23">
            <a:extLst>
              <a:ext uri="{FF2B5EF4-FFF2-40B4-BE49-F238E27FC236}">
                <a16:creationId xmlns:a16="http://schemas.microsoft.com/office/drawing/2014/main" id="{E70DCA52-34E9-19CC-F94A-F2AD4CEA9C33}"/>
              </a:ext>
            </a:extLst>
          </p:cNvPr>
          <p:cNvGrpSpPr/>
          <p:nvPr userDrawn="1"/>
        </p:nvGrpSpPr>
        <p:grpSpPr>
          <a:xfrm>
            <a:off x="-1068604" y="4517534"/>
            <a:ext cx="1799931" cy="2230829"/>
            <a:chOff x="2887563" y="4517695"/>
            <a:chExt cx="1145987" cy="1420333"/>
          </a:xfrm>
        </p:grpSpPr>
        <p:sp>
          <p:nvSpPr>
            <p:cNvPr id="25" name="Freeform 24">
              <a:extLst>
                <a:ext uri="{FF2B5EF4-FFF2-40B4-BE49-F238E27FC236}">
                  <a16:creationId xmlns:a16="http://schemas.microsoft.com/office/drawing/2014/main" id="{605B490C-C174-D95F-A1E7-57B7A9DED748}"/>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27" name="Graphic 10">
              <a:extLst>
                <a:ext uri="{FF2B5EF4-FFF2-40B4-BE49-F238E27FC236}">
                  <a16:creationId xmlns:a16="http://schemas.microsoft.com/office/drawing/2014/main" id="{4C57A4CD-1E12-7010-214F-BA4D548909AA}"/>
                </a:ext>
              </a:extLst>
            </p:cNvPr>
            <p:cNvGrpSpPr/>
            <p:nvPr/>
          </p:nvGrpSpPr>
          <p:grpSpPr>
            <a:xfrm>
              <a:off x="3495254" y="4781992"/>
              <a:ext cx="536857" cy="499528"/>
              <a:chOff x="3495254" y="4781992"/>
              <a:chExt cx="536857" cy="499528"/>
            </a:xfrm>
            <a:solidFill>
              <a:srgbClr val="55854D"/>
            </a:solidFill>
          </p:grpSpPr>
          <p:sp>
            <p:nvSpPr>
              <p:cNvPr id="32" name="Freeform 31">
                <a:extLst>
                  <a:ext uri="{FF2B5EF4-FFF2-40B4-BE49-F238E27FC236}">
                    <a16:creationId xmlns:a16="http://schemas.microsoft.com/office/drawing/2014/main" id="{188A91FF-0A0D-3390-A894-650B35B6632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4D02E31-6B1A-1B01-5EF3-182C6EE6085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22A41D4-EC5F-FF7F-4DC5-32CD0C3C7F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FDC6F50-F218-1007-AEB6-E25F1731399B}"/>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E859312A-ABBB-0DF3-7670-237D44DF8A2E}"/>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5D32B91-3111-E0D9-4854-2364C4DBC11A}"/>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F44454D-6917-24F3-F264-BCD50B5356E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6956CEC-50ED-F3D3-D79D-A1DAA448F0D3}"/>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38" name="Rectangle 37">
            <a:extLst>
              <a:ext uri="{FF2B5EF4-FFF2-40B4-BE49-F238E27FC236}">
                <a16:creationId xmlns:a16="http://schemas.microsoft.com/office/drawing/2014/main" id="{36445710-4514-DF62-AFB8-113BE8B4DBEA}"/>
              </a:ext>
            </a:extLst>
          </p:cNvPr>
          <p:cNvSpPr/>
          <p:nvPr userDrawn="1"/>
        </p:nvSpPr>
        <p:spPr>
          <a:xfrm rot="16200000">
            <a:off x="-5473654" y="1653287"/>
            <a:ext cx="7845240"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1C0E3915-95AF-40C7-C30B-0DE386E4CA9C}"/>
              </a:ext>
            </a:extLst>
          </p:cNvPr>
          <p:cNvSpPr/>
          <p:nvPr userDrawn="1"/>
        </p:nvSpPr>
        <p:spPr>
          <a:xfrm rot="16200000">
            <a:off x="-1044530" y="1644882"/>
            <a:ext cx="6858001" cy="3568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0" name="Picture 39">
            <a:extLst>
              <a:ext uri="{FF2B5EF4-FFF2-40B4-BE49-F238E27FC236}">
                <a16:creationId xmlns:a16="http://schemas.microsoft.com/office/drawing/2014/main" id="{1EA8731C-868F-8C57-EDA5-C334C7208F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41" name="Picture Placeholder 17">
            <a:extLst>
              <a:ext uri="{FF2B5EF4-FFF2-40B4-BE49-F238E27FC236}">
                <a16:creationId xmlns:a16="http://schemas.microsoft.com/office/drawing/2014/main" id="{59B302CE-B896-F048-CF6A-1ACA94FB7EEC}"/>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F26F46"/>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3" name="TextBox 22">
            <a:extLst>
              <a:ext uri="{FF2B5EF4-FFF2-40B4-BE49-F238E27FC236}">
                <a16:creationId xmlns:a16="http://schemas.microsoft.com/office/drawing/2014/main" id="{3EFCAEEF-E2CE-E028-5398-1873859BA4C8}"/>
              </a:ext>
            </a:extLst>
          </p:cNvPr>
          <p:cNvSpPr txBox="1"/>
          <p:nvPr userDrawn="1"/>
        </p:nvSpPr>
        <p:spPr>
          <a:xfrm rot="16200000">
            <a:off x="-1851254" y="2071881"/>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24" name="Group 23">
            <a:extLst>
              <a:ext uri="{FF2B5EF4-FFF2-40B4-BE49-F238E27FC236}">
                <a16:creationId xmlns:a16="http://schemas.microsoft.com/office/drawing/2014/main" id="{E70DCA52-34E9-19CC-F94A-F2AD4CEA9C33}"/>
              </a:ext>
            </a:extLst>
          </p:cNvPr>
          <p:cNvGrpSpPr/>
          <p:nvPr userDrawn="1"/>
        </p:nvGrpSpPr>
        <p:grpSpPr>
          <a:xfrm>
            <a:off x="-1068604" y="4517534"/>
            <a:ext cx="1799931" cy="2230829"/>
            <a:chOff x="2887563" y="4517695"/>
            <a:chExt cx="1145987" cy="1420333"/>
          </a:xfrm>
        </p:grpSpPr>
        <p:sp>
          <p:nvSpPr>
            <p:cNvPr id="25" name="Freeform 24">
              <a:extLst>
                <a:ext uri="{FF2B5EF4-FFF2-40B4-BE49-F238E27FC236}">
                  <a16:creationId xmlns:a16="http://schemas.microsoft.com/office/drawing/2014/main" id="{605B490C-C174-D95F-A1E7-57B7A9DED748}"/>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27" name="Graphic 10">
              <a:extLst>
                <a:ext uri="{FF2B5EF4-FFF2-40B4-BE49-F238E27FC236}">
                  <a16:creationId xmlns:a16="http://schemas.microsoft.com/office/drawing/2014/main" id="{4C57A4CD-1E12-7010-214F-BA4D548909AA}"/>
                </a:ext>
              </a:extLst>
            </p:cNvPr>
            <p:cNvGrpSpPr/>
            <p:nvPr/>
          </p:nvGrpSpPr>
          <p:grpSpPr>
            <a:xfrm>
              <a:off x="3495254" y="4781992"/>
              <a:ext cx="536857" cy="499528"/>
              <a:chOff x="3495254" y="4781992"/>
              <a:chExt cx="536857" cy="499528"/>
            </a:xfrm>
            <a:solidFill>
              <a:srgbClr val="55854D"/>
            </a:solidFill>
          </p:grpSpPr>
          <p:sp>
            <p:nvSpPr>
              <p:cNvPr id="32" name="Freeform 31">
                <a:extLst>
                  <a:ext uri="{FF2B5EF4-FFF2-40B4-BE49-F238E27FC236}">
                    <a16:creationId xmlns:a16="http://schemas.microsoft.com/office/drawing/2014/main" id="{188A91FF-0A0D-3390-A894-650B35B6632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4D02E31-6B1A-1B01-5EF3-182C6EE6085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22A41D4-EC5F-FF7F-4DC5-32CD0C3C7F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FDC6F50-F218-1007-AEB6-E25F1731399B}"/>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E859312A-ABBB-0DF3-7670-237D44DF8A2E}"/>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5D32B91-3111-E0D9-4854-2364C4DBC11A}"/>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F44454D-6917-24F3-F264-BCD50B5356E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6956CEC-50ED-F3D3-D79D-A1DAA448F0D3}"/>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38" name="Rectangle 37">
            <a:extLst>
              <a:ext uri="{FF2B5EF4-FFF2-40B4-BE49-F238E27FC236}">
                <a16:creationId xmlns:a16="http://schemas.microsoft.com/office/drawing/2014/main" id="{36445710-4514-DF62-AFB8-113BE8B4DBEA}"/>
              </a:ext>
            </a:extLst>
          </p:cNvPr>
          <p:cNvSpPr/>
          <p:nvPr userDrawn="1"/>
        </p:nvSpPr>
        <p:spPr>
          <a:xfrm rot="16200000">
            <a:off x="-5473654" y="1653287"/>
            <a:ext cx="7845240"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1C0E3915-95AF-40C7-C30B-0DE386E4CA9C}"/>
              </a:ext>
            </a:extLst>
          </p:cNvPr>
          <p:cNvSpPr/>
          <p:nvPr userDrawn="1"/>
        </p:nvSpPr>
        <p:spPr>
          <a:xfrm rot="16200000">
            <a:off x="-1044530" y="1644882"/>
            <a:ext cx="6858001" cy="3568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9A98289D-C07A-0CA7-C07B-C31E6B05156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91"/>
          <a:stretch/>
        </p:blipFill>
        <p:spPr>
          <a:xfrm>
            <a:off x="-308931" y="1902293"/>
            <a:ext cx="7402286" cy="4396017"/>
          </a:xfrm>
          <a:prstGeom prst="rect">
            <a:avLst/>
          </a:prstGeom>
        </p:spPr>
      </p:pic>
      <p:sp>
        <p:nvSpPr>
          <p:cNvPr id="41" name="Picture Placeholder 17">
            <a:extLst>
              <a:ext uri="{FF2B5EF4-FFF2-40B4-BE49-F238E27FC236}">
                <a16:creationId xmlns:a16="http://schemas.microsoft.com/office/drawing/2014/main" id="{59B302CE-B896-F048-CF6A-1ACA94FB7EEC}"/>
              </a:ext>
            </a:extLst>
          </p:cNvPr>
          <p:cNvSpPr>
            <a:spLocks noGrp="1"/>
          </p:cNvSpPr>
          <p:nvPr>
            <p:ph type="pic" sz="quarter" idx="10"/>
          </p:nvPr>
        </p:nvSpPr>
        <p:spPr>
          <a:xfrm>
            <a:off x="1088030" y="2459539"/>
            <a:ext cx="4990998" cy="3118870"/>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3432982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F26F46"/>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 name="Rectangle 1">
            <a:extLst>
              <a:ext uri="{FF2B5EF4-FFF2-40B4-BE49-F238E27FC236}">
                <a16:creationId xmlns:a16="http://schemas.microsoft.com/office/drawing/2014/main" id="{518A7A02-A564-62AF-29D8-4FF530109FEE}"/>
              </a:ext>
            </a:extLst>
          </p:cNvPr>
          <p:cNvSpPr/>
          <p:nvPr userDrawn="1"/>
        </p:nvSpPr>
        <p:spPr>
          <a:xfrm flipV="1">
            <a:off x="11591646" y="15508"/>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4D5DE95-C6B2-B571-D93E-5B83AD781CEA}"/>
              </a:ext>
            </a:extLst>
          </p:cNvPr>
          <p:cNvSpPr txBox="1"/>
          <p:nvPr userDrawn="1"/>
        </p:nvSpPr>
        <p:spPr>
          <a:xfrm rot="16200000">
            <a:off x="9740392" y="2087389"/>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11" name="Group 10">
            <a:extLst>
              <a:ext uri="{FF2B5EF4-FFF2-40B4-BE49-F238E27FC236}">
                <a16:creationId xmlns:a16="http://schemas.microsoft.com/office/drawing/2014/main" id="{7B3E6946-3C55-1D51-979C-A6902225B00A}"/>
              </a:ext>
            </a:extLst>
          </p:cNvPr>
          <p:cNvGrpSpPr/>
          <p:nvPr userDrawn="1"/>
        </p:nvGrpSpPr>
        <p:grpSpPr>
          <a:xfrm>
            <a:off x="10523042" y="4533042"/>
            <a:ext cx="1799931" cy="2230829"/>
            <a:chOff x="2887563" y="4517695"/>
            <a:chExt cx="1145987" cy="1420333"/>
          </a:xfrm>
        </p:grpSpPr>
        <p:sp>
          <p:nvSpPr>
            <p:cNvPr id="12" name="Freeform 11">
              <a:extLst>
                <a:ext uri="{FF2B5EF4-FFF2-40B4-BE49-F238E27FC236}">
                  <a16:creationId xmlns:a16="http://schemas.microsoft.com/office/drawing/2014/main" id="{21B2BF22-C62D-D541-2B0B-2AF1E4BD0D0E}"/>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3" name="Graphic 10">
              <a:extLst>
                <a:ext uri="{FF2B5EF4-FFF2-40B4-BE49-F238E27FC236}">
                  <a16:creationId xmlns:a16="http://schemas.microsoft.com/office/drawing/2014/main" id="{54692D40-AC2E-303F-2240-893AE80BD358}"/>
                </a:ext>
              </a:extLst>
            </p:cNvPr>
            <p:cNvGrpSpPr/>
            <p:nvPr/>
          </p:nvGrpSpPr>
          <p:grpSpPr>
            <a:xfrm>
              <a:off x="3495254" y="4781992"/>
              <a:ext cx="536857" cy="499528"/>
              <a:chOff x="3495254" y="4781992"/>
              <a:chExt cx="536857" cy="499528"/>
            </a:xfrm>
            <a:solidFill>
              <a:srgbClr val="55854D"/>
            </a:solidFill>
          </p:grpSpPr>
          <p:sp>
            <p:nvSpPr>
              <p:cNvPr id="20" name="Freeform 19">
                <a:extLst>
                  <a:ext uri="{FF2B5EF4-FFF2-40B4-BE49-F238E27FC236}">
                    <a16:creationId xmlns:a16="http://schemas.microsoft.com/office/drawing/2014/main" id="{F25B79F9-F59D-1B5F-827B-E7BEC13CD54C}"/>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654D67B-5343-4E37-C0E1-3D6B5B41DB0A}"/>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3AEC12D-4BD3-422C-C730-6D442D30437C}"/>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5727514-0426-7018-ADB8-1173DB74B6E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4" name="Freeform 13">
              <a:extLst>
                <a:ext uri="{FF2B5EF4-FFF2-40B4-BE49-F238E27FC236}">
                  <a16:creationId xmlns:a16="http://schemas.microsoft.com/office/drawing/2014/main" id="{6DBA46AF-1737-B265-3810-BE404F52258C}"/>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AC32084F-50D4-93F4-91E5-61A6C0F3E200}"/>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7F14684-6E6C-8740-1CB7-36BF7D0BC3DA}"/>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FE73CB4-1834-8273-4075-9776C0417569}"/>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4" name="Rectangle 23">
            <a:extLst>
              <a:ext uri="{FF2B5EF4-FFF2-40B4-BE49-F238E27FC236}">
                <a16:creationId xmlns:a16="http://schemas.microsoft.com/office/drawing/2014/main" id="{E86C1627-53C5-C1BB-4383-C201DA45C2F0}"/>
              </a:ext>
            </a:extLst>
          </p:cNvPr>
          <p:cNvSpPr/>
          <p:nvPr userDrawn="1"/>
        </p:nvSpPr>
        <p:spPr>
          <a:xfrm rot="16200000">
            <a:off x="6611612" y="1864519"/>
            <a:ext cx="6858000" cy="31289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BF1BC365-7188-A585-88E1-E172F7301F92}"/>
              </a:ext>
            </a:extLst>
          </p:cNvPr>
          <p:cNvSpPr/>
          <p:nvPr userDrawn="1"/>
        </p:nvSpPr>
        <p:spPr>
          <a:xfrm rot="16200000">
            <a:off x="9692352" y="1446100"/>
            <a:ext cx="8567530" cy="35682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Picture 25" descr="iPhone6_mockup_front_white.png">
            <a:extLst>
              <a:ext uri="{FF2B5EF4-FFF2-40B4-BE49-F238E27FC236}">
                <a16:creationId xmlns:a16="http://schemas.microsoft.com/office/drawing/2014/main" id="{28BF4BF7-6774-41AE-2F6E-6C09D11DAA1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7" name="Picture Placeholder 17">
            <a:extLst>
              <a:ext uri="{FF2B5EF4-FFF2-40B4-BE49-F238E27FC236}">
                <a16:creationId xmlns:a16="http://schemas.microsoft.com/office/drawing/2014/main" id="{2342B720-A98E-332A-5C38-B46861456D63}"/>
              </a:ext>
            </a:extLst>
          </p:cNvPr>
          <p:cNvSpPr>
            <a:spLocks noGrp="1"/>
          </p:cNvSpPr>
          <p:nvPr>
            <p:ph type="pic" sz="quarter" idx="10"/>
          </p:nvPr>
        </p:nvSpPr>
        <p:spPr>
          <a:xfrm>
            <a:off x="7735037" y="137392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8E93966-46F3-394F-88D7-D58DF0274DE3}"/>
              </a:ext>
            </a:extLst>
          </p:cNvPr>
          <p:cNvSpPr/>
          <p:nvPr userDrawn="1"/>
        </p:nvSpPr>
        <p:spPr>
          <a:xfrm rot="16200000">
            <a:off x="4531708" y="-2066802"/>
            <a:ext cx="3128588"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Text Placeholder 17">
            <a:extLst>
              <a:ext uri="{FF2B5EF4-FFF2-40B4-BE49-F238E27FC236}">
                <a16:creationId xmlns:a16="http://schemas.microsoft.com/office/drawing/2014/main" id="{DEDFEDC8-283D-9E48-A4C5-512106986D58}"/>
              </a:ext>
            </a:extLst>
          </p:cNvPr>
          <p:cNvSpPr>
            <a:spLocks noGrp="1"/>
          </p:cNvSpPr>
          <p:nvPr>
            <p:ph type="body" sz="quarter" idx="18" hasCustomPrompt="1"/>
          </p:nvPr>
        </p:nvSpPr>
        <p:spPr>
          <a:xfrm>
            <a:off x="617357" y="3591530"/>
            <a:ext cx="5881764" cy="79650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Any Questions?</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2895623"/>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THANK YOU</a:t>
            </a:r>
          </a:p>
        </p:txBody>
      </p:sp>
      <p:pic>
        <p:nvPicPr>
          <p:cNvPr id="148" name="Picture 147">
            <a:extLst>
              <a:ext uri="{FF2B5EF4-FFF2-40B4-BE49-F238E27FC236}">
                <a16:creationId xmlns:a16="http://schemas.microsoft.com/office/drawing/2014/main" id="{B3B87F72-D71D-0154-8DDD-898ED82805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64871" y="575227"/>
            <a:ext cx="4568197" cy="1438136"/>
          </a:xfrm>
          <a:prstGeom prst="rect">
            <a:avLst/>
          </a:prstGeom>
        </p:spPr>
      </p:pic>
      <p:pic>
        <p:nvPicPr>
          <p:cNvPr id="160" name="Picture 159" descr="Co-funded by the European Union logo in png for web usage">
            <a:extLst>
              <a:ext uri="{FF2B5EF4-FFF2-40B4-BE49-F238E27FC236}">
                <a16:creationId xmlns:a16="http://schemas.microsoft.com/office/drawing/2014/main" id="{12AE73DA-86E8-D020-0655-B825036EE65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51609" y="6077079"/>
            <a:ext cx="2120185" cy="442913"/>
          </a:xfrm>
          <a:prstGeom prst="rect">
            <a:avLst/>
          </a:prstGeom>
          <a:noFill/>
          <a:ln>
            <a:noFill/>
          </a:ln>
        </p:spPr>
      </p:pic>
      <p:sp>
        <p:nvSpPr>
          <p:cNvPr id="161" name="Rectangle 160">
            <a:extLst>
              <a:ext uri="{FF2B5EF4-FFF2-40B4-BE49-F238E27FC236}">
                <a16:creationId xmlns:a16="http://schemas.microsoft.com/office/drawing/2014/main" id="{82ACADD9-800D-6A8A-B0C6-5F78564DF64B}"/>
              </a:ext>
            </a:extLst>
          </p:cNvPr>
          <p:cNvSpPr/>
          <p:nvPr userDrawn="1"/>
        </p:nvSpPr>
        <p:spPr>
          <a:xfrm>
            <a:off x="2654038" y="6044458"/>
            <a:ext cx="3620330" cy="504112"/>
          </a:xfrm>
          <a:prstGeom prst="rect">
            <a:avLst/>
          </a:prstGeom>
        </p:spPr>
        <p:txBody>
          <a:bodyPr wrap="square">
            <a:spAutoFit/>
          </a:bodyPr>
          <a:lstStyle/>
          <a:p>
            <a:pPr marL="0" marR="0" indent="0" algn="just" defTabSz="457200" rtl="0" eaLnBrk="1" fontAlgn="auto" latinLnBrk="0" hangingPunct="0">
              <a:lnSpc>
                <a:spcPts val="760"/>
              </a:lnSpc>
              <a:spcBef>
                <a:spcPts val="0"/>
              </a:spcBef>
              <a:spcAft>
                <a:spcPts val="0"/>
              </a:spcAft>
              <a:buClrTx/>
              <a:buSzTx/>
              <a:buFontTx/>
              <a:buNone/>
              <a:tabLst/>
              <a:defRPr/>
            </a:pPr>
            <a:r>
              <a:rPr lang="en-US" sz="800" kern="1200" dirty="0">
                <a:solidFill>
                  <a:srgbClr val="292668"/>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dirty="0">
              <a:solidFill>
                <a:srgbClr val="292668"/>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A149650-7A9E-DA4E-8C80-0BC758D6B7B5}"/>
              </a:ext>
            </a:extLst>
          </p:cNvPr>
          <p:cNvSpPr/>
          <p:nvPr userDrawn="1"/>
        </p:nvSpPr>
        <p:spPr>
          <a:xfrm>
            <a:off x="0" y="3517328"/>
            <a:ext cx="4883406" cy="288347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37" name="Picture Placeholder 36">
            <a:extLst>
              <a:ext uri="{FF2B5EF4-FFF2-40B4-BE49-F238E27FC236}">
                <a16:creationId xmlns:a16="http://schemas.microsoft.com/office/drawing/2014/main" id="{C8D2E7E1-0569-5B49-A3A1-CA5FA93A00A4}"/>
              </a:ext>
            </a:extLst>
          </p:cNvPr>
          <p:cNvSpPr>
            <a:spLocks noGrp="1"/>
          </p:cNvSpPr>
          <p:nvPr>
            <p:ph type="pic" sz="quarter" idx="10"/>
          </p:nvPr>
        </p:nvSpPr>
        <p:spPr>
          <a:xfrm>
            <a:off x="0" y="1994497"/>
            <a:ext cx="12192000" cy="3440624"/>
          </a:xfrm>
          <a:custGeom>
            <a:avLst/>
            <a:gdLst>
              <a:gd name="connsiteX0" fmla="*/ 0 w 12192000"/>
              <a:gd name="connsiteY0" fmla="*/ 0 h 3440624"/>
              <a:gd name="connsiteX1" fmla="*/ 12192000 w 12192000"/>
              <a:gd name="connsiteY1" fmla="*/ 0 h 3440624"/>
              <a:gd name="connsiteX2" fmla="*/ 12192000 w 12192000"/>
              <a:gd name="connsiteY2" fmla="*/ 3440624 h 3440624"/>
              <a:gd name="connsiteX3" fmla="*/ 4883406 w 12192000"/>
              <a:gd name="connsiteY3" fmla="*/ 3440624 h 3440624"/>
              <a:gd name="connsiteX4" fmla="*/ 4883406 w 12192000"/>
              <a:gd name="connsiteY4" fmla="*/ 1522830 h 3440624"/>
              <a:gd name="connsiteX5" fmla="*/ 0 w 12192000"/>
              <a:gd name="connsiteY5" fmla="*/ 1522830 h 344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0624">
                <a:moveTo>
                  <a:pt x="0" y="0"/>
                </a:moveTo>
                <a:lnTo>
                  <a:pt x="12192000" y="0"/>
                </a:lnTo>
                <a:lnTo>
                  <a:pt x="12192000" y="3440624"/>
                </a:lnTo>
                <a:lnTo>
                  <a:pt x="4883406" y="3440624"/>
                </a:lnTo>
                <a:lnTo>
                  <a:pt x="4883406" y="1522830"/>
                </a:lnTo>
                <a:lnTo>
                  <a:pt x="0" y="1522830"/>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pic>
        <p:nvPicPr>
          <p:cNvPr id="3" name="Picture 2">
            <a:extLst>
              <a:ext uri="{FF2B5EF4-FFF2-40B4-BE49-F238E27FC236}">
                <a16:creationId xmlns:a16="http://schemas.microsoft.com/office/drawing/2014/main" id="{30894D65-1FE3-E0F9-A922-402266ED8E7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84141" y="356567"/>
            <a:ext cx="4568197" cy="1438136"/>
          </a:xfrm>
          <a:prstGeom prst="rect">
            <a:avLst/>
          </a:prstGeom>
        </p:spPr>
      </p:pic>
      <p:grpSp>
        <p:nvGrpSpPr>
          <p:cNvPr id="4" name="Group 3">
            <a:extLst>
              <a:ext uri="{FF2B5EF4-FFF2-40B4-BE49-F238E27FC236}">
                <a16:creationId xmlns:a16="http://schemas.microsoft.com/office/drawing/2014/main" id="{16279ECC-49C1-E658-0437-9EC75C3AF62D}"/>
              </a:ext>
            </a:extLst>
          </p:cNvPr>
          <p:cNvGrpSpPr/>
          <p:nvPr userDrawn="1"/>
        </p:nvGrpSpPr>
        <p:grpSpPr>
          <a:xfrm>
            <a:off x="128846" y="4566100"/>
            <a:ext cx="1471060" cy="1823227"/>
            <a:chOff x="2887563" y="4517695"/>
            <a:chExt cx="1145987" cy="1420333"/>
          </a:xfrm>
        </p:grpSpPr>
        <p:sp>
          <p:nvSpPr>
            <p:cNvPr id="38" name="Freeform 37">
              <a:extLst>
                <a:ext uri="{FF2B5EF4-FFF2-40B4-BE49-F238E27FC236}">
                  <a16:creationId xmlns:a16="http://schemas.microsoft.com/office/drawing/2014/main" id="{5ADB56C7-3FB3-A147-157F-F2F372E5A629}"/>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64" name="Graphic 10">
              <a:extLst>
                <a:ext uri="{FF2B5EF4-FFF2-40B4-BE49-F238E27FC236}">
                  <a16:creationId xmlns:a16="http://schemas.microsoft.com/office/drawing/2014/main" id="{5E1EC16F-A3CA-5F13-04D3-6A638FA30B85}"/>
                </a:ext>
              </a:extLst>
            </p:cNvPr>
            <p:cNvGrpSpPr/>
            <p:nvPr/>
          </p:nvGrpSpPr>
          <p:grpSpPr>
            <a:xfrm>
              <a:off x="3495254" y="4781992"/>
              <a:ext cx="536857" cy="499528"/>
              <a:chOff x="3495254" y="4781992"/>
              <a:chExt cx="536857" cy="499528"/>
            </a:xfrm>
            <a:solidFill>
              <a:srgbClr val="55854D"/>
            </a:solidFill>
          </p:grpSpPr>
          <p:sp>
            <p:nvSpPr>
              <p:cNvPr id="69" name="Freeform 68">
                <a:extLst>
                  <a:ext uri="{FF2B5EF4-FFF2-40B4-BE49-F238E27FC236}">
                    <a16:creationId xmlns:a16="http://schemas.microsoft.com/office/drawing/2014/main" id="{BEE7A324-B0DE-3D82-898B-7C31D11DC92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D7F44FA-6443-EE80-5678-6FC80AC87C7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96DA82A-E0E7-79D7-D6D2-F8CD2D39B7F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61AE75FD-B11C-E6C9-3005-D47ACECFF01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8A6A0CDA-B22E-B738-21D4-885BEC314F1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C3022B0B-008E-5141-EC9E-7B275FC15A8D}"/>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F4092609-CD67-FDC1-1472-9630034ADD1C}"/>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F87E20E-C9BE-C975-5088-CCCF96895487}"/>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pic>
        <p:nvPicPr>
          <p:cNvPr id="2" name="Picture 1">
            <a:extLst>
              <a:ext uri="{FF2B5EF4-FFF2-40B4-BE49-F238E27FC236}">
                <a16:creationId xmlns:a16="http://schemas.microsoft.com/office/drawing/2014/main" id="{1A7FA947-0C77-55C0-3821-D962933B494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277309" y="5978203"/>
            <a:ext cx="1251103" cy="438150"/>
          </a:xfrm>
          <a:prstGeom prst="rect">
            <a:avLst/>
          </a:prstGeom>
        </p:spPr>
      </p:pic>
      <p:pic>
        <p:nvPicPr>
          <p:cNvPr id="10" name="Picture 9" descr="Co-funded by the European Union logo in png for web usage">
            <a:extLst>
              <a:ext uri="{FF2B5EF4-FFF2-40B4-BE49-F238E27FC236}">
                <a16:creationId xmlns:a16="http://schemas.microsoft.com/office/drawing/2014/main" id="{49D82497-4245-28CE-AF13-D148DFA44707}"/>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5374088" y="5969843"/>
            <a:ext cx="2120185" cy="442913"/>
          </a:xfrm>
          <a:prstGeom prst="rect">
            <a:avLst/>
          </a:prstGeom>
          <a:noFill/>
          <a:ln>
            <a:noFill/>
          </a:ln>
        </p:spPr>
      </p:pic>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1"/>
            <a:ext cx="9503744" cy="5063164"/>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12293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3807230"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4500000" y="804645"/>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5335297" y="804645"/>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4521703" y="1559213"/>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5357000" y="1559213"/>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4528282" y="2361906"/>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5363579" y="2361906"/>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4549985" y="3132516"/>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5385282" y="3132516"/>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4528282" y="3887083"/>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5363579" y="3887083"/>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 name="Group 1">
            <a:extLst>
              <a:ext uri="{FF2B5EF4-FFF2-40B4-BE49-F238E27FC236}">
                <a16:creationId xmlns:a16="http://schemas.microsoft.com/office/drawing/2014/main" id="{7825F61E-2ECB-D944-82FF-1112F8A7AD2C}"/>
              </a:ext>
            </a:extLst>
          </p:cNvPr>
          <p:cNvGrpSpPr/>
          <p:nvPr userDrawn="1"/>
        </p:nvGrpSpPr>
        <p:grpSpPr>
          <a:xfrm>
            <a:off x="4371799" y="1501098"/>
            <a:ext cx="6849469" cy="2396429"/>
            <a:chOff x="5734682" y="2114653"/>
            <a:chExt cx="4556259" cy="2804550"/>
          </a:xfrm>
          <a:solidFill>
            <a:srgbClr val="ECC0DA"/>
          </a:solidFill>
        </p:grpSpPr>
        <p:sp>
          <p:nvSpPr>
            <p:cNvPr id="20" name="Rectangle 19">
              <a:extLst>
                <a:ext uri="{FF2B5EF4-FFF2-40B4-BE49-F238E27FC236}">
                  <a16:creationId xmlns:a16="http://schemas.microsoft.com/office/drawing/2014/main" id="{681FEB11-4BC3-2445-A1F4-9F650C0DC801}"/>
                </a:ext>
              </a:extLst>
            </p:cNvPr>
            <p:cNvSpPr/>
            <p:nvPr userDrawn="1"/>
          </p:nvSpPr>
          <p:spPr>
            <a:xfrm>
              <a:off x="5734682" y="2114653"/>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a16="http://schemas.microsoft.com/office/drawing/2014/main" id="{4FB6CF90-07DC-4541-91C5-2DDC9275C401}"/>
                </a:ext>
              </a:extLst>
            </p:cNvPr>
            <p:cNvSpPr/>
            <p:nvPr userDrawn="1"/>
          </p:nvSpPr>
          <p:spPr>
            <a:xfrm>
              <a:off x="5734682" y="3052782"/>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4144BCAA-A41C-E54B-98A0-5A64F98BBA02}"/>
                </a:ext>
              </a:extLst>
            </p:cNvPr>
            <p:cNvSpPr/>
            <p:nvPr userDrawn="1"/>
          </p:nvSpPr>
          <p:spPr>
            <a:xfrm>
              <a:off x="5734682" y="3945075"/>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a16="http://schemas.microsoft.com/office/drawing/2014/main" id="{33809D8D-1AA2-1D4B-B124-8D2A4A3D6E3A}"/>
                </a:ext>
              </a:extLst>
            </p:cNvPr>
            <p:cNvSpPr/>
            <p:nvPr userDrawn="1"/>
          </p:nvSpPr>
          <p:spPr>
            <a:xfrm>
              <a:off x="5734682" y="4883203"/>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a16="http://schemas.microsoft.com/office/drawing/2014/main" id="{1A13B05A-E52D-D044-93EB-9660AC258BCA}"/>
              </a:ext>
            </a:extLst>
          </p:cNvPr>
          <p:cNvSpPr>
            <a:spLocks noGrp="1"/>
          </p:cNvSpPr>
          <p:nvPr>
            <p:ph type="body" sz="quarter" idx="10" hasCustomPrompt="1"/>
          </p:nvPr>
        </p:nvSpPr>
        <p:spPr>
          <a:xfrm>
            <a:off x="511849" y="804645"/>
            <a:ext cx="2528330" cy="1395907"/>
          </a:xfrm>
          <a:prstGeom prst="rect">
            <a:avLst/>
          </a:prstGeom>
        </p:spPr>
        <p:txBody>
          <a:bodyPr>
            <a:noAutofit/>
          </a:bodyPr>
          <a:lstStyle>
            <a:lvl1pPr marL="0" indent="0">
              <a:lnSpc>
                <a:spcPts val="3240"/>
              </a:lnSpc>
              <a:spcBef>
                <a:spcPts val="0"/>
              </a:spcBef>
              <a:buNone/>
              <a:defRPr sz="36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pic>
        <p:nvPicPr>
          <p:cNvPr id="7" name="Picture 6" descr="Co-funded by the European Union logo in png for web usage">
            <a:extLst>
              <a:ext uri="{FF2B5EF4-FFF2-40B4-BE49-F238E27FC236}">
                <a16:creationId xmlns:a16="http://schemas.microsoft.com/office/drawing/2014/main" id="{7D1B112A-87E8-D522-B5FA-7E6B774612D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4686671" y="5610442"/>
            <a:ext cx="2120185" cy="442913"/>
          </a:xfrm>
          <a:prstGeom prst="rect">
            <a:avLst/>
          </a:prstGeom>
          <a:noFill/>
          <a:ln>
            <a:noFill/>
          </a:ln>
        </p:spPr>
      </p:pic>
      <p:sp>
        <p:nvSpPr>
          <p:cNvPr id="8" name="Rectangle 7">
            <a:extLst>
              <a:ext uri="{FF2B5EF4-FFF2-40B4-BE49-F238E27FC236}">
                <a16:creationId xmlns:a16="http://schemas.microsoft.com/office/drawing/2014/main" id="{1266FEAB-6307-87DC-65EB-CE4244CFFA0D}"/>
              </a:ext>
            </a:extLst>
          </p:cNvPr>
          <p:cNvSpPr/>
          <p:nvPr userDrawn="1"/>
        </p:nvSpPr>
        <p:spPr>
          <a:xfrm>
            <a:off x="6915146" y="5574055"/>
            <a:ext cx="4146329" cy="507511"/>
          </a:xfrm>
          <a:prstGeom prst="rect">
            <a:avLst/>
          </a:prstGeom>
        </p:spPr>
        <p:txBody>
          <a:bodyPr wrap="square">
            <a:spAutoFit/>
          </a:bodyPr>
          <a:lstStyle/>
          <a:p>
            <a:pPr marL="0" marR="0" indent="0" algn="just" defTabSz="457200" rtl="0" eaLnBrk="1" fontAlgn="auto" latinLnBrk="0" hangingPunct="0">
              <a:lnSpc>
                <a:spcPts val="760"/>
              </a:lnSpc>
              <a:spcBef>
                <a:spcPts val="0"/>
              </a:spcBef>
              <a:spcAft>
                <a:spcPts val="0"/>
              </a:spcAft>
              <a:buClrTx/>
              <a:buSzTx/>
              <a:buFontTx/>
              <a:buNone/>
              <a:tabLst/>
              <a:defRPr/>
            </a:pPr>
            <a:r>
              <a:rPr lang="en-US" sz="800" kern="1200" dirty="0">
                <a:solidFill>
                  <a:srgbClr val="292668"/>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dirty="0">
              <a:solidFill>
                <a:srgbClr val="292668"/>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9" name="Group 8">
            <a:extLst>
              <a:ext uri="{FF2B5EF4-FFF2-40B4-BE49-F238E27FC236}">
                <a16:creationId xmlns:a16="http://schemas.microsoft.com/office/drawing/2014/main" id="{BDD5F332-D391-0127-D8C2-EFCEDA4F54BE}"/>
              </a:ext>
            </a:extLst>
          </p:cNvPr>
          <p:cNvGrpSpPr/>
          <p:nvPr userDrawn="1"/>
        </p:nvGrpSpPr>
        <p:grpSpPr>
          <a:xfrm>
            <a:off x="2171700" y="4627171"/>
            <a:ext cx="1799931" cy="2230829"/>
            <a:chOff x="2887563" y="4517695"/>
            <a:chExt cx="1145987" cy="1420333"/>
          </a:xfrm>
        </p:grpSpPr>
        <p:sp>
          <p:nvSpPr>
            <p:cNvPr id="10" name="Freeform 9">
              <a:extLst>
                <a:ext uri="{FF2B5EF4-FFF2-40B4-BE49-F238E27FC236}">
                  <a16:creationId xmlns:a16="http://schemas.microsoft.com/office/drawing/2014/main" id="{712AB9EF-298F-2C39-58F6-856BDE4917D2}"/>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1" name="Graphic 10">
              <a:extLst>
                <a:ext uri="{FF2B5EF4-FFF2-40B4-BE49-F238E27FC236}">
                  <a16:creationId xmlns:a16="http://schemas.microsoft.com/office/drawing/2014/main" id="{39299F0C-5A50-5447-3B96-17F3F2E3B73A}"/>
                </a:ext>
              </a:extLst>
            </p:cNvPr>
            <p:cNvGrpSpPr/>
            <p:nvPr/>
          </p:nvGrpSpPr>
          <p:grpSpPr>
            <a:xfrm>
              <a:off x="3495254" y="4781992"/>
              <a:ext cx="536857" cy="499528"/>
              <a:chOff x="3495254" y="4781992"/>
              <a:chExt cx="536857" cy="499528"/>
            </a:xfrm>
            <a:solidFill>
              <a:srgbClr val="55854D"/>
            </a:solidFill>
          </p:grpSpPr>
          <p:sp>
            <p:nvSpPr>
              <p:cNvPr id="25" name="Freeform 24">
                <a:extLst>
                  <a:ext uri="{FF2B5EF4-FFF2-40B4-BE49-F238E27FC236}">
                    <a16:creationId xmlns:a16="http://schemas.microsoft.com/office/drawing/2014/main" id="{A1814AED-9596-ACA2-E059-10855B783AC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39B5FF4-0A5F-A732-3F8F-B3F11E659AC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5FFDFB1E-1B86-5268-2F1F-0069E8A58EA9}"/>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AC70795D-3FB7-E37B-DA05-5B9A3020F262}"/>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2" name="Freeform 11">
              <a:extLst>
                <a:ext uri="{FF2B5EF4-FFF2-40B4-BE49-F238E27FC236}">
                  <a16:creationId xmlns:a16="http://schemas.microsoft.com/office/drawing/2014/main" id="{BDA33BD4-F1BE-3850-8B23-630C9A404C2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1F0FC85-8DA2-CD9C-1503-781B0A3D3F32}"/>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2EF5875-0447-1A5E-B358-E24530123DC6}"/>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4109A3A0-8E38-0167-D556-43DEE4B3E37E}"/>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pic>
        <p:nvPicPr>
          <p:cNvPr id="15" name="Picture 14">
            <a:extLst>
              <a:ext uri="{FF2B5EF4-FFF2-40B4-BE49-F238E27FC236}">
                <a16:creationId xmlns:a16="http://schemas.microsoft.com/office/drawing/2014/main" id="{D6956516-AFA6-7275-1C71-C77D1E37CD6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708448" y="4967441"/>
            <a:ext cx="1251103" cy="438150"/>
          </a:xfrm>
          <a:prstGeom prst="rect">
            <a:avLst/>
          </a:prstGeom>
        </p:spPr>
      </p:pic>
      <p:sp>
        <p:nvSpPr>
          <p:cNvPr id="17" name="TextBox 16">
            <a:extLst>
              <a:ext uri="{FF2B5EF4-FFF2-40B4-BE49-F238E27FC236}">
                <a16:creationId xmlns:a16="http://schemas.microsoft.com/office/drawing/2014/main" id="{99B9CB7D-43A0-202C-8655-A5020A205935}"/>
              </a:ext>
            </a:extLst>
          </p:cNvPr>
          <p:cNvSpPr txBox="1"/>
          <p:nvPr userDrawn="1"/>
        </p:nvSpPr>
        <p:spPr>
          <a:xfrm>
            <a:off x="6915147" y="5003860"/>
            <a:ext cx="4146329" cy="5041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ts val="760"/>
              </a:lnSpc>
            </a:pPr>
            <a:r>
              <a:rPr lang="en-US" sz="800" dirty="0">
                <a:solidFill>
                  <a:srgbClr val="292668"/>
                </a:solidFill>
              </a:rPr>
              <a:t>This license requires that </a:t>
            </a:r>
            <a:r>
              <a:rPr lang="en-US" sz="800" dirty="0" err="1">
                <a:solidFill>
                  <a:srgbClr val="292668"/>
                </a:solidFill>
              </a:rPr>
              <a:t>reusers</a:t>
            </a:r>
            <a:r>
              <a:rPr lang="en-US" sz="800" dirty="0">
                <a:solidFill>
                  <a:srgbClr val="292668"/>
                </a:solidFill>
              </a:rPr>
              <a:t> give credit to the creator. It allows </a:t>
            </a:r>
            <a:r>
              <a:rPr lang="en-US" sz="800" dirty="0" err="1">
                <a:solidFill>
                  <a:srgbClr val="292668"/>
                </a:solidFill>
              </a:rPr>
              <a:t>reusers</a:t>
            </a:r>
            <a:r>
              <a:rPr lang="en-US" sz="800" dirty="0">
                <a:solidFill>
                  <a:srgbClr val="292668"/>
                </a:solidFill>
              </a:rPr>
              <a:t> to distribute, remix, adapt, and build upon the material in any medium or format, even for commercial purposes. If others remix, adapt, or build upon the material, they must license the modified material under identical terms.</a:t>
            </a:r>
            <a:endParaRPr lang="en-US" sz="800" dirty="0">
              <a:solidFill>
                <a:srgbClr val="292668"/>
              </a:solidFill>
              <a:ea typeface="Calibri"/>
              <a:cs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7DDD082A-7E26-8BBE-E882-FB6444825FEF}"/>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dirty="0">
                <a:solidFill>
                  <a:schemeClr val="bg1"/>
                </a:solidFill>
              </a:rPr>
              <a:t>Connecting Disciplines in European Higher Academia</a:t>
            </a:r>
          </a:p>
        </p:txBody>
      </p:sp>
      <p:grpSp>
        <p:nvGrpSpPr>
          <p:cNvPr id="4" name="Group 3">
            <a:extLst>
              <a:ext uri="{FF2B5EF4-FFF2-40B4-BE49-F238E27FC236}">
                <a16:creationId xmlns:a16="http://schemas.microsoft.com/office/drawing/2014/main" id="{7BA63582-7516-3B11-B0FF-4E8D44C05C2D}"/>
              </a:ext>
            </a:extLst>
          </p:cNvPr>
          <p:cNvGrpSpPr/>
          <p:nvPr userDrawn="1"/>
        </p:nvGrpSpPr>
        <p:grpSpPr>
          <a:xfrm>
            <a:off x="10392069" y="4627171"/>
            <a:ext cx="1799931" cy="2230829"/>
            <a:chOff x="2887563" y="4517695"/>
            <a:chExt cx="1145987" cy="1420333"/>
          </a:xfrm>
        </p:grpSpPr>
        <p:sp>
          <p:nvSpPr>
            <p:cNvPr id="5" name="Freeform 4">
              <a:extLst>
                <a:ext uri="{FF2B5EF4-FFF2-40B4-BE49-F238E27FC236}">
                  <a16:creationId xmlns:a16="http://schemas.microsoft.com/office/drawing/2014/main" id="{FFD03056-F217-DC5D-1E7C-772043177B94}"/>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F496F738-F608-52CC-E199-7447AF1A8A81}"/>
                </a:ext>
              </a:extLst>
            </p:cNvPr>
            <p:cNvGrpSpPr/>
            <p:nvPr/>
          </p:nvGrpSpPr>
          <p:grpSpPr>
            <a:xfrm>
              <a:off x="3495254" y="4781992"/>
              <a:ext cx="536857" cy="499528"/>
              <a:chOff x="3495254" y="4781992"/>
              <a:chExt cx="536857" cy="499528"/>
            </a:xfrm>
            <a:solidFill>
              <a:srgbClr val="55854D"/>
            </a:solidFill>
          </p:grpSpPr>
          <p:sp>
            <p:nvSpPr>
              <p:cNvPr id="17" name="Freeform 16">
                <a:extLst>
                  <a:ext uri="{FF2B5EF4-FFF2-40B4-BE49-F238E27FC236}">
                    <a16:creationId xmlns:a16="http://schemas.microsoft.com/office/drawing/2014/main" id="{8B44E266-B5CE-CFFC-FF6C-B90E85F2E8B8}"/>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5C74CA1-5720-CE40-F942-663B2FB34B1A}"/>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5BCA51-5930-AAB5-E734-E8EF8A2A310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D5CE8206-A91B-3274-4152-9D23A257D33D}"/>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9134960D-10DE-1D62-1DD1-62BC9C176725}"/>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7CBF4A2-F80C-5326-7F40-D5076ACE3445}"/>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981E0BAC-B842-583C-A8AD-CA981FE450A2}"/>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69B5DD7-B7F1-AA11-D3BA-CCF88ED67A1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cxnSp>
        <p:nvCxnSpPr>
          <p:cNvPr id="2" name="Straight Connector 1">
            <a:extLst>
              <a:ext uri="{FF2B5EF4-FFF2-40B4-BE49-F238E27FC236}">
                <a16:creationId xmlns:a16="http://schemas.microsoft.com/office/drawing/2014/main" id="{1E4E8702-88DB-2597-F311-DB2CB9AD0DAA}"/>
              </a:ext>
            </a:extLst>
          </p:cNvPr>
          <p:cNvCxnSpPr>
            <a:cxnSpLocks/>
          </p:cNvCxnSpPr>
          <p:nvPr userDrawn="1"/>
        </p:nvCxnSpPr>
        <p:spPr>
          <a:xfrm>
            <a:off x="11715750" y="6534247"/>
            <a:ext cx="333301" cy="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CE81FDF4-DEE9-32A8-A6A6-52030E28C981}"/>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17">
            <a:extLst>
              <a:ext uri="{FF2B5EF4-FFF2-40B4-BE49-F238E27FC236}">
                <a16:creationId xmlns:a16="http://schemas.microsoft.com/office/drawing/2014/main" id="{A80CDA8B-10F8-43E1-23B7-4C196CE3C036}"/>
              </a:ext>
            </a:extLst>
          </p:cNvPr>
          <p:cNvSpPr>
            <a:spLocks noGrp="1"/>
          </p:cNvSpPr>
          <p:nvPr>
            <p:ph type="body" sz="quarter" idx="19" hasCustomPrompt="1"/>
          </p:nvPr>
        </p:nvSpPr>
        <p:spPr>
          <a:xfrm>
            <a:off x="1991317" y="3578087"/>
            <a:ext cx="8129850" cy="1452558"/>
          </a:xfrm>
          <a:prstGeom prst="rect">
            <a:avLst/>
          </a:prstGeom>
          <a:noFill/>
          <a:ln>
            <a:noFill/>
          </a:ln>
        </p:spPr>
        <p:txBody>
          <a:bodyPr anchor="ctr"/>
          <a:lstStyle>
            <a:lvl1pPr algn="ctr">
              <a:buNone/>
              <a:defRPr sz="30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F26F46"/>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F26F46"/>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29266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7007768-8D26-8888-D846-2AC0F905451F}"/>
              </a:ext>
            </a:extLst>
          </p:cNvPr>
          <p:cNvCxnSpPr>
            <a:cxnSpLocks/>
          </p:cNvCxnSpPr>
          <p:nvPr userDrawn="1"/>
        </p:nvCxnSpPr>
        <p:spPr>
          <a:xfrm>
            <a:off x="11715750" y="6534247"/>
            <a:ext cx="333301" cy="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83B42CCC-F4FD-9F6D-359B-18382F44386D}"/>
              </a:ext>
            </a:extLst>
          </p:cNvPr>
          <p:cNvSpPr txBox="1"/>
          <p:nvPr userDrawn="1"/>
        </p:nvSpPr>
        <p:spPr>
          <a:xfrm rot="16200000">
            <a:off x="9695144" y="4196056"/>
            <a:ext cx="4359206" cy="215444"/>
          </a:xfrm>
          <a:prstGeom prst="rect">
            <a:avLst/>
          </a:prstGeom>
          <a:noFill/>
        </p:spPr>
        <p:txBody>
          <a:bodyPr wrap="square">
            <a:spAutoFit/>
          </a:bodyPr>
          <a:lstStyle/>
          <a:p>
            <a:r>
              <a:rPr lang="en-US" sz="800" spc="100" baseline="0" dirty="0">
                <a:solidFill>
                  <a:srgbClr val="292668"/>
                </a:solidFill>
              </a:rPr>
              <a:t>Disciplines met elkaar verbinden in het Europese hoger onderwijs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82" r:id="rId3"/>
    <p:sldLayoutId id="2147483842" r:id="rId4"/>
    <p:sldLayoutId id="2147483840" r:id="rId5"/>
    <p:sldLayoutId id="2147483884" r:id="rId6"/>
    <p:sldLayoutId id="2147483883" r:id="rId7"/>
    <p:sldLayoutId id="2147483877" r:id="rId8"/>
    <p:sldLayoutId id="2147483841" r:id="rId9"/>
    <p:sldLayoutId id="2147483885" r:id="rId10"/>
    <p:sldLayoutId id="2147483886" r:id="rId11"/>
    <p:sldLayoutId id="2147483878" r:id="rId12"/>
    <p:sldLayoutId id="2147483861" r:id="rId13"/>
    <p:sldLayoutId id="2147483833" r:id="rId14"/>
    <p:sldLayoutId id="2147483887" r:id="rId15"/>
    <p:sldLayoutId id="2147483847" r:id="rId16"/>
    <p:sldLayoutId id="214748385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s://www.slowfood.com/" TargetMode="Externa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https://civileats.com/" TargetMode="Externa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hyperlink" Target="https://food.ec.europa.eu/horizontal-topics/farm-fork-strategy_en" TargetMode="Externa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0Cb_oPPfLP4" TargetMode="External"/><Relationship Id="rId2" Type="http://schemas.openxmlformats.org/officeDocument/2006/relationships/slideLayout" Target="../slideLayouts/slideLayout15.xml"/><Relationship Id="rId1" Type="http://schemas.openxmlformats.org/officeDocument/2006/relationships/video" Target="https://www.youtube.com/embed/0Cb_oPPfLP4?feature=oembed" TargetMode="Externa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agriculture.ec.europa.eu/media/food-europe-podcast_en" TargetMode="Externa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hyperlink" Target="https://www.fao.org/" TargetMode="Externa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run-eu.eu/" TargetMode="External"/><Relationship Id="rId2" Type="http://schemas.openxmlformats.org/officeDocument/2006/relationships/hyperlink" Target="https://www.eitfood.eu/" TargetMode="Externa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hyperlink" Target="https://enoll.org/" TargetMode="Externa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hyperlink" Target="https://www.bing.com/ck/a?!&amp;&amp;p=19741757939a3a1720593497d04995d6237c5a1c10a618486d20e44966360923JmltdHM9MTc3NDIyNDAwMA&amp;ptn=3&amp;ver=2&amp;hsh=4&amp;fclid=3bd426a3-0c4a-6577-135f-32ff0de664ac&amp;psq=Food+Ethics+Council&amp;u=a1aHR0cHM6Ly93d3cuZm9vZGV0aGljc2NvdW5jaWwub3JnLw" TargetMode="Externa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hyperlink" Target="https://foodshift2030.eu/" TargetMode="External"/><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image" Target="../media/image17.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14.xml"/><Relationship Id="rId1" Type="http://schemas.openxmlformats.org/officeDocument/2006/relationships/video" Target="https://www.youtube.com/embed/8vSxCsoxwDE?feature=oembed" TargetMode="External"/><Relationship Id="rId4" Type="http://schemas.openxmlformats.org/officeDocument/2006/relationships/hyperlink" Target="https://www.youtube.com/watch?v=8vSxCsoxwDE"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foodshift2030.eu/" TargetMode="External"/><Relationship Id="rId2" Type="http://schemas.openxmlformats.org/officeDocument/2006/relationships/notesSlide" Target="../notesSlides/notesSlide9.xml"/><Relationship Id="rId1" Type="http://schemas.openxmlformats.org/officeDocument/2006/relationships/slideLayout" Target="../slideLayouts/slideLayout16.xml"/><Relationship Id="rId5" Type="http://schemas.openxmlformats.org/officeDocument/2006/relationships/image" Target="../media/image19.jpeg"/><Relationship Id="rId4" Type="http://schemas.openxmlformats.org/officeDocument/2006/relationships/hyperlink" Target="https://www.toogoodtogo.com/en-us"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hyperlink" Target="https://education.ec.europa.eu/" TargetMode="Externa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hyperlink" Target="https://www.unesco.org/" TargetMode="Externa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hyperlink" Target="https://www.oecd.org/education" TargetMode="Externa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s://enoll.org/" TargetMode="Externa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s://sustainablefoodtrust.org/" TargetMode="External"/><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hyperlink" Target="https://foodpolicynetworks.org/"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milanurbanfoodpolicypact.org/" TargetMode="External"/><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14.xml"/><Relationship Id="rId1" Type="http://schemas.openxmlformats.org/officeDocument/2006/relationships/video" Target="https://www.youtube.com/embed/HXw-UQ3Gk6U?feature=oembed" TargetMode="External"/><Relationship Id="rId4" Type="http://schemas.openxmlformats.org/officeDocument/2006/relationships/hyperlink" Target="https://www.youtube.com/watch?v=HXw-UQ3Gk6U"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hyperlink" Target="https://www.fao.org/home/en"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4" descr="Group of friends dining outdoors">
            <a:extLst>
              <a:ext uri="{FF2B5EF4-FFF2-40B4-BE49-F238E27FC236}">
                <a16:creationId xmlns:a16="http://schemas.microsoft.com/office/drawing/2014/main" id="{3E1BC2DF-0AC7-65AF-723D-73724A64211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1994497"/>
            <a:ext cx="12192000" cy="3440624"/>
          </a:xfrm>
        </p:spPr>
      </p:pic>
      <p:sp>
        <p:nvSpPr>
          <p:cNvPr id="9" name="Rectangle 8">
            <a:extLst>
              <a:ext uri="{FF2B5EF4-FFF2-40B4-BE49-F238E27FC236}">
                <a16:creationId xmlns:a16="http://schemas.microsoft.com/office/drawing/2014/main" id="{1C649D26-280B-9DCA-8DAE-3F92754507FD}"/>
              </a:ext>
            </a:extLst>
          </p:cNvPr>
          <p:cNvSpPr/>
          <p:nvPr/>
        </p:nvSpPr>
        <p:spPr>
          <a:xfrm>
            <a:off x="2196607" y="4263817"/>
            <a:ext cx="6429233" cy="10193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196607" y="4316115"/>
            <a:ext cx="6601953" cy="1384995"/>
          </a:xfrm>
          <a:prstGeom prst="rect">
            <a:avLst/>
          </a:prstGeom>
          <a:noFill/>
        </p:spPr>
        <p:txBody>
          <a:bodyPr wrap="square" rtlCol="0">
            <a:spAutoFit/>
          </a:bodyPr>
          <a:lstStyle/>
          <a:p>
            <a:r>
              <a:rPr lang="en-IE" sz="2800" b="1" spc="300" dirty="0">
                <a:solidFill>
                  <a:srgbClr val="F26F46"/>
                </a:solidFill>
              </a:rPr>
              <a:t>COMMUNICATIE, SAMENWERKING &amp; SERVICE</a:t>
            </a:r>
            <a:endParaRPr lang="en-IE" sz="2800" dirty="0"/>
          </a:p>
          <a:p>
            <a:endParaRPr lang="en-US" sz="2800" b="1" spc="300" dirty="0">
              <a:solidFill>
                <a:srgbClr val="F26F46"/>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645C3EE-D863-F0AA-20B1-77D6C45E8D88}"/>
              </a:ext>
            </a:extLst>
          </p:cNvPr>
          <p:cNvSpPr txBox="1"/>
          <p:nvPr/>
        </p:nvSpPr>
        <p:spPr>
          <a:xfrm>
            <a:off x="6997501" y="5055905"/>
            <a:ext cx="5194499" cy="615553"/>
          </a:xfrm>
          <a:prstGeom prst="rect">
            <a:avLst/>
          </a:prstGeom>
          <a:solidFill>
            <a:schemeClr val="bg1"/>
          </a:solidFill>
        </p:spPr>
        <p:txBody>
          <a:bodyPr wrap="none" rtlCol="0">
            <a:spAutoFit/>
          </a:bodyPr>
          <a:lstStyle/>
          <a:p>
            <a:r>
              <a:rPr lang="en-US" sz="3400" dirty="0" err="1">
                <a:solidFill>
                  <a:srgbClr val="292668"/>
                </a:solidFill>
                <a:latin typeface="Calibri" panose="020F0502020204030204" pitchFamily="34" charset="0"/>
                <a:cs typeface="Calibri" panose="020F0502020204030204" pitchFamily="34" charset="0"/>
              </a:rPr>
              <a:t>www.foodecocultureedu.eu</a:t>
            </a:r>
            <a:endParaRPr lang="en-US" sz="3400" dirty="0">
              <a:solidFill>
                <a:srgbClr val="292668"/>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9BF0355C-9767-478D-CDC3-6A3A9F58FC75}"/>
              </a:ext>
            </a:extLst>
          </p:cNvPr>
          <p:cNvSpPr txBox="1"/>
          <p:nvPr/>
        </p:nvSpPr>
        <p:spPr>
          <a:xfrm>
            <a:off x="2380629" y="3526906"/>
            <a:ext cx="2671662" cy="646331"/>
          </a:xfrm>
          <a:prstGeom prst="rect">
            <a:avLst/>
          </a:prstGeom>
          <a:noFill/>
        </p:spPr>
        <p:txBody>
          <a:bodyPr wrap="square">
            <a:spAutoFit/>
          </a:bodyPr>
          <a:lstStyle/>
          <a:p>
            <a:r>
              <a:rPr lang="en-US" sz="3600" b="1" spc="324" dirty="0">
                <a:solidFill>
                  <a:schemeClr val="bg1"/>
                </a:solidFill>
                <a:latin typeface="Calibri" panose="020F0502020204030204" pitchFamily="34" charset="0"/>
                <a:cs typeface="Calibri" panose="020F0502020204030204" pitchFamily="34" charset="0"/>
              </a:rPr>
              <a:t>Module 6 </a:t>
            </a:r>
            <a:endParaRPr lang="en-IE" sz="3600" dirty="0">
              <a:solidFill>
                <a:schemeClr val="bg1"/>
              </a:solidFill>
            </a:endParaRPr>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58DAA7-59CF-2C09-8552-35F7034F7EEA}"/>
              </a:ext>
            </a:extLst>
          </p:cNvPr>
          <p:cNvSpPr>
            <a:spLocks noGrp="1"/>
          </p:cNvSpPr>
          <p:nvPr>
            <p:ph type="body" sz="quarter" idx="16"/>
          </p:nvPr>
        </p:nvSpPr>
        <p:spPr>
          <a:xfrm>
            <a:off x="740189" y="595836"/>
            <a:ext cx="10382288" cy="803654"/>
          </a:xfrm>
        </p:spPr>
        <p:txBody>
          <a:bodyPr/>
          <a:lstStyle/>
          <a:p>
            <a:r>
              <a:rPr lang="en-US" dirty="0"/>
              <a:t>Slow Food: Storytelling voor duurzame voedselsystemen</a:t>
            </a:r>
            <a:endParaRPr lang="en-GB" dirty="0"/>
          </a:p>
        </p:txBody>
      </p:sp>
      <p:sp>
        <p:nvSpPr>
          <p:cNvPr id="3" name="Text Placeholder 2">
            <a:extLst>
              <a:ext uri="{FF2B5EF4-FFF2-40B4-BE49-F238E27FC236}">
                <a16:creationId xmlns:a16="http://schemas.microsoft.com/office/drawing/2014/main" id="{F57F6C82-2055-8B0C-CC4D-FF538EA24538}"/>
              </a:ext>
            </a:extLst>
          </p:cNvPr>
          <p:cNvSpPr>
            <a:spLocks noGrp="1"/>
          </p:cNvSpPr>
          <p:nvPr>
            <p:ph type="body" sz="quarter" idx="19"/>
          </p:nvPr>
        </p:nvSpPr>
        <p:spPr>
          <a:xfrm>
            <a:off x="815683" y="1586453"/>
            <a:ext cx="10052954" cy="4250335"/>
          </a:xfrm>
        </p:spPr>
        <p:txBody>
          <a:bodyPr/>
          <a:lstStyle/>
          <a:p>
            <a:r>
              <a:rPr lang="en-US" sz="2000" b="1" dirty="0">
                <a:hlinkClick r:id="rId2"/>
              </a:rPr>
              <a:t>Slow Food </a:t>
            </a:r>
            <a:r>
              <a:rPr lang="en-US" sz="2000" dirty="0"/>
              <a:t>is een internationale beweging die storytelling </a:t>
            </a:r>
            <a:r>
              <a:rPr lang="nl-NL" sz="2000" dirty="0"/>
              <a:t>gebruikt om duurzame en cultureel verbonden voedselsystemen te stimuleren. De beweging ontstond in Italië en verzet zich tegen industriële voedselproductie door de nadruk te leggen op de relatie tussen voedsel, cultuur, mens en milieu. Slow Food promoot voedsel dat:</a:t>
            </a:r>
          </a:p>
          <a:p>
            <a:endParaRPr lang="nl-NL" sz="2000" dirty="0"/>
          </a:p>
          <a:p>
            <a:endParaRPr lang="nl-NL" sz="2000" dirty="0"/>
          </a:p>
          <a:p>
            <a:endParaRPr lang="nl-NL" sz="2000" dirty="0"/>
          </a:p>
          <a:p>
            <a:endParaRPr lang="nl-NL" sz="2000" dirty="0"/>
          </a:p>
          <a:p>
            <a:endParaRPr lang="nl-NL" sz="2000" dirty="0"/>
          </a:p>
          <a:p>
            <a:endParaRPr lang="nl-NL" sz="2000" dirty="0"/>
          </a:p>
          <a:p>
            <a:endParaRPr lang="nl-NL" sz="2000" dirty="0"/>
          </a:p>
          <a:p>
            <a:r>
              <a:rPr lang="nl-NL" sz="2000" dirty="0"/>
              <a:t>Door verhalen over traditionele gerechten, lokale producenten en bedreigde ingrediënten maakt Slow Food mensen bewust van verlies aan biodiversiteit, culturele tradities en milieuschade. Deze aanpak laat zien dat voedselkeuzes niet alleen persoonlijk zijn, maar ook ethische en maatschappelijke betekenis hebben.</a:t>
            </a:r>
          </a:p>
        </p:txBody>
      </p:sp>
      <p:sp>
        <p:nvSpPr>
          <p:cNvPr id="5" name="Freeform 1">
            <a:extLst>
              <a:ext uri="{FF2B5EF4-FFF2-40B4-BE49-F238E27FC236}">
                <a16:creationId xmlns:a16="http://schemas.microsoft.com/office/drawing/2014/main" id="{FCC51593-6B6C-DA50-CEB2-0CFEBD23DA0F}"/>
              </a:ext>
            </a:extLst>
          </p:cNvPr>
          <p:cNvSpPr>
            <a:spLocks noChangeArrowheads="1"/>
          </p:cNvSpPr>
          <p:nvPr/>
        </p:nvSpPr>
        <p:spPr bwMode="auto">
          <a:xfrm>
            <a:off x="1697529" y="3332108"/>
            <a:ext cx="2629560" cy="1310302"/>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55854D"/>
          </a:solidFill>
          <a:ln>
            <a:noFill/>
          </a:ln>
          <a:effectLst/>
        </p:spPr>
        <p:txBody>
          <a:bodyPr wrap="none" anchor="ctr"/>
          <a:lstStyle/>
          <a:p>
            <a:endParaRPr lang="en-US" sz="900"/>
          </a:p>
        </p:txBody>
      </p:sp>
      <p:sp>
        <p:nvSpPr>
          <p:cNvPr id="6" name="CuadroTexto 553">
            <a:extLst>
              <a:ext uri="{FF2B5EF4-FFF2-40B4-BE49-F238E27FC236}">
                <a16:creationId xmlns:a16="http://schemas.microsoft.com/office/drawing/2014/main" id="{26D0B903-E2A3-6DAE-8FB3-5EBBB32E9DF6}"/>
              </a:ext>
            </a:extLst>
          </p:cNvPr>
          <p:cNvSpPr txBox="1"/>
          <p:nvPr/>
        </p:nvSpPr>
        <p:spPr>
          <a:xfrm>
            <a:off x="1727677" y="3525594"/>
            <a:ext cx="2466886" cy="923330"/>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Goed – van hoge kwaliteit, smaakvol en cultureel betekenisvol</a:t>
            </a:r>
          </a:p>
        </p:txBody>
      </p:sp>
      <p:sp>
        <p:nvSpPr>
          <p:cNvPr id="7" name="Freeform 1">
            <a:extLst>
              <a:ext uri="{FF2B5EF4-FFF2-40B4-BE49-F238E27FC236}">
                <a16:creationId xmlns:a16="http://schemas.microsoft.com/office/drawing/2014/main" id="{A002FFC6-0A93-3377-1735-4F13655E94A1}"/>
              </a:ext>
            </a:extLst>
          </p:cNvPr>
          <p:cNvSpPr>
            <a:spLocks noChangeArrowheads="1"/>
          </p:cNvSpPr>
          <p:nvPr/>
        </p:nvSpPr>
        <p:spPr bwMode="auto">
          <a:xfrm>
            <a:off x="4574501" y="3208998"/>
            <a:ext cx="2563987" cy="1515606"/>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55854D"/>
          </a:solidFill>
          <a:ln>
            <a:noFill/>
          </a:ln>
          <a:effectLst/>
        </p:spPr>
        <p:txBody>
          <a:bodyPr wrap="none" anchor="ctr"/>
          <a:lstStyle/>
          <a:p>
            <a:endParaRPr lang="en-US" sz="900"/>
          </a:p>
        </p:txBody>
      </p:sp>
      <p:sp>
        <p:nvSpPr>
          <p:cNvPr id="8" name="CuadroTexto 553">
            <a:extLst>
              <a:ext uri="{FF2B5EF4-FFF2-40B4-BE49-F238E27FC236}">
                <a16:creationId xmlns:a16="http://schemas.microsoft.com/office/drawing/2014/main" id="{FBBA4339-75D5-A6F7-79FD-185E9DAA81F7}"/>
              </a:ext>
            </a:extLst>
          </p:cNvPr>
          <p:cNvSpPr txBox="1"/>
          <p:nvPr/>
        </p:nvSpPr>
        <p:spPr>
          <a:xfrm>
            <a:off x="4574501" y="3247276"/>
            <a:ext cx="2418175" cy="1477328"/>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Schoon – geproduceerd op een manier die ecosystemen en biodiversiteit beschermt</a:t>
            </a:r>
          </a:p>
        </p:txBody>
      </p:sp>
      <p:sp>
        <p:nvSpPr>
          <p:cNvPr id="9" name="Freeform 1">
            <a:extLst>
              <a:ext uri="{FF2B5EF4-FFF2-40B4-BE49-F238E27FC236}">
                <a16:creationId xmlns:a16="http://schemas.microsoft.com/office/drawing/2014/main" id="{B25F8059-98EF-A9A4-0FAD-B202B147C014}"/>
              </a:ext>
            </a:extLst>
          </p:cNvPr>
          <p:cNvSpPr>
            <a:spLocks noChangeArrowheads="1"/>
          </p:cNvSpPr>
          <p:nvPr/>
        </p:nvSpPr>
        <p:spPr bwMode="auto">
          <a:xfrm>
            <a:off x="7385900" y="3208998"/>
            <a:ext cx="2466886" cy="1323439"/>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55854D"/>
          </a:solidFill>
          <a:ln>
            <a:noFill/>
          </a:ln>
          <a:effectLst/>
        </p:spPr>
        <p:txBody>
          <a:bodyPr wrap="none" anchor="ctr"/>
          <a:lstStyle/>
          <a:p>
            <a:endParaRPr lang="en-US" sz="900"/>
          </a:p>
        </p:txBody>
      </p:sp>
      <p:sp>
        <p:nvSpPr>
          <p:cNvPr id="10" name="CuadroTexto 553">
            <a:extLst>
              <a:ext uri="{FF2B5EF4-FFF2-40B4-BE49-F238E27FC236}">
                <a16:creationId xmlns:a16="http://schemas.microsoft.com/office/drawing/2014/main" id="{2A174836-3DBE-ECAB-C547-6A2793E2A39E}"/>
              </a:ext>
            </a:extLst>
          </p:cNvPr>
          <p:cNvSpPr txBox="1"/>
          <p:nvPr/>
        </p:nvSpPr>
        <p:spPr>
          <a:xfrm>
            <a:off x="7385900" y="3332108"/>
            <a:ext cx="2466886" cy="1200329"/>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Eerlijk – met respect voor producenten, werknemers en lokale economieën</a:t>
            </a:r>
          </a:p>
        </p:txBody>
      </p:sp>
    </p:spTree>
    <p:extLst>
      <p:ext uri="{BB962C8B-B14F-4D97-AF65-F5344CB8AC3E}">
        <p14:creationId xmlns:p14="http://schemas.microsoft.com/office/powerpoint/2010/main" val="340669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B74C68-3F03-9C16-7540-E67303CEFA24}"/>
              </a:ext>
            </a:extLst>
          </p:cNvPr>
          <p:cNvSpPr>
            <a:spLocks noGrp="1"/>
          </p:cNvSpPr>
          <p:nvPr>
            <p:ph type="body" sz="quarter" idx="18"/>
          </p:nvPr>
        </p:nvSpPr>
        <p:spPr>
          <a:xfrm>
            <a:off x="4825907" y="935751"/>
            <a:ext cx="6341766" cy="5166427"/>
          </a:xfrm>
        </p:spPr>
        <p:txBody>
          <a:bodyPr/>
          <a:lstStyle/>
          <a:p>
            <a:pPr marL="0" indent="0"/>
            <a:r>
              <a:rPr lang="nl-NL" dirty="0"/>
              <a:t>De manier waarop over voedsel wordt gesproken verschilt per cultuur en hangt samen met geschiedenis, waarden en de relatie met de omgeving. Deze context bepaalt hoe voedsel wordt gezien, gedeeld en wat als passend eetgedrag geldt.</a:t>
            </a:r>
          </a:p>
          <a:p>
            <a:pPr marL="0" indent="0"/>
            <a:endParaRPr lang="nl-NL" b="1" dirty="0"/>
          </a:p>
          <a:p>
            <a:pPr marL="0" indent="0"/>
            <a:r>
              <a:rPr lang="nl-NL" dirty="0"/>
              <a:t>Verschillen tussen culturen zie je bijvoorbeeld in: </a:t>
            </a:r>
          </a:p>
          <a:p>
            <a:pPr marL="342900" indent="-342900">
              <a:buFont typeface="Arial" panose="020B0604020202020204" pitchFamily="34" charset="0"/>
              <a:buChar char="•"/>
            </a:pPr>
            <a:r>
              <a:rPr lang="en-US" b="1" dirty="0"/>
              <a:t>Het </a:t>
            </a:r>
            <a:r>
              <a:rPr lang="en-US" b="1" dirty="0" err="1"/>
              <a:t>belang</a:t>
            </a:r>
            <a:r>
              <a:rPr lang="en-US" b="1" dirty="0"/>
              <a:t> van </a:t>
            </a:r>
            <a:r>
              <a:rPr lang="en-US" b="1" dirty="0" err="1"/>
              <a:t>tradities</a:t>
            </a:r>
            <a:r>
              <a:rPr lang="en-US" b="1" dirty="0"/>
              <a:t>, </a:t>
            </a:r>
            <a:r>
              <a:rPr lang="en-US" b="1" dirty="0" err="1"/>
              <a:t>rituelen</a:t>
            </a:r>
            <a:r>
              <a:rPr lang="en-US" b="1" dirty="0"/>
              <a:t> </a:t>
            </a:r>
            <a:r>
              <a:rPr lang="en-US" b="1" dirty="0" err="1"/>
              <a:t>en</a:t>
            </a:r>
            <a:r>
              <a:rPr lang="en-US" b="1" dirty="0"/>
              <a:t> </a:t>
            </a:r>
            <a:r>
              <a:rPr lang="en-US" b="1" dirty="0" err="1"/>
              <a:t>samen</a:t>
            </a:r>
            <a:r>
              <a:rPr lang="en-US" b="1" dirty="0"/>
              <a:t> eten</a:t>
            </a:r>
          </a:p>
          <a:p>
            <a:pPr marL="342900" indent="-342900">
              <a:buFont typeface="Arial" panose="020B0604020202020204" pitchFamily="34" charset="0"/>
              <a:buChar char="•"/>
            </a:pPr>
            <a:r>
              <a:rPr lang="en-US" b="1" dirty="0"/>
              <a:t>De rol van voedsel in </a:t>
            </a:r>
            <a:r>
              <a:rPr lang="en-US" b="1" dirty="0" err="1"/>
              <a:t>religie</a:t>
            </a:r>
            <a:r>
              <a:rPr lang="en-US" b="1" dirty="0"/>
              <a:t> of </a:t>
            </a:r>
            <a:r>
              <a:rPr lang="en-US" b="1" dirty="0" err="1"/>
              <a:t>spiritualiteit</a:t>
            </a:r>
            <a:endParaRPr lang="en-US" b="1" dirty="0"/>
          </a:p>
          <a:p>
            <a:pPr marL="342900" indent="-342900">
              <a:buFont typeface="Arial" panose="020B0604020202020204" pitchFamily="34" charset="0"/>
              <a:buChar char="•"/>
            </a:pPr>
            <a:r>
              <a:rPr lang="en-US" b="1" dirty="0"/>
              <a:t>De </a:t>
            </a:r>
            <a:r>
              <a:rPr lang="en-US" b="1" dirty="0" err="1"/>
              <a:t>omgang</a:t>
            </a:r>
            <a:r>
              <a:rPr lang="en-US" b="1" dirty="0"/>
              <a:t> met </a:t>
            </a:r>
            <a:r>
              <a:rPr lang="en-US" b="1" dirty="0" err="1"/>
              <a:t>dieren</a:t>
            </a:r>
            <a:r>
              <a:rPr lang="en-US" b="1" dirty="0"/>
              <a:t>, </a:t>
            </a:r>
            <a:r>
              <a:rPr lang="en-US" b="1" dirty="0" err="1"/>
              <a:t>planten</a:t>
            </a:r>
            <a:r>
              <a:rPr lang="en-US" b="1" dirty="0"/>
              <a:t> </a:t>
            </a:r>
            <a:r>
              <a:rPr lang="en-US" b="1" dirty="0" err="1"/>
              <a:t>en</a:t>
            </a:r>
            <a:r>
              <a:rPr lang="en-US" b="1" dirty="0"/>
              <a:t> </a:t>
            </a:r>
            <a:r>
              <a:rPr lang="en-US" b="1" dirty="0" err="1"/>
              <a:t>natuur</a:t>
            </a:r>
            <a:endParaRPr lang="en-US" b="1" dirty="0"/>
          </a:p>
          <a:p>
            <a:pPr marL="342900" indent="-342900">
              <a:buFont typeface="Arial" panose="020B0604020202020204" pitchFamily="34" charset="0"/>
              <a:buChar char="•"/>
            </a:pPr>
            <a:r>
              <a:rPr lang="en-US" b="1" dirty="0"/>
              <a:t>De </a:t>
            </a:r>
            <a:r>
              <a:rPr lang="en-US" b="1" dirty="0" err="1"/>
              <a:t>betekenis</a:t>
            </a:r>
            <a:r>
              <a:rPr lang="en-US" b="1" dirty="0"/>
              <a:t> van gastvrijheid, </a:t>
            </a:r>
            <a:r>
              <a:rPr lang="en-US" b="1" dirty="0" err="1"/>
              <a:t>vieringen</a:t>
            </a:r>
            <a:r>
              <a:rPr lang="en-US" b="1" dirty="0"/>
              <a:t> en zorg</a:t>
            </a:r>
          </a:p>
          <a:p>
            <a:pPr marL="0" indent="0"/>
            <a:endParaRPr lang="en-GB" dirty="0"/>
          </a:p>
        </p:txBody>
      </p:sp>
      <p:sp>
        <p:nvSpPr>
          <p:cNvPr id="3" name="Text Placeholder 2">
            <a:extLst>
              <a:ext uri="{FF2B5EF4-FFF2-40B4-BE49-F238E27FC236}">
                <a16:creationId xmlns:a16="http://schemas.microsoft.com/office/drawing/2014/main" id="{20C39EF7-353E-0855-2903-4BC69E9B03F2}"/>
              </a:ext>
            </a:extLst>
          </p:cNvPr>
          <p:cNvSpPr>
            <a:spLocks noGrp="1"/>
          </p:cNvSpPr>
          <p:nvPr>
            <p:ph type="body" sz="quarter" idx="16"/>
          </p:nvPr>
        </p:nvSpPr>
        <p:spPr>
          <a:xfrm>
            <a:off x="347891" y="399661"/>
            <a:ext cx="4061549" cy="1774519"/>
          </a:xfrm>
        </p:spPr>
        <p:txBody>
          <a:bodyPr/>
          <a:lstStyle/>
          <a:p>
            <a:r>
              <a:rPr lang="nl-NL" dirty="0" err="1"/>
              <a:t>Voedselcommunica</a:t>
            </a:r>
            <a:r>
              <a:rPr lang="nl-NL" dirty="0"/>
              <a:t>-tie in verschillende culturen</a:t>
            </a:r>
            <a:endParaRPr lang="en-GB" dirty="0"/>
          </a:p>
        </p:txBody>
      </p:sp>
      <p:sp>
        <p:nvSpPr>
          <p:cNvPr id="5" name="TextBox 4">
            <a:extLst>
              <a:ext uri="{FF2B5EF4-FFF2-40B4-BE49-F238E27FC236}">
                <a16:creationId xmlns:a16="http://schemas.microsoft.com/office/drawing/2014/main" id="{39F08C12-9ECA-B3ED-6A97-85AAE2A4327E}"/>
              </a:ext>
            </a:extLst>
          </p:cNvPr>
          <p:cNvSpPr txBox="1"/>
          <p:nvPr/>
        </p:nvSpPr>
        <p:spPr>
          <a:xfrm>
            <a:off x="347891" y="2174180"/>
            <a:ext cx="3801580" cy="4151769"/>
          </a:xfrm>
          <a:prstGeom prst="roundRect">
            <a:avLst/>
          </a:prstGeom>
          <a:solidFill>
            <a:srgbClr val="55854D"/>
          </a:solidFill>
        </p:spPr>
        <p:txBody>
          <a:bodyPr wrap="square">
            <a:spAutoFit/>
          </a:bodyPr>
          <a:lstStyle/>
          <a:p>
            <a:pPr marL="0" indent="0" algn="ctr"/>
            <a:r>
              <a:rPr lang="nl-NL" sz="2000" b="1" dirty="0">
                <a:solidFill>
                  <a:schemeClr val="bg1"/>
                </a:solidFill>
              </a:rPr>
              <a:t>In sommige culturen ligt de nadruk op delen, </a:t>
            </a:r>
            <a:r>
              <a:rPr lang="nl-NL" sz="2000" b="1" dirty="0" err="1">
                <a:solidFill>
                  <a:schemeClr val="bg1"/>
                </a:solidFill>
              </a:rPr>
              <a:t>seizoensgebondenheid</a:t>
            </a:r>
            <a:r>
              <a:rPr lang="nl-NL" sz="2000" b="1" dirty="0">
                <a:solidFill>
                  <a:schemeClr val="bg1"/>
                </a:solidFill>
              </a:rPr>
              <a:t> en respect voor tradities, terwijl in andere gemak, individuele keuze of innovatie centraal staan. Zonder aandacht voor deze verschillen kunnen misverstanden ontstaan, vooral in onderwijs, beleid en internationale voedselsystemen</a:t>
            </a:r>
            <a:endParaRPr lang="en-US" sz="2000" b="1" dirty="0">
              <a:solidFill>
                <a:schemeClr val="bg1"/>
              </a:solidFill>
            </a:endParaRPr>
          </a:p>
        </p:txBody>
      </p:sp>
    </p:spTree>
    <p:extLst>
      <p:ext uri="{BB962C8B-B14F-4D97-AF65-F5344CB8AC3E}">
        <p14:creationId xmlns:p14="http://schemas.microsoft.com/office/powerpoint/2010/main" val="2789534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CAA419-31C7-A9A2-39F6-DF3018B4BDAF}"/>
              </a:ext>
            </a:extLst>
          </p:cNvPr>
          <p:cNvSpPr>
            <a:spLocks noGrp="1"/>
          </p:cNvSpPr>
          <p:nvPr>
            <p:ph type="body" sz="quarter" idx="16"/>
          </p:nvPr>
        </p:nvSpPr>
        <p:spPr>
          <a:xfrm>
            <a:off x="564615" y="826894"/>
            <a:ext cx="10479218" cy="803654"/>
          </a:xfrm>
        </p:spPr>
        <p:txBody>
          <a:bodyPr/>
          <a:lstStyle/>
          <a:p>
            <a:r>
              <a:rPr lang="en-US" dirty="0"/>
              <a:t>Verschillen tussen sectoren en disciplines</a:t>
            </a:r>
            <a:endParaRPr lang="en-GB" dirty="0"/>
          </a:p>
        </p:txBody>
      </p:sp>
      <p:sp>
        <p:nvSpPr>
          <p:cNvPr id="3" name="Text Placeholder 2">
            <a:extLst>
              <a:ext uri="{FF2B5EF4-FFF2-40B4-BE49-F238E27FC236}">
                <a16:creationId xmlns:a16="http://schemas.microsoft.com/office/drawing/2014/main" id="{D855073E-4DF6-2480-2304-A70DB76B51BC}"/>
              </a:ext>
            </a:extLst>
          </p:cNvPr>
          <p:cNvSpPr>
            <a:spLocks noGrp="1"/>
          </p:cNvSpPr>
          <p:nvPr>
            <p:ph type="body" sz="quarter" idx="19"/>
          </p:nvPr>
        </p:nvSpPr>
        <p:spPr>
          <a:xfrm>
            <a:off x="457200" y="2224455"/>
            <a:ext cx="10926874" cy="3781929"/>
          </a:xfrm>
        </p:spPr>
        <p:txBody>
          <a:bodyPr/>
          <a:lstStyle/>
          <a:p>
            <a:r>
              <a:rPr lang="nl-NL" dirty="0"/>
              <a:t>Voedsel wordt ook verschillend benaderd binnen sectoren en disciplines. Elke sector gebruikt eigen doelen, taal en prioriteiten, wat kansen maar ook spanningen kan opleveren.</a:t>
            </a:r>
          </a:p>
          <a:p>
            <a:r>
              <a:rPr lang="nl-NL" dirty="0"/>
              <a:t>Voedselcommunicatie verschilt bijvoorbeeld in:</a:t>
            </a:r>
          </a:p>
          <a:p>
            <a:pPr marL="342900" indent="-342900" algn="just">
              <a:buFont typeface="Arial" panose="020B0604020202020204" pitchFamily="34" charset="0"/>
              <a:buChar char="•"/>
            </a:pPr>
            <a:r>
              <a:rPr lang="en-US" sz="2000" b="1" dirty="0" err="1">
                <a:highlight>
                  <a:srgbClr val="ECC0DA"/>
                </a:highlight>
              </a:rPr>
              <a:t>Onderwijs</a:t>
            </a:r>
            <a:r>
              <a:rPr lang="en-US" sz="2000" dirty="0">
                <a:highlight>
                  <a:srgbClr val="ECC0DA"/>
                </a:highlight>
              </a:rPr>
              <a:t>, </a:t>
            </a:r>
            <a:r>
              <a:rPr lang="en-US" sz="2000" dirty="0"/>
              <a:t>focus op </a:t>
            </a:r>
            <a:r>
              <a:rPr lang="en-US" sz="2000" dirty="0" err="1"/>
              <a:t>kennis</a:t>
            </a:r>
            <a:r>
              <a:rPr lang="en-US" sz="2000" dirty="0"/>
              <a:t>, </a:t>
            </a:r>
            <a:r>
              <a:rPr lang="en-US" sz="2000" dirty="0" err="1"/>
              <a:t>vaardigheden</a:t>
            </a:r>
            <a:r>
              <a:rPr lang="en-US" sz="2000" dirty="0"/>
              <a:t> </a:t>
            </a:r>
            <a:r>
              <a:rPr lang="en-US" sz="2000" dirty="0" err="1"/>
              <a:t>en</a:t>
            </a:r>
            <a:r>
              <a:rPr lang="en-US" sz="2000" dirty="0"/>
              <a:t> </a:t>
            </a:r>
            <a:r>
              <a:rPr lang="en-US" sz="2000" dirty="0" err="1"/>
              <a:t>kritisch</a:t>
            </a:r>
            <a:r>
              <a:rPr lang="en-US" sz="2000" dirty="0"/>
              <a:t> </a:t>
            </a:r>
            <a:r>
              <a:rPr lang="en-US" sz="2000" dirty="0" err="1"/>
              <a:t>denken</a:t>
            </a:r>
            <a:endParaRPr lang="en-US" sz="2000" dirty="0"/>
          </a:p>
          <a:p>
            <a:pPr marL="342900" indent="-342900" algn="just">
              <a:buFont typeface="Arial" panose="020B0604020202020204" pitchFamily="34" charset="0"/>
              <a:buChar char="•"/>
            </a:pPr>
            <a:r>
              <a:rPr lang="en-US" sz="2000" b="1" dirty="0">
                <a:highlight>
                  <a:srgbClr val="ECC0DA"/>
                </a:highlight>
              </a:rPr>
              <a:t>Industrie en marketing</a:t>
            </a:r>
            <a:r>
              <a:rPr lang="en-US" sz="2000" dirty="0">
                <a:highlight>
                  <a:srgbClr val="ECC0DA"/>
                </a:highlight>
              </a:rPr>
              <a:t>, </a:t>
            </a:r>
            <a:r>
              <a:rPr lang="en-US" sz="2000" dirty="0"/>
              <a:t>focus op branding </a:t>
            </a:r>
            <a:r>
              <a:rPr lang="en-US" sz="2000" dirty="0" err="1"/>
              <a:t>en</a:t>
            </a:r>
            <a:r>
              <a:rPr lang="en-US" sz="2000" dirty="0"/>
              <a:t> </a:t>
            </a:r>
            <a:r>
              <a:rPr lang="en-US" sz="2000" dirty="0" err="1"/>
              <a:t>verkoop</a:t>
            </a:r>
            <a:endParaRPr lang="en-US" sz="2000" dirty="0"/>
          </a:p>
          <a:p>
            <a:pPr marL="342900" indent="-342900" algn="just">
              <a:buFont typeface="Arial" panose="020B0604020202020204" pitchFamily="34" charset="0"/>
              <a:buChar char="•"/>
            </a:pPr>
            <a:r>
              <a:rPr lang="en-US" sz="2000" b="1" dirty="0">
                <a:highlight>
                  <a:srgbClr val="ECC0DA"/>
                </a:highlight>
              </a:rPr>
              <a:t>Beleid </a:t>
            </a:r>
            <a:r>
              <a:rPr lang="en-US" sz="2000" b="1" dirty="0" err="1">
                <a:highlight>
                  <a:srgbClr val="ECC0DA"/>
                </a:highlight>
              </a:rPr>
              <a:t>en</a:t>
            </a:r>
            <a:r>
              <a:rPr lang="en-US" sz="2000" b="1" dirty="0">
                <a:highlight>
                  <a:srgbClr val="ECC0DA"/>
                </a:highlight>
              </a:rPr>
              <a:t> </a:t>
            </a:r>
            <a:r>
              <a:rPr lang="en-US" sz="2000" b="1" dirty="0" err="1">
                <a:highlight>
                  <a:srgbClr val="ECC0DA"/>
                </a:highlight>
              </a:rPr>
              <a:t>overheid</a:t>
            </a:r>
            <a:r>
              <a:rPr lang="en-US" sz="2000" dirty="0">
                <a:highlight>
                  <a:srgbClr val="ECC0DA"/>
                </a:highlight>
              </a:rPr>
              <a:t>, </a:t>
            </a:r>
            <a:r>
              <a:rPr lang="en-US" sz="2000" dirty="0"/>
              <a:t>focus op regels, </a:t>
            </a:r>
            <a:r>
              <a:rPr lang="en-US" sz="2000" dirty="0" err="1"/>
              <a:t>veiligheid</a:t>
            </a:r>
            <a:r>
              <a:rPr lang="en-US" sz="2000" dirty="0"/>
              <a:t> </a:t>
            </a:r>
            <a:r>
              <a:rPr lang="en-US" sz="2000" dirty="0" err="1"/>
              <a:t>en</a:t>
            </a:r>
            <a:r>
              <a:rPr lang="en-US" sz="2000" dirty="0"/>
              <a:t> </a:t>
            </a:r>
            <a:r>
              <a:rPr lang="en-US" sz="2000" dirty="0" err="1"/>
              <a:t>volksgezondheid</a:t>
            </a:r>
            <a:endParaRPr lang="en-US" sz="2000" dirty="0"/>
          </a:p>
          <a:p>
            <a:pPr marL="342900" indent="-342900" algn="just">
              <a:buFont typeface="Arial" panose="020B0604020202020204" pitchFamily="34" charset="0"/>
              <a:buChar char="•"/>
            </a:pPr>
            <a:r>
              <a:rPr lang="en-US" sz="2000" b="1" dirty="0">
                <a:highlight>
                  <a:srgbClr val="ECC0DA"/>
                </a:highlight>
              </a:rPr>
              <a:t>Wetenschap en voeding</a:t>
            </a:r>
            <a:r>
              <a:rPr lang="en-US" sz="2000" dirty="0">
                <a:highlight>
                  <a:srgbClr val="ECC0DA"/>
                </a:highlight>
              </a:rPr>
              <a:t>, </a:t>
            </a:r>
            <a:r>
              <a:rPr lang="en-US" sz="2000" dirty="0"/>
              <a:t>focus op data </a:t>
            </a:r>
            <a:r>
              <a:rPr lang="en-US" sz="2000" dirty="0" err="1"/>
              <a:t>en</a:t>
            </a:r>
            <a:r>
              <a:rPr lang="en-US" sz="2000" dirty="0"/>
              <a:t> </a:t>
            </a:r>
            <a:r>
              <a:rPr lang="en-US" sz="2000" dirty="0" err="1"/>
              <a:t>bewijs</a:t>
            </a:r>
            <a:endParaRPr lang="en-US" sz="2000" dirty="0"/>
          </a:p>
          <a:p>
            <a:pPr marL="342900" indent="-342900" algn="just">
              <a:spcAft>
                <a:spcPts val="600"/>
              </a:spcAft>
              <a:buFont typeface="Arial" panose="020B0604020202020204" pitchFamily="34" charset="0"/>
              <a:buChar char="•"/>
            </a:pPr>
            <a:r>
              <a:rPr lang="en-US" sz="2000" b="1" dirty="0" err="1">
                <a:highlight>
                  <a:srgbClr val="ECC0DA"/>
                </a:highlight>
              </a:rPr>
              <a:t>Gemeenschap</a:t>
            </a:r>
            <a:r>
              <a:rPr lang="en-US" sz="2000" b="1" dirty="0">
                <a:highlight>
                  <a:srgbClr val="ECC0DA"/>
                </a:highlight>
              </a:rPr>
              <a:t> </a:t>
            </a:r>
            <a:r>
              <a:rPr lang="en-US" sz="2000" b="1" dirty="0" err="1">
                <a:highlight>
                  <a:srgbClr val="ECC0DA"/>
                </a:highlight>
              </a:rPr>
              <a:t>en</a:t>
            </a:r>
            <a:r>
              <a:rPr lang="en-US" sz="2000" b="1" dirty="0">
                <a:highlight>
                  <a:srgbClr val="ECC0DA"/>
                </a:highlight>
              </a:rPr>
              <a:t> </a:t>
            </a:r>
            <a:r>
              <a:rPr lang="en-US" sz="2000" b="1" dirty="0" err="1">
                <a:highlight>
                  <a:srgbClr val="ECC0DA"/>
                </a:highlight>
              </a:rPr>
              <a:t>maatschappelijk</a:t>
            </a:r>
            <a:r>
              <a:rPr lang="en-US" sz="2000" b="1" dirty="0">
                <a:highlight>
                  <a:srgbClr val="ECC0DA"/>
                </a:highlight>
              </a:rPr>
              <a:t> </a:t>
            </a:r>
            <a:r>
              <a:rPr lang="en-US" sz="2000" b="1" dirty="0" err="1">
                <a:highlight>
                  <a:srgbClr val="ECC0DA"/>
                </a:highlight>
              </a:rPr>
              <a:t>organisaties</a:t>
            </a:r>
            <a:r>
              <a:rPr lang="en-US" sz="2000" dirty="0">
                <a:highlight>
                  <a:srgbClr val="ECC0DA"/>
                </a:highlight>
              </a:rPr>
              <a:t>, </a:t>
            </a:r>
            <a:r>
              <a:rPr lang="en-US" sz="2000" dirty="0"/>
              <a:t>focus op </a:t>
            </a:r>
            <a:r>
              <a:rPr lang="en-US" sz="2000" dirty="0" err="1"/>
              <a:t>praktijk</a:t>
            </a:r>
            <a:r>
              <a:rPr lang="en-US" sz="2000" dirty="0"/>
              <a:t>, </a:t>
            </a:r>
            <a:r>
              <a:rPr lang="en-US" sz="2000" dirty="0" err="1"/>
              <a:t>toegankelijkheid</a:t>
            </a:r>
            <a:r>
              <a:rPr lang="en-US" sz="2000" dirty="0"/>
              <a:t> </a:t>
            </a:r>
            <a:r>
              <a:rPr lang="en-US" sz="2000" dirty="0" err="1"/>
              <a:t>en</a:t>
            </a:r>
            <a:r>
              <a:rPr lang="en-US" sz="2000" dirty="0"/>
              <a:t> </a:t>
            </a:r>
            <a:r>
              <a:rPr lang="en-US" sz="2000" dirty="0" err="1"/>
              <a:t>rechtvaardigheid</a:t>
            </a:r>
            <a:endParaRPr lang="en-US" sz="2000" dirty="0"/>
          </a:p>
          <a:p>
            <a:pPr marL="0" indent="0" algn="just"/>
            <a:r>
              <a:rPr lang="nl-NL" dirty="0"/>
              <a:t>Deze verschillen kunnen leiden tot tegenstrijdige boodschappen over gezondheid en duurzaamheid. Inzicht hierin helpt om beter te communiceren, samen te werken en informatie kritisch te beoordelen</a:t>
            </a:r>
            <a:r>
              <a:rPr lang="en-US" dirty="0"/>
              <a:t>.</a:t>
            </a:r>
          </a:p>
          <a:p>
            <a:pPr algn="just"/>
            <a:endParaRPr lang="en-GB" dirty="0"/>
          </a:p>
        </p:txBody>
      </p:sp>
      <p:grpSp>
        <p:nvGrpSpPr>
          <p:cNvPr id="4" name="Graphic 3">
            <a:extLst>
              <a:ext uri="{FF2B5EF4-FFF2-40B4-BE49-F238E27FC236}">
                <a16:creationId xmlns:a16="http://schemas.microsoft.com/office/drawing/2014/main" id="{4F5ABAC4-7F87-1D3D-9EF2-BFA73FF070AA}"/>
              </a:ext>
            </a:extLst>
          </p:cNvPr>
          <p:cNvGrpSpPr/>
          <p:nvPr/>
        </p:nvGrpSpPr>
        <p:grpSpPr>
          <a:xfrm>
            <a:off x="9849187" y="578330"/>
            <a:ext cx="1091621" cy="942328"/>
            <a:chOff x="662657" y="2010078"/>
            <a:chExt cx="1091621" cy="942328"/>
          </a:xfrm>
          <a:solidFill>
            <a:schemeClr val="bg1"/>
          </a:solidFill>
        </p:grpSpPr>
        <p:sp>
          <p:nvSpPr>
            <p:cNvPr id="5" name="Freeform 1492">
              <a:extLst>
                <a:ext uri="{FF2B5EF4-FFF2-40B4-BE49-F238E27FC236}">
                  <a16:creationId xmlns:a16="http://schemas.microsoft.com/office/drawing/2014/main" id="{09EC6065-B44E-D214-BDF2-14C148DFB477}"/>
                </a:ext>
              </a:extLst>
            </p:cNvPr>
            <p:cNvSpPr/>
            <p:nvPr/>
          </p:nvSpPr>
          <p:spPr>
            <a:xfrm>
              <a:off x="1125553" y="2025845"/>
              <a:ext cx="611637" cy="665805"/>
            </a:xfrm>
            <a:custGeom>
              <a:avLst/>
              <a:gdLst>
                <a:gd name="connsiteX0" fmla="*/ 606152 w 611637"/>
                <a:gd name="connsiteY0" fmla="*/ 594494 h 665805"/>
                <a:gd name="connsiteX1" fmla="*/ 606152 w 611637"/>
                <a:gd name="connsiteY1" fmla="*/ 654835 h 665805"/>
                <a:gd name="connsiteX2" fmla="*/ 595180 w 611637"/>
                <a:gd name="connsiteY2" fmla="*/ 665806 h 665805"/>
                <a:gd name="connsiteX3" fmla="*/ 482727 w 611637"/>
                <a:gd name="connsiteY3" fmla="*/ 665806 h 665805"/>
                <a:gd name="connsiteX4" fmla="*/ 471756 w 611637"/>
                <a:gd name="connsiteY4" fmla="*/ 654835 h 665805"/>
                <a:gd name="connsiteX5" fmla="*/ 342846 w 611637"/>
                <a:gd name="connsiteY5" fmla="*/ 550610 h 665805"/>
                <a:gd name="connsiteX6" fmla="*/ 213936 w 611637"/>
                <a:gd name="connsiteY6" fmla="*/ 654835 h 665805"/>
                <a:gd name="connsiteX7" fmla="*/ 202965 w 611637"/>
                <a:gd name="connsiteY7" fmla="*/ 665806 h 665805"/>
                <a:gd name="connsiteX8" fmla="*/ 126167 w 611637"/>
                <a:gd name="connsiteY8" fmla="*/ 665806 h 665805"/>
                <a:gd name="connsiteX9" fmla="*/ 115196 w 611637"/>
                <a:gd name="connsiteY9" fmla="*/ 654835 h 665805"/>
                <a:gd name="connsiteX10" fmla="*/ 115196 w 611637"/>
                <a:gd name="connsiteY10" fmla="*/ 578037 h 665805"/>
                <a:gd name="connsiteX11" fmla="*/ 79540 w 611637"/>
                <a:gd name="connsiteY11" fmla="*/ 534153 h 665805"/>
                <a:gd name="connsiteX12" fmla="*/ 0 w 611637"/>
                <a:gd name="connsiteY12" fmla="*/ 438156 h 665805"/>
                <a:gd name="connsiteX13" fmla="*/ 79540 w 611637"/>
                <a:gd name="connsiteY13" fmla="*/ 342160 h 665805"/>
                <a:gd name="connsiteX14" fmla="*/ 115196 w 611637"/>
                <a:gd name="connsiteY14" fmla="*/ 298276 h 665805"/>
                <a:gd name="connsiteX15" fmla="*/ 115196 w 611637"/>
                <a:gd name="connsiteY15" fmla="*/ 221478 h 665805"/>
                <a:gd name="connsiteX16" fmla="*/ 126167 w 611637"/>
                <a:gd name="connsiteY16" fmla="*/ 210507 h 665805"/>
                <a:gd name="connsiteX17" fmla="*/ 359303 w 611637"/>
                <a:gd name="connsiteY17" fmla="*/ 210507 h 665805"/>
                <a:gd name="connsiteX18" fmla="*/ 373017 w 611637"/>
                <a:gd name="connsiteY18" fmla="*/ 205021 h 665805"/>
                <a:gd name="connsiteX19" fmla="*/ 532097 w 611637"/>
                <a:gd name="connsiteY19" fmla="*/ 2057 h 665805"/>
                <a:gd name="connsiteX20" fmla="*/ 537583 w 611637"/>
                <a:gd name="connsiteY20" fmla="*/ 2057 h 665805"/>
                <a:gd name="connsiteX21" fmla="*/ 540325 w 611637"/>
                <a:gd name="connsiteY21" fmla="*/ 4800 h 665805"/>
                <a:gd name="connsiteX22" fmla="*/ 540325 w 611637"/>
                <a:gd name="connsiteY22" fmla="*/ 194051 h 665805"/>
                <a:gd name="connsiteX23" fmla="*/ 556782 w 611637"/>
                <a:gd name="connsiteY23" fmla="*/ 210507 h 665805"/>
                <a:gd name="connsiteX24" fmla="*/ 600666 w 611637"/>
                <a:gd name="connsiteY24" fmla="*/ 210507 h 665805"/>
                <a:gd name="connsiteX25" fmla="*/ 611637 w 611637"/>
                <a:gd name="connsiteY25" fmla="*/ 221478 h 665805"/>
                <a:gd name="connsiteX26" fmla="*/ 611637 w 611637"/>
                <a:gd name="connsiteY26" fmla="*/ 523182 h 66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637" h="665805">
                  <a:moveTo>
                    <a:pt x="606152" y="594494"/>
                  </a:moveTo>
                  <a:lnTo>
                    <a:pt x="606152" y="654835"/>
                  </a:lnTo>
                  <a:cubicBezTo>
                    <a:pt x="606152" y="660320"/>
                    <a:pt x="600666" y="665806"/>
                    <a:pt x="595180" y="665806"/>
                  </a:cubicBezTo>
                  <a:lnTo>
                    <a:pt x="482727" y="665806"/>
                  </a:lnTo>
                  <a:cubicBezTo>
                    <a:pt x="477242" y="665806"/>
                    <a:pt x="471756" y="660320"/>
                    <a:pt x="471756" y="654835"/>
                  </a:cubicBezTo>
                  <a:cubicBezTo>
                    <a:pt x="460785" y="594494"/>
                    <a:pt x="405930" y="550610"/>
                    <a:pt x="342846" y="550610"/>
                  </a:cubicBezTo>
                  <a:cubicBezTo>
                    <a:pt x="279762" y="550610"/>
                    <a:pt x="227650" y="594494"/>
                    <a:pt x="213936" y="654835"/>
                  </a:cubicBezTo>
                  <a:cubicBezTo>
                    <a:pt x="213936" y="660320"/>
                    <a:pt x="208450" y="665806"/>
                    <a:pt x="202965" y="665806"/>
                  </a:cubicBezTo>
                  <a:lnTo>
                    <a:pt x="126167" y="665806"/>
                  </a:lnTo>
                  <a:cubicBezTo>
                    <a:pt x="120682" y="665806"/>
                    <a:pt x="115196" y="660320"/>
                    <a:pt x="115196" y="654835"/>
                  </a:cubicBezTo>
                  <a:lnTo>
                    <a:pt x="115196" y="578037"/>
                  </a:lnTo>
                  <a:cubicBezTo>
                    <a:pt x="115196" y="556095"/>
                    <a:pt x="101483" y="539639"/>
                    <a:pt x="79540" y="534153"/>
                  </a:cubicBezTo>
                  <a:cubicBezTo>
                    <a:pt x="32913" y="525925"/>
                    <a:pt x="0" y="484784"/>
                    <a:pt x="0" y="438156"/>
                  </a:cubicBezTo>
                  <a:cubicBezTo>
                    <a:pt x="0" y="391529"/>
                    <a:pt x="32913" y="350388"/>
                    <a:pt x="79540" y="342160"/>
                  </a:cubicBezTo>
                  <a:cubicBezTo>
                    <a:pt x="101483" y="336674"/>
                    <a:pt x="115196" y="320218"/>
                    <a:pt x="115196" y="298276"/>
                  </a:cubicBezTo>
                  <a:lnTo>
                    <a:pt x="115196" y="221478"/>
                  </a:lnTo>
                  <a:cubicBezTo>
                    <a:pt x="115196" y="215993"/>
                    <a:pt x="120682" y="210507"/>
                    <a:pt x="126167" y="210507"/>
                  </a:cubicBezTo>
                  <a:lnTo>
                    <a:pt x="359303" y="210507"/>
                  </a:lnTo>
                  <a:cubicBezTo>
                    <a:pt x="364788" y="210507"/>
                    <a:pt x="367531" y="207764"/>
                    <a:pt x="373017" y="205021"/>
                  </a:cubicBezTo>
                  <a:lnTo>
                    <a:pt x="532097" y="2057"/>
                  </a:lnTo>
                  <a:cubicBezTo>
                    <a:pt x="532097" y="-686"/>
                    <a:pt x="534840" y="-686"/>
                    <a:pt x="537583" y="2057"/>
                  </a:cubicBezTo>
                  <a:cubicBezTo>
                    <a:pt x="540325" y="2057"/>
                    <a:pt x="540325" y="4800"/>
                    <a:pt x="540325" y="4800"/>
                  </a:cubicBezTo>
                  <a:lnTo>
                    <a:pt x="540325" y="194051"/>
                  </a:lnTo>
                  <a:cubicBezTo>
                    <a:pt x="540325" y="202279"/>
                    <a:pt x="548553" y="210507"/>
                    <a:pt x="556782" y="210507"/>
                  </a:cubicBezTo>
                  <a:lnTo>
                    <a:pt x="600666" y="210507"/>
                  </a:lnTo>
                  <a:cubicBezTo>
                    <a:pt x="606152" y="210507"/>
                    <a:pt x="611637" y="215993"/>
                    <a:pt x="611637" y="221478"/>
                  </a:cubicBezTo>
                  <a:lnTo>
                    <a:pt x="611637" y="523182"/>
                  </a:lnTo>
                </a:path>
              </a:pathLst>
            </a:custGeom>
            <a:solidFill>
              <a:srgbClr val="F26F46"/>
            </a:solidFill>
            <a:ln w="27426" cap="flat">
              <a:noFill/>
              <a:prstDash val="solid"/>
              <a:miter/>
            </a:ln>
          </p:spPr>
          <p:txBody>
            <a:bodyPr rtlCol="0" anchor="ctr"/>
            <a:lstStyle/>
            <a:p>
              <a:endParaRPr lang="en-US"/>
            </a:p>
          </p:txBody>
        </p:sp>
        <p:grpSp>
          <p:nvGrpSpPr>
            <p:cNvPr id="6" name="Graphic 3">
              <a:extLst>
                <a:ext uri="{FF2B5EF4-FFF2-40B4-BE49-F238E27FC236}">
                  <a16:creationId xmlns:a16="http://schemas.microsoft.com/office/drawing/2014/main" id="{8E193769-F7CB-7FAD-725A-61738FC353CC}"/>
                </a:ext>
              </a:extLst>
            </p:cNvPr>
            <p:cNvGrpSpPr/>
            <p:nvPr/>
          </p:nvGrpSpPr>
          <p:grpSpPr>
            <a:xfrm>
              <a:off x="662657" y="2010078"/>
              <a:ext cx="1091621" cy="942328"/>
              <a:chOff x="662657" y="2010078"/>
              <a:chExt cx="1091621" cy="942328"/>
            </a:xfrm>
            <a:grpFill/>
          </p:grpSpPr>
          <p:sp>
            <p:nvSpPr>
              <p:cNvPr id="7" name="Freeform 1494">
                <a:extLst>
                  <a:ext uri="{FF2B5EF4-FFF2-40B4-BE49-F238E27FC236}">
                    <a16:creationId xmlns:a16="http://schemas.microsoft.com/office/drawing/2014/main" id="{994FADE4-0855-AF5D-BE07-AC5BE9736AA3}"/>
                  </a:ext>
                </a:extLst>
              </p:cNvPr>
              <p:cNvSpPr/>
              <p:nvPr/>
            </p:nvSpPr>
            <p:spPr>
              <a:xfrm>
                <a:off x="761397" y="2497699"/>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endParaRPr lang="en-US"/>
              </a:p>
            </p:txBody>
          </p:sp>
          <p:sp>
            <p:nvSpPr>
              <p:cNvPr id="8" name="Freeform 1495">
                <a:extLst>
                  <a:ext uri="{FF2B5EF4-FFF2-40B4-BE49-F238E27FC236}">
                    <a16:creationId xmlns:a16="http://schemas.microsoft.com/office/drawing/2014/main" id="{2A4ECA72-544A-0B46-623E-DE47AC688288}"/>
                  </a:ext>
                </a:extLst>
              </p:cNvPr>
              <p:cNvSpPr/>
              <p:nvPr/>
            </p:nvSpPr>
            <p:spPr>
              <a:xfrm>
                <a:off x="761397" y="2585468"/>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endParaRPr lang="en-US"/>
              </a:p>
            </p:txBody>
          </p:sp>
          <p:sp>
            <p:nvSpPr>
              <p:cNvPr id="9" name="Freeform 1496">
                <a:extLst>
                  <a:ext uri="{FF2B5EF4-FFF2-40B4-BE49-F238E27FC236}">
                    <a16:creationId xmlns:a16="http://schemas.microsoft.com/office/drawing/2014/main" id="{5D22ED12-6DDF-1D1E-F893-1C0B15439A79}"/>
                  </a:ext>
                </a:extLst>
              </p:cNvPr>
              <p:cNvSpPr/>
              <p:nvPr/>
            </p:nvSpPr>
            <p:spPr>
              <a:xfrm>
                <a:off x="1394976" y="2316677"/>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F114620F-02FF-94D5-869E-B934B9C1D2A8}"/>
                  </a:ext>
                </a:extLst>
              </p:cNvPr>
              <p:cNvGrpSpPr/>
              <p:nvPr/>
            </p:nvGrpSpPr>
            <p:grpSpPr>
              <a:xfrm>
                <a:off x="662657" y="2010078"/>
                <a:ext cx="1091621" cy="942328"/>
                <a:chOff x="662657" y="2010078"/>
                <a:chExt cx="1091621" cy="942328"/>
              </a:xfrm>
              <a:grpFill/>
            </p:grpSpPr>
            <p:sp>
              <p:nvSpPr>
                <p:cNvPr id="11" name="Freeform 1498">
                  <a:extLst>
                    <a:ext uri="{FF2B5EF4-FFF2-40B4-BE49-F238E27FC236}">
                      <a16:creationId xmlns:a16="http://schemas.microsoft.com/office/drawing/2014/main" id="{AE9F1B8B-5A44-A37C-A5F0-EE3BB82C7051}"/>
                    </a:ext>
                  </a:extLst>
                </p:cNvPr>
                <p:cNvSpPr/>
                <p:nvPr/>
              </p:nvSpPr>
              <p:spPr>
                <a:xfrm>
                  <a:off x="1394976" y="2404445"/>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endParaRPr lang="en-US"/>
                </a:p>
              </p:txBody>
            </p:sp>
            <p:sp>
              <p:nvSpPr>
                <p:cNvPr id="12" name="Freeform 1499">
                  <a:extLst>
                    <a:ext uri="{FF2B5EF4-FFF2-40B4-BE49-F238E27FC236}">
                      <a16:creationId xmlns:a16="http://schemas.microsoft.com/office/drawing/2014/main" id="{B91BE073-17BA-515E-3C4D-C2792D43FC74}"/>
                    </a:ext>
                  </a:extLst>
                </p:cNvPr>
                <p:cNvSpPr/>
                <p:nvPr/>
              </p:nvSpPr>
              <p:spPr>
                <a:xfrm>
                  <a:off x="662657" y="2010078"/>
                  <a:ext cx="1091621" cy="942328"/>
                </a:xfrm>
                <a:custGeom>
                  <a:avLst/>
                  <a:gdLst>
                    <a:gd name="connsiteX0" fmla="*/ 1075165 w 1091621"/>
                    <a:gd name="connsiteY0" fmla="*/ 569904 h 942328"/>
                    <a:gd name="connsiteX1" fmla="*/ 1091621 w 1091621"/>
                    <a:gd name="connsiteY1" fmla="*/ 553447 h 942328"/>
                    <a:gd name="connsiteX2" fmla="*/ 1091621 w 1091621"/>
                    <a:gd name="connsiteY2" fmla="*/ 251743 h 942328"/>
                    <a:gd name="connsiteX3" fmla="*/ 1047737 w 1091621"/>
                    <a:gd name="connsiteY3" fmla="*/ 207859 h 942328"/>
                    <a:gd name="connsiteX4" fmla="*/ 1017567 w 1091621"/>
                    <a:gd name="connsiteY4" fmla="*/ 207859 h 942328"/>
                    <a:gd name="connsiteX5" fmla="*/ 1017567 w 1091621"/>
                    <a:gd name="connsiteY5" fmla="*/ 35065 h 942328"/>
                    <a:gd name="connsiteX6" fmla="*/ 992882 w 1091621"/>
                    <a:gd name="connsiteY6" fmla="*/ 2152 h 942328"/>
                    <a:gd name="connsiteX7" fmla="*/ 951740 w 1091621"/>
                    <a:gd name="connsiteY7" fmla="*/ 13123 h 942328"/>
                    <a:gd name="connsiteX8" fmla="*/ 798145 w 1091621"/>
                    <a:gd name="connsiteY8" fmla="*/ 207859 h 942328"/>
                    <a:gd name="connsiteX9" fmla="*/ 573238 w 1091621"/>
                    <a:gd name="connsiteY9" fmla="*/ 207859 h 942328"/>
                    <a:gd name="connsiteX10" fmla="*/ 545811 w 1091621"/>
                    <a:gd name="connsiteY10" fmla="*/ 218830 h 942328"/>
                    <a:gd name="connsiteX11" fmla="*/ 518383 w 1091621"/>
                    <a:gd name="connsiteY11" fmla="*/ 207859 h 942328"/>
                    <a:gd name="connsiteX12" fmla="*/ 441586 w 1091621"/>
                    <a:gd name="connsiteY12" fmla="*/ 207859 h 942328"/>
                    <a:gd name="connsiteX13" fmla="*/ 430615 w 1091621"/>
                    <a:gd name="connsiteY13" fmla="*/ 196888 h 942328"/>
                    <a:gd name="connsiteX14" fmla="*/ 301704 w 1091621"/>
                    <a:gd name="connsiteY14" fmla="*/ 92663 h 942328"/>
                    <a:gd name="connsiteX15" fmla="*/ 172794 w 1091621"/>
                    <a:gd name="connsiteY15" fmla="*/ 196888 h 942328"/>
                    <a:gd name="connsiteX16" fmla="*/ 161823 w 1091621"/>
                    <a:gd name="connsiteY16" fmla="*/ 207859 h 942328"/>
                    <a:gd name="connsiteX17" fmla="*/ 49370 w 1091621"/>
                    <a:gd name="connsiteY17" fmla="*/ 207859 h 942328"/>
                    <a:gd name="connsiteX18" fmla="*/ 5486 w 1091621"/>
                    <a:gd name="connsiteY18" fmla="*/ 251743 h 942328"/>
                    <a:gd name="connsiteX19" fmla="*/ 5486 w 1091621"/>
                    <a:gd name="connsiteY19" fmla="*/ 320313 h 942328"/>
                    <a:gd name="connsiteX20" fmla="*/ 21942 w 1091621"/>
                    <a:gd name="connsiteY20" fmla="*/ 336769 h 942328"/>
                    <a:gd name="connsiteX21" fmla="*/ 38399 w 1091621"/>
                    <a:gd name="connsiteY21" fmla="*/ 320313 h 942328"/>
                    <a:gd name="connsiteX22" fmla="*/ 38399 w 1091621"/>
                    <a:gd name="connsiteY22" fmla="*/ 251743 h 942328"/>
                    <a:gd name="connsiteX23" fmla="*/ 49370 w 1091621"/>
                    <a:gd name="connsiteY23" fmla="*/ 240773 h 942328"/>
                    <a:gd name="connsiteX24" fmla="*/ 161823 w 1091621"/>
                    <a:gd name="connsiteY24" fmla="*/ 240773 h 942328"/>
                    <a:gd name="connsiteX25" fmla="*/ 205708 w 1091621"/>
                    <a:gd name="connsiteY25" fmla="*/ 205117 h 942328"/>
                    <a:gd name="connsiteX26" fmla="*/ 301704 w 1091621"/>
                    <a:gd name="connsiteY26" fmla="*/ 125576 h 942328"/>
                    <a:gd name="connsiteX27" fmla="*/ 397701 w 1091621"/>
                    <a:gd name="connsiteY27" fmla="*/ 205117 h 942328"/>
                    <a:gd name="connsiteX28" fmla="*/ 441586 w 1091621"/>
                    <a:gd name="connsiteY28" fmla="*/ 240773 h 942328"/>
                    <a:gd name="connsiteX29" fmla="*/ 518383 w 1091621"/>
                    <a:gd name="connsiteY29" fmla="*/ 240773 h 942328"/>
                    <a:gd name="connsiteX30" fmla="*/ 529354 w 1091621"/>
                    <a:gd name="connsiteY30" fmla="*/ 251743 h 942328"/>
                    <a:gd name="connsiteX31" fmla="*/ 529354 w 1091621"/>
                    <a:gd name="connsiteY31" fmla="*/ 328541 h 942328"/>
                    <a:gd name="connsiteX32" fmla="*/ 518383 w 1091621"/>
                    <a:gd name="connsiteY32" fmla="*/ 339512 h 942328"/>
                    <a:gd name="connsiteX33" fmla="*/ 414158 w 1091621"/>
                    <a:gd name="connsiteY33" fmla="*/ 468422 h 942328"/>
                    <a:gd name="connsiteX34" fmla="*/ 518383 w 1091621"/>
                    <a:gd name="connsiteY34" fmla="*/ 597332 h 942328"/>
                    <a:gd name="connsiteX35" fmla="*/ 529354 w 1091621"/>
                    <a:gd name="connsiteY35" fmla="*/ 608303 h 942328"/>
                    <a:gd name="connsiteX36" fmla="*/ 529354 w 1091621"/>
                    <a:gd name="connsiteY36" fmla="*/ 685100 h 942328"/>
                    <a:gd name="connsiteX37" fmla="*/ 518383 w 1091621"/>
                    <a:gd name="connsiteY37" fmla="*/ 696071 h 942328"/>
                    <a:gd name="connsiteX38" fmla="*/ 285248 w 1091621"/>
                    <a:gd name="connsiteY38" fmla="*/ 696071 h 942328"/>
                    <a:gd name="connsiteX39" fmla="*/ 271534 w 1091621"/>
                    <a:gd name="connsiteY39" fmla="*/ 701556 h 942328"/>
                    <a:gd name="connsiteX40" fmla="*/ 112453 w 1091621"/>
                    <a:gd name="connsiteY40" fmla="*/ 901778 h 942328"/>
                    <a:gd name="connsiteX41" fmla="*/ 106968 w 1091621"/>
                    <a:gd name="connsiteY41" fmla="*/ 901778 h 942328"/>
                    <a:gd name="connsiteX42" fmla="*/ 104225 w 1091621"/>
                    <a:gd name="connsiteY42" fmla="*/ 899036 h 942328"/>
                    <a:gd name="connsiteX43" fmla="*/ 104225 w 1091621"/>
                    <a:gd name="connsiteY43" fmla="*/ 718013 h 942328"/>
                    <a:gd name="connsiteX44" fmla="*/ 87769 w 1091621"/>
                    <a:gd name="connsiteY44" fmla="*/ 701556 h 942328"/>
                    <a:gd name="connsiteX45" fmla="*/ 43884 w 1091621"/>
                    <a:gd name="connsiteY45" fmla="*/ 701556 h 942328"/>
                    <a:gd name="connsiteX46" fmla="*/ 32913 w 1091621"/>
                    <a:gd name="connsiteY46" fmla="*/ 690585 h 942328"/>
                    <a:gd name="connsiteX47" fmla="*/ 32913 w 1091621"/>
                    <a:gd name="connsiteY47" fmla="*/ 397110 h 942328"/>
                    <a:gd name="connsiteX48" fmla="*/ 16457 w 1091621"/>
                    <a:gd name="connsiteY48" fmla="*/ 380653 h 942328"/>
                    <a:gd name="connsiteX49" fmla="*/ 0 w 1091621"/>
                    <a:gd name="connsiteY49" fmla="*/ 397110 h 942328"/>
                    <a:gd name="connsiteX50" fmla="*/ 0 w 1091621"/>
                    <a:gd name="connsiteY50" fmla="*/ 690585 h 942328"/>
                    <a:gd name="connsiteX51" fmla="*/ 43884 w 1091621"/>
                    <a:gd name="connsiteY51" fmla="*/ 734470 h 942328"/>
                    <a:gd name="connsiteX52" fmla="*/ 71312 w 1091621"/>
                    <a:gd name="connsiteY52" fmla="*/ 734470 h 942328"/>
                    <a:gd name="connsiteX53" fmla="*/ 71312 w 1091621"/>
                    <a:gd name="connsiteY53" fmla="*/ 907264 h 942328"/>
                    <a:gd name="connsiteX54" fmla="*/ 95997 w 1091621"/>
                    <a:gd name="connsiteY54" fmla="*/ 940177 h 942328"/>
                    <a:gd name="connsiteX55" fmla="*/ 137138 w 1091621"/>
                    <a:gd name="connsiteY55" fmla="*/ 929206 h 942328"/>
                    <a:gd name="connsiteX56" fmla="*/ 290733 w 1091621"/>
                    <a:gd name="connsiteY56" fmla="*/ 734470 h 942328"/>
                    <a:gd name="connsiteX57" fmla="*/ 515640 w 1091621"/>
                    <a:gd name="connsiteY57" fmla="*/ 734470 h 942328"/>
                    <a:gd name="connsiteX58" fmla="*/ 543068 w 1091621"/>
                    <a:gd name="connsiteY58" fmla="*/ 723499 h 942328"/>
                    <a:gd name="connsiteX59" fmla="*/ 570496 w 1091621"/>
                    <a:gd name="connsiteY59" fmla="*/ 734470 h 942328"/>
                    <a:gd name="connsiteX60" fmla="*/ 647293 w 1091621"/>
                    <a:gd name="connsiteY60" fmla="*/ 734470 h 942328"/>
                    <a:gd name="connsiteX61" fmla="*/ 691178 w 1091621"/>
                    <a:gd name="connsiteY61" fmla="*/ 698814 h 942328"/>
                    <a:gd name="connsiteX62" fmla="*/ 787174 w 1091621"/>
                    <a:gd name="connsiteY62" fmla="*/ 619273 h 942328"/>
                    <a:gd name="connsiteX63" fmla="*/ 883171 w 1091621"/>
                    <a:gd name="connsiteY63" fmla="*/ 698814 h 942328"/>
                    <a:gd name="connsiteX64" fmla="*/ 927055 w 1091621"/>
                    <a:gd name="connsiteY64" fmla="*/ 734470 h 942328"/>
                    <a:gd name="connsiteX65" fmla="*/ 1039509 w 1091621"/>
                    <a:gd name="connsiteY65" fmla="*/ 734470 h 942328"/>
                    <a:gd name="connsiteX66" fmla="*/ 1083393 w 1091621"/>
                    <a:gd name="connsiteY66" fmla="*/ 690585 h 942328"/>
                    <a:gd name="connsiteX67" fmla="*/ 1083393 w 1091621"/>
                    <a:gd name="connsiteY67" fmla="*/ 630245 h 942328"/>
                    <a:gd name="connsiteX68" fmla="*/ 1066937 w 1091621"/>
                    <a:gd name="connsiteY68" fmla="*/ 613788 h 942328"/>
                    <a:gd name="connsiteX69" fmla="*/ 1050480 w 1091621"/>
                    <a:gd name="connsiteY69" fmla="*/ 630245 h 942328"/>
                    <a:gd name="connsiteX70" fmla="*/ 1050480 w 1091621"/>
                    <a:gd name="connsiteY70" fmla="*/ 690585 h 942328"/>
                    <a:gd name="connsiteX71" fmla="*/ 1039509 w 1091621"/>
                    <a:gd name="connsiteY71" fmla="*/ 701556 h 942328"/>
                    <a:gd name="connsiteX72" fmla="*/ 927055 w 1091621"/>
                    <a:gd name="connsiteY72" fmla="*/ 701556 h 942328"/>
                    <a:gd name="connsiteX73" fmla="*/ 916084 w 1091621"/>
                    <a:gd name="connsiteY73" fmla="*/ 690585 h 942328"/>
                    <a:gd name="connsiteX74" fmla="*/ 787174 w 1091621"/>
                    <a:gd name="connsiteY74" fmla="*/ 586360 h 942328"/>
                    <a:gd name="connsiteX75" fmla="*/ 658264 w 1091621"/>
                    <a:gd name="connsiteY75" fmla="*/ 690585 h 942328"/>
                    <a:gd name="connsiteX76" fmla="*/ 647293 w 1091621"/>
                    <a:gd name="connsiteY76" fmla="*/ 701556 h 942328"/>
                    <a:gd name="connsiteX77" fmla="*/ 570496 w 1091621"/>
                    <a:gd name="connsiteY77" fmla="*/ 701556 h 942328"/>
                    <a:gd name="connsiteX78" fmla="*/ 559525 w 1091621"/>
                    <a:gd name="connsiteY78" fmla="*/ 690585 h 942328"/>
                    <a:gd name="connsiteX79" fmla="*/ 559525 w 1091621"/>
                    <a:gd name="connsiteY79" fmla="*/ 613788 h 942328"/>
                    <a:gd name="connsiteX80" fmla="*/ 523869 w 1091621"/>
                    <a:gd name="connsiteY80" fmla="*/ 569904 h 942328"/>
                    <a:gd name="connsiteX81" fmla="*/ 444328 w 1091621"/>
                    <a:gd name="connsiteY81" fmla="*/ 473907 h 942328"/>
                    <a:gd name="connsiteX82" fmla="*/ 523869 w 1091621"/>
                    <a:gd name="connsiteY82" fmla="*/ 377911 h 942328"/>
                    <a:gd name="connsiteX83" fmla="*/ 559525 w 1091621"/>
                    <a:gd name="connsiteY83" fmla="*/ 334026 h 942328"/>
                    <a:gd name="connsiteX84" fmla="*/ 559525 w 1091621"/>
                    <a:gd name="connsiteY84" fmla="*/ 257229 h 942328"/>
                    <a:gd name="connsiteX85" fmla="*/ 570496 w 1091621"/>
                    <a:gd name="connsiteY85" fmla="*/ 246258 h 942328"/>
                    <a:gd name="connsiteX86" fmla="*/ 803631 w 1091621"/>
                    <a:gd name="connsiteY86" fmla="*/ 246258 h 942328"/>
                    <a:gd name="connsiteX87" fmla="*/ 817345 w 1091621"/>
                    <a:gd name="connsiteY87" fmla="*/ 240773 h 942328"/>
                    <a:gd name="connsiteX88" fmla="*/ 976425 w 1091621"/>
                    <a:gd name="connsiteY88" fmla="*/ 37808 h 942328"/>
                    <a:gd name="connsiteX89" fmla="*/ 981911 w 1091621"/>
                    <a:gd name="connsiteY89" fmla="*/ 37808 h 942328"/>
                    <a:gd name="connsiteX90" fmla="*/ 984654 w 1091621"/>
                    <a:gd name="connsiteY90" fmla="*/ 40551 h 942328"/>
                    <a:gd name="connsiteX91" fmla="*/ 984654 w 1091621"/>
                    <a:gd name="connsiteY91" fmla="*/ 229801 h 942328"/>
                    <a:gd name="connsiteX92" fmla="*/ 1001110 w 1091621"/>
                    <a:gd name="connsiteY92" fmla="*/ 246258 h 942328"/>
                    <a:gd name="connsiteX93" fmla="*/ 1044994 w 1091621"/>
                    <a:gd name="connsiteY93" fmla="*/ 246258 h 942328"/>
                    <a:gd name="connsiteX94" fmla="*/ 1055966 w 1091621"/>
                    <a:gd name="connsiteY94" fmla="*/ 257229 h 942328"/>
                    <a:gd name="connsiteX95" fmla="*/ 1055966 w 1091621"/>
                    <a:gd name="connsiteY95" fmla="*/ 558933 h 942328"/>
                    <a:gd name="connsiteX96" fmla="*/ 1075165 w 1091621"/>
                    <a:gd name="connsiteY96" fmla="*/ 569904 h 942328"/>
                    <a:gd name="connsiteX97" fmla="*/ 1075165 w 1091621"/>
                    <a:gd name="connsiteY97" fmla="*/ 569904 h 94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91621" h="942328">
                      <a:moveTo>
                        <a:pt x="1075165" y="569904"/>
                      </a:moveTo>
                      <a:cubicBezTo>
                        <a:pt x="1083393" y="569904"/>
                        <a:pt x="1091621" y="561676"/>
                        <a:pt x="1091621" y="553447"/>
                      </a:cubicBezTo>
                      <a:lnTo>
                        <a:pt x="1091621" y="251743"/>
                      </a:lnTo>
                      <a:cubicBezTo>
                        <a:pt x="1091621" y="227059"/>
                        <a:pt x="1072422" y="207859"/>
                        <a:pt x="1047737" y="207859"/>
                      </a:cubicBezTo>
                      <a:lnTo>
                        <a:pt x="1017567" y="207859"/>
                      </a:lnTo>
                      <a:lnTo>
                        <a:pt x="1017567" y="35065"/>
                      </a:lnTo>
                      <a:cubicBezTo>
                        <a:pt x="1017567" y="18609"/>
                        <a:pt x="1009338" y="4895"/>
                        <a:pt x="992882" y="2152"/>
                      </a:cubicBezTo>
                      <a:cubicBezTo>
                        <a:pt x="979168" y="-3333"/>
                        <a:pt x="962711" y="2152"/>
                        <a:pt x="951740" y="13123"/>
                      </a:cubicBezTo>
                      <a:lnTo>
                        <a:pt x="798145" y="207859"/>
                      </a:lnTo>
                      <a:lnTo>
                        <a:pt x="573238" y="207859"/>
                      </a:lnTo>
                      <a:cubicBezTo>
                        <a:pt x="562267" y="207859"/>
                        <a:pt x="554039" y="210602"/>
                        <a:pt x="545811" y="218830"/>
                      </a:cubicBezTo>
                      <a:cubicBezTo>
                        <a:pt x="537582" y="213345"/>
                        <a:pt x="529354" y="207859"/>
                        <a:pt x="518383" y="207859"/>
                      </a:cubicBezTo>
                      <a:lnTo>
                        <a:pt x="441586" y="207859"/>
                      </a:lnTo>
                      <a:cubicBezTo>
                        <a:pt x="436100" y="207859"/>
                        <a:pt x="430615" y="202374"/>
                        <a:pt x="430615" y="196888"/>
                      </a:cubicBezTo>
                      <a:cubicBezTo>
                        <a:pt x="419644" y="136548"/>
                        <a:pt x="364788" y="92663"/>
                        <a:pt x="301704" y="92663"/>
                      </a:cubicBezTo>
                      <a:cubicBezTo>
                        <a:pt x="238621" y="92663"/>
                        <a:pt x="186508" y="136548"/>
                        <a:pt x="172794" y="196888"/>
                      </a:cubicBezTo>
                      <a:cubicBezTo>
                        <a:pt x="172794" y="202374"/>
                        <a:pt x="167309" y="207859"/>
                        <a:pt x="161823" y="207859"/>
                      </a:cubicBezTo>
                      <a:lnTo>
                        <a:pt x="49370" y="207859"/>
                      </a:lnTo>
                      <a:cubicBezTo>
                        <a:pt x="24685" y="207859"/>
                        <a:pt x="5486" y="227059"/>
                        <a:pt x="5486" y="251743"/>
                      </a:cubicBezTo>
                      <a:lnTo>
                        <a:pt x="5486" y="320313"/>
                      </a:lnTo>
                      <a:cubicBezTo>
                        <a:pt x="5486" y="328541"/>
                        <a:pt x="13714" y="336769"/>
                        <a:pt x="21942" y="336769"/>
                      </a:cubicBezTo>
                      <a:cubicBezTo>
                        <a:pt x="30170" y="336769"/>
                        <a:pt x="38399" y="328541"/>
                        <a:pt x="38399" y="320313"/>
                      </a:cubicBezTo>
                      <a:lnTo>
                        <a:pt x="38399" y="251743"/>
                      </a:lnTo>
                      <a:cubicBezTo>
                        <a:pt x="38399" y="246258"/>
                        <a:pt x="43884" y="240773"/>
                        <a:pt x="49370" y="240773"/>
                      </a:cubicBezTo>
                      <a:lnTo>
                        <a:pt x="161823" y="240773"/>
                      </a:lnTo>
                      <a:cubicBezTo>
                        <a:pt x="183766" y="240773"/>
                        <a:pt x="200222" y="227059"/>
                        <a:pt x="205708" y="205117"/>
                      </a:cubicBezTo>
                      <a:cubicBezTo>
                        <a:pt x="213936" y="158490"/>
                        <a:pt x="255077" y="125576"/>
                        <a:pt x="301704" y="125576"/>
                      </a:cubicBezTo>
                      <a:cubicBezTo>
                        <a:pt x="348332" y="125576"/>
                        <a:pt x="389473" y="158490"/>
                        <a:pt x="397701" y="205117"/>
                      </a:cubicBezTo>
                      <a:cubicBezTo>
                        <a:pt x="403187" y="227059"/>
                        <a:pt x="419644" y="240773"/>
                        <a:pt x="441586" y="240773"/>
                      </a:cubicBezTo>
                      <a:lnTo>
                        <a:pt x="518383" y="240773"/>
                      </a:lnTo>
                      <a:cubicBezTo>
                        <a:pt x="523869" y="240773"/>
                        <a:pt x="529354" y="246258"/>
                        <a:pt x="529354" y="251743"/>
                      </a:cubicBezTo>
                      <a:lnTo>
                        <a:pt x="529354" y="328541"/>
                      </a:lnTo>
                      <a:cubicBezTo>
                        <a:pt x="529354" y="334026"/>
                        <a:pt x="523869" y="339512"/>
                        <a:pt x="518383" y="339512"/>
                      </a:cubicBezTo>
                      <a:cubicBezTo>
                        <a:pt x="458042" y="353226"/>
                        <a:pt x="414158" y="405338"/>
                        <a:pt x="414158" y="468422"/>
                      </a:cubicBezTo>
                      <a:cubicBezTo>
                        <a:pt x="414158" y="531505"/>
                        <a:pt x="458042" y="583618"/>
                        <a:pt x="518383" y="597332"/>
                      </a:cubicBezTo>
                      <a:cubicBezTo>
                        <a:pt x="523869" y="597332"/>
                        <a:pt x="529354" y="602817"/>
                        <a:pt x="529354" y="608303"/>
                      </a:cubicBezTo>
                      <a:lnTo>
                        <a:pt x="529354" y="685100"/>
                      </a:lnTo>
                      <a:cubicBezTo>
                        <a:pt x="529354" y="690585"/>
                        <a:pt x="523869" y="696071"/>
                        <a:pt x="518383" y="696071"/>
                      </a:cubicBezTo>
                      <a:lnTo>
                        <a:pt x="285248" y="696071"/>
                      </a:lnTo>
                      <a:cubicBezTo>
                        <a:pt x="279762" y="696071"/>
                        <a:pt x="277019" y="698814"/>
                        <a:pt x="271534" y="701556"/>
                      </a:cubicBezTo>
                      <a:lnTo>
                        <a:pt x="112453" y="901778"/>
                      </a:lnTo>
                      <a:cubicBezTo>
                        <a:pt x="112453" y="904521"/>
                        <a:pt x="109711" y="904521"/>
                        <a:pt x="106968" y="901778"/>
                      </a:cubicBezTo>
                      <a:cubicBezTo>
                        <a:pt x="104225" y="901778"/>
                        <a:pt x="104225" y="899036"/>
                        <a:pt x="104225" y="899036"/>
                      </a:cubicBezTo>
                      <a:lnTo>
                        <a:pt x="104225" y="718013"/>
                      </a:lnTo>
                      <a:cubicBezTo>
                        <a:pt x="104225" y="709785"/>
                        <a:pt x="95997" y="701556"/>
                        <a:pt x="87769" y="701556"/>
                      </a:cubicBezTo>
                      <a:lnTo>
                        <a:pt x="43884" y="701556"/>
                      </a:lnTo>
                      <a:cubicBezTo>
                        <a:pt x="38399" y="701556"/>
                        <a:pt x="32913" y="696071"/>
                        <a:pt x="32913" y="690585"/>
                      </a:cubicBezTo>
                      <a:lnTo>
                        <a:pt x="32913" y="397110"/>
                      </a:lnTo>
                      <a:cubicBezTo>
                        <a:pt x="32913" y="388882"/>
                        <a:pt x="24685" y="380653"/>
                        <a:pt x="16457" y="380653"/>
                      </a:cubicBezTo>
                      <a:cubicBezTo>
                        <a:pt x="8228" y="380653"/>
                        <a:pt x="0" y="388882"/>
                        <a:pt x="0" y="397110"/>
                      </a:cubicBezTo>
                      <a:lnTo>
                        <a:pt x="0" y="690585"/>
                      </a:lnTo>
                      <a:cubicBezTo>
                        <a:pt x="0" y="715270"/>
                        <a:pt x="19199" y="734470"/>
                        <a:pt x="43884" y="734470"/>
                      </a:cubicBezTo>
                      <a:lnTo>
                        <a:pt x="71312" y="734470"/>
                      </a:lnTo>
                      <a:lnTo>
                        <a:pt x="71312" y="907264"/>
                      </a:lnTo>
                      <a:cubicBezTo>
                        <a:pt x="71312" y="923720"/>
                        <a:pt x="79540" y="937434"/>
                        <a:pt x="95997" y="940177"/>
                      </a:cubicBezTo>
                      <a:cubicBezTo>
                        <a:pt x="109711" y="945662"/>
                        <a:pt x="126167" y="940177"/>
                        <a:pt x="137138" y="929206"/>
                      </a:cubicBezTo>
                      <a:lnTo>
                        <a:pt x="290733" y="734470"/>
                      </a:lnTo>
                      <a:lnTo>
                        <a:pt x="515640" y="734470"/>
                      </a:lnTo>
                      <a:cubicBezTo>
                        <a:pt x="526611" y="734470"/>
                        <a:pt x="534840" y="731727"/>
                        <a:pt x="543068" y="723499"/>
                      </a:cubicBezTo>
                      <a:cubicBezTo>
                        <a:pt x="551296" y="728984"/>
                        <a:pt x="559525" y="734470"/>
                        <a:pt x="570496" y="734470"/>
                      </a:cubicBezTo>
                      <a:lnTo>
                        <a:pt x="647293" y="734470"/>
                      </a:lnTo>
                      <a:cubicBezTo>
                        <a:pt x="669235" y="734470"/>
                        <a:pt x="685692" y="720756"/>
                        <a:pt x="691178" y="698814"/>
                      </a:cubicBezTo>
                      <a:cubicBezTo>
                        <a:pt x="699406" y="652187"/>
                        <a:pt x="740547" y="619273"/>
                        <a:pt x="787174" y="619273"/>
                      </a:cubicBezTo>
                      <a:cubicBezTo>
                        <a:pt x="833801" y="619273"/>
                        <a:pt x="874943" y="652187"/>
                        <a:pt x="883171" y="698814"/>
                      </a:cubicBezTo>
                      <a:cubicBezTo>
                        <a:pt x="888657" y="720756"/>
                        <a:pt x="905113" y="734470"/>
                        <a:pt x="927055" y="734470"/>
                      </a:cubicBezTo>
                      <a:lnTo>
                        <a:pt x="1039509" y="734470"/>
                      </a:lnTo>
                      <a:cubicBezTo>
                        <a:pt x="1064194" y="734470"/>
                        <a:pt x="1083393" y="715270"/>
                        <a:pt x="1083393" y="690585"/>
                      </a:cubicBezTo>
                      <a:lnTo>
                        <a:pt x="1083393" y="630245"/>
                      </a:lnTo>
                      <a:cubicBezTo>
                        <a:pt x="1083393" y="622016"/>
                        <a:pt x="1075165" y="613788"/>
                        <a:pt x="1066937" y="613788"/>
                      </a:cubicBezTo>
                      <a:cubicBezTo>
                        <a:pt x="1058708" y="613788"/>
                        <a:pt x="1050480" y="622016"/>
                        <a:pt x="1050480" y="630245"/>
                      </a:cubicBezTo>
                      <a:lnTo>
                        <a:pt x="1050480" y="690585"/>
                      </a:lnTo>
                      <a:cubicBezTo>
                        <a:pt x="1050480" y="696071"/>
                        <a:pt x="1044994" y="701556"/>
                        <a:pt x="1039509" y="701556"/>
                      </a:cubicBezTo>
                      <a:lnTo>
                        <a:pt x="927055" y="701556"/>
                      </a:lnTo>
                      <a:cubicBezTo>
                        <a:pt x="921570" y="701556"/>
                        <a:pt x="916084" y="696071"/>
                        <a:pt x="916084" y="690585"/>
                      </a:cubicBezTo>
                      <a:cubicBezTo>
                        <a:pt x="905113" y="630245"/>
                        <a:pt x="850258" y="586360"/>
                        <a:pt x="787174" y="586360"/>
                      </a:cubicBezTo>
                      <a:cubicBezTo>
                        <a:pt x="724091" y="586360"/>
                        <a:pt x="671978" y="630245"/>
                        <a:pt x="658264" y="690585"/>
                      </a:cubicBezTo>
                      <a:cubicBezTo>
                        <a:pt x="658264" y="696071"/>
                        <a:pt x="652779" y="701556"/>
                        <a:pt x="647293" y="701556"/>
                      </a:cubicBezTo>
                      <a:lnTo>
                        <a:pt x="570496" y="701556"/>
                      </a:lnTo>
                      <a:cubicBezTo>
                        <a:pt x="565010" y="701556"/>
                        <a:pt x="559525" y="696071"/>
                        <a:pt x="559525" y="690585"/>
                      </a:cubicBezTo>
                      <a:lnTo>
                        <a:pt x="559525" y="613788"/>
                      </a:lnTo>
                      <a:cubicBezTo>
                        <a:pt x="559525" y="591846"/>
                        <a:pt x="545811" y="575390"/>
                        <a:pt x="523869" y="569904"/>
                      </a:cubicBezTo>
                      <a:cubicBezTo>
                        <a:pt x="477242" y="561676"/>
                        <a:pt x="444328" y="520534"/>
                        <a:pt x="444328" y="473907"/>
                      </a:cubicBezTo>
                      <a:cubicBezTo>
                        <a:pt x="444328" y="427280"/>
                        <a:pt x="477242" y="386139"/>
                        <a:pt x="523869" y="377911"/>
                      </a:cubicBezTo>
                      <a:cubicBezTo>
                        <a:pt x="545811" y="372425"/>
                        <a:pt x="559525" y="355969"/>
                        <a:pt x="559525" y="334026"/>
                      </a:cubicBezTo>
                      <a:lnTo>
                        <a:pt x="559525" y="257229"/>
                      </a:lnTo>
                      <a:cubicBezTo>
                        <a:pt x="559525" y="251743"/>
                        <a:pt x="565010" y="246258"/>
                        <a:pt x="570496" y="246258"/>
                      </a:cubicBezTo>
                      <a:lnTo>
                        <a:pt x="803631" y="246258"/>
                      </a:lnTo>
                      <a:cubicBezTo>
                        <a:pt x="809116" y="246258"/>
                        <a:pt x="811859" y="243515"/>
                        <a:pt x="817345" y="240773"/>
                      </a:cubicBezTo>
                      <a:lnTo>
                        <a:pt x="976425" y="37808"/>
                      </a:lnTo>
                      <a:cubicBezTo>
                        <a:pt x="976425" y="35065"/>
                        <a:pt x="979168" y="35065"/>
                        <a:pt x="981911" y="37808"/>
                      </a:cubicBezTo>
                      <a:cubicBezTo>
                        <a:pt x="984654" y="40551"/>
                        <a:pt x="984654" y="40551"/>
                        <a:pt x="984654" y="40551"/>
                      </a:cubicBezTo>
                      <a:lnTo>
                        <a:pt x="984654" y="229801"/>
                      </a:lnTo>
                      <a:cubicBezTo>
                        <a:pt x="984654" y="238030"/>
                        <a:pt x="992882" y="246258"/>
                        <a:pt x="1001110" y="246258"/>
                      </a:cubicBezTo>
                      <a:lnTo>
                        <a:pt x="1044994" y="246258"/>
                      </a:lnTo>
                      <a:cubicBezTo>
                        <a:pt x="1050480" y="246258"/>
                        <a:pt x="1055966" y="251743"/>
                        <a:pt x="1055966" y="257229"/>
                      </a:cubicBezTo>
                      <a:lnTo>
                        <a:pt x="1055966" y="558933"/>
                      </a:lnTo>
                      <a:cubicBezTo>
                        <a:pt x="1058708" y="561676"/>
                        <a:pt x="1066937" y="569904"/>
                        <a:pt x="1075165" y="569904"/>
                      </a:cubicBezTo>
                      <a:lnTo>
                        <a:pt x="1075165" y="569904"/>
                      </a:lnTo>
                      <a:close/>
                    </a:path>
                  </a:pathLst>
                </a:custGeom>
                <a:grpFill/>
                <a:ln w="27426"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549238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F9445-C411-4EAB-6083-D75F89B84712}"/>
            </a:ext>
          </a:extLst>
        </p:cNvPr>
        <p:cNvGrpSpPr/>
        <p:nvPr/>
      </p:nvGrpSpPr>
      <p:grpSpPr>
        <a:xfrm>
          <a:off x="0" y="0"/>
          <a:ext cx="0" cy="0"/>
          <a:chOff x="0" y="0"/>
          <a:chExt cx="0" cy="0"/>
        </a:xfrm>
      </p:grpSpPr>
      <p:pic>
        <p:nvPicPr>
          <p:cNvPr id="5" name="Picture Placeholder 11">
            <a:extLst>
              <a:ext uri="{FF2B5EF4-FFF2-40B4-BE49-F238E27FC236}">
                <a16:creationId xmlns:a16="http://schemas.microsoft.com/office/drawing/2014/main" id="{10F75CE7-D0EA-C3F7-7029-503ABCDCCD15}"/>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a:stretch/>
        </p:blipFill>
        <p:spPr/>
      </p:pic>
      <p:sp>
        <p:nvSpPr>
          <p:cNvPr id="12" name="Text Placeholder 2">
            <a:extLst>
              <a:ext uri="{FF2B5EF4-FFF2-40B4-BE49-F238E27FC236}">
                <a16:creationId xmlns:a16="http://schemas.microsoft.com/office/drawing/2014/main" id="{C7637B03-8A38-4D25-F278-B798AAF1D405}"/>
              </a:ext>
            </a:extLst>
          </p:cNvPr>
          <p:cNvSpPr>
            <a:spLocks noGrp="1"/>
          </p:cNvSpPr>
          <p:nvPr>
            <p:ph type="body" sz="quarter" idx="18"/>
          </p:nvPr>
        </p:nvSpPr>
        <p:spPr>
          <a:xfrm>
            <a:off x="749960" y="1168609"/>
            <a:ext cx="10692079" cy="5013433"/>
          </a:xfrm>
          <a:noFill/>
          <a:ln>
            <a:noFill/>
          </a:ln>
        </p:spPr>
        <p:txBody>
          <a:bodyPr/>
          <a:lstStyle/>
          <a:p>
            <a:pPr marL="0" indent="0" algn="l"/>
            <a:r>
              <a:rPr lang="nl-NL" dirty="0">
                <a:solidFill>
                  <a:srgbClr val="292668"/>
                </a:solidFill>
              </a:rPr>
              <a:t>Verhalen over eten ontstaan niet vanzelf. Ze worden gemaakt, gekozen en verspreid door verschillende partijen, elk met eigen belangen en invloed</a:t>
            </a:r>
            <a:r>
              <a:rPr lang="en-US" dirty="0">
                <a:solidFill>
                  <a:srgbClr val="292668"/>
                </a:solidFill>
              </a:rPr>
              <a:t>.</a:t>
            </a:r>
          </a:p>
          <a:p>
            <a:pPr marL="0" indent="0" algn="l"/>
            <a:r>
              <a:rPr lang="en-US" b="1" dirty="0">
                <a:solidFill>
                  <a:srgbClr val="292668"/>
                </a:solidFill>
                <a:highlight>
                  <a:srgbClr val="88D1DA"/>
                </a:highlight>
              </a:rPr>
              <a:t>Kernvraag: </a:t>
            </a:r>
            <a:r>
              <a:rPr lang="en-US" i="1" dirty="0">
                <a:solidFill>
                  <a:srgbClr val="292668"/>
                </a:solidFill>
                <a:highlight>
                  <a:srgbClr val="88D1DA"/>
                </a:highlight>
              </a:rPr>
              <a:t>Wie </a:t>
            </a:r>
            <a:r>
              <a:rPr lang="en-US" i="1" dirty="0" err="1">
                <a:solidFill>
                  <a:srgbClr val="292668"/>
                </a:solidFill>
                <a:highlight>
                  <a:srgbClr val="88D1DA"/>
                </a:highlight>
              </a:rPr>
              <a:t>zijn</a:t>
            </a:r>
            <a:r>
              <a:rPr lang="en-US" i="1" dirty="0">
                <a:solidFill>
                  <a:srgbClr val="292668"/>
                </a:solidFill>
                <a:highlight>
                  <a:srgbClr val="88D1DA"/>
                </a:highlight>
              </a:rPr>
              <a:t> de storytellers?</a:t>
            </a:r>
            <a:endParaRPr lang="en-US" dirty="0">
              <a:solidFill>
                <a:srgbClr val="292668"/>
              </a:solidFill>
              <a:highlight>
                <a:srgbClr val="88D1DA"/>
              </a:highlight>
            </a:endParaRPr>
          </a:p>
          <a:p>
            <a:pPr marL="0" indent="0" algn="l"/>
            <a:r>
              <a:rPr lang="en-US" dirty="0" err="1">
                <a:solidFill>
                  <a:srgbClr val="292668"/>
                </a:solidFill>
              </a:rPr>
              <a:t>Veelvoorkomende</a:t>
            </a:r>
            <a:r>
              <a:rPr lang="en-US" dirty="0">
                <a:solidFill>
                  <a:srgbClr val="292668"/>
                </a:solidFill>
              </a:rPr>
              <a:t> storytellers </a:t>
            </a:r>
            <a:r>
              <a:rPr lang="en-US" dirty="0" err="1">
                <a:solidFill>
                  <a:srgbClr val="292668"/>
                </a:solidFill>
              </a:rPr>
              <a:t>zijn</a:t>
            </a:r>
            <a:r>
              <a:rPr lang="en-US" dirty="0">
                <a:solidFill>
                  <a:srgbClr val="292668"/>
                </a:solidFill>
              </a:rPr>
              <a:t>:</a:t>
            </a:r>
          </a:p>
          <a:p>
            <a:pPr marL="342900" indent="-342900" algn="l">
              <a:spcBef>
                <a:spcPts val="600"/>
              </a:spcBef>
              <a:buFont typeface="Arial" panose="020B0604020202020204" pitchFamily="34" charset="0"/>
              <a:buChar char="•"/>
            </a:pPr>
            <a:r>
              <a:rPr lang="en-US" b="1" dirty="0">
                <a:solidFill>
                  <a:srgbClr val="292668"/>
                </a:solidFill>
              </a:rPr>
              <a:t>Voedingsbedrijven en merken</a:t>
            </a:r>
          </a:p>
          <a:p>
            <a:pPr marL="342900" indent="-342900" algn="l">
              <a:spcBef>
                <a:spcPts val="600"/>
              </a:spcBef>
              <a:buFont typeface="Arial" panose="020B0604020202020204" pitchFamily="34" charset="0"/>
              <a:buChar char="•"/>
            </a:pPr>
            <a:r>
              <a:rPr lang="en-US" b="1" dirty="0">
                <a:solidFill>
                  <a:srgbClr val="292668"/>
                </a:solidFill>
              </a:rPr>
              <a:t>Marketingbureaus en adverteerders</a:t>
            </a:r>
          </a:p>
          <a:p>
            <a:pPr marL="342900" indent="-342900" algn="l">
              <a:spcBef>
                <a:spcPts val="600"/>
              </a:spcBef>
              <a:buFont typeface="Arial" panose="020B0604020202020204" pitchFamily="34" charset="0"/>
              <a:buChar char="•"/>
            </a:pPr>
            <a:r>
              <a:rPr lang="en-US" b="1" dirty="0">
                <a:solidFill>
                  <a:srgbClr val="292668"/>
                </a:solidFill>
              </a:rPr>
              <a:t>Media </a:t>
            </a:r>
            <a:r>
              <a:rPr lang="en-US" b="1" dirty="0" err="1">
                <a:solidFill>
                  <a:srgbClr val="292668"/>
                </a:solidFill>
              </a:rPr>
              <a:t>en</a:t>
            </a:r>
            <a:r>
              <a:rPr lang="en-US" b="1" dirty="0">
                <a:solidFill>
                  <a:srgbClr val="292668"/>
                </a:solidFill>
              </a:rPr>
              <a:t> food </a:t>
            </a:r>
            <a:r>
              <a:rPr lang="en-US" b="1" dirty="0" err="1">
                <a:solidFill>
                  <a:srgbClr val="292668"/>
                </a:solidFill>
              </a:rPr>
              <a:t>journalisten</a:t>
            </a:r>
            <a:endParaRPr lang="en-US" b="1" dirty="0">
              <a:solidFill>
                <a:srgbClr val="292668"/>
              </a:solidFill>
            </a:endParaRPr>
          </a:p>
          <a:p>
            <a:pPr marL="342900" indent="-342900" algn="l">
              <a:spcBef>
                <a:spcPts val="600"/>
              </a:spcBef>
              <a:buFont typeface="Arial" panose="020B0604020202020204" pitchFamily="34" charset="0"/>
              <a:buChar char="•"/>
            </a:pPr>
            <a:r>
              <a:rPr lang="en-US" b="1" dirty="0">
                <a:solidFill>
                  <a:srgbClr val="292668"/>
                </a:solidFill>
              </a:rPr>
              <a:t>Overheden </a:t>
            </a:r>
            <a:r>
              <a:rPr lang="en-US" b="1" dirty="0" err="1">
                <a:solidFill>
                  <a:srgbClr val="292668"/>
                </a:solidFill>
              </a:rPr>
              <a:t>en</a:t>
            </a:r>
            <a:r>
              <a:rPr lang="en-US" b="1" dirty="0">
                <a:solidFill>
                  <a:srgbClr val="292668"/>
                </a:solidFill>
              </a:rPr>
              <a:t> </a:t>
            </a:r>
            <a:r>
              <a:rPr lang="en-US" b="1" dirty="0" err="1">
                <a:solidFill>
                  <a:srgbClr val="292668"/>
                </a:solidFill>
              </a:rPr>
              <a:t>beleidsmakers</a:t>
            </a:r>
            <a:endParaRPr lang="en-US" b="1" dirty="0">
              <a:solidFill>
                <a:srgbClr val="292668"/>
              </a:solidFill>
            </a:endParaRPr>
          </a:p>
          <a:p>
            <a:pPr marL="342900" indent="-342900" algn="l">
              <a:spcBef>
                <a:spcPts val="600"/>
              </a:spcBef>
              <a:buFont typeface="Arial" panose="020B0604020202020204" pitchFamily="34" charset="0"/>
              <a:buChar char="•"/>
            </a:pPr>
            <a:r>
              <a:rPr lang="en-US" b="1" dirty="0" err="1">
                <a:solidFill>
                  <a:srgbClr val="292668"/>
                </a:solidFill>
              </a:rPr>
              <a:t>Academische</a:t>
            </a:r>
            <a:r>
              <a:rPr lang="en-US" b="1" dirty="0">
                <a:solidFill>
                  <a:srgbClr val="292668"/>
                </a:solidFill>
              </a:rPr>
              <a:t> en wetenschappelijke instellingen</a:t>
            </a:r>
          </a:p>
          <a:p>
            <a:pPr marL="0" indent="0" algn="l"/>
            <a:r>
              <a:rPr lang="nl-NL" dirty="0">
                <a:solidFill>
                  <a:srgbClr val="292668"/>
                </a:solidFill>
              </a:rPr>
              <a:t>Deze partijen hebben vaak meer toegang tot platforms, geld en zichtbaarheid. Daardoor bepalen zij vaak welke verhalen we horen en wat als normaal, wenselijk of duurzaam wordt gezien.</a:t>
            </a:r>
            <a:endParaRPr lang="en-US" dirty="0">
              <a:solidFill>
                <a:srgbClr val="292668"/>
              </a:solidFill>
            </a:endParaRPr>
          </a:p>
        </p:txBody>
      </p:sp>
      <p:sp>
        <p:nvSpPr>
          <p:cNvPr id="14" name="Text Placeholder 1">
            <a:extLst>
              <a:ext uri="{FF2B5EF4-FFF2-40B4-BE49-F238E27FC236}">
                <a16:creationId xmlns:a16="http://schemas.microsoft.com/office/drawing/2014/main" id="{A920E321-C517-5694-EB7E-0E99D2A3A27F}"/>
              </a:ext>
            </a:extLst>
          </p:cNvPr>
          <p:cNvSpPr txBox="1">
            <a:spLocks/>
          </p:cNvSpPr>
          <p:nvPr/>
        </p:nvSpPr>
        <p:spPr>
          <a:xfrm>
            <a:off x="588579" y="355209"/>
            <a:ext cx="7265101" cy="641497"/>
          </a:xfrm>
          <a:prstGeom prst="rect">
            <a:avLst/>
          </a:prstGeom>
          <a:solidFill>
            <a:srgbClr val="F26F46"/>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0">
              <a:lnSpc>
                <a:spcPct val="100000"/>
              </a:lnSpc>
              <a:buNone/>
            </a:pPr>
            <a:r>
              <a:rPr lang="en-US" b="1" dirty="0">
                <a:solidFill>
                  <a:schemeClr val="bg1"/>
                </a:solidFill>
              </a:rPr>
              <a:t>Wie </a:t>
            </a:r>
            <a:r>
              <a:rPr lang="en-US" b="1" dirty="0" err="1">
                <a:solidFill>
                  <a:schemeClr val="bg1"/>
                </a:solidFill>
              </a:rPr>
              <a:t>bepaalt</a:t>
            </a:r>
            <a:r>
              <a:rPr lang="en-US" b="1" dirty="0">
                <a:solidFill>
                  <a:schemeClr val="bg1"/>
                </a:solidFill>
              </a:rPr>
              <a:t> het </a:t>
            </a:r>
            <a:r>
              <a:rPr lang="en-US" b="1" dirty="0" err="1">
                <a:solidFill>
                  <a:schemeClr val="bg1"/>
                </a:solidFill>
              </a:rPr>
              <a:t>verhaal</a:t>
            </a:r>
            <a:r>
              <a:rPr lang="en-US" b="1" dirty="0">
                <a:solidFill>
                  <a:schemeClr val="bg1"/>
                </a:solidFill>
              </a:rPr>
              <a:t> achter </a:t>
            </a:r>
            <a:r>
              <a:rPr lang="en-US" b="1" dirty="0" err="1">
                <a:solidFill>
                  <a:schemeClr val="bg1"/>
                </a:solidFill>
              </a:rPr>
              <a:t>ons</a:t>
            </a:r>
            <a:r>
              <a:rPr lang="en-US" b="1" dirty="0">
                <a:solidFill>
                  <a:schemeClr val="bg1"/>
                </a:solidFill>
              </a:rPr>
              <a:t> eten? </a:t>
            </a:r>
          </a:p>
        </p:txBody>
      </p:sp>
    </p:spTree>
    <p:extLst>
      <p:ext uri="{BB962C8B-B14F-4D97-AF65-F5344CB8AC3E}">
        <p14:creationId xmlns:p14="http://schemas.microsoft.com/office/powerpoint/2010/main" val="3155375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101FB9-F5C2-793E-FE0D-1A1F7C1D7036}"/>
              </a:ext>
            </a:extLst>
          </p:cNvPr>
          <p:cNvSpPr>
            <a:spLocks noGrp="1"/>
          </p:cNvSpPr>
          <p:nvPr>
            <p:ph type="body" sz="quarter" idx="16"/>
          </p:nvPr>
        </p:nvSpPr>
        <p:spPr>
          <a:xfrm>
            <a:off x="904856" y="826894"/>
            <a:ext cx="10052954" cy="594329"/>
          </a:xfrm>
        </p:spPr>
        <p:txBody>
          <a:bodyPr/>
          <a:lstStyle/>
          <a:p>
            <a:r>
              <a:rPr lang="nl-NL" dirty="0"/>
              <a:t>Welke stemmen worden niet gehoord?</a:t>
            </a:r>
            <a:endParaRPr lang="en-GB" dirty="0"/>
          </a:p>
        </p:txBody>
      </p:sp>
      <p:sp>
        <p:nvSpPr>
          <p:cNvPr id="3" name="Text Placeholder 2">
            <a:extLst>
              <a:ext uri="{FF2B5EF4-FFF2-40B4-BE49-F238E27FC236}">
                <a16:creationId xmlns:a16="http://schemas.microsoft.com/office/drawing/2014/main" id="{89DC9E6B-479A-EC3A-9B1B-9C407F4FFA01}"/>
              </a:ext>
            </a:extLst>
          </p:cNvPr>
          <p:cNvSpPr>
            <a:spLocks noGrp="1"/>
          </p:cNvSpPr>
          <p:nvPr>
            <p:ph type="body" sz="quarter" idx="19"/>
          </p:nvPr>
        </p:nvSpPr>
        <p:spPr>
          <a:xfrm>
            <a:off x="955702" y="1401295"/>
            <a:ext cx="10052954" cy="4250335"/>
          </a:xfrm>
        </p:spPr>
        <p:txBody>
          <a:bodyPr/>
          <a:lstStyle/>
          <a:p>
            <a:pPr marL="0" indent="0" algn="just"/>
            <a:r>
              <a:rPr lang="nl-NL" sz="2200" dirty="0"/>
              <a:t>Voedselcommunicatie bestaat uit veel verschillende stemmen. Steeds meer aandacht gaat uit naar perspectieven die eerder minder zichtbaar waren. Het meenemen van praktijkervaring en lokale kennis zorgt voor rijkere en meer gebalanceerde verhalen</a:t>
            </a:r>
            <a:r>
              <a:rPr lang="en-US" sz="2200" dirty="0"/>
              <a:t>.</a:t>
            </a:r>
          </a:p>
          <a:p>
            <a:pPr marL="0" indent="0" algn="just"/>
            <a:endParaRPr lang="en-US" sz="2200" b="1" dirty="0"/>
          </a:p>
          <a:p>
            <a:pPr marL="0" indent="0" algn="just"/>
            <a:r>
              <a:rPr lang="en-US" sz="2200" b="1" dirty="0" err="1"/>
              <a:t>Belangrijke</a:t>
            </a:r>
            <a:r>
              <a:rPr lang="en-US" sz="2200" b="1" dirty="0"/>
              <a:t> perspectieven zijn onder meer:</a:t>
            </a:r>
            <a:endParaRPr lang="en-US" sz="2200" dirty="0"/>
          </a:p>
          <a:p>
            <a:pPr marL="342900" indent="-342900" algn="just">
              <a:buFont typeface="Arial" panose="020B0604020202020204" pitchFamily="34" charset="0"/>
              <a:buChar char="•"/>
            </a:pPr>
            <a:r>
              <a:rPr lang="en-US" sz="2200" dirty="0"/>
              <a:t>Kleinschalige boeren </a:t>
            </a:r>
            <a:r>
              <a:rPr lang="en-US" sz="2200" dirty="0" err="1"/>
              <a:t>en</a:t>
            </a:r>
            <a:r>
              <a:rPr lang="en-US" sz="2200" dirty="0"/>
              <a:t> </a:t>
            </a:r>
            <a:r>
              <a:rPr lang="en-US" sz="2200" dirty="0" err="1"/>
              <a:t>producenten</a:t>
            </a:r>
            <a:endParaRPr lang="en-US" sz="2200" dirty="0"/>
          </a:p>
          <a:p>
            <a:pPr marL="342900" indent="-342900" algn="just">
              <a:buFont typeface="Arial" panose="020B0604020202020204" pitchFamily="34" charset="0"/>
              <a:buChar char="•"/>
            </a:pPr>
            <a:r>
              <a:rPr lang="en-US" sz="2200" dirty="0"/>
              <a:t>Migranten en informele voedselwerkers</a:t>
            </a:r>
          </a:p>
          <a:p>
            <a:pPr marL="342900" indent="-342900" algn="just">
              <a:buFont typeface="Arial" panose="020B0604020202020204" pitchFamily="34" charset="0"/>
              <a:buChar char="•"/>
            </a:pPr>
            <a:r>
              <a:rPr lang="en-US" sz="2200" dirty="0" err="1"/>
              <a:t>Inheemse</a:t>
            </a:r>
            <a:r>
              <a:rPr lang="en-US" sz="2200" dirty="0"/>
              <a:t> </a:t>
            </a:r>
            <a:r>
              <a:rPr lang="en-US" sz="2200" dirty="0" err="1"/>
              <a:t>gemeenschappen</a:t>
            </a:r>
            <a:r>
              <a:rPr lang="en-US" sz="2200" dirty="0"/>
              <a:t> </a:t>
            </a:r>
            <a:r>
              <a:rPr lang="en-US" sz="2200" dirty="0" err="1"/>
              <a:t>en</a:t>
            </a:r>
            <a:r>
              <a:rPr lang="en-US" sz="2200" dirty="0"/>
              <a:t> </a:t>
            </a:r>
            <a:r>
              <a:rPr lang="en-US" sz="2200" dirty="0" err="1"/>
              <a:t>dragers</a:t>
            </a:r>
            <a:r>
              <a:rPr lang="en-US" sz="2200" dirty="0"/>
              <a:t> van traditionele kennis</a:t>
            </a:r>
          </a:p>
          <a:p>
            <a:pPr marL="342900" indent="-342900" algn="just">
              <a:buFont typeface="Arial" panose="020B0604020202020204" pitchFamily="34" charset="0"/>
              <a:buChar char="•"/>
            </a:pPr>
            <a:r>
              <a:rPr lang="en-US" sz="2200" dirty="0"/>
              <a:t>Mensen met een laag inkomen die te maken </a:t>
            </a:r>
            <a:r>
              <a:rPr lang="en-US" sz="2200" dirty="0" err="1"/>
              <a:t>hebben</a:t>
            </a:r>
            <a:r>
              <a:rPr lang="en-US" sz="2200" dirty="0"/>
              <a:t> met voedselonzekerheid</a:t>
            </a:r>
          </a:p>
          <a:p>
            <a:pPr marL="342900" indent="-342900" algn="just">
              <a:buFont typeface="Arial" panose="020B0604020202020204" pitchFamily="34" charset="0"/>
              <a:buChar char="•"/>
            </a:pPr>
            <a:r>
              <a:rPr lang="en-US" sz="2200" dirty="0"/>
              <a:t>Vrouwen </a:t>
            </a:r>
            <a:r>
              <a:rPr lang="en-US" sz="2200" dirty="0" err="1"/>
              <a:t>en</a:t>
            </a:r>
            <a:r>
              <a:rPr lang="en-US" sz="2200" dirty="0"/>
              <a:t> </a:t>
            </a:r>
            <a:r>
              <a:rPr lang="en-US" sz="2200" dirty="0" err="1"/>
              <a:t>minderheidsgroepen</a:t>
            </a:r>
            <a:endParaRPr lang="en-US" sz="2200" dirty="0"/>
          </a:p>
          <a:p>
            <a:pPr marL="0" indent="0" algn="just"/>
            <a:endParaRPr lang="en-US" sz="2200" dirty="0"/>
          </a:p>
          <a:p>
            <a:pPr marL="0" indent="0" algn="just"/>
            <a:r>
              <a:rPr lang="nl-NL" sz="2200" dirty="0"/>
              <a:t>Door deze stemmen mee te nemen, ontstaat een realistischer beeld van voedselsystemen. Initiatieven zoals </a:t>
            </a:r>
            <a:r>
              <a:rPr lang="en-US" sz="2200" dirty="0">
                <a:hlinkClick r:id="rId2"/>
              </a:rPr>
              <a:t>Civil Eats </a:t>
            </a:r>
            <a:r>
              <a:rPr lang="nl-NL" sz="2200" dirty="0"/>
              <a:t>dragen bij aan meer inclusieve en transparante voedselcommunicatie, met aandacht voor gemeenschap, arbeid en rechtvaardigheid.</a:t>
            </a:r>
            <a:endParaRPr lang="en-GB" sz="2200" dirty="0"/>
          </a:p>
        </p:txBody>
      </p:sp>
      <p:grpSp>
        <p:nvGrpSpPr>
          <p:cNvPr id="4" name="Graphic 3">
            <a:extLst>
              <a:ext uri="{FF2B5EF4-FFF2-40B4-BE49-F238E27FC236}">
                <a16:creationId xmlns:a16="http://schemas.microsoft.com/office/drawing/2014/main" id="{1A22C674-6C08-5DEE-B176-C5E3CAFE9AB5}"/>
              </a:ext>
            </a:extLst>
          </p:cNvPr>
          <p:cNvGrpSpPr/>
          <p:nvPr/>
        </p:nvGrpSpPr>
        <p:grpSpPr>
          <a:xfrm>
            <a:off x="9552657" y="2674362"/>
            <a:ext cx="1091621" cy="1108075"/>
            <a:chOff x="4420248" y="5325487"/>
            <a:chExt cx="1091621" cy="1108075"/>
          </a:xfrm>
          <a:solidFill>
            <a:srgbClr val="292668"/>
          </a:solidFill>
        </p:grpSpPr>
        <p:grpSp>
          <p:nvGrpSpPr>
            <p:cNvPr id="5" name="Graphic 3">
              <a:extLst>
                <a:ext uri="{FF2B5EF4-FFF2-40B4-BE49-F238E27FC236}">
                  <a16:creationId xmlns:a16="http://schemas.microsoft.com/office/drawing/2014/main" id="{F2F01BE8-EBAD-3F0E-8B0E-941726D3D471}"/>
                </a:ext>
              </a:extLst>
            </p:cNvPr>
            <p:cNvGrpSpPr/>
            <p:nvPr/>
          </p:nvGrpSpPr>
          <p:grpSpPr>
            <a:xfrm>
              <a:off x="4420248" y="5325487"/>
              <a:ext cx="965453" cy="1091619"/>
              <a:chOff x="4420248" y="5325487"/>
              <a:chExt cx="965453" cy="1091619"/>
            </a:xfrm>
            <a:grpFill/>
          </p:grpSpPr>
          <p:sp>
            <p:nvSpPr>
              <p:cNvPr id="17" name="Freeform 1301">
                <a:extLst>
                  <a:ext uri="{FF2B5EF4-FFF2-40B4-BE49-F238E27FC236}">
                    <a16:creationId xmlns:a16="http://schemas.microsoft.com/office/drawing/2014/main" id="{6DAB7F62-EF13-7784-B38F-AA9BA3BF6AD7}"/>
                  </a:ext>
                </a:extLst>
              </p:cNvPr>
              <p:cNvSpPr/>
              <p:nvPr/>
            </p:nvSpPr>
            <p:spPr>
              <a:xfrm>
                <a:off x="4653384" y="5553136"/>
                <a:ext cx="98739" cy="101482"/>
              </a:xfrm>
              <a:custGeom>
                <a:avLst/>
                <a:gdLst>
                  <a:gd name="connsiteX0" fmla="*/ 79540 w 98739"/>
                  <a:gd name="connsiteY0" fmla="*/ 0 h 101482"/>
                  <a:gd name="connsiteX1" fmla="*/ 0 w 98739"/>
                  <a:gd name="connsiteY1" fmla="*/ 76797 h 101482"/>
                  <a:gd name="connsiteX2" fmla="*/ 13714 w 98739"/>
                  <a:gd name="connsiteY2" fmla="*/ 101483 h 101482"/>
                  <a:gd name="connsiteX3" fmla="*/ 30170 w 98739"/>
                  <a:gd name="connsiteY3" fmla="*/ 79540 h 101482"/>
                  <a:gd name="connsiteX4" fmla="*/ 79540 w 98739"/>
                  <a:gd name="connsiteY4" fmla="*/ 30171 h 101482"/>
                  <a:gd name="connsiteX5" fmla="*/ 98739 w 98739"/>
                  <a:gd name="connsiteY5" fmla="*/ 13714 h 101482"/>
                  <a:gd name="connsiteX6" fmla="*/ 79540 w 98739"/>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739" h="101482">
                    <a:moveTo>
                      <a:pt x="79540" y="0"/>
                    </a:moveTo>
                    <a:cubicBezTo>
                      <a:pt x="35656" y="0"/>
                      <a:pt x="0" y="32913"/>
                      <a:pt x="0" y="76797"/>
                    </a:cubicBezTo>
                    <a:cubicBezTo>
                      <a:pt x="0" y="93254"/>
                      <a:pt x="2743" y="98740"/>
                      <a:pt x="13714" y="101483"/>
                    </a:cubicBezTo>
                    <a:cubicBezTo>
                      <a:pt x="24685" y="101483"/>
                      <a:pt x="30170" y="95997"/>
                      <a:pt x="30170" y="79540"/>
                    </a:cubicBezTo>
                    <a:cubicBezTo>
                      <a:pt x="32913" y="52112"/>
                      <a:pt x="52112" y="32913"/>
                      <a:pt x="79540" y="30171"/>
                    </a:cubicBezTo>
                    <a:cubicBezTo>
                      <a:pt x="93254" y="30171"/>
                      <a:pt x="98739" y="24685"/>
                      <a:pt x="98739" y="13714"/>
                    </a:cubicBezTo>
                    <a:cubicBezTo>
                      <a:pt x="98739" y="5486"/>
                      <a:pt x="90511" y="0"/>
                      <a:pt x="79540" y="0"/>
                    </a:cubicBezTo>
                    <a:close/>
                  </a:path>
                </a:pathLst>
              </a:custGeom>
              <a:grpFill/>
              <a:ln w="27426" cap="flat">
                <a:noFill/>
                <a:prstDash val="solid"/>
                <a:miter/>
              </a:ln>
            </p:spPr>
            <p:txBody>
              <a:bodyPr rtlCol="0" anchor="ctr"/>
              <a:lstStyle/>
              <a:p>
                <a:endParaRPr lang="en-US"/>
              </a:p>
            </p:txBody>
          </p:sp>
          <p:sp>
            <p:nvSpPr>
              <p:cNvPr id="18" name="Freeform 1302">
                <a:extLst>
                  <a:ext uri="{FF2B5EF4-FFF2-40B4-BE49-F238E27FC236}">
                    <a16:creationId xmlns:a16="http://schemas.microsoft.com/office/drawing/2014/main" id="{2B9D43FC-7F32-76A5-68AF-48D114D9B2AB}"/>
                  </a:ext>
                </a:extLst>
              </p:cNvPr>
              <p:cNvSpPr/>
              <p:nvPr/>
            </p:nvSpPr>
            <p:spPr>
              <a:xfrm>
                <a:off x="4420248" y="5325487"/>
                <a:ext cx="342845" cy="341238"/>
              </a:xfrm>
              <a:custGeom>
                <a:avLst/>
                <a:gdLst>
                  <a:gd name="connsiteX0" fmla="*/ 342846 w 342845"/>
                  <a:gd name="connsiteY0" fmla="*/ 16456 h 341238"/>
                  <a:gd name="connsiteX1" fmla="*/ 320904 w 342845"/>
                  <a:gd name="connsiteY1" fmla="*/ 0 h 341238"/>
                  <a:gd name="connsiteX2" fmla="*/ 266048 w 342845"/>
                  <a:gd name="connsiteY2" fmla="*/ 2742 h 341238"/>
                  <a:gd name="connsiteX3" fmla="*/ 0 w 342845"/>
                  <a:gd name="connsiteY3" fmla="*/ 301704 h 341238"/>
                  <a:gd name="connsiteX4" fmla="*/ 0 w 342845"/>
                  <a:gd name="connsiteY4" fmla="*/ 326389 h 341238"/>
                  <a:gd name="connsiteX5" fmla="*/ 10971 w 342845"/>
                  <a:gd name="connsiteY5" fmla="*/ 340102 h 341238"/>
                  <a:gd name="connsiteX6" fmla="*/ 24685 w 342845"/>
                  <a:gd name="connsiteY6" fmla="*/ 337359 h 341238"/>
                  <a:gd name="connsiteX7" fmla="*/ 30170 w 342845"/>
                  <a:gd name="connsiteY7" fmla="*/ 320903 h 341238"/>
                  <a:gd name="connsiteX8" fmla="*/ 65826 w 342845"/>
                  <a:gd name="connsiteY8" fmla="*/ 172794 h 341238"/>
                  <a:gd name="connsiteX9" fmla="*/ 318161 w 342845"/>
                  <a:gd name="connsiteY9" fmla="*/ 32913 h 341238"/>
                  <a:gd name="connsiteX10" fmla="*/ 342846 w 342845"/>
                  <a:gd name="connsiteY10" fmla="*/ 16456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2845" h="341238">
                    <a:moveTo>
                      <a:pt x="342846" y="16456"/>
                    </a:moveTo>
                    <a:cubicBezTo>
                      <a:pt x="342846" y="5485"/>
                      <a:pt x="334618" y="0"/>
                      <a:pt x="320904" y="0"/>
                    </a:cubicBezTo>
                    <a:cubicBezTo>
                      <a:pt x="301704" y="0"/>
                      <a:pt x="285248" y="0"/>
                      <a:pt x="266048" y="2742"/>
                    </a:cubicBezTo>
                    <a:cubicBezTo>
                      <a:pt x="115196" y="24685"/>
                      <a:pt x="2743" y="148109"/>
                      <a:pt x="0" y="301704"/>
                    </a:cubicBezTo>
                    <a:cubicBezTo>
                      <a:pt x="0" y="309932"/>
                      <a:pt x="0" y="318160"/>
                      <a:pt x="0" y="326389"/>
                    </a:cubicBezTo>
                    <a:cubicBezTo>
                      <a:pt x="0" y="331874"/>
                      <a:pt x="5485" y="337359"/>
                      <a:pt x="10971" y="340102"/>
                    </a:cubicBezTo>
                    <a:cubicBezTo>
                      <a:pt x="13714" y="342845"/>
                      <a:pt x="21942" y="340102"/>
                      <a:pt x="24685" y="337359"/>
                    </a:cubicBezTo>
                    <a:cubicBezTo>
                      <a:pt x="27428" y="331874"/>
                      <a:pt x="30170" y="326389"/>
                      <a:pt x="30170" y="320903"/>
                    </a:cubicBezTo>
                    <a:cubicBezTo>
                      <a:pt x="30170" y="268790"/>
                      <a:pt x="38399" y="219421"/>
                      <a:pt x="65826" y="172794"/>
                    </a:cubicBezTo>
                    <a:cubicBezTo>
                      <a:pt x="123425" y="76797"/>
                      <a:pt x="205708" y="30170"/>
                      <a:pt x="318161" y="32913"/>
                    </a:cubicBezTo>
                    <a:cubicBezTo>
                      <a:pt x="334618" y="32913"/>
                      <a:pt x="342846" y="27428"/>
                      <a:pt x="342846" y="16456"/>
                    </a:cubicBezTo>
                    <a:close/>
                  </a:path>
                </a:pathLst>
              </a:custGeom>
              <a:grpFill/>
              <a:ln w="27426" cap="flat">
                <a:noFill/>
                <a:prstDash val="solid"/>
                <a:miter/>
              </a:ln>
            </p:spPr>
            <p:txBody>
              <a:bodyPr rtlCol="0" anchor="ctr"/>
              <a:lstStyle/>
              <a:p>
                <a:endParaRPr lang="en-US"/>
              </a:p>
            </p:txBody>
          </p:sp>
          <p:sp>
            <p:nvSpPr>
              <p:cNvPr id="19" name="Freeform 1303">
                <a:extLst>
                  <a:ext uri="{FF2B5EF4-FFF2-40B4-BE49-F238E27FC236}">
                    <a16:creationId xmlns:a16="http://schemas.microsoft.com/office/drawing/2014/main" id="{417356CF-1688-39D4-A960-6914AA788798}"/>
                  </a:ext>
                </a:extLst>
              </p:cNvPr>
              <p:cNvSpPr/>
              <p:nvPr/>
            </p:nvSpPr>
            <p:spPr>
              <a:xfrm>
                <a:off x="4540930" y="5443080"/>
                <a:ext cx="213935" cy="217023"/>
              </a:xfrm>
              <a:custGeom>
                <a:avLst/>
                <a:gdLst>
                  <a:gd name="connsiteX0" fmla="*/ 30171 w 213935"/>
                  <a:gd name="connsiteY0" fmla="*/ 200567 h 217023"/>
                  <a:gd name="connsiteX1" fmla="*/ 30171 w 213935"/>
                  <a:gd name="connsiteY1" fmla="*/ 189596 h 217023"/>
                  <a:gd name="connsiteX2" fmla="*/ 183765 w 213935"/>
                  <a:gd name="connsiteY2" fmla="*/ 33259 h 217023"/>
                  <a:gd name="connsiteX3" fmla="*/ 197479 w 213935"/>
                  <a:gd name="connsiteY3" fmla="*/ 33259 h 217023"/>
                  <a:gd name="connsiteX4" fmla="*/ 213936 w 213935"/>
                  <a:gd name="connsiteY4" fmla="*/ 16803 h 217023"/>
                  <a:gd name="connsiteX5" fmla="*/ 197479 w 213935"/>
                  <a:gd name="connsiteY5" fmla="*/ 346 h 217023"/>
                  <a:gd name="connsiteX6" fmla="*/ 5485 w 213935"/>
                  <a:gd name="connsiteY6" fmla="*/ 140227 h 217023"/>
                  <a:gd name="connsiteX7" fmla="*/ 0 w 213935"/>
                  <a:gd name="connsiteY7" fmla="*/ 203310 h 217023"/>
                  <a:gd name="connsiteX8" fmla="*/ 16457 w 213935"/>
                  <a:gd name="connsiteY8" fmla="*/ 217024 h 217023"/>
                  <a:gd name="connsiteX9" fmla="*/ 30171 w 213935"/>
                  <a:gd name="connsiteY9" fmla="*/ 200567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30171" y="200567"/>
                    </a:moveTo>
                    <a:cubicBezTo>
                      <a:pt x="30171" y="197825"/>
                      <a:pt x="30171" y="192339"/>
                      <a:pt x="30171" y="189596"/>
                    </a:cubicBezTo>
                    <a:cubicBezTo>
                      <a:pt x="30171" y="104571"/>
                      <a:pt x="98740" y="33259"/>
                      <a:pt x="183765" y="33259"/>
                    </a:cubicBezTo>
                    <a:cubicBezTo>
                      <a:pt x="189251" y="33259"/>
                      <a:pt x="191994" y="33259"/>
                      <a:pt x="197479" y="33259"/>
                    </a:cubicBezTo>
                    <a:cubicBezTo>
                      <a:pt x="208450" y="33259"/>
                      <a:pt x="213936" y="25031"/>
                      <a:pt x="213936" y="16803"/>
                    </a:cubicBezTo>
                    <a:cubicBezTo>
                      <a:pt x="213936" y="8574"/>
                      <a:pt x="208450" y="346"/>
                      <a:pt x="197479" y="346"/>
                    </a:cubicBezTo>
                    <a:cubicBezTo>
                      <a:pt x="109711" y="-5140"/>
                      <a:pt x="27428" y="55201"/>
                      <a:pt x="5485" y="140227"/>
                    </a:cubicBezTo>
                    <a:cubicBezTo>
                      <a:pt x="0" y="159426"/>
                      <a:pt x="0" y="181368"/>
                      <a:pt x="0" y="203310"/>
                    </a:cubicBezTo>
                    <a:cubicBezTo>
                      <a:pt x="0" y="211539"/>
                      <a:pt x="8228" y="217024"/>
                      <a:pt x="16457" y="217024"/>
                    </a:cubicBezTo>
                    <a:cubicBezTo>
                      <a:pt x="27428" y="217024"/>
                      <a:pt x="30171" y="208796"/>
                      <a:pt x="30171" y="200567"/>
                    </a:cubicBezTo>
                    <a:close/>
                  </a:path>
                </a:pathLst>
              </a:custGeom>
              <a:grpFill/>
              <a:ln w="27426" cap="flat">
                <a:noFill/>
                <a:prstDash val="solid"/>
                <a:miter/>
              </a:ln>
            </p:spPr>
            <p:txBody>
              <a:bodyPr rtlCol="0" anchor="ctr"/>
              <a:lstStyle/>
              <a:p>
                <a:endParaRPr lang="en-US"/>
              </a:p>
            </p:txBody>
          </p:sp>
          <p:sp>
            <p:nvSpPr>
              <p:cNvPr id="20" name="Freeform 1304">
                <a:extLst>
                  <a:ext uri="{FF2B5EF4-FFF2-40B4-BE49-F238E27FC236}">
                    <a16:creationId xmlns:a16="http://schemas.microsoft.com/office/drawing/2014/main" id="{FAB8CEE6-D50E-C971-2314-28FFA3CA61F9}"/>
                  </a:ext>
                </a:extLst>
              </p:cNvPr>
              <p:cNvSpPr/>
              <p:nvPr/>
            </p:nvSpPr>
            <p:spPr>
              <a:xfrm>
                <a:off x="4560129" y="5533525"/>
                <a:ext cx="825572" cy="307600"/>
              </a:xfrm>
              <a:custGeom>
                <a:avLst/>
                <a:gdLst>
                  <a:gd name="connsiteX0" fmla="*/ 411415 w 825572"/>
                  <a:gd name="connsiteY0" fmla="*/ 304858 h 307600"/>
                  <a:gd name="connsiteX1" fmla="*/ 411415 w 825572"/>
                  <a:gd name="connsiteY1" fmla="*/ 307601 h 307600"/>
                  <a:gd name="connsiteX2" fmla="*/ 548554 w 825572"/>
                  <a:gd name="connsiteY2" fmla="*/ 293887 h 307600"/>
                  <a:gd name="connsiteX3" fmla="*/ 751519 w 825572"/>
                  <a:gd name="connsiteY3" fmla="*/ 258232 h 307600"/>
                  <a:gd name="connsiteX4" fmla="*/ 809117 w 825572"/>
                  <a:gd name="connsiteY4" fmla="*/ 247260 h 307600"/>
                  <a:gd name="connsiteX5" fmla="*/ 825573 w 825572"/>
                  <a:gd name="connsiteY5" fmla="*/ 230804 h 307600"/>
                  <a:gd name="connsiteX6" fmla="*/ 809117 w 825572"/>
                  <a:gd name="connsiteY6" fmla="*/ 214347 h 307600"/>
                  <a:gd name="connsiteX7" fmla="*/ 803631 w 825572"/>
                  <a:gd name="connsiteY7" fmla="*/ 211604 h 307600"/>
                  <a:gd name="connsiteX8" fmla="*/ 608894 w 825572"/>
                  <a:gd name="connsiteY8" fmla="*/ 162235 h 307600"/>
                  <a:gd name="connsiteX9" fmla="*/ 592438 w 825572"/>
                  <a:gd name="connsiteY9" fmla="*/ 145778 h 307600"/>
                  <a:gd name="connsiteX10" fmla="*/ 548554 w 825572"/>
                  <a:gd name="connsiteY10" fmla="*/ 33325 h 307600"/>
                  <a:gd name="connsiteX11" fmla="*/ 490956 w 825572"/>
                  <a:gd name="connsiteY11" fmla="*/ 411 h 307600"/>
                  <a:gd name="connsiteX12" fmla="*/ 438843 w 825572"/>
                  <a:gd name="connsiteY12" fmla="*/ 8640 h 307600"/>
                  <a:gd name="connsiteX13" fmla="*/ 342846 w 825572"/>
                  <a:gd name="connsiteY13" fmla="*/ 3154 h 307600"/>
                  <a:gd name="connsiteX14" fmla="*/ 279762 w 825572"/>
                  <a:gd name="connsiteY14" fmla="*/ 36068 h 307600"/>
                  <a:gd name="connsiteX15" fmla="*/ 224907 w 825572"/>
                  <a:gd name="connsiteY15" fmla="*/ 154006 h 307600"/>
                  <a:gd name="connsiteX16" fmla="*/ 205708 w 825572"/>
                  <a:gd name="connsiteY16" fmla="*/ 167720 h 307600"/>
                  <a:gd name="connsiteX17" fmla="*/ 16457 w 825572"/>
                  <a:gd name="connsiteY17" fmla="*/ 211604 h 307600"/>
                  <a:gd name="connsiteX18" fmla="*/ 0 w 825572"/>
                  <a:gd name="connsiteY18" fmla="*/ 228061 h 307600"/>
                  <a:gd name="connsiteX19" fmla="*/ 16457 w 825572"/>
                  <a:gd name="connsiteY19" fmla="*/ 244518 h 307600"/>
                  <a:gd name="connsiteX20" fmla="*/ 205708 w 825572"/>
                  <a:gd name="connsiteY20" fmla="*/ 280173 h 307600"/>
                  <a:gd name="connsiteX21" fmla="*/ 411415 w 825572"/>
                  <a:gd name="connsiteY21" fmla="*/ 304858 h 307600"/>
                  <a:gd name="connsiteX22" fmla="*/ 101482 w 825572"/>
                  <a:gd name="connsiteY22" fmla="*/ 225318 h 307600"/>
                  <a:gd name="connsiteX23" fmla="*/ 123425 w 825572"/>
                  <a:gd name="connsiteY23" fmla="*/ 219832 h 307600"/>
                  <a:gd name="connsiteX24" fmla="*/ 230393 w 825572"/>
                  <a:gd name="connsiteY24" fmla="*/ 195148 h 307600"/>
                  <a:gd name="connsiteX25" fmla="*/ 244107 w 825572"/>
                  <a:gd name="connsiteY25" fmla="*/ 195148 h 307600"/>
                  <a:gd name="connsiteX26" fmla="*/ 504669 w 825572"/>
                  <a:gd name="connsiteY26" fmla="*/ 200633 h 307600"/>
                  <a:gd name="connsiteX27" fmla="*/ 512897 w 825572"/>
                  <a:gd name="connsiteY27" fmla="*/ 197890 h 307600"/>
                  <a:gd name="connsiteX28" fmla="*/ 529354 w 825572"/>
                  <a:gd name="connsiteY28" fmla="*/ 178691 h 307600"/>
                  <a:gd name="connsiteX29" fmla="*/ 392216 w 825572"/>
                  <a:gd name="connsiteY29" fmla="*/ 178691 h 307600"/>
                  <a:gd name="connsiteX30" fmla="*/ 257820 w 825572"/>
                  <a:gd name="connsiteY30" fmla="*/ 162235 h 307600"/>
                  <a:gd name="connsiteX31" fmla="*/ 263306 w 825572"/>
                  <a:gd name="connsiteY31" fmla="*/ 151263 h 307600"/>
                  <a:gd name="connsiteX32" fmla="*/ 312676 w 825572"/>
                  <a:gd name="connsiteY32" fmla="*/ 47039 h 307600"/>
                  <a:gd name="connsiteX33" fmla="*/ 340103 w 825572"/>
                  <a:gd name="connsiteY33" fmla="*/ 30582 h 307600"/>
                  <a:gd name="connsiteX34" fmla="*/ 433357 w 825572"/>
                  <a:gd name="connsiteY34" fmla="*/ 36068 h 307600"/>
                  <a:gd name="connsiteX35" fmla="*/ 493698 w 825572"/>
                  <a:gd name="connsiteY35" fmla="*/ 27839 h 307600"/>
                  <a:gd name="connsiteX36" fmla="*/ 570496 w 825572"/>
                  <a:gd name="connsiteY36" fmla="*/ 164977 h 307600"/>
                  <a:gd name="connsiteX37" fmla="*/ 589695 w 825572"/>
                  <a:gd name="connsiteY37" fmla="*/ 181434 h 307600"/>
                  <a:gd name="connsiteX38" fmla="*/ 721348 w 825572"/>
                  <a:gd name="connsiteY38" fmla="*/ 214347 h 307600"/>
                  <a:gd name="connsiteX39" fmla="*/ 732319 w 825572"/>
                  <a:gd name="connsiteY39" fmla="*/ 217090 h 307600"/>
                  <a:gd name="connsiteX40" fmla="*/ 732319 w 825572"/>
                  <a:gd name="connsiteY40" fmla="*/ 219832 h 307600"/>
                  <a:gd name="connsiteX41" fmla="*/ 685692 w 825572"/>
                  <a:gd name="connsiteY41" fmla="*/ 228061 h 307600"/>
                  <a:gd name="connsiteX42" fmla="*/ 507412 w 825572"/>
                  <a:gd name="connsiteY42" fmla="*/ 258232 h 307600"/>
                  <a:gd name="connsiteX43" fmla="*/ 233135 w 825572"/>
                  <a:gd name="connsiteY43" fmla="*/ 244518 h 307600"/>
                  <a:gd name="connsiteX44" fmla="*/ 106968 w 825572"/>
                  <a:gd name="connsiteY44" fmla="*/ 222575 h 307600"/>
                  <a:gd name="connsiteX45" fmla="*/ 101482 w 825572"/>
                  <a:gd name="connsiteY45" fmla="*/ 225318 h 30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825572" h="307600">
                    <a:moveTo>
                      <a:pt x="411415" y="304858"/>
                    </a:moveTo>
                    <a:cubicBezTo>
                      <a:pt x="411415" y="304858"/>
                      <a:pt x="411415" y="307601"/>
                      <a:pt x="411415" y="307601"/>
                    </a:cubicBezTo>
                    <a:cubicBezTo>
                      <a:pt x="458042" y="302115"/>
                      <a:pt x="501927" y="302115"/>
                      <a:pt x="548554" y="293887"/>
                    </a:cubicBezTo>
                    <a:cubicBezTo>
                      <a:pt x="617123" y="282916"/>
                      <a:pt x="682949" y="269202"/>
                      <a:pt x="751519" y="258232"/>
                    </a:cubicBezTo>
                    <a:cubicBezTo>
                      <a:pt x="770717" y="255489"/>
                      <a:pt x="789917" y="250003"/>
                      <a:pt x="809117" y="247260"/>
                    </a:cubicBezTo>
                    <a:cubicBezTo>
                      <a:pt x="817345" y="244518"/>
                      <a:pt x="825573" y="241775"/>
                      <a:pt x="825573" y="230804"/>
                    </a:cubicBezTo>
                    <a:cubicBezTo>
                      <a:pt x="825573" y="219832"/>
                      <a:pt x="820088" y="214347"/>
                      <a:pt x="809117" y="214347"/>
                    </a:cubicBezTo>
                    <a:cubicBezTo>
                      <a:pt x="806374" y="214347"/>
                      <a:pt x="803631" y="214347"/>
                      <a:pt x="803631" y="211604"/>
                    </a:cubicBezTo>
                    <a:cubicBezTo>
                      <a:pt x="737805" y="195148"/>
                      <a:pt x="671978" y="178691"/>
                      <a:pt x="608894" y="162235"/>
                    </a:cubicBezTo>
                    <a:cubicBezTo>
                      <a:pt x="600666" y="159492"/>
                      <a:pt x="595180" y="156749"/>
                      <a:pt x="592438" y="145778"/>
                    </a:cubicBezTo>
                    <a:cubicBezTo>
                      <a:pt x="578724" y="107380"/>
                      <a:pt x="565010" y="71723"/>
                      <a:pt x="548554" y="33325"/>
                    </a:cubicBezTo>
                    <a:cubicBezTo>
                      <a:pt x="537582" y="8640"/>
                      <a:pt x="515640" y="-2331"/>
                      <a:pt x="490956" y="411"/>
                    </a:cubicBezTo>
                    <a:cubicBezTo>
                      <a:pt x="474499" y="3154"/>
                      <a:pt x="455300" y="5897"/>
                      <a:pt x="438843" y="8640"/>
                    </a:cubicBezTo>
                    <a:cubicBezTo>
                      <a:pt x="405930" y="14125"/>
                      <a:pt x="375759" y="8640"/>
                      <a:pt x="342846" y="3154"/>
                    </a:cubicBezTo>
                    <a:cubicBezTo>
                      <a:pt x="312676" y="-2331"/>
                      <a:pt x="293476" y="8640"/>
                      <a:pt x="279762" y="36068"/>
                    </a:cubicBezTo>
                    <a:cubicBezTo>
                      <a:pt x="260563" y="74466"/>
                      <a:pt x="244107" y="112865"/>
                      <a:pt x="224907" y="154006"/>
                    </a:cubicBezTo>
                    <a:cubicBezTo>
                      <a:pt x="222164" y="162235"/>
                      <a:pt x="216679" y="167720"/>
                      <a:pt x="205708" y="167720"/>
                    </a:cubicBezTo>
                    <a:cubicBezTo>
                      <a:pt x="142624" y="181434"/>
                      <a:pt x="79541" y="197890"/>
                      <a:pt x="16457" y="211604"/>
                    </a:cubicBezTo>
                    <a:cubicBezTo>
                      <a:pt x="8228" y="214347"/>
                      <a:pt x="0" y="217090"/>
                      <a:pt x="0" y="228061"/>
                    </a:cubicBezTo>
                    <a:cubicBezTo>
                      <a:pt x="0" y="239032"/>
                      <a:pt x="8228" y="241775"/>
                      <a:pt x="16457" y="244518"/>
                    </a:cubicBezTo>
                    <a:cubicBezTo>
                      <a:pt x="79541" y="255489"/>
                      <a:pt x="142624" y="266460"/>
                      <a:pt x="205708" y="280173"/>
                    </a:cubicBezTo>
                    <a:cubicBezTo>
                      <a:pt x="274277" y="293887"/>
                      <a:pt x="342846" y="304858"/>
                      <a:pt x="411415" y="304858"/>
                    </a:cubicBezTo>
                    <a:close/>
                    <a:moveTo>
                      <a:pt x="101482" y="225318"/>
                    </a:moveTo>
                    <a:cubicBezTo>
                      <a:pt x="109711" y="222575"/>
                      <a:pt x="115196" y="222575"/>
                      <a:pt x="123425" y="219832"/>
                    </a:cubicBezTo>
                    <a:cubicBezTo>
                      <a:pt x="159081" y="211604"/>
                      <a:pt x="194737" y="203376"/>
                      <a:pt x="230393" y="195148"/>
                    </a:cubicBezTo>
                    <a:cubicBezTo>
                      <a:pt x="233135" y="195148"/>
                      <a:pt x="238621" y="195148"/>
                      <a:pt x="244107" y="195148"/>
                    </a:cubicBezTo>
                    <a:cubicBezTo>
                      <a:pt x="329132" y="217090"/>
                      <a:pt x="416901" y="217090"/>
                      <a:pt x="504669" y="200633"/>
                    </a:cubicBezTo>
                    <a:cubicBezTo>
                      <a:pt x="507412" y="200633"/>
                      <a:pt x="510154" y="200633"/>
                      <a:pt x="512897" y="197890"/>
                    </a:cubicBezTo>
                    <a:cubicBezTo>
                      <a:pt x="523868" y="195148"/>
                      <a:pt x="529354" y="186920"/>
                      <a:pt x="529354" y="178691"/>
                    </a:cubicBezTo>
                    <a:lnTo>
                      <a:pt x="392216" y="178691"/>
                    </a:lnTo>
                    <a:cubicBezTo>
                      <a:pt x="348331" y="181434"/>
                      <a:pt x="301704" y="175949"/>
                      <a:pt x="257820" y="162235"/>
                    </a:cubicBezTo>
                    <a:cubicBezTo>
                      <a:pt x="260563" y="156749"/>
                      <a:pt x="260563" y="154006"/>
                      <a:pt x="263306" y="151263"/>
                    </a:cubicBezTo>
                    <a:cubicBezTo>
                      <a:pt x="279762" y="115608"/>
                      <a:pt x="296219" y="82694"/>
                      <a:pt x="312676" y="47039"/>
                    </a:cubicBezTo>
                    <a:cubicBezTo>
                      <a:pt x="318161" y="33325"/>
                      <a:pt x="323647" y="30582"/>
                      <a:pt x="340103" y="30582"/>
                    </a:cubicBezTo>
                    <a:cubicBezTo>
                      <a:pt x="370274" y="33325"/>
                      <a:pt x="403187" y="36068"/>
                      <a:pt x="433357" y="36068"/>
                    </a:cubicBezTo>
                    <a:cubicBezTo>
                      <a:pt x="452557" y="36068"/>
                      <a:pt x="474499" y="30582"/>
                      <a:pt x="493698" y="27839"/>
                    </a:cubicBezTo>
                    <a:lnTo>
                      <a:pt x="570496" y="164977"/>
                    </a:lnTo>
                    <a:cubicBezTo>
                      <a:pt x="573239" y="173206"/>
                      <a:pt x="578724" y="178691"/>
                      <a:pt x="589695" y="181434"/>
                    </a:cubicBezTo>
                    <a:cubicBezTo>
                      <a:pt x="633579" y="192405"/>
                      <a:pt x="677463" y="203376"/>
                      <a:pt x="721348" y="214347"/>
                    </a:cubicBezTo>
                    <a:cubicBezTo>
                      <a:pt x="724091" y="214347"/>
                      <a:pt x="729576" y="217090"/>
                      <a:pt x="732319" y="217090"/>
                    </a:cubicBezTo>
                    <a:cubicBezTo>
                      <a:pt x="732319" y="217090"/>
                      <a:pt x="732319" y="219832"/>
                      <a:pt x="732319" y="219832"/>
                    </a:cubicBezTo>
                    <a:cubicBezTo>
                      <a:pt x="715862" y="222575"/>
                      <a:pt x="702148" y="225318"/>
                      <a:pt x="685692" y="228061"/>
                    </a:cubicBezTo>
                    <a:cubicBezTo>
                      <a:pt x="625351" y="239032"/>
                      <a:pt x="567753" y="250003"/>
                      <a:pt x="507412" y="258232"/>
                    </a:cubicBezTo>
                    <a:cubicBezTo>
                      <a:pt x="416901" y="269202"/>
                      <a:pt x="323647" y="263717"/>
                      <a:pt x="233135" y="244518"/>
                    </a:cubicBezTo>
                    <a:cubicBezTo>
                      <a:pt x="191994" y="236289"/>
                      <a:pt x="150852" y="228061"/>
                      <a:pt x="106968" y="222575"/>
                    </a:cubicBezTo>
                    <a:cubicBezTo>
                      <a:pt x="104225" y="230804"/>
                      <a:pt x="101482" y="228061"/>
                      <a:pt x="101482" y="225318"/>
                    </a:cubicBezTo>
                    <a:close/>
                  </a:path>
                </a:pathLst>
              </a:custGeom>
              <a:grpFill/>
              <a:ln w="27426" cap="flat">
                <a:noFill/>
                <a:prstDash val="solid"/>
                <a:miter/>
              </a:ln>
            </p:spPr>
            <p:txBody>
              <a:bodyPr rtlCol="0" anchor="ctr"/>
              <a:lstStyle/>
              <a:p>
                <a:endParaRPr lang="en-US"/>
              </a:p>
            </p:txBody>
          </p:sp>
          <p:sp>
            <p:nvSpPr>
              <p:cNvPr id="21" name="Freeform 1305">
                <a:extLst>
                  <a:ext uri="{FF2B5EF4-FFF2-40B4-BE49-F238E27FC236}">
                    <a16:creationId xmlns:a16="http://schemas.microsoft.com/office/drawing/2014/main" id="{9A98A0A1-82E2-4206-B496-B6E37B296A94}"/>
                  </a:ext>
                </a:extLst>
              </p:cNvPr>
              <p:cNvSpPr/>
              <p:nvPr/>
            </p:nvSpPr>
            <p:spPr>
              <a:xfrm>
                <a:off x="4595785" y="6003635"/>
                <a:ext cx="230392" cy="410728"/>
              </a:xfrm>
              <a:custGeom>
                <a:avLst/>
                <a:gdLst>
                  <a:gd name="connsiteX0" fmla="*/ 222164 w 230392"/>
                  <a:gd name="connsiteY0" fmla="*/ 2057 h 410728"/>
                  <a:gd name="connsiteX1" fmla="*/ 205708 w 230392"/>
                  <a:gd name="connsiteY1" fmla="*/ 2057 h 410728"/>
                  <a:gd name="connsiteX2" fmla="*/ 112454 w 230392"/>
                  <a:gd name="connsiteY2" fmla="*/ 37713 h 410728"/>
                  <a:gd name="connsiteX3" fmla="*/ 21942 w 230392"/>
                  <a:gd name="connsiteY3" fmla="*/ 150166 h 410728"/>
                  <a:gd name="connsiteX4" fmla="*/ 16457 w 230392"/>
                  <a:gd name="connsiteY4" fmla="*/ 210507 h 410728"/>
                  <a:gd name="connsiteX5" fmla="*/ 0 w 230392"/>
                  <a:gd name="connsiteY5" fmla="*/ 391530 h 410728"/>
                  <a:gd name="connsiteX6" fmla="*/ 0 w 230392"/>
                  <a:gd name="connsiteY6" fmla="*/ 402501 h 410728"/>
                  <a:gd name="connsiteX7" fmla="*/ 16457 w 230392"/>
                  <a:gd name="connsiteY7" fmla="*/ 410729 h 410728"/>
                  <a:gd name="connsiteX8" fmla="*/ 30171 w 230392"/>
                  <a:gd name="connsiteY8" fmla="*/ 394272 h 410728"/>
                  <a:gd name="connsiteX9" fmla="*/ 52112 w 230392"/>
                  <a:gd name="connsiteY9" fmla="*/ 169366 h 410728"/>
                  <a:gd name="connsiteX10" fmla="*/ 131653 w 230392"/>
                  <a:gd name="connsiteY10" fmla="*/ 62398 h 410728"/>
                  <a:gd name="connsiteX11" fmla="*/ 219421 w 230392"/>
                  <a:gd name="connsiteY11" fmla="*/ 29485 h 410728"/>
                  <a:gd name="connsiteX12" fmla="*/ 230392 w 230392"/>
                  <a:gd name="connsiteY12" fmla="*/ 15771 h 410728"/>
                  <a:gd name="connsiteX13" fmla="*/ 222164 w 230392"/>
                  <a:gd name="connsiteY13" fmla="*/ 2057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392" h="410728">
                    <a:moveTo>
                      <a:pt x="222164" y="2057"/>
                    </a:moveTo>
                    <a:cubicBezTo>
                      <a:pt x="216678" y="-686"/>
                      <a:pt x="211193" y="-686"/>
                      <a:pt x="205708" y="2057"/>
                    </a:cubicBezTo>
                    <a:cubicBezTo>
                      <a:pt x="172794" y="13028"/>
                      <a:pt x="142624" y="23999"/>
                      <a:pt x="112454" y="37713"/>
                    </a:cubicBezTo>
                    <a:cubicBezTo>
                      <a:pt x="63084" y="59655"/>
                      <a:pt x="32913" y="98054"/>
                      <a:pt x="21942" y="150166"/>
                    </a:cubicBezTo>
                    <a:cubicBezTo>
                      <a:pt x="19199" y="169366"/>
                      <a:pt x="16457" y="188565"/>
                      <a:pt x="16457" y="210507"/>
                    </a:cubicBezTo>
                    <a:cubicBezTo>
                      <a:pt x="10971" y="270848"/>
                      <a:pt x="5485" y="331189"/>
                      <a:pt x="0" y="391530"/>
                    </a:cubicBezTo>
                    <a:cubicBezTo>
                      <a:pt x="0" y="394272"/>
                      <a:pt x="0" y="399758"/>
                      <a:pt x="0" y="402501"/>
                    </a:cubicBezTo>
                    <a:cubicBezTo>
                      <a:pt x="5485" y="407986"/>
                      <a:pt x="10971" y="410729"/>
                      <a:pt x="16457" y="410729"/>
                    </a:cubicBezTo>
                    <a:cubicBezTo>
                      <a:pt x="24685" y="410729"/>
                      <a:pt x="30171" y="405244"/>
                      <a:pt x="30171" y="394272"/>
                    </a:cubicBezTo>
                    <a:cubicBezTo>
                      <a:pt x="38399" y="320218"/>
                      <a:pt x="43884" y="243420"/>
                      <a:pt x="52112" y="169366"/>
                    </a:cubicBezTo>
                    <a:cubicBezTo>
                      <a:pt x="57598" y="117254"/>
                      <a:pt x="85026" y="81597"/>
                      <a:pt x="131653" y="62398"/>
                    </a:cubicBezTo>
                    <a:cubicBezTo>
                      <a:pt x="161823" y="51427"/>
                      <a:pt x="189251" y="40456"/>
                      <a:pt x="219421" y="29485"/>
                    </a:cubicBezTo>
                    <a:cubicBezTo>
                      <a:pt x="224907" y="26742"/>
                      <a:pt x="230392" y="21257"/>
                      <a:pt x="230392" y="15771"/>
                    </a:cubicBezTo>
                    <a:cubicBezTo>
                      <a:pt x="230392" y="13028"/>
                      <a:pt x="224907" y="4800"/>
                      <a:pt x="222164" y="2057"/>
                    </a:cubicBezTo>
                    <a:close/>
                  </a:path>
                </a:pathLst>
              </a:custGeom>
              <a:grpFill/>
              <a:ln w="27426" cap="flat">
                <a:noFill/>
                <a:prstDash val="solid"/>
                <a:miter/>
              </a:ln>
            </p:spPr>
            <p:txBody>
              <a:bodyPr rtlCol="0" anchor="ctr"/>
              <a:lstStyle/>
              <a:p>
                <a:endParaRPr lang="en-US"/>
              </a:p>
            </p:txBody>
          </p:sp>
          <p:sp>
            <p:nvSpPr>
              <p:cNvPr id="22" name="Freeform 1306">
                <a:extLst>
                  <a:ext uri="{FF2B5EF4-FFF2-40B4-BE49-F238E27FC236}">
                    <a16:creationId xmlns:a16="http://schemas.microsoft.com/office/drawing/2014/main" id="{F607928B-CE97-CBBD-1B15-3236F4E19E87}"/>
                  </a:ext>
                </a:extLst>
              </p:cNvPr>
              <p:cNvSpPr/>
              <p:nvPr/>
            </p:nvSpPr>
            <p:spPr>
              <a:xfrm>
                <a:off x="4809721" y="5849354"/>
                <a:ext cx="330009" cy="208691"/>
              </a:xfrm>
              <a:custGeom>
                <a:avLst/>
                <a:gdLst>
                  <a:gd name="connsiteX0" fmla="*/ 312676 w 330009"/>
                  <a:gd name="connsiteY0" fmla="*/ 0 h 208691"/>
                  <a:gd name="connsiteX1" fmla="*/ 296219 w 330009"/>
                  <a:gd name="connsiteY1" fmla="*/ 19200 h 208691"/>
                  <a:gd name="connsiteX2" fmla="*/ 296219 w 330009"/>
                  <a:gd name="connsiteY2" fmla="*/ 57598 h 208691"/>
                  <a:gd name="connsiteX3" fmla="*/ 170051 w 330009"/>
                  <a:gd name="connsiteY3" fmla="*/ 181022 h 208691"/>
                  <a:gd name="connsiteX4" fmla="*/ 30170 w 330009"/>
                  <a:gd name="connsiteY4" fmla="*/ 46627 h 208691"/>
                  <a:gd name="connsiteX5" fmla="*/ 30170 w 330009"/>
                  <a:gd name="connsiteY5" fmla="*/ 16457 h 208691"/>
                  <a:gd name="connsiteX6" fmla="*/ 13714 w 330009"/>
                  <a:gd name="connsiteY6" fmla="*/ 0 h 208691"/>
                  <a:gd name="connsiteX7" fmla="*/ 0 w 330009"/>
                  <a:gd name="connsiteY7" fmla="*/ 16457 h 208691"/>
                  <a:gd name="connsiteX8" fmla="*/ 0 w 330009"/>
                  <a:gd name="connsiteY8" fmla="*/ 38399 h 208691"/>
                  <a:gd name="connsiteX9" fmla="*/ 0 w 330009"/>
                  <a:gd name="connsiteY9" fmla="*/ 38399 h 208691"/>
                  <a:gd name="connsiteX10" fmla="*/ 0 w 330009"/>
                  <a:gd name="connsiteY10" fmla="*/ 43884 h 208691"/>
                  <a:gd name="connsiteX11" fmla="*/ 117939 w 330009"/>
                  <a:gd name="connsiteY11" fmla="*/ 202965 h 208691"/>
                  <a:gd name="connsiteX12" fmla="*/ 307190 w 330009"/>
                  <a:gd name="connsiteY12" fmla="*/ 128910 h 208691"/>
                  <a:gd name="connsiteX13" fmla="*/ 329132 w 330009"/>
                  <a:gd name="connsiteY13" fmla="*/ 16457 h 208691"/>
                  <a:gd name="connsiteX14" fmla="*/ 312676 w 330009"/>
                  <a:gd name="connsiteY14" fmla="*/ 0 h 208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0009" h="208691">
                    <a:moveTo>
                      <a:pt x="312676" y="0"/>
                    </a:moveTo>
                    <a:cubicBezTo>
                      <a:pt x="301704" y="0"/>
                      <a:pt x="296219" y="5486"/>
                      <a:pt x="296219" y="19200"/>
                    </a:cubicBezTo>
                    <a:cubicBezTo>
                      <a:pt x="296219" y="32913"/>
                      <a:pt x="296219" y="43884"/>
                      <a:pt x="296219" y="57598"/>
                    </a:cubicBezTo>
                    <a:cubicBezTo>
                      <a:pt x="293476" y="123424"/>
                      <a:pt x="235878" y="178280"/>
                      <a:pt x="170051" y="181022"/>
                    </a:cubicBezTo>
                    <a:cubicBezTo>
                      <a:pt x="90511" y="183765"/>
                      <a:pt x="30170" y="126167"/>
                      <a:pt x="30170" y="46627"/>
                    </a:cubicBezTo>
                    <a:cubicBezTo>
                      <a:pt x="30170" y="35656"/>
                      <a:pt x="30170" y="27428"/>
                      <a:pt x="30170" y="16457"/>
                    </a:cubicBezTo>
                    <a:cubicBezTo>
                      <a:pt x="30170" y="5486"/>
                      <a:pt x="21942" y="0"/>
                      <a:pt x="13714" y="0"/>
                    </a:cubicBezTo>
                    <a:cubicBezTo>
                      <a:pt x="5485" y="0"/>
                      <a:pt x="0" y="5486"/>
                      <a:pt x="0" y="16457"/>
                    </a:cubicBezTo>
                    <a:cubicBezTo>
                      <a:pt x="0" y="24686"/>
                      <a:pt x="0" y="32913"/>
                      <a:pt x="0" y="38399"/>
                    </a:cubicBezTo>
                    <a:cubicBezTo>
                      <a:pt x="0" y="38399"/>
                      <a:pt x="0" y="38399"/>
                      <a:pt x="0" y="38399"/>
                    </a:cubicBezTo>
                    <a:cubicBezTo>
                      <a:pt x="0" y="41141"/>
                      <a:pt x="0" y="43884"/>
                      <a:pt x="0" y="43884"/>
                    </a:cubicBezTo>
                    <a:cubicBezTo>
                      <a:pt x="0" y="117939"/>
                      <a:pt x="49370" y="183765"/>
                      <a:pt x="117939" y="202965"/>
                    </a:cubicBezTo>
                    <a:cubicBezTo>
                      <a:pt x="191994" y="222164"/>
                      <a:pt x="268791" y="191993"/>
                      <a:pt x="307190" y="128910"/>
                    </a:cubicBezTo>
                    <a:cubicBezTo>
                      <a:pt x="329132" y="93255"/>
                      <a:pt x="331875" y="57598"/>
                      <a:pt x="329132" y="16457"/>
                    </a:cubicBezTo>
                    <a:cubicBezTo>
                      <a:pt x="326390" y="8229"/>
                      <a:pt x="320904" y="2743"/>
                      <a:pt x="312676" y="0"/>
                    </a:cubicBezTo>
                    <a:close/>
                  </a:path>
                </a:pathLst>
              </a:custGeom>
              <a:grpFill/>
              <a:ln w="27426" cap="flat">
                <a:noFill/>
                <a:prstDash val="solid"/>
                <a:miter/>
              </a:ln>
            </p:spPr>
            <p:txBody>
              <a:bodyPr rtlCol="0" anchor="ctr"/>
              <a:lstStyle/>
              <a:p>
                <a:endParaRPr lang="en-US"/>
              </a:p>
            </p:txBody>
          </p:sp>
          <p:sp>
            <p:nvSpPr>
              <p:cNvPr id="23" name="Freeform 1307">
                <a:extLst>
                  <a:ext uri="{FF2B5EF4-FFF2-40B4-BE49-F238E27FC236}">
                    <a16:creationId xmlns:a16="http://schemas.microsoft.com/office/drawing/2014/main" id="{5A56FDA0-1D1A-6766-0496-E1C83581DDD7}"/>
                  </a:ext>
                </a:extLst>
              </p:cNvPr>
              <p:cNvSpPr/>
              <p:nvPr/>
            </p:nvSpPr>
            <p:spPr>
              <a:xfrm>
                <a:off x="4908461" y="5901468"/>
                <a:ext cx="128910" cy="82282"/>
              </a:xfrm>
              <a:custGeom>
                <a:avLst/>
                <a:gdLst>
                  <a:gd name="connsiteX0" fmla="*/ 95997 w 128910"/>
                  <a:gd name="connsiteY0" fmla="*/ 19199 h 82282"/>
                  <a:gd name="connsiteX1" fmla="*/ 90511 w 128910"/>
                  <a:gd name="connsiteY1" fmla="*/ 35656 h 82282"/>
                  <a:gd name="connsiteX2" fmla="*/ 54855 w 128910"/>
                  <a:gd name="connsiteY2" fmla="*/ 49369 h 82282"/>
                  <a:gd name="connsiteX3" fmla="*/ 30171 w 128910"/>
                  <a:gd name="connsiteY3" fmla="*/ 19199 h 82282"/>
                  <a:gd name="connsiteX4" fmla="*/ 13714 w 128910"/>
                  <a:gd name="connsiteY4" fmla="*/ 0 h 82282"/>
                  <a:gd name="connsiteX5" fmla="*/ 0 w 128910"/>
                  <a:gd name="connsiteY5" fmla="*/ 21942 h 82282"/>
                  <a:gd name="connsiteX6" fmla="*/ 65827 w 128910"/>
                  <a:gd name="connsiteY6" fmla="*/ 82283 h 82282"/>
                  <a:gd name="connsiteX7" fmla="*/ 128910 w 128910"/>
                  <a:gd name="connsiteY7" fmla="*/ 21942 h 82282"/>
                  <a:gd name="connsiteX8" fmla="*/ 115197 w 128910"/>
                  <a:gd name="connsiteY8" fmla="*/ 2742 h 82282"/>
                  <a:gd name="connsiteX9" fmla="*/ 95997 w 128910"/>
                  <a:gd name="connsiteY9" fmla="*/ 19199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10" h="82282">
                    <a:moveTo>
                      <a:pt x="95997" y="19199"/>
                    </a:moveTo>
                    <a:cubicBezTo>
                      <a:pt x="95997" y="24685"/>
                      <a:pt x="93254" y="30170"/>
                      <a:pt x="90511" y="35656"/>
                    </a:cubicBezTo>
                    <a:cubicBezTo>
                      <a:pt x="82283" y="46626"/>
                      <a:pt x="68569" y="52112"/>
                      <a:pt x="54855" y="49369"/>
                    </a:cubicBezTo>
                    <a:cubicBezTo>
                      <a:pt x="41142" y="43884"/>
                      <a:pt x="32914" y="35656"/>
                      <a:pt x="30171" y="19199"/>
                    </a:cubicBezTo>
                    <a:cubicBezTo>
                      <a:pt x="27428" y="5485"/>
                      <a:pt x="21942" y="0"/>
                      <a:pt x="13714" y="0"/>
                    </a:cubicBezTo>
                    <a:cubicBezTo>
                      <a:pt x="2743" y="0"/>
                      <a:pt x="0" y="8228"/>
                      <a:pt x="0" y="21942"/>
                    </a:cubicBezTo>
                    <a:cubicBezTo>
                      <a:pt x="2743" y="54855"/>
                      <a:pt x="30171" y="82283"/>
                      <a:pt x="65827" y="82283"/>
                    </a:cubicBezTo>
                    <a:cubicBezTo>
                      <a:pt x="98740" y="82283"/>
                      <a:pt x="128910" y="54855"/>
                      <a:pt x="128910" y="21942"/>
                    </a:cubicBezTo>
                    <a:cubicBezTo>
                      <a:pt x="128910" y="10971"/>
                      <a:pt x="123425" y="2742"/>
                      <a:pt x="115197" y="2742"/>
                    </a:cubicBezTo>
                    <a:cubicBezTo>
                      <a:pt x="104225" y="2742"/>
                      <a:pt x="98740" y="8228"/>
                      <a:pt x="95997" y="19199"/>
                    </a:cubicBezTo>
                    <a:close/>
                  </a:path>
                </a:pathLst>
              </a:custGeom>
              <a:grpFill/>
              <a:ln w="27426" cap="flat">
                <a:noFill/>
                <a:prstDash val="solid"/>
                <a:miter/>
              </a:ln>
            </p:spPr>
            <p:txBody>
              <a:bodyPr rtlCol="0" anchor="ctr"/>
              <a:lstStyle/>
              <a:p>
                <a:endParaRPr lang="en-US"/>
              </a:p>
            </p:txBody>
          </p:sp>
          <p:sp>
            <p:nvSpPr>
              <p:cNvPr id="24" name="Freeform 1308">
                <a:extLst>
                  <a:ext uri="{FF2B5EF4-FFF2-40B4-BE49-F238E27FC236}">
                    <a16:creationId xmlns:a16="http://schemas.microsoft.com/office/drawing/2014/main" id="{2C552226-4C50-2BC6-6B8E-50E41870502B}"/>
                  </a:ext>
                </a:extLst>
              </p:cNvPr>
              <p:cNvSpPr/>
              <p:nvPr/>
            </p:nvSpPr>
            <p:spPr>
              <a:xfrm>
                <a:off x="4870062" y="6057804"/>
                <a:ext cx="213935" cy="359302"/>
              </a:xfrm>
              <a:custGeom>
                <a:avLst/>
                <a:gdLst>
                  <a:gd name="connsiteX0" fmla="*/ 194737 w 213935"/>
                  <a:gd name="connsiteY0" fmla="*/ 2743 h 359302"/>
                  <a:gd name="connsiteX1" fmla="*/ 178280 w 213935"/>
                  <a:gd name="connsiteY1" fmla="*/ 16457 h 359302"/>
                  <a:gd name="connsiteX2" fmla="*/ 178280 w 213935"/>
                  <a:gd name="connsiteY2" fmla="*/ 21943 h 359302"/>
                  <a:gd name="connsiteX3" fmla="*/ 104225 w 213935"/>
                  <a:gd name="connsiteY3" fmla="*/ 87769 h 359302"/>
                  <a:gd name="connsiteX4" fmla="*/ 32913 w 213935"/>
                  <a:gd name="connsiteY4" fmla="*/ 19200 h 359302"/>
                  <a:gd name="connsiteX5" fmla="*/ 16457 w 213935"/>
                  <a:gd name="connsiteY5" fmla="*/ 0 h 359302"/>
                  <a:gd name="connsiteX6" fmla="*/ 0 w 213935"/>
                  <a:gd name="connsiteY6" fmla="*/ 21943 h 359302"/>
                  <a:gd name="connsiteX7" fmla="*/ 79540 w 213935"/>
                  <a:gd name="connsiteY7" fmla="*/ 117939 h 359302"/>
                  <a:gd name="connsiteX8" fmla="*/ 90511 w 213935"/>
                  <a:gd name="connsiteY8" fmla="*/ 131653 h 359302"/>
                  <a:gd name="connsiteX9" fmla="*/ 90511 w 213935"/>
                  <a:gd name="connsiteY9" fmla="*/ 235878 h 359302"/>
                  <a:gd name="connsiteX10" fmla="*/ 90511 w 213935"/>
                  <a:gd name="connsiteY10" fmla="*/ 235878 h 359302"/>
                  <a:gd name="connsiteX11" fmla="*/ 90511 w 213935"/>
                  <a:gd name="connsiteY11" fmla="*/ 337360 h 359302"/>
                  <a:gd name="connsiteX12" fmla="*/ 90511 w 213935"/>
                  <a:gd name="connsiteY12" fmla="*/ 348331 h 359302"/>
                  <a:gd name="connsiteX13" fmla="*/ 106968 w 213935"/>
                  <a:gd name="connsiteY13" fmla="*/ 359302 h 359302"/>
                  <a:gd name="connsiteX14" fmla="*/ 123425 w 213935"/>
                  <a:gd name="connsiteY14" fmla="*/ 345588 h 359302"/>
                  <a:gd name="connsiteX15" fmla="*/ 123425 w 213935"/>
                  <a:gd name="connsiteY15" fmla="*/ 337360 h 359302"/>
                  <a:gd name="connsiteX16" fmla="*/ 123425 w 213935"/>
                  <a:gd name="connsiteY16" fmla="*/ 134395 h 359302"/>
                  <a:gd name="connsiteX17" fmla="*/ 134395 w 213935"/>
                  <a:gd name="connsiteY17" fmla="*/ 120681 h 359302"/>
                  <a:gd name="connsiteX18" fmla="*/ 172794 w 213935"/>
                  <a:gd name="connsiteY18" fmla="*/ 101483 h 359302"/>
                  <a:gd name="connsiteX19" fmla="*/ 213936 w 213935"/>
                  <a:gd name="connsiteY19" fmla="*/ 21943 h 359302"/>
                  <a:gd name="connsiteX20" fmla="*/ 194737 w 213935"/>
                  <a:gd name="connsiteY20" fmla="*/ 2743 h 35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3935" h="359302">
                    <a:moveTo>
                      <a:pt x="194737" y="2743"/>
                    </a:moveTo>
                    <a:cubicBezTo>
                      <a:pt x="186508" y="2743"/>
                      <a:pt x="178280" y="8229"/>
                      <a:pt x="178280" y="16457"/>
                    </a:cubicBezTo>
                    <a:cubicBezTo>
                      <a:pt x="178280" y="19200"/>
                      <a:pt x="178280" y="21943"/>
                      <a:pt x="178280" y="21943"/>
                    </a:cubicBezTo>
                    <a:cubicBezTo>
                      <a:pt x="175537" y="60341"/>
                      <a:pt x="142624" y="90512"/>
                      <a:pt x="104225" y="87769"/>
                    </a:cubicBezTo>
                    <a:cubicBezTo>
                      <a:pt x="65826" y="87769"/>
                      <a:pt x="35656" y="57598"/>
                      <a:pt x="32913" y="19200"/>
                    </a:cubicBezTo>
                    <a:cubicBezTo>
                      <a:pt x="32913" y="5486"/>
                      <a:pt x="27428" y="0"/>
                      <a:pt x="16457" y="0"/>
                    </a:cubicBezTo>
                    <a:cubicBezTo>
                      <a:pt x="5485" y="0"/>
                      <a:pt x="0" y="8229"/>
                      <a:pt x="0" y="21943"/>
                    </a:cubicBezTo>
                    <a:cubicBezTo>
                      <a:pt x="2743" y="68569"/>
                      <a:pt x="32913" y="104225"/>
                      <a:pt x="79540" y="117939"/>
                    </a:cubicBezTo>
                    <a:cubicBezTo>
                      <a:pt x="87768" y="120681"/>
                      <a:pt x="90511" y="123424"/>
                      <a:pt x="90511" y="131653"/>
                    </a:cubicBezTo>
                    <a:cubicBezTo>
                      <a:pt x="90511" y="167309"/>
                      <a:pt x="90511" y="200222"/>
                      <a:pt x="90511" y="235878"/>
                    </a:cubicBezTo>
                    <a:cubicBezTo>
                      <a:pt x="90511" y="235878"/>
                      <a:pt x="90511" y="235878"/>
                      <a:pt x="90511" y="235878"/>
                    </a:cubicBezTo>
                    <a:cubicBezTo>
                      <a:pt x="90511" y="268791"/>
                      <a:pt x="90511" y="301704"/>
                      <a:pt x="90511" y="337360"/>
                    </a:cubicBezTo>
                    <a:cubicBezTo>
                      <a:pt x="90511" y="340102"/>
                      <a:pt x="90511" y="345588"/>
                      <a:pt x="90511" y="348331"/>
                    </a:cubicBezTo>
                    <a:cubicBezTo>
                      <a:pt x="93254" y="356559"/>
                      <a:pt x="98740" y="359302"/>
                      <a:pt x="106968" y="359302"/>
                    </a:cubicBezTo>
                    <a:cubicBezTo>
                      <a:pt x="115196" y="359302"/>
                      <a:pt x="120682" y="353816"/>
                      <a:pt x="123425" y="345588"/>
                    </a:cubicBezTo>
                    <a:cubicBezTo>
                      <a:pt x="123425" y="342845"/>
                      <a:pt x="123425" y="340102"/>
                      <a:pt x="123425" y="337360"/>
                    </a:cubicBezTo>
                    <a:cubicBezTo>
                      <a:pt x="123425" y="268791"/>
                      <a:pt x="123425" y="200222"/>
                      <a:pt x="123425" y="134395"/>
                    </a:cubicBezTo>
                    <a:cubicBezTo>
                      <a:pt x="123425" y="126167"/>
                      <a:pt x="126167" y="123424"/>
                      <a:pt x="134395" y="120681"/>
                    </a:cubicBezTo>
                    <a:cubicBezTo>
                      <a:pt x="148109" y="115196"/>
                      <a:pt x="161823" y="109710"/>
                      <a:pt x="172794" y="101483"/>
                    </a:cubicBezTo>
                    <a:cubicBezTo>
                      <a:pt x="200222" y="82283"/>
                      <a:pt x="211193" y="54855"/>
                      <a:pt x="213936" y="21943"/>
                    </a:cubicBezTo>
                    <a:cubicBezTo>
                      <a:pt x="208450" y="10971"/>
                      <a:pt x="202965" y="2743"/>
                      <a:pt x="194737" y="2743"/>
                    </a:cubicBezTo>
                    <a:close/>
                  </a:path>
                </a:pathLst>
              </a:custGeom>
              <a:grpFill/>
              <a:ln w="27426" cap="flat">
                <a:noFill/>
                <a:prstDash val="solid"/>
                <a:miter/>
              </a:ln>
            </p:spPr>
            <p:txBody>
              <a:bodyPr rtlCol="0" anchor="ctr"/>
              <a:lstStyle/>
              <a:p>
                <a:endParaRPr lang="en-US"/>
              </a:p>
            </p:txBody>
          </p:sp>
        </p:grpSp>
        <p:sp>
          <p:nvSpPr>
            <p:cNvPr id="6" name="Freeform 1290">
              <a:extLst>
                <a:ext uri="{FF2B5EF4-FFF2-40B4-BE49-F238E27FC236}">
                  <a16:creationId xmlns:a16="http://schemas.microsoft.com/office/drawing/2014/main" id="{409ACC0E-3CBF-AE56-FF9E-84A8FA4E1489}"/>
                </a:ext>
              </a:extLst>
            </p:cNvPr>
            <p:cNvSpPr/>
            <p:nvPr/>
          </p:nvSpPr>
          <p:spPr>
            <a:xfrm>
              <a:off x="5185480" y="5860326"/>
              <a:ext cx="326389" cy="573237"/>
            </a:xfrm>
            <a:custGeom>
              <a:avLst/>
              <a:gdLst>
                <a:gd name="connsiteX0" fmla="*/ 326389 w 326389"/>
                <a:gd name="connsiteY0" fmla="*/ 285247 h 573237"/>
                <a:gd name="connsiteX1" fmla="*/ 326389 w 326389"/>
                <a:gd name="connsiteY1" fmla="*/ 507411 h 573237"/>
                <a:gd name="connsiteX2" fmla="*/ 260563 w 326389"/>
                <a:gd name="connsiteY2" fmla="*/ 573237 h 573237"/>
                <a:gd name="connsiteX3" fmla="*/ 65826 w 326389"/>
                <a:gd name="connsiteY3" fmla="*/ 573237 h 573237"/>
                <a:gd name="connsiteX4" fmla="*/ 0 w 326389"/>
                <a:gd name="connsiteY4" fmla="*/ 507411 h 573237"/>
                <a:gd name="connsiteX5" fmla="*/ 0 w 326389"/>
                <a:gd name="connsiteY5" fmla="*/ 63083 h 573237"/>
                <a:gd name="connsiteX6" fmla="*/ 63083 w 326389"/>
                <a:gd name="connsiteY6" fmla="*/ 0 h 573237"/>
                <a:gd name="connsiteX7" fmla="*/ 263306 w 326389"/>
                <a:gd name="connsiteY7" fmla="*/ 0 h 573237"/>
                <a:gd name="connsiteX8" fmla="*/ 326389 w 326389"/>
                <a:gd name="connsiteY8" fmla="*/ 63083 h 573237"/>
                <a:gd name="connsiteX9" fmla="*/ 326389 w 326389"/>
                <a:gd name="connsiteY9" fmla="*/ 285247 h 573237"/>
                <a:gd name="connsiteX10" fmla="*/ 293476 w 326389"/>
                <a:gd name="connsiteY10" fmla="*/ 449813 h 573237"/>
                <a:gd name="connsiteX11" fmla="*/ 293476 w 326389"/>
                <a:gd name="connsiteY11" fmla="*/ 438842 h 573237"/>
                <a:gd name="connsiteX12" fmla="*/ 293476 w 326389"/>
                <a:gd name="connsiteY12" fmla="*/ 63083 h 573237"/>
                <a:gd name="connsiteX13" fmla="*/ 260563 w 326389"/>
                <a:gd name="connsiteY13" fmla="*/ 30170 h 573237"/>
                <a:gd name="connsiteX14" fmla="*/ 63083 w 326389"/>
                <a:gd name="connsiteY14" fmla="*/ 30170 h 573237"/>
                <a:gd name="connsiteX15" fmla="*/ 30171 w 326389"/>
                <a:gd name="connsiteY15" fmla="*/ 63083 h 573237"/>
                <a:gd name="connsiteX16" fmla="*/ 30171 w 326389"/>
                <a:gd name="connsiteY16" fmla="*/ 438842 h 573237"/>
                <a:gd name="connsiteX17" fmla="*/ 30171 w 326389"/>
                <a:gd name="connsiteY17" fmla="*/ 449813 h 573237"/>
                <a:gd name="connsiteX18" fmla="*/ 293476 w 326389"/>
                <a:gd name="connsiteY18" fmla="*/ 449813 h 573237"/>
                <a:gd name="connsiteX19" fmla="*/ 293476 w 326389"/>
                <a:gd name="connsiteY19" fmla="*/ 482725 h 573237"/>
                <a:gd name="connsiteX20" fmla="*/ 279763 w 326389"/>
                <a:gd name="connsiteY20" fmla="*/ 482725 h 573237"/>
                <a:gd name="connsiteX21" fmla="*/ 60341 w 326389"/>
                <a:gd name="connsiteY21" fmla="*/ 482725 h 573237"/>
                <a:gd name="connsiteX22" fmla="*/ 32914 w 326389"/>
                <a:gd name="connsiteY22" fmla="*/ 512896 h 573237"/>
                <a:gd name="connsiteX23" fmla="*/ 57598 w 326389"/>
                <a:gd name="connsiteY23" fmla="*/ 537581 h 573237"/>
                <a:gd name="connsiteX24" fmla="*/ 82283 w 326389"/>
                <a:gd name="connsiteY24" fmla="*/ 537581 h 573237"/>
                <a:gd name="connsiteX25" fmla="*/ 263306 w 326389"/>
                <a:gd name="connsiteY25" fmla="*/ 537581 h 573237"/>
                <a:gd name="connsiteX26" fmla="*/ 290734 w 326389"/>
                <a:gd name="connsiteY26" fmla="*/ 518382 h 573237"/>
                <a:gd name="connsiteX27" fmla="*/ 293476 w 326389"/>
                <a:gd name="connsiteY27" fmla="*/ 482725 h 573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6389" h="573237">
                  <a:moveTo>
                    <a:pt x="326389" y="285247"/>
                  </a:moveTo>
                  <a:cubicBezTo>
                    <a:pt x="326389" y="359301"/>
                    <a:pt x="326389" y="433356"/>
                    <a:pt x="326389" y="507411"/>
                  </a:cubicBezTo>
                  <a:cubicBezTo>
                    <a:pt x="326389" y="548552"/>
                    <a:pt x="304447" y="570494"/>
                    <a:pt x="260563" y="573237"/>
                  </a:cubicBezTo>
                  <a:cubicBezTo>
                    <a:pt x="194737" y="573237"/>
                    <a:pt x="131653" y="573237"/>
                    <a:pt x="65826" y="573237"/>
                  </a:cubicBezTo>
                  <a:cubicBezTo>
                    <a:pt x="24685" y="573237"/>
                    <a:pt x="0" y="548552"/>
                    <a:pt x="0" y="507411"/>
                  </a:cubicBezTo>
                  <a:cubicBezTo>
                    <a:pt x="0" y="359301"/>
                    <a:pt x="0" y="211192"/>
                    <a:pt x="0" y="63083"/>
                  </a:cubicBezTo>
                  <a:cubicBezTo>
                    <a:pt x="0" y="24685"/>
                    <a:pt x="24685" y="0"/>
                    <a:pt x="63083" y="0"/>
                  </a:cubicBezTo>
                  <a:cubicBezTo>
                    <a:pt x="128910" y="0"/>
                    <a:pt x="194737" y="0"/>
                    <a:pt x="263306" y="0"/>
                  </a:cubicBezTo>
                  <a:cubicBezTo>
                    <a:pt x="304447" y="0"/>
                    <a:pt x="326389" y="24685"/>
                    <a:pt x="326389" y="63083"/>
                  </a:cubicBezTo>
                  <a:cubicBezTo>
                    <a:pt x="326389" y="137138"/>
                    <a:pt x="326389" y="211192"/>
                    <a:pt x="326389" y="285247"/>
                  </a:cubicBezTo>
                  <a:close/>
                  <a:moveTo>
                    <a:pt x="293476" y="449813"/>
                  </a:moveTo>
                  <a:cubicBezTo>
                    <a:pt x="293476" y="444327"/>
                    <a:pt x="293476" y="441584"/>
                    <a:pt x="293476" y="438842"/>
                  </a:cubicBezTo>
                  <a:cubicBezTo>
                    <a:pt x="293476" y="312675"/>
                    <a:pt x="293476" y="189250"/>
                    <a:pt x="293476" y="63083"/>
                  </a:cubicBezTo>
                  <a:cubicBezTo>
                    <a:pt x="293476" y="41141"/>
                    <a:pt x="282505" y="30170"/>
                    <a:pt x="260563" y="30170"/>
                  </a:cubicBezTo>
                  <a:cubicBezTo>
                    <a:pt x="194737" y="30170"/>
                    <a:pt x="128910" y="30170"/>
                    <a:pt x="63083" y="30170"/>
                  </a:cubicBezTo>
                  <a:cubicBezTo>
                    <a:pt x="41142" y="30170"/>
                    <a:pt x="30171" y="41141"/>
                    <a:pt x="30171" y="63083"/>
                  </a:cubicBezTo>
                  <a:cubicBezTo>
                    <a:pt x="30171" y="189250"/>
                    <a:pt x="30171" y="312675"/>
                    <a:pt x="30171" y="438842"/>
                  </a:cubicBezTo>
                  <a:cubicBezTo>
                    <a:pt x="30171" y="441584"/>
                    <a:pt x="30171" y="447070"/>
                    <a:pt x="30171" y="449813"/>
                  </a:cubicBezTo>
                  <a:cubicBezTo>
                    <a:pt x="120682" y="449813"/>
                    <a:pt x="205708" y="449813"/>
                    <a:pt x="293476" y="449813"/>
                  </a:cubicBezTo>
                  <a:close/>
                  <a:moveTo>
                    <a:pt x="293476" y="482725"/>
                  </a:moveTo>
                  <a:cubicBezTo>
                    <a:pt x="287991" y="482725"/>
                    <a:pt x="285248" y="482725"/>
                    <a:pt x="279763" y="482725"/>
                  </a:cubicBezTo>
                  <a:cubicBezTo>
                    <a:pt x="205708" y="482725"/>
                    <a:pt x="134395" y="482725"/>
                    <a:pt x="60341" y="482725"/>
                  </a:cubicBezTo>
                  <a:cubicBezTo>
                    <a:pt x="30171" y="482725"/>
                    <a:pt x="30171" y="482725"/>
                    <a:pt x="32914" y="512896"/>
                  </a:cubicBezTo>
                  <a:cubicBezTo>
                    <a:pt x="35656" y="526610"/>
                    <a:pt x="43884" y="537581"/>
                    <a:pt x="57598" y="537581"/>
                  </a:cubicBezTo>
                  <a:cubicBezTo>
                    <a:pt x="65826" y="537581"/>
                    <a:pt x="74055" y="537581"/>
                    <a:pt x="82283" y="537581"/>
                  </a:cubicBezTo>
                  <a:cubicBezTo>
                    <a:pt x="142624" y="537581"/>
                    <a:pt x="202965" y="537581"/>
                    <a:pt x="263306" y="537581"/>
                  </a:cubicBezTo>
                  <a:cubicBezTo>
                    <a:pt x="277020" y="537581"/>
                    <a:pt x="287991" y="532096"/>
                    <a:pt x="290734" y="518382"/>
                  </a:cubicBezTo>
                  <a:cubicBezTo>
                    <a:pt x="293476" y="507411"/>
                    <a:pt x="293476" y="496439"/>
                    <a:pt x="293476" y="482725"/>
                  </a:cubicBezTo>
                  <a:close/>
                </a:path>
              </a:pathLst>
            </a:custGeom>
            <a:grpFill/>
            <a:ln w="27426" cap="flat">
              <a:noFill/>
              <a:prstDash val="solid"/>
              <a:miter/>
            </a:ln>
          </p:spPr>
          <p:txBody>
            <a:bodyPr rtlCol="0" anchor="ctr"/>
            <a:lstStyle/>
            <a:p>
              <a:endParaRPr lang="en-US"/>
            </a:p>
          </p:txBody>
        </p:sp>
        <p:sp>
          <p:nvSpPr>
            <p:cNvPr id="7" name="Freeform 1291">
              <a:extLst>
                <a:ext uri="{FF2B5EF4-FFF2-40B4-BE49-F238E27FC236}">
                  <a16:creationId xmlns:a16="http://schemas.microsoft.com/office/drawing/2014/main" id="{86576049-E2CE-55C7-780B-08E7747486E1}"/>
                </a:ext>
              </a:extLst>
            </p:cNvPr>
            <p:cNvSpPr/>
            <p:nvPr/>
          </p:nvSpPr>
          <p:spPr>
            <a:xfrm>
              <a:off x="4804236" y="5852097"/>
              <a:ext cx="329794" cy="212798"/>
            </a:xfrm>
            <a:custGeom>
              <a:avLst/>
              <a:gdLst>
                <a:gd name="connsiteX0" fmla="*/ 2743 w 329794"/>
                <a:gd name="connsiteY0" fmla="*/ 38399 h 212798"/>
                <a:gd name="connsiteX1" fmla="*/ 2743 w 329794"/>
                <a:gd name="connsiteY1" fmla="*/ 16457 h 212798"/>
                <a:gd name="connsiteX2" fmla="*/ 16456 w 329794"/>
                <a:gd name="connsiteY2" fmla="*/ 0 h 212798"/>
                <a:gd name="connsiteX3" fmla="*/ 32913 w 329794"/>
                <a:gd name="connsiteY3" fmla="*/ 16457 h 212798"/>
                <a:gd name="connsiteX4" fmla="*/ 32913 w 329794"/>
                <a:gd name="connsiteY4" fmla="*/ 46627 h 212798"/>
                <a:gd name="connsiteX5" fmla="*/ 172794 w 329794"/>
                <a:gd name="connsiteY5" fmla="*/ 181022 h 212798"/>
                <a:gd name="connsiteX6" fmla="*/ 298961 w 329794"/>
                <a:gd name="connsiteY6" fmla="*/ 57598 h 212798"/>
                <a:gd name="connsiteX7" fmla="*/ 298961 w 329794"/>
                <a:gd name="connsiteY7" fmla="*/ 19200 h 212798"/>
                <a:gd name="connsiteX8" fmla="*/ 315418 w 329794"/>
                <a:gd name="connsiteY8" fmla="*/ 0 h 212798"/>
                <a:gd name="connsiteX9" fmla="*/ 329132 w 329794"/>
                <a:gd name="connsiteY9" fmla="*/ 19200 h 212798"/>
                <a:gd name="connsiteX10" fmla="*/ 307189 w 329794"/>
                <a:gd name="connsiteY10" fmla="*/ 131653 h 212798"/>
                <a:gd name="connsiteX11" fmla="*/ 117939 w 329794"/>
                <a:gd name="connsiteY11" fmla="*/ 205707 h 212798"/>
                <a:gd name="connsiteX12" fmla="*/ 0 w 329794"/>
                <a:gd name="connsiteY12" fmla="*/ 46627 h 212798"/>
                <a:gd name="connsiteX13" fmla="*/ 2743 w 329794"/>
                <a:gd name="connsiteY13" fmla="*/ 38399 h 212798"/>
                <a:gd name="connsiteX14" fmla="*/ 2743 w 329794"/>
                <a:gd name="connsiteY14" fmla="*/ 38399 h 212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794" h="212798">
                  <a:moveTo>
                    <a:pt x="2743" y="38399"/>
                  </a:moveTo>
                  <a:cubicBezTo>
                    <a:pt x="2743" y="30171"/>
                    <a:pt x="2743" y="21943"/>
                    <a:pt x="2743" y="16457"/>
                  </a:cubicBezTo>
                  <a:cubicBezTo>
                    <a:pt x="2743" y="8229"/>
                    <a:pt x="8228" y="0"/>
                    <a:pt x="16456" y="0"/>
                  </a:cubicBezTo>
                  <a:cubicBezTo>
                    <a:pt x="24685" y="0"/>
                    <a:pt x="32913" y="5486"/>
                    <a:pt x="32913" y="16457"/>
                  </a:cubicBezTo>
                  <a:cubicBezTo>
                    <a:pt x="32913" y="27428"/>
                    <a:pt x="32913" y="35656"/>
                    <a:pt x="32913" y="46627"/>
                  </a:cubicBezTo>
                  <a:cubicBezTo>
                    <a:pt x="35656" y="126167"/>
                    <a:pt x="95997" y="181022"/>
                    <a:pt x="172794" y="181022"/>
                  </a:cubicBezTo>
                  <a:cubicBezTo>
                    <a:pt x="238621" y="178280"/>
                    <a:pt x="293476" y="123424"/>
                    <a:pt x="298961" y="57598"/>
                  </a:cubicBezTo>
                  <a:cubicBezTo>
                    <a:pt x="298961" y="43884"/>
                    <a:pt x="298961" y="32913"/>
                    <a:pt x="298961" y="19200"/>
                  </a:cubicBezTo>
                  <a:cubicBezTo>
                    <a:pt x="298961" y="8229"/>
                    <a:pt x="304447" y="0"/>
                    <a:pt x="315418" y="0"/>
                  </a:cubicBezTo>
                  <a:cubicBezTo>
                    <a:pt x="326389" y="0"/>
                    <a:pt x="329132" y="8229"/>
                    <a:pt x="329132" y="19200"/>
                  </a:cubicBezTo>
                  <a:cubicBezTo>
                    <a:pt x="331875" y="57598"/>
                    <a:pt x="326389" y="95997"/>
                    <a:pt x="307189" y="131653"/>
                  </a:cubicBezTo>
                  <a:cubicBezTo>
                    <a:pt x="268791" y="197479"/>
                    <a:pt x="191994" y="227650"/>
                    <a:pt x="117939" y="205707"/>
                  </a:cubicBezTo>
                  <a:cubicBezTo>
                    <a:pt x="46627" y="186508"/>
                    <a:pt x="0" y="120681"/>
                    <a:pt x="0" y="46627"/>
                  </a:cubicBezTo>
                  <a:cubicBezTo>
                    <a:pt x="2743" y="41141"/>
                    <a:pt x="2743" y="41141"/>
                    <a:pt x="2743" y="38399"/>
                  </a:cubicBezTo>
                  <a:cubicBezTo>
                    <a:pt x="2743" y="38399"/>
                    <a:pt x="2743" y="38399"/>
                    <a:pt x="2743" y="38399"/>
                  </a:cubicBezTo>
                  <a:close/>
                </a:path>
              </a:pathLst>
            </a:custGeom>
            <a:grpFill/>
            <a:ln w="27426" cap="flat">
              <a:noFill/>
              <a:prstDash val="solid"/>
              <a:miter/>
            </a:ln>
          </p:spPr>
          <p:txBody>
            <a:bodyPr rtlCol="0" anchor="ctr"/>
            <a:lstStyle/>
            <a:p>
              <a:endParaRPr lang="en-US"/>
            </a:p>
          </p:txBody>
        </p:sp>
        <p:sp>
          <p:nvSpPr>
            <p:cNvPr id="8" name="Freeform 1292">
              <a:extLst>
                <a:ext uri="{FF2B5EF4-FFF2-40B4-BE49-F238E27FC236}">
                  <a16:creationId xmlns:a16="http://schemas.microsoft.com/office/drawing/2014/main" id="{344951DD-5969-A507-E223-87954B9FFEE1}"/>
                </a:ext>
              </a:extLst>
            </p:cNvPr>
            <p:cNvSpPr/>
            <p:nvPr/>
          </p:nvSpPr>
          <p:spPr>
            <a:xfrm>
              <a:off x="4867319" y="6057804"/>
              <a:ext cx="208450" cy="356559"/>
            </a:xfrm>
            <a:custGeom>
              <a:avLst/>
              <a:gdLst>
                <a:gd name="connsiteX0" fmla="*/ 90511 w 208450"/>
                <a:gd name="connsiteY0" fmla="*/ 235878 h 356559"/>
                <a:gd name="connsiteX1" fmla="*/ 90511 w 208450"/>
                <a:gd name="connsiteY1" fmla="*/ 131653 h 356559"/>
                <a:gd name="connsiteX2" fmla="*/ 79541 w 208450"/>
                <a:gd name="connsiteY2" fmla="*/ 117939 h 356559"/>
                <a:gd name="connsiteX3" fmla="*/ 0 w 208450"/>
                <a:gd name="connsiteY3" fmla="*/ 21943 h 356559"/>
                <a:gd name="connsiteX4" fmla="*/ 16457 w 208450"/>
                <a:gd name="connsiteY4" fmla="*/ 0 h 356559"/>
                <a:gd name="connsiteX5" fmla="*/ 32914 w 208450"/>
                <a:gd name="connsiteY5" fmla="*/ 19200 h 356559"/>
                <a:gd name="connsiteX6" fmla="*/ 104225 w 208450"/>
                <a:gd name="connsiteY6" fmla="*/ 87769 h 356559"/>
                <a:gd name="connsiteX7" fmla="*/ 178280 w 208450"/>
                <a:gd name="connsiteY7" fmla="*/ 21943 h 356559"/>
                <a:gd name="connsiteX8" fmla="*/ 178280 w 208450"/>
                <a:gd name="connsiteY8" fmla="*/ 16457 h 356559"/>
                <a:gd name="connsiteX9" fmla="*/ 194737 w 208450"/>
                <a:gd name="connsiteY9" fmla="*/ 2743 h 356559"/>
                <a:gd name="connsiteX10" fmla="*/ 208450 w 208450"/>
                <a:gd name="connsiteY10" fmla="*/ 19200 h 356559"/>
                <a:gd name="connsiteX11" fmla="*/ 167309 w 208450"/>
                <a:gd name="connsiteY11" fmla="*/ 98740 h 356559"/>
                <a:gd name="connsiteX12" fmla="*/ 128910 w 208450"/>
                <a:gd name="connsiteY12" fmla="*/ 117939 h 356559"/>
                <a:gd name="connsiteX13" fmla="*/ 117939 w 208450"/>
                <a:gd name="connsiteY13" fmla="*/ 131653 h 356559"/>
                <a:gd name="connsiteX14" fmla="*/ 117939 w 208450"/>
                <a:gd name="connsiteY14" fmla="*/ 334617 h 356559"/>
                <a:gd name="connsiteX15" fmla="*/ 117939 w 208450"/>
                <a:gd name="connsiteY15" fmla="*/ 342845 h 356559"/>
                <a:gd name="connsiteX16" fmla="*/ 101483 w 208450"/>
                <a:gd name="connsiteY16" fmla="*/ 356559 h 356559"/>
                <a:gd name="connsiteX17" fmla="*/ 85026 w 208450"/>
                <a:gd name="connsiteY17" fmla="*/ 345588 h 356559"/>
                <a:gd name="connsiteX18" fmla="*/ 85026 w 208450"/>
                <a:gd name="connsiteY18" fmla="*/ 334617 h 356559"/>
                <a:gd name="connsiteX19" fmla="*/ 90511 w 208450"/>
                <a:gd name="connsiteY19" fmla="*/ 235878 h 356559"/>
                <a:gd name="connsiteX20" fmla="*/ 90511 w 208450"/>
                <a:gd name="connsiteY20" fmla="*/ 235878 h 35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8450" h="356559">
                  <a:moveTo>
                    <a:pt x="90511" y="235878"/>
                  </a:moveTo>
                  <a:cubicBezTo>
                    <a:pt x="90511" y="200222"/>
                    <a:pt x="90511" y="167309"/>
                    <a:pt x="90511" y="131653"/>
                  </a:cubicBezTo>
                  <a:cubicBezTo>
                    <a:pt x="90511" y="123424"/>
                    <a:pt x="87769" y="120681"/>
                    <a:pt x="79541" y="117939"/>
                  </a:cubicBezTo>
                  <a:cubicBezTo>
                    <a:pt x="35656" y="106968"/>
                    <a:pt x="2743" y="68569"/>
                    <a:pt x="0" y="21943"/>
                  </a:cubicBezTo>
                  <a:cubicBezTo>
                    <a:pt x="0" y="8229"/>
                    <a:pt x="5486" y="0"/>
                    <a:pt x="16457" y="0"/>
                  </a:cubicBezTo>
                  <a:cubicBezTo>
                    <a:pt x="27428" y="0"/>
                    <a:pt x="32914" y="5486"/>
                    <a:pt x="32914" y="19200"/>
                  </a:cubicBezTo>
                  <a:cubicBezTo>
                    <a:pt x="35656" y="57598"/>
                    <a:pt x="65827" y="87769"/>
                    <a:pt x="104225" y="87769"/>
                  </a:cubicBezTo>
                  <a:cubicBezTo>
                    <a:pt x="142624" y="87769"/>
                    <a:pt x="172794" y="60341"/>
                    <a:pt x="178280" y="21943"/>
                  </a:cubicBezTo>
                  <a:cubicBezTo>
                    <a:pt x="178280" y="19200"/>
                    <a:pt x="178280" y="16457"/>
                    <a:pt x="178280" y="16457"/>
                  </a:cubicBezTo>
                  <a:cubicBezTo>
                    <a:pt x="181023" y="5486"/>
                    <a:pt x="186508" y="0"/>
                    <a:pt x="194737" y="2743"/>
                  </a:cubicBezTo>
                  <a:cubicBezTo>
                    <a:pt x="202965" y="2743"/>
                    <a:pt x="208450" y="10971"/>
                    <a:pt x="208450" y="19200"/>
                  </a:cubicBezTo>
                  <a:cubicBezTo>
                    <a:pt x="208450" y="52112"/>
                    <a:pt x="194737" y="79540"/>
                    <a:pt x="167309" y="98740"/>
                  </a:cubicBezTo>
                  <a:cubicBezTo>
                    <a:pt x="156338" y="106968"/>
                    <a:pt x="142624" y="112453"/>
                    <a:pt x="128910" y="117939"/>
                  </a:cubicBezTo>
                  <a:cubicBezTo>
                    <a:pt x="120682" y="120681"/>
                    <a:pt x="117939" y="123424"/>
                    <a:pt x="117939" y="131653"/>
                  </a:cubicBezTo>
                  <a:cubicBezTo>
                    <a:pt x="117939" y="200222"/>
                    <a:pt x="117939" y="268791"/>
                    <a:pt x="117939" y="334617"/>
                  </a:cubicBezTo>
                  <a:cubicBezTo>
                    <a:pt x="117939" y="337360"/>
                    <a:pt x="117939" y="340102"/>
                    <a:pt x="117939" y="342845"/>
                  </a:cubicBezTo>
                  <a:cubicBezTo>
                    <a:pt x="115197" y="351074"/>
                    <a:pt x="109711" y="356559"/>
                    <a:pt x="101483" y="356559"/>
                  </a:cubicBezTo>
                  <a:cubicBezTo>
                    <a:pt x="93254" y="356559"/>
                    <a:pt x="87769" y="353816"/>
                    <a:pt x="85026" y="345588"/>
                  </a:cubicBezTo>
                  <a:cubicBezTo>
                    <a:pt x="85026" y="342845"/>
                    <a:pt x="85026" y="337360"/>
                    <a:pt x="85026" y="334617"/>
                  </a:cubicBezTo>
                  <a:cubicBezTo>
                    <a:pt x="90511" y="301704"/>
                    <a:pt x="90511" y="268791"/>
                    <a:pt x="90511" y="235878"/>
                  </a:cubicBezTo>
                  <a:cubicBezTo>
                    <a:pt x="90511" y="235878"/>
                    <a:pt x="90511" y="235878"/>
                    <a:pt x="90511" y="235878"/>
                  </a:cubicBezTo>
                  <a:close/>
                </a:path>
              </a:pathLst>
            </a:custGeom>
            <a:grpFill/>
            <a:ln w="27426" cap="flat">
              <a:noFill/>
              <a:prstDash val="solid"/>
              <a:miter/>
            </a:ln>
          </p:spPr>
          <p:txBody>
            <a:bodyPr rtlCol="0" anchor="ctr"/>
            <a:lstStyle/>
            <a:p>
              <a:endParaRPr lang="en-US"/>
            </a:p>
          </p:txBody>
        </p:sp>
        <p:sp>
          <p:nvSpPr>
            <p:cNvPr id="9" name="Freeform 1293">
              <a:extLst>
                <a:ext uri="{FF2B5EF4-FFF2-40B4-BE49-F238E27FC236}">
                  <a16:creationId xmlns:a16="http://schemas.microsoft.com/office/drawing/2014/main" id="{4CC3F09E-CB0D-9847-06F0-1DA11366B459}"/>
                </a:ext>
              </a:extLst>
            </p:cNvPr>
            <p:cNvSpPr/>
            <p:nvPr/>
          </p:nvSpPr>
          <p:spPr>
            <a:xfrm>
              <a:off x="4422305" y="5325487"/>
              <a:ext cx="343531" cy="341238"/>
            </a:xfrm>
            <a:custGeom>
              <a:avLst/>
              <a:gdLst>
                <a:gd name="connsiteX0" fmla="*/ 686 w 343531"/>
                <a:gd name="connsiteY0" fmla="*/ 301704 h 341238"/>
                <a:gd name="connsiteX1" fmla="*/ 266734 w 343531"/>
                <a:gd name="connsiteY1" fmla="*/ 2742 h 341238"/>
                <a:gd name="connsiteX2" fmla="*/ 321589 w 343531"/>
                <a:gd name="connsiteY2" fmla="*/ 0 h 341238"/>
                <a:gd name="connsiteX3" fmla="*/ 343532 w 343531"/>
                <a:gd name="connsiteY3" fmla="*/ 16456 h 341238"/>
                <a:gd name="connsiteX4" fmla="*/ 321589 w 343531"/>
                <a:gd name="connsiteY4" fmla="*/ 32913 h 341238"/>
                <a:gd name="connsiteX5" fmla="*/ 69255 w 343531"/>
                <a:gd name="connsiteY5" fmla="*/ 172794 h 341238"/>
                <a:gd name="connsiteX6" fmla="*/ 33599 w 343531"/>
                <a:gd name="connsiteY6" fmla="*/ 320903 h 341238"/>
                <a:gd name="connsiteX7" fmla="*/ 28113 w 343531"/>
                <a:gd name="connsiteY7" fmla="*/ 337359 h 341238"/>
                <a:gd name="connsiteX8" fmla="*/ 14399 w 343531"/>
                <a:gd name="connsiteY8" fmla="*/ 340102 h 341238"/>
                <a:gd name="connsiteX9" fmla="*/ 3429 w 343531"/>
                <a:gd name="connsiteY9" fmla="*/ 326389 h 341238"/>
                <a:gd name="connsiteX10" fmla="*/ 686 w 343531"/>
                <a:gd name="connsiteY10" fmla="*/ 301704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531" h="341238">
                  <a:moveTo>
                    <a:pt x="686" y="301704"/>
                  </a:moveTo>
                  <a:cubicBezTo>
                    <a:pt x="3429" y="148109"/>
                    <a:pt x="115882" y="24685"/>
                    <a:pt x="266734" y="2742"/>
                  </a:cubicBezTo>
                  <a:cubicBezTo>
                    <a:pt x="283191" y="0"/>
                    <a:pt x="302390" y="0"/>
                    <a:pt x="321589" y="0"/>
                  </a:cubicBezTo>
                  <a:cubicBezTo>
                    <a:pt x="335303" y="0"/>
                    <a:pt x="343532" y="5485"/>
                    <a:pt x="343532" y="16456"/>
                  </a:cubicBezTo>
                  <a:cubicBezTo>
                    <a:pt x="343532" y="27428"/>
                    <a:pt x="335303" y="32913"/>
                    <a:pt x="321589" y="32913"/>
                  </a:cubicBezTo>
                  <a:cubicBezTo>
                    <a:pt x="211879" y="30170"/>
                    <a:pt x="126853" y="79540"/>
                    <a:pt x="69255" y="172794"/>
                  </a:cubicBezTo>
                  <a:cubicBezTo>
                    <a:pt x="41827" y="216678"/>
                    <a:pt x="30856" y="268790"/>
                    <a:pt x="33599" y="320903"/>
                  </a:cubicBezTo>
                  <a:cubicBezTo>
                    <a:pt x="33599" y="326389"/>
                    <a:pt x="30856" y="334616"/>
                    <a:pt x="28113" y="337359"/>
                  </a:cubicBezTo>
                  <a:cubicBezTo>
                    <a:pt x="25371" y="340102"/>
                    <a:pt x="17142" y="342845"/>
                    <a:pt x="14399" y="340102"/>
                  </a:cubicBezTo>
                  <a:cubicBezTo>
                    <a:pt x="8914" y="337359"/>
                    <a:pt x="6171" y="331874"/>
                    <a:pt x="3429" y="326389"/>
                  </a:cubicBezTo>
                  <a:cubicBezTo>
                    <a:pt x="-2057" y="318160"/>
                    <a:pt x="686" y="309932"/>
                    <a:pt x="686" y="301704"/>
                  </a:cubicBezTo>
                  <a:close/>
                </a:path>
              </a:pathLst>
            </a:custGeom>
            <a:grpFill/>
            <a:ln w="27426" cap="flat">
              <a:noFill/>
              <a:prstDash val="solid"/>
              <a:miter/>
            </a:ln>
          </p:spPr>
          <p:txBody>
            <a:bodyPr rtlCol="0" anchor="ctr"/>
            <a:lstStyle/>
            <a:p>
              <a:endParaRPr lang="en-US"/>
            </a:p>
          </p:txBody>
        </p:sp>
        <p:sp>
          <p:nvSpPr>
            <p:cNvPr id="10" name="Freeform 1294">
              <a:extLst>
                <a:ext uri="{FF2B5EF4-FFF2-40B4-BE49-F238E27FC236}">
                  <a16:creationId xmlns:a16="http://schemas.microsoft.com/office/drawing/2014/main" id="{308B76EE-6A97-2DB4-4D94-82E38C766FBB}"/>
                </a:ext>
              </a:extLst>
            </p:cNvPr>
            <p:cNvSpPr/>
            <p:nvPr/>
          </p:nvSpPr>
          <p:spPr>
            <a:xfrm>
              <a:off x="4590300" y="6003635"/>
              <a:ext cx="231139" cy="410728"/>
            </a:xfrm>
            <a:custGeom>
              <a:avLst/>
              <a:gdLst>
                <a:gd name="connsiteX0" fmla="*/ 2743 w 231139"/>
                <a:gd name="connsiteY0" fmla="*/ 391530 h 410728"/>
                <a:gd name="connsiteX1" fmla="*/ 19199 w 231139"/>
                <a:gd name="connsiteY1" fmla="*/ 210507 h 410728"/>
                <a:gd name="connsiteX2" fmla="*/ 24685 w 231139"/>
                <a:gd name="connsiteY2" fmla="*/ 150166 h 410728"/>
                <a:gd name="connsiteX3" fmla="*/ 115196 w 231139"/>
                <a:gd name="connsiteY3" fmla="*/ 37713 h 410728"/>
                <a:gd name="connsiteX4" fmla="*/ 208450 w 231139"/>
                <a:gd name="connsiteY4" fmla="*/ 2057 h 410728"/>
                <a:gd name="connsiteX5" fmla="*/ 224907 w 231139"/>
                <a:gd name="connsiteY5" fmla="*/ 2057 h 410728"/>
                <a:gd name="connsiteX6" fmla="*/ 230392 w 231139"/>
                <a:gd name="connsiteY6" fmla="*/ 15771 h 410728"/>
                <a:gd name="connsiteX7" fmla="*/ 219421 w 231139"/>
                <a:gd name="connsiteY7" fmla="*/ 29485 h 410728"/>
                <a:gd name="connsiteX8" fmla="*/ 131653 w 231139"/>
                <a:gd name="connsiteY8" fmla="*/ 62398 h 410728"/>
                <a:gd name="connsiteX9" fmla="*/ 52112 w 231139"/>
                <a:gd name="connsiteY9" fmla="*/ 169366 h 410728"/>
                <a:gd name="connsiteX10" fmla="*/ 30170 w 231139"/>
                <a:gd name="connsiteY10" fmla="*/ 394272 h 410728"/>
                <a:gd name="connsiteX11" fmla="*/ 16456 w 231139"/>
                <a:gd name="connsiteY11" fmla="*/ 410729 h 410728"/>
                <a:gd name="connsiteX12" fmla="*/ 0 w 231139"/>
                <a:gd name="connsiteY12" fmla="*/ 402501 h 410728"/>
                <a:gd name="connsiteX13" fmla="*/ 2743 w 231139"/>
                <a:gd name="connsiteY13" fmla="*/ 391530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1139" h="410728">
                  <a:moveTo>
                    <a:pt x="2743" y="391530"/>
                  </a:moveTo>
                  <a:cubicBezTo>
                    <a:pt x="8228" y="328446"/>
                    <a:pt x="13714" y="268105"/>
                    <a:pt x="19199" y="210507"/>
                  </a:cubicBezTo>
                  <a:cubicBezTo>
                    <a:pt x="21942" y="191308"/>
                    <a:pt x="21942" y="172109"/>
                    <a:pt x="24685" y="150166"/>
                  </a:cubicBezTo>
                  <a:cubicBezTo>
                    <a:pt x="35656" y="98054"/>
                    <a:pt x="65826" y="59655"/>
                    <a:pt x="115196" y="37713"/>
                  </a:cubicBezTo>
                  <a:cubicBezTo>
                    <a:pt x="145367" y="23999"/>
                    <a:pt x="178280" y="13028"/>
                    <a:pt x="208450" y="2057"/>
                  </a:cubicBezTo>
                  <a:cubicBezTo>
                    <a:pt x="213936" y="-686"/>
                    <a:pt x="222164" y="-686"/>
                    <a:pt x="224907" y="2057"/>
                  </a:cubicBezTo>
                  <a:cubicBezTo>
                    <a:pt x="227650" y="4800"/>
                    <a:pt x="233135" y="13028"/>
                    <a:pt x="230392" y="15771"/>
                  </a:cubicBezTo>
                  <a:cubicBezTo>
                    <a:pt x="227650" y="21257"/>
                    <a:pt x="222164" y="29485"/>
                    <a:pt x="219421" y="29485"/>
                  </a:cubicBezTo>
                  <a:cubicBezTo>
                    <a:pt x="191994" y="40456"/>
                    <a:pt x="161823" y="51427"/>
                    <a:pt x="131653" y="62398"/>
                  </a:cubicBezTo>
                  <a:cubicBezTo>
                    <a:pt x="82283" y="81597"/>
                    <a:pt x="54855" y="117254"/>
                    <a:pt x="52112" y="169366"/>
                  </a:cubicBezTo>
                  <a:cubicBezTo>
                    <a:pt x="43884" y="243420"/>
                    <a:pt x="38399" y="320218"/>
                    <a:pt x="30170" y="394272"/>
                  </a:cubicBezTo>
                  <a:cubicBezTo>
                    <a:pt x="30170" y="402501"/>
                    <a:pt x="24685" y="410729"/>
                    <a:pt x="16456" y="410729"/>
                  </a:cubicBezTo>
                  <a:cubicBezTo>
                    <a:pt x="10971" y="410729"/>
                    <a:pt x="5485" y="405244"/>
                    <a:pt x="0" y="402501"/>
                  </a:cubicBezTo>
                  <a:cubicBezTo>
                    <a:pt x="0" y="399758"/>
                    <a:pt x="2743" y="394272"/>
                    <a:pt x="2743" y="391530"/>
                  </a:cubicBezTo>
                  <a:close/>
                </a:path>
              </a:pathLst>
            </a:custGeom>
            <a:grpFill/>
            <a:ln w="27426" cap="flat">
              <a:noFill/>
              <a:prstDash val="solid"/>
              <a:miter/>
            </a:ln>
          </p:spPr>
          <p:txBody>
            <a:bodyPr rtlCol="0" anchor="ctr"/>
            <a:lstStyle/>
            <a:p>
              <a:endParaRPr lang="en-US"/>
            </a:p>
          </p:txBody>
        </p:sp>
        <p:sp>
          <p:nvSpPr>
            <p:cNvPr id="11" name="Freeform 1295">
              <a:extLst>
                <a:ext uri="{FF2B5EF4-FFF2-40B4-BE49-F238E27FC236}">
                  <a16:creationId xmlns:a16="http://schemas.microsoft.com/office/drawing/2014/main" id="{C791502D-7E72-0965-DAEE-9D9F67CE923C}"/>
                </a:ext>
              </a:extLst>
            </p:cNvPr>
            <p:cNvSpPr/>
            <p:nvPr/>
          </p:nvSpPr>
          <p:spPr>
            <a:xfrm>
              <a:off x="4540930" y="5440337"/>
              <a:ext cx="213935" cy="217023"/>
            </a:xfrm>
            <a:custGeom>
              <a:avLst/>
              <a:gdLst>
                <a:gd name="connsiteX0" fmla="*/ 183765 w 213935"/>
                <a:gd name="connsiteY0" fmla="*/ 36002 h 217023"/>
                <a:gd name="connsiteX1" fmla="*/ 30171 w 213935"/>
                <a:gd name="connsiteY1" fmla="*/ 192339 h 217023"/>
                <a:gd name="connsiteX2" fmla="*/ 30171 w 213935"/>
                <a:gd name="connsiteY2" fmla="*/ 203310 h 217023"/>
                <a:gd name="connsiteX3" fmla="*/ 16457 w 213935"/>
                <a:gd name="connsiteY3" fmla="*/ 217024 h 217023"/>
                <a:gd name="connsiteX4" fmla="*/ 0 w 213935"/>
                <a:gd name="connsiteY4" fmla="*/ 203310 h 217023"/>
                <a:gd name="connsiteX5" fmla="*/ 5485 w 213935"/>
                <a:gd name="connsiteY5" fmla="*/ 140227 h 217023"/>
                <a:gd name="connsiteX6" fmla="*/ 197479 w 213935"/>
                <a:gd name="connsiteY6" fmla="*/ 346 h 217023"/>
                <a:gd name="connsiteX7" fmla="*/ 213936 w 213935"/>
                <a:gd name="connsiteY7" fmla="*/ 16803 h 217023"/>
                <a:gd name="connsiteX8" fmla="*/ 197479 w 213935"/>
                <a:gd name="connsiteY8" fmla="*/ 33259 h 217023"/>
                <a:gd name="connsiteX9" fmla="*/ 183765 w 213935"/>
                <a:gd name="connsiteY9" fmla="*/ 36002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183765" y="36002"/>
                  </a:moveTo>
                  <a:cubicBezTo>
                    <a:pt x="98740" y="38744"/>
                    <a:pt x="30171" y="107313"/>
                    <a:pt x="30171" y="192339"/>
                  </a:cubicBezTo>
                  <a:cubicBezTo>
                    <a:pt x="30171" y="195082"/>
                    <a:pt x="30171" y="200568"/>
                    <a:pt x="30171" y="203310"/>
                  </a:cubicBezTo>
                  <a:cubicBezTo>
                    <a:pt x="30171" y="211539"/>
                    <a:pt x="24685" y="217024"/>
                    <a:pt x="16457" y="217024"/>
                  </a:cubicBezTo>
                  <a:cubicBezTo>
                    <a:pt x="8228" y="217024"/>
                    <a:pt x="0" y="211539"/>
                    <a:pt x="0" y="203310"/>
                  </a:cubicBezTo>
                  <a:cubicBezTo>
                    <a:pt x="0" y="181368"/>
                    <a:pt x="0" y="162169"/>
                    <a:pt x="5485" y="140227"/>
                  </a:cubicBezTo>
                  <a:cubicBezTo>
                    <a:pt x="27428" y="55201"/>
                    <a:pt x="109711" y="-5139"/>
                    <a:pt x="197479" y="346"/>
                  </a:cubicBezTo>
                  <a:cubicBezTo>
                    <a:pt x="208450" y="346"/>
                    <a:pt x="213936" y="8575"/>
                    <a:pt x="213936" y="16803"/>
                  </a:cubicBezTo>
                  <a:cubicBezTo>
                    <a:pt x="213936" y="25031"/>
                    <a:pt x="205708" y="33259"/>
                    <a:pt x="197479" y="33259"/>
                  </a:cubicBezTo>
                  <a:cubicBezTo>
                    <a:pt x="194737" y="36002"/>
                    <a:pt x="189251" y="36002"/>
                    <a:pt x="183765" y="36002"/>
                  </a:cubicBezTo>
                  <a:close/>
                </a:path>
              </a:pathLst>
            </a:custGeom>
            <a:grpFill/>
            <a:ln w="27426" cap="flat">
              <a:noFill/>
              <a:prstDash val="solid"/>
              <a:miter/>
            </a:ln>
          </p:spPr>
          <p:txBody>
            <a:bodyPr rtlCol="0" anchor="ctr"/>
            <a:lstStyle/>
            <a:p>
              <a:endParaRPr lang="en-US"/>
            </a:p>
          </p:txBody>
        </p:sp>
        <p:sp>
          <p:nvSpPr>
            <p:cNvPr id="12" name="Freeform 1296">
              <a:extLst>
                <a:ext uri="{FF2B5EF4-FFF2-40B4-BE49-F238E27FC236}">
                  <a16:creationId xmlns:a16="http://schemas.microsoft.com/office/drawing/2014/main" id="{1E2E4F32-AD0C-C79E-725F-658BE33B29AE}"/>
                </a:ext>
              </a:extLst>
            </p:cNvPr>
            <p:cNvSpPr/>
            <p:nvPr/>
          </p:nvSpPr>
          <p:spPr>
            <a:xfrm>
              <a:off x="4905718" y="5901468"/>
              <a:ext cx="128909" cy="82282"/>
            </a:xfrm>
            <a:custGeom>
              <a:avLst/>
              <a:gdLst>
                <a:gd name="connsiteX0" fmla="*/ 65826 w 128909"/>
                <a:gd name="connsiteY0" fmla="*/ 82283 h 82282"/>
                <a:gd name="connsiteX1" fmla="*/ 0 w 128909"/>
                <a:gd name="connsiteY1" fmla="*/ 21942 h 82282"/>
                <a:gd name="connsiteX2" fmla="*/ 13714 w 128909"/>
                <a:gd name="connsiteY2" fmla="*/ 0 h 82282"/>
                <a:gd name="connsiteX3" fmla="*/ 30170 w 128909"/>
                <a:gd name="connsiteY3" fmla="*/ 19199 h 82282"/>
                <a:gd name="connsiteX4" fmla="*/ 54855 w 128909"/>
                <a:gd name="connsiteY4" fmla="*/ 49369 h 82282"/>
                <a:gd name="connsiteX5" fmla="*/ 90511 w 128909"/>
                <a:gd name="connsiteY5" fmla="*/ 35656 h 82282"/>
                <a:gd name="connsiteX6" fmla="*/ 95997 w 128909"/>
                <a:gd name="connsiteY6" fmla="*/ 19199 h 82282"/>
                <a:gd name="connsiteX7" fmla="*/ 115196 w 128909"/>
                <a:gd name="connsiteY7" fmla="*/ 2742 h 82282"/>
                <a:gd name="connsiteX8" fmla="*/ 128910 w 128909"/>
                <a:gd name="connsiteY8" fmla="*/ 21942 h 82282"/>
                <a:gd name="connsiteX9" fmla="*/ 65826 w 128909"/>
                <a:gd name="connsiteY9" fmla="*/ 82283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09" h="82282">
                  <a:moveTo>
                    <a:pt x="65826" y="82283"/>
                  </a:moveTo>
                  <a:cubicBezTo>
                    <a:pt x="32913" y="82283"/>
                    <a:pt x="2743" y="54855"/>
                    <a:pt x="0" y="21942"/>
                  </a:cubicBezTo>
                  <a:cubicBezTo>
                    <a:pt x="0" y="8228"/>
                    <a:pt x="5485" y="2742"/>
                    <a:pt x="13714" y="0"/>
                  </a:cubicBezTo>
                  <a:cubicBezTo>
                    <a:pt x="24685" y="0"/>
                    <a:pt x="30170" y="5485"/>
                    <a:pt x="30170" y="19199"/>
                  </a:cubicBezTo>
                  <a:cubicBezTo>
                    <a:pt x="32913" y="35656"/>
                    <a:pt x="41142" y="43884"/>
                    <a:pt x="54855" y="49369"/>
                  </a:cubicBezTo>
                  <a:cubicBezTo>
                    <a:pt x="68569" y="52112"/>
                    <a:pt x="82283" y="49369"/>
                    <a:pt x="90511" y="35656"/>
                  </a:cubicBezTo>
                  <a:cubicBezTo>
                    <a:pt x="93254" y="30170"/>
                    <a:pt x="95997" y="24685"/>
                    <a:pt x="95997" y="19199"/>
                  </a:cubicBezTo>
                  <a:cubicBezTo>
                    <a:pt x="98739" y="8228"/>
                    <a:pt x="104225" y="0"/>
                    <a:pt x="115196" y="2742"/>
                  </a:cubicBezTo>
                  <a:cubicBezTo>
                    <a:pt x="123425" y="2742"/>
                    <a:pt x="128910" y="10971"/>
                    <a:pt x="128910" y="21942"/>
                  </a:cubicBezTo>
                  <a:cubicBezTo>
                    <a:pt x="128910" y="57597"/>
                    <a:pt x="101482" y="82283"/>
                    <a:pt x="65826" y="82283"/>
                  </a:cubicBezTo>
                  <a:close/>
                </a:path>
              </a:pathLst>
            </a:custGeom>
            <a:grpFill/>
            <a:ln w="27426" cap="flat">
              <a:noFill/>
              <a:prstDash val="solid"/>
              <a:miter/>
            </a:ln>
          </p:spPr>
          <p:txBody>
            <a:bodyPr rtlCol="0" anchor="ctr"/>
            <a:lstStyle/>
            <a:p>
              <a:endParaRPr lang="en-US"/>
            </a:p>
          </p:txBody>
        </p:sp>
        <p:sp>
          <p:nvSpPr>
            <p:cNvPr id="13" name="Freeform 1297">
              <a:extLst>
                <a:ext uri="{FF2B5EF4-FFF2-40B4-BE49-F238E27FC236}">
                  <a16:creationId xmlns:a16="http://schemas.microsoft.com/office/drawing/2014/main" id="{7DE80115-86CC-233B-6CB7-B2F966413593}"/>
                </a:ext>
              </a:extLst>
            </p:cNvPr>
            <p:cNvSpPr/>
            <p:nvPr/>
          </p:nvSpPr>
          <p:spPr>
            <a:xfrm>
              <a:off x="4650641" y="5555879"/>
              <a:ext cx="101482" cy="104224"/>
            </a:xfrm>
            <a:custGeom>
              <a:avLst/>
              <a:gdLst>
                <a:gd name="connsiteX0" fmla="*/ 0 w 101482"/>
                <a:gd name="connsiteY0" fmla="*/ 76797 h 104224"/>
                <a:gd name="connsiteX1" fmla="*/ 79540 w 101482"/>
                <a:gd name="connsiteY1" fmla="*/ 0 h 104224"/>
                <a:gd name="connsiteX2" fmla="*/ 101482 w 101482"/>
                <a:gd name="connsiteY2" fmla="*/ 16457 h 104224"/>
                <a:gd name="connsiteX3" fmla="*/ 82283 w 101482"/>
                <a:gd name="connsiteY3" fmla="*/ 32913 h 104224"/>
                <a:gd name="connsiteX4" fmla="*/ 32913 w 101482"/>
                <a:gd name="connsiteY4" fmla="*/ 82283 h 104224"/>
                <a:gd name="connsiteX5" fmla="*/ 16457 w 101482"/>
                <a:gd name="connsiteY5" fmla="*/ 104225 h 104224"/>
                <a:gd name="connsiteX6" fmla="*/ 0 w 101482"/>
                <a:gd name="connsiteY6" fmla="*/ 76797 h 1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82" h="104224">
                  <a:moveTo>
                    <a:pt x="0" y="76797"/>
                  </a:moveTo>
                  <a:cubicBezTo>
                    <a:pt x="2743" y="32913"/>
                    <a:pt x="38399" y="0"/>
                    <a:pt x="79540" y="0"/>
                  </a:cubicBezTo>
                  <a:cubicBezTo>
                    <a:pt x="93254" y="0"/>
                    <a:pt x="101482" y="5485"/>
                    <a:pt x="101482" y="16457"/>
                  </a:cubicBezTo>
                  <a:cubicBezTo>
                    <a:pt x="101482" y="27428"/>
                    <a:pt x="95997" y="32913"/>
                    <a:pt x="82283" y="32913"/>
                  </a:cubicBezTo>
                  <a:cubicBezTo>
                    <a:pt x="54855" y="32913"/>
                    <a:pt x="32913" y="54855"/>
                    <a:pt x="32913" y="82283"/>
                  </a:cubicBezTo>
                  <a:cubicBezTo>
                    <a:pt x="32913" y="98740"/>
                    <a:pt x="27428" y="104225"/>
                    <a:pt x="16457" y="104225"/>
                  </a:cubicBezTo>
                  <a:cubicBezTo>
                    <a:pt x="5485" y="98740"/>
                    <a:pt x="0" y="90511"/>
                    <a:pt x="0" y="76797"/>
                  </a:cubicBezTo>
                  <a:close/>
                </a:path>
              </a:pathLst>
            </a:custGeom>
            <a:grpFill/>
            <a:ln w="27426" cap="flat">
              <a:noFill/>
              <a:prstDash val="solid"/>
              <a:miter/>
            </a:ln>
          </p:spPr>
          <p:txBody>
            <a:bodyPr rtlCol="0" anchor="ctr"/>
            <a:lstStyle/>
            <a:p>
              <a:endParaRPr lang="en-US"/>
            </a:p>
          </p:txBody>
        </p:sp>
        <p:sp>
          <p:nvSpPr>
            <p:cNvPr id="14" name="Freeform 1298">
              <a:extLst>
                <a:ext uri="{FF2B5EF4-FFF2-40B4-BE49-F238E27FC236}">
                  <a16:creationId xmlns:a16="http://schemas.microsoft.com/office/drawing/2014/main" id="{4096989F-6A36-5F0D-54BE-68ABFE77ED24}"/>
                </a:ext>
              </a:extLst>
            </p:cNvPr>
            <p:cNvSpPr/>
            <p:nvPr/>
          </p:nvSpPr>
          <p:spPr>
            <a:xfrm>
              <a:off x="5319876" y="6351280"/>
              <a:ext cx="54855" cy="32912"/>
            </a:xfrm>
            <a:custGeom>
              <a:avLst/>
              <a:gdLst>
                <a:gd name="connsiteX0" fmla="*/ 27428 w 54855"/>
                <a:gd name="connsiteY0" fmla="*/ 30171 h 32912"/>
                <a:gd name="connsiteX1" fmla="*/ 27428 w 54855"/>
                <a:gd name="connsiteY1" fmla="*/ 30171 h 32912"/>
                <a:gd name="connsiteX2" fmla="*/ 41142 w 54855"/>
                <a:gd name="connsiteY2" fmla="*/ 30171 h 32912"/>
                <a:gd name="connsiteX3" fmla="*/ 54855 w 54855"/>
                <a:gd name="connsiteY3" fmla="*/ 13714 h 32912"/>
                <a:gd name="connsiteX4" fmla="*/ 41142 w 54855"/>
                <a:gd name="connsiteY4" fmla="*/ 0 h 32912"/>
                <a:gd name="connsiteX5" fmla="*/ 13714 w 54855"/>
                <a:gd name="connsiteY5" fmla="*/ 0 h 32912"/>
                <a:gd name="connsiteX6" fmla="*/ 0 w 54855"/>
                <a:gd name="connsiteY6" fmla="*/ 16457 h 32912"/>
                <a:gd name="connsiteX7" fmla="*/ 13714 w 54855"/>
                <a:gd name="connsiteY7" fmla="*/ 32913 h 32912"/>
                <a:gd name="connsiteX8" fmla="*/ 27428 w 54855"/>
                <a:gd name="connsiteY8" fmla="*/ 30171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2">
                  <a:moveTo>
                    <a:pt x="27428" y="30171"/>
                  </a:moveTo>
                  <a:cubicBezTo>
                    <a:pt x="27428" y="30171"/>
                    <a:pt x="27428" y="30171"/>
                    <a:pt x="27428" y="30171"/>
                  </a:cubicBezTo>
                  <a:cubicBezTo>
                    <a:pt x="32914" y="30171"/>
                    <a:pt x="35656" y="30171"/>
                    <a:pt x="41142" y="30171"/>
                  </a:cubicBezTo>
                  <a:cubicBezTo>
                    <a:pt x="49370" y="30171"/>
                    <a:pt x="54855" y="21942"/>
                    <a:pt x="54855" y="13714"/>
                  </a:cubicBezTo>
                  <a:cubicBezTo>
                    <a:pt x="54855" y="5485"/>
                    <a:pt x="49370" y="0"/>
                    <a:pt x="41142" y="0"/>
                  </a:cubicBezTo>
                  <a:cubicBezTo>
                    <a:pt x="32914" y="0"/>
                    <a:pt x="21943" y="0"/>
                    <a:pt x="13714" y="0"/>
                  </a:cubicBezTo>
                  <a:cubicBezTo>
                    <a:pt x="5486" y="0"/>
                    <a:pt x="0" y="5485"/>
                    <a:pt x="0" y="16457"/>
                  </a:cubicBezTo>
                  <a:cubicBezTo>
                    <a:pt x="0" y="24685"/>
                    <a:pt x="5486" y="30171"/>
                    <a:pt x="13714" y="32913"/>
                  </a:cubicBezTo>
                  <a:cubicBezTo>
                    <a:pt x="19200" y="30171"/>
                    <a:pt x="21943" y="30171"/>
                    <a:pt x="27428" y="30171"/>
                  </a:cubicBezTo>
                  <a:close/>
                </a:path>
              </a:pathLst>
            </a:custGeom>
            <a:grpFill/>
            <a:ln w="27426" cap="flat">
              <a:noFill/>
              <a:prstDash val="solid"/>
              <a:miter/>
            </a:ln>
          </p:spPr>
          <p:txBody>
            <a:bodyPr rtlCol="0" anchor="ctr"/>
            <a:lstStyle/>
            <a:p>
              <a:endParaRPr lang="en-US"/>
            </a:p>
          </p:txBody>
        </p:sp>
        <p:sp>
          <p:nvSpPr>
            <p:cNvPr id="15" name="Freeform 1299">
              <a:extLst>
                <a:ext uri="{FF2B5EF4-FFF2-40B4-BE49-F238E27FC236}">
                  <a16:creationId xmlns:a16="http://schemas.microsoft.com/office/drawing/2014/main" id="{EAB2A46C-AF2B-A166-2FFB-6B4F312B5186}"/>
                </a:ext>
              </a:extLst>
            </p:cNvPr>
            <p:cNvSpPr/>
            <p:nvPr/>
          </p:nvSpPr>
          <p:spPr>
            <a:xfrm>
              <a:off x="5237593" y="5959065"/>
              <a:ext cx="222164" cy="282505"/>
            </a:xfrm>
            <a:custGeom>
              <a:avLst/>
              <a:gdLst>
                <a:gd name="connsiteX0" fmla="*/ 112454 w 222164"/>
                <a:gd name="connsiteY0" fmla="*/ 41141 h 282505"/>
                <a:gd name="connsiteX1" fmla="*/ 205708 w 222164"/>
                <a:gd name="connsiteY1" fmla="*/ 0 h 282505"/>
                <a:gd name="connsiteX2" fmla="*/ 222164 w 222164"/>
                <a:gd name="connsiteY2" fmla="*/ 16457 h 282505"/>
                <a:gd name="connsiteX3" fmla="*/ 205708 w 222164"/>
                <a:gd name="connsiteY3" fmla="*/ 82283 h 282505"/>
                <a:gd name="connsiteX4" fmla="*/ 178280 w 222164"/>
                <a:gd name="connsiteY4" fmla="*/ 109710 h 282505"/>
                <a:gd name="connsiteX5" fmla="*/ 150852 w 222164"/>
                <a:gd name="connsiteY5" fmla="*/ 120682 h 282505"/>
                <a:gd name="connsiteX6" fmla="*/ 128910 w 222164"/>
                <a:gd name="connsiteY6" fmla="*/ 150852 h 282505"/>
                <a:gd name="connsiteX7" fmla="*/ 128910 w 222164"/>
                <a:gd name="connsiteY7" fmla="*/ 263305 h 282505"/>
                <a:gd name="connsiteX8" fmla="*/ 112454 w 222164"/>
                <a:gd name="connsiteY8" fmla="*/ 282505 h 282505"/>
                <a:gd name="connsiteX9" fmla="*/ 95997 w 222164"/>
                <a:gd name="connsiteY9" fmla="*/ 263305 h 282505"/>
                <a:gd name="connsiteX10" fmla="*/ 95997 w 222164"/>
                <a:gd name="connsiteY10" fmla="*/ 255077 h 282505"/>
                <a:gd name="connsiteX11" fmla="*/ 95997 w 222164"/>
                <a:gd name="connsiteY11" fmla="*/ 137138 h 282505"/>
                <a:gd name="connsiteX12" fmla="*/ 82283 w 222164"/>
                <a:gd name="connsiteY12" fmla="*/ 123424 h 282505"/>
                <a:gd name="connsiteX13" fmla="*/ 71312 w 222164"/>
                <a:gd name="connsiteY13" fmla="*/ 120682 h 282505"/>
                <a:gd name="connsiteX14" fmla="*/ 2743 w 222164"/>
                <a:gd name="connsiteY14" fmla="*/ 43884 h 282505"/>
                <a:gd name="connsiteX15" fmla="*/ 0 w 222164"/>
                <a:gd name="connsiteY15" fmla="*/ 19200 h 282505"/>
                <a:gd name="connsiteX16" fmla="*/ 16457 w 222164"/>
                <a:gd name="connsiteY16" fmla="*/ 2743 h 282505"/>
                <a:gd name="connsiteX17" fmla="*/ 85026 w 222164"/>
                <a:gd name="connsiteY17" fmla="*/ 19200 h 282505"/>
                <a:gd name="connsiteX18" fmla="*/ 112454 w 222164"/>
                <a:gd name="connsiteY18" fmla="*/ 41141 h 282505"/>
                <a:gd name="connsiteX19" fmla="*/ 90512 w 222164"/>
                <a:gd name="connsiteY19" fmla="*/ 90512 h 282505"/>
                <a:gd name="connsiteX20" fmla="*/ 35656 w 222164"/>
                <a:gd name="connsiteY20" fmla="*/ 35656 h 282505"/>
                <a:gd name="connsiteX21" fmla="*/ 90512 w 222164"/>
                <a:gd name="connsiteY21" fmla="*/ 90512 h 282505"/>
                <a:gd name="connsiteX22" fmla="*/ 186509 w 222164"/>
                <a:gd name="connsiteY22" fmla="*/ 35656 h 282505"/>
                <a:gd name="connsiteX23" fmla="*/ 131653 w 222164"/>
                <a:gd name="connsiteY23" fmla="*/ 90512 h 282505"/>
                <a:gd name="connsiteX24" fmla="*/ 186509 w 222164"/>
                <a:gd name="connsiteY24" fmla="*/ 35656 h 282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2164" h="282505">
                  <a:moveTo>
                    <a:pt x="112454" y="41141"/>
                  </a:moveTo>
                  <a:cubicBezTo>
                    <a:pt x="134395" y="5486"/>
                    <a:pt x="170052" y="2743"/>
                    <a:pt x="205708" y="0"/>
                  </a:cubicBezTo>
                  <a:cubicBezTo>
                    <a:pt x="213936" y="0"/>
                    <a:pt x="222164" y="8229"/>
                    <a:pt x="222164" y="16457"/>
                  </a:cubicBezTo>
                  <a:cubicBezTo>
                    <a:pt x="216678" y="38399"/>
                    <a:pt x="213936" y="60341"/>
                    <a:pt x="205708" y="82283"/>
                  </a:cubicBezTo>
                  <a:cubicBezTo>
                    <a:pt x="200223" y="95997"/>
                    <a:pt x="191994" y="104225"/>
                    <a:pt x="178280" y="109710"/>
                  </a:cubicBezTo>
                  <a:cubicBezTo>
                    <a:pt x="170052" y="112453"/>
                    <a:pt x="159081" y="117939"/>
                    <a:pt x="150852" y="120682"/>
                  </a:cubicBezTo>
                  <a:cubicBezTo>
                    <a:pt x="128910" y="126167"/>
                    <a:pt x="128910" y="126167"/>
                    <a:pt x="128910" y="150852"/>
                  </a:cubicBezTo>
                  <a:cubicBezTo>
                    <a:pt x="128910" y="189251"/>
                    <a:pt x="128910" y="224907"/>
                    <a:pt x="128910" y="263305"/>
                  </a:cubicBezTo>
                  <a:cubicBezTo>
                    <a:pt x="128910" y="274276"/>
                    <a:pt x="123425" y="282505"/>
                    <a:pt x="112454" y="282505"/>
                  </a:cubicBezTo>
                  <a:cubicBezTo>
                    <a:pt x="101483" y="282505"/>
                    <a:pt x="95997" y="274276"/>
                    <a:pt x="95997" y="263305"/>
                  </a:cubicBezTo>
                  <a:cubicBezTo>
                    <a:pt x="95997" y="260562"/>
                    <a:pt x="95997" y="257820"/>
                    <a:pt x="95997" y="255077"/>
                  </a:cubicBezTo>
                  <a:cubicBezTo>
                    <a:pt x="95997" y="216679"/>
                    <a:pt x="95997" y="178280"/>
                    <a:pt x="95997" y="137138"/>
                  </a:cubicBezTo>
                  <a:cubicBezTo>
                    <a:pt x="95997" y="126167"/>
                    <a:pt x="93254" y="120682"/>
                    <a:pt x="82283" y="123424"/>
                  </a:cubicBezTo>
                  <a:cubicBezTo>
                    <a:pt x="79540" y="123424"/>
                    <a:pt x="74055" y="120682"/>
                    <a:pt x="71312" y="120682"/>
                  </a:cubicBezTo>
                  <a:cubicBezTo>
                    <a:pt x="27428" y="112453"/>
                    <a:pt x="8229" y="85026"/>
                    <a:pt x="2743" y="43884"/>
                  </a:cubicBezTo>
                  <a:cubicBezTo>
                    <a:pt x="2743" y="35656"/>
                    <a:pt x="0" y="27428"/>
                    <a:pt x="0" y="19200"/>
                  </a:cubicBezTo>
                  <a:cubicBezTo>
                    <a:pt x="0" y="8229"/>
                    <a:pt x="5486" y="0"/>
                    <a:pt x="16457" y="2743"/>
                  </a:cubicBezTo>
                  <a:cubicBezTo>
                    <a:pt x="41142" y="5486"/>
                    <a:pt x="63084" y="8229"/>
                    <a:pt x="85026" y="19200"/>
                  </a:cubicBezTo>
                  <a:cubicBezTo>
                    <a:pt x="93254" y="24686"/>
                    <a:pt x="101483" y="32913"/>
                    <a:pt x="112454" y="41141"/>
                  </a:cubicBezTo>
                  <a:close/>
                  <a:moveTo>
                    <a:pt x="90512" y="90512"/>
                  </a:moveTo>
                  <a:cubicBezTo>
                    <a:pt x="85026" y="52113"/>
                    <a:pt x="76798" y="41141"/>
                    <a:pt x="35656" y="35656"/>
                  </a:cubicBezTo>
                  <a:cubicBezTo>
                    <a:pt x="38399" y="74055"/>
                    <a:pt x="52112" y="87769"/>
                    <a:pt x="90512" y="90512"/>
                  </a:cubicBezTo>
                  <a:close/>
                  <a:moveTo>
                    <a:pt x="186509" y="35656"/>
                  </a:moveTo>
                  <a:cubicBezTo>
                    <a:pt x="150852" y="38399"/>
                    <a:pt x="128910" y="60341"/>
                    <a:pt x="131653" y="90512"/>
                  </a:cubicBezTo>
                  <a:cubicBezTo>
                    <a:pt x="170052" y="85026"/>
                    <a:pt x="181023" y="76798"/>
                    <a:pt x="186509" y="35656"/>
                  </a:cubicBezTo>
                  <a:close/>
                </a:path>
              </a:pathLst>
            </a:custGeom>
            <a:solidFill>
              <a:srgbClr val="55854D"/>
            </a:solidFill>
            <a:ln w="27426" cap="flat">
              <a:noFill/>
              <a:prstDash val="solid"/>
              <a:miter/>
            </a:ln>
          </p:spPr>
          <p:txBody>
            <a:bodyPr rtlCol="0" anchor="ctr"/>
            <a:lstStyle/>
            <a:p>
              <a:endParaRPr lang="en-US"/>
            </a:p>
          </p:txBody>
        </p:sp>
        <p:sp>
          <p:nvSpPr>
            <p:cNvPr id="16" name="Freeform 1300">
              <a:extLst>
                <a:ext uri="{FF2B5EF4-FFF2-40B4-BE49-F238E27FC236}">
                  <a16:creationId xmlns:a16="http://schemas.microsoft.com/office/drawing/2014/main" id="{9C78B528-26A2-A7EC-1B6C-D06B399BF27F}"/>
                </a:ext>
              </a:extLst>
            </p:cNvPr>
            <p:cNvSpPr/>
            <p:nvPr/>
          </p:nvSpPr>
          <p:spPr>
            <a:xfrm>
              <a:off x="5319876" y="6348537"/>
              <a:ext cx="54855" cy="32913"/>
            </a:xfrm>
            <a:custGeom>
              <a:avLst/>
              <a:gdLst>
                <a:gd name="connsiteX0" fmla="*/ 27428 w 54855"/>
                <a:gd name="connsiteY0" fmla="*/ 32913 h 32913"/>
                <a:gd name="connsiteX1" fmla="*/ 13714 w 54855"/>
                <a:gd name="connsiteY1" fmla="*/ 32913 h 32913"/>
                <a:gd name="connsiteX2" fmla="*/ 0 w 54855"/>
                <a:gd name="connsiteY2" fmla="*/ 16457 h 32913"/>
                <a:gd name="connsiteX3" fmla="*/ 13714 w 54855"/>
                <a:gd name="connsiteY3" fmla="*/ 0 h 32913"/>
                <a:gd name="connsiteX4" fmla="*/ 41142 w 54855"/>
                <a:gd name="connsiteY4" fmla="*/ 0 h 32913"/>
                <a:gd name="connsiteX5" fmla="*/ 54855 w 54855"/>
                <a:gd name="connsiteY5" fmla="*/ 13714 h 32913"/>
                <a:gd name="connsiteX6" fmla="*/ 41142 w 54855"/>
                <a:gd name="connsiteY6" fmla="*/ 30171 h 32913"/>
                <a:gd name="connsiteX7" fmla="*/ 27428 w 54855"/>
                <a:gd name="connsiteY7" fmla="*/ 32913 h 32913"/>
                <a:gd name="connsiteX8" fmla="*/ 27428 w 54855"/>
                <a:gd name="connsiteY8"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3">
                  <a:moveTo>
                    <a:pt x="27428" y="32913"/>
                  </a:moveTo>
                  <a:cubicBezTo>
                    <a:pt x="21943" y="32913"/>
                    <a:pt x="19200" y="32913"/>
                    <a:pt x="13714" y="32913"/>
                  </a:cubicBezTo>
                  <a:cubicBezTo>
                    <a:pt x="5486" y="32913"/>
                    <a:pt x="0" y="27428"/>
                    <a:pt x="0" y="16457"/>
                  </a:cubicBezTo>
                  <a:cubicBezTo>
                    <a:pt x="0" y="8228"/>
                    <a:pt x="2743" y="2743"/>
                    <a:pt x="13714" y="0"/>
                  </a:cubicBezTo>
                  <a:cubicBezTo>
                    <a:pt x="21943" y="0"/>
                    <a:pt x="32914" y="0"/>
                    <a:pt x="41142" y="0"/>
                  </a:cubicBezTo>
                  <a:cubicBezTo>
                    <a:pt x="49370" y="0"/>
                    <a:pt x="54855" y="5486"/>
                    <a:pt x="54855" y="13714"/>
                  </a:cubicBezTo>
                  <a:cubicBezTo>
                    <a:pt x="54855" y="21942"/>
                    <a:pt x="49370" y="27428"/>
                    <a:pt x="41142" y="30171"/>
                  </a:cubicBezTo>
                  <a:cubicBezTo>
                    <a:pt x="38399" y="32913"/>
                    <a:pt x="32914" y="32913"/>
                    <a:pt x="27428" y="32913"/>
                  </a:cubicBezTo>
                  <a:cubicBezTo>
                    <a:pt x="27428" y="32913"/>
                    <a:pt x="27428" y="32913"/>
                    <a:pt x="27428" y="32913"/>
                  </a:cubicBezTo>
                  <a:close/>
                </a:path>
              </a:pathLst>
            </a:custGeom>
            <a:grp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438541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896529" y="569298"/>
            <a:ext cx="4990998" cy="629582"/>
          </a:xfrm>
          <a:prstGeom prst="rect">
            <a:avLst/>
          </a:prstGeom>
        </p:spPr>
        <p:txBody>
          <a:bodyPr/>
          <a:lstStyle/>
          <a:p>
            <a:r>
              <a:rPr lang="en-GB" dirty="0"/>
              <a:t>Marketing </a:t>
            </a:r>
            <a:r>
              <a:rPr lang="en-GB" dirty="0" err="1"/>
              <a:t>gerelateerd</a:t>
            </a:r>
            <a:r>
              <a:rPr lang="en-GB" dirty="0"/>
              <a:t> </a:t>
            </a:r>
            <a:r>
              <a:rPr lang="en-GB" dirty="0" err="1"/>
              <a:t>aan</a:t>
            </a:r>
            <a:r>
              <a:rPr lang="en-GB" dirty="0"/>
              <a:t> eten</a:t>
            </a:r>
            <a:endParaRPr lang="en-US" dirty="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304475" y="827897"/>
            <a:ext cx="5504879" cy="4102937"/>
          </a:xfrm>
          <a:prstGeom prst="rect">
            <a:avLst/>
          </a:prstGeom>
        </p:spPr>
        <p:txBody>
          <a:bodyPr/>
          <a:lstStyle/>
          <a:p>
            <a:pPr marL="0" indent="0" algn="just"/>
            <a:r>
              <a:rPr lang="nl-NL" b="1" dirty="0"/>
              <a:t>Marketing</a:t>
            </a:r>
            <a:r>
              <a:rPr lang="nl-NL" dirty="0"/>
              <a:t> speelt een belangrijke rol in hoe voedsel wordt gezien en gewaardeerd. Via reclame, verpakkingen en campagnes wordt voedsel vaak simpel en aantrekkelijk gepresenteerd, wat de keuzes van consumenten beïnvloedt</a:t>
            </a:r>
          </a:p>
          <a:p>
            <a:pPr marL="0" indent="0" algn="just"/>
            <a:r>
              <a:rPr lang="en-US" dirty="0"/>
              <a:t>Marketing </a:t>
            </a:r>
            <a:r>
              <a:rPr lang="en-US" dirty="0" err="1"/>
              <a:t>benadrukt</a:t>
            </a:r>
            <a:r>
              <a:rPr lang="en-US" dirty="0"/>
              <a:t> </a:t>
            </a:r>
            <a:r>
              <a:rPr lang="en-US" dirty="0" err="1"/>
              <a:t>vaak</a:t>
            </a:r>
            <a:r>
              <a:rPr lang="en-US" dirty="0"/>
              <a:t>:</a:t>
            </a:r>
          </a:p>
          <a:p>
            <a:pPr marL="0" indent="0" algn="just"/>
            <a:endParaRPr lang="en-US" dirty="0"/>
          </a:p>
          <a:p>
            <a:pPr marL="342900" indent="-342900">
              <a:buFont typeface="Arial" panose="020B0604020202020204" pitchFamily="34" charset="0"/>
              <a:buChar char="•"/>
            </a:pPr>
            <a:r>
              <a:rPr lang="en-US" dirty="0" err="1">
                <a:highlight>
                  <a:srgbClr val="ECC0DA"/>
                </a:highlight>
              </a:rPr>
              <a:t>Smaak</a:t>
            </a:r>
            <a:r>
              <a:rPr lang="en-US" dirty="0">
                <a:highlight>
                  <a:srgbClr val="ECC0DA"/>
                </a:highlight>
              </a:rPr>
              <a:t>, </a:t>
            </a:r>
            <a:r>
              <a:rPr lang="en-US" dirty="0" err="1">
                <a:highlight>
                  <a:srgbClr val="ECC0DA"/>
                </a:highlight>
              </a:rPr>
              <a:t>gemak</a:t>
            </a:r>
            <a:r>
              <a:rPr lang="en-US" dirty="0">
                <a:highlight>
                  <a:srgbClr val="ECC0DA"/>
                </a:highlight>
              </a:rPr>
              <a:t> </a:t>
            </a:r>
            <a:r>
              <a:rPr lang="en-US" dirty="0" err="1">
                <a:highlight>
                  <a:srgbClr val="ECC0DA"/>
                </a:highlight>
              </a:rPr>
              <a:t>en</a:t>
            </a:r>
            <a:r>
              <a:rPr lang="en-US" dirty="0">
                <a:highlight>
                  <a:srgbClr val="ECC0DA"/>
                </a:highlight>
              </a:rPr>
              <a:t> lifestyle</a:t>
            </a:r>
          </a:p>
          <a:p>
            <a:pPr marL="342900" indent="-342900">
              <a:buFont typeface="Arial" panose="020B0604020202020204" pitchFamily="34" charset="0"/>
              <a:buChar char="•"/>
            </a:pPr>
            <a:r>
              <a:rPr lang="en-US" dirty="0">
                <a:highlight>
                  <a:srgbClr val="ECC0DA"/>
                </a:highlight>
              </a:rPr>
              <a:t>Claims over </a:t>
            </a:r>
            <a:r>
              <a:rPr lang="en-US" dirty="0" err="1">
                <a:highlight>
                  <a:srgbClr val="ECC0DA"/>
                </a:highlight>
              </a:rPr>
              <a:t>gezondheid</a:t>
            </a:r>
            <a:r>
              <a:rPr lang="en-US" dirty="0">
                <a:highlight>
                  <a:srgbClr val="ECC0DA"/>
                </a:highlight>
              </a:rPr>
              <a:t>, </a:t>
            </a:r>
            <a:r>
              <a:rPr lang="en-US" dirty="0" err="1">
                <a:highlight>
                  <a:srgbClr val="ECC0DA"/>
                </a:highlight>
              </a:rPr>
              <a:t>versheid</a:t>
            </a:r>
            <a:r>
              <a:rPr lang="en-US" dirty="0">
                <a:highlight>
                  <a:srgbClr val="ECC0DA"/>
                </a:highlight>
              </a:rPr>
              <a:t> of </a:t>
            </a:r>
            <a:r>
              <a:rPr lang="en-US" dirty="0" err="1">
                <a:highlight>
                  <a:srgbClr val="ECC0DA"/>
                </a:highlight>
              </a:rPr>
              <a:t>duurzaamheid</a:t>
            </a:r>
            <a:endParaRPr lang="en-US" dirty="0">
              <a:highlight>
                <a:srgbClr val="ECC0DA"/>
              </a:highlight>
            </a:endParaRPr>
          </a:p>
          <a:p>
            <a:pPr marL="342900" indent="-342900">
              <a:spcAft>
                <a:spcPts val="600"/>
              </a:spcAft>
              <a:buFont typeface="Arial" panose="020B0604020202020204" pitchFamily="34" charset="0"/>
              <a:buChar char="•"/>
            </a:pPr>
            <a:r>
              <a:rPr lang="en-US" dirty="0" err="1">
                <a:highlight>
                  <a:srgbClr val="ECC0DA"/>
                </a:highlight>
              </a:rPr>
              <a:t>Emoties</a:t>
            </a:r>
            <a:r>
              <a:rPr lang="en-US" dirty="0">
                <a:highlight>
                  <a:srgbClr val="ECC0DA"/>
                </a:highlight>
              </a:rPr>
              <a:t> via </a:t>
            </a:r>
            <a:r>
              <a:rPr lang="en-US" dirty="0" err="1">
                <a:highlight>
                  <a:srgbClr val="ECC0DA"/>
                </a:highlight>
              </a:rPr>
              <a:t>beelden</a:t>
            </a:r>
            <a:r>
              <a:rPr lang="en-US" dirty="0">
                <a:highlight>
                  <a:srgbClr val="ECC0DA"/>
                </a:highlight>
              </a:rPr>
              <a:t> </a:t>
            </a:r>
            <a:r>
              <a:rPr lang="en-US" dirty="0" err="1">
                <a:highlight>
                  <a:srgbClr val="ECC0DA"/>
                </a:highlight>
              </a:rPr>
              <a:t>en</a:t>
            </a:r>
            <a:r>
              <a:rPr lang="en-US" dirty="0">
                <a:highlight>
                  <a:srgbClr val="ECC0DA"/>
                </a:highlight>
              </a:rPr>
              <a:t> </a:t>
            </a:r>
            <a:r>
              <a:rPr lang="en-US" dirty="0" err="1">
                <a:highlight>
                  <a:srgbClr val="ECC0DA"/>
                </a:highlight>
              </a:rPr>
              <a:t>verhalenlen</a:t>
            </a:r>
            <a:endParaRPr lang="en-US" dirty="0"/>
          </a:p>
          <a:p>
            <a:pPr marL="0" indent="0" algn="just"/>
            <a:r>
              <a:rPr lang="nl-NL" dirty="0"/>
              <a:t>Deze boodschappen sturen wat mensen vertrouwen en kiezen, en maken marketing een krachtige invloed binnen voedselsystemen.</a:t>
            </a:r>
            <a:endParaRPr lang="en-US" dirty="0"/>
          </a:p>
        </p:txBody>
      </p:sp>
      <p:pic>
        <p:nvPicPr>
          <p:cNvPr id="6" name="Picture Placeholder 58">
            <a:extLst>
              <a:ext uri="{FF2B5EF4-FFF2-40B4-BE49-F238E27FC236}">
                <a16:creationId xmlns:a16="http://schemas.microsoft.com/office/drawing/2014/main" id="{44F1BC9D-9EC0-1C26-E5CD-9C8363417B3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1557389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B6DAA5-DD1D-6D30-1579-D99D4CB75DA4}"/>
              </a:ext>
            </a:extLst>
          </p:cNvPr>
          <p:cNvSpPr>
            <a:spLocks noGrp="1"/>
          </p:cNvSpPr>
          <p:nvPr>
            <p:ph type="body" sz="quarter" idx="16"/>
          </p:nvPr>
        </p:nvSpPr>
        <p:spPr>
          <a:xfrm>
            <a:off x="616688" y="705529"/>
            <a:ext cx="10479218" cy="803654"/>
          </a:xfrm>
        </p:spPr>
        <p:txBody>
          <a:bodyPr/>
          <a:lstStyle/>
          <a:p>
            <a:r>
              <a:rPr lang="en-US" dirty="0"/>
              <a:t>De media en de beeldvorming rond voedsel</a:t>
            </a:r>
          </a:p>
        </p:txBody>
      </p:sp>
      <p:sp>
        <p:nvSpPr>
          <p:cNvPr id="3" name="Text Placeholder 2">
            <a:extLst>
              <a:ext uri="{FF2B5EF4-FFF2-40B4-BE49-F238E27FC236}">
                <a16:creationId xmlns:a16="http://schemas.microsoft.com/office/drawing/2014/main" id="{7B3D1139-0ACA-FE37-86D1-6DD34A73390A}"/>
              </a:ext>
            </a:extLst>
          </p:cNvPr>
          <p:cNvSpPr>
            <a:spLocks noGrp="1"/>
          </p:cNvSpPr>
          <p:nvPr>
            <p:ph type="body" sz="quarter" idx="19"/>
          </p:nvPr>
        </p:nvSpPr>
        <p:spPr>
          <a:xfrm>
            <a:off x="616688" y="2243510"/>
            <a:ext cx="10767386" cy="3781929"/>
          </a:xfrm>
        </p:spPr>
        <p:txBody>
          <a:bodyPr/>
          <a:lstStyle/>
          <a:p>
            <a:r>
              <a:rPr lang="nl-NL" dirty="0"/>
              <a:t>Media, zoals televisie, kranten en online journalistiek, spelen een belangrijke rol in hoe we voedsel begrijpen. Ze bepalen welke onderwerpen aandacht krijgen, zoals voeding, duurzaamheid, voedselveiligheid en innovatie.</a:t>
            </a:r>
          </a:p>
          <a:p>
            <a:endParaRPr lang="nl-NL" dirty="0"/>
          </a:p>
          <a:p>
            <a:r>
              <a:rPr lang="nl-NL" dirty="0"/>
              <a:t>De keuze en framing van voedselverhalen bepalen wat zichtbaar wordt en wat niet. De manier waarop voedsel in de media wordt weergegeven, kan:</a:t>
            </a:r>
          </a:p>
        </p:txBody>
      </p:sp>
      <p:sp>
        <p:nvSpPr>
          <p:cNvPr id="4" name="Freeform 1">
            <a:extLst>
              <a:ext uri="{FF2B5EF4-FFF2-40B4-BE49-F238E27FC236}">
                <a16:creationId xmlns:a16="http://schemas.microsoft.com/office/drawing/2014/main" id="{1971E9FA-1B3D-F1B3-5824-695BC3518379}"/>
              </a:ext>
            </a:extLst>
          </p:cNvPr>
          <p:cNvSpPr>
            <a:spLocks noChangeArrowheads="1"/>
          </p:cNvSpPr>
          <p:nvPr/>
        </p:nvSpPr>
        <p:spPr bwMode="auto">
          <a:xfrm>
            <a:off x="2128957" y="4260398"/>
            <a:ext cx="2513093" cy="2327328"/>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55854D"/>
          </a:solidFill>
          <a:ln>
            <a:noFill/>
          </a:ln>
          <a:effectLst/>
        </p:spPr>
        <p:txBody>
          <a:bodyPr wrap="none" anchor="ctr"/>
          <a:lstStyle/>
          <a:p>
            <a:endParaRPr lang="en-US" sz="900" dirty="0"/>
          </a:p>
        </p:txBody>
      </p:sp>
      <p:sp>
        <p:nvSpPr>
          <p:cNvPr id="5" name="Freeform 244">
            <a:extLst>
              <a:ext uri="{FF2B5EF4-FFF2-40B4-BE49-F238E27FC236}">
                <a16:creationId xmlns:a16="http://schemas.microsoft.com/office/drawing/2014/main" id="{42DB3984-6C12-7BAA-1D1F-1366F3173C18}"/>
              </a:ext>
            </a:extLst>
          </p:cNvPr>
          <p:cNvSpPr>
            <a:spLocks noChangeArrowheads="1"/>
          </p:cNvSpPr>
          <p:nvPr/>
        </p:nvSpPr>
        <p:spPr bwMode="auto">
          <a:xfrm>
            <a:off x="4839453" y="4260398"/>
            <a:ext cx="2513094" cy="2327328"/>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ECC0DA"/>
          </a:solidFill>
          <a:ln>
            <a:noFill/>
          </a:ln>
          <a:effectLst/>
        </p:spPr>
        <p:txBody>
          <a:bodyPr wrap="none" anchor="ctr"/>
          <a:lstStyle/>
          <a:p>
            <a:endParaRPr lang="en-US" sz="900"/>
          </a:p>
        </p:txBody>
      </p:sp>
      <p:sp>
        <p:nvSpPr>
          <p:cNvPr id="6" name="Freeform 320">
            <a:extLst>
              <a:ext uri="{FF2B5EF4-FFF2-40B4-BE49-F238E27FC236}">
                <a16:creationId xmlns:a16="http://schemas.microsoft.com/office/drawing/2014/main" id="{8D5C9EEC-16B8-1604-71FC-F11879C78376}"/>
              </a:ext>
            </a:extLst>
          </p:cNvPr>
          <p:cNvSpPr>
            <a:spLocks noChangeArrowheads="1"/>
          </p:cNvSpPr>
          <p:nvPr/>
        </p:nvSpPr>
        <p:spPr bwMode="auto">
          <a:xfrm>
            <a:off x="7468964" y="4260398"/>
            <a:ext cx="2513093" cy="2327328"/>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F26F46"/>
          </a:solidFill>
          <a:ln>
            <a:noFill/>
          </a:ln>
          <a:effectLst/>
        </p:spPr>
        <p:txBody>
          <a:bodyPr wrap="none" anchor="ctr"/>
          <a:lstStyle/>
          <a:p>
            <a:endParaRPr lang="en-US" sz="900"/>
          </a:p>
        </p:txBody>
      </p:sp>
      <p:sp>
        <p:nvSpPr>
          <p:cNvPr id="8" name="TextBox 7">
            <a:extLst>
              <a:ext uri="{FF2B5EF4-FFF2-40B4-BE49-F238E27FC236}">
                <a16:creationId xmlns:a16="http://schemas.microsoft.com/office/drawing/2014/main" id="{FBC09EF4-006E-24C3-A735-B91E3B5A3746}"/>
              </a:ext>
            </a:extLst>
          </p:cNvPr>
          <p:cNvSpPr txBox="1"/>
          <p:nvPr/>
        </p:nvSpPr>
        <p:spPr>
          <a:xfrm>
            <a:off x="2300603" y="4362233"/>
            <a:ext cx="2179957" cy="2123658"/>
          </a:xfrm>
          <a:prstGeom prst="rect">
            <a:avLst/>
          </a:prstGeom>
          <a:noFill/>
        </p:spPr>
        <p:txBody>
          <a:bodyPr wrap="square">
            <a:spAutoFit/>
          </a:bodyPr>
          <a:lstStyle/>
          <a:p>
            <a:pPr marL="0" indent="0" algn="ctr"/>
            <a:r>
              <a:rPr lang="en-US" sz="2200" b="1" dirty="0">
                <a:solidFill>
                  <a:schemeClr val="bg1"/>
                </a:solidFill>
              </a:rPr>
              <a:t>Het bewustzijn vergroten over uitdagingen en oplossingen in het voedselsysteem</a:t>
            </a:r>
          </a:p>
        </p:txBody>
      </p:sp>
      <p:sp>
        <p:nvSpPr>
          <p:cNvPr id="10" name="TextBox 9">
            <a:extLst>
              <a:ext uri="{FF2B5EF4-FFF2-40B4-BE49-F238E27FC236}">
                <a16:creationId xmlns:a16="http://schemas.microsoft.com/office/drawing/2014/main" id="{8AA604B3-ADA0-D1EC-7A5F-20CBBF4FB8FF}"/>
              </a:ext>
            </a:extLst>
          </p:cNvPr>
          <p:cNvSpPr txBox="1"/>
          <p:nvPr/>
        </p:nvSpPr>
        <p:spPr>
          <a:xfrm>
            <a:off x="5008740" y="4362233"/>
            <a:ext cx="2174520" cy="1785104"/>
          </a:xfrm>
          <a:prstGeom prst="rect">
            <a:avLst/>
          </a:prstGeom>
          <a:noFill/>
        </p:spPr>
        <p:txBody>
          <a:bodyPr wrap="square">
            <a:spAutoFit/>
          </a:bodyPr>
          <a:lstStyle/>
          <a:p>
            <a:pPr marL="0" indent="0" algn="ctr"/>
            <a:r>
              <a:rPr lang="nl-NL" sz="2200" b="1" dirty="0">
                <a:solidFill>
                  <a:schemeClr val="bg1"/>
                </a:solidFill>
              </a:rPr>
              <a:t>Het publieke debat en de opinie over voedselkwesties beïnvloeden</a:t>
            </a:r>
            <a:endParaRPr lang="en-US" sz="2200" b="1" dirty="0">
              <a:solidFill>
                <a:schemeClr val="bg1"/>
              </a:solidFill>
            </a:endParaRPr>
          </a:p>
        </p:txBody>
      </p:sp>
      <p:sp>
        <p:nvSpPr>
          <p:cNvPr id="12" name="TextBox 11">
            <a:extLst>
              <a:ext uri="{FF2B5EF4-FFF2-40B4-BE49-F238E27FC236}">
                <a16:creationId xmlns:a16="http://schemas.microsoft.com/office/drawing/2014/main" id="{33A66F8B-BE10-EB04-5CDB-9D818DBB700D}"/>
              </a:ext>
            </a:extLst>
          </p:cNvPr>
          <p:cNvSpPr txBox="1"/>
          <p:nvPr/>
        </p:nvSpPr>
        <p:spPr>
          <a:xfrm>
            <a:off x="7671498" y="4362233"/>
            <a:ext cx="2108023" cy="2123658"/>
          </a:xfrm>
          <a:prstGeom prst="rect">
            <a:avLst/>
          </a:prstGeom>
          <a:noFill/>
        </p:spPr>
        <p:txBody>
          <a:bodyPr wrap="square">
            <a:spAutoFit/>
          </a:bodyPr>
          <a:lstStyle/>
          <a:p>
            <a:pPr marL="0" indent="0" algn="ctr"/>
            <a:r>
              <a:rPr lang="nl-NL" sz="2200" b="1" dirty="0">
                <a:solidFill>
                  <a:schemeClr val="bg1"/>
                </a:solidFill>
              </a:rPr>
              <a:t>Complexe onderwerpen vereenvoudigen voor nieuwsformats en trends</a:t>
            </a:r>
            <a:endParaRPr lang="en-US" sz="2200" b="1" dirty="0">
              <a:solidFill>
                <a:schemeClr val="bg1"/>
              </a:solidFill>
            </a:endParaRPr>
          </a:p>
        </p:txBody>
      </p:sp>
      <p:grpSp>
        <p:nvGrpSpPr>
          <p:cNvPr id="7" name="Graphic 3">
            <a:extLst>
              <a:ext uri="{FF2B5EF4-FFF2-40B4-BE49-F238E27FC236}">
                <a16:creationId xmlns:a16="http://schemas.microsoft.com/office/drawing/2014/main" id="{2244A60F-086E-9834-B86B-E7CB9A9C87DA}"/>
              </a:ext>
            </a:extLst>
          </p:cNvPr>
          <p:cNvGrpSpPr/>
          <p:nvPr/>
        </p:nvGrpSpPr>
        <p:grpSpPr>
          <a:xfrm>
            <a:off x="9625261" y="618626"/>
            <a:ext cx="1088878" cy="943510"/>
            <a:chOff x="555689" y="5457140"/>
            <a:chExt cx="1088878" cy="943510"/>
          </a:xfrm>
          <a:solidFill>
            <a:schemeClr val="bg1"/>
          </a:solidFill>
        </p:grpSpPr>
        <p:sp>
          <p:nvSpPr>
            <p:cNvPr id="9" name="Freeform 1316">
              <a:extLst>
                <a:ext uri="{FF2B5EF4-FFF2-40B4-BE49-F238E27FC236}">
                  <a16:creationId xmlns:a16="http://schemas.microsoft.com/office/drawing/2014/main" id="{A56D9169-AC03-882F-CD5D-F68203DF5CE3}"/>
                </a:ext>
              </a:extLst>
            </p:cNvPr>
            <p:cNvSpPr/>
            <p:nvPr/>
          </p:nvSpPr>
          <p:spPr>
            <a:xfrm>
              <a:off x="912249" y="5457140"/>
              <a:ext cx="381244" cy="484833"/>
            </a:xfrm>
            <a:custGeom>
              <a:avLst/>
              <a:gdLst>
                <a:gd name="connsiteX0" fmla="*/ 381245 w 381244"/>
                <a:gd name="connsiteY0" fmla="*/ 298961 h 484833"/>
                <a:gd name="connsiteX1" fmla="*/ 381245 w 381244"/>
                <a:gd name="connsiteY1" fmla="*/ 290733 h 484833"/>
                <a:gd name="connsiteX2" fmla="*/ 381245 w 381244"/>
                <a:gd name="connsiteY2" fmla="*/ 285247 h 484833"/>
                <a:gd name="connsiteX3" fmla="*/ 378502 w 381244"/>
                <a:gd name="connsiteY3" fmla="*/ 263305 h 484833"/>
                <a:gd name="connsiteX4" fmla="*/ 378502 w 381244"/>
                <a:gd name="connsiteY4" fmla="*/ 257819 h 484833"/>
                <a:gd name="connsiteX5" fmla="*/ 378502 w 381244"/>
                <a:gd name="connsiteY5" fmla="*/ 249592 h 484833"/>
                <a:gd name="connsiteX6" fmla="*/ 370274 w 381244"/>
                <a:gd name="connsiteY6" fmla="*/ 219421 h 484833"/>
                <a:gd name="connsiteX7" fmla="*/ 211193 w 381244"/>
                <a:gd name="connsiteY7" fmla="*/ 117938 h 484833"/>
                <a:gd name="connsiteX8" fmla="*/ 241364 w 381244"/>
                <a:gd name="connsiteY8" fmla="*/ 76797 h 484833"/>
                <a:gd name="connsiteX9" fmla="*/ 268791 w 381244"/>
                <a:gd name="connsiteY9" fmla="*/ 65826 h 484833"/>
                <a:gd name="connsiteX10" fmla="*/ 287991 w 381244"/>
                <a:gd name="connsiteY10" fmla="*/ 38399 h 484833"/>
                <a:gd name="connsiteX11" fmla="*/ 257820 w 381244"/>
                <a:gd name="connsiteY11" fmla="*/ 24685 h 484833"/>
                <a:gd name="connsiteX12" fmla="*/ 191994 w 381244"/>
                <a:gd name="connsiteY12" fmla="*/ 65826 h 484833"/>
                <a:gd name="connsiteX13" fmla="*/ 189251 w 381244"/>
                <a:gd name="connsiteY13" fmla="*/ 63083 h 484833"/>
                <a:gd name="connsiteX14" fmla="*/ 82283 w 381244"/>
                <a:gd name="connsiteY14" fmla="*/ 0 h 484833"/>
                <a:gd name="connsiteX15" fmla="*/ 68569 w 381244"/>
                <a:gd name="connsiteY15" fmla="*/ 0 h 484833"/>
                <a:gd name="connsiteX16" fmla="*/ 46627 w 381244"/>
                <a:gd name="connsiteY16" fmla="*/ 21942 h 484833"/>
                <a:gd name="connsiteX17" fmla="*/ 87769 w 381244"/>
                <a:gd name="connsiteY17" fmla="*/ 134395 h 484833"/>
                <a:gd name="connsiteX18" fmla="*/ 5486 w 381244"/>
                <a:gd name="connsiteY18" fmla="*/ 230392 h 484833"/>
                <a:gd name="connsiteX19" fmla="*/ 0 w 381244"/>
                <a:gd name="connsiteY19" fmla="*/ 260562 h 484833"/>
                <a:gd name="connsiteX20" fmla="*/ 0 w 381244"/>
                <a:gd name="connsiteY20" fmla="*/ 271533 h 484833"/>
                <a:gd name="connsiteX21" fmla="*/ 0 w 381244"/>
                <a:gd name="connsiteY21" fmla="*/ 318161 h 484833"/>
                <a:gd name="connsiteX22" fmla="*/ 8228 w 381244"/>
                <a:gd name="connsiteY22" fmla="*/ 337359 h 484833"/>
                <a:gd name="connsiteX23" fmla="*/ 68569 w 381244"/>
                <a:gd name="connsiteY23" fmla="*/ 444328 h 484833"/>
                <a:gd name="connsiteX24" fmla="*/ 183766 w 381244"/>
                <a:gd name="connsiteY24" fmla="*/ 479983 h 484833"/>
                <a:gd name="connsiteX25" fmla="*/ 197479 w 381244"/>
                <a:gd name="connsiteY25" fmla="*/ 479983 h 484833"/>
                <a:gd name="connsiteX26" fmla="*/ 290734 w 381244"/>
                <a:gd name="connsiteY26" fmla="*/ 460784 h 484833"/>
                <a:gd name="connsiteX27" fmla="*/ 373017 w 381244"/>
                <a:gd name="connsiteY27" fmla="*/ 331874 h 484833"/>
                <a:gd name="connsiteX28" fmla="*/ 381245 w 381244"/>
                <a:gd name="connsiteY28" fmla="*/ 309932 h 484833"/>
                <a:gd name="connsiteX29" fmla="*/ 381245 w 381244"/>
                <a:gd name="connsiteY29" fmla="*/ 298961 h 484833"/>
                <a:gd name="connsiteX30" fmla="*/ 153595 w 381244"/>
                <a:gd name="connsiteY30" fmla="*/ 109710 h 484833"/>
                <a:gd name="connsiteX31" fmla="*/ 87769 w 381244"/>
                <a:gd name="connsiteY31" fmla="*/ 46627 h 484833"/>
                <a:gd name="connsiteX32" fmla="*/ 153595 w 381244"/>
                <a:gd name="connsiteY32" fmla="*/ 109710 h 484833"/>
                <a:gd name="connsiteX33" fmla="*/ 268791 w 381244"/>
                <a:gd name="connsiteY33" fmla="*/ 425128 h 484833"/>
                <a:gd name="connsiteX34" fmla="*/ 205708 w 381244"/>
                <a:gd name="connsiteY34" fmla="*/ 441585 h 484833"/>
                <a:gd name="connsiteX35" fmla="*/ 175537 w 381244"/>
                <a:gd name="connsiteY35" fmla="*/ 441585 h 484833"/>
                <a:gd name="connsiteX36" fmla="*/ 109711 w 381244"/>
                <a:gd name="connsiteY36" fmla="*/ 425128 h 484833"/>
                <a:gd name="connsiteX37" fmla="*/ 41142 w 381244"/>
                <a:gd name="connsiteY37" fmla="*/ 282504 h 484833"/>
                <a:gd name="connsiteX38" fmla="*/ 139881 w 381244"/>
                <a:gd name="connsiteY38" fmla="*/ 164566 h 484833"/>
                <a:gd name="connsiteX39" fmla="*/ 246849 w 381244"/>
                <a:gd name="connsiteY39" fmla="*/ 164566 h 484833"/>
                <a:gd name="connsiteX40" fmla="*/ 342846 w 381244"/>
                <a:gd name="connsiteY40" fmla="*/ 285247 h 484833"/>
                <a:gd name="connsiteX41" fmla="*/ 268791 w 381244"/>
                <a:gd name="connsiteY41" fmla="*/ 425128 h 48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1244" h="484833">
                  <a:moveTo>
                    <a:pt x="381245" y="298961"/>
                  </a:moveTo>
                  <a:cubicBezTo>
                    <a:pt x="381245" y="296218"/>
                    <a:pt x="381245" y="293476"/>
                    <a:pt x="381245" y="290733"/>
                  </a:cubicBezTo>
                  <a:cubicBezTo>
                    <a:pt x="381245" y="287990"/>
                    <a:pt x="381245" y="287990"/>
                    <a:pt x="381245" y="285247"/>
                  </a:cubicBezTo>
                  <a:cubicBezTo>
                    <a:pt x="381245" y="277019"/>
                    <a:pt x="378502" y="271533"/>
                    <a:pt x="378502" y="263305"/>
                  </a:cubicBezTo>
                  <a:cubicBezTo>
                    <a:pt x="378502" y="260562"/>
                    <a:pt x="378502" y="260562"/>
                    <a:pt x="378502" y="257819"/>
                  </a:cubicBezTo>
                  <a:cubicBezTo>
                    <a:pt x="378502" y="255077"/>
                    <a:pt x="378502" y="252334"/>
                    <a:pt x="378502" y="249592"/>
                  </a:cubicBezTo>
                  <a:cubicBezTo>
                    <a:pt x="373017" y="241363"/>
                    <a:pt x="373017" y="230392"/>
                    <a:pt x="370274" y="219421"/>
                  </a:cubicBezTo>
                  <a:cubicBezTo>
                    <a:pt x="340103" y="150852"/>
                    <a:pt x="287991" y="117938"/>
                    <a:pt x="211193" y="117938"/>
                  </a:cubicBezTo>
                  <a:cubicBezTo>
                    <a:pt x="213936" y="98740"/>
                    <a:pt x="224907" y="85026"/>
                    <a:pt x="241364" y="76797"/>
                  </a:cubicBezTo>
                  <a:cubicBezTo>
                    <a:pt x="249592" y="71312"/>
                    <a:pt x="257820" y="68569"/>
                    <a:pt x="268791" y="65826"/>
                  </a:cubicBezTo>
                  <a:cubicBezTo>
                    <a:pt x="282505" y="60341"/>
                    <a:pt x="290734" y="52112"/>
                    <a:pt x="287991" y="38399"/>
                  </a:cubicBezTo>
                  <a:cubicBezTo>
                    <a:pt x="285248" y="27428"/>
                    <a:pt x="274277" y="21942"/>
                    <a:pt x="257820" y="24685"/>
                  </a:cubicBezTo>
                  <a:cubicBezTo>
                    <a:pt x="230393" y="30171"/>
                    <a:pt x="208450" y="43884"/>
                    <a:pt x="191994" y="65826"/>
                  </a:cubicBezTo>
                  <a:cubicBezTo>
                    <a:pt x="189251" y="65826"/>
                    <a:pt x="189251" y="65826"/>
                    <a:pt x="189251" y="63083"/>
                  </a:cubicBezTo>
                  <a:cubicBezTo>
                    <a:pt x="170052" y="13714"/>
                    <a:pt x="126167" y="8228"/>
                    <a:pt x="82283" y="0"/>
                  </a:cubicBezTo>
                  <a:cubicBezTo>
                    <a:pt x="76798" y="0"/>
                    <a:pt x="74055" y="0"/>
                    <a:pt x="68569" y="0"/>
                  </a:cubicBezTo>
                  <a:cubicBezTo>
                    <a:pt x="54855" y="0"/>
                    <a:pt x="46627" y="8228"/>
                    <a:pt x="46627" y="21942"/>
                  </a:cubicBezTo>
                  <a:cubicBezTo>
                    <a:pt x="49370" y="63083"/>
                    <a:pt x="54855" y="101483"/>
                    <a:pt x="87769" y="134395"/>
                  </a:cubicBezTo>
                  <a:cubicBezTo>
                    <a:pt x="49370" y="156338"/>
                    <a:pt x="21942" y="186508"/>
                    <a:pt x="5486" y="230392"/>
                  </a:cubicBezTo>
                  <a:cubicBezTo>
                    <a:pt x="5486" y="241363"/>
                    <a:pt x="2743" y="249592"/>
                    <a:pt x="0" y="260562"/>
                  </a:cubicBezTo>
                  <a:cubicBezTo>
                    <a:pt x="0" y="263305"/>
                    <a:pt x="0" y="268790"/>
                    <a:pt x="0" y="271533"/>
                  </a:cubicBezTo>
                  <a:cubicBezTo>
                    <a:pt x="0" y="287990"/>
                    <a:pt x="0" y="301704"/>
                    <a:pt x="0" y="318161"/>
                  </a:cubicBezTo>
                  <a:cubicBezTo>
                    <a:pt x="2743" y="323646"/>
                    <a:pt x="5486" y="329131"/>
                    <a:pt x="8228" y="337359"/>
                  </a:cubicBezTo>
                  <a:cubicBezTo>
                    <a:pt x="21942" y="378501"/>
                    <a:pt x="38399" y="414157"/>
                    <a:pt x="68569" y="444328"/>
                  </a:cubicBezTo>
                  <a:cubicBezTo>
                    <a:pt x="101483" y="477240"/>
                    <a:pt x="137138" y="493697"/>
                    <a:pt x="183766" y="479983"/>
                  </a:cubicBezTo>
                  <a:cubicBezTo>
                    <a:pt x="186508" y="479983"/>
                    <a:pt x="191994" y="479983"/>
                    <a:pt x="197479" y="479983"/>
                  </a:cubicBezTo>
                  <a:cubicBezTo>
                    <a:pt x="233135" y="488211"/>
                    <a:pt x="263306" y="482726"/>
                    <a:pt x="290734" y="460784"/>
                  </a:cubicBezTo>
                  <a:cubicBezTo>
                    <a:pt x="334618" y="427871"/>
                    <a:pt x="356560" y="383987"/>
                    <a:pt x="373017" y="331874"/>
                  </a:cubicBezTo>
                  <a:cubicBezTo>
                    <a:pt x="375759" y="323646"/>
                    <a:pt x="378502" y="318161"/>
                    <a:pt x="381245" y="309932"/>
                  </a:cubicBezTo>
                  <a:cubicBezTo>
                    <a:pt x="378502" y="309932"/>
                    <a:pt x="381245" y="304447"/>
                    <a:pt x="381245" y="298961"/>
                  </a:cubicBezTo>
                  <a:close/>
                  <a:moveTo>
                    <a:pt x="153595" y="109710"/>
                  </a:moveTo>
                  <a:cubicBezTo>
                    <a:pt x="117939" y="115196"/>
                    <a:pt x="93254" y="93254"/>
                    <a:pt x="87769" y="46627"/>
                  </a:cubicBezTo>
                  <a:cubicBezTo>
                    <a:pt x="137138" y="52112"/>
                    <a:pt x="145367" y="68569"/>
                    <a:pt x="153595" y="109710"/>
                  </a:cubicBezTo>
                  <a:close/>
                  <a:moveTo>
                    <a:pt x="268791" y="425128"/>
                  </a:moveTo>
                  <a:cubicBezTo>
                    <a:pt x="249592" y="441585"/>
                    <a:pt x="230393" y="447070"/>
                    <a:pt x="205708" y="441585"/>
                  </a:cubicBezTo>
                  <a:cubicBezTo>
                    <a:pt x="194737" y="438842"/>
                    <a:pt x="183766" y="438842"/>
                    <a:pt x="175537" y="441585"/>
                  </a:cubicBezTo>
                  <a:cubicBezTo>
                    <a:pt x="150852" y="449813"/>
                    <a:pt x="128910" y="441585"/>
                    <a:pt x="109711" y="425128"/>
                  </a:cubicBezTo>
                  <a:cubicBezTo>
                    <a:pt x="68569" y="386730"/>
                    <a:pt x="43884" y="340102"/>
                    <a:pt x="41142" y="282504"/>
                  </a:cubicBezTo>
                  <a:cubicBezTo>
                    <a:pt x="38399" y="222164"/>
                    <a:pt x="76798" y="170052"/>
                    <a:pt x="139881" y="164566"/>
                  </a:cubicBezTo>
                  <a:cubicBezTo>
                    <a:pt x="175537" y="159080"/>
                    <a:pt x="211193" y="161823"/>
                    <a:pt x="246849" y="164566"/>
                  </a:cubicBezTo>
                  <a:cubicBezTo>
                    <a:pt x="304447" y="172794"/>
                    <a:pt x="342846" y="219421"/>
                    <a:pt x="342846" y="285247"/>
                  </a:cubicBezTo>
                  <a:cubicBezTo>
                    <a:pt x="334618" y="334617"/>
                    <a:pt x="312676" y="383987"/>
                    <a:pt x="268791" y="425128"/>
                  </a:cubicBezTo>
                  <a:close/>
                </a:path>
              </a:pathLst>
            </a:custGeom>
            <a:solidFill>
              <a:srgbClr val="F26F46"/>
            </a:solidFill>
            <a:ln w="27426" cap="flat">
              <a:noFill/>
              <a:prstDash val="solid"/>
              <a:miter/>
            </a:ln>
          </p:spPr>
          <p:txBody>
            <a:bodyPr rtlCol="0" anchor="ctr"/>
            <a:lstStyle/>
            <a:p>
              <a:endParaRPr lang="en-US"/>
            </a:p>
          </p:txBody>
        </p:sp>
        <p:sp>
          <p:nvSpPr>
            <p:cNvPr id="11" name="Freeform 1317">
              <a:extLst>
                <a:ext uri="{FF2B5EF4-FFF2-40B4-BE49-F238E27FC236}">
                  <a16:creationId xmlns:a16="http://schemas.microsoft.com/office/drawing/2014/main" id="{0181F40A-F343-2F59-FC7E-727D03DA2B85}"/>
                </a:ext>
              </a:extLst>
            </p:cNvPr>
            <p:cNvSpPr/>
            <p:nvPr/>
          </p:nvSpPr>
          <p:spPr>
            <a:xfrm>
              <a:off x="555689" y="5671075"/>
              <a:ext cx="1088878" cy="729574"/>
            </a:xfrm>
            <a:custGeom>
              <a:avLst/>
              <a:gdLst>
                <a:gd name="connsiteX0" fmla="*/ 1072422 w 1088878"/>
                <a:gd name="connsiteY0" fmla="*/ 581466 h 729574"/>
                <a:gd name="connsiteX1" fmla="*/ 1053223 w 1088878"/>
                <a:gd name="connsiteY1" fmla="*/ 581466 h 729574"/>
                <a:gd name="connsiteX2" fmla="*/ 1053223 w 1088878"/>
                <a:gd name="connsiteY2" fmla="*/ 54855 h 729574"/>
                <a:gd name="connsiteX3" fmla="*/ 998368 w 1088878"/>
                <a:gd name="connsiteY3" fmla="*/ 0 h 729574"/>
                <a:gd name="connsiteX4" fmla="*/ 833801 w 1088878"/>
                <a:gd name="connsiteY4" fmla="*/ 0 h 729574"/>
                <a:gd name="connsiteX5" fmla="*/ 833801 w 1088878"/>
                <a:gd name="connsiteY5" fmla="*/ 35656 h 729574"/>
                <a:gd name="connsiteX6" fmla="*/ 998368 w 1088878"/>
                <a:gd name="connsiteY6" fmla="*/ 35656 h 729574"/>
                <a:gd name="connsiteX7" fmla="*/ 1017567 w 1088878"/>
                <a:gd name="connsiteY7" fmla="*/ 54855 h 729574"/>
                <a:gd name="connsiteX8" fmla="*/ 1017567 w 1088878"/>
                <a:gd name="connsiteY8" fmla="*/ 581466 h 729574"/>
                <a:gd name="connsiteX9" fmla="*/ 981911 w 1088878"/>
                <a:gd name="connsiteY9" fmla="*/ 581466 h 729574"/>
                <a:gd name="connsiteX10" fmla="*/ 981911 w 1088878"/>
                <a:gd name="connsiteY10" fmla="*/ 90512 h 729574"/>
                <a:gd name="connsiteX11" fmla="*/ 962712 w 1088878"/>
                <a:gd name="connsiteY11" fmla="*/ 71312 h 729574"/>
                <a:gd name="connsiteX12" fmla="*/ 836544 w 1088878"/>
                <a:gd name="connsiteY12" fmla="*/ 71312 h 729574"/>
                <a:gd name="connsiteX13" fmla="*/ 836544 w 1088878"/>
                <a:gd name="connsiteY13" fmla="*/ 106968 h 729574"/>
                <a:gd name="connsiteX14" fmla="*/ 946255 w 1088878"/>
                <a:gd name="connsiteY14" fmla="*/ 106968 h 729574"/>
                <a:gd name="connsiteX15" fmla="*/ 946255 w 1088878"/>
                <a:gd name="connsiteY15" fmla="*/ 578723 h 729574"/>
                <a:gd name="connsiteX16" fmla="*/ 145367 w 1088878"/>
                <a:gd name="connsiteY16" fmla="*/ 578723 h 729574"/>
                <a:gd name="connsiteX17" fmla="*/ 145367 w 1088878"/>
                <a:gd name="connsiteY17" fmla="*/ 106968 h 729574"/>
                <a:gd name="connsiteX18" fmla="*/ 255077 w 1088878"/>
                <a:gd name="connsiteY18" fmla="*/ 106968 h 729574"/>
                <a:gd name="connsiteX19" fmla="*/ 255077 w 1088878"/>
                <a:gd name="connsiteY19" fmla="*/ 74055 h 729574"/>
                <a:gd name="connsiteX20" fmla="*/ 128910 w 1088878"/>
                <a:gd name="connsiteY20" fmla="*/ 74055 h 729574"/>
                <a:gd name="connsiteX21" fmla="*/ 109711 w 1088878"/>
                <a:gd name="connsiteY21" fmla="*/ 93255 h 729574"/>
                <a:gd name="connsiteX22" fmla="*/ 109711 w 1088878"/>
                <a:gd name="connsiteY22" fmla="*/ 584209 h 729574"/>
                <a:gd name="connsiteX23" fmla="*/ 74055 w 1088878"/>
                <a:gd name="connsiteY23" fmla="*/ 584209 h 729574"/>
                <a:gd name="connsiteX24" fmla="*/ 74055 w 1088878"/>
                <a:gd name="connsiteY24" fmla="*/ 57598 h 729574"/>
                <a:gd name="connsiteX25" fmla="*/ 93254 w 1088878"/>
                <a:gd name="connsiteY25" fmla="*/ 38399 h 729574"/>
                <a:gd name="connsiteX26" fmla="*/ 257820 w 1088878"/>
                <a:gd name="connsiteY26" fmla="*/ 38399 h 729574"/>
                <a:gd name="connsiteX27" fmla="*/ 257820 w 1088878"/>
                <a:gd name="connsiteY27" fmla="*/ 2743 h 729574"/>
                <a:gd name="connsiteX28" fmla="*/ 93254 w 1088878"/>
                <a:gd name="connsiteY28" fmla="*/ 2743 h 729574"/>
                <a:gd name="connsiteX29" fmla="*/ 38399 w 1088878"/>
                <a:gd name="connsiteY29" fmla="*/ 57598 h 729574"/>
                <a:gd name="connsiteX30" fmla="*/ 38399 w 1088878"/>
                <a:gd name="connsiteY30" fmla="*/ 584209 h 729574"/>
                <a:gd name="connsiteX31" fmla="*/ 19199 w 1088878"/>
                <a:gd name="connsiteY31" fmla="*/ 584209 h 729574"/>
                <a:gd name="connsiteX32" fmla="*/ 0 w 1088878"/>
                <a:gd name="connsiteY32" fmla="*/ 603408 h 729574"/>
                <a:gd name="connsiteX33" fmla="*/ 0 w 1088878"/>
                <a:gd name="connsiteY33" fmla="*/ 674720 h 729574"/>
                <a:gd name="connsiteX34" fmla="*/ 54855 w 1088878"/>
                <a:gd name="connsiteY34" fmla="*/ 729575 h 729574"/>
                <a:gd name="connsiteX35" fmla="*/ 1034023 w 1088878"/>
                <a:gd name="connsiteY35" fmla="*/ 729575 h 729574"/>
                <a:gd name="connsiteX36" fmla="*/ 1088879 w 1088878"/>
                <a:gd name="connsiteY36" fmla="*/ 674720 h 729574"/>
                <a:gd name="connsiteX37" fmla="*/ 1088879 w 1088878"/>
                <a:gd name="connsiteY37" fmla="*/ 603408 h 729574"/>
                <a:gd name="connsiteX38" fmla="*/ 1072422 w 1088878"/>
                <a:gd name="connsiteY38" fmla="*/ 581466 h 729574"/>
                <a:gd name="connsiteX39" fmla="*/ 1072422 w 1088878"/>
                <a:gd name="connsiteY39" fmla="*/ 581466 h 729574"/>
                <a:gd name="connsiteX40" fmla="*/ 490955 w 1088878"/>
                <a:gd name="connsiteY40" fmla="*/ 617122 h 729574"/>
                <a:gd name="connsiteX41" fmla="*/ 600666 w 1088878"/>
                <a:gd name="connsiteY41" fmla="*/ 617122 h 729574"/>
                <a:gd name="connsiteX42" fmla="*/ 600666 w 1088878"/>
                <a:gd name="connsiteY42" fmla="*/ 636321 h 729574"/>
                <a:gd name="connsiteX43" fmla="*/ 490955 w 1088878"/>
                <a:gd name="connsiteY43" fmla="*/ 636321 h 729574"/>
                <a:gd name="connsiteX44" fmla="*/ 490955 w 1088878"/>
                <a:gd name="connsiteY44" fmla="*/ 617122 h 729574"/>
                <a:gd name="connsiteX45" fmla="*/ 1053223 w 1088878"/>
                <a:gd name="connsiteY45" fmla="*/ 671977 h 729574"/>
                <a:gd name="connsiteX46" fmla="*/ 1034023 w 1088878"/>
                <a:gd name="connsiteY46" fmla="*/ 691176 h 729574"/>
                <a:gd name="connsiteX47" fmla="*/ 54855 w 1088878"/>
                <a:gd name="connsiteY47" fmla="*/ 691176 h 729574"/>
                <a:gd name="connsiteX48" fmla="*/ 35656 w 1088878"/>
                <a:gd name="connsiteY48" fmla="*/ 671977 h 729574"/>
                <a:gd name="connsiteX49" fmla="*/ 35656 w 1088878"/>
                <a:gd name="connsiteY49" fmla="*/ 617122 h 729574"/>
                <a:gd name="connsiteX50" fmla="*/ 452557 w 1088878"/>
                <a:gd name="connsiteY50" fmla="*/ 617122 h 729574"/>
                <a:gd name="connsiteX51" fmla="*/ 452557 w 1088878"/>
                <a:gd name="connsiteY51" fmla="*/ 652778 h 729574"/>
                <a:gd name="connsiteX52" fmla="*/ 471756 w 1088878"/>
                <a:gd name="connsiteY52" fmla="*/ 671977 h 729574"/>
                <a:gd name="connsiteX53" fmla="*/ 617123 w 1088878"/>
                <a:gd name="connsiteY53" fmla="*/ 671977 h 729574"/>
                <a:gd name="connsiteX54" fmla="*/ 636322 w 1088878"/>
                <a:gd name="connsiteY54" fmla="*/ 652778 h 729574"/>
                <a:gd name="connsiteX55" fmla="*/ 636322 w 1088878"/>
                <a:gd name="connsiteY55" fmla="*/ 617122 h 729574"/>
                <a:gd name="connsiteX56" fmla="*/ 1053223 w 1088878"/>
                <a:gd name="connsiteY56" fmla="*/ 617122 h 729574"/>
                <a:gd name="connsiteX57" fmla="*/ 1053223 w 1088878"/>
                <a:gd name="connsiteY57" fmla="*/ 671977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088878" h="729574">
                  <a:moveTo>
                    <a:pt x="1072422" y="581466"/>
                  </a:moveTo>
                  <a:lnTo>
                    <a:pt x="1053223" y="581466"/>
                  </a:lnTo>
                  <a:lnTo>
                    <a:pt x="1053223" y="54855"/>
                  </a:lnTo>
                  <a:cubicBezTo>
                    <a:pt x="1053223" y="24686"/>
                    <a:pt x="1028538" y="0"/>
                    <a:pt x="998368" y="0"/>
                  </a:cubicBezTo>
                  <a:lnTo>
                    <a:pt x="833801" y="0"/>
                  </a:lnTo>
                  <a:lnTo>
                    <a:pt x="833801" y="35656"/>
                  </a:lnTo>
                  <a:lnTo>
                    <a:pt x="998368" y="35656"/>
                  </a:lnTo>
                  <a:cubicBezTo>
                    <a:pt x="1009338" y="35656"/>
                    <a:pt x="1017567" y="43884"/>
                    <a:pt x="1017567" y="54855"/>
                  </a:cubicBezTo>
                  <a:lnTo>
                    <a:pt x="1017567" y="581466"/>
                  </a:lnTo>
                  <a:lnTo>
                    <a:pt x="981911" y="581466"/>
                  </a:lnTo>
                  <a:lnTo>
                    <a:pt x="981911" y="90512"/>
                  </a:lnTo>
                  <a:cubicBezTo>
                    <a:pt x="981911" y="79541"/>
                    <a:pt x="973682" y="71312"/>
                    <a:pt x="962712" y="71312"/>
                  </a:cubicBezTo>
                  <a:lnTo>
                    <a:pt x="836544" y="71312"/>
                  </a:lnTo>
                  <a:lnTo>
                    <a:pt x="836544" y="106968"/>
                  </a:lnTo>
                  <a:lnTo>
                    <a:pt x="946255" y="106968"/>
                  </a:lnTo>
                  <a:lnTo>
                    <a:pt x="946255" y="578723"/>
                  </a:lnTo>
                  <a:lnTo>
                    <a:pt x="145367" y="578723"/>
                  </a:lnTo>
                  <a:lnTo>
                    <a:pt x="145367" y="106968"/>
                  </a:lnTo>
                  <a:lnTo>
                    <a:pt x="255077" y="106968"/>
                  </a:lnTo>
                  <a:lnTo>
                    <a:pt x="255077" y="74055"/>
                  </a:lnTo>
                  <a:lnTo>
                    <a:pt x="128910" y="74055"/>
                  </a:lnTo>
                  <a:cubicBezTo>
                    <a:pt x="117939" y="74055"/>
                    <a:pt x="109711" y="82283"/>
                    <a:pt x="109711" y="93255"/>
                  </a:cubicBezTo>
                  <a:lnTo>
                    <a:pt x="109711" y="584209"/>
                  </a:lnTo>
                  <a:lnTo>
                    <a:pt x="74055" y="584209"/>
                  </a:lnTo>
                  <a:lnTo>
                    <a:pt x="74055" y="57598"/>
                  </a:lnTo>
                  <a:cubicBezTo>
                    <a:pt x="74055" y="46627"/>
                    <a:pt x="82283" y="38399"/>
                    <a:pt x="93254" y="38399"/>
                  </a:cubicBezTo>
                  <a:lnTo>
                    <a:pt x="257820" y="38399"/>
                  </a:lnTo>
                  <a:lnTo>
                    <a:pt x="257820" y="2743"/>
                  </a:lnTo>
                  <a:lnTo>
                    <a:pt x="93254" y="2743"/>
                  </a:lnTo>
                  <a:cubicBezTo>
                    <a:pt x="63084" y="2743"/>
                    <a:pt x="38399" y="27428"/>
                    <a:pt x="38399" y="57598"/>
                  </a:cubicBezTo>
                  <a:lnTo>
                    <a:pt x="38399" y="584209"/>
                  </a:lnTo>
                  <a:lnTo>
                    <a:pt x="19199" y="584209"/>
                  </a:lnTo>
                  <a:cubicBezTo>
                    <a:pt x="8228" y="584209"/>
                    <a:pt x="0" y="592437"/>
                    <a:pt x="0" y="603408"/>
                  </a:cubicBezTo>
                  <a:lnTo>
                    <a:pt x="0" y="674720"/>
                  </a:lnTo>
                  <a:cubicBezTo>
                    <a:pt x="0" y="704890"/>
                    <a:pt x="24685" y="729575"/>
                    <a:pt x="54855" y="729575"/>
                  </a:cubicBezTo>
                  <a:lnTo>
                    <a:pt x="1034023" y="729575"/>
                  </a:lnTo>
                  <a:cubicBezTo>
                    <a:pt x="1064194" y="729575"/>
                    <a:pt x="1088879" y="704890"/>
                    <a:pt x="1088879" y="674720"/>
                  </a:cubicBezTo>
                  <a:lnTo>
                    <a:pt x="1088879" y="603408"/>
                  </a:lnTo>
                  <a:cubicBezTo>
                    <a:pt x="1088879" y="589694"/>
                    <a:pt x="1080651" y="581466"/>
                    <a:pt x="1072422" y="581466"/>
                  </a:cubicBezTo>
                  <a:lnTo>
                    <a:pt x="1072422" y="581466"/>
                  </a:lnTo>
                  <a:close/>
                  <a:moveTo>
                    <a:pt x="490955" y="617122"/>
                  </a:moveTo>
                  <a:lnTo>
                    <a:pt x="600666" y="617122"/>
                  </a:lnTo>
                  <a:lnTo>
                    <a:pt x="600666" y="636321"/>
                  </a:lnTo>
                  <a:lnTo>
                    <a:pt x="490955" y="636321"/>
                  </a:lnTo>
                  <a:lnTo>
                    <a:pt x="490955" y="617122"/>
                  </a:lnTo>
                  <a:close/>
                  <a:moveTo>
                    <a:pt x="1053223" y="671977"/>
                  </a:moveTo>
                  <a:cubicBezTo>
                    <a:pt x="1053223" y="682948"/>
                    <a:pt x="1044995" y="691176"/>
                    <a:pt x="1034023" y="691176"/>
                  </a:cubicBezTo>
                  <a:lnTo>
                    <a:pt x="54855" y="691176"/>
                  </a:lnTo>
                  <a:cubicBezTo>
                    <a:pt x="43884" y="691176"/>
                    <a:pt x="35656" y="682948"/>
                    <a:pt x="35656" y="671977"/>
                  </a:cubicBezTo>
                  <a:lnTo>
                    <a:pt x="35656" y="617122"/>
                  </a:lnTo>
                  <a:lnTo>
                    <a:pt x="452557" y="617122"/>
                  </a:lnTo>
                  <a:lnTo>
                    <a:pt x="452557" y="652778"/>
                  </a:lnTo>
                  <a:cubicBezTo>
                    <a:pt x="452557" y="663749"/>
                    <a:pt x="460785" y="671977"/>
                    <a:pt x="471756" y="671977"/>
                  </a:cubicBezTo>
                  <a:lnTo>
                    <a:pt x="617123" y="671977"/>
                  </a:lnTo>
                  <a:cubicBezTo>
                    <a:pt x="628094" y="671977"/>
                    <a:pt x="636322" y="663749"/>
                    <a:pt x="636322" y="652778"/>
                  </a:cubicBezTo>
                  <a:lnTo>
                    <a:pt x="636322" y="617122"/>
                  </a:lnTo>
                  <a:lnTo>
                    <a:pt x="1053223" y="617122"/>
                  </a:lnTo>
                  <a:lnTo>
                    <a:pt x="1053223" y="671977"/>
                  </a:lnTo>
                  <a:close/>
                </a:path>
              </a:pathLst>
            </a:custGeom>
            <a:grp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15322022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DC4718-1B30-8AC4-ED0E-C6FF1AA49144}"/>
              </a:ext>
            </a:extLst>
          </p:cNvPr>
          <p:cNvSpPr>
            <a:spLocks noGrp="1"/>
          </p:cNvSpPr>
          <p:nvPr>
            <p:ph type="body" sz="quarter" idx="18"/>
          </p:nvPr>
        </p:nvSpPr>
        <p:spPr/>
        <p:txBody>
          <a:bodyPr/>
          <a:lstStyle/>
          <a:p>
            <a:pPr marL="0" indent="0" algn="just"/>
            <a:r>
              <a:rPr lang="nl-NL" dirty="0"/>
              <a:t>Digitale platforms hebben voedselcommunicatie sterk veranderd. Sociale media, blogs en video’s maken snelle uitwisseling en bredere deelname mogelijk. Merken, </a:t>
            </a:r>
            <a:r>
              <a:rPr lang="nl-NL" dirty="0" err="1"/>
              <a:t>educators</a:t>
            </a:r>
            <a:r>
              <a:rPr lang="nl-NL" dirty="0"/>
              <a:t>, </a:t>
            </a:r>
            <a:r>
              <a:rPr lang="nl-NL" dirty="0" err="1"/>
              <a:t>influencers</a:t>
            </a:r>
            <a:r>
              <a:rPr lang="nl-NL" dirty="0"/>
              <a:t> en gemeenschappen kunnen direct met het publiek communiceren, waardoor meer verschillende verhalen zichtbaar worden.</a:t>
            </a:r>
          </a:p>
          <a:p>
            <a:pPr marL="0" indent="0" algn="just"/>
            <a:r>
              <a:rPr lang="nl-NL" dirty="0"/>
              <a:t>Deze platforms beïnvloeden eetgewoonten, trends en consumentengedrag, en ondersteunen tegelijk leren en dialoog over voedselsystemen. Op Europees niveau benadrukt de </a:t>
            </a:r>
            <a:r>
              <a:rPr lang="en-US" b="1" dirty="0">
                <a:hlinkClick r:id="rId2"/>
              </a:rPr>
              <a:t>Farm-to-Fork-</a:t>
            </a:r>
            <a:r>
              <a:rPr lang="en-US" b="1" dirty="0" err="1">
                <a:hlinkClick r:id="rId2"/>
              </a:rPr>
              <a:t>strategie</a:t>
            </a:r>
            <a:r>
              <a:rPr lang="en-US" dirty="0"/>
              <a:t> </a:t>
            </a:r>
            <a:r>
              <a:rPr lang="nl-NL" dirty="0"/>
              <a:t>het belang van duidelijke en betrouwbare communicatie om duurzame keuzes te stimuleren.</a:t>
            </a:r>
            <a:endParaRPr lang="en-US" dirty="0"/>
          </a:p>
        </p:txBody>
      </p:sp>
      <p:sp>
        <p:nvSpPr>
          <p:cNvPr id="3" name="Text Placeholder 2">
            <a:extLst>
              <a:ext uri="{FF2B5EF4-FFF2-40B4-BE49-F238E27FC236}">
                <a16:creationId xmlns:a16="http://schemas.microsoft.com/office/drawing/2014/main" id="{2544A192-1148-7A4E-06B0-CBF179F190FA}"/>
              </a:ext>
            </a:extLst>
          </p:cNvPr>
          <p:cNvSpPr>
            <a:spLocks noGrp="1"/>
          </p:cNvSpPr>
          <p:nvPr>
            <p:ph type="body" sz="quarter" idx="16"/>
          </p:nvPr>
        </p:nvSpPr>
        <p:spPr>
          <a:xfrm>
            <a:off x="600998" y="835090"/>
            <a:ext cx="3471271" cy="1774519"/>
          </a:xfrm>
        </p:spPr>
        <p:txBody>
          <a:bodyPr/>
          <a:lstStyle/>
          <a:p>
            <a:r>
              <a:rPr lang="en-US" dirty="0"/>
              <a:t>Digitale platforms </a:t>
            </a:r>
            <a:r>
              <a:rPr lang="en-US" dirty="0" err="1"/>
              <a:t>en</a:t>
            </a:r>
            <a:r>
              <a:rPr lang="en-US" dirty="0"/>
              <a:t> </a:t>
            </a:r>
            <a:r>
              <a:rPr lang="en-US" dirty="0" err="1"/>
              <a:t>ethiek</a:t>
            </a:r>
            <a:endParaRPr lang="en-GB" dirty="0"/>
          </a:p>
        </p:txBody>
      </p:sp>
      <p:grpSp>
        <p:nvGrpSpPr>
          <p:cNvPr id="4" name="Group 3">
            <a:extLst>
              <a:ext uri="{FF2B5EF4-FFF2-40B4-BE49-F238E27FC236}">
                <a16:creationId xmlns:a16="http://schemas.microsoft.com/office/drawing/2014/main" id="{589324A7-A6F2-9133-A620-EA907FAABFE4}"/>
              </a:ext>
            </a:extLst>
          </p:cNvPr>
          <p:cNvGrpSpPr>
            <a:grpSpLocks noChangeAspect="1"/>
          </p:cNvGrpSpPr>
          <p:nvPr/>
        </p:nvGrpSpPr>
        <p:grpSpPr>
          <a:xfrm>
            <a:off x="893646" y="3351774"/>
            <a:ext cx="2255581" cy="2262901"/>
            <a:chOff x="1922188" y="6190011"/>
            <a:chExt cx="918702" cy="921682"/>
          </a:xfrm>
          <a:solidFill>
            <a:schemeClr val="bg1"/>
          </a:solidFill>
        </p:grpSpPr>
        <p:sp>
          <p:nvSpPr>
            <p:cNvPr id="5" name="Freeform 81">
              <a:extLst>
                <a:ext uri="{FF2B5EF4-FFF2-40B4-BE49-F238E27FC236}">
                  <a16:creationId xmlns:a16="http://schemas.microsoft.com/office/drawing/2014/main" id="{4A5FE8F8-2E5F-BD3F-386F-2E6C6EDD574E}"/>
                </a:ext>
              </a:extLst>
            </p:cNvPr>
            <p:cNvSpPr/>
            <p:nvPr/>
          </p:nvSpPr>
          <p:spPr>
            <a:xfrm>
              <a:off x="2427303" y="6212970"/>
              <a:ext cx="284007" cy="241881"/>
            </a:xfrm>
            <a:custGeom>
              <a:avLst/>
              <a:gdLst>
                <a:gd name="connsiteX0" fmla="*/ 58848 w 284007"/>
                <a:gd name="connsiteY0" fmla="*/ 241747 h 241881"/>
                <a:gd name="connsiteX1" fmla="*/ 57752 w 284007"/>
                <a:gd name="connsiteY1" fmla="*/ 215994 h 241881"/>
                <a:gd name="connsiteX2" fmla="*/ 1850 w 284007"/>
                <a:gd name="connsiteY2" fmla="*/ 197912 h 241881"/>
                <a:gd name="connsiteX3" fmla="*/ 1850 w 284007"/>
                <a:gd name="connsiteY3" fmla="*/ 30244 h 241881"/>
                <a:gd name="connsiteX4" fmla="*/ 23224 w 284007"/>
                <a:gd name="connsiteY4" fmla="*/ 8874 h 241881"/>
                <a:gd name="connsiteX5" fmla="*/ 263276 w 284007"/>
                <a:gd name="connsiteY5" fmla="*/ 8874 h 241881"/>
                <a:gd name="connsiteX6" fmla="*/ 282458 w 284007"/>
                <a:gd name="connsiteY6" fmla="*/ 28052 h 241881"/>
                <a:gd name="connsiteX7" fmla="*/ 282458 w 284007"/>
                <a:gd name="connsiteY7" fmla="*/ 196268 h 241881"/>
                <a:gd name="connsiteX8" fmla="*/ 266565 w 284007"/>
                <a:gd name="connsiteY8" fmla="*/ 212159 h 241881"/>
                <a:gd name="connsiteX9" fmla="*/ 113655 w 284007"/>
                <a:gd name="connsiteY9" fmla="*/ 212159 h 241881"/>
                <a:gd name="connsiteX10" fmla="*/ 58848 w 284007"/>
                <a:gd name="connsiteY10" fmla="*/ 241747 h 241881"/>
                <a:gd name="connsiteX11" fmla="*/ 40762 w 284007"/>
                <a:gd name="connsiteY11" fmla="*/ 69147 h 241881"/>
                <a:gd name="connsiteX12" fmla="*/ 47339 w 284007"/>
                <a:gd name="connsiteY12" fmla="*/ 72983 h 241881"/>
                <a:gd name="connsiteX13" fmla="*/ 235325 w 284007"/>
                <a:gd name="connsiteY13" fmla="*/ 71887 h 241881"/>
                <a:gd name="connsiteX14" fmla="*/ 231489 w 284007"/>
                <a:gd name="connsiteY14" fmla="*/ 43942 h 241881"/>
                <a:gd name="connsiteX15" fmla="*/ 50628 w 284007"/>
                <a:gd name="connsiteY15" fmla="*/ 43942 h 241881"/>
                <a:gd name="connsiteX16" fmla="*/ 41310 w 284007"/>
                <a:gd name="connsiteY16" fmla="*/ 69147 h 241881"/>
                <a:gd name="connsiteX17" fmla="*/ 50628 w 284007"/>
                <a:gd name="connsiteY17" fmla="*/ 95996 h 241881"/>
                <a:gd name="connsiteX18" fmla="*/ 53916 w 284007"/>
                <a:gd name="connsiteY18" fmla="*/ 126681 h 241881"/>
                <a:gd name="connsiteX19" fmla="*/ 227652 w 284007"/>
                <a:gd name="connsiteY19" fmla="*/ 126681 h 241881"/>
                <a:gd name="connsiteX20" fmla="*/ 227652 w 284007"/>
                <a:gd name="connsiteY20" fmla="*/ 95448 h 241881"/>
                <a:gd name="connsiteX21" fmla="*/ 51175 w 284007"/>
                <a:gd name="connsiteY21" fmla="*/ 95448 h 241881"/>
                <a:gd name="connsiteX22" fmla="*/ 40762 w 284007"/>
                <a:gd name="connsiteY22" fmla="*/ 153529 h 241881"/>
                <a:gd name="connsiteX23" fmla="*/ 50079 w 284007"/>
                <a:gd name="connsiteY23" fmla="*/ 178735 h 241881"/>
                <a:gd name="connsiteX24" fmla="*/ 230940 w 284007"/>
                <a:gd name="connsiteY24" fmla="*/ 178735 h 241881"/>
                <a:gd name="connsiteX25" fmla="*/ 234777 w 284007"/>
                <a:gd name="connsiteY25" fmla="*/ 150790 h 241881"/>
                <a:gd name="connsiteX26" fmla="*/ 46791 w 284007"/>
                <a:gd name="connsiteY26" fmla="*/ 149694 h 241881"/>
                <a:gd name="connsiteX27" fmla="*/ 40214 w 284007"/>
                <a:gd name="connsiteY27" fmla="*/ 153529 h 24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84007" h="241881">
                  <a:moveTo>
                    <a:pt x="58848" y="241747"/>
                  </a:moveTo>
                  <a:cubicBezTo>
                    <a:pt x="57752" y="240103"/>
                    <a:pt x="69810" y="225857"/>
                    <a:pt x="57752" y="215994"/>
                  </a:cubicBezTo>
                  <a:cubicBezTo>
                    <a:pt x="45695" y="206131"/>
                    <a:pt x="7330" y="224761"/>
                    <a:pt x="1850" y="197912"/>
                  </a:cubicBezTo>
                  <a:cubicBezTo>
                    <a:pt x="5138" y="144214"/>
                    <a:pt x="-3631" y="83394"/>
                    <a:pt x="1850" y="30244"/>
                  </a:cubicBezTo>
                  <a:cubicBezTo>
                    <a:pt x="7330" y="-22906"/>
                    <a:pt x="8975" y="10518"/>
                    <a:pt x="23224" y="8874"/>
                  </a:cubicBezTo>
                  <a:cubicBezTo>
                    <a:pt x="99405" y="1751"/>
                    <a:pt x="185999" y="14354"/>
                    <a:pt x="263276" y="8874"/>
                  </a:cubicBezTo>
                  <a:cubicBezTo>
                    <a:pt x="275882" y="9970"/>
                    <a:pt x="281362" y="15449"/>
                    <a:pt x="282458" y="28052"/>
                  </a:cubicBezTo>
                  <a:cubicBezTo>
                    <a:pt x="287391" y="81202"/>
                    <a:pt x="278622" y="142023"/>
                    <a:pt x="282458" y="196268"/>
                  </a:cubicBezTo>
                  <a:cubicBezTo>
                    <a:pt x="281910" y="205035"/>
                    <a:pt x="275334" y="211063"/>
                    <a:pt x="266565" y="212159"/>
                  </a:cubicBezTo>
                  <a:cubicBezTo>
                    <a:pt x="219979" y="217638"/>
                    <a:pt x="159692" y="205583"/>
                    <a:pt x="113655" y="212159"/>
                  </a:cubicBezTo>
                  <a:cubicBezTo>
                    <a:pt x="67617" y="218734"/>
                    <a:pt x="61041" y="243939"/>
                    <a:pt x="58848" y="241747"/>
                  </a:cubicBezTo>
                  <a:close/>
                  <a:moveTo>
                    <a:pt x="40762" y="69147"/>
                  </a:moveTo>
                  <a:cubicBezTo>
                    <a:pt x="42407" y="70791"/>
                    <a:pt x="45147" y="71887"/>
                    <a:pt x="47339" y="72983"/>
                  </a:cubicBezTo>
                  <a:lnTo>
                    <a:pt x="235325" y="71887"/>
                  </a:lnTo>
                  <a:cubicBezTo>
                    <a:pt x="249026" y="64764"/>
                    <a:pt x="247382" y="45586"/>
                    <a:pt x="231489" y="43942"/>
                  </a:cubicBezTo>
                  <a:lnTo>
                    <a:pt x="50628" y="43942"/>
                  </a:lnTo>
                  <a:cubicBezTo>
                    <a:pt x="37474" y="44490"/>
                    <a:pt x="32541" y="59832"/>
                    <a:pt x="41310" y="69147"/>
                  </a:cubicBezTo>
                  <a:close/>
                  <a:moveTo>
                    <a:pt x="50628" y="95996"/>
                  </a:moveTo>
                  <a:cubicBezTo>
                    <a:pt x="29801" y="100927"/>
                    <a:pt x="33089" y="125585"/>
                    <a:pt x="53916" y="126681"/>
                  </a:cubicBezTo>
                  <a:cubicBezTo>
                    <a:pt x="108722" y="122297"/>
                    <a:pt x="173394" y="132708"/>
                    <a:pt x="227652" y="126681"/>
                  </a:cubicBezTo>
                  <a:cubicBezTo>
                    <a:pt x="281910" y="120653"/>
                    <a:pt x="250123" y="97092"/>
                    <a:pt x="227652" y="95448"/>
                  </a:cubicBezTo>
                  <a:lnTo>
                    <a:pt x="51175" y="95448"/>
                  </a:lnTo>
                  <a:close/>
                  <a:moveTo>
                    <a:pt x="40762" y="153529"/>
                  </a:moveTo>
                  <a:cubicBezTo>
                    <a:pt x="31993" y="162844"/>
                    <a:pt x="36926" y="178187"/>
                    <a:pt x="50079" y="178735"/>
                  </a:cubicBezTo>
                  <a:lnTo>
                    <a:pt x="230940" y="178735"/>
                  </a:lnTo>
                  <a:cubicBezTo>
                    <a:pt x="246834" y="177091"/>
                    <a:pt x="248478" y="157913"/>
                    <a:pt x="234777" y="150790"/>
                  </a:cubicBezTo>
                  <a:lnTo>
                    <a:pt x="46791" y="149694"/>
                  </a:lnTo>
                  <a:cubicBezTo>
                    <a:pt x="44599" y="150790"/>
                    <a:pt x="41858" y="151886"/>
                    <a:pt x="40214" y="153529"/>
                  </a:cubicBezTo>
                  <a:close/>
                </a:path>
              </a:pathLst>
            </a:custGeom>
            <a:solidFill>
              <a:srgbClr val="F26F46"/>
            </a:solidFill>
            <a:ln w="5475" cap="flat">
              <a:noFill/>
              <a:prstDash val="solid"/>
              <a:miter/>
            </a:ln>
          </p:spPr>
          <p:txBody>
            <a:bodyPr rtlCol="0" anchor="ctr"/>
            <a:lstStyle/>
            <a:p>
              <a:endParaRPr lang="en-US"/>
            </a:p>
          </p:txBody>
        </p:sp>
        <p:grpSp>
          <p:nvGrpSpPr>
            <p:cNvPr id="6" name="Graphic 97">
              <a:extLst>
                <a:ext uri="{FF2B5EF4-FFF2-40B4-BE49-F238E27FC236}">
                  <a16:creationId xmlns:a16="http://schemas.microsoft.com/office/drawing/2014/main" id="{4BBDB5C5-693C-7FC5-CD6A-274541DAE1F4}"/>
                </a:ext>
              </a:extLst>
            </p:cNvPr>
            <p:cNvGrpSpPr/>
            <p:nvPr/>
          </p:nvGrpSpPr>
          <p:grpSpPr>
            <a:xfrm>
              <a:off x="1922188" y="6190011"/>
              <a:ext cx="918702" cy="921682"/>
              <a:chOff x="1922188" y="6190011"/>
              <a:chExt cx="918702" cy="921682"/>
            </a:xfrm>
            <a:grpFill/>
          </p:grpSpPr>
          <p:sp>
            <p:nvSpPr>
              <p:cNvPr id="8" name="Freeform 84">
                <a:extLst>
                  <a:ext uri="{FF2B5EF4-FFF2-40B4-BE49-F238E27FC236}">
                    <a16:creationId xmlns:a16="http://schemas.microsoft.com/office/drawing/2014/main" id="{0F09BC7D-D426-D732-1B19-1AE56D49B056}"/>
                  </a:ext>
                </a:extLst>
              </p:cNvPr>
              <p:cNvSpPr/>
              <p:nvPr/>
            </p:nvSpPr>
            <p:spPr>
              <a:xfrm>
                <a:off x="1922188" y="6190011"/>
                <a:ext cx="918702" cy="921682"/>
              </a:xfrm>
              <a:custGeom>
                <a:avLst/>
                <a:gdLst>
                  <a:gd name="connsiteX0" fmla="*/ 476822 w 918702"/>
                  <a:gd name="connsiteY0" fmla="*/ 40052 h 921682"/>
                  <a:gd name="connsiteX1" fmla="*/ 520119 w 918702"/>
                  <a:gd name="connsiteY1" fmla="*/ 2245 h 921682"/>
                  <a:gd name="connsiteX2" fmla="*/ 774968 w 918702"/>
                  <a:gd name="connsiteY2" fmla="*/ 2245 h 921682"/>
                  <a:gd name="connsiteX3" fmla="*/ 816621 w 918702"/>
                  <a:gd name="connsiteY3" fmla="*/ 43888 h 921682"/>
                  <a:gd name="connsiteX4" fmla="*/ 816621 w 918702"/>
                  <a:gd name="connsiteY4" fmla="*/ 226351 h 921682"/>
                  <a:gd name="connsiteX5" fmla="*/ 786478 w 918702"/>
                  <a:gd name="connsiteY5" fmla="*/ 262515 h 921682"/>
                  <a:gd name="connsiteX6" fmla="*/ 785381 w 918702"/>
                  <a:gd name="connsiteY6" fmla="*/ 509086 h 921682"/>
                  <a:gd name="connsiteX7" fmla="*/ 766199 w 918702"/>
                  <a:gd name="connsiteY7" fmla="*/ 674015 h 921682"/>
                  <a:gd name="connsiteX8" fmla="*/ 744277 w 918702"/>
                  <a:gd name="connsiteY8" fmla="*/ 690453 h 921682"/>
                  <a:gd name="connsiteX9" fmla="*/ 743181 w 918702"/>
                  <a:gd name="connsiteY9" fmla="*/ 694289 h 921682"/>
                  <a:gd name="connsiteX10" fmla="*/ 913628 w 918702"/>
                  <a:gd name="connsiteY10" fmla="*/ 875656 h 921682"/>
                  <a:gd name="connsiteX11" fmla="*/ 904859 w 918702"/>
                  <a:gd name="connsiteY11" fmla="*/ 921682 h 921682"/>
                  <a:gd name="connsiteX12" fmla="*/ 434621 w 918702"/>
                  <a:gd name="connsiteY12" fmla="*/ 921682 h 921682"/>
                  <a:gd name="connsiteX13" fmla="*/ 428592 w 918702"/>
                  <a:gd name="connsiteY13" fmla="*/ 878943 h 921682"/>
                  <a:gd name="connsiteX14" fmla="*/ 460928 w 918702"/>
                  <a:gd name="connsiteY14" fmla="*/ 799493 h 921682"/>
                  <a:gd name="connsiteX15" fmla="*/ 129897 w 918702"/>
                  <a:gd name="connsiteY15" fmla="*/ 799493 h 921682"/>
                  <a:gd name="connsiteX16" fmla="*/ 122772 w 918702"/>
                  <a:gd name="connsiteY16" fmla="*/ 791821 h 921682"/>
                  <a:gd name="connsiteX17" fmla="*/ 121676 w 918702"/>
                  <a:gd name="connsiteY17" fmla="*/ 737576 h 921682"/>
                  <a:gd name="connsiteX18" fmla="*/ 175935 w 918702"/>
                  <a:gd name="connsiteY18" fmla="*/ 690453 h 921682"/>
                  <a:gd name="connsiteX19" fmla="*/ 258144 w 918702"/>
                  <a:gd name="connsiteY19" fmla="*/ 690453 h 921682"/>
                  <a:gd name="connsiteX20" fmla="*/ 258144 w 918702"/>
                  <a:gd name="connsiteY20" fmla="*/ 627988 h 921682"/>
                  <a:gd name="connsiteX21" fmla="*/ 59745 w 918702"/>
                  <a:gd name="connsiteY21" fmla="*/ 627988 h 921682"/>
                  <a:gd name="connsiteX22" fmla="*/ 6 w 918702"/>
                  <a:gd name="connsiteY22" fmla="*/ 563880 h 921682"/>
                  <a:gd name="connsiteX23" fmla="*/ 6 w 918702"/>
                  <a:gd name="connsiteY23" fmla="*/ 149092 h 921682"/>
                  <a:gd name="connsiteX24" fmla="*/ 65226 w 918702"/>
                  <a:gd name="connsiteY24" fmla="*/ 81696 h 921682"/>
                  <a:gd name="connsiteX25" fmla="*/ 477918 w 918702"/>
                  <a:gd name="connsiteY25" fmla="*/ 81696 h 921682"/>
                  <a:gd name="connsiteX26" fmla="*/ 477918 w 918702"/>
                  <a:gd name="connsiteY26" fmla="*/ 40052 h 921682"/>
                  <a:gd name="connsiteX27" fmla="*/ 563964 w 918702"/>
                  <a:gd name="connsiteY27" fmla="*/ 264706 h 921682"/>
                  <a:gd name="connsiteX28" fmla="*/ 618770 w 918702"/>
                  <a:gd name="connsiteY28" fmla="*/ 235118 h 921682"/>
                  <a:gd name="connsiteX29" fmla="*/ 771680 w 918702"/>
                  <a:gd name="connsiteY29" fmla="*/ 235118 h 921682"/>
                  <a:gd name="connsiteX30" fmla="*/ 787574 w 918702"/>
                  <a:gd name="connsiteY30" fmla="*/ 219228 h 921682"/>
                  <a:gd name="connsiteX31" fmla="*/ 787574 w 918702"/>
                  <a:gd name="connsiteY31" fmla="*/ 51011 h 921682"/>
                  <a:gd name="connsiteX32" fmla="*/ 768391 w 918702"/>
                  <a:gd name="connsiteY32" fmla="*/ 31833 h 921682"/>
                  <a:gd name="connsiteX33" fmla="*/ 528340 w 918702"/>
                  <a:gd name="connsiteY33" fmla="*/ 31833 h 921682"/>
                  <a:gd name="connsiteX34" fmla="*/ 506965 w 918702"/>
                  <a:gd name="connsiteY34" fmla="*/ 53203 h 921682"/>
                  <a:gd name="connsiteX35" fmla="*/ 506965 w 918702"/>
                  <a:gd name="connsiteY35" fmla="*/ 220871 h 921682"/>
                  <a:gd name="connsiteX36" fmla="*/ 562868 w 918702"/>
                  <a:gd name="connsiteY36" fmla="*/ 238953 h 921682"/>
                  <a:gd name="connsiteX37" fmla="*/ 563964 w 918702"/>
                  <a:gd name="connsiteY37" fmla="*/ 264706 h 921682"/>
                  <a:gd name="connsiteX38" fmla="*/ 476822 w 918702"/>
                  <a:gd name="connsiteY38" fmla="*/ 112928 h 921682"/>
                  <a:gd name="connsiteX39" fmla="*/ 60841 w 918702"/>
                  <a:gd name="connsiteY39" fmla="*/ 112928 h 921682"/>
                  <a:gd name="connsiteX40" fmla="*/ 28505 w 918702"/>
                  <a:gd name="connsiteY40" fmla="*/ 152379 h 921682"/>
                  <a:gd name="connsiteX41" fmla="*/ 28505 w 918702"/>
                  <a:gd name="connsiteY41" fmla="*/ 554565 h 921682"/>
                  <a:gd name="connsiteX42" fmla="*/ 50976 w 918702"/>
                  <a:gd name="connsiteY42" fmla="*/ 592920 h 921682"/>
                  <a:gd name="connsiteX43" fmla="*/ 64130 w 918702"/>
                  <a:gd name="connsiteY43" fmla="*/ 597852 h 921682"/>
                  <a:gd name="connsiteX44" fmla="*/ 539301 w 918702"/>
                  <a:gd name="connsiteY44" fmla="*/ 597852 h 921682"/>
                  <a:gd name="connsiteX45" fmla="*/ 537657 w 918702"/>
                  <a:gd name="connsiteY45" fmla="*/ 595112 h 921682"/>
                  <a:gd name="connsiteX46" fmla="*/ 537657 w 918702"/>
                  <a:gd name="connsiteY46" fmla="*/ 563880 h 921682"/>
                  <a:gd name="connsiteX47" fmla="*/ 546974 w 918702"/>
                  <a:gd name="connsiteY47" fmla="*/ 529908 h 921682"/>
                  <a:gd name="connsiteX48" fmla="*/ 57005 w 918702"/>
                  <a:gd name="connsiteY48" fmla="*/ 529908 h 921682"/>
                  <a:gd name="connsiteX49" fmla="*/ 46592 w 918702"/>
                  <a:gd name="connsiteY49" fmla="*/ 512374 h 921682"/>
                  <a:gd name="connsiteX50" fmla="*/ 46592 w 918702"/>
                  <a:gd name="connsiteY50" fmla="*/ 156215 h 921682"/>
                  <a:gd name="connsiteX51" fmla="*/ 62485 w 918702"/>
                  <a:gd name="connsiteY51" fmla="*/ 131558 h 921682"/>
                  <a:gd name="connsiteX52" fmla="*/ 476822 w 918702"/>
                  <a:gd name="connsiteY52" fmla="*/ 131558 h 921682"/>
                  <a:gd name="connsiteX53" fmla="*/ 476822 w 918702"/>
                  <a:gd name="connsiteY53" fmla="*/ 112928 h 921682"/>
                  <a:gd name="connsiteX54" fmla="*/ 476822 w 918702"/>
                  <a:gd name="connsiteY54" fmla="*/ 161146 h 921682"/>
                  <a:gd name="connsiteX55" fmla="*/ 78379 w 918702"/>
                  <a:gd name="connsiteY55" fmla="*/ 161146 h 921682"/>
                  <a:gd name="connsiteX56" fmla="*/ 78379 w 918702"/>
                  <a:gd name="connsiteY56" fmla="*/ 500867 h 921682"/>
                  <a:gd name="connsiteX57" fmla="*/ 564512 w 918702"/>
                  <a:gd name="connsiteY57" fmla="*/ 500867 h 921682"/>
                  <a:gd name="connsiteX58" fmla="*/ 705912 w 918702"/>
                  <a:gd name="connsiteY58" fmla="*/ 451005 h 921682"/>
                  <a:gd name="connsiteX59" fmla="*/ 705912 w 918702"/>
                  <a:gd name="connsiteY59" fmla="*/ 266350 h 921682"/>
                  <a:gd name="connsiteX60" fmla="*/ 619866 w 918702"/>
                  <a:gd name="connsiteY60" fmla="*/ 266350 h 921682"/>
                  <a:gd name="connsiteX61" fmla="*/ 526147 w 918702"/>
                  <a:gd name="connsiteY61" fmla="*/ 322240 h 921682"/>
                  <a:gd name="connsiteX62" fmla="*/ 504773 w 918702"/>
                  <a:gd name="connsiteY62" fmla="*/ 315116 h 921682"/>
                  <a:gd name="connsiteX63" fmla="*/ 526695 w 918702"/>
                  <a:gd name="connsiteY63" fmla="*/ 266350 h 921682"/>
                  <a:gd name="connsiteX64" fmla="*/ 482850 w 918702"/>
                  <a:gd name="connsiteY64" fmla="*/ 241145 h 921682"/>
                  <a:gd name="connsiteX65" fmla="*/ 476822 w 918702"/>
                  <a:gd name="connsiteY65" fmla="*/ 226899 h 921682"/>
                  <a:gd name="connsiteX66" fmla="*/ 476822 w 918702"/>
                  <a:gd name="connsiteY66" fmla="*/ 161146 h 921682"/>
                  <a:gd name="connsiteX67" fmla="*/ 755786 w 918702"/>
                  <a:gd name="connsiteY67" fmla="*/ 266350 h 921682"/>
                  <a:gd name="connsiteX68" fmla="*/ 737152 w 918702"/>
                  <a:gd name="connsiteY68" fmla="*/ 266350 h 921682"/>
                  <a:gd name="connsiteX69" fmla="*/ 737152 w 918702"/>
                  <a:gd name="connsiteY69" fmla="*/ 465799 h 921682"/>
                  <a:gd name="connsiteX70" fmla="*/ 755786 w 918702"/>
                  <a:gd name="connsiteY70" fmla="*/ 476758 h 921682"/>
                  <a:gd name="connsiteX71" fmla="*/ 755786 w 918702"/>
                  <a:gd name="connsiteY71" fmla="*/ 266350 h 921682"/>
                  <a:gd name="connsiteX72" fmla="*/ 663163 w 918702"/>
                  <a:gd name="connsiteY72" fmla="*/ 477306 h 921682"/>
                  <a:gd name="connsiteX73" fmla="*/ 679057 w 918702"/>
                  <a:gd name="connsiteY73" fmla="*/ 683330 h 921682"/>
                  <a:gd name="connsiteX74" fmla="*/ 663163 w 918702"/>
                  <a:gd name="connsiteY74" fmla="*/ 477306 h 921682"/>
                  <a:gd name="connsiteX75" fmla="*/ 495456 w 918702"/>
                  <a:gd name="connsiteY75" fmla="*/ 627988 h 921682"/>
                  <a:gd name="connsiteX76" fmla="*/ 288836 w 918702"/>
                  <a:gd name="connsiteY76" fmla="*/ 627988 h 921682"/>
                  <a:gd name="connsiteX77" fmla="*/ 288836 w 918702"/>
                  <a:gd name="connsiteY77" fmla="*/ 690453 h 921682"/>
                  <a:gd name="connsiteX78" fmla="*/ 495456 w 918702"/>
                  <a:gd name="connsiteY78" fmla="*/ 690453 h 921682"/>
                  <a:gd name="connsiteX79" fmla="*/ 495456 w 918702"/>
                  <a:gd name="connsiteY79" fmla="*/ 627988 h 921682"/>
                  <a:gd name="connsiteX80" fmla="*/ 526695 w 918702"/>
                  <a:gd name="connsiteY80" fmla="*/ 627988 h 921682"/>
                  <a:gd name="connsiteX81" fmla="*/ 526695 w 918702"/>
                  <a:gd name="connsiteY81" fmla="*/ 690453 h 921682"/>
                  <a:gd name="connsiteX82" fmla="*/ 595203 w 918702"/>
                  <a:gd name="connsiteY82" fmla="*/ 690453 h 921682"/>
                  <a:gd name="connsiteX83" fmla="*/ 546974 w 918702"/>
                  <a:gd name="connsiteY83" fmla="*/ 627988 h 921682"/>
                  <a:gd name="connsiteX84" fmla="*/ 526695 w 918702"/>
                  <a:gd name="connsiteY84" fmla="*/ 627988 h 921682"/>
                  <a:gd name="connsiteX85" fmla="*/ 884581 w 918702"/>
                  <a:gd name="connsiteY85" fmla="*/ 891546 h 921682"/>
                  <a:gd name="connsiteX86" fmla="*/ 640693 w 918702"/>
                  <a:gd name="connsiteY86" fmla="*/ 715110 h 921682"/>
                  <a:gd name="connsiteX87" fmla="*/ 456543 w 918702"/>
                  <a:gd name="connsiteY87" fmla="*/ 891546 h 921682"/>
                  <a:gd name="connsiteX88" fmla="*/ 884581 w 918702"/>
                  <a:gd name="connsiteY88" fmla="*/ 891546 h 921682"/>
                  <a:gd name="connsiteX89" fmla="*/ 150176 w 918702"/>
                  <a:gd name="connsiteY89" fmla="*/ 739767 h 921682"/>
                  <a:gd name="connsiteX90" fmla="*/ 150176 w 918702"/>
                  <a:gd name="connsiteY90" fmla="*/ 770452 h 921682"/>
                  <a:gd name="connsiteX91" fmla="*/ 481206 w 918702"/>
                  <a:gd name="connsiteY91" fmla="*/ 770452 h 921682"/>
                  <a:gd name="connsiteX92" fmla="*/ 537657 w 918702"/>
                  <a:gd name="connsiteY92" fmla="*/ 720590 h 921682"/>
                  <a:gd name="connsiteX93" fmla="*/ 187992 w 918702"/>
                  <a:gd name="connsiteY93" fmla="*/ 720590 h 921682"/>
                  <a:gd name="connsiteX94" fmla="*/ 150176 w 918702"/>
                  <a:gd name="connsiteY94" fmla="*/ 739767 h 92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18702" h="921682">
                    <a:moveTo>
                      <a:pt x="476822" y="40052"/>
                    </a:moveTo>
                    <a:cubicBezTo>
                      <a:pt x="480110" y="21423"/>
                      <a:pt x="502032" y="3888"/>
                      <a:pt x="520119" y="2245"/>
                    </a:cubicBezTo>
                    <a:cubicBezTo>
                      <a:pt x="601232" y="-4879"/>
                      <a:pt x="692759" y="7724"/>
                      <a:pt x="774968" y="2245"/>
                    </a:cubicBezTo>
                    <a:cubicBezTo>
                      <a:pt x="796343" y="5532"/>
                      <a:pt x="814429" y="21423"/>
                      <a:pt x="816621" y="43888"/>
                    </a:cubicBezTo>
                    <a:cubicBezTo>
                      <a:pt x="821554" y="101969"/>
                      <a:pt x="812785" y="167722"/>
                      <a:pt x="816621" y="226351"/>
                    </a:cubicBezTo>
                    <a:cubicBezTo>
                      <a:pt x="812785" y="243337"/>
                      <a:pt x="802371" y="255939"/>
                      <a:pt x="786478" y="262515"/>
                    </a:cubicBezTo>
                    <a:lnTo>
                      <a:pt x="785381" y="509086"/>
                    </a:lnTo>
                    <a:cubicBezTo>
                      <a:pt x="814977" y="562784"/>
                      <a:pt x="810044" y="630180"/>
                      <a:pt x="766199" y="674015"/>
                    </a:cubicBezTo>
                    <a:cubicBezTo>
                      <a:pt x="722354" y="717850"/>
                      <a:pt x="749757" y="685522"/>
                      <a:pt x="744277" y="690453"/>
                    </a:cubicBezTo>
                    <a:cubicBezTo>
                      <a:pt x="738796" y="695385"/>
                      <a:pt x="742632" y="692097"/>
                      <a:pt x="743181" y="694289"/>
                    </a:cubicBezTo>
                    <a:cubicBezTo>
                      <a:pt x="827034" y="717850"/>
                      <a:pt x="894446" y="790726"/>
                      <a:pt x="913628" y="875656"/>
                    </a:cubicBezTo>
                    <a:cubicBezTo>
                      <a:pt x="916917" y="889902"/>
                      <a:pt x="926782" y="918943"/>
                      <a:pt x="904859" y="921682"/>
                    </a:cubicBezTo>
                    <a:lnTo>
                      <a:pt x="434621" y="921682"/>
                    </a:lnTo>
                    <a:cubicBezTo>
                      <a:pt x="418727" y="917847"/>
                      <a:pt x="426400" y="890450"/>
                      <a:pt x="428592" y="878943"/>
                    </a:cubicBezTo>
                    <a:cubicBezTo>
                      <a:pt x="434621" y="850451"/>
                      <a:pt x="446130" y="824150"/>
                      <a:pt x="460928" y="799493"/>
                    </a:cubicBezTo>
                    <a:lnTo>
                      <a:pt x="129897" y="799493"/>
                    </a:lnTo>
                    <a:cubicBezTo>
                      <a:pt x="129897" y="799493"/>
                      <a:pt x="122772" y="792917"/>
                      <a:pt x="122772" y="791821"/>
                    </a:cubicBezTo>
                    <a:cubicBezTo>
                      <a:pt x="121128" y="787986"/>
                      <a:pt x="121128" y="744699"/>
                      <a:pt x="121676" y="737576"/>
                    </a:cubicBezTo>
                    <a:cubicBezTo>
                      <a:pt x="124417" y="715110"/>
                      <a:pt x="154560" y="690453"/>
                      <a:pt x="175935" y="690453"/>
                    </a:cubicBezTo>
                    <a:lnTo>
                      <a:pt x="258144" y="690453"/>
                    </a:lnTo>
                    <a:lnTo>
                      <a:pt x="258144" y="627988"/>
                    </a:lnTo>
                    <a:lnTo>
                      <a:pt x="59745" y="627988"/>
                    </a:lnTo>
                    <a:cubicBezTo>
                      <a:pt x="35630" y="627988"/>
                      <a:pt x="-542" y="589633"/>
                      <a:pt x="6" y="563880"/>
                    </a:cubicBezTo>
                    <a:lnTo>
                      <a:pt x="6" y="149092"/>
                    </a:lnTo>
                    <a:cubicBezTo>
                      <a:pt x="6" y="118407"/>
                      <a:pt x="35082" y="81696"/>
                      <a:pt x="65226" y="81696"/>
                    </a:cubicBezTo>
                    <a:lnTo>
                      <a:pt x="477918" y="81696"/>
                    </a:lnTo>
                    <a:cubicBezTo>
                      <a:pt x="479562" y="69093"/>
                      <a:pt x="475725" y="52107"/>
                      <a:pt x="477918" y="40052"/>
                    </a:cubicBezTo>
                    <a:close/>
                    <a:moveTo>
                      <a:pt x="563964" y="264706"/>
                    </a:moveTo>
                    <a:cubicBezTo>
                      <a:pt x="566156" y="266898"/>
                      <a:pt x="608905" y="236762"/>
                      <a:pt x="618770" y="235118"/>
                    </a:cubicBezTo>
                    <a:cubicBezTo>
                      <a:pt x="664807" y="228543"/>
                      <a:pt x="725094" y="240597"/>
                      <a:pt x="771680" y="235118"/>
                    </a:cubicBezTo>
                    <a:cubicBezTo>
                      <a:pt x="818265" y="229638"/>
                      <a:pt x="786478" y="227995"/>
                      <a:pt x="787574" y="219228"/>
                    </a:cubicBezTo>
                    <a:cubicBezTo>
                      <a:pt x="783737" y="165530"/>
                      <a:pt x="792506" y="104161"/>
                      <a:pt x="787574" y="51011"/>
                    </a:cubicBezTo>
                    <a:cubicBezTo>
                      <a:pt x="786478" y="38408"/>
                      <a:pt x="780997" y="32929"/>
                      <a:pt x="768391" y="31833"/>
                    </a:cubicBezTo>
                    <a:cubicBezTo>
                      <a:pt x="691114" y="37313"/>
                      <a:pt x="604520" y="24710"/>
                      <a:pt x="528340" y="31833"/>
                    </a:cubicBezTo>
                    <a:cubicBezTo>
                      <a:pt x="452159" y="38956"/>
                      <a:pt x="508609" y="38956"/>
                      <a:pt x="506965" y="53203"/>
                    </a:cubicBezTo>
                    <a:cubicBezTo>
                      <a:pt x="502032" y="105805"/>
                      <a:pt x="510253" y="167174"/>
                      <a:pt x="506965" y="220871"/>
                    </a:cubicBezTo>
                    <a:cubicBezTo>
                      <a:pt x="512446" y="247172"/>
                      <a:pt x="549166" y="227447"/>
                      <a:pt x="562868" y="238953"/>
                    </a:cubicBezTo>
                    <a:cubicBezTo>
                      <a:pt x="576569" y="250460"/>
                      <a:pt x="562868" y="263062"/>
                      <a:pt x="563964" y="264706"/>
                    </a:cubicBezTo>
                    <a:close/>
                    <a:moveTo>
                      <a:pt x="476822" y="112928"/>
                    </a:moveTo>
                    <a:lnTo>
                      <a:pt x="60841" y="112928"/>
                    </a:lnTo>
                    <a:cubicBezTo>
                      <a:pt x="47688" y="112928"/>
                      <a:pt x="27409" y="138681"/>
                      <a:pt x="28505" y="152379"/>
                    </a:cubicBezTo>
                    <a:lnTo>
                      <a:pt x="28505" y="554565"/>
                    </a:lnTo>
                    <a:cubicBezTo>
                      <a:pt x="29054" y="569359"/>
                      <a:pt x="37823" y="585797"/>
                      <a:pt x="50976" y="592920"/>
                    </a:cubicBezTo>
                    <a:cubicBezTo>
                      <a:pt x="64130" y="600044"/>
                      <a:pt x="63581" y="597852"/>
                      <a:pt x="64130" y="597852"/>
                    </a:cubicBezTo>
                    <a:lnTo>
                      <a:pt x="539301" y="597852"/>
                    </a:lnTo>
                    <a:cubicBezTo>
                      <a:pt x="539301" y="596756"/>
                      <a:pt x="537657" y="595660"/>
                      <a:pt x="537657" y="595112"/>
                    </a:cubicBezTo>
                    <a:lnTo>
                      <a:pt x="537657" y="563880"/>
                    </a:lnTo>
                    <a:lnTo>
                      <a:pt x="546974" y="529908"/>
                    </a:lnTo>
                    <a:lnTo>
                      <a:pt x="57005" y="529908"/>
                    </a:lnTo>
                    <a:cubicBezTo>
                      <a:pt x="52072" y="529908"/>
                      <a:pt x="45495" y="517305"/>
                      <a:pt x="46592" y="512374"/>
                    </a:cubicBezTo>
                    <a:lnTo>
                      <a:pt x="46592" y="156215"/>
                    </a:lnTo>
                    <a:cubicBezTo>
                      <a:pt x="44947" y="149092"/>
                      <a:pt x="56457" y="131558"/>
                      <a:pt x="62485" y="131558"/>
                    </a:cubicBezTo>
                    <a:lnTo>
                      <a:pt x="476822" y="131558"/>
                    </a:lnTo>
                    <a:lnTo>
                      <a:pt x="476822" y="112928"/>
                    </a:lnTo>
                    <a:close/>
                    <a:moveTo>
                      <a:pt x="476822" y="161146"/>
                    </a:moveTo>
                    <a:lnTo>
                      <a:pt x="78379" y="161146"/>
                    </a:lnTo>
                    <a:lnTo>
                      <a:pt x="78379" y="500867"/>
                    </a:lnTo>
                    <a:lnTo>
                      <a:pt x="564512" y="500867"/>
                    </a:lnTo>
                    <a:cubicBezTo>
                      <a:pt x="596848" y="456484"/>
                      <a:pt x="652202" y="438402"/>
                      <a:pt x="705912" y="451005"/>
                    </a:cubicBezTo>
                    <a:lnTo>
                      <a:pt x="705912" y="266350"/>
                    </a:lnTo>
                    <a:lnTo>
                      <a:pt x="619866" y="266350"/>
                    </a:lnTo>
                    <a:cubicBezTo>
                      <a:pt x="590819" y="280049"/>
                      <a:pt x="555195" y="310733"/>
                      <a:pt x="526147" y="322240"/>
                    </a:cubicBezTo>
                    <a:cubicBezTo>
                      <a:pt x="497100" y="333746"/>
                      <a:pt x="507513" y="323883"/>
                      <a:pt x="504773" y="315116"/>
                    </a:cubicBezTo>
                    <a:cubicBezTo>
                      <a:pt x="500388" y="300322"/>
                      <a:pt x="520119" y="280049"/>
                      <a:pt x="526695" y="266350"/>
                    </a:cubicBezTo>
                    <a:cubicBezTo>
                      <a:pt x="509157" y="264706"/>
                      <a:pt x="491619" y="257583"/>
                      <a:pt x="482850" y="241145"/>
                    </a:cubicBezTo>
                    <a:cubicBezTo>
                      <a:pt x="474081" y="224707"/>
                      <a:pt x="476822" y="227447"/>
                      <a:pt x="476822" y="226899"/>
                    </a:cubicBezTo>
                    <a:lnTo>
                      <a:pt x="476822" y="161146"/>
                    </a:lnTo>
                    <a:close/>
                    <a:moveTo>
                      <a:pt x="755786" y="266350"/>
                    </a:moveTo>
                    <a:lnTo>
                      <a:pt x="737152" y="266350"/>
                    </a:lnTo>
                    <a:lnTo>
                      <a:pt x="737152" y="465799"/>
                    </a:lnTo>
                    <a:lnTo>
                      <a:pt x="755786" y="476758"/>
                    </a:lnTo>
                    <a:lnTo>
                      <a:pt x="755786" y="266350"/>
                    </a:lnTo>
                    <a:close/>
                    <a:moveTo>
                      <a:pt x="663163" y="477306"/>
                    </a:moveTo>
                    <a:cubicBezTo>
                      <a:pt x="528340" y="487717"/>
                      <a:pt x="544233" y="693741"/>
                      <a:pt x="679057" y="683330"/>
                    </a:cubicBezTo>
                    <a:cubicBezTo>
                      <a:pt x="813333" y="672919"/>
                      <a:pt x="798535" y="466895"/>
                      <a:pt x="663163" y="477306"/>
                    </a:cubicBezTo>
                    <a:close/>
                    <a:moveTo>
                      <a:pt x="495456" y="627988"/>
                    </a:moveTo>
                    <a:lnTo>
                      <a:pt x="288836" y="627988"/>
                    </a:lnTo>
                    <a:lnTo>
                      <a:pt x="288836" y="690453"/>
                    </a:lnTo>
                    <a:lnTo>
                      <a:pt x="495456" y="690453"/>
                    </a:lnTo>
                    <a:lnTo>
                      <a:pt x="495456" y="627988"/>
                    </a:lnTo>
                    <a:close/>
                    <a:moveTo>
                      <a:pt x="526695" y="627988"/>
                    </a:moveTo>
                    <a:lnTo>
                      <a:pt x="526695" y="690453"/>
                    </a:lnTo>
                    <a:lnTo>
                      <a:pt x="595203" y="690453"/>
                    </a:lnTo>
                    <a:cubicBezTo>
                      <a:pt x="574925" y="672371"/>
                      <a:pt x="556291" y="653741"/>
                      <a:pt x="546974" y="627988"/>
                    </a:cubicBezTo>
                    <a:lnTo>
                      <a:pt x="526695" y="627988"/>
                    </a:lnTo>
                    <a:close/>
                    <a:moveTo>
                      <a:pt x="884581" y="891546"/>
                    </a:moveTo>
                    <a:cubicBezTo>
                      <a:pt x="865947" y="777575"/>
                      <a:pt x="755238" y="698672"/>
                      <a:pt x="640693" y="715110"/>
                    </a:cubicBezTo>
                    <a:cubicBezTo>
                      <a:pt x="549166" y="727713"/>
                      <a:pt x="471889" y="800040"/>
                      <a:pt x="456543" y="891546"/>
                    </a:cubicBezTo>
                    <a:lnTo>
                      <a:pt x="884581" y="891546"/>
                    </a:lnTo>
                    <a:close/>
                    <a:moveTo>
                      <a:pt x="150176" y="739767"/>
                    </a:moveTo>
                    <a:lnTo>
                      <a:pt x="150176" y="770452"/>
                    </a:lnTo>
                    <a:lnTo>
                      <a:pt x="481206" y="770452"/>
                    </a:lnTo>
                    <a:cubicBezTo>
                      <a:pt x="498196" y="751274"/>
                      <a:pt x="517926" y="736480"/>
                      <a:pt x="537657" y="720590"/>
                    </a:cubicBezTo>
                    <a:lnTo>
                      <a:pt x="187992" y="720590"/>
                    </a:lnTo>
                    <a:cubicBezTo>
                      <a:pt x="177031" y="720590"/>
                      <a:pt x="152916" y="727713"/>
                      <a:pt x="150176" y="739767"/>
                    </a:cubicBezTo>
                    <a:close/>
                  </a:path>
                </a:pathLst>
              </a:custGeom>
              <a:grpFill/>
              <a:ln w="5475" cap="flat">
                <a:noFill/>
                <a:prstDash val="solid"/>
                <a:miter/>
              </a:ln>
            </p:spPr>
            <p:txBody>
              <a:bodyPr rtlCol="0" anchor="ctr"/>
              <a:lstStyle/>
              <a:p>
                <a:endParaRPr lang="en-US"/>
              </a:p>
            </p:txBody>
          </p:sp>
          <p:sp>
            <p:nvSpPr>
              <p:cNvPr id="9" name="Freeform 85">
                <a:extLst>
                  <a:ext uri="{FF2B5EF4-FFF2-40B4-BE49-F238E27FC236}">
                    <a16:creationId xmlns:a16="http://schemas.microsoft.com/office/drawing/2014/main" id="{96B47C12-AFED-6D58-2206-61AC0D67D8CD}"/>
                  </a:ext>
                </a:extLst>
              </p:cNvPr>
              <p:cNvSpPr/>
              <p:nvPr/>
            </p:nvSpPr>
            <p:spPr>
              <a:xfrm>
                <a:off x="2053226" y="6358516"/>
                <a:ext cx="322701" cy="323078"/>
              </a:xfrm>
              <a:custGeom>
                <a:avLst/>
                <a:gdLst>
                  <a:gd name="connsiteX0" fmla="*/ 151769 w 322701"/>
                  <a:gd name="connsiteY0" fmla="*/ 313 h 323078"/>
                  <a:gd name="connsiteX1" fmla="*/ 291525 w 322701"/>
                  <a:gd name="connsiteY1" fmla="*/ 257843 h 323078"/>
                  <a:gd name="connsiteX2" fmla="*/ 20234 w 322701"/>
                  <a:gd name="connsiteY2" fmla="*/ 241405 h 323078"/>
                  <a:gd name="connsiteX3" fmla="*/ 151769 w 322701"/>
                  <a:gd name="connsiteY3" fmla="*/ 313 h 323078"/>
                  <a:gd name="connsiteX4" fmla="*/ 272343 w 322701"/>
                  <a:gd name="connsiteY4" fmla="*/ 234282 h 323078"/>
                  <a:gd name="connsiteX5" fmla="*/ 129298 w 322701"/>
                  <a:gd name="connsiteY5" fmla="*/ 34833 h 323078"/>
                  <a:gd name="connsiteX6" fmla="*/ 52021 w 322701"/>
                  <a:gd name="connsiteY6" fmla="*/ 234282 h 323078"/>
                  <a:gd name="connsiteX7" fmla="*/ 113952 w 322701"/>
                  <a:gd name="connsiteY7" fmla="*/ 170721 h 323078"/>
                  <a:gd name="connsiteX8" fmla="*/ 145192 w 322701"/>
                  <a:gd name="connsiteY8" fmla="*/ 60038 h 323078"/>
                  <a:gd name="connsiteX9" fmla="*/ 209864 w 322701"/>
                  <a:gd name="connsiteY9" fmla="*/ 170721 h 323078"/>
                  <a:gd name="connsiteX10" fmla="*/ 250420 w 322701"/>
                  <a:gd name="connsiteY10" fmla="*/ 201953 h 323078"/>
                  <a:gd name="connsiteX11" fmla="*/ 272343 w 322701"/>
                  <a:gd name="connsiteY11" fmla="*/ 234282 h 323078"/>
                  <a:gd name="connsiteX12" fmla="*/ 151769 w 322701"/>
                  <a:gd name="connsiteY12" fmla="*/ 89078 h 323078"/>
                  <a:gd name="connsiteX13" fmla="*/ 153413 w 322701"/>
                  <a:gd name="connsiteY13" fmla="*/ 160310 h 323078"/>
                  <a:gd name="connsiteX14" fmla="*/ 151769 w 322701"/>
                  <a:gd name="connsiteY14" fmla="*/ 89078 h 323078"/>
                  <a:gd name="connsiteX15" fmla="*/ 246036 w 322701"/>
                  <a:gd name="connsiteY15" fmla="*/ 263322 h 323078"/>
                  <a:gd name="connsiteX16" fmla="*/ 124914 w 322701"/>
                  <a:gd name="connsiteY16" fmla="*/ 198666 h 323078"/>
                  <a:gd name="connsiteX17" fmla="*/ 78876 w 322701"/>
                  <a:gd name="connsiteY17" fmla="*/ 248528 h 323078"/>
                  <a:gd name="connsiteX18" fmla="*/ 88193 w 322701"/>
                  <a:gd name="connsiteY18" fmla="*/ 271541 h 323078"/>
                  <a:gd name="connsiteX19" fmla="*/ 246036 w 322701"/>
                  <a:gd name="connsiteY19" fmla="*/ 263322 h 32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22701" h="323078">
                    <a:moveTo>
                      <a:pt x="151769" y="313"/>
                    </a:moveTo>
                    <a:cubicBezTo>
                      <a:pt x="287689" y="-7906"/>
                      <a:pt x="371542" y="147708"/>
                      <a:pt x="291525" y="257843"/>
                    </a:cubicBezTo>
                    <a:cubicBezTo>
                      <a:pt x="223017" y="351540"/>
                      <a:pt x="77232" y="342773"/>
                      <a:pt x="20234" y="241405"/>
                    </a:cubicBezTo>
                    <a:cubicBezTo>
                      <a:pt x="-36765" y="140036"/>
                      <a:pt x="32839" y="7436"/>
                      <a:pt x="151769" y="313"/>
                    </a:cubicBezTo>
                    <a:close/>
                    <a:moveTo>
                      <a:pt x="272343" y="234282"/>
                    </a:moveTo>
                    <a:cubicBezTo>
                      <a:pt x="333726" y="131817"/>
                      <a:pt x="247680" y="7436"/>
                      <a:pt x="129298" y="34833"/>
                    </a:cubicBezTo>
                    <a:cubicBezTo>
                      <a:pt x="42156" y="55106"/>
                      <a:pt x="1599" y="160310"/>
                      <a:pt x="52021" y="234282"/>
                    </a:cubicBezTo>
                    <a:cubicBezTo>
                      <a:pt x="65175" y="205789"/>
                      <a:pt x="86001" y="184967"/>
                      <a:pt x="113952" y="170721"/>
                    </a:cubicBezTo>
                    <a:cubicBezTo>
                      <a:pt x="77780" y="134557"/>
                      <a:pt x="95866" y="72640"/>
                      <a:pt x="145192" y="60038"/>
                    </a:cubicBezTo>
                    <a:cubicBezTo>
                      <a:pt x="194518" y="47435"/>
                      <a:pt x="255353" y="121954"/>
                      <a:pt x="209864" y="170721"/>
                    </a:cubicBezTo>
                    <a:cubicBezTo>
                      <a:pt x="224661" y="179488"/>
                      <a:pt x="238911" y="188803"/>
                      <a:pt x="250420" y="201953"/>
                    </a:cubicBezTo>
                    <a:cubicBezTo>
                      <a:pt x="261930" y="215104"/>
                      <a:pt x="264122" y="223871"/>
                      <a:pt x="272343" y="234282"/>
                    </a:cubicBezTo>
                    <a:close/>
                    <a:moveTo>
                      <a:pt x="151769" y="89078"/>
                    </a:moveTo>
                    <a:cubicBezTo>
                      <a:pt x="115597" y="95654"/>
                      <a:pt x="116145" y="154831"/>
                      <a:pt x="153413" y="160310"/>
                    </a:cubicBezTo>
                    <a:cubicBezTo>
                      <a:pt x="213152" y="169077"/>
                      <a:pt x="211508" y="78120"/>
                      <a:pt x="151769" y="89078"/>
                    </a:cubicBezTo>
                    <a:close/>
                    <a:moveTo>
                      <a:pt x="246036" y="263322"/>
                    </a:moveTo>
                    <a:cubicBezTo>
                      <a:pt x="238363" y="206885"/>
                      <a:pt x="176980" y="176200"/>
                      <a:pt x="124914" y="198666"/>
                    </a:cubicBezTo>
                    <a:cubicBezTo>
                      <a:pt x="72848" y="221131"/>
                      <a:pt x="84905" y="228254"/>
                      <a:pt x="78876" y="248528"/>
                    </a:cubicBezTo>
                    <a:cubicBezTo>
                      <a:pt x="72848" y="268802"/>
                      <a:pt x="76136" y="263870"/>
                      <a:pt x="88193" y="271541"/>
                    </a:cubicBezTo>
                    <a:cubicBezTo>
                      <a:pt x="136423" y="304418"/>
                      <a:pt x="201095" y="299486"/>
                      <a:pt x="246036" y="263322"/>
                    </a:cubicBezTo>
                    <a:close/>
                  </a:path>
                </a:pathLst>
              </a:custGeom>
              <a:grpFill/>
              <a:ln w="5475" cap="flat">
                <a:noFill/>
                <a:prstDash val="solid"/>
                <a:miter/>
              </a:ln>
            </p:spPr>
            <p:txBody>
              <a:bodyPr rtlCol="0" anchor="ctr"/>
              <a:lstStyle/>
              <a:p>
                <a:endParaRPr lang="en-US"/>
              </a:p>
            </p:txBody>
          </p:sp>
          <p:sp>
            <p:nvSpPr>
              <p:cNvPr id="10" name="Freeform 86">
                <a:extLst>
                  <a:ext uri="{FF2B5EF4-FFF2-40B4-BE49-F238E27FC236}">
                    <a16:creationId xmlns:a16="http://schemas.microsoft.com/office/drawing/2014/main" id="{A372035A-BF32-F910-64D9-7465F926D7F3}"/>
                  </a:ext>
                </a:extLst>
              </p:cNvPr>
              <p:cNvSpPr/>
              <p:nvPr/>
            </p:nvSpPr>
            <p:spPr>
              <a:xfrm>
                <a:off x="2463310" y="6308966"/>
                <a:ext cx="208363" cy="32615"/>
              </a:xfrm>
              <a:custGeom>
                <a:avLst/>
                <a:gdLst>
                  <a:gd name="connsiteX0" fmla="*/ 14621 w 208363"/>
                  <a:gd name="connsiteY0" fmla="*/ 0 h 32615"/>
                  <a:gd name="connsiteX1" fmla="*/ 191097 w 208363"/>
                  <a:gd name="connsiteY1" fmla="*/ 0 h 32615"/>
                  <a:gd name="connsiteX2" fmla="*/ 191097 w 208363"/>
                  <a:gd name="connsiteY2" fmla="*/ 30684 h 32615"/>
                  <a:gd name="connsiteX3" fmla="*/ 17361 w 208363"/>
                  <a:gd name="connsiteY3" fmla="*/ 30684 h 32615"/>
                  <a:gd name="connsiteX4" fmla="*/ 14073 w 208363"/>
                  <a:gd name="connsiteY4" fmla="*/ 0 h 32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363" h="32615">
                    <a:moveTo>
                      <a:pt x="14621" y="0"/>
                    </a:moveTo>
                    <a:lnTo>
                      <a:pt x="191097" y="0"/>
                    </a:lnTo>
                    <a:cubicBezTo>
                      <a:pt x="213568" y="1644"/>
                      <a:pt x="214664" y="28493"/>
                      <a:pt x="191097" y="30684"/>
                    </a:cubicBezTo>
                    <a:cubicBezTo>
                      <a:pt x="137387" y="36712"/>
                      <a:pt x="72715" y="26301"/>
                      <a:pt x="17361" y="30684"/>
                    </a:cubicBezTo>
                    <a:cubicBezTo>
                      <a:pt x="-3465" y="29041"/>
                      <a:pt x="-6754" y="4931"/>
                      <a:pt x="14073" y="0"/>
                    </a:cubicBezTo>
                    <a:close/>
                  </a:path>
                </a:pathLst>
              </a:custGeom>
              <a:grpFill/>
              <a:ln w="5475" cap="flat">
                <a:noFill/>
                <a:prstDash val="solid"/>
                <a:miter/>
              </a:ln>
            </p:spPr>
            <p:txBody>
              <a:bodyPr rtlCol="0" anchor="ctr"/>
              <a:lstStyle/>
              <a:p>
                <a:endParaRPr lang="en-US" dirty="0"/>
              </a:p>
            </p:txBody>
          </p:sp>
          <p:sp>
            <p:nvSpPr>
              <p:cNvPr id="11" name="Freeform 87">
                <a:extLst>
                  <a:ext uri="{FF2B5EF4-FFF2-40B4-BE49-F238E27FC236}">
                    <a16:creationId xmlns:a16="http://schemas.microsoft.com/office/drawing/2014/main" id="{B0C2D0BA-98A1-1A2A-4A88-F8F9BA4159AD}"/>
                  </a:ext>
                </a:extLst>
              </p:cNvPr>
              <p:cNvSpPr/>
              <p:nvPr/>
            </p:nvSpPr>
            <p:spPr>
              <a:xfrm>
                <a:off x="2463657" y="6256912"/>
                <a:ext cx="207698" cy="29040"/>
              </a:xfrm>
              <a:custGeom>
                <a:avLst/>
                <a:gdLst>
                  <a:gd name="connsiteX0" fmla="*/ 4409 w 207698"/>
                  <a:gd name="connsiteY0" fmla="*/ 25205 h 29040"/>
                  <a:gd name="connsiteX1" fmla="*/ 13726 w 207698"/>
                  <a:gd name="connsiteY1" fmla="*/ 0 h 29040"/>
                  <a:gd name="connsiteX2" fmla="*/ 194587 w 207698"/>
                  <a:gd name="connsiteY2" fmla="*/ 0 h 29040"/>
                  <a:gd name="connsiteX3" fmla="*/ 198423 w 207698"/>
                  <a:gd name="connsiteY3" fmla="*/ 27945 h 29040"/>
                  <a:gd name="connsiteX4" fmla="*/ 10437 w 207698"/>
                  <a:gd name="connsiteY4" fmla="*/ 29041 h 29040"/>
                  <a:gd name="connsiteX5" fmla="*/ 3860 w 207698"/>
                  <a:gd name="connsiteY5" fmla="*/ 25205 h 29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698" h="29040">
                    <a:moveTo>
                      <a:pt x="4409" y="25205"/>
                    </a:moveTo>
                    <a:cubicBezTo>
                      <a:pt x="-4361" y="15890"/>
                      <a:pt x="572" y="548"/>
                      <a:pt x="13726" y="0"/>
                    </a:cubicBezTo>
                    <a:lnTo>
                      <a:pt x="194587" y="0"/>
                    </a:lnTo>
                    <a:cubicBezTo>
                      <a:pt x="210481" y="1644"/>
                      <a:pt x="212125" y="20822"/>
                      <a:pt x="198423" y="27945"/>
                    </a:cubicBezTo>
                    <a:lnTo>
                      <a:pt x="10437" y="29041"/>
                    </a:lnTo>
                    <a:cubicBezTo>
                      <a:pt x="8245" y="27945"/>
                      <a:pt x="5505" y="26849"/>
                      <a:pt x="3860" y="25205"/>
                    </a:cubicBezTo>
                    <a:close/>
                  </a:path>
                </a:pathLst>
              </a:custGeom>
              <a:grpFill/>
              <a:ln w="5475" cap="flat">
                <a:noFill/>
                <a:prstDash val="solid"/>
                <a:miter/>
              </a:ln>
            </p:spPr>
            <p:txBody>
              <a:bodyPr rtlCol="0" anchor="ctr"/>
              <a:lstStyle/>
              <a:p>
                <a:endParaRPr lang="en-US"/>
              </a:p>
            </p:txBody>
          </p:sp>
          <p:sp>
            <p:nvSpPr>
              <p:cNvPr id="12" name="Freeform 88">
                <a:extLst>
                  <a:ext uri="{FF2B5EF4-FFF2-40B4-BE49-F238E27FC236}">
                    <a16:creationId xmlns:a16="http://schemas.microsoft.com/office/drawing/2014/main" id="{7A805507-5FE5-AEBD-C93D-6F8B4AEB73DC}"/>
                  </a:ext>
                </a:extLst>
              </p:cNvPr>
              <p:cNvSpPr/>
              <p:nvPr/>
            </p:nvSpPr>
            <p:spPr>
              <a:xfrm>
                <a:off x="2464205" y="6362664"/>
                <a:ext cx="207698" cy="29040"/>
              </a:xfrm>
              <a:custGeom>
                <a:avLst/>
                <a:gdLst>
                  <a:gd name="connsiteX0" fmla="*/ 3860 w 207698"/>
                  <a:gd name="connsiteY0" fmla="*/ 3836 h 29040"/>
                  <a:gd name="connsiteX1" fmla="*/ 10437 w 207698"/>
                  <a:gd name="connsiteY1" fmla="*/ 0 h 29040"/>
                  <a:gd name="connsiteX2" fmla="*/ 198423 w 207698"/>
                  <a:gd name="connsiteY2" fmla="*/ 1096 h 29040"/>
                  <a:gd name="connsiteX3" fmla="*/ 194587 w 207698"/>
                  <a:gd name="connsiteY3" fmla="*/ 29041 h 29040"/>
                  <a:gd name="connsiteX4" fmla="*/ 13726 w 207698"/>
                  <a:gd name="connsiteY4" fmla="*/ 29041 h 29040"/>
                  <a:gd name="connsiteX5" fmla="*/ 4409 w 207698"/>
                  <a:gd name="connsiteY5" fmla="*/ 3836 h 29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698" h="29040">
                    <a:moveTo>
                      <a:pt x="3860" y="3836"/>
                    </a:moveTo>
                    <a:cubicBezTo>
                      <a:pt x="5505" y="2192"/>
                      <a:pt x="8245" y="1096"/>
                      <a:pt x="10437" y="0"/>
                    </a:cubicBezTo>
                    <a:lnTo>
                      <a:pt x="198423" y="1096"/>
                    </a:lnTo>
                    <a:cubicBezTo>
                      <a:pt x="212125" y="8219"/>
                      <a:pt x="210481" y="27397"/>
                      <a:pt x="194587" y="29041"/>
                    </a:cubicBezTo>
                    <a:lnTo>
                      <a:pt x="13726" y="29041"/>
                    </a:lnTo>
                    <a:cubicBezTo>
                      <a:pt x="572" y="28493"/>
                      <a:pt x="-4360" y="13151"/>
                      <a:pt x="4409" y="3836"/>
                    </a:cubicBezTo>
                    <a:close/>
                  </a:path>
                </a:pathLst>
              </a:custGeom>
              <a:grpFill/>
              <a:ln w="5475" cap="flat">
                <a:noFill/>
                <a:prstDash val="solid"/>
                <a:miter/>
              </a:ln>
            </p:spPr>
            <p:txBody>
              <a:bodyPr rtlCol="0" anchor="ctr"/>
              <a:lstStyle/>
              <a:p>
                <a:endParaRPr lang="en-US"/>
              </a:p>
            </p:txBody>
          </p:sp>
        </p:grpSp>
        <p:sp>
          <p:nvSpPr>
            <p:cNvPr id="7" name="Freeform 83">
              <a:extLst>
                <a:ext uri="{FF2B5EF4-FFF2-40B4-BE49-F238E27FC236}">
                  <a16:creationId xmlns:a16="http://schemas.microsoft.com/office/drawing/2014/main" id="{B953ECBD-1842-16C9-D3BF-3B7C1C77EEA3}"/>
                </a:ext>
              </a:extLst>
            </p:cNvPr>
            <p:cNvSpPr/>
            <p:nvPr/>
          </p:nvSpPr>
          <p:spPr>
            <a:xfrm>
              <a:off x="2083233" y="6389501"/>
              <a:ext cx="262984" cy="203296"/>
            </a:xfrm>
            <a:custGeom>
              <a:avLst/>
              <a:gdLst>
                <a:gd name="connsiteX0" fmla="*/ 242336 w 262984"/>
                <a:gd name="connsiteY0" fmla="*/ 203297 h 203296"/>
                <a:gd name="connsiteX1" fmla="*/ 220413 w 262984"/>
                <a:gd name="connsiteY1" fmla="*/ 170968 h 203296"/>
                <a:gd name="connsiteX2" fmla="*/ 179857 w 262984"/>
                <a:gd name="connsiteY2" fmla="*/ 139736 h 203296"/>
                <a:gd name="connsiteX3" fmla="*/ 115185 w 262984"/>
                <a:gd name="connsiteY3" fmla="*/ 29053 h 203296"/>
                <a:gd name="connsiteX4" fmla="*/ 83946 w 262984"/>
                <a:gd name="connsiteY4" fmla="*/ 139736 h 203296"/>
                <a:gd name="connsiteX5" fmla="*/ 22014 w 262984"/>
                <a:gd name="connsiteY5" fmla="*/ 203297 h 203296"/>
                <a:gd name="connsiteX6" fmla="*/ 99291 w 262984"/>
                <a:gd name="connsiteY6" fmla="*/ 3848 h 203296"/>
                <a:gd name="connsiteX7" fmla="*/ 242336 w 262984"/>
                <a:gd name="connsiteY7" fmla="*/ 203297 h 203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2984" h="203296">
                  <a:moveTo>
                    <a:pt x="242336" y="203297"/>
                  </a:moveTo>
                  <a:cubicBezTo>
                    <a:pt x="234115" y="192886"/>
                    <a:pt x="229182" y="181379"/>
                    <a:pt x="220413" y="170968"/>
                  </a:cubicBezTo>
                  <a:cubicBezTo>
                    <a:pt x="211644" y="160558"/>
                    <a:pt x="194654" y="148503"/>
                    <a:pt x="179857" y="139736"/>
                  </a:cubicBezTo>
                  <a:cubicBezTo>
                    <a:pt x="225346" y="90970"/>
                    <a:pt x="179857" y="12615"/>
                    <a:pt x="115185" y="29053"/>
                  </a:cubicBezTo>
                  <a:cubicBezTo>
                    <a:pt x="50514" y="45491"/>
                    <a:pt x="47773" y="103572"/>
                    <a:pt x="83946" y="139736"/>
                  </a:cubicBezTo>
                  <a:cubicBezTo>
                    <a:pt x="55994" y="153982"/>
                    <a:pt x="35168" y="174804"/>
                    <a:pt x="22014" y="203297"/>
                  </a:cubicBezTo>
                  <a:cubicBezTo>
                    <a:pt x="-28407" y="129325"/>
                    <a:pt x="12149" y="24121"/>
                    <a:pt x="99291" y="3848"/>
                  </a:cubicBezTo>
                  <a:cubicBezTo>
                    <a:pt x="218221" y="-23549"/>
                    <a:pt x="304267" y="100833"/>
                    <a:pt x="242336" y="203297"/>
                  </a:cubicBezTo>
                  <a:close/>
                </a:path>
              </a:pathLst>
            </a:custGeom>
            <a:solidFill>
              <a:srgbClr val="F26F46"/>
            </a:solidFill>
            <a:ln w="5475" cap="flat">
              <a:noFill/>
              <a:prstDash val="solid"/>
              <a:miter/>
            </a:ln>
          </p:spPr>
          <p:txBody>
            <a:bodyPr rtlCol="0" anchor="ctr"/>
            <a:lstStyle/>
            <a:p>
              <a:endParaRPr lang="en-US"/>
            </a:p>
          </p:txBody>
        </p:sp>
      </p:grpSp>
    </p:spTree>
    <p:extLst>
      <p:ext uri="{BB962C8B-B14F-4D97-AF65-F5344CB8AC3E}">
        <p14:creationId xmlns:p14="http://schemas.microsoft.com/office/powerpoint/2010/main" val="3775048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6B4596-072A-3EA3-21A7-E2BF516A2469}"/>
              </a:ext>
            </a:extLst>
          </p:cNvPr>
          <p:cNvSpPr>
            <a:spLocks noGrp="1"/>
          </p:cNvSpPr>
          <p:nvPr>
            <p:ph type="body" sz="quarter" idx="18"/>
          </p:nvPr>
        </p:nvSpPr>
        <p:spPr>
          <a:xfrm>
            <a:off x="457128" y="1595713"/>
            <a:ext cx="5530855" cy="3666574"/>
          </a:xfrm>
        </p:spPr>
        <p:txBody>
          <a:bodyPr/>
          <a:lstStyle/>
          <a:p>
            <a:pPr marL="0" indent="0"/>
            <a:r>
              <a:rPr lang="nl-NL" dirty="0"/>
              <a:t>Effectieve voedselcommunicatie gaat niet alleen om </a:t>
            </a:r>
            <a:r>
              <a:rPr lang="nl-NL" b="1" dirty="0"/>
              <a:t>duidelijkheid</a:t>
            </a:r>
            <a:r>
              <a:rPr lang="nl-NL" dirty="0"/>
              <a:t>, maar ook om </a:t>
            </a:r>
            <a:r>
              <a:rPr lang="nl-NL" b="1" dirty="0"/>
              <a:t>eerlijkheid</a:t>
            </a:r>
            <a:r>
              <a:rPr lang="nl-NL" dirty="0"/>
              <a:t> en </a:t>
            </a:r>
            <a:r>
              <a:rPr lang="nl-NL" b="1" dirty="0"/>
              <a:t>vertrouwen</a:t>
            </a:r>
            <a:r>
              <a:rPr lang="nl-NL" dirty="0"/>
              <a:t>. Ethische communicatie betekent transparant zijn over herkomst, productiemethoden en waarden, en misleiding of overdrijving vermijden. </a:t>
            </a:r>
          </a:p>
          <a:p>
            <a:pPr marL="0" indent="0"/>
            <a:r>
              <a:rPr lang="nl-NL" dirty="0"/>
              <a:t>Het vraagt ook </a:t>
            </a:r>
            <a:r>
              <a:rPr lang="nl-NL" b="1" dirty="0"/>
              <a:t>bewustzijn</a:t>
            </a:r>
            <a:r>
              <a:rPr lang="nl-NL" dirty="0"/>
              <a:t> van de impact van boodschappen op keuzes, culturen en welzijn. Verantwoord communiceren versterkt het vertrouwen tussen producenten, consumenten en de samenleving, en draagt bij aan beter geïnformeerde en inclusieve voedselsystemen.</a:t>
            </a:r>
            <a:endParaRPr lang="en-GB" dirty="0"/>
          </a:p>
        </p:txBody>
      </p:sp>
      <p:sp>
        <p:nvSpPr>
          <p:cNvPr id="3" name="Text Placeholder 2">
            <a:extLst>
              <a:ext uri="{FF2B5EF4-FFF2-40B4-BE49-F238E27FC236}">
                <a16:creationId xmlns:a16="http://schemas.microsoft.com/office/drawing/2014/main" id="{C3020317-F180-05BF-410E-E6519CEF2479}"/>
              </a:ext>
            </a:extLst>
          </p:cNvPr>
          <p:cNvSpPr>
            <a:spLocks noGrp="1"/>
          </p:cNvSpPr>
          <p:nvPr>
            <p:ph type="body" sz="quarter" idx="16"/>
          </p:nvPr>
        </p:nvSpPr>
        <p:spPr>
          <a:xfrm>
            <a:off x="457128" y="339175"/>
            <a:ext cx="4990998" cy="992652"/>
          </a:xfrm>
        </p:spPr>
        <p:txBody>
          <a:bodyPr/>
          <a:lstStyle/>
          <a:p>
            <a:r>
              <a:rPr lang="en-US" dirty="0" err="1"/>
              <a:t>Ethiek</a:t>
            </a:r>
            <a:r>
              <a:rPr lang="en-US" dirty="0"/>
              <a:t> in voedselcommunicatie</a:t>
            </a:r>
          </a:p>
          <a:p>
            <a:endParaRPr lang="en-GB" dirty="0"/>
          </a:p>
        </p:txBody>
      </p:sp>
      <p:pic>
        <p:nvPicPr>
          <p:cNvPr id="6" name="Picture Placeholder 5" descr="Herbs on bundles on a wood table">
            <a:extLst>
              <a:ext uri="{FF2B5EF4-FFF2-40B4-BE49-F238E27FC236}">
                <a16:creationId xmlns:a16="http://schemas.microsoft.com/office/drawing/2014/main" id="{46082CFE-7505-9D46-4074-05999A17358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1563816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C180AA-12DC-09B9-05F5-247E2E9D6902}"/>
              </a:ext>
            </a:extLst>
          </p:cNvPr>
          <p:cNvSpPr>
            <a:spLocks noGrp="1"/>
          </p:cNvSpPr>
          <p:nvPr>
            <p:ph type="body" sz="quarter" idx="16"/>
          </p:nvPr>
        </p:nvSpPr>
        <p:spPr/>
        <p:txBody>
          <a:bodyPr/>
          <a:lstStyle/>
          <a:p>
            <a:r>
              <a:rPr lang="en-GB" dirty="0"/>
              <a:t>VIDEO - Digitale food-storytelling &amp; marketing</a:t>
            </a:r>
          </a:p>
        </p:txBody>
      </p:sp>
      <p:sp>
        <p:nvSpPr>
          <p:cNvPr id="3" name="Text Placeholder 2">
            <a:extLst>
              <a:ext uri="{FF2B5EF4-FFF2-40B4-BE49-F238E27FC236}">
                <a16:creationId xmlns:a16="http://schemas.microsoft.com/office/drawing/2014/main" id="{2F968EE7-A801-D265-0E4C-E8138C22A165}"/>
              </a:ext>
            </a:extLst>
          </p:cNvPr>
          <p:cNvSpPr>
            <a:spLocks noGrp="1"/>
          </p:cNvSpPr>
          <p:nvPr>
            <p:ph type="body" sz="quarter" idx="19"/>
          </p:nvPr>
        </p:nvSpPr>
        <p:spPr/>
        <p:txBody>
          <a:bodyPr/>
          <a:lstStyle/>
          <a:p>
            <a:pPr marL="0" indent="0" algn="just"/>
            <a:r>
              <a:rPr lang="nl-NL" dirty="0"/>
              <a:t>Deze video laat zien hoe storytelling de marketing van voedsel versterkt. Het helpt merken een emotionele band op te bouwen, waarden en tradities te benadrukken en producten herkenbaar te maken. </a:t>
            </a:r>
          </a:p>
          <a:p>
            <a:pPr marL="0" indent="0" algn="just"/>
            <a:endParaRPr lang="nl-NL" dirty="0"/>
          </a:p>
          <a:p>
            <a:pPr marL="0" indent="0" algn="just"/>
            <a:r>
              <a:rPr lang="nl-NL" dirty="0"/>
              <a:t>De video laat ook zien hoe digitale storytelling wordt gebruikt om verhalen te delen over eetcultuur, productie en merkidentiteit,  belangrijke aspecten van moderne voedselcommunicatie.</a:t>
            </a:r>
          </a:p>
          <a:p>
            <a:pPr marL="0" indent="0" algn="just"/>
            <a:endParaRPr lang="en-GB" dirty="0"/>
          </a:p>
        </p:txBody>
      </p:sp>
      <p:sp>
        <p:nvSpPr>
          <p:cNvPr id="6" name="TextBox 5">
            <a:extLst>
              <a:ext uri="{FF2B5EF4-FFF2-40B4-BE49-F238E27FC236}">
                <a16:creationId xmlns:a16="http://schemas.microsoft.com/office/drawing/2014/main" id="{21AFDF8A-DA84-697A-C473-A411B01E3419}"/>
              </a:ext>
            </a:extLst>
          </p:cNvPr>
          <p:cNvSpPr txBox="1"/>
          <p:nvPr/>
        </p:nvSpPr>
        <p:spPr>
          <a:xfrm>
            <a:off x="1418928" y="6264134"/>
            <a:ext cx="7655442" cy="369332"/>
          </a:xfrm>
          <a:prstGeom prst="rect">
            <a:avLst/>
          </a:prstGeom>
          <a:noFill/>
        </p:spPr>
        <p:txBody>
          <a:bodyPr wrap="square">
            <a:spAutoFit/>
          </a:bodyPr>
          <a:lstStyle/>
          <a:p>
            <a:r>
              <a:rPr lang="en-US" dirty="0">
                <a:hlinkClick r:id="rId3"/>
              </a:rPr>
              <a:t>De kracht van storytelling in voedselmarketing</a:t>
            </a:r>
            <a:endParaRPr lang="en-IE" dirty="0"/>
          </a:p>
        </p:txBody>
      </p:sp>
      <p:pic>
        <p:nvPicPr>
          <p:cNvPr id="7" name="Online Media 6" title="The Power of Story Telling in Food Marketing">
            <a:hlinkClick r:id="" action="ppaction://media"/>
            <a:extLst>
              <a:ext uri="{FF2B5EF4-FFF2-40B4-BE49-F238E27FC236}">
                <a16:creationId xmlns:a16="http://schemas.microsoft.com/office/drawing/2014/main" id="{F264C970-C879-CC48-5B14-66D66631A957}"/>
              </a:ext>
            </a:extLst>
          </p:cNvPr>
          <p:cNvPicPr>
            <a:picLocks noRot="1" noChangeAspect="1"/>
          </p:cNvPicPr>
          <p:nvPr>
            <a:videoFile r:link="rId1"/>
          </p:nvPr>
        </p:nvPicPr>
        <p:blipFill>
          <a:blip r:embed="rId4"/>
          <a:stretch>
            <a:fillRect/>
          </a:stretch>
        </p:blipFill>
        <p:spPr>
          <a:xfrm>
            <a:off x="1016000" y="2413591"/>
            <a:ext cx="5080000" cy="3264195"/>
          </a:xfrm>
          <a:prstGeom prst="rect">
            <a:avLst/>
          </a:prstGeom>
        </p:spPr>
      </p:pic>
    </p:spTree>
    <p:extLst>
      <p:ext uri="{BB962C8B-B14F-4D97-AF65-F5344CB8AC3E}">
        <p14:creationId xmlns:p14="http://schemas.microsoft.com/office/powerpoint/2010/main" val="374424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F1E8F0-9BC9-D119-6083-A1D17D7C6051}"/>
              </a:ext>
            </a:extLst>
          </p:cNvPr>
          <p:cNvSpPr>
            <a:spLocks noGrp="1"/>
          </p:cNvSpPr>
          <p:nvPr>
            <p:ph type="body" sz="quarter" idx="10"/>
          </p:nvPr>
        </p:nvSpPr>
        <p:spPr/>
        <p:txBody>
          <a:bodyPr lIns="91440" tIns="45720" rIns="91440" bIns="45720" anchor="t">
            <a:noAutofit/>
          </a:bodyPr>
          <a:lstStyle/>
          <a:p>
            <a:r>
              <a:rPr lang="en-US">
                <a:latin typeface="Calibri"/>
                <a:ea typeface="Calibri"/>
                <a:cs typeface="Calibri"/>
              </a:rPr>
              <a:t>INHOUDS-OPGAVE</a:t>
            </a:r>
            <a:endParaRPr lang="en-US" dirty="0"/>
          </a:p>
        </p:txBody>
      </p:sp>
      <p:sp>
        <p:nvSpPr>
          <p:cNvPr id="4" name="Text Placeholder 3">
            <a:extLst>
              <a:ext uri="{FF2B5EF4-FFF2-40B4-BE49-F238E27FC236}">
                <a16:creationId xmlns:a16="http://schemas.microsoft.com/office/drawing/2014/main" id="{0B64A7B8-7825-5103-00F3-B9E4EA1B4487}"/>
              </a:ext>
            </a:extLst>
          </p:cNvPr>
          <p:cNvSpPr>
            <a:spLocks noGrp="1"/>
          </p:cNvSpPr>
          <p:nvPr>
            <p:ph type="body" sz="quarter" idx="14"/>
          </p:nvPr>
        </p:nvSpPr>
        <p:spPr>
          <a:xfrm>
            <a:off x="4759509" y="802491"/>
            <a:ext cx="5857689" cy="689519"/>
          </a:xfrm>
        </p:spPr>
        <p:txBody>
          <a:bodyPr/>
          <a:lstStyle/>
          <a:p>
            <a:r>
              <a:rPr lang="en-US" dirty="0"/>
              <a:t>Inleiding &amp; leerdoelen</a:t>
            </a:r>
          </a:p>
        </p:txBody>
      </p:sp>
      <p:sp>
        <p:nvSpPr>
          <p:cNvPr id="5" name="Text Placeholder 4">
            <a:extLst>
              <a:ext uri="{FF2B5EF4-FFF2-40B4-BE49-F238E27FC236}">
                <a16:creationId xmlns:a16="http://schemas.microsoft.com/office/drawing/2014/main" id="{8DCFBF39-FA3B-67DC-90A4-DF069BBA88F3}"/>
              </a:ext>
            </a:extLst>
          </p:cNvPr>
          <p:cNvSpPr>
            <a:spLocks noGrp="1"/>
          </p:cNvSpPr>
          <p:nvPr>
            <p:ph type="body" sz="quarter" idx="15"/>
          </p:nvPr>
        </p:nvSpPr>
        <p:spPr>
          <a:xfrm>
            <a:off x="4087404" y="804645"/>
            <a:ext cx="700387" cy="689518"/>
          </a:xfrm>
        </p:spPr>
        <p:txBody>
          <a:bodyPr/>
          <a:lstStyle/>
          <a:p>
            <a:r>
              <a:rPr lang="en-US" dirty="0"/>
              <a:t>01</a:t>
            </a:r>
          </a:p>
        </p:txBody>
      </p:sp>
      <p:sp>
        <p:nvSpPr>
          <p:cNvPr id="6" name="Text Placeholder 5">
            <a:extLst>
              <a:ext uri="{FF2B5EF4-FFF2-40B4-BE49-F238E27FC236}">
                <a16:creationId xmlns:a16="http://schemas.microsoft.com/office/drawing/2014/main" id="{4EB23375-653C-7DE6-AC4B-16E02D64191B}"/>
              </a:ext>
            </a:extLst>
          </p:cNvPr>
          <p:cNvSpPr>
            <a:spLocks noGrp="1"/>
          </p:cNvSpPr>
          <p:nvPr>
            <p:ph type="body" sz="quarter" idx="29"/>
          </p:nvPr>
        </p:nvSpPr>
        <p:spPr>
          <a:xfrm>
            <a:off x="4109107" y="1559213"/>
            <a:ext cx="700387" cy="689518"/>
          </a:xfrm>
        </p:spPr>
        <p:txBody>
          <a:bodyPr/>
          <a:lstStyle/>
          <a:p>
            <a:r>
              <a:rPr lang="en-US" dirty="0"/>
              <a:t>02</a:t>
            </a:r>
          </a:p>
        </p:txBody>
      </p:sp>
      <p:sp>
        <p:nvSpPr>
          <p:cNvPr id="7" name="Text Placeholder 6">
            <a:extLst>
              <a:ext uri="{FF2B5EF4-FFF2-40B4-BE49-F238E27FC236}">
                <a16:creationId xmlns:a16="http://schemas.microsoft.com/office/drawing/2014/main" id="{6223FA0E-247D-D9A0-B6F2-989D47FD1B7B}"/>
              </a:ext>
            </a:extLst>
          </p:cNvPr>
          <p:cNvSpPr>
            <a:spLocks noGrp="1"/>
          </p:cNvSpPr>
          <p:nvPr>
            <p:ph type="body" sz="quarter" idx="30"/>
          </p:nvPr>
        </p:nvSpPr>
        <p:spPr>
          <a:xfrm>
            <a:off x="4781212" y="1557059"/>
            <a:ext cx="6953947" cy="689519"/>
          </a:xfrm>
        </p:spPr>
        <p:txBody>
          <a:bodyPr/>
          <a:lstStyle/>
          <a:p>
            <a:r>
              <a:rPr lang="en-US" dirty="0"/>
              <a:t>Communicatie en storytelling in voedselsystemen</a:t>
            </a:r>
          </a:p>
        </p:txBody>
      </p:sp>
      <p:sp>
        <p:nvSpPr>
          <p:cNvPr id="8" name="Text Placeholder 7">
            <a:extLst>
              <a:ext uri="{FF2B5EF4-FFF2-40B4-BE49-F238E27FC236}">
                <a16:creationId xmlns:a16="http://schemas.microsoft.com/office/drawing/2014/main" id="{EE9907E9-3557-65F0-07F2-880BA1859012}"/>
              </a:ext>
            </a:extLst>
          </p:cNvPr>
          <p:cNvSpPr>
            <a:spLocks noGrp="1"/>
          </p:cNvSpPr>
          <p:nvPr>
            <p:ph type="body" sz="quarter" idx="31"/>
          </p:nvPr>
        </p:nvSpPr>
        <p:spPr>
          <a:xfrm>
            <a:off x="4115686" y="2361906"/>
            <a:ext cx="700387" cy="689518"/>
          </a:xfrm>
        </p:spPr>
        <p:txBody>
          <a:bodyPr/>
          <a:lstStyle/>
          <a:p>
            <a:r>
              <a:rPr lang="en-US" dirty="0"/>
              <a:t>03</a:t>
            </a:r>
          </a:p>
        </p:txBody>
      </p:sp>
      <p:sp>
        <p:nvSpPr>
          <p:cNvPr id="9" name="Text Placeholder 8">
            <a:extLst>
              <a:ext uri="{FF2B5EF4-FFF2-40B4-BE49-F238E27FC236}">
                <a16:creationId xmlns:a16="http://schemas.microsoft.com/office/drawing/2014/main" id="{66DC35D7-B9E1-F7E8-2A8F-1FC2D3CBDAE5}"/>
              </a:ext>
            </a:extLst>
          </p:cNvPr>
          <p:cNvSpPr>
            <a:spLocks noGrp="1"/>
          </p:cNvSpPr>
          <p:nvPr>
            <p:ph type="body" sz="quarter" idx="32"/>
          </p:nvPr>
        </p:nvSpPr>
        <p:spPr>
          <a:xfrm>
            <a:off x="4787791" y="2359752"/>
            <a:ext cx="7571837" cy="689519"/>
          </a:xfrm>
        </p:spPr>
        <p:txBody>
          <a:bodyPr/>
          <a:lstStyle/>
          <a:p>
            <a:r>
              <a:rPr lang="en-US" dirty="0"/>
              <a:t>Samenwerking tussen onderwijs, </a:t>
            </a:r>
            <a:r>
              <a:rPr lang="en-US" dirty="0" err="1"/>
              <a:t>industrie</a:t>
            </a:r>
            <a:r>
              <a:rPr lang="en-US" dirty="0"/>
              <a:t> &amp; </a:t>
            </a:r>
            <a:r>
              <a:rPr lang="en-US" dirty="0" err="1"/>
              <a:t>maatschappij</a:t>
            </a:r>
            <a:endParaRPr lang="en-US" dirty="0"/>
          </a:p>
        </p:txBody>
      </p:sp>
      <p:sp>
        <p:nvSpPr>
          <p:cNvPr id="10" name="Text Placeholder 9">
            <a:extLst>
              <a:ext uri="{FF2B5EF4-FFF2-40B4-BE49-F238E27FC236}">
                <a16:creationId xmlns:a16="http://schemas.microsoft.com/office/drawing/2014/main" id="{9B99DB50-2639-C722-31B4-9AA2883D7EB0}"/>
              </a:ext>
            </a:extLst>
          </p:cNvPr>
          <p:cNvSpPr>
            <a:spLocks noGrp="1"/>
          </p:cNvSpPr>
          <p:nvPr>
            <p:ph type="body" sz="quarter" idx="33"/>
          </p:nvPr>
        </p:nvSpPr>
        <p:spPr>
          <a:xfrm>
            <a:off x="4137389" y="3132516"/>
            <a:ext cx="700387" cy="689518"/>
          </a:xfrm>
        </p:spPr>
        <p:txBody>
          <a:bodyPr/>
          <a:lstStyle/>
          <a:p>
            <a:r>
              <a:rPr lang="en-US" dirty="0"/>
              <a:t>04</a:t>
            </a:r>
          </a:p>
        </p:txBody>
      </p:sp>
      <p:sp>
        <p:nvSpPr>
          <p:cNvPr id="11" name="Text Placeholder 10">
            <a:extLst>
              <a:ext uri="{FF2B5EF4-FFF2-40B4-BE49-F238E27FC236}">
                <a16:creationId xmlns:a16="http://schemas.microsoft.com/office/drawing/2014/main" id="{A6E22E7A-78A9-83C7-F1A9-ACFE1DD40E11}"/>
              </a:ext>
            </a:extLst>
          </p:cNvPr>
          <p:cNvSpPr>
            <a:spLocks noGrp="1"/>
          </p:cNvSpPr>
          <p:nvPr>
            <p:ph type="body" sz="quarter" idx="34"/>
          </p:nvPr>
        </p:nvSpPr>
        <p:spPr>
          <a:xfrm>
            <a:off x="4809494" y="3130362"/>
            <a:ext cx="7683948" cy="689519"/>
          </a:xfrm>
        </p:spPr>
        <p:txBody>
          <a:bodyPr/>
          <a:lstStyle/>
          <a:p>
            <a:r>
              <a:rPr lang="en-US" dirty="0"/>
              <a:t>Servicegericht leren en maatschappelijke betrokkenheid</a:t>
            </a:r>
          </a:p>
        </p:txBody>
      </p:sp>
      <p:sp>
        <p:nvSpPr>
          <p:cNvPr id="12" name="Text Placeholder 11">
            <a:extLst>
              <a:ext uri="{FF2B5EF4-FFF2-40B4-BE49-F238E27FC236}">
                <a16:creationId xmlns:a16="http://schemas.microsoft.com/office/drawing/2014/main" id="{C570D5EE-43BE-EBB3-E8CC-FE93546EDAA5}"/>
              </a:ext>
            </a:extLst>
          </p:cNvPr>
          <p:cNvSpPr>
            <a:spLocks noGrp="1"/>
          </p:cNvSpPr>
          <p:nvPr>
            <p:ph type="body" sz="quarter" idx="35"/>
          </p:nvPr>
        </p:nvSpPr>
        <p:spPr>
          <a:xfrm>
            <a:off x="4115686" y="3887083"/>
            <a:ext cx="700387" cy="689518"/>
          </a:xfrm>
        </p:spPr>
        <p:txBody>
          <a:bodyPr/>
          <a:lstStyle/>
          <a:p>
            <a:r>
              <a:rPr lang="en-US" dirty="0"/>
              <a:t>05</a:t>
            </a:r>
          </a:p>
        </p:txBody>
      </p:sp>
      <p:sp>
        <p:nvSpPr>
          <p:cNvPr id="13" name="Text Placeholder 12">
            <a:extLst>
              <a:ext uri="{FF2B5EF4-FFF2-40B4-BE49-F238E27FC236}">
                <a16:creationId xmlns:a16="http://schemas.microsoft.com/office/drawing/2014/main" id="{A811B8CF-E6D5-F08C-8B07-F1F5397294B0}"/>
              </a:ext>
            </a:extLst>
          </p:cNvPr>
          <p:cNvSpPr>
            <a:spLocks noGrp="1"/>
          </p:cNvSpPr>
          <p:nvPr>
            <p:ph type="body" sz="quarter" idx="36"/>
          </p:nvPr>
        </p:nvSpPr>
        <p:spPr>
          <a:xfrm>
            <a:off x="4787791" y="3884929"/>
            <a:ext cx="5857689" cy="689519"/>
          </a:xfrm>
        </p:spPr>
        <p:txBody>
          <a:bodyPr/>
          <a:lstStyle/>
          <a:p>
            <a:r>
              <a:rPr lang="en-US" dirty="0" err="1"/>
              <a:t>Conclusie</a:t>
            </a:r>
            <a:endParaRPr lang="en-US" dirty="0"/>
          </a:p>
        </p:txBody>
      </p:sp>
    </p:spTree>
    <p:extLst>
      <p:ext uri="{BB962C8B-B14F-4D97-AF65-F5344CB8AC3E}">
        <p14:creationId xmlns:p14="http://schemas.microsoft.com/office/powerpoint/2010/main" val="1910683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A337A3-37C3-10AA-0B9D-3039AED45406}"/>
              </a:ext>
            </a:extLst>
          </p:cNvPr>
          <p:cNvSpPr>
            <a:spLocks noGrp="1"/>
          </p:cNvSpPr>
          <p:nvPr>
            <p:ph type="body" sz="quarter" idx="16"/>
          </p:nvPr>
        </p:nvSpPr>
        <p:spPr/>
        <p:txBody>
          <a:bodyPr/>
          <a:lstStyle/>
          <a:p>
            <a:r>
              <a:rPr lang="en-US" dirty="0"/>
              <a:t>Een podcast over voedselcommunicatie</a:t>
            </a:r>
          </a:p>
          <a:p>
            <a:endParaRPr lang="en-GB" dirty="0"/>
          </a:p>
        </p:txBody>
      </p:sp>
      <p:sp>
        <p:nvSpPr>
          <p:cNvPr id="3" name="Text Placeholder 2">
            <a:extLst>
              <a:ext uri="{FF2B5EF4-FFF2-40B4-BE49-F238E27FC236}">
                <a16:creationId xmlns:a16="http://schemas.microsoft.com/office/drawing/2014/main" id="{48EF3547-B632-A1E0-E275-27966A521D66}"/>
              </a:ext>
            </a:extLst>
          </p:cNvPr>
          <p:cNvSpPr>
            <a:spLocks noGrp="1"/>
          </p:cNvSpPr>
          <p:nvPr>
            <p:ph type="body" sz="quarter" idx="19"/>
          </p:nvPr>
        </p:nvSpPr>
        <p:spPr>
          <a:xfrm>
            <a:off x="607553" y="2016633"/>
            <a:ext cx="6272218" cy="4102937"/>
          </a:xfrm>
        </p:spPr>
        <p:txBody>
          <a:bodyPr/>
          <a:lstStyle/>
          <a:p>
            <a:r>
              <a:rPr lang="en-US" b="1" dirty="0">
                <a:hlinkClick r:id="rId2"/>
              </a:rPr>
              <a:t>“Food for Europe” </a:t>
            </a:r>
            <a:r>
              <a:rPr lang="nl-NL" dirty="0"/>
              <a:t>is een Europese podcastserie over voedsel, landbouw, duurzaamheid en beleid binnen de EU. Via interviews met experts laat de podcast zien hoe er over voedselsystemen wordt gecommuniceerd en hoe beleid en publieke verhalen zich ontwikkelen.</a:t>
            </a:r>
          </a:p>
          <a:p>
            <a:endParaRPr lang="nl-NL" dirty="0"/>
          </a:p>
          <a:p>
            <a:r>
              <a:rPr lang="nl-NL" dirty="0"/>
              <a:t>Elke aflevering biedt inzicht in actuele ontwikkelingen, zoals digitale communicatie, betrokkenheid van consumenten en de waarden achter Europese voedselverhalen.</a:t>
            </a:r>
          </a:p>
          <a:p>
            <a:pPr marL="0" indent="0" algn="just"/>
            <a:endParaRPr lang="en-GB" dirty="0"/>
          </a:p>
        </p:txBody>
      </p:sp>
      <p:pic>
        <p:nvPicPr>
          <p:cNvPr id="6" name="Picture Placeholder 5" descr="Microphone and piano">
            <a:hlinkClick r:id="rId2"/>
            <a:extLst>
              <a:ext uri="{FF2B5EF4-FFF2-40B4-BE49-F238E27FC236}">
                <a16:creationId xmlns:a16="http://schemas.microsoft.com/office/drawing/2014/main" id="{5A9851BD-F3BE-49C4-A776-2659C254FB1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7735037" y="1373925"/>
            <a:ext cx="2444127" cy="4336988"/>
          </a:xfrm>
        </p:spPr>
      </p:pic>
    </p:spTree>
    <p:extLst>
      <p:ext uri="{BB962C8B-B14F-4D97-AF65-F5344CB8AC3E}">
        <p14:creationId xmlns:p14="http://schemas.microsoft.com/office/powerpoint/2010/main" val="8406109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756E1-1ADF-8F9C-2956-1DE68E5C65F6}"/>
            </a:ext>
          </a:extLst>
        </p:cNvPr>
        <p:cNvGrpSpPr/>
        <p:nvPr/>
      </p:nvGrpSpPr>
      <p:grpSpPr>
        <a:xfrm>
          <a:off x="0" y="0"/>
          <a:ext cx="0" cy="0"/>
          <a:chOff x="0" y="0"/>
          <a:chExt cx="0" cy="0"/>
        </a:xfrm>
      </p:grpSpPr>
      <p:pic>
        <p:nvPicPr>
          <p:cNvPr id="9" name="Picture Placeholder 3" descr="Fall produce and spices">
            <a:extLst>
              <a:ext uri="{FF2B5EF4-FFF2-40B4-BE49-F238E27FC236}">
                <a16:creationId xmlns:a16="http://schemas.microsoft.com/office/drawing/2014/main" id="{494C847A-C803-66F1-2B98-8F495039D42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38772" y="2626822"/>
            <a:ext cx="8328758" cy="3634830"/>
          </a:xfrm>
        </p:spPr>
      </p:pic>
      <p:sp>
        <p:nvSpPr>
          <p:cNvPr id="5" name="Text Placeholder 4">
            <a:extLst>
              <a:ext uri="{FF2B5EF4-FFF2-40B4-BE49-F238E27FC236}">
                <a16:creationId xmlns:a16="http://schemas.microsoft.com/office/drawing/2014/main" id="{524FE228-891F-11ED-7E3C-12B89F25AB46}"/>
              </a:ext>
            </a:extLst>
          </p:cNvPr>
          <p:cNvSpPr>
            <a:spLocks noGrp="1"/>
          </p:cNvSpPr>
          <p:nvPr>
            <p:ph type="body" sz="quarter" idx="17"/>
          </p:nvPr>
        </p:nvSpPr>
        <p:spPr/>
        <p:txBody>
          <a:bodyPr/>
          <a:lstStyle/>
          <a:p>
            <a:r>
              <a:rPr lang="en-US" dirty="0"/>
              <a:t>03</a:t>
            </a:r>
          </a:p>
        </p:txBody>
      </p:sp>
      <p:sp>
        <p:nvSpPr>
          <p:cNvPr id="14" name="Rectangle 13">
            <a:extLst>
              <a:ext uri="{FF2B5EF4-FFF2-40B4-BE49-F238E27FC236}">
                <a16:creationId xmlns:a16="http://schemas.microsoft.com/office/drawing/2014/main" id="{CD2A13BF-AB53-ED96-05D3-A2FAF0FA115D}"/>
              </a:ext>
            </a:extLst>
          </p:cNvPr>
          <p:cNvSpPr/>
          <p:nvPr/>
        </p:nvSpPr>
        <p:spPr>
          <a:xfrm>
            <a:off x="3108960" y="3110948"/>
            <a:ext cx="7592730" cy="2016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B76C98AA-470C-BF77-7B0D-4D212BDFE406}"/>
              </a:ext>
            </a:extLst>
          </p:cNvPr>
          <p:cNvSpPr txBox="1"/>
          <p:nvPr/>
        </p:nvSpPr>
        <p:spPr>
          <a:xfrm>
            <a:off x="3180080" y="3207891"/>
            <a:ext cx="7824889" cy="1754326"/>
          </a:xfrm>
          <a:prstGeom prst="rect">
            <a:avLst/>
          </a:prstGeom>
          <a:noFill/>
        </p:spPr>
        <p:txBody>
          <a:bodyPr wrap="square" rtlCol="0">
            <a:spAutoFit/>
          </a:bodyPr>
          <a:lstStyle/>
          <a:p>
            <a:r>
              <a:rPr lang="en-US" sz="3600" b="1" spc="324" dirty="0">
                <a:solidFill>
                  <a:srgbClr val="F26F46"/>
                </a:solidFill>
                <a:latin typeface="Calibri" panose="020F0502020204030204" pitchFamily="34" charset="0"/>
                <a:cs typeface="Calibri" panose="020F0502020204030204" pitchFamily="34" charset="0"/>
              </a:rPr>
              <a:t>SAMENWERKING TUSSEN HET ONDERWIJS, HET BEDRIJFSLEVEN EN MAATSCHAPPIJ</a:t>
            </a:r>
          </a:p>
        </p:txBody>
      </p:sp>
      <p:grpSp>
        <p:nvGrpSpPr>
          <p:cNvPr id="10" name="Group 9">
            <a:extLst>
              <a:ext uri="{FF2B5EF4-FFF2-40B4-BE49-F238E27FC236}">
                <a16:creationId xmlns:a16="http://schemas.microsoft.com/office/drawing/2014/main" id="{546339F0-C25D-369D-058E-B6F8291F4249}"/>
              </a:ext>
            </a:extLst>
          </p:cNvPr>
          <p:cNvGrpSpPr/>
          <p:nvPr/>
        </p:nvGrpSpPr>
        <p:grpSpPr>
          <a:xfrm>
            <a:off x="9256295" y="-181962"/>
            <a:ext cx="2366621" cy="2933183"/>
            <a:chOff x="2887563" y="4517695"/>
            <a:chExt cx="1145987" cy="1420333"/>
          </a:xfrm>
          <a:solidFill>
            <a:schemeClr val="bg1">
              <a:alpha val="26000"/>
            </a:schemeClr>
          </a:solidFill>
        </p:grpSpPr>
        <p:sp>
          <p:nvSpPr>
            <p:cNvPr id="11" name="Freeform 10">
              <a:extLst>
                <a:ext uri="{FF2B5EF4-FFF2-40B4-BE49-F238E27FC236}">
                  <a16:creationId xmlns:a16="http://schemas.microsoft.com/office/drawing/2014/main" id="{D0ADDFBB-7573-465A-C04D-68A5E187FE8B}"/>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2" name="Graphic 10">
              <a:extLst>
                <a:ext uri="{FF2B5EF4-FFF2-40B4-BE49-F238E27FC236}">
                  <a16:creationId xmlns:a16="http://schemas.microsoft.com/office/drawing/2014/main" id="{3CD1B3BB-FE0E-11F2-6382-16E4633D9BF1}"/>
                </a:ext>
              </a:extLst>
            </p:cNvPr>
            <p:cNvGrpSpPr/>
            <p:nvPr/>
          </p:nvGrpSpPr>
          <p:grpSpPr>
            <a:xfrm>
              <a:off x="3495254" y="4781992"/>
              <a:ext cx="536857" cy="499528"/>
              <a:chOff x="3495254" y="4781992"/>
              <a:chExt cx="536857" cy="499528"/>
            </a:xfrm>
            <a:grpFill/>
          </p:grpSpPr>
          <p:sp>
            <p:nvSpPr>
              <p:cNvPr id="19" name="Freeform 18">
                <a:extLst>
                  <a:ext uri="{FF2B5EF4-FFF2-40B4-BE49-F238E27FC236}">
                    <a16:creationId xmlns:a16="http://schemas.microsoft.com/office/drawing/2014/main" id="{AC5CB2BD-42C2-7518-FCEE-D92726BD3505}"/>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9943487-517A-E57E-BC3D-6C1039A34A16}"/>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3552DDEC-41B6-5CD9-8B66-5E6CC6FC9BEB}"/>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7BC2A92C-10C5-B29E-F4A8-F57600CC9EDB}"/>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9BB1014C-01CA-7F4E-D954-8165F07EA315}"/>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DCC71F3-08B6-86BA-9DE5-48901B3F9B1D}"/>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1D4B4324-95DE-DA8E-C197-76711AF3BF66}"/>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0A771159-9898-3AA0-CFD2-C5F4D57464D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42203863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66022C-606F-9F4E-56FB-057EB31C8A16}"/>
              </a:ext>
            </a:extLst>
          </p:cNvPr>
          <p:cNvSpPr>
            <a:spLocks noGrp="1"/>
          </p:cNvSpPr>
          <p:nvPr>
            <p:ph type="body" sz="quarter" idx="16"/>
          </p:nvPr>
        </p:nvSpPr>
        <p:spPr>
          <a:xfrm>
            <a:off x="520995" y="751982"/>
            <a:ext cx="10479218" cy="803654"/>
          </a:xfrm>
        </p:spPr>
        <p:txBody>
          <a:bodyPr/>
          <a:lstStyle/>
          <a:p>
            <a:r>
              <a:rPr lang="nl-NL" dirty="0"/>
              <a:t>Waarom samenwerking nodig is bij </a:t>
            </a:r>
            <a:r>
              <a:rPr lang="nl-NL" dirty="0">
                <a:solidFill>
                  <a:srgbClr val="F26F46"/>
                </a:solidFill>
              </a:rPr>
              <a:t>voedseluitdagingen</a:t>
            </a:r>
            <a:endParaRPr lang="en-US" dirty="0">
              <a:solidFill>
                <a:srgbClr val="F26F46"/>
              </a:solidFill>
            </a:endParaRPr>
          </a:p>
        </p:txBody>
      </p:sp>
      <p:sp>
        <p:nvSpPr>
          <p:cNvPr id="3" name="Text Placeholder 2">
            <a:extLst>
              <a:ext uri="{FF2B5EF4-FFF2-40B4-BE49-F238E27FC236}">
                <a16:creationId xmlns:a16="http://schemas.microsoft.com/office/drawing/2014/main" id="{CDF82709-285F-1C76-E442-B0E06C8354D9}"/>
              </a:ext>
            </a:extLst>
          </p:cNvPr>
          <p:cNvSpPr>
            <a:spLocks noGrp="1"/>
          </p:cNvSpPr>
          <p:nvPr>
            <p:ph type="body" sz="quarter" idx="19"/>
          </p:nvPr>
        </p:nvSpPr>
        <p:spPr>
          <a:xfrm>
            <a:off x="520995" y="2249177"/>
            <a:ext cx="10863079" cy="3781929"/>
          </a:xfrm>
        </p:spPr>
        <p:txBody>
          <a:bodyPr/>
          <a:lstStyle/>
          <a:p>
            <a:pPr marL="0" indent="0" algn="just"/>
            <a:r>
              <a:rPr lang="nl-NL" dirty="0"/>
              <a:t>Uitdagingen in het voedselsysteem zijn complex en met elkaar verbonden. Thema’s zoals </a:t>
            </a:r>
            <a:r>
              <a:rPr lang="nl-NL" b="1" dirty="0"/>
              <a:t>klimaatverandering, voedselonzekerheid, volksgezondheid, biodiversiteitsverlies </a:t>
            </a:r>
            <a:r>
              <a:rPr lang="nl-NL" dirty="0"/>
              <a:t>en </a:t>
            </a:r>
            <a:r>
              <a:rPr lang="nl-NL" b="1" dirty="0"/>
              <a:t>arbeidsomstandigheden</a:t>
            </a:r>
            <a:r>
              <a:rPr lang="nl-NL" dirty="0"/>
              <a:t> raken alle schakels: van productie tot consumptie en afval. Deze vraagstukken worden beïnvloed door ecologische, sociale, culturele en economische factoren en kunnen daarom niet door één sector alleen worden opgelost.</a:t>
            </a:r>
          </a:p>
          <a:p>
            <a:pPr marL="0" indent="0" algn="just"/>
            <a:endParaRPr lang="en-US" dirty="0"/>
          </a:p>
          <a:p>
            <a:pPr marL="0" indent="0" algn="just"/>
            <a:r>
              <a:rPr lang="nl-NL" dirty="0"/>
              <a:t>Samenwerking is daarom essentieel voor duurzame en inclusieve voedselsystemen. Door sectoren te verbinden, worden verschillende vormen van kennis en ervaring samengebracht en kunnen problemen breder en effectiever worden aangepakt. Ook de </a:t>
            </a:r>
            <a:r>
              <a:rPr lang="en-US" dirty="0" err="1">
                <a:hlinkClick r:id="rId2"/>
              </a:rPr>
              <a:t>Voedsel</a:t>
            </a:r>
            <a:r>
              <a:rPr lang="en-US" dirty="0">
                <a:hlinkClick r:id="rId2"/>
              </a:rPr>
              <a:t>- en Landbouworganisatie van de Verenigde </a:t>
            </a:r>
            <a:r>
              <a:rPr lang="en-US" dirty="0" err="1">
                <a:hlinkClick r:id="rId2"/>
              </a:rPr>
              <a:t>Naties</a:t>
            </a:r>
            <a:r>
              <a:rPr lang="en-US" dirty="0">
                <a:hlinkClick r:id="rId2"/>
              </a:rPr>
              <a:t> </a:t>
            </a:r>
            <a:r>
              <a:rPr lang="nl-NL" dirty="0"/>
              <a:t>benadrukt dat partnerschappen cruciaal zijn voor sterke, veerkrachtige en duurzame voedselsystemen op de lange termijn.</a:t>
            </a:r>
            <a:endParaRPr lang="en-US" dirty="0"/>
          </a:p>
          <a:p>
            <a:pPr marL="0" indent="0" algn="just"/>
            <a:endParaRPr lang="en-GB" dirty="0"/>
          </a:p>
        </p:txBody>
      </p:sp>
      <p:grpSp>
        <p:nvGrpSpPr>
          <p:cNvPr id="4" name="Group 3">
            <a:extLst>
              <a:ext uri="{FF2B5EF4-FFF2-40B4-BE49-F238E27FC236}">
                <a16:creationId xmlns:a16="http://schemas.microsoft.com/office/drawing/2014/main" id="{A63A7367-5E5D-D501-01C1-ED8FD0C6C2F8}"/>
              </a:ext>
            </a:extLst>
          </p:cNvPr>
          <p:cNvGrpSpPr/>
          <p:nvPr/>
        </p:nvGrpSpPr>
        <p:grpSpPr>
          <a:xfrm>
            <a:off x="10768299" y="453371"/>
            <a:ext cx="1034323" cy="1032970"/>
            <a:chOff x="2357946" y="2285562"/>
            <a:chExt cx="1034323" cy="1032970"/>
          </a:xfrm>
          <a:solidFill>
            <a:schemeClr val="bg1"/>
          </a:solidFill>
        </p:grpSpPr>
        <p:sp>
          <p:nvSpPr>
            <p:cNvPr id="5" name="Freeform 33">
              <a:extLst>
                <a:ext uri="{FF2B5EF4-FFF2-40B4-BE49-F238E27FC236}">
                  <a16:creationId xmlns:a16="http://schemas.microsoft.com/office/drawing/2014/main" id="{21FD4A3E-55C6-0A70-E1AB-5F87E78BFBE5}"/>
                </a:ext>
              </a:extLst>
            </p:cNvPr>
            <p:cNvSpPr/>
            <p:nvPr/>
          </p:nvSpPr>
          <p:spPr>
            <a:xfrm>
              <a:off x="2682113" y="2313182"/>
              <a:ext cx="382045" cy="279841"/>
            </a:xfrm>
            <a:custGeom>
              <a:avLst/>
              <a:gdLst>
                <a:gd name="connsiteX0" fmla="*/ 69526 w 382045"/>
                <a:gd name="connsiteY0" fmla="*/ 190148 h 279841"/>
                <a:gd name="connsiteX1" fmla="*/ 2009 w 382045"/>
                <a:gd name="connsiteY1" fmla="*/ 163521 h 279841"/>
                <a:gd name="connsiteX2" fmla="*/ 2009 w 382045"/>
                <a:gd name="connsiteY2" fmla="*/ 23731 h 279841"/>
                <a:gd name="connsiteX3" fmla="*/ 19126 w 382045"/>
                <a:gd name="connsiteY3" fmla="*/ 6614 h 279841"/>
                <a:gd name="connsiteX4" fmla="*/ 369076 w 382045"/>
                <a:gd name="connsiteY4" fmla="*/ 8516 h 279841"/>
                <a:gd name="connsiteX5" fmla="*/ 379537 w 382045"/>
                <a:gd name="connsiteY5" fmla="*/ 25633 h 279841"/>
                <a:gd name="connsiteX6" fmla="*/ 379537 w 382045"/>
                <a:gd name="connsiteY6" fmla="*/ 158766 h 279841"/>
                <a:gd name="connsiteX7" fmla="*/ 364321 w 382045"/>
                <a:gd name="connsiteY7" fmla="*/ 177785 h 279841"/>
                <a:gd name="connsiteX8" fmla="*/ 178886 w 382045"/>
                <a:gd name="connsiteY8" fmla="*/ 177785 h 279841"/>
                <a:gd name="connsiteX9" fmla="*/ 159867 w 382045"/>
                <a:gd name="connsiteY9" fmla="*/ 184442 h 279841"/>
                <a:gd name="connsiteX10" fmla="*/ 75232 w 382045"/>
                <a:gd name="connsiteY10" fmla="*/ 269077 h 279841"/>
                <a:gd name="connsiteX11" fmla="*/ 69526 w 382045"/>
                <a:gd name="connsiteY11" fmla="*/ 271929 h 279841"/>
                <a:gd name="connsiteX12" fmla="*/ 69526 w 382045"/>
                <a:gd name="connsiteY12" fmla="*/ 190148 h 279841"/>
                <a:gd name="connsiteX13" fmla="*/ 137995 w 382045"/>
                <a:gd name="connsiteY13" fmla="*/ 40848 h 279841"/>
                <a:gd name="connsiteX14" fmla="*/ 35292 w 382045"/>
                <a:gd name="connsiteY14" fmla="*/ 40848 h 279841"/>
                <a:gd name="connsiteX15" fmla="*/ 35292 w 382045"/>
                <a:gd name="connsiteY15" fmla="*/ 75083 h 279841"/>
                <a:gd name="connsiteX16" fmla="*/ 137995 w 382045"/>
                <a:gd name="connsiteY16" fmla="*/ 75083 h 279841"/>
                <a:gd name="connsiteX17" fmla="*/ 137995 w 382045"/>
                <a:gd name="connsiteY17" fmla="*/ 40848 h 279841"/>
                <a:gd name="connsiteX18" fmla="*/ 345302 w 382045"/>
                <a:gd name="connsiteY18" fmla="*/ 40848 h 279841"/>
                <a:gd name="connsiteX19" fmla="*/ 175082 w 382045"/>
                <a:gd name="connsiteY19" fmla="*/ 40848 h 279841"/>
                <a:gd name="connsiteX20" fmla="*/ 172229 w 382045"/>
                <a:gd name="connsiteY20" fmla="*/ 43701 h 279841"/>
                <a:gd name="connsiteX21" fmla="*/ 172229 w 382045"/>
                <a:gd name="connsiteY21" fmla="*/ 75083 h 279841"/>
                <a:gd name="connsiteX22" fmla="*/ 345302 w 382045"/>
                <a:gd name="connsiteY22" fmla="*/ 75083 h 279841"/>
                <a:gd name="connsiteX23" fmla="*/ 345302 w 382045"/>
                <a:gd name="connsiteY23" fmla="*/ 40848 h 279841"/>
                <a:gd name="connsiteX24" fmla="*/ 345302 w 382045"/>
                <a:gd name="connsiteY24" fmla="*/ 109317 h 279841"/>
                <a:gd name="connsiteX25" fmla="*/ 35292 w 382045"/>
                <a:gd name="connsiteY25" fmla="*/ 109317 h 279841"/>
                <a:gd name="connsiteX26" fmla="*/ 35292 w 382045"/>
                <a:gd name="connsiteY26" fmla="*/ 143551 h 279841"/>
                <a:gd name="connsiteX27" fmla="*/ 345302 w 382045"/>
                <a:gd name="connsiteY27" fmla="*/ 143551 h 279841"/>
                <a:gd name="connsiteX28" fmla="*/ 345302 w 382045"/>
                <a:gd name="connsiteY28" fmla="*/ 109317 h 27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2045" h="279841">
                  <a:moveTo>
                    <a:pt x="69526" y="190148"/>
                  </a:moveTo>
                  <a:cubicBezTo>
                    <a:pt x="63821" y="163521"/>
                    <a:pt x="6764" y="192050"/>
                    <a:pt x="2009" y="163521"/>
                  </a:cubicBezTo>
                  <a:cubicBezTo>
                    <a:pt x="4862" y="119777"/>
                    <a:pt x="-3697" y="65573"/>
                    <a:pt x="2009" y="23731"/>
                  </a:cubicBezTo>
                  <a:cubicBezTo>
                    <a:pt x="7715" y="-18111"/>
                    <a:pt x="8666" y="8516"/>
                    <a:pt x="19126" y="6614"/>
                  </a:cubicBezTo>
                  <a:lnTo>
                    <a:pt x="369076" y="8516"/>
                  </a:lnTo>
                  <a:cubicBezTo>
                    <a:pt x="376684" y="11369"/>
                    <a:pt x="379537" y="18026"/>
                    <a:pt x="379537" y="25633"/>
                  </a:cubicBezTo>
                  <a:cubicBezTo>
                    <a:pt x="383340" y="56064"/>
                    <a:pt x="382389" y="127385"/>
                    <a:pt x="379537" y="158766"/>
                  </a:cubicBezTo>
                  <a:cubicBezTo>
                    <a:pt x="376684" y="190148"/>
                    <a:pt x="375733" y="176834"/>
                    <a:pt x="364321" y="177785"/>
                  </a:cubicBezTo>
                  <a:cubicBezTo>
                    <a:pt x="304412" y="181589"/>
                    <a:pt x="237845" y="172080"/>
                    <a:pt x="178886" y="177785"/>
                  </a:cubicBezTo>
                  <a:cubicBezTo>
                    <a:pt x="170327" y="177785"/>
                    <a:pt x="166524" y="179687"/>
                    <a:pt x="159867" y="184442"/>
                  </a:cubicBezTo>
                  <a:cubicBezTo>
                    <a:pt x="131338" y="205363"/>
                    <a:pt x="103761" y="247205"/>
                    <a:pt x="75232" y="269077"/>
                  </a:cubicBezTo>
                  <a:cubicBezTo>
                    <a:pt x="46704" y="290948"/>
                    <a:pt x="72379" y="272880"/>
                    <a:pt x="69526" y="271929"/>
                  </a:cubicBezTo>
                  <a:lnTo>
                    <a:pt x="69526" y="190148"/>
                  </a:lnTo>
                  <a:close/>
                  <a:moveTo>
                    <a:pt x="137995" y="40848"/>
                  </a:moveTo>
                  <a:lnTo>
                    <a:pt x="35292" y="40848"/>
                  </a:lnTo>
                  <a:lnTo>
                    <a:pt x="35292" y="75083"/>
                  </a:lnTo>
                  <a:lnTo>
                    <a:pt x="137995" y="75083"/>
                  </a:lnTo>
                  <a:lnTo>
                    <a:pt x="137995" y="40848"/>
                  </a:lnTo>
                  <a:close/>
                  <a:moveTo>
                    <a:pt x="345302" y="40848"/>
                  </a:moveTo>
                  <a:lnTo>
                    <a:pt x="175082" y="40848"/>
                  </a:lnTo>
                  <a:lnTo>
                    <a:pt x="172229" y="43701"/>
                  </a:lnTo>
                  <a:lnTo>
                    <a:pt x="172229" y="75083"/>
                  </a:lnTo>
                  <a:lnTo>
                    <a:pt x="345302" y="75083"/>
                  </a:lnTo>
                  <a:lnTo>
                    <a:pt x="345302" y="40848"/>
                  </a:lnTo>
                  <a:close/>
                  <a:moveTo>
                    <a:pt x="345302" y="109317"/>
                  </a:moveTo>
                  <a:lnTo>
                    <a:pt x="35292" y="109317"/>
                  </a:lnTo>
                  <a:lnTo>
                    <a:pt x="35292" y="143551"/>
                  </a:lnTo>
                  <a:lnTo>
                    <a:pt x="345302" y="143551"/>
                  </a:lnTo>
                  <a:lnTo>
                    <a:pt x="345302" y="109317"/>
                  </a:lnTo>
                  <a:close/>
                </a:path>
              </a:pathLst>
            </a:custGeom>
            <a:solidFill>
              <a:srgbClr val="F26F46"/>
            </a:solidFill>
            <a:ln w="9502" cap="flat">
              <a:noFill/>
              <a:prstDash val="solid"/>
              <a:miter/>
            </a:ln>
          </p:spPr>
          <p:txBody>
            <a:bodyPr rtlCol="0" anchor="ctr"/>
            <a:lstStyle/>
            <a:p>
              <a:endParaRPr lang="en-US"/>
            </a:p>
          </p:txBody>
        </p:sp>
        <p:grpSp>
          <p:nvGrpSpPr>
            <p:cNvPr id="6" name="Graphic 37">
              <a:extLst>
                <a:ext uri="{FF2B5EF4-FFF2-40B4-BE49-F238E27FC236}">
                  <a16:creationId xmlns:a16="http://schemas.microsoft.com/office/drawing/2014/main" id="{E0A38D7C-E128-D0F7-EF66-394B933EC880}"/>
                </a:ext>
              </a:extLst>
            </p:cNvPr>
            <p:cNvGrpSpPr/>
            <p:nvPr/>
          </p:nvGrpSpPr>
          <p:grpSpPr>
            <a:xfrm>
              <a:off x="2357946" y="2285562"/>
              <a:ext cx="1034323" cy="1032970"/>
              <a:chOff x="5737725" y="2862443"/>
              <a:chExt cx="1034323" cy="1032970"/>
            </a:xfrm>
            <a:grpFill/>
          </p:grpSpPr>
          <p:sp>
            <p:nvSpPr>
              <p:cNvPr id="7" name="Freeform 35">
                <a:extLst>
                  <a:ext uri="{FF2B5EF4-FFF2-40B4-BE49-F238E27FC236}">
                    <a16:creationId xmlns:a16="http://schemas.microsoft.com/office/drawing/2014/main" id="{058777F3-3197-D3E9-DC76-A0487A9502C8}"/>
                  </a:ext>
                </a:extLst>
              </p:cNvPr>
              <p:cNvSpPr/>
              <p:nvPr/>
            </p:nvSpPr>
            <p:spPr>
              <a:xfrm>
                <a:off x="5737725" y="3034440"/>
                <a:ext cx="1034323" cy="860974"/>
              </a:xfrm>
              <a:custGeom>
                <a:avLst/>
                <a:gdLst>
                  <a:gd name="connsiteX0" fmla="*/ 0 w 1034323"/>
                  <a:gd name="connsiteY0" fmla="*/ 121848 h 860974"/>
                  <a:gd name="connsiteX1" fmla="*/ 213013 w 1034323"/>
                  <a:gd name="connsiteY1" fmla="*/ 21998 h 860974"/>
                  <a:gd name="connsiteX2" fmla="*/ 221572 w 1034323"/>
                  <a:gd name="connsiteY2" fmla="*/ 245472 h 860974"/>
                  <a:gd name="connsiteX3" fmla="*/ 270070 w 1034323"/>
                  <a:gd name="connsiteY3" fmla="*/ 297774 h 860974"/>
                  <a:gd name="connsiteX4" fmla="*/ 275776 w 1034323"/>
                  <a:gd name="connsiteY4" fmla="*/ 326302 h 860974"/>
                  <a:gd name="connsiteX5" fmla="*/ 275776 w 1034323"/>
                  <a:gd name="connsiteY5" fmla="*/ 395722 h 860974"/>
                  <a:gd name="connsiteX6" fmla="*/ 417468 w 1034323"/>
                  <a:gd name="connsiteY6" fmla="*/ 395722 h 860974"/>
                  <a:gd name="connsiteX7" fmla="*/ 428879 w 1034323"/>
                  <a:gd name="connsiteY7" fmla="*/ 407133 h 860974"/>
                  <a:gd name="connsiteX8" fmla="*/ 428879 w 1034323"/>
                  <a:gd name="connsiteY8" fmla="*/ 498424 h 860974"/>
                  <a:gd name="connsiteX9" fmla="*/ 473574 w 1034323"/>
                  <a:gd name="connsiteY9" fmla="*/ 498424 h 860974"/>
                  <a:gd name="connsiteX10" fmla="*/ 571522 w 1034323"/>
                  <a:gd name="connsiteY10" fmla="*/ 351978 h 860974"/>
                  <a:gd name="connsiteX11" fmla="*/ 598148 w 1034323"/>
                  <a:gd name="connsiteY11" fmla="*/ 371948 h 860974"/>
                  <a:gd name="connsiteX12" fmla="*/ 514465 w 1034323"/>
                  <a:gd name="connsiteY12" fmla="*/ 498424 h 860974"/>
                  <a:gd name="connsiteX13" fmla="*/ 808309 w 1034323"/>
                  <a:gd name="connsiteY13" fmla="*/ 498424 h 860974"/>
                  <a:gd name="connsiteX14" fmla="*/ 808309 w 1034323"/>
                  <a:gd name="connsiteY14" fmla="*/ 377654 h 860974"/>
                  <a:gd name="connsiteX15" fmla="*/ 666617 w 1034323"/>
                  <a:gd name="connsiteY15" fmla="*/ 377654 h 860974"/>
                  <a:gd name="connsiteX16" fmla="*/ 503053 w 1034323"/>
                  <a:gd name="connsiteY16" fmla="*/ 215992 h 860974"/>
                  <a:gd name="connsiteX17" fmla="*/ 503053 w 1034323"/>
                  <a:gd name="connsiteY17" fmla="*/ 198875 h 860974"/>
                  <a:gd name="connsiteX18" fmla="*/ 571522 w 1034323"/>
                  <a:gd name="connsiteY18" fmla="*/ 127553 h 860974"/>
                  <a:gd name="connsiteX19" fmla="*/ 598148 w 1034323"/>
                  <a:gd name="connsiteY19" fmla="*/ 125652 h 860974"/>
                  <a:gd name="connsiteX20" fmla="*/ 713213 w 1034323"/>
                  <a:gd name="connsiteY20" fmla="*/ 241668 h 860974"/>
                  <a:gd name="connsiteX21" fmla="*/ 802603 w 1034323"/>
                  <a:gd name="connsiteY21" fmla="*/ 241668 h 860974"/>
                  <a:gd name="connsiteX22" fmla="*/ 930981 w 1034323"/>
                  <a:gd name="connsiteY22" fmla="*/ 5832 h 860974"/>
                  <a:gd name="connsiteX23" fmla="*/ 977578 w 1034323"/>
                  <a:gd name="connsiteY23" fmla="*/ 246422 h 860974"/>
                  <a:gd name="connsiteX24" fmla="*/ 1031782 w 1034323"/>
                  <a:gd name="connsiteY24" fmla="*/ 316793 h 860974"/>
                  <a:gd name="connsiteX25" fmla="*/ 1031782 w 1034323"/>
                  <a:gd name="connsiteY25" fmla="*/ 573550 h 860974"/>
                  <a:gd name="connsiteX26" fmla="*/ 949049 w 1034323"/>
                  <a:gd name="connsiteY26" fmla="*/ 651528 h 860974"/>
                  <a:gd name="connsiteX27" fmla="*/ 946196 w 1034323"/>
                  <a:gd name="connsiteY27" fmla="*/ 654381 h 860974"/>
                  <a:gd name="connsiteX28" fmla="*/ 946196 w 1034323"/>
                  <a:gd name="connsiteY28" fmla="*/ 858835 h 860974"/>
                  <a:gd name="connsiteX29" fmla="*/ 911962 w 1034323"/>
                  <a:gd name="connsiteY29" fmla="*/ 858835 h 860974"/>
                  <a:gd name="connsiteX30" fmla="*/ 911962 w 1034323"/>
                  <a:gd name="connsiteY30" fmla="*/ 653430 h 860974"/>
                  <a:gd name="connsiteX31" fmla="*/ 793093 w 1034323"/>
                  <a:gd name="connsiteY31" fmla="*/ 653430 h 860974"/>
                  <a:gd name="connsiteX32" fmla="*/ 793093 w 1034323"/>
                  <a:gd name="connsiteY32" fmla="*/ 841718 h 860974"/>
                  <a:gd name="connsiteX33" fmla="*/ 775976 w 1034323"/>
                  <a:gd name="connsiteY33" fmla="*/ 858835 h 860974"/>
                  <a:gd name="connsiteX34" fmla="*/ 655205 w 1034323"/>
                  <a:gd name="connsiteY34" fmla="*/ 858835 h 860974"/>
                  <a:gd name="connsiteX35" fmla="*/ 639039 w 1034323"/>
                  <a:gd name="connsiteY35" fmla="*/ 848375 h 860974"/>
                  <a:gd name="connsiteX36" fmla="*/ 639039 w 1034323"/>
                  <a:gd name="connsiteY36" fmla="*/ 575451 h 860974"/>
                  <a:gd name="connsiteX37" fmla="*/ 654254 w 1034323"/>
                  <a:gd name="connsiteY37" fmla="*/ 532659 h 860974"/>
                  <a:gd name="connsiteX38" fmla="*/ 535385 w 1034323"/>
                  <a:gd name="connsiteY38" fmla="*/ 532659 h 860974"/>
                  <a:gd name="connsiteX39" fmla="*/ 535385 w 1034323"/>
                  <a:gd name="connsiteY39" fmla="*/ 824601 h 860974"/>
                  <a:gd name="connsiteX40" fmla="*/ 603854 w 1034323"/>
                  <a:gd name="connsiteY40" fmla="*/ 824601 h 860974"/>
                  <a:gd name="connsiteX41" fmla="*/ 603854 w 1034323"/>
                  <a:gd name="connsiteY41" fmla="*/ 858835 h 860974"/>
                  <a:gd name="connsiteX42" fmla="*/ 430781 w 1034323"/>
                  <a:gd name="connsiteY42" fmla="*/ 858835 h 860974"/>
                  <a:gd name="connsiteX43" fmla="*/ 430781 w 1034323"/>
                  <a:gd name="connsiteY43" fmla="*/ 824601 h 860974"/>
                  <a:gd name="connsiteX44" fmla="*/ 499249 w 1034323"/>
                  <a:gd name="connsiteY44" fmla="*/ 824601 h 860974"/>
                  <a:gd name="connsiteX45" fmla="*/ 499249 w 1034323"/>
                  <a:gd name="connsiteY45" fmla="*/ 532659 h 860974"/>
                  <a:gd name="connsiteX46" fmla="*/ 380381 w 1034323"/>
                  <a:gd name="connsiteY46" fmla="*/ 532659 h 860974"/>
                  <a:gd name="connsiteX47" fmla="*/ 396547 w 1034323"/>
                  <a:gd name="connsiteY47" fmla="*/ 575451 h 860974"/>
                  <a:gd name="connsiteX48" fmla="*/ 396547 w 1034323"/>
                  <a:gd name="connsiteY48" fmla="*/ 848375 h 860974"/>
                  <a:gd name="connsiteX49" fmla="*/ 379429 w 1034323"/>
                  <a:gd name="connsiteY49" fmla="*/ 858835 h 860974"/>
                  <a:gd name="connsiteX50" fmla="*/ 258659 w 1034323"/>
                  <a:gd name="connsiteY50" fmla="*/ 858835 h 860974"/>
                  <a:gd name="connsiteX51" fmla="*/ 241542 w 1034323"/>
                  <a:gd name="connsiteY51" fmla="*/ 841718 h 860974"/>
                  <a:gd name="connsiteX52" fmla="*/ 241542 w 1034323"/>
                  <a:gd name="connsiteY52" fmla="*/ 653430 h 860974"/>
                  <a:gd name="connsiteX53" fmla="*/ 122673 w 1034323"/>
                  <a:gd name="connsiteY53" fmla="*/ 653430 h 860974"/>
                  <a:gd name="connsiteX54" fmla="*/ 122673 w 1034323"/>
                  <a:gd name="connsiteY54" fmla="*/ 858835 h 860974"/>
                  <a:gd name="connsiteX55" fmla="*/ 88438 w 1034323"/>
                  <a:gd name="connsiteY55" fmla="*/ 858835 h 860974"/>
                  <a:gd name="connsiteX56" fmla="*/ 88438 w 1034323"/>
                  <a:gd name="connsiteY56" fmla="*/ 654381 h 860974"/>
                  <a:gd name="connsiteX57" fmla="*/ 69419 w 1034323"/>
                  <a:gd name="connsiteY57" fmla="*/ 650577 h 860974"/>
                  <a:gd name="connsiteX58" fmla="*/ 1902 w 1034323"/>
                  <a:gd name="connsiteY58" fmla="*/ 576402 h 860974"/>
                  <a:gd name="connsiteX59" fmla="*/ 1902 w 1034323"/>
                  <a:gd name="connsiteY59" fmla="*/ 312989 h 860974"/>
                  <a:gd name="connsiteX60" fmla="*/ 35185 w 1034323"/>
                  <a:gd name="connsiteY60" fmla="*/ 258785 h 860974"/>
                  <a:gd name="connsiteX61" fmla="*/ 56106 w 1034323"/>
                  <a:gd name="connsiteY61" fmla="*/ 244521 h 860974"/>
                  <a:gd name="connsiteX62" fmla="*/ 1902 w 1034323"/>
                  <a:gd name="connsiteY62" fmla="*/ 154180 h 860974"/>
                  <a:gd name="connsiteX63" fmla="*/ 1902 w 1034323"/>
                  <a:gd name="connsiteY63" fmla="*/ 121848 h 860974"/>
                  <a:gd name="connsiteX64" fmla="*/ 210160 w 1034323"/>
                  <a:gd name="connsiteY64" fmla="*/ 63840 h 860974"/>
                  <a:gd name="connsiteX65" fmla="*/ 61812 w 1034323"/>
                  <a:gd name="connsiteY65" fmla="*/ 207434 h 860974"/>
                  <a:gd name="connsiteX66" fmla="*/ 210160 w 1034323"/>
                  <a:gd name="connsiteY66" fmla="*/ 63840 h 860974"/>
                  <a:gd name="connsiteX67" fmla="*/ 818769 w 1034323"/>
                  <a:gd name="connsiteY67" fmla="*/ 63840 h 860974"/>
                  <a:gd name="connsiteX68" fmla="*/ 967118 w 1034323"/>
                  <a:gd name="connsiteY68" fmla="*/ 207434 h 860974"/>
                  <a:gd name="connsiteX69" fmla="*/ 818769 w 1034323"/>
                  <a:gd name="connsiteY69" fmla="*/ 63840 h 860974"/>
                  <a:gd name="connsiteX70" fmla="*/ 669470 w 1034323"/>
                  <a:gd name="connsiteY70" fmla="*/ 573550 h 860974"/>
                  <a:gd name="connsiteX71" fmla="*/ 669470 w 1034323"/>
                  <a:gd name="connsiteY71" fmla="*/ 823650 h 860974"/>
                  <a:gd name="connsiteX72" fmla="*/ 754104 w 1034323"/>
                  <a:gd name="connsiteY72" fmla="*/ 823650 h 860974"/>
                  <a:gd name="connsiteX73" fmla="*/ 754104 w 1034323"/>
                  <a:gd name="connsiteY73" fmla="*/ 635362 h 860974"/>
                  <a:gd name="connsiteX74" fmla="*/ 767418 w 1034323"/>
                  <a:gd name="connsiteY74" fmla="*/ 618244 h 860974"/>
                  <a:gd name="connsiteX75" fmla="*/ 940491 w 1034323"/>
                  <a:gd name="connsiteY75" fmla="*/ 618244 h 860974"/>
                  <a:gd name="connsiteX76" fmla="*/ 995646 w 1034323"/>
                  <a:gd name="connsiteY76" fmla="*/ 566893 h 860974"/>
                  <a:gd name="connsiteX77" fmla="*/ 995646 w 1034323"/>
                  <a:gd name="connsiteY77" fmla="*/ 323449 h 860974"/>
                  <a:gd name="connsiteX78" fmla="*/ 950000 w 1034323"/>
                  <a:gd name="connsiteY78" fmla="*/ 274000 h 860974"/>
                  <a:gd name="connsiteX79" fmla="*/ 700851 w 1034323"/>
                  <a:gd name="connsiteY79" fmla="*/ 274000 h 860974"/>
                  <a:gd name="connsiteX80" fmla="*/ 689440 w 1034323"/>
                  <a:gd name="connsiteY80" fmla="*/ 267343 h 860974"/>
                  <a:gd name="connsiteX81" fmla="*/ 585786 w 1034323"/>
                  <a:gd name="connsiteY81" fmla="*/ 163690 h 860974"/>
                  <a:gd name="connsiteX82" fmla="*/ 581031 w 1034323"/>
                  <a:gd name="connsiteY82" fmla="*/ 162739 h 860974"/>
                  <a:gd name="connsiteX83" fmla="*/ 539189 w 1034323"/>
                  <a:gd name="connsiteY83" fmla="*/ 205531 h 860974"/>
                  <a:gd name="connsiteX84" fmla="*/ 676126 w 1034323"/>
                  <a:gd name="connsiteY84" fmla="*/ 342468 h 860974"/>
                  <a:gd name="connsiteX85" fmla="*/ 823524 w 1034323"/>
                  <a:gd name="connsiteY85" fmla="*/ 342468 h 860974"/>
                  <a:gd name="connsiteX86" fmla="*/ 840641 w 1034323"/>
                  <a:gd name="connsiteY86" fmla="*/ 356733 h 860974"/>
                  <a:gd name="connsiteX87" fmla="*/ 840641 w 1034323"/>
                  <a:gd name="connsiteY87" fmla="*/ 513640 h 860974"/>
                  <a:gd name="connsiteX88" fmla="*/ 821622 w 1034323"/>
                  <a:gd name="connsiteY88" fmla="*/ 532659 h 860974"/>
                  <a:gd name="connsiteX89" fmla="*/ 669470 w 1034323"/>
                  <a:gd name="connsiteY89" fmla="*/ 573550 h 860974"/>
                  <a:gd name="connsiteX90" fmla="*/ 275776 w 1034323"/>
                  <a:gd name="connsiteY90" fmla="*/ 635362 h 860974"/>
                  <a:gd name="connsiteX91" fmla="*/ 275776 w 1034323"/>
                  <a:gd name="connsiteY91" fmla="*/ 823650 h 860974"/>
                  <a:gd name="connsiteX92" fmla="*/ 360410 w 1034323"/>
                  <a:gd name="connsiteY92" fmla="*/ 823650 h 860974"/>
                  <a:gd name="connsiteX93" fmla="*/ 360410 w 1034323"/>
                  <a:gd name="connsiteY93" fmla="*/ 573550 h 860974"/>
                  <a:gd name="connsiteX94" fmla="*/ 354705 w 1034323"/>
                  <a:gd name="connsiteY94" fmla="*/ 559285 h 860974"/>
                  <a:gd name="connsiteX95" fmla="*/ 318569 w 1034323"/>
                  <a:gd name="connsiteY95" fmla="*/ 532659 h 860974"/>
                  <a:gd name="connsiteX96" fmla="*/ 155956 w 1034323"/>
                  <a:gd name="connsiteY96" fmla="*/ 532659 h 860974"/>
                  <a:gd name="connsiteX97" fmla="*/ 136937 w 1034323"/>
                  <a:gd name="connsiteY97" fmla="*/ 515542 h 860974"/>
                  <a:gd name="connsiteX98" fmla="*/ 136937 w 1034323"/>
                  <a:gd name="connsiteY98" fmla="*/ 361487 h 860974"/>
                  <a:gd name="connsiteX99" fmla="*/ 171171 w 1034323"/>
                  <a:gd name="connsiteY99" fmla="*/ 361487 h 860974"/>
                  <a:gd name="connsiteX100" fmla="*/ 171171 w 1034323"/>
                  <a:gd name="connsiteY100" fmla="*/ 498424 h 860974"/>
                  <a:gd name="connsiteX101" fmla="*/ 394645 w 1034323"/>
                  <a:gd name="connsiteY101" fmla="*/ 498424 h 860974"/>
                  <a:gd name="connsiteX102" fmla="*/ 394645 w 1034323"/>
                  <a:gd name="connsiteY102" fmla="*/ 429956 h 860974"/>
                  <a:gd name="connsiteX103" fmla="*/ 256757 w 1034323"/>
                  <a:gd name="connsiteY103" fmla="*/ 429956 h 860974"/>
                  <a:gd name="connsiteX104" fmla="*/ 240591 w 1034323"/>
                  <a:gd name="connsiteY104" fmla="*/ 413790 h 860974"/>
                  <a:gd name="connsiteX105" fmla="*/ 192092 w 1034323"/>
                  <a:gd name="connsiteY105" fmla="*/ 274951 h 860974"/>
                  <a:gd name="connsiteX106" fmla="*/ 79880 w 1034323"/>
                  <a:gd name="connsiteY106" fmla="*/ 274951 h 860974"/>
                  <a:gd name="connsiteX107" fmla="*/ 34234 w 1034323"/>
                  <a:gd name="connsiteY107" fmla="*/ 322498 h 860974"/>
                  <a:gd name="connsiteX108" fmla="*/ 34234 w 1034323"/>
                  <a:gd name="connsiteY108" fmla="*/ 569746 h 860974"/>
                  <a:gd name="connsiteX109" fmla="*/ 91291 w 1034323"/>
                  <a:gd name="connsiteY109" fmla="*/ 619195 h 860974"/>
                  <a:gd name="connsiteX110" fmla="*/ 262463 w 1034323"/>
                  <a:gd name="connsiteY110" fmla="*/ 619195 h 860974"/>
                  <a:gd name="connsiteX111" fmla="*/ 275776 w 1034323"/>
                  <a:gd name="connsiteY111" fmla="*/ 636312 h 860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034323" h="860974">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grpFill/>
              <a:ln w="9502" cap="flat">
                <a:noFill/>
                <a:prstDash val="solid"/>
                <a:miter/>
              </a:ln>
            </p:spPr>
            <p:txBody>
              <a:bodyPr rtlCol="0" anchor="ctr"/>
              <a:lstStyle/>
              <a:p>
                <a:endParaRPr lang="en-US"/>
              </a:p>
            </p:txBody>
          </p:sp>
          <p:sp>
            <p:nvSpPr>
              <p:cNvPr id="8" name="Freeform 36">
                <a:extLst>
                  <a:ext uri="{FF2B5EF4-FFF2-40B4-BE49-F238E27FC236}">
                    <a16:creationId xmlns:a16="http://schemas.microsoft.com/office/drawing/2014/main" id="{EEF13173-CDEE-00CC-ACE6-AFAA07837466}"/>
                  </a:ext>
                </a:extLst>
              </p:cNvPr>
              <p:cNvSpPr/>
              <p:nvPr/>
            </p:nvSpPr>
            <p:spPr>
              <a:xfrm>
                <a:off x="6027918" y="2862443"/>
                <a:ext cx="449884" cy="361328"/>
              </a:xfrm>
              <a:custGeom>
                <a:avLst/>
                <a:gdLst>
                  <a:gd name="connsiteX0" fmla="*/ 405903 w 449884"/>
                  <a:gd name="connsiteY0" fmla="*/ 0 h 361328"/>
                  <a:gd name="connsiteX1" fmla="*/ 447745 w 449884"/>
                  <a:gd name="connsiteY1" fmla="*/ 45646 h 361328"/>
                  <a:gd name="connsiteX2" fmla="*/ 447745 w 449884"/>
                  <a:gd name="connsiteY2" fmla="*/ 192092 h 361328"/>
                  <a:gd name="connsiteX3" fmla="*/ 404952 w 449884"/>
                  <a:gd name="connsiteY3" fmla="*/ 239640 h 361328"/>
                  <a:gd name="connsiteX4" fmla="*/ 216664 w 449884"/>
                  <a:gd name="connsiteY4" fmla="*/ 239640 h 361328"/>
                  <a:gd name="connsiteX5" fmla="*/ 98746 w 449884"/>
                  <a:gd name="connsiteY5" fmla="*/ 357558 h 361328"/>
                  <a:gd name="connsiteX6" fmla="*/ 70217 w 449884"/>
                  <a:gd name="connsiteY6" fmla="*/ 348048 h 361328"/>
                  <a:gd name="connsiteX7" fmla="*/ 70217 w 449884"/>
                  <a:gd name="connsiteY7" fmla="*/ 240591 h 361328"/>
                  <a:gd name="connsiteX8" fmla="*/ 40738 w 449884"/>
                  <a:gd name="connsiteY8" fmla="*/ 240591 h 361328"/>
                  <a:gd name="connsiteX9" fmla="*/ 1749 w 449884"/>
                  <a:gd name="connsiteY9" fmla="*/ 196847 h 361328"/>
                  <a:gd name="connsiteX10" fmla="*/ 1749 w 449884"/>
                  <a:gd name="connsiteY10" fmla="*/ 50400 h 361328"/>
                  <a:gd name="connsiteX11" fmla="*/ 43591 w 449884"/>
                  <a:gd name="connsiteY11" fmla="*/ 951 h 361328"/>
                  <a:gd name="connsiteX12" fmla="*/ 405903 w 449884"/>
                  <a:gd name="connsiteY12" fmla="*/ 951 h 361328"/>
                  <a:gd name="connsiteX13" fmla="*/ 103501 w 449884"/>
                  <a:gd name="connsiteY13" fmla="*/ 217768 h 361328"/>
                  <a:gd name="connsiteX14" fmla="*/ 103501 w 449884"/>
                  <a:gd name="connsiteY14" fmla="*/ 299550 h 361328"/>
                  <a:gd name="connsiteX15" fmla="*/ 109206 w 449884"/>
                  <a:gd name="connsiteY15" fmla="*/ 296697 h 361328"/>
                  <a:gd name="connsiteX16" fmla="*/ 193841 w 449884"/>
                  <a:gd name="connsiteY16" fmla="*/ 212062 h 361328"/>
                  <a:gd name="connsiteX17" fmla="*/ 212860 w 449884"/>
                  <a:gd name="connsiteY17" fmla="*/ 205405 h 361328"/>
                  <a:gd name="connsiteX18" fmla="*/ 398296 w 449884"/>
                  <a:gd name="connsiteY18" fmla="*/ 205405 h 361328"/>
                  <a:gd name="connsiteX19" fmla="*/ 413511 w 449884"/>
                  <a:gd name="connsiteY19" fmla="*/ 186386 h 361328"/>
                  <a:gd name="connsiteX20" fmla="*/ 413511 w 449884"/>
                  <a:gd name="connsiteY20" fmla="*/ 53253 h 361328"/>
                  <a:gd name="connsiteX21" fmla="*/ 403050 w 449884"/>
                  <a:gd name="connsiteY21" fmla="*/ 36136 h 361328"/>
                  <a:gd name="connsiteX22" fmla="*/ 53100 w 449884"/>
                  <a:gd name="connsiteY22" fmla="*/ 34234 h 361328"/>
                  <a:gd name="connsiteX23" fmla="*/ 35983 w 449884"/>
                  <a:gd name="connsiteY23" fmla="*/ 51351 h 361328"/>
                  <a:gd name="connsiteX24" fmla="*/ 35983 w 449884"/>
                  <a:gd name="connsiteY24" fmla="*/ 191141 h 361328"/>
                  <a:gd name="connsiteX25" fmla="*/ 103501 w 449884"/>
                  <a:gd name="connsiteY25" fmla="*/ 217768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49884" h="361328">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grpFill/>
              <a:ln w="9502" cap="flat">
                <a:noFill/>
                <a:prstDash val="solid"/>
                <a:miter/>
              </a:ln>
            </p:spPr>
            <p:txBody>
              <a:bodyPr rtlCol="0" anchor="ctr"/>
              <a:lstStyle/>
              <a:p>
                <a:endParaRPr lang="en-US"/>
              </a:p>
            </p:txBody>
          </p:sp>
          <p:sp>
            <p:nvSpPr>
              <p:cNvPr id="9" name="Freeform 37">
                <a:extLst>
                  <a:ext uri="{FF2B5EF4-FFF2-40B4-BE49-F238E27FC236}">
                    <a16:creationId xmlns:a16="http://schemas.microsoft.com/office/drawing/2014/main" id="{AFE6E784-B3F3-A913-21E2-D1A92573F942}"/>
                  </a:ext>
                </a:extLst>
              </p:cNvPr>
              <p:cNvSpPr/>
              <p:nvPr/>
            </p:nvSpPr>
            <p:spPr>
              <a:xfrm>
                <a:off x="6097184" y="2999380"/>
                <a:ext cx="310010" cy="34234"/>
              </a:xfrm>
              <a:custGeom>
                <a:avLst/>
                <a:gdLst>
                  <a:gd name="connsiteX0" fmla="*/ 0 w 310010"/>
                  <a:gd name="connsiteY0" fmla="*/ 0 h 34234"/>
                  <a:gd name="connsiteX1" fmla="*/ 310010 w 310010"/>
                  <a:gd name="connsiteY1" fmla="*/ 0 h 34234"/>
                  <a:gd name="connsiteX2" fmla="*/ 310010 w 310010"/>
                  <a:gd name="connsiteY2" fmla="*/ 34234 h 34234"/>
                  <a:gd name="connsiteX3" fmla="*/ 0 w 310010"/>
                  <a:gd name="connsiteY3" fmla="*/ 34234 h 34234"/>
                </a:gdLst>
                <a:ahLst/>
                <a:cxnLst>
                  <a:cxn ang="0">
                    <a:pos x="connsiteX0" y="connsiteY0"/>
                  </a:cxn>
                  <a:cxn ang="0">
                    <a:pos x="connsiteX1" y="connsiteY1"/>
                  </a:cxn>
                  <a:cxn ang="0">
                    <a:pos x="connsiteX2" y="connsiteY2"/>
                  </a:cxn>
                  <a:cxn ang="0">
                    <a:pos x="connsiteX3" y="connsiteY3"/>
                  </a:cxn>
                </a:cxnLst>
                <a:rect l="l" t="t" r="r" b="b"/>
                <a:pathLst>
                  <a:path w="310010" h="34234">
                    <a:moveTo>
                      <a:pt x="0" y="0"/>
                    </a:moveTo>
                    <a:lnTo>
                      <a:pt x="310010" y="0"/>
                    </a:lnTo>
                    <a:lnTo>
                      <a:pt x="310010" y="34234"/>
                    </a:lnTo>
                    <a:lnTo>
                      <a:pt x="0" y="34234"/>
                    </a:lnTo>
                    <a:close/>
                  </a:path>
                </a:pathLst>
              </a:custGeom>
              <a:grpFill/>
              <a:ln w="9502" cap="flat">
                <a:noFill/>
                <a:prstDash val="solid"/>
                <a:miter/>
              </a:ln>
            </p:spPr>
            <p:txBody>
              <a:bodyPr rtlCol="0" anchor="ctr"/>
              <a:lstStyle/>
              <a:p>
                <a:endParaRPr lang="en-US"/>
              </a:p>
            </p:txBody>
          </p:sp>
          <p:sp>
            <p:nvSpPr>
              <p:cNvPr id="10" name="Freeform 38">
                <a:extLst>
                  <a:ext uri="{FF2B5EF4-FFF2-40B4-BE49-F238E27FC236}">
                    <a16:creationId xmlns:a16="http://schemas.microsoft.com/office/drawing/2014/main" id="{41C77056-EA16-057B-C895-5B27ED91DAF7}"/>
                  </a:ext>
                </a:extLst>
              </p:cNvPr>
              <p:cNvSpPr/>
              <p:nvPr/>
            </p:nvSpPr>
            <p:spPr>
              <a:xfrm>
                <a:off x="6234121" y="2930912"/>
                <a:ext cx="173072" cy="34234"/>
              </a:xfrm>
              <a:custGeom>
                <a:avLst/>
                <a:gdLst>
                  <a:gd name="connsiteX0" fmla="*/ 173073 w 173072"/>
                  <a:gd name="connsiteY0" fmla="*/ 0 h 34234"/>
                  <a:gd name="connsiteX1" fmla="*/ 173073 w 173072"/>
                  <a:gd name="connsiteY1" fmla="*/ 34234 h 34234"/>
                  <a:gd name="connsiteX2" fmla="*/ 0 w 173072"/>
                  <a:gd name="connsiteY2" fmla="*/ 34234 h 34234"/>
                  <a:gd name="connsiteX3" fmla="*/ 0 w 173072"/>
                  <a:gd name="connsiteY3" fmla="*/ 2853 h 34234"/>
                  <a:gd name="connsiteX4" fmla="*/ 2853 w 173072"/>
                  <a:gd name="connsiteY4" fmla="*/ 0 h 34234"/>
                  <a:gd name="connsiteX5" fmla="*/ 173073 w 173072"/>
                  <a:gd name="connsiteY5" fmla="*/ 0 h 34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072" h="34234">
                    <a:moveTo>
                      <a:pt x="173073" y="0"/>
                    </a:moveTo>
                    <a:lnTo>
                      <a:pt x="173073" y="34234"/>
                    </a:lnTo>
                    <a:lnTo>
                      <a:pt x="0" y="34234"/>
                    </a:lnTo>
                    <a:lnTo>
                      <a:pt x="0" y="2853"/>
                    </a:lnTo>
                    <a:lnTo>
                      <a:pt x="2853" y="0"/>
                    </a:lnTo>
                    <a:lnTo>
                      <a:pt x="173073" y="0"/>
                    </a:lnTo>
                    <a:close/>
                  </a:path>
                </a:pathLst>
              </a:custGeom>
              <a:grpFill/>
              <a:ln w="9502" cap="flat">
                <a:noFill/>
                <a:prstDash val="solid"/>
                <a:miter/>
              </a:ln>
            </p:spPr>
            <p:txBody>
              <a:bodyPr rtlCol="0" anchor="ctr"/>
              <a:lstStyle/>
              <a:p>
                <a:endParaRPr lang="en-US"/>
              </a:p>
            </p:txBody>
          </p:sp>
          <p:sp>
            <p:nvSpPr>
              <p:cNvPr id="11" name="Freeform 39">
                <a:extLst>
                  <a:ext uri="{FF2B5EF4-FFF2-40B4-BE49-F238E27FC236}">
                    <a16:creationId xmlns:a16="http://schemas.microsoft.com/office/drawing/2014/main" id="{DB77C122-6562-00BC-EC85-7B906C6E397E}"/>
                  </a:ext>
                </a:extLst>
              </p:cNvPr>
              <p:cNvSpPr/>
              <p:nvPr/>
            </p:nvSpPr>
            <p:spPr>
              <a:xfrm>
                <a:off x="6097184" y="2930912"/>
                <a:ext cx="102702" cy="34234"/>
              </a:xfrm>
              <a:custGeom>
                <a:avLst/>
                <a:gdLst>
                  <a:gd name="connsiteX0" fmla="*/ 0 w 102702"/>
                  <a:gd name="connsiteY0" fmla="*/ 0 h 34234"/>
                  <a:gd name="connsiteX1" fmla="*/ 102703 w 102702"/>
                  <a:gd name="connsiteY1" fmla="*/ 0 h 34234"/>
                  <a:gd name="connsiteX2" fmla="*/ 102703 w 102702"/>
                  <a:gd name="connsiteY2" fmla="*/ 34234 h 34234"/>
                  <a:gd name="connsiteX3" fmla="*/ 0 w 102702"/>
                  <a:gd name="connsiteY3" fmla="*/ 34234 h 34234"/>
                </a:gdLst>
                <a:ahLst/>
                <a:cxnLst>
                  <a:cxn ang="0">
                    <a:pos x="connsiteX0" y="connsiteY0"/>
                  </a:cxn>
                  <a:cxn ang="0">
                    <a:pos x="connsiteX1" y="connsiteY1"/>
                  </a:cxn>
                  <a:cxn ang="0">
                    <a:pos x="connsiteX2" y="connsiteY2"/>
                  </a:cxn>
                  <a:cxn ang="0">
                    <a:pos x="connsiteX3" y="connsiteY3"/>
                  </a:cxn>
                </a:cxnLst>
                <a:rect l="l" t="t" r="r" b="b"/>
                <a:pathLst>
                  <a:path w="102702" h="34234">
                    <a:moveTo>
                      <a:pt x="0" y="0"/>
                    </a:moveTo>
                    <a:lnTo>
                      <a:pt x="102703" y="0"/>
                    </a:lnTo>
                    <a:lnTo>
                      <a:pt x="102703" y="34234"/>
                    </a:lnTo>
                    <a:lnTo>
                      <a:pt x="0" y="34234"/>
                    </a:lnTo>
                    <a:close/>
                  </a:path>
                </a:pathLst>
              </a:custGeom>
              <a:grpFill/>
              <a:ln w="9502"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9787061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E536F2-C547-6385-0823-A55CD6F2ACC8}"/>
              </a:ext>
            </a:extLst>
          </p:cNvPr>
          <p:cNvSpPr>
            <a:spLocks noGrp="1"/>
          </p:cNvSpPr>
          <p:nvPr>
            <p:ph type="body" sz="quarter" idx="18"/>
          </p:nvPr>
        </p:nvSpPr>
        <p:spPr>
          <a:xfrm>
            <a:off x="4667693" y="620065"/>
            <a:ext cx="6499980" cy="5166427"/>
          </a:xfrm>
        </p:spPr>
        <p:txBody>
          <a:bodyPr/>
          <a:lstStyle/>
          <a:p>
            <a:pPr marL="0" indent="0" algn="just"/>
            <a:r>
              <a:rPr lang="nl-NL" dirty="0"/>
              <a:t>Voedselsystemen bestaan uit veel verschillende actoren, zoals producenten, verwerkers, retailers, opleiders, beleidsmakers en consumenten. Zij werken vanuit verschillende contexten en prioriteiten, wat zonder samenwerking kan leiden tot versnippering. </a:t>
            </a:r>
          </a:p>
          <a:p>
            <a:pPr marL="0" indent="0" algn="just"/>
            <a:r>
              <a:rPr lang="nl-NL" dirty="0"/>
              <a:t>Samenwerking in voedselsystemen richt zich op</a:t>
            </a:r>
            <a:r>
              <a:rPr lang="en-US" dirty="0"/>
              <a:t>:</a:t>
            </a:r>
          </a:p>
          <a:p>
            <a:pPr marL="342900" indent="-342900" algn="just">
              <a:buFont typeface="Arial" panose="020B0604020202020204" pitchFamily="34" charset="0"/>
              <a:buChar char="•"/>
            </a:pPr>
            <a:r>
              <a:rPr lang="en-US" sz="2000" b="1" dirty="0">
                <a:highlight>
                  <a:srgbClr val="ECC0DA"/>
                </a:highlight>
              </a:rPr>
              <a:t>Het </a:t>
            </a:r>
            <a:r>
              <a:rPr lang="en-US" sz="2000" b="1" dirty="0" err="1">
                <a:highlight>
                  <a:srgbClr val="ECC0DA"/>
                </a:highlight>
              </a:rPr>
              <a:t>verbinden</a:t>
            </a:r>
            <a:r>
              <a:rPr lang="en-US" sz="2000" b="1" dirty="0">
                <a:highlight>
                  <a:srgbClr val="ECC0DA"/>
                </a:highlight>
              </a:rPr>
              <a:t> van milieu-, </a:t>
            </a:r>
            <a:r>
              <a:rPr lang="en-US" sz="2000" b="1" dirty="0" err="1">
                <a:highlight>
                  <a:srgbClr val="ECC0DA"/>
                </a:highlight>
              </a:rPr>
              <a:t>sociale</a:t>
            </a:r>
            <a:r>
              <a:rPr lang="en-US" sz="2000" b="1" dirty="0">
                <a:highlight>
                  <a:srgbClr val="ECC0DA"/>
                </a:highlight>
              </a:rPr>
              <a:t> </a:t>
            </a:r>
            <a:r>
              <a:rPr lang="en-US" sz="2000" b="1" dirty="0" err="1">
                <a:highlight>
                  <a:srgbClr val="ECC0DA"/>
                </a:highlight>
              </a:rPr>
              <a:t>en</a:t>
            </a:r>
            <a:r>
              <a:rPr lang="en-US" sz="2000" b="1" dirty="0">
                <a:highlight>
                  <a:srgbClr val="ECC0DA"/>
                </a:highlight>
              </a:rPr>
              <a:t> </a:t>
            </a:r>
            <a:r>
              <a:rPr lang="en-US" sz="2000" b="1" dirty="0" err="1">
                <a:highlight>
                  <a:srgbClr val="ECC0DA"/>
                </a:highlight>
              </a:rPr>
              <a:t>economische</a:t>
            </a:r>
            <a:r>
              <a:rPr lang="en-US" sz="2000" b="1" dirty="0">
                <a:highlight>
                  <a:srgbClr val="ECC0DA"/>
                </a:highlight>
              </a:rPr>
              <a:t> </a:t>
            </a:r>
            <a:r>
              <a:rPr lang="en-US" sz="2000" b="1" dirty="0" err="1">
                <a:highlight>
                  <a:srgbClr val="ECC0DA"/>
                </a:highlight>
              </a:rPr>
              <a:t>doelen</a:t>
            </a:r>
            <a:endParaRPr lang="en-US" sz="2000" b="1" dirty="0">
              <a:highlight>
                <a:srgbClr val="ECC0DA"/>
              </a:highlight>
            </a:endParaRPr>
          </a:p>
          <a:p>
            <a:pPr marL="342900" indent="-342900" algn="just">
              <a:buFont typeface="Arial" panose="020B0604020202020204" pitchFamily="34" charset="0"/>
              <a:buChar char="•"/>
            </a:pPr>
            <a:r>
              <a:rPr lang="en-US" sz="2000" b="1" dirty="0" err="1">
                <a:highlight>
                  <a:srgbClr val="ECC0DA"/>
                </a:highlight>
              </a:rPr>
              <a:t>Koppelen</a:t>
            </a:r>
            <a:r>
              <a:rPr lang="en-US" sz="2000" b="1" dirty="0">
                <a:highlight>
                  <a:srgbClr val="ECC0DA"/>
                </a:highlight>
              </a:rPr>
              <a:t> van </a:t>
            </a:r>
            <a:r>
              <a:rPr lang="en-US" sz="2000" b="1" dirty="0" err="1">
                <a:highlight>
                  <a:srgbClr val="ECC0DA"/>
                </a:highlight>
              </a:rPr>
              <a:t>beleid</a:t>
            </a:r>
            <a:r>
              <a:rPr lang="en-US" sz="2000" b="1" dirty="0">
                <a:highlight>
                  <a:srgbClr val="ECC0DA"/>
                </a:highlight>
              </a:rPr>
              <a:t> </a:t>
            </a:r>
            <a:r>
              <a:rPr lang="en-US" sz="2000" b="1" dirty="0" err="1">
                <a:highlight>
                  <a:srgbClr val="ECC0DA"/>
                </a:highlight>
              </a:rPr>
              <a:t>aan</a:t>
            </a:r>
            <a:r>
              <a:rPr lang="en-US" sz="2000" b="1" dirty="0">
                <a:highlight>
                  <a:srgbClr val="ECC0DA"/>
                </a:highlight>
              </a:rPr>
              <a:t> de </a:t>
            </a:r>
            <a:r>
              <a:rPr lang="en-US" sz="2000" b="1" dirty="0" err="1">
                <a:highlight>
                  <a:srgbClr val="ECC0DA"/>
                </a:highlight>
              </a:rPr>
              <a:t>praktijk</a:t>
            </a:r>
            <a:endParaRPr lang="en-US" sz="2000" b="1" dirty="0">
              <a:highlight>
                <a:srgbClr val="ECC0DA"/>
              </a:highlight>
            </a:endParaRPr>
          </a:p>
          <a:p>
            <a:pPr marL="342900" indent="-342900" algn="just">
              <a:spcAft>
                <a:spcPts val="600"/>
              </a:spcAft>
              <a:buFont typeface="Arial" panose="020B0604020202020204" pitchFamily="34" charset="0"/>
              <a:buChar char="•"/>
            </a:pPr>
            <a:r>
              <a:rPr lang="en-US" sz="2000" b="1" dirty="0">
                <a:highlight>
                  <a:srgbClr val="ECC0DA"/>
                </a:highlight>
              </a:rPr>
              <a:t>Delen van </a:t>
            </a:r>
            <a:r>
              <a:rPr lang="en-US" sz="2000" b="1" dirty="0" err="1">
                <a:highlight>
                  <a:srgbClr val="ECC0DA"/>
                </a:highlight>
              </a:rPr>
              <a:t>verantwoordelijkheid</a:t>
            </a:r>
            <a:r>
              <a:rPr lang="en-US" sz="2000" b="1" dirty="0">
                <a:highlight>
                  <a:srgbClr val="ECC0DA"/>
                </a:highlight>
              </a:rPr>
              <a:t> voor </a:t>
            </a:r>
            <a:r>
              <a:rPr lang="en-US" sz="2000" b="1" dirty="0" err="1">
                <a:highlight>
                  <a:srgbClr val="ECC0DA"/>
                </a:highlight>
              </a:rPr>
              <a:t>resultaten</a:t>
            </a:r>
            <a:endParaRPr lang="en-US" dirty="0"/>
          </a:p>
          <a:p>
            <a:pPr marL="0" indent="0" algn="just"/>
            <a:r>
              <a:rPr lang="nl-NL" dirty="0"/>
              <a:t>Op Europees niveau stimuleert de Europese Commissie geïntegreerde aanpakken die voedselbeleid verbinden met duurzaamheid, gezondheid en onderwijs. Samenwerking zorgt voor meer samenhang en betere aansluiting op lokale en regionale behoeften.</a:t>
            </a:r>
            <a:endParaRPr lang="en-US" dirty="0"/>
          </a:p>
        </p:txBody>
      </p:sp>
      <p:sp>
        <p:nvSpPr>
          <p:cNvPr id="3" name="Text Placeholder 2">
            <a:extLst>
              <a:ext uri="{FF2B5EF4-FFF2-40B4-BE49-F238E27FC236}">
                <a16:creationId xmlns:a16="http://schemas.microsoft.com/office/drawing/2014/main" id="{CD06DBF0-F2C5-63C4-614C-7D96C7D2F4E7}"/>
              </a:ext>
            </a:extLst>
          </p:cNvPr>
          <p:cNvSpPr>
            <a:spLocks noGrp="1"/>
          </p:cNvSpPr>
          <p:nvPr>
            <p:ph type="body" sz="quarter" idx="16"/>
          </p:nvPr>
        </p:nvSpPr>
        <p:spPr>
          <a:xfrm>
            <a:off x="600998" y="835090"/>
            <a:ext cx="3737321" cy="1774519"/>
          </a:xfrm>
        </p:spPr>
        <p:txBody>
          <a:bodyPr/>
          <a:lstStyle/>
          <a:p>
            <a:r>
              <a:rPr lang="en-US" dirty="0"/>
              <a:t>Samenwerking </a:t>
            </a:r>
            <a:r>
              <a:rPr lang="en-US" dirty="0" err="1"/>
              <a:t>binnen</a:t>
            </a:r>
            <a:r>
              <a:rPr lang="en-US" dirty="0"/>
              <a:t> </a:t>
            </a:r>
            <a:r>
              <a:rPr lang="en-US" dirty="0" err="1"/>
              <a:t>voedselsystemen</a:t>
            </a:r>
            <a:endParaRPr lang="en-US" dirty="0"/>
          </a:p>
        </p:txBody>
      </p:sp>
      <p:grpSp>
        <p:nvGrpSpPr>
          <p:cNvPr id="4" name="Group 3">
            <a:extLst>
              <a:ext uri="{FF2B5EF4-FFF2-40B4-BE49-F238E27FC236}">
                <a16:creationId xmlns:a16="http://schemas.microsoft.com/office/drawing/2014/main" id="{7A60E44A-F641-8A60-6AD9-3B8560D38BD1}"/>
              </a:ext>
            </a:extLst>
          </p:cNvPr>
          <p:cNvGrpSpPr/>
          <p:nvPr/>
        </p:nvGrpSpPr>
        <p:grpSpPr>
          <a:xfrm>
            <a:off x="1024327" y="3518539"/>
            <a:ext cx="1931524" cy="1774519"/>
            <a:chOff x="2357946" y="2285562"/>
            <a:chExt cx="1034323" cy="1032970"/>
          </a:xfrm>
          <a:solidFill>
            <a:schemeClr val="bg1"/>
          </a:solidFill>
        </p:grpSpPr>
        <p:sp>
          <p:nvSpPr>
            <p:cNvPr id="5" name="Freeform 33">
              <a:extLst>
                <a:ext uri="{FF2B5EF4-FFF2-40B4-BE49-F238E27FC236}">
                  <a16:creationId xmlns:a16="http://schemas.microsoft.com/office/drawing/2014/main" id="{AF3A00B6-B4D9-72E5-CE1C-61752A970472}"/>
                </a:ext>
              </a:extLst>
            </p:cNvPr>
            <p:cNvSpPr/>
            <p:nvPr/>
          </p:nvSpPr>
          <p:spPr>
            <a:xfrm>
              <a:off x="2682113" y="2313182"/>
              <a:ext cx="382045" cy="279841"/>
            </a:xfrm>
            <a:custGeom>
              <a:avLst/>
              <a:gdLst>
                <a:gd name="connsiteX0" fmla="*/ 69526 w 382045"/>
                <a:gd name="connsiteY0" fmla="*/ 190148 h 279841"/>
                <a:gd name="connsiteX1" fmla="*/ 2009 w 382045"/>
                <a:gd name="connsiteY1" fmla="*/ 163521 h 279841"/>
                <a:gd name="connsiteX2" fmla="*/ 2009 w 382045"/>
                <a:gd name="connsiteY2" fmla="*/ 23731 h 279841"/>
                <a:gd name="connsiteX3" fmla="*/ 19126 w 382045"/>
                <a:gd name="connsiteY3" fmla="*/ 6614 h 279841"/>
                <a:gd name="connsiteX4" fmla="*/ 369076 w 382045"/>
                <a:gd name="connsiteY4" fmla="*/ 8516 h 279841"/>
                <a:gd name="connsiteX5" fmla="*/ 379537 w 382045"/>
                <a:gd name="connsiteY5" fmla="*/ 25633 h 279841"/>
                <a:gd name="connsiteX6" fmla="*/ 379537 w 382045"/>
                <a:gd name="connsiteY6" fmla="*/ 158766 h 279841"/>
                <a:gd name="connsiteX7" fmla="*/ 364321 w 382045"/>
                <a:gd name="connsiteY7" fmla="*/ 177785 h 279841"/>
                <a:gd name="connsiteX8" fmla="*/ 178886 w 382045"/>
                <a:gd name="connsiteY8" fmla="*/ 177785 h 279841"/>
                <a:gd name="connsiteX9" fmla="*/ 159867 w 382045"/>
                <a:gd name="connsiteY9" fmla="*/ 184442 h 279841"/>
                <a:gd name="connsiteX10" fmla="*/ 75232 w 382045"/>
                <a:gd name="connsiteY10" fmla="*/ 269077 h 279841"/>
                <a:gd name="connsiteX11" fmla="*/ 69526 w 382045"/>
                <a:gd name="connsiteY11" fmla="*/ 271929 h 279841"/>
                <a:gd name="connsiteX12" fmla="*/ 69526 w 382045"/>
                <a:gd name="connsiteY12" fmla="*/ 190148 h 279841"/>
                <a:gd name="connsiteX13" fmla="*/ 137995 w 382045"/>
                <a:gd name="connsiteY13" fmla="*/ 40848 h 279841"/>
                <a:gd name="connsiteX14" fmla="*/ 35292 w 382045"/>
                <a:gd name="connsiteY14" fmla="*/ 40848 h 279841"/>
                <a:gd name="connsiteX15" fmla="*/ 35292 w 382045"/>
                <a:gd name="connsiteY15" fmla="*/ 75083 h 279841"/>
                <a:gd name="connsiteX16" fmla="*/ 137995 w 382045"/>
                <a:gd name="connsiteY16" fmla="*/ 75083 h 279841"/>
                <a:gd name="connsiteX17" fmla="*/ 137995 w 382045"/>
                <a:gd name="connsiteY17" fmla="*/ 40848 h 279841"/>
                <a:gd name="connsiteX18" fmla="*/ 345302 w 382045"/>
                <a:gd name="connsiteY18" fmla="*/ 40848 h 279841"/>
                <a:gd name="connsiteX19" fmla="*/ 175082 w 382045"/>
                <a:gd name="connsiteY19" fmla="*/ 40848 h 279841"/>
                <a:gd name="connsiteX20" fmla="*/ 172229 w 382045"/>
                <a:gd name="connsiteY20" fmla="*/ 43701 h 279841"/>
                <a:gd name="connsiteX21" fmla="*/ 172229 w 382045"/>
                <a:gd name="connsiteY21" fmla="*/ 75083 h 279841"/>
                <a:gd name="connsiteX22" fmla="*/ 345302 w 382045"/>
                <a:gd name="connsiteY22" fmla="*/ 75083 h 279841"/>
                <a:gd name="connsiteX23" fmla="*/ 345302 w 382045"/>
                <a:gd name="connsiteY23" fmla="*/ 40848 h 279841"/>
                <a:gd name="connsiteX24" fmla="*/ 345302 w 382045"/>
                <a:gd name="connsiteY24" fmla="*/ 109317 h 279841"/>
                <a:gd name="connsiteX25" fmla="*/ 35292 w 382045"/>
                <a:gd name="connsiteY25" fmla="*/ 109317 h 279841"/>
                <a:gd name="connsiteX26" fmla="*/ 35292 w 382045"/>
                <a:gd name="connsiteY26" fmla="*/ 143551 h 279841"/>
                <a:gd name="connsiteX27" fmla="*/ 345302 w 382045"/>
                <a:gd name="connsiteY27" fmla="*/ 143551 h 279841"/>
                <a:gd name="connsiteX28" fmla="*/ 345302 w 382045"/>
                <a:gd name="connsiteY28" fmla="*/ 109317 h 27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2045" h="279841">
                  <a:moveTo>
                    <a:pt x="69526" y="190148"/>
                  </a:moveTo>
                  <a:cubicBezTo>
                    <a:pt x="63821" y="163521"/>
                    <a:pt x="6764" y="192050"/>
                    <a:pt x="2009" y="163521"/>
                  </a:cubicBezTo>
                  <a:cubicBezTo>
                    <a:pt x="4862" y="119777"/>
                    <a:pt x="-3697" y="65573"/>
                    <a:pt x="2009" y="23731"/>
                  </a:cubicBezTo>
                  <a:cubicBezTo>
                    <a:pt x="7715" y="-18111"/>
                    <a:pt x="8666" y="8516"/>
                    <a:pt x="19126" y="6614"/>
                  </a:cubicBezTo>
                  <a:lnTo>
                    <a:pt x="369076" y="8516"/>
                  </a:lnTo>
                  <a:cubicBezTo>
                    <a:pt x="376684" y="11369"/>
                    <a:pt x="379537" y="18026"/>
                    <a:pt x="379537" y="25633"/>
                  </a:cubicBezTo>
                  <a:cubicBezTo>
                    <a:pt x="383340" y="56064"/>
                    <a:pt x="382389" y="127385"/>
                    <a:pt x="379537" y="158766"/>
                  </a:cubicBezTo>
                  <a:cubicBezTo>
                    <a:pt x="376684" y="190148"/>
                    <a:pt x="375733" y="176834"/>
                    <a:pt x="364321" y="177785"/>
                  </a:cubicBezTo>
                  <a:cubicBezTo>
                    <a:pt x="304412" y="181589"/>
                    <a:pt x="237845" y="172080"/>
                    <a:pt x="178886" y="177785"/>
                  </a:cubicBezTo>
                  <a:cubicBezTo>
                    <a:pt x="170327" y="177785"/>
                    <a:pt x="166524" y="179687"/>
                    <a:pt x="159867" y="184442"/>
                  </a:cubicBezTo>
                  <a:cubicBezTo>
                    <a:pt x="131338" y="205363"/>
                    <a:pt x="103761" y="247205"/>
                    <a:pt x="75232" y="269077"/>
                  </a:cubicBezTo>
                  <a:cubicBezTo>
                    <a:pt x="46704" y="290948"/>
                    <a:pt x="72379" y="272880"/>
                    <a:pt x="69526" y="271929"/>
                  </a:cubicBezTo>
                  <a:lnTo>
                    <a:pt x="69526" y="190148"/>
                  </a:lnTo>
                  <a:close/>
                  <a:moveTo>
                    <a:pt x="137995" y="40848"/>
                  </a:moveTo>
                  <a:lnTo>
                    <a:pt x="35292" y="40848"/>
                  </a:lnTo>
                  <a:lnTo>
                    <a:pt x="35292" y="75083"/>
                  </a:lnTo>
                  <a:lnTo>
                    <a:pt x="137995" y="75083"/>
                  </a:lnTo>
                  <a:lnTo>
                    <a:pt x="137995" y="40848"/>
                  </a:lnTo>
                  <a:close/>
                  <a:moveTo>
                    <a:pt x="345302" y="40848"/>
                  </a:moveTo>
                  <a:lnTo>
                    <a:pt x="175082" y="40848"/>
                  </a:lnTo>
                  <a:lnTo>
                    <a:pt x="172229" y="43701"/>
                  </a:lnTo>
                  <a:lnTo>
                    <a:pt x="172229" y="75083"/>
                  </a:lnTo>
                  <a:lnTo>
                    <a:pt x="345302" y="75083"/>
                  </a:lnTo>
                  <a:lnTo>
                    <a:pt x="345302" y="40848"/>
                  </a:lnTo>
                  <a:close/>
                  <a:moveTo>
                    <a:pt x="345302" y="109317"/>
                  </a:moveTo>
                  <a:lnTo>
                    <a:pt x="35292" y="109317"/>
                  </a:lnTo>
                  <a:lnTo>
                    <a:pt x="35292" y="143551"/>
                  </a:lnTo>
                  <a:lnTo>
                    <a:pt x="345302" y="143551"/>
                  </a:lnTo>
                  <a:lnTo>
                    <a:pt x="345302" y="109317"/>
                  </a:lnTo>
                  <a:close/>
                </a:path>
              </a:pathLst>
            </a:custGeom>
            <a:solidFill>
              <a:srgbClr val="F26F46"/>
            </a:solidFill>
            <a:ln w="9502" cap="flat">
              <a:noFill/>
              <a:prstDash val="solid"/>
              <a:miter/>
            </a:ln>
          </p:spPr>
          <p:txBody>
            <a:bodyPr rtlCol="0" anchor="ctr"/>
            <a:lstStyle/>
            <a:p>
              <a:endParaRPr lang="en-US"/>
            </a:p>
          </p:txBody>
        </p:sp>
        <p:grpSp>
          <p:nvGrpSpPr>
            <p:cNvPr id="6" name="Graphic 37">
              <a:extLst>
                <a:ext uri="{FF2B5EF4-FFF2-40B4-BE49-F238E27FC236}">
                  <a16:creationId xmlns:a16="http://schemas.microsoft.com/office/drawing/2014/main" id="{E7CCAA9A-6C80-3082-BE0E-69983044CC19}"/>
                </a:ext>
              </a:extLst>
            </p:cNvPr>
            <p:cNvGrpSpPr/>
            <p:nvPr/>
          </p:nvGrpSpPr>
          <p:grpSpPr>
            <a:xfrm>
              <a:off x="2357946" y="2285562"/>
              <a:ext cx="1034323" cy="1032970"/>
              <a:chOff x="5737725" y="2862443"/>
              <a:chExt cx="1034323" cy="1032970"/>
            </a:xfrm>
            <a:grpFill/>
          </p:grpSpPr>
          <p:sp>
            <p:nvSpPr>
              <p:cNvPr id="7" name="Freeform 35">
                <a:extLst>
                  <a:ext uri="{FF2B5EF4-FFF2-40B4-BE49-F238E27FC236}">
                    <a16:creationId xmlns:a16="http://schemas.microsoft.com/office/drawing/2014/main" id="{AB41FC9E-463B-7920-E766-7DD81CDF56C2}"/>
                  </a:ext>
                </a:extLst>
              </p:cNvPr>
              <p:cNvSpPr/>
              <p:nvPr/>
            </p:nvSpPr>
            <p:spPr>
              <a:xfrm>
                <a:off x="5737725" y="3034440"/>
                <a:ext cx="1034323" cy="860974"/>
              </a:xfrm>
              <a:custGeom>
                <a:avLst/>
                <a:gdLst>
                  <a:gd name="connsiteX0" fmla="*/ 0 w 1034323"/>
                  <a:gd name="connsiteY0" fmla="*/ 121848 h 860974"/>
                  <a:gd name="connsiteX1" fmla="*/ 213013 w 1034323"/>
                  <a:gd name="connsiteY1" fmla="*/ 21998 h 860974"/>
                  <a:gd name="connsiteX2" fmla="*/ 221572 w 1034323"/>
                  <a:gd name="connsiteY2" fmla="*/ 245472 h 860974"/>
                  <a:gd name="connsiteX3" fmla="*/ 270070 w 1034323"/>
                  <a:gd name="connsiteY3" fmla="*/ 297774 h 860974"/>
                  <a:gd name="connsiteX4" fmla="*/ 275776 w 1034323"/>
                  <a:gd name="connsiteY4" fmla="*/ 326302 h 860974"/>
                  <a:gd name="connsiteX5" fmla="*/ 275776 w 1034323"/>
                  <a:gd name="connsiteY5" fmla="*/ 395722 h 860974"/>
                  <a:gd name="connsiteX6" fmla="*/ 417468 w 1034323"/>
                  <a:gd name="connsiteY6" fmla="*/ 395722 h 860974"/>
                  <a:gd name="connsiteX7" fmla="*/ 428879 w 1034323"/>
                  <a:gd name="connsiteY7" fmla="*/ 407133 h 860974"/>
                  <a:gd name="connsiteX8" fmla="*/ 428879 w 1034323"/>
                  <a:gd name="connsiteY8" fmla="*/ 498424 h 860974"/>
                  <a:gd name="connsiteX9" fmla="*/ 473574 w 1034323"/>
                  <a:gd name="connsiteY9" fmla="*/ 498424 h 860974"/>
                  <a:gd name="connsiteX10" fmla="*/ 571522 w 1034323"/>
                  <a:gd name="connsiteY10" fmla="*/ 351978 h 860974"/>
                  <a:gd name="connsiteX11" fmla="*/ 598148 w 1034323"/>
                  <a:gd name="connsiteY11" fmla="*/ 371948 h 860974"/>
                  <a:gd name="connsiteX12" fmla="*/ 514465 w 1034323"/>
                  <a:gd name="connsiteY12" fmla="*/ 498424 h 860974"/>
                  <a:gd name="connsiteX13" fmla="*/ 808309 w 1034323"/>
                  <a:gd name="connsiteY13" fmla="*/ 498424 h 860974"/>
                  <a:gd name="connsiteX14" fmla="*/ 808309 w 1034323"/>
                  <a:gd name="connsiteY14" fmla="*/ 377654 h 860974"/>
                  <a:gd name="connsiteX15" fmla="*/ 666617 w 1034323"/>
                  <a:gd name="connsiteY15" fmla="*/ 377654 h 860974"/>
                  <a:gd name="connsiteX16" fmla="*/ 503053 w 1034323"/>
                  <a:gd name="connsiteY16" fmla="*/ 215992 h 860974"/>
                  <a:gd name="connsiteX17" fmla="*/ 503053 w 1034323"/>
                  <a:gd name="connsiteY17" fmla="*/ 198875 h 860974"/>
                  <a:gd name="connsiteX18" fmla="*/ 571522 w 1034323"/>
                  <a:gd name="connsiteY18" fmla="*/ 127553 h 860974"/>
                  <a:gd name="connsiteX19" fmla="*/ 598148 w 1034323"/>
                  <a:gd name="connsiteY19" fmla="*/ 125652 h 860974"/>
                  <a:gd name="connsiteX20" fmla="*/ 713213 w 1034323"/>
                  <a:gd name="connsiteY20" fmla="*/ 241668 h 860974"/>
                  <a:gd name="connsiteX21" fmla="*/ 802603 w 1034323"/>
                  <a:gd name="connsiteY21" fmla="*/ 241668 h 860974"/>
                  <a:gd name="connsiteX22" fmla="*/ 930981 w 1034323"/>
                  <a:gd name="connsiteY22" fmla="*/ 5832 h 860974"/>
                  <a:gd name="connsiteX23" fmla="*/ 977578 w 1034323"/>
                  <a:gd name="connsiteY23" fmla="*/ 246422 h 860974"/>
                  <a:gd name="connsiteX24" fmla="*/ 1031782 w 1034323"/>
                  <a:gd name="connsiteY24" fmla="*/ 316793 h 860974"/>
                  <a:gd name="connsiteX25" fmla="*/ 1031782 w 1034323"/>
                  <a:gd name="connsiteY25" fmla="*/ 573550 h 860974"/>
                  <a:gd name="connsiteX26" fmla="*/ 949049 w 1034323"/>
                  <a:gd name="connsiteY26" fmla="*/ 651528 h 860974"/>
                  <a:gd name="connsiteX27" fmla="*/ 946196 w 1034323"/>
                  <a:gd name="connsiteY27" fmla="*/ 654381 h 860974"/>
                  <a:gd name="connsiteX28" fmla="*/ 946196 w 1034323"/>
                  <a:gd name="connsiteY28" fmla="*/ 858835 h 860974"/>
                  <a:gd name="connsiteX29" fmla="*/ 911962 w 1034323"/>
                  <a:gd name="connsiteY29" fmla="*/ 858835 h 860974"/>
                  <a:gd name="connsiteX30" fmla="*/ 911962 w 1034323"/>
                  <a:gd name="connsiteY30" fmla="*/ 653430 h 860974"/>
                  <a:gd name="connsiteX31" fmla="*/ 793093 w 1034323"/>
                  <a:gd name="connsiteY31" fmla="*/ 653430 h 860974"/>
                  <a:gd name="connsiteX32" fmla="*/ 793093 w 1034323"/>
                  <a:gd name="connsiteY32" fmla="*/ 841718 h 860974"/>
                  <a:gd name="connsiteX33" fmla="*/ 775976 w 1034323"/>
                  <a:gd name="connsiteY33" fmla="*/ 858835 h 860974"/>
                  <a:gd name="connsiteX34" fmla="*/ 655205 w 1034323"/>
                  <a:gd name="connsiteY34" fmla="*/ 858835 h 860974"/>
                  <a:gd name="connsiteX35" fmla="*/ 639039 w 1034323"/>
                  <a:gd name="connsiteY35" fmla="*/ 848375 h 860974"/>
                  <a:gd name="connsiteX36" fmla="*/ 639039 w 1034323"/>
                  <a:gd name="connsiteY36" fmla="*/ 575451 h 860974"/>
                  <a:gd name="connsiteX37" fmla="*/ 654254 w 1034323"/>
                  <a:gd name="connsiteY37" fmla="*/ 532659 h 860974"/>
                  <a:gd name="connsiteX38" fmla="*/ 535385 w 1034323"/>
                  <a:gd name="connsiteY38" fmla="*/ 532659 h 860974"/>
                  <a:gd name="connsiteX39" fmla="*/ 535385 w 1034323"/>
                  <a:gd name="connsiteY39" fmla="*/ 824601 h 860974"/>
                  <a:gd name="connsiteX40" fmla="*/ 603854 w 1034323"/>
                  <a:gd name="connsiteY40" fmla="*/ 824601 h 860974"/>
                  <a:gd name="connsiteX41" fmla="*/ 603854 w 1034323"/>
                  <a:gd name="connsiteY41" fmla="*/ 858835 h 860974"/>
                  <a:gd name="connsiteX42" fmla="*/ 430781 w 1034323"/>
                  <a:gd name="connsiteY42" fmla="*/ 858835 h 860974"/>
                  <a:gd name="connsiteX43" fmla="*/ 430781 w 1034323"/>
                  <a:gd name="connsiteY43" fmla="*/ 824601 h 860974"/>
                  <a:gd name="connsiteX44" fmla="*/ 499249 w 1034323"/>
                  <a:gd name="connsiteY44" fmla="*/ 824601 h 860974"/>
                  <a:gd name="connsiteX45" fmla="*/ 499249 w 1034323"/>
                  <a:gd name="connsiteY45" fmla="*/ 532659 h 860974"/>
                  <a:gd name="connsiteX46" fmla="*/ 380381 w 1034323"/>
                  <a:gd name="connsiteY46" fmla="*/ 532659 h 860974"/>
                  <a:gd name="connsiteX47" fmla="*/ 396547 w 1034323"/>
                  <a:gd name="connsiteY47" fmla="*/ 575451 h 860974"/>
                  <a:gd name="connsiteX48" fmla="*/ 396547 w 1034323"/>
                  <a:gd name="connsiteY48" fmla="*/ 848375 h 860974"/>
                  <a:gd name="connsiteX49" fmla="*/ 379429 w 1034323"/>
                  <a:gd name="connsiteY49" fmla="*/ 858835 h 860974"/>
                  <a:gd name="connsiteX50" fmla="*/ 258659 w 1034323"/>
                  <a:gd name="connsiteY50" fmla="*/ 858835 h 860974"/>
                  <a:gd name="connsiteX51" fmla="*/ 241542 w 1034323"/>
                  <a:gd name="connsiteY51" fmla="*/ 841718 h 860974"/>
                  <a:gd name="connsiteX52" fmla="*/ 241542 w 1034323"/>
                  <a:gd name="connsiteY52" fmla="*/ 653430 h 860974"/>
                  <a:gd name="connsiteX53" fmla="*/ 122673 w 1034323"/>
                  <a:gd name="connsiteY53" fmla="*/ 653430 h 860974"/>
                  <a:gd name="connsiteX54" fmla="*/ 122673 w 1034323"/>
                  <a:gd name="connsiteY54" fmla="*/ 858835 h 860974"/>
                  <a:gd name="connsiteX55" fmla="*/ 88438 w 1034323"/>
                  <a:gd name="connsiteY55" fmla="*/ 858835 h 860974"/>
                  <a:gd name="connsiteX56" fmla="*/ 88438 w 1034323"/>
                  <a:gd name="connsiteY56" fmla="*/ 654381 h 860974"/>
                  <a:gd name="connsiteX57" fmla="*/ 69419 w 1034323"/>
                  <a:gd name="connsiteY57" fmla="*/ 650577 h 860974"/>
                  <a:gd name="connsiteX58" fmla="*/ 1902 w 1034323"/>
                  <a:gd name="connsiteY58" fmla="*/ 576402 h 860974"/>
                  <a:gd name="connsiteX59" fmla="*/ 1902 w 1034323"/>
                  <a:gd name="connsiteY59" fmla="*/ 312989 h 860974"/>
                  <a:gd name="connsiteX60" fmla="*/ 35185 w 1034323"/>
                  <a:gd name="connsiteY60" fmla="*/ 258785 h 860974"/>
                  <a:gd name="connsiteX61" fmla="*/ 56106 w 1034323"/>
                  <a:gd name="connsiteY61" fmla="*/ 244521 h 860974"/>
                  <a:gd name="connsiteX62" fmla="*/ 1902 w 1034323"/>
                  <a:gd name="connsiteY62" fmla="*/ 154180 h 860974"/>
                  <a:gd name="connsiteX63" fmla="*/ 1902 w 1034323"/>
                  <a:gd name="connsiteY63" fmla="*/ 121848 h 860974"/>
                  <a:gd name="connsiteX64" fmla="*/ 210160 w 1034323"/>
                  <a:gd name="connsiteY64" fmla="*/ 63840 h 860974"/>
                  <a:gd name="connsiteX65" fmla="*/ 61812 w 1034323"/>
                  <a:gd name="connsiteY65" fmla="*/ 207434 h 860974"/>
                  <a:gd name="connsiteX66" fmla="*/ 210160 w 1034323"/>
                  <a:gd name="connsiteY66" fmla="*/ 63840 h 860974"/>
                  <a:gd name="connsiteX67" fmla="*/ 818769 w 1034323"/>
                  <a:gd name="connsiteY67" fmla="*/ 63840 h 860974"/>
                  <a:gd name="connsiteX68" fmla="*/ 967118 w 1034323"/>
                  <a:gd name="connsiteY68" fmla="*/ 207434 h 860974"/>
                  <a:gd name="connsiteX69" fmla="*/ 818769 w 1034323"/>
                  <a:gd name="connsiteY69" fmla="*/ 63840 h 860974"/>
                  <a:gd name="connsiteX70" fmla="*/ 669470 w 1034323"/>
                  <a:gd name="connsiteY70" fmla="*/ 573550 h 860974"/>
                  <a:gd name="connsiteX71" fmla="*/ 669470 w 1034323"/>
                  <a:gd name="connsiteY71" fmla="*/ 823650 h 860974"/>
                  <a:gd name="connsiteX72" fmla="*/ 754104 w 1034323"/>
                  <a:gd name="connsiteY72" fmla="*/ 823650 h 860974"/>
                  <a:gd name="connsiteX73" fmla="*/ 754104 w 1034323"/>
                  <a:gd name="connsiteY73" fmla="*/ 635362 h 860974"/>
                  <a:gd name="connsiteX74" fmla="*/ 767418 w 1034323"/>
                  <a:gd name="connsiteY74" fmla="*/ 618244 h 860974"/>
                  <a:gd name="connsiteX75" fmla="*/ 940491 w 1034323"/>
                  <a:gd name="connsiteY75" fmla="*/ 618244 h 860974"/>
                  <a:gd name="connsiteX76" fmla="*/ 995646 w 1034323"/>
                  <a:gd name="connsiteY76" fmla="*/ 566893 h 860974"/>
                  <a:gd name="connsiteX77" fmla="*/ 995646 w 1034323"/>
                  <a:gd name="connsiteY77" fmla="*/ 323449 h 860974"/>
                  <a:gd name="connsiteX78" fmla="*/ 950000 w 1034323"/>
                  <a:gd name="connsiteY78" fmla="*/ 274000 h 860974"/>
                  <a:gd name="connsiteX79" fmla="*/ 700851 w 1034323"/>
                  <a:gd name="connsiteY79" fmla="*/ 274000 h 860974"/>
                  <a:gd name="connsiteX80" fmla="*/ 689440 w 1034323"/>
                  <a:gd name="connsiteY80" fmla="*/ 267343 h 860974"/>
                  <a:gd name="connsiteX81" fmla="*/ 585786 w 1034323"/>
                  <a:gd name="connsiteY81" fmla="*/ 163690 h 860974"/>
                  <a:gd name="connsiteX82" fmla="*/ 581031 w 1034323"/>
                  <a:gd name="connsiteY82" fmla="*/ 162739 h 860974"/>
                  <a:gd name="connsiteX83" fmla="*/ 539189 w 1034323"/>
                  <a:gd name="connsiteY83" fmla="*/ 205531 h 860974"/>
                  <a:gd name="connsiteX84" fmla="*/ 676126 w 1034323"/>
                  <a:gd name="connsiteY84" fmla="*/ 342468 h 860974"/>
                  <a:gd name="connsiteX85" fmla="*/ 823524 w 1034323"/>
                  <a:gd name="connsiteY85" fmla="*/ 342468 h 860974"/>
                  <a:gd name="connsiteX86" fmla="*/ 840641 w 1034323"/>
                  <a:gd name="connsiteY86" fmla="*/ 356733 h 860974"/>
                  <a:gd name="connsiteX87" fmla="*/ 840641 w 1034323"/>
                  <a:gd name="connsiteY87" fmla="*/ 513640 h 860974"/>
                  <a:gd name="connsiteX88" fmla="*/ 821622 w 1034323"/>
                  <a:gd name="connsiteY88" fmla="*/ 532659 h 860974"/>
                  <a:gd name="connsiteX89" fmla="*/ 669470 w 1034323"/>
                  <a:gd name="connsiteY89" fmla="*/ 573550 h 860974"/>
                  <a:gd name="connsiteX90" fmla="*/ 275776 w 1034323"/>
                  <a:gd name="connsiteY90" fmla="*/ 635362 h 860974"/>
                  <a:gd name="connsiteX91" fmla="*/ 275776 w 1034323"/>
                  <a:gd name="connsiteY91" fmla="*/ 823650 h 860974"/>
                  <a:gd name="connsiteX92" fmla="*/ 360410 w 1034323"/>
                  <a:gd name="connsiteY92" fmla="*/ 823650 h 860974"/>
                  <a:gd name="connsiteX93" fmla="*/ 360410 w 1034323"/>
                  <a:gd name="connsiteY93" fmla="*/ 573550 h 860974"/>
                  <a:gd name="connsiteX94" fmla="*/ 354705 w 1034323"/>
                  <a:gd name="connsiteY94" fmla="*/ 559285 h 860974"/>
                  <a:gd name="connsiteX95" fmla="*/ 318569 w 1034323"/>
                  <a:gd name="connsiteY95" fmla="*/ 532659 h 860974"/>
                  <a:gd name="connsiteX96" fmla="*/ 155956 w 1034323"/>
                  <a:gd name="connsiteY96" fmla="*/ 532659 h 860974"/>
                  <a:gd name="connsiteX97" fmla="*/ 136937 w 1034323"/>
                  <a:gd name="connsiteY97" fmla="*/ 515542 h 860974"/>
                  <a:gd name="connsiteX98" fmla="*/ 136937 w 1034323"/>
                  <a:gd name="connsiteY98" fmla="*/ 361487 h 860974"/>
                  <a:gd name="connsiteX99" fmla="*/ 171171 w 1034323"/>
                  <a:gd name="connsiteY99" fmla="*/ 361487 h 860974"/>
                  <a:gd name="connsiteX100" fmla="*/ 171171 w 1034323"/>
                  <a:gd name="connsiteY100" fmla="*/ 498424 h 860974"/>
                  <a:gd name="connsiteX101" fmla="*/ 394645 w 1034323"/>
                  <a:gd name="connsiteY101" fmla="*/ 498424 h 860974"/>
                  <a:gd name="connsiteX102" fmla="*/ 394645 w 1034323"/>
                  <a:gd name="connsiteY102" fmla="*/ 429956 h 860974"/>
                  <a:gd name="connsiteX103" fmla="*/ 256757 w 1034323"/>
                  <a:gd name="connsiteY103" fmla="*/ 429956 h 860974"/>
                  <a:gd name="connsiteX104" fmla="*/ 240591 w 1034323"/>
                  <a:gd name="connsiteY104" fmla="*/ 413790 h 860974"/>
                  <a:gd name="connsiteX105" fmla="*/ 192092 w 1034323"/>
                  <a:gd name="connsiteY105" fmla="*/ 274951 h 860974"/>
                  <a:gd name="connsiteX106" fmla="*/ 79880 w 1034323"/>
                  <a:gd name="connsiteY106" fmla="*/ 274951 h 860974"/>
                  <a:gd name="connsiteX107" fmla="*/ 34234 w 1034323"/>
                  <a:gd name="connsiteY107" fmla="*/ 322498 h 860974"/>
                  <a:gd name="connsiteX108" fmla="*/ 34234 w 1034323"/>
                  <a:gd name="connsiteY108" fmla="*/ 569746 h 860974"/>
                  <a:gd name="connsiteX109" fmla="*/ 91291 w 1034323"/>
                  <a:gd name="connsiteY109" fmla="*/ 619195 h 860974"/>
                  <a:gd name="connsiteX110" fmla="*/ 262463 w 1034323"/>
                  <a:gd name="connsiteY110" fmla="*/ 619195 h 860974"/>
                  <a:gd name="connsiteX111" fmla="*/ 275776 w 1034323"/>
                  <a:gd name="connsiteY111" fmla="*/ 636312 h 860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034323" h="860974">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grpFill/>
              <a:ln w="9502" cap="flat">
                <a:noFill/>
                <a:prstDash val="solid"/>
                <a:miter/>
              </a:ln>
            </p:spPr>
            <p:txBody>
              <a:bodyPr rtlCol="0" anchor="ctr"/>
              <a:lstStyle/>
              <a:p>
                <a:endParaRPr lang="en-US"/>
              </a:p>
            </p:txBody>
          </p:sp>
          <p:sp>
            <p:nvSpPr>
              <p:cNvPr id="8" name="Freeform 36">
                <a:extLst>
                  <a:ext uri="{FF2B5EF4-FFF2-40B4-BE49-F238E27FC236}">
                    <a16:creationId xmlns:a16="http://schemas.microsoft.com/office/drawing/2014/main" id="{1C0B75F7-0F36-F6F0-A6AC-BB776DB801B7}"/>
                  </a:ext>
                </a:extLst>
              </p:cNvPr>
              <p:cNvSpPr/>
              <p:nvPr/>
            </p:nvSpPr>
            <p:spPr>
              <a:xfrm>
                <a:off x="6027918" y="2862443"/>
                <a:ext cx="449884" cy="361328"/>
              </a:xfrm>
              <a:custGeom>
                <a:avLst/>
                <a:gdLst>
                  <a:gd name="connsiteX0" fmla="*/ 405903 w 449884"/>
                  <a:gd name="connsiteY0" fmla="*/ 0 h 361328"/>
                  <a:gd name="connsiteX1" fmla="*/ 447745 w 449884"/>
                  <a:gd name="connsiteY1" fmla="*/ 45646 h 361328"/>
                  <a:gd name="connsiteX2" fmla="*/ 447745 w 449884"/>
                  <a:gd name="connsiteY2" fmla="*/ 192092 h 361328"/>
                  <a:gd name="connsiteX3" fmla="*/ 404952 w 449884"/>
                  <a:gd name="connsiteY3" fmla="*/ 239640 h 361328"/>
                  <a:gd name="connsiteX4" fmla="*/ 216664 w 449884"/>
                  <a:gd name="connsiteY4" fmla="*/ 239640 h 361328"/>
                  <a:gd name="connsiteX5" fmla="*/ 98746 w 449884"/>
                  <a:gd name="connsiteY5" fmla="*/ 357558 h 361328"/>
                  <a:gd name="connsiteX6" fmla="*/ 70217 w 449884"/>
                  <a:gd name="connsiteY6" fmla="*/ 348048 h 361328"/>
                  <a:gd name="connsiteX7" fmla="*/ 70217 w 449884"/>
                  <a:gd name="connsiteY7" fmla="*/ 240591 h 361328"/>
                  <a:gd name="connsiteX8" fmla="*/ 40738 w 449884"/>
                  <a:gd name="connsiteY8" fmla="*/ 240591 h 361328"/>
                  <a:gd name="connsiteX9" fmla="*/ 1749 w 449884"/>
                  <a:gd name="connsiteY9" fmla="*/ 196847 h 361328"/>
                  <a:gd name="connsiteX10" fmla="*/ 1749 w 449884"/>
                  <a:gd name="connsiteY10" fmla="*/ 50400 h 361328"/>
                  <a:gd name="connsiteX11" fmla="*/ 43591 w 449884"/>
                  <a:gd name="connsiteY11" fmla="*/ 951 h 361328"/>
                  <a:gd name="connsiteX12" fmla="*/ 405903 w 449884"/>
                  <a:gd name="connsiteY12" fmla="*/ 951 h 361328"/>
                  <a:gd name="connsiteX13" fmla="*/ 103501 w 449884"/>
                  <a:gd name="connsiteY13" fmla="*/ 217768 h 361328"/>
                  <a:gd name="connsiteX14" fmla="*/ 103501 w 449884"/>
                  <a:gd name="connsiteY14" fmla="*/ 299550 h 361328"/>
                  <a:gd name="connsiteX15" fmla="*/ 109206 w 449884"/>
                  <a:gd name="connsiteY15" fmla="*/ 296697 h 361328"/>
                  <a:gd name="connsiteX16" fmla="*/ 193841 w 449884"/>
                  <a:gd name="connsiteY16" fmla="*/ 212062 h 361328"/>
                  <a:gd name="connsiteX17" fmla="*/ 212860 w 449884"/>
                  <a:gd name="connsiteY17" fmla="*/ 205405 h 361328"/>
                  <a:gd name="connsiteX18" fmla="*/ 398296 w 449884"/>
                  <a:gd name="connsiteY18" fmla="*/ 205405 h 361328"/>
                  <a:gd name="connsiteX19" fmla="*/ 413511 w 449884"/>
                  <a:gd name="connsiteY19" fmla="*/ 186386 h 361328"/>
                  <a:gd name="connsiteX20" fmla="*/ 413511 w 449884"/>
                  <a:gd name="connsiteY20" fmla="*/ 53253 h 361328"/>
                  <a:gd name="connsiteX21" fmla="*/ 403050 w 449884"/>
                  <a:gd name="connsiteY21" fmla="*/ 36136 h 361328"/>
                  <a:gd name="connsiteX22" fmla="*/ 53100 w 449884"/>
                  <a:gd name="connsiteY22" fmla="*/ 34234 h 361328"/>
                  <a:gd name="connsiteX23" fmla="*/ 35983 w 449884"/>
                  <a:gd name="connsiteY23" fmla="*/ 51351 h 361328"/>
                  <a:gd name="connsiteX24" fmla="*/ 35983 w 449884"/>
                  <a:gd name="connsiteY24" fmla="*/ 191141 h 361328"/>
                  <a:gd name="connsiteX25" fmla="*/ 103501 w 449884"/>
                  <a:gd name="connsiteY25" fmla="*/ 217768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49884" h="361328">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grpFill/>
              <a:ln w="9502" cap="flat">
                <a:noFill/>
                <a:prstDash val="solid"/>
                <a:miter/>
              </a:ln>
            </p:spPr>
            <p:txBody>
              <a:bodyPr rtlCol="0" anchor="ctr"/>
              <a:lstStyle/>
              <a:p>
                <a:endParaRPr lang="en-US"/>
              </a:p>
            </p:txBody>
          </p:sp>
          <p:sp>
            <p:nvSpPr>
              <p:cNvPr id="9" name="Freeform 37">
                <a:extLst>
                  <a:ext uri="{FF2B5EF4-FFF2-40B4-BE49-F238E27FC236}">
                    <a16:creationId xmlns:a16="http://schemas.microsoft.com/office/drawing/2014/main" id="{BB05B184-8262-7EE7-95A1-16EDC0B4A7D3}"/>
                  </a:ext>
                </a:extLst>
              </p:cNvPr>
              <p:cNvSpPr/>
              <p:nvPr/>
            </p:nvSpPr>
            <p:spPr>
              <a:xfrm>
                <a:off x="6097184" y="2999380"/>
                <a:ext cx="310010" cy="34234"/>
              </a:xfrm>
              <a:custGeom>
                <a:avLst/>
                <a:gdLst>
                  <a:gd name="connsiteX0" fmla="*/ 0 w 310010"/>
                  <a:gd name="connsiteY0" fmla="*/ 0 h 34234"/>
                  <a:gd name="connsiteX1" fmla="*/ 310010 w 310010"/>
                  <a:gd name="connsiteY1" fmla="*/ 0 h 34234"/>
                  <a:gd name="connsiteX2" fmla="*/ 310010 w 310010"/>
                  <a:gd name="connsiteY2" fmla="*/ 34234 h 34234"/>
                  <a:gd name="connsiteX3" fmla="*/ 0 w 310010"/>
                  <a:gd name="connsiteY3" fmla="*/ 34234 h 34234"/>
                </a:gdLst>
                <a:ahLst/>
                <a:cxnLst>
                  <a:cxn ang="0">
                    <a:pos x="connsiteX0" y="connsiteY0"/>
                  </a:cxn>
                  <a:cxn ang="0">
                    <a:pos x="connsiteX1" y="connsiteY1"/>
                  </a:cxn>
                  <a:cxn ang="0">
                    <a:pos x="connsiteX2" y="connsiteY2"/>
                  </a:cxn>
                  <a:cxn ang="0">
                    <a:pos x="connsiteX3" y="connsiteY3"/>
                  </a:cxn>
                </a:cxnLst>
                <a:rect l="l" t="t" r="r" b="b"/>
                <a:pathLst>
                  <a:path w="310010" h="34234">
                    <a:moveTo>
                      <a:pt x="0" y="0"/>
                    </a:moveTo>
                    <a:lnTo>
                      <a:pt x="310010" y="0"/>
                    </a:lnTo>
                    <a:lnTo>
                      <a:pt x="310010" y="34234"/>
                    </a:lnTo>
                    <a:lnTo>
                      <a:pt x="0" y="34234"/>
                    </a:lnTo>
                    <a:close/>
                  </a:path>
                </a:pathLst>
              </a:custGeom>
              <a:grpFill/>
              <a:ln w="9502" cap="flat">
                <a:noFill/>
                <a:prstDash val="solid"/>
                <a:miter/>
              </a:ln>
            </p:spPr>
            <p:txBody>
              <a:bodyPr rtlCol="0" anchor="ctr"/>
              <a:lstStyle/>
              <a:p>
                <a:endParaRPr lang="en-US"/>
              </a:p>
            </p:txBody>
          </p:sp>
          <p:sp>
            <p:nvSpPr>
              <p:cNvPr id="10" name="Freeform 38">
                <a:extLst>
                  <a:ext uri="{FF2B5EF4-FFF2-40B4-BE49-F238E27FC236}">
                    <a16:creationId xmlns:a16="http://schemas.microsoft.com/office/drawing/2014/main" id="{485E4C04-5B03-CC37-308A-50D5DEF7F26F}"/>
                  </a:ext>
                </a:extLst>
              </p:cNvPr>
              <p:cNvSpPr/>
              <p:nvPr/>
            </p:nvSpPr>
            <p:spPr>
              <a:xfrm>
                <a:off x="6234121" y="2930912"/>
                <a:ext cx="173072" cy="34234"/>
              </a:xfrm>
              <a:custGeom>
                <a:avLst/>
                <a:gdLst>
                  <a:gd name="connsiteX0" fmla="*/ 173073 w 173072"/>
                  <a:gd name="connsiteY0" fmla="*/ 0 h 34234"/>
                  <a:gd name="connsiteX1" fmla="*/ 173073 w 173072"/>
                  <a:gd name="connsiteY1" fmla="*/ 34234 h 34234"/>
                  <a:gd name="connsiteX2" fmla="*/ 0 w 173072"/>
                  <a:gd name="connsiteY2" fmla="*/ 34234 h 34234"/>
                  <a:gd name="connsiteX3" fmla="*/ 0 w 173072"/>
                  <a:gd name="connsiteY3" fmla="*/ 2853 h 34234"/>
                  <a:gd name="connsiteX4" fmla="*/ 2853 w 173072"/>
                  <a:gd name="connsiteY4" fmla="*/ 0 h 34234"/>
                  <a:gd name="connsiteX5" fmla="*/ 173073 w 173072"/>
                  <a:gd name="connsiteY5" fmla="*/ 0 h 34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072" h="34234">
                    <a:moveTo>
                      <a:pt x="173073" y="0"/>
                    </a:moveTo>
                    <a:lnTo>
                      <a:pt x="173073" y="34234"/>
                    </a:lnTo>
                    <a:lnTo>
                      <a:pt x="0" y="34234"/>
                    </a:lnTo>
                    <a:lnTo>
                      <a:pt x="0" y="2853"/>
                    </a:lnTo>
                    <a:lnTo>
                      <a:pt x="2853" y="0"/>
                    </a:lnTo>
                    <a:lnTo>
                      <a:pt x="173073" y="0"/>
                    </a:lnTo>
                    <a:close/>
                  </a:path>
                </a:pathLst>
              </a:custGeom>
              <a:grpFill/>
              <a:ln w="9502" cap="flat">
                <a:noFill/>
                <a:prstDash val="solid"/>
                <a:miter/>
              </a:ln>
            </p:spPr>
            <p:txBody>
              <a:bodyPr rtlCol="0" anchor="ctr"/>
              <a:lstStyle/>
              <a:p>
                <a:endParaRPr lang="en-US"/>
              </a:p>
            </p:txBody>
          </p:sp>
          <p:sp>
            <p:nvSpPr>
              <p:cNvPr id="11" name="Freeform 39">
                <a:extLst>
                  <a:ext uri="{FF2B5EF4-FFF2-40B4-BE49-F238E27FC236}">
                    <a16:creationId xmlns:a16="http://schemas.microsoft.com/office/drawing/2014/main" id="{0DB84743-CA22-D736-C3ED-89E8BB12563E}"/>
                  </a:ext>
                </a:extLst>
              </p:cNvPr>
              <p:cNvSpPr/>
              <p:nvPr/>
            </p:nvSpPr>
            <p:spPr>
              <a:xfrm>
                <a:off x="6097184" y="2930912"/>
                <a:ext cx="102702" cy="34234"/>
              </a:xfrm>
              <a:custGeom>
                <a:avLst/>
                <a:gdLst>
                  <a:gd name="connsiteX0" fmla="*/ 0 w 102702"/>
                  <a:gd name="connsiteY0" fmla="*/ 0 h 34234"/>
                  <a:gd name="connsiteX1" fmla="*/ 102703 w 102702"/>
                  <a:gd name="connsiteY1" fmla="*/ 0 h 34234"/>
                  <a:gd name="connsiteX2" fmla="*/ 102703 w 102702"/>
                  <a:gd name="connsiteY2" fmla="*/ 34234 h 34234"/>
                  <a:gd name="connsiteX3" fmla="*/ 0 w 102702"/>
                  <a:gd name="connsiteY3" fmla="*/ 34234 h 34234"/>
                </a:gdLst>
                <a:ahLst/>
                <a:cxnLst>
                  <a:cxn ang="0">
                    <a:pos x="connsiteX0" y="connsiteY0"/>
                  </a:cxn>
                  <a:cxn ang="0">
                    <a:pos x="connsiteX1" y="connsiteY1"/>
                  </a:cxn>
                  <a:cxn ang="0">
                    <a:pos x="connsiteX2" y="connsiteY2"/>
                  </a:cxn>
                  <a:cxn ang="0">
                    <a:pos x="connsiteX3" y="connsiteY3"/>
                  </a:cxn>
                </a:cxnLst>
                <a:rect l="l" t="t" r="r" b="b"/>
                <a:pathLst>
                  <a:path w="102702" h="34234">
                    <a:moveTo>
                      <a:pt x="0" y="0"/>
                    </a:moveTo>
                    <a:lnTo>
                      <a:pt x="102703" y="0"/>
                    </a:lnTo>
                    <a:lnTo>
                      <a:pt x="102703" y="34234"/>
                    </a:lnTo>
                    <a:lnTo>
                      <a:pt x="0" y="34234"/>
                    </a:lnTo>
                    <a:close/>
                  </a:path>
                </a:pathLst>
              </a:custGeom>
              <a:grpFill/>
              <a:ln w="9502"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451595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D6F7A-2E0E-CFC5-5256-BD71182FDDB9}"/>
            </a:ext>
          </a:extLst>
        </p:cNvPr>
        <p:cNvGrpSpPr/>
        <p:nvPr/>
      </p:nvGrpSpPr>
      <p:grpSpPr>
        <a:xfrm>
          <a:off x="0" y="0"/>
          <a:ext cx="0" cy="0"/>
          <a:chOff x="0" y="0"/>
          <a:chExt cx="0" cy="0"/>
        </a:xfrm>
      </p:grpSpPr>
      <p:pic>
        <p:nvPicPr>
          <p:cNvPr id="5" name="Picture Placeholder 11">
            <a:extLst>
              <a:ext uri="{FF2B5EF4-FFF2-40B4-BE49-F238E27FC236}">
                <a16:creationId xmlns:a16="http://schemas.microsoft.com/office/drawing/2014/main" id="{8C2B3F26-4464-F4D9-0B09-FEF28A9158C2}"/>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a:stretch/>
        </p:blipFill>
        <p:spPr/>
      </p:pic>
      <p:sp>
        <p:nvSpPr>
          <p:cNvPr id="12" name="Text Placeholder 2">
            <a:extLst>
              <a:ext uri="{FF2B5EF4-FFF2-40B4-BE49-F238E27FC236}">
                <a16:creationId xmlns:a16="http://schemas.microsoft.com/office/drawing/2014/main" id="{FE1276AC-2EDA-E137-5B64-39D37DF54E0B}"/>
              </a:ext>
            </a:extLst>
          </p:cNvPr>
          <p:cNvSpPr>
            <a:spLocks noGrp="1"/>
          </p:cNvSpPr>
          <p:nvPr>
            <p:ph type="body" sz="quarter" idx="18"/>
          </p:nvPr>
        </p:nvSpPr>
        <p:spPr>
          <a:xfrm>
            <a:off x="1096801" y="1638316"/>
            <a:ext cx="10243861" cy="3894174"/>
          </a:xfrm>
          <a:noFill/>
          <a:ln>
            <a:noFill/>
          </a:ln>
        </p:spPr>
        <p:txBody>
          <a:bodyPr/>
          <a:lstStyle/>
          <a:p>
            <a:pPr marL="0" indent="0" algn="just"/>
            <a:r>
              <a:rPr lang="nl-NL" dirty="0">
                <a:solidFill>
                  <a:srgbClr val="292668"/>
                </a:solidFill>
              </a:rPr>
              <a:t>Verschillende sectoren hebben elk een eigen, maar aanvullende rol in samenwerkende voedselsystemen. </a:t>
            </a:r>
            <a:r>
              <a:rPr lang="nl-NL" b="1" dirty="0">
                <a:solidFill>
                  <a:srgbClr val="292668"/>
                </a:solidFill>
              </a:rPr>
              <a:t>Hoger onderwijs </a:t>
            </a:r>
            <a:r>
              <a:rPr lang="nl-NL" dirty="0">
                <a:solidFill>
                  <a:srgbClr val="292668"/>
                </a:solidFill>
              </a:rPr>
              <a:t>draagt bij aan kennis, vaardigheden en kritisch denken, en biedt ruimte voor interdisciplinair en praktijkgericht leren.</a:t>
            </a:r>
          </a:p>
          <a:p>
            <a:pPr marL="0" indent="0" algn="just"/>
            <a:r>
              <a:rPr lang="nl-NL" dirty="0">
                <a:solidFill>
                  <a:srgbClr val="292668"/>
                </a:solidFill>
              </a:rPr>
              <a:t>De </a:t>
            </a:r>
            <a:r>
              <a:rPr lang="nl-NL" b="1" dirty="0">
                <a:solidFill>
                  <a:srgbClr val="292668"/>
                </a:solidFill>
              </a:rPr>
              <a:t>industrie</a:t>
            </a:r>
            <a:r>
              <a:rPr lang="nl-NL" dirty="0">
                <a:solidFill>
                  <a:srgbClr val="292668"/>
                </a:solidFill>
              </a:rPr>
              <a:t> en </a:t>
            </a:r>
            <a:r>
              <a:rPr lang="nl-NL" b="1" dirty="0">
                <a:solidFill>
                  <a:srgbClr val="292668"/>
                </a:solidFill>
              </a:rPr>
              <a:t>horeca</a:t>
            </a:r>
            <a:r>
              <a:rPr lang="nl-NL" dirty="0">
                <a:solidFill>
                  <a:srgbClr val="292668"/>
                </a:solidFill>
              </a:rPr>
              <a:t> beïnvloeden voedselsystemen via </a:t>
            </a:r>
            <a:r>
              <a:rPr lang="nl-NL" b="1" dirty="0">
                <a:solidFill>
                  <a:srgbClr val="292668"/>
                </a:solidFill>
              </a:rPr>
              <a:t>inkoop</a:t>
            </a:r>
            <a:r>
              <a:rPr lang="nl-NL" dirty="0">
                <a:solidFill>
                  <a:srgbClr val="292668"/>
                </a:solidFill>
              </a:rPr>
              <a:t>, </a:t>
            </a:r>
            <a:r>
              <a:rPr lang="nl-NL" b="1" dirty="0">
                <a:solidFill>
                  <a:srgbClr val="292668"/>
                </a:solidFill>
              </a:rPr>
              <a:t>innovatie</a:t>
            </a:r>
            <a:r>
              <a:rPr lang="nl-NL" dirty="0">
                <a:solidFill>
                  <a:srgbClr val="292668"/>
                </a:solidFill>
              </a:rPr>
              <a:t> en </a:t>
            </a:r>
            <a:r>
              <a:rPr lang="nl-NL" b="1" dirty="0">
                <a:solidFill>
                  <a:srgbClr val="292668"/>
                </a:solidFill>
              </a:rPr>
              <a:t>dagelijkse keuzes</a:t>
            </a:r>
            <a:r>
              <a:rPr lang="nl-NL" dirty="0">
                <a:solidFill>
                  <a:srgbClr val="292668"/>
                </a:solidFill>
              </a:rPr>
              <a:t>. Lokale gemeenschappen brengen praktijkervaring, culturele kennis en inzicht in toegankelijkheid en rechtvaardigheid.</a:t>
            </a:r>
          </a:p>
          <a:p>
            <a:pPr marL="0" indent="0" algn="just"/>
            <a:endParaRPr lang="nl-NL" dirty="0">
              <a:solidFill>
                <a:srgbClr val="292668"/>
              </a:solidFill>
            </a:endParaRPr>
          </a:p>
          <a:p>
            <a:pPr marL="0" indent="0" algn="just"/>
            <a:r>
              <a:rPr lang="nl-NL" dirty="0">
                <a:solidFill>
                  <a:srgbClr val="292668"/>
                </a:solidFill>
              </a:rPr>
              <a:t>Goede samenwerking erkent deze rollen en stimuleert dialoog tussen onderwijs, praktijk en maatschappij.</a:t>
            </a:r>
            <a:endParaRPr lang="en-US" dirty="0">
              <a:solidFill>
                <a:srgbClr val="292668"/>
              </a:solidFill>
            </a:endParaRPr>
          </a:p>
        </p:txBody>
      </p:sp>
      <p:sp>
        <p:nvSpPr>
          <p:cNvPr id="14" name="Text Placeholder 1">
            <a:extLst>
              <a:ext uri="{FF2B5EF4-FFF2-40B4-BE49-F238E27FC236}">
                <a16:creationId xmlns:a16="http://schemas.microsoft.com/office/drawing/2014/main" id="{15995BE2-E3EA-BE52-DA76-763CFA1E4685}"/>
              </a:ext>
            </a:extLst>
          </p:cNvPr>
          <p:cNvSpPr txBox="1">
            <a:spLocks/>
          </p:cNvSpPr>
          <p:nvPr/>
        </p:nvSpPr>
        <p:spPr>
          <a:xfrm>
            <a:off x="588578" y="312806"/>
            <a:ext cx="10932861" cy="682874"/>
          </a:xfrm>
          <a:prstGeom prst="rect">
            <a:avLst/>
          </a:prstGeom>
          <a:solidFill>
            <a:srgbClr val="F26F46"/>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0">
              <a:lnSpc>
                <a:spcPct val="100000"/>
              </a:lnSpc>
              <a:buNone/>
            </a:pPr>
            <a:r>
              <a:rPr lang="en-US" b="1" dirty="0">
                <a:solidFill>
                  <a:schemeClr val="bg1"/>
                </a:solidFill>
              </a:rPr>
              <a:t>De rol van het onderwijs, de industrie, de horeca </a:t>
            </a:r>
            <a:r>
              <a:rPr lang="en-US" b="1" dirty="0" err="1">
                <a:solidFill>
                  <a:schemeClr val="bg1"/>
                </a:solidFill>
              </a:rPr>
              <a:t>en</a:t>
            </a:r>
            <a:r>
              <a:rPr lang="en-US" b="1" dirty="0">
                <a:solidFill>
                  <a:schemeClr val="bg1"/>
                </a:solidFill>
              </a:rPr>
              <a:t> de </a:t>
            </a:r>
            <a:r>
              <a:rPr lang="en-US" b="1" dirty="0" err="1">
                <a:solidFill>
                  <a:schemeClr val="bg1"/>
                </a:solidFill>
              </a:rPr>
              <a:t>maatschappij</a:t>
            </a:r>
            <a:endParaRPr lang="en-US" b="1" dirty="0">
              <a:solidFill>
                <a:schemeClr val="bg1"/>
              </a:solidFill>
            </a:endParaRPr>
          </a:p>
        </p:txBody>
      </p:sp>
    </p:spTree>
    <p:extLst>
      <p:ext uri="{BB962C8B-B14F-4D97-AF65-F5344CB8AC3E}">
        <p14:creationId xmlns:p14="http://schemas.microsoft.com/office/powerpoint/2010/main" val="28548486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94258A-9CE7-184A-E21A-3EE5E0FC6FDF}"/>
              </a:ext>
            </a:extLst>
          </p:cNvPr>
          <p:cNvSpPr>
            <a:spLocks noGrp="1"/>
          </p:cNvSpPr>
          <p:nvPr>
            <p:ph type="body" sz="quarter" idx="16"/>
          </p:nvPr>
        </p:nvSpPr>
        <p:spPr>
          <a:xfrm>
            <a:off x="904856" y="688671"/>
            <a:ext cx="10052954" cy="803654"/>
          </a:xfrm>
        </p:spPr>
        <p:txBody>
          <a:bodyPr/>
          <a:lstStyle/>
          <a:p>
            <a:r>
              <a:rPr lang="en-US" dirty="0"/>
              <a:t>Interdisciplinair werken</a:t>
            </a:r>
          </a:p>
        </p:txBody>
      </p:sp>
      <p:sp>
        <p:nvSpPr>
          <p:cNvPr id="3" name="Text Placeholder 2">
            <a:extLst>
              <a:ext uri="{FF2B5EF4-FFF2-40B4-BE49-F238E27FC236}">
                <a16:creationId xmlns:a16="http://schemas.microsoft.com/office/drawing/2014/main" id="{34A720DE-4480-8395-8C80-564A68FFCE6F}"/>
              </a:ext>
            </a:extLst>
          </p:cNvPr>
          <p:cNvSpPr>
            <a:spLocks noGrp="1"/>
          </p:cNvSpPr>
          <p:nvPr>
            <p:ph type="body" sz="quarter" idx="19"/>
          </p:nvPr>
        </p:nvSpPr>
        <p:spPr>
          <a:xfrm>
            <a:off x="904856" y="1303832"/>
            <a:ext cx="10052954" cy="4250335"/>
          </a:xfrm>
        </p:spPr>
        <p:txBody>
          <a:bodyPr/>
          <a:lstStyle/>
          <a:p>
            <a:pPr marL="0" indent="0" algn="just"/>
            <a:r>
              <a:rPr lang="nl-NL" dirty="0"/>
              <a:t>Uitdagingen in het voedselsysteem raken meerdere disciplines, zoals voeding, cultuur, duurzaamheid, economie, gezondheid en beleid. Door interdisciplinair te werken, worden problemen vanuit verschillende perspectieven bekeken en wordt voorkomen dat belangrijke sociale en culturele aspecten worden gemist</a:t>
            </a:r>
            <a:r>
              <a:rPr lang="en-US" dirty="0"/>
              <a:t>.</a:t>
            </a:r>
          </a:p>
          <a:p>
            <a:pPr marL="0" indent="0" algn="just"/>
            <a:endParaRPr lang="en-US" dirty="0"/>
          </a:p>
          <a:p>
            <a:pPr marL="0" indent="0" algn="just"/>
            <a:r>
              <a:rPr lang="en-US" b="1" dirty="0"/>
              <a:t>Interdisciplinaire samenwerking draagt bij aan:</a:t>
            </a:r>
          </a:p>
          <a:p>
            <a:pPr marL="342900" indent="-342900" algn="just">
              <a:buFont typeface="Arial" panose="020B0604020202020204" pitchFamily="34" charset="0"/>
              <a:buChar char="•"/>
            </a:pPr>
            <a:r>
              <a:rPr lang="en-US" dirty="0"/>
              <a:t>Een breder begrip van het voedselsysteem</a:t>
            </a:r>
          </a:p>
          <a:p>
            <a:pPr marL="342900" indent="-342900" algn="just">
              <a:buFont typeface="Arial" panose="020B0604020202020204" pitchFamily="34" charset="0"/>
              <a:buChar char="•"/>
            </a:pPr>
            <a:r>
              <a:rPr lang="en-US" dirty="0"/>
              <a:t>Integratie van wetenschappelijke, culturele en economische kennis</a:t>
            </a:r>
          </a:p>
          <a:p>
            <a:pPr marL="342900" indent="-342900" algn="just">
              <a:buFont typeface="Arial" panose="020B0604020202020204" pitchFamily="34" charset="0"/>
              <a:buChar char="•"/>
            </a:pPr>
            <a:r>
              <a:rPr lang="en-US" dirty="0"/>
              <a:t>Sterkere banden tussen onderzoek, onderwijs en praktijk</a:t>
            </a:r>
          </a:p>
          <a:p>
            <a:pPr marL="0" indent="0" algn="just"/>
            <a:endParaRPr lang="en-US" dirty="0"/>
          </a:p>
          <a:p>
            <a:pPr marL="0" indent="0" algn="just"/>
            <a:r>
              <a:rPr lang="en-US" dirty="0"/>
              <a:t>Europese initiatieven zoals </a:t>
            </a:r>
            <a:r>
              <a:rPr lang="en-US" dirty="0">
                <a:hlinkClick r:id="rId2"/>
              </a:rPr>
              <a:t>EIT Food </a:t>
            </a:r>
            <a:r>
              <a:rPr lang="en-US" dirty="0"/>
              <a:t>en </a:t>
            </a:r>
            <a:r>
              <a:rPr lang="en-US" dirty="0">
                <a:hlinkClick r:id="rId3"/>
              </a:rPr>
              <a:t>RUN-EU </a:t>
            </a:r>
            <a:r>
              <a:rPr lang="en-US" dirty="0"/>
              <a:t>bevorderen actief interdisciplinair leren en partnerschappen tussen het onderwijs, de industrie </a:t>
            </a:r>
            <a:r>
              <a:rPr lang="en-US" dirty="0" err="1"/>
              <a:t>en</a:t>
            </a:r>
            <a:r>
              <a:rPr lang="en-US" dirty="0"/>
              <a:t> regio.</a:t>
            </a:r>
          </a:p>
          <a:p>
            <a:pPr algn="just"/>
            <a:endParaRPr lang="en-GB" dirty="0"/>
          </a:p>
        </p:txBody>
      </p:sp>
      <p:grpSp>
        <p:nvGrpSpPr>
          <p:cNvPr id="4" name="Graphic 3">
            <a:extLst>
              <a:ext uri="{FF2B5EF4-FFF2-40B4-BE49-F238E27FC236}">
                <a16:creationId xmlns:a16="http://schemas.microsoft.com/office/drawing/2014/main" id="{A114C2A2-220E-E9BB-B0C7-534307E25C92}"/>
              </a:ext>
            </a:extLst>
          </p:cNvPr>
          <p:cNvGrpSpPr/>
          <p:nvPr/>
        </p:nvGrpSpPr>
        <p:grpSpPr>
          <a:xfrm>
            <a:off x="9766272" y="2881038"/>
            <a:ext cx="1091621" cy="942328"/>
            <a:chOff x="662657" y="2010078"/>
            <a:chExt cx="1091621" cy="942328"/>
          </a:xfrm>
          <a:solidFill>
            <a:srgbClr val="292668"/>
          </a:solidFill>
        </p:grpSpPr>
        <p:sp>
          <p:nvSpPr>
            <p:cNvPr id="5" name="Freeform 1492">
              <a:extLst>
                <a:ext uri="{FF2B5EF4-FFF2-40B4-BE49-F238E27FC236}">
                  <a16:creationId xmlns:a16="http://schemas.microsoft.com/office/drawing/2014/main" id="{A3134B9D-3568-04AF-D000-40E8D77D5976}"/>
                </a:ext>
              </a:extLst>
            </p:cNvPr>
            <p:cNvSpPr/>
            <p:nvPr/>
          </p:nvSpPr>
          <p:spPr>
            <a:xfrm>
              <a:off x="1125553" y="2025845"/>
              <a:ext cx="611637" cy="665805"/>
            </a:xfrm>
            <a:custGeom>
              <a:avLst/>
              <a:gdLst>
                <a:gd name="connsiteX0" fmla="*/ 606152 w 611637"/>
                <a:gd name="connsiteY0" fmla="*/ 594494 h 665805"/>
                <a:gd name="connsiteX1" fmla="*/ 606152 w 611637"/>
                <a:gd name="connsiteY1" fmla="*/ 654835 h 665805"/>
                <a:gd name="connsiteX2" fmla="*/ 595180 w 611637"/>
                <a:gd name="connsiteY2" fmla="*/ 665806 h 665805"/>
                <a:gd name="connsiteX3" fmla="*/ 482727 w 611637"/>
                <a:gd name="connsiteY3" fmla="*/ 665806 h 665805"/>
                <a:gd name="connsiteX4" fmla="*/ 471756 w 611637"/>
                <a:gd name="connsiteY4" fmla="*/ 654835 h 665805"/>
                <a:gd name="connsiteX5" fmla="*/ 342846 w 611637"/>
                <a:gd name="connsiteY5" fmla="*/ 550610 h 665805"/>
                <a:gd name="connsiteX6" fmla="*/ 213936 w 611637"/>
                <a:gd name="connsiteY6" fmla="*/ 654835 h 665805"/>
                <a:gd name="connsiteX7" fmla="*/ 202965 w 611637"/>
                <a:gd name="connsiteY7" fmla="*/ 665806 h 665805"/>
                <a:gd name="connsiteX8" fmla="*/ 126167 w 611637"/>
                <a:gd name="connsiteY8" fmla="*/ 665806 h 665805"/>
                <a:gd name="connsiteX9" fmla="*/ 115196 w 611637"/>
                <a:gd name="connsiteY9" fmla="*/ 654835 h 665805"/>
                <a:gd name="connsiteX10" fmla="*/ 115196 w 611637"/>
                <a:gd name="connsiteY10" fmla="*/ 578037 h 665805"/>
                <a:gd name="connsiteX11" fmla="*/ 79540 w 611637"/>
                <a:gd name="connsiteY11" fmla="*/ 534153 h 665805"/>
                <a:gd name="connsiteX12" fmla="*/ 0 w 611637"/>
                <a:gd name="connsiteY12" fmla="*/ 438156 h 665805"/>
                <a:gd name="connsiteX13" fmla="*/ 79540 w 611637"/>
                <a:gd name="connsiteY13" fmla="*/ 342160 h 665805"/>
                <a:gd name="connsiteX14" fmla="*/ 115196 w 611637"/>
                <a:gd name="connsiteY14" fmla="*/ 298276 h 665805"/>
                <a:gd name="connsiteX15" fmla="*/ 115196 w 611637"/>
                <a:gd name="connsiteY15" fmla="*/ 221478 h 665805"/>
                <a:gd name="connsiteX16" fmla="*/ 126167 w 611637"/>
                <a:gd name="connsiteY16" fmla="*/ 210507 h 665805"/>
                <a:gd name="connsiteX17" fmla="*/ 359303 w 611637"/>
                <a:gd name="connsiteY17" fmla="*/ 210507 h 665805"/>
                <a:gd name="connsiteX18" fmla="*/ 373017 w 611637"/>
                <a:gd name="connsiteY18" fmla="*/ 205021 h 665805"/>
                <a:gd name="connsiteX19" fmla="*/ 532097 w 611637"/>
                <a:gd name="connsiteY19" fmla="*/ 2057 h 665805"/>
                <a:gd name="connsiteX20" fmla="*/ 537583 w 611637"/>
                <a:gd name="connsiteY20" fmla="*/ 2057 h 665805"/>
                <a:gd name="connsiteX21" fmla="*/ 540325 w 611637"/>
                <a:gd name="connsiteY21" fmla="*/ 4800 h 665805"/>
                <a:gd name="connsiteX22" fmla="*/ 540325 w 611637"/>
                <a:gd name="connsiteY22" fmla="*/ 194051 h 665805"/>
                <a:gd name="connsiteX23" fmla="*/ 556782 w 611637"/>
                <a:gd name="connsiteY23" fmla="*/ 210507 h 665805"/>
                <a:gd name="connsiteX24" fmla="*/ 600666 w 611637"/>
                <a:gd name="connsiteY24" fmla="*/ 210507 h 665805"/>
                <a:gd name="connsiteX25" fmla="*/ 611637 w 611637"/>
                <a:gd name="connsiteY25" fmla="*/ 221478 h 665805"/>
                <a:gd name="connsiteX26" fmla="*/ 611637 w 611637"/>
                <a:gd name="connsiteY26" fmla="*/ 523182 h 66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637" h="665805">
                  <a:moveTo>
                    <a:pt x="606152" y="594494"/>
                  </a:moveTo>
                  <a:lnTo>
                    <a:pt x="606152" y="654835"/>
                  </a:lnTo>
                  <a:cubicBezTo>
                    <a:pt x="606152" y="660320"/>
                    <a:pt x="600666" y="665806"/>
                    <a:pt x="595180" y="665806"/>
                  </a:cubicBezTo>
                  <a:lnTo>
                    <a:pt x="482727" y="665806"/>
                  </a:lnTo>
                  <a:cubicBezTo>
                    <a:pt x="477242" y="665806"/>
                    <a:pt x="471756" y="660320"/>
                    <a:pt x="471756" y="654835"/>
                  </a:cubicBezTo>
                  <a:cubicBezTo>
                    <a:pt x="460785" y="594494"/>
                    <a:pt x="405930" y="550610"/>
                    <a:pt x="342846" y="550610"/>
                  </a:cubicBezTo>
                  <a:cubicBezTo>
                    <a:pt x="279762" y="550610"/>
                    <a:pt x="227650" y="594494"/>
                    <a:pt x="213936" y="654835"/>
                  </a:cubicBezTo>
                  <a:cubicBezTo>
                    <a:pt x="213936" y="660320"/>
                    <a:pt x="208450" y="665806"/>
                    <a:pt x="202965" y="665806"/>
                  </a:cubicBezTo>
                  <a:lnTo>
                    <a:pt x="126167" y="665806"/>
                  </a:lnTo>
                  <a:cubicBezTo>
                    <a:pt x="120682" y="665806"/>
                    <a:pt x="115196" y="660320"/>
                    <a:pt x="115196" y="654835"/>
                  </a:cubicBezTo>
                  <a:lnTo>
                    <a:pt x="115196" y="578037"/>
                  </a:lnTo>
                  <a:cubicBezTo>
                    <a:pt x="115196" y="556095"/>
                    <a:pt x="101483" y="539639"/>
                    <a:pt x="79540" y="534153"/>
                  </a:cubicBezTo>
                  <a:cubicBezTo>
                    <a:pt x="32913" y="525925"/>
                    <a:pt x="0" y="484784"/>
                    <a:pt x="0" y="438156"/>
                  </a:cubicBezTo>
                  <a:cubicBezTo>
                    <a:pt x="0" y="391529"/>
                    <a:pt x="32913" y="350388"/>
                    <a:pt x="79540" y="342160"/>
                  </a:cubicBezTo>
                  <a:cubicBezTo>
                    <a:pt x="101483" y="336674"/>
                    <a:pt x="115196" y="320218"/>
                    <a:pt x="115196" y="298276"/>
                  </a:cubicBezTo>
                  <a:lnTo>
                    <a:pt x="115196" y="221478"/>
                  </a:lnTo>
                  <a:cubicBezTo>
                    <a:pt x="115196" y="215993"/>
                    <a:pt x="120682" y="210507"/>
                    <a:pt x="126167" y="210507"/>
                  </a:cubicBezTo>
                  <a:lnTo>
                    <a:pt x="359303" y="210507"/>
                  </a:lnTo>
                  <a:cubicBezTo>
                    <a:pt x="364788" y="210507"/>
                    <a:pt x="367531" y="207764"/>
                    <a:pt x="373017" y="205021"/>
                  </a:cubicBezTo>
                  <a:lnTo>
                    <a:pt x="532097" y="2057"/>
                  </a:lnTo>
                  <a:cubicBezTo>
                    <a:pt x="532097" y="-686"/>
                    <a:pt x="534840" y="-686"/>
                    <a:pt x="537583" y="2057"/>
                  </a:cubicBezTo>
                  <a:cubicBezTo>
                    <a:pt x="540325" y="2057"/>
                    <a:pt x="540325" y="4800"/>
                    <a:pt x="540325" y="4800"/>
                  </a:cubicBezTo>
                  <a:lnTo>
                    <a:pt x="540325" y="194051"/>
                  </a:lnTo>
                  <a:cubicBezTo>
                    <a:pt x="540325" y="202279"/>
                    <a:pt x="548553" y="210507"/>
                    <a:pt x="556782" y="210507"/>
                  </a:cubicBezTo>
                  <a:lnTo>
                    <a:pt x="600666" y="210507"/>
                  </a:lnTo>
                  <a:cubicBezTo>
                    <a:pt x="606152" y="210507"/>
                    <a:pt x="611637" y="215993"/>
                    <a:pt x="611637" y="221478"/>
                  </a:cubicBezTo>
                  <a:lnTo>
                    <a:pt x="611637" y="523182"/>
                  </a:lnTo>
                </a:path>
              </a:pathLst>
            </a:custGeom>
            <a:solidFill>
              <a:srgbClr val="F26F46"/>
            </a:solidFill>
            <a:ln w="27426" cap="flat">
              <a:noFill/>
              <a:prstDash val="solid"/>
              <a:miter/>
            </a:ln>
          </p:spPr>
          <p:txBody>
            <a:bodyPr rtlCol="0" anchor="ctr"/>
            <a:lstStyle/>
            <a:p>
              <a:endParaRPr lang="en-US"/>
            </a:p>
          </p:txBody>
        </p:sp>
        <p:grpSp>
          <p:nvGrpSpPr>
            <p:cNvPr id="6" name="Graphic 3">
              <a:extLst>
                <a:ext uri="{FF2B5EF4-FFF2-40B4-BE49-F238E27FC236}">
                  <a16:creationId xmlns:a16="http://schemas.microsoft.com/office/drawing/2014/main" id="{35B1FC4C-F453-C547-5F19-05517FE20A86}"/>
                </a:ext>
              </a:extLst>
            </p:cNvPr>
            <p:cNvGrpSpPr/>
            <p:nvPr/>
          </p:nvGrpSpPr>
          <p:grpSpPr>
            <a:xfrm>
              <a:off x="662657" y="2010078"/>
              <a:ext cx="1091621" cy="942328"/>
              <a:chOff x="662657" y="2010078"/>
              <a:chExt cx="1091621" cy="942328"/>
            </a:xfrm>
            <a:grpFill/>
          </p:grpSpPr>
          <p:sp>
            <p:nvSpPr>
              <p:cNvPr id="7" name="Freeform 1494">
                <a:extLst>
                  <a:ext uri="{FF2B5EF4-FFF2-40B4-BE49-F238E27FC236}">
                    <a16:creationId xmlns:a16="http://schemas.microsoft.com/office/drawing/2014/main" id="{B6B3C4EC-0A76-28BC-872F-C2DDB51580D8}"/>
                  </a:ext>
                </a:extLst>
              </p:cNvPr>
              <p:cNvSpPr/>
              <p:nvPr/>
            </p:nvSpPr>
            <p:spPr>
              <a:xfrm>
                <a:off x="761397" y="2497699"/>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endParaRPr lang="en-US"/>
              </a:p>
            </p:txBody>
          </p:sp>
          <p:sp>
            <p:nvSpPr>
              <p:cNvPr id="8" name="Freeform 1495">
                <a:extLst>
                  <a:ext uri="{FF2B5EF4-FFF2-40B4-BE49-F238E27FC236}">
                    <a16:creationId xmlns:a16="http://schemas.microsoft.com/office/drawing/2014/main" id="{C9D68B26-D90B-40CF-3DAD-534374EBA6F8}"/>
                  </a:ext>
                </a:extLst>
              </p:cNvPr>
              <p:cNvSpPr/>
              <p:nvPr/>
            </p:nvSpPr>
            <p:spPr>
              <a:xfrm>
                <a:off x="761397" y="2585468"/>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endParaRPr lang="en-US"/>
              </a:p>
            </p:txBody>
          </p:sp>
          <p:sp>
            <p:nvSpPr>
              <p:cNvPr id="9" name="Freeform 1496">
                <a:extLst>
                  <a:ext uri="{FF2B5EF4-FFF2-40B4-BE49-F238E27FC236}">
                    <a16:creationId xmlns:a16="http://schemas.microsoft.com/office/drawing/2014/main" id="{CEC4DE7A-268C-BF84-9A57-B14605221CBE}"/>
                  </a:ext>
                </a:extLst>
              </p:cNvPr>
              <p:cNvSpPr/>
              <p:nvPr/>
            </p:nvSpPr>
            <p:spPr>
              <a:xfrm>
                <a:off x="1394976" y="2316677"/>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42BDD5C8-F5CF-4BC9-DFDA-90E5F41CD442}"/>
                  </a:ext>
                </a:extLst>
              </p:cNvPr>
              <p:cNvGrpSpPr/>
              <p:nvPr/>
            </p:nvGrpSpPr>
            <p:grpSpPr>
              <a:xfrm>
                <a:off x="662657" y="2010078"/>
                <a:ext cx="1091621" cy="942328"/>
                <a:chOff x="662657" y="2010078"/>
                <a:chExt cx="1091621" cy="942328"/>
              </a:xfrm>
              <a:grpFill/>
            </p:grpSpPr>
            <p:sp>
              <p:nvSpPr>
                <p:cNvPr id="11" name="Freeform 1498">
                  <a:extLst>
                    <a:ext uri="{FF2B5EF4-FFF2-40B4-BE49-F238E27FC236}">
                      <a16:creationId xmlns:a16="http://schemas.microsoft.com/office/drawing/2014/main" id="{8ED16D9C-F805-2A16-00F1-DD5144A906FC}"/>
                    </a:ext>
                  </a:extLst>
                </p:cNvPr>
                <p:cNvSpPr/>
                <p:nvPr/>
              </p:nvSpPr>
              <p:spPr>
                <a:xfrm>
                  <a:off x="1394976" y="2404445"/>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endParaRPr lang="en-US"/>
                </a:p>
              </p:txBody>
            </p:sp>
            <p:sp>
              <p:nvSpPr>
                <p:cNvPr id="12" name="Freeform 1499">
                  <a:extLst>
                    <a:ext uri="{FF2B5EF4-FFF2-40B4-BE49-F238E27FC236}">
                      <a16:creationId xmlns:a16="http://schemas.microsoft.com/office/drawing/2014/main" id="{488D6FBB-B7F0-5130-46BC-D117D5CD3097}"/>
                    </a:ext>
                  </a:extLst>
                </p:cNvPr>
                <p:cNvSpPr/>
                <p:nvPr/>
              </p:nvSpPr>
              <p:spPr>
                <a:xfrm>
                  <a:off x="662657" y="2010078"/>
                  <a:ext cx="1091621" cy="942328"/>
                </a:xfrm>
                <a:custGeom>
                  <a:avLst/>
                  <a:gdLst>
                    <a:gd name="connsiteX0" fmla="*/ 1075165 w 1091621"/>
                    <a:gd name="connsiteY0" fmla="*/ 569904 h 942328"/>
                    <a:gd name="connsiteX1" fmla="*/ 1091621 w 1091621"/>
                    <a:gd name="connsiteY1" fmla="*/ 553447 h 942328"/>
                    <a:gd name="connsiteX2" fmla="*/ 1091621 w 1091621"/>
                    <a:gd name="connsiteY2" fmla="*/ 251743 h 942328"/>
                    <a:gd name="connsiteX3" fmla="*/ 1047737 w 1091621"/>
                    <a:gd name="connsiteY3" fmla="*/ 207859 h 942328"/>
                    <a:gd name="connsiteX4" fmla="*/ 1017567 w 1091621"/>
                    <a:gd name="connsiteY4" fmla="*/ 207859 h 942328"/>
                    <a:gd name="connsiteX5" fmla="*/ 1017567 w 1091621"/>
                    <a:gd name="connsiteY5" fmla="*/ 35065 h 942328"/>
                    <a:gd name="connsiteX6" fmla="*/ 992882 w 1091621"/>
                    <a:gd name="connsiteY6" fmla="*/ 2152 h 942328"/>
                    <a:gd name="connsiteX7" fmla="*/ 951740 w 1091621"/>
                    <a:gd name="connsiteY7" fmla="*/ 13123 h 942328"/>
                    <a:gd name="connsiteX8" fmla="*/ 798145 w 1091621"/>
                    <a:gd name="connsiteY8" fmla="*/ 207859 h 942328"/>
                    <a:gd name="connsiteX9" fmla="*/ 573238 w 1091621"/>
                    <a:gd name="connsiteY9" fmla="*/ 207859 h 942328"/>
                    <a:gd name="connsiteX10" fmla="*/ 545811 w 1091621"/>
                    <a:gd name="connsiteY10" fmla="*/ 218830 h 942328"/>
                    <a:gd name="connsiteX11" fmla="*/ 518383 w 1091621"/>
                    <a:gd name="connsiteY11" fmla="*/ 207859 h 942328"/>
                    <a:gd name="connsiteX12" fmla="*/ 441586 w 1091621"/>
                    <a:gd name="connsiteY12" fmla="*/ 207859 h 942328"/>
                    <a:gd name="connsiteX13" fmla="*/ 430615 w 1091621"/>
                    <a:gd name="connsiteY13" fmla="*/ 196888 h 942328"/>
                    <a:gd name="connsiteX14" fmla="*/ 301704 w 1091621"/>
                    <a:gd name="connsiteY14" fmla="*/ 92663 h 942328"/>
                    <a:gd name="connsiteX15" fmla="*/ 172794 w 1091621"/>
                    <a:gd name="connsiteY15" fmla="*/ 196888 h 942328"/>
                    <a:gd name="connsiteX16" fmla="*/ 161823 w 1091621"/>
                    <a:gd name="connsiteY16" fmla="*/ 207859 h 942328"/>
                    <a:gd name="connsiteX17" fmla="*/ 49370 w 1091621"/>
                    <a:gd name="connsiteY17" fmla="*/ 207859 h 942328"/>
                    <a:gd name="connsiteX18" fmla="*/ 5486 w 1091621"/>
                    <a:gd name="connsiteY18" fmla="*/ 251743 h 942328"/>
                    <a:gd name="connsiteX19" fmla="*/ 5486 w 1091621"/>
                    <a:gd name="connsiteY19" fmla="*/ 320313 h 942328"/>
                    <a:gd name="connsiteX20" fmla="*/ 21942 w 1091621"/>
                    <a:gd name="connsiteY20" fmla="*/ 336769 h 942328"/>
                    <a:gd name="connsiteX21" fmla="*/ 38399 w 1091621"/>
                    <a:gd name="connsiteY21" fmla="*/ 320313 h 942328"/>
                    <a:gd name="connsiteX22" fmla="*/ 38399 w 1091621"/>
                    <a:gd name="connsiteY22" fmla="*/ 251743 h 942328"/>
                    <a:gd name="connsiteX23" fmla="*/ 49370 w 1091621"/>
                    <a:gd name="connsiteY23" fmla="*/ 240773 h 942328"/>
                    <a:gd name="connsiteX24" fmla="*/ 161823 w 1091621"/>
                    <a:gd name="connsiteY24" fmla="*/ 240773 h 942328"/>
                    <a:gd name="connsiteX25" fmla="*/ 205708 w 1091621"/>
                    <a:gd name="connsiteY25" fmla="*/ 205117 h 942328"/>
                    <a:gd name="connsiteX26" fmla="*/ 301704 w 1091621"/>
                    <a:gd name="connsiteY26" fmla="*/ 125576 h 942328"/>
                    <a:gd name="connsiteX27" fmla="*/ 397701 w 1091621"/>
                    <a:gd name="connsiteY27" fmla="*/ 205117 h 942328"/>
                    <a:gd name="connsiteX28" fmla="*/ 441586 w 1091621"/>
                    <a:gd name="connsiteY28" fmla="*/ 240773 h 942328"/>
                    <a:gd name="connsiteX29" fmla="*/ 518383 w 1091621"/>
                    <a:gd name="connsiteY29" fmla="*/ 240773 h 942328"/>
                    <a:gd name="connsiteX30" fmla="*/ 529354 w 1091621"/>
                    <a:gd name="connsiteY30" fmla="*/ 251743 h 942328"/>
                    <a:gd name="connsiteX31" fmla="*/ 529354 w 1091621"/>
                    <a:gd name="connsiteY31" fmla="*/ 328541 h 942328"/>
                    <a:gd name="connsiteX32" fmla="*/ 518383 w 1091621"/>
                    <a:gd name="connsiteY32" fmla="*/ 339512 h 942328"/>
                    <a:gd name="connsiteX33" fmla="*/ 414158 w 1091621"/>
                    <a:gd name="connsiteY33" fmla="*/ 468422 h 942328"/>
                    <a:gd name="connsiteX34" fmla="*/ 518383 w 1091621"/>
                    <a:gd name="connsiteY34" fmla="*/ 597332 h 942328"/>
                    <a:gd name="connsiteX35" fmla="*/ 529354 w 1091621"/>
                    <a:gd name="connsiteY35" fmla="*/ 608303 h 942328"/>
                    <a:gd name="connsiteX36" fmla="*/ 529354 w 1091621"/>
                    <a:gd name="connsiteY36" fmla="*/ 685100 h 942328"/>
                    <a:gd name="connsiteX37" fmla="*/ 518383 w 1091621"/>
                    <a:gd name="connsiteY37" fmla="*/ 696071 h 942328"/>
                    <a:gd name="connsiteX38" fmla="*/ 285248 w 1091621"/>
                    <a:gd name="connsiteY38" fmla="*/ 696071 h 942328"/>
                    <a:gd name="connsiteX39" fmla="*/ 271534 w 1091621"/>
                    <a:gd name="connsiteY39" fmla="*/ 701556 h 942328"/>
                    <a:gd name="connsiteX40" fmla="*/ 112453 w 1091621"/>
                    <a:gd name="connsiteY40" fmla="*/ 901778 h 942328"/>
                    <a:gd name="connsiteX41" fmla="*/ 106968 w 1091621"/>
                    <a:gd name="connsiteY41" fmla="*/ 901778 h 942328"/>
                    <a:gd name="connsiteX42" fmla="*/ 104225 w 1091621"/>
                    <a:gd name="connsiteY42" fmla="*/ 899036 h 942328"/>
                    <a:gd name="connsiteX43" fmla="*/ 104225 w 1091621"/>
                    <a:gd name="connsiteY43" fmla="*/ 718013 h 942328"/>
                    <a:gd name="connsiteX44" fmla="*/ 87769 w 1091621"/>
                    <a:gd name="connsiteY44" fmla="*/ 701556 h 942328"/>
                    <a:gd name="connsiteX45" fmla="*/ 43884 w 1091621"/>
                    <a:gd name="connsiteY45" fmla="*/ 701556 h 942328"/>
                    <a:gd name="connsiteX46" fmla="*/ 32913 w 1091621"/>
                    <a:gd name="connsiteY46" fmla="*/ 690585 h 942328"/>
                    <a:gd name="connsiteX47" fmla="*/ 32913 w 1091621"/>
                    <a:gd name="connsiteY47" fmla="*/ 397110 h 942328"/>
                    <a:gd name="connsiteX48" fmla="*/ 16457 w 1091621"/>
                    <a:gd name="connsiteY48" fmla="*/ 380653 h 942328"/>
                    <a:gd name="connsiteX49" fmla="*/ 0 w 1091621"/>
                    <a:gd name="connsiteY49" fmla="*/ 397110 h 942328"/>
                    <a:gd name="connsiteX50" fmla="*/ 0 w 1091621"/>
                    <a:gd name="connsiteY50" fmla="*/ 690585 h 942328"/>
                    <a:gd name="connsiteX51" fmla="*/ 43884 w 1091621"/>
                    <a:gd name="connsiteY51" fmla="*/ 734470 h 942328"/>
                    <a:gd name="connsiteX52" fmla="*/ 71312 w 1091621"/>
                    <a:gd name="connsiteY52" fmla="*/ 734470 h 942328"/>
                    <a:gd name="connsiteX53" fmla="*/ 71312 w 1091621"/>
                    <a:gd name="connsiteY53" fmla="*/ 907264 h 942328"/>
                    <a:gd name="connsiteX54" fmla="*/ 95997 w 1091621"/>
                    <a:gd name="connsiteY54" fmla="*/ 940177 h 942328"/>
                    <a:gd name="connsiteX55" fmla="*/ 137138 w 1091621"/>
                    <a:gd name="connsiteY55" fmla="*/ 929206 h 942328"/>
                    <a:gd name="connsiteX56" fmla="*/ 290733 w 1091621"/>
                    <a:gd name="connsiteY56" fmla="*/ 734470 h 942328"/>
                    <a:gd name="connsiteX57" fmla="*/ 515640 w 1091621"/>
                    <a:gd name="connsiteY57" fmla="*/ 734470 h 942328"/>
                    <a:gd name="connsiteX58" fmla="*/ 543068 w 1091621"/>
                    <a:gd name="connsiteY58" fmla="*/ 723499 h 942328"/>
                    <a:gd name="connsiteX59" fmla="*/ 570496 w 1091621"/>
                    <a:gd name="connsiteY59" fmla="*/ 734470 h 942328"/>
                    <a:gd name="connsiteX60" fmla="*/ 647293 w 1091621"/>
                    <a:gd name="connsiteY60" fmla="*/ 734470 h 942328"/>
                    <a:gd name="connsiteX61" fmla="*/ 691178 w 1091621"/>
                    <a:gd name="connsiteY61" fmla="*/ 698814 h 942328"/>
                    <a:gd name="connsiteX62" fmla="*/ 787174 w 1091621"/>
                    <a:gd name="connsiteY62" fmla="*/ 619273 h 942328"/>
                    <a:gd name="connsiteX63" fmla="*/ 883171 w 1091621"/>
                    <a:gd name="connsiteY63" fmla="*/ 698814 h 942328"/>
                    <a:gd name="connsiteX64" fmla="*/ 927055 w 1091621"/>
                    <a:gd name="connsiteY64" fmla="*/ 734470 h 942328"/>
                    <a:gd name="connsiteX65" fmla="*/ 1039509 w 1091621"/>
                    <a:gd name="connsiteY65" fmla="*/ 734470 h 942328"/>
                    <a:gd name="connsiteX66" fmla="*/ 1083393 w 1091621"/>
                    <a:gd name="connsiteY66" fmla="*/ 690585 h 942328"/>
                    <a:gd name="connsiteX67" fmla="*/ 1083393 w 1091621"/>
                    <a:gd name="connsiteY67" fmla="*/ 630245 h 942328"/>
                    <a:gd name="connsiteX68" fmla="*/ 1066937 w 1091621"/>
                    <a:gd name="connsiteY68" fmla="*/ 613788 h 942328"/>
                    <a:gd name="connsiteX69" fmla="*/ 1050480 w 1091621"/>
                    <a:gd name="connsiteY69" fmla="*/ 630245 h 942328"/>
                    <a:gd name="connsiteX70" fmla="*/ 1050480 w 1091621"/>
                    <a:gd name="connsiteY70" fmla="*/ 690585 h 942328"/>
                    <a:gd name="connsiteX71" fmla="*/ 1039509 w 1091621"/>
                    <a:gd name="connsiteY71" fmla="*/ 701556 h 942328"/>
                    <a:gd name="connsiteX72" fmla="*/ 927055 w 1091621"/>
                    <a:gd name="connsiteY72" fmla="*/ 701556 h 942328"/>
                    <a:gd name="connsiteX73" fmla="*/ 916084 w 1091621"/>
                    <a:gd name="connsiteY73" fmla="*/ 690585 h 942328"/>
                    <a:gd name="connsiteX74" fmla="*/ 787174 w 1091621"/>
                    <a:gd name="connsiteY74" fmla="*/ 586360 h 942328"/>
                    <a:gd name="connsiteX75" fmla="*/ 658264 w 1091621"/>
                    <a:gd name="connsiteY75" fmla="*/ 690585 h 942328"/>
                    <a:gd name="connsiteX76" fmla="*/ 647293 w 1091621"/>
                    <a:gd name="connsiteY76" fmla="*/ 701556 h 942328"/>
                    <a:gd name="connsiteX77" fmla="*/ 570496 w 1091621"/>
                    <a:gd name="connsiteY77" fmla="*/ 701556 h 942328"/>
                    <a:gd name="connsiteX78" fmla="*/ 559525 w 1091621"/>
                    <a:gd name="connsiteY78" fmla="*/ 690585 h 942328"/>
                    <a:gd name="connsiteX79" fmla="*/ 559525 w 1091621"/>
                    <a:gd name="connsiteY79" fmla="*/ 613788 h 942328"/>
                    <a:gd name="connsiteX80" fmla="*/ 523869 w 1091621"/>
                    <a:gd name="connsiteY80" fmla="*/ 569904 h 942328"/>
                    <a:gd name="connsiteX81" fmla="*/ 444328 w 1091621"/>
                    <a:gd name="connsiteY81" fmla="*/ 473907 h 942328"/>
                    <a:gd name="connsiteX82" fmla="*/ 523869 w 1091621"/>
                    <a:gd name="connsiteY82" fmla="*/ 377911 h 942328"/>
                    <a:gd name="connsiteX83" fmla="*/ 559525 w 1091621"/>
                    <a:gd name="connsiteY83" fmla="*/ 334026 h 942328"/>
                    <a:gd name="connsiteX84" fmla="*/ 559525 w 1091621"/>
                    <a:gd name="connsiteY84" fmla="*/ 257229 h 942328"/>
                    <a:gd name="connsiteX85" fmla="*/ 570496 w 1091621"/>
                    <a:gd name="connsiteY85" fmla="*/ 246258 h 942328"/>
                    <a:gd name="connsiteX86" fmla="*/ 803631 w 1091621"/>
                    <a:gd name="connsiteY86" fmla="*/ 246258 h 942328"/>
                    <a:gd name="connsiteX87" fmla="*/ 817345 w 1091621"/>
                    <a:gd name="connsiteY87" fmla="*/ 240773 h 942328"/>
                    <a:gd name="connsiteX88" fmla="*/ 976425 w 1091621"/>
                    <a:gd name="connsiteY88" fmla="*/ 37808 h 942328"/>
                    <a:gd name="connsiteX89" fmla="*/ 981911 w 1091621"/>
                    <a:gd name="connsiteY89" fmla="*/ 37808 h 942328"/>
                    <a:gd name="connsiteX90" fmla="*/ 984654 w 1091621"/>
                    <a:gd name="connsiteY90" fmla="*/ 40551 h 942328"/>
                    <a:gd name="connsiteX91" fmla="*/ 984654 w 1091621"/>
                    <a:gd name="connsiteY91" fmla="*/ 229801 h 942328"/>
                    <a:gd name="connsiteX92" fmla="*/ 1001110 w 1091621"/>
                    <a:gd name="connsiteY92" fmla="*/ 246258 h 942328"/>
                    <a:gd name="connsiteX93" fmla="*/ 1044994 w 1091621"/>
                    <a:gd name="connsiteY93" fmla="*/ 246258 h 942328"/>
                    <a:gd name="connsiteX94" fmla="*/ 1055966 w 1091621"/>
                    <a:gd name="connsiteY94" fmla="*/ 257229 h 942328"/>
                    <a:gd name="connsiteX95" fmla="*/ 1055966 w 1091621"/>
                    <a:gd name="connsiteY95" fmla="*/ 558933 h 942328"/>
                    <a:gd name="connsiteX96" fmla="*/ 1075165 w 1091621"/>
                    <a:gd name="connsiteY96" fmla="*/ 569904 h 942328"/>
                    <a:gd name="connsiteX97" fmla="*/ 1075165 w 1091621"/>
                    <a:gd name="connsiteY97" fmla="*/ 569904 h 94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91621" h="942328">
                      <a:moveTo>
                        <a:pt x="1075165" y="569904"/>
                      </a:moveTo>
                      <a:cubicBezTo>
                        <a:pt x="1083393" y="569904"/>
                        <a:pt x="1091621" y="561676"/>
                        <a:pt x="1091621" y="553447"/>
                      </a:cubicBezTo>
                      <a:lnTo>
                        <a:pt x="1091621" y="251743"/>
                      </a:lnTo>
                      <a:cubicBezTo>
                        <a:pt x="1091621" y="227059"/>
                        <a:pt x="1072422" y="207859"/>
                        <a:pt x="1047737" y="207859"/>
                      </a:cubicBezTo>
                      <a:lnTo>
                        <a:pt x="1017567" y="207859"/>
                      </a:lnTo>
                      <a:lnTo>
                        <a:pt x="1017567" y="35065"/>
                      </a:lnTo>
                      <a:cubicBezTo>
                        <a:pt x="1017567" y="18609"/>
                        <a:pt x="1009338" y="4895"/>
                        <a:pt x="992882" y="2152"/>
                      </a:cubicBezTo>
                      <a:cubicBezTo>
                        <a:pt x="979168" y="-3333"/>
                        <a:pt x="962711" y="2152"/>
                        <a:pt x="951740" y="13123"/>
                      </a:cubicBezTo>
                      <a:lnTo>
                        <a:pt x="798145" y="207859"/>
                      </a:lnTo>
                      <a:lnTo>
                        <a:pt x="573238" y="207859"/>
                      </a:lnTo>
                      <a:cubicBezTo>
                        <a:pt x="562267" y="207859"/>
                        <a:pt x="554039" y="210602"/>
                        <a:pt x="545811" y="218830"/>
                      </a:cubicBezTo>
                      <a:cubicBezTo>
                        <a:pt x="537582" y="213345"/>
                        <a:pt x="529354" y="207859"/>
                        <a:pt x="518383" y="207859"/>
                      </a:cubicBezTo>
                      <a:lnTo>
                        <a:pt x="441586" y="207859"/>
                      </a:lnTo>
                      <a:cubicBezTo>
                        <a:pt x="436100" y="207859"/>
                        <a:pt x="430615" y="202374"/>
                        <a:pt x="430615" y="196888"/>
                      </a:cubicBezTo>
                      <a:cubicBezTo>
                        <a:pt x="419644" y="136548"/>
                        <a:pt x="364788" y="92663"/>
                        <a:pt x="301704" y="92663"/>
                      </a:cubicBezTo>
                      <a:cubicBezTo>
                        <a:pt x="238621" y="92663"/>
                        <a:pt x="186508" y="136548"/>
                        <a:pt x="172794" y="196888"/>
                      </a:cubicBezTo>
                      <a:cubicBezTo>
                        <a:pt x="172794" y="202374"/>
                        <a:pt x="167309" y="207859"/>
                        <a:pt x="161823" y="207859"/>
                      </a:cubicBezTo>
                      <a:lnTo>
                        <a:pt x="49370" y="207859"/>
                      </a:lnTo>
                      <a:cubicBezTo>
                        <a:pt x="24685" y="207859"/>
                        <a:pt x="5486" y="227059"/>
                        <a:pt x="5486" y="251743"/>
                      </a:cubicBezTo>
                      <a:lnTo>
                        <a:pt x="5486" y="320313"/>
                      </a:lnTo>
                      <a:cubicBezTo>
                        <a:pt x="5486" y="328541"/>
                        <a:pt x="13714" y="336769"/>
                        <a:pt x="21942" y="336769"/>
                      </a:cubicBezTo>
                      <a:cubicBezTo>
                        <a:pt x="30170" y="336769"/>
                        <a:pt x="38399" y="328541"/>
                        <a:pt x="38399" y="320313"/>
                      </a:cubicBezTo>
                      <a:lnTo>
                        <a:pt x="38399" y="251743"/>
                      </a:lnTo>
                      <a:cubicBezTo>
                        <a:pt x="38399" y="246258"/>
                        <a:pt x="43884" y="240773"/>
                        <a:pt x="49370" y="240773"/>
                      </a:cubicBezTo>
                      <a:lnTo>
                        <a:pt x="161823" y="240773"/>
                      </a:lnTo>
                      <a:cubicBezTo>
                        <a:pt x="183766" y="240773"/>
                        <a:pt x="200222" y="227059"/>
                        <a:pt x="205708" y="205117"/>
                      </a:cubicBezTo>
                      <a:cubicBezTo>
                        <a:pt x="213936" y="158490"/>
                        <a:pt x="255077" y="125576"/>
                        <a:pt x="301704" y="125576"/>
                      </a:cubicBezTo>
                      <a:cubicBezTo>
                        <a:pt x="348332" y="125576"/>
                        <a:pt x="389473" y="158490"/>
                        <a:pt x="397701" y="205117"/>
                      </a:cubicBezTo>
                      <a:cubicBezTo>
                        <a:pt x="403187" y="227059"/>
                        <a:pt x="419644" y="240773"/>
                        <a:pt x="441586" y="240773"/>
                      </a:cubicBezTo>
                      <a:lnTo>
                        <a:pt x="518383" y="240773"/>
                      </a:lnTo>
                      <a:cubicBezTo>
                        <a:pt x="523869" y="240773"/>
                        <a:pt x="529354" y="246258"/>
                        <a:pt x="529354" y="251743"/>
                      </a:cubicBezTo>
                      <a:lnTo>
                        <a:pt x="529354" y="328541"/>
                      </a:lnTo>
                      <a:cubicBezTo>
                        <a:pt x="529354" y="334026"/>
                        <a:pt x="523869" y="339512"/>
                        <a:pt x="518383" y="339512"/>
                      </a:cubicBezTo>
                      <a:cubicBezTo>
                        <a:pt x="458042" y="353226"/>
                        <a:pt x="414158" y="405338"/>
                        <a:pt x="414158" y="468422"/>
                      </a:cubicBezTo>
                      <a:cubicBezTo>
                        <a:pt x="414158" y="531505"/>
                        <a:pt x="458042" y="583618"/>
                        <a:pt x="518383" y="597332"/>
                      </a:cubicBezTo>
                      <a:cubicBezTo>
                        <a:pt x="523869" y="597332"/>
                        <a:pt x="529354" y="602817"/>
                        <a:pt x="529354" y="608303"/>
                      </a:cubicBezTo>
                      <a:lnTo>
                        <a:pt x="529354" y="685100"/>
                      </a:lnTo>
                      <a:cubicBezTo>
                        <a:pt x="529354" y="690585"/>
                        <a:pt x="523869" y="696071"/>
                        <a:pt x="518383" y="696071"/>
                      </a:cubicBezTo>
                      <a:lnTo>
                        <a:pt x="285248" y="696071"/>
                      </a:lnTo>
                      <a:cubicBezTo>
                        <a:pt x="279762" y="696071"/>
                        <a:pt x="277019" y="698814"/>
                        <a:pt x="271534" y="701556"/>
                      </a:cubicBezTo>
                      <a:lnTo>
                        <a:pt x="112453" y="901778"/>
                      </a:lnTo>
                      <a:cubicBezTo>
                        <a:pt x="112453" y="904521"/>
                        <a:pt x="109711" y="904521"/>
                        <a:pt x="106968" y="901778"/>
                      </a:cubicBezTo>
                      <a:cubicBezTo>
                        <a:pt x="104225" y="901778"/>
                        <a:pt x="104225" y="899036"/>
                        <a:pt x="104225" y="899036"/>
                      </a:cubicBezTo>
                      <a:lnTo>
                        <a:pt x="104225" y="718013"/>
                      </a:lnTo>
                      <a:cubicBezTo>
                        <a:pt x="104225" y="709785"/>
                        <a:pt x="95997" y="701556"/>
                        <a:pt x="87769" y="701556"/>
                      </a:cubicBezTo>
                      <a:lnTo>
                        <a:pt x="43884" y="701556"/>
                      </a:lnTo>
                      <a:cubicBezTo>
                        <a:pt x="38399" y="701556"/>
                        <a:pt x="32913" y="696071"/>
                        <a:pt x="32913" y="690585"/>
                      </a:cubicBezTo>
                      <a:lnTo>
                        <a:pt x="32913" y="397110"/>
                      </a:lnTo>
                      <a:cubicBezTo>
                        <a:pt x="32913" y="388882"/>
                        <a:pt x="24685" y="380653"/>
                        <a:pt x="16457" y="380653"/>
                      </a:cubicBezTo>
                      <a:cubicBezTo>
                        <a:pt x="8228" y="380653"/>
                        <a:pt x="0" y="388882"/>
                        <a:pt x="0" y="397110"/>
                      </a:cubicBezTo>
                      <a:lnTo>
                        <a:pt x="0" y="690585"/>
                      </a:lnTo>
                      <a:cubicBezTo>
                        <a:pt x="0" y="715270"/>
                        <a:pt x="19199" y="734470"/>
                        <a:pt x="43884" y="734470"/>
                      </a:cubicBezTo>
                      <a:lnTo>
                        <a:pt x="71312" y="734470"/>
                      </a:lnTo>
                      <a:lnTo>
                        <a:pt x="71312" y="907264"/>
                      </a:lnTo>
                      <a:cubicBezTo>
                        <a:pt x="71312" y="923720"/>
                        <a:pt x="79540" y="937434"/>
                        <a:pt x="95997" y="940177"/>
                      </a:cubicBezTo>
                      <a:cubicBezTo>
                        <a:pt x="109711" y="945662"/>
                        <a:pt x="126167" y="940177"/>
                        <a:pt x="137138" y="929206"/>
                      </a:cubicBezTo>
                      <a:lnTo>
                        <a:pt x="290733" y="734470"/>
                      </a:lnTo>
                      <a:lnTo>
                        <a:pt x="515640" y="734470"/>
                      </a:lnTo>
                      <a:cubicBezTo>
                        <a:pt x="526611" y="734470"/>
                        <a:pt x="534840" y="731727"/>
                        <a:pt x="543068" y="723499"/>
                      </a:cubicBezTo>
                      <a:cubicBezTo>
                        <a:pt x="551296" y="728984"/>
                        <a:pt x="559525" y="734470"/>
                        <a:pt x="570496" y="734470"/>
                      </a:cubicBezTo>
                      <a:lnTo>
                        <a:pt x="647293" y="734470"/>
                      </a:lnTo>
                      <a:cubicBezTo>
                        <a:pt x="669235" y="734470"/>
                        <a:pt x="685692" y="720756"/>
                        <a:pt x="691178" y="698814"/>
                      </a:cubicBezTo>
                      <a:cubicBezTo>
                        <a:pt x="699406" y="652187"/>
                        <a:pt x="740547" y="619273"/>
                        <a:pt x="787174" y="619273"/>
                      </a:cubicBezTo>
                      <a:cubicBezTo>
                        <a:pt x="833801" y="619273"/>
                        <a:pt x="874943" y="652187"/>
                        <a:pt x="883171" y="698814"/>
                      </a:cubicBezTo>
                      <a:cubicBezTo>
                        <a:pt x="888657" y="720756"/>
                        <a:pt x="905113" y="734470"/>
                        <a:pt x="927055" y="734470"/>
                      </a:cubicBezTo>
                      <a:lnTo>
                        <a:pt x="1039509" y="734470"/>
                      </a:lnTo>
                      <a:cubicBezTo>
                        <a:pt x="1064194" y="734470"/>
                        <a:pt x="1083393" y="715270"/>
                        <a:pt x="1083393" y="690585"/>
                      </a:cubicBezTo>
                      <a:lnTo>
                        <a:pt x="1083393" y="630245"/>
                      </a:lnTo>
                      <a:cubicBezTo>
                        <a:pt x="1083393" y="622016"/>
                        <a:pt x="1075165" y="613788"/>
                        <a:pt x="1066937" y="613788"/>
                      </a:cubicBezTo>
                      <a:cubicBezTo>
                        <a:pt x="1058708" y="613788"/>
                        <a:pt x="1050480" y="622016"/>
                        <a:pt x="1050480" y="630245"/>
                      </a:cubicBezTo>
                      <a:lnTo>
                        <a:pt x="1050480" y="690585"/>
                      </a:lnTo>
                      <a:cubicBezTo>
                        <a:pt x="1050480" y="696071"/>
                        <a:pt x="1044994" y="701556"/>
                        <a:pt x="1039509" y="701556"/>
                      </a:cubicBezTo>
                      <a:lnTo>
                        <a:pt x="927055" y="701556"/>
                      </a:lnTo>
                      <a:cubicBezTo>
                        <a:pt x="921570" y="701556"/>
                        <a:pt x="916084" y="696071"/>
                        <a:pt x="916084" y="690585"/>
                      </a:cubicBezTo>
                      <a:cubicBezTo>
                        <a:pt x="905113" y="630245"/>
                        <a:pt x="850258" y="586360"/>
                        <a:pt x="787174" y="586360"/>
                      </a:cubicBezTo>
                      <a:cubicBezTo>
                        <a:pt x="724091" y="586360"/>
                        <a:pt x="671978" y="630245"/>
                        <a:pt x="658264" y="690585"/>
                      </a:cubicBezTo>
                      <a:cubicBezTo>
                        <a:pt x="658264" y="696071"/>
                        <a:pt x="652779" y="701556"/>
                        <a:pt x="647293" y="701556"/>
                      </a:cubicBezTo>
                      <a:lnTo>
                        <a:pt x="570496" y="701556"/>
                      </a:lnTo>
                      <a:cubicBezTo>
                        <a:pt x="565010" y="701556"/>
                        <a:pt x="559525" y="696071"/>
                        <a:pt x="559525" y="690585"/>
                      </a:cubicBezTo>
                      <a:lnTo>
                        <a:pt x="559525" y="613788"/>
                      </a:lnTo>
                      <a:cubicBezTo>
                        <a:pt x="559525" y="591846"/>
                        <a:pt x="545811" y="575390"/>
                        <a:pt x="523869" y="569904"/>
                      </a:cubicBezTo>
                      <a:cubicBezTo>
                        <a:pt x="477242" y="561676"/>
                        <a:pt x="444328" y="520534"/>
                        <a:pt x="444328" y="473907"/>
                      </a:cubicBezTo>
                      <a:cubicBezTo>
                        <a:pt x="444328" y="427280"/>
                        <a:pt x="477242" y="386139"/>
                        <a:pt x="523869" y="377911"/>
                      </a:cubicBezTo>
                      <a:cubicBezTo>
                        <a:pt x="545811" y="372425"/>
                        <a:pt x="559525" y="355969"/>
                        <a:pt x="559525" y="334026"/>
                      </a:cubicBezTo>
                      <a:lnTo>
                        <a:pt x="559525" y="257229"/>
                      </a:lnTo>
                      <a:cubicBezTo>
                        <a:pt x="559525" y="251743"/>
                        <a:pt x="565010" y="246258"/>
                        <a:pt x="570496" y="246258"/>
                      </a:cubicBezTo>
                      <a:lnTo>
                        <a:pt x="803631" y="246258"/>
                      </a:lnTo>
                      <a:cubicBezTo>
                        <a:pt x="809116" y="246258"/>
                        <a:pt x="811859" y="243515"/>
                        <a:pt x="817345" y="240773"/>
                      </a:cubicBezTo>
                      <a:lnTo>
                        <a:pt x="976425" y="37808"/>
                      </a:lnTo>
                      <a:cubicBezTo>
                        <a:pt x="976425" y="35065"/>
                        <a:pt x="979168" y="35065"/>
                        <a:pt x="981911" y="37808"/>
                      </a:cubicBezTo>
                      <a:cubicBezTo>
                        <a:pt x="984654" y="40551"/>
                        <a:pt x="984654" y="40551"/>
                        <a:pt x="984654" y="40551"/>
                      </a:cubicBezTo>
                      <a:lnTo>
                        <a:pt x="984654" y="229801"/>
                      </a:lnTo>
                      <a:cubicBezTo>
                        <a:pt x="984654" y="238030"/>
                        <a:pt x="992882" y="246258"/>
                        <a:pt x="1001110" y="246258"/>
                      </a:cubicBezTo>
                      <a:lnTo>
                        <a:pt x="1044994" y="246258"/>
                      </a:lnTo>
                      <a:cubicBezTo>
                        <a:pt x="1050480" y="246258"/>
                        <a:pt x="1055966" y="251743"/>
                        <a:pt x="1055966" y="257229"/>
                      </a:cubicBezTo>
                      <a:lnTo>
                        <a:pt x="1055966" y="558933"/>
                      </a:lnTo>
                      <a:cubicBezTo>
                        <a:pt x="1058708" y="561676"/>
                        <a:pt x="1066937" y="569904"/>
                        <a:pt x="1075165" y="569904"/>
                      </a:cubicBezTo>
                      <a:lnTo>
                        <a:pt x="1075165" y="569904"/>
                      </a:lnTo>
                      <a:close/>
                    </a:path>
                  </a:pathLst>
                </a:custGeom>
                <a:grpFill/>
                <a:ln w="27426"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8108209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18BA64-DF76-DD6C-71E2-F7959E512151}"/>
              </a:ext>
            </a:extLst>
          </p:cNvPr>
          <p:cNvSpPr>
            <a:spLocks noGrp="1"/>
          </p:cNvSpPr>
          <p:nvPr>
            <p:ph type="body" sz="quarter" idx="16"/>
          </p:nvPr>
        </p:nvSpPr>
        <p:spPr>
          <a:xfrm>
            <a:off x="515374" y="709393"/>
            <a:ext cx="10479218" cy="803654"/>
          </a:xfrm>
        </p:spPr>
        <p:txBody>
          <a:bodyPr/>
          <a:lstStyle/>
          <a:p>
            <a:r>
              <a:rPr lang="nl-NL" dirty="0"/>
              <a:t>Co-creatie in voedselsystemen</a:t>
            </a:r>
            <a:endParaRPr lang="en-US" dirty="0"/>
          </a:p>
        </p:txBody>
      </p:sp>
      <p:sp>
        <p:nvSpPr>
          <p:cNvPr id="3" name="Text Placeholder 2">
            <a:extLst>
              <a:ext uri="{FF2B5EF4-FFF2-40B4-BE49-F238E27FC236}">
                <a16:creationId xmlns:a16="http://schemas.microsoft.com/office/drawing/2014/main" id="{25DC56E2-27F7-C92E-08AB-9FF303B609F4}"/>
              </a:ext>
            </a:extLst>
          </p:cNvPr>
          <p:cNvSpPr>
            <a:spLocks noGrp="1"/>
          </p:cNvSpPr>
          <p:nvPr>
            <p:ph type="body" sz="quarter" idx="19"/>
          </p:nvPr>
        </p:nvSpPr>
        <p:spPr>
          <a:xfrm>
            <a:off x="510363" y="2095115"/>
            <a:ext cx="11249246" cy="521145"/>
          </a:xfrm>
        </p:spPr>
        <p:txBody>
          <a:bodyPr/>
          <a:lstStyle/>
          <a:p>
            <a:pPr marL="0" indent="0"/>
            <a:r>
              <a:rPr lang="nl-NL" dirty="0"/>
              <a:t>Co-creatie betekent samen oplossingen ontwikkelen, in plaats van dat alleen experts dit doen. In voedselsystemen werken bijvoorbeeld producenten, keukens, voedselhubs, opleiders, onderzoekers en maatschappelijke organisaties samen aan gezamenlijke uitdagingen. </a:t>
            </a:r>
            <a:r>
              <a:rPr lang="en-US" dirty="0" err="1"/>
              <a:t>Netwerken</a:t>
            </a:r>
            <a:r>
              <a:rPr lang="en-US" dirty="0"/>
              <a:t> zoals het </a:t>
            </a:r>
            <a:r>
              <a:rPr lang="en-US" dirty="0">
                <a:hlinkClick r:id="rId2"/>
              </a:rPr>
              <a:t>European Network of Living Labs </a:t>
            </a:r>
            <a:r>
              <a:rPr lang="nl-NL" dirty="0"/>
              <a:t>stimuleren dit door ruimte te bieden voor experiment en samenwerking in de praktijk. Zo wordt innovatie verbonden met dagelijkse voedselpraktijken.</a:t>
            </a:r>
            <a:endParaRPr lang="en-US" dirty="0"/>
          </a:p>
          <a:p>
            <a:pPr marL="0" indent="0"/>
            <a:endParaRPr lang="en-IE" dirty="0"/>
          </a:p>
        </p:txBody>
      </p:sp>
      <p:sp>
        <p:nvSpPr>
          <p:cNvPr id="4" name="Freeform 1">
            <a:extLst>
              <a:ext uri="{FF2B5EF4-FFF2-40B4-BE49-F238E27FC236}">
                <a16:creationId xmlns:a16="http://schemas.microsoft.com/office/drawing/2014/main" id="{D59ADE76-BC2F-B4FD-5289-2DF433E46B31}"/>
              </a:ext>
            </a:extLst>
          </p:cNvPr>
          <p:cNvSpPr>
            <a:spLocks noChangeArrowheads="1"/>
          </p:cNvSpPr>
          <p:nvPr/>
        </p:nvSpPr>
        <p:spPr bwMode="auto">
          <a:xfrm>
            <a:off x="1871828" y="4397310"/>
            <a:ext cx="2188739" cy="202793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F09C4F0F-740E-3B81-51C1-B193CF548492}"/>
              </a:ext>
            </a:extLst>
          </p:cNvPr>
          <p:cNvSpPr>
            <a:spLocks noChangeArrowheads="1"/>
          </p:cNvSpPr>
          <p:nvPr/>
        </p:nvSpPr>
        <p:spPr bwMode="auto">
          <a:xfrm>
            <a:off x="1932556" y="4458038"/>
            <a:ext cx="2188739" cy="2027933"/>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26F46"/>
          </a:solidFill>
          <a:ln>
            <a:noFill/>
          </a:ln>
          <a:effectLst/>
        </p:spPr>
        <p:txBody>
          <a:bodyPr wrap="none" anchor="ctr"/>
          <a:lstStyle/>
          <a:p>
            <a:endParaRPr lang="en-US" sz="900"/>
          </a:p>
        </p:txBody>
      </p:sp>
      <p:sp>
        <p:nvSpPr>
          <p:cNvPr id="6" name="Freeform 172">
            <a:extLst>
              <a:ext uri="{FF2B5EF4-FFF2-40B4-BE49-F238E27FC236}">
                <a16:creationId xmlns:a16="http://schemas.microsoft.com/office/drawing/2014/main" id="{BC82E1CB-DAFC-8A73-E39B-DCCD2080E285}"/>
              </a:ext>
            </a:extLst>
          </p:cNvPr>
          <p:cNvSpPr>
            <a:spLocks noChangeArrowheads="1"/>
          </p:cNvSpPr>
          <p:nvPr/>
        </p:nvSpPr>
        <p:spPr bwMode="auto">
          <a:xfrm>
            <a:off x="1995815" y="4518766"/>
            <a:ext cx="2188739" cy="202793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 name="Freeform 173">
            <a:extLst>
              <a:ext uri="{FF2B5EF4-FFF2-40B4-BE49-F238E27FC236}">
                <a16:creationId xmlns:a16="http://schemas.microsoft.com/office/drawing/2014/main" id="{32944463-8B63-1098-1665-18BBDB813BF6}"/>
              </a:ext>
            </a:extLst>
          </p:cNvPr>
          <p:cNvSpPr>
            <a:spLocks noChangeArrowheads="1"/>
          </p:cNvSpPr>
          <p:nvPr/>
        </p:nvSpPr>
        <p:spPr bwMode="auto">
          <a:xfrm>
            <a:off x="3423704" y="5685159"/>
            <a:ext cx="902549" cy="836237"/>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a:effectLst/>
        </p:spPr>
        <p:txBody>
          <a:bodyPr wrap="none" anchor="ctr"/>
          <a:lstStyle/>
          <a:p>
            <a:endParaRPr lang="en-US" sz="900"/>
          </a:p>
        </p:txBody>
      </p:sp>
      <p:sp>
        <p:nvSpPr>
          <p:cNvPr id="8" name="Freeform 174">
            <a:extLst>
              <a:ext uri="{FF2B5EF4-FFF2-40B4-BE49-F238E27FC236}">
                <a16:creationId xmlns:a16="http://schemas.microsoft.com/office/drawing/2014/main" id="{7EA83F69-A815-AC7E-3715-A7FD81DD1CD0}"/>
              </a:ext>
            </a:extLst>
          </p:cNvPr>
          <p:cNvSpPr>
            <a:spLocks noChangeArrowheads="1"/>
          </p:cNvSpPr>
          <p:nvPr/>
        </p:nvSpPr>
        <p:spPr bwMode="auto">
          <a:xfrm>
            <a:off x="3373484" y="5642344"/>
            <a:ext cx="1003377" cy="929660"/>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E530B13B-3ACE-9287-A56A-F316DBE00FE1}"/>
              </a:ext>
            </a:extLst>
          </p:cNvPr>
          <p:cNvSpPr>
            <a:spLocks noChangeArrowheads="1"/>
          </p:cNvSpPr>
          <p:nvPr/>
        </p:nvSpPr>
        <p:spPr bwMode="auto">
          <a:xfrm>
            <a:off x="4603435" y="4388497"/>
            <a:ext cx="2188739" cy="2027933"/>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32D3ACDD-126C-E7E5-1404-43EE2AF9CB7E}"/>
              </a:ext>
            </a:extLst>
          </p:cNvPr>
          <p:cNvSpPr>
            <a:spLocks noChangeArrowheads="1"/>
          </p:cNvSpPr>
          <p:nvPr/>
        </p:nvSpPr>
        <p:spPr bwMode="auto">
          <a:xfrm>
            <a:off x="4664163" y="4449225"/>
            <a:ext cx="2188739" cy="2027933"/>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CC0DA"/>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08144656-F2C2-BFE1-5E07-95BEFAA41CD7}"/>
              </a:ext>
            </a:extLst>
          </p:cNvPr>
          <p:cNvSpPr>
            <a:spLocks noChangeArrowheads="1"/>
          </p:cNvSpPr>
          <p:nvPr/>
        </p:nvSpPr>
        <p:spPr bwMode="auto">
          <a:xfrm>
            <a:off x="4727420" y="4509953"/>
            <a:ext cx="2188739" cy="2027933"/>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2" name="Freeform 178">
            <a:extLst>
              <a:ext uri="{FF2B5EF4-FFF2-40B4-BE49-F238E27FC236}">
                <a16:creationId xmlns:a16="http://schemas.microsoft.com/office/drawing/2014/main" id="{0EE28C29-4A64-30C1-C335-C5B690531EED}"/>
              </a:ext>
            </a:extLst>
          </p:cNvPr>
          <p:cNvSpPr>
            <a:spLocks noChangeArrowheads="1"/>
          </p:cNvSpPr>
          <p:nvPr/>
        </p:nvSpPr>
        <p:spPr bwMode="auto">
          <a:xfrm>
            <a:off x="6155240" y="5676345"/>
            <a:ext cx="900089" cy="836237"/>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292668"/>
          </a:solidFill>
          <a:ln>
            <a:noFill/>
          </a:ln>
          <a:effectLst/>
        </p:spPr>
        <p:txBody>
          <a:bodyPr wrap="none" anchor="ctr"/>
          <a:lstStyle/>
          <a:p>
            <a:endParaRPr lang="en-US" sz="900"/>
          </a:p>
        </p:txBody>
      </p:sp>
      <p:sp>
        <p:nvSpPr>
          <p:cNvPr id="13" name="Freeform 179">
            <a:extLst>
              <a:ext uri="{FF2B5EF4-FFF2-40B4-BE49-F238E27FC236}">
                <a16:creationId xmlns:a16="http://schemas.microsoft.com/office/drawing/2014/main" id="{7B4D7EE8-D53E-F1A5-4BD3-30B33ADEE31A}"/>
              </a:ext>
            </a:extLst>
          </p:cNvPr>
          <p:cNvSpPr>
            <a:spLocks noChangeArrowheads="1"/>
          </p:cNvSpPr>
          <p:nvPr/>
        </p:nvSpPr>
        <p:spPr bwMode="auto">
          <a:xfrm>
            <a:off x="6105089" y="5633530"/>
            <a:ext cx="1003377" cy="929660"/>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C7804FE9-0D6C-9433-D625-1EA40F717C0F}"/>
              </a:ext>
            </a:extLst>
          </p:cNvPr>
          <p:cNvSpPr>
            <a:spLocks noChangeArrowheads="1"/>
          </p:cNvSpPr>
          <p:nvPr/>
        </p:nvSpPr>
        <p:spPr bwMode="auto">
          <a:xfrm>
            <a:off x="7533860" y="4397310"/>
            <a:ext cx="2188739" cy="2027933"/>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176AFD52-E883-D1E3-6AFA-87CF3D4349FF}"/>
              </a:ext>
            </a:extLst>
          </p:cNvPr>
          <p:cNvSpPr>
            <a:spLocks noChangeArrowheads="1"/>
          </p:cNvSpPr>
          <p:nvPr/>
        </p:nvSpPr>
        <p:spPr bwMode="auto">
          <a:xfrm>
            <a:off x="7594588" y="4458038"/>
            <a:ext cx="2188739" cy="2027933"/>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F26F46"/>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3B5E9CAA-3B05-4727-522D-1CEDACB83058}"/>
              </a:ext>
            </a:extLst>
          </p:cNvPr>
          <p:cNvSpPr>
            <a:spLocks noChangeArrowheads="1"/>
          </p:cNvSpPr>
          <p:nvPr/>
        </p:nvSpPr>
        <p:spPr bwMode="auto">
          <a:xfrm>
            <a:off x="7655316" y="4518766"/>
            <a:ext cx="2188739" cy="202793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7" name="Freeform 183">
            <a:extLst>
              <a:ext uri="{FF2B5EF4-FFF2-40B4-BE49-F238E27FC236}">
                <a16:creationId xmlns:a16="http://schemas.microsoft.com/office/drawing/2014/main" id="{8C6ACCC3-EE65-95FE-6D6F-768CD5A9361B}"/>
              </a:ext>
            </a:extLst>
          </p:cNvPr>
          <p:cNvSpPr>
            <a:spLocks noChangeArrowheads="1"/>
          </p:cNvSpPr>
          <p:nvPr/>
        </p:nvSpPr>
        <p:spPr bwMode="auto">
          <a:xfrm>
            <a:off x="9083204" y="5685159"/>
            <a:ext cx="902549" cy="836237"/>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a:effectLst/>
        </p:spPr>
        <p:txBody>
          <a:bodyPr wrap="none" anchor="ctr"/>
          <a:lstStyle/>
          <a:p>
            <a:endParaRPr lang="en-US" sz="900"/>
          </a:p>
        </p:txBody>
      </p:sp>
      <p:sp>
        <p:nvSpPr>
          <p:cNvPr id="18" name="Freeform 184">
            <a:extLst>
              <a:ext uri="{FF2B5EF4-FFF2-40B4-BE49-F238E27FC236}">
                <a16:creationId xmlns:a16="http://schemas.microsoft.com/office/drawing/2014/main" id="{5E02C68A-B284-45A1-D42C-DC9A8F1ECC9E}"/>
              </a:ext>
            </a:extLst>
          </p:cNvPr>
          <p:cNvSpPr>
            <a:spLocks noChangeArrowheads="1"/>
          </p:cNvSpPr>
          <p:nvPr/>
        </p:nvSpPr>
        <p:spPr bwMode="auto">
          <a:xfrm>
            <a:off x="9035514" y="5642344"/>
            <a:ext cx="1003377" cy="929660"/>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24C56823-757D-227A-4231-E396CF6614DC}"/>
              </a:ext>
            </a:extLst>
          </p:cNvPr>
          <p:cNvSpPr txBox="1"/>
          <p:nvPr/>
        </p:nvSpPr>
        <p:spPr>
          <a:xfrm>
            <a:off x="1908094" y="4850984"/>
            <a:ext cx="2262986" cy="923330"/>
          </a:xfrm>
          <a:prstGeom prst="rect">
            <a:avLst/>
          </a:prstGeom>
          <a:noFill/>
        </p:spPr>
        <p:txBody>
          <a:bodyPr wrap="square" rtlCol="0">
            <a:spAutoFit/>
          </a:bodyPr>
          <a:lstStyle/>
          <a:p>
            <a:pPr algn="ctr"/>
            <a:r>
              <a:rPr lang="nl-NL" b="1" dirty="0">
                <a:solidFill>
                  <a:schemeClr val="bg1"/>
                </a:solidFill>
                <a:latin typeface="Calibri" panose="020F0502020204030204" pitchFamily="34" charset="0"/>
                <a:ea typeface="Lato" charset="0"/>
                <a:cs typeface="Calibri" panose="020F0502020204030204" pitchFamily="34" charset="0"/>
              </a:rPr>
              <a:t>oplossingen die aansluiten bij de lokale context</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25" name="CuadroTexto 555">
            <a:extLst>
              <a:ext uri="{FF2B5EF4-FFF2-40B4-BE49-F238E27FC236}">
                <a16:creationId xmlns:a16="http://schemas.microsoft.com/office/drawing/2014/main" id="{57B8669F-D804-3E00-F19F-C1C3AA9DE209}"/>
              </a:ext>
            </a:extLst>
          </p:cNvPr>
          <p:cNvSpPr txBox="1"/>
          <p:nvPr/>
        </p:nvSpPr>
        <p:spPr>
          <a:xfrm>
            <a:off x="4753302" y="4927539"/>
            <a:ext cx="2003362" cy="646331"/>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Lato" charset="0"/>
                <a:cs typeface="Calibri" panose="020F0502020204030204" pitchFamily="34" charset="0"/>
              </a:rPr>
              <a:t>Wederzijds leren </a:t>
            </a:r>
            <a:r>
              <a:rPr lang="en-US" b="1" dirty="0" err="1">
                <a:solidFill>
                  <a:schemeClr val="bg1"/>
                </a:solidFill>
                <a:latin typeface="Calibri" panose="020F0502020204030204" pitchFamily="34" charset="0"/>
                <a:ea typeface="Lato" charset="0"/>
                <a:cs typeface="Calibri" panose="020F0502020204030204" pitchFamily="34" charset="0"/>
              </a:rPr>
              <a:t>en</a:t>
            </a:r>
            <a:r>
              <a:rPr lang="en-US" b="1" dirty="0">
                <a:solidFill>
                  <a:schemeClr val="bg1"/>
                </a:solidFill>
                <a:latin typeface="Calibri" panose="020F0502020204030204" pitchFamily="34" charset="0"/>
                <a:ea typeface="Lato" charset="0"/>
                <a:cs typeface="Calibri" panose="020F0502020204030204" pitchFamily="34" charset="0"/>
              </a:rPr>
              <a:t> </a:t>
            </a:r>
            <a:r>
              <a:rPr lang="en-US" b="1" dirty="0" err="1">
                <a:solidFill>
                  <a:schemeClr val="bg1"/>
                </a:solidFill>
                <a:latin typeface="Calibri" panose="020F0502020204030204" pitchFamily="34" charset="0"/>
                <a:ea typeface="Lato" charset="0"/>
                <a:cs typeface="Calibri" panose="020F0502020204030204" pitchFamily="34" charset="0"/>
              </a:rPr>
              <a:t>kennis</a:t>
            </a:r>
            <a:r>
              <a:rPr lang="en-US" b="1" dirty="0">
                <a:solidFill>
                  <a:schemeClr val="bg1"/>
                </a:solidFill>
                <a:latin typeface="Calibri" panose="020F0502020204030204" pitchFamily="34" charset="0"/>
                <a:ea typeface="Lato" charset="0"/>
                <a:cs typeface="Calibri" panose="020F0502020204030204" pitchFamily="34" charset="0"/>
              </a:rPr>
              <a:t> </a:t>
            </a:r>
            <a:r>
              <a:rPr lang="en-US" b="1" dirty="0" err="1">
                <a:solidFill>
                  <a:schemeClr val="bg1"/>
                </a:solidFill>
                <a:latin typeface="Calibri" panose="020F0502020204030204" pitchFamily="34" charset="0"/>
                <a:ea typeface="Lato" charset="0"/>
                <a:cs typeface="Calibri" panose="020F0502020204030204" pitchFamily="34" charset="0"/>
              </a:rPr>
              <a:t>delen</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26" name="CuadroTexto 557">
            <a:extLst>
              <a:ext uri="{FF2B5EF4-FFF2-40B4-BE49-F238E27FC236}">
                <a16:creationId xmlns:a16="http://schemas.microsoft.com/office/drawing/2014/main" id="{FF15E263-E8A6-67DF-5181-89BF4CEDD967}"/>
              </a:ext>
            </a:extLst>
          </p:cNvPr>
          <p:cNvSpPr txBox="1"/>
          <p:nvPr/>
        </p:nvSpPr>
        <p:spPr>
          <a:xfrm>
            <a:off x="7618886" y="4879818"/>
            <a:ext cx="2184165" cy="923330"/>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Lato" charset="0"/>
                <a:cs typeface="Calibri" panose="020F0502020204030204" pitchFamily="34" charset="0"/>
              </a:rPr>
              <a:t>Meer vertrouwen, eigenaarschap en impact op de lange termijn</a:t>
            </a:r>
          </a:p>
        </p:txBody>
      </p:sp>
      <p:grpSp>
        <p:nvGrpSpPr>
          <p:cNvPr id="28" name="Graphic 3">
            <a:extLst>
              <a:ext uri="{FF2B5EF4-FFF2-40B4-BE49-F238E27FC236}">
                <a16:creationId xmlns:a16="http://schemas.microsoft.com/office/drawing/2014/main" id="{4E870902-C831-A7AC-FB0B-5AACB72C5FC0}"/>
              </a:ext>
            </a:extLst>
          </p:cNvPr>
          <p:cNvGrpSpPr/>
          <p:nvPr/>
        </p:nvGrpSpPr>
        <p:grpSpPr>
          <a:xfrm>
            <a:off x="6289852" y="5699384"/>
            <a:ext cx="656821" cy="686729"/>
            <a:chOff x="4643578" y="432838"/>
            <a:chExt cx="1028134" cy="1160188"/>
          </a:xfrm>
          <a:solidFill>
            <a:schemeClr val="bg1"/>
          </a:solidFill>
        </p:grpSpPr>
        <p:sp>
          <p:nvSpPr>
            <p:cNvPr id="29" name="Freeform 1033">
              <a:extLst>
                <a:ext uri="{FF2B5EF4-FFF2-40B4-BE49-F238E27FC236}">
                  <a16:creationId xmlns:a16="http://schemas.microsoft.com/office/drawing/2014/main" id="{733BD79B-3857-D901-3137-2F1744D4A2B3}"/>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dirty="0"/>
            </a:p>
          </p:txBody>
        </p:sp>
        <p:grpSp>
          <p:nvGrpSpPr>
            <p:cNvPr id="30" name="Graphic 3">
              <a:extLst>
                <a:ext uri="{FF2B5EF4-FFF2-40B4-BE49-F238E27FC236}">
                  <a16:creationId xmlns:a16="http://schemas.microsoft.com/office/drawing/2014/main" id="{6296B283-B606-6376-70A3-E239447ACE77}"/>
                </a:ext>
              </a:extLst>
            </p:cNvPr>
            <p:cNvGrpSpPr/>
            <p:nvPr/>
          </p:nvGrpSpPr>
          <p:grpSpPr>
            <a:xfrm>
              <a:off x="4643578" y="432838"/>
              <a:ext cx="1028134" cy="1160188"/>
              <a:chOff x="4643578" y="432838"/>
              <a:chExt cx="1028134" cy="1160188"/>
            </a:xfrm>
            <a:grpFill/>
          </p:grpSpPr>
          <p:sp>
            <p:nvSpPr>
              <p:cNvPr id="31" name="Freeform 1035">
                <a:extLst>
                  <a:ext uri="{FF2B5EF4-FFF2-40B4-BE49-F238E27FC236}">
                    <a16:creationId xmlns:a16="http://schemas.microsoft.com/office/drawing/2014/main" id="{D768B475-E429-4BB5-C119-6180A70F9FC2}"/>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32" name="Graphic 3">
                <a:extLst>
                  <a:ext uri="{FF2B5EF4-FFF2-40B4-BE49-F238E27FC236}">
                    <a16:creationId xmlns:a16="http://schemas.microsoft.com/office/drawing/2014/main" id="{D4E57E57-AF0C-02EB-1E3D-E973BC8B71B3}"/>
                  </a:ext>
                </a:extLst>
              </p:cNvPr>
              <p:cNvGrpSpPr/>
              <p:nvPr/>
            </p:nvGrpSpPr>
            <p:grpSpPr>
              <a:xfrm>
                <a:off x="4643578" y="432838"/>
                <a:ext cx="1028134" cy="1160188"/>
                <a:chOff x="4643578" y="432838"/>
                <a:chExt cx="1028134" cy="1160188"/>
              </a:xfrm>
              <a:grpFill/>
            </p:grpSpPr>
            <p:sp>
              <p:nvSpPr>
                <p:cNvPr id="33" name="Freeform 1037">
                  <a:extLst>
                    <a:ext uri="{FF2B5EF4-FFF2-40B4-BE49-F238E27FC236}">
                      <a16:creationId xmlns:a16="http://schemas.microsoft.com/office/drawing/2014/main" id="{F3A044E3-532E-49A1-5665-C75AD2A9568C}"/>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34" name="Freeform 1038">
                  <a:extLst>
                    <a:ext uri="{FF2B5EF4-FFF2-40B4-BE49-F238E27FC236}">
                      <a16:creationId xmlns:a16="http://schemas.microsoft.com/office/drawing/2014/main" id="{E4F6BFD1-1D09-4FE7-25B7-4F1351924AAB}"/>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35" name="Graphic 3">
            <a:extLst>
              <a:ext uri="{FF2B5EF4-FFF2-40B4-BE49-F238E27FC236}">
                <a16:creationId xmlns:a16="http://schemas.microsoft.com/office/drawing/2014/main" id="{E689CC58-7D73-2837-39D9-59520B22C6A3}"/>
              </a:ext>
            </a:extLst>
          </p:cNvPr>
          <p:cNvGrpSpPr/>
          <p:nvPr/>
        </p:nvGrpSpPr>
        <p:grpSpPr>
          <a:xfrm>
            <a:off x="9193972" y="5709858"/>
            <a:ext cx="712143" cy="619113"/>
            <a:chOff x="6615628" y="2116894"/>
            <a:chExt cx="1066935" cy="1001108"/>
          </a:xfrm>
          <a:solidFill>
            <a:schemeClr val="bg1"/>
          </a:solidFill>
        </p:grpSpPr>
        <p:sp>
          <p:nvSpPr>
            <p:cNvPr id="36" name="Freeform 1128">
              <a:extLst>
                <a:ext uri="{FF2B5EF4-FFF2-40B4-BE49-F238E27FC236}">
                  <a16:creationId xmlns:a16="http://schemas.microsoft.com/office/drawing/2014/main" id="{581D519A-83CB-DC6B-117B-D9F651DBFC9E}"/>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37" name="Graphic 3">
              <a:extLst>
                <a:ext uri="{FF2B5EF4-FFF2-40B4-BE49-F238E27FC236}">
                  <a16:creationId xmlns:a16="http://schemas.microsoft.com/office/drawing/2014/main" id="{FCBBDC20-AD2A-AD76-2B5C-4426B76A1FA2}"/>
                </a:ext>
              </a:extLst>
            </p:cNvPr>
            <p:cNvGrpSpPr/>
            <p:nvPr/>
          </p:nvGrpSpPr>
          <p:grpSpPr>
            <a:xfrm>
              <a:off x="6615628" y="2116894"/>
              <a:ext cx="1066935" cy="1001108"/>
              <a:chOff x="6615628" y="2116894"/>
              <a:chExt cx="1066935" cy="1001108"/>
            </a:xfrm>
            <a:grpFill/>
          </p:grpSpPr>
          <p:sp>
            <p:nvSpPr>
              <p:cNvPr id="38" name="Freeform 1130">
                <a:extLst>
                  <a:ext uri="{FF2B5EF4-FFF2-40B4-BE49-F238E27FC236}">
                    <a16:creationId xmlns:a16="http://schemas.microsoft.com/office/drawing/2014/main" id="{396BDFD6-C168-2BE7-DC6A-D9D7808BFFC5}"/>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39" name="Freeform 1131">
                <a:extLst>
                  <a:ext uri="{FF2B5EF4-FFF2-40B4-BE49-F238E27FC236}">
                    <a16:creationId xmlns:a16="http://schemas.microsoft.com/office/drawing/2014/main" id="{502EB653-8CC2-FEB0-7C36-3E14F493EA98}"/>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40" name="Freeform 1132">
                <a:extLst>
                  <a:ext uri="{FF2B5EF4-FFF2-40B4-BE49-F238E27FC236}">
                    <a16:creationId xmlns:a16="http://schemas.microsoft.com/office/drawing/2014/main" id="{8D2ED528-CB19-4546-ED4A-A2AE5BFBBF62}"/>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41" name="Freeform 1133">
                <a:extLst>
                  <a:ext uri="{FF2B5EF4-FFF2-40B4-BE49-F238E27FC236}">
                    <a16:creationId xmlns:a16="http://schemas.microsoft.com/office/drawing/2014/main" id="{9F1D04B6-859E-3678-AF9B-C93DBCE4091E}"/>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42" name="Freeform 1134">
                <a:extLst>
                  <a:ext uri="{FF2B5EF4-FFF2-40B4-BE49-F238E27FC236}">
                    <a16:creationId xmlns:a16="http://schemas.microsoft.com/office/drawing/2014/main" id="{3F75D6C0-0EB4-0586-2019-A27FB5B3F773}"/>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43" name="Freeform 1135">
                <a:extLst>
                  <a:ext uri="{FF2B5EF4-FFF2-40B4-BE49-F238E27FC236}">
                    <a16:creationId xmlns:a16="http://schemas.microsoft.com/office/drawing/2014/main" id="{9B329B66-609C-8964-C40E-4979246DD5D4}"/>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44" name="Freeform 1136">
                <a:extLst>
                  <a:ext uri="{FF2B5EF4-FFF2-40B4-BE49-F238E27FC236}">
                    <a16:creationId xmlns:a16="http://schemas.microsoft.com/office/drawing/2014/main" id="{20E30C1B-7306-9963-ABF9-1948B8E52693}"/>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45" name="Freeform 1137">
                <a:extLst>
                  <a:ext uri="{FF2B5EF4-FFF2-40B4-BE49-F238E27FC236}">
                    <a16:creationId xmlns:a16="http://schemas.microsoft.com/office/drawing/2014/main" id="{37143D91-D570-3D73-10B2-019B43CC4934}"/>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46" name="Freeform 1138">
                <a:extLst>
                  <a:ext uri="{FF2B5EF4-FFF2-40B4-BE49-F238E27FC236}">
                    <a16:creationId xmlns:a16="http://schemas.microsoft.com/office/drawing/2014/main" id="{57B5C4D2-14F1-2A1A-7F63-1D3AA0299AA6}"/>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47" name="Freeform 1139">
                <a:extLst>
                  <a:ext uri="{FF2B5EF4-FFF2-40B4-BE49-F238E27FC236}">
                    <a16:creationId xmlns:a16="http://schemas.microsoft.com/office/drawing/2014/main" id="{2C98B206-23A4-E116-25A2-9971F893E027}"/>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48" name="Freeform 1140">
                <a:extLst>
                  <a:ext uri="{FF2B5EF4-FFF2-40B4-BE49-F238E27FC236}">
                    <a16:creationId xmlns:a16="http://schemas.microsoft.com/office/drawing/2014/main" id="{0E55D494-AF1A-DA95-29E0-FF789E9E199C}"/>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49" name="Freeform 1141">
                <a:extLst>
                  <a:ext uri="{FF2B5EF4-FFF2-40B4-BE49-F238E27FC236}">
                    <a16:creationId xmlns:a16="http://schemas.microsoft.com/office/drawing/2014/main" id="{772F6754-F40A-4E89-EC66-98A6911B5326}"/>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50" name="Group 49">
            <a:extLst>
              <a:ext uri="{FF2B5EF4-FFF2-40B4-BE49-F238E27FC236}">
                <a16:creationId xmlns:a16="http://schemas.microsoft.com/office/drawing/2014/main" id="{DE8CC7FD-F434-F233-7874-8528D4905BEE}"/>
              </a:ext>
            </a:extLst>
          </p:cNvPr>
          <p:cNvGrpSpPr/>
          <p:nvPr/>
        </p:nvGrpSpPr>
        <p:grpSpPr>
          <a:xfrm>
            <a:off x="3654318" y="5818842"/>
            <a:ext cx="575165" cy="532816"/>
            <a:chOff x="3258209" y="1217582"/>
            <a:chExt cx="4712093" cy="4711281"/>
          </a:xfrm>
          <a:solidFill>
            <a:schemeClr val="bg1"/>
          </a:solidFill>
        </p:grpSpPr>
        <p:sp>
          <p:nvSpPr>
            <p:cNvPr id="51" name="Freeform 31">
              <a:extLst>
                <a:ext uri="{FF2B5EF4-FFF2-40B4-BE49-F238E27FC236}">
                  <a16:creationId xmlns:a16="http://schemas.microsoft.com/office/drawing/2014/main" id="{AFBF0211-8DB3-6557-5700-52875968FE52}"/>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52" name="Freeform 32">
              <a:extLst>
                <a:ext uri="{FF2B5EF4-FFF2-40B4-BE49-F238E27FC236}">
                  <a16:creationId xmlns:a16="http://schemas.microsoft.com/office/drawing/2014/main" id="{7C288DFA-8CFB-0F51-C946-5871F38D2E39}"/>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53" name="Group 52">
              <a:extLst>
                <a:ext uri="{FF2B5EF4-FFF2-40B4-BE49-F238E27FC236}">
                  <a16:creationId xmlns:a16="http://schemas.microsoft.com/office/drawing/2014/main" id="{D143961A-7B33-185D-F9D3-40BEA5FFE2BA}"/>
                </a:ext>
              </a:extLst>
            </p:cNvPr>
            <p:cNvGrpSpPr/>
            <p:nvPr/>
          </p:nvGrpSpPr>
          <p:grpSpPr>
            <a:xfrm>
              <a:off x="3258209" y="1217582"/>
              <a:ext cx="4712093" cy="4711281"/>
              <a:chOff x="3258209" y="1217582"/>
              <a:chExt cx="4712093" cy="4711281"/>
            </a:xfrm>
            <a:grpFill/>
          </p:grpSpPr>
          <p:sp>
            <p:nvSpPr>
              <p:cNvPr id="54" name="Freeform 16">
                <a:extLst>
                  <a:ext uri="{FF2B5EF4-FFF2-40B4-BE49-F238E27FC236}">
                    <a16:creationId xmlns:a16="http://schemas.microsoft.com/office/drawing/2014/main" id="{D4AA069E-931C-5D85-69AB-DC7146EC0B93}"/>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55" name="Freeform 18">
                <a:extLst>
                  <a:ext uri="{FF2B5EF4-FFF2-40B4-BE49-F238E27FC236}">
                    <a16:creationId xmlns:a16="http://schemas.microsoft.com/office/drawing/2014/main" id="{23EA563C-35CD-6D03-EDE2-F173F50703EB}"/>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6" name="Freeform 19">
                <a:extLst>
                  <a:ext uri="{FF2B5EF4-FFF2-40B4-BE49-F238E27FC236}">
                    <a16:creationId xmlns:a16="http://schemas.microsoft.com/office/drawing/2014/main" id="{EA8208FB-6BB6-10DE-C3EE-00EC10F05E71}"/>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7" name="Freeform 20">
                <a:extLst>
                  <a:ext uri="{FF2B5EF4-FFF2-40B4-BE49-F238E27FC236}">
                    <a16:creationId xmlns:a16="http://schemas.microsoft.com/office/drawing/2014/main" id="{F6CA9120-EE33-F83C-EE2D-B2B77008C18B}"/>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8" name="Freeform 21">
                <a:extLst>
                  <a:ext uri="{FF2B5EF4-FFF2-40B4-BE49-F238E27FC236}">
                    <a16:creationId xmlns:a16="http://schemas.microsoft.com/office/drawing/2014/main" id="{91061BE5-00C1-93DD-524E-8B246106C1F9}"/>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9" name="Freeform 22">
                <a:extLst>
                  <a:ext uri="{FF2B5EF4-FFF2-40B4-BE49-F238E27FC236}">
                    <a16:creationId xmlns:a16="http://schemas.microsoft.com/office/drawing/2014/main" id="{34D35003-CF09-22F9-A449-43BD64F48307}"/>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60" name="Freeform 23">
                <a:extLst>
                  <a:ext uri="{FF2B5EF4-FFF2-40B4-BE49-F238E27FC236}">
                    <a16:creationId xmlns:a16="http://schemas.microsoft.com/office/drawing/2014/main" id="{5437A157-16AA-F2EA-0026-9D7AC6D35469}"/>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61" name="Freeform 24">
                <a:extLst>
                  <a:ext uri="{FF2B5EF4-FFF2-40B4-BE49-F238E27FC236}">
                    <a16:creationId xmlns:a16="http://schemas.microsoft.com/office/drawing/2014/main" id="{86B1B38B-7DBC-5132-2BEA-EF30A2E1AAC5}"/>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2" name="Freeform 25">
                <a:extLst>
                  <a:ext uri="{FF2B5EF4-FFF2-40B4-BE49-F238E27FC236}">
                    <a16:creationId xmlns:a16="http://schemas.microsoft.com/office/drawing/2014/main" id="{E7FD7B31-01AC-45DD-332F-552B2087053D}"/>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3" name="Freeform 26">
                <a:extLst>
                  <a:ext uri="{FF2B5EF4-FFF2-40B4-BE49-F238E27FC236}">
                    <a16:creationId xmlns:a16="http://schemas.microsoft.com/office/drawing/2014/main" id="{9BF702B9-8E8B-8FFA-6413-C220849A9E34}"/>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64" name="Freeform 27">
                <a:extLst>
                  <a:ext uri="{FF2B5EF4-FFF2-40B4-BE49-F238E27FC236}">
                    <a16:creationId xmlns:a16="http://schemas.microsoft.com/office/drawing/2014/main" id="{54A6EA90-EB6A-24F6-D5D8-9D45D7001753}"/>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65" name="Freeform 28">
                <a:extLst>
                  <a:ext uri="{FF2B5EF4-FFF2-40B4-BE49-F238E27FC236}">
                    <a16:creationId xmlns:a16="http://schemas.microsoft.com/office/drawing/2014/main" id="{CBBAE20E-3230-3B48-78BB-954AE86F7322}"/>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6" name="Freeform 29">
                <a:extLst>
                  <a:ext uri="{FF2B5EF4-FFF2-40B4-BE49-F238E27FC236}">
                    <a16:creationId xmlns:a16="http://schemas.microsoft.com/office/drawing/2014/main" id="{BB080319-BFE5-ACE5-A143-C2515D2F380D}"/>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7" name="Freeform 30">
                <a:extLst>
                  <a:ext uri="{FF2B5EF4-FFF2-40B4-BE49-F238E27FC236}">
                    <a16:creationId xmlns:a16="http://schemas.microsoft.com/office/drawing/2014/main" id="{B683001B-EA40-0430-8938-FB6B9CE9C7F5}"/>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19" name="Group 18">
            <a:extLst>
              <a:ext uri="{FF2B5EF4-FFF2-40B4-BE49-F238E27FC236}">
                <a16:creationId xmlns:a16="http://schemas.microsoft.com/office/drawing/2014/main" id="{E086CE0C-68D0-AE14-40AD-47F0A949CE61}"/>
              </a:ext>
            </a:extLst>
          </p:cNvPr>
          <p:cNvGrpSpPr/>
          <p:nvPr/>
        </p:nvGrpSpPr>
        <p:grpSpPr>
          <a:xfrm>
            <a:off x="9710323" y="432757"/>
            <a:ext cx="1034323" cy="1032970"/>
            <a:chOff x="2357946" y="2285562"/>
            <a:chExt cx="1034323" cy="1032970"/>
          </a:xfrm>
          <a:solidFill>
            <a:schemeClr val="bg1"/>
          </a:solidFill>
        </p:grpSpPr>
        <p:sp>
          <p:nvSpPr>
            <p:cNvPr id="20" name="Freeform 33">
              <a:extLst>
                <a:ext uri="{FF2B5EF4-FFF2-40B4-BE49-F238E27FC236}">
                  <a16:creationId xmlns:a16="http://schemas.microsoft.com/office/drawing/2014/main" id="{406C29F7-4265-9F00-B76F-43421EFDFBB5}"/>
                </a:ext>
              </a:extLst>
            </p:cNvPr>
            <p:cNvSpPr/>
            <p:nvPr/>
          </p:nvSpPr>
          <p:spPr>
            <a:xfrm>
              <a:off x="2682113" y="2313182"/>
              <a:ext cx="382045" cy="279841"/>
            </a:xfrm>
            <a:custGeom>
              <a:avLst/>
              <a:gdLst>
                <a:gd name="connsiteX0" fmla="*/ 69526 w 382045"/>
                <a:gd name="connsiteY0" fmla="*/ 190148 h 279841"/>
                <a:gd name="connsiteX1" fmla="*/ 2009 w 382045"/>
                <a:gd name="connsiteY1" fmla="*/ 163521 h 279841"/>
                <a:gd name="connsiteX2" fmla="*/ 2009 w 382045"/>
                <a:gd name="connsiteY2" fmla="*/ 23731 h 279841"/>
                <a:gd name="connsiteX3" fmla="*/ 19126 w 382045"/>
                <a:gd name="connsiteY3" fmla="*/ 6614 h 279841"/>
                <a:gd name="connsiteX4" fmla="*/ 369076 w 382045"/>
                <a:gd name="connsiteY4" fmla="*/ 8516 h 279841"/>
                <a:gd name="connsiteX5" fmla="*/ 379537 w 382045"/>
                <a:gd name="connsiteY5" fmla="*/ 25633 h 279841"/>
                <a:gd name="connsiteX6" fmla="*/ 379537 w 382045"/>
                <a:gd name="connsiteY6" fmla="*/ 158766 h 279841"/>
                <a:gd name="connsiteX7" fmla="*/ 364321 w 382045"/>
                <a:gd name="connsiteY7" fmla="*/ 177785 h 279841"/>
                <a:gd name="connsiteX8" fmla="*/ 178886 w 382045"/>
                <a:gd name="connsiteY8" fmla="*/ 177785 h 279841"/>
                <a:gd name="connsiteX9" fmla="*/ 159867 w 382045"/>
                <a:gd name="connsiteY9" fmla="*/ 184442 h 279841"/>
                <a:gd name="connsiteX10" fmla="*/ 75232 w 382045"/>
                <a:gd name="connsiteY10" fmla="*/ 269077 h 279841"/>
                <a:gd name="connsiteX11" fmla="*/ 69526 w 382045"/>
                <a:gd name="connsiteY11" fmla="*/ 271929 h 279841"/>
                <a:gd name="connsiteX12" fmla="*/ 69526 w 382045"/>
                <a:gd name="connsiteY12" fmla="*/ 190148 h 279841"/>
                <a:gd name="connsiteX13" fmla="*/ 137995 w 382045"/>
                <a:gd name="connsiteY13" fmla="*/ 40848 h 279841"/>
                <a:gd name="connsiteX14" fmla="*/ 35292 w 382045"/>
                <a:gd name="connsiteY14" fmla="*/ 40848 h 279841"/>
                <a:gd name="connsiteX15" fmla="*/ 35292 w 382045"/>
                <a:gd name="connsiteY15" fmla="*/ 75083 h 279841"/>
                <a:gd name="connsiteX16" fmla="*/ 137995 w 382045"/>
                <a:gd name="connsiteY16" fmla="*/ 75083 h 279841"/>
                <a:gd name="connsiteX17" fmla="*/ 137995 w 382045"/>
                <a:gd name="connsiteY17" fmla="*/ 40848 h 279841"/>
                <a:gd name="connsiteX18" fmla="*/ 345302 w 382045"/>
                <a:gd name="connsiteY18" fmla="*/ 40848 h 279841"/>
                <a:gd name="connsiteX19" fmla="*/ 175082 w 382045"/>
                <a:gd name="connsiteY19" fmla="*/ 40848 h 279841"/>
                <a:gd name="connsiteX20" fmla="*/ 172229 w 382045"/>
                <a:gd name="connsiteY20" fmla="*/ 43701 h 279841"/>
                <a:gd name="connsiteX21" fmla="*/ 172229 w 382045"/>
                <a:gd name="connsiteY21" fmla="*/ 75083 h 279841"/>
                <a:gd name="connsiteX22" fmla="*/ 345302 w 382045"/>
                <a:gd name="connsiteY22" fmla="*/ 75083 h 279841"/>
                <a:gd name="connsiteX23" fmla="*/ 345302 w 382045"/>
                <a:gd name="connsiteY23" fmla="*/ 40848 h 279841"/>
                <a:gd name="connsiteX24" fmla="*/ 345302 w 382045"/>
                <a:gd name="connsiteY24" fmla="*/ 109317 h 279841"/>
                <a:gd name="connsiteX25" fmla="*/ 35292 w 382045"/>
                <a:gd name="connsiteY25" fmla="*/ 109317 h 279841"/>
                <a:gd name="connsiteX26" fmla="*/ 35292 w 382045"/>
                <a:gd name="connsiteY26" fmla="*/ 143551 h 279841"/>
                <a:gd name="connsiteX27" fmla="*/ 345302 w 382045"/>
                <a:gd name="connsiteY27" fmla="*/ 143551 h 279841"/>
                <a:gd name="connsiteX28" fmla="*/ 345302 w 382045"/>
                <a:gd name="connsiteY28" fmla="*/ 109317 h 27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2045" h="279841">
                  <a:moveTo>
                    <a:pt x="69526" y="190148"/>
                  </a:moveTo>
                  <a:cubicBezTo>
                    <a:pt x="63821" y="163521"/>
                    <a:pt x="6764" y="192050"/>
                    <a:pt x="2009" y="163521"/>
                  </a:cubicBezTo>
                  <a:cubicBezTo>
                    <a:pt x="4862" y="119777"/>
                    <a:pt x="-3697" y="65573"/>
                    <a:pt x="2009" y="23731"/>
                  </a:cubicBezTo>
                  <a:cubicBezTo>
                    <a:pt x="7715" y="-18111"/>
                    <a:pt x="8666" y="8516"/>
                    <a:pt x="19126" y="6614"/>
                  </a:cubicBezTo>
                  <a:lnTo>
                    <a:pt x="369076" y="8516"/>
                  </a:lnTo>
                  <a:cubicBezTo>
                    <a:pt x="376684" y="11369"/>
                    <a:pt x="379537" y="18026"/>
                    <a:pt x="379537" y="25633"/>
                  </a:cubicBezTo>
                  <a:cubicBezTo>
                    <a:pt x="383340" y="56064"/>
                    <a:pt x="382389" y="127385"/>
                    <a:pt x="379537" y="158766"/>
                  </a:cubicBezTo>
                  <a:cubicBezTo>
                    <a:pt x="376684" y="190148"/>
                    <a:pt x="375733" y="176834"/>
                    <a:pt x="364321" y="177785"/>
                  </a:cubicBezTo>
                  <a:cubicBezTo>
                    <a:pt x="304412" y="181589"/>
                    <a:pt x="237845" y="172080"/>
                    <a:pt x="178886" y="177785"/>
                  </a:cubicBezTo>
                  <a:cubicBezTo>
                    <a:pt x="170327" y="177785"/>
                    <a:pt x="166524" y="179687"/>
                    <a:pt x="159867" y="184442"/>
                  </a:cubicBezTo>
                  <a:cubicBezTo>
                    <a:pt x="131338" y="205363"/>
                    <a:pt x="103761" y="247205"/>
                    <a:pt x="75232" y="269077"/>
                  </a:cubicBezTo>
                  <a:cubicBezTo>
                    <a:pt x="46704" y="290948"/>
                    <a:pt x="72379" y="272880"/>
                    <a:pt x="69526" y="271929"/>
                  </a:cubicBezTo>
                  <a:lnTo>
                    <a:pt x="69526" y="190148"/>
                  </a:lnTo>
                  <a:close/>
                  <a:moveTo>
                    <a:pt x="137995" y="40848"/>
                  </a:moveTo>
                  <a:lnTo>
                    <a:pt x="35292" y="40848"/>
                  </a:lnTo>
                  <a:lnTo>
                    <a:pt x="35292" y="75083"/>
                  </a:lnTo>
                  <a:lnTo>
                    <a:pt x="137995" y="75083"/>
                  </a:lnTo>
                  <a:lnTo>
                    <a:pt x="137995" y="40848"/>
                  </a:lnTo>
                  <a:close/>
                  <a:moveTo>
                    <a:pt x="345302" y="40848"/>
                  </a:moveTo>
                  <a:lnTo>
                    <a:pt x="175082" y="40848"/>
                  </a:lnTo>
                  <a:lnTo>
                    <a:pt x="172229" y="43701"/>
                  </a:lnTo>
                  <a:lnTo>
                    <a:pt x="172229" y="75083"/>
                  </a:lnTo>
                  <a:lnTo>
                    <a:pt x="345302" y="75083"/>
                  </a:lnTo>
                  <a:lnTo>
                    <a:pt x="345302" y="40848"/>
                  </a:lnTo>
                  <a:close/>
                  <a:moveTo>
                    <a:pt x="345302" y="109317"/>
                  </a:moveTo>
                  <a:lnTo>
                    <a:pt x="35292" y="109317"/>
                  </a:lnTo>
                  <a:lnTo>
                    <a:pt x="35292" y="143551"/>
                  </a:lnTo>
                  <a:lnTo>
                    <a:pt x="345302" y="143551"/>
                  </a:lnTo>
                  <a:lnTo>
                    <a:pt x="345302" y="109317"/>
                  </a:lnTo>
                  <a:close/>
                </a:path>
              </a:pathLst>
            </a:custGeom>
            <a:solidFill>
              <a:srgbClr val="F26F46"/>
            </a:solidFill>
            <a:ln w="9502" cap="flat">
              <a:noFill/>
              <a:prstDash val="solid"/>
              <a:miter/>
            </a:ln>
          </p:spPr>
          <p:txBody>
            <a:bodyPr rtlCol="0" anchor="ctr"/>
            <a:lstStyle/>
            <a:p>
              <a:endParaRPr lang="en-US"/>
            </a:p>
          </p:txBody>
        </p:sp>
        <p:grpSp>
          <p:nvGrpSpPr>
            <p:cNvPr id="21" name="Graphic 37">
              <a:extLst>
                <a:ext uri="{FF2B5EF4-FFF2-40B4-BE49-F238E27FC236}">
                  <a16:creationId xmlns:a16="http://schemas.microsoft.com/office/drawing/2014/main" id="{E19D9D90-D255-3763-2983-59E84A7CBC7D}"/>
                </a:ext>
              </a:extLst>
            </p:cNvPr>
            <p:cNvGrpSpPr/>
            <p:nvPr/>
          </p:nvGrpSpPr>
          <p:grpSpPr>
            <a:xfrm>
              <a:off x="2357946" y="2285562"/>
              <a:ext cx="1034323" cy="1032970"/>
              <a:chOff x="5737725" y="2862443"/>
              <a:chExt cx="1034323" cy="1032970"/>
            </a:xfrm>
            <a:grpFill/>
          </p:grpSpPr>
          <p:sp>
            <p:nvSpPr>
              <p:cNvPr id="22" name="Freeform 35">
                <a:extLst>
                  <a:ext uri="{FF2B5EF4-FFF2-40B4-BE49-F238E27FC236}">
                    <a16:creationId xmlns:a16="http://schemas.microsoft.com/office/drawing/2014/main" id="{757D0529-0217-A729-0A02-879609E375FC}"/>
                  </a:ext>
                </a:extLst>
              </p:cNvPr>
              <p:cNvSpPr/>
              <p:nvPr/>
            </p:nvSpPr>
            <p:spPr>
              <a:xfrm>
                <a:off x="5737725" y="3034440"/>
                <a:ext cx="1034323" cy="860974"/>
              </a:xfrm>
              <a:custGeom>
                <a:avLst/>
                <a:gdLst>
                  <a:gd name="connsiteX0" fmla="*/ 0 w 1034323"/>
                  <a:gd name="connsiteY0" fmla="*/ 121848 h 860974"/>
                  <a:gd name="connsiteX1" fmla="*/ 213013 w 1034323"/>
                  <a:gd name="connsiteY1" fmla="*/ 21998 h 860974"/>
                  <a:gd name="connsiteX2" fmla="*/ 221572 w 1034323"/>
                  <a:gd name="connsiteY2" fmla="*/ 245472 h 860974"/>
                  <a:gd name="connsiteX3" fmla="*/ 270070 w 1034323"/>
                  <a:gd name="connsiteY3" fmla="*/ 297774 h 860974"/>
                  <a:gd name="connsiteX4" fmla="*/ 275776 w 1034323"/>
                  <a:gd name="connsiteY4" fmla="*/ 326302 h 860974"/>
                  <a:gd name="connsiteX5" fmla="*/ 275776 w 1034323"/>
                  <a:gd name="connsiteY5" fmla="*/ 395722 h 860974"/>
                  <a:gd name="connsiteX6" fmla="*/ 417468 w 1034323"/>
                  <a:gd name="connsiteY6" fmla="*/ 395722 h 860974"/>
                  <a:gd name="connsiteX7" fmla="*/ 428879 w 1034323"/>
                  <a:gd name="connsiteY7" fmla="*/ 407133 h 860974"/>
                  <a:gd name="connsiteX8" fmla="*/ 428879 w 1034323"/>
                  <a:gd name="connsiteY8" fmla="*/ 498424 h 860974"/>
                  <a:gd name="connsiteX9" fmla="*/ 473574 w 1034323"/>
                  <a:gd name="connsiteY9" fmla="*/ 498424 h 860974"/>
                  <a:gd name="connsiteX10" fmla="*/ 571522 w 1034323"/>
                  <a:gd name="connsiteY10" fmla="*/ 351978 h 860974"/>
                  <a:gd name="connsiteX11" fmla="*/ 598148 w 1034323"/>
                  <a:gd name="connsiteY11" fmla="*/ 371948 h 860974"/>
                  <a:gd name="connsiteX12" fmla="*/ 514465 w 1034323"/>
                  <a:gd name="connsiteY12" fmla="*/ 498424 h 860974"/>
                  <a:gd name="connsiteX13" fmla="*/ 808309 w 1034323"/>
                  <a:gd name="connsiteY13" fmla="*/ 498424 h 860974"/>
                  <a:gd name="connsiteX14" fmla="*/ 808309 w 1034323"/>
                  <a:gd name="connsiteY14" fmla="*/ 377654 h 860974"/>
                  <a:gd name="connsiteX15" fmla="*/ 666617 w 1034323"/>
                  <a:gd name="connsiteY15" fmla="*/ 377654 h 860974"/>
                  <a:gd name="connsiteX16" fmla="*/ 503053 w 1034323"/>
                  <a:gd name="connsiteY16" fmla="*/ 215992 h 860974"/>
                  <a:gd name="connsiteX17" fmla="*/ 503053 w 1034323"/>
                  <a:gd name="connsiteY17" fmla="*/ 198875 h 860974"/>
                  <a:gd name="connsiteX18" fmla="*/ 571522 w 1034323"/>
                  <a:gd name="connsiteY18" fmla="*/ 127553 h 860974"/>
                  <a:gd name="connsiteX19" fmla="*/ 598148 w 1034323"/>
                  <a:gd name="connsiteY19" fmla="*/ 125652 h 860974"/>
                  <a:gd name="connsiteX20" fmla="*/ 713213 w 1034323"/>
                  <a:gd name="connsiteY20" fmla="*/ 241668 h 860974"/>
                  <a:gd name="connsiteX21" fmla="*/ 802603 w 1034323"/>
                  <a:gd name="connsiteY21" fmla="*/ 241668 h 860974"/>
                  <a:gd name="connsiteX22" fmla="*/ 930981 w 1034323"/>
                  <a:gd name="connsiteY22" fmla="*/ 5832 h 860974"/>
                  <a:gd name="connsiteX23" fmla="*/ 977578 w 1034323"/>
                  <a:gd name="connsiteY23" fmla="*/ 246422 h 860974"/>
                  <a:gd name="connsiteX24" fmla="*/ 1031782 w 1034323"/>
                  <a:gd name="connsiteY24" fmla="*/ 316793 h 860974"/>
                  <a:gd name="connsiteX25" fmla="*/ 1031782 w 1034323"/>
                  <a:gd name="connsiteY25" fmla="*/ 573550 h 860974"/>
                  <a:gd name="connsiteX26" fmla="*/ 949049 w 1034323"/>
                  <a:gd name="connsiteY26" fmla="*/ 651528 h 860974"/>
                  <a:gd name="connsiteX27" fmla="*/ 946196 w 1034323"/>
                  <a:gd name="connsiteY27" fmla="*/ 654381 h 860974"/>
                  <a:gd name="connsiteX28" fmla="*/ 946196 w 1034323"/>
                  <a:gd name="connsiteY28" fmla="*/ 858835 h 860974"/>
                  <a:gd name="connsiteX29" fmla="*/ 911962 w 1034323"/>
                  <a:gd name="connsiteY29" fmla="*/ 858835 h 860974"/>
                  <a:gd name="connsiteX30" fmla="*/ 911962 w 1034323"/>
                  <a:gd name="connsiteY30" fmla="*/ 653430 h 860974"/>
                  <a:gd name="connsiteX31" fmla="*/ 793093 w 1034323"/>
                  <a:gd name="connsiteY31" fmla="*/ 653430 h 860974"/>
                  <a:gd name="connsiteX32" fmla="*/ 793093 w 1034323"/>
                  <a:gd name="connsiteY32" fmla="*/ 841718 h 860974"/>
                  <a:gd name="connsiteX33" fmla="*/ 775976 w 1034323"/>
                  <a:gd name="connsiteY33" fmla="*/ 858835 h 860974"/>
                  <a:gd name="connsiteX34" fmla="*/ 655205 w 1034323"/>
                  <a:gd name="connsiteY34" fmla="*/ 858835 h 860974"/>
                  <a:gd name="connsiteX35" fmla="*/ 639039 w 1034323"/>
                  <a:gd name="connsiteY35" fmla="*/ 848375 h 860974"/>
                  <a:gd name="connsiteX36" fmla="*/ 639039 w 1034323"/>
                  <a:gd name="connsiteY36" fmla="*/ 575451 h 860974"/>
                  <a:gd name="connsiteX37" fmla="*/ 654254 w 1034323"/>
                  <a:gd name="connsiteY37" fmla="*/ 532659 h 860974"/>
                  <a:gd name="connsiteX38" fmla="*/ 535385 w 1034323"/>
                  <a:gd name="connsiteY38" fmla="*/ 532659 h 860974"/>
                  <a:gd name="connsiteX39" fmla="*/ 535385 w 1034323"/>
                  <a:gd name="connsiteY39" fmla="*/ 824601 h 860974"/>
                  <a:gd name="connsiteX40" fmla="*/ 603854 w 1034323"/>
                  <a:gd name="connsiteY40" fmla="*/ 824601 h 860974"/>
                  <a:gd name="connsiteX41" fmla="*/ 603854 w 1034323"/>
                  <a:gd name="connsiteY41" fmla="*/ 858835 h 860974"/>
                  <a:gd name="connsiteX42" fmla="*/ 430781 w 1034323"/>
                  <a:gd name="connsiteY42" fmla="*/ 858835 h 860974"/>
                  <a:gd name="connsiteX43" fmla="*/ 430781 w 1034323"/>
                  <a:gd name="connsiteY43" fmla="*/ 824601 h 860974"/>
                  <a:gd name="connsiteX44" fmla="*/ 499249 w 1034323"/>
                  <a:gd name="connsiteY44" fmla="*/ 824601 h 860974"/>
                  <a:gd name="connsiteX45" fmla="*/ 499249 w 1034323"/>
                  <a:gd name="connsiteY45" fmla="*/ 532659 h 860974"/>
                  <a:gd name="connsiteX46" fmla="*/ 380381 w 1034323"/>
                  <a:gd name="connsiteY46" fmla="*/ 532659 h 860974"/>
                  <a:gd name="connsiteX47" fmla="*/ 396547 w 1034323"/>
                  <a:gd name="connsiteY47" fmla="*/ 575451 h 860974"/>
                  <a:gd name="connsiteX48" fmla="*/ 396547 w 1034323"/>
                  <a:gd name="connsiteY48" fmla="*/ 848375 h 860974"/>
                  <a:gd name="connsiteX49" fmla="*/ 379429 w 1034323"/>
                  <a:gd name="connsiteY49" fmla="*/ 858835 h 860974"/>
                  <a:gd name="connsiteX50" fmla="*/ 258659 w 1034323"/>
                  <a:gd name="connsiteY50" fmla="*/ 858835 h 860974"/>
                  <a:gd name="connsiteX51" fmla="*/ 241542 w 1034323"/>
                  <a:gd name="connsiteY51" fmla="*/ 841718 h 860974"/>
                  <a:gd name="connsiteX52" fmla="*/ 241542 w 1034323"/>
                  <a:gd name="connsiteY52" fmla="*/ 653430 h 860974"/>
                  <a:gd name="connsiteX53" fmla="*/ 122673 w 1034323"/>
                  <a:gd name="connsiteY53" fmla="*/ 653430 h 860974"/>
                  <a:gd name="connsiteX54" fmla="*/ 122673 w 1034323"/>
                  <a:gd name="connsiteY54" fmla="*/ 858835 h 860974"/>
                  <a:gd name="connsiteX55" fmla="*/ 88438 w 1034323"/>
                  <a:gd name="connsiteY55" fmla="*/ 858835 h 860974"/>
                  <a:gd name="connsiteX56" fmla="*/ 88438 w 1034323"/>
                  <a:gd name="connsiteY56" fmla="*/ 654381 h 860974"/>
                  <a:gd name="connsiteX57" fmla="*/ 69419 w 1034323"/>
                  <a:gd name="connsiteY57" fmla="*/ 650577 h 860974"/>
                  <a:gd name="connsiteX58" fmla="*/ 1902 w 1034323"/>
                  <a:gd name="connsiteY58" fmla="*/ 576402 h 860974"/>
                  <a:gd name="connsiteX59" fmla="*/ 1902 w 1034323"/>
                  <a:gd name="connsiteY59" fmla="*/ 312989 h 860974"/>
                  <a:gd name="connsiteX60" fmla="*/ 35185 w 1034323"/>
                  <a:gd name="connsiteY60" fmla="*/ 258785 h 860974"/>
                  <a:gd name="connsiteX61" fmla="*/ 56106 w 1034323"/>
                  <a:gd name="connsiteY61" fmla="*/ 244521 h 860974"/>
                  <a:gd name="connsiteX62" fmla="*/ 1902 w 1034323"/>
                  <a:gd name="connsiteY62" fmla="*/ 154180 h 860974"/>
                  <a:gd name="connsiteX63" fmla="*/ 1902 w 1034323"/>
                  <a:gd name="connsiteY63" fmla="*/ 121848 h 860974"/>
                  <a:gd name="connsiteX64" fmla="*/ 210160 w 1034323"/>
                  <a:gd name="connsiteY64" fmla="*/ 63840 h 860974"/>
                  <a:gd name="connsiteX65" fmla="*/ 61812 w 1034323"/>
                  <a:gd name="connsiteY65" fmla="*/ 207434 h 860974"/>
                  <a:gd name="connsiteX66" fmla="*/ 210160 w 1034323"/>
                  <a:gd name="connsiteY66" fmla="*/ 63840 h 860974"/>
                  <a:gd name="connsiteX67" fmla="*/ 818769 w 1034323"/>
                  <a:gd name="connsiteY67" fmla="*/ 63840 h 860974"/>
                  <a:gd name="connsiteX68" fmla="*/ 967118 w 1034323"/>
                  <a:gd name="connsiteY68" fmla="*/ 207434 h 860974"/>
                  <a:gd name="connsiteX69" fmla="*/ 818769 w 1034323"/>
                  <a:gd name="connsiteY69" fmla="*/ 63840 h 860974"/>
                  <a:gd name="connsiteX70" fmla="*/ 669470 w 1034323"/>
                  <a:gd name="connsiteY70" fmla="*/ 573550 h 860974"/>
                  <a:gd name="connsiteX71" fmla="*/ 669470 w 1034323"/>
                  <a:gd name="connsiteY71" fmla="*/ 823650 h 860974"/>
                  <a:gd name="connsiteX72" fmla="*/ 754104 w 1034323"/>
                  <a:gd name="connsiteY72" fmla="*/ 823650 h 860974"/>
                  <a:gd name="connsiteX73" fmla="*/ 754104 w 1034323"/>
                  <a:gd name="connsiteY73" fmla="*/ 635362 h 860974"/>
                  <a:gd name="connsiteX74" fmla="*/ 767418 w 1034323"/>
                  <a:gd name="connsiteY74" fmla="*/ 618244 h 860974"/>
                  <a:gd name="connsiteX75" fmla="*/ 940491 w 1034323"/>
                  <a:gd name="connsiteY75" fmla="*/ 618244 h 860974"/>
                  <a:gd name="connsiteX76" fmla="*/ 995646 w 1034323"/>
                  <a:gd name="connsiteY76" fmla="*/ 566893 h 860974"/>
                  <a:gd name="connsiteX77" fmla="*/ 995646 w 1034323"/>
                  <a:gd name="connsiteY77" fmla="*/ 323449 h 860974"/>
                  <a:gd name="connsiteX78" fmla="*/ 950000 w 1034323"/>
                  <a:gd name="connsiteY78" fmla="*/ 274000 h 860974"/>
                  <a:gd name="connsiteX79" fmla="*/ 700851 w 1034323"/>
                  <a:gd name="connsiteY79" fmla="*/ 274000 h 860974"/>
                  <a:gd name="connsiteX80" fmla="*/ 689440 w 1034323"/>
                  <a:gd name="connsiteY80" fmla="*/ 267343 h 860974"/>
                  <a:gd name="connsiteX81" fmla="*/ 585786 w 1034323"/>
                  <a:gd name="connsiteY81" fmla="*/ 163690 h 860974"/>
                  <a:gd name="connsiteX82" fmla="*/ 581031 w 1034323"/>
                  <a:gd name="connsiteY82" fmla="*/ 162739 h 860974"/>
                  <a:gd name="connsiteX83" fmla="*/ 539189 w 1034323"/>
                  <a:gd name="connsiteY83" fmla="*/ 205531 h 860974"/>
                  <a:gd name="connsiteX84" fmla="*/ 676126 w 1034323"/>
                  <a:gd name="connsiteY84" fmla="*/ 342468 h 860974"/>
                  <a:gd name="connsiteX85" fmla="*/ 823524 w 1034323"/>
                  <a:gd name="connsiteY85" fmla="*/ 342468 h 860974"/>
                  <a:gd name="connsiteX86" fmla="*/ 840641 w 1034323"/>
                  <a:gd name="connsiteY86" fmla="*/ 356733 h 860974"/>
                  <a:gd name="connsiteX87" fmla="*/ 840641 w 1034323"/>
                  <a:gd name="connsiteY87" fmla="*/ 513640 h 860974"/>
                  <a:gd name="connsiteX88" fmla="*/ 821622 w 1034323"/>
                  <a:gd name="connsiteY88" fmla="*/ 532659 h 860974"/>
                  <a:gd name="connsiteX89" fmla="*/ 669470 w 1034323"/>
                  <a:gd name="connsiteY89" fmla="*/ 573550 h 860974"/>
                  <a:gd name="connsiteX90" fmla="*/ 275776 w 1034323"/>
                  <a:gd name="connsiteY90" fmla="*/ 635362 h 860974"/>
                  <a:gd name="connsiteX91" fmla="*/ 275776 w 1034323"/>
                  <a:gd name="connsiteY91" fmla="*/ 823650 h 860974"/>
                  <a:gd name="connsiteX92" fmla="*/ 360410 w 1034323"/>
                  <a:gd name="connsiteY92" fmla="*/ 823650 h 860974"/>
                  <a:gd name="connsiteX93" fmla="*/ 360410 w 1034323"/>
                  <a:gd name="connsiteY93" fmla="*/ 573550 h 860974"/>
                  <a:gd name="connsiteX94" fmla="*/ 354705 w 1034323"/>
                  <a:gd name="connsiteY94" fmla="*/ 559285 h 860974"/>
                  <a:gd name="connsiteX95" fmla="*/ 318569 w 1034323"/>
                  <a:gd name="connsiteY95" fmla="*/ 532659 h 860974"/>
                  <a:gd name="connsiteX96" fmla="*/ 155956 w 1034323"/>
                  <a:gd name="connsiteY96" fmla="*/ 532659 h 860974"/>
                  <a:gd name="connsiteX97" fmla="*/ 136937 w 1034323"/>
                  <a:gd name="connsiteY97" fmla="*/ 515542 h 860974"/>
                  <a:gd name="connsiteX98" fmla="*/ 136937 w 1034323"/>
                  <a:gd name="connsiteY98" fmla="*/ 361487 h 860974"/>
                  <a:gd name="connsiteX99" fmla="*/ 171171 w 1034323"/>
                  <a:gd name="connsiteY99" fmla="*/ 361487 h 860974"/>
                  <a:gd name="connsiteX100" fmla="*/ 171171 w 1034323"/>
                  <a:gd name="connsiteY100" fmla="*/ 498424 h 860974"/>
                  <a:gd name="connsiteX101" fmla="*/ 394645 w 1034323"/>
                  <a:gd name="connsiteY101" fmla="*/ 498424 h 860974"/>
                  <a:gd name="connsiteX102" fmla="*/ 394645 w 1034323"/>
                  <a:gd name="connsiteY102" fmla="*/ 429956 h 860974"/>
                  <a:gd name="connsiteX103" fmla="*/ 256757 w 1034323"/>
                  <a:gd name="connsiteY103" fmla="*/ 429956 h 860974"/>
                  <a:gd name="connsiteX104" fmla="*/ 240591 w 1034323"/>
                  <a:gd name="connsiteY104" fmla="*/ 413790 h 860974"/>
                  <a:gd name="connsiteX105" fmla="*/ 192092 w 1034323"/>
                  <a:gd name="connsiteY105" fmla="*/ 274951 h 860974"/>
                  <a:gd name="connsiteX106" fmla="*/ 79880 w 1034323"/>
                  <a:gd name="connsiteY106" fmla="*/ 274951 h 860974"/>
                  <a:gd name="connsiteX107" fmla="*/ 34234 w 1034323"/>
                  <a:gd name="connsiteY107" fmla="*/ 322498 h 860974"/>
                  <a:gd name="connsiteX108" fmla="*/ 34234 w 1034323"/>
                  <a:gd name="connsiteY108" fmla="*/ 569746 h 860974"/>
                  <a:gd name="connsiteX109" fmla="*/ 91291 w 1034323"/>
                  <a:gd name="connsiteY109" fmla="*/ 619195 h 860974"/>
                  <a:gd name="connsiteX110" fmla="*/ 262463 w 1034323"/>
                  <a:gd name="connsiteY110" fmla="*/ 619195 h 860974"/>
                  <a:gd name="connsiteX111" fmla="*/ 275776 w 1034323"/>
                  <a:gd name="connsiteY111" fmla="*/ 636312 h 860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034323" h="860974">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grpFill/>
              <a:ln w="9502" cap="flat">
                <a:noFill/>
                <a:prstDash val="solid"/>
                <a:miter/>
              </a:ln>
            </p:spPr>
            <p:txBody>
              <a:bodyPr rtlCol="0" anchor="ctr"/>
              <a:lstStyle/>
              <a:p>
                <a:endParaRPr lang="en-US"/>
              </a:p>
            </p:txBody>
          </p:sp>
          <p:sp>
            <p:nvSpPr>
              <p:cNvPr id="23" name="Freeform 36">
                <a:extLst>
                  <a:ext uri="{FF2B5EF4-FFF2-40B4-BE49-F238E27FC236}">
                    <a16:creationId xmlns:a16="http://schemas.microsoft.com/office/drawing/2014/main" id="{E4B05BC1-DA25-9E07-E4FF-E56FB2FC1B91}"/>
                  </a:ext>
                </a:extLst>
              </p:cNvPr>
              <p:cNvSpPr/>
              <p:nvPr/>
            </p:nvSpPr>
            <p:spPr>
              <a:xfrm>
                <a:off x="6027918" y="2862443"/>
                <a:ext cx="449884" cy="361328"/>
              </a:xfrm>
              <a:custGeom>
                <a:avLst/>
                <a:gdLst>
                  <a:gd name="connsiteX0" fmla="*/ 405903 w 449884"/>
                  <a:gd name="connsiteY0" fmla="*/ 0 h 361328"/>
                  <a:gd name="connsiteX1" fmla="*/ 447745 w 449884"/>
                  <a:gd name="connsiteY1" fmla="*/ 45646 h 361328"/>
                  <a:gd name="connsiteX2" fmla="*/ 447745 w 449884"/>
                  <a:gd name="connsiteY2" fmla="*/ 192092 h 361328"/>
                  <a:gd name="connsiteX3" fmla="*/ 404952 w 449884"/>
                  <a:gd name="connsiteY3" fmla="*/ 239640 h 361328"/>
                  <a:gd name="connsiteX4" fmla="*/ 216664 w 449884"/>
                  <a:gd name="connsiteY4" fmla="*/ 239640 h 361328"/>
                  <a:gd name="connsiteX5" fmla="*/ 98746 w 449884"/>
                  <a:gd name="connsiteY5" fmla="*/ 357558 h 361328"/>
                  <a:gd name="connsiteX6" fmla="*/ 70217 w 449884"/>
                  <a:gd name="connsiteY6" fmla="*/ 348048 h 361328"/>
                  <a:gd name="connsiteX7" fmla="*/ 70217 w 449884"/>
                  <a:gd name="connsiteY7" fmla="*/ 240591 h 361328"/>
                  <a:gd name="connsiteX8" fmla="*/ 40738 w 449884"/>
                  <a:gd name="connsiteY8" fmla="*/ 240591 h 361328"/>
                  <a:gd name="connsiteX9" fmla="*/ 1749 w 449884"/>
                  <a:gd name="connsiteY9" fmla="*/ 196847 h 361328"/>
                  <a:gd name="connsiteX10" fmla="*/ 1749 w 449884"/>
                  <a:gd name="connsiteY10" fmla="*/ 50400 h 361328"/>
                  <a:gd name="connsiteX11" fmla="*/ 43591 w 449884"/>
                  <a:gd name="connsiteY11" fmla="*/ 951 h 361328"/>
                  <a:gd name="connsiteX12" fmla="*/ 405903 w 449884"/>
                  <a:gd name="connsiteY12" fmla="*/ 951 h 361328"/>
                  <a:gd name="connsiteX13" fmla="*/ 103501 w 449884"/>
                  <a:gd name="connsiteY13" fmla="*/ 217768 h 361328"/>
                  <a:gd name="connsiteX14" fmla="*/ 103501 w 449884"/>
                  <a:gd name="connsiteY14" fmla="*/ 299550 h 361328"/>
                  <a:gd name="connsiteX15" fmla="*/ 109206 w 449884"/>
                  <a:gd name="connsiteY15" fmla="*/ 296697 h 361328"/>
                  <a:gd name="connsiteX16" fmla="*/ 193841 w 449884"/>
                  <a:gd name="connsiteY16" fmla="*/ 212062 h 361328"/>
                  <a:gd name="connsiteX17" fmla="*/ 212860 w 449884"/>
                  <a:gd name="connsiteY17" fmla="*/ 205405 h 361328"/>
                  <a:gd name="connsiteX18" fmla="*/ 398296 w 449884"/>
                  <a:gd name="connsiteY18" fmla="*/ 205405 h 361328"/>
                  <a:gd name="connsiteX19" fmla="*/ 413511 w 449884"/>
                  <a:gd name="connsiteY19" fmla="*/ 186386 h 361328"/>
                  <a:gd name="connsiteX20" fmla="*/ 413511 w 449884"/>
                  <a:gd name="connsiteY20" fmla="*/ 53253 h 361328"/>
                  <a:gd name="connsiteX21" fmla="*/ 403050 w 449884"/>
                  <a:gd name="connsiteY21" fmla="*/ 36136 h 361328"/>
                  <a:gd name="connsiteX22" fmla="*/ 53100 w 449884"/>
                  <a:gd name="connsiteY22" fmla="*/ 34234 h 361328"/>
                  <a:gd name="connsiteX23" fmla="*/ 35983 w 449884"/>
                  <a:gd name="connsiteY23" fmla="*/ 51351 h 361328"/>
                  <a:gd name="connsiteX24" fmla="*/ 35983 w 449884"/>
                  <a:gd name="connsiteY24" fmla="*/ 191141 h 361328"/>
                  <a:gd name="connsiteX25" fmla="*/ 103501 w 449884"/>
                  <a:gd name="connsiteY25" fmla="*/ 217768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49884" h="361328">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grpFill/>
              <a:ln w="9502" cap="flat">
                <a:noFill/>
                <a:prstDash val="solid"/>
                <a:miter/>
              </a:ln>
            </p:spPr>
            <p:txBody>
              <a:bodyPr rtlCol="0" anchor="ctr"/>
              <a:lstStyle/>
              <a:p>
                <a:endParaRPr lang="en-US"/>
              </a:p>
            </p:txBody>
          </p:sp>
          <p:sp>
            <p:nvSpPr>
              <p:cNvPr id="27" name="Freeform 37">
                <a:extLst>
                  <a:ext uri="{FF2B5EF4-FFF2-40B4-BE49-F238E27FC236}">
                    <a16:creationId xmlns:a16="http://schemas.microsoft.com/office/drawing/2014/main" id="{6623B8B3-47D8-E18E-AF7C-9AE6A4FEDD25}"/>
                  </a:ext>
                </a:extLst>
              </p:cNvPr>
              <p:cNvSpPr/>
              <p:nvPr/>
            </p:nvSpPr>
            <p:spPr>
              <a:xfrm>
                <a:off x="6097184" y="2999380"/>
                <a:ext cx="310010" cy="34234"/>
              </a:xfrm>
              <a:custGeom>
                <a:avLst/>
                <a:gdLst>
                  <a:gd name="connsiteX0" fmla="*/ 0 w 310010"/>
                  <a:gd name="connsiteY0" fmla="*/ 0 h 34234"/>
                  <a:gd name="connsiteX1" fmla="*/ 310010 w 310010"/>
                  <a:gd name="connsiteY1" fmla="*/ 0 h 34234"/>
                  <a:gd name="connsiteX2" fmla="*/ 310010 w 310010"/>
                  <a:gd name="connsiteY2" fmla="*/ 34234 h 34234"/>
                  <a:gd name="connsiteX3" fmla="*/ 0 w 310010"/>
                  <a:gd name="connsiteY3" fmla="*/ 34234 h 34234"/>
                </a:gdLst>
                <a:ahLst/>
                <a:cxnLst>
                  <a:cxn ang="0">
                    <a:pos x="connsiteX0" y="connsiteY0"/>
                  </a:cxn>
                  <a:cxn ang="0">
                    <a:pos x="connsiteX1" y="connsiteY1"/>
                  </a:cxn>
                  <a:cxn ang="0">
                    <a:pos x="connsiteX2" y="connsiteY2"/>
                  </a:cxn>
                  <a:cxn ang="0">
                    <a:pos x="connsiteX3" y="connsiteY3"/>
                  </a:cxn>
                </a:cxnLst>
                <a:rect l="l" t="t" r="r" b="b"/>
                <a:pathLst>
                  <a:path w="310010" h="34234">
                    <a:moveTo>
                      <a:pt x="0" y="0"/>
                    </a:moveTo>
                    <a:lnTo>
                      <a:pt x="310010" y="0"/>
                    </a:lnTo>
                    <a:lnTo>
                      <a:pt x="310010" y="34234"/>
                    </a:lnTo>
                    <a:lnTo>
                      <a:pt x="0" y="34234"/>
                    </a:lnTo>
                    <a:close/>
                  </a:path>
                </a:pathLst>
              </a:custGeom>
              <a:grpFill/>
              <a:ln w="9502" cap="flat">
                <a:noFill/>
                <a:prstDash val="solid"/>
                <a:miter/>
              </a:ln>
            </p:spPr>
            <p:txBody>
              <a:bodyPr rtlCol="0" anchor="ctr"/>
              <a:lstStyle/>
              <a:p>
                <a:endParaRPr lang="en-US"/>
              </a:p>
            </p:txBody>
          </p:sp>
          <p:sp>
            <p:nvSpPr>
              <p:cNvPr id="68" name="Freeform 38">
                <a:extLst>
                  <a:ext uri="{FF2B5EF4-FFF2-40B4-BE49-F238E27FC236}">
                    <a16:creationId xmlns:a16="http://schemas.microsoft.com/office/drawing/2014/main" id="{3BC8A6B3-80D5-DF19-5019-085BA6BDD420}"/>
                  </a:ext>
                </a:extLst>
              </p:cNvPr>
              <p:cNvSpPr/>
              <p:nvPr/>
            </p:nvSpPr>
            <p:spPr>
              <a:xfrm>
                <a:off x="6234121" y="2930912"/>
                <a:ext cx="173072" cy="34234"/>
              </a:xfrm>
              <a:custGeom>
                <a:avLst/>
                <a:gdLst>
                  <a:gd name="connsiteX0" fmla="*/ 173073 w 173072"/>
                  <a:gd name="connsiteY0" fmla="*/ 0 h 34234"/>
                  <a:gd name="connsiteX1" fmla="*/ 173073 w 173072"/>
                  <a:gd name="connsiteY1" fmla="*/ 34234 h 34234"/>
                  <a:gd name="connsiteX2" fmla="*/ 0 w 173072"/>
                  <a:gd name="connsiteY2" fmla="*/ 34234 h 34234"/>
                  <a:gd name="connsiteX3" fmla="*/ 0 w 173072"/>
                  <a:gd name="connsiteY3" fmla="*/ 2853 h 34234"/>
                  <a:gd name="connsiteX4" fmla="*/ 2853 w 173072"/>
                  <a:gd name="connsiteY4" fmla="*/ 0 h 34234"/>
                  <a:gd name="connsiteX5" fmla="*/ 173073 w 173072"/>
                  <a:gd name="connsiteY5" fmla="*/ 0 h 34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072" h="34234">
                    <a:moveTo>
                      <a:pt x="173073" y="0"/>
                    </a:moveTo>
                    <a:lnTo>
                      <a:pt x="173073" y="34234"/>
                    </a:lnTo>
                    <a:lnTo>
                      <a:pt x="0" y="34234"/>
                    </a:lnTo>
                    <a:lnTo>
                      <a:pt x="0" y="2853"/>
                    </a:lnTo>
                    <a:lnTo>
                      <a:pt x="2853" y="0"/>
                    </a:lnTo>
                    <a:lnTo>
                      <a:pt x="173073" y="0"/>
                    </a:lnTo>
                    <a:close/>
                  </a:path>
                </a:pathLst>
              </a:custGeom>
              <a:grpFill/>
              <a:ln w="9502" cap="flat">
                <a:noFill/>
                <a:prstDash val="solid"/>
                <a:miter/>
              </a:ln>
            </p:spPr>
            <p:txBody>
              <a:bodyPr rtlCol="0" anchor="ctr"/>
              <a:lstStyle/>
              <a:p>
                <a:endParaRPr lang="en-US"/>
              </a:p>
            </p:txBody>
          </p:sp>
          <p:sp>
            <p:nvSpPr>
              <p:cNvPr id="69" name="Freeform 39">
                <a:extLst>
                  <a:ext uri="{FF2B5EF4-FFF2-40B4-BE49-F238E27FC236}">
                    <a16:creationId xmlns:a16="http://schemas.microsoft.com/office/drawing/2014/main" id="{81D1E146-77DF-3A9D-C081-42C06A733276}"/>
                  </a:ext>
                </a:extLst>
              </p:cNvPr>
              <p:cNvSpPr/>
              <p:nvPr/>
            </p:nvSpPr>
            <p:spPr>
              <a:xfrm>
                <a:off x="6097184" y="2930912"/>
                <a:ext cx="102702" cy="34234"/>
              </a:xfrm>
              <a:custGeom>
                <a:avLst/>
                <a:gdLst>
                  <a:gd name="connsiteX0" fmla="*/ 0 w 102702"/>
                  <a:gd name="connsiteY0" fmla="*/ 0 h 34234"/>
                  <a:gd name="connsiteX1" fmla="*/ 102703 w 102702"/>
                  <a:gd name="connsiteY1" fmla="*/ 0 h 34234"/>
                  <a:gd name="connsiteX2" fmla="*/ 102703 w 102702"/>
                  <a:gd name="connsiteY2" fmla="*/ 34234 h 34234"/>
                  <a:gd name="connsiteX3" fmla="*/ 0 w 102702"/>
                  <a:gd name="connsiteY3" fmla="*/ 34234 h 34234"/>
                </a:gdLst>
                <a:ahLst/>
                <a:cxnLst>
                  <a:cxn ang="0">
                    <a:pos x="connsiteX0" y="connsiteY0"/>
                  </a:cxn>
                  <a:cxn ang="0">
                    <a:pos x="connsiteX1" y="connsiteY1"/>
                  </a:cxn>
                  <a:cxn ang="0">
                    <a:pos x="connsiteX2" y="connsiteY2"/>
                  </a:cxn>
                  <a:cxn ang="0">
                    <a:pos x="connsiteX3" y="connsiteY3"/>
                  </a:cxn>
                </a:cxnLst>
                <a:rect l="l" t="t" r="r" b="b"/>
                <a:pathLst>
                  <a:path w="102702" h="34234">
                    <a:moveTo>
                      <a:pt x="0" y="0"/>
                    </a:moveTo>
                    <a:lnTo>
                      <a:pt x="102703" y="0"/>
                    </a:lnTo>
                    <a:lnTo>
                      <a:pt x="102703" y="34234"/>
                    </a:lnTo>
                    <a:lnTo>
                      <a:pt x="0" y="34234"/>
                    </a:lnTo>
                    <a:close/>
                  </a:path>
                </a:pathLst>
              </a:custGeom>
              <a:grpFill/>
              <a:ln w="9502"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2894614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0862D5-48B5-8601-6D6D-FEE8183B3428}"/>
              </a:ext>
            </a:extLst>
          </p:cNvPr>
          <p:cNvSpPr>
            <a:spLocks noGrp="1"/>
          </p:cNvSpPr>
          <p:nvPr>
            <p:ph type="body" sz="quarter" idx="18"/>
          </p:nvPr>
        </p:nvSpPr>
        <p:spPr>
          <a:xfrm>
            <a:off x="4627645" y="609180"/>
            <a:ext cx="6557395" cy="5166427"/>
          </a:xfrm>
        </p:spPr>
        <p:txBody>
          <a:bodyPr/>
          <a:lstStyle/>
          <a:p>
            <a:r>
              <a:rPr lang="nl-NL" dirty="0"/>
              <a:t>Succesvolle samenwerking in voedselsystemen vraagt om duidelijke en inclusieve communicatie. Partners komen vaak uit onderwijs, industrie, horeca, beleid en gemeenschappen, met verschillende doelen, taal en werkwijzen. Zonder goede afstemming kan samenwerking versnipperen of door één perspectief worden gedomineerd.</a:t>
            </a:r>
          </a:p>
          <a:p>
            <a:endParaRPr lang="nl-NL" dirty="0"/>
          </a:p>
          <a:p>
            <a:r>
              <a:rPr lang="nl-NL" dirty="0"/>
              <a:t>Effectieve communicatie betekent helderheid over doelen, rollen en verwachtingen, en ruimte voor dialoog en feedback. Het vraagt ook erkenning van verschillende vormen van kennis, zoals expertise, praktijkervaring en culturele inzichten. Respectvolle en transparante communicatie versterkt duurzame samenwerking.</a:t>
            </a:r>
          </a:p>
        </p:txBody>
      </p:sp>
      <p:sp>
        <p:nvSpPr>
          <p:cNvPr id="3" name="Text Placeholder 2">
            <a:extLst>
              <a:ext uri="{FF2B5EF4-FFF2-40B4-BE49-F238E27FC236}">
                <a16:creationId xmlns:a16="http://schemas.microsoft.com/office/drawing/2014/main" id="{45944419-CE95-E806-A0B5-DDCC7A6E69AE}"/>
              </a:ext>
            </a:extLst>
          </p:cNvPr>
          <p:cNvSpPr>
            <a:spLocks noGrp="1"/>
          </p:cNvSpPr>
          <p:nvPr>
            <p:ph type="body" sz="quarter" idx="16"/>
          </p:nvPr>
        </p:nvSpPr>
        <p:spPr>
          <a:xfrm>
            <a:off x="600998" y="835090"/>
            <a:ext cx="3209001" cy="1774519"/>
          </a:xfrm>
        </p:spPr>
        <p:txBody>
          <a:bodyPr/>
          <a:lstStyle/>
          <a:p>
            <a:r>
              <a:rPr lang="en-US" dirty="0"/>
              <a:t>Communicatie en vertrouwen in partner-</a:t>
            </a:r>
            <a:r>
              <a:rPr lang="en-US" dirty="0" err="1"/>
              <a:t>schappen</a:t>
            </a:r>
            <a:endParaRPr lang="en-GB" dirty="0"/>
          </a:p>
        </p:txBody>
      </p:sp>
      <p:grpSp>
        <p:nvGrpSpPr>
          <p:cNvPr id="12" name="Group 11">
            <a:extLst>
              <a:ext uri="{FF2B5EF4-FFF2-40B4-BE49-F238E27FC236}">
                <a16:creationId xmlns:a16="http://schemas.microsoft.com/office/drawing/2014/main" id="{2E12EA16-9955-1949-EAA6-9BF2A1AF0A9F}"/>
              </a:ext>
            </a:extLst>
          </p:cNvPr>
          <p:cNvGrpSpPr/>
          <p:nvPr/>
        </p:nvGrpSpPr>
        <p:grpSpPr>
          <a:xfrm>
            <a:off x="1006960" y="3686004"/>
            <a:ext cx="2044584" cy="1774519"/>
            <a:chOff x="4422991" y="1951890"/>
            <a:chExt cx="1086135" cy="968195"/>
          </a:xfrm>
          <a:solidFill>
            <a:schemeClr val="bg1"/>
          </a:solidFill>
        </p:grpSpPr>
        <p:sp>
          <p:nvSpPr>
            <p:cNvPr id="13" name="Freeform 1486">
              <a:extLst>
                <a:ext uri="{FF2B5EF4-FFF2-40B4-BE49-F238E27FC236}">
                  <a16:creationId xmlns:a16="http://schemas.microsoft.com/office/drawing/2014/main" id="{E82E99A3-6217-FE9F-BAB8-8660BA89C3BB}"/>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grpFill/>
            <a:ln w="27426" cap="flat">
              <a:noFill/>
              <a:prstDash val="solid"/>
              <a:miter/>
            </a:ln>
          </p:spPr>
          <p:txBody>
            <a:bodyPr rtlCol="0" anchor="ctr"/>
            <a:lstStyle/>
            <a:p>
              <a:endParaRPr lang="en-US"/>
            </a:p>
          </p:txBody>
        </p:sp>
        <p:grpSp>
          <p:nvGrpSpPr>
            <p:cNvPr id="14" name="Graphic 3">
              <a:extLst>
                <a:ext uri="{FF2B5EF4-FFF2-40B4-BE49-F238E27FC236}">
                  <a16:creationId xmlns:a16="http://schemas.microsoft.com/office/drawing/2014/main" id="{1DA73B73-D33E-8A8F-4F3A-54414BD95E35}"/>
                </a:ext>
              </a:extLst>
            </p:cNvPr>
            <p:cNvGrpSpPr/>
            <p:nvPr/>
          </p:nvGrpSpPr>
          <p:grpSpPr>
            <a:xfrm>
              <a:off x="4738409" y="2001259"/>
              <a:ext cx="466270" cy="416899"/>
              <a:chOff x="4738409" y="2001259"/>
              <a:chExt cx="466270" cy="416899"/>
            </a:xfrm>
            <a:grpFill/>
          </p:grpSpPr>
          <p:sp>
            <p:nvSpPr>
              <p:cNvPr id="15" name="Freeform 1488">
                <a:extLst>
                  <a:ext uri="{FF2B5EF4-FFF2-40B4-BE49-F238E27FC236}">
                    <a16:creationId xmlns:a16="http://schemas.microsoft.com/office/drawing/2014/main" id="{1BDB37F4-E104-8A2D-991A-F3A9FAAE24DD}"/>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F26F46"/>
              </a:solidFill>
              <a:ln w="27426" cap="flat">
                <a:noFill/>
                <a:prstDash val="solid"/>
                <a:miter/>
              </a:ln>
            </p:spPr>
            <p:txBody>
              <a:bodyPr rtlCol="0" anchor="ctr"/>
              <a:lstStyle/>
              <a:p>
                <a:endParaRPr lang="en-US"/>
              </a:p>
            </p:txBody>
          </p:sp>
          <p:sp>
            <p:nvSpPr>
              <p:cNvPr id="16" name="Freeform 1489">
                <a:extLst>
                  <a:ext uri="{FF2B5EF4-FFF2-40B4-BE49-F238E27FC236}">
                    <a16:creationId xmlns:a16="http://schemas.microsoft.com/office/drawing/2014/main" id="{51F1E0D1-6665-8140-C5DB-6D99D9DE3A05}"/>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F26F46"/>
              </a:solidFill>
              <a:ln w="27426" cap="flat">
                <a:noFill/>
                <a:prstDash val="solid"/>
                <a:miter/>
              </a:ln>
            </p:spPr>
            <p:txBody>
              <a:bodyPr rtlCol="0" anchor="ctr"/>
              <a:lstStyle/>
              <a:p>
                <a:endParaRPr lang="en-US"/>
              </a:p>
            </p:txBody>
          </p:sp>
          <p:sp>
            <p:nvSpPr>
              <p:cNvPr id="17" name="Freeform 1490">
                <a:extLst>
                  <a:ext uri="{FF2B5EF4-FFF2-40B4-BE49-F238E27FC236}">
                    <a16:creationId xmlns:a16="http://schemas.microsoft.com/office/drawing/2014/main" id="{D041E902-F0DE-3DC8-31D3-D31281E6011F}"/>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F26F46"/>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186967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4E8879-1CC7-7762-930F-6F0097614595}"/>
              </a:ext>
            </a:extLst>
          </p:cNvPr>
          <p:cNvSpPr>
            <a:spLocks noGrp="1"/>
          </p:cNvSpPr>
          <p:nvPr>
            <p:ph type="body" sz="quarter" idx="16"/>
          </p:nvPr>
        </p:nvSpPr>
        <p:spPr/>
        <p:txBody>
          <a:bodyPr/>
          <a:lstStyle/>
          <a:p>
            <a:r>
              <a:rPr lang="en-GB" dirty="0"/>
              <a:t>Vertrouwen, macht </a:t>
            </a:r>
            <a:r>
              <a:rPr lang="en-GB" dirty="0" err="1"/>
              <a:t>en</a:t>
            </a:r>
            <a:r>
              <a:rPr lang="en-GB" dirty="0"/>
              <a:t> </a:t>
            </a:r>
            <a:r>
              <a:rPr lang="en-GB" dirty="0" err="1"/>
              <a:t>deelname</a:t>
            </a:r>
            <a:endParaRPr lang="en-GB" dirty="0"/>
          </a:p>
        </p:txBody>
      </p:sp>
      <p:sp>
        <p:nvSpPr>
          <p:cNvPr id="3" name="Text Placeholder 2">
            <a:extLst>
              <a:ext uri="{FF2B5EF4-FFF2-40B4-BE49-F238E27FC236}">
                <a16:creationId xmlns:a16="http://schemas.microsoft.com/office/drawing/2014/main" id="{CFD38EF1-5E20-7F1C-A7F9-9DE84AD3C890}"/>
              </a:ext>
            </a:extLst>
          </p:cNvPr>
          <p:cNvSpPr>
            <a:spLocks noGrp="1"/>
          </p:cNvSpPr>
          <p:nvPr>
            <p:ph type="body" sz="quarter" idx="19"/>
          </p:nvPr>
        </p:nvSpPr>
        <p:spPr>
          <a:xfrm>
            <a:off x="904856" y="2383873"/>
            <a:ext cx="10479218" cy="3781929"/>
          </a:xfrm>
        </p:spPr>
        <p:txBody>
          <a:bodyPr/>
          <a:lstStyle/>
          <a:p>
            <a:r>
              <a:rPr lang="nl-NL" dirty="0"/>
              <a:t>Vertrouwen is een belangrijk onderdeel van samenwerking in voedselsystemen, maar het ontstaat niet automatisch. Verschillen in macht, zoals toegang tot financiering, institutionele positie of expertise, beïnvloeden wie gehoord wordt, wie beslissingen neemt en welke kennis wordt gewaardeerd. Als hier geen aandacht voor is, kan samenwerking bestaande ongelijkheden versterken.</a:t>
            </a:r>
          </a:p>
          <a:p>
            <a:pPr marL="0" indent="0" algn="just"/>
            <a:endParaRPr lang="en-US" dirty="0"/>
          </a:p>
          <a:p>
            <a:r>
              <a:rPr lang="nl-NL" dirty="0"/>
              <a:t>Inclusieve samenwerking vraagt om bewust omgaan met deze machtsverschillen. Dit betekent samen beslissingen nemen, ruimte geven aan stemmen uit de gemeenschap en naast academische en professionele kennis ook ervaringskennis erkennen. Wanneer vertrouwen wordt opgebouwd op basis van eerlijke participatie en wederzijds respect, leidt dit tot sterkere en rechtvaardigere samenwerking.</a:t>
            </a:r>
          </a:p>
        </p:txBody>
      </p:sp>
      <p:grpSp>
        <p:nvGrpSpPr>
          <p:cNvPr id="4" name="Group 3">
            <a:extLst>
              <a:ext uri="{FF2B5EF4-FFF2-40B4-BE49-F238E27FC236}">
                <a16:creationId xmlns:a16="http://schemas.microsoft.com/office/drawing/2014/main" id="{F0D68187-58B4-F602-4AF3-7C9607985010}"/>
              </a:ext>
            </a:extLst>
          </p:cNvPr>
          <p:cNvGrpSpPr/>
          <p:nvPr/>
        </p:nvGrpSpPr>
        <p:grpSpPr>
          <a:xfrm>
            <a:off x="9200452" y="469815"/>
            <a:ext cx="1239142" cy="1178995"/>
            <a:chOff x="4422991" y="1951890"/>
            <a:chExt cx="1086135" cy="968195"/>
          </a:xfrm>
          <a:solidFill>
            <a:schemeClr val="bg1"/>
          </a:solidFill>
        </p:grpSpPr>
        <p:sp>
          <p:nvSpPr>
            <p:cNvPr id="5" name="Freeform 1486">
              <a:extLst>
                <a:ext uri="{FF2B5EF4-FFF2-40B4-BE49-F238E27FC236}">
                  <a16:creationId xmlns:a16="http://schemas.microsoft.com/office/drawing/2014/main" id="{A441F407-2C56-4FAB-3C4B-D44D9CDE97D1}"/>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grpFill/>
            <a:ln w="27426" cap="flat">
              <a:noFill/>
              <a:prstDash val="solid"/>
              <a:miter/>
            </a:ln>
          </p:spPr>
          <p:txBody>
            <a:bodyPr rtlCol="0" anchor="ctr"/>
            <a:lstStyle/>
            <a:p>
              <a:endParaRPr lang="en-US"/>
            </a:p>
          </p:txBody>
        </p:sp>
        <p:grpSp>
          <p:nvGrpSpPr>
            <p:cNvPr id="6" name="Graphic 3">
              <a:extLst>
                <a:ext uri="{FF2B5EF4-FFF2-40B4-BE49-F238E27FC236}">
                  <a16:creationId xmlns:a16="http://schemas.microsoft.com/office/drawing/2014/main" id="{088CB3B5-F8FD-F332-322C-A5AA9AE735B4}"/>
                </a:ext>
              </a:extLst>
            </p:cNvPr>
            <p:cNvGrpSpPr/>
            <p:nvPr/>
          </p:nvGrpSpPr>
          <p:grpSpPr>
            <a:xfrm>
              <a:off x="4738409" y="2001259"/>
              <a:ext cx="466270" cy="416899"/>
              <a:chOff x="4738409" y="2001259"/>
              <a:chExt cx="466270" cy="416899"/>
            </a:xfrm>
            <a:grpFill/>
          </p:grpSpPr>
          <p:sp>
            <p:nvSpPr>
              <p:cNvPr id="7" name="Freeform 1488">
                <a:extLst>
                  <a:ext uri="{FF2B5EF4-FFF2-40B4-BE49-F238E27FC236}">
                    <a16:creationId xmlns:a16="http://schemas.microsoft.com/office/drawing/2014/main" id="{D29C6AD1-6FC7-A63D-CD68-9BB5E1D6F54A}"/>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F26F46"/>
              </a:solidFill>
              <a:ln w="27426" cap="flat">
                <a:noFill/>
                <a:prstDash val="solid"/>
                <a:miter/>
              </a:ln>
            </p:spPr>
            <p:txBody>
              <a:bodyPr rtlCol="0" anchor="ctr"/>
              <a:lstStyle/>
              <a:p>
                <a:endParaRPr lang="en-US"/>
              </a:p>
            </p:txBody>
          </p:sp>
          <p:sp>
            <p:nvSpPr>
              <p:cNvPr id="8" name="Freeform 1489">
                <a:extLst>
                  <a:ext uri="{FF2B5EF4-FFF2-40B4-BE49-F238E27FC236}">
                    <a16:creationId xmlns:a16="http://schemas.microsoft.com/office/drawing/2014/main" id="{A69327BD-4E2D-D0C0-5DB8-4AC0E748EFFF}"/>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F26F46"/>
              </a:solidFill>
              <a:ln w="27426" cap="flat">
                <a:noFill/>
                <a:prstDash val="solid"/>
                <a:miter/>
              </a:ln>
            </p:spPr>
            <p:txBody>
              <a:bodyPr rtlCol="0" anchor="ctr"/>
              <a:lstStyle/>
              <a:p>
                <a:endParaRPr lang="en-US"/>
              </a:p>
            </p:txBody>
          </p:sp>
          <p:sp>
            <p:nvSpPr>
              <p:cNvPr id="9" name="Freeform 1490">
                <a:extLst>
                  <a:ext uri="{FF2B5EF4-FFF2-40B4-BE49-F238E27FC236}">
                    <a16:creationId xmlns:a16="http://schemas.microsoft.com/office/drawing/2014/main" id="{A8A2422E-97A2-94E6-5ABB-F2F5E432C51A}"/>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F26F46"/>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422889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91840B-0B70-FBA1-7658-61481DEA0462}"/>
              </a:ext>
            </a:extLst>
          </p:cNvPr>
          <p:cNvSpPr>
            <a:spLocks noGrp="1"/>
          </p:cNvSpPr>
          <p:nvPr>
            <p:ph type="body" sz="quarter" idx="16"/>
          </p:nvPr>
        </p:nvSpPr>
        <p:spPr/>
        <p:txBody>
          <a:bodyPr/>
          <a:lstStyle/>
          <a:p>
            <a:r>
              <a:rPr lang="nl-NL" dirty="0"/>
              <a:t>Ethische samenwerking in voedselsystemen</a:t>
            </a:r>
            <a:endParaRPr lang="en-GB" dirty="0"/>
          </a:p>
        </p:txBody>
      </p:sp>
      <p:sp>
        <p:nvSpPr>
          <p:cNvPr id="3" name="Text Placeholder 2">
            <a:extLst>
              <a:ext uri="{FF2B5EF4-FFF2-40B4-BE49-F238E27FC236}">
                <a16:creationId xmlns:a16="http://schemas.microsoft.com/office/drawing/2014/main" id="{13F56C67-568A-0B86-F23B-D1292037E3C4}"/>
              </a:ext>
            </a:extLst>
          </p:cNvPr>
          <p:cNvSpPr>
            <a:spLocks noGrp="1"/>
          </p:cNvSpPr>
          <p:nvPr>
            <p:ph type="body" sz="quarter" idx="19"/>
          </p:nvPr>
        </p:nvSpPr>
        <p:spPr>
          <a:xfrm>
            <a:off x="904856" y="1630548"/>
            <a:ext cx="10052954" cy="4250335"/>
          </a:xfrm>
        </p:spPr>
        <p:txBody>
          <a:bodyPr/>
          <a:lstStyle/>
          <a:p>
            <a:r>
              <a:rPr lang="nl-NL" dirty="0"/>
              <a:t>Ethische reflectie versterkt samenwerking in voedselsystemen. Het helpt partners nadenken over eerlijkheid, transparantie, verantwoordelijkheid en langetermijneffecten, vooral bij samenwerking tussen sectoren en met gemeenschappen.</a:t>
            </a:r>
          </a:p>
          <a:p>
            <a:endParaRPr lang="nl-NL" dirty="0"/>
          </a:p>
          <a:p>
            <a:r>
              <a:rPr lang="nl-NL" dirty="0"/>
              <a:t>Organisaties zoals de </a:t>
            </a:r>
            <a:r>
              <a:rPr lang="en-US" dirty="0">
                <a:hlinkClick r:id="rId2"/>
              </a:rPr>
              <a:t>Food Ethics Council </a:t>
            </a:r>
            <a:r>
              <a:rPr lang="nl-NL" dirty="0"/>
              <a:t>benadrukken het belang van ethiek in besluitvorming en partnerschappen. In plaats van vaste regels bieden ethische kaders ruimte voor voortdurende reflectie: hoe verloopt de samenwerking, wie profiteert en wat kan beter?</a:t>
            </a:r>
          </a:p>
          <a:p>
            <a:endParaRPr lang="nl-NL" dirty="0"/>
          </a:p>
          <a:p>
            <a:r>
              <a:rPr lang="nl-NL" dirty="0"/>
              <a:t>Door ethisch bewustzijn mee te nemen in communicatie en samenwerking, ontstaan sterkere, eerlijkere en duurzamere voedselsystemen.</a:t>
            </a:r>
          </a:p>
          <a:p>
            <a:pPr marL="0" indent="0" algn="just"/>
            <a:endParaRPr lang="en-GB" dirty="0"/>
          </a:p>
        </p:txBody>
      </p:sp>
    </p:spTree>
    <p:extLst>
      <p:ext uri="{BB962C8B-B14F-4D97-AF65-F5344CB8AC3E}">
        <p14:creationId xmlns:p14="http://schemas.microsoft.com/office/powerpoint/2010/main" val="1143012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3" descr="People hanging out">
            <a:extLst>
              <a:ext uri="{FF2B5EF4-FFF2-40B4-BE49-F238E27FC236}">
                <a16:creationId xmlns:a16="http://schemas.microsoft.com/office/drawing/2014/main" id="{9EF9F3E2-517A-D141-9F01-9831E126136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63"/>
          <a:stretch>
            <a:fillRect/>
          </a:stretch>
        </p:blipFill>
        <p:spPr>
          <a:xfrm>
            <a:off x="238772" y="2626822"/>
            <a:ext cx="8328758" cy="3634830"/>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5523514" y="3110948"/>
            <a:ext cx="395841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707537" y="3163246"/>
            <a:ext cx="3717108" cy="646331"/>
          </a:xfrm>
          <a:prstGeom prst="rect">
            <a:avLst/>
          </a:prstGeom>
          <a:noFill/>
        </p:spPr>
        <p:txBody>
          <a:bodyPr wrap="none" rtlCol="0">
            <a:spAutoFit/>
          </a:bodyPr>
          <a:lstStyle/>
          <a:p>
            <a:r>
              <a:rPr lang="en-US" sz="3600" b="1" spc="324" dirty="0">
                <a:solidFill>
                  <a:srgbClr val="F26F46"/>
                </a:solidFill>
                <a:latin typeface="Calibri" panose="020F0502020204030204" pitchFamily="34" charset="0"/>
                <a:cs typeface="Calibri" panose="020F0502020204030204" pitchFamily="34" charset="0"/>
              </a:rPr>
              <a:t>INLEIDING</a:t>
            </a:r>
          </a:p>
        </p:txBody>
      </p:sp>
      <p:grpSp>
        <p:nvGrpSpPr>
          <p:cNvPr id="6" name="Group 5">
            <a:extLst>
              <a:ext uri="{FF2B5EF4-FFF2-40B4-BE49-F238E27FC236}">
                <a16:creationId xmlns:a16="http://schemas.microsoft.com/office/drawing/2014/main" id="{6A592C18-A129-759D-2A8C-B28F666EACC3}"/>
              </a:ext>
            </a:extLst>
          </p:cNvPr>
          <p:cNvGrpSpPr/>
          <p:nvPr/>
        </p:nvGrpSpPr>
        <p:grpSpPr>
          <a:xfrm>
            <a:off x="9256295" y="-181962"/>
            <a:ext cx="2366621" cy="2933183"/>
            <a:chOff x="2887563" y="4517695"/>
            <a:chExt cx="1145987" cy="1420333"/>
          </a:xfrm>
          <a:solidFill>
            <a:schemeClr val="bg1">
              <a:alpha val="26000"/>
            </a:schemeClr>
          </a:solidFill>
        </p:grpSpPr>
        <p:sp>
          <p:nvSpPr>
            <p:cNvPr id="7" name="Freeform 6">
              <a:extLst>
                <a:ext uri="{FF2B5EF4-FFF2-40B4-BE49-F238E27FC236}">
                  <a16:creationId xmlns:a16="http://schemas.microsoft.com/office/drawing/2014/main" id="{D941914D-6094-403C-738E-3740110831FE}"/>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8" name="Graphic 10">
              <a:extLst>
                <a:ext uri="{FF2B5EF4-FFF2-40B4-BE49-F238E27FC236}">
                  <a16:creationId xmlns:a16="http://schemas.microsoft.com/office/drawing/2014/main" id="{DF1A00C5-B02C-057A-5B34-C7BCD7CF36D1}"/>
                </a:ext>
              </a:extLst>
            </p:cNvPr>
            <p:cNvGrpSpPr/>
            <p:nvPr/>
          </p:nvGrpSpPr>
          <p:grpSpPr>
            <a:xfrm>
              <a:off x="3495254" y="4781992"/>
              <a:ext cx="536857" cy="499528"/>
              <a:chOff x="3495254" y="4781992"/>
              <a:chExt cx="536857" cy="499528"/>
            </a:xfrm>
            <a:grpFill/>
          </p:grpSpPr>
          <p:sp>
            <p:nvSpPr>
              <p:cNvPr id="13" name="Freeform 12">
                <a:extLst>
                  <a:ext uri="{FF2B5EF4-FFF2-40B4-BE49-F238E27FC236}">
                    <a16:creationId xmlns:a16="http://schemas.microsoft.com/office/drawing/2014/main" id="{0A55076B-A6E3-C119-98AB-F66A7008851B}"/>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D465BBDC-A6BD-192D-B69C-DF707EF0A6EC}"/>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407C1C4-E75A-78AE-239E-EDB89EE81C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47287B6-65AE-37AB-9EFB-CB5224C7A772}"/>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1F6C18FB-1854-6D6F-BD42-750CB1ED865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012626A7-B7B8-0858-6145-2780580951E3}"/>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6E000DB7-BCAC-1FCC-48F2-F856D30B5648}"/>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B66A741-24BD-576D-9292-224670228AD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B86B5-A0E6-40C3-313E-E2F39F864D9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7887502-8199-3F10-834B-98441DE37709}"/>
              </a:ext>
            </a:extLst>
          </p:cNvPr>
          <p:cNvSpPr>
            <a:spLocks noGrp="1"/>
          </p:cNvSpPr>
          <p:nvPr>
            <p:ph type="body" sz="quarter" idx="19"/>
          </p:nvPr>
        </p:nvSpPr>
        <p:spPr>
          <a:xfrm>
            <a:off x="466039" y="1490950"/>
            <a:ext cx="6976752" cy="4102937"/>
          </a:xfrm>
          <a:prstGeom prst="rect">
            <a:avLst/>
          </a:prstGeom>
        </p:spPr>
        <p:txBody>
          <a:bodyPr/>
          <a:lstStyle/>
          <a:p>
            <a:r>
              <a:rPr lang="en-US" dirty="0">
                <a:hlinkClick r:id="rId3"/>
              </a:rPr>
              <a:t>FoodSHIFT 2030 </a:t>
            </a:r>
            <a:r>
              <a:rPr lang="nl-NL" dirty="0"/>
              <a:t>is een EU-initiatief dat universiteiten, bedrijven, overheden, maatschappelijke organisaties en burgers samenbrengt om voedselsystemen duurzamer te maken.</a:t>
            </a:r>
          </a:p>
          <a:p>
            <a:endParaRPr lang="nl-NL" dirty="0"/>
          </a:p>
          <a:p>
            <a:r>
              <a:rPr lang="nl-NL" dirty="0"/>
              <a:t>Het project gebruikt voedsel als vertrekpunt voor thema’s zoals gezonde voeding, voedselverspilling en milieu-impact. Via living labs, pilots en activiteiten in de gemeenschap wordt kennis samen ontwikkeld, in plaats van eenzijdig gedeeld.</a:t>
            </a:r>
          </a:p>
          <a:p>
            <a:endParaRPr lang="nl-NL" dirty="0"/>
          </a:p>
          <a:p>
            <a:r>
              <a:rPr lang="nl-NL" dirty="0" err="1"/>
              <a:t>FoodSHIFT</a:t>
            </a:r>
            <a:r>
              <a:rPr lang="nl-NL" dirty="0"/>
              <a:t> 2030 laat zien hoe samenwerking tussen onderwijs, industrie en gemeenschappen kan leiden tot innovatie die lokaal relevant is en bijdraagt aan bredere duurzaamheidsdoelen.</a:t>
            </a:r>
          </a:p>
        </p:txBody>
      </p:sp>
      <p:sp>
        <p:nvSpPr>
          <p:cNvPr id="10" name="Text Placeholder 1">
            <a:extLst>
              <a:ext uri="{FF2B5EF4-FFF2-40B4-BE49-F238E27FC236}">
                <a16:creationId xmlns:a16="http://schemas.microsoft.com/office/drawing/2014/main" id="{9CF57A16-5610-6AB5-AD2C-CF8488DE76FB}"/>
              </a:ext>
            </a:extLst>
          </p:cNvPr>
          <p:cNvSpPr txBox="1">
            <a:spLocks/>
          </p:cNvSpPr>
          <p:nvPr/>
        </p:nvSpPr>
        <p:spPr>
          <a:xfrm>
            <a:off x="-1" y="650590"/>
            <a:ext cx="4183693"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dirty="0">
                <a:solidFill>
                  <a:schemeClr val="bg1"/>
                </a:solidFill>
              </a:rPr>
              <a:t>FoodSHIFT 2023</a:t>
            </a:r>
          </a:p>
        </p:txBody>
      </p:sp>
      <p:pic>
        <p:nvPicPr>
          <p:cNvPr id="12" name="Picture Placeholder 11" descr="A close-up of a person's hand&#10;&#10;AI-generated content may be incorrect.">
            <a:extLst>
              <a:ext uri="{FF2B5EF4-FFF2-40B4-BE49-F238E27FC236}">
                <a16:creationId xmlns:a16="http://schemas.microsoft.com/office/drawing/2014/main" id="{A34A933D-E31D-C6A7-824E-22FDBA053B80}"/>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p:blipFill>
        <p:spPr>
          <a:prstGeom prst="rect">
            <a:avLst/>
          </a:prstGeom>
          <a:solidFill>
            <a:srgbClr val="FFFFFF">
              <a:lumMod val="85000"/>
            </a:srgbClr>
          </a:solidFill>
        </p:spPr>
      </p:pic>
    </p:spTree>
    <p:extLst>
      <p:ext uri="{BB962C8B-B14F-4D97-AF65-F5344CB8AC3E}">
        <p14:creationId xmlns:p14="http://schemas.microsoft.com/office/powerpoint/2010/main" val="40951476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762DF5-2782-3F09-438B-4BCFE5EE2606}"/>
              </a:ext>
            </a:extLst>
          </p:cNvPr>
          <p:cNvSpPr>
            <a:spLocks noGrp="1"/>
          </p:cNvSpPr>
          <p:nvPr>
            <p:ph type="body" sz="quarter" idx="18"/>
          </p:nvPr>
        </p:nvSpPr>
        <p:spPr/>
        <p:txBody>
          <a:bodyPr/>
          <a:lstStyle/>
          <a:p>
            <a:pPr marL="0" indent="0" algn="just"/>
            <a:r>
              <a:rPr lang="en-US" dirty="0"/>
              <a:t>Denk </a:t>
            </a:r>
            <a:r>
              <a:rPr lang="en-US" dirty="0" err="1"/>
              <a:t>na</a:t>
            </a:r>
            <a:r>
              <a:rPr lang="en-US" dirty="0"/>
              <a:t> over de rol van samenwerking bij het aanpakken van uitdagingen in het voedselsysteem.</a:t>
            </a:r>
          </a:p>
          <a:p>
            <a:pPr marL="342900" indent="-342900" algn="just">
              <a:buFont typeface="Arial" panose="020B0604020202020204" pitchFamily="34" charset="0"/>
              <a:buChar char="•"/>
            </a:pPr>
            <a:endParaRPr lang="en-US" i="1" dirty="0"/>
          </a:p>
          <a:p>
            <a:pPr marL="342900" indent="-342900" algn="just">
              <a:buFont typeface="Arial" panose="020B0604020202020204" pitchFamily="34" charset="0"/>
              <a:buChar char="•"/>
            </a:pPr>
            <a:r>
              <a:rPr lang="nl-NL" i="1" dirty="0"/>
              <a:t>Welke sectoren of disciplines zijn volgens jou het belangrijkst voor voedselduurzaamheid</a:t>
            </a:r>
            <a:r>
              <a:rPr lang="en-US" i="1" dirty="0"/>
              <a:t>?</a:t>
            </a:r>
          </a:p>
          <a:p>
            <a:pPr marL="342900" indent="-342900" algn="just">
              <a:buFont typeface="Arial" panose="020B0604020202020204" pitchFamily="34" charset="0"/>
              <a:buChar char="•"/>
            </a:pPr>
            <a:r>
              <a:rPr lang="nl-NL" i="1" dirty="0"/>
              <a:t>Hoe beïnvloeden macht, middelen en expertise de samenwerking</a:t>
            </a:r>
            <a:r>
              <a:rPr lang="en-US" i="1" dirty="0"/>
              <a:t>?</a:t>
            </a:r>
          </a:p>
          <a:p>
            <a:pPr marL="342900" indent="-342900" algn="just">
              <a:buFont typeface="Arial" panose="020B0604020202020204" pitchFamily="34" charset="0"/>
              <a:buChar char="•"/>
            </a:pPr>
            <a:r>
              <a:rPr lang="nl-NL" i="1" dirty="0"/>
              <a:t>Welke vaardigheden heb je nodig om goed te communiceren en vertrouwen op te bouwen</a:t>
            </a:r>
            <a:r>
              <a:rPr lang="en-US" i="1" dirty="0"/>
              <a:t>?</a:t>
            </a:r>
          </a:p>
          <a:p>
            <a:pPr marL="342900" indent="-342900" algn="just">
              <a:buFont typeface="Arial" panose="020B0604020202020204" pitchFamily="34" charset="0"/>
              <a:buChar char="•"/>
            </a:pPr>
            <a:r>
              <a:rPr lang="nl-NL" i="1" dirty="0"/>
              <a:t>Hoe kan samenwerking zowel leren als impact in de praktijk versterken</a:t>
            </a:r>
            <a:r>
              <a:rPr lang="en-US" i="1" dirty="0"/>
              <a:t>?</a:t>
            </a:r>
          </a:p>
          <a:p>
            <a:pPr marL="0" indent="0" algn="just"/>
            <a:endParaRPr lang="en-US" dirty="0"/>
          </a:p>
          <a:p>
            <a:pPr marL="0" indent="0" algn="just"/>
            <a:r>
              <a:rPr lang="nl-NL" dirty="0"/>
              <a:t>Koppel deze vragen aan je eigen studie, interesses of lokale voedselcontext</a:t>
            </a:r>
            <a:endParaRPr lang="en-GB" dirty="0"/>
          </a:p>
        </p:txBody>
      </p:sp>
      <p:sp>
        <p:nvSpPr>
          <p:cNvPr id="3" name="Text Placeholder 2">
            <a:extLst>
              <a:ext uri="{FF2B5EF4-FFF2-40B4-BE49-F238E27FC236}">
                <a16:creationId xmlns:a16="http://schemas.microsoft.com/office/drawing/2014/main" id="{CEFF1FF4-2702-B9CC-A999-144DDEF9588E}"/>
              </a:ext>
            </a:extLst>
          </p:cNvPr>
          <p:cNvSpPr>
            <a:spLocks noGrp="1"/>
          </p:cNvSpPr>
          <p:nvPr>
            <p:ph type="body" sz="quarter" idx="16"/>
          </p:nvPr>
        </p:nvSpPr>
        <p:spPr>
          <a:xfrm>
            <a:off x="600998" y="835090"/>
            <a:ext cx="3513801" cy="1774519"/>
          </a:xfrm>
        </p:spPr>
        <p:txBody>
          <a:bodyPr/>
          <a:lstStyle/>
          <a:p>
            <a:r>
              <a:rPr lang="en-US" dirty="0" err="1">
                <a:solidFill>
                  <a:srgbClr val="F26F46"/>
                </a:solidFill>
              </a:rPr>
              <a:t>Opdracht</a:t>
            </a:r>
            <a:r>
              <a:rPr lang="en-US" dirty="0">
                <a:solidFill>
                  <a:srgbClr val="F26F46"/>
                </a:solidFill>
              </a:rPr>
              <a:t> - </a:t>
            </a:r>
            <a:r>
              <a:rPr lang="en-US" dirty="0" err="1"/>
              <a:t>Samenwerken</a:t>
            </a:r>
            <a:r>
              <a:rPr lang="en-US" dirty="0"/>
              <a:t> in voedselsystemen</a:t>
            </a:r>
          </a:p>
          <a:p>
            <a:endParaRPr lang="en-GB" dirty="0"/>
          </a:p>
        </p:txBody>
      </p:sp>
      <p:grpSp>
        <p:nvGrpSpPr>
          <p:cNvPr id="4" name="Graphic 3">
            <a:extLst>
              <a:ext uri="{FF2B5EF4-FFF2-40B4-BE49-F238E27FC236}">
                <a16:creationId xmlns:a16="http://schemas.microsoft.com/office/drawing/2014/main" id="{22B78A17-A4E5-6B58-E756-7D1252845888}"/>
              </a:ext>
            </a:extLst>
          </p:cNvPr>
          <p:cNvGrpSpPr/>
          <p:nvPr/>
        </p:nvGrpSpPr>
        <p:grpSpPr>
          <a:xfrm>
            <a:off x="1531943" y="4248392"/>
            <a:ext cx="1088878" cy="1111078"/>
            <a:chOff x="8424689" y="5374597"/>
            <a:chExt cx="1088878" cy="1111078"/>
          </a:xfrm>
          <a:solidFill>
            <a:schemeClr val="bg1"/>
          </a:solidFill>
        </p:grpSpPr>
        <p:sp>
          <p:nvSpPr>
            <p:cNvPr id="5" name="Freeform 1258">
              <a:extLst>
                <a:ext uri="{FF2B5EF4-FFF2-40B4-BE49-F238E27FC236}">
                  <a16:creationId xmlns:a16="http://schemas.microsoft.com/office/drawing/2014/main" id="{E9A16E46-B264-5D46-2AAE-F4BCD1E2FABF}"/>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6" name="Graphic 3">
              <a:extLst>
                <a:ext uri="{FF2B5EF4-FFF2-40B4-BE49-F238E27FC236}">
                  <a16:creationId xmlns:a16="http://schemas.microsoft.com/office/drawing/2014/main" id="{1533F1A7-9A8C-1B82-0C09-5632E015D4E4}"/>
                </a:ext>
              </a:extLst>
            </p:cNvPr>
            <p:cNvGrpSpPr/>
            <p:nvPr/>
          </p:nvGrpSpPr>
          <p:grpSpPr>
            <a:xfrm>
              <a:off x="8424689" y="5374597"/>
              <a:ext cx="1088878" cy="1111078"/>
              <a:chOff x="8424689" y="5374597"/>
              <a:chExt cx="1088878" cy="1111078"/>
            </a:xfrm>
            <a:grpFill/>
          </p:grpSpPr>
          <p:grpSp>
            <p:nvGrpSpPr>
              <p:cNvPr id="7" name="Graphic 3">
                <a:extLst>
                  <a:ext uri="{FF2B5EF4-FFF2-40B4-BE49-F238E27FC236}">
                    <a16:creationId xmlns:a16="http://schemas.microsoft.com/office/drawing/2014/main" id="{F14904FF-5EAE-3126-A4C6-4B9C2C00CB24}"/>
                  </a:ext>
                </a:extLst>
              </p:cNvPr>
              <p:cNvGrpSpPr/>
              <p:nvPr/>
            </p:nvGrpSpPr>
            <p:grpSpPr>
              <a:xfrm>
                <a:off x="8424689" y="5374597"/>
                <a:ext cx="943956" cy="1111078"/>
                <a:chOff x="8424689" y="5374597"/>
                <a:chExt cx="943956" cy="1111078"/>
              </a:xfrm>
              <a:grpFill/>
            </p:grpSpPr>
            <p:sp>
              <p:nvSpPr>
                <p:cNvPr id="17" name="Freeform 1270">
                  <a:extLst>
                    <a:ext uri="{FF2B5EF4-FFF2-40B4-BE49-F238E27FC236}">
                      <a16:creationId xmlns:a16="http://schemas.microsoft.com/office/drawing/2014/main" id="{24D1B383-75F4-DABE-5735-ED1C63EF4C9B}"/>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18" name="Freeform 1271">
                  <a:extLst>
                    <a:ext uri="{FF2B5EF4-FFF2-40B4-BE49-F238E27FC236}">
                      <a16:creationId xmlns:a16="http://schemas.microsoft.com/office/drawing/2014/main" id="{C25C68AA-BCFC-73F5-1610-924C7B2E434C}"/>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8" name="Freeform 1261">
                <a:extLst>
                  <a:ext uri="{FF2B5EF4-FFF2-40B4-BE49-F238E27FC236}">
                    <a16:creationId xmlns:a16="http://schemas.microsoft.com/office/drawing/2014/main" id="{8C9CA59B-31A4-E8EB-D660-84D684BD167A}"/>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9" name="Freeform 1262">
                <a:extLst>
                  <a:ext uri="{FF2B5EF4-FFF2-40B4-BE49-F238E27FC236}">
                    <a16:creationId xmlns:a16="http://schemas.microsoft.com/office/drawing/2014/main" id="{DB2E71EB-4097-F50C-88C6-8E547CDAC7D0}"/>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10" name="Freeform 1263">
                <a:extLst>
                  <a:ext uri="{FF2B5EF4-FFF2-40B4-BE49-F238E27FC236}">
                    <a16:creationId xmlns:a16="http://schemas.microsoft.com/office/drawing/2014/main" id="{B0AEA1B4-C736-11E5-6D28-419317D5ED80}"/>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11" name="Freeform 1264">
                <a:extLst>
                  <a:ext uri="{FF2B5EF4-FFF2-40B4-BE49-F238E27FC236}">
                    <a16:creationId xmlns:a16="http://schemas.microsoft.com/office/drawing/2014/main" id="{68C2777E-F758-B3D4-88AC-3745EB20F6B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12" name="Freeform 1265">
                <a:extLst>
                  <a:ext uri="{FF2B5EF4-FFF2-40B4-BE49-F238E27FC236}">
                    <a16:creationId xmlns:a16="http://schemas.microsoft.com/office/drawing/2014/main" id="{6AFA8168-2F67-9454-D00C-F90A3032FF10}"/>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13" name="Freeform 1266">
                <a:extLst>
                  <a:ext uri="{FF2B5EF4-FFF2-40B4-BE49-F238E27FC236}">
                    <a16:creationId xmlns:a16="http://schemas.microsoft.com/office/drawing/2014/main" id="{10990434-AE69-980C-C949-893D9732B2C9}"/>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14" name="Freeform 1267">
                <a:extLst>
                  <a:ext uri="{FF2B5EF4-FFF2-40B4-BE49-F238E27FC236}">
                    <a16:creationId xmlns:a16="http://schemas.microsoft.com/office/drawing/2014/main" id="{0A66D89B-7DAE-63B7-38A2-6CF4893BAB8C}"/>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15" name="Freeform 1268">
                <a:extLst>
                  <a:ext uri="{FF2B5EF4-FFF2-40B4-BE49-F238E27FC236}">
                    <a16:creationId xmlns:a16="http://schemas.microsoft.com/office/drawing/2014/main" id="{01298322-CB52-C35E-F87F-64F980BEEB0A}"/>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16" name="Freeform 1269">
                <a:extLst>
                  <a:ext uri="{FF2B5EF4-FFF2-40B4-BE49-F238E27FC236}">
                    <a16:creationId xmlns:a16="http://schemas.microsoft.com/office/drawing/2014/main" id="{31BDE7DD-5923-977C-985B-67B214A6ADFB}"/>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859617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9AC9D1-A75E-D53E-0D6A-6972E5656A2D}"/>
              </a:ext>
            </a:extLst>
          </p:cNvPr>
          <p:cNvSpPr>
            <a:spLocks noGrp="1"/>
          </p:cNvSpPr>
          <p:nvPr>
            <p:ph type="body" sz="quarter" idx="16"/>
          </p:nvPr>
        </p:nvSpPr>
        <p:spPr>
          <a:xfrm>
            <a:off x="881743" y="234638"/>
            <a:ext cx="6380294" cy="992652"/>
          </a:xfrm>
        </p:spPr>
        <p:txBody>
          <a:bodyPr/>
          <a:lstStyle/>
          <a:p>
            <a:r>
              <a:rPr lang="en-US" dirty="0"/>
              <a:t>Partnerschappen </a:t>
            </a:r>
            <a:r>
              <a:rPr lang="en-US" dirty="0" err="1"/>
              <a:t>en</a:t>
            </a:r>
            <a:r>
              <a:rPr lang="en-US" dirty="0"/>
              <a:t> </a:t>
            </a:r>
            <a:r>
              <a:rPr lang="en-US" dirty="0" err="1"/>
              <a:t>samenwerkingen</a:t>
            </a:r>
            <a:r>
              <a:rPr lang="en-US" dirty="0"/>
              <a:t> in voedselsystemen</a:t>
            </a:r>
            <a:endParaRPr lang="en-GB" dirty="0"/>
          </a:p>
        </p:txBody>
      </p:sp>
      <p:sp>
        <p:nvSpPr>
          <p:cNvPr id="3" name="Text Placeholder 2">
            <a:extLst>
              <a:ext uri="{FF2B5EF4-FFF2-40B4-BE49-F238E27FC236}">
                <a16:creationId xmlns:a16="http://schemas.microsoft.com/office/drawing/2014/main" id="{FA0A44D8-5E1A-3887-018F-6B0EB5099223}"/>
              </a:ext>
            </a:extLst>
          </p:cNvPr>
          <p:cNvSpPr>
            <a:spLocks noGrp="1"/>
          </p:cNvSpPr>
          <p:nvPr>
            <p:ph type="body" sz="quarter" idx="19"/>
          </p:nvPr>
        </p:nvSpPr>
        <p:spPr>
          <a:xfrm>
            <a:off x="6565731" y="1106613"/>
            <a:ext cx="4990998" cy="4102937"/>
          </a:xfrm>
        </p:spPr>
        <p:txBody>
          <a:bodyPr/>
          <a:lstStyle/>
          <a:p>
            <a:pPr marL="0" indent="0" algn="just"/>
            <a:r>
              <a:rPr lang="nl-NL" dirty="0"/>
              <a:t>Deze korte video van de Voedsel- en Landbouworganisatie van de Verenigde Naties laat zien waarom samenwerking essentieel is voor duurzame en veerkrachtige voedselsystemen. De video toont hoe verschillende partijen hun kennis, middelen en ervaring combineren om gezamenlijke uitdagingen aan te pakken.</a:t>
            </a:r>
          </a:p>
          <a:p>
            <a:pPr marL="0" indent="0" algn="just"/>
            <a:endParaRPr lang="en-US" dirty="0"/>
          </a:p>
          <a:p>
            <a:pPr marL="0" indent="0" algn="just"/>
            <a:r>
              <a:rPr lang="nl-NL" dirty="0"/>
              <a:t>Bekijk de video en noteer één voorbeeld waarbij samenwerking tot betere resultaten leidt dan individueel werken.</a:t>
            </a:r>
            <a:endParaRPr lang="en-GB" dirty="0"/>
          </a:p>
        </p:txBody>
      </p:sp>
      <p:pic>
        <p:nvPicPr>
          <p:cNvPr id="7" name="Online Media 6" title="FAO’s Innovation Policy Labs: Collaborating and co-creating for agrifood systems transformation">
            <a:hlinkClick r:id="" action="ppaction://media"/>
            <a:extLst>
              <a:ext uri="{FF2B5EF4-FFF2-40B4-BE49-F238E27FC236}">
                <a16:creationId xmlns:a16="http://schemas.microsoft.com/office/drawing/2014/main" id="{4B59AC38-D33E-32A2-E658-5492772C6B62}"/>
              </a:ext>
            </a:extLst>
          </p:cNvPr>
          <p:cNvPicPr>
            <a:picLocks noRot="1" noChangeAspect="1"/>
          </p:cNvPicPr>
          <p:nvPr>
            <a:videoFile r:link="rId1"/>
          </p:nvPr>
        </p:nvPicPr>
        <p:blipFill>
          <a:blip r:embed="rId3"/>
          <a:stretch>
            <a:fillRect/>
          </a:stretch>
        </p:blipFill>
        <p:spPr>
          <a:xfrm>
            <a:off x="635271" y="2173775"/>
            <a:ext cx="5159473" cy="3997835"/>
          </a:xfrm>
          <a:prstGeom prst="rect">
            <a:avLst/>
          </a:prstGeom>
        </p:spPr>
      </p:pic>
      <p:sp>
        <p:nvSpPr>
          <p:cNvPr id="11" name="TextBox 10">
            <a:extLst>
              <a:ext uri="{FF2B5EF4-FFF2-40B4-BE49-F238E27FC236}">
                <a16:creationId xmlns:a16="http://schemas.microsoft.com/office/drawing/2014/main" id="{66889EBC-2B4A-6617-128F-0044FDC95E30}"/>
              </a:ext>
            </a:extLst>
          </p:cNvPr>
          <p:cNvSpPr txBox="1"/>
          <p:nvPr/>
        </p:nvSpPr>
        <p:spPr>
          <a:xfrm>
            <a:off x="712380" y="6471764"/>
            <a:ext cx="9505507" cy="307777"/>
          </a:xfrm>
          <a:prstGeom prst="rect">
            <a:avLst/>
          </a:prstGeom>
          <a:noFill/>
        </p:spPr>
        <p:txBody>
          <a:bodyPr wrap="square">
            <a:spAutoFit/>
          </a:bodyPr>
          <a:lstStyle/>
          <a:p>
            <a:r>
              <a:rPr lang="en-US" sz="1400" dirty="0">
                <a:hlinkClick r:id="rId4"/>
              </a:rPr>
              <a:t>FAO’s Innovation Policy Labs: Samenwerken en co-creëren voor de transformatie van agrovoedingssystemen</a:t>
            </a:r>
            <a:endParaRPr lang="en-IE" sz="1400" dirty="0"/>
          </a:p>
        </p:txBody>
      </p:sp>
    </p:spTree>
    <p:extLst>
      <p:ext uri="{BB962C8B-B14F-4D97-AF65-F5344CB8AC3E}">
        <p14:creationId xmlns:p14="http://schemas.microsoft.com/office/powerpoint/2010/main" val="196135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E8991-3570-109A-6CF9-ECA26B179DE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1B1B54C-4851-A188-1D2D-DC56C3774476}"/>
              </a:ext>
            </a:extLst>
          </p:cNvPr>
          <p:cNvSpPr>
            <a:spLocks noGrp="1"/>
          </p:cNvSpPr>
          <p:nvPr>
            <p:ph type="body" sz="quarter" idx="19"/>
          </p:nvPr>
        </p:nvSpPr>
        <p:spPr>
          <a:prstGeom prst="rect">
            <a:avLst/>
          </a:prstGeom>
        </p:spPr>
        <p:txBody>
          <a:bodyPr/>
          <a:lstStyle/>
          <a:p>
            <a:pPr marL="0" indent="0" algn="just"/>
            <a:r>
              <a:rPr lang="en-US" dirty="0"/>
              <a:t>Too Good To Go is een in Denemarken opgericht bedrijf met een Europese reikwijdte dat zich inzet voor het terugdringen van voedselverspilling in de hele voedselketen. Het is actief in tal van EU-landen en werkt samen met levensmiddelenwinkels, horecabedrijven, lokale overheden en consumenten.</a:t>
            </a:r>
          </a:p>
          <a:p>
            <a:pPr algn="just"/>
            <a:endParaRPr lang="en-US" dirty="0">
              <a:hlinkClick r:id="rId3"/>
            </a:endParaRPr>
          </a:p>
          <a:p>
            <a:pPr algn="just"/>
            <a:r>
              <a:rPr lang="en-US" dirty="0">
                <a:hlinkClick r:id="rId4"/>
              </a:rPr>
              <a:t>https://www.toogoodtogo.com/en-us</a:t>
            </a:r>
            <a:r>
              <a:rPr lang="en-US" dirty="0"/>
              <a:t> </a:t>
            </a:r>
          </a:p>
        </p:txBody>
      </p:sp>
      <p:sp>
        <p:nvSpPr>
          <p:cNvPr id="10" name="Text Placeholder 1">
            <a:extLst>
              <a:ext uri="{FF2B5EF4-FFF2-40B4-BE49-F238E27FC236}">
                <a16:creationId xmlns:a16="http://schemas.microsoft.com/office/drawing/2014/main" id="{238A7D24-A6AE-F329-403F-355C7339EA15}"/>
              </a:ext>
            </a:extLst>
          </p:cNvPr>
          <p:cNvSpPr txBox="1">
            <a:spLocks/>
          </p:cNvSpPr>
          <p:nvPr/>
        </p:nvSpPr>
        <p:spPr>
          <a:xfrm>
            <a:off x="-1" y="650590"/>
            <a:ext cx="4183693"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dirty="0">
                <a:solidFill>
                  <a:schemeClr val="bg1"/>
                </a:solidFill>
              </a:rPr>
              <a:t>Too Good To Go </a:t>
            </a:r>
          </a:p>
        </p:txBody>
      </p:sp>
      <p:sp>
        <p:nvSpPr>
          <p:cNvPr id="5" name="Arrow: Right 4">
            <a:extLst>
              <a:ext uri="{FF2B5EF4-FFF2-40B4-BE49-F238E27FC236}">
                <a16:creationId xmlns:a16="http://schemas.microsoft.com/office/drawing/2014/main" id="{4EAE5EA9-5172-7E6A-E7B3-E416AC78F2F6}"/>
              </a:ext>
            </a:extLst>
          </p:cNvPr>
          <p:cNvSpPr/>
          <p:nvPr/>
        </p:nvSpPr>
        <p:spPr>
          <a:xfrm>
            <a:off x="5966692" y="5255490"/>
            <a:ext cx="1768346"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a:t>Klik om te lezen</a:t>
            </a:r>
          </a:p>
        </p:txBody>
      </p:sp>
      <p:pic>
        <p:nvPicPr>
          <p:cNvPr id="7" name="Picture Placeholder 6" descr="A hand holding a phone&#10;&#10;AI-generated content may be incorrect.">
            <a:hlinkClick r:id="rId4"/>
            <a:extLst>
              <a:ext uri="{FF2B5EF4-FFF2-40B4-BE49-F238E27FC236}">
                <a16:creationId xmlns:a16="http://schemas.microsoft.com/office/drawing/2014/main" id="{BDD837A8-9743-C772-EA33-DEC4710571ED}"/>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a:stretch/>
        </p:blipFill>
        <p:spPr>
          <a:prstGeom prst="rect">
            <a:avLst/>
          </a:prstGeom>
          <a:solidFill>
            <a:srgbClr val="FFFFFF">
              <a:lumMod val="85000"/>
            </a:srgbClr>
          </a:solidFill>
        </p:spPr>
      </p:pic>
    </p:spTree>
    <p:extLst>
      <p:ext uri="{BB962C8B-B14F-4D97-AF65-F5344CB8AC3E}">
        <p14:creationId xmlns:p14="http://schemas.microsoft.com/office/powerpoint/2010/main" val="32705336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1DEBF-F939-4BC1-9FB2-13534CAB05C5}"/>
            </a:ext>
          </a:extLst>
        </p:cNvPr>
        <p:cNvGrpSpPr/>
        <p:nvPr/>
      </p:nvGrpSpPr>
      <p:grpSpPr>
        <a:xfrm>
          <a:off x="0" y="0"/>
          <a:ext cx="0" cy="0"/>
          <a:chOff x="0" y="0"/>
          <a:chExt cx="0" cy="0"/>
        </a:xfrm>
      </p:grpSpPr>
      <p:pic>
        <p:nvPicPr>
          <p:cNvPr id="9" name="Picture Placeholder 3" descr="People in a restaurant">
            <a:extLst>
              <a:ext uri="{FF2B5EF4-FFF2-40B4-BE49-F238E27FC236}">
                <a16:creationId xmlns:a16="http://schemas.microsoft.com/office/drawing/2014/main" id="{0764FB79-7B2C-7C9C-A5E2-EECA6B2CCB9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38772" y="2626822"/>
            <a:ext cx="8328758" cy="3634830"/>
          </a:xfrm>
        </p:spPr>
      </p:pic>
      <p:sp>
        <p:nvSpPr>
          <p:cNvPr id="5" name="Text Placeholder 4">
            <a:extLst>
              <a:ext uri="{FF2B5EF4-FFF2-40B4-BE49-F238E27FC236}">
                <a16:creationId xmlns:a16="http://schemas.microsoft.com/office/drawing/2014/main" id="{58D94661-2A3E-C31C-B3E6-2A44AE57C3D3}"/>
              </a:ext>
            </a:extLst>
          </p:cNvPr>
          <p:cNvSpPr>
            <a:spLocks noGrp="1"/>
          </p:cNvSpPr>
          <p:nvPr>
            <p:ph type="body" sz="quarter" idx="17"/>
          </p:nvPr>
        </p:nvSpPr>
        <p:spPr/>
        <p:txBody>
          <a:bodyPr/>
          <a:lstStyle/>
          <a:p>
            <a:r>
              <a:rPr lang="en-US" dirty="0"/>
              <a:t>04</a:t>
            </a:r>
          </a:p>
        </p:txBody>
      </p:sp>
      <p:sp>
        <p:nvSpPr>
          <p:cNvPr id="14" name="Rectangle 13">
            <a:extLst>
              <a:ext uri="{FF2B5EF4-FFF2-40B4-BE49-F238E27FC236}">
                <a16:creationId xmlns:a16="http://schemas.microsoft.com/office/drawing/2014/main" id="{9C73D6B0-C082-05FC-DC5D-DCB547B2BB12}"/>
              </a:ext>
            </a:extLst>
          </p:cNvPr>
          <p:cNvSpPr/>
          <p:nvPr/>
        </p:nvSpPr>
        <p:spPr>
          <a:xfrm>
            <a:off x="5890436" y="3110948"/>
            <a:ext cx="4811253" cy="2360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B7B665E5-05CC-C4E9-A1E3-A3E9616C5147}"/>
              </a:ext>
            </a:extLst>
          </p:cNvPr>
          <p:cNvSpPr txBox="1"/>
          <p:nvPr/>
        </p:nvSpPr>
        <p:spPr>
          <a:xfrm>
            <a:off x="5995316" y="3136725"/>
            <a:ext cx="4811253" cy="2308324"/>
          </a:xfrm>
          <a:prstGeom prst="rect">
            <a:avLst/>
          </a:prstGeom>
          <a:noFill/>
        </p:spPr>
        <p:txBody>
          <a:bodyPr wrap="square" rtlCol="0">
            <a:spAutoFit/>
          </a:bodyPr>
          <a:lstStyle/>
          <a:p>
            <a:r>
              <a:rPr lang="nl-NL" sz="3600" b="1" spc="324" dirty="0">
                <a:solidFill>
                  <a:srgbClr val="F26F46"/>
                </a:solidFill>
                <a:latin typeface="Calibri" panose="020F0502020204030204" pitchFamily="34" charset="0"/>
                <a:cs typeface="Calibri" panose="020F0502020204030204" pitchFamily="34" charset="0"/>
              </a:rPr>
              <a:t>SERVICEGERICHT LEREN EN MAATSCHAPPELIJKE BETROKKENHEID</a:t>
            </a:r>
            <a:endParaRPr lang="en-US" sz="3600" b="1" spc="324" dirty="0">
              <a:solidFill>
                <a:srgbClr val="F26F46"/>
              </a:solidFill>
              <a:latin typeface="Calibri" panose="020F0502020204030204" pitchFamily="34" charset="0"/>
              <a:cs typeface="Calibri" panose="020F0502020204030204" pitchFamily="34" charset="0"/>
            </a:endParaRPr>
          </a:p>
        </p:txBody>
      </p:sp>
      <p:grpSp>
        <p:nvGrpSpPr>
          <p:cNvPr id="10" name="Group 9">
            <a:extLst>
              <a:ext uri="{FF2B5EF4-FFF2-40B4-BE49-F238E27FC236}">
                <a16:creationId xmlns:a16="http://schemas.microsoft.com/office/drawing/2014/main" id="{5E8D4D6D-7654-34A3-4888-56167C279B21}"/>
              </a:ext>
            </a:extLst>
          </p:cNvPr>
          <p:cNvGrpSpPr/>
          <p:nvPr/>
        </p:nvGrpSpPr>
        <p:grpSpPr>
          <a:xfrm>
            <a:off x="9256295" y="-181962"/>
            <a:ext cx="2366621" cy="2933183"/>
            <a:chOff x="2887563" y="4517695"/>
            <a:chExt cx="1145987" cy="1420333"/>
          </a:xfrm>
          <a:solidFill>
            <a:schemeClr val="bg1">
              <a:alpha val="26000"/>
            </a:schemeClr>
          </a:solidFill>
        </p:grpSpPr>
        <p:sp>
          <p:nvSpPr>
            <p:cNvPr id="11" name="Freeform 10">
              <a:extLst>
                <a:ext uri="{FF2B5EF4-FFF2-40B4-BE49-F238E27FC236}">
                  <a16:creationId xmlns:a16="http://schemas.microsoft.com/office/drawing/2014/main" id="{CD098952-400E-F9B4-B4F8-FD9C396D16B6}"/>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2" name="Graphic 10">
              <a:extLst>
                <a:ext uri="{FF2B5EF4-FFF2-40B4-BE49-F238E27FC236}">
                  <a16:creationId xmlns:a16="http://schemas.microsoft.com/office/drawing/2014/main" id="{CF03A35C-FF61-790F-7A85-E95AABC92BBE}"/>
                </a:ext>
              </a:extLst>
            </p:cNvPr>
            <p:cNvGrpSpPr/>
            <p:nvPr/>
          </p:nvGrpSpPr>
          <p:grpSpPr>
            <a:xfrm>
              <a:off x="3495254" y="4781992"/>
              <a:ext cx="536857" cy="499528"/>
              <a:chOff x="3495254" y="4781992"/>
              <a:chExt cx="536857" cy="499528"/>
            </a:xfrm>
            <a:grpFill/>
          </p:grpSpPr>
          <p:sp>
            <p:nvSpPr>
              <p:cNvPr id="19" name="Freeform 18">
                <a:extLst>
                  <a:ext uri="{FF2B5EF4-FFF2-40B4-BE49-F238E27FC236}">
                    <a16:creationId xmlns:a16="http://schemas.microsoft.com/office/drawing/2014/main" id="{770A160A-2174-5923-7B46-D0A342DE2574}"/>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6685F1EB-B44B-A21E-3748-696F5394F4C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951B959-03FD-0573-3789-63D949B8D509}"/>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B3B8519-9E89-BA16-444B-FDA4A6A7D111}"/>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73B8C8F7-80DB-EA73-0DD8-81C45974B62F}"/>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1D436CB3-0194-377A-C6D3-D284779FDB7E}"/>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5C4C9813-3246-803F-859A-B0B834195C51}"/>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AE679A62-401B-C6BB-5A9E-B754C616ABEB}"/>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10604601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3B261-53AB-B583-FDAE-C8B8185CB95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E03DCD6-AEB7-64D0-6E02-A329C804E80E}"/>
              </a:ext>
            </a:extLst>
          </p:cNvPr>
          <p:cNvSpPr>
            <a:spLocks noGrp="1"/>
          </p:cNvSpPr>
          <p:nvPr>
            <p:ph type="body" sz="quarter" idx="16"/>
          </p:nvPr>
        </p:nvSpPr>
        <p:spPr/>
        <p:txBody>
          <a:bodyPr/>
          <a:lstStyle/>
          <a:p>
            <a:r>
              <a:rPr lang="nl-NL" dirty="0"/>
              <a:t>Eten als uitgangspunt voor praktijkgericht leren</a:t>
            </a:r>
            <a:endParaRPr lang="en-GB" dirty="0"/>
          </a:p>
        </p:txBody>
      </p:sp>
      <p:sp>
        <p:nvSpPr>
          <p:cNvPr id="3" name="Text Placeholder 2">
            <a:extLst>
              <a:ext uri="{FF2B5EF4-FFF2-40B4-BE49-F238E27FC236}">
                <a16:creationId xmlns:a16="http://schemas.microsoft.com/office/drawing/2014/main" id="{AEF11AA2-3F4D-7022-B132-541696F68724}"/>
              </a:ext>
            </a:extLst>
          </p:cNvPr>
          <p:cNvSpPr>
            <a:spLocks noGrp="1"/>
          </p:cNvSpPr>
          <p:nvPr>
            <p:ph type="body" sz="quarter" idx="19"/>
          </p:nvPr>
        </p:nvSpPr>
        <p:spPr>
          <a:xfrm>
            <a:off x="904856" y="1632408"/>
            <a:ext cx="10052954" cy="4250335"/>
          </a:xfrm>
        </p:spPr>
        <p:txBody>
          <a:bodyPr/>
          <a:lstStyle/>
          <a:p>
            <a:r>
              <a:rPr lang="nl-NL" dirty="0"/>
              <a:t>Voeding is een geschikt vertrekpunt voor servicegericht leren, omdat het lokaal, sociaal en herkenbaar is. Iedereen heeft dagelijks met voedsel te maken, waardoor het relevant is voor studenten uit verschillende disciplines. Voeding verbindt persoonlijke ervaringen met bredere thema’s zoals duurzaamheid, gezondheid, cultuur en rechtvaardigheid.</a:t>
            </a:r>
          </a:p>
          <a:p>
            <a:pPr marL="0" indent="0" algn="just"/>
            <a:endParaRPr lang="en-US" dirty="0"/>
          </a:p>
          <a:p>
            <a:pPr marL="0" indent="0" algn="just"/>
            <a:r>
              <a:rPr lang="nl-NL" dirty="0"/>
              <a:t>In het hoger onderwijs gebruikt servicegericht leren praktijkervaring om academisch inzicht en maatschappelijk bewustzijn te versterken. Voedselprojecten helpen studenten theorie en praktijk te verbinden en vaardigheden in communicatie, samenwerking en reflectie te ontwikkelen. Binnen </a:t>
            </a:r>
            <a:r>
              <a:rPr lang="en-US" dirty="0" err="1">
                <a:hlinkClick r:id="rId2"/>
              </a:rPr>
              <a:t>Europese</a:t>
            </a:r>
            <a:r>
              <a:rPr lang="en-US" dirty="0">
                <a:hlinkClick r:id="rId2"/>
              </a:rPr>
              <a:t> </a:t>
            </a:r>
            <a:r>
              <a:rPr lang="en-US" dirty="0" err="1">
                <a:hlinkClick r:id="rId2"/>
              </a:rPr>
              <a:t>Commissie</a:t>
            </a:r>
            <a:r>
              <a:rPr lang="nl-NL" dirty="0"/>
              <a:t> wordt deze aanpak steeds meer erkend als een manier om de band tussen onderwijs en samenleving te versterken.</a:t>
            </a:r>
            <a:r>
              <a:rPr lang="en-US" dirty="0"/>
              <a:t> </a:t>
            </a:r>
            <a:endParaRPr lang="en-GB" dirty="0"/>
          </a:p>
        </p:txBody>
      </p:sp>
    </p:spTree>
    <p:extLst>
      <p:ext uri="{BB962C8B-B14F-4D97-AF65-F5344CB8AC3E}">
        <p14:creationId xmlns:p14="http://schemas.microsoft.com/office/powerpoint/2010/main" val="31857961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07EEE-EE93-7F00-81EF-AC5A183B394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D78B72B-781B-7EBF-A32D-BEDB15DE7669}"/>
              </a:ext>
            </a:extLst>
          </p:cNvPr>
          <p:cNvSpPr>
            <a:spLocks noGrp="1"/>
          </p:cNvSpPr>
          <p:nvPr>
            <p:ph type="body" sz="quarter" idx="16"/>
          </p:nvPr>
        </p:nvSpPr>
        <p:spPr>
          <a:xfrm>
            <a:off x="584791" y="826894"/>
            <a:ext cx="10479218" cy="803654"/>
          </a:xfrm>
        </p:spPr>
        <p:txBody>
          <a:bodyPr/>
          <a:lstStyle/>
          <a:p>
            <a:r>
              <a:rPr lang="en-US" dirty="0" err="1"/>
              <a:t>Onderwijs</a:t>
            </a:r>
            <a:r>
              <a:rPr lang="en-US" dirty="0"/>
              <a:t> </a:t>
            </a:r>
            <a:r>
              <a:rPr lang="en-US" dirty="0" err="1"/>
              <a:t>koppelen</a:t>
            </a:r>
            <a:r>
              <a:rPr lang="en-US" dirty="0"/>
              <a:t> </a:t>
            </a:r>
            <a:r>
              <a:rPr lang="en-US" dirty="0" err="1"/>
              <a:t>aan</a:t>
            </a:r>
            <a:r>
              <a:rPr lang="en-US" dirty="0"/>
              <a:t> </a:t>
            </a:r>
            <a:r>
              <a:rPr lang="en-US" dirty="0" err="1"/>
              <a:t>dagelijkse</a:t>
            </a:r>
            <a:r>
              <a:rPr lang="en-US" dirty="0"/>
              <a:t> </a:t>
            </a:r>
            <a:r>
              <a:rPr lang="en-US" dirty="0" err="1"/>
              <a:t>voedselpraktijken</a:t>
            </a:r>
            <a:endParaRPr lang="en-US" dirty="0"/>
          </a:p>
        </p:txBody>
      </p:sp>
      <p:sp>
        <p:nvSpPr>
          <p:cNvPr id="3" name="Text Placeholder 2">
            <a:extLst>
              <a:ext uri="{FF2B5EF4-FFF2-40B4-BE49-F238E27FC236}">
                <a16:creationId xmlns:a16="http://schemas.microsoft.com/office/drawing/2014/main" id="{B51484CD-481F-B4F0-6690-5D2B708DFA08}"/>
              </a:ext>
            </a:extLst>
          </p:cNvPr>
          <p:cNvSpPr>
            <a:spLocks noGrp="1"/>
          </p:cNvSpPr>
          <p:nvPr>
            <p:ph type="body" sz="quarter" idx="19"/>
          </p:nvPr>
        </p:nvSpPr>
        <p:spPr>
          <a:xfrm>
            <a:off x="584791" y="2095115"/>
            <a:ext cx="10784068" cy="521145"/>
          </a:xfrm>
        </p:spPr>
        <p:txBody>
          <a:bodyPr/>
          <a:lstStyle/>
          <a:p>
            <a:r>
              <a:rPr lang="nl-NL" dirty="0"/>
              <a:t>Dienstverlenende voedselprojecten verbinden theorie met dagelijkse praktijken zoals het verbouwen, bereiden, inkopen, distribueren en eten van voedsel. Ze bieden realistische situaties waarin studenten zien hoe voedselsystemen in de praktijk werken.</a:t>
            </a:r>
          </a:p>
          <a:p>
            <a:r>
              <a:rPr lang="nl-NL" dirty="0"/>
              <a:t>Onderzoek laat zien dat leren sterker wordt wanneer studenten direct ervaring opdoen in echte voedselomgevingen. Betrokkenheid bij deze praktijken helpt studenten inzicht te krijgen in:</a:t>
            </a:r>
          </a:p>
        </p:txBody>
      </p:sp>
      <p:sp>
        <p:nvSpPr>
          <p:cNvPr id="4" name="Freeform 1">
            <a:extLst>
              <a:ext uri="{FF2B5EF4-FFF2-40B4-BE49-F238E27FC236}">
                <a16:creationId xmlns:a16="http://schemas.microsoft.com/office/drawing/2014/main" id="{4589160E-4D2D-1DCA-B2C8-30F51341ECF8}"/>
              </a:ext>
            </a:extLst>
          </p:cNvPr>
          <p:cNvSpPr>
            <a:spLocks noChangeArrowheads="1"/>
          </p:cNvSpPr>
          <p:nvPr/>
        </p:nvSpPr>
        <p:spPr bwMode="auto">
          <a:xfrm>
            <a:off x="1562497" y="4457183"/>
            <a:ext cx="2188739" cy="202793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7D2B6A5A-CDAB-BF47-2CE4-8F8A5E74F172}"/>
              </a:ext>
            </a:extLst>
          </p:cNvPr>
          <p:cNvSpPr>
            <a:spLocks noChangeArrowheads="1"/>
          </p:cNvSpPr>
          <p:nvPr/>
        </p:nvSpPr>
        <p:spPr bwMode="auto">
          <a:xfrm>
            <a:off x="1623225" y="4517911"/>
            <a:ext cx="2188739" cy="2027933"/>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26F46"/>
          </a:solidFill>
          <a:ln>
            <a:noFill/>
          </a:ln>
          <a:effectLst/>
        </p:spPr>
        <p:txBody>
          <a:bodyPr wrap="none" anchor="ctr"/>
          <a:lstStyle/>
          <a:p>
            <a:endParaRPr lang="en-US" sz="900"/>
          </a:p>
        </p:txBody>
      </p:sp>
      <p:sp>
        <p:nvSpPr>
          <p:cNvPr id="6" name="Freeform 172">
            <a:extLst>
              <a:ext uri="{FF2B5EF4-FFF2-40B4-BE49-F238E27FC236}">
                <a16:creationId xmlns:a16="http://schemas.microsoft.com/office/drawing/2014/main" id="{1E59314B-10FC-CA25-EA83-DB6115DFCB15}"/>
              </a:ext>
            </a:extLst>
          </p:cNvPr>
          <p:cNvSpPr>
            <a:spLocks noChangeArrowheads="1"/>
          </p:cNvSpPr>
          <p:nvPr/>
        </p:nvSpPr>
        <p:spPr bwMode="auto">
          <a:xfrm>
            <a:off x="1686484" y="4578639"/>
            <a:ext cx="2188739" cy="202793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 name="Freeform 173">
            <a:extLst>
              <a:ext uri="{FF2B5EF4-FFF2-40B4-BE49-F238E27FC236}">
                <a16:creationId xmlns:a16="http://schemas.microsoft.com/office/drawing/2014/main" id="{3AF1F2C2-14A8-44EF-8E65-816B3D959ABA}"/>
              </a:ext>
            </a:extLst>
          </p:cNvPr>
          <p:cNvSpPr>
            <a:spLocks noChangeArrowheads="1"/>
          </p:cNvSpPr>
          <p:nvPr/>
        </p:nvSpPr>
        <p:spPr bwMode="auto">
          <a:xfrm>
            <a:off x="3172420" y="5902338"/>
            <a:ext cx="902549" cy="836237"/>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a:effectLst/>
        </p:spPr>
        <p:txBody>
          <a:bodyPr wrap="none" anchor="ctr"/>
          <a:lstStyle/>
          <a:p>
            <a:endParaRPr lang="en-US" sz="900"/>
          </a:p>
        </p:txBody>
      </p:sp>
      <p:sp>
        <p:nvSpPr>
          <p:cNvPr id="8" name="Freeform 174">
            <a:extLst>
              <a:ext uri="{FF2B5EF4-FFF2-40B4-BE49-F238E27FC236}">
                <a16:creationId xmlns:a16="http://schemas.microsoft.com/office/drawing/2014/main" id="{A76D1900-06AC-533B-74A1-F677F57FC964}"/>
              </a:ext>
            </a:extLst>
          </p:cNvPr>
          <p:cNvSpPr>
            <a:spLocks noChangeArrowheads="1"/>
          </p:cNvSpPr>
          <p:nvPr/>
        </p:nvSpPr>
        <p:spPr bwMode="auto">
          <a:xfrm>
            <a:off x="3122200" y="5859523"/>
            <a:ext cx="1003377" cy="929660"/>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3411BC77-C55E-3507-2245-0A66192FDB9F}"/>
              </a:ext>
            </a:extLst>
          </p:cNvPr>
          <p:cNvSpPr>
            <a:spLocks noChangeArrowheads="1"/>
          </p:cNvSpPr>
          <p:nvPr/>
        </p:nvSpPr>
        <p:spPr bwMode="auto">
          <a:xfrm>
            <a:off x="4603435" y="4485692"/>
            <a:ext cx="2188739" cy="2027933"/>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CE7FAD16-73F1-88FC-2602-2DCA86859803}"/>
              </a:ext>
            </a:extLst>
          </p:cNvPr>
          <p:cNvSpPr>
            <a:spLocks noChangeArrowheads="1"/>
          </p:cNvSpPr>
          <p:nvPr/>
        </p:nvSpPr>
        <p:spPr bwMode="auto">
          <a:xfrm>
            <a:off x="4656069" y="4546420"/>
            <a:ext cx="2188739" cy="2027933"/>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7473B6"/>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F17612A1-05B1-9D16-6B86-323B607C601E}"/>
              </a:ext>
            </a:extLst>
          </p:cNvPr>
          <p:cNvSpPr>
            <a:spLocks noChangeArrowheads="1"/>
          </p:cNvSpPr>
          <p:nvPr/>
        </p:nvSpPr>
        <p:spPr bwMode="auto">
          <a:xfrm>
            <a:off x="4727420" y="4607148"/>
            <a:ext cx="2188739" cy="2027933"/>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2" name="Freeform 178">
            <a:extLst>
              <a:ext uri="{FF2B5EF4-FFF2-40B4-BE49-F238E27FC236}">
                <a16:creationId xmlns:a16="http://schemas.microsoft.com/office/drawing/2014/main" id="{292D7639-AA0F-1FF1-54B3-25BF29CF5B6F}"/>
              </a:ext>
            </a:extLst>
          </p:cNvPr>
          <p:cNvSpPr>
            <a:spLocks noChangeArrowheads="1"/>
          </p:cNvSpPr>
          <p:nvPr/>
        </p:nvSpPr>
        <p:spPr bwMode="auto">
          <a:xfrm>
            <a:off x="6213287" y="5930846"/>
            <a:ext cx="900089" cy="836237"/>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292668"/>
          </a:solidFill>
          <a:ln>
            <a:noFill/>
          </a:ln>
          <a:effectLst/>
        </p:spPr>
        <p:txBody>
          <a:bodyPr wrap="none" anchor="ctr"/>
          <a:lstStyle/>
          <a:p>
            <a:endParaRPr lang="en-US" sz="900"/>
          </a:p>
        </p:txBody>
      </p:sp>
      <p:sp>
        <p:nvSpPr>
          <p:cNvPr id="13" name="Freeform 179">
            <a:extLst>
              <a:ext uri="{FF2B5EF4-FFF2-40B4-BE49-F238E27FC236}">
                <a16:creationId xmlns:a16="http://schemas.microsoft.com/office/drawing/2014/main" id="{1C1AE6BC-42D5-5232-6A14-770FC0EE64B7}"/>
              </a:ext>
            </a:extLst>
          </p:cNvPr>
          <p:cNvSpPr>
            <a:spLocks noChangeArrowheads="1"/>
          </p:cNvSpPr>
          <p:nvPr/>
        </p:nvSpPr>
        <p:spPr bwMode="auto">
          <a:xfrm>
            <a:off x="6163136" y="5888031"/>
            <a:ext cx="1003377" cy="929660"/>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C47C813B-AC26-3400-CBD7-E6FA7D1BE32B}"/>
              </a:ext>
            </a:extLst>
          </p:cNvPr>
          <p:cNvSpPr>
            <a:spLocks noChangeArrowheads="1"/>
          </p:cNvSpPr>
          <p:nvPr/>
        </p:nvSpPr>
        <p:spPr bwMode="auto">
          <a:xfrm>
            <a:off x="7533860" y="4494505"/>
            <a:ext cx="2188739" cy="2027933"/>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1E32AEF2-2E10-42CC-82AA-022517F5FB5D}"/>
              </a:ext>
            </a:extLst>
          </p:cNvPr>
          <p:cNvSpPr>
            <a:spLocks noChangeArrowheads="1"/>
          </p:cNvSpPr>
          <p:nvPr/>
        </p:nvSpPr>
        <p:spPr bwMode="auto">
          <a:xfrm>
            <a:off x="7594588" y="4555233"/>
            <a:ext cx="2188739" cy="2027933"/>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F26F46"/>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22751709-D6D8-9594-B4E3-BEDAF0665DF5}"/>
              </a:ext>
            </a:extLst>
          </p:cNvPr>
          <p:cNvSpPr>
            <a:spLocks noChangeArrowheads="1"/>
          </p:cNvSpPr>
          <p:nvPr/>
        </p:nvSpPr>
        <p:spPr bwMode="auto">
          <a:xfrm>
            <a:off x="7655316" y="4615961"/>
            <a:ext cx="2188739" cy="202793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7" name="Freeform 183">
            <a:extLst>
              <a:ext uri="{FF2B5EF4-FFF2-40B4-BE49-F238E27FC236}">
                <a16:creationId xmlns:a16="http://schemas.microsoft.com/office/drawing/2014/main" id="{25EA2023-B24B-ED7B-6DCD-826B16877CDA}"/>
              </a:ext>
            </a:extLst>
          </p:cNvPr>
          <p:cNvSpPr>
            <a:spLocks noChangeArrowheads="1"/>
          </p:cNvSpPr>
          <p:nvPr/>
        </p:nvSpPr>
        <p:spPr bwMode="auto">
          <a:xfrm>
            <a:off x="9141251" y="5939660"/>
            <a:ext cx="902549" cy="836237"/>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a:effectLst/>
        </p:spPr>
        <p:txBody>
          <a:bodyPr wrap="none" anchor="ctr"/>
          <a:lstStyle/>
          <a:p>
            <a:endParaRPr lang="en-US" sz="900"/>
          </a:p>
        </p:txBody>
      </p:sp>
      <p:sp>
        <p:nvSpPr>
          <p:cNvPr id="18" name="Freeform 184">
            <a:extLst>
              <a:ext uri="{FF2B5EF4-FFF2-40B4-BE49-F238E27FC236}">
                <a16:creationId xmlns:a16="http://schemas.microsoft.com/office/drawing/2014/main" id="{93FB4DC0-337A-8C0B-F105-E8548F813069}"/>
              </a:ext>
            </a:extLst>
          </p:cNvPr>
          <p:cNvSpPr>
            <a:spLocks noChangeArrowheads="1"/>
          </p:cNvSpPr>
          <p:nvPr/>
        </p:nvSpPr>
        <p:spPr bwMode="auto">
          <a:xfrm>
            <a:off x="9093561" y="5896845"/>
            <a:ext cx="1003377" cy="929660"/>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A3030ECF-271A-3B8C-1C5F-FA4340BAFA9B}"/>
              </a:ext>
            </a:extLst>
          </p:cNvPr>
          <p:cNvSpPr txBox="1"/>
          <p:nvPr/>
        </p:nvSpPr>
        <p:spPr>
          <a:xfrm>
            <a:off x="1598763" y="4910857"/>
            <a:ext cx="2262986" cy="1200329"/>
          </a:xfrm>
          <a:prstGeom prst="rect">
            <a:avLst/>
          </a:prstGeom>
          <a:noFill/>
        </p:spPr>
        <p:txBody>
          <a:bodyPr wrap="square" rtlCol="0">
            <a:spAutoFit/>
          </a:bodyPr>
          <a:lstStyle/>
          <a:p>
            <a:pPr algn="ctr"/>
            <a:r>
              <a:rPr lang="nl-NL" b="1" dirty="0">
                <a:solidFill>
                  <a:schemeClr val="bg1"/>
                </a:solidFill>
                <a:latin typeface="Calibri" panose="020F0502020204030204" pitchFamily="34" charset="0"/>
                <a:ea typeface="Lato" charset="0"/>
                <a:cs typeface="Calibri" panose="020F0502020204030204" pitchFamily="34" charset="0"/>
              </a:rPr>
              <a:t>Hoe voedsel lokaal wordt geproduceerd, verkregen en gewaardeerd</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25" name="CuadroTexto 555">
            <a:extLst>
              <a:ext uri="{FF2B5EF4-FFF2-40B4-BE49-F238E27FC236}">
                <a16:creationId xmlns:a16="http://schemas.microsoft.com/office/drawing/2014/main" id="{A4FF188E-154E-E5CD-8008-A0937C123D2F}"/>
              </a:ext>
            </a:extLst>
          </p:cNvPr>
          <p:cNvSpPr txBox="1"/>
          <p:nvPr/>
        </p:nvSpPr>
        <p:spPr>
          <a:xfrm>
            <a:off x="4764021" y="4913295"/>
            <a:ext cx="2003362" cy="1200329"/>
          </a:xfrm>
          <a:prstGeom prst="rect">
            <a:avLst/>
          </a:prstGeom>
          <a:noFill/>
        </p:spPr>
        <p:txBody>
          <a:bodyPr wrap="square" rtlCol="0">
            <a:spAutoFit/>
          </a:bodyPr>
          <a:lstStyle/>
          <a:p>
            <a:pPr algn="ctr"/>
            <a:r>
              <a:rPr lang="nl-NL" b="1" dirty="0">
                <a:solidFill>
                  <a:schemeClr val="bg1"/>
                </a:solidFill>
                <a:latin typeface="Calibri" panose="020F0502020204030204" pitchFamily="34" charset="0"/>
                <a:ea typeface="Lato" charset="0"/>
                <a:cs typeface="Calibri" panose="020F0502020204030204" pitchFamily="34" charset="0"/>
              </a:rPr>
              <a:t>De vaardigheden, arbeid en keuzes die bij voedselwerk horen</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26" name="CuadroTexto 557">
            <a:extLst>
              <a:ext uri="{FF2B5EF4-FFF2-40B4-BE49-F238E27FC236}">
                <a16:creationId xmlns:a16="http://schemas.microsoft.com/office/drawing/2014/main" id="{BAE4B5B3-046D-7FBB-4EAB-7DCDC5981F42}"/>
              </a:ext>
            </a:extLst>
          </p:cNvPr>
          <p:cNvSpPr txBox="1"/>
          <p:nvPr/>
        </p:nvSpPr>
        <p:spPr>
          <a:xfrm>
            <a:off x="7618886" y="4977013"/>
            <a:ext cx="2184165" cy="923330"/>
          </a:xfrm>
          <a:prstGeom prst="rect">
            <a:avLst/>
          </a:prstGeom>
          <a:noFill/>
        </p:spPr>
        <p:txBody>
          <a:bodyPr wrap="square" rtlCol="0">
            <a:spAutoFit/>
          </a:bodyPr>
          <a:lstStyle/>
          <a:p>
            <a:pPr algn="ctr"/>
            <a:r>
              <a:rPr lang="nl-NL" b="1" dirty="0">
                <a:solidFill>
                  <a:schemeClr val="bg1"/>
                </a:solidFill>
                <a:latin typeface="Calibri" panose="020F0502020204030204" pitchFamily="34" charset="0"/>
                <a:ea typeface="Lato" charset="0"/>
                <a:cs typeface="Calibri" panose="020F0502020204030204" pitchFamily="34" charset="0"/>
              </a:rPr>
              <a:t>De culturele betekenissen van voedselpraktijken</a:t>
            </a:r>
            <a:endParaRPr lang="en-US" b="1" dirty="0">
              <a:solidFill>
                <a:schemeClr val="bg1"/>
              </a:solidFill>
              <a:latin typeface="Calibri" panose="020F0502020204030204" pitchFamily="34" charset="0"/>
              <a:ea typeface="Lato" charset="0"/>
              <a:cs typeface="Calibri" panose="020F0502020204030204" pitchFamily="34" charset="0"/>
            </a:endParaRPr>
          </a:p>
        </p:txBody>
      </p:sp>
      <p:grpSp>
        <p:nvGrpSpPr>
          <p:cNvPr id="28" name="Graphic 3">
            <a:extLst>
              <a:ext uri="{FF2B5EF4-FFF2-40B4-BE49-F238E27FC236}">
                <a16:creationId xmlns:a16="http://schemas.microsoft.com/office/drawing/2014/main" id="{2FFAC091-FB1E-2094-078A-CD0E2752D9C0}"/>
              </a:ext>
            </a:extLst>
          </p:cNvPr>
          <p:cNvGrpSpPr/>
          <p:nvPr/>
        </p:nvGrpSpPr>
        <p:grpSpPr>
          <a:xfrm>
            <a:off x="6347899" y="5953885"/>
            <a:ext cx="656821" cy="686729"/>
            <a:chOff x="4643578" y="432838"/>
            <a:chExt cx="1028134" cy="1160188"/>
          </a:xfrm>
          <a:solidFill>
            <a:schemeClr val="bg1"/>
          </a:solidFill>
        </p:grpSpPr>
        <p:sp>
          <p:nvSpPr>
            <p:cNvPr id="29" name="Freeform 1033">
              <a:extLst>
                <a:ext uri="{FF2B5EF4-FFF2-40B4-BE49-F238E27FC236}">
                  <a16:creationId xmlns:a16="http://schemas.microsoft.com/office/drawing/2014/main" id="{CB843B4D-507D-FB5A-1E9F-3DF1EFFAB5B6}"/>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dirty="0"/>
            </a:p>
          </p:txBody>
        </p:sp>
        <p:grpSp>
          <p:nvGrpSpPr>
            <p:cNvPr id="30" name="Graphic 3">
              <a:extLst>
                <a:ext uri="{FF2B5EF4-FFF2-40B4-BE49-F238E27FC236}">
                  <a16:creationId xmlns:a16="http://schemas.microsoft.com/office/drawing/2014/main" id="{83DE768F-06EE-5453-1235-8E15FEAD4135}"/>
                </a:ext>
              </a:extLst>
            </p:cNvPr>
            <p:cNvGrpSpPr/>
            <p:nvPr/>
          </p:nvGrpSpPr>
          <p:grpSpPr>
            <a:xfrm>
              <a:off x="4643578" y="432838"/>
              <a:ext cx="1028134" cy="1160188"/>
              <a:chOff x="4643578" y="432838"/>
              <a:chExt cx="1028134" cy="1160188"/>
            </a:xfrm>
            <a:grpFill/>
          </p:grpSpPr>
          <p:sp>
            <p:nvSpPr>
              <p:cNvPr id="31" name="Freeform 1035">
                <a:extLst>
                  <a:ext uri="{FF2B5EF4-FFF2-40B4-BE49-F238E27FC236}">
                    <a16:creationId xmlns:a16="http://schemas.microsoft.com/office/drawing/2014/main" id="{86E960CC-AE77-D7A2-436A-156C09B08BDF}"/>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32" name="Graphic 3">
                <a:extLst>
                  <a:ext uri="{FF2B5EF4-FFF2-40B4-BE49-F238E27FC236}">
                    <a16:creationId xmlns:a16="http://schemas.microsoft.com/office/drawing/2014/main" id="{2E1A67D2-7F3D-F0FF-05C4-D3EEFF033261}"/>
                  </a:ext>
                </a:extLst>
              </p:cNvPr>
              <p:cNvGrpSpPr/>
              <p:nvPr/>
            </p:nvGrpSpPr>
            <p:grpSpPr>
              <a:xfrm>
                <a:off x="4643578" y="432838"/>
                <a:ext cx="1028134" cy="1160188"/>
                <a:chOff x="4643578" y="432838"/>
                <a:chExt cx="1028134" cy="1160188"/>
              </a:xfrm>
              <a:grpFill/>
            </p:grpSpPr>
            <p:sp>
              <p:nvSpPr>
                <p:cNvPr id="33" name="Freeform 1037">
                  <a:extLst>
                    <a:ext uri="{FF2B5EF4-FFF2-40B4-BE49-F238E27FC236}">
                      <a16:creationId xmlns:a16="http://schemas.microsoft.com/office/drawing/2014/main" id="{0623CCAD-016D-1A63-4CBC-DB3ED0FA3EC4}"/>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34" name="Freeform 1038">
                  <a:extLst>
                    <a:ext uri="{FF2B5EF4-FFF2-40B4-BE49-F238E27FC236}">
                      <a16:creationId xmlns:a16="http://schemas.microsoft.com/office/drawing/2014/main" id="{0C625DD5-354C-018E-D093-A850F61F06DA}"/>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35" name="Graphic 3">
            <a:extLst>
              <a:ext uri="{FF2B5EF4-FFF2-40B4-BE49-F238E27FC236}">
                <a16:creationId xmlns:a16="http://schemas.microsoft.com/office/drawing/2014/main" id="{5CF922EB-B124-7CFA-1505-7FDDF651AE65}"/>
              </a:ext>
            </a:extLst>
          </p:cNvPr>
          <p:cNvGrpSpPr/>
          <p:nvPr/>
        </p:nvGrpSpPr>
        <p:grpSpPr>
          <a:xfrm>
            <a:off x="9252019" y="5964359"/>
            <a:ext cx="712143" cy="619113"/>
            <a:chOff x="6615628" y="2116894"/>
            <a:chExt cx="1066935" cy="1001108"/>
          </a:xfrm>
          <a:solidFill>
            <a:schemeClr val="bg1"/>
          </a:solidFill>
        </p:grpSpPr>
        <p:sp>
          <p:nvSpPr>
            <p:cNvPr id="36" name="Freeform 1128">
              <a:extLst>
                <a:ext uri="{FF2B5EF4-FFF2-40B4-BE49-F238E27FC236}">
                  <a16:creationId xmlns:a16="http://schemas.microsoft.com/office/drawing/2014/main" id="{E43B0D17-DB02-EB1C-6242-53C00EF06B85}"/>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37" name="Graphic 3">
              <a:extLst>
                <a:ext uri="{FF2B5EF4-FFF2-40B4-BE49-F238E27FC236}">
                  <a16:creationId xmlns:a16="http://schemas.microsoft.com/office/drawing/2014/main" id="{BD57A8A4-396F-5FE3-DECD-139C0E2E9D51}"/>
                </a:ext>
              </a:extLst>
            </p:cNvPr>
            <p:cNvGrpSpPr/>
            <p:nvPr/>
          </p:nvGrpSpPr>
          <p:grpSpPr>
            <a:xfrm>
              <a:off x="6615628" y="2116894"/>
              <a:ext cx="1066935" cy="1001108"/>
              <a:chOff x="6615628" y="2116894"/>
              <a:chExt cx="1066935" cy="1001108"/>
            </a:xfrm>
            <a:grpFill/>
          </p:grpSpPr>
          <p:sp>
            <p:nvSpPr>
              <p:cNvPr id="38" name="Freeform 1130">
                <a:extLst>
                  <a:ext uri="{FF2B5EF4-FFF2-40B4-BE49-F238E27FC236}">
                    <a16:creationId xmlns:a16="http://schemas.microsoft.com/office/drawing/2014/main" id="{F72CBFBC-EC29-78C8-D6F9-32C6942422D9}"/>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39" name="Freeform 1131">
                <a:extLst>
                  <a:ext uri="{FF2B5EF4-FFF2-40B4-BE49-F238E27FC236}">
                    <a16:creationId xmlns:a16="http://schemas.microsoft.com/office/drawing/2014/main" id="{127234C7-ED6C-4090-72AB-623166350BE5}"/>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40" name="Freeform 1132">
                <a:extLst>
                  <a:ext uri="{FF2B5EF4-FFF2-40B4-BE49-F238E27FC236}">
                    <a16:creationId xmlns:a16="http://schemas.microsoft.com/office/drawing/2014/main" id="{8F979875-764E-37E8-FA3A-5D6BB9E8E739}"/>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41" name="Freeform 1133">
                <a:extLst>
                  <a:ext uri="{FF2B5EF4-FFF2-40B4-BE49-F238E27FC236}">
                    <a16:creationId xmlns:a16="http://schemas.microsoft.com/office/drawing/2014/main" id="{F0A97D33-9B9C-9B64-A822-4BB6525702F9}"/>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42" name="Freeform 1134">
                <a:extLst>
                  <a:ext uri="{FF2B5EF4-FFF2-40B4-BE49-F238E27FC236}">
                    <a16:creationId xmlns:a16="http://schemas.microsoft.com/office/drawing/2014/main" id="{9DF12F04-0DF4-F51C-605B-475EF7538C78}"/>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43" name="Freeform 1135">
                <a:extLst>
                  <a:ext uri="{FF2B5EF4-FFF2-40B4-BE49-F238E27FC236}">
                    <a16:creationId xmlns:a16="http://schemas.microsoft.com/office/drawing/2014/main" id="{5FF3DEB2-CBEF-8F49-5BE5-F82BA2FEAEF1}"/>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44" name="Freeform 1136">
                <a:extLst>
                  <a:ext uri="{FF2B5EF4-FFF2-40B4-BE49-F238E27FC236}">
                    <a16:creationId xmlns:a16="http://schemas.microsoft.com/office/drawing/2014/main" id="{212A6EFA-99C0-DD30-3CA5-4D02EC73D29F}"/>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45" name="Freeform 1137">
                <a:extLst>
                  <a:ext uri="{FF2B5EF4-FFF2-40B4-BE49-F238E27FC236}">
                    <a16:creationId xmlns:a16="http://schemas.microsoft.com/office/drawing/2014/main" id="{A26A7547-167D-C9FB-CE1D-45C8F24F8E99}"/>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46" name="Freeform 1138">
                <a:extLst>
                  <a:ext uri="{FF2B5EF4-FFF2-40B4-BE49-F238E27FC236}">
                    <a16:creationId xmlns:a16="http://schemas.microsoft.com/office/drawing/2014/main" id="{F235B5DF-2F06-F040-A588-B938B7F04B81}"/>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47" name="Freeform 1139">
                <a:extLst>
                  <a:ext uri="{FF2B5EF4-FFF2-40B4-BE49-F238E27FC236}">
                    <a16:creationId xmlns:a16="http://schemas.microsoft.com/office/drawing/2014/main" id="{577F4129-ACE2-1398-66AC-89348F4C3998}"/>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48" name="Freeform 1140">
                <a:extLst>
                  <a:ext uri="{FF2B5EF4-FFF2-40B4-BE49-F238E27FC236}">
                    <a16:creationId xmlns:a16="http://schemas.microsoft.com/office/drawing/2014/main" id="{75ED2679-3170-BF79-3503-8CA93DFD46C0}"/>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49" name="Freeform 1141">
                <a:extLst>
                  <a:ext uri="{FF2B5EF4-FFF2-40B4-BE49-F238E27FC236}">
                    <a16:creationId xmlns:a16="http://schemas.microsoft.com/office/drawing/2014/main" id="{50EA4439-FA46-B0AA-21B4-27EDEFD78193}"/>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50" name="Group 49">
            <a:extLst>
              <a:ext uri="{FF2B5EF4-FFF2-40B4-BE49-F238E27FC236}">
                <a16:creationId xmlns:a16="http://schemas.microsoft.com/office/drawing/2014/main" id="{925F3000-20B2-A678-ECFE-E7237162CF6B}"/>
              </a:ext>
            </a:extLst>
          </p:cNvPr>
          <p:cNvGrpSpPr/>
          <p:nvPr/>
        </p:nvGrpSpPr>
        <p:grpSpPr>
          <a:xfrm>
            <a:off x="3403034" y="6036021"/>
            <a:ext cx="575165" cy="532816"/>
            <a:chOff x="3258209" y="1217582"/>
            <a:chExt cx="4712093" cy="4711281"/>
          </a:xfrm>
          <a:solidFill>
            <a:schemeClr val="bg1"/>
          </a:solidFill>
        </p:grpSpPr>
        <p:sp>
          <p:nvSpPr>
            <p:cNvPr id="51" name="Freeform 31">
              <a:extLst>
                <a:ext uri="{FF2B5EF4-FFF2-40B4-BE49-F238E27FC236}">
                  <a16:creationId xmlns:a16="http://schemas.microsoft.com/office/drawing/2014/main" id="{DCD450A6-5A36-6321-4F92-3CC853616CC4}"/>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52" name="Freeform 32">
              <a:extLst>
                <a:ext uri="{FF2B5EF4-FFF2-40B4-BE49-F238E27FC236}">
                  <a16:creationId xmlns:a16="http://schemas.microsoft.com/office/drawing/2014/main" id="{D45948F8-3897-990C-1243-E9B800C67FAF}"/>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53" name="Group 52">
              <a:extLst>
                <a:ext uri="{FF2B5EF4-FFF2-40B4-BE49-F238E27FC236}">
                  <a16:creationId xmlns:a16="http://schemas.microsoft.com/office/drawing/2014/main" id="{17AC9443-38F0-9B4F-89DA-A33D1E2E87A2}"/>
                </a:ext>
              </a:extLst>
            </p:cNvPr>
            <p:cNvGrpSpPr/>
            <p:nvPr/>
          </p:nvGrpSpPr>
          <p:grpSpPr>
            <a:xfrm>
              <a:off x="3258209" y="1217582"/>
              <a:ext cx="4712093" cy="4711281"/>
              <a:chOff x="3258209" y="1217582"/>
              <a:chExt cx="4712093" cy="4711281"/>
            </a:xfrm>
            <a:grpFill/>
          </p:grpSpPr>
          <p:sp>
            <p:nvSpPr>
              <p:cNvPr id="54" name="Freeform 16">
                <a:extLst>
                  <a:ext uri="{FF2B5EF4-FFF2-40B4-BE49-F238E27FC236}">
                    <a16:creationId xmlns:a16="http://schemas.microsoft.com/office/drawing/2014/main" id="{BA59F60C-9549-3BF9-85D2-158FE2A431AC}"/>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55" name="Freeform 18">
                <a:extLst>
                  <a:ext uri="{FF2B5EF4-FFF2-40B4-BE49-F238E27FC236}">
                    <a16:creationId xmlns:a16="http://schemas.microsoft.com/office/drawing/2014/main" id="{4A49FD62-99E8-D5AE-CA19-FC9D8249686C}"/>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6" name="Freeform 19">
                <a:extLst>
                  <a:ext uri="{FF2B5EF4-FFF2-40B4-BE49-F238E27FC236}">
                    <a16:creationId xmlns:a16="http://schemas.microsoft.com/office/drawing/2014/main" id="{CE210F43-D3FF-7B93-9472-53FA88813DFA}"/>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7" name="Freeform 20">
                <a:extLst>
                  <a:ext uri="{FF2B5EF4-FFF2-40B4-BE49-F238E27FC236}">
                    <a16:creationId xmlns:a16="http://schemas.microsoft.com/office/drawing/2014/main" id="{2CD76CF6-8825-BB12-FF6D-F92198B7AD09}"/>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8" name="Freeform 21">
                <a:extLst>
                  <a:ext uri="{FF2B5EF4-FFF2-40B4-BE49-F238E27FC236}">
                    <a16:creationId xmlns:a16="http://schemas.microsoft.com/office/drawing/2014/main" id="{791C78AB-8E58-6FE1-F84A-E9D91DD6AA48}"/>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9" name="Freeform 22">
                <a:extLst>
                  <a:ext uri="{FF2B5EF4-FFF2-40B4-BE49-F238E27FC236}">
                    <a16:creationId xmlns:a16="http://schemas.microsoft.com/office/drawing/2014/main" id="{1F87A2B1-E0F4-36CA-ACBD-7AB00D9E23B3}"/>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60" name="Freeform 23">
                <a:extLst>
                  <a:ext uri="{FF2B5EF4-FFF2-40B4-BE49-F238E27FC236}">
                    <a16:creationId xmlns:a16="http://schemas.microsoft.com/office/drawing/2014/main" id="{38695C43-3270-FE19-38C6-5CC35707218A}"/>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61" name="Freeform 24">
                <a:extLst>
                  <a:ext uri="{FF2B5EF4-FFF2-40B4-BE49-F238E27FC236}">
                    <a16:creationId xmlns:a16="http://schemas.microsoft.com/office/drawing/2014/main" id="{ED16942D-D5BD-FE11-1B8E-FB4D457EF20D}"/>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2" name="Freeform 25">
                <a:extLst>
                  <a:ext uri="{FF2B5EF4-FFF2-40B4-BE49-F238E27FC236}">
                    <a16:creationId xmlns:a16="http://schemas.microsoft.com/office/drawing/2014/main" id="{5E5C3554-F456-0E20-4A69-F6466C47FF08}"/>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3" name="Freeform 26">
                <a:extLst>
                  <a:ext uri="{FF2B5EF4-FFF2-40B4-BE49-F238E27FC236}">
                    <a16:creationId xmlns:a16="http://schemas.microsoft.com/office/drawing/2014/main" id="{63F3984E-0468-0DC5-C509-20D64F76C7CC}"/>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64" name="Freeform 27">
                <a:extLst>
                  <a:ext uri="{FF2B5EF4-FFF2-40B4-BE49-F238E27FC236}">
                    <a16:creationId xmlns:a16="http://schemas.microsoft.com/office/drawing/2014/main" id="{D6176D2B-1536-F858-AF42-BA49A31E7DB7}"/>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65" name="Freeform 28">
                <a:extLst>
                  <a:ext uri="{FF2B5EF4-FFF2-40B4-BE49-F238E27FC236}">
                    <a16:creationId xmlns:a16="http://schemas.microsoft.com/office/drawing/2014/main" id="{D2388D8B-211A-658E-D25D-0A41E324472F}"/>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6" name="Freeform 29">
                <a:extLst>
                  <a:ext uri="{FF2B5EF4-FFF2-40B4-BE49-F238E27FC236}">
                    <a16:creationId xmlns:a16="http://schemas.microsoft.com/office/drawing/2014/main" id="{B08A056C-632A-E48E-71EF-A961D4295FF2}"/>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7" name="Freeform 30">
                <a:extLst>
                  <a:ext uri="{FF2B5EF4-FFF2-40B4-BE49-F238E27FC236}">
                    <a16:creationId xmlns:a16="http://schemas.microsoft.com/office/drawing/2014/main" id="{4F9BF6FE-45E9-6E44-19F6-9FE624F3EB31}"/>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9308232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52B367-E7C1-C5A7-83FA-C10F2B7C7252}"/>
              </a:ext>
            </a:extLst>
          </p:cNvPr>
          <p:cNvSpPr>
            <a:spLocks noGrp="1"/>
          </p:cNvSpPr>
          <p:nvPr>
            <p:ph type="body" sz="quarter" idx="18"/>
          </p:nvPr>
        </p:nvSpPr>
        <p:spPr/>
        <p:txBody>
          <a:bodyPr/>
          <a:lstStyle/>
          <a:p>
            <a:pPr marL="0" indent="0" algn="just"/>
            <a:r>
              <a:rPr lang="en-US" dirty="0"/>
              <a:t>Service-based learning </a:t>
            </a:r>
            <a:r>
              <a:rPr lang="nl-NL" dirty="0"/>
              <a:t>werkt het best wanneer studenten samenwerken met voedselgemeenschappen, in plaats van op te treden als externe experts. Producenten, koks, marktorganisatoren, ngo’s en voedselwerkers beschikken over waardevolle praktijkkennis.</a:t>
            </a:r>
          </a:p>
          <a:p>
            <a:pPr marL="0" indent="0" algn="just"/>
            <a:endParaRPr lang="en-US" dirty="0"/>
          </a:p>
          <a:p>
            <a:pPr marL="0" indent="0" algn="just"/>
            <a:r>
              <a:rPr lang="en-US" b="1" dirty="0"/>
              <a:t>Deze aanpak ondersteunt:</a:t>
            </a:r>
          </a:p>
          <a:p>
            <a:pPr marL="342900" indent="-342900" algn="just">
              <a:buFont typeface="Arial" panose="020B0604020202020204" pitchFamily="34" charset="0"/>
              <a:buChar char="•"/>
            </a:pPr>
            <a:r>
              <a:rPr lang="en-US" b="1" dirty="0">
                <a:highlight>
                  <a:srgbClr val="ECC0DA"/>
                </a:highlight>
              </a:rPr>
              <a:t>Wederzijds leren </a:t>
            </a:r>
            <a:r>
              <a:rPr lang="en-US" b="1" dirty="0" err="1">
                <a:highlight>
                  <a:srgbClr val="ECC0DA"/>
                </a:highlight>
              </a:rPr>
              <a:t>en</a:t>
            </a:r>
            <a:r>
              <a:rPr lang="en-US" b="1" dirty="0">
                <a:highlight>
                  <a:srgbClr val="ECC0DA"/>
                </a:highlight>
              </a:rPr>
              <a:t> </a:t>
            </a:r>
            <a:r>
              <a:rPr lang="en-US" b="1" dirty="0" err="1">
                <a:highlight>
                  <a:srgbClr val="ECC0DA"/>
                </a:highlight>
              </a:rPr>
              <a:t>kennisdeling</a:t>
            </a:r>
            <a:endParaRPr lang="en-US" b="1" dirty="0">
              <a:highlight>
                <a:srgbClr val="ECC0DA"/>
              </a:highlight>
            </a:endParaRPr>
          </a:p>
          <a:p>
            <a:pPr marL="342900" indent="-342900" algn="just">
              <a:buFont typeface="Arial" panose="020B0604020202020204" pitchFamily="34" charset="0"/>
              <a:buChar char="•"/>
            </a:pPr>
            <a:r>
              <a:rPr lang="en-US" b="1" dirty="0">
                <a:highlight>
                  <a:srgbClr val="ECC0DA"/>
                </a:highlight>
              </a:rPr>
              <a:t>Erkenning van praktijkervaring als expertise</a:t>
            </a:r>
          </a:p>
          <a:p>
            <a:pPr marL="342900" indent="-342900" algn="just">
              <a:buFont typeface="Arial" panose="020B0604020202020204" pitchFamily="34" charset="0"/>
              <a:buChar char="•"/>
            </a:pPr>
            <a:r>
              <a:rPr lang="en-US" b="1" dirty="0">
                <a:highlight>
                  <a:srgbClr val="ECC0DA"/>
                </a:highlight>
              </a:rPr>
              <a:t>Sterkere relaties op basis van vertrouwen en respect</a:t>
            </a:r>
          </a:p>
          <a:p>
            <a:pPr marL="0" indent="0" algn="just"/>
            <a:endParaRPr lang="en-US" dirty="0"/>
          </a:p>
          <a:p>
            <a:pPr marL="0" indent="0" algn="just"/>
            <a:r>
              <a:rPr lang="en-US" dirty="0"/>
              <a:t>Organisaties zoals </a:t>
            </a:r>
            <a:r>
              <a:rPr lang="en-US" dirty="0">
                <a:hlinkClick r:id="rId2"/>
              </a:rPr>
              <a:t>UNESCO </a:t>
            </a:r>
            <a:r>
              <a:rPr lang="en-US" dirty="0"/>
              <a:t>benadrukken maatschappelijke betrokkenheid als een kernprincipe van onderwijs voor duurzame ontwikkeling.</a:t>
            </a:r>
          </a:p>
          <a:p>
            <a:pPr marL="0" indent="0" algn="just"/>
            <a:endParaRPr lang="en-GB" dirty="0"/>
          </a:p>
        </p:txBody>
      </p:sp>
      <p:sp>
        <p:nvSpPr>
          <p:cNvPr id="3" name="Text Placeholder 2">
            <a:extLst>
              <a:ext uri="{FF2B5EF4-FFF2-40B4-BE49-F238E27FC236}">
                <a16:creationId xmlns:a16="http://schemas.microsoft.com/office/drawing/2014/main" id="{6BBC34CC-A048-4F9E-2BAA-A912B6F69400}"/>
              </a:ext>
            </a:extLst>
          </p:cNvPr>
          <p:cNvSpPr>
            <a:spLocks noGrp="1"/>
          </p:cNvSpPr>
          <p:nvPr>
            <p:ph type="body" sz="quarter" idx="16"/>
          </p:nvPr>
        </p:nvSpPr>
        <p:spPr/>
        <p:txBody>
          <a:bodyPr/>
          <a:lstStyle/>
          <a:p>
            <a:r>
              <a:rPr lang="en-GB" dirty="0" err="1"/>
              <a:t>Onderwijs</a:t>
            </a:r>
            <a:r>
              <a:rPr lang="en-GB" dirty="0"/>
              <a:t> </a:t>
            </a:r>
            <a:r>
              <a:rPr lang="en-GB" dirty="0" err="1"/>
              <a:t>en</a:t>
            </a:r>
            <a:r>
              <a:rPr lang="en-GB" dirty="0"/>
              <a:t> de </a:t>
            </a:r>
            <a:r>
              <a:rPr lang="en-GB" dirty="0" err="1"/>
              <a:t>eet-maatschappij</a:t>
            </a:r>
            <a:endParaRPr lang="en-GB" dirty="0"/>
          </a:p>
        </p:txBody>
      </p:sp>
      <p:grpSp>
        <p:nvGrpSpPr>
          <p:cNvPr id="4" name="Group 3">
            <a:extLst>
              <a:ext uri="{FF2B5EF4-FFF2-40B4-BE49-F238E27FC236}">
                <a16:creationId xmlns:a16="http://schemas.microsoft.com/office/drawing/2014/main" id="{8D4F459E-E1E1-D73A-9AFF-C52E52E4E78B}"/>
              </a:ext>
            </a:extLst>
          </p:cNvPr>
          <p:cNvGrpSpPr/>
          <p:nvPr/>
        </p:nvGrpSpPr>
        <p:grpSpPr>
          <a:xfrm>
            <a:off x="1254642" y="3168503"/>
            <a:ext cx="1794800" cy="1975818"/>
            <a:chOff x="7190753" y="5365577"/>
            <a:chExt cx="745522" cy="754273"/>
          </a:xfrm>
          <a:solidFill>
            <a:schemeClr val="bg1"/>
          </a:solidFill>
        </p:grpSpPr>
        <p:grpSp>
          <p:nvGrpSpPr>
            <p:cNvPr id="5" name="Graphic 2">
              <a:extLst>
                <a:ext uri="{FF2B5EF4-FFF2-40B4-BE49-F238E27FC236}">
                  <a16:creationId xmlns:a16="http://schemas.microsoft.com/office/drawing/2014/main" id="{5095619C-5E5D-0B01-7693-60D79B39195E}"/>
                </a:ext>
              </a:extLst>
            </p:cNvPr>
            <p:cNvGrpSpPr/>
            <p:nvPr/>
          </p:nvGrpSpPr>
          <p:grpSpPr>
            <a:xfrm>
              <a:off x="7353351" y="5647412"/>
              <a:ext cx="420044" cy="75879"/>
              <a:chOff x="7353351" y="5647412"/>
              <a:chExt cx="420044" cy="75879"/>
            </a:xfrm>
            <a:grpFill/>
          </p:grpSpPr>
          <p:sp>
            <p:nvSpPr>
              <p:cNvPr id="16" name="Freeform 385">
                <a:extLst>
                  <a:ext uri="{FF2B5EF4-FFF2-40B4-BE49-F238E27FC236}">
                    <a16:creationId xmlns:a16="http://schemas.microsoft.com/office/drawing/2014/main" id="{FC657D4E-4A40-9948-BEDC-771CD7C16126}"/>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F26F46"/>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386">
                <a:extLst>
                  <a:ext uri="{FF2B5EF4-FFF2-40B4-BE49-F238E27FC236}">
                    <a16:creationId xmlns:a16="http://schemas.microsoft.com/office/drawing/2014/main" id="{A5F1108B-28B8-86A8-0FEC-89C6FFA20B0B}"/>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F26F46"/>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 name="Graphic 2">
              <a:extLst>
                <a:ext uri="{FF2B5EF4-FFF2-40B4-BE49-F238E27FC236}">
                  <a16:creationId xmlns:a16="http://schemas.microsoft.com/office/drawing/2014/main" id="{4C27C979-15FD-55CA-3EDD-F4A250D76D1D}"/>
                </a:ext>
              </a:extLst>
            </p:cNvPr>
            <p:cNvGrpSpPr/>
            <p:nvPr/>
          </p:nvGrpSpPr>
          <p:grpSpPr>
            <a:xfrm>
              <a:off x="7190753" y="5365577"/>
              <a:ext cx="745522" cy="754273"/>
              <a:chOff x="7190753" y="5365577"/>
              <a:chExt cx="745522" cy="754273"/>
            </a:xfrm>
            <a:grpFill/>
          </p:grpSpPr>
          <p:sp>
            <p:nvSpPr>
              <p:cNvPr id="7" name="Freeform 376">
                <a:extLst>
                  <a:ext uri="{FF2B5EF4-FFF2-40B4-BE49-F238E27FC236}">
                    <a16:creationId xmlns:a16="http://schemas.microsoft.com/office/drawing/2014/main" id="{D46B770D-1A0D-DF0D-9CC5-22BB223FE5C4}"/>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377">
                <a:extLst>
                  <a:ext uri="{FF2B5EF4-FFF2-40B4-BE49-F238E27FC236}">
                    <a16:creationId xmlns:a16="http://schemas.microsoft.com/office/drawing/2014/main" id="{3208A81E-1F06-E71E-D277-4117C34125AA}"/>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78">
                <a:extLst>
                  <a:ext uri="{FF2B5EF4-FFF2-40B4-BE49-F238E27FC236}">
                    <a16:creationId xmlns:a16="http://schemas.microsoft.com/office/drawing/2014/main" id="{7FB6573D-0C43-AB2C-E2BC-9DC07CE7D381}"/>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379">
                <a:extLst>
                  <a:ext uri="{FF2B5EF4-FFF2-40B4-BE49-F238E27FC236}">
                    <a16:creationId xmlns:a16="http://schemas.microsoft.com/office/drawing/2014/main" id="{3016EDD6-3256-CA3F-0CA8-E58CB6FF07C0}"/>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80">
                <a:extLst>
                  <a:ext uri="{FF2B5EF4-FFF2-40B4-BE49-F238E27FC236}">
                    <a16:creationId xmlns:a16="http://schemas.microsoft.com/office/drawing/2014/main" id="{D9CE6168-077E-659F-3A9A-7086DDF4CE50}"/>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81">
                <a:extLst>
                  <a:ext uri="{FF2B5EF4-FFF2-40B4-BE49-F238E27FC236}">
                    <a16:creationId xmlns:a16="http://schemas.microsoft.com/office/drawing/2014/main" id="{89DFC225-CA23-B327-0B13-E5A2E8436FE2}"/>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82">
                <a:extLst>
                  <a:ext uri="{FF2B5EF4-FFF2-40B4-BE49-F238E27FC236}">
                    <a16:creationId xmlns:a16="http://schemas.microsoft.com/office/drawing/2014/main" id="{DF8F3748-D576-20EA-A9F7-4A132261F691}"/>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83">
                <a:extLst>
                  <a:ext uri="{FF2B5EF4-FFF2-40B4-BE49-F238E27FC236}">
                    <a16:creationId xmlns:a16="http://schemas.microsoft.com/office/drawing/2014/main" id="{1F706F21-2836-C7B4-1A82-18E35535FDAC}"/>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84">
                <a:extLst>
                  <a:ext uri="{FF2B5EF4-FFF2-40B4-BE49-F238E27FC236}">
                    <a16:creationId xmlns:a16="http://schemas.microsoft.com/office/drawing/2014/main" id="{9411C7FD-D37A-C70A-17EA-289780A43135}"/>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3426303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BBA0C5-F7C7-3761-0C82-81CD6BA27222}"/>
              </a:ext>
            </a:extLst>
          </p:cNvPr>
          <p:cNvSpPr>
            <a:spLocks noGrp="1"/>
          </p:cNvSpPr>
          <p:nvPr>
            <p:ph type="body" sz="quarter" idx="16"/>
          </p:nvPr>
        </p:nvSpPr>
        <p:spPr>
          <a:xfrm>
            <a:off x="609740" y="758203"/>
            <a:ext cx="10479218" cy="803654"/>
          </a:xfrm>
        </p:spPr>
        <p:txBody>
          <a:bodyPr/>
          <a:lstStyle/>
          <a:p>
            <a:r>
              <a:rPr lang="en-US" dirty="0"/>
              <a:t>Betrokkenheid bij voedsel, toegang tot voedsel en voedselrechtvaardigheid</a:t>
            </a:r>
            <a:endParaRPr lang="en-GB" dirty="0"/>
          </a:p>
        </p:txBody>
      </p:sp>
      <p:sp>
        <p:nvSpPr>
          <p:cNvPr id="3" name="Text Placeholder 2">
            <a:extLst>
              <a:ext uri="{FF2B5EF4-FFF2-40B4-BE49-F238E27FC236}">
                <a16:creationId xmlns:a16="http://schemas.microsoft.com/office/drawing/2014/main" id="{553ED8EE-00A4-AC41-8D4D-315D01C74165}"/>
              </a:ext>
            </a:extLst>
          </p:cNvPr>
          <p:cNvSpPr>
            <a:spLocks noGrp="1"/>
          </p:cNvSpPr>
          <p:nvPr>
            <p:ph type="body" sz="quarter" idx="19"/>
          </p:nvPr>
        </p:nvSpPr>
        <p:spPr>
          <a:xfrm>
            <a:off x="552893" y="2151013"/>
            <a:ext cx="10940901" cy="2767032"/>
          </a:xfrm>
        </p:spPr>
        <p:txBody>
          <a:bodyPr/>
          <a:lstStyle/>
          <a:p>
            <a:r>
              <a:rPr lang="nl-NL" dirty="0"/>
              <a:t>Service </a:t>
            </a:r>
            <a:r>
              <a:rPr lang="nl-NL" dirty="0" err="1"/>
              <a:t>learning</a:t>
            </a:r>
            <a:r>
              <a:rPr lang="nl-NL" dirty="0"/>
              <a:t> rond voedsel maakt sociale kwesties zichtbaar die vaak verborgen blijven in het dagelijks eten. Door samen te werken met voedselgemeenschappen krijgen studenten inzicht in thema’s zoals toegang tot gezond voedsel, voedselonzekerheid, arbeidsomstandigheden, duurzaamheid en het behoud van voedselcultuur.</a:t>
            </a:r>
          </a:p>
          <a:p>
            <a:r>
              <a:rPr lang="nl-NL" dirty="0"/>
              <a:t>Zo verbinden studenten hun studie met maatschappelijke en ecologische vraagstukken in de praktijk. Organisaties zoals de </a:t>
            </a:r>
            <a:r>
              <a:rPr lang="en-US" dirty="0">
                <a:hlinkClick r:id="rId2"/>
              </a:rPr>
              <a:t>OESO </a:t>
            </a:r>
            <a:r>
              <a:rPr lang="nl-NL" dirty="0"/>
              <a:t>benadrukken deze aanpak als belangrijk voor het ontwikkelen van maatschappelijke verantwoordelijkheid en actief burgerschap.</a:t>
            </a:r>
            <a:endParaRPr lang="en-US" dirty="0"/>
          </a:p>
        </p:txBody>
      </p:sp>
      <p:sp>
        <p:nvSpPr>
          <p:cNvPr id="4" name="Freeform 1">
            <a:extLst>
              <a:ext uri="{FF2B5EF4-FFF2-40B4-BE49-F238E27FC236}">
                <a16:creationId xmlns:a16="http://schemas.microsoft.com/office/drawing/2014/main" id="{63086DE7-0B3A-7C82-17E9-D273FD99AFAB}"/>
              </a:ext>
            </a:extLst>
          </p:cNvPr>
          <p:cNvSpPr>
            <a:spLocks noChangeArrowheads="1"/>
          </p:cNvSpPr>
          <p:nvPr/>
        </p:nvSpPr>
        <p:spPr bwMode="auto">
          <a:xfrm>
            <a:off x="785047" y="5115148"/>
            <a:ext cx="2513093" cy="1631697"/>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55854D"/>
          </a:solidFill>
          <a:ln>
            <a:noFill/>
          </a:ln>
          <a:effectLst/>
        </p:spPr>
        <p:txBody>
          <a:bodyPr wrap="none" anchor="ctr"/>
          <a:lstStyle/>
          <a:p>
            <a:endParaRPr lang="en-US" sz="900" dirty="0"/>
          </a:p>
        </p:txBody>
      </p:sp>
      <p:sp>
        <p:nvSpPr>
          <p:cNvPr id="5" name="Freeform 244">
            <a:extLst>
              <a:ext uri="{FF2B5EF4-FFF2-40B4-BE49-F238E27FC236}">
                <a16:creationId xmlns:a16="http://schemas.microsoft.com/office/drawing/2014/main" id="{D4D7BBC6-1E02-FA11-51C0-9DF7E38606E4}"/>
              </a:ext>
            </a:extLst>
          </p:cNvPr>
          <p:cNvSpPr>
            <a:spLocks noChangeArrowheads="1"/>
          </p:cNvSpPr>
          <p:nvPr/>
        </p:nvSpPr>
        <p:spPr bwMode="auto">
          <a:xfrm>
            <a:off x="3495543" y="5115148"/>
            <a:ext cx="2513094" cy="1631697"/>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ECC0DA"/>
          </a:solidFill>
          <a:ln>
            <a:noFill/>
          </a:ln>
          <a:effectLst/>
        </p:spPr>
        <p:txBody>
          <a:bodyPr wrap="none" anchor="ctr"/>
          <a:lstStyle/>
          <a:p>
            <a:endParaRPr lang="en-US" sz="900"/>
          </a:p>
        </p:txBody>
      </p:sp>
      <p:sp>
        <p:nvSpPr>
          <p:cNvPr id="6" name="Freeform 320">
            <a:extLst>
              <a:ext uri="{FF2B5EF4-FFF2-40B4-BE49-F238E27FC236}">
                <a16:creationId xmlns:a16="http://schemas.microsoft.com/office/drawing/2014/main" id="{1F4B4718-3744-B1E7-A2A0-D5549D0E0A1D}"/>
              </a:ext>
            </a:extLst>
          </p:cNvPr>
          <p:cNvSpPr>
            <a:spLocks noChangeArrowheads="1"/>
          </p:cNvSpPr>
          <p:nvPr/>
        </p:nvSpPr>
        <p:spPr bwMode="auto">
          <a:xfrm>
            <a:off x="6125054" y="5115148"/>
            <a:ext cx="2513093" cy="1631697"/>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F26F46"/>
          </a:solidFill>
          <a:ln>
            <a:noFill/>
          </a:ln>
          <a:effectLst/>
        </p:spPr>
        <p:txBody>
          <a:bodyPr wrap="none" anchor="ctr"/>
          <a:lstStyle/>
          <a:p>
            <a:endParaRPr lang="en-US" sz="900"/>
          </a:p>
        </p:txBody>
      </p:sp>
      <p:sp>
        <p:nvSpPr>
          <p:cNvPr id="7" name="TextBox 6">
            <a:extLst>
              <a:ext uri="{FF2B5EF4-FFF2-40B4-BE49-F238E27FC236}">
                <a16:creationId xmlns:a16="http://schemas.microsoft.com/office/drawing/2014/main" id="{D173D8EE-1899-E13F-47A6-1F489A634CCC}"/>
              </a:ext>
            </a:extLst>
          </p:cNvPr>
          <p:cNvSpPr txBox="1"/>
          <p:nvPr/>
        </p:nvSpPr>
        <p:spPr>
          <a:xfrm>
            <a:off x="1115000" y="5142026"/>
            <a:ext cx="1944413" cy="1015663"/>
          </a:xfrm>
          <a:prstGeom prst="rect">
            <a:avLst/>
          </a:prstGeom>
          <a:noFill/>
        </p:spPr>
        <p:txBody>
          <a:bodyPr wrap="square">
            <a:spAutoFit/>
          </a:bodyPr>
          <a:lstStyle/>
          <a:p>
            <a:pPr marL="0" indent="0" algn="ctr"/>
            <a:r>
              <a:rPr lang="en-US" sz="2000" b="1" dirty="0">
                <a:solidFill>
                  <a:schemeClr val="bg1"/>
                </a:solidFill>
              </a:rPr>
              <a:t>Ongelijke toegang tot voedsel en hulpbronnen</a:t>
            </a:r>
          </a:p>
        </p:txBody>
      </p:sp>
      <p:sp>
        <p:nvSpPr>
          <p:cNvPr id="8" name="TextBox 7">
            <a:extLst>
              <a:ext uri="{FF2B5EF4-FFF2-40B4-BE49-F238E27FC236}">
                <a16:creationId xmlns:a16="http://schemas.microsoft.com/office/drawing/2014/main" id="{B9B2DD60-32FD-51A8-F62E-621D17689DE5}"/>
              </a:ext>
            </a:extLst>
          </p:cNvPr>
          <p:cNvSpPr txBox="1"/>
          <p:nvPr/>
        </p:nvSpPr>
        <p:spPr>
          <a:xfrm>
            <a:off x="3674829" y="5142026"/>
            <a:ext cx="2174520" cy="1015663"/>
          </a:xfrm>
          <a:prstGeom prst="rect">
            <a:avLst/>
          </a:prstGeom>
          <a:noFill/>
        </p:spPr>
        <p:txBody>
          <a:bodyPr wrap="square">
            <a:spAutoFit/>
          </a:bodyPr>
          <a:lstStyle/>
          <a:p>
            <a:pPr marL="0" indent="0" algn="ctr"/>
            <a:r>
              <a:rPr lang="en-US" sz="2000" b="1" dirty="0">
                <a:solidFill>
                  <a:schemeClr val="bg1"/>
                </a:solidFill>
              </a:rPr>
              <a:t>Milieu-impact van voedselproductie </a:t>
            </a:r>
            <a:r>
              <a:rPr lang="en-US" sz="2000" b="1" dirty="0" err="1">
                <a:solidFill>
                  <a:schemeClr val="bg1"/>
                </a:solidFill>
              </a:rPr>
              <a:t>en</a:t>
            </a:r>
            <a:r>
              <a:rPr lang="en-US" sz="2000" b="1" dirty="0">
                <a:solidFill>
                  <a:schemeClr val="bg1"/>
                </a:solidFill>
              </a:rPr>
              <a:t> </a:t>
            </a:r>
            <a:r>
              <a:rPr lang="en-US" sz="2000" b="1" dirty="0" err="1">
                <a:solidFill>
                  <a:schemeClr val="bg1"/>
                </a:solidFill>
              </a:rPr>
              <a:t>afval</a:t>
            </a:r>
            <a:endParaRPr lang="en-US" sz="2000" b="1" dirty="0">
              <a:solidFill>
                <a:schemeClr val="bg1"/>
              </a:solidFill>
            </a:endParaRPr>
          </a:p>
        </p:txBody>
      </p:sp>
      <p:sp>
        <p:nvSpPr>
          <p:cNvPr id="9" name="TextBox 8">
            <a:extLst>
              <a:ext uri="{FF2B5EF4-FFF2-40B4-BE49-F238E27FC236}">
                <a16:creationId xmlns:a16="http://schemas.microsoft.com/office/drawing/2014/main" id="{4752BC2C-FC42-6304-FE4A-FEBC893C735B}"/>
              </a:ext>
            </a:extLst>
          </p:cNvPr>
          <p:cNvSpPr txBox="1"/>
          <p:nvPr/>
        </p:nvSpPr>
        <p:spPr>
          <a:xfrm>
            <a:off x="6291156" y="5055732"/>
            <a:ext cx="2108023" cy="1631216"/>
          </a:xfrm>
          <a:prstGeom prst="rect">
            <a:avLst/>
          </a:prstGeom>
          <a:noFill/>
        </p:spPr>
        <p:txBody>
          <a:bodyPr wrap="square">
            <a:spAutoFit/>
          </a:bodyPr>
          <a:lstStyle/>
          <a:p>
            <a:pPr marL="0" indent="0" algn="ctr"/>
            <a:r>
              <a:rPr lang="nl-NL" sz="2000" b="1" dirty="0">
                <a:solidFill>
                  <a:schemeClr val="bg1"/>
                </a:solidFill>
              </a:rPr>
              <a:t>De rol van voedsel in culturele identiteit en veerkracht</a:t>
            </a:r>
            <a:endParaRPr lang="en-US" sz="2000" b="1" dirty="0">
              <a:solidFill>
                <a:schemeClr val="bg1"/>
              </a:solidFill>
            </a:endParaRPr>
          </a:p>
        </p:txBody>
      </p:sp>
      <p:sp>
        <p:nvSpPr>
          <p:cNvPr id="10" name="Freeform 1">
            <a:extLst>
              <a:ext uri="{FF2B5EF4-FFF2-40B4-BE49-F238E27FC236}">
                <a16:creationId xmlns:a16="http://schemas.microsoft.com/office/drawing/2014/main" id="{44DD3984-D355-D6E1-4DC1-76E243C932E9}"/>
              </a:ext>
            </a:extLst>
          </p:cNvPr>
          <p:cNvSpPr>
            <a:spLocks noChangeArrowheads="1"/>
          </p:cNvSpPr>
          <p:nvPr/>
        </p:nvSpPr>
        <p:spPr bwMode="auto">
          <a:xfrm>
            <a:off x="8754564" y="5115148"/>
            <a:ext cx="2513093" cy="1631697"/>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55854D"/>
          </a:solidFill>
          <a:ln>
            <a:noFill/>
          </a:ln>
          <a:effectLst/>
        </p:spPr>
        <p:txBody>
          <a:bodyPr wrap="none" anchor="ctr"/>
          <a:lstStyle/>
          <a:p>
            <a:endParaRPr lang="en-US" sz="900" dirty="0"/>
          </a:p>
        </p:txBody>
      </p:sp>
      <p:sp>
        <p:nvSpPr>
          <p:cNvPr id="11" name="TextBox 10">
            <a:extLst>
              <a:ext uri="{FF2B5EF4-FFF2-40B4-BE49-F238E27FC236}">
                <a16:creationId xmlns:a16="http://schemas.microsoft.com/office/drawing/2014/main" id="{A9CEADE6-210D-CA40-2E10-B917CDEB9893}"/>
              </a:ext>
            </a:extLst>
          </p:cNvPr>
          <p:cNvSpPr txBox="1"/>
          <p:nvPr/>
        </p:nvSpPr>
        <p:spPr>
          <a:xfrm>
            <a:off x="8920666" y="5142026"/>
            <a:ext cx="2121802" cy="1323439"/>
          </a:xfrm>
          <a:prstGeom prst="rect">
            <a:avLst/>
          </a:prstGeom>
          <a:noFill/>
        </p:spPr>
        <p:txBody>
          <a:bodyPr wrap="square">
            <a:spAutoFit/>
          </a:bodyPr>
          <a:lstStyle/>
          <a:p>
            <a:pPr marL="0" indent="0" algn="ctr"/>
            <a:r>
              <a:rPr lang="en-US" sz="2000" b="1" dirty="0">
                <a:solidFill>
                  <a:schemeClr val="bg1"/>
                </a:solidFill>
              </a:rPr>
              <a:t>Structurele ongelijkheden binnen voedselsystemen</a:t>
            </a:r>
          </a:p>
        </p:txBody>
      </p:sp>
    </p:spTree>
    <p:extLst>
      <p:ext uri="{BB962C8B-B14F-4D97-AF65-F5344CB8AC3E}">
        <p14:creationId xmlns:p14="http://schemas.microsoft.com/office/powerpoint/2010/main" val="4891714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F88D8B-CA64-5C57-1AD1-9CE93D89A5D5}"/>
              </a:ext>
            </a:extLst>
          </p:cNvPr>
          <p:cNvSpPr>
            <a:spLocks noGrp="1"/>
          </p:cNvSpPr>
          <p:nvPr>
            <p:ph type="body" sz="quarter" idx="18"/>
          </p:nvPr>
        </p:nvSpPr>
        <p:spPr>
          <a:xfrm>
            <a:off x="235533" y="1398694"/>
            <a:ext cx="5848143" cy="5154506"/>
          </a:xfrm>
        </p:spPr>
        <p:txBody>
          <a:bodyPr>
            <a:noAutofit/>
          </a:bodyPr>
          <a:lstStyle/>
          <a:p>
            <a:r>
              <a:rPr lang="nl-NL" dirty="0"/>
              <a:t>Veel service-</a:t>
            </a:r>
            <a:r>
              <a:rPr lang="nl-NL" dirty="0" err="1"/>
              <a:t>learning</a:t>
            </a:r>
            <a:r>
              <a:rPr lang="nl-NL" dirty="0"/>
              <a:t> projecten rond voedsel maken gebruik van co-creatie, waarbij kennis en oplossingen samen worden ontwikkeld in plaats van alleen door instellingen.</a:t>
            </a:r>
          </a:p>
          <a:p>
            <a:r>
              <a:rPr lang="nl-NL" dirty="0"/>
              <a:t>Initiatieven zoals gemeenschappelijke keukens, voedselhubs, stadstuinen en lokale netwerken bieden ruimte voor gezamenlijk leren en experimenteren.</a:t>
            </a:r>
          </a:p>
          <a:p>
            <a:pPr marL="0" indent="0"/>
            <a:r>
              <a:rPr lang="en-US" dirty="0">
                <a:hlinkClick r:id="rId2"/>
              </a:rPr>
              <a:t>Living Labs </a:t>
            </a:r>
            <a:r>
              <a:rPr lang="nl-NL" dirty="0"/>
              <a:t>geven hier een duidelijke structuur aan. Netwerken zoals het European Network of Living Labs en JPI Urban Europe stimuleren co-creatie in de praktijk, onder andere rond voedselsystemen en stedelijke duurzaamheid.</a:t>
            </a:r>
            <a:endParaRPr lang="en-GB" dirty="0"/>
          </a:p>
        </p:txBody>
      </p:sp>
      <p:sp>
        <p:nvSpPr>
          <p:cNvPr id="2" name="Text Placeholder 1">
            <a:extLst>
              <a:ext uri="{FF2B5EF4-FFF2-40B4-BE49-F238E27FC236}">
                <a16:creationId xmlns:a16="http://schemas.microsoft.com/office/drawing/2014/main" id="{430C3313-E283-AAC8-7F99-D012C484C6D1}"/>
              </a:ext>
            </a:extLst>
          </p:cNvPr>
          <p:cNvSpPr>
            <a:spLocks noGrp="1"/>
          </p:cNvSpPr>
          <p:nvPr>
            <p:ph type="body" sz="quarter" idx="16"/>
          </p:nvPr>
        </p:nvSpPr>
        <p:spPr>
          <a:xfrm>
            <a:off x="318977" y="397414"/>
            <a:ext cx="4990998" cy="992652"/>
          </a:xfrm>
        </p:spPr>
        <p:txBody>
          <a:bodyPr>
            <a:normAutofit fontScale="92500"/>
          </a:bodyPr>
          <a:lstStyle/>
          <a:p>
            <a:r>
              <a:rPr lang="en-US" sz="3100" dirty="0"/>
              <a:t>Co-creatie in voedselprojecten en Living Labs</a:t>
            </a:r>
          </a:p>
        </p:txBody>
      </p:sp>
      <p:pic>
        <p:nvPicPr>
          <p:cNvPr id="5" name="Picture 4" descr="Farmer watering crops in urban garden">
            <a:extLst>
              <a:ext uri="{FF2B5EF4-FFF2-40B4-BE49-F238E27FC236}">
                <a16:creationId xmlns:a16="http://schemas.microsoft.com/office/drawing/2014/main" id="{8B6FB477-56ED-445A-EC47-9205B91ECC05}"/>
              </a:ext>
            </a:extLst>
          </p:cNvPr>
          <p:cNvPicPr>
            <a:picLocks noChangeAspect="1"/>
          </p:cNvPicPr>
          <p:nvPr/>
        </p:nvPicPr>
        <p:blipFill>
          <a:blip r:embed="rId3" cstate="screen">
            <a:extLst>
              <a:ext uri="{28A0092B-C50C-407E-A947-70E740481C1C}">
                <a14:useLocalDpi xmlns:a14="http://schemas.microsoft.com/office/drawing/2010/main"/>
              </a:ext>
            </a:extLst>
          </a:blip>
          <a:srcRect b="-1"/>
          <a:stretch>
            <a:fillRect/>
          </a:stretch>
        </p:blipFill>
        <p:spPr>
          <a:xfrm>
            <a:off x="6083676" y="10"/>
            <a:ext cx="5361066" cy="6857990"/>
          </a:xfrm>
          <a:prstGeom prst="rect">
            <a:avLst/>
          </a:prstGeom>
          <a:noFill/>
        </p:spPr>
      </p:pic>
    </p:spTree>
    <p:extLst>
      <p:ext uri="{BB962C8B-B14F-4D97-AF65-F5344CB8AC3E}">
        <p14:creationId xmlns:p14="http://schemas.microsoft.com/office/powerpoint/2010/main" val="3657939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3" descr="Man and woman conversing in library">
            <a:extLst>
              <a:ext uri="{FF2B5EF4-FFF2-40B4-BE49-F238E27FC236}">
                <a16:creationId xmlns:a16="http://schemas.microsoft.com/office/drawing/2014/main" id="{10D85E56-2506-40F1-5560-E25AE33AFDD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388401" y="385460"/>
            <a:ext cx="4107750" cy="6087079"/>
          </a:xfrm>
          <a:prstGeom prst="rect">
            <a:avLst/>
          </a:prstGeom>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882588" y="1102325"/>
            <a:ext cx="6414559" cy="4597435"/>
          </a:xfrm>
        </p:spPr>
        <p:txBody>
          <a:bodyPr/>
          <a:lstStyle/>
          <a:p>
            <a:pPr marL="0" indent="0" algn="just"/>
            <a:r>
              <a:rPr lang="nl-NL" sz="2350" dirty="0"/>
              <a:t>Deze module gaat over communicatie, samenwerking en dienstverlening in moderne voedselsystemen en voedingseducatie. Je leert hoe voedsel wordt besproken en gedeeld via cultuur, verhalen en dagelijkse gewoonten, en hoe dit invloed heeft op keuzes en gedrag.</a:t>
            </a:r>
          </a:p>
          <a:p>
            <a:pPr marL="0" indent="0" algn="just"/>
            <a:r>
              <a:rPr lang="nl-NL" sz="2350" dirty="0"/>
              <a:t>Ook kijk je naar samenwerking tussen onderwijs, bedrijven en gemeenschappen om voedselproblemen aan te pakken. Met praktijkvoorbeelden en opdrachten ontdek je hoe kennis samen wordt ontwikkeld en gedeeld, met als doel eerlijkere, duurzamere en meer inclusieve voedselsystemen.</a:t>
            </a:r>
            <a:endParaRPr lang="en-US" sz="2350" dirty="0"/>
          </a:p>
        </p:txBody>
      </p:sp>
      <p:sp>
        <p:nvSpPr>
          <p:cNvPr id="14" name="TextBox 13">
            <a:extLst>
              <a:ext uri="{FF2B5EF4-FFF2-40B4-BE49-F238E27FC236}">
                <a16:creationId xmlns:a16="http://schemas.microsoft.com/office/drawing/2014/main" id="{789EB091-9909-434F-09BC-37EEDA80CBFB}"/>
              </a:ext>
            </a:extLst>
          </p:cNvPr>
          <p:cNvSpPr txBox="1"/>
          <p:nvPr/>
        </p:nvSpPr>
        <p:spPr>
          <a:xfrm>
            <a:off x="3574472" y="236788"/>
            <a:ext cx="4350328" cy="646331"/>
          </a:xfrm>
          <a:prstGeom prst="rect">
            <a:avLst/>
          </a:prstGeom>
          <a:solidFill>
            <a:srgbClr val="F26F46"/>
          </a:solidFill>
        </p:spPr>
        <p:txBody>
          <a:bodyPr wrap="square" rtlCol="0">
            <a:spAutoFit/>
          </a:bodyPr>
          <a:lstStyle/>
          <a:p>
            <a:pPr algn="ctr"/>
            <a:r>
              <a:rPr lang="en-US" sz="3600" b="1" spc="324" dirty="0">
                <a:solidFill>
                  <a:schemeClr val="bg1"/>
                </a:solidFill>
                <a:latin typeface="Calibri" panose="020F0502020204030204" pitchFamily="34" charset="0"/>
                <a:cs typeface="Calibri" panose="020F0502020204030204" pitchFamily="34" charset="0"/>
              </a:rPr>
              <a:t>HET ONDERWERP</a:t>
            </a:r>
          </a:p>
        </p:txBody>
      </p:sp>
      <p:grpSp>
        <p:nvGrpSpPr>
          <p:cNvPr id="11" name="Group 10">
            <a:extLst>
              <a:ext uri="{FF2B5EF4-FFF2-40B4-BE49-F238E27FC236}">
                <a16:creationId xmlns:a16="http://schemas.microsoft.com/office/drawing/2014/main" id="{1F5211E4-E241-DBCC-C738-8E6B86B809EA}"/>
              </a:ext>
            </a:extLst>
          </p:cNvPr>
          <p:cNvGrpSpPr/>
          <p:nvPr/>
        </p:nvGrpSpPr>
        <p:grpSpPr>
          <a:xfrm>
            <a:off x="0" y="4438165"/>
            <a:ext cx="2366621" cy="2933183"/>
            <a:chOff x="2887563" y="4517695"/>
            <a:chExt cx="1145987" cy="1420333"/>
          </a:xfrm>
          <a:solidFill>
            <a:schemeClr val="bg1">
              <a:alpha val="26000"/>
            </a:schemeClr>
          </a:solidFill>
        </p:grpSpPr>
        <p:sp>
          <p:nvSpPr>
            <p:cNvPr id="15" name="Freeform 14">
              <a:extLst>
                <a:ext uri="{FF2B5EF4-FFF2-40B4-BE49-F238E27FC236}">
                  <a16:creationId xmlns:a16="http://schemas.microsoft.com/office/drawing/2014/main" id="{3B9717C2-7F83-A0B6-5A23-C367925F93F3}"/>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6" name="Graphic 10">
              <a:extLst>
                <a:ext uri="{FF2B5EF4-FFF2-40B4-BE49-F238E27FC236}">
                  <a16:creationId xmlns:a16="http://schemas.microsoft.com/office/drawing/2014/main" id="{DB79504E-3344-394F-F0BF-F0347AC66F41}"/>
                </a:ext>
              </a:extLst>
            </p:cNvPr>
            <p:cNvGrpSpPr/>
            <p:nvPr/>
          </p:nvGrpSpPr>
          <p:grpSpPr>
            <a:xfrm>
              <a:off x="3495254" y="4781992"/>
              <a:ext cx="536857" cy="499528"/>
              <a:chOff x="3495254" y="4781992"/>
              <a:chExt cx="536857" cy="499528"/>
            </a:xfrm>
            <a:grpFill/>
          </p:grpSpPr>
          <p:sp>
            <p:nvSpPr>
              <p:cNvPr id="21" name="Freeform 20">
                <a:extLst>
                  <a:ext uri="{FF2B5EF4-FFF2-40B4-BE49-F238E27FC236}">
                    <a16:creationId xmlns:a16="http://schemas.microsoft.com/office/drawing/2014/main" id="{C179DD70-BFA4-2FD4-B5EA-6A8453FB893B}"/>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E1FFE6A-3FAC-1157-89C1-1566CA59879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EC66710-911C-E464-CE58-9A5A646E48B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A246B12-F787-F871-CBCD-15045DA21A0E}"/>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7" name="Freeform 16">
              <a:extLst>
                <a:ext uri="{FF2B5EF4-FFF2-40B4-BE49-F238E27FC236}">
                  <a16:creationId xmlns:a16="http://schemas.microsoft.com/office/drawing/2014/main" id="{A5B60779-1800-DDD4-E765-3A48D15D3A7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CDF6DAF-A97E-7FB7-73AD-5249E2A39ADC}"/>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E35148B-0858-A5A2-4DA8-10C908B84F05}"/>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E49700C2-0BBC-2FF4-DE41-3F551D5233A1}"/>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9939803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1F096-9D79-70B9-AD1E-F929A41CB34D}"/>
            </a:ext>
          </a:extLst>
        </p:cNvPr>
        <p:cNvGrpSpPr/>
        <p:nvPr/>
      </p:nvGrpSpPr>
      <p:grpSpPr>
        <a:xfrm>
          <a:off x="0" y="0"/>
          <a:ext cx="0" cy="0"/>
          <a:chOff x="0" y="0"/>
          <a:chExt cx="0" cy="0"/>
        </a:xfrm>
      </p:grpSpPr>
      <p:pic>
        <p:nvPicPr>
          <p:cNvPr id="5" name="Picture Placeholder 11">
            <a:extLst>
              <a:ext uri="{FF2B5EF4-FFF2-40B4-BE49-F238E27FC236}">
                <a16:creationId xmlns:a16="http://schemas.microsoft.com/office/drawing/2014/main" id="{F02F5AD8-FE1B-15F2-0B72-DAB8502A61E3}"/>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a:stretch/>
        </p:blipFill>
        <p:spPr/>
      </p:pic>
      <p:sp>
        <p:nvSpPr>
          <p:cNvPr id="12" name="Text Placeholder 2">
            <a:extLst>
              <a:ext uri="{FF2B5EF4-FFF2-40B4-BE49-F238E27FC236}">
                <a16:creationId xmlns:a16="http://schemas.microsoft.com/office/drawing/2014/main" id="{F12791F7-416F-4F40-89D3-F2FA3FA25BE2}"/>
              </a:ext>
            </a:extLst>
          </p:cNvPr>
          <p:cNvSpPr>
            <a:spLocks noGrp="1"/>
          </p:cNvSpPr>
          <p:nvPr>
            <p:ph type="body" sz="quarter" idx="18"/>
          </p:nvPr>
        </p:nvSpPr>
        <p:spPr>
          <a:xfrm>
            <a:off x="1096801" y="1694965"/>
            <a:ext cx="10243861" cy="3894174"/>
          </a:xfrm>
          <a:noFill/>
          <a:ln>
            <a:noFill/>
          </a:ln>
        </p:spPr>
        <p:txBody>
          <a:bodyPr/>
          <a:lstStyle/>
          <a:p>
            <a:pPr marL="0" indent="0" algn="just"/>
            <a:r>
              <a:rPr lang="nl-NL" dirty="0">
                <a:solidFill>
                  <a:srgbClr val="292668"/>
                </a:solidFill>
              </a:rPr>
              <a:t>Ethische reflectie is essentieel bij service </a:t>
            </a:r>
            <a:r>
              <a:rPr lang="nl-NL" dirty="0" err="1">
                <a:solidFill>
                  <a:srgbClr val="292668"/>
                </a:solidFill>
              </a:rPr>
              <a:t>learning</a:t>
            </a:r>
            <a:r>
              <a:rPr lang="nl-NL" dirty="0">
                <a:solidFill>
                  <a:srgbClr val="292668"/>
                </a:solidFill>
              </a:rPr>
              <a:t> rond voedsel. Samenwerken met voedselgemeenschappen vraagt respect voor lokale kennis, arbeid en ervaring. Zonder aandacht voor ethiek kan deze aanpak ongelijkheid versterken. Ethische betrokkenheid betekent:</a:t>
            </a:r>
            <a:endParaRPr lang="en-US" b="1" dirty="0">
              <a:solidFill>
                <a:srgbClr val="292668"/>
              </a:solidFill>
            </a:endParaRPr>
          </a:p>
          <a:p>
            <a:pPr marL="342900" indent="-342900" algn="just">
              <a:spcBef>
                <a:spcPts val="400"/>
              </a:spcBef>
              <a:buFont typeface="Arial" panose="020B0604020202020204" pitchFamily="34" charset="0"/>
              <a:buChar char="•"/>
            </a:pPr>
            <a:r>
              <a:rPr lang="en-US" b="1" dirty="0">
                <a:solidFill>
                  <a:srgbClr val="292668"/>
                </a:solidFill>
              </a:rPr>
              <a:t>Het waarderen van bijdragen </a:t>
            </a:r>
            <a:r>
              <a:rPr lang="en-US" b="1" dirty="0" err="1">
                <a:solidFill>
                  <a:srgbClr val="292668"/>
                </a:solidFill>
              </a:rPr>
              <a:t>en</a:t>
            </a:r>
            <a:r>
              <a:rPr lang="en-US" b="1" dirty="0">
                <a:solidFill>
                  <a:srgbClr val="292668"/>
                </a:solidFill>
              </a:rPr>
              <a:t> </a:t>
            </a:r>
            <a:r>
              <a:rPr lang="en-US" b="1" dirty="0" err="1">
                <a:solidFill>
                  <a:srgbClr val="292668"/>
                </a:solidFill>
              </a:rPr>
              <a:t>kennis</a:t>
            </a:r>
            <a:r>
              <a:rPr lang="en-US" b="1" dirty="0">
                <a:solidFill>
                  <a:srgbClr val="292668"/>
                </a:solidFill>
              </a:rPr>
              <a:t> </a:t>
            </a:r>
            <a:r>
              <a:rPr lang="en-US" b="1" dirty="0" err="1">
                <a:solidFill>
                  <a:srgbClr val="292668"/>
                </a:solidFill>
              </a:rPr>
              <a:t>uit</a:t>
            </a:r>
            <a:r>
              <a:rPr lang="en-US" b="1" dirty="0">
                <a:solidFill>
                  <a:srgbClr val="292668"/>
                </a:solidFill>
              </a:rPr>
              <a:t> de gemeenschap</a:t>
            </a:r>
          </a:p>
          <a:p>
            <a:pPr marL="342900" indent="-342900" algn="just">
              <a:spcBef>
                <a:spcPts val="400"/>
              </a:spcBef>
              <a:buFont typeface="Arial" panose="020B0604020202020204" pitchFamily="34" charset="0"/>
              <a:buChar char="•"/>
            </a:pPr>
            <a:r>
              <a:rPr lang="en-US" b="1" dirty="0" err="1">
                <a:solidFill>
                  <a:srgbClr val="292668"/>
                </a:solidFill>
              </a:rPr>
              <a:t>Transparantie</a:t>
            </a:r>
            <a:r>
              <a:rPr lang="en-US" b="1" dirty="0">
                <a:solidFill>
                  <a:srgbClr val="292668"/>
                </a:solidFill>
              </a:rPr>
              <a:t> over </a:t>
            </a:r>
            <a:r>
              <a:rPr lang="en-US" b="1" dirty="0" err="1">
                <a:solidFill>
                  <a:srgbClr val="292668"/>
                </a:solidFill>
              </a:rPr>
              <a:t>doelen</a:t>
            </a:r>
            <a:r>
              <a:rPr lang="en-US" b="1" dirty="0">
                <a:solidFill>
                  <a:srgbClr val="292668"/>
                </a:solidFill>
              </a:rPr>
              <a:t>, rollen </a:t>
            </a:r>
            <a:r>
              <a:rPr lang="en-US" b="1" dirty="0" err="1">
                <a:solidFill>
                  <a:srgbClr val="292668"/>
                </a:solidFill>
              </a:rPr>
              <a:t>en</a:t>
            </a:r>
            <a:r>
              <a:rPr lang="en-US" b="1" dirty="0">
                <a:solidFill>
                  <a:srgbClr val="292668"/>
                </a:solidFill>
              </a:rPr>
              <a:t> </a:t>
            </a:r>
            <a:r>
              <a:rPr lang="en-US" b="1" dirty="0" err="1">
                <a:solidFill>
                  <a:srgbClr val="292668"/>
                </a:solidFill>
              </a:rPr>
              <a:t>grenzen</a:t>
            </a:r>
            <a:endParaRPr lang="en-US" b="1" dirty="0">
              <a:solidFill>
                <a:srgbClr val="292668"/>
              </a:solidFill>
            </a:endParaRPr>
          </a:p>
          <a:p>
            <a:pPr marL="342900" indent="-342900" algn="just">
              <a:spcBef>
                <a:spcPts val="400"/>
              </a:spcBef>
              <a:buFont typeface="Arial" panose="020B0604020202020204" pitchFamily="34" charset="0"/>
              <a:buChar char="•"/>
            </a:pPr>
            <a:r>
              <a:rPr lang="en-US" b="1" dirty="0">
                <a:solidFill>
                  <a:srgbClr val="292668"/>
                </a:solidFill>
              </a:rPr>
              <a:t>Het opbouwen van </a:t>
            </a:r>
            <a:r>
              <a:rPr lang="en-US" b="1" dirty="0" err="1">
                <a:solidFill>
                  <a:srgbClr val="292668"/>
                </a:solidFill>
              </a:rPr>
              <a:t>duurzame</a:t>
            </a:r>
            <a:r>
              <a:rPr lang="en-US" b="1" dirty="0">
                <a:solidFill>
                  <a:srgbClr val="292668"/>
                </a:solidFill>
              </a:rPr>
              <a:t> </a:t>
            </a:r>
            <a:r>
              <a:rPr lang="en-US" b="1" dirty="0" err="1">
                <a:solidFill>
                  <a:srgbClr val="292668"/>
                </a:solidFill>
              </a:rPr>
              <a:t>relaties</a:t>
            </a:r>
            <a:endParaRPr lang="en-US" b="1" dirty="0">
              <a:solidFill>
                <a:srgbClr val="292668"/>
              </a:solidFill>
            </a:endParaRPr>
          </a:p>
          <a:p>
            <a:pPr marL="342900" indent="-342900" algn="just">
              <a:spcBef>
                <a:spcPts val="400"/>
              </a:spcBef>
              <a:buFont typeface="Arial" panose="020B0604020202020204" pitchFamily="34" charset="0"/>
              <a:buChar char="•"/>
            </a:pPr>
            <a:r>
              <a:rPr lang="en-US" b="1" dirty="0" err="1">
                <a:solidFill>
                  <a:srgbClr val="292668"/>
                </a:solidFill>
              </a:rPr>
              <a:t>Bewust</a:t>
            </a:r>
            <a:r>
              <a:rPr lang="en-US" b="1" dirty="0">
                <a:solidFill>
                  <a:srgbClr val="292668"/>
                </a:solidFill>
              </a:rPr>
              <a:t> </a:t>
            </a:r>
            <a:r>
              <a:rPr lang="en-US" b="1" dirty="0" err="1">
                <a:solidFill>
                  <a:srgbClr val="292668"/>
                </a:solidFill>
              </a:rPr>
              <a:t>omgaan</a:t>
            </a:r>
            <a:r>
              <a:rPr lang="en-US" b="1" dirty="0">
                <a:solidFill>
                  <a:srgbClr val="292668"/>
                </a:solidFill>
              </a:rPr>
              <a:t> met macht, privileges en verantwoordelijkheid</a:t>
            </a:r>
          </a:p>
          <a:p>
            <a:pPr marL="0" indent="0" algn="just"/>
            <a:r>
              <a:rPr lang="en-US" dirty="0">
                <a:solidFill>
                  <a:srgbClr val="292668"/>
                </a:solidFill>
              </a:rPr>
              <a:t>Organisaties zoals de </a:t>
            </a:r>
            <a:r>
              <a:rPr lang="en-US" dirty="0">
                <a:solidFill>
                  <a:srgbClr val="292668"/>
                </a:solidFill>
                <a:hlinkClick r:id="rId3"/>
              </a:rPr>
              <a:t>Sustainable Food Trust </a:t>
            </a:r>
            <a:r>
              <a:rPr lang="en-US" dirty="0">
                <a:solidFill>
                  <a:srgbClr val="292668"/>
                </a:solidFill>
              </a:rPr>
              <a:t>en gemeenschapsgerichte </a:t>
            </a:r>
            <a:r>
              <a:rPr lang="en-US" dirty="0">
                <a:solidFill>
                  <a:srgbClr val="292668"/>
                </a:solidFill>
                <a:hlinkClick r:id="rId4"/>
              </a:rPr>
              <a:t>netwerken voor </a:t>
            </a:r>
            <a:r>
              <a:rPr lang="en-US" dirty="0" err="1">
                <a:solidFill>
                  <a:srgbClr val="292668"/>
                </a:solidFill>
                <a:hlinkClick r:id="rId4"/>
              </a:rPr>
              <a:t>voedselbeleid</a:t>
            </a:r>
            <a:r>
              <a:rPr lang="en-US" dirty="0">
                <a:solidFill>
                  <a:srgbClr val="292668"/>
                </a:solidFill>
              </a:rPr>
              <a:t> </a:t>
            </a:r>
            <a:r>
              <a:rPr lang="en-US" dirty="0" err="1">
                <a:solidFill>
                  <a:srgbClr val="292668"/>
                </a:solidFill>
              </a:rPr>
              <a:t>benadrukken</a:t>
            </a:r>
            <a:r>
              <a:rPr lang="en-US" dirty="0">
                <a:solidFill>
                  <a:srgbClr val="292668"/>
                </a:solidFill>
              </a:rPr>
              <a:t> co-creatie en langdurige partnerschappen als fundamenten voor ethische </a:t>
            </a:r>
            <a:r>
              <a:rPr lang="en-US" dirty="0" err="1">
                <a:solidFill>
                  <a:srgbClr val="292668"/>
                </a:solidFill>
              </a:rPr>
              <a:t>en</a:t>
            </a:r>
            <a:r>
              <a:rPr lang="en-US" dirty="0">
                <a:solidFill>
                  <a:srgbClr val="292668"/>
                </a:solidFill>
              </a:rPr>
              <a:t> </a:t>
            </a:r>
            <a:r>
              <a:rPr lang="en-US" dirty="0" err="1">
                <a:solidFill>
                  <a:srgbClr val="292668"/>
                </a:solidFill>
              </a:rPr>
              <a:t>betekenisvolle</a:t>
            </a:r>
            <a:r>
              <a:rPr lang="en-US" dirty="0">
                <a:solidFill>
                  <a:srgbClr val="292668"/>
                </a:solidFill>
              </a:rPr>
              <a:t> voedselprojecten.</a:t>
            </a:r>
          </a:p>
        </p:txBody>
      </p:sp>
      <p:sp>
        <p:nvSpPr>
          <p:cNvPr id="14" name="Text Placeholder 1">
            <a:extLst>
              <a:ext uri="{FF2B5EF4-FFF2-40B4-BE49-F238E27FC236}">
                <a16:creationId xmlns:a16="http://schemas.microsoft.com/office/drawing/2014/main" id="{3CA2CBE9-983E-63BA-959F-F1355BAF2899}"/>
              </a:ext>
            </a:extLst>
          </p:cNvPr>
          <p:cNvSpPr txBox="1">
            <a:spLocks/>
          </p:cNvSpPr>
          <p:nvPr/>
        </p:nvSpPr>
        <p:spPr>
          <a:xfrm>
            <a:off x="588578" y="355211"/>
            <a:ext cx="11481501" cy="775427"/>
          </a:xfrm>
          <a:prstGeom prst="rect">
            <a:avLst/>
          </a:prstGeom>
          <a:solidFill>
            <a:srgbClr val="F26F46"/>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0">
              <a:lnSpc>
                <a:spcPct val="100000"/>
              </a:lnSpc>
              <a:buNone/>
            </a:pPr>
            <a:r>
              <a:rPr lang="en-US" sz="3600" b="1" dirty="0" err="1">
                <a:solidFill>
                  <a:schemeClr val="bg1"/>
                </a:solidFill>
              </a:rPr>
              <a:t>Ethische</a:t>
            </a:r>
            <a:r>
              <a:rPr lang="en-US" sz="3600" b="1" dirty="0">
                <a:solidFill>
                  <a:schemeClr val="bg1"/>
                </a:solidFill>
              </a:rPr>
              <a:t> </a:t>
            </a:r>
            <a:r>
              <a:rPr lang="en-US" sz="3600" b="1" dirty="0" err="1">
                <a:solidFill>
                  <a:schemeClr val="bg1"/>
                </a:solidFill>
              </a:rPr>
              <a:t>samenwerking</a:t>
            </a:r>
            <a:r>
              <a:rPr lang="en-US" sz="3600" b="1" dirty="0">
                <a:solidFill>
                  <a:schemeClr val="bg1"/>
                </a:solidFill>
              </a:rPr>
              <a:t> met </a:t>
            </a:r>
            <a:r>
              <a:rPr lang="en-US" sz="3600" b="1" dirty="0" err="1">
                <a:solidFill>
                  <a:schemeClr val="bg1"/>
                </a:solidFill>
              </a:rPr>
              <a:t>voedselgemeenschappen</a:t>
            </a:r>
            <a:endParaRPr lang="en-US" sz="3600" b="1" dirty="0">
              <a:solidFill>
                <a:schemeClr val="bg1"/>
              </a:solidFill>
            </a:endParaRPr>
          </a:p>
        </p:txBody>
      </p:sp>
    </p:spTree>
    <p:extLst>
      <p:ext uri="{BB962C8B-B14F-4D97-AF65-F5344CB8AC3E}">
        <p14:creationId xmlns:p14="http://schemas.microsoft.com/office/powerpoint/2010/main" val="13526812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74440DA-499C-5019-D558-4FCD2E72CC88}"/>
              </a:ext>
            </a:extLst>
          </p:cNvPr>
          <p:cNvSpPr>
            <a:spLocks noGrp="1"/>
          </p:cNvSpPr>
          <p:nvPr>
            <p:ph type="body" sz="quarter" idx="16"/>
          </p:nvPr>
        </p:nvSpPr>
        <p:spPr/>
        <p:txBody>
          <a:bodyPr/>
          <a:lstStyle/>
          <a:p>
            <a:r>
              <a:rPr lang="en-GB" dirty="0"/>
              <a:t>CASESTUDY – Het Milan Urban Food Policy Pact</a:t>
            </a:r>
          </a:p>
        </p:txBody>
      </p:sp>
      <p:sp>
        <p:nvSpPr>
          <p:cNvPr id="3" name="Text Placeholder 2">
            <a:extLst>
              <a:ext uri="{FF2B5EF4-FFF2-40B4-BE49-F238E27FC236}">
                <a16:creationId xmlns:a16="http://schemas.microsoft.com/office/drawing/2014/main" id="{9F719146-2B7A-C781-D16F-654B37E16BDC}"/>
              </a:ext>
            </a:extLst>
          </p:cNvPr>
          <p:cNvSpPr>
            <a:spLocks noGrp="1"/>
          </p:cNvSpPr>
          <p:nvPr>
            <p:ph type="body" sz="quarter" idx="19"/>
          </p:nvPr>
        </p:nvSpPr>
        <p:spPr>
          <a:xfrm>
            <a:off x="607553" y="1772085"/>
            <a:ext cx="6582956" cy="4102937"/>
          </a:xfrm>
        </p:spPr>
        <p:txBody>
          <a:bodyPr/>
          <a:lstStyle/>
          <a:p>
            <a:r>
              <a:rPr lang="en-US" dirty="0"/>
              <a:t>Het </a:t>
            </a:r>
            <a:r>
              <a:rPr lang="en-US" b="1" dirty="0">
                <a:hlinkClick r:id="rId2"/>
              </a:rPr>
              <a:t>Milan Urban Food Policy Pact </a:t>
            </a:r>
            <a:r>
              <a:rPr lang="nl-NL" dirty="0"/>
              <a:t>is een stedeninitiatief dat duurzame en inclusieve stedelijke voedselsystemen stimuleert en breed wordt toegepast in Europa.</a:t>
            </a:r>
          </a:p>
          <a:p>
            <a:r>
              <a:rPr lang="nl-NL" dirty="0"/>
              <a:t>Door samenwerking met universiteiten, ngo’s en lokale voedselorganisaties nemen studenten deel aan praktijkgericht leren. Ze werken bijvoorbeeld aan het in kaart brengen van voedseltoegang, het evalueren van schoolvoeding en het ondersteunen van gemeenschapsprojecten.</a:t>
            </a:r>
          </a:p>
          <a:p>
            <a:r>
              <a:rPr lang="nl-NL" dirty="0"/>
              <a:t>Deze aanpak verbindt academisch leren met echte beleidsprocessen en laat zien hoe voedsel kan dienen als gedeeld platform voor samenwerking tussen onderwijs, overheid en gemeenschappen.</a:t>
            </a:r>
          </a:p>
          <a:p>
            <a:pPr marL="0" indent="0" algn="just"/>
            <a:endParaRPr lang="en-GB" dirty="0"/>
          </a:p>
        </p:txBody>
      </p:sp>
      <p:pic>
        <p:nvPicPr>
          <p:cNvPr id="6" name="Picture Placeholder 5">
            <a:hlinkClick r:id="rId2"/>
            <a:extLst>
              <a:ext uri="{FF2B5EF4-FFF2-40B4-BE49-F238E27FC236}">
                <a16:creationId xmlns:a16="http://schemas.microsoft.com/office/drawing/2014/main" id="{4DBD5440-CFFE-1EC2-53DE-31F3AAC1217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7735037" y="1373925"/>
            <a:ext cx="2444127" cy="4336988"/>
          </a:xfrm>
          <a:prstGeom prst="rect">
            <a:avLst/>
          </a:prstGeom>
          <a:solidFill>
            <a:srgbClr val="FFFFFF">
              <a:lumMod val="85000"/>
            </a:srgbClr>
          </a:solidFill>
        </p:spPr>
      </p:pic>
      <p:sp>
        <p:nvSpPr>
          <p:cNvPr id="4" name="Arrow: Right 3">
            <a:extLst>
              <a:ext uri="{FF2B5EF4-FFF2-40B4-BE49-F238E27FC236}">
                <a16:creationId xmlns:a16="http://schemas.microsoft.com/office/drawing/2014/main" id="{23168A7F-4270-F564-FFCA-F7E551178C1F}"/>
              </a:ext>
            </a:extLst>
          </p:cNvPr>
          <p:cNvSpPr/>
          <p:nvPr/>
        </p:nvSpPr>
        <p:spPr>
          <a:xfrm rot="20446378">
            <a:off x="5966692" y="5484075"/>
            <a:ext cx="1768346"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a:t>Klik om te lezen</a:t>
            </a:r>
          </a:p>
        </p:txBody>
      </p:sp>
    </p:spTree>
    <p:extLst>
      <p:ext uri="{BB962C8B-B14F-4D97-AF65-F5344CB8AC3E}">
        <p14:creationId xmlns:p14="http://schemas.microsoft.com/office/powerpoint/2010/main" val="33299916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614FB8-E56B-F1C7-FEE4-B040E946373C}"/>
              </a:ext>
            </a:extLst>
          </p:cNvPr>
          <p:cNvSpPr>
            <a:spLocks noGrp="1"/>
          </p:cNvSpPr>
          <p:nvPr>
            <p:ph type="body" sz="quarter" idx="16"/>
          </p:nvPr>
        </p:nvSpPr>
        <p:spPr/>
        <p:txBody>
          <a:bodyPr/>
          <a:lstStyle/>
          <a:p>
            <a:r>
              <a:rPr lang="en-GB" dirty="0"/>
              <a:t>VIDEO – Het Food Trails-project </a:t>
            </a:r>
          </a:p>
        </p:txBody>
      </p:sp>
      <p:sp>
        <p:nvSpPr>
          <p:cNvPr id="3" name="Text Placeholder 2">
            <a:extLst>
              <a:ext uri="{FF2B5EF4-FFF2-40B4-BE49-F238E27FC236}">
                <a16:creationId xmlns:a16="http://schemas.microsoft.com/office/drawing/2014/main" id="{34AAB5B7-79E9-97E9-5102-E5EDCAA45DC7}"/>
              </a:ext>
            </a:extLst>
          </p:cNvPr>
          <p:cNvSpPr>
            <a:spLocks noGrp="1"/>
          </p:cNvSpPr>
          <p:nvPr>
            <p:ph type="body" sz="quarter" idx="19"/>
          </p:nvPr>
        </p:nvSpPr>
        <p:spPr>
          <a:xfrm>
            <a:off x="6578871" y="1816253"/>
            <a:ext cx="4990998" cy="3651434"/>
          </a:xfrm>
        </p:spPr>
        <p:txBody>
          <a:bodyPr/>
          <a:lstStyle/>
          <a:p>
            <a:r>
              <a:rPr lang="nl-NL" dirty="0"/>
              <a:t>Deze video laat zien hoe steden binnen het </a:t>
            </a:r>
            <a:r>
              <a:rPr lang="nl-NL" b="1" dirty="0"/>
              <a:t>Food </a:t>
            </a:r>
            <a:r>
              <a:rPr lang="nl-NL" b="1" dirty="0" err="1"/>
              <a:t>Trails</a:t>
            </a:r>
            <a:r>
              <a:rPr lang="nl-NL" b="1" dirty="0"/>
              <a:t>-project</a:t>
            </a:r>
            <a:r>
              <a:rPr lang="nl-NL" dirty="0"/>
              <a:t>, gekoppeld aan het Milan Urban Food Policy Pact, samenwerken met gemeenschappen, overheden en partners aan duurzame en inclusieve voedselsystemen.</a:t>
            </a:r>
          </a:p>
          <a:p>
            <a:endParaRPr lang="nl-NL" dirty="0"/>
          </a:p>
          <a:p>
            <a:r>
              <a:rPr lang="nl-NL" dirty="0"/>
              <a:t>Het biedt een concreet voorbeeld van gezamenlijke actie en sluit goed aan bij servicegericht leren en maatschappelijke betrokkenheid.</a:t>
            </a:r>
          </a:p>
        </p:txBody>
      </p:sp>
      <p:pic>
        <p:nvPicPr>
          <p:cNvPr id="4" name="Online Media 3" title="Food Trails' Video Hero - Pathways towards Food 2030 led urban food policies">
            <a:hlinkClick r:id="" action="ppaction://media"/>
            <a:extLst>
              <a:ext uri="{FF2B5EF4-FFF2-40B4-BE49-F238E27FC236}">
                <a16:creationId xmlns:a16="http://schemas.microsoft.com/office/drawing/2014/main" id="{57A3CB66-74B5-D4C5-ECFC-2AE894C97A59}"/>
              </a:ext>
            </a:extLst>
          </p:cNvPr>
          <p:cNvPicPr>
            <a:picLocks noRot="1" noChangeAspect="1"/>
          </p:cNvPicPr>
          <p:nvPr>
            <a:videoFile r:link="rId1"/>
          </p:nvPr>
        </p:nvPicPr>
        <p:blipFill>
          <a:blip r:embed="rId3"/>
          <a:stretch>
            <a:fillRect/>
          </a:stretch>
        </p:blipFill>
        <p:spPr>
          <a:xfrm>
            <a:off x="622131" y="2079171"/>
            <a:ext cx="5288812" cy="3926115"/>
          </a:xfrm>
          <a:prstGeom prst="rect">
            <a:avLst/>
          </a:prstGeom>
        </p:spPr>
      </p:pic>
      <p:sp>
        <p:nvSpPr>
          <p:cNvPr id="7" name="TextBox 6">
            <a:extLst>
              <a:ext uri="{FF2B5EF4-FFF2-40B4-BE49-F238E27FC236}">
                <a16:creationId xmlns:a16="http://schemas.microsoft.com/office/drawing/2014/main" id="{ABCEA6EC-60F7-48F6-71F3-960C5C26926F}"/>
              </a:ext>
            </a:extLst>
          </p:cNvPr>
          <p:cNvSpPr txBox="1"/>
          <p:nvPr/>
        </p:nvSpPr>
        <p:spPr>
          <a:xfrm>
            <a:off x="6812091" y="5698148"/>
            <a:ext cx="4524558" cy="646331"/>
          </a:xfrm>
          <a:prstGeom prst="rect">
            <a:avLst/>
          </a:prstGeom>
          <a:noFill/>
        </p:spPr>
        <p:txBody>
          <a:bodyPr wrap="square">
            <a:spAutoFit/>
          </a:bodyPr>
          <a:lstStyle/>
          <a:p>
            <a:r>
              <a:rPr lang="en-US" dirty="0">
                <a:hlinkClick r:id="rId4"/>
              </a:rPr>
              <a:t>Food Trails' Video Hero - Pathways towards Food 2030 leidde tot stedelijk voedselbeleid</a:t>
            </a:r>
            <a:endParaRPr lang="en-IE" dirty="0"/>
          </a:p>
        </p:txBody>
      </p:sp>
    </p:spTree>
    <p:extLst>
      <p:ext uri="{BB962C8B-B14F-4D97-AF65-F5344CB8AC3E}">
        <p14:creationId xmlns:p14="http://schemas.microsoft.com/office/powerpoint/2010/main" val="1615133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7B6E68-6DAB-3988-2728-442E18A406D2}"/>
              </a:ext>
            </a:extLst>
          </p:cNvPr>
          <p:cNvSpPr>
            <a:spLocks noGrp="1"/>
          </p:cNvSpPr>
          <p:nvPr>
            <p:ph type="body" sz="quarter" idx="16"/>
          </p:nvPr>
        </p:nvSpPr>
        <p:spPr/>
        <p:txBody>
          <a:bodyPr/>
          <a:lstStyle/>
          <a:p>
            <a:r>
              <a:rPr lang="en-US" dirty="0" err="1"/>
              <a:t>Conclusie</a:t>
            </a:r>
            <a:r>
              <a:rPr lang="en-US" dirty="0"/>
              <a:t> – Communicatie, samenwerking </a:t>
            </a:r>
            <a:r>
              <a:rPr lang="en-US" dirty="0" err="1"/>
              <a:t>en</a:t>
            </a:r>
            <a:r>
              <a:rPr lang="en-US" dirty="0"/>
              <a:t> service in voedselsystemen</a:t>
            </a:r>
          </a:p>
          <a:p>
            <a:endParaRPr lang="en-GB" dirty="0"/>
          </a:p>
        </p:txBody>
      </p:sp>
      <p:sp>
        <p:nvSpPr>
          <p:cNvPr id="3" name="Text Placeholder 2">
            <a:extLst>
              <a:ext uri="{FF2B5EF4-FFF2-40B4-BE49-F238E27FC236}">
                <a16:creationId xmlns:a16="http://schemas.microsoft.com/office/drawing/2014/main" id="{8B3E9E63-2414-AD9B-59D1-C8C5FEA67722}"/>
              </a:ext>
            </a:extLst>
          </p:cNvPr>
          <p:cNvSpPr>
            <a:spLocks noGrp="1"/>
          </p:cNvSpPr>
          <p:nvPr>
            <p:ph type="body" sz="quarter" idx="19"/>
          </p:nvPr>
        </p:nvSpPr>
        <p:spPr>
          <a:xfrm>
            <a:off x="904856" y="2155295"/>
            <a:ext cx="10052954" cy="3331106"/>
          </a:xfrm>
        </p:spPr>
        <p:txBody>
          <a:bodyPr/>
          <a:lstStyle/>
          <a:p>
            <a:pPr marL="0" indent="0" algn="just"/>
            <a:r>
              <a:rPr lang="nl-NL" dirty="0"/>
              <a:t>Deze module liet zien hoe voedselsystemen worden gevormd door communicatie, samenwerking en servicegericht leren. Deelnemers bekeken voedsel als een vorm van communicatie, verbonden met cultuur, identiteit en macht, en onderzochten hoe voedselverhalen invloed hebben op waarden, gedrag en duurzaamheid.</a:t>
            </a:r>
          </a:p>
          <a:p>
            <a:pPr marL="0" indent="0" algn="just"/>
            <a:endParaRPr lang="en-US" dirty="0"/>
          </a:p>
          <a:p>
            <a:pPr marL="0" indent="0" algn="just"/>
            <a:r>
              <a:rPr lang="nl-NL" dirty="0"/>
              <a:t>De module belichtte ook samenwerking tussen onderwijs, industrie, horeca en gemeenschappen, met aandacht voor co-creatie, vertrouwen en ethisch partnerschap. Tot slot werd servicegericht leren gepresenteerd als een manier om academisch leren te verbinden met dagelijkse voedselpraktijken en maatschappelijke betrokkenheid, met als doel inclusieve en sociaal verantwoorde voedselsystemen te versterken.</a:t>
            </a:r>
            <a:endParaRPr lang="en-GB" dirty="0"/>
          </a:p>
        </p:txBody>
      </p:sp>
    </p:spTree>
    <p:extLst>
      <p:ext uri="{BB962C8B-B14F-4D97-AF65-F5344CB8AC3E}">
        <p14:creationId xmlns:p14="http://schemas.microsoft.com/office/powerpoint/2010/main" val="40801836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8">
            <a:extLst>
              <a:ext uri="{FF2B5EF4-FFF2-40B4-BE49-F238E27FC236}">
                <a16:creationId xmlns:a16="http://schemas.microsoft.com/office/drawing/2014/main" id="{CB49C608-3884-3044-8AB1-E29E2F594319}"/>
              </a:ext>
            </a:extLst>
          </p:cNvPr>
          <p:cNvSpPr txBox="1">
            <a:spLocks noGrp="1"/>
          </p:cNvSpPr>
          <p:nvPr>
            <p:ph type="body" sz="quarter" idx="4294967295"/>
          </p:nvPr>
        </p:nvSpPr>
        <p:spPr>
          <a:xfrm>
            <a:off x="2040612" y="3372170"/>
            <a:ext cx="5881768" cy="634246"/>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FFFFF"/>
                </a:solidFill>
                <a:latin typeface="Calibri"/>
              </a:rPr>
              <a:t>BEDANKT</a:t>
            </a:r>
          </a:p>
        </p:txBody>
      </p:sp>
      <p:sp>
        <p:nvSpPr>
          <p:cNvPr id="4" name="TextBox 2">
            <a:extLst>
              <a:ext uri="{FF2B5EF4-FFF2-40B4-BE49-F238E27FC236}">
                <a16:creationId xmlns:a16="http://schemas.microsoft.com/office/drawing/2014/main" id="{0C284F1F-7024-29A5-E90B-08255C66D390}"/>
              </a:ext>
            </a:extLst>
          </p:cNvPr>
          <p:cNvSpPr txBox="1"/>
          <p:nvPr/>
        </p:nvSpPr>
        <p:spPr>
          <a:xfrm>
            <a:off x="6504474" y="5941789"/>
            <a:ext cx="5194496" cy="61555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400" b="0" i="0" u="none" strike="noStrike" kern="1200" cap="none" spc="0" baseline="0">
                <a:solidFill>
                  <a:srgbClr val="292668"/>
                </a:solidFill>
                <a:uFillTx/>
                <a:latin typeface="Calibri" pitchFamily="34"/>
                <a:cs typeface="Calibri" pitchFamily="34"/>
              </a:rPr>
              <a:t>www.foodecocultureedu.eu</a:t>
            </a:r>
          </a:p>
        </p:txBody>
      </p:sp>
      <p:grpSp>
        <p:nvGrpSpPr>
          <p:cNvPr id="6" name="Group 4">
            <a:extLst>
              <a:ext uri="{FF2B5EF4-FFF2-40B4-BE49-F238E27FC236}">
                <a16:creationId xmlns:a16="http://schemas.microsoft.com/office/drawing/2014/main" id="{0886B898-073D-CBE1-8D5B-CBE13DD51D35}"/>
              </a:ext>
            </a:extLst>
          </p:cNvPr>
          <p:cNvGrpSpPr/>
          <p:nvPr/>
        </p:nvGrpSpPr>
        <p:grpSpPr>
          <a:xfrm>
            <a:off x="8462196" y="4763109"/>
            <a:ext cx="2602674" cy="579719"/>
            <a:chOff x="8462196" y="4763109"/>
            <a:chExt cx="2602674" cy="579719"/>
          </a:xfrm>
        </p:grpSpPr>
        <p:grpSp>
          <p:nvGrpSpPr>
            <p:cNvPr id="7" name="Graphic 3">
              <a:extLst>
                <a:ext uri="{FF2B5EF4-FFF2-40B4-BE49-F238E27FC236}">
                  <a16:creationId xmlns:a16="http://schemas.microsoft.com/office/drawing/2014/main" id="{E68599FD-1F1A-EEFB-7023-8E6E50FD1F1E}"/>
                </a:ext>
              </a:extLst>
            </p:cNvPr>
            <p:cNvGrpSpPr/>
            <p:nvPr/>
          </p:nvGrpSpPr>
          <p:grpSpPr>
            <a:xfrm>
              <a:off x="9809033" y="4763109"/>
              <a:ext cx="562502" cy="562502"/>
              <a:chOff x="9809033" y="4763109"/>
              <a:chExt cx="562502" cy="562502"/>
            </a:xfrm>
          </p:grpSpPr>
          <p:sp>
            <p:nvSpPr>
              <p:cNvPr id="8" name="Freeform 22">
                <a:extLst>
                  <a:ext uri="{FF2B5EF4-FFF2-40B4-BE49-F238E27FC236}">
                    <a16:creationId xmlns:a16="http://schemas.microsoft.com/office/drawing/2014/main" id="{97E10DDB-5790-05D9-5390-20DE754F0AB5}"/>
                  </a:ext>
                </a:extLst>
              </p:cNvPr>
              <p:cNvSpPr/>
              <p:nvPr/>
            </p:nvSpPr>
            <p:spPr>
              <a:xfrm>
                <a:off x="9809033" y="4763109"/>
                <a:ext cx="562502" cy="562502"/>
              </a:xfrm>
              <a:custGeom>
                <a:avLst/>
                <a:gdLst>
                  <a:gd name="f0" fmla="val 10800000"/>
                  <a:gd name="f1" fmla="val 5400000"/>
                  <a:gd name="f2" fmla="val 180"/>
                  <a:gd name="f3" fmla="val w"/>
                  <a:gd name="f4" fmla="val h"/>
                  <a:gd name="f5" fmla="val 0"/>
                  <a:gd name="f6" fmla="val 850463"/>
                  <a:gd name="f7" fmla="val 850464"/>
                  <a:gd name="f8" fmla="val 425232"/>
                  <a:gd name="f9" fmla="val 660081"/>
                  <a:gd name="f10" fmla="val 190383"/>
                  <a:gd name="f11" fmla="+- 0 0 -90"/>
                  <a:gd name="f12" fmla="*/ f3 1 850463"/>
                  <a:gd name="f13" fmla="*/ f4 1 850463"/>
                  <a:gd name="f14" fmla="+- f6 0 f5"/>
                  <a:gd name="f15" fmla="*/ f11 f0 1"/>
                  <a:gd name="f16" fmla="*/ f14 1 850463"/>
                  <a:gd name="f17" fmla="*/ 850464 f14 1"/>
                  <a:gd name="f18" fmla="*/ 425232 f14 1"/>
                  <a:gd name="f19" fmla="*/ 0 f14 1"/>
                  <a:gd name="f20" fmla="*/ f15 1 f2"/>
                  <a:gd name="f21" fmla="*/ f17 1 850463"/>
                  <a:gd name="f22" fmla="*/ f18 1 850463"/>
                  <a:gd name="f23" fmla="*/ f19 1 850463"/>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850463" h="850463">
                    <a:moveTo>
                      <a:pt x="f7" y="f8"/>
                    </a:moveTo>
                    <a:cubicBezTo>
                      <a:pt x="f7" y="f9"/>
                      <a:pt x="f9" y="f7"/>
                      <a:pt x="f8" y="f7"/>
                    </a:cubicBezTo>
                    <a:cubicBezTo>
                      <a:pt x="f10" y="f7"/>
                      <a:pt x="f5" y="f9"/>
                      <a:pt x="f5" y="f8"/>
                    </a:cubicBezTo>
                    <a:cubicBezTo>
                      <a:pt x="f5" y="f10"/>
                      <a:pt x="f10" y="f5"/>
                      <a:pt x="f8" y="f5"/>
                    </a:cubicBezTo>
                    <a:cubicBezTo>
                      <a:pt x="f9" y="f5"/>
                      <a:pt x="f7" y="f10"/>
                      <a:pt x="f7"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nvGrpSpPr>
              <p:cNvPr id="9" name="Graphic 3">
                <a:extLst>
                  <a:ext uri="{FF2B5EF4-FFF2-40B4-BE49-F238E27FC236}">
                    <a16:creationId xmlns:a16="http://schemas.microsoft.com/office/drawing/2014/main" id="{955216C4-85B6-905B-A50C-AA621762F134}"/>
                  </a:ext>
                </a:extLst>
              </p:cNvPr>
              <p:cNvGrpSpPr/>
              <p:nvPr/>
            </p:nvGrpSpPr>
            <p:grpSpPr>
              <a:xfrm>
                <a:off x="9913202" y="4867278"/>
                <a:ext cx="354165" cy="354165"/>
                <a:chOff x="9913202" y="4867278"/>
                <a:chExt cx="354165" cy="354165"/>
              </a:xfrm>
            </p:grpSpPr>
            <p:sp>
              <p:nvSpPr>
                <p:cNvPr id="10" name="Freeform 24">
                  <a:extLst>
                    <a:ext uri="{FF2B5EF4-FFF2-40B4-BE49-F238E27FC236}">
                      <a16:creationId xmlns:a16="http://schemas.microsoft.com/office/drawing/2014/main" id="{AB33C42D-94E7-B104-68EB-8011E7B3B8B7}"/>
                    </a:ext>
                  </a:extLst>
                </p:cNvPr>
                <p:cNvSpPr/>
                <p:nvPr/>
              </p:nvSpPr>
              <p:spPr>
                <a:xfrm>
                  <a:off x="9913202" y="4867278"/>
                  <a:ext cx="354165" cy="354165"/>
                </a:xfrm>
                <a:custGeom>
                  <a:avLst/>
                  <a:gdLst>
                    <a:gd name="f0" fmla="val 10800000"/>
                    <a:gd name="f1" fmla="val 5400000"/>
                    <a:gd name="f2" fmla="val 180"/>
                    <a:gd name="f3" fmla="val w"/>
                    <a:gd name="f4" fmla="val h"/>
                    <a:gd name="f5" fmla="val 0"/>
                    <a:gd name="f6" fmla="val 535476"/>
                    <a:gd name="f7" fmla="val 535477"/>
                    <a:gd name="f8" fmla="val 267739"/>
                    <a:gd name="f9" fmla="val 48508"/>
                    <a:gd name="f10" fmla="val 338925"/>
                    <a:gd name="f11" fmla="val 347745"/>
                    <a:gd name="f12" fmla="val 376094"/>
                    <a:gd name="f13" fmla="val 49768"/>
                    <a:gd name="f14" fmla="val 401923"/>
                    <a:gd name="f15" fmla="val 51028"/>
                    <a:gd name="f16" fmla="val 416412"/>
                    <a:gd name="f17" fmla="val 55438"/>
                    <a:gd name="f18" fmla="val 425862"/>
                    <a:gd name="f19" fmla="val 59217"/>
                    <a:gd name="f20" fmla="val 438461"/>
                    <a:gd name="f21" fmla="val 64257"/>
                    <a:gd name="f22" fmla="val 447281"/>
                    <a:gd name="f23" fmla="val 69927"/>
                    <a:gd name="f24" fmla="val 456730"/>
                    <a:gd name="f25" fmla="val 79377"/>
                    <a:gd name="f26" fmla="val 466180"/>
                    <a:gd name="f27" fmla="val 88826"/>
                    <a:gd name="f28" fmla="val 471849"/>
                    <a:gd name="f29" fmla="val 97646"/>
                    <a:gd name="f30" fmla="val 476890"/>
                    <a:gd name="f31" fmla="val 110245"/>
                    <a:gd name="f32" fmla="val 480669"/>
                    <a:gd name="f33" fmla="val 119695"/>
                    <a:gd name="f34" fmla="val 485079"/>
                    <a:gd name="f35" fmla="val 133554"/>
                    <a:gd name="f36" fmla="val 486339"/>
                    <a:gd name="f37" fmla="val 160013"/>
                    <a:gd name="f38" fmla="val 487599"/>
                    <a:gd name="f39" fmla="val 188362"/>
                    <a:gd name="f40" fmla="val 196552"/>
                    <a:gd name="f41" fmla="val 268368"/>
                    <a:gd name="f42" fmla="val 340185"/>
                    <a:gd name="f43" fmla="val 348375"/>
                    <a:gd name="f44" fmla="val 376724"/>
                    <a:gd name="f45" fmla="val 402553"/>
                    <a:gd name="f46" fmla="val 417042"/>
                    <a:gd name="f47" fmla="val 426492"/>
                    <a:gd name="f48" fmla="val 439091"/>
                    <a:gd name="f49" fmla="val 447911"/>
                    <a:gd name="f50" fmla="val 457360"/>
                    <a:gd name="f51" fmla="val 466810"/>
                    <a:gd name="f52" fmla="val 472480"/>
                    <a:gd name="f53" fmla="val 477519"/>
                    <a:gd name="f54" fmla="val 481299"/>
                    <a:gd name="f55" fmla="val 402552"/>
                    <a:gd name="f56" fmla="val 485709"/>
                    <a:gd name="f57" fmla="val 486969"/>
                    <a:gd name="f58" fmla="val 488229"/>
                    <a:gd name="f59" fmla="val 339555"/>
                    <a:gd name="f60" fmla="val 195921"/>
                    <a:gd name="f61" fmla="val 187732"/>
                    <a:gd name="f62" fmla="val 159383"/>
                    <a:gd name="f63" fmla="val 119065"/>
                    <a:gd name="f64" fmla="val 109615"/>
                    <a:gd name="f65" fmla="val 97016"/>
                    <a:gd name="f66" fmla="val 88196"/>
                    <a:gd name="f67" fmla="val 78747"/>
                    <a:gd name="f68" fmla="val 69297"/>
                    <a:gd name="f69" fmla="val 63627"/>
                    <a:gd name="f70" fmla="val 58587"/>
                    <a:gd name="f71" fmla="val 54808"/>
                    <a:gd name="f72" fmla="val 50398"/>
                    <a:gd name="f73" fmla="val 403183"/>
                    <a:gd name="f74" fmla="val 49138"/>
                    <a:gd name="f75" fmla="val 47878"/>
                    <a:gd name="f76" fmla="val 134184"/>
                    <a:gd name="f77" fmla="val 132924"/>
                    <a:gd name="f78" fmla="val 195292"/>
                    <a:gd name="f79" fmla="val 185842"/>
                    <a:gd name="f80" fmla="val 157493"/>
                    <a:gd name="f81" fmla="val 1890"/>
                    <a:gd name="f82" fmla="val 129144"/>
                    <a:gd name="f83" fmla="val 3150"/>
                    <a:gd name="f84" fmla="val 7560"/>
                    <a:gd name="f85" fmla="val 92606"/>
                    <a:gd name="f86" fmla="val 14489"/>
                    <a:gd name="f87" fmla="val 74967"/>
                    <a:gd name="f88" fmla="val 21419"/>
                    <a:gd name="f89" fmla="val 59847"/>
                    <a:gd name="f90" fmla="val 30239"/>
                    <a:gd name="f91" fmla="val 45358"/>
                    <a:gd name="f92" fmla="val 60477"/>
                    <a:gd name="f93" fmla="val 630"/>
                    <a:gd name="f94" fmla="val 349635"/>
                    <a:gd name="f95" fmla="val 377984"/>
                    <a:gd name="f96" fmla="val 406333"/>
                    <a:gd name="f97" fmla="val 442871"/>
                    <a:gd name="f98" fmla="val 460510"/>
                    <a:gd name="f99" fmla="val 475630"/>
                    <a:gd name="f100" fmla="val 490119"/>
                    <a:gd name="f101" fmla="val 505238"/>
                    <a:gd name="f102" fmla="val 514058"/>
                    <a:gd name="f103" fmla="val 520988"/>
                    <a:gd name="f104" fmla="val 527917"/>
                    <a:gd name="f105" fmla="val 532327"/>
                    <a:gd name="f106" fmla="val 533587"/>
                    <a:gd name="f107" fmla="val 534847"/>
                    <a:gd name="f108" fmla="val 475000"/>
                    <a:gd name="f109" fmla="val 474999"/>
                    <a:gd name="f110" fmla="+- 0 0 -90"/>
                    <a:gd name="f111" fmla="*/ f3 1 535476"/>
                    <a:gd name="f112" fmla="*/ f4 1 535477"/>
                    <a:gd name="f113" fmla="+- f7 0 f5"/>
                    <a:gd name="f114" fmla="+- f6 0 f5"/>
                    <a:gd name="f115" fmla="*/ f110 f0 1"/>
                    <a:gd name="f116" fmla="*/ f114 1 535476"/>
                    <a:gd name="f117" fmla="*/ f113 1 535477"/>
                    <a:gd name="f118" fmla="*/ 267739 f114 1"/>
                    <a:gd name="f119" fmla="*/ 48508 f113 1"/>
                    <a:gd name="f120" fmla="*/ 376094 f114 1"/>
                    <a:gd name="f121" fmla="*/ 49768 f113 1"/>
                    <a:gd name="f122" fmla="*/ 425862 f114 1"/>
                    <a:gd name="f123" fmla="*/ 59217 f113 1"/>
                    <a:gd name="f124" fmla="*/ 456730 f114 1"/>
                    <a:gd name="f125" fmla="*/ 79377 f113 1"/>
                    <a:gd name="f126" fmla="*/ 476890 f114 1"/>
                    <a:gd name="f127" fmla="*/ 110245 f113 1"/>
                    <a:gd name="f128" fmla="*/ 486339 f114 1"/>
                    <a:gd name="f129" fmla="*/ 160013 f113 1"/>
                    <a:gd name="f130" fmla="*/ 487599 f114 1"/>
                    <a:gd name="f131" fmla="*/ 268368 f113 1"/>
                    <a:gd name="f132" fmla="*/ 376724 f113 1"/>
                    <a:gd name="f133" fmla="*/ 426492 f113 1"/>
                    <a:gd name="f134" fmla="*/ 457360 f113 1"/>
                    <a:gd name="f135" fmla="*/ 477519 f113 1"/>
                    <a:gd name="f136" fmla="*/ 486969 f113 1"/>
                    <a:gd name="f137" fmla="*/ 488229 f113 1"/>
                    <a:gd name="f138" fmla="*/ 159383 f114 1"/>
                    <a:gd name="f139" fmla="*/ 109615 f114 1"/>
                    <a:gd name="f140" fmla="*/ 78747 f114 1"/>
                    <a:gd name="f141" fmla="*/ 58587 f114 1"/>
                    <a:gd name="f142" fmla="*/ 49138 f114 1"/>
                    <a:gd name="f143" fmla="*/ 47878 f114 1"/>
                    <a:gd name="f144" fmla="*/ 0 f113 1"/>
                    <a:gd name="f145" fmla="*/ 157493 f114 1"/>
                    <a:gd name="f146" fmla="*/ 1890 f113 1"/>
                    <a:gd name="f147" fmla="*/ 92606 f114 1"/>
                    <a:gd name="f148" fmla="*/ 14489 f113 1"/>
                    <a:gd name="f149" fmla="*/ 45358 f114 1"/>
                    <a:gd name="f150" fmla="*/ 45358 f113 1"/>
                    <a:gd name="f151" fmla="*/ 14489 f114 1"/>
                    <a:gd name="f152" fmla="*/ 92606 f113 1"/>
                    <a:gd name="f153" fmla="*/ 1890 f114 1"/>
                    <a:gd name="f154" fmla="*/ 157493 f113 1"/>
                    <a:gd name="f155" fmla="*/ 0 f114 1"/>
                    <a:gd name="f156" fmla="*/ 267739 f113 1"/>
                    <a:gd name="f157" fmla="*/ 377984 f113 1"/>
                    <a:gd name="f158" fmla="*/ 442871 f113 1"/>
                    <a:gd name="f159" fmla="*/ 490119 f113 1"/>
                    <a:gd name="f160" fmla="*/ 520988 f113 1"/>
                    <a:gd name="f161" fmla="*/ 533587 f113 1"/>
                    <a:gd name="f162" fmla="*/ 535477 f113 1"/>
                    <a:gd name="f163" fmla="*/ 377984 f114 1"/>
                    <a:gd name="f164" fmla="*/ 442871 f114 1"/>
                    <a:gd name="f165" fmla="*/ 490119 f114 1"/>
                    <a:gd name="f166" fmla="*/ 520988 f114 1"/>
                    <a:gd name="f167" fmla="*/ 533587 f114 1"/>
                    <a:gd name="f168" fmla="*/ 535477 f114 1"/>
                    <a:gd name="f169" fmla="*/ f115 1 f2"/>
                    <a:gd name="f170" fmla="*/ f118 1 535476"/>
                    <a:gd name="f171" fmla="*/ f119 1 535477"/>
                    <a:gd name="f172" fmla="*/ f120 1 535476"/>
                    <a:gd name="f173" fmla="*/ f121 1 535477"/>
                    <a:gd name="f174" fmla="*/ f122 1 535476"/>
                    <a:gd name="f175" fmla="*/ f123 1 535477"/>
                    <a:gd name="f176" fmla="*/ f124 1 535476"/>
                    <a:gd name="f177" fmla="*/ f125 1 535477"/>
                    <a:gd name="f178" fmla="*/ f126 1 535476"/>
                    <a:gd name="f179" fmla="*/ f127 1 535477"/>
                    <a:gd name="f180" fmla="*/ f128 1 535476"/>
                    <a:gd name="f181" fmla="*/ f129 1 535477"/>
                    <a:gd name="f182" fmla="*/ f130 1 535476"/>
                    <a:gd name="f183" fmla="*/ f131 1 535477"/>
                    <a:gd name="f184" fmla="*/ f132 1 535477"/>
                    <a:gd name="f185" fmla="*/ f133 1 535477"/>
                    <a:gd name="f186" fmla="*/ f134 1 535477"/>
                    <a:gd name="f187" fmla="*/ f135 1 535477"/>
                    <a:gd name="f188" fmla="*/ f136 1 535477"/>
                    <a:gd name="f189" fmla="*/ f137 1 535477"/>
                    <a:gd name="f190" fmla="*/ f138 1 535476"/>
                    <a:gd name="f191" fmla="*/ f139 1 535476"/>
                    <a:gd name="f192" fmla="*/ f140 1 535476"/>
                    <a:gd name="f193" fmla="*/ f141 1 535476"/>
                    <a:gd name="f194" fmla="*/ f142 1 535476"/>
                    <a:gd name="f195" fmla="*/ f143 1 535476"/>
                    <a:gd name="f196" fmla="*/ f144 1 535477"/>
                    <a:gd name="f197" fmla="*/ f145 1 535476"/>
                    <a:gd name="f198" fmla="*/ f146 1 535477"/>
                    <a:gd name="f199" fmla="*/ f147 1 535476"/>
                    <a:gd name="f200" fmla="*/ f148 1 535477"/>
                    <a:gd name="f201" fmla="*/ f149 1 535476"/>
                    <a:gd name="f202" fmla="*/ f150 1 535477"/>
                    <a:gd name="f203" fmla="*/ f151 1 535476"/>
                    <a:gd name="f204" fmla="*/ f152 1 535477"/>
                    <a:gd name="f205" fmla="*/ f153 1 535476"/>
                    <a:gd name="f206" fmla="*/ f154 1 535477"/>
                    <a:gd name="f207" fmla="*/ f155 1 535476"/>
                    <a:gd name="f208" fmla="*/ f156 1 535477"/>
                    <a:gd name="f209" fmla="*/ f157 1 535477"/>
                    <a:gd name="f210" fmla="*/ f158 1 535477"/>
                    <a:gd name="f211" fmla="*/ f159 1 535477"/>
                    <a:gd name="f212" fmla="*/ f160 1 535477"/>
                    <a:gd name="f213" fmla="*/ f161 1 535477"/>
                    <a:gd name="f214" fmla="*/ f162 1 535477"/>
                    <a:gd name="f215" fmla="*/ f163 1 535476"/>
                    <a:gd name="f216" fmla="*/ f164 1 535476"/>
                    <a:gd name="f217" fmla="*/ f165 1 535476"/>
                    <a:gd name="f218" fmla="*/ f166 1 535476"/>
                    <a:gd name="f219" fmla="*/ f167 1 535476"/>
                    <a:gd name="f220" fmla="*/ f168 1 535476"/>
                    <a:gd name="f221" fmla="*/ f5 1 f116"/>
                    <a:gd name="f222" fmla="*/ f6 1 f116"/>
                    <a:gd name="f223" fmla="*/ f5 1 f117"/>
                    <a:gd name="f224" fmla="*/ f7 1 f117"/>
                    <a:gd name="f225" fmla="+- f169 0 f1"/>
                    <a:gd name="f226" fmla="*/ f170 1 f116"/>
                    <a:gd name="f227" fmla="*/ f171 1 f117"/>
                    <a:gd name="f228" fmla="*/ f172 1 f116"/>
                    <a:gd name="f229" fmla="*/ f173 1 f117"/>
                    <a:gd name="f230" fmla="*/ f174 1 f116"/>
                    <a:gd name="f231" fmla="*/ f175 1 f117"/>
                    <a:gd name="f232" fmla="*/ f176 1 f116"/>
                    <a:gd name="f233" fmla="*/ f177 1 f117"/>
                    <a:gd name="f234" fmla="*/ f178 1 f116"/>
                    <a:gd name="f235" fmla="*/ f179 1 f117"/>
                    <a:gd name="f236" fmla="*/ f180 1 f116"/>
                    <a:gd name="f237" fmla="*/ f181 1 f117"/>
                    <a:gd name="f238" fmla="*/ f182 1 f116"/>
                    <a:gd name="f239" fmla="*/ f183 1 f117"/>
                    <a:gd name="f240" fmla="*/ f184 1 f117"/>
                    <a:gd name="f241" fmla="*/ f185 1 f117"/>
                    <a:gd name="f242" fmla="*/ f186 1 f117"/>
                    <a:gd name="f243" fmla="*/ f187 1 f117"/>
                    <a:gd name="f244" fmla="*/ f188 1 f117"/>
                    <a:gd name="f245" fmla="*/ f189 1 f117"/>
                    <a:gd name="f246" fmla="*/ f190 1 f116"/>
                    <a:gd name="f247" fmla="*/ f191 1 f116"/>
                    <a:gd name="f248" fmla="*/ f192 1 f116"/>
                    <a:gd name="f249" fmla="*/ f193 1 f116"/>
                    <a:gd name="f250" fmla="*/ f194 1 f116"/>
                    <a:gd name="f251" fmla="*/ f195 1 f116"/>
                    <a:gd name="f252" fmla="*/ f196 1 f117"/>
                    <a:gd name="f253" fmla="*/ f197 1 f116"/>
                    <a:gd name="f254" fmla="*/ f198 1 f117"/>
                    <a:gd name="f255" fmla="*/ f199 1 f116"/>
                    <a:gd name="f256" fmla="*/ f200 1 f117"/>
                    <a:gd name="f257" fmla="*/ f201 1 f116"/>
                    <a:gd name="f258" fmla="*/ f202 1 f117"/>
                    <a:gd name="f259" fmla="*/ f203 1 f116"/>
                    <a:gd name="f260" fmla="*/ f204 1 f117"/>
                    <a:gd name="f261" fmla="*/ f205 1 f116"/>
                    <a:gd name="f262" fmla="*/ f206 1 f117"/>
                    <a:gd name="f263" fmla="*/ f207 1 f116"/>
                    <a:gd name="f264" fmla="*/ f208 1 f117"/>
                    <a:gd name="f265" fmla="*/ f209 1 f117"/>
                    <a:gd name="f266" fmla="*/ f210 1 f117"/>
                    <a:gd name="f267" fmla="*/ f211 1 f117"/>
                    <a:gd name="f268" fmla="*/ f212 1 f117"/>
                    <a:gd name="f269" fmla="*/ f213 1 f117"/>
                    <a:gd name="f270" fmla="*/ f214 1 f117"/>
                    <a:gd name="f271" fmla="*/ f215 1 f116"/>
                    <a:gd name="f272" fmla="*/ f216 1 f116"/>
                    <a:gd name="f273" fmla="*/ f217 1 f116"/>
                    <a:gd name="f274" fmla="*/ f218 1 f116"/>
                    <a:gd name="f275" fmla="*/ f219 1 f116"/>
                    <a:gd name="f276" fmla="*/ f220 1 f116"/>
                    <a:gd name="f277" fmla="*/ f221 f111 1"/>
                    <a:gd name="f278" fmla="*/ f222 f111 1"/>
                    <a:gd name="f279" fmla="*/ f224 f112 1"/>
                    <a:gd name="f280" fmla="*/ f223 f112 1"/>
                    <a:gd name="f281" fmla="*/ f226 f111 1"/>
                    <a:gd name="f282" fmla="*/ f227 f112 1"/>
                    <a:gd name="f283" fmla="*/ f228 f111 1"/>
                    <a:gd name="f284" fmla="*/ f229 f112 1"/>
                    <a:gd name="f285" fmla="*/ f230 f111 1"/>
                    <a:gd name="f286" fmla="*/ f231 f112 1"/>
                    <a:gd name="f287" fmla="*/ f232 f111 1"/>
                    <a:gd name="f288" fmla="*/ f233 f112 1"/>
                    <a:gd name="f289" fmla="*/ f234 f111 1"/>
                    <a:gd name="f290" fmla="*/ f235 f112 1"/>
                    <a:gd name="f291" fmla="*/ f236 f111 1"/>
                    <a:gd name="f292" fmla="*/ f237 f112 1"/>
                    <a:gd name="f293" fmla="*/ f238 f111 1"/>
                    <a:gd name="f294" fmla="*/ f239 f112 1"/>
                    <a:gd name="f295" fmla="*/ f240 f112 1"/>
                    <a:gd name="f296" fmla="*/ f241 f112 1"/>
                    <a:gd name="f297" fmla="*/ f242 f112 1"/>
                    <a:gd name="f298" fmla="*/ f243 f112 1"/>
                    <a:gd name="f299" fmla="*/ f244 f112 1"/>
                    <a:gd name="f300" fmla="*/ f245 f112 1"/>
                    <a:gd name="f301" fmla="*/ f246 f111 1"/>
                    <a:gd name="f302" fmla="*/ f247 f111 1"/>
                    <a:gd name="f303" fmla="*/ f248 f111 1"/>
                    <a:gd name="f304" fmla="*/ f249 f111 1"/>
                    <a:gd name="f305" fmla="*/ f250 f111 1"/>
                    <a:gd name="f306" fmla="*/ f251 f111 1"/>
                    <a:gd name="f307" fmla="*/ f252 f112 1"/>
                    <a:gd name="f308" fmla="*/ f253 f111 1"/>
                    <a:gd name="f309" fmla="*/ f254 f112 1"/>
                    <a:gd name="f310" fmla="*/ f255 f111 1"/>
                    <a:gd name="f311" fmla="*/ f256 f112 1"/>
                    <a:gd name="f312" fmla="*/ f257 f111 1"/>
                    <a:gd name="f313" fmla="*/ f258 f112 1"/>
                    <a:gd name="f314" fmla="*/ f259 f111 1"/>
                    <a:gd name="f315" fmla="*/ f260 f112 1"/>
                    <a:gd name="f316" fmla="*/ f261 f111 1"/>
                    <a:gd name="f317" fmla="*/ f262 f112 1"/>
                    <a:gd name="f318" fmla="*/ f263 f111 1"/>
                    <a:gd name="f319" fmla="*/ f264 f112 1"/>
                    <a:gd name="f320" fmla="*/ f265 f112 1"/>
                    <a:gd name="f321" fmla="*/ f266 f112 1"/>
                    <a:gd name="f322" fmla="*/ f267 f112 1"/>
                    <a:gd name="f323" fmla="*/ f268 f112 1"/>
                    <a:gd name="f324" fmla="*/ f269 f112 1"/>
                    <a:gd name="f325" fmla="*/ f270 f112 1"/>
                    <a:gd name="f326" fmla="*/ f271 f111 1"/>
                    <a:gd name="f327" fmla="*/ f272 f111 1"/>
                    <a:gd name="f328" fmla="*/ f273 f111 1"/>
                    <a:gd name="f329" fmla="*/ f274 f111 1"/>
                    <a:gd name="f330" fmla="*/ f275 f111 1"/>
                    <a:gd name="f331" fmla="*/ f276 f111 1"/>
                  </a:gdLst>
                  <a:ahLst/>
                  <a:cxnLst>
                    <a:cxn ang="3cd4">
                      <a:pos x="hc" y="t"/>
                    </a:cxn>
                    <a:cxn ang="0">
                      <a:pos x="r" y="vc"/>
                    </a:cxn>
                    <a:cxn ang="cd4">
                      <a:pos x="hc" y="b"/>
                    </a:cxn>
                    <a:cxn ang="cd2">
                      <a:pos x="l" y="vc"/>
                    </a:cxn>
                    <a:cxn ang="f225">
                      <a:pos x="f281" y="f282"/>
                    </a:cxn>
                    <a:cxn ang="f225">
                      <a:pos x="f283" y="f284"/>
                    </a:cxn>
                    <a:cxn ang="f225">
                      <a:pos x="f285" y="f286"/>
                    </a:cxn>
                    <a:cxn ang="f225">
                      <a:pos x="f287" y="f288"/>
                    </a:cxn>
                    <a:cxn ang="f225">
                      <a:pos x="f289" y="f290"/>
                    </a:cxn>
                    <a:cxn ang="f225">
                      <a:pos x="f291" y="f292"/>
                    </a:cxn>
                    <a:cxn ang="f225">
                      <a:pos x="f293" y="f294"/>
                    </a:cxn>
                    <a:cxn ang="f225">
                      <a:pos x="f291" y="f295"/>
                    </a:cxn>
                    <a:cxn ang="f225">
                      <a:pos x="f289" y="f296"/>
                    </a:cxn>
                    <a:cxn ang="f225">
                      <a:pos x="f287" y="f297"/>
                    </a:cxn>
                    <a:cxn ang="f225">
                      <a:pos x="f285" y="f298"/>
                    </a:cxn>
                    <a:cxn ang="f225">
                      <a:pos x="f283" y="f299"/>
                    </a:cxn>
                    <a:cxn ang="f225">
                      <a:pos x="f281" y="f300"/>
                    </a:cxn>
                    <a:cxn ang="f225">
                      <a:pos x="f301" y="f299"/>
                    </a:cxn>
                    <a:cxn ang="f225">
                      <a:pos x="f302" y="f298"/>
                    </a:cxn>
                    <a:cxn ang="f225">
                      <a:pos x="f303" y="f297"/>
                    </a:cxn>
                    <a:cxn ang="f225">
                      <a:pos x="f304" y="f296"/>
                    </a:cxn>
                    <a:cxn ang="f225">
                      <a:pos x="f305" y="f295"/>
                    </a:cxn>
                    <a:cxn ang="f225">
                      <a:pos x="f306" y="f294"/>
                    </a:cxn>
                    <a:cxn ang="f225">
                      <a:pos x="f305" y="f292"/>
                    </a:cxn>
                    <a:cxn ang="f225">
                      <a:pos x="f304" y="f290"/>
                    </a:cxn>
                    <a:cxn ang="f225">
                      <a:pos x="f303" y="f288"/>
                    </a:cxn>
                    <a:cxn ang="f225">
                      <a:pos x="f302" y="f286"/>
                    </a:cxn>
                    <a:cxn ang="f225">
                      <a:pos x="f301" y="f284"/>
                    </a:cxn>
                    <a:cxn ang="f225">
                      <a:pos x="f281" y="f282"/>
                    </a:cxn>
                    <a:cxn ang="f225">
                      <a:pos x="f281" y="f307"/>
                    </a:cxn>
                    <a:cxn ang="f225">
                      <a:pos x="f308" y="f309"/>
                    </a:cxn>
                    <a:cxn ang="f225">
                      <a:pos x="f310" y="f311"/>
                    </a:cxn>
                    <a:cxn ang="f225">
                      <a:pos x="f312" y="f313"/>
                    </a:cxn>
                    <a:cxn ang="f225">
                      <a:pos x="f314" y="f315"/>
                    </a:cxn>
                    <a:cxn ang="f225">
                      <a:pos x="f316" y="f317"/>
                    </a:cxn>
                    <a:cxn ang="f225">
                      <a:pos x="f318" y="f319"/>
                    </a:cxn>
                    <a:cxn ang="f225">
                      <a:pos x="f316" y="f320"/>
                    </a:cxn>
                    <a:cxn ang="f225">
                      <a:pos x="f314" y="f321"/>
                    </a:cxn>
                    <a:cxn ang="f225">
                      <a:pos x="f312" y="f322"/>
                    </a:cxn>
                    <a:cxn ang="f225">
                      <a:pos x="f310" y="f323"/>
                    </a:cxn>
                    <a:cxn ang="f225">
                      <a:pos x="f308" y="f324"/>
                    </a:cxn>
                    <a:cxn ang="f225">
                      <a:pos x="f281" y="f325"/>
                    </a:cxn>
                    <a:cxn ang="f225">
                      <a:pos x="f326" y="f324"/>
                    </a:cxn>
                    <a:cxn ang="f225">
                      <a:pos x="f327" y="f323"/>
                    </a:cxn>
                    <a:cxn ang="f225">
                      <a:pos x="f328" y="f322"/>
                    </a:cxn>
                    <a:cxn ang="f225">
                      <a:pos x="f329" y="f321"/>
                    </a:cxn>
                    <a:cxn ang="f225">
                      <a:pos x="f330" y="f320"/>
                    </a:cxn>
                    <a:cxn ang="f225">
                      <a:pos x="f331" y="f319"/>
                    </a:cxn>
                    <a:cxn ang="f225">
                      <a:pos x="f330" y="f317"/>
                    </a:cxn>
                    <a:cxn ang="f225">
                      <a:pos x="f329" y="f315"/>
                    </a:cxn>
                    <a:cxn ang="f225">
                      <a:pos x="f328" y="f313"/>
                    </a:cxn>
                    <a:cxn ang="f225">
                      <a:pos x="f327" y="f311"/>
                    </a:cxn>
                    <a:cxn ang="f225">
                      <a:pos x="f326" y="f309"/>
                    </a:cxn>
                    <a:cxn ang="f225">
                      <a:pos x="f281" y="f307"/>
                    </a:cxn>
                    <a:cxn ang="f225">
                      <a:pos x="f281" y="f307"/>
                    </a:cxn>
                  </a:cxnLst>
                  <a:rect l="f277" t="f280" r="f278" b="f279"/>
                  <a:pathLst>
                    <a:path w="535476" h="535477">
                      <a:moveTo>
                        <a:pt x="f8" y="f9"/>
                      </a:moveTo>
                      <a:cubicBezTo>
                        <a:pt x="f10" y="f9"/>
                        <a:pt x="f11" y="f9"/>
                        <a:pt x="f12" y="f13"/>
                      </a:cubicBezTo>
                      <a:cubicBezTo>
                        <a:pt x="f14" y="f15"/>
                        <a:pt x="f16" y="f17"/>
                        <a:pt x="f18" y="f19"/>
                      </a:cubicBezTo>
                      <a:cubicBezTo>
                        <a:pt x="f20" y="f21"/>
                        <a:pt x="f22" y="f23"/>
                        <a:pt x="f24" y="f25"/>
                      </a:cubicBezTo>
                      <a:cubicBezTo>
                        <a:pt x="f26" y="f27"/>
                        <a:pt x="f28" y="f29"/>
                        <a:pt x="f30" y="f31"/>
                      </a:cubicBezTo>
                      <a:cubicBezTo>
                        <a:pt x="f32" y="f33"/>
                        <a:pt x="f34" y="f35"/>
                        <a:pt x="f36" y="f37"/>
                      </a:cubicBezTo>
                      <a:cubicBezTo>
                        <a:pt x="f38" y="f39"/>
                        <a:pt x="f38" y="f40"/>
                        <a:pt x="f38" y="f41"/>
                      </a:cubicBezTo>
                      <a:cubicBezTo>
                        <a:pt x="f38" y="f42"/>
                        <a:pt x="f38" y="f43"/>
                        <a:pt x="f36" y="f44"/>
                      </a:cubicBezTo>
                      <a:cubicBezTo>
                        <a:pt x="f34" y="f45"/>
                        <a:pt x="f32" y="f46"/>
                        <a:pt x="f30" y="f47"/>
                      </a:cubicBezTo>
                      <a:cubicBezTo>
                        <a:pt x="f28" y="f48"/>
                        <a:pt x="f26" y="f49"/>
                        <a:pt x="f24" y="f50"/>
                      </a:cubicBezTo>
                      <a:cubicBezTo>
                        <a:pt x="f22" y="f51"/>
                        <a:pt x="f20" y="f52"/>
                        <a:pt x="f18" y="f53"/>
                      </a:cubicBezTo>
                      <a:cubicBezTo>
                        <a:pt x="f16" y="f54"/>
                        <a:pt x="f55" y="f56"/>
                        <a:pt x="f12" y="f57"/>
                      </a:cubicBezTo>
                      <a:cubicBezTo>
                        <a:pt x="f11" y="f58"/>
                        <a:pt x="f59" y="f58"/>
                        <a:pt x="f8" y="f58"/>
                      </a:cubicBezTo>
                      <a:cubicBezTo>
                        <a:pt x="f60" y="f58"/>
                        <a:pt x="f61" y="f58"/>
                        <a:pt x="f62" y="f57"/>
                      </a:cubicBezTo>
                      <a:cubicBezTo>
                        <a:pt x="f35" y="f56"/>
                        <a:pt x="f63" y="f54"/>
                        <a:pt x="f64" y="f53"/>
                      </a:cubicBezTo>
                      <a:cubicBezTo>
                        <a:pt x="f65" y="f52"/>
                        <a:pt x="f66" y="f51"/>
                        <a:pt x="f67" y="f50"/>
                      </a:cubicBezTo>
                      <a:cubicBezTo>
                        <a:pt x="f68" y="f49"/>
                        <a:pt x="f69" y="f48"/>
                        <a:pt x="f70" y="f47"/>
                      </a:cubicBezTo>
                      <a:cubicBezTo>
                        <a:pt x="f71" y="f46"/>
                        <a:pt x="f72" y="f73"/>
                        <a:pt x="f74" y="f44"/>
                      </a:cubicBezTo>
                      <a:cubicBezTo>
                        <a:pt x="f75" y="f43"/>
                        <a:pt x="f75" y="f42"/>
                        <a:pt x="f75" y="f41"/>
                      </a:cubicBezTo>
                      <a:cubicBezTo>
                        <a:pt x="f75" y="f40"/>
                        <a:pt x="f75" y="f39"/>
                        <a:pt x="f74" y="f37"/>
                      </a:cubicBezTo>
                      <a:cubicBezTo>
                        <a:pt x="f72" y="f76"/>
                        <a:pt x="f71" y="f33"/>
                        <a:pt x="f70" y="f31"/>
                      </a:cubicBezTo>
                      <a:cubicBezTo>
                        <a:pt x="f69" y="f29"/>
                        <a:pt x="f68" y="f27"/>
                        <a:pt x="f67" y="f25"/>
                      </a:cubicBezTo>
                      <a:cubicBezTo>
                        <a:pt x="f66" y="f23"/>
                        <a:pt x="f65" y="f21"/>
                        <a:pt x="f64" y="f19"/>
                      </a:cubicBezTo>
                      <a:cubicBezTo>
                        <a:pt x="f63" y="f17"/>
                        <a:pt x="f77" y="f15"/>
                        <a:pt x="f62" y="f13"/>
                      </a:cubicBezTo>
                      <a:cubicBezTo>
                        <a:pt x="f61" y="f9"/>
                        <a:pt x="f60" y="f9"/>
                        <a:pt x="f8" y="f9"/>
                      </a:cubicBezTo>
                      <a:moveTo>
                        <a:pt x="f8" y="f5"/>
                      </a:moveTo>
                      <a:cubicBezTo>
                        <a:pt x="f78" y="f5"/>
                        <a:pt x="f79" y="f5"/>
                        <a:pt x="f80" y="f81"/>
                      </a:cubicBezTo>
                      <a:cubicBezTo>
                        <a:pt x="f82" y="f83"/>
                        <a:pt x="f64" y="f84"/>
                        <a:pt x="f85" y="f86"/>
                      </a:cubicBezTo>
                      <a:cubicBezTo>
                        <a:pt x="f87" y="f88"/>
                        <a:pt x="f89" y="f90"/>
                        <a:pt x="f91" y="f91"/>
                      </a:cubicBezTo>
                      <a:cubicBezTo>
                        <a:pt x="f90" y="f92"/>
                        <a:pt x="f88" y="f87"/>
                        <a:pt x="f86" y="f85"/>
                      </a:cubicBezTo>
                      <a:cubicBezTo>
                        <a:pt x="f84" y="f64"/>
                        <a:pt x="f83" y="f82"/>
                        <a:pt x="f81" y="f80"/>
                      </a:cubicBezTo>
                      <a:cubicBezTo>
                        <a:pt x="f93" y="f79"/>
                        <a:pt x="f5" y="f78"/>
                        <a:pt x="f5" y="f8"/>
                      </a:cubicBezTo>
                      <a:cubicBezTo>
                        <a:pt x="f5" y="f42"/>
                        <a:pt x="f5" y="f94"/>
                        <a:pt x="f81" y="f95"/>
                      </a:cubicBezTo>
                      <a:cubicBezTo>
                        <a:pt x="f83" y="f96"/>
                        <a:pt x="f84" y="f18"/>
                        <a:pt x="f86" y="f97"/>
                      </a:cubicBezTo>
                      <a:cubicBezTo>
                        <a:pt x="f88" y="f98"/>
                        <a:pt x="f90" y="f99"/>
                        <a:pt x="f91" y="f100"/>
                      </a:cubicBezTo>
                      <a:cubicBezTo>
                        <a:pt x="f92" y="f101"/>
                        <a:pt x="f87" y="f102"/>
                        <a:pt x="f85" y="f103"/>
                      </a:cubicBezTo>
                      <a:cubicBezTo>
                        <a:pt x="f64" y="f104"/>
                        <a:pt x="f82" y="f105"/>
                        <a:pt x="f80" y="f106"/>
                      </a:cubicBezTo>
                      <a:cubicBezTo>
                        <a:pt x="f79" y="f107"/>
                        <a:pt x="f78" y="f7"/>
                        <a:pt x="f8" y="f7"/>
                      </a:cubicBezTo>
                      <a:cubicBezTo>
                        <a:pt x="f42" y="f7"/>
                        <a:pt x="f94" y="f7"/>
                        <a:pt x="f95" y="f106"/>
                      </a:cubicBezTo>
                      <a:cubicBezTo>
                        <a:pt x="f96" y="f105"/>
                        <a:pt x="f18" y="f104"/>
                        <a:pt x="f97" y="f103"/>
                      </a:cubicBezTo>
                      <a:cubicBezTo>
                        <a:pt x="f98" y="f102"/>
                        <a:pt x="f99" y="f101"/>
                        <a:pt x="f100" y="f100"/>
                      </a:cubicBezTo>
                      <a:cubicBezTo>
                        <a:pt x="f101" y="f108"/>
                        <a:pt x="f102" y="f98"/>
                        <a:pt x="f103" y="f97"/>
                      </a:cubicBezTo>
                      <a:cubicBezTo>
                        <a:pt x="f104" y="f18"/>
                        <a:pt x="f105" y="f96"/>
                        <a:pt x="f106" y="f95"/>
                      </a:cubicBezTo>
                      <a:cubicBezTo>
                        <a:pt x="f107" y="f94"/>
                        <a:pt x="f7" y="f42"/>
                        <a:pt x="f7" y="f8"/>
                      </a:cubicBezTo>
                      <a:cubicBezTo>
                        <a:pt x="f7" y="f78"/>
                        <a:pt x="f7" y="f79"/>
                        <a:pt x="f106" y="f80"/>
                      </a:cubicBezTo>
                      <a:cubicBezTo>
                        <a:pt x="f105" y="f82"/>
                        <a:pt x="f104" y="f64"/>
                        <a:pt x="f103" y="f85"/>
                      </a:cubicBezTo>
                      <a:cubicBezTo>
                        <a:pt x="f102" y="f87"/>
                        <a:pt x="f101" y="f89"/>
                        <a:pt x="f100" y="f91"/>
                      </a:cubicBezTo>
                      <a:cubicBezTo>
                        <a:pt x="f109" y="f90"/>
                        <a:pt x="f98" y="f88"/>
                        <a:pt x="f97" y="f86"/>
                      </a:cubicBezTo>
                      <a:cubicBezTo>
                        <a:pt x="f18" y="f84"/>
                        <a:pt x="f96" y="f83"/>
                        <a:pt x="f95" y="f81"/>
                      </a:cubicBezTo>
                      <a:cubicBezTo>
                        <a:pt x="f94" y="f93"/>
                        <a:pt x="f42" y="f5"/>
                        <a:pt x="f8" y="f5"/>
                      </a:cubicBezTo>
                      <a:lnTo>
                        <a:pt x="f8" y="f5"/>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1" name="Freeform 25">
                  <a:extLst>
                    <a:ext uri="{FF2B5EF4-FFF2-40B4-BE49-F238E27FC236}">
                      <a16:creationId xmlns:a16="http://schemas.microsoft.com/office/drawing/2014/main" id="{BF47BBBF-2335-13E3-6D76-393331483876}"/>
                    </a:ext>
                  </a:extLst>
                </p:cNvPr>
                <p:cNvSpPr/>
                <p:nvPr/>
              </p:nvSpPr>
              <p:spPr>
                <a:xfrm>
                  <a:off x="9999448" y="4953524"/>
                  <a:ext cx="181663" cy="181663"/>
                </a:xfrm>
                <a:custGeom>
                  <a:avLst/>
                  <a:gdLst>
                    <a:gd name="f0" fmla="val 10800000"/>
                    <a:gd name="f1" fmla="val 5400000"/>
                    <a:gd name="f2" fmla="val 180"/>
                    <a:gd name="f3" fmla="val w"/>
                    <a:gd name="f4" fmla="val h"/>
                    <a:gd name="f5" fmla="val 0"/>
                    <a:gd name="f6" fmla="val 274668"/>
                    <a:gd name="f7" fmla="val 137334"/>
                    <a:gd name="f8" fmla="val 61107"/>
                    <a:gd name="f9" fmla="val 61737"/>
                    <a:gd name="f10" fmla="val 212931"/>
                    <a:gd name="f11" fmla="val 226790"/>
                    <a:gd name="f12" fmla="val 88196"/>
                    <a:gd name="f13" fmla="val 47878"/>
                    <a:gd name="f14" fmla="val 187102"/>
                    <a:gd name="f15" fmla="val 87566"/>
                    <a:gd name="f16" fmla="val 186472"/>
                    <a:gd name="f17" fmla="+- 0 0 -90"/>
                    <a:gd name="f18" fmla="*/ f3 1 274668"/>
                    <a:gd name="f19" fmla="*/ f4 1 274668"/>
                    <a:gd name="f20" fmla="+- f6 0 f5"/>
                    <a:gd name="f21" fmla="*/ f17 f0 1"/>
                    <a:gd name="f22" fmla="*/ f20 1 274668"/>
                    <a:gd name="f23" fmla="*/ 137334 f20 1"/>
                    <a:gd name="f24" fmla="*/ 0 f20 1"/>
                    <a:gd name="f25" fmla="*/ 274668 f20 1"/>
                    <a:gd name="f26" fmla="*/ 226790 f20 1"/>
                    <a:gd name="f27" fmla="*/ 47878 f20 1"/>
                    <a:gd name="f28" fmla="*/ f21 1 f2"/>
                    <a:gd name="f29" fmla="*/ f23 1 274668"/>
                    <a:gd name="f30" fmla="*/ f24 1 274668"/>
                    <a:gd name="f31" fmla="*/ f25 1 274668"/>
                    <a:gd name="f32" fmla="*/ f26 1 274668"/>
                    <a:gd name="f33" fmla="*/ f27 1 274668"/>
                    <a:gd name="f34" fmla="*/ f5 1 f22"/>
                    <a:gd name="f35" fmla="*/ f6 1 f22"/>
                    <a:gd name="f36" fmla="+- f28 0 f1"/>
                    <a:gd name="f37" fmla="*/ f29 1 f22"/>
                    <a:gd name="f38" fmla="*/ f30 1 f22"/>
                    <a:gd name="f39" fmla="*/ f31 1 f22"/>
                    <a:gd name="f40" fmla="*/ f32 1 f22"/>
                    <a:gd name="f41" fmla="*/ f33 1 f22"/>
                    <a:gd name="f42" fmla="*/ f34 f18 1"/>
                    <a:gd name="f43" fmla="*/ f35 f18 1"/>
                    <a:gd name="f44" fmla="*/ f35 f19 1"/>
                    <a:gd name="f45" fmla="*/ f34 f19 1"/>
                    <a:gd name="f46" fmla="*/ f37 f18 1"/>
                    <a:gd name="f47" fmla="*/ f38 f19 1"/>
                    <a:gd name="f48" fmla="*/ f38 f18 1"/>
                    <a:gd name="f49" fmla="*/ f37 f19 1"/>
                    <a:gd name="f50" fmla="*/ f39 f19 1"/>
                    <a:gd name="f51" fmla="*/ f39 f18 1"/>
                    <a:gd name="f52" fmla="*/ f40 f19 1"/>
                    <a:gd name="f53" fmla="*/ f41 f18 1"/>
                    <a:gd name="f54" fmla="*/ f41 f19 1"/>
                    <a:gd name="f55" fmla="*/ f40 f18 1"/>
                  </a:gdLst>
                  <a:ahLst/>
                  <a:cxnLst>
                    <a:cxn ang="3cd4">
                      <a:pos x="hc" y="t"/>
                    </a:cxn>
                    <a:cxn ang="0">
                      <a:pos x="r" y="vc"/>
                    </a:cxn>
                    <a:cxn ang="cd4">
                      <a:pos x="hc" y="b"/>
                    </a:cxn>
                    <a:cxn ang="cd2">
                      <a:pos x="l" y="vc"/>
                    </a:cxn>
                    <a:cxn ang="f36">
                      <a:pos x="f46" y="f47"/>
                    </a:cxn>
                    <a:cxn ang="f36">
                      <a:pos x="f48" y="f49"/>
                    </a:cxn>
                    <a:cxn ang="f36">
                      <a:pos x="f46" y="f50"/>
                    </a:cxn>
                    <a:cxn ang="f36">
                      <a:pos x="f51" y="f49"/>
                    </a:cxn>
                    <a:cxn ang="f36">
                      <a:pos x="f46" y="f47"/>
                    </a:cxn>
                    <a:cxn ang="f36">
                      <a:pos x="f46" y="f52"/>
                    </a:cxn>
                    <a:cxn ang="f36">
                      <a:pos x="f53" y="f49"/>
                    </a:cxn>
                    <a:cxn ang="f36">
                      <a:pos x="f46" y="f54"/>
                    </a:cxn>
                    <a:cxn ang="f36">
                      <a:pos x="f55" y="f49"/>
                    </a:cxn>
                    <a:cxn ang="f36">
                      <a:pos x="f46" y="f52"/>
                    </a:cxn>
                  </a:cxnLst>
                  <a:rect l="f42" t="f45" r="f43" b="f44"/>
                  <a:pathLst>
                    <a:path w="274668" h="274668">
                      <a:moveTo>
                        <a:pt x="f7" y="f5"/>
                      </a:moveTo>
                      <a:cubicBezTo>
                        <a:pt x="f8" y="f5"/>
                        <a:pt x="f5" y="f9"/>
                        <a:pt x="f5" y="f7"/>
                      </a:cubicBezTo>
                      <a:cubicBezTo>
                        <a:pt x="f5" y="f10"/>
                        <a:pt x="f9" y="f6"/>
                        <a:pt x="f7" y="f6"/>
                      </a:cubicBezTo>
                      <a:cubicBezTo>
                        <a:pt x="f10" y="f6"/>
                        <a:pt x="f6" y="f10"/>
                        <a:pt x="f6" y="f7"/>
                      </a:cubicBezTo>
                      <a:cubicBezTo>
                        <a:pt x="f6" y="f9"/>
                        <a:pt x="f10" y="f5"/>
                        <a:pt x="f7" y="f5"/>
                      </a:cubicBezTo>
                      <a:close/>
                      <a:moveTo>
                        <a:pt x="f7" y="f11"/>
                      </a:moveTo>
                      <a:cubicBezTo>
                        <a:pt x="f12" y="f11"/>
                        <a:pt x="f13" y="f14"/>
                        <a:pt x="f13" y="f7"/>
                      </a:cubicBezTo>
                      <a:cubicBezTo>
                        <a:pt x="f13" y="f15"/>
                        <a:pt x="f15" y="f13"/>
                        <a:pt x="f7" y="f13"/>
                      </a:cubicBezTo>
                      <a:cubicBezTo>
                        <a:pt x="f16" y="f13"/>
                        <a:pt x="f11" y="f15"/>
                        <a:pt x="f11" y="f7"/>
                      </a:cubicBezTo>
                      <a:cubicBezTo>
                        <a:pt x="f11" y="f14"/>
                        <a:pt x="f16" y="f11"/>
                        <a:pt x="f7" y="f11"/>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2" name="Freeform 26">
                  <a:extLst>
                    <a:ext uri="{FF2B5EF4-FFF2-40B4-BE49-F238E27FC236}">
                      <a16:creationId xmlns:a16="http://schemas.microsoft.com/office/drawing/2014/main" id="{E5BD419F-2336-D563-4FC1-1F5B1DF491F4}"/>
                    </a:ext>
                  </a:extLst>
                </p:cNvPr>
                <p:cNvSpPr/>
                <p:nvPr/>
              </p:nvSpPr>
              <p:spPr>
                <a:xfrm>
                  <a:off x="10163620" y="4928524"/>
                  <a:ext cx="42501" cy="42501"/>
                </a:xfrm>
                <a:custGeom>
                  <a:avLst/>
                  <a:gdLst>
                    <a:gd name="f0" fmla="val 10800000"/>
                    <a:gd name="f1" fmla="val 5400000"/>
                    <a:gd name="f2" fmla="val 180"/>
                    <a:gd name="f3" fmla="val w"/>
                    <a:gd name="f4" fmla="val h"/>
                    <a:gd name="f5" fmla="val 0"/>
                    <a:gd name="f6" fmla="val 64257"/>
                    <a:gd name="f7" fmla="val 32129"/>
                    <a:gd name="f8" fmla="val 49873"/>
                    <a:gd name="f9" fmla="val 14385"/>
                    <a:gd name="f10" fmla="val 14384"/>
                    <a:gd name="f11" fmla="+- 0 0 -90"/>
                    <a:gd name="f12" fmla="*/ f3 1 64257"/>
                    <a:gd name="f13" fmla="*/ f4 1 64257"/>
                    <a:gd name="f14" fmla="+- f6 0 f5"/>
                    <a:gd name="f15" fmla="*/ f11 f0 1"/>
                    <a:gd name="f16" fmla="*/ f14 1 64257"/>
                    <a:gd name="f17" fmla="*/ 64257 f14 1"/>
                    <a:gd name="f18" fmla="*/ 32129 f14 1"/>
                    <a:gd name="f19" fmla="*/ 0 f14 1"/>
                    <a:gd name="f20" fmla="*/ f15 1 f2"/>
                    <a:gd name="f21" fmla="*/ f17 1 64257"/>
                    <a:gd name="f22" fmla="*/ f18 1 64257"/>
                    <a:gd name="f23" fmla="*/ f19 1 64257"/>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64257" h="64257">
                      <a:moveTo>
                        <a:pt x="f6" y="f7"/>
                      </a:moveTo>
                      <a:cubicBezTo>
                        <a:pt x="f6" y="f8"/>
                        <a:pt x="f8" y="f6"/>
                        <a:pt x="f7" y="f6"/>
                      </a:cubicBezTo>
                      <a:cubicBezTo>
                        <a:pt x="f9" y="f6"/>
                        <a:pt x="f5" y="f8"/>
                        <a:pt x="f5" y="f7"/>
                      </a:cubicBezTo>
                      <a:cubicBezTo>
                        <a:pt x="f5" y="f10"/>
                        <a:pt x="f9" y="f5"/>
                        <a:pt x="f7" y="f5"/>
                      </a:cubicBezTo>
                      <a:cubicBezTo>
                        <a:pt x="f8" y="f5"/>
                        <a:pt x="f6" y="f10"/>
                        <a:pt x="f6" y="f7"/>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grpSp>
        <p:sp>
          <p:nvSpPr>
            <p:cNvPr id="15" name="Freeform 21">
              <a:extLst>
                <a:ext uri="{FF2B5EF4-FFF2-40B4-BE49-F238E27FC236}">
                  <a16:creationId xmlns:a16="http://schemas.microsoft.com/office/drawing/2014/main" id="{EA545EED-B655-76BF-89CC-D219EDD3FE1F}"/>
                </a:ext>
              </a:extLst>
            </p:cNvPr>
            <p:cNvSpPr/>
            <p:nvPr/>
          </p:nvSpPr>
          <p:spPr>
            <a:xfrm>
              <a:off x="8531516" y="4910611"/>
              <a:ext cx="363757" cy="295835"/>
            </a:xfrm>
            <a:custGeom>
              <a:avLst/>
              <a:gdLst>
                <a:gd name="f0" fmla="val 10800000"/>
                <a:gd name="f1" fmla="val 5400000"/>
                <a:gd name="f2" fmla="val 180"/>
                <a:gd name="f3" fmla="val w"/>
                <a:gd name="f4" fmla="val h"/>
                <a:gd name="f5" fmla="val 0"/>
                <a:gd name="f6" fmla="val 549966"/>
                <a:gd name="f7" fmla="val 447280"/>
                <a:gd name="f8" fmla="val 173243"/>
                <a:gd name="f9" fmla="val 447281"/>
                <a:gd name="f10" fmla="val 381134"/>
                <a:gd name="f11" fmla="val 494529"/>
                <a:gd name="f12" fmla="val 275298"/>
                <a:gd name="f13" fmla="val 125995"/>
                <a:gd name="f14" fmla="val 120955"/>
                <a:gd name="f15" fmla="val 116545"/>
                <a:gd name="f16" fmla="val 493899"/>
                <a:gd name="f17" fmla="val 111505"/>
                <a:gd name="f18" fmla="val 515948"/>
                <a:gd name="f19" fmla="val 95756"/>
                <a:gd name="f20" fmla="val 534847"/>
                <a:gd name="f21" fmla="val 75597"/>
                <a:gd name="f22" fmla="val 52918"/>
                <a:gd name="f23" fmla="val 529807"/>
                <a:gd name="f24" fmla="val 61737"/>
                <a:gd name="f25" fmla="val 507758"/>
                <a:gd name="f26" fmla="val 68037"/>
                <a:gd name="f27" fmla="val 485079"/>
                <a:gd name="f28" fmla="val 70557"/>
                <a:gd name="f29" fmla="val 508388"/>
                <a:gd name="f30" fmla="val 56698"/>
                <a:gd name="f31" fmla="val 526027"/>
                <a:gd name="f32" fmla="val 34649"/>
                <a:gd name="f33" fmla="val 8190"/>
                <a:gd name="f34" fmla="val 512798"/>
                <a:gd name="f35" fmla="val 21419"/>
                <a:gd name="f36" fmla="val 488859"/>
                <a:gd name="f37" fmla="val 30239"/>
                <a:gd name="f38" fmla="val 463030"/>
                <a:gd name="f39" fmla="val 35908"/>
                <a:gd name="f40" fmla="val 442241"/>
                <a:gd name="f41" fmla="val 13859"/>
                <a:gd name="f42" fmla="val 413262"/>
                <a:gd name="f43" fmla="val 380504"/>
                <a:gd name="f44" fmla="val 318136"/>
                <a:gd name="f45" fmla="val 267739"/>
                <a:gd name="f46" fmla="val 50398"/>
                <a:gd name="f47" fmla="val 112765"/>
                <a:gd name="f48" fmla="val 121585"/>
                <a:gd name="f49" fmla="val 268998"/>
                <a:gd name="f50" fmla="val 130404"/>
                <a:gd name="f51" fmla="val 270888"/>
                <a:gd name="f52" fmla="val 138594"/>
                <a:gd name="f53" fmla="val 177022"/>
                <a:gd name="f54" fmla="val 134184"/>
                <a:gd name="f55" fmla="val 93866"/>
                <a:gd name="f56" fmla="val 88826"/>
                <a:gd name="f57" fmla="val 38428"/>
                <a:gd name="f58" fmla="val 20789"/>
                <a:gd name="f59" fmla="val 28979"/>
                <a:gd name="f60" fmla="val 37168"/>
                <a:gd name="f61" fmla="val 23309"/>
                <a:gd name="f62" fmla="val 77487"/>
                <a:gd name="f63" fmla="val 43468"/>
                <a:gd name="f64" fmla="val 151194"/>
                <a:gd name="f65" fmla="val 73707"/>
                <a:gd name="f66" fmla="val 171353"/>
                <a:gd name="f67" fmla="val 55438"/>
                <a:gd name="f68" fmla="val 170723"/>
                <a:gd name="f69" fmla="val 37798"/>
                <a:gd name="f70" fmla="val 165683"/>
                <a:gd name="f71" fmla="val 22679"/>
                <a:gd name="f72" fmla="val 157493"/>
                <a:gd name="f73" fmla="val 158123"/>
                <a:gd name="f74" fmla="val 158753"/>
                <a:gd name="f75" fmla="val 213561"/>
                <a:gd name="f76" fmla="val 258919"/>
                <a:gd name="f77" fmla="val 113395"/>
                <a:gd name="f78" fmla="val 269628"/>
                <a:gd name="f79" fmla="val 103946"/>
                <a:gd name="f80" fmla="val 272148"/>
                <a:gd name="f81" fmla="val 273408"/>
                <a:gd name="f82" fmla="val 83786"/>
                <a:gd name="f83" fmla="val 76227"/>
                <a:gd name="f84" fmla="val 69297"/>
                <a:gd name="f85" fmla="val 272778"/>
                <a:gd name="f86" fmla="val 62367"/>
                <a:gd name="f87" fmla="val 271518"/>
                <a:gd name="f88" fmla="val 76857"/>
                <a:gd name="f89" fmla="val 316246"/>
                <a:gd name="f90" fmla="val 118435"/>
                <a:gd name="f91" fmla="val 349005"/>
                <a:gd name="f92" fmla="val 167573"/>
                <a:gd name="f93" fmla="val 349635"/>
                <a:gd name="f94" fmla="val 129144"/>
                <a:gd name="f95" fmla="val 379874"/>
                <a:gd name="f96" fmla="val 80006"/>
                <a:gd name="f97" fmla="val 398143"/>
                <a:gd name="f98" fmla="val 27089"/>
                <a:gd name="f99" fmla="val 18269"/>
                <a:gd name="f100" fmla="val 8820"/>
                <a:gd name="f101" fmla="val 397513"/>
                <a:gd name="f102" fmla="val 396883"/>
                <a:gd name="f103" fmla="val 428382"/>
                <a:gd name="f104" fmla="val 109615"/>
                <a:gd name="f105" fmla="+- 0 0 -90"/>
                <a:gd name="f106" fmla="*/ f3 1 549966"/>
                <a:gd name="f107" fmla="*/ f4 1 447280"/>
                <a:gd name="f108" fmla="+- f7 0 f5"/>
                <a:gd name="f109" fmla="+- f6 0 f5"/>
                <a:gd name="f110" fmla="*/ f105 f0 1"/>
                <a:gd name="f111" fmla="*/ f109 1 549966"/>
                <a:gd name="f112" fmla="*/ f108 1 447280"/>
                <a:gd name="f113" fmla="*/ 173243 f109 1"/>
                <a:gd name="f114" fmla="*/ 447281 f108 1"/>
                <a:gd name="f115" fmla="*/ 494529 f109 1"/>
                <a:gd name="f116" fmla="*/ 125995 f108 1"/>
                <a:gd name="f117" fmla="*/ 493899 f109 1"/>
                <a:gd name="f118" fmla="*/ 111505 f108 1"/>
                <a:gd name="f119" fmla="*/ 549966 f109 1"/>
                <a:gd name="f120" fmla="*/ 52918 f108 1"/>
                <a:gd name="f121" fmla="*/ 485079 f109 1"/>
                <a:gd name="f122" fmla="*/ 70557 f108 1"/>
                <a:gd name="f123" fmla="*/ 534847 f109 1"/>
                <a:gd name="f124" fmla="*/ 8190 f108 1"/>
                <a:gd name="f125" fmla="*/ 463030 f109 1"/>
                <a:gd name="f126" fmla="*/ 35908 f108 1"/>
                <a:gd name="f127" fmla="*/ 380504 f109 1"/>
                <a:gd name="f128" fmla="*/ 0 f108 1"/>
                <a:gd name="f129" fmla="*/ 267739 f109 1"/>
                <a:gd name="f130" fmla="*/ 112765 f108 1"/>
                <a:gd name="f131" fmla="*/ 270888 f109 1"/>
                <a:gd name="f132" fmla="*/ 138594 f108 1"/>
                <a:gd name="f133" fmla="*/ 38428 f109 1"/>
                <a:gd name="f134" fmla="*/ 20789 f108 1"/>
                <a:gd name="f135" fmla="*/ 23309 f109 1"/>
                <a:gd name="f136" fmla="*/ 77487 f108 1"/>
                <a:gd name="f137" fmla="*/ 73707 f109 1"/>
                <a:gd name="f138" fmla="*/ 171353 f108 1"/>
                <a:gd name="f139" fmla="*/ 22679 f109 1"/>
                <a:gd name="f140" fmla="*/ 157493 f108 1"/>
                <a:gd name="f141" fmla="*/ 158753 f108 1"/>
                <a:gd name="f142" fmla="*/ 113395 f109 1"/>
                <a:gd name="f143" fmla="*/ 269628 f108 1"/>
                <a:gd name="f144" fmla="*/ 83786 f109 1"/>
                <a:gd name="f145" fmla="*/ 273408 f108 1"/>
                <a:gd name="f146" fmla="*/ 62367 f109 1"/>
                <a:gd name="f147" fmla="*/ 271518 f108 1"/>
                <a:gd name="f148" fmla="*/ 167573 f109 1"/>
                <a:gd name="f149" fmla="*/ 349635 f108 1"/>
                <a:gd name="f150" fmla="*/ 27089 f109 1"/>
                <a:gd name="f151" fmla="*/ 398143 f108 1"/>
                <a:gd name="f152" fmla="*/ 0 f109 1"/>
                <a:gd name="f153" fmla="*/ 396883 f108 1"/>
                <a:gd name="f154" fmla="*/ f110 1 f2"/>
                <a:gd name="f155" fmla="*/ f113 1 549966"/>
                <a:gd name="f156" fmla="*/ f114 1 447280"/>
                <a:gd name="f157" fmla="*/ f115 1 549966"/>
                <a:gd name="f158" fmla="*/ f116 1 447280"/>
                <a:gd name="f159" fmla="*/ f117 1 549966"/>
                <a:gd name="f160" fmla="*/ f118 1 447280"/>
                <a:gd name="f161" fmla="*/ f119 1 549966"/>
                <a:gd name="f162" fmla="*/ f120 1 447280"/>
                <a:gd name="f163" fmla="*/ f121 1 549966"/>
                <a:gd name="f164" fmla="*/ f122 1 447280"/>
                <a:gd name="f165" fmla="*/ f123 1 549966"/>
                <a:gd name="f166" fmla="*/ f124 1 447280"/>
                <a:gd name="f167" fmla="*/ f125 1 549966"/>
                <a:gd name="f168" fmla="*/ f126 1 447280"/>
                <a:gd name="f169" fmla="*/ f127 1 549966"/>
                <a:gd name="f170" fmla="*/ f128 1 447280"/>
                <a:gd name="f171" fmla="*/ f129 1 549966"/>
                <a:gd name="f172" fmla="*/ f130 1 447280"/>
                <a:gd name="f173" fmla="*/ f131 1 549966"/>
                <a:gd name="f174" fmla="*/ f132 1 447280"/>
                <a:gd name="f175" fmla="*/ f133 1 549966"/>
                <a:gd name="f176" fmla="*/ f134 1 447280"/>
                <a:gd name="f177" fmla="*/ f135 1 549966"/>
                <a:gd name="f178" fmla="*/ f136 1 447280"/>
                <a:gd name="f179" fmla="*/ f137 1 549966"/>
                <a:gd name="f180" fmla="*/ f138 1 447280"/>
                <a:gd name="f181" fmla="*/ f139 1 549966"/>
                <a:gd name="f182" fmla="*/ f140 1 447280"/>
                <a:gd name="f183" fmla="*/ f141 1 447280"/>
                <a:gd name="f184" fmla="*/ f142 1 549966"/>
                <a:gd name="f185" fmla="*/ f143 1 447280"/>
                <a:gd name="f186" fmla="*/ f144 1 549966"/>
                <a:gd name="f187" fmla="*/ f145 1 447280"/>
                <a:gd name="f188" fmla="*/ f146 1 549966"/>
                <a:gd name="f189" fmla="*/ f147 1 447280"/>
                <a:gd name="f190" fmla="*/ f148 1 549966"/>
                <a:gd name="f191" fmla="*/ f149 1 447280"/>
                <a:gd name="f192" fmla="*/ f150 1 549966"/>
                <a:gd name="f193" fmla="*/ f151 1 447280"/>
                <a:gd name="f194" fmla="*/ f152 1 549966"/>
                <a:gd name="f195" fmla="*/ f153 1 447280"/>
                <a:gd name="f196" fmla="*/ f5 1 f111"/>
                <a:gd name="f197" fmla="*/ f6 1 f111"/>
                <a:gd name="f198" fmla="*/ f5 1 f112"/>
                <a:gd name="f199" fmla="*/ f7 1 f112"/>
                <a:gd name="f200" fmla="+- f154 0 f1"/>
                <a:gd name="f201" fmla="*/ f155 1 f111"/>
                <a:gd name="f202" fmla="*/ f156 1 f112"/>
                <a:gd name="f203" fmla="*/ f157 1 f111"/>
                <a:gd name="f204" fmla="*/ f158 1 f112"/>
                <a:gd name="f205" fmla="*/ f159 1 f111"/>
                <a:gd name="f206" fmla="*/ f160 1 f112"/>
                <a:gd name="f207" fmla="*/ f161 1 f111"/>
                <a:gd name="f208" fmla="*/ f162 1 f112"/>
                <a:gd name="f209" fmla="*/ f163 1 f111"/>
                <a:gd name="f210" fmla="*/ f164 1 f112"/>
                <a:gd name="f211" fmla="*/ f165 1 f111"/>
                <a:gd name="f212" fmla="*/ f166 1 f112"/>
                <a:gd name="f213" fmla="*/ f167 1 f111"/>
                <a:gd name="f214" fmla="*/ f168 1 f112"/>
                <a:gd name="f215" fmla="*/ f169 1 f111"/>
                <a:gd name="f216" fmla="*/ f170 1 f112"/>
                <a:gd name="f217" fmla="*/ f171 1 f111"/>
                <a:gd name="f218" fmla="*/ f172 1 f112"/>
                <a:gd name="f219" fmla="*/ f173 1 f111"/>
                <a:gd name="f220" fmla="*/ f174 1 f112"/>
                <a:gd name="f221" fmla="*/ f175 1 f111"/>
                <a:gd name="f222" fmla="*/ f176 1 f112"/>
                <a:gd name="f223" fmla="*/ f177 1 f111"/>
                <a:gd name="f224" fmla="*/ f178 1 f112"/>
                <a:gd name="f225" fmla="*/ f179 1 f111"/>
                <a:gd name="f226" fmla="*/ f180 1 f112"/>
                <a:gd name="f227" fmla="*/ f181 1 f111"/>
                <a:gd name="f228" fmla="*/ f182 1 f112"/>
                <a:gd name="f229" fmla="*/ f183 1 f112"/>
                <a:gd name="f230" fmla="*/ f184 1 f111"/>
                <a:gd name="f231" fmla="*/ f185 1 f112"/>
                <a:gd name="f232" fmla="*/ f186 1 f111"/>
                <a:gd name="f233" fmla="*/ f187 1 f112"/>
                <a:gd name="f234" fmla="*/ f188 1 f111"/>
                <a:gd name="f235" fmla="*/ f189 1 f112"/>
                <a:gd name="f236" fmla="*/ f190 1 f111"/>
                <a:gd name="f237" fmla="*/ f191 1 f112"/>
                <a:gd name="f238" fmla="*/ f192 1 f111"/>
                <a:gd name="f239" fmla="*/ f193 1 f112"/>
                <a:gd name="f240" fmla="*/ f194 1 f111"/>
                <a:gd name="f241" fmla="*/ f195 1 f112"/>
                <a:gd name="f242" fmla="*/ f196 f106 1"/>
                <a:gd name="f243" fmla="*/ f197 f106 1"/>
                <a:gd name="f244" fmla="*/ f199 f107 1"/>
                <a:gd name="f245" fmla="*/ f198 f107 1"/>
                <a:gd name="f246" fmla="*/ f201 f106 1"/>
                <a:gd name="f247" fmla="*/ f202 f107 1"/>
                <a:gd name="f248" fmla="*/ f203 f106 1"/>
                <a:gd name="f249" fmla="*/ f204 f107 1"/>
                <a:gd name="f250" fmla="*/ f205 f106 1"/>
                <a:gd name="f251" fmla="*/ f206 f107 1"/>
                <a:gd name="f252" fmla="*/ f207 f106 1"/>
                <a:gd name="f253" fmla="*/ f208 f107 1"/>
                <a:gd name="f254" fmla="*/ f209 f106 1"/>
                <a:gd name="f255" fmla="*/ f210 f107 1"/>
                <a:gd name="f256" fmla="*/ f211 f106 1"/>
                <a:gd name="f257" fmla="*/ f212 f107 1"/>
                <a:gd name="f258" fmla="*/ f213 f106 1"/>
                <a:gd name="f259" fmla="*/ f214 f107 1"/>
                <a:gd name="f260" fmla="*/ f215 f106 1"/>
                <a:gd name="f261" fmla="*/ f216 f107 1"/>
                <a:gd name="f262" fmla="*/ f217 f106 1"/>
                <a:gd name="f263" fmla="*/ f218 f107 1"/>
                <a:gd name="f264" fmla="*/ f219 f106 1"/>
                <a:gd name="f265" fmla="*/ f220 f107 1"/>
                <a:gd name="f266" fmla="*/ f221 f106 1"/>
                <a:gd name="f267" fmla="*/ f222 f107 1"/>
                <a:gd name="f268" fmla="*/ f223 f106 1"/>
                <a:gd name="f269" fmla="*/ f224 f107 1"/>
                <a:gd name="f270" fmla="*/ f225 f106 1"/>
                <a:gd name="f271" fmla="*/ f226 f107 1"/>
                <a:gd name="f272" fmla="*/ f227 f106 1"/>
                <a:gd name="f273" fmla="*/ f228 f107 1"/>
                <a:gd name="f274" fmla="*/ f229 f107 1"/>
                <a:gd name="f275" fmla="*/ f230 f106 1"/>
                <a:gd name="f276" fmla="*/ f231 f107 1"/>
                <a:gd name="f277" fmla="*/ f232 f106 1"/>
                <a:gd name="f278" fmla="*/ f233 f107 1"/>
                <a:gd name="f279" fmla="*/ f234 f106 1"/>
                <a:gd name="f280" fmla="*/ f235 f107 1"/>
                <a:gd name="f281" fmla="*/ f236 f106 1"/>
                <a:gd name="f282" fmla="*/ f237 f107 1"/>
                <a:gd name="f283" fmla="*/ f238 f106 1"/>
                <a:gd name="f284" fmla="*/ f239 f107 1"/>
                <a:gd name="f285" fmla="*/ f240 f106 1"/>
                <a:gd name="f286" fmla="*/ f241 f107 1"/>
              </a:gdLst>
              <a:ahLst/>
              <a:cxnLst>
                <a:cxn ang="3cd4">
                  <a:pos x="hc" y="t"/>
                </a:cxn>
                <a:cxn ang="0">
                  <a:pos x="r" y="vc"/>
                </a:cxn>
                <a:cxn ang="cd4">
                  <a:pos x="hc" y="b"/>
                </a:cxn>
                <a:cxn ang="cd2">
                  <a:pos x="l" y="vc"/>
                </a:cxn>
                <a:cxn ang="f200">
                  <a:pos x="f246" y="f247"/>
                </a:cxn>
                <a:cxn ang="f200">
                  <a:pos x="f248" y="f249"/>
                </a:cxn>
                <a:cxn ang="f200">
                  <a:pos x="f250" y="f251"/>
                </a:cxn>
                <a:cxn ang="f200">
                  <a:pos x="f252" y="f253"/>
                </a:cxn>
                <a:cxn ang="f200">
                  <a:pos x="f254" y="f255"/>
                </a:cxn>
                <a:cxn ang="f200">
                  <a:pos x="f256" y="f257"/>
                </a:cxn>
                <a:cxn ang="f200">
                  <a:pos x="f258" y="f259"/>
                </a:cxn>
                <a:cxn ang="f200">
                  <a:pos x="f260" y="f261"/>
                </a:cxn>
                <a:cxn ang="f200">
                  <a:pos x="f262" y="f263"/>
                </a:cxn>
                <a:cxn ang="f200">
                  <a:pos x="f264" y="f265"/>
                </a:cxn>
                <a:cxn ang="f200">
                  <a:pos x="f266" y="f267"/>
                </a:cxn>
                <a:cxn ang="f200">
                  <a:pos x="f268" y="f269"/>
                </a:cxn>
                <a:cxn ang="f200">
                  <a:pos x="f270" y="f271"/>
                </a:cxn>
                <a:cxn ang="f200">
                  <a:pos x="f272" y="f273"/>
                </a:cxn>
                <a:cxn ang="f200">
                  <a:pos x="f272" y="f274"/>
                </a:cxn>
                <a:cxn ang="f200">
                  <a:pos x="f275" y="f276"/>
                </a:cxn>
                <a:cxn ang="f200">
                  <a:pos x="f277" y="f278"/>
                </a:cxn>
                <a:cxn ang="f200">
                  <a:pos x="f279" y="f280"/>
                </a:cxn>
                <a:cxn ang="f200">
                  <a:pos x="f281" y="f282"/>
                </a:cxn>
                <a:cxn ang="f200">
                  <a:pos x="f283" y="f284"/>
                </a:cxn>
                <a:cxn ang="f200">
                  <a:pos x="f285" y="f286"/>
                </a:cxn>
                <a:cxn ang="f200">
                  <a:pos x="f246" y="f247"/>
                </a:cxn>
              </a:cxnLst>
              <a:rect l="f242" t="f245" r="f243" b="f244"/>
              <a:pathLst>
                <a:path w="549966" h="447280">
                  <a:moveTo>
                    <a:pt x="f8" y="f9"/>
                  </a:moveTo>
                  <a:cubicBezTo>
                    <a:pt x="f10" y="f9"/>
                    <a:pt x="f11" y="f12"/>
                    <a:pt x="f11" y="f13"/>
                  </a:cubicBezTo>
                  <a:cubicBezTo>
                    <a:pt x="f11" y="f14"/>
                    <a:pt x="f11" y="f15"/>
                    <a:pt x="f16" y="f17"/>
                  </a:cubicBezTo>
                  <a:cubicBezTo>
                    <a:pt x="f18" y="f19"/>
                    <a:pt x="f20" y="f21"/>
                    <a:pt x="f6" y="f22"/>
                  </a:cubicBezTo>
                  <a:cubicBezTo>
                    <a:pt x="f23" y="f24"/>
                    <a:pt x="f25" y="f26"/>
                    <a:pt x="f27" y="f28"/>
                  </a:cubicBezTo>
                  <a:cubicBezTo>
                    <a:pt x="f29" y="f30"/>
                    <a:pt x="f31" y="f32"/>
                    <a:pt x="f20" y="f33"/>
                  </a:cubicBezTo>
                  <a:cubicBezTo>
                    <a:pt x="f34" y="f35"/>
                    <a:pt x="f36" y="f37"/>
                    <a:pt x="f38" y="f39"/>
                  </a:cubicBezTo>
                  <a:cubicBezTo>
                    <a:pt x="f40" y="f41"/>
                    <a:pt x="f42" y="f5"/>
                    <a:pt x="f43" y="f5"/>
                  </a:cubicBezTo>
                  <a:cubicBezTo>
                    <a:pt x="f44" y="f5"/>
                    <a:pt x="f45" y="f46"/>
                    <a:pt x="f45" y="f47"/>
                  </a:cubicBezTo>
                  <a:cubicBezTo>
                    <a:pt x="f45" y="f48"/>
                    <a:pt x="f49" y="f50"/>
                    <a:pt x="f51" y="f52"/>
                  </a:cubicBezTo>
                  <a:cubicBezTo>
                    <a:pt x="f53" y="f54"/>
                    <a:pt x="f55" y="f56"/>
                    <a:pt x="f57" y="f58"/>
                  </a:cubicBezTo>
                  <a:cubicBezTo>
                    <a:pt x="f59" y="f60"/>
                    <a:pt x="f61" y="f30"/>
                    <a:pt x="f61" y="f62"/>
                  </a:cubicBezTo>
                  <a:cubicBezTo>
                    <a:pt x="f61" y="f15"/>
                    <a:pt x="f63" y="f64"/>
                    <a:pt x="f65" y="f66"/>
                  </a:cubicBezTo>
                  <a:cubicBezTo>
                    <a:pt x="f67" y="f68"/>
                    <a:pt x="f69" y="f70"/>
                    <a:pt x="f71" y="f72"/>
                  </a:cubicBezTo>
                  <a:cubicBezTo>
                    <a:pt x="f71" y="f73"/>
                    <a:pt x="f71" y="f73"/>
                    <a:pt x="f71" y="f74"/>
                  </a:cubicBezTo>
                  <a:cubicBezTo>
                    <a:pt x="f71" y="f75"/>
                    <a:pt x="f24" y="f76"/>
                    <a:pt x="f77" y="f78"/>
                  </a:cubicBezTo>
                  <a:cubicBezTo>
                    <a:pt x="f79" y="f80"/>
                    <a:pt x="f55" y="f81"/>
                    <a:pt x="f82" y="f81"/>
                  </a:cubicBezTo>
                  <a:cubicBezTo>
                    <a:pt x="f83" y="f81"/>
                    <a:pt x="f84" y="f85"/>
                    <a:pt x="f86" y="f87"/>
                  </a:cubicBezTo>
                  <a:cubicBezTo>
                    <a:pt x="f88" y="f89"/>
                    <a:pt x="f90" y="f91"/>
                    <a:pt x="f92" y="f93"/>
                  </a:cubicBezTo>
                  <a:cubicBezTo>
                    <a:pt x="f94" y="f95"/>
                    <a:pt x="f96" y="f97"/>
                    <a:pt x="f98" y="f97"/>
                  </a:cubicBezTo>
                  <a:cubicBezTo>
                    <a:pt x="f99" y="f97"/>
                    <a:pt x="f100" y="f101"/>
                    <a:pt x="f5" y="f102"/>
                  </a:cubicBezTo>
                  <a:cubicBezTo>
                    <a:pt x="f46" y="f103"/>
                    <a:pt x="f104" y="f9"/>
                    <a:pt x="f8" y="f9"/>
                  </a:cubicBezTo>
                </a:path>
              </a:pathLst>
            </a:custGeom>
            <a:no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7" name="Freeform 16">
              <a:extLst>
                <a:ext uri="{FF2B5EF4-FFF2-40B4-BE49-F238E27FC236}">
                  <a16:creationId xmlns:a16="http://schemas.microsoft.com/office/drawing/2014/main" id="{3E705037-32C2-16DD-6502-E08454F75B15}"/>
                </a:ext>
              </a:extLst>
            </p:cNvPr>
            <p:cNvSpPr/>
            <p:nvPr/>
          </p:nvSpPr>
          <p:spPr>
            <a:xfrm>
              <a:off x="10502368" y="4763109"/>
              <a:ext cx="562502" cy="562502"/>
            </a:xfrm>
            <a:custGeom>
              <a:avLst/>
              <a:gdLst>
                <a:gd name="f0" fmla="val 10800000"/>
                <a:gd name="f1" fmla="val 5400000"/>
                <a:gd name="f2" fmla="val 180"/>
                <a:gd name="f3" fmla="val w"/>
                <a:gd name="f4" fmla="val h"/>
                <a:gd name="f5" fmla="val 0"/>
                <a:gd name="f6" fmla="val 850463"/>
                <a:gd name="f7" fmla="val 425232"/>
                <a:gd name="f8" fmla="val 660081"/>
                <a:gd name="f9" fmla="val 850464"/>
                <a:gd name="f10" fmla="val 190382"/>
                <a:gd name="f11" fmla="val 190383"/>
                <a:gd name="f12" fmla="+- 0 0 -90"/>
                <a:gd name="f13" fmla="*/ f3 1 850463"/>
                <a:gd name="f14" fmla="*/ f4 1 850463"/>
                <a:gd name="f15" fmla="+- f6 0 f5"/>
                <a:gd name="f16" fmla="*/ f12 f0 1"/>
                <a:gd name="f17" fmla="*/ f15 1 850463"/>
                <a:gd name="f18" fmla="*/ 850463 f15 1"/>
                <a:gd name="f19" fmla="*/ 425232 f15 1"/>
                <a:gd name="f20" fmla="*/ 850464 f15 1"/>
                <a:gd name="f21" fmla="*/ 0 f15 1"/>
                <a:gd name="f22" fmla="*/ f16 1 f2"/>
                <a:gd name="f23" fmla="*/ f18 1 850463"/>
                <a:gd name="f24" fmla="*/ f19 1 850463"/>
                <a:gd name="f25" fmla="*/ f20 1 850463"/>
                <a:gd name="f26" fmla="*/ f21 1 850463"/>
                <a:gd name="f27" fmla="*/ f5 1 f17"/>
                <a:gd name="f28" fmla="*/ f6 1 f17"/>
                <a:gd name="f29" fmla="+- f22 0 f1"/>
                <a:gd name="f30" fmla="*/ f23 1 f17"/>
                <a:gd name="f31" fmla="*/ f24 1 f17"/>
                <a:gd name="f32" fmla="*/ f25 1 f17"/>
                <a:gd name="f33" fmla="*/ f26 1 f17"/>
                <a:gd name="f34" fmla="*/ f27 f13 1"/>
                <a:gd name="f35" fmla="*/ f28 f13 1"/>
                <a:gd name="f36" fmla="*/ f28 f14 1"/>
                <a:gd name="f37" fmla="*/ f27 f14 1"/>
                <a:gd name="f38" fmla="*/ f30 f13 1"/>
                <a:gd name="f39" fmla="*/ f31 f14 1"/>
                <a:gd name="f40" fmla="*/ f31 f13 1"/>
                <a:gd name="f41" fmla="*/ f32 f14 1"/>
                <a:gd name="f42" fmla="*/ f33 f13 1"/>
                <a:gd name="f43" fmla="*/ f33 f14 1"/>
              </a:gdLst>
              <a:ahLst/>
              <a:cxnLst>
                <a:cxn ang="3cd4">
                  <a:pos x="hc" y="t"/>
                </a:cxn>
                <a:cxn ang="0">
                  <a:pos x="r" y="vc"/>
                </a:cxn>
                <a:cxn ang="cd4">
                  <a:pos x="hc" y="b"/>
                </a:cxn>
                <a:cxn ang="cd2">
                  <a:pos x="l" y="vc"/>
                </a:cxn>
                <a:cxn ang="f29">
                  <a:pos x="f38" y="f39"/>
                </a:cxn>
                <a:cxn ang="f29">
                  <a:pos x="f40" y="f41"/>
                </a:cxn>
                <a:cxn ang="f29">
                  <a:pos x="f42" y="f39"/>
                </a:cxn>
                <a:cxn ang="f29">
                  <a:pos x="f40" y="f43"/>
                </a:cxn>
                <a:cxn ang="f29">
                  <a:pos x="f38" y="f39"/>
                </a:cxn>
              </a:cxnLst>
              <a:rect l="f34" t="f37" r="f35" b="f36"/>
              <a:pathLst>
                <a:path w="850463" h="850463">
                  <a:moveTo>
                    <a:pt x="f6" y="f7"/>
                  </a:moveTo>
                  <a:cubicBezTo>
                    <a:pt x="f6" y="f8"/>
                    <a:pt x="f8" y="f9"/>
                    <a:pt x="f7" y="f9"/>
                  </a:cubicBezTo>
                  <a:cubicBezTo>
                    <a:pt x="f10" y="f9"/>
                    <a:pt x="f5" y="f8"/>
                    <a:pt x="f5" y="f7"/>
                  </a:cubicBezTo>
                  <a:cubicBezTo>
                    <a:pt x="f5" y="f11"/>
                    <a:pt x="f10" y="f5"/>
                    <a:pt x="f7" y="f5"/>
                  </a:cubicBezTo>
                  <a:cubicBezTo>
                    <a:pt x="f8" y="f5"/>
                    <a:pt x="f6" y="f11"/>
                    <a:pt x="f6" y="f7"/>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nvGrpSpPr>
            <p:cNvPr id="19" name="Graphic 3">
              <a:extLst>
                <a:ext uri="{FF2B5EF4-FFF2-40B4-BE49-F238E27FC236}">
                  <a16:creationId xmlns:a16="http://schemas.microsoft.com/office/drawing/2014/main" id="{16A0953B-2A24-E8D6-DAEA-8CD356435CC1}"/>
                </a:ext>
              </a:extLst>
            </p:cNvPr>
            <p:cNvGrpSpPr/>
            <p:nvPr/>
          </p:nvGrpSpPr>
          <p:grpSpPr>
            <a:xfrm>
              <a:off x="8462196" y="4766438"/>
              <a:ext cx="562502" cy="576390"/>
              <a:chOff x="8462196" y="4766438"/>
              <a:chExt cx="562502" cy="576390"/>
            </a:xfrm>
          </p:grpSpPr>
          <p:sp>
            <p:nvSpPr>
              <p:cNvPr id="20" name="Freeform 14">
                <a:extLst>
                  <a:ext uri="{FF2B5EF4-FFF2-40B4-BE49-F238E27FC236}">
                    <a16:creationId xmlns:a16="http://schemas.microsoft.com/office/drawing/2014/main" id="{BA87AB08-1431-F1EF-A10D-F4AA9A97BF2F}"/>
                  </a:ext>
                </a:extLst>
              </p:cNvPr>
              <p:cNvSpPr/>
              <p:nvPr/>
            </p:nvSpPr>
            <p:spPr>
              <a:xfrm>
                <a:off x="8462196" y="4766438"/>
                <a:ext cx="562502" cy="559173"/>
              </a:xfrm>
              <a:custGeom>
                <a:avLst/>
                <a:gdLst>
                  <a:gd name="f0" fmla="val 10800000"/>
                  <a:gd name="f1" fmla="val 5400000"/>
                  <a:gd name="f2" fmla="val 180"/>
                  <a:gd name="f3" fmla="val w"/>
                  <a:gd name="f4" fmla="val h"/>
                  <a:gd name="f5" fmla="val 0"/>
                  <a:gd name="f6" fmla="val 850463"/>
                  <a:gd name="f7" fmla="val 845423"/>
                  <a:gd name="f8" fmla="val 425232"/>
                  <a:gd name="f9" fmla="val 190252"/>
                  <a:gd name="f10" fmla="val 660212"/>
                  <a:gd name="f11" fmla="val 637533"/>
                  <a:gd name="f12" fmla="val 155603"/>
                  <a:gd name="f13" fmla="val 813295"/>
                  <a:gd name="f14" fmla="val 359085"/>
                  <a:gd name="f15" fmla="val 845424"/>
                  <a:gd name="f16" fmla="val 548076"/>
                  <a:gd name="f17" fmla="val 251359"/>
                  <a:gd name="f18" fmla="val 331996"/>
                  <a:gd name="f19" fmla="val 225530"/>
                  <a:gd name="f20" fmla="val 422712"/>
                  <a:gd name="f21" fmla="val 166313"/>
                  <a:gd name="f22" fmla="val 519728"/>
                  <a:gd name="f23" fmla="val 566346"/>
                  <a:gd name="f24" fmla="val 614854"/>
                  <a:gd name="f25" fmla="val 174503"/>
                  <a:gd name="f26" fmla="val 279078"/>
                  <a:gd name="f27" fmla="val 561306"/>
                  <a:gd name="f28" fmla="val 508388"/>
                  <a:gd name="f29" fmla="val 492009"/>
                  <a:gd name="f30" fmla="val 311837"/>
                  <a:gd name="f31" fmla="val 345225"/>
                  <a:gd name="f32" fmla="val 609184"/>
                  <a:gd name="f33" fmla="val 590285"/>
                  <a:gd name="f34" fmla="val 491379"/>
                  <a:gd name="f35" fmla="val 694860"/>
                  <a:gd name="f36" fmla="val 813925"/>
                  <a:gd name="f37" fmla="+- 0 0 -90"/>
                  <a:gd name="f38" fmla="*/ f3 1 850463"/>
                  <a:gd name="f39" fmla="*/ f4 1 845423"/>
                  <a:gd name="f40" fmla="+- f7 0 f5"/>
                  <a:gd name="f41" fmla="+- f6 0 f5"/>
                  <a:gd name="f42" fmla="*/ f37 f0 1"/>
                  <a:gd name="f43" fmla="*/ f41 1 850463"/>
                  <a:gd name="f44" fmla="*/ f40 1 845423"/>
                  <a:gd name="f45" fmla="*/ 850463 f41 1"/>
                  <a:gd name="f46" fmla="*/ 425232 f40 1"/>
                  <a:gd name="f47" fmla="*/ 425232 f41 1"/>
                  <a:gd name="f48" fmla="*/ 0 f40 1"/>
                  <a:gd name="f49" fmla="*/ 0 f41 1"/>
                  <a:gd name="f50" fmla="*/ 359085 f41 1"/>
                  <a:gd name="f51" fmla="*/ 845424 f40 1"/>
                  <a:gd name="f52" fmla="*/ 548076 f40 1"/>
                  <a:gd name="f53" fmla="*/ 251359 f41 1"/>
                  <a:gd name="f54" fmla="*/ 331996 f40 1"/>
                  <a:gd name="f55" fmla="*/ 519728 f41 1"/>
                  <a:gd name="f56" fmla="*/ 166313 f40 1"/>
                  <a:gd name="f57" fmla="*/ 614854 f41 1"/>
                  <a:gd name="f58" fmla="*/ 174503 f40 1"/>
                  <a:gd name="f59" fmla="*/ 279078 f40 1"/>
                  <a:gd name="f60" fmla="*/ 561306 f41 1"/>
                  <a:gd name="f61" fmla="*/ 492009 f41 1"/>
                  <a:gd name="f62" fmla="*/ 345225 f40 1"/>
                  <a:gd name="f63" fmla="*/ 609184 f41 1"/>
                  <a:gd name="f64" fmla="*/ 590285 f41 1"/>
                  <a:gd name="f65" fmla="*/ 491379 f41 1"/>
                  <a:gd name="f66" fmla="*/ f42 1 f2"/>
                  <a:gd name="f67" fmla="*/ f45 1 850463"/>
                  <a:gd name="f68" fmla="*/ f46 1 845423"/>
                  <a:gd name="f69" fmla="*/ f47 1 850463"/>
                  <a:gd name="f70" fmla="*/ f48 1 845423"/>
                  <a:gd name="f71" fmla="*/ f49 1 850463"/>
                  <a:gd name="f72" fmla="*/ f50 1 850463"/>
                  <a:gd name="f73" fmla="*/ f51 1 845423"/>
                  <a:gd name="f74" fmla="*/ f52 1 845423"/>
                  <a:gd name="f75" fmla="*/ f53 1 850463"/>
                  <a:gd name="f76" fmla="*/ f54 1 845423"/>
                  <a:gd name="f77" fmla="*/ f55 1 850463"/>
                  <a:gd name="f78" fmla="*/ f56 1 845423"/>
                  <a:gd name="f79" fmla="*/ f57 1 850463"/>
                  <a:gd name="f80" fmla="*/ f58 1 845423"/>
                  <a:gd name="f81" fmla="*/ f59 1 845423"/>
                  <a:gd name="f82" fmla="*/ f60 1 850463"/>
                  <a:gd name="f83" fmla="*/ f61 1 850463"/>
                  <a:gd name="f84" fmla="*/ f62 1 845423"/>
                  <a:gd name="f85" fmla="*/ f63 1 850463"/>
                  <a:gd name="f86" fmla="*/ f64 1 850463"/>
                  <a:gd name="f87" fmla="*/ f65 1 850463"/>
                  <a:gd name="f88" fmla="*/ f5 1 f43"/>
                  <a:gd name="f89" fmla="*/ f6 1 f43"/>
                  <a:gd name="f90" fmla="*/ f5 1 f44"/>
                  <a:gd name="f91" fmla="*/ f7 1 f44"/>
                  <a:gd name="f92" fmla="+- f66 0 f1"/>
                  <a:gd name="f93" fmla="*/ f67 1 f43"/>
                  <a:gd name="f94" fmla="*/ f68 1 f44"/>
                  <a:gd name="f95" fmla="*/ f69 1 f43"/>
                  <a:gd name="f96" fmla="*/ f70 1 f44"/>
                  <a:gd name="f97" fmla="*/ f71 1 f43"/>
                  <a:gd name="f98" fmla="*/ f72 1 f43"/>
                  <a:gd name="f99" fmla="*/ f73 1 f44"/>
                  <a:gd name="f100" fmla="*/ f74 1 f44"/>
                  <a:gd name="f101" fmla="*/ f75 1 f43"/>
                  <a:gd name="f102" fmla="*/ f76 1 f44"/>
                  <a:gd name="f103" fmla="*/ f77 1 f43"/>
                  <a:gd name="f104" fmla="*/ f78 1 f44"/>
                  <a:gd name="f105" fmla="*/ f79 1 f43"/>
                  <a:gd name="f106" fmla="*/ f80 1 f44"/>
                  <a:gd name="f107" fmla="*/ f81 1 f44"/>
                  <a:gd name="f108" fmla="*/ f82 1 f43"/>
                  <a:gd name="f109" fmla="*/ f83 1 f43"/>
                  <a:gd name="f110" fmla="*/ f84 1 f44"/>
                  <a:gd name="f111" fmla="*/ f85 1 f43"/>
                  <a:gd name="f112" fmla="*/ f86 1 f43"/>
                  <a:gd name="f113" fmla="*/ f87 1 f43"/>
                  <a:gd name="f114" fmla="*/ f88 f38 1"/>
                  <a:gd name="f115" fmla="*/ f89 f38 1"/>
                  <a:gd name="f116" fmla="*/ f91 f39 1"/>
                  <a:gd name="f117" fmla="*/ f90 f39 1"/>
                  <a:gd name="f118" fmla="*/ f93 f38 1"/>
                  <a:gd name="f119" fmla="*/ f94 f39 1"/>
                  <a:gd name="f120" fmla="*/ f95 f38 1"/>
                  <a:gd name="f121" fmla="*/ f96 f39 1"/>
                  <a:gd name="f122" fmla="*/ f97 f38 1"/>
                  <a:gd name="f123" fmla="*/ f98 f38 1"/>
                  <a:gd name="f124" fmla="*/ f99 f39 1"/>
                  <a:gd name="f125" fmla="*/ f100 f39 1"/>
                  <a:gd name="f126" fmla="*/ f101 f38 1"/>
                  <a:gd name="f127" fmla="*/ f102 f39 1"/>
                  <a:gd name="f128" fmla="*/ f103 f38 1"/>
                  <a:gd name="f129" fmla="*/ f104 f39 1"/>
                  <a:gd name="f130" fmla="*/ f105 f38 1"/>
                  <a:gd name="f131" fmla="*/ f106 f39 1"/>
                  <a:gd name="f132" fmla="*/ f107 f39 1"/>
                  <a:gd name="f133" fmla="*/ f108 f38 1"/>
                  <a:gd name="f134" fmla="*/ f109 f38 1"/>
                  <a:gd name="f135" fmla="*/ f110 f39 1"/>
                  <a:gd name="f136" fmla="*/ f111 f38 1"/>
                  <a:gd name="f137" fmla="*/ f112 f38 1"/>
                  <a:gd name="f138" fmla="*/ f113 f38 1"/>
                </a:gdLst>
                <a:ahLst/>
                <a:cxnLst>
                  <a:cxn ang="3cd4">
                    <a:pos x="hc" y="t"/>
                  </a:cxn>
                  <a:cxn ang="0">
                    <a:pos x="r" y="vc"/>
                  </a:cxn>
                  <a:cxn ang="cd4">
                    <a:pos x="hc" y="b"/>
                  </a:cxn>
                  <a:cxn ang="cd2">
                    <a:pos x="l" y="vc"/>
                  </a:cxn>
                  <a:cxn ang="f92">
                    <a:pos x="f118" y="f119"/>
                  </a:cxn>
                  <a:cxn ang="f92">
                    <a:pos x="f120" y="f121"/>
                  </a:cxn>
                  <a:cxn ang="f92">
                    <a:pos x="f122" y="f119"/>
                  </a:cxn>
                  <a:cxn ang="f92">
                    <a:pos x="f123" y="f124"/>
                  </a:cxn>
                  <a:cxn ang="f92">
                    <a:pos x="f123" y="f125"/>
                  </a:cxn>
                  <a:cxn ang="f92">
                    <a:pos x="f126" y="f125"/>
                  </a:cxn>
                  <a:cxn ang="f92">
                    <a:pos x="f126" y="f119"/>
                  </a:cxn>
                  <a:cxn ang="f92">
                    <a:pos x="f123" y="f119"/>
                  </a:cxn>
                  <a:cxn ang="f92">
                    <a:pos x="f123" y="f127"/>
                  </a:cxn>
                  <a:cxn ang="f92">
                    <a:pos x="f128" y="f129"/>
                  </a:cxn>
                  <a:cxn ang="f92">
                    <a:pos x="f130" y="f131"/>
                  </a:cxn>
                  <a:cxn ang="f92">
                    <a:pos x="f130" y="f132"/>
                  </a:cxn>
                  <a:cxn ang="f92">
                    <a:pos x="f133" y="f132"/>
                  </a:cxn>
                  <a:cxn ang="f92">
                    <a:pos x="f134" y="f135"/>
                  </a:cxn>
                  <a:cxn ang="f92">
                    <a:pos x="f134" y="f119"/>
                  </a:cxn>
                  <a:cxn ang="f92">
                    <a:pos x="f136" y="f119"/>
                  </a:cxn>
                  <a:cxn ang="f92">
                    <a:pos x="f137" y="f125"/>
                  </a:cxn>
                  <a:cxn ang="f92">
                    <a:pos x="f138" y="f125"/>
                  </a:cxn>
                  <a:cxn ang="f92">
                    <a:pos x="f138" y="f124"/>
                  </a:cxn>
                  <a:cxn ang="f92">
                    <a:pos x="f118" y="f119"/>
                  </a:cxn>
                </a:cxnLst>
                <a:rect l="f114" t="f117" r="f115" b="f116"/>
                <a:pathLst>
                  <a:path w="850463" h="845423">
                    <a:moveTo>
                      <a:pt x="f6" y="f8"/>
                    </a:moveTo>
                    <a:cubicBezTo>
                      <a:pt x="f6" y="f9"/>
                      <a:pt x="f10" y="f5"/>
                      <a:pt x="f8" y="f5"/>
                    </a:cubicBezTo>
                    <a:cubicBezTo>
                      <a:pt x="f9" y="f5"/>
                      <a:pt x="f5" y="f9"/>
                      <a:pt x="f5" y="f8"/>
                    </a:cubicBezTo>
                    <a:cubicBezTo>
                      <a:pt x="f5" y="f11"/>
                      <a:pt x="f12" y="f13"/>
                      <a:pt x="f14" y="f15"/>
                    </a:cubicBezTo>
                    <a:lnTo>
                      <a:pt x="f14" y="f16"/>
                    </a:lnTo>
                    <a:lnTo>
                      <a:pt x="f17" y="f16"/>
                    </a:lnTo>
                    <a:lnTo>
                      <a:pt x="f17" y="f8"/>
                    </a:lnTo>
                    <a:lnTo>
                      <a:pt x="f14" y="f8"/>
                    </a:lnTo>
                    <a:lnTo>
                      <a:pt x="f14" y="f18"/>
                    </a:lnTo>
                    <a:cubicBezTo>
                      <a:pt x="f14" y="f19"/>
                      <a:pt x="f20" y="f21"/>
                      <a:pt x="f22" y="f21"/>
                    </a:cubicBezTo>
                    <a:cubicBezTo>
                      <a:pt x="f23" y="f21"/>
                      <a:pt x="f24" y="f25"/>
                      <a:pt x="f24" y="f25"/>
                    </a:cubicBezTo>
                    <a:lnTo>
                      <a:pt x="f24" y="f26"/>
                    </a:lnTo>
                    <a:lnTo>
                      <a:pt x="f27" y="f26"/>
                    </a:lnTo>
                    <a:cubicBezTo>
                      <a:pt x="f28" y="f26"/>
                      <a:pt x="f29" y="f30"/>
                      <a:pt x="f29" y="f31"/>
                    </a:cubicBezTo>
                    <a:lnTo>
                      <a:pt x="f29" y="f8"/>
                    </a:lnTo>
                    <a:lnTo>
                      <a:pt x="f32" y="f8"/>
                    </a:lnTo>
                    <a:lnTo>
                      <a:pt x="f33" y="f16"/>
                    </a:lnTo>
                    <a:lnTo>
                      <a:pt x="f34" y="f16"/>
                    </a:lnTo>
                    <a:lnTo>
                      <a:pt x="f34" y="f15"/>
                    </a:lnTo>
                    <a:cubicBezTo>
                      <a:pt x="f35" y="f36"/>
                      <a:pt x="f6" y="f11"/>
                      <a:pt x="f6"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000000"/>
                  </a:solidFill>
                  <a:uFillTx/>
                  <a:latin typeface="Calibri" pitchFamily="34"/>
                  <a:cs typeface="Calibri" pitchFamily="34"/>
                </a:endParaRPr>
              </a:p>
            </p:txBody>
          </p:sp>
          <p:sp>
            <p:nvSpPr>
              <p:cNvPr id="21" name="Freeform 15">
                <a:extLst>
                  <a:ext uri="{FF2B5EF4-FFF2-40B4-BE49-F238E27FC236}">
                    <a16:creationId xmlns:a16="http://schemas.microsoft.com/office/drawing/2014/main" id="{1E0708EF-8462-1940-FDED-C71D3D1C3198}"/>
                  </a:ext>
                </a:extLst>
              </p:cNvPr>
              <p:cNvSpPr/>
              <p:nvPr/>
            </p:nvSpPr>
            <p:spPr>
              <a:xfrm>
                <a:off x="8629448" y="4867278"/>
                <a:ext cx="240414" cy="475550"/>
              </a:xfrm>
              <a:custGeom>
                <a:avLst/>
                <a:gdLst>
                  <a:gd name="f0" fmla="val 10800000"/>
                  <a:gd name="f1" fmla="val 5400000"/>
                  <a:gd name="f2" fmla="val 180"/>
                  <a:gd name="f3" fmla="val w"/>
                  <a:gd name="f4" fmla="val h"/>
                  <a:gd name="f5" fmla="val 0"/>
                  <a:gd name="f6" fmla="val 363494"/>
                  <a:gd name="f7" fmla="val 684780"/>
                  <a:gd name="f8" fmla="val 339555"/>
                  <a:gd name="f9" fmla="val 381764"/>
                  <a:gd name="f10" fmla="val 358455"/>
                  <a:gd name="f11" fmla="val 258919"/>
                  <a:gd name="f12" fmla="val 240650"/>
                  <a:gd name="f13" fmla="val 179542"/>
                  <a:gd name="f14" fmla="val 146154"/>
                  <a:gd name="f15" fmla="val 257029"/>
                  <a:gd name="f16" fmla="val 113395"/>
                  <a:gd name="f17" fmla="val 309947"/>
                  <a:gd name="f18" fmla="val 8190"/>
                  <a:gd name="f19" fmla="val 314987"/>
                  <a:gd name="f20" fmla="val 268368"/>
                  <a:gd name="f21" fmla="val 171353"/>
                  <a:gd name="f22" fmla="val 107725"/>
                  <a:gd name="f23" fmla="val 58588"/>
                  <a:gd name="f24" fmla="val 165683"/>
                  <a:gd name="f25" fmla="val 259549"/>
                  <a:gd name="f26" fmla="val 382394"/>
                  <a:gd name="f27" fmla="val 679741"/>
                  <a:gd name="f28" fmla="val 129144"/>
                  <a:gd name="f29" fmla="val 682891"/>
                  <a:gd name="f30" fmla="val 151823"/>
                  <a:gd name="f31" fmla="val 684781"/>
                  <a:gd name="f32" fmla="val 173873"/>
                  <a:gd name="f33" fmla="val 195922"/>
                  <a:gd name="f34" fmla="val 218601"/>
                  <a:gd name="f35" fmla="val 240020"/>
                  <a:gd name="f36" fmla="+- 0 0 -90"/>
                  <a:gd name="f37" fmla="*/ f3 1 363494"/>
                  <a:gd name="f38" fmla="*/ f4 1 684780"/>
                  <a:gd name="f39" fmla="+- f7 0 f5"/>
                  <a:gd name="f40" fmla="+- f6 0 f5"/>
                  <a:gd name="f41" fmla="*/ f36 f0 1"/>
                  <a:gd name="f42" fmla="*/ f40 1 363494"/>
                  <a:gd name="f43" fmla="*/ f39 1 684780"/>
                  <a:gd name="f44" fmla="*/ 339555 f40 1"/>
                  <a:gd name="f45" fmla="*/ 381764 f39 1"/>
                  <a:gd name="f46" fmla="*/ 358455 f40 1"/>
                  <a:gd name="f47" fmla="*/ 258919 f39 1"/>
                  <a:gd name="f48" fmla="*/ 240650 f40 1"/>
                  <a:gd name="f49" fmla="*/ 179542 f39 1"/>
                  <a:gd name="f50" fmla="*/ 309947 f40 1"/>
                  <a:gd name="f51" fmla="*/ 113395 f39 1"/>
                  <a:gd name="f52" fmla="*/ 363494 f40 1"/>
                  <a:gd name="f53" fmla="*/ 8190 f39 1"/>
                  <a:gd name="f54" fmla="*/ 268368 f40 1"/>
                  <a:gd name="f55" fmla="*/ 0 f39 1"/>
                  <a:gd name="f56" fmla="*/ 107725 f40 1"/>
                  <a:gd name="f57" fmla="*/ 165683 f39 1"/>
                  <a:gd name="f58" fmla="*/ 259549 f39 1"/>
                  <a:gd name="f59" fmla="*/ 0 f40 1"/>
                  <a:gd name="f60" fmla="*/ 382394 f39 1"/>
                  <a:gd name="f61" fmla="*/ 679741 f39 1"/>
                  <a:gd name="f62" fmla="*/ 173873 f40 1"/>
                  <a:gd name="f63" fmla="*/ 684781 f39 1"/>
                  <a:gd name="f64" fmla="*/ 240020 f40 1"/>
                  <a:gd name="f65" fmla="*/ f41 1 f2"/>
                  <a:gd name="f66" fmla="*/ f44 1 363494"/>
                  <a:gd name="f67" fmla="*/ f45 1 684780"/>
                  <a:gd name="f68" fmla="*/ f46 1 363494"/>
                  <a:gd name="f69" fmla="*/ f47 1 684780"/>
                  <a:gd name="f70" fmla="*/ f48 1 363494"/>
                  <a:gd name="f71" fmla="*/ f49 1 684780"/>
                  <a:gd name="f72" fmla="*/ f50 1 363494"/>
                  <a:gd name="f73" fmla="*/ f51 1 684780"/>
                  <a:gd name="f74" fmla="*/ f52 1 363494"/>
                  <a:gd name="f75" fmla="*/ f53 1 684780"/>
                  <a:gd name="f76" fmla="*/ f54 1 363494"/>
                  <a:gd name="f77" fmla="*/ f55 1 684780"/>
                  <a:gd name="f78" fmla="*/ f56 1 363494"/>
                  <a:gd name="f79" fmla="*/ f57 1 684780"/>
                  <a:gd name="f80" fmla="*/ f58 1 684780"/>
                  <a:gd name="f81" fmla="*/ f59 1 363494"/>
                  <a:gd name="f82" fmla="*/ f60 1 684780"/>
                  <a:gd name="f83" fmla="*/ f61 1 684780"/>
                  <a:gd name="f84" fmla="*/ f62 1 363494"/>
                  <a:gd name="f85" fmla="*/ f63 1 684780"/>
                  <a:gd name="f86" fmla="*/ f64 1 363494"/>
                  <a:gd name="f87" fmla="*/ f5 1 f42"/>
                  <a:gd name="f88" fmla="*/ f6 1 f42"/>
                  <a:gd name="f89" fmla="*/ f5 1 f43"/>
                  <a:gd name="f90" fmla="*/ f7 1 f43"/>
                  <a:gd name="f91" fmla="+- f65 0 f1"/>
                  <a:gd name="f92" fmla="*/ f66 1 f42"/>
                  <a:gd name="f93" fmla="*/ f67 1 f43"/>
                  <a:gd name="f94" fmla="*/ f68 1 f42"/>
                  <a:gd name="f95" fmla="*/ f69 1 f43"/>
                  <a:gd name="f96" fmla="*/ f70 1 f42"/>
                  <a:gd name="f97" fmla="*/ f71 1 f43"/>
                  <a:gd name="f98" fmla="*/ f72 1 f42"/>
                  <a:gd name="f99" fmla="*/ f73 1 f43"/>
                  <a:gd name="f100" fmla="*/ f74 1 f42"/>
                  <a:gd name="f101" fmla="*/ f75 1 f43"/>
                  <a:gd name="f102" fmla="*/ f76 1 f42"/>
                  <a:gd name="f103" fmla="*/ f77 1 f43"/>
                  <a:gd name="f104" fmla="*/ f78 1 f42"/>
                  <a:gd name="f105" fmla="*/ f79 1 f43"/>
                  <a:gd name="f106" fmla="*/ f80 1 f43"/>
                  <a:gd name="f107" fmla="*/ f81 1 f42"/>
                  <a:gd name="f108" fmla="*/ f82 1 f43"/>
                  <a:gd name="f109" fmla="*/ f83 1 f43"/>
                  <a:gd name="f110" fmla="*/ f84 1 f42"/>
                  <a:gd name="f111" fmla="*/ f85 1 f43"/>
                  <a:gd name="f112" fmla="*/ f86 1 f42"/>
                  <a:gd name="f113" fmla="*/ f87 f37 1"/>
                  <a:gd name="f114" fmla="*/ f88 f37 1"/>
                  <a:gd name="f115" fmla="*/ f90 f38 1"/>
                  <a:gd name="f116" fmla="*/ f89 f38 1"/>
                  <a:gd name="f117" fmla="*/ f92 f37 1"/>
                  <a:gd name="f118" fmla="*/ f93 f38 1"/>
                  <a:gd name="f119" fmla="*/ f94 f37 1"/>
                  <a:gd name="f120" fmla="*/ f95 f38 1"/>
                  <a:gd name="f121" fmla="*/ f96 f37 1"/>
                  <a:gd name="f122" fmla="*/ f97 f38 1"/>
                  <a:gd name="f123" fmla="*/ f98 f37 1"/>
                  <a:gd name="f124" fmla="*/ f99 f38 1"/>
                  <a:gd name="f125" fmla="*/ f100 f37 1"/>
                  <a:gd name="f126" fmla="*/ f101 f38 1"/>
                  <a:gd name="f127" fmla="*/ f102 f37 1"/>
                  <a:gd name="f128" fmla="*/ f103 f38 1"/>
                  <a:gd name="f129" fmla="*/ f104 f37 1"/>
                  <a:gd name="f130" fmla="*/ f105 f38 1"/>
                  <a:gd name="f131" fmla="*/ f106 f38 1"/>
                  <a:gd name="f132" fmla="*/ f107 f37 1"/>
                  <a:gd name="f133" fmla="*/ f108 f38 1"/>
                  <a:gd name="f134" fmla="*/ f109 f38 1"/>
                  <a:gd name="f135" fmla="*/ f110 f37 1"/>
                  <a:gd name="f136" fmla="*/ f111 f38 1"/>
                  <a:gd name="f137" fmla="*/ f112 f37 1"/>
                </a:gdLst>
                <a:ahLst/>
                <a:cxnLst>
                  <a:cxn ang="3cd4">
                    <a:pos x="hc" y="t"/>
                  </a:cxn>
                  <a:cxn ang="0">
                    <a:pos x="r" y="vc"/>
                  </a:cxn>
                  <a:cxn ang="cd4">
                    <a:pos x="hc" y="b"/>
                  </a:cxn>
                  <a:cxn ang="cd2">
                    <a:pos x="l" y="vc"/>
                  </a:cxn>
                  <a:cxn ang="f91">
                    <a:pos x="f117" y="f118"/>
                  </a:cxn>
                  <a:cxn ang="f91">
                    <a:pos x="f119" y="f120"/>
                  </a:cxn>
                  <a:cxn ang="f91">
                    <a:pos x="f121" y="f120"/>
                  </a:cxn>
                  <a:cxn ang="f91">
                    <a:pos x="f121" y="f122"/>
                  </a:cxn>
                  <a:cxn ang="f91">
                    <a:pos x="f123" y="f124"/>
                  </a:cxn>
                  <a:cxn ang="f91">
                    <a:pos x="f125" y="f124"/>
                  </a:cxn>
                  <a:cxn ang="f91">
                    <a:pos x="f125" y="f126"/>
                  </a:cxn>
                  <a:cxn ang="f91">
                    <a:pos x="f127" y="f128"/>
                  </a:cxn>
                  <a:cxn ang="f91">
                    <a:pos x="f129" y="f130"/>
                  </a:cxn>
                  <a:cxn ang="f91">
                    <a:pos x="f129" y="f131"/>
                  </a:cxn>
                  <a:cxn ang="f91">
                    <a:pos x="f132" y="f131"/>
                  </a:cxn>
                  <a:cxn ang="f91">
                    <a:pos x="f132" y="f133"/>
                  </a:cxn>
                  <a:cxn ang="f91">
                    <a:pos x="f129" y="f133"/>
                  </a:cxn>
                  <a:cxn ang="f91">
                    <a:pos x="f129" y="f134"/>
                  </a:cxn>
                  <a:cxn ang="f91">
                    <a:pos x="f135" y="f136"/>
                  </a:cxn>
                  <a:cxn ang="f91">
                    <a:pos x="f137" y="f134"/>
                  </a:cxn>
                  <a:cxn ang="f91">
                    <a:pos x="f137" y="f133"/>
                  </a:cxn>
                  <a:cxn ang="f91">
                    <a:pos x="f117" y="f133"/>
                  </a:cxn>
                </a:cxnLst>
                <a:rect l="f113" t="f116" r="f114" b="f115"/>
                <a:pathLst>
                  <a:path w="363494" h="684780">
                    <a:moveTo>
                      <a:pt x="f8" y="f9"/>
                    </a:moveTo>
                    <a:lnTo>
                      <a:pt x="f10" y="f11"/>
                    </a:lnTo>
                    <a:lnTo>
                      <a:pt x="f12" y="f11"/>
                    </a:lnTo>
                    <a:lnTo>
                      <a:pt x="f12" y="f13"/>
                    </a:lnTo>
                    <a:cubicBezTo>
                      <a:pt x="f12" y="f14"/>
                      <a:pt x="f15" y="f16"/>
                      <a:pt x="f17" y="f16"/>
                    </a:cubicBezTo>
                    <a:lnTo>
                      <a:pt x="f6" y="f16"/>
                    </a:lnTo>
                    <a:lnTo>
                      <a:pt x="f6" y="f18"/>
                    </a:lnTo>
                    <a:cubicBezTo>
                      <a:pt x="f6" y="f18"/>
                      <a:pt x="f19" y="f5"/>
                      <a:pt x="f20" y="f5"/>
                    </a:cubicBezTo>
                    <a:cubicBezTo>
                      <a:pt x="f21" y="f5"/>
                      <a:pt x="f22" y="f23"/>
                      <a:pt x="f22" y="f24"/>
                    </a:cubicBezTo>
                    <a:lnTo>
                      <a:pt x="f22" y="f25"/>
                    </a:lnTo>
                    <a:lnTo>
                      <a:pt x="f5" y="f25"/>
                    </a:lnTo>
                    <a:lnTo>
                      <a:pt x="f5" y="f26"/>
                    </a:lnTo>
                    <a:lnTo>
                      <a:pt x="f22" y="f26"/>
                    </a:lnTo>
                    <a:lnTo>
                      <a:pt x="f22" y="f27"/>
                    </a:lnTo>
                    <a:cubicBezTo>
                      <a:pt x="f28" y="f29"/>
                      <a:pt x="f30" y="f31"/>
                      <a:pt x="f32" y="f31"/>
                    </a:cubicBezTo>
                    <a:cubicBezTo>
                      <a:pt x="f33" y="f31"/>
                      <a:pt x="f34" y="f29"/>
                      <a:pt x="f35" y="f27"/>
                    </a:cubicBezTo>
                    <a:lnTo>
                      <a:pt x="f35" y="f26"/>
                    </a:lnTo>
                    <a:lnTo>
                      <a:pt x="f8" y="f26"/>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sp>
          <p:nvSpPr>
            <p:cNvPr id="22" name="Freeform 12">
              <a:extLst>
                <a:ext uri="{FF2B5EF4-FFF2-40B4-BE49-F238E27FC236}">
                  <a16:creationId xmlns:a16="http://schemas.microsoft.com/office/drawing/2014/main" id="{FC903C24-7BCA-6F7C-4DD0-4114A8242C6B}"/>
                </a:ext>
              </a:extLst>
            </p:cNvPr>
            <p:cNvSpPr/>
            <p:nvPr/>
          </p:nvSpPr>
          <p:spPr>
            <a:xfrm>
              <a:off x="9115278" y="4763109"/>
              <a:ext cx="562502" cy="562502"/>
            </a:xfrm>
            <a:custGeom>
              <a:avLst/>
              <a:gdLst>
                <a:gd name="f0" fmla="val 10800000"/>
                <a:gd name="f1" fmla="val 5400000"/>
                <a:gd name="f2" fmla="val 180"/>
                <a:gd name="f3" fmla="val w"/>
                <a:gd name="f4" fmla="val h"/>
                <a:gd name="f5" fmla="val 0"/>
                <a:gd name="f6" fmla="val 850463"/>
                <a:gd name="f7" fmla="val 850464"/>
                <a:gd name="f8" fmla="val 425232"/>
                <a:gd name="f9" fmla="val 660081"/>
                <a:gd name="f10" fmla="val 190383"/>
                <a:gd name="f11" fmla="+- 0 0 -90"/>
                <a:gd name="f12" fmla="*/ f3 1 850463"/>
                <a:gd name="f13" fmla="*/ f4 1 850463"/>
                <a:gd name="f14" fmla="+- f6 0 f5"/>
                <a:gd name="f15" fmla="*/ f11 f0 1"/>
                <a:gd name="f16" fmla="*/ f14 1 850463"/>
                <a:gd name="f17" fmla="*/ 850464 f14 1"/>
                <a:gd name="f18" fmla="*/ 425232 f14 1"/>
                <a:gd name="f19" fmla="*/ 0 f14 1"/>
                <a:gd name="f20" fmla="*/ f15 1 f2"/>
                <a:gd name="f21" fmla="*/ f17 1 850463"/>
                <a:gd name="f22" fmla="*/ f18 1 850463"/>
                <a:gd name="f23" fmla="*/ f19 1 850463"/>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850463" h="850463">
                  <a:moveTo>
                    <a:pt x="f7" y="f8"/>
                  </a:moveTo>
                  <a:cubicBezTo>
                    <a:pt x="f7" y="f9"/>
                    <a:pt x="f9" y="f7"/>
                    <a:pt x="f8" y="f7"/>
                  </a:cubicBezTo>
                  <a:cubicBezTo>
                    <a:pt x="f10" y="f7"/>
                    <a:pt x="f5" y="f9"/>
                    <a:pt x="f5" y="f8"/>
                  </a:cubicBezTo>
                  <a:cubicBezTo>
                    <a:pt x="f5" y="f10"/>
                    <a:pt x="f10" y="f5"/>
                    <a:pt x="f8" y="f5"/>
                  </a:cubicBezTo>
                  <a:cubicBezTo>
                    <a:pt x="f9" y="f5"/>
                    <a:pt x="f7" y="f10"/>
                    <a:pt x="f7"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pic>
          <p:nvPicPr>
            <p:cNvPr id="23" name="Graphic 13" descr="World with solid fill">
              <a:extLst>
                <a:ext uri="{FF2B5EF4-FFF2-40B4-BE49-F238E27FC236}">
                  <a16:creationId xmlns:a16="http://schemas.microsoft.com/office/drawing/2014/main" id="{254527F2-EF1E-0998-3C7E-82A1F5C659F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9907" y="4797747"/>
              <a:ext cx="493236" cy="493236"/>
            </a:xfrm>
            <a:prstGeom prst="rect">
              <a:avLst/>
            </a:prstGeom>
            <a:noFill/>
            <a:ln cap="flat">
              <a:noFill/>
            </a:ln>
          </p:spPr>
        </p:pic>
      </p:grpSp>
      <p:sp>
        <p:nvSpPr>
          <p:cNvPr id="27" name="Text Placeholder 18">
            <a:extLst>
              <a:ext uri="{FF2B5EF4-FFF2-40B4-BE49-F238E27FC236}">
                <a16:creationId xmlns:a16="http://schemas.microsoft.com/office/drawing/2014/main" id="{1876E1BA-51E4-096D-4C71-16A43A85170F}"/>
              </a:ext>
            </a:extLst>
          </p:cNvPr>
          <p:cNvSpPr txBox="1"/>
          <p:nvPr/>
        </p:nvSpPr>
        <p:spPr>
          <a:xfrm>
            <a:off x="5089210" y="4186952"/>
            <a:ext cx="5881768" cy="634246"/>
          </a:xfrm>
          <a:prstGeom prst="rect">
            <a:avLst/>
          </a:prstGeom>
          <a:noFill/>
          <a:ln cap="flat">
            <a:noFill/>
          </a:ln>
        </p:spPr>
        <p:txBody>
          <a:bodyPr vert="horz" wrap="square" lIns="91440" tIns="45720" rIns="91440" bIns="45720" anchor="t" anchorCtr="0" compatLnSpc="1">
            <a:normAutofit/>
          </a:bodyPr>
          <a:lstStyle/>
          <a:p>
            <a:pPr marL="0" marR="0" lvl="0" indent="0" algn="r"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US" sz="2800" b="1" i="0" u="none" strike="noStrike" kern="1200" cap="none" spc="0" baseline="0" dirty="0" err="1">
                <a:solidFill>
                  <a:srgbClr val="FFFFFF"/>
                </a:solidFill>
                <a:uFillTx/>
                <a:latin typeface="Calibri"/>
              </a:rPr>
              <a:t>Volg</a:t>
            </a:r>
            <a:r>
              <a:rPr lang="en-US" sz="2800" b="1" i="0" u="none" strike="noStrike" kern="1200" cap="none" spc="0" baseline="0" dirty="0">
                <a:solidFill>
                  <a:srgbClr val="FFFFFF"/>
                </a:solidFill>
                <a:uFillTx/>
                <a:latin typeface="Calibri"/>
              </a:rPr>
              <a:t> </a:t>
            </a:r>
            <a:r>
              <a:rPr lang="en-US" sz="2800" b="1" i="0" u="none" strike="noStrike" kern="1200" cap="none" spc="0" baseline="0" dirty="0" err="1">
                <a:solidFill>
                  <a:srgbClr val="FFFFFF"/>
                </a:solidFill>
                <a:uFillTx/>
                <a:latin typeface="Calibri"/>
              </a:rPr>
              <a:t>ons</a:t>
            </a:r>
            <a:r>
              <a:rPr lang="en-US" sz="2800" b="1" i="0" u="none" strike="noStrike" kern="1200" cap="none" spc="0" baseline="0" dirty="0">
                <a:solidFill>
                  <a:srgbClr val="FFFFFF"/>
                </a:solidFill>
                <a:uFillTx/>
                <a:latin typeface="Calibri"/>
              </a:rPr>
              <a:t> op</a:t>
            </a:r>
          </a:p>
        </p:txBody>
      </p:sp>
      <p:grpSp>
        <p:nvGrpSpPr>
          <p:cNvPr id="28" name="Group 70">
            <a:extLst>
              <a:ext uri="{FF2B5EF4-FFF2-40B4-BE49-F238E27FC236}">
                <a16:creationId xmlns:a16="http://schemas.microsoft.com/office/drawing/2014/main" id="{6D0D594D-9C22-7AD1-6640-9A9BC8A3CA2C}"/>
              </a:ext>
            </a:extLst>
          </p:cNvPr>
          <p:cNvGrpSpPr/>
          <p:nvPr/>
        </p:nvGrpSpPr>
        <p:grpSpPr>
          <a:xfrm>
            <a:off x="-971903" y="3429000"/>
            <a:ext cx="2003943" cy="2483674"/>
            <a:chOff x="3356305" y="3018434"/>
            <a:chExt cx="2003943" cy="2483674"/>
          </a:xfrm>
        </p:grpSpPr>
        <p:sp>
          <p:nvSpPr>
            <p:cNvPr id="29" name="Freeform 71">
              <a:extLst>
                <a:ext uri="{FF2B5EF4-FFF2-40B4-BE49-F238E27FC236}">
                  <a16:creationId xmlns:a16="http://schemas.microsoft.com/office/drawing/2014/main" id="{F0B5F4EC-3BB7-0014-6D54-C67D704B607B}"/>
                </a:ext>
              </a:extLst>
            </p:cNvPr>
            <p:cNvSpPr/>
            <p:nvPr/>
          </p:nvSpPr>
          <p:spPr>
            <a:xfrm>
              <a:off x="3357969" y="4499981"/>
              <a:ext cx="2002279" cy="100212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30" name="Graphic 10">
              <a:extLst>
                <a:ext uri="{FF2B5EF4-FFF2-40B4-BE49-F238E27FC236}">
                  <a16:creationId xmlns:a16="http://schemas.microsoft.com/office/drawing/2014/main" id="{78027E32-25C7-95A1-EF68-A925044B43F7}"/>
                </a:ext>
              </a:extLst>
            </p:cNvPr>
            <p:cNvGrpSpPr/>
            <p:nvPr/>
          </p:nvGrpSpPr>
          <p:grpSpPr>
            <a:xfrm>
              <a:off x="4418947" y="3480599"/>
              <a:ext cx="938778" cy="873499"/>
              <a:chOff x="4418947" y="3480599"/>
              <a:chExt cx="938778" cy="873499"/>
            </a:xfrm>
          </p:grpSpPr>
          <p:sp>
            <p:nvSpPr>
              <p:cNvPr id="31" name="Freeform 77">
                <a:extLst>
                  <a:ext uri="{FF2B5EF4-FFF2-40B4-BE49-F238E27FC236}">
                    <a16:creationId xmlns:a16="http://schemas.microsoft.com/office/drawing/2014/main" id="{03E7697D-6C8D-B372-7DB3-AD33746C44DA}"/>
                  </a:ext>
                </a:extLst>
              </p:cNvPr>
              <p:cNvSpPr/>
              <p:nvPr/>
            </p:nvSpPr>
            <p:spPr>
              <a:xfrm>
                <a:off x="4418947" y="3928390"/>
                <a:ext cx="425333" cy="425708"/>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2" name="Freeform 78">
                <a:extLst>
                  <a:ext uri="{FF2B5EF4-FFF2-40B4-BE49-F238E27FC236}">
                    <a16:creationId xmlns:a16="http://schemas.microsoft.com/office/drawing/2014/main" id="{90827E39-5515-5321-EE23-21A489B171C4}"/>
                  </a:ext>
                </a:extLst>
              </p:cNvPr>
              <p:cNvSpPr/>
              <p:nvPr/>
            </p:nvSpPr>
            <p:spPr>
              <a:xfrm>
                <a:off x="4932392" y="3928390"/>
                <a:ext cx="425333" cy="425708"/>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3" name="Freeform 79">
                <a:extLst>
                  <a:ext uri="{FF2B5EF4-FFF2-40B4-BE49-F238E27FC236}">
                    <a16:creationId xmlns:a16="http://schemas.microsoft.com/office/drawing/2014/main" id="{C4E4B2D3-FB29-B429-EAA6-8D42FFDE5760}"/>
                  </a:ext>
                </a:extLst>
              </p:cNvPr>
              <p:cNvSpPr/>
              <p:nvPr/>
            </p:nvSpPr>
            <p:spPr>
              <a:xfrm>
                <a:off x="4418947" y="3480599"/>
                <a:ext cx="425333" cy="425708"/>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4" name="Freeform 80">
                <a:extLst>
                  <a:ext uri="{FF2B5EF4-FFF2-40B4-BE49-F238E27FC236}">
                    <a16:creationId xmlns:a16="http://schemas.microsoft.com/office/drawing/2014/main" id="{77A922E7-313B-B5CA-A89D-DB65D6F1CD24}"/>
                  </a:ext>
                </a:extLst>
              </p:cNvPr>
              <p:cNvSpPr/>
              <p:nvPr/>
            </p:nvSpPr>
            <p:spPr>
              <a:xfrm>
                <a:off x="4932392" y="3480599"/>
                <a:ext cx="425333" cy="425708"/>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35" name="Freeform 73">
              <a:extLst>
                <a:ext uri="{FF2B5EF4-FFF2-40B4-BE49-F238E27FC236}">
                  <a16:creationId xmlns:a16="http://schemas.microsoft.com/office/drawing/2014/main" id="{5833228C-14EE-FA5E-0B9D-59762BBBD45C}"/>
                </a:ext>
              </a:extLst>
            </p:cNvPr>
            <p:cNvSpPr/>
            <p:nvPr/>
          </p:nvSpPr>
          <p:spPr>
            <a:xfrm>
              <a:off x="3356305" y="3023427"/>
              <a:ext cx="196074" cy="1331732"/>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6" name="Freeform 74">
              <a:extLst>
                <a:ext uri="{FF2B5EF4-FFF2-40B4-BE49-F238E27FC236}">
                  <a16:creationId xmlns:a16="http://schemas.microsoft.com/office/drawing/2014/main" id="{28E110F9-DF57-6451-B61C-2BA4280401F6}"/>
                </a:ext>
              </a:extLst>
            </p:cNvPr>
            <p:cNvSpPr/>
            <p:nvPr/>
          </p:nvSpPr>
          <p:spPr>
            <a:xfrm>
              <a:off x="3680322" y="3023427"/>
              <a:ext cx="196074" cy="1331732"/>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7" name="Freeform 75">
              <a:extLst>
                <a:ext uri="{FF2B5EF4-FFF2-40B4-BE49-F238E27FC236}">
                  <a16:creationId xmlns:a16="http://schemas.microsoft.com/office/drawing/2014/main" id="{75153B61-5DD6-2D1D-336C-4480AC7DA8DD}"/>
                </a:ext>
              </a:extLst>
            </p:cNvPr>
            <p:cNvSpPr/>
            <p:nvPr/>
          </p:nvSpPr>
          <p:spPr>
            <a:xfrm>
              <a:off x="4006004" y="3023427"/>
              <a:ext cx="196074" cy="1331732"/>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8" name="Freeform 76">
              <a:extLst>
                <a:ext uri="{FF2B5EF4-FFF2-40B4-BE49-F238E27FC236}">
                  <a16:creationId xmlns:a16="http://schemas.microsoft.com/office/drawing/2014/main" id="{93F0D239-518F-EE42-4EF1-EE0EAAFD84E1}"/>
                </a:ext>
              </a:extLst>
            </p:cNvPr>
            <p:cNvSpPr/>
            <p:nvPr/>
          </p:nvSpPr>
          <p:spPr>
            <a:xfrm>
              <a:off x="4668999" y="3018434"/>
              <a:ext cx="438674" cy="439469"/>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nvGrpSpPr>
          <p:cNvPr id="39" name="Group 38">
            <a:extLst>
              <a:ext uri="{FF2B5EF4-FFF2-40B4-BE49-F238E27FC236}">
                <a16:creationId xmlns:a16="http://schemas.microsoft.com/office/drawing/2014/main" id="{23331C38-7CEE-CF15-1C6C-89629CF7B47E}"/>
              </a:ext>
            </a:extLst>
          </p:cNvPr>
          <p:cNvGrpSpPr/>
          <p:nvPr/>
        </p:nvGrpSpPr>
        <p:grpSpPr>
          <a:xfrm>
            <a:off x="10502367" y="4797747"/>
            <a:ext cx="562503" cy="527874"/>
            <a:chOff x="3094393" y="4759137"/>
            <a:chExt cx="1074283" cy="1074283"/>
          </a:xfrm>
        </p:grpSpPr>
        <p:sp>
          <p:nvSpPr>
            <p:cNvPr id="40" name="Freeform 236">
              <a:extLst>
                <a:ext uri="{FF2B5EF4-FFF2-40B4-BE49-F238E27FC236}">
                  <a16:creationId xmlns:a16="http://schemas.microsoft.com/office/drawing/2014/main" id="{A6FFA1B5-B584-8B94-1168-3B1C7A25B04B}"/>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26F4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1" name="Group 40">
              <a:extLst>
                <a:ext uri="{FF2B5EF4-FFF2-40B4-BE49-F238E27FC236}">
                  <a16:creationId xmlns:a16="http://schemas.microsoft.com/office/drawing/2014/main" id="{A0150D2A-8850-C45F-B548-68E445C2FEC3}"/>
                </a:ext>
              </a:extLst>
            </p:cNvPr>
            <p:cNvGrpSpPr/>
            <p:nvPr/>
          </p:nvGrpSpPr>
          <p:grpSpPr>
            <a:xfrm>
              <a:off x="3303016" y="4946695"/>
              <a:ext cx="685139" cy="655838"/>
              <a:chOff x="3303016" y="4946695"/>
              <a:chExt cx="685139" cy="655838"/>
            </a:xfrm>
          </p:grpSpPr>
          <p:sp>
            <p:nvSpPr>
              <p:cNvPr id="42" name="Freeform 238">
                <a:extLst>
                  <a:ext uri="{FF2B5EF4-FFF2-40B4-BE49-F238E27FC236}">
                    <a16:creationId xmlns:a16="http://schemas.microsoft.com/office/drawing/2014/main" id="{457561BF-8FBF-8DDA-D782-86B68AEAFB56}"/>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43" name="Freeform 239">
                <a:extLst>
                  <a:ext uri="{FF2B5EF4-FFF2-40B4-BE49-F238E27FC236}">
                    <a16:creationId xmlns:a16="http://schemas.microsoft.com/office/drawing/2014/main" id="{AC2A08D8-2AE0-E094-003E-C0773179C724}"/>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44" name="Freeform 240">
                <a:extLst>
                  <a:ext uri="{FF2B5EF4-FFF2-40B4-BE49-F238E27FC236}">
                    <a16:creationId xmlns:a16="http://schemas.microsoft.com/office/drawing/2014/main" id="{D9395818-09A1-5142-B6BF-83F2485DBD02}"/>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xfrm>
            <a:off x="904856" y="1699328"/>
            <a:ext cx="10052954" cy="4250335"/>
          </a:xfrm>
          <a:prstGeom prst="rect">
            <a:avLst/>
          </a:prstGeom>
        </p:spPr>
        <p:txBody>
          <a:bodyPr/>
          <a:lstStyle/>
          <a:p>
            <a:pPr marL="0" indent="0" algn="just"/>
            <a:r>
              <a:rPr lang="en-US" b="1" dirty="0"/>
              <a:t>Focus: </a:t>
            </a:r>
            <a:r>
              <a:rPr lang="nl-NL" dirty="0"/>
              <a:t>Hoe communicatie en samenwerking invloed hebben op voedselsystemen, onderwijs en dienstverlening in de samenleving, het bedrijfsleven en het hoger onderwijs.</a:t>
            </a:r>
          </a:p>
          <a:p>
            <a:pPr marL="0" indent="0" algn="just"/>
            <a:endParaRPr lang="en-US" b="1" dirty="0"/>
          </a:p>
          <a:p>
            <a:pPr marL="0" indent="0" algn="just"/>
            <a:r>
              <a:rPr lang="en-US" b="1" dirty="0"/>
              <a:t>Leerdoelen</a:t>
            </a:r>
          </a:p>
          <a:p>
            <a:pPr marL="0" indent="0" algn="just"/>
            <a:r>
              <a:rPr lang="en-US" dirty="0"/>
              <a:t>Na </a:t>
            </a:r>
            <a:r>
              <a:rPr lang="en-US" dirty="0" err="1"/>
              <a:t>deze</a:t>
            </a:r>
            <a:r>
              <a:rPr lang="en-US" dirty="0"/>
              <a:t> module </a:t>
            </a:r>
            <a:r>
              <a:rPr lang="en-US" dirty="0" err="1"/>
              <a:t>kun</a:t>
            </a:r>
            <a:r>
              <a:rPr lang="en-US" dirty="0"/>
              <a:t> je:</a:t>
            </a:r>
          </a:p>
          <a:p>
            <a:pPr marL="342900" indent="-342900" algn="just">
              <a:buFont typeface="Arial" panose="020B0604020202020204" pitchFamily="34" charset="0"/>
              <a:buChar char="•"/>
            </a:pPr>
            <a:r>
              <a:rPr lang="nl-NL" dirty="0"/>
              <a:t>Uitleggen hoe communicatie en samenwerking bijdragen aan inclusieve en duurzame voedselsystemen</a:t>
            </a:r>
            <a:r>
              <a:rPr lang="en-US" dirty="0"/>
              <a:t>.</a:t>
            </a:r>
          </a:p>
          <a:p>
            <a:pPr marL="342900" indent="-342900" algn="just">
              <a:buFont typeface="Arial" panose="020B0604020202020204" pitchFamily="34" charset="0"/>
              <a:buChar char="•"/>
            </a:pPr>
            <a:r>
              <a:rPr lang="nl-NL" dirty="0"/>
              <a:t>Analyseren hoe praktijkgericht leren en maatschappelijke betrokkenheid voedingseducatie verbeteren</a:t>
            </a:r>
            <a:r>
              <a:rPr lang="en-US" dirty="0"/>
              <a:t>.</a:t>
            </a:r>
          </a:p>
          <a:p>
            <a:pPr marL="342900" indent="-342900" algn="just">
              <a:buFont typeface="Arial" panose="020B0604020202020204" pitchFamily="34" charset="0"/>
              <a:buChar char="•"/>
            </a:pPr>
            <a:r>
              <a:rPr lang="nl-NL" dirty="0"/>
              <a:t>Samenwerking toepassen op echte vraagstukken rond voedsel, horeca en de samenleving.</a:t>
            </a:r>
          </a:p>
          <a:p>
            <a:pPr marL="342900" indent="-342900" algn="just">
              <a:buFont typeface="Arial" panose="020B0604020202020204" pitchFamily="34" charset="0"/>
              <a:buChar char="•"/>
            </a:pPr>
            <a:r>
              <a:rPr lang="nl-NL" dirty="0"/>
              <a:t>Reflecteren op je eigen manier van communiceren binnen verschillende disciplines, culturen en sectoren</a:t>
            </a:r>
            <a:endParaRPr lang="en-US" dirty="0"/>
          </a:p>
        </p:txBody>
      </p:sp>
      <p:sp>
        <p:nvSpPr>
          <p:cNvPr id="6" name="Text Placeholder 1">
            <a:extLst>
              <a:ext uri="{FF2B5EF4-FFF2-40B4-BE49-F238E27FC236}">
                <a16:creationId xmlns:a16="http://schemas.microsoft.com/office/drawing/2014/main" id="{9DDAB6F0-ACBF-4525-A045-63EFA66CDD1C}"/>
              </a:ext>
            </a:extLst>
          </p:cNvPr>
          <p:cNvSpPr txBox="1">
            <a:spLocks/>
          </p:cNvSpPr>
          <p:nvPr/>
        </p:nvSpPr>
        <p:spPr>
          <a:xfrm>
            <a:off x="-1" y="650590"/>
            <a:ext cx="5432079"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Leerdoelen </a:t>
            </a:r>
          </a:p>
        </p:txBody>
      </p:sp>
    </p:spTree>
    <p:extLst>
      <p:ext uri="{BB962C8B-B14F-4D97-AF65-F5344CB8AC3E}">
        <p14:creationId xmlns:p14="http://schemas.microsoft.com/office/powerpoint/2010/main" val="840311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2CC71-5319-1438-984E-018673794D20}"/>
            </a:ext>
          </a:extLst>
        </p:cNvPr>
        <p:cNvGrpSpPr/>
        <p:nvPr/>
      </p:nvGrpSpPr>
      <p:grpSpPr>
        <a:xfrm>
          <a:off x="0" y="0"/>
          <a:ext cx="0" cy="0"/>
          <a:chOff x="0" y="0"/>
          <a:chExt cx="0" cy="0"/>
        </a:xfrm>
      </p:grpSpPr>
      <p:pic>
        <p:nvPicPr>
          <p:cNvPr id="9" name="Picture Placeholder 3" descr="Heart-shaped jam on toast">
            <a:extLst>
              <a:ext uri="{FF2B5EF4-FFF2-40B4-BE49-F238E27FC236}">
                <a16:creationId xmlns:a16="http://schemas.microsoft.com/office/drawing/2014/main" id="{07ACCBF7-2D88-5CE3-C936-A14F64B375D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38772" y="2626822"/>
            <a:ext cx="8328758" cy="3634830"/>
          </a:xfrm>
        </p:spPr>
      </p:pic>
      <p:sp>
        <p:nvSpPr>
          <p:cNvPr id="5" name="Text Placeholder 4">
            <a:extLst>
              <a:ext uri="{FF2B5EF4-FFF2-40B4-BE49-F238E27FC236}">
                <a16:creationId xmlns:a16="http://schemas.microsoft.com/office/drawing/2014/main" id="{32C20200-6F8C-F556-9EC1-0BD841847FDA}"/>
              </a:ext>
            </a:extLst>
          </p:cNvPr>
          <p:cNvSpPr>
            <a:spLocks noGrp="1"/>
          </p:cNvSpPr>
          <p:nvPr>
            <p:ph type="body" sz="quarter" idx="17"/>
          </p:nvPr>
        </p:nvSpPr>
        <p:spPr/>
        <p:txBody>
          <a:bodyPr/>
          <a:lstStyle/>
          <a:p>
            <a:r>
              <a:rPr lang="en-US" dirty="0"/>
              <a:t>02</a:t>
            </a:r>
          </a:p>
        </p:txBody>
      </p:sp>
      <p:sp>
        <p:nvSpPr>
          <p:cNvPr id="14" name="Rectangle 13">
            <a:extLst>
              <a:ext uri="{FF2B5EF4-FFF2-40B4-BE49-F238E27FC236}">
                <a16:creationId xmlns:a16="http://schemas.microsoft.com/office/drawing/2014/main" id="{94A2FE3F-F4C2-BB91-1F10-E78D3D716B5B}"/>
              </a:ext>
            </a:extLst>
          </p:cNvPr>
          <p:cNvSpPr/>
          <p:nvPr/>
        </p:nvSpPr>
        <p:spPr>
          <a:xfrm>
            <a:off x="5523514" y="3110948"/>
            <a:ext cx="5178176" cy="2016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758B15EB-CD57-499F-275A-C495BECB6A17}"/>
              </a:ext>
            </a:extLst>
          </p:cNvPr>
          <p:cNvSpPr txBox="1"/>
          <p:nvPr/>
        </p:nvSpPr>
        <p:spPr>
          <a:xfrm>
            <a:off x="5707537" y="3163246"/>
            <a:ext cx="5178177" cy="1754326"/>
          </a:xfrm>
          <a:prstGeom prst="rect">
            <a:avLst/>
          </a:prstGeom>
          <a:noFill/>
        </p:spPr>
        <p:txBody>
          <a:bodyPr wrap="square" rtlCol="0">
            <a:spAutoFit/>
          </a:bodyPr>
          <a:lstStyle/>
          <a:p>
            <a:r>
              <a:rPr lang="en-US" sz="3600" b="1" spc="324" dirty="0">
                <a:solidFill>
                  <a:srgbClr val="F26F46"/>
                </a:solidFill>
                <a:latin typeface="Calibri" panose="020F0502020204030204" pitchFamily="34" charset="0"/>
                <a:cs typeface="Calibri" panose="020F0502020204030204" pitchFamily="34" charset="0"/>
              </a:rPr>
              <a:t>COMMUNICATIE EN STORYTELLING IN VOEDSELSYSTEMEN</a:t>
            </a:r>
          </a:p>
        </p:txBody>
      </p:sp>
      <p:grpSp>
        <p:nvGrpSpPr>
          <p:cNvPr id="10" name="Group 9">
            <a:extLst>
              <a:ext uri="{FF2B5EF4-FFF2-40B4-BE49-F238E27FC236}">
                <a16:creationId xmlns:a16="http://schemas.microsoft.com/office/drawing/2014/main" id="{6B0BEB2D-0783-80EA-EA7A-A49E24538733}"/>
              </a:ext>
            </a:extLst>
          </p:cNvPr>
          <p:cNvGrpSpPr/>
          <p:nvPr/>
        </p:nvGrpSpPr>
        <p:grpSpPr>
          <a:xfrm>
            <a:off x="9256295" y="-181962"/>
            <a:ext cx="2366621" cy="2933183"/>
            <a:chOff x="2887563" y="4517695"/>
            <a:chExt cx="1145987" cy="1420333"/>
          </a:xfrm>
          <a:solidFill>
            <a:schemeClr val="bg1">
              <a:alpha val="26000"/>
            </a:schemeClr>
          </a:solidFill>
        </p:grpSpPr>
        <p:sp>
          <p:nvSpPr>
            <p:cNvPr id="11" name="Freeform 10">
              <a:extLst>
                <a:ext uri="{FF2B5EF4-FFF2-40B4-BE49-F238E27FC236}">
                  <a16:creationId xmlns:a16="http://schemas.microsoft.com/office/drawing/2014/main" id="{F166D404-8197-B5ED-BDE1-5D02FDB505B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2" name="Graphic 10">
              <a:extLst>
                <a:ext uri="{FF2B5EF4-FFF2-40B4-BE49-F238E27FC236}">
                  <a16:creationId xmlns:a16="http://schemas.microsoft.com/office/drawing/2014/main" id="{429954D1-D9EE-769D-C1E3-2CE371B47282}"/>
                </a:ext>
              </a:extLst>
            </p:cNvPr>
            <p:cNvGrpSpPr/>
            <p:nvPr/>
          </p:nvGrpSpPr>
          <p:grpSpPr>
            <a:xfrm>
              <a:off x="3495254" y="4781992"/>
              <a:ext cx="536857" cy="499528"/>
              <a:chOff x="3495254" y="4781992"/>
              <a:chExt cx="536857" cy="499528"/>
            </a:xfrm>
            <a:grpFill/>
          </p:grpSpPr>
          <p:sp>
            <p:nvSpPr>
              <p:cNvPr id="19" name="Freeform 18">
                <a:extLst>
                  <a:ext uri="{FF2B5EF4-FFF2-40B4-BE49-F238E27FC236}">
                    <a16:creationId xmlns:a16="http://schemas.microsoft.com/office/drawing/2014/main" id="{498E75CC-45FD-6FF8-3C8A-AD1ED83758D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8EC4D0A-3137-BCDB-A0B2-8F872DA6B0E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822CFFF-524F-536B-06B1-2A2FE0B6908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CE98C41-00DB-AB71-8EEC-285D3FE39E7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205C6B49-B365-1FBC-CF59-C72A5AE37D90}"/>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4991454-B357-5AE5-B92E-E65198F4FEF9}"/>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150ED4B-ABAF-08A1-7A1A-85B05AC65DBF}"/>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3B3045F-460D-6DB1-5605-4178981DAC4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945816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659219" y="826894"/>
            <a:ext cx="10479218" cy="803654"/>
          </a:xfrm>
          <a:prstGeom prst="rect">
            <a:avLst/>
          </a:prstGeom>
        </p:spPr>
        <p:txBody>
          <a:bodyPr/>
          <a:lstStyle/>
          <a:p>
            <a:r>
              <a:rPr lang="en-US" dirty="0"/>
              <a:t>Eten als vorm van communicatie </a:t>
            </a:r>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xfrm>
            <a:off x="659219" y="2183385"/>
            <a:ext cx="10724855" cy="3781929"/>
          </a:xfrm>
          <a:prstGeom prst="rect">
            <a:avLst/>
          </a:prstGeom>
        </p:spPr>
        <p:txBody>
          <a:bodyPr/>
          <a:lstStyle/>
          <a:p>
            <a:r>
              <a:rPr lang="nl-NL" dirty="0"/>
              <a:t>Voedsel is ook een vorm van communicatie. Het laat culturele betekenissen, sociale waarden en gedeelde herinneringen zien. Voedsel voedt niet alleen het lichaam, maar vertelt ook iets over de </a:t>
            </a:r>
            <a:r>
              <a:rPr lang="nl-NL" b="1" dirty="0"/>
              <a:t>geschiedenis</a:t>
            </a:r>
            <a:r>
              <a:rPr lang="nl-NL" dirty="0"/>
              <a:t>, </a:t>
            </a:r>
            <a:r>
              <a:rPr lang="nl-NL" b="1" dirty="0"/>
              <a:t>tradities</a:t>
            </a:r>
            <a:r>
              <a:rPr lang="nl-NL" dirty="0"/>
              <a:t> en de </a:t>
            </a:r>
            <a:r>
              <a:rPr lang="nl-NL" b="1" dirty="0"/>
              <a:t>relatie</a:t>
            </a:r>
            <a:r>
              <a:rPr lang="nl-NL" dirty="0"/>
              <a:t> met de </a:t>
            </a:r>
            <a:r>
              <a:rPr lang="nl-NL" b="1" dirty="0"/>
              <a:t>omgeving</a:t>
            </a:r>
            <a:r>
              <a:rPr lang="nl-NL" dirty="0"/>
              <a:t> van mensen.</a:t>
            </a:r>
          </a:p>
          <a:p>
            <a:r>
              <a:rPr lang="nl-NL" dirty="0"/>
              <a:t>Maaltijden, eetgewoonten en rituelen laten zien wie we zijn en hoe we met elkaar verbonden zijn. Ze spelen een belangrijke rol in gemeenschappen.</a:t>
            </a:r>
          </a:p>
          <a:p>
            <a:pPr marL="0" indent="0" algn="just"/>
            <a:endParaRPr lang="en-US" dirty="0"/>
          </a:p>
          <a:p>
            <a:r>
              <a:rPr lang="en-US" dirty="0"/>
              <a:t>Ook de </a:t>
            </a:r>
            <a:r>
              <a:rPr lang="en-US" dirty="0" err="1">
                <a:hlinkClick r:id="rId3"/>
              </a:rPr>
              <a:t>Voedsel</a:t>
            </a:r>
            <a:r>
              <a:rPr lang="en-US" dirty="0">
                <a:hlinkClick r:id="rId3"/>
              </a:rPr>
              <a:t>- en Landbouworganisatie van de Verenigde Naties</a:t>
            </a:r>
            <a:r>
              <a:rPr lang="en-US" dirty="0"/>
              <a:t>, </a:t>
            </a:r>
            <a:r>
              <a:rPr lang="nl-NL" dirty="0"/>
              <a:t>benadrukt dit. Zij zien voedsel als een krachtige uiting van cultuur, gemeenschapsgevoel en kennis die van generatie op generatie wordt doorgegeven.</a:t>
            </a:r>
          </a:p>
          <a:p>
            <a:r>
              <a:rPr lang="nl-NL" dirty="0"/>
              <a:t>Door voedsel als communicatie te bekijken, leer je niet alleen </a:t>
            </a:r>
            <a:r>
              <a:rPr lang="nl-NL" i="1" dirty="0"/>
              <a:t>wat</a:t>
            </a:r>
            <a:r>
              <a:rPr lang="nl-NL" dirty="0"/>
              <a:t> mensen eten, maar ook </a:t>
            </a:r>
            <a:r>
              <a:rPr lang="nl-NL" i="1" dirty="0"/>
              <a:t>hoe, waarom, waar en met wie</a:t>
            </a:r>
            <a:r>
              <a:rPr lang="nl-NL" dirty="0"/>
              <a:t>. Dit helpt om beter te begrijpen hoe voedsel gedrag, waarden en sociale structuren beïnvloedt.</a:t>
            </a:r>
          </a:p>
          <a:p>
            <a:pPr marL="0" indent="0" algn="just"/>
            <a:endParaRPr lang="en-US" dirty="0"/>
          </a:p>
        </p:txBody>
      </p:sp>
      <p:grpSp>
        <p:nvGrpSpPr>
          <p:cNvPr id="2" name="Group 1">
            <a:extLst>
              <a:ext uri="{FF2B5EF4-FFF2-40B4-BE49-F238E27FC236}">
                <a16:creationId xmlns:a16="http://schemas.microsoft.com/office/drawing/2014/main" id="{E1CAB8B6-0466-BC4D-6CC1-4961C07DB181}"/>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7ECCDDBB-60AB-A710-1AF0-88C4CA2BF399}"/>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90B564A8-60D0-4603-CA2A-F0C654AD9881}"/>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3728212F-90C5-0063-403A-C4FC2A9E7966}"/>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8EA97A95-E5BD-A2F3-74E2-CFD510B2BCF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71C715C-B3BA-172E-8FBB-18239AEAB7F4}"/>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74419AC4-311B-614D-A671-DBD22559FBC7}"/>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33FBADB9-A2B2-45F5-7A96-5ED63BC35359}"/>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F0C44CCF-5EEC-92F4-A01D-0A121B121205}"/>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9465AB7-1694-06B4-9E62-97BEC5087E9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85632CE-7F13-DD84-EEC1-0EA4171BFDAC}"/>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967080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2A7E9C-4380-E2A2-0905-EF0C389A2255}"/>
              </a:ext>
            </a:extLst>
          </p:cNvPr>
          <p:cNvSpPr>
            <a:spLocks noGrp="1"/>
          </p:cNvSpPr>
          <p:nvPr>
            <p:ph type="body" sz="quarter" idx="18"/>
          </p:nvPr>
        </p:nvSpPr>
        <p:spPr>
          <a:xfrm>
            <a:off x="299988" y="1652929"/>
            <a:ext cx="5549876" cy="3666574"/>
          </a:xfrm>
        </p:spPr>
        <p:txBody>
          <a:bodyPr/>
          <a:lstStyle/>
          <a:p>
            <a:pPr marL="0" indent="0"/>
            <a:r>
              <a:rPr lang="nl-NL" dirty="0"/>
              <a:t>Verhalen over voedsel beïnvloeden hoe mensen begrijpen wat voedsel betekent en waarom het belangrijk is. Deze verhalen gaan onder meer over</a:t>
            </a:r>
            <a:r>
              <a:rPr lang="en-US" dirty="0"/>
              <a:t>:</a:t>
            </a:r>
          </a:p>
          <a:p>
            <a:pPr marL="342900" indent="-342900">
              <a:spcBef>
                <a:spcPts val="400"/>
              </a:spcBef>
              <a:buFont typeface="Arial" panose="020B0604020202020204" pitchFamily="34" charset="0"/>
              <a:buChar char="•"/>
            </a:pPr>
            <a:r>
              <a:rPr lang="en-US" dirty="0" err="1"/>
              <a:t>herkomst</a:t>
            </a:r>
            <a:endParaRPr lang="en-US" dirty="0"/>
          </a:p>
          <a:p>
            <a:pPr marL="342900" indent="-342900">
              <a:spcBef>
                <a:spcPts val="400"/>
              </a:spcBef>
              <a:buFont typeface="Arial" panose="020B0604020202020204" pitchFamily="34" charset="0"/>
              <a:buChar char="•"/>
            </a:pPr>
            <a:r>
              <a:rPr lang="en-US" dirty="0" err="1"/>
              <a:t>productiemethoden</a:t>
            </a:r>
            <a:endParaRPr lang="en-US" dirty="0"/>
          </a:p>
          <a:p>
            <a:pPr marL="342900" indent="-342900">
              <a:spcBef>
                <a:spcPts val="400"/>
              </a:spcBef>
              <a:buFont typeface="Arial" panose="020B0604020202020204" pitchFamily="34" charset="0"/>
              <a:buChar char="•"/>
            </a:pPr>
            <a:r>
              <a:rPr lang="en-US" dirty="0"/>
              <a:t>culturele tradities</a:t>
            </a:r>
          </a:p>
          <a:p>
            <a:pPr marL="342900" indent="-342900">
              <a:spcBef>
                <a:spcPts val="400"/>
              </a:spcBef>
              <a:buFont typeface="Arial" panose="020B0604020202020204" pitchFamily="34" charset="0"/>
              <a:buChar char="•"/>
            </a:pPr>
            <a:r>
              <a:rPr lang="en-US" dirty="0"/>
              <a:t>ethische waarden</a:t>
            </a:r>
          </a:p>
          <a:p>
            <a:r>
              <a:rPr lang="nl-NL" dirty="0"/>
              <a:t>Door verhalen wordt voedsel meer dan alleen een product. Het wordt verbonden met ideeën over kwaliteit, verantwoordelijkheid en identiteit.</a:t>
            </a:r>
          </a:p>
          <a:p>
            <a:r>
              <a:rPr lang="nl-NL" dirty="0"/>
              <a:t>Verhalen over voedsel geven vorm aan waarden door:</a:t>
            </a:r>
          </a:p>
          <a:p>
            <a:endParaRPr lang="en-IE" dirty="0"/>
          </a:p>
        </p:txBody>
      </p:sp>
      <p:sp>
        <p:nvSpPr>
          <p:cNvPr id="3" name="Text Placeholder 2">
            <a:extLst>
              <a:ext uri="{FF2B5EF4-FFF2-40B4-BE49-F238E27FC236}">
                <a16:creationId xmlns:a16="http://schemas.microsoft.com/office/drawing/2014/main" id="{99A3A943-B5E0-3166-4B58-26EDACB544F0}"/>
              </a:ext>
            </a:extLst>
          </p:cNvPr>
          <p:cNvSpPr>
            <a:spLocks noGrp="1"/>
          </p:cNvSpPr>
          <p:nvPr>
            <p:ph type="body" sz="quarter" idx="16"/>
          </p:nvPr>
        </p:nvSpPr>
        <p:spPr>
          <a:xfrm>
            <a:off x="408688" y="519395"/>
            <a:ext cx="5362192" cy="992652"/>
          </a:xfrm>
        </p:spPr>
        <p:txBody>
          <a:bodyPr/>
          <a:lstStyle/>
          <a:p>
            <a:r>
              <a:rPr lang="en-US" dirty="0"/>
              <a:t>Hoe verhalen over eten </a:t>
            </a:r>
            <a:r>
              <a:rPr lang="en-US" dirty="0" err="1"/>
              <a:t>onze</a:t>
            </a:r>
            <a:r>
              <a:rPr lang="en-US" dirty="0"/>
              <a:t> </a:t>
            </a:r>
            <a:r>
              <a:rPr lang="en-US" dirty="0" err="1"/>
              <a:t>keuzes</a:t>
            </a:r>
            <a:r>
              <a:rPr lang="en-US" dirty="0"/>
              <a:t> vormgeven</a:t>
            </a:r>
            <a:endParaRPr lang="en-IE" dirty="0"/>
          </a:p>
        </p:txBody>
      </p:sp>
      <p:sp>
        <p:nvSpPr>
          <p:cNvPr id="5" name="Freeform 1">
            <a:extLst>
              <a:ext uri="{FF2B5EF4-FFF2-40B4-BE49-F238E27FC236}">
                <a16:creationId xmlns:a16="http://schemas.microsoft.com/office/drawing/2014/main" id="{0DC45A51-9B52-F198-4141-B9D1BEEC1929}"/>
              </a:ext>
            </a:extLst>
          </p:cNvPr>
          <p:cNvSpPr>
            <a:spLocks noChangeArrowheads="1"/>
          </p:cNvSpPr>
          <p:nvPr/>
        </p:nvSpPr>
        <p:spPr bwMode="auto">
          <a:xfrm>
            <a:off x="8409117" y="633657"/>
            <a:ext cx="3212498" cy="1157474"/>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7473B6"/>
          </a:solidFill>
          <a:ln>
            <a:noFill/>
          </a:ln>
          <a:effectLst/>
        </p:spPr>
        <p:txBody>
          <a:bodyPr wrap="none" anchor="ctr"/>
          <a:lstStyle/>
          <a:p>
            <a:endParaRPr lang="en-US" sz="900"/>
          </a:p>
        </p:txBody>
      </p:sp>
      <p:sp>
        <p:nvSpPr>
          <p:cNvPr id="6" name="Freeform 245">
            <a:extLst>
              <a:ext uri="{FF2B5EF4-FFF2-40B4-BE49-F238E27FC236}">
                <a16:creationId xmlns:a16="http://schemas.microsoft.com/office/drawing/2014/main" id="{EAB8FFA3-048F-2032-925F-DE4822863680}"/>
              </a:ext>
            </a:extLst>
          </p:cNvPr>
          <p:cNvSpPr>
            <a:spLocks noChangeArrowheads="1"/>
          </p:cNvSpPr>
          <p:nvPr/>
        </p:nvSpPr>
        <p:spPr bwMode="auto">
          <a:xfrm>
            <a:off x="7516005" y="490759"/>
            <a:ext cx="1462323" cy="1433744"/>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F26F46"/>
          </a:solidFill>
          <a:ln>
            <a:noFill/>
          </a:ln>
          <a:effectLst/>
        </p:spPr>
        <p:txBody>
          <a:bodyPr wrap="none" anchor="ctr"/>
          <a:lstStyle/>
          <a:p>
            <a:endParaRPr lang="en-US" sz="900"/>
          </a:p>
        </p:txBody>
      </p:sp>
      <p:sp>
        <p:nvSpPr>
          <p:cNvPr id="7" name="Freeform 246">
            <a:extLst>
              <a:ext uri="{FF2B5EF4-FFF2-40B4-BE49-F238E27FC236}">
                <a16:creationId xmlns:a16="http://schemas.microsoft.com/office/drawing/2014/main" id="{FD41B49D-9FF5-8DCE-7980-BF31419A5263}"/>
              </a:ext>
            </a:extLst>
          </p:cNvPr>
          <p:cNvSpPr>
            <a:spLocks noChangeArrowheads="1"/>
          </p:cNvSpPr>
          <p:nvPr/>
        </p:nvSpPr>
        <p:spPr bwMode="auto">
          <a:xfrm>
            <a:off x="6737210" y="2053111"/>
            <a:ext cx="3212498"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CC0DA"/>
          </a:solidFill>
          <a:ln>
            <a:noFill/>
          </a:ln>
          <a:effectLst/>
        </p:spPr>
        <p:txBody>
          <a:bodyPr wrap="none" anchor="ctr"/>
          <a:lstStyle/>
          <a:p>
            <a:endParaRPr lang="en-US" sz="900" dirty="0"/>
          </a:p>
        </p:txBody>
      </p:sp>
      <p:sp>
        <p:nvSpPr>
          <p:cNvPr id="8" name="Freeform 247">
            <a:extLst>
              <a:ext uri="{FF2B5EF4-FFF2-40B4-BE49-F238E27FC236}">
                <a16:creationId xmlns:a16="http://schemas.microsoft.com/office/drawing/2014/main" id="{979A438F-F397-48A4-C951-FE8AE7E2FC86}"/>
              </a:ext>
            </a:extLst>
          </p:cNvPr>
          <p:cNvSpPr>
            <a:spLocks noChangeArrowheads="1"/>
          </p:cNvSpPr>
          <p:nvPr/>
        </p:nvSpPr>
        <p:spPr bwMode="auto">
          <a:xfrm>
            <a:off x="5844098" y="1910213"/>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F26F46"/>
          </a:solidFill>
          <a:ln>
            <a:noFill/>
          </a:ln>
          <a:effectLst/>
        </p:spPr>
        <p:txBody>
          <a:bodyPr wrap="none" anchor="ctr"/>
          <a:lstStyle/>
          <a:p>
            <a:endParaRPr lang="en-US" sz="900"/>
          </a:p>
        </p:txBody>
      </p:sp>
      <p:sp>
        <p:nvSpPr>
          <p:cNvPr id="9" name="Freeform 248">
            <a:extLst>
              <a:ext uri="{FF2B5EF4-FFF2-40B4-BE49-F238E27FC236}">
                <a16:creationId xmlns:a16="http://schemas.microsoft.com/office/drawing/2014/main" id="{82055556-50B2-89B6-44FC-E3E776A0C7AD}"/>
              </a:ext>
            </a:extLst>
          </p:cNvPr>
          <p:cNvSpPr>
            <a:spLocks noChangeArrowheads="1"/>
          </p:cNvSpPr>
          <p:nvPr/>
        </p:nvSpPr>
        <p:spPr bwMode="auto">
          <a:xfrm>
            <a:off x="8409117" y="3451129"/>
            <a:ext cx="3212498" cy="1157474"/>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292668"/>
          </a:solidFill>
          <a:ln>
            <a:noFill/>
          </a:ln>
          <a:effectLst/>
        </p:spPr>
        <p:txBody>
          <a:bodyPr wrap="none" anchor="ctr"/>
          <a:lstStyle/>
          <a:p>
            <a:endParaRPr lang="en-US" sz="900"/>
          </a:p>
        </p:txBody>
      </p:sp>
      <p:sp>
        <p:nvSpPr>
          <p:cNvPr id="10" name="Freeform 249">
            <a:extLst>
              <a:ext uri="{FF2B5EF4-FFF2-40B4-BE49-F238E27FC236}">
                <a16:creationId xmlns:a16="http://schemas.microsoft.com/office/drawing/2014/main" id="{42DD2913-7F5D-D5EF-9F98-0DC22C5EC51B}"/>
              </a:ext>
            </a:extLst>
          </p:cNvPr>
          <p:cNvSpPr>
            <a:spLocks noChangeArrowheads="1"/>
          </p:cNvSpPr>
          <p:nvPr/>
        </p:nvSpPr>
        <p:spPr bwMode="auto">
          <a:xfrm>
            <a:off x="7516005" y="3308231"/>
            <a:ext cx="1462323" cy="1433744"/>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F26F46"/>
          </a:solidFill>
          <a:ln>
            <a:noFill/>
          </a:ln>
          <a:effectLst/>
        </p:spPr>
        <p:txBody>
          <a:bodyPr wrap="none" anchor="ctr"/>
          <a:lstStyle/>
          <a:p>
            <a:endParaRPr lang="en-US" sz="900"/>
          </a:p>
        </p:txBody>
      </p:sp>
      <p:sp>
        <p:nvSpPr>
          <p:cNvPr id="11" name="Freeform 250">
            <a:extLst>
              <a:ext uri="{FF2B5EF4-FFF2-40B4-BE49-F238E27FC236}">
                <a16:creationId xmlns:a16="http://schemas.microsoft.com/office/drawing/2014/main" id="{489C5953-F0BF-9C7D-451C-F6E211DAFFA1}"/>
              </a:ext>
            </a:extLst>
          </p:cNvPr>
          <p:cNvSpPr>
            <a:spLocks noChangeArrowheads="1"/>
          </p:cNvSpPr>
          <p:nvPr/>
        </p:nvSpPr>
        <p:spPr bwMode="auto">
          <a:xfrm>
            <a:off x="6822074" y="4849147"/>
            <a:ext cx="3212498"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55854D"/>
          </a:solidFill>
          <a:ln>
            <a:noFill/>
          </a:ln>
          <a:effectLst/>
        </p:spPr>
        <p:txBody>
          <a:bodyPr wrap="none" anchor="ctr"/>
          <a:lstStyle/>
          <a:p>
            <a:endParaRPr lang="en-US" sz="900"/>
          </a:p>
        </p:txBody>
      </p:sp>
      <p:sp>
        <p:nvSpPr>
          <p:cNvPr id="12" name="Freeform 251">
            <a:extLst>
              <a:ext uri="{FF2B5EF4-FFF2-40B4-BE49-F238E27FC236}">
                <a16:creationId xmlns:a16="http://schemas.microsoft.com/office/drawing/2014/main" id="{160F2D39-51EE-E3DA-F09D-CFAC5C10A645}"/>
              </a:ext>
            </a:extLst>
          </p:cNvPr>
          <p:cNvSpPr>
            <a:spLocks noChangeArrowheads="1"/>
          </p:cNvSpPr>
          <p:nvPr/>
        </p:nvSpPr>
        <p:spPr bwMode="auto">
          <a:xfrm>
            <a:off x="5844098" y="4727685"/>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F26F46"/>
          </a:solidFill>
          <a:ln>
            <a:noFill/>
          </a:ln>
          <a:effectLst/>
        </p:spPr>
        <p:txBody>
          <a:bodyPr wrap="none" anchor="ctr"/>
          <a:lstStyle/>
          <a:p>
            <a:endParaRPr lang="en-US" sz="900"/>
          </a:p>
        </p:txBody>
      </p:sp>
      <p:sp>
        <p:nvSpPr>
          <p:cNvPr id="13" name="CuadroTexto 553">
            <a:extLst>
              <a:ext uri="{FF2B5EF4-FFF2-40B4-BE49-F238E27FC236}">
                <a16:creationId xmlns:a16="http://schemas.microsoft.com/office/drawing/2014/main" id="{7217FA33-00CE-C158-FBDC-C2889A681F2F}"/>
              </a:ext>
            </a:extLst>
          </p:cNvPr>
          <p:cNvSpPr txBox="1"/>
          <p:nvPr/>
        </p:nvSpPr>
        <p:spPr>
          <a:xfrm>
            <a:off x="8858257" y="715291"/>
            <a:ext cx="2466886" cy="969496"/>
          </a:xfrm>
          <a:prstGeom prst="rect">
            <a:avLst/>
          </a:prstGeom>
          <a:noFill/>
        </p:spPr>
        <p:txBody>
          <a:bodyPr wrap="square" rtlCol="0" anchor="ctr">
            <a:spAutoFit/>
          </a:bodyPr>
          <a:lstStyle/>
          <a:p>
            <a:pPr algn="ctr"/>
            <a:r>
              <a:rPr lang="en-US" sz="1900" b="1" dirty="0">
                <a:solidFill>
                  <a:schemeClr val="bg1"/>
                </a:solidFill>
              </a:rPr>
              <a:t>De nadruk te leggen op tradities, erfgoed en culturele continuïteit</a:t>
            </a:r>
          </a:p>
        </p:txBody>
      </p:sp>
      <p:sp>
        <p:nvSpPr>
          <p:cNvPr id="14" name="CuadroTexto 555">
            <a:extLst>
              <a:ext uri="{FF2B5EF4-FFF2-40B4-BE49-F238E27FC236}">
                <a16:creationId xmlns:a16="http://schemas.microsoft.com/office/drawing/2014/main" id="{C6D15B36-4577-237D-CB5D-34ADDE4B0BBC}"/>
              </a:ext>
            </a:extLst>
          </p:cNvPr>
          <p:cNvSpPr txBox="1"/>
          <p:nvPr/>
        </p:nvSpPr>
        <p:spPr>
          <a:xfrm>
            <a:off x="7063264" y="2171883"/>
            <a:ext cx="2912791" cy="969496"/>
          </a:xfrm>
          <a:prstGeom prst="rect">
            <a:avLst/>
          </a:prstGeom>
          <a:noFill/>
        </p:spPr>
        <p:txBody>
          <a:bodyPr wrap="square" rtlCol="0">
            <a:spAutoFit/>
          </a:bodyPr>
          <a:lstStyle/>
          <a:p>
            <a:pPr algn="ctr"/>
            <a:r>
              <a:rPr lang="en-US" sz="1900" b="1" dirty="0">
                <a:solidFill>
                  <a:schemeClr val="bg1"/>
                </a:solidFill>
                <a:latin typeface="Calibri" panose="020F0502020204030204" pitchFamily="34" charset="0"/>
                <a:ea typeface="Lato" charset="0"/>
                <a:cs typeface="Calibri" panose="020F0502020204030204" pitchFamily="34" charset="0"/>
              </a:rPr>
              <a:t>Duurzaamheid, zorg voor het milieu en biodiversiteit benadrukken</a:t>
            </a:r>
          </a:p>
        </p:txBody>
      </p:sp>
      <p:sp>
        <p:nvSpPr>
          <p:cNvPr id="15" name="CuadroTexto 557">
            <a:extLst>
              <a:ext uri="{FF2B5EF4-FFF2-40B4-BE49-F238E27FC236}">
                <a16:creationId xmlns:a16="http://schemas.microsoft.com/office/drawing/2014/main" id="{6D929FDB-2400-C19B-3DCC-AEE4FAADECB8}"/>
              </a:ext>
            </a:extLst>
          </p:cNvPr>
          <p:cNvSpPr txBox="1"/>
          <p:nvPr/>
        </p:nvSpPr>
        <p:spPr>
          <a:xfrm>
            <a:off x="8768313" y="3603467"/>
            <a:ext cx="2686906" cy="969496"/>
          </a:xfrm>
          <a:prstGeom prst="rect">
            <a:avLst/>
          </a:prstGeom>
          <a:noFill/>
        </p:spPr>
        <p:txBody>
          <a:bodyPr wrap="square" rtlCol="0">
            <a:spAutoFit/>
          </a:bodyPr>
          <a:lstStyle/>
          <a:p>
            <a:pPr algn="ctr"/>
            <a:r>
              <a:rPr lang="en-US" sz="1900" b="1" dirty="0">
                <a:solidFill>
                  <a:schemeClr val="bg1"/>
                </a:solidFill>
                <a:latin typeface="Calibri" panose="020F0502020204030204" pitchFamily="34" charset="0"/>
                <a:ea typeface="Lato" charset="0"/>
                <a:cs typeface="Calibri" panose="020F0502020204030204" pitchFamily="34" charset="0"/>
              </a:rPr>
              <a:t>Voedsel te koppelen aan gezondheid, welzijn en levensstijlkeuzes</a:t>
            </a:r>
          </a:p>
        </p:txBody>
      </p:sp>
      <p:sp>
        <p:nvSpPr>
          <p:cNvPr id="16" name="CuadroTexto 559">
            <a:extLst>
              <a:ext uri="{FF2B5EF4-FFF2-40B4-BE49-F238E27FC236}">
                <a16:creationId xmlns:a16="http://schemas.microsoft.com/office/drawing/2014/main" id="{D0319A58-E312-B08E-3669-618A3E799293}"/>
              </a:ext>
            </a:extLst>
          </p:cNvPr>
          <p:cNvSpPr txBox="1"/>
          <p:nvPr/>
        </p:nvSpPr>
        <p:spPr>
          <a:xfrm>
            <a:off x="6990618" y="4834755"/>
            <a:ext cx="2959089" cy="1261884"/>
          </a:xfrm>
          <a:prstGeom prst="rect">
            <a:avLst/>
          </a:prstGeom>
          <a:noFill/>
        </p:spPr>
        <p:txBody>
          <a:bodyPr wrap="square" rtlCol="0">
            <a:spAutoFit/>
          </a:bodyPr>
          <a:lstStyle/>
          <a:p>
            <a:pPr algn="ctr"/>
            <a:r>
              <a:rPr lang="en-US" sz="1900" b="1" dirty="0">
                <a:solidFill>
                  <a:schemeClr val="bg1"/>
                </a:solidFill>
                <a:latin typeface="Calibri" panose="020F0502020204030204" pitchFamily="34" charset="0"/>
                <a:ea typeface="Lato" charset="0"/>
                <a:cs typeface="Calibri" panose="020F0502020204030204" pitchFamily="34" charset="0"/>
              </a:rPr>
              <a:t>Emotionele banden te </a:t>
            </a:r>
            <a:r>
              <a:rPr lang="en-US" sz="1900" b="1" dirty="0" err="1">
                <a:solidFill>
                  <a:schemeClr val="bg1"/>
                </a:solidFill>
                <a:latin typeface="Calibri" panose="020F0502020204030204" pitchFamily="34" charset="0"/>
                <a:ea typeface="Lato" charset="0"/>
                <a:cs typeface="Calibri" panose="020F0502020204030204" pitchFamily="34" charset="0"/>
              </a:rPr>
              <a:t>creëren</a:t>
            </a:r>
            <a:r>
              <a:rPr lang="en-US" sz="1900" b="1" dirty="0">
                <a:solidFill>
                  <a:schemeClr val="bg1"/>
                </a:solidFill>
                <a:latin typeface="Calibri" panose="020F0502020204030204" pitchFamily="34" charset="0"/>
                <a:ea typeface="Lato" charset="0"/>
                <a:cs typeface="Calibri" panose="020F0502020204030204" pitchFamily="34" charset="0"/>
              </a:rPr>
              <a:t> door  herinneringen, plaatsen en mensen</a:t>
            </a:r>
          </a:p>
        </p:txBody>
      </p:sp>
      <p:grpSp>
        <p:nvGrpSpPr>
          <p:cNvPr id="17" name="Graphic 3">
            <a:extLst>
              <a:ext uri="{FF2B5EF4-FFF2-40B4-BE49-F238E27FC236}">
                <a16:creationId xmlns:a16="http://schemas.microsoft.com/office/drawing/2014/main" id="{C458C5EC-B082-0A91-4F82-BF8E4FF48F35}"/>
              </a:ext>
            </a:extLst>
          </p:cNvPr>
          <p:cNvGrpSpPr/>
          <p:nvPr/>
        </p:nvGrpSpPr>
        <p:grpSpPr>
          <a:xfrm>
            <a:off x="6092780" y="2154454"/>
            <a:ext cx="772300" cy="871495"/>
            <a:chOff x="4643578" y="432838"/>
            <a:chExt cx="1028134" cy="1160188"/>
          </a:xfrm>
          <a:solidFill>
            <a:schemeClr val="bg1"/>
          </a:solidFill>
        </p:grpSpPr>
        <p:sp>
          <p:nvSpPr>
            <p:cNvPr id="18" name="Freeform 1033">
              <a:extLst>
                <a:ext uri="{FF2B5EF4-FFF2-40B4-BE49-F238E27FC236}">
                  <a16:creationId xmlns:a16="http://schemas.microsoft.com/office/drawing/2014/main" id="{9C4DD7FD-3098-20AE-14C4-BBF057DAF463}"/>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7473B6"/>
            </a:solidFill>
            <a:ln w="27426" cap="flat">
              <a:noFill/>
              <a:prstDash val="solid"/>
              <a:miter/>
            </a:ln>
          </p:spPr>
          <p:txBody>
            <a:bodyPr rtlCol="0" anchor="ctr"/>
            <a:lstStyle/>
            <a:p>
              <a:endParaRPr lang="en-US" dirty="0"/>
            </a:p>
          </p:txBody>
        </p:sp>
        <p:grpSp>
          <p:nvGrpSpPr>
            <p:cNvPr id="19" name="Graphic 3">
              <a:extLst>
                <a:ext uri="{FF2B5EF4-FFF2-40B4-BE49-F238E27FC236}">
                  <a16:creationId xmlns:a16="http://schemas.microsoft.com/office/drawing/2014/main" id="{4D644D39-38B0-4ABB-24A9-7DE6E936DCD8}"/>
                </a:ext>
              </a:extLst>
            </p:cNvPr>
            <p:cNvGrpSpPr/>
            <p:nvPr/>
          </p:nvGrpSpPr>
          <p:grpSpPr>
            <a:xfrm>
              <a:off x="4643578" y="432838"/>
              <a:ext cx="1028134" cy="1160188"/>
              <a:chOff x="4643578" y="432838"/>
              <a:chExt cx="1028134" cy="1160188"/>
            </a:xfrm>
            <a:grpFill/>
          </p:grpSpPr>
          <p:sp>
            <p:nvSpPr>
              <p:cNvPr id="20" name="Freeform 1035">
                <a:extLst>
                  <a:ext uri="{FF2B5EF4-FFF2-40B4-BE49-F238E27FC236}">
                    <a16:creationId xmlns:a16="http://schemas.microsoft.com/office/drawing/2014/main" id="{A79D5C95-8B8B-4CFA-9BC1-BF99EF348D02}"/>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1" name="Graphic 3">
                <a:extLst>
                  <a:ext uri="{FF2B5EF4-FFF2-40B4-BE49-F238E27FC236}">
                    <a16:creationId xmlns:a16="http://schemas.microsoft.com/office/drawing/2014/main" id="{03C8F230-D362-3EF7-55A7-F137E66ADF67}"/>
                  </a:ext>
                </a:extLst>
              </p:cNvPr>
              <p:cNvGrpSpPr/>
              <p:nvPr/>
            </p:nvGrpSpPr>
            <p:grpSpPr>
              <a:xfrm>
                <a:off x="4643578" y="432838"/>
                <a:ext cx="1028134" cy="1160188"/>
                <a:chOff x="4643578" y="432838"/>
                <a:chExt cx="1028134" cy="1160188"/>
              </a:xfrm>
              <a:grpFill/>
            </p:grpSpPr>
            <p:sp>
              <p:nvSpPr>
                <p:cNvPr id="22" name="Freeform 1037">
                  <a:extLst>
                    <a:ext uri="{FF2B5EF4-FFF2-40B4-BE49-F238E27FC236}">
                      <a16:creationId xmlns:a16="http://schemas.microsoft.com/office/drawing/2014/main" id="{D5E71D42-5F10-7558-289A-AA1445FDFEF4}"/>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3" name="Freeform 1038">
                  <a:extLst>
                    <a:ext uri="{FF2B5EF4-FFF2-40B4-BE49-F238E27FC236}">
                      <a16:creationId xmlns:a16="http://schemas.microsoft.com/office/drawing/2014/main" id="{6A64971D-DE69-1D0E-1633-B9454CDEDDDA}"/>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24" name="Graphic 3">
            <a:extLst>
              <a:ext uri="{FF2B5EF4-FFF2-40B4-BE49-F238E27FC236}">
                <a16:creationId xmlns:a16="http://schemas.microsoft.com/office/drawing/2014/main" id="{8CD80431-908A-D9B5-A370-1D13ECDE9625}"/>
              </a:ext>
            </a:extLst>
          </p:cNvPr>
          <p:cNvGrpSpPr/>
          <p:nvPr/>
        </p:nvGrpSpPr>
        <p:grpSpPr>
          <a:xfrm>
            <a:off x="7806886" y="3603467"/>
            <a:ext cx="837349" cy="785687"/>
            <a:chOff x="6615628" y="2116894"/>
            <a:chExt cx="1066935" cy="1001108"/>
          </a:xfrm>
          <a:solidFill>
            <a:schemeClr val="bg1"/>
          </a:solidFill>
        </p:grpSpPr>
        <p:sp>
          <p:nvSpPr>
            <p:cNvPr id="25" name="Freeform 1128">
              <a:extLst>
                <a:ext uri="{FF2B5EF4-FFF2-40B4-BE49-F238E27FC236}">
                  <a16:creationId xmlns:a16="http://schemas.microsoft.com/office/drawing/2014/main" id="{7EFCF4B2-FC1C-50C7-F248-6EBAF442E0A1}"/>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7473B6"/>
            </a:solidFill>
            <a:ln w="27426" cap="flat">
              <a:noFill/>
              <a:prstDash val="solid"/>
              <a:miter/>
            </a:ln>
          </p:spPr>
          <p:txBody>
            <a:bodyPr rtlCol="0" anchor="ctr"/>
            <a:lstStyle/>
            <a:p>
              <a:endParaRPr lang="en-US"/>
            </a:p>
          </p:txBody>
        </p:sp>
        <p:grpSp>
          <p:nvGrpSpPr>
            <p:cNvPr id="26" name="Graphic 3">
              <a:extLst>
                <a:ext uri="{FF2B5EF4-FFF2-40B4-BE49-F238E27FC236}">
                  <a16:creationId xmlns:a16="http://schemas.microsoft.com/office/drawing/2014/main" id="{650882EA-999B-62E8-8AE0-6DBE0EDB3515}"/>
                </a:ext>
              </a:extLst>
            </p:cNvPr>
            <p:cNvGrpSpPr/>
            <p:nvPr/>
          </p:nvGrpSpPr>
          <p:grpSpPr>
            <a:xfrm>
              <a:off x="6615628" y="2116894"/>
              <a:ext cx="1066935" cy="1001108"/>
              <a:chOff x="6615628" y="2116894"/>
              <a:chExt cx="1066935" cy="1001108"/>
            </a:xfrm>
            <a:grpFill/>
          </p:grpSpPr>
          <p:sp>
            <p:nvSpPr>
              <p:cNvPr id="27" name="Freeform 1130">
                <a:extLst>
                  <a:ext uri="{FF2B5EF4-FFF2-40B4-BE49-F238E27FC236}">
                    <a16:creationId xmlns:a16="http://schemas.microsoft.com/office/drawing/2014/main" id="{C5C3E0B6-3BCB-A62A-55DF-8CB28F7A1E12}"/>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28" name="Freeform 1131">
                <a:extLst>
                  <a:ext uri="{FF2B5EF4-FFF2-40B4-BE49-F238E27FC236}">
                    <a16:creationId xmlns:a16="http://schemas.microsoft.com/office/drawing/2014/main" id="{B2AFFE93-E1DE-E74D-8904-FB5274C06233}"/>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29" name="Freeform 1132">
                <a:extLst>
                  <a:ext uri="{FF2B5EF4-FFF2-40B4-BE49-F238E27FC236}">
                    <a16:creationId xmlns:a16="http://schemas.microsoft.com/office/drawing/2014/main" id="{3765C8EF-5EB4-BDEB-980D-CE33650FEAC9}"/>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30" name="Freeform 1133">
                <a:extLst>
                  <a:ext uri="{FF2B5EF4-FFF2-40B4-BE49-F238E27FC236}">
                    <a16:creationId xmlns:a16="http://schemas.microsoft.com/office/drawing/2014/main" id="{A112B032-7743-7F75-4D4D-C094CD8955FA}"/>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1" name="Freeform 1134">
                <a:extLst>
                  <a:ext uri="{FF2B5EF4-FFF2-40B4-BE49-F238E27FC236}">
                    <a16:creationId xmlns:a16="http://schemas.microsoft.com/office/drawing/2014/main" id="{9EC684F6-C321-B2CC-6BA4-B917EF2CC952}"/>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2" name="Freeform 1135">
                <a:extLst>
                  <a:ext uri="{FF2B5EF4-FFF2-40B4-BE49-F238E27FC236}">
                    <a16:creationId xmlns:a16="http://schemas.microsoft.com/office/drawing/2014/main" id="{688058AE-EB0C-496B-4971-B78B405B2B9B}"/>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3" name="Freeform 1136">
                <a:extLst>
                  <a:ext uri="{FF2B5EF4-FFF2-40B4-BE49-F238E27FC236}">
                    <a16:creationId xmlns:a16="http://schemas.microsoft.com/office/drawing/2014/main" id="{C87C7793-50F6-8588-6E52-28ED06B3548E}"/>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34" name="Freeform 1137">
                <a:extLst>
                  <a:ext uri="{FF2B5EF4-FFF2-40B4-BE49-F238E27FC236}">
                    <a16:creationId xmlns:a16="http://schemas.microsoft.com/office/drawing/2014/main" id="{A119F318-3E06-2CD2-3A0B-7388BA2F9381}"/>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35" name="Freeform 1138">
                <a:extLst>
                  <a:ext uri="{FF2B5EF4-FFF2-40B4-BE49-F238E27FC236}">
                    <a16:creationId xmlns:a16="http://schemas.microsoft.com/office/drawing/2014/main" id="{574DE8CC-4C27-3D9D-1E9D-24E3E549E73E}"/>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36" name="Freeform 1139">
                <a:extLst>
                  <a:ext uri="{FF2B5EF4-FFF2-40B4-BE49-F238E27FC236}">
                    <a16:creationId xmlns:a16="http://schemas.microsoft.com/office/drawing/2014/main" id="{941EF75B-E878-4E8B-5A66-C59907F3C41D}"/>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37" name="Freeform 1140">
                <a:extLst>
                  <a:ext uri="{FF2B5EF4-FFF2-40B4-BE49-F238E27FC236}">
                    <a16:creationId xmlns:a16="http://schemas.microsoft.com/office/drawing/2014/main" id="{70D89428-ED20-A4EA-8EA1-CAD3E1A27B2E}"/>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38" name="Freeform 1141">
                <a:extLst>
                  <a:ext uri="{FF2B5EF4-FFF2-40B4-BE49-F238E27FC236}">
                    <a16:creationId xmlns:a16="http://schemas.microsoft.com/office/drawing/2014/main" id="{9D1426D8-75AC-E427-3F77-7A0FC3BD3F8A}"/>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39" name="Group 38">
            <a:extLst>
              <a:ext uri="{FF2B5EF4-FFF2-40B4-BE49-F238E27FC236}">
                <a16:creationId xmlns:a16="http://schemas.microsoft.com/office/drawing/2014/main" id="{D69DED7C-E8D0-0429-8056-A9C176AD6176}"/>
              </a:ext>
            </a:extLst>
          </p:cNvPr>
          <p:cNvGrpSpPr/>
          <p:nvPr/>
        </p:nvGrpSpPr>
        <p:grpSpPr>
          <a:xfrm>
            <a:off x="7835486" y="897147"/>
            <a:ext cx="676288" cy="676171"/>
            <a:chOff x="3258209" y="1217582"/>
            <a:chExt cx="4712093" cy="4711281"/>
          </a:xfrm>
          <a:solidFill>
            <a:schemeClr val="bg1"/>
          </a:solidFill>
        </p:grpSpPr>
        <p:sp>
          <p:nvSpPr>
            <p:cNvPr id="40" name="Freeform 31">
              <a:extLst>
                <a:ext uri="{FF2B5EF4-FFF2-40B4-BE49-F238E27FC236}">
                  <a16:creationId xmlns:a16="http://schemas.microsoft.com/office/drawing/2014/main" id="{524C1F04-B820-5820-3816-BDBFDDDB6232}"/>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7473B6"/>
            </a:solidFill>
            <a:ln w="9514" cap="flat">
              <a:noFill/>
              <a:prstDash val="solid"/>
              <a:miter/>
            </a:ln>
          </p:spPr>
          <p:txBody>
            <a:bodyPr rtlCol="0" anchor="ctr"/>
            <a:lstStyle/>
            <a:p>
              <a:endParaRPr lang="en-US"/>
            </a:p>
          </p:txBody>
        </p:sp>
        <p:sp>
          <p:nvSpPr>
            <p:cNvPr id="41" name="Freeform 32">
              <a:extLst>
                <a:ext uri="{FF2B5EF4-FFF2-40B4-BE49-F238E27FC236}">
                  <a16:creationId xmlns:a16="http://schemas.microsoft.com/office/drawing/2014/main" id="{DA24CFD6-8E7A-185B-0A68-DB4406214DE5}"/>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7473B6"/>
            </a:solidFill>
            <a:ln w="9514" cap="flat">
              <a:noFill/>
              <a:prstDash val="solid"/>
              <a:miter/>
            </a:ln>
          </p:spPr>
          <p:txBody>
            <a:bodyPr rtlCol="0" anchor="ctr"/>
            <a:lstStyle/>
            <a:p>
              <a:endParaRPr lang="en-US" dirty="0"/>
            </a:p>
          </p:txBody>
        </p:sp>
        <p:grpSp>
          <p:nvGrpSpPr>
            <p:cNvPr id="42" name="Group 41">
              <a:extLst>
                <a:ext uri="{FF2B5EF4-FFF2-40B4-BE49-F238E27FC236}">
                  <a16:creationId xmlns:a16="http://schemas.microsoft.com/office/drawing/2014/main" id="{9B37493E-3C7C-8E2A-0D4C-51E9803639D0}"/>
                </a:ext>
              </a:extLst>
            </p:cNvPr>
            <p:cNvGrpSpPr/>
            <p:nvPr/>
          </p:nvGrpSpPr>
          <p:grpSpPr>
            <a:xfrm>
              <a:off x="3258209" y="1217582"/>
              <a:ext cx="4712093" cy="4711281"/>
              <a:chOff x="3258209" y="1217582"/>
              <a:chExt cx="4712093" cy="4711281"/>
            </a:xfrm>
            <a:grpFill/>
          </p:grpSpPr>
          <p:sp>
            <p:nvSpPr>
              <p:cNvPr id="43" name="Freeform 16">
                <a:extLst>
                  <a:ext uri="{FF2B5EF4-FFF2-40B4-BE49-F238E27FC236}">
                    <a16:creationId xmlns:a16="http://schemas.microsoft.com/office/drawing/2014/main" id="{210F685D-8701-81D3-73A9-F22973595F0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44" name="Freeform 18">
                <a:extLst>
                  <a:ext uri="{FF2B5EF4-FFF2-40B4-BE49-F238E27FC236}">
                    <a16:creationId xmlns:a16="http://schemas.microsoft.com/office/drawing/2014/main" id="{D6FE99F9-C9D8-29C3-84CB-9215567C997C}"/>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45" name="Freeform 19">
                <a:extLst>
                  <a:ext uri="{FF2B5EF4-FFF2-40B4-BE49-F238E27FC236}">
                    <a16:creationId xmlns:a16="http://schemas.microsoft.com/office/drawing/2014/main" id="{68FC690B-B7F4-B8F6-3EE0-0104AC70B095}"/>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46" name="Freeform 20">
                <a:extLst>
                  <a:ext uri="{FF2B5EF4-FFF2-40B4-BE49-F238E27FC236}">
                    <a16:creationId xmlns:a16="http://schemas.microsoft.com/office/drawing/2014/main" id="{4946D86A-DEB7-C4AF-A04B-38034B1A7B99}"/>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47" name="Freeform 21">
                <a:extLst>
                  <a:ext uri="{FF2B5EF4-FFF2-40B4-BE49-F238E27FC236}">
                    <a16:creationId xmlns:a16="http://schemas.microsoft.com/office/drawing/2014/main" id="{5A524604-CDB9-53C6-7168-22D5010CB171}"/>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8" name="Freeform 22">
                <a:extLst>
                  <a:ext uri="{FF2B5EF4-FFF2-40B4-BE49-F238E27FC236}">
                    <a16:creationId xmlns:a16="http://schemas.microsoft.com/office/drawing/2014/main" id="{C2B96533-B4BB-282E-3545-63D217DFED79}"/>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9" name="Freeform 23">
                <a:extLst>
                  <a:ext uri="{FF2B5EF4-FFF2-40B4-BE49-F238E27FC236}">
                    <a16:creationId xmlns:a16="http://schemas.microsoft.com/office/drawing/2014/main" id="{9618F0B3-B9DD-F374-AC6A-F0E8D556176A}"/>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50" name="Freeform 24">
                <a:extLst>
                  <a:ext uri="{FF2B5EF4-FFF2-40B4-BE49-F238E27FC236}">
                    <a16:creationId xmlns:a16="http://schemas.microsoft.com/office/drawing/2014/main" id="{205E86BC-B179-1C3E-7AF7-2F07F671EF11}"/>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1" name="Freeform 25">
                <a:extLst>
                  <a:ext uri="{FF2B5EF4-FFF2-40B4-BE49-F238E27FC236}">
                    <a16:creationId xmlns:a16="http://schemas.microsoft.com/office/drawing/2014/main" id="{EA6ABC5E-7A5E-2A40-9678-0C878D91360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2" name="Freeform 26">
                <a:extLst>
                  <a:ext uri="{FF2B5EF4-FFF2-40B4-BE49-F238E27FC236}">
                    <a16:creationId xmlns:a16="http://schemas.microsoft.com/office/drawing/2014/main" id="{CA1C9036-B32F-D185-3C92-3FD09F942931}"/>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53" name="Freeform 27">
                <a:extLst>
                  <a:ext uri="{FF2B5EF4-FFF2-40B4-BE49-F238E27FC236}">
                    <a16:creationId xmlns:a16="http://schemas.microsoft.com/office/drawing/2014/main" id="{1B9974D9-D814-0B3A-F117-94AC8437FD74}"/>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54" name="Freeform 28">
                <a:extLst>
                  <a:ext uri="{FF2B5EF4-FFF2-40B4-BE49-F238E27FC236}">
                    <a16:creationId xmlns:a16="http://schemas.microsoft.com/office/drawing/2014/main" id="{9A02BA46-9954-773A-A7EF-8F11903227B3}"/>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55" name="Freeform 29">
                <a:extLst>
                  <a:ext uri="{FF2B5EF4-FFF2-40B4-BE49-F238E27FC236}">
                    <a16:creationId xmlns:a16="http://schemas.microsoft.com/office/drawing/2014/main" id="{EE9BAAEE-CD47-A30F-1FD8-889EEA8A4813}"/>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56" name="Freeform 30">
                <a:extLst>
                  <a:ext uri="{FF2B5EF4-FFF2-40B4-BE49-F238E27FC236}">
                    <a16:creationId xmlns:a16="http://schemas.microsoft.com/office/drawing/2014/main" id="{5CF181CF-BB38-8C9C-EB47-CC5862DF17DE}"/>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57" name="Group 56">
            <a:extLst>
              <a:ext uri="{FF2B5EF4-FFF2-40B4-BE49-F238E27FC236}">
                <a16:creationId xmlns:a16="http://schemas.microsoft.com/office/drawing/2014/main" id="{4792B90E-063C-2C59-8483-40FCDE7F9FEB}"/>
              </a:ext>
            </a:extLst>
          </p:cNvPr>
          <p:cNvGrpSpPr/>
          <p:nvPr/>
        </p:nvGrpSpPr>
        <p:grpSpPr>
          <a:xfrm>
            <a:off x="6060098" y="4870583"/>
            <a:ext cx="872482" cy="1012568"/>
            <a:chOff x="8360213" y="3458151"/>
            <a:chExt cx="853935" cy="991043"/>
          </a:xfrm>
          <a:solidFill>
            <a:schemeClr val="bg1"/>
          </a:solidFill>
        </p:grpSpPr>
        <p:grpSp>
          <p:nvGrpSpPr>
            <p:cNvPr id="58" name="Graphic 2">
              <a:extLst>
                <a:ext uri="{FF2B5EF4-FFF2-40B4-BE49-F238E27FC236}">
                  <a16:creationId xmlns:a16="http://schemas.microsoft.com/office/drawing/2014/main" id="{2041E45B-90A7-E8B9-6BAF-EC17853C0691}"/>
                </a:ext>
              </a:extLst>
            </p:cNvPr>
            <p:cNvGrpSpPr/>
            <p:nvPr userDrawn="1"/>
          </p:nvGrpSpPr>
          <p:grpSpPr>
            <a:xfrm>
              <a:off x="8599192" y="3595917"/>
              <a:ext cx="375982" cy="204367"/>
              <a:chOff x="2642504" y="3763150"/>
              <a:chExt cx="375982" cy="204367"/>
            </a:xfrm>
            <a:grpFill/>
          </p:grpSpPr>
          <p:sp>
            <p:nvSpPr>
              <p:cNvPr id="64" name="Freeform 88">
                <a:extLst>
                  <a:ext uri="{FF2B5EF4-FFF2-40B4-BE49-F238E27FC236}">
                    <a16:creationId xmlns:a16="http://schemas.microsoft.com/office/drawing/2014/main" id="{2CDFB381-70AE-38E9-22D4-7E3BF3FCE282}"/>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7473B6"/>
              </a:solidFill>
              <a:ln w="3834" cap="flat">
                <a:noFill/>
                <a:prstDash val="solid"/>
                <a:miter/>
              </a:ln>
            </p:spPr>
            <p:txBody>
              <a:bodyPr rtlCol="0" anchor="ctr"/>
              <a:lstStyle/>
              <a:p>
                <a:endParaRPr lang="en-US"/>
              </a:p>
            </p:txBody>
          </p:sp>
          <p:sp>
            <p:nvSpPr>
              <p:cNvPr id="65" name="Freeform 89">
                <a:extLst>
                  <a:ext uri="{FF2B5EF4-FFF2-40B4-BE49-F238E27FC236}">
                    <a16:creationId xmlns:a16="http://schemas.microsoft.com/office/drawing/2014/main" id="{7D58E143-BFF4-B046-EF1A-101189875D6F}"/>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7473B6"/>
              </a:solidFill>
              <a:ln w="3834" cap="flat">
                <a:noFill/>
                <a:prstDash val="solid"/>
                <a:miter/>
              </a:ln>
            </p:spPr>
            <p:txBody>
              <a:bodyPr rtlCol="0" anchor="ctr"/>
              <a:lstStyle/>
              <a:p>
                <a:endParaRPr lang="en-US" dirty="0"/>
              </a:p>
            </p:txBody>
          </p:sp>
        </p:grpSp>
        <p:grpSp>
          <p:nvGrpSpPr>
            <p:cNvPr id="59" name="Graphic 2">
              <a:extLst>
                <a:ext uri="{FF2B5EF4-FFF2-40B4-BE49-F238E27FC236}">
                  <a16:creationId xmlns:a16="http://schemas.microsoft.com/office/drawing/2014/main" id="{32019050-1FCB-2342-EB9A-1553C642BB37}"/>
                </a:ext>
              </a:extLst>
            </p:cNvPr>
            <p:cNvGrpSpPr/>
            <p:nvPr userDrawn="1"/>
          </p:nvGrpSpPr>
          <p:grpSpPr>
            <a:xfrm>
              <a:off x="8360213" y="3458151"/>
              <a:ext cx="853935" cy="991043"/>
              <a:chOff x="2403525" y="3625384"/>
              <a:chExt cx="853935" cy="991043"/>
            </a:xfrm>
            <a:grpFill/>
          </p:grpSpPr>
          <p:sp>
            <p:nvSpPr>
              <p:cNvPr id="60" name="Freeform 84">
                <a:extLst>
                  <a:ext uri="{FF2B5EF4-FFF2-40B4-BE49-F238E27FC236}">
                    <a16:creationId xmlns:a16="http://schemas.microsoft.com/office/drawing/2014/main" id="{88EE6E21-591B-D85E-1675-EE73DB9BAF2A}"/>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61" name="Freeform 85">
                <a:extLst>
                  <a:ext uri="{FF2B5EF4-FFF2-40B4-BE49-F238E27FC236}">
                    <a16:creationId xmlns:a16="http://schemas.microsoft.com/office/drawing/2014/main" id="{9DD90E12-C267-7CFE-B849-EF6CEE982038}"/>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62" name="Freeform 86">
                <a:extLst>
                  <a:ext uri="{FF2B5EF4-FFF2-40B4-BE49-F238E27FC236}">
                    <a16:creationId xmlns:a16="http://schemas.microsoft.com/office/drawing/2014/main" id="{073BE2C5-2A64-1D56-593D-0799FEA89F6B}"/>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63" name="Freeform 87">
                <a:extLst>
                  <a:ext uri="{FF2B5EF4-FFF2-40B4-BE49-F238E27FC236}">
                    <a16:creationId xmlns:a16="http://schemas.microsoft.com/office/drawing/2014/main" id="{75C57D4F-CFC7-BC63-88D2-0063C1DB2EEE}"/>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700433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C3C86-6339-10BE-DCE4-535A01F1A70B}"/>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D91A7042-9C5B-4479-E138-5946074A7485}"/>
              </a:ext>
            </a:extLst>
          </p:cNvPr>
          <p:cNvSpPr txBox="1">
            <a:spLocks/>
          </p:cNvSpPr>
          <p:nvPr/>
        </p:nvSpPr>
        <p:spPr>
          <a:xfrm>
            <a:off x="-1" y="518510"/>
            <a:ext cx="7489371"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Verhalen over eten en gedrag</a:t>
            </a:r>
          </a:p>
        </p:txBody>
      </p:sp>
      <p:sp>
        <p:nvSpPr>
          <p:cNvPr id="2" name="Text Placeholder 1">
            <a:extLst>
              <a:ext uri="{FF2B5EF4-FFF2-40B4-BE49-F238E27FC236}">
                <a16:creationId xmlns:a16="http://schemas.microsoft.com/office/drawing/2014/main" id="{05A180A5-5950-57E8-C1C8-EB2C730E13AA}"/>
              </a:ext>
            </a:extLst>
          </p:cNvPr>
          <p:cNvSpPr>
            <a:spLocks noGrp="1"/>
          </p:cNvSpPr>
          <p:nvPr>
            <p:ph type="body" sz="quarter" idx="19"/>
          </p:nvPr>
        </p:nvSpPr>
        <p:spPr>
          <a:xfrm>
            <a:off x="904875" y="1304131"/>
            <a:ext cx="10053638" cy="4249738"/>
          </a:xfrm>
          <a:prstGeom prst="rect">
            <a:avLst/>
          </a:prstGeom>
        </p:spPr>
        <p:txBody>
          <a:bodyPr/>
          <a:lstStyle/>
          <a:p>
            <a:pPr marL="0" indent="0"/>
            <a:r>
              <a:rPr lang="nl-NL" dirty="0"/>
              <a:t>Verhalen over voedsel beïnvloeden ook gedrag en dagelijkse keuzes. De manier waarop voedsel wordt beschreven, gepromoot en gedeeld, bepaalt wat mensen kopen, eten en steunen. Zo kunnen verhalen bepaalde praktijken stimuleren, zoals lokaal kopen, minder verspillen of het steunen van kleinschalige producenten</a:t>
            </a:r>
            <a:r>
              <a:rPr lang="en-US" dirty="0"/>
              <a:t>.</a:t>
            </a:r>
          </a:p>
          <a:p>
            <a:pPr marL="0" indent="0"/>
            <a:endParaRPr lang="en-US" dirty="0"/>
          </a:p>
          <a:p>
            <a:pPr marL="0" indent="0"/>
            <a:r>
              <a:rPr lang="en-US" dirty="0"/>
              <a:t>Verhalen over eten kunnen:</a:t>
            </a:r>
          </a:p>
          <a:p>
            <a:pPr marL="285750" indent="-285750">
              <a:buFont typeface="Arial" panose="020B0604020202020204" pitchFamily="34" charset="0"/>
              <a:buChar char="•"/>
            </a:pPr>
            <a:r>
              <a:rPr lang="en-US" dirty="0">
                <a:highlight>
                  <a:srgbClr val="ECC0DA"/>
                </a:highlight>
              </a:rPr>
              <a:t>Koop- </a:t>
            </a:r>
            <a:r>
              <a:rPr lang="en-US" dirty="0" err="1">
                <a:highlight>
                  <a:srgbClr val="ECC0DA"/>
                </a:highlight>
              </a:rPr>
              <a:t>en</a:t>
            </a:r>
            <a:r>
              <a:rPr lang="en-US" dirty="0">
                <a:highlight>
                  <a:srgbClr val="ECC0DA"/>
                </a:highlight>
              </a:rPr>
              <a:t> </a:t>
            </a:r>
            <a:r>
              <a:rPr lang="en-US" dirty="0" err="1">
                <a:highlight>
                  <a:srgbClr val="ECC0DA"/>
                </a:highlight>
              </a:rPr>
              <a:t>eetgedrag</a:t>
            </a:r>
            <a:r>
              <a:rPr lang="en-US" dirty="0">
                <a:highlight>
                  <a:srgbClr val="ECC0DA"/>
                </a:highlight>
              </a:rPr>
              <a:t> beïnvloeden</a:t>
            </a:r>
          </a:p>
          <a:p>
            <a:pPr marL="285750" indent="-285750">
              <a:buFont typeface="Arial" panose="020B0604020202020204" pitchFamily="34" charset="0"/>
              <a:buChar char="•"/>
            </a:pPr>
            <a:r>
              <a:rPr lang="en-US" dirty="0">
                <a:highlight>
                  <a:srgbClr val="ECC0DA"/>
                </a:highlight>
              </a:rPr>
              <a:t>De </a:t>
            </a:r>
            <a:r>
              <a:rPr lang="en-US" dirty="0" err="1">
                <a:highlight>
                  <a:srgbClr val="ECC0DA"/>
                </a:highlight>
              </a:rPr>
              <a:t>kijk</a:t>
            </a:r>
            <a:r>
              <a:rPr lang="en-US" dirty="0">
                <a:highlight>
                  <a:srgbClr val="ECC0DA"/>
                </a:highlight>
              </a:rPr>
              <a:t> op </a:t>
            </a:r>
            <a:r>
              <a:rPr lang="en-US" dirty="0" err="1">
                <a:highlight>
                  <a:srgbClr val="ECC0DA"/>
                </a:highlight>
              </a:rPr>
              <a:t>duurzaam</a:t>
            </a:r>
            <a:r>
              <a:rPr lang="en-US" dirty="0">
                <a:highlight>
                  <a:srgbClr val="ECC0DA"/>
                </a:highlight>
              </a:rPr>
              <a:t> </a:t>
            </a:r>
            <a:r>
              <a:rPr lang="en-US" dirty="0" err="1">
                <a:highlight>
                  <a:srgbClr val="ECC0DA"/>
                </a:highlight>
              </a:rPr>
              <a:t>en</a:t>
            </a:r>
            <a:r>
              <a:rPr lang="en-US" dirty="0">
                <a:highlight>
                  <a:srgbClr val="ECC0DA"/>
                </a:highlight>
              </a:rPr>
              <a:t> </a:t>
            </a:r>
            <a:r>
              <a:rPr lang="en-US" dirty="0" err="1">
                <a:highlight>
                  <a:srgbClr val="ECC0DA"/>
                </a:highlight>
              </a:rPr>
              <a:t>ethisch</a:t>
            </a:r>
            <a:r>
              <a:rPr lang="en-US" dirty="0">
                <a:highlight>
                  <a:srgbClr val="ECC0DA"/>
                </a:highlight>
              </a:rPr>
              <a:t> </a:t>
            </a:r>
            <a:r>
              <a:rPr lang="en-US" dirty="0" err="1">
                <a:highlight>
                  <a:srgbClr val="ECC0DA"/>
                </a:highlight>
              </a:rPr>
              <a:t>voedsel</a:t>
            </a:r>
            <a:r>
              <a:rPr lang="en-US" dirty="0">
                <a:highlight>
                  <a:srgbClr val="ECC0DA"/>
                </a:highlight>
              </a:rPr>
              <a:t> </a:t>
            </a:r>
            <a:r>
              <a:rPr lang="en-US" dirty="0" err="1">
                <a:highlight>
                  <a:srgbClr val="ECC0DA"/>
                </a:highlight>
              </a:rPr>
              <a:t>vormen</a:t>
            </a:r>
            <a:endParaRPr lang="en-US" dirty="0">
              <a:highlight>
                <a:srgbClr val="ECC0DA"/>
              </a:highlight>
            </a:endParaRPr>
          </a:p>
          <a:p>
            <a:pPr marL="285750" indent="-285750">
              <a:buFont typeface="Arial" panose="020B0604020202020204" pitchFamily="34" charset="0"/>
              <a:buChar char="•"/>
            </a:pPr>
            <a:r>
              <a:rPr lang="en-US" dirty="0">
                <a:highlight>
                  <a:srgbClr val="ECC0DA"/>
                </a:highlight>
              </a:rPr>
              <a:t>Vertrouwen in voedselproducenten en </a:t>
            </a:r>
            <a:r>
              <a:rPr lang="en-US" dirty="0" err="1">
                <a:highlight>
                  <a:srgbClr val="ECC0DA"/>
                </a:highlight>
              </a:rPr>
              <a:t>instellingen</a:t>
            </a:r>
            <a:r>
              <a:rPr lang="en-US" dirty="0">
                <a:highlight>
                  <a:srgbClr val="ECC0DA"/>
                </a:highlight>
              </a:rPr>
              <a:t> </a:t>
            </a:r>
            <a:r>
              <a:rPr lang="en-US" dirty="0" err="1">
                <a:highlight>
                  <a:srgbClr val="ECC0DA"/>
                </a:highlight>
              </a:rPr>
              <a:t>versterken</a:t>
            </a:r>
            <a:r>
              <a:rPr lang="en-US" dirty="0">
                <a:highlight>
                  <a:srgbClr val="ECC0DA"/>
                </a:highlight>
              </a:rPr>
              <a:t> of </a:t>
            </a:r>
            <a:r>
              <a:rPr lang="en-US" dirty="0" err="1">
                <a:highlight>
                  <a:srgbClr val="ECC0DA"/>
                </a:highlight>
              </a:rPr>
              <a:t>juist</a:t>
            </a:r>
            <a:r>
              <a:rPr lang="en-US" dirty="0">
                <a:highlight>
                  <a:srgbClr val="ECC0DA"/>
                </a:highlight>
              </a:rPr>
              <a:t> verminderen</a:t>
            </a:r>
          </a:p>
          <a:p>
            <a:pPr marL="285750" indent="-285750">
              <a:buFont typeface="Arial" panose="020B0604020202020204" pitchFamily="34" charset="0"/>
              <a:buChar char="•"/>
            </a:pPr>
            <a:r>
              <a:rPr lang="en-US" dirty="0" err="1">
                <a:highlight>
                  <a:srgbClr val="ECC0DA"/>
                </a:highlight>
              </a:rPr>
              <a:t>Bepaalde</a:t>
            </a:r>
            <a:r>
              <a:rPr lang="en-US" dirty="0">
                <a:highlight>
                  <a:srgbClr val="ECC0DA"/>
                </a:highlight>
              </a:rPr>
              <a:t> </a:t>
            </a:r>
            <a:r>
              <a:rPr lang="en-US" dirty="0" err="1">
                <a:highlight>
                  <a:srgbClr val="ECC0DA"/>
                </a:highlight>
              </a:rPr>
              <a:t>eetpatronen</a:t>
            </a:r>
            <a:r>
              <a:rPr lang="en-US" dirty="0">
                <a:highlight>
                  <a:srgbClr val="ECC0DA"/>
                </a:highlight>
              </a:rPr>
              <a:t> normal </a:t>
            </a:r>
            <a:r>
              <a:rPr lang="en-US" dirty="0" err="1">
                <a:highlight>
                  <a:srgbClr val="ECC0DA"/>
                </a:highlight>
              </a:rPr>
              <a:t>maken</a:t>
            </a:r>
            <a:r>
              <a:rPr lang="en-US" dirty="0">
                <a:highlight>
                  <a:srgbClr val="ECC0DA"/>
                </a:highlight>
              </a:rPr>
              <a:t> </a:t>
            </a:r>
            <a:r>
              <a:rPr lang="en-US" dirty="0" err="1">
                <a:highlight>
                  <a:srgbClr val="ECC0DA"/>
                </a:highlight>
              </a:rPr>
              <a:t>andere</a:t>
            </a:r>
            <a:r>
              <a:rPr lang="en-US" dirty="0">
                <a:highlight>
                  <a:srgbClr val="ECC0DA"/>
                </a:highlight>
              </a:rPr>
              <a:t> </a:t>
            </a:r>
            <a:r>
              <a:rPr lang="en-US" dirty="0" err="1">
                <a:highlight>
                  <a:srgbClr val="ECC0DA"/>
                </a:highlight>
              </a:rPr>
              <a:t>naar</a:t>
            </a:r>
            <a:r>
              <a:rPr lang="en-US" dirty="0">
                <a:highlight>
                  <a:srgbClr val="ECC0DA"/>
                </a:highlight>
              </a:rPr>
              <a:t> de </a:t>
            </a:r>
            <a:r>
              <a:rPr lang="en-US" dirty="0" err="1">
                <a:highlight>
                  <a:srgbClr val="ECC0DA"/>
                </a:highlight>
              </a:rPr>
              <a:t>achtergrond</a:t>
            </a:r>
            <a:r>
              <a:rPr lang="en-US" dirty="0">
                <a:highlight>
                  <a:srgbClr val="ECC0DA"/>
                </a:highlight>
              </a:rPr>
              <a:t> </a:t>
            </a:r>
            <a:r>
              <a:rPr lang="en-US" dirty="0" err="1">
                <a:highlight>
                  <a:srgbClr val="ECC0DA"/>
                </a:highlight>
              </a:rPr>
              <a:t>drukken</a:t>
            </a:r>
            <a:endParaRPr lang="en-US" dirty="0">
              <a:highlight>
                <a:srgbClr val="ECC0DA"/>
              </a:highlight>
            </a:endParaRPr>
          </a:p>
          <a:p>
            <a:pPr marL="285750" indent="-285750">
              <a:buFont typeface="Arial" panose="020B0604020202020204" pitchFamily="34" charset="0"/>
              <a:buChar char="•"/>
            </a:pPr>
            <a:endParaRPr lang="en-US" dirty="0"/>
          </a:p>
          <a:p>
            <a:pPr marL="0" indent="0"/>
            <a:r>
              <a:rPr lang="nl-NL" dirty="0"/>
              <a:t>Tegelijk vereenvoudigen deze verhalen vaak complexe voedselsystemen. Daarom is het belangrijk om kritisch te kijken: wiens perspectief wordt getoond en wat blijft buiten beeld?</a:t>
            </a:r>
            <a:endParaRPr lang="en-US" dirty="0"/>
          </a:p>
        </p:txBody>
      </p:sp>
    </p:spTree>
    <p:extLst>
      <p:ext uri="{BB962C8B-B14F-4D97-AF65-F5344CB8AC3E}">
        <p14:creationId xmlns:p14="http://schemas.microsoft.com/office/powerpoint/2010/main" val="242603850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3e6f6d7-4071-4c4f-8546-e85adde50a14" xsi:nil="true"/>
    <lcf76f155ced4ddcb4097134ff3c332f xmlns="9a3675fe-59de-45af-8ae9-99876c5560d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889DE75BF3DFE46B7189CD8459F7ED5" ma:contentTypeVersion="14" ma:contentTypeDescription="Create a new document." ma:contentTypeScope="" ma:versionID="a9e89617b0f6a5821d6dac1775440d2a">
  <xsd:schema xmlns:xsd="http://www.w3.org/2001/XMLSchema" xmlns:xs="http://www.w3.org/2001/XMLSchema" xmlns:p="http://schemas.microsoft.com/office/2006/metadata/properties" xmlns:ns2="9a3675fe-59de-45af-8ae9-99876c5560d0" xmlns:ns3="43e6f6d7-4071-4c4f-8546-e85adde50a14" targetNamespace="http://schemas.microsoft.com/office/2006/metadata/properties" ma:root="true" ma:fieldsID="1c3693e0b8c68385bb6a8d0f0e500582" ns2:_="" ns3:_="">
    <xsd:import namespace="9a3675fe-59de-45af-8ae9-99876c5560d0"/>
    <xsd:import namespace="43e6f6d7-4071-4c4f-8546-e85adde50a1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3675fe-59de-45af-8ae9-99876c5560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02e4e3a-1431-4321-a2fb-937b74f0027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3e6f6d7-4071-4c4f-8546-e85adde50a1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bda3c60-de76-4ce2-b7e0-61a9a81f8699}" ma:internalName="TaxCatchAll" ma:showField="CatchAllData" ma:web="43e6f6d7-4071-4c4f-8546-e85adde50a1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0004CA4-C938-4702-BAAF-5AD64A8F9A91}">
  <ds:schemaRefs>
    <ds:schemaRef ds:uri="http://schemas.microsoft.com/sharepoint/v3/contenttype/forms"/>
  </ds:schemaRefs>
</ds:datastoreItem>
</file>

<file path=customXml/itemProps2.xml><?xml version="1.0" encoding="utf-8"?>
<ds:datastoreItem xmlns:ds="http://schemas.openxmlformats.org/officeDocument/2006/customXml" ds:itemID="{4FA2C0DB-C073-49CE-9979-DE79796FD959}">
  <ds:schemaRefs>
    <ds:schemaRef ds:uri="http://schemas.microsoft.com/office/2006/metadata/properties"/>
    <ds:schemaRef ds:uri="http://schemas.microsoft.com/office/infopath/2007/PartnerControls"/>
    <ds:schemaRef ds:uri="43e6f6d7-4071-4c4f-8546-e85adde50a14"/>
    <ds:schemaRef ds:uri="9a3675fe-59de-45af-8ae9-99876c5560d0"/>
  </ds:schemaRefs>
</ds:datastoreItem>
</file>

<file path=customXml/itemProps3.xml><?xml version="1.0" encoding="utf-8"?>
<ds:datastoreItem xmlns:ds="http://schemas.openxmlformats.org/officeDocument/2006/customXml" ds:itemID="{642C19AE-ACB0-4125-881A-A79B3336D6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3675fe-59de-45af-8ae9-99876c5560d0"/>
    <ds:schemaRef ds:uri="43e6f6d7-4071-4c4f-8546-e85adde50a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4136</TotalTime>
  <Words>4232</Words>
  <Application>Microsoft Office PowerPoint</Application>
  <PresentationFormat>Breedbeeld</PresentationFormat>
  <Paragraphs>332</Paragraphs>
  <Slides>44</Slides>
  <Notes>11</Notes>
  <HiddenSlides>0</HiddenSlides>
  <MMClips>3</MMClips>
  <ScaleCrop>false</ScaleCrop>
  <HeadingPairs>
    <vt:vector size="4" baseType="variant">
      <vt:variant>
        <vt:lpstr>Thema</vt:lpstr>
      </vt:variant>
      <vt:variant>
        <vt:i4>1</vt:i4>
      </vt:variant>
      <vt:variant>
        <vt:lpstr>Diatitels</vt:lpstr>
      </vt:variant>
      <vt:variant>
        <vt:i4>44</vt:i4>
      </vt:variant>
    </vt:vector>
  </HeadingPairs>
  <TitlesOfParts>
    <vt:vector size="45" baseType="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docId:974692A53C77D03FB5AF2423F771DA23</cp:keywords>
  <cp:lastModifiedBy>Iris Bos</cp:lastModifiedBy>
  <cp:revision>255</cp:revision>
  <dcterms:created xsi:type="dcterms:W3CDTF">2020-10-14T13:32:04Z</dcterms:created>
  <dcterms:modified xsi:type="dcterms:W3CDTF">2026-04-02T11:40:03Z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0x010100D889DE75BF3DFE46B7189CD8459F7ED5</vt:lpwstr>
  </property>
  <property fmtid="{D5CDD505-2E9C-101B-9397-08002B2CF9AE}" pid="3" name="MediaServiceImageTags">
    <vt:lpwstr/>
  </property>
</Properties>
</file>