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07_DFC15DEA.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148_ACEF92A2.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50"/>
  </p:notesMasterIdLst>
  <p:sldIdLst>
    <p:sldId id="4345" r:id="rId5"/>
    <p:sldId id="4353" r:id="rId6"/>
    <p:sldId id="4352" r:id="rId7"/>
    <p:sldId id="4444" r:id="rId8"/>
    <p:sldId id="4432" r:id="rId9"/>
    <p:sldId id="4338" r:id="rId10"/>
    <p:sldId id="4393" r:id="rId11"/>
    <p:sldId id="4347" r:id="rId12"/>
    <p:sldId id="4371" r:id="rId13"/>
    <p:sldId id="4359" r:id="rId14"/>
    <p:sldId id="4354" r:id="rId15"/>
    <p:sldId id="4362" r:id="rId16"/>
    <p:sldId id="4445" r:id="rId17"/>
    <p:sldId id="4364" r:id="rId18"/>
    <p:sldId id="4357" r:id="rId19"/>
    <p:sldId id="4423" r:id="rId20"/>
    <p:sldId id="4439" r:id="rId21"/>
    <p:sldId id="4438" r:id="rId22"/>
    <p:sldId id="4436" r:id="rId23"/>
    <p:sldId id="4441" r:id="rId24"/>
    <p:sldId id="4437" r:id="rId25"/>
    <p:sldId id="4394" r:id="rId26"/>
    <p:sldId id="4435" r:id="rId27"/>
    <p:sldId id="4395" r:id="rId28"/>
    <p:sldId id="4424" r:id="rId29"/>
    <p:sldId id="4396" r:id="rId30"/>
    <p:sldId id="4408" r:id="rId31"/>
    <p:sldId id="4386" r:id="rId32"/>
    <p:sldId id="4410" r:id="rId33"/>
    <p:sldId id="4388" r:id="rId34"/>
    <p:sldId id="4430" r:id="rId35"/>
    <p:sldId id="4379" r:id="rId36"/>
    <p:sldId id="4374" r:id="rId37"/>
    <p:sldId id="4446" r:id="rId38"/>
    <p:sldId id="4383" r:id="rId39"/>
    <p:sldId id="4378" r:id="rId40"/>
    <p:sldId id="4413" r:id="rId41"/>
    <p:sldId id="4414" r:id="rId42"/>
    <p:sldId id="4415" r:id="rId43"/>
    <p:sldId id="4419" r:id="rId44"/>
    <p:sldId id="4422" r:id="rId45"/>
    <p:sldId id="4375" r:id="rId46"/>
    <p:sldId id="4412" r:id="rId47"/>
    <p:sldId id="4421" r:id="rId48"/>
    <p:sldId id="449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1C2F08-FD21-35C9-2946-D6DF82209767}" name="Sarah Seidel" initials="SS" userId="S::sarah.seidel@nhlstenden.com::2f82d749-dab4-4798-a202-ef4437556348" providerId="AD"/>
  <p188:author id="{ED32F830-1BB5-00DE-0B89-51AB01EA71BF}" name="Iris Bos" initials="IB" userId="S::iris.bos@nhlstenden.com::f3896162-4db1-4cb2-91b6-3fb1acb46339" providerId="AD"/>
  <p188:author id="{99CDE037-4C6D-9DB3-0770-C72CC1DEBF0D}" name="Elena Cavagnaro" initials="EC" userId="S::elena.cavagnaro@nhlstenden.com::98756323-2525-444c-8580-8eadacd8b023" providerId="AD"/>
  <p188:author id="{708CE141-3CEE-86E3-30C6-D2C8C470BADE}" name="canice euei" initials="ce" userId="S::canice@euei.dk::1eeebfaa-c203-4bca-aa47-8e84e4b59575" providerId="AD"/>
  <p188:author id="{F76EA095-A3AD-E933-C34D-710A517CCC09}" name="Paula Whyte ( Momentum Consulting )" initials="P)" userId="S::paula_momentumconsulting.ie#ext#@newuniversity.onmicrosoft.com::bdd23325-7215-416f-9496-6161e43e6fd6" providerId="AD"/>
  <p188:author id="{782496B7-485F-7B69-F7DE-F8CDD527168F}" name="Paula Whyte ( Momentum Consulting )" initials="PW" userId="S::paula@momentumconsulting.ie::a1b8e930-d272-4933-b1a2-fcb29f5bf117" providerId="AD"/>
  <p188:author id="{1450D1C3-813B-B09B-BB4C-66AE08CDB7A6}" name="Lucia Tomassini" initials="LT" userId="S::lucia.tomassini@nhlstenden.com::f7f3da5d-b0ad-45c9-9cb4-3963a74d6a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F46"/>
    <a:srgbClr val="292668"/>
    <a:srgbClr val="55854D"/>
    <a:srgbClr val="404A52"/>
    <a:srgbClr val="ECC0DA"/>
    <a:srgbClr val="FEFBF5"/>
    <a:srgbClr val="FBF2DE"/>
    <a:srgbClr val="F26650"/>
    <a:srgbClr val="7473B6"/>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94A4-6A6E-8FCB-0D10-1A8561DA67CE}" v="4" dt="2026-03-11T15:08:13.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omments/modernComment_1107_DFC15DEA.xml><?xml version="1.0" encoding="utf-8"?>
<p188:cmLst xmlns:a="http://schemas.openxmlformats.org/drawingml/2006/main" xmlns:r="http://schemas.openxmlformats.org/officeDocument/2006/relationships" xmlns:p188="http://schemas.microsoft.com/office/powerpoint/2018/8/main">
  <p188:cm id="{59BED787-A20B-4DD7-9ADC-53A2AA452DC7}" authorId="{BB1C2F08-FD21-35C9-2946-D6DF82209767}" status="resolved" created="2026-01-29T22:50:19.674">
    <pc:sldMkLst xmlns:pc="http://schemas.microsoft.com/office/powerpoint/2013/main/command">
      <pc:docMk/>
      <pc:sldMk cId="3753991658" sldId="4359"/>
    </pc:sldMkLst>
    <p188:txBody>
      <a:bodyPr/>
      <a:lstStyle/>
      <a:p>
        <a:r>
          <a:rPr lang="en-US"/>
          <a:t>Add link underneath (see agreements)</a:t>
        </a:r>
      </a:p>
    </p188:txBody>
  </p188:cm>
</p188:cmLst>
</file>

<file path=ppt/comments/modernComment_1148_ACEF92A2.xml><?xml version="1.0" encoding="utf-8"?>
<p188:cmLst xmlns:a="http://schemas.openxmlformats.org/drawingml/2006/main" xmlns:r="http://schemas.openxmlformats.org/officeDocument/2006/relationships" xmlns:p188="http://schemas.microsoft.com/office/powerpoint/2018/8/main">
  <p188:cm id="{EB9B1187-0726-4321-8E2B-CA4E490218A2}" authorId="{BB1C2F08-FD21-35C9-2946-D6DF82209767}" status="resolved" created="2026-01-29T22:51:04.397">
    <pc:sldMkLst xmlns:pc="http://schemas.microsoft.com/office/powerpoint/2013/main/command">
      <pc:docMk/>
      <pc:sldMk cId="2901381794" sldId="4424"/>
    </pc:sldMkLst>
    <p188:txBody>
      <a:bodyPr/>
      <a:lstStyle/>
      <a:p>
        <a:r>
          <a:rPr lang="en-US"/>
          <a:t>Add link under video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 for at redigere hovedtekstformater</a:t>
            </a:r>
          </a:p>
          <a:p>
            <a:pPr lvl="1"/>
            <a:r>
              <a:rPr lang="en-GB"/>
              <a:t>Andet niveau</a:t>
            </a:r>
          </a:p>
          <a:p>
            <a:pPr lvl="2"/>
            <a:r>
              <a:rPr lang="en-GB"/>
              <a:t>Tredje niveau</a:t>
            </a:r>
          </a:p>
          <a:p>
            <a:pPr lvl="3"/>
            <a:r>
              <a:rPr lang="en-GB"/>
              <a:t>Fjerde niveau</a:t>
            </a:r>
          </a:p>
          <a:p>
            <a:pPr lvl="4"/>
            <a:r>
              <a:rPr lang="en-GB"/>
              <a:t>Femte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iBpknRDgcD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VIEyrcwiGUo"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penknowledge.fao.org/server/api/core/bitstreams/50400a52-5195-4d4c-8668-3f338d768763/content#:~:text=Food%20loss%20and%20waste%20consumes,US%20amounts%20to%20$218%20billion"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food.ec.europa.eu/food-safety/food-waste/eu-actions-against-food-waste/eu-platform-food-losses-and-food-waste_en"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iris.who.int/server/api/core/bitstreams/08116cce-1ad5-44cf-bd69-e453322013ef/conten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330219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2183881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1592290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45CD8-78BD-DC0F-963F-42BFC4BC175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6542CEB-DC60-BAED-5774-F632834D0C7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08D05BA-682B-6821-484A-53A0B1C3BA8F}"/>
              </a:ext>
            </a:extLst>
          </p:cNvPr>
          <p:cNvSpPr>
            <a:spLocks noGrp="1"/>
          </p:cNvSpPr>
          <p:nvPr>
            <p:ph type="body" idx="1"/>
          </p:nvPr>
        </p:nvSpPr>
        <p:spPr/>
        <p:txBody>
          <a:bodyPr/>
          <a:lstStyle/>
          <a:p>
            <a:r>
              <a:rPr lang="en-US">
                <a:hlinkClick r:id="rId3"/>
              </a:rPr>
              <a:t>De skjulte miljøomkostninger ved dine madvalg: Hvordan landbruget påvirker kloden – YouTube</a:t>
            </a:r>
            <a:endParaRPr lang="it-IT">
              <a:ea typeface="Calibri"/>
              <a:cs typeface="Calibri"/>
            </a:endParaRPr>
          </a:p>
        </p:txBody>
      </p:sp>
      <p:sp>
        <p:nvSpPr>
          <p:cNvPr id="4" name="Segnaposto numero diapositiva 3">
            <a:extLst>
              <a:ext uri="{FF2B5EF4-FFF2-40B4-BE49-F238E27FC236}">
                <a16:creationId xmlns:a16="http://schemas.microsoft.com/office/drawing/2014/main" id="{2174FEEE-E87E-248D-10B6-4CDB87047F15}"/>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275549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709155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4260109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026CD-2CD1-0016-D877-59270990EE8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878383E-4B18-2D2C-E81E-439A64DD1F5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F964032-A50D-F713-7C9A-8EB4619BAECB}"/>
              </a:ext>
            </a:extLst>
          </p:cNvPr>
          <p:cNvSpPr>
            <a:spLocks noGrp="1"/>
          </p:cNvSpPr>
          <p:nvPr>
            <p:ph type="body" idx="1"/>
          </p:nvPr>
        </p:nvSpPr>
        <p:spPr/>
        <p:txBody>
          <a:bodyPr/>
          <a:lstStyle/>
          <a:p>
            <a:endParaRPr lang="it-IT"/>
          </a:p>
          <a:p>
            <a:r>
              <a:rPr lang="it-IT" err="1"/>
              <a:t>Michal Pollan </a:t>
            </a:r>
            <a:r>
              <a:rPr lang="it-IT"/>
              <a:t>– </a:t>
            </a:r>
          </a:p>
          <a:p>
            <a:r>
              <a:rPr lang="it-IT" err="1"/>
              <a:t>Hvorfor spise </a:t>
            </a:r>
            <a:r>
              <a:rPr lang="it-IT"/>
              <a:t>lokalt - https://www.youtube.com/watch?v=x6b-F2ffxnc</a:t>
            </a:r>
          </a:p>
          <a:p>
            <a:r>
              <a:rPr lang="it-IT" err="1"/>
              <a:t>Fødevarekæden </a:t>
            </a:r>
            <a:r>
              <a:rPr lang="it-IT"/>
              <a:t>- https://www.youtube.com/watch?v=OmrfrsnWng8</a:t>
            </a:r>
          </a:p>
        </p:txBody>
      </p:sp>
      <p:sp>
        <p:nvSpPr>
          <p:cNvPr id="4" name="Segnaposto numero diapositiva 3">
            <a:extLst>
              <a:ext uri="{FF2B5EF4-FFF2-40B4-BE49-F238E27FC236}">
                <a16:creationId xmlns:a16="http://schemas.microsoft.com/office/drawing/2014/main" id="{4FED9E5C-7410-E46B-5794-F74949F6E722}"/>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415269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42774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899458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24</a:t>
            </a:fld>
            <a:endParaRPr lang="en-US"/>
          </a:p>
        </p:txBody>
      </p:sp>
    </p:spTree>
    <p:extLst>
      <p:ext uri="{BB962C8B-B14F-4D97-AF65-F5344CB8AC3E}">
        <p14:creationId xmlns:p14="http://schemas.microsoft.com/office/powerpoint/2010/main" val="309581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104708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00100-AFF4-F03B-14C8-5C80CA9CABB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B067DBF-285A-210C-D122-3F78BFBF11A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0AE2116-8B2B-7DD1-F56E-B2A4C56C3F9A}"/>
              </a:ext>
            </a:extLst>
          </p:cNvPr>
          <p:cNvSpPr>
            <a:spLocks noGrp="1"/>
          </p:cNvSpPr>
          <p:nvPr>
            <p:ph type="body" idx="1"/>
          </p:nvPr>
        </p:nvSpPr>
        <p:spPr/>
        <p:txBody>
          <a:bodyPr/>
          <a:lstStyle/>
          <a:p>
            <a:r>
              <a:rPr lang="en-US">
                <a:hlinkClick r:id="rId3"/>
              </a:rPr>
              <a:t>En kost, der skåner planeten | Walter Willett | TEDxBoston</a:t>
            </a:r>
            <a:endParaRPr lang="it-IT">
              <a:ea typeface="Calibri"/>
              <a:cs typeface="Calibri"/>
            </a:endParaRPr>
          </a:p>
        </p:txBody>
      </p:sp>
      <p:sp>
        <p:nvSpPr>
          <p:cNvPr id="4" name="Segnaposto numero diapositiva 3">
            <a:extLst>
              <a:ext uri="{FF2B5EF4-FFF2-40B4-BE49-F238E27FC236}">
                <a16:creationId xmlns:a16="http://schemas.microsoft.com/office/drawing/2014/main" id="{A289E7D8-3989-8E2C-A241-CFC59B2E2BF9}"/>
              </a:ext>
            </a:extLst>
          </p:cNvPr>
          <p:cNvSpPr>
            <a:spLocks noGrp="1"/>
          </p:cNvSpPr>
          <p:nvPr>
            <p:ph type="sldNum" sz="quarter" idx="5"/>
          </p:nvPr>
        </p:nvSpPr>
        <p:spPr/>
        <p:txBody>
          <a:bodyPr/>
          <a:lstStyle/>
          <a:p>
            <a:fld id="{4BE5DE82-CF29-044D-9158-06A811149881}" type="slidenum">
              <a:rPr lang="en-US" smtClean="0"/>
              <a:t>25</a:t>
            </a:fld>
            <a:endParaRPr lang="en-US"/>
          </a:p>
        </p:txBody>
      </p:sp>
    </p:spTree>
    <p:extLst>
      <p:ext uri="{BB962C8B-B14F-4D97-AF65-F5344CB8AC3E}">
        <p14:creationId xmlns:p14="http://schemas.microsoft.com/office/powerpoint/2010/main" val="4024760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a:p>
            <a:r>
              <a:rPr lang="nl-NL">
                <a:hlinkClick r:id="rId3"/>
              </a:rPr>
              <a:t>https://openknowledge.fao.org/server/api/core/bitstreams/50400a52-5195-4d4c-8668-3f338d768763/content</a:t>
            </a:r>
            <a:endParaRPr lang="nl-NL"/>
          </a:p>
          <a:p>
            <a:r>
              <a:rPr lang="en-US">
                <a:hlinkClick r:id="rId4"/>
              </a:rPr>
              <a:t>EU-platformen om fødevaretab og madspild – Fødevaresikkerhed</a:t>
            </a:r>
            <a:endParaRPr lang="en-US"/>
          </a:p>
          <a:p>
            <a:endParaRPr lang="nl-NL"/>
          </a:p>
          <a:p>
            <a:r>
              <a:rPr lang="nl-NL"/>
              <a:t>Link </a:t>
            </a:r>
            <a:r>
              <a:rPr lang="nl-NL" err="1"/>
              <a:t>til </a:t>
            </a:r>
            <a:r>
              <a:rPr lang="nl-NL"/>
              <a:t>Green Deal eller </a:t>
            </a:r>
            <a:r>
              <a:rPr lang="nl-NL" err="1"/>
              <a:t>SDG'erne</a:t>
            </a:r>
            <a:r>
              <a:rPr lang="nl-NL"/>
              <a:t>?</a:t>
            </a:r>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1198602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1E812-304F-DB68-EAB1-66EA3AB9EC9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59CD468-2DE2-D301-CEDC-05EA8695C1E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2B56758-EBE9-ACFA-1C66-7A6A56939002}"/>
              </a:ext>
            </a:extLst>
          </p:cNvPr>
          <p:cNvSpPr>
            <a:spLocks noGrp="1"/>
          </p:cNvSpPr>
          <p:nvPr>
            <p:ph type="body" idx="1"/>
          </p:nvPr>
        </p:nvSpPr>
        <p:spPr/>
        <p:txBody>
          <a:bodyPr/>
          <a:lstStyle/>
          <a:p>
            <a:r>
              <a:rPr lang="en-US"/>
              <a:t>https://www.youtube.com/watch?v=b0vwP19h49U</a:t>
            </a:r>
          </a:p>
          <a:p>
            <a:pPr rtl="0"/>
            <a:endParaRPr lang="it-IT"/>
          </a:p>
          <a:p>
            <a:pPr rtl="0"/>
            <a:r>
              <a:rPr lang="it-IT" b="1"/>
              <a:t>EU </a:t>
            </a:r>
            <a:r>
              <a:rPr lang="it-IT" b="1" err="1"/>
              <a:t>spilder omkring</a:t>
            </a:r>
            <a:r>
              <a:rPr lang="it-IT" b="1"/>
              <a:t> 153 </a:t>
            </a:r>
            <a:r>
              <a:rPr lang="it-IT" b="1" err="1"/>
              <a:t>millioner ton mad hvert år</a:t>
            </a:r>
            <a:endParaRPr lang="it-IT" b="1"/>
          </a:p>
          <a:p>
            <a:endParaRPr lang="en-NL"/>
          </a:p>
        </p:txBody>
      </p:sp>
      <p:sp>
        <p:nvSpPr>
          <p:cNvPr id="4" name="Tijdelijke aanduiding voor dianummer 3">
            <a:extLst>
              <a:ext uri="{FF2B5EF4-FFF2-40B4-BE49-F238E27FC236}">
                <a16:creationId xmlns:a16="http://schemas.microsoft.com/office/drawing/2014/main" id="{54531832-0073-235C-45E8-B648A62D16EC}"/>
              </a:ext>
            </a:extLst>
          </p:cNvPr>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1439758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28</a:t>
            </a:fld>
            <a:endParaRPr lang="en-US"/>
          </a:p>
        </p:txBody>
      </p:sp>
    </p:spTree>
    <p:extLst>
      <p:ext uri="{BB962C8B-B14F-4D97-AF65-F5344CB8AC3E}">
        <p14:creationId xmlns:p14="http://schemas.microsoft.com/office/powerpoint/2010/main" val="3059715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1523936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Billede = </a:t>
            </a:r>
            <a:r>
              <a:rPr lang="nl-NL" err="1"/>
              <a:t>Unsplash</a:t>
            </a: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err="1"/>
              <a:t>Kilde </a:t>
            </a:r>
            <a:r>
              <a:rPr lang="nl-NL"/>
              <a:t>= FAO + </a:t>
            </a:r>
            <a:r>
              <a:rPr lang="nl-NL" sz="1200" b="0" i="0" kern="1200">
                <a:solidFill>
                  <a:schemeClr val="tx1"/>
                </a:solidFill>
                <a:effectLst/>
                <a:latin typeface="+mn-lt"/>
                <a:ea typeface="+mn-ea"/>
                <a:cs typeface="+mn-cs"/>
              </a:rPr>
              <a:t>EAT-Lancet</a:t>
            </a:r>
            <a:r>
              <a:rPr lang="nl-NL" sz="1200" b="0" i="0" kern="1200" err="1">
                <a:solidFill>
                  <a:schemeClr val="tx1"/>
                </a:solidFill>
                <a:effectLst/>
                <a:latin typeface="+mn-lt"/>
                <a:ea typeface="+mn-ea"/>
                <a:cs typeface="+mn-cs"/>
              </a:rPr>
              <a:t>-kommissionen</a:t>
            </a:r>
            <a:endParaRPr lang="nl-NL" sz="1200" b="0" i="0" kern="1200">
              <a:solidFill>
                <a:schemeClr val="tx1"/>
              </a:solidFill>
              <a:effectLst/>
              <a:latin typeface="+mn-lt"/>
              <a:ea typeface="+mn-ea"/>
              <a:cs typeface="+mn-cs"/>
            </a:endParaRPr>
          </a:p>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3432132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Kilde: </a:t>
            </a:r>
            <a:r>
              <a:rPr lang="nl-NL">
                <a:hlinkClick r:id="rId3"/>
              </a:rPr>
              <a:t>indhold</a:t>
            </a:r>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31</a:t>
            </a:fld>
            <a:endParaRPr lang="en-US"/>
          </a:p>
        </p:txBody>
      </p:sp>
    </p:spTree>
    <p:extLst>
      <p:ext uri="{BB962C8B-B14F-4D97-AF65-F5344CB8AC3E}">
        <p14:creationId xmlns:p14="http://schemas.microsoft.com/office/powerpoint/2010/main" val="348722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33</a:t>
            </a:fld>
            <a:endParaRPr lang="en-US"/>
          </a:p>
        </p:txBody>
      </p:sp>
    </p:spTree>
    <p:extLst>
      <p:ext uri="{BB962C8B-B14F-4D97-AF65-F5344CB8AC3E}">
        <p14:creationId xmlns:p14="http://schemas.microsoft.com/office/powerpoint/2010/main" val="1173246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a:p>
            <a:r>
              <a:rPr lang="it-IT" err="1"/>
              <a:t>Michal Pollan </a:t>
            </a:r>
            <a:r>
              <a:rPr lang="it-IT"/>
              <a:t>– </a:t>
            </a:r>
          </a:p>
          <a:p>
            <a:r>
              <a:rPr lang="it-IT" err="1"/>
              <a:t>Hvorfor spise </a:t>
            </a:r>
            <a:r>
              <a:rPr lang="it-IT"/>
              <a:t>lokalt - https://www.youtube.com/watch?v=x6b-F2ffxnc</a:t>
            </a:r>
          </a:p>
          <a:p>
            <a:r>
              <a:rPr lang="it-IT" err="1"/>
              <a:t>Fødevarekæden </a:t>
            </a:r>
            <a:r>
              <a:rPr lang="it-IT"/>
              <a:t>- https://www.youtube.com/watch?v=OmrfrsnWng8</a:t>
            </a:r>
          </a:p>
        </p:txBody>
      </p:sp>
      <p:sp>
        <p:nvSpPr>
          <p:cNvPr id="4" name="Segnaposto numero diapositiva 3"/>
          <p:cNvSpPr>
            <a:spLocks noGrp="1"/>
          </p:cNvSpPr>
          <p:nvPr>
            <p:ph type="sldNum" sz="quarter" idx="5"/>
          </p:nvPr>
        </p:nvSpPr>
        <p:spPr/>
        <p:txBody>
          <a:bodyPr/>
          <a:lstStyle/>
          <a:p>
            <a:fld id="{4BE5DE82-CF29-044D-9158-06A811149881}" type="slidenum">
              <a:rPr lang="en-US" smtClean="0"/>
              <a:t>36</a:t>
            </a:fld>
            <a:endParaRPr lang="en-US"/>
          </a:p>
        </p:txBody>
      </p:sp>
    </p:spTree>
    <p:extLst>
      <p:ext uri="{BB962C8B-B14F-4D97-AF65-F5344CB8AC3E}">
        <p14:creationId xmlns:p14="http://schemas.microsoft.com/office/powerpoint/2010/main" val="342027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E99FE-6CBB-9206-43B3-CF7CBA3EDC2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C00680B-127A-32C5-9751-391915FCA81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F858A3A-0418-C01A-B4A1-6669B823FA85}"/>
              </a:ext>
            </a:extLst>
          </p:cNvPr>
          <p:cNvSpPr>
            <a:spLocks noGrp="1"/>
          </p:cNvSpPr>
          <p:nvPr>
            <p:ph type="body" idx="1"/>
          </p:nvPr>
        </p:nvSpPr>
        <p:spPr/>
        <p:txBody>
          <a:bodyPr/>
          <a:lstStyle/>
          <a:p>
            <a:endParaRPr lang="it-IT"/>
          </a:p>
          <a:p>
            <a:r>
              <a:rPr lang="it-IT" err="1"/>
              <a:t>Michal Pollan </a:t>
            </a:r>
            <a:r>
              <a:rPr lang="it-IT"/>
              <a:t>– </a:t>
            </a:r>
          </a:p>
          <a:p>
            <a:r>
              <a:rPr lang="it-IT" err="1"/>
              <a:t>Hvorfor spise </a:t>
            </a:r>
            <a:r>
              <a:rPr lang="it-IT"/>
              <a:t>lokalt - https://www.youtube.com/watch?v=x6b-F2ffxnc</a:t>
            </a:r>
          </a:p>
          <a:p>
            <a:r>
              <a:rPr lang="it-IT" err="1"/>
              <a:t>Fødevarekæden </a:t>
            </a:r>
            <a:r>
              <a:rPr lang="it-IT"/>
              <a:t>- https://www.youtube.com/watch?v=OmrfrsnWng8</a:t>
            </a:r>
          </a:p>
        </p:txBody>
      </p:sp>
      <p:sp>
        <p:nvSpPr>
          <p:cNvPr id="4" name="Segnaposto numero diapositiva 3">
            <a:extLst>
              <a:ext uri="{FF2B5EF4-FFF2-40B4-BE49-F238E27FC236}">
                <a16:creationId xmlns:a16="http://schemas.microsoft.com/office/drawing/2014/main" id="{87188029-BC56-45AE-4B7C-2A4DB5250F9A}"/>
              </a:ext>
            </a:extLst>
          </p:cNvPr>
          <p:cNvSpPr>
            <a:spLocks noGrp="1"/>
          </p:cNvSpPr>
          <p:nvPr>
            <p:ph type="sldNum" sz="quarter" idx="5"/>
          </p:nvPr>
        </p:nvSpPr>
        <p:spPr/>
        <p:txBody>
          <a:bodyPr/>
          <a:lstStyle/>
          <a:p>
            <a:fld id="{4BE5DE82-CF29-044D-9158-06A811149881}" type="slidenum">
              <a:rPr lang="en-US" smtClean="0"/>
              <a:t>39</a:t>
            </a:fld>
            <a:endParaRPr lang="en-US"/>
          </a:p>
        </p:txBody>
      </p:sp>
    </p:spTree>
    <p:extLst>
      <p:ext uri="{BB962C8B-B14F-4D97-AF65-F5344CB8AC3E}">
        <p14:creationId xmlns:p14="http://schemas.microsoft.com/office/powerpoint/2010/main" val="65329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42</a:t>
            </a:fld>
            <a:endParaRPr lang="en-US"/>
          </a:p>
        </p:txBody>
      </p:sp>
    </p:spTree>
    <p:extLst>
      <p:ext uri="{BB962C8B-B14F-4D97-AF65-F5344CB8AC3E}">
        <p14:creationId xmlns:p14="http://schemas.microsoft.com/office/powerpoint/2010/main" val="2469519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1DD68-FECA-038E-C9FF-4E51C45499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A84E84-0CA9-088D-43D2-BA1C690144E7}"/>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35460BA6-F5A5-331B-87C0-C0160CC8E6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DBCC22-D3CC-4915-9940-22C6E0D3AA55}" type="slidenum">
              <a:t>45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419290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Indsæt link i billedet. </a:t>
            </a:r>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1378670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1208678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112322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3816731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378630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Food Eco - Culture Edu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7D36543-D636-9996-6A76-33FC854FF0DC}"/>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3" name="Group 2">
            <a:extLst>
              <a:ext uri="{FF2B5EF4-FFF2-40B4-BE49-F238E27FC236}">
                <a16:creationId xmlns:a16="http://schemas.microsoft.com/office/drawing/2014/main" id="{93D4273B-5CF5-FECE-46A2-D29EA4B41C22}"/>
              </a:ext>
            </a:extLst>
          </p:cNvPr>
          <p:cNvGrpSpPr/>
          <p:nvPr userDrawn="1"/>
        </p:nvGrpSpPr>
        <p:grpSpPr>
          <a:xfrm>
            <a:off x="10392069" y="4627171"/>
            <a:ext cx="1799931" cy="2230829"/>
            <a:chOff x="2887563" y="4517695"/>
            <a:chExt cx="1145987" cy="1420333"/>
          </a:xfrm>
        </p:grpSpPr>
        <p:sp>
          <p:nvSpPr>
            <p:cNvPr id="4" name="Freeform 3">
              <a:extLst>
                <a:ext uri="{FF2B5EF4-FFF2-40B4-BE49-F238E27FC236}">
                  <a16:creationId xmlns:a16="http://schemas.microsoft.com/office/drawing/2014/main" id="{A16FC9AA-EE41-7790-983A-3FF722730E2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5" name="Graphic 10">
              <a:extLst>
                <a:ext uri="{FF2B5EF4-FFF2-40B4-BE49-F238E27FC236}">
                  <a16:creationId xmlns:a16="http://schemas.microsoft.com/office/drawing/2014/main" id="{1D443549-EF01-1D46-B762-F9E4A17AAFA0}"/>
                </a:ext>
              </a:extLst>
            </p:cNvPr>
            <p:cNvGrpSpPr/>
            <p:nvPr/>
          </p:nvGrpSpPr>
          <p:grpSpPr>
            <a:xfrm>
              <a:off x="3495254" y="4781992"/>
              <a:ext cx="536857" cy="499528"/>
              <a:chOff x="3495254" y="4781992"/>
              <a:chExt cx="536857" cy="499528"/>
            </a:xfrm>
            <a:solidFill>
              <a:srgbClr val="55854D"/>
            </a:solidFill>
          </p:grpSpPr>
          <p:sp>
            <p:nvSpPr>
              <p:cNvPr id="16" name="Freeform 15">
                <a:extLst>
                  <a:ext uri="{FF2B5EF4-FFF2-40B4-BE49-F238E27FC236}">
                    <a16:creationId xmlns:a16="http://schemas.microsoft.com/office/drawing/2014/main" id="{F403E6B7-88CE-5A49-43DC-DCEA372A2C8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440D2A6-EA0B-2C37-06E0-6F628103D53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6EC36D9-49B3-C41D-5CFB-8BDBE19D657A}"/>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E898DE-2178-1AA2-F09E-583DAD60DC3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E3054AF-80F6-4A19-F9FC-8DED596DCCE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9C2DE81-D020-9CEB-ED8D-160BCFF1DAD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DF39CBD-A1E7-6F34-394F-68361324B5F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2C8A0D4-6DF6-242F-1634-7D663146FCC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71A4AD8A-F718-534F-69B3-EBFA783157D4}"/>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F26650"/>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76152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3D62A4-E063-93F2-523C-310EB25BDE58}"/>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14" name="Group 13">
            <a:extLst>
              <a:ext uri="{FF2B5EF4-FFF2-40B4-BE49-F238E27FC236}">
                <a16:creationId xmlns:a16="http://schemas.microsoft.com/office/drawing/2014/main" id="{5F64DA7E-CE59-A371-578F-CAFFC8B1F109}"/>
              </a:ext>
            </a:extLst>
          </p:cNvPr>
          <p:cNvGrpSpPr/>
          <p:nvPr userDrawn="1"/>
        </p:nvGrpSpPr>
        <p:grpSpPr>
          <a:xfrm>
            <a:off x="10392069" y="4627171"/>
            <a:ext cx="1799931" cy="2230829"/>
            <a:chOff x="2887563" y="4517695"/>
            <a:chExt cx="1145987" cy="1420333"/>
          </a:xfrm>
        </p:grpSpPr>
        <p:sp>
          <p:nvSpPr>
            <p:cNvPr id="15" name="Freeform 14">
              <a:extLst>
                <a:ext uri="{FF2B5EF4-FFF2-40B4-BE49-F238E27FC236}">
                  <a16:creationId xmlns:a16="http://schemas.microsoft.com/office/drawing/2014/main" id="{E53115EB-52DB-DA44-C6F3-A15462B1CAB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040D5D2B-B4BA-C70A-5849-E59B7AE84DFB}"/>
                </a:ext>
              </a:extLst>
            </p:cNvPr>
            <p:cNvGrpSpPr/>
            <p:nvPr/>
          </p:nvGrpSpPr>
          <p:grpSpPr>
            <a:xfrm>
              <a:off x="3495254" y="4781992"/>
              <a:ext cx="536857" cy="499528"/>
              <a:chOff x="3495254" y="4781992"/>
              <a:chExt cx="536857" cy="499528"/>
            </a:xfrm>
            <a:solidFill>
              <a:srgbClr val="55854D"/>
            </a:solidFill>
          </p:grpSpPr>
          <p:sp>
            <p:nvSpPr>
              <p:cNvPr id="23" name="Freeform 22">
                <a:extLst>
                  <a:ext uri="{FF2B5EF4-FFF2-40B4-BE49-F238E27FC236}">
                    <a16:creationId xmlns:a16="http://schemas.microsoft.com/office/drawing/2014/main" id="{2B6B8196-974D-0704-266B-8C0694923BF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DBFBBA5-A04E-BCC3-77CF-28C7EA8E45F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54FB06-B7DF-B923-1E36-0314D38498B4}"/>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889D3A1-C66A-D8A7-6BD9-2A02C32370F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89F8B8C1-1BCD-AE14-2706-56322C673F03}"/>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E1E6998-B775-49B7-2E44-C702524D3C0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D60F198-C83D-749E-F3BA-3331EDD83B2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F3337C4-FC8A-139F-C98C-8AED82246CB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C71B6AC4-CC82-6311-7296-786CB291ECBC}"/>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177776" y="416346"/>
            <a:ext cx="5213836" cy="3888025"/>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56180" y="911409"/>
            <a:ext cx="2066906" cy="582221"/>
          </a:xfrm>
          <a:prstGeom prst="rect">
            <a:avLst/>
          </a:prstGeom>
        </p:spPr>
        <p:txBody>
          <a:bodyPr>
            <a:noAutofit/>
          </a:bodyPr>
          <a:lstStyle>
            <a:lvl1pPr marL="0" indent="0" algn="l">
              <a:buNone/>
              <a:defRPr sz="13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8328758" cy="3634830"/>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22041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1EA8731C-868F-8C57-EDA5-C334C7208F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A98289D-C07A-0CA7-C07B-C31E6B0515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291"/>
          <a:stretch/>
        </p:blipFill>
        <p:spPr>
          <a:xfrm>
            <a:off x="-308931" y="1902293"/>
            <a:ext cx="7402286" cy="439601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1088030" y="2459539"/>
            <a:ext cx="4990998" cy="3118870"/>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3432982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 name="Rectangle 1">
            <a:extLst>
              <a:ext uri="{FF2B5EF4-FFF2-40B4-BE49-F238E27FC236}">
                <a16:creationId xmlns:a16="http://schemas.microsoft.com/office/drawing/2014/main" id="{518A7A02-A564-62AF-29D8-4FF530109FEE}"/>
              </a:ext>
            </a:extLst>
          </p:cNvPr>
          <p:cNvSpPr/>
          <p:nvPr userDrawn="1"/>
        </p:nvSpPr>
        <p:spPr>
          <a:xfrm flipV="1">
            <a:off x="11591646" y="15508"/>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D5DE95-C6B2-B571-D93E-5B83AD781CEA}"/>
              </a:ext>
            </a:extLst>
          </p:cNvPr>
          <p:cNvSpPr txBox="1"/>
          <p:nvPr userDrawn="1"/>
        </p:nvSpPr>
        <p:spPr>
          <a:xfrm rot="16200000">
            <a:off x="9740392" y="2087389"/>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11" name="Group 10">
            <a:extLst>
              <a:ext uri="{FF2B5EF4-FFF2-40B4-BE49-F238E27FC236}">
                <a16:creationId xmlns:a16="http://schemas.microsoft.com/office/drawing/2014/main" id="{7B3E6946-3C55-1D51-979C-A6902225B00A}"/>
              </a:ext>
            </a:extLst>
          </p:cNvPr>
          <p:cNvGrpSpPr/>
          <p:nvPr userDrawn="1"/>
        </p:nvGrpSpPr>
        <p:grpSpPr>
          <a:xfrm>
            <a:off x="10523042" y="4533042"/>
            <a:ext cx="1799931" cy="2230829"/>
            <a:chOff x="2887563" y="4517695"/>
            <a:chExt cx="1145987" cy="1420333"/>
          </a:xfrm>
        </p:grpSpPr>
        <p:sp>
          <p:nvSpPr>
            <p:cNvPr id="12" name="Freeform 11">
              <a:extLst>
                <a:ext uri="{FF2B5EF4-FFF2-40B4-BE49-F238E27FC236}">
                  <a16:creationId xmlns:a16="http://schemas.microsoft.com/office/drawing/2014/main" id="{21B2BF22-C62D-D541-2B0B-2AF1E4BD0D0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3" name="Graphic 10">
              <a:extLst>
                <a:ext uri="{FF2B5EF4-FFF2-40B4-BE49-F238E27FC236}">
                  <a16:creationId xmlns:a16="http://schemas.microsoft.com/office/drawing/2014/main" id="{54692D40-AC2E-303F-2240-893AE80BD358}"/>
                </a:ext>
              </a:extLst>
            </p:cNvPr>
            <p:cNvGrpSpPr/>
            <p:nvPr/>
          </p:nvGrpSpPr>
          <p:grpSpPr>
            <a:xfrm>
              <a:off x="3495254" y="4781992"/>
              <a:ext cx="536857" cy="499528"/>
              <a:chOff x="3495254" y="4781992"/>
              <a:chExt cx="536857" cy="499528"/>
            </a:xfrm>
            <a:solidFill>
              <a:srgbClr val="55854D"/>
            </a:solidFill>
          </p:grpSpPr>
          <p:sp>
            <p:nvSpPr>
              <p:cNvPr id="20" name="Freeform 19">
                <a:extLst>
                  <a:ext uri="{FF2B5EF4-FFF2-40B4-BE49-F238E27FC236}">
                    <a16:creationId xmlns:a16="http://schemas.microsoft.com/office/drawing/2014/main" id="{F25B79F9-F59D-1B5F-827B-E7BEC13CD54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54D67B-5343-4E37-C0E1-3D6B5B41DB0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3AEC12D-4BD3-422C-C730-6D442D30437C}"/>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5727514-0426-7018-ADB8-1173DB74B6E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6DBA46AF-1737-B265-3810-BE404F52258C}"/>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32084F-50D4-93F4-91E5-61A6C0F3E200}"/>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7F14684-6E6C-8740-1CB7-36BF7D0BC3D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E73CB4-1834-8273-4075-9776C041756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4" name="Rectangle 23">
            <a:extLst>
              <a:ext uri="{FF2B5EF4-FFF2-40B4-BE49-F238E27FC236}">
                <a16:creationId xmlns:a16="http://schemas.microsoft.com/office/drawing/2014/main" id="{E86C1627-53C5-C1BB-4383-C201DA45C2F0}"/>
              </a:ext>
            </a:extLst>
          </p:cNvPr>
          <p:cNvSpPr/>
          <p:nvPr userDrawn="1"/>
        </p:nvSpPr>
        <p:spPr>
          <a:xfrm rot="16200000">
            <a:off x="6611612" y="1864519"/>
            <a:ext cx="6858000" cy="312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F1BC365-7188-A585-88E1-E172F7301F92}"/>
              </a:ext>
            </a:extLst>
          </p:cNvPr>
          <p:cNvSpPr/>
          <p:nvPr userDrawn="1"/>
        </p:nvSpPr>
        <p:spPr>
          <a:xfrm rot="16200000">
            <a:off x="9692352" y="1446100"/>
            <a:ext cx="8567530" cy="356823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iPhone6_mockup_front_white.png">
            <a:extLst>
              <a:ext uri="{FF2B5EF4-FFF2-40B4-BE49-F238E27FC236}">
                <a16:creationId xmlns:a16="http://schemas.microsoft.com/office/drawing/2014/main" id="{28BF4BF7-6774-41AE-2F6E-6C09D11DAA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7" name="Picture Placeholder 17">
            <a:extLst>
              <a:ext uri="{FF2B5EF4-FFF2-40B4-BE49-F238E27FC236}">
                <a16:creationId xmlns:a16="http://schemas.microsoft.com/office/drawing/2014/main" id="{2342B720-A98E-332A-5C38-B46861456D63}"/>
              </a:ext>
            </a:extLst>
          </p:cNvPr>
          <p:cNvSpPr>
            <a:spLocks noGrp="1"/>
          </p:cNvSpPr>
          <p:nvPr>
            <p:ph type="pic" sz="quarter" idx="10"/>
          </p:nvPr>
        </p:nvSpPr>
        <p:spPr>
          <a:xfrm>
            <a:off x="7735037" y="137392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8E93966-46F3-394F-88D7-D58DF0274DE3}"/>
              </a:ext>
            </a:extLst>
          </p:cNvPr>
          <p:cNvSpPr/>
          <p:nvPr userDrawn="1"/>
        </p:nvSpPr>
        <p:spPr>
          <a:xfrm rot="16200000">
            <a:off x="4531708" y="-2066802"/>
            <a:ext cx="3128588"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17">
            <a:extLst>
              <a:ext uri="{FF2B5EF4-FFF2-40B4-BE49-F238E27FC236}">
                <a16:creationId xmlns:a16="http://schemas.microsoft.com/office/drawing/2014/main" id="{DEDFEDC8-283D-9E48-A4C5-512106986D58}"/>
              </a:ext>
            </a:extLst>
          </p:cNvPr>
          <p:cNvSpPr>
            <a:spLocks noGrp="1"/>
          </p:cNvSpPr>
          <p:nvPr>
            <p:ph type="body" sz="quarter" idx="18" hasCustomPrompt="1"/>
          </p:nvPr>
        </p:nvSpPr>
        <p:spPr>
          <a:xfrm>
            <a:off x="617357" y="3591530"/>
            <a:ext cx="5881764" cy="796508"/>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Any Questions?</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2895623"/>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THANK YOU</a:t>
            </a:r>
          </a:p>
        </p:txBody>
      </p:sp>
      <p:pic>
        <p:nvPicPr>
          <p:cNvPr id="148" name="Picture 147">
            <a:extLst>
              <a:ext uri="{FF2B5EF4-FFF2-40B4-BE49-F238E27FC236}">
                <a16:creationId xmlns:a16="http://schemas.microsoft.com/office/drawing/2014/main" id="{B3B87F72-D71D-0154-8DDD-898ED82805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64871" y="575227"/>
            <a:ext cx="4568197" cy="1438136"/>
          </a:xfrm>
          <a:prstGeom prst="rect">
            <a:avLst/>
          </a:prstGeom>
        </p:spPr>
      </p:pic>
      <p:pic>
        <p:nvPicPr>
          <p:cNvPr id="160" name="Picture 159" descr="Co-funded by the European Union logo in png for web usage">
            <a:extLst>
              <a:ext uri="{FF2B5EF4-FFF2-40B4-BE49-F238E27FC236}">
                <a16:creationId xmlns:a16="http://schemas.microsoft.com/office/drawing/2014/main" id="{12AE73DA-86E8-D020-0655-B825036EE65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51609" y="6077079"/>
            <a:ext cx="2120185" cy="442913"/>
          </a:xfrm>
          <a:prstGeom prst="rect">
            <a:avLst/>
          </a:prstGeom>
          <a:noFill/>
          <a:ln>
            <a:noFill/>
          </a:ln>
        </p:spPr>
      </p:pic>
      <p:sp>
        <p:nvSpPr>
          <p:cNvPr id="161" name="Rectangle 160">
            <a:extLst>
              <a:ext uri="{FF2B5EF4-FFF2-40B4-BE49-F238E27FC236}">
                <a16:creationId xmlns:a16="http://schemas.microsoft.com/office/drawing/2014/main" id="{82ACADD9-800D-6A8A-B0C6-5F78564DF64B}"/>
              </a:ext>
            </a:extLst>
          </p:cNvPr>
          <p:cNvSpPr/>
          <p:nvPr userDrawn="1"/>
        </p:nvSpPr>
        <p:spPr>
          <a:xfrm>
            <a:off x="2654038" y="6044458"/>
            <a:ext cx="3620330" cy="504112"/>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149650-7A9E-DA4E-8C80-0BC758D6B7B5}"/>
              </a:ext>
            </a:extLst>
          </p:cNvPr>
          <p:cNvSpPr/>
          <p:nvPr userDrawn="1"/>
        </p:nvSpPr>
        <p:spPr>
          <a:xfrm>
            <a:off x="0" y="3517328"/>
            <a:ext cx="4883406" cy="288347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
        <p:nvSpPr>
          <p:cNvPr id="37" name="Picture Placeholder 36">
            <a:extLst>
              <a:ext uri="{FF2B5EF4-FFF2-40B4-BE49-F238E27FC236}">
                <a16:creationId xmlns:a16="http://schemas.microsoft.com/office/drawing/2014/main" id="{C8D2E7E1-0569-5B49-A3A1-CA5FA93A00A4}"/>
              </a:ext>
            </a:extLst>
          </p:cNvPr>
          <p:cNvSpPr>
            <a:spLocks noGrp="1"/>
          </p:cNvSpPr>
          <p:nvPr>
            <p:ph type="pic" sz="quarter" idx="10"/>
          </p:nvPr>
        </p:nvSpPr>
        <p:spPr>
          <a:xfrm>
            <a:off x="0" y="1994497"/>
            <a:ext cx="12192000" cy="3440624"/>
          </a:xfrm>
          <a:custGeom>
            <a:avLst/>
            <a:gdLst>
              <a:gd name="connsiteX0" fmla="*/ 0 w 12192000"/>
              <a:gd name="connsiteY0" fmla="*/ 0 h 3440624"/>
              <a:gd name="connsiteX1" fmla="*/ 12192000 w 12192000"/>
              <a:gd name="connsiteY1" fmla="*/ 0 h 3440624"/>
              <a:gd name="connsiteX2" fmla="*/ 12192000 w 12192000"/>
              <a:gd name="connsiteY2" fmla="*/ 3440624 h 3440624"/>
              <a:gd name="connsiteX3" fmla="*/ 4883406 w 12192000"/>
              <a:gd name="connsiteY3" fmla="*/ 3440624 h 3440624"/>
              <a:gd name="connsiteX4" fmla="*/ 4883406 w 12192000"/>
              <a:gd name="connsiteY4" fmla="*/ 1522830 h 3440624"/>
              <a:gd name="connsiteX5" fmla="*/ 0 w 12192000"/>
              <a:gd name="connsiteY5" fmla="*/ 1522830 h 34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440624">
                <a:moveTo>
                  <a:pt x="0" y="0"/>
                </a:moveTo>
                <a:lnTo>
                  <a:pt x="12192000" y="0"/>
                </a:lnTo>
                <a:lnTo>
                  <a:pt x="12192000" y="3440624"/>
                </a:lnTo>
                <a:lnTo>
                  <a:pt x="4883406" y="3440624"/>
                </a:lnTo>
                <a:lnTo>
                  <a:pt x="4883406" y="1522830"/>
                </a:lnTo>
                <a:lnTo>
                  <a:pt x="0" y="1522830"/>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pic>
        <p:nvPicPr>
          <p:cNvPr id="3" name="Picture 2">
            <a:extLst>
              <a:ext uri="{FF2B5EF4-FFF2-40B4-BE49-F238E27FC236}">
                <a16:creationId xmlns:a16="http://schemas.microsoft.com/office/drawing/2014/main" id="{30894D65-1FE3-E0F9-A922-402266ED8E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84141" y="356567"/>
            <a:ext cx="4568197" cy="1438136"/>
          </a:xfrm>
          <a:prstGeom prst="rect">
            <a:avLst/>
          </a:prstGeom>
        </p:spPr>
      </p:pic>
      <p:grpSp>
        <p:nvGrpSpPr>
          <p:cNvPr id="4" name="Group 3">
            <a:extLst>
              <a:ext uri="{FF2B5EF4-FFF2-40B4-BE49-F238E27FC236}">
                <a16:creationId xmlns:a16="http://schemas.microsoft.com/office/drawing/2014/main" id="{16279ECC-49C1-E658-0437-9EC75C3AF62D}"/>
              </a:ext>
            </a:extLst>
          </p:cNvPr>
          <p:cNvGrpSpPr/>
          <p:nvPr userDrawn="1"/>
        </p:nvGrpSpPr>
        <p:grpSpPr>
          <a:xfrm>
            <a:off x="128846" y="4566100"/>
            <a:ext cx="1471060" cy="1823227"/>
            <a:chOff x="2887563" y="4517695"/>
            <a:chExt cx="1145987" cy="1420333"/>
          </a:xfrm>
        </p:grpSpPr>
        <p:sp>
          <p:nvSpPr>
            <p:cNvPr id="38" name="Freeform 37">
              <a:extLst>
                <a:ext uri="{FF2B5EF4-FFF2-40B4-BE49-F238E27FC236}">
                  <a16:creationId xmlns:a16="http://schemas.microsoft.com/office/drawing/2014/main" id="{5ADB56C7-3FB3-A147-157F-F2F372E5A62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4" name="Graphic 10">
              <a:extLst>
                <a:ext uri="{FF2B5EF4-FFF2-40B4-BE49-F238E27FC236}">
                  <a16:creationId xmlns:a16="http://schemas.microsoft.com/office/drawing/2014/main" id="{5E1EC16F-A3CA-5F13-04D3-6A638FA30B85}"/>
                </a:ext>
              </a:extLst>
            </p:cNvPr>
            <p:cNvGrpSpPr/>
            <p:nvPr/>
          </p:nvGrpSpPr>
          <p:grpSpPr>
            <a:xfrm>
              <a:off x="3495254" y="4781992"/>
              <a:ext cx="536857" cy="499528"/>
              <a:chOff x="3495254" y="4781992"/>
              <a:chExt cx="536857" cy="499528"/>
            </a:xfrm>
            <a:solidFill>
              <a:srgbClr val="55854D"/>
            </a:solidFill>
          </p:grpSpPr>
          <p:sp>
            <p:nvSpPr>
              <p:cNvPr id="69" name="Freeform 68">
                <a:extLst>
                  <a:ext uri="{FF2B5EF4-FFF2-40B4-BE49-F238E27FC236}">
                    <a16:creationId xmlns:a16="http://schemas.microsoft.com/office/drawing/2014/main" id="{BEE7A324-B0DE-3D82-898B-7C31D11DC92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D7F44FA-6443-EE80-5678-6FC80AC87C7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6DA82A-E0E7-79D7-D6D2-F8CD2D39B7F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1AE75FD-B11C-E6C9-3005-D47ACECFF01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8A6A0CDA-B22E-B738-21D4-885BEC314F1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3022B0B-008E-5141-EC9E-7B275FC15A8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4092609-CD67-FDC1-1472-9630034ADD1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F87E20E-C9BE-C975-5088-CCCF9689548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1A7FA947-0C77-55C0-3821-D962933B494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277309" y="5978203"/>
            <a:ext cx="1251103" cy="438150"/>
          </a:xfrm>
          <a:prstGeom prst="rect">
            <a:avLst/>
          </a:prstGeom>
        </p:spPr>
      </p:pic>
      <p:pic>
        <p:nvPicPr>
          <p:cNvPr id="10" name="Picture 9" descr="Co-funded by the European Union logo in png for web usage">
            <a:extLst>
              <a:ext uri="{FF2B5EF4-FFF2-40B4-BE49-F238E27FC236}">
                <a16:creationId xmlns:a16="http://schemas.microsoft.com/office/drawing/2014/main" id="{49D82497-4245-28CE-AF13-D148DFA4470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374088" y="5969843"/>
            <a:ext cx="2120185" cy="442913"/>
          </a:xfrm>
          <a:prstGeom prst="rect">
            <a:avLst/>
          </a:prstGeom>
          <a:noFill/>
          <a:ln>
            <a:noFill/>
          </a:ln>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1"/>
            <a:ext cx="9503744" cy="5063164"/>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6" y="3429001"/>
            <a:ext cx="6414559"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3807230"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4500000" y="804645"/>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5335297" y="804645"/>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4521703" y="155921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5357000" y="155921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4528282" y="236190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5363579" y="236190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4549985" y="313251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5385282" y="313251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4528282" y="388708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5363579" y="388708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2" name="Group 1">
            <a:extLst>
              <a:ext uri="{FF2B5EF4-FFF2-40B4-BE49-F238E27FC236}">
                <a16:creationId xmlns:a16="http://schemas.microsoft.com/office/drawing/2014/main" id="{7825F61E-2ECB-D944-82FF-1112F8A7AD2C}"/>
              </a:ext>
            </a:extLst>
          </p:cNvPr>
          <p:cNvGrpSpPr/>
          <p:nvPr userDrawn="1"/>
        </p:nvGrpSpPr>
        <p:grpSpPr>
          <a:xfrm>
            <a:off x="4371799" y="1501098"/>
            <a:ext cx="6849469" cy="2396429"/>
            <a:chOff x="5734682" y="2114653"/>
            <a:chExt cx="4556259" cy="2804550"/>
          </a:xfrm>
          <a:solidFill>
            <a:srgbClr val="ECC0DA"/>
          </a:solidFill>
        </p:grpSpPr>
        <p:sp>
          <p:nvSpPr>
            <p:cNvPr id="20" name="Rectangle 19">
              <a:extLst>
                <a:ext uri="{FF2B5EF4-FFF2-40B4-BE49-F238E27FC236}">
                  <a16:creationId xmlns:a16="http://schemas.microsoft.com/office/drawing/2014/main" id="{681FEB11-4BC3-2445-A1F4-9F650C0DC801}"/>
                </a:ext>
              </a:extLst>
            </p:cNvPr>
            <p:cNvSpPr/>
            <p:nvPr userDrawn="1"/>
          </p:nvSpPr>
          <p:spPr>
            <a:xfrm>
              <a:off x="5734682" y="211465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4FB6CF90-07DC-4541-91C5-2DDC9275C401}"/>
                </a:ext>
              </a:extLst>
            </p:cNvPr>
            <p:cNvSpPr/>
            <p:nvPr userDrawn="1"/>
          </p:nvSpPr>
          <p:spPr>
            <a:xfrm>
              <a:off x="5734682" y="3052782"/>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144BCAA-A41C-E54B-98A0-5A64F98BBA02}"/>
                </a:ext>
              </a:extLst>
            </p:cNvPr>
            <p:cNvSpPr/>
            <p:nvPr userDrawn="1"/>
          </p:nvSpPr>
          <p:spPr>
            <a:xfrm>
              <a:off x="5734682" y="3945075"/>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33809D8D-1AA2-1D4B-B124-8D2A4A3D6E3A}"/>
                </a:ext>
              </a:extLst>
            </p:cNvPr>
            <p:cNvSpPr/>
            <p:nvPr userDrawn="1"/>
          </p:nvSpPr>
          <p:spPr>
            <a:xfrm>
              <a:off x="5734682" y="488320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grpSp>
      <p:sp>
        <p:nvSpPr>
          <p:cNvPr id="39" name="Text Placeholder 32">
            <a:extLst>
              <a:ext uri="{FF2B5EF4-FFF2-40B4-BE49-F238E27FC236}">
                <a16:creationId xmlns:a16="http://schemas.microsoft.com/office/drawing/2014/main" id="{1A13B05A-E52D-D044-93EB-9660AC258BCA}"/>
              </a:ext>
            </a:extLst>
          </p:cNvPr>
          <p:cNvSpPr>
            <a:spLocks noGrp="1"/>
          </p:cNvSpPr>
          <p:nvPr>
            <p:ph type="body" sz="quarter" idx="10" hasCustomPrompt="1"/>
          </p:nvPr>
        </p:nvSpPr>
        <p:spPr>
          <a:xfrm>
            <a:off x="511849" y="804645"/>
            <a:ext cx="2528330" cy="1395907"/>
          </a:xfrm>
          <a:prstGeom prst="rect">
            <a:avLst/>
          </a:prstGeom>
        </p:spPr>
        <p:txBody>
          <a:bodyPr>
            <a:noAutofit/>
          </a:bodyPr>
          <a:lstStyle>
            <a:lvl1pPr marL="0" indent="0">
              <a:lnSpc>
                <a:spcPts val="324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TABLE OF</a:t>
            </a:r>
          </a:p>
          <a:p>
            <a:pPr lvl="0"/>
            <a:r>
              <a:rPr lang="en-GB"/>
              <a:t>CONTENTS</a:t>
            </a:r>
            <a:endParaRPr lang="en-US"/>
          </a:p>
        </p:txBody>
      </p:sp>
      <p:pic>
        <p:nvPicPr>
          <p:cNvPr id="7" name="Picture 6" descr="Co-funded by the European Union logo in png for web usage">
            <a:extLst>
              <a:ext uri="{FF2B5EF4-FFF2-40B4-BE49-F238E27FC236}">
                <a16:creationId xmlns:a16="http://schemas.microsoft.com/office/drawing/2014/main" id="{7D1B112A-87E8-D522-B5FA-7E6B774612D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86671" y="5610442"/>
            <a:ext cx="2120185" cy="442913"/>
          </a:xfrm>
          <a:prstGeom prst="rect">
            <a:avLst/>
          </a:prstGeom>
          <a:noFill/>
          <a:ln>
            <a:noFill/>
          </a:ln>
        </p:spPr>
      </p:pic>
      <p:sp>
        <p:nvSpPr>
          <p:cNvPr id="8" name="Rectangle 7">
            <a:extLst>
              <a:ext uri="{FF2B5EF4-FFF2-40B4-BE49-F238E27FC236}">
                <a16:creationId xmlns:a16="http://schemas.microsoft.com/office/drawing/2014/main" id="{1266FEAB-6307-87DC-65EB-CE4244CFFA0D}"/>
              </a:ext>
            </a:extLst>
          </p:cNvPr>
          <p:cNvSpPr/>
          <p:nvPr userDrawn="1"/>
        </p:nvSpPr>
        <p:spPr>
          <a:xfrm>
            <a:off x="6915146" y="5574055"/>
            <a:ext cx="4146329" cy="507511"/>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BDD5F332-D391-0127-D8C2-EFCEDA4F54BE}"/>
              </a:ext>
            </a:extLst>
          </p:cNvPr>
          <p:cNvGrpSpPr/>
          <p:nvPr userDrawn="1"/>
        </p:nvGrpSpPr>
        <p:grpSpPr>
          <a:xfrm>
            <a:off x="2171700" y="4627171"/>
            <a:ext cx="1799931" cy="2230829"/>
            <a:chOff x="2887563" y="4517695"/>
            <a:chExt cx="1145987" cy="1420333"/>
          </a:xfrm>
        </p:grpSpPr>
        <p:sp>
          <p:nvSpPr>
            <p:cNvPr id="10" name="Freeform 9">
              <a:extLst>
                <a:ext uri="{FF2B5EF4-FFF2-40B4-BE49-F238E27FC236}">
                  <a16:creationId xmlns:a16="http://schemas.microsoft.com/office/drawing/2014/main" id="{712AB9EF-298F-2C39-58F6-856BDE4917D2}"/>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1" name="Graphic 10">
              <a:extLst>
                <a:ext uri="{FF2B5EF4-FFF2-40B4-BE49-F238E27FC236}">
                  <a16:creationId xmlns:a16="http://schemas.microsoft.com/office/drawing/2014/main" id="{39299F0C-5A50-5447-3B96-17F3F2E3B73A}"/>
                </a:ext>
              </a:extLst>
            </p:cNvPr>
            <p:cNvGrpSpPr/>
            <p:nvPr/>
          </p:nvGrpSpPr>
          <p:grpSpPr>
            <a:xfrm>
              <a:off x="3495254" y="4781992"/>
              <a:ext cx="536857" cy="499528"/>
              <a:chOff x="3495254" y="4781992"/>
              <a:chExt cx="536857" cy="499528"/>
            </a:xfrm>
            <a:solidFill>
              <a:srgbClr val="55854D"/>
            </a:solidFill>
          </p:grpSpPr>
          <p:sp>
            <p:nvSpPr>
              <p:cNvPr id="25" name="Freeform 24">
                <a:extLst>
                  <a:ext uri="{FF2B5EF4-FFF2-40B4-BE49-F238E27FC236}">
                    <a16:creationId xmlns:a16="http://schemas.microsoft.com/office/drawing/2014/main" id="{A1814AED-9596-ACA2-E059-10855B783AC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39B5FF4-0A5F-A732-3F8F-B3F11E659AC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FFDFB1E-1B86-5268-2F1F-0069E8A58EA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C70795D-3FB7-E37B-DA05-5B9A3020F26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2" name="Freeform 11">
              <a:extLst>
                <a:ext uri="{FF2B5EF4-FFF2-40B4-BE49-F238E27FC236}">
                  <a16:creationId xmlns:a16="http://schemas.microsoft.com/office/drawing/2014/main" id="{BDA33BD4-F1BE-3850-8B23-630C9A404C2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1F0FC85-8DA2-CD9C-1503-781B0A3D3F32}"/>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EF5875-0447-1A5E-B358-E24530123DC6}"/>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109A3A0-8E38-0167-D556-43DEE4B3E37E}"/>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15" name="Picture 14">
            <a:extLst>
              <a:ext uri="{FF2B5EF4-FFF2-40B4-BE49-F238E27FC236}">
                <a16:creationId xmlns:a16="http://schemas.microsoft.com/office/drawing/2014/main" id="{D6956516-AFA6-7275-1C71-C77D1E37CD6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708448" y="4967441"/>
            <a:ext cx="1251103" cy="438150"/>
          </a:xfrm>
          <a:prstGeom prst="rect">
            <a:avLst/>
          </a:prstGeom>
        </p:spPr>
      </p:pic>
      <p:sp>
        <p:nvSpPr>
          <p:cNvPr id="17" name="TextBox 16">
            <a:extLst>
              <a:ext uri="{FF2B5EF4-FFF2-40B4-BE49-F238E27FC236}">
                <a16:creationId xmlns:a16="http://schemas.microsoft.com/office/drawing/2014/main" id="{99B9CB7D-43A0-202C-8655-A5020A205935}"/>
              </a:ext>
            </a:extLst>
          </p:cNvPr>
          <p:cNvSpPr txBox="1"/>
          <p:nvPr userDrawn="1"/>
        </p:nvSpPr>
        <p:spPr>
          <a:xfrm>
            <a:off x="6915147" y="5003860"/>
            <a:ext cx="4146329" cy="5041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760"/>
              </a:lnSpc>
            </a:pPr>
            <a:r>
              <a:rPr lang="en-US" sz="800">
                <a:solidFill>
                  <a:srgbClr val="292668"/>
                </a:solidFill>
              </a:rPr>
              <a:t>This license requires that </a:t>
            </a:r>
            <a:r>
              <a:rPr lang="en-US" sz="800" err="1">
                <a:solidFill>
                  <a:srgbClr val="292668"/>
                </a:solidFill>
              </a:rPr>
              <a:t>reusers</a:t>
            </a:r>
            <a:r>
              <a:rPr lang="en-US" sz="800">
                <a:solidFill>
                  <a:srgbClr val="292668"/>
                </a:solidFill>
              </a:rPr>
              <a:t> give credit to the creator. It allows </a:t>
            </a:r>
            <a:r>
              <a:rPr lang="en-US" sz="800" err="1">
                <a:solidFill>
                  <a:srgbClr val="292668"/>
                </a:solidFill>
              </a:rPr>
              <a:t>reusers</a:t>
            </a:r>
            <a:r>
              <a:rPr lang="en-US" sz="800">
                <a:solidFill>
                  <a:srgbClr val="292668"/>
                </a:solidFill>
              </a:rPr>
              <a:t> to distribute, remix, adapt, and build upon the material in any medium or format, even for commercial purposes. If others remix, adapt, or build upon the material, they must license the modified material under identical terms.</a:t>
            </a:r>
            <a:endParaRPr lang="en-US" sz="800">
              <a:solidFill>
                <a:srgbClr val="292668"/>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DDD082A-7E26-8BBE-E882-FB6444825FEF}"/>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4" name="Group 3">
            <a:extLst>
              <a:ext uri="{FF2B5EF4-FFF2-40B4-BE49-F238E27FC236}">
                <a16:creationId xmlns:a16="http://schemas.microsoft.com/office/drawing/2014/main" id="{7BA63582-7516-3B11-B0FF-4E8D44C05C2D}"/>
              </a:ext>
            </a:extLst>
          </p:cNvPr>
          <p:cNvGrpSpPr/>
          <p:nvPr userDrawn="1"/>
        </p:nvGrpSpPr>
        <p:grpSpPr>
          <a:xfrm>
            <a:off x="10392069" y="4627171"/>
            <a:ext cx="1799931" cy="2230829"/>
            <a:chOff x="2887563" y="4517695"/>
            <a:chExt cx="1145987" cy="1420333"/>
          </a:xfrm>
        </p:grpSpPr>
        <p:sp>
          <p:nvSpPr>
            <p:cNvPr id="5" name="Freeform 4">
              <a:extLst>
                <a:ext uri="{FF2B5EF4-FFF2-40B4-BE49-F238E27FC236}">
                  <a16:creationId xmlns:a16="http://schemas.microsoft.com/office/drawing/2014/main" id="{FFD03056-F217-DC5D-1E7C-772043177B94}"/>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F496F738-F608-52CC-E199-7447AF1A8A81}"/>
                </a:ext>
              </a:extLst>
            </p:cNvPr>
            <p:cNvGrpSpPr/>
            <p:nvPr/>
          </p:nvGrpSpPr>
          <p:grpSpPr>
            <a:xfrm>
              <a:off x="3495254" y="4781992"/>
              <a:ext cx="536857" cy="499528"/>
              <a:chOff x="3495254" y="4781992"/>
              <a:chExt cx="536857" cy="499528"/>
            </a:xfrm>
            <a:solidFill>
              <a:srgbClr val="55854D"/>
            </a:solidFill>
          </p:grpSpPr>
          <p:sp>
            <p:nvSpPr>
              <p:cNvPr id="17" name="Freeform 16">
                <a:extLst>
                  <a:ext uri="{FF2B5EF4-FFF2-40B4-BE49-F238E27FC236}">
                    <a16:creationId xmlns:a16="http://schemas.microsoft.com/office/drawing/2014/main" id="{8B44E266-B5CE-CFFC-FF6C-B90E85F2E8B8}"/>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5C74CA1-5720-CE40-F942-663B2FB34B1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5BCA51-5930-AAB5-E734-E8EF8A2A310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5CE8206-A91B-3274-4152-9D23A257D33D}"/>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9134960D-10DE-1D62-1DD1-62BC9C176725}"/>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7CBF4A2-F80C-5326-7F40-D5076ACE344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81E0BAC-B842-583C-A8AD-CA981FE450A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69B5DD7-B7F1-AA11-D3BA-CCF88ED67A1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cxnSp>
        <p:nvCxnSpPr>
          <p:cNvPr id="2" name="Straight Connector 1">
            <a:extLst>
              <a:ext uri="{FF2B5EF4-FFF2-40B4-BE49-F238E27FC236}">
                <a16:creationId xmlns:a16="http://schemas.microsoft.com/office/drawing/2014/main" id="{1E4E8702-88DB-2597-F311-DB2CB9AD0DAA}"/>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E81FDF4-DEE9-32A8-A6A6-52030E28C981}"/>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17">
            <a:extLst>
              <a:ext uri="{FF2B5EF4-FFF2-40B4-BE49-F238E27FC236}">
                <a16:creationId xmlns:a16="http://schemas.microsoft.com/office/drawing/2014/main" id="{A80CDA8B-10F8-43E1-23B7-4C196CE3C036}"/>
              </a:ext>
            </a:extLst>
          </p:cNvPr>
          <p:cNvSpPr>
            <a:spLocks noGrp="1"/>
          </p:cNvSpPr>
          <p:nvPr>
            <p:ph type="body" sz="quarter" idx="19" hasCustomPrompt="1"/>
          </p:nvPr>
        </p:nvSpPr>
        <p:spPr>
          <a:xfrm>
            <a:off x="1991317" y="3578087"/>
            <a:ext cx="8129850" cy="1452558"/>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292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7007768-8D26-8888-D846-2AC0F905451F}"/>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3B42CCC-F4FD-9F6D-359B-18382F44386D}"/>
              </a:ext>
            </a:extLst>
          </p:cNvPr>
          <p:cNvSpPr txBox="1"/>
          <p:nvPr userDrawn="1"/>
        </p:nvSpPr>
        <p:spPr>
          <a:xfrm rot="16200000">
            <a:off x="9695144" y="4196056"/>
            <a:ext cx="4359206" cy="215444"/>
          </a:xfrm>
          <a:prstGeom prst="rect">
            <a:avLst/>
          </a:prstGeom>
          <a:noFill/>
        </p:spPr>
        <p:txBody>
          <a:bodyPr wrap="square">
            <a:spAutoFit/>
          </a:bodyPr>
          <a:lstStyle/>
          <a:p>
            <a:r>
              <a:rPr lang="en-US" sz="800" spc="100" baseline="0">
                <a:solidFill>
                  <a:srgbClr val="292668"/>
                </a:solidFill>
              </a:rPr>
              <a:t>Tværfaglighed i de europæiske universiteter</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82" r:id="rId3"/>
    <p:sldLayoutId id="2147483842" r:id="rId4"/>
    <p:sldLayoutId id="2147483840" r:id="rId5"/>
    <p:sldLayoutId id="2147483884" r:id="rId6"/>
    <p:sldLayoutId id="2147483883" r:id="rId7"/>
    <p:sldLayoutId id="2147483877" r:id="rId8"/>
    <p:sldLayoutId id="2147483841" r:id="rId9"/>
    <p:sldLayoutId id="2147483885" r:id="rId10"/>
    <p:sldLayoutId id="2147483886" r:id="rId11"/>
    <p:sldLayoutId id="2147483878" r:id="rId12"/>
    <p:sldLayoutId id="2147483861" r:id="rId13"/>
    <p:sldLayoutId id="2147483833" r:id="rId14"/>
    <p:sldLayoutId id="2147483887" r:id="rId15"/>
    <p:sldLayoutId id="2147483847" r:id="rId16"/>
    <p:sldLayoutId id="214748385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07_DFC15DEA.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hyperlink" Target="https://www.dutch-cuisine.nl/" TargetMode="External"/><Relationship Id="rId5" Type="http://schemas.openxmlformats.org/officeDocument/2006/relationships/image" Target="../media/image18.png"/><Relationship Id="rId4" Type="http://schemas.openxmlformats.org/officeDocument/2006/relationships/hyperlink" Target="https://www.dutch-cuisine.nl/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video" Target="https://www.youtube.com/embed/iBpknRDgcDk?feature=oembed" TargetMode="External"/><Relationship Id="rId5" Type="http://schemas.openxmlformats.org/officeDocument/2006/relationships/image" Target="../media/image27.jpeg"/><Relationship Id="rId4" Type="http://schemas.openxmlformats.org/officeDocument/2006/relationships/hyperlink" Target="https://www.youtube.com/watch?v=iBpknRDgcDk"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stockholmresilience.org/research/planetary-boundaries.html"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forkranger.com/about/"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video" Target="https://www.youtube.com/embed/PoUo6WGKja0?feature=oembed" TargetMode="External"/><Relationship Id="rId5" Type="http://schemas.openxmlformats.org/officeDocument/2006/relationships/image" Target="../media/image30.jpeg"/><Relationship Id="rId4" Type="http://schemas.openxmlformats.org/officeDocument/2006/relationships/hyperlink" Target="https://www.youtube.com/watch?v=PoUo6WGKja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hyperlink" Target="https://www.youtube.com/watch?v=VIEyrcwiGUo&amp;t=1s" TargetMode="External"/><Relationship Id="rId2" Type="http://schemas.openxmlformats.org/officeDocument/2006/relationships/slideLayout" Target="../slideLayouts/slideLayout15.xml"/><Relationship Id="rId1" Type="http://schemas.openxmlformats.org/officeDocument/2006/relationships/video" Target="https://www.youtube.com/embed/VIEyrcwiGUo?feature=oembed" TargetMode="External"/><Relationship Id="rId6" Type="http://schemas.openxmlformats.org/officeDocument/2006/relationships/image" Target="../media/image37.jpeg"/><Relationship Id="rId5" Type="http://schemas.openxmlformats.org/officeDocument/2006/relationships/hyperlink" Target="https://eatforum.org/eat-lancet/the-planetary-health-diet/" TargetMode="External"/><Relationship Id="rId4" Type="http://schemas.microsoft.com/office/2018/10/relationships/comments" Target="../comments/modernComment_1148_ACEF92A2.xml"/></Relationships>
</file>

<file path=ppt/slides/_rels/slide26.xml.rels><?xml version="1.0" encoding="UTF-8" standalone="yes"?>
<Relationships xmlns="http://schemas.openxmlformats.org/package/2006/relationships"><Relationship Id="rId3" Type="http://schemas.openxmlformats.org/officeDocument/2006/relationships/hyperlink" Target="https://food.ec.europa.eu/horizontal-topics/farm-fork-strategy/food-loss-and-waste-prevention_en?utm_source=chatgpt.com"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video" Target="https://www.youtube.com/embed/b0vwP19h49U?feature=oembed" TargetMode="External"/><Relationship Id="rId6" Type="http://schemas.openxmlformats.org/officeDocument/2006/relationships/image" Target="../media/image38.jpeg"/><Relationship Id="rId5" Type="http://schemas.openxmlformats.org/officeDocument/2006/relationships/hyperlink" Target="https://www.youtube.com/watch?v=b0vwP19h49U" TargetMode="External"/><Relationship Id="rId4" Type="http://schemas.openxmlformats.org/officeDocument/2006/relationships/hyperlink" Target="https://sdgs.un.org/goal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hyperlink" Target="https://www.thelancet.com/journals/lancet/article/PIIS0140-6736(25)01201-2/abstract?dgcid=tlcom_carousel1_lanceteat25"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video" Target="https://www.youtube.com/embed/QDVhIJJR2UU?feature=oembed" TargetMode="External"/><Relationship Id="rId5" Type="http://schemas.openxmlformats.org/officeDocument/2006/relationships/hyperlink" Target="https://www.youtube.com/watch?v=QDVhIJJR2UU" TargetMode="Externa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sv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hyperlink" Target="https://www.oxfordcollegeofprocurementandsupply.com/ethics-in-the-supply-chain/"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5.xml"/><Relationship Id="rId1" Type="http://schemas.openxmlformats.org/officeDocument/2006/relationships/video" Target="https://www.youtube.com/embed/1ctigfy15Hw?feature=oembed" TargetMode="External"/><Relationship Id="rId5" Type="http://schemas.openxmlformats.org/officeDocument/2006/relationships/hyperlink" Target="https://www.youtube.com/watch?v=1ctigfy15Hw" TargetMode="Externa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hyperlink" Target="https://www.mdpi.com/2071-1050/17/15/7138" TargetMode="Externa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hyperlink" Target="https://thehill.com/changing-america/opinion/481343-i-wrote-a-book-on-hunger-heres-what-i-learned/" TargetMode="External"/><Relationship Id="rId7" Type="http://schemas.openxmlformats.org/officeDocument/2006/relationships/hyperlink" Target="https://www.bbc.com/audio/brand/p028z2z0" TargetMode="External"/><Relationship Id="rId12" Type="http://schemas.openxmlformats.org/officeDocument/2006/relationships/image" Target="../media/image52.png"/><Relationship Id="rId2" Type="http://schemas.openxmlformats.org/officeDocument/2006/relationships/hyperlink" Target="https://michaelpollan.com/books/the-omnivores-dilemma/" TargetMode="External"/><Relationship Id="rId1" Type="http://schemas.openxmlformats.org/officeDocument/2006/relationships/slideLayout" Target="../slideLayouts/slideLayout10.xml"/><Relationship Id="rId6" Type="http://schemas.openxmlformats.org/officeDocument/2006/relationships/hyperlink" Target="https://thefern.org/podcasts/hot-farm/" TargetMode="External"/><Relationship Id="rId11" Type="http://schemas.openxmlformats.org/officeDocument/2006/relationships/image" Target="../media/image51.png"/><Relationship Id="rId5" Type="http://schemas.openxmlformats.org/officeDocument/2006/relationships/hyperlink" Target="https://www.kcrw.com/shows/good-food/about" TargetMode="External"/><Relationship Id="rId10" Type="http://schemas.openxmlformats.org/officeDocument/2006/relationships/image" Target="../media/image50.png"/><Relationship Id="rId4" Type="http://schemas.openxmlformats.org/officeDocument/2006/relationships/hyperlink" Target="https://sustainablefoodtrust.org/podcasts/" TargetMode="External"/><Relationship Id="rId9" Type="http://schemas.openxmlformats.org/officeDocument/2006/relationships/image" Target="../media/image49.png"/><Relationship Id="rId1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youtube.com/watch?v=eHJiNC_7wuw" TargetMode="External"/><Relationship Id="rId7" Type="http://schemas.openxmlformats.org/officeDocument/2006/relationships/hyperlink" Target="https://www.youtube.com/watch?v=fcQKWkpPB3U"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hyperlink" Target="https://www.youtube.com/watch?v=K3-V1j-zMZw"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https://www.youtube.com/watch?v=KUQGVSyXDW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eatforum.org/eat-lancet/"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ideo" Target="https://www.youtube.com/embed/4aa6wvJyt1c?feature=oembed" TargetMode="External"/><Relationship Id="rId5" Type="http://schemas.openxmlformats.org/officeDocument/2006/relationships/hyperlink" Target="https://www.youtube.com/watch?v=4aa6wvJyt1c"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4">
            <a:extLst>
              <a:ext uri="{FF2B5EF4-FFF2-40B4-BE49-F238E27FC236}">
                <a16:creationId xmlns:a16="http://schemas.microsoft.com/office/drawing/2014/main" id="{3E1BC2DF-0AC7-65AF-723D-73724A64211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0" y="1994497"/>
            <a:ext cx="12192000" cy="3440624"/>
          </a:xfrm>
        </p:spPr>
      </p:pic>
      <p:sp>
        <p:nvSpPr>
          <p:cNvPr id="9" name="Rectangle 8">
            <a:extLst>
              <a:ext uri="{FF2B5EF4-FFF2-40B4-BE49-F238E27FC236}">
                <a16:creationId xmlns:a16="http://schemas.microsoft.com/office/drawing/2014/main" id="{1C649D26-280B-9DCA-8DAE-3F92754507FD}"/>
              </a:ext>
            </a:extLst>
          </p:cNvPr>
          <p:cNvSpPr/>
          <p:nvPr/>
        </p:nvSpPr>
        <p:spPr>
          <a:xfrm>
            <a:off x="2196607" y="4263817"/>
            <a:ext cx="4346433" cy="1437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380629" y="4316115"/>
            <a:ext cx="3949051" cy="1384995"/>
          </a:xfrm>
          <a:prstGeom prst="rect">
            <a:avLst/>
          </a:prstGeom>
          <a:noFill/>
        </p:spPr>
        <p:txBody>
          <a:bodyPr wrap="square" rtlCol="0">
            <a:spAutoFit/>
          </a:bodyPr>
          <a:lstStyle/>
          <a:p>
            <a:r>
              <a:rPr lang="en-US" sz="2800" b="1" spc="324">
                <a:solidFill>
                  <a:srgbClr val="F26F46"/>
                </a:solidFill>
                <a:latin typeface="Calibri" panose="020F0502020204030204" pitchFamily="34" charset="0"/>
                <a:cs typeface="Calibri" panose="020F0502020204030204" pitchFamily="34" charset="0"/>
              </a:rPr>
              <a:t>FORSTÅELSE AF BÆREDYGTIGE MADVALG</a:t>
            </a:r>
          </a:p>
        </p:txBody>
      </p:sp>
      <p:sp>
        <p:nvSpPr>
          <p:cNvPr id="6" name="TextBox 5">
            <a:extLst>
              <a:ext uri="{FF2B5EF4-FFF2-40B4-BE49-F238E27FC236}">
                <a16:creationId xmlns:a16="http://schemas.microsoft.com/office/drawing/2014/main" id="{0645C3EE-D863-F0AA-20B1-77D6C45E8D88}"/>
              </a:ext>
            </a:extLst>
          </p:cNvPr>
          <p:cNvSpPr txBox="1"/>
          <p:nvPr/>
        </p:nvSpPr>
        <p:spPr>
          <a:xfrm>
            <a:off x="6997501" y="5055905"/>
            <a:ext cx="5194499" cy="615553"/>
          </a:xfrm>
          <a:prstGeom prst="rect">
            <a:avLst/>
          </a:prstGeom>
          <a:solidFill>
            <a:schemeClr val="bg1"/>
          </a:solidFill>
        </p:spPr>
        <p:txBody>
          <a:bodyPr wrap="none" rtlCol="0">
            <a:spAutoFit/>
          </a:bodyPr>
          <a:lstStyle/>
          <a:p>
            <a:r>
              <a:rPr lang="en-US" sz="3400" err="1">
                <a:solidFill>
                  <a:srgbClr val="292668"/>
                </a:solidFill>
                <a:latin typeface="Calibri" panose="020F0502020204030204" pitchFamily="34" charset="0"/>
                <a:cs typeface="Calibri" panose="020F0502020204030204" pitchFamily="34" charset="0"/>
              </a:rPr>
              <a:t>www.foodecocultureedu.eu</a:t>
            </a:r>
            <a:endParaRPr lang="en-US" sz="3400">
              <a:solidFill>
                <a:srgbClr val="292668"/>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BF0355C-9767-478D-CDC3-6A3A9F58FC75}"/>
              </a:ext>
            </a:extLst>
          </p:cNvPr>
          <p:cNvSpPr txBox="1"/>
          <p:nvPr/>
        </p:nvSpPr>
        <p:spPr>
          <a:xfrm>
            <a:off x="2380629" y="3526906"/>
            <a:ext cx="2671662" cy="646331"/>
          </a:xfrm>
          <a:prstGeom prst="rect">
            <a:avLst/>
          </a:prstGeom>
          <a:noFill/>
        </p:spPr>
        <p:txBody>
          <a:bodyPr wrap="square" lIns="91440" tIns="45720" rIns="91440" bIns="45720" anchor="t">
            <a:spAutoFit/>
          </a:bodyPr>
          <a:lstStyle/>
          <a:p>
            <a:r>
              <a:rPr lang="en-US" sz="3600" b="1" spc="324">
                <a:solidFill>
                  <a:schemeClr val="bg1"/>
                </a:solidFill>
                <a:latin typeface="Calibri"/>
                <a:ea typeface="Calibri"/>
                <a:cs typeface="Calibri"/>
              </a:rPr>
              <a:t>Modul 2 </a:t>
            </a:r>
            <a:endParaRPr lang="en-IE" sz="3600">
              <a:solidFill>
                <a:schemeClr val="bg1"/>
              </a:solidFill>
            </a:endParaRPr>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607553" y="2016633"/>
            <a:ext cx="5488447" cy="4102937"/>
          </a:xfrm>
          <a:prstGeom prst="rect">
            <a:avLst/>
          </a:prstGeom>
        </p:spPr>
        <p:txBody>
          <a:bodyPr lIns="91440" tIns="45720" rIns="91440" bIns="45720" anchor="t"/>
          <a:lstStyle/>
          <a:p>
            <a:r>
              <a:rPr lang="en-US" b="1"/>
              <a:t>Den hollandske madkulturbevægelse</a:t>
            </a:r>
            <a:endParaRPr lang="en-US"/>
          </a:p>
          <a:p>
            <a:endParaRPr lang="en-US"/>
          </a:p>
          <a:p>
            <a:r>
              <a:rPr lang="en-US"/>
              <a:t>Den hollandske køkkenbevægelse er et fremragende eksempel på, hvordan bæredygtighed kan omsættes i praksis. </a:t>
            </a:r>
          </a:p>
          <a:p>
            <a:endParaRPr lang="en-US"/>
          </a:p>
          <a:p>
            <a:r>
              <a:rPr lang="en-US"/>
              <a:t>Den fokuserer på balance frem for restriktioner, tager hensyn til miljøpåvirkningen og lægger vægt på lokale, sæsonbestemte og cirkulære fødevaresystemer. Og så må vi ikke glemme den kulturelle identitet og historiefortællingen!</a:t>
            </a:r>
            <a:endParaRPr lang="en-US">
              <a:ea typeface="Calibri"/>
              <a:cs typeface="Calibri"/>
            </a:endParaRPr>
          </a:p>
          <a:p>
            <a:endParaRPr lang="en-US"/>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CASESTUDIE</a:t>
            </a:r>
          </a:p>
        </p:txBody>
      </p:sp>
      <p:pic>
        <p:nvPicPr>
          <p:cNvPr id="9" name="Segnaposto immagine 8" descr="Immagine che contiene testo, logo, Carattere, Elementi grafici&#10;&#10;Descrizione generata automaticamente">
            <a:hlinkClick r:id="rId4"/>
            <a:extLst>
              <a:ext uri="{FF2B5EF4-FFF2-40B4-BE49-F238E27FC236}">
                <a16:creationId xmlns:a16="http://schemas.microsoft.com/office/drawing/2014/main" id="{0DAF62FE-59A6-1D4A-8D08-E0D3A8D355B5}"/>
              </a:ext>
            </a:extLst>
          </p:cNvPr>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a:fillRect/>
          </a:stretch>
        </p:blipFill>
        <p:spPr/>
      </p:pic>
      <p:sp>
        <p:nvSpPr>
          <p:cNvPr id="6" name="TextBox 3">
            <a:extLst>
              <a:ext uri="{FF2B5EF4-FFF2-40B4-BE49-F238E27FC236}">
                <a16:creationId xmlns:a16="http://schemas.microsoft.com/office/drawing/2014/main" id="{A8DE051F-A281-2D48-9393-C21A40D9ABA0}"/>
              </a:ext>
            </a:extLst>
          </p:cNvPr>
          <p:cNvSpPr txBox="1"/>
          <p:nvPr/>
        </p:nvSpPr>
        <p:spPr>
          <a:xfrm>
            <a:off x="7870507" y="6420945"/>
            <a:ext cx="2173185" cy="276999"/>
          </a:xfrm>
          <a:prstGeom prst="rect">
            <a:avLst/>
          </a:prstGeom>
          <a:noFill/>
        </p:spPr>
        <p:txBody>
          <a:bodyPr wrap="square" lIns="91440" tIns="45720" rIns="91440" bIns="45720" anchor="t">
            <a:spAutoFit/>
          </a:bodyPr>
          <a:lstStyle/>
          <a:p>
            <a:pPr algn="ctr"/>
            <a:r>
              <a:rPr lang="it-IT" sz="1200" err="1">
                <a:hlinkClick r:id="rId6"/>
              </a:rPr>
              <a:t>Den hollandske køkkenbevægelse</a:t>
            </a:r>
            <a:endParaRPr lang="en-US" sz="1200">
              <a:ea typeface="Calibri"/>
              <a:cs typeface="Calibri"/>
            </a:endParaRPr>
          </a:p>
        </p:txBody>
      </p:sp>
      <p:sp>
        <p:nvSpPr>
          <p:cNvPr id="5" name="Arrow: Right 4">
            <a:extLst>
              <a:ext uri="{FF2B5EF4-FFF2-40B4-BE49-F238E27FC236}">
                <a16:creationId xmlns:a16="http://schemas.microsoft.com/office/drawing/2014/main" id="{24AE4BB8-3749-9972-426D-758E5CF789B5}"/>
              </a:ext>
            </a:extLst>
          </p:cNvPr>
          <p:cNvSpPr/>
          <p:nvPr/>
        </p:nvSpPr>
        <p:spPr>
          <a:xfrm>
            <a:off x="6102161" y="4738749"/>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a:t>Klik her</a:t>
            </a:r>
          </a:p>
        </p:txBody>
      </p:sp>
    </p:spTree>
    <p:extLst>
      <p:ext uri="{BB962C8B-B14F-4D97-AF65-F5344CB8AC3E}">
        <p14:creationId xmlns:p14="http://schemas.microsoft.com/office/powerpoint/2010/main" val="375399165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30">
            <a:extLst>
              <a:ext uri="{FF2B5EF4-FFF2-40B4-BE49-F238E27FC236}">
                <a16:creationId xmlns:a16="http://schemas.microsoft.com/office/drawing/2014/main" id="{C2C98D1A-3AAA-2855-EC44-CE1FF1EE1B1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799128" y="746272"/>
            <a:ext cx="10203652" cy="5365455"/>
          </a:xfrm>
          <a:prstGeom prst="rect">
            <a:avLst/>
          </a:prstGeom>
        </p:spPr>
      </p:pic>
      <p:sp>
        <p:nvSpPr>
          <p:cNvPr id="15" name="Text Placeholder 14">
            <a:extLst>
              <a:ext uri="{FF2B5EF4-FFF2-40B4-BE49-F238E27FC236}">
                <a16:creationId xmlns:a16="http://schemas.microsoft.com/office/drawing/2014/main" id="{3F3FB26F-94EA-58F8-4C25-D213BCD4D0D3}"/>
              </a:ext>
            </a:extLst>
          </p:cNvPr>
          <p:cNvSpPr>
            <a:spLocks noGrp="1"/>
          </p:cNvSpPr>
          <p:nvPr>
            <p:ph type="body" sz="quarter" idx="19"/>
          </p:nvPr>
        </p:nvSpPr>
        <p:spPr>
          <a:xfrm>
            <a:off x="715618" y="3737113"/>
            <a:ext cx="10296939" cy="1412802"/>
          </a:xfrm>
          <a:solidFill>
            <a:schemeClr val="bg1"/>
          </a:solidFill>
        </p:spPr>
        <p:txBody>
          <a:bodyPr lIns="91440" tIns="45720" rIns="91440" bIns="45720" anchor="ctr"/>
          <a:lstStyle/>
          <a:p>
            <a:pPr>
              <a:lnSpc>
                <a:spcPts val="3000"/>
              </a:lnSpc>
              <a:spcBef>
                <a:spcPts val="0"/>
              </a:spcBef>
            </a:pPr>
            <a:r>
              <a:rPr lang="en-US" b="1" i="1"/>
              <a:t>Det er én verden. Og den er betroet os. For første gang i menneskehedens historie, for første gang i 500 millioner år, har én art fremtiden i sine hænder.</a:t>
            </a:r>
            <a:endParaRPr lang="it-IT" i="1">
              <a:latin typeface="Calibri"/>
              <a:ea typeface="Calibri"/>
              <a:cs typeface="Calibri"/>
            </a:endParaRPr>
          </a:p>
        </p:txBody>
      </p:sp>
      <p:sp>
        <p:nvSpPr>
          <p:cNvPr id="16" name="Text Placeholder 14">
            <a:extLst>
              <a:ext uri="{FF2B5EF4-FFF2-40B4-BE49-F238E27FC236}">
                <a16:creationId xmlns:a16="http://schemas.microsoft.com/office/drawing/2014/main" id="{9D317559-EBE8-C4A2-5DF7-166E484B6DB6}"/>
              </a:ext>
            </a:extLst>
          </p:cNvPr>
          <p:cNvSpPr txBox="1">
            <a:spLocks/>
          </p:cNvSpPr>
          <p:nvPr/>
        </p:nvSpPr>
        <p:spPr>
          <a:xfrm>
            <a:off x="795129" y="5267739"/>
            <a:ext cx="10098157" cy="630924"/>
          </a:xfrm>
          <a:prstGeom prst="rect">
            <a:avLst/>
          </a:prstGeom>
          <a:noFill/>
          <a:ln>
            <a:noFill/>
          </a:ln>
        </p:spPr>
        <p:txBody>
          <a:bodyPr lIns="91440" tIns="45720" rIns="91440" bIns="45720" anchor="ctr"/>
          <a:lstStyle>
            <a:lvl1pPr marL="228600" indent="-228600" algn="ctr" defTabSz="914400" rtl="0" eaLnBrk="1" latinLnBrk="0" hangingPunct="1">
              <a:lnSpc>
                <a:spcPct val="90000"/>
              </a:lnSpc>
              <a:spcBef>
                <a:spcPts val="1000"/>
              </a:spcBef>
              <a:buFont typeface="Arial" panose="020B0604020202020204" pitchFamily="34" charset="0"/>
              <a:buNone/>
              <a:defRPr sz="3000" b="0" i="0" kern="1200" spc="0">
                <a:solidFill>
                  <a:srgbClr val="2926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b="1">
                <a:solidFill>
                  <a:srgbClr val="F26F46"/>
                </a:solidFill>
                <a:ea typeface="Calibri"/>
                <a:cs typeface="Calibri"/>
              </a:rPr>
              <a:t>David Attenborough</a:t>
            </a:r>
            <a:endParaRPr lang="en-IE" sz="2400" b="1" i="0">
              <a:solidFill>
                <a:srgbClr val="F26F46"/>
              </a:solidFill>
              <a:ea typeface="Calibri"/>
              <a:cs typeface="Calibri"/>
            </a:endParaRPr>
          </a:p>
        </p:txBody>
      </p:sp>
      <p:grpSp>
        <p:nvGrpSpPr>
          <p:cNvPr id="17" name="Group 16">
            <a:extLst>
              <a:ext uri="{FF2B5EF4-FFF2-40B4-BE49-F238E27FC236}">
                <a16:creationId xmlns:a16="http://schemas.microsoft.com/office/drawing/2014/main" id="{72F81353-4481-D709-2B3B-708AFFBDFB08}"/>
              </a:ext>
            </a:extLst>
          </p:cNvPr>
          <p:cNvGrpSpPr/>
          <p:nvPr/>
        </p:nvGrpSpPr>
        <p:grpSpPr>
          <a:xfrm>
            <a:off x="5585889" y="494273"/>
            <a:ext cx="1487826" cy="1083162"/>
            <a:chOff x="3400450" y="986392"/>
            <a:chExt cx="1487826" cy="1083162"/>
          </a:xfrm>
        </p:grpSpPr>
        <p:sp>
          <p:nvSpPr>
            <p:cNvPr id="18" name="Freeform 17">
              <a:extLst>
                <a:ext uri="{FF2B5EF4-FFF2-40B4-BE49-F238E27FC236}">
                  <a16:creationId xmlns:a16="http://schemas.microsoft.com/office/drawing/2014/main" id="{20364B7C-729C-C6F6-40F1-3CE6180EC16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A94A0FC-10FF-4CED-1CCB-64FA1D6DFF8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92668"/>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007964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238772" y="2626822"/>
            <a:ext cx="8328758" cy="3634830"/>
          </a:xfrm>
        </p:spPr>
      </p:pic>
      <p:sp>
        <p:nvSpPr>
          <p:cNvPr id="5" name="Text Placeholder 4">
            <a:extLst>
              <a:ext uri="{FF2B5EF4-FFF2-40B4-BE49-F238E27FC236}">
                <a16:creationId xmlns:a16="http://schemas.microsoft.com/office/drawing/2014/main" id="{32C20200-6F8C-F556-9EC1-0BD841847FDA}"/>
              </a:ext>
            </a:extLst>
          </p:cNvPr>
          <p:cNvSpPr>
            <a:spLocks noGrp="1"/>
          </p:cNvSpPr>
          <p:nvPr>
            <p:ph type="body" sz="quarter" idx="17"/>
          </p:nvPr>
        </p:nvSpPr>
        <p:spPr/>
        <p:txBody>
          <a:bodyPr/>
          <a:lstStyle/>
          <a:p>
            <a:r>
              <a:rPr lang="en-US"/>
              <a:t>02</a:t>
            </a:r>
          </a:p>
        </p:txBody>
      </p:sp>
      <p:sp>
        <p:nvSpPr>
          <p:cNvPr id="14" name="Rectangle 13">
            <a:extLst>
              <a:ext uri="{FF2B5EF4-FFF2-40B4-BE49-F238E27FC236}">
                <a16:creationId xmlns:a16="http://schemas.microsoft.com/office/drawing/2014/main" id="{94A2FE3F-F4C2-BB91-1F10-E78D3D716B5B}"/>
              </a:ext>
            </a:extLst>
          </p:cNvPr>
          <p:cNvSpPr/>
          <p:nvPr/>
        </p:nvSpPr>
        <p:spPr>
          <a:xfrm>
            <a:off x="1318437" y="3110948"/>
            <a:ext cx="7937858" cy="1226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517654" y="3109703"/>
            <a:ext cx="10806980" cy="1200329"/>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 	GRUNDLAGET FOR BÆREDYGTIGE 	FØDEVARESYSTEMER</a:t>
            </a: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945816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pic>
        <p:nvPicPr>
          <p:cNvPr id="36" name="Picture Placeholder 31">
            <a:extLst>
              <a:ext uri="{FF2B5EF4-FFF2-40B4-BE49-F238E27FC236}">
                <a16:creationId xmlns:a16="http://schemas.microsoft.com/office/drawing/2014/main" id="{CD3CD086-E12F-A546-AC81-2363E1FA209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452022" y="199849"/>
            <a:ext cx="3182664" cy="6306988"/>
          </a:xfrm>
          <a:prstGeom prst="rect">
            <a:avLst/>
          </a:prstGeom>
        </p:spPr>
      </p:pic>
      <p:sp>
        <p:nvSpPr>
          <p:cNvPr id="32" name="Rettangolo 31">
            <a:extLst>
              <a:ext uri="{FF2B5EF4-FFF2-40B4-BE49-F238E27FC236}">
                <a16:creationId xmlns:a16="http://schemas.microsoft.com/office/drawing/2014/main" id="{357C7CF6-0CBC-D543-AFC2-204E519DAC56}"/>
              </a:ext>
            </a:extLst>
          </p:cNvPr>
          <p:cNvSpPr/>
          <p:nvPr/>
        </p:nvSpPr>
        <p:spPr>
          <a:xfrm>
            <a:off x="580768" y="630196"/>
            <a:ext cx="9168973" cy="71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1" name="Segnaposto testo 30">
            <a:extLst>
              <a:ext uri="{FF2B5EF4-FFF2-40B4-BE49-F238E27FC236}">
                <a16:creationId xmlns:a16="http://schemas.microsoft.com/office/drawing/2014/main" id="{1DE4C151-8E80-6E43-8CF9-C59379D4F33B}"/>
              </a:ext>
            </a:extLst>
          </p:cNvPr>
          <p:cNvSpPr>
            <a:spLocks noGrp="1"/>
          </p:cNvSpPr>
          <p:nvPr>
            <p:ph type="body" sz="quarter" idx="16"/>
          </p:nvPr>
        </p:nvSpPr>
        <p:spPr>
          <a:xfrm>
            <a:off x="866378" y="692811"/>
            <a:ext cx="9168973" cy="803654"/>
          </a:xfrm>
        </p:spPr>
        <p:txBody>
          <a:bodyPr/>
          <a:lstStyle/>
          <a:p>
            <a:r>
              <a:rPr lang="it-IT"/>
              <a:t>02 | Grundlaget for bæredygtige fødevaresystemer  </a:t>
            </a:r>
          </a:p>
        </p:txBody>
      </p:sp>
      <p:sp>
        <p:nvSpPr>
          <p:cNvPr id="35" name="Tijdelijke aanduiding voor tekst 5">
            <a:extLst>
              <a:ext uri="{FF2B5EF4-FFF2-40B4-BE49-F238E27FC236}">
                <a16:creationId xmlns:a16="http://schemas.microsoft.com/office/drawing/2014/main" id="{D65CC3FD-7C77-5948-A74E-1B283EDA46A9}"/>
              </a:ext>
            </a:extLst>
          </p:cNvPr>
          <p:cNvSpPr>
            <a:spLocks noGrp="1"/>
          </p:cNvSpPr>
          <p:nvPr>
            <p:ph type="body" sz="quarter" idx="19"/>
          </p:nvPr>
        </p:nvSpPr>
        <p:spPr>
          <a:xfrm>
            <a:off x="580768" y="2365886"/>
            <a:ext cx="7819223" cy="3263612"/>
          </a:xfrm>
        </p:spPr>
        <p:txBody>
          <a:bodyPr/>
          <a:lstStyle/>
          <a:p>
            <a:pPr marL="342900" indent="-342900">
              <a:buFont typeface="Arial" panose="020B0604020202020204" pitchFamily="34" charset="0"/>
              <a:buChar char="•"/>
            </a:pPr>
            <a:r>
              <a:rPr lang="en-US" b="1"/>
              <a:t>Hvad er et bæredygtigt fødevaresystem?</a:t>
            </a:r>
            <a:endParaRPr lang="en-US"/>
          </a:p>
          <a:p>
            <a:pPr marL="0" indent="0"/>
            <a:r>
              <a:rPr lang="en-US"/>
              <a:t>	</a:t>
            </a:r>
          </a:p>
          <a:p>
            <a:pPr marL="342900" indent="-342900">
              <a:buFont typeface="Arial" panose="020B0604020202020204" pitchFamily="34" charset="0"/>
              <a:buChar char="•"/>
            </a:pPr>
            <a:r>
              <a:rPr lang="en-US" b="1"/>
              <a:t>Fødevaresystemers miljøpåvirkning</a:t>
            </a:r>
            <a:endParaRPr lang="en-US"/>
          </a:p>
          <a:p>
            <a:pPr marL="0" indent="0"/>
            <a:r>
              <a:rPr lang="en-US"/>
              <a:t>	Casestudie – Fork Ranger-appen</a:t>
            </a:r>
            <a:endParaRPr lang="en-US" b="1"/>
          </a:p>
          <a:p>
            <a:pPr marL="0" indent="0"/>
            <a:r>
              <a:rPr lang="en-US"/>
              <a:t>	Øvelse: Fødevarer og klimaforandringer</a:t>
            </a:r>
          </a:p>
          <a:p>
            <a:pPr marL="0" indent="0"/>
            <a:r>
              <a:rPr lang="en-US"/>
              <a:t>	Øvelse: Mit køleskab, min indvirkning</a:t>
            </a:r>
          </a:p>
          <a:p>
            <a:pPr marL="342900" indent="-342900">
              <a:buFont typeface="Arial" panose="020B0604020202020204" pitchFamily="34" charset="0"/>
              <a:buChar char="•"/>
            </a:pPr>
            <a:endParaRPr lang="en-US" b="1"/>
          </a:p>
          <a:p>
            <a:pPr marL="342900" indent="-342900">
              <a:buFont typeface="Arial" panose="020B0604020202020204" pitchFamily="34" charset="0"/>
              <a:buChar char="•"/>
            </a:pPr>
            <a:r>
              <a:rPr lang="en-US" b="1"/>
              <a:t>Fødevaresystemernes sociale indvirkning</a:t>
            </a:r>
          </a:p>
          <a:p>
            <a:pPr marL="0" indent="0"/>
            <a:r>
              <a:rPr lang="en-US" b="1"/>
              <a:t>	</a:t>
            </a:r>
            <a:r>
              <a:rPr lang="en-US"/>
              <a:t>Øvelse: Reflekter og diskuter med en klassekammerat</a:t>
            </a:r>
          </a:p>
          <a:p>
            <a:pPr marL="342900" indent="-342900">
              <a:buFont typeface="Arial" panose="020B0604020202020204" pitchFamily="34" charset="0"/>
              <a:buChar char="•"/>
            </a:pPr>
            <a:endParaRPr lang="en-US" b="1"/>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840660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859363" y="1591311"/>
            <a:ext cx="10052954" cy="4250335"/>
          </a:xfrm>
          <a:prstGeom prst="rect">
            <a:avLst/>
          </a:prstGeom>
        </p:spPr>
        <p:txBody>
          <a:bodyPr lIns="91440" tIns="45720" rIns="91440" bIns="45720" anchor="t"/>
          <a:lstStyle/>
          <a:p>
            <a:pPr marL="342900" indent="-342900">
              <a:buFont typeface="Wingdings" pitchFamily="2" charset="2"/>
              <a:buChar char="§"/>
            </a:pPr>
            <a:r>
              <a:rPr lang="en-US"/>
              <a:t>Et </a:t>
            </a:r>
            <a:r>
              <a:rPr lang="en-US" b="1"/>
              <a:t>bæredygtigt fødevaresystem </a:t>
            </a:r>
            <a:r>
              <a:rPr lang="en-US"/>
              <a:t>er en måde at </a:t>
            </a:r>
            <a:r>
              <a:rPr lang="en-US" b="1"/>
              <a:t>producere, transportere, tilberede og spise </a:t>
            </a:r>
            <a:r>
              <a:rPr lang="en-US"/>
              <a:t>mad på, som sikrer, at både </a:t>
            </a:r>
            <a:r>
              <a:rPr lang="en-US" b="1"/>
              <a:t>mennesker og planeten </a:t>
            </a:r>
            <a:r>
              <a:rPr lang="en-US"/>
              <a:t>forbliver </a:t>
            </a:r>
            <a:r>
              <a:rPr lang="en-US" b="1"/>
              <a:t>sunde, </a:t>
            </a:r>
            <a:r>
              <a:rPr lang="en-US"/>
              <a:t>både nu og i fremtiden. </a:t>
            </a:r>
            <a:r>
              <a:rPr lang="en-US" b="1"/>
              <a:t>Det tager højde for hele fødevarens rejse: </a:t>
            </a:r>
            <a:r>
              <a:rPr lang="en-US"/>
              <a:t>hvordan den dyrkes, forarbejdes, transporteres, opbevares, sælges, tilberedes, og hvordan vi spiser (eller spilder) den. </a:t>
            </a:r>
            <a:endParaRPr lang="en-US">
              <a:ea typeface="Calibri" panose="020F0502020204030204"/>
              <a:cs typeface="Calibri" panose="020F0502020204030204"/>
            </a:endParaRPr>
          </a:p>
          <a:p>
            <a:pPr marL="342900" indent="-342900">
              <a:buFont typeface="Wingdings" pitchFamily="2" charset="2"/>
              <a:buChar char="§"/>
            </a:pPr>
            <a:endParaRPr lang="en-US"/>
          </a:p>
          <a:p>
            <a:pPr marL="342900" indent="-342900">
              <a:buFont typeface="Wingdings" pitchFamily="2" charset="2"/>
              <a:buChar char="§"/>
            </a:pPr>
            <a:r>
              <a:rPr lang="en-US"/>
              <a:t>Det beskytter </a:t>
            </a:r>
            <a:r>
              <a:rPr lang="en-US" b="1"/>
              <a:t>miljøet og dyrene</a:t>
            </a:r>
            <a:r>
              <a:rPr lang="en-US"/>
              <a:t>, støtter </a:t>
            </a:r>
            <a:r>
              <a:rPr lang="en-US" b="1"/>
              <a:t>rimelige arbejdsforhold</a:t>
            </a:r>
            <a:r>
              <a:rPr lang="en-US"/>
              <a:t>, bruger </a:t>
            </a:r>
            <a:r>
              <a:rPr lang="en-US" b="1"/>
              <a:t>naturressourcerne </a:t>
            </a:r>
            <a:r>
              <a:rPr lang="en-US"/>
              <a:t>klogt og sikrer </a:t>
            </a:r>
            <a:r>
              <a:rPr lang="en-US" b="1"/>
              <a:t>sund og prisoverkommelig mad til alle</a:t>
            </a:r>
            <a:r>
              <a:rPr lang="en-US"/>
              <a:t>. </a:t>
            </a:r>
            <a:endParaRPr lang="en-US">
              <a:ea typeface="Calibri"/>
              <a:cs typeface="Calibri"/>
            </a:endParaRPr>
          </a:p>
          <a:p>
            <a:pPr marL="342900" indent="-342900">
              <a:buFont typeface="Wingdings" pitchFamily="2" charset="2"/>
              <a:buChar char="§"/>
            </a:pPr>
            <a:endParaRPr lang="en-US"/>
          </a:p>
          <a:p>
            <a:pPr marL="342900" indent="-342900">
              <a:buFont typeface="Wingdings" pitchFamily="2" charset="2"/>
              <a:buChar char="§"/>
            </a:pPr>
            <a:r>
              <a:rPr lang="en-US" b="1"/>
              <a:t>Små daglige valg</a:t>
            </a:r>
            <a:r>
              <a:rPr lang="en-US"/>
              <a:t>, hvad vi køber, tilbereder og spiser, spiller alle en rolle i at forme et mere bæredygtigt system.</a:t>
            </a:r>
            <a:endParaRPr lang="en-US">
              <a:ea typeface="Calibri"/>
              <a:cs typeface="Calibri"/>
            </a:endParaRP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0" y="650590"/>
            <a:ext cx="9194800"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   	HVAD ER ET BÆREDYGTIGT FØDEVARESYSTEM?</a:t>
            </a:r>
          </a:p>
        </p:txBody>
      </p:sp>
      <p:sp>
        <p:nvSpPr>
          <p:cNvPr id="4" name="Arrow: Right 4">
            <a:extLst>
              <a:ext uri="{FF2B5EF4-FFF2-40B4-BE49-F238E27FC236}">
                <a16:creationId xmlns:a16="http://schemas.microsoft.com/office/drawing/2014/main" id="{028E7FE2-D215-544B-874D-310FCBF5D35B}"/>
              </a:ext>
            </a:extLst>
          </p:cNvPr>
          <p:cNvSpPr/>
          <p:nvPr/>
        </p:nvSpPr>
        <p:spPr>
          <a:xfrm>
            <a:off x="5259186" y="5310392"/>
            <a:ext cx="2623855"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a:t>Er du nysgerrig efter mere?</a:t>
            </a:r>
          </a:p>
        </p:txBody>
      </p:sp>
      <p:sp>
        <p:nvSpPr>
          <p:cNvPr id="5" name="Text Placeholder 2">
            <a:extLst>
              <a:ext uri="{FF2B5EF4-FFF2-40B4-BE49-F238E27FC236}">
                <a16:creationId xmlns:a16="http://schemas.microsoft.com/office/drawing/2014/main" id="{2D37A9C8-A64B-E34D-9708-CEC6A3209969}"/>
              </a:ext>
            </a:extLst>
          </p:cNvPr>
          <p:cNvSpPr txBox="1">
            <a:spLocks/>
          </p:cNvSpPr>
          <p:nvPr/>
        </p:nvSpPr>
        <p:spPr>
          <a:xfrm>
            <a:off x="7945562" y="5605906"/>
            <a:ext cx="2798638" cy="534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292668"/>
                </a:solidFill>
              </a:rPr>
              <a:t>Se </a:t>
            </a:r>
            <a:r>
              <a:rPr lang="en-US" b="1">
                <a:solidFill>
                  <a:srgbClr val="292668"/>
                </a:solidFill>
              </a:rPr>
              <a:t>modul 4</a:t>
            </a:r>
          </a:p>
          <a:p>
            <a:pPr marL="0" indent="0"/>
            <a:endParaRPr lang="en-US"/>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242603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A3C7D7FC-90C8-C519-F8E6-7EBCD5E66E59}"/>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103160D5-C763-99FA-AF75-E529A24A9AE4}"/>
              </a:ext>
            </a:extLst>
          </p:cNvPr>
          <p:cNvGrpSpPr/>
          <p:nvPr/>
        </p:nvGrpSpPr>
        <p:grpSpPr>
          <a:xfrm>
            <a:off x="9729537" y="93581"/>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DAF224FA-4AE9-16F7-F1DC-BD2BDA271C9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53EDEEE4-3F1D-5E02-5D3F-F29A381D177C}"/>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FE46D02E-DDD1-3D1E-66F9-2CC8BBFA5E5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D70E821-A3DC-674F-6457-19FE14F94B9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B15CF66-7797-99A3-7A60-181A734D291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921AB19-9D58-1AB3-E2F4-F1AB2994BF6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06AD4695-78DE-FBAF-7742-536A1E504529}"/>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017294-6D93-2DC8-55AF-8AFEB44DE37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FD75C7F-F4E4-760C-A77F-2F70F31EC45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5AB568-C8C7-586A-1B73-09EAE4FCC87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41B87C96-5E83-F85F-E75B-9E565F2D6F15}"/>
              </a:ext>
            </a:extLst>
          </p:cNvPr>
          <p:cNvSpPr>
            <a:spLocks noGrp="1"/>
          </p:cNvSpPr>
          <p:nvPr>
            <p:ph type="body" sz="quarter" idx="18"/>
          </p:nvPr>
        </p:nvSpPr>
        <p:spPr>
          <a:xfrm>
            <a:off x="465208" y="2007419"/>
            <a:ext cx="5856040" cy="5118976"/>
          </a:xfrm>
        </p:spPr>
        <p:txBody>
          <a:bodyPr lIns="91440" tIns="45720" rIns="91440" bIns="45720" anchor="t"/>
          <a:lstStyle/>
          <a:p>
            <a:r>
              <a:rPr lang="en-US"/>
              <a:t>Fødevaresystemerne har stor indflydelse på miljøet gennem </a:t>
            </a:r>
            <a:r>
              <a:rPr lang="en-US" b="1">
                <a:solidFill>
                  <a:srgbClr val="F26F46"/>
                </a:solidFill>
              </a:rPr>
              <a:t>klimaforandringer, tab af biodiversitet og forurening</a:t>
            </a:r>
            <a:r>
              <a:rPr lang="en-US"/>
              <a:t>. Det skyldes, at:</a:t>
            </a:r>
          </a:p>
          <a:p>
            <a:r>
              <a:rPr lang="en-US"/>
              <a:t>• Fødevareproduktionen bruger store mængder vand, energi og jord.</a:t>
            </a:r>
          </a:p>
          <a:p>
            <a:r>
              <a:rPr lang="en-US"/>
              <a:t>• Fødevarer transporteres ofte over lange afstande, især når det gælder specialprodukter eller produkter uden for sæsonen.</a:t>
            </a:r>
          </a:p>
          <a:p>
            <a:r>
              <a:rPr lang="en-US"/>
              <a:t>• En betydelig mængde mad går til spilde, for eksempel gennem buffeter og for store portioner.</a:t>
            </a:r>
          </a:p>
        </p:txBody>
      </p:sp>
      <p:sp>
        <p:nvSpPr>
          <p:cNvPr id="2" name="Text Placeholder 1">
            <a:extLst>
              <a:ext uri="{FF2B5EF4-FFF2-40B4-BE49-F238E27FC236}">
                <a16:creationId xmlns:a16="http://schemas.microsoft.com/office/drawing/2014/main" id="{80FB803B-2D17-508E-E0CC-79785F485781}"/>
              </a:ext>
            </a:extLst>
          </p:cNvPr>
          <p:cNvSpPr>
            <a:spLocks noGrp="1"/>
          </p:cNvSpPr>
          <p:nvPr>
            <p:ph type="body" sz="quarter" idx="16"/>
          </p:nvPr>
        </p:nvSpPr>
        <p:spPr>
          <a:xfrm>
            <a:off x="-1" y="650590"/>
            <a:ext cx="10663882" cy="641497"/>
          </a:xfrm>
          <a:solidFill>
            <a:srgbClr val="F26F46"/>
          </a:solidFill>
        </p:spPr>
        <p:txBody>
          <a:bodyPr/>
          <a:lstStyle/>
          <a:p>
            <a:pPr marL="585788">
              <a:lnSpc>
                <a:spcPct val="100000"/>
              </a:lnSpc>
            </a:pPr>
            <a:r>
              <a:rPr lang="en-US"/>
              <a:t>FØDEVARESYSTEMERNES MILJØPÅVIRKNING</a:t>
            </a:r>
          </a:p>
        </p:txBody>
      </p:sp>
      <p:sp>
        <p:nvSpPr>
          <p:cNvPr id="4" name="Tekstvak 3">
            <a:extLst>
              <a:ext uri="{FF2B5EF4-FFF2-40B4-BE49-F238E27FC236}">
                <a16:creationId xmlns:a16="http://schemas.microsoft.com/office/drawing/2014/main" id="{F4FC64FD-543C-A887-CFBD-001EF824320C}"/>
              </a:ext>
            </a:extLst>
          </p:cNvPr>
          <p:cNvSpPr txBox="1"/>
          <p:nvPr/>
        </p:nvSpPr>
        <p:spPr>
          <a:xfrm>
            <a:off x="7513873" y="2213092"/>
            <a:ext cx="4579312" cy="4401205"/>
          </a:xfrm>
          <a:prstGeom prst="rect">
            <a:avLst/>
          </a:prstGeom>
          <a:solidFill>
            <a:schemeClr val="accent6">
              <a:lumMod val="20000"/>
              <a:lumOff val="80000"/>
            </a:schemeClr>
          </a:solidFill>
        </p:spPr>
        <p:txBody>
          <a:bodyPr wrap="square" rtlCol="0">
            <a:spAutoFit/>
          </a:bodyPr>
          <a:lstStyle/>
          <a:p>
            <a:r>
              <a:rPr lang="en-GB" b="1" dirty="0" err="1">
                <a:solidFill>
                  <a:srgbClr val="292668"/>
                </a:solidFill>
              </a:rPr>
              <a:t>Øg</a:t>
            </a:r>
            <a:r>
              <a:rPr lang="en-GB" b="1" dirty="0">
                <a:solidFill>
                  <a:srgbClr val="292668"/>
                </a:solidFill>
              </a:rPr>
              <a:t> </a:t>
            </a:r>
            <a:r>
              <a:rPr lang="en-GB" b="1" dirty="0" err="1">
                <a:solidFill>
                  <a:srgbClr val="292668"/>
                </a:solidFill>
              </a:rPr>
              <a:t>udbuddet</a:t>
            </a:r>
            <a:r>
              <a:rPr lang="en-GB" b="1" dirty="0">
                <a:solidFill>
                  <a:srgbClr val="292668"/>
                </a:solidFill>
              </a:rPr>
              <a:t> </a:t>
            </a:r>
            <a:r>
              <a:rPr lang="en-GB" b="1" dirty="0" err="1">
                <a:solidFill>
                  <a:srgbClr val="292668"/>
                </a:solidFill>
              </a:rPr>
              <a:t>af</a:t>
            </a:r>
            <a:r>
              <a:rPr lang="en-GB" b="1" dirty="0">
                <a:solidFill>
                  <a:srgbClr val="292668"/>
                </a:solidFill>
              </a:rPr>
              <a:t> </a:t>
            </a:r>
            <a:r>
              <a:rPr lang="en-GB" b="1" dirty="0" err="1">
                <a:solidFill>
                  <a:srgbClr val="292668"/>
                </a:solidFill>
              </a:rPr>
              <a:t>plantebaserede</a:t>
            </a:r>
            <a:r>
              <a:rPr lang="en-GB" b="1" dirty="0">
                <a:solidFill>
                  <a:srgbClr val="292668"/>
                </a:solidFill>
              </a:rPr>
              <a:t> </a:t>
            </a:r>
            <a:r>
              <a:rPr lang="en-GB" b="1" dirty="0" err="1">
                <a:solidFill>
                  <a:srgbClr val="292668"/>
                </a:solidFill>
              </a:rPr>
              <a:t>alternativer</a:t>
            </a:r>
            <a:r>
              <a:rPr lang="en-GB" b="1" dirty="0">
                <a:solidFill>
                  <a:srgbClr val="292668"/>
                </a:solidFill>
              </a:rPr>
              <a:t> (</a:t>
            </a:r>
            <a:r>
              <a:rPr lang="en-GB" b="1" dirty="0" err="1">
                <a:solidFill>
                  <a:srgbClr val="292668"/>
                </a:solidFill>
              </a:rPr>
              <a:t>f.eks</a:t>
            </a:r>
            <a:r>
              <a:rPr lang="en-GB" b="1" dirty="0">
                <a:solidFill>
                  <a:srgbClr val="292668"/>
                </a:solidFill>
              </a:rPr>
              <a:t>. </a:t>
            </a:r>
            <a:r>
              <a:rPr lang="en-GB" b="1" dirty="0" err="1">
                <a:solidFill>
                  <a:srgbClr val="292668"/>
                </a:solidFill>
              </a:rPr>
              <a:t>grøntsager</a:t>
            </a:r>
            <a:r>
              <a:rPr lang="en-GB" b="1" dirty="0">
                <a:solidFill>
                  <a:srgbClr val="292668"/>
                </a:solidFill>
              </a:rPr>
              <a:t>, </a:t>
            </a:r>
            <a:r>
              <a:rPr lang="en-GB" b="1" dirty="0" err="1">
                <a:solidFill>
                  <a:srgbClr val="292668"/>
                </a:solidFill>
              </a:rPr>
              <a:t>bælgfrugter</a:t>
            </a:r>
            <a:r>
              <a:rPr lang="en-GB" b="1" dirty="0">
                <a:solidFill>
                  <a:srgbClr val="292668"/>
                </a:solidFill>
              </a:rPr>
              <a:t>, </a:t>
            </a:r>
            <a:r>
              <a:rPr lang="en-GB" b="1" dirty="0" err="1">
                <a:solidFill>
                  <a:srgbClr val="292668"/>
                </a:solidFill>
              </a:rPr>
              <a:t>lokale</a:t>
            </a:r>
            <a:r>
              <a:rPr lang="en-GB" b="1" dirty="0">
                <a:solidFill>
                  <a:srgbClr val="292668"/>
                </a:solidFill>
              </a:rPr>
              <a:t> </a:t>
            </a:r>
            <a:r>
              <a:rPr lang="en-GB" b="1" dirty="0" err="1">
                <a:solidFill>
                  <a:srgbClr val="292668"/>
                </a:solidFill>
              </a:rPr>
              <a:t>kornarter</a:t>
            </a:r>
            <a:r>
              <a:rPr lang="en-GB" b="1" dirty="0">
                <a:solidFill>
                  <a:srgbClr val="292668"/>
                </a:solidFill>
              </a:rPr>
              <a:t>)</a:t>
            </a:r>
          </a:p>
          <a:p>
            <a:endParaRPr lang="en-GB" b="1" dirty="0">
              <a:solidFill>
                <a:srgbClr val="292668"/>
              </a:solidFill>
            </a:endParaRPr>
          </a:p>
          <a:p>
            <a:r>
              <a:rPr lang="en-GB" b="1" dirty="0" err="1">
                <a:solidFill>
                  <a:srgbClr val="292668"/>
                </a:solidFill>
              </a:rPr>
              <a:t>Fremhæv</a:t>
            </a:r>
            <a:r>
              <a:rPr lang="en-GB" b="1" dirty="0">
                <a:solidFill>
                  <a:srgbClr val="292668"/>
                </a:solidFill>
              </a:rPr>
              <a:t> </a:t>
            </a:r>
            <a:r>
              <a:rPr lang="en-GB" b="1" dirty="0" err="1">
                <a:solidFill>
                  <a:srgbClr val="292668"/>
                </a:solidFill>
              </a:rPr>
              <a:t>sæsonbestemte</a:t>
            </a:r>
            <a:r>
              <a:rPr lang="en-GB" b="1" dirty="0">
                <a:solidFill>
                  <a:srgbClr val="292668"/>
                </a:solidFill>
              </a:rPr>
              <a:t> </a:t>
            </a:r>
            <a:r>
              <a:rPr lang="en-GB" b="1" dirty="0" err="1">
                <a:solidFill>
                  <a:srgbClr val="292668"/>
                </a:solidFill>
              </a:rPr>
              <a:t>retter</a:t>
            </a:r>
            <a:r>
              <a:rPr lang="en-GB" b="1" dirty="0">
                <a:solidFill>
                  <a:srgbClr val="292668"/>
                </a:solidFill>
              </a:rPr>
              <a:t> </a:t>
            </a:r>
            <a:r>
              <a:rPr lang="en-GB" b="1" dirty="0" err="1">
                <a:solidFill>
                  <a:srgbClr val="292668"/>
                </a:solidFill>
              </a:rPr>
              <a:t>og</a:t>
            </a:r>
            <a:r>
              <a:rPr lang="en-GB" b="1" dirty="0">
                <a:solidFill>
                  <a:srgbClr val="292668"/>
                </a:solidFill>
              </a:rPr>
              <a:t> </a:t>
            </a:r>
            <a:r>
              <a:rPr lang="en-GB" b="1" dirty="0" err="1">
                <a:solidFill>
                  <a:srgbClr val="292668"/>
                </a:solidFill>
              </a:rPr>
              <a:t>deres</a:t>
            </a:r>
            <a:r>
              <a:rPr lang="en-GB" b="1" dirty="0">
                <a:solidFill>
                  <a:srgbClr val="292668"/>
                </a:solidFill>
              </a:rPr>
              <a:t> </a:t>
            </a:r>
            <a:r>
              <a:rPr lang="en-GB" b="1" dirty="0" err="1">
                <a:solidFill>
                  <a:srgbClr val="292668"/>
                </a:solidFill>
              </a:rPr>
              <a:t>bæredygtighedsfordele</a:t>
            </a:r>
            <a:endParaRPr lang="en-GB" b="1" dirty="0">
              <a:solidFill>
                <a:srgbClr val="292668"/>
              </a:solidFill>
            </a:endParaRPr>
          </a:p>
          <a:p>
            <a:endParaRPr lang="en-GB" b="1" dirty="0">
              <a:solidFill>
                <a:srgbClr val="292668"/>
              </a:solidFill>
            </a:endParaRPr>
          </a:p>
          <a:p>
            <a:r>
              <a:rPr lang="en-GB" b="1" dirty="0" err="1">
                <a:solidFill>
                  <a:srgbClr val="292668"/>
                </a:solidFill>
              </a:rPr>
              <a:t>Mærk</a:t>
            </a:r>
            <a:r>
              <a:rPr lang="en-GB" b="1" dirty="0">
                <a:solidFill>
                  <a:srgbClr val="292668"/>
                </a:solidFill>
              </a:rPr>
              <a:t> </a:t>
            </a:r>
            <a:r>
              <a:rPr lang="en-GB" b="1" dirty="0" err="1">
                <a:solidFill>
                  <a:srgbClr val="292668"/>
                </a:solidFill>
              </a:rPr>
              <a:t>bæredygtige</a:t>
            </a:r>
            <a:r>
              <a:rPr lang="en-GB" b="1" dirty="0">
                <a:solidFill>
                  <a:srgbClr val="292668"/>
                </a:solidFill>
              </a:rPr>
              <a:t> </a:t>
            </a:r>
            <a:r>
              <a:rPr lang="en-GB" b="1" dirty="0" err="1">
                <a:solidFill>
                  <a:srgbClr val="292668"/>
                </a:solidFill>
              </a:rPr>
              <a:t>valg</a:t>
            </a:r>
            <a:r>
              <a:rPr lang="en-GB" b="1" dirty="0">
                <a:solidFill>
                  <a:srgbClr val="292668"/>
                </a:solidFill>
              </a:rPr>
              <a:t> </a:t>
            </a:r>
            <a:r>
              <a:rPr lang="en-GB" b="1" dirty="0" err="1">
                <a:solidFill>
                  <a:srgbClr val="292668"/>
                </a:solidFill>
              </a:rPr>
              <a:t>tydeligt</a:t>
            </a:r>
            <a:r>
              <a:rPr lang="en-GB" b="1" dirty="0">
                <a:solidFill>
                  <a:srgbClr val="292668"/>
                </a:solidFill>
              </a:rPr>
              <a:t> </a:t>
            </a:r>
            <a:r>
              <a:rPr lang="en-GB" b="1" dirty="0" err="1">
                <a:solidFill>
                  <a:srgbClr val="292668"/>
                </a:solidFill>
              </a:rPr>
              <a:t>på</a:t>
            </a:r>
            <a:r>
              <a:rPr lang="en-GB" b="1" dirty="0">
                <a:solidFill>
                  <a:srgbClr val="292668"/>
                </a:solidFill>
              </a:rPr>
              <a:t> </a:t>
            </a:r>
            <a:r>
              <a:rPr lang="en-GB" b="1" dirty="0" err="1">
                <a:solidFill>
                  <a:srgbClr val="292668"/>
                </a:solidFill>
              </a:rPr>
              <a:t>menukortene</a:t>
            </a:r>
            <a:endParaRPr lang="en-GB" b="1" dirty="0">
              <a:solidFill>
                <a:srgbClr val="292668"/>
              </a:solidFill>
            </a:endParaRPr>
          </a:p>
          <a:p>
            <a:endParaRPr lang="en-GB" b="1" dirty="0">
              <a:solidFill>
                <a:srgbClr val="292668"/>
              </a:solidFill>
            </a:endParaRPr>
          </a:p>
          <a:p>
            <a:r>
              <a:rPr lang="en-GB" b="1" dirty="0">
                <a:solidFill>
                  <a:srgbClr val="292668"/>
                </a:solidFill>
              </a:rPr>
              <a:t>Reducer </a:t>
            </a:r>
            <a:r>
              <a:rPr lang="en-GB" b="1" dirty="0" err="1">
                <a:solidFill>
                  <a:srgbClr val="292668"/>
                </a:solidFill>
              </a:rPr>
              <a:t>fødevarer</a:t>
            </a:r>
            <a:r>
              <a:rPr lang="en-GB" b="1" dirty="0">
                <a:solidFill>
                  <a:srgbClr val="292668"/>
                </a:solidFill>
              </a:rPr>
              <a:t> med </a:t>
            </a:r>
            <a:r>
              <a:rPr lang="en-GB" b="1" dirty="0" err="1">
                <a:solidFill>
                  <a:srgbClr val="292668"/>
                </a:solidFill>
              </a:rPr>
              <a:t>stor</a:t>
            </a:r>
            <a:r>
              <a:rPr lang="en-GB" b="1" dirty="0">
                <a:solidFill>
                  <a:srgbClr val="292668"/>
                </a:solidFill>
              </a:rPr>
              <a:t> </a:t>
            </a:r>
            <a:r>
              <a:rPr lang="en-GB" b="1" dirty="0" err="1">
                <a:solidFill>
                  <a:srgbClr val="292668"/>
                </a:solidFill>
              </a:rPr>
              <a:t>miljøpåvirkning</a:t>
            </a:r>
            <a:r>
              <a:rPr lang="en-GB" b="1" dirty="0">
                <a:solidFill>
                  <a:srgbClr val="292668"/>
                </a:solidFill>
              </a:rPr>
              <a:t> (</a:t>
            </a:r>
            <a:r>
              <a:rPr lang="en-GB" b="1" dirty="0" err="1">
                <a:solidFill>
                  <a:srgbClr val="292668"/>
                </a:solidFill>
              </a:rPr>
              <a:t>især</a:t>
            </a:r>
            <a:r>
              <a:rPr lang="en-GB" b="1" dirty="0">
                <a:solidFill>
                  <a:srgbClr val="292668"/>
                </a:solidFill>
              </a:rPr>
              <a:t> </a:t>
            </a:r>
            <a:r>
              <a:rPr lang="en-GB" b="1" dirty="0" err="1">
                <a:solidFill>
                  <a:srgbClr val="292668"/>
                </a:solidFill>
              </a:rPr>
              <a:t>oksekød</a:t>
            </a:r>
            <a:r>
              <a:rPr lang="en-GB" b="1" dirty="0">
                <a:solidFill>
                  <a:srgbClr val="292668"/>
                </a:solidFill>
              </a:rPr>
              <a:t>) </a:t>
            </a:r>
            <a:r>
              <a:rPr lang="en-GB" b="1" dirty="0" err="1">
                <a:solidFill>
                  <a:srgbClr val="292668"/>
                </a:solidFill>
              </a:rPr>
              <a:t>eller</a:t>
            </a:r>
            <a:r>
              <a:rPr lang="en-GB" b="1" dirty="0">
                <a:solidFill>
                  <a:srgbClr val="292668"/>
                </a:solidFill>
              </a:rPr>
              <a:t> server </a:t>
            </a:r>
            <a:r>
              <a:rPr lang="en-GB" b="1" dirty="0" err="1">
                <a:solidFill>
                  <a:srgbClr val="292668"/>
                </a:solidFill>
              </a:rPr>
              <a:t>mindre</a:t>
            </a:r>
            <a:r>
              <a:rPr lang="en-GB" b="1" dirty="0">
                <a:solidFill>
                  <a:srgbClr val="292668"/>
                </a:solidFill>
              </a:rPr>
              <a:t> portioner</a:t>
            </a:r>
          </a:p>
          <a:p>
            <a:endParaRPr lang="en-GB" b="1" dirty="0">
              <a:solidFill>
                <a:srgbClr val="292668"/>
              </a:solidFill>
            </a:endParaRPr>
          </a:p>
          <a:p>
            <a:r>
              <a:rPr lang="en-GB" b="1" dirty="0" err="1">
                <a:solidFill>
                  <a:srgbClr val="292668"/>
                </a:solidFill>
              </a:rPr>
              <a:t>Prioriter</a:t>
            </a:r>
            <a:r>
              <a:rPr lang="en-GB" b="1" dirty="0">
                <a:solidFill>
                  <a:srgbClr val="292668"/>
                </a:solidFill>
              </a:rPr>
              <a:t> </a:t>
            </a:r>
            <a:r>
              <a:rPr lang="en-GB" b="1" dirty="0" err="1">
                <a:solidFill>
                  <a:srgbClr val="292668"/>
                </a:solidFill>
              </a:rPr>
              <a:t>friske</a:t>
            </a:r>
            <a:r>
              <a:rPr lang="en-GB" b="1" dirty="0">
                <a:solidFill>
                  <a:srgbClr val="292668"/>
                </a:solidFill>
              </a:rPr>
              <a:t>, </a:t>
            </a:r>
            <a:r>
              <a:rPr lang="en-GB" b="1" dirty="0" err="1">
                <a:solidFill>
                  <a:srgbClr val="292668"/>
                </a:solidFill>
              </a:rPr>
              <a:t>minimalt</a:t>
            </a:r>
            <a:r>
              <a:rPr lang="en-GB" b="1" dirty="0">
                <a:solidFill>
                  <a:srgbClr val="292668"/>
                </a:solidFill>
              </a:rPr>
              <a:t> </a:t>
            </a:r>
            <a:r>
              <a:rPr lang="en-GB" b="1" dirty="0" err="1">
                <a:solidFill>
                  <a:srgbClr val="292668"/>
                </a:solidFill>
              </a:rPr>
              <a:t>forarbejdede</a:t>
            </a:r>
            <a:r>
              <a:rPr lang="en-GB" b="1" dirty="0">
                <a:solidFill>
                  <a:srgbClr val="292668"/>
                </a:solidFill>
              </a:rPr>
              <a:t> </a:t>
            </a:r>
            <a:r>
              <a:rPr lang="en-GB" b="1" dirty="0" err="1">
                <a:solidFill>
                  <a:srgbClr val="292668"/>
                </a:solidFill>
              </a:rPr>
              <a:t>ingredienser</a:t>
            </a:r>
            <a:endParaRPr lang="en-GB" b="1" dirty="0">
              <a:solidFill>
                <a:srgbClr val="292668"/>
              </a:solidFill>
            </a:endParaRPr>
          </a:p>
        </p:txBody>
      </p:sp>
      <p:sp>
        <p:nvSpPr>
          <p:cNvPr id="5" name="Rechthoek 4">
            <a:extLst>
              <a:ext uri="{FF2B5EF4-FFF2-40B4-BE49-F238E27FC236}">
                <a16:creationId xmlns:a16="http://schemas.microsoft.com/office/drawing/2014/main" id="{1A88B7C5-33BD-D39C-9B4A-B731C649D5A8}"/>
              </a:ext>
            </a:extLst>
          </p:cNvPr>
          <p:cNvSpPr/>
          <p:nvPr/>
        </p:nvSpPr>
        <p:spPr>
          <a:xfrm>
            <a:off x="6718863" y="2208963"/>
            <a:ext cx="627387" cy="4401205"/>
          </a:xfrm>
          <a:prstGeom prst="rect">
            <a:avLst/>
          </a:prstGeom>
          <a:solidFill>
            <a:srgbClr val="FBF2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7" name="Afbeelding 6">
            <a:extLst>
              <a:ext uri="{FF2B5EF4-FFF2-40B4-BE49-F238E27FC236}">
                <a16:creationId xmlns:a16="http://schemas.microsoft.com/office/drawing/2014/main" id="{24814788-18B0-C1F3-EC37-7DEFF96199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6210" y="2238657"/>
            <a:ext cx="558829" cy="520727"/>
          </a:xfrm>
          <a:prstGeom prst="rect">
            <a:avLst/>
          </a:prstGeom>
          <a:solidFill>
            <a:srgbClr val="292668"/>
          </a:solidFill>
        </p:spPr>
      </p:pic>
      <p:pic>
        <p:nvPicPr>
          <p:cNvPr id="9" name="Afbeelding 8">
            <a:extLst>
              <a:ext uri="{FF2B5EF4-FFF2-40B4-BE49-F238E27FC236}">
                <a16:creationId xmlns:a16="http://schemas.microsoft.com/office/drawing/2014/main" id="{73711CD0-FB4D-D7A6-8699-901C661A1E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3122" y="3156137"/>
            <a:ext cx="425472" cy="419122"/>
          </a:xfrm>
          <a:prstGeom prst="rect">
            <a:avLst/>
          </a:prstGeom>
          <a:solidFill>
            <a:srgbClr val="292668"/>
          </a:solidFill>
        </p:spPr>
      </p:pic>
      <p:pic>
        <p:nvPicPr>
          <p:cNvPr id="11" name="Afbeelding 10">
            <a:extLst>
              <a:ext uri="{FF2B5EF4-FFF2-40B4-BE49-F238E27FC236}">
                <a16:creationId xmlns:a16="http://schemas.microsoft.com/office/drawing/2014/main" id="{07CA38EF-5816-D18D-451A-E4843E3CB1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3122" y="4103442"/>
            <a:ext cx="457223" cy="463574"/>
          </a:xfrm>
          <a:prstGeom prst="rect">
            <a:avLst/>
          </a:prstGeom>
          <a:solidFill>
            <a:srgbClr val="292668"/>
          </a:solidFill>
        </p:spPr>
      </p:pic>
      <p:pic>
        <p:nvPicPr>
          <p:cNvPr id="15" name="Afbeelding 14">
            <a:extLst>
              <a:ext uri="{FF2B5EF4-FFF2-40B4-BE49-F238E27FC236}">
                <a16:creationId xmlns:a16="http://schemas.microsoft.com/office/drawing/2014/main" id="{3B660C75-3398-CADA-E849-6D0D3DB21B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28850" y="5016330"/>
            <a:ext cx="578074" cy="605601"/>
          </a:xfrm>
          <a:prstGeom prst="rect">
            <a:avLst/>
          </a:prstGeom>
          <a:solidFill>
            <a:srgbClr val="292668"/>
          </a:solidFill>
        </p:spPr>
      </p:pic>
      <p:pic>
        <p:nvPicPr>
          <p:cNvPr id="32" name="Afbeelding 31">
            <a:extLst>
              <a:ext uri="{FF2B5EF4-FFF2-40B4-BE49-F238E27FC236}">
                <a16:creationId xmlns:a16="http://schemas.microsoft.com/office/drawing/2014/main" id="{8B8E8E36-8DEC-910C-3792-8D6DD5DB0A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09522" y="5911075"/>
            <a:ext cx="497402" cy="546327"/>
          </a:xfrm>
          <a:prstGeom prst="rect">
            <a:avLst/>
          </a:prstGeom>
          <a:solidFill>
            <a:srgbClr val="292668"/>
          </a:solidFill>
        </p:spPr>
      </p:pic>
      <p:sp>
        <p:nvSpPr>
          <p:cNvPr id="28" name="CasellaDiTesto 27">
            <a:extLst>
              <a:ext uri="{FF2B5EF4-FFF2-40B4-BE49-F238E27FC236}">
                <a16:creationId xmlns:a16="http://schemas.microsoft.com/office/drawing/2014/main" id="{DD59F470-AE93-B648-ADA1-86396C7FDC5D}"/>
              </a:ext>
            </a:extLst>
          </p:cNvPr>
          <p:cNvSpPr txBox="1"/>
          <p:nvPr/>
        </p:nvSpPr>
        <p:spPr>
          <a:xfrm>
            <a:off x="6716055" y="1566761"/>
            <a:ext cx="3429307" cy="646331"/>
          </a:xfrm>
          <a:prstGeom prst="rect">
            <a:avLst/>
          </a:prstGeom>
          <a:noFill/>
        </p:spPr>
        <p:txBody>
          <a:bodyPr wrap="square">
            <a:spAutoFit/>
          </a:bodyPr>
          <a:lstStyle/>
          <a:p>
            <a:r>
              <a:rPr lang="en-US" sz="3600" b="1">
                <a:solidFill>
                  <a:srgbClr val="F26F46"/>
                </a:solidFill>
              </a:rPr>
              <a:t>God praksis</a:t>
            </a:r>
            <a:endParaRPr lang="it-IT" sz="3600" b="1">
              <a:solidFill>
                <a:srgbClr val="F26F46"/>
              </a:solidFill>
            </a:endParaRPr>
          </a:p>
        </p:txBody>
      </p:sp>
    </p:spTree>
    <p:extLst>
      <p:ext uri="{BB962C8B-B14F-4D97-AF65-F5344CB8AC3E}">
        <p14:creationId xmlns:p14="http://schemas.microsoft.com/office/powerpoint/2010/main" val="3922839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4B771-BC18-A8A4-0CEF-91A4E2E0DF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0AF11E-E448-7032-8F3E-ABF3BA1F7B66}"/>
              </a:ext>
            </a:extLst>
          </p:cNvPr>
          <p:cNvSpPr>
            <a:spLocks noGrp="1"/>
          </p:cNvSpPr>
          <p:nvPr>
            <p:ph type="body" sz="quarter" idx="16"/>
          </p:nvPr>
        </p:nvSpPr>
        <p:spPr>
          <a:xfrm>
            <a:off x="980570" y="593866"/>
            <a:ext cx="10589300" cy="1081552"/>
          </a:xfrm>
        </p:spPr>
        <p:txBody>
          <a:bodyPr lIns="91440" tIns="45720" rIns="91440" bIns="45720" anchor="t">
            <a:noAutofit/>
          </a:bodyPr>
          <a:lstStyle/>
          <a:p>
            <a:r>
              <a:rPr lang="en-IE"/>
              <a:t>De skjulte miljøomkostninger ved dine madvalg: Hvordan landbruget påvirker kloden  </a:t>
            </a:r>
            <a:endParaRPr lang="it-IT"/>
          </a:p>
        </p:txBody>
      </p:sp>
      <p:sp>
        <p:nvSpPr>
          <p:cNvPr id="3" name="Text Placeholder 2">
            <a:extLst>
              <a:ext uri="{FF2B5EF4-FFF2-40B4-BE49-F238E27FC236}">
                <a16:creationId xmlns:a16="http://schemas.microsoft.com/office/drawing/2014/main" id="{7DA82700-3229-D6D1-0584-7634A5536719}"/>
              </a:ext>
            </a:extLst>
          </p:cNvPr>
          <p:cNvSpPr>
            <a:spLocks noGrp="1"/>
          </p:cNvSpPr>
          <p:nvPr>
            <p:ph type="body" sz="quarter" idx="19"/>
          </p:nvPr>
        </p:nvSpPr>
        <p:spPr>
          <a:xfrm>
            <a:off x="6729948" y="2040031"/>
            <a:ext cx="4990998" cy="4102937"/>
          </a:xfrm>
        </p:spPr>
        <p:txBody>
          <a:bodyPr lIns="91440" tIns="45720" rIns="91440" bIns="45720" anchor="t"/>
          <a:lstStyle/>
          <a:p>
            <a:pPr>
              <a:spcAft>
                <a:spcPts val="600"/>
              </a:spcAft>
            </a:pPr>
            <a:r>
              <a:rPr lang="en-US"/>
              <a:t>Den mad, vi spiser, har en stor indvirkning på planeten og bidrager til klimaforandringer, vandforbrug og miljøforringelse. </a:t>
            </a:r>
            <a:endParaRPr lang="en-US" sz="1200"/>
          </a:p>
          <a:p>
            <a:pPr>
              <a:spcAft>
                <a:spcPts val="600"/>
              </a:spcAft>
            </a:pPr>
            <a:r>
              <a:rPr lang="en-US"/>
              <a:t>Denne video viser, hvordan hverdagens fødevarer påvirker miljøet, og hvordan smartere valg kan bidrage til at skabe en mere bæredygtig fremtid.</a:t>
            </a:r>
          </a:p>
          <a:p>
            <a:pPr>
              <a:spcAft>
                <a:spcPts val="600"/>
              </a:spcAft>
            </a:pPr>
            <a:r>
              <a:rPr lang="en-US"/>
              <a:t>Noah Zerbe er professor i politik ved California State Polytechnic University.</a:t>
            </a:r>
            <a:endParaRPr lang="en-IE"/>
          </a:p>
        </p:txBody>
      </p:sp>
      <p:sp>
        <p:nvSpPr>
          <p:cNvPr id="7" name="TextBox 3">
            <a:extLst>
              <a:ext uri="{FF2B5EF4-FFF2-40B4-BE49-F238E27FC236}">
                <a16:creationId xmlns:a16="http://schemas.microsoft.com/office/drawing/2014/main" id="{28C5FE96-62F4-AB23-1A26-C5B941ABD3EF}"/>
              </a:ext>
            </a:extLst>
          </p:cNvPr>
          <p:cNvSpPr txBox="1"/>
          <p:nvPr/>
        </p:nvSpPr>
        <p:spPr>
          <a:xfrm>
            <a:off x="471054" y="6142968"/>
            <a:ext cx="5874328" cy="461665"/>
          </a:xfrm>
          <a:prstGeom prst="rect">
            <a:avLst/>
          </a:prstGeom>
          <a:noFill/>
        </p:spPr>
        <p:txBody>
          <a:bodyPr wrap="square" lIns="91440" tIns="45720" rIns="91440" bIns="45720" anchor="t">
            <a:spAutoFit/>
          </a:bodyPr>
          <a:lstStyle/>
          <a:p>
            <a:pPr algn="ctr"/>
            <a:endParaRPr lang="en-US" sz="1200">
              <a:ea typeface="Calibri"/>
              <a:cs typeface="Calibri"/>
            </a:endParaRPr>
          </a:p>
          <a:p>
            <a:pPr algn="ctr"/>
            <a:r>
              <a:rPr lang="en-US" sz="1200">
                <a:hlinkClick r:id="rId4"/>
              </a:rPr>
              <a:t>Miljøpåvirkning | Noah Zerbe</a:t>
            </a:r>
            <a:endParaRPr lang="en-US" sz="1200">
              <a:ea typeface="Calibri"/>
              <a:cs typeface="Calibri"/>
            </a:endParaRPr>
          </a:p>
        </p:txBody>
      </p:sp>
      <p:pic>
        <p:nvPicPr>
          <p:cNvPr id="5" name="Onlinemedia 4" title="The Hidden Environmental Costs of Your Food Choices: How Agriculture Impacts the Planet">
            <a:hlinkClick r:id="" action="ppaction://media"/>
            <a:extLst>
              <a:ext uri="{FF2B5EF4-FFF2-40B4-BE49-F238E27FC236}">
                <a16:creationId xmlns:a16="http://schemas.microsoft.com/office/drawing/2014/main" id="{6B05163A-2E90-A042-5E7F-8F55BDF775ED}"/>
              </a:ext>
            </a:extLst>
          </p:cNvPr>
          <p:cNvPicPr>
            <a:picLocks noRot="1" noChangeAspect="1"/>
          </p:cNvPicPr>
          <p:nvPr>
            <a:videoFile r:link="rId1"/>
          </p:nvPr>
        </p:nvPicPr>
        <p:blipFill>
          <a:blip r:embed="rId5"/>
          <a:stretch>
            <a:fillRect/>
          </a:stretch>
        </p:blipFill>
        <p:spPr>
          <a:xfrm>
            <a:off x="980570" y="2389708"/>
            <a:ext cx="5217030" cy="3403582"/>
          </a:xfrm>
          <a:prstGeom prst="rect">
            <a:avLst/>
          </a:prstGeom>
        </p:spPr>
      </p:pic>
    </p:spTree>
    <p:extLst>
      <p:ext uri="{BB962C8B-B14F-4D97-AF65-F5344CB8AC3E}">
        <p14:creationId xmlns:p14="http://schemas.microsoft.com/office/powerpoint/2010/main" val="31684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717915" y="652236"/>
            <a:ext cx="6566836" cy="5553528"/>
          </a:xfrm>
          <a:prstGeom prst="rect">
            <a:avLst/>
          </a:prstGeom>
        </p:spPr>
        <p:txBody>
          <a:bodyPr lIns="91440" tIns="45720" rIns="91440" bIns="45720" anchor="t"/>
          <a:lstStyle/>
          <a:p>
            <a:pPr marL="0" indent="0"/>
            <a:r>
              <a:rPr lang="en-US" b="1"/>
              <a:t>CO₂-aftryk</a:t>
            </a:r>
          </a:p>
          <a:p>
            <a:pPr marL="0" indent="0"/>
            <a:r>
              <a:rPr lang="en-US"/>
              <a:t>Den samlede mængde drivhusgasser, der udledes under produktion, forarbejdning, transport, opbevaring og tilberedning af fødevarer, herunder emissioner fra landbrug, husdyrhold, energiforbrug, emballage og affald.</a:t>
            </a:r>
          </a:p>
          <a:p>
            <a:pPr marL="342900" indent="-342900">
              <a:buFont typeface="Arial" panose="020B0604020202020204" pitchFamily="34" charset="0"/>
              <a:buChar char="•"/>
            </a:pPr>
            <a:endParaRPr lang="en-US" b="1"/>
          </a:p>
          <a:p>
            <a:pPr marL="0" indent="0"/>
            <a:r>
              <a:rPr lang="en-US" b="1"/>
              <a:t>Vandaftryk</a:t>
            </a:r>
          </a:p>
          <a:p>
            <a:pPr marL="0" indent="0"/>
            <a:r>
              <a:rPr lang="en-US"/>
              <a:t>Den samlede mængde ferskvand, der bruges til at producere et fødevareprodukt, herunder vand til kunstvanding, husdyr og fødevareforarbejdning.</a:t>
            </a:r>
          </a:p>
          <a:p>
            <a:pPr marL="342900" indent="-342900">
              <a:buFont typeface="Arial" panose="020B0604020202020204" pitchFamily="34" charset="0"/>
              <a:buChar char="•"/>
            </a:pPr>
            <a:endParaRPr lang="en-US" b="1"/>
          </a:p>
          <a:p>
            <a:pPr marL="0" indent="0"/>
            <a:r>
              <a:rPr lang="en-US" b="1"/>
              <a:t>Fødevarekilometer</a:t>
            </a:r>
          </a:p>
          <a:p>
            <a:pPr marL="0" indent="0"/>
            <a:r>
              <a:rPr lang="en-US"/>
              <a:t>Den afstand, fødevarer tilbagelægger fra produktion til forbrug; længere afstande kræver generelt mere brændstof til transport og resulterer i højere emissioner.</a:t>
            </a:r>
            <a:endParaRPr lang="en-US">
              <a:ea typeface="Calibri"/>
              <a:cs typeface="Calibri"/>
            </a:endParaRP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436218" y="367524"/>
            <a:ext cx="3970682" cy="6122952"/>
          </a:xfrm>
          <a:prstGeom prst="rect">
            <a:avLst/>
          </a:prstGeom>
        </p:spPr>
        <p:txBody>
          <a:bodyPr lIns="91440" tIns="45720" rIns="91440" bIns="45720" anchor="t">
            <a:noAutofit/>
          </a:bodyPr>
          <a:lstStyle/>
          <a:p>
            <a:r>
              <a:rPr lang="en-US">
                <a:solidFill>
                  <a:srgbClr val="F26F46"/>
                </a:solidFill>
              </a:rPr>
              <a:t>Hvad er fødevareaftrykket?</a:t>
            </a:r>
            <a:endParaRPr lang="en-US" sz="2400" b="0">
              <a:solidFill>
                <a:srgbClr val="F26F46"/>
              </a:solidFill>
            </a:endParaRPr>
          </a:p>
          <a:p>
            <a:r>
              <a:rPr lang="en-US" sz="2400"/>
              <a:t>Fødevareaftrykket </a:t>
            </a:r>
            <a:r>
              <a:rPr lang="en-US" sz="2400" b="0"/>
              <a:t>viser fødevarers samlede indvirkning på planeten. Det omfatter:</a:t>
            </a:r>
          </a:p>
          <a:p>
            <a:pPr marL="342900" indent="-342900">
              <a:buFont typeface="Arial" panose="020B0604020202020204" pitchFamily="34" charset="0"/>
              <a:buChar char="•"/>
            </a:pPr>
            <a:r>
              <a:rPr lang="en-US" sz="2400"/>
              <a:t>Carbon Footprint</a:t>
            </a:r>
          </a:p>
          <a:p>
            <a:pPr marL="342900" indent="-342900">
              <a:buFont typeface="Arial" panose="020B0604020202020204" pitchFamily="34" charset="0"/>
              <a:buChar char="•"/>
            </a:pPr>
            <a:r>
              <a:rPr lang="en-US" sz="2400"/>
              <a:t>Vandaftryk</a:t>
            </a:r>
          </a:p>
          <a:p>
            <a:pPr marL="342900" indent="-342900">
              <a:buFont typeface="Arial" panose="020B0604020202020204" pitchFamily="34" charset="0"/>
              <a:buChar char="•"/>
            </a:pPr>
            <a:r>
              <a:rPr lang="en-US" sz="2400"/>
              <a:t>Fødevarekilometer</a:t>
            </a:r>
          </a:p>
          <a:p>
            <a:endParaRPr lang="en-US" sz="1200"/>
          </a:p>
          <a:p>
            <a:r>
              <a:rPr lang="en-US" sz="2400" b="0"/>
              <a:t>Tilsammen hjælper de os med at se, hvordan vores valg af fødevarer kan holde sig inden for (eller overskride) </a:t>
            </a:r>
            <a:r>
              <a:rPr lang="en-US" sz="2400"/>
              <a:t>planetens grænser</a:t>
            </a:r>
            <a:endParaRPr lang="en-US" sz="2400">
              <a:ea typeface="Calibri"/>
              <a:cs typeface="Calibri"/>
            </a:endParaRPr>
          </a:p>
        </p:txBody>
      </p:sp>
    </p:spTree>
    <p:extLst>
      <p:ext uri="{BB962C8B-B14F-4D97-AF65-F5344CB8AC3E}">
        <p14:creationId xmlns:p14="http://schemas.microsoft.com/office/powerpoint/2010/main" val="258556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EA937-8E56-1379-CE57-EF8709AF879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898BA5C-A35F-6227-2BED-D769C23BA634}"/>
              </a:ext>
            </a:extLst>
          </p:cNvPr>
          <p:cNvSpPr>
            <a:spLocks noGrp="1"/>
          </p:cNvSpPr>
          <p:nvPr>
            <p:ph type="body" sz="quarter" idx="19"/>
          </p:nvPr>
        </p:nvSpPr>
        <p:spPr>
          <a:xfrm>
            <a:off x="609060" y="1675851"/>
            <a:ext cx="5498766" cy="3373292"/>
          </a:xfrm>
          <a:prstGeom prst="rect">
            <a:avLst/>
          </a:prstGeom>
        </p:spPr>
        <p:txBody>
          <a:bodyPr lIns="91440" tIns="45720" rIns="91440" bIns="45720" anchor="t"/>
          <a:lstStyle/>
          <a:p>
            <a:r>
              <a:rPr lang="en-US"/>
              <a:t>Fødevaresystemerne er afhængige af </a:t>
            </a:r>
            <a:r>
              <a:rPr lang="en-US" b="1"/>
              <a:t>planetens naturlige grænser</a:t>
            </a:r>
            <a:r>
              <a:rPr lang="en-US"/>
              <a:t>. Produktion, transport og forbrug af fødevarer belaster </a:t>
            </a:r>
            <a:r>
              <a:rPr lang="en-US" b="1"/>
              <a:t>planetens grænser</a:t>
            </a:r>
            <a:r>
              <a:rPr lang="en-US"/>
              <a:t>, såsom klima, jord, vand og biodiversitet. </a:t>
            </a:r>
          </a:p>
          <a:p>
            <a:endParaRPr lang="en-US"/>
          </a:p>
          <a:p>
            <a:r>
              <a:rPr lang="en-US"/>
              <a:t>Når disse grænser overskrides, er økosystemer og fødevaresikkerhed i fare; derfor </a:t>
            </a:r>
            <a:r>
              <a:rPr lang="en-US" b="1"/>
              <a:t>sigter bæredygtige fødevaresystemer mod at fungere inden for disse grænser</a:t>
            </a:r>
            <a:r>
              <a:rPr lang="en-US"/>
              <a:t>.</a:t>
            </a:r>
          </a:p>
          <a:p>
            <a:endParaRPr lang="en-US"/>
          </a:p>
          <a:p>
            <a:pPr marL="0" indent="0"/>
            <a:r>
              <a:rPr lang="en-US" b="1"/>
              <a:t>Vil du vide mere?</a:t>
            </a:r>
            <a:endParaRPr lang="en-US" sz="2400" b="1">
              <a:hlinkClick r:id="rId2"/>
            </a:endParaRPr>
          </a:p>
          <a:p>
            <a:pPr marL="0" indent="0"/>
            <a:r>
              <a:rPr lang="en-US" sz="1800">
                <a:hlinkClick r:id="rId2"/>
              </a:rPr>
              <a:t>Planetens grænser – Stockholm Resilience Centre</a:t>
            </a:r>
            <a:endParaRPr lang="en-US" sz="1800"/>
          </a:p>
          <a:p>
            <a:endParaRPr lang="en-US"/>
          </a:p>
          <a:p>
            <a:endParaRPr lang="en-US"/>
          </a:p>
        </p:txBody>
      </p:sp>
      <p:sp>
        <p:nvSpPr>
          <p:cNvPr id="6" name="Text Placeholder 1">
            <a:extLst>
              <a:ext uri="{FF2B5EF4-FFF2-40B4-BE49-F238E27FC236}">
                <a16:creationId xmlns:a16="http://schemas.microsoft.com/office/drawing/2014/main" id="{B90BC18B-83BB-87CC-0961-B751CDB8576C}"/>
              </a:ext>
            </a:extLst>
          </p:cNvPr>
          <p:cNvSpPr txBox="1">
            <a:spLocks/>
          </p:cNvSpPr>
          <p:nvPr/>
        </p:nvSpPr>
        <p:spPr>
          <a:xfrm>
            <a:off x="0" y="650590"/>
            <a:ext cx="7410203"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a:solidFill>
                  <a:schemeClr val="bg1"/>
                </a:solidFill>
              </a:rPr>
              <a:t>Planetens grænser</a:t>
            </a:r>
          </a:p>
        </p:txBody>
      </p:sp>
      <p:pic>
        <p:nvPicPr>
          <p:cNvPr id="4" name="Immagine 3" descr="Immagine che contiene Policromia&#10;&#10;Descrizione generata automaticamente">
            <a:extLst>
              <a:ext uri="{FF2B5EF4-FFF2-40B4-BE49-F238E27FC236}">
                <a16:creationId xmlns:a16="http://schemas.microsoft.com/office/drawing/2014/main" id="{F7FB2B16-A44A-D840-AD9F-1C6120826E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2400" y="1465408"/>
            <a:ext cx="4909992" cy="4909992"/>
          </a:xfrm>
          <a:prstGeom prst="rect">
            <a:avLst/>
          </a:prstGeom>
        </p:spPr>
      </p:pic>
      <p:sp>
        <p:nvSpPr>
          <p:cNvPr id="7" name="CasellaDiTesto 6">
            <a:extLst>
              <a:ext uri="{FF2B5EF4-FFF2-40B4-BE49-F238E27FC236}">
                <a16:creationId xmlns:a16="http://schemas.microsoft.com/office/drawing/2014/main" id="{0713B796-D5F1-AA41-AAB4-CC931A2A4BE8}"/>
              </a:ext>
            </a:extLst>
          </p:cNvPr>
          <p:cNvSpPr txBox="1"/>
          <p:nvPr/>
        </p:nvSpPr>
        <p:spPr>
          <a:xfrm>
            <a:off x="8380253" y="3554429"/>
            <a:ext cx="1098550" cy="830997"/>
          </a:xfrm>
          <a:prstGeom prst="rect">
            <a:avLst/>
          </a:prstGeom>
          <a:noFill/>
        </p:spPr>
        <p:txBody>
          <a:bodyPr wrap="square">
            <a:spAutoFit/>
          </a:bodyPr>
          <a:lstStyle/>
          <a:p>
            <a:pPr algn="ctr"/>
            <a:r>
              <a:rPr lang="en-US" sz="1600" b="1">
                <a:solidFill>
                  <a:schemeClr val="bg1"/>
                </a:solidFill>
              </a:rPr>
              <a:t>Sikker </a:t>
            </a:r>
          </a:p>
          <a:p>
            <a:pPr algn="ctr"/>
            <a:r>
              <a:rPr lang="en-US" sz="1600" b="1">
                <a:solidFill>
                  <a:schemeClr val="bg1"/>
                </a:solidFill>
              </a:rPr>
              <a:t>Drift </a:t>
            </a:r>
          </a:p>
          <a:p>
            <a:pPr algn="ctr"/>
            <a:r>
              <a:rPr lang="en-US" sz="1600" b="1">
                <a:solidFill>
                  <a:schemeClr val="bg1"/>
                </a:solidFill>
              </a:rPr>
              <a:t>Rum</a:t>
            </a:r>
            <a:endParaRPr lang="it-IT" sz="1600" b="1">
              <a:solidFill>
                <a:schemeClr val="bg1"/>
              </a:solidFill>
            </a:endParaRPr>
          </a:p>
        </p:txBody>
      </p:sp>
      <p:sp>
        <p:nvSpPr>
          <p:cNvPr id="8" name="CasellaDiTesto 7">
            <a:extLst>
              <a:ext uri="{FF2B5EF4-FFF2-40B4-BE49-F238E27FC236}">
                <a16:creationId xmlns:a16="http://schemas.microsoft.com/office/drawing/2014/main" id="{1813B771-54EB-F843-AAAB-39095379E7FD}"/>
              </a:ext>
            </a:extLst>
          </p:cNvPr>
          <p:cNvSpPr txBox="1"/>
          <p:nvPr/>
        </p:nvSpPr>
        <p:spPr>
          <a:xfrm>
            <a:off x="7304876" y="1427308"/>
            <a:ext cx="1576319" cy="276999"/>
          </a:xfrm>
          <a:prstGeom prst="rect">
            <a:avLst/>
          </a:prstGeom>
          <a:noFill/>
        </p:spPr>
        <p:txBody>
          <a:bodyPr wrap="square">
            <a:spAutoFit/>
          </a:bodyPr>
          <a:lstStyle/>
          <a:p>
            <a:r>
              <a:rPr lang="en-US" sz="1200" b="1">
                <a:solidFill>
                  <a:srgbClr val="404A52"/>
                </a:solidFill>
              </a:rPr>
              <a:t>KLIMAÆNDRINGER</a:t>
            </a:r>
            <a:endParaRPr lang="it-IT" sz="1200" b="1">
              <a:solidFill>
                <a:srgbClr val="404A52"/>
              </a:solidFill>
            </a:endParaRPr>
          </a:p>
        </p:txBody>
      </p:sp>
      <p:sp>
        <p:nvSpPr>
          <p:cNvPr id="11" name="CasellaDiTesto 10">
            <a:extLst>
              <a:ext uri="{FF2B5EF4-FFF2-40B4-BE49-F238E27FC236}">
                <a16:creationId xmlns:a16="http://schemas.microsoft.com/office/drawing/2014/main" id="{095AF155-8CBF-2D4B-9B82-BC168FC3D2CC}"/>
              </a:ext>
            </a:extLst>
          </p:cNvPr>
          <p:cNvSpPr txBox="1"/>
          <p:nvPr/>
        </p:nvSpPr>
        <p:spPr>
          <a:xfrm>
            <a:off x="9225467" y="1398852"/>
            <a:ext cx="1576319" cy="276999"/>
          </a:xfrm>
          <a:prstGeom prst="rect">
            <a:avLst/>
          </a:prstGeom>
          <a:noFill/>
        </p:spPr>
        <p:txBody>
          <a:bodyPr wrap="square">
            <a:spAutoFit/>
          </a:bodyPr>
          <a:lstStyle>
            <a:defPPr>
              <a:defRPr lang="en-US"/>
            </a:defPPr>
            <a:lvl1pPr>
              <a:defRPr sz="1200" b="1">
                <a:solidFill>
                  <a:srgbClr val="404A52"/>
                </a:solidFill>
              </a:defRPr>
            </a:lvl1pPr>
          </a:lstStyle>
          <a:p>
            <a:r>
              <a:rPr lang="it-IT"/>
              <a:t>NYE ENHEDER</a:t>
            </a:r>
          </a:p>
        </p:txBody>
      </p:sp>
      <p:sp>
        <p:nvSpPr>
          <p:cNvPr id="12" name="CasellaDiTesto 11">
            <a:extLst>
              <a:ext uri="{FF2B5EF4-FFF2-40B4-BE49-F238E27FC236}">
                <a16:creationId xmlns:a16="http://schemas.microsoft.com/office/drawing/2014/main" id="{28E83842-23D6-5443-894C-17AC06066099}"/>
              </a:ext>
            </a:extLst>
          </p:cNvPr>
          <p:cNvSpPr txBox="1"/>
          <p:nvPr/>
        </p:nvSpPr>
        <p:spPr>
          <a:xfrm>
            <a:off x="10013627" y="2976655"/>
            <a:ext cx="1576319" cy="461665"/>
          </a:xfrm>
          <a:prstGeom prst="rect">
            <a:avLst/>
          </a:prstGeom>
          <a:noFill/>
        </p:spPr>
        <p:txBody>
          <a:bodyPr wrap="square">
            <a:spAutoFit/>
          </a:bodyPr>
          <a:lstStyle>
            <a:defPPr>
              <a:defRPr lang="en-US"/>
            </a:defPPr>
            <a:lvl1pPr>
              <a:defRPr sz="1200" b="1">
                <a:solidFill>
                  <a:srgbClr val="404A52"/>
                </a:solidFill>
              </a:defRPr>
            </a:lvl1pPr>
          </a:lstStyle>
          <a:p>
            <a:r>
              <a:rPr lang="it-IT"/>
              <a:t>STRATOSFÆRISK </a:t>
            </a:r>
          </a:p>
          <a:p>
            <a:r>
              <a:rPr lang="it-IT"/>
              <a:t>OZONUDTYNDING</a:t>
            </a:r>
          </a:p>
        </p:txBody>
      </p:sp>
      <p:sp>
        <p:nvSpPr>
          <p:cNvPr id="13" name="CasellaDiTesto 12">
            <a:extLst>
              <a:ext uri="{FF2B5EF4-FFF2-40B4-BE49-F238E27FC236}">
                <a16:creationId xmlns:a16="http://schemas.microsoft.com/office/drawing/2014/main" id="{4A761DFA-7280-5B42-8DE2-E7148A4BFCCF}"/>
              </a:ext>
            </a:extLst>
          </p:cNvPr>
          <p:cNvSpPr txBox="1"/>
          <p:nvPr/>
        </p:nvSpPr>
        <p:spPr>
          <a:xfrm>
            <a:off x="10072219" y="3969928"/>
            <a:ext cx="1263973" cy="658488"/>
          </a:xfrm>
          <a:prstGeom prst="rect">
            <a:avLst/>
          </a:prstGeom>
          <a:noFill/>
        </p:spPr>
        <p:txBody>
          <a:bodyPr wrap="square">
            <a:spAutoFit/>
          </a:bodyPr>
          <a:lstStyle>
            <a:defPPr>
              <a:defRPr lang="en-US"/>
            </a:defPPr>
            <a:lvl1pPr>
              <a:defRPr sz="1200" b="1">
                <a:solidFill>
                  <a:srgbClr val="404A52"/>
                </a:solidFill>
              </a:defRPr>
            </a:lvl1pPr>
          </a:lstStyle>
          <a:p>
            <a:r>
              <a:rPr lang="it-IT"/>
              <a:t>ATMOSFÆRISK</a:t>
            </a:r>
          </a:p>
          <a:p>
            <a:r>
              <a:rPr lang="it-IT"/>
              <a:t>AEROSOL</a:t>
            </a:r>
          </a:p>
          <a:p>
            <a:r>
              <a:rPr lang="it-IT"/>
              <a:t>BELASTNING</a:t>
            </a:r>
          </a:p>
        </p:txBody>
      </p:sp>
      <p:sp>
        <p:nvSpPr>
          <p:cNvPr id="14" name="CasellaDiTesto 13">
            <a:extLst>
              <a:ext uri="{FF2B5EF4-FFF2-40B4-BE49-F238E27FC236}">
                <a16:creationId xmlns:a16="http://schemas.microsoft.com/office/drawing/2014/main" id="{83E241CB-5191-6F4F-B878-0696B5DD1F18}"/>
              </a:ext>
            </a:extLst>
          </p:cNvPr>
          <p:cNvSpPr txBox="1"/>
          <p:nvPr/>
        </p:nvSpPr>
        <p:spPr>
          <a:xfrm>
            <a:off x="9786760" y="5400515"/>
            <a:ext cx="1263973" cy="461665"/>
          </a:xfrm>
          <a:prstGeom prst="rect">
            <a:avLst/>
          </a:prstGeom>
          <a:noFill/>
        </p:spPr>
        <p:txBody>
          <a:bodyPr wrap="square">
            <a:spAutoFit/>
          </a:bodyPr>
          <a:lstStyle>
            <a:defPPr>
              <a:defRPr lang="en-US"/>
            </a:defPPr>
            <a:lvl1pPr>
              <a:defRPr sz="1200" b="1">
                <a:solidFill>
                  <a:srgbClr val="404A52"/>
                </a:solidFill>
              </a:defRPr>
            </a:lvl1pPr>
          </a:lstStyle>
          <a:p>
            <a:r>
              <a:rPr lang="it-IT"/>
              <a:t>HAV </a:t>
            </a:r>
          </a:p>
          <a:p>
            <a:r>
              <a:rPr lang="it-IT"/>
              <a:t>FORSURING</a:t>
            </a:r>
          </a:p>
        </p:txBody>
      </p:sp>
      <p:sp>
        <p:nvSpPr>
          <p:cNvPr id="15" name="CasellaDiTesto 14">
            <a:extLst>
              <a:ext uri="{FF2B5EF4-FFF2-40B4-BE49-F238E27FC236}">
                <a16:creationId xmlns:a16="http://schemas.microsoft.com/office/drawing/2014/main" id="{DC2C2BDD-FCC9-3241-A8BD-A7F4DA8892F6}"/>
              </a:ext>
            </a:extLst>
          </p:cNvPr>
          <p:cNvSpPr txBox="1"/>
          <p:nvPr/>
        </p:nvSpPr>
        <p:spPr>
          <a:xfrm>
            <a:off x="8331921" y="5980291"/>
            <a:ext cx="1454839" cy="461665"/>
          </a:xfrm>
          <a:prstGeom prst="rect">
            <a:avLst/>
          </a:prstGeom>
          <a:noFill/>
        </p:spPr>
        <p:txBody>
          <a:bodyPr wrap="square">
            <a:spAutoFit/>
          </a:bodyPr>
          <a:lstStyle>
            <a:defPPr>
              <a:defRPr lang="en-US"/>
            </a:defPPr>
            <a:lvl1pPr>
              <a:defRPr sz="1200" b="1">
                <a:solidFill>
                  <a:srgbClr val="404A52"/>
                </a:solidFill>
              </a:defRPr>
            </a:lvl1pPr>
          </a:lstStyle>
          <a:p>
            <a:r>
              <a:rPr lang="it-IT"/>
              <a:t>BIOGEOKEMISKE STRØMME</a:t>
            </a:r>
          </a:p>
        </p:txBody>
      </p:sp>
      <p:sp>
        <p:nvSpPr>
          <p:cNvPr id="16" name="CasellaDiTesto 15">
            <a:extLst>
              <a:ext uri="{FF2B5EF4-FFF2-40B4-BE49-F238E27FC236}">
                <a16:creationId xmlns:a16="http://schemas.microsoft.com/office/drawing/2014/main" id="{36FF4721-5A56-3240-9642-D887F68A6703}"/>
              </a:ext>
            </a:extLst>
          </p:cNvPr>
          <p:cNvSpPr txBox="1"/>
          <p:nvPr/>
        </p:nvSpPr>
        <p:spPr>
          <a:xfrm>
            <a:off x="6877082" y="5418094"/>
            <a:ext cx="1454839" cy="461665"/>
          </a:xfrm>
          <a:prstGeom prst="rect">
            <a:avLst/>
          </a:prstGeom>
          <a:noFill/>
        </p:spPr>
        <p:txBody>
          <a:bodyPr wrap="square">
            <a:spAutoFit/>
          </a:bodyPr>
          <a:lstStyle>
            <a:defPPr>
              <a:defRPr lang="en-US"/>
            </a:defPPr>
            <a:lvl1pPr>
              <a:defRPr sz="1200" b="1">
                <a:solidFill>
                  <a:srgbClr val="404A52"/>
                </a:solidFill>
              </a:defRPr>
            </a:lvl1pPr>
          </a:lstStyle>
          <a:p>
            <a:r>
              <a:rPr lang="it-IT"/>
              <a:t>FERSKVAND </a:t>
            </a:r>
          </a:p>
          <a:p>
            <a:r>
              <a:rPr lang="it-IT"/>
              <a:t>FORANDRING</a:t>
            </a:r>
          </a:p>
        </p:txBody>
      </p:sp>
      <p:sp>
        <p:nvSpPr>
          <p:cNvPr id="17" name="CasellaDiTesto 16">
            <a:extLst>
              <a:ext uri="{FF2B5EF4-FFF2-40B4-BE49-F238E27FC236}">
                <a16:creationId xmlns:a16="http://schemas.microsoft.com/office/drawing/2014/main" id="{80FBAD13-7134-6343-9829-F636DBC0A4ED}"/>
              </a:ext>
            </a:extLst>
          </p:cNvPr>
          <p:cNvSpPr txBox="1"/>
          <p:nvPr/>
        </p:nvSpPr>
        <p:spPr>
          <a:xfrm>
            <a:off x="6279962" y="4068339"/>
            <a:ext cx="1454839" cy="461665"/>
          </a:xfrm>
          <a:prstGeom prst="rect">
            <a:avLst/>
          </a:prstGeom>
          <a:noFill/>
        </p:spPr>
        <p:txBody>
          <a:bodyPr wrap="square">
            <a:spAutoFit/>
          </a:bodyPr>
          <a:lstStyle>
            <a:defPPr>
              <a:defRPr lang="en-US"/>
            </a:defPPr>
            <a:lvl1pPr>
              <a:defRPr sz="1200" b="1">
                <a:solidFill>
                  <a:srgbClr val="404A52"/>
                </a:solidFill>
              </a:defRPr>
            </a:lvl1pPr>
          </a:lstStyle>
          <a:p>
            <a:r>
              <a:rPr lang="it-IT"/>
              <a:t>LAND-SYSTEM </a:t>
            </a:r>
          </a:p>
          <a:p>
            <a:r>
              <a:rPr lang="it-IT"/>
              <a:t>FORANDRING</a:t>
            </a:r>
          </a:p>
        </p:txBody>
      </p:sp>
      <p:sp>
        <p:nvSpPr>
          <p:cNvPr id="18" name="CasellaDiTesto 17">
            <a:extLst>
              <a:ext uri="{FF2B5EF4-FFF2-40B4-BE49-F238E27FC236}">
                <a16:creationId xmlns:a16="http://schemas.microsoft.com/office/drawing/2014/main" id="{691A9292-C7B2-4E4E-BBCE-39BEFBE6A6C3}"/>
              </a:ext>
            </a:extLst>
          </p:cNvPr>
          <p:cNvSpPr txBox="1"/>
          <p:nvPr/>
        </p:nvSpPr>
        <p:spPr>
          <a:xfrm>
            <a:off x="6280318" y="2305208"/>
            <a:ext cx="1454839" cy="461665"/>
          </a:xfrm>
          <a:prstGeom prst="rect">
            <a:avLst/>
          </a:prstGeom>
          <a:noFill/>
        </p:spPr>
        <p:txBody>
          <a:bodyPr wrap="square">
            <a:spAutoFit/>
          </a:bodyPr>
          <a:lstStyle>
            <a:defPPr>
              <a:defRPr lang="en-US"/>
            </a:defPPr>
            <a:lvl1pPr>
              <a:defRPr sz="1200" b="1">
                <a:solidFill>
                  <a:srgbClr val="404A52"/>
                </a:solidFill>
              </a:defRPr>
            </a:lvl1pPr>
          </a:lstStyle>
          <a:p>
            <a:r>
              <a:rPr lang="it-IT"/>
              <a:t>BIOSFÆRE</a:t>
            </a:r>
          </a:p>
          <a:p>
            <a:r>
              <a:rPr lang="it-IT"/>
              <a:t>INTEGRITET</a:t>
            </a:r>
          </a:p>
        </p:txBody>
      </p:sp>
    </p:spTree>
    <p:extLst>
      <p:ext uri="{BB962C8B-B14F-4D97-AF65-F5344CB8AC3E}">
        <p14:creationId xmlns:p14="http://schemas.microsoft.com/office/powerpoint/2010/main" val="2226031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362481" y="1682028"/>
            <a:ext cx="5729747" cy="4102937"/>
          </a:xfrm>
          <a:prstGeom prst="rect">
            <a:avLst/>
          </a:prstGeom>
        </p:spPr>
        <p:txBody>
          <a:bodyPr lIns="91440" tIns="45720" rIns="91440" bIns="45720" anchor="t"/>
          <a:lstStyle/>
          <a:p>
            <a:r>
              <a:rPr lang="en-US" b="1"/>
              <a:t>Fork Ranger-appen</a:t>
            </a:r>
            <a:endParaRPr lang="en-US"/>
          </a:p>
          <a:p>
            <a:endParaRPr lang="en-US"/>
          </a:p>
          <a:p>
            <a:r>
              <a:rPr lang="en-US"/>
              <a:t>At løse klimaforandringerne gennem mad er missionen for </a:t>
            </a:r>
            <a:r>
              <a:rPr lang="en-US">
                <a:hlinkClick r:id="rId3"/>
              </a:rPr>
              <a:t>Fork Ranger-appen</a:t>
            </a:r>
            <a:r>
              <a:rPr lang="en-US"/>
              <a:t>, som bruger data og historiefortælling til at vise, hvilke valg der betyder mest, og til at udvikle nemme opskrifter, så viden kan omsættes til handling.</a:t>
            </a:r>
          </a:p>
          <a:p>
            <a:endParaRPr lang="en-US"/>
          </a:p>
          <a:p>
            <a:r>
              <a:rPr lang="en-US"/>
              <a:t>Sæt viden i praksis, og prøv denne gratis app for at teste din viden om dine madvalg via quizzer, nemme opskrifter og indsigter. </a:t>
            </a:r>
          </a:p>
          <a:p>
            <a:endParaRPr lang="en-US">
              <a:ea typeface="Calibri"/>
              <a:cs typeface="Calibri"/>
            </a:endParaRPr>
          </a:p>
          <a:p>
            <a:endParaRPr lang="en-US"/>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CASESTUDIE</a:t>
            </a:r>
          </a:p>
        </p:txBody>
      </p:sp>
      <p:sp>
        <p:nvSpPr>
          <p:cNvPr id="5" name="Arrow: Right 4">
            <a:extLst>
              <a:ext uri="{FF2B5EF4-FFF2-40B4-BE49-F238E27FC236}">
                <a16:creationId xmlns:a16="http://schemas.microsoft.com/office/drawing/2014/main" id="{24AE4BB8-3749-9972-426D-758E5CF789B5}"/>
              </a:ext>
            </a:extLst>
          </p:cNvPr>
          <p:cNvSpPr/>
          <p:nvPr/>
        </p:nvSpPr>
        <p:spPr>
          <a:xfrm>
            <a:off x="6235700" y="5255490"/>
            <a:ext cx="1499338"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a:t>Klik her</a:t>
            </a:r>
          </a:p>
        </p:txBody>
      </p:sp>
      <p:pic>
        <p:nvPicPr>
          <p:cNvPr id="11" name="Segnaposto immagine 10" descr="Immagine che contiene testo, schermata, libro, design&#10;&#10;Descrizione generata automaticamente">
            <a:hlinkClick r:id="rId3"/>
            <a:extLst>
              <a:ext uri="{FF2B5EF4-FFF2-40B4-BE49-F238E27FC236}">
                <a16:creationId xmlns:a16="http://schemas.microsoft.com/office/drawing/2014/main" id="{25B2B0A9-149A-F442-ACDB-43AFD7E36368}"/>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5481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F1E8F0-9BC9-D119-6083-A1D17D7C6051}"/>
              </a:ext>
            </a:extLst>
          </p:cNvPr>
          <p:cNvSpPr>
            <a:spLocks noGrp="1"/>
          </p:cNvSpPr>
          <p:nvPr>
            <p:ph type="body" sz="quarter" idx="10"/>
          </p:nvPr>
        </p:nvSpPr>
        <p:spPr/>
        <p:txBody>
          <a:bodyPr/>
          <a:lstStyle/>
          <a:p>
            <a:r>
              <a:rPr lang="en-US"/>
              <a:t>INDHOLDSFORTEGNELSE</a:t>
            </a:r>
          </a:p>
        </p:txBody>
      </p:sp>
      <p:sp>
        <p:nvSpPr>
          <p:cNvPr id="4" name="Text Placeholder 3">
            <a:extLst>
              <a:ext uri="{FF2B5EF4-FFF2-40B4-BE49-F238E27FC236}">
                <a16:creationId xmlns:a16="http://schemas.microsoft.com/office/drawing/2014/main" id="{0B64A7B8-7825-5103-00F3-B9E4EA1B4487}"/>
              </a:ext>
            </a:extLst>
          </p:cNvPr>
          <p:cNvSpPr>
            <a:spLocks noGrp="1"/>
          </p:cNvSpPr>
          <p:nvPr>
            <p:ph type="body" sz="quarter" idx="14"/>
          </p:nvPr>
        </p:nvSpPr>
        <p:spPr/>
        <p:txBody>
          <a:bodyPr/>
          <a:lstStyle/>
          <a:p>
            <a:r>
              <a:rPr lang="en-US"/>
              <a:t>Introduktion og læringsmål</a:t>
            </a:r>
          </a:p>
        </p:txBody>
      </p:sp>
      <p:sp>
        <p:nvSpPr>
          <p:cNvPr id="5" name="Text Placeholder 4">
            <a:extLst>
              <a:ext uri="{FF2B5EF4-FFF2-40B4-BE49-F238E27FC236}">
                <a16:creationId xmlns:a16="http://schemas.microsoft.com/office/drawing/2014/main" id="{8DCFBF39-FA3B-67DC-90A4-DF069BBA88F3}"/>
              </a:ext>
            </a:extLst>
          </p:cNvPr>
          <p:cNvSpPr>
            <a:spLocks noGrp="1"/>
          </p:cNvSpPr>
          <p:nvPr>
            <p:ph type="body" sz="quarter" idx="15"/>
          </p:nvPr>
        </p:nvSpPr>
        <p:spPr/>
        <p:txBody>
          <a:bodyPr/>
          <a:lstStyle/>
          <a:p>
            <a:r>
              <a:rPr lang="en-US"/>
              <a:t>01</a:t>
            </a:r>
          </a:p>
        </p:txBody>
      </p:sp>
      <p:sp>
        <p:nvSpPr>
          <p:cNvPr id="6" name="Text Placeholder 5">
            <a:extLst>
              <a:ext uri="{FF2B5EF4-FFF2-40B4-BE49-F238E27FC236}">
                <a16:creationId xmlns:a16="http://schemas.microsoft.com/office/drawing/2014/main" id="{4EB23375-653C-7DE6-AC4B-16E02D64191B}"/>
              </a:ext>
            </a:extLst>
          </p:cNvPr>
          <p:cNvSpPr>
            <a:spLocks noGrp="1"/>
          </p:cNvSpPr>
          <p:nvPr>
            <p:ph type="body" sz="quarter" idx="29"/>
          </p:nvPr>
        </p:nvSpPr>
        <p:spPr/>
        <p:txBody>
          <a:bodyPr/>
          <a:lstStyle/>
          <a:p>
            <a:r>
              <a:rPr lang="en-US"/>
              <a:t>02</a:t>
            </a:r>
          </a:p>
        </p:txBody>
      </p:sp>
      <p:sp>
        <p:nvSpPr>
          <p:cNvPr id="7" name="Text Placeholder 6">
            <a:extLst>
              <a:ext uri="{FF2B5EF4-FFF2-40B4-BE49-F238E27FC236}">
                <a16:creationId xmlns:a16="http://schemas.microsoft.com/office/drawing/2014/main" id="{6223FA0E-247D-D9A0-B6F2-989D47FD1B7B}"/>
              </a:ext>
            </a:extLst>
          </p:cNvPr>
          <p:cNvSpPr>
            <a:spLocks noGrp="1"/>
          </p:cNvSpPr>
          <p:nvPr>
            <p:ph type="body" sz="quarter" idx="30"/>
          </p:nvPr>
        </p:nvSpPr>
        <p:spPr/>
        <p:txBody>
          <a:bodyPr/>
          <a:lstStyle/>
          <a:p>
            <a:r>
              <a:rPr lang="en-US"/>
              <a:t>Grundlaget for bæredygtige fødevaresystemer</a:t>
            </a:r>
          </a:p>
        </p:txBody>
      </p:sp>
      <p:sp>
        <p:nvSpPr>
          <p:cNvPr id="10" name="Text Placeholder 9">
            <a:extLst>
              <a:ext uri="{FF2B5EF4-FFF2-40B4-BE49-F238E27FC236}">
                <a16:creationId xmlns:a16="http://schemas.microsoft.com/office/drawing/2014/main" id="{9B99DB50-2639-C722-31B4-9AA2883D7EB0}"/>
              </a:ext>
            </a:extLst>
          </p:cNvPr>
          <p:cNvSpPr>
            <a:spLocks noGrp="1"/>
          </p:cNvSpPr>
          <p:nvPr>
            <p:ph type="body" sz="quarter" idx="33"/>
          </p:nvPr>
        </p:nvSpPr>
        <p:spPr>
          <a:xfrm>
            <a:off x="4543406" y="2376449"/>
            <a:ext cx="700387" cy="689518"/>
          </a:xfrm>
        </p:spPr>
        <p:txBody>
          <a:bodyPr/>
          <a:lstStyle/>
          <a:p>
            <a:r>
              <a:rPr lang="en-US"/>
              <a:t>03</a:t>
            </a:r>
          </a:p>
        </p:txBody>
      </p:sp>
      <p:sp>
        <p:nvSpPr>
          <p:cNvPr id="11" name="Text Placeholder 10">
            <a:extLst>
              <a:ext uri="{FF2B5EF4-FFF2-40B4-BE49-F238E27FC236}">
                <a16:creationId xmlns:a16="http://schemas.microsoft.com/office/drawing/2014/main" id="{A6E22E7A-78A9-83C7-F1A9-ACFE1DD40E11}"/>
              </a:ext>
            </a:extLst>
          </p:cNvPr>
          <p:cNvSpPr>
            <a:spLocks noGrp="1"/>
          </p:cNvSpPr>
          <p:nvPr>
            <p:ph type="body" sz="quarter" idx="34"/>
          </p:nvPr>
        </p:nvSpPr>
        <p:spPr>
          <a:xfrm>
            <a:off x="5378703" y="2376449"/>
            <a:ext cx="5857689" cy="689519"/>
          </a:xfrm>
        </p:spPr>
        <p:txBody>
          <a:bodyPr lIns="91440" tIns="45720" rIns="91440" bIns="45720" anchor="ctr">
            <a:noAutofit/>
          </a:bodyPr>
          <a:lstStyle/>
          <a:p>
            <a:r>
              <a:rPr lang="en-US"/>
              <a:t>Retfærdighed, etik og ansvar</a:t>
            </a:r>
          </a:p>
        </p:txBody>
      </p:sp>
      <p:sp>
        <p:nvSpPr>
          <p:cNvPr id="12" name="Text Placeholder 11">
            <a:extLst>
              <a:ext uri="{FF2B5EF4-FFF2-40B4-BE49-F238E27FC236}">
                <a16:creationId xmlns:a16="http://schemas.microsoft.com/office/drawing/2014/main" id="{C570D5EE-43BE-EBB3-E8CC-FE93546EDAA5}"/>
              </a:ext>
            </a:extLst>
          </p:cNvPr>
          <p:cNvSpPr>
            <a:spLocks noGrp="1"/>
          </p:cNvSpPr>
          <p:nvPr>
            <p:ph type="body" sz="quarter" idx="35"/>
          </p:nvPr>
        </p:nvSpPr>
        <p:spPr>
          <a:xfrm>
            <a:off x="4521703" y="3131016"/>
            <a:ext cx="700387" cy="689518"/>
          </a:xfrm>
        </p:spPr>
        <p:txBody>
          <a:bodyPr/>
          <a:lstStyle/>
          <a:p>
            <a:r>
              <a:rPr lang="en-US"/>
              <a:t>04</a:t>
            </a:r>
          </a:p>
        </p:txBody>
      </p:sp>
      <p:sp>
        <p:nvSpPr>
          <p:cNvPr id="13" name="Text Placeholder 12">
            <a:extLst>
              <a:ext uri="{FF2B5EF4-FFF2-40B4-BE49-F238E27FC236}">
                <a16:creationId xmlns:a16="http://schemas.microsoft.com/office/drawing/2014/main" id="{A811B8CF-E6D5-F08C-8B07-F1F5397294B0}"/>
              </a:ext>
            </a:extLst>
          </p:cNvPr>
          <p:cNvSpPr>
            <a:spLocks noGrp="1"/>
          </p:cNvSpPr>
          <p:nvPr>
            <p:ph type="body" sz="quarter" idx="36"/>
          </p:nvPr>
        </p:nvSpPr>
        <p:spPr>
          <a:xfrm>
            <a:off x="5357000" y="3131016"/>
            <a:ext cx="5857689" cy="689519"/>
          </a:xfrm>
        </p:spPr>
        <p:txBody>
          <a:bodyPr/>
          <a:lstStyle/>
          <a:p>
            <a:r>
              <a:rPr lang="en-US"/>
              <a:t>Konklusion</a:t>
            </a:r>
          </a:p>
        </p:txBody>
      </p:sp>
    </p:spTree>
    <p:extLst>
      <p:ext uri="{BB962C8B-B14F-4D97-AF65-F5344CB8AC3E}">
        <p14:creationId xmlns:p14="http://schemas.microsoft.com/office/powerpoint/2010/main" val="1910683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14A86-10F0-C1EF-9802-01046DEE367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EFC7F7-01E2-BEC8-9A8F-3ABD39D99DEC}"/>
              </a:ext>
            </a:extLst>
          </p:cNvPr>
          <p:cNvSpPr>
            <a:spLocks noGrp="1"/>
          </p:cNvSpPr>
          <p:nvPr>
            <p:ph type="body" sz="quarter" idx="16"/>
          </p:nvPr>
        </p:nvSpPr>
        <p:spPr>
          <a:xfrm>
            <a:off x="600103" y="593866"/>
            <a:ext cx="10969767" cy="992652"/>
          </a:xfrm>
        </p:spPr>
        <p:txBody>
          <a:bodyPr lIns="91440" tIns="45720" rIns="91440" bIns="45720" anchor="t">
            <a:noAutofit/>
          </a:bodyPr>
          <a:lstStyle/>
          <a:p>
            <a:pPr algn="r"/>
            <a:r>
              <a:rPr lang="en-IE"/>
              <a:t>TEDx-foredrag</a:t>
            </a:r>
          </a:p>
          <a:p>
            <a:pPr algn="r"/>
            <a:r>
              <a:rPr lang="en-IE"/>
              <a:t>Sådan træffer du bæredygtige valg i supermarkedet </a:t>
            </a:r>
            <a:endParaRPr lang="en-IE">
              <a:ea typeface="Calibri" panose="020F0502020204030204"/>
              <a:cs typeface="Calibri" panose="020F0502020204030204"/>
            </a:endParaRPr>
          </a:p>
        </p:txBody>
      </p:sp>
      <p:sp>
        <p:nvSpPr>
          <p:cNvPr id="3" name="Text Placeholder 2">
            <a:extLst>
              <a:ext uri="{FF2B5EF4-FFF2-40B4-BE49-F238E27FC236}">
                <a16:creationId xmlns:a16="http://schemas.microsoft.com/office/drawing/2014/main" id="{B9198A8B-6035-6FEF-35F3-3B0C0C91E61A}"/>
              </a:ext>
            </a:extLst>
          </p:cNvPr>
          <p:cNvSpPr>
            <a:spLocks noGrp="1"/>
          </p:cNvSpPr>
          <p:nvPr>
            <p:ph type="body" sz="quarter" idx="19"/>
          </p:nvPr>
        </p:nvSpPr>
        <p:spPr>
          <a:xfrm>
            <a:off x="6578872" y="2429138"/>
            <a:ext cx="4990998" cy="4102937"/>
          </a:xfrm>
        </p:spPr>
        <p:txBody>
          <a:bodyPr lIns="91440" tIns="45720" rIns="91440" bIns="45720" anchor="t"/>
          <a:lstStyle/>
          <a:p>
            <a:r>
              <a:rPr lang="en-IE">
                <a:ea typeface="+mn-lt"/>
                <a:cs typeface="+mn-lt"/>
              </a:rPr>
              <a:t>Frank Holleman forenkler dilemmaerne omkring klimaforandringer og mad til enkle tips.</a:t>
            </a:r>
          </a:p>
          <a:p>
            <a:endParaRPr lang="en-IE">
              <a:ea typeface="+mn-lt"/>
              <a:cs typeface="+mn-lt"/>
            </a:endParaRPr>
          </a:p>
          <a:p>
            <a:r>
              <a:rPr lang="en-IE">
                <a:ea typeface="+mn-lt"/>
                <a:cs typeface="+mn-lt"/>
              </a:rPr>
              <a:t>Frank Holleman er medstifter af </a:t>
            </a:r>
            <a:r>
              <a:rPr lang="en-IE" b="1">
                <a:ea typeface="+mn-lt"/>
                <a:cs typeface="+mn-lt"/>
              </a:rPr>
              <a:t>Fork Ranger</a:t>
            </a:r>
            <a:r>
              <a:rPr lang="en-IE">
                <a:ea typeface="+mn-lt"/>
                <a:cs typeface="+mn-lt"/>
              </a:rPr>
              <a:t>, en start-up, der omdanner forskning om klimaforandringer og mad til praktiske tips og opskrifter.</a:t>
            </a:r>
          </a:p>
          <a:p>
            <a:endParaRPr lang="en-IE">
              <a:ea typeface="+mn-lt"/>
              <a:cs typeface="+mn-lt"/>
            </a:endParaRPr>
          </a:p>
          <a:p>
            <a:r>
              <a:rPr lang="en-IE">
                <a:ea typeface="+mn-lt"/>
                <a:cs typeface="+mn-lt"/>
              </a:rPr>
              <a:t> </a:t>
            </a:r>
            <a:endParaRPr lang="en-IE">
              <a:solidFill>
                <a:srgbClr val="032D3D"/>
              </a:solidFill>
              <a:ea typeface="Calibri"/>
              <a:cs typeface="Calibri"/>
            </a:endParaRPr>
          </a:p>
        </p:txBody>
      </p:sp>
      <p:sp>
        <p:nvSpPr>
          <p:cNvPr id="5" name="TextBox 3">
            <a:extLst>
              <a:ext uri="{FF2B5EF4-FFF2-40B4-BE49-F238E27FC236}">
                <a16:creationId xmlns:a16="http://schemas.microsoft.com/office/drawing/2014/main" id="{F556BB36-ABE7-0D46-930E-31C58F14CDBB}"/>
              </a:ext>
            </a:extLst>
          </p:cNvPr>
          <p:cNvSpPr txBox="1"/>
          <p:nvPr/>
        </p:nvSpPr>
        <p:spPr>
          <a:xfrm>
            <a:off x="471054" y="6142968"/>
            <a:ext cx="5874328" cy="461665"/>
          </a:xfrm>
          <a:prstGeom prst="rect">
            <a:avLst/>
          </a:prstGeom>
          <a:noFill/>
        </p:spPr>
        <p:txBody>
          <a:bodyPr wrap="square" lIns="91440" tIns="45720" rIns="91440" bIns="45720" anchor="t">
            <a:spAutoFit/>
          </a:bodyPr>
          <a:lstStyle/>
          <a:p>
            <a:pPr algn="ctr"/>
            <a:r>
              <a:rPr lang="en-US" sz="1200">
                <a:hlinkClick r:id="rId4"/>
              </a:rPr>
              <a:t>TEDx-foredrag</a:t>
            </a:r>
            <a:endParaRPr lang="it-IT">
              <a:hlinkClick r:id="rId4"/>
            </a:endParaRPr>
          </a:p>
          <a:p>
            <a:pPr algn="ctr"/>
            <a:r>
              <a:rPr lang="en-US" sz="1200">
                <a:ea typeface="Calibri"/>
                <a:cs typeface="Calibri"/>
                <a:hlinkClick r:id="rId4"/>
              </a:rPr>
              <a:t>Sådan træffer du bæredygtige valg i supermarkedet</a:t>
            </a:r>
            <a:endParaRPr lang="en-US" sz="1200">
              <a:ea typeface="Calibri"/>
              <a:cs typeface="Calibri"/>
            </a:endParaRPr>
          </a:p>
        </p:txBody>
      </p:sp>
      <p:pic>
        <p:nvPicPr>
          <p:cNvPr id="6" name="Elementi multimediali online 5" descr="How to make sustainable choices at the supermarket | Frank Holleman | TEDxWageningenUniversity">
            <a:hlinkClick r:id="" action="ppaction://media"/>
            <a:extLst>
              <a:ext uri="{FF2B5EF4-FFF2-40B4-BE49-F238E27FC236}">
                <a16:creationId xmlns:a16="http://schemas.microsoft.com/office/drawing/2014/main" id="{0C587DE4-76B8-3841-84D5-1E31802AEFCF}"/>
              </a:ext>
            </a:extLst>
          </p:cNvPr>
          <p:cNvPicPr>
            <a:picLocks noRot="1" noChangeAspect="1"/>
          </p:cNvPicPr>
          <p:nvPr>
            <a:videoFile r:link="rId1"/>
          </p:nvPr>
        </p:nvPicPr>
        <p:blipFill>
          <a:blip r:embed="rId5"/>
          <a:stretch>
            <a:fillRect/>
          </a:stretch>
        </p:blipFill>
        <p:spPr>
          <a:xfrm>
            <a:off x="1019768" y="2574785"/>
            <a:ext cx="5076232" cy="2868071"/>
          </a:xfrm>
          <a:prstGeom prst="rect">
            <a:avLst/>
          </a:prstGeom>
        </p:spPr>
      </p:pic>
    </p:spTree>
    <p:extLst>
      <p:ext uri="{BB962C8B-B14F-4D97-AF65-F5344CB8AC3E}">
        <p14:creationId xmlns:p14="http://schemas.microsoft.com/office/powerpoint/2010/main" val="49484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xfrm>
            <a:off x="896435" y="606074"/>
            <a:ext cx="6023349" cy="1024474"/>
          </a:xfrm>
          <a:prstGeom prst="rect">
            <a:avLst/>
          </a:prstGeom>
        </p:spPr>
        <p:txBody>
          <a:bodyPr/>
          <a:lstStyle/>
          <a:p>
            <a:r>
              <a:rPr lang="en-US"/>
              <a:t>Øvelse: </a:t>
            </a:r>
          </a:p>
          <a:p>
            <a:r>
              <a:rPr lang="en-US" b="0"/>
              <a:t>Mad og klimaforandringer</a:t>
            </a:r>
            <a:endParaRPr lang="en-US"/>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530453" y="2137519"/>
            <a:ext cx="11052202" cy="4179915"/>
          </a:xfrm>
          <a:prstGeom prst="rect">
            <a:avLst/>
          </a:prstGeom>
        </p:spPr>
        <p:txBody>
          <a:bodyPr/>
          <a:lstStyle/>
          <a:p>
            <a:pPr algn="l" rtl="0" fontAlgn="base"/>
            <a:r>
              <a:rPr lang="en-US" b="0" i="0" u="none" strike="noStrike">
                <a:effectLst/>
                <a:highlight>
                  <a:srgbClr val="F26F46"/>
                </a:highlight>
              </a:rPr>
              <a:t>Refleksionsøvelse </a:t>
            </a:r>
            <a:r>
              <a:rPr lang="en-US" b="0" i="0" u="none" strike="noStrike">
                <a:solidFill>
                  <a:srgbClr val="292668"/>
                </a:solidFill>
                <a:effectLst/>
              </a:rPr>
              <a:t>– </a:t>
            </a:r>
            <a:r>
              <a:rPr lang="en-US" b="1" i="0" u="none" strike="noStrike">
                <a:solidFill>
                  <a:srgbClr val="292668"/>
                </a:solidFill>
                <a:effectLst/>
              </a:rPr>
              <a:t>Mad og klimaforandringer</a:t>
            </a:r>
          </a:p>
          <a:p>
            <a:pPr algn="l" rtl="0" fontAlgn="base"/>
            <a:r>
              <a:rPr lang="en-US" b="0" i="0">
                <a:effectLst/>
              </a:rPr>
              <a:t>​</a:t>
            </a:r>
          </a:p>
          <a:p>
            <a:pPr algn="l" rtl="0" fontAlgn="base"/>
            <a:r>
              <a:rPr lang="en-US" b="1" i="0" u="none" strike="noStrike">
                <a:solidFill>
                  <a:srgbClr val="292668"/>
                </a:solidFill>
                <a:effectLst/>
              </a:rPr>
              <a:t>Formål: </a:t>
            </a:r>
            <a:r>
              <a:rPr lang="en-US" b="0" i="0" u="none" strike="noStrike">
                <a:solidFill>
                  <a:srgbClr val="292668"/>
                </a:solidFill>
                <a:effectLst/>
              </a:rPr>
              <a:t>At skabe bevidsthed om </a:t>
            </a:r>
            <a:r>
              <a:rPr lang="en-US"/>
              <a:t>fødevarers </a:t>
            </a:r>
            <a:r>
              <a:rPr lang="en-US" b="0" i="0" u="none" strike="noStrike">
                <a:solidFill>
                  <a:srgbClr val="292668"/>
                </a:solidFill>
                <a:effectLst/>
              </a:rPr>
              <a:t>miljøpåvirkning</a:t>
            </a:r>
          </a:p>
          <a:p>
            <a:pPr algn="l" rtl="0" fontAlgn="base"/>
            <a:r>
              <a:rPr lang="en-US" b="0" i="0">
                <a:effectLst/>
              </a:rPr>
              <a:t>​</a:t>
            </a:r>
          </a:p>
          <a:p>
            <a:pPr marL="571500" indent="-342900" algn="l" rtl="0" fontAlgn="base">
              <a:buFont typeface="Wingdings" panose="05000000000000000000" pitchFamily="2" charset="2"/>
              <a:buChar char="Ø"/>
            </a:pPr>
            <a:r>
              <a:rPr lang="en-US" b="0" i="0" u="none" strike="noStrike">
                <a:solidFill>
                  <a:srgbClr val="292668"/>
                </a:solidFill>
                <a:effectLst/>
              </a:rPr>
              <a:t>Tænk på en fødevare, du spiser dagligt – </a:t>
            </a:r>
            <a:r>
              <a:rPr lang="en-US"/>
              <a:t>eller mindst tre gange om ugen.</a:t>
            </a:r>
            <a:endParaRPr lang="en-US" b="0" i="0">
              <a:effectLst/>
            </a:endParaRPr>
          </a:p>
          <a:p>
            <a:pPr algn="l" rtl="0" fontAlgn="base"/>
            <a:r>
              <a:rPr lang="en-US" b="0" i="0">
                <a:effectLst/>
              </a:rPr>
              <a:t>​</a:t>
            </a:r>
          </a:p>
          <a:p>
            <a:pPr algn="l" rtl="0" fontAlgn="base"/>
            <a:r>
              <a:rPr lang="en-US" b="0" i="0" u="none" strike="noStrike">
                <a:solidFill>
                  <a:srgbClr val="292668"/>
                </a:solidFill>
                <a:effectLst/>
              </a:rPr>
              <a:t>Skriv korte svar på </a:t>
            </a:r>
            <a:r>
              <a:rPr lang="en-US"/>
              <a:t>disse spørgsmål</a:t>
            </a:r>
            <a:r>
              <a:rPr lang="en-US" b="0" i="0" u="none" strike="noStrike">
                <a:solidFill>
                  <a:srgbClr val="292668"/>
                </a:solidFill>
                <a:effectLst/>
              </a:rPr>
              <a:t>:</a:t>
            </a:r>
            <a:r>
              <a:rPr lang="en-US" b="0" i="0">
                <a:effectLst/>
              </a:rPr>
              <a:t>​</a:t>
            </a:r>
          </a:p>
          <a:p>
            <a:pPr algn="l" rtl="0" fontAlgn="base"/>
            <a:endParaRPr lang="en-US" b="0" i="0">
              <a:effectLst/>
            </a:endParaRPr>
          </a:p>
          <a:p>
            <a:pPr marL="571500" indent="-342900" algn="l" rtl="0" fontAlgn="base">
              <a:buFont typeface="Arial" panose="020B0604020202020204" pitchFamily="34" charset="0"/>
              <a:buChar char="•"/>
            </a:pPr>
            <a:r>
              <a:rPr lang="en-US" b="0" i="0" u="none" strike="noStrike">
                <a:solidFill>
                  <a:srgbClr val="292668"/>
                </a:solidFill>
                <a:effectLst/>
              </a:rPr>
              <a:t>Hvor kommer denne fødevare fra?</a:t>
            </a:r>
          </a:p>
          <a:p>
            <a:pPr marL="571500" indent="-342900" algn="l" rtl="0" fontAlgn="base">
              <a:buFont typeface="Arial" panose="020B0604020202020204" pitchFamily="34" charset="0"/>
              <a:buChar char="•"/>
            </a:pPr>
            <a:r>
              <a:rPr lang="en-US"/>
              <a:t>Hvordan </a:t>
            </a:r>
            <a:r>
              <a:rPr lang="en-US" b="0" i="0" u="none" strike="noStrike">
                <a:solidFill>
                  <a:srgbClr val="292668"/>
                </a:solidFill>
                <a:effectLst/>
              </a:rPr>
              <a:t>produceres og transporteres </a:t>
            </a:r>
            <a:r>
              <a:rPr lang="en-US"/>
              <a:t>den</a:t>
            </a:r>
            <a:r>
              <a:rPr lang="en-US" b="0" i="0" u="none" strike="noStrike">
                <a:solidFill>
                  <a:srgbClr val="292668"/>
                </a:solidFill>
                <a:effectLst/>
              </a:rPr>
              <a:t>?</a:t>
            </a:r>
            <a:endParaRPr lang="en-US" b="0" i="0">
              <a:effectLst/>
            </a:endParaRPr>
          </a:p>
          <a:p>
            <a:pPr marL="571500" indent="-342900" algn="l" rtl="0" fontAlgn="base">
              <a:buFont typeface="Arial" panose="020B0604020202020204" pitchFamily="34" charset="0"/>
              <a:buChar char="•"/>
            </a:pPr>
            <a:r>
              <a:rPr lang="en-US" b="0" i="0">
                <a:effectLst/>
              </a:rPr>
              <a:t>Er det et forarbejdet produkt? </a:t>
            </a:r>
          </a:p>
          <a:p>
            <a:pPr marL="571500" indent="-342900" algn="l" rtl="0" fontAlgn="base">
              <a:buFont typeface="Arial" panose="020B0604020202020204" pitchFamily="34" charset="0"/>
              <a:buChar char="•"/>
            </a:pPr>
            <a:r>
              <a:rPr lang="en-US" b="0" i="0" u="none" strike="noStrike">
                <a:solidFill>
                  <a:srgbClr val="292668"/>
                </a:solidFill>
                <a:effectLst/>
              </a:rPr>
              <a:t>Hvad er din antagelse om dens miljøpåvirkning? </a:t>
            </a:r>
            <a:endParaRPr lang="en-US" b="0" i="0">
              <a:effectLst/>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6919784" y="594887"/>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90377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08E2837C-5E72-241B-CF82-5C10F19E15D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EDEFBA4-47CF-3AF0-F5A3-F25F988D4FA1}"/>
              </a:ext>
            </a:extLst>
          </p:cNvPr>
          <p:cNvSpPr>
            <a:spLocks noGrp="1"/>
          </p:cNvSpPr>
          <p:nvPr>
            <p:ph type="body" sz="quarter" idx="18"/>
          </p:nvPr>
        </p:nvSpPr>
        <p:spPr>
          <a:xfrm>
            <a:off x="578052" y="1401427"/>
            <a:ext cx="6569880" cy="2027573"/>
          </a:xfrm>
        </p:spPr>
        <p:txBody>
          <a:bodyPr lIns="91440" tIns="45720" rIns="91440" bIns="45720" anchor="t"/>
          <a:lstStyle/>
          <a:p>
            <a:r>
              <a:rPr lang="en-US"/>
              <a:t>Ikke al landbrug er ens. Bæredygtige landbrugsmetoder arbejder i harmoni med naturen ved at beskytte jorden, spare på vandet og fremme biodiversiteten. Disse metoder bidrager til sundere økosystemer og skaber mere modstandsdygtige fødevaresystemer.</a:t>
            </a:r>
          </a:p>
        </p:txBody>
      </p:sp>
      <p:pic>
        <p:nvPicPr>
          <p:cNvPr id="15" name="Picture Placeholder 31">
            <a:extLst>
              <a:ext uri="{FF2B5EF4-FFF2-40B4-BE49-F238E27FC236}">
                <a16:creationId xmlns:a16="http://schemas.microsoft.com/office/drawing/2014/main" id="{57BC64B2-0C97-65C8-2C56-970D97242ABB}"/>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a:stretch/>
        </p:blipFill>
        <p:spPr>
          <a:xfrm>
            <a:off x="7493330" y="0"/>
            <a:ext cx="3951412" cy="6858000"/>
          </a:xfrm>
        </p:spPr>
      </p:pic>
      <p:sp>
        <p:nvSpPr>
          <p:cNvPr id="2" name="Text Placeholder 1">
            <a:extLst>
              <a:ext uri="{FF2B5EF4-FFF2-40B4-BE49-F238E27FC236}">
                <a16:creationId xmlns:a16="http://schemas.microsoft.com/office/drawing/2014/main" id="{8417940B-7651-463F-08D7-9D17597FAA23}"/>
              </a:ext>
            </a:extLst>
          </p:cNvPr>
          <p:cNvSpPr>
            <a:spLocks noGrp="1"/>
          </p:cNvSpPr>
          <p:nvPr>
            <p:ph type="body" sz="quarter" idx="16"/>
          </p:nvPr>
        </p:nvSpPr>
        <p:spPr>
          <a:xfrm>
            <a:off x="-1" y="650590"/>
            <a:ext cx="6184901" cy="641497"/>
          </a:xfrm>
          <a:solidFill>
            <a:srgbClr val="F26F46"/>
          </a:solidFill>
        </p:spPr>
        <p:txBody>
          <a:bodyPr/>
          <a:lstStyle/>
          <a:p>
            <a:pPr marL="585788">
              <a:lnSpc>
                <a:spcPct val="100000"/>
              </a:lnSpc>
            </a:pPr>
            <a:r>
              <a:rPr lang="en-US"/>
              <a:t>Bæredygtigt landbrug</a:t>
            </a:r>
          </a:p>
        </p:txBody>
      </p:sp>
      <p:sp>
        <p:nvSpPr>
          <p:cNvPr id="4" name="Rechthoek: afgeschuinde diagonale hoeken 3">
            <a:extLst>
              <a:ext uri="{FF2B5EF4-FFF2-40B4-BE49-F238E27FC236}">
                <a16:creationId xmlns:a16="http://schemas.microsoft.com/office/drawing/2014/main" id="{FE3B8A10-33D3-8D28-5F79-5C5642D364E9}"/>
              </a:ext>
            </a:extLst>
          </p:cNvPr>
          <p:cNvSpPr/>
          <p:nvPr/>
        </p:nvSpPr>
        <p:spPr>
          <a:xfrm>
            <a:off x="738474" y="3143250"/>
            <a:ext cx="6754855" cy="3438172"/>
          </a:xfrm>
          <a:prstGeom prst="snip2DiagRect">
            <a:avLst/>
          </a:prstGeom>
          <a:solidFill>
            <a:srgbClr val="FEFBF5"/>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nl-NL" sz="2400" b="1">
                <a:solidFill>
                  <a:srgbClr val="292668"/>
                </a:solidFill>
              </a:rPr>
              <a:t>	</a:t>
            </a:r>
          </a:p>
          <a:p>
            <a:r>
              <a:rPr lang="nl-NL" sz="1600">
                <a:solidFill>
                  <a:srgbClr val="292668"/>
                </a:solidFill>
              </a:rPr>
              <a:t>	</a:t>
            </a:r>
          </a:p>
          <a:p>
            <a:endParaRPr lang="nl-NL" sz="1600">
              <a:solidFill>
                <a:srgbClr val="292668"/>
              </a:solidFill>
            </a:endParaRPr>
          </a:p>
          <a:p>
            <a:r>
              <a:rPr lang="nl-NL" sz="1600">
                <a:solidFill>
                  <a:srgbClr val="292668"/>
                </a:solidFill>
              </a:rPr>
              <a:t>	</a:t>
            </a:r>
            <a:endParaRPr lang="en-NL" sz="2000" b="1">
              <a:solidFill>
                <a:srgbClr val="292668"/>
              </a:solidFill>
            </a:endParaRPr>
          </a:p>
        </p:txBody>
      </p:sp>
      <p:pic>
        <p:nvPicPr>
          <p:cNvPr id="7" name="Afbeelding 6">
            <a:extLst>
              <a:ext uri="{FF2B5EF4-FFF2-40B4-BE49-F238E27FC236}">
                <a16:creationId xmlns:a16="http://schemas.microsoft.com/office/drawing/2014/main" id="{F5F3639A-4CC2-B6D6-89B9-9AC715104994}"/>
              </a:ext>
            </a:extLst>
          </p:cNvPr>
          <p:cNvPicPr>
            <a:picLocks noChangeAspect="1"/>
          </p:cNvPicPr>
          <p:nvPr/>
        </p:nvPicPr>
        <p:blipFill>
          <a:blip r:embed="rId4"/>
          <a:stretch>
            <a:fillRect/>
          </a:stretch>
        </p:blipFill>
        <p:spPr>
          <a:xfrm>
            <a:off x="879462" y="3712702"/>
            <a:ext cx="500975" cy="521423"/>
          </a:xfrm>
          <a:prstGeom prst="rect">
            <a:avLst/>
          </a:prstGeom>
        </p:spPr>
      </p:pic>
      <p:pic>
        <p:nvPicPr>
          <p:cNvPr id="9" name="Afbeelding 8">
            <a:extLst>
              <a:ext uri="{FF2B5EF4-FFF2-40B4-BE49-F238E27FC236}">
                <a16:creationId xmlns:a16="http://schemas.microsoft.com/office/drawing/2014/main" id="{ACC03902-A37C-D9D4-FDC4-93C69BE9D5BA}"/>
              </a:ext>
            </a:extLst>
          </p:cNvPr>
          <p:cNvPicPr>
            <a:picLocks noChangeAspect="1"/>
          </p:cNvPicPr>
          <p:nvPr/>
        </p:nvPicPr>
        <p:blipFill>
          <a:blip r:embed="rId5"/>
          <a:stretch>
            <a:fillRect/>
          </a:stretch>
        </p:blipFill>
        <p:spPr>
          <a:xfrm>
            <a:off x="3720666" y="3830002"/>
            <a:ext cx="531646" cy="521423"/>
          </a:xfrm>
          <a:prstGeom prst="rect">
            <a:avLst/>
          </a:prstGeom>
        </p:spPr>
      </p:pic>
      <p:pic>
        <p:nvPicPr>
          <p:cNvPr id="11" name="Afbeelding 10">
            <a:extLst>
              <a:ext uri="{FF2B5EF4-FFF2-40B4-BE49-F238E27FC236}">
                <a16:creationId xmlns:a16="http://schemas.microsoft.com/office/drawing/2014/main" id="{98064D5D-0DA0-E452-A98F-F50D799E7D17}"/>
              </a:ext>
            </a:extLst>
          </p:cNvPr>
          <p:cNvPicPr>
            <a:picLocks noChangeAspect="1"/>
          </p:cNvPicPr>
          <p:nvPr/>
        </p:nvPicPr>
        <p:blipFill>
          <a:blip r:embed="rId6"/>
          <a:stretch>
            <a:fillRect/>
          </a:stretch>
        </p:blipFill>
        <p:spPr>
          <a:xfrm>
            <a:off x="900919" y="5351484"/>
            <a:ext cx="425651" cy="521423"/>
          </a:xfrm>
          <a:prstGeom prst="rect">
            <a:avLst/>
          </a:prstGeom>
        </p:spPr>
      </p:pic>
      <p:pic>
        <p:nvPicPr>
          <p:cNvPr id="13" name="Afbeelding 12">
            <a:extLst>
              <a:ext uri="{FF2B5EF4-FFF2-40B4-BE49-F238E27FC236}">
                <a16:creationId xmlns:a16="http://schemas.microsoft.com/office/drawing/2014/main" id="{23EA3FDB-181D-DE55-07C0-498E361B0A3E}"/>
              </a:ext>
            </a:extLst>
          </p:cNvPr>
          <p:cNvPicPr>
            <a:picLocks noChangeAspect="1"/>
          </p:cNvPicPr>
          <p:nvPr/>
        </p:nvPicPr>
        <p:blipFill>
          <a:blip r:embed="rId7"/>
          <a:stretch>
            <a:fillRect/>
          </a:stretch>
        </p:blipFill>
        <p:spPr>
          <a:xfrm>
            <a:off x="3762333" y="5469637"/>
            <a:ext cx="542793" cy="521506"/>
          </a:xfrm>
          <a:prstGeom prst="rect">
            <a:avLst/>
          </a:prstGeom>
        </p:spPr>
      </p:pic>
      <p:sp>
        <p:nvSpPr>
          <p:cNvPr id="6" name="TextBox 5">
            <a:extLst>
              <a:ext uri="{FF2B5EF4-FFF2-40B4-BE49-F238E27FC236}">
                <a16:creationId xmlns:a16="http://schemas.microsoft.com/office/drawing/2014/main" id="{5302EDED-54C3-C4C8-2AC2-1969A0EF4472}"/>
              </a:ext>
            </a:extLst>
          </p:cNvPr>
          <p:cNvSpPr txBox="1"/>
          <p:nvPr/>
        </p:nvSpPr>
        <p:spPr>
          <a:xfrm>
            <a:off x="1366352" y="3814583"/>
            <a:ext cx="2408382" cy="923330"/>
          </a:xfrm>
          <a:prstGeom prst="rect">
            <a:avLst/>
          </a:prstGeom>
          <a:noFill/>
        </p:spPr>
        <p:txBody>
          <a:bodyPr wrap="square">
            <a:spAutoFit/>
          </a:bodyPr>
          <a:lstStyle/>
          <a:p>
            <a:r>
              <a:rPr lang="nl-NL">
                <a:solidFill>
                  <a:srgbClr val="292668"/>
                </a:solidFill>
              </a:rPr>
              <a:t>Undgår syntetiske </a:t>
            </a:r>
            <a:r>
              <a:rPr lang="nl-NL" sz="1800">
                <a:solidFill>
                  <a:srgbClr val="292668"/>
                </a:solidFill>
              </a:rPr>
              <a:t>pesticider og gødning </a:t>
            </a:r>
            <a:endParaRPr lang="en-IE"/>
          </a:p>
        </p:txBody>
      </p:sp>
      <p:sp>
        <p:nvSpPr>
          <p:cNvPr id="10" name="TextBox 9">
            <a:extLst>
              <a:ext uri="{FF2B5EF4-FFF2-40B4-BE49-F238E27FC236}">
                <a16:creationId xmlns:a16="http://schemas.microsoft.com/office/drawing/2014/main" id="{5C5AFD86-3133-DFFF-1521-4A5001B5AA0F}"/>
              </a:ext>
            </a:extLst>
          </p:cNvPr>
          <p:cNvSpPr txBox="1"/>
          <p:nvPr/>
        </p:nvSpPr>
        <p:spPr>
          <a:xfrm>
            <a:off x="4367530" y="3814583"/>
            <a:ext cx="2834269" cy="923330"/>
          </a:xfrm>
          <a:prstGeom prst="rect">
            <a:avLst/>
          </a:prstGeom>
          <a:noFill/>
        </p:spPr>
        <p:txBody>
          <a:bodyPr wrap="square">
            <a:spAutoFit/>
          </a:bodyPr>
          <a:lstStyle/>
          <a:p>
            <a:r>
              <a:rPr lang="nl-NL" sz="1800">
                <a:solidFill>
                  <a:srgbClr val="292668"/>
                </a:solidFill>
              </a:rPr>
              <a:t>Genopbygger jorden, binder</a:t>
            </a:r>
          </a:p>
          <a:p>
            <a:r>
              <a:rPr lang="nl-NL" sz="1800">
                <a:solidFill>
                  <a:srgbClr val="292668"/>
                </a:solidFill>
              </a:rPr>
              <a:t>kulstof, beskytter biodiversiteten</a:t>
            </a:r>
          </a:p>
        </p:txBody>
      </p:sp>
      <p:sp>
        <p:nvSpPr>
          <p:cNvPr id="14" name="TextBox 13">
            <a:extLst>
              <a:ext uri="{FF2B5EF4-FFF2-40B4-BE49-F238E27FC236}">
                <a16:creationId xmlns:a16="http://schemas.microsoft.com/office/drawing/2014/main" id="{3852B543-8BC6-A1F5-73E1-654CB46A5A15}"/>
              </a:ext>
            </a:extLst>
          </p:cNvPr>
          <p:cNvSpPr txBox="1"/>
          <p:nvPr/>
        </p:nvSpPr>
        <p:spPr>
          <a:xfrm>
            <a:off x="1366352" y="5549742"/>
            <a:ext cx="2178639" cy="923330"/>
          </a:xfrm>
          <a:prstGeom prst="rect">
            <a:avLst/>
          </a:prstGeom>
          <a:noFill/>
        </p:spPr>
        <p:txBody>
          <a:bodyPr wrap="square">
            <a:spAutoFit/>
          </a:bodyPr>
          <a:lstStyle/>
          <a:p>
            <a:r>
              <a:rPr lang="nl-NL">
                <a:solidFill>
                  <a:srgbClr val="292668"/>
                </a:solidFill>
              </a:rPr>
              <a:t>Undgår syntetiske </a:t>
            </a:r>
            <a:r>
              <a:rPr lang="nl-NL" sz="1800">
                <a:solidFill>
                  <a:srgbClr val="292668"/>
                </a:solidFill>
              </a:rPr>
              <a:t>pesticider og gødning </a:t>
            </a:r>
            <a:endParaRPr lang="en-IE"/>
          </a:p>
        </p:txBody>
      </p:sp>
      <p:sp>
        <p:nvSpPr>
          <p:cNvPr id="28" name="TextBox 27">
            <a:extLst>
              <a:ext uri="{FF2B5EF4-FFF2-40B4-BE49-F238E27FC236}">
                <a16:creationId xmlns:a16="http://schemas.microsoft.com/office/drawing/2014/main" id="{38E71C1A-19B1-707E-80DD-5363D8504722}"/>
              </a:ext>
            </a:extLst>
          </p:cNvPr>
          <p:cNvSpPr txBox="1"/>
          <p:nvPr/>
        </p:nvSpPr>
        <p:spPr>
          <a:xfrm>
            <a:off x="4367530" y="5576796"/>
            <a:ext cx="2499590" cy="646331"/>
          </a:xfrm>
          <a:prstGeom prst="rect">
            <a:avLst/>
          </a:prstGeom>
          <a:noFill/>
        </p:spPr>
        <p:txBody>
          <a:bodyPr wrap="square">
            <a:spAutoFit/>
          </a:bodyPr>
          <a:lstStyle/>
          <a:p>
            <a:r>
              <a:rPr lang="nl-NL" sz="1800">
                <a:solidFill>
                  <a:srgbClr val="292668"/>
                </a:solidFill>
              </a:rPr>
              <a:t>Producerer fødevarer tættere på</a:t>
            </a:r>
          </a:p>
          <a:p>
            <a:r>
              <a:rPr lang="nl-NL" sz="1800">
                <a:solidFill>
                  <a:srgbClr val="292668"/>
                </a:solidFill>
              </a:rPr>
              <a:t>hvor folk bor</a:t>
            </a:r>
            <a:endParaRPr lang="en-IE"/>
          </a:p>
        </p:txBody>
      </p:sp>
      <p:sp>
        <p:nvSpPr>
          <p:cNvPr id="30" name="TextBox 29">
            <a:extLst>
              <a:ext uri="{FF2B5EF4-FFF2-40B4-BE49-F238E27FC236}">
                <a16:creationId xmlns:a16="http://schemas.microsoft.com/office/drawing/2014/main" id="{99134BC2-71A8-3B7B-81F2-19D5F2DF779C}"/>
              </a:ext>
            </a:extLst>
          </p:cNvPr>
          <p:cNvSpPr txBox="1"/>
          <p:nvPr/>
        </p:nvSpPr>
        <p:spPr>
          <a:xfrm>
            <a:off x="4367530" y="5088077"/>
            <a:ext cx="2834269" cy="461665"/>
          </a:xfrm>
          <a:prstGeom prst="rect">
            <a:avLst/>
          </a:prstGeom>
          <a:noFill/>
        </p:spPr>
        <p:txBody>
          <a:bodyPr wrap="square">
            <a:spAutoFit/>
          </a:bodyPr>
          <a:lstStyle/>
          <a:p>
            <a:r>
              <a:rPr lang="nl-NL" sz="2400" b="1">
                <a:solidFill>
                  <a:srgbClr val="292668"/>
                </a:solidFill>
              </a:rPr>
              <a:t>Bylandbrug</a:t>
            </a:r>
          </a:p>
        </p:txBody>
      </p:sp>
      <p:sp>
        <p:nvSpPr>
          <p:cNvPr id="32" name="TextBox 31">
            <a:extLst>
              <a:ext uri="{FF2B5EF4-FFF2-40B4-BE49-F238E27FC236}">
                <a16:creationId xmlns:a16="http://schemas.microsoft.com/office/drawing/2014/main" id="{0AF1C8B6-4C51-42E8-E7FF-6F59B09AF53A}"/>
              </a:ext>
            </a:extLst>
          </p:cNvPr>
          <p:cNvSpPr txBox="1"/>
          <p:nvPr/>
        </p:nvSpPr>
        <p:spPr>
          <a:xfrm>
            <a:off x="1380437" y="5099414"/>
            <a:ext cx="2178638" cy="461665"/>
          </a:xfrm>
          <a:prstGeom prst="rect">
            <a:avLst/>
          </a:prstGeom>
          <a:noFill/>
        </p:spPr>
        <p:txBody>
          <a:bodyPr wrap="square">
            <a:spAutoFit/>
          </a:bodyPr>
          <a:lstStyle/>
          <a:p>
            <a:r>
              <a:rPr lang="nl-NL" sz="2400" b="1">
                <a:solidFill>
                  <a:srgbClr val="292668"/>
                </a:solidFill>
              </a:rPr>
              <a:t>Agroskovbrug </a:t>
            </a:r>
            <a:endParaRPr lang="en-IE" sz="2400"/>
          </a:p>
        </p:txBody>
      </p:sp>
      <p:sp>
        <p:nvSpPr>
          <p:cNvPr id="34" name="TextBox 33">
            <a:extLst>
              <a:ext uri="{FF2B5EF4-FFF2-40B4-BE49-F238E27FC236}">
                <a16:creationId xmlns:a16="http://schemas.microsoft.com/office/drawing/2014/main" id="{6254D6BD-4988-E557-5E04-F1215BE43B6A}"/>
              </a:ext>
            </a:extLst>
          </p:cNvPr>
          <p:cNvSpPr txBox="1"/>
          <p:nvPr/>
        </p:nvSpPr>
        <p:spPr>
          <a:xfrm>
            <a:off x="4367529" y="3361961"/>
            <a:ext cx="3036261" cy="461665"/>
          </a:xfrm>
          <a:prstGeom prst="rect">
            <a:avLst/>
          </a:prstGeom>
          <a:noFill/>
        </p:spPr>
        <p:txBody>
          <a:bodyPr wrap="square">
            <a:spAutoFit/>
          </a:bodyPr>
          <a:lstStyle/>
          <a:p>
            <a:r>
              <a:rPr lang="nl-NL" sz="2400" b="1">
                <a:solidFill>
                  <a:srgbClr val="292668"/>
                </a:solidFill>
              </a:rPr>
              <a:t>Regenerativt landbrug</a:t>
            </a:r>
            <a:endParaRPr lang="en-IE" sz="2400"/>
          </a:p>
        </p:txBody>
      </p:sp>
      <p:sp>
        <p:nvSpPr>
          <p:cNvPr id="36" name="TextBox 35">
            <a:extLst>
              <a:ext uri="{FF2B5EF4-FFF2-40B4-BE49-F238E27FC236}">
                <a16:creationId xmlns:a16="http://schemas.microsoft.com/office/drawing/2014/main" id="{5E5A68EF-E40A-8C3F-6D83-3FC021B61612}"/>
              </a:ext>
            </a:extLst>
          </p:cNvPr>
          <p:cNvSpPr txBox="1"/>
          <p:nvPr/>
        </p:nvSpPr>
        <p:spPr>
          <a:xfrm>
            <a:off x="1387719" y="3371700"/>
            <a:ext cx="2307981" cy="461665"/>
          </a:xfrm>
          <a:prstGeom prst="rect">
            <a:avLst/>
          </a:prstGeom>
          <a:noFill/>
        </p:spPr>
        <p:txBody>
          <a:bodyPr wrap="square">
            <a:spAutoFit/>
          </a:bodyPr>
          <a:lstStyle/>
          <a:p>
            <a:r>
              <a:rPr lang="nl-NL" sz="2400" b="1">
                <a:solidFill>
                  <a:srgbClr val="292668"/>
                </a:solidFill>
              </a:rPr>
              <a:t>Økologisk landbrug</a:t>
            </a:r>
            <a:endParaRPr lang="en-IE" sz="2400"/>
          </a:p>
        </p:txBody>
      </p:sp>
    </p:spTree>
    <p:extLst>
      <p:ext uri="{BB962C8B-B14F-4D97-AF65-F5344CB8AC3E}">
        <p14:creationId xmlns:p14="http://schemas.microsoft.com/office/powerpoint/2010/main" val="67380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C6516DA1-4781-FC0B-824E-90B8F5EEAA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54BFFE0-49D5-DA3C-FD3E-30BB27316DF2}"/>
              </a:ext>
            </a:extLst>
          </p:cNvPr>
          <p:cNvSpPr>
            <a:spLocks noGrp="1"/>
          </p:cNvSpPr>
          <p:nvPr>
            <p:ph type="body" sz="quarter" idx="16"/>
          </p:nvPr>
        </p:nvSpPr>
        <p:spPr>
          <a:xfrm>
            <a:off x="858066" y="363848"/>
            <a:ext cx="10341857" cy="641497"/>
          </a:xfrm>
          <a:solidFill>
            <a:schemeClr val="bg1"/>
          </a:solidFill>
        </p:spPr>
        <p:txBody>
          <a:bodyPr/>
          <a:lstStyle/>
          <a:p>
            <a:pPr marL="585788" algn="ctr">
              <a:lnSpc>
                <a:spcPct val="100000"/>
              </a:lnSpc>
            </a:pPr>
            <a:r>
              <a:rPr lang="en-US" dirty="0" err="1">
                <a:solidFill>
                  <a:srgbClr val="F26F46"/>
                </a:solidFill>
              </a:rPr>
              <a:t>Bæredygtigt</a:t>
            </a:r>
            <a:r>
              <a:rPr lang="en-US" dirty="0">
                <a:solidFill>
                  <a:srgbClr val="F26F46"/>
                </a:solidFill>
              </a:rPr>
              <a:t> </a:t>
            </a:r>
            <a:r>
              <a:rPr lang="en-US" dirty="0" err="1">
                <a:solidFill>
                  <a:srgbClr val="F26F46"/>
                </a:solidFill>
              </a:rPr>
              <a:t>landbrug</a:t>
            </a:r>
            <a:r>
              <a:rPr lang="en-US" dirty="0">
                <a:solidFill>
                  <a:srgbClr val="F26F46"/>
                </a:solidFill>
              </a:rPr>
              <a:t> </a:t>
            </a:r>
            <a:r>
              <a:rPr lang="en-US" dirty="0" err="1">
                <a:solidFill>
                  <a:srgbClr val="F26F46"/>
                </a:solidFill>
              </a:rPr>
              <a:t>og</a:t>
            </a:r>
            <a:r>
              <a:rPr lang="en-US" dirty="0">
                <a:solidFill>
                  <a:srgbClr val="F26F46"/>
                </a:solidFill>
              </a:rPr>
              <a:t> </a:t>
            </a:r>
            <a:r>
              <a:rPr lang="en-US" dirty="0" err="1">
                <a:solidFill>
                  <a:srgbClr val="F26F46"/>
                </a:solidFill>
              </a:rPr>
              <a:t>fødevareproduktion</a:t>
            </a:r>
            <a:r>
              <a:rPr lang="en-US" dirty="0">
                <a:solidFill>
                  <a:srgbClr val="F26F46"/>
                </a:solidFill>
              </a:rPr>
              <a:t>  </a:t>
            </a:r>
          </a:p>
        </p:txBody>
      </p:sp>
      <p:sp>
        <p:nvSpPr>
          <p:cNvPr id="86" name="Freeform 243">
            <a:extLst>
              <a:ext uri="{FF2B5EF4-FFF2-40B4-BE49-F238E27FC236}">
                <a16:creationId xmlns:a16="http://schemas.microsoft.com/office/drawing/2014/main" id="{DF92BB64-30E3-3D36-006D-5F79C02E4868}"/>
              </a:ext>
            </a:extLst>
          </p:cNvPr>
          <p:cNvSpPr>
            <a:spLocks noChangeArrowheads="1"/>
          </p:cNvSpPr>
          <p:nvPr/>
        </p:nvSpPr>
        <p:spPr bwMode="auto">
          <a:xfrm>
            <a:off x="1323737" y="1826044"/>
            <a:ext cx="1581755"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292668"/>
          </a:solidFill>
          <a:ln>
            <a:noFill/>
          </a:ln>
          <a:effectLst/>
        </p:spPr>
        <p:txBody>
          <a:bodyPr wrap="none" anchor="ctr"/>
          <a:lstStyle/>
          <a:p>
            <a:endParaRPr lang="en-US" sz="900"/>
          </a:p>
        </p:txBody>
      </p:sp>
      <p:sp>
        <p:nvSpPr>
          <p:cNvPr id="28" name="Freeform 394">
            <a:extLst>
              <a:ext uri="{FF2B5EF4-FFF2-40B4-BE49-F238E27FC236}">
                <a16:creationId xmlns:a16="http://schemas.microsoft.com/office/drawing/2014/main" id="{24A50C7D-744D-5770-C381-5850DB67DD23}"/>
              </a:ext>
            </a:extLst>
          </p:cNvPr>
          <p:cNvSpPr>
            <a:spLocks noChangeArrowheads="1"/>
          </p:cNvSpPr>
          <p:nvPr/>
        </p:nvSpPr>
        <p:spPr bwMode="auto">
          <a:xfrm>
            <a:off x="8827582" y="2876330"/>
            <a:ext cx="2513094" cy="3907242"/>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7473B6"/>
          </a:solidFill>
          <a:ln>
            <a:noFill/>
          </a:ln>
          <a:effectLst/>
        </p:spPr>
        <p:txBody>
          <a:bodyPr wrap="none" anchor="ctr"/>
          <a:lstStyle/>
          <a:p>
            <a:endParaRPr lang="en-US" sz="900"/>
          </a:p>
        </p:txBody>
      </p:sp>
      <p:sp>
        <p:nvSpPr>
          <p:cNvPr id="29" name="Freeform 469">
            <a:extLst>
              <a:ext uri="{FF2B5EF4-FFF2-40B4-BE49-F238E27FC236}">
                <a16:creationId xmlns:a16="http://schemas.microsoft.com/office/drawing/2014/main" id="{02B4FFE4-7B91-005B-89E8-568A71FB22DA}"/>
              </a:ext>
            </a:extLst>
          </p:cNvPr>
          <p:cNvSpPr>
            <a:spLocks noChangeArrowheads="1"/>
          </p:cNvSpPr>
          <p:nvPr/>
        </p:nvSpPr>
        <p:spPr bwMode="auto">
          <a:xfrm>
            <a:off x="9295783" y="1826044"/>
            <a:ext cx="1581755" cy="1700704"/>
          </a:xfrm>
          <a:custGeom>
            <a:avLst/>
            <a:gdLst>
              <a:gd name="T0" fmla="*/ 1087 w 2757"/>
              <a:gd name="T1" fmla="*/ 2802 h 2964"/>
              <a:gd name="T2" fmla="*/ 416 w 2757"/>
              <a:gd name="T3" fmla="*/ 2131 h 2964"/>
              <a:gd name="T4" fmla="*/ 416 w 2757"/>
              <a:gd name="T5" fmla="*/ 2131 h 2964"/>
              <a:gd name="T6" fmla="*/ 416 w 2757"/>
              <a:gd name="T7" fmla="*/ 624 h 2964"/>
              <a:gd name="T8" fmla="*/ 623 w 2757"/>
              <a:gd name="T9" fmla="*/ 417 h 2964"/>
              <a:gd name="T10" fmla="*/ 623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9 w 2757"/>
              <a:gd name="T21" fmla="*/ 2802 h 2964"/>
              <a:gd name="T22" fmla="*/ 1669 w 2757"/>
              <a:gd name="T23" fmla="*/ 2802 h 2964"/>
              <a:gd name="T24" fmla="*/ 1087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6" y="1041"/>
                  <a:pt x="2756" y="1715"/>
                  <a:pt x="2339" y="2131"/>
                </a:cubicBezTo>
                <a:lnTo>
                  <a:pt x="1669" y="2802"/>
                </a:lnTo>
                <a:lnTo>
                  <a:pt x="1669" y="2802"/>
                </a:lnTo>
                <a:cubicBezTo>
                  <a:pt x="1508" y="2963"/>
                  <a:pt x="1248" y="2963"/>
                  <a:pt x="1087" y="2802"/>
                </a:cubicBezTo>
              </a:path>
            </a:pathLst>
          </a:custGeom>
          <a:solidFill>
            <a:srgbClr val="292668"/>
          </a:solidFill>
          <a:ln>
            <a:noFill/>
          </a:ln>
          <a:effectLst/>
        </p:spPr>
        <p:txBody>
          <a:bodyPr wrap="none" anchor="ctr"/>
          <a:lstStyle/>
          <a:p>
            <a:endParaRPr lang="en-US" sz="900"/>
          </a:p>
        </p:txBody>
      </p:sp>
      <p:sp>
        <p:nvSpPr>
          <p:cNvPr id="87" name="Freeform 319">
            <a:extLst>
              <a:ext uri="{FF2B5EF4-FFF2-40B4-BE49-F238E27FC236}">
                <a16:creationId xmlns:a16="http://schemas.microsoft.com/office/drawing/2014/main" id="{4BA73D6A-7853-DF65-23B4-513EE577D9FF}"/>
              </a:ext>
            </a:extLst>
          </p:cNvPr>
          <p:cNvSpPr>
            <a:spLocks noChangeArrowheads="1"/>
          </p:cNvSpPr>
          <p:nvPr/>
        </p:nvSpPr>
        <p:spPr bwMode="auto">
          <a:xfrm>
            <a:off x="4034232" y="1826044"/>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292668"/>
          </a:solidFill>
          <a:ln>
            <a:noFill/>
          </a:ln>
          <a:effectLst/>
        </p:spPr>
        <p:txBody>
          <a:bodyPr wrap="none" anchor="ctr"/>
          <a:lstStyle/>
          <a:p>
            <a:endParaRPr lang="en-US" sz="900"/>
          </a:p>
        </p:txBody>
      </p:sp>
      <p:grpSp>
        <p:nvGrpSpPr>
          <p:cNvPr id="16" name="Group 15">
            <a:extLst>
              <a:ext uri="{FF2B5EF4-FFF2-40B4-BE49-F238E27FC236}">
                <a16:creationId xmlns:a16="http://schemas.microsoft.com/office/drawing/2014/main" id="{9CAFAD6B-395B-B24D-F39B-67446B8381B4}"/>
              </a:ext>
            </a:extLst>
          </p:cNvPr>
          <p:cNvGrpSpPr/>
          <p:nvPr/>
        </p:nvGrpSpPr>
        <p:grpSpPr>
          <a:xfrm>
            <a:off x="11367696" y="395072"/>
            <a:ext cx="1550274" cy="1884617"/>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21A5AC1D-160D-85E7-FDAE-948EF63195C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DB9BAFF1-1FCC-5F92-B88D-8DA51C67F8E3}"/>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734DB5FF-0D88-732E-3E15-551E5B619E08}"/>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CA14346-819B-E30E-0CB1-AAFF74D6B23B}"/>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029C937-1DD7-9787-688E-1C39FF83F53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5928648-7716-1C3B-4B9E-058E4A3B40F9}"/>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089086C1-3D68-4BD9-4CF7-8FD44733B32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6BEB530-5400-16BF-A653-1F8D9D6D46A4}"/>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BD4DC95-9520-9DEE-9E5F-E315E969A3D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64ADCB0-4A71-8B63-F79D-0BD0EAB18F7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 name="Tekstvak 2">
            <a:extLst>
              <a:ext uri="{FF2B5EF4-FFF2-40B4-BE49-F238E27FC236}">
                <a16:creationId xmlns:a16="http://schemas.microsoft.com/office/drawing/2014/main" id="{2E5686A3-3121-2C32-8DA7-25827050CBF2}"/>
              </a:ext>
            </a:extLst>
          </p:cNvPr>
          <p:cNvSpPr txBox="1"/>
          <p:nvPr/>
        </p:nvSpPr>
        <p:spPr>
          <a:xfrm>
            <a:off x="557561" y="1395442"/>
            <a:ext cx="184731" cy="369332"/>
          </a:xfrm>
          <a:prstGeom prst="rect">
            <a:avLst/>
          </a:prstGeom>
          <a:noFill/>
        </p:spPr>
        <p:txBody>
          <a:bodyPr wrap="none" rtlCol="0">
            <a:spAutoFit/>
          </a:bodyPr>
          <a:lstStyle/>
          <a:p>
            <a:endParaRPr lang="en-NL"/>
          </a:p>
        </p:txBody>
      </p:sp>
      <p:sp>
        <p:nvSpPr>
          <p:cNvPr id="7" name="Freeform 1">
            <a:extLst>
              <a:ext uri="{FF2B5EF4-FFF2-40B4-BE49-F238E27FC236}">
                <a16:creationId xmlns:a16="http://schemas.microsoft.com/office/drawing/2014/main" id="{9A3E6F5D-2412-6C6E-22C2-B2403A6F1895}"/>
              </a:ext>
            </a:extLst>
          </p:cNvPr>
          <p:cNvSpPr>
            <a:spLocks noChangeArrowheads="1"/>
          </p:cNvSpPr>
          <p:nvPr/>
        </p:nvSpPr>
        <p:spPr bwMode="auto">
          <a:xfrm>
            <a:off x="858066" y="2876330"/>
            <a:ext cx="2513093" cy="3907242"/>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a:p>
        </p:txBody>
      </p:sp>
      <p:sp>
        <p:nvSpPr>
          <p:cNvPr id="8" name="Freeform 243">
            <a:extLst>
              <a:ext uri="{FF2B5EF4-FFF2-40B4-BE49-F238E27FC236}">
                <a16:creationId xmlns:a16="http://schemas.microsoft.com/office/drawing/2014/main" id="{05558591-C4A0-FD94-6189-F8AE6BD6360A}"/>
              </a:ext>
            </a:extLst>
          </p:cNvPr>
          <p:cNvSpPr>
            <a:spLocks noChangeArrowheads="1"/>
          </p:cNvSpPr>
          <p:nvPr/>
        </p:nvSpPr>
        <p:spPr bwMode="auto">
          <a:xfrm>
            <a:off x="1323735" y="1826044"/>
            <a:ext cx="1581755"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292668"/>
          </a:solidFill>
          <a:ln>
            <a:noFill/>
          </a:ln>
          <a:effectLst/>
        </p:spPr>
        <p:txBody>
          <a:bodyPr wrap="none" anchor="ctr"/>
          <a:lstStyle/>
          <a:p>
            <a:endParaRPr lang="en-US" sz="900"/>
          </a:p>
        </p:txBody>
      </p:sp>
      <p:sp>
        <p:nvSpPr>
          <p:cNvPr id="9" name="Freeform 244">
            <a:extLst>
              <a:ext uri="{FF2B5EF4-FFF2-40B4-BE49-F238E27FC236}">
                <a16:creationId xmlns:a16="http://schemas.microsoft.com/office/drawing/2014/main" id="{2FC7CCA4-FACA-0E14-E152-2DEC853E67B2}"/>
              </a:ext>
            </a:extLst>
          </p:cNvPr>
          <p:cNvSpPr>
            <a:spLocks noChangeArrowheads="1"/>
          </p:cNvSpPr>
          <p:nvPr/>
        </p:nvSpPr>
        <p:spPr bwMode="auto">
          <a:xfrm>
            <a:off x="3568562" y="2876330"/>
            <a:ext cx="2513094" cy="3907242"/>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00B0F0"/>
          </a:solidFill>
          <a:ln>
            <a:noFill/>
          </a:ln>
          <a:effectLst/>
        </p:spPr>
        <p:txBody>
          <a:bodyPr wrap="none" anchor="ctr"/>
          <a:lstStyle/>
          <a:p>
            <a:endParaRPr lang="en-US" sz="900"/>
          </a:p>
        </p:txBody>
      </p:sp>
      <p:sp>
        <p:nvSpPr>
          <p:cNvPr id="11" name="Freeform 319">
            <a:extLst>
              <a:ext uri="{FF2B5EF4-FFF2-40B4-BE49-F238E27FC236}">
                <a16:creationId xmlns:a16="http://schemas.microsoft.com/office/drawing/2014/main" id="{4C95FB69-3980-3172-BB27-7706642DC459}"/>
              </a:ext>
            </a:extLst>
          </p:cNvPr>
          <p:cNvSpPr>
            <a:spLocks noChangeArrowheads="1"/>
          </p:cNvSpPr>
          <p:nvPr/>
        </p:nvSpPr>
        <p:spPr bwMode="auto">
          <a:xfrm>
            <a:off x="4034230" y="1826044"/>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292668"/>
          </a:solidFill>
          <a:ln>
            <a:noFill/>
          </a:ln>
          <a:effectLst/>
        </p:spPr>
        <p:txBody>
          <a:bodyPr wrap="none" anchor="ctr"/>
          <a:lstStyle/>
          <a:p>
            <a:endParaRPr lang="en-US" sz="900"/>
          </a:p>
        </p:txBody>
      </p:sp>
      <p:sp>
        <p:nvSpPr>
          <p:cNvPr id="15" name="Freeform 320">
            <a:extLst>
              <a:ext uri="{FF2B5EF4-FFF2-40B4-BE49-F238E27FC236}">
                <a16:creationId xmlns:a16="http://schemas.microsoft.com/office/drawing/2014/main" id="{E3F5F138-E9FD-2BF9-253A-F23D159F5B8B}"/>
              </a:ext>
            </a:extLst>
          </p:cNvPr>
          <p:cNvSpPr>
            <a:spLocks noChangeArrowheads="1"/>
          </p:cNvSpPr>
          <p:nvPr/>
        </p:nvSpPr>
        <p:spPr bwMode="auto">
          <a:xfrm>
            <a:off x="6198073" y="2876330"/>
            <a:ext cx="2513093" cy="3907242"/>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F26F46"/>
          </a:solidFill>
          <a:ln>
            <a:noFill/>
          </a:ln>
          <a:effectLst/>
        </p:spPr>
        <p:txBody>
          <a:bodyPr wrap="none" anchor="ctr"/>
          <a:lstStyle/>
          <a:p>
            <a:endParaRPr lang="en-US" sz="900"/>
          </a:p>
        </p:txBody>
      </p:sp>
      <p:sp>
        <p:nvSpPr>
          <p:cNvPr id="10" name="Tekstvak 9">
            <a:extLst>
              <a:ext uri="{FF2B5EF4-FFF2-40B4-BE49-F238E27FC236}">
                <a16:creationId xmlns:a16="http://schemas.microsoft.com/office/drawing/2014/main" id="{D2B8DFDF-F0A0-E000-2A40-C58B496EEF65}"/>
              </a:ext>
            </a:extLst>
          </p:cNvPr>
          <p:cNvSpPr txBox="1"/>
          <p:nvPr/>
        </p:nvSpPr>
        <p:spPr>
          <a:xfrm>
            <a:off x="1722753" y="2528484"/>
            <a:ext cx="444500" cy="707886"/>
          </a:xfrm>
          <a:prstGeom prst="rect">
            <a:avLst/>
          </a:prstGeom>
          <a:noFill/>
        </p:spPr>
        <p:txBody>
          <a:bodyPr wrap="square">
            <a:spAutoFit/>
          </a:bodyPr>
          <a:lstStyle/>
          <a:p>
            <a:r>
              <a:rPr lang="en-NL" sz="4000"/>
              <a:t>🌿</a:t>
            </a:r>
          </a:p>
        </p:txBody>
      </p:sp>
      <p:sp>
        <p:nvSpPr>
          <p:cNvPr id="27" name="Freeform 393">
            <a:extLst>
              <a:ext uri="{FF2B5EF4-FFF2-40B4-BE49-F238E27FC236}">
                <a16:creationId xmlns:a16="http://schemas.microsoft.com/office/drawing/2014/main" id="{D7B38393-88A7-2F17-661A-EB56D3CE83E4}"/>
              </a:ext>
            </a:extLst>
          </p:cNvPr>
          <p:cNvSpPr>
            <a:spLocks noChangeArrowheads="1"/>
          </p:cNvSpPr>
          <p:nvPr/>
        </p:nvSpPr>
        <p:spPr bwMode="auto">
          <a:xfrm>
            <a:off x="6663742" y="1826044"/>
            <a:ext cx="1581755" cy="1700704"/>
          </a:xfrm>
          <a:custGeom>
            <a:avLst/>
            <a:gdLst>
              <a:gd name="T0" fmla="*/ 1087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2 w 2756"/>
              <a:gd name="T13" fmla="*/ 417 h 2964"/>
              <a:gd name="T14" fmla="*/ 2339 w 2756"/>
              <a:gd name="T15" fmla="*/ 624 h 2964"/>
              <a:gd name="T16" fmla="*/ 2339 w 2756"/>
              <a:gd name="T17" fmla="*/ 624 h 2964"/>
              <a:gd name="T18" fmla="*/ 2339 w 2756"/>
              <a:gd name="T19" fmla="*/ 2131 h 2964"/>
              <a:gd name="T20" fmla="*/ 1668 w 2756"/>
              <a:gd name="T21" fmla="*/ 2802 h 2964"/>
              <a:gd name="T22" fmla="*/ 1668 w 2756"/>
              <a:gd name="T23" fmla="*/ 2802 h 2964"/>
              <a:gd name="T24" fmla="*/ 1087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5" y="1041"/>
                  <a:pt x="2755" y="1715"/>
                  <a:pt x="2339" y="2131"/>
                </a:cubicBezTo>
                <a:lnTo>
                  <a:pt x="1668" y="2802"/>
                </a:lnTo>
                <a:lnTo>
                  <a:pt x="1668" y="2802"/>
                </a:lnTo>
                <a:cubicBezTo>
                  <a:pt x="1508" y="2963"/>
                  <a:pt x="1247" y="2963"/>
                  <a:pt x="1087" y="2802"/>
                </a:cubicBezTo>
              </a:path>
            </a:pathLst>
          </a:custGeom>
          <a:solidFill>
            <a:srgbClr val="292668"/>
          </a:solidFill>
          <a:ln>
            <a:noFill/>
          </a:ln>
          <a:effectLst/>
        </p:spPr>
        <p:txBody>
          <a:bodyPr wrap="none" anchor="ctr"/>
          <a:lstStyle/>
          <a:p>
            <a:endParaRPr lang="en-US" sz="900"/>
          </a:p>
        </p:txBody>
      </p:sp>
      <p:sp>
        <p:nvSpPr>
          <p:cNvPr id="30" name="CuadroTexto 553">
            <a:extLst>
              <a:ext uri="{FF2B5EF4-FFF2-40B4-BE49-F238E27FC236}">
                <a16:creationId xmlns:a16="http://schemas.microsoft.com/office/drawing/2014/main" id="{49A45960-DCB0-34DA-FFF2-2EFB5AD4EEEA}"/>
              </a:ext>
            </a:extLst>
          </p:cNvPr>
          <p:cNvSpPr txBox="1"/>
          <p:nvPr/>
        </p:nvSpPr>
        <p:spPr>
          <a:xfrm>
            <a:off x="933810" y="3625448"/>
            <a:ext cx="2466886" cy="2616101"/>
          </a:xfrm>
          <a:prstGeom prst="rect">
            <a:avLst/>
          </a:prstGeom>
          <a:noFill/>
        </p:spPr>
        <p:txBody>
          <a:bodyPr wrap="square" rtlCol="0">
            <a:spAutoFit/>
          </a:bodyPr>
          <a:lstStyle/>
          <a:p>
            <a:pPr algn="ctr"/>
            <a:r>
              <a:rPr lang="en-US" sz="2400" b="1" dirty="0" err="1">
                <a:solidFill>
                  <a:schemeClr val="bg1"/>
                </a:solidFill>
                <a:latin typeface="Calibri" panose="020F0502020204030204" pitchFamily="34" charset="0"/>
                <a:ea typeface="Lato" charset="0"/>
                <a:cs typeface="Calibri" panose="020F0502020204030204" pitchFamily="34" charset="0"/>
              </a:rPr>
              <a:t>Lokale</a:t>
            </a:r>
            <a:r>
              <a:rPr lang="en-US" sz="2400" b="1" dirty="0">
                <a:solidFill>
                  <a:schemeClr val="bg1"/>
                </a:solidFill>
                <a:latin typeface="Calibri" panose="020F0502020204030204" pitchFamily="34" charset="0"/>
                <a:ea typeface="Lato" charset="0"/>
                <a:cs typeface="Calibri" panose="020F0502020204030204" pitchFamily="34" charset="0"/>
              </a:rPr>
              <a:t> </a:t>
            </a:r>
            <a:r>
              <a:rPr lang="en-US" sz="2400" b="1" dirty="0" err="1">
                <a:solidFill>
                  <a:schemeClr val="bg1"/>
                </a:solidFill>
                <a:latin typeface="Calibri" panose="020F0502020204030204" pitchFamily="34" charset="0"/>
                <a:ea typeface="Lato" charset="0"/>
                <a:cs typeface="Calibri" panose="020F0502020204030204" pitchFamily="34" charset="0"/>
              </a:rPr>
              <a:t>fødevarer</a:t>
            </a:r>
            <a:endParaRPr lang="en-US" sz="2400" b="1" dirty="0">
              <a:solidFill>
                <a:schemeClr val="bg1"/>
              </a:solidFill>
              <a:latin typeface="Calibri" panose="020F0502020204030204" pitchFamily="34" charset="0"/>
              <a:ea typeface="Lato" charset="0"/>
              <a:cs typeface="Calibri" panose="020F0502020204030204" pitchFamily="34" charset="0"/>
            </a:endParaRPr>
          </a:p>
          <a:p>
            <a:pPr algn="ctr"/>
            <a:endParaRPr lang="en-US" sz="2000" dirty="0">
              <a:solidFill>
                <a:schemeClr val="bg1"/>
              </a:solidFill>
            </a:endParaRPr>
          </a:p>
          <a:p>
            <a:pPr algn="ctr"/>
            <a:r>
              <a:rPr lang="en-US" sz="2000" b="1" dirty="0" err="1">
                <a:solidFill>
                  <a:schemeClr val="bg1"/>
                </a:solidFill>
              </a:rPr>
              <a:t>Fødevarer</a:t>
            </a:r>
            <a:r>
              <a:rPr lang="en-US" sz="2000" b="1" dirty="0">
                <a:solidFill>
                  <a:schemeClr val="bg1"/>
                </a:solidFill>
              </a:rPr>
              <a:t>, der </a:t>
            </a:r>
            <a:r>
              <a:rPr lang="en-US" sz="2000" b="1" dirty="0" err="1">
                <a:solidFill>
                  <a:schemeClr val="bg1"/>
                </a:solidFill>
              </a:rPr>
              <a:t>produceres</a:t>
            </a:r>
            <a:r>
              <a:rPr lang="en-US" sz="2000" b="1" dirty="0">
                <a:solidFill>
                  <a:schemeClr val="bg1"/>
                </a:solidFill>
              </a:rPr>
              <a:t> </a:t>
            </a:r>
            <a:r>
              <a:rPr lang="en-US" sz="2000" b="1" dirty="0" err="1">
                <a:solidFill>
                  <a:schemeClr val="bg1"/>
                </a:solidFill>
              </a:rPr>
              <a:t>tæt</a:t>
            </a:r>
            <a:r>
              <a:rPr lang="en-US" sz="2000" b="1" dirty="0">
                <a:solidFill>
                  <a:schemeClr val="bg1"/>
                </a:solidFill>
              </a:rPr>
              <a:t> </a:t>
            </a:r>
            <a:r>
              <a:rPr lang="en-US" sz="2000" b="1" dirty="0" err="1">
                <a:solidFill>
                  <a:schemeClr val="bg1"/>
                </a:solidFill>
              </a:rPr>
              <a:t>på</a:t>
            </a:r>
            <a:r>
              <a:rPr lang="en-US" sz="2000" b="1" dirty="0">
                <a:solidFill>
                  <a:schemeClr val="bg1"/>
                </a:solidFill>
              </a:rPr>
              <a:t> det </a:t>
            </a:r>
            <a:r>
              <a:rPr lang="en-US" sz="2000" b="1" dirty="0" err="1">
                <a:solidFill>
                  <a:schemeClr val="bg1"/>
                </a:solidFill>
              </a:rPr>
              <a:t>sted</a:t>
            </a:r>
            <a:r>
              <a:rPr lang="en-US" sz="2000" b="1" dirty="0">
                <a:solidFill>
                  <a:schemeClr val="bg1"/>
                </a:solidFill>
              </a:rPr>
              <a:t>, </a:t>
            </a:r>
            <a:r>
              <a:rPr lang="en-US" sz="2000" b="1" dirty="0" err="1">
                <a:solidFill>
                  <a:schemeClr val="bg1"/>
                </a:solidFill>
              </a:rPr>
              <a:t>hvor</a:t>
            </a:r>
            <a:r>
              <a:rPr lang="en-US" sz="2000" b="1" dirty="0">
                <a:solidFill>
                  <a:schemeClr val="bg1"/>
                </a:solidFill>
              </a:rPr>
              <a:t> de </a:t>
            </a:r>
            <a:r>
              <a:rPr lang="en-US" sz="2000" b="1" dirty="0" err="1">
                <a:solidFill>
                  <a:schemeClr val="bg1"/>
                </a:solidFill>
              </a:rPr>
              <a:t>spises</a:t>
            </a:r>
            <a:r>
              <a:rPr lang="en-US" sz="2000" b="1" dirty="0">
                <a:solidFill>
                  <a:schemeClr val="bg1"/>
                </a:solidFill>
              </a:rPr>
              <a:t>, </a:t>
            </a:r>
            <a:r>
              <a:rPr lang="en-US" sz="2000" b="1" dirty="0" err="1">
                <a:solidFill>
                  <a:schemeClr val="bg1"/>
                </a:solidFill>
              </a:rPr>
              <a:t>hvilket</a:t>
            </a:r>
            <a:r>
              <a:rPr lang="en-US" sz="2000" b="1" dirty="0">
                <a:solidFill>
                  <a:schemeClr val="bg1"/>
                </a:solidFill>
              </a:rPr>
              <a:t> </a:t>
            </a:r>
            <a:r>
              <a:rPr lang="en-US" sz="2000" b="1" dirty="0" err="1">
                <a:solidFill>
                  <a:schemeClr val="bg1"/>
                </a:solidFill>
              </a:rPr>
              <a:t>reducerer</a:t>
            </a:r>
            <a:r>
              <a:rPr lang="en-US" sz="2000" b="1" dirty="0">
                <a:solidFill>
                  <a:schemeClr val="bg1"/>
                </a:solidFill>
              </a:rPr>
              <a:t> </a:t>
            </a:r>
            <a:r>
              <a:rPr lang="en-US" sz="2000" b="1" dirty="0" err="1">
                <a:solidFill>
                  <a:schemeClr val="bg1"/>
                </a:solidFill>
              </a:rPr>
              <a:t>transporten</a:t>
            </a:r>
            <a:r>
              <a:rPr lang="en-US" sz="2000" b="1" dirty="0">
                <a:solidFill>
                  <a:schemeClr val="bg1"/>
                </a:solidFill>
              </a:rPr>
              <a:t> </a:t>
            </a:r>
            <a:r>
              <a:rPr lang="en-US" sz="2000" b="1" dirty="0" err="1">
                <a:solidFill>
                  <a:schemeClr val="bg1"/>
                </a:solidFill>
              </a:rPr>
              <a:t>og</a:t>
            </a:r>
            <a:r>
              <a:rPr lang="en-US" sz="2000" b="1" dirty="0">
                <a:solidFill>
                  <a:schemeClr val="bg1"/>
                </a:solidFill>
              </a:rPr>
              <a:t> </a:t>
            </a:r>
            <a:r>
              <a:rPr lang="en-US" sz="2000" b="1" dirty="0" err="1">
                <a:solidFill>
                  <a:schemeClr val="bg1"/>
                </a:solidFill>
              </a:rPr>
              <a:t>samtidig</a:t>
            </a:r>
            <a:r>
              <a:rPr lang="en-US" sz="2000" b="1" dirty="0">
                <a:solidFill>
                  <a:schemeClr val="bg1"/>
                </a:solidFill>
              </a:rPr>
              <a:t> </a:t>
            </a:r>
            <a:r>
              <a:rPr lang="en-US" sz="2000" b="1" dirty="0" err="1">
                <a:solidFill>
                  <a:schemeClr val="bg1"/>
                </a:solidFill>
              </a:rPr>
              <a:t>støtter</a:t>
            </a:r>
            <a:r>
              <a:rPr lang="en-US" sz="2000" b="1" dirty="0">
                <a:solidFill>
                  <a:schemeClr val="bg1"/>
                </a:solidFill>
              </a:rPr>
              <a:t> </a:t>
            </a:r>
            <a:r>
              <a:rPr lang="en-US" sz="2000" b="1" dirty="0" err="1">
                <a:solidFill>
                  <a:schemeClr val="bg1"/>
                </a:solidFill>
              </a:rPr>
              <a:t>lokale</a:t>
            </a:r>
            <a:r>
              <a:rPr lang="en-US" sz="2000" b="1" dirty="0">
                <a:solidFill>
                  <a:schemeClr val="bg1"/>
                </a:solidFill>
              </a:rPr>
              <a:t> </a:t>
            </a:r>
            <a:r>
              <a:rPr lang="en-US" sz="2000" b="1" dirty="0" err="1">
                <a:solidFill>
                  <a:schemeClr val="bg1"/>
                </a:solidFill>
              </a:rPr>
              <a:t>producenter</a:t>
            </a:r>
            <a:r>
              <a:rPr lang="en-US" sz="2000" b="1" dirty="0">
                <a:solidFill>
                  <a:schemeClr val="bg1"/>
                </a:solidFill>
              </a:rPr>
              <a:t>.</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5" name="Tijdelijke aanduiding voor tekst 4">
            <a:extLst>
              <a:ext uri="{FF2B5EF4-FFF2-40B4-BE49-F238E27FC236}">
                <a16:creationId xmlns:a16="http://schemas.microsoft.com/office/drawing/2014/main" id="{C09EB947-5D82-EE55-E803-3D72FB1A0375}"/>
              </a:ext>
            </a:extLst>
          </p:cNvPr>
          <p:cNvSpPr>
            <a:spLocks noGrp="1"/>
          </p:cNvSpPr>
          <p:nvPr>
            <p:ph type="body" sz="quarter" idx="18"/>
          </p:nvPr>
        </p:nvSpPr>
        <p:spPr>
          <a:xfrm>
            <a:off x="809201" y="1515675"/>
            <a:ext cx="10870085" cy="1384733"/>
          </a:xfrm>
        </p:spPr>
        <p:txBody>
          <a:bodyPr/>
          <a:lstStyle/>
          <a:p>
            <a:r>
              <a:rPr lang="en-US" sz="2000" dirty="0" err="1"/>
              <a:t>Bæredygtigt</a:t>
            </a:r>
            <a:r>
              <a:rPr lang="en-US" sz="2000" dirty="0"/>
              <a:t> </a:t>
            </a:r>
            <a:r>
              <a:rPr lang="en-US" sz="2000" dirty="0" err="1"/>
              <a:t>landbrug</a:t>
            </a:r>
            <a:r>
              <a:rPr lang="en-US" sz="2000" dirty="0"/>
              <a:t> </a:t>
            </a:r>
            <a:r>
              <a:rPr lang="en-US" sz="2000" dirty="0" err="1"/>
              <a:t>og</a:t>
            </a:r>
            <a:r>
              <a:rPr lang="en-US" sz="2000" dirty="0"/>
              <a:t> </a:t>
            </a:r>
            <a:r>
              <a:rPr lang="en-US" sz="2000" dirty="0" err="1"/>
              <a:t>produktion</a:t>
            </a:r>
            <a:r>
              <a:rPr lang="en-US" sz="2000" dirty="0"/>
              <a:t> </a:t>
            </a:r>
            <a:r>
              <a:rPr lang="en-US" sz="2000" dirty="0" err="1"/>
              <a:t>fokuserer</a:t>
            </a:r>
            <a:r>
              <a:rPr lang="en-US" sz="2000" dirty="0"/>
              <a:t> </a:t>
            </a:r>
            <a:r>
              <a:rPr lang="en-US" sz="2000" dirty="0" err="1"/>
              <a:t>på</a:t>
            </a:r>
            <a:r>
              <a:rPr lang="en-US" sz="2000" dirty="0"/>
              <a:t> at </a:t>
            </a:r>
            <a:r>
              <a:rPr lang="en-US" sz="2000" dirty="0" err="1"/>
              <a:t>producere</a:t>
            </a:r>
            <a:r>
              <a:rPr lang="en-US" sz="2000" dirty="0"/>
              <a:t> </a:t>
            </a:r>
            <a:r>
              <a:rPr lang="en-US" sz="2000" dirty="0" err="1"/>
              <a:t>fødevarer</a:t>
            </a:r>
            <a:r>
              <a:rPr lang="en-US" sz="2000" dirty="0"/>
              <a:t> </a:t>
            </a:r>
            <a:r>
              <a:rPr lang="en-US" sz="2000" dirty="0" err="1"/>
              <a:t>på</a:t>
            </a:r>
            <a:r>
              <a:rPr lang="en-US" sz="2000" dirty="0"/>
              <a:t> </a:t>
            </a:r>
            <a:r>
              <a:rPr lang="en-US" sz="2000" dirty="0" err="1"/>
              <a:t>måder</a:t>
            </a:r>
            <a:r>
              <a:rPr lang="en-US" sz="2000" b="1" dirty="0"/>
              <a:t>, der </a:t>
            </a:r>
            <a:r>
              <a:rPr lang="en-US" sz="2000" b="1" dirty="0" err="1"/>
              <a:t>beskytter</a:t>
            </a:r>
            <a:r>
              <a:rPr lang="en-US" sz="2000" b="1" dirty="0"/>
              <a:t> </a:t>
            </a:r>
            <a:r>
              <a:rPr lang="en-US" sz="2000" b="1" dirty="0" err="1"/>
              <a:t>både</a:t>
            </a:r>
            <a:r>
              <a:rPr lang="en-US" sz="2000" b="1" dirty="0"/>
              <a:t> </a:t>
            </a:r>
            <a:r>
              <a:rPr lang="en-US" sz="2000" b="1" dirty="0" err="1"/>
              <a:t>miljøet</a:t>
            </a:r>
            <a:r>
              <a:rPr lang="en-US" sz="2000" b="1" dirty="0"/>
              <a:t> </a:t>
            </a:r>
            <a:r>
              <a:rPr lang="en-US" sz="2000" b="1" dirty="0" err="1"/>
              <a:t>og</a:t>
            </a:r>
            <a:r>
              <a:rPr lang="en-US" sz="2000" b="1" dirty="0"/>
              <a:t> </a:t>
            </a:r>
            <a:r>
              <a:rPr lang="en-US" sz="2000" b="1" dirty="0" err="1"/>
              <a:t>mennesker</a:t>
            </a:r>
            <a:r>
              <a:rPr lang="en-US" sz="2000" dirty="0"/>
              <a:t>. Dette </a:t>
            </a:r>
            <a:r>
              <a:rPr lang="en-US" sz="2000" dirty="0" err="1"/>
              <a:t>omfatter</a:t>
            </a:r>
            <a:r>
              <a:rPr lang="en-US" sz="2000" dirty="0"/>
              <a:t> </a:t>
            </a:r>
            <a:r>
              <a:rPr lang="en-US" sz="2000" dirty="0" err="1"/>
              <a:t>effektiv</a:t>
            </a:r>
            <a:r>
              <a:rPr lang="en-US" sz="2000" dirty="0"/>
              <a:t> </a:t>
            </a:r>
            <a:r>
              <a:rPr lang="en-US" sz="2000" dirty="0" err="1"/>
              <a:t>ressourceudnyttelse</a:t>
            </a:r>
            <a:r>
              <a:rPr lang="en-US" sz="2000" dirty="0"/>
              <a:t>, </a:t>
            </a:r>
            <a:r>
              <a:rPr lang="en-US" sz="2000" dirty="0" err="1"/>
              <a:t>reduktion</a:t>
            </a:r>
            <a:r>
              <a:rPr lang="en-US" sz="2000" dirty="0"/>
              <a:t> </a:t>
            </a:r>
            <a:r>
              <a:rPr lang="en-US" sz="2000" dirty="0" err="1"/>
              <a:t>af</a:t>
            </a:r>
            <a:r>
              <a:rPr lang="en-US" sz="2000" dirty="0"/>
              <a:t> </a:t>
            </a:r>
            <a:r>
              <a:rPr lang="en-US" sz="2000" dirty="0" err="1"/>
              <a:t>affald</a:t>
            </a:r>
            <a:r>
              <a:rPr lang="en-US" sz="2000" dirty="0"/>
              <a:t> </a:t>
            </a:r>
            <a:r>
              <a:rPr lang="en-US" sz="2000" dirty="0" err="1"/>
              <a:t>og</a:t>
            </a:r>
            <a:r>
              <a:rPr lang="en-US" sz="2000" dirty="0"/>
              <a:t> </a:t>
            </a:r>
            <a:r>
              <a:rPr lang="en-US" sz="2000" dirty="0" err="1"/>
              <a:t>støtte</a:t>
            </a:r>
            <a:r>
              <a:rPr lang="en-US" sz="2000" dirty="0"/>
              <a:t> </a:t>
            </a:r>
            <a:r>
              <a:rPr lang="en-US" sz="2000" dirty="0" err="1"/>
              <a:t>til</a:t>
            </a:r>
            <a:r>
              <a:rPr lang="en-US" sz="2000" dirty="0"/>
              <a:t> </a:t>
            </a:r>
            <a:r>
              <a:rPr lang="en-US" sz="2000" dirty="0" err="1"/>
              <a:t>rimelige</a:t>
            </a:r>
            <a:r>
              <a:rPr lang="en-US" sz="2000" dirty="0"/>
              <a:t> </a:t>
            </a:r>
            <a:r>
              <a:rPr lang="en-US" sz="2000" dirty="0" err="1"/>
              <a:t>arbejdsforhold</a:t>
            </a:r>
            <a:r>
              <a:rPr lang="en-US" sz="2000" dirty="0"/>
              <a:t>. </a:t>
            </a:r>
            <a:r>
              <a:rPr lang="en-US" sz="2000" dirty="0" err="1"/>
              <a:t>Lokale</a:t>
            </a:r>
            <a:r>
              <a:rPr lang="en-US" sz="2000" dirty="0"/>
              <a:t> </a:t>
            </a:r>
            <a:r>
              <a:rPr lang="en-US" sz="2000" dirty="0" err="1"/>
              <a:t>og</a:t>
            </a:r>
            <a:r>
              <a:rPr lang="en-US" sz="2000" dirty="0"/>
              <a:t> </a:t>
            </a:r>
            <a:r>
              <a:rPr lang="en-US" sz="2000" dirty="0" err="1"/>
              <a:t>sæsonbestemte</a:t>
            </a:r>
            <a:r>
              <a:rPr lang="en-US" sz="2000" dirty="0"/>
              <a:t> </a:t>
            </a:r>
            <a:r>
              <a:rPr lang="en-US" sz="2000" dirty="0" err="1"/>
              <a:t>fødevarer</a:t>
            </a:r>
            <a:r>
              <a:rPr lang="en-US" sz="2000" dirty="0"/>
              <a:t>, </a:t>
            </a:r>
            <a:r>
              <a:rPr lang="en-US" sz="2000" dirty="0" err="1"/>
              <a:t>principper</a:t>
            </a:r>
            <a:r>
              <a:rPr lang="en-US" sz="2000" dirty="0"/>
              <a:t> for </a:t>
            </a:r>
            <a:r>
              <a:rPr lang="en-US" sz="2000" dirty="0" err="1"/>
              <a:t>cirkulær</a:t>
            </a:r>
            <a:r>
              <a:rPr lang="en-US" sz="2000" dirty="0"/>
              <a:t> </a:t>
            </a:r>
            <a:r>
              <a:rPr lang="en-US" sz="2000" dirty="0" err="1"/>
              <a:t>økonomi</a:t>
            </a:r>
            <a:r>
              <a:rPr lang="en-US" sz="2000" dirty="0"/>
              <a:t> </a:t>
            </a:r>
            <a:r>
              <a:rPr lang="en-US" sz="2000" dirty="0" err="1"/>
              <a:t>og</a:t>
            </a:r>
            <a:r>
              <a:rPr lang="en-US" sz="2000" dirty="0"/>
              <a:t> fair trade er centrale </a:t>
            </a:r>
            <a:r>
              <a:rPr lang="en-US" sz="2000" dirty="0" err="1"/>
              <a:t>elementer</a:t>
            </a:r>
            <a:r>
              <a:rPr lang="en-US" sz="2000" dirty="0"/>
              <a:t> i </a:t>
            </a:r>
            <a:r>
              <a:rPr lang="en-US" sz="2000" dirty="0" err="1"/>
              <a:t>denne</a:t>
            </a:r>
            <a:r>
              <a:rPr lang="en-US" sz="2000" dirty="0"/>
              <a:t> </a:t>
            </a:r>
            <a:r>
              <a:rPr lang="en-US" sz="2000" dirty="0" err="1"/>
              <a:t>tilgang</a:t>
            </a:r>
            <a:r>
              <a:rPr lang="en-US" sz="2000" dirty="0"/>
              <a:t>.</a:t>
            </a:r>
            <a:endParaRPr lang="en-NL" sz="2000" dirty="0"/>
          </a:p>
        </p:txBody>
      </p:sp>
      <p:sp>
        <p:nvSpPr>
          <p:cNvPr id="31" name="CuadroTexto 555">
            <a:extLst>
              <a:ext uri="{FF2B5EF4-FFF2-40B4-BE49-F238E27FC236}">
                <a16:creationId xmlns:a16="http://schemas.microsoft.com/office/drawing/2014/main" id="{73762CB4-4EBF-3D64-097F-6CD5BF977966}"/>
              </a:ext>
            </a:extLst>
          </p:cNvPr>
          <p:cNvSpPr txBox="1"/>
          <p:nvPr/>
        </p:nvSpPr>
        <p:spPr>
          <a:xfrm>
            <a:off x="3598099" y="3625448"/>
            <a:ext cx="2483557" cy="2308324"/>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Sæsonbestemt mad</a:t>
            </a:r>
          </a:p>
          <a:p>
            <a:pPr algn="ctr"/>
            <a:endParaRPr lang="en-US" sz="2000">
              <a:solidFill>
                <a:schemeClr val="bg1"/>
              </a:solidFill>
            </a:endParaRPr>
          </a:p>
          <a:p>
            <a:pPr algn="ctr"/>
            <a:r>
              <a:rPr lang="en-US" sz="2000" b="1">
                <a:solidFill>
                  <a:schemeClr val="bg1"/>
                </a:solidFill>
              </a:rPr>
              <a:t>Mad, der dyrkes og høstes på det naturlige tidspunkt af året, hvilket kræver mindre energi og transport</a:t>
            </a:r>
            <a:r>
              <a:rPr lang="en-US" sz="2000">
                <a:solidFill>
                  <a:schemeClr val="bg1"/>
                </a:solidFill>
              </a:rPr>
              <a:t>.</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32" name="CuadroTexto 557">
            <a:extLst>
              <a:ext uri="{FF2B5EF4-FFF2-40B4-BE49-F238E27FC236}">
                <a16:creationId xmlns:a16="http://schemas.microsoft.com/office/drawing/2014/main" id="{6933A01E-2776-763A-6C40-E5FE69A0D2EB}"/>
              </a:ext>
            </a:extLst>
          </p:cNvPr>
          <p:cNvSpPr txBox="1"/>
          <p:nvPr/>
        </p:nvSpPr>
        <p:spPr>
          <a:xfrm>
            <a:off x="6198072" y="3625448"/>
            <a:ext cx="2513093" cy="2616101"/>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Cirkulær økonomi</a:t>
            </a:r>
          </a:p>
          <a:p>
            <a:pPr algn="ctr"/>
            <a:endParaRPr lang="en-US" sz="2000">
              <a:solidFill>
                <a:schemeClr val="bg1"/>
              </a:solidFill>
            </a:endParaRPr>
          </a:p>
          <a:p>
            <a:pPr algn="ctr"/>
            <a:r>
              <a:rPr lang="en-US" sz="2000" b="1">
                <a:solidFill>
                  <a:schemeClr val="bg1"/>
                </a:solidFill>
              </a:rPr>
              <a:t>Effektiv udnyttelse af fødevarer og ressourcer ved at reducere affald og genanvende rester og biprodukter.</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33" name="CuadroTexto 559">
            <a:extLst>
              <a:ext uri="{FF2B5EF4-FFF2-40B4-BE49-F238E27FC236}">
                <a16:creationId xmlns:a16="http://schemas.microsoft.com/office/drawing/2014/main" id="{CF583ACB-8114-C012-5234-915E03D490DE}"/>
              </a:ext>
            </a:extLst>
          </p:cNvPr>
          <p:cNvSpPr txBox="1"/>
          <p:nvPr/>
        </p:nvSpPr>
        <p:spPr>
          <a:xfrm>
            <a:off x="8827581" y="3625448"/>
            <a:ext cx="2513094" cy="2308324"/>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Fair trade</a:t>
            </a:r>
          </a:p>
          <a:p>
            <a:pPr algn="ctr"/>
            <a:endParaRPr lang="en-US" sz="2000" b="1">
              <a:solidFill>
                <a:schemeClr val="bg1"/>
              </a:solidFill>
              <a:latin typeface="Calibri" panose="020F0502020204030204" pitchFamily="34" charset="0"/>
              <a:ea typeface="Lato" charset="0"/>
              <a:cs typeface="Calibri" panose="020F0502020204030204" pitchFamily="34" charset="0"/>
            </a:endParaRPr>
          </a:p>
          <a:p>
            <a:pPr algn="ctr"/>
            <a:r>
              <a:rPr lang="en-US" sz="2000" b="1">
                <a:solidFill>
                  <a:schemeClr val="bg1"/>
                </a:solidFill>
                <a:latin typeface="Calibri" panose="020F0502020204030204" pitchFamily="34" charset="0"/>
                <a:ea typeface="Lato" charset="0"/>
                <a:cs typeface="Calibri" panose="020F0502020204030204" pitchFamily="34" charset="0"/>
              </a:rPr>
              <a:t>Sikrer, at fødevarer produceres under rimelige forhold, med rimelige priser og sikre arbejdsforhold.</a:t>
            </a:r>
          </a:p>
        </p:txBody>
      </p:sp>
      <p:sp>
        <p:nvSpPr>
          <p:cNvPr id="83" name="Tekstvak 82">
            <a:extLst>
              <a:ext uri="{FF2B5EF4-FFF2-40B4-BE49-F238E27FC236}">
                <a16:creationId xmlns:a16="http://schemas.microsoft.com/office/drawing/2014/main" id="{95F4B2D0-9568-336E-8FEB-4F4B821EF091}"/>
              </a:ext>
            </a:extLst>
          </p:cNvPr>
          <p:cNvSpPr txBox="1"/>
          <p:nvPr/>
        </p:nvSpPr>
        <p:spPr>
          <a:xfrm>
            <a:off x="4380608" y="2590039"/>
            <a:ext cx="444500" cy="707886"/>
          </a:xfrm>
          <a:prstGeom prst="rect">
            <a:avLst/>
          </a:prstGeom>
          <a:noFill/>
        </p:spPr>
        <p:txBody>
          <a:bodyPr wrap="square">
            <a:spAutoFit/>
          </a:bodyPr>
          <a:lstStyle/>
          <a:p>
            <a:r>
              <a:rPr lang="en-NL" sz="4000"/>
              <a:t>🍎</a:t>
            </a:r>
          </a:p>
        </p:txBody>
      </p:sp>
      <p:sp>
        <p:nvSpPr>
          <p:cNvPr id="84" name="Tekstvak 83">
            <a:extLst>
              <a:ext uri="{FF2B5EF4-FFF2-40B4-BE49-F238E27FC236}">
                <a16:creationId xmlns:a16="http://schemas.microsoft.com/office/drawing/2014/main" id="{7F27CF64-459D-3D76-BDB1-127437637AA0}"/>
              </a:ext>
            </a:extLst>
          </p:cNvPr>
          <p:cNvSpPr txBox="1"/>
          <p:nvPr/>
        </p:nvSpPr>
        <p:spPr>
          <a:xfrm>
            <a:off x="9619914" y="2528484"/>
            <a:ext cx="498475" cy="769441"/>
          </a:xfrm>
          <a:prstGeom prst="rect">
            <a:avLst/>
          </a:prstGeom>
          <a:noFill/>
        </p:spPr>
        <p:txBody>
          <a:bodyPr wrap="square">
            <a:spAutoFit/>
          </a:bodyPr>
          <a:lstStyle/>
          <a:p>
            <a:r>
              <a:rPr lang="en-NL" sz="4400"/>
              <a:t>🌍</a:t>
            </a:r>
          </a:p>
        </p:txBody>
      </p:sp>
      <p:sp>
        <p:nvSpPr>
          <p:cNvPr id="85" name="Tekstvak 84">
            <a:extLst>
              <a:ext uri="{FF2B5EF4-FFF2-40B4-BE49-F238E27FC236}">
                <a16:creationId xmlns:a16="http://schemas.microsoft.com/office/drawing/2014/main" id="{DA1AF120-632B-D398-3168-0BE8DBA22909}"/>
              </a:ext>
            </a:extLst>
          </p:cNvPr>
          <p:cNvSpPr txBox="1"/>
          <p:nvPr/>
        </p:nvSpPr>
        <p:spPr>
          <a:xfrm>
            <a:off x="6980417" y="2528484"/>
            <a:ext cx="431800" cy="769441"/>
          </a:xfrm>
          <a:prstGeom prst="rect">
            <a:avLst/>
          </a:prstGeom>
          <a:noFill/>
        </p:spPr>
        <p:txBody>
          <a:bodyPr wrap="square">
            <a:spAutoFit/>
          </a:bodyPr>
          <a:lstStyle/>
          <a:p>
            <a:r>
              <a:rPr lang="en-NL" sz="4400"/>
              <a:t>♻️</a:t>
            </a:r>
          </a:p>
        </p:txBody>
      </p:sp>
    </p:spTree>
    <p:extLst>
      <p:ext uri="{BB962C8B-B14F-4D97-AF65-F5344CB8AC3E}">
        <p14:creationId xmlns:p14="http://schemas.microsoft.com/office/powerpoint/2010/main" val="633869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BD0E4726-E621-939D-2B6B-0BE57E75FB34}"/>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1BE68844-ED5B-8D78-40B9-C6CA0283B247}"/>
              </a:ext>
            </a:extLst>
          </p:cNvPr>
          <p:cNvGrpSpPr/>
          <p:nvPr/>
        </p:nvGrpSpPr>
        <p:grpSpPr>
          <a:xfrm>
            <a:off x="10039624" y="780063"/>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16DB59DC-883A-070C-3720-F6398C22A4E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3E811FFE-D619-8A8A-B1DB-45F1FCCB0B30}"/>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C42012DC-967F-709D-DEC0-D5920914CD19}"/>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FE92E4D-14AF-0D3E-F0E0-5071069C7FF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B2B589C-366D-5C25-4417-7BEA8155E37E}"/>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4644237-8801-0242-269C-5315673E15FE}"/>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F0DCBA14-3794-4299-A23B-90DBC377DA82}"/>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B408139-32CF-33A3-1689-EF93618C19E2}"/>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8B92414-F27D-0EDB-092B-814CC2059F41}"/>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47DE7AE-AC75-F04B-4759-8DE7A464C9BF}"/>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C7212968-4C5C-5923-450A-FA88D872E5C4}"/>
              </a:ext>
            </a:extLst>
          </p:cNvPr>
          <p:cNvSpPr>
            <a:spLocks noGrp="1"/>
          </p:cNvSpPr>
          <p:nvPr>
            <p:ph type="body" sz="quarter" idx="18"/>
          </p:nvPr>
        </p:nvSpPr>
        <p:spPr>
          <a:xfrm>
            <a:off x="553042" y="1567726"/>
            <a:ext cx="6684168" cy="3666574"/>
          </a:xfrm>
        </p:spPr>
        <p:txBody>
          <a:bodyPr/>
          <a:lstStyle/>
          <a:p>
            <a:r>
              <a:rPr lang="en-US"/>
              <a:t>En sund og bæredygtig kost indebærer, at man vælger fødevarer og portionsstørrelser, der gavner både mennesker og miljøet. </a:t>
            </a:r>
          </a:p>
          <a:p>
            <a:pPr marL="342900" indent="-342900">
              <a:buFont typeface="Arial" panose="020B0604020202020204" pitchFamily="34" charset="0"/>
              <a:buChar char="•"/>
            </a:pPr>
            <a:r>
              <a:rPr lang="en-US"/>
              <a:t>Valg af fødevarer – og fødevareproduktionsprocesser – påvirker </a:t>
            </a:r>
            <a:r>
              <a:rPr lang="en-US" b="1"/>
              <a:t>menneskers sundhed og miljøet</a:t>
            </a:r>
            <a:endParaRPr lang="en-US"/>
          </a:p>
          <a:p>
            <a:pPr marL="342900" indent="-342900">
              <a:buFont typeface="Arial" panose="020B0604020202020204" pitchFamily="34" charset="0"/>
              <a:buChar char="•"/>
            </a:pPr>
            <a:r>
              <a:rPr lang="en-US"/>
              <a:t>Mange af de nuværende kostvaner forårsager </a:t>
            </a:r>
            <a:r>
              <a:rPr lang="en-US" b="1"/>
              <a:t>sygdom og miljøskader</a:t>
            </a:r>
            <a:endParaRPr lang="en-US"/>
          </a:p>
          <a:p>
            <a:pPr marL="342900" indent="-342900">
              <a:buFont typeface="Arial" panose="020B0604020202020204" pitchFamily="34" charset="0"/>
              <a:buChar char="•"/>
            </a:pPr>
            <a:r>
              <a:rPr lang="en-US"/>
              <a:t>At spise en </a:t>
            </a:r>
            <a:r>
              <a:rPr lang="en-US" b="1"/>
              <a:t>varieret kost </a:t>
            </a:r>
            <a:r>
              <a:rPr lang="en-US"/>
              <a:t>styrker fødevaresystemerne</a:t>
            </a:r>
          </a:p>
          <a:p>
            <a:pPr marL="0" indent="0"/>
            <a:endParaRPr lang="en-US"/>
          </a:p>
          <a:p>
            <a:pPr marL="342900" indent="-342900">
              <a:buFont typeface="Arial" panose="020B0604020202020204" pitchFamily="34" charset="0"/>
              <a:buChar char="•"/>
            </a:pPr>
            <a:endParaRPr lang="en-US"/>
          </a:p>
        </p:txBody>
      </p:sp>
      <p:sp>
        <p:nvSpPr>
          <p:cNvPr id="2" name="Text Placeholder 1">
            <a:extLst>
              <a:ext uri="{FF2B5EF4-FFF2-40B4-BE49-F238E27FC236}">
                <a16:creationId xmlns:a16="http://schemas.microsoft.com/office/drawing/2014/main" id="{64B681BF-1591-90EF-5DFA-9983BF3F7DCF}"/>
              </a:ext>
            </a:extLst>
          </p:cNvPr>
          <p:cNvSpPr>
            <a:spLocks noGrp="1"/>
          </p:cNvSpPr>
          <p:nvPr>
            <p:ph type="body" sz="quarter" idx="16"/>
          </p:nvPr>
        </p:nvSpPr>
        <p:spPr>
          <a:xfrm>
            <a:off x="-1" y="650590"/>
            <a:ext cx="7237211" cy="641497"/>
          </a:xfrm>
          <a:solidFill>
            <a:srgbClr val="F26F46"/>
          </a:solidFill>
        </p:spPr>
        <p:txBody>
          <a:bodyPr/>
          <a:lstStyle/>
          <a:p>
            <a:pPr marL="585788">
              <a:lnSpc>
                <a:spcPct val="100000"/>
              </a:lnSpc>
            </a:pPr>
            <a:r>
              <a:rPr lang="en-US"/>
              <a:t>Sunde og bæredygtige kostvaner</a:t>
            </a:r>
          </a:p>
        </p:txBody>
      </p:sp>
      <p:pic>
        <p:nvPicPr>
          <p:cNvPr id="15" name="Picture Placeholder 31">
            <a:extLst>
              <a:ext uri="{FF2B5EF4-FFF2-40B4-BE49-F238E27FC236}">
                <a16:creationId xmlns:a16="http://schemas.microsoft.com/office/drawing/2014/main" id="{221103F4-8587-0642-9508-72AFB0595477}"/>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a:stretch/>
        </p:blipFill>
        <p:spPr>
          <a:xfrm>
            <a:off x="7493330" y="0"/>
            <a:ext cx="3951412" cy="6858000"/>
          </a:xfrm>
        </p:spPr>
      </p:pic>
      <p:sp>
        <p:nvSpPr>
          <p:cNvPr id="27" name="Arrow: Right 4">
            <a:extLst>
              <a:ext uri="{FF2B5EF4-FFF2-40B4-BE49-F238E27FC236}">
                <a16:creationId xmlns:a16="http://schemas.microsoft.com/office/drawing/2014/main" id="{75C8C04F-F207-F441-845F-90F3310307C3}"/>
              </a:ext>
            </a:extLst>
          </p:cNvPr>
          <p:cNvSpPr/>
          <p:nvPr/>
        </p:nvSpPr>
        <p:spPr>
          <a:xfrm>
            <a:off x="2061029" y="5533477"/>
            <a:ext cx="2350081"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a:t>Vil du vide mere?</a:t>
            </a:r>
          </a:p>
        </p:txBody>
      </p:sp>
      <p:sp>
        <p:nvSpPr>
          <p:cNvPr id="28" name="Text Placeholder 2">
            <a:extLst>
              <a:ext uri="{FF2B5EF4-FFF2-40B4-BE49-F238E27FC236}">
                <a16:creationId xmlns:a16="http://schemas.microsoft.com/office/drawing/2014/main" id="{43B6B508-1596-7A4A-BCEF-DCC312D0F15B}"/>
              </a:ext>
            </a:extLst>
          </p:cNvPr>
          <p:cNvSpPr txBox="1">
            <a:spLocks/>
          </p:cNvSpPr>
          <p:nvPr/>
        </p:nvSpPr>
        <p:spPr>
          <a:xfrm>
            <a:off x="4473631" y="5828990"/>
            <a:ext cx="2825483" cy="495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 </a:t>
            </a:r>
            <a:r>
              <a:rPr lang="en-US" b="1"/>
              <a:t>modul 3</a:t>
            </a:r>
          </a:p>
          <a:p>
            <a:pPr marL="0" indent="0"/>
            <a:endParaRPr lang="en-US"/>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1451545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6D6DE-2FBA-A9AB-1DD6-F6EF5501F8A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42CF533-C171-F7CD-5199-E3CC592DCEB4}"/>
              </a:ext>
            </a:extLst>
          </p:cNvPr>
          <p:cNvSpPr>
            <a:spLocks noGrp="1"/>
          </p:cNvSpPr>
          <p:nvPr>
            <p:ph type="body" sz="quarter" idx="16"/>
          </p:nvPr>
        </p:nvSpPr>
        <p:spPr>
          <a:xfrm>
            <a:off x="2425700" y="593866"/>
            <a:ext cx="9144170" cy="1081552"/>
          </a:xfrm>
        </p:spPr>
        <p:txBody>
          <a:bodyPr lIns="91440" tIns="45720" rIns="91440" bIns="45720" anchor="t">
            <a:noAutofit/>
          </a:bodyPr>
          <a:lstStyle/>
          <a:p>
            <a:pPr algn="r"/>
            <a:r>
              <a:rPr lang="en-IE"/>
              <a:t>TEDx-foredrag</a:t>
            </a:r>
          </a:p>
          <a:p>
            <a:pPr algn="r"/>
            <a:r>
              <a:rPr lang="en-IE"/>
              <a:t>Walter Willett | En kost, der bevarer planeten</a:t>
            </a:r>
            <a:endParaRPr lang="it-IT"/>
          </a:p>
        </p:txBody>
      </p:sp>
      <p:sp>
        <p:nvSpPr>
          <p:cNvPr id="3" name="Text Placeholder 2">
            <a:extLst>
              <a:ext uri="{FF2B5EF4-FFF2-40B4-BE49-F238E27FC236}">
                <a16:creationId xmlns:a16="http://schemas.microsoft.com/office/drawing/2014/main" id="{2CB8721E-7724-F3DE-43BE-D857782EB3A6}"/>
              </a:ext>
            </a:extLst>
          </p:cNvPr>
          <p:cNvSpPr>
            <a:spLocks noGrp="1"/>
          </p:cNvSpPr>
          <p:nvPr>
            <p:ph type="body" sz="quarter" idx="19"/>
          </p:nvPr>
        </p:nvSpPr>
        <p:spPr>
          <a:xfrm>
            <a:off x="6578872" y="2040031"/>
            <a:ext cx="4990998" cy="4102937"/>
          </a:xfrm>
        </p:spPr>
        <p:txBody>
          <a:bodyPr lIns="91440" tIns="45720" rIns="91440" bIns="45720" anchor="t"/>
          <a:lstStyle/>
          <a:p>
            <a:r>
              <a:rPr lang="en-US"/>
              <a:t>Kan vores spisevaner understøtte både menneskers sundhed og planetens sundhed? I dette foredrag udforsker den anerkendte ernæringsforsker </a:t>
            </a:r>
            <a:r>
              <a:rPr lang="en-US" b="1"/>
              <a:t>Walter C. Willett </a:t>
            </a:r>
            <a:r>
              <a:rPr lang="en-US"/>
              <a:t>videnskaben bag </a:t>
            </a:r>
            <a:r>
              <a:rPr lang="en-US" b="1"/>
              <a:t>Planetary Health Diet </a:t>
            </a:r>
            <a:r>
              <a:rPr lang="en-US"/>
              <a:t>og hvordan madvalg kan reducere miljøpåvirkningen og samtidig forbedre sundheden på lang sigt.</a:t>
            </a:r>
          </a:p>
          <a:p>
            <a:endParaRPr lang="en-US"/>
          </a:p>
          <a:p>
            <a:r>
              <a:rPr lang="en-US">
                <a:hlinkClick r:id="rId5"/>
              </a:rPr>
              <a:t>EAT Forum </a:t>
            </a:r>
            <a:endParaRPr lang="en-US"/>
          </a:p>
          <a:p>
            <a:endParaRPr lang="en-IE"/>
          </a:p>
        </p:txBody>
      </p:sp>
      <p:pic>
        <p:nvPicPr>
          <p:cNvPr id="4" name="Onlinemedia 3" title="A diet that sustains the planet | Walter Willett | TEDxBoston">
            <a:hlinkClick r:id="" action="ppaction://media"/>
            <a:extLst>
              <a:ext uri="{FF2B5EF4-FFF2-40B4-BE49-F238E27FC236}">
                <a16:creationId xmlns:a16="http://schemas.microsoft.com/office/drawing/2014/main" id="{2BFAA137-BEED-4179-CC1D-611D6D1BC7A3}"/>
              </a:ext>
            </a:extLst>
          </p:cNvPr>
          <p:cNvPicPr>
            <a:picLocks noRot="1" noChangeAspect="1"/>
          </p:cNvPicPr>
          <p:nvPr>
            <a:videoFile r:link="rId1"/>
          </p:nvPr>
        </p:nvPicPr>
        <p:blipFill>
          <a:blip r:embed="rId6"/>
          <a:stretch>
            <a:fillRect/>
          </a:stretch>
        </p:blipFill>
        <p:spPr>
          <a:xfrm>
            <a:off x="936978" y="2419059"/>
            <a:ext cx="5274809" cy="3191519"/>
          </a:xfrm>
          <a:prstGeom prst="rect">
            <a:avLst/>
          </a:prstGeom>
        </p:spPr>
      </p:pic>
      <p:sp>
        <p:nvSpPr>
          <p:cNvPr id="5" name="TextBox 3">
            <a:extLst>
              <a:ext uri="{FF2B5EF4-FFF2-40B4-BE49-F238E27FC236}">
                <a16:creationId xmlns:a16="http://schemas.microsoft.com/office/drawing/2014/main" id="{280A664D-1854-0B47-96EF-1CB1FE123A93}"/>
              </a:ext>
            </a:extLst>
          </p:cNvPr>
          <p:cNvSpPr txBox="1"/>
          <p:nvPr/>
        </p:nvSpPr>
        <p:spPr>
          <a:xfrm>
            <a:off x="471054" y="6142968"/>
            <a:ext cx="5874328" cy="461665"/>
          </a:xfrm>
          <a:prstGeom prst="rect">
            <a:avLst/>
          </a:prstGeom>
          <a:noFill/>
        </p:spPr>
        <p:txBody>
          <a:bodyPr wrap="square" lIns="91440" tIns="45720" rIns="91440" bIns="45720" anchor="t">
            <a:spAutoFit/>
          </a:bodyPr>
          <a:lstStyle/>
          <a:p>
            <a:pPr algn="ctr"/>
            <a:r>
              <a:rPr lang="en-US" sz="1200">
                <a:hlinkClick r:id="rId7"/>
              </a:rPr>
              <a:t>TEDx-foredrag</a:t>
            </a:r>
            <a:endParaRPr lang="it-IT">
              <a:hlinkClick r:id="rId7"/>
            </a:endParaRPr>
          </a:p>
          <a:p>
            <a:pPr algn="ctr"/>
            <a:r>
              <a:rPr lang="en-US" sz="1200">
                <a:ea typeface="Calibri"/>
                <a:cs typeface="Calibri"/>
                <a:hlinkClick r:id="rId7"/>
              </a:rPr>
              <a:t>Walter Willett | En kost, der bevarer planeten</a:t>
            </a:r>
            <a:endParaRPr lang="en-US" sz="1200">
              <a:ea typeface="Calibri"/>
              <a:cs typeface="Calibri"/>
            </a:endParaRPr>
          </a:p>
        </p:txBody>
      </p:sp>
    </p:spTree>
    <p:extLst>
      <p:ext uri="{BB962C8B-B14F-4D97-AF65-F5344CB8AC3E}">
        <p14:creationId xmlns:p14="http://schemas.microsoft.com/office/powerpoint/2010/main" val="290138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extLst>
    <p:ext uri="{6950BFC3-D8DA-4A85-94F7-54DA5524770B}">
      <p188:commentRel xmlns:p188="http://schemas.microsoft.com/office/powerpoint/2018/8/main" r:id="rId4"/>
    </p:ext>
  </p:extLs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6B47DD8B-9EAF-0770-AA74-97FF3F04C0D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F4BD7A0-A671-AE3B-B7BF-E8394AD8F8D0}"/>
              </a:ext>
            </a:extLst>
          </p:cNvPr>
          <p:cNvSpPr>
            <a:spLocks noGrp="1"/>
          </p:cNvSpPr>
          <p:nvPr>
            <p:ph type="body" sz="quarter" idx="18"/>
          </p:nvPr>
        </p:nvSpPr>
        <p:spPr>
          <a:xfrm>
            <a:off x="527146" y="1790538"/>
            <a:ext cx="9512204" cy="4746649"/>
          </a:xfrm>
        </p:spPr>
        <p:txBody>
          <a:bodyPr/>
          <a:lstStyle/>
          <a:p>
            <a:pPr marL="342900" indent="-342900">
              <a:buFont typeface="Arial" panose="020B0604020202020204" pitchFamily="34" charset="0"/>
              <a:buChar char="•"/>
            </a:pPr>
            <a:r>
              <a:rPr lang="en-US" b="1"/>
              <a:t>Madaffald </a:t>
            </a:r>
            <a:r>
              <a:rPr lang="en-US"/>
              <a:t>er fødevarer (uanset om det drejer sig om rå, tilberedte, spiselige eller uspiselige dele af fødevarer bestemt til menneskeføde), der kasseres, er bestemt til at blive kasseret eller skal kasseres på et hvilket som helst trin fra produktion til forbrug.</a:t>
            </a:r>
          </a:p>
          <a:p>
            <a:pPr marL="342900" indent="-342900">
              <a:buFont typeface="Arial" panose="020B0604020202020204" pitchFamily="34" charset="0"/>
              <a:buChar char="•"/>
            </a:pPr>
            <a:r>
              <a:rPr lang="en-US" b="1"/>
              <a:t>Forebyggelse af madspild </a:t>
            </a:r>
            <a:r>
              <a:rPr lang="en-US"/>
              <a:t>henviser til tiltag, der undgår, at der opstår madspild, ved at holde fødevarer i brug så længe som muligt og reducere den mængde mad, der ender med at blive kasseret. </a:t>
            </a:r>
          </a:p>
          <a:p>
            <a:pPr marL="342900" indent="-342900">
              <a:buFont typeface="Arial" panose="020B0604020202020204" pitchFamily="34" charset="0"/>
              <a:buChar char="•"/>
            </a:pPr>
            <a:r>
              <a:rPr lang="en-US" b="1"/>
              <a:t>Reduktion </a:t>
            </a:r>
            <a:r>
              <a:rPr lang="en-US"/>
              <a:t>af</a:t>
            </a:r>
            <a:r>
              <a:rPr lang="en-US" b="1"/>
              <a:t> madspild </a:t>
            </a:r>
            <a:r>
              <a:rPr lang="en-US"/>
              <a:t>betyder at mindske den mængde madspild, der faktisk genereres, f.eks. gennem bedre opbevaring, planlægning, forarbejdning eller omfordeling.</a:t>
            </a:r>
          </a:p>
          <a:p>
            <a:pPr marL="342900" indent="-342900">
              <a:buFont typeface="Arial" panose="020B0604020202020204" pitchFamily="34" charset="0"/>
              <a:buChar char="•"/>
            </a:pPr>
            <a:endParaRPr lang="en-US"/>
          </a:p>
          <a:p>
            <a:pPr marL="0" indent="0"/>
            <a:r>
              <a:rPr lang="en-US">
                <a:hlinkClick r:id="rId3"/>
              </a:rPr>
              <a:t>Europa-Kommissionen – </a:t>
            </a:r>
            <a:r>
              <a:rPr lang="en-US" i="1">
                <a:hlinkClick r:id="rId3"/>
              </a:rPr>
              <a:t>Forebyggelse af madspild og madtab</a:t>
            </a:r>
            <a:endParaRPr lang="en-US" i="1"/>
          </a:p>
        </p:txBody>
      </p:sp>
      <p:sp>
        <p:nvSpPr>
          <p:cNvPr id="2" name="Text Placeholder 1">
            <a:extLst>
              <a:ext uri="{FF2B5EF4-FFF2-40B4-BE49-F238E27FC236}">
                <a16:creationId xmlns:a16="http://schemas.microsoft.com/office/drawing/2014/main" id="{6DBB9908-E6BB-FAA8-9B59-AAE0E5E01495}"/>
              </a:ext>
            </a:extLst>
          </p:cNvPr>
          <p:cNvSpPr>
            <a:spLocks noGrp="1"/>
          </p:cNvSpPr>
          <p:nvPr>
            <p:ph type="body" sz="quarter" idx="16"/>
          </p:nvPr>
        </p:nvSpPr>
        <p:spPr>
          <a:xfrm>
            <a:off x="-2" y="650590"/>
            <a:ext cx="8390251" cy="641497"/>
          </a:xfrm>
          <a:solidFill>
            <a:srgbClr val="F26F46"/>
          </a:solidFill>
        </p:spPr>
        <p:txBody>
          <a:bodyPr/>
          <a:lstStyle/>
          <a:p>
            <a:pPr marL="585788">
              <a:lnSpc>
                <a:spcPct val="100000"/>
              </a:lnSpc>
            </a:pPr>
            <a:r>
              <a:rPr lang="en-US"/>
              <a:t>Forebyggelse og reduktion af madspild</a:t>
            </a:r>
          </a:p>
        </p:txBody>
      </p:sp>
      <p:grpSp>
        <p:nvGrpSpPr>
          <p:cNvPr id="16" name="Group 15">
            <a:extLst>
              <a:ext uri="{FF2B5EF4-FFF2-40B4-BE49-F238E27FC236}">
                <a16:creationId xmlns:a16="http://schemas.microsoft.com/office/drawing/2014/main" id="{EA8D379C-44DD-5D7C-E170-FB79773CFADB}"/>
              </a:ext>
            </a:extLst>
          </p:cNvPr>
          <p:cNvGrpSpPr/>
          <p:nvPr/>
        </p:nvGrpSpPr>
        <p:grpSpPr>
          <a:xfrm>
            <a:off x="9735453" y="112057"/>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CD7C4FC1-9BC0-57D0-35B6-63D3CBE576C4}"/>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C97B68F2-9504-2EA9-FF49-E7000814B3D0}"/>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B25560BB-2D19-8715-E081-27A1CD84038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78879BE-3D35-C5D1-C170-2C6FF585A23B}"/>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8325CD1-83DC-CF99-2826-614153973054}"/>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0B396A5-39DE-6212-BB1B-D471E06B7A0A}"/>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810EC9C4-769C-F09E-6189-6EBB4780F5C7}"/>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A91F714-3FA1-D2F6-F5A7-117E6D3EA628}"/>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D406639-3586-23DE-F7B4-B97734F3D2F1}"/>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CFA9ED7-6E3E-F8E2-9105-793572585925}"/>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4054362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D6CC24EC-0B08-D8BF-ED59-A7711354F4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F93CB4F-7926-7E61-E120-8A8082BE4A41}"/>
              </a:ext>
            </a:extLst>
          </p:cNvPr>
          <p:cNvSpPr>
            <a:spLocks noGrp="1"/>
          </p:cNvSpPr>
          <p:nvPr>
            <p:ph type="body" sz="quarter" idx="16"/>
          </p:nvPr>
        </p:nvSpPr>
        <p:spPr>
          <a:xfrm>
            <a:off x="3588382" y="536357"/>
            <a:ext cx="8570958" cy="750180"/>
          </a:xfrm>
          <a:solidFill>
            <a:srgbClr val="F26F46"/>
          </a:solidFill>
        </p:spPr>
        <p:txBody>
          <a:bodyPr lIns="91440" tIns="45720" rIns="91440" bIns="45720" anchor="t">
            <a:noAutofit/>
          </a:bodyPr>
          <a:lstStyle/>
          <a:p>
            <a:pPr marL="585470">
              <a:lnSpc>
                <a:spcPct val="100000"/>
              </a:lnSpc>
            </a:pPr>
            <a:r>
              <a:rPr lang="en-US">
                <a:solidFill>
                  <a:schemeClr val="bg1"/>
                </a:solidFill>
              </a:rPr>
              <a:t>Europas udfordring med madspild</a:t>
            </a:r>
            <a:endParaRPr lang="it-IT">
              <a:solidFill>
                <a:schemeClr val="bg1"/>
              </a:solidFill>
            </a:endParaRPr>
          </a:p>
        </p:txBody>
      </p:sp>
      <p:sp>
        <p:nvSpPr>
          <p:cNvPr id="6" name="Tijdelijke aanduiding voor tekst 5">
            <a:extLst>
              <a:ext uri="{FF2B5EF4-FFF2-40B4-BE49-F238E27FC236}">
                <a16:creationId xmlns:a16="http://schemas.microsoft.com/office/drawing/2014/main" id="{DDEB2947-8D53-B7F7-6A75-716EC04C83D1}"/>
              </a:ext>
            </a:extLst>
          </p:cNvPr>
          <p:cNvSpPr>
            <a:spLocks noGrp="1"/>
          </p:cNvSpPr>
          <p:nvPr>
            <p:ph type="body" sz="quarter" idx="19"/>
          </p:nvPr>
        </p:nvSpPr>
        <p:spPr>
          <a:xfrm>
            <a:off x="6676041" y="1746633"/>
            <a:ext cx="5113600" cy="4175533"/>
          </a:xfrm>
        </p:spPr>
        <p:txBody>
          <a:bodyPr lIns="91440" tIns="45720" rIns="91440" bIns="45720" anchor="t"/>
          <a:lstStyle/>
          <a:p>
            <a:r>
              <a:rPr lang="en-US" dirty="0">
                <a:solidFill>
                  <a:schemeClr val="bg1"/>
                </a:solidFill>
              </a:rPr>
              <a:t>Martin Bowman, Senior Policy and Campaigns Manager hos Feedback EU, giver et </a:t>
            </a:r>
            <a:r>
              <a:rPr lang="en-US" dirty="0" err="1">
                <a:solidFill>
                  <a:schemeClr val="bg1"/>
                </a:solidFill>
              </a:rPr>
              <a:t>overblik</a:t>
            </a:r>
            <a:r>
              <a:rPr lang="en-US" dirty="0">
                <a:solidFill>
                  <a:schemeClr val="bg1"/>
                </a:solidFill>
              </a:rPr>
              <a:t> over </a:t>
            </a:r>
            <a:r>
              <a:rPr lang="en-US" dirty="0" err="1">
                <a:solidFill>
                  <a:schemeClr val="bg1"/>
                </a:solidFill>
              </a:rPr>
              <a:t>Europas</a:t>
            </a:r>
            <a:r>
              <a:rPr lang="en-US" dirty="0">
                <a:solidFill>
                  <a:schemeClr val="bg1"/>
                </a:solidFill>
              </a:rPr>
              <a:t> </a:t>
            </a:r>
            <a:r>
              <a:rPr lang="en-US" dirty="0" err="1">
                <a:solidFill>
                  <a:schemeClr val="bg1"/>
                </a:solidFill>
              </a:rPr>
              <a:t>enorme</a:t>
            </a:r>
            <a:r>
              <a:rPr lang="en-US" dirty="0">
                <a:solidFill>
                  <a:schemeClr val="bg1"/>
                </a:solidFill>
              </a:rPr>
              <a:t> problem med </a:t>
            </a:r>
            <a:r>
              <a:rPr lang="en-US" dirty="0" err="1">
                <a:solidFill>
                  <a:schemeClr val="bg1"/>
                </a:solidFill>
              </a:rPr>
              <a:t>madspild</a:t>
            </a:r>
            <a:r>
              <a:rPr lang="en-US" dirty="0">
                <a:solidFill>
                  <a:schemeClr val="bg1"/>
                </a:solidFill>
              </a:rPr>
              <a:t>: </a:t>
            </a:r>
            <a:r>
              <a:rPr lang="en-US" dirty="0" err="1">
                <a:solidFill>
                  <a:schemeClr val="bg1"/>
                </a:solidFill>
              </a:rPr>
              <a:t>omkring</a:t>
            </a:r>
            <a:r>
              <a:rPr lang="en-US" dirty="0">
                <a:solidFill>
                  <a:schemeClr val="bg1"/>
                </a:solidFill>
              </a:rPr>
              <a:t> 153 </a:t>
            </a:r>
            <a:r>
              <a:rPr lang="en-US" dirty="0" err="1">
                <a:solidFill>
                  <a:schemeClr val="bg1"/>
                </a:solidFill>
              </a:rPr>
              <a:t>millioner</a:t>
            </a:r>
            <a:r>
              <a:rPr lang="en-US" dirty="0">
                <a:solidFill>
                  <a:schemeClr val="bg1"/>
                </a:solidFill>
              </a:rPr>
              <a:t> ton mad </a:t>
            </a:r>
            <a:r>
              <a:rPr lang="en-US" dirty="0" err="1">
                <a:solidFill>
                  <a:schemeClr val="bg1"/>
                </a:solidFill>
              </a:rPr>
              <a:t>går</a:t>
            </a:r>
            <a:r>
              <a:rPr lang="en-US" dirty="0">
                <a:solidFill>
                  <a:schemeClr val="bg1"/>
                </a:solidFill>
              </a:rPr>
              <a:t> </a:t>
            </a:r>
            <a:r>
              <a:rPr lang="en-US" dirty="0" err="1">
                <a:solidFill>
                  <a:schemeClr val="bg1"/>
                </a:solidFill>
              </a:rPr>
              <a:t>til</a:t>
            </a:r>
            <a:r>
              <a:rPr lang="en-US" dirty="0">
                <a:solidFill>
                  <a:schemeClr val="bg1"/>
                </a:solidFill>
              </a:rPr>
              <a:t> </a:t>
            </a:r>
            <a:r>
              <a:rPr lang="en-US" dirty="0" err="1">
                <a:solidFill>
                  <a:schemeClr val="bg1"/>
                </a:solidFill>
              </a:rPr>
              <a:t>spilde</a:t>
            </a:r>
            <a:r>
              <a:rPr lang="en-US" dirty="0">
                <a:solidFill>
                  <a:schemeClr val="bg1"/>
                </a:solidFill>
              </a:rPr>
              <a:t> </a:t>
            </a:r>
            <a:r>
              <a:rPr lang="en-US" dirty="0" err="1">
                <a:solidFill>
                  <a:schemeClr val="bg1"/>
                </a:solidFill>
              </a:rPr>
              <a:t>hvert</a:t>
            </a:r>
            <a:r>
              <a:rPr lang="en-US" dirty="0">
                <a:solidFill>
                  <a:schemeClr val="bg1"/>
                </a:solidFill>
              </a:rPr>
              <a:t> </a:t>
            </a:r>
            <a:r>
              <a:rPr lang="en-US" dirty="0" err="1">
                <a:solidFill>
                  <a:schemeClr val="bg1"/>
                </a:solidFill>
              </a:rPr>
              <a:t>år</a:t>
            </a:r>
            <a:r>
              <a:rPr lang="en-US" dirty="0">
                <a:solidFill>
                  <a:schemeClr val="bg1"/>
                </a:solidFill>
              </a:rPr>
              <a:t>, </a:t>
            </a:r>
            <a:r>
              <a:rPr lang="en-US" dirty="0" err="1">
                <a:solidFill>
                  <a:schemeClr val="bg1"/>
                </a:solidFill>
              </a:rPr>
              <a:t>hvilket</a:t>
            </a:r>
            <a:r>
              <a:rPr lang="en-US" dirty="0">
                <a:solidFill>
                  <a:schemeClr val="bg1"/>
                </a:solidFill>
              </a:rPr>
              <a:t> </a:t>
            </a:r>
            <a:r>
              <a:rPr lang="en-US" dirty="0" err="1">
                <a:solidFill>
                  <a:schemeClr val="bg1"/>
                </a:solidFill>
              </a:rPr>
              <a:t>koster</a:t>
            </a:r>
            <a:r>
              <a:rPr lang="en-US" dirty="0">
                <a:solidFill>
                  <a:schemeClr val="bg1"/>
                </a:solidFill>
              </a:rPr>
              <a:t> </a:t>
            </a:r>
            <a:r>
              <a:rPr lang="en-US" dirty="0" err="1">
                <a:solidFill>
                  <a:schemeClr val="bg1"/>
                </a:solidFill>
              </a:rPr>
              <a:t>milliarder</a:t>
            </a:r>
            <a:r>
              <a:rPr lang="en-US" dirty="0">
                <a:solidFill>
                  <a:schemeClr val="bg1"/>
                </a:solidFill>
              </a:rPr>
              <a:t> </a:t>
            </a:r>
            <a:r>
              <a:rPr lang="en-US" dirty="0" err="1">
                <a:solidFill>
                  <a:schemeClr val="bg1"/>
                </a:solidFill>
              </a:rPr>
              <a:t>af</a:t>
            </a:r>
            <a:r>
              <a:rPr lang="en-US" dirty="0">
                <a:solidFill>
                  <a:schemeClr val="bg1"/>
                </a:solidFill>
              </a:rPr>
              <a:t> euro </a:t>
            </a:r>
            <a:r>
              <a:rPr lang="en-US" dirty="0" err="1">
                <a:solidFill>
                  <a:schemeClr val="bg1"/>
                </a:solidFill>
              </a:rPr>
              <a:t>og</a:t>
            </a:r>
            <a:r>
              <a:rPr lang="en-US" dirty="0">
                <a:solidFill>
                  <a:schemeClr val="bg1"/>
                </a:solidFill>
              </a:rPr>
              <a:t> </a:t>
            </a:r>
            <a:r>
              <a:rPr lang="en-US" dirty="0" err="1">
                <a:solidFill>
                  <a:schemeClr val="bg1"/>
                </a:solidFill>
              </a:rPr>
              <a:t>bidrager</a:t>
            </a:r>
            <a:r>
              <a:rPr lang="en-US" dirty="0">
                <a:solidFill>
                  <a:schemeClr val="bg1"/>
                </a:solidFill>
              </a:rPr>
              <a:t> </a:t>
            </a:r>
            <a:r>
              <a:rPr lang="en-US" dirty="0" err="1">
                <a:solidFill>
                  <a:schemeClr val="bg1"/>
                </a:solidFill>
              </a:rPr>
              <a:t>til</a:t>
            </a:r>
            <a:r>
              <a:rPr lang="en-US" dirty="0">
                <a:solidFill>
                  <a:schemeClr val="bg1"/>
                </a:solidFill>
              </a:rPr>
              <a:t> </a:t>
            </a:r>
            <a:r>
              <a:rPr lang="en-US" dirty="0" err="1">
                <a:solidFill>
                  <a:schemeClr val="bg1"/>
                </a:solidFill>
              </a:rPr>
              <a:t>klimaforandringer</a:t>
            </a:r>
            <a:r>
              <a:rPr lang="en-US" dirty="0">
                <a:solidFill>
                  <a:schemeClr val="bg1"/>
                </a:solidFill>
              </a:rPr>
              <a:t> </a:t>
            </a:r>
            <a:r>
              <a:rPr lang="en-US" dirty="0" err="1">
                <a:solidFill>
                  <a:schemeClr val="bg1"/>
                </a:solidFill>
              </a:rPr>
              <a:t>og</a:t>
            </a:r>
            <a:r>
              <a:rPr lang="en-US" dirty="0">
                <a:solidFill>
                  <a:schemeClr val="bg1"/>
                </a:solidFill>
              </a:rPr>
              <a:t> </a:t>
            </a:r>
            <a:r>
              <a:rPr lang="en-US" dirty="0" err="1">
                <a:solidFill>
                  <a:schemeClr val="bg1"/>
                </a:solidFill>
              </a:rPr>
              <a:t>ineffektiv</a:t>
            </a:r>
            <a:r>
              <a:rPr lang="en-US" dirty="0">
                <a:solidFill>
                  <a:schemeClr val="bg1"/>
                </a:solidFill>
              </a:rPr>
              <a:t> </a:t>
            </a:r>
            <a:r>
              <a:rPr lang="en-US" dirty="0" err="1">
                <a:solidFill>
                  <a:schemeClr val="bg1"/>
                </a:solidFill>
              </a:rPr>
              <a:t>ressourceudnyttelse</a:t>
            </a:r>
            <a:r>
              <a:rPr lang="en-US" dirty="0">
                <a:solidFill>
                  <a:schemeClr val="bg1"/>
                </a:solidFill>
              </a:rPr>
              <a:t>.</a:t>
            </a:r>
          </a:p>
          <a:p>
            <a:endParaRPr lang="en-US" dirty="0">
              <a:solidFill>
                <a:schemeClr val="bg1"/>
              </a:solidFill>
              <a:ea typeface="Calibri"/>
              <a:cs typeface="Calibri"/>
            </a:endParaRPr>
          </a:p>
          <a:p>
            <a:r>
              <a:rPr lang="en-US" dirty="0">
                <a:solidFill>
                  <a:schemeClr val="bg1"/>
                </a:solidFill>
                <a:ea typeface="Calibri"/>
                <a:cs typeface="Calibri"/>
              </a:rPr>
              <a:t>Er du </a:t>
            </a:r>
            <a:r>
              <a:rPr lang="en-US" dirty="0" err="1">
                <a:solidFill>
                  <a:schemeClr val="bg1"/>
                </a:solidFill>
                <a:ea typeface="Calibri"/>
                <a:cs typeface="Calibri"/>
              </a:rPr>
              <a:t>nysgerrig</a:t>
            </a:r>
            <a:r>
              <a:rPr lang="en-US" dirty="0">
                <a:solidFill>
                  <a:schemeClr val="bg1"/>
                </a:solidFill>
                <a:ea typeface="Calibri"/>
                <a:cs typeface="Calibri"/>
              </a:rPr>
              <a:t> </a:t>
            </a:r>
            <a:r>
              <a:rPr lang="en-US" dirty="0" err="1">
                <a:solidFill>
                  <a:schemeClr val="bg1"/>
                </a:solidFill>
                <a:ea typeface="Calibri"/>
                <a:cs typeface="Calibri"/>
              </a:rPr>
              <a:t>efter</a:t>
            </a:r>
            <a:r>
              <a:rPr lang="en-US" dirty="0">
                <a:solidFill>
                  <a:schemeClr val="bg1"/>
                </a:solidFill>
                <a:ea typeface="Calibri"/>
                <a:cs typeface="Calibri"/>
              </a:rPr>
              <a:t> at vide mere om </a:t>
            </a:r>
            <a:r>
              <a:rPr lang="en-US" b="1" dirty="0" err="1">
                <a:solidFill>
                  <a:schemeClr val="bg1"/>
                </a:solidFill>
                <a:ea typeface="Calibri"/>
                <a:cs typeface="Calibri"/>
              </a:rPr>
              <a:t>målene</a:t>
            </a:r>
            <a:r>
              <a:rPr lang="en-US" b="1" dirty="0">
                <a:solidFill>
                  <a:schemeClr val="bg1"/>
                </a:solidFill>
                <a:ea typeface="Calibri"/>
                <a:cs typeface="Calibri"/>
              </a:rPr>
              <a:t> for </a:t>
            </a:r>
            <a:r>
              <a:rPr lang="en-US" b="1" dirty="0" err="1">
                <a:solidFill>
                  <a:schemeClr val="bg1"/>
                </a:solidFill>
                <a:ea typeface="Calibri"/>
                <a:cs typeface="Calibri"/>
              </a:rPr>
              <a:t>bæredygtig</a:t>
            </a:r>
            <a:r>
              <a:rPr lang="en-US" b="1" dirty="0">
                <a:solidFill>
                  <a:schemeClr val="bg1"/>
                </a:solidFill>
                <a:ea typeface="Calibri"/>
                <a:cs typeface="Calibri"/>
              </a:rPr>
              <a:t> </a:t>
            </a:r>
            <a:r>
              <a:rPr lang="en-US" b="1" dirty="0" err="1">
                <a:solidFill>
                  <a:schemeClr val="bg1"/>
                </a:solidFill>
                <a:ea typeface="Calibri"/>
                <a:cs typeface="Calibri"/>
              </a:rPr>
              <a:t>udvikling</a:t>
            </a:r>
            <a:r>
              <a:rPr lang="en-US" dirty="0">
                <a:solidFill>
                  <a:schemeClr val="bg1"/>
                </a:solidFill>
                <a:ea typeface="Calibri"/>
                <a:cs typeface="Calibri"/>
              </a:rPr>
              <a:t>? </a:t>
            </a:r>
            <a:r>
              <a:rPr lang="en-US" dirty="0" err="1">
                <a:solidFill>
                  <a:schemeClr val="bg1"/>
                </a:solidFill>
                <a:ea typeface="Calibri"/>
                <a:cs typeface="Calibri"/>
              </a:rPr>
              <a:t>Klik</a:t>
            </a:r>
            <a:r>
              <a:rPr lang="en-US" dirty="0">
                <a:solidFill>
                  <a:schemeClr val="bg1"/>
                </a:solidFill>
                <a:ea typeface="Calibri"/>
                <a:cs typeface="Calibri"/>
              </a:rPr>
              <a:t> </a:t>
            </a:r>
            <a:r>
              <a:rPr lang="en-US" dirty="0">
                <a:solidFill>
                  <a:schemeClr val="bg1"/>
                </a:solidFill>
                <a:ea typeface="Calibri"/>
                <a:cs typeface="Calibri"/>
                <a:hlinkClick r:id="rId4"/>
              </a:rPr>
              <a:t>HER</a:t>
            </a:r>
            <a:r>
              <a:rPr lang="en-US" dirty="0">
                <a:solidFill>
                  <a:schemeClr val="bg1"/>
                </a:solidFill>
                <a:ea typeface="Calibri"/>
                <a:cs typeface="Calibri"/>
              </a:rPr>
              <a:t>! </a:t>
            </a:r>
            <a:endParaRPr lang="en-US" dirty="0"/>
          </a:p>
          <a:p>
            <a:endParaRPr lang="en-US" dirty="0">
              <a:solidFill>
                <a:schemeClr val="bg1"/>
              </a:solidFill>
              <a:ea typeface="Calibri"/>
              <a:cs typeface="Calibri"/>
            </a:endParaRPr>
          </a:p>
        </p:txBody>
      </p:sp>
      <p:sp>
        <p:nvSpPr>
          <p:cNvPr id="27" name="TextBox 3">
            <a:extLst>
              <a:ext uri="{FF2B5EF4-FFF2-40B4-BE49-F238E27FC236}">
                <a16:creationId xmlns:a16="http://schemas.microsoft.com/office/drawing/2014/main" id="{F5B6ABBA-87BC-4549-923E-3491D8CEA813}"/>
              </a:ext>
            </a:extLst>
          </p:cNvPr>
          <p:cNvSpPr txBox="1"/>
          <p:nvPr/>
        </p:nvSpPr>
        <p:spPr>
          <a:xfrm>
            <a:off x="-253014" y="6183143"/>
            <a:ext cx="5874328" cy="276999"/>
          </a:xfrm>
          <a:prstGeom prst="rect">
            <a:avLst/>
          </a:prstGeom>
          <a:noFill/>
        </p:spPr>
        <p:txBody>
          <a:bodyPr wrap="square" lIns="91440" tIns="45720" rIns="91440" bIns="45720" anchor="t">
            <a:spAutoFit/>
          </a:bodyPr>
          <a:lstStyle/>
          <a:p>
            <a:pPr algn="ctr"/>
            <a:r>
              <a:rPr lang="en-US" sz="1200">
                <a:ea typeface="Calibri"/>
                <a:cs typeface="Calibri"/>
                <a:hlinkClick r:id="rId5"/>
              </a:rPr>
              <a:t>EU spilder omkring 153 millioner </a:t>
            </a:r>
            <a:r>
              <a:rPr lang="en-US" sz="1200" err="1">
                <a:ea typeface="Calibri"/>
                <a:cs typeface="Calibri"/>
                <a:hlinkClick r:id="rId5"/>
              </a:rPr>
              <a:t>ton </a:t>
            </a:r>
            <a:r>
              <a:rPr lang="en-US" sz="1200">
                <a:ea typeface="Calibri"/>
                <a:cs typeface="Calibri"/>
                <a:hlinkClick r:id="rId5"/>
              </a:rPr>
              <a:t>mad</a:t>
            </a:r>
            <a:endParaRPr lang="en-US" sz="1200">
              <a:ea typeface="Calibri"/>
              <a:cs typeface="Calibri"/>
            </a:endParaRPr>
          </a:p>
        </p:txBody>
      </p:sp>
      <p:pic>
        <p:nvPicPr>
          <p:cNvPr id="5" name="Elementi multimediali online 4" descr="EU wastes around 153 million tonnes of food each year, says report">
            <a:hlinkClick r:id="" action="ppaction://media"/>
            <a:extLst>
              <a:ext uri="{FF2B5EF4-FFF2-40B4-BE49-F238E27FC236}">
                <a16:creationId xmlns:a16="http://schemas.microsoft.com/office/drawing/2014/main" id="{E02B1DA1-8DD3-4148-A38C-7F42CAA662CE}"/>
              </a:ext>
            </a:extLst>
          </p:cNvPr>
          <p:cNvPicPr>
            <a:picLocks noRot="1" noChangeAspect="1"/>
          </p:cNvPicPr>
          <p:nvPr>
            <a:videoFile r:link="rId1"/>
          </p:nvPr>
        </p:nvPicPr>
        <p:blipFill>
          <a:blip r:embed="rId6"/>
          <a:stretch>
            <a:fillRect/>
          </a:stretch>
        </p:blipFill>
        <p:spPr>
          <a:xfrm>
            <a:off x="1027938" y="2592040"/>
            <a:ext cx="5051090" cy="2853866"/>
          </a:xfrm>
          <a:prstGeom prst="rect">
            <a:avLst/>
          </a:prstGeom>
        </p:spPr>
      </p:pic>
    </p:spTree>
    <p:extLst>
      <p:ext uri="{BB962C8B-B14F-4D97-AF65-F5344CB8AC3E}">
        <p14:creationId xmlns:p14="http://schemas.microsoft.com/office/powerpoint/2010/main" val="273195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xfrm>
            <a:off x="896435" y="554554"/>
            <a:ext cx="5726787" cy="874148"/>
          </a:xfrm>
          <a:prstGeom prst="rect">
            <a:avLst/>
          </a:prstGeom>
        </p:spPr>
        <p:txBody>
          <a:bodyPr/>
          <a:lstStyle/>
          <a:p>
            <a:r>
              <a:rPr lang="en-US"/>
              <a:t>Øvelse for elever: </a:t>
            </a:r>
          </a:p>
          <a:p>
            <a:r>
              <a:rPr lang="en-US" b="0"/>
              <a:t>Mit køleskab, min indvirkning</a:t>
            </a: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326754" y="656025"/>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
        <p:nvSpPr>
          <p:cNvPr id="35" name="Text Placeholder 2">
            <a:extLst>
              <a:ext uri="{FF2B5EF4-FFF2-40B4-BE49-F238E27FC236}">
                <a16:creationId xmlns:a16="http://schemas.microsoft.com/office/drawing/2014/main" id="{72D033D9-7E5E-4849-8926-46B4F5DF5B03}"/>
              </a:ext>
            </a:extLst>
          </p:cNvPr>
          <p:cNvSpPr>
            <a:spLocks noGrp="1"/>
          </p:cNvSpPr>
          <p:nvPr>
            <p:ph type="body" sz="quarter" idx="19"/>
          </p:nvPr>
        </p:nvSpPr>
        <p:spPr>
          <a:xfrm>
            <a:off x="530453" y="2137519"/>
            <a:ext cx="11052202" cy="4179915"/>
          </a:xfrm>
          <a:prstGeom prst="rect">
            <a:avLst/>
          </a:prstGeom>
        </p:spPr>
        <p:txBody>
          <a:bodyPr/>
          <a:lstStyle/>
          <a:p>
            <a:pPr algn="l" rtl="0" fontAlgn="base"/>
            <a:r>
              <a:rPr lang="en-US" b="1" i="0" u="none" strike="noStrike">
                <a:solidFill>
                  <a:srgbClr val="292668"/>
                </a:solidFill>
                <a:effectLst/>
                <a:highlight>
                  <a:srgbClr val="F26F46"/>
                </a:highlight>
              </a:rPr>
              <a:t>Skab bevidsthed om personlige vaner i forbindelse med madspild </a:t>
            </a:r>
            <a:r>
              <a:rPr lang="en-US" b="0" i="0" u="none" strike="noStrike">
                <a:solidFill>
                  <a:srgbClr val="292668"/>
                </a:solidFill>
                <a:effectLst/>
              </a:rPr>
              <a:t>og udforsk praktiske måder at reducere spild på i husholdningen</a:t>
            </a:r>
            <a:r>
              <a:rPr lang="en-US" b="0" i="0">
                <a:effectLst/>
              </a:rPr>
              <a:t>​</a:t>
            </a:r>
          </a:p>
          <a:p>
            <a:pPr algn="l" rtl="0" fontAlgn="base"/>
            <a:r>
              <a:rPr lang="en-US" b="0" i="0">
                <a:effectLst/>
              </a:rPr>
              <a:t>​</a:t>
            </a:r>
          </a:p>
          <a:p>
            <a:pPr marL="342900" indent="-342900" algn="l" rtl="0" fontAlgn="base">
              <a:buFont typeface="Wingdings" pitchFamily="2" charset="2"/>
              <a:buChar char="§"/>
            </a:pPr>
            <a:r>
              <a:rPr lang="en-US" b="1" i="0">
                <a:effectLst/>
              </a:rPr>
              <a:t>Gennemgang</a:t>
            </a:r>
            <a:r>
              <a:rPr lang="en-US" b="0" i="0">
                <a:effectLst/>
              </a:rPr>
              <a:t>: Lav en liste over indholdet i dit køleskab og noter udløbsdatoerne.</a:t>
            </a:r>
          </a:p>
          <a:p>
            <a:pPr marL="342900" indent="-342900" algn="l" rtl="0" fontAlgn="base">
              <a:buFont typeface="Wingdings" pitchFamily="2" charset="2"/>
              <a:buChar char="§"/>
            </a:pPr>
            <a:endParaRPr lang="en-US" b="0" i="0">
              <a:effectLst/>
            </a:endParaRPr>
          </a:p>
          <a:p>
            <a:pPr marL="342900" indent="-342900" algn="l" rtl="0" fontAlgn="base">
              <a:buFont typeface="Wingdings" pitchFamily="2" charset="2"/>
              <a:buChar char="§"/>
            </a:pPr>
            <a:r>
              <a:rPr lang="en-US" b="1" i="0">
                <a:effectLst/>
              </a:rPr>
              <a:t>Evaluering:</a:t>
            </a:r>
            <a:r>
              <a:rPr lang="en-US" i="0">
                <a:effectLst/>
              </a:rPr>
              <a:t> 1</a:t>
            </a:r>
            <a:r>
              <a:rPr lang="en-US" b="0" i="0">
                <a:effectLst/>
              </a:rPr>
              <a:t>) Hvor ofte smider jeg mad ud?</a:t>
            </a:r>
            <a:r>
              <a:rPr lang="en-US"/>
              <a:t> 2</a:t>
            </a:r>
            <a:r>
              <a:rPr lang="en-US" b="0" i="0">
                <a:effectLst/>
              </a:rPr>
              <a:t>) Er varerne synlige og </a:t>
            </a:r>
            <a:r>
              <a:rPr lang="en-US" b="0" i="0" err="1">
                <a:effectLst/>
              </a:rPr>
              <a:t>organiserede</a:t>
            </a:r>
            <a:r>
              <a:rPr lang="en-US" b="0" i="0">
                <a:effectLst/>
              </a:rPr>
              <a:t>?</a:t>
            </a:r>
            <a:r>
              <a:rPr lang="en-US"/>
              <a:t> 3</a:t>
            </a:r>
            <a:r>
              <a:rPr lang="en-US" b="0" i="0">
                <a:effectLst/>
              </a:rPr>
              <a:t>) Er køleskabets indstillinger optimale for de forskellige fødevarer?</a:t>
            </a:r>
          </a:p>
          <a:p>
            <a:pPr marL="342900" indent="-342900" algn="l" rtl="0" fontAlgn="base">
              <a:buFont typeface="Wingdings" pitchFamily="2" charset="2"/>
              <a:buChar char="§"/>
            </a:pPr>
            <a:endParaRPr lang="en-US" b="0" i="0">
              <a:effectLst/>
            </a:endParaRPr>
          </a:p>
          <a:p>
            <a:pPr marL="342900" indent="-342900" algn="l" rtl="0" fontAlgn="base">
              <a:buFont typeface="Wingdings" pitchFamily="2" charset="2"/>
              <a:buChar char="§"/>
            </a:pPr>
            <a:r>
              <a:rPr lang="en-US" b="1" i="0">
                <a:effectLst/>
              </a:rPr>
              <a:t>Planlæg: </a:t>
            </a:r>
            <a:r>
              <a:rPr lang="en-US" b="0" i="0">
                <a:effectLst/>
              </a:rPr>
              <a:t>Find 2–3 ændringer, der kan reducere spild (f.eks. </a:t>
            </a:r>
            <a:r>
              <a:rPr lang="en-US" b="0" i="0" err="1">
                <a:effectLst/>
              </a:rPr>
              <a:t>omorganisere</a:t>
            </a:r>
            <a:r>
              <a:rPr lang="en-US" b="0" i="0">
                <a:effectLst/>
              </a:rPr>
              <a:t>, justere temperaturen, planlægge måltider).</a:t>
            </a:r>
          </a:p>
          <a:p>
            <a:pPr marL="342900" indent="-342900" algn="l" rtl="0" fontAlgn="base">
              <a:buFont typeface="Wingdings" pitchFamily="2" charset="2"/>
              <a:buChar char="§"/>
            </a:pPr>
            <a:endParaRPr lang="en-US" b="0" i="0">
              <a:effectLst/>
            </a:endParaRPr>
          </a:p>
          <a:p>
            <a:pPr marL="342900" indent="-342900" algn="l" rtl="0" fontAlgn="base">
              <a:buFont typeface="Wingdings" pitchFamily="2" charset="2"/>
              <a:buChar char="§"/>
            </a:pPr>
            <a:r>
              <a:rPr lang="en-US" b="1" i="0">
                <a:effectLst/>
              </a:rPr>
              <a:t>Reflekter: </a:t>
            </a:r>
            <a:r>
              <a:rPr lang="en-US" b="0" i="0">
                <a:effectLst/>
              </a:rPr>
              <a:t>Skriv 1–2 sætninger om, hvordan disse ændringer kan reducere spild og spare ressourcer.</a:t>
            </a:r>
          </a:p>
        </p:txBody>
      </p:sp>
    </p:spTree>
    <p:extLst>
      <p:ext uri="{BB962C8B-B14F-4D97-AF65-F5344CB8AC3E}">
        <p14:creationId xmlns:p14="http://schemas.microsoft.com/office/powerpoint/2010/main" val="2181169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BF5AD-659C-2E02-3193-9877375A22B3}"/>
            </a:ext>
          </a:extLst>
        </p:cNvPr>
        <p:cNvGrpSpPr/>
        <p:nvPr/>
      </p:nvGrpSpPr>
      <p:grpSpPr>
        <a:xfrm>
          <a:off x="0" y="0"/>
          <a:ext cx="0" cy="0"/>
          <a:chOff x="0" y="0"/>
          <a:chExt cx="0" cy="0"/>
        </a:xfrm>
      </p:grpSpPr>
      <p:pic>
        <p:nvPicPr>
          <p:cNvPr id="14" name="Picture Placeholder 30">
            <a:extLst>
              <a:ext uri="{FF2B5EF4-FFF2-40B4-BE49-F238E27FC236}">
                <a16:creationId xmlns:a16="http://schemas.microsoft.com/office/drawing/2014/main" id="{9333A044-3A0B-D8CE-2381-BBFB38938CD4}"/>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799128" y="746272"/>
            <a:ext cx="10203652" cy="5365455"/>
          </a:xfrm>
          <a:prstGeom prst="rect">
            <a:avLst/>
          </a:prstGeom>
        </p:spPr>
      </p:pic>
      <p:sp>
        <p:nvSpPr>
          <p:cNvPr id="15" name="Text Placeholder 14">
            <a:extLst>
              <a:ext uri="{FF2B5EF4-FFF2-40B4-BE49-F238E27FC236}">
                <a16:creationId xmlns:a16="http://schemas.microsoft.com/office/drawing/2014/main" id="{241B91E3-359F-4E30-B302-E566664C34C0}"/>
              </a:ext>
            </a:extLst>
          </p:cNvPr>
          <p:cNvSpPr>
            <a:spLocks noGrp="1"/>
          </p:cNvSpPr>
          <p:nvPr>
            <p:ph type="body" sz="quarter" idx="19"/>
          </p:nvPr>
        </p:nvSpPr>
        <p:spPr>
          <a:xfrm>
            <a:off x="2136842" y="1815874"/>
            <a:ext cx="7918315" cy="1412802"/>
          </a:xfrm>
          <a:solidFill>
            <a:schemeClr val="bg1"/>
          </a:solidFill>
        </p:spPr>
        <p:txBody>
          <a:bodyPr lIns="91440" tIns="45720" rIns="91440" bIns="45720" anchor="ctr"/>
          <a:lstStyle/>
          <a:p>
            <a:pPr>
              <a:lnSpc>
                <a:spcPts val="3000"/>
              </a:lnSpc>
              <a:spcBef>
                <a:spcPts val="0"/>
              </a:spcBef>
            </a:pPr>
            <a:r>
              <a:rPr lang="en-US" b="1" i="1">
                <a:solidFill>
                  <a:srgbClr val="F26F46"/>
                </a:solidFill>
              </a:rPr>
              <a:t>At reducere madspild er en lækker måde at spare penge på, bidrage til at brødføde verden og beskytte vores planet</a:t>
            </a:r>
            <a:endParaRPr lang="it-IT" i="1">
              <a:solidFill>
                <a:srgbClr val="F26F46"/>
              </a:solidFill>
              <a:latin typeface="Calibri"/>
              <a:ea typeface="Calibri"/>
              <a:cs typeface="Calibri"/>
            </a:endParaRPr>
          </a:p>
        </p:txBody>
      </p:sp>
      <p:sp>
        <p:nvSpPr>
          <p:cNvPr id="16" name="Text Placeholder 14">
            <a:extLst>
              <a:ext uri="{FF2B5EF4-FFF2-40B4-BE49-F238E27FC236}">
                <a16:creationId xmlns:a16="http://schemas.microsoft.com/office/drawing/2014/main" id="{FEDFFE02-DFD6-E754-6798-42EC0F0F4E5D}"/>
              </a:ext>
            </a:extLst>
          </p:cNvPr>
          <p:cNvSpPr txBox="1">
            <a:spLocks/>
          </p:cNvSpPr>
          <p:nvPr/>
        </p:nvSpPr>
        <p:spPr>
          <a:xfrm>
            <a:off x="7807153" y="3216080"/>
            <a:ext cx="2834907" cy="482958"/>
          </a:xfrm>
          <a:prstGeom prst="rect">
            <a:avLst/>
          </a:prstGeom>
          <a:noFill/>
          <a:ln>
            <a:noFill/>
          </a:ln>
        </p:spPr>
        <p:txBody>
          <a:bodyPr lIns="91440" tIns="45720" rIns="91440" bIns="45720" anchor="ctr"/>
          <a:lstStyle>
            <a:lvl1pPr marL="228600" indent="-228600" algn="ctr" defTabSz="914400" rtl="0" eaLnBrk="1" latinLnBrk="0" hangingPunct="1">
              <a:lnSpc>
                <a:spcPct val="90000"/>
              </a:lnSpc>
              <a:spcBef>
                <a:spcPts val="1000"/>
              </a:spcBef>
              <a:buFont typeface="Arial" panose="020B0604020202020204" pitchFamily="34" charset="0"/>
              <a:buNone/>
              <a:defRPr sz="3000" b="0" i="0" kern="1200" spc="0">
                <a:solidFill>
                  <a:srgbClr val="2926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000" b="1">
                <a:ea typeface="Calibri"/>
                <a:cs typeface="Calibri"/>
              </a:rPr>
              <a:t>- Tristram Stuart</a:t>
            </a:r>
            <a:endParaRPr lang="en-IE" sz="2000" b="1" i="0">
              <a:ea typeface="Calibri"/>
              <a:cs typeface="Calibri"/>
            </a:endParaRPr>
          </a:p>
        </p:txBody>
      </p:sp>
      <p:grpSp>
        <p:nvGrpSpPr>
          <p:cNvPr id="17" name="Group 16">
            <a:extLst>
              <a:ext uri="{FF2B5EF4-FFF2-40B4-BE49-F238E27FC236}">
                <a16:creationId xmlns:a16="http://schemas.microsoft.com/office/drawing/2014/main" id="{5993CC70-DEAB-C9F7-172D-9B695BBFC3C3}"/>
              </a:ext>
            </a:extLst>
          </p:cNvPr>
          <p:cNvGrpSpPr/>
          <p:nvPr/>
        </p:nvGrpSpPr>
        <p:grpSpPr>
          <a:xfrm>
            <a:off x="5585889" y="494273"/>
            <a:ext cx="1487826" cy="1083162"/>
            <a:chOff x="3400450" y="986392"/>
            <a:chExt cx="1487826" cy="1083162"/>
          </a:xfrm>
        </p:grpSpPr>
        <p:sp>
          <p:nvSpPr>
            <p:cNvPr id="18" name="Freeform 17">
              <a:extLst>
                <a:ext uri="{FF2B5EF4-FFF2-40B4-BE49-F238E27FC236}">
                  <a16:creationId xmlns:a16="http://schemas.microsoft.com/office/drawing/2014/main" id="{DC6D1162-F63F-0D1F-CFCA-2D192CDDA5D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799E9FE-3795-0A4C-6558-D76FA3A83F8E}"/>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92668"/>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3742869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a:extLst>
              <a:ext uri="{FF2B5EF4-FFF2-40B4-BE49-F238E27FC236}">
                <a16:creationId xmlns:a16="http://schemas.microsoft.com/office/drawing/2014/main" id="{9EF9F3E2-517A-D141-9F01-9831E126136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a:t>01</a:t>
            </a:r>
          </a:p>
        </p:txBody>
      </p:sp>
      <p:sp>
        <p:nvSpPr>
          <p:cNvPr id="14" name="Rectangle 13">
            <a:extLst>
              <a:ext uri="{FF2B5EF4-FFF2-40B4-BE49-F238E27FC236}">
                <a16:creationId xmlns:a16="http://schemas.microsoft.com/office/drawing/2014/main" id="{BE59536B-CB14-6A49-9925-C70C0915408D}"/>
              </a:ext>
            </a:extLst>
          </p:cNvPr>
          <p:cNvSpPr/>
          <p:nvPr/>
        </p:nvSpPr>
        <p:spPr>
          <a:xfrm>
            <a:off x="955965" y="3110948"/>
            <a:ext cx="9411354"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955965" y="3163246"/>
            <a:ext cx="9555296" cy="646331"/>
          </a:xfrm>
          <a:prstGeom prst="rect">
            <a:avLst/>
          </a:prstGeom>
          <a:noFill/>
        </p:spPr>
        <p:txBody>
          <a:bodyPr wrap="square" rtlCol="0">
            <a:spAutoFit/>
          </a:bodyPr>
          <a:lstStyle/>
          <a:p>
            <a:r>
              <a:rPr lang="en-US" sz="3600" b="1" spc="324">
                <a:solidFill>
                  <a:srgbClr val="F26F46"/>
                </a:solidFill>
                <a:latin typeface="Calibri" panose="020F0502020204030204" pitchFamily="34" charset="0"/>
                <a:cs typeface="Calibri" panose="020F0502020204030204" pitchFamily="34" charset="0"/>
              </a:rPr>
              <a:t>INTRODUKTION OG LÆRINGSMÅL</a:t>
            </a:r>
          </a:p>
        </p:txBody>
      </p:sp>
      <p:grpSp>
        <p:nvGrpSpPr>
          <p:cNvPr id="6" name="Group 5">
            <a:extLst>
              <a:ext uri="{FF2B5EF4-FFF2-40B4-BE49-F238E27FC236}">
                <a16:creationId xmlns:a16="http://schemas.microsoft.com/office/drawing/2014/main" id="{6A592C18-A129-759D-2A8C-B28F666EACC3}"/>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D941914D-6094-403C-738E-3740110831F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DF1A00C5-B02C-057A-5B34-C7BCD7CF36D1}"/>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0A55076B-A6E3-C119-98AB-F66A7008851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65BBDC-A6BD-192D-B69C-DF707EF0A6E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07C1C4-E75A-78AE-239E-EDB89EE81C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7287B6-65AE-37AB-9EFB-CB5224C7A77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1F6C18FB-1854-6D6F-BD42-750CB1ED865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12626A7-B7B8-0858-6145-2780580951E3}"/>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E000DB7-BCAC-1FCC-48F2-F856D30B564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B66A741-24BD-576D-9292-224670228AD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A3C7D7FC-90C8-C519-F8E6-7EBCD5E66E5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1B87C96-5E83-F85F-E75B-9E565F2D6F15}"/>
              </a:ext>
            </a:extLst>
          </p:cNvPr>
          <p:cNvSpPr>
            <a:spLocks noGrp="1"/>
          </p:cNvSpPr>
          <p:nvPr>
            <p:ph type="body" sz="quarter" idx="18"/>
          </p:nvPr>
        </p:nvSpPr>
        <p:spPr>
          <a:xfrm>
            <a:off x="662235" y="2060170"/>
            <a:ext cx="9715479" cy="3745544"/>
          </a:xfrm>
        </p:spPr>
        <p:txBody>
          <a:bodyPr/>
          <a:lstStyle/>
          <a:p>
            <a:pPr marL="342900" indent="-342900">
              <a:buFont typeface="Wingdings" pitchFamily="2" charset="2"/>
              <a:buChar char="§"/>
            </a:pPr>
            <a:r>
              <a:rPr lang="en-US"/>
              <a:t>Fødevaresystemernes samfundsmæssige konsekvenser vedrører </a:t>
            </a:r>
            <a:r>
              <a:rPr lang="en-US" b="1"/>
              <a:t>mennesker </a:t>
            </a:r>
            <a:r>
              <a:rPr lang="en-US"/>
              <a:t>og </a:t>
            </a:r>
            <a:r>
              <a:rPr lang="en-US" b="1"/>
              <a:t>retfærdighed </a:t>
            </a:r>
            <a:r>
              <a:rPr lang="en-US"/>
              <a:t>i forbindelse med, hvordan fødevarer produceres, distribueres og forbruges, herunder </a:t>
            </a:r>
            <a:r>
              <a:rPr lang="en-US" b="1"/>
              <a:t>adgangen til prisoverkommelige og næringsrige fødevarer</a:t>
            </a:r>
            <a:r>
              <a:rPr lang="en-US"/>
              <a:t>.</a:t>
            </a:r>
          </a:p>
          <a:p>
            <a:pPr marL="342900" indent="-342900">
              <a:buFont typeface="Wingdings" pitchFamily="2" charset="2"/>
              <a:buChar char="§"/>
            </a:pPr>
            <a:endParaRPr lang="en-US"/>
          </a:p>
          <a:p>
            <a:pPr marL="342900" indent="-342900">
              <a:buFont typeface="Wingdings" pitchFamily="2" charset="2"/>
              <a:buChar char="§"/>
            </a:pPr>
            <a:r>
              <a:rPr lang="en-US"/>
              <a:t>For at imødegå disse konsekvenser kræves der fødevaresystemer, der understøtter god ernæring, forebygger kostrelaterede sygdomme, fremmer dyrevelfærd og mindsker sociale uligheder gennem inkluderende politikker og støttende miljøer.</a:t>
            </a:r>
          </a:p>
        </p:txBody>
      </p:sp>
      <p:sp>
        <p:nvSpPr>
          <p:cNvPr id="2" name="Text Placeholder 1">
            <a:extLst>
              <a:ext uri="{FF2B5EF4-FFF2-40B4-BE49-F238E27FC236}">
                <a16:creationId xmlns:a16="http://schemas.microsoft.com/office/drawing/2014/main" id="{80FB803B-2D17-508E-E0CC-79785F485781}"/>
              </a:ext>
            </a:extLst>
          </p:cNvPr>
          <p:cNvSpPr>
            <a:spLocks noGrp="1"/>
          </p:cNvSpPr>
          <p:nvPr>
            <p:ph type="body" sz="quarter" idx="16"/>
          </p:nvPr>
        </p:nvSpPr>
        <p:spPr>
          <a:xfrm>
            <a:off x="-2" y="650590"/>
            <a:ext cx="8792512" cy="1183495"/>
          </a:xfrm>
          <a:solidFill>
            <a:srgbClr val="F26F46"/>
          </a:solidFill>
        </p:spPr>
        <p:txBody>
          <a:bodyPr/>
          <a:lstStyle/>
          <a:p>
            <a:pPr marL="585788">
              <a:lnSpc>
                <a:spcPct val="100000"/>
              </a:lnSpc>
            </a:pPr>
            <a:r>
              <a:rPr lang="en-US"/>
              <a:t>FØDEVARESYSTEMERNES SAMFUNDSMÆSSIGE KONSEKVENSER</a:t>
            </a:r>
          </a:p>
        </p:txBody>
      </p:sp>
      <p:grpSp>
        <p:nvGrpSpPr>
          <p:cNvPr id="16" name="Group 15">
            <a:extLst>
              <a:ext uri="{FF2B5EF4-FFF2-40B4-BE49-F238E27FC236}">
                <a16:creationId xmlns:a16="http://schemas.microsoft.com/office/drawing/2014/main" id="{103160D5-C763-99FA-AF75-E529A24A9AE4}"/>
              </a:ext>
            </a:extLst>
          </p:cNvPr>
          <p:cNvGrpSpPr/>
          <p:nvPr/>
        </p:nvGrpSpPr>
        <p:grpSpPr>
          <a:xfrm>
            <a:off x="9729537" y="209537"/>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DAF224FA-4AE9-16F7-F1DC-BD2BDA271C9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53EDEEE4-3F1D-5E02-5D3F-F29A381D177C}"/>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FE46D02E-DDD1-3D1E-66F9-2CC8BBFA5E5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D70E821-A3DC-674F-6457-19FE14F94B9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B15CF66-7797-99A3-7A60-181A734D291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921AB19-9D58-1AB3-E2F4-F1AB2994BF6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06AD4695-78DE-FBAF-7742-536A1E504529}"/>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017294-6D93-2DC8-55AF-8AFEB44DE37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FD75C7F-F4E4-760C-A77F-2F70F31EC45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5AB568-C8C7-586A-1B73-09EAE4FCC87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2443443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3341B3C0-EAEA-0A91-5A4A-2E37674FBFDC}"/>
              </a:ext>
            </a:extLst>
          </p:cNvPr>
          <p:cNvSpPr>
            <a:spLocks noGrp="1"/>
          </p:cNvSpPr>
          <p:nvPr>
            <p:ph type="body" sz="quarter" idx="16"/>
          </p:nvPr>
        </p:nvSpPr>
        <p:spPr>
          <a:xfrm>
            <a:off x="904856" y="583825"/>
            <a:ext cx="5762644" cy="803654"/>
          </a:xfrm>
        </p:spPr>
        <p:txBody>
          <a:bodyPr/>
          <a:lstStyle/>
          <a:p>
            <a:r>
              <a:rPr lang="nl-NL"/>
              <a:t>Mad </a:t>
            </a:r>
            <a:r>
              <a:rPr lang="nl-NL" err="1"/>
              <a:t>til alle</a:t>
            </a:r>
            <a:endParaRPr lang="en-NL"/>
          </a:p>
        </p:txBody>
      </p:sp>
      <p:sp>
        <p:nvSpPr>
          <p:cNvPr id="6" name="Tijdelijke aanduiding voor tekst 5">
            <a:extLst>
              <a:ext uri="{FF2B5EF4-FFF2-40B4-BE49-F238E27FC236}">
                <a16:creationId xmlns:a16="http://schemas.microsoft.com/office/drawing/2014/main" id="{AC8EEEAD-0898-A346-A7ED-20B711505E6F}"/>
              </a:ext>
            </a:extLst>
          </p:cNvPr>
          <p:cNvSpPr>
            <a:spLocks noGrp="1"/>
          </p:cNvSpPr>
          <p:nvPr>
            <p:ph type="body" sz="quarter" idx="19"/>
          </p:nvPr>
        </p:nvSpPr>
        <p:spPr>
          <a:xfrm>
            <a:off x="904856" y="1608632"/>
            <a:ext cx="6524644" cy="4250335"/>
          </a:xfrm>
        </p:spPr>
        <p:txBody>
          <a:bodyPr/>
          <a:lstStyle/>
          <a:p>
            <a:pPr marL="342900" indent="-342900">
              <a:buFont typeface="Arial" panose="020B0604020202020204" pitchFamily="34" charset="0"/>
              <a:buChar char="•"/>
            </a:pPr>
            <a:r>
              <a:rPr lang="en-US" b="1"/>
              <a:t>Fødevaresikkerhed: </a:t>
            </a:r>
            <a:r>
              <a:rPr lang="en-US"/>
              <a:t>Alle mennesker har pålidelig adgang til tilstrækkelig, sikker og næringsrig mad.</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a:t>Adgang og overkommelige priser: </a:t>
            </a:r>
            <a:r>
              <a:rPr lang="en-US"/>
              <a:t>Sund mad er fysisk tilgængelig og økonomisk overkommelig for alle.</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a:t>Fødevaresikkerhed: </a:t>
            </a:r>
            <a:r>
              <a:rPr lang="en-US"/>
              <a:t>Fødevarer produceres og håndteres på en måde, der forhindrer forurening og sundhedsrisici.</a:t>
            </a:r>
          </a:p>
          <a:p>
            <a:pPr marL="0" indent="0"/>
            <a:endParaRPr lang="en-US"/>
          </a:p>
          <a:p>
            <a:pPr marL="342900" indent="-342900">
              <a:buFont typeface="Arial" panose="020B0604020202020204" pitchFamily="34" charset="0"/>
              <a:buChar char="•"/>
            </a:pPr>
            <a:r>
              <a:rPr lang="en-US" b="1"/>
              <a:t>Retfærdighed og lighed: </a:t>
            </a:r>
            <a:r>
              <a:rPr lang="en-US"/>
              <a:t>Fødevaresystemerne mindsker uligheder og sikrer retfærdige vilkår i hele fødevarekæden.</a:t>
            </a:r>
          </a:p>
        </p:txBody>
      </p:sp>
      <p:pic>
        <p:nvPicPr>
          <p:cNvPr id="4" name="Picture Placeholder 31">
            <a:extLst>
              <a:ext uri="{FF2B5EF4-FFF2-40B4-BE49-F238E27FC236}">
                <a16:creationId xmlns:a16="http://schemas.microsoft.com/office/drawing/2014/main" id="{4B2B4B15-915D-7F4D-A879-7502FCBBE03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48600" y="354659"/>
            <a:ext cx="3555421" cy="6170724"/>
          </a:xfrm>
          <a:prstGeom prst="rect">
            <a:avLst/>
          </a:prstGeom>
        </p:spPr>
      </p:pic>
    </p:spTree>
    <p:extLst>
      <p:ext uri="{BB962C8B-B14F-4D97-AF65-F5344CB8AC3E}">
        <p14:creationId xmlns:p14="http://schemas.microsoft.com/office/powerpoint/2010/main" val="2502068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xfrm>
            <a:off x="896435" y="517607"/>
            <a:ext cx="10479218" cy="803654"/>
          </a:xfrm>
          <a:prstGeom prst="rect">
            <a:avLst/>
          </a:prstGeom>
        </p:spPr>
        <p:txBody>
          <a:bodyPr/>
          <a:lstStyle/>
          <a:p>
            <a:r>
              <a:rPr lang="en-US" dirty="0" err="1"/>
              <a:t>Øvelse</a:t>
            </a:r>
            <a:r>
              <a:rPr lang="en-US" dirty="0"/>
              <a:t> for den </a:t>
            </a:r>
            <a:r>
              <a:rPr lang="en-US" dirty="0" err="1"/>
              <a:t>lærende</a:t>
            </a:r>
            <a:r>
              <a:rPr lang="en-US" dirty="0"/>
              <a:t>:</a:t>
            </a:r>
          </a:p>
          <a:p>
            <a:r>
              <a:rPr lang="en-US" b="0" dirty="0" err="1"/>
              <a:t>Reflekter</a:t>
            </a:r>
            <a:r>
              <a:rPr lang="en-US" b="0" dirty="0"/>
              <a:t> </a:t>
            </a:r>
            <a:r>
              <a:rPr lang="en-US" b="0" dirty="0" err="1"/>
              <a:t>og</a:t>
            </a:r>
            <a:r>
              <a:rPr lang="en-US" b="0" dirty="0"/>
              <a:t> </a:t>
            </a:r>
            <a:r>
              <a:rPr lang="en-US" b="0" dirty="0" err="1"/>
              <a:t>diskuter</a:t>
            </a:r>
            <a:r>
              <a:rPr lang="en-US" b="0" dirty="0"/>
              <a:t> med en </a:t>
            </a:r>
            <a:r>
              <a:rPr lang="en-US" b="0" dirty="0" err="1"/>
              <a:t>klassekammerat</a:t>
            </a:r>
            <a:endParaRPr lang="en-US" b="0" dirty="0"/>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530453" y="2137519"/>
            <a:ext cx="11052202" cy="4266997"/>
          </a:xfrm>
          <a:prstGeom prst="rect">
            <a:avLst/>
          </a:prstGeom>
        </p:spPr>
        <p:txBody>
          <a:bodyPr/>
          <a:lstStyle/>
          <a:p>
            <a:r>
              <a:rPr lang="en-US" b="1"/>
              <a:t>Påstand 1: </a:t>
            </a:r>
            <a:r>
              <a:rPr lang="en-US" i="1"/>
              <a:t>At gøre fødevarer mere bæredygtige vil altid gøre dem mindre overkommelige for de mennesker, der har mest brug for dem</a:t>
            </a:r>
            <a:endParaRPr lang="en-US"/>
          </a:p>
          <a:p>
            <a:r>
              <a:rPr lang="en-US" b="1"/>
              <a:t>Påstand 2: </a:t>
            </a:r>
            <a:r>
              <a:rPr lang="en-US" i="1"/>
              <a:t>Madspild i rige lande er et større etisk problem end madmangel i fattige lande</a:t>
            </a:r>
            <a:endParaRPr lang="en-US"/>
          </a:p>
          <a:p>
            <a:pPr marL="457200" indent="-457200">
              <a:buFont typeface="+mj-lt"/>
              <a:buAutoNum type="arabicPeriod"/>
            </a:pPr>
            <a:endParaRPr lang="en-US"/>
          </a:p>
          <a:p>
            <a:pPr marL="457200" indent="-457200">
              <a:buFont typeface="+mj-lt"/>
              <a:buAutoNum type="arabicPeriod"/>
            </a:pPr>
            <a:r>
              <a:rPr lang="en-US"/>
              <a:t>Vælg udsagn 1 eller 2 og diskuter det derhjemme eller i en lille gruppe</a:t>
            </a:r>
          </a:p>
          <a:p>
            <a:pPr marL="457200" indent="-457200">
              <a:buFont typeface="+mj-lt"/>
              <a:buAutoNum type="arabicPeriod"/>
            </a:pPr>
            <a:r>
              <a:rPr lang="en-US"/>
              <a:t>Lad alle klart give udtryk for, om de er enige eller uenige, og forklare deres begrundelse</a:t>
            </a:r>
          </a:p>
          <a:p>
            <a:pPr marL="457200" indent="-457200">
              <a:buFont typeface="+mj-lt"/>
              <a:buAutoNum type="arabicPeriod"/>
            </a:pPr>
            <a:r>
              <a:rPr lang="en-US"/>
              <a:t>Tag noter om de vigtigste argumenter, der kommer frem under diskussionen</a:t>
            </a:r>
          </a:p>
          <a:p>
            <a:pPr marL="457200" indent="-457200">
              <a:buFont typeface="+mj-lt"/>
              <a:buAutoNum type="arabicPeriod"/>
            </a:pPr>
            <a:r>
              <a:rPr lang="en-US"/>
              <a:t>Reflekter individuelt eller i gruppen: </a:t>
            </a:r>
          </a:p>
          <a:p>
            <a:pPr marL="0" indent="0"/>
            <a:r>
              <a:rPr lang="en-US"/>
              <a:t>	- Hvilke meninger overraskede dig? </a:t>
            </a:r>
          </a:p>
          <a:p>
            <a:pPr marL="0" indent="0"/>
            <a:r>
              <a:rPr lang="en-US"/>
              <a:t>	- Har din egen holdning ændret sig? Hvorfor eller hvorfor ikke? </a:t>
            </a:r>
          </a:p>
          <a:p>
            <a:pPr marL="0" indent="0"/>
            <a:r>
              <a:rPr lang="en-US"/>
              <a:t>	- Hvad fortæller denne diskussion dig om fødevaresystemer og ansvar?</a:t>
            </a: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6316594" y="189023"/>
            <a:ext cx="1073034" cy="946180"/>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080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32C20200-6F8C-F556-9EC1-0BD841847FDA}"/>
              </a:ext>
            </a:extLst>
          </p:cNvPr>
          <p:cNvSpPr>
            <a:spLocks noGrp="1"/>
          </p:cNvSpPr>
          <p:nvPr>
            <p:ph type="body" sz="quarter" idx="17"/>
          </p:nvPr>
        </p:nvSpPr>
        <p:spPr/>
        <p:txBody>
          <a:bodyPr/>
          <a:lstStyle/>
          <a:p>
            <a:r>
              <a:rPr lang="en-US"/>
              <a:t>03</a:t>
            </a:r>
          </a:p>
        </p:txBody>
      </p:sp>
      <p:sp>
        <p:nvSpPr>
          <p:cNvPr id="14" name="Rectangle 13">
            <a:extLst>
              <a:ext uri="{FF2B5EF4-FFF2-40B4-BE49-F238E27FC236}">
                <a16:creationId xmlns:a16="http://schemas.microsoft.com/office/drawing/2014/main" id="{94A2FE3F-F4C2-BB91-1F10-E78D3D716B5B}"/>
              </a:ext>
            </a:extLst>
          </p:cNvPr>
          <p:cNvSpPr/>
          <p:nvPr/>
        </p:nvSpPr>
        <p:spPr>
          <a:xfrm>
            <a:off x="1362717" y="3098248"/>
            <a:ext cx="9739396" cy="609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1635733" y="3073596"/>
            <a:ext cx="9757324" cy="646331"/>
          </a:xfrm>
          <a:prstGeom prst="rect">
            <a:avLst/>
          </a:prstGeom>
          <a:noFill/>
        </p:spPr>
        <p:txBody>
          <a:bodyPr wrap="square" lIns="91440" tIns="45720" rIns="91440" bIns="45720" rtlCol="0" anchor="t">
            <a:spAutoFit/>
          </a:bodyPr>
          <a:lstStyle/>
          <a:p>
            <a:r>
              <a:rPr lang="en-US" sz="3600" b="1" spc="324">
                <a:solidFill>
                  <a:srgbClr val="F26F46"/>
                </a:solidFill>
                <a:latin typeface="Calibri"/>
                <a:ea typeface="Calibri"/>
                <a:cs typeface="Calibri"/>
              </a:rPr>
              <a:t>RETFÆRDIGHED, ETIK OG ANSVAR</a:t>
            </a: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580107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pic>
        <p:nvPicPr>
          <p:cNvPr id="36" name="Picture Placeholder 31">
            <a:extLst>
              <a:ext uri="{FF2B5EF4-FFF2-40B4-BE49-F238E27FC236}">
                <a16:creationId xmlns:a16="http://schemas.microsoft.com/office/drawing/2014/main" id="{CD3CD086-E12F-A546-AC81-2363E1FA209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452022" y="199849"/>
            <a:ext cx="3182664" cy="6306988"/>
          </a:xfrm>
          <a:prstGeom prst="rect">
            <a:avLst/>
          </a:prstGeom>
        </p:spPr>
      </p:pic>
      <p:sp>
        <p:nvSpPr>
          <p:cNvPr id="32" name="Rettangolo 31">
            <a:extLst>
              <a:ext uri="{FF2B5EF4-FFF2-40B4-BE49-F238E27FC236}">
                <a16:creationId xmlns:a16="http://schemas.microsoft.com/office/drawing/2014/main" id="{357C7CF6-0CBC-D543-AFC2-204E519DAC56}"/>
              </a:ext>
            </a:extLst>
          </p:cNvPr>
          <p:cNvSpPr/>
          <p:nvPr/>
        </p:nvSpPr>
        <p:spPr>
          <a:xfrm>
            <a:off x="580768" y="630196"/>
            <a:ext cx="9201438" cy="715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1" name="Segnaposto testo 30">
            <a:extLst>
              <a:ext uri="{FF2B5EF4-FFF2-40B4-BE49-F238E27FC236}">
                <a16:creationId xmlns:a16="http://schemas.microsoft.com/office/drawing/2014/main" id="{1DE4C151-8E80-6E43-8CF9-C59379D4F33B}"/>
              </a:ext>
            </a:extLst>
          </p:cNvPr>
          <p:cNvSpPr>
            <a:spLocks noGrp="1"/>
          </p:cNvSpPr>
          <p:nvPr>
            <p:ph type="body" sz="quarter" idx="16"/>
          </p:nvPr>
        </p:nvSpPr>
        <p:spPr>
          <a:xfrm>
            <a:off x="866378" y="692811"/>
            <a:ext cx="9168973" cy="803654"/>
          </a:xfrm>
        </p:spPr>
        <p:txBody>
          <a:bodyPr/>
          <a:lstStyle/>
          <a:p>
            <a:r>
              <a:rPr lang="it-IT">
                <a:solidFill>
                  <a:srgbClr val="F26F46"/>
                </a:solidFill>
              </a:rPr>
              <a:t>03. </a:t>
            </a:r>
            <a:r>
              <a:rPr lang="it-IT" err="1">
                <a:solidFill>
                  <a:srgbClr val="F26F46"/>
                </a:solidFill>
              </a:rPr>
              <a:t>Retfærdighed</a:t>
            </a:r>
            <a:r>
              <a:rPr lang="it-IT">
                <a:solidFill>
                  <a:srgbClr val="F26F46"/>
                </a:solidFill>
              </a:rPr>
              <a:t>, </a:t>
            </a:r>
            <a:r>
              <a:rPr lang="it-IT" err="1">
                <a:solidFill>
                  <a:srgbClr val="F26F46"/>
                </a:solidFill>
              </a:rPr>
              <a:t>etik </a:t>
            </a:r>
            <a:r>
              <a:rPr lang="it-IT">
                <a:solidFill>
                  <a:srgbClr val="F26F46"/>
                </a:solidFill>
              </a:rPr>
              <a:t>og </a:t>
            </a:r>
            <a:r>
              <a:rPr lang="it-IT" err="1">
                <a:solidFill>
                  <a:srgbClr val="F26F46"/>
                </a:solidFill>
              </a:rPr>
              <a:t>ansvar</a:t>
            </a:r>
            <a:endParaRPr lang="it-IT">
              <a:solidFill>
                <a:srgbClr val="F26F46"/>
              </a:solidFill>
            </a:endParaRPr>
          </a:p>
        </p:txBody>
      </p:sp>
      <p:sp>
        <p:nvSpPr>
          <p:cNvPr id="35" name="Tijdelijke aanduiding voor tekst 5">
            <a:extLst>
              <a:ext uri="{FF2B5EF4-FFF2-40B4-BE49-F238E27FC236}">
                <a16:creationId xmlns:a16="http://schemas.microsoft.com/office/drawing/2014/main" id="{D65CC3FD-7C77-5948-A74E-1B283EDA46A9}"/>
              </a:ext>
            </a:extLst>
          </p:cNvPr>
          <p:cNvSpPr>
            <a:spLocks noGrp="1"/>
          </p:cNvSpPr>
          <p:nvPr>
            <p:ph type="body" sz="quarter" idx="19"/>
          </p:nvPr>
        </p:nvSpPr>
        <p:spPr>
          <a:xfrm>
            <a:off x="580768" y="2365886"/>
            <a:ext cx="7819223" cy="3263612"/>
          </a:xfrm>
        </p:spPr>
        <p:txBody>
          <a:bodyPr/>
          <a:lstStyle/>
          <a:p>
            <a:pPr marL="342900" indent="-342900">
              <a:buFont typeface="Arial" panose="020B0604020202020204" pitchFamily="34" charset="0"/>
              <a:buChar char="•"/>
            </a:pPr>
            <a:r>
              <a:rPr lang="en-US" b="1"/>
              <a:t>Retfærdighed i fødevaresystemer</a:t>
            </a:r>
          </a:p>
          <a:p>
            <a:pPr marL="0" indent="0"/>
            <a:r>
              <a:rPr lang="en-US" b="1"/>
              <a:t>	</a:t>
            </a:r>
            <a:r>
              <a:rPr lang="en-US"/>
              <a:t>Øvelse for eleverne: Magt, omkostninger og konsekvenser</a:t>
            </a:r>
          </a:p>
          <a:p>
            <a:pPr marL="0" indent="0"/>
            <a:r>
              <a:rPr lang="en-US"/>
              <a:t>	</a:t>
            </a:r>
          </a:p>
          <a:p>
            <a:pPr marL="342900" indent="-342900">
              <a:buFont typeface="Arial" panose="020B0604020202020204" pitchFamily="34" charset="0"/>
              <a:buChar char="•"/>
            </a:pPr>
            <a:r>
              <a:rPr lang="en-US" b="1"/>
              <a:t>Etik i forsyningskæden</a:t>
            </a:r>
            <a:endParaRPr lang="en-US"/>
          </a:p>
          <a:p>
            <a:pPr marL="342900" indent="-342900">
              <a:buFont typeface="Arial" panose="020B0604020202020204" pitchFamily="34" charset="0"/>
              <a:buChar char="•"/>
            </a:pPr>
            <a:endParaRPr lang="en-US" b="1"/>
          </a:p>
          <a:p>
            <a:pPr marL="342900" indent="-342900">
              <a:buFont typeface="Arial" panose="020B0604020202020204" pitchFamily="34" charset="0"/>
              <a:buChar char="•"/>
            </a:pPr>
            <a:r>
              <a:rPr lang="en-US" b="1"/>
              <a:t>Ansvarligt fødevareforbrug</a:t>
            </a:r>
          </a:p>
          <a:p>
            <a:pPr marL="0" indent="0"/>
            <a:r>
              <a:rPr lang="en-US" b="1"/>
              <a:t>	</a:t>
            </a:r>
            <a:r>
              <a:rPr lang="en-US"/>
              <a:t>Øvelse: Hvad står der på din indkøbsliste?</a:t>
            </a:r>
          </a:p>
          <a:p>
            <a:pPr marL="342900" indent="-342900">
              <a:buFont typeface="Arial" panose="020B0604020202020204" pitchFamily="34" charset="0"/>
              <a:buChar char="•"/>
            </a:pPr>
            <a:endParaRPr lang="en-US" b="1"/>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1268961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904856" y="1802063"/>
            <a:ext cx="10052954" cy="3253874"/>
          </a:xfrm>
          <a:prstGeom prst="rect">
            <a:avLst/>
          </a:prstGeom>
        </p:spPr>
        <p:txBody>
          <a:bodyPr lIns="91440" tIns="45720" rIns="91440" bIns="45720" anchor="t"/>
          <a:lstStyle/>
          <a:p>
            <a:pPr marL="342900" indent="-342900">
              <a:buFont typeface="Arial" panose="020B0604020202020204" pitchFamily="34" charset="0"/>
              <a:buChar char="•"/>
            </a:pPr>
            <a:r>
              <a:rPr lang="en-US">
                <a:ea typeface="+mn-lt"/>
                <a:cs typeface="+mn-lt"/>
              </a:rPr>
              <a:t>Retfærdighed i fødevaresystemerne betyder, at man sikrer, at fødevarer er </a:t>
            </a:r>
            <a:r>
              <a:rPr lang="en-US" b="1">
                <a:ea typeface="+mn-lt"/>
                <a:cs typeface="+mn-lt"/>
              </a:rPr>
              <a:t>sunde, overkommelige i pris og tilgængelige for alle</a:t>
            </a:r>
            <a:r>
              <a:rPr lang="en-US">
                <a:ea typeface="+mn-lt"/>
                <a:cs typeface="+mn-lt"/>
              </a:rPr>
              <a:t>, samtidig med at </a:t>
            </a:r>
            <a:r>
              <a:rPr lang="en-US" b="1">
                <a:ea typeface="+mn-lt"/>
                <a:cs typeface="+mn-lt"/>
              </a:rPr>
              <a:t>man respekterer mennesker</a:t>
            </a:r>
            <a:r>
              <a:rPr lang="en-US">
                <a:ea typeface="+mn-lt"/>
                <a:cs typeface="+mn-lt"/>
              </a:rPr>
              <a:t>, </a:t>
            </a:r>
            <a:r>
              <a:rPr lang="en-US" b="1">
                <a:ea typeface="+mn-lt"/>
                <a:cs typeface="+mn-lt"/>
              </a:rPr>
              <a:t>dyr </a:t>
            </a:r>
            <a:r>
              <a:rPr lang="en-US">
                <a:ea typeface="+mn-lt"/>
                <a:cs typeface="+mn-lt"/>
              </a:rPr>
              <a:t>og </a:t>
            </a:r>
            <a:r>
              <a:rPr lang="en-US" b="1">
                <a:ea typeface="+mn-lt"/>
                <a:cs typeface="+mn-lt"/>
              </a:rPr>
              <a:t>miljøet.</a:t>
            </a:r>
            <a:r>
              <a:rPr lang="en-US">
                <a:ea typeface="+mn-lt"/>
                <a:cs typeface="+mn-lt"/>
              </a:rPr>
              <a:t> </a:t>
            </a:r>
            <a:endParaRPr lang="it-IT">
              <a:ea typeface="+mn-lt"/>
              <a:cs typeface="+mn-lt"/>
            </a:endParaRPr>
          </a:p>
          <a:p>
            <a:pPr marL="342900" indent="-342900">
              <a:buFont typeface="Arial" panose="020B0604020202020204" pitchFamily="34" charset="0"/>
              <a:buChar char="•"/>
            </a:pPr>
            <a:endParaRPr lang="en-US">
              <a:ea typeface="+mn-lt"/>
              <a:cs typeface="+mn-lt"/>
            </a:endParaRPr>
          </a:p>
          <a:p>
            <a:pPr marL="342900" indent="-342900">
              <a:buFont typeface="Arial" panose="020B0604020202020204" pitchFamily="34" charset="0"/>
              <a:buChar char="•"/>
            </a:pPr>
            <a:r>
              <a:rPr lang="en-US" b="1">
                <a:ea typeface="+mn-lt"/>
                <a:cs typeface="+mn-lt"/>
              </a:rPr>
              <a:t>EAT–Lancet-kommissionen </a:t>
            </a:r>
            <a:r>
              <a:rPr lang="en-US">
                <a:ea typeface="+mn-lt"/>
                <a:cs typeface="+mn-lt"/>
              </a:rPr>
              <a:t>fremhæver, at mange fødevaresystemer i dag skaber ulighed og udsætter visse samfund og arbejdstagere for dårlig ernæring, lave indkomster og miljøskader. Et </a:t>
            </a:r>
            <a:r>
              <a:rPr lang="en-US" b="1">
                <a:ea typeface="+mn-lt"/>
                <a:cs typeface="+mn-lt"/>
              </a:rPr>
              <a:t>retfærdigt fødevaresystem </a:t>
            </a:r>
            <a:r>
              <a:rPr lang="en-US">
                <a:ea typeface="+mn-lt"/>
                <a:cs typeface="+mn-lt"/>
              </a:rPr>
              <a:t>imødegår disse ubalancer ved at fremme </a:t>
            </a:r>
            <a:r>
              <a:rPr lang="en-US" b="1">
                <a:ea typeface="+mn-lt"/>
                <a:cs typeface="+mn-lt"/>
              </a:rPr>
              <a:t>retfærdig adgang, anstændigt arbejde, fælles beslutningstagning </a:t>
            </a:r>
            <a:r>
              <a:rPr lang="en-US">
                <a:ea typeface="+mn-lt"/>
                <a:cs typeface="+mn-lt"/>
              </a:rPr>
              <a:t>og </a:t>
            </a:r>
            <a:r>
              <a:rPr lang="en-US" b="1">
                <a:ea typeface="+mn-lt"/>
                <a:cs typeface="+mn-lt"/>
              </a:rPr>
              <a:t>langsigtet trivsel inden for planetens grænser</a:t>
            </a:r>
            <a:r>
              <a:rPr lang="en-US">
                <a:ea typeface="+mn-lt"/>
                <a:cs typeface="+mn-lt"/>
              </a:rPr>
              <a:t>.</a:t>
            </a:r>
          </a:p>
          <a:p>
            <a:endParaRPr lang="en-US">
              <a:ea typeface="Calibri"/>
              <a:cs typeface="Calibri"/>
            </a:endParaRPr>
          </a:p>
          <a:p>
            <a:endParaRPr lang="en-US"/>
          </a:p>
          <a:p>
            <a:r>
              <a:rPr lang="en-US" sz="1800" err="1">
                <a:ea typeface="+mn-lt"/>
                <a:cs typeface="+mn-lt"/>
              </a:rPr>
              <a:t>Rockström </a:t>
            </a:r>
            <a:r>
              <a:rPr lang="en-US" sz="1800">
                <a:ea typeface="+mn-lt"/>
                <a:cs typeface="+mn-lt"/>
              </a:rPr>
              <a:t>J, et al. (2025). </a:t>
            </a:r>
            <a:r>
              <a:rPr lang="en-US" sz="1800">
                <a:ea typeface="+mn-lt"/>
                <a:cs typeface="+mn-lt"/>
                <a:hlinkClick r:id="rId2"/>
              </a:rPr>
              <a:t>EAT-Lancet-kommissionen om sunde, bæredygtige og retfærdige fødevaresystemer. </a:t>
            </a:r>
            <a:r>
              <a:rPr lang="en-US" sz="1800" i="1">
                <a:ea typeface="+mn-lt"/>
                <a:cs typeface="+mn-lt"/>
                <a:hlinkClick r:id="rId2"/>
              </a:rPr>
              <a:t>Lancet.</a:t>
            </a:r>
            <a:r>
              <a:rPr lang="en-US" sz="1800">
                <a:ea typeface="+mn-lt"/>
                <a:cs typeface="+mn-lt"/>
                <a:hlinkClick r:id="rId2"/>
              </a:rPr>
              <a:t> 406(10512), 1625-1700</a:t>
            </a:r>
            <a:r>
              <a:rPr lang="en-US" sz="1800">
                <a:ea typeface="+mn-lt"/>
                <a:cs typeface="+mn-lt"/>
              </a:rPr>
              <a:t>.</a:t>
            </a: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0" y="650590"/>
            <a:ext cx="6282805"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a:solidFill>
                  <a:schemeClr val="bg1"/>
                </a:solidFill>
              </a:rPr>
              <a:t>RETFÆRDIGHED I FØDEVARESYSTEMER</a:t>
            </a:r>
          </a:p>
        </p:txBody>
      </p:sp>
    </p:spTree>
    <p:extLst>
      <p:ext uri="{BB962C8B-B14F-4D97-AF65-F5344CB8AC3E}">
        <p14:creationId xmlns:p14="http://schemas.microsoft.com/office/powerpoint/2010/main" val="1110511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E75-90BE-56D0-5404-08E8E6E18732}"/>
              </a:ext>
            </a:extLst>
          </p:cNvPr>
          <p:cNvSpPr>
            <a:spLocks noGrp="1"/>
          </p:cNvSpPr>
          <p:nvPr>
            <p:ph type="body" sz="quarter" idx="16"/>
          </p:nvPr>
        </p:nvSpPr>
        <p:spPr>
          <a:xfrm>
            <a:off x="600103" y="593866"/>
            <a:ext cx="10969767" cy="992652"/>
          </a:xfrm>
        </p:spPr>
        <p:txBody>
          <a:bodyPr lIns="91440" tIns="45720" rIns="91440" bIns="45720" anchor="t">
            <a:noAutofit/>
          </a:bodyPr>
          <a:lstStyle/>
          <a:p>
            <a:pPr algn="r"/>
            <a:r>
              <a:rPr lang="en-IE"/>
              <a:t>Omstilling af fødevaresystemerne </a:t>
            </a:r>
          </a:p>
          <a:p>
            <a:pPr algn="r"/>
            <a:r>
              <a:rPr lang="en-IE"/>
              <a:t>for retfærdighed, klima og ernæring </a:t>
            </a:r>
            <a:endParaRPr lang="en-IE">
              <a:ea typeface="Calibri" panose="020F0502020204030204"/>
              <a:cs typeface="Calibri" panose="020F0502020204030204"/>
            </a:endParaRPr>
          </a:p>
        </p:txBody>
      </p:sp>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6578872" y="2524337"/>
            <a:ext cx="4990998" cy="4102937"/>
          </a:xfrm>
        </p:spPr>
        <p:txBody>
          <a:bodyPr lIns="91440" tIns="45720" rIns="91440" bIns="45720" anchor="t"/>
          <a:lstStyle/>
          <a:p>
            <a:r>
              <a:rPr lang="en-IE">
                <a:ea typeface="+mn-lt"/>
                <a:cs typeface="+mn-lt"/>
              </a:rPr>
              <a:t>Videobudskab fra </a:t>
            </a:r>
            <a:r>
              <a:rPr lang="en-IE" b="1">
                <a:ea typeface="+mn-lt"/>
                <a:cs typeface="+mn-lt"/>
              </a:rPr>
              <a:t>António Guterres, FN's generalsekretær, </a:t>
            </a:r>
            <a:r>
              <a:rPr lang="en-IE">
                <a:ea typeface="+mn-lt"/>
                <a:cs typeface="+mn-lt"/>
              </a:rPr>
              <a:t>ved åbningen på højt plan: </a:t>
            </a:r>
            <a:r>
              <a:rPr lang="en-IE" i="1">
                <a:ea typeface="+mn-lt"/>
                <a:cs typeface="+mn-lt"/>
              </a:rPr>
              <a:t>Udnyttelse af en verden i forandring til fordel for fremtiden for bæredygtige fødevaresystemer </a:t>
            </a:r>
            <a:r>
              <a:rPr lang="en-IE">
                <a:ea typeface="+mn-lt"/>
                <a:cs typeface="+mn-lt"/>
              </a:rPr>
              <a:t>– FN's fødevaresystemtopmøde 2025.</a:t>
            </a:r>
            <a:endParaRPr lang="en-IE"/>
          </a:p>
        </p:txBody>
      </p:sp>
      <p:pic>
        <p:nvPicPr>
          <p:cNvPr id="4" name="Elementi multimediali online 3" title="Transforming food systems for justice, climate, &amp; nutrition – UN Chief at UNFSS+4 | United Nations">
            <a:hlinkClick r:id="" action="ppaction://noaction"/>
            <a:extLst>
              <a:ext uri="{FF2B5EF4-FFF2-40B4-BE49-F238E27FC236}">
                <a16:creationId xmlns:a16="http://schemas.microsoft.com/office/drawing/2014/main" id="{F7C4C54C-CCA9-C2CD-6E22-7BC6D8E7A5F9}"/>
              </a:ext>
            </a:extLst>
          </p:cNvPr>
          <p:cNvPicPr>
            <a:picLocks noRot="1" noChangeAspect="1"/>
          </p:cNvPicPr>
          <p:nvPr>
            <a:videoFile r:link="rId1"/>
          </p:nvPr>
        </p:nvPicPr>
        <p:blipFill>
          <a:blip r:embed="rId4"/>
          <a:stretch>
            <a:fillRect/>
          </a:stretch>
        </p:blipFill>
        <p:spPr>
          <a:xfrm>
            <a:off x="915732" y="2474042"/>
            <a:ext cx="5181755" cy="2923869"/>
          </a:xfrm>
          <a:prstGeom prst="rect">
            <a:avLst/>
          </a:prstGeom>
        </p:spPr>
      </p:pic>
      <p:sp>
        <p:nvSpPr>
          <p:cNvPr id="6" name="TextBox 3">
            <a:extLst>
              <a:ext uri="{FF2B5EF4-FFF2-40B4-BE49-F238E27FC236}">
                <a16:creationId xmlns:a16="http://schemas.microsoft.com/office/drawing/2014/main" id="{08E0BBBA-4499-0D48-940F-A9542161D6CB}"/>
              </a:ext>
            </a:extLst>
          </p:cNvPr>
          <p:cNvSpPr txBox="1"/>
          <p:nvPr/>
        </p:nvSpPr>
        <p:spPr>
          <a:xfrm>
            <a:off x="463852" y="6264134"/>
            <a:ext cx="5874328" cy="276999"/>
          </a:xfrm>
          <a:prstGeom prst="rect">
            <a:avLst/>
          </a:prstGeom>
          <a:noFill/>
        </p:spPr>
        <p:txBody>
          <a:bodyPr wrap="square" lIns="91440" tIns="45720" rIns="91440" bIns="45720" anchor="t">
            <a:spAutoFit/>
          </a:bodyPr>
          <a:lstStyle/>
          <a:p>
            <a:pPr algn="ctr"/>
            <a:r>
              <a:rPr lang="en-US" sz="1200">
                <a:ea typeface="Calibri"/>
                <a:cs typeface="Calibri"/>
                <a:hlinkClick r:id="rId5"/>
              </a:rPr>
              <a:t>Omstilling af fødevaresystemer for retfærdighed, klima og ernæring</a:t>
            </a:r>
            <a:endParaRPr lang="en-US" sz="1200">
              <a:ea typeface="Calibri"/>
              <a:cs typeface="Calibri"/>
            </a:endParaRPr>
          </a:p>
        </p:txBody>
      </p:sp>
    </p:spTree>
    <p:extLst>
      <p:ext uri="{BB962C8B-B14F-4D97-AF65-F5344CB8AC3E}">
        <p14:creationId xmlns:p14="http://schemas.microsoft.com/office/powerpoint/2010/main" val="2574765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86712-DBEB-C564-9556-0A319DD9DF6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4BEDF60-2C94-34E1-BD96-E232A32328CA}"/>
              </a:ext>
            </a:extLst>
          </p:cNvPr>
          <p:cNvSpPr>
            <a:spLocks noGrp="1"/>
          </p:cNvSpPr>
          <p:nvPr>
            <p:ph type="body" sz="quarter" idx="16"/>
          </p:nvPr>
        </p:nvSpPr>
        <p:spPr>
          <a:xfrm>
            <a:off x="921990" y="592523"/>
            <a:ext cx="10479218" cy="803654"/>
          </a:xfrm>
        </p:spPr>
        <p:txBody>
          <a:bodyPr lIns="91440" tIns="45720" rIns="91440" bIns="45720" anchor="t">
            <a:noAutofit/>
          </a:bodyPr>
          <a:lstStyle/>
          <a:p>
            <a:r>
              <a:rPr lang="en-IE">
                <a:ea typeface="Calibri"/>
                <a:cs typeface="Calibri"/>
              </a:rPr>
              <a:t>Øvelse: </a:t>
            </a:r>
          </a:p>
          <a:p>
            <a:r>
              <a:rPr lang="en-IE" b="0">
                <a:cs typeface="Calibri"/>
              </a:rPr>
              <a:t>Magt, omkostninger og konsekvenser</a:t>
            </a:r>
            <a:endParaRPr lang="en-IE" b="0"/>
          </a:p>
        </p:txBody>
      </p:sp>
      <p:sp>
        <p:nvSpPr>
          <p:cNvPr id="3" name="Text Placeholder 2">
            <a:extLst>
              <a:ext uri="{FF2B5EF4-FFF2-40B4-BE49-F238E27FC236}">
                <a16:creationId xmlns:a16="http://schemas.microsoft.com/office/drawing/2014/main" id="{E2A82CE6-090E-783E-D3FE-5E824A5FF797}"/>
              </a:ext>
            </a:extLst>
          </p:cNvPr>
          <p:cNvSpPr>
            <a:spLocks noGrp="1"/>
          </p:cNvSpPr>
          <p:nvPr>
            <p:ph type="body" sz="quarter" idx="19"/>
          </p:nvPr>
        </p:nvSpPr>
        <p:spPr>
          <a:xfrm>
            <a:off x="904856" y="2206052"/>
            <a:ext cx="10479218" cy="521145"/>
          </a:xfrm>
        </p:spPr>
        <p:txBody>
          <a:bodyPr lIns="91440" tIns="45720" rIns="91440" bIns="45720" anchor="t"/>
          <a:lstStyle/>
          <a:p>
            <a:r>
              <a:rPr lang="en-IE">
                <a:ea typeface="Calibri"/>
                <a:cs typeface="Calibri"/>
              </a:rPr>
              <a:t>Når du ser på hver cirkel, så spørg dig selv: </a:t>
            </a:r>
            <a:endParaRPr lang="it-IT"/>
          </a:p>
          <a:p>
            <a:r>
              <a:rPr lang="en-IE" b="1">
                <a:ea typeface="Calibri"/>
                <a:cs typeface="Calibri"/>
              </a:rPr>
              <a:t>Hvem drager fordel af det? Hvem bærer omkostningerne? Hvis liv betyder noget?</a:t>
            </a:r>
            <a:endParaRPr lang="en-IE" b="1"/>
          </a:p>
        </p:txBody>
      </p:sp>
      <p:sp>
        <p:nvSpPr>
          <p:cNvPr id="4" name="Freeform 1">
            <a:extLst>
              <a:ext uri="{FF2B5EF4-FFF2-40B4-BE49-F238E27FC236}">
                <a16:creationId xmlns:a16="http://schemas.microsoft.com/office/drawing/2014/main" id="{A65CC787-3722-3B64-8CC5-EE46004CD22D}"/>
              </a:ext>
            </a:extLst>
          </p:cNvPr>
          <p:cNvSpPr>
            <a:spLocks noChangeArrowheads="1"/>
          </p:cNvSpPr>
          <p:nvPr/>
        </p:nvSpPr>
        <p:spPr bwMode="auto">
          <a:xfrm>
            <a:off x="876275" y="3242178"/>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C4539B82-659F-508C-F50E-78D04AA8764F}"/>
              </a:ext>
            </a:extLst>
          </p:cNvPr>
          <p:cNvSpPr>
            <a:spLocks noChangeArrowheads="1"/>
          </p:cNvSpPr>
          <p:nvPr/>
        </p:nvSpPr>
        <p:spPr bwMode="auto">
          <a:xfrm>
            <a:off x="937003" y="3302906"/>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26F46"/>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3AED053E-DEC2-8248-4886-90706E8D00A2}"/>
              </a:ext>
            </a:extLst>
          </p:cNvPr>
          <p:cNvSpPr>
            <a:spLocks noChangeArrowheads="1"/>
          </p:cNvSpPr>
          <p:nvPr/>
        </p:nvSpPr>
        <p:spPr bwMode="auto">
          <a:xfrm>
            <a:off x="1000262" y="3363634"/>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 name="Freeform 173">
            <a:extLst>
              <a:ext uri="{FF2B5EF4-FFF2-40B4-BE49-F238E27FC236}">
                <a16:creationId xmlns:a16="http://schemas.microsoft.com/office/drawing/2014/main" id="{CFFEA1C2-503E-9578-5DA5-1367ABACD7DE}"/>
              </a:ext>
            </a:extLst>
          </p:cNvPr>
          <p:cNvSpPr>
            <a:spLocks noChangeArrowheads="1"/>
          </p:cNvSpPr>
          <p:nvPr/>
        </p:nvSpPr>
        <p:spPr bwMode="auto">
          <a:xfrm>
            <a:off x="2465325" y="4661697"/>
            <a:ext cx="928634" cy="92863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292668"/>
          </a:solidFill>
          <a:ln>
            <a:noFill/>
          </a:ln>
          <a:effectLst/>
        </p:spPr>
        <p:txBody>
          <a:bodyPr wrap="none" anchor="ctr"/>
          <a:lstStyle/>
          <a:p>
            <a:endParaRPr lang="en-US" sz="900"/>
          </a:p>
        </p:txBody>
      </p:sp>
      <p:sp>
        <p:nvSpPr>
          <p:cNvPr id="8" name="Freeform 174">
            <a:extLst>
              <a:ext uri="{FF2B5EF4-FFF2-40B4-BE49-F238E27FC236}">
                <a16:creationId xmlns:a16="http://schemas.microsoft.com/office/drawing/2014/main" id="{D10DAD0B-FE11-B9E7-DF91-62D9C552E66C}"/>
              </a:ext>
            </a:extLst>
          </p:cNvPr>
          <p:cNvSpPr>
            <a:spLocks noChangeArrowheads="1"/>
          </p:cNvSpPr>
          <p:nvPr/>
        </p:nvSpPr>
        <p:spPr bwMode="auto">
          <a:xfrm>
            <a:off x="2412189" y="4608559"/>
            <a:ext cx="1032377" cy="10323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26EC7585-AB7C-0F89-B1FC-AC6181FFB1FA}"/>
              </a:ext>
            </a:extLst>
          </p:cNvPr>
          <p:cNvSpPr>
            <a:spLocks noChangeArrowheads="1"/>
          </p:cNvSpPr>
          <p:nvPr/>
        </p:nvSpPr>
        <p:spPr bwMode="auto">
          <a:xfrm>
            <a:off x="3560961" y="403164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E96CA646-00D4-C240-FBF9-7F24D9C90796}"/>
              </a:ext>
            </a:extLst>
          </p:cNvPr>
          <p:cNvSpPr>
            <a:spLocks noChangeArrowheads="1"/>
          </p:cNvSpPr>
          <p:nvPr/>
        </p:nvSpPr>
        <p:spPr bwMode="auto">
          <a:xfrm>
            <a:off x="3621689" y="409237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CC0DA"/>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B9007E69-ECE4-1955-9737-9CD2F10EDA7B}"/>
              </a:ext>
            </a:extLst>
          </p:cNvPr>
          <p:cNvSpPr>
            <a:spLocks noChangeArrowheads="1"/>
          </p:cNvSpPr>
          <p:nvPr/>
        </p:nvSpPr>
        <p:spPr bwMode="auto">
          <a:xfrm>
            <a:off x="3684946" y="415309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2" name="Freeform 178">
            <a:extLst>
              <a:ext uri="{FF2B5EF4-FFF2-40B4-BE49-F238E27FC236}">
                <a16:creationId xmlns:a16="http://schemas.microsoft.com/office/drawing/2014/main" id="{1E76C251-9F01-F35F-815D-8ED41B8AF395}"/>
              </a:ext>
            </a:extLst>
          </p:cNvPr>
          <p:cNvSpPr>
            <a:spLocks noChangeArrowheads="1"/>
          </p:cNvSpPr>
          <p:nvPr/>
        </p:nvSpPr>
        <p:spPr bwMode="auto">
          <a:xfrm>
            <a:off x="5150010" y="545116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292668"/>
          </a:solidFill>
          <a:ln>
            <a:noFill/>
          </a:ln>
          <a:effectLst/>
        </p:spPr>
        <p:txBody>
          <a:bodyPr wrap="none" anchor="ctr"/>
          <a:lstStyle/>
          <a:p>
            <a:endParaRPr lang="en-US" sz="900"/>
          </a:p>
        </p:txBody>
      </p:sp>
      <p:sp>
        <p:nvSpPr>
          <p:cNvPr id="13" name="Freeform 179">
            <a:extLst>
              <a:ext uri="{FF2B5EF4-FFF2-40B4-BE49-F238E27FC236}">
                <a16:creationId xmlns:a16="http://schemas.microsoft.com/office/drawing/2014/main" id="{7DE49852-2006-E127-FA67-393F36D41028}"/>
              </a:ext>
            </a:extLst>
          </p:cNvPr>
          <p:cNvSpPr>
            <a:spLocks noChangeArrowheads="1"/>
          </p:cNvSpPr>
          <p:nvPr/>
        </p:nvSpPr>
        <p:spPr bwMode="auto">
          <a:xfrm>
            <a:off x="5096873" y="539802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A0048142-96EC-AA12-45AF-9BD60FB4C7A5}"/>
              </a:ext>
            </a:extLst>
          </p:cNvPr>
          <p:cNvSpPr>
            <a:spLocks noChangeArrowheads="1"/>
          </p:cNvSpPr>
          <p:nvPr/>
        </p:nvSpPr>
        <p:spPr bwMode="auto">
          <a:xfrm>
            <a:off x="5939475" y="3242178"/>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4D7C8DEC-FA42-1E86-4E93-81505F71F012}"/>
              </a:ext>
            </a:extLst>
          </p:cNvPr>
          <p:cNvSpPr>
            <a:spLocks noChangeArrowheads="1"/>
          </p:cNvSpPr>
          <p:nvPr/>
        </p:nvSpPr>
        <p:spPr bwMode="auto">
          <a:xfrm>
            <a:off x="6000203" y="3302906"/>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F26F46"/>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3606C23B-6611-0655-1292-068F65D4EDBD}"/>
              </a:ext>
            </a:extLst>
          </p:cNvPr>
          <p:cNvSpPr>
            <a:spLocks noChangeArrowheads="1"/>
          </p:cNvSpPr>
          <p:nvPr/>
        </p:nvSpPr>
        <p:spPr bwMode="auto">
          <a:xfrm>
            <a:off x="6060931" y="3363634"/>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7" name="Freeform 183">
            <a:extLst>
              <a:ext uri="{FF2B5EF4-FFF2-40B4-BE49-F238E27FC236}">
                <a16:creationId xmlns:a16="http://schemas.microsoft.com/office/drawing/2014/main" id="{6EEBE78F-94DD-9A16-4814-129052CD4B23}"/>
              </a:ext>
            </a:extLst>
          </p:cNvPr>
          <p:cNvSpPr>
            <a:spLocks noChangeArrowheads="1"/>
          </p:cNvSpPr>
          <p:nvPr/>
        </p:nvSpPr>
        <p:spPr bwMode="auto">
          <a:xfrm>
            <a:off x="7516747" y="4649820"/>
            <a:ext cx="928634" cy="928632"/>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292668"/>
          </a:solidFill>
          <a:ln>
            <a:noFill/>
          </a:ln>
          <a:effectLst/>
        </p:spPr>
        <p:txBody>
          <a:bodyPr wrap="none" anchor="ctr"/>
          <a:lstStyle/>
          <a:p>
            <a:endParaRPr lang="en-US" sz="900"/>
          </a:p>
        </p:txBody>
      </p:sp>
      <p:sp>
        <p:nvSpPr>
          <p:cNvPr id="18" name="Freeform 184">
            <a:extLst>
              <a:ext uri="{FF2B5EF4-FFF2-40B4-BE49-F238E27FC236}">
                <a16:creationId xmlns:a16="http://schemas.microsoft.com/office/drawing/2014/main" id="{04E08DEE-3B29-CF2A-8C62-A151B8DF60FE}"/>
              </a:ext>
            </a:extLst>
          </p:cNvPr>
          <p:cNvSpPr>
            <a:spLocks noChangeArrowheads="1"/>
          </p:cNvSpPr>
          <p:nvPr/>
        </p:nvSpPr>
        <p:spPr bwMode="auto">
          <a:xfrm>
            <a:off x="7475387" y="4608559"/>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9" name="Freeform 185">
            <a:extLst>
              <a:ext uri="{FF2B5EF4-FFF2-40B4-BE49-F238E27FC236}">
                <a16:creationId xmlns:a16="http://schemas.microsoft.com/office/drawing/2014/main" id="{3D76A44E-F221-8CF6-637E-64262A70A932}"/>
              </a:ext>
            </a:extLst>
          </p:cNvPr>
          <p:cNvSpPr>
            <a:spLocks noChangeArrowheads="1"/>
          </p:cNvSpPr>
          <p:nvPr/>
        </p:nvSpPr>
        <p:spPr bwMode="auto">
          <a:xfrm>
            <a:off x="8621629" y="403164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 name="Freeform 186">
            <a:extLst>
              <a:ext uri="{FF2B5EF4-FFF2-40B4-BE49-F238E27FC236}">
                <a16:creationId xmlns:a16="http://schemas.microsoft.com/office/drawing/2014/main" id="{8C7162BE-6E0B-D65C-4EDE-56ECA656896D}"/>
              </a:ext>
            </a:extLst>
          </p:cNvPr>
          <p:cNvSpPr>
            <a:spLocks noChangeArrowheads="1"/>
          </p:cNvSpPr>
          <p:nvPr/>
        </p:nvSpPr>
        <p:spPr bwMode="auto">
          <a:xfrm>
            <a:off x="8682357" y="4092371"/>
            <a:ext cx="2251998" cy="2251998"/>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CC0DA"/>
          </a:solidFill>
          <a:ln>
            <a:noFill/>
          </a:ln>
          <a:effectLst/>
        </p:spPr>
        <p:txBody>
          <a:bodyPr wrap="none" anchor="ctr"/>
          <a:lstStyle/>
          <a:p>
            <a:endParaRPr lang="en-US" sz="900"/>
          </a:p>
        </p:txBody>
      </p:sp>
      <p:sp>
        <p:nvSpPr>
          <p:cNvPr id="21" name="Freeform 187">
            <a:extLst>
              <a:ext uri="{FF2B5EF4-FFF2-40B4-BE49-F238E27FC236}">
                <a16:creationId xmlns:a16="http://schemas.microsoft.com/office/drawing/2014/main" id="{41FBC36E-4C06-90B9-CC5C-4A24D441C05D}"/>
              </a:ext>
            </a:extLst>
          </p:cNvPr>
          <p:cNvSpPr>
            <a:spLocks noChangeArrowheads="1"/>
          </p:cNvSpPr>
          <p:nvPr/>
        </p:nvSpPr>
        <p:spPr bwMode="auto">
          <a:xfrm>
            <a:off x="8745614" y="4153099"/>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 name="Freeform 188">
            <a:extLst>
              <a:ext uri="{FF2B5EF4-FFF2-40B4-BE49-F238E27FC236}">
                <a16:creationId xmlns:a16="http://schemas.microsoft.com/office/drawing/2014/main" id="{733E396F-0134-4C03-66DB-E3163A1FDA63}"/>
              </a:ext>
            </a:extLst>
          </p:cNvPr>
          <p:cNvSpPr>
            <a:spLocks noChangeArrowheads="1"/>
          </p:cNvSpPr>
          <p:nvPr/>
        </p:nvSpPr>
        <p:spPr bwMode="auto">
          <a:xfrm>
            <a:off x="10210679" y="5451161"/>
            <a:ext cx="928632" cy="928632"/>
          </a:xfrm>
          <a:custGeom>
            <a:avLst/>
            <a:gdLst>
              <a:gd name="T0" fmla="*/ 1617 w 1618"/>
              <a:gd name="T1" fmla="*/ 808 h 1618"/>
              <a:gd name="T2" fmla="*/ 1617 w 1618"/>
              <a:gd name="T3" fmla="*/ 808 h 1618"/>
              <a:gd name="T4" fmla="*/ 808 w 1618"/>
              <a:gd name="T5" fmla="*/ 1617 h 1618"/>
              <a:gd name="T6" fmla="*/ 808 w 1618"/>
              <a:gd name="T7" fmla="*/ 1617 h 1618"/>
              <a:gd name="T8" fmla="*/ 0 w 1618"/>
              <a:gd name="T9" fmla="*/ 808 h 1618"/>
              <a:gd name="T10" fmla="*/ 0 w 1618"/>
              <a:gd name="T11" fmla="*/ 808 h 1618"/>
              <a:gd name="T12" fmla="*/ 808 w 1618"/>
              <a:gd name="T13" fmla="*/ 0 h 1618"/>
              <a:gd name="T14" fmla="*/ 808 w 1618"/>
              <a:gd name="T15" fmla="*/ 0 h 1618"/>
              <a:gd name="T16" fmla="*/ 1617 w 1618"/>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8" h="1618">
                <a:moveTo>
                  <a:pt x="1617" y="808"/>
                </a:moveTo>
                <a:lnTo>
                  <a:pt x="1617" y="808"/>
                </a:lnTo>
                <a:cubicBezTo>
                  <a:pt x="1617" y="1255"/>
                  <a:pt x="1255" y="1617"/>
                  <a:pt x="808" y="1617"/>
                </a:cubicBezTo>
                <a:lnTo>
                  <a:pt x="808" y="1617"/>
                </a:lnTo>
                <a:cubicBezTo>
                  <a:pt x="362" y="1617"/>
                  <a:pt x="0" y="1255"/>
                  <a:pt x="0" y="808"/>
                </a:cubicBezTo>
                <a:lnTo>
                  <a:pt x="0" y="808"/>
                </a:lnTo>
                <a:cubicBezTo>
                  <a:pt x="0" y="362"/>
                  <a:pt x="362" y="0"/>
                  <a:pt x="808" y="0"/>
                </a:cubicBezTo>
                <a:lnTo>
                  <a:pt x="808" y="0"/>
                </a:lnTo>
                <a:cubicBezTo>
                  <a:pt x="1255" y="0"/>
                  <a:pt x="1617" y="362"/>
                  <a:pt x="1617" y="808"/>
                </a:cubicBezTo>
              </a:path>
            </a:pathLst>
          </a:custGeom>
          <a:solidFill>
            <a:srgbClr val="292668"/>
          </a:solidFill>
          <a:ln>
            <a:noFill/>
          </a:ln>
          <a:effectLst/>
        </p:spPr>
        <p:txBody>
          <a:bodyPr wrap="none" anchor="ctr"/>
          <a:lstStyle/>
          <a:p>
            <a:endParaRPr lang="en-US" sz="900"/>
          </a:p>
        </p:txBody>
      </p:sp>
      <p:sp>
        <p:nvSpPr>
          <p:cNvPr id="23" name="Freeform 189">
            <a:extLst>
              <a:ext uri="{FF2B5EF4-FFF2-40B4-BE49-F238E27FC236}">
                <a16:creationId xmlns:a16="http://schemas.microsoft.com/office/drawing/2014/main" id="{FCE0992D-ADA2-FD9A-188E-A9C54DD78544}"/>
              </a:ext>
            </a:extLst>
          </p:cNvPr>
          <p:cNvSpPr>
            <a:spLocks noChangeArrowheads="1"/>
          </p:cNvSpPr>
          <p:nvPr/>
        </p:nvSpPr>
        <p:spPr bwMode="auto">
          <a:xfrm>
            <a:off x="10157541" y="5398023"/>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2"/>
                  <a:pt x="402" y="0"/>
                  <a:pt x="898" y="0"/>
                </a:cubicBezTo>
                <a:lnTo>
                  <a:pt x="898"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194E00DA-ADCA-0B6A-CB36-0E698B7D18BD}"/>
              </a:ext>
            </a:extLst>
          </p:cNvPr>
          <p:cNvSpPr txBox="1"/>
          <p:nvPr/>
        </p:nvSpPr>
        <p:spPr>
          <a:xfrm>
            <a:off x="867262" y="3964040"/>
            <a:ext cx="2328391" cy="707886"/>
          </a:xfrm>
          <a:prstGeom prst="rect">
            <a:avLst/>
          </a:prstGeom>
          <a:noFill/>
        </p:spPr>
        <p:txBody>
          <a:bodyPr wrap="square" lIns="91440" tIns="45720" rIns="91440" bIns="45720" rtlCol="0" anchor="t">
            <a:spAutoFit/>
          </a:bodyPr>
          <a:lstStyle/>
          <a:p>
            <a:pPr algn="ctr"/>
            <a:r>
              <a:rPr lang="en-US" sz="2000" b="1">
                <a:solidFill>
                  <a:schemeClr val="bg1"/>
                </a:solidFill>
                <a:latin typeface="Calibri"/>
                <a:ea typeface="Lato"/>
                <a:cs typeface="Calibri"/>
              </a:rPr>
              <a:t>ADGANG TIL </a:t>
            </a:r>
            <a:endParaRPr lang="en-US" sz="2000" b="1">
              <a:solidFill>
                <a:schemeClr val="bg1"/>
              </a:solidFill>
              <a:latin typeface="Calibri" panose="020F0502020204030204" pitchFamily="34" charset="0"/>
              <a:ea typeface="Lato" charset="0"/>
              <a:cs typeface="Calibri" panose="020F0502020204030204" pitchFamily="34" charset="0"/>
            </a:endParaRPr>
          </a:p>
          <a:p>
            <a:pPr algn="ctr"/>
            <a:r>
              <a:rPr lang="en-US" sz="2000" b="1">
                <a:solidFill>
                  <a:schemeClr val="bg1"/>
                </a:solidFill>
                <a:latin typeface="Calibri"/>
                <a:ea typeface="Lato"/>
                <a:cs typeface="Calibri"/>
              </a:rPr>
              <a:t>SUND MAD</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25" name="CuadroTexto 555">
            <a:extLst>
              <a:ext uri="{FF2B5EF4-FFF2-40B4-BE49-F238E27FC236}">
                <a16:creationId xmlns:a16="http://schemas.microsoft.com/office/drawing/2014/main" id="{C0BE46ED-625B-5F71-E3E9-7F37C830D42A}"/>
              </a:ext>
            </a:extLst>
          </p:cNvPr>
          <p:cNvSpPr txBox="1"/>
          <p:nvPr/>
        </p:nvSpPr>
        <p:spPr>
          <a:xfrm>
            <a:off x="3547354" y="4556101"/>
            <a:ext cx="2282396" cy="1015663"/>
          </a:xfrm>
          <a:prstGeom prst="rect">
            <a:avLst/>
          </a:prstGeom>
          <a:noFill/>
        </p:spPr>
        <p:txBody>
          <a:bodyPr wrap="square" lIns="91440" tIns="45720" rIns="91440" bIns="45720" rtlCol="0" anchor="t">
            <a:spAutoFit/>
          </a:bodyPr>
          <a:lstStyle/>
          <a:p>
            <a:pPr algn="ctr"/>
            <a:r>
              <a:rPr lang="en-US" sz="2000" b="1">
                <a:solidFill>
                  <a:schemeClr val="bg1"/>
                </a:solidFill>
                <a:latin typeface="Calibri"/>
                <a:ea typeface="Lato"/>
                <a:cs typeface="Calibri"/>
              </a:rPr>
              <a:t>ARBEJDSMARKEDET OG</a:t>
            </a:r>
            <a:endParaRPr lang="it-IT">
              <a:solidFill>
                <a:schemeClr val="bg1"/>
              </a:solidFill>
            </a:endParaRPr>
          </a:p>
          <a:p>
            <a:pPr algn="ctr"/>
            <a:r>
              <a:rPr lang="en-US" sz="2000" b="1">
                <a:solidFill>
                  <a:schemeClr val="bg1"/>
                </a:solidFill>
                <a:latin typeface="Calibri"/>
                <a:ea typeface="Lato"/>
                <a:cs typeface="Calibri"/>
              </a:rPr>
              <a:t>ARBEJDS</a:t>
            </a:r>
          </a:p>
          <a:p>
            <a:pPr algn="ctr"/>
            <a:r>
              <a:rPr lang="en-US" sz="2000" b="1">
                <a:solidFill>
                  <a:schemeClr val="bg1"/>
                </a:solidFill>
                <a:latin typeface="Calibri"/>
                <a:ea typeface="Lato"/>
                <a:cs typeface="Calibri"/>
              </a:rPr>
              <a:t>ARBEJDSFORHOLD</a:t>
            </a:r>
          </a:p>
        </p:txBody>
      </p:sp>
      <p:sp>
        <p:nvSpPr>
          <p:cNvPr id="26" name="CuadroTexto 557">
            <a:extLst>
              <a:ext uri="{FF2B5EF4-FFF2-40B4-BE49-F238E27FC236}">
                <a16:creationId xmlns:a16="http://schemas.microsoft.com/office/drawing/2014/main" id="{9BAE4413-2DBB-C65E-BBC0-F3776147C7EF}"/>
              </a:ext>
            </a:extLst>
          </p:cNvPr>
          <p:cNvSpPr txBox="1"/>
          <p:nvPr/>
        </p:nvSpPr>
        <p:spPr>
          <a:xfrm>
            <a:off x="6002733" y="4150410"/>
            <a:ext cx="2247292" cy="707886"/>
          </a:xfrm>
          <a:prstGeom prst="rect">
            <a:avLst/>
          </a:prstGeom>
          <a:noFill/>
        </p:spPr>
        <p:txBody>
          <a:bodyPr wrap="square" lIns="91440" tIns="45720" rIns="91440" bIns="45720" rtlCol="0" anchor="t">
            <a:spAutoFit/>
          </a:bodyPr>
          <a:lstStyle/>
          <a:p>
            <a:pPr algn="ctr"/>
            <a:r>
              <a:rPr lang="en-US" sz="2000" b="1">
                <a:solidFill>
                  <a:schemeClr val="bg1"/>
                </a:solidFill>
                <a:latin typeface="Calibri"/>
                <a:ea typeface="Lato"/>
                <a:cs typeface="Calibri"/>
              </a:rPr>
              <a:t>MILJØMÆSSIGE</a:t>
            </a:r>
          </a:p>
          <a:p>
            <a:pPr algn="ctr"/>
            <a:r>
              <a:rPr lang="en-US" sz="2000" b="1">
                <a:solidFill>
                  <a:schemeClr val="bg1"/>
                </a:solidFill>
                <a:latin typeface="Calibri" panose="020F0502020204030204" pitchFamily="34" charset="0"/>
                <a:ea typeface="Lato" charset="0"/>
                <a:cs typeface="Calibri" panose="020F0502020204030204" pitchFamily="34" charset="0"/>
              </a:rPr>
              <a:t>PÅVIRKNINGER</a:t>
            </a:r>
          </a:p>
        </p:txBody>
      </p:sp>
      <p:sp>
        <p:nvSpPr>
          <p:cNvPr id="27" name="CuadroTexto 559">
            <a:extLst>
              <a:ext uri="{FF2B5EF4-FFF2-40B4-BE49-F238E27FC236}">
                <a16:creationId xmlns:a16="http://schemas.microsoft.com/office/drawing/2014/main" id="{A7FFF2F3-BB55-8F68-8699-BC90D099EF3B}"/>
              </a:ext>
            </a:extLst>
          </p:cNvPr>
          <p:cNvSpPr txBox="1"/>
          <p:nvPr/>
        </p:nvSpPr>
        <p:spPr>
          <a:xfrm>
            <a:off x="8681866" y="4778515"/>
            <a:ext cx="2245597" cy="707886"/>
          </a:xfrm>
          <a:prstGeom prst="rect">
            <a:avLst/>
          </a:prstGeom>
          <a:noFill/>
        </p:spPr>
        <p:txBody>
          <a:bodyPr wrap="square" lIns="91440" tIns="45720" rIns="91440" bIns="45720" rtlCol="0" anchor="t">
            <a:spAutoFit/>
          </a:bodyPr>
          <a:lstStyle/>
          <a:p>
            <a:pPr algn="ctr"/>
            <a:r>
              <a:rPr lang="en-US" sz="2000" b="1">
                <a:solidFill>
                  <a:schemeClr val="bg1"/>
                </a:solidFill>
                <a:latin typeface="Calibri"/>
                <a:ea typeface="Lato"/>
                <a:cs typeface="Calibri"/>
              </a:rPr>
              <a:t>DYREVELFÆRD </a:t>
            </a:r>
          </a:p>
          <a:p>
            <a:pPr algn="ctr"/>
            <a:r>
              <a:rPr lang="en-US" sz="2000" b="1">
                <a:solidFill>
                  <a:schemeClr val="bg1"/>
                </a:solidFill>
                <a:latin typeface="Calibri"/>
                <a:ea typeface="Lato"/>
                <a:cs typeface="Calibri"/>
              </a:rPr>
              <a:t>VELFÆRD</a:t>
            </a:r>
            <a:endParaRPr lang="en-US" sz="2000" b="1">
              <a:solidFill>
                <a:schemeClr val="bg1"/>
              </a:solidFill>
              <a:latin typeface="Calibri" panose="020F0502020204030204" pitchFamily="34" charset="0"/>
              <a:ea typeface="Lato" charset="0"/>
              <a:cs typeface="Calibri" panose="020F0502020204030204" pitchFamily="34" charset="0"/>
            </a:endParaRPr>
          </a:p>
        </p:txBody>
      </p:sp>
      <p:grpSp>
        <p:nvGrpSpPr>
          <p:cNvPr id="32" name="Group 1">
            <a:extLst>
              <a:ext uri="{FF2B5EF4-FFF2-40B4-BE49-F238E27FC236}">
                <a16:creationId xmlns:a16="http://schemas.microsoft.com/office/drawing/2014/main" id="{9710C559-56EE-9440-8B16-E7505E6BE30A}"/>
              </a:ext>
            </a:extLst>
          </p:cNvPr>
          <p:cNvGrpSpPr/>
          <p:nvPr/>
        </p:nvGrpSpPr>
        <p:grpSpPr>
          <a:xfrm>
            <a:off x="9825379" y="-181962"/>
            <a:ext cx="2366621" cy="2933183"/>
            <a:chOff x="2887563" y="4517695"/>
            <a:chExt cx="1145987" cy="1420333"/>
          </a:xfrm>
          <a:solidFill>
            <a:schemeClr val="bg1">
              <a:alpha val="26000"/>
            </a:schemeClr>
          </a:solidFill>
        </p:grpSpPr>
        <p:sp>
          <p:nvSpPr>
            <p:cNvPr id="33" name="Freeform 4">
              <a:extLst>
                <a:ext uri="{FF2B5EF4-FFF2-40B4-BE49-F238E27FC236}">
                  <a16:creationId xmlns:a16="http://schemas.microsoft.com/office/drawing/2014/main" id="{AE70209A-5F61-C544-9F5B-6626649704A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34" name="Graphic 10">
              <a:extLst>
                <a:ext uri="{FF2B5EF4-FFF2-40B4-BE49-F238E27FC236}">
                  <a16:creationId xmlns:a16="http://schemas.microsoft.com/office/drawing/2014/main" id="{B00412F6-3F38-5C47-9FEB-68734DC6CA52}"/>
                </a:ext>
              </a:extLst>
            </p:cNvPr>
            <p:cNvGrpSpPr/>
            <p:nvPr/>
          </p:nvGrpSpPr>
          <p:grpSpPr>
            <a:xfrm>
              <a:off x="3495254" y="4781992"/>
              <a:ext cx="536857" cy="499528"/>
              <a:chOff x="3495254" y="4781992"/>
              <a:chExt cx="536857" cy="499528"/>
            </a:xfrm>
            <a:grpFill/>
          </p:grpSpPr>
          <p:sp>
            <p:nvSpPr>
              <p:cNvPr id="39" name="Freeform 10">
                <a:extLst>
                  <a:ext uri="{FF2B5EF4-FFF2-40B4-BE49-F238E27FC236}">
                    <a16:creationId xmlns:a16="http://schemas.microsoft.com/office/drawing/2014/main" id="{67313053-FE3F-944C-A6D9-ABCDD349B2B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40" name="Freeform 11">
                <a:extLst>
                  <a:ext uri="{FF2B5EF4-FFF2-40B4-BE49-F238E27FC236}">
                    <a16:creationId xmlns:a16="http://schemas.microsoft.com/office/drawing/2014/main" id="{F069A87E-C502-5A4D-BA8D-5BAFBB7835B1}"/>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41" name="Freeform 12">
                <a:extLst>
                  <a:ext uri="{FF2B5EF4-FFF2-40B4-BE49-F238E27FC236}">
                    <a16:creationId xmlns:a16="http://schemas.microsoft.com/office/drawing/2014/main" id="{7741302B-DA95-0B4E-88E2-88EA83ADE25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42" name="Freeform 13">
                <a:extLst>
                  <a:ext uri="{FF2B5EF4-FFF2-40B4-BE49-F238E27FC236}">
                    <a16:creationId xmlns:a16="http://schemas.microsoft.com/office/drawing/2014/main" id="{AEA60818-4507-7E4D-8A66-FA49CE78B92D}"/>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35" name="Freeform 6">
              <a:extLst>
                <a:ext uri="{FF2B5EF4-FFF2-40B4-BE49-F238E27FC236}">
                  <a16:creationId xmlns:a16="http://schemas.microsoft.com/office/drawing/2014/main" id="{DAC76FBE-9B89-E547-97D5-FA108DAE0EA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36" name="Freeform 7">
              <a:extLst>
                <a:ext uri="{FF2B5EF4-FFF2-40B4-BE49-F238E27FC236}">
                  <a16:creationId xmlns:a16="http://schemas.microsoft.com/office/drawing/2014/main" id="{43F86949-56BE-EA44-AC43-6AC607E2D4A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37" name="Freeform 8">
              <a:extLst>
                <a:ext uri="{FF2B5EF4-FFF2-40B4-BE49-F238E27FC236}">
                  <a16:creationId xmlns:a16="http://schemas.microsoft.com/office/drawing/2014/main" id="{FDEC7047-6F18-AF44-89E8-7096D5530AC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38" name="Freeform 9">
              <a:extLst>
                <a:ext uri="{FF2B5EF4-FFF2-40B4-BE49-F238E27FC236}">
                  <a16:creationId xmlns:a16="http://schemas.microsoft.com/office/drawing/2014/main" id="{8CBEB5CE-7F31-6344-B36A-5CDA3B28B4D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43" name="Graphic 3">
            <a:extLst>
              <a:ext uri="{FF2B5EF4-FFF2-40B4-BE49-F238E27FC236}">
                <a16:creationId xmlns:a16="http://schemas.microsoft.com/office/drawing/2014/main" id="{812E5865-CF1E-F74F-9574-CAF5DFA10B00}"/>
              </a:ext>
            </a:extLst>
          </p:cNvPr>
          <p:cNvGrpSpPr/>
          <p:nvPr/>
        </p:nvGrpSpPr>
        <p:grpSpPr>
          <a:xfrm>
            <a:off x="7705586" y="509071"/>
            <a:ext cx="1088878" cy="1111078"/>
            <a:chOff x="8424689" y="5374597"/>
            <a:chExt cx="1088878" cy="1111078"/>
          </a:xfrm>
          <a:solidFill>
            <a:schemeClr val="bg1"/>
          </a:solidFill>
        </p:grpSpPr>
        <p:sp>
          <p:nvSpPr>
            <p:cNvPr id="44" name="Freeform 1258">
              <a:extLst>
                <a:ext uri="{FF2B5EF4-FFF2-40B4-BE49-F238E27FC236}">
                  <a16:creationId xmlns:a16="http://schemas.microsoft.com/office/drawing/2014/main" id="{34426E96-1293-A540-BC4F-20C4412423FD}"/>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45" name="Graphic 3">
              <a:extLst>
                <a:ext uri="{FF2B5EF4-FFF2-40B4-BE49-F238E27FC236}">
                  <a16:creationId xmlns:a16="http://schemas.microsoft.com/office/drawing/2014/main" id="{BDAA0FC7-5DB9-F64A-8C9A-212D86200E63}"/>
                </a:ext>
              </a:extLst>
            </p:cNvPr>
            <p:cNvGrpSpPr/>
            <p:nvPr/>
          </p:nvGrpSpPr>
          <p:grpSpPr>
            <a:xfrm>
              <a:off x="8424689" y="5374597"/>
              <a:ext cx="1088878" cy="1111078"/>
              <a:chOff x="8424689" y="5374597"/>
              <a:chExt cx="1088878" cy="1111078"/>
            </a:xfrm>
            <a:grpFill/>
          </p:grpSpPr>
          <p:grpSp>
            <p:nvGrpSpPr>
              <p:cNvPr id="46" name="Graphic 3">
                <a:extLst>
                  <a:ext uri="{FF2B5EF4-FFF2-40B4-BE49-F238E27FC236}">
                    <a16:creationId xmlns:a16="http://schemas.microsoft.com/office/drawing/2014/main" id="{F37FAD8B-A63B-5141-B5A8-2410D892B363}"/>
                  </a:ext>
                </a:extLst>
              </p:cNvPr>
              <p:cNvGrpSpPr/>
              <p:nvPr/>
            </p:nvGrpSpPr>
            <p:grpSpPr>
              <a:xfrm>
                <a:off x="8424689" y="5374597"/>
                <a:ext cx="943956" cy="1111078"/>
                <a:chOff x="8424689" y="5374597"/>
                <a:chExt cx="943956" cy="1111078"/>
              </a:xfrm>
              <a:grpFill/>
            </p:grpSpPr>
            <p:sp>
              <p:nvSpPr>
                <p:cNvPr id="56" name="Freeform 1270">
                  <a:extLst>
                    <a:ext uri="{FF2B5EF4-FFF2-40B4-BE49-F238E27FC236}">
                      <a16:creationId xmlns:a16="http://schemas.microsoft.com/office/drawing/2014/main" id="{FAEF3076-A49B-B84F-A4A9-7C7743B48954}"/>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57" name="Freeform 1271">
                  <a:extLst>
                    <a:ext uri="{FF2B5EF4-FFF2-40B4-BE49-F238E27FC236}">
                      <a16:creationId xmlns:a16="http://schemas.microsoft.com/office/drawing/2014/main" id="{20928FE1-3301-C547-BAF3-FFE7C6BA133D}"/>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47" name="Freeform 1261">
                <a:extLst>
                  <a:ext uri="{FF2B5EF4-FFF2-40B4-BE49-F238E27FC236}">
                    <a16:creationId xmlns:a16="http://schemas.microsoft.com/office/drawing/2014/main" id="{E5EB2A60-06A9-0345-8A22-92CFCA8BDF7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48" name="Freeform 1262">
                <a:extLst>
                  <a:ext uri="{FF2B5EF4-FFF2-40B4-BE49-F238E27FC236}">
                    <a16:creationId xmlns:a16="http://schemas.microsoft.com/office/drawing/2014/main" id="{61198FD1-AA7E-6547-8907-20C2F32CF88F}"/>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49" name="Freeform 1263">
                <a:extLst>
                  <a:ext uri="{FF2B5EF4-FFF2-40B4-BE49-F238E27FC236}">
                    <a16:creationId xmlns:a16="http://schemas.microsoft.com/office/drawing/2014/main" id="{6CBA744E-0350-5B44-8CEF-951CDE8B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50" name="Freeform 1264">
                <a:extLst>
                  <a:ext uri="{FF2B5EF4-FFF2-40B4-BE49-F238E27FC236}">
                    <a16:creationId xmlns:a16="http://schemas.microsoft.com/office/drawing/2014/main" id="{604BADDC-53A4-434C-AA45-38049D01E80C}"/>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51" name="Freeform 1265">
                <a:extLst>
                  <a:ext uri="{FF2B5EF4-FFF2-40B4-BE49-F238E27FC236}">
                    <a16:creationId xmlns:a16="http://schemas.microsoft.com/office/drawing/2014/main" id="{1CF74E49-5086-0848-BDAA-D9335ABF9A51}"/>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52" name="Freeform 1266">
                <a:extLst>
                  <a:ext uri="{FF2B5EF4-FFF2-40B4-BE49-F238E27FC236}">
                    <a16:creationId xmlns:a16="http://schemas.microsoft.com/office/drawing/2014/main" id="{E529A241-6EC4-B845-BD44-5291292DB2D9}"/>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53" name="Freeform 1267">
                <a:extLst>
                  <a:ext uri="{FF2B5EF4-FFF2-40B4-BE49-F238E27FC236}">
                    <a16:creationId xmlns:a16="http://schemas.microsoft.com/office/drawing/2014/main" id="{7474BE35-E15A-E142-80DF-A9A1C5A8A7D6}"/>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54" name="Freeform 1268">
                <a:extLst>
                  <a:ext uri="{FF2B5EF4-FFF2-40B4-BE49-F238E27FC236}">
                    <a16:creationId xmlns:a16="http://schemas.microsoft.com/office/drawing/2014/main" id="{27A86E5A-85FE-6949-9617-990055901B46}"/>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55" name="Freeform 1269">
                <a:extLst>
                  <a:ext uri="{FF2B5EF4-FFF2-40B4-BE49-F238E27FC236}">
                    <a16:creationId xmlns:a16="http://schemas.microsoft.com/office/drawing/2014/main" id="{7153829E-C393-8849-B4A6-54CC3AB4450D}"/>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grpSp>
        <p:nvGrpSpPr>
          <p:cNvPr id="28" name="Graphic 3">
            <a:extLst>
              <a:ext uri="{FF2B5EF4-FFF2-40B4-BE49-F238E27FC236}">
                <a16:creationId xmlns:a16="http://schemas.microsoft.com/office/drawing/2014/main" id="{3CE26CC4-7C1A-0B3D-15ED-EEBA2035EFB1}"/>
              </a:ext>
            </a:extLst>
          </p:cNvPr>
          <p:cNvGrpSpPr/>
          <p:nvPr/>
        </p:nvGrpSpPr>
        <p:grpSpPr>
          <a:xfrm>
            <a:off x="2598333" y="4777495"/>
            <a:ext cx="648502" cy="611111"/>
            <a:chOff x="2451513" y="5314516"/>
            <a:chExt cx="1088992" cy="1047735"/>
          </a:xfrm>
          <a:solidFill>
            <a:schemeClr val="bg1"/>
          </a:solidFill>
        </p:grpSpPr>
        <p:grpSp>
          <p:nvGrpSpPr>
            <p:cNvPr id="29" name="Graphic 3">
              <a:extLst>
                <a:ext uri="{FF2B5EF4-FFF2-40B4-BE49-F238E27FC236}">
                  <a16:creationId xmlns:a16="http://schemas.microsoft.com/office/drawing/2014/main" id="{CB136D1E-4459-A1F1-589F-F76515180C80}"/>
                </a:ext>
              </a:extLst>
            </p:cNvPr>
            <p:cNvGrpSpPr/>
            <p:nvPr/>
          </p:nvGrpSpPr>
          <p:grpSpPr>
            <a:xfrm>
              <a:off x="2451513" y="5314516"/>
              <a:ext cx="1088992" cy="1047735"/>
              <a:chOff x="2451513" y="5314516"/>
              <a:chExt cx="1088992" cy="1047735"/>
            </a:xfrm>
            <a:grpFill/>
          </p:grpSpPr>
          <p:sp>
            <p:nvSpPr>
              <p:cNvPr id="31" name="Freeform 1312">
                <a:extLst>
                  <a:ext uri="{FF2B5EF4-FFF2-40B4-BE49-F238E27FC236}">
                    <a16:creationId xmlns:a16="http://schemas.microsoft.com/office/drawing/2014/main" id="{EEC0D650-CBD1-C4AE-D10E-F40364EAC0F3}"/>
                  </a:ext>
                </a:extLst>
              </p:cNvPr>
              <p:cNvSpPr/>
              <p:nvPr/>
            </p:nvSpPr>
            <p:spPr>
              <a:xfrm>
                <a:off x="2451513" y="5314516"/>
                <a:ext cx="480372" cy="729574"/>
              </a:xfrm>
              <a:custGeom>
                <a:avLst/>
                <a:gdLst>
                  <a:gd name="connsiteX0" fmla="*/ 306618 w 480372"/>
                  <a:gd name="connsiteY0" fmla="*/ 183765 h 729574"/>
                  <a:gd name="connsiteX1" fmla="*/ 325818 w 480372"/>
                  <a:gd name="connsiteY1" fmla="*/ 172795 h 729574"/>
                  <a:gd name="connsiteX2" fmla="*/ 353245 w 480372"/>
                  <a:gd name="connsiteY2" fmla="*/ 123424 h 729574"/>
                  <a:gd name="connsiteX3" fmla="*/ 369702 w 480372"/>
                  <a:gd name="connsiteY3" fmla="*/ 112453 h 729574"/>
                  <a:gd name="connsiteX4" fmla="*/ 413586 w 480372"/>
                  <a:gd name="connsiteY4" fmla="*/ 112453 h 729574"/>
                  <a:gd name="connsiteX5" fmla="*/ 432786 w 480372"/>
                  <a:gd name="connsiteY5" fmla="*/ 101483 h 729574"/>
                  <a:gd name="connsiteX6" fmla="*/ 476670 w 480372"/>
                  <a:gd name="connsiteY6" fmla="*/ 27428 h 729574"/>
                  <a:gd name="connsiteX7" fmla="*/ 460213 w 480372"/>
                  <a:gd name="connsiteY7" fmla="*/ 0 h 729574"/>
                  <a:gd name="connsiteX8" fmla="*/ 21371 w 480372"/>
                  <a:gd name="connsiteY8" fmla="*/ 0 h 729574"/>
                  <a:gd name="connsiteX9" fmla="*/ 4914 w 480372"/>
                  <a:gd name="connsiteY9" fmla="*/ 30171 h 729574"/>
                  <a:gd name="connsiteX10" fmla="*/ 48798 w 480372"/>
                  <a:gd name="connsiteY10" fmla="*/ 104225 h 729574"/>
                  <a:gd name="connsiteX11" fmla="*/ 70740 w 480372"/>
                  <a:gd name="connsiteY11" fmla="*/ 115196 h 729574"/>
                  <a:gd name="connsiteX12" fmla="*/ 114625 w 480372"/>
                  <a:gd name="connsiteY12" fmla="*/ 115196 h 729574"/>
                  <a:gd name="connsiteX13" fmla="*/ 125596 w 480372"/>
                  <a:gd name="connsiteY13" fmla="*/ 123424 h 729574"/>
                  <a:gd name="connsiteX14" fmla="*/ 153023 w 480372"/>
                  <a:gd name="connsiteY14" fmla="*/ 172795 h 729574"/>
                  <a:gd name="connsiteX15" fmla="*/ 174965 w 480372"/>
                  <a:gd name="connsiteY15" fmla="*/ 186508 h 729574"/>
                  <a:gd name="connsiteX16" fmla="*/ 221592 w 480372"/>
                  <a:gd name="connsiteY16" fmla="*/ 186508 h 729574"/>
                  <a:gd name="connsiteX17" fmla="*/ 221592 w 480372"/>
                  <a:gd name="connsiteY17" fmla="*/ 400443 h 729574"/>
                  <a:gd name="connsiteX18" fmla="*/ 147538 w 480372"/>
                  <a:gd name="connsiteY18" fmla="*/ 400443 h 729574"/>
                  <a:gd name="connsiteX19" fmla="*/ 125596 w 480372"/>
                  <a:gd name="connsiteY19" fmla="*/ 411414 h 729574"/>
                  <a:gd name="connsiteX20" fmla="*/ 26856 w 480372"/>
                  <a:gd name="connsiteY20" fmla="*/ 540325 h 729574"/>
                  <a:gd name="connsiteX21" fmla="*/ 24113 w 480372"/>
                  <a:gd name="connsiteY21" fmla="*/ 565009 h 729574"/>
                  <a:gd name="connsiteX22" fmla="*/ 89940 w 480372"/>
                  <a:gd name="connsiteY22" fmla="*/ 691176 h 729574"/>
                  <a:gd name="connsiteX23" fmla="*/ 98168 w 480372"/>
                  <a:gd name="connsiteY23" fmla="*/ 713118 h 729574"/>
                  <a:gd name="connsiteX24" fmla="*/ 103654 w 480372"/>
                  <a:gd name="connsiteY24" fmla="*/ 729575 h 729574"/>
                  <a:gd name="connsiteX25" fmla="*/ 103654 w 480372"/>
                  <a:gd name="connsiteY25" fmla="*/ 726832 h 729574"/>
                  <a:gd name="connsiteX26" fmla="*/ 114625 w 480372"/>
                  <a:gd name="connsiteY26" fmla="*/ 691176 h 729574"/>
                  <a:gd name="connsiteX27" fmla="*/ 100911 w 480372"/>
                  <a:gd name="connsiteY27" fmla="*/ 619864 h 729574"/>
                  <a:gd name="connsiteX28" fmla="*/ 100911 w 480372"/>
                  <a:gd name="connsiteY28" fmla="*/ 614379 h 729574"/>
                  <a:gd name="connsiteX29" fmla="*/ 92682 w 480372"/>
                  <a:gd name="connsiteY29" fmla="*/ 633578 h 729574"/>
                  <a:gd name="connsiteX30" fmla="*/ 87197 w 480372"/>
                  <a:gd name="connsiteY30" fmla="*/ 625350 h 729574"/>
                  <a:gd name="connsiteX31" fmla="*/ 54284 w 480372"/>
                  <a:gd name="connsiteY31" fmla="*/ 562266 h 729574"/>
                  <a:gd name="connsiteX32" fmla="*/ 54284 w 480372"/>
                  <a:gd name="connsiteY32" fmla="*/ 548552 h 729574"/>
                  <a:gd name="connsiteX33" fmla="*/ 139309 w 480372"/>
                  <a:gd name="connsiteY33" fmla="*/ 438842 h 729574"/>
                  <a:gd name="connsiteX34" fmla="*/ 155766 w 480372"/>
                  <a:gd name="connsiteY34" fmla="*/ 430614 h 729574"/>
                  <a:gd name="connsiteX35" fmla="*/ 312104 w 480372"/>
                  <a:gd name="connsiteY35" fmla="*/ 430614 h 729574"/>
                  <a:gd name="connsiteX36" fmla="*/ 328561 w 480372"/>
                  <a:gd name="connsiteY36" fmla="*/ 438842 h 729574"/>
                  <a:gd name="connsiteX37" fmla="*/ 410844 w 480372"/>
                  <a:gd name="connsiteY37" fmla="*/ 548552 h 729574"/>
                  <a:gd name="connsiteX38" fmla="*/ 410844 w 480372"/>
                  <a:gd name="connsiteY38" fmla="*/ 565009 h 729574"/>
                  <a:gd name="connsiteX39" fmla="*/ 377930 w 480372"/>
                  <a:gd name="connsiteY39" fmla="*/ 625350 h 729574"/>
                  <a:gd name="connsiteX40" fmla="*/ 372445 w 480372"/>
                  <a:gd name="connsiteY40" fmla="*/ 633578 h 729574"/>
                  <a:gd name="connsiteX41" fmla="*/ 361474 w 480372"/>
                  <a:gd name="connsiteY41" fmla="*/ 611637 h 729574"/>
                  <a:gd name="connsiteX42" fmla="*/ 358731 w 480372"/>
                  <a:gd name="connsiteY42" fmla="*/ 625350 h 729574"/>
                  <a:gd name="connsiteX43" fmla="*/ 369702 w 480372"/>
                  <a:gd name="connsiteY43" fmla="*/ 724090 h 729574"/>
                  <a:gd name="connsiteX44" fmla="*/ 372445 w 480372"/>
                  <a:gd name="connsiteY44" fmla="*/ 715861 h 729574"/>
                  <a:gd name="connsiteX45" fmla="*/ 383416 w 480372"/>
                  <a:gd name="connsiteY45" fmla="*/ 691176 h 729574"/>
                  <a:gd name="connsiteX46" fmla="*/ 449242 w 480372"/>
                  <a:gd name="connsiteY46" fmla="*/ 570495 h 729574"/>
                  <a:gd name="connsiteX47" fmla="*/ 449242 w 480372"/>
                  <a:gd name="connsiteY47" fmla="*/ 548552 h 729574"/>
                  <a:gd name="connsiteX48" fmla="*/ 347760 w 480372"/>
                  <a:gd name="connsiteY48" fmla="*/ 414157 h 729574"/>
                  <a:gd name="connsiteX49" fmla="*/ 331303 w 480372"/>
                  <a:gd name="connsiteY49" fmla="*/ 405929 h 729574"/>
                  <a:gd name="connsiteX50" fmla="*/ 268220 w 480372"/>
                  <a:gd name="connsiteY50" fmla="*/ 405929 h 729574"/>
                  <a:gd name="connsiteX51" fmla="*/ 257248 w 480372"/>
                  <a:gd name="connsiteY51" fmla="*/ 405929 h 729574"/>
                  <a:gd name="connsiteX52" fmla="*/ 257248 w 480372"/>
                  <a:gd name="connsiteY52" fmla="*/ 183765 h 729574"/>
                  <a:gd name="connsiteX53" fmla="*/ 306618 w 480372"/>
                  <a:gd name="connsiteY53" fmla="*/ 183765 h 729574"/>
                  <a:gd name="connsiteX54" fmla="*/ 136567 w 480372"/>
                  <a:gd name="connsiteY54" fmla="*/ 79541 h 729574"/>
                  <a:gd name="connsiteX55" fmla="*/ 84454 w 480372"/>
                  <a:gd name="connsiteY55" fmla="*/ 79541 h 729574"/>
                  <a:gd name="connsiteX56" fmla="*/ 70740 w 480372"/>
                  <a:gd name="connsiteY56" fmla="*/ 71312 h 729574"/>
                  <a:gd name="connsiteX57" fmla="*/ 46055 w 480372"/>
                  <a:gd name="connsiteY57" fmla="*/ 27428 h 729574"/>
                  <a:gd name="connsiteX58" fmla="*/ 438271 w 480372"/>
                  <a:gd name="connsiteY58" fmla="*/ 27428 h 729574"/>
                  <a:gd name="connsiteX59" fmla="*/ 410844 w 480372"/>
                  <a:gd name="connsiteY59" fmla="*/ 74055 h 729574"/>
                  <a:gd name="connsiteX60" fmla="*/ 399872 w 480372"/>
                  <a:gd name="connsiteY60" fmla="*/ 76798 h 729574"/>
                  <a:gd name="connsiteX61" fmla="*/ 136567 w 480372"/>
                  <a:gd name="connsiteY61" fmla="*/ 79541 h 729574"/>
                  <a:gd name="connsiteX62" fmla="*/ 188679 w 480372"/>
                  <a:gd name="connsiteY62" fmla="*/ 150852 h 729574"/>
                  <a:gd name="connsiteX63" fmla="*/ 177708 w 480372"/>
                  <a:gd name="connsiteY63" fmla="*/ 145367 h 729574"/>
                  <a:gd name="connsiteX64" fmla="*/ 161252 w 480372"/>
                  <a:gd name="connsiteY64" fmla="*/ 115196 h 729574"/>
                  <a:gd name="connsiteX65" fmla="*/ 323075 w 480372"/>
                  <a:gd name="connsiteY65" fmla="*/ 115196 h 729574"/>
                  <a:gd name="connsiteX66" fmla="*/ 303875 w 480372"/>
                  <a:gd name="connsiteY66" fmla="*/ 150852 h 729574"/>
                  <a:gd name="connsiteX67" fmla="*/ 295647 w 480372"/>
                  <a:gd name="connsiteY67" fmla="*/ 153595 h 729574"/>
                  <a:gd name="connsiteX68" fmla="*/ 188679 w 480372"/>
                  <a:gd name="connsiteY68" fmla="*/ 150852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0372" h="729574">
                    <a:moveTo>
                      <a:pt x="306618" y="183765"/>
                    </a:moveTo>
                    <a:cubicBezTo>
                      <a:pt x="314847" y="183765"/>
                      <a:pt x="320332" y="181022"/>
                      <a:pt x="325818" y="172795"/>
                    </a:cubicBezTo>
                    <a:cubicBezTo>
                      <a:pt x="334046" y="156338"/>
                      <a:pt x="345017" y="139881"/>
                      <a:pt x="353245" y="123424"/>
                    </a:cubicBezTo>
                    <a:cubicBezTo>
                      <a:pt x="355988" y="115196"/>
                      <a:pt x="361474" y="112453"/>
                      <a:pt x="369702" y="112453"/>
                    </a:cubicBezTo>
                    <a:cubicBezTo>
                      <a:pt x="383416" y="112453"/>
                      <a:pt x="397130" y="112453"/>
                      <a:pt x="413586" y="112453"/>
                    </a:cubicBezTo>
                    <a:cubicBezTo>
                      <a:pt x="421814" y="112453"/>
                      <a:pt x="430043" y="109710"/>
                      <a:pt x="432786" y="101483"/>
                    </a:cubicBezTo>
                    <a:cubicBezTo>
                      <a:pt x="446500" y="76798"/>
                      <a:pt x="462956" y="52113"/>
                      <a:pt x="476670" y="27428"/>
                    </a:cubicBezTo>
                    <a:cubicBezTo>
                      <a:pt x="484898" y="10972"/>
                      <a:pt x="479413" y="0"/>
                      <a:pt x="460213" y="0"/>
                    </a:cubicBezTo>
                    <a:cubicBezTo>
                      <a:pt x="314847" y="0"/>
                      <a:pt x="169480" y="0"/>
                      <a:pt x="21371" y="0"/>
                    </a:cubicBezTo>
                    <a:cubicBezTo>
                      <a:pt x="2171" y="0"/>
                      <a:pt x="-6057" y="10972"/>
                      <a:pt x="4914" y="30171"/>
                    </a:cubicBezTo>
                    <a:cubicBezTo>
                      <a:pt x="18628" y="54855"/>
                      <a:pt x="35085" y="79541"/>
                      <a:pt x="48798" y="104225"/>
                    </a:cubicBezTo>
                    <a:cubicBezTo>
                      <a:pt x="54284" y="112453"/>
                      <a:pt x="59769" y="115196"/>
                      <a:pt x="70740" y="115196"/>
                    </a:cubicBezTo>
                    <a:cubicBezTo>
                      <a:pt x="84454" y="115196"/>
                      <a:pt x="100911" y="115196"/>
                      <a:pt x="114625" y="115196"/>
                    </a:cubicBezTo>
                    <a:cubicBezTo>
                      <a:pt x="117368" y="115196"/>
                      <a:pt x="122853" y="117939"/>
                      <a:pt x="125596" y="123424"/>
                    </a:cubicBezTo>
                    <a:cubicBezTo>
                      <a:pt x="136567" y="139881"/>
                      <a:pt x="144795" y="156338"/>
                      <a:pt x="153023" y="172795"/>
                    </a:cubicBezTo>
                    <a:cubicBezTo>
                      <a:pt x="158509" y="183765"/>
                      <a:pt x="163995" y="186508"/>
                      <a:pt x="174965" y="186508"/>
                    </a:cubicBezTo>
                    <a:cubicBezTo>
                      <a:pt x="191422" y="186508"/>
                      <a:pt x="205136" y="186508"/>
                      <a:pt x="221592" y="186508"/>
                    </a:cubicBezTo>
                    <a:lnTo>
                      <a:pt x="221592" y="400443"/>
                    </a:lnTo>
                    <a:cubicBezTo>
                      <a:pt x="196908" y="400443"/>
                      <a:pt x="172223" y="400443"/>
                      <a:pt x="147538" y="400443"/>
                    </a:cubicBezTo>
                    <a:cubicBezTo>
                      <a:pt x="136567" y="400443"/>
                      <a:pt x="131081" y="403186"/>
                      <a:pt x="125596" y="411414"/>
                    </a:cubicBezTo>
                    <a:cubicBezTo>
                      <a:pt x="92682" y="455299"/>
                      <a:pt x="59769" y="499183"/>
                      <a:pt x="26856" y="540325"/>
                    </a:cubicBezTo>
                    <a:cubicBezTo>
                      <a:pt x="21371" y="548552"/>
                      <a:pt x="21371" y="556781"/>
                      <a:pt x="24113" y="565009"/>
                    </a:cubicBezTo>
                    <a:cubicBezTo>
                      <a:pt x="46055" y="606151"/>
                      <a:pt x="67998" y="650035"/>
                      <a:pt x="89940" y="691176"/>
                    </a:cubicBezTo>
                    <a:cubicBezTo>
                      <a:pt x="92682" y="696662"/>
                      <a:pt x="95425" y="704890"/>
                      <a:pt x="98168" y="713118"/>
                    </a:cubicBezTo>
                    <a:cubicBezTo>
                      <a:pt x="100911" y="718604"/>
                      <a:pt x="100911" y="724090"/>
                      <a:pt x="103654" y="729575"/>
                    </a:cubicBezTo>
                    <a:cubicBezTo>
                      <a:pt x="103654" y="729575"/>
                      <a:pt x="103654" y="726832"/>
                      <a:pt x="103654" y="726832"/>
                    </a:cubicBezTo>
                    <a:cubicBezTo>
                      <a:pt x="109139" y="710376"/>
                      <a:pt x="114625" y="713118"/>
                      <a:pt x="114625" y="691176"/>
                    </a:cubicBezTo>
                    <a:cubicBezTo>
                      <a:pt x="114625" y="666492"/>
                      <a:pt x="100911" y="644549"/>
                      <a:pt x="100911" y="619864"/>
                    </a:cubicBezTo>
                    <a:cubicBezTo>
                      <a:pt x="100911" y="617122"/>
                      <a:pt x="100911" y="617122"/>
                      <a:pt x="100911" y="614379"/>
                    </a:cubicBezTo>
                    <a:cubicBezTo>
                      <a:pt x="98168" y="619864"/>
                      <a:pt x="95425" y="628093"/>
                      <a:pt x="92682" y="633578"/>
                    </a:cubicBezTo>
                    <a:cubicBezTo>
                      <a:pt x="89940" y="630835"/>
                      <a:pt x="87197" y="628093"/>
                      <a:pt x="87197" y="625350"/>
                    </a:cubicBezTo>
                    <a:cubicBezTo>
                      <a:pt x="76226" y="603408"/>
                      <a:pt x="65255" y="584209"/>
                      <a:pt x="54284" y="562266"/>
                    </a:cubicBezTo>
                    <a:cubicBezTo>
                      <a:pt x="51541" y="556781"/>
                      <a:pt x="51541" y="554038"/>
                      <a:pt x="54284" y="548552"/>
                    </a:cubicBezTo>
                    <a:cubicBezTo>
                      <a:pt x="81711" y="512897"/>
                      <a:pt x="109139" y="474498"/>
                      <a:pt x="139309" y="438842"/>
                    </a:cubicBezTo>
                    <a:cubicBezTo>
                      <a:pt x="144795" y="433357"/>
                      <a:pt x="147538" y="430614"/>
                      <a:pt x="155766" y="430614"/>
                    </a:cubicBezTo>
                    <a:cubicBezTo>
                      <a:pt x="207879" y="430614"/>
                      <a:pt x="259991" y="430614"/>
                      <a:pt x="312104" y="430614"/>
                    </a:cubicBezTo>
                    <a:cubicBezTo>
                      <a:pt x="320332" y="430614"/>
                      <a:pt x="323075" y="433357"/>
                      <a:pt x="328561" y="438842"/>
                    </a:cubicBezTo>
                    <a:cubicBezTo>
                      <a:pt x="355988" y="474498"/>
                      <a:pt x="383416" y="510154"/>
                      <a:pt x="410844" y="548552"/>
                    </a:cubicBezTo>
                    <a:cubicBezTo>
                      <a:pt x="416329" y="554038"/>
                      <a:pt x="416329" y="556781"/>
                      <a:pt x="410844" y="565009"/>
                    </a:cubicBezTo>
                    <a:cubicBezTo>
                      <a:pt x="399872" y="584209"/>
                      <a:pt x="388901" y="606151"/>
                      <a:pt x="377930" y="625350"/>
                    </a:cubicBezTo>
                    <a:cubicBezTo>
                      <a:pt x="377930" y="628093"/>
                      <a:pt x="375188" y="630835"/>
                      <a:pt x="372445" y="633578"/>
                    </a:cubicBezTo>
                    <a:cubicBezTo>
                      <a:pt x="369702" y="625350"/>
                      <a:pt x="364217" y="617122"/>
                      <a:pt x="361474" y="611637"/>
                    </a:cubicBezTo>
                    <a:cubicBezTo>
                      <a:pt x="361474" y="617122"/>
                      <a:pt x="358731" y="619864"/>
                      <a:pt x="358731" y="625350"/>
                    </a:cubicBezTo>
                    <a:cubicBezTo>
                      <a:pt x="347760" y="655521"/>
                      <a:pt x="358731" y="688434"/>
                      <a:pt x="369702" y="724090"/>
                    </a:cubicBezTo>
                    <a:cubicBezTo>
                      <a:pt x="369702" y="721347"/>
                      <a:pt x="372445" y="718604"/>
                      <a:pt x="372445" y="715861"/>
                    </a:cubicBezTo>
                    <a:cubicBezTo>
                      <a:pt x="375188" y="707633"/>
                      <a:pt x="377930" y="699404"/>
                      <a:pt x="383416" y="691176"/>
                    </a:cubicBezTo>
                    <a:cubicBezTo>
                      <a:pt x="405358" y="650035"/>
                      <a:pt x="427300" y="611637"/>
                      <a:pt x="449242" y="570495"/>
                    </a:cubicBezTo>
                    <a:cubicBezTo>
                      <a:pt x="454728" y="562266"/>
                      <a:pt x="454728" y="556781"/>
                      <a:pt x="449242" y="548552"/>
                    </a:cubicBezTo>
                    <a:cubicBezTo>
                      <a:pt x="416329" y="504669"/>
                      <a:pt x="380673" y="458042"/>
                      <a:pt x="347760" y="414157"/>
                    </a:cubicBezTo>
                    <a:cubicBezTo>
                      <a:pt x="345017" y="408672"/>
                      <a:pt x="336789" y="405929"/>
                      <a:pt x="331303" y="405929"/>
                    </a:cubicBezTo>
                    <a:cubicBezTo>
                      <a:pt x="309361" y="405929"/>
                      <a:pt x="287419" y="405929"/>
                      <a:pt x="268220" y="405929"/>
                    </a:cubicBezTo>
                    <a:cubicBezTo>
                      <a:pt x="265477" y="405929"/>
                      <a:pt x="259991" y="405929"/>
                      <a:pt x="257248" y="405929"/>
                    </a:cubicBezTo>
                    <a:lnTo>
                      <a:pt x="257248" y="183765"/>
                    </a:lnTo>
                    <a:cubicBezTo>
                      <a:pt x="273705" y="183765"/>
                      <a:pt x="290162" y="183765"/>
                      <a:pt x="306618" y="183765"/>
                    </a:cubicBezTo>
                    <a:close/>
                    <a:moveTo>
                      <a:pt x="136567" y="79541"/>
                    </a:moveTo>
                    <a:cubicBezTo>
                      <a:pt x="120110" y="79541"/>
                      <a:pt x="100911" y="79541"/>
                      <a:pt x="84454" y="79541"/>
                    </a:cubicBezTo>
                    <a:cubicBezTo>
                      <a:pt x="78969" y="79541"/>
                      <a:pt x="73483" y="76798"/>
                      <a:pt x="70740" y="71312"/>
                    </a:cubicBezTo>
                    <a:cubicBezTo>
                      <a:pt x="62512" y="57598"/>
                      <a:pt x="54284" y="43884"/>
                      <a:pt x="46055" y="27428"/>
                    </a:cubicBezTo>
                    <a:lnTo>
                      <a:pt x="438271" y="27428"/>
                    </a:lnTo>
                    <a:cubicBezTo>
                      <a:pt x="427300" y="43884"/>
                      <a:pt x="419072" y="60341"/>
                      <a:pt x="410844" y="74055"/>
                    </a:cubicBezTo>
                    <a:cubicBezTo>
                      <a:pt x="408101" y="76798"/>
                      <a:pt x="402615" y="76798"/>
                      <a:pt x="399872" y="76798"/>
                    </a:cubicBezTo>
                    <a:cubicBezTo>
                      <a:pt x="309361" y="79541"/>
                      <a:pt x="224335" y="79541"/>
                      <a:pt x="136567" y="79541"/>
                    </a:cubicBezTo>
                    <a:close/>
                    <a:moveTo>
                      <a:pt x="188679" y="150852"/>
                    </a:moveTo>
                    <a:cubicBezTo>
                      <a:pt x="185937" y="150852"/>
                      <a:pt x="180451" y="148110"/>
                      <a:pt x="177708" y="145367"/>
                    </a:cubicBezTo>
                    <a:cubicBezTo>
                      <a:pt x="172223" y="137138"/>
                      <a:pt x="166737" y="126167"/>
                      <a:pt x="161252" y="115196"/>
                    </a:cubicBezTo>
                    <a:lnTo>
                      <a:pt x="323075" y="115196"/>
                    </a:lnTo>
                    <a:cubicBezTo>
                      <a:pt x="314847" y="128910"/>
                      <a:pt x="309361" y="139881"/>
                      <a:pt x="303875" y="150852"/>
                    </a:cubicBezTo>
                    <a:cubicBezTo>
                      <a:pt x="303875" y="153595"/>
                      <a:pt x="298390" y="153595"/>
                      <a:pt x="295647" y="153595"/>
                    </a:cubicBezTo>
                    <a:cubicBezTo>
                      <a:pt x="259991" y="150852"/>
                      <a:pt x="224335" y="150852"/>
                      <a:pt x="188679" y="150852"/>
                    </a:cubicBezTo>
                    <a:close/>
                  </a:path>
                </a:pathLst>
              </a:custGeom>
              <a:grpFill/>
              <a:ln w="27426" cap="flat">
                <a:noFill/>
                <a:prstDash val="solid"/>
                <a:miter/>
              </a:ln>
            </p:spPr>
            <p:txBody>
              <a:bodyPr rtlCol="0" anchor="ctr"/>
              <a:lstStyle/>
              <a:p>
                <a:endParaRPr lang="en-US"/>
              </a:p>
            </p:txBody>
          </p:sp>
          <p:sp>
            <p:nvSpPr>
              <p:cNvPr id="58" name="Freeform 1313">
                <a:extLst>
                  <a:ext uri="{FF2B5EF4-FFF2-40B4-BE49-F238E27FC236}">
                    <a16:creationId xmlns:a16="http://schemas.microsoft.com/office/drawing/2014/main" id="{245D7A0A-4693-A219-987C-634BBAF77D57}"/>
                  </a:ext>
                </a:extLst>
              </p:cNvPr>
              <p:cNvSpPr/>
              <p:nvPr/>
            </p:nvSpPr>
            <p:spPr>
              <a:xfrm>
                <a:off x="2467398" y="5925627"/>
                <a:ext cx="1072422" cy="365312"/>
              </a:xfrm>
              <a:custGeom>
                <a:avLst/>
                <a:gdLst>
                  <a:gd name="connsiteX0" fmla="*/ 490956 w 1072422"/>
                  <a:gd name="connsiteY0" fmla="*/ 99265 h 365312"/>
                  <a:gd name="connsiteX1" fmla="*/ 460785 w 1072422"/>
                  <a:gd name="connsiteY1" fmla="*/ 19724 h 365312"/>
                  <a:gd name="connsiteX2" fmla="*/ 477242 w 1072422"/>
                  <a:gd name="connsiteY2" fmla="*/ 3269 h 365312"/>
                  <a:gd name="connsiteX3" fmla="*/ 532097 w 1072422"/>
                  <a:gd name="connsiteY3" fmla="*/ 16982 h 365312"/>
                  <a:gd name="connsiteX4" fmla="*/ 562267 w 1072422"/>
                  <a:gd name="connsiteY4" fmla="*/ 47152 h 365312"/>
                  <a:gd name="connsiteX5" fmla="*/ 606152 w 1072422"/>
                  <a:gd name="connsiteY5" fmla="*/ 19724 h 365312"/>
                  <a:gd name="connsiteX6" fmla="*/ 619866 w 1072422"/>
                  <a:gd name="connsiteY6" fmla="*/ 16982 h 365312"/>
                  <a:gd name="connsiteX7" fmla="*/ 639065 w 1072422"/>
                  <a:gd name="connsiteY7" fmla="*/ 27953 h 365312"/>
                  <a:gd name="connsiteX8" fmla="*/ 628094 w 1072422"/>
                  <a:gd name="connsiteY8" fmla="*/ 47152 h 365312"/>
                  <a:gd name="connsiteX9" fmla="*/ 606152 w 1072422"/>
                  <a:gd name="connsiteY9" fmla="*/ 55381 h 365312"/>
                  <a:gd name="connsiteX10" fmla="*/ 584210 w 1072422"/>
                  <a:gd name="connsiteY10" fmla="*/ 85551 h 365312"/>
                  <a:gd name="connsiteX11" fmla="*/ 617123 w 1072422"/>
                  <a:gd name="connsiteY11" fmla="*/ 88293 h 365312"/>
                  <a:gd name="connsiteX12" fmla="*/ 710377 w 1072422"/>
                  <a:gd name="connsiteY12" fmla="*/ 236403 h 365312"/>
                  <a:gd name="connsiteX13" fmla="*/ 661007 w 1072422"/>
                  <a:gd name="connsiteY13" fmla="*/ 332400 h 365312"/>
                  <a:gd name="connsiteX14" fmla="*/ 658264 w 1072422"/>
                  <a:gd name="connsiteY14" fmla="*/ 337885 h 365312"/>
                  <a:gd name="connsiteX15" fmla="*/ 833802 w 1072422"/>
                  <a:gd name="connsiteY15" fmla="*/ 337885 h 365312"/>
                  <a:gd name="connsiteX16" fmla="*/ 825573 w 1072422"/>
                  <a:gd name="connsiteY16" fmla="*/ 326914 h 365312"/>
                  <a:gd name="connsiteX17" fmla="*/ 778946 w 1072422"/>
                  <a:gd name="connsiteY17" fmla="*/ 206233 h 365312"/>
                  <a:gd name="connsiteX18" fmla="*/ 833802 w 1072422"/>
                  <a:gd name="connsiteY18" fmla="*/ 104750 h 365312"/>
                  <a:gd name="connsiteX19" fmla="*/ 842030 w 1072422"/>
                  <a:gd name="connsiteY19" fmla="*/ 99265 h 365312"/>
                  <a:gd name="connsiteX20" fmla="*/ 842030 w 1072422"/>
                  <a:gd name="connsiteY20" fmla="*/ 96522 h 365312"/>
                  <a:gd name="connsiteX21" fmla="*/ 811859 w 1072422"/>
                  <a:gd name="connsiteY21" fmla="*/ 19724 h 365312"/>
                  <a:gd name="connsiteX22" fmla="*/ 831059 w 1072422"/>
                  <a:gd name="connsiteY22" fmla="*/ 526 h 365312"/>
                  <a:gd name="connsiteX23" fmla="*/ 866715 w 1072422"/>
                  <a:gd name="connsiteY23" fmla="*/ 6011 h 365312"/>
                  <a:gd name="connsiteX24" fmla="*/ 916085 w 1072422"/>
                  <a:gd name="connsiteY24" fmla="*/ 47152 h 365312"/>
                  <a:gd name="connsiteX25" fmla="*/ 968197 w 1072422"/>
                  <a:gd name="connsiteY25" fmla="*/ 14239 h 365312"/>
                  <a:gd name="connsiteX26" fmla="*/ 981911 w 1072422"/>
                  <a:gd name="connsiteY26" fmla="*/ 14239 h 365312"/>
                  <a:gd name="connsiteX27" fmla="*/ 992882 w 1072422"/>
                  <a:gd name="connsiteY27" fmla="*/ 27953 h 365312"/>
                  <a:gd name="connsiteX28" fmla="*/ 981911 w 1072422"/>
                  <a:gd name="connsiteY28" fmla="*/ 41667 h 365312"/>
                  <a:gd name="connsiteX29" fmla="*/ 959969 w 1072422"/>
                  <a:gd name="connsiteY29" fmla="*/ 49895 h 365312"/>
                  <a:gd name="connsiteX30" fmla="*/ 935284 w 1072422"/>
                  <a:gd name="connsiteY30" fmla="*/ 82808 h 365312"/>
                  <a:gd name="connsiteX31" fmla="*/ 951741 w 1072422"/>
                  <a:gd name="connsiteY31" fmla="*/ 82808 h 365312"/>
                  <a:gd name="connsiteX32" fmla="*/ 1058708 w 1072422"/>
                  <a:gd name="connsiteY32" fmla="*/ 236403 h 365312"/>
                  <a:gd name="connsiteX33" fmla="*/ 1014824 w 1072422"/>
                  <a:gd name="connsiteY33" fmla="*/ 324171 h 365312"/>
                  <a:gd name="connsiteX34" fmla="*/ 1009338 w 1072422"/>
                  <a:gd name="connsiteY34" fmla="*/ 329657 h 365312"/>
                  <a:gd name="connsiteX35" fmla="*/ 1009338 w 1072422"/>
                  <a:gd name="connsiteY35" fmla="*/ 332400 h 365312"/>
                  <a:gd name="connsiteX36" fmla="*/ 1050480 w 1072422"/>
                  <a:gd name="connsiteY36" fmla="*/ 332400 h 365312"/>
                  <a:gd name="connsiteX37" fmla="*/ 1072422 w 1072422"/>
                  <a:gd name="connsiteY37" fmla="*/ 348856 h 365312"/>
                  <a:gd name="connsiteX38" fmla="*/ 1050480 w 1072422"/>
                  <a:gd name="connsiteY38" fmla="*/ 365313 h 365312"/>
                  <a:gd name="connsiteX39" fmla="*/ 488213 w 1072422"/>
                  <a:gd name="connsiteY39" fmla="*/ 365313 h 365312"/>
                  <a:gd name="connsiteX40" fmla="*/ 24685 w 1072422"/>
                  <a:gd name="connsiteY40" fmla="*/ 365313 h 365312"/>
                  <a:gd name="connsiteX41" fmla="*/ 19200 w 1072422"/>
                  <a:gd name="connsiteY41" fmla="*/ 365313 h 365312"/>
                  <a:gd name="connsiteX42" fmla="*/ 0 w 1072422"/>
                  <a:gd name="connsiteY42" fmla="*/ 348856 h 365312"/>
                  <a:gd name="connsiteX43" fmla="*/ 19200 w 1072422"/>
                  <a:gd name="connsiteY43" fmla="*/ 332400 h 365312"/>
                  <a:gd name="connsiteX44" fmla="*/ 216679 w 1072422"/>
                  <a:gd name="connsiteY44" fmla="*/ 332400 h 365312"/>
                  <a:gd name="connsiteX45" fmla="*/ 469013 w 1072422"/>
                  <a:gd name="connsiteY45" fmla="*/ 332400 h 365312"/>
                  <a:gd name="connsiteX46" fmla="*/ 479984 w 1072422"/>
                  <a:gd name="connsiteY46" fmla="*/ 332400 h 365312"/>
                  <a:gd name="connsiteX47" fmla="*/ 471756 w 1072422"/>
                  <a:gd name="connsiteY47" fmla="*/ 324171 h 365312"/>
                  <a:gd name="connsiteX48" fmla="*/ 425129 w 1072422"/>
                  <a:gd name="connsiteY48" fmla="*/ 211718 h 365312"/>
                  <a:gd name="connsiteX49" fmla="*/ 482727 w 1072422"/>
                  <a:gd name="connsiteY49" fmla="*/ 99265 h 365312"/>
                  <a:gd name="connsiteX50" fmla="*/ 490956 w 1072422"/>
                  <a:gd name="connsiteY50" fmla="*/ 99265 h 365312"/>
                  <a:gd name="connsiteX51" fmla="*/ 1034024 w 1072422"/>
                  <a:gd name="connsiteY51" fmla="*/ 214461 h 365312"/>
                  <a:gd name="connsiteX52" fmla="*/ 962712 w 1072422"/>
                  <a:gd name="connsiteY52" fmla="*/ 123950 h 365312"/>
                  <a:gd name="connsiteX53" fmla="*/ 885914 w 1072422"/>
                  <a:gd name="connsiteY53" fmla="*/ 121207 h 365312"/>
                  <a:gd name="connsiteX54" fmla="*/ 806374 w 1072422"/>
                  <a:gd name="connsiteY54" fmla="*/ 219947 h 365312"/>
                  <a:gd name="connsiteX55" fmla="*/ 861229 w 1072422"/>
                  <a:gd name="connsiteY55" fmla="*/ 324171 h 365312"/>
                  <a:gd name="connsiteX56" fmla="*/ 905113 w 1072422"/>
                  <a:gd name="connsiteY56" fmla="*/ 332400 h 365312"/>
                  <a:gd name="connsiteX57" fmla="*/ 929798 w 1072422"/>
                  <a:gd name="connsiteY57" fmla="*/ 332400 h 365312"/>
                  <a:gd name="connsiteX58" fmla="*/ 981911 w 1072422"/>
                  <a:gd name="connsiteY58" fmla="*/ 318686 h 365312"/>
                  <a:gd name="connsiteX59" fmla="*/ 1034024 w 1072422"/>
                  <a:gd name="connsiteY59" fmla="*/ 214461 h 365312"/>
                  <a:gd name="connsiteX60" fmla="*/ 680206 w 1072422"/>
                  <a:gd name="connsiteY60" fmla="*/ 217204 h 365312"/>
                  <a:gd name="connsiteX61" fmla="*/ 578724 w 1072422"/>
                  <a:gd name="connsiteY61" fmla="*/ 121207 h 365312"/>
                  <a:gd name="connsiteX62" fmla="*/ 554039 w 1072422"/>
                  <a:gd name="connsiteY62" fmla="*/ 121207 h 365312"/>
                  <a:gd name="connsiteX63" fmla="*/ 458042 w 1072422"/>
                  <a:gd name="connsiteY63" fmla="*/ 187033 h 365312"/>
                  <a:gd name="connsiteX64" fmla="*/ 518383 w 1072422"/>
                  <a:gd name="connsiteY64" fmla="*/ 326914 h 365312"/>
                  <a:gd name="connsiteX65" fmla="*/ 556782 w 1072422"/>
                  <a:gd name="connsiteY65" fmla="*/ 332400 h 365312"/>
                  <a:gd name="connsiteX66" fmla="*/ 581467 w 1072422"/>
                  <a:gd name="connsiteY66" fmla="*/ 332400 h 365312"/>
                  <a:gd name="connsiteX67" fmla="*/ 630837 w 1072422"/>
                  <a:gd name="connsiteY67" fmla="*/ 321428 h 365312"/>
                  <a:gd name="connsiteX68" fmla="*/ 680206 w 1072422"/>
                  <a:gd name="connsiteY68" fmla="*/ 217204 h 365312"/>
                  <a:gd name="connsiteX69" fmla="*/ 850258 w 1072422"/>
                  <a:gd name="connsiteY69" fmla="*/ 38924 h 365312"/>
                  <a:gd name="connsiteX70" fmla="*/ 894142 w 1072422"/>
                  <a:gd name="connsiteY70" fmla="*/ 82808 h 365312"/>
                  <a:gd name="connsiteX71" fmla="*/ 850258 w 1072422"/>
                  <a:gd name="connsiteY71" fmla="*/ 38924 h 365312"/>
                  <a:gd name="connsiteX72" fmla="*/ 496441 w 1072422"/>
                  <a:gd name="connsiteY72" fmla="*/ 38924 h 365312"/>
                  <a:gd name="connsiteX73" fmla="*/ 540326 w 1072422"/>
                  <a:gd name="connsiteY73" fmla="*/ 82808 h 365312"/>
                  <a:gd name="connsiteX74" fmla="*/ 496441 w 1072422"/>
                  <a:gd name="connsiteY74" fmla="*/ 38924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72422" h="365312">
                    <a:moveTo>
                      <a:pt x="490956" y="99265"/>
                    </a:moveTo>
                    <a:cubicBezTo>
                      <a:pt x="469013" y="77323"/>
                      <a:pt x="463528" y="47152"/>
                      <a:pt x="460785" y="19724"/>
                    </a:cubicBezTo>
                    <a:cubicBezTo>
                      <a:pt x="460785" y="8754"/>
                      <a:pt x="469013" y="526"/>
                      <a:pt x="477242" y="3269"/>
                    </a:cubicBezTo>
                    <a:cubicBezTo>
                      <a:pt x="496441" y="6011"/>
                      <a:pt x="515640" y="11496"/>
                      <a:pt x="532097" y="16982"/>
                    </a:cubicBezTo>
                    <a:cubicBezTo>
                      <a:pt x="548553" y="22467"/>
                      <a:pt x="556782" y="36181"/>
                      <a:pt x="562267" y="47152"/>
                    </a:cubicBezTo>
                    <a:cubicBezTo>
                      <a:pt x="575981" y="38924"/>
                      <a:pt x="592438" y="27953"/>
                      <a:pt x="606152" y="19724"/>
                    </a:cubicBezTo>
                    <a:cubicBezTo>
                      <a:pt x="608895" y="16982"/>
                      <a:pt x="614380" y="16982"/>
                      <a:pt x="619866" y="16982"/>
                    </a:cubicBezTo>
                    <a:cubicBezTo>
                      <a:pt x="630837" y="14239"/>
                      <a:pt x="636322" y="19724"/>
                      <a:pt x="639065" y="27953"/>
                    </a:cubicBezTo>
                    <a:cubicBezTo>
                      <a:pt x="641808" y="36181"/>
                      <a:pt x="636322" y="44410"/>
                      <a:pt x="628094" y="47152"/>
                    </a:cubicBezTo>
                    <a:cubicBezTo>
                      <a:pt x="619866" y="49895"/>
                      <a:pt x="611637" y="52638"/>
                      <a:pt x="606152" y="55381"/>
                    </a:cubicBezTo>
                    <a:cubicBezTo>
                      <a:pt x="595181" y="60866"/>
                      <a:pt x="586952" y="71838"/>
                      <a:pt x="584210" y="85551"/>
                    </a:cubicBezTo>
                    <a:cubicBezTo>
                      <a:pt x="595181" y="85551"/>
                      <a:pt x="606152" y="85551"/>
                      <a:pt x="617123" y="88293"/>
                    </a:cubicBezTo>
                    <a:cubicBezTo>
                      <a:pt x="685692" y="102007"/>
                      <a:pt x="724091" y="165091"/>
                      <a:pt x="710377" y="236403"/>
                    </a:cubicBezTo>
                    <a:cubicBezTo>
                      <a:pt x="702149" y="272059"/>
                      <a:pt x="685692" y="304972"/>
                      <a:pt x="661007" y="332400"/>
                    </a:cubicBezTo>
                    <a:cubicBezTo>
                      <a:pt x="661007" y="332400"/>
                      <a:pt x="658264" y="335142"/>
                      <a:pt x="658264" y="337885"/>
                    </a:cubicBezTo>
                    <a:cubicBezTo>
                      <a:pt x="715862" y="337885"/>
                      <a:pt x="773461" y="337885"/>
                      <a:pt x="833802" y="337885"/>
                    </a:cubicBezTo>
                    <a:cubicBezTo>
                      <a:pt x="831059" y="332400"/>
                      <a:pt x="828316" y="329657"/>
                      <a:pt x="825573" y="326914"/>
                    </a:cubicBezTo>
                    <a:cubicBezTo>
                      <a:pt x="795403" y="291259"/>
                      <a:pt x="778946" y="252859"/>
                      <a:pt x="778946" y="206233"/>
                    </a:cubicBezTo>
                    <a:cubicBezTo>
                      <a:pt x="778946" y="162348"/>
                      <a:pt x="798145" y="129435"/>
                      <a:pt x="833802" y="104750"/>
                    </a:cubicBezTo>
                    <a:cubicBezTo>
                      <a:pt x="836544" y="102007"/>
                      <a:pt x="839287" y="102007"/>
                      <a:pt x="842030" y="99265"/>
                    </a:cubicBezTo>
                    <a:cubicBezTo>
                      <a:pt x="842030" y="99265"/>
                      <a:pt x="842030" y="99265"/>
                      <a:pt x="842030" y="96522"/>
                    </a:cubicBezTo>
                    <a:cubicBezTo>
                      <a:pt x="820088" y="74580"/>
                      <a:pt x="814602" y="47152"/>
                      <a:pt x="811859" y="19724"/>
                    </a:cubicBezTo>
                    <a:cubicBezTo>
                      <a:pt x="809116" y="6011"/>
                      <a:pt x="817345" y="-2217"/>
                      <a:pt x="831059" y="526"/>
                    </a:cubicBezTo>
                    <a:cubicBezTo>
                      <a:pt x="842030" y="3269"/>
                      <a:pt x="855744" y="3269"/>
                      <a:pt x="866715" y="6011"/>
                    </a:cubicBezTo>
                    <a:cubicBezTo>
                      <a:pt x="888657" y="11496"/>
                      <a:pt x="907856" y="22467"/>
                      <a:pt x="916085" y="47152"/>
                    </a:cubicBezTo>
                    <a:cubicBezTo>
                      <a:pt x="929798" y="30696"/>
                      <a:pt x="946255" y="19724"/>
                      <a:pt x="968197" y="14239"/>
                    </a:cubicBezTo>
                    <a:cubicBezTo>
                      <a:pt x="973682" y="14239"/>
                      <a:pt x="979168" y="11496"/>
                      <a:pt x="981911" y="14239"/>
                    </a:cubicBezTo>
                    <a:cubicBezTo>
                      <a:pt x="987396" y="16982"/>
                      <a:pt x="992882" y="22467"/>
                      <a:pt x="992882" y="27953"/>
                    </a:cubicBezTo>
                    <a:cubicBezTo>
                      <a:pt x="992882" y="33438"/>
                      <a:pt x="987396" y="38924"/>
                      <a:pt x="981911" y="41667"/>
                    </a:cubicBezTo>
                    <a:cubicBezTo>
                      <a:pt x="976425" y="47152"/>
                      <a:pt x="968197" y="47152"/>
                      <a:pt x="959969" y="49895"/>
                    </a:cubicBezTo>
                    <a:cubicBezTo>
                      <a:pt x="946255" y="55381"/>
                      <a:pt x="938027" y="66352"/>
                      <a:pt x="935284" y="82808"/>
                    </a:cubicBezTo>
                    <a:cubicBezTo>
                      <a:pt x="940769" y="82808"/>
                      <a:pt x="946255" y="82808"/>
                      <a:pt x="951741" y="82808"/>
                    </a:cubicBezTo>
                    <a:cubicBezTo>
                      <a:pt x="1031281" y="91036"/>
                      <a:pt x="1077908" y="156863"/>
                      <a:pt x="1058708" y="236403"/>
                    </a:cubicBezTo>
                    <a:cubicBezTo>
                      <a:pt x="1050480" y="269316"/>
                      <a:pt x="1036766" y="299487"/>
                      <a:pt x="1014824" y="324171"/>
                    </a:cubicBezTo>
                    <a:cubicBezTo>
                      <a:pt x="1012081" y="326914"/>
                      <a:pt x="1012081" y="326914"/>
                      <a:pt x="1009338" y="329657"/>
                    </a:cubicBezTo>
                    <a:cubicBezTo>
                      <a:pt x="1009338" y="329657"/>
                      <a:pt x="1009338" y="329657"/>
                      <a:pt x="1009338" y="332400"/>
                    </a:cubicBezTo>
                    <a:cubicBezTo>
                      <a:pt x="1023052" y="332400"/>
                      <a:pt x="1036766" y="332400"/>
                      <a:pt x="1050480" y="332400"/>
                    </a:cubicBezTo>
                    <a:cubicBezTo>
                      <a:pt x="1064194" y="332400"/>
                      <a:pt x="1072422" y="337885"/>
                      <a:pt x="1072422" y="348856"/>
                    </a:cubicBezTo>
                    <a:cubicBezTo>
                      <a:pt x="1072422" y="359828"/>
                      <a:pt x="1064194" y="365313"/>
                      <a:pt x="1050480" y="365313"/>
                    </a:cubicBezTo>
                    <a:cubicBezTo>
                      <a:pt x="863972" y="365313"/>
                      <a:pt x="674721" y="365313"/>
                      <a:pt x="488213" y="365313"/>
                    </a:cubicBezTo>
                    <a:cubicBezTo>
                      <a:pt x="334618" y="365313"/>
                      <a:pt x="178280" y="365313"/>
                      <a:pt x="24685" y="365313"/>
                    </a:cubicBezTo>
                    <a:cubicBezTo>
                      <a:pt x="21942" y="365313"/>
                      <a:pt x="19200" y="365313"/>
                      <a:pt x="19200" y="365313"/>
                    </a:cubicBezTo>
                    <a:cubicBezTo>
                      <a:pt x="8228" y="365313"/>
                      <a:pt x="0" y="357085"/>
                      <a:pt x="0" y="348856"/>
                    </a:cubicBezTo>
                    <a:cubicBezTo>
                      <a:pt x="0" y="340628"/>
                      <a:pt x="8228" y="332400"/>
                      <a:pt x="19200" y="332400"/>
                    </a:cubicBezTo>
                    <a:cubicBezTo>
                      <a:pt x="85026" y="332400"/>
                      <a:pt x="150852" y="332400"/>
                      <a:pt x="216679" y="332400"/>
                    </a:cubicBezTo>
                    <a:cubicBezTo>
                      <a:pt x="301704" y="332400"/>
                      <a:pt x="383987" y="332400"/>
                      <a:pt x="469013" y="332400"/>
                    </a:cubicBezTo>
                    <a:cubicBezTo>
                      <a:pt x="471756" y="332400"/>
                      <a:pt x="474499" y="332400"/>
                      <a:pt x="479984" y="332400"/>
                    </a:cubicBezTo>
                    <a:cubicBezTo>
                      <a:pt x="477242" y="329657"/>
                      <a:pt x="474499" y="326914"/>
                      <a:pt x="471756" y="324171"/>
                    </a:cubicBezTo>
                    <a:cubicBezTo>
                      <a:pt x="444329" y="291259"/>
                      <a:pt x="427872" y="255602"/>
                      <a:pt x="425129" y="211718"/>
                    </a:cubicBezTo>
                    <a:cubicBezTo>
                      <a:pt x="422386" y="162348"/>
                      <a:pt x="441586" y="126693"/>
                      <a:pt x="482727" y="99265"/>
                    </a:cubicBezTo>
                    <a:cubicBezTo>
                      <a:pt x="482727" y="104750"/>
                      <a:pt x="488213" y="102007"/>
                      <a:pt x="490956" y="99265"/>
                    </a:cubicBezTo>
                    <a:close/>
                    <a:moveTo>
                      <a:pt x="1034024" y="214461"/>
                    </a:moveTo>
                    <a:cubicBezTo>
                      <a:pt x="1034024" y="167834"/>
                      <a:pt x="1003853" y="129435"/>
                      <a:pt x="962712" y="123950"/>
                    </a:cubicBezTo>
                    <a:cubicBezTo>
                      <a:pt x="938027" y="121207"/>
                      <a:pt x="913342" y="121207"/>
                      <a:pt x="885914" y="121207"/>
                    </a:cubicBezTo>
                    <a:cubicBezTo>
                      <a:pt x="836544" y="123950"/>
                      <a:pt x="798145" y="170576"/>
                      <a:pt x="806374" y="219947"/>
                    </a:cubicBezTo>
                    <a:cubicBezTo>
                      <a:pt x="811859" y="261088"/>
                      <a:pt x="828316" y="296744"/>
                      <a:pt x="861229" y="324171"/>
                    </a:cubicBezTo>
                    <a:cubicBezTo>
                      <a:pt x="874943" y="335142"/>
                      <a:pt x="888657" y="337885"/>
                      <a:pt x="905113" y="332400"/>
                    </a:cubicBezTo>
                    <a:cubicBezTo>
                      <a:pt x="913342" y="329657"/>
                      <a:pt x="921570" y="329657"/>
                      <a:pt x="929798" y="332400"/>
                    </a:cubicBezTo>
                    <a:cubicBezTo>
                      <a:pt x="948998" y="337885"/>
                      <a:pt x="968197" y="332400"/>
                      <a:pt x="981911" y="318686"/>
                    </a:cubicBezTo>
                    <a:cubicBezTo>
                      <a:pt x="1014824" y="288516"/>
                      <a:pt x="1031281" y="250117"/>
                      <a:pt x="1034024" y="214461"/>
                    </a:cubicBezTo>
                    <a:close/>
                    <a:moveTo>
                      <a:pt x="680206" y="217204"/>
                    </a:moveTo>
                    <a:cubicBezTo>
                      <a:pt x="682949" y="154120"/>
                      <a:pt x="633579" y="112979"/>
                      <a:pt x="578724" y="121207"/>
                    </a:cubicBezTo>
                    <a:cubicBezTo>
                      <a:pt x="570496" y="121207"/>
                      <a:pt x="562267" y="121207"/>
                      <a:pt x="554039" y="121207"/>
                    </a:cubicBezTo>
                    <a:cubicBezTo>
                      <a:pt x="510155" y="115721"/>
                      <a:pt x="466270" y="143149"/>
                      <a:pt x="458042" y="187033"/>
                    </a:cubicBezTo>
                    <a:cubicBezTo>
                      <a:pt x="447071" y="230917"/>
                      <a:pt x="477242" y="304972"/>
                      <a:pt x="518383" y="326914"/>
                    </a:cubicBezTo>
                    <a:cubicBezTo>
                      <a:pt x="529354" y="335142"/>
                      <a:pt x="543068" y="335142"/>
                      <a:pt x="556782" y="332400"/>
                    </a:cubicBezTo>
                    <a:cubicBezTo>
                      <a:pt x="565010" y="329657"/>
                      <a:pt x="573239" y="329657"/>
                      <a:pt x="581467" y="332400"/>
                    </a:cubicBezTo>
                    <a:cubicBezTo>
                      <a:pt x="600666" y="337885"/>
                      <a:pt x="617123" y="332400"/>
                      <a:pt x="630837" y="321428"/>
                    </a:cubicBezTo>
                    <a:cubicBezTo>
                      <a:pt x="661007" y="291259"/>
                      <a:pt x="677464" y="252859"/>
                      <a:pt x="680206" y="217204"/>
                    </a:cubicBezTo>
                    <a:close/>
                    <a:moveTo>
                      <a:pt x="850258" y="38924"/>
                    </a:moveTo>
                    <a:cubicBezTo>
                      <a:pt x="850258" y="66352"/>
                      <a:pt x="869458" y="85551"/>
                      <a:pt x="894142" y="82808"/>
                    </a:cubicBezTo>
                    <a:cubicBezTo>
                      <a:pt x="891399" y="52638"/>
                      <a:pt x="880429" y="41667"/>
                      <a:pt x="850258" y="38924"/>
                    </a:cubicBezTo>
                    <a:close/>
                    <a:moveTo>
                      <a:pt x="496441" y="38924"/>
                    </a:moveTo>
                    <a:cubicBezTo>
                      <a:pt x="499184" y="66352"/>
                      <a:pt x="512898" y="82808"/>
                      <a:pt x="540326" y="82808"/>
                    </a:cubicBezTo>
                    <a:cubicBezTo>
                      <a:pt x="540326" y="55381"/>
                      <a:pt x="523869" y="38924"/>
                      <a:pt x="496441" y="38924"/>
                    </a:cubicBezTo>
                    <a:close/>
                  </a:path>
                </a:pathLst>
              </a:custGeom>
              <a:grpFill/>
              <a:ln w="27426" cap="flat">
                <a:noFill/>
                <a:prstDash val="solid"/>
                <a:miter/>
              </a:ln>
            </p:spPr>
            <p:txBody>
              <a:bodyPr rtlCol="0" anchor="ctr"/>
              <a:lstStyle/>
              <a:p>
                <a:endParaRPr lang="en-US"/>
              </a:p>
            </p:txBody>
          </p:sp>
          <p:sp>
            <p:nvSpPr>
              <p:cNvPr id="59" name="Freeform 1314">
                <a:extLst>
                  <a:ext uri="{FF2B5EF4-FFF2-40B4-BE49-F238E27FC236}">
                    <a16:creationId xmlns:a16="http://schemas.microsoft.com/office/drawing/2014/main" id="{15A95DA8-C0CA-3D7C-0E9C-72DF8E162B69}"/>
                  </a:ext>
                </a:extLst>
              </p:cNvPr>
              <p:cNvSpPr/>
              <p:nvPr/>
            </p:nvSpPr>
            <p:spPr>
              <a:xfrm>
                <a:off x="2466866" y="6329338"/>
                <a:ext cx="1073639" cy="32913"/>
              </a:xfrm>
              <a:custGeom>
                <a:avLst/>
                <a:gdLst>
                  <a:gd name="connsiteX0" fmla="*/ 538114 w 1073639"/>
                  <a:gd name="connsiteY0" fmla="*/ 0 h 32913"/>
                  <a:gd name="connsiteX1" fmla="*/ 1053754 w 1073639"/>
                  <a:gd name="connsiteY1" fmla="*/ 0 h 32913"/>
                  <a:gd name="connsiteX2" fmla="*/ 1072954 w 1073639"/>
                  <a:gd name="connsiteY2" fmla="*/ 10972 h 32913"/>
                  <a:gd name="connsiteX3" fmla="*/ 1056497 w 1073639"/>
                  <a:gd name="connsiteY3" fmla="*/ 32913 h 32913"/>
                  <a:gd name="connsiteX4" fmla="*/ 987928 w 1073639"/>
                  <a:gd name="connsiteY4" fmla="*/ 32913 h 32913"/>
                  <a:gd name="connsiteX5" fmla="*/ 444860 w 1073639"/>
                  <a:gd name="connsiteY5" fmla="*/ 32913 h 32913"/>
                  <a:gd name="connsiteX6" fmla="*/ 22474 w 1073639"/>
                  <a:gd name="connsiteY6" fmla="*/ 32913 h 32913"/>
                  <a:gd name="connsiteX7" fmla="*/ 16988 w 1073639"/>
                  <a:gd name="connsiteY7" fmla="*/ 32913 h 32913"/>
                  <a:gd name="connsiteX8" fmla="*/ 531 w 1073639"/>
                  <a:gd name="connsiteY8" fmla="*/ 16457 h 32913"/>
                  <a:gd name="connsiteX9" fmla="*/ 19731 w 1073639"/>
                  <a:gd name="connsiteY9" fmla="*/ 2743 h 32913"/>
                  <a:gd name="connsiteX10" fmla="*/ 107500 w 1073639"/>
                  <a:gd name="connsiteY10" fmla="*/ 2743 h 32913"/>
                  <a:gd name="connsiteX11" fmla="*/ 538114 w 1073639"/>
                  <a:gd name="connsiteY11" fmla="*/ 0 h 32913"/>
                  <a:gd name="connsiteX12" fmla="*/ 538114 w 1073639"/>
                  <a:gd name="connsiteY12"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639" h="32913">
                    <a:moveTo>
                      <a:pt x="538114" y="0"/>
                    </a:moveTo>
                    <a:cubicBezTo>
                      <a:pt x="710909" y="0"/>
                      <a:pt x="883703" y="0"/>
                      <a:pt x="1053754" y="0"/>
                    </a:cubicBezTo>
                    <a:cubicBezTo>
                      <a:pt x="1061983" y="0"/>
                      <a:pt x="1070211" y="0"/>
                      <a:pt x="1072954" y="10972"/>
                    </a:cubicBezTo>
                    <a:cubicBezTo>
                      <a:pt x="1075697" y="21943"/>
                      <a:pt x="1070211" y="30171"/>
                      <a:pt x="1056497" y="32913"/>
                    </a:cubicBezTo>
                    <a:cubicBezTo>
                      <a:pt x="1034555" y="32913"/>
                      <a:pt x="1009870" y="32913"/>
                      <a:pt x="987928" y="32913"/>
                    </a:cubicBezTo>
                    <a:cubicBezTo>
                      <a:pt x="806905" y="32913"/>
                      <a:pt x="625883" y="32913"/>
                      <a:pt x="444860" y="32913"/>
                    </a:cubicBezTo>
                    <a:cubicBezTo>
                      <a:pt x="304979" y="32913"/>
                      <a:pt x="162355" y="32913"/>
                      <a:pt x="22474" y="32913"/>
                    </a:cubicBezTo>
                    <a:cubicBezTo>
                      <a:pt x="19731" y="32913"/>
                      <a:pt x="19731" y="32913"/>
                      <a:pt x="16988" y="32913"/>
                    </a:cubicBezTo>
                    <a:cubicBezTo>
                      <a:pt x="6017" y="32913"/>
                      <a:pt x="-2211" y="24686"/>
                      <a:pt x="531" y="16457"/>
                    </a:cubicBezTo>
                    <a:cubicBezTo>
                      <a:pt x="531" y="8229"/>
                      <a:pt x="8760" y="2743"/>
                      <a:pt x="19731" y="2743"/>
                    </a:cubicBezTo>
                    <a:cubicBezTo>
                      <a:pt x="49901" y="2743"/>
                      <a:pt x="77329" y="2743"/>
                      <a:pt x="107500" y="2743"/>
                    </a:cubicBezTo>
                    <a:cubicBezTo>
                      <a:pt x="250124" y="0"/>
                      <a:pt x="392747" y="0"/>
                      <a:pt x="538114" y="0"/>
                    </a:cubicBezTo>
                    <a:cubicBezTo>
                      <a:pt x="538114" y="0"/>
                      <a:pt x="538114" y="0"/>
                      <a:pt x="538114" y="0"/>
                    </a:cubicBezTo>
                    <a:close/>
                  </a:path>
                </a:pathLst>
              </a:custGeom>
              <a:grpFill/>
              <a:ln w="27426" cap="flat">
                <a:noFill/>
                <a:prstDash val="solid"/>
                <a:miter/>
              </a:ln>
            </p:spPr>
            <p:txBody>
              <a:bodyPr rtlCol="0" anchor="ctr"/>
              <a:lstStyle/>
              <a:p>
                <a:endParaRPr lang="en-US"/>
              </a:p>
            </p:txBody>
          </p:sp>
        </p:grpSp>
        <p:sp>
          <p:nvSpPr>
            <p:cNvPr id="30" name="Freeform 1311">
              <a:extLst>
                <a:ext uri="{FF2B5EF4-FFF2-40B4-BE49-F238E27FC236}">
                  <a16:creationId xmlns:a16="http://schemas.microsoft.com/office/drawing/2014/main" id="{4A94DF82-60D6-F1A4-B2BB-041E0CC22715}"/>
                </a:ext>
              </a:extLst>
            </p:cNvPr>
            <p:cNvSpPr/>
            <p:nvPr/>
          </p:nvSpPr>
          <p:spPr>
            <a:xfrm>
              <a:off x="2563395" y="5832898"/>
              <a:ext cx="320904" cy="409715"/>
            </a:xfrm>
            <a:custGeom>
              <a:avLst/>
              <a:gdLst>
                <a:gd name="connsiteX0" fmla="*/ 320904 w 320904"/>
                <a:gd name="connsiteY0" fmla="*/ 252334 h 409715"/>
                <a:gd name="connsiteX1" fmla="*/ 320904 w 320904"/>
                <a:gd name="connsiteY1" fmla="*/ 244106 h 409715"/>
                <a:gd name="connsiteX2" fmla="*/ 320904 w 320904"/>
                <a:gd name="connsiteY2" fmla="*/ 241363 h 409715"/>
                <a:gd name="connsiteX3" fmla="*/ 318161 w 320904"/>
                <a:gd name="connsiteY3" fmla="*/ 222163 h 409715"/>
                <a:gd name="connsiteX4" fmla="*/ 318161 w 320904"/>
                <a:gd name="connsiteY4" fmla="*/ 216678 h 409715"/>
                <a:gd name="connsiteX5" fmla="*/ 318161 w 320904"/>
                <a:gd name="connsiteY5" fmla="*/ 211192 h 409715"/>
                <a:gd name="connsiteX6" fmla="*/ 312676 w 320904"/>
                <a:gd name="connsiteY6" fmla="*/ 186508 h 409715"/>
                <a:gd name="connsiteX7" fmla="*/ 178280 w 320904"/>
                <a:gd name="connsiteY7" fmla="*/ 98739 h 409715"/>
                <a:gd name="connsiteX8" fmla="*/ 202965 w 320904"/>
                <a:gd name="connsiteY8" fmla="*/ 63083 h 409715"/>
                <a:gd name="connsiteX9" fmla="*/ 224907 w 320904"/>
                <a:gd name="connsiteY9" fmla="*/ 54855 h 409715"/>
                <a:gd name="connsiteX10" fmla="*/ 241364 w 320904"/>
                <a:gd name="connsiteY10" fmla="*/ 32913 h 409715"/>
                <a:gd name="connsiteX11" fmla="*/ 216679 w 320904"/>
                <a:gd name="connsiteY11" fmla="*/ 21942 h 409715"/>
                <a:gd name="connsiteX12" fmla="*/ 161824 w 320904"/>
                <a:gd name="connsiteY12" fmla="*/ 54855 h 409715"/>
                <a:gd name="connsiteX13" fmla="*/ 159081 w 320904"/>
                <a:gd name="connsiteY13" fmla="*/ 52112 h 409715"/>
                <a:gd name="connsiteX14" fmla="*/ 68569 w 320904"/>
                <a:gd name="connsiteY14" fmla="*/ 0 h 409715"/>
                <a:gd name="connsiteX15" fmla="*/ 57598 w 320904"/>
                <a:gd name="connsiteY15" fmla="*/ 0 h 409715"/>
                <a:gd name="connsiteX16" fmla="*/ 38399 w 320904"/>
                <a:gd name="connsiteY16" fmla="*/ 16456 h 409715"/>
                <a:gd name="connsiteX17" fmla="*/ 74055 w 320904"/>
                <a:gd name="connsiteY17" fmla="*/ 112453 h 409715"/>
                <a:gd name="connsiteX18" fmla="*/ 5486 w 320904"/>
                <a:gd name="connsiteY18" fmla="*/ 194735 h 409715"/>
                <a:gd name="connsiteX19" fmla="*/ 0 w 320904"/>
                <a:gd name="connsiteY19" fmla="*/ 219421 h 409715"/>
                <a:gd name="connsiteX20" fmla="*/ 0 w 320904"/>
                <a:gd name="connsiteY20" fmla="*/ 230392 h 409715"/>
                <a:gd name="connsiteX21" fmla="*/ 0 w 320904"/>
                <a:gd name="connsiteY21" fmla="*/ 268790 h 409715"/>
                <a:gd name="connsiteX22" fmla="*/ 5486 w 320904"/>
                <a:gd name="connsiteY22" fmla="*/ 285247 h 409715"/>
                <a:gd name="connsiteX23" fmla="*/ 57598 w 320904"/>
                <a:gd name="connsiteY23" fmla="*/ 375758 h 409715"/>
                <a:gd name="connsiteX24" fmla="*/ 156338 w 320904"/>
                <a:gd name="connsiteY24" fmla="*/ 405928 h 409715"/>
                <a:gd name="connsiteX25" fmla="*/ 167309 w 320904"/>
                <a:gd name="connsiteY25" fmla="*/ 405928 h 409715"/>
                <a:gd name="connsiteX26" fmla="*/ 246849 w 320904"/>
                <a:gd name="connsiteY26" fmla="*/ 389472 h 409715"/>
                <a:gd name="connsiteX27" fmla="*/ 315418 w 320904"/>
                <a:gd name="connsiteY27" fmla="*/ 282504 h 409715"/>
                <a:gd name="connsiteX28" fmla="*/ 320904 w 320904"/>
                <a:gd name="connsiteY28" fmla="*/ 266047 h 409715"/>
                <a:gd name="connsiteX29" fmla="*/ 320904 w 320904"/>
                <a:gd name="connsiteY29" fmla="*/ 252334 h 409715"/>
                <a:gd name="connsiteX30" fmla="*/ 128910 w 320904"/>
                <a:gd name="connsiteY30" fmla="*/ 93254 h 409715"/>
                <a:gd name="connsiteX31" fmla="*/ 74055 w 320904"/>
                <a:gd name="connsiteY31" fmla="*/ 41141 h 409715"/>
                <a:gd name="connsiteX32" fmla="*/ 128910 w 320904"/>
                <a:gd name="connsiteY32" fmla="*/ 93254 h 409715"/>
                <a:gd name="connsiteX33" fmla="*/ 224907 w 320904"/>
                <a:gd name="connsiteY33" fmla="*/ 356559 h 409715"/>
                <a:gd name="connsiteX34" fmla="*/ 170052 w 320904"/>
                <a:gd name="connsiteY34" fmla="*/ 370273 h 409715"/>
                <a:gd name="connsiteX35" fmla="*/ 142624 w 320904"/>
                <a:gd name="connsiteY35" fmla="*/ 370273 h 409715"/>
                <a:gd name="connsiteX36" fmla="*/ 87769 w 320904"/>
                <a:gd name="connsiteY36" fmla="*/ 356559 h 409715"/>
                <a:gd name="connsiteX37" fmla="*/ 30171 w 320904"/>
                <a:gd name="connsiteY37" fmla="*/ 235877 h 409715"/>
                <a:gd name="connsiteX38" fmla="*/ 112454 w 320904"/>
                <a:gd name="connsiteY38" fmla="*/ 134395 h 409715"/>
                <a:gd name="connsiteX39" fmla="*/ 202965 w 320904"/>
                <a:gd name="connsiteY39" fmla="*/ 134395 h 409715"/>
                <a:gd name="connsiteX40" fmla="*/ 282505 w 320904"/>
                <a:gd name="connsiteY40" fmla="*/ 235877 h 409715"/>
                <a:gd name="connsiteX41" fmla="*/ 224907 w 320904"/>
                <a:gd name="connsiteY41" fmla="*/ 356559 h 40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0904" h="409715">
                  <a:moveTo>
                    <a:pt x="320904" y="252334"/>
                  </a:moveTo>
                  <a:cubicBezTo>
                    <a:pt x="320904" y="249591"/>
                    <a:pt x="320904" y="246849"/>
                    <a:pt x="320904" y="244106"/>
                  </a:cubicBezTo>
                  <a:cubicBezTo>
                    <a:pt x="320904" y="244106"/>
                    <a:pt x="320904" y="241363"/>
                    <a:pt x="320904" y="241363"/>
                  </a:cubicBezTo>
                  <a:cubicBezTo>
                    <a:pt x="320904" y="235877"/>
                    <a:pt x="318161" y="230392"/>
                    <a:pt x="318161" y="222163"/>
                  </a:cubicBezTo>
                  <a:cubicBezTo>
                    <a:pt x="318161" y="219421"/>
                    <a:pt x="318161" y="219421"/>
                    <a:pt x="318161" y="216678"/>
                  </a:cubicBezTo>
                  <a:cubicBezTo>
                    <a:pt x="318161" y="213935"/>
                    <a:pt x="318161" y="211192"/>
                    <a:pt x="318161" y="211192"/>
                  </a:cubicBezTo>
                  <a:cubicBezTo>
                    <a:pt x="315418" y="202964"/>
                    <a:pt x="312676" y="194735"/>
                    <a:pt x="312676" y="186508"/>
                  </a:cubicBezTo>
                  <a:cubicBezTo>
                    <a:pt x="287991" y="128909"/>
                    <a:pt x="241364" y="98739"/>
                    <a:pt x="178280" y="98739"/>
                  </a:cubicBezTo>
                  <a:cubicBezTo>
                    <a:pt x="181023" y="82283"/>
                    <a:pt x="189251" y="71311"/>
                    <a:pt x="202965" y="63083"/>
                  </a:cubicBezTo>
                  <a:cubicBezTo>
                    <a:pt x="211193" y="60340"/>
                    <a:pt x="216679" y="57597"/>
                    <a:pt x="224907" y="54855"/>
                  </a:cubicBezTo>
                  <a:cubicBezTo>
                    <a:pt x="235878" y="49369"/>
                    <a:pt x="244107" y="41141"/>
                    <a:pt x="241364" y="32913"/>
                  </a:cubicBezTo>
                  <a:cubicBezTo>
                    <a:pt x="238621" y="21942"/>
                    <a:pt x="227650" y="19199"/>
                    <a:pt x="216679" y="21942"/>
                  </a:cubicBezTo>
                  <a:cubicBezTo>
                    <a:pt x="194737" y="27428"/>
                    <a:pt x="175537" y="38399"/>
                    <a:pt x="161824" y="54855"/>
                  </a:cubicBezTo>
                  <a:cubicBezTo>
                    <a:pt x="159081" y="54855"/>
                    <a:pt x="159081" y="54855"/>
                    <a:pt x="159081" y="52112"/>
                  </a:cubicBezTo>
                  <a:cubicBezTo>
                    <a:pt x="142624" y="10971"/>
                    <a:pt x="106968" y="5485"/>
                    <a:pt x="68569" y="0"/>
                  </a:cubicBezTo>
                  <a:cubicBezTo>
                    <a:pt x="65827" y="0"/>
                    <a:pt x="60341" y="0"/>
                    <a:pt x="57598" y="0"/>
                  </a:cubicBezTo>
                  <a:cubicBezTo>
                    <a:pt x="46627" y="0"/>
                    <a:pt x="38399" y="5485"/>
                    <a:pt x="38399" y="16456"/>
                  </a:cubicBezTo>
                  <a:cubicBezTo>
                    <a:pt x="41142" y="49369"/>
                    <a:pt x="46627" y="85025"/>
                    <a:pt x="74055" y="112453"/>
                  </a:cubicBezTo>
                  <a:cubicBezTo>
                    <a:pt x="41142" y="128909"/>
                    <a:pt x="16457" y="156337"/>
                    <a:pt x="5486" y="194735"/>
                  </a:cubicBezTo>
                  <a:cubicBezTo>
                    <a:pt x="5486" y="202964"/>
                    <a:pt x="2743" y="211192"/>
                    <a:pt x="0" y="219421"/>
                  </a:cubicBezTo>
                  <a:cubicBezTo>
                    <a:pt x="0" y="222163"/>
                    <a:pt x="0" y="224906"/>
                    <a:pt x="0" y="230392"/>
                  </a:cubicBezTo>
                  <a:cubicBezTo>
                    <a:pt x="0" y="244106"/>
                    <a:pt x="0" y="257819"/>
                    <a:pt x="0" y="268790"/>
                  </a:cubicBezTo>
                  <a:cubicBezTo>
                    <a:pt x="2743" y="274276"/>
                    <a:pt x="5486" y="279761"/>
                    <a:pt x="5486" y="285247"/>
                  </a:cubicBezTo>
                  <a:cubicBezTo>
                    <a:pt x="16457" y="318160"/>
                    <a:pt x="32914" y="351073"/>
                    <a:pt x="57598" y="375758"/>
                  </a:cubicBezTo>
                  <a:cubicBezTo>
                    <a:pt x="85026" y="403186"/>
                    <a:pt x="115197" y="416899"/>
                    <a:pt x="156338" y="405928"/>
                  </a:cubicBezTo>
                  <a:cubicBezTo>
                    <a:pt x="159081" y="405928"/>
                    <a:pt x="164566" y="405928"/>
                    <a:pt x="167309" y="405928"/>
                  </a:cubicBezTo>
                  <a:cubicBezTo>
                    <a:pt x="197480" y="414156"/>
                    <a:pt x="222164" y="405928"/>
                    <a:pt x="246849" y="389472"/>
                  </a:cubicBezTo>
                  <a:cubicBezTo>
                    <a:pt x="282505" y="362044"/>
                    <a:pt x="301704" y="323646"/>
                    <a:pt x="315418" y="282504"/>
                  </a:cubicBezTo>
                  <a:cubicBezTo>
                    <a:pt x="318161" y="277018"/>
                    <a:pt x="318161" y="271533"/>
                    <a:pt x="320904" y="266047"/>
                  </a:cubicBezTo>
                  <a:cubicBezTo>
                    <a:pt x="318161" y="260562"/>
                    <a:pt x="318161" y="255077"/>
                    <a:pt x="320904" y="252334"/>
                  </a:cubicBezTo>
                  <a:close/>
                  <a:moveTo>
                    <a:pt x="128910" y="93254"/>
                  </a:moveTo>
                  <a:cubicBezTo>
                    <a:pt x="98740" y="98739"/>
                    <a:pt x="79541" y="79540"/>
                    <a:pt x="74055" y="41141"/>
                  </a:cubicBezTo>
                  <a:cubicBezTo>
                    <a:pt x="112454" y="43884"/>
                    <a:pt x="120682" y="54855"/>
                    <a:pt x="128910" y="93254"/>
                  </a:cubicBezTo>
                  <a:close/>
                  <a:moveTo>
                    <a:pt x="224907" y="356559"/>
                  </a:moveTo>
                  <a:cubicBezTo>
                    <a:pt x="208450" y="370273"/>
                    <a:pt x="191994" y="375758"/>
                    <a:pt x="170052" y="370273"/>
                  </a:cubicBezTo>
                  <a:cubicBezTo>
                    <a:pt x="161824" y="367530"/>
                    <a:pt x="150852" y="367530"/>
                    <a:pt x="142624" y="370273"/>
                  </a:cubicBezTo>
                  <a:cubicBezTo>
                    <a:pt x="120682" y="375758"/>
                    <a:pt x="104225" y="370273"/>
                    <a:pt x="87769" y="356559"/>
                  </a:cubicBezTo>
                  <a:cubicBezTo>
                    <a:pt x="52113" y="323646"/>
                    <a:pt x="32914" y="285247"/>
                    <a:pt x="30171" y="235877"/>
                  </a:cubicBezTo>
                  <a:cubicBezTo>
                    <a:pt x="27428" y="183765"/>
                    <a:pt x="60341" y="142623"/>
                    <a:pt x="112454" y="134395"/>
                  </a:cubicBezTo>
                  <a:cubicBezTo>
                    <a:pt x="142624" y="131652"/>
                    <a:pt x="172794" y="131652"/>
                    <a:pt x="202965" y="134395"/>
                  </a:cubicBezTo>
                  <a:cubicBezTo>
                    <a:pt x="249592" y="139880"/>
                    <a:pt x="282505" y="181022"/>
                    <a:pt x="282505" y="235877"/>
                  </a:cubicBezTo>
                  <a:cubicBezTo>
                    <a:pt x="279763" y="282504"/>
                    <a:pt x="263306" y="323646"/>
                    <a:pt x="224907" y="356559"/>
                  </a:cubicBezTo>
                  <a:close/>
                </a:path>
              </a:pathLst>
            </a:custGeom>
            <a:solidFill>
              <a:srgbClr val="55854D"/>
            </a:solidFill>
            <a:ln w="27426" cap="flat">
              <a:noFill/>
              <a:prstDash val="solid"/>
              <a:miter/>
            </a:ln>
          </p:spPr>
          <p:txBody>
            <a:bodyPr rtlCol="0" anchor="ctr"/>
            <a:lstStyle/>
            <a:p>
              <a:endParaRPr lang="en-US"/>
            </a:p>
          </p:txBody>
        </p:sp>
      </p:grpSp>
      <p:grpSp>
        <p:nvGrpSpPr>
          <p:cNvPr id="60" name="Graphic 3">
            <a:extLst>
              <a:ext uri="{FF2B5EF4-FFF2-40B4-BE49-F238E27FC236}">
                <a16:creationId xmlns:a16="http://schemas.microsoft.com/office/drawing/2014/main" id="{189C443F-31F3-A858-7564-DBDC0DE6D240}"/>
              </a:ext>
            </a:extLst>
          </p:cNvPr>
          <p:cNvGrpSpPr/>
          <p:nvPr/>
        </p:nvGrpSpPr>
        <p:grpSpPr>
          <a:xfrm>
            <a:off x="5349057" y="5615632"/>
            <a:ext cx="565635" cy="558181"/>
            <a:chOff x="2694219" y="430095"/>
            <a:chExt cx="1090872" cy="1093052"/>
          </a:xfrm>
          <a:solidFill>
            <a:schemeClr val="bg1"/>
          </a:solidFill>
        </p:grpSpPr>
        <p:sp>
          <p:nvSpPr>
            <p:cNvPr id="61" name="Freeform 1015">
              <a:extLst>
                <a:ext uri="{FF2B5EF4-FFF2-40B4-BE49-F238E27FC236}">
                  <a16:creationId xmlns:a16="http://schemas.microsoft.com/office/drawing/2014/main" id="{F3AF97F4-9DC9-069C-8B1D-1E7D4E7C0B4D}"/>
                </a:ext>
              </a:extLst>
            </p:cNvPr>
            <p:cNvSpPr/>
            <p:nvPr/>
          </p:nvSpPr>
          <p:spPr>
            <a:xfrm>
              <a:off x="2904664" y="463008"/>
              <a:ext cx="674720" cy="674719"/>
            </a:xfrm>
            <a:custGeom>
              <a:avLst/>
              <a:gdLst>
                <a:gd name="connsiteX0" fmla="*/ 647292 w 674720"/>
                <a:gd name="connsiteY0" fmla="*/ 282505 h 674719"/>
                <a:gd name="connsiteX1" fmla="*/ 625351 w 674720"/>
                <a:gd name="connsiteY1" fmla="*/ 260562 h 674719"/>
                <a:gd name="connsiteX2" fmla="*/ 595179 w 674720"/>
                <a:gd name="connsiteY2" fmla="*/ 189251 h 674719"/>
                <a:gd name="connsiteX3" fmla="*/ 595179 w 674720"/>
                <a:gd name="connsiteY3" fmla="*/ 156338 h 674719"/>
                <a:gd name="connsiteX4" fmla="*/ 589695 w 674720"/>
                <a:gd name="connsiteY4" fmla="*/ 112453 h 674719"/>
                <a:gd name="connsiteX5" fmla="*/ 562267 w 674720"/>
                <a:gd name="connsiteY5" fmla="*/ 85026 h 674719"/>
                <a:gd name="connsiteX6" fmla="*/ 518382 w 674720"/>
                <a:gd name="connsiteY6" fmla="*/ 79540 h 674719"/>
                <a:gd name="connsiteX7" fmla="*/ 485468 w 674720"/>
                <a:gd name="connsiteY7" fmla="*/ 79540 h 674719"/>
                <a:gd name="connsiteX8" fmla="*/ 414157 w 674720"/>
                <a:gd name="connsiteY8" fmla="*/ 49370 h 674719"/>
                <a:gd name="connsiteX9" fmla="*/ 392215 w 674720"/>
                <a:gd name="connsiteY9" fmla="*/ 27428 h 674719"/>
                <a:gd name="connsiteX10" fmla="*/ 356560 w 674720"/>
                <a:gd name="connsiteY10" fmla="*/ 0 h 674719"/>
                <a:gd name="connsiteX11" fmla="*/ 318160 w 674720"/>
                <a:gd name="connsiteY11" fmla="*/ 0 h 674719"/>
                <a:gd name="connsiteX12" fmla="*/ 282505 w 674720"/>
                <a:gd name="connsiteY12" fmla="*/ 27428 h 674719"/>
                <a:gd name="connsiteX13" fmla="*/ 260563 w 674720"/>
                <a:gd name="connsiteY13" fmla="*/ 49370 h 674719"/>
                <a:gd name="connsiteX14" fmla="*/ 189250 w 674720"/>
                <a:gd name="connsiteY14" fmla="*/ 79540 h 674719"/>
                <a:gd name="connsiteX15" fmla="*/ 156336 w 674720"/>
                <a:gd name="connsiteY15" fmla="*/ 79540 h 674719"/>
                <a:gd name="connsiteX16" fmla="*/ 112453 w 674720"/>
                <a:gd name="connsiteY16" fmla="*/ 85026 h 674719"/>
                <a:gd name="connsiteX17" fmla="*/ 85025 w 674720"/>
                <a:gd name="connsiteY17" fmla="*/ 112453 h 674719"/>
                <a:gd name="connsiteX18" fmla="*/ 79539 w 674720"/>
                <a:gd name="connsiteY18" fmla="*/ 156338 h 674719"/>
                <a:gd name="connsiteX19" fmla="*/ 79539 w 674720"/>
                <a:gd name="connsiteY19" fmla="*/ 189251 h 674719"/>
                <a:gd name="connsiteX20" fmla="*/ 49369 w 674720"/>
                <a:gd name="connsiteY20" fmla="*/ 260562 h 674719"/>
                <a:gd name="connsiteX21" fmla="*/ 27428 w 674720"/>
                <a:gd name="connsiteY21" fmla="*/ 282505 h 674719"/>
                <a:gd name="connsiteX22" fmla="*/ 0 w 674720"/>
                <a:gd name="connsiteY22" fmla="*/ 318161 h 674719"/>
                <a:gd name="connsiteX23" fmla="*/ 0 w 674720"/>
                <a:gd name="connsiteY23" fmla="*/ 318161 h 674719"/>
                <a:gd name="connsiteX24" fmla="*/ 0 w 674720"/>
                <a:gd name="connsiteY24" fmla="*/ 356559 h 674719"/>
                <a:gd name="connsiteX25" fmla="*/ 27428 w 674720"/>
                <a:gd name="connsiteY25" fmla="*/ 392215 h 674719"/>
                <a:gd name="connsiteX26" fmla="*/ 49369 w 674720"/>
                <a:gd name="connsiteY26" fmla="*/ 414157 h 674719"/>
                <a:gd name="connsiteX27" fmla="*/ 79539 w 674720"/>
                <a:gd name="connsiteY27" fmla="*/ 485469 h 674719"/>
                <a:gd name="connsiteX28" fmla="*/ 79539 w 674720"/>
                <a:gd name="connsiteY28" fmla="*/ 518382 h 674719"/>
                <a:gd name="connsiteX29" fmla="*/ 85025 w 674720"/>
                <a:gd name="connsiteY29" fmla="*/ 562266 h 674719"/>
                <a:gd name="connsiteX30" fmla="*/ 112453 w 674720"/>
                <a:gd name="connsiteY30" fmla="*/ 589694 h 674719"/>
                <a:gd name="connsiteX31" fmla="*/ 156336 w 674720"/>
                <a:gd name="connsiteY31" fmla="*/ 595180 h 674719"/>
                <a:gd name="connsiteX32" fmla="*/ 189250 w 674720"/>
                <a:gd name="connsiteY32" fmla="*/ 595180 h 674719"/>
                <a:gd name="connsiteX33" fmla="*/ 260563 w 674720"/>
                <a:gd name="connsiteY33" fmla="*/ 625350 h 674719"/>
                <a:gd name="connsiteX34" fmla="*/ 282505 w 674720"/>
                <a:gd name="connsiteY34" fmla="*/ 647292 h 674719"/>
                <a:gd name="connsiteX35" fmla="*/ 318160 w 674720"/>
                <a:gd name="connsiteY35" fmla="*/ 674720 h 674719"/>
                <a:gd name="connsiteX36" fmla="*/ 356560 w 674720"/>
                <a:gd name="connsiteY36" fmla="*/ 674720 h 674719"/>
                <a:gd name="connsiteX37" fmla="*/ 392215 w 674720"/>
                <a:gd name="connsiteY37" fmla="*/ 647292 h 674719"/>
                <a:gd name="connsiteX38" fmla="*/ 414157 w 674720"/>
                <a:gd name="connsiteY38" fmla="*/ 625350 h 674719"/>
                <a:gd name="connsiteX39" fmla="*/ 485468 w 674720"/>
                <a:gd name="connsiteY39" fmla="*/ 595180 h 674719"/>
                <a:gd name="connsiteX40" fmla="*/ 518382 w 674720"/>
                <a:gd name="connsiteY40" fmla="*/ 595180 h 674719"/>
                <a:gd name="connsiteX41" fmla="*/ 562267 w 674720"/>
                <a:gd name="connsiteY41" fmla="*/ 589694 h 674719"/>
                <a:gd name="connsiteX42" fmla="*/ 589695 w 674720"/>
                <a:gd name="connsiteY42" fmla="*/ 562266 h 674719"/>
                <a:gd name="connsiteX43" fmla="*/ 595179 w 674720"/>
                <a:gd name="connsiteY43" fmla="*/ 518382 h 674719"/>
                <a:gd name="connsiteX44" fmla="*/ 595179 w 674720"/>
                <a:gd name="connsiteY44" fmla="*/ 485469 h 674719"/>
                <a:gd name="connsiteX45" fmla="*/ 625351 w 674720"/>
                <a:gd name="connsiteY45" fmla="*/ 414157 h 674719"/>
                <a:gd name="connsiteX46" fmla="*/ 647292 w 674720"/>
                <a:gd name="connsiteY46" fmla="*/ 392215 h 674719"/>
                <a:gd name="connsiteX47" fmla="*/ 674720 w 674720"/>
                <a:gd name="connsiteY47" fmla="*/ 359302 h 674719"/>
                <a:gd name="connsiteX48" fmla="*/ 674720 w 674720"/>
                <a:gd name="connsiteY48" fmla="*/ 318161 h 674719"/>
                <a:gd name="connsiteX49" fmla="*/ 647292 w 674720"/>
                <a:gd name="connsiteY49" fmla="*/ 282505 h 674719"/>
                <a:gd name="connsiteX50" fmla="*/ 342846 w 674720"/>
                <a:gd name="connsiteY50" fmla="*/ 554038 h 674719"/>
                <a:gd name="connsiteX51" fmla="*/ 112453 w 674720"/>
                <a:gd name="connsiteY51" fmla="*/ 323646 h 674719"/>
                <a:gd name="connsiteX52" fmla="*/ 342846 w 674720"/>
                <a:gd name="connsiteY52" fmla="*/ 93254 h 674719"/>
                <a:gd name="connsiteX53" fmla="*/ 573237 w 674720"/>
                <a:gd name="connsiteY53" fmla="*/ 323646 h 674719"/>
                <a:gd name="connsiteX54" fmla="*/ 342846 w 674720"/>
                <a:gd name="connsiteY54" fmla="*/ 554038 h 6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4720" h="674719">
                  <a:moveTo>
                    <a:pt x="647292" y="282505"/>
                  </a:moveTo>
                  <a:cubicBezTo>
                    <a:pt x="636321" y="279762"/>
                    <a:pt x="628093" y="271534"/>
                    <a:pt x="625351" y="260562"/>
                  </a:cubicBezTo>
                  <a:cubicBezTo>
                    <a:pt x="619865" y="235878"/>
                    <a:pt x="608893" y="211193"/>
                    <a:pt x="595179" y="189251"/>
                  </a:cubicBezTo>
                  <a:cubicBezTo>
                    <a:pt x="589695" y="178280"/>
                    <a:pt x="589695" y="167309"/>
                    <a:pt x="595179" y="156338"/>
                  </a:cubicBezTo>
                  <a:cubicBezTo>
                    <a:pt x="603409" y="142624"/>
                    <a:pt x="600665" y="123424"/>
                    <a:pt x="589695" y="112453"/>
                  </a:cubicBezTo>
                  <a:lnTo>
                    <a:pt x="562267" y="85026"/>
                  </a:lnTo>
                  <a:cubicBezTo>
                    <a:pt x="551296" y="74055"/>
                    <a:pt x="532096" y="71312"/>
                    <a:pt x="518382" y="79540"/>
                  </a:cubicBezTo>
                  <a:cubicBezTo>
                    <a:pt x="507412" y="85026"/>
                    <a:pt x="496440" y="85026"/>
                    <a:pt x="485468" y="79540"/>
                  </a:cubicBezTo>
                  <a:cubicBezTo>
                    <a:pt x="463527" y="65826"/>
                    <a:pt x="438843" y="57598"/>
                    <a:pt x="414157" y="49370"/>
                  </a:cubicBezTo>
                  <a:cubicBezTo>
                    <a:pt x="403185" y="46627"/>
                    <a:pt x="394958" y="38399"/>
                    <a:pt x="392215" y="27428"/>
                  </a:cubicBezTo>
                  <a:cubicBezTo>
                    <a:pt x="389472" y="10971"/>
                    <a:pt x="373016" y="0"/>
                    <a:pt x="356560" y="0"/>
                  </a:cubicBezTo>
                  <a:lnTo>
                    <a:pt x="318160" y="0"/>
                  </a:lnTo>
                  <a:cubicBezTo>
                    <a:pt x="301704" y="0"/>
                    <a:pt x="285247" y="10971"/>
                    <a:pt x="282505" y="27428"/>
                  </a:cubicBezTo>
                  <a:cubicBezTo>
                    <a:pt x="279761" y="38399"/>
                    <a:pt x="271533" y="46627"/>
                    <a:pt x="260563" y="49370"/>
                  </a:cubicBezTo>
                  <a:cubicBezTo>
                    <a:pt x="235877" y="54855"/>
                    <a:pt x="211192" y="65826"/>
                    <a:pt x="189250" y="79540"/>
                  </a:cubicBezTo>
                  <a:cubicBezTo>
                    <a:pt x="178280" y="85026"/>
                    <a:pt x="167308" y="85026"/>
                    <a:pt x="156336" y="79540"/>
                  </a:cubicBezTo>
                  <a:cubicBezTo>
                    <a:pt x="142623" y="71312"/>
                    <a:pt x="123425" y="74055"/>
                    <a:pt x="112453" y="85026"/>
                  </a:cubicBezTo>
                  <a:lnTo>
                    <a:pt x="85025" y="112453"/>
                  </a:lnTo>
                  <a:cubicBezTo>
                    <a:pt x="74053" y="123424"/>
                    <a:pt x="71311" y="142624"/>
                    <a:pt x="79539" y="156338"/>
                  </a:cubicBezTo>
                  <a:cubicBezTo>
                    <a:pt x="85025" y="167309"/>
                    <a:pt x="85025" y="178280"/>
                    <a:pt x="79539" y="189251"/>
                  </a:cubicBezTo>
                  <a:cubicBezTo>
                    <a:pt x="65825" y="211193"/>
                    <a:pt x="57597" y="235878"/>
                    <a:pt x="49369" y="260562"/>
                  </a:cubicBezTo>
                  <a:cubicBezTo>
                    <a:pt x="46626" y="271534"/>
                    <a:pt x="38398" y="279762"/>
                    <a:pt x="27428" y="282505"/>
                  </a:cubicBezTo>
                  <a:cubicBezTo>
                    <a:pt x="10970" y="285247"/>
                    <a:pt x="0" y="301704"/>
                    <a:pt x="0" y="318161"/>
                  </a:cubicBezTo>
                  <a:lnTo>
                    <a:pt x="0" y="318161"/>
                  </a:lnTo>
                  <a:lnTo>
                    <a:pt x="0" y="356559"/>
                  </a:lnTo>
                  <a:cubicBezTo>
                    <a:pt x="0" y="373016"/>
                    <a:pt x="10970" y="389472"/>
                    <a:pt x="27428" y="392215"/>
                  </a:cubicBezTo>
                  <a:cubicBezTo>
                    <a:pt x="38398" y="394958"/>
                    <a:pt x="46626" y="403186"/>
                    <a:pt x="49369" y="414157"/>
                  </a:cubicBezTo>
                  <a:cubicBezTo>
                    <a:pt x="54855" y="438842"/>
                    <a:pt x="65825" y="463527"/>
                    <a:pt x="79539" y="485469"/>
                  </a:cubicBezTo>
                  <a:cubicBezTo>
                    <a:pt x="85025" y="496440"/>
                    <a:pt x="85025" y="507411"/>
                    <a:pt x="79539" y="518382"/>
                  </a:cubicBezTo>
                  <a:cubicBezTo>
                    <a:pt x="71311" y="532096"/>
                    <a:pt x="74053" y="551295"/>
                    <a:pt x="85025" y="562266"/>
                  </a:cubicBezTo>
                  <a:lnTo>
                    <a:pt x="112453" y="589694"/>
                  </a:lnTo>
                  <a:cubicBezTo>
                    <a:pt x="123425" y="600665"/>
                    <a:pt x="142623" y="603408"/>
                    <a:pt x="156336" y="595180"/>
                  </a:cubicBezTo>
                  <a:cubicBezTo>
                    <a:pt x="167308" y="589694"/>
                    <a:pt x="178280" y="589694"/>
                    <a:pt x="189250" y="595180"/>
                  </a:cubicBezTo>
                  <a:cubicBezTo>
                    <a:pt x="211192" y="608893"/>
                    <a:pt x="235877" y="617122"/>
                    <a:pt x="260563" y="625350"/>
                  </a:cubicBezTo>
                  <a:cubicBezTo>
                    <a:pt x="271533" y="628093"/>
                    <a:pt x="279761" y="636321"/>
                    <a:pt x="282505" y="647292"/>
                  </a:cubicBezTo>
                  <a:cubicBezTo>
                    <a:pt x="285247" y="663749"/>
                    <a:pt x="301704" y="674720"/>
                    <a:pt x="318160" y="674720"/>
                  </a:cubicBezTo>
                  <a:lnTo>
                    <a:pt x="356560" y="674720"/>
                  </a:lnTo>
                  <a:cubicBezTo>
                    <a:pt x="373016" y="674720"/>
                    <a:pt x="389472" y="663749"/>
                    <a:pt x="392215" y="647292"/>
                  </a:cubicBezTo>
                  <a:cubicBezTo>
                    <a:pt x="394958" y="636321"/>
                    <a:pt x="403185" y="628093"/>
                    <a:pt x="414157" y="625350"/>
                  </a:cubicBezTo>
                  <a:cubicBezTo>
                    <a:pt x="438843" y="619864"/>
                    <a:pt x="463527" y="608893"/>
                    <a:pt x="485468" y="595180"/>
                  </a:cubicBezTo>
                  <a:cubicBezTo>
                    <a:pt x="496440" y="589694"/>
                    <a:pt x="507412" y="589694"/>
                    <a:pt x="518382" y="595180"/>
                  </a:cubicBezTo>
                  <a:cubicBezTo>
                    <a:pt x="532096" y="603408"/>
                    <a:pt x="551296" y="600665"/>
                    <a:pt x="562267" y="589694"/>
                  </a:cubicBezTo>
                  <a:lnTo>
                    <a:pt x="589695" y="562266"/>
                  </a:lnTo>
                  <a:cubicBezTo>
                    <a:pt x="600665" y="551295"/>
                    <a:pt x="603409" y="532096"/>
                    <a:pt x="595179" y="518382"/>
                  </a:cubicBezTo>
                  <a:cubicBezTo>
                    <a:pt x="589695" y="507411"/>
                    <a:pt x="589695" y="496440"/>
                    <a:pt x="595179" y="485469"/>
                  </a:cubicBezTo>
                  <a:cubicBezTo>
                    <a:pt x="608893" y="463527"/>
                    <a:pt x="617123" y="438842"/>
                    <a:pt x="625351" y="414157"/>
                  </a:cubicBezTo>
                  <a:cubicBezTo>
                    <a:pt x="628093" y="403186"/>
                    <a:pt x="636321" y="394958"/>
                    <a:pt x="647292" y="392215"/>
                  </a:cubicBezTo>
                  <a:cubicBezTo>
                    <a:pt x="663748" y="389472"/>
                    <a:pt x="674720" y="375759"/>
                    <a:pt x="674720" y="359302"/>
                  </a:cubicBezTo>
                  <a:lnTo>
                    <a:pt x="674720" y="318161"/>
                  </a:lnTo>
                  <a:cubicBezTo>
                    <a:pt x="674720" y="301704"/>
                    <a:pt x="663748" y="287990"/>
                    <a:pt x="647292" y="282505"/>
                  </a:cubicBezTo>
                  <a:close/>
                  <a:moveTo>
                    <a:pt x="342846" y="554038"/>
                  </a:moveTo>
                  <a:cubicBezTo>
                    <a:pt x="216678" y="554038"/>
                    <a:pt x="112453" y="452556"/>
                    <a:pt x="112453" y="323646"/>
                  </a:cubicBezTo>
                  <a:cubicBezTo>
                    <a:pt x="112453" y="194736"/>
                    <a:pt x="213936" y="93254"/>
                    <a:pt x="342846" y="93254"/>
                  </a:cubicBezTo>
                  <a:cubicBezTo>
                    <a:pt x="471755" y="93254"/>
                    <a:pt x="573237" y="194736"/>
                    <a:pt x="573237" y="323646"/>
                  </a:cubicBezTo>
                  <a:cubicBezTo>
                    <a:pt x="573237" y="452556"/>
                    <a:pt x="469013" y="554038"/>
                    <a:pt x="342846" y="554038"/>
                  </a:cubicBezTo>
                  <a:close/>
                </a:path>
              </a:pathLst>
            </a:custGeom>
            <a:solidFill>
              <a:srgbClr val="55854D"/>
            </a:solidFill>
            <a:ln w="27426" cap="flat">
              <a:noFill/>
              <a:prstDash val="solid"/>
              <a:miter/>
            </a:ln>
          </p:spPr>
          <p:txBody>
            <a:bodyPr rtlCol="0" anchor="ctr"/>
            <a:lstStyle/>
            <a:p>
              <a:endParaRPr lang="en-US"/>
            </a:p>
          </p:txBody>
        </p:sp>
        <p:grpSp>
          <p:nvGrpSpPr>
            <p:cNvPr id="62" name="Graphic 3">
              <a:extLst>
                <a:ext uri="{FF2B5EF4-FFF2-40B4-BE49-F238E27FC236}">
                  <a16:creationId xmlns:a16="http://schemas.microsoft.com/office/drawing/2014/main" id="{4378FECB-1A2D-361A-5A36-A5AE23B05A0D}"/>
                </a:ext>
              </a:extLst>
            </p:cNvPr>
            <p:cNvGrpSpPr/>
            <p:nvPr/>
          </p:nvGrpSpPr>
          <p:grpSpPr>
            <a:xfrm>
              <a:off x="2694219" y="430095"/>
              <a:ext cx="1090872" cy="1093052"/>
              <a:chOff x="2694219" y="430095"/>
              <a:chExt cx="1090872" cy="1093052"/>
            </a:xfrm>
            <a:grpFill/>
          </p:grpSpPr>
          <p:sp>
            <p:nvSpPr>
              <p:cNvPr id="63" name="Freeform 1017">
                <a:extLst>
                  <a:ext uri="{FF2B5EF4-FFF2-40B4-BE49-F238E27FC236}">
                    <a16:creationId xmlns:a16="http://schemas.microsoft.com/office/drawing/2014/main" id="{ED0BC387-F572-3511-2CA1-A6595B74D09C}"/>
                  </a:ext>
                </a:extLst>
              </p:cNvPr>
              <p:cNvSpPr/>
              <p:nvPr/>
            </p:nvSpPr>
            <p:spPr>
              <a:xfrm>
                <a:off x="2871751" y="430095"/>
                <a:ext cx="740547" cy="743288"/>
              </a:xfrm>
              <a:custGeom>
                <a:avLst/>
                <a:gdLst>
                  <a:gd name="connsiteX0" fmla="*/ 52112 w 740547"/>
                  <a:gd name="connsiteY0" fmla="*/ 458041 h 743288"/>
                  <a:gd name="connsiteX1" fmla="*/ 85025 w 740547"/>
                  <a:gd name="connsiteY1" fmla="*/ 534839 h 743288"/>
                  <a:gd name="connsiteX2" fmla="*/ 95997 w 740547"/>
                  <a:gd name="connsiteY2" fmla="*/ 619864 h 743288"/>
                  <a:gd name="connsiteX3" fmla="*/ 123425 w 740547"/>
                  <a:gd name="connsiteY3" fmla="*/ 647292 h 743288"/>
                  <a:gd name="connsiteX4" fmla="*/ 208450 w 740547"/>
                  <a:gd name="connsiteY4" fmla="*/ 658263 h 743288"/>
                  <a:gd name="connsiteX5" fmla="*/ 285247 w 740547"/>
                  <a:gd name="connsiteY5" fmla="*/ 691176 h 743288"/>
                  <a:gd name="connsiteX6" fmla="*/ 351074 w 740547"/>
                  <a:gd name="connsiteY6" fmla="*/ 743289 h 743288"/>
                  <a:gd name="connsiteX7" fmla="*/ 389473 w 740547"/>
                  <a:gd name="connsiteY7" fmla="*/ 743289 h 743288"/>
                  <a:gd name="connsiteX8" fmla="*/ 455299 w 740547"/>
                  <a:gd name="connsiteY8" fmla="*/ 691176 h 743288"/>
                  <a:gd name="connsiteX9" fmla="*/ 532096 w 740547"/>
                  <a:gd name="connsiteY9" fmla="*/ 658263 h 743288"/>
                  <a:gd name="connsiteX10" fmla="*/ 617123 w 740547"/>
                  <a:gd name="connsiteY10" fmla="*/ 647292 h 743288"/>
                  <a:gd name="connsiteX11" fmla="*/ 644550 w 740547"/>
                  <a:gd name="connsiteY11" fmla="*/ 619864 h 743288"/>
                  <a:gd name="connsiteX12" fmla="*/ 655520 w 740547"/>
                  <a:gd name="connsiteY12" fmla="*/ 534839 h 743288"/>
                  <a:gd name="connsiteX13" fmla="*/ 688434 w 740547"/>
                  <a:gd name="connsiteY13" fmla="*/ 458041 h 743288"/>
                  <a:gd name="connsiteX14" fmla="*/ 740547 w 740547"/>
                  <a:gd name="connsiteY14" fmla="*/ 392215 h 743288"/>
                  <a:gd name="connsiteX15" fmla="*/ 740547 w 740547"/>
                  <a:gd name="connsiteY15" fmla="*/ 351074 h 743288"/>
                  <a:gd name="connsiteX16" fmla="*/ 688434 w 740547"/>
                  <a:gd name="connsiteY16" fmla="*/ 285247 h 743288"/>
                  <a:gd name="connsiteX17" fmla="*/ 655520 w 740547"/>
                  <a:gd name="connsiteY17" fmla="*/ 208450 h 743288"/>
                  <a:gd name="connsiteX18" fmla="*/ 644550 w 740547"/>
                  <a:gd name="connsiteY18" fmla="*/ 123424 h 743288"/>
                  <a:gd name="connsiteX19" fmla="*/ 617123 w 740547"/>
                  <a:gd name="connsiteY19" fmla="*/ 95997 h 743288"/>
                  <a:gd name="connsiteX20" fmla="*/ 532096 w 740547"/>
                  <a:gd name="connsiteY20" fmla="*/ 85026 h 743288"/>
                  <a:gd name="connsiteX21" fmla="*/ 455299 w 740547"/>
                  <a:gd name="connsiteY21" fmla="*/ 52113 h 743288"/>
                  <a:gd name="connsiteX22" fmla="*/ 389473 w 740547"/>
                  <a:gd name="connsiteY22" fmla="*/ 0 h 743288"/>
                  <a:gd name="connsiteX23" fmla="*/ 351074 w 740547"/>
                  <a:gd name="connsiteY23" fmla="*/ 0 h 743288"/>
                  <a:gd name="connsiteX24" fmla="*/ 285247 w 740547"/>
                  <a:gd name="connsiteY24" fmla="*/ 52113 h 743288"/>
                  <a:gd name="connsiteX25" fmla="*/ 208450 w 740547"/>
                  <a:gd name="connsiteY25" fmla="*/ 85026 h 743288"/>
                  <a:gd name="connsiteX26" fmla="*/ 123425 w 740547"/>
                  <a:gd name="connsiteY26" fmla="*/ 95997 h 743288"/>
                  <a:gd name="connsiteX27" fmla="*/ 95997 w 740547"/>
                  <a:gd name="connsiteY27" fmla="*/ 123424 h 743288"/>
                  <a:gd name="connsiteX28" fmla="*/ 85025 w 740547"/>
                  <a:gd name="connsiteY28" fmla="*/ 208450 h 743288"/>
                  <a:gd name="connsiteX29" fmla="*/ 52112 w 740547"/>
                  <a:gd name="connsiteY29" fmla="*/ 285247 h 743288"/>
                  <a:gd name="connsiteX30" fmla="*/ 0 w 740547"/>
                  <a:gd name="connsiteY30" fmla="*/ 351074 h 743288"/>
                  <a:gd name="connsiteX31" fmla="*/ 0 w 740547"/>
                  <a:gd name="connsiteY31" fmla="*/ 389472 h 743288"/>
                  <a:gd name="connsiteX32" fmla="*/ 52112 w 740547"/>
                  <a:gd name="connsiteY32" fmla="*/ 458041 h 743288"/>
                  <a:gd name="connsiteX33" fmla="*/ 52112 w 740547"/>
                  <a:gd name="connsiteY33" fmla="*/ 458041 h 743288"/>
                  <a:gd name="connsiteX34" fmla="*/ 30170 w 740547"/>
                  <a:gd name="connsiteY34" fmla="*/ 351074 h 743288"/>
                  <a:gd name="connsiteX35" fmla="*/ 57597 w 740547"/>
                  <a:gd name="connsiteY35" fmla="*/ 315418 h 743288"/>
                  <a:gd name="connsiteX36" fmla="*/ 79539 w 740547"/>
                  <a:gd name="connsiteY36" fmla="*/ 293475 h 743288"/>
                  <a:gd name="connsiteX37" fmla="*/ 109711 w 740547"/>
                  <a:gd name="connsiteY37" fmla="*/ 222164 h 743288"/>
                  <a:gd name="connsiteX38" fmla="*/ 109711 w 740547"/>
                  <a:gd name="connsiteY38" fmla="*/ 189251 h 743288"/>
                  <a:gd name="connsiteX39" fmla="*/ 115197 w 740547"/>
                  <a:gd name="connsiteY39" fmla="*/ 145366 h 743288"/>
                  <a:gd name="connsiteX40" fmla="*/ 142624 w 740547"/>
                  <a:gd name="connsiteY40" fmla="*/ 117939 h 743288"/>
                  <a:gd name="connsiteX41" fmla="*/ 186508 w 740547"/>
                  <a:gd name="connsiteY41" fmla="*/ 112453 h 743288"/>
                  <a:gd name="connsiteX42" fmla="*/ 219421 w 740547"/>
                  <a:gd name="connsiteY42" fmla="*/ 112453 h 743288"/>
                  <a:gd name="connsiteX43" fmla="*/ 290733 w 740547"/>
                  <a:gd name="connsiteY43" fmla="*/ 82283 h 743288"/>
                  <a:gd name="connsiteX44" fmla="*/ 312674 w 740547"/>
                  <a:gd name="connsiteY44" fmla="*/ 60341 h 743288"/>
                  <a:gd name="connsiteX45" fmla="*/ 348332 w 740547"/>
                  <a:gd name="connsiteY45" fmla="*/ 32913 h 743288"/>
                  <a:gd name="connsiteX46" fmla="*/ 386730 w 740547"/>
                  <a:gd name="connsiteY46" fmla="*/ 32913 h 743288"/>
                  <a:gd name="connsiteX47" fmla="*/ 422385 w 740547"/>
                  <a:gd name="connsiteY47" fmla="*/ 60341 h 743288"/>
                  <a:gd name="connsiteX48" fmla="*/ 444329 w 740547"/>
                  <a:gd name="connsiteY48" fmla="*/ 82283 h 743288"/>
                  <a:gd name="connsiteX49" fmla="*/ 515640 w 740547"/>
                  <a:gd name="connsiteY49" fmla="*/ 112453 h 743288"/>
                  <a:gd name="connsiteX50" fmla="*/ 548553 w 740547"/>
                  <a:gd name="connsiteY50" fmla="*/ 112453 h 743288"/>
                  <a:gd name="connsiteX51" fmla="*/ 592437 w 740547"/>
                  <a:gd name="connsiteY51" fmla="*/ 117939 h 743288"/>
                  <a:gd name="connsiteX52" fmla="*/ 619865 w 740547"/>
                  <a:gd name="connsiteY52" fmla="*/ 145366 h 743288"/>
                  <a:gd name="connsiteX53" fmla="*/ 625351 w 740547"/>
                  <a:gd name="connsiteY53" fmla="*/ 189251 h 743288"/>
                  <a:gd name="connsiteX54" fmla="*/ 625351 w 740547"/>
                  <a:gd name="connsiteY54" fmla="*/ 222164 h 743288"/>
                  <a:gd name="connsiteX55" fmla="*/ 655520 w 740547"/>
                  <a:gd name="connsiteY55" fmla="*/ 293475 h 743288"/>
                  <a:gd name="connsiteX56" fmla="*/ 677464 w 740547"/>
                  <a:gd name="connsiteY56" fmla="*/ 315418 h 743288"/>
                  <a:gd name="connsiteX57" fmla="*/ 704892 w 740547"/>
                  <a:gd name="connsiteY57" fmla="*/ 348331 h 743288"/>
                  <a:gd name="connsiteX58" fmla="*/ 704892 w 740547"/>
                  <a:gd name="connsiteY58" fmla="*/ 389472 h 743288"/>
                  <a:gd name="connsiteX59" fmla="*/ 677464 w 740547"/>
                  <a:gd name="connsiteY59" fmla="*/ 422385 h 743288"/>
                  <a:gd name="connsiteX60" fmla="*/ 655520 w 740547"/>
                  <a:gd name="connsiteY60" fmla="*/ 444327 h 743288"/>
                  <a:gd name="connsiteX61" fmla="*/ 625351 w 740547"/>
                  <a:gd name="connsiteY61" fmla="*/ 515639 h 743288"/>
                  <a:gd name="connsiteX62" fmla="*/ 625351 w 740547"/>
                  <a:gd name="connsiteY62" fmla="*/ 548552 h 743288"/>
                  <a:gd name="connsiteX63" fmla="*/ 619865 w 740547"/>
                  <a:gd name="connsiteY63" fmla="*/ 592437 h 743288"/>
                  <a:gd name="connsiteX64" fmla="*/ 592437 w 740547"/>
                  <a:gd name="connsiteY64" fmla="*/ 619864 h 743288"/>
                  <a:gd name="connsiteX65" fmla="*/ 548553 w 740547"/>
                  <a:gd name="connsiteY65" fmla="*/ 625350 h 743288"/>
                  <a:gd name="connsiteX66" fmla="*/ 515640 w 740547"/>
                  <a:gd name="connsiteY66" fmla="*/ 625350 h 743288"/>
                  <a:gd name="connsiteX67" fmla="*/ 444329 w 740547"/>
                  <a:gd name="connsiteY67" fmla="*/ 655520 h 743288"/>
                  <a:gd name="connsiteX68" fmla="*/ 422385 w 740547"/>
                  <a:gd name="connsiteY68" fmla="*/ 677462 h 743288"/>
                  <a:gd name="connsiteX69" fmla="*/ 386730 w 740547"/>
                  <a:gd name="connsiteY69" fmla="*/ 704890 h 743288"/>
                  <a:gd name="connsiteX70" fmla="*/ 348332 w 740547"/>
                  <a:gd name="connsiteY70" fmla="*/ 704890 h 743288"/>
                  <a:gd name="connsiteX71" fmla="*/ 312674 w 740547"/>
                  <a:gd name="connsiteY71" fmla="*/ 677462 h 743288"/>
                  <a:gd name="connsiteX72" fmla="*/ 290733 w 740547"/>
                  <a:gd name="connsiteY72" fmla="*/ 655520 h 743288"/>
                  <a:gd name="connsiteX73" fmla="*/ 219421 w 740547"/>
                  <a:gd name="connsiteY73" fmla="*/ 625350 h 743288"/>
                  <a:gd name="connsiteX74" fmla="*/ 186508 w 740547"/>
                  <a:gd name="connsiteY74" fmla="*/ 625350 h 743288"/>
                  <a:gd name="connsiteX75" fmla="*/ 142624 w 740547"/>
                  <a:gd name="connsiteY75" fmla="*/ 619864 h 743288"/>
                  <a:gd name="connsiteX76" fmla="*/ 115197 w 740547"/>
                  <a:gd name="connsiteY76" fmla="*/ 592437 h 743288"/>
                  <a:gd name="connsiteX77" fmla="*/ 109711 w 740547"/>
                  <a:gd name="connsiteY77" fmla="*/ 548552 h 743288"/>
                  <a:gd name="connsiteX78" fmla="*/ 109711 w 740547"/>
                  <a:gd name="connsiteY78" fmla="*/ 515639 h 743288"/>
                  <a:gd name="connsiteX79" fmla="*/ 79539 w 740547"/>
                  <a:gd name="connsiteY79" fmla="*/ 444327 h 743288"/>
                  <a:gd name="connsiteX80" fmla="*/ 57597 w 740547"/>
                  <a:gd name="connsiteY80" fmla="*/ 422385 h 743288"/>
                  <a:gd name="connsiteX81" fmla="*/ 30170 w 740547"/>
                  <a:gd name="connsiteY81" fmla="*/ 386729 h 743288"/>
                  <a:gd name="connsiteX82" fmla="*/ 30170 w 740547"/>
                  <a:gd name="connsiteY82" fmla="*/ 351074 h 743288"/>
                  <a:gd name="connsiteX83" fmla="*/ 30170 w 740547"/>
                  <a:gd name="connsiteY83" fmla="*/ 351074 h 74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40547" h="743288">
                    <a:moveTo>
                      <a:pt x="52112" y="458041"/>
                    </a:moveTo>
                    <a:cubicBezTo>
                      <a:pt x="60341" y="485469"/>
                      <a:pt x="71311" y="510154"/>
                      <a:pt x="85025" y="534839"/>
                    </a:cubicBezTo>
                    <a:cubicBezTo>
                      <a:pt x="68569" y="562266"/>
                      <a:pt x="74055" y="595179"/>
                      <a:pt x="95997" y="619864"/>
                    </a:cubicBezTo>
                    <a:lnTo>
                      <a:pt x="123425" y="647292"/>
                    </a:lnTo>
                    <a:cubicBezTo>
                      <a:pt x="145366" y="669234"/>
                      <a:pt x="181022" y="674719"/>
                      <a:pt x="208450" y="658263"/>
                    </a:cubicBezTo>
                    <a:cubicBezTo>
                      <a:pt x="233135" y="671977"/>
                      <a:pt x="257819" y="682948"/>
                      <a:pt x="285247" y="691176"/>
                    </a:cubicBezTo>
                    <a:cubicBezTo>
                      <a:pt x="293476" y="721347"/>
                      <a:pt x="320904" y="743289"/>
                      <a:pt x="351074" y="743289"/>
                    </a:cubicBezTo>
                    <a:lnTo>
                      <a:pt x="389473" y="743289"/>
                    </a:lnTo>
                    <a:cubicBezTo>
                      <a:pt x="422385" y="743289"/>
                      <a:pt x="449813" y="721347"/>
                      <a:pt x="455299" y="691176"/>
                    </a:cubicBezTo>
                    <a:cubicBezTo>
                      <a:pt x="482726" y="682948"/>
                      <a:pt x="507412" y="671977"/>
                      <a:pt x="532096" y="658263"/>
                    </a:cubicBezTo>
                    <a:cubicBezTo>
                      <a:pt x="559524" y="674719"/>
                      <a:pt x="592437" y="669234"/>
                      <a:pt x="617123" y="647292"/>
                    </a:cubicBezTo>
                    <a:lnTo>
                      <a:pt x="644550" y="619864"/>
                    </a:lnTo>
                    <a:cubicBezTo>
                      <a:pt x="666492" y="597922"/>
                      <a:pt x="671978" y="562266"/>
                      <a:pt x="655520" y="534839"/>
                    </a:cubicBezTo>
                    <a:cubicBezTo>
                      <a:pt x="669234" y="510154"/>
                      <a:pt x="680206" y="485469"/>
                      <a:pt x="688434" y="458041"/>
                    </a:cubicBezTo>
                    <a:cubicBezTo>
                      <a:pt x="718605" y="449813"/>
                      <a:pt x="740547" y="425128"/>
                      <a:pt x="740547" y="392215"/>
                    </a:cubicBezTo>
                    <a:lnTo>
                      <a:pt x="740547" y="351074"/>
                    </a:lnTo>
                    <a:cubicBezTo>
                      <a:pt x="740547" y="320903"/>
                      <a:pt x="718605" y="293475"/>
                      <a:pt x="688434" y="285247"/>
                    </a:cubicBezTo>
                    <a:cubicBezTo>
                      <a:pt x="680206" y="257820"/>
                      <a:pt x="669234" y="233135"/>
                      <a:pt x="655520" y="208450"/>
                    </a:cubicBezTo>
                    <a:cubicBezTo>
                      <a:pt x="671978" y="181022"/>
                      <a:pt x="666492" y="148109"/>
                      <a:pt x="644550" y="123424"/>
                    </a:cubicBezTo>
                    <a:lnTo>
                      <a:pt x="617123" y="95997"/>
                    </a:lnTo>
                    <a:cubicBezTo>
                      <a:pt x="595181" y="74054"/>
                      <a:pt x="559524" y="68569"/>
                      <a:pt x="532096" y="85026"/>
                    </a:cubicBezTo>
                    <a:cubicBezTo>
                      <a:pt x="507412" y="71312"/>
                      <a:pt x="482726" y="60341"/>
                      <a:pt x="455299" y="52113"/>
                    </a:cubicBezTo>
                    <a:cubicBezTo>
                      <a:pt x="447071" y="21942"/>
                      <a:pt x="419643" y="0"/>
                      <a:pt x="389473" y="0"/>
                    </a:cubicBezTo>
                    <a:lnTo>
                      <a:pt x="351074" y="0"/>
                    </a:lnTo>
                    <a:cubicBezTo>
                      <a:pt x="318160" y="0"/>
                      <a:pt x="290733" y="21942"/>
                      <a:pt x="285247" y="52113"/>
                    </a:cubicBezTo>
                    <a:cubicBezTo>
                      <a:pt x="257819" y="60341"/>
                      <a:pt x="233135" y="71312"/>
                      <a:pt x="208450" y="85026"/>
                    </a:cubicBezTo>
                    <a:cubicBezTo>
                      <a:pt x="181022" y="68569"/>
                      <a:pt x="148108" y="74054"/>
                      <a:pt x="123425" y="95997"/>
                    </a:cubicBezTo>
                    <a:lnTo>
                      <a:pt x="95997" y="123424"/>
                    </a:lnTo>
                    <a:cubicBezTo>
                      <a:pt x="74055" y="145366"/>
                      <a:pt x="68569" y="181022"/>
                      <a:pt x="85025" y="208450"/>
                    </a:cubicBezTo>
                    <a:cubicBezTo>
                      <a:pt x="71311" y="233135"/>
                      <a:pt x="60341" y="257820"/>
                      <a:pt x="52112" y="285247"/>
                    </a:cubicBezTo>
                    <a:cubicBezTo>
                      <a:pt x="21942" y="293475"/>
                      <a:pt x="0" y="320903"/>
                      <a:pt x="0" y="351074"/>
                    </a:cubicBezTo>
                    <a:lnTo>
                      <a:pt x="0" y="389472"/>
                    </a:lnTo>
                    <a:cubicBezTo>
                      <a:pt x="0" y="422385"/>
                      <a:pt x="21942" y="449813"/>
                      <a:pt x="52112" y="458041"/>
                    </a:cubicBezTo>
                    <a:lnTo>
                      <a:pt x="52112" y="458041"/>
                    </a:lnTo>
                    <a:close/>
                    <a:moveTo>
                      <a:pt x="30170" y="351074"/>
                    </a:moveTo>
                    <a:cubicBezTo>
                      <a:pt x="30170" y="334617"/>
                      <a:pt x="41142" y="318160"/>
                      <a:pt x="57597" y="315418"/>
                    </a:cubicBezTo>
                    <a:cubicBezTo>
                      <a:pt x="68569" y="312675"/>
                      <a:pt x="76797" y="304447"/>
                      <a:pt x="79539" y="293475"/>
                    </a:cubicBezTo>
                    <a:cubicBezTo>
                      <a:pt x="85025" y="268791"/>
                      <a:pt x="95997" y="244106"/>
                      <a:pt x="109711" y="222164"/>
                    </a:cubicBezTo>
                    <a:cubicBezTo>
                      <a:pt x="115197" y="211193"/>
                      <a:pt x="115197" y="200222"/>
                      <a:pt x="109711" y="189251"/>
                    </a:cubicBezTo>
                    <a:cubicBezTo>
                      <a:pt x="101483" y="175537"/>
                      <a:pt x="104225" y="156337"/>
                      <a:pt x="115197" y="145366"/>
                    </a:cubicBezTo>
                    <a:lnTo>
                      <a:pt x="142624" y="117939"/>
                    </a:lnTo>
                    <a:cubicBezTo>
                      <a:pt x="153594" y="106968"/>
                      <a:pt x="172794" y="104225"/>
                      <a:pt x="186508" y="112453"/>
                    </a:cubicBezTo>
                    <a:cubicBezTo>
                      <a:pt x="197480" y="117939"/>
                      <a:pt x="208450" y="117939"/>
                      <a:pt x="219421" y="112453"/>
                    </a:cubicBezTo>
                    <a:cubicBezTo>
                      <a:pt x="241363" y="98739"/>
                      <a:pt x="266049" y="90511"/>
                      <a:pt x="290733" y="82283"/>
                    </a:cubicBezTo>
                    <a:cubicBezTo>
                      <a:pt x="301704" y="79540"/>
                      <a:pt x="309932" y="71312"/>
                      <a:pt x="312674" y="60341"/>
                    </a:cubicBezTo>
                    <a:cubicBezTo>
                      <a:pt x="315418" y="43884"/>
                      <a:pt x="331874" y="32913"/>
                      <a:pt x="348332" y="32913"/>
                    </a:cubicBezTo>
                    <a:lnTo>
                      <a:pt x="386730" y="32913"/>
                    </a:lnTo>
                    <a:cubicBezTo>
                      <a:pt x="403187" y="32913"/>
                      <a:pt x="419643" y="43884"/>
                      <a:pt x="422385" y="60341"/>
                    </a:cubicBezTo>
                    <a:cubicBezTo>
                      <a:pt x="425129" y="71312"/>
                      <a:pt x="433357" y="79540"/>
                      <a:pt x="444329" y="82283"/>
                    </a:cubicBezTo>
                    <a:cubicBezTo>
                      <a:pt x="469013" y="87768"/>
                      <a:pt x="493698" y="98739"/>
                      <a:pt x="515640" y="112453"/>
                    </a:cubicBezTo>
                    <a:cubicBezTo>
                      <a:pt x="526612" y="117939"/>
                      <a:pt x="537582" y="117939"/>
                      <a:pt x="548553" y="112453"/>
                    </a:cubicBezTo>
                    <a:cubicBezTo>
                      <a:pt x="562267" y="104225"/>
                      <a:pt x="581467" y="106968"/>
                      <a:pt x="592437" y="117939"/>
                    </a:cubicBezTo>
                    <a:lnTo>
                      <a:pt x="619865" y="145366"/>
                    </a:lnTo>
                    <a:cubicBezTo>
                      <a:pt x="630837" y="156337"/>
                      <a:pt x="633579" y="175537"/>
                      <a:pt x="625351" y="189251"/>
                    </a:cubicBezTo>
                    <a:cubicBezTo>
                      <a:pt x="619865" y="200222"/>
                      <a:pt x="619865" y="211193"/>
                      <a:pt x="625351" y="222164"/>
                    </a:cubicBezTo>
                    <a:cubicBezTo>
                      <a:pt x="639064" y="244106"/>
                      <a:pt x="647292" y="268791"/>
                      <a:pt x="655520" y="293475"/>
                    </a:cubicBezTo>
                    <a:cubicBezTo>
                      <a:pt x="658264" y="304447"/>
                      <a:pt x="666492" y="312675"/>
                      <a:pt x="677464" y="315418"/>
                    </a:cubicBezTo>
                    <a:cubicBezTo>
                      <a:pt x="693920" y="318160"/>
                      <a:pt x="704892" y="331874"/>
                      <a:pt x="704892" y="348331"/>
                    </a:cubicBezTo>
                    <a:lnTo>
                      <a:pt x="704892" y="389472"/>
                    </a:lnTo>
                    <a:cubicBezTo>
                      <a:pt x="704892" y="405929"/>
                      <a:pt x="693920" y="419643"/>
                      <a:pt x="677464" y="422385"/>
                    </a:cubicBezTo>
                    <a:cubicBezTo>
                      <a:pt x="666492" y="425128"/>
                      <a:pt x="658264" y="433357"/>
                      <a:pt x="655520" y="444327"/>
                    </a:cubicBezTo>
                    <a:cubicBezTo>
                      <a:pt x="650036" y="469012"/>
                      <a:pt x="639064" y="493697"/>
                      <a:pt x="625351" y="515639"/>
                    </a:cubicBezTo>
                    <a:cubicBezTo>
                      <a:pt x="619865" y="526610"/>
                      <a:pt x="619865" y="537581"/>
                      <a:pt x="625351" y="548552"/>
                    </a:cubicBezTo>
                    <a:cubicBezTo>
                      <a:pt x="633579" y="562266"/>
                      <a:pt x="630837" y="581466"/>
                      <a:pt x="619865" y="592437"/>
                    </a:cubicBezTo>
                    <a:lnTo>
                      <a:pt x="592437" y="619864"/>
                    </a:lnTo>
                    <a:cubicBezTo>
                      <a:pt x="581467" y="630835"/>
                      <a:pt x="562267" y="633578"/>
                      <a:pt x="548553" y="625350"/>
                    </a:cubicBezTo>
                    <a:cubicBezTo>
                      <a:pt x="537582" y="619864"/>
                      <a:pt x="526612" y="619864"/>
                      <a:pt x="515640" y="625350"/>
                    </a:cubicBezTo>
                    <a:cubicBezTo>
                      <a:pt x="493698" y="639064"/>
                      <a:pt x="469013" y="647292"/>
                      <a:pt x="444329" y="655520"/>
                    </a:cubicBezTo>
                    <a:cubicBezTo>
                      <a:pt x="433357" y="658263"/>
                      <a:pt x="425129" y="666491"/>
                      <a:pt x="422385" y="677462"/>
                    </a:cubicBezTo>
                    <a:cubicBezTo>
                      <a:pt x="419643" y="693919"/>
                      <a:pt x="403187" y="704890"/>
                      <a:pt x="386730" y="704890"/>
                    </a:cubicBezTo>
                    <a:lnTo>
                      <a:pt x="348332" y="704890"/>
                    </a:lnTo>
                    <a:cubicBezTo>
                      <a:pt x="331874" y="704890"/>
                      <a:pt x="315418" y="693919"/>
                      <a:pt x="312674" y="677462"/>
                    </a:cubicBezTo>
                    <a:cubicBezTo>
                      <a:pt x="309932" y="666491"/>
                      <a:pt x="301704" y="658263"/>
                      <a:pt x="290733" y="655520"/>
                    </a:cubicBezTo>
                    <a:cubicBezTo>
                      <a:pt x="266049" y="650035"/>
                      <a:pt x="241363" y="639064"/>
                      <a:pt x="219421" y="625350"/>
                    </a:cubicBezTo>
                    <a:cubicBezTo>
                      <a:pt x="208450" y="619864"/>
                      <a:pt x="197480" y="619864"/>
                      <a:pt x="186508" y="625350"/>
                    </a:cubicBezTo>
                    <a:cubicBezTo>
                      <a:pt x="172794" y="633578"/>
                      <a:pt x="153594" y="630835"/>
                      <a:pt x="142624" y="619864"/>
                    </a:cubicBezTo>
                    <a:lnTo>
                      <a:pt x="115197" y="592437"/>
                    </a:lnTo>
                    <a:cubicBezTo>
                      <a:pt x="104225" y="581466"/>
                      <a:pt x="101483" y="562266"/>
                      <a:pt x="109711" y="548552"/>
                    </a:cubicBezTo>
                    <a:cubicBezTo>
                      <a:pt x="115197" y="537581"/>
                      <a:pt x="115197" y="526610"/>
                      <a:pt x="109711" y="515639"/>
                    </a:cubicBezTo>
                    <a:cubicBezTo>
                      <a:pt x="95997" y="493697"/>
                      <a:pt x="87769" y="469012"/>
                      <a:pt x="79539" y="444327"/>
                    </a:cubicBezTo>
                    <a:cubicBezTo>
                      <a:pt x="76797" y="433357"/>
                      <a:pt x="68569" y="425128"/>
                      <a:pt x="57597" y="422385"/>
                    </a:cubicBezTo>
                    <a:cubicBezTo>
                      <a:pt x="41142" y="419643"/>
                      <a:pt x="30170" y="403186"/>
                      <a:pt x="30170" y="386729"/>
                    </a:cubicBezTo>
                    <a:lnTo>
                      <a:pt x="30170" y="351074"/>
                    </a:lnTo>
                    <a:lnTo>
                      <a:pt x="30170" y="351074"/>
                    </a:lnTo>
                    <a:close/>
                  </a:path>
                </a:pathLst>
              </a:custGeom>
              <a:grpFill/>
              <a:ln w="27426" cap="flat">
                <a:noFill/>
                <a:prstDash val="solid"/>
                <a:miter/>
              </a:ln>
            </p:spPr>
            <p:txBody>
              <a:bodyPr rtlCol="0" anchor="ctr"/>
              <a:lstStyle/>
              <a:p>
                <a:endParaRPr lang="en-US"/>
              </a:p>
            </p:txBody>
          </p:sp>
          <p:grpSp>
            <p:nvGrpSpPr>
              <p:cNvPr id="64" name="Graphic 3">
                <a:extLst>
                  <a:ext uri="{FF2B5EF4-FFF2-40B4-BE49-F238E27FC236}">
                    <a16:creationId xmlns:a16="http://schemas.microsoft.com/office/drawing/2014/main" id="{2DD6B499-B924-4DC1-904D-1A8171654B7F}"/>
                  </a:ext>
                </a:extLst>
              </p:cNvPr>
              <p:cNvGrpSpPr/>
              <p:nvPr/>
            </p:nvGrpSpPr>
            <p:grpSpPr>
              <a:xfrm>
                <a:off x="2694219" y="553519"/>
                <a:ext cx="1090872" cy="969628"/>
                <a:chOff x="2694219" y="553519"/>
                <a:chExt cx="1090872" cy="969628"/>
              </a:xfrm>
              <a:grpFill/>
            </p:grpSpPr>
            <p:sp>
              <p:nvSpPr>
                <p:cNvPr id="65" name="Freeform 1019">
                  <a:extLst>
                    <a:ext uri="{FF2B5EF4-FFF2-40B4-BE49-F238E27FC236}">
                      <a16:creationId xmlns:a16="http://schemas.microsoft.com/office/drawing/2014/main" id="{4109F70E-6527-AFAC-4FC7-F97AB9D6F56A}"/>
                    </a:ext>
                  </a:extLst>
                </p:cNvPr>
                <p:cNvSpPr/>
                <p:nvPr/>
              </p:nvSpPr>
              <p:spPr>
                <a:xfrm>
                  <a:off x="2992431" y="553519"/>
                  <a:ext cx="499183" cy="496439"/>
                </a:xfrm>
                <a:custGeom>
                  <a:avLst/>
                  <a:gdLst>
                    <a:gd name="connsiteX0" fmla="*/ 35657 w 499183"/>
                    <a:gd name="connsiteY0" fmla="*/ 375758 h 496439"/>
                    <a:gd name="connsiteX1" fmla="*/ 249593 w 499183"/>
                    <a:gd name="connsiteY1" fmla="*/ 496440 h 496439"/>
                    <a:gd name="connsiteX2" fmla="*/ 463528 w 499183"/>
                    <a:gd name="connsiteY2" fmla="*/ 375758 h 496439"/>
                    <a:gd name="connsiteX3" fmla="*/ 463528 w 499183"/>
                    <a:gd name="connsiteY3" fmla="*/ 375758 h 496439"/>
                    <a:gd name="connsiteX4" fmla="*/ 499184 w 499183"/>
                    <a:gd name="connsiteY4" fmla="*/ 249591 h 496439"/>
                    <a:gd name="connsiteX5" fmla="*/ 249593 w 499183"/>
                    <a:gd name="connsiteY5" fmla="*/ 0 h 496439"/>
                    <a:gd name="connsiteX6" fmla="*/ 106969 w 499183"/>
                    <a:gd name="connsiteY6" fmla="*/ 43884 h 496439"/>
                    <a:gd name="connsiteX7" fmla="*/ 104227 w 499183"/>
                    <a:gd name="connsiteY7" fmla="*/ 65826 h 496439"/>
                    <a:gd name="connsiteX8" fmla="*/ 126168 w 499183"/>
                    <a:gd name="connsiteY8" fmla="*/ 68569 h 496439"/>
                    <a:gd name="connsiteX9" fmla="*/ 249593 w 499183"/>
                    <a:gd name="connsiteY9" fmla="*/ 30170 h 496439"/>
                    <a:gd name="connsiteX10" fmla="*/ 466270 w 499183"/>
                    <a:gd name="connsiteY10" fmla="*/ 246849 h 496439"/>
                    <a:gd name="connsiteX11" fmla="*/ 444329 w 499183"/>
                    <a:gd name="connsiteY11" fmla="*/ 340103 h 496439"/>
                    <a:gd name="connsiteX12" fmla="*/ 414159 w 499183"/>
                    <a:gd name="connsiteY12" fmla="*/ 323646 h 496439"/>
                    <a:gd name="connsiteX13" fmla="*/ 430615 w 499183"/>
                    <a:gd name="connsiteY13" fmla="*/ 277019 h 496439"/>
                    <a:gd name="connsiteX14" fmla="*/ 356560 w 499183"/>
                    <a:gd name="connsiteY14" fmla="*/ 202964 h 496439"/>
                    <a:gd name="connsiteX15" fmla="*/ 348332 w 499183"/>
                    <a:gd name="connsiteY15" fmla="*/ 202964 h 496439"/>
                    <a:gd name="connsiteX16" fmla="*/ 307190 w 499183"/>
                    <a:gd name="connsiteY16" fmla="*/ 175537 h 496439"/>
                    <a:gd name="connsiteX17" fmla="*/ 323648 w 499183"/>
                    <a:gd name="connsiteY17" fmla="*/ 128910 h 496439"/>
                    <a:gd name="connsiteX18" fmla="*/ 249593 w 499183"/>
                    <a:gd name="connsiteY18" fmla="*/ 54855 h 496439"/>
                    <a:gd name="connsiteX19" fmla="*/ 175538 w 499183"/>
                    <a:gd name="connsiteY19" fmla="*/ 128910 h 496439"/>
                    <a:gd name="connsiteX20" fmla="*/ 191994 w 499183"/>
                    <a:gd name="connsiteY20" fmla="*/ 175537 h 496439"/>
                    <a:gd name="connsiteX21" fmla="*/ 150852 w 499183"/>
                    <a:gd name="connsiteY21" fmla="*/ 202964 h 496439"/>
                    <a:gd name="connsiteX22" fmla="*/ 142624 w 499183"/>
                    <a:gd name="connsiteY22" fmla="*/ 202964 h 496439"/>
                    <a:gd name="connsiteX23" fmla="*/ 68569 w 499183"/>
                    <a:gd name="connsiteY23" fmla="*/ 277019 h 496439"/>
                    <a:gd name="connsiteX24" fmla="*/ 85027 w 499183"/>
                    <a:gd name="connsiteY24" fmla="*/ 323646 h 496439"/>
                    <a:gd name="connsiteX25" fmla="*/ 54855 w 499183"/>
                    <a:gd name="connsiteY25" fmla="*/ 340103 h 496439"/>
                    <a:gd name="connsiteX26" fmla="*/ 32914 w 499183"/>
                    <a:gd name="connsiteY26" fmla="*/ 246849 h 496439"/>
                    <a:gd name="connsiteX27" fmla="*/ 74055 w 499183"/>
                    <a:gd name="connsiteY27" fmla="*/ 117939 h 496439"/>
                    <a:gd name="connsiteX28" fmla="*/ 71313 w 499183"/>
                    <a:gd name="connsiteY28" fmla="*/ 95997 h 496439"/>
                    <a:gd name="connsiteX29" fmla="*/ 49371 w 499183"/>
                    <a:gd name="connsiteY29" fmla="*/ 98739 h 496439"/>
                    <a:gd name="connsiteX30" fmla="*/ 0 w 499183"/>
                    <a:gd name="connsiteY30" fmla="*/ 246849 h 496439"/>
                    <a:gd name="connsiteX31" fmla="*/ 35657 w 499183"/>
                    <a:gd name="connsiteY31" fmla="*/ 375758 h 496439"/>
                    <a:gd name="connsiteX32" fmla="*/ 35657 w 499183"/>
                    <a:gd name="connsiteY32" fmla="*/ 375758 h 496439"/>
                    <a:gd name="connsiteX33" fmla="*/ 35657 w 499183"/>
                    <a:gd name="connsiteY33" fmla="*/ 375758 h 496439"/>
                    <a:gd name="connsiteX34" fmla="*/ 263307 w 499183"/>
                    <a:gd name="connsiteY34" fmla="*/ 463527 h 496439"/>
                    <a:gd name="connsiteX35" fmla="*/ 263307 w 499183"/>
                    <a:gd name="connsiteY35" fmla="*/ 416900 h 496439"/>
                    <a:gd name="connsiteX36" fmla="*/ 329132 w 499183"/>
                    <a:gd name="connsiteY36" fmla="*/ 351074 h 496439"/>
                    <a:gd name="connsiteX37" fmla="*/ 383987 w 499183"/>
                    <a:gd name="connsiteY37" fmla="*/ 351074 h 496439"/>
                    <a:gd name="connsiteX38" fmla="*/ 427873 w 499183"/>
                    <a:gd name="connsiteY38" fmla="*/ 367530 h 496439"/>
                    <a:gd name="connsiteX39" fmla="*/ 263307 w 499183"/>
                    <a:gd name="connsiteY39" fmla="*/ 463527 h 496439"/>
                    <a:gd name="connsiteX40" fmla="*/ 263307 w 499183"/>
                    <a:gd name="connsiteY40" fmla="*/ 463527 h 496439"/>
                    <a:gd name="connsiteX41" fmla="*/ 397701 w 499183"/>
                    <a:gd name="connsiteY41" fmla="*/ 279762 h 496439"/>
                    <a:gd name="connsiteX42" fmla="*/ 364789 w 499183"/>
                    <a:gd name="connsiteY42" fmla="*/ 320903 h 496439"/>
                    <a:gd name="connsiteX43" fmla="*/ 345590 w 499183"/>
                    <a:gd name="connsiteY43" fmla="*/ 320903 h 496439"/>
                    <a:gd name="connsiteX44" fmla="*/ 312676 w 499183"/>
                    <a:gd name="connsiteY44" fmla="*/ 279762 h 496439"/>
                    <a:gd name="connsiteX45" fmla="*/ 356560 w 499183"/>
                    <a:gd name="connsiteY45" fmla="*/ 235878 h 496439"/>
                    <a:gd name="connsiteX46" fmla="*/ 397701 w 499183"/>
                    <a:gd name="connsiteY46" fmla="*/ 279762 h 496439"/>
                    <a:gd name="connsiteX47" fmla="*/ 397701 w 499183"/>
                    <a:gd name="connsiteY47" fmla="*/ 279762 h 496439"/>
                    <a:gd name="connsiteX48" fmla="*/ 246849 w 499183"/>
                    <a:gd name="connsiteY48" fmla="*/ 87768 h 496439"/>
                    <a:gd name="connsiteX49" fmla="*/ 290734 w 499183"/>
                    <a:gd name="connsiteY49" fmla="*/ 131653 h 496439"/>
                    <a:gd name="connsiteX50" fmla="*/ 257821 w 499183"/>
                    <a:gd name="connsiteY50" fmla="*/ 172794 h 496439"/>
                    <a:gd name="connsiteX51" fmla="*/ 238621 w 499183"/>
                    <a:gd name="connsiteY51" fmla="*/ 172794 h 496439"/>
                    <a:gd name="connsiteX52" fmla="*/ 205708 w 499183"/>
                    <a:gd name="connsiteY52" fmla="*/ 131653 h 496439"/>
                    <a:gd name="connsiteX53" fmla="*/ 246849 w 499183"/>
                    <a:gd name="connsiteY53" fmla="*/ 87768 h 496439"/>
                    <a:gd name="connsiteX54" fmla="*/ 246849 w 499183"/>
                    <a:gd name="connsiteY54" fmla="*/ 87768 h 496439"/>
                    <a:gd name="connsiteX55" fmla="*/ 219421 w 499183"/>
                    <a:gd name="connsiteY55" fmla="*/ 205707 h 496439"/>
                    <a:gd name="connsiteX56" fmla="*/ 274277 w 499183"/>
                    <a:gd name="connsiteY56" fmla="*/ 205707 h 496439"/>
                    <a:gd name="connsiteX57" fmla="*/ 312676 w 499183"/>
                    <a:gd name="connsiteY57" fmla="*/ 219421 h 496439"/>
                    <a:gd name="connsiteX58" fmla="*/ 279763 w 499183"/>
                    <a:gd name="connsiteY58" fmla="*/ 279762 h 496439"/>
                    <a:gd name="connsiteX59" fmla="*/ 296220 w 499183"/>
                    <a:gd name="connsiteY59" fmla="*/ 326389 h 496439"/>
                    <a:gd name="connsiteX60" fmla="*/ 246849 w 499183"/>
                    <a:gd name="connsiteY60" fmla="*/ 364787 h 496439"/>
                    <a:gd name="connsiteX61" fmla="*/ 197480 w 499183"/>
                    <a:gd name="connsiteY61" fmla="*/ 326389 h 496439"/>
                    <a:gd name="connsiteX62" fmla="*/ 213937 w 499183"/>
                    <a:gd name="connsiteY62" fmla="*/ 279762 h 496439"/>
                    <a:gd name="connsiteX63" fmla="*/ 181024 w 499183"/>
                    <a:gd name="connsiteY63" fmla="*/ 219421 h 496439"/>
                    <a:gd name="connsiteX64" fmla="*/ 219421 w 499183"/>
                    <a:gd name="connsiteY64" fmla="*/ 205707 h 496439"/>
                    <a:gd name="connsiteX65" fmla="*/ 219421 w 499183"/>
                    <a:gd name="connsiteY65" fmla="*/ 205707 h 496439"/>
                    <a:gd name="connsiteX66" fmla="*/ 139882 w 499183"/>
                    <a:gd name="connsiteY66" fmla="*/ 235878 h 496439"/>
                    <a:gd name="connsiteX67" fmla="*/ 183766 w 499183"/>
                    <a:gd name="connsiteY67" fmla="*/ 279762 h 496439"/>
                    <a:gd name="connsiteX68" fmla="*/ 150852 w 499183"/>
                    <a:gd name="connsiteY68" fmla="*/ 320903 h 496439"/>
                    <a:gd name="connsiteX69" fmla="*/ 131654 w 499183"/>
                    <a:gd name="connsiteY69" fmla="*/ 320903 h 496439"/>
                    <a:gd name="connsiteX70" fmla="*/ 98741 w 499183"/>
                    <a:gd name="connsiteY70" fmla="*/ 279762 h 496439"/>
                    <a:gd name="connsiteX71" fmla="*/ 139882 w 499183"/>
                    <a:gd name="connsiteY71" fmla="*/ 235878 h 496439"/>
                    <a:gd name="connsiteX72" fmla="*/ 139882 w 499183"/>
                    <a:gd name="connsiteY72" fmla="*/ 235878 h 496439"/>
                    <a:gd name="connsiteX73" fmla="*/ 112454 w 499183"/>
                    <a:gd name="connsiteY73" fmla="*/ 351074 h 496439"/>
                    <a:gd name="connsiteX74" fmla="*/ 167310 w 499183"/>
                    <a:gd name="connsiteY74" fmla="*/ 351074 h 496439"/>
                    <a:gd name="connsiteX75" fmla="*/ 233135 w 499183"/>
                    <a:gd name="connsiteY75" fmla="*/ 416900 h 496439"/>
                    <a:gd name="connsiteX76" fmla="*/ 233135 w 499183"/>
                    <a:gd name="connsiteY76" fmla="*/ 463527 h 496439"/>
                    <a:gd name="connsiteX77" fmla="*/ 68569 w 499183"/>
                    <a:gd name="connsiteY77" fmla="*/ 370273 h 496439"/>
                    <a:gd name="connsiteX78" fmla="*/ 112454 w 499183"/>
                    <a:gd name="connsiteY78" fmla="*/ 351074 h 496439"/>
                    <a:gd name="connsiteX79" fmla="*/ 112454 w 499183"/>
                    <a:gd name="connsiteY79" fmla="*/ 351074 h 49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99183" h="496439">
                      <a:moveTo>
                        <a:pt x="35657" y="375758"/>
                      </a:moveTo>
                      <a:cubicBezTo>
                        <a:pt x="79541" y="449813"/>
                        <a:pt x="159082" y="496440"/>
                        <a:pt x="249593" y="496440"/>
                      </a:cubicBezTo>
                      <a:cubicBezTo>
                        <a:pt x="337362" y="496440"/>
                        <a:pt x="416901" y="449813"/>
                        <a:pt x="463528" y="375758"/>
                      </a:cubicBezTo>
                      <a:cubicBezTo>
                        <a:pt x="463528" y="375758"/>
                        <a:pt x="463528" y="375758"/>
                        <a:pt x="463528" y="375758"/>
                      </a:cubicBezTo>
                      <a:cubicBezTo>
                        <a:pt x="485470" y="337360"/>
                        <a:pt x="499184" y="296218"/>
                        <a:pt x="499184" y="249591"/>
                      </a:cubicBezTo>
                      <a:cubicBezTo>
                        <a:pt x="499184" y="112453"/>
                        <a:pt x="386731" y="0"/>
                        <a:pt x="249593" y="0"/>
                      </a:cubicBezTo>
                      <a:cubicBezTo>
                        <a:pt x="197480" y="0"/>
                        <a:pt x="148110" y="16457"/>
                        <a:pt x="106969" y="43884"/>
                      </a:cubicBezTo>
                      <a:cubicBezTo>
                        <a:pt x="98741" y="49370"/>
                        <a:pt x="98741" y="57598"/>
                        <a:pt x="104227" y="65826"/>
                      </a:cubicBezTo>
                      <a:cubicBezTo>
                        <a:pt x="109711" y="74054"/>
                        <a:pt x="117940" y="74054"/>
                        <a:pt x="126168" y="68569"/>
                      </a:cubicBezTo>
                      <a:cubicBezTo>
                        <a:pt x="161824" y="43884"/>
                        <a:pt x="205708" y="30170"/>
                        <a:pt x="249593" y="30170"/>
                      </a:cubicBezTo>
                      <a:cubicBezTo>
                        <a:pt x="370274" y="30170"/>
                        <a:pt x="466270" y="128910"/>
                        <a:pt x="466270" y="246849"/>
                      </a:cubicBezTo>
                      <a:cubicBezTo>
                        <a:pt x="466270" y="279762"/>
                        <a:pt x="458042" y="312675"/>
                        <a:pt x="444329" y="340103"/>
                      </a:cubicBezTo>
                      <a:cubicBezTo>
                        <a:pt x="436101" y="331874"/>
                        <a:pt x="425129" y="326389"/>
                        <a:pt x="414159" y="323646"/>
                      </a:cubicBezTo>
                      <a:cubicBezTo>
                        <a:pt x="425129" y="309932"/>
                        <a:pt x="430615" y="293475"/>
                        <a:pt x="430615" y="277019"/>
                      </a:cubicBezTo>
                      <a:cubicBezTo>
                        <a:pt x="430615" y="235878"/>
                        <a:pt x="397701" y="202964"/>
                        <a:pt x="356560" y="202964"/>
                      </a:cubicBezTo>
                      <a:cubicBezTo>
                        <a:pt x="353818" y="202964"/>
                        <a:pt x="351076" y="202964"/>
                        <a:pt x="348332" y="202964"/>
                      </a:cubicBezTo>
                      <a:cubicBezTo>
                        <a:pt x="337362" y="189251"/>
                        <a:pt x="323648" y="181022"/>
                        <a:pt x="307190" y="175537"/>
                      </a:cubicBezTo>
                      <a:cubicBezTo>
                        <a:pt x="318162" y="161823"/>
                        <a:pt x="323648" y="145366"/>
                        <a:pt x="323648" y="128910"/>
                      </a:cubicBezTo>
                      <a:cubicBezTo>
                        <a:pt x="323648" y="87768"/>
                        <a:pt x="290734" y="54855"/>
                        <a:pt x="249593" y="54855"/>
                      </a:cubicBezTo>
                      <a:cubicBezTo>
                        <a:pt x="208451" y="54855"/>
                        <a:pt x="175538" y="87768"/>
                        <a:pt x="175538" y="128910"/>
                      </a:cubicBezTo>
                      <a:cubicBezTo>
                        <a:pt x="175538" y="145366"/>
                        <a:pt x="181024" y="161823"/>
                        <a:pt x="191994" y="175537"/>
                      </a:cubicBezTo>
                      <a:cubicBezTo>
                        <a:pt x="175538" y="181022"/>
                        <a:pt x="161824" y="189251"/>
                        <a:pt x="150852" y="202964"/>
                      </a:cubicBezTo>
                      <a:cubicBezTo>
                        <a:pt x="148110" y="202964"/>
                        <a:pt x="145368" y="202964"/>
                        <a:pt x="142624" y="202964"/>
                      </a:cubicBezTo>
                      <a:cubicBezTo>
                        <a:pt x="101483" y="202964"/>
                        <a:pt x="68569" y="235878"/>
                        <a:pt x="68569" y="277019"/>
                      </a:cubicBezTo>
                      <a:cubicBezTo>
                        <a:pt x="68569" y="293475"/>
                        <a:pt x="74055" y="309932"/>
                        <a:pt x="85027" y="323646"/>
                      </a:cubicBezTo>
                      <a:cubicBezTo>
                        <a:pt x="74055" y="326389"/>
                        <a:pt x="65827" y="331874"/>
                        <a:pt x="54855" y="340103"/>
                      </a:cubicBezTo>
                      <a:cubicBezTo>
                        <a:pt x="41142" y="312675"/>
                        <a:pt x="32914" y="279762"/>
                        <a:pt x="32914" y="246849"/>
                      </a:cubicBezTo>
                      <a:cubicBezTo>
                        <a:pt x="32914" y="200222"/>
                        <a:pt x="46627" y="156337"/>
                        <a:pt x="74055" y="117939"/>
                      </a:cubicBezTo>
                      <a:cubicBezTo>
                        <a:pt x="79541" y="109710"/>
                        <a:pt x="76799" y="101482"/>
                        <a:pt x="71313" y="95997"/>
                      </a:cubicBezTo>
                      <a:cubicBezTo>
                        <a:pt x="63085" y="90511"/>
                        <a:pt x="54855" y="93254"/>
                        <a:pt x="49371" y="98739"/>
                      </a:cubicBezTo>
                      <a:cubicBezTo>
                        <a:pt x="16458" y="142624"/>
                        <a:pt x="0" y="191993"/>
                        <a:pt x="0" y="246849"/>
                      </a:cubicBezTo>
                      <a:cubicBezTo>
                        <a:pt x="0" y="293475"/>
                        <a:pt x="10972" y="337360"/>
                        <a:pt x="35657" y="375758"/>
                      </a:cubicBezTo>
                      <a:cubicBezTo>
                        <a:pt x="35657" y="375758"/>
                        <a:pt x="35657" y="375758"/>
                        <a:pt x="35657" y="375758"/>
                      </a:cubicBezTo>
                      <a:lnTo>
                        <a:pt x="35657" y="375758"/>
                      </a:lnTo>
                      <a:close/>
                      <a:moveTo>
                        <a:pt x="263307" y="463527"/>
                      </a:moveTo>
                      <a:lnTo>
                        <a:pt x="263307" y="416900"/>
                      </a:lnTo>
                      <a:cubicBezTo>
                        <a:pt x="263307" y="381244"/>
                        <a:pt x="293476" y="351074"/>
                        <a:pt x="329132" y="351074"/>
                      </a:cubicBezTo>
                      <a:lnTo>
                        <a:pt x="383987" y="351074"/>
                      </a:lnTo>
                      <a:cubicBezTo>
                        <a:pt x="400445" y="351074"/>
                        <a:pt x="416901" y="356559"/>
                        <a:pt x="427873" y="367530"/>
                      </a:cubicBezTo>
                      <a:cubicBezTo>
                        <a:pt x="392217" y="422385"/>
                        <a:pt x="331876" y="458041"/>
                        <a:pt x="263307" y="463527"/>
                      </a:cubicBezTo>
                      <a:lnTo>
                        <a:pt x="263307" y="463527"/>
                      </a:lnTo>
                      <a:close/>
                      <a:moveTo>
                        <a:pt x="397701" y="279762"/>
                      </a:moveTo>
                      <a:cubicBezTo>
                        <a:pt x="397701" y="298961"/>
                        <a:pt x="383987" y="315418"/>
                        <a:pt x="364789" y="320903"/>
                      </a:cubicBezTo>
                      <a:lnTo>
                        <a:pt x="345590" y="320903"/>
                      </a:lnTo>
                      <a:cubicBezTo>
                        <a:pt x="326390" y="315418"/>
                        <a:pt x="312676" y="298961"/>
                        <a:pt x="312676" y="279762"/>
                      </a:cubicBezTo>
                      <a:cubicBezTo>
                        <a:pt x="312676" y="255077"/>
                        <a:pt x="331876" y="235878"/>
                        <a:pt x="356560" y="235878"/>
                      </a:cubicBezTo>
                      <a:cubicBezTo>
                        <a:pt x="378503" y="235878"/>
                        <a:pt x="397701" y="255077"/>
                        <a:pt x="397701" y="279762"/>
                      </a:cubicBezTo>
                      <a:lnTo>
                        <a:pt x="397701" y="279762"/>
                      </a:lnTo>
                      <a:close/>
                      <a:moveTo>
                        <a:pt x="246849" y="87768"/>
                      </a:moveTo>
                      <a:cubicBezTo>
                        <a:pt x="271535" y="87768"/>
                        <a:pt x="290734" y="106968"/>
                        <a:pt x="290734" y="131653"/>
                      </a:cubicBezTo>
                      <a:cubicBezTo>
                        <a:pt x="290734" y="150852"/>
                        <a:pt x="277021" y="167308"/>
                        <a:pt x="257821" y="172794"/>
                      </a:cubicBezTo>
                      <a:lnTo>
                        <a:pt x="238621" y="172794"/>
                      </a:lnTo>
                      <a:cubicBezTo>
                        <a:pt x="219421" y="167308"/>
                        <a:pt x="205708" y="150852"/>
                        <a:pt x="205708" y="131653"/>
                      </a:cubicBezTo>
                      <a:cubicBezTo>
                        <a:pt x="205708" y="106968"/>
                        <a:pt x="224907" y="87768"/>
                        <a:pt x="246849" y="87768"/>
                      </a:cubicBezTo>
                      <a:lnTo>
                        <a:pt x="246849" y="87768"/>
                      </a:lnTo>
                      <a:close/>
                      <a:moveTo>
                        <a:pt x="219421" y="205707"/>
                      </a:moveTo>
                      <a:lnTo>
                        <a:pt x="274277" y="205707"/>
                      </a:lnTo>
                      <a:cubicBezTo>
                        <a:pt x="287991" y="205707"/>
                        <a:pt x="301704" y="211193"/>
                        <a:pt x="312676" y="219421"/>
                      </a:cubicBezTo>
                      <a:cubicBezTo>
                        <a:pt x="293476" y="233135"/>
                        <a:pt x="279763" y="255077"/>
                        <a:pt x="279763" y="279762"/>
                      </a:cubicBezTo>
                      <a:cubicBezTo>
                        <a:pt x="279763" y="296218"/>
                        <a:pt x="285248" y="312675"/>
                        <a:pt x="296220" y="326389"/>
                      </a:cubicBezTo>
                      <a:cubicBezTo>
                        <a:pt x="274277" y="334617"/>
                        <a:pt x="257821" y="348331"/>
                        <a:pt x="246849" y="364787"/>
                      </a:cubicBezTo>
                      <a:cubicBezTo>
                        <a:pt x="235879" y="345588"/>
                        <a:pt x="216679" y="331874"/>
                        <a:pt x="197480" y="326389"/>
                      </a:cubicBezTo>
                      <a:cubicBezTo>
                        <a:pt x="208451" y="312675"/>
                        <a:pt x="213937" y="296218"/>
                        <a:pt x="213937" y="279762"/>
                      </a:cubicBezTo>
                      <a:cubicBezTo>
                        <a:pt x="213937" y="255077"/>
                        <a:pt x="200223" y="230392"/>
                        <a:pt x="181024" y="219421"/>
                      </a:cubicBezTo>
                      <a:cubicBezTo>
                        <a:pt x="191994" y="208450"/>
                        <a:pt x="205708" y="205707"/>
                        <a:pt x="219421" y="205707"/>
                      </a:cubicBezTo>
                      <a:lnTo>
                        <a:pt x="219421" y="205707"/>
                      </a:lnTo>
                      <a:close/>
                      <a:moveTo>
                        <a:pt x="139882" y="235878"/>
                      </a:moveTo>
                      <a:cubicBezTo>
                        <a:pt x="164566" y="235878"/>
                        <a:pt x="183766" y="255077"/>
                        <a:pt x="183766" y="279762"/>
                      </a:cubicBezTo>
                      <a:cubicBezTo>
                        <a:pt x="183766" y="298961"/>
                        <a:pt x="170052" y="315418"/>
                        <a:pt x="150852" y="320903"/>
                      </a:cubicBezTo>
                      <a:lnTo>
                        <a:pt x="131654" y="320903"/>
                      </a:lnTo>
                      <a:cubicBezTo>
                        <a:pt x="112454" y="315418"/>
                        <a:pt x="98741" y="298961"/>
                        <a:pt x="98741" y="279762"/>
                      </a:cubicBezTo>
                      <a:cubicBezTo>
                        <a:pt x="95997" y="255077"/>
                        <a:pt x="115197" y="235878"/>
                        <a:pt x="139882" y="235878"/>
                      </a:cubicBezTo>
                      <a:lnTo>
                        <a:pt x="139882" y="235878"/>
                      </a:lnTo>
                      <a:close/>
                      <a:moveTo>
                        <a:pt x="112454" y="351074"/>
                      </a:moveTo>
                      <a:cubicBezTo>
                        <a:pt x="112454" y="351074"/>
                        <a:pt x="167310" y="351074"/>
                        <a:pt x="167310" y="351074"/>
                      </a:cubicBezTo>
                      <a:cubicBezTo>
                        <a:pt x="202965" y="351074"/>
                        <a:pt x="233135" y="381244"/>
                        <a:pt x="233135" y="416900"/>
                      </a:cubicBezTo>
                      <a:lnTo>
                        <a:pt x="233135" y="463527"/>
                      </a:lnTo>
                      <a:cubicBezTo>
                        <a:pt x="164566" y="458041"/>
                        <a:pt x="106969" y="422385"/>
                        <a:pt x="68569" y="370273"/>
                      </a:cubicBezTo>
                      <a:cubicBezTo>
                        <a:pt x="79541" y="359302"/>
                        <a:pt x="95997" y="351074"/>
                        <a:pt x="112454" y="351074"/>
                      </a:cubicBezTo>
                      <a:lnTo>
                        <a:pt x="112454" y="351074"/>
                      </a:lnTo>
                      <a:close/>
                    </a:path>
                  </a:pathLst>
                </a:custGeom>
                <a:grpFill/>
                <a:ln w="27426" cap="flat">
                  <a:noFill/>
                  <a:prstDash val="solid"/>
                  <a:miter/>
                </a:ln>
              </p:spPr>
              <p:txBody>
                <a:bodyPr rtlCol="0" anchor="ctr"/>
                <a:lstStyle/>
                <a:p>
                  <a:endParaRPr lang="en-US"/>
                </a:p>
              </p:txBody>
            </p:sp>
            <p:sp>
              <p:nvSpPr>
                <p:cNvPr id="66" name="Freeform 1020">
                  <a:extLst>
                    <a:ext uri="{FF2B5EF4-FFF2-40B4-BE49-F238E27FC236}">
                      <a16:creationId xmlns:a16="http://schemas.microsoft.com/office/drawing/2014/main" id="{5B19C334-C2CE-BC58-6B20-10D5D2BEBBCC}"/>
                    </a:ext>
                  </a:extLst>
                </p:cNvPr>
                <p:cNvSpPr/>
                <p:nvPr/>
              </p:nvSpPr>
              <p:spPr>
                <a:xfrm>
                  <a:off x="2694219" y="1044474"/>
                  <a:ext cx="1090872" cy="478673"/>
                </a:xfrm>
                <a:custGeom>
                  <a:avLst/>
                  <a:gdLst>
                    <a:gd name="connsiteX0" fmla="*/ 1038759 w 1090872"/>
                    <a:gd name="connsiteY0" fmla="*/ 0 h 478673"/>
                    <a:gd name="connsiteX1" fmla="*/ 978420 w 1090872"/>
                    <a:gd name="connsiteY1" fmla="*/ 0 h 478673"/>
                    <a:gd name="connsiteX2" fmla="*/ 926306 w 1090872"/>
                    <a:gd name="connsiteY2" fmla="*/ 52113 h 478673"/>
                    <a:gd name="connsiteX3" fmla="*/ 926306 w 1090872"/>
                    <a:gd name="connsiteY3" fmla="*/ 74054 h 478673"/>
                    <a:gd name="connsiteX4" fmla="*/ 896137 w 1090872"/>
                    <a:gd name="connsiteY4" fmla="*/ 74054 h 478673"/>
                    <a:gd name="connsiteX5" fmla="*/ 706885 w 1090872"/>
                    <a:gd name="connsiteY5" fmla="*/ 126167 h 478673"/>
                    <a:gd name="connsiteX6" fmla="*/ 446322 w 1090872"/>
                    <a:gd name="connsiteY6" fmla="*/ 191993 h 478673"/>
                    <a:gd name="connsiteX7" fmla="*/ 353067 w 1090872"/>
                    <a:gd name="connsiteY7" fmla="*/ 285247 h 478673"/>
                    <a:gd name="connsiteX8" fmla="*/ 309184 w 1090872"/>
                    <a:gd name="connsiteY8" fmla="*/ 285247 h 478673"/>
                    <a:gd name="connsiteX9" fmla="*/ 270784 w 1090872"/>
                    <a:gd name="connsiteY9" fmla="*/ 274276 h 478673"/>
                    <a:gd name="connsiteX10" fmla="*/ 111704 w 1090872"/>
                    <a:gd name="connsiteY10" fmla="*/ 164566 h 478673"/>
                    <a:gd name="connsiteX11" fmla="*/ 18451 w 1090872"/>
                    <a:gd name="connsiteY11" fmla="*/ 175537 h 478673"/>
                    <a:gd name="connsiteX12" fmla="*/ 29421 w 1090872"/>
                    <a:gd name="connsiteY12" fmla="*/ 279762 h 478673"/>
                    <a:gd name="connsiteX13" fmla="*/ 396953 w 1090872"/>
                    <a:gd name="connsiteY13" fmla="*/ 471755 h 478673"/>
                    <a:gd name="connsiteX14" fmla="*/ 778196 w 1090872"/>
                    <a:gd name="connsiteY14" fmla="*/ 452556 h 478673"/>
                    <a:gd name="connsiteX15" fmla="*/ 778196 w 1090872"/>
                    <a:gd name="connsiteY15" fmla="*/ 452556 h 478673"/>
                    <a:gd name="connsiteX16" fmla="*/ 926306 w 1090872"/>
                    <a:gd name="connsiteY16" fmla="*/ 408672 h 478673"/>
                    <a:gd name="connsiteX17" fmla="*/ 978420 w 1090872"/>
                    <a:gd name="connsiteY17" fmla="*/ 455298 h 478673"/>
                    <a:gd name="connsiteX18" fmla="*/ 1038759 w 1090872"/>
                    <a:gd name="connsiteY18" fmla="*/ 455298 h 478673"/>
                    <a:gd name="connsiteX19" fmla="*/ 1090873 w 1090872"/>
                    <a:gd name="connsiteY19" fmla="*/ 403186 h 478673"/>
                    <a:gd name="connsiteX20" fmla="*/ 1090873 w 1090872"/>
                    <a:gd name="connsiteY20" fmla="*/ 52113 h 478673"/>
                    <a:gd name="connsiteX21" fmla="*/ 1038759 w 1090872"/>
                    <a:gd name="connsiteY21" fmla="*/ 0 h 478673"/>
                    <a:gd name="connsiteX22" fmla="*/ 1038759 w 1090872"/>
                    <a:gd name="connsiteY22" fmla="*/ 0 h 478673"/>
                    <a:gd name="connsiteX23" fmla="*/ 1057959 w 1090872"/>
                    <a:gd name="connsiteY23" fmla="*/ 400443 h 478673"/>
                    <a:gd name="connsiteX24" fmla="*/ 1038759 w 1090872"/>
                    <a:gd name="connsiteY24" fmla="*/ 419643 h 478673"/>
                    <a:gd name="connsiteX25" fmla="*/ 978420 w 1090872"/>
                    <a:gd name="connsiteY25" fmla="*/ 419643 h 478673"/>
                    <a:gd name="connsiteX26" fmla="*/ 959220 w 1090872"/>
                    <a:gd name="connsiteY26" fmla="*/ 400443 h 478673"/>
                    <a:gd name="connsiteX27" fmla="*/ 959220 w 1090872"/>
                    <a:gd name="connsiteY27" fmla="*/ 383987 h 478673"/>
                    <a:gd name="connsiteX28" fmla="*/ 959220 w 1090872"/>
                    <a:gd name="connsiteY28" fmla="*/ 383987 h 478673"/>
                    <a:gd name="connsiteX29" fmla="*/ 959220 w 1090872"/>
                    <a:gd name="connsiteY29" fmla="*/ 216678 h 478673"/>
                    <a:gd name="connsiteX30" fmla="*/ 942762 w 1090872"/>
                    <a:gd name="connsiteY30" fmla="*/ 200222 h 478673"/>
                    <a:gd name="connsiteX31" fmla="*/ 926306 w 1090872"/>
                    <a:gd name="connsiteY31" fmla="*/ 216678 h 478673"/>
                    <a:gd name="connsiteX32" fmla="*/ 926306 w 1090872"/>
                    <a:gd name="connsiteY32" fmla="*/ 373016 h 478673"/>
                    <a:gd name="connsiteX33" fmla="*/ 769968 w 1090872"/>
                    <a:gd name="connsiteY33" fmla="*/ 419643 h 478673"/>
                    <a:gd name="connsiteX34" fmla="*/ 399695 w 1090872"/>
                    <a:gd name="connsiteY34" fmla="*/ 436099 h 478673"/>
                    <a:gd name="connsiteX35" fmla="*/ 51363 w 1090872"/>
                    <a:gd name="connsiteY35" fmla="*/ 252334 h 478673"/>
                    <a:gd name="connsiteX36" fmla="*/ 45879 w 1090872"/>
                    <a:gd name="connsiteY36" fmla="*/ 194736 h 478673"/>
                    <a:gd name="connsiteX37" fmla="*/ 97990 w 1090872"/>
                    <a:gd name="connsiteY37" fmla="*/ 189251 h 478673"/>
                    <a:gd name="connsiteX38" fmla="*/ 257071 w 1090872"/>
                    <a:gd name="connsiteY38" fmla="*/ 298961 h 478673"/>
                    <a:gd name="connsiteX39" fmla="*/ 311926 w 1090872"/>
                    <a:gd name="connsiteY39" fmla="*/ 315418 h 478673"/>
                    <a:gd name="connsiteX40" fmla="*/ 690429 w 1090872"/>
                    <a:gd name="connsiteY40" fmla="*/ 315418 h 478673"/>
                    <a:gd name="connsiteX41" fmla="*/ 690429 w 1090872"/>
                    <a:gd name="connsiteY41" fmla="*/ 315418 h 478673"/>
                    <a:gd name="connsiteX42" fmla="*/ 745284 w 1090872"/>
                    <a:gd name="connsiteY42" fmla="*/ 252334 h 478673"/>
                    <a:gd name="connsiteX43" fmla="*/ 728827 w 1090872"/>
                    <a:gd name="connsiteY43" fmla="*/ 238620 h 478673"/>
                    <a:gd name="connsiteX44" fmla="*/ 715113 w 1090872"/>
                    <a:gd name="connsiteY44" fmla="*/ 255077 h 478673"/>
                    <a:gd name="connsiteX45" fmla="*/ 690429 w 1090872"/>
                    <a:gd name="connsiteY45" fmla="*/ 285247 h 478673"/>
                    <a:gd name="connsiteX46" fmla="*/ 388725 w 1090872"/>
                    <a:gd name="connsiteY46" fmla="*/ 285247 h 478673"/>
                    <a:gd name="connsiteX47" fmla="*/ 454550 w 1090872"/>
                    <a:gd name="connsiteY47" fmla="*/ 224906 h 478673"/>
                    <a:gd name="connsiteX48" fmla="*/ 454550 w 1090872"/>
                    <a:gd name="connsiteY48" fmla="*/ 224906 h 478673"/>
                    <a:gd name="connsiteX49" fmla="*/ 726085 w 1090872"/>
                    <a:gd name="connsiteY49" fmla="*/ 153595 h 478673"/>
                    <a:gd name="connsiteX50" fmla="*/ 898879 w 1090872"/>
                    <a:gd name="connsiteY50" fmla="*/ 106968 h 478673"/>
                    <a:gd name="connsiteX51" fmla="*/ 929049 w 1090872"/>
                    <a:gd name="connsiteY51" fmla="*/ 106968 h 478673"/>
                    <a:gd name="connsiteX52" fmla="*/ 929049 w 1090872"/>
                    <a:gd name="connsiteY52" fmla="*/ 142624 h 478673"/>
                    <a:gd name="connsiteX53" fmla="*/ 945506 w 1090872"/>
                    <a:gd name="connsiteY53" fmla="*/ 159080 h 478673"/>
                    <a:gd name="connsiteX54" fmla="*/ 961962 w 1090872"/>
                    <a:gd name="connsiteY54" fmla="*/ 142624 h 478673"/>
                    <a:gd name="connsiteX55" fmla="*/ 961962 w 1090872"/>
                    <a:gd name="connsiteY55" fmla="*/ 54855 h 478673"/>
                    <a:gd name="connsiteX56" fmla="*/ 981162 w 1090872"/>
                    <a:gd name="connsiteY56" fmla="*/ 35656 h 478673"/>
                    <a:gd name="connsiteX57" fmla="*/ 1041503 w 1090872"/>
                    <a:gd name="connsiteY57" fmla="*/ 35656 h 478673"/>
                    <a:gd name="connsiteX58" fmla="*/ 1060703 w 1090872"/>
                    <a:gd name="connsiteY58" fmla="*/ 54855 h 478673"/>
                    <a:gd name="connsiteX59" fmla="*/ 1057959 w 1090872"/>
                    <a:gd name="connsiteY59" fmla="*/ 400443 h 478673"/>
                    <a:gd name="connsiteX60" fmla="*/ 1057959 w 1090872"/>
                    <a:gd name="connsiteY60" fmla="*/ 400443 h 4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90872" h="478673">
                      <a:moveTo>
                        <a:pt x="1038759" y="0"/>
                      </a:moveTo>
                      <a:lnTo>
                        <a:pt x="978420" y="0"/>
                      </a:lnTo>
                      <a:cubicBezTo>
                        <a:pt x="950992" y="0"/>
                        <a:pt x="926306" y="21942"/>
                        <a:pt x="926306" y="52113"/>
                      </a:cubicBezTo>
                      <a:lnTo>
                        <a:pt x="926306" y="74054"/>
                      </a:lnTo>
                      <a:lnTo>
                        <a:pt x="896137" y="74054"/>
                      </a:lnTo>
                      <a:cubicBezTo>
                        <a:pt x="830310" y="74054"/>
                        <a:pt x="764482" y="90511"/>
                        <a:pt x="706885" y="126167"/>
                      </a:cubicBezTo>
                      <a:cubicBezTo>
                        <a:pt x="627344" y="172794"/>
                        <a:pt x="577975" y="167308"/>
                        <a:pt x="446322" y="191993"/>
                      </a:cubicBezTo>
                      <a:cubicBezTo>
                        <a:pt x="396953" y="200222"/>
                        <a:pt x="358553" y="235878"/>
                        <a:pt x="353067" y="285247"/>
                      </a:cubicBezTo>
                      <a:lnTo>
                        <a:pt x="309184" y="285247"/>
                      </a:lnTo>
                      <a:cubicBezTo>
                        <a:pt x="295470" y="285247"/>
                        <a:pt x="281756" y="282504"/>
                        <a:pt x="270784" y="274276"/>
                      </a:cubicBezTo>
                      <a:lnTo>
                        <a:pt x="111704" y="164566"/>
                      </a:lnTo>
                      <a:cubicBezTo>
                        <a:pt x="81534" y="145366"/>
                        <a:pt x="43135" y="148109"/>
                        <a:pt x="18451" y="175537"/>
                      </a:cubicBezTo>
                      <a:cubicBezTo>
                        <a:pt x="-8977" y="205707"/>
                        <a:pt x="-6234" y="255077"/>
                        <a:pt x="29421" y="279762"/>
                      </a:cubicBezTo>
                      <a:cubicBezTo>
                        <a:pt x="152846" y="359302"/>
                        <a:pt x="226901" y="463527"/>
                        <a:pt x="396953" y="471755"/>
                      </a:cubicBezTo>
                      <a:cubicBezTo>
                        <a:pt x="490206" y="471755"/>
                        <a:pt x="619116" y="496440"/>
                        <a:pt x="778196" y="452556"/>
                      </a:cubicBezTo>
                      <a:cubicBezTo>
                        <a:pt x="778196" y="452556"/>
                        <a:pt x="778196" y="452556"/>
                        <a:pt x="778196" y="452556"/>
                      </a:cubicBezTo>
                      <a:lnTo>
                        <a:pt x="926306" y="408672"/>
                      </a:lnTo>
                      <a:cubicBezTo>
                        <a:pt x="929049" y="436099"/>
                        <a:pt x="950992" y="455298"/>
                        <a:pt x="978420" y="455298"/>
                      </a:cubicBezTo>
                      <a:lnTo>
                        <a:pt x="1038759" y="455298"/>
                      </a:lnTo>
                      <a:cubicBezTo>
                        <a:pt x="1066187" y="455298"/>
                        <a:pt x="1090873" y="433356"/>
                        <a:pt x="1090873" y="403186"/>
                      </a:cubicBezTo>
                      <a:lnTo>
                        <a:pt x="1090873" y="52113"/>
                      </a:lnTo>
                      <a:cubicBezTo>
                        <a:pt x="1090873" y="24685"/>
                        <a:pt x="1066187" y="0"/>
                        <a:pt x="1038759" y="0"/>
                      </a:cubicBezTo>
                      <a:lnTo>
                        <a:pt x="1038759" y="0"/>
                      </a:lnTo>
                      <a:close/>
                      <a:moveTo>
                        <a:pt x="1057959" y="400443"/>
                      </a:moveTo>
                      <a:cubicBezTo>
                        <a:pt x="1057959" y="411414"/>
                        <a:pt x="1049731" y="419643"/>
                        <a:pt x="1038759" y="419643"/>
                      </a:cubicBezTo>
                      <a:lnTo>
                        <a:pt x="978420" y="419643"/>
                      </a:lnTo>
                      <a:cubicBezTo>
                        <a:pt x="967448" y="419643"/>
                        <a:pt x="959220" y="411414"/>
                        <a:pt x="959220" y="400443"/>
                      </a:cubicBezTo>
                      <a:lnTo>
                        <a:pt x="959220" y="383987"/>
                      </a:lnTo>
                      <a:cubicBezTo>
                        <a:pt x="959220" y="383987"/>
                        <a:pt x="959220" y="383987"/>
                        <a:pt x="959220" y="383987"/>
                      </a:cubicBezTo>
                      <a:lnTo>
                        <a:pt x="959220" y="216678"/>
                      </a:lnTo>
                      <a:cubicBezTo>
                        <a:pt x="959220" y="208450"/>
                        <a:pt x="950992" y="200222"/>
                        <a:pt x="942762" y="200222"/>
                      </a:cubicBezTo>
                      <a:cubicBezTo>
                        <a:pt x="934534" y="200222"/>
                        <a:pt x="926306" y="208450"/>
                        <a:pt x="926306" y="216678"/>
                      </a:cubicBezTo>
                      <a:lnTo>
                        <a:pt x="926306" y="373016"/>
                      </a:lnTo>
                      <a:lnTo>
                        <a:pt x="769968" y="419643"/>
                      </a:lnTo>
                      <a:cubicBezTo>
                        <a:pt x="616374" y="463527"/>
                        <a:pt x="495692" y="438842"/>
                        <a:pt x="399695" y="436099"/>
                      </a:cubicBezTo>
                      <a:cubicBezTo>
                        <a:pt x="243357" y="427871"/>
                        <a:pt x="174787" y="331874"/>
                        <a:pt x="51363" y="252334"/>
                      </a:cubicBezTo>
                      <a:cubicBezTo>
                        <a:pt x="32165" y="238620"/>
                        <a:pt x="29421" y="211193"/>
                        <a:pt x="45879" y="194736"/>
                      </a:cubicBezTo>
                      <a:cubicBezTo>
                        <a:pt x="59593" y="181022"/>
                        <a:pt x="81534" y="178280"/>
                        <a:pt x="97990" y="189251"/>
                      </a:cubicBezTo>
                      <a:lnTo>
                        <a:pt x="257071" y="298961"/>
                      </a:lnTo>
                      <a:cubicBezTo>
                        <a:pt x="273528" y="309932"/>
                        <a:pt x="292728" y="315418"/>
                        <a:pt x="311926" y="315418"/>
                      </a:cubicBezTo>
                      <a:cubicBezTo>
                        <a:pt x="726085" y="315418"/>
                        <a:pt x="687685" y="315418"/>
                        <a:pt x="690429" y="315418"/>
                      </a:cubicBezTo>
                      <a:cubicBezTo>
                        <a:pt x="690429" y="315418"/>
                        <a:pt x="690429" y="315418"/>
                        <a:pt x="690429" y="315418"/>
                      </a:cubicBezTo>
                      <a:cubicBezTo>
                        <a:pt x="720599" y="315418"/>
                        <a:pt x="748027" y="285247"/>
                        <a:pt x="745284" y="252334"/>
                      </a:cubicBezTo>
                      <a:cubicBezTo>
                        <a:pt x="745284" y="244106"/>
                        <a:pt x="737055" y="235878"/>
                        <a:pt x="728827" y="238620"/>
                      </a:cubicBezTo>
                      <a:cubicBezTo>
                        <a:pt x="720599" y="238620"/>
                        <a:pt x="712371" y="246849"/>
                        <a:pt x="715113" y="255077"/>
                      </a:cubicBezTo>
                      <a:cubicBezTo>
                        <a:pt x="715113" y="268791"/>
                        <a:pt x="706885" y="282504"/>
                        <a:pt x="690429" y="285247"/>
                      </a:cubicBezTo>
                      <a:lnTo>
                        <a:pt x="388725" y="285247"/>
                      </a:lnTo>
                      <a:cubicBezTo>
                        <a:pt x="394209" y="252334"/>
                        <a:pt x="421637" y="227649"/>
                        <a:pt x="454550" y="224906"/>
                      </a:cubicBezTo>
                      <a:cubicBezTo>
                        <a:pt x="454550" y="224906"/>
                        <a:pt x="454550" y="224906"/>
                        <a:pt x="454550" y="224906"/>
                      </a:cubicBezTo>
                      <a:cubicBezTo>
                        <a:pt x="575233" y="200222"/>
                        <a:pt x="638316" y="205707"/>
                        <a:pt x="726085" y="153595"/>
                      </a:cubicBezTo>
                      <a:cubicBezTo>
                        <a:pt x="778196" y="123424"/>
                        <a:pt x="838538" y="106968"/>
                        <a:pt x="898879" y="106968"/>
                      </a:cubicBezTo>
                      <a:lnTo>
                        <a:pt x="929049" y="106968"/>
                      </a:lnTo>
                      <a:lnTo>
                        <a:pt x="929049" y="142624"/>
                      </a:lnTo>
                      <a:cubicBezTo>
                        <a:pt x="929049" y="150852"/>
                        <a:pt x="937278" y="159080"/>
                        <a:pt x="945506" y="159080"/>
                      </a:cubicBezTo>
                      <a:cubicBezTo>
                        <a:pt x="953734" y="159080"/>
                        <a:pt x="961962" y="150852"/>
                        <a:pt x="961962" y="142624"/>
                      </a:cubicBezTo>
                      <a:lnTo>
                        <a:pt x="961962" y="54855"/>
                      </a:lnTo>
                      <a:cubicBezTo>
                        <a:pt x="961962" y="43884"/>
                        <a:pt x="970190" y="35656"/>
                        <a:pt x="981162" y="35656"/>
                      </a:cubicBezTo>
                      <a:lnTo>
                        <a:pt x="1041503" y="35656"/>
                      </a:lnTo>
                      <a:cubicBezTo>
                        <a:pt x="1052473" y="35656"/>
                        <a:pt x="1060703" y="43884"/>
                        <a:pt x="1060703" y="54855"/>
                      </a:cubicBezTo>
                      <a:lnTo>
                        <a:pt x="1057959" y="400443"/>
                      </a:lnTo>
                      <a:lnTo>
                        <a:pt x="1057959" y="400443"/>
                      </a:lnTo>
                      <a:close/>
                    </a:path>
                  </a:pathLst>
                </a:custGeom>
                <a:grpFill/>
                <a:ln w="27426" cap="flat">
                  <a:noFill/>
                  <a:prstDash val="solid"/>
                  <a:miter/>
                </a:ln>
              </p:spPr>
              <p:txBody>
                <a:bodyPr rtlCol="0" anchor="ctr"/>
                <a:lstStyle/>
                <a:p>
                  <a:endParaRPr lang="en-US"/>
                </a:p>
              </p:txBody>
            </p:sp>
          </p:grpSp>
        </p:grpSp>
      </p:grpSp>
      <p:grpSp>
        <p:nvGrpSpPr>
          <p:cNvPr id="67" name="Group 66">
            <a:extLst>
              <a:ext uri="{FF2B5EF4-FFF2-40B4-BE49-F238E27FC236}">
                <a16:creationId xmlns:a16="http://schemas.microsoft.com/office/drawing/2014/main" id="{ED871005-C93E-3698-92B4-EFD6921EEE22}"/>
              </a:ext>
            </a:extLst>
          </p:cNvPr>
          <p:cNvGrpSpPr/>
          <p:nvPr/>
        </p:nvGrpSpPr>
        <p:grpSpPr>
          <a:xfrm>
            <a:off x="7711629" y="4813352"/>
            <a:ext cx="609335" cy="629615"/>
            <a:chOff x="5614841" y="786428"/>
            <a:chExt cx="901130" cy="901727"/>
          </a:xfrm>
          <a:solidFill>
            <a:schemeClr val="bg1"/>
          </a:solidFill>
        </p:grpSpPr>
        <p:grpSp>
          <p:nvGrpSpPr>
            <p:cNvPr id="68" name="Graphic 2">
              <a:extLst>
                <a:ext uri="{FF2B5EF4-FFF2-40B4-BE49-F238E27FC236}">
                  <a16:creationId xmlns:a16="http://schemas.microsoft.com/office/drawing/2014/main" id="{1E250EB7-F2B0-4CE4-61CA-121CE98523BC}"/>
                </a:ext>
              </a:extLst>
            </p:cNvPr>
            <p:cNvGrpSpPr/>
            <p:nvPr/>
          </p:nvGrpSpPr>
          <p:grpSpPr>
            <a:xfrm>
              <a:off x="5715019" y="1058540"/>
              <a:ext cx="543506" cy="445337"/>
              <a:chOff x="5715019" y="1058540"/>
              <a:chExt cx="543506" cy="445337"/>
            </a:xfrm>
            <a:grpFill/>
          </p:grpSpPr>
          <p:sp>
            <p:nvSpPr>
              <p:cNvPr id="70" name="Freeform 210">
                <a:extLst>
                  <a:ext uri="{FF2B5EF4-FFF2-40B4-BE49-F238E27FC236}">
                    <a16:creationId xmlns:a16="http://schemas.microsoft.com/office/drawing/2014/main" id="{24ADA70A-4440-BA67-2AC4-4354807ACA66}"/>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55854D"/>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211">
                <a:extLst>
                  <a:ext uri="{FF2B5EF4-FFF2-40B4-BE49-F238E27FC236}">
                    <a16:creationId xmlns:a16="http://schemas.microsoft.com/office/drawing/2014/main" id="{F68008E3-9BD2-E686-65DB-ECE53E529DA2}"/>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55854D"/>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69" name="Freeform 209">
              <a:extLst>
                <a:ext uri="{FF2B5EF4-FFF2-40B4-BE49-F238E27FC236}">
                  <a16:creationId xmlns:a16="http://schemas.microsoft.com/office/drawing/2014/main" id="{638C8A61-4884-3FAC-CECF-272A714CE86D}"/>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pic>
        <p:nvPicPr>
          <p:cNvPr id="73" name="Graphic 72" descr="Cow with solid fill">
            <a:extLst>
              <a:ext uri="{FF2B5EF4-FFF2-40B4-BE49-F238E27FC236}">
                <a16:creationId xmlns:a16="http://schemas.microsoft.com/office/drawing/2014/main" id="{EFC6A638-64B7-D138-BEDF-BE1CB92BFAC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453110" y="5571764"/>
            <a:ext cx="506548" cy="506548"/>
          </a:xfrm>
          <a:prstGeom prst="rect">
            <a:avLst/>
          </a:prstGeom>
        </p:spPr>
      </p:pic>
      <p:pic>
        <p:nvPicPr>
          <p:cNvPr id="75" name="Graphic 74" descr="Open hand outline">
            <a:extLst>
              <a:ext uri="{FF2B5EF4-FFF2-40B4-BE49-F238E27FC236}">
                <a16:creationId xmlns:a16="http://schemas.microsoft.com/office/drawing/2014/main" id="{7AC2EF65-7200-8764-A750-515AA66967D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1182" y="5788909"/>
            <a:ext cx="608598" cy="608598"/>
          </a:xfrm>
          <a:prstGeom prst="rect">
            <a:avLst/>
          </a:prstGeom>
        </p:spPr>
      </p:pic>
    </p:spTree>
    <p:extLst>
      <p:ext uri="{BB962C8B-B14F-4D97-AF65-F5344CB8AC3E}">
        <p14:creationId xmlns:p14="http://schemas.microsoft.com/office/powerpoint/2010/main" val="329085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2FA98-D394-FD8C-DEF1-0C6E533D55E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84F0118-B900-6A23-B511-C4FBA40B0FD2}"/>
              </a:ext>
            </a:extLst>
          </p:cNvPr>
          <p:cNvSpPr>
            <a:spLocks noGrp="1"/>
          </p:cNvSpPr>
          <p:nvPr>
            <p:ph type="body" sz="quarter" idx="19"/>
          </p:nvPr>
        </p:nvSpPr>
        <p:spPr>
          <a:xfrm>
            <a:off x="904856" y="1989039"/>
            <a:ext cx="10052954" cy="3253874"/>
          </a:xfrm>
          <a:prstGeom prst="rect">
            <a:avLst/>
          </a:prstGeom>
        </p:spPr>
        <p:txBody>
          <a:bodyPr lIns="91440" tIns="45720" rIns="91440" bIns="45720" anchor="t"/>
          <a:lstStyle/>
          <a:p>
            <a:pPr marL="342900" indent="-342900">
              <a:buFont typeface="Arial" panose="020B0604020202020204" pitchFamily="34" charset="0"/>
              <a:buChar char="•"/>
            </a:pPr>
            <a:r>
              <a:rPr lang="en-US">
                <a:ea typeface="+mn-lt"/>
                <a:cs typeface="+mn-lt"/>
              </a:rPr>
              <a:t>En </a:t>
            </a:r>
            <a:r>
              <a:rPr lang="en-US" b="1">
                <a:ea typeface="+mn-lt"/>
                <a:cs typeface="+mn-lt"/>
              </a:rPr>
              <a:t>etisk forsyningskæde </a:t>
            </a:r>
            <a:r>
              <a:rPr lang="en-US">
                <a:ea typeface="+mn-lt"/>
                <a:cs typeface="+mn-lt"/>
              </a:rPr>
              <a:t>inden for fødevaresystemer er en kæde, hvor </a:t>
            </a:r>
            <a:r>
              <a:rPr lang="en-US" b="1">
                <a:ea typeface="+mn-lt"/>
                <a:cs typeface="+mn-lt"/>
              </a:rPr>
              <a:t>hvert trin </a:t>
            </a:r>
            <a:r>
              <a:rPr lang="en-US">
                <a:ea typeface="+mn-lt"/>
                <a:cs typeface="+mn-lt"/>
              </a:rPr>
              <a:t>i produktionen, forarbejdningen, distributionen og salget af fødevarer </a:t>
            </a:r>
            <a:r>
              <a:rPr lang="en-US" err="1">
                <a:ea typeface="+mn-lt"/>
                <a:cs typeface="+mn-lt"/>
              </a:rPr>
              <a:t>prioriterer </a:t>
            </a:r>
            <a:r>
              <a:rPr lang="en-US" b="1">
                <a:ea typeface="+mn-lt"/>
                <a:cs typeface="+mn-lt"/>
              </a:rPr>
              <a:t>social retfærdighed, miljøhensyn </a:t>
            </a:r>
            <a:r>
              <a:rPr lang="en-US">
                <a:ea typeface="+mn-lt"/>
                <a:cs typeface="+mn-lt"/>
              </a:rPr>
              <a:t>og </a:t>
            </a:r>
            <a:r>
              <a:rPr lang="en-US" b="1">
                <a:ea typeface="+mn-lt"/>
                <a:cs typeface="+mn-lt"/>
              </a:rPr>
              <a:t>ansvarlig ledelse</a:t>
            </a:r>
            <a:r>
              <a:rPr lang="en-US">
                <a:ea typeface="+mn-lt"/>
                <a:cs typeface="+mn-lt"/>
              </a:rPr>
              <a:t>. </a:t>
            </a:r>
            <a:endParaRPr lang="it-IT"/>
          </a:p>
          <a:p>
            <a:pPr marL="342900" indent="-342900">
              <a:buFont typeface="Arial" panose="020B0604020202020204" pitchFamily="34" charset="0"/>
              <a:buChar char="•"/>
            </a:pPr>
            <a:endParaRPr lang="en-US">
              <a:ea typeface="+mn-lt"/>
              <a:cs typeface="+mn-lt"/>
            </a:endParaRPr>
          </a:p>
          <a:p>
            <a:pPr marL="342900" indent="-342900">
              <a:buFont typeface="Arial" panose="020B0604020202020204" pitchFamily="34" charset="0"/>
              <a:buChar char="•"/>
            </a:pPr>
            <a:r>
              <a:rPr lang="en-US">
                <a:ea typeface="+mn-lt"/>
                <a:cs typeface="+mn-lt"/>
              </a:rPr>
              <a:t>Det betyder, at de metoder, der anvendes til at bringe fødevarer ud til forbrugerne, understøtter </a:t>
            </a:r>
            <a:r>
              <a:rPr lang="en-US" b="1">
                <a:ea typeface="+mn-lt"/>
                <a:cs typeface="+mn-lt"/>
              </a:rPr>
              <a:t>menneskerettigheder </a:t>
            </a:r>
            <a:r>
              <a:rPr lang="en-US">
                <a:ea typeface="+mn-lt"/>
                <a:cs typeface="+mn-lt"/>
              </a:rPr>
              <a:t>og </a:t>
            </a:r>
            <a:r>
              <a:rPr lang="en-US" b="1">
                <a:ea typeface="+mn-lt"/>
                <a:cs typeface="+mn-lt"/>
              </a:rPr>
              <a:t>arbejdsstandarder </a:t>
            </a:r>
            <a:r>
              <a:rPr lang="en-US">
                <a:ea typeface="+mn-lt"/>
                <a:cs typeface="+mn-lt"/>
              </a:rPr>
              <a:t>samt </a:t>
            </a:r>
            <a:r>
              <a:rPr lang="en-US" b="1">
                <a:ea typeface="+mn-lt"/>
                <a:cs typeface="+mn-lt"/>
              </a:rPr>
              <a:t>miljøbevarelse</a:t>
            </a:r>
            <a:r>
              <a:rPr lang="en-US">
                <a:ea typeface="+mn-lt"/>
                <a:cs typeface="+mn-lt"/>
              </a:rPr>
              <a:t>, samtidig med at de sikrer </a:t>
            </a:r>
            <a:r>
              <a:rPr lang="en-US" b="1">
                <a:ea typeface="+mn-lt"/>
                <a:cs typeface="+mn-lt"/>
              </a:rPr>
              <a:t>gennemsigtighed</a:t>
            </a:r>
            <a:r>
              <a:rPr lang="en-US">
                <a:ea typeface="+mn-lt"/>
                <a:cs typeface="+mn-lt"/>
              </a:rPr>
              <a:t>, </a:t>
            </a:r>
            <a:r>
              <a:rPr lang="en-US" b="1">
                <a:ea typeface="+mn-lt"/>
                <a:cs typeface="+mn-lt"/>
              </a:rPr>
              <a:t>dyrevelfærd </a:t>
            </a:r>
            <a:r>
              <a:rPr lang="en-US">
                <a:ea typeface="+mn-lt"/>
                <a:cs typeface="+mn-lt"/>
              </a:rPr>
              <a:t>og giver </a:t>
            </a:r>
            <a:r>
              <a:rPr lang="en-US" b="1">
                <a:ea typeface="+mn-lt"/>
                <a:cs typeface="+mn-lt"/>
              </a:rPr>
              <a:t>producenterne et rimeligt afkast</a:t>
            </a:r>
            <a:r>
              <a:rPr lang="en-US">
                <a:ea typeface="+mn-lt"/>
                <a:cs typeface="+mn-lt"/>
              </a:rPr>
              <a:t>.</a:t>
            </a:r>
            <a:endParaRPr lang="en-US">
              <a:ea typeface="Calibri"/>
              <a:cs typeface="Calibri"/>
            </a:endParaRPr>
          </a:p>
          <a:p>
            <a:endParaRPr lang="en-US">
              <a:ea typeface="+mn-lt"/>
              <a:cs typeface="+mn-lt"/>
            </a:endParaRPr>
          </a:p>
          <a:p>
            <a:endParaRPr lang="en-US" u="sng">
              <a:ea typeface="+mn-lt"/>
              <a:cs typeface="+mn-lt"/>
            </a:endParaRPr>
          </a:p>
          <a:p>
            <a:endParaRPr lang="en-US">
              <a:ea typeface="Calibri"/>
              <a:cs typeface="Calibri"/>
            </a:endParaRPr>
          </a:p>
          <a:p>
            <a:endParaRPr lang="en-US"/>
          </a:p>
          <a:p>
            <a:r>
              <a:rPr lang="en-US" sz="1800" i="1">
                <a:ea typeface="+mn-lt"/>
                <a:cs typeface="+mn-lt"/>
              </a:rPr>
              <a:t>Etik i forsyningskæden</a:t>
            </a:r>
            <a:r>
              <a:rPr lang="en-US" sz="1800">
                <a:ea typeface="+mn-lt"/>
                <a:cs typeface="+mn-lt"/>
              </a:rPr>
              <a:t>:</a:t>
            </a:r>
            <a:r>
              <a:rPr lang="en-US" sz="1800">
                <a:ea typeface="+mn-lt"/>
                <a:cs typeface="+mn-lt"/>
                <a:hlinkClick r:id="rId2"/>
              </a:rPr>
              <a:t> https://www.oxfordcollegeofprocurementandsupply.com/ethics-in-the-supply-chain/</a:t>
            </a:r>
            <a:r>
              <a:rPr lang="en-US" sz="1800">
                <a:ea typeface="+mn-lt"/>
                <a:cs typeface="+mn-lt"/>
              </a:rPr>
              <a:t> </a:t>
            </a:r>
          </a:p>
        </p:txBody>
      </p:sp>
      <p:sp>
        <p:nvSpPr>
          <p:cNvPr id="6" name="Text Placeholder 1">
            <a:extLst>
              <a:ext uri="{FF2B5EF4-FFF2-40B4-BE49-F238E27FC236}">
                <a16:creationId xmlns:a16="http://schemas.microsoft.com/office/drawing/2014/main" id="{64AE521E-6E54-D1AE-7688-59C10CABF8A2}"/>
              </a:ext>
            </a:extLst>
          </p:cNvPr>
          <p:cNvSpPr txBox="1">
            <a:spLocks/>
          </p:cNvSpPr>
          <p:nvPr/>
        </p:nvSpPr>
        <p:spPr>
          <a:xfrm>
            <a:off x="0" y="650590"/>
            <a:ext cx="6882714"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a:solidFill>
                  <a:schemeClr val="bg1"/>
                </a:solidFill>
              </a:rPr>
              <a:t>ETIK I FORSYNINGSKÆDEN</a:t>
            </a:r>
            <a:endParaRPr lang="en-US" u="sng">
              <a:solidFill>
                <a:schemeClr val="bg1"/>
              </a:solidFill>
              <a:ea typeface="Calibri"/>
              <a:cs typeface="Calibri"/>
            </a:endParaRPr>
          </a:p>
        </p:txBody>
      </p:sp>
    </p:spTree>
    <p:extLst>
      <p:ext uri="{BB962C8B-B14F-4D97-AF65-F5344CB8AC3E}">
        <p14:creationId xmlns:p14="http://schemas.microsoft.com/office/powerpoint/2010/main" val="3153113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65D83-CA57-8F93-1455-5EE9DCA1CD0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1DA185E-827B-30CA-7F4E-3266F82F0F92}"/>
              </a:ext>
            </a:extLst>
          </p:cNvPr>
          <p:cNvSpPr>
            <a:spLocks noGrp="1"/>
          </p:cNvSpPr>
          <p:nvPr>
            <p:ph type="body" sz="quarter" idx="16"/>
          </p:nvPr>
        </p:nvSpPr>
        <p:spPr>
          <a:xfrm>
            <a:off x="327728" y="938162"/>
            <a:ext cx="10969767" cy="992652"/>
          </a:xfrm>
        </p:spPr>
        <p:txBody>
          <a:bodyPr lIns="91440" tIns="45720" rIns="91440" bIns="45720" anchor="t">
            <a:noAutofit/>
          </a:bodyPr>
          <a:lstStyle/>
          <a:p>
            <a:pPr algn="r"/>
            <a:r>
              <a:rPr lang="en-IE"/>
              <a:t>Forståelse af fødevareforsyningskæden  </a:t>
            </a:r>
            <a:endParaRPr lang="en-IE">
              <a:ea typeface="Calibri" panose="020F0502020204030204"/>
              <a:cs typeface="Calibri" panose="020F0502020204030204"/>
            </a:endParaRPr>
          </a:p>
        </p:txBody>
      </p:sp>
      <p:sp>
        <p:nvSpPr>
          <p:cNvPr id="3" name="Text Placeholder 2">
            <a:extLst>
              <a:ext uri="{FF2B5EF4-FFF2-40B4-BE49-F238E27FC236}">
                <a16:creationId xmlns:a16="http://schemas.microsoft.com/office/drawing/2014/main" id="{F92CE273-979F-3844-C27A-134CEA84D833}"/>
              </a:ext>
            </a:extLst>
          </p:cNvPr>
          <p:cNvSpPr>
            <a:spLocks noGrp="1"/>
          </p:cNvSpPr>
          <p:nvPr>
            <p:ph type="body" sz="quarter" idx="19"/>
          </p:nvPr>
        </p:nvSpPr>
        <p:spPr>
          <a:xfrm>
            <a:off x="6578872" y="2776175"/>
            <a:ext cx="4990998" cy="4102937"/>
          </a:xfrm>
        </p:spPr>
        <p:txBody>
          <a:bodyPr lIns="91440" tIns="45720" rIns="91440" bIns="45720" anchor="t"/>
          <a:lstStyle/>
          <a:p>
            <a:r>
              <a:rPr lang="en-IE">
                <a:ea typeface="+mn-lt"/>
                <a:cs typeface="+mn-lt"/>
              </a:rPr>
              <a:t>Denne video fra </a:t>
            </a:r>
            <a:r>
              <a:rPr lang="en-IE" b="1">
                <a:ea typeface="+mn-lt"/>
                <a:cs typeface="+mn-lt"/>
              </a:rPr>
              <a:t>Farm Traveler Podcast </a:t>
            </a:r>
            <a:r>
              <a:rPr lang="en-IE">
                <a:ea typeface="+mn-lt"/>
                <a:cs typeface="+mn-lt"/>
              </a:rPr>
              <a:t>giver et overblik over, hvordan en fødevareforsyningskæde fungerer. Den hjælper med at forstå, hvad en forsyningskæde er, og hvilken betydning den har.</a:t>
            </a:r>
            <a:endParaRPr lang="en-IE">
              <a:ea typeface="Calibri"/>
              <a:cs typeface="Calibri"/>
            </a:endParaRPr>
          </a:p>
        </p:txBody>
      </p:sp>
      <p:pic>
        <p:nvPicPr>
          <p:cNvPr id="5" name="Elementi multimediali online 4" title="Understanding the Food Supply Chain">
            <a:hlinkClick r:id="" action="ppaction://noaction"/>
            <a:extLst>
              <a:ext uri="{FF2B5EF4-FFF2-40B4-BE49-F238E27FC236}">
                <a16:creationId xmlns:a16="http://schemas.microsoft.com/office/drawing/2014/main" id="{768820BF-88FB-A230-0AE1-019C8E8B45C4}"/>
              </a:ext>
            </a:extLst>
          </p:cNvPr>
          <p:cNvPicPr>
            <a:picLocks noRot="1" noChangeAspect="1"/>
          </p:cNvPicPr>
          <p:nvPr>
            <a:videoFile r:link="rId1"/>
          </p:nvPr>
        </p:nvPicPr>
        <p:blipFill>
          <a:blip r:embed="rId4"/>
          <a:stretch>
            <a:fillRect/>
          </a:stretch>
        </p:blipFill>
        <p:spPr>
          <a:xfrm>
            <a:off x="929697" y="2599459"/>
            <a:ext cx="5285943" cy="2966605"/>
          </a:xfrm>
          <a:prstGeom prst="rect">
            <a:avLst/>
          </a:prstGeom>
        </p:spPr>
      </p:pic>
      <p:sp>
        <p:nvSpPr>
          <p:cNvPr id="6" name="TextBox 3">
            <a:extLst>
              <a:ext uri="{FF2B5EF4-FFF2-40B4-BE49-F238E27FC236}">
                <a16:creationId xmlns:a16="http://schemas.microsoft.com/office/drawing/2014/main" id="{8EC88C52-3703-1B4E-B565-0161A3B1D52F}"/>
              </a:ext>
            </a:extLst>
          </p:cNvPr>
          <p:cNvSpPr txBox="1"/>
          <p:nvPr/>
        </p:nvSpPr>
        <p:spPr>
          <a:xfrm>
            <a:off x="463852" y="6264134"/>
            <a:ext cx="5874328" cy="276999"/>
          </a:xfrm>
          <a:prstGeom prst="rect">
            <a:avLst/>
          </a:prstGeom>
          <a:noFill/>
        </p:spPr>
        <p:txBody>
          <a:bodyPr wrap="square" lIns="91440" tIns="45720" rIns="91440" bIns="45720" anchor="t">
            <a:spAutoFit/>
          </a:bodyPr>
          <a:lstStyle/>
          <a:p>
            <a:pPr algn="ctr"/>
            <a:r>
              <a:rPr lang="en-US" sz="1200">
                <a:ea typeface="Calibri"/>
                <a:cs typeface="Calibri"/>
                <a:hlinkClick r:id="rId5"/>
              </a:rPr>
              <a:t>Forståelse af fødevareforsyningskæden</a:t>
            </a:r>
            <a:endParaRPr lang="en-US" sz="1200">
              <a:ea typeface="Calibri"/>
              <a:cs typeface="Calibri"/>
            </a:endParaRPr>
          </a:p>
        </p:txBody>
      </p:sp>
    </p:spTree>
    <p:extLst>
      <p:ext uri="{BB962C8B-B14F-4D97-AF65-F5344CB8AC3E}">
        <p14:creationId xmlns:p14="http://schemas.microsoft.com/office/powerpoint/2010/main" val="55587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pic>
        <p:nvPicPr>
          <p:cNvPr id="36" name="Picture Placeholder 31">
            <a:extLst>
              <a:ext uri="{FF2B5EF4-FFF2-40B4-BE49-F238E27FC236}">
                <a16:creationId xmlns:a16="http://schemas.microsoft.com/office/drawing/2014/main" id="{CD3CD086-E12F-A546-AC81-2363E1FA209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521255" y="337045"/>
            <a:ext cx="3113431" cy="6169791"/>
          </a:xfrm>
          <a:prstGeom prst="rect">
            <a:avLst/>
          </a:prstGeom>
        </p:spPr>
      </p:pic>
      <p:sp>
        <p:nvSpPr>
          <p:cNvPr id="32" name="Rettangolo 31">
            <a:extLst>
              <a:ext uri="{FF2B5EF4-FFF2-40B4-BE49-F238E27FC236}">
                <a16:creationId xmlns:a16="http://schemas.microsoft.com/office/drawing/2014/main" id="{357C7CF6-0CBC-D543-AFC2-204E519DAC56}"/>
              </a:ext>
            </a:extLst>
          </p:cNvPr>
          <p:cNvSpPr/>
          <p:nvPr/>
        </p:nvSpPr>
        <p:spPr>
          <a:xfrm>
            <a:off x="580768" y="630196"/>
            <a:ext cx="8434151" cy="71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a:p>
        </p:txBody>
      </p:sp>
      <p:grpSp>
        <p:nvGrpSpPr>
          <p:cNvPr id="2" name="Group 1">
            <a:extLst>
              <a:ext uri="{FF2B5EF4-FFF2-40B4-BE49-F238E27FC236}">
                <a16:creationId xmlns:a16="http://schemas.microsoft.com/office/drawing/2014/main" id="{371BE309-7B9F-FCE7-0AC9-CA735F297634}"/>
              </a:ext>
            </a:extLst>
          </p:cNvPr>
          <p:cNvGrpSpPr/>
          <p:nvPr/>
        </p:nvGrpSpPr>
        <p:grpSpPr>
          <a:xfrm>
            <a:off x="7968004" y="4342413"/>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1" name="Segnaposto testo 30">
            <a:extLst>
              <a:ext uri="{FF2B5EF4-FFF2-40B4-BE49-F238E27FC236}">
                <a16:creationId xmlns:a16="http://schemas.microsoft.com/office/drawing/2014/main" id="{1DE4C151-8E80-6E43-8CF9-C59379D4F33B}"/>
              </a:ext>
            </a:extLst>
          </p:cNvPr>
          <p:cNvSpPr>
            <a:spLocks noGrp="1"/>
          </p:cNvSpPr>
          <p:nvPr>
            <p:ph type="body" sz="quarter" idx="16"/>
          </p:nvPr>
        </p:nvSpPr>
        <p:spPr>
          <a:xfrm>
            <a:off x="609345" y="623441"/>
            <a:ext cx="8077596" cy="803654"/>
          </a:xfrm>
        </p:spPr>
        <p:txBody>
          <a:bodyPr/>
          <a:lstStyle/>
          <a:p>
            <a:r>
              <a:rPr lang="it-IT"/>
              <a:t>01 | Introduktion og læringsmål</a:t>
            </a:r>
          </a:p>
        </p:txBody>
      </p:sp>
      <p:sp>
        <p:nvSpPr>
          <p:cNvPr id="35" name="Tijdelijke aanduiding voor tekst 5">
            <a:extLst>
              <a:ext uri="{FF2B5EF4-FFF2-40B4-BE49-F238E27FC236}">
                <a16:creationId xmlns:a16="http://schemas.microsoft.com/office/drawing/2014/main" id="{D65CC3FD-7C77-5948-A74E-1B283EDA46A9}"/>
              </a:ext>
            </a:extLst>
          </p:cNvPr>
          <p:cNvSpPr>
            <a:spLocks noGrp="1"/>
          </p:cNvSpPr>
          <p:nvPr>
            <p:ph type="body" sz="quarter" idx="19"/>
          </p:nvPr>
        </p:nvSpPr>
        <p:spPr>
          <a:xfrm>
            <a:off x="580768" y="2365886"/>
            <a:ext cx="7077609" cy="3263612"/>
          </a:xfrm>
        </p:spPr>
        <p:txBody>
          <a:bodyPr/>
          <a:lstStyle/>
          <a:p>
            <a:pPr marL="342900" indent="-342900">
              <a:buFont typeface="Arial" panose="020B0604020202020204" pitchFamily="34" charset="0"/>
              <a:buChar char="•"/>
            </a:pPr>
            <a:r>
              <a:rPr lang="en-US" b="1"/>
              <a:t>Hvorfor bæredygtige fødevarevalg?</a:t>
            </a:r>
          </a:p>
          <a:p>
            <a:pPr marL="0" indent="0"/>
            <a:endParaRPr lang="en-US"/>
          </a:p>
          <a:p>
            <a:pPr marL="0" indent="0"/>
            <a:r>
              <a:rPr lang="en-US"/>
              <a:t>	Læringsmål</a:t>
            </a:r>
          </a:p>
          <a:p>
            <a:pPr marL="0" indent="0"/>
            <a:r>
              <a:rPr lang="en-US"/>
              <a:t>	Inspirerende dokumentarfilm</a:t>
            </a:r>
          </a:p>
          <a:p>
            <a:pPr marL="0" indent="0"/>
            <a:endParaRPr lang="en-US"/>
          </a:p>
          <a:p>
            <a:pPr marL="342900" indent="-342900">
              <a:buFont typeface="Arial" panose="020B0604020202020204" pitchFamily="34" charset="0"/>
              <a:buChar char="•"/>
            </a:pPr>
            <a:r>
              <a:rPr lang="en-US" b="1"/>
              <a:t>Hvad er bæredygtig mad?</a:t>
            </a:r>
          </a:p>
          <a:p>
            <a:pPr marL="0" indent="0"/>
            <a:endParaRPr lang="en-US"/>
          </a:p>
          <a:p>
            <a:pPr marL="0" indent="0"/>
            <a:r>
              <a:rPr lang="en-US" b="1"/>
              <a:t>	</a:t>
            </a:r>
            <a:r>
              <a:rPr lang="en-US"/>
              <a:t>Casestudie – Den hollandske køkkenbevægelse</a:t>
            </a:r>
          </a:p>
        </p:txBody>
      </p:sp>
    </p:spTree>
    <p:extLst>
      <p:ext uri="{BB962C8B-B14F-4D97-AF65-F5344CB8AC3E}">
        <p14:creationId xmlns:p14="http://schemas.microsoft.com/office/powerpoint/2010/main" val="2607885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37D93-C082-450E-0330-5415AAE7923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9E3F4A0-51F1-1CF5-E3B2-D2D05E1356E3}"/>
              </a:ext>
            </a:extLst>
          </p:cNvPr>
          <p:cNvSpPr>
            <a:spLocks noGrp="1"/>
          </p:cNvSpPr>
          <p:nvPr>
            <p:ph type="body" sz="quarter" idx="19"/>
          </p:nvPr>
        </p:nvSpPr>
        <p:spPr>
          <a:xfrm>
            <a:off x="768668" y="1578327"/>
            <a:ext cx="10262498" cy="3253874"/>
          </a:xfrm>
          <a:prstGeom prst="rect">
            <a:avLst/>
          </a:prstGeom>
        </p:spPr>
        <p:txBody>
          <a:bodyPr lIns="91440" tIns="45720" rIns="91440" bIns="45720" anchor="t"/>
          <a:lstStyle/>
          <a:p>
            <a:pPr marL="342900" indent="-342900">
              <a:spcAft>
                <a:spcPts val="1200"/>
              </a:spcAft>
              <a:buFont typeface="Arial" panose="020B0604020202020204" pitchFamily="34" charset="0"/>
              <a:buChar char="•"/>
            </a:pPr>
            <a:r>
              <a:rPr lang="en-US">
                <a:ea typeface="+mn-lt"/>
                <a:cs typeface="+mn-lt"/>
              </a:rPr>
              <a:t>Ansvarligt forbrug </a:t>
            </a:r>
            <a:r>
              <a:rPr lang="en-US" b="1">
                <a:ea typeface="+mn-lt"/>
                <a:cs typeface="+mn-lt"/>
              </a:rPr>
              <a:t>af</a:t>
            </a:r>
            <a:r>
              <a:rPr lang="en-US">
                <a:ea typeface="+mn-lt"/>
                <a:cs typeface="+mn-lt"/>
              </a:rPr>
              <a:t> fødevarer handler om </a:t>
            </a:r>
            <a:r>
              <a:rPr lang="en-US" b="1">
                <a:ea typeface="+mn-lt"/>
                <a:cs typeface="+mn-lt"/>
              </a:rPr>
              <a:t>at vælge, købe, tilberede og spise mad på måder, der er miljømæssigt bæredygtige, socialt retfærdige og sundhedsbevidste, </a:t>
            </a:r>
            <a:r>
              <a:rPr lang="en-US">
                <a:ea typeface="+mn-lt"/>
                <a:cs typeface="+mn-lt"/>
              </a:rPr>
              <a:t>samtidig med at </a:t>
            </a:r>
            <a:r>
              <a:rPr lang="en-US" err="1">
                <a:ea typeface="+mn-lt"/>
                <a:cs typeface="+mn-lt"/>
              </a:rPr>
              <a:t>man minimerer </a:t>
            </a:r>
            <a:r>
              <a:rPr lang="en-US">
                <a:ea typeface="+mn-lt"/>
                <a:cs typeface="+mn-lt"/>
              </a:rPr>
              <a:t>de negative konsekvenser for kloden, dyrene og samfundet. </a:t>
            </a:r>
          </a:p>
          <a:p>
            <a:pPr marL="342900" indent="-342900">
              <a:spcAft>
                <a:spcPts val="1200"/>
              </a:spcAft>
              <a:buFont typeface="Arial" panose="020B0604020202020204" pitchFamily="34" charset="0"/>
              <a:buChar char="•"/>
            </a:pPr>
            <a:r>
              <a:rPr lang="en-US">
                <a:ea typeface="+mn-lt"/>
                <a:cs typeface="+mn-lt"/>
              </a:rPr>
              <a:t>Det indebærer </a:t>
            </a:r>
            <a:r>
              <a:rPr lang="en-US" b="1">
                <a:ea typeface="+mn-lt"/>
                <a:cs typeface="+mn-lt"/>
              </a:rPr>
              <a:t>at være opmærksom på fødevarernes oprindelse, produktionsmetoder, næringsværdi og det samlede økologiske og sociale fodaftryk </a:t>
            </a:r>
            <a:r>
              <a:rPr lang="en-US">
                <a:ea typeface="+mn-lt"/>
                <a:cs typeface="+mn-lt"/>
              </a:rPr>
              <a:t>samt at træffe beslutninger, der </a:t>
            </a:r>
            <a:r>
              <a:rPr lang="en-US" b="1">
                <a:ea typeface="+mn-lt"/>
                <a:cs typeface="+mn-lt"/>
              </a:rPr>
              <a:t>støtter fair trade, etisk produktion og reduceret affald.</a:t>
            </a:r>
            <a:endParaRPr lang="en-US" b="1">
              <a:ea typeface="Calibri"/>
              <a:cs typeface="Calibri"/>
            </a:endParaRPr>
          </a:p>
          <a:p>
            <a:pPr marL="342900" indent="-342900">
              <a:spcAft>
                <a:spcPts val="1200"/>
              </a:spcAft>
              <a:buFont typeface="Arial" panose="020B0604020202020204" pitchFamily="34" charset="0"/>
              <a:buChar char="•"/>
            </a:pPr>
            <a:r>
              <a:rPr lang="en-US">
                <a:ea typeface="+mn-lt"/>
                <a:cs typeface="+mn-lt"/>
              </a:rPr>
              <a:t>Kort sagt handler det om </a:t>
            </a:r>
            <a:r>
              <a:rPr lang="en-US" b="1">
                <a:highlight>
                  <a:srgbClr val="F26F46"/>
                </a:highlight>
                <a:ea typeface="+mn-lt"/>
                <a:cs typeface="+mn-lt"/>
              </a:rPr>
              <a:t>at spise på en måde</a:t>
            </a:r>
            <a:r>
              <a:rPr lang="en-US">
                <a:ea typeface="+mn-lt"/>
                <a:cs typeface="+mn-lt"/>
              </a:rPr>
              <a:t>,</a:t>
            </a:r>
            <a:r>
              <a:rPr lang="en-US" b="1">
                <a:highlight>
                  <a:srgbClr val="F26F46"/>
                </a:highlight>
                <a:ea typeface="+mn-lt"/>
                <a:cs typeface="+mn-lt"/>
              </a:rPr>
              <a:t> der gavner både mennesker og planeten.</a:t>
            </a:r>
            <a:r>
              <a:rPr lang="en-US">
                <a:highlight>
                  <a:srgbClr val="F26F46"/>
                </a:highlight>
                <a:ea typeface="+mn-lt"/>
                <a:cs typeface="+mn-lt"/>
              </a:rPr>
              <a:t> </a:t>
            </a:r>
            <a:endParaRPr lang="en-US">
              <a:highlight>
                <a:srgbClr val="F26F46"/>
              </a:highlight>
              <a:ea typeface="Calibri"/>
              <a:cs typeface="Calibri"/>
            </a:endParaRPr>
          </a:p>
          <a:p>
            <a:pPr>
              <a:spcAft>
                <a:spcPts val="1200"/>
              </a:spcAft>
            </a:pPr>
            <a:r>
              <a:rPr lang="en-US" sz="1800" err="1">
                <a:ea typeface="+mn-lt"/>
                <a:cs typeface="+mn-lt"/>
              </a:rPr>
              <a:t>Deksne</a:t>
            </a:r>
            <a:r>
              <a:rPr lang="en-US" sz="1800">
                <a:ea typeface="+mn-lt"/>
                <a:cs typeface="+mn-lt"/>
              </a:rPr>
              <a:t>, J., </a:t>
            </a:r>
            <a:r>
              <a:rPr lang="en-US" sz="1800" err="1">
                <a:ea typeface="+mn-lt"/>
                <a:cs typeface="+mn-lt"/>
              </a:rPr>
              <a:t>Lonska</a:t>
            </a:r>
            <a:r>
              <a:rPr lang="en-US" sz="1800">
                <a:ea typeface="+mn-lt"/>
                <a:cs typeface="+mn-lt"/>
              </a:rPr>
              <a:t>, J., </a:t>
            </a:r>
            <a:r>
              <a:rPr lang="en-US" sz="1800" err="1">
                <a:ea typeface="+mn-lt"/>
                <a:cs typeface="+mn-lt"/>
              </a:rPr>
              <a:t>Litavniece</a:t>
            </a:r>
            <a:r>
              <a:rPr lang="en-US" sz="1800">
                <a:ea typeface="+mn-lt"/>
                <a:cs typeface="+mn-lt"/>
              </a:rPr>
              <a:t>, L., &amp; </a:t>
            </a:r>
            <a:r>
              <a:rPr lang="en-US" sz="1800" err="1">
                <a:ea typeface="+mn-lt"/>
                <a:cs typeface="+mn-lt"/>
              </a:rPr>
              <a:t>Tambovceva</a:t>
            </a:r>
            <a:r>
              <a:rPr lang="en-US" sz="1800">
                <a:ea typeface="+mn-lt"/>
                <a:cs typeface="+mn-lt"/>
              </a:rPr>
              <a:t>, T. (2025). Shaping Sustainability Through Food Consumption: A Conceptual Perspective. </a:t>
            </a:r>
            <a:r>
              <a:rPr lang="en-US" sz="1800" i="1">
                <a:ea typeface="+mn-lt"/>
                <a:cs typeface="+mn-lt"/>
              </a:rPr>
              <a:t>Sustainability</a:t>
            </a:r>
            <a:r>
              <a:rPr lang="en-US" sz="1800">
                <a:ea typeface="+mn-lt"/>
                <a:cs typeface="+mn-lt"/>
              </a:rPr>
              <a:t>,</a:t>
            </a:r>
            <a:r>
              <a:rPr lang="en-US" sz="1800" i="1">
                <a:ea typeface="+mn-lt"/>
                <a:cs typeface="+mn-lt"/>
              </a:rPr>
              <a:t> 17</a:t>
            </a:r>
            <a:r>
              <a:rPr lang="en-US" sz="1800">
                <a:ea typeface="+mn-lt"/>
                <a:cs typeface="+mn-lt"/>
              </a:rPr>
              <a:t>(15), 7138.</a:t>
            </a:r>
            <a:r>
              <a:rPr lang="en-US" sz="1800">
                <a:ea typeface="+mn-lt"/>
                <a:cs typeface="+mn-lt"/>
                <a:hlinkClick r:id="rId2"/>
              </a:rPr>
              <a:t> https://doi.org/10.3390/su17157138</a:t>
            </a:r>
            <a:endParaRPr lang="en-US"/>
          </a:p>
        </p:txBody>
      </p:sp>
      <p:sp>
        <p:nvSpPr>
          <p:cNvPr id="6" name="Text Placeholder 1">
            <a:extLst>
              <a:ext uri="{FF2B5EF4-FFF2-40B4-BE49-F238E27FC236}">
                <a16:creationId xmlns:a16="http://schemas.microsoft.com/office/drawing/2014/main" id="{9C7ED050-BFFD-1D0C-4BB3-900C0B0F1E65}"/>
              </a:ext>
            </a:extLst>
          </p:cNvPr>
          <p:cNvSpPr txBox="1">
            <a:spLocks/>
          </p:cNvSpPr>
          <p:nvPr/>
        </p:nvSpPr>
        <p:spPr>
          <a:xfrm>
            <a:off x="0" y="650590"/>
            <a:ext cx="8229600" cy="663063"/>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a:solidFill>
                  <a:schemeClr val="bg1"/>
                </a:solidFill>
              </a:rPr>
              <a:t>ANSVARLIGT FØDEVAREFORBRUG</a:t>
            </a:r>
            <a:endParaRPr lang="en-US" u="sng">
              <a:solidFill>
                <a:schemeClr val="bg1"/>
              </a:solidFill>
              <a:ea typeface="Calibri"/>
              <a:cs typeface="Calibri"/>
            </a:endParaRPr>
          </a:p>
        </p:txBody>
      </p:sp>
    </p:spTree>
    <p:extLst>
      <p:ext uri="{BB962C8B-B14F-4D97-AF65-F5344CB8AC3E}">
        <p14:creationId xmlns:p14="http://schemas.microsoft.com/office/powerpoint/2010/main" val="3837661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12D90-9320-051F-E559-70D67B88E0D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77E23B4-0953-A1C1-2E3D-A0093B49A947}"/>
              </a:ext>
            </a:extLst>
          </p:cNvPr>
          <p:cNvSpPr>
            <a:spLocks noGrp="1"/>
          </p:cNvSpPr>
          <p:nvPr>
            <p:ph type="body" sz="quarter" idx="16"/>
          </p:nvPr>
        </p:nvSpPr>
        <p:spPr>
          <a:xfrm>
            <a:off x="657886" y="616156"/>
            <a:ext cx="6966233" cy="951569"/>
          </a:xfrm>
          <a:prstGeom prst="rect">
            <a:avLst/>
          </a:prstGeom>
        </p:spPr>
        <p:txBody>
          <a:bodyPr lIns="91440" tIns="45720" rIns="91440" bIns="45720" anchor="t">
            <a:noAutofit/>
          </a:bodyPr>
          <a:lstStyle/>
          <a:p>
            <a:r>
              <a:rPr lang="en-US"/>
              <a:t>Øvelse: </a:t>
            </a:r>
          </a:p>
          <a:p>
            <a:r>
              <a:rPr lang="en-US" b="0"/>
              <a:t>Hvad står der på din indkøbsliste?</a:t>
            </a:r>
          </a:p>
        </p:txBody>
      </p:sp>
      <p:sp>
        <p:nvSpPr>
          <p:cNvPr id="3" name="Text Placeholder 2">
            <a:extLst>
              <a:ext uri="{FF2B5EF4-FFF2-40B4-BE49-F238E27FC236}">
                <a16:creationId xmlns:a16="http://schemas.microsoft.com/office/drawing/2014/main" id="{349B9B13-6310-9A20-CEAD-7296F6E91D40}"/>
              </a:ext>
            </a:extLst>
          </p:cNvPr>
          <p:cNvSpPr>
            <a:spLocks noGrp="1"/>
          </p:cNvSpPr>
          <p:nvPr>
            <p:ph type="body" sz="quarter" idx="19"/>
          </p:nvPr>
        </p:nvSpPr>
        <p:spPr>
          <a:xfrm>
            <a:off x="904856" y="2457445"/>
            <a:ext cx="7955992" cy="3781929"/>
          </a:xfrm>
          <a:prstGeom prst="rect">
            <a:avLst/>
          </a:prstGeom>
        </p:spPr>
        <p:txBody>
          <a:bodyPr lIns="91440" tIns="45720" rIns="91440" bIns="45720" anchor="t"/>
          <a:lstStyle/>
          <a:p>
            <a:r>
              <a:rPr lang="en-US"/>
              <a:t>Se på din indkøbsliste og </a:t>
            </a:r>
            <a:r>
              <a:rPr lang="en-US" b="1">
                <a:highlight>
                  <a:srgbClr val="F26F46"/>
                </a:highlight>
              </a:rPr>
              <a:t>tænk </a:t>
            </a:r>
            <a:r>
              <a:rPr lang="en-US"/>
              <a:t>over de varer, du normalt køber.</a:t>
            </a:r>
            <a:endParaRPr lang="en-US">
              <a:ea typeface="Calibri"/>
              <a:cs typeface="Calibri"/>
            </a:endParaRPr>
          </a:p>
          <a:p>
            <a:endParaRPr lang="en-US">
              <a:ea typeface="Calibri"/>
              <a:cs typeface="Calibri"/>
            </a:endParaRPr>
          </a:p>
          <a:p>
            <a:pPr marL="342900" indent="-342900">
              <a:buFont typeface="Calibri" panose="020B0604020202020204" pitchFamily="34" charset="0"/>
              <a:buChar char="-"/>
            </a:pPr>
            <a:r>
              <a:rPr lang="en-US">
                <a:ea typeface="Calibri"/>
                <a:cs typeface="Calibri"/>
              </a:rPr>
              <a:t>Er de lokale?</a:t>
            </a:r>
          </a:p>
          <a:p>
            <a:pPr marL="342900" indent="-342900">
              <a:buFont typeface="Calibri" panose="020B0604020202020204" pitchFamily="34" charset="0"/>
              <a:buChar char="-"/>
            </a:pPr>
            <a:r>
              <a:rPr lang="en-US">
                <a:ea typeface="Calibri"/>
                <a:cs typeface="Calibri"/>
              </a:rPr>
              <a:t>Er de sæsonbestemte?</a:t>
            </a:r>
          </a:p>
          <a:p>
            <a:pPr marL="342900" indent="-342900">
              <a:buFont typeface="Calibri" panose="020B0604020202020204" pitchFamily="34" charset="0"/>
              <a:buChar char="-"/>
            </a:pPr>
            <a:r>
              <a:rPr lang="en-US">
                <a:ea typeface="Calibri"/>
                <a:cs typeface="Calibri"/>
              </a:rPr>
              <a:t>Er de certificeret som en del af en etisk forsyningskæde?</a:t>
            </a:r>
          </a:p>
          <a:p>
            <a:pPr marL="342900" indent="-342900">
              <a:buFont typeface="Calibri" panose="020B0604020202020204" pitchFamily="34" charset="0"/>
              <a:buChar char="-"/>
            </a:pPr>
            <a:endParaRPr lang="en-US">
              <a:ea typeface="Calibri"/>
              <a:cs typeface="Calibri"/>
            </a:endParaRPr>
          </a:p>
          <a:p>
            <a:pPr marL="0"/>
            <a:r>
              <a:rPr lang="en-US">
                <a:ea typeface="Calibri"/>
                <a:cs typeface="Calibri"/>
              </a:rPr>
              <a:t>Tænk over dine konklusioner og over flere mulige bæredygtige </a:t>
            </a:r>
          </a:p>
          <a:p>
            <a:pPr marL="0" indent="0"/>
            <a:r>
              <a:rPr lang="en-US">
                <a:ea typeface="Calibri"/>
                <a:cs typeface="Calibri"/>
              </a:rPr>
              <a:t>og etiske valg til dine dagligvarer.</a:t>
            </a:r>
          </a:p>
          <a:p>
            <a:pPr marL="0" indent="0"/>
            <a:endParaRPr lang="en-US">
              <a:ea typeface="Calibri"/>
              <a:cs typeface="Calibri"/>
            </a:endParaRPr>
          </a:p>
          <a:p>
            <a:pPr marL="342900" indent="-342900">
              <a:buFont typeface="Calibri" panose="020B0604020202020204" pitchFamily="34" charset="0"/>
              <a:buChar char="-"/>
            </a:pPr>
            <a:endParaRPr lang="en-US">
              <a:ea typeface="Calibri"/>
              <a:cs typeface="Calibri"/>
            </a:endParaRPr>
          </a:p>
          <a:p>
            <a:endParaRPr lang="en-US">
              <a:ea typeface="Calibri"/>
              <a:cs typeface="Calibri"/>
            </a:endParaRPr>
          </a:p>
        </p:txBody>
      </p:sp>
      <p:grpSp>
        <p:nvGrpSpPr>
          <p:cNvPr id="2" name="Group 1">
            <a:extLst>
              <a:ext uri="{FF2B5EF4-FFF2-40B4-BE49-F238E27FC236}">
                <a16:creationId xmlns:a16="http://schemas.microsoft.com/office/drawing/2014/main" id="{32B59700-C96A-2EB8-AC7E-39444F1A22E3}"/>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B17904B6-7B67-553E-5339-84F4DC05D8E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61DA33E4-4223-6644-AB51-FB703796625D}"/>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CF1DA3E8-EC51-2964-19FB-04858C89A273}"/>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A156FA3-7257-43EA-325D-F75A03FDBEB6}"/>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920680D-4BCF-91C4-569F-E3C727C02AF1}"/>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030BF1F-EF45-719C-D4BE-149F62A5D6EF}"/>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1D5A63F6-523F-CCC0-B2E8-262B7C35A8E9}"/>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B25AE84-2225-89A6-D906-13DC35B05BD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BCDACC5-794B-82B4-DD25-533792A0640E}"/>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3B47C63-E050-D8FB-A4F6-ADF687B5FD5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1A4F3E91-F6DF-2E50-FDB0-C781401F4F91}"/>
              </a:ext>
            </a:extLst>
          </p:cNvPr>
          <p:cNvGrpSpPr/>
          <p:nvPr/>
        </p:nvGrpSpPr>
        <p:grpSpPr>
          <a:xfrm>
            <a:off x="7382172" y="456647"/>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FD20D1EC-3D32-D26C-29E0-D0E033DC7233}"/>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408AAD85-F271-D46C-4373-41EABD233602}"/>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44330DA4-19D9-1A06-2E09-8A57AA53E188}"/>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4FD21F55-3C57-CFB8-2045-401EC8EEDD4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191F9F41-2B2B-848D-EBC5-5882209195F9}"/>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304FC891-310A-B113-F096-F98585480D71}"/>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9FB43D83-2EE5-F344-4DF3-28665829B42B}"/>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3A3D20EF-2A42-3153-4350-14F6E34B406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91664BCF-6194-9522-23ED-61130AB43633}"/>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26D049D8-9CF1-1A93-4873-ACCE55370602}"/>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D3AF350D-4EF5-40B5-2239-8F51C6E2B585}"/>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7D5506C1-DA29-138D-8D1C-7D35D7F2C7BB}"/>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0EF298BD-4F86-E271-FF68-7F7A1CBAAF81}"/>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FE2CF6BF-D8CE-E569-3B2F-C4C10DB62F94}"/>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76077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32C20200-6F8C-F556-9EC1-0BD841847FDA}"/>
              </a:ext>
            </a:extLst>
          </p:cNvPr>
          <p:cNvSpPr>
            <a:spLocks noGrp="1"/>
          </p:cNvSpPr>
          <p:nvPr>
            <p:ph type="body" sz="quarter" idx="17"/>
          </p:nvPr>
        </p:nvSpPr>
        <p:spPr/>
        <p:txBody>
          <a:bodyPr/>
          <a:lstStyle/>
          <a:p>
            <a:r>
              <a:rPr lang="en-US"/>
              <a:t>04</a:t>
            </a:r>
          </a:p>
        </p:txBody>
      </p:sp>
      <p:sp>
        <p:nvSpPr>
          <p:cNvPr id="14" name="Rectangle 13">
            <a:extLst>
              <a:ext uri="{FF2B5EF4-FFF2-40B4-BE49-F238E27FC236}">
                <a16:creationId xmlns:a16="http://schemas.microsoft.com/office/drawing/2014/main" id="{94A2FE3F-F4C2-BB91-1F10-E78D3D716B5B}"/>
              </a:ext>
            </a:extLst>
          </p:cNvPr>
          <p:cNvSpPr/>
          <p:nvPr/>
        </p:nvSpPr>
        <p:spPr>
          <a:xfrm>
            <a:off x="6334125" y="3110948"/>
            <a:ext cx="4666388"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6534149" y="3137096"/>
            <a:ext cx="4452507" cy="646331"/>
          </a:xfrm>
          <a:prstGeom prst="rect">
            <a:avLst/>
          </a:prstGeom>
          <a:noFill/>
        </p:spPr>
        <p:txBody>
          <a:bodyPr wrap="square" rtlCol="0">
            <a:spAutoFit/>
          </a:bodyPr>
          <a:lstStyle/>
          <a:p>
            <a:r>
              <a:rPr lang="en-US" sz="3600" b="1" spc="324">
                <a:solidFill>
                  <a:srgbClr val="F26F46"/>
                </a:solidFill>
                <a:latin typeface="Calibri" panose="020F0502020204030204" pitchFamily="34" charset="0"/>
                <a:cs typeface="Calibri" panose="020F0502020204030204" pitchFamily="34" charset="0"/>
              </a:rPr>
              <a:t> KONKLUSIONER</a:t>
            </a: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2405365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C6C95-572C-3641-5654-F21ACA8381DE}"/>
            </a:ext>
          </a:extLst>
        </p:cNvPr>
        <p:cNvGrpSpPr/>
        <p:nvPr/>
      </p:nvGrpSpPr>
      <p:grpSpPr>
        <a:xfrm>
          <a:off x="0" y="0"/>
          <a:ext cx="0" cy="0"/>
          <a:chOff x="0" y="0"/>
          <a:chExt cx="0" cy="0"/>
        </a:xfrm>
      </p:grpSpPr>
      <p:pic>
        <p:nvPicPr>
          <p:cNvPr id="15" name="Picture Placeholder 31">
            <a:extLst>
              <a:ext uri="{FF2B5EF4-FFF2-40B4-BE49-F238E27FC236}">
                <a16:creationId xmlns:a16="http://schemas.microsoft.com/office/drawing/2014/main" id="{2168DC40-7F92-7000-72BB-B875C44316AA}"/>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a:xfrm>
            <a:off x="6083676" y="0"/>
            <a:ext cx="5361066" cy="6858000"/>
          </a:xfrm>
        </p:spPr>
      </p:pic>
      <p:sp>
        <p:nvSpPr>
          <p:cNvPr id="3" name="Text Placeholder 2">
            <a:extLst>
              <a:ext uri="{FF2B5EF4-FFF2-40B4-BE49-F238E27FC236}">
                <a16:creationId xmlns:a16="http://schemas.microsoft.com/office/drawing/2014/main" id="{CEBF629A-52A9-DBCD-C96E-F194C0E7812A}"/>
              </a:ext>
            </a:extLst>
          </p:cNvPr>
          <p:cNvSpPr>
            <a:spLocks noGrp="1"/>
          </p:cNvSpPr>
          <p:nvPr>
            <p:ph type="body" sz="quarter" idx="18"/>
          </p:nvPr>
        </p:nvSpPr>
        <p:spPr>
          <a:xfrm>
            <a:off x="553042" y="1838132"/>
            <a:ext cx="5351920" cy="3666574"/>
          </a:xfrm>
        </p:spPr>
        <p:txBody>
          <a:bodyPr lIns="91440" tIns="45720" rIns="91440" bIns="45720" anchor="t"/>
          <a:lstStyle/>
          <a:p>
            <a:pPr marL="342900" indent="-342900">
              <a:buFont typeface="Calibri" panose="020B0604020202020204" pitchFamily="34" charset="0"/>
              <a:buChar char="-"/>
            </a:pPr>
            <a:r>
              <a:rPr lang="en-US">
                <a:ea typeface="Calibri"/>
                <a:cs typeface="Calibri"/>
              </a:rPr>
              <a:t>Du ved nu, hvad et </a:t>
            </a:r>
            <a:r>
              <a:rPr lang="en-US" b="1">
                <a:ea typeface="Calibri"/>
                <a:cs typeface="Calibri"/>
              </a:rPr>
              <a:t>bæredygtigt fødevaresystem </a:t>
            </a:r>
            <a:r>
              <a:rPr lang="en-US">
                <a:ea typeface="Calibri"/>
                <a:cs typeface="Calibri"/>
              </a:rPr>
              <a:t>er, og kan definere det.</a:t>
            </a:r>
          </a:p>
          <a:p>
            <a:pPr marL="342900" indent="-342900">
              <a:buFont typeface="Calibri"/>
              <a:buChar char="-"/>
            </a:pPr>
            <a:r>
              <a:rPr lang="en-US">
                <a:ea typeface="Calibri"/>
                <a:cs typeface="Calibri"/>
              </a:rPr>
              <a:t>Du forstår fødevaresystemernes </a:t>
            </a:r>
            <a:r>
              <a:rPr lang="en-US" b="1">
                <a:ea typeface="Calibri"/>
                <a:cs typeface="Calibri"/>
              </a:rPr>
              <a:t>miljømæssige og sociale konsekvenser</a:t>
            </a:r>
            <a:r>
              <a:rPr lang="en-US">
                <a:ea typeface="Calibri"/>
                <a:cs typeface="Calibri"/>
              </a:rPr>
              <a:t>.</a:t>
            </a:r>
          </a:p>
          <a:p>
            <a:pPr marL="342900" indent="-342900">
              <a:buFont typeface="Calibri"/>
              <a:buChar char="-"/>
            </a:pPr>
            <a:r>
              <a:rPr lang="en-US">
                <a:ea typeface="Calibri"/>
                <a:cs typeface="Calibri"/>
              </a:rPr>
              <a:t>Du har udforsket begreberne retfærdighed, etik og ansvar i fødevaresystemer, forsyningskæder og fødevareforbrug.</a:t>
            </a:r>
          </a:p>
          <a:p>
            <a:pPr marL="342900" indent="-342900">
              <a:buFont typeface="Calibri"/>
              <a:buChar char="-"/>
            </a:pPr>
            <a:r>
              <a:rPr lang="en-US">
                <a:ea typeface="Calibri"/>
                <a:cs typeface="Calibri"/>
              </a:rPr>
              <a:t>Du har testet din viden gennem øvelser.</a:t>
            </a:r>
          </a:p>
          <a:p>
            <a:pPr marL="342900" indent="-342900">
              <a:buFont typeface="Calibri"/>
              <a:buChar char="-"/>
            </a:pPr>
            <a:endParaRPr lang="en-US">
              <a:ea typeface="Calibri"/>
              <a:cs typeface="Calibri"/>
            </a:endParaRPr>
          </a:p>
          <a:p>
            <a:pPr marL="0" indent="0"/>
            <a:endParaRPr lang="en-US">
              <a:ea typeface="Calibri"/>
              <a:cs typeface="Calibri"/>
            </a:endParaRPr>
          </a:p>
        </p:txBody>
      </p:sp>
      <p:sp>
        <p:nvSpPr>
          <p:cNvPr id="2" name="Text Placeholder 1">
            <a:extLst>
              <a:ext uri="{FF2B5EF4-FFF2-40B4-BE49-F238E27FC236}">
                <a16:creationId xmlns:a16="http://schemas.microsoft.com/office/drawing/2014/main" id="{D38647FD-344E-06EE-BF01-535D13E4B380}"/>
              </a:ext>
            </a:extLst>
          </p:cNvPr>
          <p:cNvSpPr>
            <a:spLocks noGrp="1"/>
          </p:cNvSpPr>
          <p:nvPr>
            <p:ph type="body" sz="quarter" idx="16"/>
          </p:nvPr>
        </p:nvSpPr>
        <p:spPr>
          <a:xfrm>
            <a:off x="-1" y="650590"/>
            <a:ext cx="7525265" cy="676133"/>
          </a:xfrm>
          <a:solidFill>
            <a:srgbClr val="F26F46"/>
          </a:solidFill>
        </p:spPr>
        <p:txBody>
          <a:bodyPr lIns="91440" tIns="45720" rIns="91440" bIns="45720" anchor="t">
            <a:noAutofit/>
          </a:bodyPr>
          <a:lstStyle/>
          <a:p>
            <a:pPr marL="585470">
              <a:lnSpc>
                <a:spcPct val="100000"/>
              </a:lnSpc>
            </a:pPr>
            <a:r>
              <a:rPr lang="en-US">
                <a:ea typeface="Calibri"/>
                <a:cs typeface="Calibri"/>
              </a:rPr>
              <a:t>HVAD HAR DU LÆRT IND TIL VIDERE?</a:t>
            </a:r>
          </a:p>
        </p:txBody>
      </p:sp>
      <p:grpSp>
        <p:nvGrpSpPr>
          <p:cNvPr id="16" name="Group 15">
            <a:extLst>
              <a:ext uri="{FF2B5EF4-FFF2-40B4-BE49-F238E27FC236}">
                <a16:creationId xmlns:a16="http://schemas.microsoft.com/office/drawing/2014/main" id="{6CFF498C-3DFF-881C-5E65-332E99C98BE5}"/>
              </a:ext>
            </a:extLst>
          </p:cNvPr>
          <p:cNvGrpSpPr/>
          <p:nvPr/>
        </p:nvGrpSpPr>
        <p:grpSpPr>
          <a:xfrm>
            <a:off x="9272337" y="-181962"/>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21275C59-93C5-4477-84D8-AE9C9AE19C3B}"/>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668E418B-2577-1F93-0DBA-6BD58542C8CA}"/>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A49C6DA1-A44A-B18B-3B25-1627BFCA47A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C64981A-CB73-17BB-3EF0-A592D4A26D6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742D671-545A-82EF-0D37-5DD86072424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CA5A920-843D-9C13-47DF-E61FB5FF1254}"/>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0D45E11A-C027-08FE-7212-197D6A2F73F8}"/>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B4BB9B7-F023-BE1E-7D9E-A5C1FF30B2F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D3D0C6A-5CAA-FC61-26F7-84F90A064C81}"/>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B6A41E7-89DC-E7D5-B29D-C664825BE578}"/>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97734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4C1EF-CEA8-AE5E-819A-E91A538F251B}"/>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10F3CCD5-8952-E21A-670B-0E7D3138B46F}"/>
              </a:ext>
            </a:extLst>
          </p:cNvPr>
          <p:cNvSpPr txBox="1">
            <a:spLocks/>
          </p:cNvSpPr>
          <p:nvPr/>
        </p:nvSpPr>
        <p:spPr>
          <a:xfrm>
            <a:off x="0" y="650590"/>
            <a:ext cx="5805714" cy="663063"/>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a:solidFill>
                  <a:schemeClr val="bg1"/>
                </a:solidFill>
              </a:rPr>
              <a:t>VIL DU VIDE MERE? </a:t>
            </a:r>
            <a:endParaRPr lang="en-US">
              <a:solidFill>
                <a:schemeClr val="bg1"/>
              </a:solidFill>
              <a:ea typeface="Calibri"/>
              <a:cs typeface="Calibri"/>
            </a:endParaRPr>
          </a:p>
        </p:txBody>
      </p:sp>
      <p:sp>
        <p:nvSpPr>
          <p:cNvPr id="4" name="Text Placeholder 2">
            <a:extLst>
              <a:ext uri="{FF2B5EF4-FFF2-40B4-BE49-F238E27FC236}">
                <a16:creationId xmlns:a16="http://schemas.microsoft.com/office/drawing/2014/main" id="{4C207876-7545-2D8B-6DBE-6BE3B35C7613}"/>
              </a:ext>
            </a:extLst>
          </p:cNvPr>
          <p:cNvSpPr txBox="1">
            <a:spLocks/>
          </p:cNvSpPr>
          <p:nvPr/>
        </p:nvSpPr>
        <p:spPr>
          <a:xfrm>
            <a:off x="744430" y="1939088"/>
            <a:ext cx="9396368" cy="363063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292668"/>
                </a:solidFill>
                <a:ea typeface="+mn-lt"/>
                <a:cs typeface="+mn-lt"/>
              </a:rPr>
              <a:t>Bogen </a:t>
            </a:r>
            <a:r>
              <a:rPr lang="en-US" sz="2400">
                <a:solidFill>
                  <a:srgbClr val="292668"/>
                </a:solidFill>
                <a:ea typeface="+mn-lt"/>
                <a:cs typeface="+mn-lt"/>
                <a:hlinkClick r:id="rId2"/>
              </a:rPr>
              <a:t>The Omnivore's Dilemma - Michael Pollan</a:t>
            </a:r>
            <a:endParaRPr lang="en-US" sz="2400">
              <a:solidFill>
                <a:srgbClr val="292668"/>
              </a:solidFill>
              <a:ea typeface="+mn-lt"/>
              <a:cs typeface="+mn-lt"/>
            </a:endParaRPr>
          </a:p>
          <a:p>
            <a:pPr marL="0" indent="0">
              <a:buNone/>
            </a:pPr>
            <a:r>
              <a:rPr lang="en-US" sz="2400" b="1">
                <a:solidFill>
                  <a:srgbClr val="292668"/>
                </a:solidFill>
                <a:ea typeface="+mn-lt"/>
                <a:cs typeface="+mn-lt"/>
              </a:rPr>
              <a:t>Bog</a:t>
            </a:r>
            <a:r>
              <a:rPr lang="en-US" sz="2400">
                <a:solidFill>
                  <a:srgbClr val="292668"/>
                </a:solidFill>
                <a:ea typeface="+mn-lt"/>
                <a:cs typeface="+mn-lt"/>
                <a:hlinkClick r:id="rId3"/>
              </a:rPr>
              <a:t>: Hunger: The Oldest Problem – Martín Caparrós</a:t>
            </a:r>
            <a:endParaRPr lang="en-US" sz="2400">
              <a:solidFill>
                <a:srgbClr val="292668"/>
              </a:solidFill>
              <a:ea typeface="+mn-lt"/>
              <a:cs typeface="+mn-lt"/>
            </a:endParaRPr>
          </a:p>
          <a:p>
            <a:pPr marL="0" indent="0">
              <a:buNone/>
            </a:pPr>
            <a:r>
              <a:rPr lang="en-US" sz="2400" b="1">
                <a:solidFill>
                  <a:srgbClr val="292668"/>
                </a:solidFill>
                <a:ea typeface="+mn-lt"/>
                <a:cs typeface="+mn-lt"/>
              </a:rPr>
              <a:t>Bog </a:t>
            </a:r>
            <a:r>
              <a:rPr lang="en-US" sz="2400">
                <a:solidFill>
                  <a:srgbClr val="292668"/>
                </a:solidFill>
                <a:ea typeface="+mn-lt"/>
                <a:cs typeface="+mn-lt"/>
                <a:hlinkClick r:id="" action="ppaction://noaction"/>
              </a:rPr>
              <a:t>Land Grabbing: Journeys in the New Colonialism – Stefano Liberti</a:t>
            </a:r>
            <a:endParaRPr lang="en-US" sz="2400">
              <a:solidFill>
                <a:srgbClr val="292668"/>
              </a:solidFill>
              <a:ea typeface="+mn-lt"/>
              <a:cs typeface="+mn-lt"/>
            </a:endParaRPr>
          </a:p>
          <a:p>
            <a:pPr marL="0" indent="0">
              <a:buNone/>
            </a:pPr>
            <a:endParaRPr lang="en-US" sz="2400" b="1">
              <a:solidFill>
                <a:srgbClr val="292668"/>
              </a:solidFill>
              <a:ea typeface="+mn-lt"/>
              <a:cs typeface="+mn-lt"/>
            </a:endParaRPr>
          </a:p>
          <a:p>
            <a:pPr marL="0" indent="0">
              <a:buNone/>
            </a:pPr>
            <a:r>
              <a:rPr lang="en-US" sz="2400" b="1">
                <a:solidFill>
                  <a:srgbClr val="292668"/>
                </a:solidFill>
                <a:ea typeface="+mn-lt"/>
                <a:cs typeface="+mn-lt"/>
              </a:rPr>
              <a:t>Podcast </a:t>
            </a:r>
            <a:r>
              <a:rPr lang="en-US" sz="2400">
                <a:solidFill>
                  <a:srgbClr val="292668"/>
                </a:solidFill>
                <a:ea typeface="+mn-lt"/>
                <a:cs typeface="+mn-lt"/>
                <a:hlinkClick r:id="rId4"/>
              </a:rPr>
              <a:t>The Sustainable Food Trust </a:t>
            </a:r>
            <a:endParaRPr lang="en-US" sz="2400">
              <a:solidFill>
                <a:srgbClr val="292668"/>
              </a:solidFill>
              <a:ea typeface="+mn-lt"/>
              <a:cs typeface="+mn-lt"/>
            </a:endParaRPr>
          </a:p>
          <a:p>
            <a:pPr marL="0" indent="0">
              <a:buNone/>
            </a:pPr>
            <a:r>
              <a:rPr lang="en-US" sz="2400" b="1">
                <a:solidFill>
                  <a:srgbClr val="292668"/>
                </a:solidFill>
                <a:ea typeface="+mn-lt"/>
                <a:cs typeface="+mn-lt"/>
              </a:rPr>
              <a:t>Podcast </a:t>
            </a:r>
            <a:r>
              <a:rPr lang="en-US" sz="2400">
                <a:solidFill>
                  <a:srgbClr val="292668"/>
                </a:solidFill>
                <a:ea typeface="+mn-lt"/>
                <a:cs typeface="+mn-lt"/>
                <a:hlinkClick r:id="rId5"/>
              </a:rPr>
              <a:t>Good Food</a:t>
            </a:r>
            <a:endParaRPr lang="en-US" sz="2400">
              <a:solidFill>
                <a:srgbClr val="292668"/>
              </a:solidFill>
              <a:ea typeface="+mn-lt"/>
              <a:cs typeface="+mn-lt"/>
            </a:endParaRPr>
          </a:p>
          <a:p>
            <a:pPr marL="0" indent="0">
              <a:buNone/>
            </a:pPr>
            <a:r>
              <a:rPr lang="en-US" sz="2400" b="1">
                <a:solidFill>
                  <a:srgbClr val="292668"/>
                </a:solidFill>
                <a:ea typeface="+mn-lt"/>
                <a:cs typeface="+mn-lt"/>
              </a:rPr>
              <a:t>Podcast </a:t>
            </a:r>
            <a:r>
              <a:rPr lang="en-US" sz="2400">
                <a:solidFill>
                  <a:srgbClr val="292668"/>
                </a:solidFill>
                <a:ea typeface="+mn-lt"/>
                <a:cs typeface="+mn-lt"/>
                <a:hlinkClick r:id="rId6"/>
              </a:rPr>
              <a:t>Hot Farm</a:t>
            </a:r>
            <a:endParaRPr lang="en-US" sz="2400">
              <a:solidFill>
                <a:srgbClr val="292668"/>
              </a:solidFill>
              <a:ea typeface="+mn-lt"/>
              <a:cs typeface="+mn-lt"/>
            </a:endParaRPr>
          </a:p>
          <a:p>
            <a:pPr marL="0" indent="0">
              <a:buNone/>
            </a:pPr>
            <a:r>
              <a:rPr lang="en-US" sz="2400" b="1">
                <a:solidFill>
                  <a:srgbClr val="292668"/>
                </a:solidFill>
                <a:ea typeface="+mn-lt"/>
                <a:cs typeface="+mn-lt"/>
              </a:rPr>
              <a:t>Podcast </a:t>
            </a:r>
            <a:r>
              <a:rPr lang="en-US" sz="2400">
                <a:solidFill>
                  <a:srgbClr val="292668"/>
                </a:solidFill>
                <a:ea typeface="+mn-lt"/>
                <a:cs typeface="+mn-lt"/>
                <a:hlinkClick r:id="rId7"/>
              </a:rPr>
              <a:t>Fødevarekæden</a:t>
            </a:r>
            <a:endParaRPr lang="en-US" sz="2400">
              <a:solidFill>
                <a:srgbClr val="292668"/>
              </a:solidFill>
              <a:ea typeface="+mn-lt"/>
              <a:cs typeface="+mn-lt"/>
            </a:endParaRPr>
          </a:p>
        </p:txBody>
      </p:sp>
      <p:pic>
        <p:nvPicPr>
          <p:cNvPr id="3" name="Immagine 2" descr="Immagine che contiene mais, testo, cibo, Pannocchia&#10;&#10;Descrizione generata automaticamente">
            <a:extLst>
              <a:ext uri="{FF2B5EF4-FFF2-40B4-BE49-F238E27FC236}">
                <a16:creationId xmlns:a16="http://schemas.microsoft.com/office/drawing/2014/main" id="{91F52CF8-7CA3-1E41-8A62-2290768C365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6056" y="404045"/>
            <a:ext cx="1181877" cy="1868644"/>
          </a:xfrm>
          <a:prstGeom prst="rect">
            <a:avLst/>
          </a:prstGeom>
          <a:ln>
            <a:solidFill>
              <a:schemeClr val="accent1"/>
            </a:solidFill>
          </a:ln>
        </p:spPr>
      </p:pic>
      <p:pic>
        <p:nvPicPr>
          <p:cNvPr id="9" name="Immagine 8" descr="Immagine che contiene cibo&#10;&#10;Descrizione generata automaticamente con attendibilità bassa">
            <a:extLst>
              <a:ext uri="{FF2B5EF4-FFF2-40B4-BE49-F238E27FC236}">
                <a16:creationId xmlns:a16="http://schemas.microsoft.com/office/drawing/2014/main" id="{B7D58C2C-8A41-7F4B-AEAB-E372D82C377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97217" y="391688"/>
            <a:ext cx="1316418" cy="1868644"/>
          </a:xfrm>
          <a:prstGeom prst="rect">
            <a:avLst/>
          </a:prstGeom>
          <a:ln>
            <a:solidFill>
              <a:schemeClr val="accent1"/>
            </a:solidFill>
          </a:ln>
        </p:spPr>
      </p:pic>
      <p:pic>
        <p:nvPicPr>
          <p:cNvPr id="11" name="Immagine 10" descr="Immagine che contiene Cibo naturale, frutto, verdura, prodotto&#10;&#10;Descrizione generata automaticamente">
            <a:extLst>
              <a:ext uri="{FF2B5EF4-FFF2-40B4-BE49-F238E27FC236}">
                <a16:creationId xmlns:a16="http://schemas.microsoft.com/office/drawing/2014/main" id="{B305F262-A707-174D-86D3-7E0723C48D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74866" y="3489294"/>
            <a:ext cx="1347587" cy="1378215"/>
          </a:xfrm>
          <a:prstGeom prst="rect">
            <a:avLst/>
          </a:prstGeom>
          <a:ln>
            <a:solidFill>
              <a:schemeClr val="accent1"/>
            </a:solidFill>
          </a:ln>
        </p:spPr>
      </p:pic>
      <p:pic>
        <p:nvPicPr>
          <p:cNvPr id="13" name="Immagine 12" descr="Immagine che contiene testo, persona, Viso umano, libro&#10;&#10;Descrizione generata automaticamente">
            <a:extLst>
              <a:ext uri="{FF2B5EF4-FFF2-40B4-BE49-F238E27FC236}">
                <a16:creationId xmlns:a16="http://schemas.microsoft.com/office/drawing/2014/main" id="{0F5597CF-63B6-5948-AE4D-518BDCA38C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84799" y="3489293"/>
            <a:ext cx="1363632" cy="1378216"/>
          </a:xfrm>
          <a:prstGeom prst="rect">
            <a:avLst/>
          </a:prstGeom>
          <a:ln>
            <a:solidFill>
              <a:schemeClr val="accent1"/>
            </a:solidFill>
          </a:ln>
        </p:spPr>
      </p:pic>
      <p:pic>
        <p:nvPicPr>
          <p:cNvPr id="14" name="Immagine 13" descr="Immagine che contiene testo, schermata, Carattere, design&#10;&#10;Descrizione generata automaticamente">
            <a:extLst>
              <a:ext uri="{FF2B5EF4-FFF2-40B4-BE49-F238E27FC236}">
                <a16:creationId xmlns:a16="http://schemas.microsoft.com/office/drawing/2014/main" id="{BABC5579-6BE1-C44D-B2F8-FBC6345D82C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092919" y="404045"/>
            <a:ext cx="1250953" cy="1868644"/>
          </a:xfrm>
          <a:prstGeom prst="rect">
            <a:avLst/>
          </a:prstGeom>
          <a:ln>
            <a:solidFill>
              <a:schemeClr val="accent1"/>
            </a:solidFill>
          </a:ln>
        </p:spPr>
      </p:pic>
      <p:pic>
        <p:nvPicPr>
          <p:cNvPr id="16" name="Immagine 15" descr="Immagine che contiene testo, vestiti, persona, libro&#10;&#10;Descrizione generata automaticamente">
            <a:extLst>
              <a:ext uri="{FF2B5EF4-FFF2-40B4-BE49-F238E27FC236}">
                <a16:creationId xmlns:a16="http://schemas.microsoft.com/office/drawing/2014/main" id="{B2FA5EAD-EEB7-934D-BF2E-4ED1F97BA4F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02384" y="4952101"/>
            <a:ext cx="1506941" cy="1243053"/>
          </a:xfrm>
          <a:prstGeom prst="rect">
            <a:avLst/>
          </a:prstGeom>
          <a:ln>
            <a:solidFill>
              <a:schemeClr val="accent1"/>
            </a:solidFill>
          </a:ln>
        </p:spPr>
      </p:pic>
      <p:pic>
        <p:nvPicPr>
          <p:cNvPr id="18" name="Immagine 17" descr="Immagine che contiene testo, cartone animato, illustrazione, design&#10;&#10;Descrizione generata automaticamente">
            <a:extLst>
              <a:ext uri="{FF2B5EF4-FFF2-40B4-BE49-F238E27FC236}">
                <a16:creationId xmlns:a16="http://schemas.microsoft.com/office/drawing/2014/main" id="{8238DF03-599B-234F-9D83-AAF4E057CB6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143550" y="4952101"/>
            <a:ext cx="1200916" cy="1243053"/>
          </a:xfrm>
          <a:prstGeom prst="rect">
            <a:avLst/>
          </a:prstGeom>
          <a:ln>
            <a:solidFill>
              <a:schemeClr val="accent1"/>
            </a:solidFill>
          </a:ln>
        </p:spPr>
      </p:pic>
    </p:spTree>
    <p:extLst>
      <p:ext uri="{BB962C8B-B14F-4D97-AF65-F5344CB8AC3E}">
        <p14:creationId xmlns:p14="http://schemas.microsoft.com/office/powerpoint/2010/main" val="2777867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CB49C608-3884-3044-8AB1-E29E2F594319}"/>
              </a:ext>
            </a:extLst>
          </p:cNvPr>
          <p:cNvSpPr txBox="1">
            <a:spLocks noGrp="1"/>
          </p:cNvSpPr>
          <p:nvPr>
            <p:ph type="body" sz="quarter" idx="4294967295"/>
          </p:nvPr>
        </p:nvSpPr>
        <p:spPr>
          <a:xfrm>
            <a:off x="2040612" y="3372170"/>
            <a:ext cx="5881768" cy="634246"/>
          </a:xfrm>
          <a:prstGeom prst="rect">
            <a:avLst/>
          </a:prstGeom>
          <a:noFill/>
          <a:ln>
            <a:noFill/>
          </a:ln>
        </p:spPr>
        <p:txBody>
          <a:bodyPr vert="horz" wrap="square" lIns="91440" tIns="45720" rIns="91440" bIns="45720" anchor="t" anchorCtr="0" compatLnSpc="1">
            <a:noAutofit/>
          </a:bodyPr>
          <a:lstStyle/>
          <a:p>
            <a:pPr marL="0" lvl="0" indent="0">
              <a:buNone/>
            </a:pPr>
            <a:r>
              <a:rPr lang="en-US" sz="3600" b="1">
                <a:solidFill>
                  <a:srgbClr val="FFFFFF"/>
                </a:solidFill>
                <a:latin typeface="Calibri"/>
              </a:rPr>
              <a:t>TAK</a:t>
            </a:r>
          </a:p>
        </p:txBody>
      </p:sp>
      <p:sp>
        <p:nvSpPr>
          <p:cNvPr id="4" name="TextBox 2">
            <a:extLst>
              <a:ext uri="{FF2B5EF4-FFF2-40B4-BE49-F238E27FC236}">
                <a16:creationId xmlns:a16="http://schemas.microsoft.com/office/drawing/2014/main" id="{0C284F1F-7024-29A5-E90B-08255C66D390}"/>
              </a:ext>
            </a:extLst>
          </p:cNvPr>
          <p:cNvSpPr txBox="1"/>
          <p:nvPr/>
        </p:nvSpPr>
        <p:spPr>
          <a:xfrm>
            <a:off x="6504474" y="5941789"/>
            <a:ext cx="5194496" cy="61555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400" b="0" i="0" u="none" strike="noStrike" kern="1200" cap="none" spc="0" baseline="0">
                <a:solidFill>
                  <a:srgbClr val="292668"/>
                </a:solidFill>
                <a:uFillTx/>
                <a:latin typeface="Calibri" pitchFamily="34"/>
                <a:cs typeface="Calibri" pitchFamily="34"/>
              </a:rPr>
              <a:t>www.foodecocultureedu.eu</a:t>
            </a:r>
          </a:p>
        </p:txBody>
      </p:sp>
      <p:grpSp>
        <p:nvGrpSpPr>
          <p:cNvPr id="6" name="Group 4">
            <a:extLst>
              <a:ext uri="{FF2B5EF4-FFF2-40B4-BE49-F238E27FC236}">
                <a16:creationId xmlns:a16="http://schemas.microsoft.com/office/drawing/2014/main" id="{0886B898-073D-CBE1-8D5B-CBE13DD51D35}"/>
              </a:ext>
            </a:extLst>
          </p:cNvPr>
          <p:cNvGrpSpPr/>
          <p:nvPr/>
        </p:nvGrpSpPr>
        <p:grpSpPr>
          <a:xfrm>
            <a:off x="8462196" y="4763109"/>
            <a:ext cx="2602674" cy="579719"/>
            <a:chOff x="8462196" y="4763109"/>
            <a:chExt cx="2602674" cy="579719"/>
          </a:xfrm>
        </p:grpSpPr>
        <p:grpSp>
          <p:nvGrpSpPr>
            <p:cNvPr id="7" name="Graphic 3">
              <a:extLst>
                <a:ext uri="{FF2B5EF4-FFF2-40B4-BE49-F238E27FC236}">
                  <a16:creationId xmlns:a16="http://schemas.microsoft.com/office/drawing/2014/main" id="{E68599FD-1F1A-EEFB-7023-8E6E50FD1F1E}"/>
                </a:ext>
              </a:extLst>
            </p:cNvPr>
            <p:cNvGrpSpPr/>
            <p:nvPr/>
          </p:nvGrpSpPr>
          <p:grpSpPr>
            <a:xfrm>
              <a:off x="9809033" y="4763109"/>
              <a:ext cx="562502" cy="562502"/>
              <a:chOff x="9809033" y="4763109"/>
              <a:chExt cx="562502" cy="562502"/>
            </a:xfrm>
          </p:grpSpPr>
          <p:sp>
            <p:nvSpPr>
              <p:cNvPr id="8" name="Freeform 22">
                <a:extLst>
                  <a:ext uri="{FF2B5EF4-FFF2-40B4-BE49-F238E27FC236}">
                    <a16:creationId xmlns:a16="http://schemas.microsoft.com/office/drawing/2014/main" id="{97E10DDB-5790-05D9-5390-20DE754F0AB5}"/>
                  </a:ext>
                </a:extLst>
              </p:cNvPr>
              <p:cNvSpPr/>
              <p:nvPr/>
            </p:nvSpPr>
            <p:spPr>
              <a:xfrm>
                <a:off x="9809033"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9" name="Graphic 3">
                <a:extLst>
                  <a:ext uri="{FF2B5EF4-FFF2-40B4-BE49-F238E27FC236}">
                    <a16:creationId xmlns:a16="http://schemas.microsoft.com/office/drawing/2014/main" id="{955216C4-85B6-905B-A50C-AA621762F134}"/>
                  </a:ext>
                </a:extLst>
              </p:cNvPr>
              <p:cNvGrpSpPr/>
              <p:nvPr/>
            </p:nvGrpSpPr>
            <p:grpSpPr>
              <a:xfrm>
                <a:off x="9913202" y="4867278"/>
                <a:ext cx="354165" cy="354165"/>
                <a:chOff x="9913202" y="4867278"/>
                <a:chExt cx="354165" cy="354165"/>
              </a:xfrm>
            </p:grpSpPr>
            <p:sp>
              <p:nvSpPr>
                <p:cNvPr id="10" name="Freeform 24">
                  <a:extLst>
                    <a:ext uri="{FF2B5EF4-FFF2-40B4-BE49-F238E27FC236}">
                      <a16:creationId xmlns:a16="http://schemas.microsoft.com/office/drawing/2014/main" id="{AB33C42D-94E7-B104-68EB-8011E7B3B8B7}"/>
                    </a:ext>
                  </a:extLst>
                </p:cNvPr>
                <p:cNvSpPr/>
                <p:nvPr/>
              </p:nvSpPr>
              <p:spPr>
                <a:xfrm>
                  <a:off x="9913202" y="4867278"/>
                  <a:ext cx="354165" cy="354165"/>
                </a:xfrm>
                <a:custGeom>
                  <a:avLst/>
                  <a:gdLst>
                    <a:gd name="f0" fmla="val 10800000"/>
                    <a:gd name="f1" fmla="val 5400000"/>
                    <a:gd name="f2" fmla="val 180"/>
                    <a:gd name="f3" fmla="val w"/>
                    <a:gd name="f4" fmla="val h"/>
                    <a:gd name="f5" fmla="val 0"/>
                    <a:gd name="f6" fmla="val 535476"/>
                    <a:gd name="f7" fmla="val 535477"/>
                    <a:gd name="f8" fmla="val 267739"/>
                    <a:gd name="f9" fmla="val 48508"/>
                    <a:gd name="f10" fmla="val 338925"/>
                    <a:gd name="f11" fmla="val 347745"/>
                    <a:gd name="f12" fmla="val 376094"/>
                    <a:gd name="f13" fmla="val 49768"/>
                    <a:gd name="f14" fmla="val 401923"/>
                    <a:gd name="f15" fmla="val 51028"/>
                    <a:gd name="f16" fmla="val 416412"/>
                    <a:gd name="f17" fmla="val 55438"/>
                    <a:gd name="f18" fmla="val 425862"/>
                    <a:gd name="f19" fmla="val 59217"/>
                    <a:gd name="f20" fmla="val 438461"/>
                    <a:gd name="f21" fmla="val 64257"/>
                    <a:gd name="f22" fmla="val 447281"/>
                    <a:gd name="f23" fmla="val 69927"/>
                    <a:gd name="f24" fmla="val 456730"/>
                    <a:gd name="f25" fmla="val 79377"/>
                    <a:gd name="f26" fmla="val 466180"/>
                    <a:gd name="f27" fmla="val 88826"/>
                    <a:gd name="f28" fmla="val 471849"/>
                    <a:gd name="f29" fmla="val 97646"/>
                    <a:gd name="f30" fmla="val 476890"/>
                    <a:gd name="f31" fmla="val 110245"/>
                    <a:gd name="f32" fmla="val 480669"/>
                    <a:gd name="f33" fmla="val 119695"/>
                    <a:gd name="f34" fmla="val 485079"/>
                    <a:gd name="f35" fmla="val 133554"/>
                    <a:gd name="f36" fmla="val 486339"/>
                    <a:gd name="f37" fmla="val 160013"/>
                    <a:gd name="f38" fmla="val 487599"/>
                    <a:gd name="f39" fmla="val 188362"/>
                    <a:gd name="f40" fmla="val 196552"/>
                    <a:gd name="f41" fmla="val 268368"/>
                    <a:gd name="f42" fmla="val 340185"/>
                    <a:gd name="f43" fmla="val 348375"/>
                    <a:gd name="f44" fmla="val 376724"/>
                    <a:gd name="f45" fmla="val 402553"/>
                    <a:gd name="f46" fmla="val 417042"/>
                    <a:gd name="f47" fmla="val 426492"/>
                    <a:gd name="f48" fmla="val 439091"/>
                    <a:gd name="f49" fmla="val 447911"/>
                    <a:gd name="f50" fmla="val 457360"/>
                    <a:gd name="f51" fmla="val 466810"/>
                    <a:gd name="f52" fmla="val 472480"/>
                    <a:gd name="f53" fmla="val 477519"/>
                    <a:gd name="f54" fmla="val 481299"/>
                    <a:gd name="f55" fmla="val 402552"/>
                    <a:gd name="f56" fmla="val 485709"/>
                    <a:gd name="f57" fmla="val 486969"/>
                    <a:gd name="f58" fmla="val 488229"/>
                    <a:gd name="f59" fmla="val 339555"/>
                    <a:gd name="f60" fmla="val 195921"/>
                    <a:gd name="f61" fmla="val 187732"/>
                    <a:gd name="f62" fmla="val 159383"/>
                    <a:gd name="f63" fmla="val 119065"/>
                    <a:gd name="f64" fmla="val 109615"/>
                    <a:gd name="f65" fmla="val 97016"/>
                    <a:gd name="f66" fmla="val 88196"/>
                    <a:gd name="f67" fmla="val 78747"/>
                    <a:gd name="f68" fmla="val 69297"/>
                    <a:gd name="f69" fmla="val 63627"/>
                    <a:gd name="f70" fmla="val 58587"/>
                    <a:gd name="f71" fmla="val 54808"/>
                    <a:gd name="f72" fmla="val 50398"/>
                    <a:gd name="f73" fmla="val 403183"/>
                    <a:gd name="f74" fmla="val 49138"/>
                    <a:gd name="f75" fmla="val 47878"/>
                    <a:gd name="f76" fmla="val 134184"/>
                    <a:gd name="f77" fmla="val 132924"/>
                    <a:gd name="f78" fmla="val 195292"/>
                    <a:gd name="f79" fmla="val 185842"/>
                    <a:gd name="f80" fmla="val 157493"/>
                    <a:gd name="f81" fmla="val 1890"/>
                    <a:gd name="f82" fmla="val 129144"/>
                    <a:gd name="f83" fmla="val 3150"/>
                    <a:gd name="f84" fmla="val 7560"/>
                    <a:gd name="f85" fmla="val 92606"/>
                    <a:gd name="f86" fmla="val 14489"/>
                    <a:gd name="f87" fmla="val 74967"/>
                    <a:gd name="f88" fmla="val 21419"/>
                    <a:gd name="f89" fmla="val 59847"/>
                    <a:gd name="f90" fmla="val 30239"/>
                    <a:gd name="f91" fmla="val 45358"/>
                    <a:gd name="f92" fmla="val 60477"/>
                    <a:gd name="f93" fmla="val 630"/>
                    <a:gd name="f94" fmla="val 349635"/>
                    <a:gd name="f95" fmla="val 377984"/>
                    <a:gd name="f96" fmla="val 406333"/>
                    <a:gd name="f97" fmla="val 442871"/>
                    <a:gd name="f98" fmla="val 460510"/>
                    <a:gd name="f99" fmla="val 475630"/>
                    <a:gd name="f100" fmla="val 490119"/>
                    <a:gd name="f101" fmla="val 505238"/>
                    <a:gd name="f102" fmla="val 514058"/>
                    <a:gd name="f103" fmla="val 520988"/>
                    <a:gd name="f104" fmla="val 527917"/>
                    <a:gd name="f105" fmla="val 532327"/>
                    <a:gd name="f106" fmla="val 533587"/>
                    <a:gd name="f107" fmla="val 534847"/>
                    <a:gd name="f108" fmla="val 475000"/>
                    <a:gd name="f109" fmla="val 474999"/>
                    <a:gd name="f110" fmla="+- 0 0 -90"/>
                    <a:gd name="f111" fmla="*/ f3 1 535476"/>
                    <a:gd name="f112" fmla="*/ f4 1 535477"/>
                    <a:gd name="f113" fmla="+- f7 0 f5"/>
                    <a:gd name="f114" fmla="+- f6 0 f5"/>
                    <a:gd name="f115" fmla="*/ f110 f0 1"/>
                    <a:gd name="f116" fmla="*/ f114 1 535476"/>
                    <a:gd name="f117" fmla="*/ f113 1 535477"/>
                    <a:gd name="f118" fmla="*/ 267739 f114 1"/>
                    <a:gd name="f119" fmla="*/ 48508 f113 1"/>
                    <a:gd name="f120" fmla="*/ 376094 f114 1"/>
                    <a:gd name="f121" fmla="*/ 49768 f113 1"/>
                    <a:gd name="f122" fmla="*/ 425862 f114 1"/>
                    <a:gd name="f123" fmla="*/ 59217 f113 1"/>
                    <a:gd name="f124" fmla="*/ 456730 f114 1"/>
                    <a:gd name="f125" fmla="*/ 79377 f113 1"/>
                    <a:gd name="f126" fmla="*/ 476890 f114 1"/>
                    <a:gd name="f127" fmla="*/ 110245 f113 1"/>
                    <a:gd name="f128" fmla="*/ 486339 f114 1"/>
                    <a:gd name="f129" fmla="*/ 160013 f113 1"/>
                    <a:gd name="f130" fmla="*/ 487599 f114 1"/>
                    <a:gd name="f131" fmla="*/ 268368 f113 1"/>
                    <a:gd name="f132" fmla="*/ 376724 f113 1"/>
                    <a:gd name="f133" fmla="*/ 426492 f113 1"/>
                    <a:gd name="f134" fmla="*/ 457360 f113 1"/>
                    <a:gd name="f135" fmla="*/ 477519 f113 1"/>
                    <a:gd name="f136" fmla="*/ 486969 f113 1"/>
                    <a:gd name="f137" fmla="*/ 488229 f113 1"/>
                    <a:gd name="f138" fmla="*/ 159383 f114 1"/>
                    <a:gd name="f139" fmla="*/ 109615 f114 1"/>
                    <a:gd name="f140" fmla="*/ 78747 f114 1"/>
                    <a:gd name="f141" fmla="*/ 58587 f114 1"/>
                    <a:gd name="f142" fmla="*/ 49138 f114 1"/>
                    <a:gd name="f143" fmla="*/ 47878 f114 1"/>
                    <a:gd name="f144" fmla="*/ 0 f113 1"/>
                    <a:gd name="f145" fmla="*/ 157493 f114 1"/>
                    <a:gd name="f146" fmla="*/ 1890 f113 1"/>
                    <a:gd name="f147" fmla="*/ 92606 f114 1"/>
                    <a:gd name="f148" fmla="*/ 14489 f113 1"/>
                    <a:gd name="f149" fmla="*/ 45358 f114 1"/>
                    <a:gd name="f150" fmla="*/ 45358 f113 1"/>
                    <a:gd name="f151" fmla="*/ 14489 f114 1"/>
                    <a:gd name="f152" fmla="*/ 92606 f113 1"/>
                    <a:gd name="f153" fmla="*/ 1890 f114 1"/>
                    <a:gd name="f154" fmla="*/ 157493 f113 1"/>
                    <a:gd name="f155" fmla="*/ 0 f114 1"/>
                    <a:gd name="f156" fmla="*/ 267739 f113 1"/>
                    <a:gd name="f157" fmla="*/ 377984 f113 1"/>
                    <a:gd name="f158" fmla="*/ 442871 f113 1"/>
                    <a:gd name="f159" fmla="*/ 490119 f113 1"/>
                    <a:gd name="f160" fmla="*/ 520988 f113 1"/>
                    <a:gd name="f161" fmla="*/ 533587 f113 1"/>
                    <a:gd name="f162" fmla="*/ 535477 f113 1"/>
                    <a:gd name="f163" fmla="*/ 377984 f114 1"/>
                    <a:gd name="f164" fmla="*/ 442871 f114 1"/>
                    <a:gd name="f165" fmla="*/ 490119 f114 1"/>
                    <a:gd name="f166" fmla="*/ 520988 f114 1"/>
                    <a:gd name="f167" fmla="*/ 533587 f114 1"/>
                    <a:gd name="f168" fmla="*/ 535477 f114 1"/>
                    <a:gd name="f169" fmla="*/ f115 1 f2"/>
                    <a:gd name="f170" fmla="*/ f118 1 535476"/>
                    <a:gd name="f171" fmla="*/ f119 1 535477"/>
                    <a:gd name="f172" fmla="*/ f120 1 535476"/>
                    <a:gd name="f173" fmla="*/ f121 1 535477"/>
                    <a:gd name="f174" fmla="*/ f122 1 535476"/>
                    <a:gd name="f175" fmla="*/ f123 1 535477"/>
                    <a:gd name="f176" fmla="*/ f124 1 535476"/>
                    <a:gd name="f177" fmla="*/ f125 1 535477"/>
                    <a:gd name="f178" fmla="*/ f126 1 535476"/>
                    <a:gd name="f179" fmla="*/ f127 1 535477"/>
                    <a:gd name="f180" fmla="*/ f128 1 535476"/>
                    <a:gd name="f181" fmla="*/ f129 1 535477"/>
                    <a:gd name="f182" fmla="*/ f130 1 535476"/>
                    <a:gd name="f183" fmla="*/ f131 1 535477"/>
                    <a:gd name="f184" fmla="*/ f132 1 535477"/>
                    <a:gd name="f185" fmla="*/ f133 1 535477"/>
                    <a:gd name="f186" fmla="*/ f134 1 535477"/>
                    <a:gd name="f187" fmla="*/ f135 1 535477"/>
                    <a:gd name="f188" fmla="*/ f136 1 535477"/>
                    <a:gd name="f189" fmla="*/ f137 1 535477"/>
                    <a:gd name="f190" fmla="*/ f138 1 535476"/>
                    <a:gd name="f191" fmla="*/ f139 1 535476"/>
                    <a:gd name="f192" fmla="*/ f140 1 535476"/>
                    <a:gd name="f193" fmla="*/ f141 1 535476"/>
                    <a:gd name="f194" fmla="*/ f142 1 535476"/>
                    <a:gd name="f195" fmla="*/ f143 1 535476"/>
                    <a:gd name="f196" fmla="*/ f144 1 535477"/>
                    <a:gd name="f197" fmla="*/ f145 1 535476"/>
                    <a:gd name="f198" fmla="*/ f146 1 535477"/>
                    <a:gd name="f199" fmla="*/ f147 1 535476"/>
                    <a:gd name="f200" fmla="*/ f148 1 535477"/>
                    <a:gd name="f201" fmla="*/ f149 1 535476"/>
                    <a:gd name="f202" fmla="*/ f150 1 535477"/>
                    <a:gd name="f203" fmla="*/ f151 1 535476"/>
                    <a:gd name="f204" fmla="*/ f152 1 535477"/>
                    <a:gd name="f205" fmla="*/ f153 1 535476"/>
                    <a:gd name="f206" fmla="*/ f154 1 535477"/>
                    <a:gd name="f207" fmla="*/ f155 1 535476"/>
                    <a:gd name="f208" fmla="*/ f156 1 535477"/>
                    <a:gd name="f209" fmla="*/ f157 1 535477"/>
                    <a:gd name="f210" fmla="*/ f158 1 535477"/>
                    <a:gd name="f211" fmla="*/ f159 1 535477"/>
                    <a:gd name="f212" fmla="*/ f160 1 535477"/>
                    <a:gd name="f213" fmla="*/ f161 1 535477"/>
                    <a:gd name="f214" fmla="*/ f162 1 535477"/>
                    <a:gd name="f215" fmla="*/ f163 1 535476"/>
                    <a:gd name="f216" fmla="*/ f164 1 535476"/>
                    <a:gd name="f217" fmla="*/ f165 1 535476"/>
                    <a:gd name="f218" fmla="*/ f166 1 535476"/>
                    <a:gd name="f219" fmla="*/ f167 1 535476"/>
                    <a:gd name="f220" fmla="*/ f168 1 535476"/>
                    <a:gd name="f221" fmla="*/ f5 1 f116"/>
                    <a:gd name="f222" fmla="*/ f6 1 f116"/>
                    <a:gd name="f223" fmla="*/ f5 1 f117"/>
                    <a:gd name="f224" fmla="*/ f7 1 f117"/>
                    <a:gd name="f225" fmla="+- f169 0 f1"/>
                    <a:gd name="f226" fmla="*/ f170 1 f116"/>
                    <a:gd name="f227" fmla="*/ f171 1 f117"/>
                    <a:gd name="f228" fmla="*/ f172 1 f116"/>
                    <a:gd name="f229" fmla="*/ f173 1 f117"/>
                    <a:gd name="f230" fmla="*/ f174 1 f116"/>
                    <a:gd name="f231" fmla="*/ f175 1 f117"/>
                    <a:gd name="f232" fmla="*/ f176 1 f116"/>
                    <a:gd name="f233" fmla="*/ f177 1 f117"/>
                    <a:gd name="f234" fmla="*/ f178 1 f116"/>
                    <a:gd name="f235" fmla="*/ f179 1 f117"/>
                    <a:gd name="f236" fmla="*/ f180 1 f116"/>
                    <a:gd name="f237" fmla="*/ f181 1 f117"/>
                    <a:gd name="f238" fmla="*/ f182 1 f116"/>
                    <a:gd name="f239" fmla="*/ f183 1 f117"/>
                    <a:gd name="f240" fmla="*/ f184 1 f117"/>
                    <a:gd name="f241" fmla="*/ f185 1 f117"/>
                    <a:gd name="f242" fmla="*/ f186 1 f117"/>
                    <a:gd name="f243" fmla="*/ f187 1 f117"/>
                    <a:gd name="f244" fmla="*/ f188 1 f117"/>
                    <a:gd name="f245" fmla="*/ f189 1 f117"/>
                    <a:gd name="f246" fmla="*/ f190 1 f116"/>
                    <a:gd name="f247" fmla="*/ f191 1 f116"/>
                    <a:gd name="f248" fmla="*/ f192 1 f116"/>
                    <a:gd name="f249" fmla="*/ f193 1 f116"/>
                    <a:gd name="f250" fmla="*/ f194 1 f116"/>
                    <a:gd name="f251" fmla="*/ f195 1 f116"/>
                    <a:gd name="f252" fmla="*/ f196 1 f117"/>
                    <a:gd name="f253" fmla="*/ f197 1 f116"/>
                    <a:gd name="f254" fmla="*/ f198 1 f117"/>
                    <a:gd name="f255" fmla="*/ f199 1 f116"/>
                    <a:gd name="f256" fmla="*/ f200 1 f117"/>
                    <a:gd name="f257" fmla="*/ f201 1 f116"/>
                    <a:gd name="f258" fmla="*/ f202 1 f117"/>
                    <a:gd name="f259" fmla="*/ f203 1 f116"/>
                    <a:gd name="f260" fmla="*/ f204 1 f117"/>
                    <a:gd name="f261" fmla="*/ f205 1 f116"/>
                    <a:gd name="f262" fmla="*/ f206 1 f117"/>
                    <a:gd name="f263" fmla="*/ f207 1 f116"/>
                    <a:gd name="f264" fmla="*/ f208 1 f117"/>
                    <a:gd name="f265" fmla="*/ f209 1 f117"/>
                    <a:gd name="f266" fmla="*/ f210 1 f117"/>
                    <a:gd name="f267" fmla="*/ f211 1 f117"/>
                    <a:gd name="f268" fmla="*/ f212 1 f117"/>
                    <a:gd name="f269" fmla="*/ f213 1 f117"/>
                    <a:gd name="f270" fmla="*/ f214 1 f117"/>
                    <a:gd name="f271" fmla="*/ f215 1 f116"/>
                    <a:gd name="f272" fmla="*/ f216 1 f116"/>
                    <a:gd name="f273" fmla="*/ f217 1 f116"/>
                    <a:gd name="f274" fmla="*/ f218 1 f116"/>
                    <a:gd name="f275" fmla="*/ f219 1 f116"/>
                    <a:gd name="f276" fmla="*/ f220 1 f116"/>
                    <a:gd name="f277" fmla="*/ f221 f111 1"/>
                    <a:gd name="f278" fmla="*/ f222 f111 1"/>
                    <a:gd name="f279" fmla="*/ f224 f112 1"/>
                    <a:gd name="f280" fmla="*/ f223 f112 1"/>
                    <a:gd name="f281" fmla="*/ f226 f111 1"/>
                    <a:gd name="f282" fmla="*/ f227 f112 1"/>
                    <a:gd name="f283" fmla="*/ f228 f111 1"/>
                    <a:gd name="f284" fmla="*/ f229 f112 1"/>
                    <a:gd name="f285" fmla="*/ f230 f111 1"/>
                    <a:gd name="f286" fmla="*/ f231 f112 1"/>
                    <a:gd name="f287" fmla="*/ f232 f111 1"/>
                    <a:gd name="f288" fmla="*/ f233 f112 1"/>
                    <a:gd name="f289" fmla="*/ f234 f111 1"/>
                    <a:gd name="f290" fmla="*/ f235 f112 1"/>
                    <a:gd name="f291" fmla="*/ f236 f111 1"/>
                    <a:gd name="f292" fmla="*/ f237 f112 1"/>
                    <a:gd name="f293" fmla="*/ f238 f111 1"/>
                    <a:gd name="f294" fmla="*/ f239 f112 1"/>
                    <a:gd name="f295" fmla="*/ f240 f112 1"/>
                    <a:gd name="f296" fmla="*/ f241 f112 1"/>
                    <a:gd name="f297" fmla="*/ f242 f112 1"/>
                    <a:gd name="f298" fmla="*/ f243 f112 1"/>
                    <a:gd name="f299" fmla="*/ f244 f112 1"/>
                    <a:gd name="f300" fmla="*/ f245 f112 1"/>
                    <a:gd name="f301" fmla="*/ f246 f111 1"/>
                    <a:gd name="f302" fmla="*/ f247 f111 1"/>
                    <a:gd name="f303" fmla="*/ f248 f111 1"/>
                    <a:gd name="f304" fmla="*/ f249 f111 1"/>
                    <a:gd name="f305" fmla="*/ f250 f111 1"/>
                    <a:gd name="f306" fmla="*/ f251 f111 1"/>
                    <a:gd name="f307" fmla="*/ f252 f112 1"/>
                    <a:gd name="f308" fmla="*/ f253 f111 1"/>
                    <a:gd name="f309" fmla="*/ f254 f112 1"/>
                    <a:gd name="f310" fmla="*/ f255 f111 1"/>
                    <a:gd name="f311" fmla="*/ f256 f112 1"/>
                    <a:gd name="f312" fmla="*/ f257 f111 1"/>
                    <a:gd name="f313" fmla="*/ f258 f112 1"/>
                    <a:gd name="f314" fmla="*/ f259 f111 1"/>
                    <a:gd name="f315" fmla="*/ f260 f112 1"/>
                    <a:gd name="f316" fmla="*/ f261 f111 1"/>
                    <a:gd name="f317" fmla="*/ f262 f112 1"/>
                    <a:gd name="f318" fmla="*/ f263 f111 1"/>
                    <a:gd name="f319" fmla="*/ f264 f112 1"/>
                    <a:gd name="f320" fmla="*/ f265 f112 1"/>
                    <a:gd name="f321" fmla="*/ f266 f112 1"/>
                    <a:gd name="f322" fmla="*/ f267 f112 1"/>
                    <a:gd name="f323" fmla="*/ f268 f112 1"/>
                    <a:gd name="f324" fmla="*/ f269 f112 1"/>
                    <a:gd name="f325" fmla="*/ f270 f112 1"/>
                    <a:gd name="f326" fmla="*/ f271 f111 1"/>
                    <a:gd name="f327" fmla="*/ f272 f111 1"/>
                    <a:gd name="f328" fmla="*/ f273 f111 1"/>
                    <a:gd name="f329" fmla="*/ f274 f111 1"/>
                    <a:gd name="f330" fmla="*/ f275 f111 1"/>
                    <a:gd name="f331" fmla="*/ f276 f111 1"/>
                  </a:gdLst>
                  <a:ahLst/>
                  <a:cxnLst>
                    <a:cxn ang="3cd4">
                      <a:pos x="hc" y="t"/>
                    </a:cxn>
                    <a:cxn ang="0">
                      <a:pos x="r" y="vc"/>
                    </a:cxn>
                    <a:cxn ang="cd4">
                      <a:pos x="hc" y="b"/>
                    </a:cxn>
                    <a:cxn ang="cd2">
                      <a:pos x="l" y="vc"/>
                    </a:cxn>
                    <a:cxn ang="f225">
                      <a:pos x="f281" y="f282"/>
                    </a:cxn>
                    <a:cxn ang="f225">
                      <a:pos x="f283" y="f284"/>
                    </a:cxn>
                    <a:cxn ang="f225">
                      <a:pos x="f285" y="f286"/>
                    </a:cxn>
                    <a:cxn ang="f225">
                      <a:pos x="f287" y="f288"/>
                    </a:cxn>
                    <a:cxn ang="f225">
                      <a:pos x="f289" y="f290"/>
                    </a:cxn>
                    <a:cxn ang="f225">
                      <a:pos x="f291" y="f292"/>
                    </a:cxn>
                    <a:cxn ang="f225">
                      <a:pos x="f293" y="f294"/>
                    </a:cxn>
                    <a:cxn ang="f225">
                      <a:pos x="f291" y="f295"/>
                    </a:cxn>
                    <a:cxn ang="f225">
                      <a:pos x="f289" y="f296"/>
                    </a:cxn>
                    <a:cxn ang="f225">
                      <a:pos x="f287" y="f297"/>
                    </a:cxn>
                    <a:cxn ang="f225">
                      <a:pos x="f285" y="f298"/>
                    </a:cxn>
                    <a:cxn ang="f225">
                      <a:pos x="f283" y="f299"/>
                    </a:cxn>
                    <a:cxn ang="f225">
                      <a:pos x="f281" y="f300"/>
                    </a:cxn>
                    <a:cxn ang="f225">
                      <a:pos x="f301" y="f299"/>
                    </a:cxn>
                    <a:cxn ang="f225">
                      <a:pos x="f302" y="f298"/>
                    </a:cxn>
                    <a:cxn ang="f225">
                      <a:pos x="f303" y="f297"/>
                    </a:cxn>
                    <a:cxn ang="f225">
                      <a:pos x="f304" y="f296"/>
                    </a:cxn>
                    <a:cxn ang="f225">
                      <a:pos x="f305" y="f295"/>
                    </a:cxn>
                    <a:cxn ang="f225">
                      <a:pos x="f306" y="f294"/>
                    </a:cxn>
                    <a:cxn ang="f225">
                      <a:pos x="f305" y="f292"/>
                    </a:cxn>
                    <a:cxn ang="f225">
                      <a:pos x="f304" y="f290"/>
                    </a:cxn>
                    <a:cxn ang="f225">
                      <a:pos x="f303" y="f288"/>
                    </a:cxn>
                    <a:cxn ang="f225">
                      <a:pos x="f302" y="f286"/>
                    </a:cxn>
                    <a:cxn ang="f225">
                      <a:pos x="f301" y="f284"/>
                    </a:cxn>
                    <a:cxn ang="f225">
                      <a:pos x="f281" y="f282"/>
                    </a:cxn>
                    <a:cxn ang="f225">
                      <a:pos x="f281" y="f307"/>
                    </a:cxn>
                    <a:cxn ang="f225">
                      <a:pos x="f308" y="f309"/>
                    </a:cxn>
                    <a:cxn ang="f225">
                      <a:pos x="f310" y="f311"/>
                    </a:cxn>
                    <a:cxn ang="f225">
                      <a:pos x="f312" y="f313"/>
                    </a:cxn>
                    <a:cxn ang="f225">
                      <a:pos x="f314" y="f315"/>
                    </a:cxn>
                    <a:cxn ang="f225">
                      <a:pos x="f316" y="f317"/>
                    </a:cxn>
                    <a:cxn ang="f225">
                      <a:pos x="f318" y="f319"/>
                    </a:cxn>
                    <a:cxn ang="f225">
                      <a:pos x="f316" y="f320"/>
                    </a:cxn>
                    <a:cxn ang="f225">
                      <a:pos x="f314" y="f321"/>
                    </a:cxn>
                    <a:cxn ang="f225">
                      <a:pos x="f312" y="f322"/>
                    </a:cxn>
                    <a:cxn ang="f225">
                      <a:pos x="f310" y="f323"/>
                    </a:cxn>
                    <a:cxn ang="f225">
                      <a:pos x="f308" y="f324"/>
                    </a:cxn>
                    <a:cxn ang="f225">
                      <a:pos x="f281" y="f325"/>
                    </a:cxn>
                    <a:cxn ang="f225">
                      <a:pos x="f326" y="f324"/>
                    </a:cxn>
                    <a:cxn ang="f225">
                      <a:pos x="f327" y="f323"/>
                    </a:cxn>
                    <a:cxn ang="f225">
                      <a:pos x="f328" y="f322"/>
                    </a:cxn>
                    <a:cxn ang="f225">
                      <a:pos x="f329" y="f321"/>
                    </a:cxn>
                    <a:cxn ang="f225">
                      <a:pos x="f330" y="f320"/>
                    </a:cxn>
                    <a:cxn ang="f225">
                      <a:pos x="f331" y="f319"/>
                    </a:cxn>
                    <a:cxn ang="f225">
                      <a:pos x="f330" y="f317"/>
                    </a:cxn>
                    <a:cxn ang="f225">
                      <a:pos x="f329" y="f315"/>
                    </a:cxn>
                    <a:cxn ang="f225">
                      <a:pos x="f328" y="f313"/>
                    </a:cxn>
                    <a:cxn ang="f225">
                      <a:pos x="f327" y="f311"/>
                    </a:cxn>
                    <a:cxn ang="f225">
                      <a:pos x="f326" y="f309"/>
                    </a:cxn>
                    <a:cxn ang="f225">
                      <a:pos x="f281" y="f307"/>
                    </a:cxn>
                    <a:cxn ang="f225">
                      <a:pos x="f281" y="f307"/>
                    </a:cxn>
                  </a:cxnLst>
                  <a:rect l="f277" t="f280" r="f278" b="f279"/>
                  <a:pathLst>
                    <a:path w="535476" h="53547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38" y="f40"/>
                        <a:pt x="f38" y="f41"/>
                      </a:cubicBezTo>
                      <a:cubicBezTo>
                        <a:pt x="f38" y="f42"/>
                        <a:pt x="f38" y="f43"/>
                        <a:pt x="f36" y="f44"/>
                      </a:cubicBezTo>
                      <a:cubicBezTo>
                        <a:pt x="f34" y="f45"/>
                        <a:pt x="f32" y="f46"/>
                        <a:pt x="f30" y="f47"/>
                      </a:cubicBezTo>
                      <a:cubicBezTo>
                        <a:pt x="f28" y="f48"/>
                        <a:pt x="f26" y="f49"/>
                        <a:pt x="f24" y="f50"/>
                      </a:cubicBezTo>
                      <a:cubicBezTo>
                        <a:pt x="f22" y="f51"/>
                        <a:pt x="f20" y="f52"/>
                        <a:pt x="f18" y="f53"/>
                      </a:cubicBezTo>
                      <a:cubicBezTo>
                        <a:pt x="f16" y="f54"/>
                        <a:pt x="f55" y="f56"/>
                        <a:pt x="f12" y="f57"/>
                      </a:cubicBezTo>
                      <a:cubicBezTo>
                        <a:pt x="f11" y="f58"/>
                        <a:pt x="f59" y="f58"/>
                        <a:pt x="f8" y="f58"/>
                      </a:cubicBezTo>
                      <a:cubicBezTo>
                        <a:pt x="f60" y="f58"/>
                        <a:pt x="f61" y="f58"/>
                        <a:pt x="f62" y="f57"/>
                      </a:cubicBezTo>
                      <a:cubicBezTo>
                        <a:pt x="f35" y="f56"/>
                        <a:pt x="f63" y="f54"/>
                        <a:pt x="f64" y="f53"/>
                      </a:cubicBezTo>
                      <a:cubicBezTo>
                        <a:pt x="f65" y="f52"/>
                        <a:pt x="f66" y="f51"/>
                        <a:pt x="f67" y="f50"/>
                      </a:cubicBezTo>
                      <a:cubicBezTo>
                        <a:pt x="f68" y="f49"/>
                        <a:pt x="f69" y="f48"/>
                        <a:pt x="f70" y="f47"/>
                      </a:cubicBezTo>
                      <a:cubicBezTo>
                        <a:pt x="f71" y="f46"/>
                        <a:pt x="f72" y="f73"/>
                        <a:pt x="f74" y="f44"/>
                      </a:cubicBezTo>
                      <a:cubicBezTo>
                        <a:pt x="f75" y="f43"/>
                        <a:pt x="f75" y="f42"/>
                        <a:pt x="f75" y="f41"/>
                      </a:cubicBezTo>
                      <a:cubicBezTo>
                        <a:pt x="f75" y="f40"/>
                        <a:pt x="f75" y="f39"/>
                        <a:pt x="f74" y="f37"/>
                      </a:cubicBezTo>
                      <a:cubicBezTo>
                        <a:pt x="f72" y="f76"/>
                        <a:pt x="f71" y="f33"/>
                        <a:pt x="f70" y="f31"/>
                      </a:cubicBezTo>
                      <a:cubicBezTo>
                        <a:pt x="f69" y="f29"/>
                        <a:pt x="f68" y="f27"/>
                        <a:pt x="f67" y="f25"/>
                      </a:cubicBezTo>
                      <a:cubicBezTo>
                        <a:pt x="f66" y="f23"/>
                        <a:pt x="f65" y="f21"/>
                        <a:pt x="f64" y="f19"/>
                      </a:cubicBezTo>
                      <a:cubicBezTo>
                        <a:pt x="f63" y="f17"/>
                        <a:pt x="f77" y="f15"/>
                        <a:pt x="f62" y="f13"/>
                      </a:cubicBezTo>
                      <a:cubicBezTo>
                        <a:pt x="f61" y="f9"/>
                        <a:pt x="f60" y="f9"/>
                        <a:pt x="f8" y="f9"/>
                      </a:cubicBezTo>
                      <a:moveTo>
                        <a:pt x="f8" y="f5"/>
                      </a:moveTo>
                      <a:cubicBezTo>
                        <a:pt x="f78" y="f5"/>
                        <a:pt x="f79" y="f5"/>
                        <a:pt x="f80" y="f81"/>
                      </a:cubicBezTo>
                      <a:cubicBezTo>
                        <a:pt x="f82" y="f83"/>
                        <a:pt x="f64" y="f84"/>
                        <a:pt x="f85" y="f86"/>
                      </a:cubicBezTo>
                      <a:cubicBezTo>
                        <a:pt x="f87" y="f88"/>
                        <a:pt x="f89" y="f90"/>
                        <a:pt x="f91" y="f91"/>
                      </a:cubicBezTo>
                      <a:cubicBezTo>
                        <a:pt x="f90" y="f92"/>
                        <a:pt x="f88" y="f87"/>
                        <a:pt x="f86" y="f85"/>
                      </a:cubicBezTo>
                      <a:cubicBezTo>
                        <a:pt x="f84" y="f64"/>
                        <a:pt x="f83" y="f82"/>
                        <a:pt x="f81" y="f80"/>
                      </a:cubicBezTo>
                      <a:cubicBezTo>
                        <a:pt x="f93" y="f79"/>
                        <a:pt x="f5" y="f78"/>
                        <a:pt x="f5" y="f8"/>
                      </a:cubicBezTo>
                      <a:cubicBezTo>
                        <a:pt x="f5" y="f42"/>
                        <a:pt x="f5" y="f94"/>
                        <a:pt x="f81" y="f95"/>
                      </a:cubicBezTo>
                      <a:cubicBezTo>
                        <a:pt x="f83" y="f96"/>
                        <a:pt x="f84" y="f18"/>
                        <a:pt x="f86" y="f97"/>
                      </a:cubicBezTo>
                      <a:cubicBezTo>
                        <a:pt x="f88" y="f98"/>
                        <a:pt x="f90" y="f99"/>
                        <a:pt x="f91" y="f100"/>
                      </a:cubicBezTo>
                      <a:cubicBezTo>
                        <a:pt x="f92" y="f101"/>
                        <a:pt x="f87" y="f102"/>
                        <a:pt x="f85" y="f103"/>
                      </a:cubicBezTo>
                      <a:cubicBezTo>
                        <a:pt x="f64" y="f104"/>
                        <a:pt x="f82" y="f105"/>
                        <a:pt x="f80" y="f106"/>
                      </a:cubicBezTo>
                      <a:cubicBezTo>
                        <a:pt x="f79" y="f107"/>
                        <a:pt x="f78" y="f7"/>
                        <a:pt x="f8" y="f7"/>
                      </a:cubicBezTo>
                      <a:cubicBezTo>
                        <a:pt x="f42" y="f7"/>
                        <a:pt x="f94" y="f7"/>
                        <a:pt x="f95" y="f106"/>
                      </a:cubicBezTo>
                      <a:cubicBezTo>
                        <a:pt x="f96" y="f105"/>
                        <a:pt x="f18" y="f104"/>
                        <a:pt x="f97" y="f103"/>
                      </a:cubicBezTo>
                      <a:cubicBezTo>
                        <a:pt x="f98" y="f102"/>
                        <a:pt x="f99" y="f101"/>
                        <a:pt x="f100" y="f100"/>
                      </a:cubicBezTo>
                      <a:cubicBezTo>
                        <a:pt x="f101" y="f108"/>
                        <a:pt x="f102" y="f98"/>
                        <a:pt x="f103" y="f97"/>
                      </a:cubicBezTo>
                      <a:cubicBezTo>
                        <a:pt x="f104" y="f18"/>
                        <a:pt x="f105" y="f96"/>
                        <a:pt x="f106" y="f95"/>
                      </a:cubicBezTo>
                      <a:cubicBezTo>
                        <a:pt x="f107" y="f94"/>
                        <a:pt x="f7" y="f42"/>
                        <a:pt x="f7" y="f8"/>
                      </a:cubicBezTo>
                      <a:cubicBezTo>
                        <a:pt x="f7" y="f78"/>
                        <a:pt x="f7" y="f79"/>
                        <a:pt x="f106" y="f80"/>
                      </a:cubicBezTo>
                      <a:cubicBezTo>
                        <a:pt x="f105" y="f82"/>
                        <a:pt x="f104" y="f64"/>
                        <a:pt x="f103" y="f85"/>
                      </a:cubicBezTo>
                      <a:cubicBezTo>
                        <a:pt x="f102" y="f87"/>
                        <a:pt x="f101" y="f89"/>
                        <a:pt x="f100" y="f91"/>
                      </a:cubicBezTo>
                      <a:cubicBezTo>
                        <a:pt x="f109" y="f90"/>
                        <a:pt x="f98" y="f88"/>
                        <a:pt x="f97" y="f86"/>
                      </a:cubicBezTo>
                      <a:cubicBezTo>
                        <a:pt x="f18" y="f84"/>
                        <a:pt x="f96" y="f83"/>
                        <a:pt x="f95" y="f81"/>
                      </a:cubicBezTo>
                      <a:cubicBezTo>
                        <a:pt x="f94" y="f93"/>
                        <a:pt x="f42" y="f5"/>
                        <a:pt x="f8" y="f5"/>
                      </a:cubicBezTo>
                      <a:lnTo>
                        <a:pt x="f8"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1" name="Freeform 25">
                  <a:extLst>
                    <a:ext uri="{FF2B5EF4-FFF2-40B4-BE49-F238E27FC236}">
                      <a16:creationId xmlns:a16="http://schemas.microsoft.com/office/drawing/2014/main" id="{BF47BBBF-2335-13E3-6D76-393331483876}"/>
                    </a:ext>
                  </a:extLst>
                </p:cNvPr>
                <p:cNvSpPr/>
                <p:nvPr/>
              </p:nvSpPr>
              <p:spPr>
                <a:xfrm>
                  <a:off x="9999448" y="4953524"/>
                  <a:ext cx="181663" cy="181663"/>
                </a:xfrm>
                <a:custGeom>
                  <a:avLst/>
                  <a:gdLst>
                    <a:gd name="f0" fmla="val 10800000"/>
                    <a:gd name="f1" fmla="val 5400000"/>
                    <a:gd name="f2" fmla="val 180"/>
                    <a:gd name="f3" fmla="val w"/>
                    <a:gd name="f4" fmla="val h"/>
                    <a:gd name="f5" fmla="val 0"/>
                    <a:gd name="f6" fmla="val 274668"/>
                    <a:gd name="f7" fmla="val 137334"/>
                    <a:gd name="f8" fmla="val 61107"/>
                    <a:gd name="f9" fmla="val 61737"/>
                    <a:gd name="f10" fmla="val 212931"/>
                    <a:gd name="f11" fmla="val 226790"/>
                    <a:gd name="f12" fmla="val 88196"/>
                    <a:gd name="f13" fmla="val 47878"/>
                    <a:gd name="f14" fmla="val 187102"/>
                    <a:gd name="f15" fmla="val 87566"/>
                    <a:gd name="f16" fmla="val 186472"/>
                    <a:gd name="f17" fmla="+- 0 0 -90"/>
                    <a:gd name="f18" fmla="*/ f3 1 274668"/>
                    <a:gd name="f19" fmla="*/ f4 1 274668"/>
                    <a:gd name="f20" fmla="+- f6 0 f5"/>
                    <a:gd name="f21" fmla="*/ f17 f0 1"/>
                    <a:gd name="f22" fmla="*/ f20 1 274668"/>
                    <a:gd name="f23" fmla="*/ 137334 f20 1"/>
                    <a:gd name="f24" fmla="*/ 0 f20 1"/>
                    <a:gd name="f25" fmla="*/ 274668 f20 1"/>
                    <a:gd name="f26" fmla="*/ 226790 f20 1"/>
                    <a:gd name="f27" fmla="*/ 47878 f20 1"/>
                    <a:gd name="f28" fmla="*/ f21 1 f2"/>
                    <a:gd name="f29" fmla="*/ f23 1 274668"/>
                    <a:gd name="f30" fmla="*/ f24 1 274668"/>
                    <a:gd name="f31" fmla="*/ f25 1 274668"/>
                    <a:gd name="f32" fmla="*/ f26 1 274668"/>
                    <a:gd name="f33" fmla="*/ f27 1 274668"/>
                    <a:gd name="f34" fmla="*/ f5 1 f22"/>
                    <a:gd name="f35" fmla="*/ f6 1 f22"/>
                    <a:gd name="f36" fmla="+- f28 0 f1"/>
                    <a:gd name="f37" fmla="*/ f29 1 f22"/>
                    <a:gd name="f38" fmla="*/ f30 1 f22"/>
                    <a:gd name="f39" fmla="*/ f31 1 f22"/>
                    <a:gd name="f40" fmla="*/ f32 1 f22"/>
                    <a:gd name="f41" fmla="*/ f33 1 f22"/>
                    <a:gd name="f42" fmla="*/ f34 f18 1"/>
                    <a:gd name="f43" fmla="*/ f35 f18 1"/>
                    <a:gd name="f44" fmla="*/ f35 f19 1"/>
                    <a:gd name="f45" fmla="*/ f34 f19 1"/>
                    <a:gd name="f46" fmla="*/ f37 f18 1"/>
                    <a:gd name="f47" fmla="*/ f38 f19 1"/>
                    <a:gd name="f48" fmla="*/ f38 f18 1"/>
                    <a:gd name="f49" fmla="*/ f37 f19 1"/>
                    <a:gd name="f50" fmla="*/ f39 f19 1"/>
                    <a:gd name="f51" fmla="*/ f39 f18 1"/>
                    <a:gd name="f52" fmla="*/ f40 f19 1"/>
                    <a:gd name="f53" fmla="*/ f41 f18 1"/>
                    <a:gd name="f54" fmla="*/ f41 f19 1"/>
                    <a:gd name="f55" fmla="*/ f40 f18 1"/>
                  </a:gdLst>
                  <a:ahLst/>
                  <a:cxnLst>
                    <a:cxn ang="3cd4">
                      <a:pos x="hc" y="t"/>
                    </a:cxn>
                    <a:cxn ang="0">
                      <a:pos x="r" y="vc"/>
                    </a:cxn>
                    <a:cxn ang="cd4">
                      <a:pos x="hc" y="b"/>
                    </a:cxn>
                    <a:cxn ang="cd2">
                      <a:pos x="l" y="vc"/>
                    </a:cxn>
                    <a:cxn ang="f36">
                      <a:pos x="f46" y="f47"/>
                    </a:cxn>
                    <a:cxn ang="f36">
                      <a:pos x="f48" y="f49"/>
                    </a:cxn>
                    <a:cxn ang="f36">
                      <a:pos x="f46" y="f50"/>
                    </a:cxn>
                    <a:cxn ang="f36">
                      <a:pos x="f51" y="f49"/>
                    </a:cxn>
                    <a:cxn ang="f36">
                      <a:pos x="f46" y="f47"/>
                    </a:cxn>
                    <a:cxn ang="f36">
                      <a:pos x="f46" y="f52"/>
                    </a:cxn>
                    <a:cxn ang="f36">
                      <a:pos x="f53" y="f49"/>
                    </a:cxn>
                    <a:cxn ang="f36">
                      <a:pos x="f46" y="f54"/>
                    </a:cxn>
                    <a:cxn ang="f36">
                      <a:pos x="f55" y="f49"/>
                    </a:cxn>
                    <a:cxn ang="f36">
                      <a:pos x="f46" y="f52"/>
                    </a:cxn>
                  </a:cxnLst>
                  <a:rect l="f42" t="f45" r="f43" b="f44"/>
                  <a:pathLst>
                    <a:path w="274668" h="274668">
                      <a:moveTo>
                        <a:pt x="f7" y="f5"/>
                      </a:moveTo>
                      <a:cubicBezTo>
                        <a:pt x="f8" y="f5"/>
                        <a:pt x="f5" y="f9"/>
                        <a:pt x="f5" y="f7"/>
                      </a:cubicBezTo>
                      <a:cubicBezTo>
                        <a:pt x="f5" y="f10"/>
                        <a:pt x="f9" y="f6"/>
                        <a:pt x="f7" y="f6"/>
                      </a:cubicBezTo>
                      <a:cubicBezTo>
                        <a:pt x="f10" y="f6"/>
                        <a:pt x="f6" y="f10"/>
                        <a:pt x="f6" y="f7"/>
                      </a:cubicBezTo>
                      <a:cubicBezTo>
                        <a:pt x="f6" y="f9"/>
                        <a:pt x="f10" y="f5"/>
                        <a:pt x="f7" y="f5"/>
                      </a:cubicBezTo>
                      <a:close/>
                      <a:moveTo>
                        <a:pt x="f7" y="f11"/>
                      </a:moveTo>
                      <a:cubicBezTo>
                        <a:pt x="f12" y="f11"/>
                        <a:pt x="f13" y="f14"/>
                        <a:pt x="f13" y="f7"/>
                      </a:cubicBezTo>
                      <a:cubicBezTo>
                        <a:pt x="f13" y="f15"/>
                        <a:pt x="f15" y="f13"/>
                        <a:pt x="f7" y="f13"/>
                      </a:cubicBezTo>
                      <a:cubicBezTo>
                        <a:pt x="f16" y="f13"/>
                        <a:pt x="f11" y="f15"/>
                        <a:pt x="f11" y="f7"/>
                      </a:cubicBezTo>
                      <a:cubicBezTo>
                        <a:pt x="f11" y="f14"/>
                        <a:pt x="f16" y="f11"/>
                        <a:pt x="f7" y="f11"/>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2" name="Freeform 26">
                  <a:extLst>
                    <a:ext uri="{FF2B5EF4-FFF2-40B4-BE49-F238E27FC236}">
                      <a16:creationId xmlns:a16="http://schemas.microsoft.com/office/drawing/2014/main" id="{E5BD419F-2336-D563-4FC1-1F5B1DF491F4}"/>
                    </a:ext>
                  </a:extLst>
                </p:cNvPr>
                <p:cNvSpPr/>
                <p:nvPr/>
              </p:nvSpPr>
              <p:spPr>
                <a:xfrm>
                  <a:off x="10163620" y="4928524"/>
                  <a:ext cx="42501" cy="42501"/>
                </a:xfrm>
                <a:custGeom>
                  <a:avLst/>
                  <a:gdLst>
                    <a:gd name="f0" fmla="val 10800000"/>
                    <a:gd name="f1" fmla="val 5400000"/>
                    <a:gd name="f2" fmla="val 180"/>
                    <a:gd name="f3" fmla="val w"/>
                    <a:gd name="f4" fmla="val h"/>
                    <a:gd name="f5" fmla="val 0"/>
                    <a:gd name="f6" fmla="val 64257"/>
                    <a:gd name="f7" fmla="val 32129"/>
                    <a:gd name="f8" fmla="val 49873"/>
                    <a:gd name="f9" fmla="val 14385"/>
                    <a:gd name="f10" fmla="val 14384"/>
                    <a:gd name="f11" fmla="+- 0 0 -90"/>
                    <a:gd name="f12" fmla="*/ f3 1 64257"/>
                    <a:gd name="f13" fmla="*/ f4 1 64257"/>
                    <a:gd name="f14" fmla="+- f6 0 f5"/>
                    <a:gd name="f15" fmla="*/ f11 f0 1"/>
                    <a:gd name="f16" fmla="*/ f14 1 64257"/>
                    <a:gd name="f17" fmla="*/ 64257 f14 1"/>
                    <a:gd name="f18" fmla="*/ 32129 f14 1"/>
                    <a:gd name="f19" fmla="*/ 0 f14 1"/>
                    <a:gd name="f20" fmla="*/ f15 1 f2"/>
                    <a:gd name="f21" fmla="*/ f17 1 64257"/>
                    <a:gd name="f22" fmla="*/ f18 1 64257"/>
                    <a:gd name="f23" fmla="*/ f19 1 6425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64257" h="64257">
                      <a:moveTo>
                        <a:pt x="f6" y="f7"/>
                      </a:moveTo>
                      <a:cubicBezTo>
                        <a:pt x="f6" y="f8"/>
                        <a:pt x="f8" y="f6"/>
                        <a:pt x="f7" y="f6"/>
                      </a:cubicBezTo>
                      <a:cubicBezTo>
                        <a:pt x="f9" y="f6"/>
                        <a:pt x="f5" y="f8"/>
                        <a:pt x="f5" y="f7"/>
                      </a:cubicBezTo>
                      <a:cubicBezTo>
                        <a:pt x="f5" y="f10"/>
                        <a:pt x="f9" y="f5"/>
                        <a:pt x="f7" y="f5"/>
                      </a:cubicBezTo>
                      <a:cubicBezTo>
                        <a:pt x="f8" y="f5"/>
                        <a:pt x="f6" y="f10"/>
                        <a:pt x="f6"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grpSp>
        <p:sp>
          <p:nvSpPr>
            <p:cNvPr id="15" name="Freeform 21">
              <a:extLst>
                <a:ext uri="{FF2B5EF4-FFF2-40B4-BE49-F238E27FC236}">
                  <a16:creationId xmlns:a16="http://schemas.microsoft.com/office/drawing/2014/main" id="{EA545EED-B655-76BF-89CC-D219EDD3FE1F}"/>
                </a:ext>
              </a:extLst>
            </p:cNvPr>
            <p:cNvSpPr/>
            <p:nvPr/>
          </p:nvSpPr>
          <p:spPr>
            <a:xfrm>
              <a:off x="8531516" y="4910611"/>
              <a:ext cx="363757" cy="295835"/>
            </a:xfrm>
            <a:custGeom>
              <a:avLst/>
              <a:gdLst>
                <a:gd name="f0" fmla="val 10800000"/>
                <a:gd name="f1" fmla="val 5400000"/>
                <a:gd name="f2" fmla="val 180"/>
                <a:gd name="f3" fmla="val w"/>
                <a:gd name="f4" fmla="val h"/>
                <a:gd name="f5" fmla="val 0"/>
                <a:gd name="f6" fmla="val 549966"/>
                <a:gd name="f7" fmla="val 447280"/>
                <a:gd name="f8" fmla="val 173243"/>
                <a:gd name="f9" fmla="val 447281"/>
                <a:gd name="f10" fmla="val 381134"/>
                <a:gd name="f11" fmla="val 494529"/>
                <a:gd name="f12" fmla="val 275298"/>
                <a:gd name="f13" fmla="val 125995"/>
                <a:gd name="f14" fmla="val 120955"/>
                <a:gd name="f15" fmla="val 116545"/>
                <a:gd name="f16" fmla="val 493899"/>
                <a:gd name="f17" fmla="val 111505"/>
                <a:gd name="f18" fmla="val 515948"/>
                <a:gd name="f19" fmla="val 95756"/>
                <a:gd name="f20" fmla="val 534847"/>
                <a:gd name="f21" fmla="val 75597"/>
                <a:gd name="f22" fmla="val 52918"/>
                <a:gd name="f23" fmla="val 529807"/>
                <a:gd name="f24" fmla="val 61737"/>
                <a:gd name="f25" fmla="val 507758"/>
                <a:gd name="f26" fmla="val 68037"/>
                <a:gd name="f27" fmla="val 485079"/>
                <a:gd name="f28" fmla="val 70557"/>
                <a:gd name="f29" fmla="val 508388"/>
                <a:gd name="f30" fmla="val 56698"/>
                <a:gd name="f31" fmla="val 526027"/>
                <a:gd name="f32" fmla="val 34649"/>
                <a:gd name="f33" fmla="val 8190"/>
                <a:gd name="f34" fmla="val 512798"/>
                <a:gd name="f35" fmla="val 21419"/>
                <a:gd name="f36" fmla="val 488859"/>
                <a:gd name="f37" fmla="val 30239"/>
                <a:gd name="f38" fmla="val 463030"/>
                <a:gd name="f39" fmla="val 35908"/>
                <a:gd name="f40" fmla="val 442241"/>
                <a:gd name="f41" fmla="val 13859"/>
                <a:gd name="f42" fmla="val 413262"/>
                <a:gd name="f43" fmla="val 380504"/>
                <a:gd name="f44" fmla="val 318136"/>
                <a:gd name="f45" fmla="val 267739"/>
                <a:gd name="f46" fmla="val 50398"/>
                <a:gd name="f47" fmla="val 112765"/>
                <a:gd name="f48" fmla="val 121585"/>
                <a:gd name="f49" fmla="val 268998"/>
                <a:gd name="f50" fmla="val 130404"/>
                <a:gd name="f51" fmla="val 270888"/>
                <a:gd name="f52" fmla="val 138594"/>
                <a:gd name="f53" fmla="val 177022"/>
                <a:gd name="f54" fmla="val 134184"/>
                <a:gd name="f55" fmla="val 93866"/>
                <a:gd name="f56" fmla="val 88826"/>
                <a:gd name="f57" fmla="val 38428"/>
                <a:gd name="f58" fmla="val 20789"/>
                <a:gd name="f59" fmla="val 28979"/>
                <a:gd name="f60" fmla="val 37168"/>
                <a:gd name="f61" fmla="val 23309"/>
                <a:gd name="f62" fmla="val 77487"/>
                <a:gd name="f63" fmla="val 43468"/>
                <a:gd name="f64" fmla="val 151194"/>
                <a:gd name="f65" fmla="val 73707"/>
                <a:gd name="f66" fmla="val 171353"/>
                <a:gd name="f67" fmla="val 55438"/>
                <a:gd name="f68" fmla="val 170723"/>
                <a:gd name="f69" fmla="val 37798"/>
                <a:gd name="f70" fmla="val 165683"/>
                <a:gd name="f71" fmla="val 22679"/>
                <a:gd name="f72" fmla="val 157493"/>
                <a:gd name="f73" fmla="val 158123"/>
                <a:gd name="f74" fmla="val 158753"/>
                <a:gd name="f75" fmla="val 213561"/>
                <a:gd name="f76" fmla="val 258919"/>
                <a:gd name="f77" fmla="val 113395"/>
                <a:gd name="f78" fmla="val 269628"/>
                <a:gd name="f79" fmla="val 103946"/>
                <a:gd name="f80" fmla="val 272148"/>
                <a:gd name="f81" fmla="val 273408"/>
                <a:gd name="f82" fmla="val 83786"/>
                <a:gd name="f83" fmla="val 76227"/>
                <a:gd name="f84" fmla="val 69297"/>
                <a:gd name="f85" fmla="val 272778"/>
                <a:gd name="f86" fmla="val 62367"/>
                <a:gd name="f87" fmla="val 271518"/>
                <a:gd name="f88" fmla="val 76857"/>
                <a:gd name="f89" fmla="val 316246"/>
                <a:gd name="f90" fmla="val 118435"/>
                <a:gd name="f91" fmla="val 349005"/>
                <a:gd name="f92" fmla="val 167573"/>
                <a:gd name="f93" fmla="val 349635"/>
                <a:gd name="f94" fmla="val 129144"/>
                <a:gd name="f95" fmla="val 379874"/>
                <a:gd name="f96" fmla="val 80006"/>
                <a:gd name="f97" fmla="val 398143"/>
                <a:gd name="f98" fmla="val 27089"/>
                <a:gd name="f99" fmla="val 18269"/>
                <a:gd name="f100" fmla="val 8820"/>
                <a:gd name="f101" fmla="val 397513"/>
                <a:gd name="f102" fmla="val 396883"/>
                <a:gd name="f103" fmla="val 428382"/>
                <a:gd name="f104" fmla="val 109615"/>
                <a:gd name="f105" fmla="+- 0 0 -90"/>
                <a:gd name="f106" fmla="*/ f3 1 549966"/>
                <a:gd name="f107" fmla="*/ f4 1 447280"/>
                <a:gd name="f108" fmla="+- f7 0 f5"/>
                <a:gd name="f109" fmla="+- f6 0 f5"/>
                <a:gd name="f110" fmla="*/ f105 f0 1"/>
                <a:gd name="f111" fmla="*/ f109 1 549966"/>
                <a:gd name="f112" fmla="*/ f108 1 447280"/>
                <a:gd name="f113" fmla="*/ 173243 f109 1"/>
                <a:gd name="f114" fmla="*/ 447281 f108 1"/>
                <a:gd name="f115" fmla="*/ 494529 f109 1"/>
                <a:gd name="f116" fmla="*/ 125995 f108 1"/>
                <a:gd name="f117" fmla="*/ 493899 f109 1"/>
                <a:gd name="f118" fmla="*/ 111505 f108 1"/>
                <a:gd name="f119" fmla="*/ 549966 f109 1"/>
                <a:gd name="f120" fmla="*/ 52918 f108 1"/>
                <a:gd name="f121" fmla="*/ 485079 f109 1"/>
                <a:gd name="f122" fmla="*/ 70557 f108 1"/>
                <a:gd name="f123" fmla="*/ 534847 f109 1"/>
                <a:gd name="f124" fmla="*/ 8190 f108 1"/>
                <a:gd name="f125" fmla="*/ 463030 f109 1"/>
                <a:gd name="f126" fmla="*/ 35908 f108 1"/>
                <a:gd name="f127" fmla="*/ 380504 f109 1"/>
                <a:gd name="f128" fmla="*/ 0 f108 1"/>
                <a:gd name="f129" fmla="*/ 267739 f109 1"/>
                <a:gd name="f130" fmla="*/ 112765 f108 1"/>
                <a:gd name="f131" fmla="*/ 270888 f109 1"/>
                <a:gd name="f132" fmla="*/ 138594 f108 1"/>
                <a:gd name="f133" fmla="*/ 38428 f109 1"/>
                <a:gd name="f134" fmla="*/ 20789 f108 1"/>
                <a:gd name="f135" fmla="*/ 23309 f109 1"/>
                <a:gd name="f136" fmla="*/ 77487 f108 1"/>
                <a:gd name="f137" fmla="*/ 73707 f109 1"/>
                <a:gd name="f138" fmla="*/ 171353 f108 1"/>
                <a:gd name="f139" fmla="*/ 22679 f109 1"/>
                <a:gd name="f140" fmla="*/ 157493 f108 1"/>
                <a:gd name="f141" fmla="*/ 158753 f108 1"/>
                <a:gd name="f142" fmla="*/ 113395 f109 1"/>
                <a:gd name="f143" fmla="*/ 269628 f108 1"/>
                <a:gd name="f144" fmla="*/ 83786 f109 1"/>
                <a:gd name="f145" fmla="*/ 273408 f108 1"/>
                <a:gd name="f146" fmla="*/ 62367 f109 1"/>
                <a:gd name="f147" fmla="*/ 271518 f108 1"/>
                <a:gd name="f148" fmla="*/ 167573 f109 1"/>
                <a:gd name="f149" fmla="*/ 349635 f108 1"/>
                <a:gd name="f150" fmla="*/ 27089 f109 1"/>
                <a:gd name="f151" fmla="*/ 398143 f108 1"/>
                <a:gd name="f152" fmla="*/ 0 f109 1"/>
                <a:gd name="f153" fmla="*/ 396883 f108 1"/>
                <a:gd name="f154" fmla="*/ f110 1 f2"/>
                <a:gd name="f155" fmla="*/ f113 1 549966"/>
                <a:gd name="f156" fmla="*/ f114 1 447280"/>
                <a:gd name="f157" fmla="*/ f115 1 549966"/>
                <a:gd name="f158" fmla="*/ f116 1 447280"/>
                <a:gd name="f159" fmla="*/ f117 1 549966"/>
                <a:gd name="f160" fmla="*/ f118 1 447280"/>
                <a:gd name="f161" fmla="*/ f119 1 549966"/>
                <a:gd name="f162" fmla="*/ f120 1 447280"/>
                <a:gd name="f163" fmla="*/ f121 1 549966"/>
                <a:gd name="f164" fmla="*/ f122 1 447280"/>
                <a:gd name="f165" fmla="*/ f123 1 549966"/>
                <a:gd name="f166" fmla="*/ f124 1 447280"/>
                <a:gd name="f167" fmla="*/ f125 1 549966"/>
                <a:gd name="f168" fmla="*/ f126 1 447280"/>
                <a:gd name="f169" fmla="*/ f127 1 549966"/>
                <a:gd name="f170" fmla="*/ f128 1 447280"/>
                <a:gd name="f171" fmla="*/ f129 1 549966"/>
                <a:gd name="f172" fmla="*/ f130 1 447280"/>
                <a:gd name="f173" fmla="*/ f131 1 549966"/>
                <a:gd name="f174" fmla="*/ f132 1 447280"/>
                <a:gd name="f175" fmla="*/ f133 1 549966"/>
                <a:gd name="f176" fmla="*/ f134 1 447280"/>
                <a:gd name="f177" fmla="*/ f135 1 549966"/>
                <a:gd name="f178" fmla="*/ f136 1 447280"/>
                <a:gd name="f179" fmla="*/ f137 1 549966"/>
                <a:gd name="f180" fmla="*/ f138 1 447280"/>
                <a:gd name="f181" fmla="*/ f139 1 549966"/>
                <a:gd name="f182" fmla="*/ f140 1 447280"/>
                <a:gd name="f183" fmla="*/ f141 1 447280"/>
                <a:gd name="f184" fmla="*/ f142 1 549966"/>
                <a:gd name="f185" fmla="*/ f143 1 447280"/>
                <a:gd name="f186" fmla="*/ f144 1 549966"/>
                <a:gd name="f187" fmla="*/ f145 1 447280"/>
                <a:gd name="f188" fmla="*/ f146 1 549966"/>
                <a:gd name="f189" fmla="*/ f147 1 447280"/>
                <a:gd name="f190" fmla="*/ f148 1 549966"/>
                <a:gd name="f191" fmla="*/ f149 1 447280"/>
                <a:gd name="f192" fmla="*/ f150 1 549966"/>
                <a:gd name="f193" fmla="*/ f151 1 447280"/>
                <a:gd name="f194" fmla="*/ f152 1 549966"/>
                <a:gd name="f195" fmla="*/ f153 1 447280"/>
                <a:gd name="f196" fmla="*/ f5 1 f111"/>
                <a:gd name="f197" fmla="*/ f6 1 f111"/>
                <a:gd name="f198" fmla="*/ f5 1 f112"/>
                <a:gd name="f199" fmla="*/ f7 1 f112"/>
                <a:gd name="f200" fmla="+- f154 0 f1"/>
                <a:gd name="f201" fmla="*/ f155 1 f111"/>
                <a:gd name="f202" fmla="*/ f156 1 f112"/>
                <a:gd name="f203" fmla="*/ f157 1 f111"/>
                <a:gd name="f204" fmla="*/ f158 1 f112"/>
                <a:gd name="f205" fmla="*/ f159 1 f111"/>
                <a:gd name="f206" fmla="*/ f160 1 f112"/>
                <a:gd name="f207" fmla="*/ f161 1 f111"/>
                <a:gd name="f208" fmla="*/ f162 1 f112"/>
                <a:gd name="f209" fmla="*/ f163 1 f111"/>
                <a:gd name="f210" fmla="*/ f164 1 f112"/>
                <a:gd name="f211" fmla="*/ f165 1 f111"/>
                <a:gd name="f212" fmla="*/ f166 1 f112"/>
                <a:gd name="f213" fmla="*/ f167 1 f111"/>
                <a:gd name="f214" fmla="*/ f168 1 f112"/>
                <a:gd name="f215" fmla="*/ f169 1 f111"/>
                <a:gd name="f216" fmla="*/ f170 1 f112"/>
                <a:gd name="f217" fmla="*/ f171 1 f111"/>
                <a:gd name="f218" fmla="*/ f172 1 f112"/>
                <a:gd name="f219" fmla="*/ f173 1 f111"/>
                <a:gd name="f220" fmla="*/ f174 1 f112"/>
                <a:gd name="f221" fmla="*/ f175 1 f111"/>
                <a:gd name="f222" fmla="*/ f176 1 f112"/>
                <a:gd name="f223" fmla="*/ f177 1 f111"/>
                <a:gd name="f224" fmla="*/ f178 1 f112"/>
                <a:gd name="f225" fmla="*/ f179 1 f111"/>
                <a:gd name="f226" fmla="*/ f180 1 f112"/>
                <a:gd name="f227" fmla="*/ f181 1 f111"/>
                <a:gd name="f228" fmla="*/ f182 1 f112"/>
                <a:gd name="f229" fmla="*/ f183 1 f112"/>
                <a:gd name="f230" fmla="*/ f184 1 f111"/>
                <a:gd name="f231" fmla="*/ f185 1 f112"/>
                <a:gd name="f232" fmla="*/ f186 1 f111"/>
                <a:gd name="f233" fmla="*/ f187 1 f112"/>
                <a:gd name="f234" fmla="*/ f188 1 f111"/>
                <a:gd name="f235" fmla="*/ f189 1 f112"/>
                <a:gd name="f236" fmla="*/ f190 1 f111"/>
                <a:gd name="f237" fmla="*/ f191 1 f112"/>
                <a:gd name="f238" fmla="*/ f192 1 f111"/>
                <a:gd name="f239" fmla="*/ f193 1 f112"/>
                <a:gd name="f240" fmla="*/ f194 1 f111"/>
                <a:gd name="f241" fmla="*/ f195 1 f112"/>
                <a:gd name="f242" fmla="*/ f196 f106 1"/>
                <a:gd name="f243" fmla="*/ f197 f106 1"/>
                <a:gd name="f244" fmla="*/ f199 f107 1"/>
                <a:gd name="f245" fmla="*/ f198 f107 1"/>
                <a:gd name="f246" fmla="*/ f201 f106 1"/>
                <a:gd name="f247" fmla="*/ f202 f107 1"/>
                <a:gd name="f248" fmla="*/ f203 f106 1"/>
                <a:gd name="f249" fmla="*/ f204 f107 1"/>
                <a:gd name="f250" fmla="*/ f205 f106 1"/>
                <a:gd name="f251" fmla="*/ f206 f107 1"/>
                <a:gd name="f252" fmla="*/ f207 f106 1"/>
                <a:gd name="f253" fmla="*/ f208 f107 1"/>
                <a:gd name="f254" fmla="*/ f209 f106 1"/>
                <a:gd name="f255" fmla="*/ f210 f107 1"/>
                <a:gd name="f256" fmla="*/ f211 f106 1"/>
                <a:gd name="f257" fmla="*/ f212 f107 1"/>
                <a:gd name="f258" fmla="*/ f213 f106 1"/>
                <a:gd name="f259" fmla="*/ f214 f107 1"/>
                <a:gd name="f260" fmla="*/ f215 f106 1"/>
                <a:gd name="f261" fmla="*/ f216 f107 1"/>
                <a:gd name="f262" fmla="*/ f217 f106 1"/>
                <a:gd name="f263" fmla="*/ f218 f107 1"/>
                <a:gd name="f264" fmla="*/ f219 f106 1"/>
                <a:gd name="f265" fmla="*/ f220 f107 1"/>
                <a:gd name="f266" fmla="*/ f221 f106 1"/>
                <a:gd name="f267" fmla="*/ f222 f107 1"/>
                <a:gd name="f268" fmla="*/ f223 f106 1"/>
                <a:gd name="f269" fmla="*/ f224 f107 1"/>
                <a:gd name="f270" fmla="*/ f225 f106 1"/>
                <a:gd name="f271" fmla="*/ f226 f107 1"/>
                <a:gd name="f272" fmla="*/ f227 f106 1"/>
                <a:gd name="f273" fmla="*/ f228 f107 1"/>
                <a:gd name="f274" fmla="*/ f229 f107 1"/>
                <a:gd name="f275" fmla="*/ f230 f106 1"/>
                <a:gd name="f276" fmla="*/ f231 f107 1"/>
                <a:gd name="f277" fmla="*/ f232 f106 1"/>
                <a:gd name="f278" fmla="*/ f233 f107 1"/>
                <a:gd name="f279" fmla="*/ f234 f106 1"/>
                <a:gd name="f280" fmla="*/ f235 f107 1"/>
                <a:gd name="f281" fmla="*/ f236 f106 1"/>
                <a:gd name="f282" fmla="*/ f237 f107 1"/>
                <a:gd name="f283" fmla="*/ f238 f106 1"/>
                <a:gd name="f284" fmla="*/ f239 f107 1"/>
                <a:gd name="f285" fmla="*/ f240 f106 1"/>
                <a:gd name="f286" fmla="*/ f241 f107 1"/>
              </a:gdLst>
              <a:ahLst/>
              <a:cxnLst>
                <a:cxn ang="3cd4">
                  <a:pos x="hc" y="t"/>
                </a:cxn>
                <a:cxn ang="0">
                  <a:pos x="r" y="vc"/>
                </a:cxn>
                <a:cxn ang="cd4">
                  <a:pos x="hc" y="b"/>
                </a:cxn>
                <a:cxn ang="cd2">
                  <a:pos x="l" y="vc"/>
                </a:cxn>
                <a:cxn ang="f200">
                  <a:pos x="f246" y="f247"/>
                </a:cxn>
                <a:cxn ang="f200">
                  <a:pos x="f248" y="f249"/>
                </a:cxn>
                <a:cxn ang="f200">
                  <a:pos x="f250" y="f251"/>
                </a:cxn>
                <a:cxn ang="f200">
                  <a:pos x="f252" y="f253"/>
                </a:cxn>
                <a:cxn ang="f200">
                  <a:pos x="f254" y="f255"/>
                </a:cxn>
                <a:cxn ang="f200">
                  <a:pos x="f256" y="f257"/>
                </a:cxn>
                <a:cxn ang="f200">
                  <a:pos x="f258" y="f259"/>
                </a:cxn>
                <a:cxn ang="f200">
                  <a:pos x="f260" y="f261"/>
                </a:cxn>
                <a:cxn ang="f200">
                  <a:pos x="f262" y="f263"/>
                </a:cxn>
                <a:cxn ang="f200">
                  <a:pos x="f264" y="f265"/>
                </a:cxn>
                <a:cxn ang="f200">
                  <a:pos x="f266" y="f267"/>
                </a:cxn>
                <a:cxn ang="f200">
                  <a:pos x="f268" y="f269"/>
                </a:cxn>
                <a:cxn ang="f200">
                  <a:pos x="f270" y="f271"/>
                </a:cxn>
                <a:cxn ang="f200">
                  <a:pos x="f272" y="f273"/>
                </a:cxn>
                <a:cxn ang="f200">
                  <a:pos x="f272" y="f274"/>
                </a:cxn>
                <a:cxn ang="f200">
                  <a:pos x="f275" y="f276"/>
                </a:cxn>
                <a:cxn ang="f200">
                  <a:pos x="f277" y="f278"/>
                </a:cxn>
                <a:cxn ang="f200">
                  <a:pos x="f279" y="f280"/>
                </a:cxn>
                <a:cxn ang="f200">
                  <a:pos x="f281" y="f282"/>
                </a:cxn>
                <a:cxn ang="f200">
                  <a:pos x="f283" y="f284"/>
                </a:cxn>
                <a:cxn ang="f200">
                  <a:pos x="f285" y="f286"/>
                </a:cxn>
                <a:cxn ang="f200">
                  <a:pos x="f246" y="f247"/>
                </a:cxn>
              </a:cxnLst>
              <a:rect l="f242" t="f245" r="f243" b="f244"/>
              <a:pathLst>
                <a:path w="549966" h="447280">
                  <a:moveTo>
                    <a:pt x="f8" y="f9"/>
                  </a:moveTo>
                  <a:cubicBezTo>
                    <a:pt x="f10" y="f9"/>
                    <a:pt x="f11" y="f12"/>
                    <a:pt x="f11" y="f13"/>
                  </a:cubicBezTo>
                  <a:cubicBezTo>
                    <a:pt x="f11" y="f14"/>
                    <a:pt x="f11" y="f15"/>
                    <a:pt x="f16" y="f17"/>
                  </a:cubicBezTo>
                  <a:cubicBezTo>
                    <a:pt x="f18" y="f19"/>
                    <a:pt x="f20" y="f21"/>
                    <a:pt x="f6" y="f22"/>
                  </a:cubicBezTo>
                  <a:cubicBezTo>
                    <a:pt x="f23" y="f24"/>
                    <a:pt x="f25" y="f26"/>
                    <a:pt x="f27" y="f28"/>
                  </a:cubicBezTo>
                  <a:cubicBezTo>
                    <a:pt x="f29" y="f30"/>
                    <a:pt x="f31" y="f32"/>
                    <a:pt x="f20" y="f33"/>
                  </a:cubicBezTo>
                  <a:cubicBezTo>
                    <a:pt x="f34" y="f35"/>
                    <a:pt x="f36" y="f37"/>
                    <a:pt x="f38" y="f39"/>
                  </a:cubicBezTo>
                  <a:cubicBezTo>
                    <a:pt x="f40" y="f41"/>
                    <a:pt x="f42" y="f5"/>
                    <a:pt x="f43" y="f5"/>
                  </a:cubicBezTo>
                  <a:cubicBezTo>
                    <a:pt x="f44" y="f5"/>
                    <a:pt x="f45" y="f46"/>
                    <a:pt x="f45" y="f47"/>
                  </a:cubicBezTo>
                  <a:cubicBezTo>
                    <a:pt x="f45" y="f48"/>
                    <a:pt x="f49" y="f50"/>
                    <a:pt x="f51" y="f52"/>
                  </a:cubicBezTo>
                  <a:cubicBezTo>
                    <a:pt x="f53" y="f54"/>
                    <a:pt x="f55" y="f56"/>
                    <a:pt x="f57" y="f58"/>
                  </a:cubicBezTo>
                  <a:cubicBezTo>
                    <a:pt x="f59" y="f60"/>
                    <a:pt x="f61" y="f30"/>
                    <a:pt x="f61" y="f62"/>
                  </a:cubicBezTo>
                  <a:cubicBezTo>
                    <a:pt x="f61" y="f15"/>
                    <a:pt x="f63" y="f64"/>
                    <a:pt x="f65" y="f66"/>
                  </a:cubicBezTo>
                  <a:cubicBezTo>
                    <a:pt x="f67" y="f68"/>
                    <a:pt x="f69" y="f70"/>
                    <a:pt x="f71" y="f72"/>
                  </a:cubicBezTo>
                  <a:cubicBezTo>
                    <a:pt x="f71" y="f73"/>
                    <a:pt x="f71" y="f73"/>
                    <a:pt x="f71" y="f74"/>
                  </a:cubicBezTo>
                  <a:cubicBezTo>
                    <a:pt x="f71" y="f75"/>
                    <a:pt x="f24" y="f76"/>
                    <a:pt x="f77" y="f78"/>
                  </a:cubicBezTo>
                  <a:cubicBezTo>
                    <a:pt x="f79" y="f80"/>
                    <a:pt x="f55" y="f81"/>
                    <a:pt x="f82" y="f81"/>
                  </a:cubicBezTo>
                  <a:cubicBezTo>
                    <a:pt x="f83" y="f81"/>
                    <a:pt x="f84" y="f85"/>
                    <a:pt x="f86" y="f87"/>
                  </a:cubicBezTo>
                  <a:cubicBezTo>
                    <a:pt x="f88" y="f89"/>
                    <a:pt x="f90" y="f91"/>
                    <a:pt x="f92" y="f93"/>
                  </a:cubicBezTo>
                  <a:cubicBezTo>
                    <a:pt x="f94" y="f95"/>
                    <a:pt x="f96" y="f97"/>
                    <a:pt x="f98" y="f97"/>
                  </a:cubicBezTo>
                  <a:cubicBezTo>
                    <a:pt x="f99" y="f97"/>
                    <a:pt x="f100" y="f101"/>
                    <a:pt x="f5" y="f102"/>
                  </a:cubicBezTo>
                  <a:cubicBezTo>
                    <a:pt x="f46" y="f103"/>
                    <a:pt x="f104" y="f9"/>
                    <a:pt x="f8" y="f9"/>
                  </a:cubicBezTo>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7" name="Freeform 16">
              <a:extLst>
                <a:ext uri="{FF2B5EF4-FFF2-40B4-BE49-F238E27FC236}">
                  <a16:creationId xmlns:a16="http://schemas.microsoft.com/office/drawing/2014/main" id="{3E705037-32C2-16DD-6502-E08454F75B15}"/>
                </a:ext>
              </a:extLst>
            </p:cNvPr>
            <p:cNvSpPr/>
            <p:nvPr/>
          </p:nvSpPr>
          <p:spPr>
            <a:xfrm>
              <a:off x="10502368" y="4763109"/>
              <a:ext cx="562502" cy="562502"/>
            </a:xfrm>
            <a:custGeom>
              <a:avLst/>
              <a:gdLst>
                <a:gd name="f0" fmla="val 10800000"/>
                <a:gd name="f1" fmla="val 5400000"/>
                <a:gd name="f2" fmla="val 180"/>
                <a:gd name="f3" fmla="val w"/>
                <a:gd name="f4" fmla="val h"/>
                <a:gd name="f5" fmla="val 0"/>
                <a:gd name="f6" fmla="val 850463"/>
                <a:gd name="f7" fmla="val 425232"/>
                <a:gd name="f8" fmla="val 660081"/>
                <a:gd name="f9" fmla="val 850464"/>
                <a:gd name="f10" fmla="val 190382"/>
                <a:gd name="f11" fmla="val 190383"/>
                <a:gd name="f12" fmla="+- 0 0 -90"/>
                <a:gd name="f13" fmla="*/ f3 1 850463"/>
                <a:gd name="f14" fmla="*/ f4 1 850463"/>
                <a:gd name="f15" fmla="+- f6 0 f5"/>
                <a:gd name="f16" fmla="*/ f12 f0 1"/>
                <a:gd name="f17" fmla="*/ f15 1 850463"/>
                <a:gd name="f18" fmla="*/ 850463 f15 1"/>
                <a:gd name="f19" fmla="*/ 425232 f15 1"/>
                <a:gd name="f20" fmla="*/ 850464 f15 1"/>
                <a:gd name="f21" fmla="*/ 0 f15 1"/>
                <a:gd name="f22" fmla="*/ f16 1 f2"/>
                <a:gd name="f23" fmla="*/ f18 1 850463"/>
                <a:gd name="f24" fmla="*/ f19 1 850463"/>
                <a:gd name="f25" fmla="*/ f20 1 850463"/>
                <a:gd name="f26" fmla="*/ f21 1 850463"/>
                <a:gd name="f27" fmla="*/ f5 1 f17"/>
                <a:gd name="f28" fmla="*/ f6 1 f17"/>
                <a:gd name="f29" fmla="+- f22 0 f1"/>
                <a:gd name="f30" fmla="*/ f23 1 f17"/>
                <a:gd name="f31" fmla="*/ f24 1 f17"/>
                <a:gd name="f32" fmla="*/ f25 1 f17"/>
                <a:gd name="f33" fmla="*/ f26 1 f17"/>
                <a:gd name="f34" fmla="*/ f27 f13 1"/>
                <a:gd name="f35" fmla="*/ f28 f13 1"/>
                <a:gd name="f36" fmla="*/ f28 f14 1"/>
                <a:gd name="f37" fmla="*/ f27 f14 1"/>
                <a:gd name="f38" fmla="*/ f30 f13 1"/>
                <a:gd name="f39" fmla="*/ f31 f14 1"/>
                <a:gd name="f40" fmla="*/ f31 f13 1"/>
                <a:gd name="f41" fmla="*/ f32 f14 1"/>
                <a:gd name="f42" fmla="*/ f33 f13 1"/>
                <a:gd name="f43" fmla="*/ f33 f14 1"/>
              </a:gdLst>
              <a:ahLst/>
              <a:cxnLst>
                <a:cxn ang="3cd4">
                  <a:pos x="hc" y="t"/>
                </a:cxn>
                <a:cxn ang="0">
                  <a:pos x="r" y="vc"/>
                </a:cxn>
                <a:cxn ang="cd4">
                  <a:pos x="hc" y="b"/>
                </a:cxn>
                <a:cxn ang="cd2">
                  <a:pos x="l" y="vc"/>
                </a:cxn>
                <a:cxn ang="f29">
                  <a:pos x="f38" y="f39"/>
                </a:cxn>
                <a:cxn ang="f29">
                  <a:pos x="f40" y="f41"/>
                </a:cxn>
                <a:cxn ang="f29">
                  <a:pos x="f42" y="f39"/>
                </a:cxn>
                <a:cxn ang="f29">
                  <a:pos x="f40" y="f43"/>
                </a:cxn>
                <a:cxn ang="f29">
                  <a:pos x="f38" y="f39"/>
                </a:cxn>
              </a:cxnLst>
              <a:rect l="f34" t="f37" r="f35" b="f36"/>
              <a:pathLst>
                <a:path w="850463" h="850463">
                  <a:moveTo>
                    <a:pt x="f6" y="f7"/>
                  </a:moveTo>
                  <a:cubicBezTo>
                    <a:pt x="f6" y="f8"/>
                    <a:pt x="f8" y="f9"/>
                    <a:pt x="f7" y="f9"/>
                  </a:cubicBezTo>
                  <a:cubicBezTo>
                    <a:pt x="f10" y="f9"/>
                    <a:pt x="f5" y="f8"/>
                    <a:pt x="f5" y="f7"/>
                  </a:cubicBezTo>
                  <a:cubicBezTo>
                    <a:pt x="f5" y="f11"/>
                    <a:pt x="f10" y="f5"/>
                    <a:pt x="f7" y="f5"/>
                  </a:cubicBezTo>
                  <a:cubicBezTo>
                    <a:pt x="f8" y="f5"/>
                    <a:pt x="f6" y="f11"/>
                    <a:pt x="f6" y="f7"/>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19" name="Graphic 3">
              <a:extLst>
                <a:ext uri="{FF2B5EF4-FFF2-40B4-BE49-F238E27FC236}">
                  <a16:creationId xmlns:a16="http://schemas.microsoft.com/office/drawing/2014/main" id="{16A0953B-2A24-E8D6-DAEA-8CD356435CC1}"/>
                </a:ext>
              </a:extLst>
            </p:cNvPr>
            <p:cNvGrpSpPr/>
            <p:nvPr/>
          </p:nvGrpSpPr>
          <p:grpSpPr>
            <a:xfrm>
              <a:off x="8462196" y="4766438"/>
              <a:ext cx="562502" cy="576390"/>
              <a:chOff x="8462196" y="4766438"/>
              <a:chExt cx="562502" cy="576390"/>
            </a:xfrm>
          </p:grpSpPr>
          <p:sp>
            <p:nvSpPr>
              <p:cNvPr id="20" name="Freeform 14">
                <a:extLst>
                  <a:ext uri="{FF2B5EF4-FFF2-40B4-BE49-F238E27FC236}">
                    <a16:creationId xmlns:a16="http://schemas.microsoft.com/office/drawing/2014/main" id="{BA87AB08-1431-F1EF-A10D-F4AA9A97BF2F}"/>
                  </a:ext>
                </a:extLst>
              </p:cNvPr>
              <p:cNvSpPr/>
              <p:nvPr/>
            </p:nvSpPr>
            <p:spPr>
              <a:xfrm>
                <a:off x="8462196" y="4766438"/>
                <a:ext cx="562502" cy="559173"/>
              </a:xfrm>
              <a:custGeom>
                <a:avLst/>
                <a:gdLst>
                  <a:gd name="f0" fmla="val 10800000"/>
                  <a:gd name="f1" fmla="val 5400000"/>
                  <a:gd name="f2" fmla="val 180"/>
                  <a:gd name="f3" fmla="val w"/>
                  <a:gd name="f4" fmla="val h"/>
                  <a:gd name="f5" fmla="val 0"/>
                  <a:gd name="f6" fmla="val 850463"/>
                  <a:gd name="f7" fmla="val 845423"/>
                  <a:gd name="f8" fmla="val 425232"/>
                  <a:gd name="f9" fmla="val 190252"/>
                  <a:gd name="f10" fmla="val 660212"/>
                  <a:gd name="f11" fmla="val 637533"/>
                  <a:gd name="f12" fmla="val 155603"/>
                  <a:gd name="f13" fmla="val 813295"/>
                  <a:gd name="f14" fmla="val 359085"/>
                  <a:gd name="f15" fmla="val 845424"/>
                  <a:gd name="f16" fmla="val 548076"/>
                  <a:gd name="f17" fmla="val 251359"/>
                  <a:gd name="f18" fmla="val 331996"/>
                  <a:gd name="f19" fmla="val 225530"/>
                  <a:gd name="f20" fmla="val 422712"/>
                  <a:gd name="f21" fmla="val 166313"/>
                  <a:gd name="f22" fmla="val 519728"/>
                  <a:gd name="f23" fmla="val 566346"/>
                  <a:gd name="f24" fmla="val 614854"/>
                  <a:gd name="f25" fmla="val 174503"/>
                  <a:gd name="f26" fmla="val 279078"/>
                  <a:gd name="f27" fmla="val 561306"/>
                  <a:gd name="f28" fmla="val 508388"/>
                  <a:gd name="f29" fmla="val 492009"/>
                  <a:gd name="f30" fmla="val 311837"/>
                  <a:gd name="f31" fmla="val 345225"/>
                  <a:gd name="f32" fmla="val 609184"/>
                  <a:gd name="f33" fmla="val 590285"/>
                  <a:gd name="f34" fmla="val 491379"/>
                  <a:gd name="f35" fmla="val 694860"/>
                  <a:gd name="f36" fmla="val 813925"/>
                  <a:gd name="f37" fmla="+- 0 0 -90"/>
                  <a:gd name="f38" fmla="*/ f3 1 850463"/>
                  <a:gd name="f39" fmla="*/ f4 1 845423"/>
                  <a:gd name="f40" fmla="+- f7 0 f5"/>
                  <a:gd name="f41" fmla="+- f6 0 f5"/>
                  <a:gd name="f42" fmla="*/ f37 f0 1"/>
                  <a:gd name="f43" fmla="*/ f41 1 850463"/>
                  <a:gd name="f44" fmla="*/ f40 1 845423"/>
                  <a:gd name="f45" fmla="*/ 850463 f41 1"/>
                  <a:gd name="f46" fmla="*/ 425232 f40 1"/>
                  <a:gd name="f47" fmla="*/ 425232 f41 1"/>
                  <a:gd name="f48" fmla="*/ 0 f40 1"/>
                  <a:gd name="f49" fmla="*/ 0 f41 1"/>
                  <a:gd name="f50" fmla="*/ 359085 f41 1"/>
                  <a:gd name="f51" fmla="*/ 845424 f40 1"/>
                  <a:gd name="f52" fmla="*/ 548076 f40 1"/>
                  <a:gd name="f53" fmla="*/ 251359 f41 1"/>
                  <a:gd name="f54" fmla="*/ 331996 f40 1"/>
                  <a:gd name="f55" fmla="*/ 519728 f41 1"/>
                  <a:gd name="f56" fmla="*/ 166313 f40 1"/>
                  <a:gd name="f57" fmla="*/ 614854 f41 1"/>
                  <a:gd name="f58" fmla="*/ 174503 f40 1"/>
                  <a:gd name="f59" fmla="*/ 279078 f40 1"/>
                  <a:gd name="f60" fmla="*/ 561306 f41 1"/>
                  <a:gd name="f61" fmla="*/ 492009 f41 1"/>
                  <a:gd name="f62" fmla="*/ 345225 f40 1"/>
                  <a:gd name="f63" fmla="*/ 609184 f41 1"/>
                  <a:gd name="f64" fmla="*/ 590285 f41 1"/>
                  <a:gd name="f65" fmla="*/ 491379 f41 1"/>
                  <a:gd name="f66" fmla="*/ f42 1 f2"/>
                  <a:gd name="f67" fmla="*/ f45 1 850463"/>
                  <a:gd name="f68" fmla="*/ f46 1 845423"/>
                  <a:gd name="f69" fmla="*/ f47 1 850463"/>
                  <a:gd name="f70" fmla="*/ f48 1 845423"/>
                  <a:gd name="f71" fmla="*/ f49 1 850463"/>
                  <a:gd name="f72" fmla="*/ f50 1 850463"/>
                  <a:gd name="f73" fmla="*/ f51 1 845423"/>
                  <a:gd name="f74" fmla="*/ f52 1 845423"/>
                  <a:gd name="f75" fmla="*/ f53 1 850463"/>
                  <a:gd name="f76" fmla="*/ f54 1 845423"/>
                  <a:gd name="f77" fmla="*/ f55 1 850463"/>
                  <a:gd name="f78" fmla="*/ f56 1 845423"/>
                  <a:gd name="f79" fmla="*/ f57 1 850463"/>
                  <a:gd name="f80" fmla="*/ f58 1 845423"/>
                  <a:gd name="f81" fmla="*/ f59 1 845423"/>
                  <a:gd name="f82" fmla="*/ f60 1 850463"/>
                  <a:gd name="f83" fmla="*/ f61 1 850463"/>
                  <a:gd name="f84" fmla="*/ f62 1 845423"/>
                  <a:gd name="f85" fmla="*/ f63 1 850463"/>
                  <a:gd name="f86" fmla="*/ f64 1 850463"/>
                  <a:gd name="f87" fmla="*/ f65 1 850463"/>
                  <a:gd name="f88" fmla="*/ f5 1 f43"/>
                  <a:gd name="f89" fmla="*/ f6 1 f43"/>
                  <a:gd name="f90" fmla="*/ f5 1 f44"/>
                  <a:gd name="f91" fmla="*/ f7 1 f44"/>
                  <a:gd name="f92" fmla="+- f66 0 f1"/>
                  <a:gd name="f93" fmla="*/ f67 1 f43"/>
                  <a:gd name="f94" fmla="*/ f68 1 f44"/>
                  <a:gd name="f95" fmla="*/ f69 1 f43"/>
                  <a:gd name="f96" fmla="*/ f70 1 f44"/>
                  <a:gd name="f97" fmla="*/ f71 1 f43"/>
                  <a:gd name="f98" fmla="*/ f72 1 f43"/>
                  <a:gd name="f99" fmla="*/ f73 1 f44"/>
                  <a:gd name="f100" fmla="*/ f74 1 f44"/>
                  <a:gd name="f101" fmla="*/ f75 1 f43"/>
                  <a:gd name="f102" fmla="*/ f76 1 f44"/>
                  <a:gd name="f103" fmla="*/ f77 1 f43"/>
                  <a:gd name="f104" fmla="*/ f78 1 f44"/>
                  <a:gd name="f105" fmla="*/ f79 1 f43"/>
                  <a:gd name="f106" fmla="*/ f80 1 f44"/>
                  <a:gd name="f107" fmla="*/ f81 1 f44"/>
                  <a:gd name="f108" fmla="*/ f82 1 f43"/>
                  <a:gd name="f109" fmla="*/ f83 1 f43"/>
                  <a:gd name="f110" fmla="*/ f84 1 f44"/>
                  <a:gd name="f111" fmla="*/ f85 1 f43"/>
                  <a:gd name="f112" fmla="*/ f86 1 f43"/>
                  <a:gd name="f113" fmla="*/ f87 1 f43"/>
                  <a:gd name="f114" fmla="*/ f88 f38 1"/>
                  <a:gd name="f115" fmla="*/ f89 f38 1"/>
                  <a:gd name="f116" fmla="*/ f91 f39 1"/>
                  <a:gd name="f117" fmla="*/ f90 f39 1"/>
                  <a:gd name="f118" fmla="*/ f93 f38 1"/>
                  <a:gd name="f119" fmla="*/ f94 f39 1"/>
                  <a:gd name="f120" fmla="*/ f95 f38 1"/>
                  <a:gd name="f121" fmla="*/ f96 f39 1"/>
                  <a:gd name="f122" fmla="*/ f97 f38 1"/>
                  <a:gd name="f123" fmla="*/ f98 f38 1"/>
                  <a:gd name="f124" fmla="*/ f99 f39 1"/>
                  <a:gd name="f125" fmla="*/ f100 f39 1"/>
                  <a:gd name="f126" fmla="*/ f101 f38 1"/>
                  <a:gd name="f127" fmla="*/ f102 f39 1"/>
                  <a:gd name="f128" fmla="*/ f103 f38 1"/>
                  <a:gd name="f129" fmla="*/ f104 f39 1"/>
                  <a:gd name="f130" fmla="*/ f105 f38 1"/>
                  <a:gd name="f131" fmla="*/ f106 f39 1"/>
                  <a:gd name="f132" fmla="*/ f107 f39 1"/>
                  <a:gd name="f133" fmla="*/ f108 f38 1"/>
                  <a:gd name="f134" fmla="*/ f109 f38 1"/>
                  <a:gd name="f135" fmla="*/ f110 f39 1"/>
                  <a:gd name="f136" fmla="*/ f111 f38 1"/>
                  <a:gd name="f137" fmla="*/ f112 f38 1"/>
                  <a:gd name="f138" fmla="*/ f113 f38 1"/>
                </a:gdLst>
                <a:ahLst/>
                <a:cxnLst>
                  <a:cxn ang="3cd4">
                    <a:pos x="hc" y="t"/>
                  </a:cxn>
                  <a:cxn ang="0">
                    <a:pos x="r" y="vc"/>
                  </a:cxn>
                  <a:cxn ang="cd4">
                    <a:pos x="hc" y="b"/>
                  </a:cxn>
                  <a:cxn ang="cd2">
                    <a:pos x="l" y="vc"/>
                  </a:cxn>
                  <a:cxn ang="f92">
                    <a:pos x="f118" y="f119"/>
                  </a:cxn>
                  <a:cxn ang="f92">
                    <a:pos x="f120" y="f121"/>
                  </a:cxn>
                  <a:cxn ang="f92">
                    <a:pos x="f122" y="f119"/>
                  </a:cxn>
                  <a:cxn ang="f92">
                    <a:pos x="f123" y="f124"/>
                  </a:cxn>
                  <a:cxn ang="f92">
                    <a:pos x="f123" y="f125"/>
                  </a:cxn>
                  <a:cxn ang="f92">
                    <a:pos x="f126" y="f125"/>
                  </a:cxn>
                  <a:cxn ang="f92">
                    <a:pos x="f126" y="f119"/>
                  </a:cxn>
                  <a:cxn ang="f92">
                    <a:pos x="f123" y="f119"/>
                  </a:cxn>
                  <a:cxn ang="f92">
                    <a:pos x="f123" y="f127"/>
                  </a:cxn>
                  <a:cxn ang="f92">
                    <a:pos x="f128" y="f129"/>
                  </a:cxn>
                  <a:cxn ang="f92">
                    <a:pos x="f130" y="f131"/>
                  </a:cxn>
                  <a:cxn ang="f92">
                    <a:pos x="f130" y="f132"/>
                  </a:cxn>
                  <a:cxn ang="f92">
                    <a:pos x="f133" y="f132"/>
                  </a:cxn>
                  <a:cxn ang="f92">
                    <a:pos x="f134" y="f135"/>
                  </a:cxn>
                  <a:cxn ang="f92">
                    <a:pos x="f134" y="f119"/>
                  </a:cxn>
                  <a:cxn ang="f92">
                    <a:pos x="f136" y="f119"/>
                  </a:cxn>
                  <a:cxn ang="f92">
                    <a:pos x="f137" y="f125"/>
                  </a:cxn>
                  <a:cxn ang="f92">
                    <a:pos x="f138" y="f125"/>
                  </a:cxn>
                  <a:cxn ang="f92">
                    <a:pos x="f138" y="f124"/>
                  </a:cxn>
                  <a:cxn ang="f92">
                    <a:pos x="f118" y="f119"/>
                  </a:cxn>
                </a:cxnLst>
                <a:rect l="f114" t="f117" r="f115" b="f116"/>
                <a:pathLst>
                  <a:path w="850463" h="845423">
                    <a:moveTo>
                      <a:pt x="f6" y="f8"/>
                    </a:moveTo>
                    <a:cubicBezTo>
                      <a:pt x="f6" y="f9"/>
                      <a:pt x="f10" y="f5"/>
                      <a:pt x="f8" y="f5"/>
                    </a:cubicBezTo>
                    <a:cubicBezTo>
                      <a:pt x="f9" y="f5"/>
                      <a:pt x="f5" y="f9"/>
                      <a:pt x="f5" y="f8"/>
                    </a:cubicBezTo>
                    <a:cubicBezTo>
                      <a:pt x="f5" y="f11"/>
                      <a:pt x="f12" y="f13"/>
                      <a:pt x="f14" y="f15"/>
                    </a:cubicBezTo>
                    <a:lnTo>
                      <a:pt x="f14" y="f16"/>
                    </a:lnTo>
                    <a:lnTo>
                      <a:pt x="f17" y="f16"/>
                    </a:lnTo>
                    <a:lnTo>
                      <a:pt x="f17" y="f8"/>
                    </a:lnTo>
                    <a:lnTo>
                      <a:pt x="f14" y="f8"/>
                    </a:lnTo>
                    <a:lnTo>
                      <a:pt x="f14" y="f18"/>
                    </a:lnTo>
                    <a:cubicBezTo>
                      <a:pt x="f14" y="f19"/>
                      <a:pt x="f20" y="f21"/>
                      <a:pt x="f22" y="f21"/>
                    </a:cubicBezTo>
                    <a:cubicBezTo>
                      <a:pt x="f23" y="f21"/>
                      <a:pt x="f24" y="f25"/>
                      <a:pt x="f24" y="f25"/>
                    </a:cubicBezTo>
                    <a:lnTo>
                      <a:pt x="f24" y="f26"/>
                    </a:lnTo>
                    <a:lnTo>
                      <a:pt x="f27" y="f26"/>
                    </a:lnTo>
                    <a:cubicBezTo>
                      <a:pt x="f28" y="f26"/>
                      <a:pt x="f29" y="f30"/>
                      <a:pt x="f29" y="f31"/>
                    </a:cubicBezTo>
                    <a:lnTo>
                      <a:pt x="f29" y="f8"/>
                    </a:lnTo>
                    <a:lnTo>
                      <a:pt x="f32" y="f8"/>
                    </a:lnTo>
                    <a:lnTo>
                      <a:pt x="f33" y="f16"/>
                    </a:lnTo>
                    <a:lnTo>
                      <a:pt x="f34" y="f16"/>
                    </a:lnTo>
                    <a:lnTo>
                      <a:pt x="f34" y="f15"/>
                    </a:lnTo>
                    <a:cubicBezTo>
                      <a:pt x="f35" y="f36"/>
                      <a:pt x="f6" y="f11"/>
                      <a:pt x="f6"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21" name="Freeform 15">
                <a:extLst>
                  <a:ext uri="{FF2B5EF4-FFF2-40B4-BE49-F238E27FC236}">
                    <a16:creationId xmlns:a16="http://schemas.microsoft.com/office/drawing/2014/main" id="{1E0708EF-8462-1940-FDED-C71D3D1C3198}"/>
                  </a:ext>
                </a:extLst>
              </p:cNvPr>
              <p:cNvSpPr/>
              <p:nvPr/>
            </p:nvSpPr>
            <p:spPr>
              <a:xfrm>
                <a:off x="8629448" y="4867278"/>
                <a:ext cx="240414" cy="475550"/>
              </a:xfrm>
              <a:custGeom>
                <a:avLst/>
                <a:gdLst>
                  <a:gd name="f0" fmla="val 10800000"/>
                  <a:gd name="f1" fmla="val 5400000"/>
                  <a:gd name="f2" fmla="val 180"/>
                  <a:gd name="f3" fmla="val w"/>
                  <a:gd name="f4" fmla="val h"/>
                  <a:gd name="f5" fmla="val 0"/>
                  <a:gd name="f6" fmla="val 363494"/>
                  <a:gd name="f7" fmla="val 684780"/>
                  <a:gd name="f8" fmla="val 339555"/>
                  <a:gd name="f9" fmla="val 381764"/>
                  <a:gd name="f10" fmla="val 358455"/>
                  <a:gd name="f11" fmla="val 258919"/>
                  <a:gd name="f12" fmla="val 240650"/>
                  <a:gd name="f13" fmla="val 179542"/>
                  <a:gd name="f14" fmla="val 146154"/>
                  <a:gd name="f15" fmla="val 257029"/>
                  <a:gd name="f16" fmla="val 113395"/>
                  <a:gd name="f17" fmla="val 309947"/>
                  <a:gd name="f18" fmla="val 8190"/>
                  <a:gd name="f19" fmla="val 314987"/>
                  <a:gd name="f20" fmla="val 268368"/>
                  <a:gd name="f21" fmla="val 171353"/>
                  <a:gd name="f22" fmla="val 107725"/>
                  <a:gd name="f23" fmla="val 58588"/>
                  <a:gd name="f24" fmla="val 165683"/>
                  <a:gd name="f25" fmla="val 259549"/>
                  <a:gd name="f26" fmla="val 382394"/>
                  <a:gd name="f27" fmla="val 679741"/>
                  <a:gd name="f28" fmla="val 129144"/>
                  <a:gd name="f29" fmla="val 682891"/>
                  <a:gd name="f30" fmla="val 151823"/>
                  <a:gd name="f31" fmla="val 684781"/>
                  <a:gd name="f32" fmla="val 173873"/>
                  <a:gd name="f33" fmla="val 195922"/>
                  <a:gd name="f34" fmla="val 218601"/>
                  <a:gd name="f35" fmla="val 240020"/>
                  <a:gd name="f36" fmla="+- 0 0 -90"/>
                  <a:gd name="f37" fmla="*/ f3 1 363494"/>
                  <a:gd name="f38" fmla="*/ f4 1 684780"/>
                  <a:gd name="f39" fmla="+- f7 0 f5"/>
                  <a:gd name="f40" fmla="+- f6 0 f5"/>
                  <a:gd name="f41" fmla="*/ f36 f0 1"/>
                  <a:gd name="f42" fmla="*/ f40 1 363494"/>
                  <a:gd name="f43" fmla="*/ f39 1 684780"/>
                  <a:gd name="f44" fmla="*/ 339555 f40 1"/>
                  <a:gd name="f45" fmla="*/ 381764 f39 1"/>
                  <a:gd name="f46" fmla="*/ 358455 f40 1"/>
                  <a:gd name="f47" fmla="*/ 258919 f39 1"/>
                  <a:gd name="f48" fmla="*/ 240650 f40 1"/>
                  <a:gd name="f49" fmla="*/ 179542 f39 1"/>
                  <a:gd name="f50" fmla="*/ 309947 f40 1"/>
                  <a:gd name="f51" fmla="*/ 113395 f39 1"/>
                  <a:gd name="f52" fmla="*/ 363494 f40 1"/>
                  <a:gd name="f53" fmla="*/ 8190 f39 1"/>
                  <a:gd name="f54" fmla="*/ 268368 f40 1"/>
                  <a:gd name="f55" fmla="*/ 0 f39 1"/>
                  <a:gd name="f56" fmla="*/ 107725 f40 1"/>
                  <a:gd name="f57" fmla="*/ 165683 f39 1"/>
                  <a:gd name="f58" fmla="*/ 259549 f39 1"/>
                  <a:gd name="f59" fmla="*/ 0 f40 1"/>
                  <a:gd name="f60" fmla="*/ 382394 f39 1"/>
                  <a:gd name="f61" fmla="*/ 679741 f39 1"/>
                  <a:gd name="f62" fmla="*/ 173873 f40 1"/>
                  <a:gd name="f63" fmla="*/ 684781 f39 1"/>
                  <a:gd name="f64" fmla="*/ 240020 f40 1"/>
                  <a:gd name="f65" fmla="*/ f41 1 f2"/>
                  <a:gd name="f66" fmla="*/ f44 1 363494"/>
                  <a:gd name="f67" fmla="*/ f45 1 684780"/>
                  <a:gd name="f68" fmla="*/ f46 1 363494"/>
                  <a:gd name="f69" fmla="*/ f47 1 684780"/>
                  <a:gd name="f70" fmla="*/ f48 1 363494"/>
                  <a:gd name="f71" fmla="*/ f49 1 684780"/>
                  <a:gd name="f72" fmla="*/ f50 1 363494"/>
                  <a:gd name="f73" fmla="*/ f51 1 684780"/>
                  <a:gd name="f74" fmla="*/ f52 1 363494"/>
                  <a:gd name="f75" fmla="*/ f53 1 684780"/>
                  <a:gd name="f76" fmla="*/ f54 1 363494"/>
                  <a:gd name="f77" fmla="*/ f55 1 684780"/>
                  <a:gd name="f78" fmla="*/ f56 1 363494"/>
                  <a:gd name="f79" fmla="*/ f57 1 684780"/>
                  <a:gd name="f80" fmla="*/ f58 1 684780"/>
                  <a:gd name="f81" fmla="*/ f59 1 363494"/>
                  <a:gd name="f82" fmla="*/ f60 1 684780"/>
                  <a:gd name="f83" fmla="*/ f61 1 684780"/>
                  <a:gd name="f84" fmla="*/ f62 1 363494"/>
                  <a:gd name="f85" fmla="*/ f63 1 684780"/>
                  <a:gd name="f86" fmla="*/ f64 1 363494"/>
                  <a:gd name="f87" fmla="*/ f5 1 f42"/>
                  <a:gd name="f88" fmla="*/ f6 1 f42"/>
                  <a:gd name="f89" fmla="*/ f5 1 f43"/>
                  <a:gd name="f90" fmla="*/ f7 1 f43"/>
                  <a:gd name="f91" fmla="+- f65 0 f1"/>
                  <a:gd name="f92" fmla="*/ f66 1 f42"/>
                  <a:gd name="f93" fmla="*/ f67 1 f43"/>
                  <a:gd name="f94" fmla="*/ f68 1 f42"/>
                  <a:gd name="f95" fmla="*/ f69 1 f43"/>
                  <a:gd name="f96" fmla="*/ f70 1 f42"/>
                  <a:gd name="f97" fmla="*/ f71 1 f43"/>
                  <a:gd name="f98" fmla="*/ f72 1 f42"/>
                  <a:gd name="f99" fmla="*/ f73 1 f43"/>
                  <a:gd name="f100" fmla="*/ f74 1 f42"/>
                  <a:gd name="f101" fmla="*/ f75 1 f43"/>
                  <a:gd name="f102" fmla="*/ f76 1 f42"/>
                  <a:gd name="f103" fmla="*/ f77 1 f43"/>
                  <a:gd name="f104" fmla="*/ f78 1 f42"/>
                  <a:gd name="f105" fmla="*/ f79 1 f43"/>
                  <a:gd name="f106" fmla="*/ f80 1 f43"/>
                  <a:gd name="f107" fmla="*/ f81 1 f42"/>
                  <a:gd name="f108" fmla="*/ f82 1 f43"/>
                  <a:gd name="f109" fmla="*/ f83 1 f43"/>
                  <a:gd name="f110" fmla="*/ f84 1 f42"/>
                  <a:gd name="f111" fmla="*/ f85 1 f43"/>
                  <a:gd name="f112" fmla="*/ f86 1 f42"/>
                  <a:gd name="f113" fmla="*/ f87 f37 1"/>
                  <a:gd name="f114" fmla="*/ f88 f37 1"/>
                  <a:gd name="f115" fmla="*/ f90 f38 1"/>
                  <a:gd name="f116" fmla="*/ f89 f38 1"/>
                  <a:gd name="f117" fmla="*/ f92 f37 1"/>
                  <a:gd name="f118" fmla="*/ f93 f38 1"/>
                  <a:gd name="f119" fmla="*/ f94 f37 1"/>
                  <a:gd name="f120" fmla="*/ f95 f38 1"/>
                  <a:gd name="f121" fmla="*/ f96 f37 1"/>
                  <a:gd name="f122" fmla="*/ f97 f38 1"/>
                  <a:gd name="f123" fmla="*/ f98 f37 1"/>
                  <a:gd name="f124" fmla="*/ f99 f38 1"/>
                  <a:gd name="f125" fmla="*/ f100 f37 1"/>
                  <a:gd name="f126" fmla="*/ f101 f38 1"/>
                  <a:gd name="f127" fmla="*/ f102 f37 1"/>
                  <a:gd name="f128" fmla="*/ f103 f38 1"/>
                  <a:gd name="f129" fmla="*/ f104 f37 1"/>
                  <a:gd name="f130" fmla="*/ f105 f38 1"/>
                  <a:gd name="f131" fmla="*/ f106 f38 1"/>
                  <a:gd name="f132" fmla="*/ f107 f37 1"/>
                  <a:gd name="f133" fmla="*/ f108 f38 1"/>
                  <a:gd name="f134" fmla="*/ f109 f38 1"/>
                  <a:gd name="f135" fmla="*/ f110 f37 1"/>
                  <a:gd name="f136" fmla="*/ f111 f38 1"/>
                  <a:gd name="f137" fmla="*/ f112 f37 1"/>
                </a:gdLst>
                <a:ahLst/>
                <a:cxnLst>
                  <a:cxn ang="3cd4">
                    <a:pos x="hc" y="t"/>
                  </a:cxn>
                  <a:cxn ang="0">
                    <a:pos x="r" y="vc"/>
                  </a:cxn>
                  <a:cxn ang="cd4">
                    <a:pos x="hc" y="b"/>
                  </a:cxn>
                  <a:cxn ang="cd2">
                    <a:pos x="l" y="vc"/>
                  </a:cxn>
                  <a:cxn ang="f91">
                    <a:pos x="f117" y="f118"/>
                  </a:cxn>
                  <a:cxn ang="f91">
                    <a:pos x="f119" y="f120"/>
                  </a:cxn>
                  <a:cxn ang="f91">
                    <a:pos x="f121" y="f120"/>
                  </a:cxn>
                  <a:cxn ang="f91">
                    <a:pos x="f121" y="f122"/>
                  </a:cxn>
                  <a:cxn ang="f91">
                    <a:pos x="f123" y="f124"/>
                  </a:cxn>
                  <a:cxn ang="f91">
                    <a:pos x="f125" y="f124"/>
                  </a:cxn>
                  <a:cxn ang="f91">
                    <a:pos x="f125" y="f126"/>
                  </a:cxn>
                  <a:cxn ang="f91">
                    <a:pos x="f127" y="f128"/>
                  </a:cxn>
                  <a:cxn ang="f91">
                    <a:pos x="f129" y="f130"/>
                  </a:cxn>
                  <a:cxn ang="f91">
                    <a:pos x="f129" y="f131"/>
                  </a:cxn>
                  <a:cxn ang="f91">
                    <a:pos x="f132" y="f131"/>
                  </a:cxn>
                  <a:cxn ang="f91">
                    <a:pos x="f132" y="f133"/>
                  </a:cxn>
                  <a:cxn ang="f91">
                    <a:pos x="f129" y="f133"/>
                  </a:cxn>
                  <a:cxn ang="f91">
                    <a:pos x="f129" y="f134"/>
                  </a:cxn>
                  <a:cxn ang="f91">
                    <a:pos x="f135" y="f136"/>
                  </a:cxn>
                  <a:cxn ang="f91">
                    <a:pos x="f137" y="f134"/>
                  </a:cxn>
                  <a:cxn ang="f91">
                    <a:pos x="f137" y="f133"/>
                  </a:cxn>
                  <a:cxn ang="f91">
                    <a:pos x="f117" y="f133"/>
                  </a:cxn>
                </a:cxnLst>
                <a:rect l="f113" t="f116" r="f114" b="f115"/>
                <a:pathLst>
                  <a:path w="363494" h="684780">
                    <a:moveTo>
                      <a:pt x="f8" y="f9"/>
                    </a:moveTo>
                    <a:lnTo>
                      <a:pt x="f10" y="f11"/>
                    </a:lnTo>
                    <a:lnTo>
                      <a:pt x="f12" y="f11"/>
                    </a:lnTo>
                    <a:lnTo>
                      <a:pt x="f12" y="f13"/>
                    </a:lnTo>
                    <a:cubicBezTo>
                      <a:pt x="f12" y="f14"/>
                      <a:pt x="f15" y="f16"/>
                      <a:pt x="f17" y="f16"/>
                    </a:cubicBezTo>
                    <a:lnTo>
                      <a:pt x="f6" y="f16"/>
                    </a:lnTo>
                    <a:lnTo>
                      <a:pt x="f6" y="f18"/>
                    </a:lnTo>
                    <a:cubicBezTo>
                      <a:pt x="f6" y="f18"/>
                      <a:pt x="f19" y="f5"/>
                      <a:pt x="f20" y="f5"/>
                    </a:cubicBezTo>
                    <a:cubicBezTo>
                      <a:pt x="f21" y="f5"/>
                      <a:pt x="f22" y="f23"/>
                      <a:pt x="f22" y="f24"/>
                    </a:cubicBezTo>
                    <a:lnTo>
                      <a:pt x="f22" y="f25"/>
                    </a:lnTo>
                    <a:lnTo>
                      <a:pt x="f5" y="f25"/>
                    </a:lnTo>
                    <a:lnTo>
                      <a:pt x="f5" y="f26"/>
                    </a:lnTo>
                    <a:lnTo>
                      <a:pt x="f22" y="f26"/>
                    </a:lnTo>
                    <a:lnTo>
                      <a:pt x="f22" y="f27"/>
                    </a:lnTo>
                    <a:cubicBezTo>
                      <a:pt x="f28" y="f29"/>
                      <a:pt x="f30" y="f31"/>
                      <a:pt x="f32" y="f31"/>
                    </a:cubicBezTo>
                    <a:cubicBezTo>
                      <a:pt x="f33" y="f31"/>
                      <a:pt x="f34" y="f29"/>
                      <a:pt x="f35" y="f27"/>
                    </a:cubicBezTo>
                    <a:lnTo>
                      <a:pt x="f35" y="f26"/>
                    </a:lnTo>
                    <a:lnTo>
                      <a:pt x="f8" y="f2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sp>
          <p:nvSpPr>
            <p:cNvPr id="22" name="Freeform 12">
              <a:extLst>
                <a:ext uri="{FF2B5EF4-FFF2-40B4-BE49-F238E27FC236}">
                  <a16:creationId xmlns:a16="http://schemas.microsoft.com/office/drawing/2014/main" id="{FC903C24-7BCA-6F7C-4DD0-4114A8242C6B}"/>
                </a:ext>
              </a:extLst>
            </p:cNvPr>
            <p:cNvSpPr/>
            <p:nvPr/>
          </p:nvSpPr>
          <p:spPr>
            <a:xfrm>
              <a:off x="9115278"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pic>
          <p:nvPicPr>
            <p:cNvPr id="23" name="Graphic 13" descr="World with solid fill">
              <a:extLst>
                <a:ext uri="{FF2B5EF4-FFF2-40B4-BE49-F238E27FC236}">
                  <a16:creationId xmlns:a16="http://schemas.microsoft.com/office/drawing/2014/main" id="{254527F2-EF1E-0998-3C7E-82A1F5C659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9907" y="4797747"/>
              <a:ext cx="493236" cy="493236"/>
            </a:xfrm>
            <a:prstGeom prst="rect">
              <a:avLst/>
            </a:prstGeom>
            <a:noFill/>
            <a:ln cap="flat">
              <a:noFill/>
            </a:ln>
          </p:spPr>
        </p:pic>
      </p:grpSp>
      <p:sp>
        <p:nvSpPr>
          <p:cNvPr id="27" name="Text Placeholder 18">
            <a:extLst>
              <a:ext uri="{FF2B5EF4-FFF2-40B4-BE49-F238E27FC236}">
                <a16:creationId xmlns:a16="http://schemas.microsoft.com/office/drawing/2014/main" id="{1876E1BA-51E4-096D-4C71-16A43A85170F}"/>
              </a:ext>
            </a:extLst>
          </p:cNvPr>
          <p:cNvSpPr txBox="1"/>
          <p:nvPr/>
        </p:nvSpPr>
        <p:spPr>
          <a:xfrm>
            <a:off x="5876217" y="3943148"/>
            <a:ext cx="5881768" cy="634246"/>
          </a:xfrm>
          <a:prstGeom prst="rect">
            <a:avLst/>
          </a:prstGeom>
          <a:noFill/>
          <a:ln cap="flat">
            <a:noFill/>
          </a:ln>
        </p:spPr>
        <p:txBody>
          <a:bodyPr vert="horz" wrap="square" lIns="91440" tIns="45720" rIns="91440" bIns="45720" anchor="t" anchorCtr="0" compatLnSpc="1">
            <a:normAutofit/>
          </a:bodyPr>
          <a:lstStyle/>
          <a:p>
            <a:pPr marL="0" marR="0" lvl="0" indent="0" algn="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Calibri"/>
              </a:rPr>
              <a:t>Følg vores rejse</a:t>
            </a:r>
          </a:p>
        </p:txBody>
      </p:sp>
      <p:grpSp>
        <p:nvGrpSpPr>
          <p:cNvPr id="28" name="Group 70">
            <a:extLst>
              <a:ext uri="{FF2B5EF4-FFF2-40B4-BE49-F238E27FC236}">
                <a16:creationId xmlns:a16="http://schemas.microsoft.com/office/drawing/2014/main" id="{6D0D594D-9C22-7AD1-6640-9A9BC8A3CA2C}"/>
              </a:ext>
            </a:extLst>
          </p:cNvPr>
          <p:cNvGrpSpPr/>
          <p:nvPr/>
        </p:nvGrpSpPr>
        <p:grpSpPr>
          <a:xfrm>
            <a:off x="-971903" y="3429000"/>
            <a:ext cx="2003943" cy="2483674"/>
            <a:chOff x="3356305" y="3018434"/>
            <a:chExt cx="2003943" cy="2483674"/>
          </a:xfrm>
        </p:grpSpPr>
        <p:sp>
          <p:nvSpPr>
            <p:cNvPr id="29" name="Freeform 71">
              <a:extLst>
                <a:ext uri="{FF2B5EF4-FFF2-40B4-BE49-F238E27FC236}">
                  <a16:creationId xmlns:a16="http://schemas.microsoft.com/office/drawing/2014/main" id="{F0B5F4EC-3BB7-0014-6D54-C67D704B607B}"/>
                </a:ext>
              </a:extLst>
            </p:cNvPr>
            <p:cNvSpPr/>
            <p:nvPr/>
          </p:nvSpPr>
          <p:spPr>
            <a:xfrm>
              <a:off x="3357969" y="4499981"/>
              <a:ext cx="2002279" cy="100212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30" name="Graphic 10">
              <a:extLst>
                <a:ext uri="{FF2B5EF4-FFF2-40B4-BE49-F238E27FC236}">
                  <a16:creationId xmlns:a16="http://schemas.microsoft.com/office/drawing/2014/main" id="{78027E32-25C7-95A1-EF68-A925044B43F7}"/>
                </a:ext>
              </a:extLst>
            </p:cNvPr>
            <p:cNvGrpSpPr/>
            <p:nvPr/>
          </p:nvGrpSpPr>
          <p:grpSpPr>
            <a:xfrm>
              <a:off x="4418947" y="3480599"/>
              <a:ext cx="938778" cy="873499"/>
              <a:chOff x="4418947" y="3480599"/>
              <a:chExt cx="938778" cy="873499"/>
            </a:xfrm>
          </p:grpSpPr>
          <p:sp>
            <p:nvSpPr>
              <p:cNvPr id="31" name="Freeform 77">
                <a:extLst>
                  <a:ext uri="{FF2B5EF4-FFF2-40B4-BE49-F238E27FC236}">
                    <a16:creationId xmlns:a16="http://schemas.microsoft.com/office/drawing/2014/main" id="{03E7697D-6C8D-B372-7DB3-AD33746C44DA}"/>
                  </a:ext>
                </a:extLst>
              </p:cNvPr>
              <p:cNvSpPr/>
              <p:nvPr/>
            </p:nvSpPr>
            <p:spPr>
              <a:xfrm>
                <a:off x="4418947" y="3928390"/>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78">
                <a:extLst>
                  <a:ext uri="{FF2B5EF4-FFF2-40B4-BE49-F238E27FC236}">
                    <a16:creationId xmlns:a16="http://schemas.microsoft.com/office/drawing/2014/main" id="{90827E39-5515-5321-EE23-21A489B171C4}"/>
                  </a:ext>
                </a:extLst>
              </p:cNvPr>
              <p:cNvSpPr/>
              <p:nvPr/>
            </p:nvSpPr>
            <p:spPr>
              <a:xfrm>
                <a:off x="4932392" y="3928390"/>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Freeform 79">
                <a:extLst>
                  <a:ext uri="{FF2B5EF4-FFF2-40B4-BE49-F238E27FC236}">
                    <a16:creationId xmlns:a16="http://schemas.microsoft.com/office/drawing/2014/main" id="{C4E4B2D3-FB29-B429-EAA6-8D42FFDE5760}"/>
                  </a:ext>
                </a:extLst>
              </p:cNvPr>
              <p:cNvSpPr/>
              <p:nvPr/>
            </p:nvSpPr>
            <p:spPr>
              <a:xfrm>
                <a:off x="4418947" y="3480599"/>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80">
                <a:extLst>
                  <a:ext uri="{FF2B5EF4-FFF2-40B4-BE49-F238E27FC236}">
                    <a16:creationId xmlns:a16="http://schemas.microsoft.com/office/drawing/2014/main" id="{77A922E7-313B-B5CA-A89D-DB65D6F1CD24}"/>
                  </a:ext>
                </a:extLst>
              </p:cNvPr>
              <p:cNvSpPr/>
              <p:nvPr/>
            </p:nvSpPr>
            <p:spPr>
              <a:xfrm>
                <a:off x="4932392" y="3480599"/>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35" name="Freeform 73">
              <a:extLst>
                <a:ext uri="{FF2B5EF4-FFF2-40B4-BE49-F238E27FC236}">
                  <a16:creationId xmlns:a16="http://schemas.microsoft.com/office/drawing/2014/main" id="{5833228C-14EE-FA5E-0B9D-59762BBBD45C}"/>
                </a:ext>
              </a:extLst>
            </p:cNvPr>
            <p:cNvSpPr/>
            <p:nvPr/>
          </p:nvSpPr>
          <p:spPr>
            <a:xfrm>
              <a:off x="3356305"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74">
              <a:extLst>
                <a:ext uri="{FF2B5EF4-FFF2-40B4-BE49-F238E27FC236}">
                  <a16:creationId xmlns:a16="http://schemas.microsoft.com/office/drawing/2014/main" id="{28E110F9-DF57-6451-B61C-2BA4280401F6}"/>
                </a:ext>
              </a:extLst>
            </p:cNvPr>
            <p:cNvSpPr/>
            <p:nvPr/>
          </p:nvSpPr>
          <p:spPr>
            <a:xfrm>
              <a:off x="3680322"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75">
              <a:extLst>
                <a:ext uri="{FF2B5EF4-FFF2-40B4-BE49-F238E27FC236}">
                  <a16:creationId xmlns:a16="http://schemas.microsoft.com/office/drawing/2014/main" id="{75153B61-5DD6-2D1D-336C-4480AC7DA8DD}"/>
                </a:ext>
              </a:extLst>
            </p:cNvPr>
            <p:cNvSpPr/>
            <p:nvPr/>
          </p:nvSpPr>
          <p:spPr>
            <a:xfrm>
              <a:off x="4006004" y="3023427"/>
              <a:ext cx="196074" cy="1331732"/>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76">
              <a:extLst>
                <a:ext uri="{FF2B5EF4-FFF2-40B4-BE49-F238E27FC236}">
                  <a16:creationId xmlns:a16="http://schemas.microsoft.com/office/drawing/2014/main" id="{93F0D239-518F-EE42-4EF1-EE0EAAFD84E1}"/>
                </a:ext>
              </a:extLst>
            </p:cNvPr>
            <p:cNvSpPr/>
            <p:nvPr/>
          </p:nvSpPr>
          <p:spPr>
            <a:xfrm>
              <a:off x="4668999" y="3018434"/>
              <a:ext cx="438674" cy="43946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39" name="Group 38">
            <a:extLst>
              <a:ext uri="{FF2B5EF4-FFF2-40B4-BE49-F238E27FC236}">
                <a16:creationId xmlns:a16="http://schemas.microsoft.com/office/drawing/2014/main" id="{23331C38-7CEE-CF15-1C6C-89629CF7B47E}"/>
              </a:ext>
            </a:extLst>
          </p:cNvPr>
          <p:cNvGrpSpPr/>
          <p:nvPr/>
        </p:nvGrpSpPr>
        <p:grpSpPr>
          <a:xfrm>
            <a:off x="10502367" y="4797747"/>
            <a:ext cx="562503" cy="527874"/>
            <a:chOff x="3094393" y="4759137"/>
            <a:chExt cx="1074283" cy="1074283"/>
          </a:xfrm>
        </p:grpSpPr>
        <p:sp>
          <p:nvSpPr>
            <p:cNvPr id="40" name="Freeform 236">
              <a:extLst>
                <a:ext uri="{FF2B5EF4-FFF2-40B4-BE49-F238E27FC236}">
                  <a16:creationId xmlns:a16="http://schemas.microsoft.com/office/drawing/2014/main" id="{A6FFA1B5-B584-8B94-1168-3B1C7A25B04B}"/>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26F46"/>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0150D2A-8850-C45F-B548-68E445C2FEC3}"/>
                </a:ext>
              </a:extLst>
            </p:cNvPr>
            <p:cNvGrpSpPr/>
            <p:nvPr/>
          </p:nvGrpSpPr>
          <p:grpSpPr>
            <a:xfrm>
              <a:off x="3303016" y="4946695"/>
              <a:ext cx="685139" cy="655838"/>
              <a:chOff x="3303016" y="4946695"/>
              <a:chExt cx="685139" cy="655838"/>
            </a:xfrm>
          </p:grpSpPr>
          <p:sp>
            <p:nvSpPr>
              <p:cNvPr id="42" name="Freeform 238">
                <a:extLst>
                  <a:ext uri="{FF2B5EF4-FFF2-40B4-BE49-F238E27FC236}">
                    <a16:creationId xmlns:a16="http://schemas.microsoft.com/office/drawing/2014/main" id="{457561BF-8FBF-8DDA-D782-86B68AEAFB56}"/>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43" name="Freeform 239">
                <a:extLst>
                  <a:ext uri="{FF2B5EF4-FFF2-40B4-BE49-F238E27FC236}">
                    <a16:creationId xmlns:a16="http://schemas.microsoft.com/office/drawing/2014/main" id="{AC2A08D8-2AE0-E094-003E-C0773179C724}"/>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44" name="Freeform 240">
                <a:extLst>
                  <a:ext uri="{FF2B5EF4-FFF2-40B4-BE49-F238E27FC236}">
                    <a16:creationId xmlns:a16="http://schemas.microsoft.com/office/drawing/2014/main" id="{D9395818-09A1-5142-B6BF-83F2485DBD02}"/>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E3136-821D-FAF5-7F04-068940995B3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8C636D9-32B1-A632-2FFB-5B74B8472A2B}"/>
              </a:ext>
            </a:extLst>
          </p:cNvPr>
          <p:cNvSpPr>
            <a:spLocks noGrp="1"/>
          </p:cNvSpPr>
          <p:nvPr>
            <p:ph type="body" sz="quarter" idx="19"/>
          </p:nvPr>
        </p:nvSpPr>
        <p:spPr>
          <a:xfrm>
            <a:off x="904856" y="1989039"/>
            <a:ext cx="6991111" cy="4250335"/>
          </a:xfrm>
          <a:prstGeom prst="rect">
            <a:avLst/>
          </a:prstGeom>
        </p:spPr>
        <p:txBody>
          <a:bodyPr lIns="91440" tIns="45720" rIns="91440" bIns="45720" anchor="t"/>
          <a:lstStyle/>
          <a:p>
            <a:r>
              <a:rPr lang="en-US"/>
              <a:t>I dette modul vil du stifte bekendtskab </a:t>
            </a:r>
            <a:r>
              <a:rPr lang="en-US" b="1"/>
              <a:t>med grundlæggende principper for bæredygtige fødevaresystemer </a:t>
            </a:r>
            <a:r>
              <a:rPr lang="en-US"/>
              <a:t>og </a:t>
            </a:r>
            <a:r>
              <a:rPr lang="en-US" b="1"/>
              <a:t>valg</a:t>
            </a:r>
            <a:r>
              <a:rPr lang="en-US"/>
              <a:t>, herunder hvordan fødevarer produceres, transporteres og forbruges, og hvordan disse processer påvirker </a:t>
            </a:r>
            <a:r>
              <a:rPr lang="en-US" b="1"/>
              <a:t>klimaet, naturen og samfundet</a:t>
            </a:r>
            <a:r>
              <a:rPr lang="en-US"/>
              <a:t>. </a:t>
            </a:r>
          </a:p>
          <a:p>
            <a:endParaRPr lang="en-US"/>
          </a:p>
          <a:p>
            <a:r>
              <a:rPr lang="en-US"/>
              <a:t>Du vil lære om nøglebegreber som </a:t>
            </a:r>
            <a:r>
              <a:rPr lang="en-US" b="1"/>
              <a:t>cirkulær økonomi</a:t>
            </a:r>
            <a:r>
              <a:rPr lang="en-US"/>
              <a:t>, </a:t>
            </a:r>
            <a:r>
              <a:rPr lang="en-US" b="1"/>
              <a:t>lokale og sæsonbestemte fødevarer</a:t>
            </a:r>
            <a:r>
              <a:rPr lang="en-US"/>
              <a:t>, </a:t>
            </a:r>
            <a:r>
              <a:rPr lang="en-US" b="1"/>
              <a:t>madspild </a:t>
            </a:r>
            <a:r>
              <a:rPr lang="en-US"/>
              <a:t>og </a:t>
            </a:r>
            <a:r>
              <a:rPr lang="en-US" b="1"/>
              <a:t>etiske forsyningskæder</a:t>
            </a:r>
            <a:r>
              <a:rPr lang="en-US"/>
              <a:t>.</a:t>
            </a:r>
          </a:p>
          <a:p>
            <a:r>
              <a:rPr lang="en-US"/>
              <a:t> </a:t>
            </a:r>
            <a:endParaRPr lang="en-US">
              <a:ea typeface="Calibri"/>
              <a:cs typeface="Calibri"/>
            </a:endParaRPr>
          </a:p>
        </p:txBody>
      </p:sp>
      <p:pic>
        <p:nvPicPr>
          <p:cNvPr id="4" name="Picture Placeholder 31">
            <a:extLst>
              <a:ext uri="{FF2B5EF4-FFF2-40B4-BE49-F238E27FC236}">
                <a16:creationId xmlns:a16="http://schemas.microsoft.com/office/drawing/2014/main" id="{753AAB1F-F7DA-5842-910A-6F968D85009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002686" y="0"/>
            <a:ext cx="3951412" cy="6858000"/>
          </a:xfrm>
          <a:prstGeom prst="rect">
            <a:avLst/>
          </a:prstGeom>
        </p:spPr>
      </p:pic>
      <p:sp>
        <p:nvSpPr>
          <p:cNvPr id="6" name="Text Placeholder 1">
            <a:extLst>
              <a:ext uri="{FF2B5EF4-FFF2-40B4-BE49-F238E27FC236}">
                <a16:creationId xmlns:a16="http://schemas.microsoft.com/office/drawing/2014/main" id="{7F314F93-CCEC-D214-FD46-67C39E6AEFEA}"/>
              </a:ext>
            </a:extLst>
          </p:cNvPr>
          <p:cNvSpPr txBox="1">
            <a:spLocks/>
          </p:cNvSpPr>
          <p:nvPr/>
        </p:nvSpPr>
        <p:spPr>
          <a:xfrm>
            <a:off x="-2" y="650590"/>
            <a:ext cx="8204202"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a:solidFill>
                  <a:schemeClr val="bg1"/>
                </a:solidFill>
              </a:rPr>
              <a:t>HVORFOR BØR VI TRÆFFE BÆREDYGTIGE MADVALG?</a:t>
            </a:r>
          </a:p>
        </p:txBody>
      </p:sp>
    </p:spTree>
    <p:extLst>
      <p:ext uri="{BB962C8B-B14F-4D97-AF65-F5344CB8AC3E}">
        <p14:creationId xmlns:p14="http://schemas.microsoft.com/office/powerpoint/2010/main" val="61464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xfrm>
            <a:off x="6012342" y="297097"/>
            <a:ext cx="4990998" cy="992652"/>
          </a:xfrm>
          <a:prstGeom prst="rect">
            <a:avLst/>
          </a:prstGeom>
        </p:spPr>
        <p:txBody>
          <a:bodyPr/>
          <a:lstStyle/>
          <a:p>
            <a:r>
              <a:rPr lang="en-US"/>
              <a:t>LÆRINGSMÅL</a:t>
            </a:r>
          </a:p>
          <a:p>
            <a:endParaRPr lang="en-US"/>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425931" y="991451"/>
            <a:ext cx="5550721" cy="4875097"/>
          </a:xfrm>
          <a:prstGeom prst="rect">
            <a:avLst/>
          </a:prstGeom>
        </p:spPr>
        <p:txBody>
          <a:bodyPr lIns="91440" tIns="45720" rIns="91440" bIns="45720" anchor="t"/>
          <a:lstStyle/>
          <a:p>
            <a:r>
              <a:rPr lang="en-US" b="1" dirty="0" err="1"/>
              <a:t>Læringsmål</a:t>
            </a:r>
            <a:r>
              <a:rPr lang="en-US" b="1" dirty="0"/>
              <a:t> 1</a:t>
            </a:r>
          </a:p>
          <a:p>
            <a:r>
              <a:rPr lang="en-US" dirty="0"/>
              <a:t>	</a:t>
            </a:r>
            <a:r>
              <a:rPr lang="en-US" dirty="0">
                <a:latin typeface="Calibri"/>
                <a:ea typeface="Calibri"/>
                <a:cs typeface="Calibri"/>
              </a:rPr>
              <a:t>Eleverne </a:t>
            </a:r>
            <a:r>
              <a:rPr lang="en-US" dirty="0" err="1">
                <a:latin typeface="Calibri"/>
                <a:ea typeface="Calibri"/>
                <a:cs typeface="Calibri"/>
              </a:rPr>
              <a:t>kan</a:t>
            </a:r>
            <a:r>
              <a:rPr lang="en-US" dirty="0">
                <a:latin typeface="Calibri"/>
                <a:ea typeface="Calibri"/>
                <a:cs typeface="Calibri"/>
              </a:rPr>
              <a:t> </a:t>
            </a:r>
            <a:r>
              <a:rPr lang="en-US" dirty="0" err="1">
                <a:latin typeface="Calibri"/>
                <a:ea typeface="Calibri"/>
                <a:cs typeface="Calibri"/>
              </a:rPr>
              <a:t>forklare</a:t>
            </a:r>
            <a:r>
              <a:rPr lang="en-US" dirty="0">
                <a:latin typeface="Calibri"/>
                <a:ea typeface="Calibri"/>
                <a:cs typeface="Calibri"/>
              </a:rPr>
              <a:t> de </a:t>
            </a:r>
            <a:r>
              <a:rPr lang="en-US" dirty="0" err="1">
                <a:latin typeface="Calibri"/>
                <a:ea typeface="Calibri"/>
                <a:cs typeface="Calibri"/>
              </a:rPr>
              <a:t>grundlæggende</a:t>
            </a:r>
            <a:r>
              <a:rPr lang="en-US" dirty="0">
                <a:latin typeface="Calibri"/>
                <a:ea typeface="Calibri"/>
                <a:cs typeface="Calibri"/>
              </a:rPr>
              <a:t> </a:t>
            </a:r>
            <a:r>
              <a:rPr lang="en-US" dirty="0" err="1">
                <a:latin typeface="Calibri"/>
                <a:ea typeface="Calibri"/>
                <a:cs typeface="Calibri"/>
              </a:rPr>
              <a:t>principper</a:t>
            </a:r>
            <a:r>
              <a:rPr lang="en-US" dirty="0">
                <a:latin typeface="Calibri"/>
                <a:ea typeface="Calibri"/>
                <a:cs typeface="Calibri"/>
              </a:rPr>
              <a:t> for </a:t>
            </a:r>
            <a:r>
              <a:rPr lang="en-US" dirty="0" err="1">
                <a:latin typeface="Calibri"/>
                <a:ea typeface="Calibri"/>
                <a:cs typeface="Calibri"/>
              </a:rPr>
              <a:t>bæredygtige</a:t>
            </a:r>
            <a:r>
              <a:rPr lang="en-US" dirty="0">
                <a:latin typeface="Calibri"/>
                <a:ea typeface="Calibri"/>
                <a:cs typeface="Calibri"/>
              </a:rPr>
              <a:t> </a:t>
            </a:r>
            <a:r>
              <a:rPr lang="en-US" dirty="0" err="1">
                <a:latin typeface="Calibri"/>
                <a:ea typeface="Calibri"/>
                <a:cs typeface="Calibri"/>
              </a:rPr>
              <a:t>fødevaresystemer</a:t>
            </a:r>
            <a:r>
              <a:rPr lang="en-US" dirty="0">
                <a:latin typeface="Calibri"/>
                <a:ea typeface="Calibri"/>
                <a:cs typeface="Calibri"/>
              </a:rPr>
              <a:t> </a:t>
            </a:r>
            <a:r>
              <a:rPr lang="en-US" dirty="0" err="1">
                <a:latin typeface="Calibri"/>
                <a:ea typeface="Calibri"/>
                <a:cs typeface="Calibri"/>
              </a:rPr>
              <a:t>og</a:t>
            </a:r>
            <a:r>
              <a:rPr lang="en-US" dirty="0">
                <a:latin typeface="Calibri"/>
                <a:ea typeface="Calibri"/>
                <a:cs typeface="Calibri"/>
              </a:rPr>
              <a:t> </a:t>
            </a:r>
            <a:r>
              <a:rPr lang="en-US" dirty="0" err="1">
                <a:latin typeface="Calibri"/>
                <a:ea typeface="Calibri"/>
                <a:cs typeface="Calibri"/>
              </a:rPr>
              <a:t>beskrive</a:t>
            </a:r>
            <a:r>
              <a:rPr lang="en-US" dirty="0">
                <a:latin typeface="Calibri"/>
                <a:ea typeface="Calibri"/>
                <a:cs typeface="Calibri"/>
              </a:rPr>
              <a:t>, </a:t>
            </a:r>
            <a:r>
              <a:rPr lang="en-US" dirty="0" err="1">
                <a:latin typeface="Calibri"/>
                <a:ea typeface="Calibri"/>
                <a:cs typeface="Calibri"/>
              </a:rPr>
              <a:t>hvordan</a:t>
            </a:r>
            <a:r>
              <a:rPr lang="en-US" dirty="0">
                <a:latin typeface="Calibri"/>
                <a:ea typeface="Calibri"/>
                <a:cs typeface="Calibri"/>
              </a:rPr>
              <a:t> </a:t>
            </a:r>
            <a:r>
              <a:rPr lang="en-US" dirty="0" err="1">
                <a:latin typeface="Calibri"/>
                <a:ea typeface="Calibri"/>
                <a:cs typeface="Calibri"/>
              </a:rPr>
              <a:t>fødevareproduktion</a:t>
            </a:r>
            <a:r>
              <a:rPr lang="en-US" dirty="0">
                <a:latin typeface="Calibri"/>
                <a:ea typeface="Calibri"/>
                <a:cs typeface="Calibri"/>
              </a:rPr>
              <a:t> </a:t>
            </a:r>
            <a:r>
              <a:rPr lang="en-US" dirty="0" err="1">
                <a:latin typeface="Calibri"/>
                <a:ea typeface="Calibri"/>
                <a:cs typeface="Calibri"/>
              </a:rPr>
              <a:t>og</a:t>
            </a:r>
            <a:r>
              <a:rPr lang="en-US" dirty="0">
                <a:latin typeface="Calibri"/>
                <a:ea typeface="Calibri"/>
                <a:cs typeface="Calibri"/>
              </a:rPr>
              <a:t> -</a:t>
            </a:r>
            <a:r>
              <a:rPr lang="en-US" dirty="0" err="1">
                <a:latin typeface="Calibri"/>
                <a:ea typeface="Calibri"/>
                <a:cs typeface="Calibri"/>
              </a:rPr>
              <a:t>forbrug</a:t>
            </a:r>
            <a:r>
              <a:rPr lang="en-US" dirty="0">
                <a:latin typeface="Calibri"/>
                <a:ea typeface="Calibri"/>
                <a:cs typeface="Calibri"/>
              </a:rPr>
              <a:t> </a:t>
            </a:r>
            <a:r>
              <a:rPr lang="en-US" dirty="0" err="1">
                <a:latin typeface="Calibri"/>
                <a:ea typeface="Calibri"/>
                <a:cs typeface="Calibri"/>
              </a:rPr>
              <a:t>påvirker</a:t>
            </a:r>
            <a:r>
              <a:rPr lang="en-US" dirty="0">
                <a:latin typeface="Calibri"/>
                <a:ea typeface="Calibri"/>
                <a:cs typeface="Calibri"/>
              </a:rPr>
              <a:t> </a:t>
            </a:r>
            <a:r>
              <a:rPr lang="en-US" dirty="0" err="1">
                <a:latin typeface="Calibri"/>
                <a:ea typeface="Calibri"/>
                <a:cs typeface="Calibri"/>
              </a:rPr>
              <a:t>klimaet</a:t>
            </a:r>
            <a:r>
              <a:rPr lang="en-US" dirty="0">
                <a:latin typeface="Calibri"/>
                <a:ea typeface="Calibri"/>
                <a:cs typeface="Calibri"/>
              </a:rPr>
              <a:t>, </a:t>
            </a:r>
            <a:r>
              <a:rPr lang="en-US" dirty="0" err="1">
                <a:latin typeface="Calibri"/>
                <a:ea typeface="Calibri"/>
                <a:cs typeface="Calibri"/>
              </a:rPr>
              <a:t>naturen</a:t>
            </a:r>
            <a:r>
              <a:rPr lang="en-US" dirty="0">
                <a:latin typeface="Calibri"/>
                <a:ea typeface="Calibri"/>
                <a:cs typeface="Calibri"/>
              </a:rPr>
              <a:t>, </a:t>
            </a:r>
            <a:r>
              <a:rPr lang="en-US" dirty="0" err="1">
                <a:latin typeface="Calibri"/>
                <a:ea typeface="Calibri"/>
                <a:cs typeface="Calibri"/>
              </a:rPr>
              <a:t>menneskelige</a:t>
            </a:r>
            <a:r>
              <a:rPr lang="en-US" dirty="0">
                <a:latin typeface="Calibri"/>
                <a:ea typeface="Calibri"/>
                <a:cs typeface="Calibri"/>
              </a:rPr>
              <a:t> </a:t>
            </a:r>
            <a:r>
              <a:rPr lang="en-US" dirty="0" err="1">
                <a:latin typeface="Calibri"/>
                <a:ea typeface="Calibri"/>
                <a:cs typeface="Calibri"/>
              </a:rPr>
              <a:t>og</a:t>
            </a:r>
            <a:r>
              <a:rPr lang="en-US" dirty="0">
                <a:latin typeface="Calibri"/>
                <a:ea typeface="Calibri"/>
                <a:cs typeface="Calibri"/>
              </a:rPr>
              <a:t> </a:t>
            </a:r>
            <a:r>
              <a:rPr lang="en-US" dirty="0" err="1">
                <a:latin typeface="Calibri"/>
                <a:ea typeface="Calibri"/>
                <a:cs typeface="Calibri"/>
              </a:rPr>
              <a:t>dyre</a:t>
            </a:r>
            <a:r>
              <a:rPr lang="en-US" dirty="0">
                <a:latin typeface="Calibri"/>
                <a:ea typeface="Calibri"/>
                <a:cs typeface="Calibri"/>
              </a:rPr>
              <a:t> </a:t>
            </a:r>
            <a:r>
              <a:rPr lang="en-US" dirty="0" err="1">
                <a:latin typeface="Calibri"/>
                <a:ea typeface="Calibri"/>
                <a:cs typeface="Calibri"/>
              </a:rPr>
              <a:t>samfund</a:t>
            </a:r>
            <a:r>
              <a:rPr lang="en-US" dirty="0">
                <a:latin typeface="Calibri"/>
                <a:ea typeface="Calibri"/>
                <a:cs typeface="Calibri"/>
              </a:rPr>
              <a:t> </a:t>
            </a:r>
            <a:r>
              <a:rPr lang="en-US" dirty="0" err="1">
                <a:latin typeface="Calibri"/>
                <a:ea typeface="Calibri"/>
                <a:cs typeface="Calibri"/>
              </a:rPr>
              <a:t>samt</a:t>
            </a:r>
            <a:r>
              <a:rPr lang="en-US" dirty="0">
                <a:latin typeface="Calibri"/>
                <a:ea typeface="Calibri"/>
                <a:cs typeface="Calibri"/>
              </a:rPr>
              <a:t> de </a:t>
            </a:r>
            <a:r>
              <a:rPr lang="en-US" dirty="0" err="1">
                <a:latin typeface="Calibri"/>
                <a:ea typeface="Calibri"/>
                <a:cs typeface="Calibri"/>
              </a:rPr>
              <a:t>etiske</a:t>
            </a:r>
            <a:r>
              <a:rPr lang="en-US" dirty="0">
                <a:latin typeface="Calibri"/>
                <a:ea typeface="Calibri"/>
                <a:cs typeface="Calibri"/>
              </a:rPr>
              <a:t> </a:t>
            </a:r>
            <a:r>
              <a:rPr lang="en-US" dirty="0" err="1">
                <a:latin typeface="Calibri"/>
                <a:ea typeface="Calibri"/>
                <a:cs typeface="Calibri"/>
              </a:rPr>
              <a:t>dimensioner</a:t>
            </a:r>
            <a:r>
              <a:rPr lang="en-US" dirty="0">
                <a:latin typeface="Calibri"/>
                <a:ea typeface="Calibri"/>
                <a:cs typeface="Calibri"/>
              </a:rPr>
              <a:t> </a:t>
            </a:r>
            <a:r>
              <a:rPr lang="en-US" dirty="0" err="1">
                <a:latin typeface="Calibri"/>
                <a:ea typeface="Calibri"/>
                <a:cs typeface="Calibri"/>
              </a:rPr>
              <a:t>heraf</a:t>
            </a:r>
            <a:r>
              <a:rPr lang="en-US" dirty="0">
                <a:latin typeface="Calibri"/>
                <a:ea typeface="Calibri"/>
                <a:cs typeface="Calibri"/>
              </a:rPr>
              <a:t>.</a:t>
            </a:r>
          </a:p>
          <a:p>
            <a:endParaRPr lang="en-US" dirty="0">
              <a:latin typeface="Calibri"/>
              <a:ea typeface="Calibri"/>
              <a:cs typeface="Calibri"/>
            </a:endParaRPr>
          </a:p>
          <a:p>
            <a:r>
              <a:rPr lang="en-US" b="1" dirty="0" err="1"/>
              <a:t>Læringsmål</a:t>
            </a:r>
            <a:r>
              <a:rPr lang="en-US" b="1" dirty="0"/>
              <a:t> 2</a:t>
            </a:r>
          </a:p>
          <a:p>
            <a:r>
              <a:rPr lang="en-US" dirty="0"/>
              <a:t>	</a:t>
            </a:r>
            <a:r>
              <a:rPr lang="en-US" dirty="0">
                <a:latin typeface="Calibri"/>
                <a:ea typeface="Calibri"/>
                <a:cs typeface="Calibri"/>
              </a:rPr>
              <a:t>Eleverne </a:t>
            </a:r>
            <a:r>
              <a:rPr lang="en-US" dirty="0" err="1">
                <a:latin typeface="Calibri"/>
                <a:ea typeface="Calibri"/>
                <a:cs typeface="Calibri"/>
              </a:rPr>
              <a:t>kan</a:t>
            </a:r>
            <a:r>
              <a:rPr lang="en-US" dirty="0">
                <a:latin typeface="Calibri"/>
                <a:ea typeface="Calibri"/>
                <a:cs typeface="Calibri"/>
              </a:rPr>
              <a:t> </a:t>
            </a:r>
            <a:r>
              <a:rPr lang="en-US" dirty="0" err="1">
                <a:latin typeface="Calibri"/>
                <a:ea typeface="Calibri"/>
                <a:cs typeface="Calibri"/>
              </a:rPr>
              <a:t>identificere</a:t>
            </a:r>
            <a:r>
              <a:rPr lang="en-US" dirty="0">
                <a:latin typeface="Calibri"/>
                <a:ea typeface="Calibri"/>
                <a:cs typeface="Calibri"/>
              </a:rPr>
              <a:t> </a:t>
            </a:r>
            <a:r>
              <a:rPr lang="en-US" dirty="0" err="1">
                <a:latin typeface="Calibri"/>
                <a:ea typeface="Calibri"/>
                <a:cs typeface="Calibri"/>
              </a:rPr>
              <a:t>praktiske</a:t>
            </a:r>
            <a:r>
              <a:rPr lang="en-US" dirty="0">
                <a:latin typeface="Calibri"/>
                <a:ea typeface="Calibri"/>
                <a:cs typeface="Calibri"/>
              </a:rPr>
              <a:t> </a:t>
            </a:r>
            <a:r>
              <a:rPr lang="en-US" dirty="0" err="1">
                <a:latin typeface="Calibri"/>
                <a:ea typeface="Calibri"/>
                <a:cs typeface="Calibri"/>
              </a:rPr>
              <a:t>måder</a:t>
            </a:r>
            <a:r>
              <a:rPr lang="en-US" dirty="0">
                <a:latin typeface="Calibri"/>
                <a:ea typeface="Calibri"/>
                <a:cs typeface="Calibri"/>
              </a:rPr>
              <a:t> at </a:t>
            </a:r>
            <a:r>
              <a:rPr lang="en-US" dirty="0" err="1">
                <a:latin typeface="Calibri"/>
                <a:ea typeface="Calibri"/>
                <a:cs typeface="Calibri"/>
              </a:rPr>
              <a:t>træffe</a:t>
            </a:r>
            <a:r>
              <a:rPr lang="en-US" dirty="0">
                <a:latin typeface="Calibri"/>
                <a:ea typeface="Calibri"/>
                <a:cs typeface="Calibri"/>
              </a:rPr>
              <a:t> mere </a:t>
            </a:r>
            <a:r>
              <a:rPr lang="en-US" dirty="0" err="1">
                <a:latin typeface="Calibri"/>
                <a:ea typeface="Calibri"/>
                <a:cs typeface="Calibri"/>
              </a:rPr>
              <a:t>bæredygtige</a:t>
            </a:r>
            <a:r>
              <a:rPr lang="en-US" dirty="0">
                <a:latin typeface="Calibri"/>
                <a:ea typeface="Calibri"/>
                <a:cs typeface="Calibri"/>
              </a:rPr>
              <a:t> </a:t>
            </a:r>
            <a:r>
              <a:rPr lang="en-US" dirty="0" err="1">
                <a:latin typeface="Calibri"/>
                <a:ea typeface="Calibri"/>
                <a:cs typeface="Calibri"/>
              </a:rPr>
              <a:t>fødevarevalg</a:t>
            </a:r>
            <a:r>
              <a:rPr lang="en-US" dirty="0">
                <a:latin typeface="Calibri"/>
                <a:ea typeface="Calibri"/>
                <a:cs typeface="Calibri"/>
              </a:rPr>
              <a:t> </a:t>
            </a:r>
            <a:r>
              <a:rPr lang="en-US" dirty="0" err="1">
                <a:latin typeface="Calibri"/>
                <a:ea typeface="Calibri"/>
                <a:cs typeface="Calibri"/>
              </a:rPr>
              <a:t>på</a:t>
            </a:r>
            <a:r>
              <a:rPr lang="en-US" dirty="0">
                <a:latin typeface="Calibri"/>
                <a:ea typeface="Calibri"/>
                <a:cs typeface="Calibri"/>
              </a:rPr>
              <a:t>, </a:t>
            </a:r>
            <a:r>
              <a:rPr lang="en-US" dirty="0" err="1">
                <a:latin typeface="Calibri"/>
                <a:ea typeface="Calibri"/>
                <a:cs typeface="Calibri"/>
              </a:rPr>
              <a:t>såsom</a:t>
            </a:r>
            <a:r>
              <a:rPr lang="en-US" dirty="0">
                <a:latin typeface="Calibri"/>
                <a:ea typeface="Calibri"/>
                <a:cs typeface="Calibri"/>
              </a:rPr>
              <a:t> at </a:t>
            </a:r>
            <a:r>
              <a:rPr lang="en-US" dirty="0" err="1">
                <a:latin typeface="Calibri"/>
                <a:ea typeface="Calibri"/>
                <a:cs typeface="Calibri"/>
              </a:rPr>
              <a:t>reducere</a:t>
            </a:r>
            <a:r>
              <a:rPr lang="en-US" dirty="0">
                <a:latin typeface="Calibri"/>
                <a:ea typeface="Calibri"/>
                <a:cs typeface="Calibri"/>
              </a:rPr>
              <a:t> </a:t>
            </a:r>
            <a:r>
              <a:rPr lang="en-US" dirty="0" err="1">
                <a:latin typeface="Calibri"/>
                <a:ea typeface="Calibri"/>
                <a:cs typeface="Calibri"/>
              </a:rPr>
              <a:t>madspild</a:t>
            </a:r>
            <a:r>
              <a:rPr lang="en-US" dirty="0">
                <a:latin typeface="Calibri"/>
                <a:ea typeface="Calibri"/>
                <a:cs typeface="Calibri"/>
              </a:rPr>
              <a:t>, </a:t>
            </a:r>
            <a:r>
              <a:rPr lang="en-US" dirty="0" err="1">
                <a:latin typeface="Calibri"/>
                <a:ea typeface="Calibri"/>
                <a:cs typeface="Calibri"/>
              </a:rPr>
              <a:t>vælge</a:t>
            </a:r>
            <a:r>
              <a:rPr lang="en-US" dirty="0">
                <a:latin typeface="Calibri"/>
                <a:ea typeface="Calibri"/>
                <a:cs typeface="Calibri"/>
              </a:rPr>
              <a:t> </a:t>
            </a:r>
            <a:r>
              <a:rPr lang="en-US" dirty="0" err="1">
                <a:latin typeface="Calibri"/>
                <a:ea typeface="Calibri"/>
                <a:cs typeface="Calibri"/>
              </a:rPr>
              <a:t>etisk</a:t>
            </a:r>
            <a:r>
              <a:rPr lang="en-US" dirty="0">
                <a:latin typeface="Calibri"/>
                <a:ea typeface="Calibri"/>
                <a:cs typeface="Calibri"/>
              </a:rPr>
              <a:t> </a:t>
            </a:r>
            <a:r>
              <a:rPr lang="en-US" dirty="0" err="1">
                <a:latin typeface="Calibri"/>
                <a:ea typeface="Calibri"/>
                <a:cs typeface="Calibri"/>
              </a:rPr>
              <a:t>producerede</a:t>
            </a:r>
            <a:r>
              <a:rPr lang="en-US" dirty="0">
                <a:latin typeface="Calibri"/>
                <a:ea typeface="Calibri"/>
                <a:cs typeface="Calibri"/>
              </a:rPr>
              <a:t> </a:t>
            </a:r>
            <a:r>
              <a:rPr lang="en-US" dirty="0" err="1">
                <a:latin typeface="Calibri"/>
                <a:ea typeface="Calibri"/>
                <a:cs typeface="Calibri"/>
              </a:rPr>
              <a:t>produkter</a:t>
            </a:r>
            <a:r>
              <a:rPr lang="en-US" dirty="0">
                <a:latin typeface="Calibri"/>
                <a:ea typeface="Calibri"/>
                <a:cs typeface="Calibri"/>
              </a:rPr>
              <a:t> </a:t>
            </a:r>
            <a:r>
              <a:rPr lang="en-US" dirty="0" err="1">
                <a:latin typeface="Calibri"/>
                <a:ea typeface="Calibri"/>
                <a:cs typeface="Calibri"/>
              </a:rPr>
              <a:t>eller</a:t>
            </a:r>
            <a:r>
              <a:rPr lang="en-US" dirty="0">
                <a:latin typeface="Calibri"/>
                <a:ea typeface="Calibri"/>
                <a:cs typeface="Calibri"/>
              </a:rPr>
              <a:t> </a:t>
            </a:r>
            <a:r>
              <a:rPr lang="en-US" dirty="0" err="1">
                <a:latin typeface="Calibri"/>
                <a:ea typeface="Calibri"/>
                <a:cs typeface="Calibri"/>
              </a:rPr>
              <a:t>vælge</a:t>
            </a:r>
            <a:r>
              <a:rPr lang="en-US" dirty="0">
                <a:latin typeface="Calibri"/>
                <a:ea typeface="Calibri"/>
                <a:cs typeface="Calibri"/>
              </a:rPr>
              <a:t> </a:t>
            </a:r>
            <a:r>
              <a:rPr lang="en-US" dirty="0" err="1">
                <a:latin typeface="Calibri"/>
                <a:ea typeface="Calibri"/>
                <a:cs typeface="Calibri"/>
              </a:rPr>
              <a:t>sæsonbestemte</a:t>
            </a:r>
            <a:r>
              <a:rPr lang="en-US" dirty="0">
                <a:latin typeface="Calibri"/>
                <a:ea typeface="Calibri"/>
                <a:cs typeface="Calibri"/>
              </a:rPr>
              <a:t>/</a:t>
            </a:r>
            <a:r>
              <a:rPr lang="en-US" dirty="0" err="1">
                <a:latin typeface="Calibri"/>
                <a:ea typeface="Calibri"/>
                <a:cs typeface="Calibri"/>
              </a:rPr>
              <a:t>lokale</a:t>
            </a:r>
            <a:r>
              <a:rPr lang="en-US" dirty="0">
                <a:latin typeface="Calibri"/>
                <a:ea typeface="Calibri"/>
                <a:cs typeface="Calibri"/>
              </a:rPr>
              <a:t> </a:t>
            </a:r>
            <a:r>
              <a:rPr lang="en-US" dirty="0" err="1">
                <a:latin typeface="Calibri"/>
                <a:ea typeface="Calibri"/>
                <a:cs typeface="Calibri"/>
              </a:rPr>
              <a:t>råvarer</a:t>
            </a:r>
            <a:r>
              <a:rPr lang="en-US" dirty="0">
                <a:latin typeface="Calibri"/>
                <a:ea typeface="Calibri"/>
                <a:cs typeface="Calibri"/>
              </a:rPr>
              <a:t>, </a:t>
            </a:r>
            <a:r>
              <a:rPr lang="en-US" dirty="0" err="1">
                <a:latin typeface="Calibri"/>
                <a:ea typeface="Calibri"/>
                <a:cs typeface="Calibri"/>
              </a:rPr>
              <a:t>og</a:t>
            </a:r>
            <a:r>
              <a:rPr lang="en-US" dirty="0">
                <a:latin typeface="Calibri"/>
                <a:ea typeface="Calibri"/>
                <a:cs typeface="Calibri"/>
              </a:rPr>
              <a:t> </a:t>
            </a:r>
            <a:r>
              <a:rPr lang="en-US" dirty="0" err="1">
                <a:latin typeface="Calibri"/>
                <a:ea typeface="Calibri"/>
                <a:cs typeface="Calibri"/>
              </a:rPr>
              <a:t>begrunde</a:t>
            </a:r>
            <a:r>
              <a:rPr lang="en-US" dirty="0">
                <a:latin typeface="Calibri"/>
                <a:ea typeface="Calibri"/>
                <a:cs typeface="Calibri"/>
              </a:rPr>
              <a:t>, </a:t>
            </a:r>
            <a:r>
              <a:rPr lang="en-US" dirty="0" err="1">
                <a:latin typeface="Calibri"/>
                <a:ea typeface="Calibri"/>
                <a:cs typeface="Calibri"/>
              </a:rPr>
              <a:t>hvorfor</a:t>
            </a:r>
            <a:r>
              <a:rPr lang="en-US" dirty="0">
                <a:latin typeface="Calibri"/>
                <a:ea typeface="Calibri"/>
                <a:cs typeface="Calibri"/>
              </a:rPr>
              <a:t> </a:t>
            </a:r>
            <a:r>
              <a:rPr lang="en-US" dirty="0" err="1">
                <a:latin typeface="Calibri"/>
                <a:ea typeface="Calibri"/>
                <a:cs typeface="Calibri"/>
              </a:rPr>
              <a:t>disse</a:t>
            </a:r>
            <a:r>
              <a:rPr lang="en-US" dirty="0">
                <a:latin typeface="Calibri"/>
                <a:ea typeface="Calibri"/>
                <a:cs typeface="Calibri"/>
              </a:rPr>
              <a:t> </a:t>
            </a:r>
            <a:r>
              <a:rPr lang="en-US" dirty="0" err="1">
                <a:latin typeface="Calibri"/>
                <a:ea typeface="Calibri"/>
                <a:cs typeface="Calibri"/>
              </a:rPr>
              <a:t>valg</a:t>
            </a:r>
            <a:r>
              <a:rPr lang="en-US" dirty="0">
                <a:latin typeface="Calibri"/>
                <a:ea typeface="Calibri"/>
                <a:cs typeface="Calibri"/>
              </a:rPr>
              <a:t> er </a:t>
            </a:r>
            <a:r>
              <a:rPr lang="en-US" dirty="0" err="1">
                <a:latin typeface="Calibri"/>
                <a:ea typeface="Calibri"/>
                <a:cs typeface="Calibri"/>
              </a:rPr>
              <a:t>vigtige</a:t>
            </a:r>
            <a:r>
              <a:rPr lang="en-US" dirty="0">
                <a:latin typeface="Calibri"/>
                <a:ea typeface="Calibri"/>
                <a:cs typeface="Calibri"/>
              </a:rPr>
              <a:t> for </a:t>
            </a:r>
            <a:r>
              <a:rPr lang="en-US" dirty="0" err="1">
                <a:latin typeface="Calibri"/>
                <a:ea typeface="Calibri"/>
                <a:cs typeface="Calibri"/>
              </a:rPr>
              <a:t>samfundet</a:t>
            </a:r>
            <a:r>
              <a:rPr lang="en-US" dirty="0">
                <a:latin typeface="Calibri"/>
                <a:ea typeface="Calibri"/>
                <a:cs typeface="Calibri"/>
              </a:rPr>
              <a:t> </a:t>
            </a:r>
            <a:r>
              <a:rPr lang="en-US" dirty="0" err="1">
                <a:latin typeface="Calibri"/>
                <a:ea typeface="Calibri"/>
                <a:cs typeface="Calibri"/>
              </a:rPr>
              <a:t>og</a:t>
            </a:r>
            <a:r>
              <a:rPr lang="en-US" dirty="0">
                <a:latin typeface="Calibri"/>
                <a:ea typeface="Calibri"/>
                <a:cs typeface="Calibri"/>
              </a:rPr>
              <a:t> </a:t>
            </a:r>
            <a:r>
              <a:rPr lang="en-US" dirty="0" err="1">
                <a:latin typeface="Calibri"/>
                <a:ea typeface="Calibri"/>
                <a:cs typeface="Calibri"/>
              </a:rPr>
              <a:t>planeten</a:t>
            </a:r>
            <a:r>
              <a:rPr lang="en-US" dirty="0">
                <a:latin typeface="Calibri"/>
                <a:ea typeface="Calibri"/>
                <a:cs typeface="Calibri"/>
              </a:rPr>
              <a:t>.</a:t>
            </a:r>
          </a:p>
          <a:p>
            <a:endParaRPr lang="en-US" dirty="0"/>
          </a:p>
        </p:txBody>
      </p:sp>
      <p:pic>
        <p:nvPicPr>
          <p:cNvPr id="6" name="Picture Placeholder 58">
            <a:extLst>
              <a:ext uri="{FF2B5EF4-FFF2-40B4-BE49-F238E27FC236}">
                <a16:creationId xmlns:a16="http://schemas.microsoft.com/office/drawing/2014/main" id="{44F1BC9D-9EC0-1C26-E5CD-9C8363417B3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635271" y="2095585"/>
            <a:ext cx="5130800" cy="3913188"/>
          </a:xfrm>
        </p:spPr>
      </p:pic>
    </p:spTree>
    <p:extLst>
      <p:ext uri="{BB962C8B-B14F-4D97-AF65-F5344CB8AC3E}">
        <p14:creationId xmlns:p14="http://schemas.microsoft.com/office/powerpoint/2010/main" val="2155738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3685658-F1A8-FC49-7268-22DC1AF19B9E}"/>
              </a:ext>
            </a:extLst>
          </p:cNvPr>
          <p:cNvSpPr>
            <a:spLocks noGrp="1"/>
          </p:cNvSpPr>
          <p:nvPr>
            <p:ph type="body" sz="quarter" idx="16"/>
          </p:nvPr>
        </p:nvSpPr>
        <p:spPr>
          <a:xfrm>
            <a:off x="904856" y="826894"/>
            <a:ext cx="10052954" cy="803654"/>
          </a:xfrm>
        </p:spPr>
        <p:txBody>
          <a:bodyPr>
            <a:normAutofit/>
          </a:bodyPr>
          <a:lstStyle/>
          <a:p>
            <a:r>
              <a:rPr lang="nl-NL" err="1"/>
              <a:t>Inspirerende dokumentarfilm</a:t>
            </a:r>
            <a:endParaRPr lang="en-NL"/>
          </a:p>
        </p:txBody>
      </p:sp>
      <p:sp>
        <p:nvSpPr>
          <p:cNvPr id="3" name="Tijdelijke aanduiding voor tekst 2">
            <a:extLst>
              <a:ext uri="{FF2B5EF4-FFF2-40B4-BE49-F238E27FC236}">
                <a16:creationId xmlns:a16="http://schemas.microsoft.com/office/drawing/2014/main" id="{229F425A-03B5-6720-B701-D9AE0BBFA85B}"/>
              </a:ext>
            </a:extLst>
          </p:cNvPr>
          <p:cNvSpPr>
            <a:spLocks noGrp="1"/>
          </p:cNvSpPr>
          <p:nvPr>
            <p:ph type="body" sz="quarter" idx="19"/>
          </p:nvPr>
        </p:nvSpPr>
        <p:spPr>
          <a:xfrm>
            <a:off x="904856" y="1447288"/>
            <a:ext cx="10052954" cy="1362173"/>
          </a:xfrm>
        </p:spPr>
        <p:txBody>
          <a:bodyPr lIns="91440" tIns="45720" rIns="91440" bIns="45720" anchor="t">
            <a:normAutofit/>
          </a:bodyPr>
          <a:lstStyle/>
          <a:p>
            <a:pPr>
              <a:spcAft>
                <a:spcPts val="600"/>
              </a:spcAft>
            </a:pPr>
            <a:r>
              <a:rPr lang="nl-NL"/>
              <a:t>Inden vi går i gang, er her et udvalg af </a:t>
            </a:r>
            <a:r>
              <a:rPr lang="nl-NL" b="1"/>
              <a:t>inspirerende dokumentarfilm </a:t>
            </a:r>
            <a:r>
              <a:rPr lang="nl-NL"/>
              <a:t>om </a:t>
            </a:r>
            <a:r>
              <a:rPr lang="nl-NL" b="1"/>
              <a:t>fødevareindustrien </a:t>
            </a:r>
            <a:r>
              <a:rPr lang="nl-NL"/>
              <a:t>og </a:t>
            </a:r>
            <a:r>
              <a:rPr lang="nl-NL" b="1"/>
              <a:t>bæredygtige fødevaresystemer</a:t>
            </a:r>
            <a:r>
              <a:rPr lang="nl-NL"/>
              <a:t>. De giver stof til eftertanke og øger bevidstheden om, </a:t>
            </a:r>
            <a:r>
              <a:rPr lang="nl-NL" b="1"/>
              <a:t>hvad bæredygtig mad er, </a:t>
            </a:r>
            <a:r>
              <a:rPr lang="nl-NL"/>
              <a:t>og </a:t>
            </a:r>
            <a:r>
              <a:rPr lang="nl-NL" b="1"/>
              <a:t>hvorfor den er nødvendig</a:t>
            </a:r>
            <a:r>
              <a:rPr lang="nl-NL"/>
              <a:t>.</a:t>
            </a:r>
          </a:p>
          <a:p>
            <a:pPr>
              <a:spcAft>
                <a:spcPts val="600"/>
              </a:spcAft>
            </a:pPr>
            <a:endParaRPr lang="nl-NL"/>
          </a:p>
          <a:p>
            <a:pPr>
              <a:spcAft>
                <a:spcPts val="600"/>
              </a:spcAft>
            </a:pPr>
            <a:endParaRPr lang="nl-NL" i="1">
              <a:ea typeface="Calibri"/>
              <a:cs typeface="Calibri"/>
            </a:endParaRPr>
          </a:p>
        </p:txBody>
      </p:sp>
      <p:pic>
        <p:nvPicPr>
          <p:cNvPr id="1026" name="Picture 2" descr="Food, Inc. (2008) - IMDb">
            <a:hlinkClick r:id="rId3"/>
            <a:extLst>
              <a:ext uri="{FF2B5EF4-FFF2-40B4-BE49-F238E27FC236}">
                <a16:creationId xmlns:a16="http://schemas.microsoft.com/office/drawing/2014/main" id="{41D62EBD-EAC6-D4E4-75E2-A9D1C0B0DC2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5680" y="3429000"/>
            <a:ext cx="2059169" cy="2887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ss the Ground (2020) - IMDb">
            <a:hlinkClick r:id="rId5"/>
            <a:extLst>
              <a:ext uri="{FF2B5EF4-FFF2-40B4-BE49-F238E27FC236}">
                <a16:creationId xmlns:a16="http://schemas.microsoft.com/office/drawing/2014/main" id="{179E9737-15F6-7C69-CF24-314C8449B85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8026" y="3429000"/>
            <a:ext cx="2062511" cy="28872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Biggest Little Farm (2018) - IMDb">
            <a:hlinkClick r:id="rId7"/>
            <a:extLst>
              <a:ext uri="{FF2B5EF4-FFF2-40B4-BE49-F238E27FC236}">
                <a16:creationId xmlns:a16="http://schemas.microsoft.com/office/drawing/2014/main" id="{A81E0BBD-8DEF-B381-98B2-86B1805BBDB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91464" y="3429000"/>
            <a:ext cx="1872701" cy="28872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sted! The Story of Food Waste (2017) - IMDb">
            <a:hlinkClick r:id="rId9"/>
            <a:extLst>
              <a:ext uri="{FF2B5EF4-FFF2-40B4-BE49-F238E27FC236}">
                <a16:creationId xmlns:a16="http://schemas.microsoft.com/office/drawing/2014/main" id="{2C0908FB-5088-7850-4B88-2F137B50C32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754398" y="3429000"/>
            <a:ext cx="1949561" cy="28872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
            <a:extLst>
              <a:ext uri="{FF2B5EF4-FFF2-40B4-BE49-F238E27FC236}">
                <a16:creationId xmlns:a16="http://schemas.microsoft.com/office/drawing/2014/main" id="{46ACCA36-40A6-8C43-BF4D-74E879D8984C}"/>
              </a:ext>
            </a:extLst>
          </p:cNvPr>
          <p:cNvSpPr txBox="1"/>
          <p:nvPr/>
        </p:nvSpPr>
        <p:spPr>
          <a:xfrm>
            <a:off x="904856" y="2705700"/>
            <a:ext cx="2059169" cy="338554"/>
          </a:xfrm>
          <a:prstGeom prst="rect">
            <a:avLst/>
          </a:prstGeom>
          <a:noFill/>
        </p:spPr>
        <p:txBody>
          <a:bodyPr wrap="square" lIns="91440" tIns="45720" rIns="91440" bIns="45720" anchor="t">
            <a:spAutoFit/>
          </a:bodyPr>
          <a:lstStyle/>
          <a:p>
            <a:pPr algn="ctr"/>
            <a:r>
              <a:rPr lang="it-IT" sz="1600" b="1">
                <a:hlinkClick r:id="rId3"/>
              </a:rPr>
              <a:t>FOOD, INC.</a:t>
            </a:r>
            <a:endParaRPr lang="en-US" sz="1600" b="1">
              <a:ea typeface="Calibri"/>
              <a:cs typeface="Calibri"/>
            </a:endParaRPr>
          </a:p>
        </p:txBody>
      </p:sp>
      <p:sp>
        <p:nvSpPr>
          <p:cNvPr id="9" name="TextBox 3">
            <a:extLst>
              <a:ext uri="{FF2B5EF4-FFF2-40B4-BE49-F238E27FC236}">
                <a16:creationId xmlns:a16="http://schemas.microsoft.com/office/drawing/2014/main" id="{5B4942B7-B79F-8845-AB16-517CC61288A2}"/>
              </a:ext>
            </a:extLst>
          </p:cNvPr>
          <p:cNvSpPr txBox="1"/>
          <p:nvPr/>
        </p:nvSpPr>
        <p:spPr>
          <a:xfrm>
            <a:off x="3741368" y="2711414"/>
            <a:ext cx="2059169" cy="584775"/>
          </a:xfrm>
          <a:prstGeom prst="rect">
            <a:avLst/>
          </a:prstGeom>
          <a:noFill/>
        </p:spPr>
        <p:txBody>
          <a:bodyPr wrap="square" lIns="91440" tIns="45720" rIns="91440" bIns="45720" anchor="t">
            <a:spAutoFit/>
          </a:bodyPr>
          <a:lstStyle/>
          <a:p>
            <a:pPr algn="ctr"/>
            <a:r>
              <a:rPr lang="it-IT" sz="1600" b="1">
                <a:hlinkClick r:id="rId5"/>
              </a:rPr>
              <a:t>KISS </a:t>
            </a:r>
          </a:p>
          <a:p>
            <a:pPr algn="ctr"/>
            <a:r>
              <a:rPr lang="it-IT" sz="1600" b="1">
                <a:hlinkClick r:id="rId5"/>
              </a:rPr>
              <a:t>THE GROUND</a:t>
            </a:r>
            <a:endParaRPr lang="en-US" sz="1600" b="1">
              <a:ea typeface="Calibri"/>
              <a:cs typeface="Calibri"/>
            </a:endParaRPr>
          </a:p>
        </p:txBody>
      </p:sp>
      <p:sp>
        <p:nvSpPr>
          <p:cNvPr id="10" name="TextBox 3">
            <a:extLst>
              <a:ext uri="{FF2B5EF4-FFF2-40B4-BE49-F238E27FC236}">
                <a16:creationId xmlns:a16="http://schemas.microsoft.com/office/drawing/2014/main" id="{3A1D8FFA-81D4-784A-AE78-276C45A9B9C6}"/>
              </a:ext>
            </a:extLst>
          </p:cNvPr>
          <p:cNvSpPr txBox="1"/>
          <p:nvPr/>
        </p:nvSpPr>
        <p:spPr>
          <a:xfrm>
            <a:off x="6204996" y="2705700"/>
            <a:ext cx="2059169" cy="584775"/>
          </a:xfrm>
          <a:prstGeom prst="rect">
            <a:avLst/>
          </a:prstGeom>
          <a:noFill/>
        </p:spPr>
        <p:txBody>
          <a:bodyPr wrap="square" lIns="91440" tIns="45720" rIns="91440" bIns="45720" anchor="t">
            <a:spAutoFit/>
          </a:bodyPr>
          <a:lstStyle/>
          <a:p>
            <a:pPr algn="ctr"/>
            <a:r>
              <a:rPr lang="it-IT" sz="1600" b="1">
                <a:hlinkClick r:id="rId7"/>
              </a:rPr>
              <a:t>THE BIGGEST </a:t>
            </a:r>
          </a:p>
          <a:p>
            <a:pPr algn="ctr"/>
            <a:r>
              <a:rPr lang="it-IT" sz="1600" b="1">
                <a:hlinkClick r:id="rId7"/>
              </a:rPr>
              <a:t>LITTLE FARM</a:t>
            </a:r>
            <a:endParaRPr lang="en-US" sz="1600" b="1">
              <a:ea typeface="Calibri"/>
              <a:cs typeface="Calibri"/>
            </a:endParaRPr>
          </a:p>
        </p:txBody>
      </p:sp>
      <p:sp>
        <p:nvSpPr>
          <p:cNvPr id="11" name="TextBox 3">
            <a:extLst>
              <a:ext uri="{FF2B5EF4-FFF2-40B4-BE49-F238E27FC236}">
                <a16:creationId xmlns:a16="http://schemas.microsoft.com/office/drawing/2014/main" id="{F486E864-5027-2348-A90A-2DAC532322CC}"/>
              </a:ext>
            </a:extLst>
          </p:cNvPr>
          <p:cNvSpPr txBox="1"/>
          <p:nvPr/>
        </p:nvSpPr>
        <p:spPr>
          <a:xfrm>
            <a:off x="8668624" y="2728458"/>
            <a:ext cx="2059169" cy="338554"/>
          </a:xfrm>
          <a:prstGeom prst="rect">
            <a:avLst/>
          </a:prstGeom>
          <a:noFill/>
        </p:spPr>
        <p:txBody>
          <a:bodyPr wrap="square" lIns="91440" tIns="45720" rIns="91440" bIns="45720" anchor="t">
            <a:spAutoFit/>
          </a:bodyPr>
          <a:lstStyle/>
          <a:p>
            <a:pPr algn="ctr"/>
            <a:r>
              <a:rPr lang="it-IT" sz="1600" b="1">
                <a:ea typeface="Calibri"/>
                <a:cs typeface="Calibri"/>
                <a:hlinkClick r:id="rId9"/>
              </a:rPr>
              <a:t>SPILD!</a:t>
            </a:r>
            <a:endParaRPr lang="en-US" sz="1600" b="1">
              <a:ea typeface="Calibri"/>
              <a:cs typeface="Calibri"/>
            </a:endParaRPr>
          </a:p>
        </p:txBody>
      </p:sp>
    </p:spTree>
    <p:extLst>
      <p:ext uri="{BB962C8B-B14F-4D97-AF65-F5344CB8AC3E}">
        <p14:creationId xmlns:p14="http://schemas.microsoft.com/office/powerpoint/2010/main" val="3648499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p:cNvGrpSpPr/>
        <p:nvPr/>
      </p:nvGrpSpPr>
      <p:grpSpPr>
        <a:xfrm>
          <a:off x="0" y="0"/>
          <a:ext cx="0" cy="0"/>
          <a:chOff x="0" y="0"/>
          <a:chExt cx="0" cy="0"/>
        </a:xfrm>
      </p:grpSpPr>
      <p:pic>
        <p:nvPicPr>
          <p:cNvPr id="4" name="Picture Placeholder 33">
            <a:extLst>
              <a:ext uri="{FF2B5EF4-FFF2-40B4-BE49-F238E27FC236}">
                <a16:creationId xmlns:a16="http://schemas.microsoft.com/office/drawing/2014/main" id="{10D85E56-2506-40F1-5560-E25AE33AFDD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388401" y="385460"/>
            <a:ext cx="4107750" cy="6087079"/>
          </a:xfrm>
          <a:prstGeom prst="rect">
            <a:avLst/>
          </a:prstGeom>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649216" y="1813375"/>
            <a:ext cx="7047484" cy="4384416"/>
          </a:xfrm>
        </p:spPr>
        <p:txBody>
          <a:bodyPr lIns="91440" tIns="45720" rIns="91440" bIns="45720" anchor="t"/>
          <a:lstStyle/>
          <a:p>
            <a:r>
              <a:rPr lang="en-US" dirty="0" err="1"/>
              <a:t>Ifølge</a:t>
            </a:r>
            <a:r>
              <a:rPr lang="en-US" dirty="0"/>
              <a:t> </a:t>
            </a:r>
            <a:r>
              <a:rPr lang="en-US" dirty="0">
                <a:hlinkClick r:id="rId4"/>
              </a:rPr>
              <a:t>EAT-Lancet</a:t>
            </a:r>
            <a:r>
              <a:rPr lang="en-US" dirty="0"/>
              <a:t>-</a:t>
            </a:r>
            <a:r>
              <a:rPr lang="en-US" dirty="0" err="1"/>
              <a:t>kommissionen</a:t>
            </a:r>
            <a:r>
              <a:rPr lang="en-US" dirty="0"/>
              <a:t>* </a:t>
            </a:r>
            <a:r>
              <a:rPr lang="en-US" dirty="0" err="1"/>
              <a:t>og</a:t>
            </a:r>
            <a:r>
              <a:rPr lang="en-US" dirty="0"/>
              <a:t> FAO**:</a:t>
            </a:r>
          </a:p>
          <a:p>
            <a:endParaRPr lang="en-US" sz="1200" b="1" dirty="0"/>
          </a:p>
          <a:p>
            <a:r>
              <a:rPr lang="en-US" b="1" dirty="0" err="1"/>
              <a:t>Bæredygtig</a:t>
            </a:r>
            <a:r>
              <a:rPr lang="en-US" b="1" dirty="0"/>
              <a:t> mad </a:t>
            </a:r>
            <a:r>
              <a:rPr lang="en-US" dirty="0"/>
              <a:t>er mad, der </a:t>
            </a:r>
            <a:r>
              <a:rPr lang="en-US" dirty="0" err="1"/>
              <a:t>fremmer</a:t>
            </a:r>
            <a:r>
              <a:rPr lang="en-US" dirty="0"/>
              <a:t> god </a:t>
            </a:r>
            <a:r>
              <a:rPr lang="en-US" dirty="0" err="1"/>
              <a:t>sundhed</a:t>
            </a:r>
            <a:r>
              <a:rPr lang="en-US" dirty="0"/>
              <a:t> </a:t>
            </a:r>
            <a:r>
              <a:rPr lang="en-US" dirty="0" err="1"/>
              <a:t>og</a:t>
            </a:r>
            <a:r>
              <a:rPr lang="en-US" dirty="0"/>
              <a:t> </a:t>
            </a:r>
            <a:r>
              <a:rPr lang="en-US" dirty="0" err="1"/>
              <a:t>beskytter</a:t>
            </a:r>
            <a:r>
              <a:rPr lang="en-US" dirty="0"/>
              <a:t> </a:t>
            </a:r>
            <a:r>
              <a:rPr lang="en-US" dirty="0" err="1"/>
              <a:t>planeten</a:t>
            </a:r>
            <a:r>
              <a:rPr lang="en-US" dirty="0"/>
              <a:t>. Den stammer </a:t>
            </a:r>
            <a:r>
              <a:rPr lang="en-US" dirty="0" err="1"/>
              <a:t>fra</a:t>
            </a:r>
            <a:r>
              <a:rPr lang="en-US" dirty="0"/>
              <a:t> </a:t>
            </a:r>
            <a:r>
              <a:rPr lang="en-US" dirty="0" err="1"/>
              <a:t>fødevaresystemer</a:t>
            </a:r>
            <a:r>
              <a:rPr lang="en-US" dirty="0"/>
              <a:t>, der </a:t>
            </a:r>
            <a:r>
              <a:rPr lang="en-US" dirty="0" err="1"/>
              <a:t>har</a:t>
            </a:r>
            <a:r>
              <a:rPr lang="en-US" dirty="0"/>
              <a:t> en </a:t>
            </a:r>
            <a:r>
              <a:rPr lang="en-US" dirty="0" err="1"/>
              <a:t>lav</a:t>
            </a:r>
            <a:r>
              <a:rPr lang="en-US" dirty="0"/>
              <a:t> </a:t>
            </a:r>
            <a:r>
              <a:rPr lang="en-US" dirty="0" err="1"/>
              <a:t>miljøpåvirkning</a:t>
            </a:r>
            <a:r>
              <a:rPr lang="en-US" dirty="0"/>
              <a:t>, </a:t>
            </a:r>
            <a:r>
              <a:rPr lang="en-US" dirty="0" err="1"/>
              <a:t>respekterer</a:t>
            </a:r>
            <a:r>
              <a:rPr lang="en-US" dirty="0"/>
              <a:t> </a:t>
            </a:r>
            <a:r>
              <a:rPr lang="en-US" dirty="0" err="1"/>
              <a:t>naturen</a:t>
            </a:r>
            <a:r>
              <a:rPr lang="en-US" dirty="0"/>
              <a:t> </a:t>
            </a:r>
            <a:r>
              <a:rPr lang="en-US" dirty="0" err="1"/>
              <a:t>og</a:t>
            </a:r>
            <a:r>
              <a:rPr lang="en-US" dirty="0"/>
              <a:t> </a:t>
            </a:r>
            <a:r>
              <a:rPr lang="en-US" dirty="0" err="1"/>
              <a:t>biodiversiteten</a:t>
            </a:r>
            <a:r>
              <a:rPr lang="en-US" dirty="0"/>
              <a:t> </a:t>
            </a:r>
            <a:r>
              <a:rPr lang="en-US" dirty="0" err="1"/>
              <a:t>og</a:t>
            </a:r>
            <a:r>
              <a:rPr lang="en-US" dirty="0"/>
              <a:t> </a:t>
            </a:r>
            <a:r>
              <a:rPr lang="en-US" dirty="0" err="1"/>
              <a:t>sikrer</a:t>
            </a:r>
            <a:r>
              <a:rPr lang="en-US" dirty="0"/>
              <a:t> </a:t>
            </a:r>
            <a:r>
              <a:rPr lang="en-US" dirty="0" err="1"/>
              <a:t>tilstrækkelig</a:t>
            </a:r>
            <a:r>
              <a:rPr lang="en-US" dirty="0"/>
              <a:t> </a:t>
            </a:r>
            <a:r>
              <a:rPr lang="en-US" dirty="0" err="1"/>
              <a:t>sund</a:t>
            </a:r>
            <a:r>
              <a:rPr lang="en-US" dirty="0"/>
              <a:t> mad </a:t>
            </a:r>
            <a:r>
              <a:rPr lang="en-US" dirty="0" err="1"/>
              <a:t>til</a:t>
            </a:r>
            <a:r>
              <a:rPr lang="en-US" dirty="0"/>
              <a:t> </a:t>
            </a:r>
            <a:r>
              <a:rPr lang="en-US" dirty="0" err="1"/>
              <a:t>mennesker</a:t>
            </a:r>
            <a:r>
              <a:rPr lang="en-US" dirty="0"/>
              <a:t> nu </a:t>
            </a:r>
            <a:r>
              <a:rPr lang="en-US" dirty="0" err="1"/>
              <a:t>og</a:t>
            </a:r>
            <a:r>
              <a:rPr lang="en-US" dirty="0"/>
              <a:t> i </a:t>
            </a:r>
            <a:r>
              <a:rPr lang="en-US" dirty="0" err="1"/>
              <a:t>fremtiden</a:t>
            </a:r>
            <a:r>
              <a:rPr lang="en-US" dirty="0"/>
              <a:t>. Den er </a:t>
            </a:r>
            <a:r>
              <a:rPr lang="en-US" dirty="0" err="1"/>
              <a:t>også</a:t>
            </a:r>
            <a:r>
              <a:rPr lang="en-US" dirty="0"/>
              <a:t> </a:t>
            </a:r>
            <a:r>
              <a:rPr lang="en-US" dirty="0" err="1"/>
              <a:t>overkommelig</a:t>
            </a:r>
            <a:r>
              <a:rPr lang="en-US" dirty="0"/>
              <a:t>, </a:t>
            </a:r>
            <a:r>
              <a:rPr lang="en-US" dirty="0" err="1"/>
              <a:t>retfærdig</a:t>
            </a:r>
            <a:r>
              <a:rPr lang="en-US" dirty="0"/>
              <a:t> </a:t>
            </a:r>
            <a:r>
              <a:rPr lang="en-US" dirty="0" err="1"/>
              <a:t>og</a:t>
            </a:r>
            <a:r>
              <a:rPr lang="en-US" dirty="0"/>
              <a:t> passer </a:t>
            </a:r>
            <a:r>
              <a:rPr lang="en-US" dirty="0" err="1"/>
              <a:t>til</a:t>
            </a:r>
            <a:r>
              <a:rPr lang="en-US" dirty="0"/>
              <a:t> </a:t>
            </a:r>
            <a:r>
              <a:rPr lang="en-US" dirty="0" err="1"/>
              <a:t>forskellige</a:t>
            </a:r>
            <a:r>
              <a:rPr lang="en-US" dirty="0"/>
              <a:t> </a:t>
            </a:r>
            <a:r>
              <a:rPr lang="en-US" dirty="0" err="1"/>
              <a:t>kulturer</a:t>
            </a:r>
            <a:r>
              <a:rPr lang="en-US" dirty="0"/>
              <a:t>.</a:t>
            </a:r>
          </a:p>
          <a:p>
            <a:endParaRPr lang="en-US" sz="1200" dirty="0">
              <a:ea typeface="Calibri"/>
              <a:cs typeface="Calibri"/>
            </a:endParaRPr>
          </a:p>
          <a:p>
            <a:r>
              <a:rPr lang="en-US" sz="1800" b="1" dirty="0">
                <a:ea typeface="Calibri"/>
                <a:cs typeface="Calibri"/>
              </a:rPr>
              <a:t>*EAT-Lancet-</a:t>
            </a:r>
            <a:r>
              <a:rPr lang="en-US" sz="1800" b="1" dirty="0" err="1">
                <a:ea typeface="Calibri"/>
                <a:cs typeface="Calibri"/>
              </a:rPr>
              <a:t>kommissionen</a:t>
            </a:r>
            <a:r>
              <a:rPr lang="en-US" sz="1800" dirty="0">
                <a:ea typeface="Calibri"/>
                <a:cs typeface="Calibri"/>
              </a:rPr>
              <a:t>: global, </a:t>
            </a:r>
            <a:r>
              <a:rPr lang="en-US" sz="1800" dirty="0" err="1">
                <a:ea typeface="Calibri"/>
                <a:cs typeface="Calibri"/>
              </a:rPr>
              <a:t>tværfaglig</a:t>
            </a:r>
            <a:r>
              <a:rPr lang="en-US" sz="1800" dirty="0">
                <a:ea typeface="Calibri"/>
                <a:cs typeface="Calibri"/>
              </a:rPr>
              <a:t> </a:t>
            </a:r>
            <a:r>
              <a:rPr lang="en-US" sz="1800" dirty="0" err="1">
                <a:ea typeface="Calibri"/>
                <a:cs typeface="Calibri"/>
              </a:rPr>
              <a:t>gruppe</a:t>
            </a:r>
            <a:r>
              <a:rPr lang="en-US" sz="1800" dirty="0">
                <a:ea typeface="Calibri"/>
                <a:cs typeface="Calibri"/>
              </a:rPr>
              <a:t> </a:t>
            </a:r>
            <a:r>
              <a:rPr lang="en-US" sz="1800" dirty="0" err="1">
                <a:ea typeface="Calibri"/>
                <a:cs typeface="Calibri"/>
              </a:rPr>
              <a:t>af</a:t>
            </a:r>
            <a:r>
              <a:rPr lang="en-US" sz="1800" dirty="0">
                <a:ea typeface="Calibri"/>
                <a:cs typeface="Calibri"/>
              </a:rPr>
              <a:t> </a:t>
            </a:r>
            <a:r>
              <a:rPr lang="en-US" sz="1800" dirty="0" err="1">
                <a:ea typeface="Calibri"/>
                <a:cs typeface="Calibri"/>
              </a:rPr>
              <a:t>forskere</a:t>
            </a:r>
            <a:r>
              <a:rPr lang="en-US" sz="1800" dirty="0">
                <a:ea typeface="Calibri"/>
                <a:cs typeface="Calibri"/>
              </a:rPr>
              <a:t>, der </a:t>
            </a:r>
            <a:r>
              <a:rPr lang="en-US" sz="1800" dirty="0" err="1">
                <a:ea typeface="Calibri"/>
                <a:cs typeface="Calibri"/>
              </a:rPr>
              <a:t>fastlægger</a:t>
            </a:r>
            <a:r>
              <a:rPr lang="en-US" sz="1800" dirty="0">
                <a:ea typeface="Calibri"/>
                <a:cs typeface="Calibri"/>
              </a:rPr>
              <a:t> </a:t>
            </a:r>
            <a:r>
              <a:rPr lang="en-US" sz="1800" dirty="0" err="1">
                <a:ea typeface="Calibri"/>
                <a:cs typeface="Calibri"/>
              </a:rPr>
              <a:t>videnskabelige</a:t>
            </a:r>
            <a:r>
              <a:rPr lang="en-US" sz="1800" dirty="0">
                <a:ea typeface="Calibri"/>
                <a:cs typeface="Calibri"/>
              </a:rPr>
              <a:t> </a:t>
            </a:r>
            <a:r>
              <a:rPr lang="en-US" sz="1800" dirty="0" err="1">
                <a:ea typeface="Calibri"/>
                <a:cs typeface="Calibri"/>
              </a:rPr>
              <a:t>mål</a:t>
            </a:r>
            <a:r>
              <a:rPr lang="en-US" sz="1800" dirty="0">
                <a:ea typeface="Calibri"/>
                <a:cs typeface="Calibri"/>
              </a:rPr>
              <a:t> for </a:t>
            </a:r>
            <a:r>
              <a:rPr lang="en-US" sz="1800" dirty="0" err="1">
                <a:ea typeface="Calibri"/>
                <a:cs typeface="Calibri"/>
              </a:rPr>
              <a:t>bæredygtige</a:t>
            </a:r>
            <a:r>
              <a:rPr lang="en-US" sz="1800" dirty="0">
                <a:ea typeface="Calibri"/>
                <a:cs typeface="Calibri"/>
              </a:rPr>
              <a:t>, </a:t>
            </a:r>
            <a:r>
              <a:rPr lang="en-US" sz="1800" dirty="0" err="1">
                <a:ea typeface="Calibri"/>
                <a:cs typeface="Calibri"/>
              </a:rPr>
              <a:t>sunde</a:t>
            </a:r>
            <a:r>
              <a:rPr lang="en-US" sz="1800" dirty="0">
                <a:ea typeface="Calibri"/>
                <a:cs typeface="Calibri"/>
              </a:rPr>
              <a:t> </a:t>
            </a:r>
            <a:r>
              <a:rPr lang="en-US" sz="1800" dirty="0" err="1">
                <a:ea typeface="Calibri"/>
                <a:cs typeface="Calibri"/>
              </a:rPr>
              <a:t>og</a:t>
            </a:r>
            <a:r>
              <a:rPr lang="en-US" sz="1800" dirty="0">
                <a:ea typeface="Calibri"/>
                <a:cs typeface="Calibri"/>
              </a:rPr>
              <a:t> </a:t>
            </a:r>
            <a:r>
              <a:rPr lang="en-US" sz="1800" dirty="0" err="1">
                <a:ea typeface="Calibri"/>
                <a:cs typeface="Calibri"/>
              </a:rPr>
              <a:t>retfærdige</a:t>
            </a:r>
            <a:r>
              <a:rPr lang="en-US" sz="1800" dirty="0">
                <a:ea typeface="Calibri"/>
                <a:cs typeface="Calibri"/>
              </a:rPr>
              <a:t> </a:t>
            </a:r>
            <a:r>
              <a:rPr lang="en-US" sz="1800" dirty="0" err="1">
                <a:ea typeface="Calibri"/>
                <a:cs typeface="Calibri"/>
              </a:rPr>
              <a:t>fødevaresystemer</a:t>
            </a:r>
            <a:endParaRPr lang="en-US" sz="1800" dirty="0">
              <a:ea typeface="Calibri"/>
              <a:cs typeface="Calibri"/>
            </a:endParaRPr>
          </a:p>
          <a:p>
            <a:r>
              <a:rPr lang="en-US" sz="1800" b="1" dirty="0">
                <a:ea typeface="Calibri"/>
                <a:cs typeface="Calibri"/>
              </a:rPr>
              <a:t>**FAO: </a:t>
            </a:r>
            <a:r>
              <a:rPr lang="en-US" sz="1800" dirty="0">
                <a:ea typeface="Calibri"/>
                <a:cs typeface="Calibri"/>
              </a:rPr>
              <a:t>De </a:t>
            </a:r>
            <a:r>
              <a:rPr lang="en-US" sz="1800" dirty="0" err="1">
                <a:ea typeface="Calibri"/>
                <a:cs typeface="Calibri"/>
              </a:rPr>
              <a:t>Forenede</a:t>
            </a:r>
            <a:r>
              <a:rPr lang="en-US" sz="1800" dirty="0">
                <a:ea typeface="Calibri"/>
                <a:cs typeface="Calibri"/>
              </a:rPr>
              <a:t> Nationers </a:t>
            </a:r>
            <a:r>
              <a:rPr lang="en-US" sz="1800" dirty="0" err="1">
                <a:ea typeface="Calibri"/>
                <a:cs typeface="Calibri"/>
              </a:rPr>
              <a:t>Levnedsmiddel</a:t>
            </a:r>
            <a:r>
              <a:rPr lang="en-US" sz="1800" dirty="0">
                <a:ea typeface="Calibri"/>
                <a:cs typeface="Calibri"/>
              </a:rPr>
              <a:t>- </a:t>
            </a:r>
            <a:r>
              <a:rPr lang="en-US" sz="1800" dirty="0" err="1">
                <a:ea typeface="Calibri"/>
                <a:cs typeface="Calibri"/>
              </a:rPr>
              <a:t>og</a:t>
            </a:r>
            <a:r>
              <a:rPr lang="en-US" sz="1800" dirty="0">
                <a:ea typeface="Calibri"/>
                <a:cs typeface="Calibri"/>
              </a:rPr>
              <a:t> </a:t>
            </a:r>
            <a:r>
              <a:rPr lang="en-US" sz="1800" dirty="0" err="1">
                <a:ea typeface="Calibri"/>
                <a:cs typeface="Calibri"/>
              </a:rPr>
              <a:t>Landbrugsorganisation</a:t>
            </a:r>
            <a:endParaRPr lang="en-US" sz="1800" dirty="0">
              <a:ea typeface="Calibri"/>
              <a:cs typeface="Calibri"/>
            </a:endParaRPr>
          </a:p>
        </p:txBody>
      </p:sp>
      <p:sp>
        <p:nvSpPr>
          <p:cNvPr id="13" name="Rectangle 12">
            <a:extLst>
              <a:ext uri="{FF2B5EF4-FFF2-40B4-BE49-F238E27FC236}">
                <a16:creationId xmlns:a16="http://schemas.microsoft.com/office/drawing/2014/main" id="{F5B3DF5B-B659-D26B-965C-36176B3B9B03}"/>
              </a:ext>
            </a:extLst>
          </p:cNvPr>
          <p:cNvSpPr/>
          <p:nvPr/>
        </p:nvSpPr>
        <p:spPr>
          <a:xfrm>
            <a:off x="3914390" y="839999"/>
            <a:ext cx="7330258"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4098413" y="892297"/>
            <a:ext cx="6992492" cy="646331"/>
          </a:xfrm>
          <a:prstGeom prst="rect">
            <a:avLst/>
          </a:prstGeom>
          <a:noFill/>
        </p:spPr>
        <p:txBody>
          <a:bodyPr wrap="none" lIns="91440" tIns="45720" rIns="91440" bIns="45720" rtlCol="0" anchor="t">
            <a:spAutoFit/>
          </a:bodyPr>
          <a:lstStyle/>
          <a:p>
            <a:r>
              <a:rPr lang="en-US" sz="3600" b="1" spc="324">
                <a:solidFill>
                  <a:srgbClr val="F26F46"/>
                </a:solidFill>
                <a:latin typeface="Calibri"/>
                <a:ea typeface="Calibri"/>
                <a:cs typeface="Calibri"/>
              </a:rPr>
              <a:t>HVAD ER BÆREDYGTIG MAD?</a:t>
            </a:r>
          </a:p>
        </p:txBody>
      </p:sp>
      <p:grpSp>
        <p:nvGrpSpPr>
          <p:cNvPr id="11" name="Group 10">
            <a:extLst>
              <a:ext uri="{FF2B5EF4-FFF2-40B4-BE49-F238E27FC236}">
                <a16:creationId xmlns:a16="http://schemas.microsoft.com/office/drawing/2014/main" id="{1F5211E4-E241-DBCC-C738-8E6B86B809EA}"/>
              </a:ext>
            </a:extLst>
          </p:cNvPr>
          <p:cNvGrpSpPr/>
          <p:nvPr/>
        </p:nvGrpSpPr>
        <p:grpSpPr>
          <a:xfrm>
            <a:off x="0" y="4438165"/>
            <a:ext cx="2366621" cy="2933183"/>
            <a:chOff x="2887563" y="4517695"/>
            <a:chExt cx="1145987" cy="1420333"/>
          </a:xfrm>
          <a:solidFill>
            <a:schemeClr val="bg1">
              <a:alpha val="26000"/>
            </a:schemeClr>
          </a:solidFill>
        </p:grpSpPr>
        <p:sp>
          <p:nvSpPr>
            <p:cNvPr id="15" name="Freeform 14">
              <a:extLst>
                <a:ext uri="{FF2B5EF4-FFF2-40B4-BE49-F238E27FC236}">
                  <a16:creationId xmlns:a16="http://schemas.microsoft.com/office/drawing/2014/main" id="{3B9717C2-7F83-A0B6-5A23-C367925F93F3}"/>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6" name="Graphic 10">
              <a:extLst>
                <a:ext uri="{FF2B5EF4-FFF2-40B4-BE49-F238E27FC236}">
                  <a16:creationId xmlns:a16="http://schemas.microsoft.com/office/drawing/2014/main" id="{DB79504E-3344-394F-F0BF-F0347AC66F41}"/>
                </a:ext>
              </a:extLst>
            </p:cNvPr>
            <p:cNvGrpSpPr/>
            <p:nvPr/>
          </p:nvGrpSpPr>
          <p:grpSpPr>
            <a:xfrm>
              <a:off x="3495254" y="4781992"/>
              <a:ext cx="536857" cy="499528"/>
              <a:chOff x="3495254" y="4781992"/>
              <a:chExt cx="536857" cy="499528"/>
            </a:xfrm>
            <a:grpFill/>
          </p:grpSpPr>
          <p:sp>
            <p:nvSpPr>
              <p:cNvPr id="21" name="Freeform 20">
                <a:extLst>
                  <a:ext uri="{FF2B5EF4-FFF2-40B4-BE49-F238E27FC236}">
                    <a16:creationId xmlns:a16="http://schemas.microsoft.com/office/drawing/2014/main" id="{C179DD70-BFA4-2FD4-B5EA-6A8453FB893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E1FFE6A-3FAC-1157-89C1-1566CA59879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EC66710-911C-E464-CE58-9A5A646E48B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A246B12-F787-F871-CBCD-15045DA21A0E}"/>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A5B60779-1800-DDD4-E765-3A48D15D3A7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CDF6DAF-A97E-7FB7-73AD-5249E2A39ADC}"/>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E35148B-0858-A5A2-4DA8-10C908B84F05}"/>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49700C2-0BBC-2FF4-DE41-3F551D5233A1}"/>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993980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E75-90BE-56D0-5404-08E8E6E18732}"/>
              </a:ext>
            </a:extLst>
          </p:cNvPr>
          <p:cNvSpPr>
            <a:spLocks noGrp="1"/>
          </p:cNvSpPr>
          <p:nvPr>
            <p:ph type="body" sz="quarter" idx="16"/>
          </p:nvPr>
        </p:nvSpPr>
        <p:spPr>
          <a:xfrm>
            <a:off x="955964" y="331559"/>
            <a:ext cx="10613906" cy="921169"/>
          </a:xfrm>
        </p:spPr>
        <p:txBody>
          <a:bodyPr/>
          <a:lstStyle/>
          <a:p>
            <a:pPr algn="r"/>
            <a:r>
              <a:rPr lang="en-IE" dirty="0"/>
              <a:t>TEDx-</a:t>
            </a:r>
            <a:r>
              <a:rPr lang="en-IE" dirty="0" err="1"/>
              <a:t>foredrag</a:t>
            </a:r>
            <a:r>
              <a:rPr lang="en-IE" dirty="0"/>
              <a:t> </a:t>
            </a:r>
          </a:p>
          <a:p>
            <a:pPr algn="r"/>
            <a:r>
              <a:rPr lang="en-IE" dirty="0"/>
              <a:t>"Re-Thinking Food": Transformation </a:t>
            </a:r>
            <a:r>
              <a:rPr lang="en-IE" dirty="0" err="1"/>
              <a:t>af</a:t>
            </a:r>
            <a:r>
              <a:rPr lang="en-IE" dirty="0"/>
              <a:t> </a:t>
            </a:r>
            <a:r>
              <a:rPr lang="en-IE" dirty="0" err="1"/>
              <a:t>fødevaresystemer</a:t>
            </a:r>
            <a:endParaRPr lang="en-IE" dirty="0"/>
          </a:p>
        </p:txBody>
      </p:sp>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6578872" y="2040031"/>
            <a:ext cx="4990998" cy="4102937"/>
          </a:xfrm>
        </p:spPr>
        <p:txBody>
          <a:bodyPr/>
          <a:lstStyle/>
          <a:p>
            <a:r>
              <a:rPr lang="en-IE"/>
              <a:t>	Fødevaresystemer har indflydelse på klima, biodiversitet, sundhed og sociale udfordringer, men byder samtidig på store muligheder for positive forandringer.</a:t>
            </a:r>
          </a:p>
          <a:p>
            <a:endParaRPr lang="en-IE"/>
          </a:p>
          <a:p>
            <a:r>
              <a:rPr lang="en-IE"/>
              <a:t> 	Frank </a:t>
            </a:r>
            <a:r>
              <a:rPr lang="en-IE" err="1"/>
              <a:t>Eyhorn </a:t>
            </a:r>
            <a:r>
              <a:rPr lang="en-IE"/>
              <a:t>er en førende ekspert inden for bæredygtigt landbrug og fødevaresystemer gennem forskning, politisk engagement og internationalt samarbejde med henblik på at transformere den globale fødevarefremtid.</a:t>
            </a:r>
          </a:p>
        </p:txBody>
      </p:sp>
      <p:pic>
        <p:nvPicPr>
          <p:cNvPr id="6" name="Elementi multimediali online 5" descr="Re-Thinking Food: Transforming Food Systems for People and Planet | Frank Eyhorn | TEDxIHEID">
            <a:hlinkClick r:id="" action="ppaction://media"/>
            <a:extLst>
              <a:ext uri="{FF2B5EF4-FFF2-40B4-BE49-F238E27FC236}">
                <a16:creationId xmlns:a16="http://schemas.microsoft.com/office/drawing/2014/main" id="{A8650CD7-751F-5843-8813-90304CE8AFD5}"/>
              </a:ext>
            </a:extLst>
          </p:cNvPr>
          <p:cNvPicPr>
            <a:picLocks noRot="1" noChangeAspect="1"/>
          </p:cNvPicPr>
          <p:nvPr>
            <a:videoFile r:link="rId1"/>
          </p:nvPr>
        </p:nvPicPr>
        <p:blipFill>
          <a:blip r:embed="rId4"/>
          <a:stretch>
            <a:fillRect/>
          </a:stretch>
        </p:blipFill>
        <p:spPr>
          <a:xfrm>
            <a:off x="1006764" y="2482386"/>
            <a:ext cx="5085449" cy="2873279"/>
          </a:xfrm>
          <a:prstGeom prst="rect">
            <a:avLst/>
          </a:prstGeom>
        </p:spPr>
      </p:pic>
      <p:sp>
        <p:nvSpPr>
          <p:cNvPr id="5" name="TextBox 3">
            <a:extLst>
              <a:ext uri="{FF2B5EF4-FFF2-40B4-BE49-F238E27FC236}">
                <a16:creationId xmlns:a16="http://schemas.microsoft.com/office/drawing/2014/main" id="{31975F90-F5BD-30E8-03F7-D3F7A32EBE5F}"/>
              </a:ext>
            </a:extLst>
          </p:cNvPr>
          <p:cNvSpPr txBox="1"/>
          <p:nvPr/>
        </p:nvSpPr>
        <p:spPr>
          <a:xfrm>
            <a:off x="471054" y="6142968"/>
            <a:ext cx="5874328" cy="461665"/>
          </a:xfrm>
          <a:prstGeom prst="rect">
            <a:avLst/>
          </a:prstGeom>
          <a:noFill/>
        </p:spPr>
        <p:txBody>
          <a:bodyPr wrap="square" lIns="91440" tIns="45720" rIns="91440" bIns="45720" anchor="t">
            <a:spAutoFit/>
          </a:bodyPr>
          <a:lstStyle/>
          <a:p>
            <a:pPr algn="ctr"/>
            <a:r>
              <a:rPr lang="en-US" sz="1200">
                <a:hlinkClick r:id="rId5"/>
              </a:rPr>
              <a:t>TEDx-foredrag</a:t>
            </a:r>
            <a:endParaRPr lang="it-IT">
              <a:hlinkClick r:id="rId5"/>
            </a:endParaRPr>
          </a:p>
          <a:p>
            <a:pPr algn="ctr"/>
            <a:r>
              <a:rPr lang="en-US" sz="1200">
                <a:ea typeface="Calibri"/>
                <a:cs typeface="Calibri"/>
                <a:hlinkClick r:id="rId5"/>
              </a:rPr>
              <a:t>'Re-Thinking Food': Transformation af fødevaresystemer</a:t>
            </a:r>
            <a:endParaRPr lang="en-US" sz="1200">
              <a:ea typeface="Calibri"/>
              <a:cs typeface="Calibri"/>
            </a:endParaRPr>
          </a:p>
        </p:txBody>
      </p:sp>
    </p:spTree>
    <p:extLst>
      <p:ext uri="{BB962C8B-B14F-4D97-AF65-F5344CB8AC3E}">
        <p14:creationId xmlns:p14="http://schemas.microsoft.com/office/powerpoint/2010/main" val="28069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3e6f6d7-4071-4c4f-8546-e85adde50a14" xsi:nil="true"/>
    <lcf76f155ced4ddcb4097134ff3c332f xmlns="9a3675fe-59de-45af-8ae9-99876c5560d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89DE75BF3DFE46B7189CD8459F7ED5" ma:contentTypeVersion="14" ma:contentTypeDescription="Create a new document." ma:contentTypeScope="" ma:versionID="a9e89617b0f6a5821d6dac1775440d2a">
  <xsd:schema xmlns:xsd="http://www.w3.org/2001/XMLSchema" xmlns:xs="http://www.w3.org/2001/XMLSchema" xmlns:p="http://schemas.microsoft.com/office/2006/metadata/properties" xmlns:ns2="9a3675fe-59de-45af-8ae9-99876c5560d0" xmlns:ns3="43e6f6d7-4071-4c4f-8546-e85adde50a14" targetNamespace="http://schemas.microsoft.com/office/2006/metadata/properties" ma:root="true" ma:fieldsID="1c3693e0b8c68385bb6a8d0f0e500582" ns2:_="" ns3:_="">
    <xsd:import namespace="9a3675fe-59de-45af-8ae9-99876c5560d0"/>
    <xsd:import namespace="43e6f6d7-4071-4c4f-8546-e85adde50a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675fe-59de-45af-8ae9-99876c556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02e4e3a-1431-4321-a2fb-937b74f0027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6f6d7-4071-4c4f-8546-e85adde50a1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a3c60-de76-4ce2-b7e0-61a9a81f8699}" ma:internalName="TaxCatchAll" ma:showField="CatchAllData" ma:web="43e6f6d7-4071-4c4f-8546-e85adde50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004CA4-C938-4702-BAAF-5AD64A8F9A91}">
  <ds:schemaRefs>
    <ds:schemaRef ds:uri="http://schemas.microsoft.com/sharepoint/v3/contenttype/forms"/>
  </ds:schemaRefs>
</ds:datastoreItem>
</file>

<file path=customXml/itemProps2.xml><?xml version="1.0" encoding="utf-8"?>
<ds:datastoreItem xmlns:ds="http://schemas.openxmlformats.org/officeDocument/2006/customXml" ds:itemID="{4FA2C0DB-C073-49CE-9979-DE79796FD959}">
  <ds:schemaRefs>
    <ds:schemaRef ds:uri="43e6f6d7-4071-4c4f-8546-e85adde50a14"/>
    <ds:schemaRef ds:uri="9a3675fe-59de-45af-8ae9-99876c5560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CAE53E1-6652-473C-A8F0-5580EF771CE2}">
  <ds:schemaRefs>
    <ds:schemaRef ds:uri="43e6f6d7-4071-4c4f-8546-e85adde50a14"/>
    <ds:schemaRef ds:uri="9a3675fe-59de-45af-8ae9-99876c5560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46</TotalTime>
  <Words>3158</Words>
  <Application>Microsoft Office PowerPoint</Application>
  <PresentationFormat>Widescreen</PresentationFormat>
  <Paragraphs>412</Paragraphs>
  <Slides>45</Slides>
  <Notes>31</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Montserrat</vt:lpstr>
      <vt:lpstr>Montserrat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docId:2486CAA9F5482915ACA4E315F1303670</cp:keywords>
  <cp:lastModifiedBy>canice euei</cp:lastModifiedBy>
  <cp:revision>3</cp:revision>
  <cp:lastPrinted>2026-01-29T23:51:38Z</cp:lastPrinted>
  <dcterms:created xsi:type="dcterms:W3CDTF">2020-10-14T13:32:04Z</dcterms:created>
  <dcterms:modified xsi:type="dcterms:W3CDTF">2026-04-01T15:32:58Z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0x010100D889DE75BF3DFE46B7189CD8459F7ED5</vt:lpwstr>
  </property>
  <property fmtid="{D5CDD505-2E9C-101B-9397-08002B2CF9AE}" pid="3" name="MediaServiceImageTags">
    <vt:lpwstr/>
  </property>
</Properties>
</file>