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42"/>
  </p:notesMasterIdLst>
  <p:sldIdLst>
    <p:sldId id="4345" r:id="rId5"/>
    <p:sldId id="4353" r:id="rId6"/>
    <p:sldId id="4352" r:id="rId7"/>
    <p:sldId id="4378" r:id="rId8"/>
    <p:sldId id="4362" r:id="rId9"/>
    <p:sldId id="4367" r:id="rId10"/>
    <p:sldId id="4396" r:id="rId11"/>
    <p:sldId id="4380" r:id="rId12"/>
    <p:sldId id="4373" r:id="rId13"/>
    <p:sldId id="4359" r:id="rId14"/>
    <p:sldId id="4398" r:id="rId15"/>
    <p:sldId id="4399" r:id="rId16"/>
    <p:sldId id="4363" r:id="rId17"/>
    <p:sldId id="4384" r:id="rId18"/>
    <p:sldId id="4387" r:id="rId19"/>
    <p:sldId id="4400" r:id="rId20"/>
    <p:sldId id="4386" r:id="rId21"/>
    <p:sldId id="4374" r:id="rId22"/>
    <p:sldId id="4388" r:id="rId23"/>
    <p:sldId id="4391" r:id="rId24"/>
    <p:sldId id="4383" r:id="rId25"/>
    <p:sldId id="4390" r:id="rId26"/>
    <p:sldId id="4401" r:id="rId27"/>
    <p:sldId id="4392" r:id="rId28"/>
    <p:sldId id="4375" r:id="rId29"/>
    <p:sldId id="4389" r:id="rId30"/>
    <p:sldId id="4393" r:id="rId31"/>
    <p:sldId id="4385" r:id="rId32"/>
    <p:sldId id="4394" r:id="rId33"/>
    <p:sldId id="4395" r:id="rId34"/>
    <p:sldId id="4397" r:id="rId35"/>
    <p:sldId id="4338" r:id="rId36"/>
    <p:sldId id="4354" r:id="rId37"/>
    <p:sldId id="4347" r:id="rId38"/>
    <p:sldId id="4376" r:id="rId39"/>
    <p:sldId id="4377" r:id="rId40"/>
    <p:sldId id="449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6EA095-A3AD-E933-C34D-710A517CCC09}" name="Paula Whyte ( Momentum Consulting )" initials="P)" userId="S::paula_momentumconsulting.ie#ext#@newuniversity.onmicrosoft.com::bdd23325-7215-416f-9496-6161e43e6fd6" providerId="AD"/>
  <p188:author id="{782496B7-485F-7B69-F7DE-F8CDD527168F}" name="Paula Whyte ( Momentum Consulting )" initials="PW" userId="S::paula@momentumconsulting.ie::a1b8e930-d272-4933-b1a2-fcb29f5bf117" providerId="AD"/>
  <p188:author id="{1450D1C3-813B-B09B-BB4C-66AE08CDB7A6}" name="Lucia Tomassini" initials="LT" userId="S::lucia.tomassini@nhlstenden.com::f7f3da5d-b0ad-45c9-9cb4-3963a74d6a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668"/>
    <a:srgbClr val="F26F46"/>
    <a:srgbClr val="55854D"/>
    <a:srgbClr val="ECC0DA"/>
    <a:srgbClr val="7473B6"/>
    <a:srgbClr val="404A52"/>
    <a:srgbClr val="ECECEC"/>
    <a:srgbClr val="F26650"/>
    <a:srgbClr val="88D1DA"/>
    <a:srgbClr val="1D4C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for at redigere hovedtekstformater</a:t>
            </a:r>
          </a:p>
          <a:p>
            <a:pPr lvl="1"/>
            <a:r>
              <a:rPr lang="en-GB"/>
              <a:t>Andet niveau</a:t>
            </a:r>
          </a:p>
          <a:p>
            <a:pPr lvl="2"/>
            <a:r>
              <a:rPr lang="en-GB"/>
              <a:t>Tredje niveau</a:t>
            </a:r>
          </a:p>
          <a:p>
            <a:pPr lvl="3"/>
            <a:r>
              <a:rPr lang="en-GB"/>
              <a:t>Fjerde niveau</a:t>
            </a:r>
          </a:p>
          <a:p>
            <a:pPr lvl="4"/>
            <a:r>
              <a:rPr lang="en-GB"/>
              <a:t>Femte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49777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202596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1429268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2471573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367375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419290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DD68-FECA-038E-C9FF-4E51C45499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A84E84-0CA9-088D-43D2-BA1C690144E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35460BA6-F5A5-331B-87C0-C0160CC8E6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BCC22-D3CC-4915-9940-22C6E0D3AA55}" type="slidenum">
              <a:t>37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330219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23078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381673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299821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406072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3308512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14917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Food Eco - Culture Edu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D36543-D636-9996-6A76-33FC854FF0DC}"/>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3" name="Group 2">
            <a:extLst>
              <a:ext uri="{FF2B5EF4-FFF2-40B4-BE49-F238E27FC236}">
                <a16:creationId xmlns:a16="http://schemas.microsoft.com/office/drawing/2014/main" id="{93D4273B-5CF5-FECE-46A2-D29EA4B41C22}"/>
              </a:ext>
            </a:extLst>
          </p:cNvPr>
          <p:cNvGrpSpPr/>
          <p:nvPr userDrawn="1"/>
        </p:nvGrpSpPr>
        <p:grpSpPr>
          <a:xfrm>
            <a:off x="10392069" y="4627171"/>
            <a:ext cx="1799931" cy="2230829"/>
            <a:chOff x="2887563" y="4517695"/>
            <a:chExt cx="1145987" cy="1420333"/>
          </a:xfrm>
        </p:grpSpPr>
        <p:sp>
          <p:nvSpPr>
            <p:cNvPr id="4" name="Freeform 3">
              <a:extLst>
                <a:ext uri="{FF2B5EF4-FFF2-40B4-BE49-F238E27FC236}">
                  <a16:creationId xmlns:a16="http://schemas.microsoft.com/office/drawing/2014/main" id="{A16FC9AA-EE41-7790-983A-3FF722730E2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5" name="Graphic 10">
              <a:extLst>
                <a:ext uri="{FF2B5EF4-FFF2-40B4-BE49-F238E27FC236}">
                  <a16:creationId xmlns:a16="http://schemas.microsoft.com/office/drawing/2014/main" id="{1D443549-EF01-1D46-B762-F9E4A17AAFA0}"/>
                </a:ext>
              </a:extLst>
            </p:cNvPr>
            <p:cNvGrpSpPr/>
            <p:nvPr/>
          </p:nvGrpSpPr>
          <p:grpSpPr>
            <a:xfrm>
              <a:off x="3495254" y="4781992"/>
              <a:ext cx="536857" cy="499528"/>
              <a:chOff x="3495254" y="4781992"/>
              <a:chExt cx="536857" cy="499528"/>
            </a:xfrm>
            <a:solidFill>
              <a:srgbClr val="55854D"/>
            </a:solidFill>
          </p:grpSpPr>
          <p:sp>
            <p:nvSpPr>
              <p:cNvPr id="16" name="Freeform 15">
                <a:extLst>
                  <a:ext uri="{FF2B5EF4-FFF2-40B4-BE49-F238E27FC236}">
                    <a16:creationId xmlns:a16="http://schemas.microsoft.com/office/drawing/2014/main" id="{F403E6B7-88CE-5A49-43DC-DCEA372A2C8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40D2A6-EA0B-2C37-06E0-6F628103D53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6EC36D9-49B3-C41D-5CFB-8BDBE19D657A}"/>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E898DE-2178-1AA2-F09E-583DAD60DC3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E3054AF-80F6-4A19-F9FC-8DED596DCCE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9C2DE81-D020-9CEB-ED8D-160BCFF1DAD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DF39CBD-A1E7-6F34-394F-68361324B5F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2C8A0D4-6DF6-242F-1634-7D663146FCC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71A4AD8A-F718-534F-69B3-EBFA783157D4}"/>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F26650"/>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76152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3D62A4-E063-93F2-523C-310EB25BDE58}"/>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14" name="Group 13">
            <a:extLst>
              <a:ext uri="{FF2B5EF4-FFF2-40B4-BE49-F238E27FC236}">
                <a16:creationId xmlns:a16="http://schemas.microsoft.com/office/drawing/2014/main" id="{5F64DA7E-CE59-A371-578F-CAFFC8B1F109}"/>
              </a:ext>
            </a:extLst>
          </p:cNvPr>
          <p:cNvGrpSpPr/>
          <p:nvPr userDrawn="1"/>
        </p:nvGrpSpPr>
        <p:grpSpPr>
          <a:xfrm>
            <a:off x="10392069" y="4627171"/>
            <a:ext cx="1799931" cy="2230829"/>
            <a:chOff x="2887563" y="4517695"/>
            <a:chExt cx="1145987" cy="1420333"/>
          </a:xfrm>
        </p:grpSpPr>
        <p:sp>
          <p:nvSpPr>
            <p:cNvPr id="15" name="Freeform 14">
              <a:extLst>
                <a:ext uri="{FF2B5EF4-FFF2-40B4-BE49-F238E27FC236}">
                  <a16:creationId xmlns:a16="http://schemas.microsoft.com/office/drawing/2014/main" id="{E53115EB-52DB-DA44-C6F3-A15462B1CAB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040D5D2B-B4BA-C70A-5849-E59B7AE84DFB}"/>
                </a:ext>
              </a:extLst>
            </p:cNvPr>
            <p:cNvGrpSpPr/>
            <p:nvPr/>
          </p:nvGrpSpPr>
          <p:grpSpPr>
            <a:xfrm>
              <a:off x="3495254" y="4781992"/>
              <a:ext cx="536857" cy="499528"/>
              <a:chOff x="3495254" y="4781992"/>
              <a:chExt cx="536857" cy="499528"/>
            </a:xfrm>
            <a:solidFill>
              <a:srgbClr val="55854D"/>
            </a:solidFill>
          </p:grpSpPr>
          <p:sp>
            <p:nvSpPr>
              <p:cNvPr id="23" name="Freeform 22">
                <a:extLst>
                  <a:ext uri="{FF2B5EF4-FFF2-40B4-BE49-F238E27FC236}">
                    <a16:creationId xmlns:a16="http://schemas.microsoft.com/office/drawing/2014/main" id="{2B6B8196-974D-0704-266B-8C0694923BF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DBFBBA5-A04E-BCC3-77CF-28C7EA8E45F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54FB06-B7DF-B923-1E36-0314D38498B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889D3A1-C66A-D8A7-6BD9-2A02C32370F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89F8B8C1-1BCD-AE14-2706-56322C673F0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E1E6998-B775-49B7-2E44-C702524D3C0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D60F198-C83D-749E-F3BA-3331EDD83B2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3337C4-FC8A-139F-C98C-8AED82246CB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C71B6AC4-CC82-6311-7296-786CB291ECBC}"/>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177776" y="416346"/>
            <a:ext cx="5213836" cy="3888025"/>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56180" y="911409"/>
            <a:ext cx="2066906" cy="582221"/>
          </a:xfrm>
          <a:prstGeom prst="rect">
            <a:avLst/>
          </a:prstGeom>
        </p:spPr>
        <p:txBody>
          <a:bodyPr>
            <a:noAutofit/>
          </a:bodyPr>
          <a:lstStyle>
            <a:lvl1pPr marL="0" indent="0" algn="l">
              <a:buNone/>
              <a:defRPr sz="13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8328758" cy="3634830"/>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2041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1EA8731C-868F-8C57-EDA5-C334C7208FAF}"/>
              </a:ext>
            </a:extLst>
          </p:cNvPr>
          <p:cNvPicPr>
            <a:picLocks noChangeAspect="1"/>
          </p:cNvPicPr>
          <p:nvPr userDrawn="1"/>
        </p:nvPicPr>
        <p:blipFill rotWithShape="1">
          <a:blip r:embed="rId2"/>
          <a:srcRect l="-18315" t="15976" r="29196" b="11083"/>
          <a:stretch/>
        </p:blipFill>
        <p:spPr>
          <a:xfrm flipH="1">
            <a:off x="608794" y="1890384"/>
            <a:ext cx="8439100" cy="537565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A98289D-C07A-0CA7-C07B-C31E6B05156E}"/>
              </a:ext>
            </a:extLst>
          </p:cNvPr>
          <p:cNvPicPr>
            <a:picLocks noChangeAspect="1"/>
          </p:cNvPicPr>
          <p:nvPr userDrawn="1"/>
        </p:nvPicPr>
        <p:blipFill rotWithShape="1">
          <a:blip r:embed="rId2"/>
          <a:srcRect l="-1235" t="9683" r="4366" b="16399"/>
          <a:stretch/>
        </p:blipFill>
        <p:spPr>
          <a:xfrm>
            <a:off x="-308931" y="1902293"/>
            <a:ext cx="7402286" cy="439601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1088030" y="2459539"/>
            <a:ext cx="4990998" cy="3118870"/>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343298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 name="Rectangle 1">
            <a:extLst>
              <a:ext uri="{FF2B5EF4-FFF2-40B4-BE49-F238E27FC236}">
                <a16:creationId xmlns:a16="http://schemas.microsoft.com/office/drawing/2014/main" id="{518A7A02-A564-62AF-29D8-4FF530109FEE}"/>
              </a:ext>
            </a:extLst>
          </p:cNvPr>
          <p:cNvSpPr/>
          <p:nvPr userDrawn="1"/>
        </p:nvSpPr>
        <p:spPr>
          <a:xfrm flipV="1">
            <a:off x="11591646" y="15508"/>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D5DE95-C6B2-B571-D93E-5B83AD781CEA}"/>
              </a:ext>
            </a:extLst>
          </p:cNvPr>
          <p:cNvSpPr txBox="1"/>
          <p:nvPr userDrawn="1"/>
        </p:nvSpPr>
        <p:spPr>
          <a:xfrm rot="16200000">
            <a:off x="9740392" y="2087389"/>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11" name="Group 10">
            <a:extLst>
              <a:ext uri="{FF2B5EF4-FFF2-40B4-BE49-F238E27FC236}">
                <a16:creationId xmlns:a16="http://schemas.microsoft.com/office/drawing/2014/main" id="{7B3E6946-3C55-1D51-979C-A6902225B00A}"/>
              </a:ext>
            </a:extLst>
          </p:cNvPr>
          <p:cNvGrpSpPr/>
          <p:nvPr userDrawn="1"/>
        </p:nvGrpSpPr>
        <p:grpSpPr>
          <a:xfrm>
            <a:off x="10523042" y="4533042"/>
            <a:ext cx="1799931" cy="2230829"/>
            <a:chOff x="2887563" y="4517695"/>
            <a:chExt cx="1145987" cy="1420333"/>
          </a:xfrm>
        </p:grpSpPr>
        <p:sp>
          <p:nvSpPr>
            <p:cNvPr id="12" name="Freeform 11">
              <a:extLst>
                <a:ext uri="{FF2B5EF4-FFF2-40B4-BE49-F238E27FC236}">
                  <a16:creationId xmlns:a16="http://schemas.microsoft.com/office/drawing/2014/main" id="{21B2BF22-C62D-D541-2B0B-2AF1E4BD0D0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54692D40-AC2E-303F-2240-893AE80BD358}"/>
                </a:ext>
              </a:extLst>
            </p:cNvPr>
            <p:cNvGrpSpPr/>
            <p:nvPr/>
          </p:nvGrpSpPr>
          <p:grpSpPr>
            <a:xfrm>
              <a:off x="3495254" y="4781992"/>
              <a:ext cx="536857" cy="499528"/>
              <a:chOff x="3495254" y="4781992"/>
              <a:chExt cx="536857" cy="499528"/>
            </a:xfrm>
            <a:solidFill>
              <a:srgbClr val="55854D"/>
            </a:solidFill>
          </p:grpSpPr>
          <p:sp>
            <p:nvSpPr>
              <p:cNvPr id="20" name="Freeform 19">
                <a:extLst>
                  <a:ext uri="{FF2B5EF4-FFF2-40B4-BE49-F238E27FC236}">
                    <a16:creationId xmlns:a16="http://schemas.microsoft.com/office/drawing/2014/main" id="{F25B79F9-F59D-1B5F-827B-E7BEC13CD5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54D67B-5343-4E37-C0E1-3D6B5B41DB0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3AEC12D-4BD3-422C-C730-6D442D30437C}"/>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5727514-0426-7018-ADB8-1173DB74B6E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6DBA46AF-1737-B265-3810-BE404F52258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32084F-50D4-93F4-91E5-61A6C0F3E2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7F14684-6E6C-8740-1CB7-36BF7D0BC3D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E73CB4-1834-8273-4075-9776C041756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E86C1627-53C5-C1BB-4383-C201DA45C2F0}"/>
              </a:ext>
            </a:extLst>
          </p:cNvPr>
          <p:cNvSpPr/>
          <p:nvPr userDrawn="1"/>
        </p:nvSpPr>
        <p:spPr>
          <a:xfrm rot="16200000">
            <a:off x="6611612" y="1864519"/>
            <a:ext cx="6858000" cy="312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1BC365-7188-A585-88E1-E172F7301F92}"/>
              </a:ext>
            </a:extLst>
          </p:cNvPr>
          <p:cNvSpPr/>
          <p:nvPr userDrawn="1"/>
        </p:nvSpPr>
        <p:spPr>
          <a:xfrm rot="16200000">
            <a:off x="9692352" y="1446100"/>
            <a:ext cx="8567530" cy="35682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iPhone6_mockup_front_white.png">
            <a:extLst>
              <a:ext uri="{FF2B5EF4-FFF2-40B4-BE49-F238E27FC236}">
                <a16:creationId xmlns:a16="http://schemas.microsoft.com/office/drawing/2014/main" id="{28BF4BF7-6774-41AE-2F6E-6C09D11DA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7" name="Picture Placeholder 17">
            <a:extLst>
              <a:ext uri="{FF2B5EF4-FFF2-40B4-BE49-F238E27FC236}">
                <a16:creationId xmlns:a16="http://schemas.microsoft.com/office/drawing/2014/main" id="{2342B720-A98E-332A-5C38-B46861456D63}"/>
              </a:ext>
            </a:extLst>
          </p:cNvPr>
          <p:cNvSpPr>
            <a:spLocks noGrp="1"/>
          </p:cNvSpPr>
          <p:nvPr>
            <p:ph type="pic" sz="quarter" idx="10"/>
          </p:nvPr>
        </p:nvSpPr>
        <p:spPr>
          <a:xfrm>
            <a:off x="7735037" y="137392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8E93966-46F3-394F-88D7-D58DF0274DE3}"/>
              </a:ext>
            </a:extLst>
          </p:cNvPr>
          <p:cNvSpPr/>
          <p:nvPr userDrawn="1"/>
        </p:nvSpPr>
        <p:spPr>
          <a:xfrm rot="16200000">
            <a:off x="4531708" y="-2066802"/>
            <a:ext cx="3128588"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17">
            <a:extLst>
              <a:ext uri="{FF2B5EF4-FFF2-40B4-BE49-F238E27FC236}">
                <a16:creationId xmlns:a16="http://schemas.microsoft.com/office/drawing/2014/main" id="{DEDFEDC8-283D-9E48-A4C5-512106986D58}"/>
              </a:ext>
            </a:extLst>
          </p:cNvPr>
          <p:cNvSpPr>
            <a:spLocks noGrp="1"/>
          </p:cNvSpPr>
          <p:nvPr>
            <p:ph type="body" sz="quarter" idx="18" hasCustomPrompt="1"/>
          </p:nvPr>
        </p:nvSpPr>
        <p:spPr>
          <a:xfrm>
            <a:off x="617357" y="3591530"/>
            <a:ext cx="5881764" cy="79650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Any Questions?</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2895623"/>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THANK YOU</a:t>
            </a:r>
          </a:p>
        </p:txBody>
      </p:sp>
      <p:pic>
        <p:nvPicPr>
          <p:cNvPr id="148" name="Picture 147">
            <a:extLst>
              <a:ext uri="{FF2B5EF4-FFF2-40B4-BE49-F238E27FC236}">
                <a16:creationId xmlns:a16="http://schemas.microsoft.com/office/drawing/2014/main" id="{B3B87F72-D71D-0154-8DDD-898ED8280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4871" y="575227"/>
            <a:ext cx="4568197" cy="1438136"/>
          </a:xfrm>
          <a:prstGeom prst="rect">
            <a:avLst/>
          </a:prstGeom>
        </p:spPr>
      </p:pic>
      <p:pic>
        <p:nvPicPr>
          <p:cNvPr id="160" name="Picture 159" descr="Co-funded by the European Union logo in png for web usage">
            <a:extLst>
              <a:ext uri="{FF2B5EF4-FFF2-40B4-BE49-F238E27FC236}">
                <a16:creationId xmlns:a16="http://schemas.microsoft.com/office/drawing/2014/main" id="{12AE73DA-86E8-D020-0655-B825036EE6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1609" y="6077079"/>
            <a:ext cx="2120185" cy="442913"/>
          </a:xfrm>
          <a:prstGeom prst="rect">
            <a:avLst/>
          </a:prstGeom>
          <a:noFill/>
          <a:ln>
            <a:noFill/>
          </a:ln>
        </p:spPr>
      </p:pic>
      <p:sp>
        <p:nvSpPr>
          <p:cNvPr id="161" name="Rectangle 160">
            <a:extLst>
              <a:ext uri="{FF2B5EF4-FFF2-40B4-BE49-F238E27FC236}">
                <a16:creationId xmlns:a16="http://schemas.microsoft.com/office/drawing/2014/main" id="{82ACADD9-800D-6A8A-B0C6-5F78564DF64B}"/>
              </a:ext>
            </a:extLst>
          </p:cNvPr>
          <p:cNvSpPr/>
          <p:nvPr userDrawn="1"/>
        </p:nvSpPr>
        <p:spPr>
          <a:xfrm>
            <a:off x="2654038" y="6044458"/>
            <a:ext cx="3620330" cy="504112"/>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517328"/>
            <a:ext cx="4883406" cy="288347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37" name="Picture Placeholder 36">
            <a:extLst>
              <a:ext uri="{FF2B5EF4-FFF2-40B4-BE49-F238E27FC236}">
                <a16:creationId xmlns:a16="http://schemas.microsoft.com/office/drawing/2014/main" id="{C8D2E7E1-0569-5B49-A3A1-CA5FA93A00A4}"/>
              </a:ext>
            </a:extLst>
          </p:cNvPr>
          <p:cNvSpPr>
            <a:spLocks noGrp="1"/>
          </p:cNvSpPr>
          <p:nvPr>
            <p:ph type="pic" sz="quarter" idx="10"/>
          </p:nvPr>
        </p:nvSpPr>
        <p:spPr>
          <a:xfrm>
            <a:off x="0" y="1994497"/>
            <a:ext cx="12192000" cy="3440624"/>
          </a:xfrm>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pic>
        <p:nvPicPr>
          <p:cNvPr id="3" name="Picture 2">
            <a:extLst>
              <a:ext uri="{FF2B5EF4-FFF2-40B4-BE49-F238E27FC236}">
                <a16:creationId xmlns:a16="http://schemas.microsoft.com/office/drawing/2014/main" id="{30894D65-1FE3-E0F9-A922-402266ED8E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84141" y="356567"/>
            <a:ext cx="4568197" cy="1438136"/>
          </a:xfrm>
          <a:prstGeom prst="rect">
            <a:avLst/>
          </a:prstGeom>
        </p:spPr>
      </p:pic>
      <p:grpSp>
        <p:nvGrpSpPr>
          <p:cNvPr id="4" name="Group 3">
            <a:extLst>
              <a:ext uri="{FF2B5EF4-FFF2-40B4-BE49-F238E27FC236}">
                <a16:creationId xmlns:a16="http://schemas.microsoft.com/office/drawing/2014/main" id="{16279ECC-49C1-E658-0437-9EC75C3AF62D}"/>
              </a:ext>
            </a:extLst>
          </p:cNvPr>
          <p:cNvGrpSpPr/>
          <p:nvPr userDrawn="1"/>
        </p:nvGrpSpPr>
        <p:grpSpPr>
          <a:xfrm>
            <a:off x="128846" y="4566100"/>
            <a:ext cx="1471060" cy="1823227"/>
            <a:chOff x="2887563" y="4517695"/>
            <a:chExt cx="1145987" cy="1420333"/>
          </a:xfrm>
        </p:grpSpPr>
        <p:sp>
          <p:nvSpPr>
            <p:cNvPr id="38" name="Freeform 37">
              <a:extLst>
                <a:ext uri="{FF2B5EF4-FFF2-40B4-BE49-F238E27FC236}">
                  <a16:creationId xmlns:a16="http://schemas.microsoft.com/office/drawing/2014/main" id="{5ADB56C7-3FB3-A147-157F-F2F372E5A62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4" name="Graphic 10">
              <a:extLst>
                <a:ext uri="{FF2B5EF4-FFF2-40B4-BE49-F238E27FC236}">
                  <a16:creationId xmlns:a16="http://schemas.microsoft.com/office/drawing/2014/main" id="{5E1EC16F-A3CA-5F13-04D3-6A638FA30B85}"/>
                </a:ext>
              </a:extLst>
            </p:cNvPr>
            <p:cNvGrpSpPr/>
            <p:nvPr/>
          </p:nvGrpSpPr>
          <p:grpSpPr>
            <a:xfrm>
              <a:off x="3495254" y="4781992"/>
              <a:ext cx="536857" cy="499528"/>
              <a:chOff x="3495254" y="4781992"/>
              <a:chExt cx="536857" cy="499528"/>
            </a:xfrm>
            <a:solidFill>
              <a:srgbClr val="55854D"/>
            </a:solidFill>
          </p:grpSpPr>
          <p:sp>
            <p:nvSpPr>
              <p:cNvPr id="69" name="Freeform 68">
                <a:extLst>
                  <a:ext uri="{FF2B5EF4-FFF2-40B4-BE49-F238E27FC236}">
                    <a16:creationId xmlns:a16="http://schemas.microsoft.com/office/drawing/2014/main" id="{BEE7A324-B0DE-3D82-898B-7C31D11DC92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7F44FA-6443-EE80-5678-6FC80AC87C7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6DA82A-E0E7-79D7-D6D2-F8CD2D39B7F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1AE75FD-B11C-E6C9-3005-D47ACECFF01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8A6A0CDA-B22E-B738-21D4-885BEC314F1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3022B0B-008E-5141-EC9E-7B275FC15A8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4092609-CD67-FDC1-1472-9630034ADD1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F87E20E-C9BE-C975-5088-CCCF9689548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1A7FA947-0C77-55C0-3821-D962933B494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77309" y="5978203"/>
            <a:ext cx="1251103" cy="438150"/>
          </a:xfrm>
          <a:prstGeom prst="rect">
            <a:avLst/>
          </a:prstGeom>
        </p:spPr>
      </p:pic>
      <p:pic>
        <p:nvPicPr>
          <p:cNvPr id="10" name="Picture 9" descr="Co-funded by the European Union logo in png for web usage">
            <a:extLst>
              <a:ext uri="{FF2B5EF4-FFF2-40B4-BE49-F238E27FC236}">
                <a16:creationId xmlns:a16="http://schemas.microsoft.com/office/drawing/2014/main" id="{49D82497-4245-28CE-AF13-D148DFA4470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374088" y="5969843"/>
            <a:ext cx="2120185" cy="442913"/>
          </a:xfrm>
          <a:prstGeom prst="rect">
            <a:avLst/>
          </a:prstGeom>
          <a:noFill/>
          <a:ln>
            <a:noFill/>
          </a:ln>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1"/>
            <a:ext cx="9503744" cy="5063164"/>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6" y="3429001"/>
            <a:ext cx="6414559"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3807230"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4500000" y="804645"/>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5335297" y="804645"/>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4521703" y="155921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5357000" y="155921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4528282" y="236190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5363579" y="236190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4549985" y="313251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5385282" y="313251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4528282" y="388708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5363579" y="388708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2" name="Group 1">
            <a:extLst>
              <a:ext uri="{FF2B5EF4-FFF2-40B4-BE49-F238E27FC236}">
                <a16:creationId xmlns:a16="http://schemas.microsoft.com/office/drawing/2014/main" id="{7825F61E-2ECB-D944-82FF-1112F8A7AD2C}"/>
              </a:ext>
            </a:extLst>
          </p:cNvPr>
          <p:cNvGrpSpPr/>
          <p:nvPr userDrawn="1"/>
        </p:nvGrpSpPr>
        <p:grpSpPr>
          <a:xfrm>
            <a:off x="4371799" y="1501098"/>
            <a:ext cx="6849469" cy="2396429"/>
            <a:chOff x="5734682" y="2114653"/>
            <a:chExt cx="4556259" cy="2804550"/>
          </a:xfrm>
          <a:solidFill>
            <a:srgbClr val="ECC0DA"/>
          </a:solidFill>
        </p:grpSpPr>
        <p:sp>
          <p:nvSpPr>
            <p:cNvPr id="20" name="Rectangle 19">
              <a:extLst>
                <a:ext uri="{FF2B5EF4-FFF2-40B4-BE49-F238E27FC236}">
                  <a16:creationId xmlns:a16="http://schemas.microsoft.com/office/drawing/2014/main" id="{681FEB11-4BC3-2445-A1F4-9F650C0DC801}"/>
                </a:ext>
              </a:extLst>
            </p:cNvPr>
            <p:cNvSpPr/>
            <p:nvPr userDrawn="1"/>
          </p:nvSpPr>
          <p:spPr>
            <a:xfrm>
              <a:off x="5734682" y="211465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4FB6CF90-07DC-4541-91C5-2DDC9275C401}"/>
                </a:ext>
              </a:extLst>
            </p:cNvPr>
            <p:cNvSpPr/>
            <p:nvPr userDrawn="1"/>
          </p:nvSpPr>
          <p:spPr>
            <a:xfrm>
              <a:off x="5734682" y="3052782"/>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144BCAA-A41C-E54B-98A0-5A64F98BBA02}"/>
                </a:ext>
              </a:extLst>
            </p:cNvPr>
            <p:cNvSpPr/>
            <p:nvPr userDrawn="1"/>
          </p:nvSpPr>
          <p:spPr>
            <a:xfrm>
              <a:off x="5734682" y="3945075"/>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33809D8D-1AA2-1D4B-B124-8D2A4A3D6E3A}"/>
                </a:ext>
              </a:extLst>
            </p:cNvPr>
            <p:cNvSpPr/>
            <p:nvPr userDrawn="1"/>
          </p:nvSpPr>
          <p:spPr>
            <a:xfrm>
              <a:off x="5734682" y="488320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grpSp>
      <p:sp>
        <p:nvSpPr>
          <p:cNvPr id="39" name="Text Placeholder 32">
            <a:extLst>
              <a:ext uri="{FF2B5EF4-FFF2-40B4-BE49-F238E27FC236}">
                <a16:creationId xmlns:a16="http://schemas.microsoft.com/office/drawing/2014/main" id="{1A13B05A-E52D-D044-93EB-9660AC258BCA}"/>
              </a:ext>
            </a:extLst>
          </p:cNvPr>
          <p:cNvSpPr>
            <a:spLocks noGrp="1"/>
          </p:cNvSpPr>
          <p:nvPr>
            <p:ph type="body" sz="quarter" idx="10" hasCustomPrompt="1"/>
          </p:nvPr>
        </p:nvSpPr>
        <p:spPr>
          <a:xfrm>
            <a:off x="511849" y="804645"/>
            <a:ext cx="2528330" cy="1395907"/>
          </a:xfrm>
          <a:prstGeom prst="rect">
            <a:avLst/>
          </a:prstGeom>
        </p:spPr>
        <p:txBody>
          <a:bodyPr>
            <a:noAutofit/>
          </a:bodyPr>
          <a:lstStyle>
            <a:lvl1pPr marL="0" indent="0">
              <a:lnSpc>
                <a:spcPts val="324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TABLE OF</a:t>
            </a:r>
          </a:p>
          <a:p>
            <a:pPr lvl="0"/>
            <a:r>
              <a:rPr lang="en-GB"/>
              <a:t>CONTENTS</a:t>
            </a:r>
            <a:endParaRPr lang="en-US"/>
          </a:p>
        </p:txBody>
      </p:sp>
      <p:pic>
        <p:nvPicPr>
          <p:cNvPr id="7" name="Picture 6" descr="Co-funded by the European Union logo in png for web usage">
            <a:extLst>
              <a:ext uri="{FF2B5EF4-FFF2-40B4-BE49-F238E27FC236}">
                <a16:creationId xmlns:a16="http://schemas.microsoft.com/office/drawing/2014/main" id="{7D1B112A-87E8-D522-B5FA-7E6B774612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86671" y="5610442"/>
            <a:ext cx="2120185" cy="442913"/>
          </a:xfrm>
          <a:prstGeom prst="rect">
            <a:avLst/>
          </a:prstGeom>
          <a:noFill/>
          <a:ln>
            <a:noFill/>
          </a:ln>
        </p:spPr>
      </p:pic>
      <p:sp>
        <p:nvSpPr>
          <p:cNvPr id="8" name="Rectangle 7">
            <a:extLst>
              <a:ext uri="{FF2B5EF4-FFF2-40B4-BE49-F238E27FC236}">
                <a16:creationId xmlns:a16="http://schemas.microsoft.com/office/drawing/2014/main" id="{1266FEAB-6307-87DC-65EB-CE4244CFFA0D}"/>
              </a:ext>
            </a:extLst>
          </p:cNvPr>
          <p:cNvSpPr/>
          <p:nvPr userDrawn="1"/>
        </p:nvSpPr>
        <p:spPr>
          <a:xfrm>
            <a:off x="6915146" y="5574055"/>
            <a:ext cx="4146329" cy="507511"/>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DD5F332-D391-0127-D8C2-EFCEDA4F54BE}"/>
              </a:ext>
            </a:extLst>
          </p:cNvPr>
          <p:cNvGrpSpPr/>
          <p:nvPr userDrawn="1"/>
        </p:nvGrpSpPr>
        <p:grpSpPr>
          <a:xfrm>
            <a:off x="2171700" y="4627171"/>
            <a:ext cx="1799931" cy="2230829"/>
            <a:chOff x="2887563" y="4517695"/>
            <a:chExt cx="1145987" cy="1420333"/>
          </a:xfrm>
        </p:grpSpPr>
        <p:sp>
          <p:nvSpPr>
            <p:cNvPr id="10" name="Freeform 9">
              <a:extLst>
                <a:ext uri="{FF2B5EF4-FFF2-40B4-BE49-F238E27FC236}">
                  <a16:creationId xmlns:a16="http://schemas.microsoft.com/office/drawing/2014/main" id="{712AB9EF-298F-2C39-58F6-856BDE4917D2}"/>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1" name="Graphic 10">
              <a:extLst>
                <a:ext uri="{FF2B5EF4-FFF2-40B4-BE49-F238E27FC236}">
                  <a16:creationId xmlns:a16="http://schemas.microsoft.com/office/drawing/2014/main" id="{39299F0C-5A50-5447-3B96-17F3F2E3B73A}"/>
                </a:ext>
              </a:extLst>
            </p:cNvPr>
            <p:cNvGrpSpPr/>
            <p:nvPr/>
          </p:nvGrpSpPr>
          <p:grpSpPr>
            <a:xfrm>
              <a:off x="3495254" y="4781992"/>
              <a:ext cx="536857" cy="499528"/>
              <a:chOff x="3495254" y="4781992"/>
              <a:chExt cx="536857" cy="499528"/>
            </a:xfrm>
            <a:solidFill>
              <a:srgbClr val="55854D"/>
            </a:solidFill>
          </p:grpSpPr>
          <p:sp>
            <p:nvSpPr>
              <p:cNvPr id="25" name="Freeform 24">
                <a:extLst>
                  <a:ext uri="{FF2B5EF4-FFF2-40B4-BE49-F238E27FC236}">
                    <a16:creationId xmlns:a16="http://schemas.microsoft.com/office/drawing/2014/main" id="{A1814AED-9596-ACA2-E059-10855B783AC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39B5FF4-0A5F-A732-3F8F-B3F11E659AC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FFDFB1E-1B86-5268-2F1F-0069E8A58EA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C70795D-3FB7-E37B-DA05-5B9A3020F26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BDA33BD4-F1BE-3850-8B23-630C9A404C2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F0FC85-8DA2-CD9C-1503-781B0A3D3F32}"/>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EF5875-0447-1A5E-B358-E24530123DC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109A3A0-8E38-0167-D556-43DEE4B3E37E}"/>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D6956516-AFA6-7275-1C71-C77D1E37CD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08448" y="4967441"/>
            <a:ext cx="1251103" cy="438150"/>
          </a:xfrm>
          <a:prstGeom prst="rect">
            <a:avLst/>
          </a:prstGeom>
        </p:spPr>
      </p:pic>
      <p:sp>
        <p:nvSpPr>
          <p:cNvPr id="17" name="TextBox 16">
            <a:extLst>
              <a:ext uri="{FF2B5EF4-FFF2-40B4-BE49-F238E27FC236}">
                <a16:creationId xmlns:a16="http://schemas.microsoft.com/office/drawing/2014/main" id="{99B9CB7D-43A0-202C-8655-A5020A205935}"/>
              </a:ext>
            </a:extLst>
          </p:cNvPr>
          <p:cNvSpPr txBox="1"/>
          <p:nvPr userDrawn="1"/>
        </p:nvSpPr>
        <p:spPr>
          <a:xfrm>
            <a:off x="6915147" y="5003860"/>
            <a:ext cx="4146329" cy="504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760"/>
              </a:lnSpc>
            </a:pPr>
            <a:r>
              <a:rPr lang="en-US" sz="800">
                <a:solidFill>
                  <a:srgbClr val="292668"/>
                </a:solidFill>
              </a:rPr>
              <a:t>This license requires that </a:t>
            </a:r>
            <a:r>
              <a:rPr lang="en-US" sz="800" err="1">
                <a:solidFill>
                  <a:srgbClr val="292668"/>
                </a:solidFill>
              </a:rPr>
              <a:t>reusers</a:t>
            </a:r>
            <a:r>
              <a:rPr lang="en-US" sz="800">
                <a:solidFill>
                  <a:srgbClr val="292668"/>
                </a:solidFill>
              </a:rPr>
              <a:t> give credit to the creator. It allows </a:t>
            </a:r>
            <a:r>
              <a:rPr lang="en-US" sz="800" err="1">
                <a:solidFill>
                  <a:srgbClr val="292668"/>
                </a:solidFill>
              </a:rPr>
              <a:t>reusers</a:t>
            </a:r>
            <a:r>
              <a:rPr lang="en-US" sz="800">
                <a:solidFill>
                  <a:srgbClr val="292668"/>
                </a:solidFill>
              </a:rPr>
              <a:t> to distribute, remix, adapt, and build upon the material in any medium or format, even for commercial purposes. If others remix, adapt, or build upon the material, they must license the modified material under identical terms.</a:t>
            </a:r>
            <a:endParaRPr lang="en-US" sz="800">
              <a:solidFill>
                <a:srgbClr val="292668"/>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DD082A-7E26-8BBE-E882-FB6444825FEF}"/>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4" name="Group 3">
            <a:extLst>
              <a:ext uri="{FF2B5EF4-FFF2-40B4-BE49-F238E27FC236}">
                <a16:creationId xmlns:a16="http://schemas.microsoft.com/office/drawing/2014/main" id="{7BA63582-7516-3B11-B0FF-4E8D44C05C2D}"/>
              </a:ext>
            </a:extLst>
          </p:cNvPr>
          <p:cNvGrpSpPr/>
          <p:nvPr userDrawn="1"/>
        </p:nvGrpSpPr>
        <p:grpSpPr>
          <a:xfrm>
            <a:off x="10392069" y="4627171"/>
            <a:ext cx="1799931" cy="2230829"/>
            <a:chOff x="2887563" y="4517695"/>
            <a:chExt cx="1145987" cy="1420333"/>
          </a:xfrm>
        </p:grpSpPr>
        <p:sp>
          <p:nvSpPr>
            <p:cNvPr id="5" name="Freeform 4">
              <a:extLst>
                <a:ext uri="{FF2B5EF4-FFF2-40B4-BE49-F238E27FC236}">
                  <a16:creationId xmlns:a16="http://schemas.microsoft.com/office/drawing/2014/main" id="{FFD03056-F217-DC5D-1E7C-772043177B9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F496F738-F608-52CC-E199-7447AF1A8A81}"/>
                </a:ext>
              </a:extLst>
            </p:cNvPr>
            <p:cNvGrpSpPr/>
            <p:nvPr/>
          </p:nvGrpSpPr>
          <p:grpSpPr>
            <a:xfrm>
              <a:off x="3495254" y="4781992"/>
              <a:ext cx="536857" cy="499528"/>
              <a:chOff x="3495254" y="4781992"/>
              <a:chExt cx="536857" cy="499528"/>
            </a:xfrm>
            <a:solidFill>
              <a:srgbClr val="55854D"/>
            </a:solidFill>
          </p:grpSpPr>
          <p:sp>
            <p:nvSpPr>
              <p:cNvPr id="17" name="Freeform 16">
                <a:extLst>
                  <a:ext uri="{FF2B5EF4-FFF2-40B4-BE49-F238E27FC236}">
                    <a16:creationId xmlns:a16="http://schemas.microsoft.com/office/drawing/2014/main" id="{8B44E266-B5CE-CFFC-FF6C-B90E85F2E8B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5C74CA1-5720-CE40-F942-663B2FB34B1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5BCA51-5930-AAB5-E734-E8EF8A2A310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5CE8206-A91B-3274-4152-9D23A257D33D}"/>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9134960D-10DE-1D62-1DD1-62BC9C176725}"/>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7CBF4A2-F80C-5326-7F40-D5076ACE344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81E0BAC-B842-583C-A8AD-CA981FE450A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69B5DD7-B7F1-AA11-D3BA-CCF88ED67A1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cxnSp>
        <p:nvCxnSpPr>
          <p:cNvPr id="2" name="Straight Connector 1">
            <a:extLst>
              <a:ext uri="{FF2B5EF4-FFF2-40B4-BE49-F238E27FC236}">
                <a16:creationId xmlns:a16="http://schemas.microsoft.com/office/drawing/2014/main" id="{1E4E8702-88DB-2597-F311-DB2CB9AD0DAA}"/>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E81FDF4-DEE9-32A8-A6A6-52030E28C981}"/>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7">
            <a:extLst>
              <a:ext uri="{FF2B5EF4-FFF2-40B4-BE49-F238E27FC236}">
                <a16:creationId xmlns:a16="http://schemas.microsoft.com/office/drawing/2014/main" id="{A80CDA8B-10F8-43E1-23B7-4C196CE3C036}"/>
              </a:ext>
            </a:extLst>
          </p:cNvPr>
          <p:cNvSpPr>
            <a:spLocks noGrp="1"/>
          </p:cNvSpPr>
          <p:nvPr>
            <p:ph type="body" sz="quarter" idx="19" hasCustomPrompt="1"/>
          </p:nvPr>
        </p:nvSpPr>
        <p:spPr>
          <a:xfrm>
            <a:off x="1991317" y="3578087"/>
            <a:ext cx="8129850" cy="1452558"/>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292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7007768-8D26-8888-D846-2AC0F905451F}"/>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3B42CCC-F4FD-9F6D-359B-18382F44386D}"/>
              </a:ext>
            </a:extLst>
          </p:cNvPr>
          <p:cNvSpPr txBox="1"/>
          <p:nvPr userDrawn="1"/>
        </p:nvSpPr>
        <p:spPr>
          <a:xfrm rot="16200000">
            <a:off x="9695144" y="4196056"/>
            <a:ext cx="4359206" cy="215444"/>
          </a:xfrm>
          <a:prstGeom prst="rect">
            <a:avLst/>
          </a:prstGeom>
          <a:noFill/>
        </p:spPr>
        <p:txBody>
          <a:bodyPr wrap="square">
            <a:spAutoFit/>
          </a:bodyPr>
          <a:lstStyle/>
          <a:p>
            <a:r>
              <a:rPr lang="en-US" sz="800" spc="100" baseline="0">
                <a:solidFill>
                  <a:srgbClr val="292668"/>
                </a:solidFill>
              </a:rPr>
              <a:t>Tværfaglighed i de europæiske universiteter</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82" r:id="rId3"/>
    <p:sldLayoutId id="2147483842" r:id="rId4"/>
    <p:sldLayoutId id="2147483840" r:id="rId5"/>
    <p:sldLayoutId id="2147483884" r:id="rId6"/>
    <p:sldLayoutId id="2147483883" r:id="rId7"/>
    <p:sldLayoutId id="2147483877" r:id="rId8"/>
    <p:sldLayoutId id="2147483841" r:id="rId9"/>
    <p:sldLayoutId id="2147483885" r:id="rId10"/>
    <p:sldLayoutId id="2147483886" r:id="rId11"/>
    <p:sldLayoutId id="2147483878" r:id="rId12"/>
    <p:sldLayoutId id="2147483861" r:id="rId13"/>
    <p:sldLayoutId id="2147483833" r:id="rId14"/>
    <p:sldLayoutId id="2147483887" r:id="rId15"/>
    <p:sldLayoutId id="2147483847" r:id="rId16"/>
    <p:sldLayoutId id="214748385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burren.ie/taste-the-burren/burren-food-trail/"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5tm_eDr0nGc" TargetMode="External"/><Relationship Id="rId3" Type="http://schemas.openxmlformats.org/officeDocument/2006/relationships/slideLayout" Target="../slideLayouts/slideLayout5.xml"/><Relationship Id="rId7" Type="http://schemas.openxmlformats.org/officeDocument/2006/relationships/image" Target="../media/image14.jpeg"/><Relationship Id="rId2" Type="http://schemas.openxmlformats.org/officeDocument/2006/relationships/video" Target="https://www.youtube.com/embed/XMW3Cluc5hY?feature=oembed" TargetMode="External"/><Relationship Id="rId1" Type="http://schemas.openxmlformats.org/officeDocument/2006/relationships/video" Target="https://www.youtube.com/embed/5tm_eDr0nGc?feature=oembed" TargetMode="Externa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hyperlink" Target="https://www.youtube.com/watch?v=XMW3Cluc5hY"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Iv3MO2vFX60" TargetMode="External"/><Relationship Id="rId3" Type="http://schemas.openxmlformats.org/officeDocument/2006/relationships/slideLayout" Target="../slideLayouts/slideLayout5.xml"/><Relationship Id="rId7" Type="http://schemas.openxmlformats.org/officeDocument/2006/relationships/image" Target="../media/image14.jpeg"/><Relationship Id="rId2" Type="http://schemas.openxmlformats.org/officeDocument/2006/relationships/video" Target="https://www.youtube.com/embed/Iv3MO2vFX60?feature=oembed" TargetMode="External"/><Relationship Id="rId1" Type="http://schemas.openxmlformats.org/officeDocument/2006/relationships/video" Target="https://www.youtube.com/embed/ExpzyC5Np8Q?feature=oembed" TargetMode="External"/><Relationship Id="rId6" Type="http://schemas.openxmlformats.org/officeDocument/2006/relationships/image" Target="../media/image13.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hyperlink" Target="https://www.youtube.com/watch?v=ExpzyC5Np8Q"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ailteireland.ie/FailteIreland/media/WebsiteStructure/Documents/2_Develop_Your_Business/Key%20Projects/Taste%20the%20Island/Future-Trends_Best-Practice_Destinations.pdf"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designedly.ie/case-study/midlands-flavours/"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s://www.midlandsireland.ie/wp-content/uploads/2024/05/Midlands_Food_Drink_Skills_Audit.pdf"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www.epa.ie/environment-and-you/circular-economy/" TargetMode="External"/><Relationship Id="rId2" Type="http://schemas.openxmlformats.org/officeDocument/2006/relationships/hyperlink" Target="https://www.undp.org/sustainable-development-goals" TargetMode="External"/><Relationship Id="rId1" Type="http://schemas.openxmlformats.org/officeDocument/2006/relationships/slideLayout" Target="../slideLayouts/slideLayout10.xml"/><Relationship Id="rId5" Type="http://schemas.openxmlformats.org/officeDocument/2006/relationships/hyperlink" Target="https://theecologist.org/2020/aug/19/local-food-and-global-food-security"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training.secad.ie/courses/sustainable-food-training/"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aylorfrancis.com/chapters/edit/10.4324/9781003182856-16/designing-gastronomic-identity-based-food-tours-aise-kim"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irishfoodawards.com/"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3.jpeg"/><Relationship Id="rId4" Type="http://schemas.openxmlformats.org/officeDocument/2006/relationships/hyperlink" Target="https://www.irishfoodawards.com/about-blas-na-heirean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eea.europa.eu/en/analysis/publications/reimagining-the-food-system-through-social-innovations"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sheddistillery.com/"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7.jpeg"/><Relationship Id="rId4" Type="http://schemas.openxmlformats.org/officeDocument/2006/relationships/hyperlink" Target="http://thefoodhub.co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failteireland.ie/FailteIreland/media/WebsiteStructure/Documents/2_Develop_Your_Business/Key%20Projects/Taste%20the%20Island/Understanding-Trends_Destinations.pdf" TargetMode="External"/><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www.smithwicksexperience.com/the-final-draft/kilkenny-food-and-craft-trail"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5.xml"/><Relationship Id="rId1" Type="http://schemas.openxmlformats.org/officeDocument/2006/relationships/video" Target="https://www.youtube.com/embed/-HULLd5B0QI?feature=oembed" TargetMode="External"/><Relationship Id="rId4" Type="http://schemas.openxmlformats.org/officeDocument/2006/relationships/hyperlink" Target="https://www.youtube.com/watch?v=-HULLd5B0QI"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goodfoodirelandexperiences.com/" TargetMode="External"/><Relationship Id="rId2" Type="http://schemas.openxmlformats.org/officeDocument/2006/relationships/slideLayout" Target="../slideLayouts/slideLayout15.xml"/><Relationship Id="rId1" Type="http://schemas.openxmlformats.org/officeDocument/2006/relationships/video" Target="https://www.youtube.com/embed/eRGzweHe92w?feature=oembed" TargetMode="External"/><Relationship Id="rId5" Type="http://schemas.openxmlformats.org/officeDocument/2006/relationships/hyperlink" Target="https://www.youtube.com/watch?v=eRGzweHe92w" TargetMode="Externa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www.sciencedirect.com/topics/social-sciences/food-tourism"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4" descr="Person holding cellphone to take photo of food bowls, cups of coffee, croissants, napkins, and cutlery on wood table">
            <a:extLst>
              <a:ext uri="{FF2B5EF4-FFF2-40B4-BE49-F238E27FC236}">
                <a16:creationId xmlns:a16="http://schemas.microsoft.com/office/drawing/2014/main" id="{3E1BC2DF-0AC7-65AF-723D-73724A64211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28835" b="28835"/>
          <a:stretch/>
        </p:blipFill>
        <p:spPr>
          <a:xfrm>
            <a:off x="0" y="1994497"/>
            <a:ext cx="12192000" cy="3440624"/>
          </a:xfrm>
        </p:spPr>
      </p:pic>
      <p:sp>
        <p:nvSpPr>
          <p:cNvPr id="6" name="TextBox 5">
            <a:extLst>
              <a:ext uri="{FF2B5EF4-FFF2-40B4-BE49-F238E27FC236}">
                <a16:creationId xmlns:a16="http://schemas.microsoft.com/office/drawing/2014/main" id="{0645C3EE-D863-F0AA-20B1-77D6C45E8D88}"/>
              </a:ext>
            </a:extLst>
          </p:cNvPr>
          <p:cNvSpPr txBox="1"/>
          <p:nvPr/>
        </p:nvSpPr>
        <p:spPr>
          <a:xfrm>
            <a:off x="6997501" y="5055905"/>
            <a:ext cx="5194499" cy="615553"/>
          </a:xfrm>
          <a:prstGeom prst="rect">
            <a:avLst/>
          </a:prstGeom>
          <a:solidFill>
            <a:schemeClr val="bg1"/>
          </a:solidFill>
        </p:spPr>
        <p:txBody>
          <a:bodyPr wrap="none" rtlCol="0">
            <a:spAutoFit/>
          </a:bodyPr>
          <a:lstStyle/>
          <a:p>
            <a:r>
              <a:rPr lang="en-US" sz="3400" err="1">
                <a:solidFill>
                  <a:srgbClr val="292668"/>
                </a:solidFill>
                <a:latin typeface="Calibri" panose="020F0502020204030204" pitchFamily="34" charset="0"/>
                <a:cs typeface="Calibri" panose="020F0502020204030204" pitchFamily="34" charset="0"/>
              </a:rPr>
              <a:t>www.foodecocultureedu.eu</a:t>
            </a:r>
            <a:endParaRPr lang="en-US" sz="3400">
              <a:solidFill>
                <a:srgbClr val="292668"/>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BF0355C-9767-478D-CDC3-6A3A9F58FC75}"/>
              </a:ext>
            </a:extLst>
          </p:cNvPr>
          <p:cNvSpPr txBox="1"/>
          <p:nvPr/>
        </p:nvSpPr>
        <p:spPr>
          <a:xfrm>
            <a:off x="2380629" y="3526906"/>
            <a:ext cx="2671662" cy="646331"/>
          </a:xfrm>
          <a:prstGeom prst="rect">
            <a:avLst/>
          </a:prstGeom>
          <a:noFill/>
        </p:spPr>
        <p:txBody>
          <a:bodyPr wrap="square">
            <a:spAutoFit/>
          </a:bodyPr>
          <a:lstStyle/>
          <a:p>
            <a:r>
              <a:rPr lang="en-US" sz="3600" b="1" spc="324">
                <a:solidFill>
                  <a:schemeClr val="bg1"/>
                </a:solidFill>
                <a:latin typeface="Calibri" panose="020F0502020204030204" pitchFamily="34" charset="0"/>
                <a:cs typeface="Calibri" panose="020F0502020204030204" pitchFamily="34" charset="0"/>
              </a:rPr>
              <a:t>Modul 4 </a:t>
            </a:r>
            <a:endParaRPr lang="en-IE" sz="3600">
              <a:solidFill>
                <a:schemeClr val="bg1"/>
              </a:solidFill>
            </a:endParaRPr>
          </a:p>
        </p:txBody>
      </p:sp>
      <p:sp>
        <p:nvSpPr>
          <p:cNvPr id="2" name="Rectangle 1">
            <a:extLst>
              <a:ext uri="{FF2B5EF4-FFF2-40B4-BE49-F238E27FC236}">
                <a16:creationId xmlns:a16="http://schemas.microsoft.com/office/drawing/2014/main" id="{D33178CE-2BC6-5F32-8FA0-6732212FDF7A}"/>
              </a:ext>
            </a:extLst>
          </p:cNvPr>
          <p:cNvSpPr/>
          <p:nvPr/>
        </p:nvSpPr>
        <p:spPr>
          <a:xfrm>
            <a:off x="2196607" y="4263817"/>
            <a:ext cx="4346433" cy="1437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5" name="TextBox 4">
            <a:extLst>
              <a:ext uri="{FF2B5EF4-FFF2-40B4-BE49-F238E27FC236}">
                <a16:creationId xmlns:a16="http://schemas.microsoft.com/office/drawing/2014/main" id="{D8098792-1CB9-3E9C-D338-711384A4D1B6}"/>
              </a:ext>
            </a:extLst>
          </p:cNvPr>
          <p:cNvSpPr txBox="1"/>
          <p:nvPr/>
        </p:nvSpPr>
        <p:spPr>
          <a:xfrm>
            <a:off x="2380629" y="4316115"/>
            <a:ext cx="3806811" cy="1384995"/>
          </a:xfrm>
          <a:prstGeom prst="rect">
            <a:avLst/>
          </a:prstGeom>
          <a:noFill/>
        </p:spPr>
        <p:txBody>
          <a:bodyPr wrap="square" rtlCol="0">
            <a:spAutoFit/>
          </a:bodyPr>
          <a:lstStyle/>
          <a:p>
            <a:r>
              <a:rPr lang="en-US" sz="2800" b="1" spc="324" dirty="0">
                <a:solidFill>
                  <a:srgbClr val="F26F46"/>
                </a:solidFill>
                <a:latin typeface="Calibri" panose="020F0502020204030204" pitchFamily="34" charset="0"/>
                <a:cs typeface="Calibri" panose="020F0502020204030204" pitchFamily="34" charset="0"/>
              </a:rPr>
              <a:t>MAD, TURISME OG STEDSBASEREDE OPLEVELSER</a:t>
            </a:r>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557692" y="1670435"/>
            <a:ext cx="6173848" cy="4102937"/>
          </a:xfrm>
          <a:prstGeom prst="rect">
            <a:avLst/>
          </a:prstGeom>
        </p:spPr>
        <p:txBody>
          <a:bodyPr lIns="91440" tIns="45720" rIns="91440" bIns="45720" anchor="t"/>
          <a:lstStyle/>
          <a:p>
            <a:pPr marL="0" indent="0">
              <a:spcAft>
                <a:spcPts val="1200"/>
              </a:spcAft>
            </a:pPr>
            <a:r>
              <a:rPr lang="en-US" b="1" dirty="0">
                <a:ea typeface="+mn-lt"/>
                <a:cs typeface="+mn-lt"/>
              </a:rPr>
              <a:t>Burren Food Trail</a:t>
            </a:r>
            <a:endParaRPr lang="en-US" dirty="0">
              <a:ea typeface="+mn-lt"/>
              <a:cs typeface="+mn-lt"/>
            </a:endParaRPr>
          </a:p>
          <a:p>
            <a:pPr marL="0" indent="0">
              <a:spcAft>
                <a:spcPts val="600"/>
              </a:spcAft>
            </a:pPr>
            <a:r>
              <a:rPr lang="en-IE" dirty="0">
                <a:ea typeface="Calibri"/>
                <a:cs typeface="Calibri"/>
              </a:rPr>
              <a:t>Burren er et karakteristisk kalkstenslandskab i det vestlige Irland, kendt for sin biodiversitet, landbrugstraditioner og stærke tilhørsforhold til stedet. </a:t>
            </a:r>
          </a:p>
          <a:p>
            <a:pPr marL="0" indent="0">
              <a:spcAft>
                <a:spcPts val="600"/>
              </a:spcAft>
            </a:pPr>
            <a:r>
              <a:rPr lang="en-IE" dirty="0">
                <a:ea typeface="Calibri"/>
                <a:cs typeface="Calibri"/>
              </a:rPr>
              <a:t>Burren Food Trail er et netværk af landmænd, producenter, caféer, restauranter og madoplevelser.</a:t>
            </a:r>
          </a:p>
          <a:p>
            <a:pPr marL="0" indent="0">
              <a:spcAft>
                <a:spcPts val="600"/>
              </a:spcAft>
            </a:pPr>
            <a:r>
              <a:rPr lang="en-IE" dirty="0">
                <a:ea typeface="Calibri"/>
                <a:cs typeface="Calibri"/>
              </a:rPr>
              <a:t>Maden her er ikke bare en ekstra ting – den er en indgang til at forstå stedet. Se videoerne på de følgende sider for at se, hvordan maden bliver en del af identiteten og regionens historie</a:t>
            </a:r>
            <a:endParaRPr lang="en-US" dirty="0">
              <a:ea typeface="Calibri"/>
              <a:cs typeface="Calibri"/>
            </a:endParaRPr>
          </a:p>
          <a:p>
            <a:pPr indent="0"/>
            <a:endParaRPr lang="en-US" dirty="0">
              <a:ea typeface="Calibri"/>
              <a:cs typeface="Calibri"/>
            </a:endParaRPr>
          </a:p>
          <a:p>
            <a:pPr indent="0"/>
            <a:endParaRPr lang="en-US" dirty="0">
              <a:ea typeface="Calibri"/>
              <a:cs typeface="Calibri"/>
            </a:endParaRPr>
          </a:p>
          <a:p>
            <a:pPr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CASESTUDIE</a:t>
            </a:r>
          </a:p>
        </p:txBody>
      </p:sp>
      <p:sp>
        <p:nvSpPr>
          <p:cNvPr id="4" name="TextBox 3">
            <a:extLst>
              <a:ext uri="{FF2B5EF4-FFF2-40B4-BE49-F238E27FC236}">
                <a16:creationId xmlns:a16="http://schemas.microsoft.com/office/drawing/2014/main" id="{8C7B1358-5063-6CE9-5841-88263E36BD03}"/>
              </a:ext>
            </a:extLst>
          </p:cNvPr>
          <p:cNvSpPr txBox="1"/>
          <p:nvPr/>
        </p:nvSpPr>
        <p:spPr>
          <a:xfrm>
            <a:off x="7046218" y="6383902"/>
            <a:ext cx="3976255" cy="276999"/>
          </a:xfrm>
          <a:prstGeom prst="rect">
            <a:avLst/>
          </a:prstGeom>
          <a:noFill/>
        </p:spPr>
        <p:txBody>
          <a:bodyPr wrap="square">
            <a:spAutoFit/>
          </a:bodyPr>
          <a:lstStyle/>
          <a:p>
            <a:pPr algn="ctr"/>
            <a:r>
              <a:rPr lang="en-US" sz="1200">
                <a:hlinkClick r:id="rId3"/>
              </a:rPr>
              <a:t>https://burren.ie/taste-the-burren/burren-food-trail/</a:t>
            </a:r>
            <a:r>
              <a:rPr lang="en-US" sz="1200"/>
              <a:t> </a:t>
            </a:r>
            <a:endParaRPr lang="en-IE" sz="1200"/>
          </a:p>
        </p:txBody>
      </p:sp>
      <p:sp>
        <p:nvSpPr>
          <p:cNvPr id="5" name="Arrow: Right 4">
            <a:extLst>
              <a:ext uri="{FF2B5EF4-FFF2-40B4-BE49-F238E27FC236}">
                <a16:creationId xmlns:a16="http://schemas.microsoft.com/office/drawing/2014/main" id="{24AE4BB8-3749-9972-426D-758E5CF789B5}"/>
              </a:ext>
            </a:extLst>
          </p:cNvPr>
          <p:cNvSpPr/>
          <p:nvPr/>
        </p:nvSpPr>
        <p:spPr>
          <a:xfrm>
            <a:off x="5605143" y="5773372"/>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a:solidFill>
                  <a:srgbClr val="292668"/>
                </a:solidFill>
                <a:hlinkClick r:id="rId3">
                  <a:extLst>
                    <a:ext uri="{A12FA001-AC4F-418D-AE19-62706E023703}">
                      <ahyp:hlinkClr xmlns:ahyp="http://schemas.microsoft.com/office/drawing/2018/hyperlinkcolor" val="tx"/>
                    </a:ext>
                  </a:extLst>
                </a:hlinkClick>
              </a:rPr>
              <a:t>Klik for at læse</a:t>
            </a:r>
            <a:endParaRPr lang="en-IE" dirty="0">
              <a:solidFill>
                <a:srgbClr val="292668"/>
              </a:solidFill>
            </a:endParaRPr>
          </a:p>
        </p:txBody>
      </p:sp>
      <p:pic>
        <p:nvPicPr>
          <p:cNvPr id="9" name="Picture Placeholder 8" descr="A group of people standing in a field with goats&#10;&#10;AI-generated content may be incorrect.">
            <a:hlinkClick r:id="rId3"/>
            <a:extLst>
              <a:ext uri="{FF2B5EF4-FFF2-40B4-BE49-F238E27FC236}">
                <a16:creationId xmlns:a16="http://schemas.microsoft.com/office/drawing/2014/main" id="{BF9AF6F6-EF04-E3BB-6982-8A8CABABFBF1}"/>
              </a:ext>
            </a:extLst>
          </p:cNvPr>
          <p:cNvPicPr>
            <a:picLocks noGrp="1" noChangeAspect="1"/>
          </p:cNvPicPr>
          <p:nvPr>
            <p:ph type="pic" sz="quarter" idx="10"/>
          </p:nvPr>
        </p:nvPicPr>
        <p:blipFill>
          <a:blip r:embed="rId4"/>
          <a:srcRect l="31210" r="31210"/>
          <a:stretch/>
        </p:blipFill>
        <p:spPr>
          <a:xfrm>
            <a:off x="7722545" y="1436384"/>
            <a:ext cx="2444127" cy="4336988"/>
          </a:xfrm>
          <a:prstGeom prst="rect">
            <a:avLst/>
          </a:prstGeom>
          <a:solidFill>
            <a:srgbClr val="FFFFFF">
              <a:lumMod val="85000"/>
            </a:srgbClr>
          </a:solidFill>
        </p:spPr>
      </p:pic>
    </p:spTree>
    <p:extLst>
      <p:ext uri="{BB962C8B-B14F-4D97-AF65-F5344CB8AC3E}">
        <p14:creationId xmlns:p14="http://schemas.microsoft.com/office/powerpoint/2010/main" val="375399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urren Food Trail  - Ballyvaughan">
            <a:hlinkClick r:id="" action="ppaction://media"/>
            <a:extLst>
              <a:ext uri="{FF2B5EF4-FFF2-40B4-BE49-F238E27FC236}">
                <a16:creationId xmlns:a16="http://schemas.microsoft.com/office/drawing/2014/main" id="{BAE78441-8937-439B-AA0C-53D8E04B79B3}"/>
              </a:ext>
            </a:extLst>
          </p:cNvPr>
          <p:cNvPicPr>
            <a:picLocks noRot="1" noChangeAspect="1"/>
          </p:cNvPicPr>
          <p:nvPr>
            <a:videoFile r:link="rId1"/>
          </p:nvPr>
        </p:nvPicPr>
        <p:blipFill>
          <a:blip r:embed="rId4"/>
          <a:stretch>
            <a:fillRect/>
          </a:stretch>
        </p:blipFill>
        <p:spPr>
          <a:xfrm>
            <a:off x="628407" y="2082185"/>
            <a:ext cx="5103799" cy="2883646"/>
          </a:xfrm>
          <a:prstGeom prst="rect">
            <a:avLst/>
          </a:prstGeom>
        </p:spPr>
      </p:pic>
      <p:pic>
        <p:nvPicPr>
          <p:cNvPr id="5" name="Online Media 4" title="Burren Food Trail  - Doolin">
            <a:hlinkClick r:id="" action="ppaction://media"/>
            <a:extLst>
              <a:ext uri="{FF2B5EF4-FFF2-40B4-BE49-F238E27FC236}">
                <a16:creationId xmlns:a16="http://schemas.microsoft.com/office/drawing/2014/main" id="{1EC7DFB4-B63D-4B86-A7D0-9BFC8489865A}"/>
              </a:ext>
            </a:extLst>
          </p:cNvPr>
          <p:cNvPicPr>
            <a:picLocks noRot="1" noChangeAspect="1"/>
          </p:cNvPicPr>
          <p:nvPr>
            <a:videoFile r:link="rId2"/>
          </p:nvPr>
        </p:nvPicPr>
        <p:blipFill>
          <a:blip r:embed="rId5"/>
          <a:stretch>
            <a:fillRect/>
          </a:stretch>
        </p:blipFill>
        <p:spPr>
          <a:xfrm>
            <a:off x="6096000" y="2082185"/>
            <a:ext cx="5103799" cy="2883646"/>
          </a:xfrm>
          <a:prstGeom prst="rect">
            <a:avLst/>
          </a:prstGeom>
        </p:spPr>
      </p:pic>
      <p:pic>
        <p:nvPicPr>
          <p:cNvPr id="1026" name="Picture 2" descr="The Burren Food Trail | Family Friendly Things To Do, Things To Do, Tastes,  Music &amp; Events | Doolin Tourism | Co. Clare | Irelands Wild Atlantic Way">
            <a:extLst>
              <a:ext uri="{FF2B5EF4-FFF2-40B4-BE49-F238E27FC236}">
                <a16:creationId xmlns:a16="http://schemas.microsoft.com/office/drawing/2014/main" id="{43C38A5D-9BC2-4FCE-998E-F7DF8B23903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83217" y="496233"/>
            <a:ext cx="2616582" cy="11064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Burren Food Trail | St Tola">
            <a:extLst>
              <a:ext uri="{FF2B5EF4-FFF2-40B4-BE49-F238E27FC236}">
                <a16:creationId xmlns:a16="http://schemas.microsoft.com/office/drawing/2014/main" id="{83F5D841-AB95-408C-BCDA-1EA190F77CF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6451" y="496233"/>
            <a:ext cx="2005780" cy="1128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B611BC8-B4B4-B59A-A5C9-3866644EF7D5}"/>
              </a:ext>
            </a:extLst>
          </p:cNvPr>
          <p:cNvSpPr txBox="1"/>
          <p:nvPr/>
        </p:nvSpPr>
        <p:spPr>
          <a:xfrm>
            <a:off x="2136738" y="5238866"/>
            <a:ext cx="3242658" cy="369332"/>
          </a:xfrm>
          <a:prstGeom prst="rect">
            <a:avLst/>
          </a:prstGeom>
          <a:noFill/>
        </p:spPr>
        <p:txBody>
          <a:bodyPr wrap="square">
            <a:spAutoFit/>
          </a:bodyPr>
          <a:lstStyle/>
          <a:p>
            <a:r>
              <a:rPr lang="en-IE" dirty="0">
                <a:hlinkClick r:id="rId8"/>
              </a:rPr>
              <a:t>Burren Food Trail – </a:t>
            </a:r>
            <a:r>
              <a:rPr lang="en-IE" dirty="0" err="1">
                <a:hlinkClick r:id="rId8"/>
              </a:rPr>
              <a:t>Ballyvaughan</a:t>
            </a:r>
            <a:endParaRPr lang="en-IE" dirty="0"/>
          </a:p>
        </p:txBody>
      </p:sp>
      <p:sp>
        <p:nvSpPr>
          <p:cNvPr id="7" name="TextBox 6">
            <a:extLst>
              <a:ext uri="{FF2B5EF4-FFF2-40B4-BE49-F238E27FC236}">
                <a16:creationId xmlns:a16="http://schemas.microsoft.com/office/drawing/2014/main" id="{9C644718-DFE0-BFA6-A555-3A92D2176EB2}"/>
              </a:ext>
            </a:extLst>
          </p:cNvPr>
          <p:cNvSpPr txBox="1"/>
          <p:nvPr/>
        </p:nvSpPr>
        <p:spPr>
          <a:xfrm>
            <a:off x="6969868" y="5238866"/>
            <a:ext cx="7655668" cy="369332"/>
          </a:xfrm>
          <a:prstGeom prst="rect">
            <a:avLst/>
          </a:prstGeom>
          <a:noFill/>
        </p:spPr>
        <p:txBody>
          <a:bodyPr wrap="square">
            <a:spAutoFit/>
          </a:bodyPr>
          <a:lstStyle/>
          <a:p>
            <a:r>
              <a:rPr lang="en-IE" dirty="0">
                <a:hlinkClick r:id="rId9"/>
              </a:rPr>
              <a:t>Burren Food Trail – Doolin</a:t>
            </a:r>
            <a:endParaRPr lang="en-IE" dirty="0"/>
          </a:p>
        </p:txBody>
      </p:sp>
      <p:sp>
        <p:nvSpPr>
          <p:cNvPr id="8" name="Arrow: Right 7">
            <a:extLst>
              <a:ext uri="{FF2B5EF4-FFF2-40B4-BE49-F238E27FC236}">
                <a16:creationId xmlns:a16="http://schemas.microsoft.com/office/drawing/2014/main" id="{C53BD5AD-3F8F-B815-38A5-EE5B30B97BB9}"/>
              </a:ext>
            </a:extLst>
          </p:cNvPr>
          <p:cNvSpPr/>
          <p:nvPr/>
        </p:nvSpPr>
        <p:spPr>
          <a:xfrm rot="20345259">
            <a:off x="340467" y="5087565"/>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for at se</a:t>
            </a:r>
          </a:p>
        </p:txBody>
      </p:sp>
    </p:spTree>
    <p:extLst>
      <p:ext uri="{BB962C8B-B14F-4D97-AF65-F5344CB8AC3E}">
        <p14:creationId xmlns:p14="http://schemas.microsoft.com/office/powerpoint/2010/main" val="190011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Burren Food Trails – Smoked Salmon, Craft Beers and Whiskey!">
            <a:hlinkClick r:id="" action="ppaction://media"/>
            <a:extLst>
              <a:ext uri="{FF2B5EF4-FFF2-40B4-BE49-F238E27FC236}">
                <a16:creationId xmlns:a16="http://schemas.microsoft.com/office/drawing/2014/main" id="{CF2DB5E8-427A-4041-AC9D-D5364C23D560}"/>
              </a:ext>
            </a:extLst>
          </p:cNvPr>
          <p:cNvPicPr>
            <a:picLocks noRot="1" noChangeAspect="1"/>
          </p:cNvPicPr>
          <p:nvPr>
            <a:videoFile r:link="rId1"/>
          </p:nvPr>
        </p:nvPicPr>
        <p:blipFill>
          <a:blip r:embed="rId4"/>
          <a:stretch>
            <a:fillRect/>
          </a:stretch>
        </p:blipFill>
        <p:spPr>
          <a:xfrm>
            <a:off x="6096000" y="2207342"/>
            <a:ext cx="5027926" cy="2840778"/>
          </a:xfrm>
          <a:prstGeom prst="rect">
            <a:avLst/>
          </a:prstGeom>
        </p:spPr>
      </p:pic>
      <p:pic>
        <p:nvPicPr>
          <p:cNvPr id="7" name="Online Media 6" title="Burren Food Trails – Kilfenora">
            <a:hlinkClick r:id="" action="ppaction://media"/>
            <a:extLst>
              <a:ext uri="{FF2B5EF4-FFF2-40B4-BE49-F238E27FC236}">
                <a16:creationId xmlns:a16="http://schemas.microsoft.com/office/drawing/2014/main" id="{9FDBF340-18A1-48F4-87EE-6630678B9779}"/>
              </a:ext>
            </a:extLst>
          </p:cNvPr>
          <p:cNvPicPr>
            <a:picLocks noRot="1" noChangeAspect="1"/>
          </p:cNvPicPr>
          <p:nvPr>
            <a:videoFile r:link="rId2"/>
          </p:nvPr>
        </p:nvPicPr>
        <p:blipFill>
          <a:blip r:embed="rId5"/>
          <a:stretch>
            <a:fillRect/>
          </a:stretch>
        </p:blipFill>
        <p:spPr>
          <a:xfrm>
            <a:off x="696451" y="2219632"/>
            <a:ext cx="5006173" cy="2828488"/>
          </a:xfrm>
          <a:prstGeom prst="rect">
            <a:avLst/>
          </a:prstGeom>
        </p:spPr>
      </p:pic>
      <p:pic>
        <p:nvPicPr>
          <p:cNvPr id="9" name="Picture 2" descr="The Burren Food Trail | Family Friendly Things To Do, Things To Do, Tastes,  Music &amp; Events | Doolin Tourism | Co. Clare | Irelands Wild Atlantic Way">
            <a:extLst>
              <a:ext uri="{FF2B5EF4-FFF2-40B4-BE49-F238E27FC236}">
                <a16:creationId xmlns:a16="http://schemas.microsoft.com/office/drawing/2014/main" id="{A9AB415F-D625-4157-ADD0-ED115FBAB44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83217" y="496233"/>
            <a:ext cx="2616582" cy="11064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rren Food Trail | St Tola">
            <a:extLst>
              <a:ext uri="{FF2B5EF4-FFF2-40B4-BE49-F238E27FC236}">
                <a16:creationId xmlns:a16="http://schemas.microsoft.com/office/drawing/2014/main" id="{5103D167-83C0-4333-AABF-B04C3F85006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6451" y="496233"/>
            <a:ext cx="2005780" cy="1128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202A39-0B21-7E84-1F6B-5AF62EF85532}"/>
              </a:ext>
            </a:extLst>
          </p:cNvPr>
          <p:cNvSpPr txBox="1"/>
          <p:nvPr/>
        </p:nvSpPr>
        <p:spPr>
          <a:xfrm>
            <a:off x="2419539" y="5283471"/>
            <a:ext cx="3283085" cy="369332"/>
          </a:xfrm>
          <a:prstGeom prst="rect">
            <a:avLst/>
          </a:prstGeom>
          <a:noFill/>
        </p:spPr>
        <p:txBody>
          <a:bodyPr wrap="square">
            <a:spAutoFit/>
          </a:bodyPr>
          <a:lstStyle/>
          <a:p>
            <a:r>
              <a:rPr lang="en-IE" dirty="0">
                <a:hlinkClick r:id="rId8"/>
              </a:rPr>
              <a:t>Burren Food Trails – Kilfenora</a:t>
            </a:r>
            <a:endParaRPr lang="en-IE" dirty="0"/>
          </a:p>
        </p:txBody>
      </p:sp>
      <p:sp>
        <p:nvSpPr>
          <p:cNvPr id="5" name="TextBox 4">
            <a:extLst>
              <a:ext uri="{FF2B5EF4-FFF2-40B4-BE49-F238E27FC236}">
                <a16:creationId xmlns:a16="http://schemas.microsoft.com/office/drawing/2014/main" id="{85D0B8BD-2200-C83A-AF89-3D3A90299256}"/>
              </a:ext>
            </a:extLst>
          </p:cNvPr>
          <p:cNvSpPr txBox="1"/>
          <p:nvPr/>
        </p:nvSpPr>
        <p:spPr>
          <a:xfrm>
            <a:off x="6668311" y="5283471"/>
            <a:ext cx="3913761" cy="646331"/>
          </a:xfrm>
          <a:prstGeom prst="rect">
            <a:avLst/>
          </a:prstGeom>
          <a:noFill/>
        </p:spPr>
        <p:txBody>
          <a:bodyPr wrap="square">
            <a:spAutoFit/>
          </a:bodyPr>
          <a:lstStyle/>
          <a:p>
            <a:r>
              <a:rPr lang="en-US" dirty="0">
                <a:hlinkClick r:id="rId9"/>
              </a:rPr>
              <a:t>Burren Food Trails – Røget laks, håndværksøl og whisky!</a:t>
            </a:r>
            <a:endParaRPr lang="en-IE" dirty="0"/>
          </a:p>
        </p:txBody>
      </p:sp>
      <p:sp>
        <p:nvSpPr>
          <p:cNvPr id="10" name="Arrow: Right 9">
            <a:extLst>
              <a:ext uri="{FF2B5EF4-FFF2-40B4-BE49-F238E27FC236}">
                <a16:creationId xmlns:a16="http://schemas.microsoft.com/office/drawing/2014/main" id="{B328B41D-8276-E792-ACA9-40EDD5EEBE33}"/>
              </a:ext>
            </a:extLst>
          </p:cNvPr>
          <p:cNvSpPr/>
          <p:nvPr/>
        </p:nvSpPr>
        <p:spPr>
          <a:xfrm rot="20345259">
            <a:off x="340467" y="5087565"/>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for at se</a:t>
            </a:r>
          </a:p>
        </p:txBody>
      </p:sp>
    </p:spTree>
    <p:extLst>
      <p:ext uri="{BB962C8B-B14F-4D97-AF65-F5344CB8AC3E}">
        <p14:creationId xmlns:p14="http://schemas.microsoft.com/office/powerpoint/2010/main" val="15741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a:t>Øvelse for elever</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30102" y="2145150"/>
            <a:ext cx="11228726" cy="4281601"/>
          </a:xfrm>
          <a:prstGeom prst="rect">
            <a:avLst/>
          </a:prstGeom>
        </p:spPr>
        <p:txBody>
          <a:bodyPr lIns="91440" tIns="45720" rIns="91440" bIns="45720" anchor="t"/>
          <a:lstStyle/>
          <a:p>
            <a:pPr indent="0"/>
            <a:endParaRPr lang="en-US" dirty="0">
              <a:ea typeface="Calibri"/>
              <a:cs typeface="Calibri"/>
            </a:endParaRPr>
          </a:p>
          <a:p>
            <a:pPr indent="0"/>
            <a:r>
              <a:rPr lang="en-US" dirty="0"/>
              <a:t>Refleksionsøvelse – </a:t>
            </a:r>
            <a:r>
              <a:rPr lang="en-US" b="1" dirty="0"/>
              <a:t>Mad, minder og sted</a:t>
            </a:r>
            <a:endParaRPr lang="en-US" b="1" dirty="0">
              <a:ea typeface="Calibri"/>
              <a:cs typeface="Calibri"/>
            </a:endParaRPr>
          </a:p>
          <a:p>
            <a:pPr indent="0"/>
            <a:endParaRPr lang="en-US" dirty="0">
              <a:ea typeface="+mn-lt"/>
              <a:cs typeface="+mn-lt"/>
            </a:endParaRPr>
          </a:p>
          <a:p>
            <a:pPr indent="0"/>
            <a:r>
              <a:rPr lang="en-US" b="1" dirty="0">
                <a:ea typeface="+mn-lt"/>
                <a:cs typeface="+mn-lt"/>
              </a:rPr>
              <a:t>Formål: </a:t>
            </a:r>
            <a:r>
              <a:rPr lang="en-US" dirty="0">
                <a:ea typeface="+mn-lt"/>
                <a:cs typeface="+mn-lt"/>
              </a:rPr>
              <a:t>At skabe bevidsthed om mad som kulturel identitet og historiefortælling</a:t>
            </a:r>
            <a:endParaRPr lang="en-US" dirty="0"/>
          </a:p>
          <a:p>
            <a:pPr indent="0"/>
            <a:endParaRPr lang="en-US" dirty="0">
              <a:ea typeface="+mn-lt"/>
              <a:cs typeface="+mn-lt"/>
            </a:endParaRPr>
          </a:p>
          <a:p>
            <a:pPr indent="0"/>
            <a:r>
              <a:rPr lang="en-US" dirty="0">
                <a:ea typeface="+mn-lt"/>
                <a:cs typeface="+mn-lt"/>
              </a:rPr>
              <a:t>Tænk på en madvare, der i høj grad repræsenterer </a:t>
            </a:r>
            <a:r>
              <a:rPr lang="en-US" i="1" dirty="0">
                <a:ea typeface="+mn-lt"/>
                <a:cs typeface="+mn-lt"/>
              </a:rPr>
              <a:t>det sted, du kommer fra</a:t>
            </a:r>
            <a:endParaRPr lang="en-US" dirty="0">
              <a:ea typeface="Calibri"/>
              <a:cs typeface="Calibri"/>
            </a:endParaRPr>
          </a:p>
          <a:p>
            <a:pPr indent="0"/>
            <a:endParaRPr lang="en-US" dirty="0">
              <a:ea typeface="+mn-lt"/>
              <a:cs typeface="+mn-lt"/>
            </a:endParaRPr>
          </a:p>
          <a:p>
            <a:pPr indent="0"/>
            <a:r>
              <a:rPr lang="en-US" dirty="0">
                <a:ea typeface="+mn-lt"/>
                <a:cs typeface="+mn-lt"/>
              </a:rPr>
              <a:t>Skriv korte svar på:</a:t>
            </a:r>
            <a:endParaRPr lang="en-US" dirty="0"/>
          </a:p>
          <a:p>
            <a:pPr marL="628650" indent="-342900">
              <a:buFont typeface="Arial" panose="020B0604020202020204" pitchFamily="34" charset="0"/>
              <a:buChar char="•"/>
            </a:pPr>
            <a:r>
              <a:rPr lang="en-US" dirty="0">
                <a:ea typeface="+mn-lt"/>
                <a:cs typeface="+mn-lt"/>
              </a:rPr>
              <a:t>Hvad er maden?</a:t>
            </a:r>
            <a:endParaRPr lang="en-US" dirty="0"/>
          </a:p>
          <a:p>
            <a:pPr marL="628650" indent="-342900">
              <a:buFont typeface="Arial" panose="020B0604020202020204" pitchFamily="34" charset="0"/>
              <a:buChar char="•"/>
            </a:pPr>
            <a:r>
              <a:rPr lang="en-US" dirty="0">
                <a:ea typeface="+mn-lt"/>
                <a:cs typeface="+mn-lt"/>
              </a:rPr>
              <a:t>Hvor spises eller produceres den normalt?</a:t>
            </a:r>
            <a:endParaRPr lang="en-US" dirty="0"/>
          </a:p>
          <a:p>
            <a:pPr marL="628650" indent="-342900">
              <a:buFont typeface="Arial" panose="020B0604020202020204" pitchFamily="34" charset="0"/>
              <a:buChar char="•"/>
            </a:pPr>
            <a:r>
              <a:rPr lang="en-US" dirty="0">
                <a:ea typeface="+mn-lt"/>
                <a:cs typeface="+mn-lt"/>
              </a:rPr>
              <a:t>Hvem tilbereder den?</a:t>
            </a:r>
            <a:endParaRPr lang="en-US" dirty="0"/>
          </a:p>
          <a:p>
            <a:pPr marL="628650" indent="-342900">
              <a:buFont typeface="Arial" panose="020B0604020202020204" pitchFamily="34" charset="0"/>
              <a:buChar char="•"/>
            </a:pPr>
            <a:r>
              <a:rPr lang="en-US" dirty="0">
                <a:ea typeface="+mn-lt"/>
                <a:cs typeface="+mn-lt"/>
              </a:rPr>
              <a:t>Hvilke minder, følelser eller historier er forbundet med den?</a:t>
            </a:r>
            <a:endParaRPr lang="en-US" dirty="0"/>
          </a:p>
          <a:p>
            <a:pPr marL="628650" indent="-342900">
              <a:buFont typeface="Arial" panose="020B0604020202020204" pitchFamily="34" charset="0"/>
              <a:buChar char="•"/>
            </a:pPr>
            <a:r>
              <a:rPr lang="en-US" dirty="0">
                <a:ea typeface="+mn-lt"/>
                <a:cs typeface="+mn-lt"/>
              </a:rPr>
              <a:t>Ville denne mad give mening i en turistoplevelse? Hvorfor / hvorfor ikke?</a:t>
            </a:r>
            <a:endParaRPr lang="en-US" dirty="0"/>
          </a:p>
          <a:p>
            <a:pPr indent="0"/>
            <a:endParaRPr lang="en-US"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20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904856" y="1627089"/>
            <a:ext cx="7918131" cy="4250335"/>
          </a:xfrm>
          <a:prstGeom prst="rect">
            <a:avLst/>
          </a:prstGeom>
        </p:spPr>
        <p:txBody>
          <a:bodyPr lIns="91440" tIns="45720" rIns="91440" bIns="45720" anchor="t"/>
          <a:lstStyle/>
          <a:p>
            <a:pPr marL="0" indent="0">
              <a:spcAft>
                <a:spcPts val="1200"/>
              </a:spcAft>
            </a:pPr>
            <a:r>
              <a:rPr lang="en-IE" sz="3000" b="1" dirty="0"/>
              <a:t>Stedsbaseret udvikling: Begreber og praksis</a:t>
            </a:r>
          </a:p>
          <a:p>
            <a:pPr marL="342900" indent="-342900">
              <a:lnSpc>
                <a:spcPct val="100000"/>
              </a:lnSpc>
              <a:spcAft>
                <a:spcPts val="600"/>
              </a:spcAft>
              <a:buFont typeface="Arial" panose="020B0604020202020204" pitchFamily="34" charset="0"/>
              <a:buChar char="•"/>
            </a:pPr>
            <a:r>
              <a:rPr lang="en-IE" dirty="0"/>
              <a:t>Hvad er stedbaseret udvikling? </a:t>
            </a:r>
            <a:endParaRPr lang="en-IE" dirty="0">
              <a:solidFill>
                <a:srgbClr val="292668"/>
              </a:solidFill>
              <a:latin typeface="+mn-lt"/>
              <a:ea typeface="Calibri"/>
              <a:cs typeface="Calibri"/>
            </a:endParaRPr>
          </a:p>
          <a:p>
            <a:pPr marL="342900" indent="-342900">
              <a:lnSpc>
                <a:spcPct val="100000"/>
              </a:lnSpc>
              <a:spcAft>
                <a:spcPts val="600"/>
              </a:spcAft>
              <a:buFont typeface="Arial" panose="020B0604020202020204" pitchFamily="34" charset="0"/>
              <a:buChar char="•"/>
            </a:pPr>
            <a:r>
              <a:rPr lang="en-IE" dirty="0"/>
              <a:t>Mad som drivkraft for fornyelse i landdistrikter og byer.</a:t>
            </a:r>
            <a:endParaRPr lang="en-IE" dirty="0">
              <a:ea typeface="Calibri" panose="020F0502020204030204"/>
              <a:cs typeface="Calibri" panose="020F0502020204030204"/>
            </a:endParaRPr>
          </a:p>
          <a:p>
            <a:pPr marL="342900" indent="-342900">
              <a:lnSpc>
                <a:spcPct val="100000"/>
              </a:lnSpc>
              <a:spcAft>
                <a:spcPts val="600"/>
              </a:spcAft>
              <a:buFont typeface="Arial" panose="020B0604020202020204" pitchFamily="34" charset="0"/>
              <a:buChar char="•"/>
            </a:pPr>
            <a:r>
              <a:rPr lang="en-IE" dirty="0"/>
              <a:t>Kortlægning af regionale madidentiteter og gastronomisk arv.</a:t>
            </a:r>
            <a:endParaRPr lang="en-IE" sz="1100" dirty="0"/>
          </a:p>
          <a:p>
            <a:pPr marL="0" indent="0">
              <a:lnSpc>
                <a:spcPct val="100000"/>
              </a:lnSpc>
            </a:pPr>
            <a:r>
              <a:rPr lang="en-IE" dirty="0"/>
              <a:t>Lokale historier fortalt gennem mad vil blive mere almindelige, efterhånden som besøgende oplever en blanding af et steds arv og dets lokale madhistorie.</a:t>
            </a:r>
            <a:endParaRPr lang="en-IE" dirty="0">
              <a:ea typeface="Calibri"/>
              <a:cs typeface="Calibri"/>
            </a:endParaRPr>
          </a:p>
          <a:p>
            <a:pPr marL="0" indent="0">
              <a:lnSpc>
                <a:spcPct val="100000"/>
              </a:lnSpc>
            </a:pPr>
            <a:r>
              <a:rPr lang="en-IE" dirty="0"/>
              <a:t>Globale tendenser inden for turisme </a:t>
            </a:r>
            <a:r>
              <a:rPr lang="en-US" dirty="0"/>
              <a:t>kombineret med nye adfærdsmønstre</a:t>
            </a:r>
            <a:r>
              <a:rPr lang="en-US" dirty="0" err="1"/>
              <a:t> inden for</a:t>
            </a:r>
            <a:r>
              <a:rPr lang="en-US" dirty="0"/>
              <a:t> madturisme </a:t>
            </a:r>
            <a:r>
              <a:rPr lang="en-IE" dirty="0"/>
              <a:t>understreger den betydelige rolle</a:t>
            </a:r>
            <a:r>
              <a:rPr lang="en-US" dirty="0"/>
              <a:t>,</a:t>
            </a:r>
            <a:r>
              <a:rPr lang="en-IE" dirty="0"/>
              <a:t> mad vil spille i destinationers genopretning og fremtidige modstandsdygtighed.</a:t>
            </a:r>
          </a:p>
          <a:p>
            <a:pPr marL="0" indent="0">
              <a:lnSpc>
                <a:spcPct val="100000"/>
              </a:lnSpc>
            </a:pPr>
            <a:endParaRPr lang="en-IE" sz="2000" dirty="0">
              <a:ea typeface="Calibri"/>
              <a:cs typeface="Calibri"/>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650590"/>
            <a:ext cx="2684835"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Del B</a:t>
            </a:r>
          </a:p>
        </p:txBody>
      </p:sp>
      <p:pic>
        <p:nvPicPr>
          <p:cNvPr id="8" name="Picture 7">
            <a:hlinkClick r:id="rId2"/>
            <a:extLst>
              <a:ext uri="{FF2B5EF4-FFF2-40B4-BE49-F238E27FC236}">
                <a16:creationId xmlns:a16="http://schemas.microsoft.com/office/drawing/2014/main" id="{581844DD-9C6D-BFE4-E46D-C818F367F4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2355" y="1292088"/>
            <a:ext cx="2031821" cy="2861623"/>
          </a:xfrm>
          <a:prstGeom prst="rect">
            <a:avLst/>
          </a:prstGeom>
          <a:ln>
            <a:solidFill>
              <a:srgbClr val="292668"/>
            </a:solidFill>
          </a:ln>
        </p:spPr>
      </p:pic>
      <p:sp>
        <p:nvSpPr>
          <p:cNvPr id="10" name="TextBox 9">
            <a:extLst>
              <a:ext uri="{FF2B5EF4-FFF2-40B4-BE49-F238E27FC236}">
                <a16:creationId xmlns:a16="http://schemas.microsoft.com/office/drawing/2014/main" id="{D4DD133C-03A2-8025-ABC6-A63D3B0E3D48}"/>
              </a:ext>
            </a:extLst>
          </p:cNvPr>
          <p:cNvSpPr txBox="1"/>
          <p:nvPr/>
        </p:nvSpPr>
        <p:spPr>
          <a:xfrm>
            <a:off x="9038553" y="4254580"/>
            <a:ext cx="2193587" cy="923330"/>
          </a:xfrm>
          <a:prstGeom prst="rect">
            <a:avLst/>
          </a:prstGeom>
          <a:noFill/>
        </p:spPr>
        <p:txBody>
          <a:bodyPr wrap="square">
            <a:spAutoFit/>
          </a:bodyPr>
          <a:lstStyle/>
          <a:p>
            <a:r>
              <a:rPr lang="en-IE" dirty="0">
                <a:hlinkClick r:id="rId2"/>
              </a:rPr>
              <a:t>Future-Trends_Best-Practice_Destinations.pdf </a:t>
            </a:r>
            <a:r>
              <a:rPr lang="en-IE" dirty="0">
                <a:solidFill>
                  <a:srgbClr val="292668"/>
                </a:solidFill>
              </a:rPr>
              <a:t>Fáilte Ireland </a:t>
            </a:r>
          </a:p>
        </p:txBody>
      </p:sp>
      <p:sp>
        <p:nvSpPr>
          <p:cNvPr id="11" name="Arrow: Right 10">
            <a:extLst>
              <a:ext uri="{FF2B5EF4-FFF2-40B4-BE49-F238E27FC236}">
                <a16:creationId xmlns:a16="http://schemas.microsoft.com/office/drawing/2014/main" id="{AEFEAFBB-EDE0-B091-0D44-9CCE35893DAB}"/>
              </a:ext>
            </a:extLst>
          </p:cNvPr>
          <p:cNvSpPr/>
          <p:nvPr/>
        </p:nvSpPr>
        <p:spPr>
          <a:xfrm rot="19611854">
            <a:off x="8039909" y="5327812"/>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t>Klik for at læse mere</a:t>
            </a:r>
          </a:p>
        </p:txBody>
      </p:sp>
    </p:spTree>
    <p:extLst>
      <p:ext uri="{BB962C8B-B14F-4D97-AF65-F5344CB8AC3E}">
        <p14:creationId xmlns:p14="http://schemas.microsoft.com/office/powerpoint/2010/main" val="636159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329850" y="1155453"/>
            <a:ext cx="7118776" cy="4102937"/>
          </a:xfrm>
          <a:prstGeom prst="rect">
            <a:avLst/>
          </a:prstGeom>
        </p:spPr>
        <p:txBody>
          <a:bodyPr lIns="91440" tIns="45720" rIns="91440" bIns="45720" anchor="t"/>
          <a:lstStyle/>
          <a:p>
            <a:r>
              <a:rPr lang="en-US" sz="2200" b="1" dirty="0">
                <a:ea typeface="+mn-lt"/>
                <a:cs typeface="+mn-lt"/>
              </a:rPr>
              <a:t>Midlands' </a:t>
            </a:r>
            <a:r>
              <a:rPr lang="en-US" sz="2200" b="1" dirty="0" err="1">
                <a:ea typeface="+mn-lt"/>
                <a:cs typeface="+mn-lt"/>
              </a:rPr>
              <a:t>smagsoplevelser</a:t>
            </a:r>
            <a:r>
              <a:rPr lang="en-US" sz="2200" b="1" dirty="0">
                <a:ea typeface="+mn-lt"/>
                <a:cs typeface="+mn-lt"/>
              </a:rPr>
              <a:t> </a:t>
            </a:r>
          </a:p>
          <a:p>
            <a:endParaRPr lang="en-US" sz="2200" dirty="0">
              <a:ea typeface="+mn-lt"/>
              <a:cs typeface="+mn-lt"/>
            </a:endParaRPr>
          </a:p>
          <a:p>
            <a:r>
              <a:rPr lang="en-IE" sz="2200" dirty="0"/>
              <a:t>Det irske Midlands er en region præget af landbrugsjord, </a:t>
            </a:r>
            <a:endParaRPr lang="en-IE" sz="2200" dirty="0">
              <a:ea typeface="Calibri"/>
              <a:cs typeface="Calibri"/>
            </a:endParaRPr>
          </a:p>
          <a:p>
            <a:r>
              <a:rPr lang="en-IE" sz="2200" dirty="0"/>
              <a:t>vandveje, små byer og stærke landbrugstraditioner. </a:t>
            </a:r>
            <a:endParaRPr lang="en-IE" sz="2200" dirty="0">
              <a:ea typeface="Calibri"/>
              <a:cs typeface="Calibri"/>
            </a:endParaRPr>
          </a:p>
          <a:p>
            <a:r>
              <a:rPr lang="en-IE" sz="2200" dirty="0"/>
              <a:t>Historisk set har regionen været mindre synlig i Irlands </a:t>
            </a:r>
            <a:endParaRPr lang="en-IE" sz="2200" dirty="0">
              <a:ea typeface="Calibri"/>
              <a:cs typeface="Calibri"/>
            </a:endParaRPr>
          </a:p>
          <a:p>
            <a:r>
              <a:rPr lang="en-IE" sz="2200" dirty="0"/>
              <a:t>turistfortælling sammenlignet med kyst- eller bydestinationer. </a:t>
            </a:r>
            <a:endParaRPr lang="en-IE" sz="2200" dirty="0">
              <a:ea typeface="Calibri"/>
              <a:cs typeface="Calibri"/>
            </a:endParaRPr>
          </a:p>
          <a:p>
            <a:r>
              <a:rPr lang="en-IE" sz="2200" dirty="0"/>
              <a:t>Midlands består af 4 amter: Laois, Offaly, Longford </a:t>
            </a:r>
            <a:endParaRPr lang="en-IE" sz="2200" dirty="0">
              <a:ea typeface="Calibri"/>
              <a:cs typeface="Calibri"/>
            </a:endParaRPr>
          </a:p>
          <a:p>
            <a:r>
              <a:rPr lang="en-IE" sz="2200" dirty="0"/>
              <a:t>og Westmeath. En stor del af regionen består af vådområder, som </a:t>
            </a:r>
            <a:endParaRPr lang="en-IE" sz="2200" dirty="0">
              <a:ea typeface="Calibri"/>
              <a:cs typeface="Calibri"/>
            </a:endParaRPr>
          </a:p>
          <a:p>
            <a:r>
              <a:rPr lang="en-IE" sz="2200" dirty="0"/>
              <a:t>tidligere blev udnyttet intensivt til tørveudvinding til brug i elproduktion </a:t>
            </a:r>
            <a:endParaRPr lang="en-IE" sz="2200" dirty="0">
              <a:ea typeface="Calibri"/>
              <a:cs typeface="Calibri"/>
            </a:endParaRPr>
          </a:p>
          <a:p>
            <a:r>
              <a:rPr lang="en-IE" sz="2200" dirty="0"/>
              <a:t>og boligopvarmning.</a:t>
            </a:r>
          </a:p>
          <a:p>
            <a:r>
              <a:rPr lang="en-IE" sz="2200" dirty="0"/>
              <a:t>Regionen er berømt for sine landbrugsprodukter, især </a:t>
            </a:r>
            <a:endParaRPr lang="en-IE" sz="2200" dirty="0">
              <a:ea typeface="Calibri"/>
              <a:cs typeface="Calibri"/>
            </a:endParaRPr>
          </a:p>
          <a:p>
            <a:r>
              <a:rPr lang="en-IE" sz="2200" dirty="0"/>
              <a:t>kød- og mejeribranchen. Der er også en lang </a:t>
            </a:r>
            <a:endParaRPr lang="en-IE" sz="2200" dirty="0">
              <a:ea typeface="Calibri"/>
              <a:cs typeface="Calibri"/>
            </a:endParaRPr>
          </a:p>
          <a:p>
            <a:r>
              <a:rPr lang="en-IE" sz="2200" dirty="0"/>
              <a:t>tilknytning til whiskyindustrien.</a:t>
            </a:r>
            <a:endParaRPr lang="en-IE" sz="2200" dirty="0">
              <a:ea typeface="Calibri"/>
              <a:cs typeface="Calibri"/>
            </a:endParaRPr>
          </a:p>
          <a:p>
            <a:endParaRPr lang="en-IE" sz="2000" dirty="0"/>
          </a:p>
          <a:p>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3457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CASESTUDIE</a:t>
            </a:r>
          </a:p>
        </p:txBody>
      </p:sp>
      <p:sp>
        <p:nvSpPr>
          <p:cNvPr id="4" name="TextBox 3">
            <a:extLst>
              <a:ext uri="{FF2B5EF4-FFF2-40B4-BE49-F238E27FC236}">
                <a16:creationId xmlns:a16="http://schemas.microsoft.com/office/drawing/2014/main" id="{8C7B1358-5063-6CE9-5841-88263E36BD03}"/>
              </a:ext>
            </a:extLst>
          </p:cNvPr>
          <p:cNvSpPr txBox="1"/>
          <p:nvPr/>
        </p:nvSpPr>
        <p:spPr>
          <a:xfrm>
            <a:off x="7068520" y="6413202"/>
            <a:ext cx="3976255" cy="276999"/>
          </a:xfrm>
          <a:prstGeom prst="rect">
            <a:avLst/>
          </a:prstGeom>
          <a:noFill/>
        </p:spPr>
        <p:txBody>
          <a:bodyPr wrap="square">
            <a:spAutoFit/>
          </a:bodyPr>
          <a:lstStyle/>
          <a:p>
            <a:pPr algn="ctr"/>
            <a:r>
              <a:rPr lang="en-US" sz="1200">
                <a:hlinkClick r:id="rId3"/>
              </a:rPr>
              <a:t>https://designedly.ie/case-study/midlands-flavours/</a:t>
            </a:r>
            <a:r>
              <a:rPr lang="en-US" sz="1200"/>
              <a:t> </a:t>
            </a:r>
            <a:endParaRPr lang="en-IE" sz="1200"/>
          </a:p>
        </p:txBody>
      </p:sp>
      <p:sp>
        <p:nvSpPr>
          <p:cNvPr id="5" name="Arrow: Right 4">
            <a:extLst>
              <a:ext uri="{FF2B5EF4-FFF2-40B4-BE49-F238E27FC236}">
                <a16:creationId xmlns:a16="http://schemas.microsoft.com/office/drawing/2014/main" id="{24AE4BB8-3749-9972-426D-758E5CF789B5}"/>
              </a:ext>
            </a:extLst>
          </p:cNvPr>
          <p:cNvSpPr/>
          <p:nvPr/>
        </p:nvSpPr>
        <p:spPr>
          <a:xfrm>
            <a:off x="5809585" y="5379721"/>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dirty="0">
                <a:solidFill>
                  <a:srgbClr val="292668"/>
                </a:solidFill>
                <a:hlinkClick r:id="rId3">
                  <a:extLst>
                    <a:ext uri="{A12FA001-AC4F-418D-AE19-62706E023703}">
                      <ahyp:hlinkClr xmlns:ahyp="http://schemas.microsoft.com/office/drawing/2018/hyperlinkcolor" val="tx"/>
                    </a:ext>
                  </a:extLst>
                </a:hlinkClick>
              </a:rPr>
              <a:t>Klik for at læse</a:t>
            </a:r>
            <a:endParaRPr lang="en-IE" dirty="0">
              <a:solidFill>
                <a:srgbClr val="292668"/>
              </a:solidFill>
            </a:endParaRPr>
          </a:p>
        </p:txBody>
      </p:sp>
      <p:pic>
        <p:nvPicPr>
          <p:cNvPr id="3074" name="Picture 2" descr="Midland Region, Ireland - Wikipedia">
            <a:hlinkClick r:id="rId3"/>
            <a:extLst>
              <a:ext uri="{FF2B5EF4-FFF2-40B4-BE49-F238E27FC236}">
                <a16:creationId xmlns:a16="http://schemas.microsoft.com/office/drawing/2014/main" id="{A3AAD18E-EC10-4898-972B-FB8227296733}"/>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a:ext>
            </a:extLst>
          </a:blip>
          <a:srcRect l="14804" r="1480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18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329851" y="1155453"/>
            <a:ext cx="6958938" cy="4102937"/>
          </a:xfrm>
          <a:prstGeom prst="rect">
            <a:avLst/>
          </a:prstGeom>
        </p:spPr>
        <p:txBody>
          <a:bodyPr lIns="91440" tIns="45720" rIns="91440" bIns="45720" anchor="t"/>
          <a:lstStyle/>
          <a:p>
            <a:pPr marL="0" indent="0"/>
            <a:r>
              <a:rPr lang="en-IE" dirty="0"/>
              <a:t>Midlands Flavours er et regionalt fødevareinitiativ og netværk, der samler:</a:t>
            </a:r>
          </a:p>
          <a:p>
            <a:pPr marL="342900" indent="-342900">
              <a:buFont typeface="Arial" panose="020B0604020202020204" pitchFamily="34" charset="0"/>
              <a:buChar char="•"/>
            </a:pPr>
            <a:r>
              <a:rPr lang="en-IE" b="1" dirty="0"/>
              <a:t>Lokale producenter</a:t>
            </a:r>
            <a:endParaRPr lang="en-IE" b="1" dirty="0">
              <a:ea typeface="Calibri" panose="020F0502020204030204"/>
              <a:cs typeface="Calibri" panose="020F0502020204030204"/>
            </a:endParaRPr>
          </a:p>
          <a:p>
            <a:pPr marL="342900" indent="-342900">
              <a:buFont typeface="Arial" panose="020B0604020202020204" pitchFamily="34" charset="0"/>
              <a:buChar char="•"/>
            </a:pPr>
            <a:r>
              <a:rPr lang="en-IE" b="1" dirty="0"/>
              <a:t>Fødevarevirksomheder og håndværkere</a:t>
            </a:r>
            <a:endParaRPr lang="en-IE" b="1" dirty="0">
              <a:ea typeface="Calibri" panose="020F0502020204030204"/>
              <a:cs typeface="Calibri" panose="020F0502020204030204"/>
            </a:endParaRPr>
          </a:p>
          <a:p>
            <a:pPr marL="342900" indent="-342900">
              <a:buFont typeface="Arial" panose="020B0604020202020204" pitchFamily="34" charset="0"/>
              <a:buChar char="•"/>
            </a:pPr>
            <a:r>
              <a:rPr lang="en-IE" b="1" dirty="0"/>
              <a:t>Aktører inden for turisme og lokalsamfundet</a:t>
            </a:r>
            <a:endParaRPr lang="en-IE" dirty="0"/>
          </a:p>
          <a:p>
            <a:pPr marL="0" indent="0"/>
            <a:r>
              <a:rPr lang="en-IE" dirty="0"/>
              <a:t>Det har til formål at styrke Midlands' fødevareidentitet, støtte lokale virksomheder og positionere fødevarer som en katalysator for lokaludvikling.</a:t>
            </a:r>
            <a:endParaRPr lang="en-IE" dirty="0">
              <a:ea typeface="Calibri"/>
              <a:cs typeface="Calibri"/>
            </a:endParaRPr>
          </a:p>
          <a:p>
            <a:pPr marL="0" indent="0"/>
            <a:endParaRPr lang="en-IE" dirty="0"/>
          </a:p>
          <a:p>
            <a:pPr marL="0" indent="0"/>
            <a:r>
              <a:rPr lang="en-IE" dirty="0"/>
              <a:t>I 2024 gennemførte Midlands en ny undersøgelse af kompetencebehovet for bedre at forstå udbuddet af uddannelse og efteruddannelse samt kompetencegabet i regionen.</a:t>
            </a:r>
            <a:endParaRPr lang="en-IE" dirty="0">
              <a:ea typeface="Calibri"/>
              <a:cs typeface="Calibri"/>
            </a:endParaRPr>
          </a:p>
          <a:p>
            <a:pPr marL="0" indent="0"/>
            <a:endParaRPr lang="en-US" dirty="0">
              <a:ea typeface="Calibri"/>
              <a:cs typeface="Calibri"/>
            </a:endParaRPr>
          </a:p>
          <a:p>
            <a:pPr marL="0" indent="0"/>
            <a:endParaRPr lang="en-US" dirty="0">
              <a:ea typeface="Calibri"/>
              <a:cs typeface="Calibri"/>
            </a:endParaRPr>
          </a:p>
          <a:p>
            <a:pPr marL="0"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3457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CASESTUDIE</a:t>
            </a:r>
          </a:p>
        </p:txBody>
      </p:sp>
      <p:sp>
        <p:nvSpPr>
          <p:cNvPr id="5" name="Arrow: Right 4">
            <a:extLst>
              <a:ext uri="{FF2B5EF4-FFF2-40B4-BE49-F238E27FC236}">
                <a16:creationId xmlns:a16="http://schemas.microsoft.com/office/drawing/2014/main" id="{24AE4BB8-3749-9972-426D-758E5CF789B5}"/>
              </a:ext>
            </a:extLst>
          </p:cNvPr>
          <p:cNvSpPr/>
          <p:nvPr/>
        </p:nvSpPr>
        <p:spPr>
          <a:xfrm>
            <a:off x="5520443" y="5426556"/>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lstStyle/>
          <a:p>
            <a:pPr algn="ctr"/>
            <a:endParaRPr lang="en-IE" dirty="0">
              <a:solidFill>
                <a:srgbClr val="292668"/>
              </a:solidFill>
            </a:endParaRPr>
          </a:p>
          <a:p>
            <a:pPr algn="ctr"/>
            <a:r>
              <a:rPr lang="en-IE" dirty="0">
                <a:solidFill>
                  <a:srgbClr val="292668"/>
                </a:solidFill>
                <a:hlinkClick r:id="rId3">
                  <a:extLst>
                    <a:ext uri="{A12FA001-AC4F-418D-AE19-62706E023703}">
                      <ahyp:hlinkClr xmlns:ahyp="http://schemas.microsoft.com/office/drawing/2018/hyperlinkcolor" val="tx"/>
                    </a:ext>
                  </a:extLst>
                </a:hlinkClick>
              </a:rPr>
              <a:t>Klik for at læse</a:t>
            </a:r>
            <a:endParaRPr lang="en-IE" dirty="0">
              <a:solidFill>
                <a:srgbClr val="292668"/>
              </a:solidFill>
              <a:ea typeface="Calibri"/>
              <a:cs typeface="Calibri"/>
            </a:endParaRPr>
          </a:p>
        </p:txBody>
      </p:sp>
      <p:pic>
        <p:nvPicPr>
          <p:cNvPr id="8" name="Picture Placeholder 7">
            <a:hlinkClick r:id="rId3"/>
            <a:extLst>
              <a:ext uri="{FF2B5EF4-FFF2-40B4-BE49-F238E27FC236}">
                <a16:creationId xmlns:a16="http://schemas.microsoft.com/office/drawing/2014/main" id="{41571A1A-4315-4A71-889F-DE752DD4AC9E}"/>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9359" r="9359"/>
          <a:stretch/>
        </p:blipFill>
        <p:spPr/>
      </p:pic>
    </p:spTree>
    <p:extLst>
      <p:ext uri="{BB962C8B-B14F-4D97-AF65-F5344CB8AC3E}">
        <p14:creationId xmlns:p14="http://schemas.microsoft.com/office/powerpoint/2010/main" val="442057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a:t>Øvelse for elever</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84634" y="1760371"/>
            <a:ext cx="11487760" cy="4281601"/>
          </a:xfrm>
          <a:prstGeom prst="rect">
            <a:avLst/>
          </a:prstGeom>
        </p:spPr>
        <p:txBody>
          <a:bodyPr lIns="91440" tIns="45720" rIns="91440" bIns="45720" anchor="t"/>
          <a:lstStyle/>
          <a:p>
            <a:endParaRPr lang="en-US" dirty="0">
              <a:ea typeface="Calibri"/>
              <a:cs typeface="Calibri"/>
            </a:endParaRPr>
          </a:p>
          <a:p>
            <a:r>
              <a:rPr lang="en-US" dirty="0"/>
              <a:t>Refleksionsøvelse – </a:t>
            </a:r>
            <a:r>
              <a:rPr lang="en-IE" b="1" dirty="0"/>
              <a:t>Kortlægning af et steds smag</a:t>
            </a:r>
            <a:endParaRPr lang="en-IE" b="1" dirty="0">
              <a:ea typeface="Calibri"/>
              <a:cs typeface="Calibri"/>
            </a:endParaRPr>
          </a:p>
          <a:p>
            <a:pPr>
              <a:spcAft>
                <a:spcPts val="1200"/>
              </a:spcAft>
            </a:pPr>
            <a:r>
              <a:rPr lang="en-US" b="1" dirty="0">
                <a:ea typeface="+mn-lt"/>
                <a:cs typeface="+mn-lt"/>
              </a:rPr>
              <a:t>Formål: </a:t>
            </a:r>
            <a:r>
              <a:rPr lang="en-IE" dirty="0"/>
              <a:t>At anvende stedsbaserede udviklingskoncepter gennem kortlægning af mad</a:t>
            </a:r>
            <a:endParaRPr lang="en-US" sz="1200" dirty="0">
              <a:ea typeface="+mn-lt"/>
              <a:cs typeface="+mn-lt"/>
            </a:endParaRPr>
          </a:p>
          <a:p>
            <a:r>
              <a:rPr lang="en-IE" b="1" dirty="0">
                <a:ea typeface="+mn-lt"/>
                <a:cs typeface="+mn-lt"/>
              </a:rPr>
              <a:t>Opgave </a:t>
            </a:r>
          </a:p>
          <a:p>
            <a:pPr marL="457200" indent="-457200">
              <a:buFont typeface="+mj-lt"/>
              <a:buAutoNum type="arabicPeriod"/>
            </a:pPr>
            <a:r>
              <a:rPr lang="en-IE" dirty="0">
                <a:ea typeface="+mn-lt"/>
                <a:cs typeface="+mn-lt"/>
              </a:rPr>
              <a:t>Vælg en by, et landområde eller en region, du kender</a:t>
            </a:r>
          </a:p>
          <a:p>
            <a:pPr marL="457200" indent="-457200">
              <a:buFont typeface="+mj-lt"/>
              <a:buAutoNum type="arabicPeriod"/>
            </a:pPr>
            <a:r>
              <a:rPr lang="en-IE" dirty="0">
                <a:ea typeface="+mn-lt"/>
                <a:cs typeface="+mn-lt"/>
              </a:rPr>
              <a:t>Tegn et simpelt kort på et blankt ark og tilføj: </a:t>
            </a:r>
          </a:p>
          <a:p>
            <a:pPr marL="342900" indent="-342900">
              <a:buFont typeface="Arial" panose="020B0604020202020204" pitchFamily="34" charset="0"/>
              <a:buChar char="•"/>
            </a:pPr>
            <a:r>
              <a:rPr lang="en-IE" sz="2000" dirty="0">
                <a:ea typeface="+mn-lt"/>
                <a:cs typeface="+mn-lt"/>
              </a:rPr>
              <a:t>Lokale fødevarer eller ingredienser</a:t>
            </a:r>
          </a:p>
          <a:p>
            <a:pPr marL="342900" indent="-342900">
              <a:buFont typeface="Arial" panose="020B0604020202020204" pitchFamily="34" charset="0"/>
              <a:buChar char="•"/>
            </a:pPr>
            <a:r>
              <a:rPr lang="en-IE" sz="2000" dirty="0">
                <a:ea typeface="+mn-lt"/>
                <a:cs typeface="+mn-lt"/>
              </a:rPr>
              <a:t>Producenter, markeder eller fødevarevirksomheder </a:t>
            </a:r>
          </a:p>
          <a:p>
            <a:pPr marL="342900" indent="-342900">
              <a:buFont typeface="Arial" panose="020B0604020202020204" pitchFamily="34" charset="0"/>
              <a:buChar char="•"/>
            </a:pPr>
            <a:r>
              <a:rPr lang="en-IE" sz="2000" dirty="0">
                <a:ea typeface="+mn-lt"/>
                <a:cs typeface="+mn-lt"/>
              </a:rPr>
              <a:t>Madrelaterede traditioner eller begivenheder </a:t>
            </a:r>
          </a:p>
          <a:p>
            <a:pPr marL="342900" indent="-342900">
              <a:buFont typeface="Arial" panose="020B0604020202020204" pitchFamily="34" charset="0"/>
              <a:buChar char="•"/>
            </a:pPr>
            <a:r>
              <a:rPr lang="en-IE" sz="2000" dirty="0">
                <a:ea typeface="+mn-lt"/>
                <a:cs typeface="+mn-lt"/>
              </a:rPr>
              <a:t>Landskaber med tilknytning til mad (gårde, floder, gader)</a:t>
            </a:r>
          </a:p>
          <a:p>
            <a:pPr marL="457200" indent="-457200">
              <a:buFont typeface="+mj-lt"/>
              <a:buAutoNum type="arabicPeriod" startAt="3"/>
            </a:pPr>
            <a:r>
              <a:rPr lang="en-IE" dirty="0">
                <a:ea typeface="+mn-lt"/>
                <a:cs typeface="+mn-lt"/>
              </a:rPr>
              <a:t>Identificer:</a:t>
            </a:r>
          </a:p>
          <a:p>
            <a:pPr marL="342900" indent="-342900">
              <a:buFont typeface="Arial" panose="020B0604020202020204" pitchFamily="34" charset="0"/>
              <a:buChar char="•"/>
            </a:pPr>
            <a:r>
              <a:rPr lang="en-IE" sz="2000" dirty="0">
                <a:ea typeface="+mn-lt"/>
                <a:cs typeface="+mn-lt"/>
              </a:rPr>
              <a:t>Hvad gør dette sted unikt? </a:t>
            </a:r>
          </a:p>
          <a:p>
            <a:pPr marL="342900" indent="-342900">
              <a:buFont typeface="Arial" panose="020B0604020202020204" pitchFamily="34" charset="0"/>
              <a:buChar char="•"/>
            </a:pPr>
            <a:r>
              <a:rPr lang="en-IE" sz="2000" dirty="0">
                <a:ea typeface="+mn-lt"/>
                <a:cs typeface="+mn-lt"/>
              </a:rPr>
              <a:t>Hvilke madhistorier er synlige?</a:t>
            </a:r>
          </a:p>
          <a:p>
            <a:pPr marL="342900" indent="-342900">
              <a:buFont typeface="Arial" panose="020B0604020202020204" pitchFamily="34" charset="0"/>
              <a:buChar char="•"/>
            </a:pPr>
            <a:r>
              <a:rPr lang="en-IE" sz="2000" dirty="0">
                <a:ea typeface="+mn-lt"/>
                <a:cs typeface="+mn-lt"/>
              </a:rPr>
              <a:t>Hvilke historier mangler eller er underrepræsenterede?</a:t>
            </a:r>
            <a:endParaRPr lang="en-US" sz="2000"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23079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738624" y="1706078"/>
            <a:ext cx="8150647" cy="4250335"/>
          </a:xfrm>
          <a:prstGeom prst="rect">
            <a:avLst/>
          </a:prstGeom>
        </p:spPr>
        <p:txBody>
          <a:bodyPr lIns="91440" tIns="45720" rIns="91440" bIns="45720" anchor="t"/>
          <a:lstStyle/>
          <a:p>
            <a:r>
              <a:rPr lang="en-IE" sz="2800" b="1" dirty="0"/>
              <a:t>Fødevaresystemer og bæredygtighed</a:t>
            </a:r>
            <a:endParaRPr lang="en-IE" sz="1600" b="1" dirty="0"/>
          </a:p>
          <a:p>
            <a:pPr>
              <a:lnSpc>
                <a:spcPct val="100000"/>
              </a:lnSpc>
              <a:spcAft>
                <a:spcPts val="600"/>
              </a:spcAft>
              <a:buFont typeface="Arial" panose="020B0604020202020204" pitchFamily="34" charset="0"/>
              <a:buChar char="•"/>
            </a:pPr>
            <a:r>
              <a:rPr lang="en-IE" sz="2000" dirty="0"/>
              <a:t>Lokale fødevaresystemer: produktion, distribution og værdikæder.</a:t>
            </a:r>
            <a:endParaRPr lang="en-IE" sz="2000" dirty="0">
              <a:ea typeface="Calibri"/>
              <a:cs typeface="Calibri"/>
            </a:endParaRPr>
          </a:p>
          <a:p>
            <a:pPr>
              <a:lnSpc>
                <a:spcPct val="100000"/>
              </a:lnSpc>
              <a:spcAft>
                <a:spcPts val="600"/>
              </a:spcAft>
              <a:buFont typeface="Arial" panose="020B0604020202020204" pitchFamily="34" charset="0"/>
              <a:buChar char="•"/>
            </a:pPr>
            <a:r>
              <a:rPr lang="en-IE" sz="2000" dirty="0"/>
              <a:t>Bæredygtighedsspørgsmål: fødevarekilometer, sæsonbestemthed, affald, modstandsdygtighed.</a:t>
            </a:r>
          </a:p>
          <a:p>
            <a:pPr>
              <a:lnSpc>
                <a:spcPct val="100000"/>
              </a:lnSpc>
              <a:spcAft>
                <a:spcPts val="600"/>
              </a:spcAft>
              <a:buFont typeface="Arial" panose="020B0604020202020204" pitchFamily="34" charset="0"/>
              <a:buChar char="•"/>
            </a:pPr>
            <a:r>
              <a:rPr lang="en-IE" sz="2000" dirty="0"/>
              <a:t>Tilpasning af fødevareturisme til </a:t>
            </a:r>
            <a:r>
              <a:rPr lang="en-IE" sz="2000" dirty="0">
                <a:hlinkClick r:id="rId2"/>
              </a:rPr>
              <a:t>SDG'erne </a:t>
            </a:r>
            <a:r>
              <a:rPr lang="en-IE" sz="2000" dirty="0"/>
              <a:t>og principperne for </a:t>
            </a:r>
            <a:r>
              <a:rPr lang="en-IE" sz="2000" dirty="0">
                <a:hlinkClick r:id="rId3"/>
              </a:rPr>
              <a:t>cirkulær økonomi</a:t>
            </a:r>
            <a:r>
              <a:rPr lang="en-IE" sz="2000" dirty="0"/>
              <a:t>.</a:t>
            </a:r>
            <a:endParaRPr lang="en-IE" sz="2000" dirty="0">
              <a:ea typeface="Calibri"/>
              <a:cs typeface="Calibri"/>
            </a:endParaRPr>
          </a:p>
          <a:p>
            <a:pPr>
              <a:lnSpc>
                <a:spcPct val="100000"/>
              </a:lnSpc>
              <a:spcAft>
                <a:spcPts val="600"/>
              </a:spcAft>
              <a:buFont typeface="Arial" panose="020B0604020202020204" pitchFamily="34" charset="0"/>
              <a:buChar char="•"/>
            </a:pPr>
            <a:r>
              <a:rPr lang="en-IE" sz="2000" dirty="0"/>
              <a:t>Styring og politiske aktører: Destination Management Organisations (DMO'er), EU-rammer.</a:t>
            </a:r>
            <a:endParaRPr lang="en-IE" sz="1800" dirty="0"/>
          </a:p>
          <a:p>
            <a:pPr marL="0" indent="0"/>
            <a:r>
              <a:rPr lang="en-IE" sz="2000" dirty="0"/>
              <a:t>Et lokalt fødevaresystem betyder ikke blot at dyrke lidt grøntsager til nabolaget. Det betyder en fuldstændig nytænkning af vores tilgang til landbrug, vores kostvaner og vores fødevarers oprindelse. Overgangen til et mere lokalt fødevaresystem skaber et mere modstandsdygtigt, klimatilpasset og bæredygtigt samfund. </a:t>
            </a:r>
          </a:p>
          <a:p>
            <a:pPr marL="0" indent="0"/>
            <a:endParaRPr lang="en-IE" sz="1800" dirty="0"/>
          </a:p>
          <a:p>
            <a:pPr>
              <a:buFont typeface="Arial" panose="020B0604020202020204" pitchFamily="34" charset="0"/>
              <a:buChar char="•"/>
            </a:pPr>
            <a:endParaRPr lang="en-IE" sz="1800" dirty="0"/>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0" y="650590"/>
            <a:ext cx="2898844"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Del C</a:t>
            </a:r>
          </a:p>
        </p:txBody>
      </p:sp>
      <p:pic>
        <p:nvPicPr>
          <p:cNvPr id="5" name="Picture 4">
            <a:extLst>
              <a:ext uri="{FF2B5EF4-FFF2-40B4-BE49-F238E27FC236}">
                <a16:creationId xmlns:a16="http://schemas.microsoft.com/office/drawing/2014/main" id="{FB3391C5-ACF2-36ED-AD8A-3066DABC62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9152" y="1721796"/>
            <a:ext cx="2334855" cy="2237361"/>
          </a:xfrm>
          <a:prstGeom prst="rect">
            <a:avLst/>
          </a:prstGeom>
          <a:ln>
            <a:solidFill>
              <a:srgbClr val="292668"/>
            </a:solidFill>
          </a:ln>
        </p:spPr>
      </p:pic>
      <p:sp>
        <p:nvSpPr>
          <p:cNvPr id="8" name="TextBox 7">
            <a:extLst>
              <a:ext uri="{FF2B5EF4-FFF2-40B4-BE49-F238E27FC236}">
                <a16:creationId xmlns:a16="http://schemas.microsoft.com/office/drawing/2014/main" id="{759669E1-039F-924D-C087-D6ECD03611CB}"/>
              </a:ext>
            </a:extLst>
          </p:cNvPr>
          <p:cNvSpPr txBox="1"/>
          <p:nvPr/>
        </p:nvSpPr>
        <p:spPr>
          <a:xfrm>
            <a:off x="9140038" y="4049063"/>
            <a:ext cx="2033081" cy="1200329"/>
          </a:xfrm>
          <a:prstGeom prst="rect">
            <a:avLst/>
          </a:prstGeom>
          <a:noFill/>
        </p:spPr>
        <p:txBody>
          <a:bodyPr wrap="square">
            <a:spAutoFit/>
          </a:bodyPr>
          <a:lstStyle/>
          <a:p>
            <a:r>
              <a:rPr lang="en-US" dirty="0">
                <a:hlinkClick r:id="rId5"/>
              </a:rPr>
              <a:t>Lokal mad og global fødevaresikkerhed </a:t>
            </a:r>
            <a:r>
              <a:rPr lang="en-IE" dirty="0">
                <a:solidFill>
                  <a:srgbClr val="292668"/>
                </a:solidFill>
              </a:rPr>
              <a:t>Emily Folk</a:t>
            </a:r>
          </a:p>
          <a:p>
            <a:endParaRPr lang="en-IE" dirty="0"/>
          </a:p>
        </p:txBody>
      </p:sp>
      <p:sp>
        <p:nvSpPr>
          <p:cNvPr id="9" name="Arrow: Right 8">
            <a:extLst>
              <a:ext uri="{FF2B5EF4-FFF2-40B4-BE49-F238E27FC236}">
                <a16:creationId xmlns:a16="http://schemas.microsoft.com/office/drawing/2014/main" id="{F36AD4F9-CE3E-67BC-C07D-3DEAF102D2A2}"/>
              </a:ext>
            </a:extLst>
          </p:cNvPr>
          <p:cNvSpPr/>
          <p:nvPr/>
        </p:nvSpPr>
        <p:spPr>
          <a:xfrm rot="19611854">
            <a:off x="8814770" y="5171873"/>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t>Klik for at læse mere</a:t>
            </a:r>
          </a:p>
        </p:txBody>
      </p:sp>
    </p:spTree>
    <p:extLst>
      <p:ext uri="{BB962C8B-B14F-4D97-AF65-F5344CB8AC3E}">
        <p14:creationId xmlns:p14="http://schemas.microsoft.com/office/powerpoint/2010/main" val="64558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416399" y="1670435"/>
            <a:ext cx="7088696" cy="4102937"/>
          </a:xfrm>
          <a:prstGeom prst="rect">
            <a:avLst/>
          </a:prstGeom>
        </p:spPr>
        <p:txBody>
          <a:bodyPr lIns="91440" tIns="45720" rIns="91440" bIns="45720" anchor="t"/>
          <a:lstStyle/>
          <a:p>
            <a:pPr marL="0" indent="0"/>
            <a:r>
              <a:rPr lang="en-US" b="1" i="1" dirty="0">
                <a:ea typeface="+mn-lt"/>
                <a:cs typeface="+mn-lt"/>
              </a:rPr>
              <a:t>Bæredygtighed for føde- og drikkevarevirksomheder i West Cork</a:t>
            </a:r>
          </a:p>
          <a:p>
            <a:pPr marL="0" indent="0"/>
            <a:r>
              <a:rPr lang="en-IE" dirty="0">
                <a:ea typeface="Calibri"/>
                <a:cs typeface="Calibri"/>
              </a:rPr>
              <a:t>Er et program, der har til formål at tilbyde praktisk træning </a:t>
            </a:r>
          </a:p>
          <a:p>
            <a:pPr marL="0" indent="0"/>
            <a:r>
              <a:rPr lang="en-IE" dirty="0">
                <a:ea typeface="Calibri"/>
                <a:cs typeface="Calibri"/>
              </a:rPr>
              <a:t>til fødevare- og drikkevarevirksomheder, der ønsker at indføre mere miljøbevidste tiltag i deres forretningsdrift.</a:t>
            </a:r>
          </a:p>
          <a:p>
            <a:pPr marL="0" indent="0"/>
            <a:endParaRPr lang="en-US" dirty="0">
              <a:ea typeface="Calibri"/>
              <a:cs typeface="Calibri"/>
            </a:endParaRPr>
          </a:p>
          <a:p>
            <a:pPr marL="0" indent="0"/>
            <a:r>
              <a:rPr lang="en-IE" dirty="0">
                <a:ea typeface="Calibri"/>
                <a:cs typeface="Calibri"/>
              </a:rPr>
              <a:t>Programmet er i tråd med SDG-prioriteter såsom </a:t>
            </a:r>
            <a:endParaRPr lang="en-US" dirty="0">
              <a:ea typeface="Calibri"/>
              <a:cs typeface="Calibri"/>
            </a:endParaRPr>
          </a:p>
          <a:p>
            <a:pPr marL="0" indent="0"/>
            <a:r>
              <a:rPr lang="en-IE" dirty="0">
                <a:ea typeface="Calibri"/>
                <a:cs typeface="Calibri"/>
              </a:rPr>
              <a:t>Ansvarligt forbrug og produktion samt </a:t>
            </a:r>
            <a:endParaRPr lang="en-US" dirty="0">
              <a:ea typeface="Calibri"/>
              <a:cs typeface="Calibri"/>
            </a:endParaRPr>
          </a:p>
          <a:p>
            <a:pPr marL="0" indent="0"/>
            <a:r>
              <a:rPr lang="en-IE" dirty="0">
                <a:ea typeface="Calibri"/>
                <a:cs typeface="Calibri"/>
              </a:rPr>
              <a:t>bæredygtige samfund, fordi deltagerne lærer at reducere affald, mindske emissioner og opbygge bæredygtige værdikæder</a:t>
            </a:r>
            <a:endParaRPr lang="en-US" dirty="0">
              <a:ea typeface="Calibri"/>
              <a:cs typeface="Calibri"/>
            </a:endParaRPr>
          </a:p>
          <a:p>
            <a:pPr marL="0"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387831"/>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CASESTUDIE</a:t>
            </a:r>
          </a:p>
        </p:txBody>
      </p:sp>
      <p:sp>
        <p:nvSpPr>
          <p:cNvPr id="4" name="TextBox 3">
            <a:extLst>
              <a:ext uri="{FF2B5EF4-FFF2-40B4-BE49-F238E27FC236}">
                <a16:creationId xmlns:a16="http://schemas.microsoft.com/office/drawing/2014/main" id="{8C7B1358-5063-6CE9-5841-88263E36BD03}"/>
              </a:ext>
            </a:extLst>
          </p:cNvPr>
          <p:cNvSpPr txBox="1"/>
          <p:nvPr/>
        </p:nvSpPr>
        <p:spPr>
          <a:xfrm>
            <a:off x="7195285" y="6461207"/>
            <a:ext cx="3976255" cy="276999"/>
          </a:xfrm>
          <a:prstGeom prst="rect">
            <a:avLst/>
          </a:prstGeom>
          <a:noFill/>
        </p:spPr>
        <p:txBody>
          <a:bodyPr wrap="square">
            <a:spAutoFit/>
          </a:bodyPr>
          <a:lstStyle/>
          <a:p>
            <a:pPr algn="ctr"/>
            <a:r>
              <a:rPr lang="en-US" sz="1200">
                <a:hlinkClick r:id="rId3"/>
              </a:rPr>
              <a:t>https://training.secad.ie/courses/sustainable-food-training/</a:t>
            </a:r>
            <a:r>
              <a:rPr lang="en-US" sz="1200"/>
              <a:t> </a:t>
            </a:r>
            <a:endParaRPr lang="en-IE" sz="1200"/>
          </a:p>
        </p:txBody>
      </p:sp>
      <p:sp>
        <p:nvSpPr>
          <p:cNvPr id="5" name="Arrow: Right 4">
            <a:extLst>
              <a:ext uri="{FF2B5EF4-FFF2-40B4-BE49-F238E27FC236}">
                <a16:creationId xmlns:a16="http://schemas.microsoft.com/office/drawing/2014/main" id="{24AE4BB8-3749-9972-426D-758E5CF789B5}"/>
              </a:ext>
            </a:extLst>
          </p:cNvPr>
          <p:cNvSpPr/>
          <p:nvPr/>
        </p:nvSpPr>
        <p:spPr>
          <a:xfrm>
            <a:off x="5519299" y="5554171"/>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dirty="0">
                <a:solidFill>
                  <a:srgbClr val="292668"/>
                </a:solidFill>
                <a:hlinkClick r:id="rId3">
                  <a:extLst>
                    <a:ext uri="{A12FA001-AC4F-418D-AE19-62706E023703}">
                      <ahyp:hlinkClr xmlns:ahyp="http://schemas.microsoft.com/office/drawing/2018/hyperlinkcolor" val="tx"/>
                    </a:ext>
                  </a:extLst>
                </a:hlinkClick>
              </a:rPr>
              <a:t>Klik for at læse</a:t>
            </a:r>
            <a:endParaRPr lang="en-IE" dirty="0">
              <a:solidFill>
                <a:srgbClr val="292668"/>
              </a:solidFill>
            </a:endParaRPr>
          </a:p>
        </p:txBody>
      </p:sp>
      <p:pic>
        <p:nvPicPr>
          <p:cNvPr id="9" name="Picture Placeholder 8">
            <a:hlinkClick r:id="rId3"/>
            <a:extLst>
              <a:ext uri="{FF2B5EF4-FFF2-40B4-BE49-F238E27FC236}">
                <a16:creationId xmlns:a16="http://schemas.microsoft.com/office/drawing/2014/main" id="{BF9AF6F6-EF04-E3BB-6982-8A8CABABFBF1}"/>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7355" t="-32958" r="41394" b="-26863"/>
          <a:stretch/>
        </p:blipFill>
        <p:spPr>
          <a:xfrm>
            <a:off x="7722545" y="1436384"/>
            <a:ext cx="2472489" cy="4336988"/>
          </a:xfrm>
          <a:prstGeom prst="rect">
            <a:avLst/>
          </a:prstGeom>
          <a:solidFill>
            <a:srgbClr val="FFFFFF">
              <a:lumMod val="85000"/>
            </a:srgbClr>
          </a:solidFill>
        </p:spPr>
      </p:pic>
    </p:spTree>
    <p:extLst>
      <p:ext uri="{BB962C8B-B14F-4D97-AF65-F5344CB8AC3E}">
        <p14:creationId xmlns:p14="http://schemas.microsoft.com/office/powerpoint/2010/main" val="257684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1E8F0-9BC9-D119-6083-A1D17D7C6051}"/>
              </a:ext>
            </a:extLst>
          </p:cNvPr>
          <p:cNvSpPr>
            <a:spLocks noGrp="1"/>
          </p:cNvSpPr>
          <p:nvPr>
            <p:ph type="body" sz="quarter" idx="10"/>
          </p:nvPr>
        </p:nvSpPr>
        <p:spPr/>
        <p:txBody>
          <a:bodyPr/>
          <a:lstStyle/>
          <a:p>
            <a:r>
              <a:rPr lang="en-US"/>
              <a:t>INDHOLDSFORTEGNELSE</a:t>
            </a:r>
          </a:p>
        </p:txBody>
      </p:sp>
      <p:sp>
        <p:nvSpPr>
          <p:cNvPr id="4" name="Text Placeholder 3">
            <a:extLst>
              <a:ext uri="{FF2B5EF4-FFF2-40B4-BE49-F238E27FC236}">
                <a16:creationId xmlns:a16="http://schemas.microsoft.com/office/drawing/2014/main" id="{0B64A7B8-7825-5103-00F3-B9E4EA1B4487}"/>
              </a:ext>
            </a:extLst>
          </p:cNvPr>
          <p:cNvSpPr>
            <a:spLocks noGrp="1"/>
          </p:cNvSpPr>
          <p:nvPr>
            <p:ph type="body" sz="quarter" idx="14"/>
          </p:nvPr>
        </p:nvSpPr>
        <p:spPr>
          <a:xfrm>
            <a:off x="5162577" y="804645"/>
            <a:ext cx="5857689" cy="689519"/>
          </a:xfrm>
        </p:spPr>
        <p:txBody>
          <a:bodyPr/>
          <a:lstStyle/>
          <a:p>
            <a:r>
              <a:rPr lang="en-US" dirty="0"/>
              <a:t>Indledning</a:t>
            </a:r>
          </a:p>
        </p:txBody>
      </p:sp>
      <p:sp>
        <p:nvSpPr>
          <p:cNvPr id="5" name="Text Placeholder 4">
            <a:extLst>
              <a:ext uri="{FF2B5EF4-FFF2-40B4-BE49-F238E27FC236}">
                <a16:creationId xmlns:a16="http://schemas.microsoft.com/office/drawing/2014/main" id="{8DCFBF39-FA3B-67DC-90A4-DF069BBA88F3}"/>
              </a:ext>
            </a:extLst>
          </p:cNvPr>
          <p:cNvSpPr>
            <a:spLocks noGrp="1"/>
          </p:cNvSpPr>
          <p:nvPr>
            <p:ph type="body" sz="quarter" idx="15"/>
          </p:nvPr>
        </p:nvSpPr>
        <p:spPr>
          <a:xfrm>
            <a:off x="4327280" y="804645"/>
            <a:ext cx="700387" cy="689518"/>
          </a:xfrm>
        </p:spPr>
        <p:txBody>
          <a:bodyPr/>
          <a:lstStyle/>
          <a:p>
            <a:r>
              <a:rPr lang="en-US"/>
              <a:t>01</a:t>
            </a:r>
          </a:p>
        </p:txBody>
      </p:sp>
      <p:sp>
        <p:nvSpPr>
          <p:cNvPr id="6" name="Text Placeholder 5">
            <a:extLst>
              <a:ext uri="{FF2B5EF4-FFF2-40B4-BE49-F238E27FC236}">
                <a16:creationId xmlns:a16="http://schemas.microsoft.com/office/drawing/2014/main" id="{4EB23375-653C-7DE6-AC4B-16E02D64191B}"/>
              </a:ext>
            </a:extLst>
          </p:cNvPr>
          <p:cNvSpPr>
            <a:spLocks noGrp="1"/>
          </p:cNvSpPr>
          <p:nvPr>
            <p:ph type="body" sz="quarter" idx="29"/>
          </p:nvPr>
        </p:nvSpPr>
        <p:spPr>
          <a:xfrm>
            <a:off x="4348983" y="1559213"/>
            <a:ext cx="700387" cy="689518"/>
          </a:xfrm>
        </p:spPr>
        <p:txBody>
          <a:bodyPr/>
          <a:lstStyle/>
          <a:p>
            <a:r>
              <a:rPr lang="en-US"/>
              <a:t>02</a:t>
            </a:r>
          </a:p>
        </p:txBody>
      </p:sp>
      <p:sp>
        <p:nvSpPr>
          <p:cNvPr id="7" name="Text Placeholder 6">
            <a:extLst>
              <a:ext uri="{FF2B5EF4-FFF2-40B4-BE49-F238E27FC236}">
                <a16:creationId xmlns:a16="http://schemas.microsoft.com/office/drawing/2014/main" id="{6223FA0E-247D-D9A0-B6F2-989D47FD1B7B}"/>
              </a:ext>
            </a:extLst>
          </p:cNvPr>
          <p:cNvSpPr>
            <a:spLocks noGrp="1"/>
          </p:cNvSpPr>
          <p:nvPr>
            <p:ph type="body" sz="quarter" idx="30"/>
          </p:nvPr>
        </p:nvSpPr>
        <p:spPr>
          <a:xfrm>
            <a:off x="5184280" y="1559213"/>
            <a:ext cx="5857689" cy="689519"/>
          </a:xfrm>
        </p:spPr>
        <p:txBody>
          <a:bodyPr/>
          <a:lstStyle/>
          <a:p>
            <a:r>
              <a:rPr lang="en-IE" sz="2400"/>
              <a:t>Læringsmål </a:t>
            </a:r>
          </a:p>
        </p:txBody>
      </p:sp>
      <p:sp>
        <p:nvSpPr>
          <p:cNvPr id="8" name="Text Placeholder 7">
            <a:extLst>
              <a:ext uri="{FF2B5EF4-FFF2-40B4-BE49-F238E27FC236}">
                <a16:creationId xmlns:a16="http://schemas.microsoft.com/office/drawing/2014/main" id="{EE9907E9-3557-65F0-07F2-880BA1859012}"/>
              </a:ext>
            </a:extLst>
          </p:cNvPr>
          <p:cNvSpPr>
            <a:spLocks noGrp="1"/>
          </p:cNvSpPr>
          <p:nvPr>
            <p:ph type="body" sz="quarter" idx="31"/>
          </p:nvPr>
        </p:nvSpPr>
        <p:spPr>
          <a:xfrm>
            <a:off x="4355562" y="2361906"/>
            <a:ext cx="700387" cy="689518"/>
          </a:xfrm>
        </p:spPr>
        <p:txBody>
          <a:bodyPr/>
          <a:lstStyle/>
          <a:p>
            <a:r>
              <a:rPr lang="en-US"/>
              <a:t>03</a:t>
            </a:r>
          </a:p>
        </p:txBody>
      </p:sp>
      <p:sp>
        <p:nvSpPr>
          <p:cNvPr id="9" name="Text Placeholder 8">
            <a:extLst>
              <a:ext uri="{FF2B5EF4-FFF2-40B4-BE49-F238E27FC236}">
                <a16:creationId xmlns:a16="http://schemas.microsoft.com/office/drawing/2014/main" id="{66DC35D7-B9E1-F7E8-2A8F-1FC2D3CBDAE5}"/>
              </a:ext>
            </a:extLst>
          </p:cNvPr>
          <p:cNvSpPr>
            <a:spLocks noGrp="1"/>
          </p:cNvSpPr>
          <p:nvPr>
            <p:ph type="body" sz="quarter" idx="32"/>
          </p:nvPr>
        </p:nvSpPr>
        <p:spPr>
          <a:xfrm>
            <a:off x="5184280" y="2345864"/>
            <a:ext cx="8393061" cy="689519"/>
          </a:xfrm>
        </p:spPr>
        <p:txBody>
          <a:bodyPr lIns="91440" tIns="45720" rIns="91440" bIns="45720" anchor="ctr">
            <a:noAutofit/>
          </a:bodyPr>
          <a:lstStyle/>
          <a:p>
            <a:r>
              <a:rPr lang="en-IE" sz="2400" dirty="0"/>
              <a:t>Modulstruktur / Casestudier / Øvelser</a:t>
            </a:r>
            <a:endParaRPr lang="en-IE" dirty="0"/>
          </a:p>
        </p:txBody>
      </p:sp>
      <p:sp>
        <p:nvSpPr>
          <p:cNvPr id="10" name="Text Placeholder 9">
            <a:extLst>
              <a:ext uri="{FF2B5EF4-FFF2-40B4-BE49-F238E27FC236}">
                <a16:creationId xmlns:a16="http://schemas.microsoft.com/office/drawing/2014/main" id="{9B99DB50-2639-C722-31B4-9AA2883D7EB0}"/>
              </a:ext>
            </a:extLst>
          </p:cNvPr>
          <p:cNvSpPr>
            <a:spLocks noGrp="1"/>
          </p:cNvSpPr>
          <p:nvPr>
            <p:ph type="body" sz="quarter" idx="33"/>
          </p:nvPr>
        </p:nvSpPr>
        <p:spPr>
          <a:xfrm>
            <a:off x="4377265" y="3132516"/>
            <a:ext cx="700387" cy="689518"/>
          </a:xfrm>
        </p:spPr>
        <p:txBody>
          <a:bodyPr/>
          <a:lstStyle/>
          <a:p>
            <a:r>
              <a:rPr lang="en-US"/>
              <a:t>04</a:t>
            </a:r>
          </a:p>
        </p:txBody>
      </p:sp>
      <p:sp>
        <p:nvSpPr>
          <p:cNvPr id="11" name="Text Placeholder 10">
            <a:extLst>
              <a:ext uri="{FF2B5EF4-FFF2-40B4-BE49-F238E27FC236}">
                <a16:creationId xmlns:a16="http://schemas.microsoft.com/office/drawing/2014/main" id="{A6E22E7A-78A9-83C7-F1A9-ACFE1DD40E11}"/>
              </a:ext>
            </a:extLst>
          </p:cNvPr>
          <p:cNvSpPr>
            <a:spLocks noGrp="1"/>
          </p:cNvSpPr>
          <p:nvPr>
            <p:ph type="body" sz="quarter" idx="34"/>
          </p:nvPr>
        </p:nvSpPr>
        <p:spPr>
          <a:xfrm>
            <a:off x="5212562" y="3132516"/>
            <a:ext cx="5857689" cy="689519"/>
          </a:xfrm>
        </p:spPr>
        <p:txBody>
          <a:bodyPr lIns="91440" tIns="45720" rIns="91440" bIns="45720" anchor="ctr">
            <a:noAutofit/>
          </a:bodyPr>
          <a:lstStyle/>
          <a:p>
            <a:r>
              <a:rPr lang="en-US"/>
              <a:t>Konklusion / Resumé / Yderligere læsning </a:t>
            </a:r>
          </a:p>
        </p:txBody>
      </p:sp>
    </p:spTree>
    <p:extLst>
      <p:ext uri="{BB962C8B-B14F-4D97-AF65-F5344CB8AC3E}">
        <p14:creationId xmlns:p14="http://schemas.microsoft.com/office/powerpoint/2010/main" val="191068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a:t>Øvelse for elever</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23576" y="1836071"/>
            <a:ext cx="11539789" cy="4281601"/>
          </a:xfrm>
          <a:prstGeom prst="rect">
            <a:avLst/>
          </a:prstGeom>
        </p:spPr>
        <p:txBody>
          <a:bodyPr lIns="91440" tIns="45720" rIns="91440" bIns="45720" anchor="t"/>
          <a:lstStyle/>
          <a:p>
            <a:endParaRPr lang="en-US" dirty="0">
              <a:ea typeface="Calibri"/>
              <a:cs typeface="Calibri"/>
            </a:endParaRPr>
          </a:p>
          <a:p>
            <a:pPr>
              <a:spcAft>
                <a:spcPts val="1200"/>
              </a:spcAft>
            </a:pPr>
            <a:r>
              <a:rPr lang="en-US" dirty="0"/>
              <a:t>Refleksionsøvelse – </a:t>
            </a:r>
            <a:r>
              <a:rPr lang="en-IE" b="1" dirty="0"/>
              <a:t>Sporing af en måltids rejse</a:t>
            </a:r>
            <a:endParaRPr lang="en-US" sz="2000" dirty="0">
              <a:ea typeface="+mn-lt"/>
              <a:cs typeface="+mn-lt"/>
            </a:endParaRPr>
          </a:p>
          <a:p>
            <a:r>
              <a:rPr lang="en-US" b="1" dirty="0">
                <a:ea typeface="+mn-lt"/>
                <a:cs typeface="+mn-lt"/>
              </a:rPr>
              <a:t>Formål: </a:t>
            </a:r>
            <a:r>
              <a:rPr lang="en-IE" dirty="0">
                <a:ea typeface="+mn-lt"/>
                <a:cs typeface="+mn-lt"/>
              </a:rPr>
              <a:t>At forstå fødevaresystemer, bæredygtighedsudfordringer og politisk tilpasning</a:t>
            </a:r>
          </a:p>
          <a:p>
            <a:endParaRPr lang="en-US" sz="1200" dirty="0">
              <a:ea typeface="+mn-lt"/>
              <a:cs typeface="+mn-lt"/>
            </a:endParaRPr>
          </a:p>
          <a:p>
            <a:r>
              <a:rPr lang="en-US" b="1" dirty="0">
                <a:ea typeface="+mn-lt"/>
                <a:cs typeface="+mn-lt"/>
              </a:rPr>
              <a:t>Opgave: </a:t>
            </a:r>
            <a:r>
              <a:rPr lang="en-IE" dirty="0">
                <a:ea typeface="+mn-lt"/>
                <a:cs typeface="+mn-lt"/>
              </a:rPr>
              <a:t>Vælg et måltid fra en restaurant, café eller en madturismeoplevelse</a:t>
            </a:r>
            <a:endParaRPr lang="en-IE" sz="2000" dirty="0">
              <a:ea typeface="+mn-lt"/>
              <a:cs typeface="+mn-lt"/>
            </a:endParaRPr>
          </a:p>
          <a:p>
            <a:pPr marL="457200" indent="-457200">
              <a:buFont typeface="+mj-lt"/>
              <a:buAutoNum type="arabicPeriod"/>
            </a:pPr>
            <a:r>
              <a:rPr lang="en-IE" dirty="0">
                <a:ea typeface="+mn-lt"/>
                <a:cs typeface="+mn-lt"/>
              </a:rPr>
              <a:t>Spor fødevaresystemet bag måltidet:</a:t>
            </a:r>
          </a:p>
          <a:p>
            <a:pPr marL="457200" indent="-342900">
              <a:buChar char="•"/>
            </a:pPr>
            <a:r>
              <a:rPr lang="en-IE" sz="2000" dirty="0">
                <a:ea typeface="+mn-lt"/>
                <a:cs typeface="+mn-lt"/>
              </a:rPr>
              <a:t>Hvor blev de vigtigste ingredienser produceret?</a:t>
            </a:r>
            <a:endParaRPr lang="en-IE" dirty="0">
              <a:ea typeface="Calibri" panose="020F0502020204030204"/>
              <a:cs typeface="Calibri" panose="020F0502020204030204"/>
            </a:endParaRPr>
          </a:p>
          <a:p>
            <a:pPr marL="457200" indent="-342900">
              <a:buChar char="•"/>
            </a:pPr>
            <a:r>
              <a:rPr lang="en-IE" sz="2000" dirty="0">
                <a:ea typeface="+mn-lt"/>
                <a:cs typeface="+mn-lt"/>
              </a:rPr>
              <a:t>Hvordan blev de forarbejdet og distribueret?</a:t>
            </a:r>
          </a:p>
          <a:p>
            <a:pPr marL="457200" indent="-342900">
              <a:buChar char="•"/>
            </a:pPr>
            <a:r>
              <a:rPr lang="en-IE" sz="2000" dirty="0">
                <a:ea typeface="+mn-lt"/>
                <a:cs typeface="+mn-lt"/>
              </a:rPr>
              <a:t>Hvem drager økonomisk fordel af det?</a:t>
            </a:r>
          </a:p>
          <a:p>
            <a:pPr marL="457200" indent="-457200">
              <a:buFont typeface="+mj-lt"/>
              <a:buAutoNum type="arabicPeriod" startAt="2"/>
            </a:pPr>
            <a:r>
              <a:rPr lang="en-IE" dirty="0">
                <a:ea typeface="+mn-lt"/>
                <a:cs typeface="+mn-lt"/>
              </a:rPr>
              <a:t>Identificer bæredygtighedsfaktorer:</a:t>
            </a:r>
          </a:p>
          <a:p>
            <a:pPr marL="457200" indent="-342900">
              <a:buChar char="•"/>
            </a:pPr>
            <a:r>
              <a:rPr lang="en-IE" sz="2000" dirty="0">
                <a:ea typeface="+mn-lt"/>
                <a:cs typeface="+mn-lt"/>
              </a:rPr>
              <a:t>Fødevarekilometer (lokalt / nationalt / internationalt)</a:t>
            </a:r>
          </a:p>
          <a:p>
            <a:pPr marL="457200" indent="-342900">
              <a:buChar char="•"/>
            </a:pPr>
            <a:r>
              <a:rPr lang="en-IE" sz="2000" dirty="0">
                <a:ea typeface="+mn-lt"/>
                <a:cs typeface="+mn-lt"/>
              </a:rPr>
              <a:t>Sæsonbestemte eller ikke-sæsonbestemte ingredienser</a:t>
            </a:r>
          </a:p>
          <a:p>
            <a:pPr marL="457200" indent="-342900">
              <a:buChar char="•"/>
            </a:pPr>
            <a:r>
              <a:rPr lang="en-IE" sz="2000" dirty="0">
                <a:ea typeface="+mn-lt"/>
                <a:cs typeface="+mn-lt"/>
              </a:rPr>
              <a:t>Affaldsproduktion og affaldsreducerende praksis</a:t>
            </a:r>
            <a:endParaRPr lang="en-US" sz="2000"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67474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759890" y="1448670"/>
            <a:ext cx="7528076" cy="4250335"/>
          </a:xfrm>
          <a:prstGeom prst="rect">
            <a:avLst/>
          </a:prstGeom>
        </p:spPr>
        <p:txBody>
          <a:bodyPr lIns="91440" tIns="45720" rIns="91440" bIns="45720" anchor="t"/>
          <a:lstStyle/>
          <a:p>
            <a:pPr>
              <a:spcAft>
                <a:spcPts val="600"/>
              </a:spcAft>
            </a:pPr>
            <a:r>
              <a:rPr lang="en-IE" sz="2200" b="1" dirty="0"/>
              <a:t>Udvikling af madturismeoplevelser</a:t>
            </a:r>
          </a:p>
          <a:p>
            <a:pPr>
              <a:lnSpc>
                <a:spcPct val="100000"/>
              </a:lnSpc>
              <a:spcAft>
                <a:spcPts val="600"/>
              </a:spcAft>
              <a:buFont typeface="Arial" panose="020B0604020202020204" pitchFamily="34" charset="0"/>
              <a:buChar char="•"/>
            </a:pPr>
            <a:r>
              <a:rPr lang="en-IE" sz="2200" dirty="0"/>
              <a:t>Stedsbranding og madfortællinger.</a:t>
            </a:r>
            <a:endParaRPr lang="en-IE" sz="2200" dirty="0">
              <a:ea typeface="Calibri"/>
              <a:cs typeface="Calibri"/>
            </a:endParaRPr>
          </a:p>
          <a:p>
            <a:pPr>
              <a:lnSpc>
                <a:spcPct val="100000"/>
              </a:lnSpc>
              <a:spcAft>
                <a:spcPts val="600"/>
              </a:spcAft>
              <a:buFont typeface="Arial" panose="020B0604020202020204" pitchFamily="34" charset="0"/>
              <a:buChar char="•"/>
            </a:pPr>
            <a:r>
              <a:rPr lang="en-IE" sz="2200" dirty="0"/>
              <a:t>Principper for oplevelsesdesign til madruter, festivaler og smagninger.</a:t>
            </a:r>
            <a:endParaRPr lang="en-IE" sz="2200" dirty="0">
              <a:ea typeface="Calibri"/>
              <a:cs typeface="Calibri"/>
            </a:endParaRPr>
          </a:p>
          <a:p>
            <a:pPr>
              <a:lnSpc>
                <a:spcPct val="100000"/>
              </a:lnSpc>
              <a:spcAft>
                <a:spcPts val="600"/>
              </a:spcAft>
              <a:buFont typeface="Arial" panose="020B0604020202020204" pitchFamily="34" charset="0"/>
              <a:buChar char="•"/>
            </a:pPr>
            <a:r>
              <a:rPr lang="en-IE" sz="2200" dirty="0"/>
              <a:t>Digitale mediers og storytellingens rolle i maddestinationer.</a:t>
            </a:r>
          </a:p>
          <a:p>
            <a:pPr>
              <a:lnSpc>
                <a:spcPct val="150000"/>
              </a:lnSpc>
              <a:buFont typeface="Arial" panose="020B0604020202020204" pitchFamily="34" charset="0"/>
              <a:buChar char="•"/>
            </a:pPr>
            <a:endParaRPr lang="en-IE" sz="2200" dirty="0">
              <a:ea typeface="Calibri"/>
              <a:cs typeface="Calibri"/>
            </a:endParaRPr>
          </a:p>
          <a:p>
            <a:pPr marL="0" indent="0">
              <a:lnSpc>
                <a:spcPct val="100000"/>
              </a:lnSpc>
            </a:pPr>
            <a:r>
              <a:rPr lang="en-IE" sz="2200" dirty="0">
                <a:ea typeface="Calibri"/>
                <a:cs typeface="Calibri"/>
              </a:rPr>
              <a:t>Madrejsearrangører skal udfordre sig selv til at udvikle unikke og innovative turistprodukter og -tjenester ved at kombinere et bredere aspekt af madværdier med destinationens kultur, naturlige omgivelser, lokalbefolkningens livsstil, sundhedsmæssige fordele eller bæredygtighedsspørgsmål for at imødekomme de forskellige behov på markedet for madturisme.</a:t>
            </a:r>
          </a:p>
          <a:p>
            <a:pPr marL="0" indent="0">
              <a:lnSpc>
                <a:spcPct val="100000"/>
              </a:lnSpc>
            </a:pPr>
            <a:endParaRPr lang="en-IE" sz="2200" dirty="0">
              <a:ea typeface="Calibri"/>
              <a:cs typeface="Calibri"/>
            </a:endParaRPr>
          </a:p>
          <a:p>
            <a:pPr marL="0" indent="0">
              <a:lnSpc>
                <a:spcPct val="100000"/>
              </a:lnSpc>
            </a:pPr>
            <a:endParaRPr lang="en-IE" sz="2200" dirty="0">
              <a:ea typeface="Calibri"/>
              <a:cs typeface="Calibri"/>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650590"/>
            <a:ext cx="2636197"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Del D</a:t>
            </a:r>
          </a:p>
        </p:txBody>
      </p:sp>
      <p:pic>
        <p:nvPicPr>
          <p:cNvPr id="7" name="Picture 6">
            <a:hlinkClick r:id="rId2"/>
            <a:extLst>
              <a:ext uri="{FF2B5EF4-FFF2-40B4-BE49-F238E27FC236}">
                <a16:creationId xmlns:a16="http://schemas.microsoft.com/office/drawing/2014/main" id="{D2DD10B7-ABCC-C383-E504-E8495BCE563C}"/>
              </a:ext>
            </a:extLst>
          </p:cNvPr>
          <p:cNvPicPr>
            <a:picLocks noChangeAspect="1"/>
          </p:cNvPicPr>
          <p:nvPr/>
        </p:nvPicPr>
        <p:blipFill>
          <a:blip r:embed="rId3"/>
          <a:stretch>
            <a:fillRect/>
          </a:stretch>
        </p:blipFill>
        <p:spPr>
          <a:xfrm>
            <a:off x="9174712" y="1630599"/>
            <a:ext cx="1714500" cy="2571750"/>
          </a:xfrm>
          <a:prstGeom prst="rect">
            <a:avLst/>
          </a:prstGeom>
        </p:spPr>
      </p:pic>
      <p:sp>
        <p:nvSpPr>
          <p:cNvPr id="9" name="TextBox 8">
            <a:extLst>
              <a:ext uri="{FF2B5EF4-FFF2-40B4-BE49-F238E27FC236}">
                <a16:creationId xmlns:a16="http://schemas.microsoft.com/office/drawing/2014/main" id="{6B84F34A-4933-66FE-DCFF-B4C2281967DF}"/>
              </a:ext>
            </a:extLst>
          </p:cNvPr>
          <p:cNvSpPr txBox="1"/>
          <p:nvPr/>
        </p:nvSpPr>
        <p:spPr>
          <a:xfrm>
            <a:off x="8795913" y="4254580"/>
            <a:ext cx="2636197" cy="923330"/>
          </a:xfrm>
          <a:prstGeom prst="rect">
            <a:avLst/>
          </a:prstGeom>
          <a:noFill/>
        </p:spPr>
        <p:txBody>
          <a:bodyPr wrap="square">
            <a:spAutoFit/>
          </a:bodyPr>
          <a:lstStyle/>
          <a:p>
            <a:r>
              <a:rPr lang="en-US" dirty="0">
                <a:hlinkClick r:id="rId2"/>
              </a:rPr>
              <a:t>Design af gastronomiske identitetsbaserede madture | 16 | International C</a:t>
            </a:r>
            <a:endParaRPr lang="en-IE" dirty="0"/>
          </a:p>
        </p:txBody>
      </p:sp>
      <p:sp>
        <p:nvSpPr>
          <p:cNvPr id="10" name="Arrow: Right 9">
            <a:extLst>
              <a:ext uri="{FF2B5EF4-FFF2-40B4-BE49-F238E27FC236}">
                <a16:creationId xmlns:a16="http://schemas.microsoft.com/office/drawing/2014/main" id="{9E88547D-66F8-7C3C-F4F0-4B017EA60723}"/>
              </a:ext>
            </a:extLst>
          </p:cNvPr>
          <p:cNvSpPr/>
          <p:nvPr/>
        </p:nvSpPr>
        <p:spPr>
          <a:xfrm rot="19611854">
            <a:off x="8292722" y="5566069"/>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t>Klik for at læse mere</a:t>
            </a:r>
          </a:p>
        </p:txBody>
      </p:sp>
    </p:spTree>
    <p:extLst>
      <p:ext uri="{BB962C8B-B14F-4D97-AF65-F5344CB8AC3E}">
        <p14:creationId xmlns:p14="http://schemas.microsoft.com/office/powerpoint/2010/main" val="3025725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557692" y="1670435"/>
            <a:ext cx="6088435" cy="4102937"/>
          </a:xfrm>
          <a:prstGeom prst="rect">
            <a:avLst/>
          </a:prstGeom>
        </p:spPr>
        <p:txBody>
          <a:bodyPr lIns="91440" tIns="45720" rIns="91440" bIns="45720" anchor="t"/>
          <a:lstStyle/>
          <a:p>
            <a:pPr marL="0" indent="0"/>
            <a:r>
              <a:rPr lang="en-US" b="1" dirty="0">
                <a:ea typeface="+mn-lt"/>
                <a:cs typeface="+mn-lt"/>
              </a:rPr>
              <a:t>Blas </a:t>
            </a:r>
            <a:r>
              <a:rPr lang="en-US" b="1" dirty="0" err="1">
                <a:ea typeface="+mn-lt"/>
                <a:cs typeface="+mn-lt"/>
              </a:rPr>
              <a:t>na hÉireann </a:t>
            </a:r>
            <a:r>
              <a:rPr lang="en-US" i="1" dirty="0">
                <a:ea typeface="+mn-lt"/>
                <a:cs typeface="+mn-lt"/>
              </a:rPr>
              <a:t>(Taste of Ireland)</a:t>
            </a:r>
          </a:p>
          <a:p>
            <a:pPr marL="0" indent="0"/>
            <a:endParaRPr lang="en-IE" dirty="0">
              <a:ea typeface="+mn-lt"/>
              <a:cs typeface="+mn-lt"/>
            </a:endParaRPr>
          </a:p>
          <a:p>
            <a:pPr marL="0" indent="0"/>
            <a:r>
              <a:rPr lang="en-IE" dirty="0">
                <a:ea typeface="+mn-lt"/>
                <a:cs typeface="+mn-lt"/>
                <a:hlinkClick r:id="rId3"/>
              </a:rPr>
              <a:t>Blas </a:t>
            </a:r>
            <a:r>
              <a:rPr lang="en-IE" dirty="0" err="1">
                <a:ea typeface="+mn-lt"/>
                <a:cs typeface="+mn-lt"/>
                <a:hlinkClick r:id="rId3"/>
              </a:rPr>
              <a:t>na hÉireann</a:t>
            </a:r>
            <a:r>
              <a:rPr lang="en-IE" dirty="0">
                <a:ea typeface="+mn-lt"/>
                <a:cs typeface="+mn-lt"/>
              </a:rPr>
              <a:t>, Irish Food Awards, er den  største konkurrence for irske kvalitetsprodukter på øen Irland. De årlige festivalarrangementer </a:t>
            </a:r>
          </a:p>
          <a:p>
            <a:pPr marL="0" indent="0"/>
            <a:r>
              <a:rPr lang="en-IE" dirty="0">
                <a:ea typeface="+mn-lt"/>
                <a:cs typeface="+mn-lt"/>
              </a:rPr>
              <a:t>udgør den største fejring af irsk mad </a:t>
            </a:r>
          </a:p>
          <a:p>
            <a:pPr marL="0" indent="0">
              <a:spcAft>
                <a:spcPts val="600"/>
              </a:spcAft>
            </a:pPr>
            <a:r>
              <a:rPr lang="en-IE" dirty="0">
                <a:ea typeface="+mn-lt"/>
                <a:cs typeface="+mn-lt"/>
              </a:rPr>
              <a:t>og dens producenter. </a:t>
            </a:r>
          </a:p>
          <a:p>
            <a:pPr marL="0" indent="0"/>
            <a:r>
              <a:rPr lang="en-IE" dirty="0">
                <a:ea typeface="+mn-lt"/>
                <a:cs typeface="+mn-lt"/>
              </a:rPr>
              <a:t>Priserne uddeles i Blas Village i </a:t>
            </a:r>
            <a:endParaRPr lang="en-US" dirty="0">
              <a:ea typeface="+mn-lt"/>
              <a:cs typeface="+mn-lt"/>
            </a:endParaRPr>
          </a:p>
          <a:p>
            <a:pPr marL="0" indent="0"/>
            <a:r>
              <a:rPr lang="en-IE" dirty="0">
                <a:ea typeface="+mn-lt"/>
                <a:cs typeface="+mn-lt"/>
              </a:rPr>
              <a:t>Dingle. Landsbyen bliver et samlingspunkt for </a:t>
            </a:r>
            <a:endParaRPr lang="en-US" dirty="0">
              <a:ea typeface="+mn-lt"/>
              <a:cs typeface="+mn-lt"/>
            </a:endParaRPr>
          </a:p>
          <a:p>
            <a:pPr marL="0" indent="0"/>
            <a:r>
              <a:rPr lang="en-IE" dirty="0">
                <a:ea typeface="+mn-lt"/>
                <a:cs typeface="+mn-lt"/>
              </a:rPr>
              <a:t>producenter fra hele landet, der samles </a:t>
            </a:r>
            <a:endParaRPr lang="en-US" dirty="0">
              <a:ea typeface="+mn-lt"/>
              <a:cs typeface="+mn-lt"/>
            </a:endParaRPr>
          </a:p>
          <a:p>
            <a:pPr marL="0" indent="0"/>
            <a:r>
              <a:rPr lang="en-IE" dirty="0">
                <a:ea typeface="+mn-lt"/>
                <a:cs typeface="+mn-lt"/>
              </a:rPr>
              <a:t>og fejre det allerbedste inden for irsk mad og </a:t>
            </a:r>
            <a:endParaRPr lang="en-US" dirty="0">
              <a:ea typeface="+mn-lt"/>
              <a:cs typeface="+mn-lt"/>
            </a:endParaRPr>
          </a:p>
          <a:p>
            <a:pPr marL="0" indent="0"/>
            <a:r>
              <a:rPr lang="en-IE" dirty="0">
                <a:ea typeface="+mn-lt"/>
                <a:cs typeface="+mn-lt"/>
              </a:rPr>
              <a:t>drikkevarer. </a:t>
            </a:r>
            <a:endParaRPr lang="en-US" dirty="0">
              <a:ea typeface="Calibri"/>
              <a:cs typeface="Calibri"/>
            </a:endParaRPr>
          </a:p>
          <a:p>
            <a:pPr marL="0" indent="0"/>
            <a:endParaRPr lang="en-US" dirty="0">
              <a:ea typeface="Calibri"/>
              <a:cs typeface="Calibri"/>
            </a:endParaRPr>
          </a:p>
          <a:p>
            <a:pPr marL="0"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CASESTUDIE</a:t>
            </a:r>
          </a:p>
        </p:txBody>
      </p:sp>
      <p:sp>
        <p:nvSpPr>
          <p:cNvPr id="4" name="TextBox 3">
            <a:extLst>
              <a:ext uri="{FF2B5EF4-FFF2-40B4-BE49-F238E27FC236}">
                <a16:creationId xmlns:a16="http://schemas.microsoft.com/office/drawing/2014/main" id="{8C7B1358-5063-6CE9-5841-88263E36BD03}"/>
              </a:ext>
            </a:extLst>
          </p:cNvPr>
          <p:cNvSpPr txBox="1"/>
          <p:nvPr/>
        </p:nvSpPr>
        <p:spPr>
          <a:xfrm>
            <a:off x="7079672" y="6406204"/>
            <a:ext cx="3976255" cy="276999"/>
          </a:xfrm>
          <a:prstGeom prst="rect">
            <a:avLst/>
          </a:prstGeom>
          <a:noFill/>
        </p:spPr>
        <p:txBody>
          <a:bodyPr wrap="square">
            <a:spAutoFit/>
          </a:bodyPr>
          <a:lstStyle/>
          <a:p>
            <a:pPr algn="ctr"/>
            <a:r>
              <a:rPr lang="en-US" sz="1200">
                <a:hlinkClick r:id="rId4"/>
              </a:rPr>
              <a:t>https://www.irishfoodawards.com/about-blas-na-heireann/</a:t>
            </a:r>
            <a:r>
              <a:rPr lang="en-US" sz="1200"/>
              <a:t> </a:t>
            </a:r>
            <a:endParaRPr lang="en-IE" sz="1200"/>
          </a:p>
        </p:txBody>
      </p:sp>
      <p:sp>
        <p:nvSpPr>
          <p:cNvPr id="5" name="Arrow: Right 4">
            <a:extLst>
              <a:ext uri="{FF2B5EF4-FFF2-40B4-BE49-F238E27FC236}">
                <a16:creationId xmlns:a16="http://schemas.microsoft.com/office/drawing/2014/main" id="{24AE4BB8-3749-9972-426D-758E5CF789B5}"/>
              </a:ext>
            </a:extLst>
          </p:cNvPr>
          <p:cNvSpPr/>
          <p:nvPr/>
        </p:nvSpPr>
        <p:spPr>
          <a:xfrm>
            <a:off x="5683202" y="5511222"/>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dirty="0">
                <a:solidFill>
                  <a:srgbClr val="292668"/>
                </a:solidFill>
                <a:hlinkClick r:id="rId4">
                  <a:extLst>
                    <a:ext uri="{A12FA001-AC4F-418D-AE19-62706E023703}">
                      <ahyp:hlinkClr xmlns:ahyp="http://schemas.microsoft.com/office/drawing/2018/hyperlinkcolor" val="tx"/>
                    </a:ext>
                  </a:extLst>
                </a:hlinkClick>
              </a:rPr>
              <a:t>Klik for at læse</a:t>
            </a:r>
            <a:endParaRPr lang="en-IE" dirty="0">
              <a:solidFill>
                <a:srgbClr val="292668"/>
              </a:solidFill>
            </a:endParaRPr>
          </a:p>
        </p:txBody>
      </p:sp>
      <p:pic>
        <p:nvPicPr>
          <p:cNvPr id="9" name="Picture Placeholder 8">
            <a:hlinkClick r:id="rId4"/>
            <a:extLst>
              <a:ext uri="{FF2B5EF4-FFF2-40B4-BE49-F238E27FC236}">
                <a16:creationId xmlns:a16="http://schemas.microsoft.com/office/drawing/2014/main" id="{BF9AF6F6-EF04-E3BB-6982-8A8CABABFBF1}"/>
              </a:ext>
            </a:extLst>
          </p:cNvPr>
          <p:cNvPicPr>
            <a:picLocks noGrp="1" noChangeAspect="1"/>
          </p:cNvPicPr>
          <p:nvPr>
            <p:ph type="pic" sz="quarter" idx="10"/>
          </p:nvPr>
        </p:nvPicPr>
        <p:blipFill>
          <a:blip r:embed="rId5"/>
          <a:srcRect l="32435" r="32435"/>
          <a:stretch/>
        </p:blipFill>
        <p:spPr>
          <a:xfrm>
            <a:off x="7711394" y="1436384"/>
            <a:ext cx="2444127" cy="4336988"/>
          </a:xfrm>
          <a:prstGeom prst="rect">
            <a:avLst/>
          </a:prstGeom>
          <a:solidFill>
            <a:srgbClr val="FFFFFF">
              <a:lumMod val="85000"/>
            </a:srgbClr>
          </a:solidFill>
        </p:spPr>
      </p:pic>
    </p:spTree>
    <p:extLst>
      <p:ext uri="{BB962C8B-B14F-4D97-AF65-F5344CB8AC3E}">
        <p14:creationId xmlns:p14="http://schemas.microsoft.com/office/powerpoint/2010/main" val="4270070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a:t>Øvelse for elever</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331008" y="2178779"/>
            <a:ext cx="7349392" cy="4281601"/>
          </a:xfrm>
          <a:prstGeom prst="rect">
            <a:avLst/>
          </a:prstGeom>
        </p:spPr>
        <p:txBody>
          <a:bodyPr lIns="91440" tIns="45720" rIns="91440" bIns="45720" anchor="t"/>
          <a:lstStyle/>
          <a:p>
            <a:pPr indent="0"/>
            <a:r>
              <a:rPr lang="en-US" sz="2200" dirty="0"/>
              <a:t>Refleksionsøvelse</a:t>
            </a:r>
            <a:endParaRPr lang="en-IE" sz="2200" b="1" dirty="0"/>
          </a:p>
          <a:p>
            <a:pPr indent="0"/>
            <a:r>
              <a:rPr lang="en-IE" sz="2200" b="1" dirty="0"/>
              <a:t>Design en madrelateret festival</a:t>
            </a:r>
            <a:endParaRPr lang="en-IE" sz="2200" b="1" dirty="0">
              <a:ea typeface="Calibri" panose="020F0502020204030204"/>
              <a:cs typeface="Calibri" panose="020F0502020204030204"/>
            </a:endParaRPr>
          </a:p>
          <a:p>
            <a:pPr indent="0"/>
            <a:endParaRPr lang="en-US" sz="2200" dirty="0">
              <a:ea typeface="+mn-lt"/>
              <a:cs typeface="+mn-lt"/>
            </a:endParaRPr>
          </a:p>
          <a:p>
            <a:pPr indent="0"/>
            <a:r>
              <a:rPr lang="en-US" sz="2200" b="1" dirty="0">
                <a:ea typeface="+mn-lt"/>
                <a:cs typeface="+mn-lt"/>
              </a:rPr>
              <a:t>Formål: </a:t>
            </a:r>
            <a:r>
              <a:rPr lang="en-IE" sz="2200" dirty="0">
                <a:ea typeface="+mn-lt"/>
                <a:cs typeface="+mn-lt"/>
              </a:rPr>
              <a:t>At anvende principper for stedbranding, oplevelsesdesign og storytelling gennem en </a:t>
            </a:r>
            <a:endParaRPr lang="en-US" sz="2200" dirty="0">
              <a:ea typeface="+mn-lt"/>
              <a:cs typeface="+mn-lt"/>
            </a:endParaRPr>
          </a:p>
          <a:p>
            <a:pPr indent="0"/>
            <a:r>
              <a:rPr lang="en-IE" sz="2200" dirty="0">
                <a:ea typeface="+mn-lt"/>
                <a:cs typeface="+mn-lt"/>
              </a:rPr>
              <a:t>festivalbaseret model for madturisme</a:t>
            </a:r>
            <a:endParaRPr lang="en-US" sz="2200" dirty="0">
              <a:ea typeface="Calibri"/>
              <a:cs typeface="Calibri"/>
            </a:endParaRPr>
          </a:p>
          <a:p>
            <a:pPr indent="0"/>
            <a:endParaRPr lang="en-US" sz="2200" dirty="0">
              <a:ea typeface="+mn-lt"/>
              <a:cs typeface="+mn-lt"/>
            </a:endParaRPr>
          </a:p>
          <a:p>
            <a:pPr marL="685800" indent="-342900">
              <a:buFont typeface="Arial" panose="020B0604020202020204" pitchFamily="34" charset="0"/>
              <a:buChar char="•"/>
            </a:pPr>
            <a:r>
              <a:rPr lang="en-IE" sz="2200" dirty="0"/>
              <a:t>Vælg først et sted (by, landsby, bydelsområde eller landdistrikt), hvor din potentielle festival skal afholdes.</a:t>
            </a:r>
            <a:endParaRPr lang="en-IE" sz="2200" dirty="0">
              <a:ea typeface="Calibri" panose="020F0502020204030204"/>
              <a:cs typeface="Calibri" panose="020F0502020204030204"/>
            </a:endParaRPr>
          </a:p>
          <a:p>
            <a:pPr marL="685800" indent="-342900">
              <a:buFont typeface="Arial" panose="020B0604020202020204" pitchFamily="34" charset="0"/>
              <a:buChar char="•"/>
            </a:pPr>
            <a:endParaRPr lang="en-IE" sz="2200" dirty="0"/>
          </a:p>
          <a:p>
            <a:pPr marL="685800" indent="-342900">
              <a:buFont typeface="Arial" panose="020B0604020202020204" pitchFamily="34" charset="0"/>
              <a:buChar char="•"/>
            </a:pPr>
            <a:r>
              <a:rPr lang="en-IE" sz="2200" dirty="0"/>
              <a:t>Dernæst skal du foretage en indledende onlineundersøgelse af, hvad der allerede findes i den pågældende region. Findes der markeder, festivaler eller kurser?</a:t>
            </a:r>
            <a:endParaRPr lang="en-IE" sz="2200" dirty="0">
              <a:ea typeface="Calibri"/>
              <a:cs typeface="Calibri"/>
            </a:endParaRPr>
          </a:p>
          <a:p>
            <a:pPr indent="0"/>
            <a:endParaRPr lang="en-US" sz="2200"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pic>
        <p:nvPicPr>
          <p:cNvPr id="4098" name="Picture 2">
            <a:extLst>
              <a:ext uri="{FF2B5EF4-FFF2-40B4-BE49-F238E27FC236}">
                <a16:creationId xmlns:a16="http://schemas.microsoft.com/office/drawing/2014/main" id="{102B2EBD-5AAB-47FE-9EDD-6655F50514E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22424" y="2399644"/>
            <a:ext cx="3068706" cy="383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570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dirty="0"/>
              <a:t>Øvelse for elever – fortsat</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904855" y="1953927"/>
            <a:ext cx="5748863" cy="4281601"/>
          </a:xfrm>
          <a:prstGeom prst="rect">
            <a:avLst/>
          </a:prstGeom>
        </p:spPr>
        <p:txBody>
          <a:bodyPr lIns="91440" tIns="45720" rIns="91440" bIns="45720" anchor="t"/>
          <a:lstStyle/>
          <a:p>
            <a:endParaRPr lang="en-US" dirty="0">
              <a:ea typeface="Calibri"/>
              <a:cs typeface="Calibri"/>
            </a:endParaRPr>
          </a:p>
          <a:p>
            <a:r>
              <a:rPr lang="en-IE" b="1" dirty="0"/>
              <a:t>Definer festivalbegrebet:</a:t>
            </a:r>
          </a:p>
          <a:p>
            <a:pPr>
              <a:buFont typeface="Arial" panose="020B0604020202020204" pitchFamily="34" charset="0"/>
              <a:buChar char="•"/>
            </a:pPr>
            <a:r>
              <a:rPr lang="en-IE" sz="2000" dirty="0"/>
              <a:t>Festivalens navn</a:t>
            </a:r>
          </a:p>
          <a:p>
            <a:pPr>
              <a:buFont typeface="Arial" panose="020B0604020202020204" pitchFamily="34" charset="0"/>
              <a:buChar char="•"/>
            </a:pPr>
            <a:r>
              <a:rPr lang="en-IE" sz="2000" dirty="0"/>
              <a:t>Tidspunkt på året (og hvorfor denne sæson er vigtig)</a:t>
            </a:r>
          </a:p>
          <a:p>
            <a:pPr>
              <a:buFont typeface="Arial" panose="020B0604020202020204" pitchFamily="34" charset="0"/>
              <a:buChar char="•"/>
            </a:pPr>
            <a:r>
              <a:rPr lang="en-IE" sz="2000" dirty="0"/>
              <a:t>Hovedtema for maden (ingrediens, produkt, tradition eller køkken)</a:t>
            </a:r>
          </a:p>
          <a:p>
            <a:pPr marL="0" indent="0"/>
            <a:endParaRPr lang="en-IE" sz="2000" dirty="0"/>
          </a:p>
          <a:p>
            <a:r>
              <a:rPr lang="en-IE" b="1" dirty="0"/>
              <a:t>Identificer den stedbaserede fortælling:</a:t>
            </a:r>
          </a:p>
          <a:p>
            <a:pPr>
              <a:buFont typeface="Arial" panose="020B0604020202020204" pitchFamily="34" charset="0"/>
              <a:buChar char="•"/>
            </a:pPr>
            <a:r>
              <a:rPr lang="en-IE" sz="2000" dirty="0"/>
              <a:t>Hvilken historie ønsker dette sted at fortælle gennem maden?</a:t>
            </a:r>
          </a:p>
          <a:p>
            <a:pPr>
              <a:buFont typeface="Arial" panose="020B0604020202020204" pitchFamily="34" charset="0"/>
              <a:buChar char="•"/>
            </a:pPr>
            <a:r>
              <a:rPr lang="en-IE" sz="2000" dirty="0"/>
              <a:t>Hvordan afspejler festivalen den lokale kultur, det lokale landskab eller den lokale arv?</a:t>
            </a:r>
          </a:p>
          <a:p>
            <a:endParaRPr lang="en-US"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pic>
        <p:nvPicPr>
          <p:cNvPr id="31" name="Picture 30" descr="Girl eating outdoors">
            <a:extLst>
              <a:ext uri="{FF2B5EF4-FFF2-40B4-BE49-F238E27FC236}">
                <a16:creationId xmlns:a16="http://schemas.microsoft.com/office/drawing/2014/main" id="{15B6441D-BAF7-410B-8A36-F14CFC9AD39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59946" y="2583979"/>
            <a:ext cx="4530913" cy="3021496"/>
          </a:xfrm>
          <a:prstGeom prst="rect">
            <a:avLst/>
          </a:prstGeom>
        </p:spPr>
      </p:pic>
    </p:spTree>
    <p:extLst>
      <p:ext uri="{BB962C8B-B14F-4D97-AF65-F5344CB8AC3E}">
        <p14:creationId xmlns:p14="http://schemas.microsoft.com/office/powerpoint/2010/main" val="1379340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893703" y="1459821"/>
            <a:ext cx="10472066" cy="4250335"/>
          </a:xfrm>
          <a:prstGeom prst="rect">
            <a:avLst/>
          </a:prstGeom>
        </p:spPr>
        <p:txBody>
          <a:bodyPr lIns="91440" tIns="45720" rIns="91440" bIns="45720" anchor="t"/>
          <a:lstStyle/>
          <a:p>
            <a:pPr marL="0" indent="0"/>
            <a:r>
              <a:rPr lang="en-IE" sz="2200" b="1" dirty="0"/>
              <a:t>Innovation, samfund og industriens perspektiver</a:t>
            </a:r>
          </a:p>
          <a:p>
            <a:pPr marL="571500" indent="-342900">
              <a:lnSpc>
                <a:spcPct val="100000"/>
              </a:lnSpc>
              <a:buFont typeface="Arial" panose="020B0604020202020204" pitchFamily="34" charset="0"/>
              <a:buChar char="•"/>
            </a:pPr>
            <a:r>
              <a:rPr lang="en-IE" sz="2200" dirty="0"/>
              <a:t>Iværksætteri inden for madturisme: SMV'er og økosystemer for start-ups (f.eks. madinkubatorer).</a:t>
            </a:r>
          </a:p>
          <a:p>
            <a:pPr marL="571500" indent="-342900">
              <a:lnSpc>
                <a:spcPct val="100000"/>
              </a:lnSpc>
              <a:buFont typeface="Arial" panose="020B0604020202020204" pitchFamily="34" charset="0"/>
              <a:buChar char="•"/>
            </a:pPr>
            <a:r>
              <a:rPr lang="en-IE" sz="2200" dirty="0"/>
              <a:t>Innovation inden for madturisme: teknologi, fordybende oplevelser, regenerative praksisser.</a:t>
            </a:r>
            <a:endParaRPr lang="en-IE" sz="2200" dirty="0">
              <a:ea typeface="Calibri" panose="020F0502020204030204"/>
              <a:cs typeface="Calibri" panose="020F0502020204030204"/>
            </a:endParaRPr>
          </a:p>
          <a:p>
            <a:pPr marL="571500" indent="-342900">
              <a:lnSpc>
                <a:spcPct val="100000"/>
              </a:lnSpc>
              <a:buFont typeface="Arial" panose="020B0604020202020204" pitchFamily="34" charset="0"/>
              <a:buChar char="•"/>
            </a:pPr>
            <a:r>
              <a:rPr lang="en-IE" sz="2200" dirty="0"/>
              <a:t>Etiske overvejelser: lokalsamfundets stemme, kulturel repræsentation, fair arbejdsforhold.</a:t>
            </a:r>
            <a:endParaRPr lang="en-IE" sz="2200" dirty="0">
              <a:ea typeface="Calibri" panose="020F0502020204030204"/>
              <a:cs typeface="Calibri" panose="020F0502020204030204"/>
            </a:endParaRPr>
          </a:p>
          <a:p>
            <a:pPr marL="571500" indent="-342900">
              <a:lnSpc>
                <a:spcPct val="100000"/>
              </a:lnSpc>
              <a:spcAft>
                <a:spcPts val="600"/>
              </a:spcAft>
              <a:buFont typeface="Arial" panose="020B0604020202020204" pitchFamily="34" charset="0"/>
              <a:buChar char="•"/>
            </a:pPr>
            <a:r>
              <a:rPr lang="en-IE" sz="2200" dirty="0"/>
              <a:t>Gæsteseminarer med kokke, lokale producenter, DMO'er eller kulturarvseksperter.</a:t>
            </a:r>
          </a:p>
          <a:p>
            <a:pPr marL="0" indent="0"/>
            <a:r>
              <a:rPr lang="en-IE" sz="2200" dirty="0"/>
              <a:t>Fødevaresystemerne kræver en hurtig og gennemgribende omstilling for at blive bæredygtige, både i Europa og på verdensplan. Social innovation spiller en central rolle i omstillingen af nutidens fødevaresystemer til systemer, der er økonomisk og socialt gennemførlige og bæredygtige inden for planetens grænser. </a:t>
            </a:r>
            <a:endParaRPr lang="en-IE" sz="2200" dirty="0">
              <a:ea typeface="Calibri"/>
              <a:cs typeface="Calibri"/>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0" y="650590"/>
            <a:ext cx="2928026"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Del E</a:t>
            </a:r>
          </a:p>
        </p:txBody>
      </p:sp>
      <p:sp>
        <p:nvSpPr>
          <p:cNvPr id="2" name="Arrow: Left 1">
            <a:extLst>
              <a:ext uri="{FF2B5EF4-FFF2-40B4-BE49-F238E27FC236}">
                <a16:creationId xmlns:a16="http://schemas.microsoft.com/office/drawing/2014/main" id="{40D63329-F430-27D9-A66D-4F6FD152DFDD}"/>
              </a:ext>
            </a:extLst>
          </p:cNvPr>
          <p:cNvSpPr/>
          <p:nvPr/>
        </p:nvSpPr>
        <p:spPr>
          <a:xfrm>
            <a:off x="7852990" y="5535269"/>
            <a:ext cx="2626468" cy="1056716"/>
          </a:xfrm>
          <a:prstGeom prst="lef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t>Klik for at læse mere</a:t>
            </a:r>
          </a:p>
        </p:txBody>
      </p:sp>
      <p:pic>
        <p:nvPicPr>
          <p:cNvPr id="8" name="Picture 7">
            <a:hlinkClick r:id="rId2"/>
            <a:extLst>
              <a:ext uri="{FF2B5EF4-FFF2-40B4-BE49-F238E27FC236}">
                <a16:creationId xmlns:a16="http://schemas.microsoft.com/office/drawing/2014/main" id="{E3CA5B3C-B56D-10A7-B9D1-A9CEABBA9E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0917" y="5535269"/>
            <a:ext cx="2478225" cy="1230812"/>
          </a:xfrm>
          <a:prstGeom prst="rect">
            <a:avLst/>
          </a:prstGeom>
        </p:spPr>
      </p:pic>
      <p:sp>
        <p:nvSpPr>
          <p:cNvPr id="10" name="TextBox 9">
            <a:extLst>
              <a:ext uri="{FF2B5EF4-FFF2-40B4-BE49-F238E27FC236}">
                <a16:creationId xmlns:a16="http://schemas.microsoft.com/office/drawing/2014/main" id="{FF3E12E0-43E4-7D3F-69F8-33BCBB469B9E}"/>
              </a:ext>
            </a:extLst>
          </p:cNvPr>
          <p:cNvSpPr txBox="1"/>
          <p:nvPr/>
        </p:nvSpPr>
        <p:spPr>
          <a:xfrm>
            <a:off x="1225770" y="5842751"/>
            <a:ext cx="3601300" cy="430887"/>
          </a:xfrm>
          <a:prstGeom prst="rect">
            <a:avLst/>
          </a:prstGeom>
          <a:noFill/>
        </p:spPr>
        <p:txBody>
          <a:bodyPr wrap="square">
            <a:spAutoFit/>
          </a:bodyPr>
          <a:lstStyle/>
          <a:p>
            <a:r>
              <a:rPr lang="en-US" sz="1100" dirty="0">
                <a:hlinkClick r:id="rId2"/>
              </a:rPr>
              <a:t>Nytænkning af fødevaresystemet gennem social innovation | Publikationer | Det Europæiske Miljøagentur (EEA)</a:t>
            </a:r>
            <a:endParaRPr lang="en-IE" sz="1100" dirty="0"/>
          </a:p>
        </p:txBody>
      </p:sp>
    </p:spTree>
    <p:extLst>
      <p:ext uri="{BB962C8B-B14F-4D97-AF65-F5344CB8AC3E}">
        <p14:creationId xmlns:p14="http://schemas.microsoft.com/office/powerpoint/2010/main" val="3357519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557692" y="1670435"/>
            <a:ext cx="6738053" cy="4102937"/>
          </a:xfrm>
          <a:prstGeom prst="rect">
            <a:avLst/>
          </a:prstGeom>
        </p:spPr>
        <p:txBody>
          <a:bodyPr lIns="91440" tIns="45720" rIns="91440" bIns="45720" anchor="t"/>
          <a:lstStyle/>
          <a:p>
            <a:pPr marL="0" indent="0"/>
            <a:r>
              <a:rPr lang="en-US" b="1" dirty="0">
                <a:ea typeface="+mn-lt"/>
                <a:cs typeface="+mn-lt"/>
              </a:rPr>
              <a:t>The Food Hub</a:t>
            </a:r>
          </a:p>
          <a:p>
            <a:pPr marL="0" indent="0"/>
            <a:endParaRPr lang="en-US" dirty="0">
              <a:ea typeface="+mn-lt"/>
              <a:cs typeface="+mn-lt"/>
            </a:endParaRPr>
          </a:p>
          <a:p>
            <a:pPr marL="0" indent="0"/>
            <a:r>
              <a:rPr lang="en-IE" dirty="0"/>
              <a:t>The Food Hub er et center for bedste praksis inden for fødevareproduktion og uddannelse med base i </a:t>
            </a:r>
            <a:r>
              <a:rPr lang="en-IE" dirty="0" err="1"/>
              <a:t>Drumshanbo</a:t>
            </a:r>
            <a:r>
              <a:rPr lang="en-IE" dirty="0"/>
              <a:t>, Co. Leitrim. Siden etableringen i 2004 har det udviklet sig til </a:t>
            </a:r>
            <a:endParaRPr lang="en-IE" dirty="0">
              <a:ea typeface="Calibri"/>
              <a:cs typeface="Calibri"/>
            </a:endParaRPr>
          </a:p>
          <a:p>
            <a:pPr marL="0" indent="0"/>
            <a:r>
              <a:rPr lang="en-IE" dirty="0"/>
              <a:t>Irlands førende center for håndværksmæssig fødevareproduktion med flere lejere, etableret af en social virksomhed.</a:t>
            </a:r>
          </a:p>
          <a:p>
            <a:pPr marL="0" indent="0"/>
            <a:endParaRPr lang="en-IE" dirty="0">
              <a:latin typeface="Calibri"/>
              <a:ea typeface="Calibri"/>
              <a:cs typeface="Calibri"/>
            </a:endParaRPr>
          </a:p>
          <a:p>
            <a:pPr marL="0" indent="0"/>
            <a:r>
              <a:rPr lang="en-IE" dirty="0"/>
              <a:t>Innovation inden for madturisme kan være stille, samarbejdsbaseret og dybt forankret i lokalområdet, ikke kun højteknologisk. </a:t>
            </a:r>
            <a:r>
              <a:rPr lang="en-IE" dirty="0">
                <a:hlinkClick r:id="rId3"/>
              </a:rPr>
              <a:t>The Shed Distillery </a:t>
            </a:r>
            <a:r>
              <a:rPr lang="en-IE" dirty="0"/>
              <a:t>er et godt eksempel på dette i </a:t>
            </a:r>
            <a:r>
              <a:rPr lang="en-IE" dirty="0" err="1"/>
              <a:t>Drumshanbo</a:t>
            </a:r>
            <a:endParaRPr lang="en-IE" dirty="0">
              <a:ea typeface="Calibri" panose="020F0502020204030204"/>
              <a:cs typeface="Calibri" panose="020F0502020204030204"/>
            </a:endParaRPr>
          </a:p>
          <a:p>
            <a:pPr marL="0" indent="0"/>
            <a:endParaRPr lang="en-US" dirty="0">
              <a:ea typeface="Calibri"/>
              <a:cs typeface="Calibri"/>
            </a:endParaRPr>
          </a:p>
          <a:p>
            <a:pPr marL="0"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CASESTUDIE</a:t>
            </a:r>
          </a:p>
        </p:txBody>
      </p:sp>
      <p:sp>
        <p:nvSpPr>
          <p:cNvPr id="4" name="TextBox 3">
            <a:extLst>
              <a:ext uri="{FF2B5EF4-FFF2-40B4-BE49-F238E27FC236}">
                <a16:creationId xmlns:a16="http://schemas.microsoft.com/office/drawing/2014/main" id="{8C7B1358-5063-6CE9-5841-88263E36BD03}"/>
              </a:ext>
            </a:extLst>
          </p:cNvPr>
          <p:cNvSpPr txBox="1"/>
          <p:nvPr/>
        </p:nvSpPr>
        <p:spPr>
          <a:xfrm>
            <a:off x="7079672" y="6406204"/>
            <a:ext cx="3976255" cy="276999"/>
          </a:xfrm>
          <a:prstGeom prst="rect">
            <a:avLst/>
          </a:prstGeom>
          <a:noFill/>
        </p:spPr>
        <p:txBody>
          <a:bodyPr wrap="square">
            <a:spAutoFit/>
          </a:bodyPr>
          <a:lstStyle/>
          <a:p>
            <a:pPr algn="ctr"/>
            <a:r>
              <a:rPr lang="en-US" sz="1200">
                <a:hlinkClick r:id="rId4"/>
              </a:rPr>
              <a:t>http://thefoodhub.com/</a:t>
            </a:r>
            <a:r>
              <a:rPr lang="en-US" sz="1200"/>
              <a:t> </a:t>
            </a:r>
            <a:endParaRPr lang="en-IE" sz="1200"/>
          </a:p>
        </p:txBody>
      </p:sp>
      <p:sp>
        <p:nvSpPr>
          <p:cNvPr id="5" name="Arrow: Right 4">
            <a:extLst>
              <a:ext uri="{FF2B5EF4-FFF2-40B4-BE49-F238E27FC236}">
                <a16:creationId xmlns:a16="http://schemas.microsoft.com/office/drawing/2014/main" id="{24AE4BB8-3749-9972-426D-758E5CF789B5}"/>
              </a:ext>
            </a:extLst>
          </p:cNvPr>
          <p:cNvSpPr/>
          <p:nvPr/>
        </p:nvSpPr>
        <p:spPr>
          <a:xfrm>
            <a:off x="5605143" y="5773372"/>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dirty="0">
                <a:solidFill>
                  <a:srgbClr val="292668"/>
                </a:solidFill>
                <a:hlinkClick r:id="rId4">
                  <a:extLst>
                    <a:ext uri="{A12FA001-AC4F-418D-AE19-62706E023703}">
                      <ahyp:hlinkClr xmlns:ahyp="http://schemas.microsoft.com/office/drawing/2018/hyperlinkcolor" val="tx"/>
                    </a:ext>
                  </a:extLst>
                </a:hlinkClick>
              </a:rPr>
              <a:t>Klik for at læse</a:t>
            </a:r>
            <a:endParaRPr lang="en-IE" dirty="0">
              <a:solidFill>
                <a:srgbClr val="292668"/>
              </a:solidFill>
            </a:endParaRPr>
          </a:p>
        </p:txBody>
      </p:sp>
      <p:pic>
        <p:nvPicPr>
          <p:cNvPr id="9" name="Picture Placeholder 8">
            <a:hlinkClick r:id="rId4"/>
            <a:extLst>
              <a:ext uri="{FF2B5EF4-FFF2-40B4-BE49-F238E27FC236}">
                <a16:creationId xmlns:a16="http://schemas.microsoft.com/office/drawing/2014/main" id="{BF9AF6F6-EF04-E3BB-6982-8A8CABABFBF1}"/>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l="19138" t="-20600" r="28499" b="-18774"/>
          <a:stretch/>
        </p:blipFill>
        <p:spPr>
          <a:xfrm>
            <a:off x="7722545" y="1436384"/>
            <a:ext cx="2444127" cy="4336988"/>
          </a:xfrm>
          <a:prstGeom prst="rect">
            <a:avLst/>
          </a:prstGeom>
          <a:solidFill>
            <a:srgbClr val="FFFFFF">
              <a:lumMod val="85000"/>
            </a:srgbClr>
          </a:solidFill>
        </p:spPr>
      </p:pic>
    </p:spTree>
    <p:extLst>
      <p:ext uri="{BB962C8B-B14F-4D97-AF65-F5344CB8AC3E}">
        <p14:creationId xmlns:p14="http://schemas.microsoft.com/office/powerpoint/2010/main" val="2142529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a:t>Øvelse for elever</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333375" y="1813073"/>
            <a:ext cx="11376988" cy="4281601"/>
          </a:xfrm>
          <a:prstGeom prst="rect">
            <a:avLst/>
          </a:prstGeom>
        </p:spPr>
        <p:txBody>
          <a:bodyPr lIns="91440" tIns="45720" rIns="91440" bIns="45720" anchor="t"/>
          <a:lstStyle/>
          <a:p>
            <a:endParaRPr lang="en-US" dirty="0"/>
          </a:p>
          <a:p>
            <a:pPr>
              <a:spcAft>
                <a:spcPts val="600"/>
              </a:spcAft>
            </a:pPr>
            <a:r>
              <a:rPr lang="en-US" dirty="0"/>
              <a:t>Refleksionsøvelse – </a:t>
            </a:r>
            <a:r>
              <a:rPr lang="en-US" b="1" dirty="0"/>
              <a:t>Hvem vinder? Hvem bestemmer?</a:t>
            </a:r>
            <a:endParaRPr lang="en-US" dirty="0">
              <a:ea typeface="+mn-lt"/>
              <a:cs typeface="+mn-lt"/>
            </a:endParaRPr>
          </a:p>
          <a:p>
            <a:r>
              <a:rPr lang="en-US" b="1" dirty="0">
                <a:ea typeface="+mn-lt"/>
                <a:cs typeface="+mn-lt"/>
              </a:rPr>
              <a:t>Formål: </a:t>
            </a:r>
            <a:r>
              <a:rPr lang="en-IE" dirty="0"/>
              <a:t>At kritisk undersøge innovation, iværksætteri og etik inden for madturisme</a:t>
            </a:r>
            <a:endParaRPr lang="en-US" dirty="0">
              <a:ea typeface="+mn-lt"/>
              <a:cs typeface="+mn-lt"/>
            </a:endParaRPr>
          </a:p>
          <a:p>
            <a:pPr>
              <a:lnSpc>
                <a:spcPct val="100000"/>
              </a:lnSpc>
              <a:spcAft>
                <a:spcPts val="600"/>
              </a:spcAft>
            </a:pPr>
            <a:r>
              <a:rPr lang="en-IE" sz="2200" b="1" dirty="0">
                <a:effectLst/>
                <a:latin typeface="Calibri"/>
                <a:ea typeface="Calibri"/>
                <a:cs typeface="Times New Roman"/>
              </a:rPr>
              <a:t>Scenarie: </a:t>
            </a:r>
            <a:r>
              <a:rPr lang="en-IE" sz="2200" dirty="0">
                <a:effectLst/>
                <a:latin typeface="Calibri"/>
                <a:ea typeface="Calibri"/>
                <a:cs typeface="Times New Roman"/>
              </a:rPr>
              <a:t>Du er medlem af et lokalt rådgivningspanel for et innovationsprojekt inden for madturisme. </a:t>
            </a:r>
          </a:p>
          <a:p>
            <a:pPr>
              <a:lnSpc>
                <a:spcPct val="100000"/>
              </a:lnSpc>
              <a:spcAft>
                <a:spcPts val="600"/>
              </a:spcAft>
            </a:pPr>
            <a:r>
              <a:rPr lang="en-IE" sz="2200" b="1" dirty="0">
                <a:effectLst/>
                <a:latin typeface="Calibri"/>
                <a:ea typeface="Calibri"/>
                <a:cs typeface="Times New Roman"/>
              </a:rPr>
              <a:t>Vælg én innovation:</a:t>
            </a:r>
          </a:p>
          <a:p>
            <a:pPr marL="285750" indent="-285750">
              <a:lnSpc>
                <a:spcPct val="100000"/>
              </a:lnSpc>
              <a:spcAft>
                <a:spcPts val="600"/>
              </a:spcAft>
              <a:buFont typeface="Arial" panose="020B0604020202020204" pitchFamily="34" charset="0"/>
              <a:buChar char="•"/>
            </a:pPr>
            <a:r>
              <a:rPr lang="en-IE" sz="2200" dirty="0">
                <a:effectLst/>
                <a:latin typeface="Calibri"/>
                <a:ea typeface="Calibri"/>
                <a:cs typeface="Times New Roman"/>
              </a:rPr>
              <a:t>En ny madinkubator i en landsby</a:t>
            </a:r>
          </a:p>
          <a:p>
            <a:pPr marL="285750" indent="-285750">
              <a:lnSpc>
                <a:spcPct val="100000"/>
              </a:lnSpc>
              <a:spcAft>
                <a:spcPts val="600"/>
              </a:spcAft>
              <a:buFont typeface="Arial" panose="020B0604020202020204" pitchFamily="34" charset="0"/>
              <a:buChar char="•"/>
            </a:pPr>
            <a:r>
              <a:rPr lang="en-IE" sz="2200" dirty="0">
                <a:effectLst/>
                <a:latin typeface="Calibri"/>
                <a:ea typeface="Calibri"/>
                <a:cs typeface="Times New Roman"/>
              </a:rPr>
              <a:t>En fordybende madoplevelse knyttet til den lokale kulturarv</a:t>
            </a:r>
          </a:p>
          <a:p>
            <a:pPr>
              <a:lnSpc>
                <a:spcPct val="100000"/>
              </a:lnSpc>
              <a:spcAft>
                <a:spcPts val="600"/>
              </a:spcAft>
            </a:pPr>
            <a:r>
              <a:rPr lang="en-IE" sz="2200" b="1" dirty="0">
                <a:latin typeface="Calibri"/>
                <a:ea typeface="Calibri"/>
                <a:cs typeface="Times New Roman"/>
              </a:rPr>
              <a:t>Diskuter med </a:t>
            </a:r>
            <a:r>
              <a:rPr lang="en-IE" sz="2200" b="1" dirty="0">
                <a:effectLst/>
                <a:latin typeface="Calibri"/>
                <a:ea typeface="Calibri"/>
                <a:cs typeface="Times New Roman"/>
              </a:rPr>
              <a:t>de vigtigste interessenter: </a:t>
            </a:r>
            <a:r>
              <a:rPr lang="en-IE" sz="2200" dirty="0">
                <a:effectLst/>
                <a:latin typeface="Calibri"/>
                <a:ea typeface="Calibri"/>
                <a:cs typeface="Times New Roman"/>
              </a:rPr>
              <a:t>Iværksættere/SMV'er, lokale beboere, arbejdstagere, besøgende, lokale myndigheder– </a:t>
            </a:r>
            <a:endParaRPr lang="en-IE" sz="2200" dirty="0">
              <a:latin typeface="Calibri"/>
              <a:ea typeface="Calibri"/>
              <a:cs typeface="Times New Roman"/>
            </a:endParaRPr>
          </a:p>
          <a:p>
            <a:pPr marL="285750" indent="-285750">
              <a:lnSpc>
                <a:spcPct val="100000"/>
              </a:lnSpc>
              <a:spcAft>
                <a:spcPts val="600"/>
              </a:spcAft>
              <a:buFont typeface="Arial" panose="020B0604020202020204" pitchFamily="34" charset="0"/>
              <a:buChar char="•"/>
            </a:pPr>
            <a:r>
              <a:rPr lang="en-IE" sz="2200" dirty="0">
                <a:effectLst/>
                <a:latin typeface="Calibri"/>
                <a:ea typeface="Calibri"/>
                <a:cs typeface="Times New Roman"/>
              </a:rPr>
              <a:t>Hvad får de ud af det?</a:t>
            </a:r>
          </a:p>
          <a:p>
            <a:pPr marL="285750" indent="-285750">
              <a:lnSpc>
                <a:spcPct val="100000"/>
              </a:lnSpc>
              <a:spcAft>
                <a:spcPts val="600"/>
              </a:spcAft>
              <a:buFont typeface="Arial" panose="020B0604020202020204" pitchFamily="34" charset="0"/>
              <a:buChar char="•"/>
            </a:pPr>
            <a:r>
              <a:rPr lang="en-IE" sz="2200" dirty="0">
                <a:effectLst/>
                <a:latin typeface="Calibri"/>
                <a:ea typeface="Calibri"/>
                <a:cs typeface="Times New Roman"/>
              </a:rPr>
              <a:t>Hvad risikerer de at miste?</a:t>
            </a:r>
          </a:p>
          <a:p>
            <a:pPr marL="285750" indent="-285750">
              <a:lnSpc>
                <a:spcPct val="100000"/>
              </a:lnSpc>
              <a:spcAft>
                <a:spcPts val="600"/>
              </a:spcAft>
              <a:buFont typeface="Arial" panose="020B0604020202020204" pitchFamily="34" charset="0"/>
              <a:buChar char="•"/>
            </a:pPr>
            <a:r>
              <a:rPr lang="en-IE" sz="2200" dirty="0">
                <a:effectLst/>
                <a:latin typeface="Calibri"/>
                <a:ea typeface="Calibri"/>
                <a:cs typeface="Times New Roman"/>
              </a:rPr>
              <a:t>Hvem har den stærkeste stemme?</a:t>
            </a:r>
          </a:p>
          <a:p>
            <a:pPr marL="285750" indent="-285750">
              <a:lnSpc>
                <a:spcPct val="100000"/>
              </a:lnSpc>
              <a:spcAft>
                <a:spcPts val="600"/>
              </a:spcAft>
              <a:buFont typeface="Arial" panose="020B0604020202020204" pitchFamily="34" charset="0"/>
              <a:buChar char="•"/>
            </a:pPr>
            <a:r>
              <a:rPr lang="en-IE" sz="2200" dirty="0">
                <a:effectLst/>
                <a:latin typeface="Calibri"/>
                <a:ea typeface="Calibri"/>
                <a:cs typeface="Times New Roman"/>
              </a:rPr>
              <a:t>Hvem mangler at blive hørt?</a:t>
            </a:r>
          </a:p>
          <a:p>
            <a:endParaRPr lang="en-US"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480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804495" y="1482124"/>
            <a:ext cx="7655668" cy="4725286"/>
          </a:xfrm>
          <a:prstGeom prst="rect">
            <a:avLst/>
          </a:prstGeom>
        </p:spPr>
        <p:txBody>
          <a:bodyPr lIns="91440" tIns="45720" rIns="91440" bIns="45720" anchor="t"/>
          <a:lstStyle/>
          <a:p>
            <a:r>
              <a:rPr lang="en-IE" sz="3000" b="1" dirty="0"/>
              <a:t>Praktisk del </a:t>
            </a:r>
          </a:p>
          <a:p>
            <a:pPr>
              <a:lnSpc>
                <a:spcPct val="100000"/>
              </a:lnSpc>
              <a:spcAft>
                <a:spcPts val="600"/>
              </a:spcAft>
              <a:buFont typeface="Arial" panose="020B0604020202020204" pitchFamily="34" charset="0"/>
              <a:buChar char="•"/>
            </a:pPr>
            <a:r>
              <a:rPr lang="en-IE" dirty="0"/>
              <a:t>Besøg på gårde, markeder, madruter og festivaler.</a:t>
            </a:r>
          </a:p>
          <a:p>
            <a:pPr>
              <a:lnSpc>
                <a:spcPct val="100000"/>
              </a:lnSpc>
              <a:spcAft>
                <a:spcPts val="600"/>
              </a:spcAft>
              <a:buFont typeface="Arial" panose="020B0604020202020204" pitchFamily="34" charset="0"/>
              <a:buChar char="•"/>
            </a:pPr>
            <a:r>
              <a:rPr lang="en-IE" dirty="0"/>
              <a:t>Læring fra lokale interessenter (kokke, beslutningstagere, producenter).</a:t>
            </a:r>
          </a:p>
          <a:p>
            <a:pPr>
              <a:lnSpc>
                <a:spcPct val="100000"/>
              </a:lnSpc>
              <a:spcAft>
                <a:spcPts val="600"/>
              </a:spcAft>
              <a:buFont typeface="Arial" panose="020B0604020202020204" pitchFamily="34" charset="0"/>
              <a:buChar char="•"/>
            </a:pPr>
            <a:r>
              <a:rPr lang="en-IE" dirty="0"/>
              <a:t>Destinationsanalyse, madkortlægning, sensorisk udforskning.</a:t>
            </a:r>
          </a:p>
          <a:p>
            <a:pPr>
              <a:lnSpc>
                <a:spcPct val="150000"/>
              </a:lnSpc>
              <a:buFont typeface="Arial" panose="020B0604020202020204" pitchFamily="34" charset="0"/>
              <a:buChar char="•"/>
            </a:pPr>
            <a:endParaRPr lang="en-IE" sz="1400" dirty="0">
              <a:ea typeface="Calibri" panose="020F0502020204030204"/>
              <a:cs typeface="Calibri" panose="020F0502020204030204"/>
            </a:endParaRPr>
          </a:p>
          <a:p>
            <a:pPr marL="0" indent="0">
              <a:lnSpc>
                <a:spcPct val="100000"/>
              </a:lnSpc>
            </a:pPr>
            <a:r>
              <a:rPr lang="en-IE" dirty="0">
                <a:ea typeface="Calibri" panose="020F0502020204030204"/>
                <a:cs typeface="Calibri" panose="020F0502020204030204"/>
              </a:rPr>
              <a:t>Besøgende søger aktive oplevelser på destinationerne, hvilket giver turisterne mulighed for at kombinere deres aktive interesser med nye måder at fortælle madhistorien på, f.eks. cykel- eller vandreture med madoplevelser hos lokale producenter eller lokale restauranter </a:t>
            </a: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650590"/>
            <a:ext cx="2850205"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Del F</a:t>
            </a:r>
          </a:p>
        </p:txBody>
      </p:sp>
      <p:pic>
        <p:nvPicPr>
          <p:cNvPr id="8" name="Picture 7">
            <a:extLst>
              <a:ext uri="{FF2B5EF4-FFF2-40B4-BE49-F238E27FC236}">
                <a16:creationId xmlns:a16="http://schemas.microsoft.com/office/drawing/2014/main" id="{7F2D64EE-B120-FA7F-4E52-6A259440E0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10439" y="1595336"/>
            <a:ext cx="1848890" cy="2603824"/>
          </a:xfrm>
          <a:prstGeom prst="rect">
            <a:avLst/>
          </a:prstGeom>
        </p:spPr>
      </p:pic>
      <p:sp>
        <p:nvSpPr>
          <p:cNvPr id="10" name="TextBox 9">
            <a:extLst>
              <a:ext uri="{FF2B5EF4-FFF2-40B4-BE49-F238E27FC236}">
                <a16:creationId xmlns:a16="http://schemas.microsoft.com/office/drawing/2014/main" id="{B73D8DBC-1158-1CE3-4239-CFDFB8729353}"/>
              </a:ext>
            </a:extLst>
          </p:cNvPr>
          <p:cNvSpPr txBox="1"/>
          <p:nvPr/>
        </p:nvSpPr>
        <p:spPr>
          <a:xfrm>
            <a:off x="8873078" y="4199160"/>
            <a:ext cx="2626468" cy="923330"/>
          </a:xfrm>
          <a:prstGeom prst="rect">
            <a:avLst/>
          </a:prstGeom>
          <a:noFill/>
        </p:spPr>
        <p:txBody>
          <a:bodyPr wrap="square">
            <a:spAutoFit/>
          </a:bodyPr>
          <a:lstStyle/>
          <a:p>
            <a:r>
              <a:rPr lang="en-IE" dirty="0">
                <a:hlinkClick r:id="rId3"/>
              </a:rPr>
              <a:t>Fremtidige </a:t>
            </a:r>
            <a:r>
              <a:rPr lang="en-IE" dirty="0" err="1">
                <a:hlinkClick r:id="rId3"/>
              </a:rPr>
              <a:t>tendenser_Bedste </a:t>
            </a:r>
            <a:r>
              <a:rPr lang="en-IE" dirty="0">
                <a:hlinkClick r:id="rId3"/>
              </a:rPr>
              <a:t>praksis_Rejsemål_final.pdf </a:t>
            </a:r>
            <a:r>
              <a:rPr lang="en-IE" dirty="0">
                <a:solidFill>
                  <a:srgbClr val="292668"/>
                </a:solidFill>
              </a:rPr>
              <a:t>- </a:t>
            </a:r>
            <a:r>
              <a:rPr lang="en-IE" dirty="0">
                <a:solidFill>
                  <a:srgbClr val="292668"/>
                </a:solidFill>
                <a:ea typeface="Calibri" panose="020F0502020204030204"/>
                <a:cs typeface="Calibri" panose="020F0502020204030204"/>
              </a:rPr>
              <a:t>Fáilte Ireland </a:t>
            </a:r>
            <a:endParaRPr lang="en-IE" dirty="0">
              <a:solidFill>
                <a:srgbClr val="292668"/>
              </a:solidFill>
            </a:endParaRPr>
          </a:p>
        </p:txBody>
      </p:sp>
      <p:sp>
        <p:nvSpPr>
          <p:cNvPr id="11" name="Arrow: Right 10">
            <a:extLst>
              <a:ext uri="{FF2B5EF4-FFF2-40B4-BE49-F238E27FC236}">
                <a16:creationId xmlns:a16="http://schemas.microsoft.com/office/drawing/2014/main" id="{B3A5CE4E-6D88-4780-B233-2C0894D314A2}"/>
              </a:ext>
            </a:extLst>
          </p:cNvPr>
          <p:cNvSpPr/>
          <p:nvPr/>
        </p:nvSpPr>
        <p:spPr>
          <a:xfrm rot="19611854">
            <a:off x="7677086" y="5054915"/>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for at læse mere</a:t>
            </a:r>
          </a:p>
        </p:txBody>
      </p:sp>
    </p:spTree>
    <p:extLst>
      <p:ext uri="{BB962C8B-B14F-4D97-AF65-F5344CB8AC3E}">
        <p14:creationId xmlns:p14="http://schemas.microsoft.com/office/powerpoint/2010/main" val="3329144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557691" y="1670435"/>
            <a:ext cx="6679687" cy="4102937"/>
          </a:xfrm>
          <a:prstGeom prst="rect">
            <a:avLst/>
          </a:prstGeom>
        </p:spPr>
        <p:txBody>
          <a:bodyPr lIns="91440" tIns="45720" rIns="91440" bIns="45720" anchor="t"/>
          <a:lstStyle/>
          <a:p>
            <a:pPr marL="0" indent="0"/>
            <a:r>
              <a:rPr lang="en-IE" b="1" dirty="0">
                <a:ea typeface="+mn-lt"/>
                <a:cs typeface="+mn-lt"/>
              </a:rPr>
              <a:t>Kilkennys mad- og håndværksrute</a:t>
            </a:r>
            <a:r>
              <a:rPr lang="en-US" b="1" dirty="0">
                <a:ea typeface="+mn-lt"/>
                <a:cs typeface="+mn-lt"/>
              </a:rPr>
              <a:t> </a:t>
            </a:r>
          </a:p>
          <a:p>
            <a:pPr marL="0" indent="0"/>
            <a:endParaRPr lang="en-US" dirty="0">
              <a:ea typeface="+mn-lt"/>
              <a:cs typeface="+mn-lt"/>
            </a:endParaRPr>
          </a:p>
          <a:p>
            <a:pPr marL="0" indent="0"/>
            <a:r>
              <a:rPr lang="en-IE" dirty="0">
                <a:ea typeface="Calibri"/>
                <a:cs typeface="Calibri"/>
              </a:rPr>
              <a:t>Denne rute, der </a:t>
            </a:r>
            <a:r>
              <a:rPr lang="en-IE" b="1" dirty="0">
                <a:ea typeface="Calibri"/>
                <a:cs typeface="Calibri"/>
              </a:rPr>
              <a:t>forener historie, kultur og gastronomi</a:t>
            </a:r>
            <a:r>
              <a:rPr lang="en-IE" dirty="0">
                <a:ea typeface="Calibri"/>
                <a:cs typeface="Calibri"/>
              </a:rPr>
              <a:t>, </a:t>
            </a:r>
          </a:p>
          <a:p>
            <a:pPr marL="0" indent="0"/>
            <a:r>
              <a:rPr lang="en-IE" dirty="0">
                <a:ea typeface="Calibri"/>
                <a:cs typeface="Calibri"/>
              </a:rPr>
              <a:t>rute fra Trail Kilkenny – en prisvindende</a:t>
            </a:r>
          </a:p>
          <a:p>
            <a:pPr marL="0" indent="0"/>
            <a:r>
              <a:rPr lang="en-IE" dirty="0">
                <a:ea typeface="Calibri"/>
                <a:cs typeface="Calibri"/>
              </a:rPr>
              <a:t>non-profit organisation, der har vundet priser og har specialiseret sig i en række ruter rundt om i Kilkenny. </a:t>
            </a:r>
          </a:p>
          <a:p>
            <a:pPr marL="0" indent="0"/>
            <a:endParaRPr lang="en-IE" dirty="0">
              <a:ea typeface="Calibri"/>
              <a:cs typeface="Calibri"/>
            </a:endParaRPr>
          </a:p>
          <a:p>
            <a:pPr marL="0" indent="0"/>
            <a:r>
              <a:rPr lang="en-IE" b="1" dirty="0">
                <a:ea typeface="Calibri"/>
                <a:cs typeface="Calibri"/>
              </a:rPr>
              <a:t>Kokke og bryggere: </a:t>
            </a:r>
            <a:r>
              <a:rPr lang="en-IE" dirty="0">
                <a:ea typeface="Calibri"/>
                <a:cs typeface="Calibri"/>
              </a:rPr>
              <a:t>Besøgende møder kokke og håndværksbryggere for at få indsigt i opskriftudvikling, traditionelle ingredienser og historiefortælling inden for gastronomi.</a:t>
            </a:r>
            <a:endParaRPr lang="en-US" dirty="0">
              <a:ea typeface="Calibri"/>
              <a:cs typeface="Calibri"/>
            </a:endParaRPr>
          </a:p>
          <a:p>
            <a:pPr marL="0"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CASESTUDIE</a:t>
            </a:r>
          </a:p>
        </p:txBody>
      </p:sp>
      <p:sp>
        <p:nvSpPr>
          <p:cNvPr id="4" name="TextBox 3">
            <a:extLst>
              <a:ext uri="{FF2B5EF4-FFF2-40B4-BE49-F238E27FC236}">
                <a16:creationId xmlns:a16="http://schemas.microsoft.com/office/drawing/2014/main" id="{8C7B1358-5063-6CE9-5841-88263E36BD03}"/>
              </a:ext>
            </a:extLst>
          </p:cNvPr>
          <p:cNvSpPr txBox="1"/>
          <p:nvPr/>
        </p:nvSpPr>
        <p:spPr>
          <a:xfrm>
            <a:off x="7079672" y="6406204"/>
            <a:ext cx="3976255" cy="461665"/>
          </a:xfrm>
          <a:prstGeom prst="rect">
            <a:avLst/>
          </a:prstGeom>
          <a:noFill/>
        </p:spPr>
        <p:txBody>
          <a:bodyPr wrap="square">
            <a:spAutoFit/>
          </a:bodyPr>
          <a:lstStyle/>
          <a:p>
            <a:pPr algn="ctr"/>
            <a:r>
              <a:rPr lang="en-US" sz="1200">
                <a:hlinkClick r:id="rId3"/>
              </a:rPr>
              <a:t>https://www.smithwicksexperience.com/the-final-draft/kilkenny-food-and-craft-trail</a:t>
            </a:r>
            <a:r>
              <a:rPr lang="en-US" sz="1200"/>
              <a:t> </a:t>
            </a:r>
            <a:endParaRPr lang="en-IE" sz="1200"/>
          </a:p>
        </p:txBody>
      </p:sp>
      <p:sp>
        <p:nvSpPr>
          <p:cNvPr id="5" name="Arrow: Right 4">
            <a:extLst>
              <a:ext uri="{FF2B5EF4-FFF2-40B4-BE49-F238E27FC236}">
                <a16:creationId xmlns:a16="http://schemas.microsoft.com/office/drawing/2014/main" id="{24AE4BB8-3749-9972-426D-758E5CF789B5}"/>
              </a:ext>
            </a:extLst>
          </p:cNvPr>
          <p:cNvSpPr/>
          <p:nvPr/>
        </p:nvSpPr>
        <p:spPr>
          <a:xfrm>
            <a:off x="5605143" y="5773372"/>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a:solidFill>
                  <a:srgbClr val="292668"/>
                </a:solidFill>
                <a:hlinkClick r:id="rId3">
                  <a:extLst>
                    <a:ext uri="{A12FA001-AC4F-418D-AE19-62706E023703}">
                      <ahyp:hlinkClr xmlns:ahyp="http://schemas.microsoft.com/office/drawing/2018/hyperlinkcolor" val="tx"/>
                    </a:ext>
                  </a:extLst>
                </a:hlinkClick>
              </a:rPr>
              <a:t>Klik for at læse</a:t>
            </a:r>
            <a:endParaRPr lang="en-IE">
              <a:solidFill>
                <a:srgbClr val="292668"/>
              </a:solidFill>
            </a:endParaRPr>
          </a:p>
        </p:txBody>
      </p:sp>
      <p:pic>
        <p:nvPicPr>
          <p:cNvPr id="9" name="Picture Placeholder 8">
            <a:hlinkClick r:id="rId3"/>
            <a:extLst>
              <a:ext uri="{FF2B5EF4-FFF2-40B4-BE49-F238E27FC236}">
                <a16:creationId xmlns:a16="http://schemas.microsoft.com/office/drawing/2014/main" id="{BF9AF6F6-EF04-E3BB-6982-8A8CABABFBF1}"/>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49849" t="-28664" r="13379" b="-27934"/>
          <a:stretch/>
        </p:blipFill>
        <p:spPr>
          <a:xfrm>
            <a:off x="7722545" y="1436384"/>
            <a:ext cx="2444127" cy="4336988"/>
          </a:xfrm>
          <a:prstGeom prst="rect">
            <a:avLst/>
          </a:prstGeom>
          <a:solidFill>
            <a:srgbClr val="FFFFFF">
              <a:lumMod val="85000"/>
            </a:srgbClr>
          </a:solidFill>
        </p:spPr>
      </p:pic>
    </p:spTree>
    <p:extLst>
      <p:ext uri="{BB962C8B-B14F-4D97-AF65-F5344CB8AC3E}">
        <p14:creationId xmlns:p14="http://schemas.microsoft.com/office/powerpoint/2010/main" val="239361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descr="Brunch placed on a restaurant round table">
            <a:extLst>
              <a:ext uri="{FF2B5EF4-FFF2-40B4-BE49-F238E27FC236}">
                <a16:creationId xmlns:a16="http://schemas.microsoft.com/office/drawing/2014/main" id="{9EF9F3E2-517A-D141-9F01-9831E126136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6093" t="17269" b="17269"/>
          <a:stretch>
            <a:fillRect/>
          </a:stretch>
        </p:blipFill>
        <p:spPr>
          <a:xfrm>
            <a:off x="238772" y="2626822"/>
            <a:ext cx="8328758" cy="3634830"/>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523514" y="3110948"/>
            <a:ext cx="395841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707537" y="3163246"/>
            <a:ext cx="3717108" cy="646331"/>
          </a:xfrm>
          <a:prstGeom prst="rect">
            <a:avLst/>
          </a:prstGeom>
          <a:noFill/>
        </p:spPr>
        <p:txBody>
          <a:bodyPr wrap="none" rtlCol="0">
            <a:spAutoFit/>
          </a:bodyPr>
          <a:lstStyle/>
          <a:p>
            <a:r>
              <a:rPr lang="en-US" sz="3600" b="1" spc="324">
                <a:solidFill>
                  <a:srgbClr val="F26F46"/>
                </a:solidFill>
                <a:latin typeface="Calibri" panose="020F0502020204030204" pitchFamily="34" charset="0"/>
                <a:cs typeface="Calibri" panose="020F0502020204030204" pitchFamily="34" charset="0"/>
              </a:rPr>
              <a:t>INDLEDNING</a:t>
            </a:r>
          </a:p>
        </p:txBody>
      </p:sp>
      <p:grpSp>
        <p:nvGrpSpPr>
          <p:cNvPr id="6" name="Group 5">
            <a:extLst>
              <a:ext uri="{FF2B5EF4-FFF2-40B4-BE49-F238E27FC236}">
                <a16:creationId xmlns:a16="http://schemas.microsoft.com/office/drawing/2014/main" id="{6A592C18-A129-759D-2A8C-B28F666EACC3}"/>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D941914D-6094-403C-738E-3740110831F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F1A00C5-B02C-057A-5B34-C7BCD7CF36D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0A55076B-A6E3-C119-98AB-F66A7008851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65BBDC-A6BD-192D-B69C-DF707EF0A6E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07C1C4-E75A-78AE-239E-EDB89EE81C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7287B6-65AE-37AB-9EFB-CB5224C7A77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F6C18FB-1854-6D6F-BD42-750CB1ED865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2626A7-B7B8-0858-6145-2780580951E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E000DB7-BCAC-1FCC-48F2-F856D30B564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B66A741-24BD-576D-9292-224670228AD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a:t>Øvelse for elever</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30102" y="2145150"/>
            <a:ext cx="11228726" cy="4281601"/>
          </a:xfrm>
          <a:prstGeom prst="rect">
            <a:avLst/>
          </a:prstGeom>
        </p:spPr>
        <p:txBody>
          <a:bodyPr lIns="91440" tIns="45720" rIns="91440" bIns="45720" anchor="t"/>
          <a:lstStyle/>
          <a:p>
            <a:endParaRPr lang="en-US" dirty="0">
              <a:ea typeface="Calibri"/>
              <a:cs typeface="Calibri"/>
            </a:endParaRPr>
          </a:p>
          <a:p>
            <a:r>
              <a:rPr lang="en-US" dirty="0"/>
              <a:t>Refleksionsøvelse – </a:t>
            </a:r>
            <a:r>
              <a:rPr lang="en-IE" dirty="0"/>
              <a:t>Kortlægning af kulturarv og mad i Kilkenny </a:t>
            </a:r>
            <a:endParaRPr lang="en-US" dirty="0">
              <a:ea typeface="Calibri"/>
              <a:cs typeface="Calibri"/>
            </a:endParaRPr>
          </a:p>
          <a:p>
            <a:endParaRPr lang="en-US" dirty="0">
              <a:ea typeface="+mn-lt"/>
              <a:cs typeface="+mn-lt"/>
            </a:endParaRPr>
          </a:p>
          <a:p>
            <a:pPr>
              <a:spcAft>
                <a:spcPts val="600"/>
              </a:spcAft>
            </a:pPr>
            <a:r>
              <a:rPr lang="en-US" b="1" dirty="0">
                <a:ea typeface="+mn-lt"/>
                <a:cs typeface="+mn-lt"/>
              </a:rPr>
              <a:t>Formål: </a:t>
            </a:r>
            <a:r>
              <a:rPr lang="en-IE" dirty="0"/>
              <a:t>At forstå sammenhængen mellem mad, kulturarv og turisme i en regional by og at udvikle færdigheder inden for destinationsanalyse.</a:t>
            </a:r>
            <a:endParaRPr lang="en-US" dirty="0">
              <a:ea typeface="+mn-lt"/>
              <a:cs typeface="+mn-lt"/>
            </a:endParaRPr>
          </a:p>
          <a:p>
            <a:pPr marL="342900" indent="-342900">
              <a:buFont typeface="Arial" panose="020B0604020202020204" pitchFamily="34" charset="0"/>
              <a:buChar char="•"/>
            </a:pPr>
            <a:r>
              <a:rPr lang="en-IE" dirty="0">
                <a:ea typeface="+mn-lt"/>
                <a:cs typeface="+mn-lt"/>
              </a:rPr>
              <a:t>Lav et kort over Kilkenny, der forbinder de vigtigste fødevareproducenter, markeder, restauranter og kulturarvssteder.</a:t>
            </a:r>
          </a:p>
          <a:p>
            <a:pPr marL="342900" indent="-342900">
              <a:buFont typeface="Arial" panose="020B0604020202020204" pitchFamily="34" charset="0"/>
              <a:buChar char="•"/>
            </a:pPr>
            <a:r>
              <a:rPr lang="en-IE" dirty="0">
                <a:ea typeface="+mn-lt"/>
                <a:cs typeface="+mn-lt"/>
              </a:rPr>
              <a:t>Fremhæv ruter, som en madturist kan følge for at opleve lokale kulinariske traditioner og middelalderarv.</a:t>
            </a:r>
          </a:p>
          <a:p>
            <a:pPr marL="342900" indent="-342900">
              <a:buFont typeface="Arial" panose="020B0604020202020204" pitchFamily="34" charset="0"/>
              <a:buChar char="•"/>
            </a:pPr>
            <a:r>
              <a:rPr lang="en-IE" dirty="0">
                <a:ea typeface="+mn-lt"/>
                <a:cs typeface="+mn-lt"/>
              </a:rPr>
              <a:t>Identificer styrker, svagheder, muligheder og udfordringer (SWOT) for Kilkenny som en destination for madkulturarv.</a:t>
            </a:r>
          </a:p>
          <a:p>
            <a:endParaRPr lang="en-US"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25877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descr="Herbs on bundles on a wood table">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7308" b="17308"/>
          <a:stretch>
            <a:fillRect/>
          </a:stretch>
        </p:blipFill>
        <p:spPr>
          <a:xfrm>
            <a:off x="238772" y="2626822"/>
            <a:ext cx="8328758" cy="3634830"/>
          </a:xfrm>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04</a:t>
            </a:r>
          </a:p>
        </p:txBody>
      </p:sp>
      <p:sp>
        <p:nvSpPr>
          <p:cNvPr id="14" name="Rectangle 13">
            <a:extLst>
              <a:ext uri="{FF2B5EF4-FFF2-40B4-BE49-F238E27FC236}">
                <a16:creationId xmlns:a16="http://schemas.microsoft.com/office/drawing/2014/main" id="{94A2FE3F-F4C2-BB91-1F10-E78D3D716B5B}"/>
              </a:ext>
            </a:extLst>
          </p:cNvPr>
          <p:cNvSpPr/>
          <p:nvPr/>
        </p:nvSpPr>
        <p:spPr>
          <a:xfrm>
            <a:off x="5680542" y="3137096"/>
            <a:ext cx="5035780"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5680542" y="3189394"/>
            <a:ext cx="5199629" cy="646331"/>
          </a:xfrm>
          <a:prstGeom prst="rect">
            <a:avLst/>
          </a:prstGeom>
          <a:noFill/>
        </p:spPr>
        <p:txBody>
          <a:bodyPr wrap="none" lIns="91440" tIns="45720" rIns="91440" bIns="45720" rtlCol="0" anchor="t">
            <a:spAutoFit/>
          </a:bodyPr>
          <a:lstStyle/>
          <a:p>
            <a:r>
              <a:rPr lang="en-US" sz="3600" b="1" spc="324">
                <a:solidFill>
                  <a:srgbClr val="F26F46"/>
                </a:solidFill>
                <a:latin typeface="Calibri"/>
                <a:ea typeface="Calibri"/>
                <a:cs typeface="Calibri"/>
              </a:rPr>
              <a:t>Konklusion/Resumé </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2345167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173822" y="1054043"/>
            <a:ext cx="5800928" cy="5803957"/>
          </a:xfrm>
          <a:prstGeom prst="rect">
            <a:avLst/>
          </a:prstGeom>
        </p:spPr>
        <p:txBody>
          <a:bodyPr/>
          <a:lstStyle/>
          <a:p>
            <a:pPr marL="342900" indent="-342900">
              <a:spcAft>
                <a:spcPts val="600"/>
              </a:spcAft>
              <a:buFont typeface="Wingdings" panose="05000000000000000000" pitchFamily="2" charset="2"/>
              <a:buChar char="Ø"/>
            </a:pPr>
            <a:r>
              <a:rPr lang="en-IE" sz="2300" dirty="0"/>
              <a:t>Madturisme forbinder kultur, sted og lokale fødevaresystemer.</a:t>
            </a:r>
          </a:p>
          <a:p>
            <a:pPr marL="342900" indent="-342900">
              <a:spcAft>
                <a:spcPts val="600"/>
              </a:spcAft>
              <a:buFont typeface="Wingdings" panose="05000000000000000000" pitchFamily="2" charset="2"/>
              <a:buChar char="Ø"/>
            </a:pPr>
            <a:r>
              <a:rPr lang="en-IE" sz="2300" dirty="0"/>
              <a:t>Bæredygtige og stedsspecifikke tilgange støtter lokalsamfund og lokale producenter.</a:t>
            </a:r>
          </a:p>
          <a:p>
            <a:pPr marL="342900" indent="-342900">
              <a:spcAft>
                <a:spcPts val="600"/>
              </a:spcAft>
              <a:buFont typeface="Wingdings" panose="05000000000000000000" pitchFamily="2" charset="2"/>
              <a:buChar char="Ø"/>
            </a:pPr>
            <a:r>
              <a:rPr lang="en-IE" sz="2300" dirty="0"/>
              <a:t>Gennemtænkte oplevelser øger de besøgendes engagement og fremmer den regionale identitet.</a:t>
            </a:r>
          </a:p>
          <a:p>
            <a:pPr marL="342900" indent="-342900">
              <a:spcAft>
                <a:spcPts val="600"/>
              </a:spcAft>
              <a:buFont typeface="Wingdings" panose="05000000000000000000" pitchFamily="2" charset="2"/>
              <a:buChar char="Ø"/>
            </a:pPr>
            <a:r>
              <a:rPr lang="en-IE" sz="2300" dirty="0"/>
              <a:t>Samarbejde mellem erhvervslivet, lokalsamfundet og beslutningstagere fremmer innovation inden for madturisme.</a:t>
            </a:r>
          </a:p>
          <a:p>
            <a:pPr marL="342900" indent="-342900">
              <a:spcAft>
                <a:spcPts val="600"/>
              </a:spcAft>
              <a:buFont typeface="Wingdings" panose="05000000000000000000" pitchFamily="2" charset="2"/>
              <a:buChar char="Ø"/>
            </a:pPr>
            <a:r>
              <a:rPr lang="en-IE" sz="2300" dirty="0"/>
              <a:t>Praktisk læring gennem feltbesøg og sensorisk udforskning styrker de praktiske færdigheder.</a:t>
            </a:r>
          </a:p>
          <a:p>
            <a:pPr marL="342900" indent="-342900">
              <a:spcAft>
                <a:spcPts val="600"/>
              </a:spcAft>
              <a:buFont typeface="Wingdings" panose="05000000000000000000" pitchFamily="2" charset="2"/>
              <a:buChar char="Ø"/>
            </a:pPr>
            <a:r>
              <a:rPr lang="en-IE" sz="2300" dirty="0"/>
              <a:t>At forstå mad, kultur og turisme er med til at skabe meningsfulde, ansvarlige og mindeværdige oplevelser for de besøgende.</a:t>
            </a:r>
          </a:p>
          <a:p>
            <a:pPr>
              <a:spcAft>
                <a:spcPts val="600"/>
              </a:spcAft>
            </a:pPr>
            <a:endParaRPr lang="en-US" sz="2300" dirty="0"/>
          </a:p>
        </p:txBody>
      </p:sp>
      <p:pic>
        <p:nvPicPr>
          <p:cNvPr id="6" name="Picture Placeholder 58">
            <a:extLst>
              <a:ext uri="{FF2B5EF4-FFF2-40B4-BE49-F238E27FC236}">
                <a16:creationId xmlns:a16="http://schemas.microsoft.com/office/drawing/2014/main" id="{44F1BC9D-9EC0-1C26-E5CD-9C8363417B3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6349" r="6349"/>
          <a:stretch>
            <a:fillRect/>
          </a:stretch>
        </p:blipFill>
        <p:spPr/>
      </p:pic>
      <p:sp>
        <p:nvSpPr>
          <p:cNvPr id="3" name="TextBox 2">
            <a:extLst>
              <a:ext uri="{FF2B5EF4-FFF2-40B4-BE49-F238E27FC236}">
                <a16:creationId xmlns:a16="http://schemas.microsoft.com/office/drawing/2014/main" id="{2F3ABC3D-0B89-6613-9C7A-9DD4AB6F1D3C}"/>
              </a:ext>
            </a:extLst>
          </p:cNvPr>
          <p:cNvSpPr txBox="1"/>
          <p:nvPr/>
        </p:nvSpPr>
        <p:spPr>
          <a:xfrm>
            <a:off x="894944" y="315724"/>
            <a:ext cx="10476690" cy="646331"/>
          </a:xfrm>
          <a:prstGeom prst="rect">
            <a:avLst/>
          </a:prstGeom>
          <a:noFill/>
        </p:spPr>
        <p:txBody>
          <a:bodyPr wrap="square" rtlCol="0">
            <a:spAutoFit/>
          </a:bodyPr>
          <a:lstStyle/>
          <a:p>
            <a:r>
              <a:rPr lang="en-IE" sz="3600" b="1" dirty="0">
                <a:solidFill>
                  <a:srgbClr val="F26F46"/>
                </a:solidFill>
              </a:rPr>
              <a:t>Mulighederne inden for madturisme</a:t>
            </a:r>
          </a:p>
        </p:txBody>
      </p:sp>
    </p:spTree>
    <p:extLst>
      <p:ext uri="{BB962C8B-B14F-4D97-AF65-F5344CB8AC3E}">
        <p14:creationId xmlns:p14="http://schemas.microsoft.com/office/powerpoint/2010/main" val="2155738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30">
            <a:extLst>
              <a:ext uri="{FF2B5EF4-FFF2-40B4-BE49-F238E27FC236}">
                <a16:creationId xmlns:a16="http://schemas.microsoft.com/office/drawing/2014/main" id="{C2C98D1A-3AAA-2855-EC44-CE1FF1EE1B1D}"/>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l="19516" t="22463" r="19830" b="4082"/>
          <a:stretch/>
        </p:blipFill>
        <p:spPr>
          <a:xfrm>
            <a:off x="799128" y="746272"/>
            <a:ext cx="10203652" cy="5365455"/>
          </a:xfrm>
          <a:prstGeom prst="rect">
            <a:avLst/>
          </a:prstGeom>
        </p:spPr>
      </p:pic>
      <p:sp>
        <p:nvSpPr>
          <p:cNvPr id="15" name="Text Placeholder 14">
            <a:extLst>
              <a:ext uri="{FF2B5EF4-FFF2-40B4-BE49-F238E27FC236}">
                <a16:creationId xmlns:a16="http://schemas.microsoft.com/office/drawing/2014/main" id="{3F3FB26F-94EA-58F8-4C25-D213BCD4D0D3}"/>
              </a:ext>
            </a:extLst>
          </p:cNvPr>
          <p:cNvSpPr>
            <a:spLocks noGrp="1"/>
          </p:cNvSpPr>
          <p:nvPr>
            <p:ph type="body" sz="quarter" idx="19"/>
          </p:nvPr>
        </p:nvSpPr>
        <p:spPr>
          <a:xfrm>
            <a:off x="752484" y="4301317"/>
            <a:ext cx="10296939" cy="1412802"/>
          </a:xfrm>
        </p:spPr>
        <p:txBody>
          <a:bodyPr lIns="91440" tIns="45720" rIns="91440" bIns="45720" anchor="ctr"/>
          <a:lstStyle/>
          <a:p>
            <a:pPr>
              <a:lnSpc>
                <a:spcPct val="100000"/>
              </a:lnSpc>
              <a:spcBef>
                <a:spcPts val="0"/>
              </a:spcBef>
            </a:pPr>
            <a:r>
              <a:rPr lang="en-US" sz="4800" b="1" i="1" dirty="0"/>
              <a:t>Man skal opleve en kultur for at forstå den </a:t>
            </a:r>
          </a:p>
          <a:p>
            <a:pPr>
              <a:lnSpc>
                <a:spcPts val="3000"/>
              </a:lnSpc>
              <a:spcBef>
                <a:spcPts val="0"/>
              </a:spcBef>
            </a:pPr>
            <a:endParaRPr lang="en-US" dirty="0"/>
          </a:p>
          <a:p>
            <a:pPr>
              <a:lnSpc>
                <a:spcPts val="3000"/>
              </a:lnSpc>
              <a:spcBef>
                <a:spcPts val="0"/>
              </a:spcBef>
            </a:pPr>
            <a:r>
              <a:rPr lang="en-US" dirty="0"/>
              <a:t>– Deborah Cater.</a:t>
            </a:r>
          </a:p>
          <a:p>
            <a:pPr algn="ctr">
              <a:lnSpc>
                <a:spcPts val="3000"/>
              </a:lnSpc>
              <a:spcBef>
                <a:spcPts val="0"/>
              </a:spcBef>
            </a:pPr>
            <a:endParaRPr lang="en-IE" sz="3600" dirty="0">
              <a:solidFill>
                <a:srgbClr val="292668"/>
              </a:solidFill>
              <a:latin typeface="Calibri" panose="020F0502020204030204" pitchFamily="34" charset="0"/>
              <a:ea typeface="Calibri"/>
              <a:cs typeface="Calibri" panose="020F0502020204030204" pitchFamily="34" charset="0"/>
            </a:endParaRPr>
          </a:p>
        </p:txBody>
      </p:sp>
      <p:grpSp>
        <p:nvGrpSpPr>
          <p:cNvPr id="17" name="Group 16">
            <a:extLst>
              <a:ext uri="{FF2B5EF4-FFF2-40B4-BE49-F238E27FC236}">
                <a16:creationId xmlns:a16="http://schemas.microsoft.com/office/drawing/2014/main" id="{72F81353-4481-D709-2B3B-708AFFBDFB08}"/>
              </a:ext>
            </a:extLst>
          </p:cNvPr>
          <p:cNvGrpSpPr/>
          <p:nvPr/>
        </p:nvGrpSpPr>
        <p:grpSpPr>
          <a:xfrm>
            <a:off x="1043072" y="2673269"/>
            <a:ext cx="1487826" cy="1083162"/>
            <a:chOff x="3400450" y="986392"/>
            <a:chExt cx="1487826" cy="1083162"/>
          </a:xfrm>
        </p:grpSpPr>
        <p:sp>
          <p:nvSpPr>
            <p:cNvPr id="18" name="Freeform 17">
              <a:extLst>
                <a:ext uri="{FF2B5EF4-FFF2-40B4-BE49-F238E27FC236}">
                  <a16:creationId xmlns:a16="http://schemas.microsoft.com/office/drawing/2014/main" id="{20364B7C-729C-C6F6-40F1-3CE6180EC16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A94A0FC-10FF-4CED-1CCB-64FA1D6DFF8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92668"/>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007964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3" descr="Video camera recording man baking, smelling handful of blueberries">
            <a:extLst>
              <a:ext uri="{FF2B5EF4-FFF2-40B4-BE49-F238E27FC236}">
                <a16:creationId xmlns:a16="http://schemas.microsoft.com/office/drawing/2014/main" id="{10D85E56-2506-40F1-5560-E25AE33AFDD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31826" r="16121"/>
          <a:stretch>
            <a:fillRect/>
          </a:stretch>
        </p:blipFill>
        <p:spPr>
          <a:xfrm>
            <a:off x="382664" y="385460"/>
            <a:ext cx="4107750" cy="6087079"/>
          </a:xfrm>
          <a:prstGeom prst="rect">
            <a:avLst/>
          </a:prstGeom>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940626" y="2743200"/>
            <a:ext cx="6414559" cy="2809703"/>
          </a:xfrm>
        </p:spPr>
        <p:txBody>
          <a:bodyPr lIns="91440" tIns="45720" rIns="91440" bIns="45720" anchor="t"/>
          <a:lstStyle/>
          <a:p>
            <a:pPr algn="ctr"/>
            <a:r>
              <a:rPr lang="en-US" sz="4000" i="1" dirty="0"/>
              <a:t>Et billede siger mere end tusind ord, en video rummer tusindvis af billeder </a:t>
            </a:r>
          </a:p>
        </p:txBody>
      </p:sp>
      <p:sp>
        <p:nvSpPr>
          <p:cNvPr id="13" name="Rectangle 12">
            <a:extLst>
              <a:ext uri="{FF2B5EF4-FFF2-40B4-BE49-F238E27FC236}">
                <a16:creationId xmlns:a16="http://schemas.microsoft.com/office/drawing/2014/main" id="{F5B3DF5B-B659-D26B-965C-36176B3B9B03}"/>
              </a:ext>
            </a:extLst>
          </p:cNvPr>
          <p:cNvSpPr/>
          <p:nvPr/>
        </p:nvSpPr>
        <p:spPr>
          <a:xfrm>
            <a:off x="3926747" y="1653852"/>
            <a:ext cx="7590767" cy="76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3928771" y="1719922"/>
            <a:ext cx="7975453" cy="646331"/>
          </a:xfrm>
          <a:prstGeom prst="rect">
            <a:avLst/>
          </a:prstGeom>
          <a:noFill/>
        </p:spPr>
        <p:txBody>
          <a:bodyPr wrap="none" lIns="91440" tIns="45720" rIns="91440" bIns="45720" rtlCol="0" anchor="t">
            <a:spAutoFit/>
          </a:bodyPr>
          <a:lstStyle/>
          <a:p>
            <a:r>
              <a:rPr lang="en-US" sz="3600" b="1" spc="324">
                <a:solidFill>
                  <a:srgbClr val="F26F46"/>
                </a:solidFill>
                <a:latin typeface="Calibri"/>
                <a:ea typeface="Calibri"/>
                <a:cs typeface="Calibri"/>
              </a:rPr>
              <a:t>Nogle videoer om madturisme </a:t>
            </a:r>
          </a:p>
        </p:txBody>
      </p:sp>
      <p:grpSp>
        <p:nvGrpSpPr>
          <p:cNvPr id="11" name="Group 10">
            <a:extLst>
              <a:ext uri="{FF2B5EF4-FFF2-40B4-BE49-F238E27FC236}">
                <a16:creationId xmlns:a16="http://schemas.microsoft.com/office/drawing/2014/main" id="{1F5211E4-E241-DBCC-C738-8E6B86B809EA}"/>
              </a:ext>
            </a:extLst>
          </p:cNvPr>
          <p:cNvGrpSpPr/>
          <p:nvPr/>
        </p:nvGrpSpPr>
        <p:grpSpPr>
          <a:xfrm>
            <a:off x="0" y="4438165"/>
            <a:ext cx="2366621" cy="2933183"/>
            <a:chOff x="2887563" y="4517695"/>
            <a:chExt cx="1145987" cy="1420333"/>
          </a:xfrm>
          <a:solidFill>
            <a:schemeClr val="bg1">
              <a:alpha val="26000"/>
            </a:schemeClr>
          </a:solidFill>
        </p:grpSpPr>
        <p:sp>
          <p:nvSpPr>
            <p:cNvPr id="15" name="Freeform 14">
              <a:extLst>
                <a:ext uri="{FF2B5EF4-FFF2-40B4-BE49-F238E27FC236}">
                  <a16:creationId xmlns:a16="http://schemas.microsoft.com/office/drawing/2014/main" id="{3B9717C2-7F83-A0B6-5A23-C367925F93F3}"/>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6" name="Graphic 10">
              <a:extLst>
                <a:ext uri="{FF2B5EF4-FFF2-40B4-BE49-F238E27FC236}">
                  <a16:creationId xmlns:a16="http://schemas.microsoft.com/office/drawing/2014/main" id="{DB79504E-3344-394F-F0BF-F0347AC66F41}"/>
                </a:ext>
              </a:extLst>
            </p:cNvPr>
            <p:cNvGrpSpPr/>
            <p:nvPr/>
          </p:nvGrpSpPr>
          <p:grpSpPr>
            <a:xfrm>
              <a:off x="3495254" y="4781992"/>
              <a:ext cx="536857" cy="499528"/>
              <a:chOff x="3495254" y="4781992"/>
              <a:chExt cx="536857" cy="499528"/>
            </a:xfrm>
            <a:grpFill/>
          </p:grpSpPr>
          <p:sp>
            <p:nvSpPr>
              <p:cNvPr id="21" name="Freeform 20">
                <a:extLst>
                  <a:ext uri="{FF2B5EF4-FFF2-40B4-BE49-F238E27FC236}">
                    <a16:creationId xmlns:a16="http://schemas.microsoft.com/office/drawing/2014/main" id="{C179DD70-BFA4-2FD4-B5EA-6A8453FB893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E1FFE6A-3FAC-1157-89C1-1566CA59879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EC66710-911C-E464-CE58-9A5A646E48B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A246B12-F787-F871-CBCD-15045DA21A0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A5B60779-1800-DDD4-E765-3A48D15D3A7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DF6DAF-A97E-7FB7-73AD-5249E2A39ADC}"/>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E35148B-0858-A5A2-4DA8-10C908B84F05}"/>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49700C2-0BBC-2FF4-DE41-3F551D5233A1}"/>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3EBBA6E1-8F99-E7E2-576B-17FE956B26C6}"/>
              </a:ext>
            </a:extLst>
          </p:cNvPr>
          <p:cNvGrpSpPr/>
          <p:nvPr/>
        </p:nvGrpSpPr>
        <p:grpSpPr>
          <a:xfrm>
            <a:off x="3926747" y="2887418"/>
            <a:ext cx="1487826" cy="1083162"/>
            <a:chOff x="3400450" y="986392"/>
            <a:chExt cx="1487826" cy="1083162"/>
          </a:xfrm>
        </p:grpSpPr>
        <p:sp>
          <p:nvSpPr>
            <p:cNvPr id="3" name="Freeform 17">
              <a:extLst>
                <a:ext uri="{FF2B5EF4-FFF2-40B4-BE49-F238E27FC236}">
                  <a16:creationId xmlns:a16="http://schemas.microsoft.com/office/drawing/2014/main" id="{61E7F9B5-36AD-2062-38D0-38D0AEEC7EA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5" name="Freeform 18">
              <a:extLst>
                <a:ext uri="{FF2B5EF4-FFF2-40B4-BE49-F238E27FC236}">
                  <a16:creationId xmlns:a16="http://schemas.microsoft.com/office/drawing/2014/main" id="{57124A30-3C33-FD3D-CC29-FF8BDF2AFB97}"/>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92668"/>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3993980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850900" y="593866"/>
            <a:ext cx="10718970" cy="992652"/>
          </a:xfrm>
        </p:spPr>
        <p:txBody>
          <a:bodyPr/>
          <a:lstStyle/>
          <a:p>
            <a:r>
              <a:rPr lang="en-IE" b="1"/>
              <a:t>Et eksempel på fremme af landlige smagsoplevelser – »Taste the Island« – en hyldest til Irlands mad og drikke </a:t>
            </a:r>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6766248" y="1715499"/>
            <a:ext cx="4990998" cy="4102937"/>
          </a:xfrm>
        </p:spPr>
        <p:txBody>
          <a:bodyPr lIns="91440" tIns="45720" rIns="91440" bIns="45720" anchor="t"/>
          <a:lstStyle/>
          <a:p>
            <a:pPr marL="342900" indent="-342900">
              <a:buFont typeface="Arial" panose="020B0604020202020204" pitchFamily="34" charset="0"/>
              <a:buChar char="•"/>
            </a:pPr>
            <a:r>
              <a:rPr lang="en-IE">
                <a:effectLst/>
              </a:rPr>
              <a:t>Passionerede håndværksproducenter, dygtige kokke, der har arbejdet i nogle af verdens bedste køkkener, friske lokale råvarer og en fremragende bryggeri- og destilleribranche har skabt en madscene i verdensklasse. </a:t>
            </a:r>
            <a:endParaRPr lang="en-IE">
              <a:effectLst/>
              <a:ea typeface="Calibri"/>
              <a:cs typeface="Calibri"/>
            </a:endParaRPr>
          </a:p>
          <a:p>
            <a:pPr marL="342900" indent="-342900">
              <a:buFont typeface="Arial" panose="020B0604020202020204" pitchFamily="34" charset="0"/>
              <a:buChar char="•"/>
            </a:pPr>
            <a:endParaRPr lang="en-IE"/>
          </a:p>
          <a:p>
            <a:pPr marL="342900" indent="-342900">
              <a:buFont typeface="Arial" panose="020B0604020202020204" pitchFamily="34" charset="0"/>
              <a:buChar char="•"/>
            </a:pPr>
            <a:r>
              <a:rPr lang="en-IE">
                <a:effectLst/>
              </a:rPr>
              <a:t>Mød producenterne, oplev stemningen på en madfestival og et bondemarked, eller følg en madrute langs den vindomsuste Wild Atlantic Way eller gennem nogle af vores bys bedst bevarede hemmeligheder... Kom med os og smag på øen.</a:t>
            </a:r>
            <a:endParaRPr lang="en-IE">
              <a:ea typeface="Calibri" panose="020F0502020204030204"/>
              <a:cs typeface="Calibri" panose="020F0502020204030204"/>
            </a:endParaRPr>
          </a:p>
        </p:txBody>
      </p:sp>
      <p:pic>
        <p:nvPicPr>
          <p:cNvPr id="4" name="Online Media 3" title="Taste the Island - a celebration of Ireland's food and drink">
            <a:hlinkClick r:id="" action="ppaction://media"/>
            <a:extLst>
              <a:ext uri="{FF2B5EF4-FFF2-40B4-BE49-F238E27FC236}">
                <a16:creationId xmlns:a16="http://schemas.microsoft.com/office/drawing/2014/main" id="{F2A66360-EE3D-47C5-A296-199D524ED47F}"/>
              </a:ext>
            </a:extLst>
          </p:cNvPr>
          <p:cNvPicPr>
            <a:picLocks noRot="1" noChangeAspect="1"/>
          </p:cNvPicPr>
          <p:nvPr>
            <a:videoFile r:link="rId1"/>
          </p:nvPr>
        </p:nvPicPr>
        <p:blipFill>
          <a:blip r:embed="rId3"/>
          <a:stretch>
            <a:fillRect/>
          </a:stretch>
        </p:blipFill>
        <p:spPr>
          <a:xfrm>
            <a:off x="1042974" y="2441643"/>
            <a:ext cx="5053026" cy="3142034"/>
          </a:xfrm>
          <a:prstGeom prst="rect">
            <a:avLst/>
          </a:prstGeom>
        </p:spPr>
      </p:pic>
      <p:sp>
        <p:nvSpPr>
          <p:cNvPr id="6" name="TextBox 5">
            <a:extLst>
              <a:ext uri="{FF2B5EF4-FFF2-40B4-BE49-F238E27FC236}">
                <a16:creationId xmlns:a16="http://schemas.microsoft.com/office/drawing/2014/main" id="{D7A9E4FD-9F33-AD7F-784B-1D33FBC1659B}"/>
              </a:ext>
            </a:extLst>
          </p:cNvPr>
          <p:cNvSpPr txBox="1"/>
          <p:nvPr/>
        </p:nvSpPr>
        <p:spPr>
          <a:xfrm>
            <a:off x="1042974" y="6192230"/>
            <a:ext cx="7650804" cy="369332"/>
          </a:xfrm>
          <a:prstGeom prst="rect">
            <a:avLst/>
          </a:prstGeom>
          <a:noFill/>
        </p:spPr>
        <p:txBody>
          <a:bodyPr wrap="square">
            <a:spAutoFit/>
          </a:bodyPr>
          <a:lstStyle/>
          <a:p>
            <a:r>
              <a:rPr lang="en-US" dirty="0">
                <a:hlinkClick r:id="rId4"/>
              </a:rPr>
              <a:t>Taste the Island – en hyldest til Irlands mad og drikke</a:t>
            </a:r>
            <a:endParaRPr lang="en-IE" dirty="0"/>
          </a:p>
        </p:txBody>
      </p:sp>
    </p:spTree>
    <p:extLst>
      <p:ext uri="{BB962C8B-B14F-4D97-AF65-F5344CB8AC3E}">
        <p14:creationId xmlns:p14="http://schemas.microsoft.com/office/powerpoint/2010/main" val="140557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850900" y="593866"/>
            <a:ext cx="10718970" cy="992652"/>
          </a:xfrm>
        </p:spPr>
        <p:txBody>
          <a:bodyPr/>
          <a:lstStyle/>
          <a:p>
            <a:r>
              <a:rPr lang="en-IE" b="1"/>
              <a:t>Et eksempel på fremme af madoplevelser, kultur og turisme  </a:t>
            </a:r>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6312135" y="1586518"/>
            <a:ext cx="5793091" cy="4102937"/>
          </a:xfrm>
        </p:spPr>
        <p:txBody>
          <a:bodyPr lIns="91440" tIns="45720" rIns="91440" bIns="45720" anchor="t"/>
          <a:lstStyle/>
          <a:p>
            <a:pPr marL="342900" indent="-342900">
              <a:buFont typeface="Arial" panose="020B0604020202020204" pitchFamily="34" charset="0"/>
              <a:buChar char="•"/>
            </a:pPr>
            <a:r>
              <a:rPr lang="en-IE" dirty="0">
                <a:effectLst/>
                <a:hlinkClick r:id="rId3"/>
              </a:rPr>
              <a:t>Good Food Ireland® Experiences </a:t>
            </a:r>
            <a:r>
              <a:rPr lang="en-IE" dirty="0">
                <a:effectLst/>
              </a:rPr>
              <a:t>promoverer god mad, men viser også, hvordan det handler om de passionerede landmænd, fiskere, producenter, kokke og håndværkere, der fremviser Irlands autentiske madkultur, samtidig med at de går ind for bæredygtighed. </a:t>
            </a:r>
            <a:endParaRPr lang="en-IE" dirty="0"/>
          </a:p>
          <a:p>
            <a:pPr marL="342900" indent="-342900">
              <a:buFont typeface="Arial" panose="020B0604020202020204" pitchFamily="34" charset="0"/>
              <a:buChar char="•"/>
            </a:pPr>
            <a:r>
              <a:rPr lang="en-IE" dirty="0">
                <a:effectLst/>
              </a:rPr>
              <a:t>Fra gårdsture og smagninger til besøg på destillerier, madlavningskurser og private kulinariske eventyr tilbyder platformen unikke oplevelser skabt med stolthed og tradition. Man kan fordybe sig i Irlands rige kulinariske arv og varme gæstfrihed.</a:t>
            </a:r>
            <a:endParaRPr lang="en-IE" dirty="0">
              <a:ea typeface="Calibri" panose="020F0502020204030204"/>
              <a:cs typeface="Calibri" panose="020F0502020204030204"/>
            </a:endParaRPr>
          </a:p>
        </p:txBody>
      </p:sp>
      <p:pic>
        <p:nvPicPr>
          <p:cNvPr id="5" name="Online Media 4" title="Good Food Ireland® Launches First Irish Food &amp; Drink Experiences Platform">
            <a:hlinkClick r:id="" action="ppaction://media"/>
            <a:extLst>
              <a:ext uri="{FF2B5EF4-FFF2-40B4-BE49-F238E27FC236}">
                <a16:creationId xmlns:a16="http://schemas.microsoft.com/office/drawing/2014/main" id="{7C7F0211-295A-473D-A44A-4EF39A36D971}"/>
              </a:ext>
            </a:extLst>
          </p:cNvPr>
          <p:cNvPicPr>
            <a:picLocks noRot="1" noChangeAspect="1"/>
          </p:cNvPicPr>
          <p:nvPr>
            <a:videoFile r:link="rId1"/>
          </p:nvPr>
        </p:nvPicPr>
        <p:blipFill>
          <a:blip r:embed="rId4"/>
          <a:stretch>
            <a:fillRect/>
          </a:stretch>
        </p:blipFill>
        <p:spPr>
          <a:xfrm>
            <a:off x="992221" y="2402927"/>
            <a:ext cx="5103779" cy="3411921"/>
          </a:xfrm>
          <a:prstGeom prst="rect">
            <a:avLst/>
          </a:prstGeom>
        </p:spPr>
      </p:pic>
      <p:sp>
        <p:nvSpPr>
          <p:cNvPr id="6" name="TextBox 5">
            <a:extLst>
              <a:ext uri="{FF2B5EF4-FFF2-40B4-BE49-F238E27FC236}">
                <a16:creationId xmlns:a16="http://schemas.microsoft.com/office/drawing/2014/main" id="{966B4F29-6BFA-BB51-0AC8-8A4AE204AEBC}"/>
              </a:ext>
            </a:extLst>
          </p:cNvPr>
          <p:cNvSpPr txBox="1"/>
          <p:nvPr/>
        </p:nvSpPr>
        <p:spPr>
          <a:xfrm>
            <a:off x="922415" y="6134484"/>
            <a:ext cx="5793091" cy="646331"/>
          </a:xfrm>
          <a:prstGeom prst="rect">
            <a:avLst/>
          </a:prstGeom>
          <a:noFill/>
        </p:spPr>
        <p:txBody>
          <a:bodyPr wrap="square">
            <a:spAutoFit/>
          </a:bodyPr>
          <a:lstStyle/>
          <a:p>
            <a:r>
              <a:rPr lang="en-US" dirty="0">
                <a:hlinkClick r:id="rId5"/>
              </a:rPr>
              <a:t>Good Food Ireland® lancerer den første irske platform for mad- og drikkeoplevelser</a:t>
            </a:r>
            <a:endParaRPr lang="en-IE" dirty="0"/>
          </a:p>
        </p:txBody>
      </p:sp>
    </p:spTree>
    <p:extLst>
      <p:ext uri="{BB962C8B-B14F-4D97-AF65-F5344CB8AC3E}">
        <p14:creationId xmlns:p14="http://schemas.microsoft.com/office/powerpoint/2010/main" val="23023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CB49C608-3884-3044-8AB1-E29E2F594319}"/>
              </a:ext>
            </a:extLst>
          </p:cNvPr>
          <p:cNvSpPr txBox="1">
            <a:spLocks noGrp="1"/>
          </p:cNvSpPr>
          <p:nvPr>
            <p:ph type="body" sz="quarter" idx="4294967295"/>
          </p:nvPr>
        </p:nvSpPr>
        <p:spPr>
          <a:xfrm>
            <a:off x="2040612" y="3372170"/>
            <a:ext cx="5881768" cy="634246"/>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FFFFF"/>
                </a:solidFill>
                <a:latin typeface="Calibri"/>
              </a:rPr>
              <a:t>TAK</a:t>
            </a:r>
          </a:p>
        </p:txBody>
      </p:sp>
      <p:sp>
        <p:nvSpPr>
          <p:cNvPr id="4" name="TextBox 2">
            <a:extLst>
              <a:ext uri="{FF2B5EF4-FFF2-40B4-BE49-F238E27FC236}">
                <a16:creationId xmlns:a16="http://schemas.microsoft.com/office/drawing/2014/main" id="{0C284F1F-7024-29A5-E90B-08255C66D390}"/>
              </a:ext>
            </a:extLst>
          </p:cNvPr>
          <p:cNvSpPr txBox="1"/>
          <p:nvPr/>
        </p:nvSpPr>
        <p:spPr>
          <a:xfrm>
            <a:off x="6504474" y="5941789"/>
            <a:ext cx="5194496" cy="61555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292668"/>
                </a:solidFill>
                <a:uFillTx/>
                <a:latin typeface="Calibri" pitchFamily="34"/>
                <a:cs typeface="Calibri" pitchFamily="34"/>
              </a:rPr>
              <a:t>www.foodecocultureedu.eu</a:t>
            </a:r>
          </a:p>
        </p:txBody>
      </p:sp>
      <p:grpSp>
        <p:nvGrpSpPr>
          <p:cNvPr id="6" name="Group 4">
            <a:extLst>
              <a:ext uri="{FF2B5EF4-FFF2-40B4-BE49-F238E27FC236}">
                <a16:creationId xmlns:a16="http://schemas.microsoft.com/office/drawing/2014/main" id="{0886B898-073D-CBE1-8D5B-CBE13DD51D35}"/>
              </a:ext>
            </a:extLst>
          </p:cNvPr>
          <p:cNvGrpSpPr/>
          <p:nvPr/>
        </p:nvGrpSpPr>
        <p:grpSpPr>
          <a:xfrm>
            <a:off x="8462196" y="4763109"/>
            <a:ext cx="2602674" cy="579719"/>
            <a:chOff x="8462196" y="4763109"/>
            <a:chExt cx="2602674" cy="579719"/>
          </a:xfrm>
        </p:grpSpPr>
        <p:grpSp>
          <p:nvGrpSpPr>
            <p:cNvPr id="7" name="Graphic 3">
              <a:extLst>
                <a:ext uri="{FF2B5EF4-FFF2-40B4-BE49-F238E27FC236}">
                  <a16:creationId xmlns:a16="http://schemas.microsoft.com/office/drawing/2014/main" id="{E68599FD-1F1A-EEFB-7023-8E6E50FD1F1E}"/>
                </a:ext>
              </a:extLst>
            </p:cNvPr>
            <p:cNvGrpSpPr/>
            <p:nvPr/>
          </p:nvGrpSpPr>
          <p:grpSpPr>
            <a:xfrm>
              <a:off x="9809033" y="4763109"/>
              <a:ext cx="562502" cy="562502"/>
              <a:chOff x="9809033" y="4763109"/>
              <a:chExt cx="562502" cy="562502"/>
            </a:xfrm>
          </p:grpSpPr>
          <p:sp>
            <p:nvSpPr>
              <p:cNvPr id="8" name="Freeform 22">
                <a:extLst>
                  <a:ext uri="{FF2B5EF4-FFF2-40B4-BE49-F238E27FC236}">
                    <a16:creationId xmlns:a16="http://schemas.microsoft.com/office/drawing/2014/main" id="{97E10DDB-5790-05D9-5390-20DE754F0AB5}"/>
                  </a:ext>
                </a:extLst>
              </p:cNvPr>
              <p:cNvSpPr/>
              <p:nvPr/>
            </p:nvSpPr>
            <p:spPr>
              <a:xfrm>
                <a:off x="9809033"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9" name="Graphic 3">
                <a:extLst>
                  <a:ext uri="{FF2B5EF4-FFF2-40B4-BE49-F238E27FC236}">
                    <a16:creationId xmlns:a16="http://schemas.microsoft.com/office/drawing/2014/main" id="{955216C4-85B6-905B-A50C-AA621762F134}"/>
                  </a:ext>
                </a:extLst>
              </p:cNvPr>
              <p:cNvGrpSpPr/>
              <p:nvPr/>
            </p:nvGrpSpPr>
            <p:grpSpPr>
              <a:xfrm>
                <a:off x="9913202" y="4867278"/>
                <a:ext cx="354165" cy="354165"/>
                <a:chOff x="9913202" y="4867278"/>
                <a:chExt cx="354165" cy="354165"/>
              </a:xfrm>
            </p:grpSpPr>
            <p:sp>
              <p:nvSpPr>
                <p:cNvPr id="10" name="Freeform 24">
                  <a:extLst>
                    <a:ext uri="{FF2B5EF4-FFF2-40B4-BE49-F238E27FC236}">
                      <a16:creationId xmlns:a16="http://schemas.microsoft.com/office/drawing/2014/main" id="{AB33C42D-94E7-B104-68EB-8011E7B3B8B7}"/>
                    </a:ext>
                  </a:extLst>
                </p:cNvPr>
                <p:cNvSpPr/>
                <p:nvPr/>
              </p:nvSpPr>
              <p:spPr>
                <a:xfrm>
                  <a:off x="9913202" y="4867278"/>
                  <a:ext cx="354165" cy="354165"/>
                </a:xfrm>
                <a:custGeom>
                  <a:avLst/>
                  <a:gdLst>
                    <a:gd name="f0" fmla="val 10800000"/>
                    <a:gd name="f1" fmla="val 5400000"/>
                    <a:gd name="f2" fmla="val 180"/>
                    <a:gd name="f3" fmla="val w"/>
                    <a:gd name="f4" fmla="val h"/>
                    <a:gd name="f5" fmla="val 0"/>
                    <a:gd name="f6" fmla="val 535476"/>
                    <a:gd name="f7" fmla="val 535477"/>
                    <a:gd name="f8" fmla="val 267739"/>
                    <a:gd name="f9" fmla="val 48508"/>
                    <a:gd name="f10" fmla="val 338925"/>
                    <a:gd name="f11" fmla="val 347745"/>
                    <a:gd name="f12" fmla="val 376094"/>
                    <a:gd name="f13" fmla="val 49768"/>
                    <a:gd name="f14" fmla="val 401923"/>
                    <a:gd name="f15" fmla="val 51028"/>
                    <a:gd name="f16" fmla="val 416412"/>
                    <a:gd name="f17" fmla="val 55438"/>
                    <a:gd name="f18" fmla="val 425862"/>
                    <a:gd name="f19" fmla="val 59217"/>
                    <a:gd name="f20" fmla="val 438461"/>
                    <a:gd name="f21" fmla="val 64257"/>
                    <a:gd name="f22" fmla="val 447281"/>
                    <a:gd name="f23" fmla="val 69927"/>
                    <a:gd name="f24" fmla="val 456730"/>
                    <a:gd name="f25" fmla="val 79377"/>
                    <a:gd name="f26" fmla="val 466180"/>
                    <a:gd name="f27" fmla="val 88826"/>
                    <a:gd name="f28" fmla="val 471849"/>
                    <a:gd name="f29" fmla="val 97646"/>
                    <a:gd name="f30" fmla="val 476890"/>
                    <a:gd name="f31" fmla="val 110245"/>
                    <a:gd name="f32" fmla="val 480669"/>
                    <a:gd name="f33" fmla="val 119695"/>
                    <a:gd name="f34" fmla="val 485079"/>
                    <a:gd name="f35" fmla="val 133554"/>
                    <a:gd name="f36" fmla="val 486339"/>
                    <a:gd name="f37" fmla="val 160013"/>
                    <a:gd name="f38" fmla="val 487599"/>
                    <a:gd name="f39" fmla="val 188362"/>
                    <a:gd name="f40" fmla="val 196552"/>
                    <a:gd name="f41" fmla="val 268368"/>
                    <a:gd name="f42" fmla="val 340185"/>
                    <a:gd name="f43" fmla="val 348375"/>
                    <a:gd name="f44" fmla="val 376724"/>
                    <a:gd name="f45" fmla="val 402553"/>
                    <a:gd name="f46" fmla="val 417042"/>
                    <a:gd name="f47" fmla="val 426492"/>
                    <a:gd name="f48" fmla="val 439091"/>
                    <a:gd name="f49" fmla="val 447911"/>
                    <a:gd name="f50" fmla="val 457360"/>
                    <a:gd name="f51" fmla="val 466810"/>
                    <a:gd name="f52" fmla="val 472480"/>
                    <a:gd name="f53" fmla="val 477519"/>
                    <a:gd name="f54" fmla="val 481299"/>
                    <a:gd name="f55" fmla="val 402552"/>
                    <a:gd name="f56" fmla="val 485709"/>
                    <a:gd name="f57" fmla="val 486969"/>
                    <a:gd name="f58" fmla="val 488229"/>
                    <a:gd name="f59" fmla="val 339555"/>
                    <a:gd name="f60" fmla="val 195921"/>
                    <a:gd name="f61" fmla="val 187732"/>
                    <a:gd name="f62" fmla="val 159383"/>
                    <a:gd name="f63" fmla="val 119065"/>
                    <a:gd name="f64" fmla="val 109615"/>
                    <a:gd name="f65" fmla="val 97016"/>
                    <a:gd name="f66" fmla="val 88196"/>
                    <a:gd name="f67" fmla="val 78747"/>
                    <a:gd name="f68" fmla="val 69297"/>
                    <a:gd name="f69" fmla="val 63627"/>
                    <a:gd name="f70" fmla="val 58587"/>
                    <a:gd name="f71" fmla="val 54808"/>
                    <a:gd name="f72" fmla="val 50398"/>
                    <a:gd name="f73" fmla="val 403183"/>
                    <a:gd name="f74" fmla="val 49138"/>
                    <a:gd name="f75" fmla="val 47878"/>
                    <a:gd name="f76" fmla="val 134184"/>
                    <a:gd name="f77" fmla="val 132924"/>
                    <a:gd name="f78" fmla="val 195292"/>
                    <a:gd name="f79" fmla="val 185842"/>
                    <a:gd name="f80" fmla="val 157493"/>
                    <a:gd name="f81" fmla="val 1890"/>
                    <a:gd name="f82" fmla="val 129144"/>
                    <a:gd name="f83" fmla="val 3150"/>
                    <a:gd name="f84" fmla="val 7560"/>
                    <a:gd name="f85" fmla="val 92606"/>
                    <a:gd name="f86" fmla="val 14489"/>
                    <a:gd name="f87" fmla="val 74967"/>
                    <a:gd name="f88" fmla="val 21419"/>
                    <a:gd name="f89" fmla="val 59847"/>
                    <a:gd name="f90" fmla="val 30239"/>
                    <a:gd name="f91" fmla="val 45358"/>
                    <a:gd name="f92" fmla="val 60477"/>
                    <a:gd name="f93" fmla="val 630"/>
                    <a:gd name="f94" fmla="val 349635"/>
                    <a:gd name="f95" fmla="val 377984"/>
                    <a:gd name="f96" fmla="val 406333"/>
                    <a:gd name="f97" fmla="val 442871"/>
                    <a:gd name="f98" fmla="val 460510"/>
                    <a:gd name="f99" fmla="val 475630"/>
                    <a:gd name="f100" fmla="val 490119"/>
                    <a:gd name="f101" fmla="val 505238"/>
                    <a:gd name="f102" fmla="val 514058"/>
                    <a:gd name="f103" fmla="val 520988"/>
                    <a:gd name="f104" fmla="val 527917"/>
                    <a:gd name="f105" fmla="val 532327"/>
                    <a:gd name="f106" fmla="val 533587"/>
                    <a:gd name="f107" fmla="val 534847"/>
                    <a:gd name="f108" fmla="val 475000"/>
                    <a:gd name="f109" fmla="val 474999"/>
                    <a:gd name="f110" fmla="+- 0 0 -90"/>
                    <a:gd name="f111" fmla="*/ f3 1 535476"/>
                    <a:gd name="f112" fmla="*/ f4 1 535477"/>
                    <a:gd name="f113" fmla="+- f7 0 f5"/>
                    <a:gd name="f114" fmla="+- f6 0 f5"/>
                    <a:gd name="f115" fmla="*/ f110 f0 1"/>
                    <a:gd name="f116" fmla="*/ f114 1 535476"/>
                    <a:gd name="f117" fmla="*/ f113 1 535477"/>
                    <a:gd name="f118" fmla="*/ 267739 f114 1"/>
                    <a:gd name="f119" fmla="*/ 48508 f113 1"/>
                    <a:gd name="f120" fmla="*/ 376094 f114 1"/>
                    <a:gd name="f121" fmla="*/ 49768 f113 1"/>
                    <a:gd name="f122" fmla="*/ 425862 f114 1"/>
                    <a:gd name="f123" fmla="*/ 59217 f113 1"/>
                    <a:gd name="f124" fmla="*/ 456730 f114 1"/>
                    <a:gd name="f125" fmla="*/ 79377 f113 1"/>
                    <a:gd name="f126" fmla="*/ 476890 f114 1"/>
                    <a:gd name="f127" fmla="*/ 110245 f113 1"/>
                    <a:gd name="f128" fmla="*/ 486339 f114 1"/>
                    <a:gd name="f129" fmla="*/ 160013 f113 1"/>
                    <a:gd name="f130" fmla="*/ 487599 f114 1"/>
                    <a:gd name="f131" fmla="*/ 268368 f113 1"/>
                    <a:gd name="f132" fmla="*/ 376724 f113 1"/>
                    <a:gd name="f133" fmla="*/ 426492 f113 1"/>
                    <a:gd name="f134" fmla="*/ 457360 f113 1"/>
                    <a:gd name="f135" fmla="*/ 477519 f113 1"/>
                    <a:gd name="f136" fmla="*/ 486969 f113 1"/>
                    <a:gd name="f137" fmla="*/ 488229 f113 1"/>
                    <a:gd name="f138" fmla="*/ 159383 f114 1"/>
                    <a:gd name="f139" fmla="*/ 109615 f114 1"/>
                    <a:gd name="f140" fmla="*/ 78747 f114 1"/>
                    <a:gd name="f141" fmla="*/ 58587 f114 1"/>
                    <a:gd name="f142" fmla="*/ 49138 f114 1"/>
                    <a:gd name="f143" fmla="*/ 47878 f114 1"/>
                    <a:gd name="f144" fmla="*/ 0 f113 1"/>
                    <a:gd name="f145" fmla="*/ 157493 f114 1"/>
                    <a:gd name="f146" fmla="*/ 1890 f113 1"/>
                    <a:gd name="f147" fmla="*/ 92606 f114 1"/>
                    <a:gd name="f148" fmla="*/ 14489 f113 1"/>
                    <a:gd name="f149" fmla="*/ 45358 f114 1"/>
                    <a:gd name="f150" fmla="*/ 45358 f113 1"/>
                    <a:gd name="f151" fmla="*/ 14489 f114 1"/>
                    <a:gd name="f152" fmla="*/ 92606 f113 1"/>
                    <a:gd name="f153" fmla="*/ 1890 f114 1"/>
                    <a:gd name="f154" fmla="*/ 157493 f113 1"/>
                    <a:gd name="f155" fmla="*/ 0 f114 1"/>
                    <a:gd name="f156" fmla="*/ 267739 f113 1"/>
                    <a:gd name="f157" fmla="*/ 377984 f113 1"/>
                    <a:gd name="f158" fmla="*/ 442871 f113 1"/>
                    <a:gd name="f159" fmla="*/ 490119 f113 1"/>
                    <a:gd name="f160" fmla="*/ 520988 f113 1"/>
                    <a:gd name="f161" fmla="*/ 533587 f113 1"/>
                    <a:gd name="f162" fmla="*/ 535477 f113 1"/>
                    <a:gd name="f163" fmla="*/ 377984 f114 1"/>
                    <a:gd name="f164" fmla="*/ 442871 f114 1"/>
                    <a:gd name="f165" fmla="*/ 490119 f114 1"/>
                    <a:gd name="f166" fmla="*/ 520988 f114 1"/>
                    <a:gd name="f167" fmla="*/ 533587 f114 1"/>
                    <a:gd name="f168" fmla="*/ 535477 f114 1"/>
                    <a:gd name="f169" fmla="*/ f115 1 f2"/>
                    <a:gd name="f170" fmla="*/ f118 1 535476"/>
                    <a:gd name="f171" fmla="*/ f119 1 535477"/>
                    <a:gd name="f172" fmla="*/ f120 1 535476"/>
                    <a:gd name="f173" fmla="*/ f121 1 535477"/>
                    <a:gd name="f174" fmla="*/ f122 1 535476"/>
                    <a:gd name="f175" fmla="*/ f123 1 535477"/>
                    <a:gd name="f176" fmla="*/ f124 1 535476"/>
                    <a:gd name="f177" fmla="*/ f125 1 535477"/>
                    <a:gd name="f178" fmla="*/ f126 1 535476"/>
                    <a:gd name="f179" fmla="*/ f127 1 535477"/>
                    <a:gd name="f180" fmla="*/ f128 1 535476"/>
                    <a:gd name="f181" fmla="*/ f129 1 535477"/>
                    <a:gd name="f182" fmla="*/ f130 1 535476"/>
                    <a:gd name="f183" fmla="*/ f131 1 535477"/>
                    <a:gd name="f184" fmla="*/ f132 1 535477"/>
                    <a:gd name="f185" fmla="*/ f133 1 535477"/>
                    <a:gd name="f186" fmla="*/ f134 1 535477"/>
                    <a:gd name="f187" fmla="*/ f135 1 535477"/>
                    <a:gd name="f188" fmla="*/ f136 1 535477"/>
                    <a:gd name="f189" fmla="*/ f137 1 535477"/>
                    <a:gd name="f190" fmla="*/ f138 1 535476"/>
                    <a:gd name="f191" fmla="*/ f139 1 535476"/>
                    <a:gd name="f192" fmla="*/ f140 1 535476"/>
                    <a:gd name="f193" fmla="*/ f141 1 535476"/>
                    <a:gd name="f194" fmla="*/ f142 1 535476"/>
                    <a:gd name="f195" fmla="*/ f143 1 535476"/>
                    <a:gd name="f196" fmla="*/ f144 1 535477"/>
                    <a:gd name="f197" fmla="*/ f145 1 535476"/>
                    <a:gd name="f198" fmla="*/ f146 1 535477"/>
                    <a:gd name="f199" fmla="*/ f147 1 535476"/>
                    <a:gd name="f200" fmla="*/ f148 1 535477"/>
                    <a:gd name="f201" fmla="*/ f149 1 535476"/>
                    <a:gd name="f202" fmla="*/ f150 1 535477"/>
                    <a:gd name="f203" fmla="*/ f151 1 535476"/>
                    <a:gd name="f204" fmla="*/ f152 1 535477"/>
                    <a:gd name="f205" fmla="*/ f153 1 535476"/>
                    <a:gd name="f206" fmla="*/ f154 1 535477"/>
                    <a:gd name="f207" fmla="*/ f155 1 535476"/>
                    <a:gd name="f208" fmla="*/ f156 1 535477"/>
                    <a:gd name="f209" fmla="*/ f157 1 535477"/>
                    <a:gd name="f210" fmla="*/ f158 1 535477"/>
                    <a:gd name="f211" fmla="*/ f159 1 535477"/>
                    <a:gd name="f212" fmla="*/ f160 1 535477"/>
                    <a:gd name="f213" fmla="*/ f161 1 535477"/>
                    <a:gd name="f214" fmla="*/ f162 1 535477"/>
                    <a:gd name="f215" fmla="*/ f163 1 535476"/>
                    <a:gd name="f216" fmla="*/ f164 1 535476"/>
                    <a:gd name="f217" fmla="*/ f165 1 535476"/>
                    <a:gd name="f218" fmla="*/ f166 1 535476"/>
                    <a:gd name="f219" fmla="*/ f167 1 535476"/>
                    <a:gd name="f220" fmla="*/ f168 1 535476"/>
                    <a:gd name="f221" fmla="*/ f5 1 f116"/>
                    <a:gd name="f222" fmla="*/ f6 1 f116"/>
                    <a:gd name="f223" fmla="*/ f5 1 f117"/>
                    <a:gd name="f224" fmla="*/ f7 1 f117"/>
                    <a:gd name="f225" fmla="+- f169 0 f1"/>
                    <a:gd name="f226" fmla="*/ f170 1 f116"/>
                    <a:gd name="f227" fmla="*/ f171 1 f117"/>
                    <a:gd name="f228" fmla="*/ f172 1 f116"/>
                    <a:gd name="f229" fmla="*/ f173 1 f117"/>
                    <a:gd name="f230" fmla="*/ f174 1 f116"/>
                    <a:gd name="f231" fmla="*/ f175 1 f117"/>
                    <a:gd name="f232" fmla="*/ f176 1 f116"/>
                    <a:gd name="f233" fmla="*/ f177 1 f117"/>
                    <a:gd name="f234" fmla="*/ f178 1 f116"/>
                    <a:gd name="f235" fmla="*/ f179 1 f117"/>
                    <a:gd name="f236" fmla="*/ f180 1 f116"/>
                    <a:gd name="f237" fmla="*/ f181 1 f117"/>
                    <a:gd name="f238" fmla="*/ f182 1 f116"/>
                    <a:gd name="f239" fmla="*/ f183 1 f117"/>
                    <a:gd name="f240" fmla="*/ f184 1 f117"/>
                    <a:gd name="f241" fmla="*/ f185 1 f117"/>
                    <a:gd name="f242" fmla="*/ f186 1 f117"/>
                    <a:gd name="f243" fmla="*/ f187 1 f117"/>
                    <a:gd name="f244" fmla="*/ f188 1 f117"/>
                    <a:gd name="f245" fmla="*/ f189 1 f117"/>
                    <a:gd name="f246" fmla="*/ f190 1 f116"/>
                    <a:gd name="f247" fmla="*/ f191 1 f116"/>
                    <a:gd name="f248" fmla="*/ f192 1 f116"/>
                    <a:gd name="f249" fmla="*/ f193 1 f116"/>
                    <a:gd name="f250" fmla="*/ f194 1 f116"/>
                    <a:gd name="f251" fmla="*/ f195 1 f116"/>
                    <a:gd name="f252" fmla="*/ f196 1 f117"/>
                    <a:gd name="f253" fmla="*/ f197 1 f116"/>
                    <a:gd name="f254" fmla="*/ f198 1 f117"/>
                    <a:gd name="f255" fmla="*/ f199 1 f116"/>
                    <a:gd name="f256" fmla="*/ f200 1 f117"/>
                    <a:gd name="f257" fmla="*/ f201 1 f116"/>
                    <a:gd name="f258" fmla="*/ f202 1 f117"/>
                    <a:gd name="f259" fmla="*/ f203 1 f116"/>
                    <a:gd name="f260" fmla="*/ f204 1 f117"/>
                    <a:gd name="f261" fmla="*/ f205 1 f116"/>
                    <a:gd name="f262" fmla="*/ f206 1 f117"/>
                    <a:gd name="f263" fmla="*/ f207 1 f116"/>
                    <a:gd name="f264" fmla="*/ f208 1 f117"/>
                    <a:gd name="f265" fmla="*/ f209 1 f117"/>
                    <a:gd name="f266" fmla="*/ f210 1 f117"/>
                    <a:gd name="f267" fmla="*/ f211 1 f117"/>
                    <a:gd name="f268" fmla="*/ f212 1 f117"/>
                    <a:gd name="f269" fmla="*/ f213 1 f117"/>
                    <a:gd name="f270" fmla="*/ f214 1 f117"/>
                    <a:gd name="f271" fmla="*/ f215 1 f116"/>
                    <a:gd name="f272" fmla="*/ f216 1 f116"/>
                    <a:gd name="f273" fmla="*/ f217 1 f116"/>
                    <a:gd name="f274" fmla="*/ f218 1 f116"/>
                    <a:gd name="f275" fmla="*/ f219 1 f116"/>
                    <a:gd name="f276" fmla="*/ f220 1 f116"/>
                    <a:gd name="f277" fmla="*/ f221 f111 1"/>
                    <a:gd name="f278" fmla="*/ f222 f111 1"/>
                    <a:gd name="f279" fmla="*/ f224 f112 1"/>
                    <a:gd name="f280" fmla="*/ f223 f112 1"/>
                    <a:gd name="f281" fmla="*/ f226 f111 1"/>
                    <a:gd name="f282" fmla="*/ f227 f112 1"/>
                    <a:gd name="f283" fmla="*/ f228 f111 1"/>
                    <a:gd name="f284" fmla="*/ f229 f112 1"/>
                    <a:gd name="f285" fmla="*/ f230 f111 1"/>
                    <a:gd name="f286" fmla="*/ f231 f112 1"/>
                    <a:gd name="f287" fmla="*/ f232 f111 1"/>
                    <a:gd name="f288" fmla="*/ f233 f112 1"/>
                    <a:gd name="f289" fmla="*/ f234 f111 1"/>
                    <a:gd name="f290" fmla="*/ f235 f112 1"/>
                    <a:gd name="f291" fmla="*/ f236 f111 1"/>
                    <a:gd name="f292" fmla="*/ f237 f112 1"/>
                    <a:gd name="f293" fmla="*/ f238 f111 1"/>
                    <a:gd name="f294" fmla="*/ f239 f112 1"/>
                    <a:gd name="f295" fmla="*/ f240 f112 1"/>
                    <a:gd name="f296" fmla="*/ f241 f112 1"/>
                    <a:gd name="f297" fmla="*/ f242 f112 1"/>
                    <a:gd name="f298" fmla="*/ f243 f112 1"/>
                    <a:gd name="f299" fmla="*/ f244 f112 1"/>
                    <a:gd name="f300" fmla="*/ f245 f112 1"/>
                    <a:gd name="f301" fmla="*/ f246 f111 1"/>
                    <a:gd name="f302" fmla="*/ f247 f111 1"/>
                    <a:gd name="f303" fmla="*/ f248 f111 1"/>
                    <a:gd name="f304" fmla="*/ f249 f111 1"/>
                    <a:gd name="f305" fmla="*/ f250 f111 1"/>
                    <a:gd name="f306" fmla="*/ f251 f111 1"/>
                    <a:gd name="f307" fmla="*/ f252 f112 1"/>
                    <a:gd name="f308" fmla="*/ f253 f111 1"/>
                    <a:gd name="f309" fmla="*/ f254 f112 1"/>
                    <a:gd name="f310" fmla="*/ f255 f111 1"/>
                    <a:gd name="f311" fmla="*/ f256 f112 1"/>
                    <a:gd name="f312" fmla="*/ f257 f111 1"/>
                    <a:gd name="f313" fmla="*/ f258 f112 1"/>
                    <a:gd name="f314" fmla="*/ f259 f111 1"/>
                    <a:gd name="f315" fmla="*/ f260 f112 1"/>
                    <a:gd name="f316" fmla="*/ f261 f111 1"/>
                    <a:gd name="f317" fmla="*/ f262 f112 1"/>
                    <a:gd name="f318" fmla="*/ f263 f111 1"/>
                    <a:gd name="f319" fmla="*/ f264 f112 1"/>
                    <a:gd name="f320" fmla="*/ f265 f112 1"/>
                    <a:gd name="f321" fmla="*/ f266 f112 1"/>
                    <a:gd name="f322" fmla="*/ f267 f112 1"/>
                    <a:gd name="f323" fmla="*/ f268 f112 1"/>
                    <a:gd name="f324" fmla="*/ f269 f112 1"/>
                    <a:gd name="f325" fmla="*/ f270 f112 1"/>
                    <a:gd name="f326" fmla="*/ f271 f111 1"/>
                    <a:gd name="f327" fmla="*/ f272 f111 1"/>
                    <a:gd name="f328" fmla="*/ f273 f111 1"/>
                    <a:gd name="f329" fmla="*/ f274 f111 1"/>
                    <a:gd name="f330" fmla="*/ f275 f111 1"/>
                    <a:gd name="f331" fmla="*/ f276 f111 1"/>
                  </a:gdLst>
                  <a:ahLst/>
                  <a:cxnLst>
                    <a:cxn ang="3cd4">
                      <a:pos x="hc" y="t"/>
                    </a:cxn>
                    <a:cxn ang="0">
                      <a:pos x="r" y="vc"/>
                    </a:cxn>
                    <a:cxn ang="cd4">
                      <a:pos x="hc" y="b"/>
                    </a:cxn>
                    <a:cxn ang="cd2">
                      <a:pos x="l" y="vc"/>
                    </a:cxn>
                    <a:cxn ang="f225">
                      <a:pos x="f281" y="f282"/>
                    </a:cxn>
                    <a:cxn ang="f225">
                      <a:pos x="f283" y="f284"/>
                    </a:cxn>
                    <a:cxn ang="f225">
                      <a:pos x="f285" y="f286"/>
                    </a:cxn>
                    <a:cxn ang="f225">
                      <a:pos x="f287" y="f288"/>
                    </a:cxn>
                    <a:cxn ang="f225">
                      <a:pos x="f289" y="f290"/>
                    </a:cxn>
                    <a:cxn ang="f225">
                      <a:pos x="f291" y="f292"/>
                    </a:cxn>
                    <a:cxn ang="f225">
                      <a:pos x="f293" y="f294"/>
                    </a:cxn>
                    <a:cxn ang="f225">
                      <a:pos x="f291" y="f295"/>
                    </a:cxn>
                    <a:cxn ang="f225">
                      <a:pos x="f289" y="f296"/>
                    </a:cxn>
                    <a:cxn ang="f225">
                      <a:pos x="f287" y="f297"/>
                    </a:cxn>
                    <a:cxn ang="f225">
                      <a:pos x="f285" y="f298"/>
                    </a:cxn>
                    <a:cxn ang="f225">
                      <a:pos x="f283" y="f299"/>
                    </a:cxn>
                    <a:cxn ang="f225">
                      <a:pos x="f281" y="f300"/>
                    </a:cxn>
                    <a:cxn ang="f225">
                      <a:pos x="f301" y="f299"/>
                    </a:cxn>
                    <a:cxn ang="f225">
                      <a:pos x="f302" y="f298"/>
                    </a:cxn>
                    <a:cxn ang="f225">
                      <a:pos x="f303" y="f297"/>
                    </a:cxn>
                    <a:cxn ang="f225">
                      <a:pos x="f304" y="f296"/>
                    </a:cxn>
                    <a:cxn ang="f225">
                      <a:pos x="f305" y="f295"/>
                    </a:cxn>
                    <a:cxn ang="f225">
                      <a:pos x="f306" y="f294"/>
                    </a:cxn>
                    <a:cxn ang="f225">
                      <a:pos x="f305" y="f292"/>
                    </a:cxn>
                    <a:cxn ang="f225">
                      <a:pos x="f304" y="f290"/>
                    </a:cxn>
                    <a:cxn ang="f225">
                      <a:pos x="f303" y="f288"/>
                    </a:cxn>
                    <a:cxn ang="f225">
                      <a:pos x="f302" y="f286"/>
                    </a:cxn>
                    <a:cxn ang="f225">
                      <a:pos x="f301" y="f284"/>
                    </a:cxn>
                    <a:cxn ang="f225">
                      <a:pos x="f281" y="f282"/>
                    </a:cxn>
                    <a:cxn ang="f225">
                      <a:pos x="f281" y="f307"/>
                    </a:cxn>
                    <a:cxn ang="f225">
                      <a:pos x="f308" y="f309"/>
                    </a:cxn>
                    <a:cxn ang="f225">
                      <a:pos x="f310" y="f311"/>
                    </a:cxn>
                    <a:cxn ang="f225">
                      <a:pos x="f312" y="f313"/>
                    </a:cxn>
                    <a:cxn ang="f225">
                      <a:pos x="f314" y="f315"/>
                    </a:cxn>
                    <a:cxn ang="f225">
                      <a:pos x="f316" y="f317"/>
                    </a:cxn>
                    <a:cxn ang="f225">
                      <a:pos x="f318" y="f319"/>
                    </a:cxn>
                    <a:cxn ang="f225">
                      <a:pos x="f316" y="f320"/>
                    </a:cxn>
                    <a:cxn ang="f225">
                      <a:pos x="f314" y="f321"/>
                    </a:cxn>
                    <a:cxn ang="f225">
                      <a:pos x="f312" y="f322"/>
                    </a:cxn>
                    <a:cxn ang="f225">
                      <a:pos x="f310" y="f323"/>
                    </a:cxn>
                    <a:cxn ang="f225">
                      <a:pos x="f308" y="f324"/>
                    </a:cxn>
                    <a:cxn ang="f225">
                      <a:pos x="f281" y="f325"/>
                    </a:cxn>
                    <a:cxn ang="f225">
                      <a:pos x="f326" y="f324"/>
                    </a:cxn>
                    <a:cxn ang="f225">
                      <a:pos x="f327" y="f323"/>
                    </a:cxn>
                    <a:cxn ang="f225">
                      <a:pos x="f328" y="f322"/>
                    </a:cxn>
                    <a:cxn ang="f225">
                      <a:pos x="f329" y="f321"/>
                    </a:cxn>
                    <a:cxn ang="f225">
                      <a:pos x="f330" y="f320"/>
                    </a:cxn>
                    <a:cxn ang="f225">
                      <a:pos x="f331" y="f319"/>
                    </a:cxn>
                    <a:cxn ang="f225">
                      <a:pos x="f330" y="f317"/>
                    </a:cxn>
                    <a:cxn ang="f225">
                      <a:pos x="f329" y="f315"/>
                    </a:cxn>
                    <a:cxn ang="f225">
                      <a:pos x="f328" y="f313"/>
                    </a:cxn>
                    <a:cxn ang="f225">
                      <a:pos x="f327" y="f311"/>
                    </a:cxn>
                    <a:cxn ang="f225">
                      <a:pos x="f326" y="f309"/>
                    </a:cxn>
                    <a:cxn ang="f225">
                      <a:pos x="f281" y="f307"/>
                    </a:cxn>
                    <a:cxn ang="f225">
                      <a:pos x="f281" y="f307"/>
                    </a:cxn>
                  </a:cxnLst>
                  <a:rect l="f277" t="f280" r="f278" b="f279"/>
                  <a:pathLst>
                    <a:path w="535476" h="53547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38" y="f40"/>
                        <a:pt x="f38" y="f41"/>
                      </a:cubicBezTo>
                      <a:cubicBezTo>
                        <a:pt x="f38" y="f42"/>
                        <a:pt x="f38" y="f43"/>
                        <a:pt x="f36" y="f44"/>
                      </a:cubicBezTo>
                      <a:cubicBezTo>
                        <a:pt x="f34" y="f45"/>
                        <a:pt x="f32" y="f46"/>
                        <a:pt x="f30" y="f47"/>
                      </a:cubicBezTo>
                      <a:cubicBezTo>
                        <a:pt x="f28" y="f48"/>
                        <a:pt x="f26" y="f49"/>
                        <a:pt x="f24" y="f50"/>
                      </a:cubicBezTo>
                      <a:cubicBezTo>
                        <a:pt x="f22" y="f51"/>
                        <a:pt x="f20" y="f52"/>
                        <a:pt x="f18" y="f53"/>
                      </a:cubicBezTo>
                      <a:cubicBezTo>
                        <a:pt x="f16" y="f54"/>
                        <a:pt x="f55" y="f56"/>
                        <a:pt x="f12" y="f57"/>
                      </a:cubicBezTo>
                      <a:cubicBezTo>
                        <a:pt x="f11" y="f58"/>
                        <a:pt x="f59" y="f58"/>
                        <a:pt x="f8" y="f58"/>
                      </a:cubicBezTo>
                      <a:cubicBezTo>
                        <a:pt x="f60" y="f58"/>
                        <a:pt x="f61" y="f58"/>
                        <a:pt x="f62" y="f57"/>
                      </a:cubicBezTo>
                      <a:cubicBezTo>
                        <a:pt x="f35" y="f56"/>
                        <a:pt x="f63" y="f54"/>
                        <a:pt x="f64" y="f53"/>
                      </a:cubicBezTo>
                      <a:cubicBezTo>
                        <a:pt x="f65" y="f52"/>
                        <a:pt x="f66" y="f51"/>
                        <a:pt x="f67" y="f50"/>
                      </a:cubicBezTo>
                      <a:cubicBezTo>
                        <a:pt x="f68" y="f49"/>
                        <a:pt x="f69" y="f48"/>
                        <a:pt x="f70" y="f47"/>
                      </a:cubicBezTo>
                      <a:cubicBezTo>
                        <a:pt x="f71" y="f46"/>
                        <a:pt x="f72" y="f73"/>
                        <a:pt x="f74" y="f44"/>
                      </a:cubicBezTo>
                      <a:cubicBezTo>
                        <a:pt x="f75" y="f43"/>
                        <a:pt x="f75" y="f42"/>
                        <a:pt x="f75" y="f41"/>
                      </a:cubicBezTo>
                      <a:cubicBezTo>
                        <a:pt x="f75" y="f40"/>
                        <a:pt x="f75" y="f39"/>
                        <a:pt x="f74" y="f37"/>
                      </a:cubicBezTo>
                      <a:cubicBezTo>
                        <a:pt x="f72" y="f76"/>
                        <a:pt x="f71" y="f33"/>
                        <a:pt x="f70" y="f31"/>
                      </a:cubicBezTo>
                      <a:cubicBezTo>
                        <a:pt x="f69" y="f29"/>
                        <a:pt x="f68" y="f27"/>
                        <a:pt x="f67" y="f25"/>
                      </a:cubicBezTo>
                      <a:cubicBezTo>
                        <a:pt x="f66" y="f23"/>
                        <a:pt x="f65" y="f21"/>
                        <a:pt x="f64" y="f19"/>
                      </a:cubicBezTo>
                      <a:cubicBezTo>
                        <a:pt x="f63" y="f17"/>
                        <a:pt x="f77" y="f15"/>
                        <a:pt x="f62" y="f13"/>
                      </a:cubicBezTo>
                      <a:cubicBezTo>
                        <a:pt x="f61" y="f9"/>
                        <a:pt x="f60" y="f9"/>
                        <a:pt x="f8" y="f9"/>
                      </a:cubicBezTo>
                      <a:moveTo>
                        <a:pt x="f8" y="f5"/>
                      </a:moveTo>
                      <a:cubicBezTo>
                        <a:pt x="f78" y="f5"/>
                        <a:pt x="f79" y="f5"/>
                        <a:pt x="f80" y="f81"/>
                      </a:cubicBezTo>
                      <a:cubicBezTo>
                        <a:pt x="f82" y="f83"/>
                        <a:pt x="f64" y="f84"/>
                        <a:pt x="f85" y="f86"/>
                      </a:cubicBezTo>
                      <a:cubicBezTo>
                        <a:pt x="f87" y="f88"/>
                        <a:pt x="f89" y="f90"/>
                        <a:pt x="f91" y="f91"/>
                      </a:cubicBezTo>
                      <a:cubicBezTo>
                        <a:pt x="f90" y="f92"/>
                        <a:pt x="f88" y="f87"/>
                        <a:pt x="f86" y="f85"/>
                      </a:cubicBezTo>
                      <a:cubicBezTo>
                        <a:pt x="f84" y="f64"/>
                        <a:pt x="f83" y="f82"/>
                        <a:pt x="f81" y="f80"/>
                      </a:cubicBezTo>
                      <a:cubicBezTo>
                        <a:pt x="f93" y="f79"/>
                        <a:pt x="f5" y="f78"/>
                        <a:pt x="f5" y="f8"/>
                      </a:cubicBezTo>
                      <a:cubicBezTo>
                        <a:pt x="f5" y="f42"/>
                        <a:pt x="f5" y="f94"/>
                        <a:pt x="f81" y="f95"/>
                      </a:cubicBezTo>
                      <a:cubicBezTo>
                        <a:pt x="f83" y="f96"/>
                        <a:pt x="f84" y="f18"/>
                        <a:pt x="f86" y="f97"/>
                      </a:cubicBezTo>
                      <a:cubicBezTo>
                        <a:pt x="f88" y="f98"/>
                        <a:pt x="f90" y="f99"/>
                        <a:pt x="f91" y="f100"/>
                      </a:cubicBezTo>
                      <a:cubicBezTo>
                        <a:pt x="f92" y="f101"/>
                        <a:pt x="f87" y="f102"/>
                        <a:pt x="f85" y="f103"/>
                      </a:cubicBezTo>
                      <a:cubicBezTo>
                        <a:pt x="f64" y="f104"/>
                        <a:pt x="f82" y="f105"/>
                        <a:pt x="f80" y="f106"/>
                      </a:cubicBezTo>
                      <a:cubicBezTo>
                        <a:pt x="f79" y="f107"/>
                        <a:pt x="f78" y="f7"/>
                        <a:pt x="f8" y="f7"/>
                      </a:cubicBezTo>
                      <a:cubicBezTo>
                        <a:pt x="f42" y="f7"/>
                        <a:pt x="f94" y="f7"/>
                        <a:pt x="f95" y="f106"/>
                      </a:cubicBezTo>
                      <a:cubicBezTo>
                        <a:pt x="f96" y="f105"/>
                        <a:pt x="f18" y="f104"/>
                        <a:pt x="f97" y="f103"/>
                      </a:cubicBezTo>
                      <a:cubicBezTo>
                        <a:pt x="f98" y="f102"/>
                        <a:pt x="f99" y="f101"/>
                        <a:pt x="f100" y="f100"/>
                      </a:cubicBezTo>
                      <a:cubicBezTo>
                        <a:pt x="f101" y="f108"/>
                        <a:pt x="f102" y="f98"/>
                        <a:pt x="f103" y="f97"/>
                      </a:cubicBezTo>
                      <a:cubicBezTo>
                        <a:pt x="f104" y="f18"/>
                        <a:pt x="f105" y="f96"/>
                        <a:pt x="f106" y="f95"/>
                      </a:cubicBezTo>
                      <a:cubicBezTo>
                        <a:pt x="f107" y="f94"/>
                        <a:pt x="f7" y="f42"/>
                        <a:pt x="f7" y="f8"/>
                      </a:cubicBezTo>
                      <a:cubicBezTo>
                        <a:pt x="f7" y="f78"/>
                        <a:pt x="f7" y="f79"/>
                        <a:pt x="f106" y="f80"/>
                      </a:cubicBezTo>
                      <a:cubicBezTo>
                        <a:pt x="f105" y="f82"/>
                        <a:pt x="f104" y="f64"/>
                        <a:pt x="f103" y="f85"/>
                      </a:cubicBezTo>
                      <a:cubicBezTo>
                        <a:pt x="f102" y="f87"/>
                        <a:pt x="f101" y="f89"/>
                        <a:pt x="f100" y="f91"/>
                      </a:cubicBezTo>
                      <a:cubicBezTo>
                        <a:pt x="f109" y="f90"/>
                        <a:pt x="f98" y="f88"/>
                        <a:pt x="f97" y="f86"/>
                      </a:cubicBezTo>
                      <a:cubicBezTo>
                        <a:pt x="f18" y="f84"/>
                        <a:pt x="f96" y="f83"/>
                        <a:pt x="f95" y="f81"/>
                      </a:cubicBezTo>
                      <a:cubicBezTo>
                        <a:pt x="f94" y="f93"/>
                        <a:pt x="f4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1" name="Freeform 25">
                  <a:extLst>
                    <a:ext uri="{FF2B5EF4-FFF2-40B4-BE49-F238E27FC236}">
                      <a16:creationId xmlns:a16="http://schemas.microsoft.com/office/drawing/2014/main" id="{BF47BBBF-2335-13E3-6D76-393331483876}"/>
                    </a:ext>
                  </a:extLst>
                </p:cNvPr>
                <p:cNvSpPr/>
                <p:nvPr/>
              </p:nvSpPr>
              <p:spPr>
                <a:xfrm>
                  <a:off x="9999448" y="4953524"/>
                  <a:ext cx="181663" cy="181663"/>
                </a:xfrm>
                <a:custGeom>
                  <a:avLst/>
                  <a:gdLst>
                    <a:gd name="f0" fmla="val 10800000"/>
                    <a:gd name="f1" fmla="val 5400000"/>
                    <a:gd name="f2" fmla="val 180"/>
                    <a:gd name="f3" fmla="val w"/>
                    <a:gd name="f4" fmla="val h"/>
                    <a:gd name="f5" fmla="val 0"/>
                    <a:gd name="f6" fmla="val 274668"/>
                    <a:gd name="f7" fmla="val 137334"/>
                    <a:gd name="f8" fmla="val 61107"/>
                    <a:gd name="f9" fmla="val 61737"/>
                    <a:gd name="f10" fmla="val 212931"/>
                    <a:gd name="f11" fmla="val 226790"/>
                    <a:gd name="f12" fmla="val 88196"/>
                    <a:gd name="f13" fmla="val 47878"/>
                    <a:gd name="f14" fmla="val 187102"/>
                    <a:gd name="f15" fmla="val 87566"/>
                    <a:gd name="f16" fmla="val 186472"/>
                    <a:gd name="f17" fmla="+- 0 0 -90"/>
                    <a:gd name="f18" fmla="*/ f3 1 274668"/>
                    <a:gd name="f19" fmla="*/ f4 1 274668"/>
                    <a:gd name="f20" fmla="+- f6 0 f5"/>
                    <a:gd name="f21" fmla="*/ f17 f0 1"/>
                    <a:gd name="f22" fmla="*/ f20 1 274668"/>
                    <a:gd name="f23" fmla="*/ 137334 f20 1"/>
                    <a:gd name="f24" fmla="*/ 0 f20 1"/>
                    <a:gd name="f25" fmla="*/ 274668 f20 1"/>
                    <a:gd name="f26" fmla="*/ 226790 f20 1"/>
                    <a:gd name="f27" fmla="*/ 47878 f20 1"/>
                    <a:gd name="f28" fmla="*/ f21 1 f2"/>
                    <a:gd name="f29" fmla="*/ f23 1 274668"/>
                    <a:gd name="f30" fmla="*/ f24 1 274668"/>
                    <a:gd name="f31" fmla="*/ f25 1 274668"/>
                    <a:gd name="f32" fmla="*/ f26 1 274668"/>
                    <a:gd name="f33" fmla="*/ f27 1 274668"/>
                    <a:gd name="f34" fmla="*/ f5 1 f22"/>
                    <a:gd name="f35" fmla="*/ f6 1 f22"/>
                    <a:gd name="f36" fmla="+- f28 0 f1"/>
                    <a:gd name="f37" fmla="*/ f29 1 f22"/>
                    <a:gd name="f38" fmla="*/ f30 1 f22"/>
                    <a:gd name="f39" fmla="*/ f31 1 f22"/>
                    <a:gd name="f40" fmla="*/ f32 1 f22"/>
                    <a:gd name="f41" fmla="*/ f33 1 f22"/>
                    <a:gd name="f42" fmla="*/ f34 f18 1"/>
                    <a:gd name="f43" fmla="*/ f35 f18 1"/>
                    <a:gd name="f44" fmla="*/ f35 f19 1"/>
                    <a:gd name="f45" fmla="*/ f34 f19 1"/>
                    <a:gd name="f46" fmla="*/ f37 f18 1"/>
                    <a:gd name="f47" fmla="*/ f38 f19 1"/>
                    <a:gd name="f48" fmla="*/ f38 f18 1"/>
                    <a:gd name="f49" fmla="*/ f37 f19 1"/>
                    <a:gd name="f50" fmla="*/ f39 f19 1"/>
                    <a:gd name="f51" fmla="*/ f39 f18 1"/>
                    <a:gd name="f52" fmla="*/ f40 f19 1"/>
                    <a:gd name="f53" fmla="*/ f41 f18 1"/>
                    <a:gd name="f54" fmla="*/ f41 f19 1"/>
                    <a:gd name="f55" fmla="*/ f40 f18 1"/>
                  </a:gdLst>
                  <a:ahLst/>
                  <a:cxnLst>
                    <a:cxn ang="3cd4">
                      <a:pos x="hc" y="t"/>
                    </a:cxn>
                    <a:cxn ang="0">
                      <a:pos x="r" y="vc"/>
                    </a:cxn>
                    <a:cxn ang="cd4">
                      <a:pos x="hc" y="b"/>
                    </a:cxn>
                    <a:cxn ang="cd2">
                      <a:pos x="l" y="vc"/>
                    </a:cxn>
                    <a:cxn ang="f36">
                      <a:pos x="f46" y="f47"/>
                    </a:cxn>
                    <a:cxn ang="f36">
                      <a:pos x="f48" y="f49"/>
                    </a:cxn>
                    <a:cxn ang="f36">
                      <a:pos x="f46" y="f50"/>
                    </a:cxn>
                    <a:cxn ang="f36">
                      <a:pos x="f51" y="f49"/>
                    </a:cxn>
                    <a:cxn ang="f36">
                      <a:pos x="f46" y="f47"/>
                    </a:cxn>
                    <a:cxn ang="f36">
                      <a:pos x="f46" y="f52"/>
                    </a:cxn>
                    <a:cxn ang="f36">
                      <a:pos x="f53" y="f49"/>
                    </a:cxn>
                    <a:cxn ang="f36">
                      <a:pos x="f46" y="f54"/>
                    </a:cxn>
                    <a:cxn ang="f36">
                      <a:pos x="f55" y="f49"/>
                    </a:cxn>
                    <a:cxn ang="f36">
                      <a:pos x="f46" y="f52"/>
                    </a:cxn>
                  </a:cxnLst>
                  <a:rect l="f42" t="f45" r="f43" b="f44"/>
                  <a:pathLst>
                    <a:path w="274668" h="274668">
                      <a:moveTo>
                        <a:pt x="f7" y="f5"/>
                      </a:moveTo>
                      <a:cubicBezTo>
                        <a:pt x="f8" y="f5"/>
                        <a:pt x="f5" y="f9"/>
                        <a:pt x="f5" y="f7"/>
                      </a:cubicBezTo>
                      <a:cubicBezTo>
                        <a:pt x="f5" y="f10"/>
                        <a:pt x="f9" y="f6"/>
                        <a:pt x="f7" y="f6"/>
                      </a:cubicBezTo>
                      <a:cubicBezTo>
                        <a:pt x="f10" y="f6"/>
                        <a:pt x="f6" y="f10"/>
                        <a:pt x="f6" y="f7"/>
                      </a:cubicBezTo>
                      <a:cubicBezTo>
                        <a:pt x="f6" y="f9"/>
                        <a:pt x="f10" y="f5"/>
                        <a:pt x="f7" y="f5"/>
                      </a:cubicBezTo>
                      <a:close/>
                      <a:moveTo>
                        <a:pt x="f7" y="f11"/>
                      </a:moveTo>
                      <a:cubicBezTo>
                        <a:pt x="f12" y="f11"/>
                        <a:pt x="f13" y="f14"/>
                        <a:pt x="f13" y="f7"/>
                      </a:cubicBezTo>
                      <a:cubicBezTo>
                        <a:pt x="f13" y="f15"/>
                        <a:pt x="f15" y="f13"/>
                        <a:pt x="f7" y="f13"/>
                      </a:cubicBezTo>
                      <a:cubicBezTo>
                        <a:pt x="f16" y="f13"/>
                        <a:pt x="f11" y="f15"/>
                        <a:pt x="f11" y="f7"/>
                      </a:cubicBezTo>
                      <a:cubicBezTo>
                        <a:pt x="f11" y="f14"/>
                        <a:pt x="f16" y="f11"/>
                        <a:pt x="f7" y="f11"/>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2" name="Freeform 26">
                  <a:extLst>
                    <a:ext uri="{FF2B5EF4-FFF2-40B4-BE49-F238E27FC236}">
                      <a16:creationId xmlns:a16="http://schemas.microsoft.com/office/drawing/2014/main" id="{E5BD419F-2336-D563-4FC1-1F5B1DF491F4}"/>
                    </a:ext>
                  </a:extLst>
                </p:cNvPr>
                <p:cNvSpPr/>
                <p:nvPr/>
              </p:nvSpPr>
              <p:spPr>
                <a:xfrm>
                  <a:off x="10163620" y="4928524"/>
                  <a:ext cx="42501" cy="42501"/>
                </a:xfrm>
                <a:custGeom>
                  <a:avLst/>
                  <a:gdLst>
                    <a:gd name="f0" fmla="val 10800000"/>
                    <a:gd name="f1" fmla="val 5400000"/>
                    <a:gd name="f2" fmla="val 180"/>
                    <a:gd name="f3" fmla="val w"/>
                    <a:gd name="f4" fmla="val h"/>
                    <a:gd name="f5" fmla="val 0"/>
                    <a:gd name="f6" fmla="val 64257"/>
                    <a:gd name="f7" fmla="val 32129"/>
                    <a:gd name="f8" fmla="val 49873"/>
                    <a:gd name="f9" fmla="val 14385"/>
                    <a:gd name="f10" fmla="val 14384"/>
                    <a:gd name="f11" fmla="+- 0 0 -90"/>
                    <a:gd name="f12" fmla="*/ f3 1 64257"/>
                    <a:gd name="f13" fmla="*/ f4 1 64257"/>
                    <a:gd name="f14" fmla="+- f6 0 f5"/>
                    <a:gd name="f15" fmla="*/ f11 f0 1"/>
                    <a:gd name="f16" fmla="*/ f14 1 64257"/>
                    <a:gd name="f17" fmla="*/ 64257 f14 1"/>
                    <a:gd name="f18" fmla="*/ 32129 f14 1"/>
                    <a:gd name="f19" fmla="*/ 0 f14 1"/>
                    <a:gd name="f20" fmla="*/ f15 1 f2"/>
                    <a:gd name="f21" fmla="*/ f17 1 64257"/>
                    <a:gd name="f22" fmla="*/ f18 1 64257"/>
                    <a:gd name="f23" fmla="*/ f19 1 6425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64257" h="64257">
                      <a:moveTo>
                        <a:pt x="f6" y="f7"/>
                      </a:moveTo>
                      <a:cubicBezTo>
                        <a:pt x="f6" y="f8"/>
                        <a:pt x="f8" y="f6"/>
                        <a:pt x="f7" y="f6"/>
                      </a:cubicBezTo>
                      <a:cubicBezTo>
                        <a:pt x="f9" y="f6"/>
                        <a:pt x="f5" y="f8"/>
                        <a:pt x="f5" y="f7"/>
                      </a:cubicBezTo>
                      <a:cubicBezTo>
                        <a:pt x="f5" y="f10"/>
                        <a:pt x="f9" y="f5"/>
                        <a:pt x="f7" y="f5"/>
                      </a:cubicBezTo>
                      <a:cubicBezTo>
                        <a:pt x="f8" y="f5"/>
                        <a:pt x="f6" y="f10"/>
                        <a:pt x="f6"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grpSp>
        <p:sp>
          <p:nvSpPr>
            <p:cNvPr id="15" name="Freeform 21">
              <a:extLst>
                <a:ext uri="{FF2B5EF4-FFF2-40B4-BE49-F238E27FC236}">
                  <a16:creationId xmlns:a16="http://schemas.microsoft.com/office/drawing/2014/main" id="{EA545EED-B655-76BF-89CC-D219EDD3FE1F}"/>
                </a:ext>
              </a:extLst>
            </p:cNvPr>
            <p:cNvSpPr/>
            <p:nvPr/>
          </p:nvSpPr>
          <p:spPr>
            <a:xfrm>
              <a:off x="8531516" y="4910611"/>
              <a:ext cx="363757" cy="295835"/>
            </a:xfrm>
            <a:custGeom>
              <a:avLst/>
              <a:gdLst>
                <a:gd name="f0" fmla="val 10800000"/>
                <a:gd name="f1" fmla="val 5400000"/>
                <a:gd name="f2" fmla="val 180"/>
                <a:gd name="f3" fmla="val w"/>
                <a:gd name="f4" fmla="val h"/>
                <a:gd name="f5" fmla="val 0"/>
                <a:gd name="f6" fmla="val 549966"/>
                <a:gd name="f7" fmla="val 447280"/>
                <a:gd name="f8" fmla="val 173243"/>
                <a:gd name="f9" fmla="val 447281"/>
                <a:gd name="f10" fmla="val 381134"/>
                <a:gd name="f11" fmla="val 494529"/>
                <a:gd name="f12" fmla="val 275298"/>
                <a:gd name="f13" fmla="val 125995"/>
                <a:gd name="f14" fmla="val 120955"/>
                <a:gd name="f15" fmla="val 116545"/>
                <a:gd name="f16" fmla="val 493899"/>
                <a:gd name="f17" fmla="val 111505"/>
                <a:gd name="f18" fmla="val 515948"/>
                <a:gd name="f19" fmla="val 95756"/>
                <a:gd name="f20" fmla="val 534847"/>
                <a:gd name="f21" fmla="val 75597"/>
                <a:gd name="f22" fmla="val 52918"/>
                <a:gd name="f23" fmla="val 529807"/>
                <a:gd name="f24" fmla="val 61737"/>
                <a:gd name="f25" fmla="val 507758"/>
                <a:gd name="f26" fmla="val 68037"/>
                <a:gd name="f27" fmla="val 485079"/>
                <a:gd name="f28" fmla="val 70557"/>
                <a:gd name="f29" fmla="val 508388"/>
                <a:gd name="f30" fmla="val 56698"/>
                <a:gd name="f31" fmla="val 526027"/>
                <a:gd name="f32" fmla="val 34649"/>
                <a:gd name="f33" fmla="val 8190"/>
                <a:gd name="f34" fmla="val 512798"/>
                <a:gd name="f35" fmla="val 21419"/>
                <a:gd name="f36" fmla="val 488859"/>
                <a:gd name="f37" fmla="val 30239"/>
                <a:gd name="f38" fmla="val 463030"/>
                <a:gd name="f39" fmla="val 35908"/>
                <a:gd name="f40" fmla="val 442241"/>
                <a:gd name="f41" fmla="val 13859"/>
                <a:gd name="f42" fmla="val 413262"/>
                <a:gd name="f43" fmla="val 380504"/>
                <a:gd name="f44" fmla="val 318136"/>
                <a:gd name="f45" fmla="val 267739"/>
                <a:gd name="f46" fmla="val 50398"/>
                <a:gd name="f47" fmla="val 112765"/>
                <a:gd name="f48" fmla="val 121585"/>
                <a:gd name="f49" fmla="val 268998"/>
                <a:gd name="f50" fmla="val 130404"/>
                <a:gd name="f51" fmla="val 270888"/>
                <a:gd name="f52" fmla="val 138594"/>
                <a:gd name="f53" fmla="val 177022"/>
                <a:gd name="f54" fmla="val 134184"/>
                <a:gd name="f55" fmla="val 93866"/>
                <a:gd name="f56" fmla="val 88826"/>
                <a:gd name="f57" fmla="val 38428"/>
                <a:gd name="f58" fmla="val 20789"/>
                <a:gd name="f59" fmla="val 28979"/>
                <a:gd name="f60" fmla="val 37168"/>
                <a:gd name="f61" fmla="val 23309"/>
                <a:gd name="f62" fmla="val 77487"/>
                <a:gd name="f63" fmla="val 43468"/>
                <a:gd name="f64" fmla="val 151194"/>
                <a:gd name="f65" fmla="val 73707"/>
                <a:gd name="f66" fmla="val 171353"/>
                <a:gd name="f67" fmla="val 55438"/>
                <a:gd name="f68" fmla="val 170723"/>
                <a:gd name="f69" fmla="val 37798"/>
                <a:gd name="f70" fmla="val 165683"/>
                <a:gd name="f71" fmla="val 22679"/>
                <a:gd name="f72" fmla="val 157493"/>
                <a:gd name="f73" fmla="val 158123"/>
                <a:gd name="f74" fmla="val 158753"/>
                <a:gd name="f75" fmla="val 213561"/>
                <a:gd name="f76" fmla="val 258919"/>
                <a:gd name="f77" fmla="val 113395"/>
                <a:gd name="f78" fmla="val 269628"/>
                <a:gd name="f79" fmla="val 103946"/>
                <a:gd name="f80" fmla="val 272148"/>
                <a:gd name="f81" fmla="val 273408"/>
                <a:gd name="f82" fmla="val 83786"/>
                <a:gd name="f83" fmla="val 76227"/>
                <a:gd name="f84" fmla="val 69297"/>
                <a:gd name="f85" fmla="val 272778"/>
                <a:gd name="f86" fmla="val 62367"/>
                <a:gd name="f87" fmla="val 271518"/>
                <a:gd name="f88" fmla="val 76857"/>
                <a:gd name="f89" fmla="val 316246"/>
                <a:gd name="f90" fmla="val 118435"/>
                <a:gd name="f91" fmla="val 349005"/>
                <a:gd name="f92" fmla="val 167573"/>
                <a:gd name="f93" fmla="val 349635"/>
                <a:gd name="f94" fmla="val 129144"/>
                <a:gd name="f95" fmla="val 379874"/>
                <a:gd name="f96" fmla="val 80006"/>
                <a:gd name="f97" fmla="val 398143"/>
                <a:gd name="f98" fmla="val 27089"/>
                <a:gd name="f99" fmla="val 18269"/>
                <a:gd name="f100" fmla="val 8820"/>
                <a:gd name="f101" fmla="val 397513"/>
                <a:gd name="f102" fmla="val 396883"/>
                <a:gd name="f103" fmla="val 428382"/>
                <a:gd name="f104" fmla="val 109615"/>
                <a:gd name="f105" fmla="+- 0 0 -90"/>
                <a:gd name="f106" fmla="*/ f3 1 549966"/>
                <a:gd name="f107" fmla="*/ f4 1 447280"/>
                <a:gd name="f108" fmla="+- f7 0 f5"/>
                <a:gd name="f109" fmla="+- f6 0 f5"/>
                <a:gd name="f110" fmla="*/ f105 f0 1"/>
                <a:gd name="f111" fmla="*/ f109 1 549966"/>
                <a:gd name="f112" fmla="*/ f108 1 447280"/>
                <a:gd name="f113" fmla="*/ 173243 f109 1"/>
                <a:gd name="f114" fmla="*/ 447281 f108 1"/>
                <a:gd name="f115" fmla="*/ 494529 f109 1"/>
                <a:gd name="f116" fmla="*/ 125995 f108 1"/>
                <a:gd name="f117" fmla="*/ 493899 f109 1"/>
                <a:gd name="f118" fmla="*/ 111505 f108 1"/>
                <a:gd name="f119" fmla="*/ 549966 f109 1"/>
                <a:gd name="f120" fmla="*/ 52918 f108 1"/>
                <a:gd name="f121" fmla="*/ 485079 f109 1"/>
                <a:gd name="f122" fmla="*/ 70557 f108 1"/>
                <a:gd name="f123" fmla="*/ 534847 f109 1"/>
                <a:gd name="f124" fmla="*/ 8190 f108 1"/>
                <a:gd name="f125" fmla="*/ 463030 f109 1"/>
                <a:gd name="f126" fmla="*/ 35908 f108 1"/>
                <a:gd name="f127" fmla="*/ 380504 f109 1"/>
                <a:gd name="f128" fmla="*/ 0 f108 1"/>
                <a:gd name="f129" fmla="*/ 267739 f109 1"/>
                <a:gd name="f130" fmla="*/ 112765 f108 1"/>
                <a:gd name="f131" fmla="*/ 270888 f109 1"/>
                <a:gd name="f132" fmla="*/ 138594 f108 1"/>
                <a:gd name="f133" fmla="*/ 38428 f109 1"/>
                <a:gd name="f134" fmla="*/ 20789 f108 1"/>
                <a:gd name="f135" fmla="*/ 23309 f109 1"/>
                <a:gd name="f136" fmla="*/ 77487 f108 1"/>
                <a:gd name="f137" fmla="*/ 73707 f109 1"/>
                <a:gd name="f138" fmla="*/ 171353 f108 1"/>
                <a:gd name="f139" fmla="*/ 22679 f109 1"/>
                <a:gd name="f140" fmla="*/ 157493 f108 1"/>
                <a:gd name="f141" fmla="*/ 158753 f108 1"/>
                <a:gd name="f142" fmla="*/ 113395 f109 1"/>
                <a:gd name="f143" fmla="*/ 269628 f108 1"/>
                <a:gd name="f144" fmla="*/ 83786 f109 1"/>
                <a:gd name="f145" fmla="*/ 273408 f108 1"/>
                <a:gd name="f146" fmla="*/ 62367 f109 1"/>
                <a:gd name="f147" fmla="*/ 271518 f108 1"/>
                <a:gd name="f148" fmla="*/ 167573 f109 1"/>
                <a:gd name="f149" fmla="*/ 349635 f108 1"/>
                <a:gd name="f150" fmla="*/ 27089 f109 1"/>
                <a:gd name="f151" fmla="*/ 398143 f108 1"/>
                <a:gd name="f152" fmla="*/ 0 f109 1"/>
                <a:gd name="f153" fmla="*/ 396883 f108 1"/>
                <a:gd name="f154" fmla="*/ f110 1 f2"/>
                <a:gd name="f155" fmla="*/ f113 1 549966"/>
                <a:gd name="f156" fmla="*/ f114 1 447280"/>
                <a:gd name="f157" fmla="*/ f115 1 549966"/>
                <a:gd name="f158" fmla="*/ f116 1 447280"/>
                <a:gd name="f159" fmla="*/ f117 1 549966"/>
                <a:gd name="f160" fmla="*/ f118 1 447280"/>
                <a:gd name="f161" fmla="*/ f119 1 549966"/>
                <a:gd name="f162" fmla="*/ f120 1 447280"/>
                <a:gd name="f163" fmla="*/ f121 1 549966"/>
                <a:gd name="f164" fmla="*/ f122 1 447280"/>
                <a:gd name="f165" fmla="*/ f123 1 549966"/>
                <a:gd name="f166" fmla="*/ f124 1 447280"/>
                <a:gd name="f167" fmla="*/ f125 1 549966"/>
                <a:gd name="f168" fmla="*/ f126 1 447280"/>
                <a:gd name="f169" fmla="*/ f127 1 549966"/>
                <a:gd name="f170" fmla="*/ f128 1 447280"/>
                <a:gd name="f171" fmla="*/ f129 1 549966"/>
                <a:gd name="f172" fmla="*/ f130 1 447280"/>
                <a:gd name="f173" fmla="*/ f131 1 549966"/>
                <a:gd name="f174" fmla="*/ f132 1 447280"/>
                <a:gd name="f175" fmla="*/ f133 1 549966"/>
                <a:gd name="f176" fmla="*/ f134 1 447280"/>
                <a:gd name="f177" fmla="*/ f135 1 549966"/>
                <a:gd name="f178" fmla="*/ f136 1 447280"/>
                <a:gd name="f179" fmla="*/ f137 1 549966"/>
                <a:gd name="f180" fmla="*/ f138 1 447280"/>
                <a:gd name="f181" fmla="*/ f139 1 549966"/>
                <a:gd name="f182" fmla="*/ f140 1 447280"/>
                <a:gd name="f183" fmla="*/ f141 1 447280"/>
                <a:gd name="f184" fmla="*/ f142 1 549966"/>
                <a:gd name="f185" fmla="*/ f143 1 447280"/>
                <a:gd name="f186" fmla="*/ f144 1 549966"/>
                <a:gd name="f187" fmla="*/ f145 1 447280"/>
                <a:gd name="f188" fmla="*/ f146 1 549966"/>
                <a:gd name="f189" fmla="*/ f147 1 447280"/>
                <a:gd name="f190" fmla="*/ f148 1 549966"/>
                <a:gd name="f191" fmla="*/ f149 1 447280"/>
                <a:gd name="f192" fmla="*/ f150 1 549966"/>
                <a:gd name="f193" fmla="*/ f151 1 447280"/>
                <a:gd name="f194" fmla="*/ f152 1 549966"/>
                <a:gd name="f195" fmla="*/ f153 1 447280"/>
                <a:gd name="f196" fmla="*/ f5 1 f111"/>
                <a:gd name="f197" fmla="*/ f6 1 f111"/>
                <a:gd name="f198" fmla="*/ f5 1 f112"/>
                <a:gd name="f199" fmla="*/ f7 1 f112"/>
                <a:gd name="f200" fmla="+- f154 0 f1"/>
                <a:gd name="f201" fmla="*/ f155 1 f111"/>
                <a:gd name="f202" fmla="*/ f156 1 f112"/>
                <a:gd name="f203" fmla="*/ f157 1 f111"/>
                <a:gd name="f204" fmla="*/ f158 1 f112"/>
                <a:gd name="f205" fmla="*/ f159 1 f111"/>
                <a:gd name="f206" fmla="*/ f160 1 f112"/>
                <a:gd name="f207" fmla="*/ f161 1 f111"/>
                <a:gd name="f208" fmla="*/ f162 1 f112"/>
                <a:gd name="f209" fmla="*/ f163 1 f111"/>
                <a:gd name="f210" fmla="*/ f164 1 f112"/>
                <a:gd name="f211" fmla="*/ f165 1 f111"/>
                <a:gd name="f212" fmla="*/ f166 1 f112"/>
                <a:gd name="f213" fmla="*/ f167 1 f111"/>
                <a:gd name="f214" fmla="*/ f168 1 f112"/>
                <a:gd name="f215" fmla="*/ f169 1 f111"/>
                <a:gd name="f216" fmla="*/ f170 1 f112"/>
                <a:gd name="f217" fmla="*/ f171 1 f111"/>
                <a:gd name="f218" fmla="*/ f172 1 f112"/>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2"/>
                <a:gd name="f230" fmla="*/ f184 1 f111"/>
                <a:gd name="f231" fmla="*/ f185 1 f112"/>
                <a:gd name="f232" fmla="*/ f186 1 f111"/>
                <a:gd name="f233" fmla="*/ f187 1 f112"/>
                <a:gd name="f234" fmla="*/ f188 1 f111"/>
                <a:gd name="f235" fmla="*/ f189 1 f112"/>
                <a:gd name="f236" fmla="*/ f190 1 f111"/>
                <a:gd name="f237" fmla="*/ f191 1 f112"/>
                <a:gd name="f238" fmla="*/ f192 1 f111"/>
                <a:gd name="f239" fmla="*/ f193 1 f112"/>
                <a:gd name="f240" fmla="*/ f194 1 f111"/>
                <a:gd name="f241" fmla="*/ f195 1 f112"/>
                <a:gd name="f242" fmla="*/ f196 f106 1"/>
                <a:gd name="f243" fmla="*/ f197 f106 1"/>
                <a:gd name="f244" fmla="*/ f199 f107 1"/>
                <a:gd name="f245" fmla="*/ f198 f107 1"/>
                <a:gd name="f246" fmla="*/ f201 f106 1"/>
                <a:gd name="f247" fmla="*/ f202 f107 1"/>
                <a:gd name="f248" fmla="*/ f203 f106 1"/>
                <a:gd name="f249" fmla="*/ f204 f107 1"/>
                <a:gd name="f250" fmla="*/ f205 f106 1"/>
                <a:gd name="f251" fmla="*/ f206 f107 1"/>
                <a:gd name="f252" fmla="*/ f207 f106 1"/>
                <a:gd name="f253" fmla="*/ f208 f107 1"/>
                <a:gd name="f254" fmla="*/ f209 f106 1"/>
                <a:gd name="f255" fmla="*/ f210 f107 1"/>
                <a:gd name="f256" fmla="*/ f211 f106 1"/>
                <a:gd name="f257" fmla="*/ f212 f107 1"/>
                <a:gd name="f258" fmla="*/ f213 f106 1"/>
                <a:gd name="f259" fmla="*/ f214 f107 1"/>
                <a:gd name="f260" fmla="*/ f215 f106 1"/>
                <a:gd name="f261" fmla="*/ f216 f107 1"/>
                <a:gd name="f262" fmla="*/ f217 f106 1"/>
                <a:gd name="f263" fmla="*/ f218 f107 1"/>
                <a:gd name="f264" fmla="*/ f219 f106 1"/>
                <a:gd name="f265" fmla="*/ f220 f107 1"/>
                <a:gd name="f266" fmla="*/ f221 f106 1"/>
                <a:gd name="f267" fmla="*/ f222 f107 1"/>
                <a:gd name="f268" fmla="*/ f223 f106 1"/>
                <a:gd name="f269" fmla="*/ f224 f107 1"/>
                <a:gd name="f270" fmla="*/ f225 f106 1"/>
                <a:gd name="f271" fmla="*/ f226 f107 1"/>
                <a:gd name="f272" fmla="*/ f227 f106 1"/>
                <a:gd name="f273" fmla="*/ f228 f107 1"/>
                <a:gd name="f274" fmla="*/ f229 f107 1"/>
                <a:gd name="f275" fmla="*/ f230 f106 1"/>
                <a:gd name="f276" fmla="*/ f231 f107 1"/>
                <a:gd name="f277" fmla="*/ f232 f106 1"/>
                <a:gd name="f278" fmla="*/ f233 f107 1"/>
                <a:gd name="f279" fmla="*/ f234 f106 1"/>
                <a:gd name="f280" fmla="*/ f235 f107 1"/>
                <a:gd name="f281" fmla="*/ f236 f106 1"/>
                <a:gd name="f282" fmla="*/ f237 f107 1"/>
                <a:gd name="f283" fmla="*/ f238 f106 1"/>
                <a:gd name="f284" fmla="*/ f239 f107 1"/>
                <a:gd name="f285" fmla="*/ f240 f106 1"/>
                <a:gd name="f286" fmla="*/ f241 f107 1"/>
              </a:gdLst>
              <a:ahLst/>
              <a:cxnLst>
                <a:cxn ang="3cd4">
                  <a:pos x="hc" y="t"/>
                </a:cxn>
                <a:cxn ang="0">
                  <a:pos x="r" y="vc"/>
                </a:cxn>
                <a:cxn ang="cd4">
                  <a:pos x="hc" y="b"/>
                </a:cxn>
                <a:cxn ang="cd2">
                  <a:pos x="l" y="vc"/>
                </a:cxn>
                <a:cxn ang="f200">
                  <a:pos x="f246" y="f247"/>
                </a:cxn>
                <a:cxn ang="f200">
                  <a:pos x="f248" y="f249"/>
                </a:cxn>
                <a:cxn ang="f200">
                  <a:pos x="f250" y="f251"/>
                </a:cxn>
                <a:cxn ang="f200">
                  <a:pos x="f252" y="f253"/>
                </a:cxn>
                <a:cxn ang="f200">
                  <a:pos x="f254" y="f255"/>
                </a:cxn>
                <a:cxn ang="f200">
                  <a:pos x="f256" y="f257"/>
                </a:cxn>
                <a:cxn ang="f200">
                  <a:pos x="f258" y="f259"/>
                </a:cxn>
                <a:cxn ang="f200">
                  <a:pos x="f260" y="f261"/>
                </a:cxn>
                <a:cxn ang="f200">
                  <a:pos x="f262" y="f263"/>
                </a:cxn>
                <a:cxn ang="f200">
                  <a:pos x="f264" y="f265"/>
                </a:cxn>
                <a:cxn ang="f200">
                  <a:pos x="f266" y="f267"/>
                </a:cxn>
                <a:cxn ang="f200">
                  <a:pos x="f268" y="f269"/>
                </a:cxn>
                <a:cxn ang="f200">
                  <a:pos x="f270" y="f271"/>
                </a:cxn>
                <a:cxn ang="f200">
                  <a:pos x="f272" y="f273"/>
                </a:cxn>
                <a:cxn ang="f200">
                  <a:pos x="f272" y="f274"/>
                </a:cxn>
                <a:cxn ang="f200">
                  <a:pos x="f275" y="f276"/>
                </a:cxn>
                <a:cxn ang="f200">
                  <a:pos x="f277" y="f278"/>
                </a:cxn>
                <a:cxn ang="f200">
                  <a:pos x="f279" y="f280"/>
                </a:cxn>
                <a:cxn ang="f200">
                  <a:pos x="f281" y="f282"/>
                </a:cxn>
                <a:cxn ang="f200">
                  <a:pos x="f283" y="f284"/>
                </a:cxn>
                <a:cxn ang="f200">
                  <a:pos x="f285" y="f286"/>
                </a:cxn>
                <a:cxn ang="f200">
                  <a:pos x="f246" y="f247"/>
                </a:cxn>
              </a:cxnLst>
              <a:rect l="f242" t="f245" r="f243" b="f244"/>
              <a:pathLst>
                <a:path w="549966" h="447280">
                  <a:moveTo>
                    <a:pt x="f8" y="f9"/>
                  </a:moveTo>
                  <a:cubicBezTo>
                    <a:pt x="f10" y="f9"/>
                    <a:pt x="f11" y="f12"/>
                    <a:pt x="f11" y="f13"/>
                  </a:cubicBezTo>
                  <a:cubicBezTo>
                    <a:pt x="f11" y="f14"/>
                    <a:pt x="f11" y="f15"/>
                    <a:pt x="f16" y="f17"/>
                  </a:cubicBezTo>
                  <a:cubicBezTo>
                    <a:pt x="f18" y="f19"/>
                    <a:pt x="f20" y="f21"/>
                    <a:pt x="f6" y="f22"/>
                  </a:cubicBezTo>
                  <a:cubicBezTo>
                    <a:pt x="f23" y="f24"/>
                    <a:pt x="f25" y="f26"/>
                    <a:pt x="f27" y="f28"/>
                  </a:cubicBezTo>
                  <a:cubicBezTo>
                    <a:pt x="f29" y="f30"/>
                    <a:pt x="f31" y="f32"/>
                    <a:pt x="f20" y="f33"/>
                  </a:cubicBezTo>
                  <a:cubicBezTo>
                    <a:pt x="f34" y="f35"/>
                    <a:pt x="f36" y="f37"/>
                    <a:pt x="f38" y="f39"/>
                  </a:cubicBezTo>
                  <a:cubicBezTo>
                    <a:pt x="f40" y="f41"/>
                    <a:pt x="f42" y="f5"/>
                    <a:pt x="f43" y="f5"/>
                  </a:cubicBezTo>
                  <a:cubicBezTo>
                    <a:pt x="f44" y="f5"/>
                    <a:pt x="f45" y="f46"/>
                    <a:pt x="f45" y="f47"/>
                  </a:cubicBezTo>
                  <a:cubicBezTo>
                    <a:pt x="f45" y="f48"/>
                    <a:pt x="f49" y="f50"/>
                    <a:pt x="f51" y="f52"/>
                  </a:cubicBezTo>
                  <a:cubicBezTo>
                    <a:pt x="f53" y="f54"/>
                    <a:pt x="f55" y="f56"/>
                    <a:pt x="f57" y="f58"/>
                  </a:cubicBezTo>
                  <a:cubicBezTo>
                    <a:pt x="f59" y="f60"/>
                    <a:pt x="f61" y="f30"/>
                    <a:pt x="f61" y="f62"/>
                  </a:cubicBezTo>
                  <a:cubicBezTo>
                    <a:pt x="f61" y="f15"/>
                    <a:pt x="f63" y="f64"/>
                    <a:pt x="f65" y="f66"/>
                  </a:cubicBezTo>
                  <a:cubicBezTo>
                    <a:pt x="f67" y="f68"/>
                    <a:pt x="f69" y="f70"/>
                    <a:pt x="f71" y="f72"/>
                  </a:cubicBezTo>
                  <a:cubicBezTo>
                    <a:pt x="f71" y="f73"/>
                    <a:pt x="f71" y="f73"/>
                    <a:pt x="f71" y="f74"/>
                  </a:cubicBezTo>
                  <a:cubicBezTo>
                    <a:pt x="f71" y="f75"/>
                    <a:pt x="f24" y="f76"/>
                    <a:pt x="f77" y="f78"/>
                  </a:cubicBezTo>
                  <a:cubicBezTo>
                    <a:pt x="f79" y="f80"/>
                    <a:pt x="f55"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102"/>
                  </a:cubicBezTo>
                  <a:cubicBezTo>
                    <a:pt x="f46" y="f103"/>
                    <a:pt x="f104" y="f9"/>
                    <a:pt x="f8" y="f9"/>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7" name="Freeform 16">
              <a:extLst>
                <a:ext uri="{FF2B5EF4-FFF2-40B4-BE49-F238E27FC236}">
                  <a16:creationId xmlns:a16="http://schemas.microsoft.com/office/drawing/2014/main" id="{3E705037-32C2-16DD-6502-E08454F75B15}"/>
                </a:ext>
              </a:extLst>
            </p:cNvPr>
            <p:cNvSpPr/>
            <p:nvPr/>
          </p:nvSpPr>
          <p:spPr>
            <a:xfrm>
              <a:off x="10502368" y="4763109"/>
              <a:ext cx="562502" cy="562502"/>
            </a:xfrm>
            <a:custGeom>
              <a:avLst/>
              <a:gdLst>
                <a:gd name="f0" fmla="val 10800000"/>
                <a:gd name="f1" fmla="val 5400000"/>
                <a:gd name="f2" fmla="val 180"/>
                <a:gd name="f3" fmla="val w"/>
                <a:gd name="f4" fmla="val h"/>
                <a:gd name="f5" fmla="val 0"/>
                <a:gd name="f6" fmla="val 850463"/>
                <a:gd name="f7" fmla="val 425232"/>
                <a:gd name="f8" fmla="val 660081"/>
                <a:gd name="f9" fmla="val 850464"/>
                <a:gd name="f10" fmla="val 190382"/>
                <a:gd name="f11" fmla="val 190383"/>
                <a:gd name="f12" fmla="+- 0 0 -90"/>
                <a:gd name="f13" fmla="*/ f3 1 850463"/>
                <a:gd name="f14" fmla="*/ f4 1 850463"/>
                <a:gd name="f15" fmla="+- f6 0 f5"/>
                <a:gd name="f16" fmla="*/ f12 f0 1"/>
                <a:gd name="f17" fmla="*/ f15 1 850463"/>
                <a:gd name="f18" fmla="*/ 850463 f15 1"/>
                <a:gd name="f19" fmla="*/ 425232 f15 1"/>
                <a:gd name="f20" fmla="*/ 850464 f15 1"/>
                <a:gd name="f21" fmla="*/ 0 f15 1"/>
                <a:gd name="f22" fmla="*/ f16 1 f2"/>
                <a:gd name="f23" fmla="*/ f18 1 850463"/>
                <a:gd name="f24" fmla="*/ f19 1 850463"/>
                <a:gd name="f25" fmla="*/ f20 1 850463"/>
                <a:gd name="f26" fmla="*/ f21 1 850463"/>
                <a:gd name="f27" fmla="*/ f5 1 f17"/>
                <a:gd name="f28" fmla="*/ f6 1 f17"/>
                <a:gd name="f29" fmla="+- f22 0 f1"/>
                <a:gd name="f30" fmla="*/ f23 1 f17"/>
                <a:gd name="f31" fmla="*/ f24 1 f17"/>
                <a:gd name="f32" fmla="*/ f25 1 f17"/>
                <a:gd name="f33" fmla="*/ f26 1 f17"/>
                <a:gd name="f34" fmla="*/ f27 f13 1"/>
                <a:gd name="f35" fmla="*/ f28 f13 1"/>
                <a:gd name="f36" fmla="*/ f28 f14 1"/>
                <a:gd name="f37" fmla="*/ f27 f14 1"/>
                <a:gd name="f38" fmla="*/ f30 f13 1"/>
                <a:gd name="f39" fmla="*/ f31 f14 1"/>
                <a:gd name="f40" fmla="*/ f31 f13 1"/>
                <a:gd name="f41" fmla="*/ f32 f14 1"/>
                <a:gd name="f42" fmla="*/ f33 f13 1"/>
                <a:gd name="f43" fmla="*/ f33 f14 1"/>
              </a:gdLst>
              <a:ahLst/>
              <a:cxnLst>
                <a:cxn ang="3cd4">
                  <a:pos x="hc" y="t"/>
                </a:cxn>
                <a:cxn ang="0">
                  <a:pos x="r" y="vc"/>
                </a:cxn>
                <a:cxn ang="cd4">
                  <a:pos x="hc" y="b"/>
                </a:cxn>
                <a:cxn ang="cd2">
                  <a:pos x="l" y="vc"/>
                </a:cxn>
                <a:cxn ang="f29">
                  <a:pos x="f38" y="f39"/>
                </a:cxn>
                <a:cxn ang="f29">
                  <a:pos x="f40" y="f41"/>
                </a:cxn>
                <a:cxn ang="f29">
                  <a:pos x="f42" y="f39"/>
                </a:cxn>
                <a:cxn ang="f29">
                  <a:pos x="f40" y="f43"/>
                </a:cxn>
                <a:cxn ang="f29">
                  <a:pos x="f38" y="f39"/>
                </a:cxn>
              </a:cxnLst>
              <a:rect l="f34" t="f37" r="f35" b="f36"/>
              <a:pathLst>
                <a:path w="850463" h="850463">
                  <a:moveTo>
                    <a:pt x="f6" y="f7"/>
                  </a:moveTo>
                  <a:cubicBezTo>
                    <a:pt x="f6" y="f8"/>
                    <a:pt x="f8" y="f9"/>
                    <a:pt x="f7" y="f9"/>
                  </a:cubicBezTo>
                  <a:cubicBezTo>
                    <a:pt x="f10" y="f9"/>
                    <a:pt x="f5" y="f8"/>
                    <a:pt x="f5" y="f7"/>
                  </a:cubicBezTo>
                  <a:cubicBezTo>
                    <a:pt x="f5" y="f11"/>
                    <a:pt x="f10" y="f5"/>
                    <a:pt x="f7" y="f5"/>
                  </a:cubicBezTo>
                  <a:cubicBezTo>
                    <a:pt x="f8" y="f5"/>
                    <a:pt x="f6" y="f11"/>
                    <a:pt x="f6"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19" name="Graphic 3">
              <a:extLst>
                <a:ext uri="{FF2B5EF4-FFF2-40B4-BE49-F238E27FC236}">
                  <a16:creationId xmlns:a16="http://schemas.microsoft.com/office/drawing/2014/main" id="{16A0953B-2A24-E8D6-DAEA-8CD356435CC1}"/>
                </a:ext>
              </a:extLst>
            </p:cNvPr>
            <p:cNvGrpSpPr/>
            <p:nvPr/>
          </p:nvGrpSpPr>
          <p:grpSpPr>
            <a:xfrm>
              <a:off x="8462196" y="4766438"/>
              <a:ext cx="562502" cy="576390"/>
              <a:chOff x="8462196" y="4766438"/>
              <a:chExt cx="562502" cy="576390"/>
            </a:xfrm>
          </p:grpSpPr>
          <p:sp>
            <p:nvSpPr>
              <p:cNvPr id="20" name="Freeform 14">
                <a:extLst>
                  <a:ext uri="{FF2B5EF4-FFF2-40B4-BE49-F238E27FC236}">
                    <a16:creationId xmlns:a16="http://schemas.microsoft.com/office/drawing/2014/main" id="{BA87AB08-1431-F1EF-A10D-F4AA9A97BF2F}"/>
                  </a:ext>
                </a:extLst>
              </p:cNvPr>
              <p:cNvSpPr/>
              <p:nvPr/>
            </p:nvSpPr>
            <p:spPr>
              <a:xfrm>
                <a:off x="8462196" y="4766438"/>
                <a:ext cx="562502" cy="559173"/>
              </a:xfrm>
              <a:custGeom>
                <a:avLst/>
                <a:gdLst>
                  <a:gd name="f0" fmla="val 10800000"/>
                  <a:gd name="f1" fmla="val 5400000"/>
                  <a:gd name="f2" fmla="val 180"/>
                  <a:gd name="f3" fmla="val w"/>
                  <a:gd name="f4" fmla="val h"/>
                  <a:gd name="f5" fmla="val 0"/>
                  <a:gd name="f6" fmla="val 850463"/>
                  <a:gd name="f7" fmla="val 845423"/>
                  <a:gd name="f8" fmla="val 425232"/>
                  <a:gd name="f9" fmla="val 190252"/>
                  <a:gd name="f10" fmla="val 660212"/>
                  <a:gd name="f11" fmla="val 637533"/>
                  <a:gd name="f12" fmla="val 155603"/>
                  <a:gd name="f13" fmla="val 813295"/>
                  <a:gd name="f14" fmla="val 359085"/>
                  <a:gd name="f15" fmla="val 845424"/>
                  <a:gd name="f16" fmla="val 548076"/>
                  <a:gd name="f17" fmla="val 251359"/>
                  <a:gd name="f18" fmla="val 331996"/>
                  <a:gd name="f19" fmla="val 225530"/>
                  <a:gd name="f20" fmla="val 422712"/>
                  <a:gd name="f21" fmla="val 166313"/>
                  <a:gd name="f22" fmla="val 519728"/>
                  <a:gd name="f23" fmla="val 566346"/>
                  <a:gd name="f24" fmla="val 614854"/>
                  <a:gd name="f25" fmla="val 174503"/>
                  <a:gd name="f26" fmla="val 279078"/>
                  <a:gd name="f27" fmla="val 561306"/>
                  <a:gd name="f28" fmla="val 508388"/>
                  <a:gd name="f29" fmla="val 492009"/>
                  <a:gd name="f30" fmla="val 311837"/>
                  <a:gd name="f31" fmla="val 345225"/>
                  <a:gd name="f32" fmla="val 609184"/>
                  <a:gd name="f33" fmla="val 590285"/>
                  <a:gd name="f34" fmla="val 491379"/>
                  <a:gd name="f35" fmla="val 694860"/>
                  <a:gd name="f36" fmla="val 813925"/>
                  <a:gd name="f37" fmla="+- 0 0 -90"/>
                  <a:gd name="f38" fmla="*/ f3 1 850463"/>
                  <a:gd name="f39" fmla="*/ f4 1 845423"/>
                  <a:gd name="f40" fmla="+- f7 0 f5"/>
                  <a:gd name="f41" fmla="+- f6 0 f5"/>
                  <a:gd name="f42" fmla="*/ f37 f0 1"/>
                  <a:gd name="f43" fmla="*/ f41 1 850463"/>
                  <a:gd name="f44" fmla="*/ f40 1 845423"/>
                  <a:gd name="f45" fmla="*/ 850463 f41 1"/>
                  <a:gd name="f46" fmla="*/ 425232 f40 1"/>
                  <a:gd name="f47" fmla="*/ 425232 f41 1"/>
                  <a:gd name="f48" fmla="*/ 0 f40 1"/>
                  <a:gd name="f49" fmla="*/ 0 f41 1"/>
                  <a:gd name="f50" fmla="*/ 359085 f41 1"/>
                  <a:gd name="f51" fmla="*/ 845424 f40 1"/>
                  <a:gd name="f52" fmla="*/ 548076 f40 1"/>
                  <a:gd name="f53" fmla="*/ 251359 f41 1"/>
                  <a:gd name="f54" fmla="*/ 331996 f40 1"/>
                  <a:gd name="f55" fmla="*/ 519728 f41 1"/>
                  <a:gd name="f56" fmla="*/ 166313 f40 1"/>
                  <a:gd name="f57" fmla="*/ 614854 f41 1"/>
                  <a:gd name="f58" fmla="*/ 174503 f40 1"/>
                  <a:gd name="f59" fmla="*/ 279078 f40 1"/>
                  <a:gd name="f60" fmla="*/ 561306 f41 1"/>
                  <a:gd name="f61" fmla="*/ 492009 f41 1"/>
                  <a:gd name="f62" fmla="*/ 345225 f40 1"/>
                  <a:gd name="f63" fmla="*/ 609184 f41 1"/>
                  <a:gd name="f64" fmla="*/ 590285 f41 1"/>
                  <a:gd name="f65" fmla="*/ 491379 f41 1"/>
                  <a:gd name="f66" fmla="*/ f42 1 f2"/>
                  <a:gd name="f67" fmla="*/ f45 1 850463"/>
                  <a:gd name="f68" fmla="*/ f46 1 845423"/>
                  <a:gd name="f69" fmla="*/ f47 1 850463"/>
                  <a:gd name="f70" fmla="*/ f48 1 845423"/>
                  <a:gd name="f71" fmla="*/ f49 1 850463"/>
                  <a:gd name="f72" fmla="*/ f50 1 850463"/>
                  <a:gd name="f73" fmla="*/ f51 1 845423"/>
                  <a:gd name="f74" fmla="*/ f52 1 845423"/>
                  <a:gd name="f75" fmla="*/ f53 1 850463"/>
                  <a:gd name="f76" fmla="*/ f54 1 845423"/>
                  <a:gd name="f77" fmla="*/ f55 1 850463"/>
                  <a:gd name="f78" fmla="*/ f56 1 845423"/>
                  <a:gd name="f79" fmla="*/ f57 1 850463"/>
                  <a:gd name="f80" fmla="*/ f58 1 845423"/>
                  <a:gd name="f81" fmla="*/ f59 1 845423"/>
                  <a:gd name="f82" fmla="*/ f60 1 850463"/>
                  <a:gd name="f83" fmla="*/ f61 1 850463"/>
                  <a:gd name="f84" fmla="*/ f62 1 845423"/>
                  <a:gd name="f85" fmla="*/ f63 1 850463"/>
                  <a:gd name="f86" fmla="*/ f64 1 850463"/>
                  <a:gd name="f87" fmla="*/ f65 1 850463"/>
                  <a:gd name="f88" fmla="*/ f5 1 f43"/>
                  <a:gd name="f89" fmla="*/ f6 1 f43"/>
                  <a:gd name="f90" fmla="*/ f5 1 f44"/>
                  <a:gd name="f91" fmla="*/ f7 1 f44"/>
                  <a:gd name="f92" fmla="+- f66 0 f1"/>
                  <a:gd name="f93" fmla="*/ f67 1 f43"/>
                  <a:gd name="f94" fmla="*/ f68 1 f44"/>
                  <a:gd name="f95" fmla="*/ f69 1 f43"/>
                  <a:gd name="f96" fmla="*/ f70 1 f44"/>
                  <a:gd name="f97" fmla="*/ f71 1 f43"/>
                  <a:gd name="f98" fmla="*/ f72 1 f43"/>
                  <a:gd name="f99" fmla="*/ f73 1 f44"/>
                  <a:gd name="f100" fmla="*/ f74 1 f44"/>
                  <a:gd name="f101" fmla="*/ f75 1 f43"/>
                  <a:gd name="f102" fmla="*/ f76 1 f44"/>
                  <a:gd name="f103" fmla="*/ f77 1 f43"/>
                  <a:gd name="f104" fmla="*/ f78 1 f44"/>
                  <a:gd name="f105" fmla="*/ f79 1 f43"/>
                  <a:gd name="f106" fmla="*/ f80 1 f44"/>
                  <a:gd name="f107" fmla="*/ f81 1 f44"/>
                  <a:gd name="f108" fmla="*/ f82 1 f43"/>
                  <a:gd name="f109" fmla="*/ f83 1 f43"/>
                  <a:gd name="f110" fmla="*/ f84 1 f44"/>
                  <a:gd name="f111" fmla="*/ f85 1 f43"/>
                  <a:gd name="f112" fmla="*/ f86 1 f43"/>
                  <a:gd name="f113" fmla="*/ f87 1 f43"/>
                  <a:gd name="f114" fmla="*/ f88 f38 1"/>
                  <a:gd name="f115" fmla="*/ f89 f38 1"/>
                  <a:gd name="f116" fmla="*/ f91 f39 1"/>
                  <a:gd name="f117" fmla="*/ f90 f39 1"/>
                  <a:gd name="f118" fmla="*/ f93 f38 1"/>
                  <a:gd name="f119" fmla="*/ f94 f39 1"/>
                  <a:gd name="f120" fmla="*/ f95 f38 1"/>
                  <a:gd name="f121" fmla="*/ f96 f39 1"/>
                  <a:gd name="f122" fmla="*/ f97 f38 1"/>
                  <a:gd name="f123" fmla="*/ f98 f38 1"/>
                  <a:gd name="f124" fmla="*/ f99 f39 1"/>
                  <a:gd name="f125" fmla="*/ f100 f39 1"/>
                  <a:gd name="f126" fmla="*/ f101 f38 1"/>
                  <a:gd name="f127" fmla="*/ f102 f39 1"/>
                  <a:gd name="f128" fmla="*/ f103 f38 1"/>
                  <a:gd name="f129" fmla="*/ f104 f39 1"/>
                  <a:gd name="f130" fmla="*/ f105 f38 1"/>
                  <a:gd name="f131" fmla="*/ f106 f39 1"/>
                  <a:gd name="f132" fmla="*/ f107 f39 1"/>
                  <a:gd name="f133" fmla="*/ f108 f38 1"/>
                  <a:gd name="f134" fmla="*/ f109 f38 1"/>
                  <a:gd name="f135" fmla="*/ f110 f39 1"/>
                  <a:gd name="f136" fmla="*/ f111 f38 1"/>
                  <a:gd name="f137" fmla="*/ f112 f38 1"/>
                  <a:gd name="f138" fmla="*/ f113 f38 1"/>
                </a:gdLst>
                <a:ahLst/>
                <a:cxnLst>
                  <a:cxn ang="3cd4">
                    <a:pos x="hc" y="t"/>
                  </a:cxn>
                  <a:cxn ang="0">
                    <a:pos x="r" y="vc"/>
                  </a:cxn>
                  <a:cxn ang="cd4">
                    <a:pos x="hc" y="b"/>
                  </a:cxn>
                  <a:cxn ang="cd2">
                    <a:pos x="l" y="vc"/>
                  </a:cxn>
                  <a:cxn ang="f92">
                    <a:pos x="f118" y="f119"/>
                  </a:cxn>
                  <a:cxn ang="f92">
                    <a:pos x="f120" y="f121"/>
                  </a:cxn>
                  <a:cxn ang="f92">
                    <a:pos x="f122" y="f119"/>
                  </a:cxn>
                  <a:cxn ang="f92">
                    <a:pos x="f123" y="f124"/>
                  </a:cxn>
                  <a:cxn ang="f92">
                    <a:pos x="f123" y="f125"/>
                  </a:cxn>
                  <a:cxn ang="f92">
                    <a:pos x="f126" y="f125"/>
                  </a:cxn>
                  <a:cxn ang="f92">
                    <a:pos x="f126" y="f119"/>
                  </a:cxn>
                  <a:cxn ang="f92">
                    <a:pos x="f123" y="f119"/>
                  </a:cxn>
                  <a:cxn ang="f92">
                    <a:pos x="f123" y="f127"/>
                  </a:cxn>
                  <a:cxn ang="f92">
                    <a:pos x="f128" y="f129"/>
                  </a:cxn>
                  <a:cxn ang="f92">
                    <a:pos x="f130" y="f131"/>
                  </a:cxn>
                  <a:cxn ang="f92">
                    <a:pos x="f130" y="f132"/>
                  </a:cxn>
                  <a:cxn ang="f92">
                    <a:pos x="f133" y="f132"/>
                  </a:cxn>
                  <a:cxn ang="f92">
                    <a:pos x="f134" y="f135"/>
                  </a:cxn>
                  <a:cxn ang="f92">
                    <a:pos x="f134" y="f119"/>
                  </a:cxn>
                  <a:cxn ang="f92">
                    <a:pos x="f136" y="f119"/>
                  </a:cxn>
                  <a:cxn ang="f92">
                    <a:pos x="f137" y="f125"/>
                  </a:cxn>
                  <a:cxn ang="f92">
                    <a:pos x="f138" y="f125"/>
                  </a:cxn>
                  <a:cxn ang="f92">
                    <a:pos x="f138" y="f124"/>
                  </a:cxn>
                  <a:cxn ang="f92">
                    <a:pos x="f118" y="f119"/>
                  </a:cxn>
                </a:cxnLst>
                <a:rect l="f114" t="f117" r="f115" b="f116"/>
                <a:pathLst>
                  <a:path w="850463" h="845423">
                    <a:moveTo>
                      <a:pt x="f6" y="f8"/>
                    </a:moveTo>
                    <a:cubicBezTo>
                      <a:pt x="f6" y="f9"/>
                      <a:pt x="f10" y="f5"/>
                      <a:pt x="f8" y="f5"/>
                    </a:cubicBezTo>
                    <a:cubicBezTo>
                      <a:pt x="f9" y="f5"/>
                      <a:pt x="f5" y="f9"/>
                      <a:pt x="f5" y="f8"/>
                    </a:cubicBezTo>
                    <a:cubicBezTo>
                      <a:pt x="f5" y="f11"/>
                      <a:pt x="f12" y="f13"/>
                      <a:pt x="f14" y="f15"/>
                    </a:cubicBezTo>
                    <a:lnTo>
                      <a:pt x="f14" y="f16"/>
                    </a:lnTo>
                    <a:lnTo>
                      <a:pt x="f17" y="f16"/>
                    </a:lnTo>
                    <a:lnTo>
                      <a:pt x="f17" y="f8"/>
                    </a:lnTo>
                    <a:lnTo>
                      <a:pt x="f14" y="f8"/>
                    </a:lnTo>
                    <a:lnTo>
                      <a:pt x="f14" y="f18"/>
                    </a:lnTo>
                    <a:cubicBezTo>
                      <a:pt x="f14" y="f19"/>
                      <a:pt x="f20" y="f21"/>
                      <a:pt x="f22" y="f21"/>
                    </a:cubicBezTo>
                    <a:cubicBezTo>
                      <a:pt x="f23" y="f21"/>
                      <a:pt x="f24" y="f25"/>
                      <a:pt x="f24" y="f25"/>
                    </a:cubicBezTo>
                    <a:lnTo>
                      <a:pt x="f24" y="f26"/>
                    </a:lnTo>
                    <a:lnTo>
                      <a:pt x="f27" y="f26"/>
                    </a:lnTo>
                    <a:cubicBezTo>
                      <a:pt x="f28" y="f26"/>
                      <a:pt x="f29" y="f30"/>
                      <a:pt x="f29" y="f31"/>
                    </a:cubicBezTo>
                    <a:lnTo>
                      <a:pt x="f29" y="f8"/>
                    </a:lnTo>
                    <a:lnTo>
                      <a:pt x="f32" y="f8"/>
                    </a:lnTo>
                    <a:lnTo>
                      <a:pt x="f33" y="f16"/>
                    </a:lnTo>
                    <a:lnTo>
                      <a:pt x="f34" y="f16"/>
                    </a:lnTo>
                    <a:lnTo>
                      <a:pt x="f34" y="f15"/>
                    </a:lnTo>
                    <a:cubicBezTo>
                      <a:pt x="f35" y="f36"/>
                      <a:pt x="f6" y="f11"/>
                      <a:pt x="f6"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p:txBody>
          </p:sp>
          <p:sp>
            <p:nvSpPr>
              <p:cNvPr id="21" name="Freeform 15">
                <a:extLst>
                  <a:ext uri="{FF2B5EF4-FFF2-40B4-BE49-F238E27FC236}">
                    <a16:creationId xmlns:a16="http://schemas.microsoft.com/office/drawing/2014/main" id="{1E0708EF-8462-1940-FDED-C71D3D1C3198}"/>
                  </a:ext>
                </a:extLst>
              </p:cNvPr>
              <p:cNvSpPr/>
              <p:nvPr/>
            </p:nvSpPr>
            <p:spPr>
              <a:xfrm>
                <a:off x="8629448" y="4867278"/>
                <a:ext cx="240414" cy="475550"/>
              </a:xfrm>
              <a:custGeom>
                <a:avLst/>
                <a:gdLst>
                  <a:gd name="f0" fmla="val 10800000"/>
                  <a:gd name="f1" fmla="val 5400000"/>
                  <a:gd name="f2" fmla="val 180"/>
                  <a:gd name="f3" fmla="val w"/>
                  <a:gd name="f4" fmla="val h"/>
                  <a:gd name="f5" fmla="val 0"/>
                  <a:gd name="f6" fmla="val 363494"/>
                  <a:gd name="f7" fmla="val 684780"/>
                  <a:gd name="f8" fmla="val 339555"/>
                  <a:gd name="f9" fmla="val 381764"/>
                  <a:gd name="f10" fmla="val 358455"/>
                  <a:gd name="f11" fmla="val 258919"/>
                  <a:gd name="f12" fmla="val 240650"/>
                  <a:gd name="f13" fmla="val 179542"/>
                  <a:gd name="f14" fmla="val 146154"/>
                  <a:gd name="f15" fmla="val 257029"/>
                  <a:gd name="f16" fmla="val 113395"/>
                  <a:gd name="f17" fmla="val 309947"/>
                  <a:gd name="f18" fmla="val 8190"/>
                  <a:gd name="f19" fmla="val 314987"/>
                  <a:gd name="f20" fmla="val 268368"/>
                  <a:gd name="f21" fmla="val 171353"/>
                  <a:gd name="f22" fmla="val 107725"/>
                  <a:gd name="f23" fmla="val 58588"/>
                  <a:gd name="f24" fmla="val 165683"/>
                  <a:gd name="f25" fmla="val 259549"/>
                  <a:gd name="f26" fmla="val 382394"/>
                  <a:gd name="f27" fmla="val 679741"/>
                  <a:gd name="f28" fmla="val 129144"/>
                  <a:gd name="f29" fmla="val 682891"/>
                  <a:gd name="f30" fmla="val 151823"/>
                  <a:gd name="f31" fmla="val 684781"/>
                  <a:gd name="f32" fmla="val 173873"/>
                  <a:gd name="f33" fmla="val 195922"/>
                  <a:gd name="f34" fmla="val 218601"/>
                  <a:gd name="f35" fmla="val 240020"/>
                  <a:gd name="f36" fmla="+- 0 0 -90"/>
                  <a:gd name="f37" fmla="*/ f3 1 363494"/>
                  <a:gd name="f38" fmla="*/ f4 1 684780"/>
                  <a:gd name="f39" fmla="+- f7 0 f5"/>
                  <a:gd name="f40" fmla="+- f6 0 f5"/>
                  <a:gd name="f41" fmla="*/ f36 f0 1"/>
                  <a:gd name="f42" fmla="*/ f40 1 363494"/>
                  <a:gd name="f43" fmla="*/ f39 1 684780"/>
                  <a:gd name="f44" fmla="*/ 339555 f40 1"/>
                  <a:gd name="f45" fmla="*/ 381764 f39 1"/>
                  <a:gd name="f46" fmla="*/ 358455 f40 1"/>
                  <a:gd name="f47" fmla="*/ 258919 f39 1"/>
                  <a:gd name="f48" fmla="*/ 240650 f40 1"/>
                  <a:gd name="f49" fmla="*/ 179542 f39 1"/>
                  <a:gd name="f50" fmla="*/ 309947 f40 1"/>
                  <a:gd name="f51" fmla="*/ 113395 f39 1"/>
                  <a:gd name="f52" fmla="*/ 363494 f40 1"/>
                  <a:gd name="f53" fmla="*/ 8190 f39 1"/>
                  <a:gd name="f54" fmla="*/ 268368 f40 1"/>
                  <a:gd name="f55" fmla="*/ 0 f39 1"/>
                  <a:gd name="f56" fmla="*/ 107725 f40 1"/>
                  <a:gd name="f57" fmla="*/ 165683 f39 1"/>
                  <a:gd name="f58" fmla="*/ 259549 f39 1"/>
                  <a:gd name="f59" fmla="*/ 0 f40 1"/>
                  <a:gd name="f60" fmla="*/ 382394 f39 1"/>
                  <a:gd name="f61" fmla="*/ 679741 f39 1"/>
                  <a:gd name="f62" fmla="*/ 173873 f40 1"/>
                  <a:gd name="f63" fmla="*/ 684781 f39 1"/>
                  <a:gd name="f64" fmla="*/ 240020 f40 1"/>
                  <a:gd name="f65" fmla="*/ f41 1 f2"/>
                  <a:gd name="f66" fmla="*/ f44 1 363494"/>
                  <a:gd name="f67" fmla="*/ f45 1 684780"/>
                  <a:gd name="f68" fmla="*/ f46 1 363494"/>
                  <a:gd name="f69" fmla="*/ f47 1 684780"/>
                  <a:gd name="f70" fmla="*/ f48 1 363494"/>
                  <a:gd name="f71" fmla="*/ f49 1 684780"/>
                  <a:gd name="f72" fmla="*/ f50 1 363494"/>
                  <a:gd name="f73" fmla="*/ f51 1 684780"/>
                  <a:gd name="f74" fmla="*/ f52 1 363494"/>
                  <a:gd name="f75" fmla="*/ f53 1 684780"/>
                  <a:gd name="f76" fmla="*/ f54 1 363494"/>
                  <a:gd name="f77" fmla="*/ f55 1 684780"/>
                  <a:gd name="f78" fmla="*/ f56 1 363494"/>
                  <a:gd name="f79" fmla="*/ f57 1 684780"/>
                  <a:gd name="f80" fmla="*/ f58 1 684780"/>
                  <a:gd name="f81" fmla="*/ f59 1 363494"/>
                  <a:gd name="f82" fmla="*/ f60 1 684780"/>
                  <a:gd name="f83" fmla="*/ f61 1 684780"/>
                  <a:gd name="f84" fmla="*/ f62 1 363494"/>
                  <a:gd name="f85" fmla="*/ f63 1 684780"/>
                  <a:gd name="f86" fmla="*/ f64 1 363494"/>
                  <a:gd name="f87" fmla="*/ f5 1 f42"/>
                  <a:gd name="f88" fmla="*/ f6 1 f42"/>
                  <a:gd name="f89" fmla="*/ f5 1 f43"/>
                  <a:gd name="f90" fmla="*/ f7 1 f43"/>
                  <a:gd name="f91" fmla="+- f65 0 f1"/>
                  <a:gd name="f92" fmla="*/ f66 1 f42"/>
                  <a:gd name="f93" fmla="*/ f67 1 f43"/>
                  <a:gd name="f94" fmla="*/ f68 1 f42"/>
                  <a:gd name="f95" fmla="*/ f69 1 f43"/>
                  <a:gd name="f96" fmla="*/ f70 1 f42"/>
                  <a:gd name="f97" fmla="*/ f71 1 f43"/>
                  <a:gd name="f98" fmla="*/ f72 1 f42"/>
                  <a:gd name="f99" fmla="*/ f73 1 f43"/>
                  <a:gd name="f100" fmla="*/ f74 1 f42"/>
                  <a:gd name="f101" fmla="*/ f75 1 f43"/>
                  <a:gd name="f102" fmla="*/ f76 1 f42"/>
                  <a:gd name="f103" fmla="*/ f77 1 f43"/>
                  <a:gd name="f104" fmla="*/ f78 1 f42"/>
                  <a:gd name="f105" fmla="*/ f79 1 f43"/>
                  <a:gd name="f106" fmla="*/ f80 1 f43"/>
                  <a:gd name="f107" fmla="*/ f81 1 f42"/>
                  <a:gd name="f108" fmla="*/ f82 1 f43"/>
                  <a:gd name="f109" fmla="*/ f83 1 f43"/>
                  <a:gd name="f110" fmla="*/ f84 1 f42"/>
                  <a:gd name="f111" fmla="*/ f85 1 f43"/>
                  <a:gd name="f112" fmla="*/ f86 1 f42"/>
                  <a:gd name="f113" fmla="*/ f87 f37 1"/>
                  <a:gd name="f114" fmla="*/ f88 f37 1"/>
                  <a:gd name="f115" fmla="*/ f90 f38 1"/>
                  <a:gd name="f116" fmla="*/ f89 f38 1"/>
                  <a:gd name="f117" fmla="*/ f92 f37 1"/>
                  <a:gd name="f118" fmla="*/ f93 f38 1"/>
                  <a:gd name="f119" fmla="*/ f94 f37 1"/>
                  <a:gd name="f120" fmla="*/ f95 f38 1"/>
                  <a:gd name="f121" fmla="*/ f96 f37 1"/>
                  <a:gd name="f122" fmla="*/ f97 f38 1"/>
                  <a:gd name="f123" fmla="*/ f98 f37 1"/>
                  <a:gd name="f124" fmla="*/ f99 f38 1"/>
                  <a:gd name="f125" fmla="*/ f100 f37 1"/>
                  <a:gd name="f126" fmla="*/ f101 f38 1"/>
                  <a:gd name="f127" fmla="*/ f102 f37 1"/>
                  <a:gd name="f128" fmla="*/ f103 f38 1"/>
                  <a:gd name="f129" fmla="*/ f104 f37 1"/>
                  <a:gd name="f130" fmla="*/ f105 f38 1"/>
                  <a:gd name="f131" fmla="*/ f106 f38 1"/>
                  <a:gd name="f132" fmla="*/ f107 f37 1"/>
                  <a:gd name="f133" fmla="*/ f108 f38 1"/>
                  <a:gd name="f134" fmla="*/ f109 f38 1"/>
                  <a:gd name="f135" fmla="*/ f110 f37 1"/>
                  <a:gd name="f136" fmla="*/ f111 f38 1"/>
                  <a:gd name="f137" fmla="*/ f112 f37 1"/>
                </a:gdLst>
                <a:ahLst/>
                <a:cxnLst>
                  <a:cxn ang="3cd4">
                    <a:pos x="hc" y="t"/>
                  </a:cxn>
                  <a:cxn ang="0">
                    <a:pos x="r" y="vc"/>
                  </a:cxn>
                  <a:cxn ang="cd4">
                    <a:pos x="hc" y="b"/>
                  </a:cxn>
                  <a:cxn ang="cd2">
                    <a:pos x="l" y="vc"/>
                  </a:cxn>
                  <a:cxn ang="f91">
                    <a:pos x="f117" y="f118"/>
                  </a:cxn>
                  <a:cxn ang="f91">
                    <a:pos x="f119" y="f120"/>
                  </a:cxn>
                  <a:cxn ang="f91">
                    <a:pos x="f121" y="f120"/>
                  </a:cxn>
                  <a:cxn ang="f91">
                    <a:pos x="f121" y="f122"/>
                  </a:cxn>
                  <a:cxn ang="f91">
                    <a:pos x="f123" y="f124"/>
                  </a:cxn>
                  <a:cxn ang="f91">
                    <a:pos x="f125" y="f124"/>
                  </a:cxn>
                  <a:cxn ang="f91">
                    <a:pos x="f125" y="f126"/>
                  </a:cxn>
                  <a:cxn ang="f91">
                    <a:pos x="f127" y="f128"/>
                  </a:cxn>
                  <a:cxn ang="f91">
                    <a:pos x="f129" y="f130"/>
                  </a:cxn>
                  <a:cxn ang="f91">
                    <a:pos x="f129" y="f131"/>
                  </a:cxn>
                  <a:cxn ang="f91">
                    <a:pos x="f132" y="f131"/>
                  </a:cxn>
                  <a:cxn ang="f91">
                    <a:pos x="f132" y="f133"/>
                  </a:cxn>
                  <a:cxn ang="f91">
                    <a:pos x="f129" y="f133"/>
                  </a:cxn>
                  <a:cxn ang="f91">
                    <a:pos x="f129" y="f134"/>
                  </a:cxn>
                  <a:cxn ang="f91">
                    <a:pos x="f135" y="f136"/>
                  </a:cxn>
                  <a:cxn ang="f91">
                    <a:pos x="f137" y="f134"/>
                  </a:cxn>
                  <a:cxn ang="f91">
                    <a:pos x="f137" y="f133"/>
                  </a:cxn>
                  <a:cxn ang="f91">
                    <a:pos x="f117" y="f133"/>
                  </a:cxn>
                </a:cxnLst>
                <a:rect l="f113" t="f116" r="f114" b="f115"/>
                <a:pathLst>
                  <a:path w="363494" h="684780">
                    <a:moveTo>
                      <a:pt x="f8" y="f9"/>
                    </a:moveTo>
                    <a:lnTo>
                      <a:pt x="f10" y="f11"/>
                    </a:lnTo>
                    <a:lnTo>
                      <a:pt x="f12" y="f11"/>
                    </a:lnTo>
                    <a:lnTo>
                      <a:pt x="f12" y="f13"/>
                    </a:lnTo>
                    <a:cubicBezTo>
                      <a:pt x="f12" y="f14"/>
                      <a:pt x="f15" y="f16"/>
                      <a:pt x="f17" y="f16"/>
                    </a:cubicBezTo>
                    <a:lnTo>
                      <a:pt x="f6" y="f16"/>
                    </a:lnTo>
                    <a:lnTo>
                      <a:pt x="f6" y="f18"/>
                    </a:lnTo>
                    <a:cubicBezTo>
                      <a:pt x="f6" y="f18"/>
                      <a:pt x="f19" y="f5"/>
                      <a:pt x="f20" y="f5"/>
                    </a:cubicBezTo>
                    <a:cubicBezTo>
                      <a:pt x="f21" y="f5"/>
                      <a:pt x="f22" y="f23"/>
                      <a:pt x="f22" y="f24"/>
                    </a:cubicBezTo>
                    <a:lnTo>
                      <a:pt x="f22" y="f25"/>
                    </a:lnTo>
                    <a:lnTo>
                      <a:pt x="f5" y="f25"/>
                    </a:lnTo>
                    <a:lnTo>
                      <a:pt x="f5" y="f26"/>
                    </a:lnTo>
                    <a:lnTo>
                      <a:pt x="f22" y="f26"/>
                    </a:lnTo>
                    <a:lnTo>
                      <a:pt x="f22" y="f27"/>
                    </a:lnTo>
                    <a:cubicBezTo>
                      <a:pt x="f28" y="f29"/>
                      <a:pt x="f30" y="f31"/>
                      <a:pt x="f32" y="f31"/>
                    </a:cubicBezTo>
                    <a:cubicBezTo>
                      <a:pt x="f33" y="f31"/>
                      <a:pt x="f34" y="f29"/>
                      <a:pt x="f35" y="f27"/>
                    </a:cubicBezTo>
                    <a:lnTo>
                      <a:pt x="f35" y="f26"/>
                    </a:lnTo>
                    <a:lnTo>
                      <a:pt x="f8" y="f2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sp>
          <p:nvSpPr>
            <p:cNvPr id="22" name="Freeform 12">
              <a:extLst>
                <a:ext uri="{FF2B5EF4-FFF2-40B4-BE49-F238E27FC236}">
                  <a16:creationId xmlns:a16="http://schemas.microsoft.com/office/drawing/2014/main" id="{FC903C24-7BCA-6F7C-4DD0-4114A8242C6B}"/>
                </a:ext>
              </a:extLst>
            </p:cNvPr>
            <p:cNvSpPr/>
            <p:nvPr/>
          </p:nvSpPr>
          <p:spPr>
            <a:xfrm>
              <a:off x="9115278"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pic>
          <p:nvPicPr>
            <p:cNvPr id="23" name="Graphic 13" descr="World with solid fill">
              <a:extLst>
                <a:ext uri="{FF2B5EF4-FFF2-40B4-BE49-F238E27FC236}">
                  <a16:creationId xmlns:a16="http://schemas.microsoft.com/office/drawing/2014/main" id="{254527F2-EF1E-0998-3C7E-82A1F5C659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9907" y="4797747"/>
              <a:ext cx="493236" cy="493236"/>
            </a:xfrm>
            <a:prstGeom prst="rect">
              <a:avLst/>
            </a:prstGeom>
            <a:noFill/>
            <a:ln cap="flat">
              <a:noFill/>
            </a:ln>
          </p:spPr>
        </p:pic>
      </p:grpSp>
      <p:sp>
        <p:nvSpPr>
          <p:cNvPr id="27" name="Text Placeholder 18">
            <a:extLst>
              <a:ext uri="{FF2B5EF4-FFF2-40B4-BE49-F238E27FC236}">
                <a16:creationId xmlns:a16="http://schemas.microsoft.com/office/drawing/2014/main" id="{1876E1BA-51E4-096D-4C71-16A43A85170F}"/>
              </a:ext>
            </a:extLst>
          </p:cNvPr>
          <p:cNvSpPr txBox="1"/>
          <p:nvPr/>
        </p:nvSpPr>
        <p:spPr>
          <a:xfrm>
            <a:off x="5876217" y="3943148"/>
            <a:ext cx="5881768" cy="634246"/>
          </a:xfrm>
          <a:prstGeom prst="rect">
            <a:avLst/>
          </a:prstGeom>
          <a:noFill/>
          <a:ln cap="flat">
            <a:noFill/>
          </a:ln>
        </p:spPr>
        <p:txBody>
          <a:bodyPr vert="horz" wrap="square" lIns="91440" tIns="45720" rIns="91440" bIns="45720" anchor="t" anchorCtr="0" compatLnSpc="1">
            <a:normAutofit/>
          </a:bodyPr>
          <a:lstStyle/>
          <a:p>
            <a:pPr marL="0" marR="0" lvl="0" indent="0" algn="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Calibri"/>
              </a:rPr>
              <a:t>Følg vores rejse</a:t>
            </a:r>
          </a:p>
        </p:txBody>
      </p:sp>
      <p:grpSp>
        <p:nvGrpSpPr>
          <p:cNvPr id="28" name="Group 70">
            <a:extLst>
              <a:ext uri="{FF2B5EF4-FFF2-40B4-BE49-F238E27FC236}">
                <a16:creationId xmlns:a16="http://schemas.microsoft.com/office/drawing/2014/main" id="{6D0D594D-9C22-7AD1-6640-9A9BC8A3CA2C}"/>
              </a:ext>
            </a:extLst>
          </p:cNvPr>
          <p:cNvGrpSpPr/>
          <p:nvPr/>
        </p:nvGrpSpPr>
        <p:grpSpPr>
          <a:xfrm>
            <a:off x="-971903" y="3429000"/>
            <a:ext cx="2003943" cy="2483674"/>
            <a:chOff x="3356305" y="3018434"/>
            <a:chExt cx="2003943" cy="2483674"/>
          </a:xfrm>
        </p:grpSpPr>
        <p:sp>
          <p:nvSpPr>
            <p:cNvPr id="29" name="Freeform 71">
              <a:extLst>
                <a:ext uri="{FF2B5EF4-FFF2-40B4-BE49-F238E27FC236}">
                  <a16:creationId xmlns:a16="http://schemas.microsoft.com/office/drawing/2014/main" id="{F0B5F4EC-3BB7-0014-6D54-C67D704B607B}"/>
                </a:ext>
              </a:extLst>
            </p:cNvPr>
            <p:cNvSpPr/>
            <p:nvPr/>
          </p:nvSpPr>
          <p:spPr>
            <a:xfrm>
              <a:off x="3357969" y="4499981"/>
              <a:ext cx="2002279" cy="100212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30" name="Graphic 10">
              <a:extLst>
                <a:ext uri="{FF2B5EF4-FFF2-40B4-BE49-F238E27FC236}">
                  <a16:creationId xmlns:a16="http://schemas.microsoft.com/office/drawing/2014/main" id="{78027E32-25C7-95A1-EF68-A925044B43F7}"/>
                </a:ext>
              </a:extLst>
            </p:cNvPr>
            <p:cNvGrpSpPr/>
            <p:nvPr/>
          </p:nvGrpSpPr>
          <p:grpSpPr>
            <a:xfrm>
              <a:off x="4418947" y="3480599"/>
              <a:ext cx="938778" cy="873499"/>
              <a:chOff x="4418947" y="3480599"/>
              <a:chExt cx="938778" cy="873499"/>
            </a:xfrm>
          </p:grpSpPr>
          <p:sp>
            <p:nvSpPr>
              <p:cNvPr id="31" name="Freeform 77">
                <a:extLst>
                  <a:ext uri="{FF2B5EF4-FFF2-40B4-BE49-F238E27FC236}">
                    <a16:creationId xmlns:a16="http://schemas.microsoft.com/office/drawing/2014/main" id="{03E7697D-6C8D-B372-7DB3-AD33746C44DA}"/>
                  </a:ext>
                </a:extLst>
              </p:cNvPr>
              <p:cNvSpPr/>
              <p:nvPr/>
            </p:nvSpPr>
            <p:spPr>
              <a:xfrm>
                <a:off x="4418947" y="3928390"/>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78">
                <a:extLst>
                  <a:ext uri="{FF2B5EF4-FFF2-40B4-BE49-F238E27FC236}">
                    <a16:creationId xmlns:a16="http://schemas.microsoft.com/office/drawing/2014/main" id="{90827E39-5515-5321-EE23-21A489B171C4}"/>
                  </a:ext>
                </a:extLst>
              </p:cNvPr>
              <p:cNvSpPr/>
              <p:nvPr/>
            </p:nvSpPr>
            <p:spPr>
              <a:xfrm>
                <a:off x="4932392" y="3928390"/>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79">
                <a:extLst>
                  <a:ext uri="{FF2B5EF4-FFF2-40B4-BE49-F238E27FC236}">
                    <a16:creationId xmlns:a16="http://schemas.microsoft.com/office/drawing/2014/main" id="{C4E4B2D3-FB29-B429-EAA6-8D42FFDE5760}"/>
                  </a:ext>
                </a:extLst>
              </p:cNvPr>
              <p:cNvSpPr/>
              <p:nvPr/>
            </p:nvSpPr>
            <p:spPr>
              <a:xfrm>
                <a:off x="4418947" y="3480599"/>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80">
                <a:extLst>
                  <a:ext uri="{FF2B5EF4-FFF2-40B4-BE49-F238E27FC236}">
                    <a16:creationId xmlns:a16="http://schemas.microsoft.com/office/drawing/2014/main" id="{77A922E7-313B-B5CA-A89D-DB65D6F1CD24}"/>
                  </a:ext>
                </a:extLst>
              </p:cNvPr>
              <p:cNvSpPr/>
              <p:nvPr/>
            </p:nvSpPr>
            <p:spPr>
              <a:xfrm>
                <a:off x="4932392" y="3480599"/>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5" name="Freeform 73">
              <a:extLst>
                <a:ext uri="{FF2B5EF4-FFF2-40B4-BE49-F238E27FC236}">
                  <a16:creationId xmlns:a16="http://schemas.microsoft.com/office/drawing/2014/main" id="{5833228C-14EE-FA5E-0B9D-59762BBBD45C}"/>
                </a:ext>
              </a:extLst>
            </p:cNvPr>
            <p:cNvSpPr/>
            <p:nvPr/>
          </p:nvSpPr>
          <p:spPr>
            <a:xfrm>
              <a:off x="3356305"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74">
              <a:extLst>
                <a:ext uri="{FF2B5EF4-FFF2-40B4-BE49-F238E27FC236}">
                  <a16:creationId xmlns:a16="http://schemas.microsoft.com/office/drawing/2014/main" id="{28E110F9-DF57-6451-B61C-2BA4280401F6}"/>
                </a:ext>
              </a:extLst>
            </p:cNvPr>
            <p:cNvSpPr/>
            <p:nvPr/>
          </p:nvSpPr>
          <p:spPr>
            <a:xfrm>
              <a:off x="3680322"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75">
              <a:extLst>
                <a:ext uri="{FF2B5EF4-FFF2-40B4-BE49-F238E27FC236}">
                  <a16:creationId xmlns:a16="http://schemas.microsoft.com/office/drawing/2014/main" id="{75153B61-5DD6-2D1D-336C-4480AC7DA8DD}"/>
                </a:ext>
              </a:extLst>
            </p:cNvPr>
            <p:cNvSpPr/>
            <p:nvPr/>
          </p:nvSpPr>
          <p:spPr>
            <a:xfrm>
              <a:off x="4006004" y="3023427"/>
              <a:ext cx="196074" cy="1331732"/>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76">
              <a:extLst>
                <a:ext uri="{FF2B5EF4-FFF2-40B4-BE49-F238E27FC236}">
                  <a16:creationId xmlns:a16="http://schemas.microsoft.com/office/drawing/2014/main" id="{93F0D239-518F-EE42-4EF1-EE0EAAFD84E1}"/>
                </a:ext>
              </a:extLst>
            </p:cNvPr>
            <p:cNvSpPr/>
            <p:nvPr/>
          </p:nvSpPr>
          <p:spPr>
            <a:xfrm>
              <a:off x="4668999" y="3018434"/>
              <a:ext cx="438674" cy="43946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39" name="Group 38">
            <a:extLst>
              <a:ext uri="{FF2B5EF4-FFF2-40B4-BE49-F238E27FC236}">
                <a16:creationId xmlns:a16="http://schemas.microsoft.com/office/drawing/2014/main" id="{23331C38-7CEE-CF15-1C6C-89629CF7B47E}"/>
              </a:ext>
            </a:extLst>
          </p:cNvPr>
          <p:cNvGrpSpPr/>
          <p:nvPr/>
        </p:nvGrpSpPr>
        <p:grpSpPr>
          <a:xfrm>
            <a:off x="10502367" y="4797747"/>
            <a:ext cx="562503" cy="527874"/>
            <a:chOff x="3094393" y="4759137"/>
            <a:chExt cx="1074283" cy="1074283"/>
          </a:xfrm>
        </p:grpSpPr>
        <p:sp>
          <p:nvSpPr>
            <p:cNvPr id="40" name="Freeform 236">
              <a:extLst>
                <a:ext uri="{FF2B5EF4-FFF2-40B4-BE49-F238E27FC236}">
                  <a16:creationId xmlns:a16="http://schemas.microsoft.com/office/drawing/2014/main" id="{A6FFA1B5-B584-8B94-1168-3B1C7A25B04B}"/>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26F46"/>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0150D2A-8850-C45F-B548-68E445C2FEC3}"/>
                </a:ext>
              </a:extLst>
            </p:cNvPr>
            <p:cNvGrpSpPr/>
            <p:nvPr/>
          </p:nvGrpSpPr>
          <p:grpSpPr>
            <a:xfrm>
              <a:off x="3303016" y="4946695"/>
              <a:ext cx="685139" cy="655838"/>
              <a:chOff x="3303016" y="4946695"/>
              <a:chExt cx="685139" cy="655838"/>
            </a:xfrm>
          </p:grpSpPr>
          <p:sp>
            <p:nvSpPr>
              <p:cNvPr id="42" name="Freeform 238">
                <a:extLst>
                  <a:ext uri="{FF2B5EF4-FFF2-40B4-BE49-F238E27FC236}">
                    <a16:creationId xmlns:a16="http://schemas.microsoft.com/office/drawing/2014/main" id="{457561BF-8FBF-8DDA-D782-86B68AEAFB56}"/>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3" name="Freeform 239">
                <a:extLst>
                  <a:ext uri="{FF2B5EF4-FFF2-40B4-BE49-F238E27FC236}">
                    <a16:creationId xmlns:a16="http://schemas.microsoft.com/office/drawing/2014/main" id="{AC2A08D8-2AE0-E094-003E-C0773179C724}"/>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4" name="Freeform 240">
                <a:extLst>
                  <a:ext uri="{FF2B5EF4-FFF2-40B4-BE49-F238E27FC236}">
                    <a16:creationId xmlns:a16="http://schemas.microsoft.com/office/drawing/2014/main" id="{D9395818-09A1-5142-B6BF-83F2485DBD0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401B2-CEB3-D3F7-D0E8-B3AE0B17563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4EF8C9B-4143-4D1E-8EC1-4BC57FDF948D}"/>
              </a:ext>
            </a:extLst>
          </p:cNvPr>
          <p:cNvSpPr>
            <a:spLocks noGrp="1"/>
          </p:cNvSpPr>
          <p:nvPr>
            <p:ph type="body" sz="quarter" idx="19"/>
          </p:nvPr>
        </p:nvSpPr>
        <p:spPr>
          <a:xfrm>
            <a:off x="779938" y="1714219"/>
            <a:ext cx="10052954" cy="4250335"/>
          </a:xfrm>
          <a:prstGeom prst="rect">
            <a:avLst/>
          </a:prstGeom>
        </p:spPr>
        <p:txBody>
          <a:bodyPr lIns="91440" tIns="45720" rIns="91440" bIns="45720" anchor="t"/>
          <a:lstStyle/>
          <a:p>
            <a:r>
              <a:rPr lang="en-US" dirty="0"/>
              <a:t>Mad </a:t>
            </a:r>
            <a:r>
              <a:rPr lang="en-US" dirty="0">
                <a:ea typeface="+mn-lt"/>
                <a:cs typeface="+mn-lt"/>
              </a:rPr>
              <a:t>er mere end bare næring – det er kultur, identitet, økonomi og tilhørsforhold.  </a:t>
            </a:r>
            <a:endParaRPr lang="en-US" dirty="0"/>
          </a:p>
          <a:p>
            <a:r>
              <a:rPr lang="en-US" dirty="0">
                <a:ea typeface="+mn-lt"/>
                <a:cs typeface="+mn-lt"/>
              </a:rPr>
              <a:t>I hele Europa og udenfor er det, vi spiser, samt hvornår, hvor og hvordan vi spiser, med til at </a:t>
            </a:r>
          </a:p>
          <a:p>
            <a:r>
              <a:rPr lang="en-US" dirty="0">
                <a:ea typeface="+mn-lt"/>
                <a:cs typeface="+mn-lt"/>
              </a:rPr>
              <a:t>, hvordan destinationer opleves, huskes og værdsættes. </a:t>
            </a:r>
            <a:endParaRPr lang="en-US" dirty="0">
              <a:ea typeface="Calibri"/>
              <a:cs typeface="Calibri"/>
            </a:endParaRPr>
          </a:p>
          <a:p>
            <a:endParaRPr lang="en-US" dirty="0">
              <a:ea typeface="+mn-lt"/>
              <a:cs typeface="+mn-lt"/>
            </a:endParaRPr>
          </a:p>
          <a:p>
            <a:r>
              <a:rPr lang="en-US" dirty="0">
                <a:ea typeface="+mn-lt"/>
                <a:cs typeface="+mn-lt"/>
              </a:rPr>
              <a:t>Fra lokale markeder og familiebedrifter til madfestivaler og kulinariske ruter </a:t>
            </a:r>
          </a:p>
          <a:p>
            <a:r>
              <a:rPr lang="en-US" dirty="0">
                <a:ea typeface="+mn-lt"/>
                <a:cs typeface="+mn-lt"/>
              </a:rPr>
              <a:t>spiller gastronomi en central rolle i, hvordan lokalsamfund fortæller deres historier, og hvordan </a:t>
            </a:r>
          </a:p>
          <a:p>
            <a:r>
              <a:rPr lang="en-US" dirty="0">
                <a:ea typeface="+mn-lt"/>
                <a:cs typeface="+mn-lt"/>
              </a:rPr>
              <a:t>besøgende knytter bånd til stedet.</a:t>
            </a:r>
            <a:endParaRPr lang="en-US" dirty="0">
              <a:ea typeface="Calibri"/>
              <a:cs typeface="Calibri"/>
            </a:endParaRPr>
          </a:p>
          <a:p>
            <a:endParaRPr lang="en-US" dirty="0">
              <a:ea typeface="+mn-lt"/>
              <a:cs typeface="+mn-lt"/>
            </a:endParaRPr>
          </a:p>
          <a:p>
            <a:r>
              <a:rPr lang="en-US" b="1" dirty="0">
                <a:ea typeface="+mn-lt"/>
                <a:cs typeface="+mn-lt"/>
              </a:rPr>
              <a:t>Dette modul udforsker krydsfeltet mellem mad, turisme og stedsbaseret </a:t>
            </a:r>
          </a:p>
          <a:p>
            <a:r>
              <a:rPr lang="en-US" b="1" dirty="0">
                <a:ea typeface="+mn-lt"/>
                <a:cs typeface="+mn-lt"/>
              </a:rPr>
              <a:t>udvikling</a:t>
            </a:r>
            <a:r>
              <a:rPr lang="en-US" dirty="0">
                <a:ea typeface="+mn-lt"/>
                <a:cs typeface="+mn-lt"/>
              </a:rPr>
              <a:t>, med stærk vægt på oplevelsesbaseret læring, bæredygtighed </a:t>
            </a:r>
          </a:p>
          <a:p>
            <a:r>
              <a:rPr lang="en-US" dirty="0">
                <a:ea typeface="+mn-lt"/>
                <a:cs typeface="+mn-lt"/>
              </a:rPr>
              <a:t>og samfundsværdi. </a:t>
            </a:r>
            <a:endParaRPr lang="en-US" dirty="0"/>
          </a:p>
          <a:p>
            <a:endParaRPr lang="en-US" dirty="0">
              <a:ea typeface="Calibri"/>
              <a:cs typeface="Calibri"/>
            </a:endParaRPr>
          </a:p>
        </p:txBody>
      </p:sp>
      <p:sp>
        <p:nvSpPr>
          <p:cNvPr id="6" name="Text Placeholder 1">
            <a:extLst>
              <a:ext uri="{FF2B5EF4-FFF2-40B4-BE49-F238E27FC236}">
                <a16:creationId xmlns:a16="http://schemas.microsoft.com/office/drawing/2014/main" id="{CA4B798C-76C9-D650-4BEA-7C90B28906E6}"/>
              </a:ext>
            </a:extLst>
          </p:cNvPr>
          <p:cNvSpPr txBox="1">
            <a:spLocks/>
          </p:cNvSpPr>
          <p:nvPr/>
        </p:nvSpPr>
        <p:spPr>
          <a:xfrm>
            <a:off x="0" y="650590"/>
            <a:ext cx="3498574"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a:solidFill>
                  <a:schemeClr val="bg1"/>
                </a:solidFill>
              </a:rPr>
              <a:t>Introduktion </a:t>
            </a:r>
          </a:p>
        </p:txBody>
      </p:sp>
    </p:spTree>
    <p:extLst>
      <p:ext uri="{BB962C8B-B14F-4D97-AF65-F5344CB8AC3E}">
        <p14:creationId xmlns:p14="http://schemas.microsoft.com/office/powerpoint/2010/main" val="135974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5988" r="5988"/>
          <a:stretch>
            <a:fillRect/>
          </a:stretch>
        </p:blipFill>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02</a:t>
            </a:r>
          </a:p>
        </p:txBody>
      </p:sp>
      <p:sp>
        <p:nvSpPr>
          <p:cNvPr id="14" name="Rectangle 13">
            <a:extLst>
              <a:ext uri="{FF2B5EF4-FFF2-40B4-BE49-F238E27FC236}">
                <a16:creationId xmlns:a16="http://schemas.microsoft.com/office/drawing/2014/main" id="{94A2FE3F-F4C2-BB91-1F10-E78D3D716B5B}"/>
              </a:ext>
            </a:extLst>
          </p:cNvPr>
          <p:cNvSpPr/>
          <p:nvPr/>
        </p:nvSpPr>
        <p:spPr>
          <a:xfrm>
            <a:off x="5680541" y="3137096"/>
            <a:ext cx="5333029"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5680542" y="3189394"/>
            <a:ext cx="5205079" cy="646331"/>
          </a:xfrm>
          <a:prstGeom prst="rect">
            <a:avLst/>
          </a:prstGeom>
          <a:noFill/>
        </p:spPr>
        <p:txBody>
          <a:bodyPr wrap="none" rtlCol="0">
            <a:spAutoFit/>
          </a:bodyPr>
          <a:lstStyle/>
          <a:p>
            <a:r>
              <a:rPr lang="en-US" sz="3600" b="1" spc="324" dirty="0">
                <a:solidFill>
                  <a:srgbClr val="F26F46"/>
                </a:solidFill>
                <a:latin typeface="Calibri" panose="020F0502020204030204" pitchFamily="34" charset="0"/>
                <a:cs typeface="Calibri" panose="020F0502020204030204" pitchFamily="34" charset="0"/>
              </a:rPr>
              <a:t>LÆRINGSMÅL</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94581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DC579D-0948-3451-EBA5-175975BD75F7}"/>
              </a:ext>
            </a:extLst>
          </p:cNvPr>
          <p:cNvSpPr>
            <a:spLocks noGrp="1"/>
          </p:cNvSpPr>
          <p:nvPr>
            <p:ph type="body" sz="quarter" idx="16"/>
          </p:nvPr>
        </p:nvSpPr>
        <p:spPr>
          <a:xfrm>
            <a:off x="904856" y="605221"/>
            <a:ext cx="10052954" cy="803654"/>
          </a:xfrm>
        </p:spPr>
        <p:txBody>
          <a:bodyPr lIns="91440" tIns="45720" rIns="91440" bIns="45720" anchor="t">
            <a:noAutofit/>
          </a:bodyPr>
          <a:lstStyle/>
          <a:p>
            <a:r>
              <a:rPr lang="en-IE"/>
              <a:t>Læringsmål</a:t>
            </a:r>
          </a:p>
        </p:txBody>
      </p:sp>
      <p:sp>
        <p:nvSpPr>
          <p:cNvPr id="3" name="Text Placeholder 2">
            <a:extLst>
              <a:ext uri="{FF2B5EF4-FFF2-40B4-BE49-F238E27FC236}">
                <a16:creationId xmlns:a16="http://schemas.microsoft.com/office/drawing/2014/main" id="{5410D6D7-0912-A36C-9238-0C3EC1393152}"/>
              </a:ext>
            </a:extLst>
          </p:cNvPr>
          <p:cNvSpPr>
            <a:spLocks noGrp="1"/>
          </p:cNvSpPr>
          <p:nvPr>
            <p:ph type="body" sz="quarter" idx="19"/>
          </p:nvPr>
        </p:nvSpPr>
        <p:spPr>
          <a:xfrm>
            <a:off x="966127" y="1346952"/>
            <a:ext cx="10052954" cy="371302"/>
          </a:xfrm>
        </p:spPr>
        <p:txBody>
          <a:bodyPr lIns="91440" tIns="45720" rIns="91440" bIns="45720" anchor="t"/>
          <a:lstStyle/>
          <a:p>
            <a:r>
              <a:rPr lang="en-IE" b="1" dirty="0"/>
              <a:t>Efter afslutningen af modulet vil de studerende være i stand til: </a:t>
            </a:r>
          </a:p>
        </p:txBody>
      </p:sp>
      <p:sp>
        <p:nvSpPr>
          <p:cNvPr id="4" name="Freeform 422">
            <a:extLst>
              <a:ext uri="{FF2B5EF4-FFF2-40B4-BE49-F238E27FC236}">
                <a16:creationId xmlns:a16="http://schemas.microsoft.com/office/drawing/2014/main" id="{E1255F89-D2F2-221A-2B0B-4ADD735A1DC5}"/>
              </a:ext>
            </a:extLst>
          </p:cNvPr>
          <p:cNvSpPr>
            <a:spLocks noChangeArrowheads="1"/>
          </p:cNvSpPr>
          <p:nvPr/>
        </p:nvSpPr>
        <p:spPr bwMode="auto">
          <a:xfrm>
            <a:off x="8392426" y="2435897"/>
            <a:ext cx="615837" cy="618108"/>
          </a:xfrm>
          <a:custGeom>
            <a:avLst/>
            <a:gdLst>
              <a:gd name="T0" fmla="*/ 1196 w 1197"/>
              <a:gd name="T1" fmla="*/ 599 h 1198"/>
              <a:gd name="T2" fmla="*/ 1196 w 1197"/>
              <a:gd name="T3" fmla="*/ 599 h 1198"/>
              <a:gd name="T4" fmla="*/ 598 w 1197"/>
              <a:gd name="T5" fmla="*/ 1197 h 1198"/>
              <a:gd name="T6" fmla="*/ 0 w 1197"/>
              <a:gd name="T7" fmla="*/ 599 h 1198"/>
              <a:gd name="T8" fmla="*/ 598 w 1197"/>
              <a:gd name="T9" fmla="*/ 0 h 1198"/>
              <a:gd name="T10" fmla="*/ 1196 w 1197"/>
              <a:gd name="T11" fmla="*/ 599 h 1198"/>
            </a:gdLst>
            <a:ahLst/>
            <a:cxnLst>
              <a:cxn ang="0">
                <a:pos x="T0" y="T1"/>
              </a:cxn>
              <a:cxn ang="0">
                <a:pos x="T2" y="T3"/>
              </a:cxn>
              <a:cxn ang="0">
                <a:pos x="T4" y="T5"/>
              </a:cxn>
              <a:cxn ang="0">
                <a:pos x="T6" y="T7"/>
              </a:cxn>
              <a:cxn ang="0">
                <a:pos x="T8" y="T9"/>
              </a:cxn>
              <a:cxn ang="0">
                <a:pos x="T10" y="T11"/>
              </a:cxn>
            </a:cxnLst>
            <a:rect l="0" t="0" r="r" b="b"/>
            <a:pathLst>
              <a:path w="1197" h="1198">
                <a:moveTo>
                  <a:pt x="1196" y="599"/>
                </a:moveTo>
                <a:lnTo>
                  <a:pt x="1196" y="599"/>
                </a:lnTo>
                <a:cubicBezTo>
                  <a:pt x="1196" y="933"/>
                  <a:pt x="924" y="1197"/>
                  <a:pt x="598" y="1197"/>
                </a:cubicBezTo>
                <a:cubicBezTo>
                  <a:pt x="264" y="1197"/>
                  <a:pt x="0" y="933"/>
                  <a:pt x="0" y="599"/>
                </a:cubicBezTo>
                <a:cubicBezTo>
                  <a:pt x="0" y="273"/>
                  <a:pt x="264" y="0"/>
                  <a:pt x="598" y="0"/>
                </a:cubicBezTo>
                <a:cubicBezTo>
                  <a:pt x="924" y="0"/>
                  <a:pt x="1196" y="273"/>
                  <a:pt x="1196" y="599"/>
                </a:cubicBezTo>
              </a:path>
            </a:pathLst>
          </a:custGeom>
          <a:solidFill>
            <a:srgbClr val="ECC0DA"/>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5" name="Freeform 423">
            <a:extLst>
              <a:ext uri="{FF2B5EF4-FFF2-40B4-BE49-F238E27FC236}">
                <a16:creationId xmlns:a16="http://schemas.microsoft.com/office/drawing/2014/main" id="{85CBAC9D-5ACE-579C-FFAB-067219E84A22}"/>
              </a:ext>
            </a:extLst>
          </p:cNvPr>
          <p:cNvSpPr>
            <a:spLocks noChangeArrowheads="1"/>
          </p:cNvSpPr>
          <p:nvPr/>
        </p:nvSpPr>
        <p:spPr bwMode="auto">
          <a:xfrm>
            <a:off x="8392426" y="3985713"/>
            <a:ext cx="615837"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2"/>
                  <a:pt x="924" y="1196"/>
                  <a:pt x="598" y="1196"/>
                </a:cubicBezTo>
                <a:cubicBezTo>
                  <a:pt x="264" y="1196"/>
                  <a:pt x="0" y="932"/>
                  <a:pt x="0" y="598"/>
                </a:cubicBezTo>
                <a:cubicBezTo>
                  <a:pt x="0" y="264"/>
                  <a:pt x="264" y="0"/>
                  <a:pt x="598" y="0"/>
                </a:cubicBezTo>
                <a:cubicBezTo>
                  <a:pt x="924" y="0"/>
                  <a:pt x="1196" y="264"/>
                  <a:pt x="1196" y="598"/>
                </a:cubicBezTo>
              </a:path>
            </a:pathLst>
          </a:custGeom>
          <a:solidFill>
            <a:srgbClr val="ECC0DA"/>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6" name="Freeform 424">
            <a:extLst>
              <a:ext uri="{FF2B5EF4-FFF2-40B4-BE49-F238E27FC236}">
                <a16:creationId xmlns:a16="http://schemas.microsoft.com/office/drawing/2014/main" id="{FD66D1F5-6EE4-6760-F95A-94FA1B2454E8}"/>
              </a:ext>
            </a:extLst>
          </p:cNvPr>
          <p:cNvSpPr>
            <a:spLocks noChangeArrowheads="1"/>
          </p:cNvSpPr>
          <p:nvPr/>
        </p:nvSpPr>
        <p:spPr bwMode="auto">
          <a:xfrm>
            <a:off x="8392426" y="5358276"/>
            <a:ext cx="615837"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3"/>
                  <a:pt x="924" y="1196"/>
                  <a:pt x="598" y="1196"/>
                </a:cubicBezTo>
                <a:cubicBezTo>
                  <a:pt x="264" y="1196"/>
                  <a:pt x="0" y="933"/>
                  <a:pt x="0" y="598"/>
                </a:cubicBezTo>
                <a:cubicBezTo>
                  <a:pt x="0" y="273"/>
                  <a:pt x="264" y="0"/>
                  <a:pt x="598" y="0"/>
                </a:cubicBezTo>
                <a:cubicBezTo>
                  <a:pt x="924" y="0"/>
                  <a:pt x="1196" y="273"/>
                  <a:pt x="1196" y="598"/>
                </a:cubicBezTo>
              </a:path>
            </a:pathLst>
          </a:custGeom>
          <a:solidFill>
            <a:srgbClr val="ECC0DA"/>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7" name="Freeform 425">
            <a:extLst>
              <a:ext uri="{FF2B5EF4-FFF2-40B4-BE49-F238E27FC236}">
                <a16:creationId xmlns:a16="http://schemas.microsoft.com/office/drawing/2014/main" id="{E44DB380-5D09-037C-A4B3-565CF14743A5}"/>
              </a:ext>
            </a:extLst>
          </p:cNvPr>
          <p:cNvSpPr>
            <a:spLocks noChangeArrowheads="1"/>
          </p:cNvSpPr>
          <p:nvPr/>
        </p:nvSpPr>
        <p:spPr bwMode="auto">
          <a:xfrm>
            <a:off x="2783895" y="2524977"/>
            <a:ext cx="615835" cy="618108"/>
          </a:xfrm>
          <a:custGeom>
            <a:avLst/>
            <a:gdLst>
              <a:gd name="T0" fmla="*/ 1196 w 1197"/>
              <a:gd name="T1" fmla="*/ 599 h 1198"/>
              <a:gd name="T2" fmla="*/ 1196 w 1197"/>
              <a:gd name="T3" fmla="*/ 599 h 1198"/>
              <a:gd name="T4" fmla="*/ 598 w 1197"/>
              <a:gd name="T5" fmla="*/ 1197 h 1198"/>
              <a:gd name="T6" fmla="*/ 0 w 1197"/>
              <a:gd name="T7" fmla="*/ 599 h 1198"/>
              <a:gd name="T8" fmla="*/ 598 w 1197"/>
              <a:gd name="T9" fmla="*/ 0 h 1198"/>
              <a:gd name="T10" fmla="*/ 1196 w 1197"/>
              <a:gd name="T11" fmla="*/ 599 h 1198"/>
            </a:gdLst>
            <a:ahLst/>
            <a:cxnLst>
              <a:cxn ang="0">
                <a:pos x="T0" y="T1"/>
              </a:cxn>
              <a:cxn ang="0">
                <a:pos x="T2" y="T3"/>
              </a:cxn>
              <a:cxn ang="0">
                <a:pos x="T4" y="T5"/>
              </a:cxn>
              <a:cxn ang="0">
                <a:pos x="T6" y="T7"/>
              </a:cxn>
              <a:cxn ang="0">
                <a:pos x="T8" y="T9"/>
              </a:cxn>
              <a:cxn ang="0">
                <a:pos x="T10" y="T11"/>
              </a:cxn>
            </a:cxnLst>
            <a:rect l="0" t="0" r="r" b="b"/>
            <a:pathLst>
              <a:path w="1197" h="1198">
                <a:moveTo>
                  <a:pt x="1196" y="599"/>
                </a:moveTo>
                <a:lnTo>
                  <a:pt x="1196" y="599"/>
                </a:lnTo>
                <a:cubicBezTo>
                  <a:pt x="1196" y="933"/>
                  <a:pt x="932" y="1197"/>
                  <a:pt x="598" y="1197"/>
                </a:cubicBezTo>
                <a:cubicBezTo>
                  <a:pt x="264" y="1197"/>
                  <a:pt x="0" y="933"/>
                  <a:pt x="0" y="599"/>
                </a:cubicBezTo>
                <a:cubicBezTo>
                  <a:pt x="0" y="273"/>
                  <a:pt x="264" y="0"/>
                  <a:pt x="598" y="0"/>
                </a:cubicBezTo>
                <a:cubicBezTo>
                  <a:pt x="932" y="0"/>
                  <a:pt x="1196" y="273"/>
                  <a:pt x="1196" y="599"/>
                </a:cubicBezTo>
              </a:path>
            </a:pathLst>
          </a:custGeom>
          <a:solidFill>
            <a:srgbClr val="F26F46"/>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8" name="Freeform 426">
            <a:extLst>
              <a:ext uri="{FF2B5EF4-FFF2-40B4-BE49-F238E27FC236}">
                <a16:creationId xmlns:a16="http://schemas.microsoft.com/office/drawing/2014/main" id="{4D7F846E-13B5-960A-C0B2-12C3A046DA0E}"/>
              </a:ext>
            </a:extLst>
          </p:cNvPr>
          <p:cNvSpPr>
            <a:spLocks noChangeArrowheads="1"/>
          </p:cNvSpPr>
          <p:nvPr/>
        </p:nvSpPr>
        <p:spPr bwMode="auto">
          <a:xfrm>
            <a:off x="2783895" y="4006619"/>
            <a:ext cx="615835"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2"/>
                  <a:pt x="932" y="1196"/>
                  <a:pt x="598" y="1196"/>
                </a:cubicBezTo>
                <a:cubicBezTo>
                  <a:pt x="264" y="1196"/>
                  <a:pt x="0" y="932"/>
                  <a:pt x="0" y="598"/>
                </a:cubicBezTo>
                <a:cubicBezTo>
                  <a:pt x="0" y="264"/>
                  <a:pt x="264" y="0"/>
                  <a:pt x="598" y="0"/>
                </a:cubicBezTo>
                <a:cubicBezTo>
                  <a:pt x="932" y="0"/>
                  <a:pt x="1196" y="264"/>
                  <a:pt x="1196" y="598"/>
                </a:cubicBezTo>
              </a:path>
            </a:pathLst>
          </a:custGeom>
          <a:solidFill>
            <a:srgbClr val="F26F46"/>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9" name="Freeform 427">
            <a:extLst>
              <a:ext uri="{FF2B5EF4-FFF2-40B4-BE49-F238E27FC236}">
                <a16:creationId xmlns:a16="http://schemas.microsoft.com/office/drawing/2014/main" id="{061828B6-3444-C1C3-786F-D2B9D5A57489}"/>
              </a:ext>
            </a:extLst>
          </p:cNvPr>
          <p:cNvSpPr>
            <a:spLocks noChangeArrowheads="1"/>
          </p:cNvSpPr>
          <p:nvPr/>
        </p:nvSpPr>
        <p:spPr bwMode="auto">
          <a:xfrm>
            <a:off x="2783895" y="5424631"/>
            <a:ext cx="615835"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2"/>
                  <a:pt x="932" y="1196"/>
                  <a:pt x="598" y="1196"/>
                </a:cubicBezTo>
                <a:cubicBezTo>
                  <a:pt x="264" y="1196"/>
                  <a:pt x="0" y="932"/>
                  <a:pt x="0" y="598"/>
                </a:cubicBezTo>
                <a:cubicBezTo>
                  <a:pt x="0" y="273"/>
                  <a:pt x="264" y="0"/>
                  <a:pt x="598" y="0"/>
                </a:cubicBezTo>
                <a:cubicBezTo>
                  <a:pt x="932" y="0"/>
                  <a:pt x="1196" y="273"/>
                  <a:pt x="1196" y="598"/>
                </a:cubicBezTo>
              </a:path>
            </a:pathLst>
          </a:custGeom>
          <a:solidFill>
            <a:srgbClr val="F26F46"/>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71FF3C05-FC60-737F-A247-5BE1913BA8C2}"/>
              </a:ext>
            </a:extLst>
          </p:cNvPr>
          <p:cNvGrpSpPr/>
          <p:nvPr/>
        </p:nvGrpSpPr>
        <p:grpSpPr>
          <a:xfrm>
            <a:off x="3826952" y="2220468"/>
            <a:ext cx="4188138" cy="4181320"/>
            <a:chOff x="3896262" y="1629020"/>
            <a:chExt cx="4188138" cy="4181320"/>
          </a:xfrm>
        </p:grpSpPr>
        <p:sp>
          <p:nvSpPr>
            <p:cNvPr id="11" name="Freeform 1">
              <a:extLst>
                <a:ext uri="{FF2B5EF4-FFF2-40B4-BE49-F238E27FC236}">
                  <a16:creationId xmlns:a16="http://schemas.microsoft.com/office/drawing/2014/main" id="{2B620CB5-7C45-BE66-7742-E4010DC3E330}"/>
                </a:ext>
              </a:extLst>
            </p:cNvPr>
            <p:cNvSpPr>
              <a:spLocks noChangeArrowheads="1"/>
            </p:cNvSpPr>
            <p:nvPr/>
          </p:nvSpPr>
          <p:spPr bwMode="auto">
            <a:xfrm>
              <a:off x="5921021" y="3646961"/>
              <a:ext cx="1274848" cy="2163379"/>
            </a:xfrm>
            <a:custGeom>
              <a:avLst/>
              <a:gdLst>
                <a:gd name="T0" fmla="*/ 0 w 2472"/>
                <a:gd name="T1" fmla="*/ 4196 h 4197"/>
                <a:gd name="T2" fmla="*/ 0 w 2472"/>
                <a:gd name="T3" fmla="*/ 4196 h 4197"/>
                <a:gd name="T4" fmla="*/ 2471 w 2472"/>
                <a:gd name="T5" fmla="*/ 3396 h 4197"/>
                <a:gd name="T6" fmla="*/ 0 w 2472"/>
                <a:gd name="T7" fmla="*/ 0 h 4197"/>
                <a:gd name="T8" fmla="*/ 0 w 2472"/>
                <a:gd name="T9" fmla="*/ 4196 h 4197"/>
              </a:gdLst>
              <a:ahLst/>
              <a:cxnLst>
                <a:cxn ang="0">
                  <a:pos x="T0" y="T1"/>
                </a:cxn>
                <a:cxn ang="0">
                  <a:pos x="T2" y="T3"/>
                </a:cxn>
                <a:cxn ang="0">
                  <a:pos x="T4" y="T5"/>
                </a:cxn>
                <a:cxn ang="0">
                  <a:pos x="T6" y="T7"/>
                </a:cxn>
                <a:cxn ang="0">
                  <a:pos x="T8" y="T9"/>
                </a:cxn>
              </a:cxnLst>
              <a:rect l="0" t="0" r="r" b="b"/>
              <a:pathLst>
                <a:path w="2472" h="4197">
                  <a:moveTo>
                    <a:pt x="0" y="4196"/>
                  </a:moveTo>
                  <a:lnTo>
                    <a:pt x="0" y="4196"/>
                  </a:lnTo>
                  <a:cubicBezTo>
                    <a:pt x="923" y="4196"/>
                    <a:pt x="1776" y="3897"/>
                    <a:pt x="2471" y="3396"/>
                  </a:cubicBezTo>
                  <a:cubicBezTo>
                    <a:pt x="0" y="0"/>
                    <a:pt x="0" y="0"/>
                    <a:pt x="0" y="0"/>
                  </a:cubicBezTo>
                  <a:lnTo>
                    <a:pt x="0" y="4196"/>
                  </a:lnTo>
                </a:path>
              </a:pathLst>
            </a:custGeom>
            <a:solidFill>
              <a:srgbClr val="ECC0DA"/>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2" name="Freeform 2">
              <a:extLst>
                <a:ext uri="{FF2B5EF4-FFF2-40B4-BE49-F238E27FC236}">
                  <a16:creationId xmlns:a16="http://schemas.microsoft.com/office/drawing/2014/main" id="{F352430B-33F4-3325-B4D7-F750A1474E90}"/>
                </a:ext>
              </a:extLst>
            </p:cNvPr>
            <p:cNvSpPr>
              <a:spLocks noChangeArrowheads="1"/>
            </p:cNvSpPr>
            <p:nvPr/>
          </p:nvSpPr>
          <p:spPr bwMode="auto">
            <a:xfrm>
              <a:off x="4730254" y="3660596"/>
              <a:ext cx="1193039" cy="2027031"/>
            </a:xfrm>
            <a:custGeom>
              <a:avLst/>
              <a:gdLst>
                <a:gd name="T0" fmla="*/ 0 w 2314"/>
                <a:gd name="T1" fmla="*/ 3175 h 3933"/>
                <a:gd name="T2" fmla="*/ 0 w 2314"/>
                <a:gd name="T3" fmla="*/ 3175 h 3933"/>
                <a:gd name="T4" fmla="*/ 2313 w 2314"/>
                <a:gd name="T5" fmla="*/ 3932 h 3933"/>
                <a:gd name="T6" fmla="*/ 2313 w 2314"/>
                <a:gd name="T7" fmla="*/ 0 h 3933"/>
                <a:gd name="T8" fmla="*/ 0 w 2314"/>
                <a:gd name="T9" fmla="*/ 3175 h 3933"/>
              </a:gdLst>
              <a:ahLst/>
              <a:cxnLst>
                <a:cxn ang="0">
                  <a:pos x="T0" y="T1"/>
                </a:cxn>
                <a:cxn ang="0">
                  <a:pos x="T2" y="T3"/>
                </a:cxn>
                <a:cxn ang="0">
                  <a:pos x="T4" y="T5"/>
                </a:cxn>
                <a:cxn ang="0">
                  <a:pos x="T6" y="T7"/>
                </a:cxn>
                <a:cxn ang="0">
                  <a:pos x="T8" y="T9"/>
                </a:cxn>
              </a:cxnLst>
              <a:rect l="0" t="0" r="r" b="b"/>
              <a:pathLst>
                <a:path w="2314" h="3933">
                  <a:moveTo>
                    <a:pt x="0" y="3175"/>
                  </a:moveTo>
                  <a:lnTo>
                    <a:pt x="0" y="3175"/>
                  </a:lnTo>
                  <a:cubicBezTo>
                    <a:pt x="651" y="3650"/>
                    <a:pt x="1451" y="3932"/>
                    <a:pt x="2313" y="3932"/>
                  </a:cubicBezTo>
                  <a:cubicBezTo>
                    <a:pt x="2313" y="0"/>
                    <a:pt x="2313" y="0"/>
                    <a:pt x="2313" y="0"/>
                  </a:cubicBezTo>
                  <a:lnTo>
                    <a:pt x="0" y="3175"/>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3" name="Freeform 3">
              <a:extLst>
                <a:ext uri="{FF2B5EF4-FFF2-40B4-BE49-F238E27FC236}">
                  <a16:creationId xmlns:a16="http://schemas.microsoft.com/office/drawing/2014/main" id="{F309F54B-BAC4-78FF-1FF3-53D89443368C}"/>
                </a:ext>
              </a:extLst>
            </p:cNvPr>
            <p:cNvSpPr>
              <a:spLocks noChangeArrowheads="1"/>
            </p:cNvSpPr>
            <p:nvPr/>
          </p:nvSpPr>
          <p:spPr bwMode="auto">
            <a:xfrm>
              <a:off x="3991705" y="3660596"/>
              <a:ext cx="1931588" cy="1636169"/>
            </a:xfrm>
            <a:custGeom>
              <a:avLst/>
              <a:gdLst>
                <a:gd name="T0" fmla="*/ 0 w 3748"/>
                <a:gd name="T1" fmla="*/ 1214 h 3176"/>
                <a:gd name="T2" fmla="*/ 0 w 3748"/>
                <a:gd name="T3" fmla="*/ 1214 h 3176"/>
                <a:gd name="T4" fmla="*/ 1434 w 3748"/>
                <a:gd name="T5" fmla="*/ 3175 h 3176"/>
                <a:gd name="T6" fmla="*/ 3747 w 3748"/>
                <a:gd name="T7" fmla="*/ 0 h 3176"/>
                <a:gd name="T8" fmla="*/ 0 w 3748"/>
                <a:gd name="T9" fmla="*/ 1214 h 3176"/>
              </a:gdLst>
              <a:ahLst/>
              <a:cxnLst>
                <a:cxn ang="0">
                  <a:pos x="T0" y="T1"/>
                </a:cxn>
                <a:cxn ang="0">
                  <a:pos x="T2" y="T3"/>
                </a:cxn>
                <a:cxn ang="0">
                  <a:pos x="T4" y="T5"/>
                </a:cxn>
                <a:cxn ang="0">
                  <a:pos x="T6" y="T7"/>
                </a:cxn>
                <a:cxn ang="0">
                  <a:pos x="T8" y="T9"/>
                </a:cxn>
              </a:cxnLst>
              <a:rect l="0" t="0" r="r" b="b"/>
              <a:pathLst>
                <a:path w="3748" h="3176">
                  <a:moveTo>
                    <a:pt x="0" y="1214"/>
                  </a:moveTo>
                  <a:lnTo>
                    <a:pt x="0" y="1214"/>
                  </a:lnTo>
                  <a:cubicBezTo>
                    <a:pt x="264" y="2014"/>
                    <a:pt x="765" y="2700"/>
                    <a:pt x="1434" y="3175"/>
                  </a:cubicBezTo>
                  <a:cubicBezTo>
                    <a:pt x="3747" y="0"/>
                    <a:pt x="3747" y="0"/>
                    <a:pt x="3747" y="0"/>
                  </a:cubicBezTo>
                  <a:lnTo>
                    <a:pt x="0" y="1214"/>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4" name="Freeform 4">
              <a:extLst>
                <a:ext uri="{FF2B5EF4-FFF2-40B4-BE49-F238E27FC236}">
                  <a16:creationId xmlns:a16="http://schemas.microsoft.com/office/drawing/2014/main" id="{01198244-BE47-1C74-4ECB-0BE57BE0C6EF}"/>
                </a:ext>
              </a:extLst>
            </p:cNvPr>
            <p:cNvSpPr>
              <a:spLocks noChangeArrowheads="1"/>
            </p:cNvSpPr>
            <p:nvPr/>
          </p:nvSpPr>
          <p:spPr bwMode="auto">
            <a:xfrm>
              <a:off x="3896262" y="3028853"/>
              <a:ext cx="2027031" cy="1256668"/>
            </a:xfrm>
            <a:custGeom>
              <a:avLst/>
              <a:gdLst>
                <a:gd name="T0" fmla="*/ 185 w 3933"/>
                <a:gd name="T1" fmla="*/ 0 h 2438"/>
                <a:gd name="T2" fmla="*/ 185 w 3933"/>
                <a:gd name="T3" fmla="*/ 0 h 2438"/>
                <a:gd name="T4" fmla="*/ 0 w 3933"/>
                <a:gd name="T5" fmla="*/ 1223 h 2438"/>
                <a:gd name="T6" fmla="*/ 185 w 3933"/>
                <a:gd name="T7" fmla="*/ 2437 h 2438"/>
                <a:gd name="T8" fmla="*/ 3932 w 3933"/>
                <a:gd name="T9" fmla="*/ 1223 h 2438"/>
                <a:gd name="T10" fmla="*/ 185 w 3933"/>
                <a:gd name="T11" fmla="*/ 0 h 2438"/>
              </a:gdLst>
              <a:ahLst/>
              <a:cxnLst>
                <a:cxn ang="0">
                  <a:pos x="T0" y="T1"/>
                </a:cxn>
                <a:cxn ang="0">
                  <a:pos x="T2" y="T3"/>
                </a:cxn>
                <a:cxn ang="0">
                  <a:pos x="T4" y="T5"/>
                </a:cxn>
                <a:cxn ang="0">
                  <a:pos x="T6" y="T7"/>
                </a:cxn>
                <a:cxn ang="0">
                  <a:pos x="T8" y="T9"/>
                </a:cxn>
                <a:cxn ang="0">
                  <a:pos x="T10" y="T11"/>
                </a:cxn>
              </a:cxnLst>
              <a:rect l="0" t="0" r="r" b="b"/>
              <a:pathLst>
                <a:path w="3933" h="2438">
                  <a:moveTo>
                    <a:pt x="185" y="0"/>
                  </a:moveTo>
                  <a:lnTo>
                    <a:pt x="185" y="0"/>
                  </a:lnTo>
                  <a:cubicBezTo>
                    <a:pt x="62" y="387"/>
                    <a:pt x="0" y="792"/>
                    <a:pt x="0" y="1223"/>
                  </a:cubicBezTo>
                  <a:cubicBezTo>
                    <a:pt x="0" y="1645"/>
                    <a:pt x="62" y="2050"/>
                    <a:pt x="185" y="2437"/>
                  </a:cubicBezTo>
                  <a:cubicBezTo>
                    <a:pt x="3932" y="1223"/>
                    <a:pt x="3932" y="1223"/>
                    <a:pt x="3932" y="1223"/>
                  </a:cubicBezTo>
                  <a:lnTo>
                    <a:pt x="185" y="0"/>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5" name="Freeform 5">
              <a:extLst>
                <a:ext uri="{FF2B5EF4-FFF2-40B4-BE49-F238E27FC236}">
                  <a16:creationId xmlns:a16="http://schemas.microsoft.com/office/drawing/2014/main" id="{E454A0A7-0A90-BCC1-6EE5-ED306DFB01BF}"/>
                </a:ext>
              </a:extLst>
            </p:cNvPr>
            <p:cNvSpPr>
              <a:spLocks noChangeArrowheads="1"/>
            </p:cNvSpPr>
            <p:nvPr/>
          </p:nvSpPr>
          <p:spPr bwMode="auto">
            <a:xfrm>
              <a:off x="3991705" y="2019882"/>
              <a:ext cx="1931588" cy="1640714"/>
            </a:xfrm>
            <a:custGeom>
              <a:avLst/>
              <a:gdLst>
                <a:gd name="T0" fmla="*/ 1434 w 3748"/>
                <a:gd name="T1" fmla="*/ 0 h 3184"/>
                <a:gd name="T2" fmla="*/ 1434 w 3748"/>
                <a:gd name="T3" fmla="*/ 0 h 3184"/>
                <a:gd name="T4" fmla="*/ 0 w 3748"/>
                <a:gd name="T5" fmla="*/ 1960 h 3184"/>
                <a:gd name="T6" fmla="*/ 3747 w 3748"/>
                <a:gd name="T7" fmla="*/ 3183 h 3184"/>
                <a:gd name="T8" fmla="*/ 1434 w 3748"/>
                <a:gd name="T9" fmla="*/ 0 h 3184"/>
              </a:gdLst>
              <a:ahLst/>
              <a:cxnLst>
                <a:cxn ang="0">
                  <a:pos x="T0" y="T1"/>
                </a:cxn>
                <a:cxn ang="0">
                  <a:pos x="T2" y="T3"/>
                </a:cxn>
                <a:cxn ang="0">
                  <a:pos x="T4" y="T5"/>
                </a:cxn>
                <a:cxn ang="0">
                  <a:pos x="T6" y="T7"/>
                </a:cxn>
                <a:cxn ang="0">
                  <a:pos x="T8" y="T9"/>
                </a:cxn>
              </a:cxnLst>
              <a:rect l="0" t="0" r="r" b="b"/>
              <a:pathLst>
                <a:path w="3748" h="3184">
                  <a:moveTo>
                    <a:pt x="1434" y="0"/>
                  </a:moveTo>
                  <a:lnTo>
                    <a:pt x="1434" y="0"/>
                  </a:lnTo>
                  <a:cubicBezTo>
                    <a:pt x="765" y="483"/>
                    <a:pt x="264" y="1169"/>
                    <a:pt x="0" y="1960"/>
                  </a:cubicBezTo>
                  <a:cubicBezTo>
                    <a:pt x="3747" y="3183"/>
                    <a:pt x="3747" y="3183"/>
                    <a:pt x="3747" y="3183"/>
                  </a:cubicBezTo>
                  <a:lnTo>
                    <a:pt x="1434" y="0"/>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6" name="Freeform 6">
              <a:extLst>
                <a:ext uri="{FF2B5EF4-FFF2-40B4-BE49-F238E27FC236}">
                  <a16:creationId xmlns:a16="http://schemas.microsoft.com/office/drawing/2014/main" id="{D64CEA45-34FA-33B0-6D27-84F11D4D5188}"/>
                </a:ext>
              </a:extLst>
            </p:cNvPr>
            <p:cNvSpPr>
              <a:spLocks noChangeArrowheads="1"/>
            </p:cNvSpPr>
            <p:nvPr/>
          </p:nvSpPr>
          <p:spPr bwMode="auto">
            <a:xfrm>
              <a:off x="5921021" y="1629020"/>
              <a:ext cx="1193039" cy="2031576"/>
            </a:xfrm>
            <a:custGeom>
              <a:avLst/>
              <a:gdLst>
                <a:gd name="T0" fmla="*/ 2313 w 2314"/>
                <a:gd name="T1" fmla="*/ 757 h 3941"/>
                <a:gd name="T2" fmla="*/ 2313 w 2314"/>
                <a:gd name="T3" fmla="*/ 757 h 3941"/>
                <a:gd name="T4" fmla="*/ 0 w 2314"/>
                <a:gd name="T5" fmla="*/ 0 h 3941"/>
                <a:gd name="T6" fmla="*/ 0 w 2314"/>
                <a:gd name="T7" fmla="*/ 3940 h 3941"/>
                <a:gd name="T8" fmla="*/ 2313 w 2314"/>
                <a:gd name="T9" fmla="*/ 757 h 3941"/>
              </a:gdLst>
              <a:ahLst/>
              <a:cxnLst>
                <a:cxn ang="0">
                  <a:pos x="T0" y="T1"/>
                </a:cxn>
                <a:cxn ang="0">
                  <a:pos x="T2" y="T3"/>
                </a:cxn>
                <a:cxn ang="0">
                  <a:pos x="T4" y="T5"/>
                </a:cxn>
                <a:cxn ang="0">
                  <a:pos x="T6" y="T7"/>
                </a:cxn>
                <a:cxn ang="0">
                  <a:pos x="T8" y="T9"/>
                </a:cxn>
              </a:cxnLst>
              <a:rect l="0" t="0" r="r" b="b"/>
              <a:pathLst>
                <a:path w="2314" h="3941">
                  <a:moveTo>
                    <a:pt x="2313" y="757"/>
                  </a:moveTo>
                  <a:lnTo>
                    <a:pt x="2313" y="757"/>
                  </a:lnTo>
                  <a:cubicBezTo>
                    <a:pt x="1662" y="282"/>
                    <a:pt x="861" y="0"/>
                    <a:pt x="0" y="0"/>
                  </a:cubicBezTo>
                  <a:cubicBezTo>
                    <a:pt x="0" y="3940"/>
                    <a:pt x="0" y="3940"/>
                    <a:pt x="0" y="3940"/>
                  </a:cubicBezTo>
                  <a:lnTo>
                    <a:pt x="2313" y="757"/>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7" name="Freeform 7">
              <a:extLst>
                <a:ext uri="{FF2B5EF4-FFF2-40B4-BE49-F238E27FC236}">
                  <a16:creationId xmlns:a16="http://schemas.microsoft.com/office/drawing/2014/main" id="{6D8CEEC1-BB3D-0D23-6599-7A3470E04B24}"/>
                </a:ext>
              </a:extLst>
            </p:cNvPr>
            <p:cNvSpPr>
              <a:spLocks noChangeArrowheads="1"/>
            </p:cNvSpPr>
            <p:nvPr/>
          </p:nvSpPr>
          <p:spPr bwMode="auto">
            <a:xfrm>
              <a:off x="4730254" y="1629020"/>
              <a:ext cx="1193039" cy="2031576"/>
            </a:xfrm>
            <a:custGeom>
              <a:avLst/>
              <a:gdLst>
                <a:gd name="T0" fmla="*/ 2313 w 2314"/>
                <a:gd name="T1" fmla="*/ 3940 h 3941"/>
                <a:gd name="T2" fmla="*/ 2313 w 2314"/>
                <a:gd name="T3" fmla="*/ 3940 h 3941"/>
                <a:gd name="T4" fmla="*/ 2313 w 2314"/>
                <a:gd name="T5" fmla="*/ 0 h 3941"/>
                <a:gd name="T6" fmla="*/ 0 w 2314"/>
                <a:gd name="T7" fmla="*/ 757 h 3941"/>
                <a:gd name="T8" fmla="*/ 2313 w 2314"/>
                <a:gd name="T9" fmla="*/ 3940 h 3941"/>
              </a:gdLst>
              <a:ahLst/>
              <a:cxnLst>
                <a:cxn ang="0">
                  <a:pos x="T0" y="T1"/>
                </a:cxn>
                <a:cxn ang="0">
                  <a:pos x="T2" y="T3"/>
                </a:cxn>
                <a:cxn ang="0">
                  <a:pos x="T4" y="T5"/>
                </a:cxn>
                <a:cxn ang="0">
                  <a:pos x="T6" y="T7"/>
                </a:cxn>
                <a:cxn ang="0">
                  <a:pos x="T8" y="T9"/>
                </a:cxn>
              </a:cxnLst>
              <a:rect l="0" t="0" r="r" b="b"/>
              <a:pathLst>
                <a:path w="2314" h="3941">
                  <a:moveTo>
                    <a:pt x="2313" y="3940"/>
                  </a:moveTo>
                  <a:lnTo>
                    <a:pt x="2313" y="3940"/>
                  </a:lnTo>
                  <a:cubicBezTo>
                    <a:pt x="2313" y="0"/>
                    <a:pt x="2313" y="0"/>
                    <a:pt x="2313" y="0"/>
                  </a:cubicBezTo>
                  <a:cubicBezTo>
                    <a:pt x="1451" y="0"/>
                    <a:pt x="651" y="282"/>
                    <a:pt x="0" y="757"/>
                  </a:cubicBezTo>
                  <a:lnTo>
                    <a:pt x="2313" y="3940"/>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8" name="Freeform 8">
              <a:extLst>
                <a:ext uri="{FF2B5EF4-FFF2-40B4-BE49-F238E27FC236}">
                  <a16:creationId xmlns:a16="http://schemas.microsoft.com/office/drawing/2014/main" id="{3ED085ED-56A3-4B7C-1965-B3455DA99C29}"/>
                </a:ext>
              </a:extLst>
            </p:cNvPr>
            <p:cNvSpPr>
              <a:spLocks noChangeArrowheads="1"/>
            </p:cNvSpPr>
            <p:nvPr/>
          </p:nvSpPr>
          <p:spPr bwMode="auto">
            <a:xfrm>
              <a:off x="5921021" y="3646961"/>
              <a:ext cx="2058846" cy="1749792"/>
            </a:xfrm>
            <a:custGeom>
              <a:avLst/>
              <a:gdLst>
                <a:gd name="T0" fmla="*/ 2471 w 3994"/>
                <a:gd name="T1" fmla="*/ 3396 h 3397"/>
                <a:gd name="T2" fmla="*/ 2471 w 3994"/>
                <a:gd name="T3" fmla="*/ 3396 h 3397"/>
                <a:gd name="T4" fmla="*/ 3993 w 3994"/>
                <a:gd name="T5" fmla="*/ 1293 h 3397"/>
                <a:gd name="T6" fmla="*/ 0 w 3994"/>
                <a:gd name="T7" fmla="*/ 0 h 3397"/>
                <a:gd name="T8" fmla="*/ 2471 w 3994"/>
                <a:gd name="T9" fmla="*/ 3396 h 3397"/>
              </a:gdLst>
              <a:ahLst/>
              <a:cxnLst>
                <a:cxn ang="0">
                  <a:pos x="T0" y="T1"/>
                </a:cxn>
                <a:cxn ang="0">
                  <a:pos x="T2" y="T3"/>
                </a:cxn>
                <a:cxn ang="0">
                  <a:pos x="T4" y="T5"/>
                </a:cxn>
                <a:cxn ang="0">
                  <a:pos x="T6" y="T7"/>
                </a:cxn>
                <a:cxn ang="0">
                  <a:pos x="T8" y="T9"/>
                </a:cxn>
              </a:cxnLst>
              <a:rect l="0" t="0" r="r" b="b"/>
              <a:pathLst>
                <a:path w="3994" h="3397">
                  <a:moveTo>
                    <a:pt x="2471" y="3396"/>
                  </a:moveTo>
                  <a:lnTo>
                    <a:pt x="2471" y="3396"/>
                  </a:lnTo>
                  <a:cubicBezTo>
                    <a:pt x="3175" y="2877"/>
                    <a:pt x="3720" y="2147"/>
                    <a:pt x="3993" y="1293"/>
                  </a:cubicBezTo>
                  <a:cubicBezTo>
                    <a:pt x="0" y="0"/>
                    <a:pt x="0" y="0"/>
                    <a:pt x="0" y="0"/>
                  </a:cubicBezTo>
                  <a:lnTo>
                    <a:pt x="2471" y="3396"/>
                  </a:lnTo>
                </a:path>
              </a:pathLst>
            </a:custGeom>
            <a:solidFill>
              <a:srgbClr val="ECC0DA"/>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9" name="Freeform 9">
              <a:extLst>
                <a:ext uri="{FF2B5EF4-FFF2-40B4-BE49-F238E27FC236}">
                  <a16:creationId xmlns:a16="http://schemas.microsoft.com/office/drawing/2014/main" id="{7C2DF757-9812-9973-B3A7-E4982E018F2D}"/>
                </a:ext>
              </a:extLst>
            </p:cNvPr>
            <p:cNvSpPr>
              <a:spLocks noChangeArrowheads="1"/>
            </p:cNvSpPr>
            <p:nvPr/>
          </p:nvSpPr>
          <p:spPr bwMode="auto">
            <a:xfrm>
              <a:off x="5921021" y="1892625"/>
              <a:ext cx="2058846" cy="1754337"/>
            </a:xfrm>
            <a:custGeom>
              <a:avLst/>
              <a:gdLst>
                <a:gd name="T0" fmla="*/ 3993 w 3994"/>
                <a:gd name="T1" fmla="*/ 2101 h 3404"/>
                <a:gd name="T2" fmla="*/ 3993 w 3994"/>
                <a:gd name="T3" fmla="*/ 2101 h 3404"/>
                <a:gd name="T4" fmla="*/ 2471 w 3994"/>
                <a:gd name="T5" fmla="*/ 0 h 3404"/>
                <a:gd name="T6" fmla="*/ 0 w 3994"/>
                <a:gd name="T7" fmla="*/ 3403 h 3404"/>
                <a:gd name="T8" fmla="*/ 3993 w 3994"/>
                <a:gd name="T9" fmla="*/ 2101 h 3404"/>
              </a:gdLst>
              <a:ahLst/>
              <a:cxnLst>
                <a:cxn ang="0">
                  <a:pos x="T0" y="T1"/>
                </a:cxn>
                <a:cxn ang="0">
                  <a:pos x="T2" y="T3"/>
                </a:cxn>
                <a:cxn ang="0">
                  <a:pos x="T4" y="T5"/>
                </a:cxn>
                <a:cxn ang="0">
                  <a:pos x="T6" y="T7"/>
                </a:cxn>
                <a:cxn ang="0">
                  <a:pos x="T8" y="T9"/>
                </a:cxn>
              </a:cxnLst>
              <a:rect l="0" t="0" r="r" b="b"/>
              <a:pathLst>
                <a:path w="3994" h="3404">
                  <a:moveTo>
                    <a:pt x="3993" y="2101"/>
                  </a:moveTo>
                  <a:lnTo>
                    <a:pt x="3993" y="2101"/>
                  </a:lnTo>
                  <a:cubicBezTo>
                    <a:pt x="3720" y="1249"/>
                    <a:pt x="3175" y="519"/>
                    <a:pt x="2471" y="0"/>
                  </a:cubicBezTo>
                  <a:cubicBezTo>
                    <a:pt x="0" y="3403"/>
                    <a:pt x="0" y="3403"/>
                    <a:pt x="0" y="3403"/>
                  </a:cubicBezTo>
                  <a:lnTo>
                    <a:pt x="3993" y="2101"/>
                  </a:lnTo>
                </a:path>
              </a:pathLst>
            </a:custGeom>
            <a:solidFill>
              <a:srgbClr val="ECC0DA"/>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0" name="Freeform 10">
              <a:extLst>
                <a:ext uri="{FF2B5EF4-FFF2-40B4-BE49-F238E27FC236}">
                  <a16:creationId xmlns:a16="http://schemas.microsoft.com/office/drawing/2014/main" id="{B3318376-2439-8271-F65B-0FB214847D27}"/>
                </a:ext>
              </a:extLst>
            </p:cNvPr>
            <p:cNvSpPr>
              <a:spLocks noChangeArrowheads="1"/>
            </p:cNvSpPr>
            <p:nvPr/>
          </p:nvSpPr>
          <p:spPr bwMode="auto">
            <a:xfrm>
              <a:off x="5921021" y="2974314"/>
              <a:ext cx="2163379" cy="1338476"/>
            </a:xfrm>
            <a:custGeom>
              <a:avLst/>
              <a:gdLst>
                <a:gd name="T0" fmla="*/ 3993 w 4196"/>
                <a:gd name="T1" fmla="*/ 2595 h 2596"/>
                <a:gd name="T2" fmla="*/ 3993 w 4196"/>
                <a:gd name="T3" fmla="*/ 2595 h 2596"/>
                <a:gd name="T4" fmla="*/ 4195 w 4196"/>
                <a:gd name="T5" fmla="*/ 1302 h 2596"/>
                <a:gd name="T6" fmla="*/ 3993 w 4196"/>
                <a:gd name="T7" fmla="*/ 0 h 2596"/>
                <a:gd name="T8" fmla="*/ 0 w 4196"/>
                <a:gd name="T9" fmla="*/ 1302 h 2596"/>
                <a:gd name="T10" fmla="*/ 3993 w 4196"/>
                <a:gd name="T11" fmla="*/ 2595 h 2596"/>
              </a:gdLst>
              <a:ahLst/>
              <a:cxnLst>
                <a:cxn ang="0">
                  <a:pos x="T0" y="T1"/>
                </a:cxn>
                <a:cxn ang="0">
                  <a:pos x="T2" y="T3"/>
                </a:cxn>
                <a:cxn ang="0">
                  <a:pos x="T4" y="T5"/>
                </a:cxn>
                <a:cxn ang="0">
                  <a:pos x="T6" y="T7"/>
                </a:cxn>
                <a:cxn ang="0">
                  <a:pos x="T8" y="T9"/>
                </a:cxn>
                <a:cxn ang="0">
                  <a:pos x="T10" y="T11"/>
                </a:cxn>
              </a:cxnLst>
              <a:rect l="0" t="0" r="r" b="b"/>
              <a:pathLst>
                <a:path w="4196" h="2596">
                  <a:moveTo>
                    <a:pt x="3993" y="2595"/>
                  </a:moveTo>
                  <a:lnTo>
                    <a:pt x="3993" y="2595"/>
                  </a:lnTo>
                  <a:cubicBezTo>
                    <a:pt x="4125" y="2191"/>
                    <a:pt x="4195" y="1751"/>
                    <a:pt x="4195" y="1302"/>
                  </a:cubicBezTo>
                  <a:cubicBezTo>
                    <a:pt x="4195" y="845"/>
                    <a:pt x="4125" y="414"/>
                    <a:pt x="3993" y="0"/>
                  </a:cubicBezTo>
                  <a:cubicBezTo>
                    <a:pt x="0" y="1302"/>
                    <a:pt x="0" y="1302"/>
                    <a:pt x="0" y="1302"/>
                  </a:cubicBezTo>
                  <a:lnTo>
                    <a:pt x="3993" y="2595"/>
                  </a:lnTo>
                </a:path>
              </a:pathLst>
            </a:custGeom>
            <a:solidFill>
              <a:srgbClr val="ECC0DA"/>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1" name="Freeform 401">
              <a:extLst>
                <a:ext uri="{FF2B5EF4-FFF2-40B4-BE49-F238E27FC236}">
                  <a16:creationId xmlns:a16="http://schemas.microsoft.com/office/drawing/2014/main" id="{FC18F315-5F66-738E-FA19-C5DADE29FF09}"/>
                </a:ext>
              </a:extLst>
            </p:cNvPr>
            <p:cNvSpPr>
              <a:spLocks noChangeArrowheads="1"/>
            </p:cNvSpPr>
            <p:nvPr/>
          </p:nvSpPr>
          <p:spPr bwMode="auto">
            <a:xfrm>
              <a:off x="4996131" y="2758430"/>
              <a:ext cx="902166" cy="902166"/>
            </a:xfrm>
            <a:custGeom>
              <a:avLst/>
              <a:gdLst>
                <a:gd name="T0" fmla="*/ 484 w 1751"/>
                <a:gd name="T1" fmla="*/ 0 h 1751"/>
                <a:gd name="T2" fmla="*/ 484 w 1751"/>
                <a:gd name="T3" fmla="*/ 0 h 1751"/>
                <a:gd name="T4" fmla="*/ 0 w 1751"/>
                <a:gd name="T5" fmla="*/ 474 h 1751"/>
                <a:gd name="T6" fmla="*/ 1750 w 1751"/>
                <a:gd name="T7" fmla="*/ 1750 h 1751"/>
                <a:gd name="T8" fmla="*/ 484 w 1751"/>
                <a:gd name="T9" fmla="*/ 0 h 1751"/>
              </a:gdLst>
              <a:ahLst/>
              <a:cxnLst>
                <a:cxn ang="0">
                  <a:pos x="T0" y="T1"/>
                </a:cxn>
                <a:cxn ang="0">
                  <a:pos x="T2" y="T3"/>
                </a:cxn>
                <a:cxn ang="0">
                  <a:pos x="T4" y="T5"/>
                </a:cxn>
                <a:cxn ang="0">
                  <a:pos x="T6" y="T7"/>
                </a:cxn>
                <a:cxn ang="0">
                  <a:pos x="T8" y="T9"/>
                </a:cxn>
              </a:cxnLst>
              <a:rect l="0" t="0" r="r" b="b"/>
              <a:pathLst>
                <a:path w="1751" h="1751">
                  <a:moveTo>
                    <a:pt x="484" y="0"/>
                  </a:moveTo>
                  <a:lnTo>
                    <a:pt x="484" y="0"/>
                  </a:lnTo>
                  <a:cubicBezTo>
                    <a:pt x="299" y="132"/>
                    <a:pt x="141" y="291"/>
                    <a:pt x="0" y="474"/>
                  </a:cubicBezTo>
                  <a:cubicBezTo>
                    <a:pt x="1750" y="1750"/>
                    <a:pt x="1750" y="1750"/>
                    <a:pt x="1750" y="1750"/>
                  </a:cubicBezTo>
                  <a:lnTo>
                    <a:pt x="484"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2" name="Freeform 402">
              <a:extLst>
                <a:ext uri="{FF2B5EF4-FFF2-40B4-BE49-F238E27FC236}">
                  <a16:creationId xmlns:a16="http://schemas.microsoft.com/office/drawing/2014/main" id="{79C9B99B-8FA0-644E-7B41-EF6BDEB89176}"/>
                </a:ext>
              </a:extLst>
            </p:cNvPr>
            <p:cNvSpPr>
              <a:spLocks noChangeArrowheads="1"/>
            </p:cNvSpPr>
            <p:nvPr/>
          </p:nvSpPr>
          <p:spPr bwMode="auto">
            <a:xfrm>
              <a:off x="5246101" y="2599358"/>
              <a:ext cx="652196" cy="1061238"/>
            </a:xfrm>
            <a:custGeom>
              <a:avLst/>
              <a:gdLst>
                <a:gd name="T0" fmla="*/ 598 w 1267"/>
                <a:gd name="T1" fmla="*/ 0 h 2058"/>
                <a:gd name="T2" fmla="*/ 598 w 1267"/>
                <a:gd name="T3" fmla="*/ 0 h 2058"/>
                <a:gd name="T4" fmla="*/ 0 w 1267"/>
                <a:gd name="T5" fmla="*/ 307 h 2058"/>
                <a:gd name="T6" fmla="*/ 1266 w 1267"/>
                <a:gd name="T7" fmla="*/ 2057 h 2058"/>
                <a:gd name="T8" fmla="*/ 598 w 1267"/>
                <a:gd name="T9" fmla="*/ 0 h 2058"/>
              </a:gdLst>
              <a:ahLst/>
              <a:cxnLst>
                <a:cxn ang="0">
                  <a:pos x="T0" y="T1"/>
                </a:cxn>
                <a:cxn ang="0">
                  <a:pos x="T2" y="T3"/>
                </a:cxn>
                <a:cxn ang="0">
                  <a:pos x="T4" y="T5"/>
                </a:cxn>
                <a:cxn ang="0">
                  <a:pos x="T6" y="T7"/>
                </a:cxn>
                <a:cxn ang="0">
                  <a:pos x="T8" y="T9"/>
                </a:cxn>
              </a:cxnLst>
              <a:rect l="0" t="0" r="r" b="b"/>
              <a:pathLst>
                <a:path w="1267" h="2058">
                  <a:moveTo>
                    <a:pt x="598" y="0"/>
                  </a:moveTo>
                  <a:lnTo>
                    <a:pt x="598" y="0"/>
                  </a:lnTo>
                  <a:cubicBezTo>
                    <a:pt x="378" y="70"/>
                    <a:pt x="176" y="175"/>
                    <a:pt x="0" y="307"/>
                  </a:cubicBezTo>
                  <a:cubicBezTo>
                    <a:pt x="1266" y="2057"/>
                    <a:pt x="1266" y="2057"/>
                    <a:pt x="1266" y="2057"/>
                  </a:cubicBezTo>
                  <a:lnTo>
                    <a:pt x="598"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3" name="Freeform 403">
              <a:extLst>
                <a:ext uri="{FF2B5EF4-FFF2-40B4-BE49-F238E27FC236}">
                  <a16:creationId xmlns:a16="http://schemas.microsoft.com/office/drawing/2014/main" id="{90B7E033-8ECD-12F4-B3A4-B34431673E82}"/>
                </a:ext>
              </a:extLst>
            </p:cNvPr>
            <p:cNvSpPr>
              <a:spLocks noChangeArrowheads="1"/>
            </p:cNvSpPr>
            <p:nvPr/>
          </p:nvSpPr>
          <p:spPr bwMode="auto">
            <a:xfrm>
              <a:off x="5555155" y="2544819"/>
              <a:ext cx="345414" cy="1115777"/>
            </a:xfrm>
            <a:custGeom>
              <a:avLst/>
              <a:gdLst>
                <a:gd name="T0" fmla="*/ 668 w 669"/>
                <a:gd name="T1" fmla="*/ 0 h 2164"/>
                <a:gd name="T2" fmla="*/ 668 w 669"/>
                <a:gd name="T3" fmla="*/ 0 h 2164"/>
                <a:gd name="T4" fmla="*/ 0 w 669"/>
                <a:gd name="T5" fmla="*/ 106 h 2164"/>
                <a:gd name="T6" fmla="*/ 668 w 669"/>
                <a:gd name="T7" fmla="*/ 2163 h 2164"/>
                <a:gd name="T8" fmla="*/ 668 w 669"/>
                <a:gd name="T9" fmla="*/ 0 h 2164"/>
              </a:gdLst>
              <a:ahLst/>
              <a:cxnLst>
                <a:cxn ang="0">
                  <a:pos x="T0" y="T1"/>
                </a:cxn>
                <a:cxn ang="0">
                  <a:pos x="T2" y="T3"/>
                </a:cxn>
                <a:cxn ang="0">
                  <a:pos x="T4" y="T5"/>
                </a:cxn>
                <a:cxn ang="0">
                  <a:pos x="T6" y="T7"/>
                </a:cxn>
                <a:cxn ang="0">
                  <a:pos x="T8" y="T9"/>
                </a:cxn>
              </a:cxnLst>
              <a:rect l="0" t="0" r="r" b="b"/>
              <a:pathLst>
                <a:path w="669" h="2164">
                  <a:moveTo>
                    <a:pt x="668" y="0"/>
                  </a:moveTo>
                  <a:lnTo>
                    <a:pt x="668" y="0"/>
                  </a:lnTo>
                  <a:cubicBezTo>
                    <a:pt x="439" y="0"/>
                    <a:pt x="211" y="35"/>
                    <a:pt x="0" y="106"/>
                  </a:cubicBezTo>
                  <a:cubicBezTo>
                    <a:pt x="668" y="2163"/>
                    <a:pt x="668" y="2163"/>
                    <a:pt x="668" y="2163"/>
                  </a:cubicBezTo>
                  <a:lnTo>
                    <a:pt x="668"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4" name="Freeform 404">
              <a:extLst>
                <a:ext uri="{FF2B5EF4-FFF2-40B4-BE49-F238E27FC236}">
                  <a16:creationId xmlns:a16="http://schemas.microsoft.com/office/drawing/2014/main" id="{80B9A059-2EF9-456F-9D7C-7BDC6D2AF7B9}"/>
                </a:ext>
              </a:extLst>
            </p:cNvPr>
            <p:cNvSpPr>
              <a:spLocks noChangeArrowheads="1"/>
            </p:cNvSpPr>
            <p:nvPr/>
          </p:nvSpPr>
          <p:spPr bwMode="auto">
            <a:xfrm>
              <a:off x="4843877" y="3001584"/>
              <a:ext cx="1056692" cy="659013"/>
            </a:xfrm>
            <a:custGeom>
              <a:avLst/>
              <a:gdLst>
                <a:gd name="T0" fmla="*/ 299 w 2050"/>
                <a:gd name="T1" fmla="*/ 0 h 1277"/>
                <a:gd name="T2" fmla="*/ 299 w 2050"/>
                <a:gd name="T3" fmla="*/ 0 h 1277"/>
                <a:gd name="T4" fmla="*/ 0 w 2050"/>
                <a:gd name="T5" fmla="*/ 607 h 1277"/>
                <a:gd name="T6" fmla="*/ 2049 w 2050"/>
                <a:gd name="T7" fmla="*/ 1276 h 1277"/>
                <a:gd name="T8" fmla="*/ 299 w 2050"/>
                <a:gd name="T9" fmla="*/ 0 h 1277"/>
              </a:gdLst>
              <a:ahLst/>
              <a:cxnLst>
                <a:cxn ang="0">
                  <a:pos x="T0" y="T1"/>
                </a:cxn>
                <a:cxn ang="0">
                  <a:pos x="T2" y="T3"/>
                </a:cxn>
                <a:cxn ang="0">
                  <a:pos x="T4" y="T5"/>
                </a:cxn>
                <a:cxn ang="0">
                  <a:pos x="T6" y="T7"/>
                </a:cxn>
                <a:cxn ang="0">
                  <a:pos x="T8" y="T9"/>
                </a:cxn>
              </a:cxnLst>
              <a:rect l="0" t="0" r="r" b="b"/>
              <a:pathLst>
                <a:path w="2050" h="1277">
                  <a:moveTo>
                    <a:pt x="299" y="0"/>
                  </a:moveTo>
                  <a:lnTo>
                    <a:pt x="299" y="0"/>
                  </a:lnTo>
                  <a:cubicBezTo>
                    <a:pt x="167" y="185"/>
                    <a:pt x="70" y="387"/>
                    <a:pt x="0" y="607"/>
                  </a:cubicBezTo>
                  <a:cubicBezTo>
                    <a:pt x="2049" y="1276"/>
                    <a:pt x="2049" y="1276"/>
                    <a:pt x="2049" y="1276"/>
                  </a:cubicBezTo>
                  <a:lnTo>
                    <a:pt x="299"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5" name="Freeform 405">
              <a:extLst>
                <a:ext uri="{FF2B5EF4-FFF2-40B4-BE49-F238E27FC236}">
                  <a16:creationId xmlns:a16="http://schemas.microsoft.com/office/drawing/2014/main" id="{069AFF5E-8F44-B884-2A0A-3930E173CE17}"/>
                </a:ext>
              </a:extLst>
            </p:cNvPr>
            <p:cNvSpPr>
              <a:spLocks noChangeArrowheads="1"/>
            </p:cNvSpPr>
            <p:nvPr/>
          </p:nvSpPr>
          <p:spPr bwMode="auto">
            <a:xfrm>
              <a:off x="5921021" y="3042488"/>
              <a:ext cx="997608" cy="618108"/>
            </a:xfrm>
            <a:custGeom>
              <a:avLst/>
              <a:gdLst>
                <a:gd name="T0" fmla="*/ 1934 w 1935"/>
                <a:gd name="T1" fmla="*/ 563 h 1198"/>
                <a:gd name="T2" fmla="*/ 1934 w 1935"/>
                <a:gd name="T3" fmla="*/ 563 h 1198"/>
                <a:gd name="T4" fmla="*/ 1644 w 1935"/>
                <a:gd name="T5" fmla="*/ 0 h 1198"/>
                <a:gd name="T6" fmla="*/ 0 w 1935"/>
                <a:gd name="T7" fmla="*/ 1197 h 1198"/>
                <a:gd name="T8" fmla="*/ 1934 w 1935"/>
                <a:gd name="T9" fmla="*/ 563 h 1198"/>
              </a:gdLst>
              <a:ahLst/>
              <a:cxnLst>
                <a:cxn ang="0">
                  <a:pos x="T0" y="T1"/>
                </a:cxn>
                <a:cxn ang="0">
                  <a:pos x="T2" y="T3"/>
                </a:cxn>
                <a:cxn ang="0">
                  <a:pos x="T4" y="T5"/>
                </a:cxn>
                <a:cxn ang="0">
                  <a:pos x="T6" y="T7"/>
                </a:cxn>
                <a:cxn ang="0">
                  <a:pos x="T8" y="T9"/>
                </a:cxn>
              </a:cxnLst>
              <a:rect l="0" t="0" r="r" b="b"/>
              <a:pathLst>
                <a:path w="1935" h="1198">
                  <a:moveTo>
                    <a:pt x="1934" y="563"/>
                  </a:moveTo>
                  <a:lnTo>
                    <a:pt x="1934" y="563"/>
                  </a:lnTo>
                  <a:cubicBezTo>
                    <a:pt x="1864" y="361"/>
                    <a:pt x="1767" y="168"/>
                    <a:pt x="1644" y="0"/>
                  </a:cubicBezTo>
                  <a:cubicBezTo>
                    <a:pt x="0" y="1197"/>
                    <a:pt x="0" y="1197"/>
                    <a:pt x="0" y="1197"/>
                  </a:cubicBezTo>
                  <a:lnTo>
                    <a:pt x="1934" y="563"/>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6" name="Freeform 406">
              <a:extLst>
                <a:ext uri="{FF2B5EF4-FFF2-40B4-BE49-F238E27FC236}">
                  <a16:creationId xmlns:a16="http://schemas.microsoft.com/office/drawing/2014/main" id="{9977CAF5-451D-8563-2E2E-A2AA48509901}"/>
                </a:ext>
              </a:extLst>
            </p:cNvPr>
            <p:cNvSpPr>
              <a:spLocks noChangeArrowheads="1"/>
            </p:cNvSpPr>
            <p:nvPr/>
          </p:nvSpPr>
          <p:spPr bwMode="auto">
            <a:xfrm>
              <a:off x="5898297" y="2544819"/>
              <a:ext cx="345414" cy="1115777"/>
            </a:xfrm>
            <a:custGeom>
              <a:avLst/>
              <a:gdLst>
                <a:gd name="T0" fmla="*/ 668 w 669"/>
                <a:gd name="T1" fmla="*/ 106 h 2164"/>
                <a:gd name="T2" fmla="*/ 668 w 669"/>
                <a:gd name="T3" fmla="*/ 106 h 2164"/>
                <a:gd name="T4" fmla="*/ 0 w 669"/>
                <a:gd name="T5" fmla="*/ 0 h 2164"/>
                <a:gd name="T6" fmla="*/ 0 w 669"/>
                <a:gd name="T7" fmla="*/ 2163 h 2164"/>
                <a:gd name="T8" fmla="*/ 668 w 669"/>
                <a:gd name="T9" fmla="*/ 106 h 2164"/>
              </a:gdLst>
              <a:ahLst/>
              <a:cxnLst>
                <a:cxn ang="0">
                  <a:pos x="T0" y="T1"/>
                </a:cxn>
                <a:cxn ang="0">
                  <a:pos x="T2" y="T3"/>
                </a:cxn>
                <a:cxn ang="0">
                  <a:pos x="T4" y="T5"/>
                </a:cxn>
                <a:cxn ang="0">
                  <a:pos x="T6" y="T7"/>
                </a:cxn>
                <a:cxn ang="0">
                  <a:pos x="T8" y="T9"/>
                </a:cxn>
              </a:cxnLst>
              <a:rect l="0" t="0" r="r" b="b"/>
              <a:pathLst>
                <a:path w="669" h="2164">
                  <a:moveTo>
                    <a:pt x="668" y="106"/>
                  </a:moveTo>
                  <a:lnTo>
                    <a:pt x="668" y="106"/>
                  </a:lnTo>
                  <a:cubicBezTo>
                    <a:pt x="457" y="35"/>
                    <a:pt x="238" y="0"/>
                    <a:pt x="0" y="0"/>
                  </a:cubicBezTo>
                  <a:cubicBezTo>
                    <a:pt x="0" y="2163"/>
                    <a:pt x="0" y="2163"/>
                    <a:pt x="0" y="2163"/>
                  </a:cubicBezTo>
                  <a:lnTo>
                    <a:pt x="668" y="106"/>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7" name="Freeform 407">
              <a:extLst>
                <a:ext uri="{FF2B5EF4-FFF2-40B4-BE49-F238E27FC236}">
                  <a16:creationId xmlns:a16="http://schemas.microsoft.com/office/drawing/2014/main" id="{EE435E07-46C2-2845-5B5E-FE1306F64F69}"/>
                </a:ext>
              </a:extLst>
            </p:cNvPr>
            <p:cNvSpPr>
              <a:spLocks noChangeArrowheads="1"/>
            </p:cNvSpPr>
            <p:nvPr/>
          </p:nvSpPr>
          <p:spPr bwMode="auto">
            <a:xfrm>
              <a:off x="5921021" y="2812969"/>
              <a:ext cx="847626" cy="847627"/>
            </a:xfrm>
            <a:custGeom>
              <a:avLst/>
              <a:gdLst>
                <a:gd name="T0" fmla="*/ 1644 w 1645"/>
                <a:gd name="T1" fmla="*/ 447 h 1645"/>
                <a:gd name="T2" fmla="*/ 1644 w 1645"/>
                <a:gd name="T3" fmla="*/ 447 h 1645"/>
                <a:gd name="T4" fmla="*/ 1196 w 1645"/>
                <a:gd name="T5" fmla="*/ 0 h 1645"/>
                <a:gd name="T6" fmla="*/ 0 w 1645"/>
                <a:gd name="T7" fmla="*/ 1644 h 1645"/>
                <a:gd name="T8" fmla="*/ 1644 w 1645"/>
                <a:gd name="T9" fmla="*/ 447 h 1645"/>
              </a:gdLst>
              <a:ahLst/>
              <a:cxnLst>
                <a:cxn ang="0">
                  <a:pos x="T0" y="T1"/>
                </a:cxn>
                <a:cxn ang="0">
                  <a:pos x="T2" y="T3"/>
                </a:cxn>
                <a:cxn ang="0">
                  <a:pos x="T4" y="T5"/>
                </a:cxn>
                <a:cxn ang="0">
                  <a:pos x="T6" y="T7"/>
                </a:cxn>
                <a:cxn ang="0">
                  <a:pos x="T8" y="T9"/>
                </a:cxn>
              </a:cxnLst>
              <a:rect l="0" t="0" r="r" b="b"/>
              <a:pathLst>
                <a:path w="1645" h="1645">
                  <a:moveTo>
                    <a:pt x="1644" y="447"/>
                  </a:moveTo>
                  <a:lnTo>
                    <a:pt x="1644" y="447"/>
                  </a:lnTo>
                  <a:cubicBezTo>
                    <a:pt x="1512" y="273"/>
                    <a:pt x="1363" y="123"/>
                    <a:pt x="1196" y="0"/>
                  </a:cubicBezTo>
                  <a:cubicBezTo>
                    <a:pt x="0" y="1644"/>
                    <a:pt x="0" y="1644"/>
                    <a:pt x="0" y="1644"/>
                  </a:cubicBezTo>
                  <a:lnTo>
                    <a:pt x="1644" y="447"/>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8" name="Freeform 408">
              <a:extLst>
                <a:ext uri="{FF2B5EF4-FFF2-40B4-BE49-F238E27FC236}">
                  <a16:creationId xmlns:a16="http://schemas.microsoft.com/office/drawing/2014/main" id="{C240E75E-264C-46B4-F969-409C73635E2B}"/>
                </a:ext>
              </a:extLst>
            </p:cNvPr>
            <p:cNvSpPr>
              <a:spLocks noChangeArrowheads="1"/>
            </p:cNvSpPr>
            <p:nvPr/>
          </p:nvSpPr>
          <p:spPr bwMode="auto">
            <a:xfrm>
              <a:off x="4789338" y="3660596"/>
              <a:ext cx="1111231" cy="345414"/>
            </a:xfrm>
            <a:custGeom>
              <a:avLst/>
              <a:gdLst>
                <a:gd name="T0" fmla="*/ 0 w 2156"/>
                <a:gd name="T1" fmla="*/ 0 h 669"/>
                <a:gd name="T2" fmla="*/ 0 w 2156"/>
                <a:gd name="T3" fmla="*/ 0 h 669"/>
                <a:gd name="T4" fmla="*/ 106 w 2156"/>
                <a:gd name="T5" fmla="*/ 668 h 669"/>
                <a:gd name="T6" fmla="*/ 2155 w 2156"/>
                <a:gd name="T7" fmla="*/ 0 h 669"/>
                <a:gd name="T8" fmla="*/ 0 w 2156"/>
                <a:gd name="T9" fmla="*/ 0 h 669"/>
              </a:gdLst>
              <a:ahLst/>
              <a:cxnLst>
                <a:cxn ang="0">
                  <a:pos x="T0" y="T1"/>
                </a:cxn>
                <a:cxn ang="0">
                  <a:pos x="T2" y="T3"/>
                </a:cxn>
                <a:cxn ang="0">
                  <a:pos x="T4" y="T5"/>
                </a:cxn>
                <a:cxn ang="0">
                  <a:pos x="T6" y="T7"/>
                </a:cxn>
                <a:cxn ang="0">
                  <a:pos x="T8" y="T9"/>
                </a:cxn>
              </a:cxnLst>
              <a:rect l="0" t="0" r="r" b="b"/>
              <a:pathLst>
                <a:path w="2156" h="669">
                  <a:moveTo>
                    <a:pt x="0" y="0"/>
                  </a:moveTo>
                  <a:lnTo>
                    <a:pt x="0" y="0"/>
                  </a:lnTo>
                  <a:cubicBezTo>
                    <a:pt x="0" y="229"/>
                    <a:pt x="35" y="457"/>
                    <a:pt x="106" y="668"/>
                  </a:cubicBezTo>
                  <a:cubicBezTo>
                    <a:pt x="2155" y="0"/>
                    <a:pt x="2155" y="0"/>
                    <a:pt x="2155" y="0"/>
                  </a:cubicBezTo>
                  <a:lnTo>
                    <a:pt x="0"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9" name="Freeform 409">
              <a:extLst>
                <a:ext uri="{FF2B5EF4-FFF2-40B4-BE49-F238E27FC236}">
                  <a16:creationId xmlns:a16="http://schemas.microsoft.com/office/drawing/2014/main" id="{6A9DA4AA-615F-DE13-04E0-111C7FB74F6C}"/>
                </a:ext>
              </a:extLst>
            </p:cNvPr>
            <p:cNvSpPr>
              <a:spLocks noChangeArrowheads="1"/>
            </p:cNvSpPr>
            <p:nvPr/>
          </p:nvSpPr>
          <p:spPr bwMode="auto">
            <a:xfrm>
              <a:off x="5898297" y="2599358"/>
              <a:ext cx="656739" cy="1061238"/>
            </a:xfrm>
            <a:custGeom>
              <a:avLst/>
              <a:gdLst>
                <a:gd name="T0" fmla="*/ 1275 w 1276"/>
                <a:gd name="T1" fmla="*/ 307 h 2058"/>
                <a:gd name="T2" fmla="*/ 1275 w 1276"/>
                <a:gd name="T3" fmla="*/ 307 h 2058"/>
                <a:gd name="T4" fmla="*/ 668 w 1276"/>
                <a:gd name="T5" fmla="*/ 0 h 2058"/>
                <a:gd name="T6" fmla="*/ 0 w 1276"/>
                <a:gd name="T7" fmla="*/ 2057 h 2058"/>
                <a:gd name="T8" fmla="*/ 1275 w 1276"/>
                <a:gd name="T9" fmla="*/ 307 h 2058"/>
              </a:gdLst>
              <a:ahLst/>
              <a:cxnLst>
                <a:cxn ang="0">
                  <a:pos x="T0" y="T1"/>
                </a:cxn>
                <a:cxn ang="0">
                  <a:pos x="T2" y="T3"/>
                </a:cxn>
                <a:cxn ang="0">
                  <a:pos x="T4" y="T5"/>
                </a:cxn>
                <a:cxn ang="0">
                  <a:pos x="T6" y="T7"/>
                </a:cxn>
                <a:cxn ang="0">
                  <a:pos x="T8" y="T9"/>
                </a:cxn>
              </a:cxnLst>
              <a:rect l="0" t="0" r="r" b="b"/>
              <a:pathLst>
                <a:path w="1276" h="2058">
                  <a:moveTo>
                    <a:pt x="1275" y="307"/>
                  </a:moveTo>
                  <a:lnTo>
                    <a:pt x="1275" y="307"/>
                  </a:lnTo>
                  <a:cubicBezTo>
                    <a:pt x="1090" y="175"/>
                    <a:pt x="888" y="70"/>
                    <a:pt x="668" y="0"/>
                  </a:cubicBezTo>
                  <a:cubicBezTo>
                    <a:pt x="0" y="2057"/>
                    <a:pt x="0" y="2057"/>
                    <a:pt x="0" y="2057"/>
                  </a:cubicBezTo>
                  <a:lnTo>
                    <a:pt x="1275" y="307"/>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0" name="Freeform 410">
              <a:extLst>
                <a:ext uri="{FF2B5EF4-FFF2-40B4-BE49-F238E27FC236}">
                  <a16:creationId xmlns:a16="http://schemas.microsoft.com/office/drawing/2014/main" id="{C48D7D95-CB57-4F78-9A6D-D4DE7802D1FB}"/>
                </a:ext>
              </a:extLst>
            </p:cNvPr>
            <p:cNvSpPr>
              <a:spLocks noChangeArrowheads="1"/>
            </p:cNvSpPr>
            <p:nvPr/>
          </p:nvSpPr>
          <p:spPr bwMode="auto">
            <a:xfrm>
              <a:off x="4789338" y="3315183"/>
              <a:ext cx="1111231" cy="345414"/>
            </a:xfrm>
            <a:custGeom>
              <a:avLst/>
              <a:gdLst>
                <a:gd name="T0" fmla="*/ 106 w 2156"/>
                <a:gd name="T1" fmla="*/ 0 h 670"/>
                <a:gd name="T2" fmla="*/ 106 w 2156"/>
                <a:gd name="T3" fmla="*/ 0 h 670"/>
                <a:gd name="T4" fmla="*/ 0 w 2156"/>
                <a:gd name="T5" fmla="*/ 669 h 670"/>
                <a:gd name="T6" fmla="*/ 2155 w 2156"/>
                <a:gd name="T7" fmla="*/ 669 h 670"/>
                <a:gd name="T8" fmla="*/ 106 w 2156"/>
                <a:gd name="T9" fmla="*/ 0 h 670"/>
              </a:gdLst>
              <a:ahLst/>
              <a:cxnLst>
                <a:cxn ang="0">
                  <a:pos x="T0" y="T1"/>
                </a:cxn>
                <a:cxn ang="0">
                  <a:pos x="T2" y="T3"/>
                </a:cxn>
                <a:cxn ang="0">
                  <a:pos x="T4" y="T5"/>
                </a:cxn>
                <a:cxn ang="0">
                  <a:pos x="T6" y="T7"/>
                </a:cxn>
                <a:cxn ang="0">
                  <a:pos x="T8" y="T9"/>
                </a:cxn>
              </a:cxnLst>
              <a:rect l="0" t="0" r="r" b="b"/>
              <a:pathLst>
                <a:path w="2156" h="670">
                  <a:moveTo>
                    <a:pt x="106" y="0"/>
                  </a:moveTo>
                  <a:lnTo>
                    <a:pt x="106" y="0"/>
                  </a:lnTo>
                  <a:cubicBezTo>
                    <a:pt x="35" y="211"/>
                    <a:pt x="0" y="431"/>
                    <a:pt x="0" y="669"/>
                  </a:cubicBezTo>
                  <a:cubicBezTo>
                    <a:pt x="2155" y="669"/>
                    <a:pt x="2155" y="669"/>
                    <a:pt x="2155" y="669"/>
                  </a:cubicBezTo>
                  <a:lnTo>
                    <a:pt x="106"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1" name="Freeform 411">
              <a:extLst>
                <a:ext uri="{FF2B5EF4-FFF2-40B4-BE49-F238E27FC236}">
                  <a16:creationId xmlns:a16="http://schemas.microsoft.com/office/drawing/2014/main" id="{F833C835-45CE-9340-FD8C-93130A10ED40}"/>
                </a:ext>
              </a:extLst>
            </p:cNvPr>
            <p:cNvSpPr>
              <a:spLocks noChangeArrowheads="1"/>
            </p:cNvSpPr>
            <p:nvPr/>
          </p:nvSpPr>
          <p:spPr bwMode="auto">
            <a:xfrm>
              <a:off x="5921021" y="3660596"/>
              <a:ext cx="847626" cy="847626"/>
            </a:xfrm>
            <a:custGeom>
              <a:avLst/>
              <a:gdLst>
                <a:gd name="T0" fmla="*/ 1196 w 1645"/>
                <a:gd name="T1" fmla="*/ 1645 h 1646"/>
                <a:gd name="T2" fmla="*/ 1196 w 1645"/>
                <a:gd name="T3" fmla="*/ 1645 h 1646"/>
                <a:gd name="T4" fmla="*/ 1644 w 1645"/>
                <a:gd name="T5" fmla="*/ 1187 h 1646"/>
                <a:gd name="T6" fmla="*/ 0 w 1645"/>
                <a:gd name="T7" fmla="*/ 0 h 1646"/>
                <a:gd name="T8" fmla="*/ 1196 w 1645"/>
                <a:gd name="T9" fmla="*/ 1645 h 1646"/>
              </a:gdLst>
              <a:ahLst/>
              <a:cxnLst>
                <a:cxn ang="0">
                  <a:pos x="T0" y="T1"/>
                </a:cxn>
                <a:cxn ang="0">
                  <a:pos x="T2" y="T3"/>
                </a:cxn>
                <a:cxn ang="0">
                  <a:pos x="T4" y="T5"/>
                </a:cxn>
                <a:cxn ang="0">
                  <a:pos x="T6" y="T7"/>
                </a:cxn>
                <a:cxn ang="0">
                  <a:pos x="T8" y="T9"/>
                </a:cxn>
              </a:cxnLst>
              <a:rect l="0" t="0" r="r" b="b"/>
              <a:pathLst>
                <a:path w="1645" h="1646">
                  <a:moveTo>
                    <a:pt x="1196" y="1645"/>
                  </a:moveTo>
                  <a:lnTo>
                    <a:pt x="1196" y="1645"/>
                  </a:lnTo>
                  <a:cubicBezTo>
                    <a:pt x="1363" y="1513"/>
                    <a:pt x="1512" y="1363"/>
                    <a:pt x="1644" y="1187"/>
                  </a:cubicBezTo>
                  <a:cubicBezTo>
                    <a:pt x="0" y="0"/>
                    <a:pt x="0" y="0"/>
                    <a:pt x="0" y="0"/>
                  </a:cubicBezTo>
                  <a:lnTo>
                    <a:pt x="1196" y="1645"/>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2" name="Freeform 412">
              <a:extLst>
                <a:ext uri="{FF2B5EF4-FFF2-40B4-BE49-F238E27FC236}">
                  <a16:creationId xmlns:a16="http://schemas.microsoft.com/office/drawing/2014/main" id="{1140E97F-D2C5-0836-ED72-C49A76353BE8}"/>
                </a:ext>
              </a:extLst>
            </p:cNvPr>
            <p:cNvSpPr>
              <a:spLocks noChangeArrowheads="1"/>
            </p:cNvSpPr>
            <p:nvPr/>
          </p:nvSpPr>
          <p:spPr bwMode="auto">
            <a:xfrm>
              <a:off x="5921021" y="3660596"/>
              <a:ext cx="615835" cy="993063"/>
            </a:xfrm>
            <a:custGeom>
              <a:avLst/>
              <a:gdLst>
                <a:gd name="T0" fmla="*/ 624 w 1197"/>
                <a:gd name="T1" fmla="*/ 1926 h 1927"/>
                <a:gd name="T2" fmla="*/ 624 w 1197"/>
                <a:gd name="T3" fmla="*/ 1926 h 1927"/>
                <a:gd name="T4" fmla="*/ 1196 w 1197"/>
                <a:gd name="T5" fmla="*/ 1645 h 1927"/>
                <a:gd name="T6" fmla="*/ 0 w 1197"/>
                <a:gd name="T7" fmla="*/ 0 h 1927"/>
                <a:gd name="T8" fmla="*/ 624 w 1197"/>
                <a:gd name="T9" fmla="*/ 1926 h 1927"/>
              </a:gdLst>
              <a:ahLst/>
              <a:cxnLst>
                <a:cxn ang="0">
                  <a:pos x="T0" y="T1"/>
                </a:cxn>
                <a:cxn ang="0">
                  <a:pos x="T2" y="T3"/>
                </a:cxn>
                <a:cxn ang="0">
                  <a:pos x="T4" y="T5"/>
                </a:cxn>
                <a:cxn ang="0">
                  <a:pos x="T6" y="T7"/>
                </a:cxn>
                <a:cxn ang="0">
                  <a:pos x="T8" y="T9"/>
                </a:cxn>
              </a:cxnLst>
              <a:rect l="0" t="0" r="r" b="b"/>
              <a:pathLst>
                <a:path w="1197" h="1927">
                  <a:moveTo>
                    <a:pt x="624" y="1926"/>
                  </a:moveTo>
                  <a:lnTo>
                    <a:pt x="624" y="1926"/>
                  </a:lnTo>
                  <a:cubicBezTo>
                    <a:pt x="835" y="1865"/>
                    <a:pt x="1020" y="1768"/>
                    <a:pt x="1196" y="1645"/>
                  </a:cubicBezTo>
                  <a:cubicBezTo>
                    <a:pt x="0" y="0"/>
                    <a:pt x="0" y="0"/>
                    <a:pt x="0" y="0"/>
                  </a:cubicBezTo>
                  <a:lnTo>
                    <a:pt x="624" y="1926"/>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3" name="Freeform 413">
              <a:extLst>
                <a:ext uri="{FF2B5EF4-FFF2-40B4-BE49-F238E27FC236}">
                  <a16:creationId xmlns:a16="http://schemas.microsoft.com/office/drawing/2014/main" id="{1402326B-2575-1161-A3E1-EC33DF122088}"/>
                </a:ext>
              </a:extLst>
            </p:cNvPr>
            <p:cNvSpPr>
              <a:spLocks noChangeArrowheads="1"/>
            </p:cNvSpPr>
            <p:nvPr/>
          </p:nvSpPr>
          <p:spPr bwMode="auto">
            <a:xfrm>
              <a:off x="5921021" y="3660596"/>
              <a:ext cx="997608" cy="611290"/>
            </a:xfrm>
            <a:custGeom>
              <a:avLst/>
              <a:gdLst>
                <a:gd name="T0" fmla="*/ 1644 w 1935"/>
                <a:gd name="T1" fmla="*/ 1187 h 1188"/>
                <a:gd name="T2" fmla="*/ 1644 w 1935"/>
                <a:gd name="T3" fmla="*/ 1187 h 1188"/>
                <a:gd name="T4" fmla="*/ 1934 w 1935"/>
                <a:gd name="T5" fmla="*/ 624 h 1188"/>
                <a:gd name="T6" fmla="*/ 0 w 1935"/>
                <a:gd name="T7" fmla="*/ 0 h 1188"/>
                <a:gd name="T8" fmla="*/ 1644 w 1935"/>
                <a:gd name="T9" fmla="*/ 1187 h 1188"/>
              </a:gdLst>
              <a:ahLst/>
              <a:cxnLst>
                <a:cxn ang="0">
                  <a:pos x="T0" y="T1"/>
                </a:cxn>
                <a:cxn ang="0">
                  <a:pos x="T2" y="T3"/>
                </a:cxn>
                <a:cxn ang="0">
                  <a:pos x="T4" y="T5"/>
                </a:cxn>
                <a:cxn ang="0">
                  <a:pos x="T6" y="T7"/>
                </a:cxn>
                <a:cxn ang="0">
                  <a:pos x="T8" y="T9"/>
                </a:cxn>
              </a:cxnLst>
              <a:rect l="0" t="0" r="r" b="b"/>
              <a:pathLst>
                <a:path w="1935" h="1188">
                  <a:moveTo>
                    <a:pt x="1644" y="1187"/>
                  </a:moveTo>
                  <a:lnTo>
                    <a:pt x="1644" y="1187"/>
                  </a:lnTo>
                  <a:cubicBezTo>
                    <a:pt x="1767" y="1020"/>
                    <a:pt x="1864" y="827"/>
                    <a:pt x="1934" y="624"/>
                  </a:cubicBezTo>
                  <a:cubicBezTo>
                    <a:pt x="0" y="0"/>
                    <a:pt x="0" y="0"/>
                    <a:pt x="0" y="0"/>
                  </a:cubicBezTo>
                  <a:lnTo>
                    <a:pt x="1644" y="1187"/>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4" name="Freeform 414">
              <a:extLst>
                <a:ext uri="{FF2B5EF4-FFF2-40B4-BE49-F238E27FC236}">
                  <a16:creationId xmlns:a16="http://schemas.microsoft.com/office/drawing/2014/main" id="{B8C9068F-DC24-148F-BB54-356B1E17769C}"/>
                </a:ext>
              </a:extLst>
            </p:cNvPr>
            <p:cNvSpPr>
              <a:spLocks noChangeArrowheads="1"/>
            </p:cNvSpPr>
            <p:nvPr/>
          </p:nvSpPr>
          <p:spPr bwMode="auto">
            <a:xfrm>
              <a:off x="5921021" y="3660596"/>
              <a:ext cx="1047602" cy="322689"/>
            </a:xfrm>
            <a:custGeom>
              <a:avLst/>
              <a:gdLst>
                <a:gd name="T0" fmla="*/ 1934 w 2032"/>
                <a:gd name="T1" fmla="*/ 624 h 625"/>
                <a:gd name="T2" fmla="*/ 1934 w 2032"/>
                <a:gd name="T3" fmla="*/ 624 h 625"/>
                <a:gd name="T4" fmla="*/ 2031 w 2032"/>
                <a:gd name="T5" fmla="*/ 0 h 625"/>
                <a:gd name="T6" fmla="*/ 0 w 2032"/>
                <a:gd name="T7" fmla="*/ 0 h 625"/>
                <a:gd name="T8" fmla="*/ 1934 w 2032"/>
                <a:gd name="T9" fmla="*/ 624 h 625"/>
              </a:gdLst>
              <a:ahLst/>
              <a:cxnLst>
                <a:cxn ang="0">
                  <a:pos x="T0" y="T1"/>
                </a:cxn>
                <a:cxn ang="0">
                  <a:pos x="T2" y="T3"/>
                </a:cxn>
                <a:cxn ang="0">
                  <a:pos x="T4" y="T5"/>
                </a:cxn>
                <a:cxn ang="0">
                  <a:pos x="T6" y="T7"/>
                </a:cxn>
                <a:cxn ang="0">
                  <a:pos x="T8" y="T9"/>
                </a:cxn>
              </a:cxnLst>
              <a:rect l="0" t="0" r="r" b="b"/>
              <a:pathLst>
                <a:path w="2032" h="625">
                  <a:moveTo>
                    <a:pt x="1934" y="624"/>
                  </a:moveTo>
                  <a:lnTo>
                    <a:pt x="1934" y="624"/>
                  </a:lnTo>
                  <a:cubicBezTo>
                    <a:pt x="1996" y="431"/>
                    <a:pt x="2031" y="220"/>
                    <a:pt x="2031" y="0"/>
                  </a:cubicBezTo>
                  <a:cubicBezTo>
                    <a:pt x="0" y="0"/>
                    <a:pt x="0" y="0"/>
                    <a:pt x="0" y="0"/>
                  </a:cubicBezTo>
                  <a:lnTo>
                    <a:pt x="1934" y="624"/>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5" name="Freeform 415">
              <a:extLst>
                <a:ext uri="{FF2B5EF4-FFF2-40B4-BE49-F238E27FC236}">
                  <a16:creationId xmlns:a16="http://schemas.microsoft.com/office/drawing/2014/main" id="{C6127C0A-CED2-7DB0-DE4B-65C636564540}"/>
                </a:ext>
              </a:extLst>
            </p:cNvPr>
            <p:cNvSpPr>
              <a:spLocks noChangeArrowheads="1"/>
            </p:cNvSpPr>
            <p:nvPr/>
          </p:nvSpPr>
          <p:spPr bwMode="auto">
            <a:xfrm>
              <a:off x="5921021" y="3333362"/>
              <a:ext cx="1047602" cy="327234"/>
            </a:xfrm>
            <a:custGeom>
              <a:avLst/>
              <a:gdLst>
                <a:gd name="T0" fmla="*/ 0 w 2032"/>
                <a:gd name="T1" fmla="*/ 634 h 635"/>
                <a:gd name="T2" fmla="*/ 0 w 2032"/>
                <a:gd name="T3" fmla="*/ 634 h 635"/>
                <a:gd name="T4" fmla="*/ 2031 w 2032"/>
                <a:gd name="T5" fmla="*/ 634 h 635"/>
                <a:gd name="T6" fmla="*/ 1934 w 2032"/>
                <a:gd name="T7" fmla="*/ 0 h 635"/>
                <a:gd name="T8" fmla="*/ 0 w 2032"/>
                <a:gd name="T9" fmla="*/ 634 h 635"/>
              </a:gdLst>
              <a:ahLst/>
              <a:cxnLst>
                <a:cxn ang="0">
                  <a:pos x="T0" y="T1"/>
                </a:cxn>
                <a:cxn ang="0">
                  <a:pos x="T2" y="T3"/>
                </a:cxn>
                <a:cxn ang="0">
                  <a:pos x="T4" y="T5"/>
                </a:cxn>
                <a:cxn ang="0">
                  <a:pos x="T6" y="T7"/>
                </a:cxn>
                <a:cxn ang="0">
                  <a:pos x="T8" y="T9"/>
                </a:cxn>
              </a:cxnLst>
              <a:rect l="0" t="0" r="r" b="b"/>
              <a:pathLst>
                <a:path w="2032" h="635">
                  <a:moveTo>
                    <a:pt x="0" y="634"/>
                  </a:moveTo>
                  <a:lnTo>
                    <a:pt x="0" y="634"/>
                  </a:lnTo>
                  <a:cubicBezTo>
                    <a:pt x="2031" y="634"/>
                    <a:pt x="2031" y="634"/>
                    <a:pt x="2031" y="634"/>
                  </a:cubicBezTo>
                  <a:cubicBezTo>
                    <a:pt x="2031" y="414"/>
                    <a:pt x="1996" y="203"/>
                    <a:pt x="1934" y="0"/>
                  </a:cubicBezTo>
                  <a:lnTo>
                    <a:pt x="0" y="634"/>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6" name="Freeform 416">
              <a:extLst>
                <a:ext uri="{FF2B5EF4-FFF2-40B4-BE49-F238E27FC236}">
                  <a16:creationId xmlns:a16="http://schemas.microsoft.com/office/drawing/2014/main" id="{BD8F1C9B-C0DB-F6E3-D107-C059854E37D6}"/>
                </a:ext>
              </a:extLst>
            </p:cNvPr>
            <p:cNvSpPr>
              <a:spLocks noChangeArrowheads="1"/>
            </p:cNvSpPr>
            <p:nvPr/>
          </p:nvSpPr>
          <p:spPr bwMode="auto">
            <a:xfrm>
              <a:off x="4996131" y="3660596"/>
              <a:ext cx="902166" cy="897620"/>
            </a:xfrm>
            <a:custGeom>
              <a:avLst/>
              <a:gdLst>
                <a:gd name="T0" fmla="*/ 0 w 1751"/>
                <a:gd name="T1" fmla="*/ 1266 h 1743"/>
                <a:gd name="T2" fmla="*/ 0 w 1751"/>
                <a:gd name="T3" fmla="*/ 1266 h 1743"/>
                <a:gd name="T4" fmla="*/ 484 w 1751"/>
                <a:gd name="T5" fmla="*/ 1742 h 1743"/>
                <a:gd name="T6" fmla="*/ 1750 w 1751"/>
                <a:gd name="T7" fmla="*/ 0 h 1743"/>
                <a:gd name="T8" fmla="*/ 0 w 1751"/>
                <a:gd name="T9" fmla="*/ 1266 h 1743"/>
              </a:gdLst>
              <a:ahLst/>
              <a:cxnLst>
                <a:cxn ang="0">
                  <a:pos x="T0" y="T1"/>
                </a:cxn>
                <a:cxn ang="0">
                  <a:pos x="T2" y="T3"/>
                </a:cxn>
                <a:cxn ang="0">
                  <a:pos x="T4" y="T5"/>
                </a:cxn>
                <a:cxn ang="0">
                  <a:pos x="T6" y="T7"/>
                </a:cxn>
                <a:cxn ang="0">
                  <a:pos x="T8" y="T9"/>
                </a:cxn>
              </a:cxnLst>
              <a:rect l="0" t="0" r="r" b="b"/>
              <a:pathLst>
                <a:path w="1751" h="1743">
                  <a:moveTo>
                    <a:pt x="0" y="1266"/>
                  </a:moveTo>
                  <a:lnTo>
                    <a:pt x="0" y="1266"/>
                  </a:lnTo>
                  <a:cubicBezTo>
                    <a:pt x="141" y="1451"/>
                    <a:pt x="299" y="1610"/>
                    <a:pt x="484" y="1742"/>
                  </a:cubicBezTo>
                  <a:cubicBezTo>
                    <a:pt x="1750" y="0"/>
                    <a:pt x="1750" y="0"/>
                    <a:pt x="1750" y="0"/>
                  </a:cubicBezTo>
                  <a:lnTo>
                    <a:pt x="0" y="1266"/>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7" name="Freeform 417">
              <a:extLst>
                <a:ext uri="{FF2B5EF4-FFF2-40B4-BE49-F238E27FC236}">
                  <a16:creationId xmlns:a16="http://schemas.microsoft.com/office/drawing/2014/main" id="{A8512D5B-4AFE-243C-B3B3-64BFE6E36124}"/>
                </a:ext>
              </a:extLst>
            </p:cNvPr>
            <p:cNvSpPr>
              <a:spLocks noChangeArrowheads="1"/>
            </p:cNvSpPr>
            <p:nvPr/>
          </p:nvSpPr>
          <p:spPr bwMode="auto">
            <a:xfrm>
              <a:off x="5921021" y="3660596"/>
              <a:ext cx="322689" cy="1047602"/>
            </a:xfrm>
            <a:custGeom>
              <a:avLst/>
              <a:gdLst>
                <a:gd name="T0" fmla="*/ 0 w 625"/>
                <a:gd name="T1" fmla="*/ 2032 h 2033"/>
                <a:gd name="T2" fmla="*/ 0 w 625"/>
                <a:gd name="T3" fmla="*/ 2032 h 2033"/>
                <a:gd name="T4" fmla="*/ 624 w 625"/>
                <a:gd name="T5" fmla="*/ 1926 h 2033"/>
                <a:gd name="T6" fmla="*/ 0 w 625"/>
                <a:gd name="T7" fmla="*/ 0 h 2033"/>
                <a:gd name="T8" fmla="*/ 0 w 625"/>
                <a:gd name="T9" fmla="*/ 2032 h 2033"/>
              </a:gdLst>
              <a:ahLst/>
              <a:cxnLst>
                <a:cxn ang="0">
                  <a:pos x="T0" y="T1"/>
                </a:cxn>
                <a:cxn ang="0">
                  <a:pos x="T2" y="T3"/>
                </a:cxn>
                <a:cxn ang="0">
                  <a:pos x="T4" y="T5"/>
                </a:cxn>
                <a:cxn ang="0">
                  <a:pos x="T6" y="T7"/>
                </a:cxn>
                <a:cxn ang="0">
                  <a:pos x="T8" y="T9"/>
                </a:cxn>
              </a:cxnLst>
              <a:rect l="0" t="0" r="r" b="b"/>
              <a:pathLst>
                <a:path w="625" h="2033">
                  <a:moveTo>
                    <a:pt x="0" y="2032"/>
                  </a:moveTo>
                  <a:lnTo>
                    <a:pt x="0" y="2032"/>
                  </a:lnTo>
                  <a:cubicBezTo>
                    <a:pt x="220" y="2032"/>
                    <a:pt x="430" y="1997"/>
                    <a:pt x="624" y="1926"/>
                  </a:cubicBezTo>
                  <a:cubicBezTo>
                    <a:pt x="0" y="0"/>
                    <a:pt x="0" y="0"/>
                    <a:pt x="0" y="0"/>
                  </a:cubicBezTo>
                  <a:lnTo>
                    <a:pt x="0" y="2032"/>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8" name="Freeform 418">
              <a:extLst>
                <a:ext uri="{FF2B5EF4-FFF2-40B4-BE49-F238E27FC236}">
                  <a16:creationId xmlns:a16="http://schemas.microsoft.com/office/drawing/2014/main" id="{EF897697-EE63-1F13-DDD1-2D0C097DE2F4}"/>
                </a:ext>
              </a:extLst>
            </p:cNvPr>
            <p:cNvSpPr>
              <a:spLocks noChangeArrowheads="1"/>
            </p:cNvSpPr>
            <p:nvPr/>
          </p:nvSpPr>
          <p:spPr bwMode="auto">
            <a:xfrm>
              <a:off x="5246101" y="3660596"/>
              <a:ext cx="652196" cy="1056692"/>
            </a:xfrm>
            <a:custGeom>
              <a:avLst/>
              <a:gdLst>
                <a:gd name="T0" fmla="*/ 0 w 1267"/>
                <a:gd name="T1" fmla="*/ 1742 h 2050"/>
                <a:gd name="T2" fmla="*/ 0 w 1267"/>
                <a:gd name="T3" fmla="*/ 1742 h 2050"/>
                <a:gd name="T4" fmla="*/ 598 w 1267"/>
                <a:gd name="T5" fmla="*/ 2049 h 2050"/>
                <a:gd name="T6" fmla="*/ 1266 w 1267"/>
                <a:gd name="T7" fmla="*/ 0 h 2050"/>
                <a:gd name="T8" fmla="*/ 0 w 1267"/>
                <a:gd name="T9" fmla="*/ 1742 h 2050"/>
              </a:gdLst>
              <a:ahLst/>
              <a:cxnLst>
                <a:cxn ang="0">
                  <a:pos x="T0" y="T1"/>
                </a:cxn>
                <a:cxn ang="0">
                  <a:pos x="T2" y="T3"/>
                </a:cxn>
                <a:cxn ang="0">
                  <a:pos x="T4" y="T5"/>
                </a:cxn>
                <a:cxn ang="0">
                  <a:pos x="T6" y="T7"/>
                </a:cxn>
                <a:cxn ang="0">
                  <a:pos x="T8" y="T9"/>
                </a:cxn>
              </a:cxnLst>
              <a:rect l="0" t="0" r="r" b="b"/>
              <a:pathLst>
                <a:path w="1267" h="2050">
                  <a:moveTo>
                    <a:pt x="0" y="1742"/>
                  </a:moveTo>
                  <a:lnTo>
                    <a:pt x="0" y="1742"/>
                  </a:lnTo>
                  <a:cubicBezTo>
                    <a:pt x="176" y="1873"/>
                    <a:pt x="378" y="1979"/>
                    <a:pt x="598" y="2049"/>
                  </a:cubicBezTo>
                  <a:cubicBezTo>
                    <a:pt x="1266" y="0"/>
                    <a:pt x="1266" y="0"/>
                    <a:pt x="1266" y="0"/>
                  </a:cubicBezTo>
                  <a:lnTo>
                    <a:pt x="0" y="1742"/>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9" name="Freeform 419">
              <a:extLst>
                <a:ext uri="{FF2B5EF4-FFF2-40B4-BE49-F238E27FC236}">
                  <a16:creationId xmlns:a16="http://schemas.microsoft.com/office/drawing/2014/main" id="{AAD23028-69F9-4215-495E-83EB46B94E75}"/>
                </a:ext>
              </a:extLst>
            </p:cNvPr>
            <p:cNvSpPr>
              <a:spLocks noChangeArrowheads="1"/>
            </p:cNvSpPr>
            <p:nvPr/>
          </p:nvSpPr>
          <p:spPr bwMode="auto">
            <a:xfrm>
              <a:off x="4843877" y="3660596"/>
              <a:ext cx="1056692" cy="652195"/>
            </a:xfrm>
            <a:custGeom>
              <a:avLst/>
              <a:gdLst>
                <a:gd name="T0" fmla="*/ 0 w 2050"/>
                <a:gd name="T1" fmla="*/ 668 h 1267"/>
                <a:gd name="T2" fmla="*/ 0 w 2050"/>
                <a:gd name="T3" fmla="*/ 668 h 1267"/>
                <a:gd name="T4" fmla="*/ 299 w 2050"/>
                <a:gd name="T5" fmla="*/ 1266 h 1267"/>
                <a:gd name="T6" fmla="*/ 2049 w 2050"/>
                <a:gd name="T7" fmla="*/ 0 h 1267"/>
                <a:gd name="T8" fmla="*/ 0 w 2050"/>
                <a:gd name="T9" fmla="*/ 668 h 1267"/>
              </a:gdLst>
              <a:ahLst/>
              <a:cxnLst>
                <a:cxn ang="0">
                  <a:pos x="T0" y="T1"/>
                </a:cxn>
                <a:cxn ang="0">
                  <a:pos x="T2" y="T3"/>
                </a:cxn>
                <a:cxn ang="0">
                  <a:pos x="T4" y="T5"/>
                </a:cxn>
                <a:cxn ang="0">
                  <a:pos x="T6" y="T7"/>
                </a:cxn>
                <a:cxn ang="0">
                  <a:pos x="T8" y="T9"/>
                </a:cxn>
              </a:cxnLst>
              <a:rect l="0" t="0" r="r" b="b"/>
              <a:pathLst>
                <a:path w="2050" h="1267">
                  <a:moveTo>
                    <a:pt x="0" y="668"/>
                  </a:moveTo>
                  <a:lnTo>
                    <a:pt x="0" y="668"/>
                  </a:lnTo>
                  <a:cubicBezTo>
                    <a:pt x="70" y="879"/>
                    <a:pt x="167" y="1082"/>
                    <a:pt x="299" y="1266"/>
                  </a:cubicBezTo>
                  <a:cubicBezTo>
                    <a:pt x="2049" y="0"/>
                    <a:pt x="2049" y="0"/>
                    <a:pt x="2049" y="0"/>
                  </a:cubicBezTo>
                  <a:lnTo>
                    <a:pt x="0" y="668"/>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0" name="Freeform 420">
              <a:extLst>
                <a:ext uri="{FF2B5EF4-FFF2-40B4-BE49-F238E27FC236}">
                  <a16:creationId xmlns:a16="http://schemas.microsoft.com/office/drawing/2014/main" id="{117F17D8-12F1-0AC8-E478-60382C5F1D50}"/>
                </a:ext>
              </a:extLst>
            </p:cNvPr>
            <p:cNvSpPr>
              <a:spLocks noChangeArrowheads="1"/>
            </p:cNvSpPr>
            <p:nvPr/>
          </p:nvSpPr>
          <p:spPr bwMode="auto">
            <a:xfrm>
              <a:off x="5555155" y="3660596"/>
              <a:ext cx="388590" cy="1111231"/>
            </a:xfrm>
            <a:custGeom>
              <a:avLst/>
              <a:gdLst>
                <a:gd name="T0" fmla="*/ 0 w 669"/>
                <a:gd name="T1" fmla="*/ 2049 h 2156"/>
                <a:gd name="T2" fmla="*/ 0 w 669"/>
                <a:gd name="T3" fmla="*/ 2049 h 2156"/>
                <a:gd name="T4" fmla="*/ 668 w 669"/>
                <a:gd name="T5" fmla="*/ 2155 h 2156"/>
                <a:gd name="T6" fmla="*/ 668 w 669"/>
                <a:gd name="T7" fmla="*/ 0 h 2156"/>
                <a:gd name="T8" fmla="*/ 0 w 669"/>
                <a:gd name="T9" fmla="*/ 2049 h 2156"/>
              </a:gdLst>
              <a:ahLst/>
              <a:cxnLst>
                <a:cxn ang="0">
                  <a:pos x="T0" y="T1"/>
                </a:cxn>
                <a:cxn ang="0">
                  <a:pos x="T2" y="T3"/>
                </a:cxn>
                <a:cxn ang="0">
                  <a:pos x="T4" y="T5"/>
                </a:cxn>
                <a:cxn ang="0">
                  <a:pos x="T6" y="T7"/>
                </a:cxn>
                <a:cxn ang="0">
                  <a:pos x="T8" y="T9"/>
                </a:cxn>
              </a:cxnLst>
              <a:rect l="0" t="0" r="r" b="b"/>
              <a:pathLst>
                <a:path w="669" h="2156">
                  <a:moveTo>
                    <a:pt x="0" y="2049"/>
                  </a:moveTo>
                  <a:lnTo>
                    <a:pt x="0" y="2049"/>
                  </a:lnTo>
                  <a:cubicBezTo>
                    <a:pt x="211" y="2120"/>
                    <a:pt x="439" y="2155"/>
                    <a:pt x="668" y="2155"/>
                  </a:cubicBezTo>
                  <a:cubicBezTo>
                    <a:pt x="668" y="0"/>
                    <a:pt x="668" y="0"/>
                    <a:pt x="668" y="0"/>
                  </a:cubicBezTo>
                  <a:lnTo>
                    <a:pt x="0" y="2049"/>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1" name="Freeform 421">
              <a:extLst>
                <a:ext uri="{FF2B5EF4-FFF2-40B4-BE49-F238E27FC236}">
                  <a16:creationId xmlns:a16="http://schemas.microsoft.com/office/drawing/2014/main" id="{601A0229-9D29-521C-E52E-F6FBB5A19E11}"/>
                </a:ext>
              </a:extLst>
            </p:cNvPr>
            <p:cNvSpPr>
              <a:spLocks noChangeArrowheads="1"/>
            </p:cNvSpPr>
            <p:nvPr/>
          </p:nvSpPr>
          <p:spPr bwMode="auto">
            <a:xfrm>
              <a:off x="5023400" y="2762975"/>
              <a:ext cx="1790696" cy="1790696"/>
            </a:xfrm>
            <a:custGeom>
              <a:avLst/>
              <a:gdLst>
                <a:gd name="T0" fmla="*/ 3473 w 3474"/>
                <a:gd name="T1" fmla="*/ 1741 h 3475"/>
                <a:gd name="T2" fmla="*/ 3473 w 3474"/>
                <a:gd name="T3" fmla="*/ 1741 h 3475"/>
                <a:gd name="T4" fmla="*/ 1741 w 3474"/>
                <a:gd name="T5" fmla="*/ 3474 h 3475"/>
                <a:gd name="T6" fmla="*/ 0 w 3474"/>
                <a:gd name="T7" fmla="*/ 1741 h 3475"/>
                <a:gd name="T8" fmla="*/ 1741 w 3474"/>
                <a:gd name="T9" fmla="*/ 0 h 3475"/>
                <a:gd name="T10" fmla="*/ 3473 w 3474"/>
                <a:gd name="T11" fmla="*/ 1741 h 3475"/>
              </a:gdLst>
              <a:ahLst/>
              <a:cxnLst>
                <a:cxn ang="0">
                  <a:pos x="T0" y="T1"/>
                </a:cxn>
                <a:cxn ang="0">
                  <a:pos x="T2" y="T3"/>
                </a:cxn>
                <a:cxn ang="0">
                  <a:pos x="T4" y="T5"/>
                </a:cxn>
                <a:cxn ang="0">
                  <a:pos x="T6" y="T7"/>
                </a:cxn>
                <a:cxn ang="0">
                  <a:pos x="T8" y="T9"/>
                </a:cxn>
                <a:cxn ang="0">
                  <a:pos x="T10" y="T11"/>
                </a:cxn>
              </a:cxnLst>
              <a:rect l="0" t="0" r="r" b="b"/>
              <a:pathLst>
                <a:path w="3474" h="3475">
                  <a:moveTo>
                    <a:pt x="3473" y="1741"/>
                  </a:moveTo>
                  <a:lnTo>
                    <a:pt x="3473" y="1741"/>
                  </a:lnTo>
                  <a:cubicBezTo>
                    <a:pt x="3473" y="2699"/>
                    <a:pt x="2699" y="3474"/>
                    <a:pt x="1741" y="3474"/>
                  </a:cubicBezTo>
                  <a:cubicBezTo>
                    <a:pt x="782" y="3474"/>
                    <a:pt x="0" y="2699"/>
                    <a:pt x="0" y="1741"/>
                  </a:cubicBezTo>
                  <a:cubicBezTo>
                    <a:pt x="0" y="782"/>
                    <a:pt x="782" y="0"/>
                    <a:pt x="1741" y="0"/>
                  </a:cubicBezTo>
                  <a:cubicBezTo>
                    <a:pt x="2699" y="0"/>
                    <a:pt x="3473" y="782"/>
                    <a:pt x="3473" y="1741"/>
                  </a:cubicBezTo>
                </a:path>
              </a:pathLst>
            </a:custGeom>
            <a:solidFill>
              <a:schemeClr val="bg2"/>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2" name="Freeform 428">
              <a:extLst>
                <a:ext uri="{FF2B5EF4-FFF2-40B4-BE49-F238E27FC236}">
                  <a16:creationId xmlns:a16="http://schemas.microsoft.com/office/drawing/2014/main" id="{7BA99265-B2AA-D68B-6C5B-E932CFC85094}"/>
                </a:ext>
              </a:extLst>
            </p:cNvPr>
            <p:cNvSpPr>
              <a:spLocks noChangeArrowheads="1"/>
            </p:cNvSpPr>
            <p:nvPr/>
          </p:nvSpPr>
          <p:spPr bwMode="auto">
            <a:xfrm>
              <a:off x="6061914" y="3115206"/>
              <a:ext cx="204521" cy="204521"/>
            </a:xfrm>
            <a:custGeom>
              <a:avLst/>
              <a:gdLst>
                <a:gd name="T0" fmla="*/ 192 w 396"/>
                <a:gd name="T1" fmla="*/ 396 h 397"/>
                <a:gd name="T2" fmla="*/ 192 w 396"/>
                <a:gd name="T3" fmla="*/ 396 h 397"/>
                <a:gd name="T4" fmla="*/ 395 w 396"/>
                <a:gd name="T5" fmla="*/ 203 h 397"/>
                <a:gd name="T6" fmla="*/ 192 w 396"/>
                <a:gd name="T7" fmla="*/ 0 h 397"/>
                <a:gd name="T8" fmla="*/ 0 w 396"/>
                <a:gd name="T9" fmla="*/ 203 h 397"/>
                <a:gd name="T10" fmla="*/ 192 w 396"/>
                <a:gd name="T11" fmla="*/ 396 h 397"/>
              </a:gdLst>
              <a:ahLst/>
              <a:cxnLst>
                <a:cxn ang="0">
                  <a:pos x="T0" y="T1"/>
                </a:cxn>
                <a:cxn ang="0">
                  <a:pos x="T2" y="T3"/>
                </a:cxn>
                <a:cxn ang="0">
                  <a:pos x="T4" y="T5"/>
                </a:cxn>
                <a:cxn ang="0">
                  <a:pos x="T6" y="T7"/>
                </a:cxn>
                <a:cxn ang="0">
                  <a:pos x="T8" y="T9"/>
                </a:cxn>
                <a:cxn ang="0">
                  <a:pos x="T10" y="T11"/>
                </a:cxn>
              </a:cxnLst>
              <a:rect l="0" t="0" r="r" b="b"/>
              <a:pathLst>
                <a:path w="396" h="397">
                  <a:moveTo>
                    <a:pt x="192" y="396"/>
                  </a:moveTo>
                  <a:lnTo>
                    <a:pt x="192" y="396"/>
                  </a:lnTo>
                  <a:cubicBezTo>
                    <a:pt x="307" y="396"/>
                    <a:pt x="395" y="308"/>
                    <a:pt x="395" y="203"/>
                  </a:cubicBezTo>
                  <a:cubicBezTo>
                    <a:pt x="395" y="88"/>
                    <a:pt x="307" y="0"/>
                    <a:pt x="192" y="0"/>
                  </a:cubicBezTo>
                  <a:cubicBezTo>
                    <a:pt x="87" y="0"/>
                    <a:pt x="0" y="88"/>
                    <a:pt x="0" y="203"/>
                  </a:cubicBezTo>
                  <a:cubicBezTo>
                    <a:pt x="0" y="308"/>
                    <a:pt x="87" y="396"/>
                    <a:pt x="192" y="396"/>
                  </a:cubicBezTo>
                </a:path>
              </a:pathLst>
            </a:custGeom>
            <a:solidFill>
              <a:srgbClr val="55854D"/>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3" name="Freeform 429">
              <a:extLst>
                <a:ext uri="{FF2B5EF4-FFF2-40B4-BE49-F238E27FC236}">
                  <a16:creationId xmlns:a16="http://schemas.microsoft.com/office/drawing/2014/main" id="{022DBCE8-88AB-B1F4-F6A3-A5665909B3E9}"/>
                </a:ext>
              </a:extLst>
            </p:cNvPr>
            <p:cNvSpPr>
              <a:spLocks noChangeArrowheads="1"/>
            </p:cNvSpPr>
            <p:nvPr/>
          </p:nvSpPr>
          <p:spPr bwMode="auto">
            <a:xfrm>
              <a:off x="5971015" y="3346997"/>
              <a:ext cx="386318" cy="879440"/>
            </a:xfrm>
            <a:custGeom>
              <a:avLst/>
              <a:gdLst>
                <a:gd name="T0" fmla="*/ 738 w 748"/>
                <a:gd name="T1" fmla="*/ 580 h 1707"/>
                <a:gd name="T2" fmla="*/ 738 w 748"/>
                <a:gd name="T3" fmla="*/ 580 h 1707"/>
                <a:gd name="T4" fmla="*/ 650 w 748"/>
                <a:gd name="T5" fmla="*/ 185 h 1707"/>
                <a:gd name="T6" fmla="*/ 641 w 748"/>
                <a:gd name="T7" fmla="*/ 176 h 1707"/>
                <a:gd name="T8" fmla="*/ 641 w 748"/>
                <a:gd name="T9" fmla="*/ 176 h 1707"/>
                <a:gd name="T10" fmla="*/ 641 w 748"/>
                <a:gd name="T11" fmla="*/ 176 h 1707"/>
                <a:gd name="T12" fmla="*/ 421 w 748"/>
                <a:gd name="T13" fmla="*/ 0 h 1707"/>
                <a:gd name="T14" fmla="*/ 324 w 748"/>
                <a:gd name="T15" fmla="*/ 0 h 1707"/>
                <a:gd name="T16" fmla="*/ 97 w 748"/>
                <a:gd name="T17" fmla="*/ 185 h 1707"/>
                <a:gd name="T18" fmla="*/ 9 w 748"/>
                <a:gd name="T19" fmla="*/ 580 h 1707"/>
                <a:gd name="T20" fmla="*/ 27 w 748"/>
                <a:gd name="T21" fmla="*/ 624 h 1707"/>
                <a:gd name="T22" fmla="*/ 79 w 748"/>
                <a:gd name="T23" fmla="*/ 598 h 1707"/>
                <a:gd name="T24" fmla="*/ 211 w 748"/>
                <a:gd name="T25" fmla="*/ 228 h 1707"/>
                <a:gd name="T26" fmla="*/ 238 w 748"/>
                <a:gd name="T27" fmla="*/ 228 h 1707"/>
                <a:gd name="T28" fmla="*/ 70 w 748"/>
                <a:gd name="T29" fmla="*/ 862 h 1707"/>
                <a:gd name="T30" fmla="*/ 97 w 748"/>
                <a:gd name="T31" fmla="*/ 888 h 1707"/>
                <a:gd name="T32" fmla="*/ 211 w 748"/>
                <a:gd name="T33" fmla="*/ 888 h 1707"/>
                <a:gd name="T34" fmla="*/ 307 w 748"/>
                <a:gd name="T35" fmla="*/ 1671 h 1707"/>
                <a:gd name="T36" fmla="*/ 342 w 748"/>
                <a:gd name="T37" fmla="*/ 1706 h 1707"/>
                <a:gd name="T38" fmla="*/ 404 w 748"/>
                <a:gd name="T39" fmla="*/ 1706 h 1707"/>
                <a:gd name="T40" fmla="*/ 439 w 748"/>
                <a:gd name="T41" fmla="*/ 1671 h 1707"/>
                <a:gd name="T42" fmla="*/ 536 w 748"/>
                <a:gd name="T43" fmla="*/ 888 h 1707"/>
                <a:gd name="T44" fmla="*/ 650 w 748"/>
                <a:gd name="T45" fmla="*/ 888 h 1707"/>
                <a:gd name="T46" fmla="*/ 676 w 748"/>
                <a:gd name="T47" fmla="*/ 862 h 1707"/>
                <a:gd name="T48" fmla="*/ 509 w 748"/>
                <a:gd name="T49" fmla="*/ 228 h 1707"/>
                <a:gd name="T50" fmla="*/ 536 w 748"/>
                <a:gd name="T51" fmla="*/ 228 h 1707"/>
                <a:gd name="T52" fmla="*/ 668 w 748"/>
                <a:gd name="T53" fmla="*/ 598 h 1707"/>
                <a:gd name="T54" fmla="*/ 712 w 748"/>
                <a:gd name="T55" fmla="*/ 624 h 1707"/>
                <a:gd name="T56" fmla="*/ 738 w 748"/>
                <a:gd name="T57" fmla="*/ 580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8" h="1707">
                  <a:moveTo>
                    <a:pt x="738" y="580"/>
                  </a:moveTo>
                  <a:lnTo>
                    <a:pt x="738" y="580"/>
                  </a:lnTo>
                  <a:cubicBezTo>
                    <a:pt x="650" y="185"/>
                    <a:pt x="650" y="185"/>
                    <a:pt x="650" y="185"/>
                  </a:cubicBezTo>
                  <a:cubicBezTo>
                    <a:pt x="650" y="176"/>
                    <a:pt x="650" y="176"/>
                    <a:pt x="641" y="176"/>
                  </a:cubicBezTo>
                  <a:lnTo>
                    <a:pt x="641" y="176"/>
                  </a:lnTo>
                  <a:lnTo>
                    <a:pt x="641" y="176"/>
                  </a:lnTo>
                  <a:cubicBezTo>
                    <a:pt x="615" y="79"/>
                    <a:pt x="527" y="0"/>
                    <a:pt x="421" y="0"/>
                  </a:cubicBezTo>
                  <a:cubicBezTo>
                    <a:pt x="324" y="0"/>
                    <a:pt x="324" y="0"/>
                    <a:pt x="324" y="0"/>
                  </a:cubicBezTo>
                  <a:cubicBezTo>
                    <a:pt x="211" y="0"/>
                    <a:pt x="123" y="79"/>
                    <a:pt x="97" y="185"/>
                  </a:cubicBezTo>
                  <a:cubicBezTo>
                    <a:pt x="9" y="580"/>
                    <a:pt x="9" y="580"/>
                    <a:pt x="9" y="580"/>
                  </a:cubicBezTo>
                  <a:cubicBezTo>
                    <a:pt x="0" y="598"/>
                    <a:pt x="9" y="615"/>
                    <a:pt x="27" y="624"/>
                  </a:cubicBezTo>
                  <a:cubicBezTo>
                    <a:pt x="53" y="633"/>
                    <a:pt x="79" y="624"/>
                    <a:pt x="79" y="598"/>
                  </a:cubicBezTo>
                  <a:cubicBezTo>
                    <a:pt x="211" y="228"/>
                    <a:pt x="211" y="228"/>
                    <a:pt x="211" y="228"/>
                  </a:cubicBezTo>
                  <a:cubicBezTo>
                    <a:pt x="238" y="228"/>
                    <a:pt x="238" y="228"/>
                    <a:pt x="238" y="228"/>
                  </a:cubicBezTo>
                  <a:cubicBezTo>
                    <a:pt x="70" y="862"/>
                    <a:pt x="70" y="862"/>
                    <a:pt x="70" y="862"/>
                  </a:cubicBezTo>
                  <a:cubicBezTo>
                    <a:pt x="62" y="880"/>
                    <a:pt x="79" y="888"/>
                    <a:pt x="97" y="888"/>
                  </a:cubicBezTo>
                  <a:cubicBezTo>
                    <a:pt x="211" y="888"/>
                    <a:pt x="211" y="888"/>
                    <a:pt x="211" y="888"/>
                  </a:cubicBezTo>
                  <a:cubicBezTo>
                    <a:pt x="307" y="1671"/>
                    <a:pt x="307" y="1671"/>
                    <a:pt x="307" y="1671"/>
                  </a:cubicBezTo>
                  <a:cubicBezTo>
                    <a:pt x="307" y="1689"/>
                    <a:pt x="324" y="1706"/>
                    <a:pt x="342" y="1706"/>
                  </a:cubicBezTo>
                  <a:cubicBezTo>
                    <a:pt x="404" y="1706"/>
                    <a:pt x="404" y="1706"/>
                    <a:pt x="404" y="1706"/>
                  </a:cubicBezTo>
                  <a:cubicBezTo>
                    <a:pt x="421" y="1706"/>
                    <a:pt x="439" y="1689"/>
                    <a:pt x="439" y="1671"/>
                  </a:cubicBezTo>
                  <a:cubicBezTo>
                    <a:pt x="536" y="888"/>
                    <a:pt x="536" y="888"/>
                    <a:pt x="536" y="888"/>
                  </a:cubicBezTo>
                  <a:cubicBezTo>
                    <a:pt x="650" y="888"/>
                    <a:pt x="650" y="888"/>
                    <a:pt x="650" y="888"/>
                  </a:cubicBezTo>
                  <a:cubicBezTo>
                    <a:pt x="668" y="888"/>
                    <a:pt x="685" y="880"/>
                    <a:pt x="676" y="862"/>
                  </a:cubicBezTo>
                  <a:cubicBezTo>
                    <a:pt x="509" y="228"/>
                    <a:pt x="509" y="228"/>
                    <a:pt x="509" y="228"/>
                  </a:cubicBezTo>
                  <a:cubicBezTo>
                    <a:pt x="536" y="228"/>
                    <a:pt x="536" y="228"/>
                    <a:pt x="536" y="228"/>
                  </a:cubicBezTo>
                  <a:cubicBezTo>
                    <a:pt x="668" y="598"/>
                    <a:pt x="668" y="598"/>
                    <a:pt x="668" y="598"/>
                  </a:cubicBezTo>
                  <a:cubicBezTo>
                    <a:pt x="668" y="624"/>
                    <a:pt x="694" y="633"/>
                    <a:pt x="712" y="624"/>
                  </a:cubicBezTo>
                  <a:cubicBezTo>
                    <a:pt x="738" y="615"/>
                    <a:pt x="747" y="598"/>
                    <a:pt x="738" y="580"/>
                  </a:cubicBezTo>
                </a:path>
              </a:pathLst>
            </a:custGeom>
            <a:solidFill>
              <a:srgbClr val="55854D"/>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4" name="Freeform 430">
              <a:extLst>
                <a:ext uri="{FF2B5EF4-FFF2-40B4-BE49-F238E27FC236}">
                  <a16:creationId xmlns:a16="http://schemas.microsoft.com/office/drawing/2014/main" id="{0E7D5E5F-F6A2-90C1-CA74-C83DBF39259B}"/>
                </a:ext>
              </a:extLst>
            </p:cNvPr>
            <p:cNvSpPr>
              <a:spLocks noChangeArrowheads="1"/>
            </p:cNvSpPr>
            <p:nvPr/>
          </p:nvSpPr>
          <p:spPr bwMode="auto">
            <a:xfrm>
              <a:off x="5436987" y="3346997"/>
              <a:ext cx="490851" cy="879440"/>
            </a:xfrm>
            <a:custGeom>
              <a:avLst/>
              <a:gdLst>
                <a:gd name="T0" fmla="*/ 941 w 951"/>
                <a:gd name="T1" fmla="*/ 809 h 1707"/>
                <a:gd name="T2" fmla="*/ 941 w 951"/>
                <a:gd name="T3" fmla="*/ 809 h 1707"/>
                <a:gd name="T4" fmla="*/ 818 w 951"/>
                <a:gd name="T5" fmla="*/ 185 h 1707"/>
                <a:gd name="T6" fmla="*/ 818 w 951"/>
                <a:gd name="T7" fmla="*/ 167 h 1707"/>
                <a:gd name="T8" fmla="*/ 598 w 951"/>
                <a:gd name="T9" fmla="*/ 0 h 1707"/>
                <a:gd name="T10" fmla="*/ 343 w 951"/>
                <a:gd name="T11" fmla="*/ 0 h 1707"/>
                <a:gd name="T12" fmla="*/ 132 w 951"/>
                <a:gd name="T13" fmla="*/ 176 h 1707"/>
                <a:gd name="T14" fmla="*/ 132 w 951"/>
                <a:gd name="T15" fmla="*/ 185 h 1707"/>
                <a:gd name="T16" fmla="*/ 9 w 951"/>
                <a:gd name="T17" fmla="*/ 809 h 1707"/>
                <a:gd name="T18" fmla="*/ 70 w 951"/>
                <a:gd name="T19" fmla="*/ 897 h 1707"/>
                <a:gd name="T20" fmla="*/ 70 w 951"/>
                <a:gd name="T21" fmla="*/ 897 h 1707"/>
                <a:gd name="T22" fmla="*/ 158 w 951"/>
                <a:gd name="T23" fmla="*/ 844 h 1707"/>
                <a:gd name="T24" fmla="*/ 238 w 951"/>
                <a:gd name="T25" fmla="*/ 422 h 1707"/>
                <a:gd name="T26" fmla="*/ 238 w 951"/>
                <a:gd name="T27" fmla="*/ 836 h 1707"/>
                <a:gd name="T28" fmla="*/ 238 w 951"/>
                <a:gd name="T29" fmla="*/ 871 h 1707"/>
                <a:gd name="T30" fmla="*/ 238 w 951"/>
                <a:gd name="T31" fmla="*/ 1609 h 1707"/>
                <a:gd name="T32" fmla="*/ 334 w 951"/>
                <a:gd name="T33" fmla="*/ 1706 h 1707"/>
                <a:gd name="T34" fmla="*/ 343 w 951"/>
                <a:gd name="T35" fmla="*/ 1706 h 1707"/>
                <a:gd name="T36" fmla="*/ 440 w 951"/>
                <a:gd name="T37" fmla="*/ 1609 h 1707"/>
                <a:gd name="T38" fmla="*/ 440 w 951"/>
                <a:gd name="T39" fmla="*/ 871 h 1707"/>
                <a:gd name="T40" fmla="*/ 510 w 951"/>
                <a:gd name="T41" fmla="*/ 871 h 1707"/>
                <a:gd name="T42" fmla="*/ 510 w 951"/>
                <a:gd name="T43" fmla="*/ 1609 h 1707"/>
                <a:gd name="T44" fmla="*/ 607 w 951"/>
                <a:gd name="T45" fmla="*/ 1706 h 1707"/>
                <a:gd name="T46" fmla="*/ 616 w 951"/>
                <a:gd name="T47" fmla="*/ 1706 h 1707"/>
                <a:gd name="T48" fmla="*/ 712 w 951"/>
                <a:gd name="T49" fmla="*/ 1609 h 1707"/>
                <a:gd name="T50" fmla="*/ 712 w 951"/>
                <a:gd name="T51" fmla="*/ 871 h 1707"/>
                <a:gd name="T52" fmla="*/ 712 w 951"/>
                <a:gd name="T53" fmla="*/ 836 h 1707"/>
                <a:gd name="T54" fmla="*/ 712 w 951"/>
                <a:gd name="T55" fmla="*/ 440 h 1707"/>
                <a:gd name="T56" fmla="*/ 792 w 951"/>
                <a:gd name="T57" fmla="*/ 844 h 1707"/>
                <a:gd name="T58" fmla="*/ 880 w 951"/>
                <a:gd name="T59" fmla="*/ 897 h 1707"/>
                <a:gd name="T60" fmla="*/ 941 w 951"/>
                <a:gd name="T61" fmla="*/ 809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1" h="1707">
                  <a:moveTo>
                    <a:pt x="941" y="809"/>
                  </a:moveTo>
                  <a:lnTo>
                    <a:pt x="941" y="809"/>
                  </a:lnTo>
                  <a:cubicBezTo>
                    <a:pt x="818" y="185"/>
                    <a:pt x="818" y="185"/>
                    <a:pt x="818" y="185"/>
                  </a:cubicBezTo>
                  <a:cubicBezTo>
                    <a:pt x="818" y="176"/>
                    <a:pt x="818" y="176"/>
                    <a:pt x="818" y="167"/>
                  </a:cubicBezTo>
                  <a:cubicBezTo>
                    <a:pt x="792" y="70"/>
                    <a:pt x="704" y="0"/>
                    <a:pt x="598" y="0"/>
                  </a:cubicBezTo>
                  <a:cubicBezTo>
                    <a:pt x="343" y="0"/>
                    <a:pt x="343" y="0"/>
                    <a:pt x="343" y="0"/>
                  </a:cubicBezTo>
                  <a:cubicBezTo>
                    <a:pt x="238" y="0"/>
                    <a:pt x="149" y="79"/>
                    <a:pt x="132" y="176"/>
                  </a:cubicBezTo>
                  <a:cubicBezTo>
                    <a:pt x="132" y="176"/>
                    <a:pt x="132" y="176"/>
                    <a:pt x="132" y="185"/>
                  </a:cubicBezTo>
                  <a:cubicBezTo>
                    <a:pt x="9" y="809"/>
                    <a:pt x="9" y="809"/>
                    <a:pt x="9" y="809"/>
                  </a:cubicBezTo>
                  <a:cubicBezTo>
                    <a:pt x="0" y="853"/>
                    <a:pt x="26" y="897"/>
                    <a:pt x="70" y="897"/>
                  </a:cubicBezTo>
                  <a:lnTo>
                    <a:pt x="70" y="897"/>
                  </a:lnTo>
                  <a:cubicBezTo>
                    <a:pt x="115" y="906"/>
                    <a:pt x="149" y="880"/>
                    <a:pt x="158" y="844"/>
                  </a:cubicBezTo>
                  <a:cubicBezTo>
                    <a:pt x="238" y="422"/>
                    <a:pt x="238" y="422"/>
                    <a:pt x="238" y="422"/>
                  </a:cubicBezTo>
                  <a:cubicBezTo>
                    <a:pt x="238" y="836"/>
                    <a:pt x="238" y="836"/>
                    <a:pt x="238" y="836"/>
                  </a:cubicBezTo>
                  <a:cubicBezTo>
                    <a:pt x="238" y="871"/>
                    <a:pt x="238" y="871"/>
                    <a:pt x="238" y="871"/>
                  </a:cubicBezTo>
                  <a:cubicBezTo>
                    <a:pt x="238" y="1609"/>
                    <a:pt x="238" y="1609"/>
                    <a:pt x="238" y="1609"/>
                  </a:cubicBezTo>
                  <a:cubicBezTo>
                    <a:pt x="238" y="1662"/>
                    <a:pt x="281" y="1706"/>
                    <a:pt x="334" y="1706"/>
                  </a:cubicBezTo>
                  <a:cubicBezTo>
                    <a:pt x="343" y="1706"/>
                    <a:pt x="343" y="1706"/>
                    <a:pt x="343" y="1706"/>
                  </a:cubicBezTo>
                  <a:cubicBezTo>
                    <a:pt x="396" y="1706"/>
                    <a:pt x="440" y="1662"/>
                    <a:pt x="440" y="1609"/>
                  </a:cubicBezTo>
                  <a:cubicBezTo>
                    <a:pt x="440" y="871"/>
                    <a:pt x="440" y="871"/>
                    <a:pt x="440" y="871"/>
                  </a:cubicBezTo>
                  <a:cubicBezTo>
                    <a:pt x="510" y="871"/>
                    <a:pt x="510" y="871"/>
                    <a:pt x="510" y="871"/>
                  </a:cubicBezTo>
                  <a:cubicBezTo>
                    <a:pt x="510" y="1609"/>
                    <a:pt x="510" y="1609"/>
                    <a:pt x="510" y="1609"/>
                  </a:cubicBezTo>
                  <a:cubicBezTo>
                    <a:pt x="510" y="1662"/>
                    <a:pt x="554" y="1706"/>
                    <a:pt x="607" y="1706"/>
                  </a:cubicBezTo>
                  <a:cubicBezTo>
                    <a:pt x="616" y="1706"/>
                    <a:pt x="616" y="1706"/>
                    <a:pt x="616" y="1706"/>
                  </a:cubicBezTo>
                  <a:cubicBezTo>
                    <a:pt x="668" y="1706"/>
                    <a:pt x="712" y="1662"/>
                    <a:pt x="712" y="1609"/>
                  </a:cubicBezTo>
                  <a:cubicBezTo>
                    <a:pt x="712" y="871"/>
                    <a:pt x="712" y="871"/>
                    <a:pt x="712" y="871"/>
                  </a:cubicBezTo>
                  <a:cubicBezTo>
                    <a:pt x="712" y="836"/>
                    <a:pt x="712" y="836"/>
                    <a:pt x="712" y="836"/>
                  </a:cubicBezTo>
                  <a:cubicBezTo>
                    <a:pt x="712" y="440"/>
                    <a:pt x="712" y="440"/>
                    <a:pt x="712" y="440"/>
                  </a:cubicBezTo>
                  <a:cubicBezTo>
                    <a:pt x="792" y="844"/>
                    <a:pt x="792" y="844"/>
                    <a:pt x="792" y="844"/>
                  </a:cubicBezTo>
                  <a:cubicBezTo>
                    <a:pt x="800" y="880"/>
                    <a:pt x="836" y="906"/>
                    <a:pt x="880" y="897"/>
                  </a:cubicBezTo>
                  <a:cubicBezTo>
                    <a:pt x="924" y="897"/>
                    <a:pt x="950" y="853"/>
                    <a:pt x="941" y="809"/>
                  </a:cubicBezTo>
                </a:path>
              </a:pathLst>
            </a:custGeom>
            <a:solidFill>
              <a:srgbClr val="55854D"/>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5" name="Freeform 431">
              <a:extLst>
                <a:ext uri="{FF2B5EF4-FFF2-40B4-BE49-F238E27FC236}">
                  <a16:creationId xmlns:a16="http://schemas.microsoft.com/office/drawing/2014/main" id="{B63E3FA1-E3DB-3B61-4C46-BDF9E51DB39C}"/>
                </a:ext>
              </a:extLst>
            </p:cNvPr>
            <p:cNvSpPr>
              <a:spLocks noChangeArrowheads="1"/>
            </p:cNvSpPr>
            <p:nvPr/>
          </p:nvSpPr>
          <p:spPr bwMode="auto">
            <a:xfrm>
              <a:off x="5577880" y="3115206"/>
              <a:ext cx="204521" cy="204521"/>
            </a:xfrm>
            <a:custGeom>
              <a:avLst/>
              <a:gdLst>
                <a:gd name="T0" fmla="*/ 202 w 396"/>
                <a:gd name="T1" fmla="*/ 396 h 397"/>
                <a:gd name="T2" fmla="*/ 202 w 396"/>
                <a:gd name="T3" fmla="*/ 396 h 397"/>
                <a:gd name="T4" fmla="*/ 395 w 396"/>
                <a:gd name="T5" fmla="*/ 203 h 397"/>
                <a:gd name="T6" fmla="*/ 202 w 396"/>
                <a:gd name="T7" fmla="*/ 0 h 397"/>
                <a:gd name="T8" fmla="*/ 0 w 396"/>
                <a:gd name="T9" fmla="*/ 203 h 397"/>
                <a:gd name="T10" fmla="*/ 202 w 396"/>
                <a:gd name="T11" fmla="*/ 396 h 397"/>
              </a:gdLst>
              <a:ahLst/>
              <a:cxnLst>
                <a:cxn ang="0">
                  <a:pos x="T0" y="T1"/>
                </a:cxn>
                <a:cxn ang="0">
                  <a:pos x="T2" y="T3"/>
                </a:cxn>
                <a:cxn ang="0">
                  <a:pos x="T4" y="T5"/>
                </a:cxn>
                <a:cxn ang="0">
                  <a:pos x="T6" y="T7"/>
                </a:cxn>
                <a:cxn ang="0">
                  <a:pos x="T8" y="T9"/>
                </a:cxn>
                <a:cxn ang="0">
                  <a:pos x="T10" y="T11"/>
                </a:cxn>
              </a:cxnLst>
              <a:rect l="0" t="0" r="r" b="b"/>
              <a:pathLst>
                <a:path w="396" h="397">
                  <a:moveTo>
                    <a:pt x="202" y="396"/>
                  </a:moveTo>
                  <a:lnTo>
                    <a:pt x="202" y="396"/>
                  </a:lnTo>
                  <a:cubicBezTo>
                    <a:pt x="308" y="396"/>
                    <a:pt x="395" y="308"/>
                    <a:pt x="395" y="203"/>
                  </a:cubicBezTo>
                  <a:cubicBezTo>
                    <a:pt x="395" y="88"/>
                    <a:pt x="308" y="0"/>
                    <a:pt x="202" y="0"/>
                  </a:cubicBezTo>
                  <a:cubicBezTo>
                    <a:pt x="88" y="0"/>
                    <a:pt x="0" y="88"/>
                    <a:pt x="0" y="203"/>
                  </a:cubicBezTo>
                  <a:cubicBezTo>
                    <a:pt x="0" y="308"/>
                    <a:pt x="88" y="396"/>
                    <a:pt x="202" y="396"/>
                  </a:cubicBezTo>
                </a:path>
              </a:pathLst>
            </a:custGeom>
            <a:solidFill>
              <a:srgbClr val="55854D"/>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sp>
        <p:nvSpPr>
          <p:cNvPr id="46" name="Freeform 432">
            <a:extLst>
              <a:ext uri="{FF2B5EF4-FFF2-40B4-BE49-F238E27FC236}">
                <a16:creationId xmlns:a16="http://schemas.microsoft.com/office/drawing/2014/main" id="{E420802F-C732-9BC8-5A33-30B4B247F78C}"/>
              </a:ext>
            </a:extLst>
          </p:cNvPr>
          <p:cNvSpPr>
            <a:spLocks noChangeArrowheads="1"/>
          </p:cNvSpPr>
          <p:nvPr/>
        </p:nvSpPr>
        <p:spPr bwMode="auto">
          <a:xfrm>
            <a:off x="2947512" y="4138421"/>
            <a:ext cx="290875" cy="354503"/>
          </a:xfrm>
          <a:custGeom>
            <a:avLst/>
            <a:gdLst>
              <a:gd name="T0" fmla="*/ 554 w 564"/>
              <a:gd name="T1" fmla="*/ 536 h 687"/>
              <a:gd name="T2" fmla="*/ 554 w 564"/>
              <a:gd name="T3" fmla="*/ 536 h 687"/>
              <a:gd name="T4" fmla="*/ 501 w 564"/>
              <a:gd name="T5" fmla="*/ 396 h 687"/>
              <a:gd name="T6" fmla="*/ 492 w 564"/>
              <a:gd name="T7" fmla="*/ 246 h 687"/>
              <a:gd name="T8" fmla="*/ 492 w 564"/>
              <a:gd name="T9" fmla="*/ 211 h 687"/>
              <a:gd name="T10" fmla="*/ 492 w 564"/>
              <a:gd name="T11" fmla="*/ 167 h 687"/>
              <a:gd name="T12" fmla="*/ 281 w 564"/>
              <a:gd name="T13" fmla="*/ 0 h 687"/>
              <a:gd name="T14" fmla="*/ 141 w 564"/>
              <a:gd name="T15" fmla="*/ 44 h 687"/>
              <a:gd name="T16" fmla="*/ 61 w 564"/>
              <a:gd name="T17" fmla="*/ 167 h 687"/>
              <a:gd name="T18" fmla="*/ 61 w 564"/>
              <a:gd name="T19" fmla="*/ 211 h 687"/>
              <a:gd name="T20" fmla="*/ 61 w 564"/>
              <a:gd name="T21" fmla="*/ 255 h 687"/>
              <a:gd name="T22" fmla="*/ 61 w 564"/>
              <a:gd name="T23" fmla="*/ 264 h 687"/>
              <a:gd name="T24" fmla="*/ 61 w 564"/>
              <a:gd name="T25" fmla="*/ 264 h 687"/>
              <a:gd name="T26" fmla="*/ 61 w 564"/>
              <a:gd name="T27" fmla="*/ 404 h 687"/>
              <a:gd name="T28" fmla="*/ 9 w 564"/>
              <a:gd name="T29" fmla="*/ 536 h 687"/>
              <a:gd name="T30" fmla="*/ 0 w 564"/>
              <a:gd name="T31" fmla="*/ 572 h 687"/>
              <a:gd name="T32" fmla="*/ 26 w 564"/>
              <a:gd name="T33" fmla="*/ 589 h 687"/>
              <a:gd name="T34" fmla="*/ 26 w 564"/>
              <a:gd name="T35" fmla="*/ 589 h 687"/>
              <a:gd name="T36" fmla="*/ 114 w 564"/>
              <a:gd name="T37" fmla="*/ 589 h 687"/>
              <a:gd name="T38" fmla="*/ 176 w 564"/>
              <a:gd name="T39" fmla="*/ 660 h 687"/>
              <a:gd name="T40" fmla="*/ 281 w 564"/>
              <a:gd name="T41" fmla="*/ 686 h 687"/>
              <a:gd name="T42" fmla="*/ 387 w 564"/>
              <a:gd name="T43" fmla="*/ 660 h 687"/>
              <a:gd name="T44" fmla="*/ 448 w 564"/>
              <a:gd name="T45" fmla="*/ 589 h 687"/>
              <a:gd name="T46" fmla="*/ 528 w 564"/>
              <a:gd name="T47" fmla="*/ 589 h 687"/>
              <a:gd name="T48" fmla="*/ 528 w 564"/>
              <a:gd name="T49" fmla="*/ 589 h 687"/>
              <a:gd name="T50" fmla="*/ 563 w 564"/>
              <a:gd name="T51" fmla="*/ 572 h 687"/>
              <a:gd name="T52" fmla="*/ 554 w 564"/>
              <a:gd name="T53" fmla="*/ 536 h 687"/>
              <a:gd name="T54" fmla="*/ 360 w 564"/>
              <a:gd name="T55" fmla="*/ 624 h 687"/>
              <a:gd name="T56" fmla="*/ 360 w 564"/>
              <a:gd name="T57" fmla="*/ 624 h 687"/>
              <a:gd name="T58" fmla="*/ 281 w 564"/>
              <a:gd name="T59" fmla="*/ 642 h 687"/>
              <a:gd name="T60" fmla="*/ 202 w 564"/>
              <a:gd name="T61" fmla="*/ 624 h 687"/>
              <a:gd name="T62" fmla="*/ 167 w 564"/>
              <a:gd name="T63" fmla="*/ 589 h 687"/>
              <a:gd name="T64" fmla="*/ 281 w 564"/>
              <a:gd name="T65" fmla="*/ 589 h 687"/>
              <a:gd name="T66" fmla="*/ 396 w 564"/>
              <a:gd name="T67" fmla="*/ 589 h 687"/>
              <a:gd name="T68" fmla="*/ 360 w 564"/>
              <a:gd name="T69" fmla="*/ 624 h 687"/>
              <a:gd name="T70" fmla="*/ 466 w 564"/>
              <a:gd name="T71" fmla="*/ 545 h 687"/>
              <a:gd name="T72" fmla="*/ 466 w 564"/>
              <a:gd name="T73" fmla="*/ 545 h 687"/>
              <a:gd name="T74" fmla="*/ 466 w 564"/>
              <a:gd name="T75" fmla="*/ 545 h 687"/>
              <a:gd name="T76" fmla="*/ 281 w 564"/>
              <a:gd name="T77" fmla="*/ 545 h 687"/>
              <a:gd name="T78" fmla="*/ 52 w 564"/>
              <a:gd name="T79" fmla="*/ 545 h 687"/>
              <a:gd name="T80" fmla="*/ 105 w 564"/>
              <a:gd name="T81" fmla="*/ 404 h 687"/>
              <a:gd name="T82" fmla="*/ 105 w 564"/>
              <a:gd name="T83" fmla="*/ 255 h 687"/>
              <a:gd name="T84" fmla="*/ 105 w 564"/>
              <a:gd name="T85" fmla="*/ 246 h 687"/>
              <a:gd name="T86" fmla="*/ 105 w 564"/>
              <a:gd name="T87" fmla="*/ 246 h 687"/>
              <a:gd name="T88" fmla="*/ 105 w 564"/>
              <a:gd name="T89" fmla="*/ 202 h 687"/>
              <a:gd name="T90" fmla="*/ 105 w 564"/>
              <a:gd name="T91" fmla="*/ 176 h 687"/>
              <a:gd name="T92" fmla="*/ 167 w 564"/>
              <a:gd name="T93" fmla="*/ 79 h 687"/>
              <a:gd name="T94" fmla="*/ 281 w 564"/>
              <a:gd name="T95" fmla="*/ 44 h 687"/>
              <a:gd name="T96" fmla="*/ 448 w 564"/>
              <a:gd name="T97" fmla="*/ 176 h 687"/>
              <a:gd name="T98" fmla="*/ 448 w 564"/>
              <a:gd name="T99" fmla="*/ 202 h 687"/>
              <a:gd name="T100" fmla="*/ 448 w 564"/>
              <a:gd name="T101" fmla="*/ 246 h 687"/>
              <a:gd name="T102" fmla="*/ 457 w 564"/>
              <a:gd name="T103" fmla="*/ 404 h 687"/>
              <a:gd name="T104" fmla="*/ 501 w 564"/>
              <a:gd name="T105" fmla="*/ 545 h 687"/>
              <a:gd name="T106" fmla="*/ 466 w 564"/>
              <a:gd name="T107" fmla="*/ 54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4" h="687">
                <a:moveTo>
                  <a:pt x="554" y="536"/>
                </a:moveTo>
                <a:lnTo>
                  <a:pt x="554" y="536"/>
                </a:lnTo>
                <a:cubicBezTo>
                  <a:pt x="528" y="510"/>
                  <a:pt x="510" y="457"/>
                  <a:pt x="501" y="396"/>
                </a:cubicBezTo>
                <a:cubicBezTo>
                  <a:pt x="492" y="343"/>
                  <a:pt x="492" y="290"/>
                  <a:pt x="492" y="246"/>
                </a:cubicBezTo>
                <a:cubicBezTo>
                  <a:pt x="492" y="237"/>
                  <a:pt x="492" y="220"/>
                  <a:pt x="492" y="211"/>
                </a:cubicBezTo>
                <a:cubicBezTo>
                  <a:pt x="501" y="193"/>
                  <a:pt x="492" y="185"/>
                  <a:pt x="492" y="167"/>
                </a:cubicBezTo>
                <a:cubicBezTo>
                  <a:pt x="475" y="70"/>
                  <a:pt x="387" y="0"/>
                  <a:pt x="281" y="0"/>
                </a:cubicBezTo>
                <a:cubicBezTo>
                  <a:pt x="228" y="0"/>
                  <a:pt x="176" y="17"/>
                  <a:pt x="141" y="44"/>
                </a:cubicBezTo>
                <a:cubicBezTo>
                  <a:pt x="105" y="70"/>
                  <a:pt x="79" y="114"/>
                  <a:pt x="61" y="167"/>
                </a:cubicBezTo>
                <a:cubicBezTo>
                  <a:pt x="61" y="176"/>
                  <a:pt x="61" y="193"/>
                  <a:pt x="61" y="211"/>
                </a:cubicBezTo>
                <a:cubicBezTo>
                  <a:pt x="61" y="220"/>
                  <a:pt x="61" y="237"/>
                  <a:pt x="61" y="255"/>
                </a:cubicBezTo>
                <a:cubicBezTo>
                  <a:pt x="61" y="264"/>
                  <a:pt x="61" y="264"/>
                  <a:pt x="61" y="264"/>
                </a:cubicBezTo>
                <a:lnTo>
                  <a:pt x="61" y="264"/>
                </a:lnTo>
                <a:cubicBezTo>
                  <a:pt x="61" y="299"/>
                  <a:pt x="61" y="352"/>
                  <a:pt x="61" y="404"/>
                </a:cubicBezTo>
                <a:cubicBezTo>
                  <a:pt x="52" y="466"/>
                  <a:pt x="35" y="510"/>
                  <a:pt x="9" y="536"/>
                </a:cubicBezTo>
                <a:cubicBezTo>
                  <a:pt x="0" y="545"/>
                  <a:pt x="0" y="563"/>
                  <a:pt x="0" y="572"/>
                </a:cubicBezTo>
                <a:cubicBezTo>
                  <a:pt x="9" y="580"/>
                  <a:pt x="17" y="589"/>
                  <a:pt x="26" y="589"/>
                </a:cubicBezTo>
                <a:lnTo>
                  <a:pt x="26" y="589"/>
                </a:lnTo>
                <a:cubicBezTo>
                  <a:pt x="114" y="589"/>
                  <a:pt x="114" y="589"/>
                  <a:pt x="114" y="589"/>
                </a:cubicBezTo>
                <a:cubicBezTo>
                  <a:pt x="132" y="616"/>
                  <a:pt x="149" y="642"/>
                  <a:pt x="176" y="660"/>
                </a:cubicBezTo>
                <a:cubicBezTo>
                  <a:pt x="211" y="677"/>
                  <a:pt x="246" y="686"/>
                  <a:pt x="281" y="686"/>
                </a:cubicBezTo>
                <a:cubicBezTo>
                  <a:pt x="316" y="686"/>
                  <a:pt x="352" y="677"/>
                  <a:pt x="387" y="660"/>
                </a:cubicBezTo>
                <a:cubicBezTo>
                  <a:pt x="413" y="642"/>
                  <a:pt x="431" y="616"/>
                  <a:pt x="448" y="589"/>
                </a:cubicBezTo>
                <a:cubicBezTo>
                  <a:pt x="528" y="589"/>
                  <a:pt x="528" y="589"/>
                  <a:pt x="528" y="589"/>
                </a:cubicBezTo>
                <a:lnTo>
                  <a:pt x="528" y="589"/>
                </a:lnTo>
                <a:cubicBezTo>
                  <a:pt x="545" y="589"/>
                  <a:pt x="554" y="580"/>
                  <a:pt x="563" y="572"/>
                </a:cubicBezTo>
                <a:cubicBezTo>
                  <a:pt x="563" y="563"/>
                  <a:pt x="563" y="545"/>
                  <a:pt x="554" y="536"/>
                </a:cubicBezTo>
                <a:close/>
                <a:moveTo>
                  <a:pt x="360" y="624"/>
                </a:moveTo>
                <a:lnTo>
                  <a:pt x="360" y="624"/>
                </a:lnTo>
                <a:cubicBezTo>
                  <a:pt x="334" y="633"/>
                  <a:pt x="308" y="642"/>
                  <a:pt x="281" y="642"/>
                </a:cubicBezTo>
                <a:cubicBezTo>
                  <a:pt x="255" y="642"/>
                  <a:pt x="228" y="633"/>
                  <a:pt x="202" y="624"/>
                </a:cubicBezTo>
                <a:cubicBezTo>
                  <a:pt x="184" y="616"/>
                  <a:pt x="176" y="598"/>
                  <a:pt x="167" y="589"/>
                </a:cubicBezTo>
                <a:cubicBezTo>
                  <a:pt x="281" y="589"/>
                  <a:pt x="281" y="589"/>
                  <a:pt x="281" y="589"/>
                </a:cubicBezTo>
                <a:cubicBezTo>
                  <a:pt x="396" y="589"/>
                  <a:pt x="396" y="589"/>
                  <a:pt x="396" y="589"/>
                </a:cubicBezTo>
                <a:cubicBezTo>
                  <a:pt x="387" y="598"/>
                  <a:pt x="369" y="616"/>
                  <a:pt x="360" y="624"/>
                </a:cubicBezTo>
                <a:close/>
                <a:moveTo>
                  <a:pt x="466" y="545"/>
                </a:moveTo>
                <a:lnTo>
                  <a:pt x="466" y="545"/>
                </a:lnTo>
                <a:lnTo>
                  <a:pt x="466" y="545"/>
                </a:lnTo>
                <a:cubicBezTo>
                  <a:pt x="281" y="545"/>
                  <a:pt x="281" y="545"/>
                  <a:pt x="281" y="545"/>
                </a:cubicBezTo>
                <a:cubicBezTo>
                  <a:pt x="52" y="545"/>
                  <a:pt x="52" y="545"/>
                  <a:pt x="52" y="545"/>
                </a:cubicBezTo>
                <a:cubicBezTo>
                  <a:pt x="79" y="510"/>
                  <a:pt x="97" y="466"/>
                  <a:pt x="105" y="404"/>
                </a:cubicBezTo>
                <a:cubicBezTo>
                  <a:pt x="114" y="352"/>
                  <a:pt x="114" y="290"/>
                  <a:pt x="105" y="255"/>
                </a:cubicBezTo>
                <a:cubicBezTo>
                  <a:pt x="105" y="246"/>
                  <a:pt x="105" y="246"/>
                  <a:pt x="105" y="246"/>
                </a:cubicBezTo>
                <a:lnTo>
                  <a:pt x="105" y="246"/>
                </a:lnTo>
                <a:cubicBezTo>
                  <a:pt x="105" y="228"/>
                  <a:pt x="105" y="211"/>
                  <a:pt x="105" y="202"/>
                </a:cubicBezTo>
                <a:cubicBezTo>
                  <a:pt x="105" y="193"/>
                  <a:pt x="105" y="185"/>
                  <a:pt x="105" y="176"/>
                </a:cubicBezTo>
                <a:cubicBezTo>
                  <a:pt x="114" y="141"/>
                  <a:pt x="141" y="105"/>
                  <a:pt x="167" y="79"/>
                </a:cubicBezTo>
                <a:cubicBezTo>
                  <a:pt x="202" y="53"/>
                  <a:pt x="237" y="44"/>
                  <a:pt x="281" y="44"/>
                </a:cubicBezTo>
                <a:cubicBezTo>
                  <a:pt x="360" y="44"/>
                  <a:pt x="431" y="97"/>
                  <a:pt x="448" y="176"/>
                </a:cubicBezTo>
                <a:cubicBezTo>
                  <a:pt x="448" y="185"/>
                  <a:pt x="448" y="193"/>
                  <a:pt x="448" y="202"/>
                </a:cubicBezTo>
                <a:cubicBezTo>
                  <a:pt x="448" y="220"/>
                  <a:pt x="448" y="228"/>
                  <a:pt x="448" y="246"/>
                </a:cubicBezTo>
                <a:cubicBezTo>
                  <a:pt x="448" y="290"/>
                  <a:pt x="448" y="343"/>
                  <a:pt x="457" y="404"/>
                </a:cubicBezTo>
                <a:cubicBezTo>
                  <a:pt x="466" y="466"/>
                  <a:pt x="484" y="510"/>
                  <a:pt x="501" y="545"/>
                </a:cubicBezTo>
                <a:lnTo>
                  <a:pt x="466" y="545"/>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7" name="Freeform 433">
            <a:extLst>
              <a:ext uri="{FF2B5EF4-FFF2-40B4-BE49-F238E27FC236}">
                <a16:creationId xmlns:a16="http://schemas.microsoft.com/office/drawing/2014/main" id="{494EA877-51FD-7783-3F19-B70B890883CF}"/>
              </a:ext>
            </a:extLst>
          </p:cNvPr>
          <p:cNvSpPr>
            <a:spLocks noChangeArrowheads="1"/>
          </p:cNvSpPr>
          <p:nvPr/>
        </p:nvSpPr>
        <p:spPr bwMode="auto">
          <a:xfrm>
            <a:off x="8560588" y="2585880"/>
            <a:ext cx="277240" cy="318144"/>
          </a:xfrm>
          <a:custGeom>
            <a:avLst/>
            <a:gdLst>
              <a:gd name="T0" fmla="*/ 528 w 538"/>
              <a:gd name="T1" fmla="*/ 607 h 617"/>
              <a:gd name="T2" fmla="*/ 528 w 538"/>
              <a:gd name="T3" fmla="*/ 607 h 617"/>
              <a:gd name="T4" fmla="*/ 537 w 538"/>
              <a:gd name="T5" fmla="*/ 598 h 617"/>
              <a:gd name="T6" fmla="*/ 537 w 538"/>
              <a:gd name="T7" fmla="*/ 589 h 617"/>
              <a:gd name="T8" fmla="*/ 537 w 538"/>
              <a:gd name="T9" fmla="*/ 589 h 617"/>
              <a:gd name="T10" fmla="*/ 528 w 538"/>
              <a:gd name="T11" fmla="*/ 580 h 617"/>
              <a:gd name="T12" fmla="*/ 291 w 538"/>
              <a:gd name="T13" fmla="*/ 17 h 617"/>
              <a:gd name="T14" fmla="*/ 291 w 538"/>
              <a:gd name="T15" fmla="*/ 17 h 617"/>
              <a:gd name="T16" fmla="*/ 282 w 538"/>
              <a:gd name="T17" fmla="*/ 9 h 617"/>
              <a:gd name="T18" fmla="*/ 282 w 538"/>
              <a:gd name="T19" fmla="*/ 9 h 617"/>
              <a:gd name="T20" fmla="*/ 282 w 538"/>
              <a:gd name="T21" fmla="*/ 9 h 617"/>
              <a:gd name="T22" fmla="*/ 282 w 538"/>
              <a:gd name="T23" fmla="*/ 9 h 617"/>
              <a:gd name="T24" fmla="*/ 273 w 538"/>
              <a:gd name="T25" fmla="*/ 0 h 617"/>
              <a:gd name="T26" fmla="*/ 273 w 538"/>
              <a:gd name="T27" fmla="*/ 0 h 617"/>
              <a:gd name="T28" fmla="*/ 273 w 538"/>
              <a:gd name="T29" fmla="*/ 0 h 617"/>
              <a:gd name="T30" fmla="*/ 264 w 538"/>
              <a:gd name="T31" fmla="*/ 0 h 617"/>
              <a:gd name="T32" fmla="*/ 264 w 538"/>
              <a:gd name="T33" fmla="*/ 0 h 617"/>
              <a:gd name="T34" fmla="*/ 264 w 538"/>
              <a:gd name="T35" fmla="*/ 9 h 617"/>
              <a:gd name="T36" fmla="*/ 255 w 538"/>
              <a:gd name="T37" fmla="*/ 9 h 617"/>
              <a:gd name="T38" fmla="*/ 255 w 538"/>
              <a:gd name="T39" fmla="*/ 9 h 617"/>
              <a:gd name="T40" fmla="*/ 255 w 538"/>
              <a:gd name="T41" fmla="*/ 9 h 617"/>
              <a:gd name="T42" fmla="*/ 247 w 538"/>
              <a:gd name="T43" fmla="*/ 17 h 617"/>
              <a:gd name="T44" fmla="*/ 247 w 538"/>
              <a:gd name="T45" fmla="*/ 17 h 617"/>
              <a:gd name="T46" fmla="*/ 9 w 538"/>
              <a:gd name="T47" fmla="*/ 580 h 617"/>
              <a:gd name="T48" fmla="*/ 9 w 538"/>
              <a:gd name="T49" fmla="*/ 589 h 617"/>
              <a:gd name="T50" fmla="*/ 0 w 538"/>
              <a:gd name="T51" fmla="*/ 589 h 617"/>
              <a:gd name="T52" fmla="*/ 0 w 538"/>
              <a:gd name="T53" fmla="*/ 598 h 617"/>
              <a:gd name="T54" fmla="*/ 9 w 538"/>
              <a:gd name="T55" fmla="*/ 598 h 617"/>
              <a:gd name="T56" fmla="*/ 9 w 538"/>
              <a:gd name="T57" fmla="*/ 598 h 617"/>
              <a:gd name="T58" fmla="*/ 9 w 538"/>
              <a:gd name="T59" fmla="*/ 607 h 617"/>
              <a:gd name="T60" fmla="*/ 9 w 538"/>
              <a:gd name="T61" fmla="*/ 607 h 617"/>
              <a:gd name="T62" fmla="*/ 9 w 538"/>
              <a:gd name="T63" fmla="*/ 607 h 617"/>
              <a:gd name="T64" fmla="*/ 18 w 538"/>
              <a:gd name="T65" fmla="*/ 616 h 617"/>
              <a:gd name="T66" fmla="*/ 18 w 538"/>
              <a:gd name="T67" fmla="*/ 616 h 617"/>
              <a:gd name="T68" fmla="*/ 18 w 538"/>
              <a:gd name="T69" fmla="*/ 616 h 617"/>
              <a:gd name="T70" fmla="*/ 27 w 538"/>
              <a:gd name="T71" fmla="*/ 616 h 617"/>
              <a:gd name="T72" fmla="*/ 27 w 538"/>
              <a:gd name="T73" fmla="*/ 616 h 617"/>
              <a:gd name="T74" fmla="*/ 36 w 538"/>
              <a:gd name="T75" fmla="*/ 616 h 617"/>
              <a:gd name="T76" fmla="*/ 273 w 538"/>
              <a:gd name="T77" fmla="*/ 457 h 617"/>
              <a:gd name="T78" fmla="*/ 502 w 538"/>
              <a:gd name="T79" fmla="*/ 616 h 617"/>
              <a:gd name="T80" fmla="*/ 510 w 538"/>
              <a:gd name="T81" fmla="*/ 616 h 617"/>
              <a:gd name="T82" fmla="*/ 510 w 538"/>
              <a:gd name="T83" fmla="*/ 616 h 617"/>
              <a:gd name="T84" fmla="*/ 519 w 538"/>
              <a:gd name="T85" fmla="*/ 616 h 617"/>
              <a:gd name="T86" fmla="*/ 519 w 538"/>
              <a:gd name="T87" fmla="*/ 616 h 617"/>
              <a:gd name="T88" fmla="*/ 519 w 538"/>
              <a:gd name="T89" fmla="*/ 616 h 617"/>
              <a:gd name="T90" fmla="*/ 282 w 538"/>
              <a:gd name="T91" fmla="*/ 413 h 617"/>
              <a:gd name="T92" fmla="*/ 282 w 538"/>
              <a:gd name="T93" fmla="*/ 413 h 617"/>
              <a:gd name="T94" fmla="*/ 282 w 538"/>
              <a:gd name="T95" fmla="*/ 413 h 617"/>
              <a:gd name="T96" fmla="*/ 273 w 538"/>
              <a:gd name="T97" fmla="*/ 413 h 617"/>
              <a:gd name="T98" fmla="*/ 273 w 538"/>
              <a:gd name="T99" fmla="*/ 413 h 617"/>
              <a:gd name="T100" fmla="*/ 273 w 538"/>
              <a:gd name="T101" fmla="*/ 413 h 617"/>
              <a:gd name="T102" fmla="*/ 264 w 538"/>
              <a:gd name="T103" fmla="*/ 413 h 617"/>
              <a:gd name="T104" fmla="*/ 264 w 538"/>
              <a:gd name="T105" fmla="*/ 413 h 617"/>
              <a:gd name="T106" fmla="*/ 264 w 538"/>
              <a:gd name="T107" fmla="*/ 413 h 617"/>
              <a:gd name="T108" fmla="*/ 255 w 538"/>
              <a:gd name="T109" fmla="*/ 413 h 617"/>
              <a:gd name="T110" fmla="*/ 80 w 538"/>
              <a:gd name="T111" fmla="*/ 536 h 617"/>
              <a:gd name="T112" fmla="*/ 282 w 538"/>
              <a:gd name="T113" fmla="*/ 41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8" h="617">
                <a:moveTo>
                  <a:pt x="528" y="607"/>
                </a:moveTo>
                <a:lnTo>
                  <a:pt x="528" y="607"/>
                </a:lnTo>
                <a:lnTo>
                  <a:pt x="528" y="607"/>
                </a:lnTo>
                <a:lnTo>
                  <a:pt x="528" y="607"/>
                </a:lnTo>
                <a:lnTo>
                  <a:pt x="528" y="607"/>
                </a:lnTo>
                <a:lnTo>
                  <a:pt x="528" y="607"/>
                </a:lnTo>
                <a:cubicBezTo>
                  <a:pt x="528" y="598"/>
                  <a:pt x="528" y="598"/>
                  <a:pt x="528" y="598"/>
                </a:cubicBezTo>
                <a:cubicBezTo>
                  <a:pt x="537" y="598"/>
                  <a:pt x="537" y="598"/>
                  <a:pt x="537" y="598"/>
                </a:cubicBezTo>
                <a:lnTo>
                  <a:pt x="537" y="598"/>
                </a:lnTo>
                <a:lnTo>
                  <a:pt x="537" y="598"/>
                </a:lnTo>
                <a:lnTo>
                  <a:pt x="537" y="598"/>
                </a:lnTo>
                <a:cubicBezTo>
                  <a:pt x="537" y="598"/>
                  <a:pt x="537" y="598"/>
                  <a:pt x="537" y="589"/>
                </a:cubicBezTo>
                <a:lnTo>
                  <a:pt x="537" y="589"/>
                </a:lnTo>
                <a:lnTo>
                  <a:pt x="537" y="589"/>
                </a:lnTo>
                <a:lnTo>
                  <a:pt x="537" y="589"/>
                </a:lnTo>
                <a:lnTo>
                  <a:pt x="537" y="589"/>
                </a:lnTo>
                <a:lnTo>
                  <a:pt x="537" y="589"/>
                </a:lnTo>
                <a:cubicBezTo>
                  <a:pt x="537" y="580"/>
                  <a:pt x="528" y="580"/>
                  <a:pt x="528" y="580"/>
                </a:cubicBezTo>
                <a:lnTo>
                  <a:pt x="528" y="580"/>
                </a:lnTo>
                <a:cubicBezTo>
                  <a:pt x="291" y="17"/>
                  <a:pt x="291" y="17"/>
                  <a:pt x="291" y="17"/>
                </a:cubicBezTo>
                <a:lnTo>
                  <a:pt x="291" y="17"/>
                </a:lnTo>
                <a:lnTo>
                  <a:pt x="291" y="17"/>
                </a:lnTo>
                <a:lnTo>
                  <a:pt x="291" y="17"/>
                </a:lnTo>
                <a:lnTo>
                  <a:pt x="291" y="17"/>
                </a:lnTo>
                <a:cubicBezTo>
                  <a:pt x="291" y="9"/>
                  <a:pt x="291" y="9"/>
                  <a:pt x="291" y="9"/>
                </a:cubicBezTo>
                <a:lnTo>
                  <a:pt x="291" y="9"/>
                </a:lnTo>
                <a:cubicBezTo>
                  <a:pt x="291" y="9"/>
                  <a:pt x="291" y="9"/>
                  <a:pt x="282" y="9"/>
                </a:cubicBezTo>
                <a:lnTo>
                  <a:pt x="282" y="9"/>
                </a:lnTo>
                <a:lnTo>
                  <a:pt x="282" y="9"/>
                </a:lnTo>
                <a:lnTo>
                  <a:pt x="282" y="9"/>
                </a:lnTo>
                <a:lnTo>
                  <a:pt x="282" y="9"/>
                </a:lnTo>
                <a:lnTo>
                  <a:pt x="282" y="9"/>
                </a:lnTo>
                <a:lnTo>
                  <a:pt x="282" y="9"/>
                </a:lnTo>
                <a:lnTo>
                  <a:pt x="282" y="9"/>
                </a:lnTo>
                <a:lnTo>
                  <a:pt x="282" y="9"/>
                </a:lnTo>
                <a:lnTo>
                  <a:pt x="282" y="9"/>
                </a:lnTo>
                <a:lnTo>
                  <a:pt x="282" y="9"/>
                </a:lnTo>
                <a:lnTo>
                  <a:pt x="273" y="9"/>
                </a:lnTo>
                <a:lnTo>
                  <a:pt x="273" y="0"/>
                </a:lnTo>
                <a:lnTo>
                  <a:pt x="273" y="0"/>
                </a:lnTo>
                <a:lnTo>
                  <a:pt x="273" y="0"/>
                </a:lnTo>
                <a:lnTo>
                  <a:pt x="273" y="0"/>
                </a:lnTo>
                <a:lnTo>
                  <a:pt x="273" y="0"/>
                </a:lnTo>
                <a:lnTo>
                  <a:pt x="273" y="0"/>
                </a:lnTo>
                <a:lnTo>
                  <a:pt x="273" y="0"/>
                </a:lnTo>
                <a:cubicBezTo>
                  <a:pt x="273" y="0"/>
                  <a:pt x="273" y="0"/>
                  <a:pt x="264" y="0"/>
                </a:cubicBezTo>
                <a:lnTo>
                  <a:pt x="264" y="0"/>
                </a:lnTo>
                <a:lnTo>
                  <a:pt x="264" y="0"/>
                </a:lnTo>
                <a:lnTo>
                  <a:pt x="264" y="0"/>
                </a:lnTo>
                <a:lnTo>
                  <a:pt x="264" y="0"/>
                </a:lnTo>
                <a:lnTo>
                  <a:pt x="264" y="0"/>
                </a:lnTo>
                <a:lnTo>
                  <a:pt x="264" y="9"/>
                </a:lnTo>
                <a:lnTo>
                  <a:pt x="264" y="9"/>
                </a:lnTo>
                <a:lnTo>
                  <a:pt x="264" y="9"/>
                </a:lnTo>
                <a:lnTo>
                  <a:pt x="264" y="9"/>
                </a:lnTo>
                <a:cubicBezTo>
                  <a:pt x="255" y="9"/>
                  <a:pt x="255" y="9"/>
                  <a:pt x="255" y="9"/>
                </a:cubicBezTo>
                <a:lnTo>
                  <a:pt x="255" y="9"/>
                </a:lnTo>
                <a:lnTo>
                  <a:pt x="255" y="9"/>
                </a:lnTo>
                <a:lnTo>
                  <a:pt x="255" y="9"/>
                </a:lnTo>
                <a:lnTo>
                  <a:pt x="255" y="9"/>
                </a:lnTo>
                <a:lnTo>
                  <a:pt x="255" y="9"/>
                </a:lnTo>
                <a:lnTo>
                  <a:pt x="255" y="9"/>
                </a:lnTo>
                <a:lnTo>
                  <a:pt x="255" y="9"/>
                </a:lnTo>
                <a:lnTo>
                  <a:pt x="255" y="9"/>
                </a:lnTo>
                <a:lnTo>
                  <a:pt x="255" y="9"/>
                </a:lnTo>
                <a:cubicBezTo>
                  <a:pt x="255" y="9"/>
                  <a:pt x="255" y="9"/>
                  <a:pt x="247" y="17"/>
                </a:cubicBezTo>
                <a:lnTo>
                  <a:pt x="247" y="17"/>
                </a:lnTo>
                <a:lnTo>
                  <a:pt x="247" y="17"/>
                </a:lnTo>
                <a:lnTo>
                  <a:pt x="247" y="17"/>
                </a:lnTo>
                <a:lnTo>
                  <a:pt x="247" y="17"/>
                </a:lnTo>
                <a:cubicBezTo>
                  <a:pt x="9" y="580"/>
                  <a:pt x="9" y="580"/>
                  <a:pt x="9" y="580"/>
                </a:cubicBezTo>
                <a:lnTo>
                  <a:pt x="9" y="580"/>
                </a:lnTo>
                <a:cubicBezTo>
                  <a:pt x="9" y="580"/>
                  <a:pt x="9" y="580"/>
                  <a:pt x="9" y="589"/>
                </a:cubicBezTo>
                <a:lnTo>
                  <a:pt x="9" y="589"/>
                </a:lnTo>
                <a:lnTo>
                  <a:pt x="9" y="589"/>
                </a:lnTo>
                <a:cubicBezTo>
                  <a:pt x="9" y="589"/>
                  <a:pt x="9" y="589"/>
                  <a:pt x="0" y="589"/>
                </a:cubicBezTo>
                <a:lnTo>
                  <a:pt x="0" y="589"/>
                </a:lnTo>
                <a:lnTo>
                  <a:pt x="0" y="589"/>
                </a:lnTo>
                <a:lnTo>
                  <a:pt x="0" y="589"/>
                </a:lnTo>
                <a:lnTo>
                  <a:pt x="0" y="589"/>
                </a:lnTo>
                <a:cubicBezTo>
                  <a:pt x="0" y="598"/>
                  <a:pt x="0" y="598"/>
                  <a:pt x="0" y="598"/>
                </a:cubicBezTo>
                <a:lnTo>
                  <a:pt x="0" y="598"/>
                </a:lnTo>
                <a:cubicBezTo>
                  <a:pt x="9" y="598"/>
                  <a:pt x="9" y="598"/>
                  <a:pt x="9" y="598"/>
                </a:cubicBezTo>
                <a:lnTo>
                  <a:pt x="9" y="598"/>
                </a:lnTo>
                <a:lnTo>
                  <a:pt x="9" y="598"/>
                </a:lnTo>
                <a:lnTo>
                  <a:pt x="9" y="598"/>
                </a:lnTo>
                <a:lnTo>
                  <a:pt x="9" y="598"/>
                </a:lnTo>
                <a:lnTo>
                  <a:pt x="9" y="607"/>
                </a:lnTo>
                <a:lnTo>
                  <a:pt x="9" y="607"/>
                </a:lnTo>
                <a:lnTo>
                  <a:pt x="9" y="607"/>
                </a:lnTo>
                <a:lnTo>
                  <a:pt x="9" y="607"/>
                </a:lnTo>
                <a:lnTo>
                  <a:pt x="9" y="607"/>
                </a:lnTo>
                <a:lnTo>
                  <a:pt x="9" y="607"/>
                </a:lnTo>
                <a:lnTo>
                  <a:pt x="9" y="607"/>
                </a:lnTo>
                <a:lnTo>
                  <a:pt x="9" y="607"/>
                </a:lnTo>
                <a:lnTo>
                  <a:pt x="9" y="607"/>
                </a:lnTo>
                <a:lnTo>
                  <a:pt x="9" y="607"/>
                </a:lnTo>
                <a:cubicBezTo>
                  <a:pt x="18" y="607"/>
                  <a:pt x="18" y="607"/>
                  <a:pt x="18" y="616"/>
                </a:cubicBezTo>
                <a:lnTo>
                  <a:pt x="18" y="616"/>
                </a:lnTo>
                <a:lnTo>
                  <a:pt x="18" y="616"/>
                </a:lnTo>
                <a:lnTo>
                  <a:pt x="18" y="616"/>
                </a:lnTo>
                <a:lnTo>
                  <a:pt x="18" y="616"/>
                </a:lnTo>
                <a:lnTo>
                  <a:pt x="18" y="616"/>
                </a:lnTo>
                <a:lnTo>
                  <a:pt x="18" y="616"/>
                </a:lnTo>
                <a:lnTo>
                  <a:pt x="18" y="616"/>
                </a:lnTo>
                <a:cubicBezTo>
                  <a:pt x="27" y="616"/>
                  <a:pt x="27" y="616"/>
                  <a:pt x="27" y="616"/>
                </a:cubicBezTo>
                <a:lnTo>
                  <a:pt x="27" y="616"/>
                </a:lnTo>
                <a:lnTo>
                  <a:pt x="27" y="616"/>
                </a:lnTo>
                <a:lnTo>
                  <a:pt x="27" y="616"/>
                </a:lnTo>
                <a:lnTo>
                  <a:pt x="27" y="616"/>
                </a:lnTo>
                <a:lnTo>
                  <a:pt x="27" y="616"/>
                </a:lnTo>
                <a:cubicBezTo>
                  <a:pt x="36" y="616"/>
                  <a:pt x="36" y="616"/>
                  <a:pt x="36" y="616"/>
                </a:cubicBezTo>
                <a:lnTo>
                  <a:pt x="36" y="616"/>
                </a:lnTo>
                <a:lnTo>
                  <a:pt x="36" y="616"/>
                </a:lnTo>
                <a:cubicBezTo>
                  <a:pt x="36" y="616"/>
                  <a:pt x="36" y="616"/>
                  <a:pt x="36" y="607"/>
                </a:cubicBezTo>
                <a:lnTo>
                  <a:pt x="36" y="607"/>
                </a:lnTo>
                <a:cubicBezTo>
                  <a:pt x="273" y="457"/>
                  <a:pt x="273" y="457"/>
                  <a:pt x="273" y="457"/>
                </a:cubicBezTo>
                <a:cubicBezTo>
                  <a:pt x="502" y="607"/>
                  <a:pt x="502" y="607"/>
                  <a:pt x="502" y="607"/>
                </a:cubicBezTo>
                <a:lnTo>
                  <a:pt x="502" y="607"/>
                </a:lnTo>
                <a:cubicBezTo>
                  <a:pt x="502" y="616"/>
                  <a:pt x="502" y="616"/>
                  <a:pt x="502" y="616"/>
                </a:cubicBezTo>
                <a:lnTo>
                  <a:pt x="502" y="616"/>
                </a:lnTo>
                <a:lnTo>
                  <a:pt x="502" y="616"/>
                </a:lnTo>
                <a:lnTo>
                  <a:pt x="510" y="616"/>
                </a:lnTo>
                <a:lnTo>
                  <a:pt x="510" y="616"/>
                </a:lnTo>
                <a:lnTo>
                  <a:pt x="510" y="616"/>
                </a:lnTo>
                <a:lnTo>
                  <a:pt x="510" y="616"/>
                </a:lnTo>
                <a:lnTo>
                  <a:pt x="510" y="616"/>
                </a:lnTo>
                <a:lnTo>
                  <a:pt x="519" y="616"/>
                </a:lnTo>
                <a:lnTo>
                  <a:pt x="519" y="616"/>
                </a:lnTo>
                <a:lnTo>
                  <a:pt x="519" y="616"/>
                </a:lnTo>
                <a:lnTo>
                  <a:pt x="519" y="616"/>
                </a:lnTo>
                <a:lnTo>
                  <a:pt x="519" y="616"/>
                </a:lnTo>
                <a:lnTo>
                  <a:pt x="519" y="616"/>
                </a:lnTo>
                <a:lnTo>
                  <a:pt x="519" y="616"/>
                </a:lnTo>
                <a:lnTo>
                  <a:pt x="519" y="616"/>
                </a:lnTo>
                <a:lnTo>
                  <a:pt x="519" y="616"/>
                </a:lnTo>
                <a:cubicBezTo>
                  <a:pt x="528" y="616"/>
                  <a:pt x="528" y="607"/>
                  <a:pt x="528" y="607"/>
                </a:cubicBezTo>
                <a:close/>
                <a:moveTo>
                  <a:pt x="282" y="413"/>
                </a:moveTo>
                <a:lnTo>
                  <a:pt x="282" y="413"/>
                </a:lnTo>
                <a:lnTo>
                  <a:pt x="282" y="413"/>
                </a:lnTo>
                <a:lnTo>
                  <a:pt x="282" y="413"/>
                </a:lnTo>
                <a:lnTo>
                  <a:pt x="282" y="413"/>
                </a:lnTo>
                <a:lnTo>
                  <a:pt x="282" y="413"/>
                </a:lnTo>
                <a:lnTo>
                  <a:pt x="282" y="413"/>
                </a:lnTo>
                <a:lnTo>
                  <a:pt x="282" y="413"/>
                </a:lnTo>
                <a:cubicBezTo>
                  <a:pt x="282" y="413"/>
                  <a:pt x="282" y="413"/>
                  <a:pt x="273" y="413"/>
                </a:cubicBezTo>
                <a:lnTo>
                  <a:pt x="273" y="413"/>
                </a:lnTo>
                <a:lnTo>
                  <a:pt x="273" y="413"/>
                </a:lnTo>
                <a:lnTo>
                  <a:pt x="273" y="413"/>
                </a:lnTo>
                <a:lnTo>
                  <a:pt x="273" y="413"/>
                </a:lnTo>
                <a:lnTo>
                  <a:pt x="273" y="413"/>
                </a:lnTo>
                <a:lnTo>
                  <a:pt x="273" y="413"/>
                </a:lnTo>
                <a:lnTo>
                  <a:pt x="273" y="413"/>
                </a:lnTo>
                <a:lnTo>
                  <a:pt x="273" y="413"/>
                </a:lnTo>
                <a:cubicBezTo>
                  <a:pt x="264" y="413"/>
                  <a:pt x="264" y="413"/>
                  <a:pt x="264" y="413"/>
                </a:cubicBezTo>
                <a:lnTo>
                  <a:pt x="264" y="413"/>
                </a:lnTo>
                <a:lnTo>
                  <a:pt x="264" y="413"/>
                </a:lnTo>
                <a:lnTo>
                  <a:pt x="264" y="413"/>
                </a:lnTo>
                <a:lnTo>
                  <a:pt x="264" y="413"/>
                </a:lnTo>
                <a:lnTo>
                  <a:pt x="264" y="413"/>
                </a:lnTo>
                <a:lnTo>
                  <a:pt x="264" y="413"/>
                </a:lnTo>
                <a:lnTo>
                  <a:pt x="264" y="413"/>
                </a:lnTo>
                <a:lnTo>
                  <a:pt x="255" y="413"/>
                </a:lnTo>
                <a:lnTo>
                  <a:pt x="255" y="413"/>
                </a:lnTo>
                <a:lnTo>
                  <a:pt x="255" y="413"/>
                </a:lnTo>
                <a:lnTo>
                  <a:pt x="255" y="413"/>
                </a:lnTo>
                <a:lnTo>
                  <a:pt x="255" y="413"/>
                </a:lnTo>
                <a:cubicBezTo>
                  <a:pt x="80" y="536"/>
                  <a:pt x="80" y="536"/>
                  <a:pt x="80" y="536"/>
                </a:cubicBezTo>
                <a:cubicBezTo>
                  <a:pt x="273" y="79"/>
                  <a:pt x="273" y="79"/>
                  <a:pt x="273" y="79"/>
                </a:cubicBezTo>
                <a:cubicBezTo>
                  <a:pt x="458" y="536"/>
                  <a:pt x="458" y="536"/>
                  <a:pt x="458" y="536"/>
                </a:cubicBezTo>
                <a:lnTo>
                  <a:pt x="282" y="413"/>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8" name="Freeform 434">
            <a:extLst>
              <a:ext uri="{FF2B5EF4-FFF2-40B4-BE49-F238E27FC236}">
                <a16:creationId xmlns:a16="http://schemas.microsoft.com/office/drawing/2014/main" id="{67421741-5AD9-55CA-0C3E-F78FF5460E6F}"/>
              </a:ext>
            </a:extLst>
          </p:cNvPr>
          <p:cNvSpPr>
            <a:spLocks noChangeArrowheads="1"/>
          </p:cNvSpPr>
          <p:nvPr/>
        </p:nvSpPr>
        <p:spPr bwMode="auto">
          <a:xfrm>
            <a:off x="2911153" y="5579159"/>
            <a:ext cx="363593" cy="313599"/>
          </a:xfrm>
          <a:custGeom>
            <a:avLst/>
            <a:gdLst>
              <a:gd name="T0" fmla="*/ 352 w 705"/>
              <a:gd name="T1" fmla="*/ 607 h 608"/>
              <a:gd name="T2" fmla="*/ 352 w 705"/>
              <a:gd name="T3" fmla="*/ 607 h 608"/>
              <a:gd name="T4" fmla="*/ 335 w 705"/>
              <a:gd name="T5" fmla="*/ 598 h 608"/>
              <a:gd name="T6" fmla="*/ 97 w 705"/>
              <a:gd name="T7" fmla="*/ 370 h 608"/>
              <a:gd name="T8" fmla="*/ 97 w 705"/>
              <a:gd name="T9" fmla="*/ 370 h 608"/>
              <a:gd name="T10" fmla="*/ 53 w 705"/>
              <a:gd name="T11" fmla="*/ 317 h 608"/>
              <a:gd name="T12" fmla="*/ 0 w 705"/>
              <a:gd name="T13" fmla="*/ 185 h 608"/>
              <a:gd name="T14" fmla="*/ 53 w 705"/>
              <a:gd name="T15" fmla="*/ 53 h 608"/>
              <a:gd name="T16" fmla="*/ 185 w 705"/>
              <a:gd name="T17" fmla="*/ 0 h 608"/>
              <a:gd name="T18" fmla="*/ 317 w 705"/>
              <a:gd name="T19" fmla="*/ 53 h 608"/>
              <a:gd name="T20" fmla="*/ 352 w 705"/>
              <a:gd name="T21" fmla="*/ 79 h 608"/>
              <a:gd name="T22" fmla="*/ 379 w 705"/>
              <a:gd name="T23" fmla="*/ 53 h 608"/>
              <a:gd name="T24" fmla="*/ 519 w 705"/>
              <a:gd name="T25" fmla="*/ 0 h 608"/>
              <a:gd name="T26" fmla="*/ 651 w 705"/>
              <a:gd name="T27" fmla="*/ 53 h 608"/>
              <a:gd name="T28" fmla="*/ 704 w 705"/>
              <a:gd name="T29" fmla="*/ 185 h 608"/>
              <a:gd name="T30" fmla="*/ 651 w 705"/>
              <a:gd name="T31" fmla="*/ 317 h 608"/>
              <a:gd name="T32" fmla="*/ 651 w 705"/>
              <a:gd name="T33" fmla="*/ 317 h 608"/>
              <a:gd name="T34" fmla="*/ 607 w 705"/>
              <a:gd name="T35" fmla="*/ 370 h 608"/>
              <a:gd name="T36" fmla="*/ 599 w 705"/>
              <a:gd name="T37" fmla="*/ 370 h 608"/>
              <a:gd name="T38" fmla="*/ 370 w 705"/>
              <a:gd name="T39" fmla="*/ 598 h 608"/>
              <a:gd name="T40" fmla="*/ 352 w 705"/>
              <a:gd name="T41" fmla="*/ 607 h 608"/>
              <a:gd name="T42" fmla="*/ 132 w 705"/>
              <a:gd name="T43" fmla="*/ 334 h 608"/>
              <a:gd name="T44" fmla="*/ 132 w 705"/>
              <a:gd name="T45" fmla="*/ 334 h 608"/>
              <a:gd name="T46" fmla="*/ 352 w 705"/>
              <a:gd name="T47" fmla="*/ 554 h 608"/>
              <a:gd name="T48" fmla="*/ 572 w 705"/>
              <a:gd name="T49" fmla="*/ 334 h 608"/>
              <a:gd name="T50" fmla="*/ 572 w 705"/>
              <a:gd name="T51" fmla="*/ 334 h 608"/>
              <a:gd name="T52" fmla="*/ 616 w 705"/>
              <a:gd name="T53" fmla="*/ 291 h 608"/>
              <a:gd name="T54" fmla="*/ 660 w 705"/>
              <a:gd name="T55" fmla="*/ 185 h 608"/>
              <a:gd name="T56" fmla="*/ 616 w 705"/>
              <a:gd name="T57" fmla="*/ 88 h 608"/>
              <a:gd name="T58" fmla="*/ 519 w 705"/>
              <a:gd name="T59" fmla="*/ 44 h 608"/>
              <a:gd name="T60" fmla="*/ 414 w 705"/>
              <a:gd name="T61" fmla="*/ 88 h 608"/>
              <a:gd name="T62" fmla="*/ 370 w 705"/>
              <a:gd name="T63" fmla="*/ 132 h 608"/>
              <a:gd name="T64" fmla="*/ 352 w 705"/>
              <a:gd name="T65" fmla="*/ 141 h 608"/>
              <a:gd name="T66" fmla="*/ 335 w 705"/>
              <a:gd name="T67" fmla="*/ 132 h 608"/>
              <a:gd name="T68" fmla="*/ 291 w 705"/>
              <a:gd name="T69" fmla="*/ 88 h 608"/>
              <a:gd name="T70" fmla="*/ 185 w 705"/>
              <a:gd name="T71" fmla="*/ 44 h 608"/>
              <a:gd name="T72" fmla="*/ 88 w 705"/>
              <a:gd name="T73" fmla="*/ 88 h 608"/>
              <a:gd name="T74" fmla="*/ 44 w 705"/>
              <a:gd name="T75" fmla="*/ 185 h 608"/>
              <a:gd name="T76" fmla="*/ 88 w 705"/>
              <a:gd name="T77" fmla="*/ 291 h 608"/>
              <a:gd name="T78" fmla="*/ 132 w 705"/>
              <a:gd name="T79" fmla="*/ 334 h 608"/>
              <a:gd name="T80" fmla="*/ 634 w 705"/>
              <a:gd name="T81" fmla="*/ 308 h 608"/>
              <a:gd name="T82" fmla="*/ 634 w 705"/>
              <a:gd name="T83" fmla="*/ 3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608">
                <a:moveTo>
                  <a:pt x="352" y="607"/>
                </a:moveTo>
                <a:lnTo>
                  <a:pt x="352" y="607"/>
                </a:lnTo>
                <a:cubicBezTo>
                  <a:pt x="344" y="607"/>
                  <a:pt x="344" y="607"/>
                  <a:pt x="335" y="598"/>
                </a:cubicBezTo>
                <a:cubicBezTo>
                  <a:pt x="97" y="370"/>
                  <a:pt x="97" y="370"/>
                  <a:pt x="97" y="370"/>
                </a:cubicBezTo>
                <a:lnTo>
                  <a:pt x="97" y="370"/>
                </a:lnTo>
                <a:cubicBezTo>
                  <a:pt x="53" y="317"/>
                  <a:pt x="53" y="317"/>
                  <a:pt x="53" y="317"/>
                </a:cubicBezTo>
                <a:cubicBezTo>
                  <a:pt x="18" y="281"/>
                  <a:pt x="0" y="238"/>
                  <a:pt x="0" y="185"/>
                </a:cubicBezTo>
                <a:cubicBezTo>
                  <a:pt x="0" y="132"/>
                  <a:pt x="18" y="88"/>
                  <a:pt x="53" y="53"/>
                </a:cubicBezTo>
                <a:cubicBezTo>
                  <a:pt x="88" y="18"/>
                  <a:pt x="132" y="0"/>
                  <a:pt x="185" y="0"/>
                </a:cubicBezTo>
                <a:cubicBezTo>
                  <a:pt x="238" y="0"/>
                  <a:pt x="282" y="18"/>
                  <a:pt x="317" y="53"/>
                </a:cubicBezTo>
                <a:cubicBezTo>
                  <a:pt x="352" y="79"/>
                  <a:pt x="352" y="79"/>
                  <a:pt x="352" y="79"/>
                </a:cubicBezTo>
                <a:cubicBezTo>
                  <a:pt x="379" y="53"/>
                  <a:pt x="379" y="53"/>
                  <a:pt x="379" y="53"/>
                </a:cubicBezTo>
                <a:cubicBezTo>
                  <a:pt x="414" y="18"/>
                  <a:pt x="467" y="0"/>
                  <a:pt x="519" y="0"/>
                </a:cubicBezTo>
                <a:cubicBezTo>
                  <a:pt x="563" y="0"/>
                  <a:pt x="616" y="18"/>
                  <a:pt x="651" y="53"/>
                </a:cubicBezTo>
                <a:cubicBezTo>
                  <a:pt x="686" y="88"/>
                  <a:pt x="704" y="132"/>
                  <a:pt x="704" y="185"/>
                </a:cubicBezTo>
                <a:cubicBezTo>
                  <a:pt x="704" y="238"/>
                  <a:pt x="686" y="281"/>
                  <a:pt x="651" y="317"/>
                </a:cubicBezTo>
                <a:lnTo>
                  <a:pt x="651" y="317"/>
                </a:lnTo>
                <a:cubicBezTo>
                  <a:pt x="607" y="370"/>
                  <a:pt x="607" y="370"/>
                  <a:pt x="607" y="370"/>
                </a:cubicBezTo>
                <a:lnTo>
                  <a:pt x="599" y="370"/>
                </a:lnTo>
                <a:cubicBezTo>
                  <a:pt x="370" y="598"/>
                  <a:pt x="370" y="598"/>
                  <a:pt x="370" y="598"/>
                </a:cubicBezTo>
                <a:cubicBezTo>
                  <a:pt x="361" y="607"/>
                  <a:pt x="361" y="607"/>
                  <a:pt x="352" y="607"/>
                </a:cubicBezTo>
                <a:close/>
                <a:moveTo>
                  <a:pt x="132" y="334"/>
                </a:moveTo>
                <a:lnTo>
                  <a:pt x="132" y="334"/>
                </a:lnTo>
                <a:cubicBezTo>
                  <a:pt x="352" y="554"/>
                  <a:pt x="352" y="554"/>
                  <a:pt x="352" y="554"/>
                </a:cubicBezTo>
                <a:cubicBezTo>
                  <a:pt x="572" y="334"/>
                  <a:pt x="572" y="334"/>
                  <a:pt x="572" y="334"/>
                </a:cubicBezTo>
                <a:lnTo>
                  <a:pt x="572" y="334"/>
                </a:lnTo>
                <a:cubicBezTo>
                  <a:pt x="616" y="291"/>
                  <a:pt x="616" y="291"/>
                  <a:pt x="616" y="291"/>
                </a:cubicBezTo>
                <a:cubicBezTo>
                  <a:pt x="642" y="264"/>
                  <a:pt x="660" y="220"/>
                  <a:pt x="660" y="185"/>
                </a:cubicBezTo>
                <a:cubicBezTo>
                  <a:pt x="660" y="150"/>
                  <a:pt x="642" y="115"/>
                  <a:pt x="616" y="88"/>
                </a:cubicBezTo>
                <a:cubicBezTo>
                  <a:pt x="590" y="53"/>
                  <a:pt x="555" y="44"/>
                  <a:pt x="519" y="44"/>
                </a:cubicBezTo>
                <a:cubicBezTo>
                  <a:pt x="475" y="44"/>
                  <a:pt x="440" y="53"/>
                  <a:pt x="414" y="88"/>
                </a:cubicBezTo>
                <a:cubicBezTo>
                  <a:pt x="370" y="132"/>
                  <a:pt x="370" y="132"/>
                  <a:pt x="370" y="132"/>
                </a:cubicBezTo>
                <a:cubicBezTo>
                  <a:pt x="361" y="132"/>
                  <a:pt x="361" y="141"/>
                  <a:pt x="352" y="141"/>
                </a:cubicBezTo>
                <a:cubicBezTo>
                  <a:pt x="344" y="141"/>
                  <a:pt x="344" y="132"/>
                  <a:pt x="335" y="132"/>
                </a:cubicBezTo>
                <a:cubicBezTo>
                  <a:pt x="291" y="88"/>
                  <a:pt x="291" y="88"/>
                  <a:pt x="291" y="88"/>
                </a:cubicBezTo>
                <a:cubicBezTo>
                  <a:pt x="264" y="53"/>
                  <a:pt x="229" y="44"/>
                  <a:pt x="185" y="44"/>
                </a:cubicBezTo>
                <a:cubicBezTo>
                  <a:pt x="150" y="44"/>
                  <a:pt x="115" y="53"/>
                  <a:pt x="88" y="88"/>
                </a:cubicBezTo>
                <a:cubicBezTo>
                  <a:pt x="62" y="115"/>
                  <a:pt x="44" y="150"/>
                  <a:pt x="44" y="185"/>
                </a:cubicBezTo>
                <a:cubicBezTo>
                  <a:pt x="44" y="220"/>
                  <a:pt x="62" y="264"/>
                  <a:pt x="88" y="291"/>
                </a:cubicBezTo>
                <a:cubicBezTo>
                  <a:pt x="132" y="334"/>
                  <a:pt x="132" y="334"/>
                  <a:pt x="132" y="334"/>
                </a:cubicBezTo>
                <a:close/>
                <a:moveTo>
                  <a:pt x="634" y="308"/>
                </a:moveTo>
                <a:lnTo>
                  <a:pt x="634" y="308"/>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9" name="Freeform 435">
            <a:extLst>
              <a:ext uri="{FF2B5EF4-FFF2-40B4-BE49-F238E27FC236}">
                <a16:creationId xmlns:a16="http://schemas.microsoft.com/office/drawing/2014/main" id="{0634E8EE-BBC0-AF45-D8DF-3048DD5FAA36}"/>
              </a:ext>
            </a:extLst>
          </p:cNvPr>
          <p:cNvSpPr>
            <a:spLocks noChangeArrowheads="1"/>
          </p:cNvSpPr>
          <p:nvPr/>
        </p:nvSpPr>
        <p:spPr bwMode="auto">
          <a:xfrm>
            <a:off x="8519684" y="5553708"/>
            <a:ext cx="359048" cy="227246"/>
          </a:xfrm>
          <a:custGeom>
            <a:avLst/>
            <a:gdLst>
              <a:gd name="T0" fmla="*/ 695 w 696"/>
              <a:gd name="T1" fmla="*/ 27 h 441"/>
              <a:gd name="T2" fmla="*/ 695 w 696"/>
              <a:gd name="T3" fmla="*/ 27 h 441"/>
              <a:gd name="T4" fmla="*/ 695 w 696"/>
              <a:gd name="T5" fmla="*/ 18 h 441"/>
              <a:gd name="T6" fmla="*/ 686 w 696"/>
              <a:gd name="T7" fmla="*/ 9 h 441"/>
              <a:gd name="T8" fmla="*/ 660 w 696"/>
              <a:gd name="T9" fmla="*/ 0 h 441"/>
              <a:gd name="T10" fmla="*/ 35 w 696"/>
              <a:gd name="T11" fmla="*/ 0 h 441"/>
              <a:gd name="T12" fmla="*/ 9 w 696"/>
              <a:gd name="T13" fmla="*/ 9 h 441"/>
              <a:gd name="T14" fmla="*/ 0 w 696"/>
              <a:gd name="T15" fmla="*/ 18 h 441"/>
              <a:gd name="T16" fmla="*/ 0 w 696"/>
              <a:gd name="T17" fmla="*/ 27 h 441"/>
              <a:gd name="T18" fmla="*/ 0 w 696"/>
              <a:gd name="T19" fmla="*/ 35 h 441"/>
              <a:gd name="T20" fmla="*/ 0 w 696"/>
              <a:gd name="T21" fmla="*/ 414 h 441"/>
              <a:gd name="T22" fmla="*/ 35 w 696"/>
              <a:gd name="T23" fmla="*/ 440 h 441"/>
              <a:gd name="T24" fmla="*/ 660 w 696"/>
              <a:gd name="T25" fmla="*/ 440 h 441"/>
              <a:gd name="T26" fmla="*/ 695 w 696"/>
              <a:gd name="T27" fmla="*/ 414 h 441"/>
              <a:gd name="T28" fmla="*/ 695 w 696"/>
              <a:gd name="T29" fmla="*/ 35 h 441"/>
              <a:gd name="T30" fmla="*/ 695 w 696"/>
              <a:gd name="T31" fmla="*/ 27 h 441"/>
              <a:gd name="T32" fmla="*/ 343 w 696"/>
              <a:gd name="T33" fmla="*/ 167 h 441"/>
              <a:gd name="T34" fmla="*/ 343 w 696"/>
              <a:gd name="T35" fmla="*/ 167 h 441"/>
              <a:gd name="T36" fmla="*/ 106 w 696"/>
              <a:gd name="T37" fmla="*/ 44 h 441"/>
              <a:gd name="T38" fmla="*/ 589 w 696"/>
              <a:gd name="T39" fmla="*/ 44 h 441"/>
              <a:gd name="T40" fmla="*/ 343 w 696"/>
              <a:gd name="T41" fmla="*/ 167 h 441"/>
              <a:gd name="T42" fmla="*/ 44 w 696"/>
              <a:gd name="T43" fmla="*/ 396 h 441"/>
              <a:gd name="T44" fmla="*/ 44 w 696"/>
              <a:gd name="T45" fmla="*/ 396 h 441"/>
              <a:gd name="T46" fmla="*/ 44 w 696"/>
              <a:gd name="T47" fmla="*/ 62 h 441"/>
              <a:gd name="T48" fmla="*/ 334 w 696"/>
              <a:gd name="T49" fmla="*/ 211 h 441"/>
              <a:gd name="T50" fmla="*/ 334 w 696"/>
              <a:gd name="T51" fmla="*/ 211 h 441"/>
              <a:gd name="T52" fmla="*/ 334 w 696"/>
              <a:gd name="T53" fmla="*/ 211 h 441"/>
              <a:gd name="T54" fmla="*/ 334 w 696"/>
              <a:gd name="T55" fmla="*/ 211 h 441"/>
              <a:gd name="T56" fmla="*/ 334 w 696"/>
              <a:gd name="T57" fmla="*/ 211 h 441"/>
              <a:gd name="T58" fmla="*/ 343 w 696"/>
              <a:gd name="T59" fmla="*/ 211 h 441"/>
              <a:gd name="T60" fmla="*/ 343 w 696"/>
              <a:gd name="T61" fmla="*/ 211 h 441"/>
              <a:gd name="T62" fmla="*/ 343 w 696"/>
              <a:gd name="T63" fmla="*/ 211 h 441"/>
              <a:gd name="T64" fmla="*/ 343 w 696"/>
              <a:gd name="T65" fmla="*/ 211 h 441"/>
              <a:gd name="T66" fmla="*/ 343 w 696"/>
              <a:gd name="T67" fmla="*/ 220 h 441"/>
              <a:gd name="T68" fmla="*/ 343 w 696"/>
              <a:gd name="T69" fmla="*/ 220 h 441"/>
              <a:gd name="T70" fmla="*/ 343 w 696"/>
              <a:gd name="T71" fmla="*/ 220 h 441"/>
              <a:gd name="T72" fmla="*/ 343 w 696"/>
              <a:gd name="T73" fmla="*/ 220 h 441"/>
              <a:gd name="T74" fmla="*/ 343 w 696"/>
              <a:gd name="T75" fmla="*/ 220 h 441"/>
              <a:gd name="T76" fmla="*/ 343 w 696"/>
              <a:gd name="T77" fmla="*/ 220 h 441"/>
              <a:gd name="T78" fmla="*/ 343 w 696"/>
              <a:gd name="T79" fmla="*/ 220 h 441"/>
              <a:gd name="T80" fmla="*/ 343 w 696"/>
              <a:gd name="T81" fmla="*/ 220 h 441"/>
              <a:gd name="T82" fmla="*/ 343 w 696"/>
              <a:gd name="T83" fmla="*/ 220 h 441"/>
              <a:gd name="T84" fmla="*/ 352 w 696"/>
              <a:gd name="T85" fmla="*/ 220 h 441"/>
              <a:gd name="T86" fmla="*/ 352 w 696"/>
              <a:gd name="T87" fmla="*/ 220 h 441"/>
              <a:gd name="T88" fmla="*/ 352 w 696"/>
              <a:gd name="T89" fmla="*/ 220 h 441"/>
              <a:gd name="T90" fmla="*/ 352 w 696"/>
              <a:gd name="T91" fmla="*/ 220 h 441"/>
              <a:gd name="T92" fmla="*/ 352 w 696"/>
              <a:gd name="T93" fmla="*/ 220 h 441"/>
              <a:gd name="T94" fmla="*/ 352 w 696"/>
              <a:gd name="T95" fmla="*/ 220 h 441"/>
              <a:gd name="T96" fmla="*/ 352 w 696"/>
              <a:gd name="T97" fmla="*/ 211 h 441"/>
              <a:gd name="T98" fmla="*/ 352 w 696"/>
              <a:gd name="T99" fmla="*/ 211 h 441"/>
              <a:gd name="T100" fmla="*/ 352 w 696"/>
              <a:gd name="T101" fmla="*/ 211 h 441"/>
              <a:gd name="T102" fmla="*/ 352 w 696"/>
              <a:gd name="T103" fmla="*/ 211 h 441"/>
              <a:gd name="T104" fmla="*/ 352 w 696"/>
              <a:gd name="T105" fmla="*/ 211 h 441"/>
              <a:gd name="T106" fmla="*/ 352 w 696"/>
              <a:gd name="T107" fmla="*/ 211 h 441"/>
              <a:gd name="T108" fmla="*/ 361 w 696"/>
              <a:gd name="T109" fmla="*/ 211 h 441"/>
              <a:gd name="T110" fmla="*/ 361 w 696"/>
              <a:gd name="T111" fmla="*/ 211 h 441"/>
              <a:gd name="T112" fmla="*/ 361 w 696"/>
              <a:gd name="T113" fmla="*/ 211 h 441"/>
              <a:gd name="T114" fmla="*/ 651 w 696"/>
              <a:gd name="T115" fmla="*/ 62 h 441"/>
              <a:gd name="T116" fmla="*/ 651 w 696"/>
              <a:gd name="T117" fmla="*/ 396 h 441"/>
              <a:gd name="T118" fmla="*/ 44 w 696"/>
              <a:gd name="T119" fmla="*/ 39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6" h="441">
                <a:moveTo>
                  <a:pt x="695" y="27"/>
                </a:moveTo>
                <a:lnTo>
                  <a:pt x="695" y="27"/>
                </a:lnTo>
                <a:cubicBezTo>
                  <a:pt x="695" y="27"/>
                  <a:pt x="695" y="27"/>
                  <a:pt x="695" y="18"/>
                </a:cubicBezTo>
                <a:cubicBezTo>
                  <a:pt x="695" y="18"/>
                  <a:pt x="686" y="18"/>
                  <a:pt x="686" y="9"/>
                </a:cubicBezTo>
                <a:cubicBezTo>
                  <a:pt x="686" y="0"/>
                  <a:pt x="669" y="0"/>
                  <a:pt x="660" y="0"/>
                </a:cubicBezTo>
                <a:cubicBezTo>
                  <a:pt x="35" y="0"/>
                  <a:pt x="35" y="0"/>
                  <a:pt x="35" y="0"/>
                </a:cubicBezTo>
                <a:cubicBezTo>
                  <a:pt x="26" y="0"/>
                  <a:pt x="18" y="0"/>
                  <a:pt x="9" y="9"/>
                </a:cubicBezTo>
                <a:cubicBezTo>
                  <a:pt x="9" y="18"/>
                  <a:pt x="9" y="18"/>
                  <a:pt x="0" y="18"/>
                </a:cubicBezTo>
                <a:cubicBezTo>
                  <a:pt x="0" y="27"/>
                  <a:pt x="0" y="27"/>
                  <a:pt x="0" y="27"/>
                </a:cubicBezTo>
                <a:lnTo>
                  <a:pt x="0" y="35"/>
                </a:lnTo>
                <a:cubicBezTo>
                  <a:pt x="0" y="414"/>
                  <a:pt x="0" y="414"/>
                  <a:pt x="0" y="414"/>
                </a:cubicBezTo>
                <a:cubicBezTo>
                  <a:pt x="0" y="431"/>
                  <a:pt x="18" y="440"/>
                  <a:pt x="35" y="440"/>
                </a:cubicBezTo>
                <a:cubicBezTo>
                  <a:pt x="660" y="440"/>
                  <a:pt x="660" y="440"/>
                  <a:pt x="660" y="440"/>
                </a:cubicBezTo>
                <a:cubicBezTo>
                  <a:pt x="678" y="440"/>
                  <a:pt x="695" y="431"/>
                  <a:pt x="695" y="414"/>
                </a:cubicBezTo>
                <a:cubicBezTo>
                  <a:pt x="695" y="35"/>
                  <a:pt x="695" y="35"/>
                  <a:pt x="695" y="35"/>
                </a:cubicBezTo>
                <a:lnTo>
                  <a:pt x="695" y="27"/>
                </a:lnTo>
                <a:close/>
                <a:moveTo>
                  <a:pt x="343" y="167"/>
                </a:moveTo>
                <a:lnTo>
                  <a:pt x="343" y="167"/>
                </a:lnTo>
                <a:cubicBezTo>
                  <a:pt x="106" y="44"/>
                  <a:pt x="106" y="44"/>
                  <a:pt x="106" y="44"/>
                </a:cubicBezTo>
                <a:cubicBezTo>
                  <a:pt x="589" y="44"/>
                  <a:pt x="589" y="44"/>
                  <a:pt x="589" y="44"/>
                </a:cubicBezTo>
                <a:lnTo>
                  <a:pt x="343" y="167"/>
                </a:lnTo>
                <a:close/>
                <a:moveTo>
                  <a:pt x="44" y="396"/>
                </a:moveTo>
                <a:lnTo>
                  <a:pt x="44" y="396"/>
                </a:lnTo>
                <a:cubicBezTo>
                  <a:pt x="44" y="62"/>
                  <a:pt x="44" y="62"/>
                  <a:pt x="44" y="62"/>
                </a:cubicBezTo>
                <a:cubicBezTo>
                  <a:pt x="334" y="211"/>
                  <a:pt x="334" y="211"/>
                  <a:pt x="334" y="211"/>
                </a:cubicBezTo>
                <a:lnTo>
                  <a:pt x="334" y="211"/>
                </a:lnTo>
                <a:lnTo>
                  <a:pt x="334" y="211"/>
                </a:lnTo>
                <a:lnTo>
                  <a:pt x="334" y="211"/>
                </a:lnTo>
                <a:lnTo>
                  <a:pt x="334" y="211"/>
                </a:lnTo>
                <a:cubicBezTo>
                  <a:pt x="343" y="211"/>
                  <a:pt x="343" y="211"/>
                  <a:pt x="343" y="211"/>
                </a:cubicBezTo>
                <a:lnTo>
                  <a:pt x="343" y="211"/>
                </a:lnTo>
                <a:lnTo>
                  <a:pt x="343" y="211"/>
                </a:lnTo>
                <a:lnTo>
                  <a:pt x="343" y="211"/>
                </a:lnTo>
                <a:cubicBezTo>
                  <a:pt x="343" y="211"/>
                  <a:pt x="343" y="211"/>
                  <a:pt x="343" y="220"/>
                </a:cubicBezTo>
                <a:lnTo>
                  <a:pt x="343" y="220"/>
                </a:lnTo>
                <a:lnTo>
                  <a:pt x="343" y="220"/>
                </a:lnTo>
                <a:lnTo>
                  <a:pt x="343" y="220"/>
                </a:lnTo>
                <a:lnTo>
                  <a:pt x="343" y="220"/>
                </a:lnTo>
                <a:lnTo>
                  <a:pt x="343" y="220"/>
                </a:lnTo>
                <a:lnTo>
                  <a:pt x="343" y="220"/>
                </a:lnTo>
                <a:lnTo>
                  <a:pt x="343" y="220"/>
                </a:lnTo>
                <a:lnTo>
                  <a:pt x="343" y="220"/>
                </a:lnTo>
                <a:cubicBezTo>
                  <a:pt x="352" y="220"/>
                  <a:pt x="352" y="220"/>
                  <a:pt x="352" y="220"/>
                </a:cubicBezTo>
                <a:lnTo>
                  <a:pt x="352" y="220"/>
                </a:lnTo>
                <a:lnTo>
                  <a:pt x="352" y="220"/>
                </a:lnTo>
                <a:lnTo>
                  <a:pt x="352" y="220"/>
                </a:lnTo>
                <a:lnTo>
                  <a:pt x="352" y="220"/>
                </a:lnTo>
                <a:lnTo>
                  <a:pt x="352" y="220"/>
                </a:lnTo>
                <a:cubicBezTo>
                  <a:pt x="352" y="211"/>
                  <a:pt x="352" y="211"/>
                  <a:pt x="352" y="211"/>
                </a:cubicBezTo>
                <a:lnTo>
                  <a:pt x="352" y="211"/>
                </a:lnTo>
                <a:lnTo>
                  <a:pt x="352" y="211"/>
                </a:lnTo>
                <a:lnTo>
                  <a:pt x="352" y="211"/>
                </a:lnTo>
                <a:lnTo>
                  <a:pt x="352" y="211"/>
                </a:lnTo>
                <a:lnTo>
                  <a:pt x="352" y="211"/>
                </a:lnTo>
                <a:cubicBezTo>
                  <a:pt x="361" y="211"/>
                  <a:pt x="361" y="211"/>
                  <a:pt x="361" y="211"/>
                </a:cubicBezTo>
                <a:lnTo>
                  <a:pt x="361" y="211"/>
                </a:lnTo>
                <a:lnTo>
                  <a:pt x="361" y="211"/>
                </a:lnTo>
                <a:cubicBezTo>
                  <a:pt x="651" y="62"/>
                  <a:pt x="651" y="62"/>
                  <a:pt x="651" y="62"/>
                </a:cubicBezTo>
                <a:cubicBezTo>
                  <a:pt x="651" y="396"/>
                  <a:pt x="651" y="396"/>
                  <a:pt x="651" y="396"/>
                </a:cubicBezTo>
                <a:lnTo>
                  <a:pt x="44" y="396"/>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nvGrpSpPr>
          <p:cNvPr id="50" name="Group 49">
            <a:extLst>
              <a:ext uri="{FF2B5EF4-FFF2-40B4-BE49-F238E27FC236}">
                <a16:creationId xmlns:a16="http://schemas.microsoft.com/office/drawing/2014/main" id="{6F8A13D3-477F-BFDB-0582-7CE0018E2246}"/>
              </a:ext>
            </a:extLst>
          </p:cNvPr>
          <p:cNvGrpSpPr/>
          <p:nvPr/>
        </p:nvGrpSpPr>
        <p:grpSpPr>
          <a:xfrm>
            <a:off x="2979326" y="2656780"/>
            <a:ext cx="227246" cy="359048"/>
            <a:chOff x="3048636" y="2065332"/>
            <a:chExt cx="227246" cy="359048"/>
          </a:xfrm>
        </p:grpSpPr>
        <p:sp>
          <p:nvSpPr>
            <p:cNvPr id="51" name="Freeform 436">
              <a:extLst>
                <a:ext uri="{FF2B5EF4-FFF2-40B4-BE49-F238E27FC236}">
                  <a16:creationId xmlns:a16="http://schemas.microsoft.com/office/drawing/2014/main" id="{4A3D5B60-7B2C-76E5-ADBF-5759AAFA4A6A}"/>
                </a:ext>
              </a:extLst>
            </p:cNvPr>
            <p:cNvSpPr>
              <a:spLocks noChangeArrowheads="1"/>
            </p:cNvSpPr>
            <p:nvPr/>
          </p:nvSpPr>
          <p:spPr bwMode="auto">
            <a:xfrm>
              <a:off x="3048636" y="2065332"/>
              <a:ext cx="227246" cy="359048"/>
            </a:xfrm>
            <a:custGeom>
              <a:avLst/>
              <a:gdLst>
                <a:gd name="T0" fmla="*/ 220 w 441"/>
                <a:gd name="T1" fmla="*/ 695 h 696"/>
                <a:gd name="T2" fmla="*/ 220 w 441"/>
                <a:gd name="T3" fmla="*/ 695 h 696"/>
                <a:gd name="T4" fmla="*/ 203 w 441"/>
                <a:gd name="T5" fmla="*/ 687 h 696"/>
                <a:gd name="T6" fmla="*/ 106 w 441"/>
                <a:gd name="T7" fmla="*/ 502 h 696"/>
                <a:gd name="T8" fmla="*/ 0 w 441"/>
                <a:gd name="T9" fmla="*/ 220 h 696"/>
                <a:gd name="T10" fmla="*/ 220 w 441"/>
                <a:gd name="T11" fmla="*/ 0 h 696"/>
                <a:gd name="T12" fmla="*/ 440 w 441"/>
                <a:gd name="T13" fmla="*/ 220 h 696"/>
                <a:gd name="T14" fmla="*/ 343 w 441"/>
                <a:gd name="T15" fmla="*/ 502 h 696"/>
                <a:gd name="T16" fmla="*/ 238 w 441"/>
                <a:gd name="T17" fmla="*/ 687 h 696"/>
                <a:gd name="T18" fmla="*/ 220 w 441"/>
                <a:gd name="T19" fmla="*/ 695 h 696"/>
                <a:gd name="T20" fmla="*/ 220 w 441"/>
                <a:gd name="T21" fmla="*/ 44 h 696"/>
                <a:gd name="T22" fmla="*/ 220 w 441"/>
                <a:gd name="T23" fmla="*/ 44 h 696"/>
                <a:gd name="T24" fmla="*/ 44 w 441"/>
                <a:gd name="T25" fmla="*/ 220 h 696"/>
                <a:gd name="T26" fmla="*/ 141 w 441"/>
                <a:gd name="T27" fmla="*/ 484 h 696"/>
                <a:gd name="T28" fmla="*/ 220 w 441"/>
                <a:gd name="T29" fmla="*/ 625 h 696"/>
                <a:gd name="T30" fmla="*/ 299 w 441"/>
                <a:gd name="T31" fmla="*/ 484 h 696"/>
                <a:gd name="T32" fmla="*/ 396 w 441"/>
                <a:gd name="T33" fmla="*/ 220 h 696"/>
                <a:gd name="T34" fmla="*/ 220 w 441"/>
                <a:gd name="T35" fmla="*/ 44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696">
                  <a:moveTo>
                    <a:pt x="220" y="695"/>
                  </a:moveTo>
                  <a:lnTo>
                    <a:pt x="220" y="695"/>
                  </a:lnTo>
                  <a:cubicBezTo>
                    <a:pt x="212" y="695"/>
                    <a:pt x="212" y="687"/>
                    <a:pt x="203" y="687"/>
                  </a:cubicBezTo>
                  <a:cubicBezTo>
                    <a:pt x="203" y="687"/>
                    <a:pt x="150" y="599"/>
                    <a:pt x="106" y="502"/>
                  </a:cubicBezTo>
                  <a:cubicBezTo>
                    <a:pt x="36" y="370"/>
                    <a:pt x="0" y="273"/>
                    <a:pt x="0" y="220"/>
                  </a:cubicBezTo>
                  <a:cubicBezTo>
                    <a:pt x="0" y="97"/>
                    <a:pt x="97" y="0"/>
                    <a:pt x="220" y="0"/>
                  </a:cubicBezTo>
                  <a:cubicBezTo>
                    <a:pt x="343" y="0"/>
                    <a:pt x="440" y="97"/>
                    <a:pt x="440" y="220"/>
                  </a:cubicBezTo>
                  <a:cubicBezTo>
                    <a:pt x="440" y="273"/>
                    <a:pt x="405" y="370"/>
                    <a:pt x="343" y="502"/>
                  </a:cubicBezTo>
                  <a:cubicBezTo>
                    <a:pt x="291" y="599"/>
                    <a:pt x="247" y="687"/>
                    <a:pt x="238" y="687"/>
                  </a:cubicBezTo>
                  <a:cubicBezTo>
                    <a:pt x="238" y="687"/>
                    <a:pt x="229" y="695"/>
                    <a:pt x="220" y="695"/>
                  </a:cubicBezTo>
                  <a:close/>
                  <a:moveTo>
                    <a:pt x="220" y="44"/>
                  </a:moveTo>
                  <a:lnTo>
                    <a:pt x="220" y="44"/>
                  </a:lnTo>
                  <a:cubicBezTo>
                    <a:pt x="123" y="44"/>
                    <a:pt x="44" y="124"/>
                    <a:pt x="44" y="220"/>
                  </a:cubicBezTo>
                  <a:cubicBezTo>
                    <a:pt x="44" y="255"/>
                    <a:pt x="62" y="326"/>
                    <a:pt x="141" y="484"/>
                  </a:cubicBezTo>
                  <a:cubicBezTo>
                    <a:pt x="176" y="546"/>
                    <a:pt x="203" y="599"/>
                    <a:pt x="220" y="625"/>
                  </a:cubicBezTo>
                  <a:cubicBezTo>
                    <a:pt x="238" y="599"/>
                    <a:pt x="273" y="546"/>
                    <a:pt x="299" y="484"/>
                  </a:cubicBezTo>
                  <a:cubicBezTo>
                    <a:pt x="378" y="326"/>
                    <a:pt x="396" y="255"/>
                    <a:pt x="396" y="220"/>
                  </a:cubicBezTo>
                  <a:cubicBezTo>
                    <a:pt x="396" y="124"/>
                    <a:pt x="317" y="44"/>
                    <a:pt x="220" y="44"/>
                  </a:cubicBez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52" name="Freeform 437">
              <a:extLst>
                <a:ext uri="{FF2B5EF4-FFF2-40B4-BE49-F238E27FC236}">
                  <a16:creationId xmlns:a16="http://schemas.microsoft.com/office/drawing/2014/main" id="{BF363EC8-B9CE-C172-16F8-5A4F5A7CFE50}"/>
                </a:ext>
              </a:extLst>
            </p:cNvPr>
            <p:cNvSpPr>
              <a:spLocks noChangeArrowheads="1"/>
            </p:cNvSpPr>
            <p:nvPr/>
          </p:nvSpPr>
          <p:spPr bwMode="auto">
            <a:xfrm>
              <a:off x="3107720" y="2124415"/>
              <a:ext cx="109078" cy="104533"/>
            </a:xfrm>
            <a:custGeom>
              <a:avLst/>
              <a:gdLst>
                <a:gd name="T0" fmla="*/ 105 w 212"/>
                <a:gd name="T1" fmla="*/ 202 h 203"/>
                <a:gd name="T2" fmla="*/ 105 w 212"/>
                <a:gd name="T3" fmla="*/ 202 h 203"/>
                <a:gd name="T4" fmla="*/ 0 w 212"/>
                <a:gd name="T5" fmla="*/ 97 h 203"/>
                <a:gd name="T6" fmla="*/ 105 w 212"/>
                <a:gd name="T7" fmla="*/ 0 h 203"/>
                <a:gd name="T8" fmla="*/ 211 w 212"/>
                <a:gd name="T9" fmla="*/ 97 h 203"/>
                <a:gd name="T10" fmla="*/ 105 w 212"/>
                <a:gd name="T11" fmla="*/ 202 h 203"/>
                <a:gd name="T12" fmla="*/ 105 w 212"/>
                <a:gd name="T13" fmla="*/ 44 h 203"/>
                <a:gd name="T14" fmla="*/ 105 w 212"/>
                <a:gd name="T15" fmla="*/ 44 h 203"/>
                <a:gd name="T16" fmla="*/ 44 w 212"/>
                <a:gd name="T17" fmla="*/ 97 h 203"/>
                <a:gd name="T18" fmla="*/ 105 w 212"/>
                <a:gd name="T19" fmla="*/ 158 h 203"/>
                <a:gd name="T20" fmla="*/ 158 w 212"/>
                <a:gd name="T21" fmla="*/ 97 h 203"/>
                <a:gd name="T22" fmla="*/ 105 w 212"/>
                <a:gd name="T23" fmla="*/ 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203">
                  <a:moveTo>
                    <a:pt x="105" y="202"/>
                  </a:moveTo>
                  <a:lnTo>
                    <a:pt x="105" y="202"/>
                  </a:lnTo>
                  <a:cubicBezTo>
                    <a:pt x="52" y="202"/>
                    <a:pt x="0" y="158"/>
                    <a:pt x="0" y="97"/>
                  </a:cubicBezTo>
                  <a:cubicBezTo>
                    <a:pt x="0" y="44"/>
                    <a:pt x="52" y="0"/>
                    <a:pt x="105" y="0"/>
                  </a:cubicBezTo>
                  <a:cubicBezTo>
                    <a:pt x="158" y="0"/>
                    <a:pt x="211" y="44"/>
                    <a:pt x="211" y="97"/>
                  </a:cubicBezTo>
                  <a:cubicBezTo>
                    <a:pt x="211" y="158"/>
                    <a:pt x="158" y="202"/>
                    <a:pt x="105" y="202"/>
                  </a:cubicBezTo>
                  <a:close/>
                  <a:moveTo>
                    <a:pt x="105" y="44"/>
                  </a:moveTo>
                  <a:lnTo>
                    <a:pt x="105" y="44"/>
                  </a:lnTo>
                  <a:cubicBezTo>
                    <a:pt x="70" y="44"/>
                    <a:pt x="44" y="70"/>
                    <a:pt x="44" y="97"/>
                  </a:cubicBezTo>
                  <a:cubicBezTo>
                    <a:pt x="44" y="132"/>
                    <a:pt x="70" y="158"/>
                    <a:pt x="105" y="158"/>
                  </a:cubicBezTo>
                  <a:cubicBezTo>
                    <a:pt x="140" y="158"/>
                    <a:pt x="158" y="132"/>
                    <a:pt x="158" y="97"/>
                  </a:cubicBezTo>
                  <a:cubicBezTo>
                    <a:pt x="158" y="70"/>
                    <a:pt x="140" y="44"/>
                    <a:pt x="105" y="44"/>
                  </a:cubicBez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id="{B0180A83-57A3-653B-61D1-2BAC18DAF2D3}"/>
              </a:ext>
            </a:extLst>
          </p:cNvPr>
          <p:cNvGrpSpPr/>
          <p:nvPr/>
        </p:nvGrpSpPr>
        <p:grpSpPr>
          <a:xfrm>
            <a:off x="8581273" y="4123508"/>
            <a:ext cx="277240" cy="354503"/>
            <a:chOff x="8836582" y="3546973"/>
            <a:chExt cx="277240" cy="354503"/>
          </a:xfrm>
        </p:grpSpPr>
        <p:sp>
          <p:nvSpPr>
            <p:cNvPr id="54" name="Freeform 438">
              <a:extLst>
                <a:ext uri="{FF2B5EF4-FFF2-40B4-BE49-F238E27FC236}">
                  <a16:creationId xmlns:a16="http://schemas.microsoft.com/office/drawing/2014/main" id="{99AA1FBB-621B-EF32-DAFD-64C969D3D108}"/>
                </a:ext>
              </a:extLst>
            </p:cNvPr>
            <p:cNvSpPr>
              <a:spLocks noChangeArrowheads="1"/>
            </p:cNvSpPr>
            <p:nvPr/>
          </p:nvSpPr>
          <p:spPr bwMode="auto">
            <a:xfrm>
              <a:off x="8836582" y="3546973"/>
              <a:ext cx="277240" cy="354503"/>
            </a:xfrm>
            <a:custGeom>
              <a:avLst/>
              <a:gdLst>
                <a:gd name="T0" fmla="*/ 502 w 538"/>
                <a:gd name="T1" fmla="*/ 325 h 687"/>
                <a:gd name="T2" fmla="*/ 502 w 538"/>
                <a:gd name="T3" fmla="*/ 325 h 687"/>
                <a:gd name="T4" fmla="*/ 493 w 538"/>
                <a:gd name="T5" fmla="*/ 325 h 687"/>
                <a:gd name="T6" fmla="*/ 484 w 538"/>
                <a:gd name="T7" fmla="*/ 220 h 687"/>
                <a:gd name="T8" fmla="*/ 273 w 538"/>
                <a:gd name="T9" fmla="*/ 0 h 687"/>
                <a:gd name="T10" fmla="*/ 53 w 538"/>
                <a:gd name="T11" fmla="*/ 220 h 687"/>
                <a:gd name="T12" fmla="*/ 53 w 538"/>
                <a:gd name="T13" fmla="*/ 325 h 687"/>
                <a:gd name="T14" fmla="*/ 36 w 538"/>
                <a:gd name="T15" fmla="*/ 325 h 687"/>
                <a:gd name="T16" fmla="*/ 0 w 538"/>
                <a:gd name="T17" fmla="*/ 352 h 687"/>
                <a:gd name="T18" fmla="*/ 0 w 538"/>
                <a:gd name="T19" fmla="*/ 660 h 687"/>
                <a:gd name="T20" fmla="*/ 36 w 538"/>
                <a:gd name="T21" fmla="*/ 686 h 687"/>
                <a:gd name="T22" fmla="*/ 502 w 538"/>
                <a:gd name="T23" fmla="*/ 686 h 687"/>
                <a:gd name="T24" fmla="*/ 537 w 538"/>
                <a:gd name="T25" fmla="*/ 660 h 687"/>
                <a:gd name="T26" fmla="*/ 537 w 538"/>
                <a:gd name="T27" fmla="*/ 352 h 687"/>
                <a:gd name="T28" fmla="*/ 502 w 538"/>
                <a:gd name="T29" fmla="*/ 325 h 687"/>
                <a:gd name="T30" fmla="*/ 97 w 538"/>
                <a:gd name="T31" fmla="*/ 220 h 687"/>
                <a:gd name="T32" fmla="*/ 97 w 538"/>
                <a:gd name="T33" fmla="*/ 220 h 687"/>
                <a:gd name="T34" fmla="*/ 273 w 538"/>
                <a:gd name="T35" fmla="*/ 44 h 687"/>
                <a:gd name="T36" fmla="*/ 440 w 538"/>
                <a:gd name="T37" fmla="*/ 220 h 687"/>
                <a:gd name="T38" fmla="*/ 440 w 538"/>
                <a:gd name="T39" fmla="*/ 325 h 687"/>
                <a:gd name="T40" fmla="*/ 97 w 538"/>
                <a:gd name="T41" fmla="*/ 325 h 687"/>
                <a:gd name="T42" fmla="*/ 97 w 538"/>
                <a:gd name="T43" fmla="*/ 220 h 687"/>
                <a:gd name="T44" fmla="*/ 493 w 538"/>
                <a:gd name="T45" fmla="*/ 642 h 687"/>
                <a:gd name="T46" fmla="*/ 493 w 538"/>
                <a:gd name="T47" fmla="*/ 642 h 687"/>
                <a:gd name="T48" fmla="*/ 53 w 538"/>
                <a:gd name="T49" fmla="*/ 642 h 687"/>
                <a:gd name="T50" fmla="*/ 53 w 538"/>
                <a:gd name="T51" fmla="*/ 369 h 687"/>
                <a:gd name="T52" fmla="*/ 493 w 538"/>
                <a:gd name="T53" fmla="*/ 369 h 687"/>
                <a:gd name="T54" fmla="*/ 493 w 538"/>
                <a:gd name="T55" fmla="*/ 64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8" h="687">
                  <a:moveTo>
                    <a:pt x="502" y="325"/>
                  </a:moveTo>
                  <a:lnTo>
                    <a:pt x="502" y="325"/>
                  </a:lnTo>
                  <a:cubicBezTo>
                    <a:pt x="493" y="325"/>
                    <a:pt x="493" y="325"/>
                    <a:pt x="493" y="325"/>
                  </a:cubicBezTo>
                  <a:cubicBezTo>
                    <a:pt x="484" y="220"/>
                    <a:pt x="484" y="220"/>
                    <a:pt x="484" y="220"/>
                  </a:cubicBezTo>
                  <a:cubicBezTo>
                    <a:pt x="484" y="97"/>
                    <a:pt x="387" y="0"/>
                    <a:pt x="273" y="0"/>
                  </a:cubicBezTo>
                  <a:cubicBezTo>
                    <a:pt x="150" y="0"/>
                    <a:pt x="53" y="97"/>
                    <a:pt x="53" y="220"/>
                  </a:cubicBezTo>
                  <a:cubicBezTo>
                    <a:pt x="53" y="325"/>
                    <a:pt x="53" y="325"/>
                    <a:pt x="53" y="325"/>
                  </a:cubicBezTo>
                  <a:cubicBezTo>
                    <a:pt x="36" y="325"/>
                    <a:pt x="36" y="325"/>
                    <a:pt x="36" y="325"/>
                  </a:cubicBezTo>
                  <a:cubicBezTo>
                    <a:pt x="18" y="325"/>
                    <a:pt x="0" y="334"/>
                    <a:pt x="0" y="352"/>
                  </a:cubicBezTo>
                  <a:cubicBezTo>
                    <a:pt x="0" y="660"/>
                    <a:pt x="0" y="660"/>
                    <a:pt x="0" y="660"/>
                  </a:cubicBezTo>
                  <a:cubicBezTo>
                    <a:pt x="0" y="677"/>
                    <a:pt x="18" y="686"/>
                    <a:pt x="36" y="686"/>
                  </a:cubicBezTo>
                  <a:cubicBezTo>
                    <a:pt x="502" y="686"/>
                    <a:pt x="502" y="686"/>
                    <a:pt x="502" y="686"/>
                  </a:cubicBezTo>
                  <a:cubicBezTo>
                    <a:pt x="519" y="686"/>
                    <a:pt x="537" y="677"/>
                    <a:pt x="537" y="660"/>
                  </a:cubicBezTo>
                  <a:cubicBezTo>
                    <a:pt x="537" y="352"/>
                    <a:pt x="537" y="352"/>
                    <a:pt x="537" y="352"/>
                  </a:cubicBezTo>
                  <a:cubicBezTo>
                    <a:pt x="537" y="334"/>
                    <a:pt x="519" y="325"/>
                    <a:pt x="502" y="325"/>
                  </a:cubicBezTo>
                  <a:close/>
                  <a:moveTo>
                    <a:pt x="97" y="220"/>
                  </a:moveTo>
                  <a:lnTo>
                    <a:pt x="97" y="220"/>
                  </a:lnTo>
                  <a:cubicBezTo>
                    <a:pt x="97" y="123"/>
                    <a:pt x="176" y="44"/>
                    <a:pt x="273" y="44"/>
                  </a:cubicBezTo>
                  <a:cubicBezTo>
                    <a:pt x="361" y="44"/>
                    <a:pt x="440" y="123"/>
                    <a:pt x="440" y="220"/>
                  </a:cubicBezTo>
                  <a:cubicBezTo>
                    <a:pt x="440" y="325"/>
                    <a:pt x="440" y="325"/>
                    <a:pt x="440" y="325"/>
                  </a:cubicBezTo>
                  <a:cubicBezTo>
                    <a:pt x="97" y="325"/>
                    <a:pt x="97" y="325"/>
                    <a:pt x="97" y="325"/>
                  </a:cubicBezTo>
                  <a:lnTo>
                    <a:pt x="97" y="220"/>
                  </a:lnTo>
                  <a:close/>
                  <a:moveTo>
                    <a:pt x="493" y="642"/>
                  </a:moveTo>
                  <a:lnTo>
                    <a:pt x="493" y="642"/>
                  </a:lnTo>
                  <a:cubicBezTo>
                    <a:pt x="53" y="642"/>
                    <a:pt x="53" y="642"/>
                    <a:pt x="53" y="642"/>
                  </a:cubicBezTo>
                  <a:cubicBezTo>
                    <a:pt x="53" y="369"/>
                    <a:pt x="53" y="369"/>
                    <a:pt x="53" y="369"/>
                  </a:cubicBezTo>
                  <a:cubicBezTo>
                    <a:pt x="493" y="369"/>
                    <a:pt x="493" y="369"/>
                    <a:pt x="493" y="369"/>
                  </a:cubicBezTo>
                  <a:lnTo>
                    <a:pt x="493" y="642"/>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55" name="Freeform 439">
              <a:extLst>
                <a:ext uri="{FF2B5EF4-FFF2-40B4-BE49-F238E27FC236}">
                  <a16:creationId xmlns:a16="http://schemas.microsoft.com/office/drawing/2014/main" id="{B75C8E6D-4CDE-31D0-EC8C-019C9B7DBAB9}"/>
                </a:ext>
              </a:extLst>
            </p:cNvPr>
            <p:cNvSpPr>
              <a:spLocks noChangeArrowheads="1"/>
            </p:cNvSpPr>
            <p:nvPr/>
          </p:nvSpPr>
          <p:spPr bwMode="auto">
            <a:xfrm>
              <a:off x="9032013" y="3774219"/>
              <a:ext cx="22725" cy="68174"/>
            </a:xfrm>
            <a:custGeom>
              <a:avLst/>
              <a:gdLst>
                <a:gd name="T0" fmla="*/ 26 w 45"/>
                <a:gd name="T1" fmla="*/ 132 h 133"/>
                <a:gd name="T2" fmla="*/ 26 w 45"/>
                <a:gd name="T3" fmla="*/ 132 h 133"/>
                <a:gd name="T4" fmla="*/ 44 w 45"/>
                <a:gd name="T5" fmla="*/ 105 h 133"/>
                <a:gd name="T6" fmla="*/ 44 w 45"/>
                <a:gd name="T7" fmla="*/ 26 h 133"/>
                <a:gd name="T8" fmla="*/ 26 w 45"/>
                <a:gd name="T9" fmla="*/ 0 h 133"/>
                <a:gd name="T10" fmla="*/ 0 w 45"/>
                <a:gd name="T11" fmla="*/ 26 h 133"/>
                <a:gd name="T12" fmla="*/ 0 w 45"/>
                <a:gd name="T13" fmla="*/ 105 h 133"/>
                <a:gd name="T14" fmla="*/ 26 w 45"/>
                <a:gd name="T15" fmla="*/ 132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33">
                  <a:moveTo>
                    <a:pt x="26" y="132"/>
                  </a:moveTo>
                  <a:lnTo>
                    <a:pt x="26" y="132"/>
                  </a:lnTo>
                  <a:cubicBezTo>
                    <a:pt x="35" y="132"/>
                    <a:pt x="44" y="123"/>
                    <a:pt x="44" y="105"/>
                  </a:cubicBezTo>
                  <a:cubicBezTo>
                    <a:pt x="44" y="26"/>
                    <a:pt x="44" y="26"/>
                    <a:pt x="44" y="26"/>
                  </a:cubicBezTo>
                  <a:cubicBezTo>
                    <a:pt x="44" y="17"/>
                    <a:pt x="35" y="0"/>
                    <a:pt x="26" y="0"/>
                  </a:cubicBezTo>
                  <a:cubicBezTo>
                    <a:pt x="8" y="0"/>
                    <a:pt x="0" y="17"/>
                    <a:pt x="0" y="26"/>
                  </a:cubicBezTo>
                  <a:cubicBezTo>
                    <a:pt x="0" y="105"/>
                    <a:pt x="0" y="105"/>
                    <a:pt x="0" y="105"/>
                  </a:cubicBezTo>
                  <a:cubicBezTo>
                    <a:pt x="0" y="123"/>
                    <a:pt x="8" y="132"/>
                    <a:pt x="26" y="132"/>
                  </a:cubicBezTo>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sp>
        <p:nvSpPr>
          <p:cNvPr id="56" name="CuadroTexto 554">
            <a:extLst>
              <a:ext uri="{FF2B5EF4-FFF2-40B4-BE49-F238E27FC236}">
                <a16:creationId xmlns:a16="http://schemas.microsoft.com/office/drawing/2014/main" id="{8FC989F1-D996-6925-713B-6652B8FDCCFD}"/>
              </a:ext>
            </a:extLst>
          </p:cNvPr>
          <p:cNvSpPr txBox="1"/>
          <p:nvPr/>
        </p:nvSpPr>
        <p:spPr>
          <a:xfrm>
            <a:off x="153166" y="2233866"/>
            <a:ext cx="2505744" cy="1200329"/>
          </a:xfrm>
          <a:prstGeom prst="rect">
            <a:avLst/>
          </a:prstGeom>
          <a:noFill/>
        </p:spPr>
        <p:txBody>
          <a:bodyPr wrap="square" rtlCol="0">
            <a:spAutoFit/>
          </a:bodyPr>
          <a:lstStyle/>
          <a:p>
            <a:pPr algn="r"/>
            <a:r>
              <a:rPr lang="en-IE" dirty="0">
                <a:solidFill>
                  <a:srgbClr val="292668"/>
                </a:solidFill>
                <a:latin typeface="Calibri" panose="020F0502020204030204" pitchFamily="34" charset="0"/>
                <a:ea typeface="Lato" charset="0"/>
                <a:cs typeface="Calibri" panose="020F0502020204030204" pitchFamily="34" charset="0"/>
              </a:rPr>
              <a:t>Forstå sammenhængen mellem mad, kultur og turisme</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58" name="CuadroTexto 556">
            <a:extLst>
              <a:ext uri="{FF2B5EF4-FFF2-40B4-BE49-F238E27FC236}">
                <a16:creationId xmlns:a16="http://schemas.microsoft.com/office/drawing/2014/main" id="{138082A3-9A6C-1971-03CE-538592C53B08}"/>
              </a:ext>
            </a:extLst>
          </p:cNvPr>
          <p:cNvSpPr txBox="1"/>
          <p:nvPr/>
        </p:nvSpPr>
        <p:spPr>
          <a:xfrm>
            <a:off x="301936" y="3748338"/>
            <a:ext cx="2395460" cy="923330"/>
          </a:xfrm>
          <a:prstGeom prst="rect">
            <a:avLst/>
          </a:prstGeom>
          <a:noFill/>
        </p:spPr>
        <p:txBody>
          <a:bodyPr wrap="square" rtlCol="0">
            <a:spAutoFit/>
          </a:bodyPr>
          <a:lstStyle/>
          <a:p>
            <a:pPr algn="r"/>
            <a:r>
              <a:rPr lang="en-IE">
                <a:solidFill>
                  <a:srgbClr val="292668"/>
                </a:solidFill>
                <a:latin typeface="Calibri" panose="020F0502020204030204" pitchFamily="34" charset="0"/>
                <a:ea typeface="Lato" charset="0"/>
                <a:cs typeface="Calibri" panose="020F0502020204030204" pitchFamily="34" charset="0"/>
              </a:rPr>
              <a:t>Designe og evaluere spændende madturismeoplevelser</a:t>
            </a:r>
            <a:endParaRPr lang="en-US">
              <a:solidFill>
                <a:srgbClr val="292668"/>
              </a:solidFill>
              <a:latin typeface="Calibri" panose="020F0502020204030204" pitchFamily="34" charset="0"/>
              <a:ea typeface="Lato" charset="0"/>
              <a:cs typeface="Calibri" panose="020F0502020204030204" pitchFamily="34" charset="0"/>
            </a:endParaRPr>
          </a:p>
        </p:txBody>
      </p:sp>
      <p:sp>
        <p:nvSpPr>
          <p:cNvPr id="60" name="CuadroTexto 558">
            <a:extLst>
              <a:ext uri="{FF2B5EF4-FFF2-40B4-BE49-F238E27FC236}">
                <a16:creationId xmlns:a16="http://schemas.microsoft.com/office/drawing/2014/main" id="{B0C7E91A-F0C7-CC7C-EFF3-4A7F8E37ADF5}"/>
              </a:ext>
            </a:extLst>
          </p:cNvPr>
          <p:cNvSpPr txBox="1"/>
          <p:nvPr/>
        </p:nvSpPr>
        <p:spPr>
          <a:xfrm>
            <a:off x="375162" y="4882551"/>
            <a:ext cx="2349649" cy="1477328"/>
          </a:xfrm>
          <a:prstGeom prst="rect">
            <a:avLst/>
          </a:prstGeom>
          <a:noFill/>
        </p:spPr>
        <p:txBody>
          <a:bodyPr wrap="square" rtlCol="0">
            <a:spAutoFit/>
          </a:bodyPr>
          <a:lstStyle/>
          <a:p>
            <a:pPr algn="r"/>
            <a:r>
              <a:rPr lang="en-IE" dirty="0">
                <a:solidFill>
                  <a:srgbClr val="292668"/>
                </a:solidFill>
                <a:latin typeface="Calibri" panose="020F0502020204030204" pitchFamily="34" charset="0"/>
                <a:ea typeface="Lato" charset="0"/>
                <a:cs typeface="Calibri" panose="020F0502020204030204" pitchFamily="34" charset="0"/>
              </a:rPr>
              <a:t>Tilegne sig praktiske færdigheder gennem feltbesøg, sensorisk udforskning og analyse af destinationer</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62" name="CuadroTexto 560">
            <a:extLst>
              <a:ext uri="{FF2B5EF4-FFF2-40B4-BE49-F238E27FC236}">
                <a16:creationId xmlns:a16="http://schemas.microsoft.com/office/drawing/2014/main" id="{1EB6D683-6588-7F91-F7A9-F6B70CA6041E}"/>
              </a:ext>
            </a:extLst>
          </p:cNvPr>
          <p:cNvSpPr txBox="1"/>
          <p:nvPr/>
        </p:nvSpPr>
        <p:spPr>
          <a:xfrm>
            <a:off x="9001335" y="1872550"/>
            <a:ext cx="2209404" cy="1200329"/>
          </a:xfrm>
          <a:prstGeom prst="rect">
            <a:avLst/>
          </a:prstGeom>
          <a:noFill/>
        </p:spPr>
        <p:txBody>
          <a:bodyPr wrap="square" rtlCol="0">
            <a:spAutoFit/>
          </a:bodyPr>
          <a:lstStyle/>
          <a:p>
            <a:r>
              <a:rPr lang="en-IE" dirty="0">
                <a:solidFill>
                  <a:srgbClr val="292668"/>
                </a:solidFill>
                <a:latin typeface="Calibri" panose="020F0502020204030204" pitchFamily="34" charset="0"/>
                <a:ea typeface="Lato" charset="0"/>
                <a:cs typeface="Calibri" panose="020F0502020204030204" pitchFamily="34" charset="0"/>
              </a:rPr>
              <a:t>Anvende principper for bæredygtig og stedbaseret udvikling af madturisme</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64" name="CuadroTexto 562">
            <a:extLst>
              <a:ext uri="{FF2B5EF4-FFF2-40B4-BE49-F238E27FC236}">
                <a16:creationId xmlns:a16="http://schemas.microsoft.com/office/drawing/2014/main" id="{33B60AE9-BE8E-911F-2F32-738325BE5078}"/>
              </a:ext>
            </a:extLst>
          </p:cNvPr>
          <p:cNvSpPr txBox="1"/>
          <p:nvPr/>
        </p:nvSpPr>
        <p:spPr>
          <a:xfrm>
            <a:off x="9047360" y="3464362"/>
            <a:ext cx="2285363" cy="1477328"/>
          </a:xfrm>
          <a:prstGeom prst="rect">
            <a:avLst/>
          </a:prstGeom>
          <a:noFill/>
        </p:spPr>
        <p:txBody>
          <a:bodyPr wrap="square" rtlCol="0">
            <a:spAutoFit/>
          </a:bodyPr>
          <a:lstStyle/>
          <a:p>
            <a:r>
              <a:rPr lang="en-IE" dirty="0">
                <a:solidFill>
                  <a:srgbClr val="292668"/>
                </a:solidFill>
                <a:latin typeface="Calibri" panose="020F0502020204030204" pitchFamily="34" charset="0"/>
                <a:ea typeface="Lato" charset="0"/>
                <a:cs typeface="Calibri" panose="020F0502020204030204" pitchFamily="34" charset="0"/>
              </a:rPr>
              <a:t>Samarbejde med interessenter i lokalsamfundet og branchen for at udforske innovation inden for madturisme</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66" name="CuadroTexto 564">
            <a:extLst>
              <a:ext uri="{FF2B5EF4-FFF2-40B4-BE49-F238E27FC236}">
                <a16:creationId xmlns:a16="http://schemas.microsoft.com/office/drawing/2014/main" id="{8DE12F4E-5946-67ED-2CF4-8083992626CA}"/>
              </a:ext>
            </a:extLst>
          </p:cNvPr>
          <p:cNvSpPr txBox="1"/>
          <p:nvPr/>
        </p:nvSpPr>
        <p:spPr>
          <a:xfrm>
            <a:off x="9074163" y="5274466"/>
            <a:ext cx="2258560" cy="923330"/>
          </a:xfrm>
          <a:prstGeom prst="rect">
            <a:avLst/>
          </a:prstGeom>
          <a:noFill/>
        </p:spPr>
        <p:txBody>
          <a:bodyPr wrap="square" rtlCol="0">
            <a:spAutoFit/>
          </a:bodyPr>
          <a:lstStyle/>
          <a:p>
            <a:r>
              <a:rPr lang="en-IE" dirty="0">
                <a:solidFill>
                  <a:srgbClr val="292668"/>
                </a:solidFill>
                <a:latin typeface="Calibri" panose="020F0502020204030204" pitchFamily="34" charset="0"/>
                <a:ea typeface="Lato" charset="0"/>
                <a:cs typeface="Calibri" panose="020F0502020204030204" pitchFamily="34" charset="0"/>
              </a:rPr>
              <a:t>Analysere og kortlægge maddestinationer og lokale kulinariske ressourcer</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68" name="Freeform 432">
            <a:extLst>
              <a:ext uri="{FF2B5EF4-FFF2-40B4-BE49-F238E27FC236}">
                <a16:creationId xmlns:a16="http://schemas.microsoft.com/office/drawing/2014/main" id="{8436F954-CE5E-1E06-3CE1-E181B28577AC}"/>
              </a:ext>
            </a:extLst>
          </p:cNvPr>
          <p:cNvSpPr>
            <a:spLocks noChangeArrowheads="1"/>
          </p:cNvSpPr>
          <p:nvPr/>
        </p:nvSpPr>
        <p:spPr bwMode="auto">
          <a:xfrm>
            <a:off x="4245084" y="4032752"/>
            <a:ext cx="290875" cy="354503"/>
          </a:xfrm>
          <a:custGeom>
            <a:avLst/>
            <a:gdLst>
              <a:gd name="T0" fmla="*/ 554 w 564"/>
              <a:gd name="T1" fmla="*/ 536 h 687"/>
              <a:gd name="T2" fmla="*/ 554 w 564"/>
              <a:gd name="T3" fmla="*/ 536 h 687"/>
              <a:gd name="T4" fmla="*/ 501 w 564"/>
              <a:gd name="T5" fmla="*/ 396 h 687"/>
              <a:gd name="T6" fmla="*/ 492 w 564"/>
              <a:gd name="T7" fmla="*/ 246 h 687"/>
              <a:gd name="T8" fmla="*/ 492 w 564"/>
              <a:gd name="T9" fmla="*/ 211 h 687"/>
              <a:gd name="T10" fmla="*/ 492 w 564"/>
              <a:gd name="T11" fmla="*/ 167 h 687"/>
              <a:gd name="T12" fmla="*/ 281 w 564"/>
              <a:gd name="T13" fmla="*/ 0 h 687"/>
              <a:gd name="T14" fmla="*/ 141 w 564"/>
              <a:gd name="T15" fmla="*/ 44 h 687"/>
              <a:gd name="T16" fmla="*/ 61 w 564"/>
              <a:gd name="T17" fmla="*/ 167 h 687"/>
              <a:gd name="T18" fmla="*/ 61 w 564"/>
              <a:gd name="T19" fmla="*/ 211 h 687"/>
              <a:gd name="T20" fmla="*/ 61 w 564"/>
              <a:gd name="T21" fmla="*/ 255 h 687"/>
              <a:gd name="T22" fmla="*/ 61 w 564"/>
              <a:gd name="T23" fmla="*/ 264 h 687"/>
              <a:gd name="T24" fmla="*/ 61 w 564"/>
              <a:gd name="T25" fmla="*/ 264 h 687"/>
              <a:gd name="T26" fmla="*/ 61 w 564"/>
              <a:gd name="T27" fmla="*/ 404 h 687"/>
              <a:gd name="T28" fmla="*/ 9 w 564"/>
              <a:gd name="T29" fmla="*/ 536 h 687"/>
              <a:gd name="T30" fmla="*/ 0 w 564"/>
              <a:gd name="T31" fmla="*/ 572 h 687"/>
              <a:gd name="T32" fmla="*/ 26 w 564"/>
              <a:gd name="T33" fmla="*/ 589 h 687"/>
              <a:gd name="T34" fmla="*/ 26 w 564"/>
              <a:gd name="T35" fmla="*/ 589 h 687"/>
              <a:gd name="T36" fmla="*/ 114 w 564"/>
              <a:gd name="T37" fmla="*/ 589 h 687"/>
              <a:gd name="T38" fmla="*/ 176 w 564"/>
              <a:gd name="T39" fmla="*/ 660 h 687"/>
              <a:gd name="T40" fmla="*/ 281 w 564"/>
              <a:gd name="T41" fmla="*/ 686 h 687"/>
              <a:gd name="T42" fmla="*/ 387 w 564"/>
              <a:gd name="T43" fmla="*/ 660 h 687"/>
              <a:gd name="T44" fmla="*/ 448 w 564"/>
              <a:gd name="T45" fmla="*/ 589 h 687"/>
              <a:gd name="T46" fmla="*/ 528 w 564"/>
              <a:gd name="T47" fmla="*/ 589 h 687"/>
              <a:gd name="T48" fmla="*/ 528 w 564"/>
              <a:gd name="T49" fmla="*/ 589 h 687"/>
              <a:gd name="T50" fmla="*/ 563 w 564"/>
              <a:gd name="T51" fmla="*/ 572 h 687"/>
              <a:gd name="T52" fmla="*/ 554 w 564"/>
              <a:gd name="T53" fmla="*/ 536 h 687"/>
              <a:gd name="T54" fmla="*/ 360 w 564"/>
              <a:gd name="T55" fmla="*/ 624 h 687"/>
              <a:gd name="T56" fmla="*/ 360 w 564"/>
              <a:gd name="T57" fmla="*/ 624 h 687"/>
              <a:gd name="T58" fmla="*/ 281 w 564"/>
              <a:gd name="T59" fmla="*/ 642 h 687"/>
              <a:gd name="T60" fmla="*/ 202 w 564"/>
              <a:gd name="T61" fmla="*/ 624 h 687"/>
              <a:gd name="T62" fmla="*/ 167 w 564"/>
              <a:gd name="T63" fmla="*/ 589 h 687"/>
              <a:gd name="T64" fmla="*/ 281 w 564"/>
              <a:gd name="T65" fmla="*/ 589 h 687"/>
              <a:gd name="T66" fmla="*/ 396 w 564"/>
              <a:gd name="T67" fmla="*/ 589 h 687"/>
              <a:gd name="T68" fmla="*/ 360 w 564"/>
              <a:gd name="T69" fmla="*/ 624 h 687"/>
              <a:gd name="T70" fmla="*/ 466 w 564"/>
              <a:gd name="T71" fmla="*/ 545 h 687"/>
              <a:gd name="T72" fmla="*/ 466 w 564"/>
              <a:gd name="T73" fmla="*/ 545 h 687"/>
              <a:gd name="T74" fmla="*/ 466 w 564"/>
              <a:gd name="T75" fmla="*/ 545 h 687"/>
              <a:gd name="T76" fmla="*/ 281 w 564"/>
              <a:gd name="T77" fmla="*/ 545 h 687"/>
              <a:gd name="T78" fmla="*/ 52 w 564"/>
              <a:gd name="T79" fmla="*/ 545 h 687"/>
              <a:gd name="T80" fmla="*/ 105 w 564"/>
              <a:gd name="T81" fmla="*/ 404 h 687"/>
              <a:gd name="T82" fmla="*/ 105 w 564"/>
              <a:gd name="T83" fmla="*/ 255 h 687"/>
              <a:gd name="T84" fmla="*/ 105 w 564"/>
              <a:gd name="T85" fmla="*/ 246 h 687"/>
              <a:gd name="T86" fmla="*/ 105 w 564"/>
              <a:gd name="T87" fmla="*/ 246 h 687"/>
              <a:gd name="T88" fmla="*/ 105 w 564"/>
              <a:gd name="T89" fmla="*/ 202 h 687"/>
              <a:gd name="T90" fmla="*/ 105 w 564"/>
              <a:gd name="T91" fmla="*/ 176 h 687"/>
              <a:gd name="T92" fmla="*/ 167 w 564"/>
              <a:gd name="T93" fmla="*/ 79 h 687"/>
              <a:gd name="T94" fmla="*/ 281 w 564"/>
              <a:gd name="T95" fmla="*/ 44 h 687"/>
              <a:gd name="T96" fmla="*/ 448 w 564"/>
              <a:gd name="T97" fmla="*/ 176 h 687"/>
              <a:gd name="T98" fmla="*/ 448 w 564"/>
              <a:gd name="T99" fmla="*/ 202 h 687"/>
              <a:gd name="T100" fmla="*/ 448 w 564"/>
              <a:gd name="T101" fmla="*/ 246 h 687"/>
              <a:gd name="T102" fmla="*/ 457 w 564"/>
              <a:gd name="T103" fmla="*/ 404 h 687"/>
              <a:gd name="T104" fmla="*/ 501 w 564"/>
              <a:gd name="T105" fmla="*/ 545 h 687"/>
              <a:gd name="T106" fmla="*/ 466 w 564"/>
              <a:gd name="T107" fmla="*/ 54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4" h="687">
                <a:moveTo>
                  <a:pt x="554" y="536"/>
                </a:moveTo>
                <a:lnTo>
                  <a:pt x="554" y="536"/>
                </a:lnTo>
                <a:cubicBezTo>
                  <a:pt x="528" y="510"/>
                  <a:pt x="510" y="457"/>
                  <a:pt x="501" y="396"/>
                </a:cubicBezTo>
                <a:cubicBezTo>
                  <a:pt x="492" y="343"/>
                  <a:pt x="492" y="290"/>
                  <a:pt x="492" y="246"/>
                </a:cubicBezTo>
                <a:cubicBezTo>
                  <a:pt x="492" y="237"/>
                  <a:pt x="492" y="220"/>
                  <a:pt x="492" y="211"/>
                </a:cubicBezTo>
                <a:cubicBezTo>
                  <a:pt x="501" y="193"/>
                  <a:pt x="492" y="185"/>
                  <a:pt x="492" y="167"/>
                </a:cubicBezTo>
                <a:cubicBezTo>
                  <a:pt x="475" y="70"/>
                  <a:pt x="387" y="0"/>
                  <a:pt x="281" y="0"/>
                </a:cubicBezTo>
                <a:cubicBezTo>
                  <a:pt x="228" y="0"/>
                  <a:pt x="176" y="17"/>
                  <a:pt x="141" y="44"/>
                </a:cubicBezTo>
                <a:cubicBezTo>
                  <a:pt x="105" y="70"/>
                  <a:pt x="79" y="114"/>
                  <a:pt x="61" y="167"/>
                </a:cubicBezTo>
                <a:cubicBezTo>
                  <a:pt x="61" y="176"/>
                  <a:pt x="61" y="193"/>
                  <a:pt x="61" y="211"/>
                </a:cubicBezTo>
                <a:cubicBezTo>
                  <a:pt x="61" y="220"/>
                  <a:pt x="61" y="237"/>
                  <a:pt x="61" y="255"/>
                </a:cubicBezTo>
                <a:cubicBezTo>
                  <a:pt x="61" y="264"/>
                  <a:pt x="61" y="264"/>
                  <a:pt x="61" y="264"/>
                </a:cubicBezTo>
                <a:lnTo>
                  <a:pt x="61" y="264"/>
                </a:lnTo>
                <a:cubicBezTo>
                  <a:pt x="61" y="299"/>
                  <a:pt x="61" y="352"/>
                  <a:pt x="61" y="404"/>
                </a:cubicBezTo>
                <a:cubicBezTo>
                  <a:pt x="52" y="466"/>
                  <a:pt x="35" y="510"/>
                  <a:pt x="9" y="536"/>
                </a:cubicBezTo>
                <a:cubicBezTo>
                  <a:pt x="0" y="545"/>
                  <a:pt x="0" y="563"/>
                  <a:pt x="0" y="572"/>
                </a:cubicBezTo>
                <a:cubicBezTo>
                  <a:pt x="9" y="580"/>
                  <a:pt x="17" y="589"/>
                  <a:pt x="26" y="589"/>
                </a:cubicBezTo>
                <a:lnTo>
                  <a:pt x="26" y="589"/>
                </a:lnTo>
                <a:cubicBezTo>
                  <a:pt x="114" y="589"/>
                  <a:pt x="114" y="589"/>
                  <a:pt x="114" y="589"/>
                </a:cubicBezTo>
                <a:cubicBezTo>
                  <a:pt x="132" y="616"/>
                  <a:pt x="149" y="642"/>
                  <a:pt x="176" y="660"/>
                </a:cubicBezTo>
                <a:cubicBezTo>
                  <a:pt x="211" y="677"/>
                  <a:pt x="246" y="686"/>
                  <a:pt x="281" y="686"/>
                </a:cubicBezTo>
                <a:cubicBezTo>
                  <a:pt x="316" y="686"/>
                  <a:pt x="352" y="677"/>
                  <a:pt x="387" y="660"/>
                </a:cubicBezTo>
                <a:cubicBezTo>
                  <a:pt x="413" y="642"/>
                  <a:pt x="431" y="616"/>
                  <a:pt x="448" y="589"/>
                </a:cubicBezTo>
                <a:cubicBezTo>
                  <a:pt x="528" y="589"/>
                  <a:pt x="528" y="589"/>
                  <a:pt x="528" y="589"/>
                </a:cubicBezTo>
                <a:lnTo>
                  <a:pt x="528" y="589"/>
                </a:lnTo>
                <a:cubicBezTo>
                  <a:pt x="545" y="589"/>
                  <a:pt x="554" y="580"/>
                  <a:pt x="563" y="572"/>
                </a:cubicBezTo>
                <a:cubicBezTo>
                  <a:pt x="563" y="563"/>
                  <a:pt x="563" y="545"/>
                  <a:pt x="554" y="536"/>
                </a:cubicBezTo>
                <a:close/>
                <a:moveTo>
                  <a:pt x="360" y="624"/>
                </a:moveTo>
                <a:lnTo>
                  <a:pt x="360" y="624"/>
                </a:lnTo>
                <a:cubicBezTo>
                  <a:pt x="334" y="633"/>
                  <a:pt x="308" y="642"/>
                  <a:pt x="281" y="642"/>
                </a:cubicBezTo>
                <a:cubicBezTo>
                  <a:pt x="255" y="642"/>
                  <a:pt x="228" y="633"/>
                  <a:pt x="202" y="624"/>
                </a:cubicBezTo>
                <a:cubicBezTo>
                  <a:pt x="184" y="616"/>
                  <a:pt x="176" y="598"/>
                  <a:pt x="167" y="589"/>
                </a:cubicBezTo>
                <a:cubicBezTo>
                  <a:pt x="281" y="589"/>
                  <a:pt x="281" y="589"/>
                  <a:pt x="281" y="589"/>
                </a:cubicBezTo>
                <a:cubicBezTo>
                  <a:pt x="396" y="589"/>
                  <a:pt x="396" y="589"/>
                  <a:pt x="396" y="589"/>
                </a:cubicBezTo>
                <a:cubicBezTo>
                  <a:pt x="387" y="598"/>
                  <a:pt x="369" y="616"/>
                  <a:pt x="360" y="624"/>
                </a:cubicBezTo>
                <a:close/>
                <a:moveTo>
                  <a:pt x="466" y="545"/>
                </a:moveTo>
                <a:lnTo>
                  <a:pt x="466" y="545"/>
                </a:lnTo>
                <a:lnTo>
                  <a:pt x="466" y="545"/>
                </a:lnTo>
                <a:cubicBezTo>
                  <a:pt x="281" y="545"/>
                  <a:pt x="281" y="545"/>
                  <a:pt x="281" y="545"/>
                </a:cubicBezTo>
                <a:cubicBezTo>
                  <a:pt x="52" y="545"/>
                  <a:pt x="52" y="545"/>
                  <a:pt x="52" y="545"/>
                </a:cubicBezTo>
                <a:cubicBezTo>
                  <a:pt x="79" y="510"/>
                  <a:pt x="97" y="466"/>
                  <a:pt x="105" y="404"/>
                </a:cubicBezTo>
                <a:cubicBezTo>
                  <a:pt x="114" y="352"/>
                  <a:pt x="114" y="290"/>
                  <a:pt x="105" y="255"/>
                </a:cubicBezTo>
                <a:cubicBezTo>
                  <a:pt x="105" y="246"/>
                  <a:pt x="105" y="246"/>
                  <a:pt x="105" y="246"/>
                </a:cubicBezTo>
                <a:lnTo>
                  <a:pt x="105" y="246"/>
                </a:lnTo>
                <a:cubicBezTo>
                  <a:pt x="105" y="228"/>
                  <a:pt x="105" y="211"/>
                  <a:pt x="105" y="202"/>
                </a:cubicBezTo>
                <a:cubicBezTo>
                  <a:pt x="105" y="193"/>
                  <a:pt x="105" y="185"/>
                  <a:pt x="105" y="176"/>
                </a:cubicBezTo>
                <a:cubicBezTo>
                  <a:pt x="114" y="141"/>
                  <a:pt x="141" y="105"/>
                  <a:pt x="167" y="79"/>
                </a:cubicBezTo>
                <a:cubicBezTo>
                  <a:pt x="202" y="53"/>
                  <a:pt x="237" y="44"/>
                  <a:pt x="281" y="44"/>
                </a:cubicBezTo>
                <a:cubicBezTo>
                  <a:pt x="360" y="44"/>
                  <a:pt x="431" y="97"/>
                  <a:pt x="448" y="176"/>
                </a:cubicBezTo>
                <a:cubicBezTo>
                  <a:pt x="448" y="185"/>
                  <a:pt x="448" y="193"/>
                  <a:pt x="448" y="202"/>
                </a:cubicBezTo>
                <a:cubicBezTo>
                  <a:pt x="448" y="220"/>
                  <a:pt x="448" y="228"/>
                  <a:pt x="448" y="246"/>
                </a:cubicBezTo>
                <a:cubicBezTo>
                  <a:pt x="448" y="290"/>
                  <a:pt x="448" y="343"/>
                  <a:pt x="457" y="404"/>
                </a:cubicBezTo>
                <a:cubicBezTo>
                  <a:pt x="466" y="466"/>
                  <a:pt x="484" y="510"/>
                  <a:pt x="501" y="545"/>
                </a:cubicBezTo>
                <a:lnTo>
                  <a:pt x="466" y="545"/>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69" name="Freeform 434">
            <a:extLst>
              <a:ext uri="{FF2B5EF4-FFF2-40B4-BE49-F238E27FC236}">
                <a16:creationId xmlns:a16="http://schemas.microsoft.com/office/drawing/2014/main" id="{D535A8DB-C958-F1FB-A5C0-C2034E7AAED9}"/>
              </a:ext>
            </a:extLst>
          </p:cNvPr>
          <p:cNvSpPr>
            <a:spLocks noChangeArrowheads="1"/>
          </p:cNvSpPr>
          <p:nvPr/>
        </p:nvSpPr>
        <p:spPr bwMode="auto">
          <a:xfrm>
            <a:off x="5176791" y="5566451"/>
            <a:ext cx="363593" cy="313599"/>
          </a:xfrm>
          <a:custGeom>
            <a:avLst/>
            <a:gdLst>
              <a:gd name="T0" fmla="*/ 352 w 705"/>
              <a:gd name="T1" fmla="*/ 607 h 608"/>
              <a:gd name="T2" fmla="*/ 352 w 705"/>
              <a:gd name="T3" fmla="*/ 607 h 608"/>
              <a:gd name="T4" fmla="*/ 335 w 705"/>
              <a:gd name="T5" fmla="*/ 598 h 608"/>
              <a:gd name="T6" fmla="*/ 97 w 705"/>
              <a:gd name="T7" fmla="*/ 370 h 608"/>
              <a:gd name="T8" fmla="*/ 97 w 705"/>
              <a:gd name="T9" fmla="*/ 370 h 608"/>
              <a:gd name="T10" fmla="*/ 53 w 705"/>
              <a:gd name="T11" fmla="*/ 317 h 608"/>
              <a:gd name="T12" fmla="*/ 0 w 705"/>
              <a:gd name="T13" fmla="*/ 185 h 608"/>
              <a:gd name="T14" fmla="*/ 53 w 705"/>
              <a:gd name="T15" fmla="*/ 53 h 608"/>
              <a:gd name="T16" fmla="*/ 185 w 705"/>
              <a:gd name="T17" fmla="*/ 0 h 608"/>
              <a:gd name="T18" fmla="*/ 317 w 705"/>
              <a:gd name="T19" fmla="*/ 53 h 608"/>
              <a:gd name="T20" fmla="*/ 352 w 705"/>
              <a:gd name="T21" fmla="*/ 79 h 608"/>
              <a:gd name="T22" fmla="*/ 379 w 705"/>
              <a:gd name="T23" fmla="*/ 53 h 608"/>
              <a:gd name="T24" fmla="*/ 519 w 705"/>
              <a:gd name="T25" fmla="*/ 0 h 608"/>
              <a:gd name="T26" fmla="*/ 651 w 705"/>
              <a:gd name="T27" fmla="*/ 53 h 608"/>
              <a:gd name="T28" fmla="*/ 704 w 705"/>
              <a:gd name="T29" fmla="*/ 185 h 608"/>
              <a:gd name="T30" fmla="*/ 651 w 705"/>
              <a:gd name="T31" fmla="*/ 317 h 608"/>
              <a:gd name="T32" fmla="*/ 651 w 705"/>
              <a:gd name="T33" fmla="*/ 317 h 608"/>
              <a:gd name="T34" fmla="*/ 607 w 705"/>
              <a:gd name="T35" fmla="*/ 370 h 608"/>
              <a:gd name="T36" fmla="*/ 599 w 705"/>
              <a:gd name="T37" fmla="*/ 370 h 608"/>
              <a:gd name="T38" fmla="*/ 370 w 705"/>
              <a:gd name="T39" fmla="*/ 598 h 608"/>
              <a:gd name="T40" fmla="*/ 352 w 705"/>
              <a:gd name="T41" fmla="*/ 607 h 608"/>
              <a:gd name="T42" fmla="*/ 132 w 705"/>
              <a:gd name="T43" fmla="*/ 334 h 608"/>
              <a:gd name="T44" fmla="*/ 132 w 705"/>
              <a:gd name="T45" fmla="*/ 334 h 608"/>
              <a:gd name="T46" fmla="*/ 352 w 705"/>
              <a:gd name="T47" fmla="*/ 554 h 608"/>
              <a:gd name="T48" fmla="*/ 572 w 705"/>
              <a:gd name="T49" fmla="*/ 334 h 608"/>
              <a:gd name="T50" fmla="*/ 572 w 705"/>
              <a:gd name="T51" fmla="*/ 334 h 608"/>
              <a:gd name="T52" fmla="*/ 616 w 705"/>
              <a:gd name="T53" fmla="*/ 291 h 608"/>
              <a:gd name="T54" fmla="*/ 660 w 705"/>
              <a:gd name="T55" fmla="*/ 185 h 608"/>
              <a:gd name="T56" fmla="*/ 616 w 705"/>
              <a:gd name="T57" fmla="*/ 88 h 608"/>
              <a:gd name="T58" fmla="*/ 519 w 705"/>
              <a:gd name="T59" fmla="*/ 44 h 608"/>
              <a:gd name="T60" fmla="*/ 414 w 705"/>
              <a:gd name="T61" fmla="*/ 88 h 608"/>
              <a:gd name="T62" fmla="*/ 370 w 705"/>
              <a:gd name="T63" fmla="*/ 132 h 608"/>
              <a:gd name="T64" fmla="*/ 352 w 705"/>
              <a:gd name="T65" fmla="*/ 141 h 608"/>
              <a:gd name="T66" fmla="*/ 335 w 705"/>
              <a:gd name="T67" fmla="*/ 132 h 608"/>
              <a:gd name="T68" fmla="*/ 291 w 705"/>
              <a:gd name="T69" fmla="*/ 88 h 608"/>
              <a:gd name="T70" fmla="*/ 185 w 705"/>
              <a:gd name="T71" fmla="*/ 44 h 608"/>
              <a:gd name="T72" fmla="*/ 88 w 705"/>
              <a:gd name="T73" fmla="*/ 88 h 608"/>
              <a:gd name="T74" fmla="*/ 44 w 705"/>
              <a:gd name="T75" fmla="*/ 185 h 608"/>
              <a:gd name="T76" fmla="*/ 88 w 705"/>
              <a:gd name="T77" fmla="*/ 291 h 608"/>
              <a:gd name="T78" fmla="*/ 132 w 705"/>
              <a:gd name="T79" fmla="*/ 334 h 608"/>
              <a:gd name="T80" fmla="*/ 634 w 705"/>
              <a:gd name="T81" fmla="*/ 308 h 608"/>
              <a:gd name="T82" fmla="*/ 634 w 705"/>
              <a:gd name="T83" fmla="*/ 3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608">
                <a:moveTo>
                  <a:pt x="352" y="607"/>
                </a:moveTo>
                <a:lnTo>
                  <a:pt x="352" y="607"/>
                </a:lnTo>
                <a:cubicBezTo>
                  <a:pt x="344" y="607"/>
                  <a:pt x="344" y="607"/>
                  <a:pt x="335" y="598"/>
                </a:cubicBezTo>
                <a:cubicBezTo>
                  <a:pt x="97" y="370"/>
                  <a:pt x="97" y="370"/>
                  <a:pt x="97" y="370"/>
                </a:cubicBezTo>
                <a:lnTo>
                  <a:pt x="97" y="370"/>
                </a:lnTo>
                <a:cubicBezTo>
                  <a:pt x="53" y="317"/>
                  <a:pt x="53" y="317"/>
                  <a:pt x="53" y="317"/>
                </a:cubicBezTo>
                <a:cubicBezTo>
                  <a:pt x="18" y="281"/>
                  <a:pt x="0" y="238"/>
                  <a:pt x="0" y="185"/>
                </a:cubicBezTo>
                <a:cubicBezTo>
                  <a:pt x="0" y="132"/>
                  <a:pt x="18" y="88"/>
                  <a:pt x="53" y="53"/>
                </a:cubicBezTo>
                <a:cubicBezTo>
                  <a:pt x="88" y="18"/>
                  <a:pt x="132" y="0"/>
                  <a:pt x="185" y="0"/>
                </a:cubicBezTo>
                <a:cubicBezTo>
                  <a:pt x="238" y="0"/>
                  <a:pt x="282" y="18"/>
                  <a:pt x="317" y="53"/>
                </a:cubicBezTo>
                <a:cubicBezTo>
                  <a:pt x="352" y="79"/>
                  <a:pt x="352" y="79"/>
                  <a:pt x="352" y="79"/>
                </a:cubicBezTo>
                <a:cubicBezTo>
                  <a:pt x="379" y="53"/>
                  <a:pt x="379" y="53"/>
                  <a:pt x="379" y="53"/>
                </a:cubicBezTo>
                <a:cubicBezTo>
                  <a:pt x="414" y="18"/>
                  <a:pt x="467" y="0"/>
                  <a:pt x="519" y="0"/>
                </a:cubicBezTo>
                <a:cubicBezTo>
                  <a:pt x="563" y="0"/>
                  <a:pt x="616" y="18"/>
                  <a:pt x="651" y="53"/>
                </a:cubicBezTo>
                <a:cubicBezTo>
                  <a:pt x="686" y="88"/>
                  <a:pt x="704" y="132"/>
                  <a:pt x="704" y="185"/>
                </a:cubicBezTo>
                <a:cubicBezTo>
                  <a:pt x="704" y="238"/>
                  <a:pt x="686" y="281"/>
                  <a:pt x="651" y="317"/>
                </a:cubicBezTo>
                <a:lnTo>
                  <a:pt x="651" y="317"/>
                </a:lnTo>
                <a:cubicBezTo>
                  <a:pt x="607" y="370"/>
                  <a:pt x="607" y="370"/>
                  <a:pt x="607" y="370"/>
                </a:cubicBezTo>
                <a:lnTo>
                  <a:pt x="599" y="370"/>
                </a:lnTo>
                <a:cubicBezTo>
                  <a:pt x="370" y="598"/>
                  <a:pt x="370" y="598"/>
                  <a:pt x="370" y="598"/>
                </a:cubicBezTo>
                <a:cubicBezTo>
                  <a:pt x="361" y="607"/>
                  <a:pt x="361" y="607"/>
                  <a:pt x="352" y="607"/>
                </a:cubicBezTo>
                <a:close/>
                <a:moveTo>
                  <a:pt x="132" y="334"/>
                </a:moveTo>
                <a:lnTo>
                  <a:pt x="132" y="334"/>
                </a:lnTo>
                <a:cubicBezTo>
                  <a:pt x="352" y="554"/>
                  <a:pt x="352" y="554"/>
                  <a:pt x="352" y="554"/>
                </a:cubicBezTo>
                <a:cubicBezTo>
                  <a:pt x="572" y="334"/>
                  <a:pt x="572" y="334"/>
                  <a:pt x="572" y="334"/>
                </a:cubicBezTo>
                <a:lnTo>
                  <a:pt x="572" y="334"/>
                </a:lnTo>
                <a:cubicBezTo>
                  <a:pt x="616" y="291"/>
                  <a:pt x="616" y="291"/>
                  <a:pt x="616" y="291"/>
                </a:cubicBezTo>
                <a:cubicBezTo>
                  <a:pt x="642" y="264"/>
                  <a:pt x="660" y="220"/>
                  <a:pt x="660" y="185"/>
                </a:cubicBezTo>
                <a:cubicBezTo>
                  <a:pt x="660" y="150"/>
                  <a:pt x="642" y="115"/>
                  <a:pt x="616" y="88"/>
                </a:cubicBezTo>
                <a:cubicBezTo>
                  <a:pt x="590" y="53"/>
                  <a:pt x="555" y="44"/>
                  <a:pt x="519" y="44"/>
                </a:cubicBezTo>
                <a:cubicBezTo>
                  <a:pt x="475" y="44"/>
                  <a:pt x="440" y="53"/>
                  <a:pt x="414" y="88"/>
                </a:cubicBezTo>
                <a:cubicBezTo>
                  <a:pt x="370" y="132"/>
                  <a:pt x="370" y="132"/>
                  <a:pt x="370" y="132"/>
                </a:cubicBezTo>
                <a:cubicBezTo>
                  <a:pt x="361" y="132"/>
                  <a:pt x="361" y="141"/>
                  <a:pt x="352" y="141"/>
                </a:cubicBezTo>
                <a:cubicBezTo>
                  <a:pt x="344" y="141"/>
                  <a:pt x="344" y="132"/>
                  <a:pt x="335" y="132"/>
                </a:cubicBezTo>
                <a:cubicBezTo>
                  <a:pt x="291" y="88"/>
                  <a:pt x="291" y="88"/>
                  <a:pt x="291" y="88"/>
                </a:cubicBezTo>
                <a:cubicBezTo>
                  <a:pt x="264" y="53"/>
                  <a:pt x="229" y="44"/>
                  <a:pt x="185" y="44"/>
                </a:cubicBezTo>
                <a:cubicBezTo>
                  <a:pt x="150" y="44"/>
                  <a:pt x="115" y="53"/>
                  <a:pt x="88" y="88"/>
                </a:cubicBezTo>
                <a:cubicBezTo>
                  <a:pt x="62" y="115"/>
                  <a:pt x="44" y="150"/>
                  <a:pt x="44" y="185"/>
                </a:cubicBezTo>
                <a:cubicBezTo>
                  <a:pt x="44" y="220"/>
                  <a:pt x="62" y="264"/>
                  <a:pt x="88" y="291"/>
                </a:cubicBezTo>
                <a:cubicBezTo>
                  <a:pt x="132" y="334"/>
                  <a:pt x="132" y="334"/>
                  <a:pt x="132" y="334"/>
                </a:cubicBezTo>
                <a:close/>
                <a:moveTo>
                  <a:pt x="634" y="308"/>
                </a:moveTo>
                <a:lnTo>
                  <a:pt x="634" y="308"/>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nvGrpSpPr>
          <p:cNvPr id="70" name="Group 69">
            <a:extLst>
              <a:ext uri="{FF2B5EF4-FFF2-40B4-BE49-F238E27FC236}">
                <a16:creationId xmlns:a16="http://schemas.microsoft.com/office/drawing/2014/main" id="{31CC5222-27FE-0F24-44F2-1E0547B1308C}"/>
              </a:ext>
            </a:extLst>
          </p:cNvPr>
          <p:cNvGrpSpPr/>
          <p:nvPr/>
        </p:nvGrpSpPr>
        <p:grpSpPr>
          <a:xfrm>
            <a:off x="5239155" y="2611329"/>
            <a:ext cx="227246" cy="359048"/>
            <a:chOff x="3048636" y="2065332"/>
            <a:chExt cx="227246" cy="359048"/>
          </a:xfrm>
        </p:grpSpPr>
        <p:sp>
          <p:nvSpPr>
            <p:cNvPr id="71" name="Freeform 436">
              <a:extLst>
                <a:ext uri="{FF2B5EF4-FFF2-40B4-BE49-F238E27FC236}">
                  <a16:creationId xmlns:a16="http://schemas.microsoft.com/office/drawing/2014/main" id="{9FC60543-524C-B94F-1843-C93649626692}"/>
                </a:ext>
              </a:extLst>
            </p:cNvPr>
            <p:cNvSpPr>
              <a:spLocks noChangeArrowheads="1"/>
            </p:cNvSpPr>
            <p:nvPr/>
          </p:nvSpPr>
          <p:spPr bwMode="auto">
            <a:xfrm>
              <a:off x="3048636" y="2065332"/>
              <a:ext cx="227246" cy="359048"/>
            </a:xfrm>
            <a:custGeom>
              <a:avLst/>
              <a:gdLst>
                <a:gd name="T0" fmla="*/ 220 w 441"/>
                <a:gd name="T1" fmla="*/ 695 h 696"/>
                <a:gd name="T2" fmla="*/ 220 w 441"/>
                <a:gd name="T3" fmla="*/ 695 h 696"/>
                <a:gd name="T4" fmla="*/ 203 w 441"/>
                <a:gd name="T5" fmla="*/ 687 h 696"/>
                <a:gd name="T6" fmla="*/ 106 w 441"/>
                <a:gd name="T7" fmla="*/ 502 h 696"/>
                <a:gd name="T8" fmla="*/ 0 w 441"/>
                <a:gd name="T9" fmla="*/ 220 h 696"/>
                <a:gd name="T10" fmla="*/ 220 w 441"/>
                <a:gd name="T11" fmla="*/ 0 h 696"/>
                <a:gd name="T12" fmla="*/ 440 w 441"/>
                <a:gd name="T13" fmla="*/ 220 h 696"/>
                <a:gd name="T14" fmla="*/ 343 w 441"/>
                <a:gd name="T15" fmla="*/ 502 h 696"/>
                <a:gd name="T16" fmla="*/ 238 w 441"/>
                <a:gd name="T17" fmla="*/ 687 h 696"/>
                <a:gd name="T18" fmla="*/ 220 w 441"/>
                <a:gd name="T19" fmla="*/ 695 h 696"/>
                <a:gd name="T20" fmla="*/ 220 w 441"/>
                <a:gd name="T21" fmla="*/ 44 h 696"/>
                <a:gd name="T22" fmla="*/ 220 w 441"/>
                <a:gd name="T23" fmla="*/ 44 h 696"/>
                <a:gd name="T24" fmla="*/ 44 w 441"/>
                <a:gd name="T25" fmla="*/ 220 h 696"/>
                <a:gd name="T26" fmla="*/ 141 w 441"/>
                <a:gd name="T27" fmla="*/ 484 h 696"/>
                <a:gd name="T28" fmla="*/ 220 w 441"/>
                <a:gd name="T29" fmla="*/ 625 h 696"/>
                <a:gd name="T30" fmla="*/ 299 w 441"/>
                <a:gd name="T31" fmla="*/ 484 h 696"/>
                <a:gd name="T32" fmla="*/ 396 w 441"/>
                <a:gd name="T33" fmla="*/ 220 h 696"/>
                <a:gd name="T34" fmla="*/ 220 w 441"/>
                <a:gd name="T35" fmla="*/ 44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696">
                  <a:moveTo>
                    <a:pt x="220" y="695"/>
                  </a:moveTo>
                  <a:lnTo>
                    <a:pt x="220" y="695"/>
                  </a:lnTo>
                  <a:cubicBezTo>
                    <a:pt x="212" y="695"/>
                    <a:pt x="212" y="687"/>
                    <a:pt x="203" y="687"/>
                  </a:cubicBezTo>
                  <a:cubicBezTo>
                    <a:pt x="203" y="687"/>
                    <a:pt x="150" y="599"/>
                    <a:pt x="106" y="502"/>
                  </a:cubicBezTo>
                  <a:cubicBezTo>
                    <a:pt x="36" y="370"/>
                    <a:pt x="0" y="273"/>
                    <a:pt x="0" y="220"/>
                  </a:cubicBezTo>
                  <a:cubicBezTo>
                    <a:pt x="0" y="97"/>
                    <a:pt x="97" y="0"/>
                    <a:pt x="220" y="0"/>
                  </a:cubicBezTo>
                  <a:cubicBezTo>
                    <a:pt x="343" y="0"/>
                    <a:pt x="440" y="97"/>
                    <a:pt x="440" y="220"/>
                  </a:cubicBezTo>
                  <a:cubicBezTo>
                    <a:pt x="440" y="273"/>
                    <a:pt x="405" y="370"/>
                    <a:pt x="343" y="502"/>
                  </a:cubicBezTo>
                  <a:cubicBezTo>
                    <a:pt x="291" y="599"/>
                    <a:pt x="247" y="687"/>
                    <a:pt x="238" y="687"/>
                  </a:cubicBezTo>
                  <a:cubicBezTo>
                    <a:pt x="238" y="687"/>
                    <a:pt x="229" y="695"/>
                    <a:pt x="220" y="695"/>
                  </a:cubicBezTo>
                  <a:close/>
                  <a:moveTo>
                    <a:pt x="220" y="44"/>
                  </a:moveTo>
                  <a:lnTo>
                    <a:pt x="220" y="44"/>
                  </a:lnTo>
                  <a:cubicBezTo>
                    <a:pt x="123" y="44"/>
                    <a:pt x="44" y="124"/>
                    <a:pt x="44" y="220"/>
                  </a:cubicBezTo>
                  <a:cubicBezTo>
                    <a:pt x="44" y="255"/>
                    <a:pt x="62" y="326"/>
                    <a:pt x="141" y="484"/>
                  </a:cubicBezTo>
                  <a:cubicBezTo>
                    <a:pt x="176" y="546"/>
                    <a:pt x="203" y="599"/>
                    <a:pt x="220" y="625"/>
                  </a:cubicBezTo>
                  <a:cubicBezTo>
                    <a:pt x="238" y="599"/>
                    <a:pt x="273" y="546"/>
                    <a:pt x="299" y="484"/>
                  </a:cubicBezTo>
                  <a:cubicBezTo>
                    <a:pt x="378" y="326"/>
                    <a:pt x="396" y="255"/>
                    <a:pt x="396" y="220"/>
                  </a:cubicBezTo>
                  <a:cubicBezTo>
                    <a:pt x="396" y="124"/>
                    <a:pt x="317" y="44"/>
                    <a:pt x="220" y="44"/>
                  </a:cubicBez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72" name="Freeform 437">
              <a:extLst>
                <a:ext uri="{FF2B5EF4-FFF2-40B4-BE49-F238E27FC236}">
                  <a16:creationId xmlns:a16="http://schemas.microsoft.com/office/drawing/2014/main" id="{28FB2FDB-C1CF-5921-E8A2-F0C4153C34BD}"/>
                </a:ext>
              </a:extLst>
            </p:cNvPr>
            <p:cNvSpPr>
              <a:spLocks noChangeArrowheads="1"/>
            </p:cNvSpPr>
            <p:nvPr/>
          </p:nvSpPr>
          <p:spPr bwMode="auto">
            <a:xfrm>
              <a:off x="3107720" y="2124415"/>
              <a:ext cx="109078" cy="104533"/>
            </a:xfrm>
            <a:custGeom>
              <a:avLst/>
              <a:gdLst>
                <a:gd name="T0" fmla="*/ 105 w 212"/>
                <a:gd name="T1" fmla="*/ 202 h 203"/>
                <a:gd name="T2" fmla="*/ 105 w 212"/>
                <a:gd name="T3" fmla="*/ 202 h 203"/>
                <a:gd name="T4" fmla="*/ 0 w 212"/>
                <a:gd name="T5" fmla="*/ 97 h 203"/>
                <a:gd name="T6" fmla="*/ 105 w 212"/>
                <a:gd name="T7" fmla="*/ 0 h 203"/>
                <a:gd name="T8" fmla="*/ 211 w 212"/>
                <a:gd name="T9" fmla="*/ 97 h 203"/>
                <a:gd name="T10" fmla="*/ 105 w 212"/>
                <a:gd name="T11" fmla="*/ 202 h 203"/>
                <a:gd name="T12" fmla="*/ 105 w 212"/>
                <a:gd name="T13" fmla="*/ 44 h 203"/>
                <a:gd name="T14" fmla="*/ 105 w 212"/>
                <a:gd name="T15" fmla="*/ 44 h 203"/>
                <a:gd name="T16" fmla="*/ 44 w 212"/>
                <a:gd name="T17" fmla="*/ 97 h 203"/>
                <a:gd name="T18" fmla="*/ 105 w 212"/>
                <a:gd name="T19" fmla="*/ 158 h 203"/>
                <a:gd name="T20" fmla="*/ 158 w 212"/>
                <a:gd name="T21" fmla="*/ 97 h 203"/>
                <a:gd name="T22" fmla="*/ 105 w 212"/>
                <a:gd name="T23" fmla="*/ 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203">
                  <a:moveTo>
                    <a:pt x="105" y="202"/>
                  </a:moveTo>
                  <a:lnTo>
                    <a:pt x="105" y="202"/>
                  </a:lnTo>
                  <a:cubicBezTo>
                    <a:pt x="52" y="202"/>
                    <a:pt x="0" y="158"/>
                    <a:pt x="0" y="97"/>
                  </a:cubicBezTo>
                  <a:cubicBezTo>
                    <a:pt x="0" y="44"/>
                    <a:pt x="52" y="0"/>
                    <a:pt x="105" y="0"/>
                  </a:cubicBezTo>
                  <a:cubicBezTo>
                    <a:pt x="158" y="0"/>
                    <a:pt x="211" y="44"/>
                    <a:pt x="211" y="97"/>
                  </a:cubicBezTo>
                  <a:cubicBezTo>
                    <a:pt x="211" y="158"/>
                    <a:pt x="158" y="202"/>
                    <a:pt x="105" y="202"/>
                  </a:cubicBezTo>
                  <a:close/>
                  <a:moveTo>
                    <a:pt x="105" y="44"/>
                  </a:moveTo>
                  <a:lnTo>
                    <a:pt x="105" y="44"/>
                  </a:lnTo>
                  <a:cubicBezTo>
                    <a:pt x="70" y="44"/>
                    <a:pt x="44" y="70"/>
                    <a:pt x="44" y="97"/>
                  </a:cubicBezTo>
                  <a:cubicBezTo>
                    <a:pt x="44" y="132"/>
                    <a:pt x="70" y="158"/>
                    <a:pt x="105" y="158"/>
                  </a:cubicBezTo>
                  <a:cubicBezTo>
                    <a:pt x="140" y="158"/>
                    <a:pt x="158" y="132"/>
                    <a:pt x="158" y="97"/>
                  </a:cubicBezTo>
                  <a:cubicBezTo>
                    <a:pt x="158" y="70"/>
                    <a:pt x="140" y="44"/>
                    <a:pt x="105" y="44"/>
                  </a:cubicBez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sp>
        <p:nvSpPr>
          <p:cNvPr id="73" name="Freeform 433">
            <a:extLst>
              <a:ext uri="{FF2B5EF4-FFF2-40B4-BE49-F238E27FC236}">
                <a16:creationId xmlns:a16="http://schemas.microsoft.com/office/drawing/2014/main" id="{42C502F4-9335-C91A-241D-49E930EF2E76}"/>
              </a:ext>
            </a:extLst>
          </p:cNvPr>
          <p:cNvSpPr>
            <a:spLocks noChangeArrowheads="1"/>
          </p:cNvSpPr>
          <p:nvPr/>
        </p:nvSpPr>
        <p:spPr bwMode="auto">
          <a:xfrm>
            <a:off x="7088752" y="3043097"/>
            <a:ext cx="277240" cy="318144"/>
          </a:xfrm>
          <a:custGeom>
            <a:avLst/>
            <a:gdLst>
              <a:gd name="T0" fmla="*/ 528 w 538"/>
              <a:gd name="T1" fmla="*/ 607 h 617"/>
              <a:gd name="T2" fmla="*/ 528 w 538"/>
              <a:gd name="T3" fmla="*/ 607 h 617"/>
              <a:gd name="T4" fmla="*/ 537 w 538"/>
              <a:gd name="T5" fmla="*/ 598 h 617"/>
              <a:gd name="T6" fmla="*/ 537 w 538"/>
              <a:gd name="T7" fmla="*/ 589 h 617"/>
              <a:gd name="T8" fmla="*/ 537 w 538"/>
              <a:gd name="T9" fmla="*/ 589 h 617"/>
              <a:gd name="T10" fmla="*/ 528 w 538"/>
              <a:gd name="T11" fmla="*/ 580 h 617"/>
              <a:gd name="T12" fmla="*/ 291 w 538"/>
              <a:gd name="T13" fmla="*/ 17 h 617"/>
              <a:gd name="T14" fmla="*/ 291 w 538"/>
              <a:gd name="T15" fmla="*/ 17 h 617"/>
              <a:gd name="T16" fmla="*/ 282 w 538"/>
              <a:gd name="T17" fmla="*/ 9 h 617"/>
              <a:gd name="T18" fmla="*/ 282 w 538"/>
              <a:gd name="T19" fmla="*/ 9 h 617"/>
              <a:gd name="T20" fmla="*/ 282 w 538"/>
              <a:gd name="T21" fmla="*/ 9 h 617"/>
              <a:gd name="T22" fmla="*/ 282 w 538"/>
              <a:gd name="T23" fmla="*/ 9 h 617"/>
              <a:gd name="T24" fmla="*/ 273 w 538"/>
              <a:gd name="T25" fmla="*/ 0 h 617"/>
              <a:gd name="T26" fmla="*/ 273 w 538"/>
              <a:gd name="T27" fmla="*/ 0 h 617"/>
              <a:gd name="T28" fmla="*/ 273 w 538"/>
              <a:gd name="T29" fmla="*/ 0 h 617"/>
              <a:gd name="T30" fmla="*/ 264 w 538"/>
              <a:gd name="T31" fmla="*/ 0 h 617"/>
              <a:gd name="T32" fmla="*/ 264 w 538"/>
              <a:gd name="T33" fmla="*/ 0 h 617"/>
              <a:gd name="T34" fmla="*/ 264 w 538"/>
              <a:gd name="T35" fmla="*/ 9 h 617"/>
              <a:gd name="T36" fmla="*/ 255 w 538"/>
              <a:gd name="T37" fmla="*/ 9 h 617"/>
              <a:gd name="T38" fmla="*/ 255 w 538"/>
              <a:gd name="T39" fmla="*/ 9 h 617"/>
              <a:gd name="T40" fmla="*/ 255 w 538"/>
              <a:gd name="T41" fmla="*/ 9 h 617"/>
              <a:gd name="T42" fmla="*/ 247 w 538"/>
              <a:gd name="T43" fmla="*/ 17 h 617"/>
              <a:gd name="T44" fmla="*/ 247 w 538"/>
              <a:gd name="T45" fmla="*/ 17 h 617"/>
              <a:gd name="T46" fmla="*/ 9 w 538"/>
              <a:gd name="T47" fmla="*/ 580 h 617"/>
              <a:gd name="T48" fmla="*/ 9 w 538"/>
              <a:gd name="T49" fmla="*/ 589 h 617"/>
              <a:gd name="T50" fmla="*/ 0 w 538"/>
              <a:gd name="T51" fmla="*/ 589 h 617"/>
              <a:gd name="T52" fmla="*/ 0 w 538"/>
              <a:gd name="T53" fmla="*/ 598 h 617"/>
              <a:gd name="T54" fmla="*/ 9 w 538"/>
              <a:gd name="T55" fmla="*/ 598 h 617"/>
              <a:gd name="T56" fmla="*/ 9 w 538"/>
              <a:gd name="T57" fmla="*/ 598 h 617"/>
              <a:gd name="T58" fmla="*/ 9 w 538"/>
              <a:gd name="T59" fmla="*/ 607 h 617"/>
              <a:gd name="T60" fmla="*/ 9 w 538"/>
              <a:gd name="T61" fmla="*/ 607 h 617"/>
              <a:gd name="T62" fmla="*/ 9 w 538"/>
              <a:gd name="T63" fmla="*/ 607 h 617"/>
              <a:gd name="T64" fmla="*/ 18 w 538"/>
              <a:gd name="T65" fmla="*/ 616 h 617"/>
              <a:gd name="T66" fmla="*/ 18 w 538"/>
              <a:gd name="T67" fmla="*/ 616 h 617"/>
              <a:gd name="T68" fmla="*/ 18 w 538"/>
              <a:gd name="T69" fmla="*/ 616 h 617"/>
              <a:gd name="T70" fmla="*/ 27 w 538"/>
              <a:gd name="T71" fmla="*/ 616 h 617"/>
              <a:gd name="T72" fmla="*/ 27 w 538"/>
              <a:gd name="T73" fmla="*/ 616 h 617"/>
              <a:gd name="T74" fmla="*/ 36 w 538"/>
              <a:gd name="T75" fmla="*/ 616 h 617"/>
              <a:gd name="T76" fmla="*/ 273 w 538"/>
              <a:gd name="T77" fmla="*/ 457 h 617"/>
              <a:gd name="T78" fmla="*/ 502 w 538"/>
              <a:gd name="T79" fmla="*/ 616 h 617"/>
              <a:gd name="T80" fmla="*/ 510 w 538"/>
              <a:gd name="T81" fmla="*/ 616 h 617"/>
              <a:gd name="T82" fmla="*/ 510 w 538"/>
              <a:gd name="T83" fmla="*/ 616 h 617"/>
              <a:gd name="T84" fmla="*/ 519 w 538"/>
              <a:gd name="T85" fmla="*/ 616 h 617"/>
              <a:gd name="T86" fmla="*/ 519 w 538"/>
              <a:gd name="T87" fmla="*/ 616 h 617"/>
              <a:gd name="T88" fmla="*/ 519 w 538"/>
              <a:gd name="T89" fmla="*/ 616 h 617"/>
              <a:gd name="T90" fmla="*/ 282 w 538"/>
              <a:gd name="T91" fmla="*/ 413 h 617"/>
              <a:gd name="T92" fmla="*/ 282 w 538"/>
              <a:gd name="T93" fmla="*/ 413 h 617"/>
              <a:gd name="T94" fmla="*/ 282 w 538"/>
              <a:gd name="T95" fmla="*/ 413 h 617"/>
              <a:gd name="T96" fmla="*/ 273 w 538"/>
              <a:gd name="T97" fmla="*/ 413 h 617"/>
              <a:gd name="T98" fmla="*/ 273 w 538"/>
              <a:gd name="T99" fmla="*/ 413 h 617"/>
              <a:gd name="T100" fmla="*/ 273 w 538"/>
              <a:gd name="T101" fmla="*/ 413 h 617"/>
              <a:gd name="T102" fmla="*/ 264 w 538"/>
              <a:gd name="T103" fmla="*/ 413 h 617"/>
              <a:gd name="T104" fmla="*/ 264 w 538"/>
              <a:gd name="T105" fmla="*/ 413 h 617"/>
              <a:gd name="T106" fmla="*/ 264 w 538"/>
              <a:gd name="T107" fmla="*/ 413 h 617"/>
              <a:gd name="T108" fmla="*/ 255 w 538"/>
              <a:gd name="T109" fmla="*/ 413 h 617"/>
              <a:gd name="T110" fmla="*/ 80 w 538"/>
              <a:gd name="T111" fmla="*/ 536 h 617"/>
              <a:gd name="T112" fmla="*/ 282 w 538"/>
              <a:gd name="T113" fmla="*/ 41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8" h="617">
                <a:moveTo>
                  <a:pt x="528" y="607"/>
                </a:moveTo>
                <a:lnTo>
                  <a:pt x="528" y="607"/>
                </a:lnTo>
                <a:lnTo>
                  <a:pt x="528" y="607"/>
                </a:lnTo>
                <a:lnTo>
                  <a:pt x="528" y="607"/>
                </a:lnTo>
                <a:lnTo>
                  <a:pt x="528" y="607"/>
                </a:lnTo>
                <a:lnTo>
                  <a:pt x="528" y="607"/>
                </a:lnTo>
                <a:cubicBezTo>
                  <a:pt x="528" y="598"/>
                  <a:pt x="528" y="598"/>
                  <a:pt x="528" y="598"/>
                </a:cubicBezTo>
                <a:cubicBezTo>
                  <a:pt x="537" y="598"/>
                  <a:pt x="537" y="598"/>
                  <a:pt x="537" y="598"/>
                </a:cubicBezTo>
                <a:lnTo>
                  <a:pt x="537" y="598"/>
                </a:lnTo>
                <a:lnTo>
                  <a:pt x="537" y="598"/>
                </a:lnTo>
                <a:lnTo>
                  <a:pt x="537" y="598"/>
                </a:lnTo>
                <a:cubicBezTo>
                  <a:pt x="537" y="598"/>
                  <a:pt x="537" y="598"/>
                  <a:pt x="537" y="589"/>
                </a:cubicBezTo>
                <a:lnTo>
                  <a:pt x="537" y="589"/>
                </a:lnTo>
                <a:lnTo>
                  <a:pt x="537" y="589"/>
                </a:lnTo>
                <a:lnTo>
                  <a:pt x="537" y="589"/>
                </a:lnTo>
                <a:lnTo>
                  <a:pt x="537" y="589"/>
                </a:lnTo>
                <a:lnTo>
                  <a:pt x="537" y="589"/>
                </a:lnTo>
                <a:cubicBezTo>
                  <a:pt x="537" y="580"/>
                  <a:pt x="528" y="580"/>
                  <a:pt x="528" y="580"/>
                </a:cubicBezTo>
                <a:lnTo>
                  <a:pt x="528" y="580"/>
                </a:lnTo>
                <a:cubicBezTo>
                  <a:pt x="291" y="17"/>
                  <a:pt x="291" y="17"/>
                  <a:pt x="291" y="17"/>
                </a:cubicBezTo>
                <a:lnTo>
                  <a:pt x="291" y="17"/>
                </a:lnTo>
                <a:lnTo>
                  <a:pt x="291" y="17"/>
                </a:lnTo>
                <a:lnTo>
                  <a:pt x="291" y="17"/>
                </a:lnTo>
                <a:lnTo>
                  <a:pt x="291" y="17"/>
                </a:lnTo>
                <a:cubicBezTo>
                  <a:pt x="291" y="9"/>
                  <a:pt x="291" y="9"/>
                  <a:pt x="291" y="9"/>
                </a:cubicBezTo>
                <a:lnTo>
                  <a:pt x="291" y="9"/>
                </a:lnTo>
                <a:cubicBezTo>
                  <a:pt x="291" y="9"/>
                  <a:pt x="291" y="9"/>
                  <a:pt x="282" y="9"/>
                </a:cubicBezTo>
                <a:lnTo>
                  <a:pt x="282" y="9"/>
                </a:lnTo>
                <a:lnTo>
                  <a:pt x="282" y="9"/>
                </a:lnTo>
                <a:lnTo>
                  <a:pt x="282" y="9"/>
                </a:lnTo>
                <a:lnTo>
                  <a:pt x="282" y="9"/>
                </a:lnTo>
                <a:lnTo>
                  <a:pt x="282" y="9"/>
                </a:lnTo>
                <a:lnTo>
                  <a:pt x="282" y="9"/>
                </a:lnTo>
                <a:lnTo>
                  <a:pt x="282" y="9"/>
                </a:lnTo>
                <a:lnTo>
                  <a:pt x="282" y="9"/>
                </a:lnTo>
                <a:lnTo>
                  <a:pt x="282" y="9"/>
                </a:lnTo>
                <a:lnTo>
                  <a:pt x="282" y="9"/>
                </a:lnTo>
                <a:lnTo>
                  <a:pt x="273" y="9"/>
                </a:lnTo>
                <a:lnTo>
                  <a:pt x="273" y="0"/>
                </a:lnTo>
                <a:lnTo>
                  <a:pt x="273" y="0"/>
                </a:lnTo>
                <a:lnTo>
                  <a:pt x="273" y="0"/>
                </a:lnTo>
                <a:lnTo>
                  <a:pt x="273" y="0"/>
                </a:lnTo>
                <a:lnTo>
                  <a:pt x="273" y="0"/>
                </a:lnTo>
                <a:lnTo>
                  <a:pt x="273" y="0"/>
                </a:lnTo>
                <a:lnTo>
                  <a:pt x="273" y="0"/>
                </a:lnTo>
                <a:cubicBezTo>
                  <a:pt x="273" y="0"/>
                  <a:pt x="273" y="0"/>
                  <a:pt x="264" y="0"/>
                </a:cubicBezTo>
                <a:lnTo>
                  <a:pt x="264" y="0"/>
                </a:lnTo>
                <a:lnTo>
                  <a:pt x="264" y="0"/>
                </a:lnTo>
                <a:lnTo>
                  <a:pt x="264" y="0"/>
                </a:lnTo>
                <a:lnTo>
                  <a:pt x="264" y="0"/>
                </a:lnTo>
                <a:lnTo>
                  <a:pt x="264" y="0"/>
                </a:lnTo>
                <a:lnTo>
                  <a:pt x="264" y="9"/>
                </a:lnTo>
                <a:lnTo>
                  <a:pt x="264" y="9"/>
                </a:lnTo>
                <a:lnTo>
                  <a:pt x="264" y="9"/>
                </a:lnTo>
                <a:lnTo>
                  <a:pt x="264" y="9"/>
                </a:lnTo>
                <a:cubicBezTo>
                  <a:pt x="255" y="9"/>
                  <a:pt x="255" y="9"/>
                  <a:pt x="255" y="9"/>
                </a:cubicBezTo>
                <a:lnTo>
                  <a:pt x="255" y="9"/>
                </a:lnTo>
                <a:lnTo>
                  <a:pt x="255" y="9"/>
                </a:lnTo>
                <a:lnTo>
                  <a:pt x="255" y="9"/>
                </a:lnTo>
                <a:lnTo>
                  <a:pt x="255" y="9"/>
                </a:lnTo>
                <a:lnTo>
                  <a:pt x="255" y="9"/>
                </a:lnTo>
                <a:lnTo>
                  <a:pt x="255" y="9"/>
                </a:lnTo>
                <a:lnTo>
                  <a:pt x="255" y="9"/>
                </a:lnTo>
                <a:lnTo>
                  <a:pt x="255" y="9"/>
                </a:lnTo>
                <a:lnTo>
                  <a:pt x="255" y="9"/>
                </a:lnTo>
                <a:cubicBezTo>
                  <a:pt x="255" y="9"/>
                  <a:pt x="255" y="9"/>
                  <a:pt x="247" y="17"/>
                </a:cubicBezTo>
                <a:lnTo>
                  <a:pt x="247" y="17"/>
                </a:lnTo>
                <a:lnTo>
                  <a:pt x="247" y="17"/>
                </a:lnTo>
                <a:lnTo>
                  <a:pt x="247" y="17"/>
                </a:lnTo>
                <a:lnTo>
                  <a:pt x="247" y="17"/>
                </a:lnTo>
                <a:cubicBezTo>
                  <a:pt x="9" y="580"/>
                  <a:pt x="9" y="580"/>
                  <a:pt x="9" y="580"/>
                </a:cubicBezTo>
                <a:lnTo>
                  <a:pt x="9" y="580"/>
                </a:lnTo>
                <a:cubicBezTo>
                  <a:pt x="9" y="580"/>
                  <a:pt x="9" y="580"/>
                  <a:pt x="9" y="589"/>
                </a:cubicBezTo>
                <a:lnTo>
                  <a:pt x="9" y="589"/>
                </a:lnTo>
                <a:lnTo>
                  <a:pt x="9" y="589"/>
                </a:lnTo>
                <a:cubicBezTo>
                  <a:pt x="9" y="589"/>
                  <a:pt x="9" y="589"/>
                  <a:pt x="0" y="589"/>
                </a:cubicBezTo>
                <a:lnTo>
                  <a:pt x="0" y="589"/>
                </a:lnTo>
                <a:lnTo>
                  <a:pt x="0" y="589"/>
                </a:lnTo>
                <a:lnTo>
                  <a:pt x="0" y="589"/>
                </a:lnTo>
                <a:lnTo>
                  <a:pt x="0" y="589"/>
                </a:lnTo>
                <a:cubicBezTo>
                  <a:pt x="0" y="598"/>
                  <a:pt x="0" y="598"/>
                  <a:pt x="0" y="598"/>
                </a:cubicBezTo>
                <a:lnTo>
                  <a:pt x="0" y="598"/>
                </a:lnTo>
                <a:cubicBezTo>
                  <a:pt x="9" y="598"/>
                  <a:pt x="9" y="598"/>
                  <a:pt x="9" y="598"/>
                </a:cubicBezTo>
                <a:lnTo>
                  <a:pt x="9" y="598"/>
                </a:lnTo>
                <a:lnTo>
                  <a:pt x="9" y="598"/>
                </a:lnTo>
                <a:lnTo>
                  <a:pt x="9" y="598"/>
                </a:lnTo>
                <a:lnTo>
                  <a:pt x="9" y="598"/>
                </a:lnTo>
                <a:lnTo>
                  <a:pt x="9" y="607"/>
                </a:lnTo>
                <a:lnTo>
                  <a:pt x="9" y="607"/>
                </a:lnTo>
                <a:lnTo>
                  <a:pt x="9" y="607"/>
                </a:lnTo>
                <a:lnTo>
                  <a:pt x="9" y="607"/>
                </a:lnTo>
                <a:lnTo>
                  <a:pt x="9" y="607"/>
                </a:lnTo>
                <a:lnTo>
                  <a:pt x="9" y="607"/>
                </a:lnTo>
                <a:lnTo>
                  <a:pt x="9" y="607"/>
                </a:lnTo>
                <a:lnTo>
                  <a:pt x="9" y="607"/>
                </a:lnTo>
                <a:lnTo>
                  <a:pt x="9" y="607"/>
                </a:lnTo>
                <a:lnTo>
                  <a:pt x="9" y="607"/>
                </a:lnTo>
                <a:cubicBezTo>
                  <a:pt x="18" y="607"/>
                  <a:pt x="18" y="607"/>
                  <a:pt x="18" y="616"/>
                </a:cubicBezTo>
                <a:lnTo>
                  <a:pt x="18" y="616"/>
                </a:lnTo>
                <a:lnTo>
                  <a:pt x="18" y="616"/>
                </a:lnTo>
                <a:lnTo>
                  <a:pt x="18" y="616"/>
                </a:lnTo>
                <a:lnTo>
                  <a:pt x="18" y="616"/>
                </a:lnTo>
                <a:lnTo>
                  <a:pt x="18" y="616"/>
                </a:lnTo>
                <a:lnTo>
                  <a:pt x="18" y="616"/>
                </a:lnTo>
                <a:lnTo>
                  <a:pt x="18" y="616"/>
                </a:lnTo>
                <a:cubicBezTo>
                  <a:pt x="27" y="616"/>
                  <a:pt x="27" y="616"/>
                  <a:pt x="27" y="616"/>
                </a:cubicBezTo>
                <a:lnTo>
                  <a:pt x="27" y="616"/>
                </a:lnTo>
                <a:lnTo>
                  <a:pt x="27" y="616"/>
                </a:lnTo>
                <a:lnTo>
                  <a:pt x="27" y="616"/>
                </a:lnTo>
                <a:lnTo>
                  <a:pt x="27" y="616"/>
                </a:lnTo>
                <a:lnTo>
                  <a:pt x="27" y="616"/>
                </a:lnTo>
                <a:cubicBezTo>
                  <a:pt x="36" y="616"/>
                  <a:pt x="36" y="616"/>
                  <a:pt x="36" y="616"/>
                </a:cubicBezTo>
                <a:lnTo>
                  <a:pt x="36" y="616"/>
                </a:lnTo>
                <a:lnTo>
                  <a:pt x="36" y="616"/>
                </a:lnTo>
                <a:cubicBezTo>
                  <a:pt x="36" y="616"/>
                  <a:pt x="36" y="616"/>
                  <a:pt x="36" y="607"/>
                </a:cubicBezTo>
                <a:lnTo>
                  <a:pt x="36" y="607"/>
                </a:lnTo>
                <a:cubicBezTo>
                  <a:pt x="273" y="457"/>
                  <a:pt x="273" y="457"/>
                  <a:pt x="273" y="457"/>
                </a:cubicBezTo>
                <a:cubicBezTo>
                  <a:pt x="502" y="607"/>
                  <a:pt x="502" y="607"/>
                  <a:pt x="502" y="607"/>
                </a:cubicBezTo>
                <a:lnTo>
                  <a:pt x="502" y="607"/>
                </a:lnTo>
                <a:cubicBezTo>
                  <a:pt x="502" y="616"/>
                  <a:pt x="502" y="616"/>
                  <a:pt x="502" y="616"/>
                </a:cubicBezTo>
                <a:lnTo>
                  <a:pt x="502" y="616"/>
                </a:lnTo>
                <a:lnTo>
                  <a:pt x="502" y="616"/>
                </a:lnTo>
                <a:lnTo>
                  <a:pt x="510" y="616"/>
                </a:lnTo>
                <a:lnTo>
                  <a:pt x="510" y="616"/>
                </a:lnTo>
                <a:lnTo>
                  <a:pt x="510" y="616"/>
                </a:lnTo>
                <a:lnTo>
                  <a:pt x="510" y="616"/>
                </a:lnTo>
                <a:lnTo>
                  <a:pt x="510" y="616"/>
                </a:lnTo>
                <a:lnTo>
                  <a:pt x="519" y="616"/>
                </a:lnTo>
                <a:lnTo>
                  <a:pt x="519" y="616"/>
                </a:lnTo>
                <a:lnTo>
                  <a:pt x="519" y="616"/>
                </a:lnTo>
                <a:lnTo>
                  <a:pt x="519" y="616"/>
                </a:lnTo>
                <a:lnTo>
                  <a:pt x="519" y="616"/>
                </a:lnTo>
                <a:lnTo>
                  <a:pt x="519" y="616"/>
                </a:lnTo>
                <a:lnTo>
                  <a:pt x="519" y="616"/>
                </a:lnTo>
                <a:lnTo>
                  <a:pt x="519" y="616"/>
                </a:lnTo>
                <a:lnTo>
                  <a:pt x="519" y="616"/>
                </a:lnTo>
                <a:cubicBezTo>
                  <a:pt x="528" y="616"/>
                  <a:pt x="528" y="607"/>
                  <a:pt x="528" y="607"/>
                </a:cubicBezTo>
                <a:close/>
                <a:moveTo>
                  <a:pt x="282" y="413"/>
                </a:moveTo>
                <a:lnTo>
                  <a:pt x="282" y="413"/>
                </a:lnTo>
                <a:lnTo>
                  <a:pt x="282" y="413"/>
                </a:lnTo>
                <a:lnTo>
                  <a:pt x="282" y="413"/>
                </a:lnTo>
                <a:lnTo>
                  <a:pt x="282" y="413"/>
                </a:lnTo>
                <a:lnTo>
                  <a:pt x="282" y="413"/>
                </a:lnTo>
                <a:lnTo>
                  <a:pt x="282" y="413"/>
                </a:lnTo>
                <a:lnTo>
                  <a:pt x="282" y="413"/>
                </a:lnTo>
                <a:cubicBezTo>
                  <a:pt x="282" y="413"/>
                  <a:pt x="282" y="413"/>
                  <a:pt x="273" y="413"/>
                </a:cubicBezTo>
                <a:lnTo>
                  <a:pt x="273" y="413"/>
                </a:lnTo>
                <a:lnTo>
                  <a:pt x="273" y="413"/>
                </a:lnTo>
                <a:lnTo>
                  <a:pt x="273" y="413"/>
                </a:lnTo>
                <a:lnTo>
                  <a:pt x="273" y="413"/>
                </a:lnTo>
                <a:lnTo>
                  <a:pt x="273" y="413"/>
                </a:lnTo>
                <a:lnTo>
                  <a:pt x="273" y="413"/>
                </a:lnTo>
                <a:lnTo>
                  <a:pt x="273" y="413"/>
                </a:lnTo>
                <a:lnTo>
                  <a:pt x="273" y="413"/>
                </a:lnTo>
                <a:cubicBezTo>
                  <a:pt x="264" y="413"/>
                  <a:pt x="264" y="413"/>
                  <a:pt x="264" y="413"/>
                </a:cubicBezTo>
                <a:lnTo>
                  <a:pt x="264" y="413"/>
                </a:lnTo>
                <a:lnTo>
                  <a:pt x="264" y="413"/>
                </a:lnTo>
                <a:lnTo>
                  <a:pt x="264" y="413"/>
                </a:lnTo>
                <a:lnTo>
                  <a:pt x="264" y="413"/>
                </a:lnTo>
                <a:lnTo>
                  <a:pt x="264" y="413"/>
                </a:lnTo>
                <a:lnTo>
                  <a:pt x="264" y="413"/>
                </a:lnTo>
                <a:lnTo>
                  <a:pt x="264" y="413"/>
                </a:lnTo>
                <a:lnTo>
                  <a:pt x="255" y="413"/>
                </a:lnTo>
                <a:lnTo>
                  <a:pt x="255" y="413"/>
                </a:lnTo>
                <a:lnTo>
                  <a:pt x="255" y="413"/>
                </a:lnTo>
                <a:lnTo>
                  <a:pt x="255" y="413"/>
                </a:lnTo>
                <a:lnTo>
                  <a:pt x="255" y="413"/>
                </a:lnTo>
                <a:cubicBezTo>
                  <a:pt x="80" y="536"/>
                  <a:pt x="80" y="536"/>
                  <a:pt x="80" y="536"/>
                </a:cubicBezTo>
                <a:cubicBezTo>
                  <a:pt x="273" y="79"/>
                  <a:pt x="273" y="79"/>
                  <a:pt x="273" y="79"/>
                </a:cubicBezTo>
                <a:cubicBezTo>
                  <a:pt x="458" y="536"/>
                  <a:pt x="458" y="536"/>
                  <a:pt x="458" y="536"/>
                </a:cubicBezTo>
                <a:lnTo>
                  <a:pt x="282" y="413"/>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nvGrpSpPr>
          <p:cNvPr id="74" name="Group 73">
            <a:extLst>
              <a:ext uri="{FF2B5EF4-FFF2-40B4-BE49-F238E27FC236}">
                <a16:creationId xmlns:a16="http://schemas.microsoft.com/office/drawing/2014/main" id="{85E8C028-B0EF-5EA0-5912-378C4D7AD2F6}"/>
              </a:ext>
            </a:extLst>
          </p:cNvPr>
          <p:cNvGrpSpPr/>
          <p:nvPr/>
        </p:nvGrpSpPr>
        <p:grpSpPr>
          <a:xfrm>
            <a:off x="7091739" y="4823307"/>
            <a:ext cx="277240" cy="354503"/>
            <a:chOff x="8836582" y="3546973"/>
            <a:chExt cx="277240" cy="354503"/>
          </a:xfrm>
        </p:grpSpPr>
        <p:sp>
          <p:nvSpPr>
            <p:cNvPr id="75" name="Freeform 438">
              <a:extLst>
                <a:ext uri="{FF2B5EF4-FFF2-40B4-BE49-F238E27FC236}">
                  <a16:creationId xmlns:a16="http://schemas.microsoft.com/office/drawing/2014/main" id="{3BF27DF5-7232-4887-59C9-A877053F9639}"/>
                </a:ext>
              </a:extLst>
            </p:cNvPr>
            <p:cNvSpPr>
              <a:spLocks noChangeArrowheads="1"/>
            </p:cNvSpPr>
            <p:nvPr/>
          </p:nvSpPr>
          <p:spPr bwMode="auto">
            <a:xfrm>
              <a:off x="8836582" y="3546973"/>
              <a:ext cx="277240" cy="354503"/>
            </a:xfrm>
            <a:custGeom>
              <a:avLst/>
              <a:gdLst>
                <a:gd name="T0" fmla="*/ 502 w 538"/>
                <a:gd name="T1" fmla="*/ 325 h 687"/>
                <a:gd name="T2" fmla="*/ 502 w 538"/>
                <a:gd name="T3" fmla="*/ 325 h 687"/>
                <a:gd name="T4" fmla="*/ 493 w 538"/>
                <a:gd name="T5" fmla="*/ 325 h 687"/>
                <a:gd name="T6" fmla="*/ 484 w 538"/>
                <a:gd name="T7" fmla="*/ 220 h 687"/>
                <a:gd name="T8" fmla="*/ 273 w 538"/>
                <a:gd name="T9" fmla="*/ 0 h 687"/>
                <a:gd name="T10" fmla="*/ 53 w 538"/>
                <a:gd name="T11" fmla="*/ 220 h 687"/>
                <a:gd name="T12" fmla="*/ 53 w 538"/>
                <a:gd name="T13" fmla="*/ 325 h 687"/>
                <a:gd name="T14" fmla="*/ 36 w 538"/>
                <a:gd name="T15" fmla="*/ 325 h 687"/>
                <a:gd name="T16" fmla="*/ 0 w 538"/>
                <a:gd name="T17" fmla="*/ 352 h 687"/>
                <a:gd name="T18" fmla="*/ 0 w 538"/>
                <a:gd name="T19" fmla="*/ 660 h 687"/>
                <a:gd name="T20" fmla="*/ 36 w 538"/>
                <a:gd name="T21" fmla="*/ 686 h 687"/>
                <a:gd name="T22" fmla="*/ 502 w 538"/>
                <a:gd name="T23" fmla="*/ 686 h 687"/>
                <a:gd name="T24" fmla="*/ 537 w 538"/>
                <a:gd name="T25" fmla="*/ 660 h 687"/>
                <a:gd name="T26" fmla="*/ 537 w 538"/>
                <a:gd name="T27" fmla="*/ 352 h 687"/>
                <a:gd name="T28" fmla="*/ 502 w 538"/>
                <a:gd name="T29" fmla="*/ 325 h 687"/>
                <a:gd name="T30" fmla="*/ 97 w 538"/>
                <a:gd name="T31" fmla="*/ 220 h 687"/>
                <a:gd name="T32" fmla="*/ 97 w 538"/>
                <a:gd name="T33" fmla="*/ 220 h 687"/>
                <a:gd name="T34" fmla="*/ 273 w 538"/>
                <a:gd name="T35" fmla="*/ 44 h 687"/>
                <a:gd name="T36" fmla="*/ 440 w 538"/>
                <a:gd name="T37" fmla="*/ 220 h 687"/>
                <a:gd name="T38" fmla="*/ 440 w 538"/>
                <a:gd name="T39" fmla="*/ 325 h 687"/>
                <a:gd name="T40" fmla="*/ 97 w 538"/>
                <a:gd name="T41" fmla="*/ 325 h 687"/>
                <a:gd name="T42" fmla="*/ 97 w 538"/>
                <a:gd name="T43" fmla="*/ 220 h 687"/>
                <a:gd name="T44" fmla="*/ 493 w 538"/>
                <a:gd name="T45" fmla="*/ 642 h 687"/>
                <a:gd name="T46" fmla="*/ 493 w 538"/>
                <a:gd name="T47" fmla="*/ 642 h 687"/>
                <a:gd name="T48" fmla="*/ 53 w 538"/>
                <a:gd name="T49" fmla="*/ 642 h 687"/>
                <a:gd name="T50" fmla="*/ 53 w 538"/>
                <a:gd name="T51" fmla="*/ 369 h 687"/>
                <a:gd name="T52" fmla="*/ 493 w 538"/>
                <a:gd name="T53" fmla="*/ 369 h 687"/>
                <a:gd name="T54" fmla="*/ 493 w 538"/>
                <a:gd name="T55" fmla="*/ 64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8" h="687">
                  <a:moveTo>
                    <a:pt x="502" y="325"/>
                  </a:moveTo>
                  <a:lnTo>
                    <a:pt x="502" y="325"/>
                  </a:lnTo>
                  <a:cubicBezTo>
                    <a:pt x="493" y="325"/>
                    <a:pt x="493" y="325"/>
                    <a:pt x="493" y="325"/>
                  </a:cubicBezTo>
                  <a:cubicBezTo>
                    <a:pt x="484" y="220"/>
                    <a:pt x="484" y="220"/>
                    <a:pt x="484" y="220"/>
                  </a:cubicBezTo>
                  <a:cubicBezTo>
                    <a:pt x="484" y="97"/>
                    <a:pt x="387" y="0"/>
                    <a:pt x="273" y="0"/>
                  </a:cubicBezTo>
                  <a:cubicBezTo>
                    <a:pt x="150" y="0"/>
                    <a:pt x="53" y="97"/>
                    <a:pt x="53" y="220"/>
                  </a:cubicBezTo>
                  <a:cubicBezTo>
                    <a:pt x="53" y="325"/>
                    <a:pt x="53" y="325"/>
                    <a:pt x="53" y="325"/>
                  </a:cubicBezTo>
                  <a:cubicBezTo>
                    <a:pt x="36" y="325"/>
                    <a:pt x="36" y="325"/>
                    <a:pt x="36" y="325"/>
                  </a:cubicBezTo>
                  <a:cubicBezTo>
                    <a:pt x="18" y="325"/>
                    <a:pt x="0" y="334"/>
                    <a:pt x="0" y="352"/>
                  </a:cubicBezTo>
                  <a:cubicBezTo>
                    <a:pt x="0" y="660"/>
                    <a:pt x="0" y="660"/>
                    <a:pt x="0" y="660"/>
                  </a:cubicBezTo>
                  <a:cubicBezTo>
                    <a:pt x="0" y="677"/>
                    <a:pt x="18" y="686"/>
                    <a:pt x="36" y="686"/>
                  </a:cubicBezTo>
                  <a:cubicBezTo>
                    <a:pt x="502" y="686"/>
                    <a:pt x="502" y="686"/>
                    <a:pt x="502" y="686"/>
                  </a:cubicBezTo>
                  <a:cubicBezTo>
                    <a:pt x="519" y="686"/>
                    <a:pt x="537" y="677"/>
                    <a:pt x="537" y="660"/>
                  </a:cubicBezTo>
                  <a:cubicBezTo>
                    <a:pt x="537" y="352"/>
                    <a:pt x="537" y="352"/>
                    <a:pt x="537" y="352"/>
                  </a:cubicBezTo>
                  <a:cubicBezTo>
                    <a:pt x="537" y="334"/>
                    <a:pt x="519" y="325"/>
                    <a:pt x="502" y="325"/>
                  </a:cubicBezTo>
                  <a:close/>
                  <a:moveTo>
                    <a:pt x="97" y="220"/>
                  </a:moveTo>
                  <a:lnTo>
                    <a:pt x="97" y="220"/>
                  </a:lnTo>
                  <a:cubicBezTo>
                    <a:pt x="97" y="123"/>
                    <a:pt x="176" y="44"/>
                    <a:pt x="273" y="44"/>
                  </a:cubicBezTo>
                  <a:cubicBezTo>
                    <a:pt x="361" y="44"/>
                    <a:pt x="440" y="123"/>
                    <a:pt x="440" y="220"/>
                  </a:cubicBezTo>
                  <a:cubicBezTo>
                    <a:pt x="440" y="325"/>
                    <a:pt x="440" y="325"/>
                    <a:pt x="440" y="325"/>
                  </a:cubicBezTo>
                  <a:cubicBezTo>
                    <a:pt x="97" y="325"/>
                    <a:pt x="97" y="325"/>
                    <a:pt x="97" y="325"/>
                  </a:cubicBezTo>
                  <a:lnTo>
                    <a:pt x="97" y="220"/>
                  </a:lnTo>
                  <a:close/>
                  <a:moveTo>
                    <a:pt x="493" y="642"/>
                  </a:moveTo>
                  <a:lnTo>
                    <a:pt x="493" y="642"/>
                  </a:lnTo>
                  <a:cubicBezTo>
                    <a:pt x="53" y="642"/>
                    <a:pt x="53" y="642"/>
                    <a:pt x="53" y="642"/>
                  </a:cubicBezTo>
                  <a:cubicBezTo>
                    <a:pt x="53" y="369"/>
                    <a:pt x="53" y="369"/>
                    <a:pt x="53" y="369"/>
                  </a:cubicBezTo>
                  <a:cubicBezTo>
                    <a:pt x="493" y="369"/>
                    <a:pt x="493" y="369"/>
                    <a:pt x="493" y="369"/>
                  </a:cubicBezTo>
                  <a:lnTo>
                    <a:pt x="493" y="642"/>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76" name="Freeform 439">
              <a:extLst>
                <a:ext uri="{FF2B5EF4-FFF2-40B4-BE49-F238E27FC236}">
                  <a16:creationId xmlns:a16="http://schemas.microsoft.com/office/drawing/2014/main" id="{89831854-713B-F31B-D032-E77D4DBACD35}"/>
                </a:ext>
              </a:extLst>
            </p:cNvPr>
            <p:cNvSpPr>
              <a:spLocks noChangeArrowheads="1"/>
            </p:cNvSpPr>
            <p:nvPr/>
          </p:nvSpPr>
          <p:spPr bwMode="auto">
            <a:xfrm>
              <a:off x="9032013" y="3774219"/>
              <a:ext cx="22725" cy="68174"/>
            </a:xfrm>
            <a:custGeom>
              <a:avLst/>
              <a:gdLst>
                <a:gd name="T0" fmla="*/ 26 w 45"/>
                <a:gd name="T1" fmla="*/ 132 h 133"/>
                <a:gd name="T2" fmla="*/ 26 w 45"/>
                <a:gd name="T3" fmla="*/ 132 h 133"/>
                <a:gd name="T4" fmla="*/ 44 w 45"/>
                <a:gd name="T5" fmla="*/ 105 h 133"/>
                <a:gd name="T6" fmla="*/ 44 w 45"/>
                <a:gd name="T7" fmla="*/ 26 h 133"/>
                <a:gd name="T8" fmla="*/ 26 w 45"/>
                <a:gd name="T9" fmla="*/ 0 h 133"/>
                <a:gd name="T10" fmla="*/ 0 w 45"/>
                <a:gd name="T11" fmla="*/ 26 h 133"/>
                <a:gd name="T12" fmla="*/ 0 w 45"/>
                <a:gd name="T13" fmla="*/ 105 h 133"/>
                <a:gd name="T14" fmla="*/ 26 w 45"/>
                <a:gd name="T15" fmla="*/ 132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33">
                  <a:moveTo>
                    <a:pt x="26" y="132"/>
                  </a:moveTo>
                  <a:lnTo>
                    <a:pt x="26" y="132"/>
                  </a:lnTo>
                  <a:cubicBezTo>
                    <a:pt x="35" y="132"/>
                    <a:pt x="44" y="123"/>
                    <a:pt x="44" y="105"/>
                  </a:cubicBezTo>
                  <a:cubicBezTo>
                    <a:pt x="44" y="26"/>
                    <a:pt x="44" y="26"/>
                    <a:pt x="44" y="26"/>
                  </a:cubicBezTo>
                  <a:cubicBezTo>
                    <a:pt x="44" y="17"/>
                    <a:pt x="35" y="0"/>
                    <a:pt x="26" y="0"/>
                  </a:cubicBezTo>
                  <a:cubicBezTo>
                    <a:pt x="8" y="0"/>
                    <a:pt x="0" y="17"/>
                    <a:pt x="0" y="26"/>
                  </a:cubicBezTo>
                  <a:cubicBezTo>
                    <a:pt x="0" y="105"/>
                    <a:pt x="0" y="105"/>
                    <a:pt x="0" y="105"/>
                  </a:cubicBezTo>
                  <a:cubicBezTo>
                    <a:pt x="0" y="123"/>
                    <a:pt x="8" y="132"/>
                    <a:pt x="26" y="132"/>
                  </a:cubicBezTo>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sp>
        <p:nvSpPr>
          <p:cNvPr id="77" name="Freeform 435">
            <a:extLst>
              <a:ext uri="{FF2B5EF4-FFF2-40B4-BE49-F238E27FC236}">
                <a16:creationId xmlns:a16="http://schemas.microsoft.com/office/drawing/2014/main" id="{537CA938-38A6-6396-E8A6-3AD0BCEC2496}"/>
              </a:ext>
            </a:extLst>
          </p:cNvPr>
          <p:cNvSpPr>
            <a:spLocks noChangeArrowheads="1"/>
          </p:cNvSpPr>
          <p:nvPr/>
        </p:nvSpPr>
        <p:spPr bwMode="auto">
          <a:xfrm>
            <a:off x="6170991" y="5525564"/>
            <a:ext cx="359048" cy="227246"/>
          </a:xfrm>
          <a:custGeom>
            <a:avLst/>
            <a:gdLst>
              <a:gd name="T0" fmla="*/ 695 w 696"/>
              <a:gd name="T1" fmla="*/ 27 h 441"/>
              <a:gd name="T2" fmla="*/ 695 w 696"/>
              <a:gd name="T3" fmla="*/ 27 h 441"/>
              <a:gd name="T4" fmla="*/ 695 w 696"/>
              <a:gd name="T5" fmla="*/ 18 h 441"/>
              <a:gd name="T6" fmla="*/ 686 w 696"/>
              <a:gd name="T7" fmla="*/ 9 h 441"/>
              <a:gd name="T8" fmla="*/ 660 w 696"/>
              <a:gd name="T9" fmla="*/ 0 h 441"/>
              <a:gd name="T10" fmla="*/ 35 w 696"/>
              <a:gd name="T11" fmla="*/ 0 h 441"/>
              <a:gd name="T12" fmla="*/ 9 w 696"/>
              <a:gd name="T13" fmla="*/ 9 h 441"/>
              <a:gd name="T14" fmla="*/ 0 w 696"/>
              <a:gd name="T15" fmla="*/ 18 h 441"/>
              <a:gd name="T16" fmla="*/ 0 w 696"/>
              <a:gd name="T17" fmla="*/ 27 h 441"/>
              <a:gd name="T18" fmla="*/ 0 w 696"/>
              <a:gd name="T19" fmla="*/ 35 h 441"/>
              <a:gd name="T20" fmla="*/ 0 w 696"/>
              <a:gd name="T21" fmla="*/ 414 h 441"/>
              <a:gd name="T22" fmla="*/ 35 w 696"/>
              <a:gd name="T23" fmla="*/ 440 h 441"/>
              <a:gd name="T24" fmla="*/ 660 w 696"/>
              <a:gd name="T25" fmla="*/ 440 h 441"/>
              <a:gd name="T26" fmla="*/ 695 w 696"/>
              <a:gd name="T27" fmla="*/ 414 h 441"/>
              <a:gd name="T28" fmla="*/ 695 w 696"/>
              <a:gd name="T29" fmla="*/ 35 h 441"/>
              <a:gd name="T30" fmla="*/ 695 w 696"/>
              <a:gd name="T31" fmla="*/ 27 h 441"/>
              <a:gd name="T32" fmla="*/ 343 w 696"/>
              <a:gd name="T33" fmla="*/ 167 h 441"/>
              <a:gd name="T34" fmla="*/ 343 w 696"/>
              <a:gd name="T35" fmla="*/ 167 h 441"/>
              <a:gd name="T36" fmla="*/ 106 w 696"/>
              <a:gd name="T37" fmla="*/ 44 h 441"/>
              <a:gd name="T38" fmla="*/ 589 w 696"/>
              <a:gd name="T39" fmla="*/ 44 h 441"/>
              <a:gd name="T40" fmla="*/ 343 w 696"/>
              <a:gd name="T41" fmla="*/ 167 h 441"/>
              <a:gd name="T42" fmla="*/ 44 w 696"/>
              <a:gd name="T43" fmla="*/ 396 h 441"/>
              <a:gd name="T44" fmla="*/ 44 w 696"/>
              <a:gd name="T45" fmla="*/ 396 h 441"/>
              <a:gd name="T46" fmla="*/ 44 w 696"/>
              <a:gd name="T47" fmla="*/ 62 h 441"/>
              <a:gd name="T48" fmla="*/ 334 w 696"/>
              <a:gd name="T49" fmla="*/ 211 h 441"/>
              <a:gd name="T50" fmla="*/ 334 w 696"/>
              <a:gd name="T51" fmla="*/ 211 h 441"/>
              <a:gd name="T52" fmla="*/ 334 w 696"/>
              <a:gd name="T53" fmla="*/ 211 h 441"/>
              <a:gd name="T54" fmla="*/ 334 w 696"/>
              <a:gd name="T55" fmla="*/ 211 h 441"/>
              <a:gd name="T56" fmla="*/ 334 w 696"/>
              <a:gd name="T57" fmla="*/ 211 h 441"/>
              <a:gd name="T58" fmla="*/ 343 w 696"/>
              <a:gd name="T59" fmla="*/ 211 h 441"/>
              <a:gd name="T60" fmla="*/ 343 w 696"/>
              <a:gd name="T61" fmla="*/ 211 h 441"/>
              <a:gd name="T62" fmla="*/ 343 w 696"/>
              <a:gd name="T63" fmla="*/ 211 h 441"/>
              <a:gd name="T64" fmla="*/ 343 w 696"/>
              <a:gd name="T65" fmla="*/ 211 h 441"/>
              <a:gd name="T66" fmla="*/ 343 w 696"/>
              <a:gd name="T67" fmla="*/ 220 h 441"/>
              <a:gd name="T68" fmla="*/ 343 w 696"/>
              <a:gd name="T69" fmla="*/ 220 h 441"/>
              <a:gd name="T70" fmla="*/ 343 w 696"/>
              <a:gd name="T71" fmla="*/ 220 h 441"/>
              <a:gd name="T72" fmla="*/ 343 w 696"/>
              <a:gd name="T73" fmla="*/ 220 h 441"/>
              <a:gd name="T74" fmla="*/ 343 w 696"/>
              <a:gd name="T75" fmla="*/ 220 h 441"/>
              <a:gd name="T76" fmla="*/ 343 w 696"/>
              <a:gd name="T77" fmla="*/ 220 h 441"/>
              <a:gd name="T78" fmla="*/ 343 w 696"/>
              <a:gd name="T79" fmla="*/ 220 h 441"/>
              <a:gd name="T80" fmla="*/ 343 w 696"/>
              <a:gd name="T81" fmla="*/ 220 h 441"/>
              <a:gd name="T82" fmla="*/ 343 w 696"/>
              <a:gd name="T83" fmla="*/ 220 h 441"/>
              <a:gd name="T84" fmla="*/ 352 w 696"/>
              <a:gd name="T85" fmla="*/ 220 h 441"/>
              <a:gd name="T86" fmla="*/ 352 w 696"/>
              <a:gd name="T87" fmla="*/ 220 h 441"/>
              <a:gd name="T88" fmla="*/ 352 w 696"/>
              <a:gd name="T89" fmla="*/ 220 h 441"/>
              <a:gd name="T90" fmla="*/ 352 w 696"/>
              <a:gd name="T91" fmla="*/ 220 h 441"/>
              <a:gd name="T92" fmla="*/ 352 w 696"/>
              <a:gd name="T93" fmla="*/ 220 h 441"/>
              <a:gd name="T94" fmla="*/ 352 w 696"/>
              <a:gd name="T95" fmla="*/ 220 h 441"/>
              <a:gd name="T96" fmla="*/ 352 w 696"/>
              <a:gd name="T97" fmla="*/ 211 h 441"/>
              <a:gd name="T98" fmla="*/ 352 w 696"/>
              <a:gd name="T99" fmla="*/ 211 h 441"/>
              <a:gd name="T100" fmla="*/ 352 w 696"/>
              <a:gd name="T101" fmla="*/ 211 h 441"/>
              <a:gd name="T102" fmla="*/ 352 w 696"/>
              <a:gd name="T103" fmla="*/ 211 h 441"/>
              <a:gd name="T104" fmla="*/ 352 w 696"/>
              <a:gd name="T105" fmla="*/ 211 h 441"/>
              <a:gd name="T106" fmla="*/ 352 w 696"/>
              <a:gd name="T107" fmla="*/ 211 h 441"/>
              <a:gd name="T108" fmla="*/ 361 w 696"/>
              <a:gd name="T109" fmla="*/ 211 h 441"/>
              <a:gd name="T110" fmla="*/ 361 w 696"/>
              <a:gd name="T111" fmla="*/ 211 h 441"/>
              <a:gd name="T112" fmla="*/ 361 w 696"/>
              <a:gd name="T113" fmla="*/ 211 h 441"/>
              <a:gd name="T114" fmla="*/ 651 w 696"/>
              <a:gd name="T115" fmla="*/ 62 h 441"/>
              <a:gd name="T116" fmla="*/ 651 w 696"/>
              <a:gd name="T117" fmla="*/ 396 h 441"/>
              <a:gd name="T118" fmla="*/ 44 w 696"/>
              <a:gd name="T119" fmla="*/ 39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6" h="441">
                <a:moveTo>
                  <a:pt x="695" y="27"/>
                </a:moveTo>
                <a:lnTo>
                  <a:pt x="695" y="27"/>
                </a:lnTo>
                <a:cubicBezTo>
                  <a:pt x="695" y="27"/>
                  <a:pt x="695" y="27"/>
                  <a:pt x="695" y="18"/>
                </a:cubicBezTo>
                <a:cubicBezTo>
                  <a:pt x="695" y="18"/>
                  <a:pt x="686" y="18"/>
                  <a:pt x="686" y="9"/>
                </a:cubicBezTo>
                <a:cubicBezTo>
                  <a:pt x="686" y="0"/>
                  <a:pt x="669" y="0"/>
                  <a:pt x="660" y="0"/>
                </a:cubicBezTo>
                <a:cubicBezTo>
                  <a:pt x="35" y="0"/>
                  <a:pt x="35" y="0"/>
                  <a:pt x="35" y="0"/>
                </a:cubicBezTo>
                <a:cubicBezTo>
                  <a:pt x="26" y="0"/>
                  <a:pt x="18" y="0"/>
                  <a:pt x="9" y="9"/>
                </a:cubicBezTo>
                <a:cubicBezTo>
                  <a:pt x="9" y="18"/>
                  <a:pt x="9" y="18"/>
                  <a:pt x="0" y="18"/>
                </a:cubicBezTo>
                <a:cubicBezTo>
                  <a:pt x="0" y="27"/>
                  <a:pt x="0" y="27"/>
                  <a:pt x="0" y="27"/>
                </a:cubicBezTo>
                <a:lnTo>
                  <a:pt x="0" y="35"/>
                </a:lnTo>
                <a:cubicBezTo>
                  <a:pt x="0" y="414"/>
                  <a:pt x="0" y="414"/>
                  <a:pt x="0" y="414"/>
                </a:cubicBezTo>
                <a:cubicBezTo>
                  <a:pt x="0" y="431"/>
                  <a:pt x="18" y="440"/>
                  <a:pt x="35" y="440"/>
                </a:cubicBezTo>
                <a:cubicBezTo>
                  <a:pt x="660" y="440"/>
                  <a:pt x="660" y="440"/>
                  <a:pt x="660" y="440"/>
                </a:cubicBezTo>
                <a:cubicBezTo>
                  <a:pt x="678" y="440"/>
                  <a:pt x="695" y="431"/>
                  <a:pt x="695" y="414"/>
                </a:cubicBezTo>
                <a:cubicBezTo>
                  <a:pt x="695" y="35"/>
                  <a:pt x="695" y="35"/>
                  <a:pt x="695" y="35"/>
                </a:cubicBezTo>
                <a:lnTo>
                  <a:pt x="695" y="27"/>
                </a:lnTo>
                <a:close/>
                <a:moveTo>
                  <a:pt x="343" y="167"/>
                </a:moveTo>
                <a:lnTo>
                  <a:pt x="343" y="167"/>
                </a:lnTo>
                <a:cubicBezTo>
                  <a:pt x="106" y="44"/>
                  <a:pt x="106" y="44"/>
                  <a:pt x="106" y="44"/>
                </a:cubicBezTo>
                <a:cubicBezTo>
                  <a:pt x="589" y="44"/>
                  <a:pt x="589" y="44"/>
                  <a:pt x="589" y="44"/>
                </a:cubicBezTo>
                <a:lnTo>
                  <a:pt x="343" y="167"/>
                </a:lnTo>
                <a:close/>
                <a:moveTo>
                  <a:pt x="44" y="396"/>
                </a:moveTo>
                <a:lnTo>
                  <a:pt x="44" y="396"/>
                </a:lnTo>
                <a:cubicBezTo>
                  <a:pt x="44" y="62"/>
                  <a:pt x="44" y="62"/>
                  <a:pt x="44" y="62"/>
                </a:cubicBezTo>
                <a:cubicBezTo>
                  <a:pt x="334" y="211"/>
                  <a:pt x="334" y="211"/>
                  <a:pt x="334" y="211"/>
                </a:cubicBezTo>
                <a:lnTo>
                  <a:pt x="334" y="211"/>
                </a:lnTo>
                <a:lnTo>
                  <a:pt x="334" y="211"/>
                </a:lnTo>
                <a:lnTo>
                  <a:pt x="334" y="211"/>
                </a:lnTo>
                <a:lnTo>
                  <a:pt x="334" y="211"/>
                </a:lnTo>
                <a:cubicBezTo>
                  <a:pt x="343" y="211"/>
                  <a:pt x="343" y="211"/>
                  <a:pt x="343" y="211"/>
                </a:cubicBezTo>
                <a:lnTo>
                  <a:pt x="343" y="211"/>
                </a:lnTo>
                <a:lnTo>
                  <a:pt x="343" y="211"/>
                </a:lnTo>
                <a:lnTo>
                  <a:pt x="343" y="211"/>
                </a:lnTo>
                <a:cubicBezTo>
                  <a:pt x="343" y="211"/>
                  <a:pt x="343" y="211"/>
                  <a:pt x="343" y="220"/>
                </a:cubicBezTo>
                <a:lnTo>
                  <a:pt x="343" y="220"/>
                </a:lnTo>
                <a:lnTo>
                  <a:pt x="343" y="220"/>
                </a:lnTo>
                <a:lnTo>
                  <a:pt x="343" y="220"/>
                </a:lnTo>
                <a:lnTo>
                  <a:pt x="343" y="220"/>
                </a:lnTo>
                <a:lnTo>
                  <a:pt x="343" y="220"/>
                </a:lnTo>
                <a:lnTo>
                  <a:pt x="343" y="220"/>
                </a:lnTo>
                <a:lnTo>
                  <a:pt x="343" y="220"/>
                </a:lnTo>
                <a:lnTo>
                  <a:pt x="343" y="220"/>
                </a:lnTo>
                <a:cubicBezTo>
                  <a:pt x="352" y="220"/>
                  <a:pt x="352" y="220"/>
                  <a:pt x="352" y="220"/>
                </a:cubicBezTo>
                <a:lnTo>
                  <a:pt x="352" y="220"/>
                </a:lnTo>
                <a:lnTo>
                  <a:pt x="352" y="220"/>
                </a:lnTo>
                <a:lnTo>
                  <a:pt x="352" y="220"/>
                </a:lnTo>
                <a:lnTo>
                  <a:pt x="352" y="220"/>
                </a:lnTo>
                <a:lnTo>
                  <a:pt x="352" y="220"/>
                </a:lnTo>
                <a:cubicBezTo>
                  <a:pt x="352" y="211"/>
                  <a:pt x="352" y="211"/>
                  <a:pt x="352" y="211"/>
                </a:cubicBezTo>
                <a:lnTo>
                  <a:pt x="352" y="211"/>
                </a:lnTo>
                <a:lnTo>
                  <a:pt x="352" y="211"/>
                </a:lnTo>
                <a:lnTo>
                  <a:pt x="352" y="211"/>
                </a:lnTo>
                <a:lnTo>
                  <a:pt x="352" y="211"/>
                </a:lnTo>
                <a:lnTo>
                  <a:pt x="352" y="211"/>
                </a:lnTo>
                <a:cubicBezTo>
                  <a:pt x="361" y="211"/>
                  <a:pt x="361" y="211"/>
                  <a:pt x="361" y="211"/>
                </a:cubicBezTo>
                <a:lnTo>
                  <a:pt x="361" y="211"/>
                </a:lnTo>
                <a:lnTo>
                  <a:pt x="361" y="211"/>
                </a:lnTo>
                <a:cubicBezTo>
                  <a:pt x="651" y="62"/>
                  <a:pt x="651" y="62"/>
                  <a:pt x="651" y="62"/>
                </a:cubicBezTo>
                <a:cubicBezTo>
                  <a:pt x="651" y="396"/>
                  <a:pt x="651" y="396"/>
                  <a:pt x="651" y="396"/>
                </a:cubicBezTo>
                <a:lnTo>
                  <a:pt x="44" y="396"/>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2949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descr="Bakery cabinet with assortment of pastries">
            <a:extLst>
              <a:ext uri="{FF2B5EF4-FFF2-40B4-BE49-F238E27FC236}">
                <a16:creationId xmlns:a16="http://schemas.microsoft.com/office/drawing/2014/main" id="{9EF9F3E2-517A-D141-9F01-9831E126136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29" t="10569" r="229" b="23953"/>
          <a:stretch>
            <a:fillRect/>
          </a:stretch>
        </p:blipFill>
        <p:spPr>
          <a:xfrm>
            <a:off x="238772" y="2626822"/>
            <a:ext cx="8328758" cy="3634830"/>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a:t>03</a:t>
            </a:r>
          </a:p>
        </p:txBody>
      </p:sp>
      <p:sp>
        <p:nvSpPr>
          <p:cNvPr id="14" name="Rectangle 13">
            <a:extLst>
              <a:ext uri="{FF2B5EF4-FFF2-40B4-BE49-F238E27FC236}">
                <a16:creationId xmlns:a16="http://schemas.microsoft.com/office/drawing/2014/main" id="{BE59536B-CB14-6A49-9925-C70C0915408D}"/>
              </a:ext>
            </a:extLst>
          </p:cNvPr>
          <p:cNvSpPr/>
          <p:nvPr/>
        </p:nvSpPr>
        <p:spPr>
          <a:xfrm>
            <a:off x="5523513" y="3110948"/>
            <a:ext cx="5131725"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707537" y="3163246"/>
            <a:ext cx="4947701" cy="646331"/>
          </a:xfrm>
          <a:prstGeom prst="rect">
            <a:avLst/>
          </a:prstGeom>
          <a:noFill/>
        </p:spPr>
        <p:txBody>
          <a:bodyPr wrap="none" rtlCol="0">
            <a:spAutoFit/>
          </a:bodyPr>
          <a:lstStyle/>
          <a:p>
            <a:r>
              <a:rPr lang="en-US" sz="3600" b="1" spc="324" dirty="0">
                <a:solidFill>
                  <a:srgbClr val="F26F46"/>
                </a:solidFill>
                <a:latin typeface="Calibri" panose="020F0502020204030204" pitchFamily="34" charset="0"/>
                <a:cs typeface="Calibri" panose="020F0502020204030204" pitchFamily="34" charset="0"/>
              </a:rPr>
              <a:t>MODULSTRUKTUR</a:t>
            </a:r>
          </a:p>
        </p:txBody>
      </p:sp>
      <p:grpSp>
        <p:nvGrpSpPr>
          <p:cNvPr id="6" name="Group 5">
            <a:extLst>
              <a:ext uri="{FF2B5EF4-FFF2-40B4-BE49-F238E27FC236}">
                <a16:creationId xmlns:a16="http://schemas.microsoft.com/office/drawing/2014/main" id="{6A592C18-A129-759D-2A8C-B28F666EACC3}"/>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D941914D-6094-403C-738E-3740110831F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F1A00C5-B02C-057A-5B34-C7BCD7CF36D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0A55076B-A6E3-C119-98AB-F66A7008851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65BBDC-A6BD-192D-B69C-DF707EF0A6E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07C1C4-E75A-78AE-239E-EDB89EE81C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7287B6-65AE-37AB-9EFB-CB5224C7A77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F6C18FB-1854-6D6F-BD42-750CB1ED865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2626A7-B7B8-0858-6145-2780580951E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E000DB7-BCAC-1FCC-48F2-F856D30B564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B66A741-24BD-576D-9292-224670228AD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19048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F1964-6623-C982-B047-CC4A9DA5082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44E6186-05DB-CF73-F2F5-CFD9216F69E7}"/>
              </a:ext>
            </a:extLst>
          </p:cNvPr>
          <p:cNvSpPr>
            <a:spLocks noGrp="1"/>
          </p:cNvSpPr>
          <p:nvPr>
            <p:ph type="body" sz="quarter" idx="16"/>
          </p:nvPr>
        </p:nvSpPr>
        <p:spPr>
          <a:xfrm>
            <a:off x="1059290" y="747728"/>
            <a:ext cx="7535591" cy="803654"/>
          </a:xfrm>
        </p:spPr>
        <p:txBody>
          <a:bodyPr lIns="91440" tIns="45720" rIns="91440" bIns="45720" anchor="t">
            <a:noAutofit/>
          </a:bodyPr>
          <a:lstStyle/>
          <a:p>
            <a:r>
              <a:rPr lang="en-IE"/>
              <a:t>Modulopbygning</a:t>
            </a:r>
            <a:endParaRPr lang="en-US"/>
          </a:p>
        </p:txBody>
      </p:sp>
      <p:sp>
        <p:nvSpPr>
          <p:cNvPr id="4" name="Freeform 1">
            <a:extLst>
              <a:ext uri="{FF2B5EF4-FFF2-40B4-BE49-F238E27FC236}">
                <a16:creationId xmlns:a16="http://schemas.microsoft.com/office/drawing/2014/main" id="{DFC9EAEB-A2C5-009A-41F4-45679E5015A7}"/>
              </a:ext>
            </a:extLst>
          </p:cNvPr>
          <p:cNvSpPr>
            <a:spLocks noChangeArrowheads="1"/>
          </p:cNvSpPr>
          <p:nvPr/>
        </p:nvSpPr>
        <p:spPr bwMode="auto">
          <a:xfrm>
            <a:off x="571818" y="1558424"/>
            <a:ext cx="1987044" cy="3002305"/>
          </a:xfrm>
          <a:custGeom>
            <a:avLst/>
            <a:gdLst>
              <a:gd name="T0" fmla="*/ 3128 w 3427"/>
              <a:gd name="T1" fmla="*/ 0 h 5179"/>
              <a:gd name="T2" fmla="*/ 297 w 3427"/>
              <a:gd name="T3" fmla="*/ 0 h 5179"/>
              <a:gd name="T4" fmla="*/ 297 w 3427"/>
              <a:gd name="T5" fmla="*/ 0 h 5179"/>
              <a:gd name="T6" fmla="*/ 0 w 3427"/>
              <a:gd name="T7" fmla="*/ 298 h 5179"/>
              <a:gd name="T8" fmla="*/ 0 w 3427"/>
              <a:gd name="T9" fmla="*/ 3440 h 5179"/>
              <a:gd name="T10" fmla="*/ 0 w 3427"/>
              <a:gd name="T11" fmla="*/ 3533 h 5179"/>
              <a:gd name="T12" fmla="*/ 0 w 3427"/>
              <a:gd name="T13" fmla="*/ 3533 h 5179"/>
              <a:gd name="T14" fmla="*/ 40 w 3427"/>
              <a:gd name="T15" fmla="*/ 3683 h 5179"/>
              <a:gd name="T16" fmla="*/ 147 w 3427"/>
              <a:gd name="T17" fmla="*/ 3790 h 5179"/>
              <a:gd name="T18" fmla="*/ 1309 w 3427"/>
              <a:gd name="T19" fmla="*/ 4952 h 5179"/>
              <a:gd name="T20" fmla="*/ 1309 w 3427"/>
              <a:gd name="T21" fmla="*/ 4952 h 5179"/>
              <a:gd name="T22" fmla="*/ 2122 w 3427"/>
              <a:gd name="T23" fmla="*/ 4954 h 5179"/>
              <a:gd name="T24" fmla="*/ 3300 w 3427"/>
              <a:gd name="T25" fmla="*/ 3777 h 5179"/>
              <a:gd name="T26" fmla="*/ 3371 w 3427"/>
              <a:gd name="T27" fmla="*/ 3705 h 5179"/>
              <a:gd name="T28" fmla="*/ 3371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8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8" y="0"/>
                </a:moveTo>
                <a:lnTo>
                  <a:pt x="297" y="0"/>
                </a:lnTo>
                <a:lnTo>
                  <a:pt x="297" y="0"/>
                </a:lnTo>
                <a:cubicBezTo>
                  <a:pt x="133" y="0"/>
                  <a:pt x="0" y="133"/>
                  <a:pt x="0" y="298"/>
                </a:cubicBezTo>
                <a:lnTo>
                  <a:pt x="0" y="3440"/>
                </a:lnTo>
                <a:lnTo>
                  <a:pt x="0" y="3533"/>
                </a:lnTo>
                <a:lnTo>
                  <a:pt x="0" y="3533"/>
                </a:lnTo>
                <a:cubicBezTo>
                  <a:pt x="0" y="3589"/>
                  <a:pt x="14" y="3639"/>
                  <a:pt x="40" y="3683"/>
                </a:cubicBezTo>
                <a:lnTo>
                  <a:pt x="147" y="3790"/>
                </a:lnTo>
                <a:lnTo>
                  <a:pt x="1309" y="4952"/>
                </a:lnTo>
                <a:lnTo>
                  <a:pt x="1309" y="4952"/>
                </a:lnTo>
                <a:cubicBezTo>
                  <a:pt x="1534" y="5177"/>
                  <a:pt x="1898" y="5178"/>
                  <a:pt x="2122" y="4954"/>
                </a:cubicBezTo>
                <a:lnTo>
                  <a:pt x="3300" y="3777"/>
                </a:lnTo>
                <a:lnTo>
                  <a:pt x="3371" y="3705"/>
                </a:lnTo>
                <a:lnTo>
                  <a:pt x="3371" y="3705"/>
                </a:lnTo>
                <a:cubicBezTo>
                  <a:pt x="3405" y="3656"/>
                  <a:pt x="3426" y="3598"/>
                  <a:pt x="3426" y="3533"/>
                </a:cubicBezTo>
                <a:lnTo>
                  <a:pt x="3426" y="3447"/>
                </a:lnTo>
                <a:lnTo>
                  <a:pt x="3426" y="298"/>
                </a:lnTo>
                <a:lnTo>
                  <a:pt x="3426" y="298"/>
                </a:lnTo>
                <a:cubicBezTo>
                  <a:pt x="3426" y="133"/>
                  <a:pt x="3292" y="0"/>
                  <a:pt x="3128" y="0"/>
                </a:cubicBezTo>
              </a:path>
            </a:pathLst>
          </a:custGeom>
          <a:solidFill>
            <a:srgbClr val="F26F46"/>
          </a:solidFill>
          <a:ln>
            <a:noFill/>
          </a:ln>
          <a:effectLst/>
        </p:spPr>
        <p:txBody>
          <a:bodyPr wrap="none" anchor="ctr"/>
          <a:lstStyle/>
          <a:p>
            <a:endParaRPr lang="en-US" sz="900"/>
          </a:p>
        </p:txBody>
      </p:sp>
      <p:sp>
        <p:nvSpPr>
          <p:cNvPr id="6" name="Freeform 244">
            <a:extLst>
              <a:ext uri="{FF2B5EF4-FFF2-40B4-BE49-F238E27FC236}">
                <a16:creationId xmlns:a16="http://schemas.microsoft.com/office/drawing/2014/main" id="{0D88035A-C4A2-E85F-1CFA-F636757A0F22}"/>
              </a:ext>
            </a:extLst>
          </p:cNvPr>
          <p:cNvSpPr>
            <a:spLocks noChangeArrowheads="1"/>
          </p:cNvSpPr>
          <p:nvPr/>
        </p:nvSpPr>
        <p:spPr bwMode="auto">
          <a:xfrm>
            <a:off x="4045210" y="1570894"/>
            <a:ext cx="1987046" cy="3002305"/>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ECC0DA"/>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66106371-D58D-0D9E-1465-4A37A0FF0040}"/>
              </a:ext>
            </a:extLst>
          </p:cNvPr>
          <p:cNvSpPr>
            <a:spLocks noChangeArrowheads="1"/>
          </p:cNvSpPr>
          <p:nvPr/>
        </p:nvSpPr>
        <p:spPr bwMode="auto">
          <a:xfrm>
            <a:off x="7559066" y="1569095"/>
            <a:ext cx="1913491" cy="3002305"/>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55854D"/>
          </a:solidFill>
          <a:ln>
            <a:noFill/>
          </a:ln>
          <a:effectLst/>
        </p:spPr>
        <p:txBody>
          <a:bodyPr wrap="none" anchor="ctr"/>
          <a:lstStyle/>
          <a:p>
            <a:endParaRPr lang="en-US" sz="900"/>
          </a:p>
        </p:txBody>
      </p:sp>
      <p:sp>
        <p:nvSpPr>
          <p:cNvPr id="12" name="CuadroTexto 553">
            <a:extLst>
              <a:ext uri="{FF2B5EF4-FFF2-40B4-BE49-F238E27FC236}">
                <a16:creationId xmlns:a16="http://schemas.microsoft.com/office/drawing/2014/main" id="{38B31BC3-3F4C-2FFE-1262-FBD790123FA7}"/>
              </a:ext>
            </a:extLst>
          </p:cNvPr>
          <p:cNvSpPr txBox="1"/>
          <p:nvPr/>
        </p:nvSpPr>
        <p:spPr>
          <a:xfrm>
            <a:off x="683473" y="2092280"/>
            <a:ext cx="1745709" cy="1631216"/>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Lato"/>
                <a:cs typeface="Calibri"/>
              </a:rPr>
              <a:t>Del A</a:t>
            </a:r>
            <a:endParaRPr lang="en-US" dirty="0">
              <a:solidFill>
                <a:srgbClr val="292668"/>
              </a:solidFill>
            </a:endParaRPr>
          </a:p>
          <a:p>
            <a:pPr algn="ctr"/>
            <a:r>
              <a:rPr lang="en-US" sz="2000" b="1" dirty="0">
                <a:solidFill>
                  <a:schemeClr val="bg1"/>
                </a:solidFill>
                <a:latin typeface="Calibri"/>
                <a:ea typeface="Lato"/>
                <a:cs typeface="Calibri"/>
              </a:rPr>
              <a:t>Grundlæggende viden om mad, kultur og turisme</a:t>
            </a:r>
            <a:endParaRPr lang="en-US" dirty="0">
              <a:solidFill>
                <a:schemeClr val="bg1"/>
              </a:solidFill>
            </a:endParaRPr>
          </a:p>
          <a:p>
            <a:pPr algn="ctr"/>
            <a:endParaRPr lang="en-US" sz="2000" b="1" dirty="0">
              <a:solidFill>
                <a:schemeClr val="bg1"/>
              </a:solidFill>
              <a:ea typeface="Lato"/>
              <a:cs typeface="Calibri"/>
            </a:endParaRPr>
          </a:p>
        </p:txBody>
      </p:sp>
      <p:sp>
        <p:nvSpPr>
          <p:cNvPr id="13" name="CuadroTexto 555">
            <a:extLst>
              <a:ext uri="{FF2B5EF4-FFF2-40B4-BE49-F238E27FC236}">
                <a16:creationId xmlns:a16="http://schemas.microsoft.com/office/drawing/2014/main" id="{7505663E-9189-9A41-99D6-45C0BAC3316E}"/>
              </a:ext>
            </a:extLst>
          </p:cNvPr>
          <p:cNvSpPr txBox="1"/>
          <p:nvPr/>
        </p:nvSpPr>
        <p:spPr>
          <a:xfrm>
            <a:off x="4045210" y="2092280"/>
            <a:ext cx="2007308" cy="1650010"/>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Del B</a:t>
            </a:r>
            <a:endParaRPr lang="en-US" dirty="0">
              <a:solidFill>
                <a:srgbClr val="292668"/>
              </a:solidFill>
              <a:latin typeface="Calibri"/>
              <a:ea typeface="Calibri"/>
              <a:cs typeface="Calibri"/>
            </a:endParaRPr>
          </a:p>
          <a:p>
            <a:pPr algn="ctr"/>
            <a:r>
              <a:rPr lang="en-US" sz="2000" b="1" dirty="0">
                <a:solidFill>
                  <a:srgbClr val="FFFFFF"/>
                </a:solidFill>
                <a:effectLst>
                  <a:outerShdw blurRad="38100" dist="38100" dir="2700000" algn="tl">
                    <a:srgbClr val="000000">
                      <a:alpha val="43137"/>
                    </a:srgbClr>
                  </a:outerShdw>
                </a:effectLst>
                <a:latin typeface="Calibri"/>
                <a:ea typeface="Calibri"/>
                <a:cs typeface="Calibri"/>
              </a:rPr>
              <a:t>Stedsbaseret udvikling: Begreber og praksis</a:t>
            </a:r>
            <a:endParaRPr lang="en-US" dirty="0">
              <a:effectLst>
                <a:outerShdw blurRad="38100" dist="38100" dir="2700000" algn="tl">
                  <a:srgbClr val="000000">
                    <a:alpha val="43137"/>
                  </a:srgbClr>
                </a:outerShdw>
              </a:effectLst>
              <a:ea typeface="Calibri"/>
              <a:cs typeface="Calibri"/>
            </a:endParaRPr>
          </a:p>
        </p:txBody>
      </p:sp>
      <p:sp>
        <p:nvSpPr>
          <p:cNvPr id="14" name="CuadroTexto 557">
            <a:extLst>
              <a:ext uri="{FF2B5EF4-FFF2-40B4-BE49-F238E27FC236}">
                <a16:creationId xmlns:a16="http://schemas.microsoft.com/office/drawing/2014/main" id="{41BB7E0C-BFD0-91EC-9B01-B4C3B9D94BE1}"/>
              </a:ext>
            </a:extLst>
          </p:cNvPr>
          <p:cNvSpPr txBox="1"/>
          <p:nvPr/>
        </p:nvSpPr>
        <p:spPr>
          <a:xfrm>
            <a:off x="7537034" y="2092479"/>
            <a:ext cx="1982416" cy="1631216"/>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Del C</a:t>
            </a:r>
            <a:endParaRPr lang="en-US" dirty="0">
              <a:solidFill>
                <a:srgbClr val="292668"/>
              </a:solidFill>
              <a:latin typeface="Calibri"/>
              <a:ea typeface="Calibri"/>
              <a:cs typeface="Calibri"/>
            </a:endParaRPr>
          </a:p>
          <a:p>
            <a:pPr algn="ctr"/>
            <a:r>
              <a:rPr lang="en-US" sz="2000" b="1" dirty="0">
                <a:solidFill>
                  <a:srgbClr val="FFFFFF"/>
                </a:solidFill>
                <a:latin typeface="Calibri"/>
                <a:ea typeface="Calibri"/>
                <a:cs typeface="Calibri"/>
              </a:rPr>
              <a:t>Fødevaresystemer og bæredygtighed</a:t>
            </a:r>
            <a:endParaRPr lang="en-US" dirty="0"/>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0" name="Freeform 244">
            <a:extLst>
              <a:ext uri="{FF2B5EF4-FFF2-40B4-BE49-F238E27FC236}">
                <a16:creationId xmlns:a16="http://schemas.microsoft.com/office/drawing/2014/main" id="{B7FAB56D-E10A-E83F-B10C-6CE8033D5B62}"/>
              </a:ext>
            </a:extLst>
          </p:cNvPr>
          <p:cNvSpPr>
            <a:spLocks noChangeArrowheads="1"/>
          </p:cNvSpPr>
          <p:nvPr/>
        </p:nvSpPr>
        <p:spPr bwMode="auto">
          <a:xfrm>
            <a:off x="2170623" y="4018660"/>
            <a:ext cx="1987580" cy="2314191"/>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ECC0DA"/>
          </a:solidFill>
          <a:ln>
            <a:noFill/>
          </a:ln>
          <a:effectLst/>
        </p:spPr>
        <p:txBody>
          <a:bodyPr wrap="none" anchor="ctr"/>
          <a:lstStyle/>
          <a:p>
            <a:endParaRPr lang="en-US" sz="900"/>
          </a:p>
        </p:txBody>
      </p:sp>
      <p:sp>
        <p:nvSpPr>
          <p:cNvPr id="15" name="CuadroTexto 553">
            <a:extLst>
              <a:ext uri="{FF2B5EF4-FFF2-40B4-BE49-F238E27FC236}">
                <a16:creationId xmlns:a16="http://schemas.microsoft.com/office/drawing/2014/main" id="{753414E4-D586-822D-8E80-1A5625166363}"/>
              </a:ext>
            </a:extLst>
          </p:cNvPr>
          <p:cNvSpPr txBox="1"/>
          <p:nvPr/>
        </p:nvSpPr>
        <p:spPr>
          <a:xfrm>
            <a:off x="2031703" y="4571400"/>
            <a:ext cx="2243542" cy="1631216"/>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Del D</a:t>
            </a:r>
            <a:endParaRPr lang="en-US" dirty="0">
              <a:solidFill>
                <a:srgbClr val="292668"/>
              </a:solidFill>
            </a:endParaRPr>
          </a:p>
          <a:p>
            <a:pPr algn="ctr"/>
            <a:r>
              <a:rPr lang="en-US" sz="2000" b="1" dirty="0">
                <a:solidFill>
                  <a:srgbClr val="FFFFFF"/>
                </a:solidFill>
                <a:latin typeface="Calibri"/>
                <a:ea typeface="Calibri"/>
                <a:cs typeface="Calibri"/>
              </a:rPr>
              <a:t> </a:t>
            </a:r>
            <a:r>
              <a:rPr lang="en-US" sz="2000" b="1" dirty="0">
                <a:solidFill>
                  <a:srgbClr val="FFFFFF"/>
                </a:solidFill>
                <a:effectLst>
                  <a:outerShdw blurRad="38100" dist="38100" dir="2700000" algn="tl">
                    <a:srgbClr val="000000">
                      <a:alpha val="43137"/>
                    </a:srgbClr>
                  </a:outerShdw>
                </a:effectLst>
                <a:latin typeface="Calibri"/>
                <a:ea typeface="Calibri"/>
                <a:cs typeface="Calibri"/>
              </a:rPr>
              <a:t>Udformning af madturismeoplevelser</a:t>
            </a:r>
            <a:endParaRPr lang="en-US" dirty="0">
              <a:effectLst>
                <a:outerShdw blurRad="38100" dist="38100" dir="2700000" algn="tl">
                  <a:srgbClr val="000000">
                    <a:alpha val="43137"/>
                  </a:srgbClr>
                </a:outerShdw>
              </a:effectLst>
            </a:endParaRP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59" name="Freeform 320">
            <a:extLst>
              <a:ext uri="{FF2B5EF4-FFF2-40B4-BE49-F238E27FC236}">
                <a16:creationId xmlns:a16="http://schemas.microsoft.com/office/drawing/2014/main" id="{AB57E4F6-B60F-530C-02BA-5C988E05AB91}"/>
              </a:ext>
            </a:extLst>
          </p:cNvPr>
          <p:cNvSpPr>
            <a:spLocks noChangeArrowheads="1"/>
          </p:cNvSpPr>
          <p:nvPr/>
        </p:nvSpPr>
        <p:spPr bwMode="auto">
          <a:xfrm>
            <a:off x="5837280" y="4021245"/>
            <a:ext cx="1955375" cy="2314191"/>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61" name="CuadroTexto 555">
            <a:extLst>
              <a:ext uri="{FF2B5EF4-FFF2-40B4-BE49-F238E27FC236}">
                <a16:creationId xmlns:a16="http://schemas.microsoft.com/office/drawing/2014/main" id="{6533784D-F638-22CF-0472-A28CAFC341CE}"/>
              </a:ext>
            </a:extLst>
          </p:cNvPr>
          <p:cNvSpPr txBox="1"/>
          <p:nvPr/>
        </p:nvSpPr>
        <p:spPr>
          <a:xfrm>
            <a:off x="5641893" y="4524209"/>
            <a:ext cx="2346148" cy="1631216"/>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Del E</a:t>
            </a:r>
            <a:endParaRPr lang="en-US" dirty="0">
              <a:solidFill>
                <a:srgbClr val="292668"/>
              </a:solidFill>
              <a:latin typeface="Calibri"/>
              <a:ea typeface="Calibri"/>
              <a:cs typeface="Calibri"/>
            </a:endParaRPr>
          </a:p>
          <a:p>
            <a:pPr algn="ctr"/>
            <a:r>
              <a:rPr lang="en-US" sz="2000" b="1" dirty="0">
                <a:solidFill>
                  <a:srgbClr val="FFFFFF"/>
                </a:solidFill>
                <a:latin typeface="Calibri"/>
                <a:ea typeface="Calibri"/>
                <a:cs typeface="Calibri"/>
              </a:rPr>
              <a:t>Innovation, samfund og industriens perspektiver</a:t>
            </a:r>
            <a:endParaRPr lang="en-US" dirty="0">
              <a:ea typeface="Calibri"/>
              <a:cs typeface="Calibri"/>
            </a:endParaRPr>
          </a:p>
        </p:txBody>
      </p:sp>
      <p:sp>
        <p:nvSpPr>
          <p:cNvPr id="63" name="Freeform 394">
            <a:extLst>
              <a:ext uri="{FF2B5EF4-FFF2-40B4-BE49-F238E27FC236}">
                <a16:creationId xmlns:a16="http://schemas.microsoft.com/office/drawing/2014/main" id="{28B66D7A-350D-1A78-C45A-C6EA50CF4AF7}"/>
              </a:ext>
            </a:extLst>
          </p:cNvPr>
          <p:cNvSpPr>
            <a:spLocks noChangeArrowheads="1"/>
          </p:cNvSpPr>
          <p:nvPr/>
        </p:nvSpPr>
        <p:spPr bwMode="auto">
          <a:xfrm>
            <a:off x="9280187" y="4018659"/>
            <a:ext cx="1851858" cy="2314191"/>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7473B6"/>
          </a:solidFill>
          <a:ln>
            <a:noFill/>
          </a:ln>
          <a:effectLst/>
        </p:spPr>
        <p:txBody>
          <a:bodyPr wrap="none" anchor="ctr"/>
          <a:lstStyle/>
          <a:p>
            <a:endParaRPr lang="en-US" sz="900"/>
          </a:p>
        </p:txBody>
      </p:sp>
      <p:sp>
        <p:nvSpPr>
          <p:cNvPr id="65" name="CuadroTexto 559">
            <a:extLst>
              <a:ext uri="{FF2B5EF4-FFF2-40B4-BE49-F238E27FC236}">
                <a16:creationId xmlns:a16="http://schemas.microsoft.com/office/drawing/2014/main" id="{7C649CE0-DED3-AC0F-352E-04F36F251ADB}"/>
              </a:ext>
            </a:extLst>
          </p:cNvPr>
          <p:cNvSpPr txBox="1"/>
          <p:nvPr/>
        </p:nvSpPr>
        <p:spPr>
          <a:xfrm>
            <a:off x="8868571" y="4524209"/>
            <a:ext cx="2513094" cy="1323439"/>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Del F</a:t>
            </a:r>
            <a:endParaRPr lang="en-US" dirty="0">
              <a:solidFill>
                <a:srgbClr val="292668"/>
              </a:solidFill>
            </a:endParaRPr>
          </a:p>
          <a:p>
            <a:pPr algn="ctr"/>
            <a:r>
              <a:rPr lang="en-US" sz="2000" b="1" dirty="0">
                <a:solidFill>
                  <a:srgbClr val="FFFFFF"/>
                </a:solidFill>
                <a:latin typeface="Calibri"/>
                <a:ea typeface="Calibri"/>
                <a:cs typeface="Calibri"/>
              </a:rPr>
              <a:t>Erfaringer </a:t>
            </a:r>
            <a:endParaRPr lang="en-US" dirty="0"/>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89518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769844" y="1462152"/>
            <a:ext cx="10134135" cy="4644897"/>
          </a:xfrm>
          <a:prstGeom prst="rect">
            <a:avLst/>
          </a:prstGeom>
        </p:spPr>
        <p:txBody>
          <a:bodyPr lIns="91440" tIns="45720" rIns="91440" bIns="45720" anchor="t"/>
          <a:lstStyle/>
          <a:p>
            <a:r>
              <a:rPr lang="en-IE" sz="3000" b="1" dirty="0"/>
              <a:t>Grundlæggende emner inden for mad, kultur og turisme</a:t>
            </a:r>
          </a:p>
          <a:p>
            <a:endParaRPr lang="en-IE" sz="3000" b="1" dirty="0"/>
          </a:p>
          <a:p>
            <a:pPr>
              <a:lnSpc>
                <a:spcPct val="100000"/>
              </a:lnSpc>
              <a:buFont typeface="Arial" panose="020B0604020202020204" pitchFamily="34" charset="0"/>
              <a:buChar char="•"/>
            </a:pPr>
            <a:r>
              <a:rPr lang="en-IE" dirty="0"/>
              <a:t>Mad som kulturelt udtryk: identitet, tradition, historiefortælling.</a:t>
            </a:r>
          </a:p>
          <a:p>
            <a:pPr>
              <a:lnSpc>
                <a:spcPct val="100000"/>
              </a:lnSpc>
              <a:buFont typeface="Arial" panose="020B0604020202020204" pitchFamily="34" charset="0"/>
              <a:buChar char="•"/>
            </a:pPr>
            <a:r>
              <a:rPr lang="en-IE" dirty="0"/>
              <a:t>Madturisme: definitioner, typer, globale tendenser.</a:t>
            </a:r>
          </a:p>
          <a:p>
            <a:pPr>
              <a:lnSpc>
                <a:spcPct val="100000"/>
              </a:lnSpc>
              <a:buFont typeface="Arial" panose="020B0604020202020204" pitchFamily="34" charset="0"/>
              <a:buChar char="•"/>
            </a:pPr>
            <a:r>
              <a:rPr lang="en-IE" dirty="0"/>
              <a:t>Oplevelsesturisme og gastronomiens rolle.</a:t>
            </a:r>
            <a:endParaRPr lang="en-IE" sz="1200" dirty="0"/>
          </a:p>
          <a:p>
            <a:endParaRPr lang="en-IE" sz="1200" dirty="0"/>
          </a:p>
          <a:p>
            <a:pPr marL="0" indent="0"/>
            <a:r>
              <a:rPr lang="en-IE" dirty="0">
                <a:ea typeface="+mn-lt"/>
                <a:cs typeface="+mn-lt"/>
              </a:rPr>
              <a:t>Madturisme defineres som et </a:t>
            </a:r>
            <a:r>
              <a:rPr lang="en-IE" b="1" dirty="0">
                <a:ea typeface="+mn-lt"/>
                <a:cs typeface="+mn-lt"/>
              </a:rPr>
              <a:t>kulturantropologisk begreb, der omfatter turisters interaktion med et sted gennem mad, hvilket afspejler destinationens historie, traditioner og identitet</a:t>
            </a:r>
            <a:r>
              <a:rPr lang="en-IE" dirty="0">
                <a:ea typeface="+mn-lt"/>
                <a:cs typeface="+mn-lt"/>
              </a:rPr>
              <a:t>. Det understreger vigtigheden af autenticitet og oplevelsesmæssig engagement i forbruget af lokal mad som en del af turistoplevelsen.</a:t>
            </a:r>
          </a:p>
          <a:p>
            <a:pPr marL="0" indent="0"/>
            <a:endParaRPr lang="en-IE" dirty="0">
              <a:ea typeface="Calibri"/>
              <a:cs typeface="Calibri"/>
            </a:endParaRPr>
          </a:p>
          <a:p>
            <a:pPr>
              <a:lnSpc>
                <a:spcPct val="100000"/>
              </a:lnSpc>
            </a:pPr>
            <a:r>
              <a:rPr lang="en-IE" sz="1800" dirty="0">
                <a:ea typeface="+mn-lt"/>
                <a:cs typeface="+mn-lt"/>
              </a:rPr>
              <a:t>– Definition baseret på: Tourism Management, 2018 </a:t>
            </a:r>
          </a:p>
          <a:p>
            <a:pPr>
              <a:lnSpc>
                <a:spcPct val="100000"/>
              </a:lnSpc>
            </a:pPr>
            <a:r>
              <a:rPr lang="en-IE" sz="1800" dirty="0">
                <a:ea typeface="+mn-lt"/>
                <a:cs typeface="+mn-lt"/>
                <a:hlinkClick r:id="rId2"/>
              </a:rPr>
              <a:t>https://www.sciencedirect.com/topics/social-sciences/food-tourism</a:t>
            </a:r>
            <a:r>
              <a:rPr lang="en-IE" sz="1800" dirty="0">
                <a:ea typeface="+mn-lt"/>
                <a:cs typeface="+mn-lt"/>
              </a:rPr>
              <a:t> </a:t>
            </a:r>
            <a:endParaRPr lang="en-IE" sz="1800" dirty="0"/>
          </a:p>
          <a:p>
            <a:endParaRPr lang="en-IE" sz="1200" dirty="0">
              <a:ea typeface="Calibri"/>
              <a:cs typeface="Calibri"/>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0" y="650590"/>
            <a:ext cx="2752928"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Del A</a:t>
            </a:r>
          </a:p>
        </p:txBody>
      </p:sp>
      <p:sp>
        <p:nvSpPr>
          <p:cNvPr id="2" name="Arrow: Left 1">
            <a:extLst>
              <a:ext uri="{FF2B5EF4-FFF2-40B4-BE49-F238E27FC236}">
                <a16:creationId xmlns:a16="http://schemas.microsoft.com/office/drawing/2014/main" id="{573DF50C-B761-764E-9AFE-09270BCA8EBF}"/>
              </a:ext>
            </a:extLst>
          </p:cNvPr>
          <p:cNvSpPr/>
          <p:nvPr/>
        </p:nvSpPr>
        <p:spPr>
          <a:xfrm>
            <a:off x="8414426" y="5431633"/>
            <a:ext cx="2626468" cy="1056716"/>
          </a:xfrm>
          <a:prstGeom prst="lef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t>Klik for at læse mere</a:t>
            </a:r>
          </a:p>
        </p:txBody>
      </p:sp>
    </p:spTree>
    <p:extLst>
      <p:ext uri="{BB962C8B-B14F-4D97-AF65-F5344CB8AC3E}">
        <p14:creationId xmlns:p14="http://schemas.microsoft.com/office/powerpoint/2010/main" val="407969589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e6f6d7-4071-4c4f-8546-e85adde50a14" xsi:nil="true"/>
    <lcf76f155ced4ddcb4097134ff3c332f xmlns="9a3675fe-59de-45af-8ae9-99876c5560d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89DE75BF3DFE46B7189CD8459F7ED5" ma:contentTypeVersion="14" ma:contentTypeDescription="Create a new document." ma:contentTypeScope="" ma:versionID="a9e89617b0f6a5821d6dac1775440d2a">
  <xsd:schema xmlns:xsd="http://www.w3.org/2001/XMLSchema" xmlns:xs="http://www.w3.org/2001/XMLSchema" xmlns:p="http://schemas.microsoft.com/office/2006/metadata/properties" xmlns:ns2="9a3675fe-59de-45af-8ae9-99876c5560d0" xmlns:ns3="43e6f6d7-4071-4c4f-8546-e85adde50a14" targetNamespace="http://schemas.microsoft.com/office/2006/metadata/properties" ma:root="true" ma:fieldsID="1c3693e0b8c68385bb6a8d0f0e500582" ns2:_="" ns3:_="">
    <xsd:import namespace="9a3675fe-59de-45af-8ae9-99876c5560d0"/>
    <xsd:import namespace="43e6f6d7-4071-4c4f-8546-e85adde50a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75fe-59de-45af-8ae9-99876c55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2e4e3a-1431-4321-a2fb-937b74f002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6f6d7-4071-4c4f-8546-e85adde50a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a3c60-de76-4ce2-b7e0-61a9a81f8699}" ma:internalName="TaxCatchAll" ma:showField="CatchAllData" ma:web="43e6f6d7-4071-4c4f-8546-e85adde50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A2C0DB-C073-49CE-9979-DE79796FD959}">
  <ds:schemaRefs>
    <ds:schemaRef ds:uri="43e6f6d7-4071-4c4f-8546-e85adde50a14"/>
    <ds:schemaRef ds:uri="9a3675fe-59de-45af-8ae9-99876c5560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0BC69FA-1049-4586-98B7-70ABE6AE954B}">
  <ds:schemaRefs>
    <ds:schemaRef ds:uri="43e6f6d7-4071-4c4f-8546-e85adde50a14"/>
    <ds:schemaRef ds:uri="9a3675fe-59de-45af-8ae9-99876c5560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0004CA4-C938-4702-BAAF-5AD64A8F9A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1232</TotalTime>
  <Words>2453</Words>
  <Application>Microsoft Office PowerPoint</Application>
  <PresentationFormat>Widescreen</PresentationFormat>
  <Paragraphs>318</Paragraphs>
  <Slides>37</Slides>
  <Notes>17</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Lato</vt:lpstr>
      <vt:lpstr>Montserrat</vt:lpstr>
      <vt:lpstr>Montserrat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docId:DF4AC9C8AFBD672C34338566ED4FD27E</cp:keywords>
  <cp:lastModifiedBy>canice euei</cp:lastModifiedBy>
  <cp:revision>8</cp:revision>
  <dcterms:created xsi:type="dcterms:W3CDTF">2020-10-14T13:32:04Z</dcterms:created>
  <dcterms:modified xsi:type="dcterms:W3CDTF">2026-04-01T15:54:05Z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0x010100D889DE75BF3DFE46B7189CD8459F7ED5</vt:lpwstr>
  </property>
  <property fmtid="{D5CDD505-2E9C-101B-9397-08002B2CF9AE}" pid="3" name="MediaServiceImageTags">
    <vt:lpwstr/>
  </property>
</Properties>
</file>