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48"/>
  </p:notesMasterIdLst>
  <p:sldIdLst>
    <p:sldId id="4345" r:id="rId5"/>
    <p:sldId id="4353" r:id="rId6"/>
    <p:sldId id="4352" r:id="rId7"/>
    <p:sldId id="4364" r:id="rId8"/>
    <p:sldId id="4347" r:id="rId9"/>
    <p:sldId id="4374" r:id="rId10"/>
    <p:sldId id="4376" r:id="rId11"/>
    <p:sldId id="4377" r:id="rId12"/>
    <p:sldId id="4381" r:id="rId13"/>
    <p:sldId id="4382" r:id="rId14"/>
    <p:sldId id="4383" r:id="rId15"/>
    <p:sldId id="4384" r:id="rId16"/>
    <p:sldId id="4386" r:id="rId17"/>
    <p:sldId id="4379" r:id="rId18"/>
    <p:sldId id="4378" r:id="rId19"/>
    <p:sldId id="4380" r:id="rId20"/>
    <p:sldId id="4359" r:id="rId21"/>
    <p:sldId id="4387" r:id="rId22"/>
    <p:sldId id="4407" r:id="rId23"/>
    <p:sldId id="4388" r:id="rId24"/>
    <p:sldId id="4390" r:id="rId25"/>
    <p:sldId id="4389" r:id="rId26"/>
    <p:sldId id="4391" r:id="rId27"/>
    <p:sldId id="4392" r:id="rId28"/>
    <p:sldId id="4371" r:id="rId29"/>
    <p:sldId id="4393" r:id="rId30"/>
    <p:sldId id="4394" r:id="rId31"/>
    <p:sldId id="4395" r:id="rId32"/>
    <p:sldId id="4397" r:id="rId33"/>
    <p:sldId id="4396" r:id="rId34"/>
    <p:sldId id="4398" r:id="rId35"/>
    <p:sldId id="4399" r:id="rId36"/>
    <p:sldId id="4400" r:id="rId37"/>
    <p:sldId id="4401" r:id="rId38"/>
    <p:sldId id="4402" r:id="rId39"/>
    <p:sldId id="4403" r:id="rId40"/>
    <p:sldId id="4363" r:id="rId41"/>
    <p:sldId id="4406" r:id="rId42"/>
    <p:sldId id="4408" r:id="rId43"/>
    <p:sldId id="4404" r:id="rId44"/>
    <p:sldId id="4405" r:id="rId45"/>
    <p:sldId id="4354" r:id="rId46"/>
    <p:sldId id="4493"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6EA095-A3AD-E933-C34D-710A517CCC09}" name="Paula Whyte ( Momentum Consulting )" initials="P)" userId="S::paula_momentumconsulting.ie#ext#@newuniversity.onmicrosoft.com::bdd23325-7215-416f-9496-6161e43e6fd6" providerId="AD"/>
  <p188:author id="{782496B7-485F-7B69-F7DE-F8CDD527168F}" name="Paula Whyte ( Momentum Consulting )" initials="PW" userId="S::paula@momentumconsulting.ie::a1b8e930-d272-4933-b1a2-fcb29f5bf117" providerId="AD"/>
  <p188:author id="{1450D1C3-813B-B09B-BB4C-66AE08CDB7A6}" name="Lucia Tomassini" initials="LT" userId="S::lucia.tomassini@nhlstenden.com::f7f3da5d-b0ad-45c9-9cb4-3963a74d6a4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F46"/>
    <a:srgbClr val="B2CFAD"/>
    <a:srgbClr val="292668"/>
    <a:srgbClr val="55854D"/>
    <a:srgbClr val="7473B6"/>
    <a:srgbClr val="ECC0DA"/>
    <a:srgbClr val="404A52"/>
    <a:srgbClr val="ECECEC"/>
    <a:srgbClr val="F26650"/>
    <a:srgbClr val="88D1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65F243-C5EE-AF2E-B965-3D03F8C3AC42}" v="2" dt="2026-02-15T11:06:45.1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082"/>
  </p:normalViewPr>
  <p:slideViewPr>
    <p:cSldViewPr snapToGrid="0" snapToObjects="1">
      <p:cViewPr varScale="1">
        <p:scale>
          <a:sx n="64" d="100"/>
          <a:sy n="64" d="100"/>
        </p:scale>
        <p:origin x="748"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95" d="100"/>
        <a:sy n="95" d="100"/>
      </p:scale>
      <p:origin x="0" y="-61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4/1/2026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Klik for at redigere hovedtekstformater</a:t>
            </a:r>
          </a:p>
          <a:p>
            <a:pPr lvl="1"/>
            <a:r>
              <a:rPr lang="en-GB"/>
              <a:t>Andet niveau</a:t>
            </a:r>
          </a:p>
          <a:p>
            <a:pPr lvl="2"/>
            <a:r>
              <a:rPr lang="en-GB"/>
              <a:t>Tredje niveau</a:t>
            </a:r>
          </a:p>
          <a:p>
            <a:pPr lvl="3"/>
            <a:r>
              <a:rPr lang="en-GB"/>
              <a:t>Fjerde niveau</a:t>
            </a:r>
          </a:p>
          <a:p>
            <a:pPr lvl="4"/>
            <a:r>
              <a:rPr lang="en-GB"/>
              <a:t>Femte niveau</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980088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3198028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5</a:t>
            </a:fld>
            <a:endParaRPr lang="en-US"/>
          </a:p>
        </p:txBody>
      </p:sp>
    </p:spTree>
    <p:extLst>
      <p:ext uri="{BB962C8B-B14F-4D97-AF65-F5344CB8AC3E}">
        <p14:creationId xmlns:p14="http://schemas.microsoft.com/office/powerpoint/2010/main" val="1208678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212E2-256C-24A9-11CE-C2FDF17222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B08622-7018-032F-50CB-D342682EE7DD}"/>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5726352A-3AC3-B8C8-3FD3-B5F87642BA6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41EB353-8F99-1700-4C7B-882F20DBC65B}"/>
              </a:ext>
            </a:extLst>
          </p:cNvPr>
          <p:cNvSpPr>
            <a:spLocks noGrp="1"/>
          </p:cNvSpPr>
          <p:nvPr>
            <p:ph type="sldNum" sz="quarter" idx="5"/>
          </p:nvPr>
        </p:nvSpPr>
        <p:spPr/>
        <p:txBody>
          <a:bodyPr/>
          <a:lstStyle/>
          <a:p>
            <a:fld id="{4BE5DE82-CF29-044D-9158-06A811149881}" type="slidenum">
              <a:rPr lang="en-US" smtClean="0"/>
              <a:t>9</a:t>
            </a:fld>
            <a:endParaRPr lang="en-US"/>
          </a:p>
        </p:txBody>
      </p:sp>
    </p:spTree>
    <p:extLst>
      <p:ext uri="{BB962C8B-B14F-4D97-AF65-F5344CB8AC3E}">
        <p14:creationId xmlns:p14="http://schemas.microsoft.com/office/powerpoint/2010/main" val="2463920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3FBB0-AC3E-5504-DFCE-8F73D32C4A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D85ECC-692B-AAC5-705B-2C367A21610F}"/>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37111210-71A5-0EED-236C-C8443EA716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852FDA-08BE-567B-886F-93E594B714D8}"/>
              </a:ext>
            </a:extLst>
          </p:cNvPr>
          <p:cNvSpPr>
            <a:spLocks noGrp="1"/>
          </p:cNvSpPr>
          <p:nvPr>
            <p:ph type="sldNum" sz="quarter" idx="5"/>
          </p:nvPr>
        </p:nvSpPr>
        <p:spPr/>
        <p:txBody>
          <a:bodyPr/>
          <a:lstStyle/>
          <a:p>
            <a:fld id="{4BE5DE82-CF29-044D-9158-06A811149881}" type="slidenum">
              <a:rPr lang="en-US" smtClean="0"/>
              <a:t>17</a:t>
            </a:fld>
            <a:endParaRPr lang="en-US"/>
          </a:p>
        </p:txBody>
      </p:sp>
    </p:spTree>
    <p:extLst>
      <p:ext uri="{BB962C8B-B14F-4D97-AF65-F5344CB8AC3E}">
        <p14:creationId xmlns:p14="http://schemas.microsoft.com/office/powerpoint/2010/main" val="3816731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41F5F-7B35-02E2-600F-8EDA8FF1E0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9ED7F8-B322-C051-820C-D26104049E0E}"/>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1B3B6819-375C-A4D1-8068-E78023C375B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1FB7F9-76A2-94E8-6F3C-93332659E615}"/>
              </a:ext>
            </a:extLst>
          </p:cNvPr>
          <p:cNvSpPr>
            <a:spLocks noGrp="1"/>
          </p:cNvSpPr>
          <p:nvPr>
            <p:ph type="sldNum" sz="quarter" idx="5"/>
          </p:nvPr>
        </p:nvSpPr>
        <p:spPr/>
        <p:txBody>
          <a:bodyPr/>
          <a:lstStyle/>
          <a:p>
            <a:fld id="{4BE5DE82-CF29-044D-9158-06A811149881}" type="slidenum">
              <a:rPr lang="en-US" smtClean="0"/>
              <a:t>18</a:t>
            </a:fld>
            <a:endParaRPr lang="en-US"/>
          </a:p>
        </p:txBody>
      </p:sp>
    </p:spTree>
    <p:extLst>
      <p:ext uri="{BB962C8B-B14F-4D97-AF65-F5344CB8AC3E}">
        <p14:creationId xmlns:p14="http://schemas.microsoft.com/office/powerpoint/2010/main" val="648663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9ACD0-D78C-DF28-6A27-72D315F18F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9C0CE9-89A1-458F-C065-818594CA4473}"/>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42C501F2-44AA-D82E-B470-C5C5C1980E5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5640575-55F2-3693-6A8E-BA3D93B195CB}"/>
              </a:ext>
            </a:extLst>
          </p:cNvPr>
          <p:cNvSpPr>
            <a:spLocks noGrp="1"/>
          </p:cNvSpPr>
          <p:nvPr>
            <p:ph type="sldNum" sz="quarter" idx="5"/>
          </p:nvPr>
        </p:nvSpPr>
        <p:spPr/>
        <p:txBody>
          <a:bodyPr/>
          <a:lstStyle/>
          <a:p>
            <a:fld id="{4BE5DE82-CF29-044D-9158-06A811149881}" type="slidenum">
              <a:rPr lang="en-US" smtClean="0"/>
              <a:t>27</a:t>
            </a:fld>
            <a:endParaRPr lang="en-US"/>
          </a:p>
        </p:txBody>
      </p:sp>
    </p:spTree>
    <p:extLst>
      <p:ext uri="{BB962C8B-B14F-4D97-AF65-F5344CB8AC3E}">
        <p14:creationId xmlns:p14="http://schemas.microsoft.com/office/powerpoint/2010/main" val="3155282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4DEA8-DC54-5DE5-CB57-1076F2E399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203AAB-8487-826C-AB51-5E57A51B1B78}"/>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BEA43301-210A-B737-4694-466490F8CA9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385291C-9B30-0F8A-BBCB-82BA1D30F826}"/>
              </a:ext>
            </a:extLst>
          </p:cNvPr>
          <p:cNvSpPr>
            <a:spLocks noGrp="1"/>
          </p:cNvSpPr>
          <p:nvPr>
            <p:ph type="sldNum" sz="quarter" idx="5"/>
          </p:nvPr>
        </p:nvSpPr>
        <p:spPr/>
        <p:txBody>
          <a:bodyPr/>
          <a:lstStyle/>
          <a:p>
            <a:fld id="{4BE5DE82-CF29-044D-9158-06A811149881}" type="slidenum">
              <a:rPr lang="en-US" smtClean="0"/>
              <a:t>32</a:t>
            </a:fld>
            <a:endParaRPr lang="en-US"/>
          </a:p>
        </p:txBody>
      </p:sp>
    </p:spTree>
    <p:extLst>
      <p:ext uri="{BB962C8B-B14F-4D97-AF65-F5344CB8AC3E}">
        <p14:creationId xmlns:p14="http://schemas.microsoft.com/office/powerpoint/2010/main" val="434108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31DD68-FECA-038E-C9FF-4E51C45499B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3A84E84-0CA9-088D-43D2-BA1C690144E7}"/>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a16="http://schemas.microsoft.com/office/drawing/2014/main" id="{35460BA6-F5A5-331B-87C0-C0160CC8E6D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3DBCC22-D3CC-4915-9940-22C6E0D3AA55}" type="slidenum">
              <a:t>43</a:t>
            </a:fld>
            <a:endParaRPr lang="en-US"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Food Eco - Culture Edu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1" y="-1"/>
            <a:ext cx="6562165" cy="6844027"/>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5394865" cy="3666574"/>
          </a:xfrm>
          <a:prstGeom prst="rect">
            <a:avLst/>
          </a:prstGeom>
        </p:spPr>
        <p:txBody>
          <a:bodyPr/>
          <a:lstStyle>
            <a:lvl1pPr marL="0" indent="0"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5394864" cy="992652"/>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562164" y="0"/>
            <a:ext cx="4882578"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Tree>
    <p:extLst>
      <p:ext uri="{BB962C8B-B14F-4D97-AF65-F5344CB8AC3E}">
        <p14:creationId xmlns:p14="http://schemas.microsoft.com/office/powerpoint/2010/main" val="4219026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7D36543-D636-9996-6A76-33FC854FF0DC}"/>
              </a:ext>
            </a:extLst>
          </p:cNvPr>
          <p:cNvSpPr txBox="1"/>
          <p:nvPr userDrawn="1"/>
        </p:nvSpPr>
        <p:spPr>
          <a:xfrm rot="16200000">
            <a:off x="9609419" y="2181518"/>
            <a:ext cx="4359206" cy="215444"/>
          </a:xfrm>
          <a:prstGeom prst="rect">
            <a:avLst/>
          </a:prstGeom>
          <a:noFill/>
        </p:spPr>
        <p:txBody>
          <a:bodyPr wrap="square">
            <a:spAutoFit/>
          </a:bodyPr>
          <a:lstStyle/>
          <a:p>
            <a:r>
              <a:rPr lang="en-US" sz="800" spc="100" baseline="0" dirty="0">
                <a:solidFill>
                  <a:schemeClr val="bg1"/>
                </a:solidFill>
              </a:rPr>
              <a:t>Connecting Disciplines in European Higher Academia</a:t>
            </a:r>
          </a:p>
        </p:txBody>
      </p:sp>
      <p:grpSp>
        <p:nvGrpSpPr>
          <p:cNvPr id="3" name="Group 2">
            <a:extLst>
              <a:ext uri="{FF2B5EF4-FFF2-40B4-BE49-F238E27FC236}">
                <a16:creationId xmlns:a16="http://schemas.microsoft.com/office/drawing/2014/main" id="{93D4273B-5CF5-FECE-46A2-D29EA4B41C22}"/>
              </a:ext>
            </a:extLst>
          </p:cNvPr>
          <p:cNvGrpSpPr/>
          <p:nvPr userDrawn="1"/>
        </p:nvGrpSpPr>
        <p:grpSpPr>
          <a:xfrm>
            <a:off x="10392069" y="4627171"/>
            <a:ext cx="1799931" cy="2230829"/>
            <a:chOff x="2887563" y="4517695"/>
            <a:chExt cx="1145987" cy="1420333"/>
          </a:xfrm>
        </p:grpSpPr>
        <p:sp>
          <p:nvSpPr>
            <p:cNvPr id="4" name="Freeform 3">
              <a:extLst>
                <a:ext uri="{FF2B5EF4-FFF2-40B4-BE49-F238E27FC236}">
                  <a16:creationId xmlns:a16="http://schemas.microsoft.com/office/drawing/2014/main" id="{A16FC9AA-EE41-7790-983A-3FF722730E21}"/>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5" name="Graphic 10">
              <a:extLst>
                <a:ext uri="{FF2B5EF4-FFF2-40B4-BE49-F238E27FC236}">
                  <a16:creationId xmlns:a16="http://schemas.microsoft.com/office/drawing/2014/main" id="{1D443549-EF01-1D46-B762-F9E4A17AAFA0}"/>
                </a:ext>
              </a:extLst>
            </p:cNvPr>
            <p:cNvGrpSpPr/>
            <p:nvPr/>
          </p:nvGrpSpPr>
          <p:grpSpPr>
            <a:xfrm>
              <a:off x="3495254" y="4781992"/>
              <a:ext cx="536857" cy="499528"/>
              <a:chOff x="3495254" y="4781992"/>
              <a:chExt cx="536857" cy="499528"/>
            </a:xfrm>
            <a:solidFill>
              <a:srgbClr val="55854D"/>
            </a:solidFill>
          </p:grpSpPr>
          <p:sp>
            <p:nvSpPr>
              <p:cNvPr id="16" name="Freeform 15">
                <a:extLst>
                  <a:ext uri="{FF2B5EF4-FFF2-40B4-BE49-F238E27FC236}">
                    <a16:creationId xmlns:a16="http://schemas.microsoft.com/office/drawing/2014/main" id="{F403E6B7-88CE-5A49-43DC-DCEA372A2C8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E440D2A6-EA0B-2C37-06E0-6F628103D53F}"/>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6EC36D9-49B3-C41D-5CFB-8BDBE19D657A}"/>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AE898DE-2178-1AA2-F09E-583DAD60DC3C}"/>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6" name="Freeform 5">
              <a:extLst>
                <a:ext uri="{FF2B5EF4-FFF2-40B4-BE49-F238E27FC236}">
                  <a16:creationId xmlns:a16="http://schemas.microsoft.com/office/drawing/2014/main" id="{DE3054AF-80F6-4A19-F9FC-8DED596DCCE6}"/>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29C2DE81-D020-9CEB-ED8D-160BCFF1DADE}"/>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DF39CBD-A1E7-6F34-394F-68361324B5F2}"/>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72C8A0D4-6DF6-242F-1634-7D663146FCCC}"/>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22" name="Rectangle 21">
            <a:extLst>
              <a:ext uri="{FF2B5EF4-FFF2-40B4-BE49-F238E27FC236}">
                <a16:creationId xmlns:a16="http://schemas.microsoft.com/office/drawing/2014/main" id="{71A4AD8A-F718-534F-69B3-EBFA783157D4}"/>
              </a:ext>
            </a:extLst>
          </p:cNvPr>
          <p:cNvSpPr/>
          <p:nvPr userDrawn="1"/>
        </p:nvSpPr>
        <p:spPr>
          <a:xfrm rot="16200000">
            <a:off x="9965531" y="1926427"/>
            <a:ext cx="7562852"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F26650"/>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marL="0" indent="0"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2761524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marL="0" indent="0"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244810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A33D62A4-E063-93F2-523C-310EB25BDE58}"/>
              </a:ext>
            </a:extLst>
          </p:cNvPr>
          <p:cNvSpPr txBox="1"/>
          <p:nvPr userDrawn="1"/>
        </p:nvSpPr>
        <p:spPr>
          <a:xfrm rot="16200000">
            <a:off x="9609419" y="2181518"/>
            <a:ext cx="4359206" cy="215444"/>
          </a:xfrm>
          <a:prstGeom prst="rect">
            <a:avLst/>
          </a:prstGeom>
          <a:noFill/>
        </p:spPr>
        <p:txBody>
          <a:bodyPr wrap="square">
            <a:spAutoFit/>
          </a:bodyPr>
          <a:lstStyle/>
          <a:p>
            <a:r>
              <a:rPr lang="en-US" sz="800" spc="100" baseline="0" dirty="0">
                <a:solidFill>
                  <a:schemeClr val="bg1"/>
                </a:solidFill>
              </a:rPr>
              <a:t>Connecting Disciplines in European Higher Academia</a:t>
            </a:r>
          </a:p>
        </p:txBody>
      </p:sp>
      <p:grpSp>
        <p:nvGrpSpPr>
          <p:cNvPr id="14" name="Group 13">
            <a:extLst>
              <a:ext uri="{FF2B5EF4-FFF2-40B4-BE49-F238E27FC236}">
                <a16:creationId xmlns:a16="http://schemas.microsoft.com/office/drawing/2014/main" id="{5F64DA7E-CE59-A371-578F-CAFFC8B1F109}"/>
              </a:ext>
            </a:extLst>
          </p:cNvPr>
          <p:cNvGrpSpPr/>
          <p:nvPr userDrawn="1"/>
        </p:nvGrpSpPr>
        <p:grpSpPr>
          <a:xfrm>
            <a:off x="10392069" y="4627171"/>
            <a:ext cx="1799931" cy="2230829"/>
            <a:chOff x="2887563" y="4517695"/>
            <a:chExt cx="1145987" cy="1420333"/>
          </a:xfrm>
        </p:grpSpPr>
        <p:sp>
          <p:nvSpPr>
            <p:cNvPr id="15" name="Freeform 14">
              <a:extLst>
                <a:ext uri="{FF2B5EF4-FFF2-40B4-BE49-F238E27FC236}">
                  <a16:creationId xmlns:a16="http://schemas.microsoft.com/office/drawing/2014/main" id="{E53115EB-52DB-DA44-C6F3-A15462B1CAB7}"/>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18" name="Graphic 10">
              <a:extLst>
                <a:ext uri="{FF2B5EF4-FFF2-40B4-BE49-F238E27FC236}">
                  <a16:creationId xmlns:a16="http://schemas.microsoft.com/office/drawing/2014/main" id="{040D5D2B-B4BA-C70A-5849-E59B7AE84DFB}"/>
                </a:ext>
              </a:extLst>
            </p:cNvPr>
            <p:cNvGrpSpPr/>
            <p:nvPr/>
          </p:nvGrpSpPr>
          <p:grpSpPr>
            <a:xfrm>
              <a:off x="3495254" y="4781992"/>
              <a:ext cx="536857" cy="499528"/>
              <a:chOff x="3495254" y="4781992"/>
              <a:chExt cx="536857" cy="499528"/>
            </a:xfrm>
            <a:solidFill>
              <a:srgbClr val="55854D"/>
            </a:solidFill>
          </p:grpSpPr>
          <p:sp>
            <p:nvSpPr>
              <p:cNvPr id="23" name="Freeform 22">
                <a:extLst>
                  <a:ext uri="{FF2B5EF4-FFF2-40B4-BE49-F238E27FC236}">
                    <a16:creationId xmlns:a16="http://schemas.microsoft.com/office/drawing/2014/main" id="{2B6B8196-974D-0704-266B-8C0694923BF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DBFBBA5-A04E-BCC3-77CF-28C7EA8E45FF}"/>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F54FB06-B7DF-B923-1E36-0314D38498B4}"/>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C889D3A1-C66A-D8A7-6BD9-2A02C32370F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89F8B8C1-1BCD-AE14-2706-56322C673F03}"/>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E1E6998-B775-49B7-2E44-C702524D3C0D}"/>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D60F198-C83D-749E-F3BA-3331EDD83B2D}"/>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F3337C4-FC8A-139F-C98C-8AED82246CBA}"/>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28" name="Rectangle 27">
            <a:extLst>
              <a:ext uri="{FF2B5EF4-FFF2-40B4-BE49-F238E27FC236}">
                <a16:creationId xmlns:a16="http://schemas.microsoft.com/office/drawing/2014/main" id="{C71B6AC4-CC82-6311-7296-786CB291ECBC}"/>
              </a:ext>
            </a:extLst>
          </p:cNvPr>
          <p:cNvSpPr/>
          <p:nvPr userDrawn="1"/>
        </p:nvSpPr>
        <p:spPr>
          <a:xfrm rot="16200000">
            <a:off x="9965531" y="1926427"/>
            <a:ext cx="7562852"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marL="0" indent="0"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177776" y="416346"/>
            <a:ext cx="5213836" cy="3888025"/>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56180" y="911409"/>
            <a:ext cx="2066906" cy="582221"/>
          </a:xfrm>
          <a:prstGeom prst="rect">
            <a:avLst/>
          </a:prstGeom>
        </p:spPr>
        <p:txBody>
          <a:bodyPr>
            <a:noAutofit/>
          </a:bodyPr>
          <a:lstStyle>
            <a:lvl1pPr marL="0" indent="0" algn="l">
              <a:buNone/>
              <a:defRPr sz="13000" b="1" i="0">
                <a:solidFill>
                  <a:schemeClr val="bg1"/>
                </a:solidFill>
                <a:latin typeface="+mn-lt"/>
              </a:defRPr>
            </a:lvl1pPr>
          </a:lstStyle>
          <a:p>
            <a:pPr lvl="0"/>
            <a:r>
              <a:rPr lang="en-US" dirty="0"/>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8328758" cy="3634830"/>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220412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F26F46"/>
                </a:solidFill>
                <a:latin typeface="+mn-lt"/>
              </a:defRPr>
            </a:lvl1pPr>
          </a:lstStyle>
          <a:p>
            <a:pPr lvl="0"/>
            <a:r>
              <a:rPr lang="en-US" dirty="0"/>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marL="0" indent="0"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3" name="TextBox 22">
            <a:extLst>
              <a:ext uri="{FF2B5EF4-FFF2-40B4-BE49-F238E27FC236}">
                <a16:creationId xmlns:a16="http://schemas.microsoft.com/office/drawing/2014/main" id="{3EFCAEEF-E2CE-E028-5398-1873859BA4C8}"/>
              </a:ext>
            </a:extLst>
          </p:cNvPr>
          <p:cNvSpPr txBox="1"/>
          <p:nvPr userDrawn="1"/>
        </p:nvSpPr>
        <p:spPr>
          <a:xfrm rot="16200000">
            <a:off x="-1851254" y="2071881"/>
            <a:ext cx="4359206" cy="215444"/>
          </a:xfrm>
          <a:prstGeom prst="rect">
            <a:avLst/>
          </a:prstGeom>
          <a:noFill/>
        </p:spPr>
        <p:txBody>
          <a:bodyPr wrap="square">
            <a:spAutoFit/>
          </a:bodyPr>
          <a:lstStyle/>
          <a:p>
            <a:r>
              <a:rPr lang="en-US" sz="800" spc="100" baseline="0" dirty="0">
                <a:solidFill>
                  <a:schemeClr val="bg1"/>
                </a:solidFill>
              </a:rPr>
              <a:t>Connecting Disciplines in European Higher Academia</a:t>
            </a:r>
          </a:p>
        </p:txBody>
      </p:sp>
      <p:grpSp>
        <p:nvGrpSpPr>
          <p:cNvPr id="24" name="Group 23">
            <a:extLst>
              <a:ext uri="{FF2B5EF4-FFF2-40B4-BE49-F238E27FC236}">
                <a16:creationId xmlns:a16="http://schemas.microsoft.com/office/drawing/2014/main" id="{E70DCA52-34E9-19CC-F94A-F2AD4CEA9C33}"/>
              </a:ext>
            </a:extLst>
          </p:cNvPr>
          <p:cNvGrpSpPr/>
          <p:nvPr userDrawn="1"/>
        </p:nvGrpSpPr>
        <p:grpSpPr>
          <a:xfrm>
            <a:off x="-1068604" y="4517534"/>
            <a:ext cx="1799931" cy="2230829"/>
            <a:chOff x="2887563" y="4517695"/>
            <a:chExt cx="1145987" cy="1420333"/>
          </a:xfrm>
        </p:grpSpPr>
        <p:sp>
          <p:nvSpPr>
            <p:cNvPr id="25" name="Freeform 24">
              <a:extLst>
                <a:ext uri="{FF2B5EF4-FFF2-40B4-BE49-F238E27FC236}">
                  <a16:creationId xmlns:a16="http://schemas.microsoft.com/office/drawing/2014/main" id="{605B490C-C174-D95F-A1E7-57B7A9DED748}"/>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27" name="Graphic 10">
              <a:extLst>
                <a:ext uri="{FF2B5EF4-FFF2-40B4-BE49-F238E27FC236}">
                  <a16:creationId xmlns:a16="http://schemas.microsoft.com/office/drawing/2014/main" id="{4C57A4CD-1E12-7010-214F-BA4D548909AA}"/>
                </a:ext>
              </a:extLst>
            </p:cNvPr>
            <p:cNvGrpSpPr/>
            <p:nvPr/>
          </p:nvGrpSpPr>
          <p:grpSpPr>
            <a:xfrm>
              <a:off x="3495254" y="4781992"/>
              <a:ext cx="536857" cy="499528"/>
              <a:chOff x="3495254" y="4781992"/>
              <a:chExt cx="536857" cy="499528"/>
            </a:xfrm>
            <a:solidFill>
              <a:srgbClr val="55854D"/>
            </a:solidFill>
          </p:grpSpPr>
          <p:sp>
            <p:nvSpPr>
              <p:cNvPr id="32" name="Freeform 31">
                <a:extLst>
                  <a:ext uri="{FF2B5EF4-FFF2-40B4-BE49-F238E27FC236}">
                    <a16:creationId xmlns:a16="http://schemas.microsoft.com/office/drawing/2014/main" id="{188A91FF-0A0D-3390-A894-650B35B6632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84D02E31-6B1A-1B01-5EF3-182C6EE60850}"/>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22A41D4-EC5F-FF7F-4DC5-32CD0C3C7F4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FDC6F50-F218-1007-AEB6-E25F1731399B}"/>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28" name="Freeform 27">
              <a:extLst>
                <a:ext uri="{FF2B5EF4-FFF2-40B4-BE49-F238E27FC236}">
                  <a16:creationId xmlns:a16="http://schemas.microsoft.com/office/drawing/2014/main" id="{E859312A-ABBB-0DF3-7670-237D44DF8A2E}"/>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5D32B91-3111-E0D9-4854-2364C4DBC11A}"/>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F44454D-6917-24F3-F264-BCD50B5356E7}"/>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B6956CEC-50ED-F3D3-D79D-A1DAA448F0D3}"/>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38" name="Rectangle 37">
            <a:extLst>
              <a:ext uri="{FF2B5EF4-FFF2-40B4-BE49-F238E27FC236}">
                <a16:creationId xmlns:a16="http://schemas.microsoft.com/office/drawing/2014/main" id="{36445710-4514-DF62-AFB8-113BE8B4DBEA}"/>
              </a:ext>
            </a:extLst>
          </p:cNvPr>
          <p:cNvSpPr/>
          <p:nvPr userDrawn="1"/>
        </p:nvSpPr>
        <p:spPr>
          <a:xfrm rot="16200000">
            <a:off x="-5473654" y="1653287"/>
            <a:ext cx="7845240"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C0E3915-95AF-40C7-C30B-0DE386E4CA9C}"/>
              </a:ext>
            </a:extLst>
          </p:cNvPr>
          <p:cNvSpPr/>
          <p:nvPr userDrawn="1"/>
        </p:nvSpPr>
        <p:spPr>
          <a:xfrm rot="16200000">
            <a:off x="-1044530" y="1644882"/>
            <a:ext cx="6858001" cy="3568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 name="Picture 39">
            <a:extLst>
              <a:ext uri="{FF2B5EF4-FFF2-40B4-BE49-F238E27FC236}">
                <a16:creationId xmlns:a16="http://schemas.microsoft.com/office/drawing/2014/main" id="{1EA8731C-868F-8C57-EDA5-C334C7208F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p:spPr>
      </p:pic>
      <p:sp>
        <p:nvSpPr>
          <p:cNvPr id="41" name="Picture Placeholder 17">
            <a:extLst>
              <a:ext uri="{FF2B5EF4-FFF2-40B4-BE49-F238E27FC236}">
                <a16:creationId xmlns:a16="http://schemas.microsoft.com/office/drawing/2014/main" id="{59B302CE-B896-F048-CF6A-1ACA94FB7EEC}"/>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Tree>
    <p:extLst>
      <p:ext uri="{BB962C8B-B14F-4D97-AF65-F5344CB8AC3E}">
        <p14:creationId xmlns:p14="http://schemas.microsoft.com/office/powerpoint/2010/main" val="956642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F26F46"/>
                </a:solidFill>
                <a:latin typeface="+mn-lt"/>
              </a:defRPr>
            </a:lvl1pPr>
          </a:lstStyle>
          <a:p>
            <a:pPr lvl="0"/>
            <a:r>
              <a:rPr lang="en-US" dirty="0"/>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marL="0" indent="0"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3" name="TextBox 22">
            <a:extLst>
              <a:ext uri="{FF2B5EF4-FFF2-40B4-BE49-F238E27FC236}">
                <a16:creationId xmlns:a16="http://schemas.microsoft.com/office/drawing/2014/main" id="{3EFCAEEF-E2CE-E028-5398-1873859BA4C8}"/>
              </a:ext>
            </a:extLst>
          </p:cNvPr>
          <p:cNvSpPr txBox="1"/>
          <p:nvPr userDrawn="1"/>
        </p:nvSpPr>
        <p:spPr>
          <a:xfrm rot="16200000">
            <a:off x="-1851254" y="2071881"/>
            <a:ext cx="4359206" cy="215444"/>
          </a:xfrm>
          <a:prstGeom prst="rect">
            <a:avLst/>
          </a:prstGeom>
          <a:noFill/>
        </p:spPr>
        <p:txBody>
          <a:bodyPr wrap="square">
            <a:spAutoFit/>
          </a:bodyPr>
          <a:lstStyle/>
          <a:p>
            <a:r>
              <a:rPr lang="en-US" sz="800" spc="100" baseline="0" dirty="0">
                <a:solidFill>
                  <a:schemeClr val="bg1"/>
                </a:solidFill>
              </a:rPr>
              <a:t>Connecting Disciplines in European Higher Academia</a:t>
            </a:r>
          </a:p>
        </p:txBody>
      </p:sp>
      <p:grpSp>
        <p:nvGrpSpPr>
          <p:cNvPr id="24" name="Group 23">
            <a:extLst>
              <a:ext uri="{FF2B5EF4-FFF2-40B4-BE49-F238E27FC236}">
                <a16:creationId xmlns:a16="http://schemas.microsoft.com/office/drawing/2014/main" id="{E70DCA52-34E9-19CC-F94A-F2AD4CEA9C33}"/>
              </a:ext>
            </a:extLst>
          </p:cNvPr>
          <p:cNvGrpSpPr/>
          <p:nvPr userDrawn="1"/>
        </p:nvGrpSpPr>
        <p:grpSpPr>
          <a:xfrm>
            <a:off x="-1068604" y="4517534"/>
            <a:ext cx="1799931" cy="2230829"/>
            <a:chOff x="2887563" y="4517695"/>
            <a:chExt cx="1145987" cy="1420333"/>
          </a:xfrm>
        </p:grpSpPr>
        <p:sp>
          <p:nvSpPr>
            <p:cNvPr id="25" name="Freeform 24">
              <a:extLst>
                <a:ext uri="{FF2B5EF4-FFF2-40B4-BE49-F238E27FC236}">
                  <a16:creationId xmlns:a16="http://schemas.microsoft.com/office/drawing/2014/main" id="{605B490C-C174-D95F-A1E7-57B7A9DED748}"/>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27" name="Graphic 10">
              <a:extLst>
                <a:ext uri="{FF2B5EF4-FFF2-40B4-BE49-F238E27FC236}">
                  <a16:creationId xmlns:a16="http://schemas.microsoft.com/office/drawing/2014/main" id="{4C57A4CD-1E12-7010-214F-BA4D548909AA}"/>
                </a:ext>
              </a:extLst>
            </p:cNvPr>
            <p:cNvGrpSpPr/>
            <p:nvPr/>
          </p:nvGrpSpPr>
          <p:grpSpPr>
            <a:xfrm>
              <a:off x="3495254" y="4781992"/>
              <a:ext cx="536857" cy="499528"/>
              <a:chOff x="3495254" y="4781992"/>
              <a:chExt cx="536857" cy="499528"/>
            </a:xfrm>
            <a:solidFill>
              <a:srgbClr val="55854D"/>
            </a:solidFill>
          </p:grpSpPr>
          <p:sp>
            <p:nvSpPr>
              <p:cNvPr id="32" name="Freeform 31">
                <a:extLst>
                  <a:ext uri="{FF2B5EF4-FFF2-40B4-BE49-F238E27FC236}">
                    <a16:creationId xmlns:a16="http://schemas.microsoft.com/office/drawing/2014/main" id="{188A91FF-0A0D-3390-A894-650B35B6632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84D02E31-6B1A-1B01-5EF3-182C6EE60850}"/>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22A41D4-EC5F-FF7F-4DC5-32CD0C3C7F4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FDC6F50-F218-1007-AEB6-E25F1731399B}"/>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28" name="Freeform 27">
              <a:extLst>
                <a:ext uri="{FF2B5EF4-FFF2-40B4-BE49-F238E27FC236}">
                  <a16:creationId xmlns:a16="http://schemas.microsoft.com/office/drawing/2014/main" id="{E859312A-ABBB-0DF3-7670-237D44DF8A2E}"/>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5D32B91-3111-E0D9-4854-2364C4DBC11A}"/>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F44454D-6917-24F3-F264-BCD50B5356E7}"/>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B6956CEC-50ED-F3D3-D79D-A1DAA448F0D3}"/>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38" name="Rectangle 37">
            <a:extLst>
              <a:ext uri="{FF2B5EF4-FFF2-40B4-BE49-F238E27FC236}">
                <a16:creationId xmlns:a16="http://schemas.microsoft.com/office/drawing/2014/main" id="{36445710-4514-DF62-AFB8-113BE8B4DBEA}"/>
              </a:ext>
            </a:extLst>
          </p:cNvPr>
          <p:cNvSpPr/>
          <p:nvPr userDrawn="1"/>
        </p:nvSpPr>
        <p:spPr>
          <a:xfrm rot="16200000">
            <a:off x="-5473654" y="1653287"/>
            <a:ext cx="7845240"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C0E3915-95AF-40C7-C30B-0DE386E4CA9C}"/>
              </a:ext>
            </a:extLst>
          </p:cNvPr>
          <p:cNvSpPr/>
          <p:nvPr userDrawn="1"/>
        </p:nvSpPr>
        <p:spPr>
          <a:xfrm rot="16200000">
            <a:off x="-1044530" y="1644882"/>
            <a:ext cx="6858001" cy="3568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9A98289D-C07A-0CA7-C07B-C31E6B05156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91"/>
          <a:stretch/>
        </p:blipFill>
        <p:spPr>
          <a:xfrm>
            <a:off x="-308931" y="1902293"/>
            <a:ext cx="7402286" cy="4396017"/>
          </a:xfrm>
          <a:prstGeom prst="rect">
            <a:avLst/>
          </a:prstGeom>
        </p:spPr>
      </p:pic>
      <p:sp>
        <p:nvSpPr>
          <p:cNvPr id="41" name="Picture Placeholder 17">
            <a:extLst>
              <a:ext uri="{FF2B5EF4-FFF2-40B4-BE49-F238E27FC236}">
                <a16:creationId xmlns:a16="http://schemas.microsoft.com/office/drawing/2014/main" id="{59B302CE-B896-F048-CF6A-1ACA94FB7EEC}"/>
              </a:ext>
            </a:extLst>
          </p:cNvPr>
          <p:cNvSpPr>
            <a:spLocks noGrp="1"/>
          </p:cNvSpPr>
          <p:nvPr>
            <p:ph type="pic" sz="quarter" idx="10"/>
          </p:nvPr>
        </p:nvSpPr>
        <p:spPr>
          <a:xfrm>
            <a:off x="1088030" y="2459539"/>
            <a:ext cx="4990998" cy="3118870"/>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Tree>
    <p:extLst>
      <p:ext uri="{BB962C8B-B14F-4D97-AF65-F5344CB8AC3E}">
        <p14:creationId xmlns:p14="http://schemas.microsoft.com/office/powerpoint/2010/main" val="3432982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1188310" y="593866"/>
            <a:ext cx="10381560" cy="992652"/>
          </a:xfrm>
          <a:prstGeom prst="rect">
            <a:avLst/>
          </a:prstGeom>
        </p:spPr>
        <p:txBody>
          <a:bodyPr>
            <a:noAutofit/>
          </a:bodyPr>
          <a:lstStyle>
            <a:lvl1pPr marL="0" indent="0" algn="l">
              <a:buNone/>
              <a:defRPr sz="3600" b="1" i="0">
                <a:solidFill>
                  <a:srgbClr val="F26F46"/>
                </a:solidFill>
                <a:latin typeface="+mn-lt"/>
              </a:defRPr>
            </a:lvl1pPr>
          </a:lstStyle>
          <a:p>
            <a:pPr lvl="0"/>
            <a:r>
              <a:rPr lang="en-US" dirty="0"/>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1188310" y="1890384"/>
            <a:ext cx="10381559" cy="4102937"/>
          </a:xfrm>
          <a:prstGeom prst="rect">
            <a:avLst/>
          </a:prstGeom>
        </p:spPr>
        <p:txBody>
          <a:bodyPr/>
          <a:lstStyle>
            <a:lvl1pPr marL="0" indent="0"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3" name="TextBox 22">
            <a:extLst>
              <a:ext uri="{FF2B5EF4-FFF2-40B4-BE49-F238E27FC236}">
                <a16:creationId xmlns:a16="http://schemas.microsoft.com/office/drawing/2014/main" id="{3EFCAEEF-E2CE-E028-5398-1873859BA4C8}"/>
              </a:ext>
            </a:extLst>
          </p:cNvPr>
          <p:cNvSpPr txBox="1"/>
          <p:nvPr userDrawn="1"/>
        </p:nvSpPr>
        <p:spPr>
          <a:xfrm rot="16200000">
            <a:off x="-1851254" y="2071881"/>
            <a:ext cx="4359206" cy="215444"/>
          </a:xfrm>
          <a:prstGeom prst="rect">
            <a:avLst/>
          </a:prstGeom>
          <a:noFill/>
        </p:spPr>
        <p:txBody>
          <a:bodyPr wrap="square">
            <a:spAutoFit/>
          </a:bodyPr>
          <a:lstStyle/>
          <a:p>
            <a:r>
              <a:rPr lang="en-US" sz="800" spc="100" baseline="0" dirty="0">
                <a:solidFill>
                  <a:schemeClr val="bg1"/>
                </a:solidFill>
              </a:rPr>
              <a:t>Connecting Disciplines in European Higher Academia</a:t>
            </a:r>
          </a:p>
        </p:txBody>
      </p:sp>
      <p:grpSp>
        <p:nvGrpSpPr>
          <p:cNvPr id="24" name="Group 23">
            <a:extLst>
              <a:ext uri="{FF2B5EF4-FFF2-40B4-BE49-F238E27FC236}">
                <a16:creationId xmlns:a16="http://schemas.microsoft.com/office/drawing/2014/main" id="{E70DCA52-34E9-19CC-F94A-F2AD4CEA9C33}"/>
              </a:ext>
            </a:extLst>
          </p:cNvPr>
          <p:cNvGrpSpPr/>
          <p:nvPr userDrawn="1"/>
        </p:nvGrpSpPr>
        <p:grpSpPr>
          <a:xfrm>
            <a:off x="-1068604" y="4517534"/>
            <a:ext cx="1799931" cy="2230829"/>
            <a:chOff x="2887563" y="4517695"/>
            <a:chExt cx="1145987" cy="1420333"/>
          </a:xfrm>
        </p:grpSpPr>
        <p:sp>
          <p:nvSpPr>
            <p:cNvPr id="25" name="Freeform 24">
              <a:extLst>
                <a:ext uri="{FF2B5EF4-FFF2-40B4-BE49-F238E27FC236}">
                  <a16:creationId xmlns:a16="http://schemas.microsoft.com/office/drawing/2014/main" id="{605B490C-C174-D95F-A1E7-57B7A9DED748}"/>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27" name="Graphic 10">
              <a:extLst>
                <a:ext uri="{FF2B5EF4-FFF2-40B4-BE49-F238E27FC236}">
                  <a16:creationId xmlns:a16="http://schemas.microsoft.com/office/drawing/2014/main" id="{4C57A4CD-1E12-7010-214F-BA4D548909AA}"/>
                </a:ext>
              </a:extLst>
            </p:cNvPr>
            <p:cNvGrpSpPr/>
            <p:nvPr/>
          </p:nvGrpSpPr>
          <p:grpSpPr>
            <a:xfrm>
              <a:off x="3495254" y="4781992"/>
              <a:ext cx="536857" cy="499528"/>
              <a:chOff x="3495254" y="4781992"/>
              <a:chExt cx="536857" cy="499528"/>
            </a:xfrm>
            <a:solidFill>
              <a:srgbClr val="55854D"/>
            </a:solidFill>
          </p:grpSpPr>
          <p:sp>
            <p:nvSpPr>
              <p:cNvPr id="32" name="Freeform 31">
                <a:extLst>
                  <a:ext uri="{FF2B5EF4-FFF2-40B4-BE49-F238E27FC236}">
                    <a16:creationId xmlns:a16="http://schemas.microsoft.com/office/drawing/2014/main" id="{188A91FF-0A0D-3390-A894-650B35B6632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84D02E31-6B1A-1B01-5EF3-182C6EE60850}"/>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22A41D4-EC5F-FF7F-4DC5-32CD0C3C7F4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FDC6F50-F218-1007-AEB6-E25F1731399B}"/>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28" name="Freeform 27">
              <a:extLst>
                <a:ext uri="{FF2B5EF4-FFF2-40B4-BE49-F238E27FC236}">
                  <a16:creationId xmlns:a16="http://schemas.microsoft.com/office/drawing/2014/main" id="{E859312A-ABBB-0DF3-7670-237D44DF8A2E}"/>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5D32B91-3111-E0D9-4854-2364C4DBC11A}"/>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F44454D-6917-24F3-F264-BCD50B5356E7}"/>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B6956CEC-50ED-F3D3-D79D-A1DAA448F0D3}"/>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38" name="Rectangle 37">
            <a:extLst>
              <a:ext uri="{FF2B5EF4-FFF2-40B4-BE49-F238E27FC236}">
                <a16:creationId xmlns:a16="http://schemas.microsoft.com/office/drawing/2014/main" id="{36445710-4514-DF62-AFB8-113BE8B4DBEA}"/>
              </a:ext>
            </a:extLst>
          </p:cNvPr>
          <p:cNvSpPr/>
          <p:nvPr userDrawn="1"/>
        </p:nvSpPr>
        <p:spPr>
          <a:xfrm rot="16200000">
            <a:off x="-5473654" y="1653287"/>
            <a:ext cx="7845240"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C0E3915-95AF-40C7-C30B-0DE386E4CA9C}"/>
              </a:ext>
            </a:extLst>
          </p:cNvPr>
          <p:cNvSpPr/>
          <p:nvPr userDrawn="1"/>
        </p:nvSpPr>
        <p:spPr>
          <a:xfrm rot="16200000">
            <a:off x="-1044530" y="1644882"/>
            <a:ext cx="6858001" cy="3568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12513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F26F46"/>
                </a:solidFill>
                <a:latin typeface="+mn-lt"/>
              </a:defRPr>
            </a:lvl1pPr>
          </a:lstStyle>
          <a:p>
            <a:pPr lvl="0"/>
            <a:r>
              <a:rPr lang="en-US" dirty="0"/>
              <a:t>HEADING</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marL="0" indent="0"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 name="Rectangle 1">
            <a:extLst>
              <a:ext uri="{FF2B5EF4-FFF2-40B4-BE49-F238E27FC236}">
                <a16:creationId xmlns:a16="http://schemas.microsoft.com/office/drawing/2014/main" id="{518A7A02-A564-62AF-29D8-4FF530109FEE}"/>
              </a:ext>
            </a:extLst>
          </p:cNvPr>
          <p:cNvSpPr/>
          <p:nvPr userDrawn="1"/>
        </p:nvSpPr>
        <p:spPr>
          <a:xfrm flipV="1">
            <a:off x="11591646" y="15508"/>
            <a:ext cx="601405"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4D5DE95-C6B2-B571-D93E-5B83AD781CEA}"/>
              </a:ext>
            </a:extLst>
          </p:cNvPr>
          <p:cNvSpPr txBox="1"/>
          <p:nvPr userDrawn="1"/>
        </p:nvSpPr>
        <p:spPr>
          <a:xfrm rot="16200000">
            <a:off x="9740392" y="2087389"/>
            <a:ext cx="4359206" cy="215444"/>
          </a:xfrm>
          <a:prstGeom prst="rect">
            <a:avLst/>
          </a:prstGeom>
          <a:noFill/>
        </p:spPr>
        <p:txBody>
          <a:bodyPr wrap="square">
            <a:spAutoFit/>
          </a:bodyPr>
          <a:lstStyle/>
          <a:p>
            <a:r>
              <a:rPr lang="en-US" sz="800" spc="100" baseline="0" dirty="0">
                <a:solidFill>
                  <a:schemeClr val="bg1"/>
                </a:solidFill>
              </a:rPr>
              <a:t>Connecting Disciplines in European Higher Academia</a:t>
            </a:r>
          </a:p>
        </p:txBody>
      </p:sp>
      <p:grpSp>
        <p:nvGrpSpPr>
          <p:cNvPr id="11" name="Group 10">
            <a:extLst>
              <a:ext uri="{FF2B5EF4-FFF2-40B4-BE49-F238E27FC236}">
                <a16:creationId xmlns:a16="http://schemas.microsoft.com/office/drawing/2014/main" id="{7B3E6946-3C55-1D51-979C-A6902225B00A}"/>
              </a:ext>
            </a:extLst>
          </p:cNvPr>
          <p:cNvGrpSpPr/>
          <p:nvPr userDrawn="1"/>
        </p:nvGrpSpPr>
        <p:grpSpPr>
          <a:xfrm>
            <a:off x="10523042" y="4533042"/>
            <a:ext cx="1799931" cy="2230829"/>
            <a:chOff x="2887563" y="4517695"/>
            <a:chExt cx="1145987" cy="1420333"/>
          </a:xfrm>
        </p:grpSpPr>
        <p:sp>
          <p:nvSpPr>
            <p:cNvPr id="12" name="Freeform 11">
              <a:extLst>
                <a:ext uri="{FF2B5EF4-FFF2-40B4-BE49-F238E27FC236}">
                  <a16:creationId xmlns:a16="http://schemas.microsoft.com/office/drawing/2014/main" id="{21B2BF22-C62D-D541-2B0B-2AF1E4BD0D0E}"/>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13" name="Graphic 10">
              <a:extLst>
                <a:ext uri="{FF2B5EF4-FFF2-40B4-BE49-F238E27FC236}">
                  <a16:creationId xmlns:a16="http://schemas.microsoft.com/office/drawing/2014/main" id="{54692D40-AC2E-303F-2240-893AE80BD358}"/>
                </a:ext>
              </a:extLst>
            </p:cNvPr>
            <p:cNvGrpSpPr/>
            <p:nvPr/>
          </p:nvGrpSpPr>
          <p:grpSpPr>
            <a:xfrm>
              <a:off x="3495254" y="4781992"/>
              <a:ext cx="536857" cy="499528"/>
              <a:chOff x="3495254" y="4781992"/>
              <a:chExt cx="536857" cy="499528"/>
            </a:xfrm>
            <a:solidFill>
              <a:srgbClr val="55854D"/>
            </a:solidFill>
          </p:grpSpPr>
          <p:sp>
            <p:nvSpPr>
              <p:cNvPr id="20" name="Freeform 19">
                <a:extLst>
                  <a:ext uri="{FF2B5EF4-FFF2-40B4-BE49-F238E27FC236}">
                    <a16:creationId xmlns:a16="http://schemas.microsoft.com/office/drawing/2014/main" id="{F25B79F9-F59D-1B5F-827B-E7BEC13CD54C}"/>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654D67B-5343-4E37-C0E1-3D6B5B41DB0A}"/>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3AEC12D-4BD3-422C-C730-6D442D30437C}"/>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5727514-0426-7018-ADB8-1173DB74B6E8}"/>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14" name="Freeform 13">
              <a:extLst>
                <a:ext uri="{FF2B5EF4-FFF2-40B4-BE49-F238E27FC236}">
                  <a16:creationId xmlns:a16="http://schemas.microsoft.com/office/drawing/2014/main" id="{6DBA46AF-1737-B265-3810-BE404F52258C}"/>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AC32084F-50D4-93F4-91E5-61A6C0F3E200}"/>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77F14684-6E6C-8740-1CB7-36BF7D0BC3DA}"/>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FE73CB4-1834-8273-4075-9776C0417569}"/>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24" name="Rectangle 23">
            <a:extLst>
              <a:ext uri="{FF2B5EF4-FFF2-40B4-BE49-F238E27FC236}">
                <a16:creationId xmlns:a16="http://schemas.microsoft.com/office/drawing/2014/main" id="{E86C1627-53C5-C1BB-4383-C201DA45C2F0}"/>
              </a:ext>
            </a:extLst>
          </p:cNvPr>
          <p:cNvSpPr/>
          <p:nvPr userDrawn="1"/>
        </p:nvSpPr>
        <p:spPr>
          <a:xfrm rot="16200000">
            <a:off x="6611612" y="1864519"/>
            <a:ext cx="6858000" cy="3128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BF1BC365-7188-A585-88E1-E172F7301F92}"/>
              </a:ext>
            </a:extLst>
          </p:cNvPr>
          <p:cNvSpPr/>
          <p:nvPr userDrawn="1"/>
        </p:nvSpPr>
        <p:spPr>
          <a:xfrm rot="16200000">
            <a:off x="9692352" y="1446100"/>
            <a:ext cx="8567530" cy="356823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descr="iPhone6_mockup_front_white.png">
            <a:extLst>
              <a:ext uri="{FF2B5EF4-FFF2-40B4-BE49-F238E27FC236}">
                <a16:creationId xmlns:a16="http://schemas.microsoft.com/office/drawing/2014/main" id="{28BF4BF7-6774-41AE-2F6E-6C09D11DAA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0581" y="354148"/>
            <a:ext cx="4094254" cy="6404164"/>
          </a:xfrm>
          <a:prstGeom prst="rect">
            <a:avLst/>
          </a:prstGeom>
        </p:spPr>
      </p:pic>
      <p:sp>
        <p:nvSpPr>
          <p:cNvPr id="27" name="Picture Placeholder 17">
            <a:extLst>
              <a:ext uri="{FF2B5EF4-FFF2-40B4-BE49-F238E27FC236}">
                <a16:creationId xmlns:a16="http://schemas.microsoft.com/office/drawing/2014/main" id="{2342B720-A98E-332A-5C38-B46861456D63}"/>
              </a:ext>
            </a:extLst>
          </p:cNvPr>
          <p:cNvSpPr>
            <a:spLocks noGrp="1"/>
          </p:cNvSpPr>
          <p:nvPr>
            <p:ph type="pic" sz="quarter" idx="10"/>
          </p:nvPr>
        </p:nvSpPr>
        <p:spPr>
          <a:xfrm>
            <a:off x="7735037" y="137392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Tree>
    <p:extLst>
      <p:ext uri="{BB962C8B-B14F-4D97-AF65-F5344CB8AC3E}">
        <p14:creationId xmlns:p14="http://schemas.microsoft.com/office/powerpoint/2010/main" val="4108775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4" y="587575"/>
            <a:ext cx="9916981" cy="992652"/>
          </a:xfrm>
          <a:prstGeom prst="rect">
            <a:avLst/>
          </a:prstGeom>
        </p:spPr>
        <p:txBody>
          <a:bodyPr>
            <a:noAutofit/>
          </a:bodyPr>
          <a:lstStyle>
            <a:lvl1pPr marL="0" indent="0" algn="l">
              <a:buNone/>
              <a:defRPr sz="3600" b="1" i="0">
                <a:solidFill>
                  <a:srgbClr val="F26F46"/>
                </a:solidFill>
                <a:latin typeface="+mn-lt"/>
              </a:defRPr>
            </a:lvl1pPr>
          </a:lstStyle>
          <a:p>
            <a:pPr lvl="0"/>
            <a:r>
              <a:rPr lang="en-US" dirty="0"/>
              <a:t>HEADING</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10283045" cy="4102937"/>
          </a:xfrm>
          <a:prstGeom prst="rect">
            <a:avLst/>
          </a:prstGeom>
        </p:spPr>
        <p:txBody>
          <a:bodyPr/>
          <a:lstStyle>
            <a:lvl1pPr marL="0" indent="0"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 name="Rectangle 1">
            <a:extLst>
              <a:ext uri="{FF2B5EF4-FFF2-40B4-BE49-F238E27FC236}">
                <a16:creationId xmlns:a16="http://schemas.microsoft.com/office/drawing/2014/main" id="{518A7A02-A564-62AF-29D8-4FF530109FEE}"/>
              </a:ext>
            </a:extLst>
          </p:cNvPr>
          <p:cNvSpPr/>
          <p:nvPr userDrawn="1"/>
        </p:nvSpPr>
        <p:spPr>
          <a:xfrm flipV="1">
            <a:off x="11591646" y="15508"/>
            <a:ext cx="601405"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4D5DE95-C6B2-B571-D93E-5B83AD781CEA}"/>
              </a:ext>
            </a:extLst>
          </p:cNvPr>
          <p:cNvSpPr txBox="1"/>
          <p:nvPr userDrawn="1"/>
        </p:nvSpPr>
        <p:spPr>
          <a:xfrm rot="16200000">
            <a:off x="9740392" y="2087389"/>
            <a:ext cx="4359206" cy="215444"/>
          </a:xfrm>
          <a:prstGeom prst="rect">
            <a:avLst/>
          </a:prstGeom>
          <a:noFill/>
        </p:spPr>
        <p:txBody>
          <a:bodyPr wrap="square">
            <a:spAutoFit/>
          </a:bodyPr>
          <a:lstStyle/>
          <a:p>
            <a:r>
              <a:rPr lang="en-US" sz="800" spc="100" baseline="0" dirty="0">
                <a:solidFill>
                  <a:schemeClr val="bg1"/>
                </a:solidFill>
              </a:rPr>
              <a:t>Connecting Disciplines in European Higher Academia</a:t>
            </a:r>
          </a:p>
        </p:txBody>
      </p:sp>
      <p:grpSp>
        <p:nvGrpSpPr>
          <p:cNvPr id="11" name="Group 10">
            <a:extLst>
              <a:ext uri="{FF2B5EF4-FFF2-40B4-BE49-F238E27FC236}">
                <a16:creationId xmlns:a16="http://schemas.microsoft.com/office/drawing/2014/main" id="{7B3E6946-3C55-1D51-979C-A6902225B00A}"/>
              </a:ext>
            </a:extLst>
          </p:cNvPr>
          <p:cNvGrpSpPr/>
          <p:nvPr userDrawn="1"/>
        </p:nvGrpSpPr>
        <p:grpSpPr>
          <a:xfrm>
            <a:off x="10523042" y="4533042"/>
            <a:ext cx="1799931" cy="2230829"/>
            <a:chOff x="2887563" y="4517695"/>
            <a:chExt cx="1145987" cy="1420333"/>
          </a:xfrm>
        </p:grpSpPr>
        <p:sp>
          <p:nvSpPr>
            <p:cNvPr id="12" name="Freeform 11">
              <a:extLst>
                <a:ext uri="{FF2B5EF4-FFF2-40B4-BE49-F238E27FC236}">
                  <a16:creationId xmlns:a16="http://schemas.microsoft.com/office/drawing/2014/main" id="{21B2BF22-C62D-D541-2B0B-2AF1E4BD0D0E}"/>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13" name="Graphic 10">
              <a:extLst>
                <a:ext uri="{FF2B5EF4-FFF2-40B4-BE49-F238E27FC236}">
                  <a16:creationId xmlns:a16="http://schemas.microsoft.com/office/drawing/2014/main" id="{54692D40-AC2E-303F-2240-893AE80BD358}"/>
                </a:ext>
              </a:extLst>
            </p:cNvPr>
            <p:cNvGrpSpPr/>
            <p:nvPr/>
          </p:nvGrpSpPr>
          <p:grpSpPr>
            <a:xfrm>
              <a:off x="3495254" y="4781992"/>
              <a:ext cx="536857" cy="499528"/>
              <a:chOff x="3495254" y="4781992"/>
              <a:chExt cx="536857" cy="499528"/>
            </a:xfrm>
            <a:solidFill>
              <a:srgbClr val="55854D"/>
            </a:solidFill>
          </p:grpSpPr>
          <p:sp>
            <p:nvSpPr>
              <p:cNvPr id="20" name="Freeform 19">
                <a:extLst>
                  <a:ext uri="{FF2B5EF4-FFF2-40B4-BE49-F238E27FC236}">
                    <a16:creationId xmlns:a16="http://schemas.microsoft.com/office/drawing/2014/main" id="{F25B79F9-F59D-1B5F-827B-E7BEC13CD54C}"/>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654D67B-5343-4E37-C0E1-3D6B5B41DB0A}"/>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3AEC12D-4BD3-422C-C730-6D442D30437C}"/>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5727514-0426-7018-ADB8-1173DB74B6E8}"/>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14" name="Freeform 13">
              <a:extLst>
                <a:ext uri="{FF2B5EF4-FFF2-40B4-BE49-F238E27FC236}">
                  <a16:creationId xmlns:a16="http://schemas.microsoft.com/office/drawing/2014/main" id="{6DBA46AF-1737-B265-3810-BE404F52258C}"/>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AC32084F-50D4-93F4-91E5-61A6C0F3E200}"/>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77F14684-6E6C-8740-1CB7-36BF7D0BC3DA}"/>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FE73CB4-1834-8273-4075-9776C0417569}"/>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24" name="Rectangle 23">
            <a:extLst>
              <a:ext uri="{FF2B5EF4-FFF2-40B4-BE49-F238E27FC236}">
                <a16:creationId xmlns:a16="http://schemas.microsoft.com/office/drawing/2014/main" id="{E86C1627-53C5-C1BB-4383-C201DA45C2F0}"/>
              </a:ext>
            </a:extLst>
          </p:cNvPr>
          <p:cNvSpPr/>
          <p:nvPr userDrawn="1"/>
        </p:nvSpPr>
        <p:spPr>
          <a:xfrm rot="16200000">
            <a:off x="6611612" y="1864519"/>
            <a:ext cx="6858000" cy="3128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BF1BC365-7188-A585-88E1-E172F7301F92}"/>
              </a:ext>
            </a:extLst>
          </p:cNvPr>
          <p:cNvSpPr/>
          <p:nvPr userDrawn="1"/>
        </p:nvSpPr>
        <p:spPr>
          <a:xfrm rot="16200000">
            <a:off x="9692352" y="1446100"/>
            <a:ext cx="8567530" cy="356823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91140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A149650-7A9E-DA4E-8C80-0BC758D6B7B5}"/>
              </a:ext>
            </a:extLst>
          </p:cNvPr>
          <p:cNvSpPr/>
          <p:nvPr userDrawn="1"/>
        </p:nvSpPr>
        <p:spPr>
          <a:xfrm>
            <a:off x="0" y="3517328"/>
            <a:ext cx="4883406" cy="288347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sp>
        <p:nvSpPr>
          <p:cNvPr id="37" name="Picture Placeholder 36">
            <a:extLst>
              <a:ext uri="{FF2B5EF4-FFF2-40B4-BE49-F238E27FC236}">
                <a16:creationId xmlns:a16="http://schemas.microsoft.com/office/drawing/2014/main" id="{C8D2E7E1-0569-5B49-A3A1-CA5FA93A00A4}"/>
              </a:ext>
            </a:extLst>
          </p:cNvPr>
          <p:cNvSpPr>
            <a:spLocks noGrp="1"/>
          </p:cNvSpPr>
          <p:nvPr>
            <p:ph type="pic" sz="quarter" idx="10"/>
          </p:nvPr>
        </p:nvSpPr>
        <p:spPr>
          <a:xfrm>
            <a:off x="0" y="1994497"/>
            <a:ext cx="12192000" cy="3440624"/>
          </a:xfrm>
          <a:custGeom>
            <a:avLst/>
            <a:gdLst>
              <a:gd name="connsiteX0" fmla="*/ 0 w 12192000"/>
              <a:gd name="connsiteY0" fmla="*/ 0 h 3440624"/>
              <a:gd name="connsiteX1" fmla="*/ 12192000 w 12192000"/>
              <a:gd name="connsiteY1" fmla="*/ 0 h 3440624"/>
              <a:gd name="connsiteX2" fmla="*/ 12192000 w 12192000"/>
              <a:gd name="connsiteY2" fmla="*/ 3440624 h 3440624"/>
              <a:gd name="connsiteX3" fmla="*/ 4883406 w 12192000"/>
              <a:gd name="connsiteY3" fmla="*/ 3440624 h 3440624"/>
              <a:gd name="connsiteX4" fmla="*/ 4883406 w 12192000"/>
              <a:gd name="connsiteY4" fmla="*/ 1522830 h 3440624"/>
              <a:gd name="connsiteX5" fmla="*/ 0 w 12192000"/>
              <a:gd name="connsiteY5" fmla="*/ 1522830 h 344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440624">
                <a:moveTo>
                  <a:pt x="0" y="0"/>
                </a:moveTo>
                <a:lnTo>
                  <a:pt x="12192000" y="0"/>
                </a:lnTo>
                <a:lnTo>
                  <a:pt x="12192000" y="3440624"/>
                </a:lnTo>
                <a:lnTo>
                  <a:pt x="4883406" y="3440624"/>
                </a:lnTo>
                <a:lnTo>
                  <a:pt x="4883406" y="1522830"/>
                </a:lnTo>
                <a:lnTo>
                  <a:pt x="0" y="1522830"/>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dirty="0"/>
          </a:p>
        </p:txBody>
      </p:sp>
      <p:pic>
        <p:nvPicPr>
          <p:cNvPr id="3" name="Picture 2">
            <a:extLst>
              <a:ext uri="{FF2B5EF4-FFF2-40B4-BE49-F238E27FC236}">
                <a16:creationId xmlns:a16="http://schemas.microsoft.com/office/drawing/2014/main" id="{30894D65-1FE3-E0F9-A922-402266ED8E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84141" y="356567"/>
            <a:ext cx="4568197" cy="1438136"/>
          </a:xfrm>
          <a:prstGeom prst="rect">
            <a:avLst/>
          </a:prstGeom>
        </p:spPr>
      </p:pic>
      <p:grpSp>
        <p:nvGrpSpPr>
          <p:cNvPr id="4" name="Group 3">
            <a:extLst>
              <a:ext uri="{FF2B5EF4-FFF2-40B4-BE49-F238E27FC236}">
                <a16:creationId xmlns:a16="http://schemas.microsoft.com/office/drawing/2014/main" id="{16279ECC-49C1-E658-0437-9EC75C3AF62D}"/>
              </a:ext>
            </a:extLst>
          </p:cNvPr>
          <p:cNvGrpSpPr/>
          <p:nvPr userDrawn="1"/>
        </p:nvGrpSpPr>
        <p:grpSpPr>
          <a:xfrm>
            <a:off x="128846" y="4566100"/>
            <a:ext cx="1471060" cy="1823227"/>
            <a:chOff x="2887563" y="4517695"/>
            <a:chExt cx="1145987" cy="1420333"/>
          </a:xfrm>
        </p:grpSpPr>
        <p:sp>
          <p:nvSpPr>
            <p:cNvPr id="38" name="Freeform 37">
              <a:extLst>
                <a:ext uri="{FF2B5EF4-FFF2-40B4-BE49-F238E27FC236}">
                  <a16:creationId xmlns:a16="http://schemas.microsoft.com/office/drawing/2014/main" id="{5ADB56C7-3FB3-A147-157F-F2F372E5A629}"/>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64" name="Graphic 10">
              <a:extLst>
                <a:ext uri="{FF2B5EF4-FFF2-40B4-BE49-F238E27FC236}">
                  <a16:creationId xmlns:a16="http://schemas.microsoft.com/office/drawing/2014/main" id="{5E1EC16F-A3CA-5F13-04D3-6A638FA30B85}"/>
                </a:ext>
              </a:extLst>
            </p:cNvPr>
            <p:cNvGrpSpPr/>
            <p:nvPr/>
          </p:nvGrpSpPr>
          <p:grpSpPr>
            <a:xfrm>
              <a:off x="3495254" y="4781992"/>
              <a:ext cx="536857" cy="499528"/>
              <a:chOff x="3495254" y="4781992"/>
              <a:chExt cx="536857" cy="499528"/>
            </a:xfrm>
            <a:solidFill>
              <a:srgbClr val="55854D"/>
            </a:solidFill>
          </p:grpSpPr>
          <p:sp>
            <p:nvSpPr>
              <p:cNvPr id="69" name="Freeform 68">
                <a:extLst>
                  <a:ext uri="{FF2B5EF4-FFF2-40B4-BE49-F238E27FC236}">
                    <a16:creationId xmlns:a16="http://schemas.microsoft.com/office/drawing/2014/main" id="{BEE7A324-B0DE-3D82-898B-7C31D11DC920}"/>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D7F44FA-6443-EE80-5678-6FC80AC87C72}"/>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796DA82A-E0E7-79D7-D6D2-F8CD2D39B7FF}"/>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61AE75FD-B11C-E6C9-3005-D47ACECFF01C}"/>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8A6A0CDA-B22E-B738-21D4-885BEC314F1A}"/>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C3022B0B-008E-5141-EC9E-7B275FC15A8D}"/>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F4092609-CD67-FDC1-1472-9630034ADD1C}"/>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3F87E20E-C9BE-C975-5088-CCCF96895487}"/>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pic>
        <p:nvPicPr>
          <p:cNvPr id="2" name="Picture 1">
            <a:extLst>
              <a:ext uri="{FF2B5EF4-FFF2-40B4-BE49-F238E27FC236}">
                <a16:creationId xmlns:a16="http://schemas.microsoft.com/office/drawing/2014/main" id="{1A7FA947-0C77-55C0-3821-D962933B494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77309" y="5978203"/>
            <a:ext cx="1251103" cy="438150"/>
          </a:xfrm>
          <a:prstGeom prst="rect">
            <a:avLst/>
          </a:prstGeom>
        </p:spPr>
      </p:pic>
      <p:pic>
        <p:nvPicPr>
          <p:cNvPr id="10" name="Picture 9" descr="Co-funded by the European Union logo in png for web usage">
            <a:extLst>
              <a:ext uri="{FF2B5EF4-FFF2-40B4-BE49-F238E27FC236}">
                <a16:creationId xmlns:a16="http://schemas.microsoft.com/office/drawing/2014/main" id="{49D82497-4245-28CE-AF13-D148DFA44707}"/>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5374088" y="5969843"/>
            <a:ext cx="2120185" cy="442913"/>
          </a:xfrm>
          <a:prstGeom prst="rect">
            <a:avLst/>
          </a:prstGeom>
          <a:noFill/>
          <a:ln>
            <a:noFill/>
          </a:ln>
        </p:spPr>
      </p:pic>
    </p:spTree>
    <p:extLst>
      <p:ext uri="{BB962C8B-B14F-4D97-AF65-F5344CB8AC3E}">
        <p14:creationId xmlns:p14="http://schemas.microsoft.com/office/powerpoint/2010/main" val="3845830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8E93966-46F3-394F-88D7-D58DF0274DE3}"/>
              </a:ext>
            </a:extLst>
          </p:cNvPr>
          <p:cNvSpPr/>
          <p:nvPr userDrawn="1"/>
        </p:nvSpPr>
        <p:spPr>
          <a:xfrm rot="16200000">
            <a:off x="4531708" y="-2066802"/>
            <a:ext cx="3128588"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Placeholder 17">
            <a:extLst>
              <a:ext uri="{FF2B5EF4-FFF2-40B4-BE49-F238E27FC236}">
                <a16:creationId xmlns:a16="http://schemas.microsoft.com/office/drawing/2014/main" id="{DEDFEDC8-283D-9E48-A4C5-512106986D58}"/>
              </a:ext>
            </a:extLst>
          </p:cNvPr>
          <p:cNvSpPr>
            <a:spLocks noGrp="1"/>
          </p:cNvSpPr>
          <p:nvPr>
            <p:ph type="body" sz="quarter" idx="18" hasCustomPrompt="1"/>
          </p:nvPr>
        </p:nvSpPr>
        <p:spPr>
          <a:xfrm>
            <a:off x="617357" y="3591530"/>
            <a:ext cx="5881764" cy="796508"/>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Any Questions?</a:t>
            </a:r>
            <a:endParaRPr lang="en-US" dirty="0"/>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2895623"/>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dirty="0"/>
              <a:t>THANK YOU</a:t>
            </a:r>
          </a:p>
        </p:txBody>
      </p:sp>
      <p:pic>
        <p:nvPicPr>
          <p:cNvPr id="148" name="Picture 147">
            <a:extLst>
              <a:ext uri="{FF2B5EF4-FFF2-40B4-BE49-F238E27FC236}">
                <a16:creationId xmlns:a16="http://schemas.microsoft.com/office/drawing/2014/main" id="{B3B87F72-D71D-0154-8DDD-898ED82805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64871" y="575227"/>
            <a:ext cx="4568197" cy="1438136"/>
          </a:xfrm>
          <a:prstGeom prst="rect">
            <a:avLst/>
          </a:prstGeom>
        </p:spPr>
      </p:pic>
      <p:pic>
        <p:nvPicPr>
          <p:cNvPr id="160" name="Picture 159" descr="Co-funded by the European Union logo in png for web usage">
            <a:extLst>
              <a:ext uri="{FF2B5EF4-FFF2-40B4-BE49-F238E27FC236}">
                <a16:creationId xmlns:a16="http://schemas.microsoft.com/office/drawing/2014/main" id="{12AE73DA-86E8-D020-0655-B825036EE65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51609" y="6077079"/>
            <a:ext cx="2120185" cy="442913"/>
          </a:xfrm>
          <a:prstGeom prst="rect">
            <a:avLst/>
          </a:prstGeom>
          <a:noFill/>
          <a:ln>
            <a:noFill/>
          </a:ln>
        </p:spPr>
      </p:pic>
      <p:sp>
        <p:nvSpPr>
          <p:cNvPr id="161" name="Rectangle 160">
            <a:extLst>
              <a:ext uri="{FF2B5EF4-FFF2-40B4-BE49-F238E27FC236}">
                <a16:creationId xmlns:a16="http://schemas.microsoft.com/office/drawing/2014/main" id="{82ACADD9-800D-6A8A-B0C6-5F78564DF64B}"/>
              </a:ext>
            </a:extLst>
          </p:cNvPr>
          <p:cNvSpPr/>
          <p:nvPr userDrawn="1"/>
        </p:nvSpPr>
        <p:spPr>
          <a:xfrm>
            <a:off x="2654038" y="6044458"/>
            <a:ext cx="3620330" cy="504112"/>
          </a:xfrm>
          <a:prstGeom prst="rect">
            <a:avLst/>
          </a:prstGeom>
        </p:spPr>
        <p:txBody>
          <a:bodyPr wrap="square">
            <a:spAutoFit/>
          </a:bodyPr>
          <a:lstStyle/>
          <a:p>
            <a:pPr marL="0" marR="0" indent="0" algn="just" defTabSz="457200" rtl="0" eaLnBrk="1" fontAlgn="auto" latinLnBrk="0" hangingPunct="0">
              <a:lnSpc>
                <a:spcPts val="760"/>
              </a:lnSpc>
              <a:spcBef>
                <a:spcPts val="0"/>
              </a:spcBef>
              <a:spcAft>
                <a:spcPts val="0"/>
              </a:spcAft>
              <a:buClrTx/>
              <a:buSzTx/>
              <a:buFontTx/>
              <a:buNone/>
              <a:tabLst/>
              <a:defRPr/>
            </a:pPr>
            <a:r>
              <a:rPr lang="en-US" sz="800" kern="1200" dirty="0">
                <a:solidFill>
                  <a:srgbClr val="292668"/>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800" dirty="0">
              <a:solidFill>
                <a:srgbClr val="292668"/>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7068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0"/>
            <a:ext cx="9503744" cy="5362615"/>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6" y="3429001"/>
            <a:ext cx="6414559" cy="2123902"/>
          </a:xfrm>
          <a:prstGeom prst="rect">
            <a:avLst/>
          </a:prstGeom>
        </p:spPr>
        <p:txBody>
          <a:bodyPr/>
          <a:lstStyle>
            <a:lvl1pPr marL="0" indent="0"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612293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3807230"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4500000" y="804645"/>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5335297" y="804645"/>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4521703" y="1559213"/>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5357000" y="1559213"/>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4528282" y="2361906"/>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5363579" y="2361906"/>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4549985" y="3132516"/>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5385282" y="3132516"/>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4528282" y="3887083"/>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5363579" y="3887083"/>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825F61E-2ECB-D944-82FF-1112F8A7AD2C}"/>
              </a:ext>
            </a:extLst>
          </p:cNvPr>
          <p:cNvGrpSpPr/>
          <p:nvPr userDrawn="1"/>
        </p:nvGrpSpPr>
        <p:grpSpPr>
          <a:xfrm>
            <a:off x="3807231" y="1501098"/>
            <a:ext cx="7414038" cy="2396429"/>
            <a:chOff x="5734682" y="2114653"/>
            <a:chExt cx="4556259" cy="2804550"/>
          </a:xfrm>
          <a:solidFill>
            <a:srgbClr val="ECC0DA"/>
          </a:solidFill>
        </p:grpSpPr>
        <p:sp>
          <p:nvSpPr>
            <p:cNvPr id="20" name="Rectangle 19">
              <a:extLst>
                <a:ext uri="{FF2B5EF4-FFF2-40B4-BE49-F238E27FC236}">
                  <a16:creationId xmlns:a16="http://schemas.microsoft.com/office/drawing/2014/main" id="{681FEB11-4BC3-2445-A1F4-9F650C0DC801}"/>
                </a:ext>
              </a:extLst>
            </p:cNvPr>
            <p:cNvSpPr/>
            <p:nvPr userDrawn="1"/>
          </p:nvSpPr>
          <p:spPr>
            <a:xfrm>
              <a:off x="5734682" y="2114653"/>
              <a:ext cx="4556259"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4FB6CF90-07DC-4541-91C5-2DDC9275C401}"/>
                </a:ext>
              </a:extLst>
            </p:cNvPr>
            <p:cNvSpPr/>
            <p:nvPr userDrawn="1"/>
          </p:nvSpPr>
          <p:spPr>
            <a:xfrm>
              <a:off x="5734682" y="3052782"/>
              <a:ext cx="4556259"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4144BCAA-A41C-E54B-98A0-5A64F98BBA02}"/>
                </a:ext>
              </a:extLst>
            </p:cNvPr>
            <p:cNvSpPr/>
            <p:nvPr userDrawn="1"/>
          </p:nvSpPr>
          <p:spPr>
            <a:xfrm>
              <a:off x="5734682" y="3945075"/>
              <a:ext cx="4556259"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29" name="Rectangle 28">
              <a:extLst>
                <a:ext uri="{FF2B5EF4-FFF2-40B4-BE49-F238E27FC236}">
                  <a16:creationId xmlns:a16="http://schemas.microsoft.com/office/drawing/2014/main" id="{33809D8D-1AA2-1D4B-B124-8D2A4A3D6E3A}"/>
                </a:ext>
              </a:extLst>
            </p:cNvPr>
            <p:cNvSpPr/>
            <p:nvPr userDrawn="1"/>
          </p:nvSpPr>
          <p:spPr>
            <a:xfrm>
              <a:off x="5734682" y="4883203"/>
              <a:ext cx="4556259"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grpSp>
      <p:sp>
        <p:nvSpPr>
          <p:cNvPr id="39" name="Text Placeholder 32">
            <a:extLst>
              <a:ext uri="{FF2B5EF4-FFF2-40B4-BE49-F238E27FC236}">
                <a16:creationId xmlns:a16="http://schemas.microsoft.com/office/drawing/2014/main" id="{1A13B05A-E52D-D044-93EB-9660AC258BCA}"/>
              </a:ext>
            </a:extLst>
          </p:cNvPr>
          <p:cNvSpPr>
            <a:spLocks noGrp="1"/>
          </p:cNvSpPr>
          <p:nvPr>
            <p:ph type="body" sz="quarter" idx="10" hasCustomPrompt="1"/>
          </p:nvPr>
        </p:nvSpPr>
        <p:spPr>
          <a:xfrm>
            <a:off x="511849" y="804645"/>
            <a:ext cx="2528330" cy="1395907"/>
          </a:xfrm>
          <a:prstGeom prst="rect">
            <a:avLst/>
          </a:prstGeom>
        </p:spPr>
        <p:txBody>
          <a:bodyPr>
            <a:noAutofit/>
          </a:bodyPr>
          <a:lstStyle>
            <a:lvl1pPr marL="0" indent="0">
              <a:lnSpc>
                <a:spcPts val="3240"/>
              </a:lnSpc>
              <a:spcBef>
                <a:spcPts val="0"/>
              </a:spcBef>
              <a:buNone/>
              <a:defRPr sz="36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TABLE OF</a:t>
            </a:r>
          </a:p>
          <a:p>
            <a:pPr lvl="0"/>
            <a:r>
              <a:rPr lang="en-GB" dirty="0"/>
              <a:t>CONTENTS</a:t>
            </a:r>
            <a:endParaRPr lang="en-US" dirty="0"/>
          </a:p>
        </p:txBody>
      </p:sp>
      <p:pic>
        <p:nvPicPr>
          <p:cNvPr id="7" name="Picture 6" descr="Co-funded by the European Union logo in png for web usage">
            <a:extLst>
              <a:ext uri="{FF2B5EF4-FFF2-40B4-BE49-F238E27FC236}">
                <a16:creationId xmlns:a16="http://schemas.microsoft.com/office/drawing/2014/main" id="{7D1B112A-87E8-D522-B5FA-7E6B774612D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686671" y="5610442"/>
            <a:ext cx="2120185" cy="442913"/>
          </a:xfrm>
          <a:prstGeom prst="rect">
            <a:avLst/>
          </a:prstGeom>
          <a:noFill/>
          <a:ln>
            <a:noFill/>
          </a:ln>
        </p:spPr>
      </p:pic>
      <p:sp>
        <p:nvSpPr>
          <p:cNvPr id="8" name="Rectangle 7">
            <a:extLst>
              <a:ext uri="{FF2B5EF4-FFF2-40B4-BE49-F238E27FC236}">
                <a16:creationId xmlns:a16="http://schemas.microsoft.com/office/drawing/2014/main" id="{1266FEAB-6307-87DC-65EB-CE4244CFFA0D}"/>
              </a:ext>
            </a:extLst>
          </p:cNvPr>
          <p:cNvSpPr/>
          <p:nvPr userDrawn="1"/>
        </p:nvSpPr>
        <p:spPr>
          <a:xfrm>
            <a:off x="6915146" y="5574055"/>
            <a:ext cx="4146329" cy="507511"/>
          </a:xfrm>
          <a:prstGeom prst="rect">
            <a:avLst/>
          </a:prstGeom>
        </p:spPr>
        <p:txBody>
          <a:bodyPr wrap="square">
            <a:spAutoFit/>
          </a:bodyPr>
          <a:lstStyle/>
          <a:p>
            <a:pPr marL="0" marR="0" indent="0" algn="just" defTabSz="457200" rtl="0" eaLnBrk="1" fontAlgn="auto" latinLnBrk="0" hangingPunct="0">
              <a:lnSpc>
                <a:spcPts val="760"/>
              </a:lnSpc>
              <a:spcBef>
                <a:spcPts val="0"/>
              </a:spcBef>
              <a:spcAft>
                <a:spcPts val="0"/>
              </a:spcAft>
              <a:buClrTx/>
              <a:buSzTx/>
              <a:buFontTx/>
              <a:buNone/>
              <a:tabLst/>
              <a:defRPr/>
            </a:pPr>
            <a:r>
              <a:rPr lang="en-US" sz="800" kern="1200" dirty="0">
                <a:solidFill>
                  <a:srgbClr val="292668"/>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800" dirty="0">
              <a:solidFill>
                <a:srgbClr val="292668"/>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id="{BDD5F332-D391-0127-D8C2-EFCEDA4F54BE}"/>
              </a:ext>
            </a:extLst>
          </p:cNvPr>
          <p:cNvGrpSpPr/>
          <p:nvPr userDrawn="1"/>
        </p:nvGrpSpPr>
        <p:grpSpPr>
          <a:xfrm>
            <a:off x="2171700" y="4627171"/>
            <a:ext cx="1799931" cy="2230829"/>
            <a:chOff x="2887563" y="4517695"/>
            <a:chExt cx="1145987" cy="1420333"/>
          </a:xfrm>
        </p:grpSpPr>
        <p:sp>
          <p:nvSpPr>
            <p:cNvPr id="10" name="Freeform 9">
              <a:extLst>
                <a:ext uri="{FF2B5EF4-FFF2-40B4-BE49-F238E27FC236}">
                  <a16:creationId xmlns:a16="http://schemas.microsoft.com/office/drawing/2014/main" id="{712AB9EF-298F-2C39-58F6-856BDE4917D2}"/>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11" name="Graphic 10">
              <a:extLst>
                <a:ext uri="{FF2B5EF4-FFF2-40B4-BE49-F238E27FC236}">
                  <a16:creationId xmlns:a16="http://schemas.microsoft.com/office/drawing/2014/main" id="{39299F0C-5A50-5447-3B96-17F3F2E3B73A}"/>
                </a:ext>
              </a:extLst>
            </p:cNvPr>
            <p:cNvGrpSpPr/>
            <p:nvPr/>
          </p:nvGrpSpPr>
          <p:grpSpPr>
            <a:xfrm>
              <a:off x="3495254" y="4781992"/>
              <a:ext cx="536857" cy="499528"/>
              <a:chOff x="3495254" y="4781992"/>
              <a:chExt cx="536857" cy="499528"/>
            </a:xfrm>
            <a:solidFill>
              <a:srgbClr val="55854D"/>
            </a:solidFill>
          </p:grpSpPr>
          <p:sp>
            <p:nvSpPr>
              <p:cNvPr id="25" name="Freeform 24">
                <a:extLst>
                  <a:ext uri="{FF2B5EF4-FFF2-40B4-BE49-F238E27FC236}">
                    <a16:creationId xmlns:a16="http://schemas.microsoft.com/office/drawing/2014/main" id="{A1814AED-9596-ACA2-E059-10855B783AC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39B5FF4-0A5F-A732-3F8F-B3F11E659AC2}"/>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FFDFB1E-1B86-5268-2F1F-0069E8A58EA9}"/>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C70795D-3FB7-E37B-DA05-5B9A3020F262}"/>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12" name="Freeform 11">
              <a:extLst>
                <a:ext uri="{FF2B5EF4-FFF2-40B4-BE49-F238E27FC236}">
                  <a16:creationId xmlns:a16="http://schemas.microsoft.com/office/drawing/2014/main" id="{BDA33BD4-F1BE-3850-8B23-630C9A404C2A}"/>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1F0FC85-8DA2-CD9C-1503-781B0A3D3F32}"/>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2EF5875-0447-1A5E-B358-E24530123DC6}"/>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109A3A0-8E38-0167-D556-43DEE4B3E37E}"/>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pic>
        <p:nvPicPr>
          <p:cNvPr id="15" name="Picture 14">
            <a:extLst>
              <a:ext uri="{FF2B5EF4-FFF2-40B4-BE49-F238E27FC236}">
                <a16:creationId xmlns:a16="http://schemas.microsoft.com/office/drawing/2014/main" id="{D6956516-AFA6-7275-1C71-C77D1E37CD6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708448" y="4967441"/>
            <a:ext cx="1251103" cy="438150"/>
          </a:xfrm>
          <a:prstGeom prst="rect">
            <a:avLst/>
          </a:prstGeom>
        </p:spPr>
      </p:pic>
      <p:sp>
        <p:nvSpPr>
          <p:cNvPr id="17" name="TextBox 16">
            <a:extLst>
              <a:ext uri="{FF2B5EF4-FFF2-40B4-BE49-F238E27FC236}">
                <a16:creationId xmlns:a16="http://schemas.microsoft.com/office/drawing/2014/main" id="{99B9CB7D-43A0-202C-8655-A5020A205935}"/>
              </a:ext>
            </a:extLst>
          </p:cNvPr>
          <p:cNvSpPr txBox="1"/>
          <p:nvPr userDrawn="1"/>
        </p:nvSpPr>
        <p:spPr>
          <a:xfrm>
            <a:off x="6915147" y="5003860"/>
            <a:ext cx="4146329" cy="5041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760"/>
              </a:lnSpc>
            </a:pPr>
            <a:r>
              <a:rPr lang="en-US" sz="800" dirty="0">
                <a:solidFill>
                  <a:srgbClr val="292668"/>
                </a:solidFill>
              </a:rPr>
              <a:t>This license requires that </a:t>
            </a:r>
            <a:r>
              <a:rPr lang="en-US" sz="800" dirty="0" err="1">
                <a:solidFill>
                  <a:srgbClr val="292668"/>
                </a:solidFill>
              </a:rPr>
              <a:t>reusers</a:t>
            </a:r>
            <a:r>
              <a:rPr lang="en-US" sz="800" dirty="0">
                <a:solidFill>
                  <a:srgbClr val="292668"/>
                </a:solidFill>
              </a:rPr>
              <a:t> give credit to the creator. It allows </a:t>
            </a:r>
            <a:r>
              <a:rPr lang="en-US" sz="800" dirty="0" err="1">
                <a:solidFill>
                  <a:srgbClr val="292668"/>
                </a:solidFill>
              </a:rPr>
              <a:t>reusers</a:t>
            </a:r>
            <a:r>
              <a:rPr lang="en-US" sz="800" dirty="0">
                <a:solidFill>
                  <a:srgbClr val="292668"/>
                </a:solidFill>
              </a:rPr>
              <a:t> to distribute, remix, adapt, and build upon the material in any medium or format, even for commercial purposes. If others remix, adapt, or build upon the material, they must license the modified material under identical terms.</a:t>
            </a:r>
            <a:endParaRPr lang="en-US" sz="800" dirty="0">
              <a:solidFill>
                <a:srgbClr val="292668"/>
              </a:solidFill>
              <a:ea typeface="Calibri"/>
              <a:cs typeface="Calibri"/>
            </a:endParaRPr>
          </a:p>
        </p:txBody>
      </p: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DDD082A-7E26-8BBE-E882-FB6444825FEF}"/>
              </a:ext>
            </a:extLst>
          </p:cNvPr>
          <p:cNvSpPr txBox="1"/>
          <p:nvPr userDrawn="1"/>
        </p:nvSpPr>
        <p:spPr>
          <a:xfrm rot="16200000">
            <a:off x="9609419" y="2181518"/>
            <a:ext cx="4359206" cy="215444"/>
          </a:xfrm>
          <a:prstGeom prst="rect">
            <a:avLst/>
          </a:prstGeom>
          <a:noFill/>
        </p:spPr>
        <p:txBody>
          <a:bodyPr wrap="square">
            <a:spAutoFit/>
          </a:bodyPr>
          <a:lstStyle/>
          <a:p>
            <a:r>
              <a:rPr lang="en-US" sz="800" spc="100" baseline="0" dirty="0">
                <a:solidFill>
                  <a:schemeClr val="bg1"/>
                </a:solidFill>
              </a:rPr>
              <a:t>Connecting Disciplines in European Higher Academia</a:t>
            </a:r>
          </a:p>
        </p:txBody>
      </p:sp>
      <p:grpSp>
        <p:nvGrpSpPr>
          <p:cNvPr id="4" name="Group 3">
            <a:extLst>
              <a:ext uri="{FF2B5EF4-FFF2-40B4-BE49-F238E27FC236}">
                <a16:creationId xmlns:a16="http://schemas.microsoft.com/office/drawing/2014/main" id="{7BA63582-7516-3B11-B0FF-4E8D44C05C2D}"/>
              </a:ext>
            </a:extLst>
          </p:cNvPr>
          <p:cNvGrpSpPr/>
          <p:nvPr userDrawn="1"/>
        </p:nvGrpSpPr>
        <p:grpSpPr>
          <a:xfrm>
            <a:off x="10392069" y="4627171"/>
            <a:ext cx="1799931" cy="2230829"/>
            <a:chOff x="2887563" y="4517695"/>
            <a:chExt cx="1145987" cy="1420333"/>
          </a:xfrm>
        </p:grpSpPr>
        <p:sp>
          <p:nvSpPr>
            <p:cNvPr id="5" name="Freeform 4">
              <a:extLst>
                <a:ext uri="{FF2B5EF4-FFF2-40B4-BE49-F238E27FC236}">
                  <a16:creationId xmlns:a16="http://schemas.microsoft.com/office/drawing/2014/main" id="{FFD03056-F217-DC5D-1E7C-772043177B94}"/>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F496F738-F608-52CC-E199-7447AF1A8A81}"/>
                </a:ext>
              </a:extLst>
            </p:cNvPr>
            <p:cNvGrpSpPr/>
            <p:nvPr/>
          </p:nvGrpSpPr>
          <p:grpSpPr>
            <a:xfrm>
              <a:off x="3495254" y="4781992"/>
              <a:ext cx="536857" cy="499528"/>
              <a:chOff x="3495254" y="4781992"/>
              <a:chExt cx="536857" cy="499528"/>
            </a:xfrm>
            <a:solidFill>
              <a:srgbClr val="55854D"/>
            </a:solidFill>
          </p:grpSpPr>
          <p:sp>
            <p:nvSpPr>
              <p:cNvPr id="17" name="Freeform 16">
                <a:extLst>
                  <a:ext uri="{FF2B5EF4-FFF2-40B4-BE49-F238E27FC236}">
                    <a16:creationId xmlns:a16="http://schemas.microsoft.com/office/drawing/2014/main" id="{8B44E266-B5CE-CFFC-FF6C-B90E85F2E8B8}"/>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5C74CA1-5720-CE40-F942-663B2FB34B1A}"/>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A5BCA51-5930-AAB5-E734-E8EF8A2A310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D5CE8206-A91B-3274-4152-9D23A257D33D}"/>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9134960D-10DE-1D62-1DD1-62BC9C176725}"/>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37CBF4A2-F80C-5326-7F40-D5076ACE3445}"/>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981E0BAC-B842-583C-A8AD-CA981FE450A2}"/>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669B5DD7-B7F1-AA11-D3BA-CCF88ED67A12}"/>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cxnSp>
        <p:nvCxnSpPr>
          <p:cNvPr id="2" name="Straight Connector 1">
            <a:extLst>
              <a:ext uri="{FF2B5EF4-FFF2-40B4-BE49-F238E27FC236}">
                <a16:creationId xmlns:a16="http://schemas.microsoft.com/office/drawing/2014/main" id="{1E4E8702-88DB-2597-F311-DB2CB9AD0DAA}"/>
              </a:ext>
            </a:extLst>
          </p:cNvPr>
          <p:cNvCxnSpPr>
            <a:cxnSpLocks/>
          </p:cNvCxnSpPr>
          <p:nvPr userDrawn="1"/>
        </p:nvCxnSpPr>
        <p:spPr>
          <a:xfrm>
            <a:off x="11715750" y="6534247"/>
            <a:ext cx="333301" cy="0"/>
          </a:xfrm>
          <a:prstGeom prst="line">
            <a:avLst/>
          </a:prstGeom>
          <a:ln w="19050">
            <a:solidFill>
              <a:srgbClr val="F26F46"/>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CE81FDF4-DEE9-32A8-A6A6-52030E28C981}"/>
              </a:ext>
            </a:extLst>
          </p:cNvPr>
          <p:cNvSpPr/>
          <p:nvPr userDrawn="1"/>
        </p:nvSpPr>
        <p:spPr>
          <a:xfrm rot="16200000">
            <a:off x="9965531" y="1926427"/>
            <a:ext cx="7562852"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17">
            <a:extLst>
              <a:ext uri="{FF2B5EF4-FFF2-40B4-BE49-F238E27FC236}">
                <a16:creationId xmlns:a16="http://schemas.microsoft.com/office/drawing/2014/main" id="{A80CDA8B-10F8-43E1-23B7-4C196CE3C036}"/>
              </a:ext>
            </a:extLst>
          </p:cNvPr>
          <p:cNvSpPr>
            <a:spLocks noGrp="1"/>
          </p:cNvSpPr>
          <p:nvPr>
            <p:ph type="body" sz="quarter" idx="19" hasCustomPrompt="1"/>
          </p:nvPr>
        </p:nvSpPr>
        <p:spPr>
          <a:xfrm>
            <a:off x="1991317" y="3578087"/>
            <a:ext cx="8129850" cy="1452558"/>
          </a:xfrm>
          <a:prstGeom prst="rect">
            <a:avLst/>
          </a:prstGeom>
          <a:noFill/>
          <a:ln>
            <a:noFill/>
          </a:ln>
        </p:spPr>
        <p:txBody>
          <a:bodyPr anchor="ctr"/>
          <a:lstStyle>
            <a:lvl1pPr algn="ctr">
              <a:buNone/>
              <a:defRPr sz="30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F26F46"/>
          </a:solidFill>
          <a:ln>
            <a:solidFill>
              <a:srgbClr val="EE5650"/>
            </a:solid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Name</a:t>
            </a:r>
            <a:endParaRPr lang="en-US" dirty="0"/>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3819129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F26F46"/>
          </a:solidFill>
          <a:ln>
            <a:solidFill>
              <a:srgbClr val="EE5650"/>
            </a:solid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Name</a:t>
            </a:r>
            <a:endParaRPr lang="en-US" dirty="0"/>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Tree>
    <p:extLst>
      <p:ext uri="{BB962C8B-B14F-4D97-AF65-F5344CB8AC3E}">
        <p14:creationId xmlns:p14="http://schemas.microsoft.com/office/powerpoint/2010/main" val="1576958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0" y="0"/>
            <a:ext cx="4780547" cy="6874329"/>
          </a:xfrm>
          <a:prstGeom prst="rect">
            <a:avLst/>
          </a:prstGeom>
          <a:solidFill>
            <a:srgbClr val="2926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F26F46"/>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292668"/>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F26F46"/>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292668"/>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F26F46"/>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292668"/>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03</a:t>
            </a:r>
          </a:p>
        </p:txBody>
      </p:sp>
    </p:spTree>
    <p:extLst>
      <p:ext uri="{BB962C8B-B14F-4D97-AF65-F5344CB8AC3E}">
        <p14:creationId xmlns:p14="http://schemas.microsoft.com/office/powerpoint/2010/main" val="1996454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096000" cy="6844027"/>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marL="0" indent="0"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83676"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Tree>
    <p:extLst>
      <p:ext uri="{BB962C8B-B14F-4D97-AF65-F5344CB8AC3E}">
        <p14:creationId xmlns:p14="http://schemas.microsoft.com/office/powerpoint/2010/main" val="49209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7007768-8D26-8888-D846-2AC0F905451F}"/>
              </a:ext>
            </a:extLst>
          </p:cNvPr>
          <p:cNvCxnSpPr>
            <a:cxnSpLocks/>
          </p:cNvCxnSpPr>
          <p:nvPr userDrawn="1"/>
        </p:nvCxnSpPr>
        <p:spPr>
          <a:xfrm>
            <a:off x="11715750" y="6534247"/>
            <a:ext cx="333301" cy="0"/>
          </a:xfrm>
          <a:prstGeom prst="line">
            <a:avLst/>
          </a:prstGeom>
          <a:ln w="19050">
            <a:solidFill>
              <a:srgbClr val="F26F4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3B42CCC-F4FD-9F6D-359B-18382F44386D}"/>
              </a:ext>
            </a:extLst>
          </p:cNvPr>
          <p:cNvSpPr txBox="1"/>
          <p:nvPr userDrawn="1"/>
        </p:nvSpPr>
        <p:spPr>
          <a:xfrm rot="16200000">
            <a:off x="9695144" y="4196056"/>
            <a:ext cx="4359206" cy="215444"/>
          </a:xfrm>
          <a:prstGeom prst="rect">
            <a:avLst/>
          </a:prstGeom>
          <a:noFill/>
        </p:spPr>
        <p:txBody>
          <a:bodyPr wrap="square">
            <a:spAutoFit/>
          </a:bodyPr>
          <a:lstStyle/>
          <a:p>
            <a:r>
              <a:rPr lang="en-US" sz="800" spc="100" baseline="0" dirty="0">
                <a:solidFill>
                  <a:srgbClr val="292668"/>
                </a:solidFill>
              </a:rPr>
              <a:t>Tværfaglighed i de europæiske universiteter</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81" r:id="rId2"/>
    <p:sldLayoutId id="2147483882" r:id="rId3"/>
    <p:sldLayoutId id="2147483842" r:id="rId4"/>
    <p:sldLayoutId id="2147483840" r:id="rId5"/>
    <p:sldLayoutId id="2147483884" r:id="rId6"/>
    <p:sldLayoutId id="2147483883" r:id="rId7"/>
    <p:sldLayoutId id="2147483877" r:id="rId8"/>
    <p:sldLayoutId id="2147483841" r:id="rId9"/>
    <p:sldLayoutId id="2147483890" r:id="rId10"/>
    <p:sldLayoutId id="2147483885" r:id="rId11"/>
    <p:sldLayoutId id="2147483886" r:id="rId12"/>
    <p:sldLayoutId id="2147483878" r:id="rId13"/>
    <p:sldLayoutId id="2147483861" r:id="rId14"/>
    <p:sldLayoutId id="2147483833" r:id="rId15"/>
    <p:sldLayoutId id="2147483887" r:id="rId16"/>
    <p:sldLayoutId id="2147483889" r:id="rId17"/>
    <p:sldLayoutId id="2147483847" r:id="rId18"/>
    <p:sldLayoutId id="2147483888" r:id="rId19"/>
    <p:sldLayoutId id="214748385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publicspheretech.com/demand-forecasting-in-the-food-industry/" TargetMode="External"/><Relationship Id="rId2" Type="http://schemas.openxmlformats.org/officeDocument/2006/relationships/hyperlink" Target="https://www.sensitech.com/en/blog/blog-articles/blog-ultimate-guide-cold-chain-monitoring.html" TargetMode="Externa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reports.weforum.org/docs/WEF_Data_Digital_Readiness_Food_Systems_2025.pdf" TargetMode="External"/><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slideLayout" Target="../slideLayouts/slideLayout11.xml"/><Relationship Id="rId6" Type="http://schemas.openxmlformats.org/officeDocument/2006/relationships/image" Target="../media/image17.svg"/><Relationship Id="rId5" Type="http://schemas.openxmlformats.org/officeDocument/2006/relationships/image" Target="../media/image16.svg"/><Relationship Id="rId4" Type="http://schemas.openxmlformats.org/officeDocument/2006/relationships/image" Target="../media/image15.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thelodgeac.com/" TargetMode="External"/><Relationship Id="rId7" Type="http://schemas.openxmlformats.org/officeDocument/2006/relationships/hyperlink" Target="https://earthcheck.org/"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hyperlink" Target="https://www.winnowsolutions.com/" TargetMode="External"/><Relationship Id="rId5" Type="http://schemas.openxmlformats.org/officeDocument/2006/relationships/hyperlink" Target="https://www.allirelandsustainability.com/hotels-innovative-practices-for-eliminating-food-waste/" TargetMode="Externa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leanpath.com/" TargetMode="External"/><Relationship Id="rId2" Type="http://schemas.openxmlformats.org/officeDocument/2006/relationships/hyperlink" Target="https://www.winnowsolutions.com/" TargetMode="External"/><Relationship Id="rId1" Type="http://schemas.openxmlformats.org/officeDocument/2006/relationships/slideLayout" Target="../slideLayouts/slideLayout10.xml"/><Relationship Id="rId6" Type="http://schemas.openxmlformats.org/officeDocument/2006/relationships/image" Target="../media/image22.jpeg"/><Relationship Id="rId5" Type="http://schemas.openxmlformats.org/officeDocument/2006/relationships/hyperlink" Target="https://olioapp.com/en/" TargetMode="External"/><Relationship Id="rId4" Type="http://schemas.openxmlformats.org/officeDocument/2006/relationships/hyperlink" Target="https://www.toogoodtogo.com/en-i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gs1.org/standards/gs1-digital-link" TargetMode="External"/><Relationship Id="rId7" Type="http://schemas.openxmlformats.org/officeDocument/2006/relationships/image" Target="../media/image23.jpeg"/><Relationship Id="rId2" Type="http://schemas.openxmlformats.org/officeDocument/2006/relationships/hyperlink" Target="https://www.provenance.org/framework" TargetMode="External"/><Relationship Id="rId1" Type="http://schemas.openxmlformats.org/officeDocument/2006/relationships/slideLayout" Target="../slideLayouts/slideLayout15.xml"/><Relationship Id="rId6" Type="http://schemas.openxmlformats.org/officeDocument/2006/relationships/hyperlink" Target="https://www.planet-score.org/en/" TargetMode="External"/><Relationship Id="rId5" Type="http://schemas.openxmlformats.org/officeDocument/2006/relationships/hyperlink" Target="https://en.wikipedia.org/wiki/Eco-score" TargetMode="External"/><Relationship Id="rId4" Type="http://schemas.openxmlformats.org/officeDocument/2006/relationships/hyperlink" Target="https://tracextech.com/qr-code-traceability/"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smappee.com/energy-management/" TargetMode="External"/><Relationship Id="rId2" Type="http://schemas.openxmlformats.org/officeDocument/2006/relationships/hyperlink" Target="https://www.danfoss.com/en/markets/food-and-beverage/dcs/case-controls/" TargetMode="External"/><Relationship Id="rId1" Type="http://schemas.openxmlformats.org/officeDocument/2006/relationships/slideLayout" Target="../slideLayouts/slideLayout10.xml"/><Relationship Id="rId5" Type="http://schemas.openxmlformats.org/officeDocument/2006/relationships/image" Target="../media/image24.jpeg"/><Relationship Id="rId4" Type="http://schemas.openxmlformats.org/officeDocument/2006/relationships/hyperlink" Target="https://www.se.com/ww/en/work/campaign/innovation/platfor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gotenzo.com/" TargetMode="External"/><Relationship Id="rId2" Type="http://schemas.openxmlformats.org/officeDocument/2006/relationships/hyperlink" Target="https://get.apicbase.com/" TargetMode="External"/><Relationship Id="rId1" Type="http://schemas.openxmlformats.org/officeDocument/2006/relationships/slideLayout" Target="../slideLayouts/slideLayout15.xml"/><Relationship Id="rId5" Type="http://schemas.openxmlformats.org/officeDocument/2006/relationships/image" Target="../media/image25.jpeg"/><Relationship Id="rId4" Type="http://schemas.openxmlformats.org/officeDocument/2006/relationships/hyperlink" Target="https://www.lightspeedhq.com/uk/pos/restaurant/inventory/"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opentable.com/restaurant-solutions/sustainability-in-restaurants/" TargetMode="External"/><Relationship Id="rId2" Type="http://schemas.openxmlformats.org/officeDocument/2006/relationships/hyperlink" Target="https://www.menuanalytics.com/food-production-management-system-recipe-and-ingredient-data-services/" TargetMode="External"/><Relationship Id="rId1" Type="http://schemas.openxmlformats.org/officeDocument/2006/relationships/slideLayout" Target="../slideLayouts/slideLayout10.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6.xml"/><Relationship Id="rId1" Type="http://schemas.openxmlformats.org/officeDocument/2006/relationships/video" Target="https://www.youtube.com/embed/D0R1crYbfig?feature=oembed" TargetMode="External"/><Relationship Id="rId4" Type="http://schemas.openxmlformats.org/officeDocument/2006/relationships/hyperlink" Target="https://www.youtube.com/watch?v=D0R1crYbfi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hyperlink" Target="https://chatgpt.com/" TargetMode="External"/><Relationship Id="rId2" Type="http://schemas.openxmlformats.org/officeDocument/2006/relationships/hyperlink" Target="https://www.deepl.com/en/home"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sustainablehospitalityalliance.org/" TargetMode="External"/><Relationship Id="rId2" Type="http://schemas.openxmlformats.org/officeDocument/2006/relationships/hyperlink" Target="https://nowasteapp.com/" TargetMode="External"/><Relationship Id="rId1" Type="http://schemas.openxmlformats.org/officeDocument/2006/relationships/slideLayout" Target="../slideLayouts/slideLayout12.xml"/><Relationship Id="rId4" Type="http://schemas.openxmlformats.org/officeDocument/2006/relationships/hyperlink" Target="https://food.ec.europa.eu/horizontal-topics/farm-fork-strategy_en"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precitaste.com/" TargetMode="External"/><Relationship Id="rId2" Type="http://schemas.openxmlformats.org/officeDocument/2006/relationships/slideLayout" Target="../slideLayouts/slideLayout16.xml"/><Relationship Id="rId1" Type="http://schemas.openxmlformats.org/officeDocument/2006/relationships/video" Target="https://www.youtube.com/embed/Blhf5kk9JWM?feature=oembed" TargetMode="External"/><Relationship Id="rId5" Type="http://schemas.openxmlformats.org/officeDocument/2006/relationships/hyperlink" Target="https://www.youtube.com/watch?v=Blhf5kk9JWM" TargetMode="External"/><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7.xml"/><Relationship Id="rId1" Type="http://schemas.openxmlformats.org/officeDocument/2006/relationships/video" Target="https://www.youtube.com/embed/zEs1af0VpP8?feature=oembed" TargetMode="External"/><Relationship Id="rId5" Type="http://schemas.openxmlformats.org/officeDocument/2006/relationships/image" Target="../media/image36.jpeg"/><Relationship Id="rId4" Type="http://schemas.openxmlformats.org/officeDocument/2006/relationships/hyperlink" Target="https://www.youtube.com/watch?v=zEs1af0VpP8"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gemini.google.com/" TargetMode="External"/><Relationship Id="rId3" Type="http://schemas.openxmlformats.org/officeDocument/2006/relationships/hyperlink" Target="https://www.canva.com/" TargetMode="External"/><Relationship Id="rId7" Type="http://schemas.openxmlformats.org/officeDocument/2006/relationships/hyperlink" Target="https://chat.openai.com/" TargetMode="External"/><Relationship Id="rId2" Type="http://schemas.openxmlformats.org/officeDocument/2006/relationships/image" Target="../media/image37.jpeg"/><Relationship Id="rId1" Type="http://schemas.openxmlformats.org/officeDocument/2006/relationships/slideLayout" Target="../slideLayouts/slideLayout8.xml"/><Relationship Id="rId6" Type="http://schemas.openxmlformats.org/officeDocument/2006/relationships/hyperlink" Target="https://inshot.com/" TargetMode="External"/><Relationship Id="rId5" Type="http://schemas.openxmlformats.org/officeDocument/2006/relationships/hyperlink" Target="https://www.capcut.com/" TargetMode="External"/><Relationship Id="rId4" Type="http://schemas.openxmlformats.org/officeDocument/2006/relationships/hyperlink" Target="https://www.adobe.com/express" TargetMode="External"/><Relationship Id="rId9" Type="http://schemas.openxmlformats.org/officeDocument/2006/relationships/hyperlink" Target="https://www.deepl.com/en/home"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hyperlink" Target="https://www.deliveringthedigitalrestaurant.com/" TargetMode="External"/><Relationship Id="rId7" Type="http://schemas.openxmlformats.org/officeDocument/2006/relationships/image" Target="../media/image40.jpeg"/><Relationship Id="rId2" Type="http://schemas.openxmlformats.org/officeDocument/2006/relationships/slideLayout" Target="../slideLayouts/slideLayout11.xml"/><Relationship Id="rId1" Type="http://schemas.openxmlformats.org/officeDocument/2006/relationships/video" Target="https://www.youtube.com/embed/zOrNqR7d4FE?feature=oembed" TargetMode="External"/><Relationship Id="rId6" Type="http://schemas.openxmlformats.org/officeDocument/2006/relationships/image" Target="../media/image39.jpeg"/><Relationship Id="rId5" Type="http://schemas.openxmlformats.org/officeDocument/2006/relationships/hyperlink" Target="https://www.amazon.co.uk/future-food-Jorg-Snoeck-ebook/dp/B09J81P6KT/ref=sr_1_4?dib=eyJ2IjoiMSJ9.H3_85LxcN1EWvfnccKUb7kSTnr4FZAErCeQ9RyR6rPEowHQT0MyfiOUnafXJSRqnQyFUc_s00D0R69drGMQVd5iVn6s0R0tHP5klRWKVt7c.Cu-LDCdWpeZgkl46FkV_nEAuXZZCXIpMjU3cMhDQur0&amp;dib_tag=se&amp;qid=1768826983&amp;refinements=p_27%3AJorg+Snoeck&amp;s=books&amp;sr=1-4&amp;text=Jorg+Snoeck" TargetMode="External"/><Relationship Id="rId4" Type="http://schemas.openxmlformats.org/officeDocument/2006/relationships/image" Target="../media/image38.jpeg"/></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food.ec.europa.eu/horizontal-topics/farm-fork-strategy_e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news.booking.com/download/31767dc7-3d6a-4108-9900-ab5d11e0a808/booking.com-sustainable-travel-report2023.pdf" TargetMode="External"/><Relationship Id="rId2" Type="http://schemas.openxmlformats.org/officeDocument/2006/relationships/hyperlink" Target="https://ec.europa.eu/eurostat/web/interactive-%20publications/digitalisation-2025?" TargetMode="External"/><Relationship Id="rId1" Type="http://schemas.openxmlformats.org/officeDocument/2006/relationships/slideLayout" Target="../slideLayouts/slideLayout12.xml"/><Relationship Id="rId4" Type="http://schemas.openxmlformats.org/officeDocument/2006/relationships/hyperlink" Target="https://skift.com/2025/11/07/ai-scales-smaller-plates-how-hotels-are-fighting-food-waste-and-emission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4" descr="Light bulbs on a green surface with only one light bulb on">
            <a:extLst>
              <a:ext uri="{FF2B5EF4-FFF2-40B4-BE49-F238E27FC236}">
                <a16:creationId xmlns:a16="http://schemas.microsoft.com/office/drawing/2014/main" id="{3E1BC2DF-0AC7-65AF-723D-73724A64211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0" y="1994497"/>
            <a:ext cx="12192000" cy="3440624"/>
          </a:xfrm>
        </p:spPr>
      </p:pic>
      <p:sp>
        <p:nvSpPr>
          <p:cNvPr id="9" name="Rectangle 8">
            <a:extLst>
              <a:ext uri="{FF2B5EF4-FFF2-40B4-BE49-F238E27FC236}">
                <a16:creationId xmlns:a16="http://schemas.microsoft.com/office/drawing/2014/main" id="{1C649D26-280B-9DCA-8DAE-3F92754507FD}"/>
              </a:ext>
            </a:extLst>
          </p:cNvPr>
          <p:cNvSpPr/>
          <p:nvPr/>
        </p:nvSpPr>
        <p:spPr>
          <a:xfrm>
            <a:off x="2196608" y="4263817"/>
            <a:ext cx="4404217" cy="1924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4" name="TextBox 13">
            <a:extLst>
              <a:ext uri="{FF2B5EF4-FFF2-40B4-BE49-F238E27FC236}">
                <a16:creationId xmlns:a16="http://schemas.microsoft.com/office/drawing/2014/main" id="{A10B8A40-3CA0-B8CA-33CE-C991B6732794}"/>
              </a:ext>
            </a:extLst>
          </p:cNvPr>
          <p:cNvSpPr txBox="1"/>
          <p:nvPr/>
        </p:nvSpPr>
        <p:spPr>
          <a:xfrm>
            <a:off x="2380629" y="4316115"/>
            <a:ext cx="3858246" cy="1384995"/>
          </a:xfrm>
          <a:prstGeom prst="rect">
            <a:avLst/>
          </a:prstGeom>
          <a:noFill/>
        </p:spPr>
        <p:txBody>
          <a:bodyPr wrap="square" rtlCol="0">
            <a:spAutoFit/>
          </a:bodyPr>
          <a:lstStyle/>
          <a:p>
            <a:r>
              <a:rPr lang="en-IE" sz="2800" b="1" spc="300" dirty="0">
                <a:solidFill>
                  <a:srgbClr val="F26F46"/>
                </a:solidFill>
              </a:rPr>
              <a:t>DIGITALE FÆRDIGHEDER TIL </a:t>
            </a:r>
            <a:r>
              <a:rPr lang="en-US" sz="2800" b="1" spc="324" dirty="0">
                <a:solidFill>
                  <a:srgbClr val="F26F46"/>
                </a:solidFill>
                <a:latin typeface="Calibri" panose="020F0502020204030204" pitchFamily="34" charset="0"/>
                <a:cs typeface="Calibri" panose="020F0502020204030204" pitchFamily="34" charset="0"/>
              </a:rPr>
              <a:t>INNOVATION INDEN </a:t>
            </a:r>
            <a:r>
              <a:rPr lang="en-IE" sz="2800" b="1" spc="300" dirty="0">
                <a:solidFill>
                  <a:srgbClr val="F26F46"/>
                </a:solidFill>
              </a:rPr>
              <a:t>FOR FØDEVARER</a:t>
            </a:r>
            <a:endParaRPr lang="en-IE" sz="2800" dirty="0"/>
          </a:p>
          <a:p>
            <a:endParaRPr lang="en-US" sz="2800" b="1" spc="300" dirty="0">
              <a:solidFill>
                <a:srgbClr val="F26F46"/>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645C3EE-D863-F0AA-20B1-77D6C45E8D88}"/>
              </a:ext>
            </a:extLst>
          </p:cNvPr>
          <p:cNvSpPr txBox="1"/>
          <p:nvPr/>
        </p:nvSpPr>
        <p:spPr>
          <a:xfrm>
            <a:off x="6997501" y="5055905"/>
            <a:ext cx="5194499" cy="615553"/>
          </a:xfrm>
          <a:prstGeom prst="rect">
            <a:avLst/>
          </a:prstGeom>
          <a:solidFill>
            <a:schemeClr val="bg1"/>
          </a:solidFill>
        </p:spPr>
        <p:txBody>
          <a:bodyPr wrap="none" rtlCol="0">
            <a:spAutoFit/>
          </a:bodyPr>
          <a:lstStyle/>
          <a:p>
            <a:r>
              <a:rPr lang="en-US" sz="3400" dirty="0">
                <a:solidFill>
                  <a:srgbClr val="292668"/>
                </a:solidFill>
                <a:latin typeface="Calibri" panose="020F0502020204030204" pitchFamily="34" charset="0"/>
                <a:cs typeface="Calibri" panose="020F0502020204030204" pitchFamily="34" charset="0"/>
              </a:rPr>
              <a:t>www.foodecocultureedu.eu</a:t>
            </a:r>
          </a:p>
        </p:txBody>
      </p:sp>
      <p:sp>
        <p:nvSpPr>
          <p:cNvPr id="3" name="TextBox 2">
            <a:extLst>
              <a:ext uri="{FF2B5EF4-FFF2-40B4-BE49-F238E27FC236}">
                <a16:creationId xmlns:a16="http://schemas.microsoft.com/office/drawing/2014/main" id="{9BF0355C-9767-478D-CDC3-6A3A9F58FC75}"/>
              </a:ext>
            </a:extLst>
          </p:cNvPr>
          <p:cNvSpPr txBox="1"/>
          <p:nvPr/>
        </p:nvSpPr>
        <p:spPr>
          <a:xfrm>
            <a:off x="2380629" y="3526906"/>
            <a:ext cx="2671662" cy="646331"/>
          </a:xfrm>
          <a:prstGeom prst="rect">
            <a:avLst/>
          </a:prstGeom>
          <a:noFill/>
        </p:spPr>
        <p:txBody>
          <a:bodyPr wrap="square">
            <a:spAutoFit/>
          </a:bodyPr>
          <a:lstStyle/>
          <a:p>
            <a:r>
              <a:rPr lang="en-US" sz="3600" b="1" spc="324" dirty="0">
                <a:solidFill>
                  <a:schemeClr val="bg1"/>
                </a:solidFill>
                <a:latin typeface="Calibri" panose="020F0502020204030204" pitchFamily="34" charset="0"/>
                <a:cs typeface="Calibri" panose="020F0502020204030204" pitchFamily="34" charset="0"/>
              </a:rPr>
              <a:t>Modul 5 </a:t>
            </a:r>
            <a:endParaRPr lang="en-IE" sz="3600" dirty="0">
              <a:solidFill>
                <a:schemeClr val="bg1"/>
              </a:solidFill>
            </a:endParaRPr>
          </a:p>
        </p:txBody>
      </p:sp>
    </p:spTree>
    <p:extLst>
      <p:ext uri="{BB962C8B-B14F-4D97-AF65-F5344CB8AC3E}">
        <p14:creationId xmlns:p14="http://schemas.microsoft.com/office/powerpoint/2010/main" val="244563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AD18AE-9253-AE8A-644C-2D05C0DEFC97}"/>
              </a:ext>
            </a:extLst>
          </p:cNvPr>
          <p:cNvSpPr>
            <a:spLocks noGrp="1"/>
          </p:cNvSpPr>
          <p:nvPr>
            <p:ph type="body" sz="quarter" idx="16"/>
          </p:nvPr>
        </p:nvSpPr>
        <p:spPr>
          <a:xfrm>
            <a:off x="644948" y="655444"/>
            <a:ext cx="10052954" cy="803654"/>
          </a:xfrm>
        </p:spPr>
        <p:txBody>
          <a:bodyPr/>
          <a:lstStyle/>
          <a:p>
            <a:r>
              <a:rPr lang="en-US" dirty="0"/>
              <a:t>Digitalisering i fødevareforsyningskæden (opstrøms)</a:t>
            </a:r>
            <a:endParaRPr lang="en-IE" dirty="0"/>
          </a:p>
        </p:txBody>
      </p:sp>
      <p:sp>
        <p:nvSpPr>
          <p:cNvPr id="3" name="Text Placeholder 2">
            <a:extLst>
              <a:ext uri="{FF2B5EF4-FFF2-40B4-BE49-F238E27FC236}">
                <a16:creationId xmlns:a16="http://schemas.microsoft.com/office/drawing/2014/main" id="{BF2D15F3-8A7E-8725-EC1B-6268024F8844}"/>
              </a:ext>
            </a:extLst>
          </p:cNvPr>
          <p:cNvSpPr>
            <a:spLocks noGrp="1"/>
          </p:cNvSpPr>
          <p:nvPr>
            <p:ph type="body" sz="quarter" idx="19"/>
          </p:nvPr>
        </p:nvSpPr>
        <p:spPr>
          <a:xfrm>
            <a:off x="644948" y="2956958"/>
            <a:ext cx="10705539" cy="4250335"/>
          </a:xfrm>
        </p:spPr>
        <p:txBody>
          <a:bodyPr/>
          <a:lstStyle/>
          <a:p>
            <a:pPr>
              <a:spcBef>
                <a:spcPts val="600"/>
              </a:spcBef>
            </a:pPr>
            <a:r>
              <a:rPr lang="en-IE" sz="2200" b="1" dirty="0"/>
              <a:t>Vigtige eksempler:</a:t>
            </a:r>
            <a:endParaRPr lang="en-IE" sz="2200" dirty="0"/>
          </a:p>
          <a:p>
            <a:pPr marL="342900" indent="-342900">
              <a:spcAft>
                <a:spcPts val="400"/>
              </a:spcAft>
              <a:buFont typeface="Arial" panose="020B0604020202020204" pitchFamily="34" charset="0"/>
              <a:buChar char="•"/>
            </a:pPr>
            <a:r>
              <a:rPr lang="en-IE" sz="2200" b="1" dirty="0"/>
              <a:t>Præcisionslandbrug: </a:t>
            </a:r>
            <a:r>
              <a:rPr lang="en-IE" sz="2200" dirty="0"/>
              <a:t>Sensorer, droner og jordanalyse optimerer afgrødeproduktionen.</a:t>
            </a:r>
          </a:p>
          <a:p>
            <a:pPr marL="342900" indent="-342900">
              <a:spcAft>
                <a:spcPts val="400"/>
              </a:spcAft>
              <a:buFont typeface="Arial" panose="020B0604020202020204" pitchFamily="34" charset="0"/>
              <a:buChar char="•"/>
            </a:pPr>
            <a:r>
              <a:rPr lang="en-IE" sz="2200" b="1" dirty="0"/>
              <a:t>Smart logistik: </a:t>
            </a:r>
            <a:r>
              <a:rPr lang="en-IE" sz="2200" dirty="0"/>
              <a:t>Digital </a:t>
            </a:r>
            <a:r>
              <a:rPr lang="en-IE" sz="2200" dirty="0">
                <a:hlinkClick r:id="rId2"/>
              </a:rPr>
              <a:t>overvågning af kølekæden </a:t>
            </a:r>
            <a:r>
              <a:rPr lang="en-IE" sz="2200" dirty="0"/>
              <a:t>reducerer spild under transport.</a:t>
            </a:r>
          </a:p>
          <a:p>
            <a:pPr marL="342900" indent="-342900">
              <a:spcAft>
                <a:spcPts val="400"/>
              </a:spcAft>
              <a:buFont typeface="Arial" panose="020B0604020202020204" pitchFamily="34" charset="0"/>
              <a:buChar char="•"/>
            </a:pPr>
            <a:r>
              <a:rPr lang="en-IE" sz="2200" b="1" dirty="0"/>
              <a:t>Producent-køber-platforme: </a:t>
            </a:r>
            <a:r>
              <a:rPr lang="en-IE" sz="2200" dirty="0"/>
              <a:t>Online markedspladser forbinder lokale producenter med restauranter og detailhandlere.</a:t>
            </a:r>
          </a:p>
          <a:p>
            <a:pPr marL="342900" indent="-342900">
              <a:spcAft>
                <a:spcPts val="400"/>
              </a:spcAft>
              <a:buFont typeface="Arial" panose="020B0604020202020204" pitchFamily="34" charset="0"/>
              <a:buChar char="•"/>
            </a:pPr>
            <a:r>
              <a:rPr lang="en-IE" sz="2200" b="1" dirty="0"/>
              <a:t>Prognoseværktøjer: </a:t>
            </a:r>
            <a:r>
              <a:rPr lang="en-IE" sz="2200" dirty="0">
                <a:hlinkClick r:id="rId3"/>
              </a:rPr>
              <a:t>Digitale modeller </a:t>
            </a:r>
            <a:r>
              <a:rPr lang="en-IE" sz="2200" dirty="0"/>
              <a:t>forudsiger efterspørgsel og minimerer overproduktion.</a:t>
            </a:r>
            <a:endParaRPr lang="en-IE" sz="2200" b="1" dirty="0"/>
          </a:p>
          <a:p>
            <a:r>
              <a:rPr lang="en-IE" sz="2200" b="1" dirty="0"/>
              <a:t>Hvorfor det er vigtigt:</a:t>
            </a:r>
            <a:br>
              <a:rPr lang="en-IE" sz="2200" dirty="0"/>
            </a:br>
            <a:r>
              <a:rPr lang="en-IE" sz="2200" dirty="0"/>
              <a:t>Digitalisering i de tidlige led styrker bæredygtigheden og forbedrer ingrediensernes kvalitet, hvilket understøtter hele fødevaresystemet.</a:t>
            </a:r>
          </a:p>
          <a:p>
            <a:endParaRPr lang="en-IE" sz="2200" dirty="0"/>
          </a:p>
        </p:txBody>
      </p:sp>
      <p:grpSp>
        <p:nvGrpSpPr>
          <p:cNvPr id="4" name="Graphic 3">
            <a:extLst>
              <a:ext uri="{FF2B5EF4-FFF2-40B4-BE49-F238E27FC236}">
                <a16:creationId xmlns:a16="http://schemas.microsoft.com/office/drawing/2014/main" id="{9BB5CEAC-F3BF-8FA6-4ECA-7E60E1DD2086}"/>
              </a:ext>
            </a:extLst>
          </p:cNvPr>
          <p:cNvGrpSpPr/>
          <p:nvPr/>
        </p:nvGrpSpPr>
        <p:grpSpPr>
          <a:xfrm>
            <a:off x="9654464" y="1347657"/>
            <a:ext cx="1091621" cy="1108075"/>
            <a:chOff x="4420248" y="5325487"/>
            <a:chExt cx="1091621" cy="1108075"/>
          </a:xfrm>
          <a:solidFill>
            <a:srgbClr val="292668"/>
          </a:solidFill>
        </p:grpSpPr>
        <p:grpSp>
          <p:nvGrpSpPr>
            <p:cNvPr id="5" name="Graphic 3">
              <a:extLst>
                <a:ext uri="{FF2B5EF4-FFF2-40B4-BE49-F238E27FC236}">
                  <a16:creationId xmlns:a16="http://schemas.microsoft.com/office/drawing/2014/main" id="{7C7C70D0-44F8-9F45-AB02-E8F6FDEF43C6}"/>
                </a:ext>
              </a:extLst>
            </p:cNvPr>
            <p:cNvGrpSpPr/>
            <p:nvPr/>
          </p:nvGrpSpPr>
          <p:grpSpPr>
            <a:xfrm>
              <a:off x="4420248" y="5325487"/>
              <a:ext cx="965453" cy="1091619"/>
              <a:chOff x="4420248" y="5325487"/>
              <a:chExt cx="965453" cy="1091619"/>
            </a:xfrm>
            <a:grpFill/>
          </p:grpSpPr>
          <p:sp>
            <p:nvSpPr>
              <p:cNvPr id="17" name="Freeform 1301">
                <a:extLst>
                  <a:ext uri="{FF2B5EF4-FFF2-40B4-BE49-F238E27FC236}">
                    <a16:creationId xmlns:a16="http://schemas.microsoft.com/office/drawing/2014/main" id="{FF86CA80-7F62-4582-D18A-67165420F936}"/>
                  </a:ext>
                </a:extLst>
              </p:cNvPr>
              <p:cNvSpPr/>
              <p:nvPr/>
            </p:nvSpPr>
            <p:spPr>
              <a:xfrm>
                <a:off x="4653384" y="5553136"/>
                <a:ext cx="98739" cy="101482"/>
              </a:xfrm>
              <a:custGeom>
                <a:avLst/>
                <a:gdLst>
                  <a:gd name="connsiteX0" fmla="*/ 79540 w 98739"/>
                  <a:gd name="connsiteY0" fmla="*/ 0 h 101482"/>
                  <a:gd name="connsiteX1" fmla="*/ 0 w 98739"/>
                  <a:gd name="connsiteY1" fmla="*/ 76797 h 101482"/>
                  <a:gd name="connsiteX2" fmla="*/ 13714 w 98739"/>
                  <a:gd name="connsiteY2" fmla="*/ 101483 h 101482"/>
                  <a:gd name="connsiteX3" fmla="*/ 30170 w 98739"/>
                  <a:gd name="connsiteY3" fmla="*/ 79540 h 101482"/>
                  <a:gd name="connsiteX4" fmla="*/ 79540 w 98739"/>
                  <a:gd name="connsiteY4" fmla="*/ 30171 h 101482"/>
                  <a:gd name="connsiteX5" fmla="*/ 98739 w 98739"/>
                  <a:gd name="connsiteY5" fmla="*/ 13714 h 101482"/>
                  <a:gd name="connsiteX6" fmla="*/ 79540 w 98739"/>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39" h="101482">
                    <a:moveTo>
                      <a:pt x="79540" y="0"/>
                    </a:moveTo>
                    <a:cubicBezTo>
                      <a:pt x="35656" y="0"/>
                      <a:pt x="0" y="32913"/>
                      <a:pt x="0" y="76797"/>
                    </a:cubicBezTo>
                    <a:cubicBezTo>
                      <a:pt x="0" y="93254"/>
                      <a:pt x="2743" y="98740"/>
                      <a:pt x="13714" y="101483"/>
                    </a:cubicBezTo>
                    <a:cubicBezTo>
                      <a:pt x="24685" y="101483"/>
                      <a:pt x="30170" y="95997"/>
                      <a:pt x="30170" y="79540"/>
                    </a:cubicBezTo>
                    <a:cubicBezTo>
                      <a:pt x="32913" y="52112"/>
                      <a:pt x="52112" y="32913"/>
                      <a:pt x="79540" y="30171"/>
                    </a:cubicBezTo>
                    <a:cubicBezTo>
                      <a:pt x="93254" y="30171"/>
                      <a:pt x="98739" y="24685"/>
                      <a:pt x="98739" y="13714"/>
                    </a:cubicBezTo>
                    <a:cubicBezTo>
                      <a:pt x="98739" y="5486"/>
                      <a:pt x="90511" y="0"/>
                      <a:pt x="79540" y="0"/>
                    </a:cubicBezTo>
                    <a:close/>
                  </a:path>
                </a:pathLst>
              </a:custGeom>
              <a:grpFill/>
              <a:ln w="27426" cap="flat">
                <a:noFill/>
                <a:prstDash val="solid"/>
                <a:miter/>
              </a:ln>
            </p:spPr>
            <p:txBody>
              <a:bodyPr rtlCol="0" anchor="ctr"/>
              <a:lstStyle/>
              <a:p>
                <a:endParaRPr lang="en-US"/>
              </a:p>
            </p:txBody>
          </p:sp>
          <p:sp>
            <p:nvSpPr>
              <p:cNvPr id="18" name="Freeform 1302">
                <a:extLst>
                  <a:ext uri="{FF2B5EF4-FFF2-40B4-BE49-F238E27FC236}">
                    <a16:creationId xmlns:a16="http://schemas.microsoft.com/office/drawing/2014/main" id="{7885F3EA-8B25-8C1C-1281-074641605015}"/>
                  </a:ext>
                </a:extLst>
              </p:cNvPr>
              <p:cNvSpPr/>
              <p:nvPr/>
            </p:nvSpPr>
            <p:spPr>
              <a:xfrm>
                <a:off x="4420248" y="5325487"/>
                <a:ext cx="342845" cy="341238"/>
              </a:xfrm>
              <a:custGeom>
                <a:avLst/>
                <a:gdLst>
                  <a:gd name="connsiteX0" fmla="*/ 342846 w 342845"/>
                  <a:gd name="connsiteY0" fmla="*/ 16456 h 341238"/>
                  <a:gd name="connsiteX1" fmla="*/ 320904 w 342845"/>
                  <a:gd name="connsiteY1" fmla="*/ 0 h 341238"/>
                  <a:gd name="connsiteX2" fmla="*/ 266048 w 342845"/>
                  <a:gd name="connsiteY2" fmla="*/ 2742 h 341238"/>
                  <a:gd name="connsiteX3" fmla="*/ 0 w 342845"/>
                  <a:gd name="connsiteY3" fmla="*/ 301704 h 341238"/>
                  <a:gd name="connsiteX4" fmla="*/ 0 w 342845"/>
                  <a:gd name="connsiteY4" fmla="*/ 326389 h 341238"/>
                  <a:gd name="connsiteX5" fmla="*/ 10971 w 342845"/>
                  <a:gd name="connsiteY5" fmla="*/ 340102 h 341238"/>
                  <a:gd name="connsiteX6" fmla="*/ 24685 w 342845"/>
                  <a:gd name="connsiteY6" fmla="*/ 337359 h 341238"/>
                  <a:gd name="connsiteX7" fmla="*/ 30170 w 342845"/>
                  <a:gd name="connsiteY7" fmla="*/ 320903 h 341238"/>
                  <a:gd name="connsiteX8" fmla="*/ 65826 w 342845"/>
                  <a:gd name="connsiteY8" fmla="*/ 172794 h 341238"/>
                  <a:gd name="connsiteX9" fmla="*/ 318161 w 342845"/>
                  <a:gd name="connsiteY9" fmla="*/ 32913 h 341238"/>
                  <a:gd name="connsiteX10" fmla="*/ 342846 w 342845"/>
                  <a:gd name="connsiteY10" fmla="*/ 16456 h 34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2845" h="341238">
                    <a:moveTo>
                      <a:pt x="342846" y="16456"/>
                    </a:moveTo>
                    <a:cubicBezTo>
                      <a:pt x="342846" y="5485"/>
                      <a:pt x="334618" y="0"/>
                      <a:pt x="320904" y="0"/>
                    </a:cubicBezTo>
                    <a:cubicBezTo>
                      <a:pt x="301704" y="0"/>
                      <a:pt x="285248" y="0"/>
                      <a:pt x="266048" y="2742"/>
                    </a:cubicBezTo>
                    <a:cubicBezTo>
                      <a:pt x="115196" y="24685"/>
                      <a:pt x="2743" y="148109"/>
                      <a:pt x="0" y="301704"/>
                    </a:cubicBezTo>
                    <a:cubicBezTo>
                      <a:pt x="0" y="309932"/>
                      <a:pt x="0" y="318160"/>
                      <a:pt x="0" y="326389"/>
                    </a:cubicBezTo>
                    <a:cubicBezTo>
                      <a:pt x="0" y="331874"/>
                      <a:pt x="5485" y="337359"/>
                      <a:pt x="10971" y="340102"/>
                    </a:cubicBezTo>
                    <a:cubicBezTo>
                      <a:pt x="13714" y="342845"/>
                      <a:pt x="21942" y="340102"/>
                      <a:pt x="24685" y="337359"/>
                    </a:cubicBezTo>
                    <a:cubicBezTo>
                      <a:pt x="27428" y="331874"/>
                      <a:pt x="30170" y="326389"/>
                      <a:pt x="30170" y="320903"/>
                    </a:cubicBezTo>
                    <a:cubicBezTo>
                      <a:pt x="30170" y="268790"/>
                      <a:pt x="38399" y="219421"/>
                      <a:pt x="65826" y="172794"/>
                    </a:cubicBezTo>
                    <a:cubicBezTo>
                      <a:pt x="123425" y="76797"/>
                      <a:pt x="205708" y="30170"/>
                      <a:pt x="318161" y="32913"/>
                    </a:cubicBezTo>
                    <a:cubicBezTo>
                      <a:pt x="334618" y="32913"/>
                      <a:pt x="342846" y="27428"/>
                      <a:pt x="342846" y="16456"/>
                    </a:cubicBezTo>
                    <a:close/>
                  </a:path>
                </a:pathLst>
              </a:custGeom>
              <a:grpFill/>
              <a:ln w="27426" cap="flat">
                <a:noFill/>
                <a:prstDash val="solid"/>
                <a:miter/>
              </a:ln>
            </p:spPr>
            <p:txBody>
              <a:bodyPr rtlCol="0" anchor="ctr"/>
              <a:lstStyle/>
              <a:p>
                <a:endParaRPr lang="en-US"/>
              </a:p>
            </p:txBody>
          </p:sp>
          <p:sp>
            <p:nvSpPr>
              <p:cNvPr id="19" name="Freeform 1303">
                <a:extLst>
                  <a:ext uri="{FF2B5EF4-FFF2-40B4-BE49-F238E27FC236}">
                    <a16:creationId xmlns:a16="http://schemas.microsoft.com/office/drawing/2014/main" id="{469D34D6-7059-975C-3819-50F07ADD3736}"/>
                  </a:ext>
                </a:extLst>
              </p:cNvPr>
              <p:cNvSpPr/>
              <p:nvPr/>
            </p:nvSpPr>
            <p:spPr>
              <a:xfrm>
                <a:off x="4540930" y="5443080"/>
                <a:ext cx="213935" cy="217023"/>
              </a:xfrm>
              <a:custGeom>
                <a:avLst/>
                <a:gdLst>
                  <a:gd name="connsiteX0" fmla="*/ 30171 w 213935"/>
                  <a:gd name="connsiteY0" fmla="*/ 200567 h 217023"/>
                  <a:gd name="connsiteX1" fmla="*/ 30171 w 213935"/>
                  <a:gd name="connsiteY1" fmla="*/ 189596 h 217023"/>
                  <a:gd name="connsiteX2" fmla="*/ 183765 w 213935"/>
                  <a:gd name="connsiteY2" fmla="*/ 33259 h 217023"/>
                  <a:gd name="connsiteX3" fmla="*/ 197479 w 213935"/>
                  <a:gd name="connsiteY3" fmla="*/ 33259 h 217023"/>
                  <a:gd name="connsiteX4" fmla="*/ 213936 w 213935"/>
                  <a:gd name="connsiteY4" fmla="*/ 16803 h 217023"/>
                  <a:gd name="connsiteX5" fmla="*/ 197479 w 213935"/>
                  <a:gd name="connsiteY5" fmla="*/ 346 h 217023"/>
                  <a:gd name="connsiteX6" fmla="*/ 5485 w 213935"/>
                  <a:gd name="connsiteY6" fmla="*/ 140227 h 217023"/>
                  <a:gd name="connsiteX7" fmla="*/ 0 w 213935"/>
                  <a:gd name="connsiteY7" fmla="*/ 203310 h 217023"/>
                  <a:gd name="connsiteX8" fmla="*/ 16457 w 213935"/>
                  <a:gd name="connsiteY8" fmla="*/ 217024 h 217023"/>
                  <a:gd name="connsiteX9" fmla="*/ 30171 w 213935"/>
                  <a:gd name="connsiteY9" fmla="*/ 200567 h 21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935" h="217023">
                    <a:moveTo>
                      <a:pt x="30171" y="200567"/>
                    </a:moveTo>
                    <a:cubicBezTo>
                      <a:pt x="30171" y="197825"/>
                      <a:pt x="30171" y="192339"/>
                      <a:pt x="30171" y="189596"/>
                    </a:cubicBezTo>
                    <a:cubicBezTo>
                      <a:pt x="30171" y="104571"/>
                      <a:pt x="98740" y="33259"/>
                      <a:pt x="183765" y="33259"/>
                    </a:cubicBezTo>
                    <a:cubicBezTo>
                      <a:pt x="189251" y="33259"/>
                      <a:pt x="191994" y="33259"/>
                      <a:pt x="197479" y="33259"/>
                    </a:cubicBezTo>
                    <a:cubicBezTo>
                      <a:pt x="208450" y="33259"/>
                      <a:pt x="213936" y="25031"/>
                      <a:pt x="213936" y="16803"/>
                    </a:cubicBezTo>
                    <a:cubicBezTo>
                      <a:pt x="213936" y="8574"/>
                      <a:pt x="208450" y="346"/>
                      <a:pt x="197479" y="346"/>
                    </a:cubicBezTo>
                    <a:cubicBezTo>
                      <a:pt x="109711" y="-5140"/>
                      <a:pt x="27428" y="55201"/>
                      <a:pt x="5485" y="140227"/>
                    </a:cubicBezTo>
                    <a:cubicBezTo>
                      <a:pt x="0" y="159426"/>
                      <a:pt x="0" y="181368"/>
                      <a:pt x="0" y="203310"/>
                    </a:cubicBezTo>
                    <a:cubicBezTo>
                      <a:pt x="0" y="211539"/>
                      <a:pt x="8228" y="217024"/>
                      <a:pt x="16457" y="217024"/>
                    </a:cubicBezTo>
                    <a:cubicBezTo>
                      <a:pt x="27428" y="217024"/>
                      <a:pt x="30171" y="208796"/>
                      <a:pt x="30171" y="200567"/>
                    </a:cubicBezTo>
                    <a:close/>
                  </a:path>
                </a:pathLst>
              </a:custGeom>
              <a:grpFill/>
              <a:ln w="27426" cap="flat">
                <a:noFill/>
                <a:prstDash val="solid"/>
                <a:miter/>
              </a:ln>
            </p:spPr>
            <p:txBody>
              <a:bodyPr rtlCol="0" anchor="ctr"/>
              <a:lstStyle/>
              <a:p>
                <a:endParaRPr lang="en-US"/>
              </a:p>
            </p:txBody>
          </p:sp>
          <p:sp>
            <p:nvSpPr>
              <p:cNvPr id="20" name="Freeform 1304">
                <a:extLst>
                  <a:ext uri="{FF2B5EF4-FFF2-40B4-BE49-F238E27FC236}">
                    <a16:creationId xmlns:a16="http://schemas.microsoft.com/office/drawing/2014/main" id="{92EF7262-0969-36DA-07D5-5734C9278D34}"/>
                  </a:ext>
                </a:extLst>
              </p:cNvPr>
              <p:cNvSpPr/>
              <p:nvPr/>
            </p:nvSpPr>
            <p:spPr>
              <a:xfrm>
                <a:off x="4560129" y="5533525"/>
                <a:ext cx="825572" cy="307600"/>
              </a:xfrm>
              <a:custGeom>
                <a:avLst/>
                <a:gdLst>
                  <a:gd name="connsiteX0" fmla="*/ 411415 w 825572"/>
                  <a:gd name="connsiteY0" fmla="*/ 304858 h 307600"/>
                  <a:gd name="connsiteX1" fmla="*/ 411415 w 825572"/>
                  <a:gd name="connsiteY1" fmla="*/ 307601 h 307600"/>
                  <a:gd name="connsiteX2" fmla="*/ 548554 w 825572"/>
                  <a:gd name="connsiteY2" fmla="*/ 293887 h 307600"/>
                  <a:gd name="connsiteX3" fmla="*/ 751519 w 825572"/>
                  <a:gd name="connsiteY3" fmla="*/ 258232 h 307600"/>
                  <a:gd name="connsiteX4" fmla="*/ 809117 w 825572"/>
                  <a:gd name="connsiteY4" fmla="*/ 247260 h 307600"/>
                  <a:gd name="connsiteX5" fmla="*/ 825573 w 825572"/>
                  <a:gd name="connsiteY5" fmla="*/ 230804 h 307600"/>
                  <a:gd name="connsiteX6" fmla="*/ 809117 w 825572"/>
                  <a:gd name="connsiteY6" fmla="*/ 214347 h 307600"/>
                  <a:gd name="connsiteX7" fmla="*/ 803631 w 825572"/>
                  <a:gd name="connsiteY7" fmla="*/ 211604 h 307600"/>
                  <a:gd name="connsiteX8" fmla="*/ 608894 w 825572"/>
                  <a:gd name="connsiteY8" fmla="*/ 162235 h 307600"/>
                  <a:gd name="connsiteX9" fmla="*/ 592438 w 825572"/>
                  <a:gd name="connsiteY9" fmla="*/ 145778 h 307600"/>
                  <a:gd name="connsiteX10" fmla="*/ 548554 w 825572"/>
                  <a:gd name="connsiteY10" fmla="*/ 33325 h 307600"/>
                  <a:gd name="connsiteX11" fmla="*/ 490956 w 825572"/>
                  <a:gd name="connsiteY11" fmla="*/ 411 h 307600"/>
                  <a:gd name="connsiteX12" fmla="*/ 438843 w 825572"/>
                  <a:gd name="connsiteY12" fmla="*/ 8640 h 307600"/>
                  <a:gd name="connsiteX13" fmla="*/ 342846 w 825572"/>
                  <a:gd name="connsiteY13" fmla="*/ 3154 h 307600"/>
                  <a:gd name="connsiteX14" fmla="*/ 279762 w 825572"/>
                  <a:gd name="connsiteY14" fmla="*/ 36068 h 307600"/>
                  <a:gd name="connsiteX15" fmla="*/ 224907 w 825572"/>
                  <a:gd name="connsiteY15" fmla="*/ 154006 h 307600"/>
                  <a:gd name="connsiteX16" fmla="*/ 205708 w 825572"/>
                  <a:gd name="connsiteY16" fmla="*/ 167720 h 307600"/>
                  <a:gd name="connsiteX17" fmla="*/ 16457 w 825572"/>
                  <a:gd name="connsiteY17" fmla="*/ 211604 h 307600"/>
                  <a:gd name="connsiteX18" fmla="*/ 0 w 825572"/>
                  <a:gd name="connsiteY18" fmla="*/ 228061 h 307600"/>
                  <a:gd name="connsiteX19" fmla="*/ 16457 w 825572"/>
                  <a:gd name="connsiteY19" fmla="*/ 244518 h 307600"/>
                  <a:gd name="connsiteX20" fmla="*/ 205708 w 825572"/>
                  <a:gd name="connsiteY20" fmla="*/ 280173 h 307600"/>
                  <a:gd name="connsiteX21" fmla="*/ 411415 w 825572"/>
                  <a:gd name="connsiteY21" fmla="*/ 304858 h 307600"/>
                  <a:gd name="connsiteX22" fmla="*/ 101482 w 825572"/>
                  <a:gd name="connsiteY22" fmla="*/ 225318 h 307600"/>
                  <a:gd name="connsiteX23" fmla="*/ 123425 w 825572"/>
                  <a:gd name="connsiteY23" fmla="*/ 219832 h 307600"/>
                  <a:gd name="connsiteX24" fmla="*/ 230393 w 825572"/>
                  <a:gd name="connsiteY24" fmla="*/ 195148 h 307600"/>
                  <a:gd name="connsiteX25" fmla="*/ 244107 w 825572"/>
                  <a:gd name="connsiteY25" fmla="*/ 195148 h 307600"/>
                  <a:gd name="connsiteX26" fmla="*/ 504669 w 825572"/>
                  <a:gd name="connsiteY26" fmla="*/ 200633 h 307600"/>
                  <a:gd name="connsiteX27" fmla="*/ 512897 w 825572"/>
                  <a:gd name="connsiteY27" fmla="*/ 197890 h 307600"/>
                  <a:gd name="connsiteX28" fmla="*/ 529354 w 825572"/>
                  <a:gd name="connsiteY28" fmla="*/ 178691 h 307600"/>
                  <a:gd name="connsiteX29" fmla="*/ 392216 w 825572"/>
                  <a:gd name="connsiteY29" fmla="*/ 178691 h 307600"/>
                  <a:gd name="connsiteX30" fmla="*/ 257820 w 825572"/>
                  <a:gd name="connsiteY30" fmla="*/ 162235 h 307600"/>
                  <a:gd name="connsiteX31" fmla="*/ 263306 w 825572"/>
                  <a:gd name="connsiteY31" fmla="*/ 151263 h 307600"/>
                  <a:gd name="connsiteX32" fmla="*/ 312676 w 825572"/>
                  <a:gd name="connsiteY32" fmla="*/ 47039 h 307600"/>
                  <a:gd name="connsiteX33" fmla="*/ 340103 w 825572"/>
                  <a:gd name="connsiteY33" fmla="*/ 30582 h 307600"/>
                  <a:gd name="connsiteX34" fmla="*/ 433357 w 825572"/>
                  <a:gd name="connsiteY34" fmla="*/ 36068 h 307600"/>
                  <a:gd name="connsiteX35" fmla="*/ 493698 w 825572"/>
                  <a:gd name="connsiteY35" fmla="*/ 27839 h 307600"/>
                  <a:gd name="connsiteX36" fmla="*/ 570496 w 825572"/>
                  <a:gd name="connsiteY36" fmla="*/ 164977 h 307600"/>
                  <a:gd name="connsiteX37" fmla="*/ 589695 w 825572"/>
                  <a:gd name="connsiteY37" fmla="*/ 181434 h 307600"/>
                  <a:gd name="connsiteX38" fmla="*/ 721348 w 825572"/>
                  <a:gd name="connsiteY38" fmla="*/ 214347 h 307600"/>
                  <a:gd name="connsiteX39" fmla="*/ 732319 w 825572"/>
                  <a:gd name="connsiteY39" fmla="*/ 217090 h 307600"/>
                  <a:gd name="connsiteX40" fmla="*/ 732319 w 825572"/>
                  <a:gd name="connsiteY40" fmla="*/ 219832 h 307600"/>
                  <a:gd name="connsiteX41" fmla="*/ 685692 w 825572"/>
                  <a:gd name="connsiteY41" fmla="*/ 228061 h 307600"/>
                  <a:gd name="connsiteX42" fmla="*/ 507412 w 825572"/>
                  <a:gd name="connsiteY42" fmla="*/ 258232 h 307600"/>
                  <a:gd name="connsiteX43" fmla="*/ 233135 w 825572"/>
                  <a:gd name="connsiteY43" fmla="*/ 244518 h 307600"/>
                  <a:gd name="connsiteX44" fmla="*/ 106968 w 825572"/>
                  <a:gd name="connsiteY44" fmla="*/ 222575 h 307600"/>
                  <a:gd name="connsiteX45" fmla="*/ 101482 w 825572"/>
                  <a:gd name="connsiteY45" fmla="*/ 225318 h 30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25572" h="307600">
                    <a:moveTo>
                      <a:pt x="411415" y="304858"/>
                    </a:moveTo>
                    <a:cubicBezTo>
                      <a:pt x="411415" y="304858"/>
                      <a:pt x="411415" y="307601"/>
                      <a:pt x="411415" y="307601"/>
                    </a:cubicBezTo>
                    <a:cubicBezTo>
                      <a:pt x="458042" y="302115"/>
                      <a:pt x="501927" y="302115"/>
                      <a:pt x="548554" y="293887"/>
                    </a:cubicBezTo>
                    <a:cubicBezTo>
                      <a:pt x="617123" y="282916"/>
                      <a:pt x="682949" y="269202"/>
                      <a:pt x="751519" y="258232"/>
                    </a:cubicBezTo>
                    <a:cubicBezTo>
                      <a:pt x="770717" y="255489"/>
                      <a:pt x="789917" y="250003"/>
                      <a:pt x="809117" y="247260"/>
                    </a:cubicBezTo>
                    <a:cubicBezTo>
                      <a:pt x="817345" y="244518"/>
                      <a:pt x="825573" y="241775"/>
                      <a:pt x="825573" y="230804"/>
                    </a:cubicBezTo>
                    <a:cubicBezTo>
                      <a:pt x="825573" y="219832"/>
                      <a:pt x="820088" y="214347"/>
                      <a:pt x="809117" y="214347"/>
                    </a:cubicBezTo>
                    <a:cubicBezTo>
                      <a:pt x="806374" y="214347"/>
                      <a:pt x="803631" y="214347"/>
                      <a:pt x="803631" y="211604"/>
                    </a:cubicBezTo>
                    <a:cubicBezTo>
                      <a:pt x="737805" y="195148"/>
                      <a:pt x="671978" y="178691"/>
                      <a:pt x="608894" y="162235"/>
                    </a:cubicBezTo>
                    <a:cubicBezTo>
                      <a:pt x="600666" y="159492"/>
                      <a:pt x="595180" y="156749"/>
                      <a:pt x="592438" y="145778"/>
                    </a:cubicBezTo>
                    <a:cubicBezTo>
                      <a:pt x="578724" y="107380"/>
                      <a:pt x="565010" y="71723"/>
                      <a:pt x="548554" y="33325"/>
                    </a:cubicBezTo>
                    <a:cubicBezTo>
                      <a:pt x="537582" y="8640"/>
                      <a:pt x="515640" y="-2331"/>
                      <a:pt x="490956" y="411"/>
                    </a:cubicBezTo>
                    <a:cubicBezTo>
                      <a:pt x="474499" y="3154"/>
                      <a:pt x="455300" y="5897"/>
                      <a:pt x="438843" y="8640"/>
                    </a:cubicBezTo>
                    <a:cubicBezTo>
                      <a:pt x="405930" y="14125"/>
                      <a:pt x="375759" y="8640"/>
                      <a:pt x="342846" y="3154"/>
                    </a:cubicBezTo>
                    <a:cubicBezTo>
                      <a:pt x="312676" y="-2331"/>
                      <a:pt x="293476" y="8640"/>
                      <a:pt x="279762" y="36068"/>
                    </a:cubicBezTo>
                    <a:cubicBezTo>
                      <a:pt x="260563" y="74466"/>
                      <a:pt x="244107" y="112865"/>
                      <a:pt x="224907" y="154006"/>
                    </a:cubicBezTo>
                    <a:cubicBezTo>
                      <a:pt x="222164" y="162235"/>
                      <a:pt x="216679" y="167720"/>
                      <a:pt x="205708" y="167720"/>
                    </a:cubicBezTo>
                    <a:cubicBezTo>
                      <a:pt x="142624" y="181434"/>
                      <a:pt x="79541" y="197890"/>
                      <a:pt x="16457" y="211604"/>
                    </a:cubicBezTo>
                    <a:cubicBezTo>
                      <a:pt x="8228" y="214347"/>
                      <a:pt x="0" y="217090"/>
                      <a:pt x="0" y="228061"/>
                    </a:cubicBezTo>
                    <a:cubicBezTo>
                      <a:pt x="0" y="239032"/>
                      <a:pt x="8228" y="241775"/>
                      <a:pt x="16457" y="244518"/>
                    </a:cubicBezTo>
                    <a:cubicBezTo>
                      <a:pt x="79541" y="255489"/>
                      <a:pt x="142624" y="266460"/>
                      <a:pt x="205708" y="280173"/>
                    </a:cubicBezTo>
                    <a:cubicBezTo>
                      <a:pt x="274277" y="293887"/>
                      <a:pt x="342846" y="304858"/>
                      <a:pt x="411415" y="304858"/>
                    </a:cubicBezTo>
                    <a:close/>
                    <a:moveTo>
                      <a:pt x="101482" y="225318"/>
                    </a:moveTo>
                    <a:cubicBezTo>
                      <a:pt x="109711" y="222575"/>
                      <a:pt x="115196" y="222575"/>
                      <a:pt x="123425" y="219832"/>
                    </a:cubicBezTo>
                    <a:cubicBezTo>
                      <a:pt x="159081" y="211604"/>
                      <a:pt x="194737" y="203376"/>
                      <a:pt x="230393" y="195148"/>
                    </a:cubicBezTo>
                    <a:cubicBezTo>
                      <a:pt x="233135" y="195148"/>
                      <a:pt x="238621" y="195148"/>
                      <a:pt x="244107" y="195148"/>
                    </a:cubicBezTo>
                    <a:cubicBezTo>
                      <a:pt x="329132" y="217090"/>
                      <a:pt x="416901" y="217090"/>
                      <a:pt x="504669" y="200633"/>
                    </a:cubicBezTo>
                    <a:cubicBezTo>
                      <a:pt x="507412" y="200633"/>
                      <a:pt x="510154" y="200633"/>
                      <a:pt x="512897" y="197890"/>
                    </a:cubicBezTo>
                    <a:cubicBezTo>
                      <a:pt x="523868" y="195148"/>
                      <a:pt x="529354" y="186920"/>
                      <a:pt x="529354" y="178691"/>
                    </a:cubicBezTo>
                    <a:lnTo>
                      <a:pt x="392216" y="178691"/>
                    </a:lnTo>
                    <a:cubicBezTo>
                      <a:pt x="348331" y="181434"/>
                      <a:pt x="301704" y="175949"/>
                      <a:pt x="257820" y="162235"/>
                    </a:cubicBezTo>
                    <a:cubicBezTo>
                      <a:pt x="260563" y="156749"/>
                      <a:pt x="260563" y="154006"/>
                      <a:pt x="263306" y="151263"/>
                    </a:cubicBezTo>
                    <a:cubicBezTo>
                      <a:pt x="279762" y="115608"/>
                      <a:pt x="296219" y="82694"/>
                      <a:pt x="312676" y="47039"/>
                    </a:cubicBezTo>
                    <a:cubicBezTo>
                      <a:pt x="318161" y="33325"/>
                      <a:pt x="323647" y="30582"/>
                      <a:pt x="340103" y="30582"/>
                    </a:cubicBezTo>
                    <a:cubicBezTo>
                      <a:pt x="370274" y="33325"/>
                      <a:pt x="403187" y="36068"/>
                      <a:pt x="433357" y="36068"/>
                    </a:cubicBezTo>
                    <a:cubicBezTo>
                      <a:pt x="452557" y="36068"/>
                      <a:pt x="474499" y="30582"/>
                      <a:pt x="493698" y="27839"/>
                    </a:cubicBezTo>
                    <a:lnTo>
                      <a:pt x="570496" y="164977"/>
                    </a:lnTo>
                    <a:cubicBezTo>
                      <a:pt x="573239" y="173206"/>
                      <a:pt x="578724" y="178691"/>
                      <a:pt x="589695" y="181434"/>
                    </a:cubicBezTo>
                    <a:cubicBezTo>
                      <a:pt x="633579" y="192405"/>
                      <a:pt x="677463" y="203376"/>
                      <a:pt x="721348" y="214347"/>
                    </a:cubicBezTo>
                    <a:cubicBezTo>
                      <a:pt x="724091" y="214347"/>
                      <a:pt x="729576" y="217090"/>
                      <a:pt x="732319" y="217090"/>
                    </a:cubicBezTo>
                    <a:cubicBezTo>
                      <a:pt x="732319" y="217090"/>
                      <a:pt x="732319" y="219832"/>
                      <a:pt x="732319" y="219832"/>
                    </a:cubicBezTo>
                    <a:cubicBezTo>
                      <a:pt x="715862" y="222575"/>
                      <a:pt x="702148" y="225318"/>
                      <a:pt x="685692" y="228061"/>
                    </a:cubicBezTo>
                    <a:cubicBezTo>
                      <a:pt x="625351" y="239032"/>
                      <a:pt x="567753" y="250003"/>
                      <a:pt x="507412" y="258232"/>
                    </a:cubicBezTo>
                    <a:cubicBezTo>
                      <a:pt x="416901" y="269202"/>
                      <a:pt x="323647" y="263717"/>
                      <a:pt x="233135" y="244518"/>
                    </a:cubicBezTo>
                    <a:cubicBezTo>
                      <a:pt x="191994" y="236289"/>
                      <a:pt x="150852" y="228061"/>
                      <a:pt x="106968" y="222575"/>
                    </a:cubicBezTo>
                    <a:cubicBezTo>
                      <a:pt x="104225" y="230804"/>
                      <a:pt x="101482" y="228061"/>
                      <a:pt x="101482" y="225318"/>
                    </a:cubicBezTo>
                    <a:close/>
                  </a:path>
                </a:pathLst>
              </a:custGeom>
              <a:grpFill/>
              <a:ln w="27426" cap="flat">
                <a:noFill/>
                <a:prstDash val="solid"/>
                <a:miter/>
              </a:ln>
            </p:spPr>
            <p:txBody>
              <a:bodyPr rtlCol="0" anchor="ctr"/>
              <a:lstStyle/>
              <a:p>
                <a:endParaRPr lang="en-US"/>
              </a:p>
            </p:txBody>
          </p:sp>
          <p:sp>
            <p:nvSpPr>
              <p:cNvPr id="21" name="Freeform 1305">
                <a:extLst>
                  <a:ext uri="{FF2B5EF4-FFF2-40B4-BE49-F238E27FC236}">
                    <a16:creationId xmlns:a16="http://schemas.microsoft.com/office/drawing/2014/main" id="{4E7DED05-66FF-883F-0E9E-02911A2304B3}"/>
                  </a:ext>
                </a:extLst>
              </p:cNvPr>
              <p:cNvSpPr/>
              <p:nvPr/>
            </p:nvSpPr>
            <p:spPr>
              <a:xfrm>
                <a:off x="4595785" y="6003635"/>
                <a:ext cx="230392" cy="410728"/>
              </a:xfrm>
              <a:custGeom>
                <a:avLst/>
                <a:gdLst>
                  <a:gd name="connsiteX0" fmla="*/ 222164 w 230392"/>
                  <a:gd name="connsiteY0" fmla="*/ 2057 h 410728"/>
                  <a:gd name="connsiteX1" fmla="*/ 205708 w 230392"/>
                  <a:gd name="connsiteY1" fmla="*/ 2057 h 410728"/>
                  <a:gd name="connsiteX2" fmla="*/ 112454 w 230392"/>
                  <a:gd name="connsiteY2" fmla="*/ 37713 h 410728"/>
                  <a:gd name="connsiteX3" fmla="*/ 21942 w 230392"/>
                  <a:gd name="connsiteY3" fmla="*/ 150166 h 410728"/>
                  <a:gd name="connsiteX4" fmla="*/ 16457 w 230392"/>
                  <a:gd name="connsiteY4" fmla="*/ 210507 h 410728"/>
                  <a:gd name="connsiteX5" fmla="*/ 0 w 230392"/>
                  <a:gd name="connsiteY5" fmla="*/ 391530 h 410728"/>
                  <a:gd name="connsiteX6" fmla="*/ 0 w 230392"/>
                  <a:gd name="connsiteY6" fmla="*/ 402501 h 410728"/>
                  <a:gd name="connsiteX7" fmla="*/ 16457 w 230392"/>
                  <a:gd name="connsiteY7" fmla="*/ 410729 h 410728"/>
                  <a:gd name="connsiteX8" fmla="*/ 30171 w 230392"/>
                  <a:gd name="connsiteY8" fmla="*/ 394272 h 410728"/>
                  <a:gd name="connsiteX9" fmla="*/ 52112 w 230392"/>
                  <a:gd name="connsiteY9" fmla="*/ 169366 h 410728"/>
                  <a:gd name="connsiteX10" fmla="*/ 131653 w 230392"/>
                  <a:gd name="connsiteY10" fmla="*/ 62398 h 410728"/>
                  <a:gd name="connsiteX11" fmla="*/ 219421 w 230392"/>
                  <a:gd name="connsiteY11" fmla="*/ 29485 h 410728"/>
                  <a:gd name="connsiteX12" fmla="*/ 230392 w 230392"/>
                  <a:gd name="connsiteY12" fmla="*/ 15771 h 410728"/>
                  <a:gd name="connsiteX13" fmla="*/ 222164 w 230392"/>
                  <a:gd name="connsiteY13" fmla="*/ 2057 h 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392" h="410728">
                    <a:moveTo>
                      <a:pt x="222164" y="2057"/>
                    </a:moveTo>
                    <a:cubicBezTo>
                      <a:pt x="216678" y="-686"/>
                      <a:pt x="211193" y="-686"/>
                      <a:pt x="205708" y="2057"/>
                    </a:cubicBezTo>
                    <a:cubicBezTo>
                      <a:pt x="172794" y="13028"/>
                      <a:pt x="142624" y="23999"/>
                      <a:pt x="112454" y="37713"/>
                    </a:cubicBezTo>
                    <a:cubicBezTo>
                      <a:pt x="63084" y="59655"/>
                      <a:pt x="32913" y="98054"/>
                      <a:pt x="21942" y="150166"/>
                    </a:cubicBezTo>
                    <a:cubicBezTo>
                      <a:pt x="19199" y="169366"/>
                      <a:pt x="16457" y="188565"/>
                      <a:pt x="16457" y="210507"/>
                    </a:cubicBezTo>
                    <a:cubicBezTo>
                      <a:pt x="10971" y="270848"/>
                      <a:pt x="5485" y="331189"/>
                      <a:pt x="0" y="391530"/>
                    </a:cubicBezTo>
                    <a:cubicBezTo>
                      <a:pt x="0" y="394272"/>
                      <a:pt x="0" y="399758"/>
                      <a:pt x="0" y="402501"/>
                    </a:cubicBezTo>
                    <a:cubicBezTo>
                      <a:pt x="5485" y="407986"/>
                      <a:pt x="10971" y="410729"/>
                      <a:pt x="16457" y="410729"/>
                    </a:cubicBezTo>
                    <a:cubicBezTo>
                      <a:pt x="24685" y="410729"/>
                      <a:pt x="30171" y="405244"/>
                      <a:pt x="30171" y="394272"/>
                    </a:cubicBezTo>
                    <a:cubicBezTo>
                      <a:pt x="38399" y="320218"/>
                      <a:pt x="43884" y="243420"/>
                      <a:pt x="52112" y="169366"/>
                    </a:cubicBezTo>
                    <a:cubicBezTo>
                      <a:pt x="57598" y="117254"/>
                      <a:pt x="85026" y="81597"/>
                      <a:pt x="131653" y="62398"/>
                    </a:cubicBezTo>
                    <a:cubicBezTo>
                      <a:pt x="161823" y="51427"/>
                      <a:pt x="189251" y="40456"/>
                      <a:pt x="219421" y="29485"/>
                    </a:cubicBezTo>
                    <a:cubicBezTo>
                      <a:pt x="224907" y="26742"/>
                      <a:pt x="230392" y="21257"/>
                      <a:pt x="230392" y="15771"/>
                    </a:cubicBezTo>
                    <a:cubicBezTo>
                      <a:pt x="230392" y="13028"/>
                      <a:pt x="224907" y="4800"/>
                      <a:pt x="222164" y="2057"/>
                    </a:cubicBezTo>
                    <a:close/>
                  </a:path>
                </a:pathLst>
              </a:custGeom>
              <a:grpFill/>
              <a:ln w="27426" cap="flat">
                <a:noFill/>
                <a:prstDash val="solid"/>
                <a:miter/>
              </a:ln>
            </p:spPr>
            <p:txBody>
              <a:bodyPr rtlCol="0" anchor="ctr"/>
              <a:lstStyle/>
              <a:p>
                <a:endParaRPr lang="en-US"/>
              </a:p>
            </p:txBody>
          </p:sp>
          <p:sp>
            <p:nvSpPr>
              <p:cNvPr id="22" name="Freeform 1306">
                <a:extLst>
                  <a:ext uri="{FF2B5EF4-FFF2-40B4-BE49-F238E27FC236}">
                    <a16:creationId xmlns:a16="http://schemas.microsoft.com/office/drawing/2014/main" id="{0E741FA9-F79E-5BF1-0257-282B20038AE5}"/>
                  </a:ext>
                </a:extLst>
              </p:cNvPr>
              <p:cNvSpPr/>
              <p:nvPr/>
            </p:nvSpPr>
            <p:spPr>
              <a:xfrm>
                <a:off x="4809721" y="5849354"/>
                <a:ext cx="330009" cy="208691"/>
              </a:xfrm>
              <a:custGeom>
                <a:avLst/>
                <a:gdLst>
                  <a:gd name="connsiteX0" fmla="*/ 312676 w 330009"/>
                  <a:gd name="connsiteY0" fmla="*/ 0 h 208691"/>
                  <a:gd name="connsiteX1" fmla="*/ 296219 w 330009"/>
                  <a:gd name="connsiteY1" fmla="*/ 19200 h 208691"/>
                  <a:gd name="connsiteX2" fmla="*/ 296219 w 330009"/>
                  <a:gd name="connsiteY2" fmla="*/ 57598 h 208691"/>
                  <a:gd name="connsiteX3" fmla="*/ 170051 w 330009"/>
                  <a:gd name="connsiteY3" fmla="*/ 181022 h 208691"/>
                  <a:gd name="connsiteX4" fmla="*/ 30170 w 330009"/>
                  <a:gd name="connsiteY4" fmla="*/ 46627 h 208691"/>
                  <a:gd name="connsiteX5" fmla="*/ 30170 w 330009"/>
                  <a:gd name="connsiteY5" fmla="*/ 16457 h 208691"/>
                  <a:gd name="connsiteX6" fmla="*/ 13714 w 330009"/>
                  <a:gd name="connsiteY6" fmla="*/ 0 h 208691"/>
                  <a:gd name="connsiteX7" fmla="*/ 0 w 330009"/>
                  <a:gd name="connsiteY7" fmla="*/ 16457 h 208691"/>
                  <a:gd name="connsiteX8" fmla="*/ 0 w 330009"/>
                  <a:gd name="connsiteY8" fmla="*/ 38399 h 208691"/>
                  <a:gd name="connsiteX9" fmla="*/ 0 w 330009"/>
                  <a:gd name="connsiteY9" fmla="*/ 38399 h 208691"/>
                  <a:gd name="connsiteX10" fmla="*/ 0 w 330009"/>
                  <a:gd name="connsiteY10" fmla="*/ 43884 h 208691"/>
                  <a:gd name="connsiteX11" fmla="*/ 117939 w 330009"/>
                  <a:gd name="connsiteY11" fmla="*/ 202965 h 208691"/>
                  <a:gd name="connsiteX12" fmla="*/ 307190 w 330009"/>
                  <a:gd name="connsiteY12" fmla="*/ 128910 h 208691"/>
                  <a:gd name="connsiteX13" fmla="*/ 329132 w 330009"/>
                  <a:gd name="connsiteY13" fmla="*/ 16457 h 208691"/>
                  <a:gd name="connsiteX14" fmla="*/ 312676 w 330009"/>
                  <a:gd name="connsiteY14" fmla="*/ 0 h 20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0009" h="208691">
                    <a:moveTo>
                      <a:pt x="312676" y="0"/>
                    </a:moveTo>
                    <a:cubicBezTo>
                      <a:pt x="301704" y="0"/>
                      <a:pt x="296219" y="5486"/>
                      <a:pt x="296219" y="19200"/>
                    </a:cubicBezTo>
                    <a:cubicBezTo>
                      <a:pt x="296219" y="32913"/>
                      <a:pt x="296219" y="43884"/>
                      <a:pt x="296219" y="57598"/>
                    </a:cubicBezTo>
                    <a:cubicBezTo>
                      <a:pt x="293476" y="123424"/>
                      <a:pt x="235878" y="178280"/>
                      <a:pt x="170051" y="181022"/>
                    </a:cubicBezTo>
                    <a:cubicBezTo>
                      <a:pt x="90511" y="183765"/>
                      <a:pt x="30170" y="126167"/>
                      <a:pt x="30170" y="46627"/>
                    </a:cubicBezTo>
                    <a:cubicBezTo>
                      <a:pt x="30170" y="35656"/>
                      <a:pt x="30170" y="27428"/>
                      <a:pt x="30170" y="16457"/>
                    </a:cubicBezTo>
                    <a:cubicBezTo>
                      <a:pt x="30170" y="5486"/>
                      <a:pt x="21942" y="0"/>
                      <a:pt x="13714" y="0"/>
                    </a:cubicBezTo>
                    <a:cubicBezTo>
                      <a:pt x="5485" y="0"/>
                      <a:pt x="0" y="5486"/>
                      <a:pt x="0" y="16457"/>
                    </a:cubicBezTo>
                    <a:cubicBezTo>
                      <a:pt x="0" y="24686"/>
                      <a:pt x="0" y="32913"/>
                      <a:pt x="0" y="38399"/>
                    </a:cubicBezTo>
                    <a:cubicBezTo>
                      <a:pt x="0" y="38399"/>
                      <a:pt x="0" y="38399"/>
                      <a:pt x="0" y="38399"/>
                    </a:cubicBezTo>
                    <a:cubicBezTo>
                      <a:pt x="0" y="41141"/>
                      <a:pt x="0" y="43884"/>
                      <a:pt x="0" y="43884"/>
                    </a:cubicBezTo>
                    <a:cubicBezTo>
                      <a:pt x="0" y="117939"/>
                      <a:pt x="49370" y="183765"/>
                      <a:pt x="117939" y="202965"/>
                    </a:cubicBezTo>
                    <a:cubicBezTo>
                      <a:pt x="191994" y="222164"/>
                      <a:pt x="268791" y="191993"/>
                      <a:pt x="307190" y="128910"/>
                    </a:cubicBezTo>
                    <a:cubicBezTo>
                      <a:pt x="329132" y="93255"/>
                      <a:pt x="331875" y="57598"/>
                      <a:pt x="329132" y="16457"/>
                    </a:cubicBezTo>
                    <a:cubicBezTo>
                      <a:pt x="326390" y="8229"/>
                      <a:pt x="320904" y="2743"/>
                      <a:pt x="312676" y="0"/>
                    </a:cubicBezTo>
                    <a:close/>
                  </a:path>
                </a:pathLst>
              </a:custGeom>
              <a:grpFill/>
              <a:ln w="27426" cap="flat">
                <a:noFill/>
                <a:prstDash val="solid"/>
                <a:miter/>
              </a:ln>
            </p:spPr>
            <p:txBody>
              <a:bodyPr rtlCol="0" anchor="ctr"/>
              <a:lstStyle/>
              <a:p>
                <a:endParaRPr lang="en-US"/>
              </a:p>
            </p:txBody>
          </p:sp>
          <p:sp>
            <p:nvSpPr>
              <p:cNvPr id="23" name="Freeform 1307">
                <a:extLst>
                  <a:ext uri="{FF2B5EF4-FFF2-40B4-BE49-F238E27FC236}">
                    <a16:creationId xmlns:a16="http://schemas.microsoft.com/office/drawing/2014/main" id="{DE2F81E4-659D-64A3-BB0B-BCEC6E591FE2}"/>
                  </a:ext>
                </a:extLst>
              </p:cNvPr>
              <p:cNvSpPr/>
              <p:nvPr/>
            </p:nvSpPr>
            <p:spPr>
              <a:xfrm>
                <a:off x="4908461" y="5901468"/>
                <a:ext cx="128910" cy="82282"/>
              </a:xfrm>
              <a:custGeom>
                <a:avLst/>
                <a:gdLst>
                  <a:gd name="connsiteX0" fmla="*/ 95997 w 128910"/>
                  <a:gd name="connsiteY0" fmla="*/ 19199 h 82282"/>
                  <a:gd name="connsiteX1" fmla="*/ 90511 w 128910"/>
                  <a:gd name="connsiteY1" fmla="*/ 35656 h 82282"/>
                  <a:gd name="connsiteX2" fmla="*/ 54855 w 128910"/>
                  <a:gd name="connsiteY2" fmla="*/ 49369 h 82282"/>
                  <a:gd name="connsiteX3" fmla="*/ 30171 w 128910"/>
                  <a:gd name="connsiteY3" fmla="*/ 19199 h 82282"/>
                  <a:gd name="connsiteX4" fmla="*/ 13714 w 128910"/>
                  <a:gd name="connsiteY4" fmla="*/ 0 h 82282"/>
                  <a:gd name="connsiteX5" fmla="*/ 0 w 128910"/>
                  <a:gd name="connsiteY5" fmla="*/ 21942 h 82282"/>
                  <a:gd name="connsiteX6" fmla="*/ 65827 w 128910"/>
                  <a:gd name="connsiteY6" fmla="*/ 82283 h 82282"/>
                  <a:gd name="connsiteX7" fmla="*/ 128910 w 128910"/>
                  <a:gd name="connsiteY7" fmla="*/ 21942 h 82282"/>
                  <a:gd name="connsiteX8" fmla="*/ 115197 w 128910"/>
                  <a:gd name="connsiteY8" fmla="*/ 2742 h 82282"/>
                  <a:gd name="connsiteX9" fmla="*/ 95997 w 128910"/>
                  <a:gd name="connsiteY9" fmla="*/ 19199 h 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10" h="82282">
                    <a:moveTo>
                      <a:pt x="95997" y="19199"/>
                    </a:moveTo>
                    <a:cubicBezTo>
                      <a:pt x="95997" y="24685"/>
                      <a:pt x="93254" y="30170"/>
                      <a:pt x="90511" y="35656"/>
                    </a:cubicBezTo>
                    <a:cubicBezTo>
                      <a:pt x="82283" y="46626"/>
                      <a:pt x="68569" y="52112"/>
                      <a:pt x="54855" y="49369"/>
                    </a:cubicBezTo>
                    <a:cubicBezTo>
                      <a:pt x="41142" y="43884"/>
                      <a:pt x="32914" y="35656"/>
                      <a:pt x="30171" y="19199"/>
                    </a:cubicBezTo>
                    <a:cubicBezTo>
                      <a:pt x="27428" y="5485"/>
                      <a:pt x="21942" y="0"/>
                      <a:pt x="13714" y="0"/>
                    </a:cubicBezTo>
                    <a:cubicBezTo>
                      <a:pt x="2743" y="0"/>
                      <a:pt x="0" y="8228"/>
                      <a:pt x="0" y="21942"/>
                    </a:cubicBezTo>
                    <a:cubicBezTo>
                      <a:pt x="2743" y="54855"/>
                      <a:pt x="30171" y="82283"/>
                      <a:pt x="65827" y="82283"/>
                    </a:cubicBezTo>
                    <a:cubicBezTo>
                      <a:pt x="98740" y="82283"/>
                      <a:pt x="128910" y="54855"/>
                      <a:pt x="128910" y="21942"/>
                    </a:cubicBezTo>
                    <a:cubicBezTo>
                      <a:pt x="128910" y="10971"/>
                      <a:pt x="123425" y="2742"/>
                      <a:pt x="115197" y="2742"/>
                    </a:cubicBezTo>
                    <a:cubicBezTo>
                      <a:pt x="104225" y="2742"/>
                      <a:pt x="98740" y="8228"/>
                      <a:pt x="95997" y="19199"/>
                    </a:cubicBezTo>
                    <a:close/>
                  </a:path>
                </a:pathLst>
              </a:custGeom>
              <a:grpFill/>
              <a:ln w="27426" cap="flat">
                <a:noFill/>
                <a:prstDash val="solid"/>
                <a:miter/>
              </a:ln>
            </p:spPr>
            <p:txBody>
              <a:bodyPr rtlCol="0" anchor="ctr"/>
              <a:lstStyle/>
              <a:p>
                <a:endParaRPr lang="en-US"/>
              </a:p>
            </p:txBody>
          </p:sp>
          <p:sp>
            <p:nvSpPr>
              <p:cNvPr id="24" name="Freeform 1308">
                <a:extLst>
                  <a:ext uri="{FF2B5EF4-FFF2-40B4-BE49-F238E27FC236}">
                    <a16:creationId xmlns:a16="http://schemas.microsoft.com/office/drawing/2014/main" id="{B71A2C10-0B24-2647-56D9-86281E15F95D}"/>
                  </a:ext>
                </a:extLst>
              </p:cNvPr>
              <p:cNvSpPr/>
              <p:nvPr/>
            </p:nvSpPr>
            <p:spPr>
              <a:xfrm>
                <a:off x="4870062" y="6057804"/>
                <a:ext cx="213935" cy="359302"/>
              </a:xfrm>
              <a:custGeom>
                <a:avLst/>
                <a:gdLst>
                  <a:gd name="connsiteX0" fmla="*/ 194737 w 213935"/>
                  <a:gd name="connsiteY0" fmla="*/ 2743 h 359302"/>
                  <a:gd name="connsiteX1" fmla="*/ 178280 w 213935"/>
                  <a:gd name="connsiteY1" fmla="*/ 16457 h 359302"/>
                  <a:gd name="connsiteX2" fmla="*/ 178280 w 213935"/>
                  <a:gd name="connsiteY2" fmla="*/ 21943 h 359302"/>
                  <a:gd name="connsiteX3" fmla="*/ 104225 w 213935"/>
                  <a:gd name="connsiteY3" fmla="*/ 87769 h 359302"/>
                  <a:gd name="connsiteX4" fmla="*/ 32913 w 213935"/>
                  <a:gd name="connsiteY4" fmla="*/ 19200 h 359302"/>
                  <a:gd name="connsiteX5" fmla="*/ 16457 w 213935"/>
                  <a:gd name="connsiteY5" fmla="*/ 0 h 359302"/>
                  <a:gd name="connsiteX6" fmla="*/ 0 w 213935"/>
                  <a:gd name="connsiteY6" fmla="*/ 21943 h 359302"/>
                  <a:gd name="connsiteX7" fmla="*/ 79540 w 213935"/>
                  <a:gd name="connsiteY7" fmla="*/ 117939 h 359302"/>
                  <a:gd name="connsiteX8" fmla="*/ 90511 w 213935"/>
                  <a:gd name="connsiteY8" fmla="*/ 131653 h 359302"/>
                  <a:gd name="connsiteX9" fmla="*/ 90511 w 213935"/>
                  <a:gd name="connsiteY9" fmla="*/ 235878 h 359302"/>
                  <a:gd name="connsiteX10" fmla="*/ 90511 w 213935"/>
                  <a:gd name="connsiteY10" fmla="*/ 235878 h 359302"/>
                  <a:gd name="connsiteX11" fmla="*/ 90511 w 213935"/>
                  <a:gd name="connsiteY11" fmla="*/ 337360 h 359302"/>
                  <a:gd name="connsiteX12" fmla="*/ 90511 w 213935"/>
                  <a:gd name="connsiteY12" fmla="*/ 348331 h 359302"/>
                  <a:gd name="connsiteX13" fmla="*/ 106968 w 213935"/>
                  <a:gd name="connsiteY13" fmla="*/ 359302 h 359302"/>
                  <a:gd name="connsiteX14" fmla="*/ 123425 w 213935"/>
                  <a:gd name="connsiteY14" fmla="*/ 345588 h 359302"/>
                  <a:gd name="connsiteX15" fmla="*/ 123425 w 213935"/>
                  <a:gd name="connsiteY15" fmla="*/ 337360 h 359302"/>
                  <a:gd name="connsiteX16" fmla="*/ 123425 w 213935"/>
                  <a:gd name="connsiteY16" fmla="*/ 134395 h 359302"/>
                  <a:gd name="connsiteX17" fmla="*/ 134395 w 213935"/>
                  <a:gd name="connsiteY17" fmla="*/ 120681 h 359302"/>
                  <a:gd name="connsiteX18" fmla="*/ 172794 w 213935"/>
                  <a:gd name="connsiteY18" fmla="*/ 101483 h 359302"/>
                  <a:gd name="connsiteX19" fmla="*/ 213936 w 213935"/>
                  <a:gd name="connsiteY19" fmla="*/ 21943 h 359302"/>
                  <a:gd name="connsiteX20" fmla="*/ 194737 w 213935"/>
                  <a:gd name="connsiteY20" fmla="*/ 2743 h 359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935" h="359302">
                    <a:moveTo>
                      <a:pt x="194737" y="2743"/>
                    </a:moveTo>
                    <a:cubicBezTo>
                      <a:pt x="186508" y="2743"/>
                      <a:pt x="178280" y="8229"/>
                      <a:pt x="178280" y="16457"/>
                    </a:cubicBezTo>
                    <a:cubicBezTo>
                      <a:pt x="178280" y="19200"/>
                      <a:pt x="178280" y="21943"/>
                      <a:pt x="178280" y="21943"/>
                    </a:cubicBezTo>
                    <a:cubicBezTo>
                      <a:pt x="175537" y="60341"/>
                      <a:pt x="142624" y="90512"/>
                      <a:pt x="104225" y="87769"/>
                    </a:cubicBezTo>
                    <a:cubicBezTo>
                      <a:pt x="65826" y="87769"/>
                      <a:pt x="35656" y="57598"/>
                      <a:pt x="32913" y="19200"/>
                    </a:cubicBezTo>
                    <a:cubicBezTo>
                      <a:pt x="32913" y="5486"/>
                      <a:pt x="27428" y="0"/>
                      <a:pt x="16457" y="0"/>
                    </a:cubicBezTo>
                    <a:cubicBezTo>
                      <a:pt x="5485" y="0"/>
                      <a:pt x="0" y="8229"/>
                      <a:pt x="0" y="21943"/>
                    </a:cubicBezTo>
                    <a:cubicBezTo>
                      <a:pt x="2743" y="68569"/>
                      <a:pt x="32913" y="104225"/>
                      <a:pt x="79540" y="117939"/>
                    </a:cubicBezTo>
                    <a:cubicBezTo>
                      <a:pt x="87768" y="120681"/>
                      <a:pt x="90511" y="123424"/>
                      <a:pt x="90511" y="131653"/>
                    </a:cubicBezTo>
                    <a:cubicBezTo>
                      <a:pt x="90511" y="167309"/>
                      <a:pt x="90511" y="200222"/>
                      <a:pt x="90511" y="235878"/>
                    </a:cubicBezTo>
                    <a:cubicBezTo>
                      <a:pt x="90511" y="235878"/>
                      <a:pt x="90511" y="235878"/>
                      <a:pt x="90511" y="235878"/>
                    </a:cubicBezTo>
                    <a:cubicBezTo>
                      <a:pt x="90511" y="268791"/>
                      <a:pt x="90511" y="301704"/>
                      <a:pt x="90511" y="337360"/>
                    </a:cubicBezTo>
                    <a:cubicBezTo>
                      <a:pt x="90511" y="340102"/>
                      <a:pt x="90511" y="345588"/>
                      <a:pt x="90511" y="348331"/>
                    </a:cubicBezTo>
                    <a:cubicBezTo>
                      <a:pt x="93254" y="356559"/>
                      <a:pt x="98740" y="359302"/>
                      <a:pt x="106968" y="359302"/>
                    </a:cubicBezTo>
                    <a:cubicBezTo>
                      <a:pt x="115196" y="359302"/>
                      <a:pt x="120682" y="353816"/>
                      <a:pt x="123425" y="345588"/>
                    </a:cubicBezTo>
                    <a:cubicBezTo>
                      <a:pt x="123425" y="342845"/>
                      <a:pt x="123425" y="340102"/>
                      <a:pt x="123425" y="337360"/>
                    </a:cubicBezTo>
                    <a:cubicBezTo>
                      <a:pt x="123425" y="268791"/>
                      <a:pt x="123425" y="200222"/>
                      <a:pt x="123425" y="134395"/>
                    </a:cubicBezTo>
                    <a:cubicBezTo>
                      <a:pt x="123425" y="126167"/>
                      <a:pt x="126167" y="123424"/>
                      <a:pt x="134395" y="120681"/>
                    </a:cubicBezTo>
                    <a:cubicBezTo>
                      <a:pt x="148109" y="115196"/>
                      <a:pt x="161823" y="109710"/>
                      <a:pt x="172794" y="101483"/>
                    </a:cubicBezTo>
                    <a:cubicBezTo>
                      <a:pt x="200222" y="82283"/>
                      <a:pt x="211193" y="54855"/>
                      <a:pt x="213936" y="21943"/>
                    </a:cubicBezTo>
                    <a:cubicBezTo>
                      <a:pt x="208450" y="10971"/>
                      <a:pt x="202965" y="2743"/>
                      <a:pt x="194737" y="2743"/>
                    </a:cubicBezTo>
                    <a:close/>
                  </a:path>
                </a:pathLst>
              </a:custGeom>
              <a:grpFill/>
              <a:ln w="27426" cap="flat">
                <a:noFill/>
                <a:prstDash val="solid"/>
                <a:miter/>
              </a:ln>
            </p:spPr>
            <p:txBody>
              <a:bodyPr rtlCol="0" anchor="ctr"/>
              <a:lstStyle/>
              <a:p>
                <a:endParaRPr lang="en-US"/>
              </a:p>
            </p:txBody>
          </p:sp>
        </p:grpSp>
        <p:sp>
          <p:nvSpPr>
            <p:cNvPr id="6" name="Freeform 1290">
              <a:extLst>
                <a:ext uri="{FF2B5EF4-FFF2-40B4-BE49-F238E27FC236}">
                  <a16:creationId xmlns:a16="http://schemas.microsoft.com/office/drawing/2014/main" id="{67D8327A-4E33-8139-817C-8940D4F04028}"/>
                </a:ext>
              </a:extLst>
            </p:cNvPr>
            <p:cNvSpPr/>
            <p:nvPr/>
          </p:nvSpPr>
          <p:spPr>
            <a:xfrm>
              <a:off x="5185480" y="5860326"/>
              <a:ext cx="326389" cy="573237"/>
            </a:xfrm>
            <a:custGeom>
              <a:avLst/>
              <a:gdLst>
                <a:gd name="connsiteX0" fmla="*/ 326389 w 326389"/>
                <a:gd name="connsiteY0" fmla="*/ 285247 h 573237"/>
                <a:gd name="connsiteX1" fmla="*/ 326389 w 326389"/>
                <a:gd name="connsiteY1" fmla="*/ 507411 h 573237"/>
                <a:gd name="connsiteX2" fmla="*/ 260563 w 326389"/>
                <a:gd name="connsiteY2" fmla="*/ 573237 h 573237"/>
                <a:gd name="connsiteX3" fmla="*/ 65826 w 326389"/>
                <a:gd name="connsiteY3" fmla="*/ 573237 h 573237"/>
                <a:gd name="connsiteX4" fmla="*/ 0 w 326389"/>
                <a:gd name="connsiteY4" fmla="*/ 507411 h 573237"/>
                <a:gd name="connsiteX5" fmla="*/ 0 w 326389"/>
                <a:gd name="connsiteY5" fmla="*/ 63083 h 573237"/>
                <a:gd name="connsiteX6" fmla="*/ 63083 w 326389"/>
                <a:gd name="connsiteY6" fmla="*/ 0 h 573237"/>
                <a:gd name="connsiteX7" fmla="*/ 263306 w 326389"/>
                <a:gd name="connsiteY7" fmla="*/ 0 h 573237"/>
                <a:gd name="connsiteX8" fmla="*/ 326389 w 326389"/>
                <a:gd name="connsiteY8" fmla="*/ 63083 h 573237"/>
                <a:gd name="connsiteX9" fmla="*/ 326389 w 326389"/>
                <a:gd name="connsiteY9" fmla="*/ 285247 h 573237"/>
                <a:gd name="connsiteX10" fmla="*/ 293476 w 326389"/>
                <a:gd name="connsiteY10" fmla="*/ 449813 h 573237"/>
                <a:gd name="connsiteX11" fmla="*/ 293476 w 326389"/>
                <a:gd name="connsiteY11" fmla="*/ 438842 h 573237"/>
                <a:gd name="connsiteX12" fmla="*/ 293476 w 326389"/>
                <a:gd name="connsiteY12" fmla="*/ 63083 h 573237"/>
                <a:gd name="connsiteX13" fmla="*/ 260563 w 326389"/>
                <a:gd name="connsiteY13" fmla="*/ 30170 h 573237"/>
                <a:gd name="connsiteX14" fmla="*/ 63083 w 326389"/>
                <a:gd name="connsiteY14" fmla="*/ 30170 h 573237"/>
                <a:gd name="connsiteX15" fmla="*/ 30171 w 326389"/>
                <a:gd name="connsiteY15" fmla="*/ 63083 h 573237"/>
                <a:gd name="connsiteX16" fmla="*/ 30171 w 326389"/>
                <a:gd name="connsiteY16" fmla="*/ 438842 h 573237"/>
                <a:gd name="connsiteX17" fmla="*/ 30171 w 326389"/>
                <a:gd name="connsiteY17" fmla="*/ 449813 h 573237"/>
                <a:gd name="connsiteX18" fmla="*/ 293476 w 326389"/>
                <a:gd name="connsiteY18" fmla="*/ 449813 h 573237"/>
                <a:gd name="connsiteX19" fmla="*/ 293476 w 326389"/>
                <a:gd name="connsiteY19" fmla="*/ 482725 h 573237"/>
                <a:gd name="connsiteX20" fmla="*/ 279763 w 326389"/>
                <a:gd name="connsiteY20" fmla="*/ 482725 h 573237"/>
                <a:gd name="connsiteX21" fmla="*/ 60341 w 326389"/>
                <a:gd name="connsiteY21" fmla="*/ 482725 h 573237"/>
                <a:gd name="connsiteX22" fmla="*/ 32914 w 326389"/>
                <a:gd name="connsiteY22" fmla="*/ 512896 h 573237"/>
                <a:gd name="connsiteX23" fmla="*/ 57598 w 326389"/>
                <a:gd name="connsiteY23" fmla="*/ 537581 h 573237"/>
                <a:gd name="connsiteX24" fmla="*/ 82283 w 326389"/>
                <a:gd name="connsiteY24" fmla="*/ 537581 h 573237"/>
                <a:gd name="connsiteX25" fmla="*/ 263306 w 326389"/>
                <a:gd name="connsiteY25" fmla="*/ 537581 h 573237"/>
                <a:gd name="connsiteX26" fmla="*/ 290734 w 326389"/>
                <a:gd name="connsiteY26" fmla="*/ 518382 h 573237"/>
                <a:gd name="connsiteX27" fmla="*/ 293476 w 326389"/>
                <a:gd name="connsiteY27" fmla="*/ 482725 h 57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6389" h="573237">
                  <a:moveTo>
                    <a:pt x="326389" y="285247"/>
                  </a:moveTo>
                  <a:cubicBezTo>
                    <a:pt x="326389" y="359301"/>
                    <a:pt x="326389" y="433356"/>
                    <a:pt x="326389" y="507411"/>
                  </a:cubicBezTo>
                  <a:cubicBezTo>
                    <a:pt x="326389" y="548552"/>
                    <a:pt x="304447" y="570494"/>
                    <a:pt x="260563" y="573237"/>
                  </a:cubicBezTo>
                  <a:cubicBezTo>
                    <a:pt x="194737" y="573237"/>
                    <a:pt x="131653" y="573237"/>
                    <a:pt x="65826" y="573237"/>
                  </a:cubicBezTo>
                  <a:cubicBezTo>
                    <a:pt x="24685" y="573237"/>
                    <a:pt x="0" y="548552"/>
                    <a:pt x="0" y="507411"/>
                  </a:cubicBezTo>
                  <a:cubicBezTo>
                    <a:pt x="0" y="359301"/>
                    <a:pt x="0" y="211192"/>
                    <a:pt x="0" y="63083"/>
                  </a:cubicBezTo>
                  <a:cubicBezTo>
                    <a:pt x="0" y="24685"/>
                    <a:pt x="24685" y="0"/>
                    <a:pt x="63083" y="0"/>
                  </a:cubicBezTo>
                  <a:cubicBezTo>
                    <a:pt x="128910" y="0"/>
                    <a:pt x="194737" y="0"/>
                    <a:pt x="263306" y="0"/>
                  </a:cubicBezTo>
                  <a:cubicBezTo>
                    <a:pt x="304447" y="0"/>
                    <a:pt x="326389" y="24685"/>
                    <a:pt x="326389" y="63083"/>
                  </a:cubicBezTo>
                  <a:cubicBezTo>
                    <a:pt x="326389" y="137138"/>
                    <a:pt x="326389" y="211192"/>
                    <a:pt x="326389" y="285247"/>
                  </a:cubicBezTo>
                  <a:close/>
                  <a:moveTo>
                    <a:pt x="293476" y="449813"/>
                  </a:moveTo>
                  <a:cubicBezTo>
                    <a:pt x="293476" y="444327"/>
                    <a:pt x="293476" y="441584"/>
                    <a:pt x="293476" y="438842"/>
                  </a:cubicBezTo>
                  <a:cubicBezTo>
                    <a:pt x="293476" y="312675"/>
                    <a:pt x="293476" y="189250"/>
                    <a:pt x="293476" y="63083"/>
                  </a:cubicBezTo>
                  <a:cubicBezTo>
                    <a:pt x="293476" y="41141"/>
                    <a:pt x="282505" y="30170"/>
                    <a:pt x="260563" y="30170"/>
                  </a:cubicBezTo>
                  <a:cubicBezTo>
                    <a:pt x="194737" y="30170"/>
                    <a:pt x="128910" y="30170"/>
                    <a:pt x="63083" y="30170"/>
                  </a:cubicBezTo>
                  <a:cubicBezTo>
                    <a:pt x="41142" y="30170"/>
                    <a:pt x="30171" y="41141"/>
                    <a:pt x="30171" y="63083"/>
                  </a:cubicBezTo>
                  <a:cubicBezTo>
                    <a:pt x="30171" y="189250"/>
                    <a:pt x="30171" y="312675"/>
                    <a:pt x="30171" y="438842"/>
                  </a:cubicBezTo>
                  <a:cubicBezTo>
                    <a:pt x="30171" y="441584"/>
                    <a:pt x="30171" y="447070"/>
                    <a:pt x="30171" y="449813"/>
                  </a:cubicBezTo>
                  <a:cubicBezTo>
                    <a:pt x="120682" y="449813"/>
                    <a:pt x="205708" y="449813"/>
                    <a:pt x="293476" y="449813"/>
                  </a:cubicBezTo>
                  <a:close/>
                  <a:moveTo>
                    <a:pt x="293476" y="482725"/>
                  </a:moveTo>
                  <a:cubicBezTo>
                    <a:pt x="287991" y="482725"/>
                    <a:pt x="285248" y="482725"/>
                    <a:pt x="279763" y="482725"/>
                  </a:cubicBezTo>
                  <a:cubicBezTo>
                    <a:pt x="205708" y="482725"/>
                    <a:pt x="134395" y="482725"/>
                    <a:pt x="60341" y="482725"/>
                  </a:cubicBezTo>
                  <a:cubicBezTo>
                    <a:pt x="30171" y="482725"/>
                    <a:pt x="30171" y="482725"/>
                    <a:pt x="32914" y="512896"/>
                  </a:cubicBezTo>
                  <a:cubicBezTo>
                    <a:pt x="35656" y="526610"/>
                    <a:pt x="43884" y="537581"/>
                    <a:pt x="57598" y="537581"/>
                  </a:cubicBezTo>
                  <a:cubicBezTo>
                    <a:pt x="65826" y="537581"/>
                    <a:pt x="74055" y="537581"/>
                    <a:pt x="82283" y="537581"/>
                  </a:cubicBezTo>
                  <a:cubicBezTo>
                    <a:pt x="142624" y="537581"/>
                    <a:pt x="202965" y="537581"/>
                    <a:pt x="263306" y="537581"/>
                  </a:cubicBezTo>
                  <a:cubicBezTo>
                    <a:pt x="277020" y="537581"/>
                    <a:pt x="287991" y="532096"/>
                    <a:pt x="290734" y="518382"/>
                  </a:cubicBezTo>
                  <a:cubicBezTo>
                    <a:pt x="293476" y="507411"/>
                    <a:pt x="293476" y="496439"/>
                    <a:pt x="293476" y="482725"/>
                  </a:cubicBezTo>
                  <a:close/>
                </a:path>
              </a:pathLst>
            </a:custGeom>
            <a:grpFill/>
            <a:ln w="27426" cap="flat">
              <a:noFill/>
              <a:prstDash val="solid"/>
              <a:miter/>
            </a:ln>
          </p:spPr>
          <p:txBody>
            <a:bodyPr rtlCol="0" anchor="ctr"/>
            <a:lstStyle/>
            <a:p>
              <a:endParaRPr lang="en-US"/>
            </a:p>
          </p:txBody>
        </p:sp>
        <p:sp>
          <p:nvSpPr>
            <p:cNvPr id="7" name="Freeform 1291">
              <a:extLst>
                <a:ext uri="{FF2B5EF4-FFF2-40B4-BE49-F238E27FC236}">
                  <a16:creationId xmlns:a16="http://schemas.microsoft.com/office/drawing/2014/main" id="{DE495210-ABCC-0CCE-21B3-84C7B1C3D014}"/>
                </a:ext>
              </a:extLst>
            </p:cNvPr>
            <p:cNvSpPr/>
            <p:nvPr/>
          </p:nvSpPr>
          <p:spPr>
            <a:xfrm>
              <a:off x="4804236" y="5852097"/>
              <a:ext cx="329794" cy="212798"/>
            </a:xfrm>
            <a:custGeom>
              <a:avLst/>
              <a:gdLst>
                <a:gd name="connsiteX0" fmla="*/ 2743 w 329794"/>
                <a:gd name="connsiteY0" fmla="*/ 38399 h 212798"/>
                <a:gd name="connsiteX1" fmla="*/ 2743 w 329794"/>
                <a:gd name="connsiteY1" fmla="*/ 16457 h 212798"/>
                <a:gd name="connsiteX2" fmla="*/ 16456 w 329794"/>
                <a:gd name="connsiteY2" fmla="*/ 0 h 212798"/>
                <a:gd name="connsiteX3" fmla="*/ 32913 w 329794"/>
                <a:gd name="connsiteY3" fmla="*/ 16457 h 212798"/>
                <a:gd name="connsiteX4" fmla="*/ 32913 w 329794"/>
                <a:gd name="connsiteY4" fmla="*/ 46627 h 212798"/>
                <a:gd name="connsiteX5" fmla="*/ 172794 w 329794"/>
                <a:gd name="connsiteY5" fmla="*/ 181022 h 212798"/>
                <a:gd name="connsiteX6" fmla="*/ 298961 w 329794"/>
                <a:gd name="connsiteY6" fmla="*/ 57598 h 212798"/>
                <a:gd name="connsiteX7" fmla="*/ 298961 w 329794"/>
                <a:gd name="connsiteY7" fmla="*/ 19200 h 212798"/>
                <a:gd name="connsiteX8" fmla="*/ 315418 w 329794"/>
                <a:gd name="connsiteY8" fmla="*/ 0 h 212798"/>
                <a:gd name="connsiteX9" fmla="*/ 329132 w 329794"/>
                <a:gd name="connsiteY9" fmla="*/ 19200 h 212798"/>
                <a:gd name="connsiteX10" fmla="*/ 307189 w 329794"/>
                <a:gd name="connsiteY10" fmla="*/ 131653 h 212798"/>
                <a:gd name="connsiteX11" fmla="*/ 117939 w 329794"/>
                <a:gd name="connsiteY11" fmla="*/ 205707 h 212798"/>
                <a:gd name="connsiteX12" fmla="*/ 0 w 329794"/>
                <a:gd name="connsiteY12" fmla="*/ 46627 h 212798"/>
                <a:gd name="connsiteX13" fmla="*/ 2743 w 329794"/>
                <a:gd name="connsiteY13" fmla="*/ 38399 h 212798"/>
                <a:gd name="connsiteX14" fmla="*/ 2743 w 329794"/>
                <a:gd name="connsiteY14" fmla="*/ 38399 h 212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794" h="212798">
                  <a:moveTo>
                    <a:pt x="2743" y="38399"/>
                  </a:moveTo>
                  <a:cubicBezTo>
                    <a:pt x="2743" y="30171"/>
                    <a:pt x="2743" y="21943"/>
                    <a:pt x="2743" y="16457"/>
                  </a:cubicBezTo>
                  <a:cubicBezTo>
                    <a:pt x="2743" y="8229"/>
                    <a:pt x="8228" y="0"/>
                    <a:pt x="16456" y="0"/>
                  </a:cubicBezTo>
                  <a:cubicBezTo>
                    <a:pt x="24685" y="0"/>
                    <a:pt x="32913" y="5486"/>
                    <a:pt x="32913" y="16457"/>
                  </a:cubicBezTo>
                  <a:cubicBezTo>
                    <a:pt x="32913" y="27428"/>
                    <a:pt x="32913" y="35656"/>
                    <a:pt x="32913" y="46627"/>
                  </a:cubicBezTo>
                  <a:cubicBezTo>
                    <a:pt x="35656" y="126167"/>
                    <a:pt x="95997" y="181022"/>
                    <a:pt x="172794" y="181022"/>
                  </a:cubicBezTo>
                  <a:cubicBezTo>
                    <a:pt x="238621" y="178280"/>
                    <a:pt x="293476" y="123424"/>
                    <a:pt x="298961" y="57598"/>
                  </a:cubicBezTo>
                  <a:cubicBezTo>
                    <a:pt x="298961" y="43884"/>
                    <a:pt x="298961" y="32913"/>
                    <a:pt x="298961" y="19200"/>
                  </a:cubicBezTo>
                  <a:cubicBezTo>
                    <a:pt x="298961" y="8229"/>
                    <a:pt x="304447" y="0"/>
                    <a:pt x="315418" y="0"/>
                  </a:cubicBezTo>
                  <a:cubicBezTo>
                    <a:pt x="326389" y="0"/>
                    <a:pt x="329132" y="8229"/>
                    <a:pt x="329132" y="19200"/>
                  </a:cubicBezTo>
                  <a:cubicBezTo>
                    <a:pt x="331875" y="57598"/>
                    <a:pt x="326389" y="95997"/>
                    <a:pt x="307189" y="131653"/>
                  </a:cubicBezTo>
                  <a:cubicBezTo>
                    <a:pt x="268791" y="197479"/>
                    <a:pt x="191994" y="227650"/>
                    <a:pt x="117939" y="205707"/>
                  </a:cubicBezTo>
                  <a:cubicBezTo>
                    <a:pt x="46627" y="186508"/>
                    <a:pt x="0" y="120681"/>
                    <a:pt x="0" y="46627"/>
                  </a:cubicBezTo>
                  <a:cubicBezTo>
                    <a:pt x="2743" y="41141"/>
                    <a:pt x="2743" y="41141"/>
                    <a:pt x="2743" y="38399"/>
                  </a:cubicBezTo>
                  <a:cubicBezTo>
                    <a:pt x="2743" y="38399"/>
                    <a:pt x="2743" y="38399"/>
                    <a:pt x="2743" y="38399"/>
                  </a:cubicBezTo>
                  <a:close/>
                </a:path>
              </a:pathLst>
            </a:custGeom>
            <a:grpFill/>
            <a:ln w="27426" cap="flat">
              <a:noFill/>
              <a:prstDash val="solid"/>
              <a:miter/>
            </a:ln>
          </p:spPr>
          <p:txBody>
            <a:bodyPr rtlCol="0" anchor="ctr"/>
            <a:lstStyle/>
            <a:p>
              <a:endParaRPr lang="en-US"/>
            </a:p>
          </p:txBody>
        </p:sp>
        <p:sp>
          <p:nvSpPr>
            <p:cNvPr id="8" name="Freeform 1292">
              <a:extLst>
                <a:ext uri="{FF2B5EF4-FFF2-40B4-BE49-F238E27FC236}">
                  <a16:creationId xmlns:a16="http://schemas.microsoft.com/office/drawing/2014/main" id="{50699FBC-B457-3242-992C-9235AF635F5C}"/>
                </a:ext>
              </a:extLst>
            </p:cNvPr>
            <p:cNvSpPr/>
            <p:nvPr/>
          </p:nvSpPr>
          <p:spPr>
            <a:xfrm>
              <a:off x="4867319" y="6057804"/>
              <a:ext cx="208450" cy="356559"/>
            </a:xfrm>
            <a:custGeom>
              <a:avLst/>
              <a:gdLst>
                <a:gd name="connsiteX0" fmla="*/ 90511 w 208450"/>
                <a:gd name="connsiteY0" fmla="*/ 235878 h 356559"/>
                <a:gd name="connsiteX1" fmla="*/ 90511 w 208450"/>
                <a:gd name="connsiteY1" fmla="*/ 131653 h 356559"/>
                <a:gd name="connsiteX2" fmla="*/ 79541 w 208450"/>
                <a:gd name="connsiteY2" fmla="*/ 117939 h 356559"/>
                <a:gd name="connsiteX3" fmla="*/ 0 w 208450"/>
                <a:gd name="connsiteY3" fmla="*/ 21943 h 356559"/>
                <a:gd name="connsiteX4" fmla="*/ 16457 w 208450"/>
                <a:gd name="connsiteY4" fmla="*/ 0 h 356559"/>
                <a:gd name="connsiteX5" fmla="*/ 32914 w 208450"/>
                <a:gd name="connsiteY5" fmla="*/ 19200 h 356559"/>
                <a:gd name="connsiteX6" fmla="*/ 104225 w 208450"/>
                <a:gd name="connsiteY6" fmla="*/ 87769 h 356559"/>
                <a:gd name="connsiteX7" fmla="*/ 178280 w 208450"/>
                <a:gd name="connsiteY7" fmla="*/ 21943 h 356559"/>
                <a:gd name="connsiteX8" fmla="*/ 178280 w 208450"/>
                <a:gd name="connsiteY8" fmla="*/ 16457 h 356559"/>
                <a:gd name="connsiteX9" fmla="*/ 194737 w 208450"/>
                <a:gd name="connsiteY9" fmla="*/ 2743 h 356559"/>
                <a:gd name="connsiteX10" fmla="*/ 208450 w 208450"/>
                <a:gd name="connsiteY10" fmla="*/ 19200 h 356559"/>
                <a:gd name="connsiteX11" fmla="*/ 167309 w 208450"/>
                <a:gd name="connsiteY11" fmla="*/ 98740 h 356559"/>
                <a:gd name="connsiteX12" fmla="*/ 128910 w 208450"/>
                <a:gd name="connsiteY12" fmla="*/ 117939 h 356559"/>
                <a:gd name="connsiteX13" fmla="*/ 117939 w 208450"/>
                <a:gd name="connsiteY13" fmla="*/ 131653 h 356559"/>
                <a:gd name="connsiteX14" fmla="*/ 117939 w 208450"/>
                <a:gd name="connsiteY14" fmla="*/ 334617 h 356559"/>
                <a:gd name="connsiteX15" fmla="*/ 117939 w 208450"/>
                <a:gd name="connsiteY15" fmla="*/ 342845 h 356559"/>
                <a:gd name="connsiteX16" fmla="*/ 101483 w 208450"/>
                <a:gd name="connsiteY16" fmla="*/ 356559 h 356559"/>
                <a:gd name="connsiteX17" fmla="*/ 85026 w 208450"/>
                <a:gd name="connsiteY17" fmla="*/ 345588 h 356559"/>
                <a:gd name="connsiteX18" fmla="*/ 85026 w 208450"/>
                <a:gd name="connsiteY18" fmla="*/ 334617 h 356559"/>
                <a:gd name="connsiteX19" fmla="*/ 90511 w 208450"/>
                <a:gd name="connsiteY19" fmla="*/ 235878 h 356559"/>
                <a:gd name="connsiteX20" fmla="*/ 90511 w 208450"/>
                <a:gd name="connsiteY20" fmla="*/ 235878 h 35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450" h="356559">
                  <a:moveTo>
                    <a:pt x="90511" y="235878"/>
                  </a:moveTo>
                  <a:cubicBezTo>
                    <a:pt x="90511" y="200222"/>
                    <a:pt x="90511" y="167309"/>
                    <a:pt x="90511" y="131653"/>
                  </a:cubicBezTo>
                  <a:cubicBezTo>
                    <a:pt x="90511" y="123424"/>
                    <a:pt x="87769" y="120681"/>
                    <a:pt x="79541" y="117939"/>
                  </a:cubicBezTo>
                  <a:cubicBezTo>
                    <a:pt x="35656" y="106968"/>
                    <a:pt x="2743" y="68569"/>
                    <a:pt x="0" y="21943"/>
                  </a:cubicBezTo>
                  <a:cubicBezTo>
                    <a:pt x="0" y="8229"/>
                    <a:pt x="5486" y="0"/>
                    <a:pt x="16457" y="0"/>
                  </a:cubicBezTo>
                  <a:cubicBezTo>
                    <a:pt x="27428" y="0"/>
                    <a:pt x="32914" y="5486"/>
                    <a:pt x="32914" y="19200"/>
                  </a:cubicBezTo>
                  <a:cubicBezTo>
                    <a:pt x="35656" y="57598"/>
                    <a:pt x="65827" y="87769"/>
                    <a:pt x="104225" y="87769"/>
                  </a:cubicBezTo>
                  <a:cubicBezTo>
                    <a:pt x="142624" y="87769"/>
                    <a:pt x="172794" y="60341"/>
                    <a:pt x="178280" y="21943"/>
                  </a:cubicBezTo>
                  <a:cubicBezTo>
                    <a:pt x="178280" y="19200"/>
                    <a:pt x="178280" y="16457"/>
                    <a:pt x="178280" y="16457"/>
                  </a:cubicBezTo>
                  <a:cubicBezTo>
                    <a:pt x="181023" y="5486"/>
                    <a:pt x="186508" y="0"/>
                    <a:pt x="194737" y="2743"/>
                  </a:cubicBezTo>
                  <a:cubicBezTo>
                    <a:pt x="202965" y="2743"/>
                    <a:pt x="208450" y="10971"/>
                    <a:pt x="208450" y="19200"/>
                  </a:cubicBezTo>
                  <a:cubicBezTo>
                    <a:pt x="208450" y="52112"/>
                    <a:pt x="194737" y="79540"/>
                    <a:pt x="167309" y="98740"/>
                  </a:cubicBezTo>
                  <a:cubicBezTo>
                    <a:pt x="156338" y="106968"/>
                    <a:pt x="142624" y="112453"/>
                    <a:pt x="128910" y="117939"/>
                  </a:cubicBezTo>
                  <a:cubicBezTo>
                    <a:pt x="120682" y="120681"/>
                    <a:pt x="117939" y="123424"/>
                    <a:pt x="117939" y="131653"/>
                  </a:cubicBezTo>
                  <a:cubicBezTo>
                    <a:pt x="117939" y="200222"/>
                    <a:pt x="117939" y="268791"/>
                    <a:pt x="117939" y="334617"/>
                  </a:cubicBezTo>
                  <a:cubicBezTo>
                    <a:pt x="117939" y="337360"/>
                    <a:pt x="117939" y="340102"/>
                    <a:pt x="117939" y="342845"/>
                  </a:cubicBezTo>
                  <a:cubicBezTo>
                    <a:pt x="115197" y="351074"/>
                    <a:pt x="109711" y="356559"/>
                    <a:pt x="101483" y="356559"/>
                  </a:cubicBezTo>
                  <a:cubicBezTo>
                    <a:pt x="93254" y="356559"/>
                    <a:pt x="87769" y="353816"/>
                    <a:pt x="85026" y="345588"/>
                  </a:cubicBezTo>
                  <a:cubicBezTo>
                    <a:pt x="85026" y="342845"/>
                    <a:pt x="85026" y="337360"/>
                    <a:pt x="85026" y="334617"/>
                  </a:cubicBezTo>
                  <a:cubicBezTo>
                    <a:pt x="90511" y="301704"/>
                    <a:pt x="90511" y="268791"/>
                    <a:pt x="90511" y="235878"/>
                  </a:cubicBezTo>
                  <a:cubicBezTo>
                    <a:pt x="90511" y="235878"/>
                    <a:pt x="90511" y="235878"/>
                    <a:pt x="90511" y="235878"/>
                  </a:cubicBezTo>
                  <a:close/>
                </a:path>
              </a:pathLst>
            </a:custGeom>
            <a:grpFill/>
            <a:ln w="27426" cap="flat">
              <a:noFill/>
              <a:prstDash val="solid"/>
              <a:miter/>
            </a:ln>
          </p:spPr>
          <p:txBody>
            <a:bodyPr rtlCol="0" anchor="ctr"/>
            <a:lstStyle/>
            <a:p>
              <a:endParaRPr lang="en-US"/>
            </a:p>
          </p:txBody>
        </p:sp>
        <p:sp>
          <p:nvSpPr>
            <p:cNvPr id="9" name="Freeform 1293">
              <a:extLst>
                <a:ext uri="{FF2B5EF4-FFF2-40B4-BE49-F238E27FC236}">
                  <a16:creationId xmlns:a16="http://schemas.microsoft.com/office/drawing/2014/main" id="{39EEE0E7-956C-AAE7-9AA3-4AE9B72B271D}"/>
                </a:ext>
              </a:extLst>
            </p:cNvPr>
            <p:cNvSpPr/>
            <p:nvPr/>
          </p:nvSpPr>
          <p:spPr>
            <a:xfrm>
              <a:off x="4422305" y="5325487"/>
              <a:ext cx="343531" cy="341238"/>
            </a:xfrm>
            <a:custGeom>
              <a:avLst/>
              <a:gdLst>
                <a:gd name="connsiteX0" fmla="*/ 686 w 343531"/>
                <a:gd name="connsiteY0" fmla="*/ 301704 h 341238"/>
                <a:gd name="connsiteX1" fmla="*/ 266734 w 343531"/>
                <a:gd name="connsiteY1" fmla="*/ 2742 h 341238"/>
                <a:gd name="connsiteX2" fmla="*/ 321589 w 343531"/>
                <a:gd name="connsiteY2" fmla="*/ 0 h 341238"/>
                <a:gd name="connsiteX3" fmla="*/ 343532 w 343531"/>
                <a:gd name="connsiteY3" fmla="*/ 16456 h 341238"/>
                <a:gd name="connsiteX4" fmla="*/ 321589 w 343531"/>
                <a:gd name="connsiteY4" fmla="*/ 32913 h 341238"/>
                <a:gd name="connsiteX5" fmla="*/ 69255 w 343531"/>
                <a:gd name="connsiteY5" fmla="*/ 172794 h 341238"/>
                <a:gd name="connsiteX6" fmla="*/ 33599 w 343531"/>
                <a:gd name="connsiteY6" fmla="*/ 320903 h 341238"/>
                <a:gd name="connsiteX7" fmla="*/ 28113 w 343531"/>
                <a:gd name="connsiteY7" fmla="*/ 337359 h 341238"/>
                <a:gd name="connsiteX8" fmla="*/ 14399 w 343531"/>
                <a:gd name="connsiteY8" fmla="*/ 340102 h 341238"/>
                <a:gd name="connsiteX9" fmla="*/ 3429 w 343531"/>
                <a:gd name="connsiteY9" fmla="*/ 326389 h 341238"/>
                <a:gd name="connsiteX10" fmla="*/ 686 w 343531"/>
                <a:gd name="connsiteY10" fmla="*/ 301704 h 34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531" h="341238">
                  <a:moveTo>
                    <a:pt x="686" y="301704"/>
                  </a:moveTo>
                  <a:cubicBezTo>
                    <a:pt x="3429" y="148109"/>
                    <a:pt x="115882" y="24685"/>
                    <a:pt x="266734" y="2742"/>
                  </a:cubicBezTo>
                  <a:cubicBezTo>
                    <a:pt x="283191" y="0"/>
                    <a:pt x="302390" y="0"/>
                    <a:pt x="321589" y="0"/>
                  </a:cubicBezTo>
                  <a:cubicBezTo>
                    <a:pt x="335303" y="0"/>
                    <a:pt x="343532" y="5485"/>
                    <a:pt x="343532" y="16456"/>
                  </a:cubicBezTo>
                  <a:cubicBezTo>
                    <a:pt x="343532" y="27428"/>
                    <a:pt x="335303" y="32913"/>
                    <a:pt x="321589" y="32913"/>
                  </a:cubicBezTo>
                  <a:cubicBezTo>
                    <a:pt x="211879" y="30170"/>
                    <a:pt x="126853" y="79540"/>
                    <a:pt x="69255" y="172794"/>
                  </a:cubicBezTo>
                  <a:cubicBezTo>
                    <a:pt x="41827" y="216678"/>
                    <a:pt x="30856" y="268790"/>
                    <a:pt x="33599" y="320903"/>
                  </a:cubicBezTo>
                  <a:cubicBezTo>
                    <a:pt x="33599" y="326389"/>
                    <a:pt x="30856" y="334616"/>
                    <a:pt x="28113" y="337359"/>
                  </a:cubicBezTo>
                  <a:cubicBezTo>
                    <a:pt x="25371" y="340102"/>
                    <a:pt x="17142" y="342845"/>
                    <a:pt x="14399" y="340102"/>
                  </a:cubicBezTo>
                  <a:cubicBezTo>
                    <a:pt x="8914" y="337359"/>
                    <a:pt x="6171" y="331874"/>
                    <a:pt x="3429" y="326389"/>
                  </a:cubicBezTo>
                  <a:cubicBezTo>
                    <a:pt x="-2057" y="318160"/>
                    <a:pt x="686" y="309932"/>
                    <a:pt x="686" y="301704"/>
                  </a:cubicBezTo>
                  <a:close/>
                </a:path>
              </a:pathLst>
            </a:custGeom>
            <a:grpFill/>
            <a:ln w="27426" cap="flat">
              <a:noFill/>
              <a:prstDash val="solid"/>
              <a:miter/>
            </a:ln>
          </p:spPr>
          <p:txBody>
            <a:bodyPr rtlCol="0" anchor="ctr"/>
            <a:lstStyle/>
            <a:p>
              <a:endParaRPr lang="en-US"/>
            </a:p>
          </p:txBody>
        </p:sp>
        <p:sp>
          <p:nvSpPr>
            <p:cNvPr id="10" name="Freeform 1294">
              <a:extLst>
                <a:ext uri="{FF2B5EF4-FFF2-40B4-BE49-F238E27FC236}">
                  <a16:creationId xmlns:a16="http://schemas.microsoft.com/office/drawing/2014/main" id="{55DF5626-B3D5-9308-E7A3-2105C3B6B2ED}"/>
                </a:ext>
              </a:extLst>
            </p:cNvPr>
            <p:cNvSpPr/>
            <p:nvPr/>
          </p:nvSpPr>
          <p:spPr>
            <a:xfrm>
              <a:off x="4590300" y="6003635"/>
              <a:ext cx="231139" cy="410728"/>
            </a:xfrm>
            <a:custGeom>
              <a:avLst/>
              <a:gdLst>
                <a:gd name="connsiteX0" fmla="*/ 2743 w 231139"/>
                <a:gd name="connsiteY0" fmla="*/ 391530 h 410728"/>
                <a:gd name="connsiteX1" fmla="*/ 19199 w 231139"/>
                <a:gd name="connsiteY1" fmla="*/ 210507 h 410728"/>
                <a:gd name="connsiteX2" fmla="*/ 24685 w 231139"/>
                <a:gd name="connsiteY2" fmla="*/ 150166 h 410728"/>
                <a:gd name="connsiteX3" fmla="*/ 115196 w 231139"/>
                <a:gd name="connsiteY3" fmla="*/ 37713 h 410728"/>
                <a:gd name="connsiteX4" fmla="*/ 208450 w 231139"/>
                <a:gd name="connsiteY4" fmla="*/ 2057 h 410728"/>
                <a:gd name="connsiteX5" fmla="*/ 224907 w 231139"/>
                <a:gd name="connsiteY5" fmla="*/ 2057 h 410728"/>
                <a:gd name="connsiteX6" fmla="*/ 230392 w 231139"/>
                <a:gd name="connsiteY6" fmla="*/ 15771 h 410728"/>
                <a:gd name="connsiteX7" fmla="*/ 219421 w 231139"/>
                <a:gd name="connsiteY7" fmla="*/ 29485 h 410728"/>
                <a:gd name="connsiteX8" fmla="*/ 131653 w 231139"/>
                <a:gd name="connsiteY8" fmla="*/ 62398 h 410728"/>
                <a:gd name="connsiteX9" fmla="*/ 52112 w 231139"/>
                <a:gd name="connsiteY9" fmla="*/ 169366 h 410728"/>
                <a:gd name="connsiteX10" fmla="*/ 30170 w 231139"/>
                <a:gd name="connsiteY10" fmla="*/ 394272 h 410728"/>
                <a:gd name="connsiteX11" fmla="*/ 16456 w 231139"/>
                <a:gd name="connsiteY11" fmla="*/ 410729 h 410728"/>
                <a:gd name="connsiteX12" fmla="*/ 0 w 231139"/>
                <a:gd name="connsiteY12" fmla="*/ 402501 h 410728"/>
                <a:gd name="connsiteX13" fmla="*/ 2743 w 231139"/>
                <a:gd name="connsiteY13" fmla="*/ 391530 h 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139" h="410728">
                  <a:moveTo>
                    <a:pt x="2743" y="391530"/>
                  </a:moveTo>
                  <a:cubicBezTo>
                    <a:pt x="8228" y="328446"/>
                    <a:pt x="13714" y="268105"/>
                    <a:pt x="19199" y="210507"/>
                  </a:cubicBezTo>
                  <a:cubicBezTo>
                    <a:pt x="21942" y="191308"/>
                    <a:pt x="21942" y="172109"/>
                    <a:pt x="24685" y="150166"/>
                  </a:cubicBezTo>
                  <a:cubicBezTo>
                    <a:pt x="35656" y="98054"/>
                    <a:pt x="65826" y="59655"/>
                    <a:pt x="115196" y="37713"/>
                  </a:cubicBezTo>
                  <a:cubicBezTo>
                    <a:pt x="145367" y="23999"/>
                    <a:pt x="178280" y="13028"/>
                    <a:pt x="208450" y="2057"/>
                  </a:cubicBezTo>
                  <a:cubicBezTo>
                    <a:pt x="213936" y="-686"/>
                    <a:pt x="222164" y="-686"/>
                    <a:pt x="224907" y="2057"/>
                  </a:cubicBezTo>
                  <a:cubicBezTo>
                    <a:pt x="227650" y="4800"/>
                    <a:pt x="233135" y="13028"/>
                    <a:pt x="230392" y="15771"/>
                  </a:cubicBezTo>
                  <a:cubicBezTo>
                    <a:pt x="227650" y="21257"/>
                    <a:pt x="222164" y="29485"/>
                    <a:pt x="219421" y="29485"/>
                  </a:cubicBezTo>
                  <a:cubicBezTo>
                    <a:pt x="191994" y="40456"/>
                    <a:pt x="161823" y="51427"/>
                    <a:pt x="131653" y="62398"/>
                  </a:cubicBezTo>
                  <a:cubicBezTo>
                    <a:pt x="82283" y="81597"/>
                    <a:pt x="54855" y="117254"/>
                    <a:pt x="52112" y="169366"/>
                  </a:cubicBezTo>
                  <a:cubicBezTo>
                    <a:pt x="43884" y="243420"/>
                    <a:pt x="38399" y="320218"/>
                    <a:pt x="30170" y="394272"/>
                  </a:cubicBezTo>
                  <a:cubicBezTo>
                    <a:pt x="30170" y="402501"/>
                    <a:pt x="24685" y="410729"/>
                    <a:pt x="16456" y="410729"/>
                  </a:cubicBezTo>
                  <a:cubicBezTo>
                    <a:pt x="10971" y="410729"/>
                    <a:pt x="5485" y="405244"/>
                    <a:pt x="0" y="402501"/>
                  </a:cubicBezTo>
                  <a:cubicBezTo>
                    <a:pt x="0" y="399758"/>
                    <a:pt x="2743" y="394272"/>
                    <a:pt x="2743" y="391530"/>
                  </a:cubicBezTo>
                  <a:close/>
                </a:path>
              </a:pathLst>
            </a:custGeom>
            <a:grpFill/>
            <a:ln w="27426" cap="flat">
              <a:noFill/>
              <a:prstDash val="solid"/>
              <a:miter/>
            </a:ln>
          </p:spPr>
          <p:txBody>
            <a:bodyPr rtlCol="0" anchor="ctr"/>
            <a:lstStyle/>
            <a:p>
              <a:endParaRPr lang="en-US"/>
            </a:p>
          </p:txBody>
        </p:sp>
        <p:sp>
          <p:nvSpPr>
            <p:cNvPr id="11" name="Freeform 1295">
              <a:extLst>
                <a:ext uri="{FF2B5EF4-FFF2-40B4-BE49-F238E27FC236}">
                  <a16:creationId xmlns:a16="http://schemas.microsoft.com/office/drawing/2014/main" id="{19DB5127-DC59-F21C-AFA2-A7DE4F7EF668}"/>
                </a:ext>
              </a:extLst>
            </p:cNvPr>
            <p:cNvSpPr/>
            <p:nvPr/>
          </p:nvSpPr>
          <p:spPr>
            <a:xfrm>
              <a:off x="4540930" y="5440337"/>
              <a:ext cx="213935" cy="217023"/>
            </a:xfrm>
            <a:custGeom>
              <a:avLst/>
              <a:gdLst>
                <a:gd name="connsiteX0" fmla="*/ 183765 w 213935"/>
                <a:gd name="connsiteY0" fmla="*/ 36002 h 217023"/>
                <a:gd name="connsiteX1" fmla="*/ 30171 w 213935"/>
                <a:gd name="connsiteY1" fmla="*/ 192339 h 217023"/>
                <a:gd name="connsiteX2" fmla="*/ 30171 w 213935"/>
                <a:gd name="connsiteY2" fmla="*/ 203310 h 217023"/>
                <a:gd name="connsiteX3" fmla="*/ 16457 w 213935"/>
                <a:gd name="connsiteY3" fmla="*/ 217024 h 217023"/>
                <a:gd name="connsiteX4" fmla="*/ 0 w 213935"/>
                <a:gd name="connsiteY4" fmla="*/ 203310 h 217023"/>
                <a:gd name="connsiteX5" fmla="*/ 5485 w 213935"/>
                <a:gd name="connsiteY5" fmla="*/ 140227 h 217023"/>
                <a:gd name="connsiteX6" fmla="*/ 197479 w 213935"/>
                <a:gd name="connsiteY6" fmla="*/ 346 h 217023"/>
                <a:gd name="connsiteX7" fmla="*/ 213936 w 213935"/>
                <a:gd name="connsiteY7" fmla="*/ 16803 h 217023"/>
                <a:gd name="connsiteX8" fmla="*/ 197479 w 213935"/>
                <a:gd name="connsiteY8" fmla="*/ 33259 h 217023"/>
                <a:gd name="connsiteX9" fmla="*/ 183765 w 213935"/>
                <a:gd name="connsiteY9" fmla="*/ 36002 h 21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935" h="217023">
                  <a:moveTo>
                    <a:pt x="183765" y="36002"/>
                  </a:moveTo>
                  <a:cubicBezTo>
                    <a:pt x="98740" y="38744"/>
                    <a:pt x="30171" y="107313"/>
                    <a:pt x="30171" y="192339"/>
                  </a:cubicBezTo>
                  <a:cubicBezTo>
                    <a:pt x="30171" y="195082"/>
                    <a:pt x="30171" y="200568"/>
                    <a:pt x="30171" y="203310"/>
                  </a:cubicBezTo>
                  <a:cubicBezTo>
                    <a:pt x="30171" y="211539"/>
                    <a:pt x="24685" y="217024"/>
                    <a:pt x="16457" y="217024"/>
                  </a:cubicBezTo>
                  <a:cubicBezTo>
                    <a:pt x="8228" y="217024"/>
                    <a:pt x="0" y="211539"/>
                    <a:pt x="0" y="203310"/>
                  </a:cubicBezTo>
                  <a:cubicBezTo>
                    <a:pt x="0" y="181368"/>
                    <a:pt x="0" y="162169"/>
                    <a:pt x="5485" y="140227"/>
                  </a:cubicBezTo>
                  <a:cubicBezTo>
                    <a:pt x="27428" y="55201"/>
                    <a:pt x="109711" y="-5139"/>
                    <a:pt x="197479" y="346"/>
                  </a:cubicBezTo>
                  <a:cubicBezTo>
                    <a:pt x="208450" y="346"/>
                    <a:pt x="213936" y="8575"/>
                    <a:pt x="213936" y="16803"/>
                  </a:cubicBezTo>
                  <a:cubicBezTo>
                    <a:pt x="213936" y="25031"/>
                    <a:pt x="205708" y="33259"/>
                    <a:pt x="197479" y="33259"/>
                  </a:cubicBezTo>
                  <a:cubicBezTo>
                    <a:pt x="194737" y="36002"/>
                    <a:pt x="189251" y="36002"/>
                    <a:pt x="183765" y="36002"/>
                  </a:cubicBezTo>
                  <a:close/>
                </a:path>
              </a:pathLst>
            </a:custGeom>
            <a:grpFill/>
            <a:ln w="27426" cap="flat">
              <a:noFill/>
              <a:prstDash val="solid"/>
              <a:miter/>
            </a:ln>
          </p:spPr>
          <p:txBody>
            <a:bodyPr rtlCol="0" anchor="ctr"/>
            <a:lstStyle/>
            <a:p>
              <a:endParaRPr lang="en-US"/>
            </a:p>
          </p:txBody>
        </p:sp>
        <p:sp>
          <p:nvSpPr>
            <p:cNvPr id="12" name="Freeform 1296">
              <a:extLst>
                <a:ext uri="{FF2B5EF4-FFF2-40B4-BE49-F238E27FC236}">
                  <a16:creationId xmlns:a16="http://schemas.microsoft.com/office/drawing/2014/main" id="{DCDA8DBD-FD78-3BEB-CBA8-FE19AEE51A0A}"/>
                </a:ext>
              </a:extLst>
            </p:cNvPr>
            <p:cNvSpPr/>
            <p:nvPr/>
          </p:nvSpPr>
          <p:spPr>
            <a:xfrm>
              <a:off x="4905718" y="5901468"/>
              <a:ext cx="128909" cy="82282"/>
            </a:xfrm>
            <a:custGeom>
              <a:avLst/>
              <a:gdLst>
                <a:gd name="connsiteX0" fmla="*/ 65826 w 128909"/>
                <a:gd name="connsiteY0" fmla="*/ 82283 h 82282"/>
                <a:gd name="connsiteX1" fmla="*/ 0 w 128909"/>
                <a:gd name="connsiteY1" fmla="*/ 21942 h 82282"/>
                <a:gd name="connsiteX2" fmla="*/ 13714 w 128909"/>
                <a:gd name="connsiteY2" fmla="*/ 0 h 82282"/>
                <a:gd name="connsiteX3" fmla="*/ 30170 w 128909"/>
                <a:gd name="connsiteY3" fmla="*/ 19199 h 82282"/>
                <a:gd name="connsiteX4" fmla="*/ 54855 w 128909"/>
                <a:gd name="connsiteY4" fmla="*/ 49369 h 82282"/>
                <a:gd name="connsiteX5" fmla="*/ 90511 w 128909"/>
                <a:gd name="connsiteY5" fmla="*/ 35656 h 82282"/>
                <a:gd name="connsiteX6" fmla="*/ 95997 w 128909"/>
                <a:gd name="connsiteY6" fmla="*/ 19199 h 82282"/>
                <a:gd name="connsiteX7" fmla="*/ 115196 w 128909"/>
                <a:gd name="connsiteY7" fmla="*/ 2742 h 82282"/>
                <a:gd name="connsiteX8" fmla="*/ 128910 w 128909"/>
                <a:gd name="connsiteY8" fmla="*/ 21942 h 82282"/>
                <a:gd name="connsiteX9" fmla="*/ 65826 w 128909"/>
                <a:gd name="connsiteY9" fmla="*/ 82283 h 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09" h="82282">
                  <a:moveTo>
                    <a:pt x="65826" y="82283"/>
                  </a:moveTo>
                  <a:cubicBezTo>
                    <a:pt x="32913" y="82283"/>
                    <a:pt x="2743" y="54855"/>
                    <a:pt x="0" y="21942"/>
                  </a:cubicBezTo>
                  <a:cubicBezTo>
                    <a:pt x="0" y="8228"/>
                    <a:pt x="5485" y="2742"/>
                    <a:pt x="13714" y="0"/>
                  </a:cubicBezTo>
                  <a:cubicBezTo>
                    <a:pt x="24685" y="0"/>
                    <a:pt x="30170" y="5485"/>
                    <a:pt x="30170" y="19199"/>
                  </a:cubicBezTo>
                  <a:cubicBezTo>
                    <a:pt x="32913" y="35656"/>
                    <a:pt x="41142" y="43884"/>
                    <a:pt x="54855" y="49369"/>
                  </a:cubicBezTo>
                  <a:cubicBezTo>
                    <a:pt x="68569" y="52112"/>
                    <a:pt x="82283" y="49369"/>
                    <a:pt x="90511" y="35656"/>
                  </a:cubicBezTo>
                  <a:cubicBezTo>
                    <a:pt x="93254" y="30170"/>
                    <a:pt x="95997" y="24685"/>
                    <a:pt x="95997" y="19199"/>
                  </a:cubicBezTo>
                  <a:cubicBezTo>
                    <a:pt x="98739" y="8228"/>
                    <a:pt x="104225" y="0"/>
                    <a:pt x="115196" y="2742"/>
                  </a:cubicBezTo>
                  <a:cubicBezTo>
                    <a:pt x="123425" y="2742"/>
                    <a:pt x="128910" y="10971"/>
                    <a:pt x="128910" y="21942"/>
                  </a:cubicBezTo>
                  <a:cubicBezTo>
                    <a:pt x="128910" y="57597"/>
                    <a:pt x="101482" y="82283"/>
                    <a:pt x="65826" y="82283"/>
                  </a:cubicBezTo>
                  <a:close/>
                </a:path>
              </a:pathLst>
            </a:custGeom>
            <a:grpFill/>
            <a:ln w="27426" cap="flat">
              <a:noFill/>
              <a:prstDash val="solid"/>
              <a:miter/>
            </a:ln>
          </p:spPr>
          <p:txBody>
            <a:bodyPr rtlCol="0" anchor="ctr"/>
            <a:lstStyle/>
            <a:p>
              <a:endParaRPr lang="en-US"/>
            </a:p>
          </p:txBody>
        </p:sp>
        <p:sp>
          <p:nvSpPr>
            <p:cNvPr id="13" name="Freeform 1297">
              <a:extLst>
                <a:ext uri="{FF2B5EF4-FFF2-40B4-BE49-F238E27FC236}">
                  <a16:creationId xmlns:a16="http://schemas.microsoft.com/office/drawing/2014/main" id="{93A2759E-3A27-0968-299B-4EBE2729595C}"/>
                </a:ext>
              </a:extLst>
            </p:cNvPr>
            <p:cNvSpPr/>
            <p:nvPr/>
          </p:nvSpPr>
          <p:spPr>
            <a:xfrm>
              <a:off x="4650641" y="5555879"/>
              <a:ext cx="101482" cy="104224"/>
            </a:xfrm>
            <a:custGeom>
              <a:avLst/>
              <a:gdLst>
                <a:gd name="connsiteX0" fmla="*/ 0 w 101482"/>
                <a:gd name="connsiteY0" fmla="*/ 76797 h 104224"/>
                <a:gd name="connsiteX1" fmla="*/ 79540 w 101482"/>
                <a:gd name="connsiteY1" fmla="*/ 0 h 104224"/>
                <a:gd name="connsiteX2" fmla="*/ 101482 w 101482"/>
                <a:gd name="connsiteY2" fmla="*/ 16457 h 104224"/>
                <a:gd name="connsiteX3" fmla="*/ 82283 w 101482"/>
                <a:gd name="connsiteY3" fmla="*/ 32913 h 104224"/>
                <a:gd name="connsiteX4" fmla="*/ 32913 w 101482"/>
                <a:gd name="connsiteY4" fmla="*/ 82283 h 104224"/>
                <a:gd name="connsiteX5" fmla="*/ 16457 w 101482"/>
                <a:gd name="connsiteY5" fmla="*/ 104225 h 104224"/>
                <a:gd name="connsiteX6" fmla="*/ 0 w 101482"/>
                <a:gd name="connsiteY6" fmla="*/ 76797 h 10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82" h="104224">
                  <a:moveTo>
                    <a:pt x="0" y="76797"/>
                  </a:moveTo>
                  <a:cubicBezTo>
                    <a:pt x="2743" y="32913"/>
                    <a:pt x="38399" y="0"/>
                    <a:pt x="79540" y="0"/>
                  </a:cubicBezTo>
                  <a:cubicBezTo>
                    <a:pt x="93254" y="0"/>
                    <a:pt x="101482" y="5485"/>
                    <a:pt x="101482" y="16457"/>
                  </a:cubicBezTo>
                  <a:cubicBezTo>
                    <a:pt x="101482" y="27428"/>
                    <a:pt x="95997" y="32913"/>
                    <a:pt x="82283" y="32913"/>
                  </a:cubicBezTo>
                  <a:cubicBezTo>
                    <a:pt x="54855" y="32913"/>
                    <a:pt x="32913" y="54855"/>
                    <a:pt x="32913" y="82283"/>
                  </a:cubicBezTo>
                  <a:cubicBezTo>
                    <a:pt x="32913" y="98740"/>
                    <a:pt x="27428" y="104225"/>
                    <a:pt x="16457" y="104225"/>
                  </a:cubicBezTo>
                  <a:cubicBezTo>
                    <a:pt x="5485" y="98740"/>
                    <a:pt x="0" y="90511"/>
                    <a:pt x="0" y="76797"/>
                  </a:cubicBezTo>
                  <a:close/>
                </a:path>
              </a:pathLst>
            </a:custGeom>
            <a:grpFill/>
            <a:ln w="27426" cap="flat">
              <a:noFill/>
              <a:prstDash val="solid"/>
              <a:miter/>
            </a:ln>
          </p:spPr>
          <p:txBody>
            <a:bodyPr rtlCol="0" anchor="ctr"/>
            <a:lstStyle/>
            <a:p>
              <a:endParaRPr lang="en-US"/>
            </a:p>
          </p:txBody>
        </p:sp>
        <p:sp>
          <p:nvSpPr>
            <p:cNvPr id="14" name="Freeform 1298">
              <a:extLst>
                <a:ext uri="{FF2B5EF4-FFF2-40B4-BE49-F238E27FC236}">
                  <a16:creationId xmlns:a16="http://schemas.microsoft.com/office/drawing/2014/main" id="{31CCF292-515B-CA16-1E40-5B12122C39D7}"/>
                </a:ext>
              </a:extLst>
            </p:cNvPr>
            <p:cNvSpPr/>
            <p:nvPr/>
          </p:nvSpPr>
          <p:spPr>
            <a:xfrm>
              <a:off x="5319876" y="6351280"/>
              <a:ext cx="54855" cy="32912"/>
            </a:xfrm>
            <a:custGeom>
              <a:avLst/>
              <a:gdLst>
                <a:gd name="connsiteX0" fmla="*/ 27428 w 54855"/>
                <a:gd name="connsiteY0" fmla="*/ 30171 h 32912"/>
                <a:gd name="connsiteX1" fmla="*/ 27428 w 54855"/>
                <a:gd name="connsiteY1" fmla="*/ 30171 h 32912"/>
                <a:gd name="connsiteX2" fmla="*/ 41142 w 54855"/>
                <a:gd name="connsiteY2" fmla="*/ 30171 h 32912"/>
                <a:gd name="connsiteX3" fmla="*/ 54855 w 54855"/>
                <a:gd name="connsiteY3" fmla="*/ 13714 h 32912"/>
                <a:gd name="connsiteX4" fmla="*/ 41142 w 54855"/>
                <a:gd name="connsiteY4" fmla="*/ 0 h 32912"/>
                <a:gd name="connsiteX5" fmla="*/ 13714 w 54855"/>
                <a:gd name="connsiteY5" fmla="*/ 0 h 32912"/>
                <a:gd name="connsiteX6" fmla="*/ 0 w 54855"/>
                <a:gd name="connsiteY6" fmla="*/ 16457 h 32912"/>
                <a:gd name="connsiteX7" fmla="*/ 13714 w 54855"/>
                <a:gd name="connsiteY7" fmla="*/ 32913 h 32912"/>
                <a:gd name="connsiteX8" fmla="*/ 27428 w 54855"/>
                <a:gd name="connsiteY8" fmla="*/ 30171 h 3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5" h="32912">
                  <a:moveTo>
                    <a:pt x="27428" y="30171"/>
                  </a:moveTo>
                  <a:cubicBezTo>
                    <a:pt x="27428" y="30171"/>
                    <a:pt x="27428" y="30171"/>
                    <a:pt x="27428" y="30171"/>
                  </a:cubicBezTo>
                  <a:cubicBezTo>
                    <a:pt x="32914" y="30171"/>
                    <a:pt x="35656" y="30171"/>
                    <a:pt x="41142" y="30171"/>
                  </a:cubicBezTo>
                  <a:cubicBezTo>
                    <a:pt x="49370" y="30171"/>
                    <a:pt x="54855" y="21942"/>
                    <a:pt x="54855" y="13714"/>
                  </a:cubicBezTo>
                  <a:cubicBezTo>
                    <a:pt x="54855" y="5485"/>
                    <a:pt x="49370" y="0"/>
                    <a:pt x="41142" y="0"/>
                  </a:cubicBezTo>
                  <a:cubicBezTo>
                    <a:pt x="32914" y="0"/>
                    <a:pt x="21943" y="0"/>
                    <a:pt x="13714" y="0"/>
                  </a:cubicBezTo>
                  <a:cubicBezTo>
                    <a:pt x="5486" y="0"/>
                    <a:pt x="0" y="5485"/>
                    <a:pt x="0" y="16457"/>
                  </a:cubicBezTo>
                  <a:cubicBezTo>
                    <a:pt x="0" y="24685"/>
                    <a:pt x="5486" y="30171"/>
                    <a:pt x="13714" y="32913"/>
                  </a:cubicBezTo>
                  <a:cubicBezTo>
                    <a:pt x="19200" y="30171"/>
                    <a:pt x="21943" y="30171"/>
                    <a:pt x="27428" y="30171"/>
                  </a:cubicBezTo>
                  <a:close/>
                </a:path>
              </a:pathLst>
            </a:custGeom>
            <a:grpFill/>
            <a:ln w="27426" cap="flat">
              <a:noFill/>
              <a:prstDash val="solid"/>
              <a:miter/>
            </a:ln>
          </p:spPr>
          <p:txBody>
            <a:bodyPr rtlCol="0" anchor="ctr"/>
            <a:lstStyle/>
            <a:p>
              <a:endParaRPr lang="en-US"/>
            </a:p>
          </p:txBody>
        </p:sp>
        <p:sp>
          <p:nvSpPr>
            <p:cNvPr id="15" name="Freeform 1299">
              <a:extLst>
                <a:ext uri="{FF2B5EF4-FFF2-40B4-BE49-F238E27FC236}">
                  <a16:creationId xmlns:a16="http://schemas.microsoft.com/office/drawing/2014/main" id="{6ADFAB29-23D0-F0B8-3C36-D5F0C3DF067E}"/>
                </a:ext>
              </a:extLst>
            </p:cNvPr>
            <p:cNvSpPr/>
            <p:nvPr/>
          </p:nvSpPr>
          <p:spPr>
            <a:xfrm>
              <a:off x="5237593" y="5959065"/>
              <a:ext cx="222164" cy="282505"/>
            </a:xfrm>
            <a:custGeom>
              <a:avLst/>
              <a:gdLst>
                <a:gd name="connsiteX0" fmla="*/ 112454 w 222164"/>
                <a:gd name="connsiteY0" fmla="*/ 41141 h 282505"/>
                <a:gd name="connsiteX1" fmla="*/ 205708 w 222164"/>
                <a:gd name="connsiteY1" fmla="*/ 0 h 282505"/>
                <a:gd name="connsiteX2" fmla="*/ 222164 w 222164"/>
                <a:gd name="connsiteY2" fmla="*/ 16457 h 282505"/>
                <a:gd name="connsiteX3" fmla="*/ 205708 w 222164"/>
                <a:gd name="connsiteY3" fmla="*/ 82283 h 282505"/>
                <a:gd name="connsiteX4" fmla="*/ 178280 w 222164"/>
                <a:gd name="connsiteY4" fmla="*/ 109710 h 282505"/>
                <a:gd name="connsiteX5" fmla="*/ 150852 w 222164"/>
                <a:gd name="connsiteY5" fmla="*/ 120682 h 282505"/>
                <a:gd name="connsiteX6" fmla="*/ 128910 w 222164"/>
                <a:gd name="connsiteY6" fmla="*/ 150852 h 282505"/>
                <a:gd name="connsiteX7" fmla="*/ 128910 w 222164"/>
                <a:gd name="connsiteY7" fmla="*/ 263305 h 282505"/>
                <a:gd name="connsiteX8" fmla="*/ 112454 w 222164"/>
                <a:gd name="connsiteY8" fmla="*/ 282505 h 282505"/>
                <a:gd name="connsiteX9" fmla="*/ 95997 w 222164"/>
                <a:gd name="connsiteY9" fmla="*/ 263305 h 282505"/>
                <a:gd name="connsiteX10" fmla="*/ 95997 w 222164"/>
                <a:gd name="connsiteY10" fmla="*/ 255077 h 282505"/>
                <a:gd name="connsiteX11" fmla="*/ 95997 w 222164"/>
                <a:gd name="connsiteY11" fmla="*/ 137138 h 282505"/>
                <a:gd name="connsiteX12" fmla="*/ 82283 w 222164"/>
                <a:gd name="connsiteY12" fmla="*/ 123424 h 282505"/>
                <a:gd name="connsiteX13" fmla="*/ 71312 w 222164"/>
                <a:gd name="connsiteY13" fmla="*/ 120682 h 282505"/>
                <a:gd name="connsiteX14" fmla="*/ 2743 w 222164"/>
                <a:gd name="connsiteY14" fmla="*/ 43884 h 282505"/>
                <a:gd name="connsiteX15" fmla="*/ 0 w 222164"/>
                <a:gd name="connsiteY15" fmla="*/ 19200 h 282505"/>
                <a:gd name="connsiteX16" fmla="*/ 16457 w 222164"/>
                <a:gd name="connsiteY16" fmla="*/ 2743 h 282505"/>
                <a:gd name="connsiteX17" fmla="*/ 85026 w 222164"/>
                <a:gd name="connsiteY17" fmla="*/ 19200 h 282505"/>
                <a:gd name="connsiteX18" fmla="*/ 112454 w 222164"/>
                <a:gd name="connsiteY18" fmla="*/ 41141 h 282505"/>
                <a:gd name="connsiteX19" fmla="*/ 90512 w 222164"/>
                <a:gd name="connsiteY19" fmla="*/ 90512 h 282505"/>
                <a:gd name="connsiteX20" fmla="*/ 35656 w 222164"/>
                <a:gd name="connsiteY20" fmla="*/ 35656 h 282505"/>
                <a:gd name="connsiteX21" fmla="*/ 90512 w 222164"/>
                <a:gd name="connsiteY21" fmla="*/ 90512 h 282505"/>
                <a:gd name="connsiteX22" fmla="*/ 186509 w 222164"/>
                <a:gd name="connsiteY22" fmla="*/ 35656 h 282505"/>
                <a:gd name="connsiteX23" fmla="*/ 131653 w 222164"/>
                <a:gd name="connsiteY23" fmla="*/ 90512 h 282505"/>
                <a:gd name="connsiteX24" fmla="*/ 186509 w 222164"/>
                <a:gd name="connsiteY24" fmla="*/ 35656 h 28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2164" h="282505">
                  <a:moveTo>
                    <a:pt x="112454" y="41141"/>
                  </a:moveTo>
                  <a:cubicBezTo>
                    <a:pt x="134395" y="5486"/>
                    <a:pt x="170052" y="2743"/>
                    <a:pt x="205708" y="0"/>
                  </a:cubicBezTo>
                  <a:cubicBezTo>
                    <a:pt x="213936" y="0"/>
                    <a:pt x="222164" y="8229"/>
                    <a:pt x="222164" y="16457"/>
                  </a:cubicBezTo>
                  <a:cubicBezTo>
                    <a:pt x="216678" y="38399"/>
                    <a:pt x="213936" y="60341"/>
                    <a:pt x="205708" y="82283"/>
                  </a:cubicBezTo>
                  <a:cubicBezTo>
                    <a:pt x="200223" y="95997"/>
                    <a:pt x="191994" y="104225"/>
                    <a:pt x="178280" y="109710"/>
                  </a:cubicBezTo>
                  <a:cubicBezTo>
                    <a:pt x="170052" y="112453"/>
                    <a:pt x="159081" y="117939"/>
                    <a:pt x="150852" y="120682"/>
                  </a:cubicBezTo>
                  <a:cubicBezTo>
                    <a:pt x="128910" y="126167"/>
                    <a:pt x="128910" y="126167"/>
                    <a:pt x="128910" y="150852"/>
                  </a:cubicBezTo>
                  <a:cubicBezTo>
                    <a:pt x="128910" y="189251"/>
                    <a:pt x="128910" y="224907"/>
                    <a:pt x="128910" y="263305"/>
                  </a:cubicBezTo>
                  <a:cubicBezTo>
                    <a:pt x="128910" y="274276"/>
                    <a:pt x="123425" y="282505"/>
                    <a:pt x="112454" y="282505"/>
                  </a:cubicBezTo>
                  <a:cubicBezTo>
                    <a:pt x="101483" y="282505"/>
                    <a:pt x="95997" y="274276"/>
                    <a:pt x="95997" y="263305"/>
                  </a:cubicBezTo>
                  <a:cubicBezTo>
                    <a:pt x="95997" y="260562"/>
                    <a:pt x="95997" y="257820"/>
                    <a:pt x="95997" y="255077"/>
                  </a:cubicBezTo>
                  <a:cubicBezTo>
                    <a:pt x="95997" y="216679"/>
                    <a:pt x="95997" y="178280"/>
                    <a:pt x="95997" y="137138"/>
                  </a:cubicBezTo>
                  <a:cubicBezTo>
                    <a:pt x="95997" y="126167"/>
                    <a:pt x="93254" y="120682"/>
                    <a:pt x="82283" y="123424"/>
                  </a:cubicBezTo>
                  <a:cubicBezTo>
                    <a:pt x="79540" y="123424"/>
                    <a:pt x="74055" y="120682"/>
                    <a:pt x="71312" y="120682"/>
                  </a:cubicBezTo>
                  <a:cubicBezTo>
                    <a:pt x="27428" y="112453"/>
                    <a:pt x="8229" y="85026"/>
                    <a:pt x="2743" y="43884"/>
                  </a:cubicBezTo>
                  <a:cubicBezTo>
                    <a:pt x="2743" y="35656"/>
                    <a:pt x="0" y="27428"/>
                    <a:pt x="0" y="19200"/>
                  </a:cubicBezTo>
                  <a:cubicBezTo>
                    <a:pt x="0" y="8229"/>
                    <a:pt x="5486" y="0"/>
                    <a:pt x="16457" y="2743"/>
                  </a:cubicBezTo>
                  <a:cubicBezTo>
                    <a:pt x="41142" y="5486"/>
                    <a:pt x="63084" y="8229"/>
                    <a:pt x="85026" y="19200"/>
                  </a:cubicBezTo>
                  <a:cubicBezTo>
                    <a:pt x="93254" y="24686"/>
                    <a:pt x="101483" y="32913"/>
                    <a:pt x="112454" y="41141"/>
                  </a:cubicBezTo>
                  <a:close/>
                  <a:moveTo>
                    <a:pt x="90512" y="90512"/>
                  </a:moveTo>
                  <a:cubicBezTo>
                    <a:pt x="85026" y="52113"/>
                    <a:pt x="76798" y="41141"/>
                    <a:pt x="35656" y="35656"/>
                  </a:cubicBezTo>
                  <a:cubicBezTo>
                    <a:pt x="38399" y="74055"/>
                    <a:pt x="52112" y="87769"/>
                    <a:pt x="90512" y="90512"/>
                  </a:cubicBezTo>
                  <a:close/>
                  <a:moveTo>
                    <a:pt x="186509" y="35656"/>
                  </a:moveTo>
                  <a:cubicBezTo>
                    <a:pt x="150852" y="38399"/>
                    <a:pt x="128910" y="60341"/>
                    <a:pt x="131653" y="90512"/>
                  </a:cubicBezTo>
                  <a:cubicBezTo>
                    <a:pt x="170052" y="85026"/>
                    <a:pt x="181023" y="76798"/>
                    <a:pt x="186509" y="35656"/>
                  </a:cubicBezTo>
                  <a:close/>
                </a:path>
              </a:pathLst>
            </a:custGeom>
            <a:solidFill>
              <a:srgbClr val="F26F46"/>
            </a:solidFill>
            <a:ln w="27426" cap="flat">
              <a:noFill/>
              <a:prstDash val="solid"/>
              <a:miter/>
            </a:ln>
          </p:spPr>
          <p:txBody>
            <a:bodyPr rtlCol="0" anchor="ctr"/>
            <a:lstStyle/>
            <a:p>
              <a:endParaRPr lang="en-US"/>
            </a:p>
          </p:txBody>
        </p:sp>
        <p:sp>
          <p:nvSpPr>
            <p:cNvPr id="16" name="Freeform 1300">
              <a:extLst>
                <a:ext uri="{FF2B5EF4-FFF2-40B4-BE49-F238E27FC236}">
                  <a16:creationId xmlns:a16="http://schemas.microsoft.com/office/drawing/2014/main" id="{AD27721F-F5E8-8EDD-0367-71FE4AEFC2C2}"/>
                </a:ext>
              </a:extLst>
            </p:cNvPr>
            <p:cNvSpPr/>
            <p:nvPr/>
          </p:nvSpPr>
          <p:spPr>
            <a:xfrm>
              <a:off x="5319876" y="6348537"/>
              <a:ext cx="54855" cy="32913"/>
            </a:xfrm>
            <a:custGeom>
              <a:avLst/>
              <a:gdLst>
                <a:gd name="connsiteX0" fmla="*/ 27428 w 54855"/>
                <a:gd name="connsiteY0" fmla="*/ 32913 h 32913"/>
                <a:gd name="connsiteX1" fmla="*/ 13714 w 54855"/>
                <a:gd name="connsiteY1" fmla="*/ 32913 h 32913"/>
                <a:gd name="connsiteX2" fmla="*/ 0 w 54855"/>
                <a:gd name="connsiteY2" fmla="*/ 16457 h 32913"/>
                <a:gd name="connsiteX3" fmla="*/ 13714 w 54855"/>
                <a:gd name="connsiteY3" fmla="*/ 0 h 32913"/>
                <a:gd name="connsiteX4" fmla="*/ 41142 w 54855"/>
                <a:gd name="connsiteY4" fmla="*/ 0 h 32913"/>
                <a:gd name="connsiteX5" fmla="*/ 54855 w 54855"/>
                <a:gd name="connsiteY5" fmla="*/ 13714 h 32913"/>
                <a:gd name="connsiteX6" fmla="*/ 41142 w 54855"/>
                <a:gd name="connsiteY6" fmla="*/ 30171 h 32913"/>
                <a:gd name="connsiteX7" fmla="*/ 27428 w 54855"/>
                <a:gd name="connsiteY7" fmla="*/ 32913 h 32913"/>
                <a:gd name="connsiteX8" fmla="*/ 27428 w 54855"/>
                <a:gd name="connsiteY8"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5" h="32913">
                  <a:moveTo>
                    <a:pt x="27428" y="32913"/>
                  </a:moveTo>
                  <a:cubicBezTo>
                    <a:pt x="21943" y="32913"/>
                    <a:pt x="19200" y="32913"/>
                    <a:pt x="13714" y="32913"/>
                  </a:cubicBezTo>
                  <a:cubicBezTo>
                    <a:pt x="5486" y="32913"/>
                    <a:pt x="0" y="27428"/>
                    <a:pt x="0" y="16457"/>
                  </a:cubicBezTo>
                  <a:cubicBezTo>
                    <a:pt x="0" y="8228"/>
                    <a:pt x="2743" y="2743"/>
                    <a:pt x="13714" y="0"/>
                  </a:cubicBezTo>
                  <a:cubicBezTo>
                    <a:pt x="21943" y="0"/>
                    <a:pt x="32914" y="0"/>
                    <a:pt x="41142" y="0"/>
                  </a:cubicBezTo>
                  <a:cubicBezTo>
                    <a:pt x="49370" y="0"/>
                    <a:pt x="54855" y="5486"/>
                    <a:pt x="54855" y="13714"/>
                  </a:cubicBezTo>
                  <a:cubicBezTo>
                    <a:pt x="54855" y="21942"/>
                    <a:pt x="49370" y="27428"/>
                    <a:pt x="41142" y="30171"/>
                  </a:cubicBezTo>
                  <a:cubicBezTo>
                    <a:pt x="38399" y="32913"/>
                    <a:pt x="32914" y="32913"/>
                    <a:pt x="27428" y="32913"/>
                  </a:cubicBezTo>
                  <a:cubicBezTo>
                    <a:pt x="27428" y="32913"/>
                    <a:pt x="27428" y="32913"/>
                    <a:pt x="27428" y="32913"/>
                  </a:cubicBezTo>
                  <a:close/>
                </a:path>
              </a:pathLst>
            </a:custGeom>
            <a:grpFill/>
            <a:ln w="27426" cap="flat">
              <a:noFill/>
              <a:prstDash val="solid"/>
              <a:miter/>
            </a:ln>
          </p:spPr>
          <p:txBody>
            <a:bodyPr rtlCol="0" anchor="ctr"/>
            <a:lstStyle/>
            <a:p>
              <a:endParaRPr lang="en-US"/>
            </a:p>
          </p:txBody>
        </p:sp>
      </p:grpSp>
      <p:sp>
        <p:nvSpPr>
          <p:cNvPr id="26" name="TextBox 25">
            <a:extLst>
              <a:ext uri="{FF2B5EF4-FFF2-40B4-BE49-F238E27FC236}">
                <a16:creationId xmlns:a16="http://schemas.microsoft.com/office/drawing/2014/main" id="{4BAA64BE-FAF8-195D-FCCB-584E7E86C885}"/>
              </a:ext>
            </a:extLst>
          </p:cNvPr>
          <p:cNvSpPr txBox="1"/>
          <p:nvPr/>
        </p:nvSpPr>
        <p:spPr>
          <a:xfrm>
            <a:off x="644947" y="1693107"/>
            <a:ext cx="10505045" cy="1200329"/>
          </a:xfrm>
          <a:prstGeom prst="rect">
            <a:avLst/>
          </a:prstGeom>
          <a:noFill/>
        </p:spPr>
        <p:txBody>
          <a:bodyPr wrap="square">
            <a:spAutoFit/>
          </a:bodyPr>
          <a:lstStyle/>
          <a:p>
            <a:r>
              <a:rPr lang="en-IE" sz="2400" b="1" dirty="0">
                <a:solidFill>
                  <a:srgbClr val="292668"/>
                </a:solidFill>
              </a:rPr>
              <a:t>Moderne fødevaresystemer starter med </a:t>
            </a:r>
            <a:r>
              <a:rPr lang="en-IE" sz="2400" b="1" dirty="0">
                <a:solidFill>
                  <a:srgbClr val="292668"/>
                </a:solidFill>
                <a:highlight>
                  <a:srgbClr val="F26F46"/>
                </a:highlight>
              </a:rPr>
              <a:t>digitaliseret produktion</a:t>
            </a:r>
            <a:r>
              <a:rPr lang="en-IE" sz="2400" b="1" dirty="0">
                <a:solidFill>
                  <a:srgbClr val="292668"/>
                </a:solidFill>
              </a:rPr>
              <a:t>.</a:t>
            </a:r>
            <a:br>
              <a:rPr lang="en-IE" sz="2400" dirty="0">
                <a:solidFill>
                  <a:srgbClr val="292668"/>
                </a:solidFill>
              </a:rPr>
            </a:br>
            <a:r>
              <a:rPr lang="en-IE" sz="2400" dirty="0">
                <a:solidFill>
                  <a:srgbClr val="292668"/>
                </a:solidFill>
              </a:rPr>
              <a:t>Digitale værktøjer understøtter effektivitet, sporbarhed og reduceret miljøpåvirkning, allerede før fødevarerne når frem til køkkenet.</a:t>
            </a:r>
          </a:p>
        </p:txBody>
      </p:sp>
    </p:spTree>
    <p:extLst>
      <p:ext uri="{BB962C8B-B14F-4D97-AF65-F5344CB8AC3E}">
        <p14:creationId xmlns:p14="http://schemas.microsoft.com/office/powerpoint/2010/main" val="1060304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C6D79-5F06-3F00-3B74-E15C4A04278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C4BB1D6-1CE7-FEF0-2E70-D2814FEC317F}"/>
              </a:ext>
            </a:extLst>
          </p:cNvPr>
          <p:cNvSpPr>
            <a:spLocks noGrp="1"/>
          </p:cNvSpPr>
          <p:nvPr>
            <p:ph type="body" sz="quarter" idx="16"/>
          </p:nvPr>
        </p:nvSpPr>
        <p:spPr>
          <a:xfrm>
            <a:off x="644949" y="542979"/>
            <a:ext cx="10572768" cy="803654"/>
          </a:xfrm>
        </p:spPr>
        <p:txBody>
          <a:bodyPr/>
          <a:lstStyle/>
          <a:p>
            <a:r>
              <a:rPr lang="en-US" dirty="0"/>
              <a:t>Teknologi, der understøtter bæredygtighed i hele værdikæden</a:t>
            </a:r>
            <a:endParaRPr lang="en-IE" dirty="0"/>
          </a:p>
        </p:txBody>
      </p:sp>
      <p:sp>
        <p:nvSpPr>
          <p:cNvPr id="3" name="Text Placeholder 2">
            <a:extLst>
              <a:ext uri="{FF2B5EF4-FFF2-40B4-BE49-F238E27FC236}">
                <a16:creationId xmlns:a16="http://schemas.microsoft.com/office/drawing/2014/main" id="{6B226A69-A68A-50A2-EA32-1CCBE496070B}"/>
              </a:ext>
            </a:extLst>
          </p:cNvPr>
          <p:cNvSpPr>
            <a:spLocks noGrp="1"/>
          </p:cNvSpPr>
          <p:nvPr>
            <p:ph type="body" sz="quarter" idx="19"/>
          </p:nvPr>
        </p:nvSpPr>
        <p:spPr>
          <a:xfrm>
            <a:off x="644949" y="1459099"/>
            <a:ext cx="10217016" cy="4389210"/>
          </a:xfrm>
        </p:spPr>
        <p:txBody>
          <a:bodyPr/>
          <a:lstStyle/>
          <a:p>
            <a:r>
              <a:rPr lang="en-US" dirty="0"/>
              <a:t>Digitale systemer hjælper virksomheder med at </a:t>
            </a:r>
            <a:r>
              <a:rPr lang="en-US" b="1" dirty="0">
                <a:highlight>
                  <a:srgbClr val="F26F46"/>
                </a:highlight>
              </a:rPr>
              <a:t>overvåge, måle og reducere </a:t>
            </a:r>
            <a:r>
              <a:rPr lang="en-US" dirty="0"/>
              <a:t>deres miljøaftryk.</a:t>
            </a:r>
          </a:p>
          <a:p>
            <a:r>
              <a:rPr lang="en-IE" b="1" dirty="0"/>
              <a:t>Eksempler:</a:t>
            </a:r>
            <a:endParaRPr lang="en-IE" dirty="0"/>
          </a:p>
          <a:p>
            <a:pPr>
              <a:spcBef>
                <a:spcPts val="600"/>
              </a:spcBef>
            </a:pPr>
            <a:endParaRPr lang="en-US" sz="800" b="1" dirty="0"/>
          </a:p>
          <a:p>
            <a:pPr>
              <a:spcBef>
                <a:spcPts val="600"/>
              </a:spcBef>
            </a:pPr>
            <a:endParaRPr lang="en-US" b="1" dirty="0"/>
          </a:p>
          <a:p>
            <a:pPr>
              <a:spcBef>
                <a:spcPts val="600"/>
              </a:spcBef>
            </a:pPr>
            <a:endParaRPr lang="en-US" b="1" dirty="0"/>
          </a:p>
          <a:p>
            <a:pPr>
              <a:spcBef>
                <a:spcPts val="600"/>
              </a:spcBef>
            </a:pPr>
            <a:endParaRPr lang="en-US" b="1" dirty="0"/>
          </a:p>
          <a:p>
            <a:pPr>
              <a:spcBef>
                <a:spcPts val="600"/>
              </a:spcBef>
            </a:pPr>
            <a:endParaRPr lang="en-US" b="1" dirty="0"/>
          </a:p>
          <a:p>
            <a:pPr>
              <a:spcBef>
                <a:spcPts val="600"/>
              </a:spcBef>
            </a:pPr>
            <a:endParaRPr lang="en-US" b="1" dirty="0"/>
          </a:p>
          <a:p>
            <a:pPr>
              <a:spcBef>
                <a:spcPts val="600"/>
              </a:spcBef>
            </a:pPr>
            <a:endParaRPr lang="en-US" b="1" dirty="0"/>
          </a:p>
          <a:p>
            <a:pPr>
              <a:spcBef>
                <a:spcPts val="1200"/>
              </a:spcBef>
            </a:pPr>
            <a:r>
              <a:rPr lang="en-US" b="1" dirty="0"/>
              <a:t>Resultat:</a:t>
            </a:r>
          </a:p>
          <a:p>
            <a:pPr>
              <a:spcAft>
                <a:spcPts val="600"/>
              </a:spcAft>
            </a:pPr>
            <a:r>
              <a:rPr lang="en-US" dirty="0"/>
              <a:t>Teknologi gør bæredygtighed </a:t>
            </a:r>
            <a:r>
              <a:rPr lang="en-US" b="1" dirty="0"/>
              <a:t>målbar, handlingsorienteret og i overensstemmelse </a:t>
            </a:r>
            <a:r>
              <a:rPr lang="en-US" dirty="0"/>
              <a:t>med EU's miljømål.</a:t>
            </a:r>
            <a:endParaRPr lang="en-IE" dirty="0"/>
          </a:p>
        </p:txBody>
      </p:sp>
      <p:sp>
        <p:nvSpPr>
          <p:cNvPr id="4" name="Freeform 1">
            <a:extLst>
              <a:ext uri="{FF2B5EF4-FFF2-40B4-BE49-F238E27FC236}">
                <a16:creationId xmlns:a16="http://schemas.microsoft.com/office/drawing/2014/main" id="{8FFE6AC2-774B-DB46-938E-774016FABAE5}"/>
              </a:ext>
            </a:extLst>
          </p:cNvPr>
          <p:cNvSpPr>
            <a:spLocks noChangeArrowheads="1"/>
          </p:cNvSpPr>
          <p:nvPr/>
        </p:nvSpPr>
        <p:spPr bwMode="auto">
          <a:xfrm>
            <a:off x="951780" y="2493655"/>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4"/>
                  <a:pt x="3046" y="3923"/>
                  <a:pt x="1962" y="3923"/>
                </a:cubicBezTo>
                <a:lnTo>
                  <a:pt x="1962" y="3923"/>
                </a:lnTo>
                <a:cubicBezTo>
                  <a:pt x="878" y="3923"/>
                  <a:pt x="0" y="3044"/>
                  <a:pt x="0" y="1961"/>
                </a:cubicBezTo>
                <a:lnTo>
                  <a:pt x="0" y="1961"/>
                </a:lnTo>
                <a:cubicBezTo>
                  <a:pt x="0" y="878"/>
                  <a:pt x="878" y="0"/>
                  <a:pt x="1962" y="0"/>
                </a:cubicBezTo>
                <a:lnTo>
                  <a:pt x="1962" y="0"/>
                </a:lnTo>
                <a:cubicBezTo>
                  <a:pt x="3046" y="0"/>
                  <a:pt x="3924" y="878"/>
                  <a:pt x="3924"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5" name="Freeform 171">
            <a:extLst>
              <a:ext uri="{FF2B5EF4-FFF2-40B4-BE49-F238E27FC236}">
                <a16:creationId xmlns:a16="http://schemas.microsoft.com/office/drawing/2014/main" id="{8FE2CD2A-3929-BD6B-6A6E-7A4E04D4E17F}"/>
              </a:ext>
            </a:extLst>
          </p:cNvPr>
          <p:cNvSpPr>
            <a:spLocks noChangeArrowheads="1"/>
          </p:cNvSpPr>
          <p:nvPr/>
        </p:nvSpPr>
        <p:spPr bwMode="auto">
          <a:xfrm>
            <a:off x="1012508" y="2554383"/>
            <a:ext cx="2251998" cy="225199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B2CFAD"/>
          </a:solidFill>
          <a:ln>
            <a:noFill/>
          </a:ln>
          <a:effectLst/>
        </p:spPr>
        <p:txBody>
          <a:bodyPr wrap="none" anchor="ctr"/>
          <a:lstStyle/>
          <a:p>
            <a:endParaRPr lang="en-US" sz="900"/>
          </a:p>
        </p:txBody>
      </p:sp>
      <p:sp>
        <p:nvSpPr>
          <p:cNvPr id="6" name="Freeform 172">
            <a:extLst>
              <a:ext uri="{FF2B5EF4-FFF2-40B4-BE49-F238E27FC236}">
                <a16:creationId xmlns:a16="http://schemas.microsoft.com/office/drawing/2014/main" id="{06757BDC-D683-CEA0-6C47-84944158D080}"/>
              </a:ext>
            </a:extLst>
          </p:cNvPr>
          <p:cNvSpPr>
            <a:spLocks noChangeArrowheads="1"/>
          </p:cNvSpPr>
          <p:nvPr/>
        </p:nvSpPr>
        <p:spPr bwMode="auto">
          <a:xfrm>
            <a:off x="1075767" y="2615111"/>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9"/>
                  <a:pt x="878" y="0"/>
                  <a:pt x="1962" y="0"/>
                </a:cubicBezTo>
                <a:lnTo>
                  <a:pt x="1962" y="0"/>
                </a:lnTo>
                <a:cubicBezTo>
                  <a:pt x="3045" y="0"/>
                  <a:pt x="3924" y="879"/>
                  <a:pt x="3924"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9" name="Freeform 175">
            <a:extLst>
              <a:ext uri="{FF2B5EF4-FFF2-40B4-BE49-F238E27FC236}">
                <a16:creationId xmlns:a16="http://schemas.microsoft.com/office/drawing/2014/main" id="{FEAD4AF0-F1CE-9DB0-17FC-13F99707B3FB}"/>
              </a:ext>
            </a:extLst>
          </p:cNvPr>
          <p:cNvSpPr>
            <a:spLocks noChangeArrowheads="1"/>
          </p:cNvSpPr>
          <p:nvPr/>
        </p:nvSpPr>
        <p:spPr bwMode="auto">
          <a:xfrm>
            <a:off x="3468180" y="3070945"/>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0" name="Freeform 176">
            <a:extLst>
              <a:ext uri="{FF2B5EF4-FFF2-40B4-BE49-F238E27FC236}">
                <a16:creationId xmlns:a16="http://schemas.microsoft.com/office/drawing/2014/main" id="{112FB265-1DC5-28CD-DA56-DDB434850AC5}"/>
              </a:ext>
            </a:extLst>
          </p:cNvPr>
          <p:cNvSpPr>
            <a:spLocks noChangeArrowheads="1"/>
          </p:cNvSpPr>
          <p:nvPr/>
        </p:nvSpPr>
        <p:spPr bwMode="auto">
          <a:xfrm>
            <a:off x="3528908" y="3131673"/>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ECC0DA"/>
          </a:solidFill>
          <a:ln>
            <a:noFill/>
          </a:ln>
          <a:effectLst/>
        </p:spPr>
        <p:txBody>
          <a:bodyPr wrap="none" anchor="ctr"/>
          <a:lstStyle/>
          <a:p>
            <a:endParaRPr lang="en-US" sz="900"/>
          </a:p>
        </p:txBody>
      </p:sp>
      <p:sp>
        <p:nvSpPr>
          <p:cNvPr id="11" name="Freeform 177">
            <a:extLst>
              <a:ext uri="{FF2B5EF4-FFF2-40B4-BE49-F238E27FC236}">
                <a16:creationId xmlns:a16="http://schemas.microsoft.com/office/drawing/2014/main" id="{5CB6DD3F-49BA-101E-4EA8-27DF1DFE7E6F}"/>
              </a:ext>
            </a:extLst>
          </p:cNvPr>
          <p:cNvSpPr>
            <a:spLocks noChangeArrowheads="1"/>
          </p:cNvSpPr>
          <p:nvPr/>
        </p:nvSpPr>
        <p:spPr bwMode="auto">
          <a:xfrm>
            <a:off x="3592165" y="3192401"/>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4" name="Freeform 180">
            <a:extLst>
              <a:ext uri="{FF2B5EF4-FFF2-40B4-BE49-F238E27FC236}">
                <a16:creationId xmlns:a16="http://schemas.microsoft.com/office/drawing/2014/main" id="{74CAE7F9-571E-7F0F-AE99-3A0A797560E9}"/>
              </a:ext>
            </a:extLst>
          </p:cNvPr>
          <p:cNvSpPr>
            <a:spLocks noChangeArrowheads="1"/>
          </p:cNvSpPr>
          <p:nvPr/>
        </p:nvSpPr>
        <p:spPr bwMode="auto">
          <a:xfrm>
            <a:off x="6014980" y="2493655"/>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4"/>
                  <a:pt x="3045" y="3923"/>
                  <a:pt x="1961" y="3923"/>
                </a:cubicBezTo>
                <a:lnTo>
                  <a:pt x="1961" y="3923"/>
                </a:lnTo>
                <a:cubicBezTo>
                  <a:pt x="877" y="3923"/>
                  <a:pt x="0" y="3044"/>
                  <a:pt x="0" y="1961"/>
                </a:cubicBezTo>
                <a:lnTo>
                  <a:pt x="0" y="1961"/>
                </a:lnTo>
                <a:cubicBezTo>
                  <a:pt x="0" y="878"/>
                  <a:pt x="877" y="0"/>
                  <a:pt x="1961" y="0"/>
                </a:cubicBezTo>
                <a:lnTo>
                  <a:pt x="1961" y="0"/>
                </a:lnTo>
                <a:cubicBezTo>
                  <a:pt x="3045" y="0"/>
                  <a:pt x="3923" y="878"/>
                  <a:pt x="3923"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5" name="Freeform 181">
            <a:extLst>
              <a:ext uri="{FF2B5EF4-FFF2-40B4-BE49-F238E27FC236}">
                <a16:creationId xmlns:a16="http://schemas.microsoft.com/office/drawing/2014/main" id="{0A650274-184B-C029-9754-ED1E7E015C77}"/>
              </a:ext>
            </a:extLst>
          </p:cNvPr>
          <p:cNvSpPr>
            <a:spLocks noChangeArrowheads="1"/>
          </p:cNvSpPr>
          <p:nvPr/>
        </p:nvSpPr>
        <p:spPr bwMode="auto">
          <a:xfrm>
            <a:off x="6075708" y="2554383"/>
            <a:ext cx="2251998" cy="225199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B2CFAD"/>
          </a:solidFill>
          <a:ln>
            <a:noFill/>
          </a:ln>
          <a:effectLst/>
        </p:spPr>
        <p:txBody>
          <a:bodyPr wrap="none" anchor="ctr"/>
          <a:lstStyle/>
          <a:p>
            <a:endParaRPr lang="en-US" sz="900"/>
          </a:p>
        </p:txBody>
      </p:sp>
      <p:sp>
        <p:nvSpPr>
          <p:cNvPr id="16" name="Freeform 182">
            <a:extLst>
              <a:ext uri="{FF2B5EF4-FFF2-40B4-BE49-F238E27FC236}">
                <a16:creationId xmlns:a16="http://schemas.microsoft.com/office/drawing/2014/main" id="{90E474B6-076E-3C0C-7583-84A8062D53D5}"/>
              </a:ext>
            </a:extLst>
          </p:cNvPr>
          <p:cNvSpPr>
            <a:spLocks noChangeArrowheads="1"/>
          </p:cNvSpPr>
          <p:nvPr/>
        </p:nvSpPr>
        <p:spPr bwMode="auto">
          <a:xfrm>
            <a:off x="6136436" y="2615111"/>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9" name="Freeform 185">
            <a:extLst>
              <a:ext uri="{FF2B5EF4-FFF2-40B4-BE49-F238E27FC236}">
                <a16:creationId xmlns:a16="http://schemas.microsoft.com/office/drawing/2014/main" id="{68D39AB5-5769-ACB5-21CD-478A0D389DD6}"/>
              </a:ext>
            </a:extLst>
          </p:cNvPr>
          <p:cNvSpPr>
            <a:spLocks noChangeArrowheads="1"/>
          </p:cNvSpPr>
          <p:nvPr/>
        </p:nvSpPr>
        <p:spPr bwMode="auto">
          <a:xfrm>
            <a:off x="8689542" y="3110701"/>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6" y="3924"/>
                  <a:pt x="1962" y="3924"/>
                </a:cubicBezTo>
                <a:lnTo>
                  <a:pt x="1962" y="3924"/>
                </a:lnTo>
                <a:cubicBezTo>
                  <a:pt x="878" y="3924"/>
                  <a:pt x="0" y="3046"/>
                  <a:pt x="0" y="1962"/>
                </a:cubicBezTo>
                <a:lnTo>
                  <a:pt x="0" y="1962"/>
                </a:lnTo>
                <a:cubicBezTo>
                  <a:pt x="0" y="879"/>
                  <a:pt x="878" y="0"/>
                  <a:pt x="1962" y="0"/>
                </a:cubicBezTo>
                <a:lnTo>
                  <a:pt x="1962" y="0"/>
                </a:lnTo>
                <a:cubicBezTo>
                  <a:pt x="3046" y="0"/>
                  <a:pt x="3924" y="879"/>
                  <a:pt x="3924" y="1962"/>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0" name="Freeform 186">
            <a:extLst>
              <a:ext uri="{FF2B5EF4-FFF2-40B4-BE49-F238E27FC236}">
                <a16:creationId xmlns:a16="http://schemas.microsoft.com/office/drawing/2014/main" id="{FED5CC32-B9F6-0A66-1BF2-856C5FE82623}"/>
              </a:ext>
            </a:extLst>
          </p:cNvPr>
          <p:cNvSpPr>
            <a:spLocks noChangeArrowheads="1"/>
          </p:cNvSpPr>
          <p:nvPr/>
        </p:nvSpPr>
        <p:spPr bwMode="auto">
          <a:xfrm>
            <a:off x="8750270" y="3171429"/>
            <a:ext cx="2251998" cy="2251998"/>
          </a:xfrm>
          <a:custGeom>
            <a:avLst/>
            <a:gdLst>
              <a:gd name="T0" fmla="*/ 3923 w 3924"/>
              <a:gd name="T1" fmla="*/ 1962 h 3925"/>
              <a:gd name="T2" fmla="*/ 3923 w 3924"/>
              <a:gd name="T3" fmla="*/ 1962 h 3925"/>
              <a:gd name="T4" fmla="*/ 1961 w 3924"/>
              <a:gd name="T5" fmla="*/ 3924 h 3925"/>
              <a:gd name="T6" fmla="*/ 1961 w 3924"/>
              <a:gd name="T7" fmla="*/ 3924 h 3925"/>
              <a:gd name="T8" fmla="*/ 0 w 3924"/>
              <a:gd name="T9" fmla="*/ 1962 h 3925"/>
              <a:gd name="T10" fmla="*/ 0 w 3924"/>
              <a:gd name="T11" fmla="*/ 1962 h 3925"/>
              <a:gd name="T12" fmla="*/ 1961 w 3924"/>
              <a:gd name="T13" fmla="*/ 0 h 3925"/>
              <a:gd name="T14" fmla="*/ 1961 w 3924"/>
              <a:gd name="T15" fmla="*/ 0 h 3925"/>
              <a:gd name="T16" fmla="*/ 3923 w 3924"/>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5">
                <a:moveTo>
                  <a:pt x="3923" y="1962"/>
                </a:moveTo>
                <a:lnTo>
                  <a:pt x="3923" y="1962"/>
                </a:lnTo>
                <a:cubicBezTo>
                  <a:pt x="3923" y="3046"/>
                  <a:pt x="3045" y="3924"/>
                  <a:pt x="1961" y="3924"/>
                </a:cubicBezTo>
                <a:lnTo>
                  <a:pt x="1961" y="3924"/>
                </a:lnTo>
                <a:cubicBezTo>
                  <a:pt x="878" y="3924"/>
                  <a:pt x="0" y="3046"/>
                  <a:pt x="0" y="1962"/>
                </a:cubicBezTo>
                <a:lnTo>
                  <a:pt x="0" y="1962"/>
                </a:lnTo>
                <a:cubicBezTo>
                  <a:pt x="0" y="879"/>
                  <a:pt x="878" y="0"/>
                  <a:pt x="1961" y="0"/>
                </a:cubicBezTo>
                <a:lnTo>
                  <a:pt x="1961" y="0"/>
                </a:lnTo>
                <a:cubicBezTo>
                  <a:pt x="3045" y="0"/>
                  <a:pt x="3923" y="879"/>
                  <a:pt x="3923" y="1962"/>
                </a:cubicBezTo>
              </a:path>
            </a:pathLst>
          </a:custGeom>
          <a:solidFill>
            <a:srgbClr val="ECC0DA"/>
          </a:solidFill>
          <a:ln>
            <a:noFill/>
          </a:ln>
          <a:effectLst/>
        </p:spPr>
        <p:txBody>
          <a:bodyPr wrap="none" anchor="ctr"/>
          <a:lstStyle/>
          <a:p>
            <a:endParaRPr lang="en-US" sz="900"/>
          </a:p>
        </p:txBody>
      </p:sp>
      <p:sp>
        <p:nvSpPr>
          <p:cNvPr id="21" name="Freeform 187">
            <a:extLst>
              <a:ext uri="{FF2B5EF4-FFF2-40B4-BE49-F238E27FC236}">
                <a16:creationId xmlns:a16="http://schemas.microsoft.com/office/drawing/2014/main" id="{5D55F6B2-07E7-3A0C-E5E9-17B37BFD0976}"/>
              </a:ext>
            </a:extLst>
          </p:cNvPr>
          <p:cNvSpPr>
            <a:spLocks noChangeArrowheads="1"/>
          </p:cNvSpPr>
          <p:nvPr/>
        </p:nvSpPr>
        <p:spPr bwMode="auto">
          <a:xfrm>
            <a:off x="8813527" y="3232157"/>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8"/>
                  <a:pt x="878" y="0"/>
                  <a:pt x="1962" y="0"/>
                </a:cubicBezTo>
                <a:lnTo>
                  <a:pt x="1962" y="0"/>
                </a:lnTo>
                <a:cubicBezTo>
                  <a:pt x="3045" y="0"/>
                  <a:pt x="3924" y="878"/>
                  <a:pt x="3924"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4" name="CuadroTexto 553">
            <a:extLst>
              <a:ext uri="{FF2B5EF4-FFF2-40B4-BE49-F238E27FC236}">
                <a16:creationId xmlns:a16="http://schemas.microsoft.com/office/drawing/2014/main" id="{818E7E19-A347-C472-4018-9501AB937747}"/>
              </a:ext>
            </a:extLst>
          </p:cNvPr>
          <p:cNvSpPr txBox="1"/>
          <p:nvPr/>
        </p:nvSpPr>
        <p:spPr>
          <a:xfrm>
            <a:off x="971540" y="3063360"/>
            <a:ext cx="2328391" cy="1200329"/>
          </a:xfrm>
          <a:prstGeom prst="rect">
            <a:avLst/>
          </a:prstGeom>
          <a:noFill/>
        </p:spPr>
        <p:txBody>
          <a:bodyPr wrap="square" rtlCol="0">
            <a:spAutoFit/>
          </a:bodyPr>
          <a:lstStyle/>
          <a:p>
            <a:pPr algn="ctr">
              <a:spcAft>
                <a:spcPts val="600"/>
              </a:spcAft>
            </a:pPr>
            <a:r>
              <a:rPr lang="en-IE" b="1" dirty="0">
                <a:solidFill>
                  <a:srgbClr val="292668"/>
                </a:solidFill>
              </a:rPr>
              <a:t>Værktøjer til sporing af CO2-aftryk </a:t>
            </a:r>
            <a:r>
              <a:rPr lang="en-IE" dirty="0">
                <a:solidFill>
                  <a:srgbClr val="292668"/>
                </a:solidFill>
              </a:rPr>
              <a:t>for menupunkter eller driftsaktiviteter.</a:t>
            </a:r>
          </a:p>
        </p:txBody>
      </p:sp>
      <p:sp>
        <p:nvSpPr>
          <p:cNvPr id="25" name="CuadroTexto 555">
            <a:extLst>
              <a:ext uri="{FF2B5EF4-FFF2-40B4-BE49-F238E27FC236}">
                <a16:creationId xmlns:a16="http://schemas.microsoft.com/office/drawing/2014/main" id="{8E59F1DE-ACD3-29FC-BF47-5184470BFDA0}"/>
              </a:ext>
            </a:extLst>
          </p:cNvPr>
          <p:cNvSpPr txBox="1"/>
          <p:nvPr/>
        </p:nvSpPr>
        <p:spPr>
          <a:xfrm>
            <a:off x="3530028" y="3368001"/>
            <a:ext cx="2264098" cy="1754326"/>
          </a:xfrm>
          <a:prstGeom prst="rect">
            <a:avLst/>
          </a:prstGeom>
          <a:noFill/>
        </p:spPr>
        <p:txBody>
          <a:bodyPr wrap="square" rtlCol="0">
            <a:spAutoFit/>
          </a:bodyPr>
          <a:lstStyle/>
          <a:p>
            <a:pPr algn="ctr">
              <a:spcAft>
                <a:spcPts val="600"/>
              </a:spcAft>
            </a:pPr>
            <a:r>
              <a:rPr lang="en-IE" b="1" dirty="0">
                <a:solidFill>
                  <a:srgbClr val="292668"/>
                </a:solidFill>
              </a:rPr>
              <a:t>Energibesparende systemer</a:t>
            </a:r>
            <a:r>
              <a:rPr lang="en-IE" dirty="0">
                <a:solidFill>
                  <a:srgbClr val="292668"/>
                </a:solidFill>
              </a:rPr>
              <a:t>, der reducerer forbruget i køkkener og ved opbevaring af fødevarer.</a:t>
            </a:r>
          </a:p>
        </p:txBody>
      </p:sp>
      <p:sp>
        <p:nvSpPr>
          <p:cNvPr id="26" name="CuadroTexto 557">
            <a:extLst>
              <a:ext uri="{FF2B5EF4-FFF2-40B4-BE49-F238E27FC236}">
                <a16:creationId xmlns:a16="http://schemas.microsoft.com/office/drawing/2014/main" id="{9D9175C1-F968-88B7-B4E2-66D54ED3CA82}"/>
              </a:ext>
            </a:extLst>
          </p:cNvPr>
          <p:cNvSpPr txBox="1"/>
          <p:nvPr/>
        </p:nvSpPr>
        <p:spPr>
          <a:xfrm>
            <a:off x="6122355" y="3023939"/>
            <a:ext cx="2247292" cy="1477328"/>
          </a:xfrm>
          <a:prstGeom prst="rect">
            <a:avLst/>
          </a:prstGeom>
          <a:noFill/>
        </p:spPr>
        <p:txBody>
          <a:bodyPr wrap="square" rtlCol="0">
            <a:spAutoFit/>
          </a:bodyPr>
          <a:lstStyle/>
          <a:p>
            <a:pPr algn="ctr">
              <a:spcAft>
                <a:spcPts val="600"/>
              </a:spcAft>
            </a:pPr>
            <a:r>
              <a:rPr lang="en-IE" b="1" dirty="0">
                <a:solidFill>
                  <a:srgbClr val="292668"/>
                </a:solidFill>
              </a:rPr>
              <a:t>Digitale overvågningssystemer til vandforbrug, </a:t>
            </a:r>
            <a:r>
              <a:rPr lang="en-IE" dirty="0">
                <a:solidFill>
                  <a:srgbClr val="292668"/>
                </a:solidFill>
              </a:rPr>
              <a:t>der muliggør effektiv ressourceforvaltning.</a:t>
            </a:r>
          </a:p>
        </p:txBody>
      </p:sp>
      <p:sp>
        <p:nvSpPr>
          <p:cNvPr id="27" name="CuadroTexto 559">
            <a:extLst>
              <a:ext uri="{FF2B5EF4-FFF2-40B4-BE49-F238E27FC236}">
                <a16:creationId xmlns:a16="http://schemas.microsoft.com/office/drawing/2014/main" id="{1F5B5B37-0FD2-04C1-9A1D-D4A02A70E0F7}"/>
              </a:ext>
            </a:extLst>
          </p:cNvPr>
          <p:cNvSpPr txBox="1"/>
          <p:nvPr/>
        </p:nvSpPr>
        <p:spPr>
          <a:xfrm>
            <a:off x="8764263" y="3658955"/>
            <a:ext cx="2245597" cy="1477328"/>
          </a:xfrm>
          <a:prstGeom prst="rect">
            <a:avLst/>
          </a:prstGeom>
          <a:noFill/>
        </p:spPr>
        <p:txBody>
          <a:bodyPr wrap="square" rtlCol="0">
            <a:spAutoFit/>
          </a:bodyPr>
          <a:lstStyle/>
          <a:p>
            <a:pPr algn="ctr">
              <a:spcAft>
                <a:spcPts val="600"/>
              </a:spcAft>
            </a:pPr>
            <a:r>
              <a:rPr lang="en-IE" b="1" dirty="0">
                <a:solidFill>
                  <a:srgbClr val="292668"/>
                </a:solidFill>
              </a:rPr>
              <a:t>Apps til cirkulær økonomi, </a:t>
            </a:r>
            <a:r>
              <a:rPr lang="en-IE" dirty="0">
                <a:solidFill>
                  <a:srgbClr val="292668"/>
                </a:solidFill>
              </a:rPr>
              <a:t>der understøtter genbrug, kompostering og omfordeling.</a:t>
            </a:r>
          </a:p>
        </p:txBody>
      </p:sp>
    </p:spTree>
    <p:extLst>
      <p:ext uri="{BB962C8B-B14F-4D97-AF65-F5344CB8AC3E}">
        <p14:creationId xmlns:p14="http://schemas.microsoft.com/office/powerpoint/2010/main" val="1665697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45CA33-F8FC-8A3B-941B-E7F7C335A014}"/>
              </a:ext>
            </a:extLst>
          </p:cNvPr>
          <p:cNvSpPr>
            <a:spLocks noGrp="1"/>
          </p:cNvSpPr>
          <p:nvPr>
            <p:ph type="body" sz="quarter" idx="16"/>
          </p:nvPr>
        </p:nvSpPr>
        <p:spPr>
          <a:xfrm>
            <a:off x="733406" y="271545"/>
            <a:ext cx="10052954" cy="803654"/>
          </a:xfrm>
        </p:spPr>
        <p:txBody>
          <a:bodyPr/>
          <a:lstStyle/>
          <a:p>
            <a:r>
              <a:rPr lang="en-US" dirty="0"/>
              <a:t>Hvordan teknologien forandrer arbejdsstyrken i fødevarebranchen</a:t>
            </a:r>
            <a:endParaRPr lang="en-IE" dirty="0"/>
          </a:p>
        </p:txBody>
      </p:sp>
      <p:sp>
        <p:nvSpPr>
          <p:cNvPr id="3" name="Text Placeholder 2">
            <a:extLst>
              <a:ext uri="{FF2B5EF4-FFF2-40B4-BE49-F238E27FC236}">
                <a16:creationId xmlns:a16="http://schemas.microsoft.com/office/drawing/2014/main" id="{0C7B38BF-A4BE-22DF-B191-70098C933716}"/>
              </a:ext>
            </a:extLst>
          </p:cNvPr>
          <p:cNvSpPr>
            <a:spLocks noGrp="1"/>
          </p:cNvSpPr>
          <p:nvPr>
            <p:ph type="body" sz="quarter" idx="19"/>
          </p:nvPr>
        </p:nvSpPr>
        <p:spPr>
          <a:xfrm>
            <a:off x="733406" y="1227039"/>
            <a:ext cx="7019116" cy="4250335"/>
          </a:xfrm>
        </p:spPr>
        <p:txBody>
          <a:bodyPr/>
          <a:lstStyle/>
          <a:p>
            <a:pPr>
              <a:spcAft>
                <a:spcPts val="1200"/>
              </a:spcAft>
            </a:pPr>
            <a:r>
              <a:rPr lang="en-US" sz="2200" dirty="0"/>
              <a:t>Digitaliseringen ændrer både roller og kompetencer inden for hotel- og restaurationsbranchen og fødevareproduktionen.</a:t>
            </a:r>
          </a:p>
          <a:p>
            <a:r>
              <a:rPr lang="en-US" sz="2200" b="1" dirty="0"/>
              <a:t>Indvirkning på arbejdsstyrken:</a:t>
            </a:r>
            <a:endParaRPr lang="en-US" sz="2200" dirty="0"/>
          </a:p>
          <a:p>
            <a:pPr marL="342900" indent="-342900">
              <a:spcAft>
                <a:spcPts val="600"/>
              </a:spcAft>
              <a:buFont typeface="Arial" panose="020B0604020202020204" pitchFamily="34" charset="0"/>
              <a:buChar char="•"/>
            </a:pPr>
            <a:r>
              <a:rPr lang="en-US" sz="2200" dirty="0"/>
              <a:t>Rutinemæssige opgaver bliver automatiseret, hvilket frigør personale til aktiviteter med højere værdi.</a:t>
            </a:r>
          </a:p>
          <a:p>
            <a:pPr marL="342900" indent="-342900">
              <a:spcAft>
                <a:spcPts val="600"/>
              </a:spcAft>
              <a:buFont typeface="Arial" panose="020B0604020202020204" pitchFamily="34" charset="0"/>
              <a:buChar char="•"/>
            </a:pPr>
            <a:r>
              <a:rPr lang="en-US" sz="2200" dirty="0"/>
              <a:t>Digitale dashboards understøtter beslutningstagning i realtid.</a:t>
            </a:r>
          </a:p>
          <a:p>
            <a:pPr marL="342900" indent="-342900">
              <a:spcAft>
                <a:spcPts val="600"/>
              </a:spcAft>
              <a:buFont typeface="Arial" panose="020B0604020202020204" pitchFamily="34" charset="0"/>
              <a:buChar char="•"/>
            </a:pPr>
            <a:r>
              <a:rPr lang="en-US" sz="2200" dirty="0"/>
              <a:t>Medarbejderne skal være fortrolige med at bruge apps, skærme og digitale overvågningsværktøjer.</a:t>
            </a:r>
          </a:p>
          <a:p>
            <a:pPr marL="342900" indent="-342900">
              <a:spcAft>
                <a:spcPts val="600"/>
              </a:spcAft>
              <a:buFont typeface="Arial" panose="020B0604020202020204" pitchFamily="34" charset="0"/>
              <a:buChar char="•"/>
            </a:pPr>
            <a:r>
              <a:rPr lang="en-US" sz="2200" dirty="0"/>
              <a:t>Køkkenerne indfører datadrevne arbejdsgange, hvilket forbedrer nøjagtigheden og ansvarligheden.</a:t>
            </a:r>
          </a:p>
          <a:p>
            <a:pPr>
              <a:spcBef>
                <a:spcPts val="600"/>
              </a:spcBef>
            </a:pPr>
            <a:r>
              <a:rPr lang="en-US" sz="2200" b="1" dirty="0"/>
              <a:t>Fremtidige kompetencer:</a:t>
            </a:r>
            <a:br>
              <a:rPr lang="en-US" sz="2200" dirty="0"/>
            </a:br>
            <a:r>
              <a:rPr lang="en-US" sz="2200" dirty="0"/>
              <a:t>Den digitale kultur styrker teamwork, bevidstheden om bæredygtighed og innovationskapaciteten.</a:t>
            </a:r>
          </a:p>
          <a:p>
            <a:endParaRPr lang="en-IE" sz="2200" dirty="0"/>
          </a:p>
        </p:txBody>
      </p:sp>
      <p:pic>
        <p:nvPicPr>
          <p:cNvPr id="5" name="Picture 4" descr="Person working late on a tablet in the office">
            <a:extLst>
              <a:ext uri="{FF2B5EF4-FFF2-40B4-BE49-F238E27FC236}">
                <a16:creationId xmlns:a16="http://schemas.microsoft.com/office/drawing/2014/main" id="{5A0F9A52-41C8-3AAB-681D-5EC4E27F823E}"/>
              </a:ext>
            </a:extLst>
          </p:cNvPr>
          <p:cNvPicPr>
            <a:picLocks noChangeAspect="1"/>
          </p:cNvPicPr>
          <p:nvPr/>
        </p:nvPicPr>
        <p:blipFill>
          <a:blip r:embed="rId2" cstate="screen">
            <a:extLst>
              <a:ext uri="{28A0092B-C50C-407E-A947-70E740481C1C}">
                <a14:useLocalDpi xmlns:a14="http://schemas.microsoft.com/office/drawing/2010/main"/>
              </a:ext>
            </a:extLst>
          </a:blip>
          <a:srcRect b="-3005"/>
          <a:stretch>
            <a:fillRect/>
          </a:stretch>
        </p:blipFill>
        <p:spPr>
          <a:xfrm>
            <a:off x="7677169" y="1227039"/>
            <a:ext cx="3781425" cy="5051254"/>
          </a:xfrm>
          <a:prstGeom prst="rect">
            <a:avLst/>
          </a:prstGeom>
        </p:spPr>
      </p:pic>
    </p:spTree>
    <p:extLst>
      <p:ext uri="{BB962C8B-B14F-4D97-AF65-F5344CB8AC3E}">
        <p14:creationId xmlns:p14="http://schemas.microsoft.com/office/powerpoint/2010/main" val="3530580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6E5CD0-F557-C639-C602-CC4A953CD4E7}"/>
              </a:ext>
            </a:extLst>
          </p:cNvPr>
          <p:cNvSpPr>
            <a:spLocks noGrp="1"/>
          </p:cNvSpPr>
          <p:nvPr>
            <p:ph type="body" sz="quarter" idx="18"/>
          </p:nvPr>
        </p:nvSpPr>
        <p:spPr/>
        <p:txBody>
          <a:bodyPr/>
          <a:lstStyle/>
          <a:p>
            <a:r>
              <a:rPr lang="en-US" dirty="0"/>
              <a:t>Teknologien præger den måde, kunderne interagerer med fødevarevirksomheder på og træffer deres valg.</a:t>
            </a:r>
          </a:p>
          <a:p>
            <a:pPr>
              <a:spcBef>
                <a:spcPts val="600"/>
              </a:spcBef>
            </a:pPr>
            <a:r>
              <a:rPr lang="en-US" b="1" dirty="0"/>
              <a:t>Almindelige værktøjer:</a:t>
            </a:r>
            <a:endParaRPr lang="en-US" dirty="0"/>
          </a:p>
          <a:p>
            <a:pPr marL="342900" indent="-342900">
              <a:spcAft>
                <a:spcPts val="400"/>
              </a:spcAft>
              <a:buFont typeface="Arial" panose="020B0604020202020204" pitchFamily="34" charset="0"/>
              <a:buChar char="•"/>
            </a:pPr>
            <a:r>
              <a:rPr lang="en-US" dirty="0"/>
              <a:t>Menukort med QR-koder og bestillingssystemer</a:t>
            </a:r>
          </a:p>
          <a:p>
            <a:pPr marL="342900" indent="-342900">
              <a:spcAft>
                <a:spcPts val="400"/>
              </a:spcAft>
              <a:buFont typeface="Arial" panose="020B0604020202020204" pitchFamily="34" charset="0"/>
              <a:buChar char="•"/>
            </a:pPr>
            <a:r>
              <a:rPr lang="en-US" dirty="0"/>
              <a:t>Digitale oplysninger om allergener og næringsindhold</a:t>
            </a:r>
          </a:p>
          <a:p>
            <a:pPr marL="342900" indent="-342900">
              <a:spcAft>
                <a:spcPts val="400"/>
              </a:spcAft>
              <a:buFont typeface="Arial" panose="020B0604020202020204" pitchFamily="34" charset="0"/>
              <a:buChar char="•"/>
            </a:pPr>
            <a:r>
              <a:rPr lang="en-US" dirty="0" err="1"/>
              <a:t>Personlige </a:t>
            </a:r>
            <a:r>
              <a:rPr lang="en-US" dirty="0"/>
              <a:t>anbefalinger baseret på enkel AI</a:t>
            </a:r>
          </a:p>
          <a:p>
            <a:pPr marL="342900" indent="-342900">
              <a:spcAft>
                <a:spcPts val="400"/>
              </a:spcAft>
              <a:buFont typeface="Arial" panose="020B0604020202020204" pitchFamily="34" charset="0"/>
              <a:buChar char="•"/>
            </a:pPr>
            <a:r>
              <a:rPr lang="en-US" dirty="0"/>
              <a:t>Online anmeldelser og feedbackkanaler</a:t>
            </a:r>
          </a:p>
          <a:p>
            <a:pPr marL="342900" indent="-342900">
              <a:spcAft>
                <a:spcPts val="400"/>
              </a:spcAft>
              <a:buFont typeface="Arial" panose="020B0604020202020204" pitchFamily="34" charset="0"/>
              <a:buChar char="•"/>
            </a:pPr>
            <a:r>
              <a:rPr lang="en-US" dirty="0"/>
              <a:t>Mobilbetalinger og loyalitetsapps</a:t>
            </a:r>
          </a:p>
          <a:p>
            <a:pPr>
              <a:spcBef>
                <a:spcPts val="600"/>
              </a:spcBef>
            </a:pPr>
            <a:r>
              <a:rPr lang="en-US" b="1" dirty="0"/>
              <a:t>Værdi for fødevaresystemet:</a:t>
            </a:r>
            <a:endParaRPr lang="en-US" dirty="0"/>
          </a:p>
          <a:p>
            <a:pPr marL="342900" indent="-342900">
              <a:spcAft>
                <a:spcPts val="400"/>
              </a:spcAft>
              <a:buFont typeface="Arial" panose="020B0604020202020204" pitchFamily="34" charset="0"/>
              <a:buChar char="•"/>
            </a:pPr>
            <a:r>
              <a:rPr lang="en-US" dirty="0"/>
              <a:t>Større gennemsigtighed</a:t>
            </a:r>
          </a:p>
          <a:p>
            <a:pPr marL="342900" indent="-342900">
              <a:spcAft>
                <a:spcPts val="400"/>
              </a:spcAft>
              <a:buFont typeface="Arial" panose="020B0604020202020204" pitchFamily="34" charset="0"/>
              <a:buChar char="•"/>
            </a:pPr>
            <a:r>
              <a:rPr lang="en-US" dirty="0"/>
              <a:t>Forbedret kundeoplevelse</a:t>
            </a:r>
          </a:p>
          <a:p>
            <a:pPr marL="342900" indent="-342900">
              <a:spcAft>
                <a:spcPts val="400"/>
              </a:spcAft>
              <a:buFont typeface="Arial" panose="020B0604020202020204" pitchFamily="34" charset="0"/>
              <a:buChar char="•"/>
            </a:pPr>
            <a:r>
              <a:rPr lang="en-US" dirty="0"/>
              <a:t>Øget tillid og sikkerhed</a:t>
            </a:r>
          </a:p>
          <a:p>
            <a:pPr marL="342900" indent="-342900">
              <a:spcAft>
                <a:spcPts val="400"/>
              </a:spcAft>
              <a:buFont typeface="Arial" panose="020B0604020202020204" pitchFamily="34" charset="0"/>
              <a:buChar char="•"/>
            </a:pPr>
            <a:r>
              <a:rPr lang="en-US" dirty="0"/>
              <a:t>Mere bæredygtig </a:t>
            </a:r>
            <a:r>
              <a:rPr lang="en-US" dirty="0" err="1"/>
              <a:t>købsadfærd</a:t>
            </a:r>
            <a:endParaRPr lang="en-US" dirty="0"/>
          </a:p>
          <a:p>
            <a:endParaRPr lang="en-IE" dirty="0"/>
          </a:p>
        </p:txBody>
      </p:sp>
      <p:sp>
        <p:nvSpPr>
          <p:cNvPr id="3" name="Text Placeholder 2">
            <a:extLst>
              <a:ext uri="{FF2B5EF4-FFF2-40B4-BE49-F238E27FC236}">
                <a16:creationId xmlns:a16="http://schemas.microsoft.com/office/drawing/2014/main" id="{E43C9563-C955-C0F7-E053-878BA96C67DD}"/>
              </a:ext>
            </a:extLst>
          </p:cNvPr>
          <p:cNvSpPr>
            <a:spLocks noGrp="1"/>
          </p:cNvSpPr>
          <p:nvPr>
            <p:ph type="body" sz="quarter" idx="16"/>
          </p:nvPr>
        </p:nvSpPr>
        <p:spPr>
          <a:xfrm>
            <a:off x="600998" y="548763"/>
            <a:ext cx="3472237" cy="1774519"/>
          </a:xfrm>
        </p:spPr>
        <p:txBody>
          <a:bodyPr/>
          <a:lstStyle/>
          <a:p>
            <a:r>
              <a:rPr lang="en-IE" dirty="0">
                <a:solidFill>
                  <a:srgbClr val="F26F46"/>
                </a:solidFill>
              </a:rPr>
              <a:t>Kundevendte digitale værktøjer</a:t>
            </a:r>
          </a:p>
          <a:p>
            <a:endParaRPr lang="en-IE" dirty="0">
              <a:solidFill>
                <a:srgbClr val="F26F46"/>
              </a:solidFill>
            </a:endParaRPr>
          </a:p>
        </p:txBody>
      </p:sp>
      <p:pic>
        <p:nvPicPr>
          <p:cNvPr id="7" name="Picture 6" descr="Workers at coffee shop with menu in the background">
            <a:extLst>
              <a:ext uri="{FF2B5EF4-FFF2-40B4-BE49-F238E27FC236}">
                <a16:creationId xmlns:a16="http://schemas.microsoft.com/office/drawing/2014/main" id="{056E2711-CB6E-E074-C5EC-280CC42443BA}"/>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369127" y="1940955"/>
            <a:ext cx="3805709" cy="4552210"/>
          </a:xfrm>
          <a:prstGeom prst="rect">
            <a:avLst/>
          </a:prstGeom>
        </p:spPr>
      </p:pic>
    </p:spTree>
    <p:extLst>
      <p:ext uri="{BB962C8B-B14F-4D97-AF65-F5344CB8AC3E}">
        <p14:creationId xmlns:p14="http://schemas.microsoft.com/office/powerpoint/2010/main" val="1447383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lant growing in a container&#10;&#10;AI-generated content may be incorrect.">
            <a:extLst>
              <a:ext uri="{FF2B5EF4-FFF2-40B4-BE49-F238E27FC236}">
                <a16:creationId xmlns:a16="http://schemas.microsoft.com/office/drawing/2014/main" id="{DE91A286-1B45-0420-9302-618541AC67D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388401" y="385460"/>
            <a:ext cx="4107750" cy="6087079"/>
          </a:xfrm>
        </p:spPr>
      </p:pic>
      <p:sp>
        <p:nvSpPr>
          <p:cNvPr id="36" name="Text Placeholder 35">
            <a:extLst>
              <a:ext uri="{FF2B5EF4-FFF2-40B4-BE49-F238E27FC236}">
                <a16:creationId xmlns:a16="http://schemas.microsoft.com/office/drawing/2014/main" id="{7F849E53-075F-1C59-7F7C-AD47D2309662}"/>
              </a:ext>
            </a:extLst>
          </p:cNvPr>
          <p:cNvSpPr txBox="1">
            <a:spLocks noGrp="1"/>
          </p:cNvSpPr>
          <p:nvPr>
            <p:ph type="body" sz="quarter" idx="18"/>
          </p:nvPr>
        </p:nvSpPr>
        <p:spPr>
          <a:xfrm>
            <a:off x="4822604" y="1260200"/>
            <a:ext cx="6744085" cy="4337598"/>
          </a:xfrm>
          <a:prstGeom prst="rect">
            <a:avLst/>
          </a:prstGeom>
          <a:noFill/>
        </p:spPr>
        <p:txBody>
          <a:bodyPr wrap="square">
            <a:spAutoFit/>
          </a:bodyPr>
          <a:lstStyle/>
          <a:p>
            <a:r>
              <a:rPr lang="en-US" dirty="0"/>
              <a:t>I et </a:t>
            </a:r>
            <a:r>
              <a:rPr lang="en-US" dirty="0" err="1"/>
              <a:t>digitaliseret </a:t>
            </a:r>
            <a:r>
              <a:rPr lang="en-US" dirty="0"/>
              <a:t>fødevaresystem udveksles der løbende information mellem </a:t>
            </a:r>
            <a:r>
              <a:rPr lang="en-US" b="1" dirty="0">
                <a:solidFill>
                  <a:srgbClr val="F26F46"/>
                </a:solidFill>
              </a:rPr>
              <a:t>kunder, fødevarevirksomheder og myndigheder </a:t>
            </a:r>
            <a:r>
              <a:rPr lang="en-US" dirty="0"/>
              <a:t>via datadeling i realtid. </a:t>
            </a:r>
          </a:p>
          <a:p>
            <a:r>
              <a:rPr lang="en-US" dirty="0"/>
              <a:t>Denne udveksling muliggør bedre beslutningstagning, øget sikkerhed, større gennemsigtighed og mere bæredygtige praksis i hele fødevarekæden.</a:t>
            </a:r>
          </a:p>
          <a:p>
            <a:r>
              <a:rPr lang="en-US" sz="2200" dirty="0"/>
              <a:t>Ifølge </a:t>
            </a:r>
            <a:r>
              <a:rPr lang="en-US" sz="2200" dirty="0">
                <a:hlinkClick r:id="rId3"/>
              </a:rPr>
              <a:t>WEF-rapporten </a:t>
            </a:r>
            <a:r>
              <a:rPr lang="en-US" sz="2200" dirty="0"/>
              <a:t>kan digitale værktøjer dog kun transformere de globale fødevaresystemer, hvis vi skaber de </a:t>
            </a:r>
            <a:r>
              <a:rPr lang="en-US" sz="2200" b="1" i="1" dirty="0"/>
              <a:t>forudsætninger </a:t>
            </a:r>
            <a:r>
              <a:rPr lang="en-US" sz="2200" b="1" dirty="0"/>
              <a:t>– styring, tillid, interoperabilitet, incitamenter og langsigtet samarbejde </a:t>
            </a:r>
            <a:r>
              <a:rPr lang="en-US" sz="2200" dirty="0"/>
              <a:t>– der er nødvendige for, at værktøjerne rent faktisk fungerer for landmænd, forsyningskæder og forbrugere.</a:t>
            </a:r>
            <a:endParaRPr lang="en-IE" sz="2200" dirty="0"/>
          </a:p>
        </p:txBody>
      </p:sp>
      <p:sp>
        <p:nvSpPr>
          <p:cNvPr id="6" name="TextBox 5">
            <a:extLst>
              <a:ext uri="{FF2B5EF4-FFF2-40B4-BE49-F238E27FC236}">
                <a16:creationId xmlns:a16="http://schemas.microsoft.com/office/drawing/2014/main" id="{EA152E0F-D55A-C302-40BC-C6197BEE96E6}"/>
              </a:ext>
            </a:extLst>
          </p:cNvPr>
          <p:cNvSpPr txBox="1"/>
          <p:nvPr/>
        </p:nvSpPr>
        <p:spPr>
          <a:xfrm>
            <a:off x="3872621" y="385460"/>
            <a:ext cx="6744084" cy="646331"/>
          </a:xfrm>
          <a:prstGeom prst="rect">
            <a:avLst/>
          </a:prstGeom>
          <a:solidFill>
            <a:schemeClr val="bg1"/>
          </a:solidFill>
        </p:spPr>
        <p:txBody>
          <a:bodyPr wrap="square">
            <a:spAutoFit/>
          </a:bodyPr>
          <a:lstStyle/>
          <a:p>
            <a:r>
              <a:rPr kumimoji="0" lang="en-IE" sz="3600" b="1" i="0" u="none" strike="noStrike" kern="1200" cap="none" spc="0" normalizeH="0" baseline="0" noProof="0" dirty="0">
                <a:ln>
                  <a:noFill/>
                </a:ln>
                <a:solidFill>
                  <a:srgbClr val="F26650"/>
                </a:solidFill>
                <a:effectLst/>
                <a:uLnTx/>
                <a:uFillTx/>
                <a:latin typeface="Calibri" panose="020F0502020204030204"/>
                <a:ea typeface="+mn-ea"/>
                <a:cs typeface="+mn-cs"/>
              </a:rPr>
              <a:t>Et digitaliseret fødevaresystem</a:t>
            </a:r>
            <a:endParaRPr lang="en-IE" dirty="0"/>
          </a:p>
        </p:txBody>
      </p:sp>
    </p:spTree>
    <p:extLst>
      <p:ext uri="{BB962C8B-B14F-4D97-AF65-F5344CB8AC3E}">
        <p14:creationId xmlns:p14="http://schemas.microsoft.com/office/powerpoint/2010/main" val="4026175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49A734-D66B-BF31-3417-D70FBE8C4551}"/>
              </a:ext>
            </a:extLst>
          </p:cNvPr>
          <p:cNvSpPr>
            <a:spLocks noGrp="1"/>
          </p:cNvSpPr>
          <p:nvPr>
            <p:ph type="body" sz="quarter" idx="16"/>
          </p:nvPr>
        </p:nvSpPr>
        <p:spPr>
          <a:xfrm>
            <a:off x="847338" y="561243"/>
            <a:ext cx="10372744" cy="803654"/>
          </a:xfrm>
        </p:spPr>
        <p:txBody>
          <a:bodyPr/>
          <a:lstStyle/>
          <a:p>
            <a:r>
              <a:rPr lang="en-IE" dirty="0"/>
              <a:t>Informationsstrømmen i et digitaliseret fødevaresystem</a:t>
            </a:r>
          </a:p>
        </p:txBody>
      </p:sp>
      <p:sp>
        <p:nvSpPr>
          <p:cNvPr id="5" name="Isosceles Triangle 4">
            <a:extLst>
              <a:ext uri="{FF2B5EF4-FFF2-40B4-BE49-F238E27FC236}">
                <a16:creationId xmlns:a16="http://schemas.microsoft.com/office/drawing/2014/main" id="{A7111B7D-CBD0-83C3-81BA-52B914293D98}"/>
              </a:ext>
            </a:extLst>
          </p:cNvPr>
          <p:cNvSpPr/>
          <p:nvPr/>
        </p:nvSpPr>
        <p:spPr>
          <a:xfrm>
            <a:off x="4089481" y="1938743"/>
            <a:ext cx="3499793" cy="3342574"/>
          </a:xfrm>
          <a:prstGeom prst="triangle">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TextBox 5">
            <a:extLst>
              <a:ext uri="{FF2B5EF4-FFF2-40B4-BE49-F238E27FC236}">
                <a16:creationId xmlns:a16="http://schemas.microsoft.com/office/drawing/2014/main" id="{D31C8634-1DCF-6A83-6524-CFAAE38A8DD3}"/>
              </a:ext>
            </a:extLst>
          </p:cNvPr>
          <p:cNvSpPr txBox="1"/>
          <p:nvPr/>
        </p:nvSpPr>
        <p:spPr>
          <a:xfrm>
            <a:off x="5368375" y="1754077"/>
            <a:ext cx="1200727" cy="369332"/>
          </a:xfrm>
          <a:prstGeom prst="rect">
            <a:avLst/>
          </a:prstGeom>
          <a:solidFill>
            <a:srgbClr val="B2CFAD"/>
          </a:solidFill>
        </p:spPr>
        <p:txBody>
          <a:bodyPr wrap="square" rtlCol="0">
            <a:spAutoFit/>
          </a:bodyPr>
          <a:lstStyle/>
          <a:p>
            <a:r>
              <a:rPr lang="en-IE" b="1" dirty="0">
                <a:solidFill>
                  <a:srgbClr val="292668"/>
                </a:solidFill>
              </a:rPr>
              <a:t>Kunder</a:t>
            </a:r>
          </a:p>
        </p:txBody>
      </p:sp>
      <p:sp>
        <p:nvSpPr>
          <p:cNvPr id="7" name="TextBox 6">
            <a:extLst>
              <a:ext uri="{FF2B5EF4-FFF2-40B4-BE49-F238E27FC236}">
                <a16:creationId xmlns:a16="http://schemas.microsoft.com/office/drawing/2014/main" id="{8816CAB8-0028-7385-E5DA-3748051D7307}"/>
              </a:ext>
            </a:extLst>
          </p:cNvPr>
          <p:cNvSpPr txBox="1"/>
          <p:nvPr/>
        </p:nvSpPr>
        <p:spPr>
          <a:xfrm>
            <a:off x="2356315" y="5002421"/>
            <a:ext cx="2159097" cy="646331"/>
          </a:xfrm>
          <a:prstGeom prst="rect">
            <a:avLst/>
          </a:prstGeom>
          <a:solidFill>
            <a:srgbClr val="B2CFAD"/>
          </a:solidFill>
        </p:spPr>
        <p:txBody>
          <a:bodyPr wrap="square" rtlCol="0">
            <a:spAutoFit/>
          </a:bodyPr>
          <a:lstStyle/>
          <a:p>
            <a:r>
              <a:rPr lang="en-IE" b="1" dirty="0">
                <a:solidFill>
                  <a:srgbClr val="292668"/>
                </a:solidFill>
              </a:rPr>
              <a:t>Fødevarevirksomheder</a:t>
            </a:r>
          </a:p>
        </p:txBody>
      </p:sp>
      <p:sp>
        <p:nvSpPr>
          <p:cNvPr id="8" name="TextBox 7">
            <a:extLst>
              <a:ext uri="{FF2B5EF4-FFF2-40B4-BE49-F238E27FC236}">
                <a16:creationId xmlns:a16="http://schemas.microsoft.com/office/drawing/2014/main" id="{A209AF6D-FEDA-1F6B-E9DE-043B26E7A575}"/>
              </a:ext>
            </a:extLst>
          </p:cNvPr>
          <p:cNvSpPr txBox="1"/>
          <p:nvPr/>
        </p:nvSpPr>
        <p:spPr>
          <a:xfrm>
            <a:off x="7544051" y="4928832"/>
            <a:ext cx="1570132" cy="369332"/>
          </a:xfrm>
          <a:prstGeom prst="rect">
            <a:avLst/>
          </a:prstGeom>
          <a:solidFill>
            <a:srgbClr val="B2CFAD"/>
          </a:solidFill>
        </p:spPr>
        <p:txBody>
          <a:bodyPr wrap="square" rtlCol="0">
            <a:spAutoFit/>
          </a:bodyPr>
          <a:lstStyle/>
          <a:p>
            <a:r>
              <a:rPr lang="en-IE" b="1" dirty="0">
                <a:solidFill>
                  <a:srgbClr val="292668"/>
                </a:solidFill>
              </a:rPr>
              <a:t>Myndigheder</a:t>
            </a:r>
          </a:p>
        </p:txBody>
      </p:sp>
      <p:pic>
        <p:nvPicPr>
          <p:cNvPr id="10" name="Graphic 9" descr="Store outline">
            <a:extLst>
              <a:ext uri="{FF2B5EF4-FFF2-40B4-BE49-F238E27FC236}">
                <a16:creationId xmlns:a16="http://schemas.microsoft.com/office/drawing/2014/main" id="{1B69BE9C-53FB-5597-460D-B431A99C483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444879" y="4162210"/>
            <a:ext cx="914400" cy="914400"/>
          </a:xfrm>
          <a:prstGeom prst="rect">
            <a:avLst/>
          </a:prstGeom>
        </p:spPr>
      </p:pic>
      <p:pic>
        <p:nvPicPr>
          <p:cNvPr id="12" name="Graphic 11" descr="Remote work outline">
            <a:extLst>
              <a:ext uri="{FF2B5EF4-FFF2-40B4-BE49-F238E27FC236}">
                <a16:creationId xmlns:a16="http://schemas.microsoft.com/office/drawing/2014/main" id="{EF155ADB-D771-5C17-3441-7237359A9C2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339009" y="3910347"/>
            <a:ext cx="914400" cy="914400"/>
          </a:xfrm>
          <a:prstGeom prst="rect">
            <a:avLst/>
          </a:prstGeom>
        </p:spPr>
      </p:pic>
      <p:pic>
        <p:nvPicPr>
          <p:cNvPr id="14" name="Graphic 13" descr="Children outline">
            <a:extLst>
              <a:ext uri="{FF2B5EF4-FFF2-40B4-BE49-F238E27FC236}">
                <a16:creationId xmlns:a16="http://schemas.microsoft.com/office/drawing/2014/main" id="{291FF02E-1619-5C7E-6DD5-44DE634F091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504283" y="1103268"/>
            <a:ext cx="914400" cy="914400"/>
          </a:xfrm>
          <a:prstGeom prst="rect">
            <a:avLst/>
          </a:prstGeom>
        </p:spPr>
      </p:pic>
      <p:sp>
        <p:nvSpPr>
          <p:cNvPr id="15" name="TextBox 14">
            <a:extLst>
              <a:ext uri="{FF2B5EF4-FFF2-40B4-BE49-F238E27FC236}">
                <a16:creationId xmlns:a16="http://schemas.microsoft.com/office/drawing/2014/main" id="{EE353B6E-2AB8-34A8-EC18-A65D3F1BC08A}"/>
              </a:ext>
            </a:extLst>
          </p:cNvPr>
          <p:cNvSpPr txBox="1"/>
          <p:nvPr/>
        </p:nvSpPr>
        <p:spPr>
          <a:xfrm>
            <a:off x="5225211" y="2866937"/>
            <a:ext cx="1200727" cy="923330"/>
          </a:xfrm>
          <a:prstGeom prst="rect">
            <a:avLst/>
          </a:prstGeom>
          <a:noFill/>
        </p:spPr>
        <p:txBody>
          <a:bodyPr wrap="square" rtlCol="0">
            <a:spAutoFit/>
          </a:bodyPr>
          <a:lstStyle/>
          <a:p>
            <a:pPr algn="ctr"/>
            <a:r>
              <a:rPr lang="en-IE" b="1" dirty="0">
                <a:solidFill>
                  <a:schemeClr val="bg1"/>
                </a:solidFill>
              </a:rPr>
              <a:t>Digitaliseret fødevaresystem</a:t>
            </a:r>
          </a:p>
        </p:txBody>
      </p:sp>
      <p:sp>
        <p:nvSpPr>
          <p:cNvPr id="16" name="TextBox 15">
            <a:extLst>
              <a:ext uri="{FF2B5EF4-FFF2-40B4-BE49-F238E27FC236}">
                <a16:creationId xmlns:a16="http://schemas.microsoft.com/office/drawing/2014/main" id="{98710C7B-AB45-71A8-981A-CD2F87D052F4}"/>
              </a:ext>
            </a:extLst>
          </p:cNvPr>
          <p:cNvSpPr txBox="1"/>
          <p:nvPr/>
        </p:nvSpPr>
        <p:spPr>
          <a:xfrm>
            <a:off x="4912623" y="3708308"/>
            <a:ext cx="2495401" cy="1384995"/>
          </a:xfrm>
          <a:prstGeom prst="rect">
            <a:avLst/>
          </a:prstGeom>
          <a:noFill/>
        </p:spPr>
        <p:txBody>
          <a:bodyPr wrap="square" rtlCol="0">
            <a:spAutoFit/>
          </a:bodyPr>
          <a:lstStyle/>
          <a:p>
            <a:pPr marL="108000" indent="-108000">
              <a:buFont typeface="Arial" panose="020B0604020202020204" pitchFamily="34" charset="0"/>
              <a:buChar char="•"/>
            </a:pPr>
            <a:r>
              <a:rPr lang="en-IE" sz="1400" dirty="0">
                <a:solidFill>
                  <a:srgbClr val="292668"/>
                </a:solidFill>
              </a:rPr>
              <a:t>IoT – Internet of Food</a:t>
            </a:r>
          </a:p>
          <a:p>
            <a:pPr marL="108000" indent="-108000">
              <a:buFont typeface="Arial" panose="020B0604020202020204" pitchFamily="34" charset="0"/>
              <a:buChar char="•"/>
            </a:pPr>
            <a:r>
              <a:rPr lang="en-IE" sz="1400" dirty="0">
                <a:solidFill>
                  <a:srgbClr val="292668"/>
                </a:solidFill>
              </a:rPr>
              <a:t>Big Data</a:t>
            </a:r>
          </a:p>
          <a:p>
            <a:pPr marL="108000" indent="-108000">
              <a:buFont typeface="Arial" panose="020B0604020202020204" pitchFamily="34" charset="0"/>
              <a:buChar char="•"/>
            </a:pPr>
            <a:r>
              <a:rPr lang="en-IE" sz="1400" dirty="0">
                <a:solidFill>
                  <a:srgbClr val="292668"/>
                </a:solidFill>
              </a:rPr>
              <a:t>E-kommunikation</a:t>
            </a:r>
          </a:p>
          <a:p>
            <a:pPr marL="108000" indent="-108000">
              <a:buFont typeface="Arial" panose="020B0604020202020204" pitchFamily="34" charset="0"/>
              <a:buChar char="•"/>
            </a:pPr>
            <a:r>
              <a:rPr lang="en-IE" sz="1400" dirty="0">
                <a:solidFill>
                  <a:srgbClr val="292668"/>
                </a:solidFill>
              </a:rPr>
              <a:t>E-handel</a:t>
            </a:r>
          </a:p>
          <a:p>
            <a:pPr marL="108000" indent="-108000">
              <a:buFont typeface="Arial" panose="020B0604020202020204" pitchFamily="34" charset="0"/>
              <a:buChar char="•"/>
            </a:pPr>
            <a:r>
              <a:rPr lang="en-IE" sz="1400" dirty="0">
                <a:solidFill>
                  <a:srgbClr val="292668"/>
                </a:solidFill>
              </a:rPr>
              <a:t>Intelligent produktion</a:t>
            </a:r>
          </a:p>
          <a:p>
            <a:pPr marL="108000" indent="-108000">
              <a:buFont typeface="Arial" panose="020B0604020202020204" pitchFamily="34" charset="0"/>
              <a:buChar char="•"/>
            </a:pPr>
            <a:r>
              <a:rPr lang="en-IE" sz="1400" dirty="0">
                <a:solidFill>
                  <a:srgbClr val="292668"/>
                </a:solidFill>
              </a:rPr>
              <a:t>Intelligente tjenester</a:t>
            </a:r>
          </a:p>
        </p:txBody>
      </p:sp>
      <p:pic>
        <p:nvPicPr>
          <p:cNvPr id="18" name="Graphic 17" descr="Line arrow: Clockwise curve with solid fill">
            <a:extLst>
              <a:ext uri="{FF2B5EF4-FFF2-40B4-BE49-F238E27FC236}">
                <a16:creationId xmlns:a16="http://schemas.microsoft.com/office/drawing/2014/main" id="{D815BB79-A456-CFF4-2187-E2BE7F86A79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rot="18400516">
            <a:off x="6249398" y="4943131"/>
            <a:ext cx="1374442" cy="1374442"/>
          </a:xfrm>
          <a:prstGeom prst="rect">
            <a:avLst/>
          </a:prstGeom>
        </p:spPr>
      </p:pic>
      <p:pic>
        <p:nvPicPr>
          <p:cNvPr id="21" name="Graphic 20" descr="Line arrow: Clockwise curve with solid fill">
            <a:extLst>
              <a:ext uri="{FF2B5EF4-FFF2-40B4-BE49-F238E27FC236}">
                <a16:creationId xmlns:a16="http://schemas.microsoft.com/office/drawing/2014/main" id="{6407967C-A730-E2F2-2F02-3D12FC5BC60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rot="12413485">
            <a:off x="6150070" y="2006022"/>
            <a:ext cx="1281003" cy="1281003"/>
          </a:xfrm>
          <a:prstGeom prst="rect">
            <a:avLst/>
          </a:prstGeom>
        </p:spPr>
      </p:pic>
      <p:pic>
        <p:nvPicPr>
          <p:cNvPr id="22" name="Graphic 21" descr="Line arrow: Clockwise curve with solid fill">
            <a:extLst>
              <a:ext uri="{FF2B5EF4-FFF2-40B4-BE49-F238E27FC236}">
                <a16:creationId xmlns:a16="http://schemas.microsoft.com/office/drawing/2014/main" id="{5CB578DF-9144-9327-A2E0-CAD34A231E8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rot="4758734">
            <a:off x="3381933" y="3512450"/>
            <a:ext cx="1374442" cy="1374442"/>
          </a:xfrm>
          <a:prstGeom prst="rect">
            <a:avLst/>
          </a:prstGeom>
        </p:spPr>
      </p:pic>
      <p:sp>
        <p:nvSpPr>
          <p:cNvPr id="24" name="TextBox 23">
            <a:extLst>
              <a:ext uri="{FF2B5EF4-FFF2-40B4-BE49-F238E27FC236}">
                <a16:creationId xmlns:a16="http://schemas.microsoft.com/office/drawing/2014/main" id="{7EA209A1-A951-C4EC-5720-2D9F602CA6B6}"/>
              </a:ext>
            </a:extLst>
          </p:cNvPr>
          <p:cNvSpPr txBox="1"/>
          <p:nvPr/>
        </p:nvSpPr>
        <p:spPr>
          <a:xfrm>
            <a:off x="1248938" y="5350154"/>
            <a:ext cx="3266473" cy="830997"/>
          </a:xfrm>
          <a:prstGeom prst="rect">
            <a:avLst/>
          </a:prstGeom>
          <a:noFill/>
        </p:spPr>
        <p:txBody>
          <a:bodyPr wrap="square">
            <a:spAutoFit/>
          </a:bodyPr>
          <a:lstStyle/>
          <a:p>
            <a:pPr marL="285750" indent="-285750">
              <a:buFont typeface="Arial" panose="020B0604020202020204" pitchFamily="34" charset="0"/>
              <a:buChar char="•"/>
            </a:pPr>
            <a:r>
              <a:rPr lang="en-US" sz="1600" dirty="0">
                <a:solidFill>
                  <a:srgbClr val="292668"/>
                </a:solidFill>
              </a:rPr>
              <a:t>Regionale og globale netværksforbindelser</a:t>
            </a:r>
          </a:p>
          <a:p>
            <a:pPr marL="285750" indent="-285750">
              <a:buFont typeface="Arial" panose="020B0604020202020204" pitchFamily="34" charset="0"/>
              <a:buChar char="•"/>
            </a:pPr>
            <a:r>
              <a:rPr lang="en-US" sz="1600" dirty="0">
                <a:solidFill>
                  <a:srgbClr val="292668"/>
                </a:solidFill>
              </a:rPr>
              <a:t>Markedsanalyse</a:t>
            </a:r>
          </a:p>
          <a:p>
            <a:pPr marL="285750" indent="-285750">
              <a:buFont typeface="Arial" panose="020B0604020202020204" pitchFamily="34" charset="0"/>
              <a:buChar char="•"/>
            </a:pPr>
            <a:r>
              <a:rPr lang="en-US" sz="1600" dirty="0">
                <a:solidFill>
                  <a:srgbClr val="292668"/>
                </a:solidFill>
              </a:rPr>
              <a:t>Forbedret kvalitetskontrol</a:t>
            </a:r>
          </a:p>
        </p:txBody>
      </p:sp>
      <p:pic>
        <p:nvPicPr>
          <p:cNvPr id="25" name="Graphic 24" descr="Line arrow: Clockwise curve with solid fill">
            <a:extLst>
              <a:ext uri="{FF2B5EF4-FFF2-40B4-BE49-F238E27FC236}">
                <a16:creationId xmlns:a16="http://schemas.microsoft.com/office/drawing/2014/main" id="{A0CECC76-6EDF-B675-0453-E0772EE98D3E}"/>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rot="16200000">
            <a:off x="3961190" y="5045966"/>
            <a:ext cx="1398895" cy="1398895"/>
          </a:xfrm>
          <a:prstGeom prst="rect">
            <a:avLst/>
          </a:prstGeom>
        </p:spPr>
      </p:pic>
      <p:sp>
        <p:nvSpPr>
          <p:cNvPr id="26" name="TextBox 25">
            <a:extLst>
              <a:ext uri="{FF2B5EF4-FFF2-40B4-BE49-F238E27FC236}">
                <a16:creationId xmlns:a16="http://schemas.microsoft.com/office/drawing/2014/main" id="{51E22F92-CA2C-6113-66E3-8D406C30B627}"/>
              </a:ext>
            </a:extLst>
          </p:cNvPr>
          <p:cNvSpPr txBox="1"/>
          <p:nvPr/>
        </p:nvSpPr>
        <p:spPr>
          <a:xfrm>
            <a:off x="1022133" y="3214312"/>
            <a:ext cx="2563184" cy="830997"/>
          </a:xfrm>
          <a:prstGeom prst="rect">
            <a:avLst/>
          </a:prstGeom>
          <a:noFill/>
        </p:spPr>
        <p:txBody>
          <a:bodyPr wrap="square">
            <a:spAutoFit/>
          </a:bodyPr>
          <a:lstStyle/>
          <a:p>
            <a:pPr marL="285750" indent="-285750">
              <a:buFont typeface="Arial" panose="020B0604020202020204" pitchFamily="34" charset="0"/>
              <a:buChar char="•"/>
            </a:pPr>
            <a:r>
              <a:rPr lang="en-US" sz="1600" dirty="0">
                <a:solidFill>
                  <a:srgbClr val="55854D"/>
                </a:solidFill>
              </a:rPr>
              <a:t>Virksomhedsoplysninger</a:t>
            </a:r>
          </a:p>
          <a:p>
            <a:pPr marL="285750" indent="-285750">
              <a:buFont typeface="Arial" panose="020B0604020202020204" pitchFamily="34" charset="0"/>
              <a:buChar char="•"/>
            </a:pPr>
            <a:r>
              <a:rPr lang="en-US" sz="1600" dirty="0">
                <a:solidFill>
                  <a:srgbClr val="55854D"/>
                </a:solidFill>
              </a:rPr>
              <a:t>Markedstransaktioner</a:t>
            </a:r>
          </a:p>
          <a:p>
            <a:pPr marL="285750" indent="-285750">
              <a:buFont typeface="Arial" panose="020B0604020202020204" pitchFamily="34" charset="0"/>
              <a:buChar char="•"/>
            </a:pPr>
            <a:r>
              <a:rPr lang="en-US" sz="1600" dirty="0">
                <a:solidFill>
                  <a:srgbClr val="55854D"/>
                </a:solidFill>
              </a:rPr>
              <a:t>Pris- og fødevareomkostningsdata</a:t>
            </a:r>
          </a:p>
        </p:txBody>
      </p:sp>
      <p:pic>
        <p:nvPicPr>
          <p:cNvPr id="27" name="Graphic 26" descr="Line arrow: Clockwise curve with solid fill">
            <a:extLst>
              <a:ext uri="{FF2B5EF4-FFF2-40B4-BE49-F238E27FC236}">
                <a16:creationId xmlns:a16="http://schemas.microsoft.com/office/drawing/2014/main" id="{7C550803-48E6-62A6-782F-9192E5F69EF8}"/>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rot="9383929">
            <a:off x="6746434" y="3465229"/>
            <a:ext cx="1384482" cy="1384482"/>
          </a:xfrm>
          <a:prstGeom prst="rect">
            <a:avLst/>
          </a:prstGeom>
        </p:spPr>
      </p:pic>
      <p:pic>
        <p:nvPicPr>
          <p:cNvPr id="28" name="Graphic 27" descr="Line arrow: Clockwise curve with solid fill">
            <a:extLst>
              <a:ext uri="{FF2B5EF4-FFF2-40B4-BE49-F238E27FC236}">
                <a16:creationId xmlns:a16="http://schemas.microsoft.com/office/drawing/2014/main" id="{827F9C60-A925-4EB2-36F8-12B72F227DDA}"/>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rot="2440867">
            <a:off x="4139502" y="1838187"/>
            <a:ext cx="1397676" cy="1397676"/>
          </a:xfrm>
          <a:prstGeom prst="rect">
            <a:avLst/>
          </a:prstGeom>
        </p:spPr>
      </p:pic>
      <p:sp>
        <p:nvSpPr>
          <p:cNvPr id="30" name="TextBox 29">
            <a:extLst>
              <a:ext uri="{FF2B5EF4-FFF2-40B4-BE49-F238E27FC236}">
                <a16:creationId xmlns:a16="http://schemas.microsoft.com/office/drawing/2014/main" id="{164DA92A-10AD-FEA9-F15D-9F001AEA7359}"/>
              </a:ext>
            </a:extLst>
          </p:cNvPr>
          <p:cNvSpPr txBox="1"/>
          <p:nvPr/>
        </p:nvSpPr>
        <p:spPr>
          <a:xfrm>
            <a:off x="2727321" y="1661891"/>
            <a:ext cx="2122747" cy="1323439"/>
          </a:xfrm>
          <a:prstGeom prst="rect">
            <a:avLst/>
          </a:prstGeom>
          <a:noFill/>
        </p:spPr>
        <p:txBody>
          <a:bodyPr wrap="square">
            <a:spAutoFit/>
          </a:bodyPr>
          <a:lstStyle/>
          <a:p>
            <a:r>
              <a:rPr lang="en-IE" sz="1600" dirty="0">
                <a:solidFill>
                  <a:srgbClr val="292668"/>
                </a:solidFill>
              </a:rPr>
              <a:t>Velinformerede beslutninger om:</a:t>
            </a:r>
          </a:p>
          <a:p>
            <a:pPr marL="285750" indent="-285750">
              <a:buFont typeface="Arial" panose="020B0604020202020204" pitchFamily="34" charset="0"/>
              <a:buChar char="•"/>
            </a:pPr>
            <a:r>
              <a:rPr lang="en-IE" sz="1600" dirty="0">
                <a:solidFill>
                  <a:srgbClr val="292668"/>
                </a:solidFill>
              </a:rPr>
              <a:t>Tilgængelighed</a:t>
            </a:r>
          </a:p>
          <a:p>
            <a:pPr marL="285750" indent="-285750">
              <a:buFont typeface="Arial" panose="020B0604020202020204" pitchFamily="34" charset="0"/>
              <a:buChar char="•"/>
            </a:pPr>
            <a:r>
              <a:rPr lang="en-IE" sz="1600" dirty="0">
                <a:solidFill>
                  <a:srgbClr val="292668"/>
                </a:solidFill>
              </a:rPr>
              <a:t>Tilgængelighed</a:t>
            </a:r>
          </a:p>
          <a:p>
            <a:pPr marL="285750" indent="-285750">
              <a:buFont typeface="Arial" panose="020B0604020202020204" pitchFamily="34" charset="0"/>
              <a:buChar char="•"/>
            </a:pPr>
            <a:r>
              <a:rPr lang="en-IE" sz="1600" dirty="0">
                <a:solidFill>
                  <a:srgbClr val="292668"/>
                </a:solidFill>
              </a:rPr>
              <a:t>Tilstrækkelighed</a:t>
            </a:r>
          </a:p>
          <a:p>
            <a:pPr marL="285750" indent="-285750">
              <a:buFont typeface="Arial" panose="020B0604020202020204" pitchFamily="34" charset="0"/>
              <a:buChar char="•"/>
            </a:pPr>
            <a:r>
              <a:rPr lang="en-IE" sz="1600" dirty="0">
                <a:solidFill>
                  <a:srgbClr val="292668"/>
                </a:solidFill>
              </a:rPr>
              <a:t>Overkommelighed</a:t>
            </a:r>
          </a:p>
        </p:txBody>
      </p:sp>
      <p:sp>
        <p:nvSpPr>
          <p:cNvPr id="31" name="TextBox 30">
            <a:extLst>
              <a:ext uri="{FF2B5EF4-FFF2-40B4-BE49-F238E27FC236}">
                <a16:creationId xmlns:a16="http://schemas.microsoft.com/office/drawing/2014/main" id="{4108CBC1-99D0-EEE0-77A3-5F87CF0EE82A}"/>
              </a:ext>
            </a:extLst>
          </p:cNvPr>
          <p:cNvSpPr txBox="1"/>
          <p:nvPr/>
        </p:nvSpPr>
        <p:spPr>
          <a:xfrm>
            <a:off x="6825435" y="1457990"/>
            <a:ext cx="3779375" cy="830997"/>
          </a:xfrm>
          <a:prstGeom prst="rect">
            <a:avLst/>
          </a:prstGeom>
          <a:noFill/>
        </p:spPr>
        <p:txBody>
          <a:bodyPr wrap="square">
            <a:spAutoFit/>
          </a:bodyPr>
          <a:lstStyle/>
          <a:p>
            <a:pPr marL="285750" indent="-285750">
              <a:buFont typeface="Arial" panose="020B0604020202020204" pitchFamily="34" charset="0"/>
              <a:buChar char="•"/>
            </a:pPr>
            <a:r>
              <a:rPr lang="en-US" sz="1600" dirty="0">
                <a:solidFill>
                  <a:srgbClr val="55854D"/>
                </a:solidFill>
              </a:rPr>
              <a:t>Personlige oplysninger</a:t>
            </a:r>
          </a:p>
          <a:p>
            <a:pPr marL="285750" indent="-285750">
              <a:buFont typeface="Arial" panose="020B0604020202020204" pitchFamily="34" charset="0"/>
              <a:buChar char="•"/>
            </a:pPr>
            <a:r>
              <a:rPr lang="en-US" sz="1600" dirty="0">
                <a:solidFill>
                  <a:srgbClr val="55854D"/>
                </a:solidFill>
              </a:rPr>
              <a:t>Aktivitetssporing (vaner/præferencer)</a:t>
            </a:r>
          </a:p>
          <a:p>
            <a:pPr marL="285750" indent="-285750">
              <a:buFont typeface="Arial" panose="020B0604020202020204" pitchFamily="34" charset="0"/>
              <a:buChar char="•"/>
            </a:pPr>
            <a:r>
              <a:rPr lang="en-US" sz="1600" dirty="0">
                <a:solidFill>
                  <a:srgbClr val="55854D"/>
                </a:solidFill>
              </a:rPr>
              <a:t>Livsstilsoplysninger</a:t>
            </a:r>
          </a:p>
        </p:txBody>
      </p:sp>
      <p:sp>
        <p:nvSpPr>
          <p:cNvPr id="33" name="TextBox 32">
            <a:extLst>
              <a:ext uri="{FF2B5EF4-FFF2-40B4-BE49-F238E27FC236}">
                <a16:creationId xmlns:a16="http://schemas.microsoft.com/office/drawing/2014/main" id="{08713D52-E524-AC7E-7DD9-3D60AA0222BD}"/>
              </a:ext>
            </a:extLst>
          </p:cNvPr>
          <p:cNvSpPr txBox="1"/>
          <p:nvPr/>
        </p:nvSpPr>
        <p:spPr>
          <a:xfrm>
            <a:off x="7659852" y="5348819"/>
            <a:ext cx="3014774" cy="1077218"/>
          </a:xfrm>
          <a:prstGeom prst="rect">
            <a:avLst/>
          </a:prstGeom>
          <a:noFill/>
        </p:spPr>
        <p:txBody>
          <a:bodyPr wrap="square">
            <a:spAutoFit/>
          </a:bodyPr>
          <a:lstStyle/>
          <a:p>
            <a:pPr marL="285750" indent="-285750">
              <a:buFont typeface="Arial" panose="020B0604020202020204" pitchFamily="34" charset="0"/>
              <a:buChar char="•"/>
            </a:pPr>
            <a:r>
              <a:rPr lang="en-US" sz="1600" dirty="0">
                <a:solidFill>
                  <a:srgbClr val="55854D"/>
                </a:solidFill>
              </a:rPr>
              <a:t>Styring/kontrol</a:t>
            </a:r>
          </a:p>
          <a:p>
            <a:pPr marL="285750" indent="-285750">
              <a:buFont typeface="Arial" panose="020B0604020202020204" pitchFamily="34" charset="0"/>
              <a:buChar char="•"/>
            </a:pPr>
            <a:r>
              <a:rPr lang="en-US" sz="1600" dirty="0">
                <a:solidFill>
                  <a:srgbClr val="55854D"/>
                </a:solidFill>
              </a:rPr>
              <a:t>Officielle oplysninger om overholdelse</a:t>
            </a:r>
          </a:p>
          <a:p>
            <a:pPr marL="285750" indent="-285750">
              <a:buFont typeface="Arial" panose="020B0604020202020204" pitchFamily="34" charset="0"/>
              <a:buChar char="•"/>
            </a:pPr>
            <a:r>
              <a:rPr lang="en-US" sz="1600" dirty="0">
                <a:solidFill>
                  <a:srgbClr val="55854D"/>
                </a:solidFill>
              </a:rPr>
              <a:t>Feedback- og vejledningsdata</a:t>
            </a:r>
          </a:p>
        </p:txBody>
      </p:sp>
      <p:sp>
        <p:nvSpPr>
          <p:cNvPr id="34" name="TextBox 33">
            <a:extLst>
              <a:ext uri="{FF2B5EF4-FFF2-40B4-BE49-F238E27FC236}">
                <a16:creationId xmlns:a16="http://schemas.microsoft.com/office/drawing/2014/main" id="{937C9B13-68C0-B665-EA9F-FCA0CAD3E32F}"/>
              </a:ext>
            </a:extLst>
          </p:cNvPr>
          <p:cNvSpPr txBox="1"/>
          <p:nvPr/>
        </p:nvSpPr>
        <p:spPr>
          <a:xfrm>
            <a:off x="7629993" y="2939118"/>
            <a:ext cx="2202007" cy="830997"/>
          </a:xfrm>
          <a:prstGeom prst="rect">
            <a:avLst/>
          </a:prstGeom>
          <a:noFill/>
        </p:spPr>
        <p:txBody>
          <a:bodyPr wrap="square">
            <a:spAutoFit/>
          </a:bodyPr>
          <a:lstStyle/>
          <a:p>
            <a:pPr marL="285750" indent="-285750">
              <a:buFont typeface="Arial" panose="020B0604020202020204" pitchFamily="34" charset="0"/>
              <a:buChar char="•"/>
            </a:pPr>
            <a:r>
              <a:rPr lang="it-IT" sz="1600" dirty="0">
                <a:solidFill>
                  <a:srgbClr val="292668"/>
                </a:solidFill>
              </a:rPr>
              <a:t>Overvågningsresultater</a:t>
            </a:r>
          </a:p>
          <a:p>
            <a:pPr marL="285750" indent="-285750">
              <a:buFont typeface="Arial" panose="020B0604020202020204" pitchFamily="34" charset="0"/>
              <a:buChar char="•"/>
            </a:pPr>
            <a:r>
              <a:rPr lang="it-IT" sz="1600" dirty="0">
                <a:solidFill>
                  <a:srgbClr val="292668"/>
                </a:solidFill>
              </a:rPr>
              <a:t>Kvalitetskontrol Data</a:t>
            </a:r>
          </a:p>
          <a:p>
            <a:pPr marL="285750" indent="-285750">
              <a:buFont typeface="Arial" panose="020B0604020202020204" pitchFamily="34" charset="0"/>
              <a:buChar char="•"/>
            </a:pPr>
            <a:r>
              <a:rPr lang="it-IT" sz="1600" dirty="0">
                <a:solidFill>
                  <a:srgbClr val="292668"/>
                </a:solidFill>
              </a:rPr>
              <a:t>Datagenerering</a:t>
            </a:r>
          </a:p>
        </p:txBody>
      </p:sp>
    </p:spTree>
    <p:extLst>
      <p:ext uri="{BB962C8B-B14F-4D97-AF65-F5344CB8AC3E}">
        <p14:creationId xmlns:p14="http://schemas.microsoft.com/office/powerpoint/2010/main" val="1663138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B92732-5796-1776-3E55-320446E86741}"/>
              </a:ext>
            </a:extLst>
          </p:cNvPr>
          <p:cNvSpPr>
            <a:spLocks noGrp="1"/>
          </p:cNvSpPr>
          <p:nvPr>
            <p:ph type="body" sz="quarter" idx="16"/>
          </p:nvPr>
        </p:nvSpPr>
        <p:spPr>
          <a:xfrm>
            <a:off x="1232280" y="593866"/>
            <a:ext cx="10381560" cy="992652"/>
          </a:xfrm>
        </p:spPr>
        <p:txBody>
          <a:bodyPr/>
          <a:lstStyle/>
          <a:p>
            <a:r>
              <a:rPr lang="en-IE" dirty="0"/>
              <a:t>Eksempler på digitaliseringssystemer i fødevarevirksomheder</a:t>
            </a:r>
          </a:p>
        </p:txBody>
      </p:sp>
      <p:sp>
        <p:nvSpPr>
          <p:cNvPr id="4" name="Freeform 1">
            <a:extLst>
              <a:ext uri="{FF2B5EF4-FFF2-40B4-BE49-F238E27FC236}">
                <a16:creationId xmlns:a16="http://schemas.microsoft.com/office/drawing/2014/main" id="{14AA5D12-F804-37AB-E6EA-8C1532670662}"/>
              </a:ext>
            </a:extLst>
          </p:cNvPr>
          <p:cNvSpPr>
            <a:spLocks noChangeArrowheads="1"/>
          </p:cNvSpPr>
          <p:nvPr/>
        </p:nvSpPr>
        <p:spPr bwMode="auto">
          <a:xfrm>
            <a:off x="1013219" y="2665658"/>
            <a:ext cx="2951346" cy="3598476"/>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55854D"/>
          </a:solidFill>
          <a:ln>
            <a:noFill/>
          </a:ln>
          <a:effectLst/>
        </p:spPr>
        <p:txBody>
          <a:bodyPr wrap="none" anchor="ctr"/>
          <a:lstStyle/>
          <a:p>
            <a:endParaRPr lang="en-US" sz="900"/>
          </a:p>
        </p:txBody>
      </p:sp>
      <p:sp>
        <p:nvSpPr>
          <p:cNvPr id="5" name="Freeform 243">
            <a:extLst>
              <a:ext uri="{FF2B5EF4-FFF2-40B4-BE49-F238E27FC236}">
                <a16:creationId xmlns:a16="http://schemas.microsoft.com/office/drawing/2014/main" id="{5B79BD7A-1E9E-B357-2814-68066C1990FC}"/>
              </a:ext>
            </a:extLst>
          </p:cNvPr>
          <p:cNvSpPr>
            <a:spLocks noChangeArrowheads="1"/>
          </p:cNvSpPr>
          <p:nvPr/>
        </p:nvSpPr>
        <p:spPr bwMode="auto">
          <a:xfrm>
            <a:off x="1694988" y="1615373"/>
            <a:ext cx="1581755" cy="1700704"/>
          </a:xfrm>
          <a:custGeom>
            <a:avLst/>
            <a:gdLst>
              <a:gd name="T0" fmla="*/ 1088 w 2757"/>
              <a:gd name="T1" fmla="*/ 2802 h 2964"/>
              <a:gd name="T2" fmla="*/ 417 w 2757"/>
              <a:gd name="T3" fmla="*/ 2131 h 2964"/>
              <a:gd name="T4" fmla="*/ 417 w 2757"/>
              <a:gd name="T5" fmla="*/ 2131 h 2964"/>
              <a:gd name="T6" fmla="*/ 417 w 2757"/>
              <a:gd name="T7" fmla="*/ 624 h 2964"/>
              <a:gd name="T8" fmla="*/ 624 w 2757"/>
              <a:gd name="T9" fmla="*/ 417 h 2964"/>
              <a:gd name="T10" fmla="*/ 624 w 2757"/>
              <a:gd name="T11" fmla="*/ 417 h 2964"/>
              <a:gd name="T12" fmla="*/ 2132 w 2757"/>
              <a:gd name="T13" fmla="*/ 417 h 2964"/>
              <a:gd name="T14" fmla="*/ 2339 w 2757"/>
              <a:gd name="T15" fmla="*/ 624 h 2964"/>
              <a:gd name="T16" fmla="*/ 2339 w 2757"/>
              <a:gd name="T17" fmla="*/ 624 h 2964"/>
              <a:gd name="T18" fmla="*/ 2339 w 2757"/>
              <a:gd name="T19" fmla="*/ 2131 h 2964"/>
              <a:gd name="T20" fmla="*/ 1668 w 2757"/>
              <a:gd name="T21" fmla="*/ 2802 h 2964"/>
              <a:gd name="T22" fmla="*/ 1668 w 2757"/>
              <a:gd name="T23" fmla="*/ 2802 h 2964"/>
              <a:gd name="T24" fmla="*/ 1088 w 2757"/>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7" h="2964">
                <a:moveTo>
                  <a:pt x="1088" y="2802"/>
                </a:moveTo>
                <a:lnTo>
                  <a:pt x="417" y="2131"/>
                </a:lnTo>
                <a:lnTo>
                  <a:pt x="417" y="2131"/>
                </a:lnTo>
                <a:cubicBezTo>
                  <a:pt x="0" y="1715"/>
                  <a:pt x="0" y="1041"/>
                  <a:pt x="417" y="624"/>
                </a:cubicBezTo>
                <a:lnTo>
                  <a:pt x="624" y="417"/>
                </a:lnTo>
                <a:lnTo>
                  <a:pt x="624" y="417"/>
                </a:lnTo>
                <a:cubicBezTo>
                  <a:pt x="1040" y="0"/>
                  <a:pt x="1715" y="0"/>
                  <a:pt x="2132" y="417"/>
                </a:cubicBezTo>
                <a:lnTo>
                  <a:pt x="2339" y="624"/>
                </a:lnTo>
                <a:lnTo>
                  <a:pt x="2339" y="624"/>
                </a:lnTo>
                <a:cubicBezTo>
                  <a:pt x="2756" y="1041"/>
                  <a:pt x="2756" y="1715"/>
                  <a:pt x="2339" y="2131"/>
                </a:cubicBezTo>
                <a:lnTo>
                  <a:pt x="1668" y="2802"/>
                </a:lnTo>
                <a:lnTo>
                  <a:pt x="1668" y="2802"/>
                </a:lnTo>
                <a:cubicBezTo>
                  <a:pt x="1508" y="2963"/>
                  <a:pt x="1248" y="2963"/>
                  <a:pt x="1088" y="2802"/>
                </a:cubicBezTo>
              </a:path>
            </a:pathLst>
          </a:custGeom>
          <a:solidFill>
            <a:srgbClr val="292668"/>
          </a:solidFill>
          <a:ln>
            <a:noFill/>
          </a:ln>
          <a:effectLst/>
        </p:spPr>
        <p:txBody>
          <a:bodyPr wrap="none" anchor="ctr"/>
          <a:lstStyle/>
          <a:p>
            <a:endParaRPr lang="en-US" sz="900"/>
          </a:p>
        </p:txBody>
      </p:sp>
      <p:sp>
        <p:nvSpPr>
          <p:cNvPr id="6" name="Freeform 244">
            <a:extLst>
              <a:ext uri="{FF2B5EF4-FFF2-40B4-BE49-F238E27FC236}">
                <a16:creationId xmlns:a16="http://schemas.microsoft.com/office/drawing/2014/main" id="{35CCC334-4382-4447-88E4-CD48F5711245}"/>
              </a:ext>
            </a:extLst>
          </p:cNvPr>
          <p:cNvSpPr>
            <a:spLocks noChangeArrowheads="1"/>
          </p:cNvSpPr>
          <p:nvPr/>
        </p:nvSpPr>
        <p:spPr bwMode="auto">
          <a:xfrm>
            <a:off x="4885372" y="2702268"/>
            <a:ext cx="2951347" cy="3561865"/>
          </a:xfrm>
          <a:custGeom>
            <a:avLst/>
            <a:gdLst>
              <a:gd name="T0" fmla="*/ 4115 w 4381"/>
              <a:gd name="T1" fmla="*/ 3420 h 3421"/>
              <a:gd name="T2" fmla="*/ 265 w 4381"/>
              <a:gd name="T3" fmla="*/ 3420 h 3421"/>
              <a:gd name="T4" fmla="*/ 265 w 4381"/>
              <a:gd name="T5" fmla="*/ 3420 h 3421"/>
              <a:gd name="T6" fmla="*/ 0 w 4381"/>
              <a:gd name="T7" fmla="*/ 3155 h 3421"/>
              <a:gd name="T8" fmla="*/ 0 w 4381"/>
              <a:gd name="T9" fmla="*/ 264 h 3421"/>
              <a:gd name="T10" fmla="*/ 0 w 4381"/>
              <a:gd name="T11" fmla="*/ 264 h 3421"/>
              <a:gd name="T12" fmla="*/ 265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5" y="3420"/>
                </a:lnTo>
                <a:lnTo>
                  <a:pt x="265" y="3420"/>
                </a:lnTo>
                <a:cubicBezTo>
                  <a:pt x="118" y="3420"/>
                  <a:pt x="0" y="3302"/>
                  <a:pt x="0" y="3155"/>
                </a:cubicBezTo>
                <a:lnTo>
                  <a:pt x="0" y="264"/>
                </a:lnTo>
                <a:lnTo>
                  <a:pt x="0" y="264"/>
                </a:lnTo>
                <a:cubicBezTo>
                  <a:pt x="0" y="118"/>
                  <a:pt x="118" y="0"/>
                  <a:pt x="265" y="0"/>
                </a:cubicBezTo>
                <a:lnTo>
                  <a:pt x="4115" y="0"/>
                </a:lnTo>
                <a:lnTo>
                  <a:pt x="4115" y="0"/>
                </a:lnTo>
                <a:cubicBezTo>
                  <a:pt x="4262" y="0"/>
                  <a:pt x="4380" y="118"/>
                  <a:pt x="4380" y="264"/>
                </a:cubicBezTo>
                <a:lnTo>
                  <a:pt x="4380" y="3155"/>
                </a:lnTo>
                <a:lnTo>
                  <a:pt x="4380" y="3155"/>
                </a:lnTo>
                <a:cubicBezTo>
                  <a:pt x="4380" y="3302"/>
                  <a:pt x="4262" y="3420"/>
                  <a:pt x="4115" y="3420"/>
                </a:cubicBezTo>
              </a:path>
            </a:pathLst>
          </a:custGeom>
          <a:solidFill>
            <a:srgbClr val="ECC0DA"/>
          </a:solidFill>
          <a:ln>
            <a:noFill/>
          </a:ln>
          <a:effectLst/>
        </p:spPr>
        <p:txBody>
          <a:bodyPr wrap="none" anchor="ctr"/>
          <a:lstStyle/>
          <a:p>
            <a:endParaRPr lang="en-US" sz="900"/>
          </a:p>
        </p:txBody>
      </p:sp>
      <p:sp>
        <p:nvSpPr>
          <p:cNvPr id="7" name="Freeform 319">
            <a:extLst>
              <a:ext uri="{FF2B5EF4-FFF2-40B4-BE49-F238E27FC236}">
                <a16:creationId xmlns:a16="http://schemas.microsoft.com/office/drawing/2014/main" id="{5881935D-A3CB-E31B-EAD9-08726B98DE8E}"/>
              </a:ext>
            </a:extLst>
          </p:cNvPr>
          <p:cNvSpPr>
            <a:spLocks noChangeArrowheads="1"/>
          </p:cNvSpPr>
          <p:nvPr/>
        </p:nvSpPr>
        <p:spPr bwMode="auto">
          <a:xfrm>
            <a:off x="5567141" y="1651983"/>
            <a:ext cx="1581757" cy="1700704"/>
          </a:xfrm>
          <a:custGeom>
            <a:avLst/>
            <a:gdLst>
              <a:gd name="T0" fmla="*/ 1086 w 2756"/>
              <a:gd name="T1" fmla="*/ 2802 h 2964"/>
              <a:gd name="T2" fmla="*/ 416 w 2756"/>
              <a:gd name="T3" fmla="*/ 2131 h 2964"/>
              <a:gd name="T4" fmla="*/ 416 w 2756"/>
              <a:gd name="T5" fmla="*/ 2131 h 2964"/>
              <a:gd name="T6" fmla="*/ 416 w 2756"/>
              <a:gd name="T7" fmla="*/ 624 h 2964"/>
              <a:gd name="T8" fmla="*/ 623 w 2756"/>
              <a:gd name="T9" fmla="*/ 417 h 2964"/>
              <a:gd name="T10" fmla="*/ 623 w 2756"/>
              <a:gd name="T11" fmla="*/ 417 h 2964"/>
              <a:gd name="T12" fmla="*/ 2131 w 2756"/>
              <a:gd name="T13" fmla="*/ 417 h 2964"/>
              <a:gd name="T14" fmla="*/ 2338 w 2756"/>
              <a:gd name="T15" fmla="*/ 624 h 2964"/>
              <a:gd name="T16" fmla="*/ 2338 w 2756"/>
              <a:gd name="T17" fmla="*/ 624 h 2964"/>
              <a:gd name="T18" fmla="*/ 2338 w 2756"/>
              <a:gd name="T19" fmla="*/ 2131 h 2964"/>
              <a:gd name="T20" fmla="*/ 1668 w 2756"/>
              <a:gd name="T21" fmla="*/ 2802 h 2964"/>
              <a:gd name="T22" fmla="*/ 1668 w 2756"/>
              <a:gd name="T23" fmla="*/ 2802 h 2964"/>
              <a:gd name="T24" fmla="*/ 1086 w 2756"/>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6" h="2964">
                <a:moveTo>
                  <a:pt x="1086" y="2802"/>
                </a:moveTo>
                <a:lnTo>
                  <a:pt x="416" y="2131"/>
                </a:lnTo>
                <a:lnTo>
                  <a:pt x="416" y="2131"/>
                </a:lnTo>
                <a:cubicBezTo>
                  <a:pt x="0" y="1715"/>
                  <a:pt x="0" y="1041"/>
                  <a:pt x="416" y="624"/>
                </a:cubicBezTo>
                <a:lnTo>
                  <a:pt x="623" y="417"/>
                </a:lnTo>
                <a:lnTo>
                  <a:pt x="623" y="417"/>
                </a:lnTo>
                <a:cubicBezTo>
                  <a:pt x="1040" y="0"/>
                  <a:pt x="1715" y="0"/>
                  <a:pt x="2131" y="417"/>
                </a:cubicBezTo>
                <a:lnTo>
                  <a:pt x="2338" y="624"/>
                </a:lnTo>
                <a:lnTo>
                  <a:pt x="2338" y="624"/>
                </a:lnTo>
                <a:cubicBezTo>
                  <a:pt x="2755" y="1041"/>
                  <a:pt x="2755" y="1715"/>
                  <a:pt x="2338" y="2131"/>
                </a:cubicBezTo>
                <a:lnTo>
                  <a:pt x="1668" y="2802"/>
                </a:lnTo>
                <a:lnTo>
                  <a:pt x="1668" y="2802"/>
                </a:lnTo>
                <a:cubicBezTo>
                  <a:pt x="1507" y="2963"/>
                  <a:pt x="1247" y="2963"/>
                  <a:pt x="1086" y="2802"/>
                </a:cubicBezTo>
              </a:path>
            </a:pathLst>
          </a:custGeom>
          <a:solidFill>
            <a:srgbClr val="292668"/>
          </a:solidFill>
          <a:ln>
            <a:noFill/>
          </a:ln>
          <a:effectLst/>
        </p:spPr>
        <p:txBody>
          <a:bodyPr wrap="none" anchor="ctr"/>
          <a:lstStyle/>
          <a:p>
            <a:endParaRPr lang="en-US" sz="900"/>
          </a:p>
        </p:txBody>
      </p:sp>
      <p:sp>
        <p:nvSpPr>
          <p:cNvPr id="8" name="Freeform 320">
            <a:extLst>
              <a:ext uri="{FF2B5EF4-FFF2-40B4-BE49-F238E27FC236}">
                <a16:creationId xmlns:a16="http://schemas.microsoft.com/office/drawing/2014/main" id="{F1BA0104-2AFE-49EA-E0AB-A7FE42BBE1D7}"/>
              </a:ext>
            </a:extLst>
          </p:cNvPr>
          <p:cNvSpPr>
            <a:spLocks noChangeArrowheads="1"/>
          </p:cNvSpPr>
          <p:nvPr/>
        </p:nvSpPr>
        <p:spPr bwMode="auto">
          <a:xfrm>
            <a:off x="8788140" y="2670973"/>
            <a:ext cx="2951346" cy="3593161"/>
          </a:xfrm>
          <a:custGeom>
            <a:avLst/>
            <a:gdLst>
              <a:gd name="T0" fmla="*/ 4115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4" y="3420"/>
                </a:lnTo>
                <a:lnTo>
                  <a:pt x="264" y="3420"/>
                </a:lnTo>
                <a:cubicBezTo>
                  <a:pt x="118" y="3420"/>
                  <a:pt x="0" y="3302"/>
                  <a:pt x="0" y="3155"/>
                </a:cubicBezTo>
                <a:lnTo>
                  <a:pt x="0" y="264"/>
                </a:lnTo>
                <a:lnTo>
                  <a:pt x="0" y="264"/>
                </a:lnTo>
                <a:cubicBezTo>
                  <a:pt x="0" y="118"/>
                  <a:pt x="118" y="0"/>
                  <a:pt x="264" y="0"/>
                </a:cubicBezTo>
                <a:lnTo>
                  <a:pt x="4115" y="0"/>
                </a:lnTo>
                <a:lnTo>
                  <a:pt x="4115" y="0"/>
                </a:lnTo>
                <a:cubicBezTo>
                  <a:pt x="4261" y="0"/>
                  <a:pt x="4380" y="118"/>
                  <a:pt x="4380" y="264"/>
                </a:cubicBezTo>
                <a:lnTo>
                  <a:pt x="4380" y="3155"/>
                </a:lnTo>
                <a:lnTo>
                  <a:pt x="4380" y="3155"/>
                </a:lnTo>
                <a:cubicBezTo>
                  <a:pt x="4380" y="3302"/>
                  <a:pt x="4261" y="3420"/>
                  <a:pt x="4115" y="3420"/>
                </a:cubicBezTo>
              </a:path>
            </a:pathLst>
          </a:custGeom>
          <a:solidFill>
            <a:srgbClr val="F26F46"/>
          </a:solidFill>
          <a:ln>
            <a:noFill/>
          </a:ln>
          <a:effectLst/>
        </p:spPr>
        <p:txBody>
          <a:bodyPr wrap="none" anchor="ctr"/>
          <a:lstStyle/>
          <a:p>
            <a:endParaRPr lang="en-US" sz="900"/>
          </a:p>
        </p:txBody>
      </p:sp>
      <p:sp>
        <p:nvSpPr>
          <p:cNvPr id="9" name="Freeform 393">
            <a:extLst>
              <a:ext uri="{FF2B5EF4-FFF2-40B4-BE49-F238E27FC236}">
                <a16:creationId xmlns:a16="http://schemas.microsoft.com/office/drawing/2014/main" id="{5E2DF4C9-CF8E-3D7F-A0C6-2B5AD0FD565F}"/>
              </a:ext>
            </a:extLst>
          </p:cNvPr>
          <p:cNvSpPr>
            <a:spLocks noChangeArrowheads="1"/>
          </p:cNvSpPr>
          <p:nvPr/>
        </p:nvSpPr>
        <p:spPr bwMode="auto">
          <a:xfrm>
            <a:off x="9469909" y="1620688"/>
            <a:ext cx="1581755" cy="1700704"/>
          </a:xfrm>
          <a:custGeom>
            <a:avLst/>
            <a:gdLst>
              <a:gd name="T0" fmla="*/ 1087 w 2756"/>
              <a:gd name="T1" fmla="*/ 2802 h 2964"/>
              <a:gd name="T2" fmla="*/ 416 w 2756"/>
              <a:gd name="T3" fmla="*/ 2131 h 2964"/>
              <a:gd name="T4" fmla="*/ 416 w 2756"/>
              <a:gd name="T5" fmla="*/ 2131 h 2964"/>
              <a:gd name="T6" fmla="*/ 416 w 2756"/>
              <a:gd name="T7" fmla="*/ 624 h 2964"/>
              <a:gd name="T8" fmla="*/ 623 w 2756"/>
              <a:gd name="T9" fmla="*/ 417 h 2964"/>
              <a:gd name="T10" fmla="*/ 623 w 2756"/>
              <a:gd name="T11" fmla="*/ 417 h 2964"/>
              <a:gd name="T12" fmla="*/ 2132 w 2756"/>
              <a:gd name="T13" fmla="*/ 417 h 2964"/>
              <a:gd name="T14" fmla="*/ 2339 w 2756"/>
              <a:gd name="T15" fmla="*/ 624 h 2964"/>
              <a:gd name="T16" fmla="*/ 2339 w 2756"/>
              <a:gd name="T17" fmla="*/ 624 h 2964"/>
              <a:gd name="T18" fmla="*/ 2339 w 2756"/>
              <a:gd name="T19" fmla="*/ 2131 h 2964"/>
              <a:gd name="T20" fmla="*/ 1668 w 2756"/>
              <a:gd name="T21" fmla="*/ 2802 h 2964"/>
              <a:gd name="T22" fmla="*/ 1668 w 2756"/>
              <a:gd name="T23" fmla="*/ 2802 h 2964"/>
              <a:gd name="T24" fmla="*/ 1087 w 2756"/>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6" h="2964">
                <a:moveTo>
                  <a:pt x="1087" y="2802"/>
                </a:moveTo>
                <a:lnTo>
                  <a:pt x="416" y="2131"/>
                </a:lnTo>
                <a:lnTo>
                  <a:pt x="416" y="2131"/>
                </a:lnTo>
                <a:cubicBezTo>
                  <a:pt x="0" y="1715"/>
                  <a:pt x="0" y="1041"/>
                  <a:pt x="416" y="624"/>
                </a:cubicBezTo>
                <a:lnTo>
                  <a:pt x="623" y="417"/>
                </a:lnTo>
                <a:lnTo>
                  <a:pt x="623" y="417"/>
                </a:lnTo>
                <a:cubicBezTo>
                  <a:pt x="1040" y="0"/>
                  <a:pt x="1715" y="0"/>
                  <a:pt x="2132" y="417"/>
                </a:cubicBezTo>
                <a:lnTo>
                  <a:pt x="2339" y="624"/>
                </a:lnTo>
                <a:lnTo>
                  <a:pt x="2339" y="624"/>
                </a:lnTo>
                <a:cubicBezTo>
                  <a:pt x="2755" y="1041"/>
                  <a:pt x="2755" y="1715"/>
                  <a:pt x="2339" y="2131"/>
                </a:cubicBezTo>
                <a:lnTo>
                  <a:pt x="1668" y="2802"/>
                </a:lnTo>
                <a:lnTo>
                  <a:pt x="1668" y="2802"/>
                </a:lnTo>
                <a:cubicBezTo>
                  <a:pt x="1508" y="2963"/>
                  <a:pt x="1247" y="2963"/>
                  <a:pt x="1087" y="2802"/>
                </a:cubicBezTo>
              </a:path>
            </a:pathLst>
          </a:custGeom>
          <a:solidFill>
            <a:srgbClr val="292668"/>
          </a:solidFill>
          <a:ln>
            <a:noFill/>
          </a:ln>
          <a:effectLst/>
        </p:spPr>
        <p:txBody>
          <a:bodyPr wrap="none" anchor="ctr"/>
          <a:lstStyle/>
          <a:p>
            <a:endParaRPr lang="en-US" sz="900" dirty="0"/>
          </a:p>
        </p:txBody>
      </p:sp>
      <p:sp>
        <p:nvSpPr>
          <p:cNvPr id="10" name="CuadroTexto 553">
            <a:extLst>
              <a:ext uri="{FF2B5EF4-FFF2-40B4-BE49-F238E27FC236}">
                <a16:creationId xmlns:a16="http://schemas.microsoft.com/office/drawing/2014/main" id="{04CCBD2D-2CC0-D215-01F0-2971B30B176B}"/>
              </a:ext>
            </a:extLst>
          </p:cNvPr>
          <p:cNvSpPr txBox="1"/>
          <p:nvPr/>
        </p:nvSpPr>
        <p:spPr>
          <a:xfrm>
            <a:off x="1067484" y="3276111"/>
            <a:ext cx="2897081" cy="400110"/>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ea typeface="Lato" charset="0"/>
                <a:cs typeface="Calibri" panose="020F0502020204030204" pitchFamily="34" charset="0"/>
              </a:rPr>
              <a:t>SMARTE KØKKENER</a:t>
            </a:r>
          </a:p>
        </p:txBody>
      </p:sp>
      <p:sp>
        <p:nvSpPr>
          <p:cNvPr id="11" name="CuadroTexto 555">
            <a:extLst>
              <a:ext uri="{FF2B5EF4-FFF2-40B4-BE49-F238E27FC236}">
                <a16:creationId xmlns:a16="http://schemas.microsoft.com/office/drawing/2014/main" id="{8A19A04F-C871-9153-4DB8-2A599A4C92D2}"/>
              </a:ext>
            </a:extLst>
          </p:cNvPr>
          <p:cNvSpPr txBox="1"/>
          <p:nvPr/>
        </p:nvSpPr>
        <p:spPr>
          <a:xfrm>
            <a:off x="4952677" y="3314417"/>
            <a:ext cx="2916659" cy="400110"/>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ea typeface="Lato" charset="0"/>
                <a:cs typeface="Calibri" panose="020F0502020204030204" pitchFamily="34" charset="0"/>
              </a:rPr>
              <a:t>DIGITAL SPORBARHED</a:t>
            </a:r>
          </a:p>
        </p:txBody>
      </p:sp>
      <p:sp>
        <p:nvSpPr>
          <p:cNvPr id="12" name="CuadroTexto 557">
            <a:extLst>
              <a:ext uri="{FF2B5EF4-FFF2-40B4-BE49-F238E27FC236}">
                <a16:creationId xmlns:a16="http://schemas.microsoft.com/office/drawing/2014/main" id="{48B15684-7CBF-EE29-2345-2A3D0FD2813E}"/>
              </a:ext>
            </a:extLst>
          </p:cNvPr>
          <p:cNvSpPr txBox="1"/>
          <p:nvPr/>
        </p:nvSpPr>
        <p:spPr>
          <a:xfrm>
            <a:off x="8729775" y="3272083"/>
            <a:ext cx="2951346" cy="400110"/>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ea typeface="Lato" charset="0"/>
                <a:cs typeface="Calibri" panose="020F0502020204030204" pitchFamily="34" charset="0"/>
              </a:rPr>
              <a:t>DATA</a:t>
            </a:r>
          </a:p>
        </p:txBody>
      </p:sp>
      <p:sp>
        <p:nvSpPr>
          <p:cNvPr id="54" name="TextBox 53">
            <a:extLst>
              <a:ext uri="{FF2B5EF4-FFF2-40B4-BE49-F238E27FC236}">
                <a16:creationId xmlns:a16="http://schemas.microsoft.com/office/drawing/2014/main" id="{C8A40BAE-2B69-E311-1D7B-69FFB63B96D2}"/>
              </a:ext>
            </a:extLst>
          </p:cNvPr>
          <p:cNvSpPr txBox="1"/>
          <p:nvPr/>
        </p:nvSpPr>
        <p:spPr>
          <a:xfrm>
            <a:off x="1067483" y="3672193"/>
            <a:ext cx="2866467" cy="2139047"/>
          </a:xfrm>
          <a:prstGeom prst="rect">
            <a:avLst/>
          </a:prstGeom>
          <a:noFill/>
        </p:spPr>
        <p:txBody>
          <a:bodyPr wrap="square">
            <a:spAutoFit/>
          </a:bodyPr>
          <a:lstStyle/>
          <a:p>
            <a:pPr>
              <a:buNone/>
            </a:pPr>
            <a:r>
              <a:rPr lang="en-US" sz="1600" dirty="0">
                <a:solidFill>
                  <a:srgbClr val="292668"/>
                </a:solidFill>
              </a:rPr>
              <a:t>Eksempler omfatter:</a:t>
            </a:r>
          </a:p>
          <a:p>
            <a:pPr marL="108000" indent="-108000">
              <a:buFont typeface="Arial" panose="020B0604020202020204" pitchFamily="34" charset="0"/>
              <a:buChar char="•"/>
            </a:pPr>
            <a:r>
              <a:rPr lang="en-US" sz="1600" dirty="0">
                <a:solidFill>
                  <a:srgbClr val="292668"/>
                </a:solidFill>
              </a:rPr>
              <a:t>Tilsluttede apparater</a:t>
            </a:r>
          </a:p>
          <a:p>
            <a:pPr marL="108000" indent="-108000">
              <a:buFont typeface="Arial" panose="020B0604020202020204" pitchFamily="34" charset="0"/>
              <a:buChar char="•"/>
            </a:pPr>
            <a:r>
              <a:rPr lang="en-US" sz="1600" dirty="0">
                <a:solidFill>
                  <a:srgbClr val="292668"/>
                </a:solidFill>
              </a:rPr>
              <a:t>Digitale opskriftsystemer</a:t>
            </a:r>
          </a:p>
          <a:p>
            <a:pPr marL="108000" indent="-108000">
              <a:buFont typeface="Arial" panose="020B0604020202020204" pitchFamily="34" charset="0"/>
              <a:buChar char="•"/>
            </a:pPr>
            <a:r>
              <a:rPr lang="en-US" sz="1600" dirty="0">
                <a:solidFill>
                  <a:srgbClr val="292668"/>
                </a:solidFill>
              </a:rPr>
              <a:t>Energieffektivt udstyr</a:t>
            </a:r>
          </a:p>
          <a:p>
            <a:pPr marL="108000" indent="-108000">
              <a:buFont typeface="Arial" panose="020B0604020202020204" pitchFamily="34" charset="0"/>
              <a:buChar char="•"/>
            </a:pPr>
            <a:r>
              <a:rPr lang="en-US" sz="1600" dirty="0">
                <a:solidFill>
                  <a:srgbClr val="292668"/>
                </a:solidFill>
              </a:rPr>
              <a:t>Værktøjer til lagerovervågning</a:t>
            </a:r>
          </a:p>
          <a:p>
            <a:pPr>
              <a:spcBef>
                <a:spcPts val="600"/>
              </a:spcBef>
              <a:buNone/>
            </a:pPr>
            <a:r>
              <a:rPr lang="en-US" sz="1600" b="1" dirty="0">
                <a:solidFill>
                  <a:srgbClr val="292668"/>
                </a:solidFill>
              </a:rPr>
              <a:t>Disse reducerer menneskelige fejl og forbedrer bæredygtighedsresultaterne.</a:t>
            </a:r>
          </a:p>
        </p:txBody>
      </p:sp>
      <p:sp>
        <p:nvSpPr>
          <p:cNvPr id="55" name="TextBox 54">
            <a:extLst>
              <a:ext uri="{FF2B5EF4-FFF2-40B4-BE49-F238E27FC236}">
                <a16:creationId xmlns:a16="http://schemas.microsoft.com/office/drawing/2014/main" id="{BAA49DFE-182D-9BC4-EA8D-8073B7786CD3}"/>
              </a:ext>
            </a:extLst>
          </p:cNvPr>
          <p:cNvSpPr txBox="1"/>
          <p:nvPr/>
        </p:nvSpPr>
        <p:spPr>
          <a:xfrm>
            <a:off x="5009556" y="3620147"/>
            <a:ext cx="2866467" cy="2385268"/>
          </a:xfrm>
          <a:prstGeom prst="rect">
            <a:avLst/>
          </a:prstGeom>
          <a:noFill/>
        </p:spPr>
        <p:txBody>
          <a:bodyPr wrap="square">
            <a:spAutoFit/>
          </a:bodyPr>
          <a:lstStyle/>
          <a:p>
            <a:pPr>
              <a:buNone/>
            </a:pPr>
            <a:r>
              <a:rPr lang="en-US" sz="1600" dirty="0">
                <a:solidFill>
                  <a:srgbClr val="292668"/>
                </a:solidFill>
              </a:rPr>
              <a:t>Eksempler herpå er:</a:t>
            </a:r>
          </a:p>
          <a:p>
            <a:pPr marL="108000" indent="-108000">
              <a:buFont typeface="Arial" panose="020B0604020202020204" pitchFamily="34" charset="0"/>
              <a:buChar char="•"/>
            </a:pPr>
            <a:r>
              <a:rPr lang="en-US" sz="1600" dirty="0">
                <a:solidFill>
                  <a:srgbClr val="292668"/>
                </a:solidFill>
              </a:rPr>
              <a:t>QR-koder</a:t>
            </a:r>
          </a:p>
          <a:p>
            <a:pPr marL="108000" indent="-108000">
              <a:buFont typeface="Arial" panose="020B0604020202020204" pitchFamily="34" charset="0"/>
              <a:buChar char="•"/>
            </a:pPr>
            <a:r>
              <a:rPr lang="en-US" sz="1600" dirty="0">
                <a:solidFill>
                  <a:srgbClr val="292668"/>
                </a:solidFill>
              </a:rPr>
              <a:t>Stregkoder</a:t>
            </a:r>
          </a:p>
          <a:p>
            <a:pPr marL="108000" indent="-108000">
              <a:buFont typeface="Arial" panose="020B0604020202020204" pitchFamily="34" charset="0"/>
              <a:buChar char="•"/>
            </a:pPr>
            <a:r>
              <a:rPr lang="en-US" sz="1600" dirty="0">
                <a:solidFill>
                  <a:srgbClr val="292668"/>
                </a:solidFill>
              </a:rPr>
              <a:t>Blockchain </a:t>
            </a:r>
          </a:p>
          <a:p>
            <a:pPr>
              <a:spcBef>
                <a:spcPts val="600"/>
              </a:spcBef>
              <a:buNone/>
            </a:pPr>
            <a:r>
              <a:rPr lang="en-US" sz="1600" b="1" dirty="0">
                <a:solidFill>
                  <a:srgbClr val="292668"/>
                </a:solidFill>
              </a:rPr>
              <a:t>Disse fremmer gennemsigtighed og fødevaresikkerhed, hvilket styrker forbrugernes tillid til fødevarekæderne i EU.</a:t>
            </a:r>
          </a:p>
        </p:txBody>
      </p:sp>
      <p:sp>
        <p:nvSpPr>
          <p:cNvPr id="56" name="TextBox 55">
            <a:extLst>
              <a:ext uri="{FF2B5EF4-FFF2-40B4-BE49-F238E27FC236}">
                <a16:creationId xmlns:a16="http://schemas.microsoft.com/office/drawing/2014/main" id="{CA3F977D-FF38-3CD1-DB4D-EF798BCACC55}"/>
              </a:ext>
            </a:extLst>
          </p:cNvPr>
          <p:cNvSpPr txBox="1"/>
          <p:nvPr/>
        </p:nvSpPr>
        <p:spPr>
          <a:xfrm>
            <a:off x="8931384" y="3740511"/>
            <a:ext cx="2866467" cy="1892826"/>
          </a:xfrm>
          <a:prstGeom prst="rect">
            <a:avLst/>
          </a:prstGeom>
          <a:noFill/>
        </p:spPr>
        <p:txBody>
          <a:bodyPr wrap="square">
            <a:spAutoFit/>
          </a:bodyPr>
          <a:lstStyle/>
          <a:p>
            <a:pPr>
              <a:buNone/>
            </a:pPr>
            <a:r>
              <a:rPr lang="en-US" sz="1600" dirty="0">
                <a:solidFill>
                  <a:srgbClr val="292668"/>
                </a:solidFill>
              </a:rPr>
              <a:t>Eksempler herpå er:</a:t>
            </a:r>
          </a:p>
          <a:p>
            <a:pPr marL="108000" indent="-108000">
              <a:buFont typeface="Arial" panose="020B0604020202020204" pitchFamily="34" charset="0"/>
              <a:buChar char="•"/>
            </a:pPr>
            <a:r>
              <a:rPr lang="en-US" sz="1600" dirty="0">
                <a:solidFill>
                  <a:srgbClr val="292668"/>
                </a:solidFill>
              </a:rPr>
              <a:t>Temperaturlogfiler</a:t>
            </a:r>
          </a:p>
          <a:p>
            <a:pPr marL="108000" indent="-108000">
              <a:buFont typeface="Arial" panose="020B0604020202020204" pitchFamily="34" charset="0"/>
              <a:buChar char="•"/>
            </a:pPr>
            <a:r>
              <a:rPr lang="en-US" sz="1600" dirty="0">
                <a:solidFill>
                  <a:srgbClr val="292668"/>
                </a:solidFill>
              </a:rPr>
              <a:t>Lagerniveauer</a:t>
            </a:r>
          </a:p>
          <a:p>
            <a:pPr marL="108000" indent="-108000">
              <a:buFont typeface="Arial" panose="020B0604020202020204" pitchFamily="34" charset="0"/>
              <a:buChar char="•"/>
            </a:pPr>
            <a:r>
              <a:rPr lang="en-US" sz="1600" dirty="0">
                <a:solidFill>
                  <a:srgbClr val="292668"/>
                </a:solidFill>
              </a:rPr>
              <a:t>Salgsdata </a:t>
            </a:r>
          </a:p>
          <a:p>
            <a:pPr>
              <a:spcBef>
                <a:spcPts val="600"/>
              </a:spcBef>
              <a:buNone/>
            </a:pPr>
            <a:r>
              <a:rPr lang="en-US" sz="1600" b="1" dirty="0">
                <a:solidFill>
                  <a:srgbClr val="292668"/>
                </a:solidFill>
              </a:rPr>
              <a:t>Disse værktøjer hjælper med at forhindre fordærv og </a:t>
            </a:r>
            <a:r>
              <a:rPr lang="en-US" sz="1600" b="1" dirty="0" err="1">
                <a:solidFill>
                  <a:srgbClr val="292668"/>
                </a:solidFill>
              </a:rPr>
              <a:t>optimere </a:t>
            </a:r>
            <a:r>
              <a:rPr lang="en-US" sz="1600" b="1" dirty="0">
                <a:solidFill>
                  <a:srgbClr val="292668"/>
                </a:solidFill>
              </a:rPr>
              <a:t>indkøb.</a:t>
            </a:r>
          </a:p>
        </p:txBody>
      </p:sp>
      <p:grpSp>
        <p:nvGrpSpPr>
          <p:cNvPr id="57" name="Graphic 3">
            <a:extLst>
              <a:ext uri="{FF2B5EF4-FFF2-40B4-BE49-F238E27FC236}">
                <a16:creationId xmlns:a16="http://schemas.microsoft.com/office/drawing/2014/main" id="{B06E77DE-E5C7-F373-62E4-6E6688BA1A2B}"/>
              </a:ext>
            </a:extLst>
          </p:cNvPr>
          <p:cNvGrpSpPr/>
          <p:nvPr/>
        </p:nvGrpSpPr>
        <p:grpSpPr>
          <a:xfrm>
            <a:off x="5889924" y="1969760"/>
            <a:ext cx="858485" cy="927053"/>
            <a:chOff x="8424689" y="1951807"/>
            <a:chExt cx="1086136" cy="1105415"/>
          </a:xfrm>
          <a:solidFill>
            <a:schemeClr val="bg1"/>
          </a:solidFill>
        </p:grpSpPr>
        <p:grpSp>
          <p:nvGrpSpPr>
            <p:cNvPr id="58" name="Graphic 3">
              <a:extLst>
                <a:ext uri="{FF2B5EF4-FFF2-40B4-BE49-F238E27FC236}">
                  <a16:creationId xmlns:a16="http://schemas.microsoft.com/office/drawing/2014/main" id="{C7D65BB8-F0D6-3F4B-A5E5-47F3958E4782}"/>
                </a:ext>
              </a:extLst>
            </p:cNvPr>
            <p:cNvGrpSpPr/>
            <p:nvPr/>
          </p:nvGrpSpPr>
          <p:grpSpPr>
            <a:xfrm>
              <a:off x="8424689" y="1951807"/>
              <a:ext cx="1086136" cy="1105415"/>
              <a:chOff x="8424689" y="1951807"/>
              <a:chExt cx="1086136" cy="1105415"/>
            </a:xfrm>
            <a:grpFill/>
          </p:grpSpPr>
          <p:sp>
            <p:nvSpPr>
              <p:cNvPr id="65" name="Freeform 1420">
                <a:extLst>
                  <a:ext uri="{FF2B5EF4-FFF2-40B4-BE49-F238E27FC236}">
                    <a16:creationId xmlns:a16="http://schemas.microsoft.com/office/drawing/2014/main" id="{B9FE945D-3794-2079-BCFB-F2B5B97E7FBF}"/>
                  </a:ext>
                </a:extLst>
              </p:cNvPr>
              <p:cNvSpPr/>
              <p:nvPr/>
            </p:nvSpPr>
            <p:spPr>
              <a:xfrm>
                <a:off x="8424689" y="2431873"/>
                <a:ext cx="400444" cy="549541"/>
              </a:xfrm>
              <a:custGeom>
                <a:avLst/>
                <a:gdLst>
                  <a:gd name="connsiteX0" fmla="*/ 205708 w 400444"/>
                  <a:gd name="connsiteY0" fmla="*/ 548552 h 549541"/>
                  <a:gd name="connsiteX1" fmla="*/ 219421 w 400444"/>
                  <a:gd name="connsiteY1" fmla="*/ 540324 h 549541"/>
                  <a:gd name="connsiteX2" fmla="*/ 400444 w 400444"/>
                  <a:gd name="connsiteY2" fmla="*/ 197479 h 549541"/>
                  <a:gd name="connsiteX3" fmla="*/ 197479 w 400444"/>
                  <a:gd name="connsiteY3" fmla="*/ 0 h 549541"/>
                  <a:gd name="connsiteX4" fmla="*/ 0 w 400444"/>
                  <a:gd name="connsiteY4" fmla="*/ 202965 h 549541"/>
                  <a:gd name="connsiteX5" fmla="*/ 191994 w 400444"/>
                  <a:gd name="connsiteY5" fmla="*/ 537582 h 549541"/>
                  <a:gd name="connsiteX6" fmla="*/ 205708 w 400444"/>
                  <a:gd name="connsiteY6" fmla="*/ 548552 h 549541"/>
                  <a:gd name="connsiteX7" fmla="*/ 205708 w 400444"/>
                  <a:gd name="connsiteY7" fmla="*/ 548552 h 549541"/>
                  <a:gd name="connsiteX8" fmla="*/ 197479 w 400444"/>
                  <a:gd name="connsiteY8" fmla="*/ 41141 h 549541"/>
                  <a:gd name="connsiteX9" fmla="*/ 364788 w 400444"/>
                  <a:gd name="connsiteY9" fmla="*/ 202965 h 549541"/>
                  <a:gd name="connsiteX10" fmla="*/ 205708 w 400444"/>
                  <a:gd name="connsiteY10" fmla="*/ 504669 h 549541"/>
                  <a:gd name="connsiteX11" fmla="*/ 35656 w 400444"/>
                  <a:gd name="connsiteY11" fmla="*/ 208450 h 549541"/>
                  <a:gd name="connsiteX12" fmla="*/ 197479 w 400444"/>
                  <a:gd name="connsiteY12" fmla="*/ 41141 h 549541"/>
                  <a:gd name="connsiteX13" fmla="*/ 197479 w 400444"/>
                  <a:gd name="connsiteY13" fmla="*/ 41141 h 54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444" h="549541">
                    <a:moveTo>
                      <a:pt x="205708" y="548552"/>
                    </a:moveTo>
                    <a:cubicBezTo>
                      <a:pt x="211193" y="548552"/>
                      <a:pt x="216678" y="545810"/>
                      <a:pt x="219421" y="540324"/>
                    </a:cubicBezTo>
                    <a:cubicBezTo>
                      <a:pt x="227649" y="532096"/>
                      <a:pt x="400444" y="304447"/>
                      <a:pt x="400444" y="197479"/>
                    </a:cubicBezTo>
                    <a:cubicBezTo>
                      <a:pt x="397701" y="87768"/>
                      <a:pt x="307189" y="0"/>
                      <a:pt x="197479" y="0"/>
                    </a:cubicBezTo>
                    <a:cubicBezTo>
                      <a:pt x="87768" y="0"/>
                      <a:pt x="0" y="93254"/>
                      <a:pt x="0" y="202965"/>
                    </a:cubicBezTo>
                    <a:cubicBezTo>
                      <a:pt x="2743" y="309932"/>
                      <a:pt x="183765" y="529353"/>
                      <a:pt x="191994" y="537582"/>
                    </a:cubicBezTo>
                    <a:cubicBezTo>
                      <a:pt x="194737" y="548552"/>
                      <a:pt x="200222" y="551295"/>
                      <a:pt x="205708" y="548552"/>
                    </a:cubicBezTo>
                    <a:lnTo>
                      <a:pt x="205708" y="548552"/>
                    </a:lnTo>
                    <a:close/>
                    <a:moveTo>
                      <a:pt x="197479" y="41141"/>
                    </a:moveTo>
                    <a:cubicBezTo>
                      <a:pt x="287991" y="38399"/>
                      <a:pt x="362045" y="112453"/>
                      <a:pt x="364788" y="202965"/>
                    </a:cubicBezTo>
                    <a:cubicBezTo>
                      <a:pt x="364788" y="274276"/>
                      <a:pt x="260563" y="430614"/>
                      <a:pt x="205708" y="504669"/>
                    </a:cubicBezTo>
                    <a:cubicBezTo>
                      <a:pt x="148109" y="433357"/>
                      <a:pt x="38399" y="279762"/>
                      <a:pt x="35656" y="208450"/>
                    </a:cubicBezTo>
                    <a:cubicBezTo>
                      <a:pt x="35656" y="115196"/>
                      <a:pt x="106968" y="41141"/>
                      <a:pt x="197479" y="41141"/>
                    </a:cubicBezTo>
                    <a:lnTo>
                      <a:pt x="197479" y="41141"/>
                    </a:lnTo>
                    <a:close/>
                  </a:path>
                </a:pathLst>
              </a:custGeom>
              <a:grpFill/>
              <a:ln w="27426" cap="flat">
                <a:noFill/>
                <a:prstDash val="solid"/>
                <a:miter/>
              </a:ln>
            </p:spPr>
            <p:txBody>
              <a:bodyPr rtlCol="0" anchor="ctr"/>
              <a:lstStyle/>
              <a:p>
                <a:endParaRPr lang="en-US"/>
              </a:p>
            </p:txBody>
          </p:sp>
          <p:sp>
            <p:nvSpPr>
              <p:cNvPr id="66" name="Freeform 1421">
                <a:extLst>
                  <a:ext uri="{FF2B5EF4-FFF2-40B4-BE49-F238E27FC236}">
                    <a16:creationId xmlns:a16="http://schemas.microsoft.com/office/drawing/2014/main" id="{3FEECF91-7C78-A506-1DC9-CD6040AE6735}"/>
                  </a:ext>
                </a:extLst>
              </p:cNvPr>
              <p:cNvSpPr/>
              <p:nvPr/>
            </p:nvSpPr>
            <p:spPr>
              <a:xfrm>
                <a:off x="8550856" y="2544326"/>
                <a:ext cx="145526" cy="145366"/>
              </a:xfrm>
              <a:custGeom>
                <a:avLst/>
                <a:gdLst>
                  <a:gd name="connsiteX0" fmla="*/ 145366 w 145526"/>
                  <a:gd name="connsiteY0" fmla="*/ 71312 h 145366"/>
                  <a:gd name="connsiteX1" fmla="*/ 71311 w 145526"/>
                  <a:gd name="connsiteY1" fmla="*/ 0 h 145366"/>
                  <a:gd name="connsiteX2" fmla="*/ 0 w 145526"/>
                  <a:gd name="connsiteY2" fmla="*/ 74054 h 145366"/>
                  <a:gd name="connsiteX3" fmla="*/ 74054 w 145526"/>
                  <a:gd name="connsiteY3" fmla="*/ 145366 h 145366"/>
                  <a:gd name="connsiteX4" fmla="*/ 145366 w 145526"/>
                  <a:gd name="connsiteY4" fmla="*/ 71312 h 145366"/>
                  <a:gd name="connsiteX5" fmla="*/ 145366 w 145526"/>
                  <a:gd name="connsiteY5" fmla="*/ 71312 h 145366"/>
                  <a:gd name="connsiteX6" fmla="*/ 38399 w 145526"/>
                  <a:gd name="connsiteY6" fmla="*/ 74054 h 145366"/>
                  <a:gd name="connsiteX7" fmla="*/ 74054 w 145526"/>
                  <a:gd name="connsiteY7" fmla="*/ 38399 h 145366"/>
                  <a:gd name="connsiteX8" fmla="*/ 109711 w 145526"/>
                  <a:gd name="connsiteY8" fmla="*/ 74054 h 145366"/>
                  <a:gd name="connsiteX9" fmla="*/ 74054 w 145526"/>
                  <a:gd name="connsiteY9" fmla="*/ 109710 h 145366"/>
                  <a:gd name="connsiteX10" fmla="*/ 38399 w 145526"/>
                  <a:gd name="connsiteY10" fmla="*/ 74054 h 145366"/>
                  <a:gd name="connsiteX11" fmla="*/ 38399 w 145526"/>
                  <a:gd name="connsiteY11" fmla="*/ 74054 h 14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526" h="145366">
                    <a:moveTo>
                      <a:pt x="145366" y="71312"/>
                    </a:moveTo>
                    <a:cubicBezTo>
                      <a:pt x="145366" y="30170"/>
                      <a:pt x="112453" y="0"/>
                      <a:pt x="71311" y="0"/>
                    </a:cubicBezTo>
                    <a:cubicBezTo>
                      <a:pt x="30170" y="0"/>
                      <a:pt x="0" y="32913"/>
                      <a:pt x="0" y="74054"/>
                    </a:cubicBezTo>
                    <a:cubicBezTo>
                      <a:pt x="0" y="115196"/>
                      <a:pt x="32913" y="145366"/>
                      <a:pt x="74054" y="145366"/>
                    </a:cubicBezTo>
                    <a:cubicBezTo>
                      <a:pt x="115196" y="145366"/>
                      <a:pt x="148109" y="112453"/>
                      <a:pt x="145366" y="71312"/>
                    </a:cubicBezTo>
                    <a:lnTo>
                      <a:pt x="145366" y="71312"/>
                    </a:lnTo>
                    <a:close/>
                    <a:moveTo>
                      <a:pt x="38399" y="74054"/>
                    </a:moveTo>
                    <a:cubicBezTo>
                      <a:pt x="38399" y="54855"/>
                      <a:pt x="54855" y="38399"/>
                      <a:pt x="74054" y="38399"/>
                    </a:cubicBezTo>
                    <a:cubicBezTo>
                      <a:pt x="93254" y="38399"/>
                      <a:pt x="109711" y="54855"/>
                      <a:pt x="109711" y="74054"/>
                    </a:cubicBezTo>
                    <a:cubicBezTo>
                      <a:pt x="109711" y="93254"/>
                      <a:pt x="93254" y="109710"/>
                      <a:pt x="74054" y="109710"/>
                    </a:cubicBezTo>
                    <a:cubicBezTo>
                      <a:pt x="54855" y="109710"/>
                      <a:pt x="38399" y="93254"/>
                      <a:pt x="38399" y="74054"/>
                    </a:cubicBezTo>
                    <a:lnTo>
                      <a:pt x="38399" y="74054"/>
                    </a:lnTo>
                    <a:close/>
                  </a:path>
                </a:pathLst>
              </a:custGeom>
              <a:grpFill/>
              <a:ln w="27426" cap="flat">
                <a:noFill/>
                <a:prstDash val="solid"/>
                <a:miter/>
              </a:ln>
            </p:spPr>
            <p:txBody>
              <a:bodyPr rtlCol="0" anchor="ctr"/>
              <a:lstStyle/>
              <a:p>
                <a:endParaRPr lang="en-US"/>
              </a:p>
            </p:txBody>
          </p:sp>
          <p:sp>
            <p:nvSpPr>
              <p:cNvPr id="67" name="Freeform 1422">
                <a:extLst>
                  <a:ext uri="{FF2B5EF4-FFF2-40B4-BE49-F238E27FC236}">
                    <a16:creationId xmlns:a16="http://schemas.microsoft.com/office/drawing/2014/main" id="{C4B8C6AB-3D32-CC98-3B5F-55B1EDA39BCB}"/>
                  </a:ext>
                </a:extLst>
              </p:cNvPr>
              <p:cNvSpPr/>
              <p:nvPr/>
            </p:nvSpPr>
            <p:spPr>
              <a:xfrm>
                <a:off x="9217266" y="1951807"/>
                <a:ext cx="290816" cy="381326"/>
              </a:xfrm>
              <a:custGeom>
                <a:avLst/>
                <a:gdLst>
                  <a:gd name="connsiteX0" fmla="*/ 148192 w 290816"/>
                  <a:gd name="connsiteY0" fmla="*/ 381327 h 381326"/>
                  <a:gd name="connsiteX1" fmla="*/ 161906 w 290816"/>
                  <a:gd name="connsiteY1" fmla="*/ 375841 h 381326"/>
                  <a:gd name="connsiteX2" fmla="*/ 290816 w 290816"/>
                  <a:gd name="connsiteY2" fmla="*/ 142706 h 381326"/>
                  <a:gd name="connsiteX3" fmla="*/ 142707 w 290816"/>
                  <a:gd name="connsiteY3" fmla="*/ 83 h 381326"/>
                  <a:gd name="connsiteX4" fmla="*/ 83 w 290816"/>
                  <a:gd name="connsiteY4" fmla="*/ 148192 h 381326"/>
                  <a:gd name="connsiteX5" fmla="*/ 134478 w 290816"/>
                  <a:gd name="connsiteY5" fmla="*/ 375841 h 381326"/>
                  <a:gd name="connsiteX6" fmla="*/ 148192 w 290816"/>
                  <a:gd name="connsiteY6" fmla="*/ 381327 h 381326"/>
                  <a:gd name="connsiteX7" fmla="*/ 148192 w 290816"/>
                  <a:gd name="connsiteY7" fmla="*/ 381327 h 381326"/>
                  <a:gd name="connsiteX8" fmla="*/ 142707 w 290816"/>
                  <a:gd name="connsiteY8" fmla="*/ 35739 h 381326"/>
                  <a:gd name="connsiteX9" fmla="*/ 252418 w 290816"/>
                  <a:gd name="connsiteY9" fmla="*/ 142706 h 381326"/>
                  <a:gd name="connsiteX10" fmla="*/ 145449 w 290816"/>
                  <a:gd name="connsiteY10" fmla="*/ 334700 h 381326"/>
                  <a:gd name="connsiteX11" fmla="*/ 32996 w 290816"/>
                  <a:gd name="connsiteY11" fmla="*/ 145449 h 381326"/>
                  <a:gd name="connsiteX12" fmla="*/ 142707 w 290816"/>
                  <a:gd name="connsiteY12" fmla="*/ 35739 h 381326"/>
                  <a:gd name="connsiteX13" fmla="*/ 142707 w 290816"/>
                  <a:gd name="connsiteY13" fmla="*/ 35739 h 3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16" h="381326">
                    <a:moveTo>
                      <a:pt x="148192" y="381327"/>
                    </a:moveTo>
                    <a:cubicBezTo>
                      <a:pt x="153678" y="381327"/>
                      <a:pt x="159163" y="378584"/>
                      <a:pt x="161906" y="375841"/>
                    </a:cubicBezTo>
                    <a:cubicBezTo>
                      <a:pt x="175620" y="359385"/>
                      <a:pt x="290816" y="219504"/>
                      <a:pt x="290816" y="142706"/>
                    </a:cubicBezTo>
                    <a:cubicBezTo>
                      <a:pt x="290816" y="63166"/>
                      <a:pt x="222247" y="-2660"/>
                      <a:pt x="142707" y="83"/>
                    </a:cubicBezTo>
                    <a:cubicBezTo>
                      <a:pt x="63166" y="2826"/>
                      <a:pt x="-2660" y="68652"/>
                      <a:pt x="83" y="148192"/>
                    </a:cubicBezTo>
                    <a:cubicBezTo>
                      <a:pt x="83" y="222247"/>
                      <a:pt x="120764" y="362127"/>
                      <a:pt x="134478" y="375841"/>
                    </a:cubicBezTo>
                    <a:cubicBezTo>
                      <a:pt x="137221" y="378584"/>
                      <a:pt x="142707" y="381327"/>
                      <a:pt x="148192" y="381327"/>
                    </a:cubicBezTo>
                    <a:lnTo>
                      <a:pt x="148192" y="381327"/>
                    </a:lnTo>
                    <a:close/>
                    <a:moveTo>
                      <a:pt x="142707" y="35739"/>
                    </a:moveTo>
                    <a:cubicBezTo>
                      <a:pt x="203047" y="35739"/>
                      <a:pt x="252418" y="82366"/>
                      <a:pt x="252418" y="142706"/>
                    </a:cubicBezTo>
                    <a:cubicBezTo>
                      <a:pt x="252418" y="189334"/>
                      <a:pt x="186591" y="285330"/>
                      <a:pt x="145449" y="334700"/>
                    </a:cubicBezTo>
                    <a:cubicBezTo>
                      <a:pt x="104308" y="285330"/>
                      <a:pt x="32996" y="192076"/>
                      <a:pt x="32996" y="145449"/>
                    </a:cubicBezTo>
                    <a:cubicBezTo>
                      <a:pt x="35738" y="85109"/>
                      <a:pt x="82366" y="35739"/>
                      <a:pt x="142707" y="35739"/>
                    </a:cubicBezTo>
                    <a:lnTo>
                      <a:pt x="142707" y="35739"/>
                    </a:lnTo>
                    <a:close/>
                  </a:path>
                </a:pathLst>
              </a:custGeom>
              <a:grpFill/>
              <a:ln w="27426" cap="flat">
                <a:noFill/>
                <a:prstDash val="solid"/>
                <a:miter/>
              </a:ln>
            </p:spPr>
            <p:txBody>
              <a:bodyPr rtlCol="0" anchor="ctr"/>
              <a:lstStyle/>
              <a:p>
                <a:endParaRPr lang="en-US"/>
              </a:p>
            </p:txBody>
          </p:sp>
          <p:sp>
            <p:nvSpPr>
              <p:cNvPr id="68" name="Freeform 1423">
                <a:extLst>
                  <a:ext uri="{FF2B5EF4-FFF2-40B4-BE49-F238E27FC236}">
                    <a16:creationId xmlns:a16="http://schemas.microsoft.com/office/drawing/2014/main" id="{EF753F77-CB85-81BC-0444-043CA3CF3333}"/>
                  </a:ext>
                </a:extLst>
              </p:cNvPr>
              <p:cNvSpPr/>
              <p:nvPr/>
            </p:nvSpPr>
            <p:spPr>
              <a:xfrm>
                <a:off x="9307859" y="2020459"/>
                <a:ext cx="109710" cy="109710"/>
              </a:xfrm>
              <a:custGeom>
                <a:avLst/>
                <a:gdLst>
                  <a:gd name="connsiteX0" fmla="*/ 109711 w 109710"/>
                  <a:gd name="connsiteY0" fmla="*/ 54855 h 109710"/>
                  <a:gd name="connsiteX1" fmla="*/ 54855 w 109710"/>
                  <a:gd name="connsiteY1" fmla="*/ 0 h 109710"/>
                  <a:gd name="connsiteX2" fmla="*/ 0 w 109710"/>
                  <a:gd name="connsiteY2" fmla="*/ 54855 h 109710"/>
                  <a:gd name="connsiteX3" fmla="*/ 54855 w 109710"/>
                  <a:gd name="connsiteY3" fmla="*/ 109710 h 109710"/>
                  <a:gd name="connsiteX4" fmla="*/ 109711 w 109710"/>
                  <a:gd name="connsiteY4" fmla="*/ 54855 h 109710"/>
                  <a:gd name="connsiteX5" fmla="*/ 109711 w 109710"/>
                  <a:gd name="connsiteY5" fmla="*/ 54855 h 109710"/>
                  <a:gd name="connsiteX6" fmla="*/ 35656 w 109710"/>
                  <a:gd name="connsiteY6" fmla="*/ 57598 h 109710"/>
                  <a:gd name="connsiteX7" fmla="*/ 54855 w 109710"/>
                  <a:gd name="connsiteY7" fmla="*/ 38399 h 109710"/>
                  <a:gd name="connsiteX8" fmla="*/ 74055 w 109710"/>
                  <a:gd name="connsiteY8" fmla="*/ 57598 h 109710"/>
                  <a:gd name="connsiteX9" fmla="*/ 54855 w 109710"/>
                  <a:gd name="connsiteY9" fmla="*/ 76797 h 109710"/>
                  <a:gd name="connsiteX10" fmla="*/ 35656 w 109710"/>
                  <a:gd name="connsiteY10" fmla="*/ 57598 h 109710"/>
                  <a:gd name="connsiteX11" fmla="*/ 35656 w 109710"/>
                  <a:gd name="connsiteY11" fmla="*/ 57598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10" h="109710">
                    <a:moveTo>
                      <a:pt x="109711" y="54855"/>
                    </a:moveTo>
                    <a:cubicBezTo>
                      <a:pt x="109711" y="24685"/>
                      <a:pt x="85026" y="0"/>
                      <a:pt x="54855" y="0"/>
                    </a:cubicBezTo>
                    <a:cubicBezTo>
                      <a:pt x="24686" y="0"/>
                      <a:pt x="0" y="24685"/>
                      <a:pt x="0" y="54855"/>
                    </a:cubicBezTo>
                    <a:cubicBezTo>
                      <a:pt x="0" y="85026"/>
                      <a:pt x="24686" y="109710"/>
                      <a:pt x="54855" y="109710"/>
                    </a:cubicBezTo>
                    <a:cubicBezTo>
                      <a:pt x="85026" y="109710"/>
                      <a:pt x="109711" y="85026"/>
                      <a:pt x="109711" y="54855"/>
                    </a:cubicBezTo>
                    <a:lnTo>
                      <a:pt x="109711" y="54855"/>
                    </a:lnTo>
                    <a:close/>
                    <a:moveTo>
                      <a:pt x="35656" y="57598"/>
                    </a:moveTo>
                    <a:cubicBezTo>
                      <a:pt x="35656" y="46627"/>
                      <a:pt x="43884" y="38399"/>
                      <a:pt x="54855" y="38399"/>
                    </a:cubicBezTo>
                    <a:cubicBezTo>
                      <a:pt x="65827" y="38399"/>
                      <a:pt x="74055" y="46627"/>
                      <a:pt x="74055" y="57598"/>
                    </a:cubicBezTo>
                    <a:cubicBezTo>
                      <a:pt x="74055" y="68569"/>
                      <a:pt x="65827" y="76797"/>
                      <a:pt x="54855" y="76797"/>
                    </a:cubicBezTo>
                    <a:cubicBezTo>
                      <a:pt x="43884" y="74054"/>
                      <a:pt x="35656" y="68569"/>
                      <a:pt x="35656" y="57598"/>
                    </a:cubicBezTo>
                    <a:lnTo>
                      <a:pt x="35656" y="57598"/>
                    </a:lnTo>
                    <a:close/>
                  </a:path>
                </a:pathLst>
              </a:custGeom>
              <a:grpFill/>
              <a:ln w="27426" cap="flat">
                <a:noFill/>
                <a:prstDash val="solid"/>
                <a:miter/>
              </a:ln>
            </p:spPr>
            <p:txBody>
              <a:bodyPr rtlCol="0" anchor="ctr"/>
              <a:lstStyle/>
              <a:p>
                <a:endParaRPr lang="en-US"/>
              </a:p>
            </p:txBody>
          </p:sp>
          <p:sp>
            <p:nvSpPr>
              <p:cNvPr id="69" name="Freeform 1424">
                <a:extLst>
                  <a:ext uri="{FF2B5EF4-FFF2-40B4-BE49-F238E27FC236}">
                    <a16:creationId xmlns:a16="http://schemas.microsoft.com/office/drawing/2014/main" id="{7A101722-DE2B-61F9-9C9E-7EBA82070596}"/>
                  </a:ext>
                </a:extLst>
              </p:cNvPr>
              <p:cNvSpPr/>
              <p:nvPr/>
            </p:nvSpPr>
            <p:spPr>
              <a:xfrm>
                <a:off x="9329802" y="2366047"/>
                <a:ext cx="57598" cy="38398"/>
              </a:xfrm>
              <a:custGeom>
                <a:avLst/>
                <a:gdLst>
                  <a:gd name="connsiteX0" fmla="*/ 19199 w 57598"/>
                  <a:gd name="connsiteY0" fmla="*/ 38399 h 38398"/>
                  <a:gd name="connsiteX1" fmla="*/ 38399 w 57598"/>
                  <a:gd name="connsiteY1" fmla="*/ 38399 h 38398"/>
                  <a:gd name="connsiteX2" fmla="*/ 57598 w 57598"/>
                  <a:gd name="connsiteY2" fmla="*/ 19199 h 38398"/>
                  <a:gd name="connsiteX3" fmla="*/ 38399 w 57598"/>
                  <a:gd name="connsiteY3" fmla="*/ 0 h 38398"/>
                  <a:gd name="connsiteX4" fmla="*/ 19199 w 57598"/>
                  <a:gd name="connsiteY4" fmla="*/ 0 h 38398"/>
                  <a:gd name="connsiteX5" fmla="*/ 0 w 57598"/>
                  <a:gd name="connsiteY5" fmla="*/ 19199 h 38398"/>
                  <a:gd name="connsiteX6" fmla="*/ 19199 w 57598"/>
                  <a:gd name="connsiteY6" fmla="*/ 38399 h 38398"/>
                  <a:gd name="connsiteX7" fmla="*/ 19199 w 57598"/>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19199" y="38399"/>
                    </a:moveTo>
                    <a:lnTo>
                      <a:pt x="38399" y="38399"/>
                    </a:lnTo>
                    <a:cubicBezTo>
                      <a:pt x="49369" y="38399"/>
                      <a:pt x="57598" y="30170"/>
                      <a:pt x="57598" y="19199"/>
                    </a:cubicBezTo>
                    <a:cubicBezTo>
                      <a:pt x="57598" y="8228"/>
                      <a:pt x="49369" y="0"/>
                      <a:pt x="38399" y="0"/>
                    </a:cubicBezTo>
                    <a:lnTo>
                      <a:pt x="19199" y="0"/>
                    </a:lnTo>
                    <a:cubicBezTo>
                      <a:pt x="8228" y="0"/>
                      <a:pt x="0" y="8228"/>
                      <a:pt x="0" y="19199"/>
                    </a:cubicBezTo>
                    <a:cubicBezTo>
                      <a:pt x="0" y="30170"/>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70" name="Freeform 1425">
                <a:extLst>
                  <a:ext uri="{FF2B5EF4-FFF2-40B4-BE49-F238E27FC236}">
                    <a16:creationId xmlns:a16="http://schemas.microsoft.com/office/drawing/2014/main" id="{2942C0AB-7AAE-2B08-2E7D-92B1132E0892}"/>
                  </a:ext>
                </a:extLst>
              </p:cNvPr>
              <p:cNvSpPr/>
              <p:nvPr/>
            </p:nvSpPr>
            <p:spPr>
              <a:xfrm>
                <a:off x="9091181" y="2481243"/>
                <a:ext cx="76797" cy="38398"/>
              </a:xfrm>
              <a:custGeom>
                <a:avLst/>
                <a:gdLst>
                  <a:gd name="connsiteX0" fmla="*/ 21943 w 76797"/>
                  <a:gd name="connsiteY0" fmla="*/ 38399 h 38398"/>
                  <a:gd name="connsiteX1" fmla="*/ 57598 w 76797"/>
                  <a:gd name="connsiteY1" fmla="*/ 38399 h 38398"/>
                  <a:gd name="connsiteX2" fmla="*/ 76798 w 76797"/>
                  <a:gd name="connsiteY2" fmla="*/ 19199 h 38398"/>
                  <a:gd name="connsiteX3" fmla="*/ 57598 w 76797"/>
                  <a:gd name="connsiteY3" fmla="*/ 0 h 38398"/>
                  <a:gd name="connsiteX4" fmla="*/ 19200 w 76797"/>
                  <a:gd name="connsiteY4" fmla="*/ 0 h 38398"/>
                  <a:gd name="connsiteX5" fmla="*/ 5486 w 76797"/>
                  <a:gd name="connsiteY5" fmla="*/ 5485 h 38398"/>
                  <a:gd name="connsiteX6" fmla="*/ 0 w 76797"/>
                  <a:gd name="connsiteY6" fmla="*/ 19199 h 38398"/>
                  <a:gd name="connsiteX7" fmla="*/ 21943 w 76797"/>
                  <a:gd name="connsiteY7" fmla="*/ 38399 h 38398"/>
                  <a:gd name="connsiteX8" fmla="*/ 21943 w 76797"/>
                  <a:gd name="connsiteY8"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97" h="38398">
                    <a:moveTo>
                      <a:pt x="21943" y="38399"/>
                    </a:moveTo>
                    <a:lnTo>
                      <a:pt x="57598" y="38399"/>
                    </a:lnTo>
                    <a:cubicBezTo>
                      <a:pt x="68569" y="38399"/>
                      <a:pt x="76798" y="30171"/>
                      <a:pt x="76798" y="19199"/>
                    </a:cubicBezTo>
                    <a:cubicBezTo>
                      <a:pt x="76798" y="8228"/>
                      <a:pt x="68569" y="0"/>
                      <a:pt x="57598" y="0"/>
                    </a:cubicBezTo>
                    <a:lnTo>
                      <a:pt x="19200" y="0"/>
                    </a:lnTo>
                    <a:cubicBezTo>
                      <a:pt x="13714" y="0"/>
                      <a:pt x="10971" y="2743"/>
                      <a:pt x="5486" y="5485"/>
                    </a:cubicBezTo>
                    <a:cubicBezTo>
                      <a:pt x="2743" y="8228"/>
                      <a:pt x="0" y="13714"/>
                      <a:pt x="0" y="19199"/>
                    </a:cubicBezTo>
                    <a:cubicBezTo>
                      <a:pt x="5486" y="30171"/>
                      <a:pt x="13714" y="38399"/>
                      <a:pt x="21943" y="38399"/>
                    </a:cubicBezTo>
                    <a:lnTo>
                      <a:pt x="21943" y="38399"/>
                    </a:lnTo>
                    <a:close/>
                  </a:path>
                </a:pathLst>
              </a:custGeom>
              <a:grpFill/>
              <a:ln w="27426" cap="flat">
                <a:noFill/>
                <a:prstDash val="solid"/>
                <a:miter/>
              </a:ln>
            </p:spPr>
            <p:txBody>
              <a:bodyPr rtlCol="0" anchor="ctr"/>
              <a:lstStyle/>
              <a:p>
                <a:endParaRPr lang="en-US"/>
              </a:p>
            </p:txBody>
          </p:sp>
          <p:sp>
            <p:nvSpPr>
              <p:cNvPr id="71" name="Freeform 1426">
                <a:extLst>
                  <a:ext uri="{FF2B5EF4-FFF2-40B4-BE49-F238E27FC236}">
                    <a16:creationId xmlns:a16="http://schemas.microsoft.com/office/drawing/2014/main" id="{2D55D64C-BFB5-DA82-21D4-787C59A1C232}"/>
                  </a:ext>
                </a:extLst>
              </p:cNvPr>
              <p:cNvSpPr/>
              <p:nvPr/>
            </p:nvSpPr>
            <p:spPr>
              <a:xfrm>
                <a:off x="9318831" y="2478500"/>
                <a:ext cx="76797" cy="38398"/>
              </a:xfrm>
              <a:custGeom>
                <a:avLst/>
                <a:gdLst>
                  <a:gd name="connsiteX0" fmla="*/ 0 w 76797"/>
                  <a:gd name="connsiteY0" fmla="*/ 19200 h 38398"/>
                  <a:gd name="connsiteX1" fmla="*/ 19199 w 76797"/>
                  <a:gd name="connsiteY1" fmla="*/ 38399 h 38398"/>
                  <a:gd name="connsiteX2" fmla="*/ 57597 w 76797"/>
                  <a:gd name="connsiteY2" fmla="*/ 38399 h 38398"/>
                  <a:gd name="connsiteX3" fmla="*/ 76797 w 76797"/>
                  <a:gd name="connsiteY3" fmla="*/ 19200 h 38398"/>
                  <a:gd name="connsiteX4" fmla="*/ 57597 w 76797"/>
                  <a:gd name="connsiteY4" fmla="*/ 0 h 38398"/>
                  <a:gd name="connsiteX5" fmla="*/ 19199 w 76797"/>
                  <a:gd name="connsiteY5" fmla="*/ 0 h 38398"/>
                  <a:gd name="connsiteX6" fmla="*/ 0 w 76797"/>
                  <a:gd name="connsiteY6" fmla="*/ 19200 h 38398"/>
                  <a:gd name="connsiteX7" fmla="*/ 0 w 76797"/>
                  <a:gd name="connsiteY7" fmla="*/ 1920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0" y="19200"/>
                    </a:moveTo>
                    <a:cubicBezTo>
                      <a:pt x="0" y="30171"/>
                      <a:pt x="8228" y="38399"/>
                      <a:pt x="19199" y="38399"/>
                    </a:cubicBezTo>
                    <a:lnTo>
                      <a:pt x="57597" y="38399"/>
                    </a:lnTo>
                    <a:cubicBezTo>
                      <a:pt x="68569" y="38399"/>
                      <a:pt x="76797" y="30171"/>
                      <a:pt x="76797" y="19200"/>
                    </a:cubicBezTo>
                    <a:cubicBezTo>
                      <a:pt x="76797" y="8228"/>
                      <a:pt x="68569" y="0"/>
                      <a:pt x="57597" y="0"/>
                    </a:cubicBezTo>
                    <a:lnTo>
                      <a:pt x="19199" y="0"/>
                    </a:lnTo>
                    <a:cubicBezTo>
                      <a:pt x="8228" y="0"/>
                      <a:pt x="0" y="8228"/>
                      <a:pt x="0" y="19200"/>
                    </a:cubicBezTo>
                    <a:lnTo>
                      <a:pt x="0" y="19200"/>
                    </a:lnTo>
                    <a:close/>
                  </a:path>
                </a:pathLst>
              </a:custGeom>
              <a:grpFill/>
              <a:ln w="27426" cap="flat">
                <a:noFill/>
                <a:prstDash val="solid"/>
                <a:miter/>
              </a:ln>
            </p:spPr>
            <p:txBody>
              <a:bodyPr rtlCol="0" anchor="ctr"/>
              <a:lstStyle/>
              <a:p>
                <a:endParaRPr lang="en-US"/>
              </a:p>
            </p:txBody>
          </p:sp>
          <p:sp>
            <p:nvSpPr>
              <p:cNvPr id="72" name="Freeform 1427">
                <a:extLst>
                  <a:ext uri="{FF2B5EF4-FFF2-40B4-BE49-F238E27FC236}">
                    <a16:creationId xmlns:a16="http://schemas.microsoft.com/office/drawing/2014/main" id="{D6B38BE3-F5D1-799F-9101-54BF2E7B8950}"/>
                  </a:ext>
                </a:extLst>
              </p:cNvPr>
              <p:cNvSpPr/>
              <p:nvPr/>
            </p:nvSpPr>
            <p:spPr>
              <a:xfrm>
                <a:off x="9220091" y="2368789"/>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73" name="Freeform 1428">
                <a:extLst>
                  <a:ext uri="{FF2B5EF4-FFF2-40B4-BE49-F238E27FC236}">
                    <a16:creationId xmlns:a16="http://schemas.microsoft.com/office/drawing/2014/main" id="{19BC7A43-656C-49EA-8948-E628DC58C9FC}"/>
                  </a:ext>
                </a:extLst>
              </p:cNvPr>
              <p:cNvSpPr/>
              <p:nvPr/>
            </p:nvSpPr>
            <p:spPr>
              <a:xfrm>
                <a:off x="8704451" y="3016081"/>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74" name="Freeform 1429">
                <a:extLst>
                  <a:ext uri="{FF2B5EF4-FFF2-40B4-BE49-F238E27FC236}">
                    <a16:creationId xmlns:a16="http://schemas.microsoft.com/office/drawing/2014/main" id="{871FF5F1-8494-E284-CE4B-9920A66E15D5}"/>
                  </a:ext>
                </a:extLst>
              </p:cNvPr>
              <p:cNvSpPr/>
              <p:nvPr/>
            </p:nvSpPr>
            <p:spPr>
              <a:xfrm>
                <a:off x="9040171" y="2402237"/>
                <a:ext cx="42247" cy="73520"/>
              </a:xfrm>
              <a:custGeom>
                <a:avLst/>
                <a:gdLst>
                  <a:gd name="connsiteX0" fmla="*/ 20839 w 42247"/>
                  <a:gd name="connsiteY0" fmla="*/ 73520 h 73520"/>
                  <a:gd name="connsiteX1" fmla="*/ 23582 w 42247"/>
                  <a:gd name="connsiteY1" fmla="*/ 73520 h 73520"/>
                  <a:gd name="connsiteX2" fmla="*/ 37296 w 42247"/>
                  <a:gd name="connsiteY2" fmla="*/ 51578 h 73520"/>
                  <a:gd name="connsiteX3" fmla="*/ 37296 w 42247"/>
                  <a:gd name="connsiteY3" fmla="*/ 43349 h 73520"/>
                  <a:gd name="connsiteX4" fmla="*/ 40039 w 42247"/>
                  <a:gd name="connsiteY4" fmla="*/ 26893 h 73520"/>
                  <a:gd name="connsiteX5" fmla="*/ 31811 w 42247"/>
                  <a:gd name="connsiteY5" fmla="*/ 2208 h 73520"/>
                  <a:gd name="connsiteX6" fmla="*/ 7126 w 42247"/>
                  <a:gd name="connsiteY6" fmla="*/ 10436 h 73520"/>
                  <a:gd name="connsiteX7" fmla="*/ 1641 w 42247"/>
                  <a:gd name="connsiteY7" fmla="*/ 59806 h 73520"/>
                  <a:gd name="connsiteX8" fmla="*/ 20839 w 42247"/>
                  <a:gd name="connsiteY8" fmla="*/ 73520 h 73520"/>
                  <a:gd name="connsiteX9" fmla="*/ 20839 w 42247"/>
                  <a:gd name="connsiteY9" fmla="*/ 73520 h 7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47" h="73520">
                    <a:moveTo>
                      <a:pt x="20839" y="73520"/>
                    </a:moveTo>
                    <a:cubicBezTo>
                      <a:pt x="20839" y="73520"/>
                      <a:pt x="23582" y="73520"/>
                      <a:pt x="23582" y="73520"/>
                    </a:cubicBezTo>
                    <a:cubicBezTo>
                      <a:pt x="34553" y="70777"/>
                      <a:pt x="40039" y="62549"/>
                      <a:pt x="37296" y="51578"/>
                    </a:cubicBezTo>
                    <a:cubicBezTo>
                      <a:pt x="37296" y="48835"/>
                      <a:pt x="37296" y="46092"/>
                      <a:pt x="37296" y="43349"/>
                    </a:cubicBezTo>
                    <a:cubicBezTo>
                      <a:pt x="37296" y="37864"/>
                      <a:pt x="37296" y="32379"/>
                      <a:pt x="40039" y="26893"/>
                    </a:cubicBezTo>
                    <a:cubicBezTo>
                      <a:pt x="45525" y="18665"/>
                      <a:pt x="40039" y="7693"/>
                      <a:pt x="31811" y="2208"/>
                    </a:cubicBezTo>
                    <a:cubicBezTo>
                      <a:pt x="23582" y="-3277"/>
                      <a:pt x="12611" y="2208"/>
                      <a:pt x="7126" y="10436"/>
                    </a:cubicBezTo>
                    <a:cubicBezTo>
                      <a:pt x="-1102" y="24150"/>
                      <a:pt x="-1102" y="43349"/>
                      <a:pt x="1641" y="59806"/>
                    </a:cubicBezTo>
                    <a:cubicBezTo>
                      <a:pt x="4383" y="68035"/>
                      <a:pt x="12611" y="73520"/>
                      <a:pt x="20839" y="73520"/>
                    </a:cubicBezTo>
                    <a:lnTo>
                      <a:pt x="20839" y="73520"/>
                    </a:lnTo>
                    <a:close/>
                  </a:path>
                </a:pathLst>
              </a:custGeom>
              <a:grpFill/>
              <a:ln w="27426" cap="flat">
                <a:noFill/>
                <a:prstDash val="solid"/>
                <a:miter/>
              </a:ln>
            </p:spPr>
            <p:txBody>
              <a:bodyPr rtlCol="0" anchor="ctr"/>
              <a:lstStyle/>
              <a:p>
                <a:endParaRPr lang="en-US"/>
              </a:p>
            </p:txBody>
          </p:sp>
          <p:sp>
            <p:nvSpPr>
              <p:cNvPr id="75" name="Freeform 1430">
                <a:extLst>
                  <a:ext uri="{FF2B5EF4-FFF2-40B4-BE49-F238E27FC236}">
                    <a16:creationId xmlns:a16="http://schemas.microsoft.com/office/drawing/2014/main" id="{B0523A2D-4093-2925-CD54-F97DFB644964}"/>
                  </a:ext>
                </a:extLst>
              </p:cNvPr>
              <p:cNvSpPr/>
              <p:nvPr/>
            </p:nvSpPr>
            <p:spPr>
              <a:xfrm>
                <a:off x="9206377" y="2478500"/>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76" name="Freeform 1431">
                <a:extLst>
                  <a:ext uri="{FF2B5EF4-FFF2-40B4-BE49-F238E27FC236}">
                    <a16:creationId xmlns:a16="http://schemas.microsoft.com/office/drawing/2014/main" id="{4D89482D-41D3-D0E2-DAAD-6559123B6C60}"/>
                  </a:ext>
                </a:extLst>
              </p:cNvPr>
              <p:cNvSpPr/>
              <p:nvPr/>
            </p:nvSpPr>
            <p:spPr>
              <a:xfrm>
                <a:off x="9107638" y="2371532"/>
                <a:ext cx="76797" cy="38398"/>
              </a:xfrm>
              <a:custGeom>
                <a:avLst/>
                <a:gdLst>
                  <a:gd name="connsiteX0" fmla="*/ 19200 w 76797"/>
                  <a:gd name="connsiteY0" fmla="*/ 38399 h 38398"/>
                  <a:gd name="connsiteX1" fmla="*/ 57598 w 76797"/>
                  <a:gd name="connsiteY1" fmla="*/ 38399 h 38398"/>
                  <a:gd name="connsiteX2" fmla="*/ 76797 w 76797"/>
                  <a:gd name="connsiteY2" fmla="*/ 19199 h 38398"/>
                  <a:gd name="connsiteX3" fmla="*/ 57598 w 76797"/>
                  <a:gd name="connsiteY3" fmla="*/ 0 h 38398"/>
                  <a:gd name="connsiteX4" fmla="*/ 19200 w 76797"/>
                  <a:gd name="connsiteY4" fmla="*/ 0 h 38398"/>
                  <a:gd name="connsiteX5" fmla="*/ 0 w 76797"/>
                  <a:gd name="connsiteY5" fmla="*/ 19199 h 38398"/>
                  <a:gd name="connsiteX6" fmla="*/ 19200 w 76797"/>
                  <a:gd name="connsiteY6" fmla="*/ 38399 h 38398"/>
                  <a:gd name="connsiteX7" fmla="*/ 19200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200" y="38399"/>
                    </a:moveTo>
                    <a:lnTo>
                      <a:pt x="57598" y="38399"/>
                    </a:lnTo>
                    <a:cubicBezTo>
                      <a:pt x="68569" y="38399"/>
                      <a:pt x="76797" y="30171"/>
                      <a:pt x="76797" y="19199"/>
                    </a:cubicBezTo>
                    <a:cubicBezTo>
                      <a:pt x="76797" y="8228"/>
                      <a:pt x="68569" y="0"/>
                      <a:pt x="57598" y="0"/>
                    </a:cubicBezTo>
                    <a:lnTo>
                      <a:pt x="19200" y="0"/>
                    </a:lnTo>
                    <a:cubicBezTo>
                      <a:pt x="8228" y="0"/>
                      <a:pt x="0" y="8228"/>
                      <a:pt x="0" y="19199"/>
                    </a:cubicBezTo>
                    <a:cubicBezTo>
                      <a:pt x="0" y="30171"/>
                      <a:pt x="8228" y="38399"/>
                      <a:pt x="19200" y="38399"/>
                    </a:cubicBezTo>
                    <a:lnTo>
                      <a:pt x="19200" y="38399"/>
                    </a:lnTo>
                    <a:close/>
                  </a:path>
                </a:pathLst>
              </a:custGeom>
              <a:grpFill/>
              <a:ln w="27426" cap="flat">
                <a:noFill/>
                <a:prstDash val="solid"/>
                <a:miter/>
              </a:ln>
            </p:spPr>
            <p:txBody>
              <a:bodyPr rtlCol="0" anchor="ctr"/>
              <a:lstStyle/>
              <a:p>
                <a:endParaRPr lang="en-US"/>
              </a:p>
            </p:txBody>
          </p:sp>
          <p:sp>
            <p:nvSpPr>
              <p:cNvPr id="77" name="Freeform 1432">
                <a:extLst>
                  <a:ext uri="{FF2B5EF4-FFF2-40B4-BE49-F238E27FC236}">
                    <a16:creationId xmlns:a16="http://schemas.microsoft.com/office/drawing/2014/main" id="{3E393026-582B-95BB-0F40-CB65949BDB80}"/>
                  </a:ext>
                </a:extLst>
              </p:cNvPr>
              <p:cNvSpPr/>
              <p:nvPr/>
            </p:nvSpPr>
            <p:spPr>
              <a:xfrm>
                <a:off x="8940329" y="2659522"/>
                <a:ext cx="51171" cy="68569"/>
              </a:xfrm>
              <a:custGeom>
                <a:avLst/>
                <a:gdLst>
                  <a:gd name="connsiteX0" fmla="*/ 10971 w 51171"/>
                  <a:gd name="connsiteY0" fmla="*/ 68569 h 68569"/>
                  <a:gd name="connsiteX1" fmla="*/ 16457 w 51171"/>
                  <a:gd name="connsiteY1" fmla="*/ 68569 h 68569"/>
                  <a:gd name="connsiteX2" fmla="*/ 32914 w 51171"/>
                  <a:gd name="connsiteY2" fmla="*/ 54855 h 68569"/>
                  <a:gd name="connsiteX3" fmla="*/ 46627 w 51171"/>
                  <a:gd name="connsiteY3" fmla="*/ 30171 h 68569"/>
                  <a:gd name="connsiteX4" fmla="*/ 49370 w 51171"/>
                  <a:gd name="connsiteY4" fmla="*/ 10971 h 68569"/>
                  <a:gd name="connsiteX5" fmla="*/ 35656 w 51171"/>
                  <a:gd name="connsiteY5" fmla="*/ 0 h 68569"/>
                  <a:gd name="connsiteX6" fmla="*/ 19200 w 51171"/>
                  <a:gd name="connsiteY6" fmla="*/ 8228 h 68569"/>
                  <a:gd name="connsiteX7" fmla="*/ 0 w 51171"/>
                  <a:gd name="connsiteY7" fmla="*/ 49370 h 68569"/>
                  <a:gd name="connsiteX8" fmla="*/ 2743 w 51171"/>
                  <a:gd name="connsiteY8" fmla="*/ 63084 h 68569"/>
                  <a:gd name="connsiteX9" fmla="*/ 10971 w 51171"/>
                  <a:gd name="connsiteY9" fmla="*/ 68569 h 68569"/>
                  <a:gd name="connsiteX10" fmla="*/ 10971 w 51171"/>
                  <a:gd name="connsiteY10" fmla="*/ 68569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171" h="68569">
                    <a:moveTo>
                      <a:pt x="10971" y="68569"/>
                    </a:moveTo>
                    <a:cubicBezTo>
                      <a:pt x="13714" y="68569"/>
                      <a:pt x="13714" y="68569"/>
                      <a:pt x="16457" y="68569"/>
                    </a:cubicBezTo>
                    <a:cubicBezTo>
                      <a:pt x="24685" y="68569"/>
                      <a:pt x="32914" y="63084"/>
                      <a:pt x="32914" y="54855"/>
                    </a:cubicBezTo>
                    <a:cubicBezTo>
                      <a:pt x="35656" y="46627"/>
                      <a:pt x="38399" y="35656"/>
                      <a:pt x="46627" y="30171"/>
                    </a:cubicBezTo>
                    <a:cubicBezTo>
                      <a:pt x="52112" y="24685"/>
                      <a:pt x="52112" y="19199"/>
                      <a:pt x="49370" y="10971"/>
                    </a:cubicBezTo>
                    <a:cubicBezTo>
                      <a:pt x="46627" y="5485"/>
                      <a:pt x="41142" y="0"/>
                      <a:pt x="35656" y="0"/>
                    </a:cubicBezTo>
                    <a:cubicBezTo>
                      <a:pt x="30171" y="0"/>
                      <a:pt x="21943" y="2743"/>
                      <a:pt x="19200" y="8228"/>
                    </a:cubicBezTo>
                    <a:cubicBezTo>
                      <a:pt x="10971" y="19199"/>
                      <a:pt x="2743" y="32913"/>
                      <a:pt x="0" y="49370"/>
                    </a:cubicBezTo>
                    <a:cubicBezTo>
                      <a:pt x="0" y="54855"/>
                      <a:pt x="0" y="60341"/>
                      <a:pt x="2743" y="63084"/>
                    </a:cubicBezTo>
                    <a:cubicBezTo>
                      <a:pt x="2743" y="65826"/>
                      <a:pt x="8229" y="68569"/>
                      <a:pt x="10971" y="68569"/>
                    </a:cubicBezTo>
                    <a:lnTo>
                      <a:pt x="10971" y="68569"/>
                    </a:lnTo>
                    <a:close/>
                  </a:path>
                </a:pathLst>
              </a:custGeom>
              <a:grpFill/>
              <a:ln w="27426" cap="flat">
                <a:noFill/>
                <a:prstDash val="solid"/>
                <a:miter/>
              </a:ln>
            </p:spPr>
            <p:txBody>
              <a:bodyPr rtlCol="0" anchor="ctr"/>
              <a:lstStyle/>
              <a:p>
                <a:endParaRPr lang="en-US"/>
              </a:p>
            </p:txBody>
          </p:sp>
          <p:sp>
            <p:nvSpPr>
              <p:cNvPr id="78" name="Freeform 1433">
                <a:extLst>
                  <a:ext uri="{FF2B5EF4-FFF2-40B4-BE49-F238E27FC236}">
                    <a16:creationId xmlns:a16="http://schemas.microsoft.com/office/drawing/2014/main" id="{8502DC6D-187A-CD12-94F3-392B20D94D67}"/>
                  </a:ext>
                </a:extLst>
              </p:cNvPr>
              <p:cNvSpPr/>
              <p:nvPr/>
            </p:nvSpPr>
            <p:spPr>
              <a:xfrm>
                <a:off x="9263976" y="3005110"/>
                <a:ext cx="74054" cy="38398"/>
              </a:xfrm>
              <a:custGeom>
                <a:avLst/>
                <a:gdLst>
                  <a:gd name="connsiteX0" fmla="*/ 52112 w 74054"/>
                  <a:gd name="connsiteY0" fmla="*/ 0 h 38398"/>
                  <a:gd name="connsiteX1" fmla="*/ 41142 w 74054"/>
                  <a:gd name="connsiteY1" fmla="*/ 0 h 38398"/>
                  <a:gd name="connsiteX2" fmla="*/ 19199 w 74054"/>
                  <a:gd name="connsiteY2" fmla="*/ 0 h 38398"/>
                  <a:gd name="connsiteX3" fmla="*/ 0 w 74054"/>
                  <a:gd name="connsiteY3" fmla="*/ 19199 h 38398"/>
                  <a:gd name="connsiteX4" fmla="*/ 19199 w 74054"/>
                  <a:gd name="connsiteY4" fmla="*/ 38399 h 38398"/>
                  <a:gd name="connsiteX5" fmla="*/ 41142 w 74054"/>
                  <a:gd name="connsiteY5" fmla="*/ 38399 h 38398"/>
                  <a:gd name="connsiteX6" fmla="*/ 57597 w 74054"/>
                  <a:gd name="connsiteY6" fmla="*/ 38399 h 38398"/>
                  <a:gd name="connsiteX7" fmla="*/ 74054 w 74054"/>
                  <a:gd name="connsiteY7" fmla="*/ 16456 h 38398"/>
                  <a:gd name="connsiteX8" fmla="*/ 52112 w 74054"/>
                  <a:gd name="connsiteY8" fmla="*/ 0 h 38398"/>
                  <a:gd name="connsiteX9" fmla="*/ 52112 w 74054"/>
                  <a:gd name="connsiteY9"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054" h="38398">
                    <a:moveTo>
                      <a:pt x="52112" y="0"/>
                    </a:moveTo>
                    <a:cubicBezTo>
                      <a:pt x="49369" y="0"/>
                      <a:pt x="43884" y="0"/>
                      <a:pt x="41142" y="0"/>
                    </a:cubicBezTo>
                    <a:lnTo>
                      <a:pt x="19199" y="0"/>
                    </a:lnTo>
                    <a:cubicBezTo>
                      <a:pt x="8228" y="0"/>
                      <a:pt x="0" y="8228"/>
                      <a:pt x="0" y="19199"/>
                    </a:cubicBezTo>
                    <a:cubicBezTo>
                      <a:pt x="0" y="30170"/>
                      <a:pt x="8228" y="38399"/>
                      <a:pt x="19199" y="38399"/>
                    </a:cubicBezTo>
                    <a:lnTo>
                      <a:pt x="41142" y="38399"/>
                    </a:lnTo>
                    <a:cubicBezTo>
                      <a:pt x="46627" y="38399"/>
                      <a:pt x="52112" y="38399"/>
                      <a:pt x="57597" y="38399"/>
                    </a:cubicBezTo>
                    <a:cubicBezTo>
                      <a:pt x="68569" y="35656"/>
                      <a:pt x="74054" y="27428"/>
                      <a:pt x="74054" y="16456"/>
                    </a:cubicBezTo>
                    <a:cubicBezTo>
                      <a:pt x="71311" y="5485"/>
                      <a:pt x="63083" y="0"/>
                      <a:pt x="52112" y="0"/>
                    </a:cubicBezTo>
                    <a:lnTo>
                      <a:pt x="52112" y="0"/>
                    </a:lnTo>
                    <a:close/>
                  </a:path>
                </a:pathLst>
              </a:custGeom>
              <a:grpFill/>
              <a:ln w="27426" cap="flat">
                <a:noFill/>
                <a:prstDash val="solid"/>
                <a:miter/>
              </a:ln>
            </p:spPr>
            <p:txBody>
              <a:bodyPr rtlCol="0" anchor="ctr"/>
              <a:lstStyle/>
              <a:p>
                <a:endParaRPr lang="en-US"/>
              </a:p>
            </p:txBody>
          </p:sp>
          <p:sp>
            <p:nvSpPr>
              <p:cNvPr id="79" name="Freeform 1434">
                <a:extLst>
                  <a:ext uri="{FF2B5EF4-FFF2-40B4-BE49-F238E27FC236}">
                    <a16:creationId xmlns:a16="http://schemas.microsoft.com/office/drawing/2014/main" id="{53C9DCD6-2394-3807-C969-C2C66F45E191}"/>
                  </a:ext>
                </a:extLst>
              </p:cNvPr>
              <p:cNvSpPr/>
              <p:nvPr/>
            </p:nvSpPr>
            <p:spPr>
              <a:xfrm>
                <a:off x="9274947" y="2788432"/>
                <a:ext cx="74767" cy="41141"/>
              </a:xfrm>
              <a:custGeom>
                <a:avLst/>
                <a:gdLst>
                  <a:gd name="connsiteX0" fmla="*/ 63083 w 74767"/>
                  <a:gd name="connsiteY0" fmla="*/ 5485 h 41141"/>
                  <a:gd name="connsiteX1" fmla="*/ 24685 w 74767"/>
                  <a:gd name="connsiteY1" fmla="*/ 0 h 41141"/>
                  <a:gd name="connsiteX2" fmla="*/ 19199 w 74767"/>
                  <a:gd name="connsiteY2" fmla="*/ 0 h 41141"/>
                  <a:gd name="connsiteX3" fmla="*/ 0 w 74767"/>
                  <a:gd name="connsiteY3" fmla="*/ 19199 h 41141"/>
                  <a:gd name="connsiteX4" fmla="*/ 19199 w 74767"/>
                  <a:gd name="connsiteY4" fmla="*/ 38399 h 41141"/>
                  <a:gd name="connsiteX5" fmla="*/ 24685 w 74767"/>
                  <a:gd name="connsiteY5" fmla="*/ 38399 h 41141"/>
                  <a:gd name="connsiteX6" fmla="*/ 52112 w 74767"/>
                  <a:gd name="connsiteY6" fmla="*/ 41141 h 41141"/>
                  <a:gd name="connsiteX7" fmla="*/ 57598 w 74767"/>
                  <a:gd name="connsiteY7" fmla="*/ 41141 h 41141"/>
                  <a:gd name="connsiteX8" fmla="*/ 74054 w 74767"/>
                  <a:gd name="connsiteY8" fmla="*/ 24685 h 41141"/>
                  <a:gd name="connsiteX9" fmla="*/ 63083 w 74767"/>
                  <a:gd name="connsiteY9" fmla="*/ 5485 h 41141"/>
                  <a:gd name="connsiteX10" fmla="*/ 63083 w 74767"/>
                  <a:gd name="connsiteY10" fmla="*/ 5485 h 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767" h="41141">
                    <a:moveTo>
                      <a:pt x="63083" y="5485"/>
                    </a:moveTo>
                    <a:cubicBezTo>
                      <a:pt x="52112" y="2743"/>
                      <a:pt x="38399" y="0"/>
                      <a:pt x="24685" y="0"/>
                    </a:cubicBezTo>
                    <a:lnTo>
                      <a:pt x="19199" y="0"/>
                    </a:lnTo>
                    <a:cubicBezTo>
                      <a:pt x="8228" y="0"/>
                      <a:pt x="0" y="8228"/>
                      <a:pt x="0" y="19199"/>
                    </a:cubicBezTo>
                    <a:cubicBezTo>
                      <a:pt x="0" y="30171"/>
                      <a:pt x="8228" y="38399"/>
                      <a:pt x="19199" y="38399"/>
                    </a:cubicBezTo>
                    <a:lnTo>
                      <a:pt x="24685" y="38399"/>
                    </a:lnTo>
                    <a:cubicBezTo>
                      <a:pt x="32913" y="38399"/>
                      <a:pt x="43884" y="38399"/>
                      <a:pt x="52112" y="41141"/>
                    </a:cubicBezTo>
                    <a:cubicBezTo>
                      <a:pt x="54855" y="41141"/>
                      <a:pt x="54855" y="41141"/>
                      <a:pt x="57598" y="41141"/>
                    </a:cubicBezTo>
                    <a:cubicBezTo>
                      <a:pt x="65826" y="41141"/>
                      <a:pt x="74054" y="32913"/>
                      <a:pt x="74054" y="24685"/>
                    </a:cubicBezTo>
                    <a:cubicBezTo>
                      <a:pt x="76797" y="16457"/>
                      <a:pt x="71312" y="8228"/>
                      <a:pt x="63083" y="5485"/>
                    </a:cubicBezTo>
                    <a:lnTo>
                      <a:pt x="63083" y="5485"/>
                    </a:lnTo>
                    <a:close/>
                  </a:path>
                </a:pathLst>
              </a:custGeom>
              <a:grpFill/>
              <a:ln w="27426" cap="flat">
                <a:noFill/>
                <a:prstDash val="solid"/>
                <a:miter/>
              </a:ln>
            </p:spPr>
            <p:txBody>
              <a:bodyPr rtlCol="0" anchor="ctr"/>
              <a:lstStyle/>
              <a:p>
                <a:endParaRPr lang="en-US"/>
              </a:p>
            </p:txBody>
          </p:sp>
          <p:sp>
            <p:nvSpPr>
              <p:cNvPr id="80" name="Freeform 1435">
                <a:extLst>
                  <a:ext uri="{FF2B5EF4-FFF2-40B4-BE49-F238E27FC236}">
                    <a16:creationId xmlns:a16="http://schemas.microsoft.com/office/drawing/2014/main" id="{3CCDB001-49AA-E40A-E722-68F74DAAF3BF}"/>
                  </a:ext>
                </a:extLst>
              </p:cNvPr>
              <p:cNvSpPr/>
              <p:nvPr/>
            </p:nvSpPr>
            <p:spPr>
              <a:xfrm>
                <a:off x="923929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grpFill/>
              <a:ln w="27426" cap="flat">
                <a:noFill/>
                <a:prstDash val="solid"/>
                <a:miter/>
              </a:ln>
            </p:spPr>
            <p:txBody>
              <a:bodyPr rtlCol="0" anchor="ctr"/>
              <a:lstStyle/>
              <a:p>
                <a:endParaRPr lang="en-US"/>
              </a:p>
            </p:txBody>
          </p:sp>
          <p:sp>
            <p:nvSpPr>
              <p:cNvPr id="81" name="Freeform 1436">
                <a:extLst>
                  <a:ext uri="{FF2B5EF4-FFF2-40B4-BE49-F238E27FC236}">
                    <a16:creationId xmlns:a16="http://schemas.microsoft.com/office/drawing/2014/main" id="{A578AF14-3CDC-BF7D-B41F-1086DA57C4FF}"/>
                  </a:ext>
                </a:extLst>
              </p:cNvPr>
              <p:cNvSpPr/>
              <p:nvPr/>
            </p:nvSpPr>
            <p:spPr>
              <a:xfrm>
                <a:off x="9365458" y="2940998"/>
                <a:ext cx="55883" cy="67930"/>
              </a:xfrm>
              <a:custGeom>
                <a:avLst/>
                <a:gdLst>
                  <a:gd name="connsiteX0" fmla="*/ 46627 w 55883"/>
                  <a:gd name="connsiteY0" fmla="*/ 1029 h 67930"/>
                  <a:gd name="connsiteX1" fmla="*/ 21943 w 55883"/>
                  <a:gd name="connsiteY1" fmla="*/ 9257 h 67930"/>
                  <a:gd name="connsiteX2" fmla="*/ 5486 w 55883"/>
                  <a:gd name="connsiteY2" fmla="*/ 33942 h 67930"/>
                  <a:gd name="connsiteX3" fmla="*/ 0 w 55883"/>
                  <a:gd name="connsiteY3" fmla="*/ 53141 h 67930"/>
                  <a:gd name="connsiteX4" fmla="*/ 13714 w 55883"/>
                  <a:gd name="connsiteY4" fmla="*/ 66855 h 67930"/>
                  <a:gd name="connsiteX5" fmla="*/ 30171 w 55883"/>
                  <a:gd name="connsiteY5" fmla="*/ 61369 h 67930"/>
                  <a:gd name="connsiteX6" fmla="*/ 54855 w 55883"/>
                  <a:gd name="connsiteY6" fmla="*/ 25713 h 67930"/>
                  <a:gd name="connsiteX7" fmla="*/ 46627 w 55883"/>
                  <a:gd name="connsiteY7" fmla="*/ 1029 h 67930"/>
                  <a:gd name="connsiteX8" fmla="*/ 46627 w 55883"/>
                  <a:gd name="connsiteY8" fmla="*/ 1029 h 6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3" h="67930">
                    <a:moveTo>
                      <a:pt x="46627" y="1029"/>
                    </a:moveTo>
                    <a:cubicBezTo>
                      <a:pt x="38399" y="-1714"/>
                      <a:pt x="27428" y="1029"/>
                      <a:pt x="21943" y="9257"/>
                    </a:cubicBezTo>
                    <a:cubicBezTo>
                      <a:pt x="19200" y="17485"/>
                      <a:pt x="10971" y="28456"/>
                      <a:pt x="5486" y="33942"/>
                    </a:cubicBezTo>
                    <a:cubicBezTo>
                      <a:pt x="0" y="39427"/>
                      <a:pt x="0" y="44913"/>
                      <a:pt x="0" y="53141"/>
                    </a:cubicBezTo>
                    <a:cubicBezTo>
                      <a:pt x="2743" y="58626"/>
                      <a:pt x="8229" y="64112"/>
                      <a:pt x="13714" y="66855"/>
                    </a:cubicBezTo>
                    <a:cubicBezTo>
                      <a:pt x="19200" y="69598"/>
                      <a:pt x="27428" y="66855"/>
                      <a:pt x="30171" y="61369"/>
                    </a:cubicBezTo>
                    <a:cubicBezTo>
                      <a:pt x="41142" y="50398"/>
                      <a:pt x="46627" y="39427"/>
                      <a:pt x="54855" y="25713"/>
                    </a:cubicBezTo>
                    <a:cubicBezTo>
                      <a:pt x="57598" y="14742"/>
                      <a:pt x="54855" y="6514"/>
                      <a:pt x="46627" y="1029"/>
                    </a:cubicBezTo>
                    <a:lnTo>
                      <a:pt x="46627" y="1029"/>
                    </a:lnTo>
                    <a:close/>
                  </a:path>
                </a:pathLst>
              </a:custGeom>
              <a:grpFill/>
              <a:ln w="27426" cap="flat">
                <a:noFill/>
                <a:prstDash val="solid"/>
                <a:miter/>
              </a:ln>
            </p:spPr>
            <p:txBody>
              <a:bodyPr rtlCol="0" anchor="ctr"/>
              <a:lstStyle/>
              <a:p>
                <a:endParaRPr lang="en-US"/>
              </a:p>
            </p:txBody>
          </p:sp>
          <p:sp>
            <p:nvSpPr>
              <p:cNvPr id="82" name="Freeform 1437">
                <a:extLst>
                  <a:ext uri="{FF2B5EF4-FFF2-40B4-BE49-F238E27FC236}">
                    <a16:creationId xmlns:a16="http://schemas.microsoft.com/office/drawing/2014/main" id="{BE82F57D-F5FB-B547-81AA-1593ACAB522D}"/>
                  </a:ext>
                </a:extLst>
              </p:cNvPr>
              <p:cNvSpPr/>
              <p:nvPr/>
            </p:nvSpPr>
            <p:spPr>
              <a:xfrm>
                <a:off x="9458026" y="2569011"/>
                <a:ext cx="52798" cy="69254"/>
              </a:xfrm>
              <a:custGeom>
                <a:avLst/>
                <a:gdLst>
                  <a:gd name="connsiteX0" fmla="*/ 41827 w 52798"/>
                  <a:gd name="connsiteY0" fmla="*/ 0 h 69254"/>
                  <a:gd name="connsiteX1" fmla="*/ 28113 w 52798"/>
                  <a:gd name="connsiteY1" fmla="*/ 2743 h 69254"/>
                  <a:gd name="connsiteX2" fmla="*/ 19885 w 52798"/>
                  <a:gd name="connsiteY2" fmla="*/ 13714 h 69254"/>
                  <a:gd name="connsiteX3" fmla="*/ 6171 w 52798"/>
                  <a:gd name="connsiteY3" fmla="*/ 38399 h 69254"/>
                  <a:gd name="connsiteX4" fmla="*/ 6171 w 52798"/>
                  <a:gd name="connsiteY4" fmla="*/ 63084 h 69254"/>
                  <a:gd name="connsiteX5" fmla="*/ 30856 w 52798"/>
                  <a:gd name="connsiteY5" fmla="*/ 63084 h 69254"/>
                  <a:gd name="connsiteX6" fmla="*/ 52798 w 52798"/>
                  <a:gd name="connsiteY6" fmla="*/ 24685 h 69254"/>
                  <a:gd name="connsiteX7" fmla="*/ 50055 w 52798"/>
                  <a:gd name="connsiteY7" fmla="*/ 10971 h 69254"/>
                  <a:gd name="connsiteX8" fmla="*/ 41827 w 52798"/>
                  <a:gd name="connsiteY8" fmla="*/ 0 h 69254"/>
                  <a:gd name="connsiteX9" fmla="*/ 41827 w 52798"/>
                  <a:gd name="connsiteY9" fmla="*/ 0 h 6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98" h="69254">
                    <a:moveTo>
                      <a:pt x="41827" y="0"/>
                    </a:moveTo>
                    <a:cubicBezTo>
                      <a:pt x="36342" y="0"/>
                      <a:pt x="30856" y="0"/>
                      <a:pt x="28113" y="2743"/>
                    </a:cubicBezTo>
                    <a:cubicBezTo>
                      <a:pt x="22628" y="5485"/>
                      <a:pt x="19885" y="8228"/>
                      <a:pt x="19885" y="13714"/>
                    </a:cubicBezTo>
                    <a:cubicBezTo>
                      <a:pt x="17142" y="21942"/>
                      <a:pt x="11657" y="30171"/>
                      <a:pt x="6171" y="38399"/>
                    </a:cubicBezTo>
                    <a:cubicBezTo>
                      <a:pt x="-2057" y="46627"/>
                      <a:pt x="-2057" y="57598"/>
                      <a:pt x="6171" y="63084"/>
                    </a:cubicBezTo>
                    <a:cubicBezTo>
                      <a:pt x="14399" y="71312"/>
                      <a:pt x="25371" y="71312"/>
                      <a:pt x="30856" y="63084"/>
                    </a:cubicBezTo>
                    <a:cubicBezTo>
                      <a:pt x="41827" y="52113"/>
                      <a:pt x="50055" y="38399"/>
                      <a:pt x="52798" y="24685"/>
                    </a:cubicBezTo>
                    <a:cubicBezTo>
                      <a:pt x="52798" y="19199"/>
                      <a:pt x="52798" y="13714"/>
                      <a:pt x="50055" y="10971"/>
                    </a:cubicBezTo>
                    <a:cubicBezTo>
                      <a:pt x="50055" y="5485"/>
                      <a:pt x="47312" y="2743"/>
                      <a:pt x="41827" y="0"/>
                    </a:cubicBezTo>
                    <a:lnTo>
                      <a:pt x="41827" y="0"/>
                    </a:lnTo>
                    <a:close/>
                  </a:path>
                </a:pathLst>
              </a:custGeom>
              <a:grpFill/>
              <a:ln w="27426" cap="flat">
                <a:noFill/>
                <a:prstDash val="solid"/>
                <a:miter/>
              </a:ln>
            </p:spPr>
            <p:txBody>
              <a:bodyPr rtlCol="0" anchor="ctr"/>
              <a:lstStyle/>
              <a:p>
                <a:endParaRPr lang="en-US"/>
              </a:p>
            </p:txBody>
          </p:sp>
          <p:sp>
            <p:nvSpPr>
              <p:cNvPr id="83" name="Freeform 1438">
                <a:extLst>
                  <a:ext uri="{FF2B5EF4-FFF2-40B4-BE49-F238E27FC236}">
                    <a16:creationId xmlns:a16="http://schemas.microsoft.com/office/drawing/2014/main" id="{347A23B3-73EA-026B-5C7C-CD58770B3586}"/>
                  </a:ext>
                </a:extLst>
              </p:cNvPr>
              <p:cNvSpPr/>
              <p:nvPr/>
            </p:nvSpPr>
            <p:spPr>
              <a:xfrm>
                <a:off x="9430571" y="2480529"/>
                <a:ext cx="65599" cy="55568"/>
              </a:xfrm>
              <a:custGeom>
                <a:avLst/>
                <a:gdLst>
                  <a:gd name="connsiteX0" fmla="*/ 47341 w 65599"/>
                  <a:gd name="connsiteY0" fmla="*/ 55569 h 55568"/>
                  <a:gd name="connsiteX1" fmla="*/ 63797 w 65599"/>
                  <a:gd name="connsiteY1" fmla="*/ 44598 h 55568"/>
                  <a:gd name="connsiteX2" fmla="*/ 61054 w 65599"/>
                  <a:gd name="connsiteY2" fmla="*/ 25398 h 55568"/>
                  <a:gd name="connsiteX3" fmla="*/ 22656 w 65599"/>
                  <a:gd name="connsiteY3" fmla="*/ 714 h 55568"/>
                  <a:gd name="connsiteX4" fmla="*/ 713 w 65599"/>
                  <a:gd name="connsiteY4" fmla="*/ 11684 h 55568"/>
                  <a:gd name="connsiteX5" fmla="*/ 11685 w 65599"/>
                  <a:gd name="connsiteY5" fmla="*/ 33627 h 55568"/>
                  <a:gd name="connsiteX6" fmla="*/ 33627 w 65599"/>
                  <a:gd name="connsiteY6" fmla="*/ 47340 h 55568"/>
                  <a:gd name="connsiteX7" fmla="*/ 47341 w 65599"/>
                  <a:gd name="connsiteY7" fmla="*/ 55569 h 55568"/>
                  <a:gd name="connsiteX8" fmla="*/ 47341 w 65599"/>
                  <a:gd name="connsiteY8" fmla="*/ 55569 h 5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99" h="55568">
                    <a:moveTo>
                      <a:pt x="47341" y="55569"/>
                    </a:moveTo>
                    <a:cubicBezTo>
                      <a:pt x="55569" y="55569"/>
                      <a:pt x="61054" y="50083"/>
                      <a:pt x="63797" y="44598"/>
                    </a:cubicBezTo>
                    <a:cubicBezTo>
                      <a:pt x="66540" y="39112"/>
                      <a:pt x="66540" y="30884"/>
                      <a:pt x="61054" y="25398"/>
                    </a:cubicBezTo>
                    <a:cubicBezTo>
                      <a:pt x="50084" y="14427"/>
                      <a:pt x="36370" y="6199"/>
                      <a:pt x="22656" y="714"/>
                    </a:cubicBezTo>
                    <a:cubicBezTo>
                      <a:pt x="14427" y="-2029"/>
                      <a:pt x="3456" y="3456"/>
                      <a:pt x="713" y="11684"/>
                    </a:cubicBezTo>
                    <a:cubicBezTo>
                      <a:pt x="-2029" y="19913"/>
                      <a:pt x="3456" y="30884"/>
                      <a:pt x="11685" y="33627"/>
                    </a:cubicBezTo>
                    <a:cubicBezTo>
                      <a:pt x="19913" y="36370"/>
                      <a:pt x="28141" y="41855"/>
                      <a:pt x="33627" y="47340"/>
                    </a:cubicBezTo>
                    <a:cubicBezTo>
                      <a:pt x="39113" y="52826"/>
                      <a:pt x="41855" y="55569"/>
                      <a:pt x="47341" y="55569"/>
                    </a:cubicBezTo>
                    <a:lnTo>
                      <a:pt x="47341" y="55569"/>
                    </a:lnTo>
                    <a:close/>
                  </a:path>
                </a:pathLst>
              </a:custGeom>
              <a:grpFill/>
              <a:ln w="27426" cap="flat">
                <a:noFill/>
                <a:prstDash val="solid"/>
                <a:miter/>
              </a:ln>
            </p:spPr>
            <p:txBody>
              <a:bodyPr rtlCol="0" anchor="ctr"/>
              <a:lstStyle/>
              <a:p>
                <a:endParaRPr lang="en-US"/>
              </a:p>
            </p:txBody>
          </p:sp>
          <p:sp>
            <p:nvSpPr>
              <p:cNvPr id="84" name="Freeform 1439">
                <a:extLst>
                  <a:ext uri="{FF2B5EF4-FFF2-40B4-BE49-F238E27FC236}">
                    <a16:creationId xmlns:a16="http://schemas.microsoft.com/office/drawing/2014/main" id="{9B4BAF8F-3AFF-03E8-9B22-855D07AFDDD1}"/>
                  </a:ext>
                </a:extLst>
              </p:cNvPr>
              <p:cNvSpPr/>
              <p:nvPr/>
            </p:nvSpPr>
            <p:spPr>
              <a:xfrm>
                <a:off x="9165236" y="2788432"/>
                <a:ext cx="76797" cy="38398"/>
              </a:xfrm>
              <a:custGeom>
                <a:avLst/>
                <a:gdLst>
                  <a:gd name="connsiteX0" fmla="*/ 57598 w 76797"/>
                  <a:gd name="connsiteY0" fmla="*/ 0 h 38398"/>
                  <a:gd name="connsiteX1" fmla="*/ 19199 w 76797"/>
                  <a:gd name="connsiteY1" fmla="*/ 0 h 38398"/>
                  <a:gd name="connsiteX2" fmla="*/ 0 w 76797"/>
                  <a:gd name="connsiteY2" fmla="*/ 19199 h 38398"/>
                  <a:gd name="connsiteX3" fmla="*/ 19199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199" y="0"/>
                    </a:lnTo>
                    <a:cubicBezTo>
                      <a:pt x="8228" y="0"/>
                      <a:pt x="0" y="8228"/>
                      <a:pt x="0" y="19199"/>
                    </a:cubicBezTo>
                    <a:cubicBezTo>
                      <a:pt x="0" y="30171"/>
                      <a:pt x="8228" y="38399"/>
                      <a:pt x="19199" y="38399"/>
                    </a:cubicBezTo>
                    <a:lnTo>
                      <a:pt x="57598" y="38399"/>
                    </a:lnTo>
                    <a:cubicBezTo>
                      <a:pt x="68569" y="38399"/>
                      <a:pt x="76797" y="30171"/>
                      <a:pt x="76797" y="19199"/>
                    </a:cubicBezTo>
                    <a:cubicBezTo>
                      <a:pt x="74054" y="8228"/>
                      <a:pt x="65826" y="0"/>
                      <a:pt x="57598" y="0"/>
                    </a:cubicBezTo>
                    <a:lnTo>
                      <a:pt x="57598" y="0"/>
                    </a:lnTo>
                    <a:close/>
                  </a:path>
                </a:pathLst>
              </a:custGeom>
              <a:grpFill/>
              <a:ln w="27426" cap="flat">
                <a:noFill/>
                <a:prstDash val="solid"/>
                <a:miter/>
              </a:ln>
            </p:spPr>
            <p:txBody>
              <a:bodyPr rtlCol="0" anchor="ctr"/>
              <a:lstStyle/>
              <a:p>
                <a:endParaRPr lang="en-US"/>
              </a:p>
            </p:txBody>
          </p:sp>
          <p:sp>
            <p:nvSpPr>
              <p:cNvPr id="85" name="Freeform 1440">
                <a:extLst>
                  <a:ext uri="{FF2B5EF4-FFF2-40B4-BE49-F238E27FC236}">
                    <a16:creationId xmlns:a16="http://schemas.microsoft.com/office/drawing/2014/main" id="{2559ED24-4301-B524-F712-7A32627C1186}"/>
                  </a:ext>
                </a:extLst>
              </p:cNvPr>
              <p:cNvSpPr/>
              <p:nvPr/>
            </p:nvSpPr>
            <p:spPr>
              <a:xfrm>
                <a:off x="9349001" y="262386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5485"/>
                      <a:pt x="68569" y="0"/>
                      <a:pt x="57598" y="0"/>
                    </a:cubicBezTo>
                    <a:lnTo>
                      <a:pt x="57598" y="0"/>
                    </a:lnTo>
                    <a:close/>
                  </a:path>
                </a:pathLst>
              </a:custGeom>
              <a:grpFill/>
              <a:ln w="27426" cap="flat">
                <a:noFill/>
                <a:prstDash val="solid"/>
                <a:miter/>
              </a:ln>
            </p:spPr>
            <p:txBody>
              <a:bodyPr rtlCol="0" anchor="ctr"/>
              <a:lstStyle/>
              <a:p>
                <a:endParaRPr lang="en-US"/>
              </a:p>
            </p:txBody>
          </p:sp>
          <p:sp>
            <p:nvSpPr>
              <p:cNvPr id="86" name="Freeform 1441">
                <a:extLst>
                  <a:ext uri="{FF2B5EF4-FFF2-40B4-BE49-F238E27FC236}">
                    <a16:creationId xmlns:a16="http://schemas.microsoft.com/office/drawing/2014/main" id="{BA8D5AF7-211F-1113-E509-23BCE4E0A714}"/>
                  </a:ext>
                </a:extLst>
              </p:cNvPr>
              <p:cNvSpPr/>
              <p:nvPr/>
            </p:nvSpPr>
            <p:spPr>
              <a:xfrm>
                <a:off x="8816904"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4055" y="8228"/>
                      <a:pt x="65826" y="0"/>
                      <a:pt x="57598" y="0"/>
                    </a:cubicBezTo>
                    <a:lnTo>
                      <a:pt x="57598" y="0"/>
                    </a:lnTo>
                    <a:close/>
                  </a:path>
                </a:pathLst>
              </a:custGeom>
              <a:grpFill/>
              <a:ln w="27426" cap="flat">
                <a:noFill/>
                <a:prstDash val="solid"/>
                <a:miter/>
              </a:ln>
            </p:spPr>
            <p:txBody>
              <a:bodyPr rtlCol="0" anchor="ctr"/>
              <a:lstStyle/>
              <a:p>
                <a:endParaRPr lang="en-US"/>
              </a:p>
            </p:txBody>
          </p:sp>
          <p:sp>
            <p:nvSpPr>
              <p:cNvPr id="87" name="Freeform 1442">
                <a:extLst>
                  <a:ext uri="{FF2B5EF4-FFF2-40B4-BE49-F238E27FC236}">
                    <a16:creationId xmlns:a16="http://schemas.microsoft.com/office/drawing/2014/main" id="{0F7FC062-3230-7DD7-BBF2-26B8A4A479D7}"/>
                  </a:ext>
                </a:extLst>
              </p:cNvPr>
              <p:cNvSpPr/>
              <p:nvPr/>
            </p:nvSpPr>
            <p:spPr>
              <a:xfrm>
                <a:off x="9373575" y="2834948"/>
                <a:ext cx="54966" cy="69756"/>
              </a:xfrm>
              <a:custGeom>
                <a:avLst/>
                <a:gdLst>
                  <a:gd name="connsiteX0" fmla="*/ 33024 w 54966"/>
                  <a:gd name="connsiteY0" fmla="*/ 8339 h 69756"/>
                  <a:gd name="connsiteX1" fmla="*/ 8339 w 54966"/>
                  <a:gd name="connsiteY1" fmla="*/ 2854 h 69756"/>
                  <a:gd name="connsiteX2" fmla="*/ 2853 w 54966"/>
                  <a:gd name="connsiteY2" fmla="*/ 27539 h 69756"/>
                  <a:gd name="connsiteX3" fmla="*/ 16567 w 54966"/>
                  <a:gd name="connsiteY3" fmla="*/ 54966 h 69756"/>
                  <a:gd name="connsiteX4" fmla="*/ 30281 w 54966"/>
                  <a:gd name="connsiteY4" fmla="*/ 68680 h 69756"/>
                  <a:gd name="connsiteX5" fmla="*/ 49481 w 54966"/>
                  <a:gd name="connsiteY5" fmla="*/ 63195 h 69756"/>
                  <a:gd name="connsiteX6" fmla="*/ 54967 w 54966"/>
                  <a:gd name="connsiteY6" fmla="*/ 43995 h 69756"/>
                  <a:gd name="connsiteX7" fmla="*/ 33024 w 54966"/>
                  <a:gd name="connsiteY7" fmla="*/ 8339 h 69756"/>
                  <a:gd name="connsiteX8" fmla="*/ 33024 w 54966"/>
                  <a:gd name="connsiteY8" fmla="*/ 8339 h 6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6" h="69756">
                    <a:moveTo>
                      <a:pt x="33024" y="8339"/>
                    </a:moveTo>
                    <a:cubicBezTo>
                      <a:pt x="27539" y="111"/>
                      <a:pt x="16567" y="-2632"/>
                      <a:pt x="8339" y="2854"/>
                    </a:cubicBezTo>
                    <a:cubicBezTo>
                      <a:pt x="111" y="8339"/>
                      <a:pt x="-2632" y="19311"/>
                      <a:pt x="2853" y="27539"/>
                    </a:cubicBezTo>
                    <a:cubicBezTo>
                      <a:pt x="8339" y="35767"/>
                      <a:pt x="13825" y="43995"/>
                      <a:pt x="16567" y="54966"/>
                    </a:cubicBezTo>
                    <a:cubicBezTo>
                      <a:pt x="19310" y="60452"/>
                      <a:pt x="22053" y="65938"/>
                      <a:pt x="30281" y="68680"/>
                    </a:cubicBezTo>
                    <a:cubicBezTo>
                      <a:pt x="35767" y="71423"/>
                      <a:pt x="43995" y="68680"/>
                      <a:pt x="49481" y="63195"/>
                    </a:cubicBezTo>
                    <a:cubicBezTo>
                      <a:pt x="54967" y="57709"/>
                      <a:pt x="54967" y="52224"/>
                      <a:pt x="54967" y="43995"/>
                    </a:cubicBezTo>
                    <a:cubicBezTo>
                      <a:pt x="49481" y="33024"/>
                      <a:pt x="41253" y="19311"/>
                      <a:pt x="33024" y="8339"/>
                    </a:cubicBezTo>
                    <a:lnTo>
                      <a:pt x="33024" y="8339"/>
                    </a:lnTo>
                    <a:close/>
                  </a:path>
                </a:pathLst>
              </a:custGeom>
              <a:grpFill/>
              <a:ln w="27426" cap="flat">
                <a:noFill/>
                <a:prstDash val="solid"/>
                <a:miter/>
              </a:ln>
            </p:spPr>
            <p:txBody>
              <a:bodyPr rtlCol="0" anchor="ctr"/>
              <a:lstStyle/>
              <a:p>
                <a:endParaRPr lang="en-US"/>
              </a:p>
            </p:txBody>
          </p:sp>
          <p:sp>
            <p:nvSpPr>
              <p:cNvPr id="88" name="Freeform 1443">
                <a:extLst>
                  <a:ext uri="{FF2B5EF4-FFF2-40B4-BE49-F238E27FC236}">
                    <a16:creationId xmlns:a16="http://schemas.microsoft.com/office/drawing/2014/main" id="{16CC47BD-3981-F9A6-9129-F8400F550E56}"/>
                  </a:ext>
                </a:extLst>
              </p:cNvPr>
              <p:cNvSpPr/>
              <p:nvPr/>
            </p:nvSpPr>
            <p:spPr>
              <a:xfrm>
                <a:off x="8955705" y="2762667"/>
                <a:ext cx="64877" cy="56964"/>
              </a:xfrm>
              <a:custGeom>
                <a:avLst/>
                <a:gdLst>
                  <a:gd name="connsiteX0" fmla="*/ 53193 w 64877"/>
                  <a:gd name="connsiteY0" fmla="*/ 23023 h 56964"/>
                  <a:gd name="connsiteX1" fmla="*/ 31251 w 64877"/>
                  <a:gd name="connsiteY1" fmla="*/ 6566 h 56964"/>
                  <a:gd name="connsiteX2" fmla="*/ 6566 w 64877"/>
                  <a:gd name="connsiteY2" fmla="*/ 3823 h 56964"/>
                  <a:gd name="connsiteX3" fmla="*/ 3823 w 64877"/>
                  <a:gd name="connsiteY3" fmla="*/ 28508 h 56964"/>
                  <a:gd name="connsiteX4" fmla="*/ 39479 w 64877"/>
                  <a:gd name="connsiteY4" fmla="*/ 55936 h 56964"/>
                  <a:gd name="connsiteX5" fmla="*/ 64164 w 64877"/>
                  <a:gd name="connsiteY5" fmla="*/ 47707 h 56964"/>
                  <a:gd name="connsiteX6" fmla="*/ 53193 w 64877"/>
                  <a:gd name="connsiteY6" fmla="*/ 23023 h 56964"/>
                  <a:gd name="connsiteX7" fmla="*/ 53193 w 64877"/>
                  <a:gd name="connsiteY7" fmla="*/ 23023 h 5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77" h="56964">
                    <a:moveTo>
                      <a:pt x="53193" y="23023"/>
                    </a:moveTo>
                    <a:cubicBezTo>
                      <a:pt x="44965" y="17537"/>
                      <a:pt x="36736" y="12051"/>
                      <a:pt x="31251" y="6566"/>
                    </a:cubicBezTo>
                    <a:cubicBezTo>
                      <a:pt x="25765" y="-1662"/>
                      <a:pt x="14794" y="-1662"/>
                      <a:pt x="6566" y="3823"/>
                    </a:cubicBezTo>
                    <a:cubicBezTo>
                      <a:pt x="-1663" y="9309"/>
                      <a:pt x="-1663" y="20280"/>
                      <a:pt x="3823" y="28508"/>
                    </a:cubicBezTo>
                    <a:cubicBezTo>
                      <a:pt x="12051" y="39479"/>
                      <a:pt x="25765" y="50450"/>
                      <a:pt x="39479" y="55936"/>
                    </a:cubicBezTo>
                    <a:cubicBezTo>
                      <a:pt x="47708" y="58678"/>
                      <a:pt x="58679" y="55936"/>
                      <a:pt x="64164" y="47707"/>
                    </a:cubicBezTo>
                    <a:cubicBezTo>
                      <a:pt x="66907" y="39479"/>
                      <a:pt x="61422" y="28508"/>
                      <a:pt x="53193" y="23023"/>
                    </a:cubicBezTo>
                    <a:lnTo>
                      <a:pt x="53193" y="23023"/>
                    </a:lnTo>
                    <a:close/>
                  </a:path>
                </a:pathLst>
              </a:custGeom>
              <a:grpFill/>
              <a:ln w="27426" cap="flat">
                <a:noFill/>
                <a:prstDash val="solid"/>
                <a:miter/>
              </a:ln>
            </p:spPr>
            <p:txBody>
              <a:bodyPr rtlCol="0" anchor="ctr"/>
              <a:lstStyle/>
              <a:p>
                <a:endParaRPr lang="en-US"/>
              </a:p>
            </p:txBody>
          </p:sp>
          <p:sp>
            <p:nvSpPr>
              <p:cNvPr id="89" name="Freeform 1444">
                <a:extLst>
                  <a:ext uri="{FF2B5EF4-FFF2-40B4-BE49-F238E27FC236}">
                    <a16:creationId xmlns:a16="http://schemas.microsoft.com/office/drawing/2014/main" id="{415B1815-450F-7C84-FC3C-E181C20E673D}"/>
                  </a:ext>
                </a:extLst>
              </p:cNvPr>
              <p:cNvSpPr/>
              <p:nvPr/>
            </p:nvSpPr>
            <p:spPr>
              <a:xfrm>
                <a:off x="8926615"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6798" y="5486"/>
                      <a:pt x="68569" y="0"/>
                      <a:pt x="57598" y="0"/>
                    </a:cubicBezTo>
                    <a:lnTo>
                      <a:pt x="57598" y="0"/>
                    </a:lnTo>
                    <a:close/>
                  </a:path>
                </a:pathLst>
              </a:custGeom>
              <a:grpFill/>
              <a:ln w="27426" cap="flat">
                <a:noFill/>
                <a:prstDash val="solid"/>
                <a:miter/>
              </a:ln>
            </p:spPr>
            <p:txBody>
              <a:bodyPr rtlCol="0" anchor="ctr"/>
              <a:lstStyle/>
              <a:p>
                <a:endParaRPr lang="en-US"/>
              </a:p>
            </p:txBody>
          </p:sp>
          <p:sp>
            <p:nvSpPr>
              <p:cNvPr id="90" name="Freeform 1445">
                <a:extLst>
                  <a:ext uri="{FF2B5EF4-FFF2-40B4-BE49-F238E27FC236}">
                    <a16:creationId xmlns:a16="http://schemas.microsoft.com/office/drawing/2014/main" id="{3D3B6E40-10EA-B9FD-614B-A37B44CDB7F0}"/>
                  </a:ext>
                </a:extLst>
              </p:cNvPr>
              <p:cNvSpPr/>
              <p:nvPr/>
            </p:nvSpPr>
            <p:spPr>
              <a:xfrm>
                <a:off x="9148779" y="3007853"/>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1"/>
                      <a:pt x="8228" y="38399"/>
                      <a:pt x="19200" y="38399"/>
                    </a:cubicBezTo>
                    <a:lnTo>
                      <a:pt x="57598" y="38399"/>
                    </a:lnTo>
                    <a:cubicBezTo>
                      <a:pt x="68569" y="38399"/>
                      <a:pt x="76797" y="30171"/>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91" name="Freeform 1446">
                <a:extLst>
                  <a:ext uri="{FF2B5EF4-FFF2-40B4-BE49-F238E27FC236}">
                    <a16:creationId xmlns:a16="http://schemas.microsoft.com/office/drawing/2014/main" id="{4949D59B-E15A-0704-005B-CD5CBB9FF582}"/>
                  </a:ext>
                </a:extLst>
              </p:cNvPr>
              <p:cNvSpPr/>
              <p:nvPr/>
            </p:nvSpPr>
            <p:spPr>
              <a:xfrm>
                <a:off x="9017127" y="2626609"/>
                <a:ext cx="76797" cy="38398"/>
              </a:xfrm>
              <a:custGeom>
                <a:avLst/>
                <a:gdLst>
                  <a:gd name="connsiteX0" fmla="*/ 57597 w 76797"/>
                  <a:gd name="connsiteY0" fmla="*/ 38399 h 38398"/>
                  <a:gd name="connsiteX1" fmla="*/ 76797 w 76797"/>
                  <a:gd name="connsiteY1" fmla="*/ 19199 h 38398"/>
                  <a:gd name="connsiteX2" fmla="*/ 57597 w 76797"/>
                  <a:gd name="connsiteY2" fmla="*/ 0 h 38398"/>
                  <a:gd name="connsiteX3" fmla="*/ 19199 w 76797"/>
                  <a:gd name="connsiteY3" fmla="*/ 0 h 38398"/>
                  <a:gd name="connsiteX4" fmla="*/ 0 w 76797"/>
                  <a:gd name="connsiteY4" fmla="*/ 19199 h 38398"/>
                  <a:gd name="connsiteX5" fmla="*/ 19199 w 76797"/>
                  <a:gd name="connsiteY5" fmla="*/ 38399 h 38398"/>
                  <a:gd name="connsiteX6" fmla="*/ 57597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7" y="38399"/>
                    </a:moveTo>
                    <a:cubicBezTo>
                      <a:pt x="68569" y="38399"/>
                      <a:pt x="76797" y="30170"/>
                      <a:pt x="76797" y="19199"/>
                    </a:cubicBezTo>
                    <a:cubicBezTo>
                      <a:pt x="76797" y="8228"/>
                      <a:pt x="68569" y="0"/>
                      <a:pt x="57597" y="0"/>
                    </a:cubicBezTo>
                    <a:lnTo>
                      <a:pt x="19199" y="0"/>
                    </a:lnTo>
                    <a:cubicBezTo>
                      <a:pt x="8228" y="0"/>
                      <a:pt x="0" y="8228"/>
                      <a:pt x="0" y="19199"/>
                    </a:cubicBezTo>
                    <a:cubicBezTo>
                      <a:pt x="0" y="30170"/>
                      <a:pt x="8228" y="38399"/>
                      <a:pt x="19199" y="38399"/>
                    </a:cubicBezTo>
                    <a:lnTo>
                      <a:pt x="57597" y="38399"/>
                    </a:lnTo>
                    <a:close/>
                  </a:path>
                </a:pathLst>
              </a:custGeom>
              <a:grpFill/>
              <a:ln w="27426" cap="flat">
                <a:noFill/>
                <a:prstDash val="solid"/>
                <a:miter/>
              </a:ln>
            </p:spPr>
            <p:txBody>
              <a:bodyPr rtlCol="0" anchor="ctr"/>
              <a:lstStyle/>
              <a:p>
                <a:endParaRPr lang="en-US"/>
              </a:p>
            </p:txBody>
          </p:sp>
          <p:sp>
            <p:nvSpPr>
              <p:cNvPr id="92" name="Freeform 1447">
                <a:extLst>
                  <a:ext uri="{FF2B5EF4-FFF2-40B4-BE49-F238E27FC236}">
                    <a16:creationId xmlns:a16="http://schemas.microsoft.com/office/drawing/2014/main" id="{5DC8AB86-0CC1-BCA0-2309-BF326D3EC1FE}"/>
                  </a:ext>
                </a:extLst>
              </p:cNvPr>
              <p:cNvSpPr/>
              <p:nvPr/>
            </p:nvSpPr>
            <p:spPr>
              <a:xfrm>
                <a:off x="912958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grpFill/>
              <a:ln w="27426" cap="flat">
                <a:noFill/>
                <a:prstDash val="solid"/>
                <a:miter/>
              </a:ln>
            </p:spPr>
            <p:txBody>
              <a:bodyPr rtlCol="0" anchor="ctr"/>
              <a:lstStyle/>
              <a:p>
                <a:endParaRPr lang="en-US"/>
              </a:p>
            </p:txBody>
          </p:sp>
          <p:sp>
            <p:nvSpPr>
              <p:cNvPr id="93" name="Freeform 1448">
                <a:extLst>
                  <a:ext uri="{FF2B5EF4-FFF2-40B4-BE49-F238E27FC236}">
                    <a16:creationId xmlns:a16="http://schemas.microsoft.com/office/drawing/2014/main" id="{334A1432-0BDC-0D82-94EF-E036F3BA8B35}"/>
                  </a:ext>
                </a:extLst>
              </p:cNvPr>
              <p:cNvSpPr/>
              <p:nvPr/>
            </p:nvSpPr>
            <p:spPr>
              <a:xfrm>
                <a:off x="9052782" y="2791175"/>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94" name="Freeform 1449">
                <a:extLst>
                  <a:ext uri="{FF2B5EF4-FFF2-40B4-BE49-F238E27FC236}">
                    <a16:creationId xmlns:a16="http://schemas.microsoft.com/office/drawing/2014/main" id="{31F8F5EB-60F8-0812-7AC8-32539CC64B35}"/>
                  </a:ext>
                </a:extLst>
              </p:cNvPr>
              <p:cNvSpPr/>
              <p:nvPr/>
            </p:nvSpPr>
            <p:spPr>
              <a:xfrm>
                <a:off x="9039069" y="301059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95" name="Freeform 1450">
                <a:extLst>
                  <a:ext uri="{FF2B5EF4-FFF2-40B4-BE49-F238E27FC236}">
                    <a16:creationId xmlns:a16="http://schemas.microsoft.com/office/drawing/2014/main" id="{E45FEE67-6280-6BAA-D333-C064C829AE79}"/>
                  </a:ext>
                </a:extLst>
              </p:cNvPr>
              <p:cNvSpPr/>
              <p:nvPr/>
            </p:nvSpPr>
            <p:spPr>
              <a:xfrm>
                <a:off x="8611197" y="3018824"/>
                <a:ext cx="57598" cy="38398"/>
              </a:xfrm>
              <a:custGeom>
                <a:avLst/>
                <a:gdLst>
                  <a:gd name="connsiteX0" fmla="*/ 38399 w 57598"/>
                  <a:gd name="connsiteY0" fmla="*/ 0 h 38398"/>
                  <a:gd name="connsiteX1" fmla="*/ 19200 w 57598"/>
                  <a:gd name="connsiteY1" fmla="*/ 0 h 38398"/>
                  <a:gd name="connsiteX2" fmla="*/ 0 w 57598"/>
                  <a:gd name="connsiteY2" fmla="*/ 19199 h 38398"/>
                  <a:gd name="connsiteX3" fmla="*/ 19200 w 57598"/>
                  <a:gd name="connsiteY3" fmla="*/ 38399 h 38398"/>
                  <a:gd name="connsiteX4" fmla="*/ 38399 w 57598"/>
                  <a:gd name="connsiteY4" fmla="*/ 38399 h 38398"/>
                  <a:gd name="connsiteX5" fmla="*/ 57598 w 57598"/>
                  <a:gd name="connsiteY5" fmla="*/ 19199 h 38398"/>
                  <a:gd name="connsiteX6" fmla="*/ 38399 w 57598"/>
                  <a:gd name="connsiteY6" fmla="*/ 0 h 38398"/>
                  <a:gd name="connsiteX7" fmla="*/ 38399 w 57598"/>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38399" y="0"/>
                    </a:moveTo>
                    <a:lnTo>
                      <a:pt x="19200" y="0"/>
                    </a:lnTo>
                    <a:cubicBezTo>
                      <a:pt x="8229" y="0"/>
                      <a:pt x="0" y="8228"/>
                      <a:pt x="0" y="19199"/>
                    </a:cubicBezTo>
                    <a:cubicBezTo>
                      <a:pt x="0" y="30170"/>
                      <a:pt x="8229" y="38399"/>
                      <a:pt x="19200" y="38399"/>
                    </a:cubicBezTo>
                    <a:lnTo>
                      <a:pt x="38399" y="38399"/>
                    </a:lnTo>
                    <a:cubicBezTo>
                      <a:pt x="49370" y="38399"/>
                      <a:pt x="57598" y="30170"/>
                      <a:pt x="57598" y="19199"/>
                    </a:cubicBezTo>
                    <a:cubicBezTo>
                      <a:pt x="57598" y="5485"/>
                      <a:pt x="49370" y="0"/>
                      <a:pt x="38399" y="0"/>
                    </a:cubicBezTo>
                    <a:lnTo>
                      <a:pt x="38399" y="0"/>
                    </a:lnTo>
                    <a:close/>
                  </a:path>
                </a:pathLst>
              </a:custGeom>
              <a:grpFill/>
              <a:ln w="27426" cap="flat">
                <a:noFill/>
                <a:prstDash val="solid"/>
                <a:miter/>
              </a:ln>
            </p:spPr>
            <p:txBody>
              <a:bodyPr rtlCol="0" anchor="ctr"/>
              <a:lstStyle/>
              <a:p>
                <a:endParaRPr lang="en-US"/>
              </a:p>
            </p:txBody>
          </p:sp>
        </p:grpSp>
        <p:grpSp>
          <p:nvGrpSpPr>
            <p:cNvPr id="59" name="Graphic 3">
              <a:extLst>
                <a:ext uri="{FF2B5EF4-FFF2-40B4-BE49-F238E27FC236}">
                  <a16:creationId xmlns:a16="http://schemas.microsoft.com/office/drawing/2014/main" id="{DBE0E5C1-9307-6410-7393-1CCA91C34A19}"/>
                </a:ext>
              </a:extLst>
            </p:cNvPr>
            <p:cNvGrpSpPr/>
            <p:nvPr/>
          </p:nvGrpSpPr>
          <p:grpSpPr>
            <a:xfrm>
              <a:off x="8623774" y="2128475"/>
              <a:ext cx="506941" cy="300655"/>
              <a:chOff x="8623774" y="2128475"/>
              <a:chExt cx="506941" cy="300655"/>
            </a:xfrm>
            <a:grpFill/>
          </p:grpSpPr>
          <p:grpSp>
            <p:nvGrpSpPr>
              <p:cNvPr id="60" name="Graphic 3">
                <a:extLst>
                  <a:ext uri="{FF2B5EF4-FFF2-40B4-BE49-F238E27FC236}">
                    <a16:creationId xmlns:a16="http://schemas.microsoft.com/office/drawing/2014/main" id="{B7B44303-18E4-58C8-2728-C570DD1ADFA3}"/>
                  </a:ext>
                </a:extLst>
              </p:cNvPr>
              <p:cNvGrpSpPr/>
              <p:nvPr/>
            </p:nvGrpSpPr>
            <p:grpSpPr>
              <a:xfrm>
                <a:off x="8623774" y="2128475"/>
                <a:ext cx="506941" cy="221114"/>
                <a:chOff x="8623774" y="2128475"/>
                <a:chExt cx="506941" cy="221114"/>
              </a:xfrm>
              <a:grpFill/>
            </p:grpSpPr>
            <p:sp>
              <p:nvSpPr>
                <p:cNvPr id="63" name="Freeform 1418">
                  <a:extLst>
                    <a:ext uri="{FF2B5EF4-FFF2-40B4-BE49-F238E27FC236}">
                      <a16:creationId xmlns:a16="http://schemas.microsoft.com/office/drawing/2014/main" id="{BB84AF0F-9FF2-74EE-CC50-7B319663BE1C}"/>
                    </a:ext>
                  </a:extLst>
                </p:cNvPr>
                <p:cNvSpPr/>
                <p:nvPr/>
              </p:nvSpPr>
              <p:spPr>
                <a:xfrm>
                  <a:off x="8623774" y="2129048"/>
                  <a:ext cx="245242" cy="220541"/>
                </a:xfrm>
                <a:custGeom>
                  <a:avLst/>
                  <a:gdLst>
                    <a:gd name="connsiteX0" fmla="*/ 154731 w 245242"/>
                    <a:gd name="connsiteY0" fmla="*/ 220542 h 220541"/>
                    <a:gd name="connsiteX1" fmla="*/ 80676 w 245242"/>
                    <a:gd name="connsiteY1" fmla="*/ 190372 h 220541"/>
                    <a:gd name="connsiteX2" fmla="*/ 47764 w 245242"/>
                    <a:gd name="connsiteY2" fmla="*/ 116317 h 220541"/>
                    <a:gd name="connsiteX3" fmla="*/ 3879 w 245242"/>
                    <a:gd name="connsiteY3" fmla="*/ 25806 h 220541"/>
                    <a:gd name="connsiteX4" fmla="*/ 1136 w 245242"/>
                    <a:gd name="connsiteY4" fmla="*/ 12092 h 220541"/>
                    <a:gd name="connsiteX5" fmla="*/ 12107 w 245242"/>
                    <a:gd name="connsiteY5" fmla="*/ 3864 h 220541"/>
                    <a:gd name="connsiteX6" fmla="*/ 14850 w 245242"/>
                    <a:gd name="connsiteY6" fmla="*/ 3864 h 220541"/>
                    <a:gd name="connsiteX7" fmla="*/ 215073 w 245242"/>
                    <a:gd name="connsiteY7" fmla="*/ 47748 h 220541"/>
                    <a:gd name="connsiteX8" fmla="*/ 245242 w 245242"/>
                    <a:gd name="connsiteY8" fmla="*/ 124545 h 220541"/>
                    <a:gd name="connsiteX9" fmla="*/ 217815 w 245242"/>
                    <a:gd name="connsiteY9" fmla="*/ 195857 h 220541"/>
                    <a:gd name="connsiteX10" fmla="*/ 154731 w 245242"/>
                    <a:gd name="connsiteY10" fmla="*/ 220542 h 220541"/>
                    <a:gd name="connsiteX11" fmla="*/ 154731 w 245242"/>
                    <a:gd name="connsiteY11" fmla="*/ 220542 h 220541"/>
                    <a:gd name="connsiteX12" fmla="*/ 39535 w 245242"/>
                    <a:gd name="connsiteY12" fmla="*/ 25806 h 220541"/>
                    <a:gd name="connsiteX13" fmla="*/ 72448 w 245242"/>
                    <a:gd name="connsiteY13" fmla="*/ 110831 h 220541"/>
                    <a:gd name="connsiteX14" fmla="*/ 97133 w 245242"/>
                    <a:gd name="connsiteY14" fmla="*/ 171172 h 220541"/>
                    <a:gd name="connsiteX15" fmla="*/ 201359 w 245242"/>
                    <a:gd name="connsiteY15" fmla="*/ 173915 h 220541"/>
                    <a:gd name="connsiteX16" fmla="*/ 220558 w 245242"/>
                    <a:gd name="connsiteY16" fmla="*/ 121803 h 220541"/>
                    <a:gd name="connsiteX17" fmla="*/ 195873 w 245242"/>
                    <a:gd name="connsiteY17" fmla="*/ 64204 h 220541"/>
                    <a:gd name="connsiteX18" fmla="*/ 39535 w 245242"/>
                    <a:gd name="connsiteY18" fmla="*/ 25806 h 220541"/>
                    <a:gd name="connsiteX19" fmla="*/ 39535 w 245242"/>
                    <a:gd name="connsiteY19" fmla="*/ 25806 h 2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5242" h="220541">
                      <a:moveTo>
                        <a:pt x="154731" y="220542"/>
                      </a:moveTo>
                      <a:cubicBezTo>
                        <a:pt x="127304" y="220542"/>
                        <a:pt x="99876" y="209571"/>
                        <a:pt x="80676" y="190372"/>
                      </a:cubicBezTo>
                      <a:cubicBezTo>
                        <a:pt x="58734" y="168429"/>
                        <a:pt x="53249" y="143744"/>
                        <a:pt x="47764" y="116317"/>
                      </a:cubicBezTo>
                      <a:cubicBezTo>
                        <a:pt x="42278" y="86147"/>
                        <a:pt x="34050" y="53233"/>
                        <a:pt x="3879" y="25806"/>
                      </a:cubicBezTo>
                      <a:cubicBezTo>
                        <a:pt x="1136" y="23063"/>
                        <a:pt x="-1607" y="17577"/>
                        <a:pt x="1136" y="12092"/>
                      </a:cubicBezTo>
                      <a:cubicBezTo>
                        <a:pt x="3879" y="6606"/>
                        <a:pt x="6622" y="3864"/>
                        <a:pt x="12107" y="3864"/>
                      </a:cubicBezTo>
                      <a:lnTo>
                        <a:pt x="14850" y="3864"/>
                      </a:lnTo>
                      <a:cubicBezTo>
                        <a:pt x="77934" y="-1622"/>
                        <a:pt x="154731" y="-9850"/>
                        <a:pt x="215073" y="47748"/>
                      </a:cubicBezTo>
                      <a:cubicBezTo>
                        <a:pt x="234271" y="66947"/>
                        <a:pt x="245242" y="94375"/>
                        <a:pt x="245242" y="124545"/>
                      </a:cubicBezTo>
                      <a:cubicBezTo>
                        <a:pt x="245242" y="151973"/>
                        <a:pt x="237014" y="176658"/>
                        <a:pt x="217815" y="195857"/>
                      </a:cubicBezTo>
                      <a:cubicBezTo>
                        <a:pt x="204101" y="209571"/>
                        <a:pt x="179416" y="220542"/>
                        <a:pt x="154731" y="220542"/>
                      </a:cubicBezTo>
                      <a:lnTo>
                        <a:pt x="154731" y="220542"/>
                      </a:lnTo>
                      <a:close/>
                      <a:moveTo>
                        <a:pt x="39535" y="25806"/>
                      </a:moveTo>
                      <a:cubicBezTo>
                        <a:pt x="61477" y="55976"/>
                        <a:pt x="66962" y="83404"/>
                        <a:pt x="72448" y="110831"/>
                      </a:cubicBezTo>
                      <a:cubicBezTo>
                        <a:pt x="77934" y="135516"/>
                        <a:pt x="80676" y="157458"/>
                        <a:pt x="97133" y="171172"/>
                      </a:cubicBezTo>
                      <a:cubicBezTo>
                        <a:pt x="124561" y="195857"/>
                        <a:pt x="173931" y="204085"/>
                        <a:pt x="201359" y="173915"/>
                      </a:cubicBezTo>
                      <a:cubicBezTo>
                        <a:pt x="215073" y="160201"/>
                        <a:pt x="220558" y="141002"/>
                        <a:pt x="220558" y="121803"/>
                      </a:cubicBezTo>
                      <a:cubicBezTo>
                        <a:pt x="220558" y="99860"/>
                        <a:pt x="212330" y="77918"/>
                        <a:pt x="195873" y="64204"/>
                      </a:cubicBezTo>
                      <a:cubicBezTo>
                        <a:pt x="154731" y="20320"/>
                        <a:pt x="94390" y="20320"/>
                        <a:pt x="39535" y="25806"/>
                      </a:cubicBezTo>
                      <a:lnTo>
                        <a:pt x="39535" y="25806"/>
                      </a:lnTo>
                      <a:close/>
                    </a:path>
                  </a:pathLst>
                </a:custGeom>
                <a:solidFill>
                  <a:srgbClr val="55854D"/>
                </a:solidFill>
                <a:ln w="27426" cap="flat">
                  <a:noFill/>
                  <a:prstDash val="solid"/>
                  <a:miter/>
                </a:ln>
              </p:spPr>
              <p:txBody>
                <a:bodyPr rtlCol="0" anchor="ctr"/>
                <a:lstStyle/>
                <a:p>
                  <a:endParaRPr lang="en-US"/>
                </a:p>
              </p:txBody>
            </p:sp>
            <p:sp>
              <p:nvSpPr>
                <p:cNvPr id="64" name="Freeform 1419">
                  <a:extLst>
                    <a:ext uri="{FF2B5EF4-FFF2-40B4-BE49-F238E27FC236}">
                      <a16:creationId xmlns:a16="http://schemas.microsoft.com/office/drawing/2014/main" id="{B2A43473-4890-3B87-7DAB-B1479DE49C8C}"/>
                    </a:ext>
                  </a:extLst>
                </p:cNvPr>
                <p:cNvSpPr/>
                <p:nvPr/>
              </p:nvSpPr>
              <p:spPr>
                <a:xfrm>
                  <a:off x="8928478" y="2128475"/>
                  <a:ext cx="202238" cy="174487"/>
                </a:xfrm>
                <a:custGeom>
                  <a:avLst/>
                  <a:gdLst>
                    <a:gd name="connsiteX0" fmla="*/ 74935 w 202238"/>
                    <a:gd name="connsiteY0" fmla="*/ 174488 h 174487"/>
                    <a:gd name="connsiteX1" fmla="*/ 69449 w 202238"/>
                    <a:gd name="connsiteY1" fmla="*/ 174488 h 174487"/>
                    <a:gd name="connsiteX2" fmla="*/ 20080 w 202238"/>
                    <a:gd name="connsiteY2" fmla="*/ 152546 h 174487"/>
                    <a:gd name="connsiteX3" fmla="*/ 28308 w 202238"/>
                    <a:gd name="connsiteY3" fmla="*/ 34607 h 174487"/>
                    <a:gd name="connsiteX4" fmla="*/ 187388 w 202238"/>
                    <a:gd name="connsiteY4" fmla="*/ 4437 h 174487"/>
                    <a:gd name="connsiteX5" fmla="*/ 190131 w 202238"/>
                    <a:gd name="connsiteY5" fmla="*/ 4437 h 174487"/>
                    <a:gd name="connsiteX6" fmla="*/ 201102 w 202238"/>
                    <a:gd name="connsiteY6" fmla="*/ 12665 h 174487"/>
                    <a:gd name="connsiteX7" fmla="*/ 198360 w 202238"/>
                    <a:gd name="connsiteY7" fmla="*/ 26379 h 174487"/>
                    <a:gd name="connsiteX8" fmla="*/ 162703 w 202238"/>
                    <a:gd name="connsiteY8" fmla="*/ 94948 h 174487"/>
                    <a:gd name="connsiteX9" fmla="*/ 135276 w 202238"/>
                    <a:gd name="connsiteY9" fmla="*/ 152546 h 174487"/>
                    <a:gd name="connsiteX10" fmla="*/ 74935 w 202238"/>
                    <a:gd name="connsiteY10" fmla="*/ 174488 h 174487"/>
                    <a:gd name="connsiteX11" fmla="*/ 74935 w 202238"/>
                    <a:gd name="connsiteY11" fmla="*/ 174488 h 174487"/>
                    <a:gd name="connsiteX12" fmla="*/ 127048 w 202238"/>
                    <a:gd name="connsiteY12" fmla="*/ 23636 h 174487"/>
                    <a:gd name="connsiteX13" fmla="*/ 42022 w 202238"/>
                    <a:gd name="connsiteY13" fmla="*/ 53807 h 174487"/>
                    <a:gd name="connsiteX14" fmla="*/ 36536 w 202238"/>
                    <a:gd name="connsiteY14" fmla="*/ 136089 h 174487"/>
                    <a:gd name="connsiteX15" fmla="*/ 69449 w 202238"/>
                    <a:gd name="connsiteY15" fmla="*/ 149803 h 174487"/>
                    <a:gd name="connsiteX16" fmla="*/ 116077 w 202238"/>
                    <a:gd name="connsiteY16" fmla="*/ 136089 h 174487"/>
                    <a:gd name="connsiteX17" fmla="*/ 135276 w 202238"/>
                    <a:gd name="connsiteY17" fmla="*/ 89462 h 174487"/>
                    <a:gd name="connsiteX18" fmla="*/ 159960 w 202238"/>
                    <a:gd name="connsiteY18" fmla="*/ 26379 h 174487"/>
                    <a:gd name="connsiteX19" fmla="*/ 127048 w 202238"/>
                    <a:gd name="connsiteY19" fmla="*/ 23636 h 174487"/>
                    <a:gd name="connsiteX20" fmla="*/ 127048 w 202238"/>
                    <a:gd name="connsiteY20" fmla="*/ 23636 h 174487"/>
                    <a:gd name="connsiteX21" fmla="*/ 36536 w 202238"/>
                    <a:gd name="connsiteY21" fmla="*/ 42835 h 174487"/>
                    <a:gd name="connsiteX22" fmla="*/ 36536 w 202238"/>
                    <a:gd name="connsiteY22" fmla="*/ 42835 h 174487"/>
                    <a:gd name="connsiteX23" fmla="*/ 36536 w 202238"/>
                    <a:gd name="connsiteY23" fmla="*/ 42835 h 17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2238" h="174487">
                      <a:moveTo>
                        <a:pt x="74935" y="174488"/>
                      </a:moveTo>
                      <a:cubicBezTo>
                        <a:pt x="72192" y="174488"/>
                        <a:pt x="72192" y="174488"/>
                        <a:pt x="69449" y="174488"/>
                      </a:cubicBezTo>
                      <a:cubicBezTo>
                        <a:pt x="50250" y="174488"/>
                        <a:pt x="31051" y="166260"/>
                        <a:pt x="20080" y="152546"/>
                      </a:cubicBezTo>
                      <a:cubicBezTo>
                        <a:pt x="-12834" y="114147"/>
                        <a:pt x="-1863" y="62035"/>
                        <a:pt x="28308" y="34607"/>
                      </a:cubicBezTo>
                      <a:cubicBezTo>
                        <a:pt x="77677" y="-9277"/>
                        <a:pt x="138019" y="-1049"/>
                        <a:pt x="187388" y="4437"/>
                      </a:cubicBezTo>
                      <a:lnTo>
                        <a:pt x="190131" y="4437"/>
                      </a:lnTo>
                      <a:cubicBezTo>
                        <a:pt x="195617" y="4437"/>
                        <a:pt x="198360" y="7179"/>
                        <a:pt x="201102" y="12665"/>
                      </a:cubicBezTo>
                      <a:cubicBezTo>
                        <a:pt x="203845" y="18151"/>
                        <a:pt x="201102" y="23636"/>
                        <a:pt x="198360" y="26379"/>
                      </a:cubicBezTo>
                      <a:cubicBezTo>
                        <a:pt x="173674" y="48321"/>
                        <a:pt x="168189" y="73006"/>
                        <a:pt x="162703" y="94948"/>
                      </a:cubicBezTo>
                      <a:cubicBezTo>
                        <a:pt x="157218" y="116890"/>
                        <a:pt x="151732" y="136089"/>
                        <a:pt x="135276" y="152546"/>
                      </a:cubicBezTo>
                      <a:cubicBezTo>
                        <a:pt x="118819" y="166260"/>
                        <a:pt x="96877" y="174488"/>
                        <a:pt x="74935" y="174488"/>
                      </a:cubicBezTo>
                      <a:lnTo>
                        <a:pt x="74935" y="174488"/>
                      </a:lnTo>
                      <a:close/>
                      <a:moveTo>
                        <a:pt x="127048" y="23636"/>
                      </a:moveTo>
                      <a:cubicBezTo>
                        <a:pt x="96877" y="23636"/>
                        <a:pt x="66706" y="29121"/>
                        <a:pt x="42022" y="53807"/>
                      </a:cubicBezTo>
                      <a:cubicBezTo>
                        <a:pt x="20080" y="73006"/>
                        <a:pt x="14594" y="108662"/>
                        <a:pt x="36536" y="136089"/>
                      </a:cubicBezTo>
                      <a:cubicBezTo>
                        <a:pt x="44765" y="144317"/>
                        <a:pt x="55736" y="149803"/>
                        <a:pt x="69449" y="149803"/>
                      </a:cubicBezTo>
                      <a:cubicBezTo>
                        <a:pt x="85906" y="149803"/>
                        <a:pt x="102363" y="144317"/>
                        <a:pt x="116077" y="136089"/>
                      </a:cubicBezTo>
                      <a:cubicBezTo>
                        <a:pt x="127048" y="125118"/>
                        <a:pt x="132533" y="108662"/>
                        <a:pt x="135276" y="89462"/>
                      </a:cubicBezTo>
                      <a:cubicBezTo>
                        <a:pt x="140762" y="70263"/>
                        <a:pt x="146247" y="48321"/>
                        <a:pt x="159960" y="26379"/>
                      </a:cubicBezTo>
                      <a:cubicBezTo>
                        <a:pt x="151732" y="23636"/>
                        <a:pt x="138019" y="23636"/>
                        <a:pt x="127048" y="23636"/>
                      </a:cubicBezTo>
                      <a:lnTo>
                        <a:pt x="127048" y="23636"/>
                      </a:lnTo>
                      <a:close/>
                      <a:moveTo>
                        <a:pt x="36536" y="42835"/>
                      </a:moveTo>
                      <a:lnTo>
                        <a:pt x="36536" y="42835"/>
                      </a:lnTo>
                      <a:lnTo>
                        <a:pt x="36536" y="42835"/>
                      </a:lnTo>
                      <a:close/>
                    </a:path>
                  </a:pathLst>
                </a:custGeom>
                <a:solidFill>
                  <a:srgbClr val="55854D"/>
                </a:solidFill>
                <a:ln w="27426" cap="flat">
                  <a:noFill/>
                  <a:prstDash val="solid"/>
                  <a:miter/>
                </a:ln>
              </p:spPr>
              <p:txBody>
                <a:bodyPr rtlCol="0" anchor="ctr"/>
                <a:lstStyle/>
                <a:p>
                  <a:endParaRPr lang="en-US"/>
                </a:p>
              </p:txBody>
            </p:sp>
          </p:grpSp>
          <p:sp>
            <p:nvSpPr>
              <p:cNvPr id="61" name="Freeform 1416">
                <a:extLst>
                  <a:ext uri="{FF2B5EF4-FFF2-40B4-BE49-F238E27FC236}">
                    <a16:creationId xmlns:a16="http://schemas.microsoft.com/office/drawing/2014/main" id="{BC1460ED-602F-7B9C-B02D-211A21B084B0}"/>
                  </a:ext>
                </a:extLst>
              </p:cNvPr>
              <p:cNvSpPr/>
              <p:nvPr/>
            </p:nvSpPr>
            <p:spPr>
              <a:xfrm>
                <a:off x="8776704" y="2232592"/>
                <a:ext cx="128682" cy="196537"/>
              </a:xfrm>
              <a:custGeom>
                <a:avLst/>
                <a:gdLst>
                  <a:gd name="connsiteX0" fmla="*/ 116998 w 128682"/>
                  <a:gd name="connsiteY0" fmla="*/ 196538 h 196537"/>
                  <a:gd name="connsiteX1" fmla="*/ 106027 w 128682"/>
                  <a:gd name="connsiteY1" fmla="*/ 185567 h 196537"/>
                  <a:gd name="connsiteX2" fmla="*/ 4545 w 128682"/>
                  <a:gd name="connsiteY2" fmla="*/ 21001 h 196537"/>
                  <a:gd name="connsiteX3" fmla="*/ 1802 w 128682"/>
                  <a:gd name="connsiteY3" fmla="*/ 4545 h 196537"/>
                  <a:gd name="connsiteX4" fmla="*/ 18258 w 128682"/>
                  <a:gd name="connsiteY4" fmla="*/ 1802 h 196537"/>
                  <a:gd name="connsiteX5" fmla="*/ 127969 w 128682"/>
                  <a:gd name="connsiteY5" fmla="*/ 180081 h 196537"/>
                  <a:gd name="connsiteX6" fmla="*/ 116998 w 128682"/>
                  <a:gd name="connsiteY6" fmla="*/ 196538 h 196537"/>
                  <a:gd name="connsiteX7" fmla="*/ 116998 w 128682"/>
                  <a:gd name="connsiteY7" fmla="*/ 196538 h 196537"/>
                  <a:gd name="connsiteX8" fmla="*/ 116998 w 128682"/>
                  <a:gd name="connsiteY8" fmla="*/ 196538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82" h="196537">
                    <a:moveTo>
                      <a:pt x="116998" y="196538"/>
                    </a:moveTo>
                    <a:cubicBezTo>
                      <a:pt x="111512" y="196538"/>
                      <a:pt x="106027" y="191052"/>
                      <a:pt x="106027" y="185567"/>
                    </a:cubicBezTo>
                    <a:cubicBezTo>
                      <a:pt x="89571" y="95055"/>
                      <a:pt x="4545" y="23744"/>
                      <a:pt x="4545" y="21001"/>
                    </a:cubicBezTo>
                    <a:cubicBezTo>
                      <a:pt x="-941" y="15516"/>
                      <a:pt x="-941" y="7287"/>
                      <a:pt x="1802" y="4545"/>
                    </a:cubicBezTo>
                    <a:cubicBezTo>
                      <a:pt x="7288" y="-941"/>
                      <a:pt x="15516" y="-941"/>
                      <a:pt x="18258" y="1802"/>
                    </a:cubicBezTo>
                    <a:cubicBezTo>
                      <a:pt x="21001" y="4545"/>
                      <a:pt x="111512" y="81342"/>
                      <a:pt x="127969" y="180081"/>
                    </a:cubicBezTo>
                    <a:cubicBezTo>
                      <a:pt x="130712" y="188310"/>
                      <a:pt x="125226" y="196538"/>
                      <a:pt x="116998" y="196538"/>
                    </a:cubicBezTo>
                    <a:cubicBezTo>
                      <a:pt x="116998" y="196538"/>
                      <a:pt x="116998" y="196538"/>
                      <a:pt x="116998" y="196538"/>
                    </a:cubicBezTo>
                    <a:lnTo>
                      <a:pt x="116998" y="196538"/>
                    </a:lnTo>
                    <a:close/>
                  </a:path>
                </a:pathLst>
              </a:custGeom>
              <a:solidFill>
                <a:srgbClr val="55854D"/>
              </a:solidFill>
              <a:ln w="27426" cap="flat">
                <a:noFill/>
                <a:prstDash val="solid"/>
                <a:miter/>
              </a:ln>
            </p:spPr>
            <p:txBody>
              <a:bodyPr rtlCol="0" anchor="ctr"/>
              <a:lstStyle/>
              <a:p>
                <a:endParaRPr lang="en-US"/>
              </a:p>
            </p:txBody>
          </p:sp>
          <p:sp>
            <p:nvSpPr>
              <p:cNvPr id="62" name="Freeform 1417">
                <a:extLst>
                  <a:ext uri="{FF2B5EF4-FFF2-40B4-BE49-F238E27FC236}">
                    <a16:creationId xmlns:a16="http://schemas.microsoft.com/office/drawing/2014/main" id="{D33E74B9-E7CD-B1E7-F5B6-A76B0D82D554}"/>
                  </a:ext>
                </a:extLst>
              </p:cNvPr>
              <p:cNvSpPr/>
              <p:nvPr/>
            </p:nvSpPr>
            <p:spPr>
              <a:xfrm>
                <a:off x="8879988" y="2238239"/>
                <a:ext cx="133292" cy="190891"/>
              </a:xfrm>
              <a:custGeom>
                <a:avLst/>
                <a:gdLst>
                  <a:gd name="connsiteX0" fmla="*/ 13714 w 133292"/>
                  <a:gd name="connsiteY0" fmla="*/ 190891 h 190891"/>
                  <a:gd name="connsiteX1" fmla="*/ 13714 w 133292"/>
                  <a:gd name="connsiteY1" fmla="*/ 190891 h 190891"/>
                  <a:gd name="connsiteX2" fmla="*/ 0 w 133292"/>
                  <a:gd name="connsiteY2" fmla="*/ 177177 h 190891"/>
                  <a:gd name="connsiteX3" fmla="*/ 115196 w 133292"/>
                  <a:gd name="connsiteY3" fmla="*/ 1640 h 190891"/>
                  <a:gd name="connsiteX4" fmla="*/ 131653 w 133292"/>
                  <a:gd name="connsiteY4" fmla="*/ 7126 h 190891"/>
                  <a:gd name="connsiteX5" fmla="*/ 126167 w 133292"/>
                  <a:gd name="connsiteY5" fmla="*/ 23582 h 190891"/>
                  <a:gd name="connsiteX6" fmla="*/ 21942 w 133292"/>
                  <a:gd name="connsiteY6" fmla="*/ 177177 h 190891"/>
                  <a:gd name="connsiteX7" fmla="*/ 13714 w 133292"/>
                  <a:gd name="connsiteY7" fmla="*/ 190891 h 190891"/>
                  <a:gd name="connsiteX8" fmla="*/ 13714 w 133292"/>
                  <a:gd name="connsiteY8" fmla="*/ 190891 h 19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92" h="190891">
                    <a:moveTo>
                      <a:pt x="13714" y="190891"/>
                    </a:moveTo>
                    <a:cubicBezTo>
                      <a:pt x="13714" y="190891"/>
                      <a:pt x="13714" y="190891"/>
                      <a:pt x="13714" y="190891"/>
                    </a:cubicBezTo>
                    <a:cubicBezTo>
                      <a:pt x="5485" y="190891"/>
                      <a:pt x="0" y="185405"/>
                      <a:pt x="0" y="177177"/>
                    </a:cubicBezTo>
                    <a:cubicBezTo>
                      <a:pt x="0" y="171691"/>
                      <a:pt x="2742" y="70209"/>
                      <a:pt x="115196" y="1640"/>
                    </a:cubicBezTo>
                    <a:cubicBezTo>
                      <a:pt x="120682" y="-1102"/>
                      <a:pt x="128910" y="-1102"/>
                      <a:pt x="131653" y="7126"/>
                    </a:cubicBezTo>
                    <a:cubicBezTo>
                      <a:pt x="134395" y="12612"/>
                      <a:pt x="134395" y="20839"/>
                      <a:pt x="126167" y="23582"/>
                    </a:cubicBezTo>
                    <a:cubicBezTo>
                      <a:pt x="24685" y="83923"/>
                      <a:pt x="21942" y="174434"/>
                      <a:pt x="21942" y="177177"/>
                    </a:cubicBezTo>
                    <a:cubicBezTo>
                      <a:pt x="24685" y="185405"/>
                      <a:pt x="19199" y="190891"/>
                      <a:pt x="13714" y="190891"/>
                    </a:cubicBezTo>
                    <a:lnTo>
                      <a:pt x="13714" y="190891"/>
                    </a:lnTo>
                    <a:close/>
                  </a:path>
                </a:pathLst>
              </a:custGeom>
              <a:solidFill>
                <a:srgbClr val="55854D"/>
              </a:solidFill>
              <a:ln w="27426" cap="flat">
                <a:noFill/>
                <a:prstDash val="solid"/>
                <a:miter/>
              </a:ln>
            </p:spPr>
            <p:txBody>
              <a:bodyPr rtlCol="0" anchor="ctr"/>
              <a:lstStyle/>
              <a:p>
                <a:endParaRPr lang="en-US"/>
              </a:p>
            </p:txBody>
          </p:sp>
        </p:grpSp>
      </p:grpSp>
      <p:grpSp>
        <p:nvGrpSpPr>
          <p:cNvPr id="96" name="Graphic 3">
            <a:extLst>
              <a:ext uri="{FF2B5EF4-FFF2-40B4-BE49-F238E27FC236}">
                <a16:creationId xmlns:a16="http://schemas.microsoft.com/office/drawing/2014/main" id="{B35A69D7-79C6-99ED-4BF9-F29E434B685B}"/>
              </a:ext>
            </a:extLst>
          </p:cNvPr>
          <p:cNvGrpSpPr/>
          <p:nvPr/>
        </p:nvGrpSpPr>
        <p:grpSpPr>
          <a:xfrm>
            <a:off x="2090016" y="2017435"/>
            <a:ext cx="821399" cy="801525"/>
            <a:chOff x="2451513" y="5314516"/>
            <a:chExt cx="1088992" cy="1047735"/>
          </a:xfrm>
          <a:solidFill>
            <a:schemeClr val="bg1"/>
          </a:solidFill>
        </p:grpSpPr>
        <p:grpSp>
          <p:nvGrpSpPr>
            <p:cNvPr id="97" name="Graphic 3">
              <a:extLst>
                <a:ext uri="{FF2B5EF4-FFF2-40B4-BE49-F238E27FC236}">
                  <a16:creationId xmlns:a16="http://schemas.microsoft.com/office/drawing/2014/main" id="{3823D7C4-CAFC-ADE5-01C8-46F9430BD6C3}"/>
                </a:ext>
              </a:extLst>
            </p:cNvPr>
            <p:cNvGrpSpPr/>
            <p:nvPr/>
          </p:nvGrpSpPr>
          <p:grpSpPr>
            <a:xfrm>
              <a:off x="2451513" y="5314516"/>
              <a:ext cx="1088992" cy="1047735"/>
              <a:chOff x="2451513" y="5314516"/>
              <a:chExt cx="1088992" cy="1047735"/>
            </a:xfrm>
            <a:grpFill/>
          </p:grpSpPr>
          <p:sp>
            <p:nvSpPr>
              <p:cNvPr id="99" name="Freeform 1312">
                <a:extLst>
                  <a:ext uri="{FF2B5EF4-FFF2-40B4-BE49-F238E27FC236}">
                    <a16:creationId xmlns:a16="http://schemas.microsoft.com/office/drawing/2014/main" id="{4336E333-34C4-F6A8-A821-3CFE9FEF339A}"/>
                  </a:ext>
                </a:extLst>
              </p:cNvPr>
              <p:cNvSpPr/>
              <p:nvPr/>
            </p:nvSpPr>
            <p:spPr>
              <a:xfrm>
                <a:off x="2451513" y="5314516"/>
                <a:ext cx="480372" cy="729574"/>
              </a:xfrm>
              <a:custGeom>
                <a:avLst/>
                <a:gdLst>
                  <a:gd name="connsiteX0" fmla="*/ 306618 w 480372"/>
                  <a:gd name="connsiteY0" fmla="*/ 183765 h 729574"/>
                  <a:gd name="connsiteX1" fmla="*/ 325818 w 480372"/>
                  <a:gd name="connsiteY1" fmla="*/ 172795 h 729574"/>
                  <a:gd name="connsiteX2" fmla="*/ 353245 w 480372"/>
                  <a:gd name="connsiteY2" fmla="*/ 123424 h 729574"/>
                  <a:gd name="connsiteX3" fmla="*/ 369702 w 480372"/>
                  <a:gd name="connsiteY3" fmla="*/ 112453 h 729574"/>
                  <a:gd name="connsiteX4" fmla="*/ 413586 w 480372"/>
                  <a:gd name="connsiteY4" fmla="*/ 112453 h 729574"/>
                  <a:gd name="connsiteX5" fmla="*/ 432786 w 480372"/>
                  <a:gd name="connsiteY5" fmla="*/ 101483 h 729574"/>
                  <a:gd name="connsiteX6" fmla="*/ 476670 w 480372"/>
                  <a:gd name="connsiteY6" fmla="*/ 27428 h 729574"/>
                  <a:gd name="connsiteX7" fmla="*/ 460213 w 480372"/>
                  <a:gd name="connsiteY7" fmla="*/ 0 h 729574"/>
                  <a:gd name="connsiteX8" fmla="*/ 21371 w 480372"/>
                  <a:gd name="connsiteY8" fmla="*/ 0 h 729574"/>
                  <a:gd name="connsiteX9" fmla="*/ 4914 w 480372"/>
                  <a:gd name="connsiteY9" fmla="*/ 30171 h 729574"/>
                  <a:gd name="connsiteX10" fmla="*/ 48798 w 480372"/>
                  <a:gd name="connsiteY10" fmla="*/ 104225 h 729574"/>
                  <a:gd name="connsiteX11" fmla="*/ 70740 w 480372"/>
                  <a:gd name="connsiteY11" fmla="*/ 115196 h 729574"/>
                  <a:gd name="connsiteX12" fmla="*/ 114625 w 480372"/>
                  <a:gd name="connsiteY12" fmla="*/ 115196 h 729574"/>
                  <a:gd name="connsiteX13" fmla="*/ 125596 w 480372"/>
                  <a:gd name="connsiteY13" fmla="*/ 123424 h 729574"/>
                  <a:gd name="connsiteX14" fmla="*/ 153023 w 480372"/>
                  <a:gd name="connsiteY14" fmla="*/ 172795 h 729574"/>
                  <a:gd name="connsiteX15" fmla="*/ 174965 w 480372"/>
                  <a:gd name="connsiteY15" fmla="*/ 186508 h 729574"/>
                  <a:gd name="connsiteX16" fmla="*/ 221592 w 480372"/>
                  <a:gd name="connsiteY16" fmla="*/ 186508 h 729574"/>
                  <a:gd name="connsiteX17" fmla="*/ 221592 w 480372"/>
                  <a:gd name="connsiteY17" fmla="*/ 400443 h 729574"/>
                  <a:gd name="connsiteX18" fmla="*/ 147538 w 480372"/>
                  <a:gd name="connsiteY18" fmla="*/ 400443 h 729574"/>
                  <a:gd name="connsiteX19" fmla="*/ 125596 w 480372"/>
                  <a:gd name="connsiteY19" fmla="*/ 411414 h 729574"/>
                  <a:gd name="connsiteX20" fmla="*/ 26856 w 480372"/>
                  <a:gd name="connsiteY20" fmla="*/ 540325 h 729574"/>
                  <a:gd name="connsiteX21" fmla="*/ 24113 w 480372"/>
                  <a:gd name="connsiteY21" fmla="*/ 565009 h 729574"/>
                  <a:gd name="connsiteX22" fmla="*/ 89940 w 480372"/>
                  <a:gd name="connsiteY22" fmla="*/ 691176 h 729574"/>
                  <a:gd name="connsiteX23" fmla="*/ 98168 w 480372"/>
                  <a:gd name="connsiteY23" fmla="*/ 713118 h 729574"/>
                  <a:gd name="connsiteX24" fmla="*/ 103654 w 480372"/>
                  <a:gd name="connsiteY24" fmla="*/ 729575 h 729574"/>
                  <a:gd name="connsiteX25" fmla="*/ 103654 w 480372"/>
                  <a:gd name="connsiteY25" fmla="*/ 726832 h 729574"/>
                  <a:gd name="connsiteX26" fmla="*/ 114625 w 480372"/>
                  <a:gd name="connsiteY26" fmla="*/ 691176 h 729574"/>
                  <a:gd name="connsiteX27" fmla="*/ 100911 w 480372"/>
                  <a:gd name="connsiteY27" fmla="*/ 619864 h 729574"/>
                  <a:gd name="connsiteX28" fmla="*/ 100911 w 480372"/>
                  <a:gd name="connsiteY28" fmla="*/ 614379 h 729574"/>
                  <a:gd name="connsiteX29" fmla="*/ 92682 w 480372"/>
                  <a:gd name="connsiteY29" fmla="*/ 633578 h 729574"/>
                  <a:gd name="connsiteX30" fmla="*/ 87197 w 480372"/>
                  <a:gd name="connsiteY30" fmla="*/ 625350 h 729574"/>
                  <a:gd name="connsiteX31" fmla="*/ 54284 w 480372"/>
                  <a:gd name="connsiteY31" fmla="*/ 562266 h 729574"/>
                  <a:gd name="connsiteX32" fmla="*/ 54284 w 480372"/>
                  <a:gd name="connsiteY32" fmla="*/ 548552 h 729574"/>
                  <a:gd name="connsiteX33" fmla="*/ 139309 w 480372"/>
                  <a:gd name="connsiteY33" fmla="*/ 438842 h 729574"/>
                  <a:gd name="connsiteX34" fmla="*/ 155766 w 480372"/>
                  <a:gd name="connsiteY34" fmla="*/ 430614 h 729574"/>
                  <a:gd name="connsiteX35" fmla="*/ 312104 w 480372"/>
                  <a:gd name="connsiteY35" fmla="*/ 430614 h 729574"/>
                  <a:gd name="connsiteX36" fmla="*/ 328561 w 480372"/>
                  <a:gd name="connsiteY36" fmla="*/ 438842 h 729574"/>
                  <a:gd name="connsiteX37" fmla="*/ 410844 w 480372"/>
                  <a:gd name="connsiteY37" fmla="*/ 548552 h 729574"/>
                  <a:gd name="connsiteX38" fmla="*/ 410844 w 480372"/>
                  <a:gd name="connsiteY38" fmla="*/ 565009 h 729574"/>
                  <a:gd name="connsiteX39" fmla="*/ 377930 w 480372"/>
                  <a:gd name="connsiteY39" fmla="*/ 625350 h 729574"/>
                  <a:gd name="connsiteX40" fmla="*/ 372445 w 480372"/>
                  <a:gd name="connsiteY40" fmla="*/ 633578 h 729574"/>
                  <a:gd name="connsiteX41" fmla="*/ 361474 w 480372"/>
                  <a:gd name="connsiteY41" fmla="*/ 611637 h 729574"/>
                  <a:gd name="connsiteX42" fmla="*/ 358731 w 480372"/>
                  <a:gd name="connsiteY42" fmla="*/ 625350 h 729574"/>
                  <a:gd name="connsiteX43" fmla="*/ 369702 w 480372"/>
                  <a:gd name="connsiteY43" fmla="*/ 724090 h 729574"/>
                  <a:gd name="connsiteX44" fmla="*/ 372445 w 480372"/>
                  <a:gd name="connsiteY44" fmla="*/ 715861 h 729574"/>
                  <a:gd name="connsiteX45" fmla="*/ 383416 w 480372"/>
                  <a:gd name="connsiteY45" fmla="*/ 691176 h 729574"/>
                  <a:gd name="connsiteX46" fmla="*/ 449242 w 480372"/>
                  <a:gd name="connsiteY46" fmla="*/ 570495 h 729574"/>
                  <a:gd name="connsiteX47" fmla="*/ 449242 w 480372"/>
                  <a:gd name="connsiteY47" fmla="*/ 548552 h 729574"/>
                  <a:gd name="connsiteX48" fmla="*/ 347760 w 480372"/>
                  <a:gd name="connsiteY48" fmla="*/ 414157 h 729574"/>
                  <a:gd name="connsiteX49" fmla="*/ 331303 w 480372"/>
                  <a:gd name="connsiteY49" fmla="*/ 405929 h 729574"/>
                  <a:gd name="connsiteX50" fmla="*/ 268220 w 480372"/>
                  <a:gd name="connsiteY50" fmla="*/ 405929 h 729574"/>
                  <a:gd name="connsiteX51" fmla="*/ 257248 w 480372"/>
                  <a:gd name="connsiteY51" fmla="*/ 405929 h 729574"/>
                  <a:gd name="connsiteX52" fmla="*/ 257248 w 480372"/>
                  <a:gd name="connsiteY52" fmla="*/ 183765 h 729574"/>
                  <a:gd name="connsiteX53" fmla="*/ 306618 w 480372"/>
                  <a:gd name="connsiteY53" fmla="*/ 183765 h 729574"/>
                  <a:gd name="connsiteX54" fmla="*/ 136567 w 480372"/>
                  <a:gd name="connsiteY54" fmla="*/ 79541 h 729574"/>
                  <a:gd name="connsiteX55" fmla="*/ 84454 w 480372"/>
                  <a:gd name="connsiteY55" fmla="*/ 79541 h 729574"/>
                  <a:gd name="connsiteX56" fmla="*/ 70740 w 480372"/>
                  <a:gd name="connsiteY56" fmla="*/ 71312 h 729574"/>
                  <a:gd name="connsiteX57" fmla="*/ 46055 w 480372"/>
                  <a:gd name="connsiteY57" fmla="*/ 27428 h 729574"/>
                  <a:gd name="connsiteX58" fmla="*/ 438271 w 480372"/>
                  <a:gd name="connsiteY58" fmla="*/ 27428 h 729574"/>
                  <a:gd name="connsiteX59" fmla="*/ 410844 w 480372"/>
                  <a:gd name="connsiteY59" fmla="*/ 74055 h 729574"/>
                  <a:gd name="connsiteX60" fmla="*/ 399872 w 480372"/>
                  <a:gd name="connsiteY60" fmla="*/ 76798 h 729574"/>
                  <a:gd name="connsiteX61" fmla="*/ 136567 w 480372"/>
                  <a:gd name="connsiteY61" fmla="*/ 79541 h 729574"/>
                  <a:gd name="connsiteX62" fmla="*/ 188679 w 480372"/>
                  <a:gd name="connsiteY62" fmla="*/ 150852 h 729574"/>
                  <a:gd name="connsiteX63" fmla="*/ 177708 w 480372"/>
                  <a:gd name="connsiteY63" fmla="*/ 145367 h 729574"/>
                  <a:gd name="connsiteX64" fmla="*/ 161252 w 480372"/>
                  <a:gd name="connsiteY64" fmla="*/ 115196 h 729574"/>
                  <a:gd name="connsiteX65" fmla="*/ 323075 w 480372"/>
                  <a:gd name="connsiteY65" fmla="*/ 115196 h 729574"/>
                  <a:gd name="connsiteX66" fmla="*/ 303875 w 480372"/>
                  <a:gd name="connsiteY66" fmla="*/ 150852 h 729574"/>
                  <a:gd name="connsiteX67" fmla="*/ 295647 w 480372"/>
                  <a:gd name="connsiteY67" fmla="*/ 153595 h 729574"/>
                  <a:gd name="connsiteX68" fmla="*/ 188679 w 480372"/>
                  <a:gd name="connsiteY68" fmla="*/ 150852 h 72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80372" h="729574">
                    <a:moveTo>
                      <a:pt x="306618" y="183765"/>
                    </a:moveTo>
                    <a:cubicBezTo>
                      <a:pt x="314847" y="183765"/>
                      <a:pt x="320332" y="181022"/>
                      <a:pt x="325818" y="172795"/>
                    </a:cubicBezTo>
                    <a:cubicBezTo>
                      <a:pt x="334046" y="156338"/>
                      <a:pt x="345017" y="139881"/>
                      <a:pt x="353245" y="123424"/>
                    </a:cubicBezTo>
                    <a:cubicBezTo>
                      <a:pt x="355988" y="115196"/>
                      <a:pt x="361474" y="112453"/>
                      <a:pt x="369702" y="112453"/>
                    </a:cubicBezTo>
                    <a:cubicBezTo>
                      <a:pt x="383416" y="112453"/>
                      <a:pt x="397130" y="112453"/>
                      <a:pt x="413586" y="112453"/>
                    </a:cubicBezTo>
                    <a:cubicBezTo>
                      <a:pt x="421814" y="112453"/>
                      <a:pt x="430043" y="109710"/>
                      <a:pt x="432786" y="101483"/>
                    </a:cubicBezTo>
                    <a:cubicBezTo>
                      <a:pt x="446500" y="76798"/>
                      <a:pt x="462956" y="52113"/>
                      <a:pt x="476670" y="27428"/>
                    </a:cubicBezTo>
                    <a:cubicBezTo>
                      <a:pt x="484898" y="10972"/>
                      <a:pt x="479413" y="0"/>
                      <a:pt x="460213" y="0"/>
                    </a:cubicBezTo>
                    <a:cubicBezTo>
                      <a:pt x="314847" y="0"/>
                      <a:pt x="169480" y="0"/>
                      <a:pt x="21371" y="0"/>
                    </a:cubicBezTo>
                    <a:cubicBezTo>
                      <a:pt x="2171" y="0"/>
                      <a:pt x="-6057" y="10972"/>
                      <a:pt x="4914" y="30171"/>
                    </a:cubicBezTo>
                    <a:cubicBezTo>
                      <a:pt x="18628" y="54855"/>
                      <a:pt x="35085" y="79541"/>
                      <a:pt x="48798" y="104225"/>
                    </a:cubicBezTo>
                    <a:cubicBezTo>
                      <a:pt x="54284" y="112453"/>
                      <a:pt x="59769" y="115196"/>
                      <a:pt x="70740" y="115196"/>
                    </a:cubicBezTo>
                    <a:cubicBezTo>
                      <a:pt x="84454" y="115196"/>
                      <a:pt x="100911" y="115196"/>
                      <a:pt x="114625" y="115196"/>
                    </a:cubicBezTo>
                    <a:cubicBezTo>
                      <a:pt x="117368" y="115196"/>
                      <a:pt x="122853" y="117939"/>
                      <a:pt x="125596" y="123424"/>
                    </a:cubicBezTo>
                    <a:cubicBezTo>
                      <a:pt x="136567" y="139881"/>
                      <a:pt x="144795" y="156338"/>
                      <a:pt x="153023" y="172795"/>
                    </a:cubicBezTo>
                    <a:cubicBezTo>
                      <a:pt x="158509" y="183765"/>
                      <a:pt x="163995" y="186508"/>
                      <a:pt x="174965" y="186508"/>
                    </a:cubicBezTo>
                    <a:cubicBezTo>
                      <a:pt x="191422" y="186508"/>
                      <a:pt x="205136" y="186508"/>
                      <a:pt x="221592" y="186508"/>
                    </a:cubicBezTo>
                    <a:lnTo>
                      <a:pt x="221592" y="400443"/>
                    </a:lnTo>
                    <a:cubicBezTo>
                      <a:pt x="196908" y="400443"/>
                      <a:pt x="172223" y="400443"/>
                      <a:pt x="147538" y="400443"/>
                    </a:cubicBezTo>
                    <a:cubicBezTo>
                      <a:pt x="136567" y="400443"/>
                      <a:pt x="131081" y="403186"/>
                      <a:pt x="125596" y="411414"/>
                    </a:cubicBezTo>
                    <a:cubicBezTo>
                      <a:pt x="92682" y="455299"/>
                      <a:pt x="59769" y="499183"/>
                      <a:pt x="26856" y="540325"/>
                    </a:cubicBezTo>
                    <a:cubicBezTo>
                      <a:pt x="21371" y="548552"/>
                      <a:pt x="21371" y="556781"/>
                      <a:pt x="24113" y="565009"/>
                    </a:cubicBezTo>
                    <a:cubicBezTo>
                      <a:pt x="46055" y="606151"/>
                      <a:pt x="67998" y="650035"/>
                      <a:pt x="89940" y="691176"/>
                    </a:cubicBezTo>
                    <a:cubicBezTo>
                      <a:pt x="92682" y="696662"/>
                      <a:pt x="95425" y="704890"/>
                      <a:pt x="98168" y="713118"/>
                    </a:cubicBezTo>
                    <a:cubicBezTo>
                      <a:pt x="100911" y="718604"/>
                      <a:pt x="100911" y="724090"/>
                      <a:pt x="103654" y="729575"/>
                    </a:cubicBezTo>
                    <a:cubicBezTo>
                      <a:pt x="103654" y="729575"/>
                      <a:pt x="103654" y="726832"/>
                      <a:pt x="103654" y="726832"/>
                    </a:cubicBezTo>
                    <a:cubicBezTo>
                      <a:pt x="109139" y="710376"/>
                      <a:pt x="114625" y="713118"/>
                      <a:pt x="114625" y="691176"/>
                    </a:cubicBezTo>
                    <a:cubicBezTo>
                      <a:pt x="114625" y="666492"/>
                      <a:pt x="100911" y="644549"/>
                      <a:pt x="100911" y="619864"/>
                    </a:cubicBezTo>
                    <a:cubicBezTo>
                      <a:pt x="100911" y="617122"/>
                      <a:pt x="100911" y="617122"/>
                      <a:pt x="100911" y="614379"/>
                    </a:cubicBezTo>
                    <a:cubicBezTo>
                      <a:pt x="98168" y="619864"/>
                      <a:pt x="95425" y="628093"/>
                      <a:pt x="92682" y="633578"/>
                    </a:cubicBezTo>
                    <a:cubicBezTo>
                      <a:pt x="89940" y="630835"/>
                      <a:pt x="87197" y="628093"/>
                      <a:pt x="87197" y="625350"/>
                    </a:cubicBezTo>
                    <a:cubicBezTo>
                      <a:pt x="76226" y="603408"/>
                      <a:pt x="65255" y="584209"/>
                      <a:pt x="54284" y="562266"/>
                    </a:cubicBezTo>
                    <a:cubicBezTo>
                      <a:pt x="51541" y="556781"/>
                      <a:pt x="51541" y="554038"/>
                      <a:pt x="54284" y="548552"/>
                    </a:cubicBezTo>
                    <a:cubicBezTo>
                      <a:pt x="81711" y="512897"/>
                      <a:pt x="109139" y="474498"/>
                      <a:pt x="139309" y="438842"/>
                    </a:cubicBezTo>
                    <a:cubicBezTo>
                      <a:pt x="144795" y="433357"/>
                      <a:pt x="147538" y="430614"/>
                      <a:pt x="155766" y="430614"/>
                    </a:cubicBezTo>
                    <a:cubicBezTo>
                      <a:pt x="207879" y="430614"/>
                      <a:pt x="259991" y="430614"/>
                      <a:pt x="312104" y="430614"/>
                    </a:cubicBezTo>
                    <a:cubicBezTo>
                      <a:pt x="320332" y="430614"/>
                      <a:pt x="323075" y="433357"/>
                      <a:pt x="328561" y="438842"/>
                    </a:cubicBezTo>
                    <a:cubicBezTo>
                      <a:pt x="355988" y="474498"/>
                      <a:pt x="383416" y="510154"/>
                      <a:pt x="410844" y="548552"/>
                    </a:cubicBezTo>
                    <a:cubicBezTo>
                      <a:pt x="416329" y="554038"/>
                      <a:pt x="416329" y="556781"/>
                      <a:pt x="410844" y="565009"/>
                    </a:cubicBezTo>
                    <a:cubicBezTo>
                      <a:pt x="399872" y="584209"/>
                      <a:pt x="388901" y="606151"/>
                      <a:pt x="377930" y="625350"/>
                    </a:cubicBezTo>
                    <a:cubicBezTo>
                      <a:pt x="377930" y="628093"/>
                      <a:pt x="375188" y="630835"/>
                      <a:pt x="372445" y="633578"/>
                    </a:cubicBezTo>
                    <a:cubicBezTo>
                      <a:pt x="369702" y="625350"/>
                      <a:pt x="364217" y="617122"/>
                      <a:pt x="361474" y="611637"/>
                    </a:cubicBezTo>
                    <a:cubicBezTo>
                      <a:pt x="361474" y="617122"/>
                      <a:pt x="358731" y="619864"/>
                      <a:pt x="358731" y="625350"/>
                    </a:cubicBezTo>
                    <a:cubicBezTo>
                      <a:pt x="347760" y="655521"/>
                      <a:pt x="358731" y="688434"/>
                      <a:pt x="369702" y="724090"/>
                    </a:cubicBezTo>
                    <a:cubicBezTo>
                      <a:pt x="369702" y="721347"/>
                      <a:pt x="372445" y="718604"/>
                      <a:pt x="372445" y="715861"/>
                    </a:cubicBezTo>
                    <a:cubicBezTo>
                      <a:pt x="375188" y="707633"/>
                      <a:pt x="377930" y="699404"/>
                      <a:pt x="383416" y="691176"/>
                    </a:cubicBezTo>
                    <a:cubicBezTo>
                      <a:pt x="405358" y="650035"/>
                      <a:pt x="427300" y="611637"/>
                      <a:pt x="449242" y="570495"/>
                    </a:cubicBezTo>
                    <a:cubicBezTo>
                      <a:pt x="454728" y="562266"/>
                      <a:pt x="454728" y="556781"/>
                      <a:pt x="449242" y="548552"/>
                    </a:cubicBezTo>
                    <a:cubicBezTo>
                      <a:pt x="416329" y="504669"/>
                      <a:pt x="380673" y="458042"/>
                      <a:pt x="347760" y="414157"/>
                    </a:cubicBezTo>
                    <a:cubicBezTo>
                      <a:pt x="345017" y="408672"/>
                      <a:pt x="336789" y="405929"/>
                      <a:pt x="331303" y="405929"/>
                    </a:cubicBezTo>
                    <a:cubicBezTo>
                      <a:pt x="309361" y="405929"/>
                      <a:pt x="287419" y="405929"/>
                      <a:pt x="268220" y="405929"/>
                    </a:cubicBezTo>
                    <a:cubicBezTo>
                      <a:pt x="265477" y="405929"/>
                      <a:pt x="259991" y="405929"/>
                      <a:pt x="257248" y="405929"/>
                    </a:cubicBezTo>
                    <a:lnTo>
                      <a:pt x="257248" y="183765"/>
                    </a:lnTo>
                    <a:cubicBezTo>
                      <a:pt x="273705" y="183765"/>
                      <a:pt x="290162" y="183765"/>
                      <a:pt x="306618" y="183765"/>
                    </a:cubicBezTo>
                    <a:close/>
                    <a:moveTo>
                      <a:pt x="136567" y="79541"/>
                    </a:moveTo>
                    <a:cubicBezTo>
                      <a:pt x="120110" y="79541"/>
                      <a:pt x="100911" y="79541"/>
                      <a:pt x="84454" y="79541"/>
                    </a:cubicBezTo>
                    <a:cubicBezTo>
                      <a:pt x="78969" y="79541"/>
                      <a:pt x="73483" y="76798"/>
                      <a:pt x="70740" y="71312"/>
                    </a:cubicBezTo>
                    <a:cubicBezTo>
                      <a:pt x="62512" y="57598"/>
                      <a:pt x="54284" y="43884"/>
                      <a:pt x="46055" y="27428"/>
                    </a:cubicBezTo>
                    <a:lnTo>
                      <a:pt x="438271" y="27428"/>
                    </a:lnTo>
                    <a:cubicBezTo>
                      <a:pt x="427300" y="43884"/>
                      <a:pt x="419072" y="60341"/>
                      <a:pt x="410844" y="74055"/>
                    </a:cubicBezTo>
                    <a:cubicBezTo>
                      <a:pt x="408101" y="76798"/>
                      <a:pt x="402615" y="76798"/>
                      <a:pt x="399872" y="76798"/>
                    </a:cubicBezTo>
                    <a:cubicBezTo>
                      <a:pt x="309361" y="79541"/>
                      <a:pt x="224335" y="79541"/>
                      <a:pt x="136567" y="79541"/>
                    </a:cubicBezTo>
                    <a:close/>
                    <a:moveTo>
                      <a:pt x="188679" y="150852"/>
                    </a:moveTo>
                    <a:cubicBezTo>
                      <a:pt x="185937" y="150852"/>
                      <a:pt x="180451" y="148110"/>
                      <a:pt x="177708" y="145367"/>
                    </a:cubicBezTo>
                    <a:cubicBezTo>
                      <a:pt x="172223" y="137138"/>
                      <a:pt x="166737" y="126167"/>
                      <a:pt x="161252" y="115196"/>
                    </a:cubicBezTo>
                    <a:lnTo>
                      <a:pt x="323075" y="115196"/>
                    </a:lnTo>
                    <a:cubicBezTo>
                      <a:pt x="314847" y="128910"/>
                      <a:pt x="309361" y="139881"/>
                      <a:pt x="303875" y="150852"/>
                    </a:cubicBezTo>
                    <a:cubicBezTo>
                      <a:pt x="303875" y="153595"/>
                      <a:pt x="298390" y="153595"/>
                      <a:pt x="295647" y="153595"/>
                    </a:cubicBezTo>
                    <a:cubicBezTo>
                      <a:pt x="259991" y="150852"/>
                      <a:pt x="224335" y="150852"/>
                      <a:pt x="188679" y="150852"/>
                    </a:cubicBezTo>
                    <a:close/>
                  </a:path>
                </a:pathLst>
              </a:custGeom>
              <a:grpFill/>
              <a:ln w="27426" cap="flat">
                <a:noFill/>
                <a:prstDash val="solid"/>
                <a:miter/>
              </a:ln>
            </p:spPr>
            <p:txBody>
              <a:bodyPr rtlCol="0" anchor="ctr"/>
              <a:lstStyle/>
              <a:p>
                <a:endParaRPr lang="en-US"/>
              </a:p>
            </p:txBody>
          </p:sp>
          <p:sp>
            <p:nvSpPr>
              <p:cNvPr id="100" name="Freeform 1313">
                <a:extLst>
                  <a:ext uri="{FF2B5EF4-FFF2-40B4-BE49-F238E27FC236}">
                    <a16:creationId xmlns:a16="http://schemas.microsoft.com/office/drawing/2014/main" id="{8A55EC19-6D8A-271E-219D-EC9F2D44C950}"/>
                  </a:ext>
                </a:extLst>
              </p:cNvPr>
              <p:cNvSpPr/>
              <p:nvPr/>
            </p:nvSpPr>
            <p:spPr>
              <a:xfrm>
                <a:off x="2467398" y="5925627"/>
                <a:ext cx="1072422" cy="365312"/>
              </a:xfrm>
              <a:custGeom>
                <a:avLst/>
                <a:gdLst>
                  <a:gd name="connsiteX0" fmla="*/ 490956 w 1072422"/>
                  <a:gd name="connsiteY0" fmla="*/ 99265 h 365312"/>
                  <a:gd name="connsiteX1" fmla="*/ 460785 w 1072422"/>
                  <a:gd name="connsiteY1" fmla="*/ 19724 h 365312"/>
                  <a:gd name="connsiteX2" fmla="*/ 477242 w 1072422"/>
                  <a:gd name="connsiteY2" fmla="*/ 3269 h 365312"/>
                  <a:gd name="connsiteX3" fmla="*/ 532097 w 1072422"/>
                  <a:gd name="connsiteY3" fmla="*/ 16982 h 365312"/>
                  <a:gd name="connsiteX4" fmla="*/ 562267 w 1072422"/>
                  <a:gd name="connsiteY4" fmla="*/ 47152 h 365312"/>
                  <a:gd name="connsiteX5" fmla="*/ 606152 w 1072422"/>
                  <a:gd name="connsiteY5" fmla="*/ 19724 h 365312"/>
                  <a:gd name="connsiteX6" fmla="*/ 619866 w 1072422"/>
                  <a:gd name="connsiteY6" fmla="*/ 16982 h 365312"/>
                  <a:gd name="connsiteX7" fmla="*/ 639065 w 1072422"/>
                  <a:gd name="connsiteY7" fmla="*/ 27953 h 365312"/>
                  <a:gd name="connsiteX8" fmla="*/ 628094 w 1072422"/>
                  <a:gd name="connsiteY8" fmla="*/ 47152 h 365312"/>
                  <a:gd name="connsiteX9" fmla="*/ 606152 w 1072422"/>
                  <a:gd name="connsiteY9" fmla="*/ 55381 h 365312"/>
                  <a:gd name="connsiteX10" fmla="*/ 584210 w 1072422"/>
                  <a:gd name="connsiteY10" fmla="*/ 85551 h 365312"/>
                  <a:gd name="connsiteX11" fmla="*/ 617123 w 1072422"/>
                  <a:gd name="connsiteY11" fmla="*/ 88293 h 365312"/>
                  <a:gd name="connsiteX12" fmla="*/ 710377 w 1072422"/>
                  <a:gd name="connsiteY12" fmla="*/ 236403 h 365312"/>
                  <a:gd name="connsiteX13" fmla="*/ 661007 w 1072422"/>
                  <a:gd name="connsiteY13" fmla="*/ 332400 h 365312"/>
                  <a:gd name="connsiteX14" fmla="*/ 658264 w 1072422"/>
                  <a:gd name="connsiteY14" fmla="*/ 337885 h 365312"/>
                  <a:gd name="connsiteX15" fmla="*/ 833802 w 1072422"/>
                  <a:gd name="connsiteY15" fmla="*/ 337885 h 365312"/>
                  <a:gd name="connsiteX16" fmla="*/ 825573 w 1072422"/>
                  <a:gd name="connsiteY16" fmla="*/ 326914 h 365312"/>
                  <a:gd name="connsiteX17" fmla="*/ 778946 w 1072422"/>
                  <a:gd name="connsiteY17" fmla="*/ 206233 h 365312"/>
                  <a:gd name="connsiteX18" fmla="*/ 833802 w 1072422"/>
                  <a:gd name="connsiteY18" fmla="*/ 104750 h 365312"/>
                  <a:gd name="connsiteX19" fmla="*/ 842030 w 1072422"/>
                  <a:gd name="connsiteY19" fmla="*/ 99265 h 365312"/>
                  <a:gd name="connsiteX20" fmla="*/ 842030 w 1072422"/>
                  <a:gd name="connsiteY20" fmla="*/ 96522 h 365312"/>
                  <a:gd name="connsiteX21" fmla="*/ 811859 w 1072422"/>
                  <a:gd name="connsiteY21" fmla="*/ 19724 h 365312"/>
                  <a:gd name="connsiteX22" fmla="*/ 831059 w 1072422"/>
                  <a:gd name="connsiteY22" fmla="*/ 526 h 365312"/>
                  <a:gd name="connsiteX23" fmla="*/ 866715 w 1072422"/>
                  <a:gd name="connsiteY23" fmla="*/ 6011 h 365312"/>
                  <a:gd name="connsiteX24" fmla="*/ 916085 w 1072422"/>
                  <a:gd name="connsiteY24" fmla="*/ 47152 h 365312"/>
                  <a:gd name="connsiteX25" fmla="*/ 968197 w 1072422"/>
                  <a:gd name="connsiteY25" fmla="*/ 14239 h 365312"/>
                  <a:gd name="connsiteX26" fmla="*/ 981911 w 1072422"/>
                  <a:gd name="connsiteY26" fmla="*/ 14239 h 365312"/>
                  <a:gd name="connsiteX27" fmla="*/ 992882 w 1072422"/>
                  <a:gd name="connsiteY27" fmla="*/ 27953 h 365312"/>
                  <a:gd name="connsiteX28" fmla="*/ 981911 w 1072422"/>
                  <a:gd name="connsiteY28" fmla="*/ 41667 h 365312"/>
                  <a:gd name="connsiteX29" fmla="*/ 959969 w 1072422"/>
                  <a:gd name="connsiteY29" fmla="*/ 49895 h 365312"/>
                  <a:gd name="connsiteX30" fmla="*/ 935284 w 1072422"/>
                  <a:gd name="connsiteY30" fmla="*/ 82808 h 365312"/>
                  <a:gd name="connsiteX31" fmla="*/ 951741 w 1072422"/>
                  <a:gd name="connsiteY31" fmla="*/ 82808 h 365312"/>
                  <a:gd name="connsiteX32" fmla="*/ 1058708 w 1072422"/>
                  <a:gd name="connsiteY32" fmla="*/ 236403 h 365312"/>
                  <a:gd name="connsiteX33" fmla="*/ 1014824 w 1072422"/>
                  <a:gd name="connsiteY33" fmla="*/ 324171 h 365312"/>
                  <a:gd name="connsiteX34" fmla="*/ 1009338 w 1072422"/>
                  <a:gd name="connsiteY34" fmla="*/ 329657 h 365312"/>
                  <a:gd name="connsiteX35" fmla="*/ 1009338 w 1072422"/>
                  <a:gd name="connsiteY35" fmla="*/ 332400 h 365312"/>
                  <a:gd name="connsiteX36" fmla="*/ 1050480 w 1072422"/>
                  <a:gd name="connsiteY36" fmla="*/ 332400 h 365312"/>
                  <a:gd name="connsiteX37" fmla="*/ 1072422 w 1072422"/>
                  <a:gd name="connsiteY37" fmla="*/ 348856 h 365312"/>
                  <a:gd name="connsiteX38" fmla="*/ 1050480 w 1072422"/>
                  <a:gd name="connsiteY38" fmla="*/ 365313 h 365312"/>
                  <a:gd name="connsiteX39" fmla="*/ 488213 w 1072422"/>
                  <a:gd name="connsiteY39" fmla="*/ 365313 h 365312"/>
                  <a:gd name="connsiteX40" fmla="*/ 24685 w 1072422"/>
                  <a:gd name="connsiteY40" fmla="*/ 365313 h 365312"/>
                  <a:gd name="connsiteX41" fmla="*/ 19200 w 1072422"/>
                  <a:gd name="connsiteY41" fmla="*/ 365313 h 365312"/>
                  <a:gd name="connsiteX42" fmla="*/ 0 w 1072422"/>
                  <a:gd name="connsiteY42" fmla="*/ 348856 h 365312"/>
                  <a:gd name="connsiteX43" fmla="*/ 19200 w 1072422"/>
                  <a:gd name="connsiteY43" fmla="*/ 332400 h 365312"/>
                  <a:gd name="connsiteX44" fmla="*/ 216679 w 1072422"/>
                  <a:gd name="connsiteY44" fmla="*/ 332400 h 365312"/>
                  <a:gd name="connsiteX45" fmla="*/ 469013 w 1072422"/>
                  <a:gd name="connsiteY45" fmla="*/ 332400 h 365312"/>
                  <a:gd name="connsiteX46" fmla="*/ 479984 w 1072422"/>
                  <a:gd name="connsiteY46" fmla="*/ 332400 h 365312"/>
                  <a:gd name="connsiteX47" fmla="*/ 471756 w 1072422"/>
                  <a:gd name="connsiteY47" fmla="*/ 324171 h 365312"/>
                  <a:gd name="connsiteX48" fmla="*/ 425129 w 1072422"/>
                  <a:gd name="connsiteY48" fmla="*/ 211718 h 365312"/>
                  <a:gd name="connsiteX49" fmla="*/ 482727 w 1072422"/>
                  <a:gd name="connsiteY49" fmla="*/ 99265 h 365312"/>
                  <a:gd name="connsiteX50" fmla="*/ 490956 w 1072422"/>
                  <a:gd name="connsiteY50" fmla="*/ 99265 h 365312"/>
                  <a:gd name="connsiteX51" fmla="*/ 1034024 w 1072422"/>
                  <a:gd name="connsiteY51" fmla="*/ 214461 h 365312"/>
                  <a:gd name="connsiteX52" fmla="*/ 962712 w 1072422"/>
                  <a:gd name="connsiteY52" fmla="*/ 123950 h 365312"/>
                  <a:gd name="connsiteX53" fmla="*/ 885914 w 1072422"/>
                  <a:gd name="connsiteY53" fmla="*/ 121207 h 365312"/>
                  <a:gd name="connsiteX54" fmla="*/ 806374 w 1072422"/>
                  <a:gd name="connsiteY54" fmla="*/ 219947 h 365312"/>
                  <a:gd name="connsiteX55" fmla="*/ 861229 w 1072422"/>
                  <a:gd name="connsiteY55" fmla="*/ 324171 h 365312"/>
                  <a:gd name="connsiteX56" fmla="*/ 905113 w 1072422"/>
                  <a:gd name="connsiteY56" fmla="*/ 332400 h 365312"/>
                  <a:gd name="connsiteX57" fmla="*/ 929798 w 1072422"/>
                  <a:gd name="connsiteY57" fmla="*/ 332400 h 365312"/>
                  <a:gd name="connsiteX58" fmla="*/ 981911 w 1072422"/>
                  <a:gd name="connsiteY58" fmla="*/ 318686 h 365312"/>
                  <a:gd name="connsiteX59" fmla="*/ 1034024 w 1072422"/>
                  <a:gd name="connsiteY59" fmla="*/ 214461 h 365312"/>
                  <a:gd name="connsiteX60" fmla="*/ 680206 w 1072422"/>
                  <a:gd name="connsiteY60" fmla="*/ 217204 h 365312"/>
                  <a:gd name="connsiteX61" fmla="*/ 578724 w 1072422"/>
                  <a:gd name="connsiteY61" fmla="*/ 121207 h 365312"/>
                  <a:gd name="connsiteX62" fmla="*/ 554039 w 1072422"/>
                  <a:gd name="connsiteY62" fmla="*/ 121207 h 365312"/>
                  <a:gd name="connsiteX63" fmla="*/ 458042 w 1072422"/>
                  <a:gd name="connsiteY63" fmla="*/ 187033 h 365312"/>
                  <a:gd name="connsiteX64" fmla="*/ 518383 w 1072422"/>
                  <a:gd name="connsiteY64" fmla="*/ 326914 h 365312"/>
                  <a:gd name="connsiteX65" fmla="*/ 556782 w 1072422"/>
                  <a:gd name="connsiteY65" fmla="*/ 332400 h 365312"/>
                  <a:gd name="connsiteX66" fmla="*/ 581467 w 1072422"/>
                  <a:gd name="connsiteY66" fmla="*/ 332400 h 365312"/>
                  <a:gd name="connsiteX67" fmla="*/ 630837 w 1072422"/>
                  <a:gd name="connsiteY67" fmla="*/ 321428 h 365312"/>
                  <a:gd name="connsiteX68" fmla="*/ 680206 w 1072422"/>
                  <a:gd name="connsiteY68" fmla="*/ 217204 h 365312"/>
                  <a:gd name="connsiteX69" fmla="*/ 850258 w 1072422"/>
                  <a:gd name="connsiteY69" fmla="*/ 38924 h 365312"/>
                  <a:gd name="connsiteX70" fmla="*/ 894142 w 1072422"/>
                  <a:gd name="connsiteY70" fmla="*/ 82808 h 365312"/>
                  <a:gd name="connsiteX71" fmla="*/ 850258 w 1072422"/>
                  <a:gd name="connsiteY71" fmla="*/ 38924 h 365312"/>
                  <a:gd name="connsiteX72" fmla="*/ 496441 w 1072422"/>
                  <a:gd name="connsiteY72" fmla="*/ 38924 h 365312"/>
                  <a:gd name="connsiteX73" fmla="*/ 540326 w 1072422"/>
                  <a:gd name="connsiteY73" fmla="*/ 82808 h 365312"/>
                  <a:gd name="connsiteX74" fmla="*/ 496441 w 1072422"/>
                  <a:gd name="connsiteY74" fmla="*/ 38924 h 36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072422" h="365312">
                    <a:moveTo>
                      <a:pt x="490956" y="99265"/>
                    </a:moveTo>
                    <a:cubicBezTo>
                      <a:pt x="469013" y="77323"/>
                      <a:pt x="463528" y="47152"/>
                      <a:pt x="460785" y="19724"/>
                    </a:cubicBezTo>
                    <a:cubicBezTo>
                      <a:pt x="460785" y="8754"/>
                      <a:pt x="469013" y="526"/>
                      <a:pt x="477242" y="3269"/>
                    </a:cubicBezTo>
                    <a:cubicBezTo>
                      <a:pt x="496441" y="6011"/>
                      <a:pt x="515640" y="11496"/>
                      <a:pt x="532097" y="16982"/>
                    </a:cubicBezTo>
                    <a:cubicBezTo>
                      <a:pt x="548553" y="22467"/>
                      <a:pt x="556782" y="36181"/>
                      <a:pt x="562267" y="47152"/>
                    </a:cubicBezTo>
                    <a:cubicBezTo>
                      <a:pt x="575981" y="38924"/>
                      <a:pt x="592438" y="27953"/>
                      <a:pt x="606152" y="19724"/>
                    </a:cubicBezTo>
                    <a:cubicBezTo>
                      <a:pt x="608895" y="16982"/>
                      <a:pt x="614380" y="16982"/>
                      <a:pt x="619866" y="16982"/>
                    </a:cubicBezTo>
                    <a:cubicBezTo>
                      <a:pt x="630837" y="14239"/>
                      <a:pt x="636322" y="19724"/>
                      <a:pt x="639065" y="27953"/>
                    </a:cubicBezTo>
                    <a:cubicBezTo>
                      <a:pt x="641808" y="36181"/>
                      <a:pt x="636322" y="44410"/>
                      <a:pt x="628094" y="47152"/>
                    </a:cubicBezTo>
                    <a:cubicBezTo>
                      <a:pt x="619866" y="49895"/>
                      <a:pt x="611637" y="52638"/>
                      <a:pt x="606152" y="55381"/>
                    </a:cubicBezTo>
                    <a:cubicBezTo>
                      <a:pt x="595181" y="60866"/>
                      <a:pt x="586952" y="71838"/>
                      <a:pt x="584210" y="85551"/>
                    </a:cubicBezTo>
                    <a:cubicBezTo>
                      <a:pt x="595181" y="85551"/>
                      <a:pt x="606152" y="85551"/>
                      <a:pt x="617123" y="88293"/>
                    </a:cubicBezTo>
                    <a:cubicBezTo>
                      <a:pt x="685692" y="102007"/>
                      <a:pt x="724091" y="165091"/>
                      <a:pt x="710377" y="236403"/>
                    </a:cubicBezTo>
                    <a:cubicBezTo>
                      <a:pt x="702149" y="272059"/>
                      <a:pt x="685692" y="304972"/>
                      <a:pt x="661007" y="332400"/>
                    </a:cubicBezTo>
                    <a:cubicBezTo>
                      <a:pt x="661007" y="332400"/>
                      <a:pt x="658264" y="335142"/>
                      <a:pt x="658264" y="337885"/>
                    </a:cubicBezTo>
                    <a:cubicBezTo>
                      <a:pt x="715862" y="337885"/>
                      <a:pt x="773461" y="337885"/>
                      <a:pt x="833802" y="337885"/>
                    </a:cubicBezTo>
                    <a:cubicBezTo>
                      <a:pt x="831059" y="332400"/>
                      <a:pt x="828316" y="329657"/>
                      <a:pt x="825573" y="326914"/>
                    </a:cubicBezTo>
                    <a:cubicBezTo>
                      <a:pt x="795403" y="291259"/>
                      <a:pt x="778946" y="252859"/>
                      <a:pt x="778946" y="206233"/>
                    </a:cubicBezTo>
                    <a:cubicBezTo>
                      <a:pt x="778946" y="162348"/>
                      <a:pt x="798145" y="129435"/>
                      <a:pt x="833802" y="104750"/>
                    </a:cubicBezTo>
                    <a:cubicBezTo>
                      <a:pt x="836544" y="102007"/>
                      <a:pt x="839287" y="102007"/>
                      <a:pt x="842030" y="99265"/>
                    </a:cubicBezTo>
                    <a:cubicBezTo>
                      <a:pt x="842030" y="99265"/>
                      <a:pt x="842030" y="99265"/>
                      <a:pt x="842030" y="96522"/>
                    </a:cubicBezTo>
                    <a:cubicBezTo>
                      <a:pt x="820088" y="74580"/>
                      <a:pt x="814602" y="47152"/>
                      <a:pt x="811859" y="19724"/>
                    </a:cubicBezTo>
                    <a:cubicBezTo>
                      <a:pt x="809116" y="6011"/>
                      <a:pt x="817345" y="-2217"/>
                      <a:pt x="831059" y="526"/>
                    </a:cubicBezTo>
                    <a:cubicBezTo>
                      <a:pt x="842030" y="3269"/>
                      <a:pt x="855744" y="3269"/>
                      <a:pt x="866715" y="6011"/>
                    </a:cubicBezTo>
                    <a:cubicBezTo>
                      <a:pt x="888657" y="11496"/>
                      <a:pt x="907856" y="22467"/>
                      <a:pt x="916085" y="47152"/>
                    </a:cubicBezTo>
                    <a:cubicBezTo>
                      <a:pt x="929798" y="30696"/>
                      <a:pt x="946255" y="19724"/>
                      <a:pt x="968197" y="14239"/>
                    </a:cubicBezTo>
                    <a:cubicBezTo>
                      <a:pt x="973682" y="14239"/>
                      <a:pt x="979168" y="11496"/>
                      <a:pt x="981911" y="14239"/>
                    </a:cubicBezTo>
                    <a:cubicBezTo>
                      <a:pt x="987396" y="16982"/>
                      <a:pt x="992882" y="22467"/>
                      <a:pt x="992882" y="27953"/>
                    </a:cubicBezTo>
                    <a:cubicBezTo>
                      <a:pt x="992882" y="33438"/>
                      <a:pt x="987396" y="38924"/>
                      <a:pt x="981911" y="41667"/>
                    </a:cubicBezTo>
                    <a:cubicBezTo>
                      <a:pt x="976425" y="47152"/>
                      <a:pt x="968197" y="47152"/>
                      <a:pt x="959969" y="49895"/>
                    </a:cubicBezTo>
                    <a:cubicBezTo>
                      <a:pt x="946255" y="55381"/>
                      <a:pt x="938027" y="66352"/>
                      <a:pt x="935284" y="82808"/>
                    </a:cubicBezTo>
                    <a:cubicBezTo>
                      <a:pt x="940769" y="82808"/>
                      <a:pt x="946255" y="82808"/>
                      <a:pt x="951741" y="82808"/>
                    </a:cubicBezTo>
                    <a:cubicBezTo>
                      <a:pt x="1031281" y="91036"/>
                      <a:pt x="1077908" y="156863"/>
                      <a:pt x="1058708" y="236403"/>
                    </a:cubicBezTo>
                    <a:cubicBezTo>
                      <a:pt x="1050480" y="269316"/>
                      <a:pt x="1036766" y="299487"/>
                      <a:pt x="1014824" y="324171"/>
                    </a:cubicBezTo>
                    <a:cubicBezTo>
                      <a:pt x="1012081" y="326914"/>
                      <a:pt x="1012081" y="326914"/>
                      <a:pt x="1009338" y="329657"/>
                    </a:cubicBezTo>
                    <a:cubicBezTo>
                      <a:pt x="1009338" y="329657"/>
                      <a:pt x="1009338" y="329657"/>
                      <a:pt x="1009338" y="332400"/>
                    </a:cubicBezTo>
                    <a:cubicBezTo>
                      <a:pt x="1023052" y="332400"/>
                      <a:pt x="1036766" y="332400"/>
                      <a:pt x="1050480" y="332400"/>
                    </a:cubicBezTo>
                    <a:cubicBezTo>
                      <a:pt x="1064194" y="332400"/>
                      <a:pt x="1072422" y="337885"/>
                      <a:pt x="1072422" y="348856"/>
                    </a:cubicBezTo>
                    <a:cubicBezTo>
                      <a:pt x="1072422" y="359828"/>
                      <a:pt x="1064194" y="365313"/>
                      <a:pt x="1050480" y="365313"/>
                    </a:cubicBezTo>
                    <a:cubicBezTo>
                      <a:pt x="863972" y="365313"/>
                      <a:pt x="674721" y="365313"/>
                      <a:pt x="488213" y="365313"/>
                    </a:cubicBezTo>
                    <a:cubicBezTo>
                      <a:pt x="334618" y="365313"/>
                      <a:pt x="178280" y="365313"/>
                      <a:pt x="24685" y="365313"/>
                    </a:cubicBezTo>
                    <a:cubicBezTo>
                      <a:pt x="21942" y="365313"/>
                      <a:pt x="19200" y="365313"/>
                      <a:pt x="19200" y="365313"/>
                    </a:cubicBezTo>
                    <a:cubicBezTo>
                      <a:pt x="8228" y="365313"/>
                      <a:pt x="0" y="357085"/>
                      <a:pt x="0" y="348856"/>
                    </a:cubicBezTo>
                    <a:cubicBezTo>
                      <a:pt x="0" y="340628"/>
                      <a:pt x="8228" y="332400"/>
                      <a:pt x="19200" y="332400"/>
                    </a:cubicBezTo>
                    <a:cubicBezTo>
                      <a:pt x="85026" y="332400"/>
                      <a:pt x="150852" y="332400"/>
                      <a:pt x="216679" y="332400"/>
                    </a:cubicBezTo>
                    <a:cubicBezTo>
                      <a:pt x="301704" y="332400"/>
                      <a:pt x="383987" y="332400"/>
                      <a:pt x="469013" y="332400"/>
                    </a:cubicBezTo>
                    <a:cubicBezTo>
                      <a:pt x="471756" y="332400"/>
                      <a:pt x="474499" y="332400"/>
                      <a:pt x="479984" y="332400"/>
                    </a:cubicBezTo>
                    <a:cubicBezTo>
                      <a:pt x="477242" y="329657"/>
                      <a:pt x="474499" y="326914"/>
                      <a:pt x="471756" y="324171"/>
                    </a:cubicBezTo>
                    <a:cubicBezTo>
                      <a:pt x="444329" y="291259"/>
                      <a:pt x="427872" y="255602"/>
                      <a:pt x="425129" y="211718"/>
                    </a:cubicBezTo>
                    <a:cubicBezTo>
                      <a:pt x="422386" y="162348"/>
                      <a:pt x="441586" y="126693"/>
                      <a:pt x="482727" y="99265"/>
                    </a:cubicBezTo>
                    <a:cubicBezTo>
                      <a:pt x="482727" y="104750"/>
                      <a:pt x="488213" y="102007"/>
                      <a:pt x="490956" y="99265"/>
                    </a:cubicBezTo>
                    <a:close/>
                    <a:moveTo>
                      <a:pt x="1034024" y="214461"/>
                    </a:moveTo>
                    <a:cubicBezTo>
                      <a:pt x="1034024" y="167834"/>
                      <a:pt x="1003853" y="129435"/>
                      <a:pt x="962712" y="123950"/>
                    </a:cubicBezTo>
                    <a:cubicBezTo>
                      <a:pt x="938027" y="121207"/>
                      <a:pt x="913342" y="121207"/>
                      <a:pt x="885914" y="121207"/>
                    </a:cubicBezTo>
                    <a:cubicBezTo>
                      <a:pt x="836544" y="123950"/>
                      <a:pt x="798145" y="170576"/>
                      <a:pt x="806374" y="219947"/>
                    </a:cubicBezTo>
                    <a:cubicBezTo>
                      <a:pt x="811859" y="261088"/>
                      <a:pt x="828316" y="296744"/>
                      <a:pt x="861229" y="324171"/>
                    </a:cubicBezTo>
                    <a:cubicBezTo>
                      <a:pt x="874943" y="335142"/>
                      <a:pt x="888657" y="337885"/>
                      <a:pt x="905113" y="332400"/>
                    </a:cubicBezTo>
                    <a:cubicBezTo>
                      <a:pt x="913342" y="329657"/>
                      <a:pt x="921570" y="329657"/>
                      <a:pt x="929798" y="332400"/>
                    </a:cubicBezTo>
                    <a:cubicBezTo>
                      <a:pt x="948998" y="337885"/>
                      <a:pt x="968197" y="332400"/>
                      <a:pt x="981911" y="318686"/>
                    </a:cubicBezTo>
                    <a:cubicBezTo>
                      <a:pt x="1014824" y="288516"/>
                      <a:pt x="1031281" y="250117"/>
                      <a:pt x="1034024" y="214461"/>
                    </a:cubicBezTo>
                    <a:close/>
                    <a:moveTo>
                      <a:pt x="680206" y="217204"/>
                    </a:moveTo>
                    <a:cubicBezTo>
                      <a:pt x="682949" y="154120"/>
                      <a:pt x="633579" y="112979"/>
                      <a:pt x="578724" y="121207"/>
                    </a:cubicBezTo>
                    <a:cubicBezTo>
                      <a:pt x="570496" y="121207"/>
                      <a:pt x="562267" y="121207"/>
                      <a:pt x="554039" y="121207"/>
                    </a:cubicBezTo>
                    <a:cubicBezTo>
                      <a:pt x="510155" y="115721"/>
                      <a:pt x="466270" y="143149"/>
                      <a:pt x="458042" y="187033"/>
                    </a:cubicBezTo>
                    <a:cubicBezTo>
                      <a:pt x="447071" y="230917"/>
                      <a:pt x="477242" y="304972"/>
                      <a:pt x="518383" y="326914"/>
                    </a:cubicBezTo>
                    <a:cubicBezTo>
                      <a:pt x="529354" y="335142"/>
                      <a:pt x="543068" y="335142"/>
                      <a:pt x="556782" y="332400"/>
                    </a:cubicBezTo>
                    <a:cubicBezTo>
                      <a:pt x="565010" y="329657"/>
                      <a:pt x="573239" y="329657"/>
                      <a:pt x="581467" y="332400"/>
                    </a:cubicBezTo>
                    <a:cubicBezTo>
                      <a:pt x="600666" y="337885"/>
                      <a:pt x="617123" y="332400"/>
                      <a:pt x="630837" y="321428"/>
                    </a:cubicBezTo>
                    <a:cubicBezTo>
                      <a:pt x="661007" y="291259"/>
                      <a:pt x="677464" y="252859"/>
                      <a:pt x="680206" y="217204"/>
                    </a:cubicBezTo>
                    <a:close/>
                    <a:moveTo>
                      <a:pt x="850258" y="38924"/>
                    </a:moveTo>
                    <a:cubicBezTo>
                      <a:pt x="850258" y="66352"/>
                      <a:pt x="869458" y="85551"/>
                      <a:pt x="894142" y="82808"/>
                    </a:cubicBezTo>
                    <a:cubicBezTo>
                      <a:pt x="891399" y="52638"/>
                      <a:pt x="880429" y="41667"/>
                      <a:pt x="850258" y="38924"/>
                    </a:cubicBezTo>
                    <a:close/>
                    <a:moveTo>
                      <a:pt x="496441" y="38924"/>
                    </a:moveTo>
                    <a:cubicBezTo>
                      <a:pt x="499184" y="66352"/>
                      <a:pt x="512898" y="82808"/>
                      <a:pt x="540326" y="82808"/>
                    </a:cubicBezTo>
                    <a:cubicBezTo>
                      <a:pt x="540326" y="55381"/>
                      <a:pt x="523869" y="38924"/>
                      <a:pt x="496441" y="38924"/>
                    </a:cubicBezTo>
                    <a:close/>
                  </a:path>
                </a:pathLst>
              </a:custGeom>
              <a:grpFill/>
              <a:ln w="27426" cap="flat">
                <a:noFill/>
                <a:prstDash val="solid"/>
                <a:miter/>
              </a:ln>
            </p:spPr>
            <p:txBody>
              <a:bodyPr rtlCol="0" anchor="ctr"/>
              <a:lstStyle/>
              <a:p>
                <a:endParaRPr lang="en-US"/>
              </a:p>
            </p:txBody>
          </p:sp>
          <p:sp>
            <p:nvSpPr>
              <p:cNvPr id="101" name="Freeform 1314">
                <a:extLst>
                  <a:ext uri="{FF2B5EF4-FFF2-40B4-BE49-F238E27FC236}">
                    <a16:creationId xmlns:a16="http://schemas.microsoft.com/office/drawing/2014/main" id="{779A3E90-4F3D-83DA-3FA6-D85652F5263C}"/>
                  </a:ext>
                </a:extLst>
              </p:cNvPr>
              <p:cNvSpPr/>
              <p:nvPr/>
            </p:nvSpPr>
            <p:spPr>
              <a:xfrm>
                <a:off x="2466866" y="6329338"/>
                <a:ext cx="1073639" cy="32913"/>
              </a:xfrm>
              <a:custGeom>
                <a:avLst/>
                <a:gdLst>
                  <a:gd name="connsiteX0" fmla="*/ 538114 w 1073639"/>
                  <a:gd name="connsiteY0" fmla="*/ 0 h 32913"/>
                  <a:gd name="connsiteX1" fmla="*/ 1053754 w 1073639"/>
                  <a:gd name="connsiteY1" fmla="*/ 0 h 32913"/>
                  <a:gd name="connsiteX2" fmla="*/ 1072954 w 1073639"/>
                  <a:gd name="connsiteY2" fmla="*/ 10972 h 32913"/>
                  <a:gd name="connsiteX3" fmla="*/ 1056497 w 1073639"/>
                  <a:gd name="connsiteY3" fmla="*/ 32913 h 32913"/>
                  <a:gd name="connsiteX4" fmla="*/ 987928 w 1073639"/>
                  <a:gd name="connsiteY4" fmla="*/ 32913 h 32913"/>
                  <a:gd name="connsiteX5" fmla="*/ 444860 w 1073639"/>
                  <a:gd name="connsiteY5" fmla="*/ 32913 h 32913"/>
                  <a:gd name="connsiteX6" fmla="*/ 22474 w 1073639"/>
                  <a:gd name="connsiteY6" fmla="*/ 32913 h 32913"/>
                  <a:gd name="connsiteX7" fmla="*/ 16988 w 1073639"/>
                  <a:gd name="connsiteY7" fmla="*/ 32913 h 32913"/>
                  <a:gd name="connsiteX8" fmla="*/ 531 w 1073639"/>
                  <a:gd name="connsiteY8" fmla="*/ 16457 h 32913"/>
                  <a:gd name="connsiteX9" fmla="*/ 19731 w 1073639"/>
                  <a:gd name="connsiteY9" fmla="*/ 2743 h 32913"/>
                  <a:gd name="connsiteX10" fmla="*/ 107500 w 1073639"/>
                  <a:gd name="connsiteY10" fmla="*/ 2743 h 32913"/>
                  <a:gd name="connsiteX11" fmla="*/ 538114 w 1073639"/>
                  <a:gd name="connsiteY11" fmla="*/ 0 h 32913"/>
                  <a:gd name="connsiteX12" fmla="*/ 538114 w 1073639"/>
                  <a:gd name="connsiteY12"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3639" h="32913">
                    <a:moveTo>
                      <a:pt x="538114" y="0"/>
                    </a:moveTo>
                    <a:cubicBezTo>
                      <a:pt x="710909" y="0"/>
                      <a:pt x="883703" y="0"/>
                      <a:pt x="1053754" y="0"/>
                    </a:cubicBezTo>
                    <a:cubicBezTo>
                      <a:pt x="1061983" y="0"/>
                      <a:pt x="1070211" y="0"/>
                      <a:pt x="1072954" y="10972"/>
                    </a:cubicBezTo>
                    <a:cubicBezTo>
                      <a:pt x="1075697" y="21943"/>
                      <a:pt x="1070211" y="30171"/>
                      <a:pt x="1056497" y="32913"/>
                    </a:cubicBezTo>
                    <a:cubicBezTo>
                      <a:pt x="1034555" y="32913"/>
                      <a:pt x="1009870" y="32913"/>
                      <a:pt x="987928" y="32913"/>
                    </a:cubicBezTo>
                    <a:cubicBezTo>
                      <a:pt x="806905" y="32913"/>
                      <a:pt x="625883" y="32913"/>
                      <a:pt x="444860" y="32913"/>
                    </a:cubicBezTo>
                    <a:cubicBezTo>
                      <a:pt x="304979" y="32913"/>
                      <a:pt x="162355" y="32913"/>
                      <a:pt x="22474" y="32913"/>
                    </a:cubicBezTo>
                    <a:cubicBezTo>
                      <a:pt x="19731" y="32913"/>
                      <a:pt x="19731" y="32913"/>
                      <a:pt x="16988" y="32913"/>
                    </a:cubicBezTo>
                    <a:cubicBezTo>
                      <a:pt x="6017" y="32913"/>
                      <a:pt x="-2211" y="24686"/>
                      <a:pt x="531" y="16457"/>
                    </a:cubicBezTo>
                    <a:cubicBezTo>
                      <a:pt x="531" y="8229"/>
                      <a:pt x="8760" y="2743"/>
                      <a:pt x="19731" y="2743"/>
                    </a:cubicBezTo>
                    <a:cubicBezTo>
                      <a:pt x="49901" y="2743"/>
                      <a:pt x="77329" y="2743"/>
                      <a:pt x="107500" y="2743"/>
                    </a:cubicBezTo>
                    <a:cubicBezTo>
                      <a:pt x="250124" y="0"/>
                      <a:pt x="392747" y="0"/>
                      <a:pt x="538114" y="0"/>
                    </a:cubicBezTo>
                    <a:cubicBezTo>
                      <a:pt x="538114" y="0"/>
                      <a:pt x="538114" y="0"/>
                      <a:pt x="538114" y="0"/>
                    </a:cubicBezTo>
                    <a:close/>
                  </a:path>
                </a:pathLst>
              </a:custGeom>
              <a:grpFill/>
              <a:ln w="27426" cap="flat">
                <a:noFill/>
                <a:prstDash val="solid"/>
                <a:miter/>
              </a:ln>
            </p:spPr>
            <p:txBody>
              <a:bodyPr rtlCol="0" anchor="ctr"/>
              <a:lstStyle/>
              <a:p>
                <a:endParaRPr lang="en-US"/>
              </a:p>
            </p:txBody>
          </p:sp>
        </p:grpSp>
        <p:sp>
          <p:nvSpPr>
            <p:cNvPr id="98" name="Freeform 1311">
              <a:extLst>
                <a:ext uri="{FF2B5EF4-FFF2-40B4-BE49-F238E27FC236}">
                  <a16:creationId xmlns:a16="http://schemas.microsoft.com/office/drawing/2014/main" id="{89035E9F-C9B9-1B3A-EAE5-4973DD58A49E}"/>
                </a:ext>
              </a:extLst>
            </p:cNvPr>
            <p:cNvSpPr/>
            <p:nvPr/>
          </p:nvSpPr>
          <p:spPr>
            <a:xfrm>
              <a:off x="2563395" y="5832898"/>
              <a:ext cx="320904" cy="409715"/>
            </a:xfrm>
            <a:custGeom>
              <a:avLst/>
              <a:gdLst>
                <a:gd name="connsiteX0" fmla="*/ 320904 w 320904"/>
                <a:gd name="connsiteY0" fmla="*/ 252334 h 409715"/>
                <a:gd name="connsiteX1" fmla="*/ 320904 w 320904"/>
                <a:gd name="connsiteY1" fmla="*/ 244106 h 409715"/>
                <a:gd name="connsiteX2" fmla="*/ 320904 w 320904"/>
                <a:gd name="connsiteY2" fmla="*/ 241363 h 409715"/>
                <a:gd name="connsiteX3" fmla="*/ 318161 w 320904"/>
                <a:gd name="connsiteY3" fmla="*/ 222163 h 409715"/>
                <a:gd name="connsiteX4" fmla="*/ 318161 w 320904"/>
                <a:gd name="connsiteY4" fmla="*/ 216678 h 409715"/>
                <a:gd name="connsiteX5" fmla="*/ 318161 w 320904"/>
                <a:gd name="connsiteY5" fmla="*/ 211192 h 409715"/>
                <a:gd name="connsiteX6" fmla="*/ 312676 w 320904"/>
                <a:gd name="connsiteY6" fmla="*/ 186508 h 409715"/>
                <a:gd name="connsiteX7" fmla="*/ 178280 w 320904"/>
                <a:gd name="connsiteY7" fmla="*/ 98739 h 409715"/>
                <a:gd name="connsiteX8" fmla="*/ 202965 w 320904"/>
                <a:gd name="connsiteY8" fmla="*/ 63083 h 409715"/>
                <a:gd name="connsiteX9" fmla="*/ 224907 w 320904"/>
                <a:gd name="connsiteY9" fmla="*/ 54855 h 409715"/>
                <a:gd name="connsiteX10" fmla="*/ 241364 w 320904"/>
                <a:gd name="connsiteY10" fmla="*/ 32913 h 409715"/>
                <a:gd name="connsiteX11" fmla="*/ 216679 w 320904"/>
                <a:gd name="connsiteY11" fmla="*/ 21942 h 409715"/>
                <a:gd name="connsiteX12" fmla="*/ 161824 w 320904"/>
                <a:gd name="connsiteY12" fmla="*/ 54855 h 409715"/>
                <a:gd name="connsiteX13" fmla="*/ 159081 w 320904"/>
                <a:gd name="connsiteY13" fmla="*/ 52112 h 409715"/>
                <a:gd name="connsiteX14" fmla="*/ 68569 w 320904"/>
                <a:gd name="connsiteY14" fmla="*/ 0 h 409715"/>
                <a:gd name="connsiteX15" fmla="*/ 57598 w 320904"/>
                <a:gd name="connsiteY15" fmla="*/ 0 h 409715"/>
                <a:gd name="connsiteX16" fmla="*/ 38399 w 320904"/>
                <a:gd name="connsiteY16" fmla="*/ 16456 h 409715"/>
                <a:gd name="connsiteX17" fmla="*/ 74055 w 320904"/>
                <a:gd name="connsiteY17" fmla="*/ 112453 h 409715"/>
                <a:gd name="connsiteX18" fmla="*/ 5486 w 320904"/>
                <a:gd name="connsiteY18" fmla="*/ 194735 h 409715"/>
                <a:gd name="connsiteX19" fmla="*/ 0 w 320904"/>
                <a:gd name="connsiteY19" fmla="*/ 219421 h 409715"/>
                <a:gd name="connsiteX20" fmla="*/ 0 w 320904"/>
                <a:gd name="connsiteY20" fmla="*/ 230392 h 409715"/>
                <a:gd name="connsiteX21" fmla="*/ 0 w 320904"/>
                <a:gd name="connsiteY21" fmla="*/ 268790 h 409715"/>
                <a:gd name="connsiteX22" fmla="*/ 5486 w 320904"/>
                <a:gd name="connsiteY22" fmla="*/ 285247 h 409715"/>
                <a:gd name="connsiteX23" fmla="*/ 57598 w 320904"/>
                <a:gd name="connsiteY23" fmla="*/ 375758 h 409715"/>
                <a:gd name="connsiteX24" fmla="*/ 156338 w 320904"/>
                <a:gd name="connsiteY24" fmla="*/ 405928 h 409715"/>
                <a:gd name="connsiteX25" fmla="*/ 167309 w 320904"/>
                <a:gd name="connsiteY25" fmla="*/ 405928 h 409715"/>
                <a:gd name="connsiteX26" fmla="*/ 246849 w 320904"/>
                <a:gd name="connsiteY26" fmla="*/ 389472 h 409715"/>
                <a:gd name="connsiteX27" fmla="*/ 315418 w 320904"/>
                <a:gd name="connsiteY27" fmla="*/ 282504 h 409715"/>
                <a:gd name="connsiteX28" fmla="*/ 320904 w 320904"/>
                <a:gd name="connsiteY28" fmla="*/ 266047 h 409715"/>
                <a:gd name="connsiteX29" fmla="*/ 320904 w 320904"/>
                <a:gd name="connsiteY29" fmla="*/ 252334 h 409715"/>
                <a:gd name="connsiteX30" fmla="*/ 128910 w 320904"/>
                <a:gd name="connsiteY30" fmla="*/ 93254 h 409715"/>
                <a:gd name="connsiteX31" fmla="*/ 74055 w 320904"/>
                <a:gd name="connsiteY31" fmla="*/ 41141 h 409715"/>
                <a:gd name="connsiteX32" fmla="*/ 128910 w 320904"/>
                <a:gd name="connsiteY32" fmla="*/ 93254 h 409715"/>
                <a:gd name="connsiteX33" fmla="*/ 224907 w 320904"/>
                <a:gd name="connsiteY33" fmla="*/ 356559 h 409715"/>
                <a:gd name="connsiteX34" fmla="*/ 170052 w 320904"/>
                <a:gd name="connsiteY34" fmla="*/ 370273 h 409715"/>
                <a:gd name="connsiteX35" fmla="*/ 142624 w 320904"/>
                <a:gd name="connsiteY35" fmla="*/ 370273 h 409715"/>
                <a:gd name="connsiteX36" fmla="*/ 87769 w 320904"/>
                <a:gd name="connsiteY36" fmla="*/ 356559 h 409715"/>
                <a:gd name="connsiteX37" fmla="*/ 30171 w 320904"/>
                <a:gd name="connsiteY37" fmla="*/ 235877 h 409715"/>
                <a:gd name="connsiteX38" fmla="*/ 112454 w 320904"/>
                <a:gd name="connsiteY38" fmla="*/ 134395 h 409715"/>
                <a:gd name="connsiteX39" fmla="*/ 202965 w 320904"/>
                <a:gd name="connsiteY39" fmla="*/ 134395 h 409715"/>
                <a:gd name="connsiteX40" fmla="*/ 282505 w 320904"/>
                <a:gd name="connsiteY40" fmla="*/ 235877 h 409715"/>
                <a:gd name="connsiteX41" fmla="*/ 224907 w 320904"/>
                <a:gd name="connsiteY41" fmla="*/ 356559 h 40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20904" h="409715">
                  <a:moveTo>
                    <a:pt x="320904" y="252334"/>
                  </a:moveTo>
                  <a:cubicBezTo>
                    <a:pt x="320904" y="249591"/>
                    <a:pt x="320904" y="246849"/>
                    <a:pt x="320904" y="244106"/>
                  </a:cubicBezTo>
                  <a:cubicBezTo>
                    <a:pt x="320904" y="244106"/>
                    <a:pt x="320904" y="241363"/>
                    <a:pt x="320904" y="241363"/>
                  </a:cubicBezTo>
                  <a:cubicBezTo>
                    <a:pt x="320904" y="235877"/>
                    <a:pt x="318161" y="230392"/>
                    <a:pt x="318161" y="222163"/>
                  </a:cubicBezTo>
                  <a:cubicBezTo>
                    <a:pt x="318161" y="219421"/>
                    <a:pt x="318161" y="219421"/>
                    <a:pt x="318161" y="216678"/>
                  </a:cubicBezTo>
                  <a:cubicBezTo>
                    <a:pt x="318161" y="213935"/>
                    <a:pt x="318161" y="211192"/>
                    <a:pt x="318161" y="211192"/>
                  </a:cubicBezTo>
                  <a:cubicBezTo>
                    <a:pt x="315418" y="202964"/>
                    <a:pt x="312676" y="194735"/>
                    <a:pt x="312676" y="186508"/>
                  </a:cubicBezTo>
                  <a:cubicBezTo>
                    <a:pt x="287991" y="128909"/>
                    <a:pt x="241364" y="98739"/>
                    <a:pt x="178280" y="98739"/>
                  </a:cubicBezTo>
                  <a:cubicBezTo>
                    <a:pt x="181023" y="82283"/>
                    <a:pt x="189251" y="71311"/>
                    <a:pt x="202965" y="63083"/>
                  </a:cubicBezTo>
                  <a:cubicBezTo>
                    <a:pt x="211193" y="60340"/>
                    <a:pt x="216679" y="57597"/>
                    <a:pt x="224907" y="54855"/>
                  </a:cubicBezTo>
                  <a:cubicBezTo>
                    <a:pt x="235878" y="49369"/>
                    <a:pt x="244107" y="41141"/>
                    <a:pt x="241364" y="32913"/>
                  </a:cubicBezTo>
                  <a:cubicBezTo>
                    <a:pt x="238621" y="21942"/>
                    <a:pt x="227650" y="19199"/>
                    <a:pt x="216679" y="21942"/>
                  </a:cubicBezTo>
                  <a:cubicBezTo>
                    <a:pt x="194737" y="27428"/>
                    <a:pt x="175537" y="38399"/>
                    <a:pt x="161824" y="54855"/>
                  </a:cubicBezTo>
                  <a:cubicBezTo>
                    <a:pt x="159081" y="54855"/>
                    <a:pt x="159081" y="54855"/>
                    <a:pt x="159081" y="52112"/>
                  </a:cubicBezTo>
                  <a:cubicBezTo>
                    <a:pt x="142624" y="10971"/>
                    <a:pt x="106968" y="5485"/>
                    <a:pt x="68569" y="0"/>
                  </a:cubicBezTo>
                  <a:cubicBezTo>
                    <a:pt x="65827" y="0"/>
                    <a:pt x="60341" y="0"/>
                    <a:pt x="57598" y="0"/>
                  </a:cubicBezTo>
                  <a:cubicBezTo>
                    <a:pt x="46627" y="0"/>
                    <a:pt x="38399" y="5485"/>
                    <a:pt x="38399" y="16456"/>
                  </a:cubicBezTo>
                  <a:cubicBezTo>
                    <a:pt x="41142" y="49369"/>
                    <a:pt x="46627" y="85025"/>
                    <a:pt x="74055" y="112453"/>
                  </a:cubicBezTo>
                  <a:cubicBezTo>
                    <a:pt x="41142" y="128909"/>
                    <a:pt x="16457" y="156337"/>
                    <a:pt x="5486" y="194735"/>
                  </a:cubicBezTo>
                  <a:cubicBezTo>
                    <a:pt x="5486" y="202964"/>
                    <a:pt x="2743" y="211192"/>
                    <a:pt x="0" y="219421"/>
                  </a:cubicBezTo>
                  <a:cubicBezTo>
                    <a:pt x="0" y="222163"/>
                    <a:pt x="0" y="224906"/>
                    <a:pt x="0" y="230392"/>
                  </a:cubicBezTo>
                  <a:cubicBezTo>
                    <a:pt x="0" y="244106"/>
                    <a:pt x="0" y="257819"/>
                    <a:pt x="0" y="268790"/>
                  </a:cubicBezTo>
                  <a:cubicBezTo>
                    <a:pt x="2743" y="274276"/>
                    <a:pt x="5486" y="279761"/>
                    <a:pt x="5486" y="285247"/>
                  </a:cubicBezTo>
                  <a:cubicBezTo>
                    <a:pt x="16457" y="318160"/>
                    <a:pt x="32914" y="351073"/>
                    <a:pt x="57598" y="375758"/>
                  </a:cubicBezTo>
                  <a:cubicBezTo>
                    <a:pt x="85026" y="403186"/>
                    <a:pt x="115197" y="416899"/>
                    <a:pt x="156338" y="405928"/>
                  </a:cubicBezTo>
                  <a:cubicBezTo>
                    <a:pt x="159081" y="405928"/>
                    <a:pt x="164566" y="405928"/>
                    <a:pt x="167309" y="405928"/>
                  </a:cubicBezTo>
                  <a:cubicBezTo>
                    <a:pt x="197480" y="414156"/>
                    <a:pt x="222164" y="405928"/>
                    <a:pt x="246849" y="389472"/>
                  </a:cubicBezTo>
                  <a:cubicBezTo>
                    <a:pt x="282505" y="362044"/>
                    <a:pt x="301704" y="323646"/>
                    <a:pt x="315418" y="282504"/>
                  </a:cubicBezTo>
                  <a:cubicBezTo>
                    <a:pt x="318161" y="277018"/>
                    <a:pt x="318161" y="271533"/>
                    <a:pt x="320904" y="266047"/>
                  </a:cubicBezTo>
                  <a:cubicBezTo>
                    <a:pt x="318161" y="260562"/>
                    <a:pt x="318161" y="255077"/>
                    <a:pt x="320904" y="252334"/>
                  </a:cubicBezTo>
                  <a:close/>
                  <a:moveTo>
                    <a:pt x="128910" y="93254"/>
                  </a:moveTo>
                  <a:cubicBezTo>
                    <a:pt x="98740" y="98739"/>
                    <a:pt x="79541" y="79540"/>
                    <a:pt x="74055" y="41141"/>
                  </a:cubicBezTo>
                  <a:cubicBezTo>
                    <a:pt x="112454" y="43884"/>
                    <a:pt x="120682" y="54855"/>
                    <a:pt x="128910" y="93254"/>
                  </a:cubicBezTo>
                  <a:close/>
                  <a:moveTo>
                    <a:pt x="224907" y="356559"/>
                  </a:moveTo>
                  <a:cubicBezTo>
                    <a:pt x="208450" y="370273"/>
                    <a:pt x="191994" y="375758"/>
                    <a:pt x="170052" y="370273"/>
                  </a:cubicBezTo>
                  <a:cubicBezTo>
                    <a:pt x="161824" y="367530"/>
                    <a:pt x="150852" y="367530"/>
                    <a:pt x="142624" y="370273"/>
                  </a:cubicBezTo>
                  <a:cubicBezTo>
                    <a:pt x="120682" y="375758"/>
                    <a:pt x="104225" y="370273"/>
                    <a:pt x="87769" y="356559"/>
                  </a:cubicBezTo>
                  <a:cubicBezTo>
                    <a:pt x="52113" y="323646"/>
                    <a:pt x="32914" y="285247"/>
                    <a:pt x="30171" y="235877"/>
                  </a:cubicBezTo>
                  <a:cubicBezTo>
                    <a:pt x="27428" y="183765"/>
                    <a:pt x="60341" y="142623"/>
                    <a:pt x="112454" y="134395"/>
                  </a:cubicBezTo>
                  <a:cubicBezTo>
                    <a:pt x="142624" y="131652"/>
                    <a:pt x="172794" y="131652"/>
                    <a:pt x="202965" y="134395"/>
                  </a:cubicBezTo>
                  <a:cubicBezTo>
                    <a:pt x="249592" y="139880"/>
                    <a:pt x="282505" y="181022"/>
                    <a:pt x="282505" y="235877"/>
                  </a:cubicBezTo>
                  <a:cubicBezTo>
                    <a:pt x="279763" y="282504"/>
                    <a:pt x="263306" y="323646"/>
                    <a:pt x="224907" y="356559"/>
                  </a:cubicBezTo>
                  <a:close/>
                </a:path>
              </a:pathLst>
            </a:custGeom>
            <a:solidFill>
              <a:srgbClr val="55854D"/>
            </a:solidFill>
            <a:ln w="27426" cap="flat">
              <a:noFill/>
              <a:prstDash val="solid"/>
              <a:miter/>
            </a:ln>
          </p:spPr>
          <p:txBody>
            <a:bodyPr rtlCol="0" anchor="ctr"/>
            <a:lstStyle/>
            <a:p>
              <a:endParaRPr lang="en-US"/>
            </a:p>
          </p:txBody>
        </p:sp>
      </p:grpSp>
      <p:grpSp>
        <p:nvGrpSpPr>
          <p:cNvPr id="102" name="Graphic 3">
            <a:extLst>
              <a:ext uri="{FF2B5EF4-FFF2-40B4-BE49-F238E27FC236}">
                <a16:creationId xmlns:a16="http://schemas.microsoft.com/office/drawing/2014/main" id="{0FAB4560-E7B1-AE2C-5228-D75291A1544D}"/>
              </a:ext>
            </a:extLst>
          </p:cNvPr>
          <p:cNvGrpSpPr/>
          <p:nvPr/>
        </p:nvGrpSpPr>
        <p:grpSpPr>
          <a:xfrm>
            <a:off x="9962884" y="1979552"/>
            <a:ext cx="735061" cy="932839"/>
            <a:chOff x="665400" y="3833425"/>
            <a:chExt cx="948997" cy="948995"/>
          </a:xfrm>
          <a:solidFill>
            <a:schemeClr val="bg1"/>
          </a:solidFill>
        </p:grpSpPr>
        <p:sp>
          <p:nvSpPr>
            <p:cNvPr id="103" name="Freeform 1464">
              <a:extLst>
                <a:ext uri="{FF2B5EF4-FFF2-40B4-BE49-F238E27FC236}">
                  <a16:creationId xmlns:a16="http://schemas.microsoft.com/office/drawing/2014/main" id="{34032AA6-E8F3-F1F1-5379-FFF541B69B84}"/>
                </a:ext>
              </a:extLst>
            </p:cNvPr>
            <p:cNvSpPr/>
            <p:nvPr/>
          </p:nvSpPr>
          <p:spPr>
            <a:xfrm>
              <a:off x="665400" y="3833425"/>
              <a:ext cx="948997" cy="948995"/>
            </a:xfrm>
            <a:custGeom>
              <a:avLst/>
              <a:gdLst>
                <a:gd name="connsiteX0" fmla="*/ 872200 w 948997"/>
                <a:gd name="connsiteY0" fmla="*/ 677462 h 948995"/>
                <a:gd name="connsiteX1" fmla="*/ 641808 w 948997"/>
                <a:gd name="connsiteY1" fmla="*/ 677462 h 948995"/>
                <a:gd name="connsiteX2" fmla="*/ 641808 w 948997"/>
                <a:gd name="connsiteY2" fmla="*/ 320903 h 948995"/>
                <a:gd name="connsiteX3" fmla="*/ 658264 w 948997"/>
                <a:gd name="connsiteY3" fmla="*/ 312675 h 948995"/>
                <a:gd name="connsiteX4" fmla="*/ 713120 w 948997"/>
                <a:gd name="connsiteY4" fmla="*/ 381244 h 948995"/>
                <a:gd name="connsiteX5" fmla="*/ 671978 w 948997"/>
                <a:gd name="connsiteY5" fmla="*/ 477240 h 948995"/>
                <a:gd name="connsiteX6" fmla="*/ 809116 w 948997"/>
                <a:gd name="connsiteY6" fmla="*/ 614379 h 948995"/>
                <a:gd name="connsiteX7" fmla="*/ 946255 w 948997"/>
                <a:gd name="connsiteY7" fmla="*/ 477240 h 948995"/>
                <a:gd name="connsiteX8" fmla="*/ 809116 w 948997"/>
                <a:gd name="connsiteY8" fmla="*/ 340102 h 948995"/>
                <a:gd name="connsiteX9" fmla="*/ 735062 w 948997"/>
                <a:gd name="connsiteY9" fmla="*/ 362045 h 948995"/>
                <a:gd name="connsiteX10" fmla="*/ 680206 w 948997"/>
                <a:gd name="connsiteY10" fmla="*/ 293475 h 948995"/>
                <a:gd name="connsiteX11" fmla="*/ 732319 w 948997"/>
                <a:gd name="connsiteY11" fmla="*/ 186508 h 948995"/>
                <a:gd name="connsiteX12" fmla="*/ 784432 w 948997"/>
                <a:gd name="connsiteY12" fmla="*/ 186508 h 948995"/>
                <a:gd name="connsiteX13" fmla="*/ 814602 w 948997"/>
                <a:gd name="connsiteY13" fmla="*/ 246849 h 948995"/>
                <a:gd name="connsiteX14" fmla="*/ 940769 w 948997"/>
                <a:gd name="connsiteY14" fmla="*/ 246849 h 948995"/>
                <a:gd name="connsiteX15" fmla="*/ 902371 w 948997"/>
                <a:gd name="connsiteY15" fmla="*/ 170051 h 948995"/>
                <a:gd name="connsiteX16" fmla="*/ 940769 w 948997"/>
                <a:gd name="connsiteY16" fmla="*/ 93254 h 948995"/>
                <a:gd name="connsiteX17" fmla="*/ 814602 w 948997"/>
                <a:gd name="connsiteY17" fmla="*/ 93254 h 948995"/>
                <a:gd name="connsiteX18" fmla="*/ 784432 w 948997"/>
                <a:gd name="connsiteY18" fmla="*/ 153594 h 948995"/>
                <a:gd name="connsiteX19" fmla="*/ 732319 w 948997"/>
                <a:gd name="connsiteY19" fmla="*/ 153594 h 948995"/>
                <a:gd name="connsiteX20" fmla="*/ 565010 w 948997"/>
                <a:gd name="connsiteY20" fmla="*/ 0 h 948995"/>
                <a:gd name="connsiteX21" fmla="*/ 458042 w 948997"/>
                <a:gd name="connsiteY21" fmla="*/ 38399 h 948995"/>
                <a:gd name="connsiteX22" fmla="*/ 414158 w 948997"/>
                <a:gd name="connsiteY22" fmla="*/ 0 h 948995"/>
                <a:gd name="connsiteX23" fmla="*/ 230393 w 948997"/>
                <a:gd name="connsiteY23" fmla="*/ 0 h 948995"/>
                <a:gd name="connsiteX24" fmla="*/ 186508 w 948997"/>
                <a:gd name="connsiteY24" fmla="*/ 30170 h 948995"/>
                <a:gd name="connsiteX25" fmla="*/ 76798 w 948997"/>
                <a:gd name="connsiteY25" fmla="*/ 30170 h 948995"/>
                <a:gd name="connsiteX26" fmla="*/ 0 w 948997"/>
                <a:gd name="connsiteY26" fmla="*/ 106968 h 948995"/>
                <a:gd name="connsiteX27" fmla="*/ 0 w 948997"/>
                <a:gd name="connsiteY27" fmla="*/ 872198 h 948995"/>
                <a:gd name="connsiteX28" fmla="*/ 76798 w 948997"/>
                <a:gd name="connsiteY28" fmla="*/ 948995 h 948995"/>
                <a:gd name="connsiteX29" fmla="*/ 565010 w 948997"/>
                <a:gd name="connsiteY29" fmla="*/ 948995 h 948995"/>
                <a:gd name="connsiteX30" fmla="*/ 641808 w 948997"/>
                <a:gd name="connsiteY30" fmla="*/ 872198 h 948995"/>
                <a:gd name="connsiteX31" fmla="*/ 641808 w 948997"/>
                <a:gd name="connsiteY31" fmla="*/ 825571 h 948995"/>
                <a:gd name="connsiteX32" fmla="*/ 872200 w 948997"/>
                <a:gd name="connsiteY32" fmla="*/ 825571 h 948995"/>
                <a:gd name="connsiteX33" fmla="*/ 948998 w 948997"/>
                <a:gd name="connsiteY33" fmla="*/ 748774 h 948995"/>
                <a:gd name="connsiteX34" fmla="*/ 872200 w 948997"/>
                <a:gd name="connsiteY34" fmla="*/ 677462 h 948995"/>
                <a:gd name="connsiteX35" fmla="*/ 872200 w 948997"/>
                <a:gd name="connsiteY35" fmla="*/ 677462 h 948995"/>
                <a:gd name="connsiteX36" fmla="*/ 918827 w 948997"/>
                <a:gd name="connsiteY36" fmla="*/ 477240 h 948995"/>
                <a:gd name="connsiteX37" fmla="*/ 811859 w 948997"/>
                <a:gd name="connsiteY37" fmla="*/ 584208 h 948995"/>
                <a:gd name="connsiteX38" fmla="*/ 704891 w 948997"/>
                <a:gd name="connsiteY38" fmla="*/ 477240 h 948995"/>
                <a:gd name="connsiteX39" fmla="*/ 811859 w 948997"/>
                <a:gd name="connsiteY39" fmla="*/ 370273 h 948995"/>
                <a:gd name="connsiteX40" fmla="*/ 918827 w 948997"/>
                <a:gd name="connsiteY40" fmla="*/ 477240 h 948995"/>
                <a:gd name="connsiteX41" fmla="*/ 918827 w 948997"/>
                <a:gd name="connsiteY41" fmla="*/ 477240 h 948995"/>
                <a:gd name="connsiteX42" fmla="*/ 836544 w 948997"/>
                <a:gd name="connsiteY42" fmla="*/ 216678 h 948995"/>
                <a:gd name="connsiteX43" fmla="*/ 820088 w 948997"/>
                <a:gd name="connsiteY43" fmla="*/ 186508 h 948995"/>
                <a:gd name="connsiteX44" fmla="*/ 877686 w 948997"/>
                <a:gd name="connsiteY44" fmla="*/ 186508 h 948995"/>
                <a:gd name="connsiteX45" fmla="*/ 894142 w 948997"/>
                <a:gd name="connsiteY45" fmla="*/ 216678 h 948995"/>
                <a:gd name="connsiteX46" fmla="*/ 836544 w 948997"/>
                <a:gd name="connsiteY46" fmla="*/ 216678 h 948995"/>
                <a:gd name="connsiteX47" fmla="*/ 836544 w 948997"/>
                <a:gd name="connsiteY47" fmla="*/ 126167 h 948995"/>
                <a:gd name="connsiteX48" fmla="*/ 894142 w 948997"/>
                <a:gd name="connsiteY48" fmla="*/ 126167 h 948995"/>
                <a:gd name="connsiteX49" fmla="*/ 877686 w 948997"/>
                <a:gd name="connsiteY49" fmla="*/ 156337 h 948995"/>
                <a:gd name="connsiteX50" fmla="*/ 820088 w 948997"/>
                <a:gd name="connsiteY50" fmla="*/ 156337 h 948995"/>
                <a:gd name="connsiteX51" fmla="*/ 836544 w 948997"/>
                <a:gd name="connsiteY51" fmla="*/ 126167 h 948995"/>
                <a:gd name="connsiteX52" fmla="*/ 186508 w 948997"/>
                <a:gd name="connsiteY52" fmla="*/ 126167 h 948995"/>
                <a:gd name="connsiteX53" fmla="*/ 230393 w 948997"/>
                <a:gd name="connsiteY53" fmla="*/ 156337 h 948995"/>
                <a:gd name="connsiteX54" fmla="*/ 400444 w 948997"/>
                <a:gd name="connsiteY54" fmla="*/ 156337 h 948995"/>
                <a:gd name="connsiteX55" fmla="*/ 400444 w 948997"/>
                <a:gd name="connsiteY55" fmla="*/ 172794 h 948995"/>
                <a:gd name="connsiteX56" fmla="*/ 455300 w 948997"/>
                <a:gd name="connsiteY56" fmla="*/ 296218 h 948995"/>
                <a:gd name="connsiteX57" fmla="*/ 430615 w 948997"/>
                <a:gd name="connsiteY57" fmla="*/ 326389 h 948995"/>
                <a:gd name="connsiteX58" fmla="*/ 323647 w 948997"/>
                <a:gd name="connsiteY58" fmla="*/ 293475 h 948995"/>
                <a:gd name="connsiteX59" fmla="*/ 126167 w 948997"/>
                <a:gd name="connsiteY59" fmla="*/ 490954 h 948995"/>
                <a:gd name="connsiteX60" fmla="*/ 323647 w 948997"/>
                <a:gd name="connsiteY60" fmla="*/ 688433 h 948995"/>
                <a:gd name="connsiteX61" fmla="*/ 521126 w 948997"/>
                <a:gd name="connsiteY61" fmla="*/ 490954 h 948995"/>
                <a:gd name="connsiteX62" fmla="*/ 455300 w 948997"/>
                <a:gd name="connsiteY62" fmla="*/ 342845 h 948995"/>
                <a:gd name="connsiteX63" fmla="*/ 479984 w 948997"/>
                <a:gd name="connsiteY63" fmla="*/ 312675 h 948995"/>
                <a:gd name="connsiteX64" fmla="*/ 554039 w 948997"/>
                <a:gd name="connsiteY64" fmla="*/ 337360 h 948995"/>
                <a:gd name="connsiteX65" fmla="*/ 554039 w 948997"/>
                <a:gd name="connsiteY65" fmla="*/ 677462 h 948995"/>
                <a:gd name="connsiteX66" fmla="*/ 474499 w 948997"/>
                <a:gd name="connsiteY66" fmla="*/ 677462 h 948995"/>
                <a:gd name="connsiteX67" fmla="*/ 364788 w 948997"/>
                <a:gd name="connsiteY67" fmla="*/ 718604 h 948995"/>
                <a:gd name="connsiteX68" fmla="*/ 340103 w 948997"/>
                <a:gd name="connsiteY68" fmla="*/ 754260 h 948995"/>
                <a:gd name="connsiteX69" fmla="*/ 364788 w 948997"/>
                <a:gd name="connsiteY69" fmla="*/ 789916 h 948995"/>
                <a:gd name="connsiteX70" fmla="*/ 474499 w 948997"/>
                <a:gd name="connsiteY70" fmla="*/ 831057 h 948995"/>
                <a:gd name="connsiteX71" fmla="*/ 554039 w 948997"/>
                <a:gd name="connsiteY71" fmla="*/ 831057 h 948995"/>
                <a:gd name="connsiteX72" fmla="*/ 554039 w 948997"/>
                <a:gd name="connsiteY72" fmla="*/ 861227 h 948995"/>
                <a:gd name="connsiteX73" fmla="*/ 93254 w 948997"/>
                <a:gd name="connsiteY73" fmla="*/ 861227 h 948995"/>
                <a:gd name="connsiteX74" fmla="*/ 93254 w 948997"/>
                <a:gd name="connsiteY74" fmla="*/ 126167 h 948995"/>
                <a:gd name="connsiteX75" fmla="*/ 186508 w 948997"/>
                <a:gd name="connsiteY75" fmla="*/ 126167 h 948995"/>
                <a:gd name="connsiteX76" fmla="*/ 397701 w 948997"/>
                <a:gd name="connsiteY76" fmla="*/ 570495 h 948995"/>
                <a:gd name="connsiteX77" fmla="*/ 367531 w 948997"/>
                <a:gd name="connsiteY77" fmla="*/ 570495 h 948995"/>
                <a:gd name="connsiteX78" fmla="*/ 367531 w 948997"/>
                <a:gd name="connsiteY78" fmla="*/ 447070 h 948995"/>
                <a:gd name="connsiteX79" fmla="*/ 397701 w 948997"/>
                <a:gd name="connsiteY79" fmla="*/ 447070 h 948995"/>
                <a:gd name="connsiteX80" fmla="*/ 397701 w 948997"/>
                <a:gd name="connsiteY80" fmla="*/ 570495 h 948995"/>
                <a:gd name="connsiteX81" fmla="*/ 337360 w 948997"/>
                <a:gd name="connsiteY81" fmla="*/ 570495 h 948995"/>
                <a:gd name="connsiteX82" fmla="*/ 307190 w 948997"/>
                <a:gd name="connsiteY82" fmla="*/ 570495 h 948995"/>
                <a:gd name="connsiteX83" fmla="*/ 307190 w 948997"/>
                <a:gd name="connsiteY83" fmla="*/ 416900 h 948995"/>
                <a:gd name="connsiteX84" fmla="*/ 337360 w 948997"/>
                <a:gd name="connsiteY84" fmla="*/ 416900 h 948995"/>
                <a:gd name="connsiteX85" fmla="*/ 337360 w 948997"/>
                <a:gd name="connsiteY85" fmla="*/ 570495 h 948995"/>
                <a:gd name="connsiteX86" fmla="*/ 277020 w 948997"/>
                <a:gd name="connsiteY86" fmla="*/ 570495 h 948995"/>
                <a:gd name="connsiteX87" fmla="*/ 246849 w 948997"/>
                <a:gd name="connsiteY87" fmla="*/ 570495 h 948995"/>
                <a:gd name="connsiteX88" fmla="*/ 246849 w 948997"/>
                <a:gd name="connsiteY88" fmla="*/ 510154 h 948995"/>
                <a:gd name="connsiteX89" fmla="*/ 277020 w 948997"/>
                <a:gd name="connsiteY89" fmla="*/ 510154 h 948995"/>
                <a:gd name="connsiteX90" fmla="*/ 277020 w 948997"/>
                <a:gd name="connsiteY90" fmla="*/ 570495 h 948995"/>
                <a:gd name="connsiteX91" fmla="*/ 452557 w 948997"/>
                <a:gd name="connsiteY91" fmla="*/ 600665 h 948995"/>
                <a:gd name="connsiteX92" fmla="*/ 323647 w 948997"/>
                <a:gd name="connsiteY92" fmla="*/ 661005 h 948995"/>
                <a:gd name="connsiteX93" fmla="*/ 194737 w 948997"/>
                <a:gd name="connsiteY93" fmla="*/ 600665 h 948995"/>
                <a:gd name="connsiteX94" fmla="*/ 452557 w 948997"/>
                <a:gd name="connsiteY94" fmla="*/ 600665 h 948995"/>
                <a:gd name="connsiteX95" fmla="*/ 471756 w 948997"/>
                <a:gd name="connsiteY95" fmla="*/ 570495 h 948995"/>
                <a:gd name="connsiteX96" fmla="*/ 427872 w 948997"/>
                <a:gd name="connsiteY96" fmla="*/ 570495 h 948995"/>
                <a:gd name="connsiteX97" fmla="*/ 427872 w 948997"/>
                <a:gd name="connsiteY97" fmla="*/ 416900 h 948995"/>
                <a:gd name="connsiteX98" fmla="*/ 367531 w 948997"/>
                <a:gd name="connsiteY98" fmla="*/ 416900 h 948995"/>
                <a:gd name="connsiteX99" fmla="*/ 367531 w 948997"/>
                <a:gd name="connsiteY99" fmla="*/ 386729 h 948995"/>
                <a:gd name="connsiteX100" fmla="*/ 277020 w 948997"/>
                <a:gd name="connsiteY100" fmla="*/ 386729 h 948995"/>
                <a:gd name="connsiteX101" fmla="*/ 277020 w 948997"/>
                <a:gd name="connsiteY101" fmla="*/ 477240 h 948995"/>
                <a:gd name="connsiteX102" fmla="*/ 216679 w 948997"/>
                <a:gd name="connsiteY102" fmla="*/ 477240 h 948995"/>
                <a:gd name="connsiteX103" fmla="*/ 216679 w 948997"/>
                <a:gd name="connsiteY103" fmla="*/ 567752 h 948995"/>
                <a:gd name="connsiteX104" fmla="*/ 172794 w 948997"/>
                <a:gd name="connsiteY104" fmla="*/ 567752 h 948995"/>
                <a:gd name="connsiteX105" fmla="*/ 153595 w 948997"/>
                <a:gd name="connsiteY105" fmla="*/ 490954 h 948995"/>
                <a:gd name="connsiteX106" fmla="*/ 320904 w 948997"/>
                <a:gd name="connsiteY106" fmla="*/ 323646 h 948995"/>
                <a:gd name="connsiteX107" fmla="*/ 488213 w 948997"/>
                <a:gd name="connsiteY107" fmla="*/ 490954 h 948995"/>
                <a:gd name="connsiteX108" fmla="*/ 471756 w 948997"/>
                <a:gd name="connsiteY108" fmla="*/ 570495 h 948995"/>
                <a:gd name="connsiteX109" fmla="*/ 471756 w 948997"/>
                <a:gd name="connsiteY109" fmla="*/ 570495 h 948995"/>
                <a:gd name="connsiteX110" fmla="*/ 373017 w 948997"/>
                <a:gd name="connsiteY110" fmla="*/ 759745 h 948995"/>
                <a:gd name="connsiteX111" fmla="*/ 367531 w 948997"/>
                <a:gd name="connsiteY111" fmla="*/ 754260 h 948995"/>
                <a:gd name="connsiteX112" fmla="*/ 373017 w 948997"/>
                <a:gd name="connsiteY112" fmla="*/ 748774 h 948995"/>
                <a:gd name="connsiteX113" fmla="*/ 460785 w 948997"/>
                <a:gd name="connsiteY113" fmla="*/ 715861 h 948995"/>
                <a:gd name="connsiteX114" fmla="*/ 460785 w 948997"/>
                <a:gd name="connsiteY114" fmla="*/ 795401 h 948995"/>
                <a:gd name="connsiteX115" fmla="*/ 373017 w 948997"/>
                <a:gd name="connsiteY115" fmla="*/ 759745 h 948995"/>
                <a:gd name="connsiteX116" fmla="*/ 490955 w 948997"/>
                <a:gd name="connsiteY116" fmla="*/ 798144 h 948995"/>
                <a:gd name="connsiteX117" fmla="*/ 490955 w 948997"/>
                <a:gd name="connsiteY117" fmla="*/ 767973 h 948995"/>
                <a:gd name="connsiteX118" fmla="*/ 795403 w 948997"/>
                <a:gd name="connsiteY118" fmla="*/ 767973 h 948995"/>
                <a:gd name="connsiteX119" fmla="*/ 795403 w 948997"/>
                <a:gd name="connsiteY119" fmla="*/ 798144 h 948995"/>
                <a:gd name="connsiteX120" fmla="*/ 490955 w 948997"/>
                <a:gd name="connsiteY120" fmla="*/ 798144 h 948995"/>
                <a:gd name="connsiteX121" fmla="*/ 795403 w 948997"/>
                <a:gd name="connsiteY121" fmla="*/ 737803 h 948995"/>
                <a:gd name="connsiteX122" fmla="*/ 490955 w 948997"/>
                <a:gd name="connsiteY122" fmla="*/ 737803 h 948995"/>
                <a:gd name="connsiteX123" fmla="*/ 490955 w 948997"/>
                <a:gd name="connsiteY123" fmla="*/ 707633 h 948995"/>
                <a:gd name="connsiteX124" fmla="*/ 795403 w 948997"/>
                <a:gd name="connsiteY124" fmla="*/ 707633 h 948995"/>
                <a:gd name="connsiteX125" fmla="*/ 795403 w 948997"/>
                <a:gd name="connsiteY125" fmla="*/ 737803 h 948995"/>
                <a:gd name="connsiteX126" fmla="*/ 611637 w 948997"/>
                <a:gd name="connsiteY126" fmla="*/ 677462 h 948995"/>
                <a:gd name="connsiteX127" fmla="*/ 581467 w 948997"/>
                <a:gd name="connsiteY127" fmla="*/ 677462 h 948995"/>
                <a:gd name="connsiteX128" fmla="*/ 581467 w 948997"/>
                <a:gd name="connsiteY128" fmla="*/ 340102 h 948995"/>
                <a:gd name="connsiteX129" fmla="*/ 611637 w 948997"/>
                <a:gd name="connsiteY129" fmla="*/ 334617 h 948995"/>
                <a:gd name="connsiteX130" fmla="*/ 611637 w 948997"/>
                <a:gd name="connsiteY130" fmla="*/ 677462 h 948995"/>
                <a:gd name="connsiteX131" fmla="*/ 567753 w 948997"/>
                <a:gd name="connsiteY131" fmla="*/ 32913 h 948995"/>
                <a:gd name="connsiteX132" fmla="*/ 704891 w 948997"/>
                <a:gd name="connsiteY132" fmla="*/ 156337 h 948995"/>
                <a:gd name="connsiteX133" fmla="*/ 641808 w 948997"/>
                <a:gd name="connsiteY133" fmla="*/ 156337 h 948995"/>
                <a:gd name="connsiteX134" fmla="*/ 567753 w 948997"/>
                <a:gd name="connsiteY134" fmla="*/ 95997 h 948995"/>
                <a:gd name="connsiteX135" fmla="*/ 490955 w 948997"/>
                <a:gd name="connsiteY135" fmla="*/ 172794 h 948995"/>
                <a:gd name="connsiteX136" fmla="*/ 567753 w 948997"/>
                <a:gd name="connsiteY136" fmla="*/ 249591 h 948995"/>
                <a:gd name="connsiteX137" fmla="*/ 641808 w 948997"/>
                <a:gd name="connsiteY137" fmla="*/ 189250 h 948995"/>
                <a:gd name="connsiteX138" fmla="*/ 704891 w 948997"/>
                <a:gd name="connsiteY138" fmla="*/ 189250 h 948995"/>
                <a:gd name="connsiteX139" fmla="*/ 567753 w 948997"/>
                <a:gd name="connsiteY139" fmla="*/ 312675 h 948995"/>
                <a:gd name="connsiteX140" fmla="*/ 430615 w 948997"/>
                <a:gd name="connsiteY140" fmla="*/ 175537 h 948995"/>
                <a:gd name="connsiteX141" fmla="*/ 567753 w 948997"/>
                <a:gd name="connsiteY141" fmla="*/ 32913 h 948995"/>
                <a:gd name="connsiteX142" fmla="*/ 567753 w 948997"/>
                <a:gd name="connsiteY142" fmla="*/ 32913 h 948995"/>
                <a:gd name="connsiteX143" fmla="*/ 608895 w 948997"/>
                <a:gd name="connsiteY143" fmla="*/ 186508 h 948995"/>
                <a:gd name="connsiteX144" fmla="*/ 565010 w 948997"/>
                <a:gd name="connsiteY144" fmla="*/ 216678 h 948995"/>
                <a:gd name="connsiteX145" fmla="*/ 518383 w 948997"/>
                <a:gd name="connsiteY145" fmla="*/ 170051 h 948995"/>
                <a:gd name="connsiteX146" fmla="*/ 565010 w 948997"/>
                <a:gd name="connsiteY146" fmla="*/ 123424 h 948995"/>
                <a:gd name="connsiteX147" fmla="*/ 608895 w 948997"/>
                <a:gd name="connsiteY147" fmla="*/ 153594 h 948995"/>
                <a:gd name="connsiteX148" fmla="*/ 551296 w 948997"/>
                <a:gd name="connsiteY148" fmla="*/ 153594 h 948995"/>
                <a:gd name="connsiteX149" fmla="*/ 551296 w 948997"/>
                <a:gd name="connsiteY149" fmla="*/ 183765 h 948995"/>
                <a:gd name="connsiteX150" fmla="*/ 608895 w 948997"/>
                <a:gd name="connsiteY150" fmla="*/ 183765 h 948995"/>
                <a:gd name="connsiteX151" fmla="*/ 213936 w 948997"/>
                <a:gd name="connsiteY151" fmla="*/ 49370 h 948995"/>
                <a:gd name="connsiteX152" fmla="*/ 230393 w 948997"/>
                <a:gd name="connsiteY152" fmla="*/ 32913 h 948995"/>
                <a:gd name="connsiteX153" fmla="*/ 414158 w 948997"/>
                <a:gd name="connsiteY153" fmla="*/ 32913 h 948995"/>
                <a:gd name="connsiteX154" fmla="*/ 430615 w 948997"/>
                <a:gd name="connsiteY154" fmla="*/ 49370 h 948995"/>
                <a:gd name="connsiteX155" fmla="*/ 430615 w 948997"/>
                <a:gd name="connsiteY155" fmla="*/ 74054 h 948995"/>
                <a:gd name="connsiteX156" fmla="*/ 405930 w 948997"/>
                <a:gd name="connsiteY156" fmla="*/ 123424 h 948995"/>
                <a:gd name="connsiteX157" fmla="*/ 230393 w 948997"/>
                <a:gd name="connsiteY157" fmla="*/ 123424 h 948995"/>
                <a:gd name="connsiteX158" fmla="*/ 213936 w 948997"/>
                <a:gd name="connsiteY158" fmla="*/ 106968 h 948995"/>
                <a:gd name="connsiteX159" fmla="*/ 213936 w 948997"/>
                <a:gd name="connsiteY159" fmla="*/ 49370 h 948995"/>
                <a:gd name="connsiteX160" fmla="*/ 611637 w 948997"/>
                <a:gd name="connsiteY160" fmla="*/ 874941 h 948995"/>
                <a:gd name="connsiteX161" fmla="*/ 565010 w 948997"/>
                <a:gd name="connsiteY161" fmla="*/ 921568 h 948995"/>
                <a:gd name="connsiteX162" fmla="*/ 76798 w 948997"/>
                <a:gd name="connsiteY162" fmla="*/ 921568 h 948995"/>
                <a:gd name="connsiteX163" fmla="*/ 30171 w 948997"/>
                <a:gd name="connsiteY163" fmla="*/ 874941 h 948995"/>
                <a:gd name="connsiteX164" fmla="*/ 30171 w 948997"/>
                <a:gd name="connsiteY164" fmla="*/ 109710 h 948995"/>
                <a:gd name="connsiteX165" fmla="*/ 76798 w 948997"/>
                <a:gd name="connsiteY165" fmla="*/ 63084 h 948995"/>
                <a:gd name="connsiteX166" fmla="*/ 183766 w 948997"/>
                <a:gd name="connsiteY166" fmla="*/ 63084 h 948995"/>
                <a:gd name="connsiteX167" fmla="*/ 183766 w 948997"/>
                <a:gd name="connsiteY167" fmla="*/ 93254 h 948995"/>
                <a:gd name="connsiteX168" fmla="*/ 93254 w 948997"/>
                <a:gd name="connsiteY168" fmla="*/ 93254 h 948995"/>
                <a:gd name="connsiteX169" fmla="*/ 63084 w 948997"/>
                <a:gd name="connsiteY169" fmla="*/ 123424 h 948995"/>
                <a:gd name="connsiteX170" fmla="*/ 63084 w 948997"/>
                <a:gd name="connsiteY170" fmla="*/ 858485 h 948995"/>
                <a:gd name="connsiteX171" fmla="*/ 93254 w 948997"/>
                <a:gd name="connsiteY171" fmla="*/ 888655 h 948995"/>
                <a:gd name="connsiteX172" fmla="*/ 551296 w 948997"/>
                <a:gd name="connsiteY172" fmla="*/ 888655 h 948995"/>
                <a:gd name="connsiteX173" fmla="*/ 581467 w 948997"/>
                <a:gd name="connsiteY173" fmla="*/ 858485 h 948995"/>
                <a:gd name="connsiteX174" fmla="*/ 581467 w 948997"/>
                <a:gd name="connsiteY174" fmla="*/ 828314 h 948995"/>
                <a:gd name="connsiteX175" fmla="*/ 611637 w 948997"/>
                <a:gd name="connsiteY175" fmla="*/ 828314 h 948995"/>
                <a:gd name="connsiteX176" fmla="*/ 611637 w 948997"/>
                <a:gd name="connsiteY176" fmla="*/ 874941 h 948995"/>
                <a:gd name="connsiteX177" fmla="*/ 872200 w 948997"/>
                <a:gd name="connsiteY177" fmla="*/ 798144 h 948995"/>
                <a:gd name="connsiteX178" fmla="*/ 825573 w 948997"/>
                <a:gd name="connsiteY178" fmla="*/ 798144 h 948995"/>
                <a:gd name="connsiteX179" fmla="*/ 825573 w 948997"/>
                <a:gd name="connsiteY179" fmla="*/ 707633 h 948995"/>
                <a:gd name="connsiteX180" fmla="*/ 872200 w 948997"/>
                <a:gd name="connsiteY180" fmla="*/ 707633 h 948995"/>
                <a:gd name="connsiteX181" fmla="*/ 918827 w 948997"/>
                <a:gd name="connsiteY181" fmla="*/ 754260 h 948995"/>
                <a:gd name="connsiteX182" fmla="*/ 872200 w 948997"/>
                <a:gd name="connsiteY182" fmla="*/ 798144 h 948995"/>
                <a:gd name="connsiteX183" fmla="*/ 872200 w 948997"/>
                <a:gd name="connsiteY183" fmla="*/ 798144 h 94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948997" h="948995">
                  <a:moveTo>
                    <a:pt x="872200" y="677462"/>
                  </a:moveTo>
                  <a:lnTo>
                    <a:pt x="641808" y="677462"/>
                  </a:lnTo>
                  <a:lnTo>
                    <a:pt x="641808" y="320903"/>
                  </a:lnTo>
                  <a:cubicBezTo>
                    <a:pt x="647293" y="318160"/>
                    <a:pt x="652779" y="315418"/>
                    <a:pt x="658264" y="312675"/>
                  </a:cubicBezTo>
                  <a:lnTo>
                    <a:pt x="713120" y="381244"/>
                  </a:lnTo>
                  <a:cubicBezTo>
                    <a:pt x="688435" y="405929"/>
                    <a:pt x="671978" y="441584"/>
                    <a:pt x="671978" y="477240"/>
                  </a:cubicBezTo>
                  <a:cubicBezTo>
                    <a:pt x="671978" y="554038"/>
                    <a:pt x="735062" y="614379"/>
                    <a:pt x="809116" y="614379"/>
                  </a:cubicBezTo>
                  <a:cubicBezTo>
                    <a:pt x="883171" y="614379"/>
                    <a:pt x="946255" y="551295"/>
                    <a:pt x="946255" y="477240"/>
                  </a:cubicBezTo>
                  <a:cubicBezTo>
                    <a:pt x="946255" y="400443"/>
                    <a:pt x="883171" y="340102"/>
                    <a:pt x="809116" y="340102"/>
                  </a:cubicBezTo>
                  <a:cubicBezTo>
                    <a:pt x="781689" y="340102"/>
                    <a:pt x="757004" y="348331"/>
                    <a:pt x="735062" y="362045"/>
                  </a:cubicBezTo>
                  <a:lnTo>
                    <a:pt x="680206" y="293475"/>
                  </a:lnTo>
                  <a:cubicBezTo>
                    <a:pt x="707634" y="266048"/>
                    <a:pt x="726833" y="230392"/>
                    <a:pt x="732319" y="186508"/>
                  </a:cubicBezTo>
                  <a:lnTo>
                    <a:pt x="784432" y="186508"/>
                  </a:lnTo>
                  <a:lnTo>
                    <a:pt x="814602" y="246849"/>
                  </a:lnTo>
                  <a:lnTo>
                    <a:pt x="940769" y="246849"/>
                  </a:lnTo>
                  <a:lnTo>
                    <a:pt x="902371" y="170051"/>
                  </a:lnTo>
                  <a:lnTo>
                    <a:pt x="940769" y="93254"/>
                  </a:lnTo>
                  <a:lnTo>
                    <a:pt x="814602" y="93254"/>
                  </a:lnTo>
                  <a:lnTo>
                    <a:pt x="784432" y="153594"/>
                  </a:lnTo>
                  <a:lnTo>
                    <a:pt x="732319" y="153594"/>
                  </a:lnTo>
                  <a:cubicBezTo>
                    <a:pt x="724091" y="68569"/>
                    <a:pt x="652779" y="0"/>
                    <a:pt x="565010" y="0"/>
                  </a:cubicBezTo>
                  <a:cubicBezTo>
                    <a:pt x="523869" y="0"/>
                    <a:pt x="485470" y="13714"/>
                    <a:pt x="458042" y="38399"/>
                  </a:cubicBezTo>
                  <a:cubicBezTo>
                    <a:pt x="455300" y="16456"/>
                    <a:pt x="436100" y="0"/>
                    <a:pt x="414158" y="0"/>
                  </a:cubicBezTo>
                  <a:lnTo>
                    <a:pt x="230393" y="0"/>
                  </a:lnTo>
                  <a:cubicBezTo>
                    <a:pt x="211193" y="0"/>
                    <a:pt x="194737" y="13714"/>
                    <a:pt x="186508" y="30170"/>
                  </a:cubicBezTo>
                  <a:lnTo>
                    <a:pt x="76798" y="30170"/>
                  </a:lnTo>
                  <a:cubicBezTo>
                    <a:pt x="35656" y="30170"/>
                    <a:pt x="0" y="65826"/>
                    <a:pt x="0" y="106968"/>
                  </a:cubicBezTo>
                  <a:lnTo>
                    <a:pt x="0" y="872198"/>
                  </a:lnTo>
                  <a:cubicBezTo>
                    <a:pt x="0" y="913340"/>
                    <a:pt x="35656" y="948995"/>
                    <a:pt x="76798" y="948995"/>
                  </a:cubicBezTo>
                  <a:lnTo>
                    <a:pt x="565010" y="948995"/>
                  </a:lnTo>
                  <a:cubicBezTo>
                    <a:pt x="606152" y="948995"/>
                    <a:pt x="641808" y="913340"/>
                    <a:pt x="641808" y="872198"/>
                  </a:cubicBezTo>
                  <a:lnTo>
                    <a:pt x="641808" y="825571"/>
                  </a:lnTo>
                  <a:lnTo>
                    <a:pt x="872200" y="825571"/>
                  </a:lnTo>
                  <a:cubicBezTo>
                    <a:pt x="913342" y="825571"/>
                    <a:pt x="948998" y="789916"/>
                    <a:pt x="948998" y="748774"/>
                  </a:cubicBezTo>
                  <a:cubicBezTo>
                    <a:pt x="948998" y="707633"/>
                    <a:pt x="913342" y="677462"/>
                    <a:pt x="872200" y="677462"/>
                  </a:cubicBezTo>
                  <a:lnTo>
                    <a:pt x="872200" y="677462"/>
                  </a:lnTo>
                  <a:close/>
                  <a:moveTo>
                    <a:pt x="918827" y="477240"/>
                  </a:moveTo>
                  <a:cubicBezTo>
                    <a:pt x="918827" y="537581"/>
                    <a:pt x="869457" y="584208"/>
                    <a:pt x="811859" y="584208"/>
                  </a:cubicBezTo>
                  <a:cubicBezTo>
                    <a:pt x="754261" y="584208"/>
                    <a:pt x="704891" y="534839"/>
                    <a:pt x="704891" y="477240"/>
                  </a:cubicBezTo>
                  <a:cubicBezTo>
                    <a:pt x="704891" y="416900"/>
                    <a:pt x="754261" y="370273"/>
                    <a:pt x="811859" y="370273"/>
                  </a:cubicBezTo>
                  <a:cubicBezTo>
                    <a:pt x="869457" y="370273"/>
                    <a:pt x="918827" y="419643"/>
                    <a:pt x="918827" y="477240"/>
                  </a:cubicBezTo>
                  <a:lnTo>
                    <a:pt x="918827" y="477240"/>
                  </a:lnTo>
                  <a:close/>
                  <a:moveTo>
                    <a:pt x="836544" y="216678"/>
                  </a:moveTo>
                  <a:lnTo>
                    <a:pt x="820088" y="186508"/>
                  </a:lnTo>
                  <a:lnTo>
                    <a:pt x="877686" y="186508"/>
                  </a:lnTo>
                  <a:lnTo>
                    <a:pt x="894142" y="216678"/>
                  </a:lnTo>
                  <a:lnTo>
                    <a:pt x="836544" y="216678"/>
                  </a:lnTo>
                  <a:close/>
                  <a:moveTo>
                    <a:pt x="836544" y="126167"/>
                  </a:moveTo>
                  <a:lnTo>
                    <a:pt x="894142" y="126167"/>
                  </a:lnTo>
                  <a:lnTo>
                    <a:pt x="877686" y="156337"/>
                  </a:lnTo>
                  <a:lnTo>
                    <a:pt x="820088" y="156337"/>
                  </a:lnTo>
                  <a:lnTo>
                    <a:pt x="836544" y="126167"/>
                  </a:lnTo>
                  <a:close/>
                  <a:moveTo>
                    <a:pt x="186508" y="126167"/>
                  </a:moveTo>
                  <a:cubicBezTo>
                    <a:pt x="191994" y="142624"/>
                    <a:pt x="208450" y="156337"/>
                    <a:pt x="230393" y="156337"/>
                  </a:cubicBezTo>
                  <a:lnTo>
                    <a:pt x="400444" y="156337"/>
                  </a:lnTo>
                  <a:cubicBezTo>
                    <a:pt x="400444" y="161823"/>
                    <a:pt x="400444" y="167308"/>
                    <a:pt x="400444" y="172794"/>
                  </a:cubicBezTo>
                  <a:cubicBezTo>
                    <a:pt x="400444" y="222163"/>
                    <a:pt x="422386" y="266048"/>
                    <a:pt x="455300" y="296218"/>
                  </a:cubicBezTo>
                  <a:lnTo>
                    <a:pt x="430615" y="326389"/>
                  </a:lnTo>
                  <a:cubicBezTo>
                    <a:pt x="400444" y="307189"/>
                    <a:pt x="362045" y="293475"/>
                    <a:pt x="323647" y="293475"/>
                  </a:cubicBezTo>
                  <a:cubicBezTo>
                    <a:pt x="213936" y="293475"/>
                    <a:pt x="126167" y="383987"/>
                    <a:pt x="126167" y="490954"/>
                  </a:cubicBezTo>
                  <a:cubicBezTo>
                    <a:pt x="126167" y="600665"/>
                    <a:pt x="216679" y="688433"/>
                    <a:pt x="323647" y="688433"/>
                  </a:cubicBezTo>
                  <a:cubicBezTo>
                    <a:pt x="433357" y="688433"/>
                    <a:pt x="521126" y="597922"/>
                    <a:pt x="521126" y="490954"/>
                  </a:cubicBezTo>
                  <a:cubicBezTo>
                    <a:pt x="521126" y="433357"/>
                    <a:pt x="496441" y="378501"/>
                    <a:pt x="455300" y="342845"/>
                  </a:cubicBezTo>
                  <a:lnTo>
                    <a:pt x="479984" y="312675"/>
                  </a:lnTo>
                  <a:cubicBezTo>
                    <a:pt x="501927" y="326389"/>
                    <a:pt x="526611" y="334617"/>
                    <a:pt x="554039" y="337360"/>
                  </a:cubicBezTo>
                  <a:lnTo>
                    <a:pt x="554039" y="677462"/>
                  </a:lnTo>
                  <a:lnTo>
                    <a:pt x="474499" y="677462"/>
                  </a:lnTo>
                  <a:lnTo>
                    <a:pt x="364788" y="718604"/>
                  </a:lnTo>
                  <a:cubicBezTo>
                    <a:pt x="351074" y="724089"/>
                    <a:pt x="340103" y="737803"/>
                    <a:pt x="340103" y="754260"/>
                  </a:cubicBezTo>
                  <a:cubicBezTo>
                    <a:pt x="340103" y="770716"/>
                    <a:pt x="351074" y="784430"/>
                    <a:pt x="364788" y="789916"/>
                  </a:cubicBezTo>
                  <a:lnTo>
                    <a:pt x="474499" y="831057"/>
                  </a:lnTo>
                  <a:lnTo>
                    <a:pt x="554039" y="831057"/>
                  </a:lnTo>
                  <a:lnTo>
                    <a:pt x="554039" y="861227"/>
                  </a:lnTo>
                  <a:lnTo>
                    <a:pt x="93254" y="861227"/>
                  </a:lnTo>
                  <a:lnTo>
                    <a:pt x="93254" y="126167"/>
                  </a:lnTo>
                  <a:lnTo>
                    <a:pt x="186508" y="126167"/>
                  </a:lnTo>
                  <a:close/>
                  <a:moveTo>
                    <a:pt x="397701" y="570495"/>
                  </a:moveTo>
                  <a:lnTo>
                    <a:pt x="367531" y="570495"/>
                  </a:lnTo>
                  <a:lnTo>
                    <a:pt x="367531" y="447070"/>
                  </a:lnTo>
                  <a:lnTo>
                    <a:pt x="397701" y="447070"/>
                  </a:lnTo>
                  <a:lnTo>
                    <a:pt x="397701" y="570495"/>
                  </a:lnTo>
                  <a:close/>
                  <a:moveTo>
                    <a:pt x="337360" y="570495"/>
                  </a:moveTo>
                  <a:lnTo>
                    <a:pt x="307190" y="570495"/>
                  </a:lnTo>
                  <a:lnTo>
                    <a:pt x="307190" y="416900"/>
                  </a:lnTo>
                  <a:lnTo>
                    <a:pt x="337360" y="416900"/>
                  </a:lnTo>
                  <a:lnTo>
                    <a:pt x="337360" y="570495"/>
                  </a:lnTo>
                  <a:close/>
                  <a:moveTo>
                    <a:pt x="277020" y="570495"/>
                  </a:moveTo>
                  <a:lnTo>
                    <a:pt x="246849" y="570495"/>
                  </a:lnTo>
                  <a:lnTo>
                    <a:pt x="246849" y="510154"/>
                  </a:lnTo>
                  <a:lnTo>
                    <a:pt x="277020" y="510154"/>
                  </a:lnTo>
                  <a:lnTo>
                    <a:pt x="277020" y="570495"/>
                  </a:lnTo>
                  <a:close/>
                  <a:moveTo>
                    <a:pt x="452557" y="600665"/>
                  </a:moveTo>
                  <a:cubicBezTo>
                    <a:pt x="422386" y="639064"/>
                    <a:pt x="375759" y="661005"/>
                    <a:pt x="323647" y="661005"/>
                  </a:cubicBezTo>
                  <a:cubicBezTo>
                    <a:pt x="271534" y="661005"/>
                    <a:pt x="224907" y="636321"/>
                    <a:pt x="194737" y="600665"/>
                  </a:cubicBezTo>
                  <a:lnTo>
                    <a:pt x="452557" y="600665"/>
                  </a:lnTo>
                  <a:close/>
                  <a:moveTo>
                    <a:pt x="471756" y="570495"/>
                  </a:moveTo>
                  <a:lnTo>
                    <a:pt x="427872" y="570495"/>
                  </a:lnTo>
                  <a:lnTo>
                    <a:pt x="427872" y="416900"/>
                  </a:lnTo>
                  <a:lnTo>
                    <a:pt x="367531" y="416900"/>
                  </a:lnTo>
                  <a:lnTo>
                    <a:pt x="367531" y="386729"/>
                  </a:lnTo>
                  <a:lnTo>
                    <a:pt x="277020" y="386729"/>
                  </a:lnTo>
                  <a:lnTo>
                    <a:pt x="277020" y="477240"/>
                  </a:lnTo>
                  <a:lnTo>
                    <a:pt x="216679" y="477240"/>
                  </a:lnTo>
                  <a:lnTo>
                    <a:pt x="216679" y="567752"/>
                  </a:lnTo>
                  <a:lnTo>
                    <a:pt x="172794" y="567752"/>
                  </a:lnTo>
                  <a:cubicBezTo>
                    <a:pt x="161823" y="545810"/>
                    <a:pt x="153595" y="518382"/>
                    <a:pt x="153595" y="490954"/>
                  </a:cubicBezTo>
                  <a:cubicBezTo>
                    <a:pt x="153595" y="397701"/>
                    <a:pt x="230393" y="323646"/>
                    <a:pt x="320904" y="323646"/>
                  </a:cubicBezTo>
                  <a:cubicBezTo>
                    <a:pt x="411415" y="323646"/>
                    <a:pt x="488213" y="400443"/>
                    <a:pt x="488213" y="490954"/>
                  </a:cubicBezTo>
                  <a:cubicBezTo>
                    <a:pt x="490955" y="521125"/>
                    <a:pt x="482727" y="545810"/>
                    <a:pt x="471756" y="570495"/>
                  </a:cubicBezTo>
                  <a:lnTo>
                    <a:pt x="471756" y="570495"/>
                  </a:lnTo>
                  <a:close/>
                  <a:moveTo>
                    <a:pt x="373017" y="759745"/>
                  </a:moveTo>
                  <a:cubicBezTo>
                    <a:pt x="370274" y="759745"/>
                    <a:pt x="367531" y="757002"/>
                    <a:pt x="367531" y="754260"/>
                  </a:cubicBezTo>
                  <a:cubicBezTo>
                    <a:pt x="367531" y="751517"/>
                    <a:pt x="370274" y="748774"/>
                    <a:pt x="373017" y="748774"/>
                  </a:cubicBezTo>
                  <a:lnTo>
                    <a:pt x="460785" y="715861"/>
                  </a:lnTo>
                  <a:lnTo>
                    <a:pt x="460785" y="795401"/>
                  </a:lnTo>
                  <a:lnTo>
                    <a:pt x="373017" y="759745"/>
                  </a:lnTo>
                  <a:close/>
                  <a:moveTo>
                    <a:pt x="490955" y="798144"/>
                  </a:moveTo>
                  <a:lnTo>
                    <a:pt x="490955" y="767973"/>
                  </a:lnTo>
                  <a:lnTo>
                    <a:pt x="795403" y="767973"/>
                  </a:lnTo>
                  <a:lnTo>
                    <a:pt x="795403" y="798144"/>
                  </a:lnTo>
                  <a:lnTo>
                    <a:pt x="490955" y="798144"/>
                  </a:lnTo>
                  <a:close/>
                  <a:moveTo>
                    <a:pt x="795403" y="737803"/>
                  </a:moveTo>
                  <a:lnTo>
                    <a:pt x="490955" y="737803"/>
                  </a:lnTo>
                  <a:lnTo>
                    <a:pt x="490955" y="707633"/>
                  </a:lnTo>
                  <a:lnTo>
                    <a:pt x="795403" y="707633"/>
                  </a:lnTo>
                  <a:lnTo>
                    <a:pt x="795403" y="737803"/>
                  </a:lnTo>
                  <a:close/>
                  <a:moveTo>
                    <a:pt x="611637" y="677462"/>
                  </a:moveTo>
                  <a:lnTo>
                    <a:pt x="581467" y="677462"/>
                  </a:lnTo>
                  <a:lnTo>
                    <a:pt x="581467" y="340102"/>
                  </a:lnTo>
                  <a:cubicBezTo>
                    <a:pt x="592438" y="340102"/>
                    <a:pt x="603409" y="337360"/>
                    <a:pt x="611637" y="334617"/>
                  </a:cubicBezTo>
                  <a:lnTo>
                    <a:pt x="611637" y="677462"/>
                  </a:lnTo>
                  <a:close/>
                  <a:moveTo>
                    <a:pt x="567753" y="32913"/>
                  </a:moveTo>
                  <a:cubicBezTo>
                    <a:pt x="639065" y="32913"/>
                    <a:pt x="696663" y="87768"/>
                    <a:pt x="704891" y="156337"/>
                  </a:cubicBezTo>
                  <a:lnTo>
                    <a:pt x="641808" y="156337"/>
                  </a:lnTo>
                  <a:cubicBezTo>
                    <a:pt x="633579" y="120681"/>
                    <a:pt x="603409" y="95997"/>
                    <a:pt x="567753" y="95997"/>
                  </a:cubicBezTo>
                  <a:cubicBezTo>
                    <a:pt x="526611" y="95997"/>
                    <a:pt x="490955" y="131653"/>
                    <a:pt x="490955" y="172794"/>
                  </a:cubicBezTo>
                  <a:cubicBezTo>
                    <a:pt x="490955" y="213936"/>
                    <a:pt x="526611" y="249591"/>
                    <a:pt x="567753" y="249591"/>
                  </a:cubicBezTo>
                  <a:cubicBezTo>
                    <a:pt x="603409" y="249591"/>
                    <a:pt x="636322" y="222163"/>
                    <a:pt x="641808" y="189250"/>
                  </a:cubicBezTo>
                  <a:lnTo>
                    <a:pt x="704891" y="189250"/>
                  </a:lnTo>
                  <a:cubicBezTo>
                    <a:pt x="696663" y="257819"/>
                    <a:pt x="639065" y="312675"/>
                    <a:pt x="567753" y="312675"/>
                  </a:cubicBezTo>
                  <a:cubicBezTo>
                    <a:pt x="490955" y="312675"/>
                    <a:pt x="430615" y="249591"/>
                    <a:pt x="430615" y="175537"/>
                  </a:cubicBezTo>
                  <a:cubicBezTo>
                    <a:pt x="427872" y="95997"/>
                    <a:pt x="490955" y="32913"/>
                    <a:pt x="567753" y="32913"/>
                  </a:cubicBezTo>
                  <a:lnTo>
                    <a:pt x="567753" y="32913"/>
                  </a:lnTo>
                  <a:close/>
                  <a:moveTo>
                    <a:pt x="608895" y="186508"/>
                  </a:moveTo>
                  <a:cubicBezTo>
                    <a:pt x="603409" y="202964"/>
                    <a:pt x="586952" y="216678"/>
                    <a:pt x="565010" y="216678"/>
                  </a:cubicBezTo>
                  <a:cubicBezTo>
                    <a:pt x="540325" y="216678"/>
                    <a:pt x="518383" y="194736"/>
                    <a:pt x="518383" y="170051"/>
                  </a:cubicBezTo>
                  <a:cubicBezTo>
                    <a:pt x="518383" y="145366"/>
                    <a:pt x="540325" y="123424"/>
                    <a:pt x="565010" y="123424"/>
                  </a:cubicBezTo>
                  <a:cubicBezTo>
                    <a:pt x="584210" y="123424"/>
                    <a:pt x="600666" y="137138"/>
                    <a:pt x="608895" y="153594"/>
                  </a:cubicBezTo>
                  <a:lnTo>
                    <a:pt x="551296" y="153594"/>
                  </a:lnTo>
                  <a:lnTo>
                    <a:pt x="551296" y="183765"/>
                  </a:lnTo>
                  <a:lnTo>
                    <a:pt x="608895" y="183765"/>
                  </a:lnTo>
                  <a:close/>
                  <a:moveTo>
                    <a:pt x="213936" y="49370"/>
                  </a:moveTo>
                  <a:cubicBezTo>
                    <a:pt x="213936" y="41141"/>
                    <a:pt x="219421" y="32913"/>
                    <a:pt x="230393" y="32913"/>
                  </a:cubicBezTo>
                  <a:lnTo>
                    <a:pt x="414158" y="32913"/>
                  </a:lnTo>
                  <a:cubicBezTo>
                    <a:pt x="422386" y="32913"/>
                    <a:pt x="430615" y="41141"/>
                    <a:pt x="430615" y="49370"/>
                  </a:cubicBezTo>
                  <a:lnTo>
                    <a:pt x="430615" y="74054"/>
                  </a:lnTo>
                  <a:cubicBezTo>
                    <a:pt x="419644" y="90511"/>
                    <a:pt x="411415" y="106968"/>
                    <a:pt x="405930" y="123424"/>
                  </a:cubicBezTo>
                  <a:lnTo>
                    <a:pt x="230393" y="123424"/>
                  </a:lnTo>
                  <a:cubicBezTo>
                    <a:pt x="222164" y="123424"/>
                    <a:pt x="213936" y="115196"/>
                    <a:pt x="213936" y="106968"/>
                  </a:cubicBezTo>
                  <a:lnTo>
                    <a:pt x="213936" y="49370"/>
                  </a:lnTo>
                  <a:close/>
                  <a:moveTo>
                    <a:pt x="611637" y="874941"/>
                  </a:moveTo>
                  <a:cubicBezTo>
                    <a:pt x="611637" y="899626"/>
                    <a:pt x="589695" y="921568"/>
                    <a:pt x="565010" y="921568"/>
                  </a:cubicBezTo>
                  <a:lnTo>
                    <a:pt x="76798" y="921568"/>
                  </a:lnTo>
                  <a:cubicBezTo>
                    <a:pt x="52113" y="921568"/>
                    <a:pt x="30171" y="899626"/>
                    <a:pt x="30171" y="874941"/>
                  </a:cubicBezTo>
                  <a:lnTo>
                    <a:pt x="30171" y="109710"/>
                  </a:lnTo>
                  <a:cubicBezTo>
                    <a:pt x="30171" y="85025"/>
                    <a:pt x="52113" y="63084"/>
                    <a:pt x="76798" y="63084"/>
                  </a:cubicBezTo>
                  <a:lnTo>
                    <a:pt x="183766" y="63084"/>
                  </a:lnTo>
                  <a:lnTo>
                    <a:pt x="183766" y="93254"/>
                  </a:lnTo>
                  <a:lnTo>
                    <a:pt x="93254" y="93254"/>
                  </a:lnTo>
                  <a:cubicBezTo>
                    <a:pt x="76798" y="93254"/>
                    <a:pt x="63084" y="106968"/>
                    <a:pt x="63084" y="123424"/>
                  </a:cubicBezTo>
                  <a:lnTo>
                    <a:pt x="63084" y="858485"/>
                  </a:lnTo>
                  <a:cubicBezTo>
                    <a:pt x="63084" y="874941"/>
                    <a:pt x="76798" y="888655"/>
                    <a:pt x="93254" y="888655"/>
                  </a:cubicBezTo>
                  <a:lnTo>
                    <a:pt x="551296" y="888655"/>
                  </a:lnTo>
                  <a:cubicBezTo>
                    <a:pt x="567753" y="888655"/>
                    <a:pt x="581467" y="874941"/>
                    <a:pt x="581467" y="858485"/>
                  </a:cubicBezTo>
                  <a:lnTo>
                    <a:pt x="581467" y="828314"/>
                  </a:lnTo>
                  <a:lnTo>
                    <a:pt x="611637" y="828314"/>
                  </a:lnTo>
                  <a:lnTo>
                    <a:pt x="611637" y="874941"/>
                  </a:lnTo>
                  <a:close/>
                  <a:moveTo>
                    <a:pt x="872200" y="798144"/>
                  </a:moveTo>
                  <a:lnTo>
                    <a:pt x="825573" y="798144"/>
                  </a:lnTo>
                  <a:lnTo>
                    <a:pt x="825573" y="707633"/>
                  </a:lnTo>
                  <a:lnTo>
                    <a:pt x="872200" y="707633"/>
                  </a:lnTo>
                  <a:cubicBezTo>
                    <a:pt x="896885" y="707633"/>
                    <a:pt x="918827" y="729575"/>
                    <a:pt x="918827" y="754260"/>
                  </a:cubicBezTo>
                  <a:cubicBezTo>
                    <a:pt x="918827" y="778944"/>
                    <a:pt x="896885" y="798144"/>
                    <a:pt x="872200" y="798144"/>
                  </a:cubicBezTo>
                  <a:lnTo>
                    <a:pt x="872200" y="798144"/>
                  </a:lnTo>
                  <a:close/>
                </a:path>
              </a:pathLst>
            </a:custGeom>
            <a:grpFill/>
            <a:ln w="27426" cap="flat">
              <a:noFill/>
              <a:prstDash val="solid"/>
              <a:miter/>
            </a:ln>
          </p:spPr>
          <p:txBody>
            <a:bodyPr rtlCol="0" anchor="ctr"/>
            <a:lstStyle/>
            <a:p>
              <a:endParaRPr lang="en-US" dirty="0"/>
            </a:p>
          </p:txBody>
        </p:sp>
        <p:sp>
          <p:nvSpPr>
            <p:cNvPr id="104" name="Freeform 1465">
              <a:extLst>
                <a:ext uri="{FF2B5EF4-FFF2-40B4-BE49-F238E27FC236}">
                  <a16:creationId xmlns:a16="http://schemas.microsoft.com/office/drawing/2014/main" id="{94E6FACB-005C-8354-61DC-8A27EE76328F}"/>
                </a:ext>
              </a:extLst>
            </p:cNvPr>
            <p:cNvSpPr/>
            <p:nvPr/>
          </p:nvSpPr>
          <p:spPr>
            <a:xfrm>
              <a:off x="1400461" y="4233868"/>
              <a:ext cx="156337" cy="153594"/>
            </a:xfrm>
            <a:custGeom>
              <a:avLst/>
              <a:gdLst>
                <a:gd name="connsiteX0" fmla="*/ 0 w 156337"/>
                <a:gd name="connsiteY0" fmla="*/ 112453 h 153594"/>
                <a:gd name="connsiteX1" fmla="*/ 41142 w 156337"/>
                <a:gd name="connsiteY1" fmla="*/ 153595 h 153594"/>
                <a:gd name="connsiteX2" fmla="*/ 60341 w 156337"/>
                <a:gd name="connsiteY2" fmla="*/ 148109 h 153594"/>
                <a:gd name="connsiteX3" fmla="*/ 134396 w 156337"/>
                <a:gd name="connsiteY3" fmla="*/ 112453 h 153594"/>
                <a:gd name="connsiteX4" fmla="*/ 156338 w 156337"/>
                <a:gd name="connsiteY4" fmla="*/ 76797 h 153594"/>
                <a:gd name="connsiteX5" fmla="*/ 134396 w 156337"/>
                <a:gd name="connsiteY5" fmla="*/ 41141 h 153594"/>
                <a:gd name="connsiteX6" fmla="*/ 60341 w 156337"/>
                <a:gd name="connsiteY6" fmla="*/ 5486 h 153594"/>
                <a:gd name="connsiteX7" fmla="*/ 41142 w 156337"/>
                <a:gd name="connsiteY7" fmla="*/ 0 h 153594"/>
                <a:gd name="connsiteX8" fmla="*/ 0 w 156337"/>
                <a:gd name="connsiteY8" fmla="*/ 41141 h 153594"/>
                <a:gd name="connsiteX9" fmla="*/ 0 w 156337"/>
                <a:gd name="connsiteY9" fmla="*/ 112453 h 153594"/>
                <a:gd name="connsiteX10" fmla="*/ 30170 w 156337"/>
                <a:gd name="connsiteY10" fmla="*/ 41141 h 153594"/>
                <a:gd name="connsiteX11" fmla="*/ 38399 w 156337"/>
                <a:gd name="connsiteY11" fmla="*/ 32913 h 153594"/>
                <a:gd name="connsiteX12" fmla="*/ 43884 w 156337"/>
                <a:gd name="connsiteY12" fmla="*/ 32913 h 153594"/>
                <a:gd name="connsiteX13" fmla="*/ 117939 w 156337"/>
                <a:gd name="connsiteY13" fmla="*/ 68569 h 153594"/>
                <a:gd name="connsiteX14" fmla="*/ 123425 w 156337"/>
                <a:gd name="connsiteY14" fmla="*/ 76797 h 153594"/>
                <a:gd name="connsiteX15" fmla="*/ 117939 w 156337"/>
                <a:gd name="connsiteY15" fmla="*/ 85026 h 153594"/>
                <a:gd name="connsiteX16" fmla="*/ 43884 w 156337"/>
                <a:gd name="connsiteY16" fmla="*/ 120682 h 153594"/>
                <a:gd name="connsiteX17" fmla="*/ 30170 w 156337"/>
                <a:gd name="connsiteY17" fmla="*/ 112453 h 153594"/>
                <a:gd name="connsiteX18" fmla="*/ 30170 w 156337"/>
                <a:gd name="connsiteY18" fmla="*/ 41141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6337" h="153594">
                  <a:moveTo>
                    <a:pt x="0" y="112453"/>
                  </a:moveTo>
                  <a:cubicBezTo>
                    <a:pt x="0" y="134396"/>
                    <a:pt x="19199" y="153595"/>
                    <a:pt x="41142" y="153595"/>
                  </a:cubicBezTo>
                  <a:cubicBezTo>
                    <a:pt x="46627" y="153595"/>
                    <a:pt x="54855" y="150852"/>
                    <a:pt x="60341" y="148109"/>
                  </a:cubicBezTo>
                  <a:lnTo>
                    <a:pt x="134396" y="112453"/>
                  </a:lnTo>
                  <a:cubicBezTo>
                    <a:pt x="148109" y="106968"/>
                    <a:pt x="156338" y="93254"/>
                    <a:pt x="156338" y="76797"/>
                  </a:cubicBezTo>
                  <a:cubicBezTo>
                    <a:pt x="156338" y="60341"/>
                    <a:pt x="148109" y="46627"/>
                    <a:pt x="134396" y="41141"/>
                  </a:cubicBezTo>
                  <a:lnTo>
                    <a:pt x="60341" y="5486"/>
                  </a:lnTo>
                  <a:cubicBezTo>
                    <a:pt x="54855" y="2743"/>
                    <a:pt x="49370" y="0"/>
                    <a:pt x="41142" y="0"/>
                  </a:cubicBezTo>
                  <a:cubicBezTo>
                    <a:pt x="19199" y="0"/>
                    <a:pt x="0" y="19200"/>
                    <a:pt x="0" y="41141"/>
                  </a:cubicBezTo>
                  <a:lnTo>
                    <a:pt x="0" y="112453"/>
                  </a:lnTo>
                  <a:close/>
                  <a:moveTo>
                    <a:pt x="30170" y="41141"/>
                  </a:moveTo>
                  <a:cubicBezTo>
                    <a:pt x="30170" y="35656"/>
                    <a:pt x="35656" y="32913"/>
                    <a:pt x="38399" y="32913"/>
                  </a:cubicBezTo>
                  <a:cubicBezTo>
                    <a:pt x="41142" y="32913"/>
                    <a:pt x="41142" y="32913"/>
                    <a:pt x="43884" y="32913"/>
                  </a:cubicBezTo>
                  <a:lnTo>
                    <a:pt x="117939" y="68569"/>
                  </a:lnTo>
                  <a:cubicBezTo>
                    <a:pt x="120682" y="71312"/>
                    <a:pt x="123425" y="74055"/>
                    <a:pt x="123425" y="76797"/>
                  </a:cubicBezTo>
                  <a:cubicBezTo>
                    <a:pt x="123425" y="79540"/>
                    <a:pt x="120682" y="82283"/>
                    <a:pt x="117939" y="85026"/>
                  </a:cubicBezTo>
                  <a:lnTo>
                    <a:pt x="43884" y="120682"/>
                  </a:lnTo>
                  <a:cubicBezTo>
                    <a:pt x="38399" y="123424"/>
                    <a:pt x="30170" y="117939"/>
                    <a:pt x="30170" y="112453"/>
                  </a:cubicBezTo>
                  <a:lnTo>
                    <a:pt x="30170" y="41141"/>
                  </a:lnTo>
                  <a:close/>
                </a:path>
              </a:pathLst>
            </a:custGeom>
            <a:grpFill/>
            <a:ln w="27426" cap="flat">
              <a:noFill/>
              <a:prstDash val="solid"/>
              <a:miter/>
            </a:ln>
          </p:spPr>
          <p:txBody>
            <a:bodyPr rtlCol="0" anchor="ctr"/>
            <a:lstStyle/>
            <a:p>
              <a:endParaRPr lang="en-US"/>
            </a:p>
          </p:txBody>
        </p:sp>
        <p:grpSp>
          <p:nvGrpSpPr>
            <p:cNvPr id="105" name="Graphic 3">
              <a:extLst>
                <a:ext uri="{FF2B5EF4-FFF2-40B4-BE49-F238E27FC236}">
                  <a16:creationId xmlns:a16="http://schemas.microsoft.com/office/drawing/2014/main" id="{FA77C39F-B2E3-1ACA-BB7A-0DC488EB12B3}"/>
                </a:ext>
              </a:extLst>
            </p:cNvPr>
            <p:cNvGrpSpPr/>
            <p:nvPr/>
          </p:nvGrpSpPr>
          <p:grpSpPr>
            <a:xfrm>
              <a:off x="788824" y="4019932"/>
              <a:ext cx="244106" cy="641806"/>
              <a:chOff x="788824" y="4019932"/>
              <a:chExt cx="244106" cy="641806"/>
            </a:xfrm>
            <a:grpFill/>
          </p:grpSpPr>
          <p:sp>
            <p:nvSpPr>
              <p:cNvPr id="106" name="Freeform 1467">
                <a:extLst>
                  <a:ext uri="{FF2B5EF4-FFF2-40B4-BE49-F238E27FC236}">
                    <a16:creationId xmlns:a16="http://schemas.microsoft.com/office/drawing/2014/main" id="{0D578EC2-86CD-B747-1A3F-577B2BF2BF56}"/>
                  </a:ext>
                </a:extLst>
              </p:cNvPr>
              <p:cNvSpPr/>
              <p:nvPr/>
            </p:nvSpPr>
            <p:spPr>
              <a:xfrm>
                <a:off x="788824" y="457122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55854D"/>
              </a:solidFill>
              <a:ln w="27426" cap="flat">
                <a:noFill/>
                <a:prstDash val="solid"/>
                <a:miter/>
              </a:ln>
            </p:spPr>
            <p:txBody>
              <a:bodyPr rtlCol="0" anchor="ctr"/>
              <a:lstStyle/>
              <a:p>
                <a:endParaRPr lang="en-US"/>
              </a:p>
            </p:txBody>
          </p:sp>
          <p:sp>
            <p:nvSpPr>
              <p:cNvPr id="107" name="Freeform 1468">
                <a:extLst>
                  <a:ext uri="{FF2B5EF4-FFF2-40B4-BE49-F238E27FC236}">
                    <a16:creationId xmlns:a16="http://schemas.microsoft.com/office/drawing/2014/main" id="{AD79AC51-B67D-907E-5D23-3B5EB356793B}"/>
                  </a:ext>
                </a:extLst>
              </p:cNvPr>
              <p:cNvSpPr/>
              <p:nvPr/>
            </p:nvSpPr>
            <p:spPr>
              <a:xfrm>
                <a:off x="788824" y="463156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55854D"/>
              </a:solidFill>
              <a:ln w="27426" cap="flat">
                <a:noFill/>
                <a:prstDash val="solid"/>
                <a:miter/>
              </a:ln>
            </p:spPr>
            <p:txBody>
              <a:bodyPr rtlCol="0" anchor="ctr"/>
              <a:lstStyle/>
              <a:p>
                <a:endParaRPr lang="en-US"/>
              </a:p>
            </p:txBody>
          </p:sp>
          <p:sp>
            <p:nvSpPr>
              <p:cNvPr id="108" name="Freeform 1469">
                <a:extLst>
                  <a:ext uri="{FF2B5EF4-FFF2-40B4-BE49-F238E27FC236}">
                    <a16:creationId xmlns:a16="http://schemas.microsoft.com/office/drawing/2014/main" id="{E36814AB-851A-1400-DB77-417BB4D93452}"/>
                  </a:ext>
                </a:extLst>
              </p:cNvPr>
              <p:cNvSpPr/>
              <p:nvPr/>
            </p:nvSpPr>
            <p:spPr>
              <a:xfrm>
                <a:off x="788824" y="4019932"/>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55854D"/>
              </a:solidFill>
              <a:ln w="27426" cap="flat">
                <a:noFill/>
                <a:prstDash val="solid"/>
                <a:miter/>
              </a:ln>
            </p:spPr>
            <p:txBody>
              <a:bodyPr rtlCol="0" anchor="ctr"/>
              <a:lstStyle/>
              <a:p>
                <a:endParaRPr lang="en-US"/>
              </a:p>
            </p:txBody>
          </p:sp>
          <p:sp>
            <p:nvSpPr>
              <p:cNvPr id="109" name="Freeform 1470">
                <a:extLst>
                  <a:ext uri="{FF2B5EF4-FFF2-40B4-BE49-F238E27FC236}">
                    <a16:creationId xmlns:a16="http://schemas.microsoft.com/office/drawing/2014/main" id="{ABCAFD1F-6F22-92E9-B235-A05D7A51BDB8}"/>
                  </a:ext>
                </a:extLst>
              </p:cNvPr>
              <p:cNvSpPr/>
              <p:nvPr/>
            </p:nvSpPr>
            <p:spPr>
              <a:xfrm>
                <a:off x="849165" y="4019932"/>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55854D"/>
              </a:solidFill>
              <a:ln w="27426" cap="flat">
                <a:noFill/>
                <a:prstDash val="solid"/>
                <a:miter/>
              </a:ln>
            </p:spPr>
            <p:txBody>
              <a:bodyPr rtlCol="0" anchor="ctr"/>
              <a:lstStyle/>
              <a:p>
                <a:endParaRPr lang="en-US" dirty="0"/>
              </a:p>
            </p:txBody>
          </p:sp>
          <p:sp>
            <p:nvSpPr>
              <p:cNvPr id="110" name="Freeform 1471">
                <a:extLst>
                  <a:ext uri="{FF2B5EF4-FFF2-40B4-BE49-F238E27FC236}">
                    <a16:creationId xmlns:a16="http://schemas.microsoft.com/office/drawing/2014/main" id="{5E362B66-A2D9-B89F-3906-55C96EA64180}"/>
                  </a:ext>
                </a:extLst>
              </p:cNvPr>
              <p:cNvSpPr/>
              <p:nvPr/>
            </p:nvSpPr>
            <p:spPr>
              <a:xfrm>
                <a:off x="788824" y="4080273"/>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55854D"/>
              </a:solidFill>
              <a:ln w="27426" cap="flat">
                <a:noFill/>
                <a:prstDash val="solid"/>
                <a:miter/>
              </a:ln>
            </p:spPr>
            <p:txBody>
              <a:bodyPr rtlCol="0" anchor="ctr"/>
              <a:lstStyle/>
              <a:p>
                <a:endParaRPr lang="en-US"/>
              </a:p>
            </p:txBody>
          </p:sp>
          <p:sp>
            <p:nvSpPr>
              <p:cNvPr id="111" name="Freeform 1472">
                <a:extLst>
                  <a:ext uri="{FF2B5EF4-FFF2-40B4-BE49-F238E27FC236}">
                    <a16:creationId xmlns:a16="http://schemas.microsoft.com/office/drawing/2014/main" id="{20EAB285-4F05-E980-FBFE-935BAA97A3EC}"/>
                  </a:ext>
                </a:extLst>
              </p:cNvPr>
              <p:cNvSpPr/>
              <p:nvPr/>
            </p:nvSpPr>
            <p:spPr>
              <a:xfrm>
                <a:off x="849165" y="4080273"/>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55854D"/>
              </a:solidFill>
              <a:ln w="27426"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1733513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44513-072C-840A-0202-B2C0D9CE47AD}"/>
            </a:ext>
          </a:extLst>
        </p:cNvPr>
        <p:cNvGrpSpPr/>
        <p:nvPr/>
      </p:nvGrpSpPr>
      <p:grpSpPr>
        <a:xfrm>
          <a:off x="0" y="0"/>
          <a:ext cx="0" cy="0"/>
          <a:chOff x="0" y="0"/>
          <a:chExt cx="0" cy="0"/>
        </a:xfrm>
      </p:grpSpPr>
      <p:pic>
        <p:nvPicPr>
          <p:cNvPr id="6" name="Picture Placeholder 15">
            <a:hlinkClick r:id="rId3"/>
            <a:extLst>
              <a:ext uri="{FF2B5EF4-FFF2-40B4-BE49-F238E27FC236}">
                <a16:creationId xmlns:a16="http://schemas.microsoft.com/office/drawing/2014/main" id="{20C21B2D-BD86-5EB0-87BA-E0AF60E07F1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a:xfrm>
            <a:off x="7735037" y="1373925"/>
            <a:ext cx="2444127" cy="4336988"/>
          </a:xfrm>
          <a:prstGeom prst="rect">
            <a:avLst/>
          </a:prstGeom>
        </p:spPr>
      </p:pic>
      <p:sp>
        <p:nvSpPr>
          <p:cNvPr id="10" name="Text Placeholder 1">
            <a:extLst>
              <a:ext uri="{FF2B5EF4-FFF2-40B4-BE49-F238E27FC236}">
                <a16:creationId xmlns:a16="http://schemas.microsoft.com/office/drawing/2014/main" id="{956A831A-A98F-9460-6384-C5FBEB55EA65}"/>
              </a:ext>
            </a:extLst>
          </p:cNvPr>
          <p:cNvSpPr txBox="1">
            <a:spLocks/>
          </p:cNvSpPr>
          <p:nvPr/>
        </p:nvSpPr>
        <p:spPr>
          <a:xfrm>
            <a:off x="0" y="650590"/>
            <a:ext cx="3498574"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5788">
              <a:lnSpc>
                <a:spcPct val="100000"/>
              </a:lnSpc>
            </a:pPr>
            <a:r>
              <a:rPr lang="en-US" dirty="0">
                <a:solidFill>
                  <a:schemeClr val="bg1"/>
                </a:solidFill>
              </a:rPr>
              <a:t>CASE-STUDIE</a:t>
            </a:r>
          </a:p>
        </p:txBody>
      </p:sp>
      <p:sp>
        <p:nvSpPr>
          <p:cNvPr id="7" name="TextBox 6">
            <a:hlinkClick r:id="rId5"/>
            <a:extLst>
              <a:ext uri="{FF2B5EF4-FFF2-40B4-BE49-F238E27FC236}">
                <a16:creationId xmlns:a16="http://schemas.microsoft.com/office/drawing/2014/main" id="{AA256A29-92A2-E6F7-BEE8-593BADA84D5B}"/>
              </a:ext>
            </a:extLst>
          </p:cNvPr>
          <p:cNvSpPr txBox="1"/>
          <p:nvPr/>
        </p:nvSpPr>
        <p:spPr>
          <a:xfrm>
            <a:off x="637728" y="1526483"/>
            <a:ext cx="6769836" cy="5370701"/>
          </a:xfrm>
          <a:prstGeom prst="rect">
            <a:avLst/>
          </a:prstGeom>
          <a:noFill/>
        </p:spPr>
        <p:txBody>
          <a:bodyPr wrap="square">
            <a:spAutoFit/>
          </a:bodyPr>
          <a:lstStyle/>
          <a:p>
            <a:pPr>
              <a:buNone/>
            </a:pPr>
            <a:r>
              <a:rPr lang="en-US" sz="2400" b="1" dirty="0">
                <a:solidFill>
                  <a:srgbClr val="292668"/>
                </a:solidFill>
              </a:rPr>
              <a:t>The Lodge at Ashford Castle (Irland)</a:t>
            </a:r>
          </a:p>
          <a:p>
            <a:pPr>
              <a:spcAft>
                <a:spcPts val="600"/>
              </a:spcAft>
              <a:buNone/>
            </a:pPr>
            <a:r>
              <a:rPr lang="en-US" sz="2400" b="1" dirty="0">
                <a:solidFill>
                  <a:srgbClr val="292668"/>
                </a:solidFill>
              </a:rPr>
              <a:t>Digital innovation for bæredygtig gæstfrihed</a:t>
            </a:r>
            <a:endParaRPr lang="en-US" sz="2400" dirty="0">
              <a:solidFill>
                <a:srgbClr val="292668"/>
              </a:solidFill>
            </a:endParaRPr>
          </a:p>
          <a:p>
            <a:r>
              <a:rPr lang="en-US" b="1" dirty="0">
                <a:solidFill>
                  <a:srgbClr val="292668"/>
                </a:solidFill>
              </a:rPr>
              <a:t>AI-drevet reduktion af madspild (</a:t>
            </a:r>
            <a:r>
              <a:rPr lang="en-US" b="1" dirty="0">
                <a:solidFill>
                  <a:srgbClr val="55854D"/>
                </a:solidFill>
                <a:hlinkClick r:id="rId6">
                  <a:extLst>
                    <a:ext uri="{A12FA001-AC4F-418D-AE19-62706E023703}">
                      <ahyp:hlinkClr xmlns:ahyp="http://schemas.microsoft.com/office/drawing/2018/hyperlinkcolor" val="tx"/>
                    </a:ext>
                  </a:extLst>
                </a:hlinkClick>
              </a:rPr>
              <a:t>Winnow</a:t>
            </a:r>
            <a:r>
              <a:rPr lang="en-US" b="1" dirty="0">
                <a:solidFill>
                  <a:srgbClr val="292668"/>
                </a:solidFill>
              </a:rPr>
              <a:t>)</a:t>
            </a:r>
          </a:p>
          <a:p>
            <a:pPr marL="342900" indent="-342900">
              <a:buFont typeface="Arial" panose="020B0604020202020204" pitchFamily="34" charset="0"/>
              <a:buChar char="•"/>
            </a:pPr>
            <a:r>
              <a:rPr lang="en-US" dirty="0">
                <a:solidFill>
                  <a:srgbClr val="292668"/>
                </a:solidFill>
              </a:rPr>
              <a:t>Bruger </a:t>
            </a:r>
            <a:r>
              <a:rPr lang="en-US" b="1" dirty="0">
                <a:solidFill>
                  <a:srgbClr val="292668"/>
                </a:solidFill>
              </a:rPr>
              <a:t>Winnow Vision </a:t>
            </a:r>
            <a:r>
              <a:rPr lang="en-US" dirty="0">
                <a:solidFill>
                  <a:srgbClr val="292668"/>
                </a:solidFill>
              </a:rPr>
              <a:t>AI til at spore og </a:t>
            </a:r>
            <a:r>
              <a:rPr lang="en-US" dirty="0" err="1">
                <a:solidFill>
                  <a:srgbClr val="292668"/>
                </a:solidFill>
              </a:rPr>
              <a:t>analysere </a:t>
            </a:r>
            <a:r>
              <a:rPr lang="en-US" dirty="0">
                <a:solidFill>
                  <a:srgbClr val="292668"/>
                </a:solidFill>
              </a:rPr>
              <a:t>køkkenaffald.</a:t>
            </a:r>
          </a:p>
          <a:p>
            <a:pPr marL="342900" indent="-342900">
              <a:buFont typeface="Arial" panose="020B0604020202020204" pitchFamily="34" charset="0"/>
              <a:buChar char="•"/>
            </a:pPr>
            <a:r>
              <a:rPr lang="en-US" dirty="0">
                <a:solidFill>
                  <a:srgbClr val="292668"/>
                </a:solidFill>
              </a:rPr>
              <a:t>Daglige digitale rapporter understøtter smartere menuplanlægning og indkøb.</a:t>
            </a:r>
          </a:p>
          <a:p>
            <a:pPr marL="342900" indent="-342900">
              <a:buFont typeface="Arial" panose="020B0604020202020204" pitchFamily="34" charset="0"/>
              <a:buChar char="•"/>
            </a:pPr>
            <a:r>
              <a:rPr lang="en-US" dirty="0">
                <a:solidFill>
                  <a:srgbClr val="292668"/>
                </a:solidFill>
              </a:rPr>
              <a:t>Opnået en </a:t>
            </a:r>
            <a:r>
              <a:rPr lang="en-US" b="1" dirty="0">
                <a:solidFill>
                  <a:srgbClr val="292668"/>
                </a:solidFill>
              </a:rPr>
              <a:t>reduktion af madaffaldet på 42 </a:t>
            </a:r>
            <a:r>
              <a:rPr lang="en-US" dirty="0">
                <a:solidFill>
                  <a:srgbClr val="292668"/>
                </a:solidFill>
              </a:rPr>
              <a:t>%. </a:t>
            </a:r>
            <a:r>
              <a:rPr lang="en-US" dirty="0">
                <a:solidFill>
                  <a:srgbClr val="55854D"/>
                </a:solidFill>
                <a:hlinkClick r:id="rId5">
                  <a:extLst>
                    <a:ext uri="{A12FA001-AC4F-418D-AE19-62706E023703}">
                      <ahyp:hlinkClr xmlns:ahyp="http://schemas.microsoft.com/office/drawing/2018/hyperlinkcolor" val="tx"/>
                    </a:ext>
                  </a:extLst>
                </a:hlinkClick>
              </a:rPr>
              <a:t> Kilde</a:t>
            </a:r>
            <a:endParaRPr lang="en-US" dirty="0">
              <a:solidFill>
                <a:srgbClr val="55854D"/>
              </a:solidFill>
            </a:endParaRPr>
          </a:p>
          <a:p>
            <a:endParaRPr lang="en-US" sz="1000" dirty="0">
              <a:solidFill>
                <a:srgbClr val="292668"/>
              </a:solidFill>
            </a:endParaRPr>
          </a:p>
          <a:p>
            <a:r>
              <a:rPr lang="en-IE" b="1" dirty="0">
                <a:solidFill>
                  <a:srgbClr val="292668"/>
                </a:solidFill>
              </a:rPr>
              <a:t>Måling af klimapåvirkning (EarthCheck)</a:t>
            </a:r>
          </a:p>
          <a:p>
            <a:pPr marL="285750" indent="-285750">
              <a:buFont typeface="Arial" panose="020B0604020202020204" pitchFamily="34" charset="0"/>
              <a:buChar char="•"/>
            </a:pPr>
            <a:r>
              <a:rPr lang="en-IE" dirty="0">
                <a:solidFill>
                  <a:srgbClr val="292668"/>
                </a:solidFill>
              </a:rPr>
              <a:t>Deltager i </a:t>
            </a:r>
            <a:r>
              <a:rPr lang="en-IE" b="1" dirty="0">
                <a:solidFill>
                  <a:srgbClr val="292668"/>
                </a:solidFill>
                <a:hlinkClick r:id="rId7"/>
              </a:rPr>
              <a:t>EarthCheck</a:t>
            </a:r>
            <a:r>
              <a:rPr lang="en-IE" dirty="0">
                <a:solidFill>
                  <a:srgbClr val="292668"/>
                </a:solidFill>
              </a:rPr>
              <a:t>, et globalt miljøbenchmarkingsystem.</a:t>
            </a:r>
          </a:p>
          <a:p>
            <a:pPr marL="285750" indent="-285750">
              <a:buFont typeface="Arial" panose="020B0604020202020204" pitchFamily="34" charset="0"/>
              <a:buChar char="•"/>
            </a:pPr>
            <a:r>
              <a:rPr lang="en-IE" dirty="0">
                <a:solidFill>
                  <a:srgbClr val="292668"/>
                </a:solidFill>
              </a:rPr>
              <a:t>Sporer CO2-aftryk, affald, vand- og energiforbrug digitalt.</a:t>
            </a:r>
          </a:p>
          <a:p>
            <a:pPr marL="285750" indent="-285750">
              <a:buFont typeface="Arial" panose="020B0604020202020204" pitchFamily="34" charset="0"/>
              <a:buChar char="•"/>
            </a:pPr>
            <a:r>
              <a:rPr lang="en-IE" dirty="0">
                <a:solidFill>
                  <a:srgbClr val="292668"/>
                </a:solidFill>
              </a:rPr>
              <a:t>Muliggør løbende forbedringer og gennemsigtig rapportering.</a:t>
            </a:r>
          </a:p>
          <a:p>
            <a:endParaRPr lang="en-IE" sz="1000" dirty="0">
              <a:solidFill>
                <a:srgbClr val="292668"/>
              </a:solidFill>
            </a:endParaRPr>
          </a:p>
          <a:p>
            <a:r>
              <a:rPr lang="en-US" b="1" dirty="0">
                <a:solidFill>
                  <a:srgbClr val="292668"/>
                </a:solidFill>
              </a:rPr>
              <a:t>Hvorfor det er vigtigt</a:t>
            </a:r>
          </a:p>
          <a:p>
            <a:pPr marL="285750" indent="-285750">
              <a:buFont typeface="Arial" panose="020B0604020202020204" pitchFamily="34" charset="0"/>
              <a:buChar char="•"/>
            </a:pPr>
            <a:r>
              <a:rPr lang="en-US" dirty="0">
                <a:solidFill>
                  <a:srgbClr val="292668"/>
                </a:solidFill>
              </a:rPr>
              <a:t>Demonstrerer effektiv brug af digitale værktøjer i et historisk hotel.</a:t>
            </a:r>
          </a:p>
          <a:p>
            <a:pPr marL="285750" indent="-285750">
              <a:buFont typeface="Arial" panose="020B0604020202020204" pitchFamily="34" charset="0"/>
              <a:buChar char="•"/>
            </a:pPr>
            <a:r>
              <a:rPr lang="en-US" dirty="0">
                <a:solidFill>
                  <a:srgbClr val="292668"/>
                </a:solidFill>
              </a:rPr>
              <a:t>Viser AI's rolle i målbare bæredygtighedsgevinster.</a:t>
            </a:r>
          </a:p>
          <a:p>
            <a:pPr marL="285750" indent="-285750">
              <a:buFont typeface="Arial" panose="020B0604020202020204" pitchFamily="34" charset="0"/>
              <a:buChar char="•"/>
            </a:pPr>
            <a:r>
              <a:rPr lang="en-US" dirty="0">
                <a:solidFill>
                  <a:srgbClr val="292668"/>
                </a:solidFill>
              </a:rPr>
              <a:t>Tilbyder en skalerbar model for SMV'er og studerende inden for hotel- og restaurationsbranchen.</a:t>
            </a:r>
          </a:p>
          <a:p>
            <a:endParaRPr lang="en-US" dirty="0">
              <a:solidFill>
                <a:srgbClr val="292668"/>
              </a:solidFill>
            </a:endParaRPr>
          </a:p>
        </p:txBody>
      </p:sp>
      <p:sp>
        <p:nvSpPr>
          <p:cNvPr id="8" name="AutoShape 2" descr="LAA Svg Logo 476 X 204 Gold No Carnation">
            <a:extLst>
              <a:ext uri="{FF2B5EF4-FFF2-40B4-BE49-F238E27FC236}">
                <a16:creationId xmlns:a16="http://schemas.microsoft.com/office/drawing/2014/main" id="{A91B8ABA-129E-708E-5392-23962FCA1EE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12" name="Picture 11" descr="A white and gold logo with a building and text&#10;&#10;AI-generated content may be incorrect.">
            <a:extLst>
              <a:ext uri="{FF2B5EF4-FFF2-40B4-BE49-F238E27FC236}">
                <a16:creationId xmlns:a16="http://schemas.microsoft.com/office/drawing/2014/main" id="{8AF28FEA-5E92-03E2-AFB1-935A880F8D28}"/>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7998691" y="1413180"/>
            <a:ext cx="2004292" cy="711237"/>
          </a:xfrm>
          <a:prstGeom prst="rect">
            <a:avLst/>
          </a:prstGeom>
        </p:spPr>
      </p:pic>
    </p:spTree>
    <p:extLst>
      <p:ext uri="{BB962C8B-B14F-4D97-AF65-F5344CB8AC3E}">
        <p14:creationId xmlns:p14="http://schemas.microsoft.com/office/powerpoint/2010/main" val="3753991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62B67-C795-4665-32C9-CF880F311D1A}"/>
            </a:ext>
          </a:extLst>
        </p:cNvPr>
        <p:cNvGrpSpPr/>
        <p:nvPr/>
      </p:nvGrpSpPr>
      <p:grpSpPr>
        <a:xfrm>
          <a:off x="0" y="0"/>
          <a:ext cx="0" cy="0"/>
          <a:chOff x="0" y="0"/>
          <a:chExt cx="0" cy="0"/>
        </a:xfrm>
      </p:grpSpPr>
      <p:pic>
        <p:nvPicPr>
          <p:cNvPr id="4" name="Picture Placeholder 23">
            <a:extLst>
              <a:ext uri="{FF2B5EF4-FFF2-40B4-BE49-F238E27FC236}">
                <a16:creationId xmlns:a16="http://schemas.microsoft.com/office/drawing/2014/main" id="{CD4A8021-1B07-E3A2-0997-4D6C6F47E80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626822"/>
            <a:ext cx="8328758" cy="3634830"/>
          </a:xfrm>
        </p:spPr>
      </p:pic>
      <p:sp>
        <p:nvSpPr>
          <p:cNvPr id="5" name="Text Placeholder 4">
            <a:extLst>
              <a:ext uri="{FF2B5EF4-FFF2-40B4-BE49-F238E27FC236}">
                <a16:creationId xmlns:a16="http://schemas.microsoft.com/office/drawing/2014/main" id="{ECBE905B-72D5-17EC-DCEC-4C60E8BA9BB3}"/>
              </a:ext>
            </a:extLst>
          </p:cNvPr>
          <p:cNvSpPr>
            <a:spLocks noGrp="1"/>
          </p:cNvSpPr>
          <p:nvPr>
            <p:ph type="body" sz="quarter" idx="17"/>
          </p:nvPr>
        </p:nvSpPr>
        <p:spPr/>
        <p:txBody>
          <a:bodyPr/>
          <a:lstStyle/>
          <a:p>
            <a:r>
              <a:rPr lang="en-US" dirty="0"/>
              <a:t>03</a:t>
            </a:r>
          </a:p>
        </p:txBody>
      </p:sp>
      <p:sp>
        <p:nvSpPr>
          <p:cNvPr id="14" name="Rectangle 13">
            <a:extLst>
              <a:ext uri="{FF2B5EF4-FFF2-40B4-BE49-F238E27FC236}">
                <a16:creationId xmlns:a16="http://schemas.microsoft.com/office/drawing/2014/main" id="{DD8AAAA1-293F-51B5-6464-816F503F3544}"/>
              </a:ext>
            </a:extLst>
          </p:cNvPr>
          <p:cNvSpPr/>
          <p:nvPr/>
        </p:nvSpPr>
        <p:spPr>
          <a:xfrm>
            <a:off x="5523514" y="3110948"/>
            <a:ext cx="4987747" cy="1769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48698F8B-466E-52B0-E943-B1E8D13C45FA}"/>
              </a:ext>
            </a:extLst>
          </p:cNvPr>
          <p:cNvSpPr txBox="1"/>
          <p:nvPr/>
        </p:nvSpPr>
        <p:spPr>
          <a:xfrm>
            <a:off x="5707537" y="3163246"/>
            <a:ext cx="4703947" cy="1200329"/>
          </a:xfrm>
          <a:prstGeom prst="rect">
            <a:avLst/>
          </a:prstGeom>
          <a:noFill/>
        </p:spPr>
        <p:txBody>
          <a:bodyPr wrap="square" rtlCol="0">
            <a:spAutoFit/>
          </a:bodyPr>
          <a:lstStyle/>
          <a:p>
            <a:r>
              <a:rPr lang="en-US" sz="3600" b="1" spc="324" dirty="0">
                <a:solidFill>
                  <a:srgbClr val="F26F46"/>
                </a:solidFill>
                <a:latin typeface="Calibri" panose="020F0502020204030204" pitchFamily="34" charset="0"/>
                <a:cs typeface="Calibri" panose="020F0502020204030204" pitchFamily="34" charset="0"/>
              </a:rPr>
              <a:t>DIGITALE VÆRKTØJER TIL BÆREDYGTIGHED</a:t>
            </a:r>
          </a:p>
        </p:txBody>
      </p:sp>
      <p:grpSp>
        <p:nvGrpSpPr>
          <p:cNvPr id="6" name="Group 5">
            <a:extLst>
              <a:ext uri="{FF2B5EF4-FFF2-40B4-BE49-F238E27FC236}">
                <a16:creationId xmlns:a16="http://schemas.microsoft.com/office/drawing/2014/main" id="{877D64A2-ED77-14D1-18EE-07E8AAB745C4}"/>
              </a:ext>
            </a:extLst>
          </p:cNvPr>
          <p:cNvGrpSpPr/>
          <p:nvPr/>
        </p:nvGrpSpPr>
        <p:grpSpPr>
          <a:xfrm>
            <a:off x="9256295" y="-181962"/>
            <a:ext cx="2366621" cy="2933183"/>
            <a:chOff x="2887563" y="4517695"/>
            <a:chExt cx="1145987" cy="1420333"/>
          </a:xfrm>
          <a:solidFill>
            <a:schemeClr val="bg1">
              <a:alpha val="26000"/>
            </a:schemeClr>
          </a:solidFill>
        </p:grpSpPr>
        <p:sp>
          <p:nvSpPr>
            <p:cNvPr id="7" name="Freeform 6">
              <a:extLst>
                <a:ext uri="{FF2B5EF4-FFF2-40B4-BE49-F238E27FC236}">
                  <a16:creationId xmlns:a16="http://schemas.microsoft.com/office/drawing/2014/main" id="{614FCE78-829D-0DC7-064E-6180DC5F95BB}"/>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8" name="Graphic 10">
              <a:extLst>
                <a:ext uri="{FF2B5EF4-FFF2-40B4-BE49-F238E27FC236}">
                  <a16:creationId xmlns:a16="http://schemas.microsoft.com/office/drawing/2014/main" id="{BD8A04B4-FA8A-C782-3326-E6FD0D83DE63}"/>
                </a:ext>
              </a:extLst>
            </p:cNvPr>
            <p:cNvGrpSpPr/>
            <p:nvPr/>
          </p:nvGrpSpPr>
          <p:grpSpPr>
            <a:xfrm>
              <a:off x="3495254" y="4781992"/>
              <a:ext cx="536857" cy="499528"/>
              <a:chOff x="3495254" y="4781992"/>
              <a:chExt cx="536857" cy="499528"/>
            </a:xfrm>
            <a:grpFill/>
          </p:grpSpPr>
          <p:sp>
            <p:nvSpPr>
              <p:cNvPr id="13" name="Freeform 12">
                <a:extLst>
                  <a:ext uri="{FF2B5EF4-FFF2-40B4-BE49-F238E27FC236}">
                    <a16:creationId xmlns:a16="http://schemas.microsoft.com/office/drawing/2014/main" id="{7C8D2718-FE72-E123-2763-FBB4F9691059}"/>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665A222B-6701-EF0C-571C-CDB60D8DCC97}"/>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56625C8D-9F3D-74E2-B76A-26FB0C02F4F9}"/>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39AAD508-0862-5453-D0D6-3EF031846FB4}"/>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9" name="Freeform 8">
              <a:extLst>
                <a:ext uri="{FF2B5EF4-FFF2-40B4-BE49-F238E27FC236}">
                  <a16:creationId xmlns:a16="http://schemas.microsoft.com/office/drawing/2014/main" id="{5B3C9FE6-3C86-E322-9C19-3C27BA8CF570}"/>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38B64DC3-1AF8-5162-3688-E329B58493A5}"/>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2D9FD14-762F-8BB9-7834-9694DB847868}"/>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53B4BE0-BF16-110C-439F-78DE57B57E77}"/>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3371255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3DFDDC-4B81-236D-7F0A-D8EDA5C89277}"/>
              </a:ext>
            </a:extLst>
          </p:cNvPr>
          <p:cNvSpPr>
            <a:spLocks noGrp="1"/>
          </p:cNvSpPr>
          <p:nvPr>
            <p:ph type="body" sz="quarter" idx="16"/>
          </p:nvPr>
        </p:nvSpPr>
        <p:spPr/>
        <p:txBody>
          <a:bodyPr/>
          <a:lstStyle/>
          <a:p>
            <a:r>
              <a:rPr lang="en-IE" dirty="0"/>
              <a:t>Digitale værktøjer til bæredygtighed</a:t>
            </a:r>
          </a:p>
        </p:txBody>
      </p:sp>
      <p:sp>
        <p:nvSpPr>
          <p:cNvPr id="3" name="Text Placeholder 2">
            <a:extLst>
              <a:ext uri="{FF2B5EF4-FFF2-40B4-BE49-F238E27FC236}">
                <a16:creationId xmlns:a16="http://schemas.microsoft.com/office/drawing/2014/main" id="{0952C79E-7135-EBD7-2BC4-35E90B05D6B2}"/>
              </a:ext>
            </a:extLst>
          </p:cNvPr>
          <p:cNvSpPr>
            <a:spLocks noGrp="1"/>
          </p:cNvSpPr>
          <p:nvPr>
            <p:ph type="body" sz="quarter" idx="19"/>
          </p:nvPr>
        </p:nvSpPr>
        <p:spPr>
          <a:xfrm>
            <a:off x="607556" y="1788033"/>
            <a:ext cx="5881763" cy="4102937"/>
          </a:xfrm>
        </p:spPr>
        <p:txBody>
          <a:bodyPr/>
          <a:lstStyle/>
          <a:p>
            <a:r>
              <a:rPr lang="en-US" dirty="0"/>
              <a:t>Med udgangspunkt i de bæredygtighedsprincipper, der blev gennemgået i </a:t>
            </a:r>
            <a:r>
              <a:rPr lang="en-US" b="1" dirty="0"/>
              <a:t>modul 2</a:t>
            </a:r>
            <a:r>
              <a:rPr lang="en-US" dirty="0"/>
              <a:t>, undersøger dette afsnit, hvordan digitale værktøjer kan anvendes i praksis til at understøtte mere bæredygtige fødevaresystemer.</a:t>
            </a:r>
          </a:p>
          <a:p>
            <a:endParaRPr lang="en-US" dirty="0"/>
          </a:p>
          <a:p>
            <a:r>
              <a:rPr lang="en-US" dirty="0"/>
              <a:t>Mens bæredygtighed fastlægger </a:t>
            </a:r>
            <a:r>
              <a:rPr lang="en-US" i="1" dirty="0"/>
              <a:t>hvorfor</a:t>
            </a:r>
            <a:r>
              <a:rPr lang="en-US" dirty="0"/>
              <a:t>, leverer digitale teknologier </a:t>
            </a:r>
            <a:r>
              <a:rPr lang="en-US" i="1" dirty="0"/>
              <a:t>hvordan, hvilket </a:t>
            </a:r>
            <a:r>
              <a:rPr lang="en-US" dirty="0"/>
              <a:t>hjælper fødevare- og hotel- og restaurationsvirksomheder med at reducere affald, indkøbe ansvarligt, forbedre energieffektiviteten, udarbejde menuer med mindre miljøpåvirkning og fremme </a:t>
            </a:r>
            <a:r>
              <a:rPr lang="en-US" dirty="0" err="1"/>
              <a:t>en</a:t>
            </a:r>
            <a:r>
              <a:rPr lang="en-US" dirty="0"/>
              <a:t> mere bæredygtig </a:t>
            </a:r>
            <a:r>
              <a:rPr lang="en-US" dirty="0" err="1"/>
              <a:t>kundeadfærd</a:t>
            </a:r>
            <a:r>
              <a:rPr lang="en-US" dirty="0"/>
              <a:t>.</a:t>
            </a:r>
            <a:endParaRPr lang="en-IE" dirty="0"/>
          </a:p>
        </p:txBody>
      </p:sp>
      <p:pic>
        <p:nvPicPr>
          <p:cNvPr id="6" name="Picture Placeholder 5">
            <a:extLst>
              <a:ext uri="{FF2B5EF4-FFF2-40B4-BE49-F238E27FC236}">
                <a16:creationId xmlns:a16="http://schemas.microsoft.com/office/drawing/2014/main" id="{3B1FF164-85E6-0221-9D0F-2DDBB345BD5D}"/>
              </a:ext>
            </a:extLst>
          </p:cNvPr>
          <p:cNvPicPr>
            <a:picLocks noGrp="1" noChangeAspect="1"/>
          </p:cNvPicPr>
          <p:nvPr>
            <p:ph type="pic" sz="quarter" idx="10"/>
          </p:nvPr>
        </p:nvPicPr>
        <p:blipFill>
          <a:blip r:embed="rId2"/>
          <a:srcRect l="21249" r="21249"/>
          <a:stretch>
            <a:fillRect/>
          </a:stretch>
        </p:blipFill>
        <p:spPr/>
      </p:pic>
    </p:spTree>
    <p:extLst>
      <p:ext uri="{BB962C8B-B14F-4D97-AF65-F5344CB8AC3E}">
        <p14:creationId xmlns:p14="http://schemas.microsoft.com/office/powerpoint/2010/main" val="27160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F1E8F0-9BC9-D119-6083-A1D17D7C6051}"/>
              </a:ext>
            </a:extLst>
          </p:cNvPr>
          <p:cNvSpPr>
            <a:spLocks noGrp="1"/>
          </p:cNvSpPr>
          <p:nvPr>
            <p:ph type="body" sz="quarter" idx="10"/>
          </p:nvPr>
        </p:nvSpPr>
        <p:spPr/>
        <p:txBody>
          <a:bodyPr/>
          <a:lstStyle/>
          <a:p>
            <a:r>
              <a:rPr lang="en-US" dirty="0"/>
              <a:t>INDHOLDSFORTEGNELSE</a:t>
            </a:r>
          </a:p>
        </p:txBody>
      </p:sp>
      <p:sp>
        <p:nvSpPr>
          <p:cNvPr id="4" name="Text Placeholder 3">
            <a:extLst>
              <a:ext uri="{FF2B5EF4-FFF2-40B4-BE49-F238E27FC236}">
                <a16:creationId xmlns:a16="http://schemas.microsoft.com/office/drawing/2014/main" id="{0B64A7B8-7825-5103-00F3-B9E4EA1B4487}"/>
              </a:ext>
            </a:extLst>
          </p:cNvPr>
          <p:cNvSpPr>
            <a:spLocks noGrp="1"/>
          </p:cNvSpPr>
          <p:nvPr>
            <p:ph type="body" sz="quarter" idx="14"/>
          </p:nvPr>
        </p:nvSpPr>
        <p:spPr>
          <a:xfrm>
            <a:off x="3875476" y="804644"/>
            <a:ext cx="8147526" cy="689519"/>
          </a:xfrm>
        </p:spPr>
        <p:txBody>
          <a:bodyPr/>
          <a:lstStyle/>
          <a:p>
            <a:r>
              <a:rPr lang="en-US" dirty="0"/>
              <a:t>Indledning: Hvorfor digitale færdigheder er vigtige for fødevarer og bæredygtighed</a:t>
            </a:r>
          </a:p>
        </p:txBody>
      </p:sp>
      <p:sp>
        <p:nvSpPr>
          <p:cNvPr id="5" name="Text Placeholder 4">
            <a:extLst>
              <a:ext uri="{FF2B5EF4-FFF2-40B4-BE49-F238E27FC236}">
                <a16:creationId xmlns:a16="http://schemas.microsoft.com/office/drawing/2014/main" id="{8DCFBF39-FA3B-67DC-90A4-DF069BBA88F3}"/>
              </a:ext>
            </a:extLst>
          </p:cNvPr>
          <p:cNvSpPr>
            <a:spLocks noGrp="1"/>
          </p:cNvSpPr>
          <p:nvPr>
            <p:ph type="body" sz="quarter" idx="15"/>
          </p:nvPr>
        </p:nvSpPr>
        <p:spPr>
          <a:xfrm>
            <a:off x="3040179" y="804644"/>
            <a:ext cx="700387" cy="689518"/>
          </a:xfrm>
        </p:spPr>
        <p:txBody>
          <a:bodyPr/>
          <a:lstStyle/>
          <a:p>
            <a:r>
              <a:rPr lang="en-US" dirty="0"/>
              <a:t>01</a:t>
            </a:r>
          </a:p>
        </p:txBody>
      </p:sp>
      <p:sp>
        <p:nvSpPr>
          <p:cNvPr id="6" name="Text Placeholder 5">
            <a:extLst>
              <a:ext uri="{FF2B5EF4-FFF2-40B4-BE49-F238E27FC236}">
                <a16:creationId xmlns:a16="http://schemas.microsoft.com/office/drawing/2014/main" id="{4EB23375-653C-7DE6-AC4B-16E02D64191B}"/>
              </a:ext>
            </a:extLst>
          </p:cNvPr>
          <p:cNvSpPr>
            <a:spLocks noGrp="1"/>
          </p:cNvSpPr>
          <p:nvPr>
            <p:ph type="body" sz="quarter" idx="29"/>
          </p:nvPr>
        </p:nvSpPr>
        <p:spPr>
          <a:xfrm>
            <a:off x="3061882" y="1559212"/>
            <a:ext cx="700387" cy="689518"/>
          </a:xfrm>
        </p:spPr>
        <p:txBody>
          <a:bodyPr/>
          <a:lstStyle/>
          <a:p>
            <a:r>
              <a:rPr lang="en-US" dirty="0"/>
              <a:t>02</a:t>
            </a:r>
          </a:p>
        </p:txBody>
      </p:sp>
      <p:sp>
        <p:nvSpPr>
          <p:cNvPr id="7" name="Text Placeholder 6">
            <a:extLst>
              <a:ext uri="{FF2B5EF4-FFF2-40B4-BE49-F238E27FC236}">
                <a16:creationId xmlns:a16="http://schemas.microsoft.com/office/drawing/2014/main" id="{6223FA0E-247D-D9A0-B6F2-989D47FD1B7B}"/>
              </a:ext>
            </a:extLst>
          </p:cNvPr>
          <p:cNvSpPr>
            <a:spLocks noGrp="1"/>
          </p:cNvSpPr>
          <p:nvPr>
            <p:ph type="body" sz="quarter" idx="30"/>
          </p:nvPr>
        </p:nvSpPr>
        <p:spPr>
          <a:xfrm>
            <a:off x="3897179" y="1559212"/>
            <a:ext cx="6758750" cy="689519"/>
          </a:xfrm>
        </p:spPr>
        <p:txBody>
          <a:bodyPr/>
          <a:lstStyle/>
          <a:p>
            <a:r>
              <a:rPr lang="en-US" dirty="0"/>
              <a:t>Teknologiens rolle i moderne fødevaresystemer</a:t>
            </a:r>
          </a:p>
        </p:txBody>
      </p:sp>
      <p:sp>
        <p:nvSpPr>
          <p:cNvPr id="8" name="Text Placeholder 7">
            <a:extLst>
              <a:ext uri="{FF2B5EF4-FFF2-40B4-BE49-F238E27FC236}">
                <a16:creationId xmlns:a16="http://schemas.microsoft.com/office/drawing/2014/main" id="{EE9907E9-3557-65F0-07F2-880BA1859012}"/>
              </a:ext>
            </a:extLst>
          </p:cNvPr>
          <p:cNvSpPr>
            <a:spLocks noGrp="1"/>
          </p:cNvSpPr>
          <p:nvPr>
            <p:ph type="body" sz="quarter" idx="31"/>
          </p:nvPr>
        </p:nvSpPr>
        <p:spPr>
          <a:xfrm>
            <a:off x="3068461" y="2361905"/>
            <a:ext cx="700387" cy="689518"/>
          </a:xfrm>
        </p:spPr>
        <p:txBody>
          <a:bodyPr/>
          <a:lstStyle/>
          <a:p>
            <a:r>
              <a:rPr lang="en-US" dirty="0"/>
              <a:t>03</a:t>
            </a:r>
          </a:p>
        </p:txBody>
      </p:sp>
      <p:sp>
        <p:nvSpPr>
          <p:cNvPr id="9" name="Text Placeholder 8">
            <a:extLst>
              <a:ext uri="{FF2B5EF4-FFF2-40B4-BE49-F238E27FC236}">
                <a16:creationId xmlns:a16="http://schemas.microsoft.com/office/drawing/2014/main" id="{66DC35D7-B9E1-F7E8-2A8F-1FC2D3CBDAE5}"/>
              </a:ext>
            </a:extLst>
          </p:cNvPr>
          <p:cNvSpPr>
            <a:spLocks noGrp="1"/>
          </p:cNvSpPr>
          <p:nvPr>
            <p:ph type="body" sz="quarter" idx="32"/>
          </p:nvPr>
        </p:nvSpPr>
        <p:spPr>
          <a:xfrm>
            <a:off x="3903758" y="2361905"/>
            <a:ext cx="5857689" cy="689519"/>
          </a:xfrm>
        </p:spPr>
        <p:txBody>
          <a:bodyPr/>
          <a:lstStyle/>
          <a:p>
            <a:r>
              <a:rPr lang="en-US" dirty="0"/>
              <a:t>Digitale værktøjer til bæredygtighed</a:t>
            </a:r>
          </a:p>
        </p:txBody>
      </p:sp>
      <p:sp>
        <p:nvSpPr>
          <p:cNvPr id="10" name="Text Placeholder 9">
            <a:extLst>
              <a:ext uri="{FF2B5EF4-FFF2-40B4-BE49-F238E27FC236}">
                <a16:creationId xmlns:a16="http://schemas.microsoft.com/office/drawing/2014/main" id="{9B99DB50-2639-C722-31B4-9AA2883D7EB0}"/>
              </a:ext>
            </a:extLst>
          </p:cNvPr>
          <p:cNvSpPr>
            <a:spLocks noGrp="1"/>
          </p:cNvSpPr>
          <p:nvPr>
            <p:ph type="body" sz="quarter" idx="33"/>
          </p:nvPr>
        </p:nvSpPr>
        <p:spPr>
          <a:xfrm>
            <a:off x="3090164" y="3132515"/>
            <a:ext cx="700387" cy="689518"/>
          </a:xfrm>
        </p:spPr>
        <p:txBody>
          <a:bodyPr/>
          <a:lstStyle/>
          <a:p>
            <a:r>
              <a:rPr lang="en-US" dirty="0"/>
              <a:t>04</a:t>
            </a:r>
          </a:p>
        </p:txBody>
      </p:sp>
      <p:sp>
        <p:nvSpPr>
          <p:cNvPr id="11" name="Text Placeholder 10">
            <a:extLst>
              <a:ext uri="{FF2B5EF4-FFF2-40B4-BE49-F238E27FC236}">
                <a16:creationId xmlns:a16="http://schemas.microsoft.com/office/drawing/2014/main" id="{A6E22E7A-78A9-83C7-F1A9-ACFE1DD40E11}"/>
              </a:ext>
            </a:extLst>
          </p:cNvPr>
          <p:cNvSpPr>
            <a:spLocks noGrp="1"/>
          </p:cNvSpPr>
          <p:nvPr>
            <p:ph type="body" sz="quarter" idx="34"/>
          </p:nvPr>
        </p:nvSpPr>
        <p:spPr>
          <a:xfrm>
            <a:off x="3925461" y="3132515"/>
            <a:ext cx="5857689" cy="689519"/>
          </a:xfrm>
        </p:spPr>
        <p:txBody>
          <a:bodyPr/>
          <a:lstStyle/>
          <a:p>
            <a:r>
              <a:rPr lang="en-US" dirty="0"/>
              <a:t>"AI Made Easy" – Grundlæggende forståelse</a:t>
            </a:r>
          </a:p>
        </p:txBody>
      </p:sp>
      <p:sp>
        <p:nvSpPr>
          <p:cNvPr id="12" name="Text Placeholder 11">
            <a:extLst>
              <a:ext uri="{FF2B5EF4-FFF2-40B4-BE49-F238E27FC236}">
                <a16:creationId xmlns:a16="http://schemas.microsoft.com/office/drawing/2014/main" id="{C570D5EE-43BE-EBB3-E8CC-FE93546EDAA5}"/>
              </a:ext>
            </a:extLst>
          </p:cNvPr>
          <p:cNvSpPr>
            <a:spLocks noGrp="1"/>
          </p:cNvSpPr>
          <p:nvPr>
            <p:ph type="body" sz="quarter" idx="35"/>
          </p:nvPr>
        </p:nvSpPr>
        <p:spPr>
          <a:xfrm>
            <a:off x="3068461" y="3887082"/>
            <a:ext cx="700387" cy="689518"/>
          </a:xfrm>
        </p:spPr>
        <p:txBody>
          <a:bodyPr/>
          <a:lstStyle/>
          <a:p>
            <a:r>
              <a:rPr lang="en-US" dirty="0"/>
              <a:t>05</a:t>
            </a:r>
          </a:p>
        </p:txBody>
      </p:sp>
      <p:sp>
        <p:nvSpPr>
          <p:cNvPr id="13" name="Text Placeholder 12">
            <a:extLst>
              <a:ext uri="{FF2B5EF4-FFF2-40B4-BE49-F238E27FC236}">
                <a16:creationId xmlns:a16="http://schemas.microsoft.com/office/drawing/2014/main" id="{A811B8CF-E6D5-F08C-8B07-F1F5397294B0}"/>
              </a:ext>
            </a:extLst>
          </p:cNvPr>
          <p:cNvSpPr>
            <a:spLocks noGrp="1"/>
          </p:cNvSpPr>
          <p:nvPr>
            <p:ph type="body" sz="quarter" idx="36"/>
          </p:nvPr>
        </p:nvSpPr>
        <p:spPr>
          <a:xfrm>
            <a:off x="3903758" y="3887082"/>
            <a:ext cx="5857689" cy="689519"/>
          </a:xfrm>
        </p:spPr>
        <p:txBody>
          <a:bodyPr/>
          <a:lstStyle/>
          <a:p>
            <a:r>
              <a:rPr lang="en-US" dirty="0"/>
              <a:t>Digital storytelling til fødevareinnovation</a:t>
            </a:r>
          </a:p>
        </p:txBody>
      </p:sp>
    </p:spTree>
    <p:extLst>
      <p:ext uri="{BB962C8B-B14F-4D97-AF65-F5344CB8AC3E}">
        <p14:creationId xmlns:p14="http://schemas.microsoft.com/office/powerpoint/2010/main" val="1910683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4EBB67-2614-1C8A-CF08-DA0AE4C6719B}"/>
              </a:ext>
            </a:extLst>
          </p:cNvPr>
          <p:cNvSpPr>
            <a:spLocks noGrp="1"/>
          </p:cNvSpPr>
          <p:nvPr>
            <p:ph type="body" sz="quarter" idx="18"/>
          </p:nvPr>
        </p:nvSpPr>
        <p:spPr>
          <a:xfrm>
            <a:off x="468763" y="1523285"/>
            <a:ext cx="5853573" cy="3666574"/>
          </a:xfrm>
        </p:spPr>
        <p:txBody>
          <a:bodyPr/>
          <a:lstStyle/>
          <a:p>
            <a:r>
              <a:rPr lang="en-IE" sz="2100" b="1" dirty="0">
                <a:solidFill>
                  <a:srgbClr val="F26F46"/>
                </a:solidFill>
              </a:rPr>
              <a:t>Formål: </a:t>
            </a:r>
            <a:r>
              <a:rPr lang="en-IE" sz="2100" dirty="0"/>
              <a:t>At mindske miljøpåvirkningen ved at minimere unødvendigt affald.</a:t>
            </a:r>
          </a:p>
          <a:p>
            <a:pPr>
              <a:spcBef>
                <a:spcPts val="600"/>
              </a:spcBef>
            </a:pPr>
            <a:r>
              <a:rPr lang="en-IE" sz="2100" b="1" dirty="0">
                <a:solidFill>
                  <a:srgbClr val="F26F46"/>
                </a:solidFill>
              </a:rPr>
              <a:t>Bæredygtighedsspecifikke værktøjer:</a:t>
            </a:r>
            <a:endParaRPr lang="en-IE" sz="2100" dirty="0">
              <a:solidFill>
                <a:srgbClr val="F26F46"/>
              </a:solidFill>
            </a:endParaRPr>
          </a:p>
          <a:p>
            <a:pPr marL="342900" indent="-342900">
              <a:spcBef>
                <a:spcPts val="600"/>
              </a:spcBef>
              <a:buFont typeface="Arial" panose="020B0604020202020204" pitchFamily="34" charset="0"/>
              <a:buChar char="•"/>
            </a:pPr>
            <a:r>
              <a:rPr lang="en-IE" sz="2100" b="1" dirty="0">
                <a:hlinkClick r:id="rId2"/>
              </a:rPr>
              <a:t>Winnow Vision </a:t>
            </a:r>
            <a:r>
              <a:rPr lang="en-IE" sz="2100" dirty="0"/>
              <a:t>– AI-drevet affaldssporing, der reducerer madspild (42 % reduktion påvist på hoteller).</a:t>
            </a:r>
          </a:p>
          <a:p>
            <a:pPr marL="342900" indent="-342900">
              <a:spcBef>
                <a:spcPts val="600"/>
              </a:spcBef>
              <a:buFont typeface="Arial" panose="020B0604020202020204" pitchFamily="34" charset="0"/>
              <a:buChar char="•"/>
            </a:pPr>
            <a:r>
              <a:rPr lang="en-IE" sz="2100" b="1" dirty="0">
                <a:hlinkClick r:id="rId3"/>
              </a:rPr>
              <a:t>Leanpath </a:t>
            </a:r>
            <a:r>
              <a:rPr lang="en-IE" sz="2100" dirty="0"/>
              <a:t>– Digitalt overvågnings- og medarbejderfeedback-system til at reducere spild i forbindelse med tilberedning, anretning og fordærv.</a:t>
            </a:r>
          </a:p>
          <a:p>
            <a:pPr marL="342900" indent="-342900">
              <a:spcBef>
                <a:spcPts val="600"/>
              </a:spcBef>
              <a:buFont typeface="Arial" panose="020B0604020202020204" pitchFamily="34" charset="0"/>
              <a:buChar char="•"/>
            </a:pPr>
            <a:r>
              <a:rPr lang="en-IE" sz="2100" b="1" dirty="0">
                <a:hlinkClick r:id="rId4"/>
              </a:rPr>
              <a:t>Too Good To Go </a:t>
            </a:r>
            <a:r>
              <a:rPr lang="en-IE" sz="2100" b="1" dirty="0"/>
              <a:t>/ </a:t>
            </a:r>
            <a:r>
              <a:rPr lang="en-IE" sz="2100" b="1" dirty="0">
                <a:hlinkClick r:id="rId5"/>
              </a:rPr>
              <a:t>Olio </a:t>
            </a:r>
            <a:r>
              <a:rPr lang="en-IE" sz="2100" dirty="0"/>
              <a:t>— Omfordelingsplatforme, der forhindrer spiselige fødevarer i at ende på lossepladsen.</a:t>
            </a:r>
          </a:p>
          <a:p>
            <a:r>
              <a:rPr lang="en-IE" sz="2100" b="1" dirty="0">
                <a:solidFill>
                  <a:srgbClr val="F26F46"/>
                </a:solidFill>
              </a:rPr>
              <a:t>Hvorfor det er vigtigt: </a:t>
            </a:r>
            <a:r>
              <a:rPr lang="en-IE" sz="2100" dirty="0"/>
              <a:t>Affaldsforebyggelse reducerer CO2-udledningen og sparer ressourcer.</a:t>
            </a:r>
          </a:p>
          <a:p>
            <a:endParaRPr lang="en-IE" sz="2100" dirty="0"/>
          </a:p>
        </p:txBody>
      </p:sp>
      <p:pic>
        <p:nvPicPr>
          <p:cNvPr id="6" name="Picture Placeholder 5" descr="A pile of food on the ground&#10;&#10;AI-generated content may be incorrect.">
            <a:extLst>
              <a:ext uri="{FF2B5EF4-FFF2-40B4-BE49-F238E27FC236}">
                <a16:creationId xmlns:a16="http://schemas.microsoft.com/office/drawing/2014/main" id="{246CA830-9134-F340-AEAA-8652ECCD3A74}"/>
              </a:ext>
            </a:extLst>
          </p:cNvPr>
          <p:cNvPicPr>
            <a:picLocks noGrp="1" noChangeAspect="1"/>
          </p:cNvPicPr>
          <p:nvPr>
            <p:ph type="pic" sz="quarter" idx="19"/>
          </p:nvPr>
        </p:nvPicPr>
        <p:blipFill>
          <a:blip r:embed="rId6"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1009C2DB-1E5F-02AF-DA03-5748B8E1624A}"/>
              </a:ext>
            </a:extLst>
          </p:cNvPr>
          <p:cNvSpPr>
            <a:spLocks noGrp="1"/>
          </p:cNvSpPr>
          <p:nvPr>
            <p:ph type="body" sz="quarter" idx="16"/>
          </p:nvPr>
        </p:nvSpPr>
        <p:spPr>
          <a:xfrm>
            <a:off x="468763" y="302326"/>
            <a:ext cx="8304045" cy="1071872"/>
          </a:xfrm>
          <a:solidFill>
            <a:schemeClr val="bg1"/>
          </a:solidFill>
        </p:spPr>
        <p:txBody>
          <a:bodyPr anchor="ctr"/>
          <a:lstStyle/>
          <a:p>
            <a:r>
              <a:rPr lang="en-US" dirty="0">
                <a:solidFill>
                  <a:srgbClr val="F26F46"/>
                </a:solidFill>
              </a:rPr>
              <a:t>Digitale værktøjer til forebyggelse af madspild</a:t>
            </a:r>
            <a:endParaRPr lang="en-IE" dirty="0">
              <a:solidFill>
                <a:srgbClr val="F26F46"/>
              </a:solidFill>
            </a:endParaRPr>
          </a:p>
        </p:txBody>
      </p:sp>
    </p:spTree>
    <p:extLst>
      <p:ext uri="{BB962C8B-B14F-4D97-AF65-F5344CB8AC3E}">
        <p14:creationId xmlns:p14="http://schemas.microsoft.com/office/powerpoint/2010/main" val="2792232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F63D5-A905-DCE6-F590-7E4A64A427A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FDD8972-689E-E5BC-336C-C5C094C0D0BC}"/>
              </a:ext>
            </a:extLst>
          </p:cNvPr>
          <p:cNvSpPr>
            <a:spLocks noGrp="1"/>
          </p:cNvSpPr>
          <p:nvPr>
            <p:ph type="body" sz="quarter" idx="16"/>
          </p:nvPr>
        </p:nvSpPr>
        <p:spPr>
          <a:xfrm>
            <a:off x="1362075" y="593866"/>
            <a:ext cx="10207795" cy="992652"/>
          </a:xfrm>
        </p:spPr>
        <p:txBody>
          <a:bodyPr>
            <a:noAutofit/>
          </a:bodyPr>
          <a:lstStyle/>
          <a:p>
            <a:r>
              <a:rPr lang="en-US" dirty="0"/>
              <a:t>Sporbarhedsværktøjer til fremme af bæredygtig indkøb</a:t>
            </a:r>
            <a:endParaRPr lang="en-IE" dirty="0"/>
          </a:p>
        </p:txBody>
      </p:sp>
      <p:sp>
        <p:nvSpPr>
          <p:cNvPr id="2" name="Text Placeholder 1">
            <a:extLst>
              <a:ext uri="{FF2B5EF4-FFF2-40B4-BE49-F238E27FC236}">
                <a16:creationId xmlns:a16="http://schemas.microsoft.com/office/drawing/2014/main" id="{4FE606E7-0C68-5096-8182-FC005DC4878E}"/>
              </a:ext>
            </a:extLst>
          </p:cNvPr>
          <p:cNvSpPr>
            <a:spLocks noGrp="1"/>
          </p:cNvSpPr>
          <p:nvPr>
            <p:ph type="body" sz="quarter" idx="19"/>
          </p:nvPr>
        </p:nvSpPr>
        <p:spPr>
          <a:xfrm>
            <a:off x="6765235" y="1248588"/>
            <a:ext cx="5581650" cy="4102937"/>
          </a:xfrm>
        </p:spPr>
        <p:txBody>
          <a:bodyPr>
            <a:noAutofit/>
          </a:bodyPr>
          <a:lstStyle/>
          <a:p>
            <a:pPr>
              <a:spcAft>
                <a:spcPts val="600"/>
              </a:spcAft>
            </a:pPr>
            <a:r>
              <a:rPr lang="en-IE" b="1" dirty="0"/>
              <a:t>Formål: </a:t>
            </a:r>
            <a:r>
              <a:rPr lang="en-US" dirty="0"/>
              <a:t>Sikre gennemsigtighed og muliggøre ansvarlig indkøb.</a:t>
            </a:r>
          </a:p>
          <a:p>
            <a:r>
              <a:rPr lang="en-IE" b="1" dirty="0"/>
              <a:t>Bæredygtighedsspecifikke værktøjer:</a:t>
            </a:r>
            <a:endParaRPr lang="en-IE" dirty="0"/>
          </a:p>
          <a:p>
            <a:pPr marL="342900" indent="-342900">
              <a:spcBef>
                <a:spcPts val="600"/>
              </a:spcBef>
              <a:buFont typeface="Arial" panose="020B0604020202020204" pitchFamily="34" charset="0"/>
              <a:buChar char="•"/>
            </a:pPr>
            <a:r>
              <a:rPr lang="en-IE" b="1" dirty="0">
                <a:hlinkClick r:id="rId2"/>
              </a:rPr>
              <a:t>Provenance </a:t>
            </a:r>
            <a:r>
              <a:rPr lang="en-IE" b="1" dirty="0"/>
              <a:t>– </a:t>
            </a:r>
            <a:r>
              <a:rPr lang="en-IE" dirty="0"/>
              <a:t>Verificerer miljø- og indkøbspåstande med blockchain.</a:t>
            </a:r>
          </a:p>
          <a:p>
            <a:pPr marL="342900" indent="-342900">
              <a:spcBef>
                <a:spcPts val="600"/>
              </a:spcBef>
              <a:buFont typeface="Arial" panose="020B0604020202020204" pitchFamily="34" charset="0"/>
              <a:buChar char="•"/>
            </a:pPr>
            <a:r>
              <a:rPr lang="en-IE" b="1" dirty="0">
                <a:hlinkClick r:id="rId3"/>
              </a:rPr>
              <a:t>GS1 Digital Link </a:t>
            </a:r>
            <a:r>
              <a:rPr lang="en-IE" b="1" dirty="0"/>
              <a:t>/ </a:t>
            </a:r>
            <a:r>
              <a:rPr lang="en-IE" b="1" dirty="0">
                <a:hlinkClick r:id="rId4"/>
              </a:rPr>
              <a:t>QR-sporbarhed </a:t>
            </a:r>
            <a:r>
              <a:rPr lang="en-IE" b="1" dirty="0"/>
              <a:t>– </a:t>
            </a:r>
            <a:r>
              <a:rPr lang="en-IE" dirty="0"/>
              <a:t>Giver kunderne oplysninger om bæredygtighed ved at scanne emballagen.</a:t>
            </a:r>
          </a:p>
          <a:p>
            <a:pPr marL="342900" indent="-342900">
              <a:spcBef>
                <a:spcPts val="600"/>
              </a:spcBef>
              <a:buFont typeface="Arial" panose="020B0604020202020204" pitchFamily="34" charset="0"/>
              <a:buChar char="•"/>
            </a:pPr>
            <a:r>
              <a:rPr lang="en-IE" b="1" dirty="0">
                <a:hlinkClick r:id="rId5"/>
              </a:rPr>
              <a:t>Eco-Score </a:t>
            </a:r>
            <a:r>
              <a:rPr lang="en-IE" b="1" dirty="0"/>
              <a:t>/ </a:t>
            </a:r>
            <a:r>
              <a:rPr lang="en-IE" b="1" dirty="0">
                <a:hlinkClick r:id="rId6"/>
              </a:rPr>
              <a:t>Planet-Score </a:t>
            </a:r>
            <a:r>
              <a:rPr lang="en-IE" b="1" dirty="0"/>
              <a:t>– </a:t>
            </a:r>
            <a:r>
              <a:rPr lang="en-IE" dirty="0"/>
              <a:t>Vurderer fødevarers miljøpåvirkning.</a:t>
            </a:r>
          </a:p>
          <a:p>
            <a:pPr>
              <a:spcBef>
                <a:spcPts val="1200"/>
              </a:spcBef>
            </a:pPr>
            <a:r>
              <a:rPr lang="en-IE" b="1" dirty="0"/>
              <a:t>Hvorfor det er vigtigt: </a:t>
            </a:r>
            <a:r>
              <a:rPr lang="en-US" dirty="0"/>
              <a:t>Sporbarhed reducerer svindel, understøtter etisk indkøb og giver forbrugerne mulighed for at træffe ansvarlige valg.</a:t>
            </a:r>
            <a:endParaRPr lang="en-IE" dirty="0"/>
          </a:p>
        </p:txBody>
      </p:sp>
      <p:pic>
        <p:nvPicPr>
          <p:cNvPr id="1027" name="Picture 3">
            <a:extLst>
              <a:ext uri="{FF2B5EF4-FFF2-40B4-BE49-F238E27FC236}">
                <a16:creationId xmlns:a16="http://schemas.microsoft.com/office/drawing/2014/main" id="{02808831-9EA4-01E2-D69A-8EC01B0F1171}"/>
              </a:ext>
            </a:extLst>
          </p:cNvPr>
          <p:cNvPicPr>
            <a:picLocks noGrp="1" noChangeAspect="1" noChangeArrowheads="1"/>
          </p:cNvPicPr>
          <p:nvPr>
            <p:ph type="pic" sz="quarter" idx="10"/>
          </p:nvPr>
        </p:nvPicPr>
        <p:blipFill rotWithShape="1">
          <a:blip r:embed="rId7" cstate="screen">
            <a:extLst>
              <a:ext uri="{28A0092B-C50C-407E-A947-70E740481C1C}">
                <a14:useLocalDpi xmlns:a14="http://schemas.microsoft.com/office/drawing/2010/main"/>
              </a:ext>
            </a:extLst>
          </a:blip>
          <a:srcRect/>
          <a:stretch>
            <a:fillRect/>
          </a:stretch>
        </p:blipFill>
        <p:spPr bwMode="auto">
          <a:xfrm>
            <a:off x="635271" y="2095585"/>
            <a:ext cx="5130800" cy="3913188"/>
          </a:xfrm>
          <a:prstGeom prst="rect">
            <a:avLst/>
          </a:prstGeom>
          <a:solidFill>
            <a:srgbClr val="FFFFFF"/>
          </a:solidFill>
        </p:spPr>
      </p:pic>
    </p:spTree>
    <p:extLst>
      <p:ext uri="{BB962C8B-B14F-4D97-AF65-F5344CB8AC3E}">
        <p14:creationId xmlns:p14="http://schemas.microsoft.com/office/powerpoint/2010/main" val="1861618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EA8D5-34CC-5714-EAA1-76930DCAA0D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5E8CFE3-F319-24D0-E4B8-F0D9A2B970CF}"/>
              </a:ext>
            </a:extLst>
          </p:cNvPr>
          <p:cNvSpPr>
            <a:spLocks noGrp="1"/>
          </p:cNvSpPr>
          <p:nvPr>
            <p:ph type="body" sz="quarter" idx="18"/>
          </p:nvPr>
        </p:nvSpPr>
        <p:spPr>
          <a:xfrm>
            <a:off x="610601" y="1595713"/>
            <a:ext cx="5951563" cy="3666574"/>
          </a:xfrm>
        </p:spPr>
        <p:txBody>
          <a:bodyPr/>
          <a:lstStyle/>
          <a:p>
            <a:r>
              <a:rPr lang="en-IE" b="1" dirty="0">
                <a:solidFill>
                  <a:srgbClr val="F26F46"/>
                </a:solidFill>
              </a:rPr>
              <a:t>Formål: </a:t>
            </a:r>
            <a:r>
              <a:rPr lang="en-US" dirty="0"/>
              <a:t>At reducere energiforbruget, emissionerne og driftsomkostningerne.</a:t>
            </a:r>
          </a:p>
          <a:p>
            <a:r>
              <a:rPr lang="en-IE" b="1" dirty="0">
                <a:solidFill>
                  <a:srgbClr val="F26F46"/>
                </a:solidFill>
              </a:rPr>
              <a:t>Bæredygtighedsspecifikke værktøjer:</a:t>
            </a:r>
            <a:endParaRPr lang="en-IE" dirty="0">
              <a:solidFill>
                <a:srgbClr val="F26F46"/>
              </a:solidFill>
            </a:endParaRPr>
          </a:p>
          <a:p>
            <a:pPr marL="342900" indent="-342900">
              <a:spcBef>
                <a:spcPts val="600"/>
              </a:spcBef>
              <a:buFont typeface="Arial" panose="020B0604020202020204" pitchFamily="34" charset="0"/>
              <a:buChar char="•"/>
            </a:pPr>
            <a:r>
              <a:rPr lang="en-IE" sz="2200" b="1" dirty="0">
                <a:hlinkClick r:id="rId2"/>
              </a:rPr>
              <a:t>Danfoss Smart Refrigeration </a:t>
            </a:r>
            <a:r>
              <a:rPr lang="en-IE" sz="2200" b="1" dirty="0"/>
              <a:t>– </a:t>
            </a:r>
            <a:r>
              <a:rPr lang="en-IE" sz="2200" dirty="0"/>
              <a:t>Reducerer energispild i kølesystemer.</a:t>
            </a:r>
          </a:p>
          <a:p>
            <a:pPr marL="342900" indent="-342900">
              <a:spcBef>
                <a:spcPts val="600"/>
              </a:spcBef>
              <a:buFont typeface="Arial" panose="020B0604020202020204" pitchFamily="34" charset="0"/>
              <a:buChar char="•"/>
            </a:pPr>
            <a:r>
              <a:rPr lang="en-IE" sz="2200" b="1" dirty="0">
                <a:hlinkClick r:id="rId3"/>
              </a:rPr>
              <a:t>Smappee Energy Management </a:t>
            </a:r>
            <a:r>
              <a:rPr lang="en-IE" sz="2200" b="1" dirty="0"/>
              <a:t>– </a:t>
            </a:r>
            <a:r>
              <a:rPr lang="en-IE" sz="2200" dirty="0"/>
              <a:t>Sporer detaljeret forbrug og identificerer ineffektivitet.</a:t>
            </a:r>
          </a:p>
          <a:p>
            <a:pPr marL="342900" indent="-342900">
              <a:spcBef>
                <a:spcPts val="600"/>
              </a:spcBef>
              <a:buFont typeface="Arial" panose="020B0604020202020204" pitchFamily="34" charset="0"/>
              <a:buChar char="•"/>
            </a:pPr>
            <a:r>
              <a:rPr lang="en-IE" sz="2200" b="1" dirty="0">
                <a:hlinkClick r:id="rId4"/>
              </a:rPr>
              <a:t>EcoStruxure </a:t>
            </a:r>
            <a:r>
              <a:rPr lang="en-IE" sz="2200" b="1" dirty="0"/>
              <a:t>(Schneider Electric) – </a:t>
            </a:r>
            <a:r>
              <a:rPr lang="en-IE" sz="2200" dirty="0"/>
              <a:t>Styrer bygningens energi og emissioner ved hjælp af realtidsdata.</a:t>
            </a:r>
          </a:p>
          <a:p>
            <a:pPr>
              <a:spcBef>
                <a:spcPts val="600"/>
              </a:spcBef>
            </a:pPr>
            <a:r>
              <a:rPr lang="en-IE" b="1" dirty="0">
                <a:solidFill>
                  <a:srgbClr val="F26F46"/>
                </a:solidFill>
              </a:rPr>
              <a:t>Hvorfor det er vigtigt: </a:t>
            </a:r>
            <a:r>
              <a:rPr lang="en-US" dirty="0"/>
              <a:t>Hotel- og restaurationsbranchen har et stort energibehov; digital overvågning reducerer virksomhedens CO2-aftryk (og omkostninger).</a:t>
            </a:r>
            <a:endParaRPr lang="en-IE" dirty="0"/>
          </a:p>
        </p:txBody>
      </p:sp>
      <p:pic>
        <p:nvPicPr>
          <p:cNvPr id="6" name="Picture Placeholder 5" descr="Battery icon on circuit board">
            <a:extLst>
              <a:ext uri="{FF2B5EF4-FFF2-40B4-BE49-F238E27FC236}">
                <a16:creationId xmlns:a16="http://schemas.microsoft.com/office/drawing/2014/main" id="{AB63C200-6C46-A631-EEB1-7550DA7D0873}"/>
              </a:ext>
            </a:extLst>
          </p:cNvPr>
          <p:cNvPicPr>
            <a:picLocks noGrp="1" noChangeAspect="1"/>
          </p:cNvPicPr>
          <p:nvPr>
            <p:ph type="pic" sz="quarter" idx="19"/>
          </p:nvPr>
        </p:nvPicPr>
        <p:blipFill>
          <a:blip r:embed="rId5" cstate="screen">
            <a:extLst>
              <a:ext uri="{28A0092B-C50C-407E-A947-70E740481C1C}">
                <a14:useLocalDpi xmlns:a14="http://schemas.microsoft.com/office/drawing/2010/main"/>
              </a:ext>
            </a:extLst>
          </a:blip>
          <a:srcRect/>
          <a:stretch>
            <a:fillRect/>
          </a:stretch>
        </p:blipFill>
        <p:spPr>
          <a:xfrm>
            <a:off x="6562164" y="0"/>
            <a:ext cx="4882578" cy="6858000"/>
          </a:xfrm>
        </p:spPr>
      </p:pic>
      <p:sp>
        <p:nvSpPr>
          <p:cNvPr id="3" name="Text Placeholder 2">
            <a:extLst>
              <a:ext uri="{FF2B5EF4-FFF2-40B4-BE49-F238E27FC236}">
                <a16:creationId xmlns:a16="http://schemas.microsoft.com/office/drawing/2014/main" id="{6ACFD2E0-681E-9057-386F-9609B9146D63}"/>
              </a:ext>
            </a:extLst>
          </p:cNvPr>
          <p:cNvSpPr>
            <a:spLocks noGrp="1"/>
          </p:cNvSpPr>
          <p:nvPr>
            <p:ph type="body" sz="quarter" idx="16"/>
          </p:nvPr>
        </p:nvSpPr>
        <p:spPr>
          <a:xfrm>
            <a:off x="610601" y="346638"/>
            <a:ext cx="9314449" cy="905692"/>
          </a:xfrm>
          <a:solidFill>
            <a:schemeClr val="bg1"/>
          </a:solidFill>
        </p:spPr>
        <p:txBody>
          <a:bodyPr anchor="ctr"/>
          <a:lstStyle/>
          <a:p>
            <a:r>
              <a:rPr lang="en-US" dirty="0">
                <a:solidFill>
                  <a:srgbClr val="F26F46"/>
                </a:solidFill>
              </a:rPr>
              <a:t>Værktøjer til energieffektivitet og reduktion af CO2-udledningen</a:t>
            </a:r>
            <a:endParaRPr lang="en-IE" dirty="0">
              <a:solidFill>
                <a:srgbClr val="F26F46"/>
              </a:solidFill>
            </a:endParaRPr>
          </a:p>
        </p:txBody>
      </p:sp>
    </p:spTree>
    <p:extLst>
      <p:ext uri="{BB962C8B-B14F-4D97-AF65-F5344CB8AC3E}">
        <p14:creationId xmlns:p14="http://schemas.microsoft.com/office/powerpoint/2010/main" val="3705346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2EB0D-41C0-09F2-0FAF-8C09D0EE134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557FCF6-5F4B-7AF7-BC4B-0C6F7DCC7A15}"/>
              </a:ext>
            </a:extLst>
          </p:cNvPr>
          <p:cNvSpPr>
            <a:spLocks noGrp="1"/>
          </p:cNvSpPr>
          <p:nvPr>
            <p:ph type="body" sz="quarter" idx="16"/>
          </p:nvPr>
        </p:nvSpPr>
        <p:spPr>
          <a:xfrm>
            <a:off x="1260475" y="593866"/>
            <a:ext cx="10207795" cy="992652"/>
          </a:xfrm>
        </p:spPr>
        <p:txBody>
          <a:bodyPr>
            <a:noAutofit/>
          </a:bodyPr>
          <a:lstStyle/>
          <a:p>
            <a:r>
              <a:rPr lang="en-US" dirty="0"/>
              <a:t>Værktøjer til bæredygtig menuplanlægning og ressourceplanlægning</a:t>
            </a:r>
            <a:endParaRPr lang="en-IE" dirty="0"/>
          </a:p>
        </p:txBody>
      </p:sp>
      <p:sp>
        <p:nvSpPr>
          <p:cNvPr id="2" name="Text Placeholder 1">
            <a:extLst>
              <a:ext uri="{FF2B5EF4-FFF2-40B4-BE49-F238E27FC236}">
                <a16:creationId xmlns:a16="http://schemas.microsoft.com/office/drawing/2014/main" id="{B25BAB0E-ECF9-5F7F-6FD6-820D7A76D11D}"/>
              </a:ext>
            </a:extLst>
          </p:cNvPr>
          <p:cNvSpPr>
            <a:spLocks noGrp="1"/>
          </p:cNvSpPr>
          <p:nvPr>
            <p:ph type="body" sz="quarter" idx="19"/>
          </p:nvPr>
        </p:nvSpPr>
        <p:spPr>
          <a:xfrm>
            <a:off x="6814931" y="1377531"/>
            <a:ext cx="5449956" cy="4102937"/>
          </a:xfrm>
        </p:spPr>
        <p:txBody>
          <a:bodyPr>
            <a:noAutofit/>
          </a:bodyPr>
          <a:lstStyle/>
          <a:p>
            <a:pPr>
              <a:spcAft>
                <a:spcPts val="600"/>
              </a:spcAft>
            </a:pPr>
            <a:r>
              <a:rPr lang="en-IE" sz="2200" b="1" dirty="0"/>
              <a:t>Formål: </a:t>
            </a:r>
            <a:r>
              <a:rPr lang="en-US" sz="2200" dirty="0"/>
              <a:t>Reducere miljøpåvirkningen gennem datadrevet køkkendrift.</a:t>
            </a:r>
          </a:p>
          <a:p>
            <a:pPr>
              <a:spcAft>
                <a:spcPts val="600"/>
              </a:spcAft>
            </a:pPr>
            <a:r>
              <a:rPr lang="en-IE" sz="2200" b="1" dirty="0"/>
              <a:t>Bæredygtighedsspecifikke værktøjer:</a:t>
            </a:r>
            <a:endParaRPr lang="en-IE" sz="2200" dirty="0"/>
          </a:p>
          <a:p>
            <a:pPr marL="342900" indent="-342900">
              <a:spcBef>
                <a:spcPts val="600"/>
              </a:spcBef>
              <a:buFont typeface="Arial" panose="020B0604020202020204" pitchFamily="34" charset="0"/>
              <a:buChar char="•"/>
            </a:pPr>
            <a:r>
              <a:rPr lang="en-IE" sz="2200" b="1" dirty="0">
                <a:hlinkClick r:id="rId2"/>
              </a:rPr>
              <a:t>Apicbase </a:t>
            </a:r>
            <a:r>
              <a:rPr lang="en-IE" sz="2200" b="1" dirty="0"/>
              <a:t>– </a:t>
            </a:r>
            <a:r>
              <a:rPr lang="en-IE" sz="2200" dirty="0"/>
              <a:t>Sporer CO₂-påvirkningen pr. opskrift og understøtter udformning af menuer med mindre miljøpåvirkning.</a:t>
            </a:r>
          </a:p>
          <a:p>
            <a:pPr marL="342900" indent="-342900">
              <a:spcBef>
                <a:spcPts val="600"/>
              </a:spcBef>
              <a:buFont typeface="Arial" panose="020B0604020202020204" pitchFamily="34" charset="0"/>
              <a:buChar char="•"/>
            </a:pPr>
            <a:r>
              <a:rPr lang="en-IE" sz="2200" b="1" dirty="0">
                <a:hlinkClick r:id="rId3"/>
              </a:rPr>
              <a:t>Tenzo </a:t>
            </a:r>
            <a:r>
              <a:rPr lang="en-IE" sz="2200" b="1" dirty="0"/>
              <a:t>– </a:t>
            </a:r>
            <a:r>
              <a:rPr lang="en-IE" sz="2200" dirty="0"/>
              <a:t>Forudsiger efterspørgsel for at forhindre spild og optimere brug af arbejdskraft og energi.</a:t>
            </a:r>
          </a:p>
          <a:p>
            <a:pPr marL="342900" indent="-342900">
              <a:spcBef>
                <a:spcPts val="600"/>
              </a:spcBef>
              <a:buFont typeface="Arial" panose="020B0604020202020204" pitchFamily="34" charset="0"/>
              <a:buChar char="•"/>
            </a:pPr>
            <a:r>
              <a:rPr lang="en-IE" sz="2200" b="1" dirty="0">
                <a:hlinkClick r:id="rId4"/>
              </a:rPr>
              <a:t>Lightspeed med bæredygtighedstilføjelser </a:t>
            </a:r>
            <a:r>
              <a:rPr lang="en-IE" sz="2200" b="1" dirty="0"/>
              <a:t>– </a:t>
            </a:r>
            <a:r>
              <a:rPr lang="en-IE" sz="2200" dirty="0"/>
              <a:t>Overvåger lagerbeholdningen i realtid for at forhindre overbestilling.</a:t>
            </a:r>
          </a:p>
          <a:p>
            <a:pPr>
              <a:spcBef>
                <a:spcPts val="600"/>
              </a:spcBef>
            </a:pPr>
            <a:r>
              <a:rPr lang="en-IE" sz="2200" b="1" dirty="0"/>
              <a:t>Hvorfor det er vigtigt: </a:t>
            </a:r>
            <a:r>
              <a:rPr lang="en-US" sz="2200" dirty="0"/>
              <a:t>Effektive menuer genererer mindre spild og bruger færre ressourcer.</a:t>
            </a:r>
            <a:endParaRPr lang="en-IE" sz="2200" dirty="0"/>
          </a:p>
        </p:txBody>
      </p:sp>
      <p:pic>
        <p:nvPicPr>
          <p:cNvPr id="1027" name="Picture 3" descr="Rack of freshly baked bread">
            <a:extLst>
              <a:ext uri="{FF2B5EF4-FFF2-40B4-BE49-F238E27FC236}">
                <a16:creationId xmlns:a16="http://schemas.microsoft.com/office/drawing/2014/main" id="{0598C018-BCA1-FF9D-347D-AB376ECDD306}"/>
              </a:ext>
            </a:extLst>
          </p:cNvPr>
          <p:cNvPicPr>
            <a:picLocks noGrp="1" noChangeAspect="1" noChangeArrowheads="1"/>
          </p:cNvPicPr>
          <p:nvPr>
            <p:ph type="pic" sz="quarter" idx="10"/>
          </p:nvPr>
        </p:nvPicPr>
        <p:blipFill>
          <a:blip r:embed="rId5" cstate="screen">
            <a:extLst>
              <a:ext uri="{28A0092B-C50C-407E-A947-70E740481C1C}">
                <a14:useLocalDpi xmlns:a14="http://schemas.microsoft.com/office/drawing/2010/main"/>
              </a:ext>
            </a:extLst>
          </a:blip>
          <a:srcRect/>
          <a:stretch/>
        </p:blipFill>
        <p:spPr bwMode="auto">
          <a:xfrm>
            <a:off x="635271" y="2095585"/>
            <a:ext cx="5130800" cy="3913188"/>
          </a:xfrm>
          <a:prstGeom prst="rect">
            <a:avLst/>
          </a:prstGeom>
          <a:solidFill>
            <a:srgbClr val="FFFFFF"/>
          </a:solidFill>
        </p:spPr>
      </p:pic>
    </p:spTree>
    <p:extLst>
      <p:ext uri="{BB962C8B-B14F-4D97-AF65-F5344CB8AC3E}">
        <p14:creationId xmlns:p14="http://schemas.microsoft.com/office/powerpoint/2010/main" val="79769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EA88D-E011-8BAA-750C-0E54F17221E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D4506AA-0AA1-2164-2D49-D694519D9942}"/>
              </a:ext>
            </a:extLst>
          </p:cNvPr>
          <p:cNvSpPr>
            <a:spLocks noGrp="1"/>
          </p:cNvSpPr>
          <p:nvPr>
            <p:ph type="body" sz="quarter" idx="18"/>
          </p:nvPr>
        </p:nvSpPr>
        <p:spPr>
          <a:xfrm>
            <a:off x="610601" y="1312199"/>
            <a:ext cx="5853573" cy="3666574"/>
          </a:xfrm>
        </p:spPr>
        <p:txBody>
          <a:bodyPr/>
          <a:lstStyle/>
          <a:p>
            <a:r>
              <a:rPr lang="en-IE" b="1" dirty="0">
                <a:solidFill>
                  <a:srgbClr val="F26F46"/>
                </a:solidFill>
              </a:rPr>
              <a:t>Formål: </a:t>
            </a:r>
            <a:r>
              <a:rPr lang="en-US" dirty="0"/>
              <a:t>At øge bevidstheden og motivere til klimavenlige valg.</a:t>
            </a:r>
          </a:p>
          <a:p>
            <a:r>
              <a:rPr lang="en-IE" b="1" dirty="0">
                <a:solidFill>
                  <a:srgbClr val="F26F46"/>
                </a:solidFill>
              </a:rPr>
              <a:t>Bæredygtighedsspecifikke værktøjer:</a:t>
            </a:r>
            <a:endParaRPr lang="en-IE" dirty="0">
              <a:solidFill>
                <a:srgbClr val="F26F46"/>
              </a:solidFill>
            </a:endParaRPr>
          </a:p>
          <a:p>
            <a:pPr marL="342900" indent="-342900">
              <a:spcBef>
                <a:spcPts val="600"/>
              </a:spcBef>
              <a:buFont typeface="Arial" panose="020B0604020202020204" pitchFamily="34" charset="0"/>
              <a:buChar char="•"/>
            </a:pPr>
            <a:r>
              <a:rPr lang="en-IE" sz="2200" b="1" dirty="0"/>
              <a:t>Olio / Too Good To Go – </a:t>
            </a:r>
            <a:r>
              <a:rPr lang="en-IE" sz="2200" dirty="0"/>
              <a:t>Viser forbrugerne den CO₂, der spares ved at redde måltider.</a:t>
            </a:r>
          </a:p>
          <a:p>
            <a:pPr marL="342900" indent="-342900">
              <a:spcBef>
                <a:spcPts val="600"/>
              </a:spcBef>
              <a:buFont typeface="Arial" panose="020B0604020202020204" pitchFamily="34" charset="0"/>
              <a:buChar char="•"/>
            </a:pPr>
            <a:r>
              <a:rPr lang="en-IE" sz="2200" b="1" dirty="0">
                <a:hlinkClick r:id="rId2"/>
              </a:rPr>
              <a:t>Menu.Analytiqs </a:t>
            </a:r>
            <a:r>
              <a:rPr lang="en-IE" sz="2200" b="1" dirty="0"/>
              <a:t>– </a:t>
            </a:r>
            <a:r>
              <a:rPr lang="en-IE" sz="2200" dirty="0"/>
              <a:t>Tilbyder digital information om allergener, ernæring og bæredygtighed for at hjælpe med at træffe informerede valg.</a:t>
            </a:r>
          </a:p>
          <a:p>
            <a:pPr marL="342900" indent="-342900">
              <a:spcBef>
                <a:spcPts val="600"/>
              </a:spcBef>
              <a:buFont typeface="Arial" panose="020B0604020202020204" pitchFamily="34" charset="0"/>
              <a:buChar char="•"/>
            </a:pPr>
            <a:r>
              <a:rPr lang="en-IE" sz="2200" b="1" dirty="0">
                <a:hlinkClick r:id="rId3"/>
              </a:rPr>
              <a:t>OpenTable Sustainability Tags </a:t>
            </a:r>
            <a:r>
              <a:rPr lang="en-IE" sz="2200" b="1" dirty="0"/>
              <a:t>– </a:t>
            </a:r>
            <a:r>
              <a:rPr lang="en-IE" sz="2200" dirty="0"/>
              <a:t>Gør det muligt for restauranter at fremhæve bæredygtige praksisser og tiltrække miljøbevidste gæster.</a:t>
            </a:r>
          </a:p>
          <a:p>
            <a:pPr>
              <a:spcBef>
                <a:spcPts val="600"/>
              </a:spcBef>
            </a:pPr>
            <a:r>
              <a:rPr lang="en-IE" b="1" dirty="0">
                <a:solidFill>
                  <a:srgbClr val="F26F46"/>
                </a:solidFill>
              </a:rPr>
              <a:t>Hvorfor det er vigtigt: </a:t>
            </a:r>
            <a:r>
              <a:rPr lang="en-US" dirty="0"/>
              <a:t>Kunder forventer i stigende grad gennemsigtighed og bæredygtighed fra fødevare- og hotel- og restaurationsvirksomheder.</a:t>
            </a:r>
            <a:endParaRPr lang="en-IE" dirty="0"/>
          </a:p>
        </p:txBody>
      </p:sp>
      <p:pic>
        <p:nvPicPr>
          <p:cNvPr id="6" name="Picture Placeholder 5" descr="Person in a coffee shop">
            <a:extLst>
              <a:ext uri="{FF2B5EF4-FFF2-40B4-BE49-F238E27FC236}">
                <a16:creationId xmlns:a16="http://schemas.microsoft.com/office/drawing/2014/main" id="{F0209083-B211-9B01-12C7-BE0CB9C8E133}"/>
              </a:ext>
            </a:extLst>
          </p:cNvPr>
          <p:cNvPicPr>
            <a:picLocks noGrp="1" noChangeAspect="1"/>
          </p:cNvPicPr>
          <p:nvPr>
            <p:ph type="pic" sz="quarter" idx="19"/>
          </p:nvPr>
        </p:nvPicPr>
        <p:blipFill>
          <a:blip r:embed="rId4" cstate="screen">
            <a:extLst>
              <a:ext uri="{28A0092B-C50C-407E-A947-70E740481C1C}">
                <a14:useLocalDpi xmlns:a14="http://schemas.microsoft.com/office/drawing/2010/main"/>
              </a:ext>
            </a:extLst>
          </a:blip>
          <a:srcRect/>
          <a:stretch>
            <a:fillRect/>
          </a:stretch>
        </p:blipFill>
        <p:spPr>
          <a:xfrm>
            <a:off x="6562164" y="0"/>
            <a:ext cx="4882578" cy="6858000"/>
          </a:xfrm>
        </p:spPr>
      </p:pic>
      <p:sp>
        <p:nvSpPr>
          <p:cNvPr id="3" name="Text Placeholder 2">
            <a:extLst>
              <a:ext uri="{FF2B5EF4-FFF2-40B4-BE49-F238E27FC236}">
                <a16:creationId xmlns:a16="http://schemas.microsoft.com/office/drawing/2014/main" id="{2EEA11BA-D7AB-3162-8B3C-503C73F9E422}"/>
              </a:ext>
            </a:extLst>
          </p:cNvPr>
          <p:cNvSpPr>
            <a:spLocks noGrp="1"/>
          </p:cNvSpPr>
          <p:nvPr>
            <p:ph type="body" sz="quarter" idx="16"/>
          </p:nvPr>
        </p:nvSpPr>
        <p:spPr>
          <a:xfrm>
            <a:off x="610601" y="346638"/>
            <a:ext cx="9628868" cy="640190"/>
          </a:xfrm>
          <a:solidFill>
            <a:schemeClr val="bg1"/>
          </a:solidFill>
        </p:spPr>
        <p:txBody>
          <a:bodyPr anchor="ctr"/>
          <a:lstStyle/>
          <a:p>
            <a:r>
              <a:rPr lang="en-US" dirty="0">
                <a:solidFill>
                  <a:srgbClr val="F26F46"/>
                </a:solidFill>
              </a:rPr>
              <a:t>Kundevendte værktøjer til bæredygtig </a:t>
            </a:r>
            <a:r>
              <a:rPr lang="en-US" dirty="0" err="1">
                <a:solidFill>
                  <a:srgbClr val="F26F46"/>
                </a:solidFill>
              </a:rPr>
              <a:t>adfærd</a:t>
            </a:r>
            <a:endParaRPr lang="en-IE" dirty="0">
              <a:solidFill>
                <a:srgbClr val="F26F46"/>
              </a:solidFill>
            </a:endParaRPr>
          </a:p>
        </p:txBody>
      </p:sp>
    </p:spTree>
    <p:extLst>
      <p:ext uri="{BB962C8B-B14F-4D97-AF65-F5344CB8AC3E}">
        <p14:creationId xmlns:p14="http://schemas.microsoft.com/office/powerpoint/2010/main" val="1694658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32FE75-90BE-56D0-5404-08E8E6E18732}"/>
              </a:ext>
            </a:extLst>
          </p:cNvPr>
          <p:cNvSpPr>
            <a:spLocks noGrp="1"/>
          </p:cNvSpPr>
          <p:nvPr>
            <p:ph type="body" sz="quarter" idx="16"/>
          </p:nvPr>
        </p:nvSpPr>
        <p:spPr>
          <a:xfrm>
            <a:off x="4830619" y="783265"/>
            <a:ext cx="6665361" cy="992652"/>
          </a:xfrm>
        </p:spPr>
        <p:txBody>
          <a:bodyPr/>
          <a:lstStyle/>
          <a:p>
            <a:r>
              <a:rPr lang="en-IE" dirty="0"/>
              <a:t>Tankegang og kompetencer inden for bæredygtighed</a:t>
            </a:r>
          </a:p>
        </p:txBody>
      </p:sp>
      <p:sp>
        <p:nvSpPr>
          <p:cNvPr id="3" name="Text Placeholder 2">
            <a:extLst>
              <a:ext uri="{FF2B5EF4-FFF2-40B4-BE49-F238E27FC236}">
                <a16:creationId xmlns:a16="http://schemas.microsoft.com/office/drawing/2014/main" id="{DFE76628-BC7C-9DB9-3E1E-1A6B46301549}"/>
              </a:ext>
            </a:extLst>
          </p:cNvPr>
          <p:cNvSpPr>
            <a:spLocks noGrp="1"/>
          </p:cNvSpPr>
          <p:nvPr>
            <p:ph type="body" sz="quarter" idx="19"/>
          </p:nvPr>
        </p:nvSpPr>
        <p:spPr>
          <a:xfrm>
            <a:off x="7162442" y="2755063"/>
            <a:ext cx="4448633" cy="4102937"/>
          </a:xfrm>
        </p:spPr>
        <p:txBody>
          <a:bodyPr/>
          <a:lstStyle/>
          <a:p>
            <a:r>
              <a:rPr lang="en-IE" dirty="0"/>
              <a:t>I denne korte video forklarer den irske kok og aktivist mod madspild, Conor Spacey, hvordan vi er nødt til at gå to generationer tilbage til en mere bevidst menuplanlægning, så vi kan opnå mere bæredygtige menuer og praksis i vores fødevarevirksomheder.</a:t>
            </a:r>
          </a:p>
        </p:txBody>
      </p:sp>
      <p:sp>
        <p:nvSpPr>
          <p:cNvPr id="4" name="Picture Placeholder 3">
            <a:extLst>
              <a:ext uri="{FF2B5EF4-FFF2-40B4-BE49-F238E27FC236}">
                <a16:creationId xmlns:a16="http://schemas.microsoft.com/office/drawing/2014/main" id="{8B31EDD2-DA1C-6B1D-D44C-3864182900DC}"/>
              </a:ext>
            </a:extLst>
          </p:cNvPr>
          <p:cNvSpPr>
            <a:spLocks noGrp="1"/>
          </p:cNvSpPr>
          <p:nvPr>
            <p:ph type="pic" sz="quarter" idx="10"/>
          </p:nvPr>
        </p:nvSpPr>
        <p:spPr/>
        <p:txBody>
          <a:bodyPr/>
          <a:lstStyle/>
          <a:p>
            <a:endParaRPr lang="en-IE"/>
          </a:p>
        </p:txBody>
      </p:sp>
      <p:pic>
        <p:nvPicPr>
          <p:cNvPr id="5" name="Online Media 4" title="FAO Diarmiud Gavin &amp; Conor Spacey Food Loss &amp; Waste">
            <a:hlinkClick r:id="" action="ppaction://media"/>
            <a:extLst>
              <a:ext uri="{FF2B5EF4-FFF2-40B4-BE49-F238E27FC236}">
                <a16:creationId xmlns:a16="http://schemas.microsoft.com/office/drawing/2014/main" id="{27D7D4FF-22C0-A7FD-9220-12773E987525}"/>
              </a:ext>
            </a:extLst>
          </p:cNvPr>
          <p:cNvPicPr>
            <a:picLocks noRot="1" noChangeAspect="1"/>
          </p:cNvPicPr>
          <p:nvPr>
            <a:videoFile r:link="rId1"/>
          </p:nvPr>
        </p:nvPicPr>
        <p:blipFill>
          <a:blip r:embed="rId3"/>
          <a:stretch>
            <a:fillRect/>
          </a:stretch>
        </p:blipFill>
        <p:spPr>
          <a:xfrm>
            <a:off x="1010191" y="2410869"/>
            <a:ext cx="5146675" cy="3216209"/>
          </a:xfrm>
          <a:prstGeom prst="rect">
            <a:avLst/>
          </a:prstGeom>
        </p:spPr>
      </p:pic>
      <p:sp>
        <p:nvSpPr>
          <p:cNvPr id="7" name="TextBox 6">
            <a:extLst>
              <a:ext uri="{FF2B5EF4-FFF2-40B4-BE49-F238E27FC236}">
                <a16:creationId xmlns:a16="http://schemas.microsoft.com/office/drawing/2014/main" id="{B21CB45C-523D-6446-6956-9535C5024D6E}"/>
              </a:ext>
            </a:extLst>
          </p:cNvPr>
          <p:cNvSpPr txBox="1"/>
          <p:nvPr/>
        </p:nvSpPr>
        <p:spPr>
          <a:xfrm>
            <a:off x="1266176" y="6264134"/>
            <a:ext cx="7653336" cy="369332"/>
          </a:xfrm>
          <a:prstGeom prst="rect">
            <a:avLst/>
          </a:prstGeom>
          <a:noFill/>
        </p:spPr>
        <p:txBody>
          <a:bodyPr wrap="square">
            <a:spAutoFit/>
          </a:bodyPr>
          <a:lstStyle/>
          <a:p>
            <a:r>
              <a:rPr lang="en-US" dirty="0">
                <a:hlinkClick r:id="rId4"/>
              </a:rPr>
              <a:t>FAO </a:t>
            </a:r>
            <a:r>
              <a:rPr lang="en-US" dirty="0" err="1">
                <a:hlinkClick r:id="rId4"/>
              </a:rPr>
              <a:t>Diarmiud </a:t>
            </a:r>
            <a:r>
              <a:rPr lang="en-US" dirty="0">
                <a:hlinkClick r:id="rId4"/>
              </a:rPr>
              <a:t>Gavin &amp; Conor Spacey Madspild og -tab</a:t>
            </a:r>
            <a:endParaRPr lang="en-IE" dirty="0"/>
          </a:p>
        </p:txBody>
      </p:sp>
    </p:spTree>
    <p:extLst>
      <p:ext uri="{BB962C8B-B14F-4D97-AF65-F5344CB8AC3E}">
        <p14:creationId xmlns:p14="http://schemas.microsoft.com/office/powerpoint/2010/main" val="28069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27E79-8D59-EF57-D48E-3931B9B2D25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DBA3EC6-E930-ECD9-9BBF-0621A14F98EE}"/>
              </a:ext>
            </a:extLst>
          </p:cNvPr>
          <p:cNvSpPr>
            <a:spLocks noGrp="1"/>
          </p:cNvSpPr>
          <p:nvPr>
            <p:ph type="body" sz="quarter" idx="16"/>
          </p:nvPr>
        </p:nvSpPr>
        <p:spPr>
          <a:prstGeom prst="rect">
            <a:avLst/>
          </a:prstGeom>
        </p:spPr>
        <p:txBody>
          <a:bodyPr/>
          <a:lstStyle/>
          <a:p>
            <a:r>
              <a:rPr lang="en-US" dirty="0"/>
              <a:t>Øvelse</a:t>
            </a:r>
          </a:p>
        </p:txBody>
      </p:sp>
      <p:sp>
        <p:nvSpPr>
          <p:cNvPr id="3" name="Text Placeholder 2">
            <a:extLst>
              <a:ext uri="{FF2B5EF4-FFF2-40B4-BE49-F238E27FC236}">
                <a16:creationId xmlns:a16="http://schemas.microsoft.com/office/drawing/2014/main" id="{79F9316C-93D9-7D1F-E5D4-EA9F8BF1A3C7}"/>
              </a:ext>
            </a:extLst>
          </p:cNvPr>
          <p:cNvSpPr>
            <a:spLocks noGrp="1"/>
          </p:cNvSpPr>
          <p:nvPr>
            <p:ph type="body" sz="quarter" idx="19"/>
          </p:nvPr>
        </p:nvSpPr>
        <p:spPr>
          <a:prstGeom prst="rect">
            <a:avLst/>
          </a:prstGeom>
        </p:spPr>
        <p:txBody>
          <a:bodyPr/>
          <a:lstStyle/>
          <a:p>
            <a:r>
              <a:rPr lang="en-US" b="1" dirty="0">
                <a:highlight>
                  <a:srgbClr val="F26F46"/>
                </a:highlight>
              </a:rPr>
              <a:t>Undersøg </a:t>
            </a:r>
            <a:r>
              <a:rPr lang="en-US" dirty="0"/>
              <a:t>et af de ovennævnte værktøjer:</a:t>
            </a:r>
          </a:p>
          <a:p>
            <a:endParaRPr lang="en-US" dirty="0"/>
          </a:p>
          <a:p>
            <a:pPr marL="457200" indent="-457200">
              <a:buAutoNum type="arabicPeriod"/>
            </a:pPr>
            <a:r>
              <a:rPr lang="en-US" dirty="0"/>
              <a:t>Undersøg, hvordan det kan bidrage til at understøtte forandringer i en typisk fødevarevirksomhed.</a:t>
            </a:r>
          </a:p>
          <a:p>
            <a:pPr marL="457200" indent="-457200">
              <a:buAutoNum type="arabicPeriod"/>
            </a:pPr>
            <a:endParaRPr lang="en-US" dirty="0"/>
          </a:p>
          <a:p>
            <a:pPr marL="457200" indent="-457200">
              <a:buAutoNum type="arabicPeriod"/>
            </a:pPr>
            <a:r>
              <a:rPr lang="en-US" dirty="0"/>
              <a:t>Afgør, om du vil anbefale det eller ej.</a:t>
            </a:r>
          </a:p>
          <a:p>
            <a:pPr marL="457200" indent="-457200">
              <a:buAutoNum type="arabicPeriod"/>
            </a:pPr>
            <a:endParaRPr lang="en-US" dirty="0"/>
          </a:p>
          <a:p>
            <a:pPr marL="457200" indent="-457200">
              <a:buAutoNum type="arabicPeriod"/>
            </a:pPr>
            <a:r>
              <a:rPr lang="en-US" dirty="0"/>
              <a:t>Hvis ikke, foreslå et alternativt værktøj, der kan forbedre og/eller understøtte en fødevarevirksomheds bæredygtighedsindsats og dermed dens rating.</a:t>
            </a:r>
          </a:p>
        </p:txBody>
      </p:sp>
      <p:grpSp>
        <p:nvGrpSpPr>
          <p:cNvPr id="2" name="Group 1">
            <a:extLst>
              <a:ext uri="{FF2B5EF4-FFF2-40B4-BE49-F238E27FC236}">
                <a16:creationId xmlns:a16="http://schemas.microsoft.com/office/drawing/2014/main" id="{BB292EEC-4D8C-428E-BCEA-6CD03219E32D}"/>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0A208799-5813-61BF-1443-75F1FFB81106}"/>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B8495179-7ACB-47A6-2336-409606BE9230}"/>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546DA236-E027-3D41-B00F-49D1AF83644C}"/>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384CD1F-9FD6-EF6C-1143-271370D7BC9C}"/>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F474F35-8E9F-3B25-867A-72C89FA65DBF}"/>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DC853085-CE92-27FB-7989-958E1557907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36F6A1D3-4669-D8B6-4B6B-965B5D63C920}"/>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EE90CB6-4973-8EBB-B144-4D3258983DF4}"/>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C445964-B010-4A6D-B5D6-311067B64DF0}"/>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951F7CC8-1770-732F-C4FB-022AD8EF782C}"/>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grpSp>
        <p:nvGrpSpPr>
          <p:cNvPr id="15" name="Graphic 3">
            <a:extLst>
              <a:ext uri="{FF2B5EF4-FFF2-40B4-BE49-F238E27FC236}">
                <a16:creationId xmlns:a16="http://schemas.microsoft.com/office/drawing/2014/main" id="{04C0FD12-E11A-43D3-4A11-3266F5BAA3E0}"/>
              </a:ext>
            </a:extLst>
          </p:cNvPr>
          <p:cNvGrpSpPr/>
          <p:nvPr/>
        </p:nvGrpSpPr>
        <p:grpSpPr>
          <a:xfrm>
            <a:off x="7071506" y="428539"/>
            <a:ext cx="1088878" cy="1111078"/>
            <a:chOff x="8424689" y="5374597"/>
            <a:chExt cx="1088878" cy="1111078"/>
          </a:xfrm>
          <a:solidFill>
            <a:schemeClr val="bg1"/>
          </a:solidFill>
        </p:grpSpPr>
        <p:sp>
          <p:nvSpPr>
            <p:cNvPr id="16" name="Freeform 1258">
              <a:extLst>
                <a:ext uri="{FF2B5EF4-FFF2-40B4-BE49-F238E27FC236}">
                  <a16:creationId xmlns:a16="http://schemas.microsoft.com/office/drawing/2014/main" id="{EDED62F0-4182-D317-463C-6C6A9C3A8EDA}"/>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26F46"/>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F4314F23-3FEC-B9ED-6513-66320E99254D}"/>
                </a:ext>
              </a:extLst>
            </p:cNvPr>
            <p:cNvGrpSpPr/>
            <p:nvPr/>
          </p:nvGrpSpPr>
          <p:grpSpPr>
            <a:xfrm>
              <a:off x="8424689" y="5374597"/>
              <a:ext cx="1088878" cy="1111078"/>
              <a:chOff x="8424689" y="5374597"/>
              <a:chExt cx="1088878" cy="1111078"/>
            </a:xfrm>
            <a:grpFill/>
          </p:grpSpPr>
          <p:grpSp>
            <p:nvGrpSpPr>
              <p:cNvPr id="18" name="Graphic 3">
                <a:extLst>
                  <a:ext uri="{FF2B5EF4-FFF2-40B4-BE49-F238E27FC236}">
                    <a16:creationId xmlns:a16="http://schemas.microsoft.com/office/drawing/2014/main" id="{2B117646-6AF2-F4C6-2391-1FF6FD595546}"/>
                  </a:ext>
                </a:extLst>
              </p:cNvPr>
              <p:cNvGrpSpPr/>
              <p:nvPr/>
            </p:nvGrpSpPr>
            <p:grpSpPr>
              <a:xfrm>
                <a:off x="8424689" y="5374597"/>
                <a:ext cx="943956" cy="1111078"/>
                <a:chOff x="8424689" y="5374597"/>
                <a:chExt cx="943956" cy="1111078"/>
              </a:xfrm>
              <a:grpFill/>
            </p:grpSpPr>
            <p:sp>
              <p:nvSpPr>
                <p:cNvPr id="28" name="Freeform 1270">
                  <a:extLst>
                    <a:ext uri="{FF2B5EF4-FFF2-40B4-BE49-F238E27FC236}">
                      <a16:creationId xmlns:a16="http://schemas.microsoft.com/office/drawing/2014/main" id="{57317554-CAE3-7DB4-7907-6C21831E5D9A}"/>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29" name="Freeform 1271">
                  <a:extLst>
                    <a:ext uri="{FF2B5EF4-FFF2-40B4-BE49-F238E27FC236}">
                      <a16:creationId xmlns:a16="http://schemas.microsoft.com/office/drawing/2014/main" id="{7DF3D97A-3E7A-3AA4-4EB7-D1788CBE433F}"/>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19" name="Freeform 1261">
                <a:extLst>
                  <a:ext uri="{FF2B5EF4-FFF2-40B4-BE49-F238E27FC236}">
                    <a16:creationId xmlns:a16="http://schemas.microsoft.com/office/drawing/2014/main" id="{4D1CAE6D-6BB0-A41F-8551-C5066149FBE1}"/>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20" name="Freeform 1262">
                <a:extLst>
                  <a:ext uri="{FF2B5EF4-FFF2-40B4-BE49-F238E27FC236}">
                    <a16:creationId xmlns:a16="http://schemas.microsoft.com/office/drawing/2014/main" id="{4AD915B3-F0EB-244E-2649-293483CA7F1F}"/>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21" name="Freeform 1263">
                <a:extLst>
                  <a:ext uri="{FF2B5EF4-FFF2-40B4-BE49-F238E27FC236}">
                    <a16:creationId xmlns:a16="http://schemas.microsoft.com/office/drawing/2014/main" id="{36E3C343-18EA-8179-DB50-1865C93C2EB1}"/>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22" name="Freeform 1264">
                <a:extLst>
                  <a:ext uri="{FF2B5EF4-FFF2-40B4-BE49-F238E27FC236}">
                    <a16:creationId xmlns:a16="http://schemas.microsoft.com/office/drawing/2014/main" id="{0B13C878-1AAC-CB10-1902-8DC33383D828}"/>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23" name="Freeform 1265">
                <a:extLst>
                  <a:ext uri="{FF2B5EF4-FFF2-40B4-BE49-F238E27FC236}">
                    <a16:creationId xmlns:a16="http://schemas.microsoft.com/office/drawing/2014/main" id="{F57201C4-09F0-6BF6-6CD1-85D2D635A607}"/>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24" name="Freeform 1266">
                <a:extLst>
                  <a:ext uri="{FF2B5EF4-FFF2-40B4-BE49-F238E27FC236}">
                    <a16:creationId xmlns:a16="http://schemas.microsoft.com/office/drawing/2014/main" id="{E0C48BB9-F059-69DF-EA4B-CDE3543EC7EA}"/>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25" name="Freeform 1267">
                <a:extLst>
                  <a:ext uri="{FF2B5EF4-FFF2-40B4-BE49-F238E27FC236}">
                    <a16:creationId xmlns:a16="http://schemas.microsoft.com/office/drawing/2014/main" id="{66530D3A-69B2-B7A8-DC55-D6A96E8AF56A}"/>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26" name="Freeform 1268">
                <a:extLst>
                  <a:ext uri="{FF2B5EF4-FFF2-40B4-BE49-F238E27FC236}">
                    <a16:creationId xmlns:a16="http://schemas.microsoft.com/office/drawing/2014/main" id="{DD569ACB-EA83-05A5-F952-8BD7CAA71CB0}"/>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27" name="Freeform 1269">
                <a:extLst>
                  <a:ext uri="{FF2B5EF4-FFF2-40B4-BE49-F238E27FC236}">
                    <a16:creationId xmlns:a16="http://schemas.microsoft.com/office/drawing/2014/main" id="{EE5B1301-E364-F24C-50CF-B282ABA45CCB}"/>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89015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0F5FB-802C-B169-9DD8-49AD671064A0}"/>
            </a:ext>
          </a:extLst>
        </p:cNvPr>
        <p:cNvGrpSpPr/>
        <p:nvPr/>
      </p:nvGrpSpPr>
      <p:grpSpPr>
        <a:xfrm>
          <a:off x="0" y="0"/>
          <a:ext cx="0" cy="0"/>
          <a:chOff x="0" y="0"/>
          <a:chExt cx="0" cy="0"/>
        </a:xfrm>
      </p:grpSpPr>
      <p:pic>
        <p:nvPicPr>
          <p:cNvPr id="4" name="Picture Placeholder 23">
            <a:extLst>
              <a:ext uri="{FF2B5EF4-FFF2-40B4-BE49-F238E27FC236}">
                <a16:creationId xmlns:a16="http://schemas.microsoft.com/office/drawing/2014/main" id="{491DB41E-FAEC-5C08-5F80-2BFA51BC02C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626822"/>
            <a:ext cx="8328758" cy="3634830"/>
          </a:xfrm>
        </p:spPr>
      </p:pic>
      <p:sp>
        <p:nvSpPr>
          <p:cNvPr id="5" name="Text Placeholder 4">
            <a:extLst>
              <a:ext uri="{FF2B5EF4-FFF2-40B4-BE49-F238E27FC236}">
                <a16:creationId xmlns:a16="http://schemas.microsoft.com/office/drawing/2014/main" id="{619441E6-B09E-31DF-0B38-D7A3CFF2E493}"/>
              </a:ext>
            </a:extLst>
          </p:cNvPr>
          <p:cNvSpPr>
            <a:spLocks noGrp="1"/>
          </p:cNvSpPr>
          <p:nvPr>
            <p:ph type="body" sz="quarter" idx="17"/>
          </p:nvPr>
        </p:nvSpPr>
        <p:spPr/>
        <p:txBody>
          <a:bodyPr/>
          <a:lstStyle/>
          <a:p>
            <a:r>
              <a:rPr lang="en-US" dirty="0"/>
              <a:t>04</a:t>
            </a:r>
          </a:p>
        </p:txBody>
      </p:sp>
      <p:sp>
        <p:nvSpPr>
          <p:cNvPr id="14" name="Rectangle 13">
            <a:extLst>
              <a:ext uri="{FF2B5EF4-FFF2-40B4-BE49-F238E27FC236}">
                <a16:creationId xmlns:a16="http://schemas.microsoft.com/office/drawing/2014/main" id="{0378E327-6E22-DBA1-977B-0E05C1B9CDD2}"/>
              </a:ext>
            </a:extLst>
          </p:cNvPr>
          <p:cNvSpPr/>
          <p:nvPr/>
        </p:nvSpPr>
        <p:spPr>
          <a:xfrm>
            <a:off x="5523515" y="3110948"/>
            <a:ext cx="4598260" cy="1806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FBC2011E-64F4-6A6D-C0CF-2F342EB3A0BA}"/>
              </a:ext>
            </a:extLst>
          </p:cNvPr>
          <p:cNvSpPr txBox="1"/>
          <p:nvPr/>
        </p:nvSpPr>
        <p:spPr>
          <a:xfrm>
            <a:off x="5707537" y="3163246"/>
            <a:ext cx="4703947" cy="1754326"/>
          </a:xfrm>
          <a:prstGeom prst="rect">
            <a:avLst/>
          </a:prstGeom>
          <a:noFill/>
        </p:spPr>
        <p:txBody>
          <a:bodyPr wrap="square" rtlCol="0">
            <a:spAutoFit/>
          </a:bodyPr>
          <a:lstStyle/>
          <a:p>
            <a:r>
              <a:rPr lang="en-US" sz="3600" b="1" spc="300" dirty="0">
                <a:solidFill>
                  <a:srgbClr val="F26F46"/>
                </a:solidFill>
                <a:latin typeface="Calibri" panose="020F0502020204030204" pitchFamily="34" charset="0"/>
                <a:cs typeface="Calibri" panose="020F0502020204030204" pitchFamily="34" charset="0"/>
              </a:rPr>
              <a:t>AI GJORT NEMT – FORSTÅ GRUNDLÆGGENDE</a:t>
            </a:r>
          </a:p>
        </p:txBody>
      </p:sp>
      <p:grpSp>
        <p:nvGrpSpPr>
          <p:cNvPr id="6" name="Group 5">
            <a:extLst>
              <a:ext uri="{FF2B5EF4-FFF2-40B4-BE49-F238E27FC236}">
                <a16:creationId xmlns:a16="http://schemas.microsoft.com/office/drawing/2014/main" id="{0C39F981-E29D-9AB3-2BA7-AEE3C9352F8D}"/>
              </a:ext>
            </a:extLst>
          </p:cNvPr>
          <p:cNvGrpSpPr/>
          <p:nvPr/>
        </p:nvGrpSpPr>
        <p:grpSpPr>
          <a:xfrm>
            <a:off x="9256295" y="-181962"/>
            <a:ext cx="2366621" cy="2933183"/>
            <a:chOff x="2887563" y="4517695"/>
            <a:chExt cx="1145987" cy="1420333"/>
          </a:xfrm>
          <a:solidFill>
            <a:schemeClr val="bg1">
              <a:alpha val="26000"/>
            </a:schemeClr>
          </a:solidFill>
        </p:grpSpPr>
        <p:sp>
          <p:nvSpPr>
            <p:cNvPr id="7" name="Freeform 6">
              <a:extLst>
                <a:ext uri="{FF2B5EF4-FFF2-40B4-BE49-F238E27FC236}">
                  <a16:creationId xmlns:a16="http://schemas.microsoft.com/office/drawing/2014/main" id="{16F60AFB-8BA5-4C66-60FD-AC17F6CE4A45}"/>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8" name="Graphic 10">
              <a:extLst>
                <a:ext uri="{FF2B5EF4-FFF2-40B4-BE49-F238E27FC236}">
                  <a16:creationId xmlns:a16="http://schemas.microsoft.com/office/drawing/2014/main" id="{25DCC484-8679-51B6-A502-19298D803E01}"/>
                </a:ext>
              </a:extLst>
            </p:cNvPr>
            <p:cNvGrpSpPr/>
            <p:nvPr/>
          </p:nvGrpSpPr>
          <p:grpSpPr>
            <a:xfrm>
              <a:off x="3495254" y="4781992"/>
              <a:ext cx="536857" cy="499528"/>
              <a:chOff x="3495254" y="4781992"/>
              <a:chExt cx="536857" cy="499528"/>
            </a:xfrm>
            <a:grpFill/>
          </p:grpSpPr>
          <p:sp>
            <p:nvSpPr>
              <p:cNvPr id="13" name="Freeform 12">
                <a:extLst>
                  <a:ext uri="{FF2B5EF4-FFF2-40B4-BE49-F238E27FC236}">
                    <a16:creationId xmlns:a16="http://schemas.microsoft.com/office/drawing/2014/main" id="{58F273AB-B9D6-C428-9838-177EE35C7B0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EEC5E2DD-36EA-5ED0-66AA-25E8164BA53F}"/>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230B4547-60B2-95E3-E9CA-5DAC83255BD6}"/>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063A3DBD-CDB3-95EF-B634-AB117DF97215}"/>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9" name="Freeform 8">
              <a:extLst>
                <a:ext uri="{FF2B5EF4-FFF2-40B4-BE49-F238E27FC236}">
                  <a16:creationId xmlns:a16="http://schemas.microsoft.com/office/drawing/2014/main" id="{8AAF5C09-92CA-504E-5B5A-30E701937239}"/>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AFAD2D0-33B7-A211-FDDA-0A3868E538A1}"/>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30465EC5-5131-822A-9C73-BA675ECA1C76}"/>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4C9D9871-0CFA-42AA-9427-54F00C29F247}"/>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3108643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16958-A2EC-6DB8-5B76-2E4E2972808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F39F04E-EB50-3B15-1BAA-BED7E7712C4B}"/>
              </a:ext>
            </a:extLst>
          </p:cNvPr>
          <p:cNvSpPr>
            <a:spLocks noGrp="1"/>
          </p:cNvSpPr>
          <p:nvPr>
            <p:ph type="body" sz="quarter" idx="16"/>
          </p:nvPr>
        </p:nvSpPr>
        <p:spPr>
          <a:xfrm>
            <a:off x="694207" y="753842"/>
            <a:ext cx="10052954" cy="803654"/>
          </a:xfrm>
        </p:spPr>
        <p:txBody>
          <a:bodyPr/>
          <a:lstStyle/>
          <a:p>
            <a:r>
              <a:rPr lang="en-US" dirty="0"/>
              <a:t>Hvad er kunstig intelligens, og hvorfor er det vigtigt inden for fødevarebranchen?</a:t>
            </a:r>
            <a:endParaRPr lang="en-IE" dirty="0"/>
          </a:p>
        </p:txBody>
      </p:sp>
      <p:sp>
        <p:nvSpPr>
          <p:cNvPr id="3" name="Text Placeholder 2">
            <a:extLst>
              <a:ext uri="{FF2B5EF4-FFF2-40B4-BE49-F238E27FC236}">
                <a16:creationId xmlns:a16="http://schemas.microsoft.com/office/drawing/2014/main" id="{274CC46E-D2BF-ABD9-0A4B-BFD60EAA104F}"/>
              </a:ext>
            </a:extLst>
          </p:cNvPr>
          <p:cNvSpPr>
            <a:spLocks noGrp="1"/>
          </p:cNvSpPr>
          <p:nvPr>
            <p:ph type="body" sz="quarter" idx="19"/>
          </p:nvPr>
        </p:nvSpPr>
        <p:spPr>
          <a:xfrm>
            <a:off x="758863" y="1812841"/>
            <a:ext cx="5254010" cy="1426687"/>
          </a:xfrm>
        </p:spPr>
        <p:txBody>
          <a:bodyPr/>
          <a:lstStyle/>
          <a:p>
            <a:r>
              <a:rPr lang="en-US" b="1" dirty="0"/>
              <a:t>Kunstig intelligens (AI) </a:t>
            </a:r>
            <a:r>
              <a:rPr lang="en-US" dirty="0"/>
              <a:t>henviser til digitale systemer, der lærer af </a:t>
            </a:r>
            <a:r>
              <a:rPr lang="en-US" b="1" dirty="0"/>
              <a:t>data</a:t>
            </a:r>
            <a:r>
              <a:rPr lang="en-US" dirty="0"/>
              <a:t>, </a:t>
            </a:r>
            <a:r>
              <a:rPr lang="en-US" dirty="0" err="1"/>
              <a:t>genkender </a:t>
            </a:r>
            <a:r>
              <a:rPr lang="en-US" b="1" dirty="0"/>
              <a:t>mønstre </a:t>
            </a:r>
            <a:r>
              <a:rPr lang="en-US" dirty="0"/>
              <a:t>og bruger disse oplysninger til </a:t>
            </a:r>
            <a:r>
              <a:rPr lang="en-US" b="1" dirty="0"/>
              <a:t>at lave forudsigelser, generere indhold eller understøtte beslutningstagning</a:t>
            </a:r>
            <a:r>
              <a:rPr lang="en-US" dirty="0"/>
              <a:t>.</a:t>
            </a:r>
          </a:p>
          <a:p>
            <a:r>
              <a:rPr lang="en-US" dirty="0"/>
              <a:t> </a:t>
            </a:r>
          </a:p>
          <a:p>
            <a:r>
              <a:rPr lang="en-US" dirty="0"/>
              <a:t>I fødevare- og hotelbranchen lærer AI af data såsom salgstendenser, lagerniveauer, mønstre i madspild eller kundepræferencer. Den bruger derefter disse indsigter til at understøtte bæredygtighed, reducere spild og forbedre den daglige drift.</a:t>
            </a:r>
          </a:p>
        </p:txBody>
      </p:sp>
      <p:pic>
        <p:nvPicPr>
          <p:cNvPr id="34" name="Picture 33">
            <a:extLst>
              <a:ext uri="{FF2B5EF4-FFF2-40B4-BE49-F238E27FC236}">
                <a16:creationId xmlns:a16="http://schemas.microsoft.com/office/drawing/2014/main" id="{9BAD8FA1-E505-0A5C-B290-5D5D11967D3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286500" y="2124869"/>
            <a:ext cx="5051387" cy="3175635"/>
          </a:xfrm>
          <a:prstGeom prst="rect">
            <a:avLst/>
          </a:prstGeom>
        </p:spPr>
      </p:pic>
    </p:spTree>
    <p:extLst>
      <p:ext uri="{BB962C8B-B14F-4D97-AF65-F5344CB8AC3E}">
        <p14:creationId xmlns:p14="http://schemas.microsoft.com/office/powerpoint/2010/main" val="2542181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F92A7A-DA66-CD8A-798B-83CD0BF0A45C}"/>
              </a:ext>
            </a:extLst>
          </p:cNvPr>
          <p:cNvSpPr>
            <a:spLocks noGrp="1"/>
          </p:cNvSpPr>
          <p:nvPr>
            <p:ph type="body" sz="quarter" idx="16"/>
          </p:nvPr>
        </p:nvSpPr>
        <p:spPr/>
        <p:txBody>
          <a:bodyPr/>
          <a:lstStyle/>
          <a:p>
            <a:r>
              <a:rPr lang="en-IE" dirty="0"/>
              <a:t>Nogle eksempler på, hvordan AI-værktøjer kan anvendes i fødevaremiljøer</a:t>
            </a:r>
          </a:p>
        </p:txBody>
      </p:sp>
      <p:sp>
        <p:nvSpPr>
          <p:cNvPr id="4" name="Freeform 1">
            <a:extLst>
              <a:ext uri="{FF2B5EF4-FFF2-40B4-BE49-F238E27FC236}">
                <a16:creationId xmlns:a16="http://schemas.microsoft.com/office/drawing/2014/main" id="{88ED6D23-83C7-6A69-8FDE-A04F1148D9C2}"/>
              </a:ext>
            </a:extLst>
          </p:cNvPr>
          <p:cNvSpPr>
            <a:spLocks noChangeArrowheads="1"/>
          </p:cNvSpPr>
          <p:nvPr/>
        </p:nvSpPr>
        <p:spPr bwMode="auto">
          <a:xfrm>
            <a:off x="1108497" y="2250801"/>
            <a:ext cx="1987044" cy="4350024"/>
          </a:xfrm>
          <a:custGeom>
            <a:avLst/>
            <a:gdLst>
              <a:gd name="T0" fmla="*/ 3128 w 3427"/>
              <a:gd name="T1" fmla="*/ 0 h 5179"/>
              <a:gd name="T2" fmla="*/ 297 w 3427"/>
              <a:gd name="T3" fmla="*/ 0 h 5179"/>
              <a:gd name="T4" fmla="*/ 297 w 3427"/>
              <a:gd name="T5" fmla="*/ 0 h 5179"/>
              <a:gd name="T6" fmla="*/ 0 w 3427"/>
              <a:gd name="T7" fmla="*/ 298 h 5179"/>
              <a:gd name="T8" fmla="*/ 0 w 3427"/>
              <a:gd name="T9" fmla="*/ 3440 h 5179"/>
              <a:gd name="T10" fmla="*/ 0 w 3427"/>
              <a:gd name="T11" fmla="*/ 3533 h 5179"/>
              <a:gd name="T12" fmla="*/ 0 w 3427"/>
              <a:gd name="T13" fmla="*/ 3533 h 5179"/>
              <a:gd name="T14" fmla="*/ 40 w 3427"/>
              <a:gd name="T15" fmla="*/ 3683 h 5179"/>
              <a:gd name="T16" fmla="*/ 147 w 3427"/>
              <a:gd name="T17" fmla="*/ 3790 h 5179"/>
              <a:gd name="T18" fmla="*/ 1309 w 3427"/>
              <a:gd name="T19" fmla="*/ 4952 h 5179"/>
              <a:gd name="T20" fmla="*/ 1309 w 3427"/>
              <a:gd name="T21" fmla="*/ 4952 h 5179"/>
              <a:gd name="T22" fmla="*/ 2122 w 3427"/>
              <a:gd name="T23" fmla="*/ 4954 h 5179"/>
              <a:gd name="T24" fmla="*/ 3300 w 3427"/>
              <a:gd name="T25" fmla="*/ 3777 h 5179"/>
              <a:gd name="T26" fmla="*/ 3371 w 3427"/>
              <a:gd name="T27" fmla="*/ 3705 h 5179"/>
              <a:gd name="T28" fmla="*/ 3371 w 3427"/>
              <a:gd name="T29" fmla="*/ 3705 h 5179"/>
              <a:gd name="T30" fmla="*/ 3426 w 3427"/>
              <a:gd name="T31" fmla="*/ 3533 h 5179"/>
              <a:gd name="T32" fmla="*/ 3426 w 3427"/>
              <a:gd name="T33" fmla="*/ 3447 h 5179"/>
              <a:gd name="T34" fmla="*/ 3426 w 3427"/>
              <a:gd name="T35" fmla="*/ 298 h 5179"/>
              <a:gd name="T36" fmla="*/ 3426 w 3427"/>
              <a:gd name="T37" fmla="*/ 298 h 5179"/>
              <a:gd name="T38" fmla="*/ 3128 w 3427"/>
              <a:gd name="T39" fmla="*/ 0 h 5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7" h="5179">
                <a:moveTo>
                  <a:pt x="3128" y="0"/>
                </a:moveTo>
                <a:lnTo>
                  <a:pt x="297" y="0"/>
                </a:lnTo>
                <a:lnTo>
                  <a:pt x="297" y="0"/>
                </a:lnTo>
                <a:cubicBezTo>
                  <a:pt x="133" y="0"/>
                  <a:pt x="0" y="133"/>
                  <a:pt x="0" y="298"/>
                </a:cubicBezTo>
                <a:lnTo>
                  <a:pt x="0" y="3440"/>
                </a:lnTo>
                <a:lnTo>
                  <a:pt x="0" y="3533"/>
                </a:lnTo>
                <a:lnTo>
                  <a:pt x="0" y="3533"/>
                </a:lnTo>
                <a:cubicBezTo>
                  <a:pt x="0" y="3589"/>
                  <a:pt x="14" y="3639"/>
                  <a:pt x="40" y="3683"/>
                </a:cubicBezTo>
                <a:lnTo>
                  <a:pt x="147" y="3790"/>
                </a:lnTo>
                <a:lnTo>
                  <a:pt x="1309" y="4952"/>
                </a:lnTo>
                <a:lnTo>
                  <a:pt x="1309" y="4952"/>
                </a:lnTo>
                <a:cubicBezTo>
                  <a:pt x="1534" y="5177"/>
                  <a:pt x="1898" y="5178"/>
                  <a:pt x="2122" y="4954"/>
                </a:cubicBezTo>
                <a:lnTo>
                  <a:pt x="3300" y="3777"/>
                </a:lnTo>
                <a:lnTo>
                  <a:pt x="3371" y="3705"/>
                </a:lnTo>
                <a:lnTo>
                  <a:pt x="3371" y="3705"/>
                </a:lnTo>
                <a:cubicBezTo>
                  <a:pt x="3405" y="3656"/>
                  <a:pt x="3426" y="3598"/>
                  <a:pt x="3426" y="3533"/>
                </a:cubicBezTo>
                <a:lnTo>
                  <a:pt x="3426" y="3447"/>
                </a:lnTo>
                <a:lnTo>
                  <a:pt x="3426" y="298"/>
                </a:lnTo>
                <a:lnTo>
                  <a:pt x="3426" y="298"/>
                </a:lnTo>
                <a:cubicBezTo>
                  <a:pt x="3426" y="133"/>
                  <a:pt x="3292" y="0"/>
                  <a:pt x="3128" y="0"/>
                </a:cubicBezTo>
              </a:path>
            </a:pathLst>
          </a:custGeom>
          <a:solidFill>
            <a:srgbClr val="F26F46"/>
          </a:solidFill>
          <a:ln>
            <a:noFill/>
          </a:ln>
          <a:effectLst/>
        </p:spPr>
        <p:txBody>
          <a:bodyPr wrap="none" anchor="ctr"/>
          <a:lstStyle/>
          <a:p>
            <a:endParaRPr lang="en-US" sz="900"/>
          </a:p>
        </p:txBody>
      </p:sp>
      <p:sp>
        <p:nvSpPr>
          <p:cNvPr id="6" name="Freeform 244">
            <a:extLst>
              <a:ext uri="{FF2B5EF4-FFF2-40B4-BE49-F238E27FC236}">
                <a16:creationId xmlns:a16="http://schemas.microsoft.com/office/drawing/2014/main" id="{D474C605-BAC7-0C36-6685-7F73FB4D2407}"/>
              </a:ext>
            </a:extLst>
          </p:cNvPr>
          <p:cNvSpPr>
            <a:spLocks noChangeArrowheads="1"/>
          </p:cNvSpPr>
          <p:nvPr/>
        </p:nvSpPr>
        <p:spPr bwMode="auto">
          <a:xfrm>
            <a:off x="3307274" y="2250800"/>
            <a:ext cx="1987046" cy="4350024"/>
          </a:xfrm>
          <a:custGeom>
            <a:avLst/>
            <a:gdLst>
              <a:gd name="T0" fmla="*/ 3129 w 3427"/>
              <a:gd name="T1" fmla="*/ 0 h 5179"/>
              <a:gd name="T2" fmla="*/ 298 w 3427"/>
              <a:gd name="T3" fmla="*/ 0 h 5179"/>
              <a:gd name="T4" fmla="*/ 298 w 3427"/>
              <a:gd name="T5" fmla="*/ 0 h 5179"/>
              <a:gd name="T6" fmla="*/ 0 w 3427"/>
              <a:gd name="T7" fmla="*/ 298 h 5179"/>
              <a:gd name="T8" fmla="*/ 0 w 3427"/>
              <a:gd name="T9" fmla="*/ 3440 h 5179"/>
              <a:gd name="T10" fmla="*/ 0 w 3427"/>
              <a:gd name="T11" fmla="*/ 3533 h 5179"/>
              <a:gd name="T12" fmla="*/ 0 w 3427"/>
              <a:gd name="T13" fmla="*/ 3533 h 5179"/>
              <a:gd name="T14" fmla="*/ 41 w 3427"/>
              <a:gd name="T15" fmla="*/ 3683 h 5179"/>
              <a:gd name="T16" fmla="*/ 148 w 3427"/>
              <a:gd name="T17" fmla="*/ 3790 h 5179"/>
              <a:gd name="T18" fmla="*/ 1310 w 3427"/>
              <a:gd name="T19" fmla="*/ 4952 h 5179"/>
              <a:gd name="T20" fmla="*/ 1310 w 3427"/>
              <a:gd name="T21" fmla="*/ 4952 h 5179"/>
              <a:gd name="T22" fmla="*/ 2123 w 3427"/>
              <a:gd name="T23" fmla="*/ 4954 h 5179"/>
              <a:gd name="T24" fmla="*/ 3300 w 3427"/>
              <a:gd name="T25" fmla="*/ 3777 h 5179"/>
              <a:gd name="T26" fmla="*/ 3372 w 3427"/>
              <a:gd name="T27" fmla="*/ 3705 h 5179"/>
              <a:gd name="T28" fmla="*/ 3372 w 3427"/>
              <a:gd name="T29" fmla="*/ 3705 h 5179"/>
              <a:gd name="T30" fmla="*/ 3426 w 3427"/>
              <a:gd name="T31" fmla="*/ 3533 h 5179"/>
              <a:gd name="T32" fmla="*/ 3426 w 3427"/>
              <a:gd name="T33" fmla="*/ 3447 h 5179"/>
              <a:gd name="T34" fmla="*/ 3426 w 3427"/>
              <a:gd name="T35" fmla="*/ 298 h 5179"/>
              <a:gd name="T36" fmla="*/ 3426 w 3427"/>
              <a:gd name="T37" fmla="*/ 298 h 5179"/>
              <a:gd name="T38" fmla="*/ 3129 w 3427"/>
              <a:gd name="T39" fmla="*/ 0 h 5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7" h="5179">
                <a:moveTo>
                  <a:pt x="3129" y="0"/>
                </a:moveTo>
                <a:lnTo>
                  <a:pt x="298" y="0"/>
                </a:lnTo>
                <a:lnTo>
                  <a:pt x="298" y="0"/>
                </a:lnTo>
                <a:cubicBezTo>
                  <a:pt x="134" y="0"/>
                  <a:pt x="0" y="133"/>
                  <a:pt x="0" y="298"/>
                </a:cubicBezTo>
                <a:lnTo>
                  <a:pt x="0" y="3440"/>
                </a:lnTo>
                <a:lnTo>
                  <a:pt x="0" y="3533"/>
                </a:lnTo>
                <a:lnTo>
                  <a:pt x="0" y="3533"/>
                </a:lnTo>
                <a:cubicBezTo>
                  <a:pt x="0" y="3589"/>
                  <a:pt x="15" y="3639"/>
                  <a:pt x="41" y="3683"/>
                </a:cubicBezTo>
                <a:lnTo>
                  <a:pt x="148" y="3790"/>
                </a:lnTo>
                <a:lnTo>
                  <a:pt x="1310" y="4952"/>
                </a:lnTo>
                <a:lnTo>
                  <a:pt x="1310" y="4952"/>
                </a:lnTo>
                <a:cubicBezTo>
                  <a:pt x="1535" y="5177"/>
                  <a:pt x="1899" y="5178"/>
                  <a:pt x="2123" y="4954"/>
                </a:cubicBezTo>
                <a:lnTo>
                  <a:pt x="3300" y="3777"/>
                </a:lnTo>
                <a:lnTo>
                  <a:pt x="3372" y="3705"/>
                </a:lnTo>
                <a:lnTo>
                  <a:pt x="3372" y="3705"/>
                </a:lnTo>
                <a:cubicBezTo>
                  <a:pt x="3406" y="3656"/>
                  <a:pt x="3426" y="3598"/>
                  <a:pt x="3426" y="3533"/>
                </a:cubicBezTo>
                <a:lnTo>
                  <a:pt x="3426" y="3447"/>
                </a:lnTo>
                <a:lnTo>
                  <a:pt x="3426" y="298"/>
                </a:lnTo>
                <a:lnTo>
                  <a:pt x="3426" y="298"/>
                </a:lnTo>
                <a:cubicBezTo>
                  <a:pt x="3426" y="133"/>
                  <a:pt x="3293" y="0"/>
                  <a:pt x="3129" y="0"/>
                </a:cubicBezTo>
              </a:path>
            </a:pathLst>
          </a:custGeom>
          <a:solidFill>
            <a:srgbClr val="ECC0DA"/>
          </a:solidFill>
          <a:ln>
            <a:noFill/>
          </a:ln>
          <a:effectLst/>
        </p:spPr>
        <p:txBody>
          <a:bodyPr wrap="none" anchor="ctr"/>
          <a:lstStyle/>
          <a:p>
            <a:endParaRPr lang="en-US" sz="900"/>
          </a:p>
        </p:txBody>
      </p:sp>
      <p:sp>
        <p:nvSpPr>
          <p:cNvPr id="8" name="Freeform 247">
            <a:extLst>
              <a:ext uri="{FF2B5EF4-FFF2-40B4-BE49-F238E27FC236}">
                <a16:creationId xmlns:a16="http://schemas.microsoft.com/office/drawing/2014/main" id="{D816CE62-BEEE-370A-B398-4620613CC03A}"/>
              </a:ext>
            </a:extLst>
          </p:cNvPr>
          <p:cNvSpPr>
            <a:spLocks noChangeArrowheads="1"/>
          </p:cNvSpPr>
          <p:nvPr/>
        </p:nvSpPr>
        <p:spPr bwMode="auto">
          <a:xfrm>
            <a:off x="5476758" y="2250800"/>
            <a:ext cx="1987044" cy="4350023"/>
          </a:xfrm>
          <a:custGeom>
            <a:avLst/>
            <a:gdLst>
              <a:gd name="T0" fmla="*/ 3129 w 3427"/>
              <a:gd name="T1" fmla="*/ 0 h 5179"/>
              <a:gd name="T2" fmla="*/ 298 w 3427"/>
              <a:gd name="T3" fmla="*/ 0 h 5179"/>
              <a:gd name="T4" fmla="*/ 298 w 3427"/>
              <a:gd name="T5" fmla="*/ 0 h 5179"/>
              <a:gd name="T6" fmla="*/ 0 w 3427"/>
              <a:gd name="T7" fmla="*/ 298 h 5179"/>
              <a:gd name="T8" fmla="*/ 0 w 3427"/>
              <a:gd name="T9" fmla="*/ 3440 h 5179"/>
              <a:gd name="T10" fmla="*/ 0 w 3427"/>
              <a:gd name="T11" fmla="*/ 3533 h 5179"/>
              <a:gd name="T12" fmla="*/ 0 w 3427"/>
              <a:gd name="T13" fmla="*/ 3533 h 5179"/>
              <a:gd name="T14" fmla="*/ 41 w 3427"/>
              <a:gd name="T15" fmla="*/ 3683 h 5179"/>
              <a:gd name="T16" fmla="*/ 148 w 3427"/>
              <a:gd name="T17" fmla="*/ 3790 h 5179"/>
              <a:gd name="T18" fmla="*/ 1310 w 3427"/>
              <a:gd name="T19" fmla="*/ 4952 h 5179"/>
              <a:gd name="T20" fmla="*/ 1310 w 3427"/>
              <a:gd name="T21" fmla="*/ 4952 h 5179"/>
              <a:gd name="T22" fmla="*/ 2123 w 3427"/>
              <a:gd name="T23" fmla="*/ 4954 h 5179"/>
              <a:gd name="T24" fmla="*/ 3300 w 3427"/>
              <a:gd name="T25" fmla="*/ 3777 h 5179"/>
              <a:gd name="T26" fmla="*/ 3372 w 3427"/>
              <a:gd name="T27" fmla="*/ 3705 h 5179"/>
              <a:gd name="T28" fmla="*/ 3372 w 3427"/>
              <a:gd name="T29" fmla="*/ 3705 h 5179"/>
              <a:gd name="T30" fmla="*/ 3426 w 3427"/>
              <a:gd name="T31" fmla="*/ 3533 h 5179"/>
              <a:gd name="T32" fmla="*/ 3426 w 3427"/>
              <a:gd name="T33" fmla="*/ 3447 h 5179"/>
              <a:gd name="T34" fmla="*/ 3426 w 3427"/>
              <a:gd name="T35" fmla="*/ 298 h 5179"/>
              <a:gd name="T36" fmla="*/ 3426 w 3427"/>
              <a:gd name="T37" fmla="*/ 298 h 5179"/>
              <a:gd name="T38" fmla="*/ 3129 w 3427"/>
              <a:gd name="T39" fmla="*/ 0 h 5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7" h="5179">
                <a:moveTo>
                  <a:pt x="3129" y="0"/>
                </a:moveTo>
                <a:lnTo>
                  <a:pt x="298" y="0"/>
                </a:lnTo>
                <a:lnTo>
                  <a:pt x="298" y="0"/>
                </a:lnTo>
                <a:cubicBezTo>
                  <a:pt x="134" y="0"/>
                  <a:pt x="0" y="133"/>
                  <a:pt x="0" y="298"/>
                </a:cubicBezTo>
                <a:lnTo>
                  <a:pt x="0" y="3440"/>
                </a:lnTo>
                <a:lnTo>
                  <a:pt x="0" y="3533"/>
                </a:lnTo>
                <a:lnTo>
                  <a:pt x="0" y="3533"/>
                </a:lnTo>
                <a:cubicBezTo>
                  <a:pt x="0" y="3589"/>
                  <a:pt x="15" y="3639"/>
                  <a:pt x="41" y="3683"/>
                </a:cubicBezTo>
                <a:lnTo>
                  <a:pt x="148" y="3790"/>
                </a:lnTo>
                <a:lnTo>
                  <a:pt x="1310" y="4952"/>
                </a:lnTo>
                <a:lnTo>
                  <a:pt x="1310" y="4952"/>
                </a:lnTo>
                <a:cubicBezTo>
                  <a:pt x="1535" y="5177"/>
                  <a:pt x="1899" y="5178"/>
                  <a:pt x="2123" y="4954"/>
                </a:cubicBezTo>
                <a:lnTo>
                  <a:pt x="3300" y="3777"/>
                </a:lnTo>
                <a:lnTo>
                  <a:pt x="3372" y="3705"/>
                </a:lnTo>
                <a:lnTo>
                  <a:pt x="3372" y="3705"/>
                </a:lnTo>
                <a:cubicBezTo>
                  <a:pt x="3406" y="3656"/>
                  <a:pt x="3426" y="3598"/>
                  <a:pt x="3426" y="3533"/>
                </a:cubicBezTo>
                <a:lnTo>
                  <a:pt x="3426" y="3447"/>
                </a:lnTo>
                <a:lnTo>
                  <a:pt x="3426" y="298"/>
                </a:lnTo>
                <a:lnTo>
                  <a:pt x="3426" y="298"/>
                </a:lnTo>
                <a:cubicBezTo>
                  <a:pt x="3426" y="133"/>
                  <a:pt x="3293" y="0"/>
                  <a:pt x="3129" y="0"/>
                </a:cubicBezTo>
              </a:path>
            </a:pathLst>
          </a:custGeom>
          <a:solidFill>
            <a:srgbClr val="55854D"/>
          </a:solidFill>
          <a:ln>
            <a:noFill/>
          </a:ln>
          <a:effectLst/>
        </p:spPr>
        <p:txBody>
          <a:bodyPr wrap="none" anchor="ctr"/>
          <a:lstStyle/>
          <a:p>
            <a:endParaRPr lang="en-US" sz="900"/>
          </a:p>
        </p:txBody>
      </p:sp>
      <p:sp>
        <p:nvSpPr>
          <p:cNvPr id="10" name="Freeform 250">
            <a:extLst>
              <a:ext uri="{FF2B5EF4-FFF2-40B4-BE49-F238E27FC236}">
                <a16:creationId xmlns:a16="http://schemas.microsoft.com/office/drawing/2014/main" id="{9F3271C5-AE67-6BA3-7C89-CFAE2B232AEA}"/>
              </a:ext>
            </a:extLst>
          </p:cNvPr>
          <p:cNvSpPr>
            <a:spLocks noChangeArrowheads="1"/>
          </p:cNvSpPr>
          <p:nvPr/>
        </p:nvSpPr>
        <p:spPr bwMode="auto">
          <a:xfrm>
            <a:off x="7646240" y="2250800"/>
            <a:ext cx="1987044" cy="4350023"/>
          </a:xfrm>
          <a:custGeom>
            <a:avLst/>
            <a:gdLst>
              <a:gd name="T0" fmla="*/ 3129 w 3427"/>
              <a:gd name="T1" fmla="*/ 0 h 5179"/>
              <a:gd name="T2" fmla="*/ 298 w 3427"/>
              <a:gd name="T3" fmla="*/ 0 h 5179"/>
              <a:gd name="T4" fmla="*/ 298 w 3427"/>
              <a:gd name="T5" fmla="*/ 0 h 5179"/>
              <a:gd name="T6" fmla="*/ 0 w 3427"/>
              <a:gd name="T7" fmla="*/ 298 h 5179"/>
              <a:gd name="T8" fmla="*/ 0 w 3427"/>
              <a:gd name="T9" fmla="*/ 3440 h 5179"/>
              <a:gd name="T10" fmla="*/ 0 w 3427"/>
              <a:gd name="T11" fmla="*/ 3533 h 5179"/>
              <a:gd name="T12" fmla="*/ 0 w 3427"/>
              <a:gd name="T13" fmla="*/ 3533 h 5179"/>
              <a:gd name="T14" fmla="*/ 41 w 3427"/>
              <a:gd name="T15" fmla="*/ 3683 h 5179"/>
              <a:gd name="T16" fmla="*/ 148 w 3427"/>
              <a:gd name="T17" fmla="*/ 3790 h 5179"/>
              <a:gd name="T18" fmla="*/ 1310 w 3427"/>
              <a:gd name="T19" fmla="*/ 4952 h 5179"/>
              <a:gd name="T20" fmla="*/ 1310 w 3427"/>
              <a:gd name="T21" fmla="*/ 4952 h 5179"/>
              <a:gd name="T22" fmla="*/ 2123 w 3427"/>
              <a:gd name="T23" fmla="*/ 4954 h 5179"/>
              <a:gd name="T24" fmla="*/ 3301 w 3427"/>
              <a:gd name="T25" fmla="*/ 3777 h 5179"/>
              <a:gd name="T26" fmla="*/ 3372 w 3427"/>
              <a:gd name="T27" fmla="*/ 3705 h 5179"/>
              <a:gd name="T28" fmla="*/ 3372 w 3427"/>
              <a:gd name="T29" fmla="*/ 3705 h 5179"/>
              <a:gd name="T30" fmla="*/ 3426 w 3427"/>
              <a:gd name="T31" fmla="*/ 3533 h 5179"/>
              <a:gd name="T32" fmla="*/ 3426 w 3427"/>
              <a:gd name="T33" fmla="*/ 3447 h 5179"/>
              <a:gd name="T34" fmla="*/ 3426 w 3427"/>
              <a:gd name="T35" fmla="*/ 298 h 5179"/>
              <a:gd name="T36" fmla="*/ 3426 w 3427"/>
              <a:gd name="T37" fmla="*/ 298 h 5179"/>
              <a:gd name="T38" fmla="*/ 3129 w 3427"/>
              <a:gd name="T39" fmla="*/ 0 h 5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7" h="5179">
                <a:moveTo>
                  <a:pt x="3129" y="0"/>
                </a:moveTo>
                <a:lnTo>
                  <a:pt x="298" y="0"/>
                </a:lnTo>
                <a:lnTo>
                  <a:pt x="298" y="0"/>
                </a:lnTo>
                <a:cubicBezTo>
                  <a:pt x="134" y="0"/>
                  <a:pt x="0" y="133"/>
                  <a:pt x="0" y="298"/>
                </a:cubicBezTo>
                <a:lnTo>
                  <a:pt x="0" y="3440"/>
                </a:lnTo>
                <a:lnTo>
                  <a:pt x="0" y="3533"/>
                </a:lnTo>
                <a:lnTo>
                  <a:pt x="0" y="3533"/>
                </a:lnTo>
                <a:cubicBezTo>
                  <a:pt x="0" y="3589"/>
                  <a:pt x="15" y="3639"/>
                  <a:pt x="41" y="3683"/>
                </a:cubicBezTo>
                <a:lnTo>
                  <a:pt x="148" y="3790"/>
                </a:lnTo>
                <a:lnTo>
                  <a:pt x="1310" y="4952"/>
                </a:lnTo>
                <a:lnTo>
                  <a:pt x="1310" y="4952"/>
                </a:lnTo>
                <a:cubicBezTo>
                  <a:pt x="1535" y="5177"/>
                  <a:pt x="1899" y="5178"/>
                  <a:pt x="2123" y="4954"/>
                </a:cubicBezTo>
                <a:lnTo>
                  <a:pt x="3301" y="3777"/>
                </a:lnTo>
                <a:lnTo>
                  <a:pt x="3372" y="3705"/>
                </a:lnTo>
                <a:lnTo>
                  <a:pt x="3372" y="3705"/>
                </a:lnTo>
                <a:cubicBezTo>
                  <a:pt x="3406" y="3656"/>
                  <a:pt x="3426" y="3598"/>
                  <a:pt x="3426" y="3533"/>
                </a:cubicBezTo>
                <a:lnTo>
                  <a:pt x="3426" y="3447"/>
                </a:lnTo>
                <a:lnTo>
                  <a:pt x="3426" y="298"/>
                </a:lnTo>
                <a:lnTo>
                  <a:pt x="3426" y="298"/>
                </a:lnTo>
                <a:cubicBezTo>
                  <a:pt x="3426" y="133"/>
                  <a:pt x="3293" y="0"/>
                  <a:pt x="3129" y="0"/>
                </a:cubicBezTo>
              </a:path>
            </a:pathLst>
          </a:custGeom>
          <a:solidFill>
            <a:srgbClr val="F26F46"/>
          </a:solidFill>
          <a:ln>
            <a:noFill/>
          </a:ln>
          <a:effectLst/>
        </p:spPr>
        <p:txBody>
          <a:bodyPr wrap="none" anchor="ctr"/>
          <a:lstStyle/>
          <a:p>
            <a:endParaRPr lang="en-US" sz="900"/>
          </a:p>
        </p:txBody>
      </p:sp>
      <p:sp>
        <p:nvSpPr>
          <p:cNvPr id="16" name="Freeform 244">
            <a:extLst>
              <a:ext uri="{FF2B5EF4-FFF2-40B4-BE49-F238E27FC236}">
                <a16:creationId xmlns:a16="http://schemas.microsoft.com/office/drawing/2014/main" id="{62643A89-E084-40D9-5126-54ACEB64013C}"/>
              </a:ext>
            </a:extLst>
          </p:cNvPr>
          <p:cNvSpPr>
            <a:spLocks noChangeArrowheads="1"/>
          </p:cNvSpPr>
          <p:nvPr/>
        </p:nvSpPr>
        <p:spPr bwMode="auto">
          <a:xfrm>
            <a:off x="9813164" y="2250801"/>
            <a:ext cx="1987046" cy="4350022"/>
          </a:xfrm>
          <a:custGeom>
            <a:avLst/>
            <a:gdLst>
              <a:gd name="T0" fmla="*/ 3129 w 3427"/>
              <a:gd name="T1" fmla="*/ 0 h 5179"/>
              <a:gd name="T2" fmla="*/ 298 w 3427"/>
              <a:gd name="T3" fmla="*/ 0 h 5179"/>
              <a:gd name="T4" fmla="*/ 298 w 3427"/>
              <a:gd name="T5" fmla="*/ 0 h 5179"/>
              <a:gd name="T6" fmla="*/ 0 w 3427"/>
              <a:gd name="T7" fmla="*/ 298 h 5179"/>
              <a:gd name="T8" fmla="*/ 0 w 3427"/>
              <a:gd name="T9" fmla="*/ 3440 h 5179"/>
              <a:gd name="T10" fmla="*/ 0 w 3427"/>
              <a:gd name="T11" fmla="*/ 3533 h 5179"/>
              <a:gd name="T12" fmla="*/ 0 w 3427"/>
              <a:gd name="T13" fmla="*/ 3533 h 5179"/>
              <a:gd name="T14" fmla="*/ 41 w 3427"/>
              <a:gd name="T15" fmla="*/ 3683 h 5179"/>
              <a:gd name="T16" fmla="*/ 148 w 3427"/>
              <a:gd name="T17" fmla="*/ 3790 h 5179"/>
              <a:gd name="T18" fmla="*/ 1310 w 3427"/>
              <a:gd name="T19" fmla="*/ 4952 h 5179"/>
              <a:gd name="T20" fmla="*/ 1310 w 3427"/>
              <a:gd name="T21" fmla="*/ 4952 h 5179"/>
              <a:gd name="T22" fmla="*/ 2123 w 3427"/>
              <a:gd name="T23" fmla="*/ 4954 h 5179"/>
              <a:gd name="T24" fmla="*/ 3300 w 3427"/>
              <a:gd name="T25" fmla="*/ 3777 h 5179"/>
              <a:gd name="T26" fmla="*/ 3372 w 3427"/>
              <a:gd name="T27" fmla="*/ 3705 h 5179"/>
              <a:gd name="T28" fmla="*/ 3372 w 3427"/>
              <a:gd name="T29" fmla="*/ 3705 h 5179"/>
              <a:gd name="T30" fmla="*/ 3426 w 3427"/>
              <a:gd name="T31" fmla="*/ 3533 h 5179"/>
              <a:gd name="T32" fmla="*/ 3426 w 3427"/>
              <a:gd name="T33" fmla="*/ 3447 h 5179"/>
              <a:gd name="T34" fmla="*/ 3426 w 3427"/>
              <a:gd name="T35" fmla="*/ 298 h 5179"/>
              <a:gd name="T36" fmla="*/ 3426 w 3427"/>
              <a:gd name="T37" fmla="*/ 298 h 5179"/>
              <a:gd name="T38" fmla="*/ 3129 w 3427"/>
              <a:gd name="T39" fmla="*/ 0 h 5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7" h="5179">
                <a:moveTo>
                  <a:pt x="3129" y="0"/>
                </a:moveTo>
                <a:lnTo>
                  <a:pt x="298" y="0"/>
                </a:lnTo>
                <a:lnTo>
                  <a:pt x="298" y="0"/>
                </a:lnTo>
                <a:cubicBezTo>
                  <a:pt x="134" y="0"/>
                  <a:pt x="0" y="133"/>
                  <a:pt x="0" y="298"/>
                </a:cubicBezTo>
                <a:lnTo>
                  <a:pt x="0" y="3440"/>
                </a:lnTo>
                <a:lnTo>
                  <a:pt x="0" y="3533"/>
                </a:lnTo>
                <a:lnTo>
                  <a:pt x="0" y="3533"/>
                </a:lnTo>
                <a:cubicBezTo>
                  <a:pt x="0" y="3589"/>
                  <a:pt x="15" y="3639"/>
                  <a:pt x="41" y="3683"/>
                </a:cubicBezTo>
                <a:lnTo>
                  <a:pt x="148" y="3790"/>
                </a:lnTo>
                <a:lnTo>
                  <a:pt x="1310" y="4952"/>
                </a:lnTo>
                <a:lnTo>
                  <a:pt x="1310" y="4952"/>
                </a:lnTo>
                <a:cubicBezTo>
                  <a:pt x="1535" y="5177"/>
                  <a:pt x="1899" y="5178"/>
                  <a:pt x="2123" y="4954"/>
                </a:cubicBezTo>
                <a:lnTo>
                  <a:pt x="3300" y="3777"/>
                </a:lnTo>
                <a:lnTo>
                  <a:pt x="3372" y="3705"/>
                </a:lnTo>
                <a:lnTo>
                  <a:pt x="3372" y="3705"/>
                </a:lnTo>
                <a:cubicBezTo>
                  <a:pt x="3406" y="3656"/>
                  <a:pt x="3426" y="3598"/>
                  <a:pt x="3426" y="3533"/>
                </a:cubicBezTo>
                <a:lnTo>
                  <a:pt x="3426" y="3447"/>
                </a:lnTo>
                <a:lnTo>
                  <a:pt x="3426" y="298"/>
                </a:lnTo>
                <a:lnTo>
                  <a:pt x="3426" y="298"/>
                </a:lnTo>
                <a:cubicBezTo>
                  <a:pt x="3426" y="133"/>
                  <a:pt x="3293" y="0"/>
                  <a:pt x="3129" y="0"/>
                </a:cubicBezTo>
              </a:path>
            </a:pathLst>
          </a:custGeom>
          <a:solidFill>
            <a:srgbClr val="ECC0DA"/>
          </a:solidFill>
          <a:ln>
            <a:noFill/>
          </a:ln>
          <a:effectLst/>
        </p:spPr>
        <p:txBody>
          <a:bodyPr wrap="none" anchor="ctr"/>
          <a:lstStyle/>
          <a:p>
            <a:endParaRPr lang="en-US" sz="900"/>
          </a:p>
        </p:txBody>
      </p:sp>
      <p:sp>
        <p:nvSpPr>
          <p:cNvPr id="24" name="TextBox 23">
            <a:extLst>
              <a:ext uri="{FF2B5EF4-FFF2-40B4-BE49-F238E27FC236}">
                <a16:creationId xmlns:a16="http://schemas.microsoft.com/office/drawing/2014/main" id="{943DE788-C9BA-3610-8301-F8D15541901D}"/>
              </a:ext>
            </a:extLst>
          </p:cNvPr>
          <p:cNvSpPr txBox="1"/>
          <p:nvPr/>
        </p:nvSpPr>
        <p:spPr>
          <a:xfrm>
            <a:off x="1083014" y="3194027"/>
            <a:ext cx="2107755" cy="1669175"/>
          </a:xfrm>
          <a:prstGeom prst="rect">
            <a:avLst/>
          </a:prstGeom>
          <a:noFill/>
        </p:spPr>
        <p:txBody>
          <a:bodyPr wrap="square" rtlCol="0">
            <a:spAutoFit/>
          </a:bodyPr>
          <a:lstStyle/>
          <a:p>
            <a:pPr marL="144000" indent="-144000">
              <a:lnSpc>
                <a:spcPct val="90000"/>
              </a:lnSpc>
              <a:spcAft>
                <a:spcPts val="200"/>
              </a:spcAft>
              <a:buFont typeface="Arial" panose="020B0604020202020204" pitchFamily="34" charset="0"/>
              <a:buChar char="•"/>
            </a:pPr>
            <a:r>
              <a:rPr lang="en-US" sz="1400" b="1" dirty="0">
                <a:solidFill>
                  <a:srgbClr val="292668"/>
                </a:solidFill>
              </a:rPr>
              <a:t>Brug AI/computervision til at måle madspild i køkkenet.</a:t>
            </a:r>
          </a:p>
          <a:p>
            <a:pPr marL="144000" indent="-144000">
              <a:lnSpc>
                <a:spcPct val="90000"/>
              </a:lnSpc>
              <a:spcAft>
                <a:spcPts val="200"/>
              </a:spcAft>
              <a:buFont typeface="Arial" panose="020B0604020202020204" pitchFamily="34" charset="0"/>
              <a:buChar char="•"/>
            </a:pPr>
            <a:r>
              <a:rPr lang="en-US" sz="1400" b="1" dirty="0">
                <a:solidFill>
                  <a:srgbClr val="292668"/>
                </a:solidFill>
              </a:rPr>
              <a:t>Spor forberedelse, fordærv og spild på tallerkenen med handlingsrettede </a:t>
            </a:r>
            <a:r>
              <a:rPr lang="en-US" sz="1400" b="1" dirty="0" err="1">
                <a:solidFill>
                  <a:srgbClr val="292668"/>
                </a:solidFill>
              </a:rPr>
              <a:t>indsigter</a:t>
            </a:r>
            <a:r>
              <a:rPr lang="en-US" sz="1400" b="1" dirty="0">
                <a:solidFill>
                  <a:srgbClr val="292668"/>
                </a:solidFill>
              </a:rPr>
              <a:t>.</a:t>
            </a:r>
          </a:p>
        </p:txBody>
      </p:sp>
      <p:sp>
        <p:nvSpPr>
          <p:cNvPr id="13" name="Freeform 177">
            <a:extLst>
              <a:ext uri="{FF2B5EF4-FFF2-40B4-BE49-F238E27FC236}">
                <a16:creationId xmlns:a16="http://schemas.microsoft.com/office/drawing/2014/main" id="{DFC0648C-93F3-02DD-9CBE-419EF211B1FB}"/>
              </a:ext>
            </a:extLst>
          </p:cNvPr>
          <p:cNvSpPr>
            <a:spLocks noChangeArrowheads="1"/>
          </p:cNvSpPr>
          <p:nvPr/>
        </p:nvSpPr>
        <p:spPr bwMode="auto">
          <a:xfrm>
            <a:off x="1076515" y="2175085"/>
            <a:ext cx="2076859" cy="974256"/>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292668"/>
          </a:solidFill>
          <a:ln>
            <a:noFill/>
          </a:ln>
          <a:effectLst/>
        </p:spPr>
        <p:txBody>
          <a:bodyPr wrap="none" anchor="ctr"/>
          <a:lstStyle/>
          <a:p>
            <a:endParaRPr lang="en-US" sz="900"/>
          </a:p>
        </p:txBody>
      </p:sp>
      <p:sp>
        <p:nvSpPr>
          <p:cNvPr id="12" name="CuadroTexto 553">
            <a:extLst>
              <a:ext uri="{FF2B5EF4-FFF2-40B4-BE49-F238E27FC236}">
                <a16:creationId xmlns:a16="http://schemas.microsoft.com/office/drawing/2014/main" id="{C1E55A70-7DD3-10E4-93A9-62A6F6400767}"/>
              </a:ext>
            </a:extLst>
          </p:cNvPr>
          <p:cNvSpPr txBox="1"/>
          <p:nvPr/>
        </p:nvSpPr>
        <p:spPr>
          <a:xfrm>
            <a:off x="1083424" y="2282308"/>
            <a:ext cx="1987043" cy="738664"/>
          </a:xfrm>
          <a:prstGeom prst="rect">
            <a:avLst/>
          </a:prstGeom>
          <a:noFill/>
        </p:spPr>
        <p:txBody>
          <a:bodyPr wrap="square" rtlCol="0">
            <a:spAutoFit/>
          </a:bodyPr>
          <a:lstStyle/>
          <a:p>
            <a:pPr algn="ctr"/>
            <a:r>
              <a:rPr lang="en-US" sz="1400" b="1" dirty="0">
                <a:solidFill>
                  <a:schemeClr val="bg1"/>
                </a:solidFill>
                <a:latin typeface="Calibri" panose="020F0502020204030204" pitchFamily="34" charset="0"/>
                <a:ea typeface="Lato" charset="0"/>
                <a:cs typeface="Calibri" panose="020F0502020204030204" pitchFamily="34" charset="0"/>
              </a:rPr>
              <a:t>Reducer undgåeligt madspild via værktøjer, der: </a:t>
            </a:r>
          </a:p>
        </p:txBody>
      </p:sp>
      <p:sp>
        <p:nvSpPr>
          <p:cNvPr id="14" name="Freeform 177">
            <a:extLst>
              <a:ext uri="{FF2B5EF4-FFF2-40B4-BE49-F238E27FC236}">
                <a16:creationId xmlns:a16="http://schemas.microsoft.com/office/drawing/2014/main" id="{61D0FB74-93ED-F012-EF07-B62AD6CD6ECA}"/>
              </a:ext>
            </a:extLst>
          </p:cNvPr>
          <p:cNvSpPr>
            <a:spLocks noChangeArrowheads="1"/>
          </p:cNvSpPr>
          <p:nvPr/>
        </p:nvSpPr>
        <p:spPr bwMode="auto">
          <a:xfrm>
            <a:off x="9781183" y="2144950"/>
            <a:ext cx="2076859" cy="974256"/>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292668"/>
          </a:solidFill>
          <a:ln>
            <a:noFill/>
          </a:ln>
          <a:effectLst/>
        </p:spPr>
        <p:txBody>
          <a:bodyPr wrap="none" anchor="ctr"/>
          <a:lstStyle/>
          <a:p>
            <a:endParaRPr lang="en-US" sz="900"/>
          </a:p>
        </p:txBody>
      </p:sp>
      <p:sp>
        <p:nvSpPr>
          <p:cNvPr id="15" name="Freeform 177">
            <a:extLst>
              <a:ext uri="{FF2B5EF4-FFF2-40B4-BE49-F238E27FC236}">
                <a16:creationId xmlns:a16="http://schemas.microsoft.com/office/drawing/2014/main" id="{D7B5FB62-5982-A5BE-D44D-4A08F8EA4C76}"/>
              </a:ext>
            </a:extLst>
          </p:cNvPr>
          <p:cNvSpPr>
            <a:spLocks noChangeArrowheads="1"/>
          </p:cNvSpPr>
          <p:nvPr/>
        </p:nvSpPr>
        <p:spPr bwMode="auto">
          <a:xfrm>
            <a:off x="5426267" y="2150101"/>
            <a:ext cx="2076859" cy="974256"/>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292668"/>
          </a:solidFill>
          <a:ln>
            <a:noFill/>
          </a:ln>
          <a:effectLst/>
        </p:spPr>
        <p:txBody>
          <a:bodyPr wrap="none" anchor="ctr"/>
          <a:lstStyle/>
          <a:p>
            <a:endParaRPr lang="en-US" sz="900" dirty="0"/>
          </a:p>
        </p:txBody>
      </p:sp>
      <p:sp>
        <p:nvSpPr>
          <p:cNvPr id="18" name="Freeform 177">
            <a:extLst>
              <a:ext uri="{FF2B5EF4-FFF2-40B4-BE49-F238E27FC236}">
                <a16:creationId xmlns:a16="http://schemas.microsoft.com/office/drawing/2014/main" id="{E8EE7145-D774-FE9E-9236-A3D0491BBE9D}"/>
              </a:ext>
            </a:extLst>
          </p:cNvPr>
          <p:cNvSpPr>
            <a:spLocks noChangeArrowheads="1"/>
          </p:cNvSpPr>
          <p:nvPr/>
        </p:nvSpPr>
        <p:spPr bwMode="auto">
          <a:xfrm>
            <a:off x="3260678" y="2164132"/>
            <a:ext cx="2076859" cy="974256"/>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292668"/>
          </a:solidFill>
          <a:ln>
            <a:noFill/>
          </a:ln>
          <a:effectLst/>
        </p:spPr>
        <p:txBody>
          <a:bodyPr wrap="none" anchor="ctr"/>
          <a:lstStyle/>
          <a:p>
            <a:endParaRPr lang="en-US" sz="900"/>
          </a:p>
        </p:txBody>
      </p:sp>
      <p:sp>
        <p:nvSpPr>
          <p:cNvPr id="21" name="CuadroTexto 553">
            <a:extLst>
              <a:ext uri="{FF2B5EF4-FFF2-40B4-BE49-F238E27FC236}">
                <a16:creationId xmlns:a16="http://schemas.microsoft.com/office/drawing/2014/main" id="{59B0AFFA-E42A-98D1-874C-1EDD12823671}"/>
              </a:ext>
            </a:extLst>
          </p:cNvPr>
          <p:cNvSpPr txBox="1"/>
          <p:nvPr/>
        </p:nvSpPr>
        <p:spPr>
          <a:xfrm>
            <a:off x="3307636" y="2267678"/>
            <a:ext cx="2004828" cy="738664"/>
          </a:xfrm>
          <a:prstGeom prst="rect">
            <a:avLst/>
          </a:prstGeom>
          <a:noFill/>
        </p:spPr>
        <p:txBody>
          <a:bodyPr wrap="square" rtlCol="0">
            <a:spAutoFit/>
          </a:bodyPr>
          <a:lstStyle/>
          <a:p>
            <a:pPr algn="ctr"/>
            <a:r>
              <a:rPr lang="en-US" sz="1400" b="1" dirty="0">
                <a:solidFill>
                  <a:schemeClr val="bg1"/>
                </a:solidFill>
                <a:latin typeface="Calibri" panose="020F0502020204030204" pitchFamily="34" charset="0"/>
                <a:ea typeface="Lato" charset="0"/>
                <a:cs typeface="Calibri" panose="020F0502020204030204" pitchFamily="34" charset="0"/>
              </a:rPr>
              <a:t>Forudsiger udviklingen i fødevaresektoren med værktøjer, der: </a:t>
            </a:r>
          </a:p>
        </p:txBody>
      </p:sp>
      <p:sp>
        <p:nvSpPr>
          <p:cNvPr id="20" name="CuadroTexto 553">
            <a:extLst>
              <a:ext uri="{FF2B5EF4-FFF2-40B4-BE49-F238E27FC236}">
                <a16:creationId xmlns:a16="http://schemas.microsoft.com/office/drawing/2014/main" id="{ACF9FBE0-3651-FAA6-0549-D421DE42954A}"/>
              </a:ext>
            </a:extLst>
          </p:cNvPr>
          <p:cNvSpPr txBox="1"/>
          <p:nvPr/>
        </p:nvSpPr>
        <p:spPr>
          <a:xfrm>
            <a:off x="5466913" y="2288209"/>
            <a:ext cx="1987044" cy="738664"/>
          </a:xfrm>
          <a:prstGeom prst="rect">
            <a:avLst/>
          </a:prstGeom>
          <a:noFill/>
        </p:spPr>
        <p:txBody>
          <a:bodyPr wrap="square" rtlCol="0">
            <a:spAutoFit/>
          </a:bodyPr>
          <a:lstStyle/>
          <a:p>
            <a:pPr algn="ctr"/>
            <a:r>
              <a:rPr lang="en-US" sz="1400" b="1" dirty="0">
                <a:solidFill>
                  <a:schemeClr val="bg1"/>
                </a:solidFill>
                <a:latin typeface="Calibri" panose="020F0502020204030204" pitchFamily="34" charset="0"/>
                <a:ea typeface="Lato" charset="0"/>
                <a:cs typeface="Calibri" panose="020F0502020204030204" pitchFamily="34" charset="0"/>
              </a:rPr>
              <a:t>Forbedrer menuplanlægningen via værktøjer, der:</a:t>
            </a:r>
          </a:p>
        </p:txBody>
      </p:sp>
      <p:sp>
        <p:nvSpPr>
          <p:cNvPr id="23" name="Freeform 177">
            <a:extLst>
              <a:ext uri="{FF2B5EF4-FFF2-40B4-BE49-F238E27FC236}">
                <a16:creationId xmlns:a16="http://schemas.microsoft.com/office/drawing/2014/main" id="{C8A99AE5-D280-DC03-1811-9F16DF484781}"/>
              </a:ext>
            </a:extLst>
          </p:cNvPr>
          <p:cNvSpPr>
            <a:spLocks noChangeArrowheads="1"/>
          </p:cNvSpPr>
          <p:nvPr/>
        </p:nvSpPr>
        <p:spPr bwMode="auto">
          <a:xfrm>
            <a:off x="7606929" y="2153535"/>
            <a:ext cx="2076859" cy="974256"/>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292668"/>
          </a:solidFill>
          <a:ln>
            <a:noFill/>
          </a:ln>
          <a:effectLst/>
        </p:spPr>
        <p:txBody>
          <a:bodyPr wrap="none" anchor="ctr"/>
          <a:lstStyle/>
          <a:p>
            <a:endParaRPr lang="en-US" sz="900"/>
          </a:p>
        </p:txBody>
      </p:sp>
      <p:sp>
        <p:nvSpPr>
          <p:cNvPr id="19" name="CuadroTexto 553">
            <a:extLst>
              <a:ext uri="{FF2B5EF4-FFF2-40B4-BE49-F238E27FC236}">
                <a16:creationId xmlns:a16="http://schemas.microsoft.com/office/drawing/2014/main" id="{E4249D21-21EB-36AC-F8A1-988351AEABBA}"/>
              </a:ext>
            </a:extLst>
          </p:cNvPr>
          <p:cNvSpPr txBox="1"/>
          <p:nvPr/>
        </p:nvSpPr>
        <p:spPr>
          <a:xfrm>
            <a:off x="7708760" y="2202845"/>
            <a:ext cx="1853499" cy="738664"/>
          </a:xfrm>
          <a:prstGeom prst="rect">
            <a:avLst/>
          </a:prstGeom>
          <a:noFill/>
        </p:spPr>
        <p:txBody>
          <a:bodyPr wrap="square" rtlCol="0">
            <a:spAutoFit/>
          </a:bodyPr>
          <a:lstStyle/>
          <a:p>
            <a:pPr algn="ctr"/>
            <a:r>
              <a:rPr lang="en-US" sz="1400" b="1" dirty="0">
                <a:solidFill>
                  <a:schemeClr val="bg1"/>
                </a:solidFill>
                <a:latin typeface="Calibri" panose="020F0502020204030204" pitchFamily="34" charset="0"/>
                <a:ea typeface="Lato" charset="0"/>
                <a:cs typeface="Calibri" panose="020F0502020204030204" pitchFamily="34" charset="0"/>
              </a:rPr>
              <a:t>Forbedrer kommunikationen med kunderne:</a:t>
            </a:r>
          </a:p>
        </p:txBody>
      </p:sp>
      <p:sp>
        <p:nvSpPr>
          <p:cNvPr id="22" name="CuadroTexto 553">
            <a:extLst>
              <a:ext uri="{FF2B5EF4-FFF2-40B4-BE49-F238E27FC236}">
                <a16:creationId xmlns:a16="http://schemas.microsoft.com/office/drawing/2014/main" id="{8FE8EF55-1FF5-8215-B17A-1B0919C3E4D3}"/>
              </a:ext>
            </a:extLst>
          </p:cNvPr>
          <p:cNvSpPr txBox="1"/>
          <p:nvPr/>
        </p:nvSpPr>
        <p:spPr>
          <a:xfrm>
            <a:off x="9815722" y="2235761"/>
            <a:ext cx="1906033" cy="954107"/>
          </a:xfrm>
          <a:prstGeom prst="rect">
            <a:avLst/>
          </a:prstGeom>
          <a:noFill/>
        </p:spPr>
        <p:txBody>
          <a:bodyPr wrap="square" rtlCol="0">
            <a:spAutoFit/>
          </a:bodyPr>
          <a:lstStyle/>
          <a:p>
            <a:pPr algn="ctr"/>
            <a:r>
              <a:rPr lang="en-US" sz="1400" b="1" dirty="0">
                <a:solidFill>
                  <a:schemeClr val="bg1"/>
                </a:solidFill>
                <a:latin typeface="Calibri" panose="020F0502020204030204" pitchFamily="34" charset="0"/>
                <a:ea typeface="Lato" charset="0"/>
                <a:cs typeface="Calibri" panose="020F0502020204030204" pitchFamily="34" charset="0"/>
              </a:rPr>
              <a:t>Understøtter fødevaresikkerhed og sporbarhed via værktøjer, der: </a:t>
            </a:r>
          </a:p>
        </p:txBody>
      </p:sp>
      <p:sp>
        <p:nvSpPr>
          <p:cNvPr id="29" name="TextBox 28">
            <a:extLst>
              <a:ext uri="{FF2B5EF4-FFF2-40B4-BE49-F238E27FC236}">
                <a16:creationId xmlns:a16="http://schemas.microsoft.com/office/drawing/2014/main" id="{37355895-B0C6-4AEC-0C84-A50418E28086}"/>
              </a:ext>
            </a:extLst>
          </p:cNvPr>
          <p:cNvSpPr txBox="1"/>
          <p:nvPr/>
        </p:nvSpPr>
        <p:spPr>
          <a:xfrm>
            <a:off x="3317170" y="3151429"/>
            <a:ext cx="2083938" cy="2470420"/>
          </a:xfrm>
          <a:prstGeom prst="rect">
            <a:avLst/>
          </a:prstGeom>
          <a:noFill/>
        </p:spPr>
        <p:txBody>
          <a:bodyPr wrap="square" rtlCol="0">
            <a:spAutoFit/>
          </a:bodyPr>
          <a:lstStyle/>
          <a:p>
            <a:pPr marL="144000" indent="-144000">
              <a:lnSpc>
                <a:spcPct val="90000"/>
              </a:lnSpc>
              <a:spcAft>
                <a:spcPts val="200"/>
              </a:spcAft>
              <a:buFont typeface="Arial" panose="020B0604020202020204" pitchFamily="34" charset="0"/>
              <a:buChar char="•"/>
            </a:pPr>
            <a:r>
              <a:rPr lang="en-US" sz="1400" b="1" dirty="0">
                <a:solidFill>
                  <a:srgbClr val="292668"/>
                </a:solidFill>
              </a:rPr>
              <a:t>Forudsiger salg, personale- og lagerbehov ved hjælp af historiske data + vejr + begivenheder.</a:t>
            </a:r>
          </a:p>
          <a:p>
            <a:pPr marL="144000" indent="-144000">
              <a:lnSpc>
                <a:spcPct val="90000"/>
              </a:lnSpc>
              <a:spcAft>
                <a:spcPts val="200"/>
              </a:spcAft>
              <a:buFont typeface="Arial" panose="020B0604020202020204" pitchFamily="34" charset="0"/>
              <a:buChar char="•"/>
            </a:pPr>
            <a:r>
              <a:rPr lang="en-US" sz="1400" b="1" dirty="0">
                <a:solidFill>
                  <a:srgbClr val="292668"/>
                </a:solidFill>
              </a:rPr>
              <a:t>Forudsiger behov for ingredienser og understøtter smartere indkøb</a:t>
            </a:r>
          </a:p>
          <a:p>
            <a:pPr marL="144000" indent="-144000">
              <a:lnSpc>
                <a:spcPct val="90000"/>
              </a:lnSpc>
              <a:spcAft>
                <a:spcPts val="200"/>
              </a:spcAft>
              <a:buFont typeface="Arial" panose="020B0604020202020204" pitchFamily="34" charset="0"/>
              <a:buChar char="•"/>
            </a:pPr>
            <a:r>
              <a:rPr lang="en-US" sz="1400" b="1" dirty="0">
                <a:solidFill>
                  <a:srgbClr val="292668"/>
                </a:solidFill>
              </a:rPr>
              <a:t>Samler platformdata for at sikre smartere beslutninger</a:t>
            </a:r>
            <a:endParaRPr lang="en-IE" sz="1400" b="1" dirty="0">
              <a:solidFill>
                <a:srgbClr val="292668"/>
              </a:solidFill>
            </a:endParaRPr>
          </a:p>
        </p:txBody>
      </p:sp>
      <p:sp>
        <p:nvSpPr>
          <p:cNvPr id="30" name="TextBox 29">
            <a:extLst>
              <a:ext uri="{FF2B5EF4-FFF2-40B4-BE49-F238E27FC236}">
                <a16:creationId xmlns:a16="http://schemas.microsoft.com/office/drawing/2014/main" id="{A8813CD9-171C-AD60-5C02-A0BE57BCFD11}"/>
              </a:ext>
            </a:extLst>
          </p:cNvPr>
          <p:cNvSpPr txBox="1"/>
          <p:nvPr/>
        </p:nvSpPr>
        <p:spPr>
          <a:xfrm>
            <a:off x="5458116" y="3145202"/>
            <a:ext cx="2083938" cy="2056973"/>
          </a:xfrm>
          <a:prstGeom prst="rect">
            <a:avLst/>
          </a:prstGeom>
          <a:noFill/>
        </p:spPr>
        <p:txBody>
          <a:bodyPr wrap="square" rtlCol="0">
            <a:spAutoFit/>
          </a:bodyPr>
          <a:lstStyle/>
          <a:p>
            <a:pPr marL="144000" indent="-144000">
              <a:lnSpc>
                <a:spcPct val="90000"/>
              </a:lnSpc>
              <a:spcAft>
                <a:spcPts val="200"/>
              </a:spcAft>
              <a:buFont typeface="Arial" panose="020B0604020202020204" pitchFamily="34" charset="0"/>
              <a:buChar char="•"/>
            </a:pPr>
            <a:r>
              <a:rPr lang="en-US" sz="1400" b="1" dirty="0">
                <a:solidFill>
                  <a:srgbClr val="292668"/>
                </a:solidFill>
              </a:rPr>
              <a:t>Beregner fødevareomkostninger, allergener og CO2-aftryk for hver enkelt ret eller</a:t>
            </a:r>
          </a:p>
          <a:p>
            <a:pPr marL="144000" indent="-144000">
              <a:lnSpc>
                <a:spcPct val="90000"/>
              </a:lnSpc>
              <a:spcAft>
                <a:spcPts val="200"/>
              </a:spcAft>
              <a:buFont typeface="Arial" panose="020B0604020202020204" pitchFamily="34" charset="0"/>
              <a:buChar char="•"/>
            </a:pPr>
            <a:r>
              <a:rPr lang="en-IE" sz="1400" b="1" dirty="0">
                <a:solidFill>
                  <a:srgbClr val="292668"/>
                </a:solidFill>
              </a:rPr>
              <a:t>Understøtter ernærings- og menuoptimering for sundere, bæredygtige menuer.</a:t>
            </a:r>
          </a:p>
        </p:txBody>
      </p:sp>
      <p:sp>
        <p:nvSpPr>
          <p:cNvPr id="31" name="TextBox 30">
            <a:extLst>
              <a:ext uri="{FF2B5EF4-FFF2-40B4-BE49-F238E27FC236}">
                <a16:creationId xmlns:a16="http://schemas.microsoft.com/office/drawing/2014/main" id="{76E1976E-355E-EC10-4C7F-7DBE247D8FA5}"/>
              </a:ext>
            </a:extLst>
          </p:cNvPr>
          <p:cNvSpPr txBox="1"/>
          <p:nvPr/>
        </p:nvSpPr>
        <p:spPr>
          <a:xfrm>
            <a:off x="7620757" y="3168401"/>
            <a:ext cx="2083938" cy="2276521"/>
          </a:xfrm>
          <a:prstGeom prst="rect">
            <a:avLst/>
          </a:prstGeom>
          <a:noFill/>
        </p:spPr>
        <p:txBody>
          <a:bodyPr wrap="square" rtlCol="0">
            <a:spAutoFit/>
          </a:bodyPr>
          <a:lstStyle/>
          <a:p>
            <a:pPr marL="144000" indent="-144000">
              <a:lnSpc>
                <a:spcPct val="90000"/>
              </a:lnSpc>
              <a:spcAft>
                <a:spcPts val="200"/>
              </a:spcAft>
              <a:buFont typeface="Arial" panose="020B0604020202020204" pitchFamily="34" charset="0"/>
              <a:buChar char="•"/>
            </a:pPr>
            <a:r>
              <a:rPr lang="en-US" sz="1400" b="1" dirty="0">
                <a:solidFill>
                  <a:srgbClr val="292668"/>
                </a:solidFill>
                <a:hlinkClick r:id="rId2">
                  <a:extLst>
                    <a:ext uri="{A12FA001-AC4F-418D-AE19-62706E023703}">
                      <ahyp:hlinkClr xmlns:ahyp="http://schemas.microsoft.com/office/drawing/2018/hyperlinkcolor" val="tx"/>
                    </a:ext>
                  </a:extLst>
                </a:hlinkClick>
              </a:rPr>
              <a:t>DeepL </a:t>
            </a:r>
            <a:r>
              <a:rPr lang="en-US" sz="1400" b="1" dirty="0">
                <a:solidFill>
                  <a:srgbClr val="292668"/>
                </a:solidFill>
              </a:rPr>
              <a:t>– </a:t>
            </a:r>
            <a:r>
              <a:rPr lang="fr-FR" sz="1400" b="1" dirty="0">
                <a:solidFill>
                  <a:srgbClr val="292668"/>
                </a:solidFill>
              </a:rPr>
              <a:t>Understøtter </a:t>
            </a:r>
            <a:r>
              <a:rPr lang="fr-FR" sz="1400" b="1" dirty="0" err="1">
                <a:solidFill>
                  <a:srgbClr val="292668"/>
                </a:solidFill>
              </a:rPr>
              <a:t>flersprogede </a:t>
            </a:r>
            <a:r>
              <a:rPr lang="fr-FR" sz="1400" b="1" dirty="0">
                <a:solidFill>
                  <a:srgbClr val="292668"/>
                </a:solidFill>
              </a:rPr>
              <a:t>menuer og </a:t>
            </a:r>
            <a:r>
              <a:rPr lang="fr-FR" sz="1400" b="1" dirty="0" err="1">
                <a:solidFill>
                  <a:srgbClr val="292668"/>
                </a:solidFill>
              </a:rPr>
              <a:t>skiltning</a:t>
            </a:r>
            <a:r>
              <a:rPr lang="fr-FR" sz="1400" b="1" dirty="0">
                <a:solidFill>
                  <a:srgbClr val="292668"/>
                </a:solidFill>
              </a:rPr>
              <a:t>.</a:t>
            </a:r>
            <a:endParaRPr lang="en-US" sz="1400" b="1" dirty="0">
              <a:solidFill>
                <a:srgbClr val="292668"/>
              </a:solidFill>
            </a:endParaRPr>
          </a:p>
          <a:p>
            <a:pPr marL="144000" indent="-144000">
              <a:lnSpc>
                <a:spcPct val="90000"/>
              </a:lnSpc>
              <a:spcAft>
                <a:spcPts val="200"/>
              </a:spcAft>
              <a:buFont typeface="Arial" panose="020B0604020202020204" pitchFamily="34" charset="0"/>
              <a:buChar char="•"/>
            </a:pPr>
            <a:r>
              <a:rPr lang="en-IE" sz="1400" b="1" dirty="0">
                <a:solidFill>
                  <a:srgbClr val="292668"/>
                </a:solidFill>
              </a:rPr>
              <a:t>AI-widgets bruges til gæsteforespørgsler, bæredygtighedsoplysninger og ofte stillede spørgsmål</a:t>
            </a:r>
          </a:p>
          <a:p>
            <a:pPr marL="144000" indent="-144000">
              <a:lnSpc>
                <a:spcPct val="90000"/>
              </a:lnSpc>
              <a:spcAft>
                <a:spcPts val="200"/>
              </a:spcAft>
              <a:buFont typeface="Arial" panose="020B0604020202020204" pitchFamily="34" charset="0"/>
              <a:buChar char="•"/>
            </a:pPr>
            <a:r>
              <a:rPr lang="en-IE" sz="1400" b="1" dirty="0">
                <a:solidFill>
                  <a:srgbClr val="292668"/>
                </a:solidFill>
                <a:hlinkClick r:id="rId3">
                  <a:extLst>
                    <a:ext uri="{A12FA001-AC4F-418D-AE19-62706E023703}">
                      <ahyp:hlinkClr xmlns:ahyp="http://schemas.microsoft.com/office/drawing/2018/hyperlinkcolor" val="tx"/>
                    </a:ext>
                  </a:extLst>
                </a:hlinkClick>
              </a:rPr>
              <a:t>ChatGPT </a:t>
            </a:r>
            <a:r>
              <a:rPr lang="en-IE" sz="1400" b="1" dirty="0">
                <a:solidFill>
                  <a:srgbClr val="292668"/>
                </a:solidFill>
              </a:rPr>
              <a:t>bruges til at skabe personaliserede marketingkampagner</a:t>
            </a:r>
          </a:p>
        </p:txBody>
      </p:sp>
      <p:sp>
        <p:nvSpPr>
          <p:cNvPr id="32" name="TextBox 31">
            <a:extLst>
              <a:ext uri="{FF2B5EF4-FFF2-40B4-BE49-F238E27FC236}">
                <a16:creationId xmlns:a16="http://schemas.microsoft.com/office/drawing/2014/main" id="{1A57DCCC-2C1D-FA92-8985-1EB15B33392E}"/>
              </a:ext>
            </a:extLst>
          </p:cNvPr>
          <p:cNvSpPr txBox="1"/>
          <p:nvPr/>
        </p:nvSpPr>
        <p:spPr>
          <a:xfrm>
            <a:off x="9760944" y="3168401"/>
            <a:ext cx="2142974" cy="2470420"/>
          </a:xfrm>
          <a:prstGeom prst="rect">
            <a:avLst/>
          </a:prstGeom>
          <a:noFill/>
        </p:spPr>
        <p:txBody>
          <a:bodyPr wrap="square" rtlCol="0">
            <a:spAutoFit/>
          </a:bodyPr>
          <a:lstStyle/>
          <a:p>
            <a:pPr marL="144000" indent="-144000">
              <a:lnSpc>
                <a:spcPct val="90000"/>
              </a:lnSpc>
              <a:spcAft>
                <a:spcPts val="200"/>
              </a:spcAft>
              <a:buFont typeface="Arial" panose="020B0604020202020204" pitchFamily="34" charset="0"/>
              <a:buChar char="•"/>
            </a:pPr>
            <a:r>
              <a:rPr lang="en-US" sz="1400" b="1" dirty="0">
                <a:solidFill>
                  <a:srgbClr val="292668"/>
                </a:solidFill>
              </a:rPr>
              <a:t>Bekræft påstande om indkøb, produkters oprindelse og miljøpåvirkning.</a:t>
            </a:r>
          </a:p>
          <a:p>
            <a:pPr marL="144000" indent="-144000">
              <a:lnSpc>
                <a:spcPct val="90000"/>
              </a:lnSpc>
              <a:spcAft>
                <a:spcPts val="200"/>
              </a:spcAft>
              <a:buFont typeface="Arial" panose="020B0604020202020204" pitchFamily="34" charset="0"/>
              <a:buChar char="•"/>
            </a:pPr>
            <a:r>
              <a:rPr lang="en-US" sz="1400" b="1" dirty="0">
                <a:solidFill>
                  <a:srgbClr val="292668"/>
                </a:solidFill>
              </a:rPr>
              <a:t>Link QR-koder til realtidsdata om indkøb, allergener og batchoplysninger.</a:t>
            </a:r>
          </a:p>
          <a:p>
            <a:pPr marL="144000" indent="-144000">
              <a:lnSpc>
                <a:spcPct val="90000"/>
              </a:lnSpc>
              <a:spcAft>
                <a:spcPts val="200"/>
              </a:spcAft>
              <a:buFont typeface="Arial" panose="020B0604020202020204" pitchFamily="34" charset="0"/>
              <a:buChar char="•"/>
            </a:pPr>
            <a:r>
              <a:rPr lang="en-US" sz="1400" b="1" dirty="0">
                <a:solidFill>
                  <a:srgbClr val="292668"/>
                </a:solidFill>
              </a:rPr>
              <a:t>Spor temperaturlogfiler, sikkerhedskontrol og overholdelse af lovgivning</a:t>
            </a:r>
            <a:endParaRPr lang="en-IE" sz="1400" b="1" dirty="0">
              <a:solidFill>
                <a:srgbClr val="292668"/>
              </a:solidFill>
            </a:endParaRPr>
          </a:p>
        </p:txBody>
      </p:sp>
    </p:spTree>
    <p:extLst>
      <p:ext uri="{BB962C8B-B14F-4D97-AF65-F5344CB8AC3E}">
        <p14:creationId xmlns:p14="http://schemas.microsoft.com/office/powerpoint/2010/main" val="1974172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23">
            <a:extLst>
              <a:ext uri="{FF2B5EF4-FFF2-40B4-BE49-F238E27FC236}">
                <a16:creationId xmlns:a16="http://schemas.microsoft.com/office/drawing/2014/main" id="{9EF9F3E2-517A-D141-9F01-9831E126136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p:pic>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01</a:t>
            </a:r>
          </a:p>
        </p:txBody>
      </p:sp>
      <p:sp>
        <p:nvSpPr>
          <p:cNvPr id="14" name="Rectangle 13">
            <a:extLst>
              <a:ext uri="{FF2B5EF4-FFF2-40B4-BE49-F238E27FC236}">
                <a16:creationId xmlns:a16="http://schemas.microsoft.com/office/drawing/2014/main" id="{BE59536B-CB14-6A49-9925-C70C0915408D}"/>
              </a:ext>
            </a:extLst>
          </p:cNvPr>
          <p:cNvSpPr/>
          <p:nvPr/>
        </p:nvSpPr>
        <p:spPr>
          <a:xfrm>
            <a:off x="5523514" y="3110948"/>
            <a:ext cx="3958416"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04695EEA-D075-3642-8CB0-45ED61E791B1}"/>
              </a:ext>
            </a:extLst>
          </p:cNvPr>
          <p:cNvSpPr txBox="1"/>
          <p:nvPr/>
        </p:nvSpPr>
        <p:spPr>
          <a:xfrm>
            <a:off x="5707537" y="3163246"/>
            <a:ext cx="3717108" cy="646331"/>
          </a:xfrm>
          <a:prstGeom prst="rect">
            <a:avLst/>
          </a:prstGeom>
          <a:noFill/>
        </p:spPr>
        <p:txBody>
          <a:bodyPr wrap="none" rtlCol="0">
            <a:spAutoFit/>
          </a:bodyPr>
          <a:lstStyle/>
          <a:p>
            <a:r>
              <a:rPr lang="en-US" sz="3600" b="1" spc="324" dirty="0">
                <a:solidFill>
                  <a:srgbClr val="F26F46"/>
                </a:solidFill>
                <a:latin typeface="Calibri" panose="020F0502020204030204" pitchFamily="34" charset="0"/>
                <a:cs typeface="Calibri" panose="020F0502020204030204" pitchFamily="34" charset="0"/>
              </a:rPr>
              <a:t>INDLEDNING</a:t>
            </a:r>
          </a:p>
        </p:txBody>
      </p:sp>
      <p:grpSp>
        <p:nvGrpSpPr>
          <p:cNvPr id="6" name="Group 5">
            <a:extLst>
              <a:ext uri="{FF2B5EF4-FFF2-40B4-BE49-F238E27FC236}">
                <a16:creationId xmlns:a16="http://schemas.microsoft.com/office/drawing/2014/main" id="{6A592C18-A129-759D-2A8C-B28F666EACC3}"/>
              </a:ext>
            </a:extLst>
          </p:cNvPr>
          <p:cNvGrpSpPr/>
          <p:nvPr/>
        </p:nvGrpSpPr>
        <p:grpSpPr>
          <a:xfrm>
            <a:off x="9256295" y="-181962"/>
            <a:ext cx="2366621" cy="2933183"/>
            <a:chOff x="2887563" y="4517695"/>
            <a:chExt cx="1145987" cy="1420333"/>
          </a:xfrm>
          <a:solidFill>
            <a:schemeClr val="bg1">
              <a:alpha val="26000"/>
            </a:schemeClr>
          </a:solidFill>
        </p:grpSpPr>
        <p:sp>
          <p:nvSpPr>
            <p:cNvPr id="7" name="Freeform 6">
              <a:extLst>
                <a:ext uri="{FF2B5EF4-FFF2-40B4-BE49-F238E27FC236}">
                  <a16:creationId xmlns:a16="http://schemas.microsoft.com/office/drawing/2014/main" id="{D941914D-6094-403C-738E-3740110831FE}"/>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8" name="Graphic 10">
              <a:extLst>
                <a:ext uri="{FF2B5EF4-FFF2-40B4-BE49-F238E27FC236}">
                  <a16:creationId xmlns:a16="http://schemas.microsoft.com/office/drawing/2014/main" id="{DF1A00C5-B02C-057A-5B34-C7BCD7CF36D1}"/>
                </a:ext>
              </a:extLst>
            </p:cNvPr>
            <p:cNvGrpSpPr/>
            <p:nvPr/>
          </p:nvGrpSpPr>
          <p:grpSpPr>
            <a:xfrm>
              <a:off x="3495254" y="4781992"/>
              <a:ext cx="536857" cy="499528"/>
              <a:chOff x="3495254" y="4781992"/>
              <a:chExt cx="536857" cy="499528"/>
            </a:xfrm>
            <a:grpFill/>
          </p:grpSpPr>
          <p:sp>
            <p:nvSpPr>
              <p:cNvPr id="13" name="Freeform 12">
                <a:extLst>
                  <a:ext uri="{FF2B5EF4-FFF2-40B4-BE49-F238E27FC236}">
                    <a16:creationId xmlns:a16="http://schemas.microsoft.com/office/drawing/2014/main" id="{0A55076B-A6E3-C119-98AB-F66A7008851B}"/>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465BBDC-A6BD-192D-B69C-DF707EF0A6EC}"/>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407C1C4-E75A-78AE-239E-EDB89EE81C4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847287B6-65AE-37AB-9EFB-CB5224C7A772}"/>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9" name="Freeform 8">
              <a:extLst>
                <a:ext uri="{FF2B5EF4-FFF2-40B4-BE49-F238E27FC236}">
                  <a16:creationId xmlns:a16="http://schemas.microsoft.com/office/drawing/2014/main" id="{1F6C18FB-1854-6D6F-BD42-750CB1ED8656}"/>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12626A7-B7B8-0858-6145-2780580951E3}"/>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6E000DB7-BCAC-1FCC-48F2-F856D30B5648}"/>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B66A741-24BD-576D-9292-224670228AD2}"/>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3559636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A6CA7F-E8A3-3C3C-6C65-EADB08085052}"/>
              </a:ext>
            </a:extLst>
          </p:cNvPr>
          <p:cNvSpPr>
            <a:spLocks noGrp="1"/>
          </p:cNvSpPr>
          <p:nvPr>
            <p:ph type="body" sz="quarter" idx="16"/>
          </p:nvPr>
        </p:nvSpPr>
        <p:spPr/>
        <p:txBody>
          <a:bodyPr/>
          <a:lstStyle/>
          <a:p>
            <a:r>
              <a:rPr lang="en-IE" dirty="0"/>
              <a:t>Praktiske tips til at komme i gang med AI-værktøjer…</a:t>
            </a:r>
          </a:p>
        </p:txBody>
      </p:sp>
      <p:sp>
        <p:nvSpPr>
          <p:cNvPr id="3" name="Text Placeholder 2">
            <a:extLst>
              <a:ext uri="{FF2B5EF4-FFF2-40B4-BE49-F238E27FC236}">
                <a16:creationId xmlns:a16="http://schemas.microsoft.com/office/drawing/2014/main" id="{C1C16E15-1895-253F-9EC6-DFC30863B76E}"/>
              </a:ext>
            </a:extLst>
          </p:cNvPr>
          <p:cNvSpPr>
            <a:spLocks noGrp="1"/>
          </p:cNvSpPr>
          <p:nvPr>
            <p:ph type="body" sz="quarter" idx="19"/>
          </p:nvPr>
        </p:nvSpPr>
        <p:spPr>
          <a:xfrm>
            <a:off x="769544" y="2011443"/>
            <a:ext cx="10898995" cy="3781929"/>
          </a:xfrm>
        </p:spPr>
        <p:txBody>
          <a:bodyPr lIns="91440" tIns="45720" rIns="91440" bIns="45720" anchor="t"/>
          <a:lstStyle/>
          <a:p>
            <a:pPr marL="457200" indent="-457200">
              <a:buFont typeface="+mj-lt"/>
              <a:buAutoNum type="arabicPeriod"/>
            </a:pPr>
            <a:r>
              <a:rPr lang="en-US" sz="2100" b="1" dirty="0"/>
              <a:t>Start med enkle værktøjer</a:t>
            </a:r>
          </a:p>
          <a:p>
            <a:pPr marL="457200">
              <a:spcAft>
                <a:spcPts val="600"/>
              </a:spcAft>
            </a:pPr>
            <a:r>
              <a:rPr lang="en-US" sz="2100" dirty="0"/>
              <a:t>Prøv apps, der registrerer affald, planlægger måltider eller styrer lagerbeholdningen (f.eks. </a:t>
            </a:r>
            <a:r>
              <a:rPr lang="en-US" sz="2100" dirty="0" err="1"/>
              <a:t>NoWaste </a:t>
            </a:r>
            <a:r>
              <a:rPr lang="en-US" sz="2100" dirty="0"/>
              <a:t>App:</a:t>
            </a:r>
            <a:r>
              <a:rPr lang="en-US" sz="2100" dirty="0">
                <a:hlinkClick r:id="rId2"/>
              </a:rPr>
              <a:t> https://nowasteapp.com</a:t>
            </a:r>
            <a:r>
              <a:rPr lang="en-US" sz="2100" dirty="0"/>
              <a:t>).</a:t>
            </a:r>
          </a:p>
          <a:p>
            <a:pPr marL="457200" indent="-457200">
              <a:buFont typeface="+mj-lt"/>
              <a:buAutoNum type="arabicPeriod" startAt="2"/>
            </a:pPr>
            <a:r>
              <a:rPr lang="en-US" sz="2100" b="1" dirty="0"/>
              <a:t>Udforsk AI i din hverdag</a:t>
            </a:r>
          </a:p>
          <a:p>
            <a:pPr marL="457200">
              <a:spcAft>
                <a:spcPts val="600"/>
              </a:spcAft>
            </a:pPr>
            <a:r>
              <a:rPr lang="en-US" sz="2100" dirty="0"/>
              <a:t>Brug AI-tekstværktøjer (som ChatGPT / Gemini) til at udarbejde bæredygtighedsbudskaber eller </a:t>
            </a:r>
            <a:r>
              <a:rPr lang="en-US" sz="2100" dirty="0" err="1"/>
              <a:t>analysere </a:t>
            </a:r>
            <a:r>
              <a:rPr lang="en-US" sz="2100" dirty="0"/>
              <a:t>menuer.</a:t>
            </a:r>
          </a:p>
          <a:p>
            <a:pPr marL="457200" indent="-457200">
              <a:buFont typeface="+mj-lt"/>
              <a:buAutoNum type="arabicPeriod" startAt="3"/>
            </a:pPr>
            <a:r>
              <a:rPr lang="en-US" sz="2100" b="1" dirty="0"/>
              <a:t>Vær kritisk og ansvarlig</a:t>
            </a:r>
          </a:p>
          <a:p>
            <a:pPr marL="457200">
              <a:spcAft>
                <a:spcPts val="600"/>
              </a:spcAft>
            </a:pPr>
            <a:r>
              <a:rPr lang="en-US" sz="2100" dirty="0"/>
              <a:t>Tjek altid AI-genereret indhold for nøjagtighed, retfærdighed og klarhed.</a:t>
            </a:r>
          </a:p>
          <a:p>
            <a:pPr marL="457200" indent="-457200">
              <a:buFont typeface="+mj-lt"/>
              <a:buAutoNum type="arabicPeriod" startAt="4"/>
            </a:pPr>
            <a:r>
              <a:rPr lang="en-US" sz="2100" b="1" dirty="0"/>
              <a:t>Tænk på indvirkningen</a:t>
            </a:r>
          </a:p>
          <a:p>
            <a:pPr marL="457200">
              <a:spcAft>
                <a:spcPts val="600"/>
              </a:spcAft>
            </a:pPr>
            <a:r>
              <a:rPr lang="en-US" sz="2100" dirty="0"/>
              <a:t>Spørg dig selv: </a:t>
            </a:r>
            <a:r>
              <a:rPr lang="en-US" sz="2100" i="1" dirty="0"/>
              <a:t>Hjælper dette værktøj med at reducere affald, spare energi eller forbedre kommunikationen?</a:t>
            </a:r>
            <a:endParaRPr lang="en-US" sz="2100" dirty="0"/>
          </a:p>
          <a:p>
            <a:pPr marL="457200" indent="-457200">
              <a:buFont typeface="+mj-lt"/>
              <a:buAutoNum type="arabicPeriod" startAt="5"/>
            </a:pPr>
            <a:r>
              <a:rPr lang="en-US" sz="2100" b="1" dirty="0"/>
              <a:t>Bliv ved med at lære</a:t>
            </a:r>
          </a:p>
          <a:p>
            <a:pPr marL="457200"/>
            <a:r>
              <a:rPr lang="en-US" sz="2100" dirty="0"/>
              <a:t>Følg innovationsplatforme inden for hotel- og restaurationsbranchen, såsom:</a:t>
            </a:r>
          </a:p>
          <a:p>
            <a:pPr marL="457200"/>
            <a:r>
              <a:rPr lang="en-US" sz="2100" dirty="0">
                <a:hlinkClick r:id="rId3"/>
              </a:rPr>
              <a:t>-Sustainable Hospitality Alliance </a:t>
            </a:r>
            <a:r>
              <a:rPr lang="en-US" sz="2100" dirty="0"/>
              <a:t>  - EU </a:t>
            </a:r>
            <a:r>
              <a:rPr lang="en-US" sz="2100" dirty="0">
                <a:hlinkClick r:id="rId4"/>
              </a:rPr>
              <a:t>Farm to Fork </a:t>
            </a:r>
            <a:r>
              <a:rPr lang="en-US" sz="2100" dirty="0"/>
              <a:t>Digitalisation Updates</a:t>
            </a:r>
          </a:p>
          <a:p>
            <a:endParaRPr lang="en-IE" sz="2100" dirty="0"/>
          </a:p>
        </p:txBody>
      </p:sp>
      <p:grpSp>
        <p:nvGrpSpPr>
          <p:cNvPr id="4" name="Graphic 3">
            <a:extLst>
              <a:ext uri="{FF2B5EF4-FFF2-40B4-BE49-F238E27FC236}">
                <a16:creationId xmlns:a16="http://schemas.microsoft.com/office/drawing/2014/main" id="{12B85BB8-BDDF-A6F5-5D31-44341823282F}"/>
              </a:ext>
            </a:extLst>
          </p:cNvPr>
          <p:cNvGrpSpPr/>
          <p:nvPr/>
        </p:nvGrpSpPr>
        <p:grpSpPr>
          <a:xfrm>
            <a:off x="9710140" y="543208"/>
            <a:ext cx="1172125" cy="971012"/>
            <a:chOff x="6615628" y="2116894"/>
            <a:chExt cx="1066935" cy="1001108"/>
          </a:xfrm>
          <a:solidFill>
            <a:schemeClr val="bg1"/>
          </a:solidFill>
        </p:grpSpPr>
        <p:sp>
          <p:nvSpPr>
            <p:cNvPr id="5" name="Freeform 1128">
              <a:extLst>
                <a:ext uri="{FF2B5EF4-FFF2-40B4-BE49-F238E27FC236}">
                  <a16:creationId xmlns:a16="http://schemas.microsoft.com/office/drawing/2014/main" id="{7E54AFF2-D951-F507-2659-F96E195A9015}"/>
                </a:ext>
              </a:extLst>
            </p:cNvPr>
            <p:cNvSpPr/>
            <p:nvPr/>
          </p:nvSpPr>
          <p:spPr>
            <a:xfrm>
              <a:off x="7183381" y="2256775"/>
              <a:ext cx="285542" cy="320903"/>
            </a:xfrm>
            <a:custGeom>
              <a:avLst/>
              <a:gdLst>
                <a:gd name="connsiteX0" fmla="*/ 0 w 285542"/>
                <a:gd name="connsiteY0" fmla="*/ 148109 h 320903"/>
                <a:gd name="connsiteX1" fmla="*/ 139880 w 285542"/>
                <a:gd name="connsiteY1" fmla="*/ 0 h 320903"/>
                <a:gd name="connsiteX2" fmla="*/ 142623 w 285542"/>
                <a:gd name="connsiteY2" fmla="*/ 0 h 320903"/>
                <a:gd name="connsiteX3" fmla="*/ 241363 w 285542"/>
                <a:gd name="connsiteY3" fmla="*/ 41141 h 320903"/>
                <a:gd name="connsiteX4" fmla="*/ 285247 w 285542"/>
                <a:gd name="connsiteY4" fmla="*/ 159080 h 320903"/>
                <a:gd name="connsiteX5" fmla="*/ 224906 w 285542"/>
                <a:gd name="connsiteY5" fmla="*/ 268790 h 320903"/>
                <a:gd name="connsiteX6" fmla="*/ 205708 w 285542"/>
                <a:gd name="connsiteY6" fmla="*/ 304446 h 320903"/>
                <a:gd name="connsiteX7" fmla="*/ 205708 w 285542"/>
                <a:gd name="connsiteY7" fmla="*/ 320903 h 320903"/>
                <a:gd name="connsiteX8" fmla="*/ 82283 w 285542"/>
                <a:gd name="connsiteY8" fmla="*/ 320903 h 320903"/>
                <a:gd name="connsiteX9" fmla="*/ 82283 w 285542"/>
                <a:gd name="connsiteY9" fmla="*/ 304446 h 320903"/>
                <a:gd name="connsiteX10" fmla="*/ 63083 w 285542"/>
                <a:gd name="connsiteY10" fmla="*/ 268790 h 320903"/>
                <a:gd name="connsiteX11" fmla="*/ 0 w 285542"/>
                <a:gd name="connsiteY11" fmla="*/ 148109 h 320903"/>
                <a:gd name="connsiteX12" fmla="*/ 0 w 285542"/>
                <a:gd name="connsiteY12" fmla="*/ 148109 h 3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542" h="320903">
                  <a:moveTo>
                    <a:pt x="0" y="148109"/>
                  </a:moveTo>
                  <a:cubicBezTo>
                    <a:pt x="0" y="68569"/>
                    <a:pt x="63083" y="2743"/>
                    <a:pt x="139880" y="0"/>
                  </a:cubicBezTo>
                  <a:cubicBezTo>
                    <a:pt x="139880" y="0"/>
                    <a:pt x="139880" y="0"/>
                    <a:pt x="142623" y="0"/>
                  </a:cubicBezTo>
                  <a:cubicBezTo>
                    <a:pt x="178280" y="0"/>
                    <a:pt x="213936" y="13714"/>
                    <a:pt x="241363" y="41141"/>
                  </a:cubicBezTo>
                  <a:cubicBezTo>
                    <a:pt x="271533" y="71312"/>
                    <a:pt x="287991" y="115196"/>
                    <a:pt x="285247" y="159080"/>
                  </a:cubicBezTo>
                  <a:cubicBezTo>
                    <a:pt x="282505" y="202964"/>
                    <a:pt x="260563" y="241363"/>
                    <a:pt x="224906" y="268790"/>
                  </a:cubicBezTo>
                  <a:cubicBezTo>
                    <a:pt x="213936" y="277019"/>
                    <a:pt x="205708" y="290733"/>
                    <a:pt x="205708" y="304446"/>
                  </a:cubicBezTo>
                  <a:lnTo>
                    <a:pt x="205708" y="320903"/>
                  </a:lnTo>
                  <a:lnTo>
                    <a:pt x="82283" y="320903"/>
                  </a:lnTo>
                  <a:lnTo>
                    <a:pt x="82283" y="304446"/>
                  </a:lnTo>
                  <a:cubicBezTo>
                    <a:pt x="82283" y="290733"/>
                    <a:pt x="74053" y="277019"/>
                    <a:pt x="63083" y="268790"/>
                  </a:cubicBezTo>
                  <a:cubicBezTo>
                    <a:pt x="21942" y="241363"/>
                    <a:pt x="0" y="194736"/>
                    <a:pt x="0" y="148109"/>
                  </a:cubicBezTo>
                  <a:lnTo>
                    <a:pt x="0" y="148109"/>
                  </a:lnTo>
                  <a:close/>
                </a:path>
              </a:pathLst>
            </a:custGeom>
            <a:solidFill>
              <a:srgbClr val="7473B6"/>
            </a:solidFill>
            <a:ln w="27426" cap="flat">
              <a:noFill/>
              <a:prstDash val="solid"/>
              <a:miter/>
            </a:ln>
          </p:spPr>
          <p:txBody>
            <a:bodyPr rtlCol="0" anchor="ctr"/>
            <a:lstStyle/>
            <a:p>
              <a:endParaRPr lang="en-US"/>
            </a:p>
          </p:txBody>
        </p:sp>
        <p:grpSp>
          <p:nvGrpSpPr>
            <p:cNvPr id="6" name="Graphic 3">
              <a:extLst>
                <a:ext uri="{FF2B5EF4-FFF2-40B4-BE49-F238E27FC236}">
                  <a16:creationId xmlns:a16="http://schemas.microsoft.com/office/drawing/2014/main" id="{420F7546-84D7-2681-9DA6-798C684C90C9}"/>
                </a:ext>
              </a:extLst>
            </p:cNvPr>
            <p:cNvGrpSpPr/>
            <p:nvPr/>
          </p:nvGrpSpPr>
          <p:grpSpPr>
            <a:xfrm>
              <a:off x="6615628" y="2116894"/>
              <a:ext cx="1066935" cy="1001108"/>
              <a:chOff x="6615628" y="2116894"/>
              <a:chExt cx="1066935" cy="1001108"/>
            </a:xfrm>
            <a:grpFill/>
          </p:grpSpPr>
          <p:sp>
            <p:nvSpPr>
              <p:cNvPr id="7" name="Freeform 1130">
                <a:extLst>
                  <a:ext uri="{FF2B5EF4-FFF2-40B4-BE49-F238E27FC236}">
                    <a16:creationId xmlns:a16="http://schemas.microsoft.com/office/drawing/2014/main" id="{C2E075D7-6C83-3B21-1644-97A06D69EF16}"/>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a:p>
            </p:txBody>
          </p:sp>
          <p:sp>
            <p:nvSpPr>
              <p:cNvPr id="8" name="Freeform 1131">
                <a:extLst>
                  <a:ext uri="{FF2B5EF4-FFF2-40B4-BE49-F238E27FC236}">
                    <a16:creationId xmlns:a16="http://schemas.microsoft.com/office/drawing/2014/main" id="{455FE868-17AE-47DA-3933-7CE9B9E56C4B}"/>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US"/>
              </a:p>
            </p:txBody>
          </p:sp>
          <p:sp>
            <p:nvSpPr>
              <p:cNvPr id="9" name="Freeform 1132">
                <a:extLst>
                  <a:ext uri="{FF2B5EF4-FFF2-40B4-BE49-F238E27FC236}">
                    <a16:creationId xmlns:a16="http://schemas.microsoft.com/office/drawing/2014/main" id="{EEEEDE5E-58B1-D6ED-7C33-5291DA217B40}"/>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a:p>
            </p:txBody>
          </p:sp>
          <p:sp>
            <p:nvSpPr>
              <p:cNvPr id="10" name="Freeform 1133">
                <a:extLst>
                  <a:ext uri="{FF2B5EF4-FFF2-40B4-BE49-F238E27FC236}">
                    <a16:creationId xmlns:a16="http://schemas.microsoft.com/office/drawing/2014/main" id="{F794F733-49E1-4937-E9A6-8BE38F788711}"/>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a:p>
            </p:txBody>
          </p:sp>
          <p:sp>
            <p:nvSpPr>
              <p:cNvPr id="11" name="Freeform 1134">
                <a:extLst>
                  <a:ext uri="{FF2B5EF4-FFF2-40B4-BE49-F238E27FC236}">
                    <a16:creationId xmlns:a16="http://schemas.microsoft.com/office/drawing/2014/main" id="{532CC331-B05B-309F-03A5-E49B001A5465}"/>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a:p>
            </p:txBody>
          </p:sp>
          <p:sp>
            <p:nvSpPr>
              <p:cNvPr id="12" name="Freeform 1135">
                <a:extLst>
                  <a:ext uri="{FF2B5EF4-FFF2-40B4-BE49-F238E27FC236}">
                    <a16:creationId xmlns:a16="http://schemas.microsoft.com/office/drawing/2014/main" id="{0831F8BC-0180-EFD0-0BF8-31349814A03B}"/>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a:p>
            </p:txBody>
          </p:sp>
          <p:sp>
            <p:nvSpPr>
              <p:cNvPr id="13" name="Freeform 1136">
                <a:extLst>
                  <a:ext uri="{FF2B5EF4-FFF2-40B4-BE49-F238E27FC236}">
                    <a16:creationId xmlns:a16="http://schemas.microsoft.com/office/drawing/2014/main" id="{0B90FB06-6198-E554-9EAD-613A45013689}"/>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a:p>
            </p:txBody>
          </p:sp>
          <p:sp>
            <p:nvSpPr>
              <p:cNvPr id="14" name="Freeform 1137">
                <a:extLst>
                  <a:ext uri="{FF2B5EF4-FFF2-40B4-BE49-F238E27FC236}">
                    <a16:creationId xmlns:a16="http://schemas.microsoft.com/office/drawing/2014/main" id="{08526884-DCA5-AF12-AFC1-5654B7C82D78}"/>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a:p>
            </p:txBody>
          </p:sp>
          <p:sp>
            <p:nvSpPr>
              <p:cNvPr id="15" name="Freeform 1138">
                <a:extLst>
                  <a:ext uri="{FF2B5EF4-FFF2-40B4-BE49-F238E27FC236}">
                    <a16:creationId xmlns:a16="http://schemas.microsoft.com/office/drawing/2014/main" id="{614E42A1-539B-E656-5638-795AC3DB1FE1}"/>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a:p>
            </p:txBody>
          </p:sp>
          <p:sp>
            <p:nvSpPr>
              <p:cNvPr id="16" name="Freeform 1139">
                <a:extLst>
                  <a:ext uri="{FF2B5EF4-FFF2-40B4-BE49-F238E27FC236}">
                    <a16:creationId xmlns:a16="http://schemas.microsoft.com/office/drawing/2014/main" id="{CDF2EC87-53F9-DB63-39E6-DD426FB7C6B0}"/>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a:p>
            </p:txBody>
          </p:sp>
          <p:sp>
            <p:nvSpPr>
              <p:cNvPr id="17" name="Freeform 1140">
                <a:extLst>
                  <a:ext uri="{FF2B5EF4-FFF2-40B4-BE49-F238E27FC236}">
                    <a16:creationId xmlns:a16="http://schemas.microsoft.com/office/drawing/2014/main" id="{07065C6B-F0B0-0752-AF0F-9715AB4C2FF4}"/>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a:p>
            </p:txBody>
          </p:sp>
          <p:sp>
            <p:nvSpPr>
              <p:cNvPr id="18" name="Freeform 1141">
                <a:extLst>
                  <a:ext uri="{FF2B5EF4-FFF2-40B4-BE49-F238E27FC236}">
                    <a16:creationId xmlns:a16="http://schemas.microsoft.com/office/drawing/2014/main" id="{E2D1242A-3497-11E4-7ADE-F8AFFADC5080}"/>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01272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32FE75-90BE-56D0-5404-08E8E6E18732}"/>
              </a:ext>
            </a:extLst>
          </p:cNvPr>
          <p:cNvSpPr>
            <a:spLocks noGrp="1"/>
          </p:cNvSpPr>
          <p:nvPr>
            <p:ph type="body" sz="quarter" idx="16"/>
          </p:nvPr>
        </p:nvSpPr>
        <p:spPr>
          <a:xfrm>
            <a:off x="1360589" y="783265"/>
            <a:ext cx="10135391" cy="934037"/>
          </a:xfrm>
        </p:spPr>
        <p:txBody>
          <a:bodyPr lIns="91440" tIns="45720" rIns="91440" bIns="45720" anchor="t">
            <a:noAutofit/>
          </a:bodyPr>
          <a:lstStyle/>
          <a:p>
            <a:r>
              <a:rPr lang="en-IE" dirty="0"/>
              <a:t>CASESTUDIE: Eksempel på et AI-værktøj i køkkenet</a:t>
            </a:r>
          </a:p>
        </p:txBody>
      </p:sp>
      <p:sp>
        <p:nvSpPr>
          <p:cNvPr id="3" name="Text Placeholder 2">
            <a:extLst>
              <a:ext uri="{FF2B5EF4-FFF2-40B4-BE49-F238E27FC236}">
                <a16:creationId xmlns:a16="http://schemas.microsoft.com/office/drawing/2014/main" id="{DFE76628-BC7C-9DB9-3E1E-1A6B46301549}"/>
              </a:ext>
            </a:extLst>
          </p:cNvPr>
          <p:cNvSpPr>
            <a:spLocks noGrp="1"/>
          </p:cNvSpPr>
          <p:nvPr>
            <p:ph type="body" sz="quarter" idx="19"/>
          </p:nvPr>
        </p:nvSpPr>
        <p:spPr>
          <a:xfrm>
            <a:off x="7162442" y="2345863"/>
            <a:ext cx="4448633" cy="4102937"/>
          </a:xfrm>
        </p:spPr>
        <p:txBody>
          <a:bodyPr lIns="91440" tIns="45720" rIns="91440" bIns="45720" anchor="t"/>
          <a:lstStyle/>
          <a:p>
            <a:r>
              <a:rPr lang="en-US" dirty="0"/>
              <a:t>Videoen forklarer, hvordan </a:t>
            </a:r>
            <a:r>
              <a:rPr lang="en-US" dirty="0">
                <a:hlinkClick r:id="rId3"/>
              </a:rPr>
              <a:t>PreciTaste</a:t>
            </a:r>
            <a:r>
              <a:rPr lang="en-US" dirty="0"/>
              <a:t>, et AI-drevet køkkenværktøj, hjælper kokke og restaurantledere med at planlægge og tilberede mad mere effektivt ved </a:t>
            </a:r>
            <a:r>
              <a:rPr lang="en-US" dirty="0" err="1"/>
              <a:t>at analysere </a:t>
            </a:r>
            <a:r>
              <a:rPr lang="en-US" dirty="0"/>
              <a:t>opskrifter og arbejdsgange. Den viser, hvordan systemet foreslår </a:t>
            </a:r>
            <a:r>
              <a:rPr lang="en-US" dirty="0" err="1"/>
              <a:t>optimerede </a:t>
            </a:r>
            <a:r>
              <a:rPr lang="en-US" dirty="0"/>
              <a:t>tilberedningstrin, justeringer af rækkefølgen og understøtter produktiviteten i køkkenet.</a:t>
            </a:r>
            <a:endParaRPr lang="en-IE" dirty="0"/>
          </a:p>
        </p:txBody>
      </p:sp>
      <p:sp>
        <p:nvSpPr>
          <p:cNvPr id="4" name="Picture Placeholder 3">
            <a:extLst>
              <a:ext uri="{FF2B5EF4-FFF2-40B4-BE49-F238E27FC236}">
                <a16:creationId xmlns:a16="http://schemas.microsoft.com/office/drawing/2014/main" id="{8B31EDD2-DA1C-6B1D-D44C-3864182900DC}"/>
              </a:ext>
            </a:extLst>
          </p:cNvPr>
          <p:cNvSpPr>
            <a:spLocks noGrp="1"/>
          </p:cNvSpPr>
          <p:nvPr>
            <p:ph type="pic" sz="quarter" idx="10"/>
          </p:nvPr>
        </p:nvSpPr>
        <p:spPr/>
        <p:txBody>
          <a:bodyPr/>
          <a:lstStyle/>
          <a:p>
            <a:endParaRPr lang="en-IE"/>
          </a:p>
        </p:txBody>
      </p:sp>
      <p:pic>
        <p:nvPicPr>
          <p:cNvPr id="6" name="Online Media 5" title="Prep Assistant   How It Works">
            <a:hlinkClick r:id="" action="ppaction://media"/>
            <a:extLst>
              <a:ext uri="{FF2B5EF4-FFF2-40B4-BE49-F238E27FC236}">
                <a16:creationId xmlns:a16="http://schemas.microsoft.com/office/drawing/2014/main" id="{7772B799-67F3-8682-EB5D-B057AD717AE8}"/>
              </a:ext>
            </a:extLst>
          </p:cNvPr>
          <p:cNvPicPr>
            <a:picLocks noRot="1" noChangeAspect="1"/>
          </p:cNvPicPr>
          <p:nvPr>
            <a:videoFile r:link="rId1"/>
          </p:nvPr>
        </p:nvPicPr>
        <p:blipFill>
          <a:blip r:embed="rId4"/>
          <a:stretch>
            <a:fillRect/>
          </a:stretch>
        </p:blipFill>
        <p:spPr>
          <a:xfrm>
            <a:off x="1032974" y="2459539"/>
            <a:ext cx="5080000" cy="3118870"/>
          </a:xfrm>
          <a:prstGeom prst="rect">
            <a:avLst/>
          </a:prstGeom>
        </p:spPr>
      </p:pic>
      <p:sp>
        <p:nvSpPr>
          <p:cNvPr id="9" name="TextBox 8">
            <a:extLst>
              <a:ext uri="{FF2B5EF4-FFF2-40B4-BE49-F238E27FC236}">
                <a16:creationId xmlns:a16="http://schemas.microsoft.com/office/drawing/2014/main" id="{D93BA842-F4EE-569D-E3FE-55B0EBA9E9C3}"/>
              </a:ext>
            </a:extLst>
          </p:cNvPr>
          <p:cNvSpPr txBox="1"/>
          <p:nvPr/>
        </p:nvSpPr>
        <p:spPr>
          <a:xfrm>
            <a:off x="1004456" y="6266710"/>
            <a:ext cx="7652326" cy="369332"/>
          </a:xfrm>
          <a:prstGeom prst="rect">
            <a:avLst/>
          </a:prstGeom>
          <a:noFill/>
        </p:spPr>
        <p:txBody>
          <a:bodyPr wrap="square">
            <a:spAutoFit/>
          </a:bodyPr>
          <a:lstStyle/>
          <a:p>
            <a:r>
              <a:rPr lang="en-US" dirty="0">
                <a:hlinkClick r:id="rId5"/>
              </a:rPr>
              <a:t>Prep Assistant Sådan fungerer det</a:t>
            </a:r>
            <a:endParaRPr lang="en-IE" dirty="0"/>
          </a:p>
        </p:txBody>
      </p:sp>
    </p:spTree>
    <p:extLst>
      <p:ext uri="{BB962C8B-B14F-4D97-AF65-F5344CB8AC3E}">
        <p14:creationId xmlns:p14="http://schemas.microsoft.com/office/powerpoint/2010/main" val="355393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19599-E10D-61DF-7EB3-A169F5D32B3A}"/>
            </a:ext>
          </a:extLst>
        </p:cNvPr>
        <p:cNvGrpSpPr/>
        <p:nvPr/>
      </p:nvGrpSpPr>
      <p:grpSpPr>
        <a:xfrm>
          <a:off x="0" y="0"/>
          <a:ext cx="0" cy="0"/>
          <a:chOff x="0" y="0"/>
          <a:chExt cx="0" cy="0"/>
        </a:xfrm>
      </p:grpSpPr>
      <p:pic>
        <p:nvPicPr>
          <p:cNvPr id="4" name="Picture Placeholder 23" descr="Pink neon hashtag notification">
            <a:extLst>
              <a:ext uri="{FF2B5EF4-FFF2-40B4-BE49-F238E27FC236}">
                <a16:creationId xmlns:a16="http://schemas.microsoft.com/office/drawing/2014/main" id="{11FE9E09-408B-67B4-8924-9D3F88F6A5F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p:pic>
      <p:sp>
        <p:nvSpPr>
          <p:cNvPr id="5" name="Text Placeholder 4">
            <a:extLst>
              <a:ext uri="{FF2B5EF4-FFF2-40B4-BE49-F238E27FC236}">
                <a16:creationId xmlns:a16="http://schemas.microsoft.com/office/drawing/2014/main" id="{FBA729F0-F6AA-5F35-DA88-8F6C5797E756}"/>
              </a:ext>
            </a:extLst>
          </p:cNvPr>
          <p:cNvSpPr>
            <a:spLocks noGrp="1"/>
          </p:cNvSpPr>
          <p:nvPr>
            <p:ph type="body" sz="quarter" idx="17"/>
          </p:nvPr>
        </p:nvSpPr>
        <p:spPr/>
        <p:txBody>
          <a:bodyPr/>
          <a:lstStyle/>
          <a:p>
            <a:r>
              <a:rPr lang="en-US" dirty="0"/>
              <a:t>05</a:t>
            </a:r>
          </a:p>
        </p:txBody>
      </p:sp>
      <p:sp>
        <p:nvSpPr>
          <p:cNvPr id="14" name="Rectangle 13">
            <a:extLst>
              <a:ext uri="{FF2B5EF4-FFF2-40B4-BE49-F238E27FC236}">
                <a16:creationId xmlns:a16="http://schemas.microsoft.com/office/drawing/2014/main" id="{A65FC71F-0228-A16C-0AA2-113C9BDA4595}"/>
              </a:ext>
            </a:extLst>
          </p:cNvPr>
          <p:cNvSpPr/>
          <p:nvPr/>
        </p:nvSpPr>
        <p:spPr>
          <a:xfrm>
            <a:off x="5523514" y="3110947"/>
            <a:ext cx="4869864" cy="2454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FA4A013B-0804-D638-E741-BFCB8D1A32E3}"/>
              </a:ext>
            </a:extLst>
          </p:cNvPr>
          <p:cNvSpPr txBox="1"/>
          <p:nvPr/>
        </p:nvSpPr>
        <p:spPr>
          <a:xfrm>
            <a:off x="5707537" y="3163246"/>
            <a:ext cx="5174728" cy="1754326"/>
          </a:xfrm>
          <a:prstGeom prst="rect">
            <a:avLst/>
          </a:prstGeom>
          <a:noFill/>
        </p:spPr>
        <p:txBody>
          <a:bodyPr wrap="square" rtlCol="0">
            <a:spAutoFit/>
          </a:bodyPr>
          <a:lstStyle/>
          <a:p>
            <a:r>
              <a:rPr lang="en-US" sz="3600" b="1" spc="300" dirty="0">
                <a:solidFill>
                  <a:srgbClr val="F26F46"/>
                </a:solidFill>
              </a:rPr>
              <a:t>DIGITAL STORYTELLING TIL INNOVATION INDEN FOR FØDEVARER</a:t>
            </a:r>
          </a:p>
        </p:txBody>
      </p:sp>
      <p:grpSp>
        <p:nvGrpSpPr>
          <p:cNvPr id="6" name="Group 5">
            <a:extLst>
              <a:ext uri="{FF2B5EF4-FFF2-40B4-BE49-F238E27FC236}">
                <a16:creationId xmlns:a16="http://schemas.microsoft.com/office/drawing/2014/main" id="{6A7A6ECC-66B8-3F38-3B69-5EC4B442B034}"/>
              </a:ext>
            </a:extLst>
          </p:cNvPr>
          <p:cNvGrpSpPr/>
          <p:nvPr/>
        </p:nvGrpSpPr>
        <p:grpSpPr>
          <a:xfrm>
            <a:off x="9256295" y="-181962"/>
            <a:ext cx="2366621" cy="2933183"/>
            <a:chOff x="2887563" y="4517695"/>
            <a:chExt cx="1145987" cy="1420333"/>
          </a:xfrm>
          <a:solidFill>
            <a:schemeClr val="bg1">
              <a:alpha val="26000"/>
            </a:schemeClr>
          </a:solidFill>
        </p:grpSpPr>
        <p:sp>
          <p:nvSpPr>
            <p:cNvPr id="7" name="Freeform 6">
              <a:extLst>
                <a:ext uri="{FF2B5EF4-FFF2-40B4-BE49-F238E27FC236}">
                  <a16:creationId xmlns:a16="http://schemas.microsoft.com/office/drawing/2014/main" id="{7A4E5DC3-698A-DA46-1570-BE5235AA1477}"/>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8" name="Graphic 10">
              <a:extLst>
                <a:ext uri="{FF2B5EF4-FFF2-40B4-BE49-F238E27FC236}">
                  <a16:creationId xmlns:a16="http://schemas.microsoft.com/office/drawing/2014/main" id="{D927F547-DB06-60E9-3932-BCF2F859DF93}"/>
                </a:ext>
              </a:extLst>
            </p:cNvPr>
            <p:cNvGrpSpPr/>
            <p:nvPr/>
          </p:nvGrpSpPr>
          <p:grpSpPr>
            <a:xfrm>
              <a:off x="3495254" y="4781992"/>
              <a:ext cx="536857" cy="499528"/>
              <a:chOff x="3495254" y="4781992"/>
              <a:chExt cx="536857" cy="499528"/>
            </a:xfrm>
            <a:grpFill/>
          </p:grpSpPr>
          <p:sp>
            <p:nvSpPr>
              <p:cNvPr id="13" name="Freeform 12">
                <a:extLst>
                  <a:ext uri="{FF2B5EF4-FFF2-40B4-BE49-F238E27FC236}">
                    <a16:creationId xmlns:a16="http://schemas.microsoft.com/office/drawing/2014/main" id="{AA4884AA-AE12-F94F-580E-95DEA8F980EA}"/>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D32DA0A-F741-EA07-B4AF-7990E47096C9}"/>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566485E-5564-ADBD-F6BE-F89F46C2B211}"/>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F081E76-D26A-D35B-955B-1B0C7EFE6E85}"/>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9" name="Freeform 8">
              <a:extLst>
                <a:ext uri="{FF2B5EF4-FFF2-40B4-BE49-F238E27FC236}">
                  <a16:creationId xmlns:a16="http://schemas.microsoft.com/office/drawing/2014/main" id="{EA0AE9B8-1DFF-47A5-9372-2C5875D2350A}"/>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C4785275-6A73-EA02-350E-888ADA2CBD66}"/>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6051220-F468-B306-991A-C0A179142E81}"/>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348F489-D54B-B2CB-CAD0-99E8874A7BCA}"/>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337898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231EA6-4F10-242C-CE55-9B123DDF74E9}"/>
              </a:ext>
            </a:extLst>
          </p:cNvPr>
          <p:cNvSpPr>
            <a:spLocks noGrp="1"/>
          </p:cNvSpPr>
          <p:nvPr>
            <p:ph type="body" sz="quarter" idx="16"/>
          </p:nvPr>
        </p:nvSpPr>
        <p:spPr>
          <a:xfrm>
            <a:off x="908075" y="514353"/>
            <a:ext cx="7829143" cy="992652"/>
          </a:xfrm>
        </p:spPr>
        <p:txBody>
          <a:bodyPr/>
          <a:lstStyle/>
          <a:p>
            <a:r>
              <a:rPr lang="en-US" dirty="0"/>
              <a:t>Hvad er digital storytelling inden for fødevarebranchen?</a:t>
            </a:r>
            <a:endParaRPr lang="en-IE" dirty="0"/>
          </a:p>
        </p:txBody>
      </p:sp>
      <p:sp>
        <p:nvSpPr>
          <p:cNvPr id="3" name="Text Placeholder 2">
            <a:extLst>
              <a:ext uri="{FF2B5EF4-FFF2-40B4-BE49-F238E27FC236}">
                <a16:creationId xmlns:a16="http://schemas.microsoft.com/office/drawing/2014/main" id="{0A30A588-5288-FB7A-9183-9E8057DCC076}"/>
              </a:ext>
            </a:extLst>
          </p:cNvPr>
          <p:cNvSpPr>
            <a:spLocks noGrp="1"/>
          </p:cNvSpPr>
          <p:nvPr>
            <p:ph type="body" sz="quarter" idx="19"/>
          </p:nvPr>
        </p:nvSpPr>
        <p:spPr>
          <a:xfrm>
            <a:off x="6324600" y="1377531"/>
            <a:ext cx="5708073" cy="4102937"/>
          </a:xfrm>
        </p:spPr>
        <p:txBody>
          <a:bodyPr/>
          <a:lstStyle/>
          <a:p>
            <a:pPr>
              <a:spcAft>
                <a:spcPts val="600"/>
              </a:spcAft>
              <a:buNone/>
            </a:pPr>
            <a:r>
              <a:rPr lang="en-US" dirty="0"/>
              <a:t>Digital storytelling bruger billeder, video, tekst og sociale medier til at formidle budskaber om mad, bæredygtighed og kundeoplevelsen.</a:t>
            </a:r>
          </a:p>
          <a:p>
            <a:pPr>
              <a:buNone/>
            </a:pPr>
            <a:r>
              <a:rPr lang="en-US" b="1" dirty="0"/>
              <a:t>Hvorfor det er vigtigt i moderne hotel- og restaurationsbranchen:</a:t>
            </a:r>
            <a:endParaRPr lang="en-US" dirty="0"/>
          </a:p>
          <a:p>
            <a:pPr marL="342900" indent="-342900">
              <a:buFont typeface="Arial" panose="020B0604020202020204" pitchFamily="34" charset="0"/>
              <a:buChar char="•"/>
            </a:pPr>
            <a:r>
              <a:rPr lang="en-US" dirty="0"/>
              <a:t>Skaber tillid og gennemsigtighed</a:t>
            </a:r>
          </a:p>
          <a:p>
            <a:pPr marL="342900" indent="-342900">
              <a:buFont typeface="Arial" panose="020B0604020202020204" pitchFamily="34" charset="0"/>
              <a:buChar char="•"/>
            </a:pPr>
            <a:r>
              <a:rPr lang="en-US" dirty="0"/>
              <a:t>Fremhæver bæredygtighedstiltag</a:t>
            </a:r>
          </a:p>
          <a:p>
            <a:pPr marL="342900" indent="-342900">
              <a:buFont typeface="Arial" panose="020B0604020202020204" pitchFamily="34" charset="0"/>
              <a:buChar char="•"/>
            </a:pPr>
            <a:r>
              <a:rPr lang="en-US" dirty="0"/>
              <a:t>Engagerer kunderne gennem visuelle elementer</a:t>
            </a:r>
          </a:p>
          <a:p>
            <a:pPr marL="342900" indent="-342900">
              <a:buFont typeface="Arial" panose="020B0604020202020204" pitchFamily="34" charset="0"/>
              <a:buChar char="•"/>
            </a:pPr>
            <a:r>
              <a:rPr lang="en-US" dirty="0"/>
              <a:t>Styrker brandidentiteten</a:t>
            </a:r>
          </a:p>
          <a:p>
            <a:pPr marL="342900" indent="-342900">
              <a:spcAft>
                <a:spcPts val="600"/>
              </a:spcAft>
              <a:buFont typeface="Arial" panose="020B0604020202020204" pitchFamily="34" charset="0"/>
              <a:buChar char="•"/>
            </a:pPr>
            <a:r>
              <a:rPr lang="en-US" dirty="0"/>
              <a:t>Understøtter oplysning og adfærdsændring</a:t>
            </a:r>
          </a:p>
          <a:p>
            <a:pPr>
              <a:buNone/>
            </a:pPr>
            <a:r>
              <a:rPr lang="en-US" b="1" dirty="0"/>
              <a:t>Hovedidé:</a:t>
            </a:r>
            <a:br>
              <a:rPr lang="en-US" dirty="0"/>
            </a:br>
            <a:r>
              <a:rPr lang="en-US" i="1" dirty="0"/>
              <a:t>Historier gør bæredygtige praksisser synlige og genkendelige.</a:t>
            </a:r>
            <a:endParaRPr lang="en-US" dirty="0"/>
          </a:p>
          <a:p>
            <a:endParaRPr lang="en-IE" dirty="0"/>
          </a:p>
        </p:txBody>
      </p:sp>
      <p:pic>
        <p:nvPicPr>
          <p:cNvPr id="6" name="Picture Placeholder 5" descr="Dinner selfie">
            <a:extLst>
              <a:ext uri="{FF2B5EF4-FFF2-40B4-BE49-F238E27FC236}">
                <a16:creationId xmlns:a16="http://schemas.microsoft.com/office/drawing/2014/main" id="{E5D6552E-51A9-9008-481C-2A801EBC9B0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44953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0C3297-3AEA-4F39-A312-D9405F5F355B}"/>
              </a:ext>
            </a:extLst>
          </p:cNvPr>
          <p:cNvSpPr>
            <a:spLocks noGrp="1"/>
          </p:cNvSpPr>
          <p:nvPr>
            <p:ph type="body" sz="quarter" idx="18"/>
          </p:nvPr>
        </p:nvSpPr>
        <p:spPr>
          <a:xfrm>
            <a:off x="443621" y="1692910"/>
            <a:ext cx="5948126" cy="3666574"/>
          </a:xfrm>
        </p:spPr>
        <p:txBody>
          <a:bodyPr/>
          <a:lstStyle/>
          <a:p>
            <a:r>
              <a:rPr lang="en-US" dirty="0"/>
              <a:t>Digital kommunikation hjælper virksomheder med </a:t>
            </a:r>
            <a:r>
              <a:rPr lang="en-US" b="1" dirty="0"/>
              <a:t>at formidle deres værdier og innovationer </a:t>
            </a:r>
            <a:r>
              <a:rPr lang="en-US" dirty="0"/>
              <a:t>på en klar og tydelig måde.</a:t>
            </a:r>
          </a:p>
          <a:p>
            <a:r>
              <a:rPr lang="en-US" b="1" dirty="0">
                <a:solidFill>
                  <a:srgbClr val="F26F46"/>
                </a:solidFill>
              </a:rPr>
              <a:t>Eksempler på anvendelse:</a:t>
            </a:r>
            <a:endParaRPr lang="en-US" dirty="0">
              <a:solidFill>
                <a:srgbClr val="F26F46"/>
              </a:solidFill>
            </a:endParaRPr>
          </a:p>
          <a:p>
            <a:pPr marL="342900" indent="-342900">
              <a:buFont typeface="Arial" panose="020B0604020202020204" pitchFamily="34" charset="0"/>
              <a:buChar char="•"/>
            </a:pPr>
            <a:r>
              <a:rPr lang="en-US" dirty="0"/>
              <a:t>Visning af lokale råvarers rejse</a:t>
            </a:r>
          </a:p>
          <a:p>
            <a:pPr marL="342900" indent="-342900">
              <a:buFont typeface="Arial" panose="020B0604020202020204" pitchFamily="34" charset="0"/>
              <a:buChar char="•"/>
            </a:pPr>
            <a:r>
              <a:rPr lang="en-US" dirty="0"/>
              <a:t>Forklaring af zero-waste-praksis</a:t>
            </a:r>
          </a:p>
          <a:p>
            <a:pPr marL="342900" indent="-342900">
              <a:buFont typeface="Arial" panose="020B0604020202020204" pitchFamily="34" charset="0"/>
              <a:buChar char="•"/>
            </a:pPr>
            <a:r>
              <a:rPr lang="en-US" dirty="0"/>
              <a:t>Fremhævelse af sæsonmenuer og beslutninger om indkøb</a:t>
            </a:r>
          </a:p>
          <a:p>
            <a:pPr marL="342900" indent="-342900">
              <a:buFont typeface="Arial" panose="020B0604020202020204" pitchFamily="34" charset="0"/>
              <a:buChar char="•"/>
            </a:pPr>
            <a:r>
              <a:rPr lang="en-US" dirty="0"/>
              <a:t>Deling af køkkenprocesser bag kulisserne</a:t>
            </a:r>
          </a:p>
          <a:p>
            <a:pPr marL="342900" indent="-342900">
              <a:buFont typeface="Arial" panose="020B0604020202020204" pitchFamily="34" charset="0"/>
              <a:buChar char="•"/>
            </a:pPr>
            <a:r>
              <a:rPr lang="en-US" dirty="0"/>
              <a:t>Kommunikation om allergener og gennemsigtighed omkring ernæring</a:t>
            </a:r>
          </a:p>
          <a:p>
            <a:endParaRPr lang="en-IE" dirty="0"/>
          </a:p>
        </p:txBody>
      </p:sp>
      <p:pic>
        <p:nvPicPr>
          <p:cNvPr id="6" name="Picture Placeholder 5" descr="Person using cellphone to take photo of soup in bowls with culinary garnishes">
            <a:extLst>
              <a:ext uri="{FF2B5EF4-FFF2-40B4-BE49-F238E27FC236}">
                <a16:creationId xmlns:a16="http://schemas.microsoft.com/office/drawing/2014/main" id="{0A8499F6-D8D6-E64D-87C1-90F93CA17A14}"/>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A65480B7-FD20-01A8-AFA7-1B8E8D3A5B54}"/>
              </a:ext>
            </a:extLst>
          </p:cNvPr>
          <p:cNvSpPr>
            <a:spLocks noGrp="1"/>
          </p:cNvSpPr>
          <p:nvPr>
            <p:ph type="body" sz="quarter" idx="16"/>
          </p:nvPr>
        </p:nvSpPr>
        <p:spPr>
          <a:xfrm>
            <a:off x="529120" y="560055"/>
            <a:ext cx="10135862" cy="938461"/>
          </a:xfrm>
          <a:solidFill>
            <a:schemeClr val="bg1"/>
          </a:solidFill>
        </p:spPr>
        <p:txBody>
          <a:bodyPr anchor="ctr"/>
          <a:lstStyle/>
          <a:p>
            <a:r>
              <a:rPr lang="en-US" dirty="0">
                <a:solidFill>
                  <a:srgbClr val="F26F46"/>
                </a:solidFill>
              </a:rPr>
              <a:t>Hvordan digital storytelling understøtter fødevareinnovation</a:t>
            </a:r>
            <a:endParaRPr lang="en-IE" dirty="0">
              <a:solidFill>
                <a:srgbClr val="F26F46"/>
              </a:solidFill>
            </a:endParaRPr>
          </a:p>
        </p:txBody>
      </p:sp>
      <p:pic>
        <p:nvPicPr>
          <p:cNvPr id="8" name="Graphic 7" descr="Sustainability with solid fill">
            <a:extLst>
              <a:ext uri="{FF2B5EF4-FFF2-40B4-BE49-F238E27FC236}">
                <a16:creationId xmlns:a16="http://schemas.microsoft.com/office/drawing/2014/main" id="{1277DF67-F6E0-7726-587F-C4C707318C6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913072" y="4320672"/>
            <a:ext cx="1292309" cy="1292309"/>
          </a:xfrm>
          <a:prstGeom prst="rect">
            <a:avLst/>
          </a:prstGeom>
        </p:spPr>
      </p:pic>
    </p:spTree>
    <p:extLst>
      <p:ext uri="{BB962C8B-B14F-4D97-AF65-F5344CB8AC3E}">
        <p14:creationId xmlns:p14="http://schemas.microsoft.com/office/powerpoint/2010/main" val="17835877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E26927-37E9-0498-BE63-C1AEB3954758}"/>
              </a:ext>
            </a:extLst>
          </p:cNvPr>
          <p:cNvSpPr>
            <a:spLocks noGrp="1"/>
          </p:cNvSpPr>
          <p:nvPr>
            <p:ph type="body" sz="quarter" idx="16"/>
          </p:nvPr>
        </p:nvSpPr>
        <p:spPr/>
        <p:txBody>
          <a:bodyPr/>
          <a:lstStyle/>
          <a:p>
            <a:r>
              <a:rPr lang="en-US" dirty="0"/>
              <a:t>Praktiske tips til effektiv historiefortælling</a:t>
            </a:r>
            <a:endParaRPr lang="en-IE" dirty="0"/>
          </a:p>
        </p:txBody>
      </p:sp>
      <p:sp>
        <p:nvSpPr>
          <p:cNvPr id="3" name="Text Placeholder 2">
            <a:extLst>
              <a:ext uri="{FF2B5EF4-FFF2-40B4-BE49-F238E27FC236}">
                <a16:creationId xmlns:a16="http://schemas.microsoft.com/office/drawing/2014/main" id="{EC2C7BB9-CC12-ACB7-C3CE-288FDCE0CBDD}"/>
              </a:ext>
            </a:extLst>
          </p:cNvPr>
          <p:cNvSpPr>
            <a:spLocks noGrp="1"/>
          </p:cNvSpPr>
          <p:nvPr>
            <p:ph type="body" sz="quarter" idx="19"/>
          </p:nvPr>
        </p:nvSpPr>
        <p:spPr>
          <a:xfrm>
            <a:off x="5680364" y="1573743"/>
            <a:ext cx="6428509" cy="4102937"/>
          </a:xfrm>
        </p:spPr>
        <p:txBody>
          <a:bodyPr/>
          <a:lstStyle/>
          <a:p>
            <a:pPr marL="457200" indent="-457200">
              <a:buFont typeface="+mj-lt"/>
              <a:buAutoNum type="arabicPeriod"/>
            </a:pPr>
            <a:r>
              <a:rPr lang="en-US" sz="2300" b="1" dirty="0"/>
              <a:t>Hold det autentisk</a:t>
            </a:r>
            <a:br>
              <a:rPr lang="en-US" sz="2300" dirty="0"/>
            </a:br>
            <a:r>
              <a:rPr lang="en-US" sz="2300" dirty="0"/>
              <a:t>Vis rigtige køkkener, rigtige processer, rigtige mennesker.</a:t>
            </a:r>
          </a:p>
          <a:p>
            <a:pPr marL="457200" indent="-457200">
              <a:buFont typeface="+mj-lt"/>
              <a:buAutoNum type="arabicPeriod"/>
            </a:pPr>
            <a:r>
              <a:rPr lang="en-US" sz="2300" b="1" dirty="0"/>
              <a:t>Fremhæv bæredygtighed</a:t>
            </a:r>
            <a:br>
              <a:rPr lang="en-US" sz="2300" dirty="0"/>
            </a:br>
            <a:r>
              <a:rPr lang="en-US" sz="2300" dirty="0"/>
              <a:t>Forklar, hvordan affald reduceres, hvordan der spares energi, eller hvor ingredienserne kommer fra.</a:t>
            </a:r>
          </a:p>
          <a:p>
            <a:pPr marL="457200" indent="-457200">
              <a:buFont typeface="+mj-lt"/>
              <a:buAutoNum type="arabicPeriod"/>
            </a:pPr>
            <a:r>
              <a:rPr lang="en-US" sz="2300" b="1" dirty="0"/>
              <a:t>Brug stærke billeder</a:t>
            </a:r>
            <a:br>
              <a:rPr lang="en-US" sz="2300" dirty="0"/>
            </a:br>
            <a:r>
              <a:rPr lang="en-US" sz="2300" dirty="0"/>
              <a:t>Korte videoer, fotos af ingredienser, øjeblikke bag kulisserne.</a:t>
            </a:r>
          </a:p>
          <a:p>
            <a:pPr marL="457200" indent="-457200">
              <a:buFont typeface="+mj-lt"/>
              <a:buAutoNum type="arabicPeriod"/>
            </a:pPr>
            <a:r>
              <a:rPr lang="en-US" sz="2300" b="1" dirty="0"/>
              <a:t>Hold budskaberne enkle</a:t>
            </a:r>
            <a:br>
              <a:rPr lang="en-US" sz="2300" dirty="0"/>
            </a:br>
            <a:r>
              <a:rPr lang="en-US" sz="2300" dirty="0"/>
              <a:t>Tydelig tekst, korte billedtekster, letforståeligt sprog.</a:t>
            </a:r>
          </a:p>
          <a:p>
            <a:pPr marL="457200" indent="-457200">
              <a:buFont typeface="+mj-lt"/>
              <a:buAutoNum type="arabicPeriod"/>
            </a:pPr>
            <a:r>
              <a:rPr lang="en-US" sz="2300" b="1" dirty="0"/>
              <a:t>Tilføj en opfordring til handling</a:t>
            </a:r>
            <a:br>
              <a:rPr lang="en-US" sz="2300" dirty="0"/>
            </a:br>
            <a:r>
              <a:rPr lang="en-US" sz="2300" dirty="0"/>
              <a:t>Opfordr kunder eller fællesskaber til at støtte bæredygtige valg.</a:t>
            </a:r>
          </a:p>
          <a:p>
            <a:endParaRPr lang="en-US" sz="2300" dirty="0"/>
          </a:p>
          <a:p>
            <a:r>
              <a:rPr lang="en-US" sz="2300" i="1" dirty="0"/>
              <a:t>For mere information om storytelling, se Modul 6</a:t>
            </a:r>
          </a:p>
          <a:p>
            <a:endParaRPr lang="en-IE" sz="2300" dirty="0"/>
          </a:p>
        </p:txBody>
      </p:sp>
      <p:pic>
        <p:nvPicPr>
          <p:cNvPr id="4" name="Picture 3">
            <a:extLst>
              <a:ext uri="{FF2B5EF4-FFF2-40B4-BE49-F238E27FC236}">
                <a16:creationId xmlns:a16="http://schemas.microsoft.com/office/drawing/2014/main" id="{80782278-3FB5-3F99-C875-C6712C01F2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1733" y="1124778"/>
            <a:ext cx="6878086" cy="5000869"/>
          </a:xfrm>
          <a:prstGeom prst="rect">
            <a:avLst/>
          </a:prstGeom>
          <a:noFill/>
        </p:spPr>
      </p:pic>
      <p:sp>
        <p:nvSpPr>
          <p:cNvPr id="5" name="TextBox 4">
            <a:extLst>
              <a:ext uri="{FF2B5EF4-FFF2-40B4-BE49-F238E27FC236}">
                <a16:creationId xmlns:a16="http://schemas.microsoft.com/office/drawing/2014/main" id="{BC2BF4D6-1642-B609-D1BA-5C140FF04E9F}"/>
              </a:ext>
            </a:extLst>
          </p:cNvPr>
          <p:cNvSpPr txBox="1"/>
          <p:nvPr/>
        </p:nvSpPr>
        <p:spPr>
          <a:xfrm>
            <a:off x="1060921" y="5960199"/>
            <a:ext cx="4350935" cy="319337"/>
          </a:xfrm>
          <a:prstGeom prst="rect">
            <a:avLst/>
          </a:prstGeom>
          <a:noFill/>
        </p:spPr>
        <p:txBody>
          <a:bodyPr wrap="square" rtlCol="0">
            <a:spAutoFit/>
          </a:bodyPr>
          <a:lstStyle/>
          <a:p>
            <a:pPr defTabSz="914400"/>
            <a:r>
              <a:rPr lang="en-US" sz="1400" dirty="0">
                <a:solidFill>
                  <a:srgbClr val="F79037"/>
                </a:solidFill>
                <a:latin typeface="Calibri" panose="020F0502020204030204"/>
                <a:hlinkClick r:id="rId4">
                  <a:extLst>
                    <a:ext uri="{A12FA001-AC4F-418D-AE19-62706E023703}">
                      <ahyp:hlinkClr xmlns:ahyp="http://schemas.microsoft.com/office/drawing/2018/hyperlinkcolor" val="tx"/>
                    </a:ext>
                  </a:extLst>
                </a:hlinkClick>
              </a:rPr>
              <a:t>Kraften i storytelling | e-læringskursus - YouTube</a:t>
            </a:r>
            <a:endParaRPr lang="en-IE" sz="1400" dirty="0">
              <a:solidFill>
                <a:srgbClr val="F79037"/>
              </a:solidFill>
              <a:latin typeface="Calibri" panose="020F0502020204030204"/>
            </a:endParaRPr>
          </a:p>
        </p:txBody>
      </p:sp>
      <p:pic>
        <p:nvPicPr>
          <p:cNvPr id="6" name="Online Media 7" title="The Power of Storytelling | eLearning Course">
            <a:hlinkClick r:id="" action="ppaction://media"/>
            <a:extLst>
              <a:ext uri="{FF2B5EF4-FFF2-40B4-BE49-F238E27FC236}">
                <a16:creationId xmlns:a16="http://schemas.microsoft.com/office/drawing/2014/main" id="{AF596451-33D5-2B2D-8701-5942A51F573B}"/>
              </a:ext>
            </a:extLst>
          </p:cNvPr>
          <p:cNvPicPr>
            <a:picLocks noRot="1" noChangeAspect="1"/>
          </p:cNvPicPr>
          <p:nvPr>
            <a:videoFile r:link="rId1"/>
          </p:nvPr>
        </p:nvPicPr>
        <p:blipFill>
          <a:blip r:embed="rId5"/>
          <a:stretch>
            <a:fillRect/>
          </a:stretch>
        </p:blipFill>
        <p:spPr>
          <a:xfrm>
            <a:off x="335419" y="1586518"/>
            <a:ext cx="5076438" cy="3257084"/>
          </a:xfrm>
          <a:prstGeom prst="rect">
            <a:avLst/>
          </a:prstGeom>
        </p:spPr>
      </p:pic>
    </p:spTree>
    <p:extLst>
      <p:ext uri="{BB962C8B-B14F-4D97-AF65-F5344CB8AC3E}">
        <p14:creationId xmlns:p14="http://schemas.microsoft.com/office/powerpoint/2010/main" val="66484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C7DD16-BED1-6F2A-9D08-8E963BFE8997}"/>
              </a:ext>
            </a:extLst>
          </p:cNvPr>
          <p:cNvSpPr>
            <a:spLocks noGrp="1"/>
          </p:cNvSpPr>
          <p:nvPr>
            <p:ph type="body" sz="quarter" idx="35"/>
          </p:nvPr>
        </p:nvSpPr>
        <p:spPr>
          <a:xfrm>
            <a:off x="4912294" y="180675"/>
            <a:ext cx="4249814" cy="339415"/>
          </a:xfrm>
        </p:spPr>
        <p:txBody>
          <a:bodyPr/>
          <a:lstStyle/>
          <a:p>
            <a:r>
              <a:rPr lang="en-IE" u="sng" dirty="0"/>
              <a:t>Visuelle værktøjer og designværktøjer</a:t>
            </a:r>
          </a:p>
        </p:txBody>
      </p:sp>
      <p:sp>
        <p:nvSpPr>
          <p:cNvPr id="4" name="Text Placeholder 3">
            <a:extLst>
              <a:ext uri="{FF2B5EF4-FFF2-40B4-BE49-F238E27FC236}">
                <a16:creationId xmlns:a16="http://schemas.microsoft.com/office/drawing/2014/main" id="{50400C49-8297-3018-5AB0-85A6200708E0}"/>
              </a:ext>
            </a:extLst>
          </p:cNvPr>
          <p:cNvSpPr>
            <a:spLocks noGrp="1"/>
          </p:cNvSpPr>
          <p:nvPr>
            <p:ph type="body" sz="quarter" idx="37"/>
          </p:nvPr>
        </p:nvSpPr>
        <p:spPr>
          <a:xfrm>
            <a:off x="3880331" y="391535"/>
            <a:ext cx="1232765" cy="955625"/>
          </a:xfrm>
        </p:spPr>
        <p:txBody>
          <a:bodyPr/>
          <a:lstStyle/>
          <a:p>
            <a:r>
              <a:rPr lang="en-IE" dirty="0"/>
              <a:t>01</a:t>
            </a:r>
          </a:p>
        </p:txBody>
      </p:sp>
      <p:sp>
        <p:nvSpPr>
          <p:cNvPr id="5" name="Text Placeholder 4">
            <a:extLst>
              <a:ext uri="{FF2B5EF4-FFF2-40B4-BE49-F238E27FC236}">
                <a16:creationId xmlns:a16="http://schemas.microsoft.com/office/drawing/2014/main" id="{9ED33583-52DE-D4EC-FC05-3EAE086EBBB9}"/>
              </a:ext>
            </a:extLst>
          </p:cNvPr>
          <p:cNvSpPr>
            <a:spLocks noGrp="1"/>
          </p:cNvSpPr>
          <p:nvPr>
            <p:ph type="body" sz="quarter" idx="42"/>
          </p:nvPr>
        </p:nvSpPr>
        <p:spPr>
          <a:xfrm>
            <a:off x="4912292" y="2297553"/>
            <a:ext cx="4322243" cy="339415"/>
          </a:xfrm>
        </p:spPr>
        <p:txBody>
          <a:bodyPr/>
          <a:lstStyle/>
          <a:p>
            <a:r>
              <a:rPr lang="en-IE" u="sng" dirty="0"/>
              <a:t>Video- og kortform-story-værktøjer</a:t>
            </a:r>
          </a:p>
        </p:txBody>
      </p:sp>
      <p:sp>
        <p:nvSpPr>
          <p:cNvPr id="7" name="Text Placeholder 6">
            <a:extLst>
              <a:ext uri="{FF2B5EF4-FFF2-40B4-BE49-F238E27FC236}">
                <a16:creationId xmlns:a16="http://schemas.microsoft.com/office/drawing/2014/main" id="{889FEAAA-F3D5-A05B-8730-C8976C27100D}"/>
              </a:ext>
            </a:extLst>
          </p:cNvPr>
          <p:cNvSpPr>
            <a:spLocks noGrp="1"/>
          </p:cNvSpPr>
          <p:nvPr>
            <p:ph type="body" sz="quarter" idx="45"/>
          </p:nvPr>
        </p:nvSpPr>
        <p:spPr>
          <a:xfrm>
            <a:off x="4927790" y="4410972"/>
            <a:ext cx="6562677" cy="339415"/>
          </a:xfrm>
        </p:spPr>
        <p:txBody>
          <a:bodyPr/>
          <a:lstStyle/>
          <a:p>
            <a:r>
              <a:rPr lang="en-IE" u="sng" dirty="0"/>
              <a:t>AI-supportværktøjer</a:t>
            </a:r>
          </a:p>
        </p:txBody>
      </p:sp>
      <p:pic>
        <p:nvPicPr>
          <p:cNvPr id="13" name="Picture Placeholder 12">
            <a:extLst>
              <a:ext uri="{FF2B5EF4-FFF2-40B4-BE49-F238E27FC236}">
                <a16:creationId xmlns:a16="http://schemas.microsoft.com/office/drawing/2014/main" id="{E4180F04-334E-AC7A-39EF-9D962A4B6AAE}"/>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a:xfrm>
            <a:off x="-48344" y="0"/>
            <a:ext cx="3570477" cy="6858000"/>
          </a:xfrm>
        </p:spPr>
      </p:pic>
      <p:sp>
        <p:nvSpPr>
          <p:cNvPr id="10" name="Text Placeholder 9">
            <a:extLst>
              <a:ext uri="{FF2B5EF4-FFF2-40B4-BE49-F238E27FC236}">
                <a16:creationId xmlns:a16="http://schemas.microsoft.com/office/drawing/2014/main" id="{FBF86987-ABBF-FD99-2E8B-61A19B5338B1}"/>
              </a:ext>
            </a:extLst>
          </p:cNvPr>
          <p:cNvSpPr>
            <a:spLocks noGrp="1"/>
          </p:cNvSpPr>
          <p:nvPr>
            <p:ph type="body" sz="quarter" idx="47"/>
          </p:nvPr>
        </p:nvSpPr>
        <p:spPr>
          <a:xfrm>
            <a:off x="3918849" y="2335856"/>
            <a:ext cx="1232765" cy="955625"/>
          </a:xfrm>
        </p:spPr>
        <p:txBody>
          <a:bodyPr/>
          <a:lstStyle/>
          <a:p>
            <a:r>
              <a:rPr lang="en-IE" dirty="0"/>
              <a:t>02</a:t>
            </a:r>
          </a:p>
        </p:txBody>
      </p:sp>
      <p:sp>
        <p:nvSpPr>
          <p:cNvPr id="11" name="Text Placeholder 10">
            <a:extLst>
              <a:ext uri="{FF2B5EF4-FFF2-40B4-BE49-F238E27FC236}">
                <a16:creationId xmlns:a16="http://schemas.microsoft.com/office/drawing/2014/main" id="{8F5B5AD4-0DF0-5E79-31C1-05AD4D9E2F84}"/>
              </a:ext>
            </a:extLst>
          </p:cNvPr>
          <p:cNvSpPr>
            <a:spLocks noGrp="1"/>
          </p:cNvSpPr>
          <p:nvPr>
            <p:ph type="body" sz="quarter" idx="48"/>
          </p:nvPr>
        </p:nvSpPr>
        <p:spPr>
          <a:xfrm>
            <a:off x="3918849" y="4188111"/>
            <a:ext cx="1232765" cy="955625"/>
          </a:xfrm>
        </p:spPr>
        <p:txBody>
          <a:bodyPr/>
          <a:lstStyle/>
          <a:p>
            <a:r>
              <a:rPr lang="en-IE" dirty="0"/>
              <a:t>03</a:t>
            </a:r>
          </a:p>
        </p:txBody>
      </p:sp>
      <p:sp>
        <p:nvSpPr>
          <p:cNvPr id="15" name="TextBox 14">
            <a:extLst>
              <a:ext uri="{FF2B5EF4-FFF2-40B4-BE49-F238E27FC236}">
                <a16:creationId xmlns:a16="http://schemas.microsoft.com/office/drawing/2014/main" id="{72AD42DC-3540-E33C-BDA6-B70C9014B287}"/>
              </a:ext>
            </a:extLst>
          </p:cNvPr>
          <p:cNvSpPr txBox="1"/>
          <p:nvPr/>
        </p:nvSpPr>
        <p:spPr>
          <a:xfrm>
            <a:off x="304741" y="139447"/>
            <a:ext cx="3289485" cy="1754326"/>
          </a:xfrm>
          <a:prstGeom prst="rect">
            <a:avLst/>
          </a:prstGeom>
          <a:solidFill>
            <a:schemeClr val="bg1"/>
          </a:solidFill>
        </p:spPr>
        <p:txBody>
          <a:bodyPr wrap="square">
            <a:spAutoFit/>
          </a:bodyPr>
          <a:lstStyle/>
          <a:p>
            <a:r>
              <a:rPr lang="en-US" sz="3600" b="1" dirty="0">
                <a:solidFill>
                  <a:srgbClr val="F26F46"/>
                </a:solidFill>
              </a:rPr>
              <a:t>Værktøjer til at skabe digitale historier</a:t>
            </a:r>
            <a:endParaRPr lang="en-IE" sz="3600" b="1" dirty="0">
              <a:solidFill>
                <a:srgbClr val="F26F46"/>
              </a:solidFill>
            </a:endParaRPr>
          </a:p>
        </p:txBody>
      </p:sp>
      <p:sp>
        <p:nvSpPr>
          <p:cNvPr id="17" name="Rectangle 2">
            <a:extLst>
              <a:ext uri="{FF2B5EF4-FFF2-40B4-BE49-F238E27FC236}">
                <a16:creationId xmlns:a16="http://schemas.microsoft.com/office/drawing/2014/main" id="{6F4720AE-5405-5FA9-4396-6C52436B9FDB}"/>
              </a:ext>
            </a:extLst>
          </p:cNvPr>
          <p:cNvSpPr>
            <a:spLocks noGrp="1" noChangeArrowheads="1"/>
          </p:cNvSpPr>
          <p:nvPr>
            <p:ph type="body" sz="quarter" idx="36"/>
          </p:nvPr>
        </p:nvSpPr>
        <p:spPr bwMode="auto">
          <a:xfrm>
            <a:off x="4912294" y="1050912"/>
            <a:ext cx="6578173" cy="1143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r"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a:ln>
                  <a:noFill/>
                </a:ln>
                <a:effectLst/>
                <a:latin typeface="+mn-lt"/>
                <a:hlinkClick r:id="rId3"/>
              </a:rPr>
              <a:t>Canva</a:t>
            </a:r>
            <a:r>
              <a:rPr kumimoji="0" lang="en-US" altLang="en-US" sz="2400" b="1" i="0" u="none" strike="noStrike" cap="none" normalizeH="0" baseline="0" dirty="0">
                <a:ln>
                  <a:noFill/>
                </a:ln>
                <a:effectLst/>
                <a:latin typeface="+mn-lt"/>
              </a:rPr>
              <a:t>: </a:t>
            </a:r>
            <a:r>
              <a:rPr kumimoji="0" lang="en-US" altLang="en-US" sz="2400" b="0" i="0" u="none" strike="noStrike" cap="none" normalizeH="0" baseline="0" dirty="0">
                <a:ln>
                  <a:noFill/>
                </a:ln>
                <a:effectLst/>
                <a:latin typeface="+mn-lt"/>
              </a:rPr>
              <a:t>Nem grafik, plakater, menuer</a:t>
            </a:r>
            <a:endParaRPr lang="en-US" altLang="en-US" sz="2400" dirty="0">
              <a:latin typeface="+mn-lt"/>
            </a:endParaRPr>
          </a:p>
          <a:p>
            <a:pPr marL="285750" marR="0" lvl="0" indent="-285750" algn="r"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a:ln>
                  <a:noFill/>
                </a:ln>
                <a:effectLst/>
                <a:latin typeface="+mn-lt"/>
                <a:hlinkClick r:id="rId4"/>
              </a:rPr>
              <a:t>Adobe Express</a:t>
            </a:r>
            <a:r>
              <a:rPr kumimoji="0" lang="en-US" altLang="en-US" sz="2400" b="1" i="0" u="none" strike="noStrike" cap="none" normalizeH="0" baseline="0" dirty="0">
                <a:ln>
                  <a:noFill/>
                </a:ln>
                <a:effectLst/>
                <a:latin typeface="+mn-lt"/>
              </a:rPr>
              <a:t>: </a:t>
            </a:r>
            <a:r>
              <a:rPr kumimoji="0" lang="en-US" altLang="en-US" sz="2400" b="0" i="0" u="none" strike="noStrike" cap="none" normalizeH="0" baseline="0" dirty="0">
                <a:ln>
                  <a:noFill/>
                </a:ln>
                <a:effectLst/>
                <a:latin typeface="+mn-lt"/>
              </a:rPr>
              <a:t>Hurtige videoer og indhold til sociale medier</a:t>
            </a:r>
          </a:p>
        </p:txBody>
      </p:sp>
      <p:sp>
        <p:nvSpPr>
          <p:cNvPr id="19" name="Rectangle 4">
            <a:extLst>
              <a:ext uri="{FF2B5EF4-FFF2-40B4-BE49-F238E27FC236}">
                <a16:creationId xmlns:a16="http://schemas.microsoft.com/office/drawing/2014/main" id="{52E0C704-4018-1AA6-03EE-5F99A4446349}"/>
              </a:ext>
            </a:extLst>
          </p:cNvPr>
          <p:cNvSpPr>
            <a:spLocks noGrp="1" noChangeArrowheads="1"/>
          </p:cNvSpPr>
          <p:nvPr>
            <p:ph type="body" sz="quarter" idx="43"/>
          </p:nvPr>
        </p:nvSpPr>
        <p:spPr bwMode="auto">
          <a:xfrm>
            <a:off x="4912293" y="2974045"/>
            <a:ext cx="6578174" cy="1143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r"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a:ln>
                  <a:noFill/>
                </a:ln>
                <a:effectLst/>
                <a:latin typeface="+mn-lt"/>
                <a:hlinkClick r:id="rId5"/>
              </a:rPr>
              <a:t>CapCut</a:t>
            </a:r>
            <a:r>
              <a:rPr kumimoji="0" lang="en-US" altLang="en-US" sz="2400" b="1" i="0" u="none" strike="noStrike" cap="none" normalizeH="0" baseline="0" dirty="0">
                <a:ln>
                  <a:noFill/>
                </a:ln>
                <a:effectLst/>
                <a:latin typeface="+mn-lt"/>
              </a:rPr>
              <a:t>: </a:t>
            </a:r>
            <a:r>
              <a:rPr kumimoji="0" lang="en-US" altLang="en-US" sz="2400" b="0" i="0" u="none" strike="noStrike" cap="none" normalizeH="0" baseline="0" dirty="0">
                <a:ln>
                  <a:noFill/>
                </a:ln>
                <a:effectLst/>
                <a:latin typeface="+mn-lt"/>
              </a:rPr>
              <a:t>Enkel videoredigering i høj kvalitet</a:t>
            </a:r>
            <a:endParaRPr lang="en-US" altLang="en-US" sz="2400" dirty="0">
              <a:latin typeface="+mn-lt"/>
            </a:endParaRPr>
          </a:p>
          <a:p>
            <a:pPr marL="285750" marR="0" lvl="0" indent="-285750" algn="r"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a:ln>
                  <a:noFill/>
                </a:ln>
                <a:effectLst/>
                <a:latin typeface="+mn-lt"/>
                <a:hlinkClick r:id="rId6"/>
              </a:rPr>
              <a:t>InShot</a:t>
            </a:r>
            <a:r>
              <a:rPr kumimoji="0" lang="en-US" altLang="en-US" sz="2400" b="1" i="0" u="none" strike="noStrike" cap="none" normalizeH="0" baseline="0" dirty="0">
                <a:ln>
                  <a:noFill/>
                </a:ln>
                <a:effectLst/>
                <a:latin typeface="+mn-lt"/>
              </a:rPr>
              <a:t>: </a:t>
            </a:r>
            <a:r>
              <a:rPr kumimoji="0" lang="en-US" altLang="en-US" sz="2400" b="0" i="0" u="none" strike="noStrike" cap="none" normalizeH="0" baseline="0" dirty="0">
                <a:ln>
                  <a:noFill/>
                </a:ln>
                <a:effectLst/>
                <a:latin typeface="+mn-lt"/>
              </a:rPr>
              <a:t>Mobilvenlig visuel historiefortælling</a:t>
            </a:r>
          </a:p>
        </p:txBody>
      </p:sp>
      <p:sp>
        <p:nvSpPr>
          <p:cNvPr id="20" name="Rectangle 5">
            <a:extLst>
              <a:ext uri="{FF2B5EF4-FFF2-40B4-BE49-F238E27FC236}">
                <a16:creationId xmlns:a16="http://schemas.microsoft.com/office/drawing/2014/main" id="{0922D749-3DEB-9512-4B39-6DB0D1978662}"/>
              </a:ext>
            </a:extLst>
          </p:cNvPr>
          <p:cNvSpPr>
            <a:spLocks noGrp="1" noChangeArrowheads="1"/>
          </p:cNvSpPr>
          <p:nvPr>
            <p:ph type="body" sz="quarter" idx="46"/>
          </p:nvPr>
        </p:nvSpPr>
        <p:spPr bwMode="auto">
          <a:xfrm>
            <a:off x="4927790" y="4978079"/>
            <a:ext cx="664430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r" defTabSz="914400" rtl="0" eaLnBrk="0" fontAlgn="base" latinLnBrk="0" hangingPunct="0">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a:ln>
                  <a:noFill/>
                </a:ln>
                <a:effectLst/>
                <a:latin typeface="+mn-lt"/>
                <a:hlinkClick r:id="rId7"/>
              </a:rPr>
              <a:t>ChatGPT </a:t>
            </a:r>
            <a:r>
              <a:rPr kumimoji="0" lang="en-US" altLang="en-US" sz="2400" b="1" i="0" u="none" strike="noStrike" cap="none" normalizeH="0" baseline="0" dirty="0">
                <a:ln>
                  <a:noFill/>
                </a:ln>
                <a:effectLst/>
                <a:latin typeface="+mn-lt"/>
              </a:rPr>
              <a:t>eller </a:t>
            </a:r>
            <a:r>
              <a:rPr kumimoji="0" lang="en-US" altLang="en-US" sz="2400" b="1" i="0" u="none" strike="noStrike" cap="none" normalizeH="0" baseline="0" dirty="0">
                <a:ln>
                  <a:noFill/>
                </a:ln>
                <a:effectLst/>
                <a:latin typeface="+mn-lt"/>
                <a:hlinkClick r:id="rId8"/>
              </a:rPr>
              <a:t>Gemini</a:t>
            </a:r>
            <a:r>
              <a:rPr kumimoji="0" lang="en-US" altLang="en-US" sz="2400" b="1" i="0" u="none" strike="noStrike" cap="none" normalizeH="0" baseline="0" dirty="0">
                <a:ln>
                  <a:noFill/>
                </a:ln>
                <a:effectLst/>
                <a:latin typeface="+mn-lt"/>
              </a:rPr>
              <a:t>: </a:t>
            </a:r>
            <a:r>
              <a:rPr kumimoji="0" lang="en-US" altLang="en-US" sz="2400" b="0" i="0" u="none" strike="noStrike" cap="none" normalizeH="0" baseline="0" dirty="0">
                <a:ln>
                  <a:noFill/>
                </a:ln>
                <a:effectLst/>
                <a:latin typeface="+mn-lt"/>
              </a:rPr>
              <a:t>Udarbejder billedtekster, manuskripter og bæredygtighedsbudskaber</a:t>
            </a:r>
          </a:p>
          <a:p>
            <a:pPr marL="285750" marR="0" lvl="0" indent="-285750" algn="r" defTabSz="914400" rtl="0" eaLnBrk="0" fontAlgn="base" latinLnBrk="0" hangingPunct="0">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a:ln>
                  <a:noFill/>
                </a:ln>
                <a:effectLst/>
                <a:latin typeface="+mn-lt"/>
                <a:hlinkClick r:id="rId9"/>
              </a:rPr>
              <a:t>DeepL</a:t>
            </a:r>
            <a:r>
              <a:rPr kumimoji="0" lang="en-US" altLang="en-US" sz="2400" b="1" i="0" u="none" strike="noStrike" cap="none" normalizeH="0" baseline="0" dirty="0">
                <a:ln>
                  <a:noFill/>
                </a:ln>
                <a:effectLst/>
                <a:latin typeface="+mn-lt"/>
              </a:rPr>
              <a:t>: </a:t>
            </a:r>
            <a:r>
              <a:rPr kumimoji="0" lang="en-US" altLang="en-US" sz="2400" b="0" i="0" u="none" strike="noStrike" cap="none" normalizeH="0" baseline="0" dirty="0">
                <a:ln>
                  <a:noFill/>
                </a:ln>
                <a:effectLst/>
                <a:latin typeface="+mn-lt"/>
              </a:rPr>
              <a:t>Hjælper med at oversætte indhold til et internationalt publikum</a:t>
            </a:r>
            <a:br>
              <a:rPr kumimoji="0" lang="en-US" altLang="en-US" sz="2400" b="0" i="0" u="none" strike="noStrike" cap="none" normalizeH="0" baseline="0" dirty="0">
                <a:ln>
                  <a:noFill/>
                </a:ln>
                <a:effectLst/>
                <a:latin typeface="+mn-lt"/>
              </a:rPr>
            </a:br>
            <a:endParaRPr kumimoji="0" lang="en-US" altLang="en-US" sz="2400" b="0" i="0" u="none" strike="noStrike" cap="none" normalizeH="0" baseline="0" dirty="0">
              <a:ln>
                <a:noFill/>
              </a:ln>
              <a:effectLst/>
              <a:latin typeface="+mn-lt"/>
            </a:endParaRPr>
          </a:p>
        </p:txBody>
      </p:sp>
    </p:spTree>
    <p:extLst>
      <p:ext uri="{BB962C8B-B14F-4D97-AF65-F5344CB8AC3E}">
        <p14:creationId xmlns:p14="http://schemas.microsoft.com/office/powerpoint/2010/main" val="37347572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59ACA-270D-C872-5A4C-B9175FDC772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231093B-8CFB-DE08-8712-4125838CC34D}"/>
              </a:ext>
            </a:extLst>
          </p:cNvPr>
          <p:cNvSpPr>
            <a:spLocks noGrp="1"/>
          </p:cNvSpPr>
          <p:nvPr>
            <p:ph type="body" sz="quarter" idx="16"/>
          </p:nvPr>
        </p:nvSpPr>
        <p:spPr>
          <a:prstGeom prst="rect">
            <a:avLst/>
          </a:prstGeom>
        </p:spPr>
        <p:txBody>
          <a:bodyPr/>
          <a:lstStyle/>
          <a:p>
            <a:r>
              <a:rPr lang="en-US" dirty="0"/>
              <a:t>Øvelse</a:t>
            </a:r>
          </a:p>
          <a:p>
            <a:r>
              <a:rPr lang="en-US" dirty="0"/>
              <a:t>Vælg og udfør en opgave…</a:t>
            </a:r>
          </a:p>
        </p:txBody>
      </p:sp>
      <p:sp>
        <p:nvSpPr>
          <p:cNvPr id="3" name="Text Placeholder 2">
            <a:extLst>
              <a:ext uri="{FF2B5EF4-FFF2-40B4-BE49-F238E27FC236}">
                <a16:creationId xmlns:a16="http://schemas.microsoft.com/office/drawing/2014/main" id="{54DC11B7-2AC0-C37C-786F-D0EB624ACFFA}"/>
              </a:ext>
            </a:extLst>
          </p:cNvPr>
          <p:cNvSpPr>
            <a:spLocks noGrp="1"/>
          </p:cNvSpPr>
          <p:nvPr>
            <p:ph type="body" sz="quarter" idx="19"/>
          </p:nvPr>
        </p:nvSpPr>
        <p:spPr>
          <a:xfrm>
            <a:off x="389299" y="2457445"/>
            <a:ext cx="10994775" cy="3781929"/>
          </a:xfrm>
          <a:prstGeom prst="rect">
            <a:avLst/>
          </a:prstGeom>
        </p:spPr>
        <p:txBody>
          <a:bodyPr/>
          <a:lstStyle/>
          <a:p>
            <a:pPr marL="342900" indent="-342900">
              <a:buFont typeface="Arial" panose="020B0604020202020204" pitchFamily="34" charset="0"/>
              <a:buChar char="•"/>
            </a:pPr>
            <a:r>
              <a:rPr lang="en-US" b="1" dirty="0"/>
              <a:t>Opgave A — "Historien om en ingrediens"</a:t>
            </a:r>
          </a:p>
          <a:p>
            <a:pPr marL="457200">
              <a:spcAft>
                <a:spcPts val="600"/>
              </a:spcAft>
              <a:buNone/>
            </a:pPr>
            <a:r>
              <a:rPr lang="en-US" dirty="0"/>
              <a:t>Lav en video på 30–60 sekunder, der viser en lokal ingrediens' rejse fra producent til tallerken.</a:t>
            </a:r>
          </a:p>
          <a:p>
            <a:pPr marL="342900" indent="-342900">
              <a:buFont typeface="Arial" panose="020B0604020202020204" pitchFamily="34" charset="0"/>
              <a:buChar char="•"/>
            </a:pPr>
            <a:r>
              <a:rPr lang="en-US" b="1" dirty="0"/>
              <a:t>Opgave B — “Fokus på bæredygtighed”</a:t>
            </a:r>
          </a:p>
          <a:p>
            <a:pPr marL="457200">
              <a:spcAft>
                <a:spcPts val="600"/>
              </a:spcAft>
              <a:buNone/>
            </a:pPr>
            <a:r>
              <a:rPr lang="en-US" dirty="0"/>
              <a:t>Udarbejd en digital plakat, der fremhæver en bæredygtig praksis (f.eks. affaldsreduktion, energibesparende værktøjer).</a:t>
            </a:r>
          </a:p>
          <a:p>
            <a:pPr marL="342900" indent="-342900">
              <a:buFont typeface="Arial" panose="020B0604020202020204" pitchFamily="34" charset="0"/>
              <a:buChar char="•"/>
            </a:pPr>
            <a:r>
              <a:rPr lang="en-US" b="1" dirty="0"/>
              <a:t>Opgave C — “Gennemsigtighed i menuen”</a:t>
            </a:r>
          </a:p>
          <a:p>
            <a:pPr marL="457200">
              <a:spcAft>
                <a:spcPts val="600"/>
              </a:spcAft>
              <a:buNone/>
            </a:pPr>
            <a:r>
              <a:rPr lang="en-US" dirty="0"/>
              <a:t>Brug Canva til at designe et menuuddrag, der forklarer indkøb, allergener eller CO₂-påvirkning.</a:t>
            </a:r>
          </a:p>
          <a:p>
            <a:pPr marL="342900" indent="-342900">
              <a:buFont typeface="Arial" panose="020B0604020202020204" pitchFamily="34" charset="0"/>
              <a:buChar char="•"/>
            </a:pPr>
            <a:r>
              <a:rPr lang="en-US" b="1" dirty="0"/>
              <a:t>Opgave D — “AI-assisteret budskab”</a:t>
            </a:r>
          </a:p>
          <a:p>
            <a:pPr marL="457200">
              <a:buNone/>
            </a:pPr>
            <a:r>
              <a:rPr lang="en-US" dirty="0"/>
              <a:t>Brug ChatGPT til at udarbejde en billedtekst, der promoverer en bæredygtig ret, og finpuds den derefter manuelt.</a:t>
            </a:r>
          </a:p>
          <a:p>
            <a:endParaRPr lang="en-US" dirty="0"/>
          </a:p>
        </p:txBody>
      </p:sp>
      <p:grpSp>
        <p:nvGrpSpPr>
          <p:cNvPr id="2" name="Group 1">
            <a:extLst>
              <a:ext uri="{FF2B5EF4-FFF2-40B4-BE49-F238E27FC236}">
                <a16:creationId xmlns:a16="http://schemas.microsoft.com/office/drawing/2014/main" id="{371BE309-7B9F-FCE7-0AC9-CA735F297634}"/>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449D38EE-E64A-DAE5-87C9-245B080EB3BF}"/>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81371214-CAC8-68BA-7B92-7F3D965FEC9E}"/>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B61FD046-BBB5-9194-FBD9-A885E7730B4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643269-392A-B48A-D142-9C4FE4CEB525}"/>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569D8F1-BC99-A6D7-C720-8F698DC787F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BEA0182-877D-C4B5-9196-E2CBE50B4EC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4CCCBB37-53A6-68FB-CFB7-CFF5977511FB}"/>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2998146-7C64-6A00-DFF8-73D59EE87F06}"/>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FF9010C-2E46-284C-7F78-763AF77AC893}"/>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00C0E99-8FFB-5D7A-A023-73C08F680F10}"/>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grpSp>
        <p:nvGrpSpPr>
          <p:cNvPr id="15" name="Graphic 3">
            <a:extLst>
              <a:ext uri="{FF2B5EF4-FFF2-40B4-BE49-F238E27FC236}">
                <a16:creationId xmlns:a16="http://schemas.microsoft.com/office/drawing/2014/main" id="{94082743-0487-5DB4-DA1E-D6CD93BA19F2}"/>
              </a:ext>
            </a:extLst>
          </p:cNvPr>
          <p:cNvGrpSpPr/>
          <p:nvPr/>
        </p:nvGrpSpPr>
        <p:grpSpPr>
          <a:xfrm>
            <a:off x="7071506" y="428539"/>
            <a:ext cx="1088878" cy="1111078"/>
            <a:chOff x="8424689" y="5374597"/>
            <a:chExt cx="1088878" cy="1111078"/>
          </a:xfrm>
          <a:solidFill>
            <a:schemeClr val="bg1"/>
          </a:solidFill>
        </p:grpSpPr>
        <p:sp>
          <p:nvSpPr>
            <p:cNvPr id="16" name="Freeform 1258">
              <a:extLst>
                <a:ext uri="{FF2B5EF4-FFF2-40B4-BE49-F238E27FC236}">
                  <a16:creationId xmlns:a16="http://schemas.microsoft.com/office/drawing/2014/main" id="{B8F6284F-3D73-13B2-9644-5F317A159BD9}"/>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26F46"/>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C0C02242-19FD-6488-7754-6F4FF07E5E73}"/>
                </a:ext>
              </a:extLst>
            </p:cNvPr>
            <p:cNvGrpSpPr/>
            <p:nvPr/>
          </p:nvGrpSpPr>
          <p:grpSpPr>
            <a:xfrm>
              <a:off x="8424689" y="5374597"/>
              <a:ext cx="1088878" cy="1111078"/>
              <a:chOff x="8424689" y="5374597"/>
              <a:chExt cx="1088878" cy="1111078"/>
            </a:xfrm>
            <a:grpFill/>
          </p:grpSpPr>
          <p:grpSp>
            <p:nvGrpSpPr>
              <p:cNvPr id="18" name="Graphic 3">
                <a:extLst>
                  <a:ext uri="{FF2B5EF4-FFF2-40B4-BE49-F238E27FC236}">
                    <a16:creationId xmlns:a16="http://schemas.microsoft.com/office/drawing/2014/main" id="{32D9F283-7A7D-ECCE-B9D0-6F94C6D05B0E}"/>
                  </a:ext>
                </a:extLst>
              </p:cNvPr>
              <p:cNvGrpSpPr/>
              <p:nvPr/>
            </p:nvGrpSpPr>
            <p:grpSpPr>
              <a:xfrm>
                <a:off x="8424689" y="5374597"/>
                <a:ext cx="943956" cy="1111078"/>
                <a:chOff x="8424689" y="5374597"/>
                <a:chExt cx="943956" cy="1111078"/>
              </a:xfrm>
              <a:grpFill/>
            </p:grpSpPr>
            <p:sp>
              <p:nvSpPr>
                <p:cNvPr id="28" name="Freeform 1270">
                  <a:extLst>
                    <a:ext uri="{FF2B5EF4-FFF2-40B4-BE49-F238E27FC236}">
                      <a16:creationId xmlns:a16="http://schemas.microsoft.com/office/drawing/2014/main" id="{D555637D-8747-2D97-FCD0-7BD645E2DC7A}"/>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29" name="Freeform 1271">
                  <a:extLst>
                    <a:ext uri="{FF2B5EF4-FFF2-40B4-BE49-F238E27FC236}">
                      <a16:creationId xmlns:a16="http://schemas.microsoft.com/office/drawing/2014/main" id="{33399FBF-AF3D-A2CF-A0B7-F4F105B848A8}"/>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19" name="Freeform 1261">
                <a:extLst>
                  <a:ext uri="{FF2B5EF4-FFF2-40B4-BE49-F238E27FC236}">
                    <a16:creationId xmlns:a16="http://schemas.microsoft.com/office/drawing/2014/main" id="{E4252FBA-FFD4-8FE8-D3E8-5D8C7B0BF265}"/>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20" name="Freeform 1262">
                <a:extLst>
                  <a:ext uri="{FF2B5EF4-FFF2-40B4-BE49-F238E27FC236}">
                    <a16:creationId xmlns:a16="http://schemas.microsoft.com/office/drawing/2014/main" id="{D92238F4-3D43-B6CC-3E9C-E1D068489427}"/>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21" name="Freeform 1263">
                <a:extLst>
                  <a:ext uri="{FF2B5EF4-FFF2-40B4-BE49-F238E27FC236}">
                    <a16:creationId xmlns:a16="http://schemas.microsoft.com/office/drawing/2014/main" id="{8115C03F-3A85-2472-01A7-74BF8F5A117B}"/>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22" name="Freeform 1264">
                <a:extLst>
                  <a:ext uri="{FF2B5EF4-FFF2-40B4-BE49-F238E27FC236}">
                    <a16:creationId xmlns:a16="http://schemas.microsoft.com/office/drawing/2014/main" id="{2DF03881-74F6-CCE1-14D2-A9DC498EA106}"/>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23" name="Freeform 1265">
                <a:extLst>
                  <a:ext uri="{FF2B5EF4-FFF2-40B4-BE49-F238E27FC236}">
                    <a16:creationId xmlns:a16="http://schemas.microsoft.com/office/drawing/2014/main" id="{76C08B1A-6B2E-E77C-CA06-88B5B853D30B}"/>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24" name="Freeform 1266">
                <a:extLst>
                  <a:ext uri="{FF2B5EF4-FFF2-40B4-BE49-F238E27FC236}">
                    <a16:creationId xmlns:a16="http://schemas.microsoft.com/office/drawing/2014/main" id="{300A4E32-CCC4-C753-3E9D-51AF24EA6201}"/>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25" name="Freeform 1267">
                <a:extLst>
                  <a:ext uri="{FF2B5EF4-FFF2-40B4-BE49-F238E27FC236}">
                    <a16:creationId xmlns:a16="http://schemas.microsoft.com/office/drawing/2014/main" id="{1A05D59C-274A-3750-6248-FD7093CC467E}"/>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26" name="Freeform 1268">
                <a:extLst>
                  <a:ext uri="{FF2B5EF4-FFF2-40B4-BE49-F238E27FC236}">
                    <a16:creationId xmlns:a16="http://schemas.microsoft.com/office/drawing/2014/main" id="{CF6347ED-829A-3FF9-3D1A-6A309BABB7BC}"/>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27" name="Freeform 1269">
                <a:extLst>
                  <a:ext uri="{FF2B5EF4-FFF2-40B4-BE49-F238E27FC236}">
                    <a16:creationId xmlns:a16="http://schemas.microsoft.com/office/drawing/2014/main" id="{C2358DF1-DB2B-9972-1A30-42BFC43D48C1}"/>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52012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BACBB1-1492-65FB-5C14-66045CA8DDC6}"/>
              </a:ext>
            </a:extLst>
          </p:cNvPr>
          <p:cNvSpPr>
            <a:spLocks noGrp="1"/>
          </p:cNvSpPr>
          <p:nvPr>
            <p:ph type="body" sz="quarter" idx="16"/>
          </p:nvPr>
        </p:nvSpPr>
        <p:spPr/>
        <p:txBody>
          <a:bodyPr/>
          <a:lstStyle/>
          <a:p>
            <a:r>
              <a:rPr lang="en-IE" dirty="0"/>
              <a:t>Madinfluencere og digital storytelling</a:t>
            </a:r>
          </a:p>
        </p:txBody>
      </p:sp>
      <p:sp>
        <p:nvSpPr>
          <p:cNvPr id="3" name="Text Placeholder 2">
            <a:extLst>
              <a:ext uri="{FF2B5EF4-FFF2-40B4-BE49-F238E27FC236}">
                <a16:creationId xmlns:a16="http://schemas.microsoft.com/office/drawing/2014/main" id="{FC19D342-CE0F-7ED6-EC45-EE6ECE2AF99A}"/>
              </a:ext>
            </a:extLst>
          </p:cNvPr>
          <p:cNvSpPr>
            <a:spLocks noGrp="1"/>
          </p:cNvSpPr>
          <p:nvPr>
            <p:ph type="body" sz="quarter" idx="19"/>
          </p:nvPr>
        </p:nvSpPr>
        <p:spPr>
          <a:xfrm>
            <a:off x="904855" y="1630548"/>
            <a:ext cx="10287019" cy="4250335"/>
          </a:xfrm>
        </p:spPr>
        <p:txBody>
          <a:bodyPr/>
          <a:lstStyle/>
          <a:p>
            <a:r>
              <a:rPr lang="en-US" dirty="0"/>
              <a:t>Influencere er dygtige historiefortællere… at forstå, hvordan de kommunikerer, er en afgørende færdighed for fremtidens fødevareprofessionelle. Her er nogle ting, vi skal tage i betragtning, når vi følger influencere og deres historier:</a:t>
            </a:r>
          </a:p>
          <a:p>
            <a:pPr marL="342900" indent="-342900">
              <a:spcBef>
                <a:spcPts val="600"/>
              </a:spcBef>
              <a:buFont typeface="Arial" panose="020B0604020202020204" pitchFamily="34" charset="0"/>
              <a:buChar char="•"/>
            </a:pPr>
            <a:r>
              <a:rPr lang="en-US" b="1" dirty="0"/>
              <a:t>Storytelling i stor skala: </a:t>
            </a:r>
            <a:r>
              <a:rPr lang="en-US" dirty="0"/>
              <a:t>Madinfluencere former madtrends, vaner og opfattelser gennem visuel storytelling og personlige fortællinger.</a:t>
            </a:r>
          </a:p>
          <a:p>
            <a:pPr marL="342900" indent="-342900">
              <a:spcBef>
                <a:spcPts val="600"/>
              </a:spcBef>
              <a:buFont typeface="Arial" panose="020B0604020202020204" pitchFamily="34" charset="0"/>
              <a:buChar char="•"/>
            </a:pPr>
            <a:r>
              <a:rPr lang="en-US" b="1" dirty="0"/>
              <a:t>Tillid og autenticitet: </a:t>
            </a:r>
            <a:r>
              <a:rPr lang="en-US" dirty="0"/>
              <a:t>Publikum stoler ofte mere på influencere end på brands, hvilket gør gennemsigtighed og ærlighed afgørende.</a:t>
            </a:r>
          </a:p>
          <a:p>
            <a:pPr marL="342900" indent="-342900">
              <a:spcBef>
                <a:spcPts val="600"/>
              </a:spcBef>
              <a:buFont typeface="Arial" panose="020B0604020202020204" pitchFamily="34" charset="0"/>
              <a:buChar char="•"/>
            </a:pPr>
            <a:r>
              <a:rPr lang="en-US" b="1" dirty="0"/>
              <a:t>Indflydelse på bæredygtighed: </a:t>
            </a:r>
            <a:r>
              <a:rPr lang="en-US" dirty="0"/>
              <a:t>Influencere kan </a:t>
            </a:r>
            <a:r>
              <a:rPr lang="en-US" dirty="0" err="1"/>
              <a:t>normalisere </a:t>
            </a:r>
            <a:r>
              <a:rPr lang="en-US" dirty="0"/>
              <a:t>bæredygtig </a:t>
            </a:r>
            <a:r>
              <a:rPr lang="en-US" dirty="0" err="1"/>
              <a:t>adfærd </a:t>
            </a:r>
            <a:r>
              <a:rPr lang="en-US" dirty="0"/>
              <a:t>(f.eks. plantebaserede kostvaner, affaldsreduktion, sæsonbestemt mad).</a:t>
            </a:r>
          </a:p>
          <a:p>
            <a:pPr marL="342900" indent="-342900">
              <a:spcBef>
                <a:spcPts val="600"/>
              </a:spcBef>
              <a:buFont typeface="Arial" panose="020B0604020202020204" pitchFamily="34" charset="0"/>
              <a:buChar char="•"/>
            </a:pPr>
            <a:r>
              <a:rPr lang="en-US" b="1" dirty="0"/>
              <a:t>Kommercielle partnerskaber: </a:t>
            </a:r>
            <a:r>
              <a:rPr lang="en-US" dirty="0"/>
              <a:t>Betalt indhold og sponsorater påvirker budskabet og skal tydeligt oplyses og tages i betragtning, når man følger dem.</a:t>
            </a:r>
          </a:p>
          <a:p>
            <a:pPr marL="342900" indent="-342900">
              <a:spcBef>
                <a:spcPts val="600"/>
              </a:spcBef>
              <a:buFont typeface="Arial" panose="020B0604020202020204" pitchFamily="34" charset="0"/>
              <a:buChar char="•"/>
            </a:pPr>
            <a:r>
              <a:rPr lang="en-US" b="1" dirty="0"/>
              <a:t>Ansvar og etik: </a:t>
            </a:r>
            <a:r>
              <a:rPr lang="en-US" dirty="0"/>
              <a:t>Med et stort publikum følger et ansvar for at formidle præcise, evidensbaserede oplysninger om mad.</a:t>
            </a:r>
            <a:endParaRPr lang="en-IE" dirty="0"/>
          </a:p>
        </p:txBody>
      </p:sp>
      <p:grpSp>
        <p:nvGrpSpPr>
          <p:cNvPr id="5" name="Group 4">
            <a:extLst>
              <a:ext uri="{FF2B5EF4-FFF2-40B4-BE49-F238E27FC236}">
                <a16:creationId xmlns:a16="http://schemas.microsoft.com/office/drawing/2014/main" id="{DE7C7020-DA6E-73DF-EE88-74DE90C1AEF0}"/>
              </a:ext>
            </a:extLst>
          </p:cNvPr>
          <p:cNvGrpSpPr>
            <a:grpSpLocks noChangeAspect="1"/>
          </p:cNvGrpSpPr>
          <p:nvPr/>
        </p:nvGrpSpPr>
        <p:grpSpPr>
          <a:xfrm>
            <a:off x="9648816" y="585350"/>
            <a:ext cx="938349" cy="941394"/>
            <a:chOff x="1922188" y="6190011"/>
            <a:chExt cx="918702" cy="921682"/>
          </a:xfrm>
          <a:solidFill>
            <a:srgbClr val="292668"/>
          </a:solidFill>
        </p:grpSpPr>
        <p:sp>
          <p:nvSpPr>
            <p:cNvPr id="6" name="Freeform 81">
              <a:extLst>
                <a:ext uri="{FF2B5EF4-FFF2-40B4-BE49-F238E27FC236}">
                  <a16:creationId xmlns:a16="http://schemas.microsoft.com/office/drawing/2014/main" id="{E293AA87-8E87-B157-C3A3-0707582ABFBD}"/>
                </a:ext>
              </a:extLst>
            </p:cNvPr>
            <p:cNvSpPr/>
            <p:nvPr/>
          </p:nvSpPr>
          <p:spPr>
            <a:xfrm>
              <a:off x="2427303" y="6212970"/>
              <a:ext cx="284007" cy="241881"/>
            </a:xfrm>
            <a:custGeom>
              <a:avLst/>
              <a:gdLst>
                <a:gd name="connsiteX0" fmla="*/ 58848 w 284007"/>
                <a:gd name="connsiteY0" fmla="*/ 241747 h 241881"/>
                <a:gd name="connsiteX1" fmla="*/ 57752 w 284007"/>
                <a:gd name="connsiteY1" fmla="*/ 215994 h 241881"/>
                <a:gd name="connsiteX2" fmla="*/ 1850 w 284007"/>
                <a:gd name="connsiteY2" fmla="*/ 197912 h 241881"/>
                <a:gd name="connsiteX3" fmla="*/ 1850 w 284007"/>
                <a:gd name="connsiteY3" fmla="*/ 30244 h 241881"/>
                <a:gd name="connsiteX4" fmla="*/ 23224 w 284007"/>
                <a:gd name="connsiteY4" fmla="*/ 8874 h 241881"/>
                <a:gd name="connsiteX5" fmla="*/ 263276 w 284007"/>
                <a:gd name="connsiteY5" fmla="*/ 8874 h 241881"/>
                <a:gd name="connsiteX6" fmla="*/ 282458 w 284007"/>
                <a:gd name="connsiteY6" fmla="*/ 28052 h 241881"/>
                <a:gd name="connsiteX7" fmla="*/ 282458 w 284007"/>
                <a:gd name="connsiteY7" fmla="*/ 196268 h 241881"/>
                <a:gd name="connsiteX8" fmla="*/ 266565 w 284007"/>
                <a:gd name="connsiteY8" fmla="*/ 212159 h 241881"/>
                <a:gd name="connsiteX9" fmla="*/ 113655 w 284007"/>
                <a:gd name="connsiteY9" fmla="*/ 212159 h 241881"/>
                <a:gd name="connsiteX10" fmla="*/ 58848 w 284007"/>
                <a:gd name="connsiteY10" fmla="*/ 241747 h 241881"/>
                <a:gd name="connsiteX11" fmla="*/ 40762 w 284007"/>
                <a:gd name="connsiteY11" fmla="*/ 69147 h 241881"/>
                <a:gd name="connsiteX12" fmla="*/ 47339 w 284007"/>
                <a:gd name="connsiteY12" fmla="*/ 72983 h 241881"/>
                <a:gd name="connsiteX13" fmla="*/ 235325 w 284007"/>
                <a:gd name="connsiteY13" fmla="*/ 71887 h 241881"/>
                <a:gd name="connsiteX14" fmla="*/ 231489 w 284007"/>
                <a:gd name="connsiteY14" fmla="*/ 43942 h 241881"/>
                <a:gd name="connsiteX15" fmla="*/ 50628 w 284007"/>
                <a:gd name="connsiteY15" fmla="*/ 43942 h 241881"/>
                <a:gd name="connsiteX16" fmla="*/ 41310 w 284007"/>
                <a:gd name="connsiteY16" fmla="*/ 69147 h 241881"/>
                <a:gd name="connsiteX17" fmla="*/ 50628 w 284007"/>
                <a:gd name="connsiteY17" fmla="*/ 95996 h 241881"/>
                <a:gd name="connsiteX18" fmla="*/ 53916 w 284007"/>
                <a:gd name="connsiteY18" fmla="*/ 126681 h 241881"/>
                <a:gd name="connsiteX19" fmla="*/ 227652 w 284007"/>
                <a:gd name="connsiteY19" fmla="*/ 126681 h 241881"/>
                <a:gd name="connsiteX20" fmla="*/ 227652 w 284007"/>
                <a:gd name="connsiteY20" fmla="*/ 95448 h 241881"/>
                <a:gd name="connsiteX21" fmla="*/ 51175 w 284007"/>
                <a:gd name="connsiteY21" fmla="*/ 95448 h 241881"/>
                <a:gd name="connsiteX22" fmla="*/ 40762 w 284007"/>
                <a:gd name="connsiteY22" fmla="*/ 153529 h 241881"/>
                <a:gd name="connsiteX23" fmla="*/ 50079 w 284007"/>
                <a:gd name="connsiteY23" fmla="*/ 178735 h 241881"/>
                <a:gd name="connsiteX24" fmla="*/ 230940 w 284007"/>
                <a:gd name="connsiteY24" fmla="*/ 178735 h 241881"/>
                <a:gd name="connsiteX25" fmla="*/ 234777 w 284007"/>
                <a:gd name="connsiteY25" fmla="*/ 150790 h 241881"/>
                <a:gd name="connsiteX26" fmla="*/ 46791 w 284007"/>
                <a:gd name="connsiteY26" fmla="*/ 149694 h 241881"/>
                <a:gd name="connsiteX27" fmla="*/ 40214 w 284007"/>
                <a:gd name="connsiteY27" fmla="*/ 153529 h 24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4007" h="241881">
                  <a:moveTo>
                    <a:pt x="58848" y="241747"/>
                  </a:moveTo>
                  <a:cubicBezTo>
                    <a:pt x="57752" y="240103"/>
                    <a:pt x="69810" y="225857"/>
                    <a:pt x="57752" y="215994"/>
                  </a:cubicBezTo>
                  <a:cubicBezTo>
                    <a:pt x="45695" y="206131"/>
                    <a:pt x="7330" y="224761"/>
                    <a:pt x="1850" y="197912"/>
                  </a:cubicBezTo>
                  <a:cubicBezTo>
                    <a:pt x="5138" y="144214"/>
                    <a:pt x="-3631" y="83394"/>
                    <a:pt x="1850" y="30244"/>
                  </a:cubicBezTo>
                  <a:cubicBezTo>
                    <a:pt x="7330" y="-22906"/>
                    <a:pt x="8975" y="10518"/>
                    <a:pt x="23224" y="8874"/>
                  </a:cubicBezTo>
                  <a:cubicBezTo>
                    <a:pt x="99405" y="1751"/>
                    <a:pt x="185999" y="14354"/>
                    <a:pt x="263276" y="8874"/>
                  </a:cubicBezTo>
                  <a:cubicBezTo>
                    <a:pt x="275882" y="9970"/>
                    <a:pt x="281362" y="15449"/>
                    <a:pt x="282458" y="28052"/>
                  </a:cubicBezTo>
                  <a:cubicBezTo>
                    <a:pt x="287391" y="81202"/>
                    <a:pt x="278622" y="142023"/>
                    <a:pt x="282458" y="196268"/>
                  </a:cubicBezTo>
                  <a:cubicBezTo>
                    <a:pt x="281910" y="205035"/>
                    <a:pt x="275334" y="211063"/>
                    <a:pt x="266565" y="212159"/>
                  </a:cubicBezTo>
                  <a:cubicBezTo>
                    <a:pt x="219979" y="217638"/>
                    <a:pt x="159692" y="205583"/>
                    <a:pt x="113655" y="212159"/>
                  </a:cubicBezTo>
                  <a:cubicBezTo>
                    <a:pt x="67617" y="218734"/>
                    <a:pt x="61041" y="243939"/>
                    <a:pt x="58848" y="241747"/>
                  </a:cubicBezTo>
                  <a:close/>
                  <a:moveTo>
                    <a:pt x="40762" y="69147"/>
                  </a:moveTo>
                  <a:cubicBezTo>
                    <a:pt x="42407" y="70791"/>
                    <a:pt x="45147" y="71887"/>
                    <a:pt x="47339" y="72983"/>
                  </a:cubicBezTo>
                  <a:lnTo>
                    <a:pt x="235325" y="71887"/>
                  </a:lnTo>
                  <a:cubicBezTo>
                    <a:pt x="249026" y="64764"/>
                    <a:pt x="247382" y="45586"/>
                    <a:pt x="231489" y="43942"/>
                  </a:cubicBezTo>
                  <a:lnTo>
                    <a:pt x="50628" y="43942"/>
                  </a:lnTo>
                  <a:cubicBezTo>
                    <a:pt x="37474" y="44490"/>
                    <a:pt x="32541" y="59832"/>
                    <a:pt x="41310" y="69147"/>
                  </a:cubicBezTo>
                  <a:close/>
                  <a:moveTo>
                    <a:pt x="50628" y="95996"/>
                  </a:moveTo>
                  <a:cubicBezTo>
                    <a:pt x="29801" y="100927"/>
                    <a:pt x="33089" y="125585"/>
                    <a:pt x="53916" y="126681"/>
                  </a:cubicBezTo>
                  <a:cubicBezTo>
                    <a:pt x="108722" y="122297"/>
                    <a:pt x="173394" y="132708"/>
                    <a:pt x="227652" y="126681"/>
                  </a:cubicBezTo>
                  <a:cubicBezTo>
                    <a:pt x="281910" y="120653"/>
                    <a:pt x="250123" y="97092"/>
                    <a:pt x="227652" y="95448"/>
                  </a:cubicBezTo>
                  <a:lnTo>
                    <a:pt x="51175" y="95448"/>
                  </a:lnTo>
                  <a:close/>
                  <a:moveTo>
                    <a:pt x="40762" y="153529"/>
                  </a:moveTo>
                  <a:cubicBezTo>
                    <a:pt x="31993" y="162844"/>
                    <a:pt x="36926" y="178187"/>
                    <a:pt x="50079" y="178735"/>
                  </a:cubicBezTo>
                  <a:lnTo>
                    <a:pt x="230940" y="178735"/>
                  </a:lnTo>
                  <a:cubicBezTo>
                    <a:pt x="246834" y="177091"/>
                    <a:pt x="248478" y="157913"/>
                    <a:pt x="234777" y="150790"/>
                  </a:cubicBezTo>
                  <a:lnTo>
                    <a:pt x="46791" y="149694"/>
                  </a:lnTo>
                  <a:cubicBezTo>
                    <a:pt x="44599" y="150790"/>
                    <a:pt x="41858" y="151886"/>
                    <a:pt x="40214" y="153529"/>
                  </a:cubicBezTo>
                  <a:close/>
                </a:path>
              </a:pathLst>
            </a:custGeom>
            <a:solidFill>
              <a:srgbClr val="B2CFAD"/>
            </a:solidFill>
            <a:ln w="5475" cap="flat">
              <a:noFill/>
              <a:prstDash val="solid"/>
              <a:miter/>
            </a:ln>
          </p:spPr>
          <p:txBody>
            <a:bodyPr rtlCol="0" anchor="ctr"/>
            <a:lstStyle/>
            <a:p>
              <a:endParaRPr lang="en-US"/>
            </a:p>
          </p:txBody>
        </p:sp>
        <p:grpSp>
          <p:nvGrpSpPr>
            <p:cNvPr id="7" name="Graphic 97">
              <a:extLst>
                <a:ext uri="{FF2B5EF4-FFF2-40B4-BE49-F238E27FC236}">
                  <a16:creationId xmlns:a16="http://schemas.microsoft.com/office/drawing/2014/main" id="{79A526D1-B049-10C7-9642-7848AB6DD6A2}"/>
                </a:ext>
              </a:extLst>
            </p:cNvPr>
            <p:cNvGrpSpPr/>
            <p:nvPr/>
          </p:nvGrpSpPr>
          <p:grpSpPr>
            <a:xfrm>
              <a:off x="1922188" y="6190011"/>
              <a:ext cx="918702" cy="921682"/>
              <a:chOff x="1922188" y="6190011"/>
              <a:chExt cx="918702" cy="921682"/>
            </a:xfrm>
            <a:grpFill/>
          </p:grpSpPr>
          <p:sp>
            <p:nvSpPr>
              <p:cNvPr id="9" name="Freeform 84">
                <a:extLst>
                  <a:ext uri="{FF2B5EF4-FFF2-40B4-BE49-F238E27FC236}">
                    <a16:creationId xmlns:a16="http://schemas.microsoft.com/office/drawing/2014/main" id="{E4E9B223-4072-36FD-7E5A-7A21A9884A11}"/>
                  </a:ext>
                </a:extLst>
              </p:cNvPr>
              <p:cNvSpPr/>
              <p:nvPr/>
            </p:nvSpPr>
            <p:spPr>
              <a:xfrm>
                <a:off x="1922188" y="6190011"/>
                <a:ext cx="918702" cy="921682"/>
              </a:xfrm>
              <a:custGeom>
                <a:avLst/>
                <a:gdLst>
                  <a:gd name="connsiteX0" fmla="*/ 476822 w 918702"/>
                  <a:gd name="connsiteY0" fmla="*/ 40052 h 921682"/>
                  <a:gd name="connsiteX1" fmla="*/ 520119 w 918702"/>
                  <a:gd name="connsiteY1" fmla="*/ 2245 h 921682"/>
                  <a:gd name="connsiteX2" fmla="*/ 774968 w 918702"/>
                  <a:gd name="connsiteY2" fmla="*/ 2245 h 921682"/>
                  <a:gd name="connsiteX3" fmla="*/ 816621 w 918702"/>
                  <a:gd name="connsiteY3" fmla="*/ 43888 h 921682"/>
                  <a:gd name="connsiteX4" fmla="*/ 816621 w 918702"/>
                  <a:gd name="connsiteY4" fmla="*/ 226351 h 921682"/>
                  <a:gd name="connsiteX5" fmla="*/ 786478 w 918702"/>
                  <a:gd name="connsiteY5" fmla="*/ 262515 h 921682"/>
                  <a:gd name="connsiteX6" fmla="*/ 785381 w 918702"/>
                  <a:gd name="connsiteY6" fmla="*/ 509086 h 921682"/>
                  <a:gd name="connsiteX7" fmla="*/ 766199 w 918702"/>
                  <a:gd name="connsiteY7" fmla="*/ 674015 h 921682"/>
                  <a:gd name="connsiteX8" fmla="*/ 744277 w 918702"/>
                  <a:gd name="connsiteY8" fmla="*/ 690453 h 921682"/>
                  <a:gd name="connsiteX9" fmla="*/ 743181 w 918702"/>
                  <a:gd name="connsiteY9" fmla="*/ 694289 h 921682"/>
                  <a:gd name="connsiteX10" fmla="*/ 913628 w 918702"/>
                  <a:gd name="connsiteY10" fmla="*/ 875656 h 921682"/>
                  <a:gd name="connsiteX11" fmla="*/ 904859 w 918702"/>
                  <a:gd name="connsiteY11" fmla="*/ 921682 h 921682"/>
                  <a:gd name="connsiteX12" fmla="*/ 434621 w 918702"/>
                  <a:gd name="connsiteY12" fmla="*/ 921682 h 921682"/>
                  <a:gd name="connsiteX13" fmla="*/ 428592 w 918702"/>
                  <a:gd name="connsiteY13" fmla="*/ 878943 h 921682"/>
                  <a:gd name="connsiteX14" fmla="*/ 460928 w 918702"/>
                  <a:gd name="connsiteY14" fmla="*/ 799493 h 921682"/>
                  <a:gd name="connsiteX15" fmla="*/ 129897 w 918702"/>
                  <a:gd name="connsiteY15" fmla="*/ 799493 h 921682"/>
                  <a:gd name="connsiteX16" fmla="*/ 122772 w 918702"/>
                  <a:gd name="connsiteY16" fmla="*/ 791821 h 921682"/>
                  <a:gd name="connsiteX17" fmla="*/ 121676 w 918702"/>
                  <a:gd name="connsiteY17" fmla="*/ 737576 h 921682"/>
                  <a:gd name="connsiteX18" fmla="*/ 175935 w 918702"/>
                  <a:gd name="connsiteY18" fmla="*/ 690453 h 921682"/>
                  <a:gd name="connsiteX19" fmla="*/ 258144 w 918702"/>
                  <a:gd name="connsiteY19" fmla="*/ 690453 h 921682"/>
                  <a:gd name="connsiteX20" fmla="*/ 258144 w 918702"/>
                  <a:gd name="connsiteY20" fmla="*/ 627988 h 921682"/>
                  <a:gd name="connsiteX21" fmla="*/ 59745 w 918702"/>
                  <a:gd name="connsiteY21" fmla="*/ 627988 h 921682"/>
                  <a:gd name="connsiteX22" fmla="*/ 6 w 918702"/>
                  <a:gd name="connsiteY22" fmla="*/ 563880 h 921682"/>
                  <a:gd name="connsiteX23" fmla="*/ 6 w 918702"/>
                  <a:gd name="connsiteY23" fmla="*/ 149092 h 921682"/>
                  <a:gd name="connsiteX24" fmla="*/ 65226 w 918702"/>
                  <a:gd name="connsiteY24" fmla="*/ 81696 h 921682"/>
                  <a:gd name="connsiteX25" fmla="*/ 477918 w 918702"/>
                  <a:gd name="connsiteY25" fmla="*/ 81696 h 921682"/>
                  <a:gd name="connsiteX26" fmla="*/ 477918 w 918702"/>
                  <a:gd name="connsiteY26" fmla="*/ 40052 h 921682"/>
                  <a:gd name="connsiteX27" fmla="*/ 563964 w 918702"/>
                  <a:gd name="connsiteY27" fmla="*/ 264706 h 921682"/>
                  <a:gd name="connsiteX28" fmla="*/ 618770 w 918702"/>
                  <a:gd name="connsiteY28" fmla="*/ 235118 h 921682"/>
                  <a:gd name="connsiteX29" fmla="*/ 771680 w 918702"/>
                  <a:gd name="connsiteY29" fmla="*/ 235118 h 921682"/>
                  <a:gd name="connsiteX30" fmla="*/ 787574 w 918702"/>
                  <a:gd name="connsiteY30" fmla="*/ 219228 h 921682"/>
                  <a:gd name="connsiteX31" fmla="*/ 787574 w 918702"/>
                  <a:gd name="connsiteY31" fmla="*/ 51011 h 921682"/>
                  <a:gd name="connsiteX32" fmla="*/ 768391 w 918702"/>
                  <a:gd name="connsiteY32" fmla="*/ 31833 h 921682"/>
                  <a:gd name="connsiteX33" fmla="*/ 528340 w 918702"/>
                  <a:gd name="connsiteY33" fmla="*/ 31833 h 921682"/>
                  <a:gd name="connsiteX34" fmla="*/ 506965 w 918702"/>
                  <a:gd name="connsiteY34" fmla="*/ 53203 h 921682"/>
                  <a:gd name="connsiteX35" fmla="*/ 506965 w 918702"/>
                  <a:gd name="connsiteY35" fmla="*/ 220871 h 921682"/>
                  <a:gd name="connsiteX36" fmla="*/ 562868 w 918702"/>
                  <a:gd name="connsiteY36" fmla="*/ 238953 h 921682"/>
                  <a:gd name="connsiteX37" fmla="*/ 563964 w 918702"/>
                  <a:gd name="connsiteY37" fmla="*/ 264706 h 921682"/>
                  <a:gd name="connsiteX38" fmla="*/ 476822 w 918702"/>
                  <a:gd name="connsiteY38" fmla="*/ 112928 h 921682"/>
                  <a:gd name="connsiteX39" fmla="*/ 60841 w 918702"/>
                  <a:gd name="connsiteY39" fmla="*/ 112928 h 921682"/>
                  <a:gd name="connsiteX40" fmla="*/ 28505 w 918702"/>
                  <a:gd name="connsiteY40" fmla="*/ 152379 h 921682"/>
                  <a:gd name="connsiteX41" fmla="*/ 28505 w 918702"/>
                  <a:gd name="connsiteY41" fmla="*/ 554565 h 921682"/>
                  <a:gd name="connsiteX42" fmla="*/ 50976 w 918702"/>
                  <a:gd name="connsiteY42" fmla="*/ 592920 h 921682"/>
                  <a:gd name="connsiteX43" fmla="*/ 64130 w 918702"/>
                  <a:gd name="connsiteY43" fmla="*/ 597852 h 921682"/>
                  <a:gd name="connsiteX44" fmla="*/ 539301 w 918702"/>
                  <a:gd name="connsiteY44" fmla="*/ 597852 h 921682"/>
                  <a:gd name="connsiteX45" fmla="*/ 537657 w 918702"/>
                  <a:gd name="connsiteY45" fmla="*/ 595112 h 921682"/>
                  <a:gd name="connsiteX46" fmla="*/ 537657 w 918702"/>
                  <a:gd name="connsiteY46" fmla="*/ 563880 h 921682"/>
                  <a:gd name="connsiteX47" fmla="*/ 546974 w 918702"/>
                  <a:gd name="connsiteY47" fmla="*/ 529908 h 921682"/>
                  <a:gd name="connsiteX48" fmla="*/ 57005 w 918702"/>
                  <a:gd name="connsiteY48" fmla="*/ 529908 h 921682"/>
                  <a:gd name="connsiteX49" fmla="*/ 46592 w 918702"/>
                  <a:gd name="connsiteY49" fmla="*/ 512374 h 921682"/>
                  <a:gd name="connsiteX50" fmla="*/ 46592 w 918702"/>
                  <a:gd name="connsiteY50" fmla="*/ 156215 h 921682"/>
                  <a:gd name="connsiteX51" fmla="*/ 62485 w 918702"/>
                  <a:gd name="connsiteY51" fmla="*/ 131558 h 921682"/>
                  <a:gd name="connsiteX52" fmla="*/ 476822 w 918702"/>
                  <a:gd name="connsiteY52" fmla="*/ 131558 h 921682"/>
                  <a:gd name="connsiteX53" fmla="*/ 476822 w 918702"/>
                  <a:gd name="connsiteY53" fmla="*/ 112928 h 921682"/>
                  <a:gd name="connsiteX54" fmla="*/ 476822 w 918702"/>
                  <a:gd name="connsiteY54" fmla="*/ 161146 h 921682"/>
                  <a:gd name="connsiteX55" fmla="*/ 78379 w 918702"/>
                  <a:gd name="connsiteY55" fmla="*/ 161146 h 921682"/>
                  <a:gd name="connsiteX56" fmla="*/ 78379 w 918702"/>
                  <a:gd name="connsiteY56" fmla="*/ 500867 h 921682"/>
                  <a:gd name="connsiteX57" fmla="*/ 564512 w 918702"/>
                  <a:gd name="connsiteY57" fmla="*/ 500867 h 921682"/>
                  <a:gd name="connsiteX58" fmla="*/ 705912 w 918702"/>
                  <a:gd name="connsiteY58" fmla="*/ 451005 h 921682"/>
                  <a:gd name="connsiteX59" fmla="*/ 705912 w 918702"/>
                  <a:gd name="connsiteY59" fmla="*/ 266350 h 921682"/>
                  <a:gd name="connsiteX60" fmla="*/ 619866 w 918702"/>
                  <a:gd name="connsiteY60" fmla="*/ 266350 h 921682"/>
                  <a:gd name="connsiteX61" fmla="*/ 526147 w 918702"/>
                  <a:gd name="connsiteY61" fmla="*/ 322240 h 921682"/>
                  <a:gd name="connsiteX62" fmla="*/ 504773 w 918702"/>
                  <a:gd name="connsiteY62" fmla="*/ 315116 h 921682"/>
                  <a:gd name="connsiteX63" fmla="*/ 526695 w 918702"/>
                  <a:gd name="connsiteY63" fmla="*/ 266350 h 921682"/>
                  <a:gd name="connsiteX64" fmla="*/ 482850 w 918702"/>
                  <a:gd name="connsiteY64" fmla="*/ 241145 h 921682"/>
                  <a:gd name="connsiteX65" fmla="*/ 476822 w 918702"/>
                  <a:gd name="connsiteY65" fmla="*/ 226899 h 921682"/>
                  <a:gd name="connsiteX66" fmla="*/ 476822 w 918702"/>
                  <a:gd name="connsiteY66" fmla="*/ 161146 h 921682"/>
                  <a:gd name="connsiteX67" fmla="*/ 755786 w 918702"/>
                  <a:gd name="connsiteY67" fmla="*/ 266350 h 921682"/>
                  <a:gd name="connsiteX68" fmla="*/ 737152 w 918702"/>
                  <a:gd name="connsiteY68" fmla="*/ 266350 h 921682"/>
                  <a:gd name="connsiteX69" fmla="*/ 737152 w 918702"/>
                  <a:gd name="connsiteY69" fmla="*/ 465799 h 921682"/>
                  <a:gd name="connsiteX70" fmla="*/ 755786 w 918702"/>
                  <a:gd name="connsiteY70" fmla="*/ 476758 h 921682"/>
                  <a:gd name="connsiteX71" fmla="*/ 755786 w 918702"/>
                  <a:gd name="connsiteY71" fmla="*/ 266350 h 921682"/>
                  <a:gd name="connsiteX72" fmla="*/ 663163 w 918702"/>
                  <a:gd name="connsiteY72" fmla="*/ 477306 h 921682"/>
                  <a:gd name="connsiteX73" fmla="*/ 679057 w 918702"/>
                  <a:gd name="connsiteY73" fmla="*/ 683330 h 921682"/>
                  <a:gd name="connsiteX74" fmla="*/ 663163 w 918702"/>
                  <a:gd name="connsiteY74" fmla="*/ 477306 h 921682"/>
                  <a:gd name="connsiteX75" fmla="*/ 495456 w 918702"/>
                  <a:gd name="connsiteY75" fmla="*/ 627988 h 921682"/>
                  <a:gd name="connsiteX76" fmla="*/ 288836 w 918702"/>
                  <a:gd name="connsiteY76" fmla="*/ 627988 h 921682"/>
                  <a:gd name="connsiteX77" fmla="*/ 288836 w 918702"/>
                  <a:gd name="connsiteY77" fmla="*/ 690453 h 921682"/>
                  <a:gd name="connsiteX78" fmla="*/ 495456 w 918702"/>
                  <a:gd name="connsiteY78" fmla="*/ 690453 h 921682"/>
                  <a:gd name="connsiteX79" fmla="*/ 495456 w 918702"/>
                  <a:gd name="connsiteY79" fmla="*/ 627988 h 921682"/>
                  <a:gd name="connsiteX80" fmla="*/ 526695 w 918702"/>
                  <a:gd name="connsiteY80" fmla="*/ 627988 h 921682"/>
                  <a:gd name="connsiteX81" fmla="*/ 526695 w 918702"/>
                  <a:gd name="connsiteY81" fmla="*/ 690453 h 921682"/>
                  <a:gd name="connsiteX82" fmla="*/ 595203 w 918702"/>
                  <a:gd name="connsiteY82" fmla="*/ 690453 h 921682"/>
                  <a:gd name="connsiteX83" fmla="*/ 546974 w 918702"/>
                  <a:gd name="connsiteY83" fmla="*/ 627988 h 921682"/>
                  <a:gd name="connsiteX84" fmla="*/ 526695 w 918702"/>
                  <a:gd name="connsiteY84" fmla="*/ 627988 h 921682"/>
                  <a:gd name="connsiteX85" fmla="*/ 884581 w 918702"/>
                  <a:gd name="connsiteY85" fmla="*/ 891546 h 921682"/>
                  <a:gd name="connsiteX86" fmla="*/ 640693 w 918702"/>
                  <a:gd name="connsiteY86" fmla="*/ 715110 h 921682"/>
                  <a:gd name="connsiteX87" fmla="*/ 456543 w 918702"/>
                  <a:gd name="connsiteY87" fmla="*/ 891546 h 921682"/>
                  <a:gd name="connsiteX88" fmla="*/ 884581 w 918702"/>
                  <a:gd name="connsiteY88" fmla="*/ 891546 h 921682"/>
                  <a:gd name="connsiteX89" fmla="*/ 150176 w 918702"/>
                  <a:gd name="connsiteY89" fmla="*/ 739767 h 921682"/>
                  <a:gd name="connsiteX90" fmla="*/ 150176 w 918702"/>
                  <a:gd name="connsiteY90" fmla="*/ 770452 h 921682"/>
                  <a:gd name="connsiteX91" fmla="*/ 481206 w 918702"/>
                  <a:gd name="connsiteY91" fmla="*/ 770452 h 921682"/>
                  <a:gd name="connsiteX92" fmla="*/ 537657 w 918702"/>
                  <a:gd name="connsiteY92" fmla="*/ 720590 h 921682"/>
                  <a:gd name="connsiteX93" fmla="*/ 187992 w 918702"/>
                  <a:gd name="connsiteY93" fmla="*/ 720590 h 921682"/>
                  <a:gd name="connsiteX94" fmla="*/ 150176 w 918702"/>
                  <a:gd name="connsiteY94" fmla="*/ 739767 h 92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18702" h="921682">
                    <a:moveTo>
                      <a:pt x="476822" y="40052"/>
                    </a:moveTo>
                    <a:cubicBezTo>
                      <a:pt x="480110" y="21423"/>
                      <a:pt x="502032" y="3888"/>
                      <a:pt x="520119" y="2245"/>
                    </a:cubicBezTo>
                    <a:cubicBezTo>
                      <a:pt x="601232" y="-4879"/>
                      <a:pt x="692759" y="7724"/>
                      <a:pt x="774968" y="2245"/>
                    </a:cubicBezTo>
                    <a:cubicBezTo>
                      <a:pt x="796343" y="5532"/>
                      <a:pt x="814429" y="21423"/>
                      <a:pt x="816621" y="43888"/>
                    </a:cubicBezTo>
                    <a:cubicBezTo>
                      <a:pt x="821554" y="101969"/>
                      <a:pt x="812785" y="167722"/>
                      <a:pt x="816621" y="226351"/>
                    </a:cubicBezTo>
                    <a:cubicBezTo>
                      <a:pt x="812785" y="243337"/>
                      <a:pt x="802371" y="255939"/>
                      <a:pt x="786478" y="262515"/>
                    </a:cubicBezTo>
                    <a:lnTo>
                      <a:pt x="785381" y="509086"/>
                    </a:lnTo>
                    <a:cubicBezTo>
                      <a:pt x="814977" y="562784"/>
                      <a:pt x="810044" y="630180"/>
                      <a:pt x="766199" y="674015"/>
                    </a:cubicBezTo>
                    <a:cubicBezTo>
                      <a:pt x="722354" y="717850"/>
                      <a:pt x="749757" y="685522"/>
                      <a:pt x="744277" y="690453"/>
                    </a:cubicBezTo>
                    <a:cubicBezTo>
                      <a:pt x="738796" y="695385"/>
                      <a:pt x="742632" y="692097"/>
                      <a:pt x="743181" y="694289"/>
                    </a:cubicBezTo>
                    <a:cubicBezTo>
                      <a:pt x="827034" y="717850"/>
                      <a:pt x="894446" y="790726"/>
                      <a:pt x="913628" y="875656"/>
                    </a:cubicBezTo>
                    <a:cubicBezTo>
                      <a:pt x="916917" y="889902"/>
                      <a:pt x="926782" y="918943"/>
                      <a:pt x="904859" y="921682"/>
                    </a:cubicBezTo>
                    <a:lnTo>
                      <a:pt x="434621" y="921682"/>
                    </a:lnTo>
                    <a:cubicBezTo>
                      <a:pt x="418727" y="917847"/>
                      <a:pt x="426400" y="890450"/>
                      <a:pt x="428592" y="878943"/>
                    </a:cubicBezTo>
                    <a:cubicBezTo>
                      <a:pt x="434621" y="850451"/>
                      <a:pt x="446130" y="824150"/>
                      <a:pt x="460928" y="799493"/>
                    </a:cubicBezTo>
                    <a:lnTo>
                      <a:pt x="129897" y="799493"/>
                    </a:lnTo>
                    <a:cubicBezTo>
                      <a:pt x="129897" y="799493"/>
                      <a:pt x="122772" y="792917"/>
                      <a:pt x="122772" y="791821"/>
                    </a:cubicBezTo>
                    <a:cubicBezTo>
                      <a:pt x="121128" y="787986"/>
                      <a:pt x="121128" y="744699"/>
                      <a:pt x="121676" y="737576"/>
                    </a:cubicBezTo>
                    <a:cubicBezTo>
                      <a:pt x="124417" y="715110"/>
                      <a:pt x="154560" y="690453"/>
                      <a:pt x="175935" y="690453"/>
                    </a:cubicBezTo>
                    <a:lnTo>
                      <a:pt x="258144" y="690453"/>
                    </a:lnTo>
                    <a:lnTo>
                      <a:pt x="258144" y="627988"/>
                    </a:lnTo>
                    <a:lnTo>
                      <a:pt x="59745" y="627988"/>
                    </a:lnTo>
                    <a:cubicBezTo>
                      <a:pt x="35630" y="627988"/>
                      <a:pt x="-542" y="589633"/>
                      <a:pt x="6" y="563880"/>
                    </a:cubicBezTo>
                    <a:lnTo>
                      <a:pt x="6" y="149092"/>
                    </a:lnTo>
                    <a:cubicBezTo>
                      <a:pt x="6" y="118407"/>
                      <a:pt x="35082" y="81696"/>
                      <a:pt x="65226" y="81696"/>
                    </a:cubicBezTo>
                    <a:lnTo>
                      <a:pt x="477918" y="81696"/>
                    </a:lnTo>
                    <a:cubicBezTo>
                      <a:pt x="479562" y="69093"/>
                      <a:pt x="475725" y="52107"/>
                      <a:pt x="477918" y="40052"/>
                    </a:cubicBezTo>
                    <a:close/>
                    <a:moveTo>
                      <a:pt x="563964" y="264706"/>
                    </a:moveTo>
                    <a:cubicBezTo>
                      <a:pt x="566156" y="266898"/>
                      <a:pt x="608905" y="236762"/>
                      <a:pt x="618770" y="235118"/>
                    </a:cubicBezTo>
                    <a:cubicBezTo>
                      <a:pt x="664807" y="228543"/>
                      <a:pt x="725094" y="240597"/>
                      <a:pt x="771680" y="235118"/>
                    </a:cubicBezTo>
                    <a:cubicBezTo>
                      <a:pt x="818265" y="229638"/>
                      <a:pt x="786478" y="227995"/>
                      <a:pt x="787574" y="219228"/>
                    </a:cubicBezTo>
                    <a:cubicBezTo>
                      <a:pt x="783737" y="165530"/>
                      <a:pt x="792506" y="104161"/>
                      <a:pt x="787574" y="51011"/>
                    </a:cubicBezTo>
                    <a:cubicBezTo>
                      <a:pt x="786478" y="38408"/>
                      <a:pt x="780997" y="32929"/>
                      <a:pt x="768391" y="31833"/>
                    </a:cubicBezTo>
                    <a:cubicBezTo>
                      <a:pt x="691114" y="37313"/>
                      <a:pt x="604520" y="24710"/>
                      <a:pt x="528340" y="31833"/>
                    </a:cubicBezTo>
                    <a:cubicBezTo>
                      <a:pt x="452159" y="38956"/>
                      <a:pt x="508609" y="38956"/>
                      <a:pt x="506965" y="53203"/>
                    </a:cubicBezTo>
                    <a:cubicBezTo>
                      <a:pt x="502032" y="105805"/>
                      <a:pt x="510253" y="167174"/>
                      <a:pt x="506965" y="220871"/>
                    </a:cubicBezTo>
                    <a:cubicBezTo>
                      <a:pt x="512446" y="247172"/>
                      <a:pt x="549166" y="227447"/>
                      <a:pt x="562868" y="238953"/>
                    </a:cubicBezTo>
                    <a:cubicBezTo>
                      <a:pt x="576569" y="250460"/>
                      <a:pt x="562868" y="263062"/>
                      <a:pt x="563964" y="264706"/>
                    </a:cubicBezTo>
                    <a:close/>
                    <a:moveTo>
                      <a:pt x="476822" y="112928"/>
                    </a:moveTo>
                    <a:lnTo>
                      <a:pt x="60841" y="112928"/>
                    </a:lnTo>
                    <a:cubicBezTo>
                      <a:pt x="47688" y="112928"/>
                      <a:pt x="27409" y="138681"/>
                      <a:pt x="28505" y="152379"/>
                    </a:cubicBezTo>
                    <a:lnTo>
                      <a:pt x="28505" y="554565"/>
                    </a:lnTo>
                    <a:cubicBezTo>
                      <a:pt x="29054" y="569359"/>
                      <a:pt x="37823" y="585797"/>
                      <a:pt x="50976" y="592920"/>
                    </a:cubicBezTo>
                    <a:cubicBezTo>
                      <a:pt x="64130" y="600044"/>
                      <a:pt x="63581" y="597852"/>
                      <a:pt x="64130" y="597852"/>
                    </a:cubicBezTo>
                    <a:lnTo>
                      <a:pt x="539301" y="597852"/>
                    </a:lnTo>
                    <a:cubicBezTo>
                      <a:pt x="539301" y="596756"/>
                      <a:pt x="537657" y="595660"/>
                      <a:pt x="537657" y="595112"/>
                    </a:cubicBezTo>
                    <a:lnTo>
                      <a:pt x="537657" y="563880"/>
                    </a:lnTo>
                    <a:lnTo>
                      <a:pt x="546974" y="529908"/>
                    </a:lnTo>
                    <a:lnTo>
                      <a:pt x="57005" y="529908"/>
                    </a:lnTo>
                    <a:cubicBezTo>
                      <a:pt x="52072" y="529908"/>
                      <a:pt x="45495" y="517305"/>
                      <a:pt x="46592" y="512374"/>
                    </a:cubicBezTo>
                    <a:lnTo>
                      <a:pt x="46592" y="156215"/>
                    </a:lnTo>
                    <a:cubicBezTo>
                      <a:pt x="44947" y="149092"/>
                      <a:pt x="56457" y="131558"/>
                      <a:pt x="62485" y="131558"/>
                    </a:cubicBezTo>
                    <a:lnTo>
                      <a:pt x="476822" y="131558"/>
                    </a:lnTo>
                    <a:lnTo>
                      <a:pt x="476822" y="112928"/>
                    </a:lnTo>
                    <a:close/>
                    <a:moveTo>
                      <a:pt x="476822" y="161146"/>
                    </a:moveTo>
                    <a:lnTo>
                      <a:pt x="78379" y="161146"/>
                    </a:lnTo>
                    <a:lnTo>
                      <a:pt x="78379" y="500867"/>
                    </a:lnTo>
                    <a:lnTo>
                      <a:pt x="564512" y="500867"/>
                    </a:lnTo>
                    <a:cubicBezTo>
                      <a:pt x="596848" y="456484"/>
                      <a:pt x="652202" y="438402"/>
                      <a:pt x="705912" y="451005"/>
                    </a:cubicBezTo>
                    <a:lnTo>
                      <a:pt x="705912" y="266350"/>
                    </a:lnTo>
                    <a:lnTo>
                      <a:pt x="619866" y="266350"/>
                    </a:lnTo>
                    <a:cubicBezTo>
                      <a:pt x="590819" y="280049"/>
                      <a:pt x="555195" y="310733"/>
                      <a:pt x="526147" y="322240"/>
                    </a:cubicBezTo>
                    <a:cubicBezTo>
                      <a:pt x="497100" y="333746"/>
                      <a:pt x="507513" y="323883"/>
                      <a:pt x="504773" y="315116"/>
                    </a:cubicBezTo>
                    <a:cubicBezTo>
                      <a:pt x="500388" y="300322"/>
                      <a:pt x="520119" y="280049"/>
                      <a:pt x="526695" y="266350"/>
                    </a:cubicBezTo>
                    <a:cubicBezTo>
                      <a:pt x="509157" y="264706"/>
                      <a:pt x="491619" y="257583"/>
                      <a:pt x="482850" y="241145"/>
                    </a:cubicBezTo>
                    <a:cubicBezTo>
                      <a:pt x="474081" y="224707"/>
                      <a:pt x="476822" y="227447"/>
                      <a:pt x="476822" y="226899"/>
                    </a:cubicBezTo>
                    <a:lnTo>
                      <a:pt x="476822" y="161146"/>
                    </a:lnTo>
                    <a:close/>
                    <a:moveTo>
                      <a:pt x="755786" y="266350"/>
                    </a:moveTo>
                    <a:lnTo>
                      <a:pt x="737152" y="266350"/>
                    </a:lnTo>
                    <a:lnTo>
                      <a:pt x="737152" y="465799"/>
                    </a:lnTo>
                    <a:lnTo>
                      <a:pt x="755786" y="476758"/>
                    </a:lnTo>
                    <a:lnTo>
                      <a:pt x="755786" y="266350"/>
                    </a:lnTo>
                    <a:close/>
                    <a:moveTo>
                      <a:pt x="663163" y="477306"/>
                    </a:moveTo>
                    <a:cubicBezTo>
                      <a:pt x="528340" y="487717"/>
                      <a:pt x="544233" y="693741"/>
                      <a:pt x="679057" y="683330"/>
                    </a:cubicBezTo>
                    <a:cubicBezTo>
                      <a:pt x="813333" y="672919"/>
                      <a:pt x="798535" y="466895"/>
                      <a:pt x="663163" y="477306"/>
                    </a:cubicBezTo>
                    <a:close/>
                    <a:moveTo>
                      <a:pt x="495456" y="627988"/>
                    </a:moveTo>
                    <a:lnTo>
                      <a:pt x="288836" y="627988"/>
                    </a:lnTo>
                    <a:lnTo>
                      <a:pt x="288836" y="690453"/>
                    </a:lnTo>
                    <a:lnTo>
                      <a:pt x="495456" y="690453"/>
                    </a:lnTo>
                    <a:lnTo>
                      <a:pt x="495456" y="627988"/>
                    </a:lnTo>
                    <a:close/>
                    <a:moveTo>
                      <a:pt x="526695" y="627988"/>
                    </a:moveTo>
                    <a:lnTo>
                      <a:pt x="526695" y="690453"/>
                    </a:lnTo>
                    <a:lnTo>
                      <a:pt x="595203" y="690453"/>
                    </a:lnTo>
                    <a:cubicBezTo>
                      <a:pt x="574925" y="672371"/>
                      <a:pt x="556291" y="653741"/>
                      <a:pt x="546974" y="627988"/>
                    </a:cubicBezTo>
                    <a:lnTo>
                      <a:pt x="526695" y="627988"/>
                    </a:lnTo>
                    <a:close/>
                    <a:moveTo>
                      <a:pt x="884581" y="891546"/>
                    </a:moveTo>
                    <a:cubicBezTo>
                      <a:pt x="865947" y="777575"/>
                      <a:pt x="755238" y="698672"/>
                      <a:pt x="640693" y="715110"/>
                    </a:cubicBezTo>
                    <a:cubicBezTo>
                      <a:pt x="549166" y="727713"/>
                      <a:pt x="471889" y="800040"/>
                      <a:pt x="456543" y="891546"/>
                    </a:cubicBezTo>
                    <a:lnTo>
                      <a:pt x="884581" y="891546"/>
                    </a:lnTo>
                    <a:close/>
                    <a:moveTo>
                      <a:pt x="150176" y="739767"/>
                    </a:moveTo>
                    <a:lnTo>
                      <a:pt x="150176" y="770452"/>
                    </a:lnTo>
                    <a:lnTo>
                      <a:pt x="481206" y="770452"/>
                    </a:lnTo>
                    <a:cubicBezTo>
                      <a:pt x="498196" y="751274"/>
                      <a:pt x="517926" y="736480"/>
                      <a:pt x="537657" y="720590"/>
                    </a:cubicBezTo>
                    <a:lnTo>
                      <a:pt x="187992" y="720590"/>
                    </a:lnTo>
                    <a:cubicBezTo>
                      <a:pt x="177031" y="720590"/>
                      <a:pt x="152916" y="727713"/>
                      <a:pt x="150176" y="739767"/>
                    </a:cubicBezTo>
                    <a:close/>
                  </a:path>
                </a:pathLst>
              </a:custGeom>
              <a:grpFill/>
              <a:ln w="5475" cap="flat">
                <a:noFill/>
                <a:prstDash val="solid"/>
                <a:miter/>
              </a:ln>
            </p:spPr>
            <p:txBody>
              <a:bodyPr rtlCol="0" anchor="ctr"/>
              <a:lstStyle/>
              <a:p>
                <a:endParaRPr lang="en-US"/>
              </a:p>
            </p:txBody>
          </p:sp>
          <p:sp>
            <p:nvSpPr>
              <p:cNvPr id="10" name="Freeform 85">
                <a:extLst>
                  <a:ext uri="{FF2B5EF4-FFF2-40B4-BE49-F238E27FC236}">
                    <a16:creationId xmlns:a16="http://schemas.microsoft.com/office/drawing/2014/main" id="{ED78D677-B29D-2272-0DDB-044C8A0A88DE}"/>
                  </a:ext>
                </a:extLst>
              </p:cNvPr>
              <p:cNvSpPr/>
              <p:nvPr/>
            </p:nvSpPr>
            <p:spPr>
              <a:xfrm>
                <a:off x="2053226" y="6358516"/>
                <a:ext cx="322701" cy="323078"/>
              </a:xfrm>
              <a:custGeom>
                <a:avLst/>
                <a:gdLst>
                  <a:gd name="connsiteX0" fmla="*/ 151769 w 322701"/>
                  <a:gd name="connsiteY0" fmla="*/ 313 h 323078"/>
                  <a:gd name="connsiteX1" fmla="*/ 291525 w 322701"/>
                  <a:gd name="connsiteY1" fmla="*/ 257843 h 323078"/>
                  <a:gd name="connsiteX2" fmla="*/ 20234 w 322701"/>
                  <a:gd name="connsiteY2" fmla="*/ 241405 h 323078"/>
                  <a:gd name="connsiteX3" fmla="*/ 151769 w 322701"/>
                  <a:gd name="connsiteY3" fmla="*/ 313 h 323078"/>
                  <a:gd name="connsiteX4" fmla="*/ 272343 w 322701"/>
                  <a:gd name="connsiteY4" fmla="*/ 234282 h 323078"/>
                  <a:gd name="connsiteX5" fmla="*/ 129298 w 322701"/>
                  <a:gd name="connsiteY5" fmla="*/ 34833 h 323078"/>
                  <a:gd name="connsiteX6" fmla="*/ 52021 w 322701"/>
                  <a:gd name="connsiteY6" fmla="*/ 234282 h 323078"/>
                  <a:gd name="connsiteX7" fmla="*/ 113952 w 322701"/>
                  <a:gd name="connsiteY7" fmla="*/ 170721 h 323078"/>
                  <a:gd name="connsiteX8" fmla="*/ 145192 w 322701"/>
                  <a:gd name="connsiteY8" fmla="*/ 60038 h 323078"/>
                  <a:gd name="connsiteX9" fmla="*/ 209864 w 322701"/>
                  <a:gd name="connsiteY9" fmla="*/ 170721 h 323078"/>
                  <a:gd name="connsiteX10" fmla="*/ 250420 w 322701"/>
                  <a:gd name="connsiteY10" fmla="*/ 201953 h 323078"/>
                  <a:gd name="connsiteX11" fmla="*/ 272343 w 322701"/>
                  <a:gd name="connsiteY11" fmla="*/ 234282 h 323078"/>
                  <a:gd name="connsiteX12" fmla="*/ 151769 w 322701"/>
                  <a:gd name="connsiteY12" fmla="*/ 89078 h 323078"/>
                  <a:gd name="connsiteX13" fmla="*/ 153413 w 322701"/>
                  <a:gd name="connsiteY13" fmla="*/ 160310 h 323078"/>
                  <a:gd name="connsiteX14" fmla="*/ 151769 w 322701"/>
                  <a:gd name="connsiteY14" fmla="*/ 89078 h 323078"/>
                  <a:gd name="connsiteX15" fmla="*/ 246036 w 322701"/>
                  <a:gd name="connsiteY15" fmla="*/ 263322 h 323078"/>
                  <a:gd name="connsiteX16" fmla="*/ 124914 w 322701"/>
                  <a:gd name="connsiteY16" fmla="*/ 198666 h 323078"/>
                  <a:gd name="connsiteX17" fmla="*/ 78876 w 322701"/>
                  <a:gd name="connsiteY17" fmla="*/ 248528 h 323078"/>
                  <a:gd name="connsiteX18" fmla="*/ 88193 w 322701"/>
                  <a:gd name="connsiteY18" fmla="*/ 271541 h 323078"/>
                  <a:gd name="connsiteX19" fmla="*/ 246036 w 322701"/>
                  <a:gd name="connsiteY19" fmla="*/ 263322 h 32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2701" h="323078">
                    <a:moveTo>
                      <a:pt x="151769" y="313"/>
                    </a:moveTo>
                    <a:cubicBezTo>
                      <a:pt x="287689" y="-7906"/>
                      <a:pt x="371542" y="147708"/>
                      <a:pt x="291525" y="257843"/>
                    </a:cubicBezTo>
                    <a:cubicBezTo>
                      <a:pt x="223017" y="351540"/>
                      <a:pt x="77232" y="342773"/>
                      <a:pt x="20234" y="241405"/>
                    </a:cubicBezTo>
                    <a:cubicBezTo>
                      <a:pt x="-36765" y="140036"/>
                      <a:pt x="32839" y="7436"/>
                      <a:pt x="151769" y="313"/>
                    </a:cubicBezTo>
                    <a:close/>
                    <a:moveTo>
                      <a:pt x="272343" y="234282"/>
                    </a:moveTo>
                    <a:cubicBezTo>
                      <a:pt x="333726" y="131817"/>
                      <a:pt x="247680" y="7436"/>
                      <a:pt x="129298" y="34833"/>
                    </a:cubicBezTo>
                    <a:cubicBezTo>
                      <a:pt x="42156" y="55106"/>
                      <a:pt x="1599" y="160310"/>
                      <a:pt x="52021" y="234282"/>
                    </a:cubicBezTo>
                    <a:cubicBezTo>
                      <a:pt x="65175" y="205789"/>
                      <a:pt x="86001" y="184967"/>
                      <a:pt x="113952" y="170721"/>
                    </a:cubicBezTo>
                    <a:cubicBezTo>
                      <a:pt x="77780" y="134557"/>
                      <a:pt x="95866" y="72640"/>
                      <a:pt x="145192" y="60038"/>
                    </a:cubicBezTo>
                    <a:cubicBezTo>
                      <a:pt x="194518" y="47435"/>
                      <a:pt x="255353" y="121954"/>
                      <a:pt x="209864" y="170721"/>
                    </a:cubicBezTo>
                    <a:cubicBezTo>
                      <a:pt x="224661" y="179488"/>
                      <a:pt x="238911" y="188803"/>
                      <a:pt x="250420" y="201953"/>
                    </a:cubicBezTo>
                    <a:cubicBezTo>
                      <a:pt x="261930" y="215104"/>
                      <a:pt x="264122" y="223871"/>
                      <a:pt x="272343" y="234282"/>
                    </a:cubicBezTo>
                    <a:close/>
                    <a:moveTo>
                      <a:pt x="151769" y="89078"/>
                    </a:moveTo>
                    <a:cubicBezTo>
                      <a:pt x="115597" y="95654"/>
                      <a:pt x="116145" y="154831"/>
                      <a:pt x="153413" y="160310"/>
                    </a:cubicBezTo>
                    <a:cubicBezTo>
                      <a:pt x="213152" y="169077"/>
                      <a:pt x="211508" y="78120"/>
                      <a:pt x="151769" y="89078"/>
                    </a:cubicBezTo>
                    <a:close/>
                    <a:moveTo>
                      <a:pt x="246036" y="263322"/>
                    </a:moveTo>
                    <a:cubicBezTo>
                      <a:pt x="238363" y="206885"/>
                      <a:pt x="176980" y="176200"/>
                      <a:pt x="124914" y="198666"/>
                    </a:cubicBezTo>
                    <a:cubicBezTo>
                      <a:pt x="72848" y="221131"/>
                      <a:pt x="84905" y="228254"/>
                      <a:pt x="78876" y="248528"/>
                    </a:cubicBezTo>
                    <a:cubicBezTo>
                      <a:pt x="72848" y="268802"/>
                      <a:pt x="76136" y="263870"/>
                      <a:pt x="88193" y="271541"/>
                    </a:cubicBezTo>
                    <a:cubicBezTo>
                      <a:pt x="136423" y="304418"/>
                      <a:pt x="201095" y="299486"/>
                      <a:pt x="246036" y="263322"/>
                    </a:cubicBezTo>
                    <a:close/>
                  </a:path>
                </a:pathLst>
              </a:custGeom>
              <a:grpFill/>
              <a:ln w="5475" cap="flat">
                <a:noFill/>
                <a:prstDash val="solid"/>
                <a:miter/>
              </a:ln>
            </p:spPr>
            <p:txBody>
              <a:bodyPr rtlCol="0" anchor="ctr"/>
              <a:lstStyle/>
              <a:p>
                <a:endParaRPr lang="en-US"/>
              </a:p>
            </p:txBody>
          </p:sp>
          <p:sp>
            <p:nvSpPr>
              <p:cNvPr id="11" name="Freeform 86">
                <a:extLst>
                  <a:ext uri="{FF2B5EF4-FFF2-40B4-BE49-F238E27FC236}">
                    <a16:creationId xmlns:a16="http://schemas.microsoft.com/office/drawing/2014/main" id="{BEDB1173-3C01-87FC-FDD1-014ACA51E738}"/>
                  </a:ext>
                </a:extLst>
              </p:cNvPr>
              <p:cNvSpPr/>
              <p:nvPr/>
            </p:nvSpPr>
            <p:spPr>
              <a:xfrm>
                <a:off x="2463310" y="6308966"/>
                <a:ext cx="208363" cy="32615"/>
              </a:xfrm>
              <a:custGeom>
                <a:avLst/>
                <a:gdLst>
                  <a:gd name="connsiteX0" fmla="*/ 14621 w 208363"/>
                  <a:gd name="connsiteY0" fmla="*/ 0 h 32615"/>
                  <a:gd name="connsiteX1" fmla="*/ 191097 w 208363"/>
                  <a:gd name="connsiteY1" fmla="*/ 0 h 32615"/>
                  <a:gd name="connsiteX2" fmla="*/ 191097 w 208363"/>
                  <a:gd name="connsiteY2" fmla="*/ 30684 h 32615"/>
                  <a:gd name="connsiteX3" fmla="*/ 17361 w 208363"/>
                  <a:gd name="connsiteY3" fmla="*/ 30684 h 32615"/>
                  <a:gd name="connsiteX4" fmla="*/ 14073 w 208363"/>
                  <a:gd name="connsiteY4" fmla="*/ 0 h 32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63" h="32615">
                    <a:moveTo>
                      <a:pt x="14621" y="0"/>
                    </a:moveTo>
                    <a:lnTo>
                      <a:pt x="191097" y="0"/>
                    </a:lnTo>
                    <a:cubicBezTo>
                      <a:pt x="213568" y="1644"/>
                      <a:pt x="214664" y="28493"/>
                      <a:pt x="191097" y="30684"/>
                    </a:cubicBezTo>
                    <a:cubicBezTo>
                      <a:pt x="137387" y="36712"/>
                      <a:pt x="72715" y="26301"/>
                      <a:pt x="17361" y="30684"/>
                    </a:cubicBezTo>
                    <a:cubicBezTo>
                      <a:pt x="-3465" y="29041"/>
                      <a:pt x="-6754" y="4931"/>
                      <a:pt x="14073" y="0"/>
                    </a:cubicBezTo>
                    <a:close/>
                  </a:path>
                </a:pathLst>
              </a:custGeom>
              <a:grpFill/>
              <a:ln w="5475" cap="flat">
                <a:noFill/>
                <a:prstDash val="solid"/>
                <a:miter/>
              </a:ln>
            </p:spPr>
            <p:txBody>
              <a:bodyPr rtlCol="0" anchor="ctr"/>
              <a:lstStyle/>
              <a:p>
                <a:endParaRPr lang="en-US" dirty="0"/>
              </a:p>
            </p:txBody>
          </p:sp>
          <p:sp>
            <p:nvSpPr>
              <p:cNvPr id="12" name="Freeform 87">
                <a:extLst>
                  <a:ext uri="{FF2B5EF4-FFF2-40B4-BE49-F238E27FC236}">
                    <a16:creationId xmlns:a16="http://schemas.microsoft.com/office/drawing/2014/main" id="{6A0A2CA3-6667-CA8E-1C94-D0B6F1BC03E4}"/>
                  </a:ext>
                </a:extLst>
              </p:cNvPr>
              <p:cNvSpPr/>
              <p:nvPr/>
            </p:nvSpPr>
            <p:spPr>
              <a:xfrm>
                <a:off x="2463657" y="6256912"/>
                <a:ext cx="207698" cy="29040"/>
              </a:xfrm>
              <a:custGeom>
                <a:avLst/>
                <a:gdLst>
                  <a:gd name="connsiteX0" fmla="*/ 4409 w 207698"/>
                  <a:gd name="connsiteY0" fmla="*/ 25205 h 29040"/>
                  <a:gd name="connsiteX1" fmla="*/ 13726 w 207698"/>
                  <a:gd name="connsiteY1" fmla="*/ 0 h 29040"/>
                  <a:gd name="connsiteX2" fmla="*/ 194587 w 207698"/>
                  <a:gd name="connsiteY2" fmla="*/ 0 h 29040"/>
                  <a:gd name="connsiteX3" fmla="*/ 198423 w 207698"/>
                  <a:gd name="connsiteY3" fmla="*/ 27945 h 29040"/>
                  <a:gd name="connsiteX4" fmla="*/ 10437 w 207698"/>
                  <a:gd name="connsiteY4" fmla="*/ 29041 h 29040"/>
                  <a:gd name="connsiteX5" fmla="*/ 3860 w 207698"/>
                  <a:gd name="connsiteY5" fmla="*/ 25205 h 2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698" h="29040">
                    <a:moveTo>
                      <a:pt x="4409" y="25205"/>
                    </a:moveTo>
                    <a:cubicBezTo>
                      <a:pt x="-4361" y="15890"/>
                      <a:pt x="572" y="548"/>
                      <a:pt x="13726" y="0"/>
                    </a:cubicBezTo>
                    <a:lnTo>
                      <a:pt x="194587" y="0"/>
                    </a:lnTo>
                    <a:cubicBezTo>
                      <a:pt x="210481" y="1644"/>
                      <a:pt x="212125" y="20822"/>
                      <a:pt x="198423" y="27945"/>
                    </a:cubicBezTo>
                    <a:lnTo>
                      <a:pt x="10437" y="29041"/>
                    </a:lnTo>
                    <a:cubicBezTo>
                      <a:pt x="8245" y="27945"/>
                      <a:pt x="5505" y="26849"/>
                      <a:pt x="3860" y="25205"/>
                    </a:cubicBezTo>
                    <a:close/>
                  </a:path>
                </a:pathLst>
              </a:custGeom>
              <a:grpFill/>
              <a:ln w="5475" cap="flat">
                <a:noFill/>
                <a:prstDash val="solid"/>
                <a:miter/>
              </a:ln>
            </p:spPr>
            <p:txBody>
              <a:bodyPr rtlCol="0" anchor="ctr"/>
              <a:lstStyle/>
              <a:p>
                <a:endParaRPr lang="en-US"/>
              </a:p>
            </p:txBody>
          </p:sp>
          <p:sp>
            <p:nvSpPr>
              <p:cNvPr id="13" name="Freeform 88">
                <a:extLst>
                  <a:ext uri="{FF2B5EF4-FFF2-40B4-BE49-F238E27FC236}">
                    <a16:creationId xmlns:a16="http://schemas.microsoft.com/office/drawing/2014/main" id="{1D4E0362-9941-95FB-15B2-E607206B9D0D}"/>
                  </a:ext>
                </a:extLst>
              </p:cNvPr>
              <p:cNvSpPr/>
              <p:nvPr/>
            </p:nvSpPr>
            <p:spPr>
              <a:xfrm>
                <a:off x="2484229" y="6369995"/>
                <a:ext cx="207698" cy="29040"/>
              </a:xfrm>
              <a:custGeom>
                <a:avLst/>
                <a:gdLst>
                  <a:gd name="connsiteX0" fmla="*/ 3860 w 207698"/>
                  <a:gd name="connsiteY0" fmla="*/ 3836 h 29040"/>
                  <a:gd name="connsiteX1" fmla="*/ 10437 w 207698"/>
                  <a:gd name="connsiteY1" fmla="*/ 0 h 29040"/>
                  <a:gd name="connsiteX2" fmla="*/ 198423 w 207698"/>
                  <a:gd name="connsiteY2" fmla="*/ 1096 h 29040"/>
                  <a:gd name="connsiteX3" fmla="*/ 194587 w 207698"/>
                  <a:gd name="connsiteY3" fmla="*/ 29041 h 29040"/>
                  <a:gd name="connsiteX4" fmla="*/ 13726 w 207698"/>
                  <a:gd name="connsiteY4" fmla="*/ 29041 h 29040"/>
                  <a:gd name="connsiteX5" fmla="*/ 4409 w 207698"/>
                  <a:gd name="connsiteY5" fmla="*/ 3836 h 2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698" h="29040">
                    <a:moveTo>
                      <a:pt x="3860" y="3836"/>
                    </a:moveTo>
                    <a:cubicBezTo>
                      <a:pt x="5505" y="2192"/>
                      <a:pt x="8245" y="1096"/>
                      <a:pt x="10437" y="0"/>
                    </a:cubicBezTo>
                    <a:lnTo>
                      <a:pt x="198423" y="1096"/>
                    </a:lnTo>
                    <a:cubicBezTo>
                      <a:pt x="212125" y="8219"/>
                      <a:pt x="210481" y="27397"/>
                      <a:pt x="194587" y="29041"/>
                    </a:cubicBezTo>
                    <a:lnTo>
                      <a:pt x="13726" y="29041"/>
                    </a:lnTo>
                    <a:cubicBezTo>
                      <a:pt x="572" y="28493"/>
                      <a:pt x="-4360" y="13151"/>
                      <a:pt x="4409" y="3836"/>
                    </a:cubicBezTo>
                    <a:close/>
                  </a:path>
                </a:pathLst>
              </a:custGeom>
              <a:grpFill/>
              <a:ln w="5475" cap="flat">
                <a:noFill/>
                <a:prstDash val="solid"/>
                <a:miter/>
              </a:ln>
            </p:spPr>
            <p:txBody>
              <a:bodyPr rtlCol="0" anchor="ctr"/>
              <a:lstStyle/>
              <a:p>
                <a:endParaRPr lang="en-US"/>
              </a:p>
            </p:txBody>
          </p:sp>
        </p:grpSp>
        <p:sp>
          <p:nvSpPr>
            <p:cNvPr id="8" name="Freeform 83">
              <a:extLst>
                <a:ext uri="{FF2B5EF4-FFF2-40B4-BE49-F238E27FC236}">
                  <a16:creationId xmlns:a16="http://schemas.microsoft.com/office/drawing/2014/main" id="{E10CE418-69D6-C700-5597-9AE911A59F21}"/>
                </a:ext>
              </a:extLst>
            </p:cNvPr>
            <p:cNvSpPr/>
            <p:nvPr/>
          </p:nvSpPr>
          <p:spPr>
            <a:xfrm>
              <a:off x="2083233" y="6389501"/>
              <a:ext cx="262984" cy="203296"/>
            </a:xfrm>
            <a:custGeom>
              <a:avLst/>
              <a:gdLst>
                <a:gd name="connsiteX0" fmla="*/ 242336 w 262984"/>
                <a:gd name="connsiteY0" fmla="*/ 203297 h 203296"/>
                <a:gd name="connsiteX1" fmla="*/ 220413 w 262984"/>
                <a:gd name="connsiteY1" fmla="*/ 170968 h 203296"/>
                <a:gd name="connsiteX2" fmla="*/ 179857 w 262984"/>
                <a:gd name="connsiteY2" fmla="*/ 139736 h 203296"/>
                <a:gd name="connsiteX3" fmla="*/ 115185 w 262984"/>
                <a:gd name="connsiteY3" fmla="*/ 29053 h 203296"/>
                <a:gd name="connsiteX4" fmla="*/ 83946 w 262984"/>
                <a:gd name="connsiteY4" fmla="*/ 139736 h 203296"/>
                <a:gd name="connsiteX5" fmla="*/ 22014 w 262984"/>
                <a:gd name="connsiteY5" fmla="*/ 203297 h 203296"/>
                <a:gd name="connsiteX6" fmla="*/ 99291 w 262984"/>
                <a:gd name="connsiteY6" fmla="*/ 3848 h 203296"/>
                <a:gd name="connsiteX7" fmla="*/ 242336 w 262984"/>
                <a:gd name="connsiteY7" fmla="*/ 203297 h 203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984" h="203296">
                  <a:moveTo>
                    <a:pt x="242336" y="203297"/>
                  </a:moveTo>
                  <a:cubicBezTo>
                    <a:pt x="234115" y="192886"/>
                    <a:pt x="229182" y="181379"/>
                    <a:pt x="220413" y="170968"/>
                  </a:cubicBezTo>
                  <a:cubicBezTo>
                    <a:pt x="211644" y="160558"/>
                    <a:pt x="194654" y="148503"/>
                    <a:pt x="179857" y="139736"/>
                  </a:cubicBezTo>
                  <a:cubicBezTo>
                    <a:pt x="225346" y="90970"/>
                    <a:pt x="179857" y="12615"/>
                    <a:pt x="115185" y="29053"/>
                  </a:cubicBezTo>
                  <a:cubicBezTo>
                    <a:pt x="50514" y="45491"/>
                    <a:pt x="47773" y="103572"/>
                    <a:pt x="83946" y="139736"/>
                  </a:cubicBezTo>
                  <a:cubicBezTo>
                    <a:pt x="55994" y="153982"/>
                    <a:pt x="35168" y="174804"/>
                    <a:pt x="22014" y="203297"/>
                  </a:cubicBezTo>
                  <a:cubicBezTo>
                    <a:pt x="-28407" y="129325"/>
                    <a:pt x="12149" y="24121"/>
                    <a:pt x="99291" y="3848"/>
                  </a:cubicBezTo>
                  <a:cubicBezTo>
                    <a:pt x="218221" y="-23549"/>
                    <a:pt x="304267" y="100833"/>
                    <a:pt x="242336" y="203297"/>
                  </a:cubicBezTo>
                  <a:close/>
                </a:path>
              </a:pathLst>
            </a:custGeom>
            <a:solidFill>
              <a:srgbClr val="B2CFAD"/>
            </a:solidFill>
            <a:ln w="5475" cap="flat">
              <a:noFill/>
              <a:prstDash val="solid"/>
              <a:miter/>
            </a:ln>
          </p:spPr>
          <p:txBody>
            <a:bodyPr rtlCol="0" anchor="ctr"/>
            <a:lstStyle/>
            <a:p>
              <a:endParaRPr lang="en-US"/>
            </a:p>
          </p:txBody>
        </p:sp>
      </p:grpSp>
    </p:spTree>
    <p:extLst>
      <p:ext uri="{BB962C8B-B14F-4D97-AF65-F5344CB8AC3E}">
        <p14:creationId xmlns:p14="http://schemas.microsoft.com/office/powerpoint/2010/main" val="21537329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E2416-2D41-6191-FA9C-4A0D414AC2D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95FE396-A99F-A6FF-2C33-DE6D62ED5CB0}"/>
              </a:ext>
            </a:extLst>
          </p:cNvPr>
          <p:cNvSpPr>
            <a:spLocks noGrp="1"/>
          </p:cNvSpPr>
          <p:nvPr>
            <p:ph type="body" sz="quarter" idx="16"/>
          </p:nvPr>
        </p:nvSpPr>
        <p:spPr>
          <a:prstGeom prst="rect">
            <a:avLst/>
          </a:prstGeom>
        </p:spPr>
        <p:txBody>
          <a:bodyPr/>
          <a:lstStyle/>
          <a:p>
            <a:r>
              <a:rPr lang="en-US" dirty="0"/>
              <a:t>Øvelse for elever</a:t>
            </a:r>
          </a:p>
          <a:p>
            <a:r>
              <a:rPr lang="en-IE" dirty="0"/>
              <a:t>Evaluering af en madinfluencer</a:t>
            </a:r>
            <a:endParaRPr lang="en-US" dirty="0"/>
          </a:p>
        </p:txBody>
      </p:sp>
      <p:sp>
        <p:nvSpPr>
          <p:cNvPr id="3" name="Text Placeholder 2">
            <a:extLst>
              <a:ext uri="{FF2B5EF4-FFF2-40B4-BE49-F238E27FC236}">
                <a16:creationId xmlns:a16="http://schemas.microsoft.com/office/drawing/2014/main" id="{8F5592BF-9C4C-C3D1-7156-03563AF16EB6}"/>
              </a:ext>
            </a:extLst>
          </p:cNvPr>
          <p:cNvSpPr>
            <a:spLocks noGrp="1"/>
          </p:cNvSpPr>
          <p:nvPr>
            <p:ph type="body" sz="quarter" idx="19"/>
          </p:nvPr>
        </p:nvSpPr>
        <p:spPr>
          <a:xfrm>
            <a:off x="389299" y="2435180"/>
            <a:ext cx="11092548" cy="3781929"/>
          </a:xfrm>
          <a:prstGeom prst="rect">
            <a:avLst/>
          </a:prstGeom>
        </p:spPr>
        <p:txBody>
          <a:bodyPr/>
          <a:lstStyle/>
          <a:p>
            <a:r>
              <a:rPr lang="en-US" dirty="0"/>
              <a:t>Eleverne vælger </a:t>
            </a:r>
            <a:r>
              <a:rPr lang="en-US" b="1" dirty="0"/>
              <a:t>en madinfluencer, </a:t>
            </a:r>
            <a:r>
              <a:rPr lang="en-US" dirty="0"/>
              <a:t>som de allerede følger, gennemgår influencerens indhold og besvarer kort følgende:</a:t>
            </a:r>
          </a:p>
          <a:p>
            <a:pPr marL="457200" indent="-457200">
              <a:buFont typeface="+mj-lt"/>
              <a:buAutoNum type="arabicPeriod"/>
            </a:pPr>
            <a:r>
              <a:rPr lang="en-US" dirty="0"/>
              <a:t> </a:t>
            </a:r>
            <a:r>
              <a:rPr lang="en-US" b="1" dirty="0"/>
              <a:t>Fortællestil – </a:t>
            </a:r>
            <a:r>
              <a:rPr lang="en-US" dirty="0"/>
              <a:t>Hvilken type historier deles der? (opskrifter, livsstil, bæredygtighed, kultur, trends)</a:t>
            </a:r>
          </a:p>
          <a:p>
            <a:pPr marL="457200" indent="-457200">
              <a:buFont typeface="+mj-lt"/>
              <a:buAutoNum type="arabicPeriod"/>
            </a:pPr>
            <a:r>
              <a:rPr lang="en-US" b="1" dirty="0"/>
              <a:t>Budskaber om bæredygtighed </a:t>
            </a:r>
            <a:r>
              <a:rPr lang="en-US" dirty="0"/>
              <a:t>– Nævnes emner om bæredygtighed? Hvis ja, er de specifikke, konsistente og troværdige?</a:t>
            </a:r>
          </a:p>
          <a:p>
            <a:pPr marL="457200" indent="-457200">
              <a:buFont typeface="+mj-lt"/>
              <a:buAutoNum type="arabicPeriod"/>
            </a:pPr>
            <a:r>
              <a:rPr lang="en-US" b="1" dirty="0"/>
              <a:t>Autenticitet og gennemsigtighed – </a:t>
            </a:r>
            <a:r>
              <a:rPr lang="en-US" dirty="0"/>
              <a:t>Er sponsorerede indlæg tydeligt mærket? Virker indholdet ægte eller salgsfremmende?</a:t>
            </a:r>
          </a:p>
          <a:p>
            <a:pPr marL="457200" indent="-457200">
              <a:buFont typeface="+mj-lt"/>
              <a:buAutoNum type="arabicPeriod"/>
            </a:pPr>
            <a:r>
              <a:rPr lang="en-US" b="1" dirty="0"/>
              <a:t>Digitale kommunikationsteknikker – </a:t>
            </a:r>
            <a:r>
              <a:rPr lang="en-US" dirty="0"/>
              <a:t>Brug af billeder, video, billedtekster, tone og værktøjer til at skabe engagement</a:t>
            </a:r>
          </a:p>
          <a:p>
            <a:pPr marL="457200" indent="-457200">
              <a:buFont typeface="+mj-lt"/>
              <a:buAutoNum type="arabicPeriod"/>
            </a:pPr>
            <a:r>
              <a:rPr lang="en-US" b="1" dirty="0"/>
              <a:t>Indflydelse på </a:t>
            </a:r>
            <a:r>
              <a:rPr lang="en-US" b="1" dirty="0" err="1"/>
              <a:t>adfærd </a:t>
            </a:r>
            <a:r>
              <a:rPr lang="en-US" dirty="0"/>
              <a:t>– Hvordan kan denne influencer påvirke madvalg eller holdninger?</a:t>
            </a:r>
          </a:p>
        </p:txBody>
      </p:sp>
      <p:grpSp>
        <p:nvGrpSpPr>
          <p:cNvPr id="2" name="Group 1">
            <a:extLst>
              <a:ext uri="{FF2B5EF4-FFF2-40B4-BE49-F238E27FC236}">
                <a16:creationId xmlns:a16="http://schemas.microsoft.com/office/drawing/2014/main" id="{0DAB1ED8-6DA0-FB2B-C4E7-C8DBACB4A9D1}"/>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92F13229-0411-98B7-40D8-4210F6C76CA6}"/>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A22F681D-7A4F-DACB-AC80-F7B3A7B43E75}"/>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2AE7AD72-9E7E-8DFF-339F-917673979365}"/>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21C4462-4077-1C9A-8F01-7F1FAD1949FC}"/>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E01B63F-E33A-D52F-D661-6066E365B669}"/>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658684E3-65FF-F141-D37B-91002C9F2F8C}"/>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FE353894-338E-FC44-6536-FF8B4C9F35C3}"/>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FE7A466-8063-3ED2-1CF4-F35996A8FED1}"/>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FF66EA2-C7B4-E50E-F825-7BBAE4B391BD}"/>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9074017-C482-DC08-9330-2A9BC17C7B9D}"/>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grpSp>
        <p:nvGrpSpPr>
          <p:cNvPr id="15" name="Graphic 3">
            <a:extLst>
              <a:ext uri="{FF2B5EF4-FFF2-40B4-BE49-F238E27FC236}">
                <a16:creationId xmlns:a16="http://schemas.microsoft.com/office/drawing/2014/main" id="{735591E7-168B-00DC-B743-D5982C2CA94E}"/>
              </a:ext>
            </a:extLst>
          </p:cNvPr>
          <p:cNvGrpSpPr/>
          <p:nvPr/>
        </p:nvGrpSpPr>
        <p:grpSpPr>
          <a:xfrm>
            <a:off x="7071506" y="428539"/>
            <a:ext cx="1088878" cy="1111078"/>
            <a:chOff x="8424689" y="5374597"/>
            <a:chExt cx="1088878" cy="1111078"/>
          </a:xfrm>
          <a:solidFill>
            <a:schemeClr val="bg1"/>
          </a:solidFill>
        </p:grpSpPr>
        <p:sp>
          <p:nvSpPr>
            <p:cNvPr id="16" name="Freeform 1258">
              <a:extLst>
                <a:ext uri="{FF2B5EF4-FFF2-40B4-BE49-F238E27FC236}">
                  <a16:creationId xmlns:a16="http://schemas.microsoft.com/office/drawing/2014/main" id="{DADB853A-56A4-BE6E-6A22-92A29E31E917}"/>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26F46"/>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E91072D6-C194-73E4-2D13-01695EAFF1D8}"/>
                </a:ext>
              </a:extLst>
            </p:cNvPr>
            <p:cNvGrpSpPr/>
            <p:nvPr/>
          </p:nvGrpSpPr>
          <p:grpSpPr>
            <a:xfrm>
              <a:off x="8424689" y="5374597"/>
              <a:ext cx="1088878" cy="1111078"/>
              <a:chOff x="8424689" y="5374597"/>
              <a:chExt cx="1088878" cy="1111078"/>
            </a:xfrm>
            <a:grpFill/>
          </p:grpSpPr>
          <p:grpSp>
            <p:nvGrpSpPr>
              <p:cNvPr id="18" name="Graphic 3">
                <a:extLst>
                  <a:ext uri="{FF2B5EF4-FFF2-40B4-BE49-F238E27FC236}">
                    <a16:creationId xmlns:a16="http://schemas.microsoft.com/office/drawing/2014/main" id="{B5DA78B3-F3F1-C22A-5003-20D00E53108E}"/>
                  </a:ext>
                </a:extLst>
              </p:cNvPr>
              <p:cNvGrpSpPr/>
              <p:nvPr/>
            </p:nvGrpSpPr>
            <p:grpSpPr>
              <a:xfrm>
                <a:off x="8424689" y="5374597"/>
                <a:ext cx="943956" cy="1111078"/>
                <a:chOff x="8424689" y="5374597"/>
                <a:chExt cx="943956" cy="1111078"/>
              </a:xfrm>
              <a:grpFill/>
            </p:grpSpPr>
            <p:sp>
              <p:nvSpPr>
                <p:cNvPr id="28" name="Freeform 1270">
                  <a:extLst>
                    <a:ext uri="{FF2B5EF4-FFF2-40B4-BE49-F238E27FC236}">
                      <a16:creationId xmlns:a16="http://schemas.microsoft.com/office/drawing/2014/main" id="{FEF6C484-3148-424A-1134-6FE91CA5940B}"/>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29" name="Freeform 1271">
                  <a:extLst>
                    <a:ext uri="{FF2B5EF4-FFF2-40B4-BE49-F238E27FC236}">
                      <a16:creationId xmlns:a16="http://schemas.microsoft.com/office/drawing/2014/main" id="{DAE5C146-29CC-5085-6E52-0037AECBCE43}"/>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19" name="Freeform 1261">
                <a:extLst>
                  <a:ext uri="{FF2B5EF4-FFF2-40B4-BE49-F238E27FC236}">
                    <a16:creationId xmlns:a16="http://schemas.microsoft.com/office/drawing/2014/main" id="{E268E3A8-E74A-9A47-0F58-757B31E54D5F}"/>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20" name="Freeform 1262">
                <a:extLst>
                  <a:ext uri="{FF2B5EF4-FFF2-40B4-BE49-F238E27FC236}">
                    <a16:creationId xmlns:a16="http://schemas.microsoft.com/office/drawing/2014/main" id="{C63680AD-C80F-778D-F2A8-5E223894F763}"/>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21" name="Freeform 1263">
                <a:extLst>
                  <a:ext uri="{FF2B5EF4-FFF2-40B4-BE49-F238E27FC236}">
                    <a16:creationId xmlns:a16="http://schemas.microsoft.com/office/drawing/2014/main" id="{BD493C6E-9F8F-7D12-DEF0-052D5B6CEB1F}"/>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22" name="Freeform 1264">
                <a:extLst>
                  <a:ext uri="{FF2B5EF4-FFF2-40B4-BE49-F238E27FC236}">
                    <a16:creationId xmlns:a16="http://schemas.microsoft.com/office/drawing/2014/main" id="{5D5E0155-A036-1E11-5785-892CEA444A6B}"/>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23" name="Freeform 1265">
                <a:extLst>
                  <a:ext uri="{FF2B5EF4-FFF2-40B4-BE49-F238E27FC236}">
                    <a16:creationId xmlns:a16="http://schemas.microsoft.com/office/drawing/2014/main" id="{5C1A981D-C565-5BB3-0610-2FCE2DF949E0}"/>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24" name="Freeform 1266">
                <a:extLst>
                  <a:ext uri="{FF2B5EF4-FFF2-40B4-BE49-F238E27FC236}">
                    <a16:creationId xmlns:a16="http://schemas.microsoft.com/office/drawing/2014/main" id="{B0B2CB5D-A6FE-3488-0A6C-EDAB4C9CFE72}"/>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25" name="Freeform 1267">
                <a:extLst>
                  <a:ext uri="{FF2B5EF4-FFF2-40B4-BE49-F238E27FC236}">
                    <a16:creationId xmlns:a16="http://schemas.microsoft.com/office/drawing/2014/main" id="{3E54D20D-0B1F-C5D1-765C-C31723A9F5BB}"/>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26" name="Freeform 1268">
                <a:extLst>
                  <a:ext uri="{FF2B5EF4-FFF2-40B4-BE49-F238E27FC236}">
                    <a16:creationId xmlns:a16="http://schemas.microsoft.com/office/drawing/2014/main" id="{84EEF150-D8F7-85F1-C857-FDE63A68F9A8}"/>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27" name="Freeform 1269">
                <a:extLst>
                  <a:ext uri="{FF2B5EF4-FFF2-40B4-BE49-F238E27FC236}">
                    <a16:creationId xmlns:a16="http://schemas.microsoft.com/office/drawing/2014/main" id="{56570F6B-A438-EA46-3932-F8AB7CC6A175}"/>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413279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C3C86-6339-10BE-DCE4-535A01F1A70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F2D3A60-227D-3DFB-8438-97F0BBA5744F}"/>
              </a:ext>
            </a:extLst>
          </p:cNvPr>
          <p:cNvSpPr>
            <a:spLocks noGrp="1"/>
          </p:cNvSpPr>
          <p:nvPr>
            <p:ph type="body" sz="quarter" idx="19"/>
          </p:nvPr>
        </p:nvSpPr>
        <p:spPr>
          <a:xfrm>
            <a:off x="904856" y="1718652"/>
            <a:ext cx="10052954" cy="4250335"/>
          </a:xfrm>
          <a:prstGeom prst="rect">
            <a:avLst/>
          </a:prstGeom>
        </p:spPr>
        <p:txBody>
          <a:bodyPr lIns="91440" tIns="45720" rIns="91440" bIns="45720" anchor="t"/>
          <a:lstStyle/>
          <a:p>
            <a:pPr fontAlgn="base"/>
            <a:r>
              <a:rPr lang="en-US" b="1" dirty="0"/>
              <a:t>Modul 5 — FØDEVAREINNOVATION OG DIGITALE FÆRDIGHEDER TIL FREMTIDEN</a:t>
            </a:r>
            <a:r>
              <a:rPr lang="en-US" dirty="0"/>
              <a:t> </a:t>
            </a:r>
          </a:p>
          <a:p>
            <a:pPr fontAlgn="base"/>
            <a:r>
              <a:rPr lang="en-US" i="1" dirty="0"/>
              <a:t>Teknologi, AI, fremtidige færdigheder og kompetencer</a:t>
            </a:r>
            <a:r>
              <a:rPr lang="en-US" dirty="0"/>
              <a:t> </a:t>
            </a:r>
          </a:p>
          <a:p>
            <a:pPr fontAlgn="base"/>
            <a:endParaRPr lang="en-US" dirty="0"/>
          </a:p>
          <a:p>
            <a:r>
              <a:rPr lang="en-US" i="1" dirty="0"/>
              <a:t>I dette modul vil LO1-studerende udvikle en forståelse for, hvordan digitale teknologier og værktøjer transformerer fødevaresektoren, herunder brugen af apps, smarte systemer og grundlæggende AI-applikationer, der understøtter bæredygtighed, reducerer madspild og forbedrer kommunikationen inden for fødevare-, turisme- og hotel- og restaurationsbranchen.</a:t>
            </a:r>
            <a:endParaRPr lang="en-US" i="1" dirty="0">
              <a:ea typeface="Calibri"/>
              <a:cs typeface="Calibri"/>
            </a:endParaRPr>
          </a:p>
          <a:p>
            <a:endParaRPr lang="en-US" i="1" dirty="0"/>
          </a:p>
          <a:p>
            <a:r>
              <a:rPr lang="en-US" i="1" dirty="0"/>
              <a:t>LO2-studerende vil identificere og skabe bevidsthed om de fremtidige digitale færdigheder, der kræves i et moderne fødevarelandskab, og adressere de nuværende digitale kompetencegaps i arbejdsstyrken i SMV'er inden for fødevarer, fødevareturisme og hotel- og restaurationsbranchen i hele Europa.</a:t>
            </a:r>
            <a:endParaRPr lang="en-US" i="1" dirty="0">
              <a:ea typeface="Calibri" panose="020F0502020204030204"/>
              <a:cs typeface="Calibri" panose="020F0502020204030204"/>
            </a:endParaRPr>
          </a:p>
          <a:p>
            <a:endParaRPr lang="en-US" i="1" dirty="0">
              <a:ea typeface="Calibri" panose="020F0502020204030204"/>
              <a:cs typeface="Calibri" panose="020F0502020204030204"/>
            </a:endParaRPr>
          </a:p>
          <a:p>
            <a:pPr fontAlgn="base"/>
            <a:endParaRPr lang="en-US" dirty="0"/>
          </a:p>
        </p:txBody>
      </p:sp>
      <p:sp>
        <p:nvSpPr>
          <p:cNvPr id="6" name="Text Placeholder 1">
            <a:extLst>
              <a:ext uri="{FF2B5EF4-FFF2-40B4-BE49-F238E27FC236}">
                <a16:creationId xmlns:a16="http://schemas.microsoft.com/office/drawing/2014/main" id="{D91A7042-9C5B-4479-E138-5946074A7485}"/>
              </a:ext>
            </a:extLst>
          </p:cNvPr>
          <p:cNvSpPr txBox="1">
            <a:spLocks/>
          </p:cNvSpPr>
          <p:nvPr/>
        </p:nvSpPr>
        <p:spPr>
          <a:xfrm>
            <a:off x="-1" y="650590"/>
            <a:ext cx="9922214"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a:lnSpc>
                <a:spcPct val="100000"/>
              </a:lnSpc>
            </a:pPr>
            <a:r>
              <a:rPr lang="en-US" dirty="0">
                <a:solidFill>
                  <a:schemeClr val="bg1"/>
                </a:solidFill>
              </a:rPr>
              <a:t>DETTE MODUL OG LÆRINGSMÅLENE</a:t>
            </a:r>
          </a:p>
        </p:txBody>
      </p:sp>
    </p:spTree>
    <p:extLst>
      <p:ext uri="{BB962C8B-B14F-4D97-AF65-F5344CB8AC3E}">
        <p14:creationId xmlns:p14="http://schemas.microsoft.com/office/powerpoint/2010/main" val="24260385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715B3F-36C6-1744-A818-1C313751D24C}"/>
              </a:ext>
            </a:extLst>
          </p:cNvPr>
          <p:cNvSpPr>
            <a:spLocks noGrp="1"/>
          </p:cNvSpPr>
          <p:nvPr>
            <p:ph type="body" sz="quarter" idx="18"/>
          </p:nvPr>
        </p:nvSpPr>
        <p:spPr>
          <a:xfrm>
            <a:off x="4840611" y="614687"/>
            <a:ext cx="6341766" cy="5166427"/>
          </a:xfrm>
        </p:spPr>
        <p:txBody>
          <a:bodyPr/>
          <a:lstStyle/>
          <a:p>
            <a:r>
              <a:rPr lang="en-US" sz="2200" dirty="0"/>
              <a:t>I dette modul har du undersøgt, hvordan digitale værktøjer og grundlæggende kunstig intelligens ændrer fødevare-, turisme- og hotel- og restaurationsbranchen. Du har lært, hvordan teknologi kan bidrage til at reducere madspild, fremme bæredygtighed, forbedre kommunikationen og gøre fødevaresystemerne mere effektive og gennemsigtige.</a:t>
            </a:r>
          </a:p>
          <a:p>
            <a:endParaRPr lang="en-US" sz="2200" dirty="0"/>
          </a:p>
          <a:p>
            <a:r>
              <a:rPr lang="en-US" sz="2200" dirty="0"/>
              <a:t>Du har også opdaget de fremtidige kompetencer, der er nødvendige for at arbejde trygt i et moderne fødevaremiljø, herunder digital bevidsthed, bæredygtighedstænkning, grundlæggende datakompetencer og kreativ digital kommunikation. Disse kompetencer vil hjælpe dig med at tilpasse dig forandringer og bidrage positivt til mere bæredygtige fødevaresystemer, når du går ind i professionelle roller.</a:t>
            </a:r>
            <a:endParaRPr lang="en-IE" sz="2200" dirty="0"/>
          </a:p>
        </p:txBody>
      </p:sp>
      <p:sp>
        <p:nvSpPr>
          <p:cNvPr id="3" name="Text Placeholder 2">
            <a:extLst>
              <a:ext uri="{FF2B5EF4-FFF2-40B4-BE49-F238E27FC236}">
                <a16:creationId xmlns:a16="http://schemas.microsoft.com/office/drawing/2014/main" id="{AC7B1CCE-488C-0036-0B96-9F37139E220E}"/>
              </a:ext>
            </a:extLst>
          </p:cNvPr>
          <p:cNvSpPr>
            <a:spLocks noGrp="1"/>
          </p:cNvSpPr>
          <p:nvPr>
            <p:ph type="body" sz="quarter" idx="16"/>
          </p:nvPr>
        </p:nvSpPr>
        <p:spPr/>
        <p:txBody>
          <a:bodyPr/>
          <a:lstStyle/>
          <a:p>
            <a:r>
              <a:rPr lang="en-IE" dirty="0"/>
              <a:t>KONKLUSION</a:t>
            </a:r>
          </a:p>
        </p:txBody>
      </p:sp>
      <p:grpSp>
        <p:nvGrpSpPr>
          <p:cNvPr id="4" name="Graphic 3">
            <a:extLst>
              <a:ext uri="{FF2B5EF4-FFF2-40B4-BE49-F238E27FC236}">
                <a16:creationId xmlns:a16="http://schemas.microsoft.com/office/drawing/2014/main" id="{AED4943C-7C8D-9AAC-CE75-5E85408BFC55}"/>
              </a:ext>
            </a:extLst>
          </p:cNvPr>
          <p:cNvGrpSpPr/>
          <p:nvPr/>
        </p:nvGrpSpPr>
        <p:grpSpPr>
          <a:xfrm>
            <a:off x="895134" y="2246781"/>
            <a:ext cx="2032544" cy="2006646"/>
            <a:chOff x="8424689" y="1951807"/>
            <a:chExt cx="1086136" cy="1105415"/>
          </a:xfrm>
          <a:solidFill>
            <a:schemeClr val="bg1"/>
          </a:solidFill>
        </p:grpSpPr>
        <p:grpSp>
          <p:nvGrpSpPr>
            <p:cNvPr id="5" name="Graphic 3">
              <a:extLst>
                <a:ext uri="{FF2B5EF4-FFF2-40B4-BE49-F238E27FC236}">
                  <a16:creationId xmlns:a16="http://schemas.microsoft.com/office/drawing/2014/main" id="{E0C1AD2B-509E-5D42-401D-5C215BD431CA}"/>
                </a:ext>
              </a:extLst>
            </p:cNvPr>
            <p:cNvGrpSpPr/>
            <p:nvPr/>
          </p:nvGrpSpPr>
          <p:grpSpPr>
            <a:xfrm>
              <a:off x="8424689" y="1951807"/>
              <a:ext cx="1086136" cy="1105415"/>
              <a:chOff x="8424689" y="1951807"/>
              <a:chExt cx="1086136" cy="1105415"/>
            </a:xfrm>
            <a:grpFill/>
          </p:grpSpPr>
          <p:sp>
            <p:nvSpPr>
              <p:cNvPr id="12" name="Freeform 1420">
                <a:extLst>
                  <a:ext uri="{FF2B5EF4-FFF2-40B4-BE49-F238E27FC236}">
                    <a16:creationId xmlns:a16="http://schemas.microsoft.com/office/drawing/2014/main" id="{588CE84D-C66F-E210-7E28-1FD6C6516809}"/>
                  </a:ext>
                </a:extLst>
              </p:cNvPr>
              <p:cNvSpPr/>
              <p:nvPr/>
            </p:nvSpPr>
            <p:spPr>
              <a:xfrm>
                <a:off x="8424689" y="2431873"/>
                <a:ext cx="400444" cy="549541"/>
              </a:xfrm>
              <a:custGeom>
                <a:avLst/>
                <a:gdLst>
                  <a:gd name="connsiteX0" fmla="*/ 205708 w 400444"/>
                  <a:gd name="connsiteY0" fmla="*/ 548552 h 549541"/>
                  <a:gd name="connsiteX1" fmla="*/ 219421 w 400444"/>
                  <a:gd name="connsiteY1" fmla="*/ 540324 h 549541"/>
                  <a:gd name="connsiteX2" fmla="*/ 400444 w 400444"/>
                  <a:gd name="connsiteY2" fmla="*/ 197479 h 549541"/>
                  <a:gd name="connsiteX3" fmla="*/ 197479 w 400444"/>
                  <a:gd name="connsiteY3" fmla="*/ 0 h 549541"/>
                  <a:gd name="connsiteX4" fmla="*/ 0 w 400444"/>
                  <a:gd name="connsiteY4" fmla="*/ 202965 h 549541"/>
                  <a:gd name="connsiteX5" fmla="*/ 191994 w 400444"/>
                  <a:gd name="connsiteY5" fmla="*/ 537582 h 549541"/>
                  <a:gd name="connsiteX6" fmla="*/ 205708 w 400444"/>
                  <a:gd name="connsiteY6" fmla="*/ 548552 h 549541"/>
                  <a:gd name="connsiteX7" fmla="*/ 205708 w 400444"/>
                  <a:gd name="connsiteY7" fmla="*/ 548552 h 549541"/>
                  <a:gd name="connsiteX8" fmla="*/ 197479 w 400444"/>
                  <a:gd name="connsiteY8" fmla="*/ 41141 h 549541"/>
                  <a:gd name="connsiteX9" fmla="*/ 364788 w 400444"/>
                  <a:gd name="connsiteY9" fmla="*/ 202965 h 549541"/>
                  <a:gd name="connsiteX10" fmla="*/ 205708 w 400444"/>
                  <a:gd name="connsiteY10" fmla="*/ 504669 h 549541"/>
                  <a:gd name="connsiteX11" fmla="*/ 35656 w 400444"/>
                  <a:gd name="connsiteY11" fmla="*/ 208450 h 549541"/>
                  <a:gd name="connsiteX12" fmla="*/ 197479 w 400444"/>
                  <a:gd name="connsiteY12" fmla="*/ 41141 h 549541"/>
                  <a:gd name="connsiteX13" fmla="*/ 197479 w 400444"/>
                  <a:gd name="connsiteY13" fmla="*/ 41141 h 54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444" h="549541">
                    <a:moveTo>
                      <a:pt x="205708" y="548552"/>
                    </a:moveTo>
                    <a:cubicBezTo>
                      <a:pt x="211193" y="548552"/>
                      <a:pt x="216678" y="545810"/>
                      <a:pt x="219421" y="540324"/>
                    </a:cubicBezTo>
                    <a:cubicBezTo>
                      <a:pt x="227649" y="532096"/>
                      <a:pt x="400444" y="304447"/>
                      <a:pt x="400444" y="197479"/>
                    </a:cubicBezTo>
                    <a:cubicBezTo>
                      <a:pt x="397701" y="87768"/>
                      <a:pt x="307189" y="0"/>
                      <a:pt x="197479" y="0"/>
                    </a:cubicBezTo>
                    <a:cubicBezTo>
                      <a:pt x="87768" y="0"/>
                      <a:pt x="0" y="93254"/>
                      <a:pt x="0" y="202965"/>
                    </a:cubicBezTo>
                    <a:cubicBezTo>
                      <a:pt x="2743" y="309932"/>
                      <a:pt x="183765" y="529353"/>
                      <a:pt x="191994" y="537582"/>
                    </a:cubicBezTo>
                    <a:cubicBezTo>
                      <a:pt x="194737" y="548552"/>
                      <a:pt x="200222" y="551295"/>
                      <a:pt x="205708" y="548552"/>
                    </a:cubicBezTo>
                    <a:lnTo>
                      <a:pt x="205708" y="548552"/>
                    </a:lnTo>
                    <a:close/>
                    <a:moveTo>
                      <a:pt x="197479" y="41141"/>
                    </a:moveTo>
                    <a:cubicBezTo>
                      <a:pt x="287991" y="38399"/>
                      <a:pt x="362045" y="112453"/>
                      <a:pt x="364788" y="202965"/>
                    </a:cubicBezTo>
                    <a:cubicBezTo>
                      <a:pt x="364788" y="274276"/>
                      <a:pt x="260563" y="430614"/>
                      <a:pt x="205708" y="504669"/>
                    </a:cubicBezTo>
                    <a:cubicBezTo>
                      <a:pt x="148109" y="433357"/>
                      <a:pt x="38399" y="279762"/>
                      <a:pt x="35656" y="208450"/>
                    </a:cubicBezTo>
                    <a:cubicBezTo>
                      <a:pt x="35656" y="115196"/>
                      <a:pt x="106968" y="41141"/>
                      <a:pt x="197479" y="41141"/>
                    </a:cubicBezTo>
                    <a:lnTo>
                      <a:pt x="197479" y="41141"/>
                    </a:lnTo>
                    <a:close/>
                  </a:path>
                </a:pathLst>
              </a:custGeom>
              <a:grpFill/>
              <a:ln w="27426" cap="flat">
                <a:noFill/>
                <a:prstDash val="solid"/>
                <a:miter/>
              </a:ln>
            </p:spPr>
            <p:txBody>
              <a:bodyPr rtlCol="0" anchor="ctr"/>
              <a:lstStyle/>
              <a:p>
                <a:endParaRPr lang="en-US"/>
              </a:p>
            </p:txBody>
          </p:sp>
          <p:sp>
            <p:nvSpPr>
              <p:cNvPr id="13" name="Freeform 1421">
                <a:extLst>
                  <a:ext uri="{FF2B5EF4-FFF2-40B4-BE49-F238E27FC236}">
                    <a16:creationId xmlns:a16="http://schemas.microsoft.com/office/drawing/2014/main" id="{C2251D31-994F-316D-FCA0-04F61899F201}"/>
                  </a:ext>
                </a:extLst>
              </p:cNvPr>
              <p:cNvSpPr/>
              <p:nvPr/>
            </p:nvSpPr>
            <p:spPr>
              <a:xfrm>
                <a:off x="8550856" y="2544326"/>
                <a:ext cx="145526" cy="145366"/>
              </a:xfrm>
              <a:custGeom>
                <a:avLst/>
                <a:gdLst>
                  <a:gd name="connsiteX0" fmla="*/ 145366 w 145526"/>
                  <a:gd name="connsiteY0" fmla="*/ 71312 h 145366"/>
                  <a:gd name="connsiteX1" fmla="*/ 71311 w 145526"/>
                  <a:gd name="connsiteY1" fmla="*/ 0 h 145366"/>
                  <a:gd name="connsiteX2" fmla="*/ 0 w 145526"/>
                  <a:gd name="connsiteY2" fmla="*/ 74054 h 145366"/>
                  <a:gd name="connsiteX3" fmla="*/ 74054 w 145526"/>
                  <a:gd name="connsiteY3" fmla="*/ 145366 h 145366"/>
                  <a:gd name="connsiteX4" fmla="*/ 145366 w 145526"/>
                  <a:gd name="connsiteY4" fmla="*/ 71312 h 145366"/>
                  <a:gd name="connsiteX5" fmla="*/ 145366 w 145526"/>
                  <a:gd name="connsiteY5" fmla="*/ 71312 h 145366"/>
                  <a:gd name="connsiteX6" fmla="*/ 38399 w 145526"/>
                  <a:gd name="connsiteY6" fmla="*/ 74054 h 145366"/>
                  <a:gd name="connsiteX7" fmla="*/ 74054 w 145526"/>
                  <a:gd name="connsiteY7" fmla="*/ 38399 h 145366"/>
                  <a:gd name="connsiteX8" fmla="*/ 109711 w 145526"/>
                  <a:gd name="connsiteY8" fmla="*/ 74054 h 145366"/>
                  <a:gd name="connsiteX9" fmla="*/ 74054 w 145526"/>
                  <a:gd name="connsiteY9" fmla="*/ 109710 h 145366"/>
                  <a:gd name="connsiteX10" fmla="*/ 38399 w 145526"/>
                  <a:gd name="connsiteY10" fmla="*/ 74054 h 145366"/>
                  <a:gd name="connsiteX11" fmla="*/ 38399 w 145526"/>
                  <a:gd name="connsiteY11" fmla="*/ 74054 h 14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526" h="145366">
                    <a:moveTo>
                      <a:pt x="145366" y="71312"/>
                    </a:moveTo>
                    <a:cubicBezTo>
                      <a:pt x="145366" y="30170"/>
                      <a:pt x="112453" y="0"/>
                      <a:pt x="71311" y="0"/>
                    </a:cubicBezTo>
                    <a:cubicBezTo>
                      <a:pt x="30170" y="0"/>
                      <a:pt x="0" y="32913"/>
                      <a:pt x="0" y="74054"/>
                    </a:cubicBezTo>
                    <a:cubicBezTo>
                      <a:pt x="0" y="115196"/>
                      <a:pt x="32913" y="145366"/>
                      <a:pt x="74054" y="145366"/>
                    </a:cubicBezTo>
                    <a:cubicBezTo>
                      <a:pt x="115196" y="145366"/>
                      <a:pt x="148109" y="112453"/>
                      <a:pt x="145366" y="71312"/>
                    </a:cubicBezTo>
                    <a:lnTo>
                      <a:pt x="145366" y="71312"/>
                    </a:lnTo>
                    <a:close/>
                    <a:moveTo>
                      <a:pt x="38399" y="74054"/>
                    </a:moveTo>
                    <a:cubicBezTo>
                      <a:pt x="38399" y="54855"/>
                      <a:pt x="54855" y="38399"/>
                      <a:pt x="74054" y="38399"/>
                    </a:cubicBezTo>
                    <a:cubicBezTo>
                      <a:pt x="93254" y="38399"/>
                      <a:pt x="109711" y="54855"/>
                      <a:pt x="109711" y="74054"/>
                    </a:cubicBezTo>
                    <a:cubicBezTo>
                      <a:pt x="109711" y="93254"/>
                      <a:pt x="93254" y="109710"/>
                      <a:pt x="74054" y="109710"/>
                    </a:cubicBezTo>
                    <a:cubicBezTo>
                      <a:pt x="54855" y="109710"/>
                      <a:pt x="38399" y="93254"/>
                      <a:pt x="38399" y="74054"/>
                    </a:cubicBezTo>
                    <a:lnTo>
                      <a:pt x="38399" y="74054"/>
                    </a:lnTo>
                    <a:close/>
                  </a:path>
                </a:pathLst>
              </a:custGeom>
              <a:grpFill/>
              <a:ln w="27426" cap="flat">
                <a:noFill/>
                <a:prstDash val="solid"/>
                <a:miter/>
              </a:ln>
            </p:spPr>
            <p:txBody>
              <a:bodyPr rtlCol="0" anchor="ctr"/>
              <a:lstStyle/>
              <a:p>
                <a:endParaRPr lang="en-US"/>
              </a:p>
            </p:txBody>
          </p:sp>
          <p:sp>
            <p:nvSpPr>
              <p:cNvPr id="14" name="Freeform 1422">
                <a:extLst>
                  <a:ext uri="{FF2B5EF4-FFF2-40B4-BE49-F238E27FC236}">
                    <a16:creationId xmlns:a16="http://schemas.microsoft.com/office/drawing/2014/main" id="{8CEA0900-B804-5821-3F27-FEF284C92DB5}"/>
                  </a:ext>
                </a:extLst>
              </p:cNvPr>
              <p:cNvSpPr/>
              <p:nvPr/>
            </p:nvSpPr>
            <p:spPr>
              <a:xfrm>
                <a:off x="9217266" y="1951807"/>
                <a:ext cx="290816" cy="381326"/>
              </a:xfrm>
              <a:custGeom>
                <a:avLst/>
                <a:gdLst>
                  <a:gd name="connsiteX0" fmla="*/ 148192 w 290816"/>
                  <a:gd name="connsiteY0" fmla="*/ 381327 h 381326"/>
                  <a:gd name="connsiteX1" fmla="*/ 161906 w 290816"/>
                  <a:gd name="connsiteY1" fmla="*/ 375841 h 381326"/>
                  <a:gd name="connsiteX2" fmla="*/ 290816 w 290816"/>
                  <a:gd name="connsiteY2" fmla="*/ 142706 h 381326"/>
                  <a:gd name="connsiteX3" fmla="*/ 142707 w 290816"/>
                  <a:gd name="connsiteY3" fmla="*/ 83 h 381326"/>
                  <a:gd name="connsiteX4" fmla="*/ 83 w 290816"/>
                  <a:gd name="connsiteY4" fmla="*/ 148192 h 381326"/>
                  <a:gd name="connsiteX5" fmla="*/ 134478 w 290816"/>
                  <a:gd name="connsiteY5" fmla="*/ 375841 h 381326"/>
                  <a:gd name="connsiteX6" fmla="*/ 148192 w 290816"/>
                  <a:gd name="connsiteY6" fmla="*/ 381327 h 381326"/>
                  <a:gd name="connsiteX7" fmla="*/ 148192 w 290816"/>
                  <a:gd name="connsiteY7" fmla="*/ 381327 h 381326"/>
                  <a:gd name="connsiteX8" fmla="*/ 142707 w 290816"/>
                  <a:gd name="connsiteY8" fmla="*/ 35739 h 381326"/>
                  <a:gd name="connsiteX9" fmla="*/ 252418 w 290816"/>
                  <a:gd name="connsiteY9" fmla="*/ 142706 h 381326"/>
                  <a:gd name="connsiteX10" fmla="*/ 145449 w 290816"/>
                  <a:gd name="connsiteY10" fmla="*/ 334700 h 381326"/>
                  <a:gd name="connsiteX11" fmla="*/ 32996 w 290816"/>
                  <a:gd name="connsiteY11" fmla="*/ 145449 h 381326"/>
                  <a:gd name="connsiteX12" fmla="*/ 142707 w 290816"/>
                  <a:gd name="connsiteY12" fmla="*/ 35739 h 381326"/>
                  <a:gd name="connsiteX13" fmla="*/ 142707 w 290816"/>
                  <a:gd name="connsiteY13" fmla="*/ 35739 h 3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16" h="381326">
                    <a:moveTo>
                      <a:pt x="148192" y="381327"/>
                    </a:moveTo>
                    <a:cubicBezTo>
                      <a:pt x="153678" y="381327"/>
                      <a:pt x="159163" y="378584"/>
                      <a:pt x="161906" y="375841"/>
                    </a:cubicBezTo>
                    <a:cubicBezTo>
                      <a:pt x="175620" y="359385"/>
                      <a:pt x="290816" y="219504"/>
                      <a:pt x="290816" y="142706"/>
                    </a:cubicBezTo>
                    <a:cubicBezTo>
                      <a:pt x="290816" y="63166"/>
                      <a:pt x="222247" y="-2660"/>
                      <a:pt x="142707" y="83"/>
                    </a:cubicBezTo>
                    <a:cubicBezTo>
                      <a:pt x="63166" y="2826"/>
                      <a:pt x="-2660" y="68652"/>
                      <a:pt x="83" y="148192"/>
                    </a:cubicBezTo>
                    <a:cubicBezTo>
                      <a:pt x="83" y="222247"/>
                      <a:pt x="120764" y="362127"/>
                      <a:pt x="134478" y="375841"/>
                    </a:cubicBezTo>
                    <a:cubicBezTo>
                      <a:pt x="137221" y="378584"/>
                      <a:pt x="142707" y="381327"/>
                      <a:pt x="148192" y="381327"/>
                    </a:cubicBezTo>
                    <a:lnTo>
                      <a:pt x="148192" y="381327"/>
                    </a:lnTo>
                    <a:close/>
                    <a:moveTo>
                      <a:pt x="142707" y="35739"/>
                    </a:moveTo>
                    <a:cubicBezTo>
                      <a:pt x="203047" y="35739"/>
                      <a:pt x="252418" y="82366"/>
                      <a:pt x="252418" y="142706"/>
                    </a:cubicBezTo>
                    <a:cubicBezTo>
                      <a:pt x="252418" y="189334"/>
                      <a:pt x="186591" y="285330"/>
                      <a:pt x="145449" y="334700"/>
                    </a:cubicBezTo>
                    <a:cubicBezTo>
                      <a:pt x="104308" y="285330"/>
                      <a:pt x="32996" y="192076"/>
                      <a:pt x="32996" y="145449"/>
                    </a:cubicBezTo>
                    <a:cubicBezTo>
                      <a:pt x="35738" y="85109"/>
                      <a:pt x="82366" y="35739"/>
                      <a:pt x="142707" y="35739"/>
                    </a:cubicBezTo>
                    <a:lnTo>
                      <a:pt x="142707" y="35739"/>
                    </a:lnTo>
                    <a:close/>
                  </a:path>
                </a:pathLst>
              </a:custGeom>
              <a:grpFill/>
              <a:ln w="27426" cap="flat">
                <a:noFill/>
                <a:prstDash val="solid"/>
                <a:miter/>
              </a:ln>
            </p:spPr>
            <p:txBody>
              <a:bodyPr rtlCol="0" anchor="ctr"/>
              <a:lstStyle/>
              <a:p>
                <a:endParaRPr lang="en-US"/>
              </a:p>
            </p:txBody>
          </p:sp>
          <p:sp>
            <p:nvSpPr>
              <p:cNvPr id="15" name="Freeform 1423">
                <a:extLst>
                  <a:ext uri="{FF2B5EF4-FFF2-40B4-BE49-F238E27FC236}">
                    <a16:creationId xmlns:a16="http://schemas.microsoft.com/office/drawing/2014/main" id="{21BF5A5B-3972-909D-AEAC-292D09A6565F}"/>
                  </a:ext>
                </a:extLst>
              </p:cNvPr>
              <p:cNvSpPr/>
              <p:nvPr/>
            </p:nvSpPr>
            <p:spPr>
              <a:xfrm>
                <a:off x="9307859" y="2020459"/>
                <a:ext cx="109710" cy="109710"/>
              </a:xfrm>
              <a:custGeom>
                <a:avLst/>
                <a:gdLst>
                  <a:gd name="connsiteX0" fmla="*/ 109711 w 109710"/>
                  <a:gd name="connsiteY0" fmla="*/ 54855 h 109710"/>
                  <a:gd name="connsiteX1" fmla="*/ 54855 w 109710"/>
                  <a:gd name="connsiteY1" fmla="*/ 0 h 109710"/>
                  <a:gd name="connsiteX2" fmla="*/ 0 w 109710"/>
                  <a:gd name="connsiteY2" fmla="*/ 54855 h 109710"/>
                  <a:gd name="connsiteX3" fmla="*/ 54855 w 109710"/>
                  <a:gd name="connsiteY3" fmla="*/ 109710 h 109710"/>
                  <a:gd name="connsiteX4" fmla="*/ 109711 w 109710"/>
                  <a:gd name="connsiteY4" fmla="*/ 54855 h 109710"/>
                  <a:gd name="connsiteX5" fmla="*/ 109711 w 109710"/>
                  <a:gd name="connsiteY5" fmla="*/ 54855 h 109710"/>
                  <a:gd name="connsiteX6" fmla="*/ 35656 w 109710"/>
                  <a:gd name="connsiteY6" fmla="*/ 57598 h 109710"/>
                  <a:gd name="connsiteX7" fmla="*/ 54855 w 109710"/>
                  <a:gd name="connsiteY7" fmla="*/ 38399 h 109710"/>
                  <a:gd name="connsiteX8" fmla="*/ 74055 w 109710"/>
                  <a:gd name="connsiteY8" fmla="*/ 57598 h 109710"/>
                  <a:gd name="connsiteX9" fmla="*/ 54855 w 109710"/>
                  <a:gd name="connsiteY9" fmla="*/ 76797 h 109710"/>
                  <a:gd name="connsiteX10" fmla="*/ 35656 w 109710"/>
                  <a:gd name="connsiteY10" fmla="*/ 57598 h 109710"/>
                  <a:gd name="connsiteX11" fmla="*/ 35656 w 109710"/>
                  <a:gd name="connsiteY11" fmla="*/ 57598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10" h="109710">
                    <a:moveTo>
                      <a:pt x="109711" y="54855"/>
                    </a:moveTo>
                    <a:cubicBezTo>
                      <a:pt x="109711" y="24685"/>
                      <a:pt x="85026" y="0"/>
                      <a:pt x="54855" y="0"/>
                    </a:cubicBezTo>
                    <a:cubicBezTo>
                      <a:pt x="24686" y="0"/>
                      <a:pt x="0" y="24685"/>
                      <a:pt x="0" y="54855"/>
                    </a:cubicBezTo>
                    <a:cubicBezTo>
                      <a:pt x="0" y="85026"/>
                      <a:pt x="24686" y="109710"/>
                      <a:pt x="54855" y="109710"/>
                    </a:cubicBezTo>
                    <a:cubicBezTo>
                      <a:pt x="85026" y="109710"/>
                      <a:pt x="109711" y="85026"/>
                      <a:pt x="109711" y="54855"/>
                    </a:cubicBezTo>
                    <a:lnTo>
                      <a:pt x="109711" y="54855"/>
                    </a:lnTo>
                    <a:close/>
                    <a:moveTo>
                      <a:pt x="35656" y="57598"/>
                    </a:moveTo>
                    <a:cubicBezTo>
                      <a:pt x="35656" y="46627"/>
                      <a:pt x="43884" y="38399"/>
                      <a:pt x="54855" y="38399"/>
                    </a:cubicBezTo>
                    <a:cubicBezTo>
                      <a:pt x="65827" y="38399"/>
                      <a:pt x="74055" y="46627"/>
                      <a:pt x="74055" y="57598"/>
                    </a:cubicBezTo>
                    <a:cubicBezTo>
                      <a:pt x="74055" y="68569"/>
                      <a:pt x="65827" y="76797"/>
                      <a:pt x="54855" y="76797"/>
                    </a:cubicBezTo>
                    <a:cubicBezTo>
                      <a:pt x="43884" y="74054"/>
                      <a:pt x="35656" y="68569"/>
                      <a:pt x="35656" y="57598"/>
                    </a:cubicBezTo>
                    <a:lnTo>
                      <a:pt x="35656" y="57598"/>
                    </a:lnTo>
                    <a:close/>
                  </a:path>
                </a:pathLst>
              </a:custGeom>
              <a:grpFill/>
              <a:ln w="27426" cap="flat">
                <a:noFill/>
                <a:prstDash val="solid"/>
                <a:miter/>
              </a:ln>
            </p:spPr>
            <p:txBody>
              <a:bodyPr rtlCol="0" anchor="ctr"/>
              <a:lstStyle/>
              <a:p>
                <a:endParaRPr lang="en-US"/>
              </a:p>
            </p:txBody>
          </p:sp>
          <p:sp>
            <p:nvSpPr>
              <p:cNvPr id="16" name="Freeform 1424">
                <a:extLst>
                  <a:ext uri="{FF2B5EF4-FFF2-40B4-BE49-F238E27FC236}">
                    <a16:creationId xmlns:a16="http://schemas.microsoft.com/office/drawing/2014/main" id="{AF5F1F5A-69FD-B182-610A-41393D264A1C}"/>
                  </a:ext>
                </a:extLst>
              </p:cNvPr>
              <p:cNvSpPr/>
              <p:nvPr/>
            </p:nvSpPr>
            <p:spPr>
              <a:xfrm>
                <a:off x="9329802" y="2366047"/>
                <a:ext cx="57598" cy="38398"/>
              </a:xfrm>
              <a:custGeom>
                <a:avLst/>
                <a:gdLst>
                  <a:gd name="connsiteX0" fmla="*/ 19199 w 57598"/>
                  <a:gd name="connsiteY0" fmla="*/ 38399 h 38398"/>
                  <a:gd name="connsiteX1" fmla="*/ 38399 w 57598"/>
                  <a:gd name="connsiteY1" fmla="*/ 38399 h 38398"/>
                  <a:gd name="connsiteX2" fmla="*/ 57598 w 57598"/>
                  <a:gd name="connsiteY2" fmla="*/ 19199 h 38398"/>
                  <a:gd name="connsiteX3" fmla="*/ 38399 w 57598"/>
                  <a:gd name="connsiteY3" fmla="*/ 0 h 38398"/>
                  <a:gd name="connsiteX4" fmla="*/ 19199 w 57598"/>
                  <a:gd name="connsiteY4" fmla="*/ 0 h 38398"/>
                  <a:gd name="connsiteX5" fmla="*/ 0 w 57598"/>
                  <a:gd name="connsiteY5" fmla="*/ 19199 h 38398"/>
                  <a:gd name="connsiteX6" fmla="*/ 19199 w 57598"/>
                  <a:gd name="connsiteY6" fmla="*/ 38399 h 38398"/>
                  <a:gd name="connsiteX7" fmla="*/ 19199 w 57598"/>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19199" y="38399"/>
                    </a:moveTo>
                    <a:lnTo>
                      <a:pt x="38399" y="38399"/>
                    </a:lnTo>
                    <a:cubicBezTo>
                      <a:pt x="49369" y="38399"/>
                      <a:pt x="57598" y="30170"/>
                      <a:pt x="57598" y="19199"/>
                    </a:cubicBezTo>
                    <a:cubicBezTo>
                      <a:pt x="57598" y="8228"/>
                      <a:pt x="49369" y="0"/>
                      <a:pt x="38399" y="0"/>
                    </a:cubicBezTo>
                    <a:lnTo>
                      <a:pt x="19199" y="0"/>
                    </a:lnTo>
                    <a:cubicBezTo>
                      <a:pt x="8228" y="0"/>
                      <a:pt x="0" y="8228"/>
                      <a:pt x="0" y="19199"/>
                    </a:cubicBezTo>
                    <a:cubicBezTo>
                      <a:pt x="0" y="30170"/>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17" name="Freeform 1425">
                <a:extLst>
                  <a:ext uri="{FF2B5EF4-FFF2-40B4-BE49-F238E27FC236}">
                    <a16:creationId xmlns:a16="http://schemas.microsoft.com/office/drawing/2014/main" id="{C3C4199D-5639-780E-ADEB-034C2C1099B5}"/>
                  </a:ext>
                </a:extLst>
              </p:cNvPr>
              <p:cNvSpPr/>
              <p:nvPr/>
            </p:nvSpPr>
            <p:spPr>
              <a:xfrm>
                <a:off x="9091181" y="2481243"/>
                <a:ext cx="76797" cy="38398"/>
              </a:xfrm>
              <a:custGeom>
                <a:avLst/>
                <a:gdLst>
                  <a:gd name="connsiteX0" fmla="*/ 21943 w 76797"/>
                  <a:gd name="connsiteY0" fmla="*/ 38399 h 38398"/>
                  <a:gd name="connsiteX1" fmla="*/ 57598 w 76797"/>
                  <a:gd name="connsiteY1" fmla="*/ 38399 h 38398"/>
                  <a:gd name="connsiteX2" fmla="*/ 76798 w 76797"/>
                  <a:gd name="connsiteY2" fmla="*/ 19199 h 38398"/>
                  <a:gd name="connsiteX3" fmla="*/ 57598 w 76797"/>
                  <a:gd name="connsiteY3" fmla="*/ 0 h 38398"/>
                  <a:gd name="connsiteX4" fmla="*/ 19200 w 76797"/>
                  <a:gd name="connsiteY4" fmla="*/ 0 h 38398"/>
                  <a:gd name="connsiteX5" fmla="*/ 5486 w 76797"/>
                  <a:gd name="connsiteY5" fmla="*/ 5485 h 38398"/>
                  <a:gd name="connsiteX6" fmla="*/ 0 w 76797"/>
                  <a:gd name="connsiteY6" fmla="*/ 19199 h 38398"/>
                  <a:gd name="connsiteX7" fmla="*/ 21943 w 76797"/>
                  <a:gd name="connsiteY7" fmla="*/ 38399 h 38398"/>
                  <a:gd name="connsiteX8" fmla="*/ 21943 w 76797"/>
                  <a:gd name="connsiteY8"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97" h="38398">
                    <a:moveTo>
                      <a:pt x="21943" y="38399"/>
                    </a:moveTo>
                    <a:lnTo>
                      <a:pt x="57598" y="38399"/>
                    </a:lnTo>
                    <a:cubicBezTo>
                      <a:pt x="68569" y="38399"/>
                      <a:pt x="76798" y="30171"/>
                      <a:pt x="76798" y="19199"/>
                    </a:cubicBezTo>
                    <a:cubicBezTo>
                      <a:pt x="76798" y="8228"/>
                      <a:pt x="68569" y="0"/>
                      <a:pt x="57598" y="0"/>
                    </a:cubicBezTo>
                    <a:lnTo>
                      <a:pt x="19200" y="0"/>
                    </a:lnTo>
                    <a:cubicBezTo>
                      <a:pt x="13714" y="0"/>
                      <a:pt x="10971" y="2743"/>
                      <a:pt x="5486" y="5485"/>
                    </a:cubicBezTo>
                    <a:cubicBezTo>
                      <a:pt x="2743" y="8228"/>
                      <a:pt x="0" y="13714"/>
                      <a:pt x="0" y="19199"/>
                    </a:cubicBezTo>
                    <a:cubicBezTo>
                      <a:pt x="5486" y="30171"/>
                      <a:pt x="13714" y="38399"/>
                      <a:pt x="21943" y="38399"/>
                    </a:cubicBezTo>
                    <a:lnTo>
                      <a:pt x="21943" y="38399"/>
                    </a:lnTo>
                    <a:close/>
                  </a:path>
                </a:pathLst>
              </a:custGeom>
              <a:grpFill/>
              <a:ln w="27426" cap="flat">
                <a:noFill/>
                <a:prstDash val="solid"/>
                <a:miter/>
              </a:ln>
            </p:spPr>
            <p:txBody>
              <a:bodyPr rtlCol="0" anchor="ctr"/>
              <a:lstStyle/>
              <a:p>
                <a:endParaRPr lang="en-US"/>
              </a:p>
            </p:txBody>
          </p:sp>
          <p:sp>
            <p:nvSpPr>
              <p:cNvPr id="18" name="Freeform 1426">
                <a:extLst>
                  <a:ext uri="{FF2B5EF4-FFF2-40B4-BE49-F238E27FC236}">
                    <a16:creationId xmlns:a16="http://schemas.microsoft.com/office/drawing/2014/main" id="{67601C9F-FD21-2C30-2C87-2C2513B06C07}"/>
                  </a:ext>
                </a:extLst>
              </p:cNvPr>
              <p:cNvSpPr/>
              <p:nvPr/>
            </p:nvSpPr>
            <p:spPr>
              <a:xfrm>
                <a:off x="9318831" y="2478500"/>
                <a:ext cx="76797" cy="38398"/>
              </a:xfrm>
              <a:custGeom>
                <a:avLst/>
                <a:gdLst>
                  <a:gd name="connsiteX0" fmla="*/ 0 w 76797"/>
                  <a:gd name="connsiteY0" fmla="*/ 19200 h 38398"/>
                  <a:gd name="connsiteX1" fmla="*/ 19199 w 76797"/>
                  <a:gd name="connsiteY1" fmla="*/ 38399 h 38398"/>
                  <a:gd name="connsiteX2" fmla="*/ 57597 w 76797"/>
                  <a:gd name="connsiteY2" fmla="*/ 38399 h 38398"/>
                  <a:gd name="connsiteX3" fmla="*/ 76797 w 76797"/>
                  <a:gd name="connsiteY3" fmla="*/ 19200 h 38398"/>
                  <a:gd name="connsiteX4" fmla="*/ 57597 w 76797"/>
                  <a:gd name="connsiteY4" fmla="*/ 0 h 38398"/>
                  <a:gd name="connsiteX5" fmla="*/ 19199 w 76797"/>
                  <a:gd name="connsiteY5" fmla="*/ 0 h 38398"/>
                  <a:gd name="connsiteX6" fmla="*/ 0 w 76797"/>
                  <a:gd name="connsiteY6" fmla="*/ 19200 h 38398"/>
                  <a:gd name="connsiteX7" fmla="*/ 0 w 76797"/>
                  <a:gd name="connsiteY7" fmla="*/ 1920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0" y="19200"/>
                    </a:moveTo>
                    <a:cubicBezTo>
                      <a:pt x="0" y="30171"/>
                      <a:pt x="8228" y="38399"/>
                      <a:pt x="19199" y="38399"/>
                    </a:cubicBezTo>
                    <a:lnTo>
                      <a:pt x="57597" y="38399"/>
                    </a:lnTo>
                    <a:cubicBezTo>
                      <a:pt x="68569" y="38399"/>
                      <a:pt x="76797" y="30171"/>
                      <a:pt x="76797" y="19200"/>
                    </a:cubicBezTo>
                    <a:cubicBezTo>
                      <a:pt x="76797" y="8228"/>
                      <a:pt x="68569" y="0"/>
                      <a:pt x="57597" y="0"/>
                    </a:cubicBezTo>
                    <a:lnTo>
                      <a:pt x="19199" y="0"/>
                    </a:lnTo>
                    <a:cubicBezTo>
                      <a:pt x="8228" y="0"/>
                      <a:pt x="0" y="8228"/>
                      <a:pt x="0" y="19200"/>
                    </a:cubicBezTo>
                    <a:lnTo>
                      <a:pt x="0" y="19200"/>
                    </a:lnTo>
                    <a:close/>
                  </a:path>
                </a:pathLst>
              </a:custGeom>
              <a:grpFill/>
              <a:ln w="27426" cap="flat">
                <a:noFill/>
                <a:prstDash val="solid"/>
                <a:miter/>
              </a:ln>
            </p:spPr>
            <p:txBody>
              <a:bodyPr rtlCol="0" anchor="ctr"/>
              <a:lstStyle/>
              <a:p>
                <a:endParaRPr lang="en-US"/>
              </a:p>
            </p:txBody>
          </p:sp>
          <p:sp>
            <p:nvSpPr>
              <p:cNvPr id="19" name="Freeform 1427">
                <a:extLst>
                  <a:ext uri="{FF2B5EF4-FFF2-40B4-BE49-F238E27FC236}">
                    <a16:creationId xmlns:a16="http://schemas.microsoft.com/office/drawing/2014/main" id="{5EEE0485-E3E7-2434-F505-E24181A1F06C}"/>
                  </a:ext>
                </a:extLst>
              </p:cNvPr>
              <p:cNvSpPr/>
              <p:nvPr/>
            </p:nvSpPr>
            <p:spPr>
              <a:xfrm>
                <a:off x="9220091" y="2368789"/>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20" name="Freeform 1428">
                <a:extLst>
                  <a:ext uri="{FF2B5EF4-FFF2-40B4-BE49-F238E27FC236}">
                    <a16:creationId xmlns:a16="http://schemas.microsoft.com/office/drawing/2014/main" id="{C233EF51-3C49-28FB-E7F6-2DA275F3BC12}"/>
                  </a:ext>
                </a:extLst>
              </p:cNvPr>
              <p:cNvSpPr/>
              <p:nvPr/>
            </p:nvSpPr>
            <p:spPr>
              <a:xfrm>
                <a:off x="8704451" y="3016081"/>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21" name="Freeform 1429">
                <a:extLst>
                  <a:ext uri="{FF2B5EF4-FFF2-40B4-BE49-F238E27FC236}">
                    <a16:creationId xmlns:a16="http://schemas.microsoft.com/office/drawing/2014/main" id="{EBDDE92E-5096-94D4-703D-F4FA72EFBA13}"/>
                  </a:ext>
                </a:extLst>
              </p:cNvPr>
              <p:cNvSpPr/>
              <p:nvPr/>
            </p:nvSpPr>
            <p:spPr>
              <a:xfrm>
                <a:off x="9040171" y="2402237"/>
                <a:ext cx="42247" cy="73520"/>
              </a:xfrm>
              <a:custGeom>
                <a:avLst/>
                <a:gdLst>
                  <a:gd name="connsiteX0" fmla="*/ 20839 w 42247"/>
                  <a:gd name="connsiteY0" fmla="*/ 73520 h 73520"/>
                  <a:gd name="connsiteX1" fmla="*/ 23582 w 42247"/>
                  <a:gd name="connsiteY1" fmla="*/ 73520 h 73520"/>
                  <a:gd name="connsiteX2" fmla="*/ 37296 w 42247"/>
                  <a:gd name="connsiteY2" fmla="*/ 51578 h 73520"/>
                  <a:gd name="connsiteX3" fmla="*/ 37296 w 42247"/>
                  <a:gd name="connsiteY3" fmla="*/ 43349 h 73520"/>
                  <a:gd name="connsiteX4" fmla="*/ 40039 w 42247"/>
                  <a:gd name="connsiteY4" fmla="*/ 26893 h 73520"/>
                  <a:gd name="connsiteX5" fmla="*/ 31811 w 42247"/>
                  <a:gd name="connsiteY5" fmla="*/ 2208 h 73520"/>
                  <a:gd name="connsiteX6" fmla="*/ 7126 w 42247"/>
                  <a:gd name="connsiteY6" fmla="*/ 10436 h 73520"/>
                  <a:gd name="connsiteX7" fmla="*/ 1641 w 42247"/>
                  <a:gd name="connsiteY7" fmla="*/ 59806 h 73520"/>
                  <a:gd name="connsiteX8" fmla="*/ 20839 w 42247"/>
                  <a:gd name="connsiteY8" fmla="*/ 73520 h 73520"/>
                  <a:gd name="connsiteX9" fmla="*/ 20839 w 42247"/>
                  <a:gd name="connsiteY9" fmla="*/ 73520 h 7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47" h="73520">
                    <a:moveTo>
                      <a:pt x="20839" y="73520"/>
                    </a:moveTo>
                    <a:cubicBezTo>
                      <a:pt x="20839" y="73520"/>
                      <a:pt x="23582" y="73520"/>
                      <a:pt x="23582" y="73520"/>
                    </a:cubicBezTo>
                    <a:cubicBezTo>
                      <a:pt x="34553" y="70777"/>
                      <a:pt x="40039" y="62549"/>
                      <a:pt x="37296" y="51578"/>
                    </a:cubicBezTo>
                    <a:cubicBezTo>
                      <a:pt x="37296" y="48835"/>
                      <a:pt x="37296" y="46092"/>
                      <a:pt x="37296" y="43349"/>
                    </a:cubicBezTo>
                    <a:cubicBezTo>
                      <a:pt x="37296" y="37864"/>
                      <a:pt x="37296" y="32379"/>
                      <a:pt x="40039" y="26893"/>
                    </a:cubicBezTo>
                    <a:cubicBezTo>
                      <a:pt x="45525" y="18665"/>
                      <a:pt x="40039" y="7693"/>
                      <a:pt x="31811" y="2208"/>
                    </a:cubicBezTo>
                    <a:cubicBezTo>
                      <a:pt x="23582" y="-3277"/>
                      <a:pt x="12611" y="2208"/>
                      <a:pt x="7126" y="10436"/>
                    </a:cubicBezTo>
                    <a:cubicBezTo>
                      <a:pt x="-1102" y="24150"/>
                      <a:pt x="-1102" y="43349"/>
                      <a:pt x="1641" y="59806"/>
                    </a:cubicBezTo>
                    <a:cubicBezTo>
                      <a:pt x="4383" y="68035"/>
                      <a:pt x="12611" y="73520"/>
                      <a:pt x="20839" y="73520"/>
                    </a:cubicBezTo>
                    <a:lnTo>
                      <a:pt x="20839" y="73520"/>
                    </a:lnTo>
                    <a:close/>
                  </a:path>
                </a:pathLst>
              </a:custGeom>
              <a:grpFill/>
              <a:ln w="27426" cap="flat">
                <a:noFill/>
                <a:prstDash val="solid"/>
                <a:miter/>
              </a:ln>
            </p:spPr>
            <p:txBody>
              <a:bodyPr rtlCol="0" anchor="ctr"/>
              <a:lstStyle/>
              <a:p>
                <a:endParaRPr lang="en-US"/>
              </a:p>
            </p:txBody>
          </p:sp>
          <p:sp>
            <p:nvSpPr>
              <p:cNvPr id="22" name="Freeform 1430">
                <a:extLst>
                  <a:ext uri="{FF2B5EF4-FFF2-40B4-BE49-F238E27FC236}">
                    <a16:creationId xmlns:a16="http://schemas.microsoft.com/office/drawing/2014/main" id="{ECAB51A5-C28B-4D85-5EF6-ACE3798A0F98}"/>
                  </a:ext>
                </a:extLst>
              </p:cNvPr>
              <p:cNvSpPr/>
              <p:nvPr/>
            </p:nvSpPr>
            <p:spPr>
              <a:xfrm>
                <a:off x="9206377" y="2478500"/>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23" name="Freeform 1431">
                <a:extLst>
                  <a:ext uri="{FF2B5EF4-FFF2-40B4-BE49-F238E27FC236}">
                    <a16:creationId xmlns:a16="http://schemas.microsoft.com/office/drawing/2014/main" id="{D6CD309E-8594-8BE7-0F6A-8C1A0C0666CD}"/>
                  </a:ext>
                </a:extLst>
              </p:cNvPr>
              <p:cNvSpPr/>
              <p:nvPr/>
            </p:nvSpPr>
            <p:spPr>
              <a:xfrm>
                <a:off x="9107638" y="2371532"/>
                <a:ext cx="76797" cy="38398"/>
              </a:xfrm>
              <a:custGeom>
                <a:avLst/>
                <a:gdLst>
                  <a:gd name="connsiteX0" fmla="*/ 19200 w 76797"/>
                  <a:gd name="connsiteY0" fmla="*/ 38399 h 38398"/>
                  <a:gd name="connsiteX1" fmla="*/ 57598 w 76797"/>
                  <a:gd name="connsiteY1" fmla="*/ 38399 h 38398"/>
                  <a:gd name="connsiteX2" fmla="*/ 76797 w 76797"/>
                  <a:gd name="connsiteY2" fmla="*/ 19199 h 38398"/>
                  <a:gd name="connsiteX3" fmla="*/ 57598 w 76797"/>
                  <a:gd name="connsiteY3" fmla="*/ 0 h 38398"/>
                  <a:gd name="connsiteX4" fmla="*/ 19200 w 76797"/>
                  <a:gd name="connsiteY4" fmla="*/ 0 h 38398"/>
                  <a:gd name="connsiteX5" fmla="*/ 0 w 76797"/>
                  <a:gd name="connsiteY5" fmla="*/ 19199 h 38398"/>
                  <a:gd name="connsiteX6" fmla="*/ 19200 w 76797"/>
                  <a:gd name="connsiteY6" fmla="*/ 38399 h 38398"/>
                  <a:gd name="connsiteX7" fmla="*/ 19200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200" y="38399"/>
                    </a:moveTo>
                    <a:lnTo>
                      <a:pt x="57598" y="38399"/>
                    </a:lnTo>
                    <a:cubicBezTo>
                      <a:pt x="68569" y="38399"/>
                      <a:pt x="76797" y="30171"/>
                      <a:pt x="76797" y="19199"/>
                    </a:cubicBezTo>
                    <a:cubicBezTo>
                      <a:pt x="76797" y="8228"/>
                      <a:pt x="68569" y="0"/>
                      <a:pt x="57598" y="0"/>
                    </a:cubicBezTo>
                    <a:lnTo>
                      <a:pt x="19200" y="0"/>
                    </a:lnTo>
                    <a:cubicBezTo>
                      <a:pt x="8228" y="0"/>
                      <a:pt x="0" y="8228"/>
                      <a:pt x="0" y="19199"/>
                    </a:cubicBezTo>
                    <a:cubicBezTo>
                      <a:pt x="0" y="30171"/>
                      <a:pt x="8228" y="38399"/>
                      <a:pt x="19200" y="38399"/>
                    </a:cubicBezTo>
                    <a:lnTo>
                      <a:pt x="19200" y="38399"/>
                    </a:lnTo>
                    <a:close/>
                  </a:path>
                </a:pathLst>
              </a:custGeom>
              <a:grpFill/>
              <a:ln w="27426" cap="flat">
                <a:noFill/>
                <a:prstDash val="solid"/>
                <a:miter/>
              </a:ln>
            </p:spPr>
            <p:txBody>
              <a:bodyPr rtlCol="0" anchor="ctr"/>
              <a:lstStyle/>
              <a:p>
                <a:endParaRPr lang="en-US"/>
              </a:p>
            </p:txBody>
          </p:sp>
          <p:sp>
            <p:nvSpPr>
              <p:cNvPr id="24" name="Freeform 1432">
                <a:extLst>
                  <a:ext uri="{FF2B5EF4-FFF2-40B4-BE49-F238E27FC236}">
                    <a16:creationId xmlns:a16="http://schemas.microsoft.com/office/drawing/2014/main" id="{4B3289A7-4CD2-C41D-3CC3-D332C305D9CA}"/>
                  </a:ext>
                </a:extLst>
              </p:cNvPr>
              <p:cNvSpPr/>
              <p:nvPr/>
            </p:nvSpPr>
            <p:spPr>
              <a:xfrm>
                <a:off x="8940329" y="2659522"/>
                <a:ext cx="51171" cy="68569"/>
              </a:xfrm>
              <a:custGeom>
                <a:avLst/>
                <a:gdLst>
                  <a:gd name="connsiteX0" fmla="*/ 10971 w 51171"/>
                  <a:gd name="connsiteY0" fmla="*/ 68569 h 68569"/>
                  <a:gd name="connsiteX1" fmla="*/ 16457 w 51171"/>
                  <a:gd name="connsiteY1" fmla="*/ 68569 h 68569"/>
                  <a:gd name="connsiteX2" fmla="*/ 32914 w 51171"/>
                  <a:gd name="connsiteY2" fmla="*/ 54855 h 68569"/>
                  <a:gd name="connsiteX3" fmla="*/ 46627 w 51171"/>
                  <a:gd name="connsiteY3" fmla="*/ 30171 h 68569"/>
                  <a:gd name="connsiteX4" fmla="*/ 49370 w 51171"/>
                  <a:gd name="connsiteY4" fmla="*/ 10971 h 68569"/>
                  <a:gd name="connsiteX5" fmla="*/ 35656 w 51171"/>
                  <a:gd name="connsiteY5" fmla="*/ 0 h 68569"/>
                  <a:gd name="connsiteX6" fmla="*/ 19200 w 51171"/>
                  <a:gd name="connsiteY6" fmla="*/ 8228 h 68569"/>
                  <a:gd name="connsiteX7" fmla="*/ 0 w 51171"/>
                  <a:gd name="connsiteY7" fmla="*/ 49370 h 68569"/>
                  <a:gd name="connsiteX8" fmla="*/ 2743 w 51171"/>
                  <a:gd name="connsiteY8" fmla="*/ 63084 h 68569"/>
                  <a:gd name="connsiteX9" fmla="*/ 10971 w 51171"/>
                  <a:gd name="connsiteY9" fmla="*/ 68569 h 68569"/>
                  <a:gd name="connsiteX10" fmla="*/ 10971 w 51171"/>
                  <a:gd name="connsiteY10" fmla="*/ 68569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171" h="68569">
                    <a:moveTo>
                      <a:pt x="10971" y="68569"/>
                    </a:moveTo>
                    <a:cubicBezTo>
                      <a:pt x="13714" y="68569"/>
                      <a:pt x="13714" y="68569"/>
                      <a:pt x="16457" y="68569"/>
                    </a:cubicBezTo>
                    <a:cubicBezTo>
                      <a:pt x="24685" y="68569"/>
                      <a:pt x="32914" y="63084"/>
                      <a:pt x="32914" y="54855"/>
                    </a:cubicBezTo>
                    <a:cubicBezTo>
                      <a:pt x="35656" y="46627"/>
                      <a:pt x="38399" y="35656"/>
                      <a:pt x="46627" y="30171"/>
                    </a:cubicBezTo>
                    <a:cubicBezTo>
                      <a:pt x="52112" y="24685"/>
                      <a:pt x="52112" y="19199"/>
                      <a:pt x="49370" y="10971"/>
                    </a:cubicBezTo>
                    <a:cubicBezTo>
                      <a:pt x="46627" y="5485"/>
                      <a:pt x="41142" y="0"/>
                      <a:pt x="35656" y="0"/>
                    </a:cubicBezTo>
                    <a:cubicBezTo>
                      <a:pt x="30171" y="0"/>
                      <a:pt x="21943" y="2743"/>
                      <a:pt x="19200" y="8228"/>
                    </a:cubicBezTo>
                    <a:cubicBezTo>
                      <a:pt x="10971" y="19199"/>
                      <a:pt x="2743" y="32913"/>
                      <a:pt x="0" y="49370"/>
                    </a:cubicBezTo>
                    <a:cubicBezTo>
                      <a:pt x="0" y="54855"/>
                      <a:pt x="0" y="60341"/>
                      <a:pt x="2743" y="63084"/>
                    </a:cubicBezTo>
                    <a:cubicBezTo>
                      <a:pt x="2743" y="65826"/>
                      <a:pt x="8229" y="68569"/>
                      <a:pt x="10971" y="68569"/>
                    </a:cubicBezTo>
                    <a:lnTo>
                      <a:pt x="10971" y="68569"/>
                    </a:lnTo>
                    <a:close/>
                  </a:path>
                </a:pathLst>
              </a:custGeom>
              <a:grpFill/>
              <a:ln w="27426" cap="flat">
                <a:noFill/>
                <a:prstDash val="solid"/>
                <a:miter/>
              </a:ln>
            </p:spPr>
            <p:txBody>
              <a:bodyPr rtlCol="0" anchor="ctr"/>
              <a:lstStyle/>
              <a:p>
                <a:endParaRPr lang="en-US"/>
              </a:p>
            </p:txBody>
          </p:sp>
          <p:sp>
            <p:nvSpPr>
              <p:cNvPr id="25" name="Freeform 1433">
                <a:extLst>
                  <a:ext uri="{FF2B5EF4-FFF2-40B4-BE49-F238E27FC236}">
                    <a16:creationId xmlns:a16="http://schemas.microsoft.com/office/drawing/2014/main" id="{56354CF2-62EE-8548-7806-E8737CF53153}"/>
                  </a:ext>
                </a:extLst>
              </p:cNvPr>
              <p:cNvSpPr/>
              <p:nvPr/>
            </p:nvSpPr>
            <p:spPr>
              <a:xfrm>
                <a:off x="9263976" y="3005110"/>
                <a:ext cx="74054" cy="38398"/>
              </a:xfrm>
              <a:custGeom>
                <a:avLst/>
                <a:gdLst>
                  <a:gd name="connsiteX0" fmla="*/ 52112 w 74054"/>
                  <a:gd name="connsiteY0" fmla="*/ 0 h 38398"/>
                  <a:gd name="connsiteX1" fmla="*/ 41142 w 74054"/>
                  <a:gd name="connsiteY1" fmla="*/ 0 h 38398"/>
                  <a:gd name="connsiteX2" fmla="*/ 19199 w 74054"/>
                  <a:gd name="connsiteY2" fmla="*/ 0 h 38398"/>
                  <a:gd name="connsiteX3" fmla="*/ 0 w 74054"/>
                  <a:gd name="connsiteY3" fmla="*/ 19199 h 38398"/>
                  <a:gd name="connsiteX4" fmla="*/ 19199 w 74054"/>
                  <a:gd name="connsiteY4" fmla="*/ 38399 h 38398"/>
                  <a:gd name="connsiteX5" fmla="*/ 41142 w 74054"/>
                  <a:gd name="connsiteY5" fmla="*/ 38399 h 38398"/>
                  <a:gd name="connsiteX6" fmla="*/ 57597 w 74054"/>
                  <a:gd name="connsiteY6" fmla="*/ 38399 h 38398"/>
                  <a:gd name="connsiteX7" fmla="*/ 74054 w 74054"/>
                  <a:gd name="connsiteY7" fmla="*/ 16456 h 38398"/>
                  <a:gd name="connsiteX8" fmla="*/ 52112 w 74054"/>
                  <a:gd name="connsiteY8" fmla="*/ 0 h 38398"/>
                  <a:gd name="connsiteX9" fmla="*/ 52112 w 74054"/>
                  <a:gd name="connsiteY9"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054" h="38398">
                    <a:moveTo>
                      <a:pt x="52112" y="0"/>
                    </a:moveTo>
                    <a:cubicBezTo>
                      <a:pt x="49369" y="0"/>
                      <a:pt x="43884" y="0"/>
                      <a:pt x="41142" y="0"/>
                    </a:cubicBezTo>
                    <a:lnTo>
                      <a:pt x="19199" y="0"/>
                    </a:lnTo>
                    <a:cubicBezTo>
                      <a:pt x="8228" y="0"/>
                      <a:pt x="0" y="8228"/>
                      <a:pt x="0" y="19199"/>
                    </a:cubicBezTo>
                    <a:cubicBezTo>
                      <a:pt x="0" y="30170"/>
                      <a:pt x="8228" y="38399"/>
                      <a:pt x="19199" y="38399"/>
                    </a:cubicBezTo>
                    <a:lnTo>
                      <a:pt x="41142" y="38399"/>
                    </a:lnTo>
                    <a:cubicBezTo>
                      <a:pt x="46627" y="38399"/>
                      <a:pt x="52112" y="38399"/>
                      <a:pt x="57597" y="38399"/>
                    </a:cubicBezTo>
                    <a:cubicBezTo>
                      <a:pt x="68569" y="35656"/>
                      <a:pt x="74054" y="27428"/>
                      <a:pt x="74054" y="16456"/>
                    </a:cubicBezTo>
                    <a:cubicBezTo>
                      <a:pt x="71311" y="5485"/>
                      <a:pt x="63083" y="0"/>
                      <a:pt x="52112" y="0"/>
                    </a:cubicBezTo>
                    <a:lnTo>
                      <a:pt x="52112" y="0"/>
                    </a:lnTo>
                    <a:close/>
                  </a:path>
                </a:pathLst>
              </a:custGeom>
              <a:grpFill/>
              <a:ln w="27426" cap="flat">
                <a:noFill/>
                <a:prstDash val="solid"/>
                <a:miter/>
              </a:ln>
            </p:spPr>
            <p:txBody>
              <a:bodyPr rtlCol="0" anchor="ctr"/>
              <a:lstStyle/>
              <a:p>
                <a:endParaRPr lang="en-US"/>
              </a:p>
            </p:txBody>
          </p:sp>
          <p:sp>
            <p:nvSpPr>
              <p:cNvPr id="26" name="Freeform 1434">
                <a:extLst>
                  <a:ext uri="{FF2B5EF4-FFF2-40B4-BE49-F238E27FC236}">
                    <a16:creationId xmlns:a16="http://schemas.microsoft.com/office/drawing/2014/main" id="{46761457-5BC6-D4CF-994A-2BD845FB8B5C}"/>
                  </a:ext>
                </a:extLst>
              </p:cNvPr>
              <p:cNvSpPr/>
              <p:nvPr/>
            </p:nvSpPr>
            <p:spPr>
              <a:xfrm>
                <a:off x="9274947" y="2788432"/>
                <a:ext cx="74767" cy="41141"/>
              </a:xfrm>
              <a:custGeom>
                <a:avLst/>
                <a:gdLst>
                  <a:gd name="connsiteX0" fmla="*/ 63083 w 74767"/>
                  <a:gd name="connsiteY0" fmla="*/ 5485 h 41141"/>
                  <a:gd name="connsiteX1" fmla="*/ 24685 w 74767"/>
                  <a:gd name="connsiteY1" fmla="*/ 0 h 41141"/>
                  <a:gd name="connsiteX2" fmla="*/ 19199 w 74767"/>
                  <a:gd name="connsiteY2" fmla="*/ 0 h 41141"/>
                  <a:gd name="connsiteX3" fmla="*/ 0 w 74767"/>
                  <a:gd name="connsiteY3" fmla="*/ 19199 h 41141"/>
                  <a:gd name="connsiteX4" fmla="*/ 19199 w 74767"/>
                  <a:gd name="connsiteY4" fmla="*/ 38399 h 41141"/>
                  <a:gd name="connsiteX5" fmla="*/ 24685 w 74767"/>
                  <a:gd name="connsiteY5" fmla="*/ 38399 h 41141"/>
                  <a:gd name="connsiteX6" fmla="*/ 52112 w 74767"/>
                  <a:gd name="connsiteY6" fmla="*/ 41141 h 41141"/>
                  <a:gd name="connsiteX7" fmla="*/ 57598 w 74767"/>
                  <a:gd name="connsiteY7" fmla="*/ 41141 h 41141"/>
                  <a:gd name="connsiteX8" fmla="*/ 74054 w 74767"/>
                  <a:gd name="connsiteY8" fmla="*/ 24685 h 41141"/>
                  <a:gd name="connsiteX9" fmla="*/ 63083 w 74767"/>
                  <a:gd name="connsiteY9" fmla="*/ 5485 h 41141"/>
                  <a:gd name="connsiteX10" fmla="*/ 63083 w 74767"/>
                  <a:gd name="connsiteY10" fmla="*/ 5485 h 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767" h="41141">
                    <a:moveTo>
                      <a:pt x="63083" y="5485"/>
                    </a:moveTo>
                    <a:cubicBezTo>
                      <a:pt x="52112" y="2743"/>
                      <a:pt x="38399" y="0"/>
                      <a:pt x="24685" y="0"/>
                    </a:cubicBezTo>
                    <a:lnTo>
                      <a:pt x="19199" y="0"/>
                    </a:lnTo>
                    <a:cubicBezTo>
                      <a:pt x="8228" y="0"/>
                      <a:pt x="0" y="8228"/>
                      <a:pt x="0" y="19199"/>
                    </a:cubicBezTo>
                    <a:cubicBezTo>
                      <a:pt x="0" y="30171"/>
                      <a:pt x="8228" y="38399"/>
                      <a:pt x="19199" y="38399"/>
                    </a:cubicBezTo>
                    <a:lnTo>
                      <a:pt x="24685" y="38399"/>
                    </a:lnTo>
                    <a:cubicBezTo>
                      <a:pt x="32913" y="38399"/>
                      <a:pt x="43884" y="38399"/>
                      <a:pt x="52112" y="41141"/>
                    </a:cubicBezTo>
                    <a:cubicBezTo>
                      <a:pt x="54855" y="41141"/>
                      <a:pt x="54855" y="41141"/>
                      <a:pt x="57598" y="41141"/>
                    </a:cubicBezTo>
                    <a:cubicBezTo>
                      <a:pt x="65826" y="41141"/>
                      <a:pt x="74054" y="32913"/>
                      <a:pt x="74054" y="24685"/>
                    </a:cubicBezTo>
                    <a:cubicBezTo>
                      <a:pt x="76797" y="16457"/>
                      <a:pt x="71312" y="8228"/>
                      <a:pt x="63083" y="5485"/>
                    </a:cubicBezTo>
                    <a:lnTo>
                      <a:pt x="63083" y="5485"/>
                    </a:lnTo>
                    <a:close/>
                  </a:path>
                </a:pathLst>
              </a:custGeom>
              <a:grpFill/>
              <a:ln w="27426" cap="flat">
                <a:noFill/>
                <a:prstDash val="solid"/>
                <a:miter/>
              </a:ln>
            </p:spPr>
            <p:txBody>
              <a:bodyPr rtlCol="0" anchor="ctr"/>
              <a:lstStyle/>
              <a:p>
                <a:endParaRPr lang="en-US"/>
              </a:p>
            </p:txBody>
          </p:sp>
          <p:sp>
            <p:nvSpPr>
              <p:cNvPr id="27" name="Freeform 1435">
                <a:extLst>
                  <a:ext uri="{FF2B5EF4-FFF2-40B4-BE49-F238E27FC236}">
                    <a16:creationId xmlns:a16="http://schemas.microsoft.com/office/drawing/2014/main" id="{CF44D181-481E-9D5F-4539-F0293FBCC896}"/>
                  </a:ext>
                </a:extLst>
              </p:cNvPr>
              <p:cNvSpPr/>
              <p:nvPr/>
            </p:nvSpPr>
            <p:spPr>
              <a:xfrm>
                <a:off x="923929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grpFill/>
              <a:ln w="27426" cap="flat">
                <a:noFill/>
                <a:prstDash val="solid"/>
                <a:miter/>
              </a:ln>
            </p:spPr>
            <p:txBody>
              <a:bodyPr rtlCol="0" anchor="ctr"/>
              <a:lstStyle/>
              <a:p>
                <a:endParaRPr lang="en-US"/>
              </a:p>
            </p:txBody>
          </p:sp>
          <p:sp>
            <p:nvSpPr>
              <p:cNvPr id="28" name="Freeform 1436">
                <a:extLst>
                  <a:ext uri="{FF2B5EF4-FFF2-40B4-BE49-F238E27FC236}">
                    <a16:creationId xmlns:a16="http://schemas.microsoft.com/office/drawing/2014/main" id="{63A5D554-798F-6AEC-227C-37FBFA24B71B}"/>
                  </a:ext>
                </a:extLst>
              </p:cNvPr>
              <p:cNvSpPr/>
              <p:nvPr/>
            </p:nvSpPr>
            <p:spPr>
              <a:xfrm>
                <a:off x="9365458" y="2940998"/>
                <a:ext cx="55883" cy="67930"/>
              </a:xfrm>
              <a:custGeom>
                <a:avLst/>
                <a:gdLst>
                  <a:gd name="connsiteX0" fmla="*/ 46627 w 55883"/>
                  <a:gd name="connsiteY0" fmla="*/ 1029 h 67930"/>
                  <a:gd name="connsiteX1" fmla="*/ 21943 w 55883"/>
                  <a:gd name="connsiteY1" fmla="*/ 9257 h 67930"/>
                  <a:gd name="connsiteX2" fmla="*/ 5486 w 55883"/>
                  <a:gd name="connsiteY2" fmla="*/ 33942 h 67930"/>
                  <a:gd name="connsiteX3" fmla="*/ 0 w 55883"/>
                  <a:gd name="connsiteY3" fmla="*/ 53141 h 67930"/>
                  <a:gd name="connsiteX4" fmla="*/ 13714 w 55883"/>
                  <a:gd name="connsiteY4" fmla="*/ 66855 h 67930"/>
                  <a:gd name="connsiteX5" fmla="*/ 30171 w 55883"/>
                  <a:gd name="connsiteY5" fmla="*/ 61369 h 67930"/>
                  <a:gd name="connsiteX6" fmla="*/ 54855 w 55883"/>
                  <a:gd name="connsiteY6" fmla="*/ 25713 h 67930"/>
                  <a:gd name="connsiteX7" fmla="*/ 46627 w 55883"/>
                  <a:gd name="connsiteY7" fmla="*/ 1029 h 67930"/>
                  <a:gd name="connsiteX8" fmla="*/ 46627 w 55883"/>
                  <a:gd name="connsiteY8" fmla="*/ 1029 h 6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3" h="67930">
                    <a:moveTo>
                      <a:pt x="46627" y="1029"/>
                    </a:moveTo>
                    <a:cubicBezTo>
                      <a:pt x="38399" y="-1714"/>
                      <a:pt x="27428" y="1029"/>
                      <a:pt x="21943" y="9257"/>
                    </a:cubicBezTo>
                    <a:cubicBezTo>
                      <a:pt x="19200" y="17485"/>
                      <a:pt x="10971" y="28456"/>
                      <a:pt x="5486" y="33942"/>
                    </a:cubicBezTo>
                    <a:cubicBezTo>
                      <a:pt x="0" y="39427"/>
                      <a:pt x="0" y="44913"/>
                      <a:pt x="0" y="53141"/>
                    </a:cubicBezTo>
                    <a:cubicBezTo>
                      <a:pt x="2743" y="58626"/>
                      <a:pt x="8229" y="64112"/>
                      <a:pt x="13714" y="66855"/>
                    </a:cubicBezTo>
                    <a:cubicBezTo>
                      <a:pt x="19200" y="69598"/>
                      <a:pt x="27428" y="66855"/>
                      <a:pt x="30171" y="61369"/>
                    </a:cubicBezTo>
                    <a:cubicBezTo>
                      <a:pt x="41142" y="50398"/>
                      <a:pt x="46627" y="39427"/>
                      <a:pt x="54855" y="25713"/>
                    </a:cubicBezTo>
                    <a:cubicBezTo>
                      <a:pt x="57598" y="14742"/>
                      <a:pt x="54855" y="6514"/>
                      <a:pt x="46627" y="1029"/>
                    </a:cubicBezTo>
                    <a:lnTo>
                      <a:pt x="46627" y="1029"/>
                    </a:lnTo>
                    <a:close/>
                  </a:path>
                </a:pathLst>
              </a:custGeom>
              <a:grpFill/>
              <a:ln w="27426" cap="flat">
                <a:noFill/>
                <a:prstDash val="solid"/>
                <a:miter/>
              </a:ln>
            </p:spPr>
            <p:txBody>
              <a:bodyPr rtlCol="0" anchor="ctr"/>
              <a:lstStyle/>
              <a:p>
                <a:endParaRPr lang="en-US"/>
              </a:p>
            </p:txBody>
          </p:sp>
          <p:sp>
            <p:nvSpPr>
              <p:cNvPr id="29" name="Freeform 1437">
                <a:extLst>
                  <a:ext uri="{FF2B5EF4-FFF2-40B4-BE49-F238E27FC236}">
                    <a16:creationId xmlns:a16="http://schemas.microsoft.com/office/drawing/2014/main" id="{69811047-44AA-A8B9-756D-C93C4A2E810E}"/>
                  </a:ext>
                </a:extLst>
              </p:cNvPr>
              <p:cNvSpPr/>
              <p:nvPr/>
            </p:nvSpPr>
            <p:spPr>
              <a:xfrm>
                <a:off x="9458026" y="2569011"/>
                <a:ext cx="52798" cy="69254"/>
              </a:xfrm>
              <a:custGeom>
                <a:avLst/>
                <a:gdLst>
                  <a:gd name="connsiteX0" fmla="*/ 41827 w 52798"/>
                  <a:gd name="connsiteY0" fmla="*/ 0 h 69254"/>
                  <a:gd name="connsiteX1" fmla="*/ 28113 w 52798"/>
                  <a:gd name="connsiteY1" fmla="*/ 2743 h 69254"/>
                  <a:gd name="connsiteX2" fmla="*/ 19885 w 52798"/>
                  <a:gd name="connsiteY2" fmla="*/ 13714 h 69254"/>
                  <a:gd name="connsiteX3" fmla="*/ 6171 w 52798"/>
                  <a:gd name="connsiteY3" fmla="*/ 38399 h 69254"/>
                  <a:gd name="connsiteX4" fmla="*/ 6171 w 52798"/>
                  <a:gd name="connsiteY4" fmla="*/ 63084 h 69254"/>
                  <a:gd name="connsiteX5" fmla="*/ 30856 w 52798"/>
                  <a:gd name="connsiteY5" fmla="*/ 63084 h 69254"/>
                  <a:gd name="connsiteX6" fmla="*/ 52798 w 52798"/>
                  <a:gd name="connsiteY6" fmla="*/ 24685 h 69254"/>
                  <a:gd name="connsiteX7" fmla="*/ 50055 w 52798"/>
                  <a:gd name="connsiteY7" fmla="*/ 10971 h 69254"/>
                  <a:gd name="connsiteX8" fmla="*/ 41827 w 52798"/>
                  <a:gd name="connsiteY8" fmla="*/ 0 h 69254"/>
                  <a:gd name="connsiteX9" fmla="*/ 41827 w 52798"/>
                  <a:gd name="connsiteY9" fmla="*/ 0 h 6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98" h="69254">
                    <a:moveTo>
                      <a:pt x="41827" y="0"/>
                    </a:moveTo>
                    <a:cubicBezTo>
                      <a:pt x="36342" y="0"/>
                      <a:pt x="30856" y="0"/>
                      <a:pt x="28113" y="2743"/>
                    </a:cubicBezTo>
                    <a:cubicBezTo>
                      <a:pt x="22628" y="5485"/>
                      <a:pt x="19885" y="8228"/>
                      <a:pt x="19885" y="13714"/>
                    </a:cubicBezTo>
                    <a:cubicBezTo>
                      <a:pt x="17142" y="21942"/>
                      <a:pt x="11657" y="30171"/>
                      <a:pt x="6171" y="38399"/>
                    </a:cubicBezTo>
                    <a:cubicBezTo>
                      <a:pt x="-2057" y="46627"/>
                      <a:pt x="-2057" y="57598"/>
                      <a:pt x="6171" y="63084"/>
                    </a:cubicBezTo>
                    <a:cubicBezTo>
                      <a:pt x="14399" y="71312"/>
                      <a:pt x="25371" y="71312"/>
                      <a:pt x="30856" y="63084"/>
                    </a:cubicBezTo>
                    <a:cubicBezTo>
                      <a:pt x="41827" y="52113"/>
                      <a:pt x="50055" y="38399"/>
                      <a:pt x="52798" y="24685"/>
                    </a:cubicBezTo>
                    <a:cubicBezTo>
                      <a:pt x="52798" y="19199"/>
                      <a:pt x="52798" y="13714"/>
                      <a:pt x="50055" y="10971"/>
                    </a:cubicBezTo>
                    <a:cubicBezTo>
                      <a:pt x="50055" y="5485"/>
                      <a:pt x="47312" y="2743"/>
                      <a:pt x="41827" y="0"/>
                    </a:cubicBezTo>
                    <a:lnTo>
                      <a:pt x="41827" y="0"/>
                    </a:lnTo>
                    <a:close/>
                  </a:path>
                </a:pathLst>
              </a:custGeom>
              <a:grpFill/>
              <a:ln w="27426" cap="flat">
                <a:noFill/>
                <a:prstDash val="solid"/>
                <a:miter/>
              </a:ln>
            </p:spPr>
            <p:txBody>
              <a:bodyPr rtlCol="0" anchor="ctr"/>
              <a:lstStyle/>
              <a:p>
                <a:endParaRPr lang="en-US"/>
              </a:p>
            </p:txBody>
          </p:sp>
          <p:sp>
            <p:nvSpPr>
              <p:cNvPr id="30" name="Freeform 1438">
                <a:extLst>
                  <a:ext uri="{FF2B5EF4-FFF2-40B4-BE49-F238E27FC236}">
                    <a16:creationId xmlns:a16="http://schemas.microsoft.com/office/drawing/2014/main" id="{46112AB0-03BB-28E2-E052-CDCA8FD066BA}"/>
                  </a:ext>
                </a:extLst>
              </p:cNvPr>
              <p:cNvSpPr/>
              <p:nvPr/>
            </p:nvSpPr>
            <p:spPr>
              <a:xfrm>
                <a:off x="9430571" y="2480529"/>
                <a:ext cx="65599" cy="55568"/>
              </a:xfrm>
              <a:custGeom>
                <a:avLst/>
                <a:gdLst>
                  <a:gd name="connsiteX0" fmla="*/ 47341 w 65599"/>
                  <a:gd name="connsiteY0" fmla="*/ 55569 h 55568"/>
                  <a:gd name="connsiteX1" fmla="*/ 63797 w 65599"/>
                  <a:gd name="connsiteY1" fmla="*/ 44598 h 55568"/>
                  <a:gd name="connsiteX2" fmla="*/ 61054 w 65599"/>
                  <a:gd name="connsiteY2" fmla="*/ 25398 h 55568"/>
                  <a:gd name="connsiteX3" fmla="*/ 22656 w 65599"/>
                  <a:gd name="connsiteY3" fmla="*/ 714 h 55568"/>
                  <a:gd name="connsiteX4" fmla="*/ 713 w 65599"/>
                  <a:gd name="connsiteY4" fmla="*/ 11684 h 55568"/>
                  <a:gd name="connsiteX5" fmla="*/ 11685 w 65599"/>
                  <a:gd name="connsiteY5" fmla="*/ 33627 h 55568"/>
                  <a:gd name="connsiteX6" fmla="*/ 33627 w 65599"/>
                  <a:gd name="connsiteY6" fmla="*/ 47340 h 55568"/>
                  <a:gd name="connsiteX7" fmla="*/ 47341 w 65599"/>
                  <a:gd name="connsiteY7" fmla="*/ 55569 h 55568"/>
                  <a:gd name="connsiteX8" fmla="*/ 47341 w 65599"/>
                  <a:gd name="connsiteY8" fmla="*/ 55569 h 5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99" h="55568">
                    <a:moveTo>
                      <a:pt x="47341" y="55569"/>
                    </a:moveTo>
                    <a:cubicBezTo>
                      <a:pt x="55569" y="55569"/>
                      <a:pt x="61054" y="50083"/>
                      <a:pt x="63797" y="44598"/>
                    </a:cubicBezTo>
                    <a:cubicBezTo>
                      <a:pt x="66540" y="39112"/>
                      <a:pt x="66540" y="30884"/>
                      <a:pt x="61054" y="25398"/>
                    </a:cubicBezTo>
                    <a:cubicBezTo>
                      <a:pt x="50084" y="14427"/>
                      <a:pt x="36370" y="6199"/>
                      <a:pt x="22656" y="714"/>
                    </a:cubicBezTo>
                    <a:cubicBezTo>
                      <a:pt x="14427" y="-2029"/>
                      <a:pt x="3456" y="3456"/>
                      <a:pt x="713" y="11684"/>
                    </a:cubicBezTo>
                    <a:cubicBezTo>
                      <a:pt x="-2029" y="19913"/>
                      <a:pt x="3456" y="30884"/>
                      <a:pt x="11685" y="33627"/>
                    </a:cubicBezTo>
                    <a:cubicBezTo>
                      <a:pt x="19913" y="36370"/>
                      <a:pt x="28141" y="41855"/>
                      <a:pt x="33627" y="47340"/>
                    </a:cubicBezTo>
                    <a:cubicBezTo>
                      <a:pt x="39113" y="52826"/>
                      <a:pt x="41855" y="55569"/>
                      <a:pt x="47341" y="55569"/>
                    </a:cubicBezTo>
                    <a:lnTo>
                      <a:pt x="47341" y="55569"/>
                    </a:lnTo>
                    <a:close/>
                  </a:path>
                </a:pathLst>
              </a:custGeom>
              <a:grpFill/>
              <a:ln w="27426" cap="flat">
                <a:noFill/>
                <a:prstDash val="solid"/>
                <a:miter/>
              </a:ln>
            </p:spPr>
            <p:txBody>
              <a:bodyPr rtlCol="0" anchor="ctr"/>
              <a:lstStyle/>
              <a:p>
                <a:endParaRPr lang="en-US"/>
              </a:p>
            </p:txBody>
          </p:sp>
          <p:sp>
            <p:nvSpPr>
              <p:cNvPr id="31" name="Freeform 1439">
                <a:extLst>
                  <a:ext uri="{FF2B5EF4-FFF2-40B4-BE49-F238E27FC236}">
                    <a16:creationId xmlns:a16="http://schemas.microsoft.com/office/drawing/2014/main" id="{80F2FCCD-94B4-D486-76A2-717C7338115C}"/>
                  </a:ext>
                </a:extLst>
              </p:cNvPr>
              <p:cNvSpPr/>
              <p:nvPr/>
            </p:nvSpPr>
            <p:spPr>
              <a:xfrm>
                <a:off x="9165236" y="2788432"/>
                <a:ext cx="76797" cy="38398"/>
              </a:xfrm>
              <a:custGeom>
                <a:avLst/>
                <a:gdLst>
                  <a:gd name="connsiteX0" fmla="*/ 57598 w 76797"/>
                  <a:gd name="connsiteY0" fmla="*/ 0 h 38398"/>
                  <a:gd name="connsiteX1" fmla="*/ 19199 w 76797"/>
                  <a:gd name="connsiteY1" fmla="*/ 0 h 38398"/>
                  <a:gd name="connsiteX2" fmla="*/ 0 w 76797"/>
                  <a:gd name="connsiteY2" fmla="*/ 19199 h 38398"/>
                  <a:gd name="connsiteX3" fmla="*/ 19199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199" y="0"/>
                    </a:lnTo>
                    <a:cubicBezTo>
                      <a:pt x="8228" y="0"/>
                      <a:pt x="0" y="8228"/>
                      <a:pt x="0" y="19199"/>
                    </a:cubicBezTo>
                    <a:cubicBezTo>
                      <a:pt x="0" y="30171"/>
                      <a:pt x="8228" y="38399"/>
                      <a:pt x="19199" y="38399"/>
                    </a:cubicBezTo>
                    <a:lnTo>
                      <a:pt x="57598" y="38399"/>
                    </a:lnTo>
                    <a:cubicBezTo>
                      <a:pt x="68569" y="38399"/>
                      <a:pt x="76797" y="30171"/>
                      <a:pt x="76797" y="19199"/>
                    </a:cubicBezTo>
                    <a:cubicBezTo>
                      <a:pt x="74054" y="8228"/>
                      <a:pt x="65826" y="0"/>
                      <a:pt x="57598" y="0"/>
                    </a:cubicBezTo>
                    <a:lnTo>
                      <a:pt x="57598" y="0"/>
                    </a:lnTo>
                    <a:close/>
                  </a:path>
                </a:pathLst>
              </a:custGeom>
              <a:grpFill/>
              <a:ln w="27426" cap="flat">
                <a:noFill/>
                <a:prstDash val="solid"/>
                <a:miter/>
              </a:ln>
            </p:spPr>
            <p:txBody>
              <a:bodyPr rtlCol="0" anchor="ctr"/>
              <a:lstStyle/>
              <a:p>
                <a:endParaRPr lang="en-US"/>
              </a:p>
            </p:txBody>
          </p:sp>
          <p:sp>
            <p:nvSpPr>
              <p:cNvPr id="32" name="Freeform 1440">
                <a:extLst>
                  <a:ext uri="{FF2B5EF4-FFF2-40B4-BE49-F238E27FC236}">
                    <a16:creationId xmlns:a16="http://schemas.microsoft.com/office/drawing/2014/main" id="{6429881B-EACF-8BE8-D7E4-5F4307CA6296}"/>
                  </a:ext>
                </a:extLst>
              </p:cNvPr>
              <p:cNvSpPr/>
              <p:nvPr/>
            </p:nvSpPr>
            <p:spPr>
              <a:xfrm>
                <a:off x="9349001" y="262386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5485"/>
                      <a:pt x="68569" y="0"/>
                      <a:pt x="57598" y="0"/>
                    </a:cubicBezTo>
                    <a:lnTo>
                      <a:pt x="57598" y="0"/>
                    </a:lnTo>
                    <a:close/>
                  </a:path>
                </a:pathLst>
              </a:custGeom>
              <a:grpFill/>
              <a:ln w="27426" cap="flat">
                <a:noFill/>
                <a:prstDash val="solid"/>
                <a:miter/>
              </a:ln>
            </p:spPr>
            <p:txBody>
              <a:bodyPr rtlCol="0" anchor="ctr"/>
              <a:lstStyle/>
              <a:p>
                <a:endParaRPr lang="en-US"/>
              </a:p>
            </p:txBody>
          </p:sp>
          <p:sp>
            <p:nvSpPr>
              <p:cNvPr id="33" name="Freeform 1441">
                <a:extLst>
                  <a:ext uri="{FF2B5EF4-FFF2-40B4-BE49-F238E27FC236}">
                    <a16:creationId xmlns:a16="http://schemas.microsoft.com/office/drawing/2014/main" id="{AC230F81-DABB-91AB-AF3A-2A4903EE612D}"/>
                  </a:ext>
                </a:extLst>
              </p:cNvPr>
              <p:cNvSpPr/>
              <p:nvPr/>
            </p:nvSpPr>
            <p:spPr>
              <a:xfrm>
                <a:off x="8816904"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4055" y="8228"/>
                      <a:pt x="65826" y="0"/>
                      <a:pt x="57598" y="0"/>
                    </a:cubicBezTo>
                    <a:lnTo>
                      <a:pt x="57598" y="0"/>
                    </a:lnTo>
                    <a:close/>
                  </a:path>
                </a:pathLst>
              </a:custGeom>
              <a:grpFill/>
              <a:ln w="27426" cap="flat">
                <a:noFill/>
                <a:prstDash val="solid"/>
                <a:miter/>
              </a:ln>
            </p:spPr>
            <p:txBody>
              <a:bodyPr rtlCol="0" anchor="ctr"/>
              <a:lstStyle/>
              <a:p>
                <a:endParaRPr lang="en-US"/>
              </a:p>
            </p:txBody>
          </p:sp>
          <p:sp>
            <p:nvSpPr>
              <p:cNvPr id="34" name="Freeform 1442">
                <a:extLst>
                  <a:ext uri="{FF2B5EF4-FFF2-40B4-BE49-F238E27FC236}">
                    <a16:creationId xmlns:a16="http://schemas.microsoft.com/office/drawing/2014/main" id="{DB283D4A-3B55-6671-CA9F-F9ED8D2BBD8C}"/>
                  </a:ext>
                </a:extLst>
              </p:cNvPr>
              <p:cNvSpPr/>
              <p:nvPr/>
            </p:nvSpPr>
            <p:spPr>
              <a:xfrm>
                <a:off x="9373575" y="2834948"/>
                <a:ext cx="54966" cy="69756"/>
              </a:xfrm>
              <a:custGeom>
                <a:avLst/>
                <a:gdLst>
                  <a:gd name="connsiteX0" fmla="*/ 33024 w 54966"/>
                  <a:gd name="connsiteY0" fmla="*/ 8339 h 69756"/>
                  <a:gd name="connsiteX1" fmla="*/ 8339 w 54966"/>
                  <a:gd name="connsiteY1" fmla="*/ 2854 h 69756"/>
                  <a:gd name="connsiteX2" fmla="*/ 2853 w 54966"/>
                  <a:gd name="connsiteY2" fmla="*/ 27539 h 69756"/>
                  <a:gd name="connsiteX3" fmla="*/ 16567 w 54966"/>
                  <a:gd name="connsiteY3" fmla="*/ 54966 h 69756"/>
                  <a:gd name="connsiteX4" fmla="*/ 30281 w 54966"/>
                  <a:gd name="connsiteY4" fmla="*/ 68680 h 69756"/>
                  <a:gd name="connsiteX5" fmla="*/ 49481 w 54966"/>
                  <a:gd name="connsiteY5" fmla="*/ 63195 h 69756"/>
                  <a:gd name="connsiteX6" fmla="*/ 54967 w 54966"/>
                  <a:gd name="connsiteY6" fmla="*/ 43995 h 69756"/>
                  <a:gd name="connsiteX7" fmla="*/ 33024 w 54966"/>
                  <a:gd name="connsiteY7" fmla="*/ 8339 h 69756"/>
                  <a:gd name="connsiteX8" fmla="*/ 33024 w 54966"/>
                  <a:gd name="connsiteY8" fmla="*/ 8339 h 6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6" h="69756">
                    <a:moveTo>
                      <a:pt x="33024" y="8339"/>
                    </a:moveTo>
                    <a:cubicBezTo>
                      <a:pt x="27539" y="111"/>
                      <a:pt x="16567" y="-2632"/>
                      <a:pt x="8339" y="2854"/>
                    </a:cubicBezTo>
                    <a:cubicBezTo>
                      <a:pt x="111" y="8339"/>
                      <a:pt x="-2632" y="19311"/>
                      <a:pt x="2853" y="27539"/>
                    </a:cubicBezTo>
                    <a:cubicBezTo>
                      <a:pt x="8339" y="35767"/>
                      <a:pt x="13825" y="43995"/>
                      <a:pt x="16567" y="54966"/>
                    </a:cubicBezTo>
                    <a:cubicBezTo>
                      <a:pt x="19310" y="60452"/>
                      <a:pt x="22053" y="65938"/>
                      <a:pt x="30281" y="68680"/>
                    </a:cubicBezTo>
                    <a:cubicBezTo>
                      <a:pt x="35767" y="71423"/>
                      <a:pt x="43995" y="68680"/>
                      <a:pt x="49481" y="63195"/>
                    </a:cubicBezTo>
                    <a:cubicBezTo>
                      <a:pt x="54967" y="57709"/>
                      <a:pt x="54967" y="52224"/>
                      <a:pt x="54967" y="43995"/>
                    </a:cubicBezTo>
                    <a:cubicBezTo>
                      <a:pt x="49481" y="33024"/>
                      <a:pt x="41253" y="19311"/>
                      <a:pt x="33024" y="8339"/>
                    </a:cubicBezTo>
                    <a:lnTo>
                      <a:pt x="33024" y="8339"/>
                    </a:lnTo>
                    <a:close/>
                  </a:path>
                </a:pathLst>
              </a:custGeom>
              <a:grpFill/>
              <a:ln w="27426" cap="flat">
                <a:noFill/>
                <a:prstDash val="solid"/>
                <a:miter/>
              </a:ln>
            </p:spPr>
            <p:txBody>
              <a:bodyPr rtlCol="0" anchor="ctr"/>
              <a:lstStyle/>
              <a:p>
                <a:endParaRPr lang="en-US"/>
              </a:p>
            </p:txBody>
          </p:sp>
          <p:sp>
            <p:nvSpPr>
              <p:cNvPr id="35" name="Freeform 1443">
                <a:extLst>
                  <a:ext uri="{FF2B5EF4-FFF2-40B4-BE49-F238E27FC236}">
                    <a16:creationId xmlns:a16="http://schemas.microsoft.com/office/drawing/2014/main" id="{2E3E5155-D9B6-430B-5A7F-FCB4FE3B3C14}"/>
                  </a:ext>
                </a:extLst>
              </p:cNvPr>
              <p:cNvSpPr/>
              <p:nvPr/>
            </p:nvSpPr>
            <p:spPr>
              <a:xfrm>
                <a:off x="8955705" y="2762667"/>
                <a:ext cx="64877" cy="56964"/>
              </a:xfrm>
              <a:custGeom>
                <a:avLst/>
                <a:gdLst>
                  <a:gd name="connsiteX0" fmla="*/ 53193 w 64877"/>
                  <a:gd name="connsiteY0" fmla="*/ 23023 h 56964"/>
                  <a:gd name="connsiteX1" fmla="*/ 31251 w 64877"/>
                  <a:gd name="connsiteY1" fmla="*/ 6566 h 56964"/>
                  <a:gd name="connsiteX2" fmla="*/ 6566 w 64877"/>
                  <a:gd name="connsiteY2" fmla="*/ 3823 h 56964"/>
                  <a:gd name="connsiteX3" fmla="*/ 3823 w 64877"/>
                  <a:gd name="connsiteY3" fmla="*/ 28508 h 56964"/>
                  <a:gd name="connsiteX4" fmla="*/ 39479 w 64877"/>
                  <a:gd name="connsiteY4" fmla="*/ 55936 h 56964"/>
                  <a:gd name="connsiteX5" fmla="*/ 64164 w 64877"/>
                  <a:gd name="connsiteY5" fmla="*/ 47707 h 56964"/>
                  <a:gd name="connsiteX6" fmla="*/ 53193 w 64877"/>
                  <a:gd name="connsiteY6" fmla="*/ 23023 h 56964"/>
                  <a:gd name="connsiteX7" fmla="*/ 53193 w 64877"/>
                  <a:gd name="connsiteY7" fmla="*/ 23023 h 5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77" h="56964">
                    <a:moveTo>
                      <a:pt x="53193" y="23023"/>
                    </a:moveTo>
                    <a:cubicBezTo>
                      <a:pt x="44965" y="17537"/>
                      <a:pt x="36736" y="12051"/>
                      <a:pt x="31251" y="6566"/>
                    </a:cubicBezTo>
                    <a:cubicBezTo>
                      <a:pt x="25765" y="-1662"/>
                      <a:pt x="14794" y="-1662"/>
                      <a:pt x="6566" y="3823"/>
                    </a:cubicBezTo>
                    <a:cubicBezTo>
                      <a:pt x="-1663" y="9309"/>
                      <a:pt x="-1663" y="20280"/>
                      <a:pt x="3823" y="28508"/>
                    </a:cubicBezTo>
                    <a:cubicBezTo>
                      <a:pt x="12051" y="39479"/>
                      <a:pt x="25765" y="50450"/>
                      <a:pt x="39479" y="55936"/>
                    </a:cubicBezTo>
                    <a:cubicBezTo>
                      <a:pt x="47708" y="58678"/>
                      <a:pt x="58679" y="55936"/>
                      <a:pt x="64164" y="47707"/>
                    </a:cubicBezTo>
                    <a:cubicBezTo>
                      <a:pt x="66907" y="39479"/>
                      <a:pt x="61422" y="28508"/>
                      <a:pt x="53193" y="23023"/>
                    </a:cubicBezTo>
                    <a:lnTo>
                      <a:pt x="53193" y="23023"/>
                    </a:lnTo>
                    <a:close/>
                  </a:path>
                </a:pathLst>
              </a:custGeom>
              <a:grpFill/>
              <a:ln w="27426" cap="flat">
                <a:noFill/>
                <a:prstDash val="solid"/>
                <a:miter/>
              </a:ln>
            </p:spPr>
            <p:txBody>
              <a:bodyPr rtlCol="0" anchor="ctr"/>
              <a:lstStyle/>
              <a:p>
                <a:endParaRPr lang="en-US"/>
              </a:p>
            </p:txBody>
          </p:sp>
          <p:sp>
            <p:nvSpPr>
              <p:cNvPr id="36" name="Freeform 1444">
                <a:extLst>
                  <a:ext uri="{FF2B5EF4-FFF2-40B4-BE49-F238E27FC236}">
                    <a16:creationId xmlns:a16="http://schemas.microsoft.com/office/drawing/2014/main" id="{DBA41304-BFD9-90C8-07ED-C31E5BDEEE10}"/>
                  </a:ext>
                </a:extLst>
              </p:cNvPr>
              <p:cNvSpPr/>
              <p:nvPr/>
            </p:nvSpPr>
            <p:spPr>
              <a:xfrm>
                <a:off x="8926615"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6798" y="5486"/>
                      <a:pt x="68569" y="0"/>
                      <a:pt x="57598" y="0"/>
                    </a:cubicBezTo>
                    <a:lnTo>
                      <a:pt x="57598" y="0"/>
                    </a:lnTo>
                    <a:close/>
                  </a:path>
                </a:pathLst>
              </a:custGeom>
              <a:grpFill/>
              <a:ln w="27426" cap="flat">
                <a:noFill/>
                <a:prstDash val="solid"/>
                <a:miter/>
              </a:ln>
            </p:spPr>
            <p:txBody>
              <a:bodyPr rtlCol="0" anchor="ctr"/>
              <a:lstStyle/>
              <a:p>
                <a:endParaRPr lang="en-US"/>
              </a:p>
            </p:txBody>
          </p:sp>
          <p:sp>
            <p:nvSpPr>
              <p:cNvPr id="37" name="Freeform 1445">
                <a:extLst>
                  <a:ext uri="{FF2B5EF4-FFF2-40B4-BE49-F238E27FC236}">
                    <a16:creationId xmlns:a16="http://schemas.microsoft.com/office/drawing/2014/main" id="{4D7E447F-2C86-1DC8-21B7-98B4116550E1}"/>
                  </a:ext>
                </a:extLst>
              </p:cNvPr>
              <p:cNvSpPr/>
              <p:nvPr/>
            </p:nvSpPr>
            <p:spPr>
              <a:xfrm>
                <a:off x="9148779" y="3007853"/>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1"/>
                      <a:pt x="8228" y="38399"/>
                      <a:pt x="19200" y="38399"/>
                    </a:cubicBezTo>
                    <a:lnTo>
                      <a:pt x="57598" y="38399"/>
                    </a:lnTo>
                    <a:cubicBezTo>
                      <a:pt x="68569" y="38399"/>
                      <a:pt x="76797" y="30171"/>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38" name="Freeform 1446">
                <a:extLst>
                  <a:ext uri="{FF2B5EF4-FFF2-40B4-BE49-F238E27FC236}">
                    <a16:creationId xmlns:a16="http://schemas.microsoft.com/office/drawing/2014/main" id="{2D267A30-00D2-DAB6-1AAE-1979E774D5F6}"/>
                  </a:ext>
                </a:extLst>
              </p:cNvPr>
              <p:cNvSpPr/>
              <p:nvPr/>
            </p:nvSpPr>
            <p:spPr>
              <a:xfrm>
                <a:off x="9017127" y="2626609"/>
                <a:ext cx="76797" cy="38398"/>
              </a:xfrm>
              <a:custGeom>
                <a:avLst/>
                <a:gdLst>
                  <a:gd name="connsiteX0" fmla="*/ 57597 w 76797"/>
                  <a:gd name="connsiteY0" fmla="*/ 38399 h 38398"/>
                  <a:gd name="connsiteX1" fmla="*/ 76797 w 76797"/>
                  <a:gd name="connsiteY1" fmla="*/ 19199 h 38398"/>
                  <a:gd name="connsiteX2" fmla="*/ 57597 w 76797"/>
                  <a:gd name="connsiteY2" fmla="*/ 0 h 38398"/>
                  <a:gd name="connsiteX3" fmla="*/ 19199 w 76797"/>
                  <a:gd name="connsiteY3" fmla="*/ 0 h 38398"/>
                  <a:gd name="connsiteX4" fmla="*/ 0 w 76797"/>
                  <a:gd name="connsiteY4" fmla="*/ 19199 h 38398"/>
                  <a:gd name="connsiteX5" fmla="*/ 19199 w 76797"/>
                  <a:gd name="connsiteY5" fmla="*/ 38399 h 38398"/>
                  <a:gd name="connsiteX6" fmla="*/ 57597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7" y="38399"/>
                    </a:moveTo>
                    <a:cubicBezTo>
                      <a:pt x="68569" y="38399"/>
                      <a:pt x="76797" y="30170"/>
                      <a:pt x="76797" y="19199"/>
                    </a:cubicBezTo>
                    <a:cubicBezTo>
                      <a:pt x="76797" y="8228"/>
                      <a:pt x="68569" y="0"/>
                      <a:pt x="57597" y="0"/>
                    </a:cubicBezTo>
                    <a:lnTo>
                      <a:pt x="19199" y="0"/>
                    </a:lnTo>
                    <a:cubicBezTo>
                      <a:pt x="8228" y="0"/>
                      <a:pt x="0" y="8228"/>
                      <a:pt x="0" y="19199"/>
                    </a:cubicBezTo>
                    <a:cubicBezTo>
                      <a:pt x="0" y="30170"/>
                      <a:pt x="8228" y="38399"/>
                      <a:pt x="19199" y="38399"/>
                    </a:cubicBezTo>
                    <a:lnTo>
                      <a:pt x="57597" y="38399"/>
                    </a:lnTo>
                    <a:close/>
                  </a:path>
                </a:pathLst>
              </a:custGeom>
              <a:grpFill/>
              <a:ln w="27426" cap="flat">
                <a:noFill/>
                <a:prstDash val="solid"/>
                <a:miter/>
              </a:ln>
            </p:spPr>
            <p:txBody>
              <a:bodyPr rtlCol="0" anchor="ctr"/>
              <a:lstStyle/>
              <a:p>
                <a:endParaRPr lang="en-US"/>
              </a:p>
            </p:txBody>
          </p:sp>
          <p:sp>
            <p:nvSpPr>
              <p:cNvPr id="39" name="Freeform 1447">
                <a:extLst>
                  <a:ext uri="{FF2B5EF4-FFF2-40B4-BE49-F238E27FC236}">
                    <a16:creationId xmlns:a16="http://schemas.microsoft.com/office/drawing/2014/main" id="{F36BBAFD-A142-67DE-37F3-2AF0025738C7}"/>
                  </a:ext>
                </a:extLst>
              </p:cNvPr>
              <p:cNvSpPr/>
              <p:nvPr/>
            </p:nvSpPr>
            <p:spPr>
              <a:xfrm>
                <a:off x="912958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grpFill/>
              <a:ln w="27426" cap="flat">
                <a:noFill/>
                <a:prstDash val="solid"/>
                <a:miter/>
              </a:ln>
            </p:spPr>
            <p:txBody>
              <a:bodyPr rtlCol="0" anchor="ctr"/>
              <a:lstStyle/>
              <a:p>
                <a:endParaRPr lang="en-US"/>
              </a:p>
            </p:txBody>
          </p:sp>
          <p:sp>
            <p:nvSpPr>
              <p:cNvPr id="40" name="Freeform 1448">
                <a:extLst>
                  <a:ext uri="{FF2B5EF4-FFF2-40B4-BE49-F238E27FC236}">
                    <a16:creationId xmlns:a16="http://schemas.microsoft.com/office/drawing/2014/main" id="{6F974247-847C-6159-0ECC-CF97C92BB3A9}"/>
                  </a:ext>
                </a:extLst>
              </p:cNvPr>
              <p:cNvSpPr/>
              <p:nvPr/>
            </p:nvSpPr>
            <p:spPr>
              <a:xfrm>
                <a:off x="9052782" y="2791175"/>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41" name="Freeform 1449">
                <a:extLst>
                  <a:ext uri="{FF2B5EF4-FFF2-40B4-BE49-F238E27FC236}">
                    <a16:creationId xmlns:a16="http://schemas.microsoft.com/office/drawing/2014/main" id="{F2D637E5-4B73-30CE-71BF-0B273CAD7806}"/>
                  </a:ext>
                </a:extLst>
              </p:cNvPr>
              <p:cNvSpPr/>
              <p:nvPr/>
            </p:nvSpPr>
            <p:spPr>
              <a:xfrm>
                <a:off x="9039069" y="301059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42" name="Freeform 1450">
                <a:extLst>
                  <a:ext uri="{FF2B5EF4-FFF2-40B4-BE49-F238E27FC236}">
                    <a16:creationId xmlns:a16="http://schemas.microsoft.com/office/drawing/2014/main" id="{9B86E721-F93A-CA2B-2ACA-302BAF14EB5E}"/>
                  </a:ext>
                </a:extLst>
              </p:cNvPr>
              <p:cNvSpPr/>
              <p:nvPr/>
            </p:nvSpPr>
            <p:spPr>
              <a:xfrm>
                <a:off x="8611197" y="3018824"/>
                <a:ext cx="57598" cy="38398"/>
              </a:xfrm>
              <a:custGeom>
                <a:avLst/>
                <a:gdLst>
                  <a:gd name="connsiteX0" fmla="*/ 38399 w 57598"/>
                  <a:gd name="connsiteY0" fmla="*/ 0 h 38398"/>
                  <a:gd name="connsiteX1" fmla="*/ 19200 w 57598"/>
                  <a:gd name="connsiteY1" fmla="*/ 0 h 38398"/>
                  <a:gd name="connsiteX2" fmla="*/ 0 w 57598"/>
                  <a:gd name="connsiteY2" fmla="*/ 19199 h 38398"/>
                  <a:gd name="connsiteX3" fmla="*/ 19200 w 57598"/>
                  <a:gd name="connsiteY3" fmla="*/ 38399 h 38398"/>
                  <a:gd name="connsiteX4" fmla="*/ 38399 w 57598"/>
                  <a:gd name="connsiteY4" fmla="*/ 38399 h 38398"/>
                  <a:gd name="connsiteX5" fmla="*/ 57598 w 57598"/>
                  <a:gd name="connsiteY5" fmla="*/ 19199 h 38398"/>
                  <a:gd name="connsiteX6" fmla="*/ 38399 w 57598"/>
                  <a:gd name="connsiteY6" fmla="*/ 0 h 38398"/>
                  <a:gd name="connsiteX7" fmla="*/ 38399 w 57598"/>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38399" y="0"/>
                    </a:moveTo>
                    <a:lnTo>
                      <a:pt x="19200" y="0"/>
                    </a:lnTo>
                    <a:cubicBezTo>
                      <a:pt x="8229" y="0"/>
                      <a:pt x="0" y="8228"/>
                      <a:pt x="0" y="19199"/>
                    </a:cubicBezTo>
                    <a:cubicBezTo>
                      <a:pt x="0" y="30170"/>
                      <a:pt x="8229" y="38399"/>
                      <a:pt x="19200" y="38399"/>
                    </a:cubicBezTo>
                    <a:lnTo>
                      <a:pt x="38399" y="38399"/>
                    </a:lnTo>
                    <a:cubicBezTo>
                      <a:pt x="49370" y="38399"/>
                      <a:pt x="57598" y="30170"/>
                      <a:pt x="57598" y="19199"/>
                    </a:cubicBezTo>
                    <a:cubicBezTo>
                      <a:pt x="57598" y="5485"/>
                      <a:pt x="49370" y="0"/>
                      <a:pt x="38399" y="0"/>
                    </a:cubicBezTo>
                    <a:lnTo>
                      <a:pt x="38399" y="0"/>
                    </a:lnTo>
                    <a:close/>
                  </a:path>
                </a:pathLst>
              </a:custGeom>
              <a:grpFill/>
              <a:ln w="27426" cap="flat">
                <a:noFill/>
                <a:prstDash val="solid"/>
                <a:miter/>
              </a:ln>
            </p:spPr>
            <p:txBody>
              <a:bodyPr rtlCol="0" anchor="ctr"/>
              <a:lstStyle/>
              <a:p>
                <a:endParaRPr lang="en-US"/>
              </a:p>
            </p:txBody>
          </p:sp>
        </p:grpSp>
        <p:grpSp>
          <p:nvGrpSpPr>
            <p:cNvPr id="6" name="Graphic 3">
              <a:extLst>
                <a:ext uri="{FF2B5EF4-FFF2-40B4-BE49-F238E27FC236}">
                  <a16:creationId xmlns:a16="http://schemas.microsoft.com/office/drawing/2014/main" id="{74940E02-91EF-79F2-7F16-411836167F28}"/>
                </a:ext>
              </a:extLst>
            </p:cNvPr>
            <p:cNvGrpSpPr/>
            <p:nvPr/>
          </p:nvGrpSpPr>
          <p:grpSpPr>
            <a:xfrm>
              <a:off x="8623774" y="2128475"/>
              <a:ext cx="506941" cy="300655"/>
              <a:chOff x="8623774" y="2128475"/>
              <a:chExt cx="506941" cy="300655"/>
            </a:xfrm>
            <a:grpFill/>
          </p:grpSpPr>
          <p:grpSp>
            <p:nvGrpSpPr>
              <p:cNvPr id="7" name="Graphic 3">
                <a:extLst>
                  <a:ext uri="{FF2B5EF4-FFF2-40B4-BE49-F238E27FC236}">
                    <a16:creationId xmlns:a16="http://schemas.microsoft.com/office/drawing/2014/main" id="{287C833E-4112-E739-B1FE-68DEDE81483F}"/>
                  </a:ext>
                </a:extLst>
              </p:cNvPr>
              <p:cNvGrpSpPr/>
              <p:nvPr/>
            </p:nvGrpSpPr>
            <p:grpSpPr>
              <a:xfrm>
                <a:off x="8623774" y="2128475"/>
                <a:ext cx="506941" cy="221114"/>
                <a:chOff x="8623774" y="2128475"/>
                <a:chExt cx="506941" cy="221114"/>
              </a:xfrm>
              <a:grpFill/>
            </p:grpSpPr>
            <p:sp>
              <p:nvSpPr>
                <p:cNvPr id="10" name="Freeform 1418">
                  <a:extLst>
                    <a:ext uri="{FF2B5EF4-FFF2-40B4-BE49-F238E27FC236}">
                      <a16:creationId xmlns:a16="http://schemas.microsoft.com/office/drawing/2014/main" id="{06345037-3498-B7E7-BB37-B0C841902966}"/>
                    </a:ext>
                  </a:extLst>
                </p:cNvPr>
                <p:cNvSpPr/>
                <p:nvPr/>
              </p:nvSpPr>
              <p:spPr>
                <a:xfrm>
                  <a:off x="8623774" y="2129048"/>
                  <a:ext cx="245242" cy="220541"/>
                </a:xfrm>
                <a:custGeom>
                  <a:avLst/>
                  <a:gdLst>
                    <a:gd name="connsiteX0" fmla="*/ 154731 w 245242"/>
                    <a:gd name="connsiteY0" fmla="*/ 220542 h 220541"/>
                    <a:gd name="connsiteX1" fmla="*/ 80676 w 245242"/>
                    <a:gd name="connsiteY1" fmla="*/ 190372 h 220541"/>
                    <a:gd name="connsiteX2" fmla="*/ 47764 w 245242"/>
                    <a:gd name="connsiteY2" fmla="*/ 116317 h 220541"/>
                    <a:gd name="connsiteX3" fmla="*/ 3879 w 245242"/>
                    <a:gd name="connsiteY3" fmla="*/ 25806 h 220541"/>
                    <a:gd name="connsiteX4" fmla="*/ 1136 w 245242"/>
                    <a:gd name="connsiteY4" fmla="*/ 12092 h 220541"/>
                    <a:gd name="connsiteX5" fmla="*/ 12107 w 245242"/>
                    <a:gd name="connsiteY5" fmla="*/ 3864 h 220541"/>
                    <a:gd name="connsiteX6" fmla="*/ 14850 w 245242"/>
                    <a:gd name="connsiteY6" fmla="*/ 3864 h 220541"/>
                    <a:gd name="connsiteX7" fmla="*/ 215073 w 245242"/>
                    <a:gd name="connsiteY7" fmla="*/ 47748 h 220541"/>
                    <a:gd name="connsiteX8" fmla="*/ 245242 w 245242"/>
                    <a:gd name="connsiteY8" fmla="*/ 124545 h 220541"/>
                    <a:gd name="connsiteX9" fmla="*/ 217815 w 245242"/>
                    <a:gd name="connsiteY9" fmla="*/ 195857 h 220541"/>
                    <a:gd name="connsiteX10" fmla="*/ 154731 w 245242"/>
                    <a:gd name="connsiteY10" fmla="*/ 220542 h 220541"/>
                    <a:gd name="connsiteX11" fmla="*/ 154731 w 245242"/>
                    <a:gd name="connsiteY11" fmla="*/ 220542 h 220541"/>
                    <a:gd name="connsiteX12" fmla="*/ 39535 w 245242"/>
                    <a:gd name="connsiteY12" fmla="*/ 25806 h 220541"/>
                    <a:gd name="connsiteX13" fmla="*/ 72448 w 245242"/>
                    <a:gd name="connsiteY13" fmla="*/ 110831 h 220541"/>
                    <a:gd name="connsiteX14" fmla="*/ 97133 w 245242"/>
                    <a:gd name="connsiteY14" fmla="*/ 171172 h 220541"/>
                    <a:gd name="connsiteX15" fmla="*/ 201359 w 245242"/>
                    <a:gd name="connsiteY15" fmla="*/ 173915 h 220541"/>
                    <a:gd name="connsiteX16" fmla="*/ 220558 w 245242"/>
                    <a:gd name="connsiteY16" fmla="*/ 121803 h 220541"/>
                    <a:gd name="connsiteX17" fmla="*/ 195873 w 245242"/>
                    <a:gd name="connsiteY17" fmla="*/ 64204 h 220541"/>
                    <a:gd name="connsiteX18" fmla="*/ 39535 w 245242"/>
                    <a:gd name="connsiteY18" fmla="*/ 25806 h 220541"/>
                    <a:gd name="connsiteX19" fmla="*/ 39535 w 245242"/>
                    <a:gd name="connsiteY19" fmla="*/ 25806 h 2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5242" h="220541">
                      <a:moveTo>
                        <a:pt x="154731" y="220542"/>
                      </a:moveTo>
                      <a:cubicBezTo>
                        <a:pt x="127304" y="220542"/>
                        <a:pt x="99876" y="209571"/>
                        <a:pt x="80676" y="190372"/>
                      </a:cubicBezTo>
                      <a:cubicBezTo>
                        <a:pt x="58734" y="168429"/>
                        <a:pt x="53249" y="143744"/>
                        <a:pt x="47764" y="116317"/>
                      </a:cubicBezTo>
                      <a:cubicBezTo>
                        <a:pt x="42278" y="86147"/>
                        <a:pt x="34050" y="53233"/>
                        <a:pt x="3879" y="25806"/>
                      </a:cubicBezTo>
                      <a:cubicBezTo>
                        <a:pt x="1136" y="23063"/>
                        <a:pt x="-1607" y="17577"/>
                        <a:pt x="1136" y="12092"/>
                      </a:cubicBezTo>
                      <a:cubicBezTo>
                        <a:pt x="3879" y="6606"/>
                        <a:pt x="6622" y="3864"/>
                        <a:pt x="12107" y="3864"/>
                      </a:cubicBezTo>
                      <a:lnTo>
                        <a:pt x="14850" y="3864"/>
                      </a:lnTo>
                      <a:cubicBezTo>
                        <a:pt x="77934" y="-1622"/>
                        <a:pt x="154731" y="-9850"/>
                        <a:pt x="215073" y="47748"/>
                      </a:cubicBezTo>
                      <a:cubicBezTo>
                        <a:pt x="234271" y="66947"/>
                        <a:pt x="245242" y="94375"/>
                        <a:pt x="245242" y="124545"/>
                      </a:cubicBezTo>
                      <a:cubicBezTo>
                        <a:pt x="245242" y="151973"/>
                        <a:pt x="237014" y="176658"/>
                        <a:pt x="217815" y="195857"/>
                      </a:cubicBezTo>
                      <a:cubicBezTo>
                        <a:pt x="204101" y="209571"/>
                        <a:pt x="179416" y="220542"/>
                        <a:pt x="154731" y="220542"/>
                      </a:cubicBezTo>
                      <a:lnTo>
                        <a:pt x="154731" y="220542"/>
                      </a:lnTo>
                      <a:close/>
                      <a:moveTo>
                        <a:pt x="39535" y="25806"/>
                      </a:moveTo>
                      <a:cubicBezTo>
                        <a:pt x="61477" y="55976"/>
                        <a:pt x="66962" y="83404"/>
                        <a:pt x="72448" y="110831"/>
                      </a:cubicBezTo>
                      <a:cubicBezTo>
                        <a:pt x="77934" y="135516"/>
                        <a:pt x="80676" y="157458"/>
                        <a:pt x="97133" y="171172"/>
                      </a:cubicBezTo>
                      <a:cubicBezTo>
                        <a:pt x="124561" y="195857"/>
                        <a:pt x="173931" y="204085"/>
                        <a:pt x="201359" y="173915"/>
                      </a:cubicBezTo>
                      <a:cubicBezTo>
                        <a:pt x="215073" y="160201"/>
                        <a:pt x="220558" y="141002"/>
                        <a:pt x="220558" y="121803"/>
                      </a:cubicBezTo>
                      <a:cubicBezTo>
                        <a:pt x="220558" y="99860"/>
                        <a:pt x="212330" y="77918"/>
                        <a:pt x="195873" y="64204"/>
                      </a:cubicBezTo>
                      <a:cubicBezTo>
                        <a:pt x="154731" y="20320"/>
                        <a:pt x="94390" y="20320"/>
                        <a:pt x="39535" y="25806"/>
                      </a:cubicBezTo>
                      <a:lnTo>
                        <a:pt x="39535" y="25806"/>
                      </a:lnTo>
                      <a:close/>
                    </a:path>
                  </a:pathLst>
                </a:custGeom>
                <a:solidFill>
                  <a:srgbClr val="F26F46"/>
                </a:solidFill>
                <a:ln w="27426" cap="flat">
                  <a:noFill/>
                  <a:prstDash val="solid"/>
                  <a:miter/>
                </a:ln>
              </p:spPr>
              <p:txBody>
                <a:bodyPr rtlCol="0" anchor="ctr"/>
                <a:lstStyle/>
                <a:p>
                  <a:endParaRPr lang="en-US"/>
                </a:p>
              </p:txBody>
            </p:sp>
            <p:sp>
              <p:nvSpPr>
                <p:cNvPr id="11" name="Freeform 1419">
                  <a:extLst>
                    <a:ext uri="{FF2B5EF4-FFF2-40B4-BE49-F238E27FC236}">
                      <a16:creationId xmlns:a16="http://schemas.microsoft.com/office/drawing/2014/main" id="{46E329CD-A7AD-876A-581A-574FE5624BDA}"/>
                    </a:ext>
                  </a:extLst>
                </p:cNvPr>
                <p:cNvSpPr/>
                <p:nvPr/>
              </p:nvSpPr>
              <p:spPr>
                <a:xfrm>
                  <a:off x="8928478" y="2128475"/>
                  <a:ext cx="202238" cy="174487"/>
                </a:xfrm>
                <a:custGeom>
                  <a:avLst/>
                  <a:gdLst>
                    <a:gd name="connsiteX0" fmla="*/ 74935 w 202238"/>
                    <a:gd name="connsiteY0" fmla="*/ 174488 h 174487"/>
                    <a:gd name="connsiteX1" fmla="*/ 69449 w 202238"/>
                    <a:gd name="connsiteY1" fmla="*/ 174488 h 174487"/>
                    <a:gd name="connsiteX2" fmla="*/ 20080 w 202238"/>
                    <a:gd name="connsiteY2" fmla="*/ 152546 h 174487"/>
                    <a:gd name="connsiteX3" fmla="*/ 28308 w 202238"/>
                    <a:gd name="connsiteY3" fmla="*/ 34607 h 174487"/>
                    <a:gd name="connsiteX4" fmla="*/ 187388 w 202238"/>
                    <a:gd name="connsiteY4" fmla="*/ 4437 h 174487"/>
                    <a:gd name="connsiteX5" fmla="*/ 190131 w 202238"/>
                    <a:gd name="connsiteY5" fmla="*/ 4437 h 174487"/>
                    <a:gd name="connsiteX6" fmla="*/ 201102 w 202238"/>
                    <a:gd name="connsiteY6" fmla="*/ 12665 h 174487"/>
                    <a:gd name="connsiteX7" fmla="*/ 198360 w 202238"/>
                    <a:gd name="connsiteY7" fmla="*/ 26379 h 174487"/>
                    <a:gd name="connsiteX8" fmla="*/ 162703 w 202238"/>
                    <a:gd name="connsiteY8" fmla="*/ 94948 h 174487"/>
                    <a:gd name="connsiteX9" fmla="*/ 135276 w 202238"/>
                    <a:gd name="connsiteY9" fmla="*/ 152546 h 174487"/>
                    <a:gd name="connsiteX10" fmla="*/ 74935 w 202238"/>
                    <a:gd name="connsiteY10" fmla="*/ 174488 h 174487"/>
                    <a:gd name="connsiteX11" fmla="*/ 74935 w 202238"/>
                    <a:gd name="connsiteY11" fmla="*/ 174488 h 174487"/>
                    <a:gd name="connsiteX12" fmla="*/ 127048 w 202238"/>
                    <a:gd name="connsiteY12" fmla="*/ 23636 h 174487"/>
                    <a:gd name="connsiteX13" fmla="*/ 42022 w 202238"/>
                    <a:gd name="connsiteY13" fmla="*/ 53807 h 174487"/>
                    <a:gd name="connsiteX14" fmla="*/ 36536 w 202238"/>
                    <a:gd name="connsiteY14" fmla="*/ 136089 h 174487"/>
                    <a:gd name="connsiteX15" fmla="*/ 69449 w 202238"/>
                    <a:gd name="connsiteY15" fmla="*/ 149803 h 174487"/>
                    <a:gd name="connsiteX16" fmla="*/ 116077 w 202238"/>
                    <a:gd name="connsiteY16" fmla="*/ 136089 h 174487"/>
                    <a:gd name="connsiteX17" fmla="*/ 135276 w 202238"/>
                    <a:gd name="connsiteY17" fmla="*/ 89462 h 174487"/>
                    <a:gd name="connsiteX18" fmla="*/ 159960 w 202238"/>
                    <a:gd name="connsiteY18" fmla="*/ 26379 h 174487"/>
                    <a:gd name="connsiteX19" fmla="*/ 127048 w 202238"/>
                    <a:gd name="connsiteY19" fmla="*/ 23636 h 174487"/>
                    <a:gd name="connsiteX20" fmla="*/ 127048 w 202238"/>
                    <a:gd name="connsiteY20" fmla="*/ 23636 h 174487"/>
                    <a:gd name="connsiteX21" fmla="*/ 36536 w 202238"/>
                    <a:gd name="connsiteY21" fmla="*/ 42835 h 174487"/>
                    <a:gd name="connsiteX22" fmla="*/ 36536 w 202238"/>
                    <a:gd name="connsiteY22" fmla="*/ 42835 h 174487"/>
                    <a:gd name="connsiteX23" fmla="*/ 36536 w 202238"/>
                    <a:gd name="connsiteY23" fmla="*/ 42835 h 17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2238" h="174487">
                      <a:moveTo>
                        <a:pt x="74935" y="174488"/>
                      </a:moveTo>
                      <a:cubicBezTo>
                        <a:pt x="72192" y="174488"/>
                        <a:pt x="72192" y="174488"/>
                        <a:pt x="69449" y="174488"/>
                      </a:cubicBezTo>
                      <a:cubicBezTo>
                        <a:pt x="50250" y="174488"/>
                        <a:pt x="31051" y="166260"/>
                        <a:pt x="20080" y="152546"/>
                      </a:cubicBezTo>
                      <a:cubicBezTo>
                        <a:pt x="-12834" y="114147"/>
                        <a:pt x="-1863" y="62035"/>
                        <a:pt x="28308" y="34607"/>
                      </a:cubicBezTo>
                      <a:cubicBezTo>
                        <a:pt x="77677" y="-9277"/>
                        <a:pt x="138019" y="-1049"/>
                        <a:pt x="187388" y="4437"/>
                      </a:cubicBezTo>
                      <a:lnTo>
                        <a:pt x="190131" y="4437"/>
                      </a:lnTo>
                      <a:cubicBezTo>
                        <a:pt x="195617" y="4437"/>
                        <a:pt x="198360" y="7179"/>
                        <a:pt x="201102" y="12665"/>
                      </a:cubicBezTo>
                      <a:cubicBezTo>
                        <a:pt x="203845" y="18151"/>
                        <a:pt x="201102" y="23636"/>
                        <a:pt x="198360" y="26379"/>
                      </a:cubicBezTo>
                      <a:cubicBezTo>
                        <a:pt x="173674" y="48321"/>
                        <a:pt x="168189" y="73006"/>
                        <a:pt x="162703" y="94948"/>
                      </a:cubicBezTo>
                      <a:cubicBezTo>
                        <a:pt x="157218" y="116890"/>
                        <a:pt x="151732" y="136089"/>
                        <a:pt x="135276" y="152546"/>
                      </a:cubicBezTo>
                      <a:cubicBezTo>
                        <a:pt x="118819" y="166260"/>
                        <a:pt x="96877" y="174488"/>
                        <a:pt x="74935" y="174488"/>
                      </a:cubicBezTo>
                      <a:lnTo>
                        <a:pt x="74935" y="174488"/>
                      </a:lnTo>
                      <a:close/>
                      <a:moveTo>
                        <a:pt x="127048" y="23636"/>
                      </a:moveTo>
                      <a:cubicBezTo>
                        <a:pt x="96877" y="23636"/>
                        <a:pt x="66706" y="29121"/>
                        <a:pt x="42022" y="53807"/>
                      </a:cubicBezTo>
                      <a:cubicBezTo>
                        <a:pt x="20080" y="73006"/>
                        <a:pt x="14594" y="108662"/>
                        <a:pt x="36536" y="136089"/>
                      </a:cubicBezTo>
                      <a:cubicBezTo>
                        <a:pt x="44765" y="144317"/>
                        <a:pt x="55736" y="149803"/>
                        <a:pt x="69449" y="149803"/>
                      </a:cubicBezTo>
                      <a:cubicBezTo>
                        <a:pt x="85906" y="149803"/>
                        <a:pt x="102363" y="144317"/>
                        <a:pt x="116077" y="136089"/>
                      </a:cubicBezTo>
                      <a:cubicBezTo>
                        <a:pt x="127048" y="125118"/>
                        <a:pt x="132533" y="108662"/>
                        <a:pt x="135276" y="89462"/>
                      </a:cubicBezTo>
                      <a:cubicBezTo>
                        <a:pt x="140762" y="70263"/>
                        <a:pt x="146247" y="48321"/>
                        <a:pt x="159960" y="26379"/>
                      </a:cubicBezTo>
                      <a:cubicBezTo>
                        <a:pt x="151732" y="23636"/>
                        <a:pt x="138019" y="23636"/>
                        <a:pt x="127048" y="23636"/>
                      </a:cubicBezTo>
                      <a:lnTo>
                        <a:pt x="127048" y="23636"/>
                      </a:lnTo>
                      <a:close/>
                      <a:moveTo>
                        <a:pt x="36536" y="42835"/>
                      </a:moveTo>
                      <a:lnTo>
                        <a:pt x="36536" y="42835"/>
                      </a:lnTo>
                      <a:lnTo>
                        <a:pt x="36536" y="42835"/>
                      </a:lnTo>
                      <a:close/>
                    </a:path>
                  </a:pathLst>
                </a:custGeom>
                <a:solidFill>
                  <a:srgbClr val="F26F46"/>
                </a:solidFill>
                <a:ln w="27426" cap="flat">
                  <a:noFill/>
                  <a:prstDash val="solid"/>
                  <a:miter/>
                </a:ln>
              </p:spPr>
              <p:txBody>
                <a:bodyPr rtlCol="0" anchor="ctr"/>
                <a:lstStyle/>
                <a:p>
                  <a:endParaRPr lang="en-US"/>
                </a:p>
              </p:txBody>
            </p:sp>
          </p:grpSp>
          <p:sp>
            <p:nvSpPr>
              <p:cNvPr id="8" name="Freeform 1416">
                <a:extLst>
                  <a:ext uri="{FF2B5EF4-FFF2-40B4-BE49-F238E27FC236}">
                    <a16:creationId xmlns:a16="http://schemas.microsoft.com/office/drawing/2014/main" id="{4AE40434-3309-BCE6-5162-45A8A12CDBC2}"/>
                  </a:ext>
                </a:extLst>
              </p:cNvPr>
              <p:cNvSpPr/>
              <p:nvPr/>
            </p:nvSpPr>
            <p:spPr>
              <a:xfrm>
                <a:off x="8776704" y="2232592"/>
                <a:ext cx="128682" cy="196537"/>
              </a:xfrm>
              <a:custGeom>
                <a:avLst/>
                <a:gdLst>
                  <a:gd name="connsiteX0" fmla="*/ 116998 w 128682"/>
                  <a:gd name="connsiteY0" fmla="*/ 196538 h 196537"/>
                  <a:gd name="connsiteX1" fmla="*/ 106027 w 128682"/>
                  <a:gd name="connsiteY1" fmla="*/ 185567 h 196537"/>
                  <a:gd name="connsiteX2" fmla="*/ 4545 w 128682"/>
                  <a:gd name="connsiteY2" fmla="*/ 21001 h 196537"/>
                  <a:gd name="connsiteX3" fmla="*/ 1802 w 128682"/>
                  <a:gd name="connsiteY3" fmla="*/ 4545 h 196537"/>
                  <a:gd name="connsiteX4" fmla="*/ 18258 w 128682"/>
                  <a:gd name="connsiteY4" fmla="*/ 1802 h 196537"/>
                  <a:gd name="connsiteX5" fmla="*/ 127969 w 128682"/>
                  <a:gd name="connsiteY5" fmla="*/ 180081 h 196537"/>
                  <a:gd name="connsiteX6" fmla="*/ 116998 w 128682"/>
                  <a:gd name="connsiteY6" fmla="*/ 196538 h 196537"/>
                  <a:gd name="connsiteX7" fmla="*/ 116998 w 128682"/>
                  <a:gd name="connsiteY7" fmla="*/ 196538 h 196537"/>
                  <a:gd name="connsiteX8" fmla="*/ 116998 w 128682"/>
                  <a:gd name="connsiteY8" fmla="*/ 196538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82" h="196537">
                    <a:moveTo>
                      <a:pt x="116998" y="196538"/>
                    </a:moveTo>
                    <a:cubicBezTo>
                      <a:pt x="111512" y="196538"/>
                      <a:pt x="106027" y="191052"/>
                      <a:pt x="106027" y="185567"/>
                    </a:cubicBezTo>
                    <a:cubicBezTo>
                      <a:pt x="89571" y="95055"/>
                      <a:pt x="4545" y="23744"/>
                      <a:pt x="4545" y="21001"/>
                    </a:cubicBezTo>
                    <a:cubicBezTo>
                      <a:pt x="-941" y="15516"/>
                      <a:pt x="-941" y="7287"/>
                      <a:pt x="1802" y="4545"/>
                    </a:cubicBezTo>
                    <a:cubicBezTo>
                      <a:pt x="7288" y="-941"/>
                      <a:pt x="15516" y="-941"/>
                      <a:pt x="18258" y="1802"/>
                    </a:cubicBezTo>
                    <a:cubicBezTo>
                      <a:pt x="21001" y="4545"/>
                      <a:pt x="111512" y="81342"/>
                      <a:pt x="127969" y="180081"/>
                    </a:cubicBezTo>
                    <a:cubicBezTo>
                      <a:pt x="130712" y="188310"/>
                      <a:pt x="125226" y="196538"/>
                      <a:pt x="116998" y="196538"/>
                    </a:cubicBezTo>
                    <a:cubicBezTo>
                      <a:pt x="116998" y="196538"/>
                      <a:pt x="116998" y="196538"/>
                      <a:pt x="116998" y="196538"/>
                    </a:cubicBezTo>
                    <a:lnTo>
                      <a:pt x="116998" y="196538"/>
                    </a:lnTo>
                    <a:close/>
                  </a:path>
                </a:pathLst>
              </a:custGeom>
              <a:solidFill>
                <a:srgbClr val="F26F46"/>
              </a:solidFill>
              <a:ln w="27426" cap="flat">
                <a:noFill/>
                <a:prstDash val="solid"/>
                <a:miter/>
              </a:ln>
            </p:spPr>
            <p:txBody>
              <a:bodyPr rtlCol="0" anchor="ctr"/>
              <a:lstStyle/>
              <a:p>
                <a:endParaRPr lang="en-US"/>
              </a:p>
            </p:txBody>
          </p:sp>
          <p:sp>
            <p:nvSpPr>
              <p:cNvPr id="9" name="Freeform 1417">
                <a:extLst>
                  <a:ext uri="{FF2B5EF4-FFF2-40B4-BE49-F238E27FC236}">
                    <a16:creationId xmlns:a16="http://schemas.microsoft.com/office/drawing/2014/main" id="{535DB599-5B73-90AB-B1BD-90BB7D7694A8}"/>
                  </a:ext>
                </a:extLst>
              </p:cNvPr>
              <p:cNvSpPr/>
              <p:nvPr/>
            </p:nvSpPr>
            <p:spPr>
              <a:xfrm>
                <a:off x="8879988" y="2238239"/>
                <a:ext cx="133292" cy="190891"/>
              </a:xfrm>
              <a:custGeom>
                <a:avLst/>
                <a:gdLst>
                  <a:gd name="connsiteX0" fmla="*/ 13714 w 133292"/>
                  <a:gd name="connsiteY0" fmla="*/ 190891 h 190891"/>
                  <a:gd name="connsiteX1" fmla="*/ 13714 w 133292"/>
                  <a:gd name="connsiteY1" fmla="*/ 190891 h 190891"/>
                  <a:gd name="connsiteX2" fmla="*/ 0 w 133292"/>
                  <a:gd name="connsiteY2" fmla="*/ 177177 h 190891"/>
                  <a:gd name="connsiteX3" fmla="*/ 115196 w 133292"/>
                  <a:gd name="connsiteY3" fmla="*/ 1640 h 190891"/>
                  <a:gd name="connsiteX4" fmla="*/ 131653 w 133292"/>
                  <a:gd name="connsiteY4" fmla="*/ 7126 h 190891"/>
                  <a:gd name="connsiteX5" fmla="*/ 126167 w 133292"/>
                  <a:gd name="connsiteY5" fmla="*/ 23582 h 190891"/>
                  <a:gd name="connsiteX6" fmla="*/ 21942 w 133292"/>
                  <a:gd name="connsiteY6" fmla="*/ 177177 h 190891"/>
                  <a:gd name="connsiteX7" fmla="*/ 13714 w 133292"/>
                  <a:gd name="connsiteY7" fmla="*/ 190891 h 190891"/>
                  <a:gd name="connsiteX8" fmla="*/ 13714 w 133292"/>
                  <a:gd name="connsiteY8" fmla="*/ 190891 h 19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92" h="190891">
                    <a:moveTo>
                      <a:pt x="13714" y="190891"/>
                    </a:moveTo>
                    <a:cubicBezTo>
                      <a:pt x="13714" y="190891"/>
                      <a:pt x="13714" y="190891"/>
                      <a:pt x="13714" y="190891"/>
                    </a:cubicBezTo>
                    <a:cubicBezTo>
                      <a:pt x="5485" y="190891"/>
                      <a:pt x="0" y="185405"/>
                      <a:pt x="0" y="177177"/>
                    </a:cubicBezTo>
                    <a:cubicBezTo>
                      <a:pt x="0" y="171691"/>
                      <a:pt x="2742" y="70209"/>
                      <a:pt x="115196" y="1640"/>
                    </a:cubicBezTo>
                    <a:cubicBezTo>
                      <a:pt x="120682" y="-1102"/>
                      <a:pt x="128910" y="-1102"/>
                      <a:pt x="131653" y="7126"/>
                    </a:cubicBezTo>
                    <a:cubicBezTo>
                      <a:pt x="134395" y="12612"/>
                      <a:pt x="134395" y="20839"/>
                      <a:pt x="126167" y="23582"/>
                    </a:cubicBezTo>
                    <a:cubicBezTo>
                      <a:pt x="24685" y="83923"/>
                      <a:pt x="21942" y="174434"/>
                      <a:pt x="21942" y="177177"/>
                    </a:cubicBezTo>
                    <a:cubicBezTo>
                      <a:pt x="24685" y="185405"/>
                      <a:pt x="19199" y="190891"/>
                      <a:pt x="13714" y="190891"/>
                    </a:cubicBezTo>
                    <a:lnTo>
                      <a:pt x="13714" y="190891"/>
                    </a:lnTo>
                    <a:close/>
                  </a:path>
                </a:pathLst>
              </a:custGeom>
              <a:solidFill>
                <a:srgbClr val="F26F46"/>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8320311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AB3A7E-EA57-79C0-AA38-50825D30B553}"/>
              </a:ext>
            </a:extLst>
          </p:cNvPr>
          <p:cNvSpPr>
            <a:spLocks noGrp="1"/>
          </p:cNvSpPr>
          <p:nvPr>
            <p:ph type="body" sz="quarter" idx="16"/>
          </p:nvPr>
        </p:nvSpPr>
        <p:spPr/>
        <p:txBody>
          <a:bodyPr lIns="91440" tIns="45720" rIns="91440" bIns="45720" anchor="t">
            <a:noAutofit/>
          </a:bodyPr>
          <a:lstStyle/>
          <a:p>
            <a:r>
              <a:rPr lang="en-US" dirty="0">
                <a:ea typeface="Calibri"/>
                <a:cs typeface="Calibri"/>
              </a:rPr>
              <a:t>Anbefalet læsning eller film....</a:t>
            </a:r>
            <a:endParaRPr lang="en-US" dirty="0"/>
          </a:p>
        </p:txBody>
      </p:sp>
      <p:pic>
        <p:nvPicPr>
          <p:cNvPr id="4" name="Picture 3" descr="A cover of a book&#10;&#10;AI-generated content may be incorrect.">
            <a:hlinkClick r:id="rId3"/>
            <a:extLst>
              <a:ext uri="{FF2B5EF4-FFF2-40B4-BE49-F238E27FC236}">
                <a16:creationId xmlns:a16="http://schemas.microsoft.com/office/drawing/2014/main" id="{C1B69269-CC8B-7DEE-EDFF-3B6F8ADE827D}"/>
              </a:ext>
            </a:extLst>
          </p:cNvPr>
          <p:cNvPicPr>
            <a:picLocks noChangeAspect="1"/>
          </p:cNvPicPr>
          <p:nvPr/>
        </p:nvPicPr>
        <p:blipFill>
          <a:blip r:embed="rId4"/>
          <a:stretch>
            <a:fillRect/>
          </a:stretch>
        </p:blipFill>
        <p:spPr>
          <a:xfrm>
            <a:off x="1009894" y="1900115"/>
            <a:ext cx="1809750" cy="2667000"/>
          </a:xfrm>
          <a:prstGeom prst="rect">
            <a:avLst/>
          </a:prstGeom>
        </p:spPr>
      </p:pic>
      <p:pic>
        <p:nvPicPr>
          <p:cNvPr id="5" name="Picture 4" descr="The future of food">
            <a:hlinkClick r:id="rId5"/>
            <a:extLst>
              <a:ext uri="{FF2B5EF4-FFF2-40B4-BE49-F238E27FC236}">
                <a16:creationId xmlns:a16="http://schemas.microsoft.com/office/drawing/2014/main" id="{54E95002-1D5B-E682-0121-B33B263A06E1}"/>
              </a:ext>
            </a:extLst>
          </p:cNvPr>
          <p:cNvPicPr>
            <a:picLocks noChangeAspect="1"/>
          </p:cNvPicPr>
          <p:nvPr/>
        </p:nvPicPr>
        <p:blipFill>
          <a:blip r:embed="rId6"/>
          <a:stretch>
            <a:fillRect/>
          </a:stretch>
        </p:blipFill>
        <p:spPr>
          <a:xfrm>
            <a:off x="3347183" y="1900359"/>
            <a:ext cx="1834174" cy="2676281"/>
          </a:xfrm>
          <a:prstGeom prst="rect">
            <a:avLst/>
          </a:prstGeom>
        </p:spPr>
      </p:pic>
      <p:pic>
        <p:nvPicPr>
          <p:cNvPr id="6" name="Online Media 5" title="The Future Of Food - Documentary - 2004">
            <a:hlinkClick r:id="" action="ppaction://noaction"/>
            <a:extLst>
              <a:ext uri="{FF2B5EF4-FFF2-40B4-BE49-F238E27FC236}">
                <a16:creationId xmlns:a16="http://schemas.microsoft.com/office/drawing/2014/main" id="{42827D01-7716-4BAA-9595-B98D5F4AA2F5}"/>
              </a:ext>
            </a:extLst>
          </p:cNvPr>
          <p:cNvPicPr>
            <a:picLocks noRot="1" noChangeAspect="1"/>
          </p:cNvPicPr>
          <p:nvPr>
            <a:videoFile r:link="rId1"/>
          </p:nvPr>
        </p:nvPicPr>
        <p:blipFill>
          <a:blip r:embed="rId7"/>
          <a:stretch>
            <a:fillRect/>
          </a:stretch>
        </p:blipFill>
        <p:spPr>
          <a:xfrm>
            <a:off x="5406048" y="1922844"/>
            <a:ext cx="5443538" cy="3130062"/>
          </a:xfrm>
          <a:prstGeom prst="rect">
            <a:avLst/>
          </a:prstGeom>
        </p:spPr>
      </p:pic>
      <p:grpSp>
        <p:nvGrpSpPr>
          <p:cNvPr id="7" name="Graphic 4">
            <a:extLst>
              <a:ext uri="{FF2B5EF4-FFF2-40B4-BE49-F238E27FC236}">
                <a16:creationId xmlns:a16="http://schemas.microsoft.com/office/drawing/2014/main" id="{BA1DF845-BB34-28CC-E825-CCD652C6524D}"/>
              </a:ext>
            </a:extLst>
          </p:cNvPr>
          <p:cNvGrpSpPr/>
          <p:nvPr/>
        </p:nvGrpSpPr>
        <p:grpSpPr>
          <a:xfrm rot="19400328">
            <a:off x="4852287" y="5145690"/>
            <a:ext cx="527133" cy="1065099"/>
            <a:chOff x="9129274" y="2719113"/>
            <a:chExt cx="717139" cy="1386497"/>
          </a:xfrm>
          <a:solidFill>
            <a:srgbClr val="292668"/>
          </a:solidFill>
        </p:grpSpPr>
        <p:grpSp>
          <p:nvGrpSpPr>
            <p:cNvPr id="8" name="Graphic 4">
              <a:extLst>
                <a:ext uri="{FF2B5EF4-FFF2-40B4-BE49-F238E27FC236}">
                  <a16:creationId xmlns:a16="http://schemas.microsoft.com/office/drawing/2014/main" id="{083EFE80-7587-B0D6-E4D7-05DF66618662}"/>
                </a:ext>
              </a:extLst>
            </p:cNvPr>
            <p:cNvGrpSpPr/>
            <p:nvPr/>
          </p:nvGrpSpPr>
          <p:grpSpPr>
            <a:xfrm>
              <a:off x="9159507" y="2719113"/>
              <a:ext cx="446280" cy="440141"/>
              <a:chOff x="9159507" y="2719113"/>
              <a:chExt cx="446280" cy="440141"/>
            </a:xfrm>
            <a:grpFill/>
          </p:grpSpPr>
          <p:sp>
            <p:nvSpPr>
              <p:cNvPr id="17" name="Freeform 21">
                <a:extLst>
                  <a:ext uri="{FF2B5EF4-FFF2-40B4-BE49-F238E27FC236}">
                    <a16:creationId xmlns:a16="http://schemas.microsoft.com/office/drawing/2014/main" id="{272970DF-B07B-35AF-0310-84F1BCCD5384}"/>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26F46"/>
              </a:solidFill>
              <a:ln w="12931" cap="flat">
                <a:noFill/>
                <a:prstDash val="solid"/>
                <a:miter/>
              </a:ln>
            </p:spPr>
            <p:txBody>
              <a:bodyPr rtlCol="0" anchor="ctr"/>
              <a:lstStyle/>
              <a:p>
                <a:endParaRPr lang="en-US"/>
              </a:p>
            </p:txBody>
          </p:sp>
          <p:sp>
            <p:nvSpPr>
              <p:cNvPr id="18" name="Freeform 22">
                <a:extLst>
                  <a:ext uri="{FF2B5EF4-FFF2-40B4-BE49-F238E27FC236}">
                    <a16:creationId xmlns:a16="http://schemas.microsoft.com/office/drawing/2014/main" id="{571EAAB4-EF5B-470D-82EA-2E86FB5DB3AA}"/>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26F46"/>
              </a:solidFill>
              <a:ln w="12931" cap="flat">
                <a:noFill/>
                <a:prstDash val="solid"/>
                <a:miter/>
              </a:ln>
            </p:spPr>
            <p:txBody>
              <a:bodyPr rtlCol="0" anchor="ctr"/>
              <a:lstStyle/>
              <a:p>
                <a:endParaRPr lang="en-US"/>
              </a:p>
            </p:txBody>
          </p:sp>
        </p:grpSp>
        <p:grpSp>
          <p:nvGrpSpPr>
            <p:cNvPr id="9" name="Graphic 4">
              <a:extLst>
                <a:ext uri="{FF2B5EF4-FFF2-40B4-BE49-F238E27FC236}">
                  <a16:creationId xmlns:a16="http://schemas.microsoft.com/office/drawing/2014/main" id="{3FB72D58-A86F-6DAB-3BE1-915235AEC368}"/>
                </a:ext>
              </a:extLst>
            </p:cNvPr>
            <p:cNvGrpSpPr/>
            <p:nvPr/>
          </p:nvGrpSpPr>
          <p:grpSpPr>
            <a:xfrm>
              <a:off x="9129274" y="2893887"/>
              <a:ext cx="717139" cy="1211724"/>
              <a:chOff x="9129274" y="2893887"/>
              <a:chExt cx="717139" cy="1211724"/>
            </a:xfrm>
            <a:grpFill/>
          </p:grpSpPr>
          <p:sp>
            <p:nvSpPr>
              <p:cNvPr id="10" name="Freeform 14">
                <a:extLst>
                  <a:ext uri="{FF2B5EF4-FFF2-40B4-BE49-F238E27FC236}">
                    <a16:creationId xmlns:a16="http://schemas.microsoft.com/office/drawing/2014/main" id="{E1D1E319-B84C-38CE-6399-2BD1B4E4BF08}"/>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1" name="Freeform 15">
                <a:extLst>
                  <a:ext uri="{FF2B5EF4-FFF2-40B4-BE49-F238E27FC236}">
                    <a16:creationId xmlns:a16="http://schemas.microsoft.com/office/drawing/2014/main" id="{D92E51AB-970D-B814-2294-0D71249B19F9}"/>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2" name="Freeform 16">
                <a:extLst>
                  <a:ext uri="{FF2B5EF4-FFF2-40B4-BE49-F238E27FC236}">
                    <a16:creationId xmlns:a16="http://schemas.microsoft.com/office/drawing/2014/main" id="{652763A7-3634-1B6C-A415-AE430887C107}"/>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3" name="Freeform 17">
                <a:extLst>
                  <a:ext uri="{FF2B5EF4-FFF2-40B4-BE49-F238E27FC236}">
                    <a16:creationId xmlns:a16="http://schemas.microsoft.com/office/drawing/2014/main" id="{246A7912-1C97-5865-5E58-0C2149F6729F}"/>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4" name="Freeform 18">
                <a:extLst>
                  <a:ext uri="{FF2B5EF4-FFF2-40B4-BE49-F238E27FC236}">
                    <a16:creationId xmlns:a16="http://schemas.microsoft.com/office/drawing/2014/main" id="{4902CEF6-5E3A-B90D-9D23-E452C964F8CC}"/>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5" name="Freeform 19">
                <a:extLst>
                  <a:ext uri="{FF2B5EF4-FFF2-40B4-BE49-F238E27FC236}">
                    <a16:creationId xmlns:a16="http://schemas.microsoft.com/office/drawing/2014/main" id="{F272A388-1A58-A58D-839D-58EF8B179076}"/>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6" name="Freeform 20">
                <a:extLst>
                  <a:ext uri="{FF2B5EF4-FFF2-40B4-BE49-F238E27FC236}">
                    <a16:creationId xmlns:a16="http://schemas.microsoft.com/office/drawing/2014/main" id="{08159372-164E-57D9-E07A-E4568C6B4CC2}"/>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7201906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30">
            <a:extLst>
              <a:ext uri="{FF2B5EF4-FFF2-40B4-BE49-F238E27FC236}">
                <a16:creationId xmlns:a16="http://schemas.microsoft.com/office/drawing/2014/main" id="{C2C98D1A-3AAA-2855-EC44-CE1FF1EE1B1D}"/>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a:stretch/>
        </p:blipFill>
        <p:spPr>
          <a:xfrm>
            <a:off x="799128" y="746272"/>
            <a:ext cx="10203652" cy="5365455"/>
          </a:xfrm>
          <a:prstGeom prst="rect">
            <a:avLst/>
          </a:prstGeom>
        </p:spPr>
      </p:pic>
      <p:sp>
        <p:nvSpPr>
          <p:cNvPr id="15" name="Text Placeholder 14">
            <a:extLst>
              <a:ext uri="{FF2B5EF4-FFF2-40B4-BE49-F238E27FC236}">
                <a16:creationId xmlns:a16="http://schemas.microsoft.com/office/drawing/2014/main" id="{3F3FB26F-94EA-58F8-4C25-D213BCD4D0D3}"/>
              </a:ext>
            </a:extLst>
          </p:cNvPr>
          <p:cNvSpPr>
            <a:spLocks noGrp="1"/>
          </p:cNvSpPr>
          <p:nvPr>
            <p:ph type="body" sz="quarter" idx="19"/>
          </p:nvPr>
        </p:nvSpPr>
        <p:spPr>
          <a:xfrm>
            <a:off x="715618" y="3737113"/>
            <a:ext cx="10296939" cy="1412802"/>
          </a:xfrm>
        </p:spPr>
        <p:txBody>
          <a:bodyPr/>
          <a:lstStyle/>
          <a:p>
            <a:pPr algn="ctr">
              <a:lnSpc>
                <a:spcPts val="3000"/>
              </a:lnSpc>
              <a:spcBef>
                <a:spcPts val="0"/>
              </a:spcBef>
            </a:pPr>
            <a:r>
              <a:rPr lang="en-US" sz="3200" b="1" i="1" dirty="0">
                <a:solidFill>
                  <a:srgbClr val="292668"/>
                </a:solidFill>
                <a:latin typeface="Calibri" panose="020F0502020204030204" pitchFamily="34" charset="0"/>
                <a:cs typeface="Calibri" panose="020F0502020204030204" pitchFamily="34" charset="0"/>
              </a:rPr>
              <a:t>Teknologiens fremskridt bygger på, at den integreres, så man slet ikke lægger mærke til den.</a:t>
            </a:r>
          </a:p>
        </p:txBody>
      </p:sp>
      <p:sp>
        <p:nvSpPr>
          <p:cNvPr id="16" name="Text Placeholder 14">
            <a:extLst>
              <a:ext uri="{FF2B5EF4-FFF2-40B4-BE49-F238E27FC236}">
                <a16:creationId xmlns:a16="http://schemas.microsoft.com/office/drawing/2014/main" id="{9D317559-EBE8-C4A2-5DF7-166E484B6DB6}"/>
              </a:ext>
            </a:extLst>
          </p:cNvPr>
          <p:cNvSpPr txBox="1">
            <a:spLocks/>
          </p:cNvSpPr>
          <p:nvPr/>
        </p:nvSpPr>
        <p:spPr>
          <a:xfrm>
            <a:off x="795129" y="5267739"/>
            <a:ext cx="10098157" cy="630924"/>
          </a:xfrm>
          <a:prstGeom prst="rect">
            <a:avLst/>
          </a:prstGeom>
          <a:noFill/>
          <a:ln>
            <a:noFill/>
          </a:ln>
        </p:spPr>
        <p:txBody>
          <a:bodyPr anchor="ctr"/>
          <a:lstStyle>
            <a:lvl1pPr marL="228600" indent="-228600" algn="ctr" defTabSz="914400" rtl="0" eaLnBrk="1" latinLnBrk="0" hangingPunct="1">
              <a:lnSpc>
                <a:spcPct val="90000"/>
              </a:lnSpc>
              <a:spcBef>
                <a:spcPts val="1000"/>
              </a:spcBef>
              <a:buFont typeface="Arial" panose="020B0604020202020204" pitchFamily="34" charset="0"/>
              <a:buNone/>
              <a:defRPr sz="3000" b="0" i="0" kern="1200" spc="0">
                <a:solidFill>
                  <a:srgbClr val="29266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400" dirty="0"/>
              <a:t>— </a:t>
            </a:r>
            <a:r>
              <a:rPr lang="en-IE" sz="2400" i="1" dirty="0"/>
              <a:t>Bill Gates</a:t>
            </a:r>
            <a:endParaRPr lang="en-IE" sz="2400" b="1" i="0" dirty="0">
              <a:solidFill>
                <a:srgbClr val="F26F46"/>
              </a:solidFill>
            </a:endParaRPr>
          </a:p>
        </p:txBody>
      </p:sp>
      <p:grpSp>
        <p:nvGrpSpPr>
          <p:cNvPr id="17" name="Group 16">
            <a:extLst>
              <a:ext uri="{FF2B5EF4-FFF2-40B4-BE49-F238E27FC236}">
                <a16:creationId xmlns:a16="http://schemas.microsoft.com/office/drawing/2014/main" id="{72F81353-4481-D709-2B3B-708AFFBDFB08}"/>
              </a:ext>
            </a:extLst>
          </p:cNvPr>
          <p:cNvGrpSpPr/>
          <p:nvPr/>
        </p:nvGrpSpPr>
        <p:grpSpPr>
          <a:xfrm>
            <a:off x="6209802" y="2653951"/>
            <a:ext cx="1487826" cy="1083162"/>
            <a:chOff x="3400450" y="986392"/>
            <a:chExt cx="1487826" cy="1083162"/>
          </a:xfrm>
        </p:grpSpPr>
        <p:sp>
          <p:nvSpPr>
            <p:cNvPr id="18" name="Freeform 17">
              <a:extLst>
                <a:ext uri="{FF2B5EF4-FFF2-40B4-BE49-F238E27FC236}">
                  <a16:creationId xmlns:a16="http://schemas.microsoft.com/office/drawing/2014/main" id="{20364B7C-729C-C6F6-40F1-3CE6180EC160}"/>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26F46"/>
            </a:solidFill>
            <a:ln w="8971"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A94A0FC-10FF-4CED-1CCB-64FA1D6DFF86}"/>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spTree>
    <p:extLst>
      <p:ext uri="{BB962C8B-B14F-4D97-AF65-F5344CB8AC3E}">
        <p14:creationId xmlns:p14="http://schemas.microsoft.com/office/powerpoint/2010/main" val="10079644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8">
            <a:extLst>
              <a:ext uri="{FF2B5EF4-FFF2-40B4-BE49-F238E27FC236}">
                <a16:creationId xmlns:a16="http://schemas.microsoft.com/office/drawing/2014/main" id="{CB49C608-3884-3044-8AB1-E29E2F594319}"/>
              </a:ext>
            </a:extLst>
          </p:cNvPr>
          <p:cNvSpPr txBox="1">
            <a:spLocks noGrp="1"/>
          </p:cNvSpPr>
          <p:nvPr>
            <p:ph type="body" sz="quarter" idx="4294967295"/>
          </p:nvPr>
        </p:nvSpPr>
        <p:spPr>
          <a:xfrm>
            <a:off x="2040612" y="3372170"/>
            <a:ext cx="5881768" cy="634246"/>
          </a:xfrm>
          <a:prstGeom prst="rect">
            <a:avLst/>
          </a:prstGeom>
          <a:noFill/>
          <a:ln>
            <a:noFill/>
          </a:ln>
        </p:spPr>
        <p:txBody>
          <a:bodyPr vert="horz" wrap="square" lIns="91440" tIns="45720" rIns="91440" bIns="45720" anchor="t" anchorCtr="0" compatLnSpc="1">
            <a:noAutofit/>
          </a:bodyPr>
          <a:lstStyle/>
          <a:p>
            <a:pPr marL="0" lvl="0" indent="0">
              <a:buNone/>
            </a:pPr>
            <a:r>
              <a:rPr lang="en-US" sz="3600" b="1" dirty="0">
                <a:solidFill>
                  <a:srgbClr val="FFFFFF"/>
                </a:solidFill>
                <a:latin typeface="Calibri"/>
              </a:rPr>
              <a:t>TAK</a:t>
            </a:r>
          </a:p>
        </p:txBody>
      </p:sp>
      <p:sp>
        <p:nvSpPr>
          <p:cNvPr id="4" name="TextBox 2">
            <a:extLst>
              <a:ext uri="{FF2B5EF4-FFF2-40B4-BE49-F238E27FC236}">
                <a16:creationId xmlns:a16="http://schemas.microsoft.com/office/drawing/2014/main" id="{0C284F1F-7024-29A5-E90B-08255C66D390}"/>
              </a:ext>
            </a:extLst>
          </p:cNvPr>
          <p:cNvSpPr txBox="1"/>
          <p:nvPr/>
        </p:nvSpPr>
        <p:spPr>
          <a:xfrm>
            <a:off x="6504474" y="5941789"/>
            <a:ext cx="5194496" cy="61555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400" b="0" i="0" u="none" strike="noStrike" kern="1200" cap="none" spc="0" baseline="0">
                <a:solidFill>
                  <a:srgbClr val="292668"/>
                </a:solidFill>
                <a:uFillTx/>
                <a:latin typeface="Calibri" pitchFamily="34"/>
                <a:cs typeface="Calibri" pitchFamily="34"/>
              </a:rPr>
              <a:t>www.foodecocultureedu.eu</a:t>
            </a:r>
          </a:p>
        </p:txBody>
      </p:sp>
      <p:grpSp>
        <p:nvGrpSpPr>
          <p:cNvPr id="6" name="Group 4">
            <a:extLst>
              <a:ext uri="{FF2B5EF4-FFF2-40B4-BE49-F238E27FC236}">
                <a16:creationId xmlns:a16="http://schemas.microsoft.com/office/drawing/2014/main" id="{0886B898-073D-CBE1-8D5B-CBE13DD51D35}"/>
              </a:ext>
            </a:extLst>
          </p:cNvPr>
          <p:cNvGrpSpPr/>
          <p:nvPr/>
        </p:nvGrpSpPr>
        <p:grpSpPr>
          <a:xfrm>
            <a:off x="8462196" y="4763109"/>
            <a:ext cx="2602674" cy="579719"/>
            <a:chOff x="8462196" y="4763109"/>
            <a:chExt cx="2602674" cy="579719"/>
          </a:xfrm>
        </p:grpSpPr>
        <p:grpSp>
          <p:nvGrpSpPr>
            <p:cNvPr id="7" name="Graphic 3">
              <a:extLst>
                <a:ext uri="{FF2B5EF4-FFF2-40B4-BE49-F238E27FC236}">
                  <a16:creationId xmlns:a16="http://schemas.microsoft.com/office/drawing/2014/main" id="{E68599FD-1F1A-EEFB-7023-8E6E50FD1F1E}"/>
                </a:ext>
              </a:extLst>
            </p:cNvPr>
            <p:cNvGrpSpPr/>
            <p:nvPr/>
          </p:nvGrpSpPr>
          <p:grpSpPr>
            <a:xfrm>
              <a:off x="9809033" y="4763109"/>
              <a:ext cx="562502" cy="562502"/>
              <a:chOff x="9809033" y="4763109"/>
              <a:chExt cx="562502" cy="562502"/>
            </a:xfrm>
          </p:grpSpPr>
          <p:sp>
            <p:nvSpPr>
              <p:cNvPr id="8" name="Freeform 22">
                <a:extLst>
                  <a:ext uri="{FF2B5EF4-FFF2-40B4-BE49-F238E27FC236}">
                    <a16:creationId xmlns:a16="http://schemas.microsoft.com/office/drawing/2014/main" id="{97E10DDB-5790-05D9-5390-20DE754F0AB5}"/>
                  </a:ext>
                </a:extLst>
              </p:cNvPr>
              <p:cNvSpPr/>
              <p:nvPr/>
            </p:nvSpPr>
            <p:spPr>
              <a:xfrm>
                <a:off x="9809033" y="4763109"/>
                <a:ext cx="562502" cy="562502"/>
              </a:xfrm>
              <a:custGeom>
                <a:avLst/>
                <a:gdLst>
                  <a:gd name="f0" fmla="val 10800000"/>
                  <a:gd name="f1" fmla="val 5400000"/>
                  <a:gd name="f2" fmla="val 180"/>
                  <a:gd name="f3" fmla="val w"/>
                  <a:gd name="f4" fmla="val h"/>
                  <a:gd name="f5" fmla="val 0"/>
                  <a:gd name="f6" fmla="val 850463"/>
                  <a:gd name="f7" fmla="val 850464"/>
                  <a:gd name="f8" fmla="val 425232"/>
                  <a:gd name="f9" fmla="val 660081"/>
                  <a:gd name="f10" fmla="val 190383"/>
                  <a:gd name="f11" fmla="+- 0 0 -90"/>
                  <a:gd name="f12" fmla="*/ f3 1 850463"/>
                  <a:gd name="f13" fmla="*/ f4 1 850463"/>
                  <a:gd name="f14" fmla="+- f6 0 f5"/>
                  <a:gd name="f15" fmla="*/ f11 f0 1"/>
                  <a:gd name="f16" fmla="*/ f14 1 850463"/>
                  <a:gd name="f17" fmla="*/ 850464 f14 1"/>
                  <a:gd name="f18" fmla="*/ 425232 f14 1"/>
                  <a:gd name="f19" fmla="*/ 0 f14 1"/>
                  <a:gd name="f20" fmla="*/ f15 1 f2"/>
                  <a:gd name="f21" fmla="*/ f17 1 850463"/>
                  <a:gd name="f22" fmla="*/ f18 1 850463"/>
                  <a:gd name="f23" fmla="*/ f19 1 850463"/>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850463" h="850463">
                    <a:moveTo>
                      <a:pt x="f7" y="f8"/>
                    </a:moveTo>
                    <a:cubicBezTo>
                      <a:pt x="f7" y="f9"/>
                      <a:pt x="f9" y="f7"/>
                      <a:pt x="f8" y="f7"/>
                    </a:cubicBezTo>
                    <a:cubicBezTo>
                      <a:pt x="f10" y="f7"/>
                      <a:pt x="f5" y="f9"/>
                      <a:pt x="f5" y="f8"/>
                    </a:cubicBezTo>
                    <a:cubicBezTo>
                      <a:pt x="f5" y="f10"/>
                      <a:pt x="f10" y="f5"/>
                      <a:pt x="f8" y="f5"/>
                    </a:cubicBezTo>
                    <a:cubicBezTo>
                      <a:pt x="f9" y="f5"/>
                      <a:pt x="f7" y="f10"/>
                      <a:pt x="f7" y="f8"/>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nvGrpSpPr>
              <p:cNvPr id="9" name="Graphic 3">
                <a:extLst>
                  <a:ext uri="{FF2B5EF4-FFF2-40B4-BE49-F238E27FC236}">
                    <a16:creationId xmlns:a16="http://schemas.microsoft.com/office/drawing/2014/main" id="{955216C4-85B6-905B-A50C-AA621762F134}"/>
                  </a:ext>
                </a:extLst>
              </p:cNvPr>
              <p:cNvGrpSpPr/>
              <p:nvPr/>
            </p:nvGrpSpPr>
            <p:grpSpPr>
              <a:xfrm>
                <a:off x="9913202" y="4867278"/>
                <a:ext cx="354165" cy="354165"/>
                <a:chOff x="9913202" y="4867278"/>
                <a:chExt cx="354165" cy="354165"/>
              </a:xfrm>
            </p:grpSpPr>
            <p:sp>
              <p:nvSpPr>
                <p:cNvPr id="10" name="Freeform 24">
                  <a:extLst>
                    <a:ext uri="{FF2B5EF4-FFF2-40B4-BE49-F238E27FC236}">
                      <a16:creationId xmlns:a16="http://schemas.microsoft.com/office/drawing/2014/main" id="{AB33C42D-94E7-B104-68EB-8011E7B3B8B7}"/>
                    </a:ext>
                  </a:extLst>
                </p:cNvPr>
                <p:cNvSpPr/>
                <p:nvPr/>
              </p:nvSpPr>
              <p:spPr>
                <a:xfrm>
                  <a:off x="9913202" y="4867278"/>
                  <a:ext cx="354165" cy="354165"/>
                </a:xfrm>
                <a:custGeom>
                  <a:avLst/>
                  <a:gdLst>
                    <a:gd name="f0" fmla="val 10800000"/>
                    <a:gd name="f1" fmla="val 5400000"/>
                    <a:gd name="f2" fmla="val 180"/>
                    <a:gd name="f3" fmla="val w"/>
                    <a:gd name="f4" fmla="val h"/>
                    <a:gd name="f5" fmla="val 0"/>
                    <a:gd name="f6" fmla="val 535476"/>
                    <a:gd name="f7" fmla="val 535477"/>
                    <a:gd name="f8" fmla="val 267739"/>
                    <a:gd name="f9" fmla="val 48508"/>
                    <a:gd name="f10" fmla="val 338925"/>
                    <a:gd name="f11" fmla="val 347745"/>
                    <a:gd name="f12" fmla="val 376094"/>
                    <a:gd name="f13" fmla="val 49768"/>
                    <a:gd name="f14" fmla="val 401923"/>
                    <a:gd name="f15" fmla="val 51028"/>
                    <a:gd name="f16" fmla="val 416412"/>
                    <a:gd name="f17" fmla="val 55438"/>
                    <a:gd name="f18" fmla="val 425862"/>
                    <a:gd name="f19" fmla="val 59217"/>
                    <a:gd name="f20" fmla="val 438461"/>
                    <a:gd name="f21" fmla="val 64257"/>
                    <a:gd name="f22" fmla="val 447281"/>
                    <a:gd name="f23" fmla="val 69927"/>
                    <a:gd name="f24" fmla="val 456730"/>
                    <a:gd name="f25" fmla="val 79377"/>
                    <a:gd name="f26" fmla="val 466180"/>
                    <a:gd name="f27" fmla="val 88826"/>
                    <a:gd name="f28" fmla="val 471849"/>
                    <a:gd name="f29" fmla="val 97646"/>
                    <a:gd name="f30" fmla="val 476890"/>
                    <a:gd name="f31" fmla="val 110245"/>
                    <a:gd name="f32" fmla="val 480669"/>
                    <a:gd name="f33" fmla="val 119695"/>
                    <a:gd name="f34" fmla="val 485079"/>
                    <a:gd name="f35" fmla="val 133554"/>
                    <a:gd name="f36" fmla="val 486339"/>
                    <a:gd name="f37" fmla="val 160013"/>
                    <a:gd name="f38" fmla="val 487599"/>
                    <a:gd name="f39" fmla="val 188362"/>
                    <a:gd name="f40" fmla="val 196552"/>
                    <a:gd name="f41" fmla="val 268368"/>
                    <a:gd name="f42" fmla="val 340185"/>
                    <a:gd name="f43" fmla="val 348375"/>
                    <a:gd name="f44" fmla="val 376724"/>
                    <a:gd name="f45" fmla="val 402553"/>
                    <a:gd name="f46" fmla="val 417042"/>
                    <a:gd name="f47" fmla="val 426492"/>
                    <a:gd name="f48" fmla="val 439091"/>
                    <a:gd name="f49" fmla="val 447911"/>
                    <a:gd name="f50" fmla="val 457360"/>
                    <a:gd name="f51" fmla="val 466810"/>
                    <a:gd name="f52" fmla="val 472480"/>
                    <a:gd name="f53" fmla="val 477519"/>
                    <a:gd name="f54" fmla="val 481299"/>
                    <a:gd name="f55" fmla="val 402552"/>
                    <a:gd name="f56" fmla="val 485709"/>
                    <a:gd name="f57" fmla="val 486969"/>
                    <a:gd name="f58" fmla="val 488229"/>
                    <a:gd name="f59" fmla="val 339555"/>
                    <a:gd name="f60" fmla="val 195921"/>
                    <a:gd name="f61" fmla="val 187732"/>
                    <a:gd name="f62" fmla="val 159383"/>
                    <a:gd name="f63" fmla="val 119065"/>
                    <a:gd name="f64" fmla="val 109615"/>
                    <a:gd name="f65" fmla="val 97016"/>
                    <a:gd name="f66" fmla="val 88196"/>
                    <a:gd name="f67" fmla="val 78747"/>
                    <a:gd name="f68" fmla="val 69297"/>
                    <a:gd name="f69" fmla="val 63627"/>
                    <a:gd name="f70" fmla="val 58587"/>
                    <a:gd name="f71" fmla="val 54808"/>
                    <a:gd name="f72" fmla="val 50398"/>
                    <a:gd name="f73" fmla="val 403183"/>
                    <a:gd name="f74" fmla="val 49138"/>
                    <a:gd name="f75" fmla="val 47878"/>
                    <a:gd name="f76" fmla="val 134184"/>
                    <a:gd name="f77" fmla="val 132924"/>
                    <a:gd name="f78" fmla="val 195292"/>
                    <a:gd name="f79" fmla="val 185842"/>
                    <a:gd name="f80" fmla="val 157493"/>
                    <a:gd name="f81" fmla="val 1890"/>
                    <a:gd name="f82" fmla="val 129144"/>
                    <a:gd name="f83" fmla="val 3150"/>
                    <a:gd name="f84" fmla="val 7560"/>
                    <a:gd name="f85" fmla="val 92606"/>
                    <a:gd name="f86" fmla="val 14489"/>
                    <a:gd name="f87" fmla="val 74967"/>
                    <a:gd name="f88" fmla="val 21419"/>
                    <a:gd name="f89" fmla="val 59847"/>
                    <a:gd name="f90" fmla="val 30239"/>
                    <a:gd name="f91" fmla="val 45358"/>
                    <a:gd name="f92" fmla="val 60477"/>
                    <a:gd name="f93" fmla="val 630"/>
                    <a:gd name="f94" fmla="val 349635"/>
                    <a:gd name="f95" fmla="val 377984"/>
                    <a:gd name="f96" fmla="val 406333"/>
                    <a:gd name="f97" fmla="val 442871"/>
                    <a:gd name="f98" fmla="val 460510"/>
                    <a:gd name="f99" fmla="val 475630"/>
                    <a:gd name="f100" fmla="val 490119"/>
                    <a:gd name="f101" fmla="val 505238"/>
                    <a:gd name="f102" fmla="val 514058"/>
                    <a:gd name="f103" fmla="val 520988"/>
                    <a:gd name="f104" fmla="val 527917"/>
                    <a:gd name="f105" fmla="val 532327"/>
                    <a:gd name="f106" fmla="val 533587"/>
                    <a:gd name="f107" fmla="val 534847"/>
                    <a:gd name="f108" fmla="val 475000"/>
                    <a:gd name="f109" fmla="val 474999"/>
                    <a:gd name="f110" fmla="+- 0 0 -90"/>
                    <a:gd name="f111" fmla="*/ f3 1 535476"/>
                    <a:gd name="f112" fmla="*/ f4 1 535477"/>
                    <a:gd name="f113" fmla="+- f7 0 f5"/>
                    <a:gd name="f114" fmla="+- f6 0 f5"/>
                    <a:gd name="f115" fmla="*/ f110 f0 1"/>
                    <a:gd name="f116" fmla="*/ f114 1 535476"/>
                    <a:gd name="f117" fmla="*/ f113 1 535477"/>
                    <a:gd name="f118" fmla="*/ 267739 f114 1"/>
                    <a:gd name="f119" fmla="*/ 48508 f113 1"/>
                    <a:gd name="f120" fmla="*/ 376094 f114 1"/>
                    <a:gd name="f121" fmla="*/ 49768 f113 1"/>
                    <a:gd name="f122" fmla="*/ 425862 f114 1"/>
                    <a:gd name="f123" fmla="*/ 59217 f113 1"/>
                    <a:gd name="f124" fmla="*/ 456730 f114 1"/>
                    <a:gd name="f125" fmla="*/ 79377 f113 1"/>
                    <a:gd name="f126" fmla="*/ 476890 f114 1"/>
                    <a:gd name="f127" fmla="*/ 110245 f113 1"/>
                    <a:gd name="f128" fmla="*/ 486339 f114 1"/>
                    <a:gd name="f129" fmla="*/ 160013 f113 1"/>
                    <a:gd name="f130" fmla="*/ 487599 f114 1"/>
                    <a:gd name="f131" fmla="*/ 268368 f113 1"/>
                    <a:gd name="f132" fmla="*/ 376724 f113 1"/>
                    <a:gd name="f133" fmla="*/ 426492 f113 1"/>
                    <a:gd name="f134" fmla="*/ 457360 f113 1"/>
                    <a:gd name="f135" fmla="*/ 477519 f113 1"/>
                    <a:gd name="f136" fmla="*/ 486969 f113 1"/>
                    <a:gd name="f137" fmla="*/ 488229 f113 1"/>
                    <a:gd name="f138" fmla="*/ 159383 f114 1"/>
                    <a:gd name="f139" fmla="*/ 109615 f114 1"/>
                    <a:gd name="f140" fmla="*/ 78747 f114 1"/>
                    <a:gd name="f141" fmla="*/ 58587 f114 1"/>
                    <a:gd name="f142" fmla="*/ 49138 f114 1"/>
                    <a:gd name="f143" fmla="*/ 47878 f114 1"/>
                    <a:gd name="f144" fmla="*/ 0 f113 1"/>
                    <a:gd name="f145" fmla="*/ 157493 f114 1"/>
                    <a:gd name="f146" fmla="*/ 1890 f113 1"/>
                    <a:gd name="f147" fmla="*/ 92606 f114 1"/>
                    <a:gd name="f148" fmla="*/ 14489 f113 1"/>
                    <a:gd name="f149" fmla="*/ 45358 f114 1"/>
                    <a:gd name="f150" fmla="*/ 45358 f113 1"/>
                    <a:gd name="f151" fmla="*/ 14489 f114 1"/>
                    <a:gd name="f152" fmla="*/ 92606 f113 1"/>
                    <a:gd name="f153" fmla="*/ 1890 f114 1"/>
                    <a:gd name="f154" fmla="*/ 157493 f113 1"/>
                    <a:gd name="f155" fmla="*/ 0 f114 1"/>
                    <a:gd name="f156" fmla="*/ 267739 f113 1"/>
                    <a:gd name="f157" fmla="*/ 377984 f113 1"/>
                    <a:gd name="f158" fmla="*/ 442871 f113 1"/>
                    <a:gd name="f159" fmla="*/ 490119 f113 1"/>
                    <a:gd name="f160" fmla="*/ 520988 f113 1"/>
                    <a:gd name="f161" fmla="*/ 533587 f113 1"/>
                    <a:gd name="f162" fmla="*/ 535477 f113 1"/>
                    <a:gd name="f163" fmla="*/ 377984 f114 1"/>
                    <a:gd name="f164" fmla="*/ 442871 f114 1"/>
                    <a:gd name="f165" fmla="*/ 490119 f114 1"/>
                    <a:gd name="f166" fmla="*/ 520988 f114 1"/>
                    <a:gd name="f167" fmla="*/ 533587 f114 1"/>
                    <a:gd name="f168" fmla="*/ 535477 f114 1"/>
                    <a:gd name="f169" fmla="*/ f115 1 f2"/>
                    <a:gd name="f170" fmla="*/ f118 1 535476"/>
                    <a:gd name="f171" fmla="*/ f119 1 535477"/>
                    <a:gd name="f172" fmla="*/ f120 1 535476"/>
                    <a:gd name="f173" fmla="*/ f121 1 535477"/>
                    <a:gd name="f174" fmla="*/ f122 1 535476"/>
                    <a:gd name="f175" fmla="*/ f123 1 535477"/>
                    <a:gd name="f176" fmla="*/ f124 1 535476"/>
                    <a:gd name="f177" fmla="*/ f125 1 535477"/>
                    <a:gd name="f178" fmla="*/ f126 1 535476"/>
                    <a:gd name="f179" fmla="*/ f127 1 535477"/>
                    <a:gd name="f180" fmla="*/ f128 1 535476"/>
                    <a:gd name="f181" fmla="*/ f129 1 535477"/>
                    <a:gd name="f182" fmla="*/ f130 1 535476"/>
                    <a:gd name="f183" fmla="*/ f131 1 535477"/>
                    <a:gd name="f184" fmla="*/ f132 1 535477"/>
                    <a:gd name="f185" fmla="*/ f133 1 535477"/>
                    <a:gd name="f186" fmla="*/ f134 1 535477"/>
                    <a:gd name="f187" fmla="*/ f135 1 535477"/>
                    <a:gd name="f188" fmla="*/ f136 1 535477"/>
                    <a:gd name="f189" fmla="*/ f137 1 535477"/>
                    <a:gd name="f190" fmla="*/ f138 1 535476"/>
                    <a:gd name="f191" fmla="*/ f139 1 535476"/>
                    <a:gd name="f192" fmla="*/ f140 1 535476"/>
                    <a:gd name="f193" fmla="*/ f141 1 535476"/>
                    <a:gd name="f194" fmla="*/ f142 1 535476"/>
                    <a:gd name="f195" fmla="*/ f143 1 535476"/>
                    <a:gd name="f196" fmla="*/ f144 1 535477"/>
                    <a:gd name="f197" fmla="*/ f145 1 535476"/>
                    <a:gd name="f198" fmla="*/ f146 1 535477"/>
                    <a:gd name="f199" fmla="*/ f147 1 535476"/>
                    <a:gd name="f200" fmla="*/ f148 1 535477"/>
                    <a:gd name="f201" fmla="*/ f149 1 535476"/>
                    <a:gd name="f202" fmla="*/ f150 1 535477"/>
                    <a:gd name="f203" fmla="*/ f151 1 535476"/>
                    <a:gd name="f204" fmla="*/ f152 1 535477"/>
                    <a:gd name="f205" fmla="*/ f153 1 535476"/>
                    <a:gd name="f206" fmla="*/ f154 1 535477"/>
                    <a:gd name="f207" fmla="*/ f155 1 535476"/>
                    <a:gd name="f208" fmla="*/ f156 1 535477"/>
                    <a:gd name="f209" fmla="*/ f157 1 535477"/>
                    <a:gd name="f210" fmla="*/ f158 1 535477"/>
                    <a:gd name="f211" fmla="*/ f159 1 535477"/>
                    <a:gd name="f212" fmla="*/ f160 1 535477"/>
                    <a:gd name="f213" fmla="*/ f161 1 535477"/>
                    <a:gd name="f214" fmla="*/ f162 1 535477"/>
                    <a:gd name="f215" fmla="*/ f163 1 535476"/>
                    <a:gd name="f216" fmla="*/ f164 1 535476"/>
                    <a:gd name="f217" fmla="*/ f165 1 535476"/>
                    <a:gd name="f218" fmla="*/ f166 1 535476"/>
                    <a:gd name="f219" fmla="*/ f167 1 535476"/>
                    <a:gd name="f220" fmla="*/ f168 1 535476"/>
                    <a:gd name="f221" fmla="*/ f5 1 f116"/>
                    <a:gd name="f222" fmla="*/ f6 1 f116"/>
                    <a:gd name="f223" fmla="*/ f5 1 f117"/>
                    <a:gd name="f224" fmla="*/ f7 1 f117"/>
                    <a:gd name="f225" fmla="+- f169 0 f1"/>
                    <a:gd name="f226" fmla="*/ f170 1 f116"/>
                    <a:gd name="f227" fmla="*/ f171 1 f117"/>
                    <a:gd name="f228" fmla="*/ f172 1 f116"/>
                    <a:gd name="f229" fmla="*/ f173 1 f117"/>
                    <a:gd name="f230" fmla="*/ f174 1 f116"/>
                    <a:gd name="f231" fmla="*/ f175 1 f117"/>
                    <a:gd name="f232" fmla="*/ f176 1 f116"/>
                    <a:gd name="f233" fmla="*/ f177 1 f117"/>
                    <a:gd name="f234" fmla="*/ f178 1 f116"/>
                    <a:gd name="f235" fmla="*/ f179 1 f117"/>
                    <a:gd name="f236" fmla="*/ f180 1 f116"/>
                    <a:gd name="f237" fmla="*/ f181 1 f117"/>
                    <a:gd name="f238" fmla="*/ f182 1 f116"/>
                    <a:gd name="f239" fmla="*/ f183 1 f117"/>
                    <a:gd name="f240" fmla="*/ f184 1 f117"/>
                    <a:gd name="f241" fmla="*/ f185 1 f117"/>
                    <a:gd name="f242" fmla="*/ f186 1 f117"/>
                    <a:gd name="f243" fmla="*/ f187 1 f117"/>
                    <a:gd name="f244" fmla="*/ f188 1 f117"/>
                    <a:gd name="f245" fmla="*/ f189 1 f117"/>
                    <a:gd name="f246" fmla="*/ f190 1 f116"/>
                    <a:gd name="f247" fmla="*/ f191 1 f116"/>
                    <a:gd name="f248" fmla="*/ f192 1 f116"/>
                    <a:gd name="f249" fmla="*/ f193 1 f116"/>
                    <a:gd name="f250" fmla="*/ f194 1 f116"/>
                    <a:gd name="f251" fmla="*/ f195 1 f116"/>
                    <a:gd name="f252" fmla="*/ f196 1 f117"/>
                    <a:gd name="f253" fmla="*/ f197 1 f116"/>
                    <a:gd name="f254" fmla="*/ f198 1 f117"/>
                    <a:gd name="f255" fmla="*/ f199 1 f116"/>
                    <a:gd name="f256" fmla="*/ f200 1 f117"/>
                    <a:gd name="f257" fmla="*/ f201 1 f116"/>
                    <a:gd name="f258" fmla="*/ f202 1 f117"/>
                    <a:gd name="f259" fmla="*/ f203 1 f116"/>
                    <a:gd name="f260" fmla="*/ f204 1 f117"/>
                    <a:gd name="f261" fmla="*/ f205 1 f116"/>
                    <a:gd name="f262" fmla="*/ f206 1 f117"/>
                    <a:gd name="f263" fmla="*/ f207 1 f116"/>
                    <a:gd name="f264" fmla="*/ f208 1 f117"/>
                    <a:gd name="f265" fmla="*/ f209 1 f117"/>
                    <a:gd name="f266" fmla="*/ f210 1 f117"/>
                    <a:gd name="f267" fmla="*/ f211 1 f117"/>
                    <a:gd name="f268" fmla="*/ f212 1 f117"/>
                    <a:gd name="f269" fmla="*/ f213 1 f117"/>
                    <a:gd name="f270" fmla="*/ f214 1 f117"/>
                    <a:gd name="f271" fmla="*/ f215 1 f116"/>
                    <a:gd name="f272" fmla="*/ f216 1 f116"/>
                    <a:gd name="f273" fmla="*/ f217 1 f116"/>
                    <a:gd name="f274" fmla="*/ f218 1 f116"/>
                    <a:gd name="f275" fmla="*/ f219 1 f116"/>
                    <a:gd name="f276" fmla="*/ f220 1 f116"/>
                    <a:gd name="f277" fmla="*/ f221 f111 1"/>
                    <a:gd name="f278" fmla="*/ f222 f111 1"/>
                    <a:gd name="f279" fmla="*/ f224 f112 1"/>
                    <a:gd name="f280" fmla="*/ f223 f112 1"/>
                    <a:gd name="f281" fmla="*/ f226 f111 1"/>
                    <a:gd name="f282" fmla="*/ f227 f112 1"/>
                    <a:gd name="f283" fmla="*/ f228 f111 1"/>
                    <a:gd name="f284" fmla="*/ f229 f112 1"/>
                    <a:gd name="f285" fmla="*/ f230 f111 1"/>
                    <a:gd name="f286" fmla="*/ f231 f112 1"/>
                    <a:gd name="f287" fmla="*/ f232 f111 1"/>
                    <a:gd name="f288" fmla="*/ f233 f112 1"/>
                    <a:gd name="f289" fmla="*/ f234 f111 1"/>
                    <a:gd name="f290" fmla="*/ f235 f112 1"/>
                    <a:gd name="f291" fmla="*/ f236 f111 1"/>
                    <a:gd name="f292" fmla="*/ f237 f112 1"/>
                    <a:gd name="f293" fmla="*/ f238 f111 1"/>
                    <a:gd name="f294" fmla="*/ f239 f112 1"/>
                    <a:gd name="f295" fmla="*/ f240 f112 1"/>
                    <a:gd name="f296" fmla="*/ f241 f112 1"/>
                    <a:gd name="f297" fmla="*/ f242 f112 1"/>
                    <a:gd name="f298" fmla="*/ f243 f112 1"/>
                    <a:gd name="f299" fmla="*/ f244 f112 1"/>
                    <a:gd name="f300" fmla="*/ f245 f112 1"/>
                    <a:gd name="f301" fmla="*/ f246 f111 1"/>
                    <a:gd name="f302" fmla="*/ f247 f111 1"/>
                    <a:gd name="f303" fmla="*/ f248 f111 1"/>
                    <a:gd name="f304" fmla="*/ f249 f111 1"/>
                    <a:gd name="f305" fmla="*/ f250 f111 1"/>
                    <a:gd name="f306" fmla="*/ f251 f111 1"/>
                    <a:gd name="f307" fmla="*/ f252 f112 1"/>
                    <a:gd name="f308" fmla="*/ f253 f111 1"/>
                    <a:gd name="f309" fmla="*/ f254 f112 1"/>
                    <a:gd name="f310" fmla="*/ f255 f111 1"/>
                    <a:gd name="f311" fmla="*/ f256 f112 1"/>
                    <a:gd name="f312" fmla="*/ f257 f111 1"/>
                    <a:gd name="f313" fmla="*/ f258 f112 1"/>
                    <a:gd name="f314" fmla="*/ f259 f111 1"/>
                    <a:gd name="f315" fmla="*/ f260 f112 1"/>
                    <a:gd name="f316" fmla="*/ f261 f111 1"/>
                    <a:gd name="f317" fmla="*/ f262 f112 1"/>
                    <a:gd name="f318" fmla="*/ f263 f111 1"/>
                    <a:gd name="f319" fmla="*/ f264 f112 1"/>
                    <a:gd name="f320" fmla="*/ f265 f112 1"/>
                    <a:gd name="f321" fmla="*/ f266 f112 1"/>
                    <a:gd name="f322" fmla="*/ f267 f112 1"/>
                    <a:gd name="f323" fmla="*/ f268 f112 1"/>
                    <a:gd name="f324" fmla="*/ f269 f112 1"/>
                    <a:gd name="f325" fmla="*/ f270 f112 1"/>
                    <a:gd name="f326" fmla="*/ f271 f111 1"/>
                    <a:gd name="f327" fmla="*/ f272 f111 1"/>
                    <a:gd name="f328" fmla="*/ f273 f111 1"/>
                    <a:gd name="f329" fmla="*/ f274 f111 1"/>
                    <a:gd name="f330" fmla="*/ f275 f111 1"/>
                    <a:gd name="f331" fmla="*/ f276 f111 1"/>
                  </a:gdLst>
                  <a:ahLst/>
                  <a:cxnLst>
                    <a:cxn ang="3cd4">
                      <a:pos x="hc" y="t"/>
                    </a:cxn>
                    <a:cxn ang="0">
                      <a:pos x="r" y="vc"/>
                    </a:cxn>
                    <a:cxn ang="cd4">
                      <a:pos x="hc" y="b"/>
                    </a:cxn>
                    <a:cxn ang="cd2">
                      <a:pos x="l" y="vc"/>
                    </a:cxn>
                    <a:cxn ang="f225">
                      <a:pos x="f281" y="f282"/>
                    </a:cxn>
                    <a:cxn ang="f225">
                      <a:pos x="f283" y="f284"/>
                    </a:cxn>
                    <a:cxn ang="f225">
                      <a:pos x="f285" y="f286"/>
                    </a:cxn>
                    <a:cxn ang="f225">
                      <a:pos x="f287" y="f288"/>
                    </a:cxn>
                    <a:cxn ang="f225">
                      <a:pos x="f289" y="f290"/>
                    </a:cxn>
                    <a:cxn ang="f225">
                      <a:pos x="f291" y="f292"/>
                    </a:cxn>
                    <a:cxn ang="f225">
                      <a:pos x="f293" y="f294"/>
                    </a:cxn>
                    <a:cxn ang="f225">
                      <a:pos x="f291" y="f295"/>
                    </a:cxn>
                    <a:cxn ang="f225">
                      <a:pos x="f289" y="f296"/>
                    </a:cxn>
                    <a:cxn ang="f225">
                      <a:pos x="f287" y="f297"/>
                    </a:cxn>
                    <a:cxn ang="f225">
                      <a:pos x="f285" y="f298"/>
                    </a:cxn>
                    <a:cxn ang="f225">
                      <a:pos x="f283" y="f299"/>
                    </a:cxn>
                    <a:cxn ang="f225">
                      <a:pos x="f281" y="f300"/>
                    </a:cxn>
                    <a:cxn ang="f225">
                      <a:pos x="f301" y="f299"/>
                    </a:cxn>
                    <a:cxn ang="f225">
                      <a:pos x="f302" y="f298"/>
                    </a:cxn>
                    <a:cxn ang="f225">
                      <a:pos x="f303" y="f297"/>
                    </a:cxn>
                    <a:cxn ang="f225">
                      <a:pos x="f304" y="f296"/>
                    </a:cxn>
                    <a:cxn ang="f225">
                      <a:pos x="f305" y="f295"/>
                    </a:cxn>
                    <a:cxn ang="f225">
                      <a:pos x="f306" y="f294"/>
                    </a:cxn>
                    <a:cxn ang="f225">
                      <a:pos x="f305" y="f292"/>
                    </a:cxn>
                    <a:cxn ang="f225">
                      <a:pos x="f304" y="f290"/>
                    </a:cxn>
                    <a:cxn ang="f225">
                      <a:pos x="f303" y="f288"/>
                    </a:cxn>
                    <a:cxn ang="f225">
                      <a:pos x="f302" y="f286"/>
                    </a:cxn>
                    <a:cxn ang="f225">
                      <a:pos x="f301" y="f284"/>
                    </a:cxn>
                    <a:cxn ang="f225">
                      <a:pos x="f281" y="f282"/>
                    </a:cxn>
                    <a:cxn ang="f225">
                      <a:pos x="f281" y="f307"/>
                    </a:cxn>
                    <a:cxn ang="f225">
                      <a:pos x="f308" y="f309"/>
                    </a:cxn>
                    <a:cxn ang="f225">
                      <a:pos x="f310" y="f311"/>
                    </a:cxn>
                    <a:cxn ang="f225">
                      <a:pos x="f312" y="f313"/>
                    </a:cxn>
                    <a:cxn ang="f225">
                      <a:pos x="f314" y="f315"/>
                    </a:cxn>
                    <a:cxn ang="f225">
                      <a:pos x="f316" y="f317"/>
                    </a:cxn>
                    <a:cxn ang="f225">
                      <a:pos x="f318" y="f319"/>
                    </a:cxn>
                    <a:cxn ang="f225">
                      <a:pos x="f316" y="f320"/>
                    </a:cxn>
                    <a:cxn ang="f225">
                      <a:pos x="f314" y="f321"/>
                    </a:cxn>
                    <a:cxn ang="f225">
                      <a:pos x="f312" y="f322"/>
                    </a:cxn>
                    <a:cxn ang="f225">
                      <a:pos x="f310" y="f323"/>
                    </a:cxn>
                    <a:cxn ang="f225">
                      <a:pos x="f308" y="f324"/>
                    </a:cxn>
                    <a:cxn ang="f225">
                      <a:pos x="f281" y="f325"/>
                    </a:cxn>
                    <a:cxn ang="f225">
                      <a:pos x="f326" y="f324"/>
                    </a:cxn>
                    <a:cxn ang="f225">
                      <a:pos x="f327" y="f323"/>
                    </a:cxn>
                    <a:cxn ang="f225">
                      <a:pos x="f328" y="f322"/>
                    </a:cxn>
                    <a:cxn ang="f225">
                      <a:pos x="f329" y="f321"/>
                    </a:cxn>
                    <a:cxn ang="f225">
                      <a:pos x="f330" y="f320"/>
                    </a:cxn>
                    <a:cxn ang="f225">
                      <a:pos x="f331" y="f319"/>
                    </a:cxn>
                    <a:cxn ang="f225">
                      <a:pos x="f330" y="f317"/>
                    </a:cxn>
                    <a:cxn ang="f225">
                      <a:pos x="f329" y="f315"/>
                    </a:cxn>
                    <a:cxn ang="f225">
                      <a:pos x="f328" y="f313"/>
                    </a:cxn>
                    <a:cxn ang="f225">
                      <a:pos x="f327" y="f311"/>
                    </a:cxn>
                    <a:cxn ang="f225">
                      <a:pos x="f326" y="f309"/>
                    </a:cxn>
                    <a:cxn ang="f225">
                      <a:pos x="f281" y="f307"/>
                    </a:cxn>
                    <a:cxn ang="f225">
                      <a:pos x="f281" y="f307"/>
                    </a:cxn>
                  </a:cxnLst>
                  <a:rect l="f277" t="f280" r="f278" b="f279"/>
                  <a:pathLst>
                    <a:path w="535476" h="535477">
                      <a:moveTo>
                        <a:pt x="f8" y="f9"/>
                      </a:moveTo>
                      <a:cubicBezTo>
                        <a:pt x="f10" y="f9"/>
                        <a:pt x="f11" y="f9"/>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38" y="f40"/>
                        <a:pt x="f38" y="f41"/>
                      </a:cubicBezTo>
                      <a:cubicBezTo>
                        <a:pt x="f38" y="f42"/>
                        <a:pt x="f38" y="f43"/>
                        <a:pt x="f36" y="f44"/>
                      </a:cubicBezTo>
                      <a:cubicBezTo>
                        <a:pt x="f34" y="f45"/>
                        <a:pt x="f32" y="f46"/>
                        <a:pt x="f30" y="f47"/>
                      </a:cubicBezTo>
                      <a:cubicBezTo>
                        <a:pt x="f28" y="f48"/>
                        <a:pt x="f26" y="f49"/>
                        <a:pt x="f24" y="f50"/>
                      </a:cubicBezTo>
                      <a:cubicBezTo>
                        <a:pt x="f22" y="f51"/>
                        <a:pt x="f20" y="f52"/>
                        <a:pt x="f18" y="f53"/>
                      </a:cubicBezTo>
                      <a:cubicBezTo>
                        <a:pt x="f16" y="f54"/>
                        <a:pt x="f55" y="f56"/>
                        <a:pt x="f12" y="f57"/>
                      </a:cubicBezTo>
                      <a:cubicBezTo>
                        <a:pt x="f11" y="f58"/>
                        <a:pt x="f59" y="f58"/>
                        <a:pt x="f8" y="f58"/>
                      </a:cubicBezTo>
                      <a:cubicBezTo>
                        <a:pt x="f60" y="f58"/>
                        <a:pt x="f61" y="f58"/>
                        <a:pt x="f62" y="f57"/>
                      </a:cubicBezTo>
                      <a:cubicBezTo>
                        <a:pt x="f35" y="f56"/>
                        <a:pt x="f63" y="f54"/>
                        <a:pt x="f64" y="f53"/>
                      </a:cubicBezTo>
                      <a:cubicBezTo>
                        <a:pt x="f65" y="f52"/>
                        <a:pt x="f66" y="f51"/>
                        <a:pt x="f67" y="f50"/>
                      </a:cubicBezTo>
                      <a:cubicBezTo>
                        <a:pt x="f68" y="f49"/>
                        <a:pt x="f69" y="f48"/>
                        <a:pt x="f70" y="f47"/>
                      </a:cubicBezTo>
                      <a:cubicBezTo>
                        <a:pt x="f71" y="f46"/>
                        <a:pt x="f72" y="f73"/>
                        <a:pt x="f74" y="f44"/>
                      </a:cubicBezTo>
                      <a:cubicBezTo>
                        <a:pt x="f75" y="f43"/>
                        <a:pt x="f75" y="f42"/>
                        <a:pt x="f75" y="f41"/>
                      </a:cubicBezTo>
                      <a:cubicBezTo>
                        <a:pt x="f75" y="f40"/>
                        <a:pt x="f75" y="f39"/>
                        <a:pt x="f74" y="f37"/>
                      </a:cubicBezTo>
                      <a:cubicBezTo>
                        <a:pt x="f72" y="f76"/>
                        <a:pt x="f71" y="f33"/>
                        <a:pt x="f70" y="f31"/>
                      </a:cubicBezTo>
                      <a:cubicBezTo>
                        <a:pt x="f69" y="f29"/>
                        <a:pt x="f68" y="f27"/>
                        <a:pt x="f67" y="f25"/>
                      </a:cubicBezTo>
                      <a:cubicBezTo>
                        <a:pt x="f66" y="f23"/>
                        <a:pt x="f65" y="f21"/>
                        <a:pt x="f64" y="f19"/>
                      </a:cubicBezTo>
                      <a:cubicBezTo>
                        <a:pt x="f63" y="f17"/>
                        <a:pt x="f77" y="f15"/>
                        <a:pt x="f62" y="f13"/>
                      </a:cubicBezTo>
                      <a:cubicBezTo>
                        <a:pt x="f61" y="f9"/>
                        <a:pt x="f60" y="f9"/>
                        <a:pt x="f8" y="f9"/>
                      </a:cubicBezTo>
                      <a:moveTo>
                        <a:pt x="f8" y="f5"/>
                      </a:moveTo>
                      <a:cubicBezTo>
                        <a:pt x="f78" y="f5"/>
                        <a:pt x="f79" y="f5"/>
                        <a:pt x="f80" y="f81"/>
                      </a:cubicBezTo>
                      <a:cubicBezTo>
                        <a:pt x="f82" y="f83"/>
                        <a:pt x="f64" y="f84"/>
                        <a:pt x="f85" y="f86"/>
                      </a:cubicBezTo>
                      <a:cubicBezTo>
                        <a:pt x="f87" y="f88"/>
                        <a:pt x="f89" y="f90"/>
                        <a:pt x="f91" y="f91"/>
                      </a:cubicBezTo>
                      <a:cubicBezTo>
                        <a:pt x="f90" y="f92"/>
                        <a:pt x="f88" y="f87"/>
                        <a:pt x="f86" y="f85"/>
                      </a:cubicBezTo>
                      <a:cubicBezTo>
                        <a:pt x="f84" y="f64"/>
                        <a:pt x="f83" y="f82"/>
                        <a:pt x="f81" y="f80"/>
                      </a:cubicBezTo>
                      <a:cubicBezTo>
                        <a:pt x="f93" y="f79"/>
                        <a:pt x="f5" y="f78"/>
                        <a:pt x="f5" y="f8"/>
                      </a:cubicBezTo>
                      <a:cubicBezTo>
                        <a:pt x="f5" y="f42"/>
                        <a:pt x="f5" y="f94"/>
                        <a:pt x="f81" y="f95"/>
                      </a:cubicBezTo>
                      <a:cubicBezTo>
                        <a:pt x="f83" y="f96"/>
                        <a:pt x="f84" y="f18"/>
                        <a:pt x="f86" y="f97"/>
                      </a:cubicBezTo>
                      <a:cubicBezTo>
                        <a:pt x="f88" y="f98"/>
                        <a:pt x="f90" y="f99"/>
                        <a:pt x="f91" y="f100"/>
                      </a:cubicBezTo>
                      <a:cubicBezTo>
                        <a:pt x="f92" y="f101"/>
                        <a:pt x="f87" y="f102"/>
                        <a:pt x="f85" y="f103"/>
                      </a:cubicBezTo>
                      <a:cubicBezTo>
                        <a:pt x="f64" y="f104"/>
                        <a:pt x="f82" y="f105"/>
                        <a:pt x="f80" y="f106"/>
                      </a:cubicBezTo>
                      <a:cubicBezTo>
                        <a:pt x="f79" y="f107"/>
                        <a:pt x="f78" y="f7"/>
                        <a:pt x="f8" y="f7"/>
                      </a:cubicBezTo>
                      <a:cubicBezTo>
                        <a:pt x="f42" y="f7"/>
                        <a:pt x="f94" y="f7"/>
                        <a:pt x="f95" y="f106"/>
                      </a:cubicBezTo>
                      <a:cubicBezTo>
                        <a:pt x="f96" y="f105"/>
                        <a:pt x="f18" y="f104"/>
                        <a:pt x="f97" y="f103"/>
                      </a:cubicBezTo>
                      <a:cubicBezTo>
                        <a:pt x="f98" y="f102"/>
                        <a:pt x="f99" y="f101"/>
                        <a:pt x="f100" y="f100"/>
                      </a:cubicBezTo>
                      <a:cubicBezTo>
                        <a:pt x="f101" y="f108"/>
                        <a:pt x="f102" y="f98"/>
                        <a:pt x="f103" y="f97"/>
                      </a:cubicBezTo>
                      <a:cubicBezTo>
                        <a:pt x="f104" y="f18"/>
                        <a:pt x="f105" y="f96"/>
                        <a:pt x="f106" y="f95"/>
                      </a:cubicBezTo>
                      <a:cubicBezTo>
                        <a:pt x="f107" y="f94"/>
                        <a:pt x="f7" y="f42"/>
                        <a:pt x="f7" y="f8"/>
                      </a:cubicBezTo>
                      <a:cubicBezTo>
                        <a:pt x="f7" y="f78"/>
                        <a:pt x="f7" y="f79"/>
                        <a:pt x="f106" y="f80"/>
                      </a:cubicBezTo>
                      <a:cubicBezTo>
                        <a:pt x="f105" y="f82"/>
                        <a:pt x="f104" y="f64"/>
                        <a:pt x="f103" y="f85"/>
                      </a:cubicBezTo>
                      <a:cubicBezTo>
                        <a:pt x="f102" y="f87"/>
                        <a:pt x="f101" y="f89"/>
                        <a:pt x="f100" y="f91"/>
                      </a:cubicBezTo>
                      <a:cubicBezTo>
                        <a:pt x="f109" y="f90"/>
                        <a:pt x="f98" y="f88"/>
                        <a:pt x="f97" y="f86"/>
                      </a:cubicBezTo>
                      <a:cubicBezTo>
                        <a:pt x="f18" y="f84"/>
                        <a:pt x="f96" y="f83"/>
                        <a:pt x="f95" y="f81"/>
                      </a:cubicBezTo>
                      <a:cubicBezTo>
                        <a:pt x="f94" y="f93"/>
                        <a:pt x="f42" y="f5"/>
                        <a:pt x="f8" y="f5"/>
                      </a:cubicBezTo>
                      <a:lnTo>
                        <a:pt x="f8" y="f5"/>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sp>
              <p:nvSpPr>
                <p:cNvPr id="11" name="Freeform 25">
                  <a:extLst>
                    <a:ext uri="{FF2B5EF4-FFF2-40B4-BE49-F238E27FC236}">
                      <a16:creationId xmlns:a16="http://schemas.microsoft.com/office/drawing/2014/main" id="{BF47BBBF-2335-13E3-6D76-393331483876}"/>
                    </a:ext>
                  </a:extLst>
                </p:cNvPr>
                <p:cNvSpPr/>
                <p:nvPr/>
              </p:nvSpPr>
              <p:spPr>
                <a:xfrm>
                  <a:off x="9999448" y="4953524"/>
                  <a:ext cx="181663" cy="181663"/>
                </a:xfrm>
                <a:custGeom>
                  <a:avLst/>
                  <a:gdLst>
                    <a:gd name="f0" fmla="val 10800000"/>
                    <a:gd name="f1" fmla="val 5400000"/>
                    <a:gd name="f2" fmla="val 180"/>
                    <a:gd name="f3" fmla="val w"/>
                    <a:gd name="f4" fmla="val h"/>
                    <a:gd name="f5" fmla="val 0"/>
                    <a:gd name="f6" fmla="val 274668"/>
                    <a:gd name="f7" fmla="val 137334"/>
                    <a:gd name="f8" fmla="val 61107"/>
                    <a:gd name="f9" fmla="val 61737"/>
                    <a:gd name="f10" fmla="val 212931"/>
                    <a:gd name="f11" fmla="val 226790"/>
                    <a:gd name="f12" fmla="val 88196"/>
                    <a:gd name="f13" fmla="val 47878"/>
                    <a:gd name="f14" fmla="val 187102"/>
                    <a:gd name="f15" fmla="val 87566"/>
                    <a:gd name="f16" fmla="val 186472"/>
                    <a:gd name="f17" fmla="+- 0 0 -90"/>
                    <a:gd name="f18" fmla="*/ f3 1 274668"/>
                    <a:gd name="f19" fmla="*/ f4 1 274668"/>
                    <a:gd name="f20" fmla="+- f6 0 f5"/>
                    <a:gd name="f21" fmla="*/ f17 f0 1"/>
                    <a:gd name="f22" fmla="*/ f20 1 274668"/>
                    <a:gd name="f23" fmla="*/ 137334 f20 1"/>
                    <a:gd name="f24" fmla="*/ 0 f20 1"/>
                    <a:gd name="f25" fmla="*/ 274668 f20 1"/>
                    <a:gd name="f26" fmla="*/ 226790 f20 1"/>
                    <a:gd name="f27" fmla="*/ 47878 f20 1"/>
                    <a:gd name="f28" fmla="*/ f21 1 f2"/>
                    <a:gd name="f29" fmla="*/ f23 1 274668"/>
                    <a:gd name="f30" fmla="*/ f24 1 274668"/>
                    <a:gd name="f31" fmla="*/ f25 1 274668"/>
                    <a:gd name="f32" fmla="*/ f26 1 274668"/>
                    <a:gd name="f33" fmla="*/ f27 1 274668"/>
                    <a:gd name="f34" fmla="*/ f5 1 f22"/>
                    <a:gd name="f35" fmla="*/ f6 1 f22"/>
                    <a:gd name="f36" fmla="+- f28 0 f1"/>
                    <a:gd name="f37" fmla="*/ f29 1 f22"/>
                    <a:gd name="f38" fmla="*/ f30 1 f22"/>
                    <a:gd name="f39" fmla="*/ f31 1 f22"/>
                    <a:gd name="f40" fmla="*/ f32 1 f22"/>
                    <a:gd name="f41" fmla="*/ f33 1 f22"/>
                    <a:gd name="f42" fmla="*/ f34 f18 1"/>
                    <a:gd name="f43" fmla="*/ f35 f18 1"/>
                    <a:gd name="f44" fmla="*/ f35 f19 1"/>
                    <a:gd name="f45" fmla="*/ f34 f19 1"/>
                    <a:gd name="f46" fmla="*/ f37 f18 1"/>
                    <a:gd name="f47" fmla="*/ f38 f19 1"/>
                    <a:gd name="f48" fmla="*/ f38 f18 1"/>
                    <a:gd name="f49" fmla="*/ f37 f19 1"/>
                    <a:gd name="f50" fmla="*/ f39 f19 1"/>
                    <a:gd name="f51" fmla="*/ f39 f18 1"/>
                    <a:gd name="f52" fmla="*/ f40 f19 1"/>
                    <a:gd name="f53" fmla="*/ f41 f18 1"/>
                    <a:gd name="f54" fmla="*/ f41 f19 1"/>
                    <a:gd name="f55" fmla="*/ f40 f18 1"/>
                  </a:gdLst>
                  <a:ahLst/>
                  <a:cxnLst>
                    <a:cxn ang="3cd4">
                      <a:pos x="hc" y="t"/>
                    </a:cxn>
                    <a:cxn ang="0">
                      <a:pos x="r" y="vc"/>
                    </a:cxn>
                    <a:cxn ang="cd4">
                      <a:pos x="hc" y="b"/>
                    </a:cxn>
                    <a:cxn ang="cd2">
                      <a:pos x="l" y="vc"/>
                    </a:cxn>
                    <a:cxn ang="f36">
                      <a:pos x="f46" y="f47"/>
                    </a:cxn>
                    <a:cxn ang="f36">
                      <a:pos x="f48" y="f49"/>
                    </a:cxn>
                    <a:cxn ang="f36">
                      <a:pos x="f46" y="f50"/>
                    </a:cxn>
                    <a:cxn ang="f36">
                      <a:pos x="f51" y="f49"/>
                    </a:cxn>
                    <a:cxn ang="f36">
                      <a:pos x="f46" y="f47"/>
                    </a:cxn>
                    <a:cxn ang="f36">
                      <a:pos x="f46" y="f52"/>
                    </a:cxn>
                    <a:cxn ang="f36">
                      <a:pos x="f53" y="f49"/>
                    </a:cxn>
                    <a:cxn ang="f36">
                      <a:pos x="f46" y="f54"/>
                    </a:cxn>
                    <a:cxn ang="f36">
                      <a:pos x="f55" y="f49"/>
                    </a:cxn>
                    <a:cxn ang="f36">
                      <a:pos x="f46" y="f52"/>
                    </a:cxn>
                  </a:cxnLst>
                  <a:rect l="f42" t="f45" r="f43" b="f44"/>
                  <a:pathLst>
                    <a:path w="274668" h="274668">
                      <a:moveTo>
                        <a:pt x="f7" y="f5"/>
                      </a:moveTo>
                      <a:cubicBezTo>
                        <a:pt x="f8" y="f5"/>
                        <a:pt x="f5" y="f9"/>
                        <a:pt x="f5" y="f7"/>
                      </a:cubicBezTo>
                      <a:cubicBezTo>
                        <a:pt x="f5" y="f10"/>
                        <a:pt x="f9" y="f6"/>
                        <a:pt x="f7" y="f6"/>
                      </a:cubicBezTo>
                      <a:cubicBezTo>
                        <a:pt x="f10" y="f6"/>
                        <a:pt x="f6" y="f10"/>
                        <a:pt x="f6" y="f7"/>
                      </a:cubicBezTo>
                      <a:cubicBezTo>
                        <a:pt x="f6" y="f9"/>
                        <a:pt x="f10" y="f5"/>
                        <a:pt x="f7" y="f5"/>
                      </a:cubicBezTo>
                      <a:close/>
                      <a:moveTo>
                        <a:pt x="f7" y="f11"/>
                      </a:moveTo>
                      <a:cubicBezTo>
                        <a:pt x="f12" y="f11"/>
                        <a:pt x="f13" y="f14"/>
                        <a:pt x="f13" y="f7"/>
                      </a:cubicBezTo>
                      <a:cubicBezTo>
                        <a:pt x="f13" y="f15"/>
                        <a:pt x="f15" y="f13"/>
                        <a:pt x="f7" y="f13"/>
                      </a:cubicBezTo>
                      <a:cubicBezTo>
                        <a:pt x="f16" y="f13"/>
                        <a:pt x="f11" y="f15"/>
                        <a:pt x="f11" y="f7"/>
                      </a:cubicBezTo>
                      <a:cubicBezTo>
                        <a:pt x="f11" y="f14"/>
                        <a:pt x="f16" y="f11"/>
                        <a:pt x="f7" y="f11"/>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sp>
              <p:nvSpPr>
                <p:cNvPr id="12" name="Freeform 26">
                  <a:extLst>
                    <a:ext uri="{FF2B5EF4-FFF2-40B4-BE49-F238E27FC236}">
                      <a16:creationId xmlns:a16="http://schemas.microsoft.com/office/drawing/2014/main" id="{E5BD419F-2336-D563-4FC1-1F5B1DF491F4}"/>
                    </a:ext>
                  </a:extLst>
                </p:cNvPr>
                <p:cNvSpPr/>
                <p:nvPr/>
              </p:nvSpPr>
              <p:spPr>
                <a:xfrm>
                  <a:off x="10163620" y="4928524"/>
                  <a:ext cx="42501" cy="42501"/>
                </a:xfrm>
                <a:custGeom>
                  <a:avLst/>
                  <a:gdLst>
                    <a:gd name="f0" fmla="val 10800000"/>
                    <a:gd name="f1" fmla="val 5400000"/>
                    <a:gd name="f2" fmla="val 180"/>
                    <a:gd name="f3" fmla="val w"/>
                    <a:gd name="f4" fmla="val h"/>
                    <a:gd name="f5" fmla="val 0"/>
                    <a:gd name="f6" fmla="val 64257"/>
                    <a:gd name="f7" fmla="val 32129"/>
                    <a:gd name="f8" fmla="val 49873"/>
                    <a:gd name="f9" fmla="val 14385"/>
                    <a:gd name="f10" fmla="val 14384"/>
                    <a:gd name="f11" fmla="+- 0 0 -90"/>
                    <a:gd name="f12" fmla="*/ f3 1 64257"/>
                    <a:gd name="f13" fmla="*/ f4 1 64257"/>
                    <a:gd name="f14" fmla="+- f6 0 f5"/>
                    <a:gd name="f15" fmla="*/ f11 f0 1"/>
                    <a:gd name="f16" fmla="*/ f14 1 64257"/>
                    <a:gd name="f17" fmla="*/ 64257 f14 1"/>
                    <a:gd name="f18" fmla="*/ 32129 f14 1"/>
                    <a:gd name="f19" fmla="*/ 0 f14 1"/>
                    <a:gd name="f20" fmla="*/ f15 1 f2"/>
                    <a:gd name="f21" fmla="*/ f17 1 64257"/>
                    <a:gd name="f22" fmla="*/ f18 1 64257"/>
                    <a:gd name="f23" fmla="*/ f19 1 64257"/>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64257" h="64257">
                      <a:moveTo>
                        <a:pt x="f6" y="f7"/>
                      </a:moveTo>
                      <a:cubicBezTo>
                        <a:pt x="f6" y="f8"/>
                        <a:pt x="f8" y="f6"/>
                        <a:pt x="f7" y="f6"/>
                      </a:cubicBezTo>
                      <a:cubicBezTo>
                        <a:pt x="f9" y="f6"/>
                        <a:pt x="f5" y="f8"/>
                        <a:pt x="f5" y="f7"/>
                      </a:cubicBezTo>
                      <a:cubicBezTo>
                        <a:pt x="f5" y="f10"/>
                        <a:pt x="f9" y="f5"/>
                        <a:pt x="f7" y="f5"/>
                      </a:cubicBezTo>
                      <a:cubicBezTo>
                        <a:pt x="f8" y="f5"/>
                        <a:pt x="f6" y="f10"/>
                        <a:pt x="f6" y="f7"/>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grpSp>
        <p:sp>
          <p:nvSpPr>
            <p:cNvPr id="15" name="Freeform 21">
              <a:extLst>
                <a:ext uri="{FF2B5EF4-FFF2-40B4-BE49-F238E27FC236}">
                  <a16:creationId xmlns:a16="http://schemas.microsoft.com/office/drawing/2014/main" id="{EA545EED-B655-76BF-89CC-D219EDD3FE1F}"/>
                </a:ext>
              </a:extLst>
            </p:cNvPr>
            <p:cNvSpPr/>
            <p:nvPr/>
          </p:nvSpPr>
          <p:spPr>
            <a:xfrm>
              <a:off x="8531516" y="4910611"/>
              <a:ext cx="363757" cy="295835"/>
            </a:xfrm>
            <a:custGeom>
              <a:avLst/>
              <a:gdLst>
                <a:gd name="f0" fmla="val 10800000"/>
                <a:gd name="f1" fmla="val 5400000"/>
                <a:gd name="f2" fmla="val 180"/>
                <a:gd name="f3" fmla="val w"/>
                <a:gd name="f4" fmla="val h"/>
                <a:gd name="f5" fmla="val 0"/>
                <a:gd name="f6" fmla="val 549966"/>
                <a:gd name="f7" fmla="val 447280"/>
                <a:gd name="f8" fmla="val 173243"/>
                <a:gd name="f9" fmla="val 447281"/>
                <a:gd name="f10" fmla="val 381134"/>
                <a:gd name="f11" fmla="val 494529"/>
                <a:gd name="f12" fmla="val 275298"/>
                <a:gd name="f13" fmla="val 125995"/>
                <a:gd name="f14" fmla="val 120955"/>
                <a:gd name="f15" fmla="val 116545"/>
                <a:gd name="f16" fmla="val 493899"/>
                <a:gd name="f17" fmla="val 111505"/>
                <a:gd name="f18" fmla="val 515948"/>
                <a:gd name="f19" fmla="val 95756"/>
                <a:gd name="f20" fmla="val 534847"/>
                <a:gd name="f21" fmla="val 75597"/>
                <a:gd name="f22" fmla="val 52918"/>
                <a:gd name="f23" fmla="val 529807"/>
                <a:gd name="f24" fmla="val 61737"/>
                <a:gd name="f25" fmla="val 507758"/>
                <a:gd name="f26" fmla="val 68037"/>
                <a:gd name="f27" fmla="val 485079"/>
                <a:gd name="f28" fmla="val 70557"/>
                <a:gd name="f29" fmla="val 508388"/>
                <a:gd name="f30" fmla="val 56698"/>
                <a:gd name="f31" fmla="val 526027"/>
                <a:gd name="f32" fmla="val 34649"/>
                <a:gd name="f33" fmla="val 8190"/>
                <a:gd name="f34" fmla="val 512798"/>
                <a:gd name="f35" fmla="val 21419"/>
                <a:gd name="f36" fmla="val 488859"/>
                <a:gd name="f37" fmla="val 30239"/>
                <a:gd name="f38" fmla="val 463030"/>
                <a:gd name="f39" fmla="val 35908"/>
                <a:gd name="f40" fmla="val 442241"/>
                <a:gd name="f41" fmla="val 13859"/>
                <a:gd name="f42" fmla="val 413262"/>
                <a:gd name="f43" fmla="val 380504"/>
                <a:gd name="f44" fmla="val 318136"/>
                <a:gd name="f45" fmla="val 267739"/>
                <a:gd name="f46" fmla="val 50398"/>
                <a:gd name="f47" fmla="val 112765"/>
                <a:gd name="f48" fmla="val 121585"/>
                <a:gd name="f49" fmla="val 268998"/>
                <a:gd name="f50" fmla="val 130404"/>
                <a:gd name="f51" fmla="val 270888"/>
                <a:gd name="f52" fmla="val 138594"/>
                <a:gd name="f53" fmla="val 177022"/>
                <a:gd name="f54" fmla="val 134184"/>
                <a:gd name="f55" fmla="val 93866"/>
                <a:gd name="f56" fmla="val 88826"/>
                <a:gd name="f57" fmla="val 38428"/>
                <a:gd name="f58" fmla="val 20789"/>
                <a:gd name="f59" fmla="val 28979"/>
                <a:gd name="f60" fmla="val 37168"/>
                <a:gd name="f61" fmla="val 23309"/>
                <a:gd name="f62" fmla="val 77487"/>
                <a:gd name="f63" fmla="val 43468"/>
                <a:gd name="f64" fmla="val 151194"/>
                <a:gd name="f65" fmla="val 73707"/>
                <a:gd name="f66" fmla="val 171353"/>
                <a:gd name="f67" fmla="val 55438"/>
                <a:gd name="f68" fmla="val 170723"/>
                <a:gd name="f69" fmla="val 37798"/>
                <a:gd name="f70" fmla="val 165683"/>
                <a:gd name="f71" fmla="val 22679"/>
                <a:gd name="f72" fmla="val 157493"/>
                <a:gd name="f73" fmla="val 158123"/>
                <a:gd name="f74" fmla="val 158753"/>
                <a:gd name="f75" fmla="val 213561"/>
                <a:gd name="f76" fmla="val 258919"/>
                <a:gd name="f77" fmla="val 113395"/>
                <a:gd name="f78" fmla="val 269628"/>
                <a:gd name="f79" fmla="val 103946"/>
                <a:gd name="f80" fmla="val 272148"/>
                <a:gd name="f81" fmla="val 273408"/>
                <a:gd name="f82" fmla="val 83786"/>
                <a:gd name="f83" fmla="val 76227"/>
                <a:gd name="f84" fmla="val 69297"/>
                <a:gd name="f85" fmla="val 272778"/>
                <a:gd name="f86" fmla="val 62367"/>
                <a:gd name="f87" fmla="val 271518"/>
                <a:gd name="f88" fmla="val 76857"/>
                <a:gd name="f89" fmla="val 316246"/>
                <a:gd name="f90" fmla="val 118435"/>
                <a:gd name="f91" fmla="val 349005"/>
                <a:gd name="f92" fmla="val 167573"/>
                <a:gd name="f93" fmla="val 349635"/>
                <a:gd name="f94" fmla="val 129144"/>
                <a:gd name="f95" fmla="val 379874"/>
                <a:gd name="f96" fmla="val 80006"/>
                <a:gd name="f97" fmla="val 398143"/>
                <a:gd name="f98" fmla="val 27089"/>
                <a:gd name="f99" fmla="val 18269"/>
                <a:gd name="f100" fmla="val 8820"/>
                <a:gd name="f101" fmla="val 397513"/>
                <a:gd name="f102" fmla="val 396883"/>
                <a:gd name="f103" fmla="val 428382"/>
                <a:gd name="f104" fmla="val 109615"/>
                <a:gd name="f105" fmla="+- 0 0 -90"/>
                <a:gd name="f106" fmla="*/ f3 1 549966"/>
                <a:gd name="f107" fmla="*/ f4 1 447280"/>
                <a:gd name="f108" fmla="+- f7 0 f5"/>
                <a:gd name="f109" fmla="+- f6 0 f5"/>
                <a:gd name="f110" fmla="*/ f105 f0 1"/>
                <a:gd name="f111" fmla="*/ f109 1 549966"/>
                <a:gd name="f112" fmla="*/ f108 1 447280"/>
                <a:gd name="f113" fmla="*/ 173243 f109 1"/>
                <a:gd name="f114" fmla="*/ 447281 f108 1"/>
                <a:gd name="f115" fmla="*/ 494529 f109 1"/>
                <a:gd name="f116" fmla="*/ 125995 f108 1"/>
                <a:gd name="f117" fmla="*/ 493899 f109 1"/>
                <a:gd name="f118" fmla="*/ 111505 f108 1"/>
                <a:gd name="f119" fmla="*/ 549966 f109 1"/>
                <a:gd name="f120" fmla="*/ 52918 f108 1"/>
                <a:gd name="f121" fmla="*/ 485079 f109 1"/>
                <a:gd name="f122" fmla="*/ 70557 f108 1"/>
                <a:gd name="f123" fmla="*/ 534847 f109 1"/>
                <a:gd name="f124" fmla="*/ 8190 f108 1"/>
                <a:gd name="f125" fmla="*/ 463030 f109 1"/>
                <a:gd name="f126" fmla="*/ 35908 f108 1"/>
                <a:gd name="f127" fmla="*/ 380504 f109 1"/>
                <a:gd name="f128" fmla="*/ 0 f108 1"/>
                <a:gd name="f129" fmla="*/ 267739 f109 1"/>
                <a:gd name="f130" fmla="*/ 112765 f108 1"/>
                <a:gd name="f131" fmla="*/ 270888 f109 1"/>
                <a:gd name="f132" fmla="*/ 138594 f108 1"/>
                <a:gd name="f133" fmla="*/ 38428 f109 1"/>
                <a:gd name="f134" fmla="*/ 20789 f108 1"/>
                <a:gd name="f135" fmla="*/ 23309 f109 1"/>
                <a:gd name="f136" fmla="*/ 77487 f108 1"/>
                <a:gd name="f137" fmla="*/ 73707 f109 1"/>
                <a:gd name="f138" fmla="*/ 171353 f108 1"/>
                <a:gd name="f139" fmla="*/ 22679 f109 1"/>
                <a:gd name="f140" fmla="*/ 157493 f108 1"/>
                <a:gd name="f141" fmla="*/ 158753 f108 1"/>
                <a:gd name="f142" fmla="*/ 113395 f109 1"/>
                <a:gd name="f143" fmla="*/ 269628 f108 1"/>
                <a:gd name="f144" fmla="*/ 83786 f109 1"/>
                <a:gd name="f145" fmla="*/ 273408 f108 1"/>
                <a:gd name="f146" fmla="*/ 62367 f109 1"/>
                <a:gd name="f147" fmla="*/ 271518 f108 1"/>
                <a:gd name="f148" fmla="*/ 167573 f109 1"/>
                <a:gd name="f149" fmla="*/ 349635 f108 1"/>
                <a:gd name="f150" fmla="*/ 27089 f109 1"/>
                <a:gd name="f151" fmla="*/ 398143 f108 1"/>
                <a:gd name="f152" fmla="*/ 0 f109 1"/>
                <a:gd name="f153" fmla="*/ 396883 f108 1"/>
                <a:gd name="f154" fmla="*/ f110 1 f2"/>
                <a:gd name="f155" fmla="*/ f113 1 549966"/>
                <a:gd name="f156" fmla="*/ f114 1 447280"/>
                <a:gd name="f157" fmla="*/ f115 1 549966"/>
                <a:gd name="f158" fmla="*/ f116 1 447280"/>
                <a:gd name="f159" fmla="*/ f117 1 549966"/>
                <a:gd name="f160" fmla="*/ f118 1 447280"/>
                <a:gd name="f161" fmla="*/ f119 1 549966"/>
                <a:gd name="f162" fmla="*/ f120 1 447280"/>
                <a:gd name="f163" fmla="*/ f121 1 549966"/>
                <a:gd name="f164" fmla="*/ f122 1 447280"/>
                <a:gd name="f165" fmla="*/ f123 1 549966"/>
                <a:gd name="f166" fmla="*/ f124 1 447280"/>
                <a:gd name="f167" fmla="*/ f125 1 549966"/>
                <a:gd name="f168" fmla="*/ f126 1 447280"/>
                <a:gd name="f169" fmla="*/ f127 1 549966"/>
                <a:gd name="f170" fmla="*/ f128 1 447280"/>
                <a:gd name="f171" fmla="*/ f129 1 549966"/>
                <a:gd name="f172" fmla="*/ f130 1 447280"/>
                <a:gd name="f173" fmla="*/ f131 1 549966"/>
                <a:gd name="f174" fmla="*/ f132 1 447280"/>
                <a:gd name="f175" fmla="*/ f133 1 549966"/>
                <a:gd name="f176" fmla="*/ f134 1 447280"/>
                <a:gd name="f177" fmla="*/ f135 1 549966"/>
                <a:gd name="f178" fmla="*/ f136 1 447280"/>
                <a:gd name="f179" fmla="*/ f137 1 549966"/>
                <a:gd name="f180" fmla="*/ f138 1 447280"/>
                <a:gd name="f181" fmla="*/ f139 1 549966"/>
                <a:gd name="f182" fmla="*/ f140 1 447280"/>
                <a:gd name="f183" fmla="*/ f141 1 447280"/>
                <a:gd name="f184" fmla="*/ f142 1 549966"/>
                <a:gd name="f185" fmla="*/ f143 1 447280"/>
                <a:gd name="f186" fmla="*/ f144 1 549966"/>
                <a:gd name="f187" fmla="*/ f145 1 447280"/>
                <a:gd name="f188" fmla="*/ f146 1 549966"/>
                <a:gd name="f189" fmla="*/ f147 1 447280"/>
                <a:gd name="f190" fmla="*/ f148 1 549966"/>
                <a:gd name="f191" fmla="*/ f149 1 447280"/>
                <a:gd name="f192" fmla="*/ f150 1 549966"/>
                <a:gd name="f193" fmla="*/ f151 1 447280"/>
                <a:gd name="f194" fmla="*/ f152 1 549966"/>
                <a:gd name="f195" fmla="*/ f153 1 447280"/>
                <a:gd name="f196" fmla="*/ f5 1 f111"/>
                <a:gd name="f197" fmla="*/ f6 1 f111"/>
                <a:gd name="f198" fmla="*/ f5 1 f112"/>
                <a:gd name="f199" fmla="*/ f7 1 f112"/>
                <a:gd name="f200" fmla="+- f154 0 f1"/>
                <a:gd name="f201" fmla="*/ f155 1 f111"/>
                <a:gd name="f202" fmla="*/ f156 1 f112"/>
                <a:gd name="f203" fmla="*/ f157 1 f111"/>
                <a:gd name="f204" fmla="*/ f158 1 f112"/>
                <a:gd name="f205" fmla="*/ f159 1 f111"/>
                <a:gd name="f206" fmla="*/ f160 1 f112"/>
                <a:gd name="f207" fmla="*/ f161 1 f111"/>
                <a:gd name="f208" fmla="*/ f162 1 f112"/>
                <a:gd name="f209" fmla="*/ f163 1 f111"/>
                <a:gd name="f210" fmla="*/ f164 1 f112"/>
                <a:gd name="f211" fmla="*/ f165 1 f111"/>
                <a:gd name="f212" fmla="*/ f166 1 f112"/>
                <a:gd name="f213" fmla="*/ f167 1 f111"/>
                <a:gd name="f214" fmla="*/ f168 1 f112"/>
                <a:gd name="f215" fmla="*/ f169 1 f111"/>
                <a:gd name="f216" fmla="*/ f170 1 f112"/>
                <a:gd name="f217" fmla="*/ f171 1 f111"/>
                <a:gd name="f218" fmla="*/ f172 1 f112"/>
                <a:gd name="f219" fmla="*/ f173 1 f111"/>
                <a:gd name="f220" fmla="*/ f174 1 f112"/>
                <a:gd name="f221" fmla="*/ f175 1 f111"/>
                <a:gd name="f222" fmla="*/ f176 1 f112"/>
                <a:gd name="f223" fmla="*/ f177 1 f111"/>
                <a:gd name="f224" fmla="*/ f178 1 f112"/>
                <a:gd name="f225" fmla="*/ f179 1 f111"/>
                <a:gd name="f226" fmla="*/ f180 1 f112"/>
                <a:gd name="f227" fmla="*/ f181 1 f111"/>
                <a:gd name="f228" fmla="*/ f182 1 f112"/>
                <a:gd name="f229" fmla="*/ f183 1 f112"/>
                <a:gd name="f230" fmla="*/ f184 1 f111"/>
                <a:gd name="f231" fmla="*/ f185 1 f112"/>
                <a:gd name="f232" fmla="*/ f186 1 f111"/>
                <a:gd name="f233" fmla="*/ f187 1 f112"/>
                <a:gd name="f234" fmla="*/ f188 1 f111"/>
                <a:gd name="f235" fmla="*/ f189 1 f112"/>
                <a:gd name="f236" fmla="*/ f190 1 f111"/>
                <a:gd name="f237" fmla="*/ f191 1 f112"/>
                <a:gd name="f238" fmla="*/ f192 1 f111"/>
                <a:gd name="f239" fmla="*/ f193 1 f112"/>
                <a:gd name="f240" fmla="*/ f194 1 f111"/>
                <a:gd name="f241" fmla="*/ f195 1 f112"/>
                <a:gd name="f242" fmla="*/ f196 f106 1"/>
                <a:gd name="f243" fmla="*/ f197 f106 1"/>
                <a:gd name="f244" fmla="*/ f199 f107 1"/>
                <a:gd name="f245" fmla="*/ f198 f107 1"/>
                <a:gd name="f246" fmla="*/ f201 f106 1"/>
                <a:gd name="f247" fmla="*/ f202 f107 1"/>
                <a:gd name="f248" fmla="*/ f203 f106 1"/>
                <a:gd name="f249" fmla="*/ f204 f107 1"/>
                <a:gd name="f250" fmla="*/ f205 f106 1"/>
                <a:gd name="f251" fmla="*/ f206 f107 1"/>
                <a:gd name="f252" fmla="*/ f207 f106 1"/>
                <a:gd name="f253" fmla="*/ f208 f107 1"/>
                <a:gd name="f254" fmla="*/ f209 f106 1"/>
                <a:gd name="f255" fmla="*/ f210 f107 1"/>
                <a:gd name="f256" fmla="*/ f211 f106 1"/>
                <a:gd name="f257" fmla="*/ f212 f107 1"/>
                <a:gd name="f258" fmla="*/ f213 f106 1"/>
                <a:gd name="f259" fmla="*/ f214 f107 1"/>
                <a:gd name="f260" fmla="*/ f215 f106 1"/>
                <a:gd name="f261" fmla="*/ f216 f107 1"/>
                <a:gd name="f262" fmla="*/ f217 f106 1"/>
                <a:gd name="f263" fmla="*/ f218 f107 1"/>
                <a:gd name="f264" fmla="*/ f219 f106 1"/>
                <a:gd name="f265" fmla="*/ f220 f107 1"/>
                <a:gd name="f266" fmla="*/ f221 f106 1"/>
                <a:gd name="f267" fmla="*/ f222 f107 1"/>
                <a:gd name="f268" fmla="*/ f223 f106 1"/>
                <a:gd name="f269" fmla="*/ f224 f107 1"/>
                <a:gd name="f270" fmla="*/ f225 f106 1"/>
                <a:gd name="f271" fmla="*/ f226 f107 1"/>
                <a:gd name="f272" fmla="*/ f227 f106 1"/>
                <a:gd name="f273" fmla="*/ f228 f107 1"/>
                <a:gd name="f274" fmla="*/ f229 f107 1"/>
                <a:gd name="f275" fmla="*/ f230 f106 1"/>
                <a:gd name="f276" fmla="*/ f231 f107 1"/>
                <a:gd name="f277" fmla="*/ f232 f106 1"/>
                <a:gd name="f278" fmla="*/ f233 f107 1"/>
                <a:gd name="f279" fmla="*/ f234 f106 1"/>
                <a:gd name="f280" fmla="*/ f235 f107 1"/>
                <a:gd name="f281" fmla="*/ f236 f106 1"/>
                <a:gd name="f282" fmla="*/ f237 f107 1"/>
                <a:gd name="f283" fmla="*/ f238 f106 1"/>
                <a:gd name="f284" fmla="*/ f239 f107 1"/>
                <a:gd name="f285" fmla="*/ f240 f106 1"/>
                <a:gd name="f286" fmla="*/ f241 f107 1"/>
              </a:gdLst>
              <a:ahLst/>
              <a:cxnLst>
                <a:cxn ang="3cd4">
                  <a:pos x="hc" y="t"/>
                </a:cxn>
                <a:cxn ang="0">
                  <a:pos x="r" y="vc"/>
                </a:cxn>
                <a:cxn ang="cd4">
                  <a:pos x="hc" y="b"/>
                </a:cxn>
                <a:cxn ang="cd2">
                  <a:pos x="l" y="vc"/>
                </a:cxn>
                <a:cxn ang="f200">
                  <a:pos x="f246" y="f247"/>
                </a:cxn>
                <a:cxn ang="f200">
                  <a:pos x="f248" y="f249"/>
                </a:cxn>
                <a:cxn ang="f200">
                  <a:pos x="f250" y="f251"/>
                </a:cxn>
                <a:cxn ang="f200">
                  <a:pos x="f252" y="f253"/>
                </a:cxn>
                <a:cxn ang="f200">
                  <a:pos x="f254" y="f255"/>
                </a:cxn>
                <a:cxn ang="f200">
                  <a:pos x="f256" y="f257"/>
                </a:cxn>
                <a:cxn ang="f200">
                  <a:pos x="f258" y="f259"/>
                </a:cxn>
                <a:cxn ang="f200">
                  <a:pos x="f260" y="f261"/>
                </a:cxn>
                <a:cxn ang="f200">
                  <a:pos x="f262" y="f263"/>
                </a:cxn>
                <a:cxn ang="f200">
                  <a:pos x="f264" y="f265"/>
                </a:cxn>
                <a:cxn ang="f200">
                  <a:pos x="f266" y="f267"/>
                </a:cxn>
                <a:cxn ang="f200">
                  <a:pos x="f268" y="f269"/>
                </a:cxn>
                <a:cxn ang="f200">
                  <a:pos x="f270" y="f271"/>
                </a:cxn>
                <a:cxn ang="f200">
                  <a:pos x="f272" y="f273"/>
                </a:cxn>
                <a:cxn ang="f200">
                  <a:pos x="f272" y="f274"/>
                </a:cxn>
                <a:cxn ang="f200">
                  <a:pos x="f275" y="f276"/>
                </a:cxn>
                <a:cxn ang="f200">
                  <a:pos x="f277" y="f278"/>
                </a:cxn>
                <a:cxn ang="f200">
                  <a:pos x="f279" y="f280"/>
                </a:cxn>
                <a:cxn ang="f200">
                  <a:pos x="f281" y="f282"/>
                </a:cxn>
                <a:cxn ang="f200">
                  <a:pos x="f283" y="f284"/>
                </a:cxn>
                <a:cxn ang="f200">
                  <a:pos x="f285" y="f286"/>
                </a:cxn>
                <a:cxn ang="f200">
                  <a:pos x="f246" y="f247"/>
                </a:cxn>
              </a:cxnLst>
              <a:rect l="f242" t="f245" r="f243" b="f244"/>
              <a:pathLst>
                <a:path w="549966" h="447280">
                  <a:moveTo>
                    <a:pt x="f8" y="f9"/>
                  </a:moveTo>
                  <a:cubicBezTo>
                    <a:pt x="f10" y="f9"/>
                    <a:pt x="f11" y="f12"/>
                    <a:pt x="f11" y="f13"/>
                  </a:cubicBezTo>
                  <a:cubicBezTo>
                    <a:pt x="f11" y="f14"/>
                    <a:pt x="f11" y="f15"/>
                    <a:pt x="f16" y="f17"/>
                  </a:cubicBezTo>
                  <a:cubicBezTo>
                    <a:pt x="f18" y="f19"/>
                    <a:pt x="f20" y="f21"/>
                    <a:pt x="f6" y="f22"/>
                  </a:cubicBezTo>
                  <a:cubicBezTo>
                    <a:pt x="f23" y="f24"/>
                    <a:pt x="f25" y="f26"/>
                    <a:pt x="f27" y="f28"/>
                  </a:cubicBezTo>
                  <a:cubicBezTo>
                    <a:pt x="f29" y="f30"/>
                    <a:pt x="f31" y="f32"/>
                    <a:pt x="f20" y="f33"/>
                  </a:cubicBezTo>
                  <a:cubicBezTo>
                    <a:pt x="f34" y="f35"/>
                    <a:pt x="f36" y="f37"/>
                    <a:pt x="f38" y="f39"/>
                  </a:cubicBezTo>
                  <a:cubicBezTo>
                    <a:pt x="f40" y="f41"/>
                    <a:pt x="f42" y="f5"/>
                    <a:pt x="f43" y="f5"/>
                  </a:cubicBezTo>
                  <a:cubicBezTo>
                    <a:pt x="f44" y="f5"/>
                    <a:pt x="f45" y="f46"/>
                    <a:pt x="f45" y="f47"/>
                  </a:cubicBezTo>
                  <a:cubicBezTo>
                    <a:pt x="f45" y="f48"/>
                    <a:pt x="f49" y="f50"/>
                    <a:pt x="f51" y="f52"/>
                  </a:cubicBezTo>
                  <a:cubicBezTo>
                    <a:pt x="f53" y="f54"/>
                    <a:pt x="f55" y="f56"/>
                    <a:pt x="f57" y="f58"/>
                  </a:cubicBezTo>
                  <a:cubicBezTo>
                    <a:pt x="f59" y="f60"/>
                    <a:pt x="f61" y="f30"/>
                    <a:pt x="f61" y="f62"/>
                  </a:cubicBezTo>
                  <a:cubicBezTo>
                    <a:pt x="f61" y="f15"/>
                    <a:pt x="f63" y="f64"/>
                    <a:pt x="f65" y="f66"/>
                  </a:cubicBezTo>
                  <a:cubicBezTo>
                    <a:pt x="f67" y="f68"/>
                    <a:pt x="f69" y="f70"/>
                    <a:pt x="f71" y="f72"/>
                  </a:cubicBezTo>
                  <a:cubicBezTo>
                    <a:pt x="f71" y="f73"/>
                    <a:pt x="f71" y="f73"/>
                    <a:pt x="f71" y="f74"/>
                  </a:cubicBezTo>
                  <a:cubicBezTo>
                    <a:pt x="f71" y="f75"/>
                    <a:pt x="f24" y="f76"/>
                    <a:pt x="f77" y="f78"/>
                  </a:cubicBezTo>
                  <a:cubicBezTo>
                    <a:pt x="f79" y="f80"/>
                    <a:pt x="f55" y="f81"/>
                    <a:pt x="f82" y="f81"/>
                  </a:cubicBezTo>
                  <a:cubicBezTo>
                    <a:pt x="f83" y="f81"/>
                    <a:pt x="f84" y="f85"/>
                    <a:pt x="f86" y="f87"/>
                  </a:cubicBezTo>
                  <a:cubicBezTo>
                    <a:pt x="f88" y="f89"/>
                    <a:pt x="f90" y="f91"/>
                    <a:pt x="f92" y="f93"/>
                  </a:cubicBezTo>
                  <a:cubicBezTo>
                    <a:pt x="f94" y="f95"/>
                    <a:pt x="f96" y="f97"/>
                    <a:pt x="f98" y="f97"/>
                  </a:cubicBezTo>
                  <a:cubicBezTo>
                    <a:pt x="f99" y="f97"/>
                    <a:pt x="f100" y="f101"/>
                    <a:pt x="f5" y="f102"/>
                  </a:cubicBezTo>
                  <a:cubicBezTo>
                    <a:pt x="f46" y="f103"/>
                    <a:pt x="f104" y="f9"/>
                    <a:pt x="f8" y="f9"/>
                  </a:cubicBezTo>
                </a:path>
              </a:pathLst>
            </a:custGeom>
            <a:no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sp>
          <p:nvSpPr>
            <p:cNvPr id="17" name="Freeform 16">
              <a:extLst>
                <a:ext uri="{FF2B5EF4-FFF2-40B4-BE49-F238E27FC236}">
                  <a16:creationId xmlns:a16="http://schemas.microsoft.com/office/drawing/2014/main" id="{3E705037-32C2-16DD-6502-E08454F75B15}"/>
                </a:ext>
              </a:extLst>
            </p:cNvPr>
            <p:cNvSpPr/>
            <p:nvPr/>
          </p:nvSpPr>
          <p:spPr>
            <a:xfrm>
              <a:off x="10502368" y="4763109"/>
              <a:ext cx="562502" cy="562502"/>
            </a:xfrm>
            <a:custGeom>
              <a:avLst/>
              <a:gdLst>
                <a:gd name="f0" fmla="val 10800000"/>
                <a:gd name="f1" fmla="val 5400000"/>
                <a:gd name="f2" fmla="val 180"/>
                <a:gd name="f3" fmla="val w"/>
                <a:gd name="f4" fmla="val h"/>
                <a:gd name="f5" fmla="val 0"/>
                <a:gd name="f6" fmla="val 850463"/>
                <a:gd name="f7" fmla="val 425232"/>
                <a:gd name="f8" fmla="val 660081"/>
                <a:gd name="f9" fmla="val 850464"/>
                <a:gd name="f10" fmla="val 190382"/>
                <a:gd name="f11" fmla="val 190383"/>
                <a:gd name="f12" fmla="+- 0 0 -90"/>
                <a:gd name="f13" fmla="*/ f3 1 850463"/>
                <a:gd name="f14" fmla="*/ f4 1 850463"/>
                <a:gd name="f15" fmla="+- f6 0 f5"/>
                <a:gd name="f16" fmla="*/ f12 f0 1"/>
                <a:gd name="f17" fmla="*/ f15 1 850463"/>
                <a:gd name="f18" fmla="*/ 850463 f15 1"/>
                <a:gd name="f19" fmla="*/ 425232 f15 1"/>
                <a:gd name="f20" fmla="*/ 850464 f15 1"/>
                <a:gd name="f21" fmla="*/ 0 f15 1"/>
                <a:gd name="f22" fmla="*/ f16 1 f2"/>
                <a:gd name="f23" fmla="*/ f18 1 850463"/>
                <a:gd name="f24" fmla="*/ f19 1 850463"/>
                <a:gd name="f25" fmla="*/ f20 1 850463"/>
                <a:gd name="f26" fmla="*/ f21 1 850463"/>
                <a:gd name="f27" fmla="*/ f5 1 f17"/>
                <a:gd name="f28" fmla="*/ f6 1 f17"/>
                <a:gd name="f29" fmla="+- f22 0 f1"/>
                <a:gd name="f30" fmla="*/ f23 1 f17"/>
                <a:gd name="f31" fmla="*/ f24 1 f17"/>
                <a:gd name="f32" fmla="*/ f25 1 f17"/>
                <a:gd name="f33" fmla="*/ f26 1 f17"/>
                <a:gd name="f34" fmla="*/ f27 f13 1"/>
                <a:gd name="f35" fmla="*/ f28 f13 1"/>
                <a:gd name="f36" fmla="*/ f28 f14 1"/>
                <a:gd name="f37" fmla="*/ f27 f14 1"/>
                <a:gd name="f38" fmla="*/ f30 f13 1"/>
                <a:gd name="f39" fmla="*/ f31 f14 1"/>
                <a:gd name="f40" fmla="*/ f31 f13 1"/>
                <a:gd name="f41" fmla="*/ f32 f14 1"/>
                <a:gd name="f42" fmla="*/ f33 f13 1"/>
                <a:gd name="f43" fmla="*/ f33 f14 1"/>
              </a:gdLst>
              <a:ahLst/>
              <a:cxnLst>
                <a:cxn ang="3cd4">
                  <a:pos x="hc" y="t"/>
                </a:cxn>
                <a:cxn ang="0">
                  <a:pos x="r" y="vc"/>
                </a:cxn>
                <a:cxn ang="cd4">
                  <a:pos x="hc" y="b"/>
                </a:cxn>
                <a:cxn ang="cd2">
                  <a:pos x="l" y="vc"/>
                </a:cxn>
                <a:cxn ang="f29">
                  <a:pos x="f38" y="f39"/>
                </a:cxn>
                <a:cxn ang="f29">
                  <a:pos x="f40" y="f41"/>
                </a:cxn>
                <a:cxn ang="f29">
                  <a:pos x="f42" y="f39"/>
                </a:cxn>
                <a:cxn ang="f29">
                  <a:pos x="f40" y="f43"/>
                </a:cxn>
                <a:cxn ang="f29">
                  <a:pos x="f38" y="f39"/>
                </a:cxn>
              </a:cxnLst>
              <a:rect l="f34" t="f37" r="f35" b="f36"/>
              <a:pathLst>
                <a:path w="850463" h="850463">
                  <a:moveTo>
                    <a:pt x="f6" y="f7"/>
                  </a:moveTo>
                  <a:cubicBezTo>
                    <a:pt x="f6" y="f8"/>
                    <a:pt x="f8" y="f9"/>
                    <a:pt x="f7" y="f9"/>
                  </a:cubicBezTo>
                  <a:cubicBezTo>
                    <a:pt x="f10" y="f9"/>
                    <a:pt x="f5" y="f8"/>
                    <a:pt x="f5" y="f7"/>
                  </a:cubicBezTo>
                  <a:cubicBezTo>
                    <a:pt x="f5" y="f11"/>
                    <a:pt x="f10" y="f5"/>
                    <a:pt x="f7" y="f5"/>
                  </a:cubicBezTo>
                  <a:cubicBezTo>
                    <a:pt x="f8" y="f5"/>
                    <a:pt x="f6" y="f11"/>
                    <a:pt x="f6" y="f7"/>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nvGrpSpPr>
            <p:cNvPr id="19" name="Graphic 3">
              <a:extLst>
                <a:ext uri="{FF2B5EF4-FFF2-40B4-BE49-F238E27FC236}">
                  <a16:creationId xmlns:a16="http://schemas.microsoft.com/office/drawing/2014/main" id="{16A0953B-2A24-E8D6-DAEA-8CD356435CC1}"/>
                </a:ext>
              </a:extLst>
            </p:cNvPr>
            <p:cNvGrpSpPr/>
            <p:nvPr/>
          </p:nvGrpSpPr>
          <p:grpSpPr>
            <a:xfrm>
              <a:off x="8462196" y="4766438"/>
              <a:ext cx="562502" cy="576390"/>
              <a:chOff x="8462196" y="4766438"/>
              <a:chExt cx="562502" cy="576390"/>
            </a:xfrm>
          </p:grpSpPr>
          <p:sp>
            <p:nvSpPr>
              <p:cNvPr id="20" name="Freeform 14">
                <a:extLst>
                  <a:ext uri="{FF2B5EF4-FFF2-40B4-BE49-F238E27FC236}">
                    <a16:creationId xmlns:a16="http://schemas.microsoft.com/office/drawing/2014/main" id="{BA87AB08-1431-F1EF-A10D-F4AA9A97BF2F}"/>
                  </a:ext>
                </a:extLst>
              </p:cNvPr>
              <p:cNvSpPr/>
              <p:nvPr/>
            </p:nvSpPr>
            <p:spPr>
              <a:xfrm>
                <a:off x="8462196" y="4766438"/>
                <a:ext cx="562502" cy="559173"/>
              </a:xfrm>
              <a:custGeom>
                <a:avLst/>
                <a:gdLst>
                  <a:gd name="f0" fmla="val 10800000"/>
                  <a:gd name="f1" fmla="val 5400000"/>
                  <a:gd name="f2" fmla="val 180"/>
                  <a:gd name="f3" fmla="val w"/>
                  <a:gd name="f4" fmla="val h"/>
                  <a:gd name="f5" fmla="val 0"/>
                  <a:gd name="f6" fmla="val 850463"/>
                  <a:gd name="f7" fmla="val 845423"/>
                  <a:gd name="f8" fmla="val 425232"/>
                  <a:gd name="f9" fmla="val 190252"/>
                  <a:gd name="f10" fmla="val 660212"/>
                  <a:gd name="f11" fmla="val 637533"/>
                  <a:gd name="f12" fmla="val 155603"/>
                  <a:gd name="f13" fmla="val 813295"/>
                  <a:gd name="f14" fmla="val 359085"/>
                  <a:gd name="f15" fmla="val 845424"/>
                  <a:gd name="f16" fmla="val 548076"/>
                  <a:gd name="f17" fmla="val 251359"/>
                  <a:gd name="f18" fmla="val 331996"/>
                  <a:gd name="f19" fmla="val 225530"/>
                  <a:gd name="f20" fmla="val 422712"/>
                  <a:gd name="f21" fmla="val 166313"/>
                  <a:gd name="f22" fmla="val 519728"/>
                  <a:gd name="f23" fmla="val 566346"/>
                  <a:gd name="f24" fmla="val 614854"/>
                  <a:gd name="f25" fmla="val 174503"/>
                  <a:gd name="f26" fmla="val 279078"/>
                  <a:gd name="f27" fmla="val 561306"/>
                  <a:gd name="f28" fmla="val 508388"/>
                  <a:gd name="f29" fmla="val 492009"/>
                  <a:gd name="f30" fmla="val 311837"/>
                  <a:gd name="f31" fmla="val 345225"/>
                  <a:gd name="f32" fmla="val 609184"/>
                  <a:gd name="f33" fmla="val 590285"/>
                  <a:gd name="f34" fmla="val 491379"/>
                  <a:gd name="f35" fmla="val 694860"/>
                  <a:gd name="f36" fmla="val 813925"/>
                  <a:gd name="f37" fmla="+- 0 0 -90"/>
                  <a:gd name="f38" fmla="*/ f3 1 850463"/>
                  <a:gd name="f39" fmla="*/ f4 1 845423"/>
                  <a:gd name="f40" fmla="+- f7 0 f5"/>
                  <a:gd name="f41" fmla="+- f6 0 f5"/>
                  <a:gd name="f42" fmla="*/ f37 f0 1"/>
                  <a:gd name="f43" fmla="*/ f41 1 850463"/>
                  <a:gd name="f44" fmla="*/ f40 1 845423"/>
                  <a:gd name="f45" fmla="*/ 850463 f41 1"/>
                  <a:gd name="f46" fmla="*/ 425232 f40 1"/>
                  <a:gd name="f47" fmla="*/ 425232 f41 1"/>
                  <a:gd name="f48" fmla="*/ 0 f40 1"/>
                  <a:gd name="f49" fmla="*/ 0 f41 1"/>
                  <a:gd name="f50" fmla="*/ 359085 f41 1"/>
                  <a:gd name="f51" fmla="*/ 845424 f40 1"/>
                  <a:gd name="f52" fmla="*/ 548076 f40 1"/>
                  <a:gd name="f53" fmla="*/ 251359 f41 1"/>
                  <a:gd name="f54" fmla="*/ 331996 f40 1"/>
                  <a:gd name="f55" fmla="*/ 519728 f41 1"/>
                  <a:gd name="f56" fmla="*/ 166313 f40 1"/>
                  <a:gd name="f57" fmla="*/ 614854 f41 1"/>
                  <a:gd name="f58" fmla="*/ 174503 f40 1"/>
                  <a:gd name="f59" fmla="*/ 279078 f40 1"/>
                  <a:gd name="f60" fmla="*/ 561306 f41 1"/>
                  <a:gd name="f61" fmla="*/ 492009 f41 1"/>
                  <a:gd name="f62" fmla="*/ 345225 f40 1"/>
                  <a:gd name="f63" fmla="*/ 609184 f41 1"/>
                  <a:gd name="f64" fmla="*/ 590285 f41 1"/>
                  <a:gd name="f65" fmla="*/ 491379 f41 1"/>
                  <a:gd name="f66" fmla="*/ f42 1 f2"/>
                  <a:gd name="f67" fmla="*/ f45 1 850463"/>
                  <a:gd name="f68" fmla="*/ f46 1 845423"/>
                  <a:gd name="f69" fmla="*/ f47 1 850463"/>
                  <a:gd name="f70" fmla="*/ f48 1 845423"/>
                  <a:gd name="f71" fmla="*/ f49 1 850463"/>
                  <a:gd name="f72" fmla="*/ f50 1 850463"/>
                  <a:gd name="f73" fmla="*/ f51 1 845423"/>
                  <a:gd name="f74" fmla="*/ f52 1 845423"/>
                  <a:gd name="f75" fmla="*/ f53 1 850463"/>
                  <a:gd name="f76" fmla="*/ f54 1 845423"/>
                  <a:gd name="f77" fmla="*/ f55 1 850463"/>
                  <a:gd name="f78" fmla="*/ f56 1 845423"/>
                  <a:gd name="f79" fmla="*/ f57 1 850463"/>
                  <a:gd name="f80" fmla="*/ f58 1 845423"/>
                  <a:gd name="f81" fmla="*/ f59 1 845423"/>
                  <a:gd name="f82" fmla="*/ f60 1 850463"/>
                  <a:gd name="f83" fmla="*/ f61 1 850463"/>
                  <a:gd name="f84" fmla="*/ f62 1 845423"/>
                  <a:gd name="f85" fmla="*/ f63 1 850463"/>
                  <a:gd name="f86" fmla="*/ f64 1 850463"/>
                  <a:gd name="f87" fmla="*/ f65 1 850463"/>
                  <a:gd name="f88" fmla="*/ f5 1 f43"/>
                  <a:gd name="f89" fmla="*/ f6 1 f43"/>
                  <a:gd name="f90" fmla="*/ f5 1 f44"/>
                  <a:gd name="f91" fmla="*/ f7 1 f44"/>
                  <a:gd name="f92" fmla="+- f66 0 f1"/>
                  <a:gd name="f93" fmla="*/ f67 1 f43"/>
                  <a:gd name="f94" fmla="*/ f68 1 f44"/>
                  <a:gd name="f95" fmla="*/ f69 1 f43"/>
                  <a:gd name="f96" fmla="*/ f70 1 f44"/>
                  <a:gd name="f97" fmla="*/ f71 1 f43"/>
                  <a:gd name="f98" fmla="*/ f72 1 f43"/>
                  <a:gd name="f99" fmla="*/ f73 1 f44"/>
                  <a:gd name="f100" fmla="*/ f74 1 f44"/>
                  <a:gd name="f101" fmla="*/ f75 1 f43"/>
                  <a:gd name="f102" fmla="*/ f76 1 f44"/>
                  <a:gd name="f103" fmla="*/ f77 1 f43"/>
                  <a:gd name="f104" fmla="*/ f78 1 f44"/>
                  <a:gd name="f105" fmla="*/ f79 1 f43"/>
                  <a:gd name="f106" fmla="*/ f80 1 f44"/>
                  <a:gd name="f107" fmla="*/ f81 1 f44"/>
                  <a:gd name="f108" fmla="*/ f82 1 f43"/>
                  <a:gd name="f109" fmla="*/ f83 1 f43"/>
                  <a:gd name="f110" fmla="*/ f84 1 f44"/>
                  <a:gd name="f111" fmla="*/ f85 1 f43"/>
                  <a:gd name="f112" fmla="*/ f86 1 f43"/>
                  <a:gd name="f113" fmla="*/ f87 1 f43"/>
                  <a:gd name="f114" fmla="*/ f88 f38 1"/>
                  <a:gd name="f115" fmla="*/ f89 f38 1"/>
                  <a:gd name="f116" fmla="*/ f91 f39 1"/>
                  <a:gd name="f117" fmla="*/ f90 f39 1"/>
                  <a:gd name="f118" fmla="*/ f93 f38 1"/>
                  <a:gd name="f119" fmla="*/ f94 f39 1"/>
                  <a:gd name="f120" fmla="*/ f95 f38 1"/>
                  <a:gd name="f121" fmla="*/ f96 f39 1"/>
                  <a:gd name="f122" fmla="*/ f97 f38 1"/>
                  <a:gd name="f123" fmla="*/ f98 f38 1"/>
                  <a:gd name="f124" fmla="*/ f99 f39 1"/>
                  <a:gd name="f125" fmla="*/ f100 f39 1"/>
                  <a:gd name="f126" fmla="*/ f101 f38 1"/>
                  <a:gd name="f127" fmla="*/ f102 f39 1"/>
                  <a:gd name="f128" fmla="*/ f103 f38 1"/>
                  <a:gd name="f129" fmla="*/ f104 f39 1"/>
                  <a:gd name="f130" fmla="*/ f105 f38 1"/>
                  <a:gd name="f131" fmla="*/ f106 f39 1"/>
                  <a:gd name="f132" fmla="*/ f107 f39 1"/>
                  <a:gd name="f133" fmla="*/ f108 f38 1"/>
                  <a:gd name="f134" fmla="*/ f109 f38 1"/>
                  <a:gd name="f135" fmla="*/ f110 f39 1"/>
                  <a:gd name="f136" fmla="*/ f111 f38 1"/>
                  <a:gd name="f137" fmla="*/ f112 f38 1"/>
                  <a:gd name="f138" fmla="*/ f113 f38 1"/>
                </a:gdLst>
                <a:ahLst/>
                <a:cxnLst>
                  <a:cxn ang="3cd4">
                    <a:pos x="hc" y="t"/>
                  </a:cxn>
                  <a:cxn ang="0">
                    <a:pos x="r" y="vc"/>
                  </a:cxn>
                  <a:cxn ang="cd4">
                    <a:pos x="hc" y="b"/>
                  </a:cxn>
                  <a:cxn ang="cd2">
                    <a:pos x="l" y="vc"/>
                  </a:cxn>
                  <a:cxn ang="f92">
                    <a:pos x="f118" y="f119"/>
                  </a:cxn>
                  <a:cxn ang="f92">
                    <a:pos x="f120" y="f121"/>
                  </a:cxn>
                  <a:cxn ang="f92">
                    <a:pos x="f122" y="f119"/>
                  </a:cxn>
                  <a:cxn ang="f92">
                    <a:pos x="f123" y="f124"/>
                  </a:cxn>
                  <a:cxn ang="f92">
                    <a:pos x="f123" y="f125"/>
                  </a:cxn>
                  <a:cxn ang="f92">
                    <a:pos x="f126" y="f125"/>
                  </a:cxn>
                  <a:cxn ang="f92">
                    <a:pos x="f126" y="f119"/>
                  </a:cxn>
                  <a:cxn ang="f92">
                    <a:pos x="f123" y="f119"/>
                  </a:cxn>
                  <a:cxn ang="f92">
                    <a:pos x="f123" y="f127"/>
                  </a:cxn>
                  <a:cxn ang="f92">
                    <a:pos x="f128" y="f129"/>
                  </a:cxn>
                  <a:cxn ang="f92">
                    <a:pos x="f130" y="f131"/>
                  </a:cxn>
                  <a:cxn ang="f92">
                    <a:pos x="f130" y="f132"/>
                  </a:cxn>
                  <a:cxn ang="f92">
                    <a:pos x="f133" y="f132"/>
                  </a:cxn>
                  <a:cxn ang="f92">
                    <a:pos x="f134" y="f135"/>
                  </a:cxn>
                  <a:cxn ang="f92">
                    <a:pos x="f134" y="f119"/>
                  </a:cxn>
                  <a:cxn ang="f92">
                    <a:pos x="f136" y="f119"/>
                  </a:cxn>
                  <a:cxn ang="f92">
                    <a:pos x="f137" y="f125"/>
                  </a:cxn>
                  <a:cxn ang="f92">
                    <a:pos x="f138" y="f125"/>
                  </a:cxn>
                  <a:cxn ang="f92">
                    <a:pos x="f138" y="f124"/>
                  </a:cxn>
                  <a:cxn ang="f92">
                    <a:pos x="f118" y="f119"/>
                  </a:cxn>
                </a:cxnLst>
                <a:rect l="f114" t="f117" r="f115" b="f116"/>
                <a:pathLst>
                  <a:path w="850463" h="845423">
                    <a:moveTo>
                      <a:pt x="f6" y="f8"/>
                    </a:moveTo>
                    <a:cubicBezTo>
                      <a:pt x="f6" y="f9"/>
                      <a:pt x="f10" y="f5"/>
                      <a:pt x="f8" y="f5"/>
                    </a:cubicBezTo>
                    <a:cubicBezTo>
                      <a:pt x="f9" y="f5"/>
                      <a:pt x="f5" y="f9"/>
                      <a:pt x="f5" y="f8"/>
                    </a:cubicBezTo>
                    <a:cubicBezTo>
                      <a:pt x="f5" y="f11"/>
                      <a:pt x="f12" y="f13"/>
                      <a:pt x="f14" y="f15"/>
                    </a:cubicBezTo>
                    <a:lnTo>
                      <a:pt x="f14" y="f16"/>
                    </a:lnTo>
                    <a:lnTo>
                      <a:pt x="f17" y="f16"/>
                    </a:lnTo>
                    <a:lnTo>
                      <a:pt x="f17" y="f8"/>
                    </a:lnTo>
                    <a:lnTo>
                      <a:pt x="f14" y="f8"/>
                    </a:lnTo>
                    <a:lnTo>
                      <a:pt x="f14" y="f18"/>
                    </a:lnTo>
                    <a:cubicBezTo>
                      <a:pt x="f14" y="f19"/>
                      <a:pt x="f20" y="f21"/>
                      <a:pt x="f22" y="f21"/>
                    </a:cubicBezTo>
                    <a:cubicBezTo>
                      <a:pt x="f23" y="f21"/>
                      <a:pt x="f24" y="f25"/>
                      <a:pt x="f24" y="f25"/>
                    </a:cubicBezTo>
                    <a:lnTo>
                      <a:pt x="f24" y="f26"/>
                    </a:lnTo>
                    <a:lnTo>
                      <a:pt x="f27" y="f26"/>
                    </a:lnTo>
                    <a:cubicBezTo>
                      <a:pt x="f28" y="f26"/>
                      <a:pt x="f29" y="f30"/>
                      <a:pt x="f29" y="f31"/>
                    </a:cubicBezTo>
                    <a:lnTo>
                      <a:pt x="f29" y="f8"/>
                    </a:lnTo>
                    <a:lnTo>
                      <a:pt x="f32" y="f8"/>
                    </a:lnTo>
                    <a:lnTo>
                      <a:pt x="f33" y="f16"/>
                    </a:lnTo>
                    <a:lnTo>
                      <a:pt x="f34" y="f16"/>
                    </a:lnTo>
                    <a:lnTo>
                      <a:pt x="f34" y="f15"/>
                    </a:lnTo>
                    <a:cubicBezTo>
                      <a:pt x="f35" y="f36"/>
                      <a:pt x="f6" y="f11"/>
                      <a:pt x="f6" y="f8"/>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Calibri" pitchFamily="34"/>
                  <a:cs typeface="Calibri" pitchFamily="34"/>
                </a:endParaRPr>
              </a:p>
            </p:txBody>
          </p:sp>
          <p:sp>
            <p:nvSpPr>
              <p:cNvPr id="21" name="Freeform 15">
                <a:extLst>
                  <a:ext uri="{FF2B5EF4-FFF2-40B4-BE49-F238E27FC236}">
                    <a16:creationId xmlns:a16="http://schemas.microsoft.com/office/drawing/2014/main" id="{1E0708EF-8462-1940-FDED-C71D3D1C3198}"/>
                  </a:ext>
                </a:extLst>
              </p:cNvPr>
              <p:cNvSpPr/>
              <p:nvPr/>
            </p:nvSpPr>
            <p:spPr>
              <a:xfrm>
                <a:off x="8629448" y="4867278"/>
                <a:ext cx="240414" cy="475550"/>
              </a:xfrm>
              <a:custGeom>
                <a:avLst/>
                <a:gdLst>
                  <a:gd name="f0" fmla="val 10800000"/>
                  <a:gd name="f1" fmla="val 5400000"/>
                  <a:gd name="f2" fmla="val 180"/>
                  <a:gd name="f3" fmla="val w"/>
                  <a:gd name="f4" fmla="val h"/>
                  <a:gd name="f5" fmla="val 0"/>
                  <a:gd name="f6" fmla="val 363494"/>
                  <a:gd name="f7" fmla="val 684780"/>
                  <a:gd name="f8" fmla="val 339555"/>
                  <a:gd name="f9" fmla="val 381764"/>
                  <a:gd name="f10" fmla="val 358455"/>
                  <a:gd name="f11" fmla="val 258919"/>
                  <a:gd name="f12" fmla="val 240650"/>
                  <a:gd name="f13" fmla="val 179542"/>
                  <a:gd name="f14" fmla="val 146154"/>
                  <a:gd name="f15" fmla="val 257029"/>
                  <a:gd name="f16" fmla="val 113395"/>
                  <a:gd name="f17" fmla="val 309947"/>
                  <a:gd name="f18" fmla="val 8190"/>
                  <a:gd name="f19" fmla="val 314987"/>
                  <a:gd name="f20" fmla="val 268368"/>
                  <a:gd name="f21" fmla="val 171353"/>
                  <a:gd name="f22" fmla="val 107725"/>
                  <a:gd name="f23" fmla="val 58588"/>
                  <a:gd name="f24" fmla="val 165683"/>
                  <a:gd name="f25" fmla="val 259549"/>
                  <a:gd name="f26" fmla="val 382394"/>
                  <a:gd name="f27" fmla="val 679741"/>
                  <a:gd name="f28" fmla="val 129144"/>
                  <a:gd name="f29" fmla="val 682891"/>
                  <a:gd name="f30" fmla="val 151823"/>
                  <a:gd name="f31" fmla="val 684781"/>
                  <a:gd name="f32" fmla="val 173873"/>
                  <a:gd name="f33" fmla="val 195922"/>
                  <a:gd name="f34" fmla="val 218601"/>
                  <a:gd name="f35" fmla="val 240020"/>
                  <a:gd name="f36" fmla="+- 0 0 -90"/>
                  <a:gd name="f37" fmla="*/ f3 1 363494"/>
                  <a:gd name="f38" fmla="*/ f4 1 684780"/>
                  <a:gd name="f39" fmla="+- f7 0 f5"/>
                  <a:gd name="f40" fmla="+- f6 0 f5"/>
                  <a:gd name="f41" fmla="*/ f36 f0 1"/>
                  <a:gd name="f42" fmla="*/ f40 1 363494"/>
                  <a:gd name="f43" fmla="*/ f39 1 684780"/>
                  <a:gd name="f44" fmla="*/ 339555 f40 1"/>
                  <a:gd name="f45" fmla="*/ 381764 f39 1"/>
                  <a:gd name="f46" fmla="*/ 358455 f40 1"/>
                  <a:gd name="f47" fmla="*/ 258919 f39 1"/>
                  <a:gd name="f48" fmla="*/ 240650 f40 1"/>
                  <a:gd name="f49" fmla="*/ 179542 f39 1"/>
                  <a:gd name="f50" fmla="*/ 309947 f40 1"/>
                  <a:gd name="f51" fmla="*/ 113395 f39 1"/>
                  <a:gd name="f52" fmla="*/ 363494 f40 1"/>
                  <a:gd name="f53" fmla="*/ 8190 f39 1"/>
                  <a:gd name="f54" fmla="*/ 268368 f40 1"/>
                  <a:gd name="f55" fmla="*/ 0 f39 1"/>
                  <a:gd name="f56" fmla="*/ 107725 f40 1"/>
                  <a:gd name="f57" fmla="*/ 165683 f39 1"/>
                  <a:gd name="f58" fmla="*/ 259549 f39 1"/>
                  <a:gd name="f59" fmla="*/ 0 f40 1"/>
                  <a:gd name="f60" fmla="*/ 382394 f39 1"/>
                  <a:gd name="f61" fmla="*/ 679741 f39 1"/>
                  <a:gd name="f62" fmla="*/ 173873 f40 1"/>
                  <a:gd name="f63" fmla="*/ 684781 f39 1"/>
                  <a:gd name="f64" fmla="*/ 240020 f40 1"/>
                  <a:gd name="f65" fmla="*/ f41 1 f2"/>
                  <a:gd name="f66" fmla="*/ f44 1 363494"/>
                  <a:gd name="f67" fmla="*/ f45 1 684780"/>
                  <a:gd name="f68" fmla="*/ f46 1 363494"/>
                  <a:gd name="f69" fmla="*/ f47 1 684780"/>
                  <a:gd name="f70" fmla="*/ f48 1 363494"/>
                  <a:gd name="f71" fmla="*/ f49 1 684780"/>
                  <a:gd name="f72" fmla="*/ f50 1 363494"/>
                  <a:gd name="f73" fmla="*/ f51 1 684780"/>
                  <a:gd name="f74" fmla="*/ f52 1 363494"/>
                  <a:gd name="f75" fmla="*/ f53 1 684780"/>
                  <a:gd name="f76" fmla="*/ f54 1 363494"/>
                  <a:gd name="f77" fmla="*/ f55 1 684780"/>
                  <a:gd name="f78" fmla="*/ f56 1 363494"/>
                  <a:gd name="f79" fmla="*/ f57 1 684780"/>
                  <a:gd name="f80" fmla="*/ f58 1 684780"/>
                  <a:gd name="f81" fmla="*/ f59 1 363494"/>
                  <a:gd name="f82" fmla="*/ f60 1 684780"/>
                  <a:gd name="f83" fmla="*/ f61 1 684780"/>
                  <a:gd name="f84" fmla="*/ f62 1 363494"/>
                  <a:gd name="f85" fmla="*/ f63 1 684780"/>
                  <a:gd name="f86" fmla="*/ f64 1 363494"/>
                  <a:gd name="f87" fmla="*/ f5 1 f42"/>
                  <a:gd name="f88" fmla="*/ f6 1 f42"/>
                  <a:gd name="f89" fmla="*/ f5 1 f43"/>
                  <a:gd name="f90" fmla="*/ f7 1 f43"/>
                  <a:gd name="f91" fmla="+- f65 0 f1"/>
                  <a:gd name="f92" fmla="*/ f66 1 f42"/>
                  <a:gd name="f93" fmla="*/ f67 1 f43"/>
                  <a:gd name="f94" fmla="*/ f68 1 f42"/>
                  <a:gd name="f95" fmla="*/ f69 1 f43"/>
                  <a:gd name="f96" fmla="*/ f70 1 f42"/>
                  <a:gd name="f97" fmla="*/ f71 1 f43"/>
                  <a:gd name="f98" fmla="*/ f72 1 f42"/>
                  <a:gd name="f99" fmla="*/ f73 1 f43"/>
                  <a:gd name="f100" fmla="*/ f74 1 f42"/>
                  <a:gd name="f101" fmla="*/ f75 1 f43"/>
                  <a:gd name="f102" fmla="*/ f76 1 f42"/>
                  <a:gd name="f103" fmla="*/ f77 1 f43"/>
                  <a:gd name="f104" fmla="*/ f78 1 f42"/>
                  <a:gd name="f105" fmla="*/ f79 1 f43"/>
                  <a:gd name="f106" fmla="*/ f80 1 f43"/>
                  <a:gd name="f107" fmla="*/ f81 1 f42"/>
                  <a:gd name="f108" fmla="*/ f82 1 f43"/>
                  <a:gd name="f109" fmla="*/ f83 1 f43"/>
                  <a:gd name="f110" fmla="*/ f84 1 f42"/>
                  <a:gd name="f111" fmla="*/ f85 1 f43"/>
                  <a:gd name="f112" fmla="*/ f86 1 f42"/>
                  <a:gd name="f113" fmla="*/ f87 f37 1"/>
                  <a:gd name="f114" fmla="*/ f88 f37 1"/>
                  <a:gd name="f115" fmla="*/ f90 f38 1"/>
                  <a:gd name="f116" fmla="*/ f89 f38 1"/>
                  <a:gd name="f117" fmla="*/ f92 f37 1"/>
                  <a:gd name="f118" fmla="*/ f93 f38 1"/>
                  <a:gd name="f119" fmla="*/ f94 f37 1"/>
                  <a:gd name="f120" fmla="*/ f95 f38 1"/>
                  <a:gd name="f121" fmla="*/ f96 f37 1"/>
                  <a:gd name="f122" fmla="*/ f97 f38 1"/>
                  <a:gd name="f123" fmla="*/ f98 f37 1"/>
                  <a:gd name="f124" fmla="*/ f99 f38 1"/>
                  <a:gd name="f125" fmla="*/ f100 f37 1"/>
                  <a:gd name="f126" fmla="*/ f101 f38 1"/>
                  <a:gd name="f127" fmla="*/ f102 f37 1"/>
                  <a:gd name="f128" fmla="*/ f103 f38 1"/>
                  <a:gd name="f129" fmla="*/ f104 f37 1"/>
                  <a:gd name="f130" fmla="*/ f105 f38 1"/>
                  <a:gd name="f131" fmla="*/ f106 f38 1"/>
                  <a:gd name="f132" fmla="*/ f107 f37 1"/>
                  <a:gd name="f133" fmla="*/ f108 f38 1"/>
                  <a:gd name="f134" fmla="*/ f109 f38 1"/>
                  <a:gd name="f135" fmla="*/ f110 f37 1"/>
                  <a:gd name="f136" fmla="*/ f111 f38 1"/>
                  <a:gd name="f137" fmla="*/ f112 f37 1"/>
                </a:gdLst>
                <a:ahLst/>
                <a:cxnLst>
                  <a:cxn ang="3cd4">
                    <a:pos x="hc" y="t"/>
                  </a:cxn>
                  <a:cxn ang="0">
                    <a:pos x="r" y="vc"/>
                  </a:cxn>
                  <a:cxn ang="cd4">
                    <a:pos x="hc" y="b"/>
                  </a:cxn>
                  <a:cxn ang="cd2">
                    <a:pos x="l" y="vc"/>
                  </a:cxn>
                  <a:cxn ang="f91">
                    <a:pos x="f117" y="f118"/>
                  </a:cxn>
                  <a:cxn ang="f91">
                    <a:pos x="f119" y="f120"/>
                  </a:cxn>
                  <a:cxn ang="f91">
                    <a:pos x="f121" y="f120"/>
                  </a:cxn>
                  <a:cxn ang="f91">
                    <a:pos x="f121" y="f122"/>
                  </a:cxn>
                  <a:cxn ang="f91">
                    <a:pos x="f123" y="f124"/>
                  </a:cxn>
                  <a:cxn ang="f91">
                    <a:pos x="f125" y="f124"/>
                  </a:cxn>
                  <a:cxn ang="f91">
                    <a:pos x="f125" y="f126"/>
                  </a:cxn>
                  <a:cxn ang="f91">
                    <a:pos x="f127" y="f128"/>
                  </a:cxn>
                  <a:cxn ang="f91">
                    <a:pos x="f129" y="f130"/>
                  </a:cxn>
                  <a:cxn ang="f91">
                    <a:pos x="f129" y="f131"/>
                  </a:cxn>
                  <a:cxn ang="f91">
                    <a:pos x="f132" y="f131"/>
                  </a:cxn>
                  <a:cxn ang="f91">
                    <a:pos x="f132" y="f133"/>
                  </a:cxn>
                  <a:cxn ang="f91">
                    <a:pos x="f129" y="f133"/>
                  </a:cxn>
                  <a:cxn ang="f91">
                    <a:pos x="f129" y="f134"/>
                  </a:cxn>
                  <a:cxn ang="f91">
                    <a:pos x="f135" y="f136"/>
                  </a:cxn>
                  <a:cxn ang="f91">
                    <a:pos x="f137" y="f134"/>
                  </a:cxn>
                  <a:cxn ang="f91">
                    <a:pos x="f137" y="f133"/>
                  </a:cxn>
                  <a:cxn ang="f91">
                    <a:pos x="f117" y="f133"/>
                  </a:cxn>
                </a:cxnLst>
                <a:rect l="f113" t="f116" r="f114" b="f115"/>
                <a:pathLst>
                  <a:path w="363494" h="684780">
                    <a:moveTo>
                      <a:pt x="f8" y="f9"/>
                    </a:moveTo>
                    <a:lnTo>
                      <a:pt x="f10" y="f11"/>
                    </a:lnTo>
                    <a:lnTo>
                      <a:pt x="f12" y="f11"/>
                    </a:lnTo>
                    <a:lnTo>
                      <a:pt x="f12" y="f13"/>
                    </a:lnTo>
                    <a:cubicBezTo>
                      <a:pt x="f12" y="f14"/>
                      <a:pt x="f15" y="f16"/>
                      <a:pt x="f17" y="f16"/>
                    </a:cubicBezTo>
                    <a:lnTo>
                      <a:pt x="f6" y="f16"/>
                    </a:lnTo>
                    <a:lnTo>
                      <a:pt x="f6" y="f18"/>
                    </a:lnTo>
                    <a:cubicBezTo>
                      <a:pt x="f6" y="f18"/>
                      <a:pt x="f19" y="f5"/>
                      <a:pt x="f20" y="f5"/>
                    </a:cubicBezTo>
                    <a:cubicBezTo>
                      <a:pt x="f21" y="f5"/>
                      <a:pt x="f22" y="f23"/>
                      <a:pt x="f22" y="f24"/>
                    </a:cubicBezTo>
                    <a:lnTo>
                      <a:pt x="f22" y="f25"/>
                    </a:lnTo>
                    <a:lnTo>
                      <a:pt x="f5" y="f25"/>
                    </a:lnTo>
                    <a:lnTo>
                      <a:pt x="f5" y="f26"/>
                    </a:lnTo>
                    <a:lnTo>
                      <a:pt x="f22" y="f26"/>
                    </a:lnTo>
                    <a:lnTo>
                      <a:pt x="f22" y="f27"/>
                    </a:lnTo>
                    <a:cubicBezTo>
                      <a:pt x="f28" y="f29"/>
                      <a:pt x="f30" y="f31"/>
                      <a:pt x="f32" y="f31"/>
                    </a:cubicBezTo>
                    <a:cubicBezTo>
                      <a:pt x="f33" y="f31"/>
                      <a:pt x="f34" y="f29"/>
                      <a:pt x="f35" y="f27"/>
                    </a:cubicBezTo>
                    <a:lnTo>
                      <a:pt x="f35" y="f26"/>
                    </a:lnTo>
                    <a:lnTo>
                      <a:pt x="f8" y="f26"/>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sp>
          <p:nvSpPr>
            <p:cNvPr id="22" name="Freeform 12">
              <a:extLst>
                <a:ext uri="{FF2B5EF4-FFF2-40B4-BE49-F238E27FC236}">
                  <a16:creationId xmlns:a16="http://schemas.microsoft.com/office/drawing/2014/main" id="{FC903C24-7BCA-6F7C-4DD0-4114A8242C6B}"/>
                </a:ext>
              </a:extLst>
            </p:cNvPr>
            <p:cNvSpPr/>
            <p:nvPr/>
          </p:nvSpPr>
          <p:spPr>
            <a:xfrm>
              <a:off x="9115278" y="4763109"/>
              <a:ext cx="562502" cy="562502"/>
            </a:xfrm>
            <a:custGeom>
              <a:avLst/>
              <a:gdLst>
                <a:gd name="f0" fmla="val 10800000"/>
                <a:gd name="f1" fmla="val 5400000"/>
                <a:gd name="f2" fmla="val 180"/>
                <a:gd name="f3" fmla="val w"/>
                <a:gd name="f4" fmla="val h"/>
                <a:gd name="f5" fmla="val 0"/>
                <a:gd name="f6" fmla="val 850463"/>
                <a:gd name="f7" fmla="val 850464"/>
                <a:gd name="f8" fmla="val 425232"/>
                <a:gd name="f9" fmla="val 660081"/>
                <a:gd name="f10" fmla="val 190383"/>
                <a:gd name="f11" fmla="+- 0 0 -90"/>
                <a:gd name="f12" fmla="*/ f3 1 850463"/>
                <a:gd name="f13" fmla="*/ f4 1 850463"/>
                <a:gd name="f14" fmla="+- f6 0 f5"/>
                <a:gd name="f15" fmla="*/ f11 f0 1"/>
                <a:gd name="f16" fmla="*/ f14 1 850463"/>
                <a:gd name="f17" fmla="*/ 850464 f14 1"/>
                <a:gd name="f18" fmla="*/ 425232 f14 1"/>
                <a:gd name="f19" fmla="*/ 0 f14 1"/>
                <a:gd name="f20" fmla="*/ f15 1 f2"/>
                <a:gd name="f21" fmla="*/ f17 1 850463"/>
                <a:gd name="f22" fmla="*/ f18 1 850463"/>
                <a:gd name="f23" fmla="*/ f19 1 850463"/>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850463" h="850463">
                  <a:moveTo>
                    <a:pt x="f7" y="f8"/>
                  </a:moveTo>
                  <a:cubicBezTo>
                    <a:pt x="f7" y="f9"/>
                    <a:pt x="f9" y="f7"/>
                    <a:pt x="f8" y="f7"/>
                  </a:cubicBezTo>
                  <a:cubicBezTo>
                    <a:pt x="f10" y="f7"/>
                    <a:pt x="f5" y="f9"/>
                    <a:pt x="f5" y="f8"/>
                  </a:cubicBezTo>
                  <a:cubicBezTo>
                    <a:pt x="f5" y="f10"/>
                    <a:pt x="f10" y="f5"/>
                    <a:pt x="f8" y="f5"/>
                  </a:cubicBezTo>
                  <a:cubicBezTo>
                    <a:pt x="f9" y="f5"/>
                    <a:pt x="f7" y="f10"/>
                    <a:pt x="f7" y="f8"/>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pic>
          <p:nvPicPr>
            <p:cNvPr id="23" name="Graphic 13" descr="World with solid fill">
              <a:extLst>
                <a:ext uri="{FF2B5EF4-FFF2-40B4-BE49-F238E27FC236}">
                  <a16:creationId xmlns:a16="http://schemas.microsoft.com/office/drawing/2014/main" id="{254527F2-EF1E-0998-3C7E-82A1F5C659F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149907" y="4797747"/>
              <a:ext cx="493236" cy="493236"/>
            </a:xfrm>
            <a:prstGeom prst="rect">
              <a:avLst/>
            </a:prstGeom>
            <a:noFill/>
            <a:ln cap="flat">
              <a:noFill/>
            </a:ln>
          </p:spPr>
        </p:pic>
      </p:grpSp>
      <p:sp>
        <p:nvSpPr>
          <p:cNvPr id="27" name="Text Placeholder 18">
            <a:extLst>
              <a:ext uri="{FF2B5EF4-FFF2-40B4-BE49-F238E27FC236}">
                <a16:creationId xmlns:a16="http://schemas.microsoft.com/office/drawing/2014/main" id="{1876E1BA-51E4-096D-4C71-16A43A85170F}"/>
              </a:ext>
            </a:extLst>
          </p:cNvPr>
          <p:cNvSpPr txBox="1"/>
          <p:nvPr/>
        </p:nvSpPr>
        <p:spPr>
          <a:xfrm>
            <a:off x="5876217" y="3943148"/>
            <a:ext cx="5881768" cy="634246"/>
          </a:xfrm>
          <a:prstGeom prst="rect">
            <a:avLst/>
          </a:prstGeom>
          <a:noFill/>
          <a:ln cap="flat">
            <a:noFill/>
          </a:ln>
        </p:spPr>
        <p:txBody>
          <a:bodyPr vert="horz" wrap="square" lIns="91440" tIns="45720" rIns="91440" bIns="45720" anchor="t" anchorCtr="0" compatLnSpc="1">
            <a:normAutofit/>
          </a:bodyPr>
          <a:lstStyle/>
          <a:p>
            <a:pPr marL="0" marR="0" lvl="0" indent="0" algn="r"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FFFFFF"/>
                </a:solidFill>
                <a:uFillTx/>
                <a:latin typeface="Calibri"/>
              </a:rPr>
              <a:t>Følg vores rejse</a:t>
            </a:r>
          </a:p>
        </p:txBody>
      </p:sp>
      <p:grpSp>
        <p:nvGrpSpPr>
          <p:cNvPr id="28" name="Group 70">
            <a:extLst>
              <a:ext uri="{FF2B5EF4-FFF2-40B4-BE49-F238E27FC236}">
                <a16:creationId xmlns:a16="http://schemas.microsoft.com/office/drawing/2014/main" id="{6D0D594D-9C22-7AD1-6640-9A9BC8A3CA2C}"/>
              </a:ext>
            </a:extLst>
          </p:cNvPr>
          <p:cNvGrpSpPr/>
          <p:nvPr/>
        </p:nvGrpSpPr>
        <p:grpSpPr>
          <a:xfrm>
            <a:off x="-971903" y="3429000"/>
            <a:ext cx="2003943" cy="2483674"/>
            <a:chOff x="3356305" y="3018434"/>
            <a:chExt cx="2003943" cy="2483674"/>
          </a:xfrm>
        </p:grpSpPr>
        <p:sp>
          <p:nvSpPr>
            <p:cNvPr id="29" name="Freeform 71">
              <a:extLst>
                <a:ext uri="{FF2B5EF4-FFF2-40B4-BE49-F238E27FC236}">
                  <a16:creationId xmlns:a16="http://schemas.microsoft.com/office/drawing/2014/main" id="{F0B5F4EC-3BB7-0014-6D54-C67D704B607B}"/>
                </a:ext>
              </a:extLst>
            </p:cNvPr>
            <p:cNvSpPr/>
            <p:nvPr/>
          </p:nvSpPr>
          <p:spPr>
            <a:xfrm>
              <a:off x="3357969" y="4499981"/>
              <a:ext cx="2002279" cy="100212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30" name="Graphic 10">
              <a:extLst>
                <a:ext uri="{FF2B5EF4-FFF2-40B4-BE49-F238E27FC236}">
                  <a16:creationId xmlns:a16="http://schemas.microsoft.com/office/drawing/2014/main" id="{78027E32-25C7-95A1-EF68-A925044B43F7}"/>
                </a:ext>
              </a:extLst>
            </p:cNvPr>
            <p:cNvGrpSpPr/>
            <p:nvPr/>
          </p:nvGrpSpPr>
          <p:grpSpPr>
            <a:xfrm>
              <a:off x="4418947" y="3480599"/>
              <a:ext cx="938778" cy="873499"/>
              <a:chOff x="4418947" y="3480599"/>
              <a:chExt cx="938778" cy="873499"/>
            </a:xfrm>
          </p:grpSpPr>
          <p:sp>
            <p:nvSpPr>
              <p:cNvPr id="31" name="Freeform 77">
                <a:extLst>
                  <a:ext uri="{FF2B5EF4-FFF2-40B4-BE49-F238E27FC236}">
                    <a16:creationId xmlns:a16="http://schemas.microsoft.com/office/drawing/2014/main" id="{03E7697D-6C8D-B372-7DB3-AD33746C44DA}"/>
                  </a:ext>
                </a:extLst>
              </p:cNvPr>
              <p:cNvSpPr/>
              <p:nvPr/>
            </p:nvSpPr>
            <p:spPr>
              <a:xfrm>
                <a:off x="4418947" y="3928390"/>
                <a:ext cx="425333" cy="425708"/>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2" name="Freeform 78">
                <a:extLst>
                  <a:ext uri="{FF2B5EF4-FFF2-40B4-BE49-F238E27FC236}">
                    <a16:creationId xmlns:a16="http://schemas.microsoft.com/office/drawing/2014/main" id="{90827E39-5515-5321-EE23-21A489B171C4}"/>
                  </a:ext>
                </a:extLst>
              </p:cNvPr>
              <p:cNvSpPr/>
              <p:nvPr/>
            </p:nvSpPr>
            <p:spPr>
              <a:xfrm>
                <a:off x="4932392" y="3928390"/>
                <a:ext cx="425333" cy="425708"/>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3" name="Freeform 79">
                <a:extLst>
                  <a:ext uri="{FF2B5EF4-FFF2-40B4-BE49-F238E27FC236}">
                    <a16:creationId xmlns:a16="http://schemas.microsoft.com/office/drawing/2014/main" id="{C4E4B2D3-FB29-B429-EAA6-8D42FFDE5760}"/>
                  </a:ext>
                </a:extLst>
              </p:cNvPr>
              <p:cNvSpPr/>
              <p:nvPr/>
            </p:nvSpPr>
            <p:spPr>
              <a:xfrm>
                <a:off x="4418947" y="3480599"/>
                <a:ext cx="425333" cy="425708"/>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4" name="Freeform 80">
                <a:extLst>
                  <a:ext uri="{FF2B5EF4-FFF2-40B4-BE49-F238E27FC236}">
                    <a16:creationId xmlns:a16="http://schemas.microsoft.com/office/drawing/2014/main" id="{77A922E7-313B-B5CA-A89D-DB65D6F1CD24}"/>
                  </a:ext>
                </a:extLst>
              </p:cNvPr>
              <p:cNvSpPr/>
              <p:nvPr/>
            </p:nvSpPr>
            <p:spPr>
              <a:xfrm>
                <a:off x="4932392" y="3480599"/>
                <a:ext cx="425333" cy="425708"/>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35" name="Freeform 73">
              <a:extLst>
                <a:ext uri="{FF2B5EF4-FFF2-40B4-BE49-F238E27FC236}">
                  <a16:creationId xmlns:a16="http://schemas.microsoft.com/office/drawing/2014/main" id="{5833228C-14EE-FA5E-0B9D-59762BBBD45C}"/>
                </a:ext>
              </a:extLst>
            </p:cNvPr>
            <p:cNvSpPr/>
            <p:nvPr/>
          </p:nvSpPr>
          <p:spPr>
            <a:xfrm>
              <a:off x="3356305" y="3023427"/>
              <a:ext cx="196074" cy="1331732"/>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6" name="Freeform 74">
              <a:extLst>
                <a:ext uri="{FF2B5EF4-FFF2-40B4-BE49-F238E27FC236}">
                  <a16:creationId xmlns:a16="http://schemas.microsoft.com/office/drawing/2014/main" id="{28E110F9-DF57-6451-B61C-2BA4280401F6}"/>
                </a:ext>
              </a:extLst>
            </p:cNvPr>
            <p:cNvSpPr/>
            <p:nvPr/>
          </p:nvSpPr>
          <p:spPr>
            <a:xfrm>
              <a:off x="3680322" y="3023427"/>
              <a:ext cx="196074" cy="1331732"/>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7" name="Freeform 75">
              <a:extLst>
                <a:ext uri="{FF2B5EF4-FFF2-40B4-BE49-F238E27FC236}">
                  <a16:creationId xmlns:a16="http://schemas.microsoft.com/office/drawing/2014/main" id="{75153B61-5DD6-2D1D-336C-4480AC7DA8DD}"/>
                </a:ext>
              </a:extLst>
            </p:cNvPr>
            <p:cNvSpPr/>
            <p:nvPr/>
          </p:nvSpPr>
          <p:spPr>
            <a:xfrm>
              <a:off x="4006004" y="3023427"/>
              <a:ext cx="196074" cy="1331732"/>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8" name="Freeform 76">
              <a:extLst>
                <a:ext uri="{FF2B5EF4-FFF2-40B4-BE49-F238E27FC236}">
                  <a16:creationId xmlns:a16="http://schemas.microsoft.com/office/drawing/2014/main" id="{93F0D239-518F-EE42-4EF1-EE0EAAFD84E1}"/>
                </a:ext>
              </a:extLst>
            </p:cNvPr>
            <p:cNvSpPr/>
            <p:nvPr/>
          </p:nvSpPr>
          <p:spPr>
            <a:xfrm>
              <a:off x="4668999" y="3018434"/>
              <a:ext cx="438674" cy="439469"/>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nvGrpSpPr>
          <p:cNvPr id="39" name="Group 38">
            <a:extLst>
              <a:ext uri="{FF2B5EF4-FFF2-40B4-BE49-F238E27FC236}">
                <a16:creationId xmlns:a16="http://schemas.microsoft.com/office/drawing/2014/main" id="{23331C38-7CEE-CF15-1C6C-89629CF7B47E}"/>
              </a:ext>
            </a:extLst>
          </p:cNvPr>
          <p:cNvGrpSpPr/>
          <p:nvPr/>
        </p:nvGrpSpPr>
        <p:grpSpPr>
          <a:xfrm>
            <a:off x="10502367" y="4797747"/>
            <a:ext cx="562503" cy="527874"/>
            <a:chOff x="3094393" y="4759137"/>
            <a:chExt cx="1074283" cy="1074283"/>
          </a:xfrm>
        </p:grpSpPr>
        <p:sp>
          <p:nvSpPr>
            <p:cNvPr id="40" name="Freeform 236">
              <a:extLst>
                <a:ext uri="{FF2B5EF4-FFF2-40B4-BE49-F238E27FC236}">
                  <a16:creationId xmlns:a16="http://schemas.microsoft.com/office/drawing/2014/main" id="{A6FFA1B5-B584-8B94-1168-3B1C7A25B04B}"/>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26F46"/>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41" name="Group 40">
              <a:extLst>
                <a:ext uri="{FF2B5EF4-FFF2-40B4-BE49-F238E27FC236}">
                  <a16:creationId xmlns:a16="http://schemas.microsoft.com/office/drawing/2014/main" id="{A0150D2A-8850-C45F-B548-68E445C2FEC3}"/>
                </a:ext>
              </a:extLst>
            </p:cNvPr>
            <p:cNvGrpSpPr/>
            <p:nvPr/>
          </p:nvGrpSpPr>
          <p:grpSpPr>
            <a:xfrm>
              <a:off x="3303016" y="4946695"/>
              <a:ext cx="685139" cy="655838"/>
              <a:chOff x="3303016" y="4946695"/>
              <a:chExt cx="685139" cy="655838"/>
            </a:xfrm>
          </p:grpSpPr>
          <p:sp>
            <p:nvSpPr>
              <p:cNvPr id="42" name="Freeform 238">
                <a:extLst>
                  <a:ext uri="{FF2B5EF4-FFF2-40B4-BE49-F238E27FC236}">
                    <a16:creationId xmlns:a16="http://schemas.microsoft.com/office/drawing/2014/main" id="{457561BF-8FBF-8DDA-D782-86B68AEAFB56}"/>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a:p>
            </p:txBody>
          </p:sp>
          <p:sp>
            <p:nvSpPr>
              <p:cNvPr id="43" name="Freeform 239">
                <a:extLst>
                  <a:ext uri="{FF2B5EF4-FFF2-40B4-BE49-F238E27FC236}">
                    <a16:creationId xmlns:a16="http://schemas.microsoft.com/office/drawing/2014/main" id="{AC2A08D8-2AE0-E094-003E-C0773179C724}"/>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a:p>
            </p:txBody>
          </p:sp>
          <p:sp>
            <p:nvSpPr>
              <p:cNvPr id="44" name="Freeform 240">
                <a:extLst>
                  <a:ext uri="{FF2B5EF4-FFF2-40B4-BE49-F238E27FC236}">
                    <a16:creationId xmlns:a16="http://schemas.microsoft.com/office/drawing/2014/main" id="{D9395818-09A1-5142-B6BF-83F2485DBD02}"/>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3">
            <a:extLst>
              <a:ext uri="{FF2B5EF4-FFF2-40B4-BE49-F238E27FC236}">
                <a16:creationId xmlns:a16="http://schemas.microsoft.com/office/drawing/2014/main" id="{10D85E56-2506-40F1-5560-E25AE33AFDDC}"/>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b="-328"/>
          <a:stretch/>
        </p:blipFill>
        <p:spPr>
          <a:xfrm>
            <a:off x="388401" y="385460"/>
            <a:ext cx="4107750" cy="6087079"/>
          </a:xfrm>
          <a:prstGeom prst="rect">
            <a:avLst/>
          </a:prstGeom>
        </p:spPr>
      </p:pic>
      <p:sp>
        <p:nvSpPr>
          <p:cNvPr id="9" name="Text Placeholder 8">
            <a:extLst>
              <a:ext uri="{FF2B5EF4-FFF2-40B4-BE49-F238E27FC236}">
                <a16:creationId xmlns:a16="http://schemas.microsoft.com/office/drawing/2014/main" id="{4BCA7494-017B-CC48-9BEC-8F31D90E2329}"/>
              </a:ext>
            </a:extLst>
          </p:cNvPr>
          <p:cNvSpPr>
            <a:spLocks noGrp="1"/>
          </p:cNvSpPr>
          <p:nvPr>
            <p:ph type="body" sz="quarter" idx="18"/>
          </p:nvPr>
        </p:nvSpPr>
        <p:spPr>
          <a:xfrm>
            <a:off x="4649216" y="2312369"/>
            <a:ext cx="6848685" cy="2809703"/>
          </a:xfrm>
        </p:spPr>
        <p:txBody>
          <a:bodyPr/>
          <a:lstStyle/>
          <a:p>
            <a:r>
              <a:rPr lang="en-US" dirty="0"/>
              <a:t>Det europæiske fødevarelandskab er under forandring. Fødevaresystemerne gennemgår en transformation som følge af </a:t>
            </a:r>
            <a:r>
              <a:rPr lang="en-US" b="1" dirty="0"/>
              <a:t>klimapåvirkninger, mangel på</a:t>
            </a:r>
            <a:r>
              <a:rPr lang="en-US" b="1" dirty="0" err="1"/>
              <a:t> arbejdskraft </a:t>
            </a:r>
            <a:r>
              <a:rPr lang="en-US" b="1" dirty="0"/>
              <a:t>og stigende forventninger til bæredygtighed</a:t>
            </a:r>
            <a:r>
              <a:rPr lang="en-US" dirty="0"/>
              <a:t>. </a:t>
            </a:r>
            <a:r>
              <a:rPr lang="en-US" sz="2000" dirty="0"/>
              <a:t>Se modul 2 for mere information om bæredygtighed.</a:t>
            </a:r>
          </a:p>
          <a:p>
            <a:r>
              <a:rPr lang="en-US" dirty="0"/>
              <a:t>Digital tillid er blevet afgørende for modstandsdygtighed og innovation.</a:t>
            </a:r>
          </a:p>
          <a:p>
            <a:r>
              <a:rPr lang="en-US" b="1" dirty="0">
                <a:solidFill>
                  <a:srgbClr val="F26F46"/>
                </a:solidFill>
              </a:rPr>
              <a:t>Fakta: </a:t>
            </a:r>
            <a:r>
              <a:rPr lang="en-US" b="1" dirty="0">
                <a:hlinkClick r:id="rId4"/>
              </a:rPr>
              <a:t>EU's "Fra jord til bord"-strategi </a:t>
            </a:r>
            <a:r>
              <a:rPr lang="en-US" dirty="0"/>
              <a:t>identificerer </a:t>
            </a:r>
            <a:r>
              <a:rPr lang="en-US" dirty="0" err="1"/>
              <a:t>digitalisering </a:t>
            </a:r>
            <a:r>
              <a:rPr lang="en-US" dirty="0"/>
              <a:t>som en nøglefaktor for en bæredygtig omstilling af fødevareområdet.</a:t>
            </a:r>
          </a:p>
        </p:txBody>
      </p:sp>
      <p:sp>
        <p:nvSpPr>
          <p:cNvPr id="13" name="Rectangle 12">
            <a:extLst>
              <a:ext uri="{FF2B5EF4-FFF2-40B4-BE49-F238E27FC236}">
                <a16:creationId xmlns:a16="http://schemas.microsoft.com/office/drawing/2014/main" id="{F5B3DF5B-B659-D26B-965C-36176B3B9B03}"/>
              </a:ext>
            </a:extLst>
          </p:cNvPr>
          <p:cNvSpPr/>
          <p:nvPr/>
        </p:nvSpPr>
        <p:spPr>
          <a:xfrm>
            <a:off x="3883721" y="397997"/>
            <a:ext cx="5977744" cy="1780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4" name="TextBox 13">
            <a:extLst>
              <a:ext uri="{FF2B5EF4-FFF2-40B4-BE49-F238E27FC236}">
                <a16:creationId xmlns:a16="http://schemas.microsoft.com/office/drawing/2014/main" id="{789EB091-9909-434F-09BC-37EEDA80CBFB}"/>
              </a:ext>
            </a:extLst>
          </p:cNvPr>
          <p:cNvSpPr txBox="1"/>
          <p:nvPr/>
        </p:nvSpPr>
        <p:spPr>
          <a:xfrm>
            <a:off x="4110770" y="397997"/>
            <a:ext cx="5882975" cy="1200329"/>
          </a:xfrm>
          <a:prstGeom prst="rect">
            <a:avLst/>
          </a:prstGeom>
          <a:noFill/>
        </p:spPr>
        <p:txBody>
          <a:bodyPr wrap="square" rtlCol="0">
            <a:spAutoFit/>
          </a:bodyPr>
          <a:lstStyle/>
          <a:p>
            <a:r>
              <a:rPr lang="en-US" sz="3600" b="1" dirty="0">
                <a:solidFill>
                  <a:srgbClr val="F26F46"/>
                </a:solidFill>
                <a:latin typeface="Calibri" panose="020F0502020204030204" pitchFamily="34" charset="0"/>
                <a:cs typeface="Calibri" panose="020F0502020204030204" pitchFamily="34" charset="0"/>
              </a:rPr>
              <a:t>Hvorfor digitale færdigheder er vigtige for fødevarer og bæredygtighed</a:t>
            </a:r>
          </a:p>
        </p:txBody>
      </p:sp>
      <p:grpSp>
        <p:nvGrpSpPr>
          <p:cNvPr id="11" name="Group 10">
            <a:extLst>
              <a:ext uri="{FF2B5EF4-FFF2-40B4-BE49-F238E27FC236}">
                <a16:creationId xmlns:a16="http://schemas.microsoft.com/office/drawing/2014/main" id="{1F5211E4-E241-DBCC-C738-8E6B86B809EA}"/>
              </a:ext>
            </a:extLst>
          </p:cNvPr>
          <p:cNvGrpSpPr/>
          <p:nvPr/>
        </p:nvGrpSpPr>
        <p:grpSpPr>
          <a:xfrm>
            <a:off x="0" y="4438165"/>
            <a:ext cx="2366621" cy="2933183"/>
            <a:chOff x="2887563" y="4517695"/>
            <a:chExt cx="1145987" cy="1420333"/>
          </a:xfrm>
          <a:solidFill>
            <a:schemeClr val="bg1">
              <a:alpha val="26000"/>
            </a:schemeClr>
          </a:solidFill>
        </p:grpSpPr>
        <p:sp>
          <p:nvSpPr>
            <p:cNvPr id="15" name="Freeform 14">
              <a:extLst>
                <a:ext uri="{FF2B5EF4-FFF2-40B4-BE49-F238E27FC236}">
                  <a16:creationId xmlns:a16="http://schemas.microsoft.com/office/drawing/2014/main" id="{3B9717C2-7F83-A0B6-5A23-C367925F93F3}"/>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6" name="Graphic 10">
              <a:extLst>
                <a:ext uri="{FF2B5EF4-FFF2-40B4-BE49-F238E27FC236}">
                  <a16:creationId xmlns:a16="http://schemas.microsoft.com/office/drawing/2014/main" id="{DB79504E-3344-394F-F0BF-F0347AC66F41}"/>
                </a:ext>
              </a:extLst>
            </p:cNvPr>
            <p:cNvGrpSpPr/>
            <p:nvPr/>
          </p:nvGrpSpPr>
          <p:grpSpPr>
            <a:xfrm>
              <a:off x="3495254" y="4781992"/>
              <a:ext cx="536857" cy="499528"/>
              <a:chOff x="3495254" y="4781992"/>
              <a:chExt cx="536857" cy="499528"/>
            </a:xfrm>
            <a:grpFill/>
          </p:grpSpPr>
          <p:sp>
            <p:nvSpPr>
              <p:cNvPr id="21" name="Freeform 20">
                <a:extLst>
                  <a:ext uri="{FF2B5EF4-FFF2-40B4-BE49-F238E27FC236}">
                    <a16:creationId xmlns:a16="http://schemas.microsoft.com/office/drawing/2014/main" id="{C179DD70-BFA4-2FD4-B5EA-6A8453FB893B}"/>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E1FFE6A-3FAC-1157-89C1-1566CA598799}"/>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EC66710-911C-E464-CE58-9A5A646E48BF}"/>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BA246B12-F787-F871-CBCD-15045DA21A0E}"/>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7" name="Freeform 16">
              <a:extLst>
                <a:ext uri="{FF2B5EF4-FFF2-40B4-BE49-F238E27FC236}">
                  <a16:creationId xmlns:a16="http://schemas.microsoft.com/office/drawing/2014/main" id="{A5B60779-1800-DDD4-E765-3A48D15D3A76}"/>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CDF6DAF-A97E-7FB7-73AD-5249E2A39ADC}"/>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E35148B-0858-A5A2-4DA8-10C908B84F05}"/>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E49700C2-0BBC-2FF4-DE41-3F551D5233A1}"/>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3993980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11B0FF-23A1-76E5-61BF-5AB38A4EB2F8}"/>
              </a:ext>
            </a:extLst>
          </p:cNvPr>
          <p:cNvSpPr>
            <a:spLocks noGrp="1"/>
          </p:cNvSpPr>
          <p:nvPr>
            <p:ph type="body" sz="quarter" idx="16"/>
          </p:nvPr>
        </p:nvSpPr>
        <p:spPr/>
        <p:txBody>
          <a:bodyPr/>
          <a:lstStyle/>
          <a:p>
            <a:r>
              <a:rPr lang="en-IE" dirty="0"/>
              <a:t>Hvorfor digitale kompetencer er vigtige</a:t>
            </a:r>
          </a:p>
        </p:txBody>
      </p:sp>
      <p:sp>
        <p:nvSpPr>
          <p:cNvPr id="4" name="Text Placeholder 1">
            <a:extLst>
              <a:ext uri="{FF2B5EF4-FFF2-40B4-BE49-F238E27FC236}">
                <a16:creationId xmlns:a16="http://schemas.microsoft.com/office/drawing/2014/main" id="{4E490BC4-8C2A-88FB-0865-AB628125F99E}"/>
              </a:ext>
            </a:extLst>
          </p:cNvPr>
          <p:cNvSpPr txBox="1">
            <a:spLocks/>
          </p:cNvSpPr>
          <p:nvPr/>
        </p:nvSpPr>
        <p:spPr>
          <a:xfrm>
            <a:off x="31685" y="2607370"/>
            <a:ext cx="6762939" cy="3671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Font typeface="Arial" panose="020B0604020202020204" pitchFamily="34" charset="0"/>
              <a:buNone/>
            </a:pPr>
            <a:r>
              <a:rPr lang="en-US" sz="2400" dirty="0">
                <a:solidFill>
                  <a:srgbClr val="292668"/>
                </a:solidFill>
              </a:rPr>
              <a:t>SMV'er inden for fødevarer, turisme og hotel- og restaurationsbranchen, der </a:t>
            </a:r>
            <a:r>
              <a:rPr lang="en-US" sz="2400" b="1" dirty="0">
                <a:solidFill>
                  <a:srgbClr val="292668"/>
                </a:solidFill>
              </a:rPr>
              <a:t>ikke investerer </a:t>
            </a:r>
            <a:r>
              <a:rPr lang="en-US" sz="2400" dirty="0">
                <a:solidFill>
                  <a:srgbClr val="292668"/>
                </a:solidFill>
              </a:rPr>
              <a:t>i den digitale og grønne omstilling, står over for:</a:t>
            </a:r>
          </a:p>
          <a:p>
            <a:pPr marL="720000" indent="-432000">
              <a:spcBef>
                <a:spcPts val="600"/>
              </a:spcBef>
            </a:pPr>
            <a:r>
              <a:rPr lang="en-US" sz="2400" b="1" dirty="0">
                <a:solidFill>
                  <a:srgbClr val="292668"/>
                </a:solidFill>
              </a:rPr>
              <a:t>Højere driftsomkostninger</a:t>
            </a:r>
          </a:p>
          <a:p>
            <a:pPr marL="720000" indent="-432000">
              <a:spcBef>
                <a:spcPts val="600"/>
              </a:spcBef>
            </a:pPr>
            <a:r>
              <a:rPr lang="en-US" sz="2400" b="1" dirty="0">
                <a:solidFill>
                  <a:srgbClr val="292668"/>
                </a:solidFill>
              </a:rPr>
              <a:t>Risici for manglende overholdelse af lovgivningen</a:t>
            </a:r>
          </a:p>
          <a:p>
            <a:pPr marL="720000" indent="-432000">
              <a:spcBef>
                <a:spcPts val="600"/>
              </a:spcBef>
            </a:pPr>
            <a:r>
              <a:rPr lang="en-US" sz="2400" b="1" dirty="0">
                <a:solidFill>
                  <a:srgbClr val="292668"/>
                </a:solidFill>
              </a:rPr>
              <a:t>Tab af konkurrenceevne</a:t>
            </a:r>
          </a:p>
          <a:p>
            <a:pPr marL="720000" indent="-432000">
              <a:spcBef>
                <a:spcPts val="600"/>
              </a:spcBef>
            </a:pPr>
            <a:r>
              <a:rPr lang="en-US" sz="2400" b="1" dirty="0">
                <a:solidFill>
                  <a:srgbClr val="292668"/>
                </a:solidFill>
              </a:rPr>
              <a:t>Manglende evne til at tiltrække personale</a:t>
            </a:r>
          </a:p>
          <a:p>
            <a:pPr marL="720000" indent="-432000">
              <a:spcBef>
                <a:spcPts val="600"/>
              </a:spcBef>
            </a:pPr>
            <a:r>
              <a:rPr lang="en-US" sz="2400" b="1" dirty="0">
                <a:solidFill>
                  <a:srgbClr val="292668"/>
                </a:solidFill>
              </a:rPr>
              <a:t>Dårligt omdømme blandt yngre gæster</a:t>
            </a:r>
          </a:p>
          <a:p>
            <a:pPr marL="720000" indent="-432000">
              <a:spcBef>
                <a:spcPts val="600"/>
              </a:spcBef>
            </a:pPr>
            <a:r>
              <a:rPr lang="en-US" sz="2400" b="1" dirty="0">
                <a:solidFill>
                  <a:srgbClr val="292668"/>
                </a:solidFill>
              </a:rPr>
              <a:t>Begrænset adgang til finansiering og partnerskaber</a:t>
            </a:r>
          </a:p>
          <a:p>
            <a:pPr indent="0"/>
            <a:endParaRPr lang="en-IE" sz="2400" dirty="0">
              <a:solidFill>
                <a:srgbClr val="292668"/>
              </a:solidFill>
            </a:endParaRPr>
          </a:p>
        </p:txBody>
      </p:sp>
      <p:sp>
        <p:nvSpPr>
          <p:cNvPr id="5" name="TextBox 4">
            <a:extLst>
              <a:ext uri="{FF2B5EF4-FFF2-40B4-BE49-F238E27FC236}">
                <a16:creationId xmlns:a16="http://schemas.microsoft.com/office/drawing/2014/main" id="{02E944F7-C89B-3F65-161B-1AB3C99431FA}"/>
              </a:ext>
            </a:extLst>
          </p:cNvPr>
          <p:cNvSpPr txBox="1"/>
          <p:nvPr/>
        </p:nvSpPr>
        <p:spPr>
          <a:xfrm>
            <a:off x="6853471" y="2419629"/>
            <a:ext cx="2009870" cy="1015663"/>
          </a:xfrm>
          <a:prstGeom prst="rect">
            <a:avLst/>
          </a:prstGeom>
          <a:noFill/>
        </p:spPr>
        <p:txBody>
          <a:bodyPr wrap="square" rtlCol="0">
            <a:spAutoFit/>
          </a:bodyPr>
          <a:lstStyle/>
          <a:p>
            <a:r>
              <a:rPr lang="en-IE" sz="6000" dirty="0">
                <a:solidFill>
                  <a:srgbClr val="F26F46"/>
                </a:solidFill>
                <a:effectLst>
                  <a:outerShdw blurRad="38100" dist="38100" dir="2700000" algn="tl">
                    <a:srgbClr val="000000">
                      <a:alpha val="43137"/>
                    </a:srgbClr>
                  </a:outerShdw>
                </a:effectLst>
              </a:rPr>
              <a:t>27 %</a:t>
            </a:r>
          </a:p>
        </p:txBody>
      </p:sp>
      <p:sp>
        <p:nvSpPr>
          <p:cNvPr id="6" name="TextBox 5">
            <a:extLst>
              <a:ext uri="{FF2B5EF4-FFF2-40B4-BE49-F238E27FC236}">
                <a16:creationId xmlns:a16="http://schemas.microsoft.com/office/drawing/2014/main" id="{34B2A107-785E-A758-1DB1-E2DEF383DC69}"/>
              </a:ext>
            </a:extLst>
          </p:cNvPr>
          <p:cNvSpPr txBox="1"/>
          <p:nvPr/>
        </p:nvSpPr>
        <p:spPr>
          <a:xfrm>
            <a:off x="6581866" y="3741524"/>
            <a:ext cx="2009870" cy="1015663"/>
          </a:xfrm>
          <a:prstGeom prst="rect">
            <a:avLst/>
          </a:prstGeom>
          <a:noFill/>
        </p:spPr>
        <p:txBody>
          <a:bodyPr wrap="square" rtlCol="0">
            <a:spAutoFit/>
          </a:bodyPr>
          <a:lstStyle/>
          <a:p>
            <a:r>
              <a:rPr lang="en-IE" sz="6000" dirty="0">
                <a:solidFill>
                  <a:srgbClr val="F26F46"/>
                </a:solidFill>
                <a:effectLst>
                  <a:outerShdw blurRad="38100" dist="38100" dir="2700000" algn="tl">
                    <a:srgbClr val="000000">
                      <a:alpha val="43137"/>
                    </a:srgbClr>
                  </a:outerShdw>
                </a:effectLst>
              </a:rPr>
              <a:t>&gt;30 %</a:t>
            </a:r>
          </a:p>
        </p:txBody>
      </p:sp>
      <p:sp>
        <p:nvSpPr>
          <p:cNvPr id="7" name="TextBox 6">
            <a:extLst>
              <a:ext uri="{FF2B5EF4-FFF2-40B4-BE49-F238E27FC236}">
                <a16:creationId xmlns:a16="http://schemas.microsoft.com/office/drawing/2014/main" id="{1DF5EF7B-5D4E-A209-BEDD-12D6AF03056B}"/>
              </a:ext>
            </a:extLst>
          </p:cNvPr>
          <p:cNvSpPr txBox="1"/>
          <p:nvPr/>
        </p:nvSpPr>
        <p:spPr>
          <a:xfrm>
            <a:off x="6957586" y="5217000"/>
            <a:ext cx="1801640" cy="1015663"/>
          </a:xfrm>
          <a:prstGeom prst="rect">
            <a:avLst/>
          </a:prstGeom>
          <a:noFill/>
        </p:spPr>
        <p:txBody>
          <a:bodyPr wrap="square" rtlCol="0">
            <a:spAutoFit/>
          </a:bodyPr>
          <a:lstStyle/>
          <a:p>
            <a:r>
              <a:rPr lang="en-IE" sz="6000" dirty="0">
                <a:solidFill>
                  <a:srgbClr val="F26F46"/>
                </a:solidFill>
                <a:effectLst>
                  <a:outerShdw blurRad="38100" dist="38100" dir="2700000" algn="tl">
                    <a:srgbClr val="000000">
                      <a:alpha val="43137"/>
                    </a:srgbClr>
                  </a:outerShdw>
                </a:effectLst>
              </a:rPr>
              <a:t>76</a:t>
            </a:r>
          </a:p>
        </p:txBody>
      </p:sp>
      <p:sp>
        <p:nvSpPr>
          <p:cNvPr id="8" name="TextBox 7">
            <a:extLst>
              <a:ext uri="{FF2B5EF4-FFF2-40B4-BE49-F238E27FC236}">
                <a16:creationId xmlns:a16="http://schemas.microsoft.com/office/drawing/2014/main" id="{E4AA3127-B771-37AA-475F-AB301806E197}"/>
              </a:ext>
            </a:extLst>
          </p:cNvPr>
          <p:cNvSpPr txBox="1"/>
          <p:nvPr/>
        </p:nvSpPr>
        <p:spPr>
          <a:xfrm>
            <a:off x="8591736" y="2480412"/>
            <a:ext cx="3001224" cy="1200329"/>
          </a:xfrm>
          <a:prstGeom prst="rect">
            <a:avLst/>
          </a:prstGeom>
          <a:noFill/>
        </p:spPr>
        <p:txBody>
          <a:bodyPr wrap="square">
            <a:spAutoFit/>
          </a:bodyPr>
          <a:lstStyle/>
          <a:p>
            <a:r>
              <a:rPr lang="en-US" dirty="0">
                <a:solidFill>
                  <a:srgbClr val="292668"/>
                </a:solidFill>
              </a:rPr>
              <a:t>af SMV'er inden for hotel- og restaurationsbranchen har ikke nået et grundlæggende niveau af digital intensitet (</a:t>
            </a:r>
            <a:r>
              <a:rPr lang="en-US" dirty="0">
                <a:solidFill>
                  <a:srgbClr val="292668"/>
                </a:solidFill>
                <a:hlinkClick r:id="rId2">
                  <a:extLst>
                    <a:ext uri="{A12FA001-AC4F-418D-AE19-62706E023703}">
                      <ahyp:hlinkClr xmlns:ahyp="http://schemas.microsoft.com/office/drawing/2018/hyperlinkcolor" val="tx"/>
                    </a:ext>
                  </a:extLst>
                </a:hlinkClick>
              </a:rPr>
              <a:t>Digitalisering i Europa 2025</a:t>
            </a:r>
            <a:r>
              <a:rPr lang="en-US" dirty="0">
                <a:solidFill>
                  <a:srgbClr val="292668"/>
                </a:solidFill>
              </a:rPr>
              <a:t>)</a:t>
            </a:r>
            <a:endParaRPr lang="en-IE" dirty="0">
              <a:solidFill>
                <a:srgbClr val="292668"/>
              </a:solidFill>
            </a:endParaRPr>
          </a:p>
        </p:txBody>
      </p:sp>
      <p:sp>
        <p:nvSpPr>
          <p:cNvPr id="9" name="TextBox 8">
            <a:extLst>
              <a:ext uri="{FF2B5EF4-FFF2-40B4-BE49-F238E27FC236}">
                <a16:creationId xmlns:a16="http://schemas.microsoft.com/office/drawing/2014/main" id="{9B764981-356D-1D5B-4013-4FC07FB799EC}"/>
              </a:ext>
            </a:extLst>
          </p:cNvPr>
          <p:cNvSpPr txBox="1"/>
          <p:nvPr/>
        </p:nvSpPr>
        <p:spPr>
          <a:xfrm>
            <a:off x="8591735" y="5355499"/>
            <a:ext cx="3001225" cy="923330"/>
          </a:xfrm>
          <a:prstGeom prst="rect">
            <a:avLst/>
          </a:prstGeom>
          <a:noFill/>
        </p:spPr>
        <p:txBody>
          <a:bodyPr wrap="square">
            <a:spAutoFit/>
          </a:bodyPr>
          <a:lstStyle/>
          <a:p>
            <a:r>
              <a:rPr lang="en-US" dirty="0">
                <a:solidFill>
                  <a:srgbClr val="292668"/>
                </a:solidFill>
              </a:rPr>
              <a:t>af </a:t>
            </a:r>
            <a:r>
              <a:rPr lang="en-US" dirty="0" err="1">
                <a:solidFill>
                  <a:srgbClr val="292668"/>
                </a:solidFill>
              </a:rPr>
              <a:t>rejsende </a:t>
            </a:r>
            <a:r>
              <a:rPr lang="en-US" dirty="0">
                <a:solidFill>
                  <a:srgbClr val="292668"/>
                </a:solidFill>
              </a:rPr>
              <a:t>siger, at de ønsker at rejse mere bæredygtigt (</a:t>
            </a:r>
            <a:r>
              <a:rPr lang="en-US" dirty="0">
                <a:solidFill>
                  <a:srgbClr val="292668"/>
                </a:solidFill>
                <a:hlinkClick r:id="rId3">
                  <a:extLst>
                    <a:ext uri="{A12FA001-AC4F-418D-AE19-62706E023703}">
                      <ahyp:hlinkClr xmlns:ahyp="http://schemas.microsoft.com/office/drawing/2018/hyperlinkcolor" val="tx"/>
                    </a:ext>
                  </a:extLst>
                </a:hlinkClick>
              </a:rPr>
              <a:t>Booking.com 2023</a:t>
            </a:r>
            <a:r>
              <a:rPr lang="en-US" dirty="0">
                <a:solidFill>
                  <a:srgbClr val="292668"/>
                </a:solidFill>
              </a:rPr>
              <a:t>)</a:t>
            </a:r>
            <a:endParaRPr lang="en-IE" dirty="0">
              <a:solidFill>
                <a:srgbClr val="292668"/>
              </a:solidFill>
            </a:endParaRPr>
          </a:p>
        </p:txBody>
      </p:sp>
      <p:sp>
        <p:nvSpPr>
          <p:cNvPr id="10" name="TextBox 9">
            <a:extLst>
              <a:ext uri="{FF2B5EF4-FFF2-40B4-BE49-F238E27FC236}">
                <a16:creationId xmlns:a16="http://schemas.microsoft.com/office/drawing/2014/main" id="{CE7A4164-AFA6-6DA9-C115-4C1DD16CDBEC}"/>
              </a:ext>
            </a:extLst>
          </p:cNvPr>
          <p:cNvSpPr txBox="1"/>
          <p:nvPr/>
        </p:nvSpPr>
        <p:spPr>
          <a:xfrm>
            <a:off x="8591736" y="3848367"/>
            <a:ext cx="2439909" cy="923330"/>
          </a:xfrm>
          <a:prstGeom prst="rect">
            <a:avLst/>
          </a:prstGeom>
          <a:noFill/>
        </p:spPr>
        <p:txBody>
          <a:bodyPr wrap="square">
            <a:spAutoFit/>
          </a:bodyPr>
          <a:lstStyle/>
          <a:p>
            <a:r>
              <a:rPr lang="en-US" dirty="0">
                <a:solidFill>
                  <a:srgbClr val="292668"/>
                </a:solidFill>
              </a:rPr>
              <a:t>af et hotels CO2-aftryk stammer fra mad og drikkevarer (</a:t>
            </a:r>
            <a:r>
              <a:rPr lang="en-US" dirty="0">
                <a:solidFill>
                  <a:srgbClr val="292668"/>
                </a:solidFill>
                <a:hlinkClick r:id="rId4">
                  <a:extLst>
                    <a:ext uri="{A12FA001-AC4F-418D-AE19-62706E023703}">
                      <ahyp:hlinkClr xmlns:ahyp="http://schemas.microsoft.com/office/drawing/2018/hyperlinkcolor" val="tx"/>
                    </a:ext>
                  </a:extLst>
                </a:hlinkClick>
              </a:rPr>
              <a:t>Skift</a:t>
            </a:r>
            <a:r>
              <a:rPr lang="en-US" dirty="0">
                <a:solidFill>
                  <a:srgbClr val="292668"/>
                </a:solidFill>
              </a:rPr>
              <a:t>)</a:t>
            </a:r>
            <a:endParaRPr lang="en-IE" dirty="0">
              <a:solidFill>
                <a:srgbClr val="292668"/>
              </a:solidFill>
            </a:endParaRPr>
          </a:p>
        </p:txBody>
      </p:sp>
      <p:cxnSp>
        <p:nvCxnSpPr>
          <p:cNvPr id="11" name="Straight Connector 10">
            <a:extLst>
              <a:ext uri="{FF2B5EF4-FFF2-40B4-BE49-F238E27FC236}">
                <a16:creationId xmlns:a16="http://schemas.microsoft.com/office/drawing/2014/main" id="{3B2AEF07-D4BB-A99D-C62A-FB7077098A96}"/>
              </a:ext>
            </a:extLst>
          </p:cNvPr>
          <p:cNvCxnSpPr/>
          <p:nvPr/>
        </p:nvCxnSpPr>
        <p:spPr>
          <a:xfrm>
            <a:off x="6609030" y="2412101"/>
            <a:ext cx="0" cy="3820562"/>
          </a:xfrm>
          <a:prstGeom prst="line">
            <a:avLst/>
          </a:prstGeom>
          <a:ln w="28575">
            <a:solidFill>
              <a:srgbClr val="7473B6"/>
            </a:solidFill>
          </a:ln>
        </p:spPr>
        <p:style>
          <a:lnRef idx="1">
            <a:schemeClr val="accent1"/>
          </a:lnRef>
          <a:fillRef idx="0">
            <a:schemeClr val="accent1"/>
          </a:fillRef>
          <a:effectRef idx="0">
            <a:schemeClr val="accent1"/>
          </a:effectRef>
          <a:fontRef idx="minor">
            <a:schemeClr val="tx1"/>
          </a:fontRef>
        </p:style>
      </p:cxnSp>
      <p:grpSp>
        <p:nvGrpSpPr>
          <p:cNvPr id="12" name="Graphic 3">
            <a:extLst>
              <a:ext uri="{FF2B5EF4-FFF2-40B4-BE49-F238E27FC236}">
                <a16:creationId xmlns:a16="http://schemas.microsoft.com/office/drawing/2014/main" id="{732FD058-162C-23C7-6788-2834045C1A4E}"/>
              </a:ext>
            </a:extLst>
          </p:cNvPr>
          <p:cNvGrpSpPr/>
          <p:nvPr/>
        </p:nvGrpSpPr>
        <p:grpSpPr>
          <a:xfrm>
            <a:off x="9811690" y="597832"/>
            <a:ext cx="948997" cy="948995"/>
            <a:chOff x="665400" y="3833425"/>
            <a:chExt cx="948997" cy="948995"/>
          </a:xfrm>
          <a:solidFill>
            <a:schemeClr val="bg1"/>
          </a:solidFill>
        </p:grpSpPr>
        <p:sp>
          <p:nvSpPr>
            <p:cNvPr id="13" name="Freeform 1464">
              <a:extLst>
                <a:ext uri="{FF2B5EF4-FFF2-40B4-BE49-F238E27FC236}">
                  <a16:creationId xmlns:a16="http://schemas.microsoft.com/office/drawing/2014/main" id="{DEDC9F9C-1B59-1DA2-D858-CA45BFFEC62F}"/>
                </a:ext>
              </a:extLst>
            </p:cNvPr>
            <p:cNvSpPr/>
            <p:nvPr/>
          </p:nvSpPr>
          <p:spPr>
            <a:xfrm>
              <a:off x="665400" y="3833425"/>
              <a:ext cx="948997" cy="948995"/>
            </a:xfrm>
            <a:custGeom>
              <a:avLst/>
              <a:gdLst>
                <a:gd name="connsiteX0" fmla="*/ 872200 w 948997"/>
                <a:gd name="connsiteY0" fmla="*/ 677462 h 948995"/>
                <a:gd name="connsiteX1" fmla="*/ 641808 w 948997"/>
                <a:gd name="connsiteY1" fmla="*/ 677462 h 948995"/>
                <a:gd name="connsiteX2" fmla="*/ 641808 w 948997"/>
                <a:gd name="connsiteY2" fmla="*/ 320903 h 948995"/>
                <a:gd name="connsiteX3" fmla="*/ 658264 w 948997"/>
                <a:gd name="connsiteY3" fmla="*/ 312675 h 948995"/>
                <a:gd name="connsiteX4" fmla="*/ 713120 w 948997"/>
                <a:gd name="connsiteY4" fmla="*/ 381244 h 948995"/>
                <a:gd name="connsiteX5" fmla="*/ 671978 w 948997"/>
                <a:gd name="connsiteY5" fmla="*/ 477240 h 948995"/>
                <a:gd name="connsiteX6" fmla="*/ 809116 w 948997"/>
                <a:gd name="connsiteY6" fmla="*/ 614379 h 948995"/>
                <a:gd name="connsiteX7" fmla="*/ 946255 w 948997"/>
                <a:gd name="connsiteY7" fmla="*/ 477240 h 948995"/>
                <a:gd name="connsiteX8" fmla="*/ 809116 w 948997"/>
                <a:gd name="connsiteY8" fmla="*/ 340102 h 948995"/>
                <a:gd name="connsiteX9" fmla="*/ 735062 w 948997"/>
                <a:gd name="connsiteY9" fmla="*/ 362045 h 948995"/>
                <a:gd name="connsiteX10" fmla="*/ 680206 w 948997"/>
                <a:gd name="connsiteY10" fmla="*/ 293475 h 948995"/>
                <a:gd name="connsiteX11" fmla="*/ 732319 w 948997"/>
                <a:gd name="connsiteY11" fmla="*/ 186508 h 948995"/>
                <a:gd name="connsiteX12" fmla="*/ 784432 w 948997"/>
                <a:gd name="connsiteY12" fmla="*/ 186508 h 948995"/>
                <a:gd name="connsiteX13" fmla="*/ 814602 w 948997"/>
                <a:gd name="connsiteY13" fmla="*/ 246849 h 948995"/>
                <a:gd name="connsiteX14" fmla="*/ 940769 w 948997"/>
                <a:gd name="connsiteY14" fmla="*/ 246849 h 948995"/>
                <a:gd name="connsiteX15" fmla="*/ 902371 w 948997"/>
                <a:gd name="connsiteY15" fmla="*/ 170051 h 948995"/>
                <a:gd name="connsiteX16" fmla="*/ 940769 w 948997"/>
                <a:gd name="connsiteY16" fmla="*/ 93254 h 948995"/>
                <a:gd name="connsiteX17" fmla="*/ 814602 w 948997"/>
                <a:gd name="connsiteY17" fmla="*/ 93254 h 948995"/>
                <a:gd name="connsiteX18" fmla="*/ 784432 w 948997"/>
                <a:gd name="connsiteY18" fmla="*/ 153594 h 948995"/>
                <a:gd name="connsiteX19" fmla="*/ 732319 w 948997"/>
                <a:gd name="connsiteY19" fmla="*/ 153594 h 948995"/>
                <a:gd name="connsiteX20" fmla="*/ 565010 w 948997"/>
                <a:gd name="connsiteY20" fmla="*/ 0 h 948995"/>
                <a:gd name="connsiteX21" fmla="*/ 458042 w 948997"/>
                <a:gd name="connsiteY21" fmla="*/ 38399 h 948995"/>
                <a:gd name="connsiteX22" fmla="*/ 414158 w 948997"/>
                <a:gd name="connsiteY22" fmla="*/ 0 h 948995"/>
                <a:gd name="connsiteX23" fmla="*/ 230393 w 948997"/>
                <a:gd name="connsiteY23" fmla="*/ 0 h 948995"/>
                <a:gd name="connsiteX24" fmla="*/ 186508 w 948997"/>
                <a:gd name="connsiteY24" fmla="*/ 30170 h 948995"/>
                <a:gd name="connsiteX25" fmla="*/ 76798 w 948997"/>
                <a:gd name="connsiteY25" fmla="*/ 30170 h 948995"/>
                <a:gd name="connsiteX26" fmla="*/ 0 w 948997"/>
                <a:gd name="connsiteY26" fmla="*/ 106968 h 948995"/>
                <a:gd name="connsiteX27" fmla="*/ 0 w 948997"/>
                <a:gd name="connsiteY27" fmla="*/ 872198 h 948995"/>
                <a:gd name="connsiteX28" fmla="*/ 76798 w 948997"/>
                <a:gd name="connsiteY28" fmla="*/ 948995 h 948995"/>
                <a:gd name="connsiteX29" fmla="*/ 565010 w 948997"/>
                <a:gd name="connsiteY29" fmla="*/ 948995 h 948995"/>
                <a:gd name="connsiteX30" fmla="*/ 641808 w 948997"/>
                <a:gd name="connsiteY30" fmla="*/ 872198 h 948995"/>
                <a:gd name="connsiteX31" fmla="*/ 641808 w 948997"/>
                <a:gd name="connsiteY31" fmla="*/ 825571 h 948995"/>
                <a:gd name="connsiteX32" fmla="*/ 872200 w 948997"/>
                <a:gd name="connsiteY32" fmla="*/ 825571 h 948995"/>
                <a:gd name="connsiteX33" fmla="*/ 948998 w 948997"/>
                <a:gd name="connsiteY33" fmla="*/ 748774 h 948995"/>
                <a:gd name="connsiteX34" fmla="*/ 872200 w 948997"/>
                <a:gd name="connsiteY34" fmla="*/ 677462 h 948995"/>
                <a:gd name="connsiteX35" fmla="*/ 872200 w 948997"/>
                <a:gd name="connsiteY35" fmla="*/ 677462 h 948995"/>
                <a:gd name="connsiteX36" fmla="*/ 918827 w 948997"/>
                <a:gd name="connsiteY36" fmla="*/ 477240 h 948995"/>
                <a:gd name="connsiteX37" fmla="*/ 811859 w 948997"/>
                <a:gd name="connsiteY37" fmla="*/ 584208 h 948995"/>
                <a:gd name="connsiteX38" fmla="*/ 704891 w 948997"/>
                <a:gd name="connsiteY38" fmla="*/ 477240 h 948995"/>
                <a:gd name="connsiteX39" fmla="*/ 811859 w 948997"/>
                <a:gd name="connsiteY39" fmla="*/ 370273 h 948995"/>
                <a:gd name="connsiteX40" fmla="*/ 918827 w 948997"/>
                <a:gd name="connsiteY40" fmla="*/ 477240 h 948995"/>
                <a:gd name="connsiteX41" fmla="*/ 918827 w 948997"/>
                <a:gd name="connsiteY41" fmla="*/ 477240 h 948995"/>
                <a:gd name="connsiteX42" fmla="*/ 836544 w 948997"/>
                <a:gd name="connsiteY42" fmla="*/ 216678 h 948995"/>
                <a:gd name="connsiteX43" fmla="*/ 820088 w 948997"/>
                <a:gd name="connsiteY43" fmla="*/ 186508 h 948995"/>
                <a:gd name="connsiteX44" fmla="*/ 877686 w 948997"/>
                <a:gd name="connsiteY44" fmla="*/ 186508 h 948995"/>
                <a:gd name="connsiteX45" fmla="*/ 894142 w 948997"/>
                <a:gd name="connsiteY45" fmla="*/ 216678 h 948995"/>
                <a:gd name="connsiteX46" fmla="*/ 836544 w 948997"/>
                <a:gd name="connsiteY46" fmla="*/ 216678 h 948995"/>
                <a:gd name="connsiteX47" fmla="*/ 836544 w 948997"/>
                <a:gd name="connsiteY47" fmla="*/ 126167 h 948995"/>
                <a:gd name="connsiteX48" fmla="*/ 894142 w 948997"/>
                <a:gd name="connsiteY48" fmla="*/ 126167 h 948995"/>
                <a:gd name="connsiteX49" fmla="*/ 877686 w 948997"/>
                <a:gd name="connsiteY49" fmla="*/ 156337 h 948995"/>
                <a:gd name="connsiteX50" fmla="*/ 820088 w 948997"/>
                <a:gd name="connsiteY50" fmla="*/ 156337 h 948995"/>
                <a:gd name="connsiteX51" fmla="*/ 836544 w 948997"/>
                <a:gd name="connsiteY51" fmla="*/ 126167 h 948995"/>
                <a:gd name="connsiteX52" fmla="*/ 186508 w 948997"/>
                <a:gd name="connsiteY52" fmla="*/ 126167 h 948995"/>
                <a:gd name="connsiteX53" fmla="*/ 230393 w 948997"/>
                <a:gd name="connsiteY53" fmla="*/ 156337 h 948995"/>
                <a:gd name="connsiteX54" fmla="*/ 400444 w 948997"/>
                <a:gd name="connsiteY54" fmla="*/ 156337 h 948995"/>
                <a:gd name="connsiteX55" fmla="*/ 400444 w 948997"/>
                <a:gd name="connsiteY55" fmla="*/ 172794 h 948995"/>
                <a:gd name="connsiteX56" fmla="*/ 455300 w 948997"/>
                <a:gd name="connsiteY56" fmla="*/ 296218 h 948995"/>
                <a:gd name="connsiteX57" fmla="*/ 430615 w 948997"/>
                <a:gd name="connsiteY57" fmla="*/ 326389 h 948995"/>
                <a:gd name="connsiteX58" fmla="*/ 323647 w 948997"/>
                <a:gd name="connsiteY58" fmla="*/ 293475 h 948995"/>
                <a:gd name="connsiteX59" fmla="*/ 126167 w 948997"/>
                <a:gd name="connsiteY59" fmla="*/ 490954 h 948995"/>
                <a:gd name="connsiteX60" fmla="*/ 323647 w 948997"/>
                <a:gd name="connsiteY60" fmla="*/ 688433 h 948995"/>
                <a:gd name="connsiteX61" fmla="*/ 521126 w 948997"/>
                <a:gd name="connsiteY61" fmla="*/ 490954 h 948995"/>
                <a:gd name="connsiteX62" fmla="*/ 455300 w 948997"/>
                <a:gd name="connsiteY62" fmla="*/ 342845 h 948995"/>
                <a:gd name="connsiteX63" fmla="*/ 479984 w 948997"/>
                <a:gd name="connsiteY63" fmla="*/ 312675 h 948995"/>
                <a:gd name="connsiteX64" fmla="*/ 554039 w 948997"/>
                <a:gd name="connsiteY64" fmla="*/ 337360 h 948995"/>
                <a:gd name="connsiteX65" fmla="*/ 554039 w 948997"/>
                <a:gd name="connsiteY65" fmla="*/ 677462 h 948995"/>
                <a:gd name="connsiteX66" fmla="*/ 474499 w 948997"/>
                <a:gd name="connsiteY66" fmla="*/ 677462 h 948995"/>
                <a:gd name="connsiteX67" fmla="*/ 364788 w 948997"/>
                <a:gd name="connsiteY67" fmla="*/ 718604 h 948995"/>
                <a:gd name="connsiteX68" fmla="*/ 340103 w 948997"/>
                <a:gd name="connsiteY68" fmla="*/ 754260 h 948995"/>
                <a:gd name="connsiteX69" fmla="*/ 364788 w 948997"/>
                <a:gd name="connsiteY69" fmla="*/ 789916 h 948995"/>
                <a:gd name="connsiteX70" fmla="*/ 474499 w 948997"/>
                <a:gd name="connsiteY70" fmla="*/ 831057 h 948995"/>
                <a:gd name="connsiteX71" fmla="*/ 554039 w 948997"/>
                <a:gd name="connsiteY71" fmla="*/ 831057 h 948995"/>
                <a:gd name="connsiteX72" fmla="*/ 554039 w 948997"/>
                <a:gd name="connsiteY72" fmla="*/ 861227 h 948995"/>
                <a:gd name="connsiteX73" fmla="*/ 93254 w 948997"/>
                <a:gd name="connsiteY73" fmla="*/ 861227 h 948995"/>
                <a:gd name="connsiteX74" fmla="*/ 93254 w 948997"/>
                <a:gd name="connsiteY74" fmla="*/ 126167 h 948995"/>
                <a:gd name="connsiteX75" fmla="*/ 186508 w 948997"/>
                <a:gd name="connsiteY75" fmla="*/ 126167 h 948995"/>
                <a:gd name="connsiteX76" fmla="*/ 397701 w 948997"/>
                <a:gd name="connsiteY76" fmla="*/ 570495 h 948995"/>
                <a:gd name="connsiteX77" fmla="*/ 367531 w 948997"/>
                <a:gd name="connsiteY77" fmla="*/ 570495 h 948995"/>
                <a:gd name="connsiteX78" fmla="*/ 367531 w 948997"/>
                <a:gd name="connsiteY78" fmla="*/ 447070 h 948995"/>
                <a:gd name="connsiteX79" fmla="*/ 397701 w 948997"/>
                <a:gd name="connsiteY79" fmla="*/ 447070 h 948995"/>
                <a:gd name="connsiteX80" fmla="*/ 397701 w 948997"/>
                <a:gd name="connsiteY80" fmla="*/ 570495 h 948995"/>
                <a:gd name="connsiteX81" fmla="*/ 337360 w 948997"/>
                <a:gd name="connsiteY81" fmla="*/ 570495 h 948995"/>
                <a:gd name="connsiteX82" fmla="*/ 307190 w 948997"/>
                <a:gd name="connsiteY82" fmla="*/ 570495 h 948995"/>
                <a:gd name="connsiteX83" fmla="*/ 307190 w 948997"/>
                <a:gd name="connsiteY83" fmla="*/ 416900 h 948995"/>
                <a:gd name="connsiteX84" fmla="*/ 337360 w 948997"/>
                <a:gd name="connsiteY84" fmla="*/ 416900 h 948995"/>
                <a:gd name="connsiteX85" fmla="*/ 337360 w 948997"/>
                <a:gd name="connsiteY85" fmla="*/ 570495 h 948995"/>
                <a:gd name="connsiteX86" fmla="*/ 277020 w 948997"/>
                <a:gd name="connsiteY86" fmla="*/ 570495 h 948995"/>
                <a:gd name="connsiteX87" fmla="*/ 246849 w 948997"/>
                <a:gd name="connsiteY87" fmla="*/ 570495 h 948995"/>
                <a:gd name="connsiteX88" fmla="*/ 246849 w 948997"/>
                <a:gd name="connsiteY88" fmla="*/ 510154 h 948995"/>
                <a:gd name="connsiteX89" fmla="*/ 277020 w 948997"/>
                <a:gd name="connsiteY89" fmla="*/ 510154 h 948995"/>
                <a:gd name="connsiteX90" fmla="*/ 277020 w 948997"/>
                <a:gd name="connsiteY90" fmla="*/ 570495 h 948995"/>
                <a:gd name="connsiteX91" fmla="*/ 452557 w 948997"/>
                <a:gd name="connsiteY91" fmla="*/ 600665 h 948995"/>
                <a:gd name="connsiteX92" fmla="*/ 323647 w 948997"/>
                <a:gd name="connsiteY92" fmla="*/ 661005 h 948995"/>
                <a:gd name="connsiteX93" fmla="*/ 194737 w 948997"/>
                <a:gd name="connsiteY93" fmla="*/ 600665 h 948995"/>
                <a:gd name="connsiteX94" fmla="*/ 452557 w 948997"/>
                <a:gd name="connsiteY94" fmla="*/ 600665 h 948995"/>
                <a:gd name="connsiteX95" fmla="*/ 471756 w 948997"/>
                <a:gd name="connsiteY95" fmla="*/ 570495 h 948995"/>
                <a:gd name="connsiteX96" fmla="*/ 427872 w 948997"/>
                <a:gd name="connsiteY96" fmla="*/ 570495 h 948995"/>
                <a:gd name="connsiteX97" fmla="*/ 427872 w 948997"/>
                <a:gd name="connsiteY97" fmla="*/ 416900 h 948995"/>
                <a:gd name="connsiteX98" fmla="*/ 367531 w 948997"/>
                <a:gd name="connsiteY98" fmla="*/ 416900 h 948995"/>
                <a:gd name="connsiteX99" fmla="*/ 367531 w 948997"/>
                <a:gd name="connsiteY99" fmla="*/ 386729 h 948995"/>
                <a:gd name="connsiteX100" fmla="*/ 277020 w 948997"/>
                <a:gd name="connsiteY100" fmla="*/ 386729 h 948995"/>
                <a:gd name="connsiteX101" fmla="*/ 277020 w 948997"/>
                <a:gd name="connsiteY101" fmla="*/ 477240 h 948995"/>
                <a:gd name="connsiteX102" fmla="*/ 216679 w 948997"/>
                <a:gd name="connsiteY102" fmla="*/ 477240 h 948995"/>
                <a:gd name="connsiteX103" fmla="*/ 216679 w 948997"/>
                <a:gd name="connsiteY103" fmla="*/ 567752 h 948995"/>
                <a:gd name="connsiteX104" fmla="*/ 172794 w 948997"/>
                <a:gd name="connsiteY104" fmla="*/ 567752 h 948995"/>
                <a:gd name="connsiteX105" fmla="*/ 153595 w 948997"/>
                <a:gd name="connsiteY105" fmla="*/ 490954 h 948995"/>
                <a:gd name="connsiteX106" fmla="*/ 320904 w 948997"/>
                <a:gd name="connsiteY106" fmla="*/ 323646 h 948995"/>
                <a:gd name="connsiteX107" fmla="*/ 488213 w 948997"/>
                <a:gd name="connsiteY107" fmla="*/ 490954 h 948995"/>
                <a:gd name="connsiteX108" fmla="*/ 471756 w 948997"/>
                <a:gd name="connsiteY108" fmla="*/ 570495 h 948995"/>
                <a:gd name="connsiteX109" fmla="*/ 471756 w 948997"/>
                <a:gd name="connsiteY109" fmla="*/ 570495 h 948995"/>
                <a:gd name="connsiteX110" fmla="*/ 373017 w 948997"/>
                <a:gd name="connsiteY110" fmla="*/ 759745 h 948995"/>
                <a:gd name="connsiteX111" fmla="*/ 367531 w 948997"/>
                <a:gd name="connsiteY111" fmla="*/ 754260 h 948995"/>
                <a:gd name="connsiteX112" fmla="*/ 373017 w 948997"/>
                <a:gd name="connsiteY112" fmla="*/ 748774 h 948995"/>
                <a:gd name="connsiteX113" fmla="*/ 460785 w 948997"/>
                <a:gd name="connsiteY113" fmla="*/ 715861 h 948995"/>
                <a:gd name="connsiteX114" fmla="*/ 460785 w 948997"/>
                <a:gd name="connsiteY114" fmla="*/ 795401 h 948995"/>
                <a:gd name="connsiteX115" fmla="*/ 373017 w 948997"/>
                <a:gd name="connsiteY115" fmla="*/ 759745 h 948995"/>
                <a:gd name="connsiteX116" fmla="*/ 490955 w 948997"/>
                <a:gd name="connsiteY116" fmla="*/ 798144 h 948995"/>
                <a:gd name="connsiteX117" fmla="*/ 490955 w 948997"/>
                <a:gd name="connsiteY117" fmla="*/ 767973 h 948995"/>
                <a:gd name="connsiteX118" fmla="*/ 795403 w 948997"/>
                <a:gd name="connsiteY118" fmla="*/ 767973 h 948995"/>
                <a:gd name="connsiteX119" fmla="*/ 795403 w 948997"/>
                <a:gd name="connsiteY119" fmla="*/ 798144 h 948995"/>
                <a:gd name="connsiteX120" fmla="*/ 490955 w 948997"/>
                <a:gd name="connsiteY120" fmla="*/ 798144 h 948995"/>
                <a:gd name="connsiteX121" fmla="*/ 795403 w 948997"/>
                <a:gd name="connsiteY121" fmla="*/ 737803 h 948995"/>
                <a:gd name="connsiteX122" fmla="*/ 490955 w 948997"/>
                <a:gd name="connsiteY122" fmla="*/ 737803 h 948995"/>
                <a:gd name="connsiteX123" fmla="*/ 490955 w 948997"/>
                <a:gd name="connsiteY123" fmla="*/ 707633 h 948995"/>
                <a:gd name="connsiteX124" fmla="*/ 795403 w 948997"/>
                <a:gd name="connsiteY124" fmla="*/ 707633 h 948995"/>
                <a:gd name="connsiteX125" fmla="*/ 795403 w 948997"/>
                <a:gd name="connsiteY125" fmla="*/ 737803 h 948995"/>
                <a:gd name="connsiteX126" fmla="*/ 611637 w 948997"/>
                <a:gd name="connsiteY126" fmla="*/ 677462 h 948995"/>
                <a:gd name="connsiteX127" fmla="*/ 581467 w 948997"/>
                <a:gd name="connsiteY127" fmla="*/ 677462 h 948995"/>
                <a:gd name="connsiteX128" fmla="*/ 581467 w 948997"/>
                <a:gd name="connsiteY128" fmla="*/ 340102 h 948995"/>
                <a:gd name="connsiteX129" fmla="*/ 611637 w 948997"/>
                <a:gd name="connsiteY129" fmla="*/ 334617 h 948995"/>
                <a:gd name="connsiteX130" fmla="*/ 611637 w 948997"/>
                <a:gd name="connsiteY130" fmla="*/ 677462 h 948995"/>
                <a:gd name="connsiteX131" fmla="*/ 567753 w 948997"/>
                <a:gd name="connsiteY131" fmla="*/ 32913 h 948995"/>
                <a:gd name="connsiteX132" fmla="*/ 704891 w 948997"/>
                <a:gd name="connsiteY132" fmla="*/ 156337 h 948995"/>
                <a:gd name="connsiteX133" fmla="*/ 641808 w 948997"/>
                <a:gd name="connsiteY133" fmla="*/ 156337 h 948995"/>
                <a:gd name="connsiteX134" fmla="*/ 567753 w 948997"/>
                <a:gd name="connsiteY134" fmla="*/ 95997 h 948995"/>
                <a:gd name="connsiteX135" fmla="*/ 490955 w 948997"/>
                <a:gd name="connsiteY135" fmla="*/ 172794 h 948995"/>
                <a:gd name="connsiteX136" fmla="*/ 567753 w 948997"/>
                <a:gd name="connsiteY136" fmla="*/ 249591 h 948995"/>
                <a:gd name="connsiteX137" fmla="*/ 641808 w 948997"/>
                <a:gd name="connsiteY137" fmla="*/ 189250 h 948995"/>
                <a:gd name="connsiteX138" fmla="*/ 704891 w 948997"/>
                <a:gd name="connsiteY138" fmla="*/ 189250 h 948995"/>
                <a:gd name="connsiteX139" fmla="*/ 567753 w 948997"/>
                <a:gd name="connsiteY139" fmla="*/ 312675 h 948995"/>
                <a:gd name="connsiteX140" fmla="*/ 430615 w 948997"/>
                <a:gd name="connsiteY140" fmla="*/ 175537 h 948995"/>
                <a:gd name="connsiteX141" fmla="*/ 567753 w 948997"/>
                <a:gd name="connsiteY141" fmla="*/ 32913 h 948995"/>
                <a:gd name="connsiteX142" fmla="*/ 567753 w 948997"/>
                <a:gd name="connsiteY142" fmla="*/ 32913 h 948995"/>
                <a:gd name="connsiteX143" fmla="*/ 608895 w 948997"/>
                <a:gd name="connsiteY143" fmla="*/ 186508 h 948995"/>
                <a:gd name="connsiteX144" fmla="*/ 565010 w 948997"/>
                <a:gd name="connsiteY144" fmla="*/ 216678 h 948995"/>
                <a:gd name="connsiteX145" fmla="*/ 518383 w 948997"/>
                <a:gd name="connsiteY145" fmla="*/ 170051 h 948995"/>
                <a:gd name="connsiteX146" fmla="*/ 565010 w 948997"/>
                <a:gd name="connsiteY146" fmla="*/ 123424 h 948995"/>
                <a:gd name="connsiteX147" fmla="*/ 608895 w 948997"/>
                <a:gd name="connsiteY147" fmla="*/ 153594 h 948995"/>
                <a:gd name="connsiteX148" fmla="*/ 551296 w 948997"/>
                <a:gd name="connsiteY148" fmla="*/ 153594 h 948995"/>
                <a:gd name="connsiteX149" fmla="*/ 551296 w 948997"/>
                <a:gd name="connsiteY149" fmla="*/ 183765 h 948995"/>
                <a:gd name="connsiteX150" fmla="*/ 608895 w 948997"/>
                <a:gd name="connsiteY150" fmla="*/ 183765 h 948995"/>
                <a:gd name="connsiteX151" fmla="*/ 213936 w 948997"/>
                <a:gd name="connsiteY151" fmla="*/ 49370 h 948995"/>
                <a:gd name="connsiteX152" fmla="*/ 230393 w 948997"/>
                <a:gd name="connsiteY152" fmla="*/ 32913 h 948995"/>
                <a:gd name="connsiteX153" fmla="*/ 414158 w 948997"/>
                <a:gd name="connsiteY153" fmla="*/ 32913 h 948995"/>
                <a:gd name="connsiteX154" fmla="*/ 430615 w 948997"/>
                <a:gd name="connsiteY154" fmla="*/ 49370 h 948995"/>
                <a:gd name="connsiteX155" fmla="*/ 430615 w 948997"/>
                <a:gd name="connsiteY155" fmla="*/ 74054 h 948995"/>
                <a:gd name="connsiteX156" fmla="*/ 405930 w 948997"/>
                <a:gd name="connsiteY156" fmla="*/ 123424 h 948995"/>
                <a:gd name="connsiteX157" fmla="*/ 230393 w 948997"/>
                <a:gd name="connsiteY157" fmla="*/ 123424 h 948995"/>
                <a:gd name="connsiteX158" fmla="*/ 213936 w 948997"/>
                <a:gd name="connsiteY158" fmla="*/ 106968 h 948995"/>
                <a:gd name="connsiteX159" fmla="*/ 213936 w 948997"/>
                <a:gd name="connsiteY159" fmla="*/ 49370 h 948995"/>
                <a:gd name="connsiteX160" fmla="*/ 611637 w 948997"/>
                <a:gd name="connsiteY160" fmla="*/ 874941 h 948995"/>
                <a:gd name="connsiteX161" fmla="*/ 565010 w 948997"/>
                <a:gd name="connsiteY161" fmla="*/ 921568 h 948995"/>
                <a:gd name="connsiteX162" fmla="*/ 76798 w 948997"/>
                <a:gd name="connsiteY162" fmla="*/ 921568 h 948995"/>
                <a:gd name="connsiteX163" fmla="*/ 30171 w 948997"/>
                <a:gd name="connsiteY163" fmla="*/ 874941 h 948995"/>
                <a:gd name="connsiteX164" fmla="*/ 30171 w 948997"/>
                <a:gd name="connsiteY164" fmla="*/ 109710 h 948995"/>
                <a:gd name="connsiteX165" fmla="*/ 76798 w 948997"/>
                <a:gd name="connsiteY165" fmla="*/ 63084 h 948995"/>
                <a:gd name="connsiteX166" fmla="*/ 183766 w 948997"/>
                <a:gd name="connsiteY166" fmla="*/ 63084 h 948995"/>
                <a:gd name="connsiteX167" fmla="*/ 183766 w 948997"/>
                <a:gd name="connsiteY167" fmla="*/ 93254 h 948995"/>
                <a:gd name="connsiteX168" fmla="*/ 93254 w 948997"/>
                <a:gd name="connsiteY168" fmla="*/ 93254 h 948995"/>
                <a:gd name="connsiteX169" fmla="*/ 63084 w 948997"/>
                <a:gd name="connsiteY169" fmla="*/ 123424 h 948995"/>
                <a:gd name="connsiteX170" fmla="*/ 63084 w 948997"/>
                <a:gd name="connsiteY170" fmla="*/ 858485 h 948995"/>
                <a:gd name="connsiteX171" fmla="*/ 93254 w 948997"/>
                <a:gd name="connsiteY171" fmla="*/ 888655 h 948995"/>
                <a:gd name="connsiteX172" fmla="*/ 551296 w 948997"/>
                <a:gd name="connsiteY172" fmla="*/ 888655 h 948995"/>
                <a:gd name="connsiteX173" fmla="*/ 581467 w 948997"/>
                <a:gd name="connsiteY173" fmla="*/ 858485 h 948995"/>
                <a:gd name="connsiteX174" fmla="*/ 581467 w 948997"/>
                <a:gd name="connsiteY174" fmla="*/ 828314 h 948995"/>
                <a:gd name="connsiteX175" fmla="*/ 611637 w 948997"/>
                <a:gd name="connsiteY175" fmla="*/ 828314 h 948995"/>
                <a:gd name="connsiteX176" fmla="*/ 611637 w 948997"/>
                <a:gd name="connsiteY176" fmla="*/ 874941 h 948995"/>
                <a:gd name="connsiteX177" fmla="*/ 872200 w 948997"/>
                <a:gd name="connsiteY177" fmla="*/ 798144 h 948995"/>
                <a:gd name="connsiteX178" fmla="*/ 825573 w 948997"/>
                <a:gd name="connsiteY178" fmla="*/ 798144 h 948995"/>
                <a:gd name="connsiteX179" fmla="*/ 825573 w 948997"/>
                <a:gd name="connsiteY179" fmla="*/ 707633 h 948995"/>
                <a:gd name="connsiteX180" fmla="*/ 872200 w 948997"/>
                <a:gd name="connsiteY180" fmla="*/ 707633 h 948995"/>
                <a:gd name="connsiteX181" fmla="*/ 918827 w 948997"/>
                <a:gd name="connsiteY181" fmla="*/ 754260 h 948995"/>
                <a:gd name="connsiteX182" fmla="*/ 872200 w 948997"/>
                <a:gd name="connsiteY182" fmla="*/ 798144 h 948995"/>
                <a:gd name="connsiteX183" fmla="*/ 872200 w 948997"/>
                <a:gd name="connsiteY183" fmla="*/ 798144 h 94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948997" h="948995">
                  <a:moveTo>
                    <a:pt x="872200" y="677462"/>
                  </a:moveTo>
                  <a:lnTo>
                    <a:pt x="641808" y="677462"/>
                  </a:lnTo>
                  <a:lnTo>
                    <a:pt x="641808" y="320903"/>
                  </a:lnTo>
                  <a:cubicBezTo>
                    <a:pt x="647293" y="318160"/>
                    <a:pt x="652779" y="315418"/>
                    <a:pt x="658264" y="312675"/>
                  </a:cubicBezTo>
                  <a:lnTo>
                    <a:pt x="713120" y="381244"/>
                  </a:lnTo>
                  <a:cubicBezTo>
                    <a:pt x="688435" y="405929"/>
                    <a:pt x="671978" y="441584"/>
                    <a:pt x="671978" y="477240"/>
                  </a:cubicBezTo>
                  <a:cubicBezTo>
                    <a:pt x="671978" y="554038"/>
                    <a:pt x="735062" y="614379"/>
                    <a:pt x="809116" y="614379"/>
                  </a:cubicBezTo>
                  <a:cubicBezTo>
                    <a:pt x="883171" y="614379"/>
                    <a:pt x="946255" y="551295"/>
                    <a:pt x="946255" y="477240"/>
                  </a:cubicBezTo>
                  <a:cubicBezTo>
                    <a:pt x="946255" y="400443"/>
                    <a:pt x="883171" y="340102"/>
                    <a:pt x="809116" y="340102"/>
                  </a:cubicBezTo>
                  <a:cubicBezTo>
                    <a:pt x="781689" y="340102"/>
                    <a:pt x="757004" y="348331"/>
                    <a:pt x="735062" y="362045"/>
                  </a:cubicBezTo>
                  <a:lnTo>
                    <a:pt x="680206" y="293475"/>
                  </a:lnTo>
                  <a:cubicBezTo>
                    <a:pt x="707634" y="266048"/>
                    <a:pt x="726833" y="230392"/>
                    <a:pt x="732319" y="186508"/>
                  </a:cubicBezTo>
                  <a:lnTo>
                    <a:pt x="784432" y="186508"/>
                  </a:lnTo>
                  <a:lnTo>
                    <a:pt x="814602" y="246849"/>
                  </a:lnTo>
                  <a:lnTo>
                    <a:pt x="940769" y="246849"/>
                  </a:lnTo>
                  <a:lnTo>
                    <a:pt x="902371" y="170051"/>
                  </a:lnTo>
                  <a:lnTo>
                    <a:pt x="940769" y="93254"/>
                  </a:lnTo>
                  <a:lnTo>
                    <a:pt x="814602" y="93254"/>
                  </a:lnTo>
                  <a:lnTo>
                    <a:pt x="784432" y="153594"/>
                  </a:lnTo>
                  <a:lnTo>
                    <a:pt x="732319" y="153594"/>
                  </a:lnTo>
                  <a:cubicBezTo>
                    <a:pt x="724091" y="68569"/>
                    <a:pt x="652779" y="0"/>
                    <a:pt x="565010" y="0"/>
                  </a:cubicBezTo>
                  <a:cubicBezTo>
                    <a:pt x="523869" y="0"/>
                    <a:pt x="485470" y="13714"/>
                    <a:pt x="458042" y="38399"/>
                  </a:cubicBezTo>
                  <a:cubicBezTo>
                    <a:pt x="455300" y="16456"/>
                    <a:pt x="436100" y="0"/>
                    <a:pt x="414158" y="0"/>
                  </a:cubicBezTo>
                  <a:lnTo>
                    <a:pt x="230393" y="0"/>
                  </a:lnTo>
                  <a:cubicBezTo>
                    <a:pt x="211193" y="0"/>
                    <a:pt x="194737" y="13714"/>
                    <a:pt x="186508" y="30170"/>
                  </a:cubicBezTo>
                  <a:lnTo>
                    <a:pt x="76798" y="30170"/>
                  </a:lnTo>
                  <a:cubicBezTo>
                    <a:pt x="35656" y="30170"/>
                    <a:pt x="0" y="65826"/>
                    <a:pt x="0" y="106968"/>
                  </a:cubicBezTo>
                  <a:lnTo>
                    <a:pt x="0" y="872198"/>
                  </a:lnTo>
                  <a:cubicBezTo>
                    <a:pt x="0" y="913340"/>
                    <a:pt x="35656" y="948995"/>
                    <a:pt x="76798" y="948995"/>
                  </a:cubicBezTo>
                  <a:lnTo>
                    <a:pt x="565010" y="948995"/>
                  </a:lnTo>
                  <a:cubicBezTo>
                    <a:pt x="606152" y="948995"/>
                    <a:pt x="641808" y="913340"/>
                    <a:pt x="641808" y="872198"/>
                  </a:cubicBezTo>
                  <a:lnTo>
                    <a:pt x="641808" y="825571"/>
                  </a:lnTo>
                  <a:lnTo>
                    <a:pt x="872200" y="825571"/>
                  </a:lnTo>
                  <a:cubicBezTo>
                    <a:pt x="913342" y="825571"/>
                    <a:pt x="948998" y="789916"/>
                    <a:pt x="948998" y="748774"/>
                  </a:cubicBezTo>
                  <a:cubicBezTo>
                    <a:pt x="948998" y="707633"/>
                    <a:pt x="913342" y="677462"/>
                    <a:pt x="872200" y="677462"/>
                  </a:cubicBezTo>
                  <a:lnTo>
                    <a:pt x="872200" y="677462"/>
                  </a:lnTo>
                  <a:close/>
                  <a:moveTo>
                    <a:pt x="918827" y="477240"/>
                  </a:moveTo>
                  <a:cubicBezTo>
                    <a:pt x="918827" y="537581"/>
                    <a:pt x="869457" y="584208"/>
                    <a:pt x="811859" y="584208"/>
                  </a:cubicBezTo>
                  <a:cubicBezTo>
                    <a:pt x="754261" y="584208"/>
                    <a:pt x="704891" y="534839"/>
                    <a:pt x="704891" y="477240"/>
                  </a:cubicBezTo>
                  <a:cubicBezTo>
                    <a:pt x="704891" y="416900"/>
                    <a:pt x="754261" y="370273"/>
                    <a:pt x="811859" y="370273"/>
                  </a:cubicBezTo>
                  <a:cubicBezTo>
                    <a:pt x="869457" y="370273"/>
                    <a:pt x="918827" y="419643"/>
                    <a:pt x="918827" y="477240"/>
                  </a:cubicBezTo>
                  <a:lnTo>
                    <a:pt x="918827" y="477240"/>
                  </a:lnTo>
                  <a:close/>
                  <a:moveTo>
                    <a:pt x="836544" y="216678"/>
                  </a:moveTo>
                  <a:lnTo>
                    <a:pt x="820088" y="186508"/>
                  </a:lnTo>
                  <a:lnTo>
                    <a:pt x="877686" y="186508"/>
                  </a:lnTo>
                  <a:lnTo>
                    <a:pt x="894142" y="216678"/>
                  </a:lnTo>
                  <a:lnTo>
                    <a:pt x="836544" y="216678"/>
                  </a:lnTo>
                  <a:close/>
                  <a:moveTo>
                    <a:pt x="836544" y="126167"/>
                  </a:moveTo>
                  <a:lnTo>
                    <a:pt x="894142" y="126167"/>
                  </a:lnTo>
                  <a:lnTo>
                    <a:pt x="877686" y="156337"/>
                  </a:lnTo>
                  <a:lnTo>
                    <a:pt x="820088" y="156337"/>
                  </a:lnTo>
                  <a:lnTo>
                    <a:pt x="836544" y="126167"/>
                  </a:lnTo>
                  <a:close/>
                  <a:moveTo>
                    <a:pt x="186508" y="126167"/>
                  </a:moveTo>
                  <a:cubicBezTo>
                    <a:pt x="191994" y="142624"/>
                    <a:pt x="208450" y="156337"/>
                    <a:pt x="230393" y="156337"/>
                  </a:cubicBezTo>
                  <a:lnTo>
                    <a:pt x="400444" y="156337"/>
                  </a:lnTo>
                  <a:cubicBezTo>
                    <a:pt x="400444" y="161823"/>
                    <a:pt x="400444" y="167308"/>
                    <a:pt x="400444" y="172794"/>
                  </a:cubicBezTo>
                  <a:cubicBezTo>
                    <a:pt x="400444" y="222163"/>
                    <a:pt x="422386" y="266048"/>
                    <a:pt x="455300" y="296218"/>
                  </a:cubicBezTo>
                  <a:lnTo>
                    <a:pt x="430615" y="326389"/>
                  </a:lnTo>
                  <a:cubicBezTo>
                    <a:pt x="400444" y="307189"/>
                    <a:pt x="362045" y="293475"/>
                    <a:pt x="323647" y="293475"/>
                  </a:cubicBezTo>
                  <a:cubicBezTo>
                    <a:pt x="213936" y="293475"/>
                    <a:pt x="126167" y="383987"/>
                    <a:pt x="126167" y="490954"/>
                  </a:cubicBezTo>
                  <a:cubicBezTo>
                    <a:pt x="126167" y="600665"/>
                    <a:pt x="216679" y="688433"/>
                    <a:pt x="323647" y="688433"/>
                  </a:cubicBezTo>
                  <a:cubicBezTo>
                    <a:pt x="433357" y="688433"/>
                    <a:pt x="521126" y="597922"/>
                    <a:pt x="521126" y="490954"/>
                  </a:cubicBezTo>
                  <a:cubicBezTo>
                    <a:pt x="521126" y="433357"/>
                    <a:pt x="496441" y="378501"/>
                    <a:pt x="455300" y="342845"/>
                  </a:cubicBezTo>
                  <a:lnTo>
                    <a:pt x="479984" y="312675"/>
                  </a:lnTo>
                  <a:cubicBezTo>
                    <a:pt x="501927" y="326389"/>
                    <a:pt x="526611" y="334617"/>
                    <a:pt x="554039" y="337360"/>
                  </a:cubicBezTo>
                  <a:lnTo>
                    <a:pt x="554039" y="677462"/>
                  </a:lnTo>
                  <a:lnTo>
                    <a:pt x="474499" y="677462"/>
                  </a:lnTo>
                  <a:lnTo>
                    <a:pt x="364788" y="718604"/>
                  </a:lnTo>
                  <a:cubicBezTo>
                    <a:pt x="351074" y="724089"/>
                    <a:pt x="340103" y="737803"/>
                    <a:pt x="340103" y="754260"/>
                  </a:cubicBezTo>
                  <a:cubicBezTo>
                    <a:pt x="340103" y="770716"/>
                    <a:pt x="351074" y="784430"/>
                    <a:pt x="364788" y="789916"/>
                  </a:cubicBezTo>
                  <a:lnTo>
                    <a:pt x="474499" y="831057"/>
                  </a:lnTo>
                  <a:lnTo>
                    <a:pt x="554039" y="831057"/>
                  </a:lnTo>
                  <a:lnTo>
                    <a:pt x="554039" y="861227"/>
                  </a:lnTo>
                  <a:lnTo>
                    <a:pt x="93254" y="861227"/>
                  </a:lnTo>
                  <a:lnTo>
                    <a:pt x="93254" y="126167"/>
                  </a:lnTo>
                  <a:lnTo>
                    <a:pt x="186508" y="126167"/>
                  </a:lnTo>
                  <a:close/>
                  <a:moveTo>
                    <a:pt x="397701" y="570495"/>
                  </a:moveTo>
                  <a:lnTo>
                    <a:pt x="367531" y="570495"/>
                  </a:lnTo>
                  <a:lnTo>
                    <a:pt x="367531" y="447070"/>
                  </a:lnTo>
                  <a:lnTo>
                    <a:pt x="397701" y="447070"/>
                  </a:lnTo>
                  <a:lnTo>
                    <a:pt x="397701" y="570495"/>
                  </a:lnTo>
                  <a:close/>
                  <a:moveTo>
                    <a:pt x="337360" y="570495"/>
                  </a:moveTo>
                  <a:lnTo>
                    <a:pt x="307190" y="570495"/>
                  </a:lnTo>
                  <a:lnTo>
                    <a:pt x="307190" y="416900"/>
                  </a:lnTo>
                  <a:lnTo>
                    <a:pt x="337360" y="416900"/>
                  </a:lnTo>
                  <a:lnTo>
                    <a:pt x="337360" y="570495"/>
                  </a:lnTo>
                  <a:close/>
                  <a:moveTo>
                    <a:pt x="277020" y="570495"/>
                  </a:moveTo>
                  <a:lnTo>
                    <a:pt x="246849" y="570495"/>
                  </a:lnTo>
                  <a:lnTo>
                    <a:pt x="246849" y="510154"/>
                  </a:lnTo>
                  <a:lnTo>
                    <a:pt x="277020" y="510154"/>
                  </a:lnTo>
                  <a:lnTo>
                    <a:pt x="277020" y="570495"/>
                  </a:lnTo>
                  <a:close/>
                  <a:moveTo>
                    <a:pt x="452557" y="600665"/>
                  </a:moveTo>
                  <a:cubicBezTo>
                    <a:pt x="422386" y="639064"/>
                    <a:pt x="375759" y="661005"/>
                    <a:pt x="323647" y="661005"/>
                  </a:cubicBezTo>
                  <a:cubicBezTo>
                    <a:pt x="271534" y="661005"/>
                    <a:pt x="224907" y="636321"/>
                    <a:pt x="194737" y="600665"/>
                  </a:cubicBezTo>
                  <a:lnTo>
                    <a:pt x="452557" y="600665"/>
                  </a:lnTo>
                  <a:close/>
                  <a:moveTo>
                    <a:pt x="471756" y="570495"/>
                  </a:moveTo>
                  <a:lnTo>
                    <a:pt x="427872" y="570495"/>
                  </a:lnTo>
                  <a:lnTo>
                    <a:pt x="427872" y="416900"/>
                  </a:lnTo>
                  <a:lnTo>
                    <a:pt x="367531" y="416900"/>
                  </a:lnTo>
                  <a:lnTo>
                    <a:pt x="367531" y="386729"/>
                  </a:lnTo>
                  <a:lnTo>
                    <a:pt x="277020" y="386729"/>
                  </a:lnTo>
                  <a:lnTo>
                    <a:pt x="277020" y="477240"/>
                  </a:lnTo>
                  <a:lnTo>
                    <a:pt x="216679" y="477240"/>
                  </a:lnTo>
                  <a:lnTo>
                    <a:pt x="216679" y="567752"/>
                  </a:lnTo>
                  <a:lnTo>
                    <a:pt x="172794" y="567752"/>
                  </a:lnTo>
                  <a:cubicBezTo>
                    <a:pt x="161823" y="545810"/>
                    <a:pt x="153595" y="518382"/>
                    <a:pt x="153595" y="490954"/>
                  </a:cubicBezTo>
                  <a:cubicBezTo>
                    <a:pt x="153595" y="397701"/>
                    <a:pt x="230393" y="323646"/>
                    <a:pt x="320904" y="323646"/>
                  </a:cubicBezTo>
                  <a:cubicBezTo>
                    <a:pt x="411415" y="323646"/>
                    <a:pt x="488213" y="400443"/>
                    <a:pt x="488213" y="490954"/>
                  </a:cubicBezTo>
                  <a:cubicBezTo>
                    <a:pt x="490955" y="521125"/>
                    <a:pt x="482727" y="545810"/>
                    <a:pt x="471756" y="570495"/>
                  </a:cubicBezTo>
                  <a:lnTo>
                    <a:pt x="471756" y="570495"/>
                  </a:lnTo>
                  <a:close/>
                  <a:moveTo>
                    <a:pt x="373017" y="759745"/>
                  </a:moveTo>
                  <a:cubicBezTo>
                    <a:pt x="370274" y="759745"/>
                    <a:pt x="367531" y="757002"/>
                    <a:pt x="367531" y="754260"/>
                  </a:cubicBezTo>
                  <a:cubicBezTo>
                    <a:pt x="367531" y="751517"/>
                    <a:pt x="370274" y="748774"/>
                    <a:pt x="373017" y="748774"/>
                  </a:cubicBezTo>
                  <a:lnTo>
                    <a:pt x="460785" y="715861"/>
                  </a:lnTo>
                  <a:lnTo>
                    <a:pt x="460785" y="795401"/>
                  </a:lnTo>
                  <a:lnTo>
                    <a:pt x="373017" y="759745"/>
                  </a:lnTo>
                  <a:close/>
                  <a:moveTo>
                    <a:pt x="490955" y="798144"/>
                  </a:moveTo>
                  <a:lnTo>
                    <a:pt x="490955" y="767973"/>
                  </a:lnTo>
                  <a:lnTo>
                    <a:pt x="795403" y="767973"/>
                  </a:lnTo>
                  <a:lnTo>
                    <a:pt x="795403" y="798144"/>
                  </a:lnTo>
                  <a:lnTo>
                    <a:pt x="490955" y="798144"/>
                  </a:lnTo>
                  <a:close/>
                  <a:moveTo>
                    <a:pt x="795403" y="737803"/>
                  </a:moveTo>
                  <a:lnTo>
                    <a:pt x="490955" y="737803"/>
                  </a:lnTo>
                  <a:lnTo>
                    <a:pt x="490955" y="707633"/>
                  </a:lnTo>
                  <a:lnTo>
                    <a:pt x="795403" y="707633"/>
                  </a:lnTo>
                  <a:lnTo>
                    <a:pt x="795403" y="737803"/>
                  </a:lnTo>
                  <a:close/>
                  <a:moveTo>
                    <a:pt x="611637" y="677462"/>
                  </a:moveTo>
                  <a:lnTo>
                    <a:pt x="581467" y="677462"/>
                  </a:lnTo>
                  <a:lnTo>
                    <a:pt x="581467" y="340102"/>
                  </a:lnTo>
                  <a:cubicBezTo>
                    <a:pt x="592438" y="340102"/>
                    <a:pt x="603409" y="337360"/>
                    <a:pt x="611637" y="334617"/>
                  </a:cubicBezTo>
                  <a:lnTo>
                    <a:pt x="611637" y="677462"/>
                  </a:lnTo>
                  <a:close/>
                  <a:moveTo>
                    <a:pt x="567753" y="32913"/>
                  </a:moveTo>
                  <a:cubicBezTo>
                    <a:pt x="639065" y="32913"/>
                    <a:pt x="696663" y="87768"/>
                    <a:pt x="704891" y="156337"/>
                  </a:cubicBezTo>
                  <a:lnTo>
                    <a:pt x="641808" y="156337"/>
                  </a:lnTo>
                  <a:cubicBezTo>
                    <a:pt x="633579" y="120681"/>
                    <a:pt x="603409" y="95997"/>
                    <a:pt x="567753" y="95997"/>
                  </a:cubicBezTo>
                  <a:cubicBezTo>
                    <a:pt x="526611" y="95997"/>
                    <a:pt x="490955" y="131653"/>
                    <a:pt x="490955" y="172794"/>
                  </a:cubicBezTo>
                  <a:cubicBezTo>
                    <a:pt x="490955" y="213936"/>
                    <a:pt x="526611" y="249591"/>
                    <a:pt x="567753" y="249591"/>
                  </a:cubicBezTo>
                  <a:cubicBezTo>
                    <a:pt x="603409" y="249591"/>
                    <a:pt x="636322" y="222163"/>
                    <a:pt x="641808" y="189250"/>
                  </a:cubicBezTo>
                  <a:lnTo>
                    <a:pt x="704891" y="189250"/>
                  </a:lnTo>
                  <a:cubicBezTo>
                    <a:pt x="696663" y="257819"/>
                    <a:pt x="639065" y="312675"/>
                    <a:pt x="567753" y="312675"/>
                  </a:cubicBezTo>
                  <a:cubicBezTo>
                    <a:pt x="490955" y="312675"/>
                    <a:pt x="430615" y="249591"/>
                    <a:pt x="430615" y="175537"/>
                  </a:cubicBezTo>
                  <a:cubicBezTo>
                    <a:pt x="427872" y="95997"/>
                    <a:pt x="490955" y="32913"/>
                    <a:pt x="567753" y="32913"/>
                  </a:cubicBezTo>
                  <a:lnTo>
                    <a:pt x="567753" y="32913"/>
                  </a:lnTo>
                  <a:close/>
                  <a:moveTo>
                    <a:pt x="608895" y="186508"/>
                  </a:moveTo>
                  <a:cubicBezTo>
                    <a:pt x="603409" y="202964"/>
                    <a:pt x="586952" y="216678"/>
                    <a:pt x="565010" y="216678"/>
                  </a:cubicBezTo>
                  <a:cubicBezTo>
                    <a:pt x="540325" y="216678"/>
                    <a:pt x="518383" y="194736"/>
                    <a:pt x="518383" y="170051"/>
                  </a:cubicBezTo>
                  <a:cubicBezTo>
                    <a:pt x="518383" y="145366"/>
                    <a:pt x="540325" y="123424"/>
                    <a:pt x="565010" y="123424"/>
                  </a:cubicBezTo>
                  <a:cubicBezTo>
                    <a:pt x="584210" y="123424"/>
                    <a:pt x="600666" y="137138"/>
                    <a:pt x="608895" y="153594"/>
                  </a:cubicBezTo>
                  <a:lnTo>
                    <a:pt x="551296" y="153594"/>
                  </a:lnTo>
                  <a:lnTo>
                    <a:pt x="551296" y="183765"/>
                  </a:lnTo>
                  <a:lnTo>
                    <a:pt x="608895" y="183765"/>
                  </a:lnTo>
                  <a:close/>
                  <a:moveTo>
                    <a:pt x="213936" y="49370"/>
                  </a:moveTo>
                  <a:cubicBezTo>
                    <a:pt x="213936" y="41141"/>
                    <a:pt x="219421" y="32913"/>
                    <a:pt x="230393" y="32913"/>
                  </a:cubicBezTo>
                  <a:lnTo>
                    <a:pt x="414158" y="32913"/>
                  </a:lnTo>
                  <a:cubicBezTo>
                    <a:pt x="422386" y="32913"/>
                    <a:pt x="430615" y="41141"/>
                    <a:pt x="430615" y="49370"/>
                  </a:cubicBezTo>
                  <a:lnTo>
                    <a:pt x="430615" y="74054"/>
                  </a:lnTo>
                  <a:cubicBezTo>
                    <a:pt x="419644" y="90511"/>
                    <a:pt x="411415" y="106968"/>
                    <a:pt x="405930" y="123424"/>
                  </a:cubicBezTo>
                  <a:lnTo>
                    <a:pt x="230393" y="123424"/>
                  </a:lnTo>
                  <a:cubicBezTo>
                    <a:pt x="222164" y="123424"/>
                    <a:pt x="213936" y="115196"/>
                    <a:pt x="213936" y="106968"/>
                  </a:cubicBezTo>
                  <a:lnTo>
                    <a:pt x="213936" y="49370"/>
                  </a:lnTo>
                  <a:close/>
                  <a:moveTo>
                    <a:pt x="611637" y="874941"/>
                  </a:moveTo>
                  <a:cubicBezTo>
                    <a:pt x="611637" y="899626"/>
                    <a:pt x="589695" y="921568"/>
                    <a:pt x="565010" y="921568"/>
                  </a:cubicBezTo>
                  <a:lnTo>
                    <a:pt x="76798" y="921568"/>
                  </a:lnTo>
                  <a:cubicBezTo>
                    <a:pt x="52113" y="921568"/>
                    <a:pt x="30171" y="899626"/>
                    <a:pt x="30171" y="874941"/>
                  </a:cubicBezTo>
                  <a:lnTo>
                    <a:pt x="30171" y="109710"/>
                  </a:lnTo>
                  <a:cubicBezTo>
                    <a:pt x="30171" y="85025"/>
                    <a:pt x="52113" y="63084"/>
                    <a:pt x="76798" y="63084"/>
                  </a:cubicBezTo>
                  <a:lnTo>
                    <a:pt x="183766" y="63084"/>
                  </a:lnTo>
                  <a:lnTo>
                    <a:pt x="183766" y="93254"/>
                  </a:lnTo>
                  <a:lnTo>
                    <a:pt x="93254" y="93254"/>
                  </a:lnTo>
                  <a:cubicBezTo>
                    <a:pt x="76798" y="93254"/>
                    <a:pt x="63084" y="106968"/>
                    <a:pt x="63084" y="123424"/>
                  </a:cubicBezTo>
                  <a:lnTo>
                    <a:pt x="63084" y="858485"/>
                  </a:lnTo>
                  <a:cubicBezTo>
                    <a:pt x="63084" y="874941"/>
                    <a:pt x="76798" y="888655"/>
                    <a:pt x="93254" y="888655"/>
                  </a:cubicBezTo>
                  <a:lnTo>
                    <a:pt x="551296" y="888655"/>
                  </a:lnTo>
                  <a:cubicBezTo>
                    <a:pt x="567753" y="888655"/>
                    <a:pt x="581467" y="874941"/>
                    <a:pt x="581467" y="858485"/>
                  </a:cubicBezTo>
                  <a:lnTo>
                    <a:pt x="581467" y="828314"/>
                  </a:lnTo>
                  <a:lnTo>
                    <a:pt x="611637" y="828314"/>
                  </a:lnTo>
                  <a:lnTo>
                    <a:pt x="611637" y="874941"/>
                  </a:lnTo>
                  <a:close/>
                  <a:moveTo>
                    <a:pt x="872200" y="798144"/>
                  </a:moveTo>
                  <a:lnTo>
                    <a:pt x="825573" y="798144"/>
                  </a:lnTo>
                  <a:lnTo>
                    <a:pt x="825573" y="707633"/>
                  </a:lnTo>
                  <a:lnTo>
                    <a:pt x="872200" y="707633"/>
                  </a:lnTo>
                  <a:cubicBezTo>
                    <a:pt x="896885" y="707633"/>
                    <a:pt x="918827" y="729575"/>
                    <a:pt x="918827" y="754260"/>
                  </a:cubicBezTo>
                  <a:cubicBezTo>
                    <a:pt x="918827" y="778944"/>
                    <a:pt x="896885" y="798144"/>
                    <a:pt x="872200" y="798144"/>
                  </a:cubicBezTo>
                  <a:lnTo>
                    <a:pt x="872200" y="798144"/>
                  </a:lnTo>
                  <a:close/>
                </a:path>
              </a:pathLst>
            </a:custGeom>
            <a:grpFill/>
            <a:ln w="27426" cap="flat">
              <a:noFill/>
              <a:prstDash val="solid"/>
              <a:miter/>
            </a:ln>
          </p:spPr>
          <p:txBody>
            <a:bodyPr rtlCol="0" anchor="ctr"/>
            <a:lstStyle/>
            <a:p>
              <a:endParaRPr lang="en-US"/>
            </a:p>
          </p:txBody>
        </p:sp>
        <p:sp>
          <p:nvSpPr>
            <p:cNvPr id="14" name="Freeform 1465">
              <a:extLst>
                <a:ext uri="{FF2B5EF4-FFF2-40B4-BE49-F238E27FC236}">
                  <a16:creationId xmlns:a16="http://schemas.microsoft.com/office/drawing/2014/main" id="{D8A77B88-8B77-C010-F3EE-F7B50ACB2570}"/>
                </a:ext>
              </a:extLst>
            </p:cNvPr>
            <p:cNvSpPr/>
            <p:nvPr/>
          </p:nvSpPr>
          <p:spPr>
            <a:xfrm>
              <a:off x="1400461" y="4233868"/>
              <a:ext cx="156337" cy="153594"/>
            </a:xfrm>
            <a:custGeom>
              <a:avLst/>
              <a:gdLst>
                <a:gd name="connsiteX0" fmla="*/ 0 w 156337"/>
                <a:gd name="connsiteY0" fmla="*/ 112453 h 153594"/>
                <a:gd name="connsiteX1" fmla="*/ 41142 w 156337"/>
                <a:gd name="connsiteY1" fmla="*/ 153595 h 153594"/>
                <a:gd name="connsiteX2" fmla="*/ 60341 w 156337"/>
                <a:gd name="connsiteY2" fmla="*/ 148109 h 153594"/>
                <a:gd name="connsiteX3" fmla="*/ 134396 w 156337"/>
                <a:gd name="connsiteY3" fmla="*/ 112453 h 153594"/>
                <a:gd name="connsiteX4" fmla="*/ 156338 w 156337"/>
                <a:gd name="connsiteY4" fmla="*/ 76797 h 153594"/>
                <a:gd name="connsiteX5" fmla="*/ 134396 w 156337"/>
                <a:gd name="connsiteY5" fmla="*/ 41141 h 153594"/>
                <a:gd name="connsiteX6" fmla="*/ 60341 w 156337"/>
                <a:gd name="connsiteY6" fmla="*/ 5486 h 153594"/>
                <a:gd name="connsiteX7" fmla="*/ 41142 w 156337"/>
                <a:gd name="connsiteY7" fmla="*/ 0 h 153594"/>
                <a:gd name="connsiteX8" fmla="*/ 0 w 156337"/>
                <a:gd name="connsiteY8" fmla="*/ 41141 h 153594"/>
                <a:gd name="connsiteX9" fmla="*/ 0 w 156337"/>
                <a:gd name="connsiteY9" fmla="*/ 112453 h 153594"/>
                <a:gd name="connsiteX10" fmla="*/ 30170 w 156337"/>
                <a:gd name="connsiteY10" fmla="*/ 41141 h 153594"/>
                <a:gd name="connsiteX11" fmla="*/ 38399 w 156337"/>
                <a:gd name="connsiteY11" fmla="*/ 32913 h 153594"/>
                <a:gd name="connsiteX12" fmla="*/ 43884 w 156337"/>
                <a:gd name="connsiteY12" fmla="*/ 32913 h 153594"/>
                <a:gd name="connsiteX13" fmla="*/ 117939 w 156337"/>
                <a:gd name="connsiteY13" fmla="*/ 68569 h 153594"/>
                <a:gd name="connsiteX14" fmla="*/ 123425 w 156337"/>
                <a:gd name="connsiteY14" fmla="*/ 76797 h 153594"/>
                <a:gd name="connsiteX15" fmla="*/ 117939 w 156337"/>
                <a:gd name="connsiteY15" fmla="*/ 85026 h 153594"/>
                <a:gd name="connsiteX16" fmla="*/ 43884 w 156337"/>
                <a:gd name="connsiteY16" fmla="*/ 120682 h 153594"/>
                <a:gd name="connsiteX17" fmla="*/ 30170 w 156337"/>
                <a:gd name="connsiteY17" fmla="*/ 112453 h 153594"/>
                <a:gd name="connsiteX18" fmla="*/ 30170 w 156337"/>
                <a:gd name="connsiteY18" fmla="*/ 41141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6337" h="153594">
                  <a:moveTo>
                    <a:pt x="0" y="112453"/>
                  </a:moveTo>
                  <a:cubicBezTo>
                    <a:pt x="0" y="134396"/>
                    <a:pt x="19199" y="153595"/>
                    <a:pt x="41142" y="153595"/>
                  </a:cubicBezTo>
                  <a:cubicBezTo>
                    <a:pt x="46627" y="153595"/>
                    <a:pt x="54855" y="150852"/>
                    <a:pt x="60341" y="148109"/>
                  </a:cubicBezTo>
                  <a:lnTo>
                    <a:pt x="134396" y="112453"/>
                  </a:lnTo>
                  <a:cubicBezTo>
                    <a:pt x="148109" y="106968"/>
                    <a:pt x="156338" y="93254"/>
                    <a:pt x="156338" y="76797"/>
                  </a:cubicBezTo>
                  <a:cubicBezTo>
                    <a:pt x="156338" y="60341"/>
                    <a:pt x="148109" y="46627"/>
                    <a:pt x="134396" y="41141"/>
                  </a:cubicBezTo>
                  <a:lnTo>
                    <a:pt x="60341" y="5486"/>
                  </a:lnTo>
                  <a:cubicBezTo>
                    <a:pt x="54855" y="2743"/>
                    <a:pt x="49370" y="0"/>
                    <a:pt x="41142" y="0"/>
                  </a:cubicBezTo>
                  <a:cubicBezTo>
                    <a:pt x="19199" y="0"/>
                    <a:pt x="0" y="19200"/>
                    <a:pt x="0" y="41141"/>
                  </a:cubicBezTo>
                  <a:lnTo>
                    <a:pt x="0" y="112453"/>
                  </a:lnTo>
                  <a:close/>
                  <a:moveTo>
                    <a:pt x="30170" y="41141"/>
                  </a:moveTo>
                  <a:cubicBezTo>
                    <a:pt x="30170" y="35656"/>
                    <a:pt x="35656" y="32913"/>
                    <a:pt x="38399" y="32913"/>
                  </a:cubicBezTo>
                  <a:cubicBezTo>
                    <a:pt x="41142" y="32913"/>
                    <a:pt x="41142" y="32913"/>
                    <a:pt x="43884" y="32913"/>
                  </a:cubicBezTo>
                  <a:lnTo>
                    <a:pt x="117939" y="68569"/>
                  </a:lnTo>
                  <a:cubicBezTo>
                    <a:pt x="120682" y="71312"/>
                    <a:pt x="123425" y="74055"/>
                    <a:pt x="123425" y="76797"/>
                  </a:cubicBezTo>
                  <a:cubicBezTo>
                    <a:pt x="123425" y="79540"/>
                    <a:pt x="120682" y="82283"/>
                    <a:pt x="117939" y="85026"/>
                  </a:cubicBezTo>
                  <a:lnTo>
                    <a:pt x="43884" y="120682"/>
                  </a:lnTo>
                  <a:cubicBezTo>
                    <a:pt x="38399" y="123424"/>
                    <a:pt x="30170" y="117939"/>
                    <a:pt x="30170" y="112453"/>
                  </a:cubicBezTo>
                  <a:lnTo>
                    <a:pt x="30170" y="41141"/>
                  </a:lnTo>
                  <a:close/>
                </a:path>
              </a:pathLst>
            </a:custGeom>
            <a:grpFill/>
            <a:ln w="27426" cap="flat">
              <a:noFill/>
              <a:prstDash val="solid"/>
              <a:miter/>
            </a:ln>
          </p:spPr>
          <p:txBody>
            <a:bodyPr rtlCol="0" anchor="ctr"/>
            <a:lstStyle/>
            <a:p>
              <a:endParaRPr lang="en-US"/>
            </a:p>
          </p:txBody>
        </p:sp>
        <p:grpSp>
          <p:nvGrpSpPr>
            <p:cNvPr id="15" name="Graphic 3">
              <a:extLst>
                <a:ext uri="{FF2B5EF4-FFF2-40B4-BE49-F238E27FC236}">
                  <a16:creationId xmlns:a16="http://schemas.microsoft.com/office/drawing/2014/main" id="{10A0EB08-8074-3F5C-5332-2571E4DD4B72}"/>
                </a:ext>
              </a:extLst>
            </p:cNvPr>
            <p:cNvGrpSpPr/>
            <p:nvPr/>
          </p:nvGrpSpPr>
          <p:grpSpPr>
            <a:xfrm>
              <a:off x="788824" y="4019932"/>
              <a:ext cx="244106" cy="641806"/>
              <a:chOff x="788824" y="4019932"/>
              <a:chExt cx="244106" cy="641806"/>
            </a:xfrm>
            <a:grpFill/>
          </p:grpSpPr>
          <p:sp>
            <p:nvSpPr>
              <p:cNvPr id="16" name="Freeform 1467">
                <a:extLst>
                  <a:ext uri="{FF2B5EF4-FFF2-40B4-BE49-F238E27FC236}">
                    <a16:creationId xmlns:a16="http://schemas.microsoft.com/office/drawing/2014/main" id="{E5242DE0-DAEB-65B0-DD3F-F48E3DF361A5}"/>
                  </a:ext>
                </a:extLst>
              </p:cNvPr>
              <p:cNvSpPr/>
              <p:nvPr/>
            </p:nvSpPr>
            <p:spPr>
              <a:xfrm>
                <a:off x="788824" y="457122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EABB22"/>
              </a:solidFill>
              <a:ln w="27426" cap="flat">
                <a:noFill/>
                <a:prstDash val="solid"/>
                <a:miter/>
              </a:ln>
            </p:spPr>
            <p:txBody>
              <a:bodyPr rtlCol="0" anchor="ctr"/>
              <a:lstStyle/>
              <a:p>
                <a:endParaRPr lang="en-US" dirty="0"/>
              </a:p>
            </p:txBody>
          </p:sp>
          <p:sp>
            <p:nvSpPr>
              <p:cNvPr id="17" name="Freeform 1468">
                <a:extLst>
                  <a:ext uri="{FF2B5EF4-FFF2-40B4-BE49-F238E27FC236}">
                    <a16:creationId xmlns:a16="http://schemas.microsoft.com/office/drawing/2014/main" id="{A5D1EA9D-E59F-2120-B073-87E2203C45AE}"/>
                  </a:ext>
                </a:extLst>
              </p:cNvPr>
              <p:cNvSpPr/>
              <p:nvPr/>
            </p:nvSpPr>
            <p:spPr>
              <a:xfrm>
                <a:off x="788824" y="463156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EABB22"/>
              </a:solidFill>
              <a:ln w="27426" cap="flat">
                <a:noFill/>
                <a:prstDash val="solid"/>
                <a:miter/>
              </a:ln>
            </p:spPr>
            <p:txBody>
              <a:bodyPr rtlCol="0" anchor="ctr"/>
              <a:lstStyle/>
              <a:p>
                <a:endParaRPr lang="en-US" dirty="0"/>
              </a:p>
            </p:txBody>
          </p:sp>
          <p:sp>
            <p:nvSpPr>
              <p:cNvPr id="18" name="Freeform 1469">
                <a:extLst>
                  <a:ext uri="{FF2B5EF4-FFF2-40B4-BE49-F238E27FC236}">
                    <a16:creationId xmlns:a16="http://schemas.microsoft.com/office/drawing/2014/main" id="{FFD0BFF1-E7F9-9E00-BD8B-88E7D34E7132}"/>
                  </a:ext>
                </a:extLst>
              </p:cNvPr>
              <p:cNvSpPr/>
              <p:nvPr/>
            </p:nvSpPr>
            <p:spPr>
              <a:xfrm>
                <a:off x="788824" y="4019932"/>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EABB22"/>
              </a:solidFill>
              <a:ln w="27426" cap="flat">
                <a:noFill/>
                <a:prstDash val="solid"/>
                <a:miter/>
              </a:ln>
            </p:spPr>
            <p:txBody>
              <a:bodyPr rtlCol="0" anchor="ctr"/>
              <a:lstStyle/>
              <a:p>
                <a:endParaRPr lang="en-US" dirty="0"/>
              </a:p>
            </p:txBody>
          </p:sp>
          <p:sp>
            <p:nvSpPr>
              <p:cNvPr id="19" name="Freeform 1470">
                <a:extLst>
                  <a:ext uri="{FF2B5EF4-FFF2-40B4-BE49-F238E27FC236}">
                    <a16:creationId xmlns:a16="http://schemas.microsoft.com/office/drawing/2014/main" id="{E49F59E1-59E2-503F-E50F-286B0471B13F}"/>
                  </a:ext>
                </a:extLst>
              </p:cNvPr>
              <p:cNvSpPr/>
              <p:nvPr/>
            </p:nvSpPr>
            <p:spPr>
              <a:xfrm>
                <a:off x="849165" y="4019932"/>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EABB22"/>
              </a:solidFill>
              <a:ln w="27426" cap="flat">
                <a:noFill/>
                <a:prstDash val="solid"/>
                <a:miter/>
              </a:ln>
            </p:spPr>
            <p:txBody>
              <a:bodyPr rtlCol="0" anchor="ctr"/>
              <a:lstStyle/>
              <a:p>
                <a:endParaRPr lang="en-US"/>
              </a:p>
            </p:txBody>
          </p:sp>
          <p:sp>
            <p:nvSpPr>
              <p:cNvPr id="20" name="Freeform 1471">
                <a:extLst>
                  <a:ext uri="{FF2B5EF4-FFF2-40B4-BE49-F238E27FC236}">
                    <a16:creationId xmlns:a16="http://schemas.microsoft.com/office/drawing/2014/main" id="{C80DF960-ECCC-5F6C-02C4-6C05A1792544}"/>
                  </a:ext>
                </a:extLst>
              </p:cNvPr>
              <p:cNvSpPr/>
              <p:nvPr/>
            </p:nvSpPr>
            <p:spPr>
              <a:xfrm>
                <a:off x="788824" y="4080273"/>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EABB22"/>
              </a:solidFill>
              <a:ln w="27426" cap="flat">
                <a:noFill/>
                <a:prstDash val="solid"/>
                <a:miter/>
              </a:ln>
            </p:spPr>
            <p:txBody>
              <a:bodyPr rtlCol="0" anchor="ctr"/>
              <a:lstStyle/>
              <a:p>
                <a:endParaRPr lang="en-US"/>
              </a:p>
            </p:txBody>
          </p:sp>
          <p:sp>
            <p:nvSpPr>
              <p:cNvPr id="21" name="Freeform 1472">
                <a:extLst>
                  <a:ext uri="{FF2B5EF4-FFF2-40B4-BE49-F238E27FC236}">
                    <a16:creationId xmlns:a16="http://schemas.microsoft.com/office/drawing/2014/main" id="{214920C3-0553-3B68-4651-E6137817E5B4}"/>
                  </a:ext>
                </a:extLst>
              </p:cNvPr>
              <p:cNvSpPr/>
              <p:nvPr/>
            </p:nvSpPr>
            <p:spPr>
              <a:xfrm>
                <a:off x="849165" y="4080273"/>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EABB22"/>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512564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16167-9EA7-4040-ABD1-8797734865B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5198EB6-8000-ECEF-A2E8-A02043FC580A}"/>
              </a:ext>
            </a:extLst>
          </p:cNvPr>
          <p:cNvSpPr>
            <a:spLocks noGrp="1"/>
          </p:cNvSpPr>
          <p:nvPr>
            <p:ph type="body" sz="quarter" idx="16"/>
          </p:nvPr>
        </p:nvSpPr>
        <p:spPr>
          <a:xfrm>
            <a:off x="904856" y="510569"/>
            <a:ext cx="10052954" cy="803654"/>
          </a:xfrm>
        </p:spPr>
        <p:txBody>
          <a:bodyPr/>
          <a:lstStyle/>
          <a:p>
            <a:r>
              <a:rPr lang="en-US" dirty="0"/>
              <a:t>Hvordan digitale kompetencer understøtter fødevarer og bæredygtighed</a:t>
            </a:r>
            <a:endParaRPr lang="en-IE" dirty="0"/>
          </a:p>
        </p:txBody>
      </p:sp>
      <p:sp>
        <p:nvSpPr>
          <p:cNvPr id="3" name="Text Placeholder 2">
            <a:extLst>
              <a:ext uri="{FF2B5EF4-FFF2-40B4-BE49-F238E27FC236}">
                <a16:creationId xmlns:a16="http://schemas.microsoft.com/office/drawing/2014/main" id="{0FA5300B-5413-0C19-48D6-0540BD1F7467}"/>
              </a:ext>
            </a:extLst>
          </p:cNvPr>
          <p:cNvSpPr>
            <a:spLocks noGrp="1"/>
          </p:cNvSpPr>
          <p:nvPr>
            <p:ph type="body" sz="quarter" idx="19"/>
          </p:nvPr>
        </p:nvSpPr>
        <p:spPr>
          <a:xfrm>
            <a:off x="889620" y="1530294"/>
            <a:ext cx="10310635" cy="1426687"/>
          </a:xfrm>
        </p:spPr>
        <p:txBody>
          <a:bodyPr/>
          <a:lstStyle/>
          <a:p>
            <a:r>
              <a:rPr lang="en-US" dirty="0"/>
              <a:t>Digitale kompetencer er ikke tekniske </a:t>
            </a:r>
            <a:r>
              <a:rPr lang="en-US" dirty="0" err="1"/>
              <a:t>specialiseringer</a:t>
            </a:r>
            <a:r>
              <a:rPr lang="en-US" dirty="0"/>
              <a:t>, men praktiske, styrkende værktøjer, der hjælper elever, undervisere og virksomheder med at bidrage til et mere bæredygtigt, kommunikativt og fremtidsorienteret fødevaresystem.</a:t>
            </a:r>
          </a:p>
        </p:txBody>
      </p:sp>
      <p:sp>
        <p:nvSpPr>
          <p:cNvPr id="4" name="Freeform 1">
            <a:extLst>
              <a:ext uri="{FF2B5EF4-FFF2-40B4-BE49-F238E27FC236}">
                <a16:creationId xmlns:a16="http://schemas.microsoft.com/office/drawing/2014/main" id="{CB72566F-3219-00C0-BE1A-843E47EA5724}"/>
              </a:ext>
            </a:extLst>
          </p:cNvPr>
          <p:cNvSpPr>
            <a:spLocks noChangeArrowheads="1"/>
          </p:cNvSpPr>
          <p:nvPr/>
        </p:nvSpPr>
        <p:spPr bwMode="auto">
          <a:xfrm>
            <a:off x="554315" y="2957365"/>
            <a:ext cx="1987044" cy="3218026"/>
          </a:xfrm>
          <a:custGeom>
            <a:avLst/>
            <a:gdLst>
              <a:gd name="T0" fmla="*/ 3128 w 3427"/>
              <a:gd name="T1" fmla="*/ 0 h 5179"/>
              <a:gd name="T2" fmla="*/ 297 w 3427"/>
              <a:gd name="T3" fmla="*/ 0 h 5179"/>
              <a:gd name="T4" fmla="*/ 297 w 3427"/>
              <a:gd name="T5" fmla="*/ 0 h 5179"/>
              <a:gd name="T6" fmla="*/ 0 w 3427"/>
              <a:gd name="T7" fmla="*/ 298 h 5179"/>
              <a:gd name="T8" fmla="*/ 0 w 3427"/>
              <a:gd name="T9" fmla="*/ 3440 h 5179"/>
              <a:gd name="T10" fmla="*/ 0 w 3427"/>
              <a:gd name="T11" fmla="*/ 3533 h 5179"/>
              <a:gd name="T12" fmla="*/ 0 w 3427"/>
              <a:gd name="T13" fmla="*/ 3533 h 5179"/>
              <a:gd name="T14" fmla="*/ 40 w 3427"/>
              <a:gd name="T15" fmla="*/ 3683 h 5179"/>
              <a:gd name="T16" fmla="*/ 147 w 3427"/>
              <a:gd name="T17" fmla="*/ 3790 h 5179"/>
              <a:gd name="T18" fmla="*/ 1309 w 3427"/>
              <a:gd name="T19" fmla="*/ 4952 h 5179"/>
              <a:gd name="T20" fmla="*/ 1309 w 3427"/>
              <a:gd name="T21" fmla="*/ 4952 h 5179"/>
              <a:gd name="T22" fmla="*/ 2122 w 3427"/>
              <a:gd name="T23" fmla="*/ 4954 h 5179"/>
              <a:gd name="T24" fmla="*/ 3300 w 3427"/>
              <a:gd name="T25" fmla="*/ 3777 h 5179"/>
              <a:gd name="T26" fmla="*/ 3371 w 3427"/>
              <a:gd name="T27" fmla="*/ 3705 h 5179"/>
              <a:gd name="T28" fmla="*/ 3371 w 3427"/>
              <a:gd name="T29" fmla="*/ 3705 h 5179"/>
              <a:gd name="T30" fmla="*/ 3426 w 3427"/>
              <a:gd name="T31" fmla="*/ 3533 h 5179"/>
              <a:gd name="T32" fmla="*/ 3426 w 3427"/>
              <a:gd name="T33" fmla="*/ 3447 h 5179"/>
              <a:gd name="T34" fmla="*/ 3426 w 3427"/>
              <a:gd name="T35" fmla="*/ 298 h 5179"/>
              <a:gd name="T36" fmla="*/ 3426 w 3427"/>
              <a:gd name="T37" fmla="*/ 298 h 5179"/>
              <a:gd name="T38" fmla="*/ 3128 w 3427"/>
              <a:gd name="T39" fmla="*/ 0 h 5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7" h="5179">
                <a:moveTo>
                  <a:pt x="3128" y="0"/>
                </a:moveTo>
                <a:lnTo>
                  <a:pt x="297" y="0"/>
                </a:lnTo>
                <a:lnTo>
                  <a:pt x="297" y="0"/>
                </a:lnTo>
                <a:cubicBezTo>
                  <a:pt x="133" y="0"/>
                  <a:pt x="0" y="133"/>
                  <a:pt x="0" y="298"/>
                </a:cubicBezTo>
                <a:lnTo>
                  <a:pt x="0" y="3440"/>
                </a:lnTo>
                <a:lnTo>
                  <a:pt x="0" y="3533"/>
                </a:lnTo>
                <a:lnTo>
                  <a:pt x="0" y="3533"/>
                </a:lnTo>
                <a:cubicBezTo>
                  <a:pt x="0" y="3589"/>
                  <a:pt x="14" y="3639"/>
                  <a:pt x="40" y="3683"/>
                </a:cubicBezTo>
                <a:lnTo>
                  <a:pt x="147" y="3790"/>
                </a:lnTo>
                <a:lnTo>
                  <a:pt x="1309" y="4952"/>
                </a:lnTo>
                <a:lnTo>
                  <a:pt x="1309" y="4952"/>
                </a:lnTo>
                <a:cubicBezTo>
                  <a:pt x="1534" y="5177"/>
                  <a:pt x="1898" y="5178"/>
                  <a:pt x="2122" y="4954"/>
                </a:cubicBezTo>
                <a:lnTo>
                  <a:pt x="3300" y="3777"/>
                </a:lnTo>
                <a:lnTo>
                  <a:pt x="3371" y="3705"/>
                </a:lnTo>
                <a:lnTo>
                  <a:pt x="3371" y="3705"/>
                </a:lnTo>
                <a:cubicBezTo>
                  <a:pt x="3405" y="3656"/>
                  <a:pt x="3426" y="3598"/>
                  <a:pt x="3426" y="3533"/>
                </a:cubicBezTo>
                <a:lnTo>
                  <a:pt x="3426" y="3447"/>
                </a:lnTo>
                <a:lnTo>
                  <a:pt x="3426" y="298"/>
                </a:lnTo>
                <a:lnTo>
                  <a:pt x="3426" y="298"/>
                </a:lnTo>
                <a:cubicBezTo>
                  <a:pt x="3426" y="133"/>
                  <a:pt x="3292" y="0"/>
                  <a:pt x="3128" y="0"/>
                </a:cubicBezTo>
              </a:path>
            </a:pathLst>
          </a:custGeom>
          <a:solidFill>
            <a:srgbClr val="F26F46"/>
          </a:solidFill>
          <a:ln>
            <a:noFill/>
          </a:ln>
          <a:effectLst/>
        </p:spPr>
        <p:txBody>
          <a:bodyPr wrap="none" anchor="ctr"/>
          <a:lstStyle/>
          <a:p>
            <a:endParaRPr lang="en-US" sz="900"/>
          </a:p>
        </p:txBody>
      </p:sp>
      <p:sp>
        <p:nvSpPr>
          <p:cNvPr id="5" name="Freeform 242">
            <a:extLst>
              <a:ext uri="{FF2B5EF4-FFF2-40B4-BE49-F238E27FC236}">
                <a16:creationId xmlns:a16="http://schemas.microsoft.com/office/drawing/2014/main" id="{C5101565-1966-3C3D-75DE-DADD3840532F}"/>
              </a:ext>
            </a:extLst>
          </p:cNvPr>
          <p:cNvSpPr>
            <a:spLocks noChangeArrowheads="1"/>
          </p:cNvSpPr>
          <p:nvPr/>
        </p:nvSpPr>
        <p:spPr bwMode="auto">
          <a:xfrm>
            <a:off x="492939" y="2730227"/>
            <a:ext cx="2107239" cy="1170793"/>
          </a:xfrm>
          <a:custGeom>
            <a:avLst/>
            <a:gdLst>
              <a:gd name="T0" fmla="*/ 3573 w 3635"/>
              <a:gd name="T1" fmla="*/ 171 h 1742"/>
              <a:gd name="T2" fmla="*/ 2226 w 3635"/>
              <a:gd name="T3" fmla="*/ 1517 h 1742"/>
              <a:gd name="T4" fmla="*/ 2226 w 3635"/>
              <a:gd name="T5" fmla="*/ 1517 h 1742"/>
              <a:gd name="T6" fmla="*/ 1413 w 3635"/>
              <a:gd name="T7" fmla="*/ 1515 h 1742"/>
              <a:gd name="T8" fmla="*/ 60 w 3635"/>
              <a:gd name="T9" fmla="*/ 163 h 1742"/>
              <a:gd name="T10" fmla="*/ 60 w 3635"/>
              <a:gd name="T11" fmla="*/ 163 h 1742"/>
              <a:gd name="T12" fmla="*/ 127 w 3635"/>
              <a:gd name="T13" fmla="*/ 0 h 1742"/>
              <a:gd name="T14" fmla="*/ 3506 w 3635"/>
              <a:gd name="T15" fmla="*/ 8 h 1742"/>
              <a:gd name="T16" fmla="*/ 3506 w 3635"/>
              <a:gd name="T17" fmla="*/ 8 h 1742"/>
              <a:gd name="T18" fmla="*/ 3573 w 3635"/>
              <a:gd name="T19" fmla="*/ 171 h 1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5" h="1742">
                <a:moveTo>
                  <a:pt x="3573" y="171"/>
                </a:moveTo>
                <a:lnTo>
                  <a:pt x="2226" y="1517"/>
                </a:lnTo>
                <a:lnTo>
                  <a:pt x="2226" y="1517"/>
                </a:lnTo>
                <a:cubicBezTo>
                  <a:pt x="2002" y="1741"/>
                  <a:pt x="1638" y="1740"/>
                  <a:pt x="1413" y="1515"/>
                </a:cubicBezTo>
                <a:lnTo>
                  <a:pt x="60" y="163"/>
                </a:lnTo>
                <a:lnTo>
                  <a:pt x="60" y="163"/>
                </a:lnTo>
                <a:cubicBezTo>
                  <a:pt x="0" y="103"/>
                  <a:pt x="42" y="0"/>
                  <a:pt x="127" y="0"/>
                </a:cubicBezTo>
                <a:lnTo>
                  <a:pt x="3506" y="8"/>
                </a:lnTo>
                <a:lnTo>
                  <a:pt x="3506" y="8"/>
                </a:lnTo>
                <a:cubicBezTo>
                  <a:pt x="3591" y="8"/>
                  <a:pt x="3634" y="111"/>
                  <a:pt x="3573" y="171"/>
                </a:cubicBezTo>
              </a:path>
            </a:pathLst>
          </a:custGeom>
          <a:solidFill>
            <a:srgbClr val="292668"/>
          </a:solidFill>
          <a:ln>
            <a:noFill/>
          </a:ln>
          <a:effectLst/>
        </p:spPr>
        <p:txBody>
          <a:bodyPr wrap="none" anchor="ctr"/>
          <a:lstStyle/>
          <a:p>
            <a:endParaRPr lang="en-US" sz="900"/>
          </a:p>
        </p:txBody>
      </p:sp>
      <p:sp>
        <p:nvSpPr>
          <p:cNvPr id="6" name="Freeform 244">
            <a:extLst>
              <a:ext uri="{FF2B5EF4-FFF2-40B4-BE49-F238E27FC236}">
                <a16:creationId xmlns:a16="http://schemas.microsoft.com/office/drawing/2014/main" id="{7001AD15-C0F7-BADD-2344-18F87A5CE838}"/>
              </a:ext>
            </a:extLst>
          </p:cNvPr>
          <p:cNvSpPr>
            <a:spLocks noChangeArrowheads="1"/>
          </p:cNvSpPr>
          <p:nvPr/>
        </p:nvSpPr>
        <p:spPr bwMode="auto">
          <a:xfrm>
            <a:off x="2753092" y="2957365"/>
            <a:ext cx="1987046" cy="3218026"/>
          </a:xfrm>
          <a:custGeom>
            <a:avLst/>
            <a:gdLst>
              <a:gd name="T0" fmla="*/ 3129 w 3427"/>
              <a:gd name="T1" fmla="*/ 0 h 5179"/>
              <a:gd name="T2" fmla="*/ 298 w 3427"/>
              <a:gd name="T3" fmla="*/ 0 h 5179"/>
              <a:gd name="T4" fmla="*/ 298 w 3427"/>
              <a:gd name="T5" fmla="*/ 0 h 5179"/>
              <a:gd name="T6" fmla="*/ 0 w 3427"/>
              <a:gd name="T7" fmla="*/ 298 h 5179"/>
              <a:gd name="T8" fmla="*/ 0 w 3427"/>
              <a:gd name="T9" fmla="*/ 3440 h 5179"/>
              <a:gd name="T10" fmla="*/ 0 w 3427"/>
              <a:gd name="T11" fmla="*/ 3533 h 5179"/>
              <a:gd name="T12" fmla="*/ 0 w 3427"/>
              <a:gd name="T13" fmla="*/ 3533 h 5179"/>
              <a:gd name="T14" fmla="*/ 41 w 3427"/>
              <a:gd name="T15" fmla="*/ 3683 h 5179"/>
              <a:gd name="T16" fmla="*/ 148 w 3427"/>
              <a:gd name="T17" fmla="*/ 3790 h 5179"/>
              <a:gd name="T18" fmla="*/ 1310 w 3427"/>
              <a:gd name="T19" fmla="*/ 4952 h 5179"/>
              <a:gd name="T20" fmla="*/ 1310 w 3427"/>
              <a:gd name="T21" fmla="*/ 4952 h 5179"/>
              <a:gd name="T22" fmla="*/ 2123 w 3427"/>
              <a:gd name="T23" fmla="*/ 4954 h 5179"/>
              <a:gd name="T24" fmla="*/ 3300 w 3427"/>
              <a:gd name="T25" fmla="*/ 3777 h 5179"/>
              <a:gd name="T26" fmla="*/ 3372 w 3427"/>
              <a:gd name="T27" fmla="*/ 3705 h 5179"/>
              <a:gd name="T28" fmla="*/ 3372 w 3427"/>
              <a:gd name="T29" fmla="*/ 3705 h 5179"/>
              <a:gd name="T30" fmla="*/ 3426 w 3427"/>
              <a:gd name="T31" fmla="*/ 3533 h 5179"/>
              <a:gd name="T32" fmla="*/ 3426 w 3427"/>
              <a:gd name="T33" fmla="*/ 3447 h 5179"/>
              <a:gd name="T34" fmla="*/ 3426 w 3427"/>
              <a:gd name="T35" fmla="*/ 298 h 5179"/>
              <a:gd name="T36" fmla="*/ 3426 w 3427"/>
              <a:gd name="T37" fmla="*/ 298 h 5179"/>
              <a:gd name="T38" fmla="*/ 3129 w 3427"/>
              <a:gd name="T39" fmla="*/ 0 h 5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7" h="5179">
                <a:moveTo>
                  <a:pt x="3129" y="0"/>
                </a:moveTo>
                <a:lnTo>
                  <a:pt x="298" y="0"/>
                </a:lnTo>
                <a:lnTo>
                  <a:pt x="298" y="0"/>
                </a:lnTo>
                <a:cubicBezTo>
                  <a:pt x="134" y="0"/>
                  <a:pt x="0" y="133"/>
                  <a:pt x="0" y="298"/>
                </a:cubicBezTo>
                <a:lnTo>
                  <a:pt x="0" y="3440"/>
                </a:lnTo>
                <a:lnTo>
                  <a:pt x="0" y="3533"/>
                </a:lnTo>
                <a:lnTo>
                  <a:pt x="0" y="3533"/>
                </a:lnTo>
                <a:cubicBezTo>
                  <a:pt x="0" y="3589"/>
                  <a:pt x="15" y="3639"/>
                  <a:pt x="41" y="3683"/>
                </a:cubicBezTo>
                <a:lnTo>
                  <a:pt x="148" y="3790"/>
                </a:lnTo>
                <a:lnTo>
                  <a:pt x="1310" y="4952"/>
                </a:lnTo>
                <a:lnTo>
                  <a:pt x="1310" y="4952"/>
                </a:lnTo>
                <a:cubicBezTo>
                  <a:pt x="1535" y="5177"/>
                  <a:pt x="1899" y="5178"/>
                  <a:pt x="2123" y="4954"/>
                </a:cubicBezTo>
                <a:lnTo>
                  <a:pt x="3300" y="3777"/>
                </a:lnTo>
                <a:lnTo>
                  <a:pt x="3372" y="3705"/>
                </a:lnTo>
                <a:lnTo>
                  <a:pt x="3372" y="3705"/>
                </a:lnTo>
                <a:cubicBezTo>
                  <a:pt x="3406" y="3656"/>
                  <a:pt x="3426" y="3598"/>
                  <a:pt x="3426" y="3533"/>
                </a:cubicBezTo>
                <a:lnTo>
                  <a:pt x="3426" y="3447"/>
                </a:lnTo>
                <a:lnTo>
                  <a:pt x="3426" y="298"/>
                </a:lnTo>
                <a:lnTo>
                  <a:pt x="3426" y="298"/>
                </a:lnTo>
                <a:cubicBezTo>
                  <a:pt x="3426" y="133"/>
                  <a:pt x="3293" y="0"/>
                  <a:pt x="3129" y="0"/>
                </a:cubicBezTo>
              </a:path>
            </a:pathLst>
          </a:custGeom>
          <a:solidFill>
            <a:srgbClr val="ECC0DA"/>
          </a:solidFill>
          <a:ln>
            <a:noFill/>
          </a:ln>
          <a:effectLst/>
        </p:spPr>
        <p:txBody>
          <a:bodyPr wrap="none" anchor="ctr"/>
          <a:lstStyle/>
          <a:p>
            <a:endParaRPr lang="en-US" sz="900"/>
          </a:p>
        </p:txBody>
      </p:sp>
      <p:sp>
        <p:nvSpPr>
          <p:cNvPr id="7" name="Freeform 245">
            <a:extLst>
              <a:ext uri="{FF2B5EF4-FFF2-40B4-BE49-F238E27FC236}">
                <a16:creationId xmlns:a16="http://schemas.microsoft.com/office/drawing/2014/main" id="{1378FF2F-BBE6-AA83-142A-172FCD742F13}"/>
              </a:ext>
            </a:extLst>
          </p:cNvPr>
          <p:cNvSpPr>
            <a:spLocks noChangeArrowheads="1"/>
          </p:cNvSpPr>
          <p:nvPr/>
        </p:nvSpPr>
        <p:spPr bwMode="auto">
          <a:xfrm>
            <a:off x="2691717" y="2730227"/>
            <a:ext cx="2107239" cy="1170793"/>
          </a:xfrm>
          <a:custGeom>
            <a:avLst/>
            <a:gdLst>
              <a:gd name="T0" fmla="*/ 3574 w 3635"/>
              <a:gd name="T1" fmla="*/ 171 h 1742"/>
              <a:gd name="T2" fmla="*/ 2227 w 3635"/>
              <a:gd name="T3" fmla="*/ 1517 h 1742"/>
              <a:gd name="T4" fmla="*/ 2227 w 3635"/>
              <a:gd name="T5" fmla="*/ 1517 h 1742"/>
              <a:gd name="T6" fmla="*/ 1414 w 3635"/>
              <a:gd name="T7" fmla="*/ 1515 h 1742"/>
              <a:gd name="T8" fmla="*/ 61 w 3635"/>
              <a:gd name="T9" fmla="*/ 163 h 1742"/>
              <a:gd name="T10" fmla="*/ 61 w 3635"/>
              <a:gd name="T11" fmla="*/ 163 h 1742"/>
              <a:gd name="T12" fmla="*/ 128 w 3635"/>
              <a:gd name="T13" fmla="*/ 0 h 1742"/>
              <a:gd name="T14" fmla="*/ 3507 w 3635"/>
              <a:gd name="T15" fmla="*/ 8 h 1742"/>
              <a:gd name="T16" fmla="*/ 3507 w 3635"/>
              <a:gd name="T17" fmla="*/ 8 h 1742"/>
              <a:gd name="T18" fmla="*/ 3574 w 3635"/>
              <a:gd name="T19" fmla="*/ 171 h 1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5" h="1742">
                <a:moveTo>
                  <a:pt x="3574" y="171"/>
                </a:moveTo>
                <a:lnTo>
                  <a:pt x="2227" y="1517"/>
                </a:lnTo>
                <a:lnTo>
                  <a:pt x="2227" y="1517"/>
                </a:lnTo>
                <a:cubicBezTo>
                  <a:pt x="2003" y="1741"/>
                  <a:pt x="1639" y="1740"/>
                  <a:pt x="1414" y="1515"/>
                </a:cubicBezTo>
                <a:lnTo>
                  <a:pt x="61" y="163"/>
                </a:lnTo>
                <a:lnTo>
                  <a:pt x="61" y="163"/>
                </a:lnTo>
                <a:cubicBezTo>
                  <a:pt x="0" y="103"/>
                  <a:pt x="43" y="0"/>
                  <a:pt x="128" y="0"/>
                </a:cubicBezTo>
                <a:lnTo>
                  <a:pt x="3507" y="8"/>
                </a:lnTo>
                <a:lnTo>
                  <a:pt x="3507" y="8"/>
                </a:lnTo>
                <a:cubicBezTo>
                  <a:pt x="3592" y="8"/>
                  <a:pt x="3634" y="111"/>
                  <a:pt x="3574" y="171"/>
                </a:cubicBezTo>
              </a:path>
            </a:pathLst>
          </a:custGeom>
          <a:solidFill>
            <a:srgbClr val="292668"/>
          </a:solidFill>
          <a:ln>
            <a:noFill/>
          </a:ln>
          <a:effectLst/>
        </p:spPr>
        <p:txBody>
          <a:bodyPr wrap="none" anchor="ctr"/>
          <a:lstStyle/>
          <a:p>
            <a:endParaRPr lang="en-US" sz="900"/>
          </a:p>
        </p:txBody>
      </p:sp>
      <p:sp>
        <p:nvSpPr>
          <p:cNvPr id="8" name="Freeform 247">
            <a:extLst>
              <a:ext uri="{FF2B5EF4-FFF2-40B4-BE49-F238E27FC236}">
                <a16:creationId xmlns:a16="http://schemas.microsoft.com/office/drawing/2014/main" id="{A7DD2899-66A1-3F41-9376-E89E58DF786A}"/>
              </a:ext>
            </a:extLst>
          </p:cNvPr>
          <p:cNvSpPr>
            <a:spLocks noChangeArrowheads="1"/>
          </p:cNvSpPr>
          <p:nvPr/>
        </p:nvSpPr>
        <p:spPr bwMode="auto">
          <a:xfrm>
            <a:off x="4922576" y="2957365"/>
            <a:ext cx="1987044" cy="3218026"/>
          </a:xfrm>
          <a:custGeom>
            <a:avLst/>
            <a:gdLst>
              <a:gd name="T0" fmla="*/ 3129 w 3427"/>
              <a:gd name="T1" fmla="*/ 0 h 5179"/>
              <a:gd name="T2" fmla="*/ 298 w 3427"/>
              <a:gd name="T3" fmla="*/ 0 h 5179"/>
              <a:gd name="T4" fmla="*/ 298 w 3427"/>
              <a:gd name="T5" fmla="*/ 0 h 5179"/>
              <a:gd name="T6" fmla="*/ 0 w 3427"/>
              <a:gd name="T7" fmla="*/ 298 h 5179"/>
              <a:gd name="T8" fmla="*/ 0 w 3427"/>
              <a:gd name="T9" fmla="*/ 3440 h 5179"/>
              <a:gd name="T10" fmla="*/ 0 w 3427"/>
              <a:gd name="T11" fmla="*/ 3533 h 5179"/>
              <a:gd name="T12" fmla="*/ 0 w 3427"/>
              <a:gd name="T13" fmla="*/ 3533 h 5179"/>
              <a:gd name="T14" fmla="*/ 41 w 3427"/>
              <a:gd name="T15" fmla="*/ 3683 h 5179"/>
              <a:gd name="T16" fmla="*/ 148 w 3427"/>
              <a:gd name="T17" fmla="*/ 3790 h 5179"/>
              <a:gd name="T18" fmla="*/ 1310 w 3427"/>
              <a:gd name="T19" fmla="*/ 4952 h 5179"/>
              <a:gd name="T20" fmla="*/ 1310 w 3427"/>
              <a:gd name="T21" fmla="*/ 4952 h 5179"/>
              <a:gd name="T22" fmla="*/ 2123 w 3427"/>
              <a:gd name="T23" fmla="*/ 4954 h 5179"/>
              <a:gd name="T24" fmla="*/ 3300 w 3427"/>
              <a:gd name="T25" fmla="*/ 3777 h 5179"/>
              <a:gd name="T26" fmla="*/ 3372 w 3427"/>
              <a:gd name="T27" fmla="*/ 3705 h 5179"/>
              <a:gd name="T28" fmla="*/ 3372 w 3427"/>
              <a:gd name="T29" fmla="*/ 3705 h 5179"/>
              <a:gd name="T30" fmla="*/ 3426 w 3427"/>
              <a:gd name="T31" fmla="*/ 3533 h 5179"/>
              <a:gd name="T32" fmla="*/ 3426 w 3427"/>
              <a:gd name="T33" fmla="*/ 3447 h 5179"/>
              <a:gd name="T34" fmla="*/ 3426 w 3427"/>
              <a:gd name="T35" fmla="*/ 298 h 5179"/>
              <a:gd name="T36" fmla="*/ 3426 w 3427"/>
              <a:gd name="T37" fmla="*/ 298 h 5179"/>
              <a:gd name="T38" fmla="*/ 3129 w 3427"/>
              <a:gd name="T39" fmla="*/ 0 h 5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7" h="5179">
                <a:moveTo>
                  <a:pt x="3129" y="0"/>
                </a:moveTo>
                <a:lnTo>
                  <a:pt x="298" y="0"/>
                </a:lnTo>
                <a:lnTo>
                  <a:pt x="298" y="0"/>
                </a:lnTo>
                <a:cubicBezTo>
                  <a:pt x="134" y="0"/>
                  <a:pt x="0" y="133"/>
                  <a:pt x="0" y="298"/>
                </a:cubicBezTo>
                <a:lnTo>
                  <a:pt x="0" y="3440"/>
                </a:lnTo>
                <a:lnTo>
                  <a:pt x="0" y="3533"/>
                </a:lnTo>
                <a:lnTo>
                  <a:pt x="0" y="3533"/>
                </a:lnTo>
                <a:cubicBezTo>
                  <a:pt x="0" y="3589"/>
                  <a:pt x="15" y="3639"/>
                  <a:pt x="41" y="3683"/>
                </a:cubicBezTo>
                <a:lnTo>
                  <a:pt x="148" y="3790"/>
                </a:lnTo>
                <a:lnTo>
                  <a:pt x="1310" y="4952"/>
                </a:lnTo>
                <a:lnTo>
                  <a:pt x="1310" y="4952"/>
                </a:lnTo>
                <a:cubicBezTo>
                  <a:pt x="1535" y="5177"/>
                  <a:pt x="1899" y="5178"/>
                  <a:pt x="2123" y="4954"/>
                </a:cubicBezTo>
                <a:lnTo>
                  <a:pt x="3300" y="3777"/>
                </a:lnTo>
                <a:lnTo>
                  <a:pt x="3372" y="3705"/>
                </a:lnTo>
                <a:lnTo>
                  <a:pt x="3372" y="3705"/>
                </a:lnTo>
                <a:cubicBezTo>
                  <a:pt x="3406" y="3656"/>
                  <a:pt x="3426" y="3598"/>
                  <a:pt x="3426" y="3533"/>
                </a:cubicBezTo>
                <a:lnTo>
                  <a:pt x="3426" y="3447"/>
                </a:lnTo>
                <a:lnTo>
                  <a:pt x="3426" y="298"/>
                </a:lnTo>
                <a:lnTo>
                  <a:pt x="3426" y="298"/>
                </a:lnTo>
                <a:cubicBezTo>
                  <a:pt x="3426" y="133"/>
                  <a:pt x="3293" y="0"/>
                  <a:pt x="3129" y="0"/>
                </a:cubicBezTo>
              </a:path>
            </a:pathLst>
          </a:custGeom>
          <a:solidFill>
            <a:srgbClr val="55854D"/>
          </a:solidFill>
          <a:ln>
            <a:noFill/>
          </a:ln>
          <a:effectLst/>
        </p:spPr>
        <p:txBody>
          <a:bodyPr wrap="none" anchor="ctr"/>
          <a:lstStyle/>
          <a:p>
            <a:endParaRPr lang="en-US" sz="900"/>
          </a:p>
        </p:txBody>
      </p:sp>
      <p:sp>
        <p:nvSpPr>
          <p:cNvPr id="9" name="Freeform 248">
            <a:extLst>
              <a:ext uri="{FF2B5EF4-FFF2-40B4-BE49-F238E27FC236}">
                <a16:creationId xmlns:a16="http://schemas.microsoft.com/office/drawing/2014/main" id="{1E08471E-995C-CB1F-58D3-B0C50BDCC77D}"/>
              </a:ext>
            </a:extLst>
          </p:cNvPr>
          <p:cNvSpPr>
            <a:spLocks noChangeArrowheads="1"/>
          </p:cNvSpPr>
          <p:nvPr/>
        </p:nvSpPr>
        <p:spPr bwMode="auto">
          <a:xfrm>
            <a:off x="4863757" y="2730227"/>
            <a:ext cx="2107239" cy="1170793"/>
          </a:xfrm>
          <a:custGeom>
            <a:avLst/>
            <a:gdLst>
              <a:gd name="T0" fmla="*/ 3574 w 3635"/>
              <a:gd name="T1" fmla="*/ 171 h 1742"/>
              <a:gd name="T2" fmla="*/ 2227 w 3635"/>
              <a:gd name="T3" fmla="*/ 1517 h 1742"/>
              <a:gd name="T4" fmla="*/ 2227 w 3635"/>
              <a:gd name="T5" fmla="*/ 1517 h 1742"/>
              <a:gd name="T6" fmla="*/ 1414 w 3635"/>
              <a:gd name="T7" fmla="*/ 1515 h 1742"/>
              <a:gd name="T8" fmla="*/ 61 w 3635"/>
              <a:gd name="T9" fmla="*/ 163 h 1742"/>
              <a:gd name="T10" fmla="*/ 61 w 3635"/>
              <a:gd name="T11" fmla="*/ 163 h 1742"/>
              <a:gd name="T12" fmla="*/ 128 w 3635"/>
              <a:gd name="T13" fmla="*/ 0 h 1742"/>
              <a:gd name="T14" fmla="*/ 3507 w 3635"/>
              <a:gd name="T15" fmla="*/ 8 h 1742"/>
              <a:gd name="T16" fmla="*/ 3507 w 3635"/>
              <a:gd name="T17" fmla="*/ 8 h 1742"/>
              <a:gd name="T18" fmla="*/ 3574 w 3635"/>
              <a:gd name="T19" fmla="*/ 171 h 1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5" h="1742">
                <a:moveTo>
                  <a:pt x="3574" y="171"/>
                </a:moveTo>
                <a:lnTo>
                  <a:pt x="2227" y="1517"/>
                </a:lnTo>
                <a:lnTo>
                  <a:pt x="2227" y="1517"/>
                </a:lnTo>
                <a:cubicBezTo>
                  <a:pt x="2003" y="1741"/>
                  <a:pt x="1639" y="1740"/>
                  <a:pt x="1414" y="1515"/>
                </a:cubicBezTo>
                <a:lnTo>
                  <a:pt x="61" y="163"/>
                </a:lnTo>
                <a:lnTo>
                  <a:pt x="61" y="163"/>
                </a:lnTo>
                <a:cubicBezTo>
                  <a:pt x="0" y="103"/>
                  <a:pt x="43" y="0"/>
                  <a:pt x="128" y="0"/>
                </a:cubicBezTo>
                <a:lnTo>
                  <a:pt x="3507" y="8"/>
                </a:lnTo>
                <a:lnTo>
                  <a:pt x="3507" y="8"/>
                </a:lnTo>
                <a:cubicBezTo>
                  <a:pt x="3592" y="8"/>
                  <a:pt x="3634" y="111"/>
                  <a:pt x="3574" y="171"/>
                </a:cubicBezTo>
              </a:path>
            </a:pathLst>
          </a:custGeom>
          <a:solidFill>
            <a:srgbClr val="292668"/>
          </a:solidFill>
          <a:ln>
            <a:noFill/>
          </a:ln>
          <a:effectLst/>
        </p:spPr>
        <p:txBody>
          <a:bodyPr wrap="none" anchor="ctr"/>
          <a:lstStyle/>
          <a:p>
            <a:endParaRPr lang="en-US" sz="900"/>
          </a:p>
        </p:txBody>
      </p:sp>
      <p:sp>
        <p:nvSpPr>
          <p:cNvPr id="10" name="Freeform 250">
            <a:extLst>
              <a:ext uri="{FF2B5EF4-FFF2-40B4-BE49-F238E27FC236}">
                <a16:creationId xmlns:a16="http://schemas.microsoft.com/office/drawing/2014/main" id="{DF895116-CF12-8703-139D-04E598227ECF}"/>
              </a:ext>
            </a:extLst>
          </p:cNvPr>
          <p:cNvSpPr>
            <a:spLocks noChangeArrowheads="1"/>
          </p:cNvSpPr>
          <p:nvPr/>
        </p:nvSpPr>
        <p:spPr bwMode="auto">
          <a:xfrm>
            <a:off x="7092058" y="2957365"/>
            <a:ext cx="1987044" cy="3218026"/>
          </a:xfrm>
          <a:custGeom>
            <a:avLst/>
            <a:gdLst>
              <a:gd name="T0" fmla="*/ 3129 w 3427"/>
              <a:gd name="T1" fmla="*/ 0 h 5179"/>
              <a:gd name="T2" fmla="*/ 298 w 3427"/>
              <a:gd name="T3" fmla="*/ 0 h 5179"/>
              <a:gd name="T4" fmla="*/ 298 w 3427"/>
              <a:gd name="T5" fmla="*/ 0 h 5179"/>
              <a:gd name="T6" fmla="*/ 0 w 3427"/>
              <a:gd name="T7" fmla="*/ 298 h 5179"/>
              <a:gd name="T8" fmla="*/ 0 w 3427"/>
              <a:gd name="T9" fmla="*/ 3440 h 5179"/>
              <a:gd name="T10" fmla="*/ 0 w 3427"/>
              <a:gd name="T11" fmla="*/ 3533 h 5179"/>
              <a:gd name="T12" fmla="*/ 0 w 3427"/>
              <a:gd name="T13" fmla="*/ 3533 h 5179"/>
              <a:gd name="T14" fmla="*/ 41 w 3427"/>
              <a:gd name="T15" fmla="*/ 3683 h 5179"/>
              <a:gd name="T16" fmla="*/ 148 w 3427"/>
              <a:gd name="T17" fmla="*/ 3790 h 5179"/>
              <a:gd name="T18" fmla="*/ 1310 w 3427"/>
              <a:gd name="T19" fmla="*/ 4952 h 5179"/>
              <a:gd name="T20" fmla="*/ 1310 w 3427"/>
              <a:gd name="T21" fmla="*/ 4952 h 5179"/>
              <a:gd name="T22" fmla="*/ 2123 w 3427"/>
              <a:gd name="T23" fmla="*/ 4954 h 5179"/>
              <a:gd name="T24" fmla="*/ 3301 w 3427"/>
              <a:gd name="T25" fmla="*/ 3777 h 5179"/>
              <a:gd name="T26" fmla="*/ 3372 w 3427"/>
              <a:gd name="T27" fmla="*/ 3705 h 5179"/>
              <a:gd name="T28" fmla="*/ 3372 w 3427"/>
              <a:gd name="T29" fmla="*/ 3705 h 5179"/>
              <a:gd name="T30" fmla="*/ 3426 w 3427"/>
              <a:gd name="T31" fmla="*/ 3533 h 5179"/>
              <a:gd name="T32" fmla="*/ 3426 w 3427"/>
              <a:gd name="T33" fmla="*/ 3447 h 5179"/>
              <a:gd name="T34" fmla="*/ 3426 w 3427"/>
              <a:gd name="T35" fmla="*/ 298 h 5179"/>
              <a:gd name="T36" fmla="*/ 3426 w 3427"/>
              <a:gd name="T37" fmla="*/ 298 h 5179"/>
              <a:gd name="T38" fmla="*/ 3129 w 3427"/>
              <a:gd name="T39" fmla="*/ 0 h 5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7" h="5179">
                <a:moveTo>
                  <a:pt x="3129" y="0"/>
                </a:moveTo>
                <a:lnTo>
                  <a:pt x="298" y="0"/>
                </a:lnTo>
                <a:lnTo>
                  <a:pt x="298" y="0"/>
                </a:lnTo>
                <a:cubicBezTo>
                  <a:pt x="134" y="0"/>
                  <a:pt x="0" y="133"/>
                  <a:pt x="0" y="298"/>
                </a:cubicBezTo>
                <a:lnTo>
                  <a:pt x="0" y="3440"/>
                </a:lnTo>
                <a:lnTo>
                  <a:pt x="0" y="3533"/>
                </a:lnTo>
                <a:lnTo>
                  <a:pt x="0" y="3533"/>
                </a:lnTo>
                <a:cubicBezTo>
                  <a:pt x="0" y="3589"/>
                  <a:pt x="15" y="3639"/>
                  <a:pt x="41" y="3683"/>
                </a:cubicBezTo>
                <a:lnTo>
                  <a:pt x="148" y="3790"/>
                </a:lnTo>
                <a:lnTo>
                  <a:pt x="1310" y="4952"/>
                </a:lnTo>
                <a:lnTo>
                  <a:pt x="1310" y="4952"/>
                </a:lnTo>
                <a:cubicBezTo>
                  <a:pt x="1535" y="5177"/>
                  <a:pt x="1899" y="5178"/>
                  <a:pt x="2123" y="4954"/>
                </a:cubicBezTo>
                <a:lnTo>
                  <a:pt x="3301" y="3777"/>
                </a:lnTo>
                <a:lnTo>
                  <a:pt x="3372" y="3705"/>
                </a:lnTo>
                <a:lnTo>
                  <a:pt x="3372" y="3705"/>
                </a:lnTo>
                <a:cubicBezTo>
                  <a:pt x="3406" y="3656"/>
                  <a:pt x="3426" y="3598"/>
                  <a:pt x="3426" y="3533"/>
                </a:cubicBezTo>
                <a:lnTo>
                  <a:pt x="3426" y="3447"/>
                </a:lnTo>
                <a:lnTo>
                  <a:pt x="3426" y="298"/>
                </a:lnTo>
                <a:lnTo>
                  <a:pt x="3426" y="298"/>
                </a:lnTo>
                <a:cubicBezTo>
                  <a:pt x="3426" y="133"/>
                  <a:pt x="3293" y="0"/>
                  <a:pt x="3129" y="0"/>
                </a:cubicBezTo>
              </a:path>
            </a:pathLst>
          </a:custGeom>
          <a:solidFill>
            <a:srgbClr val="F26F46"/>
          </a:solidFill>
          <a:ln>
            <a:noFill/>
          </a:ln>
          <a:effectLst/>
        </p:spPr>
        <p:txBody>
          <a:bodyPr wrap="none" anchor="ctr"/>
          <a:lstStyle/>
          <a:p>
            <a:endParaRPr lang="en-US" sz="900"/>
          </a:p>
        </p:txBody>
      </p:sp>
      <p:sp>
        <p:nvSpPr>
          <p:cNvPr id="11" name="Freeform 251">
            <a:extLst>
              <a:ext uri="{FF2B5EF4-FFF2-40B4-BE49-F238E27FC236}">
                <a16:creationId xmlns:a16="http://schemas.microsoft.com/office/drawing/2014/main" id="{54FAF327-F95C-F7D6-11E9-A9D1E85EA8A7}"/>
              </a:ext>
            </a:extLst>
          </p:cNvPr>
          <p:cNvSpPr>
            <a:spLocks noChangeArrowheads="1"/>
          </p:cNvSpPr>
          <p:nvPr/>
        </p:nvSpPr>
        <p:spPr bwMode="auto">
          <a:xfrm>
            <a:off x="7030682" y="2730227"/>
            <a:ext cx="2107239" cy="1170793"/>
          </a:xfrm>
          <a:custGeom>
            <a:avLst/>
            <a:gdLst>
              <a:gd name="T0" fmla="*/ 3573 w 3634"/>
              <a:gd name="T1" fmla="*/ 171 h 1742"/>
              <a:gd name="T2" fmla="*/ 2226 w 3634"/>
              <a:gd name="T3" fmla="*/ 1517 h 1742"/>
              <a:gd name="T4" fmla="*/ 2226 w 3634"/>
              <a:gd name="T5" fmla="*/ 1517 h 1742"/>
              <a:gd name="T6" fmla="*/ 1413 w 3634"/>
              <a:gd name="T7" fmla="*/ 1515 h 1742"/>
              <a:gd name="T8" fmla="*/ 60 w 3634"/>
              <a:gd name="T9" fmla="*/ 163 h 1742"/>
              <a:gd name="T10" fmla="*/ 60 w 3634"/>
              <a:gd name="T11" fmla="*/ 163 h 1742"/>
              <a:gd name="T12" fmla="*/ 127 w 3634"/>
              <a:gd name="T13" fmla="*/ 0 h 1742"/>
              <a:gd name="T14" fmla="*/ 3505 w 3634"/>
              <a:gd name="T15" fmla="*/ 8 h 1742"/>
              <a:gd name="T16" fmla="*/ 3505 w 3634"/>
              <a:gd name="T17" fmla="*/ 8 h 1742"/>
              <a:gd name="T18" fmla="*/ 3573 w 3634"/>
              <a:gd name="T19" fmla="*/ 171 h 1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4" h="1742">
                <a:moveTo>
                  <a:pt x="3573" y="171"/>
                </a:moveTo>
                <a:lnTo>
                  <a:pt x="2226" y="1517"/>
                </a:lnTo>
                <a:lnTo>
                  <a:pt x="2226" y="1517"/>
                </a:lnTo>
                <a:cubicBezTo>
                  <a:pt x="2002" y="1741"/>
                  <a:pt x="1638" y="1740"/>
                  <a:pt x="1413" y="1515"/>
                </a:cubicBezTo>
                <a:lnTo>
                  <a:pt x="60" y="163"/>
                </a:lnTo>
                <a:lnTo>
                  <a:pt x="60" y="163"/>
                </a:lnTo>
                <a:cubicBezTo>
                  <a:pt x="0" y="103"/>
                  <a:pt x="42" y="0"/>
                  <a:pt x="127" y="0"/>
                </a:cubicBezTo>
                <a:lnTo>
                  <a:pt x="3505" y="8"/>
                </a:lnTo>
                <a:lnTo>
                  <a:pt x="3505" y="8"/>
                </a:lnTo>
                <a:cubicBezTo>
                  <a:pt x="3590" y="8"/>
                  <a:pt x="3633" y="111"/>
                  <a:pt x="3573" y="171"/>
                </a:cubicBezTo>
              </a:path>
            </a:pathLst>
          </a:custGeom>
          <a:solidFill>
            <a:srgbClr val="292668"/>
          </a:solidFill>
          <a:ln>
            <a:noFill/>
          </a:ln>
          <a:effectLst/>
        </p:spPr>
        <p:txBody>
          <a:bodyPr wrap="none" anchor="ctr"/>
          <a:lstStyle/>
          <a:p>
            <a:endParaRPr lang="en-US" sz="900"/>
          </a:p>
        </p:txBody>
      </p:sp>
      <p:sp>
        <p:nvSpPr>
          <p:cNvPr id="12" name="CuadroTexto 553">
            <a:extLst>
              <a:ext uri="{FF2B5EF4-FFF2-40B4-BE49-F238E27FC236}">
                <a16:creationId xmlns:a16="http://schemas.microsoft.com/office/drawing/2014/main" id="{72D37573-BCD4-7E90-FAC5-C757E83435B5}"/>
              </a:ext>
            </a:extLst>
          </p:cNvPr>
          <p:cNvSpPr txBox="1"/>
          <p:nvPr/>
        </p:nvSpPr>
        <p:spPr>
          <a:xfrm>
            <a:off x="313115" y="2699133"/>
            <a:ext cx="2466886" cy="584775"/>
          </a:xfrm>
          <a:prstGeom prst="rect">
            <a:avLst/>
          </a:prstGeom>
          <a:noFill/>
        </p:spPr>
        <p:txBody>
          <a:bodyPr wrap="square" rtlCol="0">
            <a:spAutoFit/>
          </a:bodyPr>
          <a:lstStyle/>
          <a:p>
            <a:pPr algn="ctr"/>
            <a:r>
              <a:rPr lang="en-US" sz="1600" b="1" dirty="0">
                <a:solidFill>
                  <a:schemeClr val="bg1"/>
                </a:solidFill>
                <a:latin typeface="Calibri" panose="020F0502020204030204" pitchFamily="34" charset="0"/>
                <a:ea typeface="Lato" charset="0"/>
                <a:cs typeface="Calibri" panose="020F0502020204030204" pitchFamily="34" charset="0"/>
              </a:rPr>
              <a:t>Markedsføring og kommunikation: </a:t>
            </a:r>
          </a:p>
        </p:txBody>
      </p:sp>
      <p:sp>
        <p:nvSpPr>
          <p:cNvPr id="16" name="Freeform 244">
            <a:extLst>
              <a:ext uri="{FF2B5EF4-FFF2-40B4-BE49-F238E27FC236}">
                <a16:creationId xmlns:a16="http://schemas.microsoft.com/office/drawing/2014/main" id="{DCE1F67D-9911-6BE7-D8B7-EEEC8FA48DD8}"/>
              </a:ext>
            </a:extLst>
          </p:cNvPr>
          <p:cNvSpPr>
            <a:spLocks noChangeArrowheads="1"/>
          </p:cNvSpPr>
          <p:nvPr/>
        </p:nvSpPr>
        <p:spPr bwMode="auto">
          <a:xfrm>
            <a:off x="9258982" y="2957365"/>
            <a:ext cx="1987046" cy="3218026"/>
          </a:xfrm>
          <a:custGeom>
            <a:avLst/>
            <a:gdLst>
              <a:gd name="T0" fmla="*/ 3129 w 3427"/>
              <a:gd name="T1" fmla="*/ 0 h 5179"/>
              <a:gd name="T2" fmla="*/ 298 w 3427"/>
              <a:gd name="T3" fmla="*/ 0 h 5179"/>
              <a:gd name="T4" fmla="*/ 298 w 3427"/>
              <a:gd name="T5" fmla="*/ 0 h 5179"/>
              <a:gd name="T6" fmla="*/ 0 w 3427"/>
              <a:gd name="T7" fmla="*/ 298 h 5179"/>
              <a:gd name="T8" fmla="*/ 0 w 3427"/>
              <a:gd name="T9" fmla="*/ 3440 h 5179"/>
              <a:gd name="T10" fmla="*/ 0 w 3427"/>
              <a:gd name="T11" fmla="*/ 3533 h 5179"/>
              <a:gd name="T12" fmla="*/ 0 w 3427"/>
              <a:gd name="T13" fmla="*/ 3533 h 5179"/>
              <a:gd name="T14" fmla="*/ 41 w 3427"/>
              <a:gd name="T15" fmla="*/ 3683 h 5179"/>
              <a:gd name="T16" fmla="*/ 148 w 3427"/>
              <a:gd name="T17" fmla="*/ 3790 h 5179"/>
              <a:gd name="T18" fmla="*/ 1310 w 3427"/>
              <a:gd name="T19" fmla="*/ 4952 h 5179"/>
              <a:gd name="T20" fmla="*/ 1310 w 3427"/>
              <a:gd name="T21" fmla="*/ 4952 h 5179"/>
              <a:gd name="T22" fmla="*/ 2123 w 3427"/>
              <a:gd name="T23" fmla="*/ 4954 h 5179"/>
              <a:gd name="T24" fmla="*/ 3300 w 3427"/>
              <a:gd name="T25" fmla="*/ 3777 h 5179"/>
              <a:gd name="T26" fmla="*/ 3372 w 3427"/>
              <a:gd name="T27" fmla="*/ 3705 h 5179"/>
              <a:gd name="T28" fmla="*/ 3372 w 3427"/>
              <a:gd name="T29" fmla="*/ 3705 h 5179"/>
              <a:gd name="T30" fmla="*/ 3426 w 3427"/>
              <a:gd name="T31" fmla="*/ 3533 h 5179"/>
              <a:gd name="T32" fmla="*/ 3426 w 3427"/>
              <a:gd name="T33" fmla="*/ 3447 h 5179"/>
              <a:gd name="T34" fmla="*/ 3426 w 3427"/>
              <a:gd name="T35" fmla="*/ 298 h 5179"/>
              <a:gd name="T36" fmla="*/ 3426 w 3427"/>
              <a:gd name="T37" fmla="*/ 298 h 5179"/>
              <a:gd name="T38" fmla="*/ 3129 w 3427"/>
              <a:gd name="T39" fmla="*/ 0 h 5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7" h="5179">
                <a:moveTo>
                  <a:pt x="3129" y="0"/>
                </a:moveTo>
                <a:lnTo>
                  <a:pt x="298" y="0"/>
                </a:lnTo>
                <a:lnTo>
                  <a:pt x="298" y="0"/>
                </a:lnTo>
                <a:cubicBezTo>
                  <a:pt x="134" y="0"/>
                  <a:pt x="0" y="133"/>
                  <a:pt x="0" y="298"/>
                </a:cubicBezTo>
                <a:lnTo>
                  <a:pt x="0" y="3440"/>
                </a:lnTo>
                <a:lnTo>
                  <a:pt x="0" y="3533"/>
                </a:lnTo>
                <a:lnTo>
                  <a:pt x="0" y="3533"/>
                </a:lnTo>
                <a:cubicBezTo>
                  <a:pt x="0" y="3589"/>
                  <a:pt x="15" y="3639"/>
                  <a:pt x="41" y="3683"/>
                </a:cubicBezTo>
                <a:lnTo>
                  <a:pt x="148" y="3790"/>
                </a:lnTo>
                <a:lnTo>
                  <a:pt x="1310" y="4952"/>
                </a:lnTo>
                <a:lnTo>
                  <a:pt x="1310" y="4952"/>
                </a:lnTo>
                <a:cubicBezTo>
                  <a:pt x="1535" y="5177"/>
                  <a:pt x="1899" y="5178"/>
                  <a:pt x="2123" y="4954"/>
                </a:cubicBezTo>
                <a:lnTo>
                  <a:pt x="3300" y="3777"/>
                </a:lnTo>
                <a:lnTo>
                  <a:pt x="3372" y="3705"/>
                </a:lnTo>
                <a:lnTo>
                  <a:pt x="3372" y="3705"/>
                </a:lnTo>
                <a:cubicBezTo>
                  <a:pt x="3406" y="3656"/>
                  <a:pt x="3426" y="3598"/>
                  <a:pt x="3426" y="3533"/>
                </a:cubicBezTo>
                <a:lnTo>
                  <a:pt x="3426" y="3447"/>
                </a:lnTo>
                <a:lnTo>
                  <a:pt x="3426" y="298"/>
                </a:lnTo>
                <a:lnTo>
                  <a:pt x="3426" y="298"/>
                </a:lnTo>
                <a:cubicBezTo>
                  <a:pt x="3426" y="133"/>
                  <a:pt x="3293" y="0"/>
                  <a:pt x="3129" y="0"/>
                </a:cubicBezTo>
              </a:path>
            </a:pathLst>
          </a:custGeom>
          <a:solidFill>
            <a:srgbClr val="ECC0DA"/>
          </a:solidFill>
          <a:ln>
            <a:noFill/>
          </a:ln>
          <a:effectLst/>
        </p:spPr>
        <p:txBody>
          <a:bodyPr wrap="none" anchor="ctr"/>
          <a:lstStyle/>
          <a:p>
            <a:endParaRPr lang="en-US" sz="900"/>
          </a:p>
        </p:txBody>
      </p:sp>
      <p:sp>
        <p:nvSpPr>
          <p:cNvPr id="17" name="Freeform 245">
            <a:extLst>
              <a:ext uri="{FF2B5EF4-FFF2-40B4-BE49-F238E27FC236}">
                <a16:creationId xmlns:a16="http://schemas.microsoft.com/office/drawing/2014/main" id="{1706241A-965A-EE74-3813-17DC1F59FEFB}"/>
              </a:ext>
            </a:extLst>
          </p:cNvPr>
          <p:cNvSpPr>
            <a:spLocks noChangeArrowheads="1"/>
          </p:cNvSpPr>
          <p:nvPr/>
        </p:nvSpPr>
        <p:spPr bwMode="auto">
          <a:xfrm>
            <a:off x="9197607" y="2730227"/>
            <a:ext cx="2107239" cy="1170793"/>
          </a:xfrm>
          <a:custGeom>
            <a:avLst/>
            <a:gdLst>
              <a:gd name="T0" fmla="*/ 3574 w 3635"/>
              <a:gd name="T1" fmla="*/ 171 h 1742"/>
              <a:gd name="T2" fmla="*/ 2227 w 3635"/>
              <a:gd name="T3" fmla="*/ 1517 h 1742"/>
              <a:gd name="T4" fmla="*/ 2227 w 3635"/>
              <a:gd name="T5" fmla="*/ 1517 h 1742"/>
              <a:gd name="T6" fmla="*/ 1414 w 3635"/>
              <a:gd name="T7" fmla="*/ 1515 h 1742"/>
              <a:gd name="T8" fmla="*/ 61 w 3635"/>
              <a:gd name="T9" fmla="*/ 163 h 1742"/>
              <a:gd name="T10" fmla="*/ 61 w 3635"/>
              <a:gd name="T11" fmla="*/ 163 h 1742"/>
              <a:gd name="T12" fmla="*/ 128 w 3635"/>
              <a:gd name="T13" fmla="*/ 0 h 1742"/>
              <a:gd name="T14" fmla="*/ 3507 w 3635"/>
              <a:gd name="T15" fmla="*/ 8 h 1742"/>
              <a:gd name="T16" fmla="*/ 3507 w 3635"/>
              <a:gd name="T17" fmla="*/ 8 h 1742"/>
              <a:gd name="T18" fmla="*/ 3574 w 3635"/>
              <a:gd name="T19" fmla="*/ 171 h 1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5" h="1742">
                <a:moveTo>
                  <a:pt x="3574" y="171"/>
                </a:moveTo>
                <a:lnTo>
                  <a:pt x="2227" y="1517"/>
                </a:lnTo>
                <a:lnTo>
                  <a:pt x="2227" y="1517"/>
                </a:lnTo>
                <a:cubicBezTo>
                  <a:pt x="2003" y="1741"/>
                  <a:pt x="1639" y="1740"/>
                  <a:pt x="1414" y="1515"/>
                </a:cubicBezTo>
                <a:lnTo>
                  <a:pt x="61" y="163"/>
                </a:lnTo>
                <a:lnTo>
                  <a:pt x="61" y="163"/>
                </a:lnTo>
                <a:cubicBezTo>
                  <a:pt x="0" y="103"/>
                  <a:pt x="43" y="0"/>
                  <a:pt x="128" y="0"/>
                </a:cubicBezTo>
                <a:lnTo>
                  <a:pt x="3507" y="8"/>
                </a:lnTo>
                <a:lnTo>
                  <a:pt x="3507" y="8"/>
                </a:lnTo>
                <a:cubicBezTo>
                  <a:pt x="3592" y="8"/>
                  <a:pt x="3634" y="111"/>
                  <a:pt x="3574" y="171"/>
                </a:cubicBezTo>
              </a:path>
            </a:pathLst>
          </a:custGeom>
          <a:solidFill>
            <a:srgbClr val="292668"/>
          </a:solidFill>
          <a:ln>
            <a:noFill/>
          </a:ln>
          <a:effectLst/>
        </p:spPr>
        <p:txBody>
          <a:bodyPr wrap="none" anchor="ctr"/>
          <a:lstStyle/>
          <a:p>
            <a:endParaRPr lang="en-US" sz="900"/>
          </a:p>
        </p:txBody>
      </p:sp>
      <p:sp>
        <p:nvSpPr>
          <p:cNvPr id="19" name="CuadroTexto 553">
            <a:extLst>
              <a:ext uri="{FF2B5EF4-FFF2-40B4-BE49-F238E27FC236}">
                <a16:creationId xmlns:a16="http://schemas.microsoft.com/office/drawing/2014/main" id="{16F34C46-AE02-1108-0A94-D9E7ADD05004}"/>
              </a:ext>
            </a:extLst>
          </p:cNvPr>
          <p:cNvSpPr txBox="1"/>
          <p:nvPr/>
        </p:nvSpPr>
        <p:spPr>
          <a:xfrm>
            <a:off x="6850858" y="2714680"/>
            <a:ext cx="2466886" cy="584775"/>
          </a:xfrm>
          <a:prstGeom prst="rect">
            <a:avLst/>
          </a:prstGeom>
          <a:noFill/>
        </p:spPr>
        <p:txBody>
          <a:bodyPr wrap="square" rtlCol="0">
            <a:spAutoFit/>
          </a:bodyPr>
          <a:lstStyle/>
          <a:p>
            <a:pPr algn="ctr"/>
            <a:r>
              <a:rPr lang="en-US" sz="1600" b="1" dirty="0">
                <a:solidFill>
                  <a:schemeClr val="bg1"/>
                </a:solidFill>
                <a:latin typeface="Calibri" panose="020F0502020204030204" pitchFamily="34" charset="0"/>
                <a:ea typeface="Lato" charset="0"/>
                <a:cs typeface="Calibri" panose="020F0502020204030204" pitchFamily="34" charset="0"/>
              </a:rPr>
              <a:t>Styrk lokale økonomier: </a:t>
            </a:r>
          </a:p>
        </p:txBody>
      </p:sp>
      <p:sp>
        <p:nvSpPr>
          <p:cNvPr id="20" name="CuadroTexto 553">
            <a:extLst>
              <a:ext uri="{FF2B5EF4-FFF2-40B4-BE49-F238E27FC236}">
                <a16:creationId xmlns:a16="http://schemas.microsoft.com/office/drawing/2014/main" id="{2EB026FF-3A96-E76B-3F6C-3997199E5415}"/>
              </a:ext>
            </a:extLst>
          </p:cNvPr>
          <p:cNvSpPr txBox="1"/>
          <p:nvPr/>
        </p:nvSpPr>
        <p:spPr>
          <a:xfrm>
            <a:off x="4963497" y="2699132"/>
            <a:ext cx="1987044" cy="584775"/>
          </a:xfrm>
          <a:prstGeom prst="rect">
            <a:avLst/>
          </a:prstGeom>
          <a:noFill/>
        </p:spPr>
        <p:txBody>
          <a:bodyPr wrap="square" rtlCol="0">
            <a:spAutoFit/>
          </a:bodyPr>
          <a:lstStyle/>
          <a:p>
            <a:pPr algn="ctr"/>
            <a:r>
              <a:rPr lang="en-US" sz="1600" b="1" dirty="0">
                <a:solidFill>
                  <a:schemeClr val="bg1"/>
                </a:solidFill>
                <a:latin typeface="Calibri" panose="020F0502020204030204" pitchFamily="34" charset="0"/>
                <a:ea typeface="Lato" charset="0"/>
                <a:cs typeface="Calibri" panose="020F0502020204030204" pitchFamily="34" charset="0"/>
              </a:rPr>
              <a:t>Forbedre gennemsigtigheden</a:t>
            </a:r>
          </a:p>
        </p:txBody>
      </p:sp>
      <p:sp>
        <p:nvSpPr>
          <p:cNvPr id="21" name="CuadroTexto 553">
            <a:extLst>
              <a:ext uri="{FF2B5EF4-FFF2-40B4-BE49-F238E27FC236}">
                <a16:creationId xmlns:a16="http://schemas.microsoft.com/office/drawing/2014/main" id="{164F772E-27F8-907D-7397-EB05F9595207}"/>
              </a:ext>
            </a:extLst>
          </p:cNvPr>
          <p:cNvSpPr txBox="1"/>
          <p:nvPr/>
        </p:nvSpPr>
        <p:spPr>
          <a:xfrm>
            <a:off x="2764719" y="2717189"/>
            <a:ext cx="2004828" cy="584775"/>
          </a:xfrm>
          <a:prstGeom prst="rect">
            <a:avLst/>
          </a:prstGeom>
          <a:noFill/>
        </p:spPr>
        <p:txBody>
          <a:bodyPr wrap="square" rtlCol="0">
            <a:spAutoFit/>
          </a:bodyPr>
          <a:lstStyle/>
          <a:p>
            <a:pPr algn="ctr"/>
            <a:r>
              <a:rPr lang="en-US" sz="1600" b="1" dirty="0">
                <a:solidFill>
                  <a:schemeClr val="bg1"/>
                </a:solidFill>
                <a:latin typeface="Calibri" panose="020F0502020204030204" pitchFamily="34" charset="0"/>
                <a:ea typeface="Lato" charset="0"/>
                <a:cs typeface="Calibri" panose="020F0502020204030204" pitchFamily="34" charset="0"/>
              </a:rPr>
              <a:t>Undgåelse af madspild:</a:t>
            </a:r>
          </a:p>
        </p:txBody>
      </p:sp>
      <p:sp>
        <p:nvSpPr>
          <p:cNvPr id="22" name="CuadroTexto 553">
            <a:extLst>
              <a:ext uri="{FF2B5EF4-FFF2-40B4-BE49-F238E27FC236}">
                <a16:creationId xmlns:a16="http://schemas.microsoft.com/office/drawing/2014/main" id="{017E0635-0674-5C6A-8622-14538DB7445E}"/>
              </a:ext>
            </a:extLst>
          </p:cNvPr>
          <p:cNvSpPr txBox="1"/>
          <p:nvPr/>
        </p:nvSpPr>
        <p:spPr>
          <a:xfrm>
            <a:off x="9395972" y="2717189"/>
            <a:ext cx="1804284" cy="584775"/>
          </a:xfrm>
          <a:prstGeom prst="rect">
            <a:avLst/>
          </a:prstGeom>
          <a:noFill/>
        </p:spPr>
        <p:txBody>
          <a:bodyPr wrap="square" rtlCol="0">
            <a:spAutoFit/>
          </a:bodyPr>
          <a:lstStyle/>
          <a:p>
            <a:pPr algn="ctr"/>
            <a:r>
              <a:rPr lang="en-US" sz="1600" b="1" dirty="0">
                <a:solidFill>
                  <a:schemeClr val="bg1"/>
                </a:solidFill>
                <a:latin typeface="Calibri" panose="020F0502020204030204" pitchFamily="34" charset="0"/>
                <a:ea typeface="Lato" charset="0"/>
                <a:cs typeface="Calibri" panose="020F0502020204030204" pitchFamily="34" charset="0"/>
              </a:rPr>
              <a:t>Forbedring af fødevaresikkerheden: </a:t>
            </a:r>
          </a:p>
        </p:txBody>
      </p:sp>
      <p:sp>
        <p:nvSpPr>
          <p:cNvPr id="24" name="TextBox 23">
            <a:extLst>
              <a:ext uri="{FF2B5EF4-FFF2-40B4-BE49-F238E27FC236}">
                <a16:creationId xmlns:a16="http://schemas.microsoft.com/office/drawing/2014/main" id="{1678882C-26A2-07D0-0421-F5A672ED5398}"/>
              </a:ext>
            </a:extLst>
          </p:cNvPr>
          <p:cNvSpPr txBox="1"/>
          <p:nvPr/>
        </p:nvSpPr>
        <p:spPr>
          <a:xfrm>
            <a:off x="569020" y="3780947"/>
            <a:ext cx="1987043" cy="2062103"/>
          </a:xfrm>
          <a:prstGeom prst="rect">
            <a:avLst/>
          </a:prstGeom>
          <a:noFill/>
        </p:spPr>
        <p:txBody>
          <a:bodyPr wrap="square" rtlCol="0">
            <a:spAutoFit/>
          </a:bodyPr>
          <a:lstStyle/>
          <a:p>
            <a:pPr algn="ctr"/>
            <a:r>
              <a:rPr lang="en-US" sz="1600" dirty="0">
                <a:solidFill>
                  <a:srgbClr val="292668"/>
                </a:solidFill>
              </a:rPr>
              <a:t>Ved hjælp af sociale platforme og digital interaktion kan historier om bæredygtighed deles, hvilket skaber stærkere kundeforhold</a:t>
            </a:r>
            <a:endParaRPr lang="en-IE" sz="1600" dirty="0">
              <a:solidFill>
                <a:srgbClr val="292668"/>
              </a:solidFill>
            </a:endParaRPr>
          </a:p>
        </p:txBody>
      </p:sp>
      <p:sp>
        <p:nvSpPr>
          <p:cNvPr id="25" name="TextBox 24">
            <a:extLst>
              <a:ext uri="{FF2B5EF4-FFF2-40B4-BE49-F238E27FC236}">
                <a16:creationId xmlns:a16="http://schemas.microsoft.com/office/drawing/2014/main" id="{880369F7-8BCC-09E6-D831-1E3BEB637D15}"/>
              </a:ext>
            </a:extLst>
          </p:cNvPr>
          <p:cNvSpPr txBox="1"/>
          <p:nvPr/>
        </p:nvSpPr>
        <p:spPr>
          <a:xfrm>
            <a:off x="2849336" y="3877592"/>
            <a:ext cx="1791999" cy="1569660"/>
          </a:xfrm>
          <a:prstGeom prst="rect">
            <a:avLst/>
          </a:prstGeom>
          <a:noFill/>
        </p:spPr>
        <p:txBody>
          <a:bodyPr wrap="square" rtlCol="0">
            <a:spAutoFit/>
          </a:bodyPr>
          <a:lstStyle/>
          <a:p>
            <a:pPr algn="ctr"/>
            <a:r>
              <a:rPr lang="en-US" sz="1600" dirty="0">
                <a:solidFill>
                  <a:srgbClr val="292668"/>
                </a:solidFill>
              </a:rPr>
              <a:t>Enkle digitale logfiler, sensorer og apps hjælper med at forhindre fordærv og </a:t>
            </a:r>
            <a:r>
              <a:rPr lang="en-US" sz="1600" dirty="0" err="1">
                <a:solidFill>
                  <a:srgbClr val="292668"/>
                </a:solidFill>
              </a:rPr>
              <a:t>optimere </a:t>
            </a:r>
            <a:r>
              <a:rPr lang="en-US" sz="1600" dirty="0">
                <a:solidFill>
                  <a:srgbClr val="292668"/>
                </a:solidFill>
              </a:rPr>
              <a:t>indkøb.</a:t>
            </a:r>
          </a:p>
        </p:txBody>
      </p:sp>
      <p:sp>
        <p:nvSpPr>
          <p:cNvPr id="26" name="TextBox 25">
            <a:extLst>
              <a:ext uri="{FF2B5EF4-FFF2-40B4-BE49-F238E27FC236}">
                <a16:creationId xmlns:a16="http://schemas.microsoft.com/office/drawing/2014/main" id="{693BF6F1-1ED9-76EB-D6BF-E212538DF9E6}"/>
              </a:ext>
            </a:extLst>
          </p:cNvPr>
          <p:cNvSpPr txBox="1"/>
          <p:nvPr/>
        </p:nvSpPr>
        <p:spPr>
          <a:xfrm>
            <a:off x="4895670" y="3867978"/>
            <a:ext cx="1987043" cy="1569660"/>
          </a:xfrm>
          <a:prstGeom prst="rect">
            <a:avLst/>
          </a:prstGeom>
          <a:noFill/>
        </p:spPr>
        <p:txBody>
          <a:bodyPr wrap="square" rtlCol="0">
            <a:spAutoFit/>
          </a:bodyPr>
          <a:lstStyle/>
          <a:p>
            <a:pPr algn="ctr"/>
            <a:r>
              <a:rPr lang="en-US" sz="1600" dirty="0">
                <a:solidFill>
                  <a:srgbClr val="292668"/>
                </a:solidFill>
              </a:rPr>
              <a:t>Digital sporbarhed skaber tillid og understøtter sikre, bæredygtige fødevarevalg.</a:t>
            </a:r>
          </a:p>
          <a:p>
            <a:pPr algn="ctr"/>
            <a:endParaRPr lang="en-US" sz="1600" dirty="0">
              <a:solidFill>
                <a:srgbClr val="292668"/>
              </a:solidFill>
            </a:endParaRPr>
          </a:p>
        </p:txBody>
      </p:sp>
      <p:sp>
        <p:nvSpPr>
          <p:cNvPr id="27" name="TextBox 26">
            <a:extLst>
              <a:ext uri="{FF2B5EF4-FFF2-40B4-BE49-F238E27FC236}">
                <a16:creationId xmlns:a16="http://schemas.microsoft.com/office/drawing/2014/main" id="{D4A99C78-6A5D-4CCF-1482-6C9FBFBE3B7C}"/>
              </a:ext>
            </a:extLst>
          </p:cNvPr>
          <p:cNvSpPr txBox="1"/>
          <p:nvPr/>
        </p:nvSpPr>
        <p:spPr>
          <a:xfrm>
            <a:off x="7188301" y="3876564"/>
            <a:ext cx="1791999" cy="1323439"/>
          </a:xfrm>
          <a:prstGeom prst="rect">
            <a:avLst/>
          </a:prstGeom>
          <a:noFill/>
        </p:spPr>
        <p:txBody>
          <a:bodyPr wrap="square" rtlCol="0">
            <a:spAutoFit/>
          </a:bodyPr>
          <a:lstStyle/>
          <a:p>
            <a:pPr algn="ctr"/>
            <a:r>
              <a:rPr lang="en-US" sz="1600" dirty="0">
                <a:solidFill>
                  <a:srgbClr val="292668"/>
                </a:solidFill>
              </a:rPr>
              <a:t>Onlineplatforme giver små producenter mulighed for at nå ud til forbrugere og virksomheder direkte.</a:t>
            </a:r>
          </a:p>
        </p:txBody>
      </p:sp>
      <p:sp>
        <p:nvSpPr>
          <p:cNvPr id="28" name="TextBox 27">
            <a:extLst>
              <a:ext uri="{FF2B5EF4-FFF2-40B4-BE49-F238E27FC236}">
                <a16:creationId xmlns:a16="http://schemas.microsoft.com/office/drawing/2014/main" id="{8225ACF3-A7E8-709D-539E-D0683D0ADB0B}"/>
              </a:ext>
            </a:extLst>
          </p:cNvPr>
          <p:cNvSpPr txBox="1"/>
          <p:nvPr/>
        </p:nvSpPr>
        <p:spPr>
          <a:xfrm>
            <a:off x="9342664" y="3867978"/>
            <a:ext cx="1791999" cy="1323439"/>
          </a:xfrm>
          <a:prstGeom prst="rect">
            <a:avLst/>
          </a:prstGeom>
          <a:noFill/>
        </p:spPr>
        <p:txBody>
          <a:bodyPr wrap="square" rtlCol="0">
            <a:spAutoFit/>
          </a:bodyPr>
          <a:lstStyle/>
          <a:p>
            <a:pPr algn="ctr"/>
            <a:r>
              <a:rPr lang="en-US" sz="1600" dirty="0">
                <a:solidFill>
                  <a:srgbClr val="292668"/>
                </a:solidFill>
              </a:rPr>
              <a:t>Digital overvågning reducerer risici og forbedrer overholdelsen af EU-standarder.</a:t>
            </a:r>
          </a:p>
        </p:txBody>
      </p:sp>
    </p:spTree>
    <p:extLst>
      <p:ext uri="{BB962C8B-B14F-4D97-AF65-F5344CB8AC3E}">
        <p14:creationId xmlns:p14="http://schemas.microsoft.com/office/powerpoint/2010/main" val="1317945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6B8E1-D356-0EBB-A28E-3B1DFC5366A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1B6D01E-0EED-5605-1EB5-85347C09C479}"/>
              </a:ext>
            </a:extLst>
          </p:cNvPr>
          <p:cNvSpPr>
            <a:spLocks noGrp="1"/>
          </p:cNvSpPr>
          <p:nvPr>
            <p:ph type="body" sz="quarter" idx="18"/>
          </p:nvPr>
        </p:nvSpPr>
        <p:spPr>
          <a:xfrm>
            <a:off x="646520" y="2064404"/>
            <a:ext cx="3845290" cy="3666574"/>
          </a:xfrm>
        </p:spPr>
        <p:txBody>
          <a:bodyPr/>
          <a:lstStyle/>
          <a:p>
            <a:r>
              <a:rPr lang="en-US" dirty="0"/>
              <a:t>Disse kompetencer understøtter de nye hybridroller, der dukker op inden for madturisme, hotel- og restaurationsbranchen samt fødevareinnovation.</a:t>
            </a:r>
          </a:p>
          <a:p>
            <a:r>
              <a:rPr lang="en-US" dirty="0"/>
              <a:t>I 2035 forventes roller som bæredygtig menudesigner, zero-waste-køkkenanalytiker og fødevaredataassistent at blive mere almindelige i takt med </a:t>
            </a:r>
            <a:r>
              <a:rPr lang="en-US" dirty="0" err="1"/>
              <a:t>digitaliseringen af</a:t>
            </a:r>
            <a:r>
              <a:rPr lang="en-US" dirty="0"/>
              <a:t> fødevaresystemerne.</a:t>
            </a:r>
            <a:endParaRPr lang="en-IE" dirty="0"/>
          </a:p>
        </p:txBody>
      </p:sp>
      <p:sp>
        <p:nvSpPr>
          <p:cNvPr id="3" name="Text Placeholder 2">
            <a:extLst>
              <a:ext uri="{FF2B5EF4-FFF2-40B4-BE49-F238E27FC236}">
                <a16:creationId xmlns:a16="http://schemas.microsoft.com/office/drawing/2014/main" id="{C7763824-41D0-AD8C-900B-8BF11252E1CF}"/>
              </a:ext>
            </a:extLst>
          </p:cNvPr>
          <p:cNvSpPr>
            <a:spLocks noGrp="1"/>
          </p:cNvSpPr>
          <p:nvPr>
            <p:ph type="body" sz="quarter" idx="16"/>
          </p:nvPr>
        </p:nvSpPr>
        <p:spPr>
          <a:xfrm>
            <a:off x="701136" y="650590"/>
            <a:ext cx="4604408" cy="992652"/>
          </a:xfrm>
        </p:spPr>
        <p:txBody>
          <a:bodyPr/>
          <a:lstStyle/>
          <a:p>
            <a:r>
              <a:rPr lang="en-US" dirty="0"/>
              <a:t>Fremtidige kompetencer i fødevaresektoren</a:t>
            </a:r>
            <a:endParaRPr lang="en-IE" dirty="0"/>
          </a:p>
        </p:txBody>
      </p:sp>
      <p:sp>
        <p:nvSpPr>
          <p:cNvPr id="5" name="Freeform 1">
            <a:extLst>
              <a:ext uri="{FF2B5EF4-FFF2-40B4-BE49-F238E27FC236}">
                <a16:creationId xmlns:a16="http://schemas.microsoft.com/office/drawing/2014/main" id="{FC141B8A-AE88-0605-91D4-2DF1651D8B73}"/>
              </a:ext>
            </a:extLst>
          </p:cNvPr>
          <p:cNvSpPr>
            <a:spLocks noChangeArrowheads="1"/>
          </p:cNvSpPr>
          <p:nvPr/>
        </p:nvSpPr>
        <p:spPr bwMode="auto">
          <a:xfrm>
            <a:off x="7542235" y="356765"/>
            <a:ext cx="3491010" cy="1012568"/>
          </a:xfrm>
          <a:custGeom>
            <a:avLst/>
            <a:gdLst>
              <a:gd name="T0" fmla="*/ 4955 w 5364"/>
              <a:gd name="T1" fmla="*/ 2141 h 2142"/>
              <a:gd name="T2" fmla="*/ 0 w 5364"/>
              <a:gd name="T3" fmla="*/ 2141 h 2142"/>
              <a:gd name="T4" fmla="*/ 0 w 5364"/>
              <a:gd name="T5" fmla="*/ 0 h 2142"/>
              <a:gd name="T6" fmla="*/ 4955 w 5364"/>
              <a:gd name="T7" fmla="*/ 0 h 2142"/>
              <a:gd name="T8" fmla="*/ 5363 w 5364"/>
              <a:gd name="T9" fmla="*/ 1030 h 2142"/>
              <a:gd name="T10" fmla="*/ 4955 w 5364"/>
              <a:gd name="T11" fmla="*/ 2141 h 2142"/>
            </a:gdLst>
            <a:ahLst/>
            <a:cxnLst>
              <a:cxn ang="0">
                <a:pos x="T0" y="T1"/>
              </a:cxn>
              <a:cxn ang="0">
                <a:pos x="T2" y="T3"/>
              </a:cxn>
              <a:cxn ang="0">
                <a:pos x="T4" y="T5"/>
              </a:cxn>
              <a:cxn ang="0">
                <a:pos x="T6" y="T7"/>
              </a:cxn>
              <a:cxn ang="0">
                <a:pos x="T8" y="T9"/>
              </a:cxn>
              <a:cxn ang="0">
                <a:pos x="T10" y="T11"/>
              </a:cxn>
            </a:cxnLst>
            <a:rect l="0" t="0" r="r" b="b"/>
            <a:pathLst>
              <a:path w="5364" h="2142">
                <a:moveTo>
                  <a:pt x="4955" y="2141"/>
                </a:moveTo>
                <a:lnTo>
                  <a:pt x="0" y="2141"/>
                </a:lnTo>
                <a:lnTo>
                  <a:pt x="0" y="0"/>
                </a:lnTo>
                <a:lnTo>
                  <a:pt x="4955" y="0"/>
                </a:lnTo>
                <a:lnTo>
                  <a:pt x="5363" y="1030"/>
                </a:lnTo>
                <a:lnTo>
                  <a:pt x="4955" y="2141"/>
                </a:lnTo>
              </a:path>
            </a:pathLst>
          </a:custGeom>
          <a:solidFill>
            <a:srgbClr val="7473B6"/>
          </a:solidFill>
          <a:ln>
            <a:noFill/>
          </a:ln>
          <a:effectLst/>
        </p:spPr>
        <p:txBody>
          <a:bodyPr wrap="none" anchor="ctr"/>
          <a:lstStyle/>
          <a:p>
            <a:endParaRPr lang="en-US" sz="900"/>
          </a:p>
        </p:txBody>
      </p:sp>
      <p:sp>
        <p:nvSpPr>
          <p:cNvPr id="6" name="Freeform 245">
            <a:extLst>
              <a:ext uri="{FF2B5EF4-FFF2-40B4-BE49-F238E27FC236}">
                <a16:creationId xmlns:a16="http://schemas.microsoft.com/office/drawing/2014/main" id="{26940709-362D-9B1F-D0E7-273BFC3A6049}"/>
              </a:ext>
            </a:extLst>
          </p:cNvPr>
          <p:cNvSpPr>
            <a:spLocks noChangeArrowheads="1"/>
          </p:cNvSpPr>
          <p:nvPr/>
        </p:nvSpPr>
        <p:spPr bwMode="auto">
          <a:xfrm>
            <a:off x="6649123" y="213867"/>
            <a:ext cx="1462323" cy="1254251"/>
          </a:xfrm>
          <a:custGeom>
            <a:avLst/>
            <a:gdLst>
              <a:gd name="T0" fmla="*/ 2705 w 2706"/>
              <a:gd name="T1" fmla="*/ 2653 h 2654"/>
              <a:gd name="T2" fmla="*/ 0 w 2706"/>
              <a:gd name="T3" fmla="*/ 2653 h 2654"/>
              <a:gd name="T4" fmla="*/ 0 w 2706"/>
              <a:gd name="T5" fmla="*/ 0 h 2654"/>
              <a:gd name="T6" fmla="*/ 2705 w 2706"/>
              <a:gd name="T7" fmla="*/ 0 h 2654"/>
              <a:gd name="T8" fmla="*/ 2353 w 2706"/>
              <a:gd name="T9" fmla="*/ 1338 h 2654"/>
              <a:gd name="T10" fmla="*/ 2705 w 2706"/>
              <a:gd name="T11" fmla="*/ 2653 h 2654"/>
            </a:gdLst>
            <a:ahLst/>
            <a:cxnLst>
              <a:cxn ang="0">
                <a:pos x="T0" y="T1"/>
              </a:cxn>
              <a:cxn ang="0">
                <a:pos x="T2" y="T3"/>
              </a:cxn>
              <a:cxn ang="0">
                <a:pos x="T4" y="T5"/>
              </a:cxn>
              <a:cxn ang="0">
                <a:pos x="T6" y="T7"/>
              </a:cxn>
              <a:cxn ang="0">
                <a:pos x="T8" y="T9"/>
              </a:cxn>
              <a:cxn ang="0">
                <a:pos x="T10" y="T11"/>
              </a:cxn>
            </a:cxnLst>
            <a:rect l="0" t="0" r="r" b="b"/>
            <a:pathLst>
              <a:path w="2706" h="2654">
                <a:moveTo>
                  <a:pt x="2705" y="2653"/>
                </a:moveTo>
                <a:lnTo>
                  <a:pt x="0" y="2653"/>
                </a:lnTo>
                <a:lnTo>
                  <a:pt x="0" y="0"/>
                </a:lnTo>
                <a:lnTo>
                  <a:pt x="2705" y="0"/>
                </a:lnTo>
                <a:lnTo>
                  <a:pt x="2353" y="1338"/>
                </a:lnTo>
                <a:lnTo>
                  <a:pt x="2705" y="2653"/>
                </a:lnTo>
              </a:path>
            </a:pathLst>
          </a:custGeom>
          <a:solidFill>
            <a:srgbClr val="F26F46"/>
          </a:solidFill>
          <a:ln>
            <a:noFill/>
          </a:ln>
          <a:effectLst/>
        </p:spPr>
        <p:txBody>
          <a:bodyPr wrap="none" anchor="ctr"/>
          <a:lstStyle/>
          <a:p>
            <a:endParaRPr lang="en-US" sz="900"/>
          </a:p>
        </p:txBody>
      </p:sp>
      <p:sp>
        <p:nvSpPr>
          <p:cNvPr id="7" name="Freeform 246">
            <a:extLst>
              <a:ext uri="{FF2B5EF4-FFF2-40B4-BE49-F238E27FC236}">
                <a16:creationId xmlns:a16="http://schemas.microsoft.com/office/drawing/2014/main" id="{01BEB18B-FDED-9178-CACD-9DB37302C6EF}"/>
              </a:ext>
            </a:extLst>
          </p:cNvPr>
          <p:cNvSpPr>
            <a:spLocks noChangeArrowheads="1"/>
          </p:cNvSpPr>
          <p:nvPr/>
        </p:nvSpPr>
        <p:spPr bwMode="auto">
          <a:xfrm>
            <a:off x="5865027" y="1712277"/>
            <a:ext cx="3491010" cy="1012568"/>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rgbClr val="ECC0DA"/>
          </a:solidFill>
          <a:ln>
            <a:noFill/>
          </a:ln>
          <a:effectLst/>
        </p:spPr>
        <p:txBody>
          <a:bodyPr wrap="none" anchor="ctr"/>
          <a:lstStyle/>
          <a:p>
            <a:endParaRPr lang="en-US" sz="900"/>
          </a:p>
        </p:txBody>
      </p:sp>
      <p:sp>
        <p:nvSpPr>
          <p:cNvPr id="8" name="Freeform 247">
            <a:extLst>
              <a:ext uri="{FF2B5EF4-FFF2-40B4-BE49-F238E27FC236}">
                <a16:creationId xmlns:a16="http://schemas.microsoft.com/office/drawing/2014/main" id="{2B06255B-8C53-86A7-D2F9-D9F2A631029C}"/>
              </a:ext>
            </a:extLst>
          </p:cNvPr>
          <p:cNvSpPr>
            <a:spLocks noChangeArrowheads="1"/>
          </p:cNvSpPr>
          <p:nvPr/>
        </p:nvSpPr>
        <p:spPr bwMode="auto">
          <a:xfrm>
            <a:off x="4951098" y="1569379"/>
            <a:ext cx="1459941" cy="1254251"/>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rgbClr val="F26F46"/>
          </a:solidFill>
          <a:ln>
            <a:noFill/>
          </a:ln>
          <a:effectLst/>
        </p:spPr>
        <p:txBody>
          <a:bodyPr wrap="none" anchor="ctr"/>
          <a:lstStyle/>
          <a:p>
            <a:endParaRPr lang="en-US" sz="900"/>
          </a:p>
        </p:txBody>
      </p:sp>
      <p:sp>
        <p:nvSpPr>
          <p:cNvPr id="9" name="Freeform 248">
            <a:extLst>
              <a:ext uri="{FF2B5EF4-FFF2-40B4-BE49-F238E27FC236}">
                <a16:creationId xmlns:a16="http://schemas.microsoft.com/office/drawing/2014/main" id="{6EFF3AC7-F8ED-57B9-E8B7-5066103A2B8A}"/>
              </a:ext>
            </a:extLst>
          </p:cNvPr>
          <p:cNvSpPr>
            <a:spLocks noChangeArrowheads="1"/>
          </p:cNvSpPr>
          <p:nvPr/>
        </p:nvSpPr>
        <p:spPr bwMode="auto">
          <a:xfrm>
            <a:off x="7536934" y="3028876"/>
            <a:ext cx="3496311" cy="1012568"/>
          </a:xfrm>
          <a:custGeom>
            <a:avLst/>
            <a:gdLst>
              <a:gd name="T0" fmla="*/ 4955 w 5364"/>
              <a:gd name="T1" fmla="*/ 2142 h 2143"/>
              <a:gd name="T2" fmla="*/ 0 w 5364"/>
              <a:gd name="T3" fmla="*/ 2142 h 2143"/>
              <a:gd name="T4" fmla="*/ 0 w 5364"/>
              <a:gd name="T5" fmla="*/ 0 h 2143"/>
              <a:gd name="T6" fmla="*/ 4955 w 5364"/>
              <a:gd name="T7" fmla="*/ 0 h 2143"/>
              <a:gd name="T8" fmla="*/ 5363 w 5364"/>
              <a:gd name="T9" fmla="*/ 1031 h 2143"/>
              <a:gd name="T10" fmla="*/ 4955 w 5364"/>
              <a:gd name="T11" fmla="*/ 2142 h 2143"/>
            </a:gdLst>
            <a:ahLst/>
            <a:cxnLst>
              <a:cxn ang="0">
                <a:pos x="T0" y="T1"/>
              </a:cxn>
              <a:cxn ang="0">
                <a:pos x="T2" y="T3"/>
              </a:cxn>
              <a:cxn ang="0">
                <a:pos x="T4" y="T5"/>
              </a:cxn>
              <a:cxn ang="0">
                <a:pos x="T6" y="T7"/>
              </a:cxn>
              <a:cxn ang="0">
                <a:pos x="T8" y="T9"/>
              </a:cxn>
              <a:cxn ang="0">
                <a:pos x="T10" y="T11"/>
              </a:cxn>
            </a:cxnLst>
            <a:rect l="0" t="0" r="r" b="b"/>
            <a:pathLst>
              <a:path w="5364" h="2143">
                <a:moveTo>
                  <a:pt x="4955" y="2142"/>
                </a:moveTo>
                <a:lnTo>
                  <a:pt x="0" y="2142"/>
                </a:lnTo>
                <a:lnTo>
                  <a:pt x="0" y="0"/>
                </a:lnTo>
                <a:lnTo>
                  <a:pt x="4955" y="0"/>
                </a:lnTo>
                <a:lnTo>
                  <a:pt x="5363" y="1031"/>
                </a:lnTo>
                <a:lnTo>
                  <a:pt x="4955" y="2142"/>
                </a:lnTo>
              </a:path>
            </a:pathLst>
          </a:custGeom>
          <a:solidFill>
            <a:srgbClr val="292668"/>
          </a:solidFill>
          <a:ln>
            <a:noFill/>
          </a:ln>
          <a:effectLst/>
        </p:spPr>
        <p:txBody>
          <a:bodyPr wrap="none" anchor="ctr"/>
          <a:lstStyle/>
          <a:p>
            <a:endParaRPr lang="en-US" sz="900"/>
          </a:p>
        </p:txBody>
      </p:sp>
      <p:sp>
        <p:nvSpPr>
          <p:cNvPr id="10" name="Freeform 249">
            <a:extLst>
              <a:ext uri="{FF2B5EF4-FFF2-40B4-BE49-F238E27FC236}">
                <a16:creationId xmlns:a16="http://schemas.microsoft.com/office/drawing/2014/main" id="{30B57DA5-70B9-CABA-EF9C-B268F87E11EF}"/>
              </a:ext>
            </a:extLst>
          </p:cNvPr>
          <p:cNvSpPr>
            <a:spLocks noChangeArrowheads="1"/>
          </p:cNvSpPr>
          <p:nvPr/>
        </p:nvSpPr>
        <p:spPr bwMode="auto">
          <a:xfrm>
            <a:off x="6643822" y="2885978"/>
            <a:ext cx="1462323" cy="1254251"/>
          </a:xfrm>
          <a:custGeom>
            <a:avLst/>
            <a:gdLst>
              <a:gd name="T0" fmla="*/ 2705 w 2706"/>
              <a:gd name="T1" fmla="*/ 2652 h 2653"/>
              <a:gd name="T2" fmla="*/ 0 w 2706"/>
              <a:gd name="T3" fmla="*/ 2652 h 2653"/>
              <a:gd name="T4" fmla="*/ 0 w 2706"/>
              <a:gd name="T5" fmla="*/ 0 h 2653"/>
              <a:gd name="T6" fmla="*/ 2705 w 2706"/>
              <a:gd name="T7" fmla="*/ 0 h 2653"/>
              <a:gd name="T8" fmla="*/ 2353 w 2706"/>
              <a:gd name="T9" fmla="*/ 1337 h 2653"/>
              <a:gd name="T10" fmla="*/ 2705 w 2706"/>
              <a:gd name="T11" fmla="*/ 2652 h 2653"/>
            </a:gdLst>
            <a:ahLst/>
            <a:cxnLst>
              <a:cxn ang="0">
                <a:pos x="T0" y="T1"/>
              </a:cxn>
              <a:cxn ang="0">
                <a:pos x="T2" y="T3"/>
              </a:cxn>
              <a:cxn ang="0">
                <a:pos x="T4" y="T5"/>
              </a:cxn>
              <a:cxn ang="0">
                <a:pos x="T6" y="T7"/>
              </a:cxn>
              <a:cxn ang="0">
                <a:pos x="T8" y="T9"/>
              </a:cxn>
              <a:cxn ang="0">
                <a:pos x="T10" y="T11"/>
              </a:cxn>
            </a:cxnLst>
            <a:rect l="0" t="0" r="r" b="b"/>
            <a:pathLst>
              <a:path w="2706" h="2653">
                <a:moveTo>
                  <a:pt x="2705" y="2652"/>
                </a:moveTo>
                <a:lnTo>
                  <a:pt x="0" y="2652"/>
                </a:lnTo>
                <a:lnTo>
                  <a:pt x="0" y="0"/>
                </a:lnTo>
                <a:lnTo>
                  <a:pt x="2705" y="0"/>
                </a:lnTo>
                <a:lnTo>
                  <a:pt x="2353" y="1337"/>
                </a:lnTo>
                <a:lnTo>
                  <a:pt x="2705" y="2652"/>
                </a:lnTo>
              </a:path>
            </a:pathLst>
          </a:custGeom>
          <a:solidFill>
            <a:srgbClr val="F26F46"/>
          </a:solidFill>
          <a:ln>
            <a:noFill/>
          </a:ln>
          <a:effectLst/>
        </p:spPr>
        <p:txBody>
          <a:bodyPr wrap="none" anchor="ctr"/>
          <a:lstStyle/>
          <a:p>
            <a:endParaRPr lang="en-US" sz="900"/>
          </a:p>
        </p:txBody>
      </p:sp>
      <p:sp>
        <p:nvSpPr>
          <p:cNvPr id="11" name="Freeform 250">
            <a:extLst>
              <a:ext uri="{FF2B5EF4-FFF2-40B4-BE49-F238E27FC236}">
                <a16:creationId xmlns:a16="http://schemas.microsoft.com/office/drawing/2014/main" id="{269BA36D-17FD-C2B1-6349-44772AE9E4CF}"/>
              </a:ext>
            </a:extLst>
          </p:cNvPr>
          <p:cNvSpPr>
            <a:spLocks noChangeArrowheads="1"/>
          </p:cNvSpPr>
          <p:nvPr/>
        </p:nvSpPr>
        <p:spPr bwMode="auto">
          <a:xfrm>
            <a:off x="5865027" y="4313199"/>
            <a:ext cx="3491010" cy="1012568"/>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rgbClr val="55854D"/>
          </a:solidFill>
          <a:ln>
            <a:noFill/>
          </a:ln>
          <a:effectLst/>
        </p:spPr>
        <p:txBody>
          <a:bodyPr wrap="none" anchor="ctr"/>
          <a:lstStyle/>
          <a:p>
            <a:endParaRPr lang="en-US" sz="900"/>
          </a:p>
        </p:txBody>
      </p:sp>
      <p:sp>
        <p:nvSpPr>
          <p:cNvPr id="12" name="Freeform 251">
            <a:extLst>
              <a:ext uri="{FF2B5EF4-FFF2-40B4-BE49-F238E27FC236}">
                <a16:creationId xmlns:a16="http://schemas.microsoft.com/office/drawing/2014/main" id="{3364EFF2-E64E-6533-D810-63FEFE93CEEC}"/>
              </a:ext>
            </a:extLst>
          </p:cNvPr>
          <p:cNvSpPr>
            <a:spLocks noChangeArrowheads="1"/>
          </p:cNvSpPr>
          <p:nvPr/>
        </p:nvSpPr>
        <p:spPr bwMode="auto">
          <a:xfrm>
            <a:off x="4971915" y="4170301"/>
            <a:ext cx="1459941" cy="1254251"/>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rgbClr val="F26F46"/>
          </a:solidFill>
          <a:ln>
            <a:noFill/>
          </a:ln>
          <a:effectLst/>
        </p:spPr>
        <p:txBody>
          <a:bodyPr wrap="none" anchor="ctr"/>
          <a:lstStyle/>
          <a:p>
            <a:endParaRPr lang="en-US" sz="900"/>
          </a:p>
        </p:txBody>
      </p:sp>
      <p:sp>
        <p:nvSpPr>
          <p:cNvPr id="13" name="CuadroTexto 553">
            <a:extLst>
              <a:ext uri="{FF2B5EF4-FFF2-40B4-BE49-F238E27FC236}">
                <a16:creationId xmlns:a16="http://schemas.microsoft.com/office/drawing/2014/main" id="{F302EB8D-01E9-15C7-4464-F3D95D5D4D18}"/>
              </a:ext>
            </a:extLst>
          </p:cNvPr>
          <p:cNvSpPr txBox="1"/>
          <p:nvPr/>
        </p:nvSpPr>
        <p:spPr>
          <a:xfrm>
            <a:off x="7991375" y="569204"/>
            <a:ext cx="2466886" cy="707886"/>
          </a:xfrm>
          <a:prstGeom prst="rect">
            <a:avLst/>
          </a:prstGeom>
          <a:noFill/>
        </p:spPr>
        <p:txBody>
          <a:bodyPr wrap="square" rtlCol="0" anchor="ctr">
            <a:spAutoFit/>
          </a:bodyPr>
          <a:lstStyle/>
          <a:p>
            <a:pPr algn="ctr"/>
            <a:r>
              <a:rPr lang="en-US" sz="2000" b="1" dirty="0">
                <a:solidFill>
                  <a:schemeClr val="bg1"/>
                </a:solidFill>
                <a:effectLst>
                  <a:outerShdw blurRad="38100" dist="38100" dir="2700000" algn="tl">
                    <a:srgbClr val="000000">
                      <a:alpha val="43137"/>
                    </a:srgbClr>
                  </a:outerShdw>
                </a:effectLst>
                <a:latin typeface="Calibri" panose="020F0502020204030204" pitchFamily="34" charset="0"/>
                <a:ea typeface="Lato" charset="0"/>
                <a:cs typeface="Calibri" panose="020F0502020204030204" pitchFamily="34" charset="0"/>
              </a:rPr>
              <a:t>Digital bevidsthed og selvtillid</a:t>
            </a:r>
          </a:p>
        </p:txBody>
      </p:sp>
      <p:sp>
        <p:nvSpPr>
          <p:cNvPr id="14" name="CuadroTexto 555">
            <a:extLst>
              <a:ext uri="{FF2B5EF4-FFF2-40B4-BE49-F238E27FC236}">
                <a16:creationId xmlns:a16="http://schemas.microsoft.com/office/drawing/2014/main" id="{4CDF2001-053F-A8B8-75F5-981E19E3175B}"/>
              </a:ext>
            </a:extLst>
          </p:cNvPr>
          <p:cNvSpPr txBox="1"/>
          <p:nvPr/>
        </p:nvSpPr>
        <p:spPr>
          <a:xfrm>
            <a:off x="6188047" y="2016890"/>
            <a:ext cx="2892579" cy="400110"/>
          </a:xfrm>
          <a:prstGeom prst="rect">
            <a:avLst/>
          </a:prstGeom>
          <a:noFill/>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latin typeface="Calibri" panose="020F0502020204030204" pitchFamily="34" charset="0"/>
                <a:ea typeface="Lato" charset="0"/>
                <a:cs typeface="Calibri" panose="020F0502020204030204" pitchFamily="34" charset="0"/>
              </a:rPr>
              <a:t>Bæredygtighedstankegang</a:t>
            </a:r>
          </a:p>
        </p:txBody>
      </p:sp>
      <p:sp>
        <p:nvSpPr>
          <p:cNvPr id="15" name="CuadroTexto 557">
            <a:extLst>
              <a:ext uri="{FF2B5EF4-FFF2-40B4-BE49-F238E27FC236}">
                <a16:creationId xmlns:a16="http://schemas.microsoft.com/office/drawing/2014/main" id="{2F9A9642-51EC-72C4-BF38-6898A5A5A55B}"/>
              </a:ext>
            </a:extLst>
          </p:cNvPr>
          <p:cNvSpPr txBox="1"/>
          <p:nvPr/>
        </p:nvSpPr>
        <p:spPr>
          <a:xfrm>
            <a:off x="7945168" y="3335105"/>
            <a:ext cx="2513093" cy="400110"/>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ea typeface="Lato" charset="0"/>
                <a:cs typeface="Calibri" panose="020F0502020204030204" pitchFamily="34" charset="0"/>
              </a:rPr>
              <a:t>Grundlæggende datakompetence</a:t>
            </a:r>
          </a:p>
        </p:txBody>
      </p:sp>
      <p:sp>
        <p:nvSpPr>
          <p:cNvPr id="16" name="CuadroTexto 559">
            <a:extLst>
              <a:ext uri="{FF2B5EF4-FFF2-40B4-BE49-F238E27FC236}">
                <a16:creationId xmlns:a16="http://schemas.microsoft.com/office/drawing/2014/main" id="{F3EA9A99-C2D5-92FE-E91D-A2BD4BA6031E}"/>
              </a:ext>
            </a:extLst>
          </p:cNvPr>
          <p:cNvSpPr txBox="1"/>
          <p:nvPr/>
        </p:nvSpPr>
        <p:spPr>
          <a:xfrm>
            <a:off x="6188047" y="4483173"/>
            <a:ext cx="2513094" cy="707886"/>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ea typeface="Lato" charset="0"/>
                <a:cs typeface="Calibri" panose="020F0502020204030204" pitchFamily="34" charset="0"/>
              </a:rPr>
              <a:t>Kreativ digital kommunikation</a:t>
            </a:r>
          </a:p>
        </p:txBody>
      </p:sp>
      <p:grpSp>
        <p:nvGrpSpPr>
          <p:cNvPr id="17" name="Graphic 3">
            <a:extLst>
              <a:ext uri="{FF2B5EF4-FFF2-40B4-BE49-F238E27FC236}">
                <a16:creationId xmlns:a16="http://schemas.microsoft.com/office/drawing/2014/main" id="{B13840D2-3F63-4C34-93FB-A03CB94DDC4D}"/>
              </a:ext>
            </a:extLst>
          </p:cNvPr>
          <p:cNvGrpSpPr/>
          <p:nvPr/>
        </p:nvGrpSpPr>
        <p:grpSpPr>
          <a:xfrm>
            <a:off x="6903986" y="3156084"/>
            <a:ext cx="772300" cy="762391"/>
            <a:chOff x="4643578" y="432838"/>
            <a:chExt cx="1028134" cy="1160188"/>
          </a:xfrm>
          <a:solidFill>
            <a:schemeClr val="bg1"/>
          </a:solidFill>
        </p:grpSpPr>
        <p:sp>
          <p:nvSpPr>
            <p:cNvPr id="18" name="Freeform 1033">
              <a:extLst>
                <a:ext uri="{FF2B5EF4-FFF2-40B4-BE49-F238E27FC236}">
                  <a16:creationId xmlns:a16="http://schemas.microsoft.com/office/drawing/2014/main" id="{031D4B07-54D7-9F6D-F6DA-BD5B54572294}"/>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7473B6"/>
            </a:solidFill>
            <a:ln w="27426" cap="flat">
              <a:noFill/>
              <a:prstDash val="solid"/>
              <a:miter/>
            </a:ln>
          </p:spPr>
          <p:txBody>
            <a:bodyPr rtlCol="0" anchor="ctr"/>
            <a:lstStyle/>
            <a:p>
              <a:endParaRPr lang="en-US" dirty="0"/>
            </a:p>
          </p:txBody>
        </p:sp>
        <p:grpSp>
          <p:nvGrpSpPr>
            <p:cNvPr id="19" name="Graphic 3">
              <a:extLst>
                <a:ext uri="{FF2B5EF4-FFF2-40B4-BE49-F238E27FC236}">
                  <a16:creationId xmlns:a16="http://schemas.microsoft.com/office/drawing/2014/main" id="{EC9E3464-A21A-1012-1CD8-447FA0E17B2F}"/>
                </a:ext>
              </a:extLst>
            </p:cNvPr>
            <p:cNvGrpSpPr/>
            <p:nvPr/>
          </p:nvGrpSpPr>
          <p:grpSpPr>
            <a:xfrm>
              <a:off x="4643578" y="432838"/>
              <a:ext cx="1028134" cy="1160188"/>
              <a:chOff x="4643578" y="432838"/>
              <a:chExt cx="1028134" cy="1160188"/>
            </a:xfrm>
            <a:grpFill/>
          </p:grpSpPr>
          <p:sp>
            <p:nvSpPr>
              <p:cNvPr id="20" name="Freeform 1035">
                <a:extLst>
                  <a:ext uri="{FF2B5EF4-FFF2-40B4-BE49-F238E27FC236}">
                    <a16:creationId xmlns:a16="http://schemas.microsoft.com/office/drawing/2014/main" id="{551A673A-D1EA-E1EB-14F7-C140718601C0}"/>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21" name="Graphic 3">
                <a:extLst>
                  <a:ext uri="{FF2B5EF4-FFF2-40B4-BE49-F238E27FC236}">
                    <a16:creationId xmlns:a16="http://schemas.microsoft.com/office/drawing/2014/main" id="{512EFC96-555B-1D1D-B7A3-0C8712B6070C}"/>
                  </a:ext>
                </a:extLst>
              </p:cNvPr>
              <p:cNvGrpSpPr/>
              <p:nvPr/>
            </p:nvGrpSpPr>
            <p:grpSpPr>
              <a:xfrm>
                <a:off x="4643578" y="432838"/>
                <a:ext cx="1028134" cy="1160188"/>
                <a:chOff x="4643578" y="432838"/>
                <a:chExt cx="1028134" cy="1160188"/>
              </a:xfrm>
              <a:grpFill/>
            </p:grpSpPr>
            <p:sp>
              <p:nvSpPr>
                <p:cNvPr id="22" name="Freeform 1037">
                  <a:extLst>
                    <a:ext uri="{FF2B5EF4-FFF2-40B4-BE49-F238E27FC236}">
                      <a16:creationId xmlns:a16="http://schemas.microsoft.com/office/drawing/2014/main" id="{2FBE43D6-4426-32A9-7A0C-DF16DD00353A}"/>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23" name="Freeform 1038">
                  <a:extLst>
                    <a:ext uri="{FF2B5EF4-FFF2-40B4-BE49-F238E27FC236}">
                      <a16:creationId xmlns:a16="http://schemas.microsoft.com/office/drawing/2014/main" id="{A7C231E1-D962-32FC-2745-92C3983853CD}"/>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grpSp>
        <p:nvGrpSpPr>
          <p:cNvPr id="24" name="Graphic 3">
            <a:extLst>
              <a:ext uri="{FF2B5EF4-FFF2-40B4-BE49-F238E27FC236}">
                <a16:creationId xmlns:a16="http://schemas.microsoft.com/office/drawing/2014/main" id="{375F250F-5456-E8ED-C8F9-9E59B510B58B}"/>
              </a:ext>
            </a:extLst>
          </p:cNvPr>
          <p:cNvGrpSpPr/>
          <p:nvPr/>
        </p:nvGrpSpPr>
        <p:grpSpPr>
          <a:xfrm>
            <a:off x="5147193" y="4451580"/>
            <a:ext cx="837349" cy="687326"/>
            <a:chOff x="6615628" y="2116894"/>
            <a:chExt cx="1066935" cy="1001108"/>
          </a:xfrm>
          <a:solidFill>
            <a:schemeClr val="bg1"/>
          </a:solidFill>
        </p:grpSpPr>
        <p:sp>
          <p:nvSpPr>
            <p:cNvPr id="25" name="Freeform 1128">
              <a:extLst>
                <a:ext uri="{FF2B5EF4-FFF2-40B4-BE49-F238E27FC236}">
                  <a16:creationId xmlns:a16="http://schemas.microsoft.com/office/drawing/2014/main" id="{48185520-7EED-A9F3-DB61-33904F8A8E1A}"/>
                </a:ext>
              </a:extLst>
            </p:cNvPr>
            <p:cNvSpPr/>
            <p:nvPr/>
          </p:nvSpPr>
          <p:spPr>
            <a:xfrm>
              <a:off x="7183381" y="2256775"/>
              <a:ext cx="285542" cy="320903"/>
            </a:xfrm>
            <a:custGeom>
              <a:avLst/>
              <a:gdLst>
                <a:gd name="connsiteX0" fmla="*/ 0 w 285542"/>
                <a:gd name="connsiteY0" fmla="*/ 148109 h 320903"/>
                <a:gd name="connsiteX1" fmla="*/ 139880 w 285542"/>
                <a:gd name="connsiteY1" fmla="*/ 0 h 320903"/>
                <a:gd name="connsiteX2" fmla="*/ 142623 w 285542"/>
                <a:gd name="connsiteY2" fmla="*/ 0 h 320903"/>
                <a:gd name="connsiteX3" fmla="*/ 241363 w 285542"/>
                <a:gd name="connsiteY3" fmla="*/ 41141 h 320903"/>
                <a:gd name="connsiteX4" fmla="*/ 285247 w 285542"/>
                <a:gd name="connsiteY4" fmla="*/ 159080 h 320903"/>
                <a:gd name="connsiteX5" fmla="*/ 224906 w 285542"/>
                <a:gd name="connsiteY5" fmla="*/ 268790 h 320903"/>
                <a:gd name="connsiteX6" fmla="*/ 205708 w 285542"/>
                <a:gd name="connsiteY6" fmla="*/ 304446 h 320903"/>
                <a:gd name="connsiteX7" fmla="*/ 205708 w 285542"/>
                <a:gd name="connsiteY7" fmla="*/ 320903 h 320903"/>
                <a:gd name="connsiteX8" fmla="*/ 82283 w 285542"/>
                <a:gd name="connsiteY8" fmla="*/ 320903 h 320903"/>
                <a:gd name="connsiteX9" fmla="*/ 82283 w 285542"/>
                <a:gd name="connsiteY9" fmla="*/ 304446 h 320903"/>
                <a:gd name="connsiteX10" fmla="*/ 63083 w 285542"/>
                <a:gd name="connsiteY10" fmla="*/ 268790 h 320903"/>
                <a:gd name="connsiteX11" fmla="*/ 0 w 285542"/>
                <a:gd name="connsiteY11" fmla="*/ 148109 h 320903"/>
                <a:gd name="connsiteX12" fmla="*/ 0 w 285542"/>
                <a:gd name="connsiteY12" fmla="*/ 148109 h 3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542" h="320903">
                  <a:moveTo>
                    <a:pt x="0" y="148109"/>
                  </a:moveTo>
                  <a:cubicBezTo>
                    <a:pt x="0" y="68569"/>
                    <a:pt x="63083" y="2743"/>
                    <a:pt x="139880" y="0"/>
                  </a:cubicBezTo>
                  <a:cubicBezTo>
                    <a:pt x="139880" y="0"/>
                    <a:pt x="139880" y="0"/>
                    <a:pt x="142623" y="0"/>
                  </a:cubicBezTo>
                  <a:cubicBezTo>
                    <a:pt x="178280" y="0"/>
                    <a:pt x="213936" y="13714"/>
                    <a:pt x="241363" y="41141"/>
                  </a:cubicBezTo>
                  <a:cubicBezTo>
                    <a:pt x="271533" y="71312"/>
                    <a:pt x="287991" y="115196"/>
                    <a:pt x="285247" y="159080"/>
                  </a:cubicBezTo>
                  <a:cubicBezTo>
                    <a:pt x="282505" y="202964"/>
                    <a:pt x="260563" y="241363"/>
                    <a:pt x="224906" y="268790"/>
                  </a:cubicBezTo>
                  <a:cubicBezTo>
                    <a:pt x="213936" y="277019"/>
                    <a:pt x="205708" y="290733"/>
                    <a:pt x="205708" y="304446"/>
                  </a:cubicBezTo>
                  <a:lnTo>
                    <a:pt x="205708" y="320903"/>
                  </a:lnTo>
                  <a:lnTo>
                    <a:pt x="82283" y="320903"/>
                  </a:lnTo>
                  <a:lnTo>
                    <a:pt x="82283" y="304446"/>
                  </a:lnTo>
                  <a:cubicBezTo>
                    <a:pt x="82283" y="290733"/>
                    <a:pt x="74053" y="277019"/>
                    <a:pt x="63083" y="268790"/>
                  </a:cubicBezTo>
                  <a:cubicBezTo>
                    <a:pt x="21942" y="241363"/>
                    <a:pt x="0" y="194736"/>
                    <a:pt x="0" y="148109"/>
                  </a:cubicBezTo>
                  <a:lnTo>
                    <a:pt x="0" y="148109"/>
                  </a:lnTo>
                  <a:close/>
                </a:path>
              </a:pathLst>
            </a:custGeom>
            <a:solidFill>
              <a:srgbClr val="7473B6"/>
            </a:solidFill>
            <a:ln w="27426" cap="flat">
              <a:noFill/>
              <a:prstDash val="solid"/>
              <a:miter/>
            </a:ln>
          </p:spPr>
          <p:txBody>
            <a:bodyPr rtlCol="0" anchor="ctr"/>
            <a:lstStyle/>
            <a:p>
              <a:endParaRPr lang="en-US"/>
            </a:p>
          </p:txBody>
        </p:sp>
        <p:grpSp>
          <p:nvGrpSpPr>
            <p:cNvPr id="26" name="Graphic 3">
              <a:extLst>
                <a:ext uri="{FF2B5EF4-FFF2-40B4-BE49-F238E27FC236}">
                  <a16:creationId xmlns:a16="http://schemas.microsoft.com/office/drawing/2014/main" id="{3B0FD3F0-99E8-C752-B571-540712B70890}"/>
                </a:ext>
              </a:extLst>
            </p:cNvPr>
            <p:cNvGrpSpPr/>
            <p:nvPr/>
          </p:nvGrpSpPr>
          <p:grpSpPr>
            <a:xfrm>
              <a:off x="6615628" y="2116894"/>
              <a:ext cx="1066935" cy="1001108"/>
              <a:chOff x="6615628" y="2116894"/>
              <a:chExt cx="1066935" cy="1001108"/>
            </a:xfrm>
            <a:grpFill/>
          </p:grpSpPr>
          <p:sp>
            <p:nvSpPr>
              <p:cNvPr id="27" name="Freeform 1130">
                <a:extLst>
                  <a:ext uri="{FF2B5EF4-FFF2-40B4-BE49-F238E27FC236}">
                    <a16:creationId xmlns:a16="http://schemas.microsoft.com/office/drawing/2014/main" id="{0D12575B-DBD9-8D4E-2F1C-F32D162FFC6D}"/>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a:p>
            </p:txBody>
          </p:sp>
          <p:sp>
            <p:nvSpPr>
              <p:cNvPr id="28" name="Freeform 1131">
                <a:extLst>
                  <a:ext uri="{FF2B5EF4-FFF2-40B4-BE49-F238E27FC236}">
                    <a16:creationId xmlns:a16="http://schemas.microsoft.com/office/drawing/2014/main" id="{8C62D6BE-4FDB-7475-C606-0496789CC6E9}"/>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US"/>
              </a:p>
            </p:txBody>
          </p:sp>
          <p:sp>
            <p:nvSpPr>
              <p:cNvPr id="29" name="Freeform 1132">
                <a:extLst>
                  <a:ext uri="{FF2B5EF4-FFF2-40B4-BE49-F238E27FC236}">
                    <a16:creationId xmlns:a16="http://schemas.microsoft.com/office/drawing/2014/main" id="{317DFE03-4F76-8727-DB58-F018B5543BEC}"/>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a:p>
            </p:txBody>
          </p:sp>
          <p:sp>
            <p:nvSpPr>
              <p:cNvPr id="30" name="Freeform 1133">
                <a:extLst>
                  <a:ext uri="{FF2B5EF4-FFF2-40B4-BE49-F238E27FC236}">
                    <a16:creationId xmlns:a16="http://schemas.microsoft.com/office/drawing/2014/main" id="{67258CCC-FD6F-A508-2ECF-F1A26125D312}"/>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a:p>
            </p:txBody>
          </p:sp>
          <p:sp>
            <p:nvSpPr>
              <p:cNvPr id="31" name="Freeform 1134">
                <a:extLst>
                  <a:ext uri="{FF2B5EF4-FFF2-40B4-BE49-F238E27FC236}">
                    <a16:creationId xmlns:a16="http://schemas.microsoft.com/office/drawing/2014/main" id="{91F6860B-8272-A82B-3B56-6C37505A6C3E}"/>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a:p>
            </p:txBody>
          </p:sp>
          <p:sp>
            <p:nvSpPr>
              <p:cNvPr id="32" name="Freeform 1135">
                <a:extLst>
                  <a:ext uri="{FF2B5EF4-FFF2-40B4-BE49-F238E27FC236}">
                    <a16:creationId xmlns:a16="http://schemas.microsoft.com/office/drawing/2014/main" id="{AB33D925-288B-6692-4B69-368BBA80A48A}"/>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a:p>
            </p:txBody>
          </p:sp>
          <p:sp>
            <p:nvSpPr>
              <p:cNvPr id="33" name="Freeform 1136">
                <a:extLst>
                  <a:ext uri="{FF2B5EF4-FFF2-40B4-BE49-F238E27FC236}">
                    <a16:creationId xmlns:a16="http://schemas.microsoft.com/office/drawing/2014/main" id="{922C6715-35B0-0059-413D-61079DB461FE}"/>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a:p>
            </p:txBody>
          </p:sp>
          <p:sp>
            <p:nvSpPr>
              <p:cNvPr id="34" name="Freeform 1137">
                <a:extLst>
                  <a:ext uri="{FF2B5EF4-FFF2-40B4-BE49-F238E27FC236}">
                    <a16:creationId xmlns:a16="http://schemas.microsoft.com/office/drawing/2014/main" id="{F333FE0D-E4DE-D4B4-2EE5-581A3E699C23}"/>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a:p>
            </p:txBody>
          </p:sp>
          <p:sp>
            <p:nvSpPr>
              <p:cNvPr id="35" name="Freeform 1138">
                <a:extLst>
                  <a:ext uri="{FF2B5EF4-FFF2-40B4-BE49-F238E27FC236}">
                    <a16:creationId xmlns:a16="http://schemas.microsoft.com/office/drawing/2014/main" id="{B65DCF4B-20EC-F7A0-07FE-C71DB748C546}"/>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a:p>
            </p:txBody>
          </p:sp>
          <p:sp>
            <p:nvSpPr>
              <p:cNvPr id="36" name="Freeform 1139">
                <a:extLst>
                  <a:ext uri="{FF2B5EF4-FFF2-40B4-BE49-F238E27FC236}">
                    <a16:creationId xmlns:a16="http://schemas.microsoft.com/office/drawing/2014/main" id="{F4F24D2B-8C44-A787-6A72-0817FF7D1E57}"/>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a:p>
            </p:txBody>
          </p:sp>
          <p:sp>
            <p:nvSpPr>
              <p:cNvPr id="37" name="Freeform 1140">
                <a:extLst>
                  <a:ext uri="{FF2B5EF4-FFF2-40B4-BE49-F238E27FC236}">
                    <a16:creationId xmlns:a16="http://schemas.microsoft.com/office/drawing/2014/main" id="{69E44084-CFF3-BAF1-8C2B-8C6F24B1D8A0}"/>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a:p>
            </p:txBody>
          </p:sp>
          <p:sp>
            <p:nvSpPr>
              <p:cNvPr id="38" name="Freeform 1141">
                <a:extLst>
                  <a:ext uri="{FF2B5EF4-FFF2-40B4-BE49-F238E27FC236}">
                    <a16:creationId xmlns:a16="http://schemas.microsoft.com/office/drawing/2014/main" id="{603DD714-4EBD-068A-AD51-336D50A09353}"/>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a:p>
            </p:txBody>
          </p:sp>
        </p:grpSp>
      </p:grpSp>
      <p:grpSp>
        <p:nvGrpSpPr>
          <p:cNvPr id="39" name="Group 38">
            <a:extLst>
              <a:ext uri="{FF2B5EF4-FFF2-40B4-BE49-F238E27FC236}">
                <a16:creationId xmlns:a16="http://schemas.microsoft.com/office/drawing/2014/main" id="{60822E83-D499-42CE-53EB-AAAC27C53BC5}"/>
              </a:ext>
            </a:extLst>
          </p:cNvPr>
          <p:cNvGrpSpPr/>
          <p:nvPr/>
        </p:nvGrpSpPr>
        <p:grpSpPr>
          <a:xfrm>
            <a:off x="6968604" y="620256"/>
            <a:ext cx="676288" cy="591520"/>
            <a:chOff x="3258209" y="1217582"/>
            <a:chExt cx="4712093" cy="4711281"/>
          </a:xfrm>
          <a:solidFill>
            <a:schemeClr val="bg1"/>
          </a:solidFill>
        </p:grpSpPr>
        <p:sp>
          <p:nvSpPr>
            <p:cNvPr id="40" name="Freeform 31">
              <a:extLst>
                <a:ext uri="{FF2B5EF4-FFF2-40B4-BE49-F238E27FC236}">
                  <a16:creationId xmlns:a16="http://schemas.microsoft.com/office/drawing/2014/main" id="{CC8E314D-76A3-E99C-35CF-605F752963F3}"/>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7473B6"/>
            </a:solidFill>
            <a:ln w="9514" cap="flat">
              <a:noFill/>
              <a:prstDash val="solid"/>
              <a:miter/>
            </a:ln>
          </p:spPr>
          <p:txBody>
            <a:bodyPr rtlCol="0" anchor="ctr"/>
            <a:lstStyle/>
            <a:p>
              <a:endParaRPr lang="en-US"/>
            </a:p>
          </p:txBody>
        </p:sp>
        <p:sp>
          <p:nvSpPr>
            <p:cNvPr id="41" name="Freeform 32">
              <a:extLst>
                <a:ext uri="{FF2B5EF4-FFF2-40B4-BE49-F238E27FC236}">
                  <a16:creationId xmlns:a16="http://schemas.microsoft.com/office/drawing/2014/main" id="{491DF46E-9141-233D-9EE1-F135EB897000}"/>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7473B6"/>
            </a:solidFill>
            <a:ln w="9514" cap="flat">
              <a:noFill/>
              <a:prstDash val="solid"/>
              <a:miter/>
            </a:ln>
          </p:spPr>
          <p:txBody>
            <a:bodyPr rtlCol="0" anchor="ctr"/>
            <a:lstStyle/>
            <a:p>
              <a:endParaRPr lang="en-US" dirty="0"/>
            </a:p>
          </p:txBody>
        </p:sp>
        <p:grpSp>
          <p:nvGrpSpPr>
            <p:cNvPr id="42" name="Group 41">
              <a:extLst>
                <a:ext uri="{FF2B5EF4-FFF2-40B4-BE49-F238E27FC236}">
                  <a16:creationId xmlns:a16="http://schemas.microsoft.com/office/drawing/2014/main" id="{3AD8F44B-191D-4E9E-CA51-304BC76F274C}"/>
                </a:ext>
              </a:extLst>
            </p:cNvPr>
            <p:cNvGrpSpPr/>
            <p:nvPr/>
          </p:nvGrpSpPr>
          <p:grpSpPr>
            <a:xfrm>
              <a:off x="3258209" y="1217582"/>
              <a:ext cx="4712093" cy="4711281"/>
              <a:chOff x="3258209" y="1217582"/>
              <a:chExt cx="4712093" cy="4711281"/>
            </a:xfrm>
            <a:grpFill/>
          </p:grpSpPr>
          <p:sp>
            <p:nvSpPr>
              <p:cNvPr id="43" name="Freeform 16">
                <a:extLst>
                  <a:ext uri="{FF2B5EF4-FFF2-40B4-BE49-F238E27FC236}">
                    <a16:creationId xmlns:a16="http://schemas.microsoft.com/office/drawing/2014/main" id="{9302FB89-9AA4-02F8-7B62-C559BAD664AE}"/>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44" name="Freeform 18">
                <a:extLst>
                  <a:ext uri="{FF2B5EF4-FFF2-40B4-BE49-F238E27FC236}">
                    <a16:creationId xmlns:a16="http://schemas.microsoft.com/office/drawing/2014/main" id="{83C25367-3F81-24B5-130D-DB73371F0C8B}"/>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45" name="Freeform 19">
                <a:extLst>
                  <a:ext uri="{FF2B5EF4-FFF2-40B4-BE49-F238E27FC236}">
                    <a16:creationId xmlns:a16="http://schemas.microsoft.com/office/drawing/2014/main" id="{DB1B69F9-EF04-1EA8-5ECB-BCC56916B8CA}"/>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46" name="Freeform 20">
                <a:extLst>
                  <a:ext uri="{FF2B5EF4-FFF2-40B4-BE49-F238E27FC236}">
                    <a16:creationId xmlns:a16="http://schemas.microsoft.com/office/drawing/2014/main" id="{D6A94E2D-0F58-8007-90B9-215875DFF920}"/>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47" name="Freeform 21">
                <a:extLst>
                  <a:ext uri="{FF2B5EF4-FFF2-40B4-BE49-F238E27FC236}">
                    <a16:creationId xmlns:a16="http://schemas.microsoft.com/office/drawing/2014/main" id="{308783CD-8F0E-3C6D-C4CD-9BDD24D0D97C}"/>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48" name="Freeform 22">
                <a:extLst>
                  <a:ext uri="{FF2B5EF4-FFF2-40B4-BE49-F238E27FC236}">
                    <a16:creationId xmlns:a16="http://schemas.microsoft.com/office/drawing/2014/main" id="{3F522663-684F-2DB7-39CB-284B7742A882}"/>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49" name="Freeform 23">
                <a:extLst>
                  <a:ext uri="{FF2B5EF4-FFF2-40B4-BE49-F238E27FC236}">
                    <a16:creationId xmlns:a16="http://schemas.microsoft.com/office/drawing/2014/main" id="{D91F796D-B752-D0A7-5A25-D9E464E47D29}"/>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50" name="Freeform 24">
                <a:extLst>
                  <a:ext uri="{FF2B5EF4-FFF2-40B4-BE49-F238E27FC236}">
                    <a16:creationId xmlns:a16="http://schemas.microsoft.com/office/drawing/2014/main" id="{F66C9DF1-076F-7C00-83A1-35762B44BA2A}"/>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51" name="Freeform 25">
                <a:extLst>
                  <a:ext uri="{FF2B5EF4-FFF2-40B4-BE49-F238E27FC236}">
                    <a16:creationId xmlns:a16="http://schemas.microsoft.com/office/drawing/2014/main" id="{86117416-8C54-1941-BD29-933BDA371162}"/>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52" name="Freeform 26">
                <a:extLst>
                  <a:ext uri="{FF2B5EF4-FFF2-40B4-BE49-F238E27FC236}">
                    <a16:creationId xmlns:a16="http://schemas.microsoft.com/office/drawing/2014/main" id="{3FF9FC20-930F-6B4B-CA98-8591AB6E0333}"/>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53" name="Freeform 27">
                <a:extLst>
                  <a:ext uri="{FF2B5EF4-FFF2-40B4-BE49-F238E27FC236}">
                    <a16:creationId xmlns:a16="http://schemas.microsoft.com/office/drawing/2014/main" id="{CB39AB45-AFF1-4AD6-3E32-29C6A77D2691}"/>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54" name="Freeform 28">
                <a:extLst>
                  <a:ext uri="{FF2B5EF4-FFF2-40B4-BE49-F238E27FC236}">
                    <a16:creationId xmlns:a16="http://schemas.microsoft.com/office/drawing/2014/main" id="{19241D9B-A686-5E8B-BB91-45984989DDCE}"/>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55" name="Freeform 29">
                <a:extLst>
                  <a:ext uri="{FF2B5EF4-FFF2-40B4-BE49-F238E27FC236}">
                    <a16:creationId xmlns:a16="http://schemas.microsoft.com/office/drawing/2014/main" id="{9D5F35B0-75A1-FBC0-9C15-8233B10F41AC}"/>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56" name="Freeform 30">
                <a:extLst>
                  <a:ext uri="{FF2B5EF4-FFF2-40B4-BE49-F238E27FC236}">
                    <a16:creationId xmlns:a16="http://schemas.microsoft.com/office/drawing/2014/main" id="{D82B491B-0FB7-BDD7-1BBC-485C92284710}"/>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sp>
        <p:nvSpPr>
          <p:cNvPr id="4" name="Freeform 246">
            <a:extLst>
              <a:ext uri="{FF2B5EF4-FFF2-40B4-BE49-F238E27FC236}">
                <a16:creationId xmlns:a16="http://schemas.microsoft.com/office/drawing/2014/main" id="{F45B232B-9FC8-626A-EFB5-D6BBCC062BE9}"/>
              </a:ext>
            </a:extLst>
          </p:cNvPr>
          <p:cNvSpPr>
            <a:spLocks noChangeArrowheads="1"/>
          </p:cNvSpPr>
          <p:nvPr/>
        </p:nvSpPr>
        <p:spPr bwMode="auto">
          <a:xfrm>
            <a:off x="7536934" y="5641635"/>
            <a:ext cx="3496311" cy="1111353"/>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rgbClr val="7473B6"/>
          </a:solidFill>
          <a:ln>
            <a:noFill/>
          </a:ln>
          <a:effectLst/>
        </p:spPr>
        <p:txBody>
          <a:bodyPr wrap="none" anchor="ctr"/>
          <a:lstStyle/>
          <a:p>
            <a:endParaRPr lang="en-US" sz="900"/>
          </a:p>
        </p:txBody>
      </p:sp>
      <p:sp>
        <p:nvSpPr>
          <p:cNvPr id="66" name="Freeform 247">
            <a:extLst>
              <a:ext uri="{FF2B5EF4-FFF2-40B4-BE49-F238E27FC236}">
                <a16:creationId xmlns:a16="http://schemas.microsoft.com/office/drawing/2014/main" id="{D41C8F9C-7340-4FDB-4D6B-5338ECB39270}"/>
              </a:ext>
            </a:extLst>
          </p:cNvPr>
          <p:cNvSpPr>
            <a:spLocks noChangeArrowheads="1"/>
          </p:cNvSpPr>
          <p:nvPr/>
        </p:nvSpPr>
        <p:spPr bwMode="auto">
          <a:xfrm>
            <a:off x="6643822" y="5498738"/>
            <a:ext cx="1459941" cy="1254251"/>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rgbClr val="F26F46"/>
          </a:solidFill>
          <a:ln>
            <a:noFill/>
          </a:ln>
          <a:effectLst/>
        </p:spPr>
        <p:txBody>
          <a:bodyPr wrap="none" anchor="ctr"/>
          <a:lstStyle/>
          <a:p>
            <a:endParaRPr lang="en-US" sz="900"/>
          </a:p>
        </p:txBody>
      </p:sp>
      <p:sp>
        <p:nvSpPr>
          <p:cNvPr id="67" name="CuadroTexto 555">
            <a:extLst>
              <a:ext uri="{FF2B5EF4-FFF2-40B4-BE49-F238E27FC236}">
                <a16:creationId xmlns:a16="http://schemas.microsoft.com/office/drawing/2014/main" id="{7BCC2438-2A81-3E9A-2E96-E5E46580D9AC}"/>
              </a:ext>
            </a:extLst>
          </p:cNvPr>
          <p:cNvSpPr txBox="1"/>
          <p:nvPr/>
        </p:nvSpPr>
        <p:spPr>
          <a:xfrm>
            <a:off x="7945168" y="5770231"/>
            <a:ext cx="2483557" cy="707886"/>
          </a:xfrm>
          <a:prstGeom prst="rect">
            <a:avLst/>
          </a:prstGeom>
          <a:noFill/>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latin typeface="Calibri" panose="020F0502020204030204" pitchFamily="34" charset="0"/>
                <a:ea typeface="Lato" charset="0"/>
                <a:cs typeface="Calibri" panose="020F0502020204030204" pitchFamily="34" charset="0"/>
              </a:rPr>
              <a:t>Samarbejde på tværs af kulturer og sektorer</a:t>
            </a:r>
          </a:p>
        </p:txBody>
      </p:sp>
      <p:grpSp>
        <p:nvGrpSpPr>
          <p:cNvPr id="75" name="Group 74">
            <a:extLst>
              <a:ext uri="{FF2B5EF4-FFF2-40B4-BE49-F238E27FC236}">
                <a16:creationId xmlns:a16="http://schemas.microsoft.com/office/drawing/2014/main" id="{A86C5F0C-E45F-F125-E1D5-A58A452DB402}"/>
              </a:ext>
            </a:extLst>
          </p:cNvPr>
          <p:cNvGrpSpPr/>
          <p:nvPr/>
        </p:nvGrpSpPr>
        <p:grpSpPr>
          <a:xfrm>
            <a:off x="5220180" y="1773750"/>
            <a:ext cx="780470" cy="845508"/>
            <a:chOff x="8736336" y="773976"/>
            <a:chExt cx="925001" cy="925018"/>
          </a:xfrm>
          <a:solidFill>
            <a:schemeClr val="bg1"/>
          </a:solidFill>
        </p:grpSpPr>
        <p:grpSp>
          <p:nvGrpSpPr>
            <p:cNvPr id="76" name="Graphic 2">
              <a:extLst>
                <a:ext uri="{FF2B5EF4-FFF2-40B4-BE49-F238E27FC236}">
                  <a16:creationId xmlns:a16="http://schemas.microsoft.com/office/drawing/2014/main" id="{B0709406-D305-7A2B-9A72-8B2717AC9BAF}"/>
                </a:ext>
              </a:extLst>
            </p:cNvPr>
            <p:cNvGrpSpPr/>
            <p:nvPr/>
          </p:nvGrpSpPr>
          <p:grpSpPr>
            <a:xfrm>
              <a:off x="8736336" y="773976"/>
              <a:ext cx="925001" cy="925018"/>
              <a:chOff x="8736336" y="773976"/>
              <a:chExt cx="925001" cy="925018"/>
            </a:xfrm>
            <a:grpFill/>
          </p:grpSpPr>
          <p:sp>
            <p:nvSpPr>
              <p:cNvPr id="79" name="Freeform 306">
                <a:extLst>
                  <a:ext uri="{FF2B5EF4-FFF2-40B4-BE49-F238E27FC236}">
                    <a16:creationId xmlns:a16="http://schemas.microsoft.com/office/drawing/2014/main" id="{A1A4303F-9E88-23B5-FA73-859F20D63333}"/>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0" name="Freeform 307">
                <a:extLst>
                  <a:ext uri="{FF2B5EF4-FFF2-40B4-BE49-F238E27FC236}">
                    <a16:creationId xmlns:a16="http://schemas.microsoft.com/office/drawing/2014/main" id="{852BCE21-0BD4-F132-5419-D58A69C272F3}"/>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1" name="Freeform 308">
                <a:extLst>
                  <a:ext uri="{FF2B5EF4-FFF2-40B4-BE49-F238E27FC236}">
                    <a16:creationId xmlns:a16="http://schemas.microsoft.com/office/drawing/2014/main" id="{F2DFA680-2BC3-1B78-5639-00361E5FFC03}"/>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2" name="Freeform 309">
                <a:extLst>
                  <a:ext uri="{FF2B5EF4-FFF2-40B4-BE49-F238E27FC236}">
                    <a16:creationId xmlns:a16="http://schemas.microsoft.com/office/drawing/2014/main" id="{47BA184B-A66E-D885-B766-BFFF774EBCEC}"/>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3" name="Freeform 310">
                <a:extLst>
                  <a:ext uri="{FF2B5EF4-FFF2-40B4-BE49-F238E27FC236}">
                    <a16:creationId xmlns:a16="http://schemas.microsoft.com/office/drawing/2014/main" id="{1176530F-8D2B-2062-6ED9-F804A8EC2BA0}"/>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4" name="Freeform 311">
                <a:extLst>
                  <a:ext uri="{FF2B5EF4-FFF2-40B4-BE49-F238E27FC236}">
                    <a16:creationId xmlns:a16="http://schemas.microsoft.com/office/drawing/2014/main" id="{CA5705C0-B097-0EDD-4663-8D63C17E0991}"/>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5" name="Freeform 312">
                <a:extLst>
                  <a:ext uri="{FF2B5EF4-FFF2-40B4-BE49-F238E27FC236}">
                    <a16:creationId xmlns:a16="http://schemas.microsoft.com/office/drawing/2014/main" id="{E81824DB-1096-35F4-A6A8-C5C27AFF8647}"/>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77" name="Freeform 304">
              <a:extLst>
                <a:ext uri="{FF2B5EF4-FFF2-40B4-BE49-F238E27FC236}">
                  <a16:creationId xmlns:a16="http://schemas.microsoft.com/office/drawing/2014/main" id="{DF528ACE-DC2C-3163-A7C7-9D08D1FA651D}"/>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7473B6"/>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8" name="Freeform 305">
              <a:extLst>
                <a:ext uri="{FF2B5EF4-FFF2-40B4-BE49-F238E27FC236}">
                  <a16:creationId xmlns:a16="http://schemas.microsoft.com/office/drawing/2014/main" id="{92A6A3C5-F607-950C-AAB4-4ED36689498A}"/>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7473B6"/>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86" name="Graphic 3">
            <a:extLst>
              <a:ext uri="{FF2B5EF4-FFF2-40B4-BE49-F238E27FC236}">
                <a16:creationId xmlns:a16="http://schemas.microsoft.com/office/drawing/2014/main" id="{471D1E66-3040-52D0-147F-6265B07A48AB}"/>
              </a:ext>
            </a:extLst>
          </p:cNvPr>
          <p:cNvGrpSpPr/>
          <p:nvPr/>
        </p:nvGrpSpPr>
        <p:grpSpPr>
          <a:xfrm>
            <a:off x="6895695" y="5736199"/>
            <a:ext cx="788882" cy="784080"/>
            <a:chOff x="4616150" y="2004440"/>
            <a:chExt cx="1088878" cy="1055963"/>
          </a:xfrm>
          <a:solidFill>
            <a:schemeClr val="bg1"/>
          </a:solidFill>
        </p:grpSpPr>
        <p:sp>
          <p:nvSpPr>
            <p:cNvPr id="87" name="Freeform 1048">
              <a:extLst>
                <a:ext uri="{FF2B5EF4-FFF2-40B4-BE49-F238E27FC236}">
                  <a16:creationId xmlns:a16="http://schemas.microsoft.com/office/drawing/2014/main" id="{25009A83-FBE2-4637-3432-9E9ECF3DAD65}"/>
                </a:ext>
              </a:extLst>
            </p:cNvPr>
            <p:cNvSpPr/>
            <p:nvPr/>
          </p:nvSpPr>
          <p:spPr>
            <a:xfrm>
              <a:off x="4994651" y="2520080"/>
              <a:ext cx="320904" cy="323646"/>
            </a:xfrm>
            <a:custGeom>
              <a:avLst/>
              <a:gdLst>
                <a:gd name="connsiteX0" fmla="*/ 282506 w 320904"/>
                <a:gd name="connsiteY0" fmla="*/ 271534 h 323646"/>
                <a:gd name="connsiteX1" fmla="*/ 268793 w 320904"/>
                <a:gd name="connsiteY1" fmla="*/ 285248 h 323646"/>
                <a:gd name="connsiteX2" fmla="*/ 255079 w 320904"/>
                <a:gd name="connsiteY2" fmla="*/ 285248 h 323646"/>
                <a:gd name="connsiteX3" fmla="*/ 255079 w 320904"/>
                <a:gd name="connsiteY3" fmla="*/ 285248 h 323646"/>
                <a:gd name="connsiteX4" fmla="*/ 222165 w 320904"/>
                <a:gd name="connsiteY4" fmla="*/ 279762 h 323646"/>
                <a:gd name="connsiteX5" fmla="*/ 200223 w 320904"/>
                <a:gd name="connsiteY5" fmla="*/ 287990 h 323646"/>
                <a:gd name="connsiteX6" fmla="*/ 181024 w 320904"/>
                <a:gd name="connsiteY6" fmla="*/ 312675 h 323646"/>
                <a:gd name="connsiteX7" fmla="*/ 181024 w 320904"/>
                <a:gd name="connsiteY7" fmla="*/ 312675 h 323646"/>
                <a:gd name="connsiteX8" fmla="*/ 170052 w 320904"/>
                <a:gd name="connsiteY8" fmla="*/ 323646 h 323646"/>
                <a:gd name="connsiteX9" fmla="*/ 150852 w 320904"/>
                <a:gd name="connsiteY9" fmla="*/ 323646 h 323646"/>
                <a:gd name="connsiteX10" fmla="*/ 139882 w 320904"/>
                <a:gd name="connsiteY10" fmla="*/ 312675 h 323646"/>
                <a:gd name="connsiteX11" fmla="*/ 120682 w 320904"/>
                <a:gd name="connsiteY11" fmla="*/ 287990 h 323646"/>
                <a:gd name="connsiteX12" fmla="*/ 98741 w 320904"/>
                <a:gd name="connsiteY12" fmla="*/ 279762 h 323646"/>
                <a:gd name="connsiteX13" fmla="*/ 85027 w 320904"/>
                <a:gd name="connsiteY13" fmla="*/ 277019 h 323646"/>
                <a:gd name="connsiteX14" fmla="*/ 65827 w 320904"/>
                <a:gd name="connsiteY14" fmla="*/ 285248 h 323646"/>
                <a:gd name="connsiteX15" fmla="*/ 65827 w 320904"/>
                <a:gd name="connsiteY15" fmla="*/ 285248 h 323646"/>
                <a:gd name="connsiteX16" fmla="*/ 52113 w 320904"/>
                <a:gd name="connsiteY16" fmla="*/ 285248 h 323646"/>
                <a:gd name="connsiteX17" fmla="*/ 38399 w 320904"/>
                <a:gd name="connsiteY17" fmla="*/ 271534 h 323646"/>
                <a:gd name="connsiteX18" fmla="*/ 38399 w 320904"/>
                <a:gd name="connsiteY18" fmla="*/ 257820 h 323646"/>
                <a:gd name="connsiteX19" fmla="*/ 38399 w 320904"/>
                <a:gd name="connsiteY19" fmla="*/ 257820 h 323646"/>
                <a:gd name="connsiteX20" fmla="*/ 38399 w 320904"/>
                <a:gd name="connsiteY20" fmla="*/ 257820 h 323646"/>
                <a:gd name="connsiteX21" fmla="*/ 43885 w 320904"/>
                <a:gd name="connsiteY21" fmla="*/ 224906 h 323646"/>
                <a:gd name="connsiteX22" fmla="*/ 35657 w 320904"/>
                <a:gd name="connsiteY22" fmla="*/ 202965 h 323646"/>
                <a:gd name="connsiteX23" fmla="*/ 10972 w 320904"/>
                <a:gd name="connsiteY23" fmla="*/ 183765 h 323646"/>
                <a:gd name="connsiteX24" fmla="*/ 10972 w 320904"/>
                <a:gd name="connsiteY24" fmla="*/ 183765 h 323646"/>
                <a:gd name="connsiteX25" fmla="*/ 0 w 320904"/>
                <a:gd name="connsiteY25" fmla="*/ 172794 h 323646"/>
                <a:gd name="connsiteX26" fmla="*/ 0 w 320904"/>
                <a:gd name="connsiteY26" fmla="*/ 150852 h 323646"/>
                <a:gd name="connsiteX27" fmla="*/ 10972 w 320904"/>
                <a:gd name="connsiteY27" fmla="*/ 139881 h 323646"/>
                <a:gd name="connsiteX28" fmla="*/ 10972 w 320904"/>
                <a:gd name="connsiteY28" fmla="*/ 139881 h 323646"/>
                <a:gd name="connsiteX29" fmla="*/ 35657 w 320904"/>
                <a:gd name="connsiteY29" fmla="*/ 120682 h 323646"/>
                <a:gd name="connsiteX30" fmla="*/ 43885 w 320904"/>
                <a:gd name="connsiteY30" fmla="*/ 98740 h 323646"/>
                <a:gd name="connsiteX31" fmla="*/ 38399 w 320904"/>
                <a:gd name="connsiteY31" fmla="*/ 65827 h 323646"/>
                <a:gd name="connsiteX32" fmla="*/ 38399 w 320904"/>
                <a:gd name="connsiteY32" fmla="*/ 65827 h 323646"/>
                <a:gd name="connsiteX33" fmla="*/ 38399 w 320904"/>
                <a:gd name="connsiteY33" fmla="*/ 65827 h 323646"/>
                <a:gd name="connsiteX34" fmla="*/ 38399 w 320904"/>
                <a:gd name="connsiteY34" fmla="*/ 52113 h 323646"/>
                <a:gd name="connsiteX35" fmla="*/ 52113 w 320904"/>
                <a:gd name="connsiteY35" fmla="*/ 38399 h 323646"/>
                <a:gd name="connsiteX36" fmla="*/ 65827 w 320904"/>
                <a:gd name="connsiteY36" fmla="*/ 38399 h 323646"/>
                <a:gd name="connsiteX37" fmla="*/ 65827 w 320904"/>
                <a:gd name="connsiteY37" fmla="*/ 38399 h 323646"/>
                <a:gd name="connsiteX38" fmla="*/ 98741 w 320904"/>
                <a:gd name="connsiteY38" fmla="*/ 43884 h 323646"/>
                <a:gd name="connsiteX39" fmla="*/ 120682 w 320904"/>
                <a:gd name="connsiteY39" fmla="*/ 35656 h 323646"/>
                <a:gd name="connsiteX40" fmla="*/ 139882 w 320904"/>
                <a:gd name="connsiteY40" fmla="*/ 10971 h 323646"/>
                <a:gd name="connsiteX41" fmla="*/ 139882 w 320904"/>
                <a:gd name="connsiteY41" fmla="*/ 10971 h 323646"/>
                <a:gd name="connsiteX42" fmla="*/ 150852 w 320904"/>
                <a:gd name="connsiteY42" fmla="*/ 0 h 323646"/>
                <a:gd name="connsiteX43" fmla="*/ 170052 w 320904"/>
                <a:gd name="connsiteY43" fmla="*/ 0 h 323646"/>
                <a:gd name="connsiteX44" fmla="*/ 181024 w 320904"/>
                <a:gd name="connsiteY44" fmla="*/ 10971 h 323646"/>
                <a:gd name="connsiteX45" fmla="*/ 181024 w 320904"/>
                <a:gd name="connsiteY45" fmla="*/ 10971 h 323646"/>
                <a:gd name="connsiteX46" fmla="*/ 200223 w 320904"/>
                <a:gd name="connsiteY46" fmla="*/ 35656 h 323646"/>
                <a:gd name="connsiteX47" fmla="*/ 222165 w 320904"/>
                <a:gd name="connsiteY47" fmla="*/ 43884 h 323646"/>
                <a:gd name="connsiteX48" fmla="*/ 255079 w 320904"/>
                <a:gd name="connsiteY48" fmla="*/ 38399 h 323646"/>
                <a:gd name="connsiteX49" fmla="*/ 255079 w 320904"/>
                <a:gd name="connsiteY49" fmla="*/ 38399 h 323646"/>
                <a:gd name="connsiteX50" fmla="*/ 268793 w 320904"/>
                <a:gd name="connsiteY50" fmla="*/ 38399 h 323646"/>
                <a:gd name="connsiteX51" fmla="*/ 282506 w 320904"/>
                <a:gd name="connsiteY51" fmla="*/ 52113 h 323646"/>
                <a:gd name="connsiteX52" fmla="*/ 282506 w 320904"/>
                <a:gd name="connsiteY52" fmla="*/ 65827 h 323646"/>
                <a:gd name="connsiteX53" fmla="*/ 282506 w 320904"/>
                <a:gd name="connsiteY53" fmla="*/ 65827 h 323646"/>
                <a:gd name="connsiteX54" fmla="*/ 277021 w 320904"/>
                <a:gd name="connsiteY54" fmla="*/ 98740 h 323646"/>
                <a:gd name="connsiteX55" fmla="*/ 285248 w 320904"/>
                <a:gd name="connsiteY55" fmla="*/ 120682 h 323646"/>
                <a:gd name="connsiteX56" fmla="*/ 309934 w 320904"/>
                <a:gd name="connsiteY56" fmla="*/ 139881 h 323646"/>
                <a:gd name="connsiteX57" fmla="*/ 309934 w 320904"/>
                <a:gd name="connsiteY57" fmla="*/ 139881 h 323646"/>
                <a:gd name="connsiteX58" fmla="*/ 320904 w 320904"/>
                <a:gd name="connsiteY58" fmla="*/ 150852 h 323646"/>
                <a:gd name="connsiteX59" fmla="*/ 320904 w 320904"/>
                <a:gd name="connsiteY59" fmla="*/ 170051 h 323646"/>
                <a:gd name="connsiteX60" fmla="*/ 309934 w 320904"/>
                <a:gd name="connsiteY60" fmla="*/ 181022 h 323646"/>
                <a:gd name="connsiteX61" fmla="*/ 309934 w 320904"/>
                <a:gd name="connsiteY61" fmla="*/ 181022 h 323646"/>
                <a:gd name="connsiteX62" fmla="*/ 285248 w 320904"/>
                <a:gd name="connsiteY62" fmla="*/ 200222 h 323646"/>
                <a:gd name="connsiteX63" fmla="*/ 277021 w 320904"/>
                <a:gd name="connsiteY63" fmla="*/ 222164 h 323646"/>
                <a:gd name="connsiteX64" fmla="*/ 282506 w 320904"/>
                <a:gd name="connsiteY64" fmla="*/ 255077 h 323646"/>
                <a:gd name="connsiteX65" fmla="*/ 282506 w 320904"/>
                <a:gd name="connsiteY65" fmla="*/ 255077 h 323646"/>
                <a:gd name="connsiteX66" fmla="*/ 282506 w 320904"/>
                <a:gd name="connsiteY66" fmla="*/ 271534 h 323646"/>
                <a:gd name="connsiteX67" fmla="*/ 282506 w 320904"/>
                <a:gd name="connsiteY67" fmla="*/ 271534 h 32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20904" h="323646">
                  <a:moveTo>
                    <a:pt x="282506" y="271534"/>
                  </a:moveTo>
                  <a:lnTo>
                    <a:pt x="268793" y="285248"/>
                  </a:lnTo>
                  <a:cubicBezTo>
                    <a:pt x="266049" y="287990"/>
                    <a:pt x="257821" y="287990"/>
                    <a:pt x="255079" y="285248"/>
                  </a:cubicBezTo>
                  <a:lnTo>
                    <a:pt x="255079" y="285248"/>
                  </a:lnTo>
                  <a:cubicBezTo>
                    <a:pt x="246849" y="277019"/>
                    <a:pt x="233135" y="274276"/>
                    <a:pt x="222165" y="279762"/>
                  </a:cubicBezTo>
                  <a:cubicBezTo>
                    <a:pt x="216679" y="282505"/>
                    <a:pt x="208451" y="285248"/>
                    <a:pt x="200223" y="287990"/>
                  </a:cubicBezTo>
                  <a:cubicBezTo>
                    <a:pt x="189252" y="290733"/>
                    <a:pt x="181024" y="301704"/>
                    <a:pt x="181024" y="312675"/>
                  </a:cubicBezTo>
                  <a:cubicBezTo>
                    <a:pt x="181024" y="312675"/>
                    <a:pt x="181024" y="312675"/>
                    <a:pt x="181024" y="312675"/>
                  </a:cubicBezTo>
                  <a:cubicBezTo>
                    <a:pt x="181024" y="318161"/>
                    <a:pt x="175538" y="323646"/>
                    <a:pt x="170052" y="323646"/>
                  </a:cubicBezTo>
                  <a:lnTo>
                    <a:pt x="150852" y="323646"/>
                  </a:lnTo>
                  <a:cubicBezTo>
                    <a:pt x="139882" y="323646"/>
                    <a:pt x="139882" y="312675"/>
                    <a:pt x="139882" y="312675"/>
                  </a:cubicBezTo>
                  <a:cubicBezTo>
                    <a:pt x="139882" y="301704"/>
                    <a:pt x="131654" y="290733"/>
                    <a:pt x="120682" y="287990"/>
                  </a:cubicBezTo>
                  <a:cubicBezTo>
                    <a:pt x="112454" y="285248"/>
                    <a:pt x="106969" y="282505"/>
                    <a:pt x="98741" y="279762"/>
                  </a:cubicBezTo>
                  <a:cubicBezTo>
                    <a:pt x="93255" y="277019"/>
                    <a:pt x="90513" y="277019"/>
                    <a:pt x="85027" y="277019"/>
                  </a:cubicBezTo>
                  <a:cubicBezTo>
                    <a:pt x="76799" y="277019"/>
                    <a:pt x="71313" y="279762"/>
                    <a:pt x="65827" y="285248"/>
                  </a:cubicBezTo>
                  <a:lnTo>
                    <a:pt x="65827" y="285248"/>
                  </a:lnTo>
                  <a:cubicBezTo>
                    <a:pt x="63085" y="287990"/>
                    <a:pt x="54855" y="287990"/>
                    <a:pt x="52113" y="285248"/>
                  </a:cubicBezTo>
                  <a:lnTo>
                    <a:pt x="38399" y="271534"/>
                  </a:lnTo>
                  <a:cubicBezTo>
                    <a:pt x="35657" y="268791"/>
                    <a:pt x="35657" y="260562"/>
                    <a:pt x="38399" y="257820"/>
                  </a:cubicBezTo>
                  <a:cubicBezTo>
                    <a:pt x="38399" y="257820"/>
                    <a:pt x="38399" y="257820"/>
                    <a:pt x="38399" y="257820"/>
                  </a:cubicBezTo>
                  <a:cubicBezTo>
                    <a:pt x="38399" y="257820"/>
                    <a:pt x="38399" y="257820"/>
                    <a:pt x="38399" y="257820"/>
                  </a:cubicBezTo>
                  <a:cubicBezTo>
                    <a:pt x="46627" y="249592"/>
                    <a:pt x="49371" y="235878"/>
                    <a:pt x="43885" y="224906"/>
                  </a:cubicBezTo>
                  <a:cubicBezTo>
                    <a:pt x="41142" y="219421"/>
                    <a:pt x="38399" y="211193"/>
                    <a:pt x="35657" y="202965"/>
                  </a:cubicBezTo>
                  <a:cubicBezTo>
                    <a:pt x="32914" y="191993"/>
                    <a:pt x="21943" y="183765"/>
                    <a:pt x="10972" y="183765"/>
                  </a:cubicBezTo>
                  <a:cubicBezTo>
                    <a:pt x="10972" y="183765"/>
                    <a:pt x="10972" y="183765"/>
                    <a:pt x="10972" y="183765"/>
                  </a:cubicBezTo>
                  <a:cubicBezTo>
                    <a:pt x="5486" y="183765"/>
                    <a:pt x="0" y="178280"/>
                    <a:pt x="0" y="172794"/>
                  </a:cubicBezTo>
                  <a:lnTo>
                    <a:pt x="0" y="150852"/>
                  </a:lnTo>
                  <a:cubicBezTo>
                    <a:pt x="0" y="145366"/>
                    <a:pt x="5486" y="139881"/>
                    <a:pt x="10972" y="139881"/>
                  </a:cubicBezTo>
                  <a:lnTo>
                    <a:pt x="10972" y="139881"/>
                  </a:lnTo>
                  <a:cubicBezTo>
                    <a:pt x="21943" y="139881"/>
                    <a:pt x="32914" y="131653"/>
                    <a:pt x="35657" y="120682"/>
                  </a:cubicBezTo>
                  <a:cubicBezTo>
                    <a:pt x="38399" y="112453"/>
                    <a:pt x="41142" y="106968"/>
                    <a:pt x="43885" y="98740"/>
                  </a:cubicBezTo>
                  <a:cubicBezTo>
                    <a:pt x="49371" y="87768"/>
                    <a:pt x="46627" y="74054"/>
                    <a:pt x="38399" y="65827"/>
                  </a:cubicBezTo>
                  <a:lnTo>
                    <a:pt x="38399" y="65827"/>
                  </a:lnTo>
                  <a:cubicBezTo>
                    <a:pt x="38399" y="65827"/>
                    <a:pt x="38399" y="65827"/>
                    <a:pt x="38399" y="65827"/>
                  </a:cubicBezTo>
                  <a:cubicBezTo>
                    <a:pt x="35657" y="63084"/>
                    <a:pt x="35657" y="54855"/>
                    <a:pt x="38399" y="52113"/>
                  </a:cubicBezTo>
                  <a:lnTo>
                    <a:pt x="52113" y="38399"/>
                  </a:lnTo>
                  <a:cubicBezTo>
                    <a:pt x="54855" y="35656"/>
                    <a:pt x="63085" y="35656"/>
                    <a:pt x="65827" y="38399"/>
                  </a:cubicBezTo>
                  <a:lnTo>
                    <a:pt x="65827" y="38399"/>
                  </a:lnTo>
                  <a:cubicBezTo>
                    <a:pt x="74055" y="46627"/>
                    <a:pt x="87769" y="49370"/>
                    <a:pt x="98741" y="43884"/>
                  </a:cubicBezTo>
                  <a:cubicBezTo>
                    <a:pt x="104227" y="41141"/>
                    <a:pt x="112454" y="38399"/>
                    <a:pt x="120682" y="35656"/>
                  </a:cubicBezTo>
                  <a:cubicBezTo>
                    <a:pt x="131654" y="32913"/>
                    <a:pt x="139882" y="21942"/>
                    <a:pt x="139882" y="10971"/>
                  </a:cubicBezTo>
                  <a:lnTo>
                    <a:pt x="139882" y="10971"/>
                  </a:lnTo>
                  <a:cubicBezTo>
                    <a:pt x="139882" y="5485"/>
                    <a:pt x="145368" y="0"/>
                    <a:pt x="150852" y="0"/>
                  </a:cubicBezTo>
                  <a:lnTo>
                    <a:pt x="170052" y="0"/>
                  </a:lnTo>
                  <a:cubicBezTo>
                    <a:pt x="175538" y="0"/>
                    <a:pt x="181024" y="5485"/>
                    <a:pt x="181024" y="10971"/>
                  </a:cubicBezTo>
                  <a:lnTo>
                    <a:pt x="181024" y="10971"/>
                  </a:lnTo>
                  <a:cubicBezTo>
                    <a:pt x="181024" y="21942"/>
                    <a:pt x="189252" y="32913"/>
                    <a:pt x="200223" y="35656"/>
                  </a:cubicBezTo>
                  <a:cubicBezTo>
                    <a:pt x="208451" y="38399"/>
                    <a:pt x="213937" y="41141"/>
                    <a:pt x="222165" y="43884"/>
                  </a:cubicBezTo>
                  <a:cubicBezTo>
                    <a:pt x="233135" y="49370"/>
                    <a:pt x="246849" y="46627"/>
                    <a:pt x="255079" y="38399"/>
                  </a:cubicBezTo>
                  <a:lnTo>
                    <a:pt x="255079" y="38399"/>
                  </a:lnTo>
                  <a:cubicBezTo>
                    <a:pt x="257821" y="35656"/>
                    <a:pt x="266049" y="35656"/>
                    <a:pt x="268793" y="38399"/>
                  </a:cubicBezTo>
                  <a:lnTo>
                    <a:pt x="282506" y="52113"/>
                  </a:lnTo>
                  <a:cubicBezTo>
                    <a:pt x="285248" y="54855"/>
                    <a:pt x="285248" y="63084"/>
                    <a:pt x="282506" y="65827"/>
                  </a:cubicBezTo>
                  <a:lnTo>
                    <a:pt x="282506" y="65827"/>
                  </a:lnTo>
                  <a:cubicBezTo>
                    <a:pt x="274277" y="74054"/>
                    <a:pt x="271535" y="87768"/>
                    <a:pt x="277021" y="98740"/>
                  </a:cubicBezTo>
                  <a:cubicBezTo>
                    <a:pt x="279763" y="104225"/>
                    <a:pt x="282506" y="112453"/>
                    <a:pt x="285248" y="120682"/>
                  </a:cubicBezTo>
                  <a:cubicBezTo>
                    <a:pt x="287991" y="131653"/>
                    <a:pt x="298962" y="139881"/>
                    <a:pt x="309934" y="139881"/>
                  </a:cubicBezTo>
                  <a:lnTo>
                    <a:pt x="309934" y="139881"/>
                  </a:lnTo>
                  <a:cubicBezTo>
                    <a:pt x="315418" y="139881"/>
                    <a:pt x="320904" y="145366"/>
                    <a:pt x="320904" y="150852"/>
                  </a:cubicBezTo>
                  <a:lnTo>
                    <a:pt x="320904" y="170051"/>
                  </a:lnTo>
                  <a:cubicBezTo>
                    <a:pt x="320904" y="175537"/>
                    <a:pt x="315418" y="181022"/>
                    <a:pt x="309934" y="181022"/>
                  </a:cubicBezTo>
                  <a:lnTo>
                    <a:pt x="309934" y="181022"/>
                  </a:lnTo>
                  <a:cubicBezTo>
                    <a:pt x="298962" y="181022"/>
                    <a:pt x="287991" y="189251"/>
                    <a:pt x="285248" y="200222"/>
                  </a:cubicBezTo>
                  <a:cubicBezTo>
                    <a:pt x="282506" y="208450"/>
                    <a:pt x="279763" y="213936"/>
                    <a:pt x="277021" y="222164"/>
                  </a:cubicBezTo>
                  <a:cubicBezTo>
                    <a:pt x="271535" y="233135"/>
                    <a:pt x="271535" y="244106"/>
                    <a:pt x="282506" y="255077"/>
                  </a:cubicBezTo>
                  <a:cubicBezTo>
                    <a:pt x="282506" y="255077"/>
                    <a:pt x="282506" y="255077"/>
                    <a:pt x="282506" y="255077"/>
                  </a:cubicBezTo>
                  <a:cubicBezTo>
                    <a:pt x="287991" y="260562"/>
                    <a:pt x="287991" y="268791"/>
                    <a:pt x="282506" y="271534"/>
                  </a:cubicBezTo>
                  <a:lnTo>
                    <a:pt x="282506" y="271534"/>
                  </a:lnTo>
                  <a:close/>
                </a:path>
              </a:pathLst>
            </a:custGeom>
            <a:solidFill>
              <a:srgbClr val="7473B6"/>
            </a:solidFill>
            <a:ln w="27426" cap="flat">
              <a:noFill/>
              <a:prstDash val="solid"/>
              <a:miter/>
            </a:ln>
          </p:spPr>
          <p:txBody>
            <a:bodyPr rtlCol="0" anchor="ctr"/>
            <a:lstStyle/>
            <a:p>
              <a:endParaRPr lang="en-US"/>
            </a:p>
          </p:txBody>
        </p:sp>
        <p:grpSp>
          <p:nvGrpSpPr>
            <p:cNvPr id="88" name="Graphic 3">
              <a:extLst>
                <a:ext uri="{FF2B5EF4-FFF2-40B4-BE49-F238E27FC236}">
                  <a16:creationId xmlns:a16="http://schemas.microsoft.com/office/drawing/2014/main" id="{B9B074C2-921D-8891-9AD1-45D283BB05DA}"/>
                </a:ext>
              </a:extLst>
            </p:cNvPr>
            <p:cNvGrpSpPr/>
            <p:nvPr/>
          </p:nvGrpSpPr>
          <p:grpSpPr>
            <a:xfrm>
              <a:off x="4616150" y="2004440"/>
              <a:ext cx="1088878" cy="1055963"/>
              <a:chOff x="4616150" y="2004440"/>
              <a:chExt cx="1088878" cy="1055963"/>
            </a:xfrm>
            <a:grpFill/>
          </p:grpSpPr>
          <p:sp>
            <p:nvSpPr>
              <p:cNvPr id="89" name="Freeform 1050">
                <a:extLst>
                  <a:ext uri="{FF2B5EF4-FFF2-40B4-BE49-F238E27FC236}">
                    <a16:creationId xmlns:a16="http://schemas.microsoft.com/office/drawing/2014/main" id="{D770965D-55C7-CF64-41FF-DF5A678EDEFC}"/>
                  </a:ext>
                </a:extLst>
              </p:cNvPr>
              <p:cNvSpPr/>
              <p:nvPr/>
            </p:nvSpPr>
            <p:spPr>
              <a:xfrm>
                <a:off x="4616150" y="2004440"/>
                <a:ext cx="1088878" cy="1055963"/>
              </a:xfrm>
              <a:custGeom>
                <a:avLst/>
                <a:gdLst>
                  <a:gd name="connsiteX0" fmla="*/ 1066937 w 1088878"/>
                  <a:gd name="connsiteY0" fmla="*/ 880427 h 1055963"/>
                  <a:gd name="connsiteX1" fmla="*/ 1044995 w 1088878"/>
                  <a:gd name="connsiteY1" fmla="*/ 874941 h 1055963"/>
                  <a:gd name="connsiteX2" fmla="*/ 1039510 w 1088878"/>
                  <a:gd name="connsiteY2" fmla="*/ 896884 h 1055963"/>
                  <a:gd name="connsiteX3" fmla="*/ 1055965 w 1088878"/>
                  <a:gd name="connsiteY3" fmla="*/ 957224 h 1055963"/>
                  <a:gd name="connsiteX4" fmla="*/ 1055965 w 1088878"/>
                  <a:gd name="connsiteY4" fmla="*/ 998366 h 1055963"/>
                  <a:gd name="connsiteX5" fmla="*/ 1034024 w 1088878"/>
                  <a:gd name="connsiteY5" fmla="*/ 1020308 h 1055963"/>
                  <a:gd name="connsiteX6" fmla="*/ 1009338 w 1088878"/>
                  <a:gd name="connsiteY6" fmla="*/ 1020308 h 1055963"/>
                  <a:gd name="connsiteX7" fmla="*/ 1009338 w 1088878"/>
                  <a:gd name="connsiteY7" fmla="*/ 970938 h 1055963"/>
                  <a:gd name="connsiteX8" fmla="*/ 992882 w 1088878"/>
                  <a:gd name="connsiteY8" fmla="*/ 954481 h 1055963"/>
                  <a:gd name="connsiteX9" fmla="*/ 976426 w 1088878"/>
                  <a:gd name="connsiteY9" fmla="*/ 970938 h 1055963"/>
                  <a:gd name="connsiteX10" fmla="*/ 976426 w 1088878"/>
                  <a:gd name="connsiteY10" fmla="*/ 1020308 h 1055963"/>
                  <a:gd name="connsiteX11" fmla="*/ 814602 w 1088878"/>
                  <a:gd name="connsiteY11" fmla="*/ 1020308 h 1055963"/>
                  <a:gd name="connsiteX12" fmla="*/ 814602 w 1088878"/>
                  <a:gd name="connsiteY12" fmla="*/ 970938 h 1055963"/>
                  <a:gd name="connsiteX13" fmla="*/ 798146 w 1088878"/>
                  <a:gd name="connsiteY13" fmla="*/ 954481 h 1055963"/>
                  <a:gd name="connsiteX14" fmla="*/ 781689 w 1088878"/>
                  <a:gd name="connsiteY14" fmla="*/ 970938 h 1055963"/>
                  <a:gd name="connsiteX15" fmla="*/ 781689 w 1088878"/>
                  <a:gd name="connsiteY15" fmla="*/ 1020308 h 1055963"/>
                  <a:gd name="connsiteX16" fmla="*/ 757005 w 1088878"/>
                  <a:gd name="connsiteY16" fmla="*/ 1020308 h 1055963"/>
                  <a:gd name="connsiteX17" fmla="*/ 735061 w 1088878"/>
                  <a:gd name="connsiteY17" fmla="*/ 998366 h 1055963"/>
                  <a:gd name="connsiteX18" fmla="*/ 735061 w 1088878"/>
                  <a:gd name="connsiteY18" fmla="*/ 957224 h 1055963"/>
                  <a:gd name="connsiteX19" fmla="*/ 850258 w 1088878"/>
                  <a:gd name="connsiteY19" fmla="*/ 842028 h 1055963"/>
                  <a:gd name="connsiteX20" fmla="*/ 938027 w 1088878"/>
                  <a:gd name="connsiteY20" fmla="*/ 842028 h 1055963"/>
                  <a:gd name="connsiteX21" fmla="*/ 987396 w 1088878"/>
                  <a:gd name="connsiteY21" fmla="*/ 852999 h 1055963"/>
                  <a:gd name="connsiteX22" fmla="*/ 1009338 w 1088878"/>
                  <a:gd name="connsiteY22" fmla="*/ 844771 h 1055963"/>
                  <a:gd name="connsiteX23" fmla="*/ 1001110 w 1088878"/>
                  <a:gd name="connsiteY23" fmla="*/ 822829 h 1055963"/>
                  <a:gd name="connsiteX24" fmla="*/ 968197 w 1088878"/>
                  <a:gd name="connsiteY24" fmla="*/ 811858 h 1055963"/>
                  <a:gd name="connsiteX25" fmla="*/ 1003854 w 1088878"/>
                  <a:gd name="connsiteY25" fmla="*/ 729575 h 1055963"/>
                  <a:gd name="connsiteX26" fmla="*/ 891399 w 1088878"/>
                  <a:gd name="connsiteY26" fmla="*/ 617122 h 1055963"/>
                  <a:gd name="connsiteX27" fmla="*/ 778947 w 1088878"/>
                  <a:gd name="connsiteY27" fmla="*/ 729575 h 1055963"/>
                  <a:gd name="connsiteX28" fmla="*/ 814602 w 1088878"/>
                  <a:gd name="connsiteY28" fmla="*/ 811858 h 1055963"/>
                  <a:gd name="connsiteX29" fmla="*/ 798146 w 1088878"/>
                  <a:gd name="connsiteY29" fmla="*/ 817343 h 1055963"/>
                  <a:gd name="connsiteX30" fmla="*/ 685692 w 1088878"/>
                  <a:gd name="connsiteY30" fmla="*/ 751517 h 1055963"/>
                  <a:gd name="connsiteX31" fmla="*/ 691178 w 1088878"/>
                  <a:gd name="connsiteY31" fmla="*/ 735060 h 1055963"/>
                  <a:gd name="connsiteX32" fmla="*/ 729577 w 1088878"/>
                  <a:gd name="connsiteY32" fmla="*/ 693919 h 1055963"/>
                  <a:gd name="connsiteX33" fmla="*/ 729577 w 1088878"/>
                  <a:gd name="connsiteY33" fmla="*/ 674720 h 1055963"/>
                  <a:gd name="connsiteX34" fmla="*/ 691178 w 1088878"/>
                  <a:gd name="connsiteY34" fmla="*/ 633578 h 1055963"/>
                  <a:gd name="connsiteX35" fmla="*/ 682950 w 1088878"/>
                  <a:gd name="connsiteY35" fmla="*/ 614379 h 1055963"/>
                  <a:gd name="connsiteX36" fmla="*/ 680206 w 1088878"/>
                  <a:gd name="connsiteY36" fmla="*/ 556781 h 1055963"/>
                  <a:gd name="connsiteX37" fmla="*/ 666492 w 1088878"/>
                  <a:gd name="connsiteY37" fmla="*/ 543067 h 1055963"/>
                  <a:gd name="connsiteX38" fmla="*/ 608895 w 1088878"/>
                  <a:gd name="connsiteY38" fmla="*/ 540325 h 1055963"/>
                  <a:gd name="connsiteX39" fmla="*/ 589695 w 1088878"/>
                  <a:gd name="connsiteY39" fmla="*/ 532096 h 1055963"/>
                  <a:gd name="connsiteX40" fmla="*/ 554039 w 1088878"/>
                  <a:gd name="connsiteY40" fmla="*/ 493697 h 1055963"/>
                  <a:gd name="connsiteX41" fmla="*/ 554039 w 1088878"/>
                  <a:gd name="connsiteY41" fmla="*/ 436099 h 1055963"/>
                  <a:gd name="connsiteX42" fmla="*/ 677464 w 1088878"/>
                  <a:gd name="connsiteY42" fmla="*/ 436099 h 1055963"/>
                  <a:gd name="connsiteX43" fmla="*/ 732319 w 1088878"/>
                  <a:gd name="connsiteY43" fmla="*/ 381244 h 1055963"/>
                  <a:gd name="connsiteX44" fmla="*/ 732319 w 1088878"/>
                  <a:gd name="connsiteY44" fmla="*/ 340103 h 1055963"/>
                  <a:gd name="connsiteX45" fmla="*/ 617123 w 1088878"/>
                  <a:gd name="connsiteY45" fmla="*/ 194736 h 1055963"/>
                  <a:gd name="connsiteX46" fmla="*/ 652778 w 1088878"/>
                  <a:gd name="connsiteY46" fmla="*/ 112453 h 1055963"/>
                  <a:gd name="connsiteX47" fmla="*/ 540326 w 1088878"/>
                  <a:gd name="connsiteY47" fmla="*/ 0 h 1055963"/>
                  <a:gd name="connsiteX48" fmla="*/ 427873 w 1088878"/>
                  <a:gd name="connsiteY48" fmla="*/ 112453 h 1055963"/>
                  <a:gd name="connsiteX49" fmla="*/ 463528 w 1088878"/>
                  <a:gd name="connsiteY49" fmla="*/ 194736 h 1055963"/>
                  <a:gd name="connsiteX50" fmla="*/ 427873 w 1088878"/>
                  <a:gd name="connsiteY50" fmla="*/ 208450 h 1055963"/>
                  <a:gd name="connsiteX51" fmla="*/ 419643 w 1088878"/>
                  <a:gd name="connsiteY51" fmla="*/ 230392 h 1055963"/>
                  <a:gd name="connsiteX52" fmla="*/ 441587 w 1088878"/>
                  <a:gd name="connsiteY52" fmla="*/ 238621 h 1055963"/>
                  <a:gd name="connsiteX53" fmla="*/ 493698 w 1088878"/>
                  <a:gd name="connsiteY53" fmla="*/ 224907 h 1055963"/>
                  <a:gd name="connsiteX54" fmla="*/ 581467 w 1088878"/>
                  <a:gd name="connsiteY54" fmla="*/ 224907 h 1055963"/>
                  <a:gd name="connsiteX55" fmla="*/ 696664 w 1088878"/>
                  <a:gd name="connsiteY55" fmla="*/ 340103 h 1055963"/>
                  <a:gd name="connsiteX56" fmla="*/ 696664 w 1088878"/>
                  <a:gd name="connsiteY56" fmla="*/ 381244 h 1055963"/>
                  <a:gd name="connsiteX57" fmla="*/ 674722 w 1088878"/>
                  <a:gd name="connsiteY57" fmla="*/ 403186 h 1055963"/>
                  <a:gd name="connsiteX58" fmla="*/ 650036 w 1088878"/>
                  <a:gd name="connsiteY58" fmla="*/ 403186 h 1055963"/>
                  <a:gd name="connsiteX59" fmla="*/ 650036 w 1088878"/>
                  <a:gd name="connsiteY59" fmla="*/ 353817 h 1055963"/>
                  <a:gd name="connsiteX60" fmla="*/ 633580 w 1088878"/>
                  <a:gd name="connsiteY60" fmla="*/ 337360 h 1055963"/>
                  <a:gd name="connsiteX61" fmla="*/ 617123 w 1088878"/>
                  <a:gd name="connsiteY61" fmla="*/ 353817 h 1055963"/>
                  <a:gd name="connsiteX62" fmla="*/ 617123 w 1088878"/>
                  <a:gd name="connsiteY62" fmla="*/ 403186 h 1055963"/>
                  <a:gd name="connsiteX63" fmla="*/ 455300 w 1088878"/>
                  <a:gd name="connsiteY63" fmla="*/ 403186 h 1055963"/>
                  <a:gd name="connsiteX64" fmla="*/ 455300 w 1088878"/>
                  <a:gd name="connsiteY64" fmla="*/ 353817 h 1055963"/>
                  <a:gd name="connsiteX65" fmla="*/ 438843 w 1088878"/>
                  <a:gd name="connsiteY65" fmla="*/ 337360 h 1055963"/>
                  <a:gd name="connsiteX66" fmla="*/ 422387 w 1088878"/>
                  <a:gd name="connsiteY66" fmla="*/ 353817 h 1055963"/>
                  <a:gd name="connsiteX67" fmla="*/ 422387 w 1088878"/>
                  <a:gd name="connsiteY67" fmla="*/ 403186 h 1055963"/>
                  <a:gd name="connsiteX68" fmla="*/ 403187 w 1088878"/>
                  <a:gd name="connsiteY68" fmla="*/ 403186 h 1055963"/>
                  <a:gd name="connsiteX69" fmla="*/ 381245 w 1088878"/>
                  <a:gd name="connsiteY69" fmla="*/ 381244 h 1055963"/>
                  <a:gd name="connsiteX70" fmla="*/ 381245 w 1088878"/>
                  <a:gd name="connsiteY70" fmla="*/ 340103 h 1055963"/>
                  <a:gd name="connsiteX71" fmla="*/ 397701 w 1088878"/>
                  <a:gd name="connsiteY71" fmla="*/ 282505 h 1055963"/>
                  <a:gd name="connsiteX72" fmla="*/ 392215 w 1088878"/>
                  <a:gd name="connsiteY72" fmla="*/ 260562 h 1055963"/>
                  <a:gd name="connsiteX73" fmla="*/ 370274 w 1088878"/>
                  <a:gd name="connsiteY73" fmla="*/ 266048 h 1055963"/>
                  <a:gd name="connsiteX74" fmla="*/ 351074 w 1088878"/>
                  <a:gd name="connsiteY74" fmla="*/ 340103 h 1055963"/>
                  <a:gd name="connsiteX75" fmla="*/ 351074 w 1088878"/>
                  <a:gd name="connsiteY75" fmla="*/ 381244 h 1055963"/>
                  <a:gd name="connsiteX76" fmla="*/ 405929 w 1088878"/>
                  <a:gd name="connsiteY76" fmla="*/ 436099 h 1055963"/>
                  <a:gd name="connsiteX77" fmla="*/ 529354 w 1088878"/>
                  <a:gd name="connsiteY77" fmla="*/ 436099 h 1055963"/>
                  <a:gd name="connsiteX78" fmla="*/ 529354 w 1088878"/>
                  <a:gd name="connsiteY78" fmla="*/ 493697 h 1055963"/>
                  <a:gd name="connsiteX79" fmla="*/ 493698 w 1088878"/>
                  <a:gd name="connsiteY79" fmla="*/ 532096 h 1055963"/>
                  <a:gd name="connsiteX80" fmla="*/ 474498 w 1088878"/>
                  <a:gd name="connsiteY80" fmla="*/ 540325 h 1055963"/>
                  <a:gd name="connsiteX81" fmla="*/ 416901 w 1088878"/>
                  <a:gd name="connsiteY81" fmla="*/ 543067 h 1055963"/>
                  <a:gd name="connsiteX82" fmla="*/ 403187 w 1088878"/>
                  <a:gd name="connsiteY82" fmla="*/ 556781 h 1055963"/>
                  <a:gd name="connsiteX83" fmla="*/ 400445 w 1088878"/>
                  <a:gd name="connsiteY83" fmla="*/ 614379 h 1055963"/>
                  <a:gd name="connsiteX84" fmla="*/ 392215 w 1088878"/>
                  <a:gd name="connsiteY84" fmla="*/ 633578 h 1055963"/>
                  <a:gd name="connsiteX85" fmla="*/ 353818 w 1088878"/>
                  <a:gd name="connsiteY85" fmla="*/ 674720 h 1055963"/>
                  <a:gd name="connsiteX86" fmla="*/ 353818 w 1088878"/>
                  <a:gd name="connsiteY86" fmla="*/ 696662 h 1055963"/>
                  <a:gd name="connsiteX87" fmla="*/ 392215 w 1088878"/>
                  <a:gd name="connsiteY87" fmla="*/ 737803 h 1055963"/>
                  <a:gd name="connsiteX88" fmla="*/ 397701 w 1088878"/>
                  <a:gd name="connsiteY88" fmla="*/ 754260 h 1055963"/>
                  <a:gd name="connsiteX89" fmla="*/ 285248 w 1088878"/>
                  <a:gd name="connsiteY89" fmla="*/ 820086 h 1055963"/>
                  <a:gd name="connsiteX90" fmla="*/ 268791 w 1088878"/>
                  <a:gd name="connsiteY90" fmla="*/ 814601 h 1055963"/>
                  <a:gd name="connsiteX91" fmla="*/ 304448 w 1088878"/>
                  <a:gd name="connsiteY91" fmla="*/ 732318 h 1055963"/>
                  <a:gd name="connsiteX92" fmla="*/ 191994 w 1088878"/>
                  <a:gd name="connsiteY92" fmla="*/ 619864 h 1055963"/>
                  <a:gd name="connsiteX93" fmla="*/ 79541 w 1088878"/>
                  <a:gd name="connsiteY93" fmla="*/ 732318 h 1055963"/>
                  <a:gd name="connsiteX94" fmla="*/ 115197 w 1088878"/>
                  <a:gd name="connsiteY94" fmla="*/ 814601 h 1055963"/>
                  <a:gd name="connsiteX95" fmla="*/ 0 w 1088878"/>
                  <a:gd name="connsiteY95" fmla="*/ 959967 h 1055963"/>
                  <a:gd name="connsiteX96" fmla="*/ 0 w 1088878"/>
                  <a:gd name="connsiteY96" fmla="*/ 1001108 h 1055963"/>
                  <a:gd name="connsiteX97" fmla="*/ 54855 w 1088878"/>
                  <a:gd name="connsiteY97" fmla="*/ 1055964 h 1055963"/>
                  <a:gd name="connsiteX98" fmla="*/ 331876 w 1088878"/>
                  <a:gd name="connsiteY98" fmla="*/ 1055964 h 1055963"/>
                  <a:gd name="connsiteX99" fmla="*/ 386731 w 1088878"/>
                  <a:gd name="connsiteY99" fmla="*/ 1001108 h 1055963"/>
                  <a:gd name="connsiteX100" fmla="*/ 386731 w 1088878"/>
                  <a:gd name="connsiteY100" fmla="*/ 959967 h 1055963"/>
                  <a:gd name="connsiteX101" fmla="*/ 320904 w 1088878"/>
                  <a:gd name="connsiteY101" fmla="*/ 836542 h 1055963"/>
                  <a:gd name="connsiteX102" fmla="*/ 392215 w 1088878"/>
                  <a:gd name="connsiteY102" fmla="*/ 795401 h 1055963"/>
                  <a:gd name="connsiteX103" fmla="*/ 403187 w 1088878"/>
                  <a:gd name="connsiteY103" fmla="*/ 817343 h 1055963"/>
                  <a:gd name="connsiteX104" fmla="*/ 416901 w 1088878"/>
                  <a:gd name="connsiteY104" fmla="*/ 831057 h 1055963"/>
                  <a:gd name="connsiteX105" fmla="*/ 474498 w 1088878"/>
                  <a:gd name="connsiteY105" fmla="*/ 833800 h 1055963"/>
                  <a:gd name="connsiteX106" fmla="*/ 493698 w 1088878"/>
                  <a:gd name="connsiteY106" fmla="*/ 842028 h 1055963"/>
                  <a:gd name="connsiteX107" fmla="*/ 534840 w 1088878"/>
                  <a:gd name="connsiteY107" fmla="*/ 880427 h 1055963"/>
                  <a:gd name="connsiteX108" fmla="*/ 554039 w 1088878"/>
                  <a:gd name="connsiteY108" fmla="*/ 880427 h 1055963"/>
                  <a:gd name="connsiteX109" fmla="*/ 595181 w 1088878"/>
                  <a:gd name="connsiteY109" fmla="*/ 842028 h 1055963"/>
                  <a:gd name="connsiteX110" fmla="*/ 614381 w 1088878"/>
                  <a:gd name="connsiteY110" fmla="*/ 833800 h 1055963"/>
                  <a:gd name="connsiteX111" fmla="*/ 671978 w 1088878"/>
                  <a:gd name="connsiteY111" fmla="*/ 831057 h 1055963"/>
                  <a:gd name="connsiteX112" fmla="*/ 685692 w 1088878"/>
                  <a:gd name="connsiteY112" fmla="*/ 817343 h 1055963"/>
                  <a:gd name="connsiteX113" fmla="*/ 696664 w 1088878"/>
                  <a:gd name="connsiteY113" fmla="*/ 795401 h 1055963"/>
                  <a:gd name="connsiteX114" fmla="*/ 767975 w 1088878"/>
                  <a:gd name="connsiteY114" fmla="*/ 836542 h 1055963"/>
                  <a:gd name="connsiteX115" fmla="*/ 702149 w 1088878"/>
                  <a:gd name="connsiteY115" fmla="*/ 959967 h 1055963"/>
                  <a:gd name="connsiteX116" fmla="*/ 702149 w 1088878"/>
                  <a:gd name="connsiteY116" fmla="*/ 1001108 h 1055963"/>
                  <a:gd name="connsiteX117" fmla="*/ 757005 w 1088878"/>
                  <a:gd name="connsiteY117" fmla="*/ 1055964 h 1055963"/>
                  <a:gd name="connsiteX118" fmla="*/ 1034024 w 1088878"/>
                  <a:gd name="connsiteY118" fmla="*/ 1055964 h 1055963"/>
                  <a:gd name="connsiteX119" fmla="*/ 1088879 w 1088878"/>
                  <a:gd name="connsiteY119" fmla="*/ 1001108 h 1055963"/>
                  <a:gd name="connsiteX120" fmla="*/ 1088879 w 1088878"/>
                  <a:gd name="connsiteY120" fmla="*/ 959967 h 1055963"/>
                  <a:gd name="connsiteX121" fmla="*/ 1066937 w 1088878"/>
                  <a:gd name="connsiteY121" fmla="*/ 880427 h 1055963"/>
                  <a:gd name="connsiteX122" fmla="*/ 1066937 w 1088878"/>
                  <a:gd name="connsiteY122" fmla="*/ 880427 h 1055963"/>
                  <a:gd name="connsiteX123" fmla="*/ 463528 w 1088878"/>
                  <a:gd name="connsiteY123" fmla="*/ 112453 h 1055963"/>
                  <a:gd name="connsiteX124" fmla="*/ 543068 w 1088878"/>
                  <a:gd name="connsiteY124" fmla="*/ 32913 h 1055963"/>
                  <a:gd name="connsiteX125" fmla="*/ 622609 w 1088878"/>
                  <a:gd name="connsiteY125" fmla="*/ 112453 h 1055963"/>
                  <a:gd name="connsiteX126" fmla="*/ 559525 w 1088878"/>
                  <a:gd name="connsiteY126" fmla="*/ 189251 h 1055963"/>
                  <a:gd name="connsiteX127" fmla="*/ 529354 w 1088878"/>
                  <a:gd name="connsiteY127" fmla="*/ 189251 h 1055963"/>
                  <a:gd name="connsiteX128" fmla="*/ 463528 w 1088878"/>
                  <a:gd name="connsiteY128" fmla="*/ 112453 h 1055963"/>
                  <a:gd name="connsiteX129" fmla="*/ 463528 w 1088878"/>
                  <a:gd name="connsiteY129" fmla="*/ 112453 h 1055963"/>
                  <a:gd name="connsiteX130" fmla="*/ 106969 w 1088878"/>
                  <a:gd name="connsiteY130" fmla="*/ 732318 h 1055963"/>
                  <a:gd name="connsiteX131" fmla="*/ 186508 w 1088878"/>
                  <a:gd name="connsiteY131" fmla="*/ 652778 h 1055963"/>
                  <a:gd name="connsiteX132" fmla="*/ 266049 w 1088878"/>
                  <a:gd name="connsiteY132" fmla="*/ 732318 h 1055963"/>
                  <a:gd name="connsiteX133" fmla="*/ 202965 w 1088878"/>
                  <a:gd name="connsiteY133" fmla="*/ 809115 h 1055963"/>
                  <a:gd name="connsiteX134" fmla="*/ 172794 w 1088878"/>
                  <a:gd name="connsiteY134" fmla="*/ 809115 h 1055963"/>
                  <a:gd name="connsiteX135" fmla="*/ 106969 w 1088878"/>
                  <a:gd name="connsiteY135" fmla="*/ 732318 h 1055963"/>
                  <a:gd name="connsiteX136" fmla="*/ 106969 w 1088878"/>
                  <a:gd name="connsiteY136" fmla="*/ 732318 h 1055963"/>
                  <a:gd name="connsiteX137" fmla="*/ 345590 w 1088878"/>
                  <a:gd name="connsiteY137" fmla="*/ 957224 h 1055963"/>
                  <a:gd name="connsiteX138" fmla="*/ 345590 w 1088878"/>
                  <a:gd name="connsiteY138" fmla="*/ 998366 h 1055963"/>
                  <a:gd name="connsiteX139" fmla="*/ 323646 w 1088878"/>
                  <a:gd name="connsiteY139" fmla="*/ 1020308 h 1055963"/>
                  <a:gd name="connsiteX140" fmla="*/ 298962 w 1088878"/>
                  <a:gd name="connsiteY140" fmla="*/ 1020308 h 1055963"/>
                  <a:gd name="connsiteX141" fmla="*/ 298962 w 1088878"/>
                  <a:gd name="connsiteY141" fmla="*/ 970938 h 1055963"/>
                  <a:gd name="connsiteX142" fmla="*/ 282505 w 1088878"/>
                  <a:gd name="connsiteY142" fmla="*/ 954481 h 1055963"/>
                  <a:gd name="connsiteX143" fmla="*/ 266049 w 1088878"/>
                  <a:gd name="connsiteY143" fmla="*/ 970938 h 1055963"/>
                  <a:gd name="connsiteX144" fmla="*/ 266049 w 1088878"/>
                  <a:gd name="connsiteY144" fmla="*/ 1020308 h 1055963"/>
                  <a:gd name="connsiteX145" fmla="*/ 104225 w 1088878"/>
                  <a:gd name="connsiteY145" fmla="*/ 1020308 h 1055963"/>
                  <a:gd name="connsiteX146" fmla="*/ 104225 w 1088878"/>
                  <a:gd name="connsiteY146" fmla="*/ 970938 h 1055963"/>
                  <a:gd name="connsiteX147" fmla="*/ 87769 w 1088878"/>
                  <a:gd name="connsiteY147" fmla="*/ 954481 h 1055963"/>
                  <a:gd name="connsiteX148" fmla="*/ 71313 w 1088878"/>
                  <a:gd name="connsiteY148" fmla="*/ 970938 h 1055963"/>
                  <a:gd name="connsiteX149" fmla="*/ 71313 w 1088878"/>
                  <a:gd name="connsiteY149" fmla="*/ 1020308 h 1055963"/>
                  <a:gd name="connsiteX150" fmla="*/ 46627 w 1088878"/>
                  <a:gd name="connsiteY150" fmla="*/ 1020308 h 1055963"/>
                  <a:gd name="connsiteX151" fmla="*/ 24686 w 1088878"/>
                  <a:gd name="connsiteY151" fmla="*/ 998366 h 1055963"/>
                  <a:gd name="connsiteX152" fmla="*/ 24686 w 1088878"/>
                  <a:gd name="connsiteY152" fmla="*/ 957224 h 1055963"/>
                  <a:gd name="connsiteX153" fmla="*/ 139882 w 1088878"/>
                  <a:gd name="connsiteY153" fmla="*/ 842028 h 1055963"/>
                  <a:gd name="connsiteX154" fmla="*/ 227649 w 1088878"/>
                  <a:gd name="connsiteY154" fmla="*/ 842028 h 1055963"/>
                  <a:gd name="connsiteX155" fmla="*/ 345590 w 1088878"/>
                  <a:gd name="connsiteY155" fmla="*/ 957224 h 1055963"/>
                  <a:gd name="connsiteX156" fmla="*/ 345590 w 1088878"/>
                  <a:gd name="connsiteY156" fmla="*/ 957224 h 1055963"/>
                  <a:gd name="connsiteX157" fmla="*/ 663750 w 1088878"/>
                  <a:gd name="connsiteY157" fmla="*/ 792659 h 1055963"/>
                  <a:gd name="connsiteX158" fmla="*/ 650036 w 1088878"/>
                  <a:gd name="connsiteY158" fmla="*/ 806372 h 1055963"/>
                  <a:gd name="connsiteX159" fmla="*/ 636322 w 1088878"/>
                  <a:gd name="connsiteY159" fmla="*/ 806372 h 1055963"/>
                  <a:gd name="connsiteX160" fmla="*/ 636322 w 1088878"/>
                  <a:gd name="connsiteY160" fmla="*/ 806372 h 1055963"/>
                  <a:gd name="connsiteX161" fmla="*/ 603409 w 1088878"/>
                  <a:gd name="connsiteY161" fmla="*/ 800887 h 1055963"/>
                  <a:gd name="connsiteX162" fmla="*/ 581467 w 1088878"/>
                  <a:gd name="connsiteY162" fmla="*/ 809115 h 1055963"/>
                  <a:gd name="connsiteX163" fmla="*/ 562267 w 1088878"/>
                  <a:gd name="connsiteY163" fmla="*/ 833800 h 1055963"/>
                  <a:gd name="connsiteX164" fmla="*/ 562267 w 1088878"/>
                  <a:gd name="connsiteY164" fmla="*/ 833800 h 1055963"/>
                  <a:gd name="connsiteX165" fmla="*/ 551297 w 1088878"/>
                  <a:gd name="connsiteY165" fmla="*/ 844771 h 1055963"/>
                  <a:gd name="connsiteX166" fmla="*/ 532098 w 1088878"/>
                  <a:gd name="connsiteY166" fmla="*/ 844771 h 1055963"/>
                  <a:gd name="connsiteX167" fmla="*/ 521126 w 1088878"/>
                  <a:gd name="connsiteY167" fmla="*/ 833800 h 1055963"/>
                  <a:gd name="connsiteX168" fmla="*/ 501926 w 1088878"/>
                  <a:gd name="connsiteY168" fmla="*/ 809115 h 1055963"/>
                  <a:gd name="connsiteX169" fmla="*/ 479984 w 1088878"/>
                  <a:gd name="connsiteY169" fmla="*/ 800887 h 1055963"/>
                  <a:gd name="connsiteX170" fmla="*/ 466270 w 1088878"/>
                  <a:gd name="connsiteY170" fmla="*/ 798144 h 1055963"/>
                  <a:gd name="connsiteX171" fmla="*/ 447071 w 1088878"/>
                  <a:gd name="connsiteY171" fmla="*/ 806372 h 1055963"/>
                  <a:gd name="connsiteX172" fmla="*/ 447071 w 1088878"/>
                  <a:gd name="connsiteY172" fmla="*/ 806372 h 1055963"/>
                  <a:gd name="connsiteX173" fmla="*/ 433357 w 1088878"/>
                  <a:gd name="connsiteY173" fmla="*/ 806372 h 1055963"/>
                  <a:gd name="connsiteX174" fmla="*/ 419643 w 1088878"/>
                  <a:gd name="connsiteY174" fmla="*/ 792659 h 1055963"/>
                  <a:gd name="connsiteX175" fmla="*/ 419643 w 1088878"/>
                  <a:gd name="connsiteY175" fmla="*/ 778945 h 1055963"/>
                  <a:gd name="connsiteX176" fmla="*/ 419643 w 1088878"/>
                  <a:gd name="connsiteY176" fmla="*/ 778945 h 1055963"/>
                  <a:gd name="connsiteX177" fmla="*/ 419643 w 1088878"/>
                  <a:gd name="connsiteY177" fmla="*/ 778945 h 1055963"/>
                  <a:gd name="connsiteX178" fmla="*/ 425129 w 1088878"/>
                  <a:gd name="connsiteY178" fmla="*/ 746032 h 1055963"/>
                  <a:gd name="connsiteX179" fmla="*/ 416901 w 1088878"/>
                  <a:gd name="connsiteY179" fmla="*/ 724089 h 1055963"/>
                  <a:gd name="connsiteX180" fmla="*/ 392215 w 1088878"/>
                  <a:gd name="connsiteY180" fmla="*/ 704890 h 1055963"/>
                  <a:gd name="connsiteX181" fmla="*/ 392215 w 1088878"/>
                  <a:gd name="connsiteY181" fmla="*/ 704890 h 1055963"/>
                  <a:gd name="connsiteX182" fmla="*/ 381245 w 1088878"/>
                  <a:gd name="connsiteY182" fmla="*/ 693919 h 1055963"/>
                  <a:gd name="connsiteX183" fmla="*/ 381245 w 1088878"/>
                  <a:gd name="connsiteY183" fmla="*/ 671977 h 1055963"/>
                  <a:gd name="connsiteX184" fmla="*/ 392215 w 1088878"/>
                  <a:gd name="connsiteY184" fmla="*/ 661006 h 1055963"/>
                  <a:gd name="connsiteX185" fmla="*/ 392215 w 1088878"/>
                  <a:gd name="connsiteY185" fmla="*/ 661006 h 1055963"/>
                  <a:gd name="connsiteX186" fmla="*/ 416901 w 1088878"/>
                  <a:gd name="connsiteY186" fmla="*/ 641807 h 1055963"/>
                  <a:gd name="connsiteX187" fmla="*/ 425129 w 1088878"/>
                  <a:gd name="connsiteY187" fmla="*/ 619864 h 1055963"/>
                  <a:gd name="connsiteX188" fmla="*/ 419643 w 1088878"/>
                  <a:gd name="connsiteY188" fmla="*/ 586951 h 1055963"/>
                  <a:gd name="connsiteX189" fmla="*/ 419643 w 1088878"/>
                  <a:gd name="connsiteY189" fmla="*/ 586951 h 1055963"/>
                  <a:gd name="connsiteX190" fmla="*/ 419643 w 1088878"/>
                  <a:gd name="connsiteY190" fmla="*/ 586951 h 1055963"/>
                  <a:gd name="connsiteX191" fmla="*/ 419643 w 1088878"/>
                  <a:gd name="connsiteY191" fmla="*/ 573238 h 1055963"/>
                  <a:gd name="connsiteX192" fmla="*/ 433357 w 1088878"/>
                  <a:gd name="connsiteY192" fmla="*/ 559524 h 1055963"/>
                  <a:gd name="connsiteX193" fmla="*/ 447071 w 1088878"/>
                  <a:gd name="connsiteY193" fmla="*/ 559524 h 1055963"/>
                  <a:gd name="connsiteX194" fmla="*/ 447071 w 1088878"/>
                  <a:gd name="connsiteY194" fmla="*/ 559524 h 1055963"/>
                  <a:gd name="connsiteX195" fmla="*/ 479984 w 1088878"/>
                  <a:gd name="connsiteY195" fmla="*/ 565009 h 1055963"/>
                  <a:gd name="connsiteX196" fmla="*/ 501926 w 1088878"/>
                  <a:gd name="connsiteY196" fmla="*/ 556781 h 1055963"/>
                  <a:gd name="connsiteX197" fmla="*/ 521126 w 1088878"/>
                  <a:gd name="connsiteY197" fmla="*/ 532096 h 1055963"/>
                  <a:gd name="connsiteX198" fmla="*/ 521126 w 1088878"/>
                  <a:gd name="connsiteY198" fmla="*/ 532096 h 1055963"/>
                  <a:gd name="connsiteX199" fmla="*/ 532098 w 1088878"/>
                  <a:gd name="connsiteY199" fmla="*/ 521125 h 1055963"/>
                  <a:gd name="connsiteX200" fmla="*/ 551297 w 1088878"/>
                  <a:gd name="connsiteY200" fmla="*/ 521125 h 1055963"/>
                  <a:gd name="connsiteX201" fmla="*/ 562267 w 1088878"/>
                  <a:gd name="connsiteY201" fmla="*/ 532096 h 1055963"/>
                  <a:gd name="connsiteX202" fmla="*/ 562267 w 1088878"/>
                  <a:gd name="connsiteY202" fmla="*/ 532096 h 1055963"/>
                  <a:gd name="connsiteX203" fmla="*/ 581467 w 1088878"/>
                  <a:gd name="connsiteY203" fmla="*/ 556781 h 1055963"/>
                  <a:gd name="connsiteX204" fmla="*/ 603409 w 1088878"/>
                  <a:gd name="connsiteY204" fmla="*/ 565009 h 1055963"/>
                  <a:gd name="connsiteX205" fmla="*/ 636322 w 1088878"/>
                  <a:gd name="connsiteY205" fmla="*/ 559524 h 1055963"/>
                  <a:gd name="connsiteX206" fmla="*/ 636322 w 1088878"/>
                  <a:gd name="connsiteY206" fmla="*/ 559524 h 1055963"/>
                  <a:gd name="connsiteX207" fmla="*/ 650036 w 1088878"/>
                  <a:gd name="connsiteY207" fmla="*/ 559524 h 1055963"/>
                  <a:gd name="connsiteX208" fmla="*/ 663750 w 1088878"/>
                  <a:gd name="connsiteY208" fmla="*/ 573238 h 1055963"/>
                  <a:gd name="connsiteX209" fmla="*/ 663750 w 1088878"/>
                  <a:gd name="connsiteY209" fmla="*/ 586951 h 1055963"/>
                  <a:gd name="connsiteX210" fmla="*/ 663750 w 1088878"/>
                  <a:gd name="connsiteY210" fmla="*/ 586951 h 1055963"/>
                  <a:gd name="connsiteX211" fmla="*/ 658264 w 1088878"/>
                  <a:gd name="connsiteY211" fmla="*/ 619864 h 1055963"/>
                  <a:gd name="connsiteX212" fmla="*/ 666492 w 1088878"/>
                  <a:gd name="connsiteY212" fmla="*/ 641807 h 1055963"/>
                  <a:gd name="connsiteX213" fmla="*/ 691178 w 1088878"/>
                  <a:gd name="connsiteY213" fmla="*/ 661006 h 1055963"/>
                  <a:gd name="connsiteX214" fmla="*/ 691178 w 1088878"/>
                  <a:gd name="connsiteY214" fmla="*/ 661006 h 1055963"/>
                  <a:gd name="connsiteX215" fmla="*/ 702149 w 1088878"/>
                  <a:gd name="connsiteY215" fmla="*/ 671977 h 1055963"/>
                  <a:gd name="connsiteX216" fmla="*/ 702149 w 1088878"/>
                  <a:gd name="connsiteY216" fmla="*/ 691176 h 1055963"/>
                  <a:gd name="connsiteX217" fmla="*/ 691178 w 1088878"/>
                  <a:gd name="connsiteY217" fmla="*/ 702147 h 1055963"/>
                  <a:gd name="connsiteX218" fmla="*/ 691178 w 1088878"/>
                  <a:gd name="connsiteY218" fmla="*/ 702147 h 1055963"/>
                  <a:gd name="connsiteX219" fmla="*/ 666492 w 1088878"/>
                  <a:gd name="connsiteY219" fmla="*/ 721347 h 1055963"/>
                  <a:gd name="connsiteX220" fmla="*/ 658264 w 1088878"/>
                  <a:gd name="connsiteY220" fmla="*/ 743289 h 1055963"/>
                  <a:gd name="connsiteX221" fmla="*/ 663750 w 1088878"/>
                  <a:gd name="connsiteY221" fmla="*/ 776202 h 1055963"/>
                  <a:gd name="connsiteX222" fmla="*/ 663750 w 1088878"/>
                  <a:gd name="connsiteY222" fmla="*/ 776202 h 1055963"/>
                  <a:gd name="connsiteX223" fmla="*/ 663750 w 1088878"/>
                  <a:gd name="connsiteY223" fmla="*/ 792659 h 1055963"/>
                  <a:gd name="connsiteX224" fmla="*/ 663750 w 1088878"/>
                  <a:gd name="connsiteY224" fmla="*/ 792659 h 1055963"/>
                  <a:gd name="connsiteX225" fmla="*/ 817344 w 1088878"/>
                  <a:gd name="connsiteY225" fmla="*/ 732318 h 1055963"/>
                  <a:gd name="connsiteX226" fmla="*/ 896885 w 1088878"/>
                  <a:gd name="connsiteY226" fmla="*/ 652778 h 1055963"/>
                  <a:gd name="connsiteX227" fmla="*/ 976426 w 1088878"/>
                  <a:gd name="connsiteY227" fmla="*/ 732318 h 1055963"/>
                  <a:gd name="connsiteX228" fmla="*/ 913341 w 1088878"/>
                  <a:gd name="connsiteY228" fmla="*/ 809115 h 1055963"/>
                  <a:gd name="connsiteX229" fmla="*/ 883171 w 1088878"/>
                  <a:gd name="connsiteY229" fmla="*/ 809115 h 1055963"/>
                  <a:gd name="connsiteX230" fmla="*/ 817344 w 1088878"/>
                  <a:gd name="connsiteY230" fmla="*/ 732318 h 1055963"/>
                  <a:gd name="connsiteX231" fmla="*/ 817344 w 1088878"/>
                  <a:gd name="connsiteY231" fmla="*/ 732318 h 10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1088878" h="1055963">
                    <a:moveTo>
                      <a:pt x="1066937" y="880427"/>
                    </a:moveTo>
                    <a:cubicBezTo>
                      <a:pt x="1061451" y="872198"/>
                      <a:pt x="1053223" y="869456"/>
                      <a:pt x="1044995" y="874941"/>
                    </a:cubicBezTo>
                    <a:cubicBezTo>
                      <a:pt x="1036766" y="880427"/>
                      <a:pt x="1034024" y="888655"/>
                      <a:pt x="1039510" y="896884"/>
                    </a:cubicBezTo>
                    <a:cubicBezTo>
                      <a:pt x="1050480" y="916083"/>
                      <a:pt x="1055965" y="935282"/>
                      <a:pt x="1055965" y="957224"/>
                    </a:cubicBezTo>
                    <a:lnTo>
                      <a:pt x="1055965" y="998366"/>
                    </a:lnTo>
                    <a:cubicBezTo>
                      <a:pt x="1055965" y="1009337"/>
                      <a:pt x="1044995" y="1020308"/>
                      <a:pt x="1034024" y="1020308"/>
                    </a:cubicBezTo>
                    <a:lnTo>
                      <a:pt x="1009338" y="1020308"/>
                    </a:lnTo>
                    <a:lnTo>
                      <a:pt x="1009338" y="970938"/>
                    </a:lnTo>
                    <a:cubicBezTo>
                      <a:pt x="1009338" y="962710"/>
                      <a:pt x="1001110" y="954481"/>
                      <a:pt x="992882" y="954481"/>
                    </a:cubicBezTo>
                    <a:cubicBezTo>
                      <a:pt x="984654" y="954481"/>
                      <a:pt x="976426" y="962710"/>
                      <a:pt x="976426" y="970938"/>
                    </a:cubicBezTo>
                    <a:lnTo>
                      <a:pt x="976426" y="1020308"/>
                    </a:lnTo>
                    <a:lnTo>
                      <a:pt x="814602" y="1020308"/>
                    </a:lnTo>
                    <a:lnTo>
                      <a:pt x="814602" y="970938"/>
                    </a:lnTo>
                    <a:cubicBezTo>
                      <a:pt x="814602" y="962710"/>
                      <a:pt x="806374" y="954481"/>
                      <a:pt x="798146" y="954481"/>
                    </a:cubicBezTo>
                    <a:cubicBezTo>
                      <a:pt x="789917" y="954481"/>
                      <a:pt x="781689" y="962710"/>
                      <a:pt x="781689" y="970938"/>
                    </a:cubicBezTo>
                    <a:lnTo>
                      <a:pt x="781689" y="1020308"/>
                    </a:lnTo>
                    <a:lnTo>
                      <a:pt x="757005" y="1020308"/>
                    </a:lnTo>
                    <a:cubicBezTo>
                      <a:pt x="746033" y="1020308"/>
                      <a:pt x="735061" y="1009337"/>
                      <a:pt x="735061" y="998366"/>
                    </a:cubicBezTo>
                    <a:lnTo>
                      <a:pt x="735061" y="957224"/>
                    </a:lnTo>
                    <a:cubicBezTo>
                      <a:pt x="735061" y="894141"/>
                      <a:pt x="787175" y="842028"/>
                      <a:pt x="850258" y="842028"/>
                    </a:cubicBezTo>
                    <a:lnTo>
                      <a:pt x="938027" y="842028"/>
                    </a:lnTo>
                    <a:cubicBezTo>
                      <a:pt x="954483" y="842028"/>
                      <a:pt x="973682" y="844771"/>
                      <a:pt x="987396" y="852999"/>
                    </a:cubicBezTo>
                    <a:cubicBezTo>
                      <a:pt x="995624" y="855742"/>
                      <a:pt x="1003854" y="852999"/>
                      <a:pt x="1009338" y="844771"/>
                    </a:cubicBezTo>
                    <a:cubicBezTo>
                      <a:pt x="1012082" y="836542"/>
                      <a:pt x="1009338" y="828315"/>
                      <a:pt x="1001110" y="822829"/>
                    </a:cubicBezTo>
                    <a:cubicBezTo>
                      <a:pt x="990140" y="817343"/>
                      <a:pt x="979168" y="814601"/>
                      <a:pt x="968197" y="811858"/>
                    </a:cubicBezTo>
                    <a:cubicBezTo>
                      <a:pt x="990140" y="792659"/>
                      <a:pt x="1003854" y="762488"/>
                      <a:pt x="1003854" y="729575"/>
                    </a:cubicBezTo>
                    <a:cubicBezTo>
                      <a:pt x="1003854" y="669234"/>
                      <a:pt x="954483" y="617122"/>
                      <a:pt x="891399" y="617122"/>
                    </a:cubicBezTo>
                    <a:cubicBezTo>
                      <a:pt x="831058" y="617122"/>
                      <a:pt x="778947" y="666491"/>
                      <a:pt x="778947" y="729575"/>
                    </a:cubicBezTo>
                    <a:cubicBezTo>
                      <a:pt x="778947" y="762488"/>
                      <a:pt x="792660" y="789916"/>
                      <a:pt x="814602" y="811858"/>
                    </a:cubicBezTo>
                    <a:cubicBezTo>
                      <a:pt x="809116" y="811858"/>
                      <a:pt x="803631" y="814601"/>
                      <a:pt x="798146" y="817343"/>
                    </a:cubicBezTo>
                    <a:lnTo>
                      <a:pt x="685692" y="751517"/>
                    </a:lnTo>
                    <a:cubicBezTo>
                      <a:pt x="688436" y="746032"/>
                      <a:pt x="691178" y="740546"/>
                      <a:pt x="691178" y="735060"/>
                    </a:cubicBezTo>
                    <a:cubicBezTo>
                      <a:pt x="713120" y="732318"/>
                      <a:pt x="729577" y="715861"/>
                      <a:pt x="729577" y="693919"/>
                    </a:cubicBezTo>
                    <a:lnTo>
                      <a:pt x="729577" y="674720"/>
                    </a:lnTo>
                    <a:cubicBezTo>
                      <a:pt x="729577" y="652778"/>
                      <a:pt x="713120" y="633578"/>
                      <a:pt x="691178" y="633578"/>
                    </a:cubicBezTo>
                    <a:cubicBezTo>
                      <a:pt x="688436" y="625350"/>
                      <a:pt x="685692" y="619864"/>
                      <a:pt x="682950" y="614379"/>
                    </a:cubicBezTo>
                    <a:cubicBezTo>
                      <a:pt x="696664" y="597922"/>
                      <a:pt x="696664" y="573238"/>
                      <a:pt x="680206" y="556781"/>
                    </a:cubicBezTo>
                    <a:lnTo>
                      <a:pt x="666492" y="543067"/>
                    </a:lnTo>
                    <a:cubicBezTo>
                      <a:pt x="650036" y="526611"/>
                      <a:pt x="625351" y="526611"/>
                      <a:pt x="608895" y="540325"/>
                    </a:cubicBezTo>
                    <a:cubicBezTo>
                      <a:pt x="603409" y="537582"/>
                      <a:pt x="595181" y="534839"/>
                      <a:pt x="589695" y="532096"/>
                    </a:cubicBezTo>
                    <a:cubicBezTo>
                      <a:pt x="586953" y="512897"/>
                      <a:pt x="573239" y="496440"/>
                      <a:pt x="554039" y="493697"/>
                    </a:cubicBezTo>
                    <a:lnTo>
                      <a:pt x="554039" y="436099"/>
                    </a:lnTo>
                    <a:lnTo>
                      <a:pt x="677464" y="436099"/>
                    </a:lnTo>
                    <a:cubicBezTo>
                      <a:pt x="707634" y="436099"/>
                      <a:pt x="732319" y="411414"/>
                      <a:pt x="732319" y="381244"/>
                    </a:cubicBezTo>
                    <a:lnTo>
                      <a:pt x="732319" y="340103"/>
                    </a:lnTo>
                    <a:cubicBezTo>
                      <a:pt x="732319" y="268791"/>
                      <a:pt x="682950" y="211193"/>
                      <a:pt x="617123" y="194736"/>
                    </a:cubicBezTo>
                    <a:cubicBezTo>
                      <a:pt x="639064" y="175537"/>
                      <a:pt x="652778" y="145366"/>
                      <a:pt x="652778" y="112453"/>
                    </a:cubicBezTo>
                    <a:cubicBezTo>
                      <a:pt x="652778" y="52113"/>
                      <a:pt x="603409" y="0"/>
                      <a:pt x="540326" y="0"/>
                    </a:cubicBezTo>
                    <a:cubicBezTo>
                      <a:pt x="479984" y="0"/>
                      <a:pt x="427873" y="49370"/>
                      <a:pt x="427873" y="112453"/>
                    </a:cubicBezTo>
                    <a:cubicBezTo>
                      <a:pt x="427873" y="145366"/>
                      <a:pt x="441587" y="172794"/>
                      <a:pt x="463528" y="194736"/>
                    </a:cubicBezTo>
                    <a:cubicBezTo>
                      <a:pt x="449815" y="197479"/>
                      <a:pt x="438843" y="202965"/>
                      <a:pt x="427873" y="208450"/>
                    </a:cubicBezTo>
                    <a:cubicBezTo>
                      <a:pt x="419643" y="211193"/>
                      <a:pt x="416901" y="222164"/>
                      <a:pt x="419643" y="230392"/>
                    </a:cubicBezTo>
                    <a:cubicBezTo>
                      <a:pt x="422387" y="238621"/>
                      <a:pt x="433357" y="241363"/>
                      <a:pt x="441587" y="238621"/>
                    </a:cubicBezTo>
                    <a:cubicBezTo>
                      <a:pt x="458042" y="230392"/>
                      <a:pt x="477242" y="224907"/>
                      <a:pt x="493698" y="224907"/>
                    </a:cubicBezTo>
                    <a:lnTo>
                      <a:pt x="581467" y="224907"/>
                    </a:lnTo>
                    <a:cubicBezTo>
                      <a:pt x="644550" y="224907"/>
                      <a:pt x="696664" y="277019"/>
                      <a:pt x="696664" y="340103"/>
                    </a:cubicBezTo>
                    <a:lnTo>
                      <a:pt x="696664" y="381244"/>
                    </a:lnTo>
                    <a:cubicBezTo>
                      <a:pt x="696664" y="392215"/>
                      <a:pt x="685692" y="403186"/>
                      <a:pt x="674722" y="403186"/>
                    </a:cubicBezTo>
                    <a:lnTo>
                      <a:pt x="650036" y="403186"/>
                    </a:lnTo>
                    <a:lnTo>
                      <a:pt x="650036" y="353817"/>
                    </a:lnTo>
                    <a:cubicBezTo>
                      <a:pt x="650036" y="345588"/>
                      <a:pt x="641808" y="337360"/>
                      <a:pt x="633580" y="337360"/>
                    </a:cubicBezTo>
                    <a:cubicBezTo>
                      <a:pt x="625351" y="337360"/>
                      <a:pt x="617123" y="345588"/>
                      <a:pt x="617123" y="353817"/>
                    </a:cubicBezTo>
                    <a:lnTo>
                      <a:pt x="617123" y="403186"/>
                    </a:lnTo>
                    <a:lnTo>
                      <a:pt x="455300" y="403186"/>
                    </a:lnTo>
                    <a:lnTo>
                      <a:pt x="455300" y="353817"/>
                    </a:lnTo>
                    <a:cubicBezTo>
                      <a:pt x="455300" y="345588"/>
                      <a:pt x="447071" y="337360"/>
                      <a:pt x="438843" y="337360"/>
                    </a:cubicBezTo>
                    <a:cubicBezTo>
                      <a:pt x="430615" y="337360"/>
                      <a:pt x="422387" y="345588"/>
                      <a:pt x="422387" y="353817"/>
                    </a:cubicBezTo>
                    <a:lnTo>
                      <a:pt x="422387" y="403186"/>
                    </a:lnTo>
                    <a:lnTo>
                      <a:pt x="403187" y="403186"/>
                    </a:lnTo>
                    <a:cubicBezTo>
                      <a:pt x="392215" y="403186"/>
                      <a:pt x="381245" y="392215"/>
                      <a:pt x="381245" y="381244"/>
                    </a:cubicBezTo>
                    <a:lnTo>
                      <a:pt x="381245" y="340103"/>
                    </a:lnTo>
                    <a:cubicBezTo>
                      <a:pt x="381245" y="320904"/>
                      <a:pt x="386731" y="298961"/>
                      <a:pt x="397701" y="282505"/>
                    </a:cubicBezTo>
                    <a:cubicBezTo>
                      <a:pt x="403187" y="274276"/>
                      <a:pt x="400445" y="266048"/>
                      <a:pt x="392215" y="260562"/>
                    </a:cubicBezTo>
                    <a:cubicBezTo>
                      <a:pt x="383987" y="255077"/>
                      <a:pt x="375759" y="257820"/>
                      <a:pt x="370274" y="266048"/>
                    </a:cubicBezTo>
                    <a:cubicBezTo>
                      <a:pt x="356560" y="287990"/>
                      <a:pt x="351074" y="312675"/>
                      <a:pt x="351074" y="340103"/>
                    </a:cubicBezTo>
                    <a:lnTo>
                      <a:pt x="351074" y="381244"/>
                    </a:lnTo>
                    <a:cubicBezTo>
                      <a:pt x="351074" y="411414"/>
                      <a:pt x="375759" y="436099"/>
                      <a:pt x="405929" y="436099"/>
                    </a:cubicBezTo>
                    <a:lnTo>
                      <a:pt x="529354" y="436099"/>
                    </a:lnTo>
                    <a:lnTo>
                      <a:pt x="529354" y="493697"/>
                    </a:lnTo>
                    <a:cubicBezTo>
                      <a:pt x="510156" y="496440"/>
                      <a:pt x="493698" y="512897"/>
                      <a:pt x="493698" y="532096"/>
                    </a:cubicBezTo>
                    <a:cubicBezTo>
                      <a:pt x="485470" y="534839"/>
                      <a:pt x="479984" y="537582"/>
                      <a:pt x="474498" y="540325"/>
                    </a:cubicBezTo>
                    <a:cubicBezTo>
                      <a:pt x="458042" y="526611"/>
                      <a:pt x="433357" y="526611"/>
                      <a:pt x="416901" y="543067"/>
                    </a:cubicBezTo>
                    <a:lnTo>
                      <a:pt x="403187" y="556781"/>
                    </a:lnTo>
                    <a:cubicBezTo>
                      <a:pt x="386731" y="573238"/>
                      <a:pt x="386731" y="597922"/>
                      <a:pt x="400445" y="614379"/>
                    </a:cubicBezTo>
                    <a:cubicBezTo>
                      <a:pt x="397701" y="619864"/>
                      <a:pt x="394959" y="628093"/>
                      <a:pt x="392215" y="633578"/>
                    </a:cubicBezTo>
                    <a:cubicBezTo>
                      <a:pt x="370274" y="636321"/>
                      <a:pt x="353818" y="652778"/>
                      <a:pt x="353818" y="674720"/>
                    </a:cubicBezTo>
                    <a:lnTo>
                      <a:pt x="353818" y="696662"/>
                    </a:lnTo>
                    <a:cubicBezTo>
                      <a:pt x="353818" y="718604"/>
                      <a:pt x="370274" y="737803"/>
                      <a:pt x="392215" y="737803"/>
                    </a:cubicBezTo>
                    <a:cubicBezTo>
                      <a:pt x="394959" y="743289"/>
                      <a:pt x="394959" y="748774"/>
                      <a:pt x="397701" y="754260"/>
                    </a:cubicBezTo>
                    <a:lnTo>
                      <a:pt x="285248" y="820086"/>
                    </a:lnTo>
                    <a:cubicBezTo>
                      <a:pt x="279763" y="817343"/>
                      <a:pt x="274277" y="817343"/>
                      <a:pt x="268791" y="814601"/>
                    </a:cubicBezTo>
                    <a:cubicBezTo>
                      <a:pt x="290734" y="795401"/>
                      <a:pt x="304448" y="765231"/>
                      <a:pt x="304448" y="732318"/>
                    </a:cubicBezTo>
                    <a:cubicBezTo>
                      <a:pt x="304448" y="671977"/>
                      <a:pt x="255077" y="619864"/>
                      <a:pt x="191994" y="619864"/>
                    </a:cubicBezTo>
                    <a:cubicBezTo>
                      <a:pt x="131653" y="619864"/>
                      <a:pt x="79541" y="669234"/>
                      <a:pt x="79541" y="732318"/>
                    </a:cubicBezTo>
                    <a:cubicBezTo>
                      <a:pt x="79541" y="765231"/>
                      <a:pt x="93255" y="792659"/>
                      <a:pt x="115197" y="814601"/>
                    </a:cubicBezTo>
                    <a:cubicBezTo>
                      <a:pt x="49369" y="828315"/>
                      <a:pt x="0" y="888655"/>
                      <a:pt x="0" y="959967"/>
                    </a:cubicBezTo>
                    <a:lnTo>
                      <a:pt x="0" y="1001108"/>
                    </a:lnTo>
                    <a:cubicBezTo>
                      <a:pt x="0" y="1031279"/>
                      <a:pt x="24686" y="1055964"/>
                      <a:pt x="54855" y="1055964"/>
                    </a:cubicBezTo>
                    <a:lnTo>
                      <a:pt x="331876" y="1055964"/>
                    </a:lnTo>
                    <a:cubicBezTo>
                      <a:pt x="362046" y="1055964"/>
                      <a:pt x="386731" y="1031279"/>
                      <a:pt x="386731" y="1001108"/>
                    </a:cubicBezTo>
                    <a:lnTo>
                      <a:pt x="386731" y="959967"/>
                    </a:lnTo>
                    <a:cubicBezTo>
                      <a:pt x="386731" y="910597"/>
                      <a:pt x="362046" y="863970"/>
                      <a:pt x="320904" y="836542"/>
                    </a:cubicBezTo>
                    <a:lnTo>
                      <a:pt x="392215" y="795401"/>
                    </a:lnTo>
                    <a:cubicBezTo>
                      <a:pt x="394959" y="803629"/>
                      <a:pt x="397701" y="811858"/>
                      <a:pt x="403187" y="817343"/>
                    </a:cubicBezTo>
                    <a:lnTo>
                      <a:pt x="416901" y="831057"/>
                    </a:lnTo>
                    <a:cubicBezTo>
                      <a:pt x="433357" y="847514"/>
                      <a:pt x="458042" y="847514"/>
                      <a:pt x="474498" y="833800"/>
                    </a:cubicBezTo>
                    <a:cubicBezTo>
                      <a:pt x="479984" y="836542"/>
                      <a:pt x="488212" y="839285"/>
                      <a:pt x="493698" y="842028"/>
                    </a:cubicBezTo>
                    <a:cubicBezTo>
                      <a:pt x="496442" y="863970"/>
                      <a:pt x="512898" y="880427"/>
                      <a:pt x="534840" y="880427"/>
                    </a:cubicBezTo>
                    <a:lnTo>
                      <a:pt x="554039" y="880427"/>
                    </a:lnTo>
                    <a:cubicBezTo>
                      <a:pt x="575981" y="880427"/>
                      <a:pt x="595181" y="863970"/>
                      <a:pt x="595181" y="842028"/>
                    </a:cubicBezTo>
                    <a:cubicBezTo>
                      <a:pt x="603409" y="839285"/>
                      <a:pt x="608895" y="836542"/>
                      <a:pt x="614381" y="833800"/>
                    </a:cubicBezTo>
                    <a:cubicBezTo>
                      <a:pt x="630837" y="847514"/>
                      <a:pt x="655522" y="847514"/>
                      <a:pt x="671978" y="831057"/>
                    </a:cubicBezTo>
                    <a:lnTo>
                      <a:pt x="685692" y="817343"/>
                    </a:lnTo>
                    <a:cubicBezTo>
                      <a:pt x="691178" y="811858"/>
                      <a:pt x="696664" y="803629"/>
                      <a:pt x="696664" y="795401"/>
                    </a:cubicBezTo>
                    <a:lnTo>
                      <a:pt x="767975" y="836542"/>
                    </a:lnTo>
                    <a:cubicBezTo>
                      <a:pt x="729577" y="863970"/>
                      <a:pt x="702149" y="907854"/>
                      <a:pt x="702149" y="959967"/>
                    </a:cubicBezTo>
                    <a:lnTo>
                      <a:pt x="702149" y="1001108"/>
                    </a:lnTo>
                    <a:cubicBezTo>
                      <a:pt x="702149" y="1031279"/>
                      <a:pt x="726833" y="1055964"/>
                      <a:pt x="757005" y="1055964"/>
                    </a:cubicBezTo>
                    <a:lnTo>
                      <a:pt x="1034024" y="1055964"/>
                    </a:lnTo>
                    <a:cubicBezTo>
                      <a:pt x="1064193" y="1055964"/>
                      <a:pt x="1088879" y="1031279"/>
                      <a:pt x="1088879" y="1001108"/>
                    </a:cubicBezTo>
                    <a:lnTo>
                      <a:pt x="1088879" y="959967"/>
                    </a:lnTo>
                    <a:cubicBezTo>
                      <a:pt x="1088879" y="929797"/>
                      <a:pt x="1080651" y="905112"/>
                      <a:pt x="1066937" y="880427"/>
                    </a:cubicBezTo>
                    <a:lnTo>
                      <a:pt x="1066937" y="880427"/>
                    </a:lnTo>
                    <a:close/>
                    <a:moveTo>
                      <a:pt x="463528" y="112453"/>
                    </a:moveTo>
                    <a:cubicBezTo>
                      <a:pt x="463528" y="68569"/>
                      <a:pt x="499184" y="32913"/>
                      <a:pt x="543068" y="32913"/>
                    </a:cubicBezTo>
                    <a:cubicBezTo>
                      <a:pt x="586953" y="32913"/>
                      <a:pt x="622609" y="68569"/>
                      <a:pt x="622609" y="112453"/>
                    </a:cubicBezTo>
                    <a:cubicBezTo>
                      <a:pt x="622609" y="150852"/>
                      <a:pt x="595181" y="183765"/>
                      <a:pt x="559525" y="189251"/>
                    </a:cubicBezTo>
                    <a:lnTo>
                      <a:pt x="529354" y="189251"/>
                    </a:lnTo>
                    <a:cubicBezTo>
                      <a:pt x="488212" y="183765"/>
                      <a:pt x="463528" y="150852"/>
                      <a:pt x="463528" y="112453"/>
                    </a:cubicBezTo>
                    <a:lnTo>
                      <a:pt x="463528" y="112453"/>
                    </a:lnTo>
                    <a:close/>
                    <a:moveTo>
                      <a:pt x="106969" y="732318"/>
                    </a:moveTo>
                    <a:cubicBezTo>
                      <a:pt x="106969" y="688434"/>
                      <a:pt x="142624" y="652778"/>
                      <a:pt x="186508" y="652778"/>
                    </a:cubicBezTo>
                    <a:cubicBezTo>
                      <a:pt x="230393" y="652778"/>
                      <a:pt x="266049" y="688434"/>
                      <a:pt x="266049" y="732318"/>
                    </a:cubicBezTo>
                    <a:cubicBezTo>
                      <a:pt x="266049" y="770716"/>
                      <a:pt x="238621" y="803629"/>
                      <a:pt x="202965" y="809115"/>
                    </a:cubicBezTo>
                    <a:lnTo>
                      <a:pt x="172794" y="809115"/>
                    </a:lnTo>
                    <a:cubicBezTo>
                      <a:pt x="134396" y="803629"/>
                      <a:pt x="106969" y="770716"/>
                      <a:pt x="106969" y="732318"/>
                    </a:cubicBezTo>
                    <a:lnTo>
                      <a:pt x="106969" y="732318"/>
                    </a:lnTo>
                    <a:close/>
                    <a:moveTo>
                      <a:pt x="345590" y="957224"/>
                    </a:moveTo>
                    <a:lnTo>
                      <a:pt x="345590" y="998366"/>
                    </a:lnTo>
                    <a:cubicBezTo>
                      <a:pt x="345590" y="1009337"/>
                      <a:pt x="334618" y="1020308"/>
                      <a:pt x="323646" y="1020308"/>
                    </a:cubicBezTo>
                    <a:lnTo>
                      <a:pt x="298962" y="1020308"/>
                    </a:lnTo>
                    <a:lnTo>
                      <a:pt x="298962" y="970938"/>
                    </a:lnTo>
                    <a:cubicBezTo>
                      <a:pt x="298962" y="962710"/>
                      <a:pt x="290734" y="954481"/>
                      <a:pt x="282505" y="954481"/>
                    </a:cubicBezTo>
                    <a:cubicBezTo>
                      <a:pt x="274277" y="954481"/>
                      <a:pt x="266049" y="962710"/>
                      <a:pt x="266049" y="970938"/>
                    </a:cubicBezTo>
                    <a:lnTo>
                      <a:pt x="266049" y="1020308"/>
                    </a:lnTo>
                    <a:lnTo>
                      <a:pt x="104225" y="1020308"/>
                    </a:lnTo>
                    <a:lnTo>
                      <a:pt x="104225" y="970938"/>
                    </a:lnTo>
                    <a:cubicBezTo>
                      <a:pt x="104225" y="962710"/>
                      <a:pt x="95997" y="954481"/>
                      <a:pt x="87769" y="954481"/>
                    </a:cubicBezTo>
                    <a:cubicBezTo>
                      <a:pt x="79541" y="954481"/>
                      <a:pt x="71313" y="962710"/>
                      <a:pt x="71313" y="970938"/>
                    </a:cubicBezTo>
                    <a:lnTo>
                      <a:pt x="71313" y="1020308"/>
                    </a:lnTo>
                    <a:lnTo>
                      <a:pt x="46627" y="1020308"/>
                    </a:lnTo>
                    <a:cubicBezTo>
                      <a:pt x="35656" y="1020308"/>
                      <a:pt x="24686" y="1009337"/>
                      <a:pt x="24686" y="998366"/>
                    </a:cubicBezTo>
                    <a:lnTo>
                      <a:pt x="24686" y="957224"/>
                    </a:lnTo>
                    <a:cubicBezTo>
                      <a:pt x="24686" y="894141"/>
                      <a:pt x="76797" y="842028"/>
                      <a:pt x="139882" y="842028"/>
                    </a:cubicBezTo>
                    <a:lnTo>
                      <a:pt x="227649" y="842028"/>
                    </a:lnTo>
                    <a:cubicBezTo>
                      <a:pt x="293476" y="842028"/>
                      <a:pt x="345590" y="894141"/>
                      <a:pt x="345590" y="957224"/>
                    </a:cubicBezTo>
                    <a:lnTo>
                      <a:pt x="345590" y="957224"/>
                    </a:lnTo>
                    <a:close/>
                    <a:moveTo>
                      <a:pt x="663750" y="792659"/>
                    </a:moveTo>
                    <a:lnTo>
                      <a:pt x="650036" y="806372"/>
                    </a:lnTo>
                    <a:cubicBezTo>
                      <a:pt x="647294" y="809115"/>
                      <a:pt x="639064" y="809115"/>
                      <a:pt x="636322" y="806372"/>
                    </a:cubicBezTo>
                    <a:lnTo>
                      <a:pt x="636322" y="806372"/>
                    </a:lnTo>
                    <a:cubicBezTo>
                      <a:pt x="628094" y="798144"/>
                      <a:pt x="614381" y="795401"/>
                      <a:pt x="603409" y="800887"/>
                    </a:cubicBezTo>
                    <a:cubicBezTo>
                      <a:pt x="597923" y="803629"/>
                      <a:pt x="589695" y="806372"/>
                      <a:pt x="581467" y="809115"/>
                    </a:cubicBezTo>
                    <a:cubicBezTo>
                      <a:pt x="570495" y="811858"/>
                      <a:pt x="562267" y="822829"/>
                      <a:pt x="562267" y="833800"/>
                    </a:cubicBezTo>
                    <a:cubicBezTo>
                      <a:pt x="562267" y="833800"/>
                      <a:pt x="562267" y="833800"/>
                      <a:pt x="562267" y="833800"/>
                    </a:cubicBezTo>
                    <a:cubicBezTo>
                      <a:pt x="562267" y="839285"/>
                      <a:pt x="556781" y="844771"/>
                      <a:pt x="551297" y="844771"/>
                    </a:cubicBezTo>
                    <a:lnTo>
                      <a:pt x="532098" y="844771"/>
                    </a:lnTo>
                    <a:cubicBezTo>
                      <a:pt x="521126" y="844771"/>
                      <a:pt x="521126" y="833800"/>
                      <a:pt x="521126" y="833800"/>
                    </a:cubicBezTo>
                    <a:cubicBezTo>
                      <a:pt x="521126" y="822829"/>
                      <a:pt x="512898" y="811858"/>
                      <a:pt x="501926" y="809115"/>
                    </a:cubicBezTo>
                    <a:cubicBezTo>
                      <a:pt x="493698" y="806372"/>
                      <a:pt x="488212" y="803629"/>
                      <a:pt x="479984" y="800887"/>
                    </a:cubicBezTo>
                    <a:cubicBezTo>
                      <a:pt x="474498" y="798144"/>
                      <a:pt x="471756" y="798144"/>
                      <a:pt x="466270" y="798144"/>
                    </a:cubicBezTo>
                    <a:cubicBezTo>
                      <a:pt x="458042" y="798144"/>
                      <a:pt x="452557" y="800887"/>
                      <a:pt x="447071" y="806372"/>
                    </a:cubicBezTo>
                    <a:lnTo>
                      <a:pt x="447071" y="806372"/>
                    </a:lnTo>
                    <a:cubicBezTo>
                      <a:pt x="444329" y="809115"/>
                      <a:pt x="436101" y="809115"/>
                      <a:pt x="433357" y="806372"/>
                    </a:cubicBezTo>
                    <a:lnTo>
                      <a:pt x="419643" y="792659"/>
                    </a:lnTo>
                    <a:cubicBezTo>
                      <a:pt x="416901" y="789916"/>
                      <a:pt x="416901" y="781687"/>
                      <a:pt x="419643" y="778945"/>
                    </a:cubicBezTo>
                    <a:cubicBezTo>
                      <a:pt x="419643" y="778945"/>
                      <a:pt x="419643" y="778945"/>
                      <a:pt x="419643" y="778945"/>
                    </a:cubicBezTo>
                    <a:cubicBezTo>
                      <a:pt x="419643" y="778945"/>
                      <a:pt x="419643" y="778945"/>
                      <a:pt x="419643" y="778945"/>
                    </a:cubicBezTo>
                    <a:cubicBezTo>
                      <a:pt x="427873" y="770716"/>
                      <a:pt x="430615" y="757003"/>
                      <a:pt x="425129" y="746032"/>
                    </a:cubicBezTo>
                    <a:cubicBezTo>
                      <a:pt x="422387" y="740546"/>
                      <a:pt x="419643" y="732318"/>
                      <a:pt x="416901" y="724089"/>
                    </a:cubicBezTo>
                    <a:cubicBezTo>
                      <a:pt x="414159" y="713118"/>
                      <a:pt x="403187" y="704890"/>
                      <a:pt x="392215" y="704890"/>
                    </a:cubicBezTo>
                    <a:cubicBezTo>
                      <a:pt x="392215" y="704890"/>
                      <a:pt x="392215" y="704890"/>
                      <a:pt x="392215" y="704890"/>
                    </a:cubicBezTo>
                    <a:cubicBezTo>
                      <a:pt x="386731" y="704890"/>
                      <a:pt x="381245" y="699404"/>
                      <a:pt x="381245" y="693919"/>
                    </a:cubicBezTo>
                    <a:lnTo>
                      <a:pt x="381245" y="671977"/>
                    </a:lnTo>
                    <a:cubicBezTo>
                      <a:pt x="381245" y="666491"/>
                      <a:pt x="386731" y="661006"/>
                      <a:pt x="392215" y="661006"/>
                    </a:cubicBezTo>
                    <a:lnTo>
                      <a:pt x="392215" y="661006"/>
                    </a:lnTo>
                    <a:cubicBezTo>
                      <a:pt x="403187" y="661006"/>
                      <a:pt x="414159" y="652778"/>
                      <a:pt x="416901" y="641807"/>
                    </a:cubicBezTo>
                    <a:cubicBezTo>
                      <a:pt x="419643" y="633578"/>
                      <a:pt x="422387" y="628093"/>
                      <a:pt x="425129" y="619864"/>
                    </a:cubicBezTo>
                    <a:cubicBezTo>
                      <a:pt x="430615" y="608894"/>
                      <a:pt x="427873" y="595180"/>
                      <a:pt x="419643" y="586951"/>
                    </a:cubicBezTo>
                    <a:lnTo>
                      <a:pt x="419643" y="586951"/>
                    </a:lnTo>
                    <a:cubicBezTo>
                      <a:pt x="419643" y="586951"/>
                      <a:pt x="419643" y="586951"/>
                      <a:pt x="419643" y="586951"/>
                    </a:cubicBezTo>
                    <a:cubicBezTo>
                      <a:pt x="416901" y="584208"/>
                      <a:pt x="416901" y="575980"/>
                      <a:pt x="419643" y="573238"/>
                    </a:cubicBezTo>
                    <a:lnTo>
                      <a:pt x="433357" y="559524"/>
                    </a:lnTo>
                    <a:cubicBezTo>
                      <a:pt x="436101" y="556781"/>
                      <a:pt x="444329" y="556781"/>
                      <a:pt x="447071" y="559524"/>
                    </a:cubicBezTo>
                    <a:lnTo>
                      <a:pt x="447071" y="559524"/>
                    </a:lnTo>
                    <a:cubicBezTo>
                      <a:pt x="455300" y="567752"/>
                      <a:pt x="469014" y="570495"/>
                      <a:pt x="479984" y="565009"/>
                    </a:cubicBezTo>
                    <a:cubicBezTo>
                      <a:pt x="485470" y="562266"/>
                      <a:pt x="493698" y="559524"/>
                      <a:pt x="501926" y="556781"/>
                    </a:cubicBezTo>
                    <a:cubicBezTo>
                      <a:pt x="512898" y="554038"/>
                      <a:pt x="521126" y="543067"/>
                      <a:pt x="521126" y="532096"/>
                    </a:cubicBezTo>
                    <a:lnTo>
                      <a:pt x="521126" y="532096"/>
                    </a:lnTo>
                    <a:cubicBezTo>
                      <a:pt x="521126" y="526611"/>
                      <a:pt x="526612" y="521125"/>
                      <a:pt x="532098" y="521125"/>
                    </a:cubicBezTo>
                    <a:lnTo>
                      <a:pt x="551297" y="521125"/>
                    </a:lnTo>
                    <a:cubicBezTo>
                      <a:pt x="556781" y="521125"/>
                      <a:pt x="562267" y="526611"/>
                      <a:pt x="562267" y="532096"/>
                    </a:cubicBezTo>
                    <a:lnTo>
                      <a:pt x="562267" y="532096"/>
                    </a:lnTo>
                    <a:cubicBezTo>
                      <a:pt x="562267" y="543067"/>
                      <a:pt x="570495" y="554038"/>
                      <a:pt x="581467" y="556781"/>
                    </a:cubicBezTo>
                    <a:cubicBezTo>
                      <a:pt x="589695" y="559524"/>
                      <a:pt x="595181" y="562266"/>
                      <a:pt x="603409" y="565009"/>
                    </a:cubicBezTo>
                    <a:cubicBezTo>
                      <a:pt x="614381" y="570495"/>
                      <a:pt x="628094" y="567752"/>
                      <a:pt x="636322" y="559524"/>
                    </a:cubicBezTo>
                    <a:lnTo>
                      <a:pt x="636322" y="559524"/>
                    </a:lnTo>
                    <a:cubicBezTo>
                      <a:pt x="639064" y="556781"/>
                      <a:pt x="647294" y="556781"/>
                      <a:pt x="650036" y="559524"/>
                    </a:cubicBezTo>
                    <a:lnTo>
                      <a:pt x="663750" y="573238"/>
                    </a:lnTo>
                    <a:cubicBezTo>
                      <a:pt x="666492" y="575980"/>
                      <a:pt x="666492" y="584208"/>
                      <a:pt x="663750" y="586951"/>
                    </a:cubicBezTo>
                    <a:lnTo>
                      <a:pt x="663750" y="586951"/>
                    </a:lnTo>
                    <a:cubicBezTo>
                      <a:pt x="655522" y="595180"/>
                      <a:pt x="652778" y="608894"/>
                      <a:pt x="658264" y="619864"/>
                    </a:cubicBezTo>
                    <a:cubicBezTo>
                      <a:pt x="661008" y="625350"/>
                      <a:pt x="663750" y="633578"/>
                      <a:pt x="666492" y="641807"/>
                    </a:cubicBezTo>
                    <a:cubicBezTo>
                      <a:pt x="669236" y="652778"/>
                      <a:pt x="680206" y="661006"/>
                      <a:pt x="691178" y="661006"/>
                    </a:cubicBezTo>
                    <a:lnTo>
                      <a:pt x="691178" y="661006"/>
                    </a:lnTo>
                    <a:cubicBezTo>
                      <a:pt x="696664" y="661006"/>
                      <a:pt x="702149" y="666491"/>
                      <a:pt x="702149" y="671977"/>
                    </a:cubicBezTo>
                    <a:lnTo>
                      <a:pt x="702149" y="691176"/>
                    </a:lnTo>
                    <a:cubicBezTo>
                      <a:pt x="702149" y="696662"/>
                      <a:pt x="696664" y="702147"/>
                      <a:pt x="691178" y="702147"/>
                    </a:cubicBezTo>
                    <a:lnTo>
                      <a:pt x="691178" y="702147"/>
                    </a:lnTo>
                    <a:cubicBezTo>
                      <a:pt x="680206" y="702147"/>
                      <a:pt x="669236" y="710376"/>
                      <a:pt x="666492" y="721347"/>
                    </a:cubicBezTo>
                    <a:cubicBezTo>
                      <a:pt x="663750" y="729575"/>
                      <a:pt x="661008" y="735060"/>
                      <a:pt x="658264" y="743289"/>
                    </a:cubicBezTo>
                    <a:cubicBezTo>
                      <a:pt x="652778" y="754260"/>
                      <a:pt x="652778" y="765231"/>
                      <a:pt x="663750" y="776202"/>
                    </a:cubicBezTo>
                    <a:cubicBezTo>
                      <a:pt x="663750" y="776202"/>
                      <a:pt x="663750" y="776202"/>
                      <a:pt x="663750" y="776202"/>
                    </a:cubicBezTo>
                    <a:cubicBezTo>
                      <a:pt x="666492" y="781687"/>
                      <a:pt x="666492" y="789916"/>
                      <a:pt x="663750" y="792659"/>
                    </a:cubicBezTo>
                    <a:lnTo>
                      <a:pt x="663750" y="792659"/>
                    </a:lnTo>
                    <a:close/>
                    <a:moveTo>
                      <a:pt x="817344" y="732318"/>
                    </a:moveTo>
                    <a:cubicBezTo>
                      <a:pt x="817344" y="688434"/>
                      <a:pt x="853002" y="652778"/>
                      <a:pt x="896885" y="652778"/>
                    </a:cubicBezTo>
                    <a:cubicBezTo>
                      <a:pt x="940769" y="652778"/>
                      <a:pt x="976426" y="688434"/>
                      <a:pt x="976426" y="732318"/>
                    </a:cubicBezTo>
                    <a:cubicBezTo>
                      <a:pt x="976426" y="770716"/>
                      <a:pt x="948999" y="803629"/>
                      <a:pt x="913341" y="809115"/>
                    </a:cubicBezTo>
                    <a:lnTo>
                      <a:pt x="883171" y="809115"/>
                    </a:lnTo>
                    <a:cubicBezTo>
                      <a:pt x="842030" y="803629"/>
                      <a:pt x="817344" y="770716"/>
                      <a:pt x="817344" y="732318"/>
                    </a:cubicBezTo>
                    <a:lnTo>
                      <a:pt x="817344" y="732318"/>
                    </a:lnTo>
                    <a:close/>
                  </a:path>
                </a:pathLst>
              </a:custGeom>
              <a:grpFill/>
              <a:ln w="27426" cap="flat">
                <a:noFill/>
                <a:prstDash val="solid"/>
                <a:miter/>
              </a:ln>
            </p:spPr>
            <p:txBody>
              <a:bodyPr rtlCol="0" anchor="ctr"/>
              <a:lstStyle/>
              <a:p>
                <a:endParaRPr lang="en-US"/>
              </a:p>
            </p:txBody>
          </p:sp>
          <p:sp>
            <p:nvSpPr>
              <p:cNvPr id="90" name="Freeform 1051">
                <a:extLst>
                  <a:ext uri="{FF2B5EF4-FFF2-40B4-BE49-F238E27FC236}">
                    <a16:creationId xmlns:a16="http://schemas.microsoft.com/office/drawing/2014/main" id="{097ACDD9-F8EF-E4BD-5226-C7969DEBEEBB}"/>
                  </a:ext>
                </a:extLst>
              </p:cNvPr>
              <p:cNvSpPr/>
              <p:nvPr/>
            </p:nvSpPr>
            <p:spPr>
              <a:xfrm>
                <a:off x="5079678" y="2616076"/>
                <a:ext cx="148108" cy="148109"/>
              </a:xfrm>
              <a:custGeom>
                <a:avLst/>
                <a:gdLst>
                  <a:gd name="connsiteX0" fmla="*/ 74055 w 148108"/>
                  <a:gd name="connsiteY0" fmla="*/ 148109 h 148109"/>
                  <a:gd name="connsiteX1" fmla="*/ 0 w 148108"/>
                  <a:gd name="connsiteY1" fmla="*/ 74054 h 148109"/>
                  <a:gd name="connsiteX2" fmla="*/ 74055 w 148108"/>
                  <a:gd name="connsiteY2" fmla="*/ 0 h 148109"/>
                  <a:gd name="connsiteX3" fmla="*/ 148108 w 148108"/>
                  <a:gd name="connsiteY3" fmla="*/ 74054 h 148109"/>
                  <a:gd name="connsiteX4" fmla="*/ 74055 w 148108"/>
                  <a:gd name="connsiteY4" fmla="*/ 148109 h 148109"/>
                  <a:gd name="connsiteX5" fmla="*/ 74055 w 148108"/>
                  <a:gd name="connsiteY5" fmla="*/ 21942 h 148109"/>
                  <a:gd name="connsiteX6" fmla="*/ 24684 w 148108"/>
                  <a:gd name="connsiteY6" fmla="*/ 71312 h 148109"/>
                  <a:gd name="connsiteX7" fmla="*/ 74055 w 148108"/>
                  <a:gd name="connsiteY7" fmla="*/ 120682 h 148109"/>
                  <a:gd name="connsiteX8" fmla="*/ 123425 w 148108"/>
                  <a:gd name="connsiteY8" fmla="*/ 71312 h 148109"/>
                  <a:gd name="connsiteX9" fmla="*/ 74055 w 148108"/>
                  <a:gd name="connsiteY9" fmla="*/ 21942 h 14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108" h="148109">
                    <a:moveTo>
                      <a:pt x="74055" y="148109"/>
                    </a:moveTo>
                    <a:cubicBezTo>
                      <a:pt x="32914" y="148109"/>
                      <a:pt x="0" y="115196"/>
                      <a:pt x="0" y="74054"/>
                    </a:cubicBezTo>
                    <a:cubicBezTo>
                      <a:pt x="0" y="32913"/>
                      <a:pt x="32914" y="0"/>
                      <a:pt x="74055" y="0"/>
                    </a:cubicBezTo>
                    <a:cubicBezTo>
                      <a:pt x="115197" y="0"/>
                      <a:pt x="148108" y="32913"/>
                      <a:pt x="148108" y="74054"/>
                    </a:cubicBezTo>
                    <a:cubicBezTo>
                      <a:pt x="148108" y="115196"/>
                      <a:pt x="115197" y="148109"/>
                      <a:pt x="74055" y="148109"/>
                    </a:cubicBezTo>
                    <a:close/>
                    <a:moveTo>
                      <a:pt x="74055" y="21942"/>
                    </a:moveTo>
                    <a:cubicBezTo>
                      <a:pt x="46627" y="21942"/>
                      <a:pt x="24684" y="43884"/>
                      <a:pt x="24684" y="71312"/>
                    </a:cubicBezTo>
                    <a:cubicBezTo>
                      <a:pt x="24684" y="98740"/>
                      <a:pt x="46627" y="120682"/>
                      <a:pt x="74055" y="120682"/>
                    </a:cubicBezTo>
                    <a:cubicBezTo>
                      <a:pt x="101483" y="120682"/>
                      <a:pt x="123425" y="98740"/>
                      <a:pt x="123425" y="71312"/>
                    </a:cubicBezTo>
                    <a:cubicBezTo>
                      <a:pt x="123425" y="43884"/>
                      <a:pt x="101483" y="21942"/>
                      <a:pt x="74055" y="21942"/>
                    </a:cubicBez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908122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A5336-B037-E342-6AA3-F001537B3C97}"/>
            </a:ext>
          </a:extLst>
        </p:cNvPr>
        <p:cNvGrpSpPr/>
        <p:nvPr/>
      </p:nvGrpSpPr>
      <p:grpSpPr>
        <a:xfrm>
          <a:off x="0" y="0"/>
          <a:ext cx="0" cy="0"/>
          <a:chOff x="0" y="0"/>
          <a:chExt cx="0" cy="0"/>
        </a:xfrm>
      </p:grpSpPr>
      <p:pic>
        <p:nvPicPr>
          <p:cNvPr id="4" name="Picture Placeholder 23">
            <a:extLst>
              <a:ext uri="{FF2B5EF4-FFF2-40B4-BE49-F238E27FC236}">
                <a16:creationId xmlns:a16="http://schemas.microsoft.com/office/drawing/2014/main" id="{3B20A223-35C0-237B-A5CC-A4630BA6FA0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p:pic>
      <p:sp>
        <p:nvSpPr>
          <p:cNvPr id="5" name="Text Placeholder 4">
            <a:extLst>
              <a:ext uri="{FF2B5EF4-FFF2-40B4-BE49-F238E27FC236}">
                <a16:creationId xmlns:a16="http://schemas.microsoft.com/office/drawing/2014/main" id="{816EBF8C-A520-5E4D-7AD6-A83A459B6E4E}"/>
              </a:ext>
            </a:extLst>
          </p:cNvPr>
          <p:cNvSpPr>
            <a:spLocks noGrp="1"/>
          </p:cNvSpPr>
          <p:nvPr>
            <p:ph type="body" sz="quarter" idx="17"/>
          </p:nvPr>
        </p:nvSpPr>
        <p:spPr/>
        <p:txBody>
          <a:bodyPr/>
          <a:lstStyle/>
          <a:p>
            <a:r>
              <a:rPr lang="en-US" dirty="0"/>
              <a:t>02</a:t>
            </a:r>
          </a:p>
        </p:txBody>
      </p:sp>
      <p:sp>
        <p:nvSpPr>
          <p:cNvPr id="14" name="Rectangle 13">
            <a:extLst>
              <a:ext uri="{FF2B5EF4-FFF2-40B4-BE49-F238E27FC236}">
                <a16:creationId xmlns:a16="http://schemas.microsoft.com/office/drawing/2014/main" id="{246F267E-4361-EB0C-A192-4B869294DC46}"/>
              </a:ext>
            </a:extLst>
          </p:cNvPr>
          <p:cNvSpPr/>
          <p:nvPr/>
        </p:nvSpPr>
        <p:spPr>
          <a:xfrm>
            <a:off x="5523514" y="3110948"/>
            <a:ext cx="4347003" cy="2360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994669A6-83B1-9899-6857-6E19BBB170D8}"/>
              </a:ext>
            </a:extLst>
          </p:cNvPr>
          <p:cNvSpPr txBox="1"/>
          <p:nvPr/>
        </p:nvSpPr>
        <p:spPr>
          <a:xfrm>
            <a:off x="5707538" y="3163246"/>
            <a:ext cx="4316044" cy="2308324"/>
          </a:xfrm>
          <a:prstGeom prst="rect">
            <a:avLst/>
          </a:prstGeom>
          <a:noFill/>
        </p:spPr>
        <p:txBody>
          <a:bodyPr wrap="square" rtlCol="0">
            <a:spAutoFit/>
          </a:bodyPr>
          <a:lstStyle/>
          <a:p>
            <a:r>
              <a:rPr lang="en-US" sz="3600" b="1" spc="324" dirty="0">
                <a:solidFill>
                  <a:srgbClr val="F26F46"/>
                </a:solidFill>
                <a:latin typeface="Calibri" panose="020F0502020204030204" pitchFamily="34" charset="0"/>
                <a:cs typeface="Calibri" panose="020F0502020204030204" pitchFamily="34" charset="0"/>
              </a:rPr>
              <a:t>TEKNOLOGIENS ROLLE I MODERNE FØDEVARESYSTEMER</a:t>
            </a:r>
          </a:p>
        </p:txBody>
      </p:sp>
      <p:grpSp>
        <p:nvGrpSpPr>
          <p:cNvPr id="6" name="Group 5">
            <a:extLst>
              <a:ext uri="{FF2B5EF4-FFF2-40B4-BE49-F238E27FC236}">
                <a16:creationId xmlns:a16="http://schemas.microsoft.com/office/drawing/2014/main" id="{D83CE35A-362F-5644-0C9C-009503449A12}"/>
              </a:ext>
            </a:extLst>
          </p:cNvPr>
          <p:cNvGrpSpPr/>
          <p:nvPr/>
        </p:nvGrpSpPr>
        <p:grpSpPr>
          <a:xfrm>
            <a:off x="9256295" y="-181962"/>
            <a:ext cx="2366621" cy="2933183"/>
            <a:chOff x="2887563" y="4517695"/>
            <a:chExt cx="1145987" cy="1420333"/>
          </a:xfrm>
          <a:solidFill>
            <a:schemeClr val="bg1">
              <a:alpha val="26000"/>
            </a:schemeClr>
          </a:solidFill>
        </p:grpSpPr>
        <p:sp>
          <p:nvSpPr>
            <p:cNvPr id="7" name="Freeform 6">
              <a:extLst>
                <a:ext uri="{FF2B5EF4-FFF2-40B4-BE49-F238E27FC236}">
                  <a16:creationId xmlns:a16="http://schemas.microsoft.com/office/drawing/2014/main" id="{5235B61B-CB90-0C32-2096-701DA8AB08F9}"/>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8" name="Graphic 10">
              <a:extLst>
                <a:ext uri="{FF2B5EF4-FFF2-40B4-BE49-F238E27FC236}">
                  <a16:creationId xmlns:a16="http://schemas.microsoft.com/office/drawing/2014/main" id="{A2B0360B-6F87-CB2B-17BA-C05129F2153E}"/>
                </a:ext>
              </a:extLst>
            </p:cNvPr>
            <p:cNvGrpSpPr/>
            <p:nvPr/>
          </p:nvGrpSpPr>
          <p:grpSpPr>
            <a:xfrm>
              <a:off x="3495254" y="4781992"/>
              <a:ext cx="536857" cy="499528"/>
              <a:chOff x="3495254" y="4781992"/>
              <a:chExt cx="536857" cy="499528"/>
            </a:xfrm>
            <a:grpFill/>
          </p:grpSpPr>
          <p:sp>
            <p:nvSpPr>
              <p:cNvPr id="13" name="Freeform 12">
                <a:extLst>
                  <a:ext uri="{FF2B5EF4-FFF2-40B4-BE49-F238E27FC236}">
                    <a16:creationId xmlns:a16="http://schemas.microsoft.com/office/drawing/2014/main" id="{F55302EA-6A01-58E8-8E1B-DCDC9DEC517A}"/>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54E7892-8BCC-5736-CBCE-BF415DA2D7E7}"/>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EA60E99-8191-98C7-956F-E46C502DDF1E}"/>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1D93A7F-C327-BB6F-2A14-FDA2D721E25F}"/>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9" name="Freeform 8">
              <a:extLst>
                <a:ext uri="{FF2B5EF4-FFF2-40B4-BE49-F238E27FC236}">
                  <a16:creationId xmlns:a16="http://schemas.microsoft.com/office/drawing/2014/main" id="{1A90DCAF-764F-E325-9DBD-70E998445E2F}"/>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39EC8BCF-FEFB-0769-BF91-6A6AB61BA045}"/>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FE148DE4-BE62-E41B-3C09-92896B000C93}"/>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3BEA91E-5162-5EBE-66AC-6A9F9EAA060F}"/>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3701077614"/>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889DE75BF3DFE46B7189CD8459F7ED5" ma:contentTypeVersion="14" ma:contentTypeDescription="Create a new document." ma:contentTypeScope="" ma:versionID="a9e89617b0f6a5821d6dac1775440d2a">
  <xsd:schema xmlns:xsd="http://www.w3.org/2001/XMLSchema" xmlns:xs="http://www.w3.org/2001/XMLSchema" xmlns:p="http://schemas.microsoft.com/office/2006/metadata/properties" xmlns:ns2="9a3675fe-59de-45af-8ae9-99876c5560d0" xmlns:ns3="43e6f6d7-4071-4c4f-8546-e85adde50a14" targetNamespace="http://schemas.microsoft.com/office/2006/metadata/properties" ma:root="true" ma:fieldsID="1c3693e0b8c68385bb6a8d0f0e500582" ns2:_="" ns3:_="">
    <xsd:import namespace="9a3675fe-59de-45af-8ae9-99876c5560d0"/>
    <xsd:import namespace="43e6f6d7-4071-4c4f-8546-e85adde50a1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3675fe-59de-45af-8ae9-99876c5560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02e4e3a-1431-4321-a2fb-937b74f00274"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e6f6d7-4071-4c4f-8546-e85adde50a1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bda3c60-de76-4ce2-b7e0-61a9a81f8699}" ma:internalName="TaxCatchAll" ma:showField="CatchAllData" ma:web="43e6f6d7-4071-4c4f-8546-e85adde50a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3e6f6d7-4071-4c4f-8546-e85adde50a14" xsi:nil="true"/>
    <lcf76f155ced4ddcb4097134ff3c332f xmlns="9a3675fe-59de-45af-8ae9-99876c5560d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0004CA4-C938-4702-BAAF-5AD64A8F9A91}">
  <ds:schemaRefs>
    <ds:schemaRef ds:uri="http://schemas.microsoft.com/sharepoint/v3/contenttype/forms"/>
  </ds:schemaRefs>
</ds:datastoreItem>
</file>

<file path=customXml/itemProps2.xml><?xml version="1.0" encoding="utf-8"?>
<ds:datastoreItem xmlns:ds="http://schemas.openxmlformats.org/officeDocument/2006/customXml" ds:itemID="{1F39243F-32B6-43E6-8A5A-A2382447EB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3675fe-59de-45af-8ae9-99876c5560d0"/>
    <ds:schemaRef ds:uri="43e6f6d7-4071-4c4f-8546-e85adde50a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A2C0DB-C073-49CE-9979-DE79796FD959}">
  <ds:schemaRefs>
    <ds:schemaRef ds:uri="http://schemas.microsoft.com/office/2006/metadata/properties"/>
    <ds:schemaRef ds:uri="http://schemas.microsoft.com/office/infopath/2007/PartnerControls"/>
    <ds:schemaRef ds:uri="43e6f6d7-4071-4c4f-8546-e85adde50a14"/>
    <ds:schemaRef ds:uri="9a3675fe-59de-45af-8ae9-99876c5560d0"/>
  </ds:schemaRefs>
</ds:datastoreItem>
</file>

<file path=docProps/app.xml><?xml version="1.0" encoding="utf-8"?>
<Properties xmlns="http://schemas.openxmlformats.org/officeDocument/2006/extended-properties" xmlns:vt="http://schemas.openxmlformats.org/officeDocument/2006/docPropsVTypes">
  <TotalTime>4725</TotalTime>
  <Words>3120</Words>
  <Application>Microsoft Office PowerPoint</Application>
  <PresentationFormat>Widescreen</PresentationFormat>
  <Paragraphs>357</Paragraphs>
  <Slides>43</Slides>
  <Notes>9</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Montserrat</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docId:55E28F0224B5335BBF1BDF2C2A6BC73A</cp:keywords>
  <cp:lastModifiedBy>canice euei</cp:lastModifiedBy>
  <cp:revision>275</cp:revision>
  <dcterms:created xsi:type="dcterms:W3CDTF">2020-10-14T13:32:04Z</dcterms:created>
  <dcterms:modified xsi:type="dcterms:W3CDTF">2026-04-01T16:00:01Z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0x010100D889DE75BF3DFE46B7189CD8459F7ED5</vt:lpwstr>
  </property>
  <property fmtid="{D5CDD505-2E9C-101B-9397-08002B2CF9AE}" pid="3" name="MediaServiceImageTags">
    <vt:lpwstr/>
  </property>
</Properties>
</file>