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8"/>
  </p:notesMasterIdLst>
  <p:sldIdLst>
    <p:sldId id="4345" r:id="rId5"/>
    <p:sldId id="4353" r:id="rId6"/>
    <p:sldId id="4352" r:id="rId7"/>
    <p:sldId id="4364" r:id="rId8"/>
    <p:sldId id="4347" r:id="rId9"/>
    <p:sldId id="4374" r:id="rId10"/>
    <p:sldId id="4376" r:id="rId11"/>
    <p:sldId id="4377" r:id="rId12"/>
    <p:sldId id="4381" r:id="rId13"/>
    <p:sldId id="4382" r:id="rId14"/>
    <p:sldId id="4383" r:id="rId15"/>
    <p:sldId id="4384" r:id="rId16"/>
    <p:sldId id="4386" r:id="rId17"/>
    <p:sldId id="4379" r:id="rId18"/>
    <p:sldId id="4378" r:id="rId19"/>
    <p:sldId id="4380" r:id="rId20"/>
    <p:sldId id="4359" r:id="rId21"/>
    <p:sldId id="4387" r:id="rId22"/>
    <p:sldId id="4407" r:id="rId23"/>
    <p:sldId id="4388" r:id="rId24"/>
    <p:sldId id="4390" r:id="rId25"/>
    <p:sldId id="4389" r:id="rId26"/>
    <p:sldId id="4391" r:id="rId27"/>
    <p:sldId id="4392" r:id="rId28"/>
    <p:sldId id="4371" r:id="rId29"/>
    <p:sldId id="4393" r:id="rId30"/>
    <p:sldId id="4394" r:id="rId31"/>
    <p:sldId id="4395" r:id="rId32"/>
    <p:sldId id="4397" r:id="rId33"/>
    <p:sldId id="4396" r:id="rId34"/>
    <p:sldId id="4398" r:id="rId35"/>
    <p:sldId id="4399" r:id="rId36"/>
    <p:sldId id="4400" r:id="rId37"/>
    <p:sldId id="4401" r:id="rId38"/>
    <p:sldId id="4402" r:id="rId39"/>
    <p:sldId id="4403" r:id="rId40"/>
    <p:sldId id="4363" r:id="rId41"/>
    <p:sldId id="4406" r:id="rId42"/>
    <p:sldId id="4408" r:id="rId43"/>
    <p:sldId id="4404" r:id="rId44"/>
    <p:sldId id="4405" r:id="rId45"/>
    <p:sldId id="4354" r:id="rId46"/>
    <p:sldId id="449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6EA095-A3AD-E933-C34D-710A517CCC09}" name="Paula Whyte ( Momentum Consulting )" initials="P)" userId="S::paula_momentumconsulting.ie#ext#@newuniversity.onmicrosoft.com::bdd23325-7215-416f-9496-6161e43e6fd6" providerId="AD"/>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B2CFAD"/>
    <a:srgbClr val="292668"/>
    <a:srgbClr val="55854D"/>
    <a:srgbClr val="7473B6"/>
    <a:srgbClr val="ECC0DA"/>
    <a:srgbClr val="404A52"/>
    <a:srgbClr val="ECECEC"/>
    <a:srgbClr val="F26650"/>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65F243-C5EE-AF2E-B965-3D03F8C3AC42}" v="2" dt="2026-02-15T11:06:45.1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82"/>
  </p:normalViewPr>
  <p:slideViewPr>
    <p:cSldViewPr snapToGrid="0" snapToObjects="1">
      <p:cViewPr varScale="1">
        <p:scale>
          <a:sx n="64" d="100"/>
          <a:sy n="64" d="100"/>
        </p:scale>
        <p:origin x="748"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95" d="100"/>
        <a:sy n="95" d="100"/>
      </p:scale>
      <p:origin x="0" y="-61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hovedtekstformater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212E2-256C-24A9-11CE-C2FDF17222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08622-7018-032F-50CB-D342682EE7DD}"/>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5726352A-3AC3-B8C8-3FD3-B5F87642BA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1EB353-8F99-1700-4C7B-882F20DBC65B}"/>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46392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816731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41F5F-7B35-02E2-600F-8EDA8FF1E0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ED7F8-B322-C051-820C-D26104049E0E}"/>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1B3B6819-375C-A4D1-8068-E78023C375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1FB7F9-76A2-94E8-6F3C-93332659E615}"/>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648663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9ACD0-D78C-DF28-6A27-72D315F18F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C0CE9-89A1-458F-C065-818594CA447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2C501F2-44AA-D82E-B470-C5C5C1980E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640575-55F2-3693-6A8E-BA3D93B195CB}"/>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155282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DEA8-DC54-5DE5-CB57-1076F2E39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203AAB-8487-826C-AB51-5E57A51B1B78}"/>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EA43301-210A-B737-4694-466490F8CA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85291C-9B30-0F8A-BBCB-82BA1D30F826}"/>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34108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43</a:t>
            </a:fld>
            <a:endParaRPr lang="en-U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Food Eco - Culture Edu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562165"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5394865" cy="3666574"/>
          </a:xfrm>
          <a:prstGeom prst="rect">
            <a:avLst/>
          </a:prstGeom>
        </p:spPr>
        <p:txBody>
          <a:bodyPr/>
          <a:lstStyle>
            <a:lvl1pPr marL="0" indent="0"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5394864"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562164" y="0"/>
            <a:ext cx="4882578"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21902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91"/>
          <a:stretch/>
        </p:blipFill>
        <p:spPr>
          <a:xfrm>
            <a:off x="-308931" y="1902293"/>
            <a:ext cx="7402286"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30" y="2459539"/>
            <a:ext cx="4990998"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1188310" y="593866"/>
            <a:ext cx="10381560"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1188310" y="1890384"/>
            <a:ext cx="10381559"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2513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4" y="587575"/>
            <a:ext cx="9916981"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10283045"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91140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dirty="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dirty="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503744" cy="536261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marL="0" indent="0"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3807231" y="1501098"/>
            <a:ext cx="7414038"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dirty="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dirty="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dirty="0">
                <a:solidFill>
                  <a:srgbClr val="292668"/>
                </a:solidFill>
              </a:rPr>
              <a:t>This license requires that </a:t>
            </a:r>
            <a:r>
              <a:rPr lang="en-US" sz="800" dirty="0" err="1">
                <a:solidFill>
                  <a:srgbClr val="292668"/>
                </a:solidFill>
              </a:rPr>
              <a:t>reusers</a:t>
            </a:r>
            <a:r>
              <a:rPr lang="en-US" sz="800" dirty="0">
                <a:solidFill>
                  <a:srgbClr val="292668"/>
                </a:solidFill>
              </a:rPr>
              <a:t> give credit to the creator. It allows </a:t>
            </a:r>
            <a:r>
              <a:rPr lang="en-US" sz="800" dirty="0" err="1">
                <a:solidFill>
                  <a:srgbClr val="292668"/>
                </a:solidFill>
              </a:rPr>
              <a:t>reusers</a:t>
            </a:r>
            <a:r>
              <a:rPr lang="en-US" sz="800" dirty="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dirty="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0"/>
            <a:ext cx="4780547" cy="6874329"/>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marL="0" indent="0"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dirty="0">
                <a:solidFill>
                  <a:srgbClr val="292668"/>
                </a:solidFill>
              </a:rPr>
              <a:t>Tværfaglighed i de europæiske universiteter</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90" r:id="rId10"/>
    <p:sldLayoutId id="2147483885" r:id="rId11"/>
    <p:sldLayoutId id="2147483886" r:id="rId12"/>
    <p:sldLayoutId id="2147483878" r:id="rId13"/>
    <p:sldLayoutId id="2147483861" r:id="rId14"/>
    <p:sldLayoutId id="2147483833" r:id="rId15"/>
    <p:sldLayoutId id="2147483887" r:id="rId16"/>
    <p:sldLayoutId id="2147483889" r:id="rId17"/>
    <p:sldLayoutId id="2147483847" r:id="rId18"/>
    <p:sldLayoutId id="2147483888"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publicspheretech.com/demand-forecasting-in-the-food-industry/" TargetMode="External"/><Relationship Id="rId2" Type="http://schemas.openxmlformats.org/officeDocument/2006/relationships/hyperlink" Target="https://www.sensitech.com/en/blog/blog-articles/blog-ultimate-guide-cold-chain-monitoring.html" TargetMode="Externa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reports.weforum.org/docs/WEF_Data_Digital_Readiness_Food_Systems_2025.pdf" TargetMode="External"/><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11.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thelodgeac.com/" TargetMode="External"/><Relationship Id="rId7" Type="http://schemas.openxmlformats.org/officeDocument/2006/relationships/hyperlink" Target="https://earthcheck.org/"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hyperlink" Target="https://www.winnowsolutions.com/" TargetMode="External"/><Relationship Id="rId5" Type="http://schemas.openxmlformats.org/officeDocument/2006/relationships/hyperlink" Target="https://www.allirelandsustainability.com/hotels-innovative-practices-for-eliminating-food-waste/" TargetMode="Externa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leanpath.com/" TargetMode="External"/><Relationship Id="rId2" Type="http://schemas.openxmlformats.org/officeDocument/2006/relationships/hyperlink" Target="https://www.winnowsolutions.com/" TargetMode="External"/><Relationship Id="rId1" Type="http://schemas.openxmlformats.org/officeDocument/2006/relationships/slideLayout" Target="../slideLayouts/slideLayout10.xml"/><Relationship Id="rId6" Type="http://schemas.openxmlformats.org/officeDocument/2006/relationships/image" Target="../media/image22.jpeg"/><Relationship Id="rId5" Type="http://schemas.openxmlformats.org/officeDocument/2006/relationships/hyperlink" Target="https://olioapp.com/en/" TargetMode="External"/><Relationship Id="rId4" Type="http://schemas.openxmlformats.org/officeDocument/2006/relationships/hyperlink" Target="https://www.toogoodtogo.com/en-i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gs1.org/standards/gs1-digital-link" TargetMode="External"/><Relationship Id="rId7" Type="http://schemas.openxmlformats.org/officeDocument/2006/relationships/image" Target="../media/image23.jpeg"/><Relationship Id="rId2" Type="http://schemas.openxmlformats.org/officeDocument/2006/relationships/hyperlink" Target="https://www.provenance.org/framework" TargetMode="External"/><Relationship Id="rId1" Type="http://schemas.openxmlformats.org/officeDocument/2006/relationships/slideLayout" Target="../slideLayouts/slideLayout15.xml"/><Relationship Id="rId6" Type="http://schemas.openxmlformats.org/officeDocument/2006/relationships/hyperlink" Target="https://www.planet-score.org/en/" TargetMode="External"/><Relationship Id="rId5" Type="http://schemas.openxmlformats.org/officeDocument/2006/relationships/hyperlink" Target="https://en.wikipedia.org/wiki/Eco-score" TargetMode="External"/><Relationship Id="rId4" Type="http://schemas.openxmlformats.org/officeDocument/2006/relationships/hyperlink" Target="https://tracextech.com/qr-code-traceability/"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smappee.com/energy-management/" TargetMode="External"/><Relationship Id="rId2" Type="http://schemas.openxmlformats.org/officeDocument/2006/relationships/hyperlink" Target="https://www.danfoss.com/en/markets/food-and-beverage/dcs/case-controls/" TargetMode="External"/><Relationship Id="rId1" Type="http://schemas.openxmlformats.org/officeDocument/2006/relationships/slideLayout" Target="../slideLayouts/slideLayout10.xml"/><Relationship Id="rId5" Type="http://schemas.openxmlformats.org/officeDocument/2006/relationships/image" Target="../media/image24.jpeg"/><Relationship Id="rId4" Type="http://schemas.openxmlformats.org/officeDocument/2006/relationships/hyperlink" Target="https://www.se.com/ww/en/work/campaign/innovation/platfor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gotenzo.com/" TargetMode="External"/><Relationship Id="rId2" Type="http://schemas.openxmlformats.org/officeDocument/2006/relationships/hyperlink" Target="https://get.apicbase.com/" TargetMode="External"/><Relationship Id="rId1" Type="http://schemas.openxmlformats.org/officeDocument/2006/relationships/slideLayout" Target="../slideLayouts/slideLayout15.xml"/><Relationship Id="rId5" Type="http://schemas.openxmlformats.org/officeDocument/2006/relationships/image" Target="../media/image25.jpeg"/><Relationship Id="rId4" Type="http://schemas.openxmlformats.org/officeDocument/2006/relationships/hyperlink" Target="https://www.lightspeedhq.com/uk/pos/restaurant/inventory/"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table.com/restaurant-solutions/sustainability-in-restaurants/" TargetMode="External"/><Relationship Id="rId2" Type="http://schemas.openxmlformats.org/officeDocument/2006/relationships/hyperlink" Target="https://www.menuanalytics.com/food-production-management-system-recipe-and-ingredient-data-services/" TargetMode="External"/><Relationship Id="rId1" Type="http://schemas.openxmlformats.org/officeDocument/2006/relationships/slideLayout" Target="../slideLayouts/slideLayout10.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6.xml"/><Relationship Id="rId1" Type="http://schemas.openxmlformats.org/officeDocument/2006/relationships/video" Target="https://www.youtube.com/embed/D0R1crYbfig?feature=oembed" TargetMode="External"/><Relationship Id="rId4" Type="http://schemas.openxmlformats.org/officeDocument/2006/relationships/hyperlink" Target="https://www.youtube.com/watch?v=D0R1crYbfi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hyperlink" Target="https://chatgpt.com/" TargetMode="External"/><Relationship Id="rId2" Type="http://schemas.openxmlformats.org/officeDocument/2006/relationships/hyperlink" Target="https://www.deepl.com/en/home" TargetMode="Externa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sustainablehospitalityalliance.org/" TargetMode="External"/><Relationship Id="rId2" Type="http://schemas.openxmlformats.org/officeDocument/2006/relationships/hyperlink" Target="https://nowasteapp.com/" TargetMode="External"/><Relationship Id="rId1" Type="http://schemas.openxmlformats.org/officeDocument/2006/relationships/slideLayout" Target="../slideLayouts/slideLayout12.xml"/><Relationship Id="rId4" Type="http://schemas.openxmlformats.org/officeDocument/2006/relationships/hyperlink" Target="https://food.ec.europa.eu/horizontal-topics/farm-fork-strategy_en"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precitaste.com/" TargetMode="External"/><Relationship Id="rId2" Type="http://schemas.openxmlformats.org/officeDocument/2006/relationships/slideLayout" Target="../slideLayouts/slideLayout16.xml"/><Relationship Id="rId1" Type="http://schemas.openxmlformats.org/officeDocument/2006/relationships/video" Target="https://www.youtube.com/embed/Blhf5kk9JWM?feature=oembed" TargetMode="External"/><Relationship Id="rId5" Type="http://schemas.openxmlformats.org/officeDocument/2006/relationships/hyperlink" Target="https://www.youtube.com/watch?v=Blhf5kk9JWM" TargetMode="Externa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17.xml"/><Relationship Id="rId1" Type="http://schemas.openxmlformats.org/officeDocument/2006/relationships/video" Target="https://www.youtube.com/embed/zEs1af0VpP8?feature=oembed" TargetMode="External"/><Relationship Id="rId5" Type="http://schemas.openxmlformats.org/officeDocument/2006/relationships/image" Target="../media/image36.jpeg"/><Relationship Id="rId4" Type="http://schemas.openxmlformats.org/officeDocument/2006/relationships/hyperlink" Target="https://www.youtube.com/watch?v=zEs1af0VpP8"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gemini.google.com/" TargetMode="External"/><Relationship Id="rId3" Type="http://schemas.openxmlformats.org/officeDocument/2006/relationships/hyperlink" Target="https://www.canva.com/" TargetMode="External"/><Relationship Id="rId7" Type="http://schemas.openxmlformats.org/officeDocument/2006/relationships/hyperlink" Target="https://chat.openai.com/" TargetMode="External"/><Relationship Id="rId2" Type="http://schemas.openxmlformats.org/officeDocument/2006/relationships/image" Target="../media/image37.jpeg"/><Relationship Id="rId1" Type="http://schemas.openxmlformats.org/officeDocument/2006/relationships/slideLayout" Target="../slideLayouts/slideLayout8.xml"/><Relationship Id="rId6" Type="http://schemas.openxmlformats.org/officeDocument/2006/relationships/hyperlink" Target="https://inshot.com/" TargetMode="External"/><Relationship Id="rId5" Type="http://schemas.openxmlformats.org/officeDocument/2006/relationships/hyperlink" Target="https://www.capcut.com/" TargetMode="External"/><Relationship Id="rId4" Type="http://schemas.openxmlformats.org/officeDocument/2006/relationships/hyperlink" Target="https://www.adobe.com/express" TargetMode="External"/><Relationship Id="rId9" Type="http://schemas.openxmlformats.org/officeDocument/2006/relationships/hyperlink" Target="https://www.deepl.com/en/hom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www.deliveringthedigitalrestaurant.com/" TargetMode="External"/><Relationship Id="rId7" Type="http://schemas.openxmlformats.org/officeDocument/2006/relationships/image" Target="../media/image40.jpeg"/><Relationship Id="rId2" Type="http://schemas.openxmlformats.org/officeDocument/2006/relationships/slideLayout" Target="../slideLayouts/slideLayout11.xml"/><Relationship Id="rId1" Type="http://schemas.openxmlformats.org/officeDocument/2006/relationships/video" Target="https://www.youtube.com/embed/zOrNqR7d4FE?feature=oembed" TargetMode="External"/><Relationship Id="rId6" Type="http://schemas.openxmlformats.org/officeDocument/2006/relationships/image" Target="../media/image39.jpeg"/><Relationship Id="rId5" Type="http://schemas.openxmlformats.org/officeDocument/2006/relationships/hyperlink" Target="https://www.amazon.co.uk/future-food-Jorg-Snoeck-ebook/dp/B09J81P6KT/ref=sr_1_4?dib=eyJ2IjoiMSJ9.H3_85LxcN1EWvfnccKUb7kSTnr4FZAErCeQ9RyR6rPEowHQT0MyfiOUnafXJSRqnQyFUc_s00D0R69drGMQVd5iVn6s0R0tHP5klRWKVt7c.Cu-LDCdWpeZgkl46FkV_nEAuXZZCXIpMjU3cMhDQur0&amp;dib_tag=se&amp;qid=1768826983&amp;refinements=p_27%3AJorg+Snoeck&amp;s=books&amp;sr=1-4&amp;text=Jorg+Snoeck" TargetMode="External"/><Relationship Id="rId4" Type="http://schemas.openxmlformats.org/officeDocument/2006/relationships/image" Target="../media/image38.jpeg"/></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food.ec.europa.eu/horizontal-topics/farm-fork-strategy_en"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news.booking.com/download/31767dc7-3d6a-4108-9900-ab5d11e0a808/booking.com-sustainable-travel-report2023.pdf" TargetMode="External"/><Relationship Id="rId2" Type="http://schemas.openxmlformats.org/officeDocument/2006/relationships/hyperlink" Target="https://ec.europa.eu/eurostat/web/interactive-%20publications/digitalisation-2025?" TargetMode="External"/><Relationship Id="rId1" Type="http://schemas.openxmlformats.org/officeDocument/2006/relationships/slideLayout" Target="../slideLayouts/slideLayout12.xml"/><Relationship Id="rId4" Type="http://schemas.openxmlformats.org/officeDocument/2006/relationships/hyperlink" Target="https://skift.com/2025/11/07/ai-scales-smaller-plates-how-hotels-are-fighting-food-waste-and-emission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descr="Light bulbs on a green surface with only one light bulb on">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1994497"/>
            <a:ext cx="12192000" cy="3440624"/>
          </a:xfrm>
        </p:spPr>
      </p:pic>
      <p:sp>
        <p:nvSpPr>
          <p:cNvPr id="9" name="Rectangle 8">
            <a:extLst>
              <a:ext uri="{FF2B5EF4-FFF2-40B4-BE49-F238E27FC236}">
                <a16:creationId xmlns:a16="http://schemas.microsoft.com/office/drawing/2014/main" id="{1C649D26-280B-9DCA-8DAE-3F92754507FD}"/>
              </a:ext>
            </a:extLst>
          </p:cNvPr>
          <p:cNvSpPr/>
          <p:nvPr/>
        </p:nvSpPr>
        <p:spPr>
          <a:xfrm>
            <a:off x="2196608" y="4263817"/>
            <a:ext cx="4404217" cy="1924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380629" y="4316115"/>
            <a:ext cx="3858246" cy="1384995"/>
          </a:xfrm>
          <a:prstGeom prst="rect">
            <a:avLst/>
          </a:prstGeom>
          <a:noFill/>
        </p:spPr>
        <p:txBody>
          <a:bodyPr wrap="square" rtlCol="0">
            <a:spAutoFit/>
          </a:bodyPr>
          <a:lstStyle/>
          <a:p>
            <a:r>
              <a:rPr lang="en-IE" sz="2800" b="1" spc="300" dirty="0">
                <a:solidFill>
                  <a:srgbClr val="F26F46"/>
                </a:solidFill>
              </a:rPr>
              <a:t>DIGITALE FÆRDIGHEDER TIL </a:t>
            </a:r>
            <a:r>
              <a:rPr lang="en-US" sz="2800" b="1" spc="324" dirty="0">
                <a:solidFill>
                  <a:srgbClr val="F26F46"/>
                </a:solidFill>
                <a:latin typeface="Calibri" panose="020F0502020204030204" pitchFamily="34" charset="0"/>
                <a:cs typeface="Calibri" panose="020F0502020204030204" pitchFamily="34" charset="0"/>
              </a:rPr>
              <a:t>INNOVATION INDEN </a:t>
            </a:r>
            <a:r>
              <a:rPr lang="en-IE" sz="2800" b="1" spc="300" dirty="0">
                <a:solidFill>
                  <a:srgbClr val="F26F46"/>
                </a:solidFill>
              </a:rPr>
              <a:t>FOR FØDEVARER</a:t>
            </a:r>
            <a:endParaRPr lang="en-IE" sz="2800" dirty="0"/>
          </a:p>
          <a:p>
            <a:endParaRPr lang="en-US" sz="2800" b="1" spc="300" dirty="0">
              <a:solidFill>
                <a:srgbClr val="F26F46"/>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dirty="0">
                <a:solidFill>
                  <a:srgbClr val="292668"/>
                </a:solidFill>
                <a:latin typeface="Calibri" panose="020F0502020204030204" pitchFamily="34" charset="0"/>
                <a:cs typeface="Calibri" panose="020F0502020204030204" pitchFamily="34" charset="0"/>
              </a:rPr>
              <a:t>www.foodecocultureedu.eu</a:t>
            </a: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a:spAutoFit/>
          </a:bodyPr>
          <a:lstStyle/>
          <a:p>
            <a:r>
              <a:rPr lang="en-US" sz="3600" b="1" spc="324" dirty="0">
                <a:solidFill>
                  <a:schemeClr val="bg1"/>
                </a:solidFill>
                <a:latin typeface="Calibri" panose="020F0502020204030204" pitchFamily="34" charset="0"/>
                <a:cs typeface="Calibri" panose="020F0502020204030204" pitchFamily="34" charset="0"/>
              </a:rPr>
              <a:t>Modul 5 </a:t>
            </a:r>
            <a:endParaRPr lang="en-IE" sz="3600" dirty="0">
              <a:solidFill>
                <a:schemeClr val="bg1"/>
              </a:solidFill>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AD18AE-9253-AE8A-644C-2D05C0DEFC97}"/>
              </a:ext>
            </a:extLst>
          </p:cNvPr>
          <p:cNvSpPr>
            <a:spLocks noGrp="1"/>
          </p:cNvSpPr>
          <p:nvPr>
            <p:ph type="body" sz="quarter" idx="16"/>
          </p:nvPr>
        </p:nvSpPr>
        <p:spPr>
          <a:xfrm>
            <a:off x="644948" y="655444"/>
            <a:ext cx="10052954" cy="803654"/>
          </a:xfrm>
        </p:spPr>
        <p:txBody>
          <a:bodyPr/>
          <a:lstStyle/>
          <a:p>
            <a:r>
              <a:rPr lang="en-US" dirty="0"/>
              <a:t>Digitalisering i fødevareforsyningskæden (opstrøms)</a:t>
            </a:r>
            <a:endParaRPr lang="en-IE" dirty="0"/>
          </a:p>
        </p:txBody>
      </p:sp>
      <p:sp>
        <p:nvSpPr>
          <p:cNvPr id="3" name="Text Placeholder 2">
            <a:extLst>
              <a:ext uri="{FF2B5EF4-FFF2-40B4-BE49-F238E27FC236}">
                <a16:creationId xmlns:a16="http://schemas.microsoft.com/office/drawing/2014/main" id="{BF2D15F3-8A7E-8725-EC1B-6268024F8844}"/>
              </a:ext>
            </a:extLst>
          </p:cNvPr>
          <p:cNvSpPr>
            <a:spLocks noGrp="1"/>
          </p:cNvSpPr>
          <p:nvPr>
            <p:ph type="body" sz="quarter" idx="19"/>
          </p:nvPr>
        </p:nvSpPr>
        <p:spPr>
          <a:xfrm>
            <a:off x="644948" y="2956958"/>
            <a:ext cx="10705539" cy="4250335"/>
          </a:xfrm>
        </p:spPr>
        <p:txBody>
          <a:bodyPr/>
          <a:lstStyle/>
          <a:p>
            <a:pPr>
              <a:spcBef>
                <a:spcPts val="600"/>
              </a:spcBef>
            </a:pPr>
            <a:r>
              <a:rPr lang="en-IE" sz="2200" b="1" dirty="0"/>
              <a:t>Vigtige eksempler:</a:t>
            </a:r>
            <a:endParaRPr lang="en-IE" sz="2200" dirty="0"/>
          </a:p>
          <a:p>
            <a:pPr marL="342900" indent="-342900">
              <a:spcAft>
                <a:spcPts val="400"/>
              </a:spcAft>
              <a:buFont typeface="Arial" panose="020B0604020202020204" pitchFamily="34" charset="0"/>
              <a:buChar char="•"/>
            </a:pPr>
            <a:r>
              <a:rPr lang="en-IE" sz="2200" b="1" dirty="0"/>
              <a:t>Præcisionslandbrug: </a:t>
            </a:r>
            <a:r>
              <a:rPr lang="en-IE" sz="2200" dirty="0"/>
              <a:t>Sensorer, droner og jordanalyse optimerer afgrødeproduktionen.</a:t>
            </a:r>
          </a:p>
          <a:p>
            <a:pPr marL="342900" indent="-342900">
              <a:spcAft>
                <a:spcPts val="400"/>
              </a:spcAft>
              <a:buFont typeface="Arial" panose="020B0604020202020204" pitchFamily="34" charset="0"/>
              <a:buChar char="•"/>
            </a:pPr>
            <a:r>
              <a:rPr lang="en-IE" sz="2200" b="1" dirty="0"/>
              <a:t>Smart logistik: </a:t>
            </a:r>
            <a:r>
              <a:rPr lang="en-IE" sz="2200" dirty="0"/>
              <a:t>Digital </a:t>
            </a:r>
            <a:r>
              <a:rPr lang="en-IE" sz="2200" dirty="0">
                <a:hlinkClick r:id="rId2"/>
              </a:rPr>
              <a:t>overvågning af kølekæden </a:t>
            </a:r>
            <a:r>
              <a:rPr lang="en-IE" sz="2200" dirty="0"/>
              <a:t>reducerer spild under transport.</a:t>
            </a:r>
          </a:p>
          <a:p>
            <a:pPr marL="342900" indent="-342900">
              <a:spcAft>
                <a:spcPts val="400"/>
              </a:spcAft>
              <a:buFont typeface="Arial" panose="020B0604020202020204" pitchFamily="34" charset="0"/>
              <a:buChar char="•"/>
            </a:pPr>
            <a:r>
              <a:rPr lang="en-IE" sz="2200" b="1" dirty="0"/>
              <a:t>Producent-køber-platforme: </a:t>
            </a:r>
            <a:r>
              <a:rPr lang="en-IE" sz="2200" dirty="0"/>
              <a:t>Online markedspladser forbinder lokale producenter med restauranter og detailhandlere.</a:t>
            </a:r>
          </a:p>
          <a:p>
            <a:pPr marL="342900" indent="-342900">
              <a:spcAft>
                <a:spcPts val="400"/>
              </a:spcAft>
              <a:buFont typeface="Arial" panose="020B0604020202020204" pitchFamily="34" charset="0"/>
              <a:buChar char="•"/>
            </a:pPr>
            <a:r>
              <a:rPr lang="en-IE" sz="2200" b="1" dirty="0"/>
              <a:t>Prognoseværktøjer: </a:t>
            </a:r>
            <a:r>
              <a:rPr lang="en-IE" sz="2200" dirty="0">
                <a:hlinkClick r:id="rId3"/>
              </a:rPr>
              <a:t>Digitale modeller </a:t>
            </a:r>
            <a:r>
              <a:rPr lang="en-IE" sz="2200" dirty="0"/>
              <a:t>forudsiger efterspørgsel og minimerer overproduktion.</a:t>
            </a:r>
            <a:endParaRPr lang="en-IE" sz="2200" b="1" dirty="0"/>
          </a:p>
          <a:p>
            <a:r>
              <a:rPr lang="en-IE" sz="2200" b="1" dirty="0"/>
              <a:t>Hvorfor det er vigtigt:</a:t>
            </a:r>
            <a:br>
              <a:rPr lang="en-IE" sz="2200" dirty="0"/>
            </a:br>
            <a:r>
              <a:rPr lang="en-IE" sz="2200" dirty="0"/>
              <a:t>Digitalisering i de tidlige led styrker bæredygtigheden og forbedrer ingrediensernes kvalitet, hvilket understøtter hele fødevaresystemet.</a:t>
            </a:r>
          </a:p>
          <a:p>
            <a:endParaRPr lang="en-IE" sz="2200" dirty="0"/>
          </a:p>
        </p:txBody>
      </p:sp>
      <p:grpSp>
        <p:nvGrpSpPr>
          <p:cNvPr id="4" name="Graphic 3">
            <a:extLst>
              <a:ext uri="{FF2B5EF4-FFF2-40B4-BE49-F238E27FC236}">
                <a16:creationId xmlns:a16="http://schemas.microsoft.com/office/drawing/2014/main" id="{9BB5CEAC-F3BF-8FA6-4ECA-7E60E1DD2086}"/>
              </a:ext>
            </a:extLst>
          </p:cNvPr>
          <p:cNvGrpSpPr/>
          <p:nvPr/>
        </p:nvGrpSpPr>
        <p:grpSpPr>
          <a:xfrm>
            <a:off x="9654464" y="1347657"/>
            <a:ext cx="1091621" cy="1108075"/>
            <a:chOff x="4420248" y="5325487"/>
            <a:chExt cx="1091621" cy="1108075"/>
          </a:xfrm>
          <a:solidFill>
            <a:srgbClr val="292668"/>
          </a:solidFill>
        </p:grpSpPr>
        <p:grpSp>
          <p:nvGrpSpPr>
            <p:cNvPr id="5" name="Graphic 3">
              <a:extLst>
                <a:ext uri="{FF2B5EF4-FFF2-40B4-BE49-F238E27FC236}">
                  <a16:creationId xmlns:a16="http://schemas.microsoft.com/office/drawing/2014/main" id="{7C7C70D0-44F8-9F45-AB02-E8F6FDEF43C6}"/>
                </a:ext>
              </a:extLst>
            </p:cNvPr>
            <p:cNvGrpSpPr/>
            <p:nvPr/>
          </p:nvGrpSpPr>
          <p:grpSpPr>
            <a:xfrm>
              <a:off x="4420248" y="5325487"/>
              <a:ext cx="965453" cy="1091619"/>
              <a:chOff x="4420248" y="5325487"/>
              <a:chExt cx="965453" cy="1091619"/>
            </a:xfrm>
            <a:grpFill/>
          </p:grpSpPr>
          <p:sp>
            <p:nvSpPr>
              <p:cNvPr id="17" name="Freeform 1301">
                <a:extLst>
                  <a:ext uri="{FF2B5EF4-FFF2-40B4-BE49-F238E27FC236}">
                    <a16:creationId xmlns:a16="http://schemas.microsoft.com/office/drawing/2014/main" id="{FF86CA80-7F62-4582-D18A-67165420F936}"/>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18" name="Freeform 1302">
                <a:extLst>
                  <a:ext uri="{FF2B5EF4-FFF2-40B4-BE49-F238E27FC236}">
                    <a16:creationId xmlns:a16="http://schemas.microsoft.com/office/drawing/2014/main" id="{7885F3EA-8B25-8C1C-1281-074641605015}"/>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19" name="Freeform 1303">
                <a:extLst>
                  <a:ext uri="{FF2B5EF4-FFF2-40B4-BE49-F238E27FC236}">
                    <a16:creationId xmlns:a16="http://schemas.microsoft.com/office/drawing/2014/main" id="{469D34D6-7059-975C-3819-50F07ADD3736}"/>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20" name="Freeform 1304">
                <a:extLst>
                  <a:ext uri="{FF2B5EF4-FFF2-40B4-BE49-F238E27FC236}">
                    <a16:creationId xmlns:a16="http://schemas.microsoft.com/office/drawing/2014/main" id="{92EF7262-0969-36DA-07D5-5734C9278D34}"/>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21" name="Freeform 1305">
                <a:extLst>
                  <a:ext uri="{FF2B5EF4-FFF2-40B4-BE49-F238E27FC236}">
                    <a16:creationId xmlns:a16="http://schemas.microsoft.com/office/drawing/2014/main" id="{4E7DED05-66FF-883F-0E9E-02911A2304B3}"/>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22" name="Freeform 1306">
                <a:extLst>
                  <a:ext uri="{FF2B5EF4-FFF2-40B4-BE49-F238E27FC236}">
                    <a16:creationId xmlns:a16="http://schemas.microsoft.com/office/drawing/2014/main" id="{0E741FA9-F79E-5BF1-0257-282B20038AE5}"/>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23" name="Freeform 1307">
                <a:extLst>
                  <a:ext uri="{FF2B5EF4-FFF2-40B4-BE49-F238E27FC236}">
                    <a16:creationId xmlns:a16="http://schemas.microsoft.com/office/drawing/2014/main" id="{DE2F81E4-659D-64A3-BB0B-BCEC6E591FE2}"/>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24" name="Freeform 1308">
                <a:extLst>
                  <a:ext uri="{FF2B5EF4-FFF2-40B4-BE49-F238E27FC236}">
                    <a16:creationId xmlns:a16="http://schemas.microsoft.com/office/drawing/2014/main" id="{B71A2C10-0B24-2647-56D9-86281E15F95D}"/>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6" name="Freeform 1290">
              <a:extLst>
                <a:ext uri="{FF2B5EF4-FFF2-40B4-BE49-F238E27FC236}">
                  <a16:creationId xmlns:a16="http://schemas.microsoft.com/office/drawing/2014/main" id="{67D8327A-4E33-8139-817C-8940D4F04028}"/>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7" name="Freeform 1291">
              <a:extLst>
                <a:ext uri="{FF2B5EF4-FFF2-40B4-BE49-F238E27FC236}">
                  <a16:creationId xmlns:a16="http://schemas.microsoft.com/office/drawing/2014/main" id="{DE495210-ABCC-0CCE-21B3-84C7B1C3D014}"/>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8" name="Freeform 1292">
              <a:extLst>
                <a:ext uri="{FF2B5EF4-FFF2-40B4-BE49-F238E27FC236}">
                  <a16:creationId xmlns:a16="http://schemas.microsoft.com/office/drawing/2014/main" id="{50699FBC-B457-3242-992C-9235AF635F5C}"/>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9" name="Freeform 1293">
              <a:extLst>
                <a:ext uri="{FF2B5EF4-FFF2-40B4-BE49-F238E27FC236}">
                  <a16:creationId xmlns:a16="http://schemas.microsoft.com/office/drawing/2014/main" id="{39EEE0E7-956C-AAE7-9AA3-4AE9B72B271D}"/>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10" name="Freeform 1294">
              <a:extLst>
                <a:ext uri="{FF2B5EF4-FFF2-40B4-BE49-F238E27FC236}">
                  <a16:creationId xmlns:a16="http://schemas.microsoft.com/office/drawing/2014/main" id="{55DF5626-B3D5-9308-E7A3-2105C3B6B2ED}"/>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11" name="Freeform 1295">
              <a:extLst>
                <a:ext uri="{FF2B5EF4-FFF2-40B4-BE49-F238E27FC236}">
                  <a16:creationId xmlns:a16="http://schemas.microsoft.com/office/drawing/2014/main" id="{19DB5127-DC59-F21C-AFA2-A7DE4F7EF668}"/>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12" name="Freeform 1296">
              <a:extLst>
                <a:ext uri="{FF2B5EF4-FFF2-40B4-BE49-F238E27FC236}">
                  <a16:creationId xmlns:a16="http://schemas.microsoft.com/office/drawing/2014/main" id="{DCDA8DBD-FD78-3BEB-CBA8-FE19AEE51A0A}"/>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13" name="Freeform 1297">
              <a:extLst>
                <a:ext uri="{FF2B5EF4-FFF2-40B4-BE49-F238E27FC236}">
                  <a16:creationId xmlns:a16="http://schemas.microsoft.com/office/drawing/2014/main" id="{93A2759E-3A27-0968-299B-4EBE2729595C}"/>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14" name="Freeform 1298">
              <a:extLst>
                <a:ext uri="{FF2B5EF4-FFF2-40B4-BE49-F238E27FC236}">
                  <a16:creationId xmlns:a16="http://schemas.microsoft.com/office/drawing/2014/main" id="{31CCF292-515B-CA16-1E40-5B12122C39D7}"/>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15" name="Freeform 1299">
              <a:extLst>
                <a:ext uri="{FF2B5EF4-FFF2-40B4-BE49-F238E27FC236}">
                  <a16:creationId xmlns:a16="http://schemas.microsoft.com/office/drawing/2014/main" id="{6ADFAB29-23D0-F0B8-3C36-D5F0C3DF067E}"/>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26F46"/>
            </a:solidFill>
            <a:ln w="27426" cap="flat">
              <a:noFill/>
              <a:prstDash val="solid"/>
              <a:miter/>
            </a:ln>
          </p:spPr>
          <p:txBody>
            <a:bodyPr rtlCol="0" anchor="ctr"/>
            <a:lstStyle/>
            <a:p>
              <a:endParaRPr lang="en-US"/>
            </a:p>
          </p:txBody>
        </p:sp>
        <p:sp>
          <p:nvSpPr>
            <p:cNvPr id="16" name="Freeform 1300">
              <a:extLst>
                <a:ext uri="{FF2B5EF4-FFF2-40B4-BE49-F238E27FC236}">
                  <a16:creationId xmlns:a16="http://schemas.microsoft.com/office/drawing/2014/main" id="{AD27721F-F5E8-8EDD-0367-71FE4AEFC2C2}"/>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sp>
        <p:nvSpPr>
          <p:cNvPr id="26" name="TextBox 25">
            <a:extLst>
              <a:ext uri="{FF2B5EF4-FFF2-40B4-BE49-F238E27FC236}">
                <a16:creationId xmlns:a16="http://schemas.microsoft.com/office/drawing/2014/main" id="{4BAA64BE-FAF8-195D-FCCB-584E7E86C885}"/>
              </a:ext>
            </a:extLst>
          </p:cNvPr>
          <p:cNvSpPr txBox="1"/>
          <p:nvPr/>
        </p:nvSpPr>
        <p:spPr>
          <a:xfrm>
            <a:off x="644947" y="1693107"/>
            <a:ext cx="10505045" cy="1200329"/>
          </a:xfrm>
          <a:prstGeom prst="rect">
            <a:avLst/>
          </a:prstGeom>
          <a:noFill/>
        </p:spPr>
        <p:txBody>
          <a:bodyPr wrap="square">
            <a:spAutoFit/>
          </a:bodyPr>
          <a:lstStyle/>
          <a:p>
            <a:r>
              <a:rPr lang="en-IE" sz="2400" b="1" dirty="0">
                <a:solidFill>
                  <a:srgbClr val="292668"/>
                </a:solidFill>
              </a:rPr>
              <a:t>Moderne fødevaresystemer starter med </a:t>
            </a:r>
            <a:r>
              <a:rPr lang="en-IE" sz="2400" b="1" dirty="0">
                <a:solidFill>
                  <a:srgbClr val="292668"/>
                </a:solidFill>
                <a:highlight>
                  <a:srgbClr val="F26F46"/>
                </a:highlight>
              </a:rPr>
              <a:t>digitaliseret produktion</a:t>
            </a:r>
            <a:r>
              <a:rPr lang="en-IE" sz="2400" b="1" dirty="0">
                <a:solidFill>
                  <a:srgbClr val="292668"/>
                </a:solidFill>
              </a:rPr>
              <a:t>.</a:t>
            </a:r>
            <a:br>
              <a:rPr lang="en-IE" sz="2400" dirty="0">
                <a:solidFill>
                  <a:srgbClr val="292668"/>
                </a:solidFill>
              </a:rPr>
            </a:br>
            <a:r>
              <a:rPr lang="en-IE" sz="2400" dirty="0">
                <a:solidFill>
                  <a:srgbClr val="292668"/>
                </a:solidFill>
              </a:rPr>
              <a:t>Digitale værktøjer understøtter effektivitet, sporbarhed og reduceret miljøpåvirkning, allerede før fødevarerne når frem til køkkenet.</a:t>
            </a:r>
          </a:p>
        </p:txBody>
      </p:sp>
    </p:spTree>
    <p:extLst>
      <p:ext uri="{BB962C8B-B14F-4D97-AF65-F5344CB8AC3E}">
        <p14:creationId xmlns:p14="http://schemas.microsoft.com/office/powerpoint/2010/main" val="1060304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C6D79-5F06-3F00-3B74-E15C4A0427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4BB1D6-1CE7-FEF0-2E70-D2814FEC317F}"/>
              </a:ext>
            </a:extLst>
          </p:cNvPr>
          <p:cNvSpPr>
            <a:spLocks noGrp="1"/>
          </p:cNvSpPr>
          <p:nvPr>
            <p:ph type="body" sz="quarter" idx="16"/>
          </p:nvPr>
        </p:nvSpPr>
        <p:spPr>
          <a:xfrm>
            <a:off x="644949" y="542979"/>
            <a:ext cx="10572768" cy="803654"/>
          </a:xfrm>
        </p:spPr>
        <p:txBody>
          <a:bodyPr/>
          <a:lstStyle/>
          <a:p>
            <a:r>
              <a:rPr lang="en-US" dirty="0"/>
              <a:t>Teknologi, der understøtter bæredygtighed i hele værdikæden</a:t>
            </a:r>
            <a:endParaRPr lang="en-IE" dirty="0"/>
          </a:p>
        </p:txBody>
      </p:sp>
      <p:sp>
        <p:nvSpPr>
          <p:cNvPr id="3" name="Text Placeholder 2">
            <a:extLst>
              <a:ext uri="{FF2B5EF4-FFF2-40B4-BE49-F238E27FC236}">
                <a16:creationId xmlns:a16="http://schemas.microsoft.com/office/drawing/2014/main" id="{6B226A69-A68A-50A2-EA32-1CCBE496070B}"/>
              </a:ext>
            </a:extLst>
          </p:cNvPr>
          <p:cNvSpPr>
            <a:spLocks noGrp="1"/>
          </p:cNvSpPr>
          <p:nvPr>
            <p:ph type="body" sz="quarter" idx="19"/>
          </p:nvPr>
        </p:nvSpPr>
        <p:spPr>
          <a:xfrm>
            <a:off x="644949" y="1459099"/>
            <a:ext cx="10217016" cy="4389210"/>
          </a:xfrm>
        </p:spPr>
        <p:txBody>
          <a:bodyPr/>
          <a:lstStyle/>
          <a:p>
            <a:r>
              <a:rPr lang="en-US" dirty="0"/>
              <a:t>Digitale systemer hjælper virksomheder med at </a:t>
            </a:r>
            <a:r>
              <a:rPr lang="en-US" b="1" dirty="0">
                <a:highlight>
                  <a:srgbClr val="F26F46"/>
                </a:highlight>
              </a:rPr>
              <a:t>overvåge, måle og reducere </a:t>
            </a:r>
            <a:r>
              <a:rPr lang="en-US" dirty="0"/>
              <a:t>deres miljøaftryk.</a:t>
            </a:r>
          </a:p>
          <a:p>
            <a:r>
              <a:rPr lang="en-IE" b="1" dirty="0"/>
              <a:t>Eksempler:</a:t>
            </a:r>
            <a:endParaRPr lang="en-IE" dirty="0"/>
          </a:p>
          <a:p>
            <a:pPr>
              <a:spcBef>
                <a:spcPts val="600"/>
              </a:spcBef>
            </a:pPr>
            <a:endParaRPr lang="en-US" sz="800" b="1" dirty="0"/>
          </a:p>
          <a:p>
            <a:pPr>
              <a:spcBef>
                <a:spcPts val="600"/>
              </a:spcBef>
            </a:pPr>
            <a:endParaRPr lang="en-US" b="1" dirty="0"/>
          </a:p>
          <a:p>
            <a:pPr>
              <a:spcBef>
                <a:spcPts val="600"/>
              </a:spcBef>
            </a:pPr>
            <a:endParaRPr lang="en-US" b="1" dirty="0"/>
          </a:p>
          <a:p>
            <a:pPr>
              <a:spcBef>
                <a:spcPts val="600"/>
              </a:spcBef>
            </a:pPr>
            <a:endParaRPr lang="en-US" b="1" dirty="0"/>
          </a:p>
          <a:p>
            <a:pPr>
              <a:spcBef>
                <a:spcPts val="600"/>
              </a:spcBef>
            </a:pPr>
            <a:endParaRPr lang="en-US" b="1" dirty="0"/>
          </a:p>
          <a:p>
            <a:pPr>
              <a:spcBef>
                <a:spcPts val="600"/>
              </a:spcBef>
            </a:pPr>
            <a:endParaRPr lang="en-US" b="1" dirty="0"/>
          </a:p>
          <a:p>
            <a:pPr>
              <a:spcBef>
                <a:spcPts val="600"/>
              </a:spcBef>
            </a:pPr>
            <a:endParaRPr lang="en-US" b="1" dirty="0"/>
          </a:p>
          <a:p>
            <a:pPr>
              <a:spcBef>
                <a:spcPts val="1200"/>
              </a:spcBef>
            </a:pPr>
            <a:r>
              <a:rPr lang="en-US" b="1" dirty="0"/>
              <a:t>Resultat:</a:t>
            </a:r>
          </a:p>
          <a:p>
            <a:pPr>
              <a:spcAft>
                <a:spcPts val="600"/>
              </a:spcAft>
            </a:pPr>
            <a:r>
              <a:rPr lang="en-US" dirty="0"/>
              <a:t>Teknologi gør bæredygtighed </a:t>
            </a:r>
            <a:r>
              <a:rPr lang="en-US" b="1" dirty="0"/>
              <a:t>målbar, handlingsorienteret og i overensstemmelse </a:t>
            </a:r>
            <a:r>
              <a:rPr lang="en-US" dirty="0"/>
              <a:t>med EU's miljømål.</a:t>
            </a:r>
            <a:endParaRPr lang="en-IE" dirty="0"/>
          </a:p>
        </p:txBody>
      </p:sp>
      <p:sp>
        <p:nvSpPr>
          <p:cNvPr id="4" name="Freeform 1">
            <a:extLst>
              <a:ext uri="{FF2B5EF4-FFF2-40B4-BE49-F238E27FC236}">
                <a16:creationId xmlns:a16="http://schemas.microsoft.com/office/drawing/2014/main" id="{8FFE6AC2-774B-DB46-938E-774016FABAE5}"/>
              </a:ext>
            </a:extLst>
          </p:cNvPr>
          <p:cNvSpPr>
            <a:spLocks noChangeArrowheads="1"/>
          </p:cNvSpPr>
          <p:nvPr/>
        </p:nvSpPr>
        <p:spPr bwMode="auto">
          <a:xfrm>
            <a:off x="951780" y="249365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E2CD2A-3929-BD6B-6A6E-7A4E04D4E17F}"/>
              </a:ext>
            </a:extLst>
          </p:cNvPr>
          <p:cNvSpPr>
            <a:spLocks noChangeArrowheads="1"/>
          </p:cNvSpPr>
          <p:nvPr/>
        </p:nvSpPr>
        <p:spPr bwMode="auto">
          <a:xfrm>
            <a:off x="1012508" y="255438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B2CFA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06757BDC-D683-CEA0-6C47-84944158D080}"/>
              </a:ext>
            </a:extLst>
          </p:cNvPr>
          <p:cNvSpPr>
            <a:spLocks noChangeArrowheads="1"/>
          </p:cNvSpPr>
          <p:nvPr/>
        </p:nvSpPr>
        <p:spPr bwMode="auto">
          <a:xfrm>
            <a:off x="1075767" y="261511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FEAD4AF0-F1CE-9DB0-17FC-13F99707B3FB}"/>
              </a:ext>
            </a:extLst>
          </p:cNvPr>
          <p:cNvSpPr>
            <a:spLocks noChangeArrowheads="1"/>
          </p:cNvSpPr>
          <p:nvPr/>
        </p:nvSpPr>
        <p:spPr bwMode="auto">
          <a:xfrm>
            <a:off x="3468180" y="3070945"/>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112FB265-1DC5-28CD-DA56-DDB434850AC5}"/>
              </a:ext>
            </a:extLst>
          </p:cNvPr>
          <p:cNvSpPr>
            <a:spLocks noChangeArrowheads="1"/>
          </p:cNvSpPr>
          <p:nvPr/>
        </p:nvSpPr>
        <p:spPr bwMode="auto">
          <a:xfrm>
            <a:off x="3528908" y="313167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5CB6DD3F-49BA-101E-4EA8-27DF1DFE7E6F}"/>
              </a:ext>
            </a:extLst>
          </p:cNvPr>
          <p:cNvSpPr>
            <a:spLocks noChangeArrowheads="1"/>
          </p:cNvSpPr>
          <p:nvPr/>
        </p:nvSpPr>
        <p:spPr bwMode="auto">
          <a:xfrm>
            <a:off x="3592165" y="3192401"/>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74CAE7F9-571E-7F0F-AE99-3A0A797560E9}"/>
              </a:ext>
            </a:extLst>
          </p:cNvPr>
          <p:cNvSpPr>
            <a:spLocks noChangeArrowheads="1"/>
          </p:cNvSpPr>
          <p:nvPr/>
        </p:nvSpPr>
        <p:spPr bwMode="auto">
          <a:xfrm>
            <a:off x="6014980" y="2493655"/>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0A650274-184B-C029-9754-ED1E7E015C77}"/>
              </a:ext>
            </a:extLst>
          </p:cNvPr>
          <p:cNvSpPr>
            <a:spLocks noChangeArrowheads="1"/>
          </p:cNvSpPr>
          <p:nvPr/>
        </p:nvSpPr>
        <p:spPr bwMode="auto">
          <a:xfrm>
            <a:off x="6075708" y="255438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B2CFAD"/>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0E474B6-076E-3C0C-7583-84A8062D53D5}"/>
              </a:ext>
            </a:extLst>
          </p:cNvPr>
          <p:cNvSpPr>
            <a:spLocks noChangeArrowheads="1"/>
          </p:cNvSpPr>
          <p:nvPr/>
        </p:nvSpPr>
        <p:spPr bwMode="auto">
          <a:xfrm>
            <a:off x="6136436" y="261511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68D39AB5-5769-ACB5-21CD-478A0D389DD6}"/>
              </a:ext>
            </a:extLst>
          </p:cNvPr>
          <p:cNvSpPr>
            <a:spLocks noChangeArrowheads="1"/>
          </p:cNvSpPr>
          <p:nvPr/>
        </p:nvSpPr>
        <p:spPr bwMode="auto">
          <a:xfrm>
            <a:off x="8689542" y="311070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FED5CC32-B9F6-0A66-1BF2-856C5FE82623}"/>
              </a:ext>
            </a:extLst>
          </p:cNvPr>
          <p:cNvSpPr>
            <a:spLocks noChangeArrowheads="1"/>
          </p:cNvSpPr>
          <p:nvPr/>
        </p:nvSpPr>
        <p:spPr bwMode="auto">
          <a:xfrm>
            <a:off x="8750270" y="3171429"/>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CC0DA"/>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5D55F6B2-07E7-3A0C-E5E9-17B37BFD0976}"/>
              </a:ext>
            </a:extLst>
          </p:cNvPr>
          <p:cNvSpPr>
            <a:spLocks noChangeArrowheads="1"/>
          </p:cNvSpPr>
          <p:nvPr/>
        </p:nvSpPr>
        <p:spPr bwMode="auto">
          <a:xfrm>
            <a:off x="8813527" y="323215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818E7E19-A347-C472-4018-9501AB937747}"/>
              </a:ext>
            </a:extLst>
          </p:cNvPr>
          <p:cNvSpPr txBox="1"/>
          <p:nvPr/>
        </p:nvSpPr>
        <p:spPr>
          <a:xfrm>
            <a:off x="971540" y="3063360"/>
            <a:ext cx="2328391" cy="1200329"/>
          </a:xfrm>
          <a:prstGeom prst="rect">
            <a:avLst/>
          </a:prstGeom>
          <a:noFill/>
        </p:spPr>
        <p:txBody>
          <a:bodyPr wrap="square" rtlCol="0">
            <a:spAutoFit/>
          </a:bodyPr>
          <a:lstStyle/>
          <a:p>
            <a:pPr algn="ctr">
              <a:spcAft>
                <a:spcPts val="600"/>
              </a:spcAft>
            </a:pPr>
            <a:r>
              <a:rPr lang="en-IE" b="1" dirty="0">
                <a:solidFill>
                  <a:srgbClr val="292668"/>
                </a:solidFill>
              </a:rPr>
              <a:t>Værktøjer til sporing af CO2-aftryk </a:t>
            </a:r>
            <a:r>
              <a:rPr lang="en-IE" dirty="0">
                <a:solidFill>
                  <a:srgbClr val="292668"/>
                </a:solidFill>
              </a:rPr>
              <a:t>for menupunkter eller driftsaktiviteter.</a:t>
            </a:r>
          </a:p>
        </p:txBody>
      </p:sp>
      <p:sp>
        <p:nvSpPr>
          <p:cNvPr id="25" name="CuadroTexto 555">
            <a:extLst>
              <a:ext uri="{FF2B5EF4-FFF2-40B4-BE49-F238E27FC236}">
                <a16:creationId xmlns:a16="http://schemas.microsoft.com/office/drawing/2014/main" id="{8E59F1DE-ACD3-29FC-BF47-5184470BFDA0}"/>
              </a:ext>
            </a:extLst>
          </p:cNvPr>
          <p:cNvSpPr txBox="1"/>
          <p:nvPr/>
        </p:nvSpPr>
        <p:spPr>
          <a:xfrm>
            <a:off x="3530028" y="3368001"/>
            <a:ext cx="2264098" cy="1754326"/>
          </a:xfrm>
          <a:prstGeom prst="rect">
            <a:avLst/>
          </a:prstGeom>
          <a:noFill/>
        </p:spPr>
        <p:txBody>
          <a:bodyPr wrap="square" rtlCol="0">
            <a:spAutoFit/>
          </a:bodyPr>
          <a:lstStyle/>
          <a:p>
            <a:pPr algn="ctr">
              <a:spcAft>
                <a:spcPts val="600"/>
              </a:spcAft>
            </a:pPr>
            <a:r>
              <a:rPr lang="en-IE" b="1" dirty="0">
                <a:solidFill>
                  <a:srgbClr val="292668"/>
                </a:solidFill>
              </a:rPr>
              <a:t>Energibesparende systemer</a:t>
            </a:r>
            <a:r>
              <a:rPr lang="en-IE" dirty="0">
                <a:solidFill>
                  <a:srgbClr val="292668"/>
                </a:solidFill>
              </a:rPr>
              <a:t>, der reducerer forbruget i køkkener og ved opbevaring af fødevarer.</a:t>
            </a:r>
          </a:p>
        </p:txBody>
      </p:sp>
      <p:sp>
        <p:nvSpPr>
          <p:cNvPr id="26" name="CuadroTexto 557">
            <a:extLst>
              <a:ext uri="{FF2B5EF4-FFF2-40B4-BE49-F238E27FC236}">
                <a16:creationId xmlns:a16="http://schemas.microsoft.com/office/drawing/2014/main" id="{9D9175C1-F968-88B7-B4E2-66D54ED3CA82}"/>
              </a:ext>
            </a:extLst>
          </p:cNvPr>
          <p:cNvSpPr txBox="1"/>
          <p:nvPr/>
        </p:nvSpPr>
        <p:spPr>
          <a:xfrm>
            <a:off x="6122355" y="3023939"/>
            <a:ext cx="2247292" cy="1477328"/>
          </a:xfrm>
          <a:prstGeom prst="rect">
            <a:avLst/>
          </a:prstGeom>
          <a:noFill/>
        </p:spPr>
        <p:txBody>
          <a:bodyPr wrap="square" rtlCol="0">
            <a:spAutoFit/>
          </a:bodyPr>
          <a:lstStyle/>
          <a:p>
            <a:pPr algn="ctr">
              <a:spcAft>
                <a:spcPts val="600"/>
              </a:spcAft>
            </a:pPr>
            <a:r>
              <a:rPr lang="en-IE" b="1" dirty="0">
                <a:solidFill>
                  <a:srgbClr val="292668"/>
                </a:solidFill>
              </a:rPr>
              <a:t>Digitale overvågningssystemer til vandforbrug, </a:t>
            </a:r>
            <a:r>
              <a:rPr lang="en-IE" dirty="0">
                <a:solidFill>
                  <a:srgbClr val="292668"/>
                </a:solidFill>
              </a:rPr>
              <a:t>der muliggør effektiv ressourceforvaltning.</a:t>
            </a:r>
          </a:p>
        </p:txBody>
      </p:sp>
      <p:sp>
        <p:nvSpPr>
          <p:cNvPr id="27" name="CuadroTexto 559">
            <a:extLst>
              <a:ext uri="{FF2B5EF4-FFF2-40B4-BE49-F238E27FC236}">
                <a16:creationId xmlns:a16="http://schemas.microsoft.com/office/drawing/2014/main" id="{1F5B5B37-0FD2-04C1-9A1D-D4A02A70E0F7}"/>
              </a:ext>
            </a:extLst>
          </p:cNvPr>
          <p:cNvSpPr txBox="1"/>
          <p:nvPr/>
        </p:nvSpPr>
        <p:spPr>
          <a:xfrm>
            <a:off x="8764263" y="3658955"/>
            <a:ext cx="2245597" cy="1477328"/>
          </a:xfrm>
          <a:prstGeom prst="rect">
            <a:avLst/>
          </a:prstGeom>
          <a:noFill/>
        </p:spPr>
        <p:txBody>
          <a:bodyPr wrap="square" rtlCol="0">
            <a:spAutoFit/>
          </a:bodyPr>
          <a:lstStyle/>
          <a:p>
            <a:pPr algn="ctr">
              <a:spcAft>
                <a:spcPts val="600"/>
              </a:spcAft>
            </a:pPr>
            <a:r>
              <a:rPr lang="en-IE" b="1" dirty="0">
                <a:solidFill>
                  <a:srgbClr val="292668"/>
                </a:solidFill>
              </a:rPr>
              <a:t>Apps til cirkulær økonomi, </a:t>
            </a:r>
            <a:r>
              <a:rPr lang="en-IE" dirty="0">
                <a:solidFill>
                  <a:srgbClr val="292668"/>
                </a:solidFill>
              </a:rPr>
              <a:t>der understøtter genbrug, kompostering og omfordeling.</a:t>
            </a:r>
          </a:p>
        </p:txBody>
      </p:sp>
    </p:spTree>
    <p:extLst>
      <p:ext uri="{BB962C8B-B14F-4D97-AF65-F5344CB8AC3E}">
        <p14:creationId xmlns:p14="http://schemas.microsoft.com/office/powerpoint/2010/main" val="1665697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45CA33-F8FC-8A3B-941B-E7F7C335A014}"/>
              </a:ext>
            </a:extLst>
          </p:cNvPr>
          <p:cNvSpPr>
            <a:spLocks noGrp="1"/>
          </p:cNvSpPr>
          <p:nvPr>
            <p:ph type="body" sz="quarter" idx="16"/>
          </p:nvPr>
        </p:nvSpPr>
        <p:spPr>
          <a:xfrm>
            <a:off x="733406" y="271545"/>
            <a:ext cx="10052954" cy="803654"/>
          </a:xfrm>
        </p:spPr>
        <p:txBody>
          <a:bodyPr/>
          <a:lstStyle/>
          <a:p>
            <a:r>
              <a:rPr lang="en-US" dirty="0"/>
              <a:t>Hvordan teknologien forandrer arbejdsstyrken i fødevarebranchen</a:t>
            </a:r>
            <a:endParaRPr lang="en-IE" dirty="0"/>
          </a:p>
        </p:txBody>
      </p:sp>
      <p:sp>
        <p:nvSpPr>
          <p:cNvPr id="3" name="Text Placeholder 2">
            <a:extLst>
              <a:ext uri="{FF2B5EF4-FFF2-40B4-BE49-F238E27FC236}">
                <a16:creationId xmlns:a16="http://schemas.microsoft.com/office/drawing/2014/main" id="{0C7B38BF-A4BE-22DF-B191-70098C933716}"/>
              </a:ext>
            </a:extLst>
          </p:cNvPr>
          <p:cNvSpPr>
            <a:spLocks noGrp="1"/>
          </p:cNvSpPr>
          <p:nvPr>
            <p:ph type="body" sz="quarter" idx="19"/>
          </p:nvPr>
        </p:nvSpPr>
        <p:spPr>
          <a:xfrm>
            <a:off x="733406" y="1227039"/>
            <a:ext cx="7019116" cy="4250335"/>
          </a:xfrm>
        </p:spPr>
        <p:txBody>
          <a:bodyPr/>
          <a:lstStyle/>
          <a:p>
            <a:pPr>
              <a:spcAft>
                <a:spcPts val="1200"/>
              </a:spcAft>
            </a:pPr>
            <a:r>
              <a:rPr lang="en-US" sz="2200" dirty="0"/>
              <a:t>Digitaliseringen ændrer både roller og kompetencer inden for hotel- og restaurationsbranchen og fødevareproduktionen.</a:t>
            </a:r>
          </a:p>
          <a:p>
            <a:r>
              <a:rPr lang="en-US" sz="2200" b="1" dirty="0"/>
              <a:t>Indvirkning på arbejdsstyrken:</a:t>
            </a:r>
            <a:endParaRPr lang="en-US" sz="2200" dirty="0"/>
          </a:p>
          <a:p>
            <a:pPr marL="342900" indent="-342900">
              <a:spcAft>
                <a:spcPts val="600"/>
              </a:spcAft>
              <a:buFont typeface="Arial" panose="020B0604020202020204" pitchFamily="34" charset="0"/>
              <a:buChar char="•"/>
            </a:pPr>
            <a:r>
              <a:rPr lang="en-US" sz="2200" dirty="0"/>
              <a:t>Rutinemæssige opgaver bliver automatiseret, hvilket frigør personale til aktiviteter med højere værdi.</a:t>
            </a:r>
          </a:p>
          <a:p>
            <a:pPr marL="342900" indent="-342900">
              <a:spcAft>
                <a:spcPts val="600"/>
              </a:spcAft>
              <a:buFont typeface="Arial" panose="020B0604020202020204" pitchFamily="34" charset="0"/>
              <a:buChar char="•"/>
            </a:pPr>
            <a:r>
              <a:rPr lang="en-US" sz="2200" dirty="0"/>
              <a:t>Digitale dashboards understøtter beslutningstagning i realtid.</a:t>
            </a:r>
          </a:p>
          <a:p>
            <a:pPr marL="342900" indent="-342900">
              <a:spcAft>
                <a:spcPts val="600"/>
              </a:spcAft>
              <a:buFont typeface="Arial" panose="020B0604020202020204" pitchFamily="34" charset="0"/>
              <a:buChar char="•"/>
            </a:pPr>
            <a:r>
              <a:rPr lang="en-US" sz="2200" dirty="0"/>
              <a:t>Medarbejderne skal være fortrolige med at bruge apps, skærme og digitale overvågningsværktøjer.</a:t>
            </a:r>
          </a:p>
          <a:p>
            <a:pPr marL="342900" indent="-342900">
              <a:spcAft>
                <a:spcPts val="600"/>
              </a:spcAft>
              <a:buFont typeface="Arial" panose="020B0604020202020204" pitchFamily="34" charset="0"/>
              <a:buChar char="•"/>
            </a:pPr>
            <a:r>
              <a:rPr lang="en-US" sz="2200" dirty="0"/>
              <a:t>Køkkenerne indfører datadrevne arbejdsgange, hvilket forbedrer nøjagtigheden og ansvarligheden.</a:t>
            </a:r>
          </a:p>
          <a:p>
            <a:pPr>
              <a:spcBef>
                <a:spcPts val="600"/>
              </a:spcBef>
            </a:pPr>
            <a:r>
              <a:rPr lang="en-US" sz="2200" b="1" dirty="0"/>
              <a:t>Fremtidige kompetencer:</a:t>
            </a:r>
            <a:br>
              <a:rPr lang="en-US" sz="2200" dirty="0"/>
            </a:br>
            <a:r>
              <a:rPr lang="en-US" sz="2200" dirty="0"/>
              <a:t>Den digitale kultur styrker teamwork, bevidstheden om bæredygtighed og innovationskapaciteten.</a:t>
            </a:r>
          </a:p>
          <a:p>
            <a:endParaRPr lang="en-IE" sz="2200" dirty="0"/>
          </a:p>
        </p:txBody>
      </p:sp>
      <p:pic>
        <p:nvPicPr>
          <p:cNvPr id="5" name="Picture 4" descr="Person working late on a tablet in the office">
            <a:extLst>
              <a:ext uri="{FF2B5EF4-FFF2-40B4-BE49-F238E27FC236}">
                <a16:creationId xmlns:a16="http://schemas.microsoft.com/office/drawing/2014/main" id="{5A0F9A52-41C8-3AAB-681D-5EC4E27F823E}"/>
              </a:ext>
            </a:extLst>
          </p:cNvPr>
          <p:cNvPicPr>
            <a:picLocks noChangeAspect="1"/>
          </p:cNvPicPr>
          <p:nvPr/>
        </p:nvPicPr>
        <p:blipFill>
          <a:blip r:embed="rId2" cstate="screen">
            <a:extLst>
              <a:ext uri="{28A0092B-C50C-407E-A947-70E740481C1C}">
                <a14:useLocalDpi xmlns:a14="http://schemas.microsoft.com/office/drawing/2010/main"/>
              </a:ext>
            </a:extLst>
          </a:blip>
          <a:srcRect b="-3005"/>
          <a:stretch>
            <a:fillRect/>
          </a:stretch>
        </p:blipFill>
        <p:spPr>
          <a:xfrm>
            <a:off x="7677169" y="1227039"/>
            <a:ext cx="3781425" cy="5051254"/>
          </a:xfrm>
          <a:prstGeom prst="rect">
            <a:avLst/>
          </a:prstGeom>
        </p:spPr>
      </p:pic>
    </p:spTree>
    <p:extLst>
      <p:ext uri="{BB962C8B-B14F-4D97-AF65-F5344CB8AC3E}">
        <p14:creationId xmlns:p14="http://schemas.microsoft.com/office/powerpoint/2010/main" val="3530580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6E5CD0-F557-C639-C602-CC4A953CD4E7}"/>
              </a:ext>
            </a:extLst>
          </p:cNvPr>
          <p:cNvSpPr>
            <a:spLocks noGrp="1"/>
          </p:cNvSpPr>
          <p:nvPr>
            <p:ph type="body" sz="quarter" idx="18"/>
          </p:nvPr>
        </p:nvSpPr>
        <p:spPr/>
        <p:txBody>
          <a:bodyPr/>
          <a:lstStyle/>
          <a:p>
            <a:r>
              <a:rPr lang="en-US" dirty="0"/>
              <a:t>Teknologien præger den måde, kunderne interagerer med fødevarevirksomheder på og træffer deres valg.</a:t>
            </a:r>
          </a:p>
          <a:p>
            <a:pPr>
              <a:spcBef>
                <a:spcPts val="600"/>
              </a:spcBef>
            </a:pPr>
            <a:r>
              <a:rPr lang="en-US" b="1" dirty="0"/>
              <a:t>Almindelige værktøjer:</a:t>
            </a:r>
            <a:endParaRPr lang="en-US" dirty="0"/>
          </a:p>
          <a:p>
            <a:pPr marL="342900" indent="-342900">
              <a:spcAft>
                <a:spcPts val="400"/>
              </a:spcAft>
              <a:buFont typeface="Arial" panose="020B0604020202020204" pitchFamily="34" charset="0"/>
              <a:buChar char="•"/>
            </a:pPr>
            <a:r>
              <a:rPr lang="en-US" dirty="0"/>
              <a:t>Menukort med QR-koder og bestillingssystemer</a:t>
            </a:r>
          </a:p>
          <a:p>
            <a:pPr marL="342900" indent="-342900">
              <a:spcAft>
                <a:spcPts val="400"/>
              </a:spcAft>
              <a:buFont typeface="Arial" panose="020B0604020202020204" pitchFamily="34" charset="0"/>
              <a:buChar char="•"/>
            </a:pPr>
            <a:r>
              <a:rPr lang="en-US" dirty="0"/>
              <a:t>Digitale oplysninger om allergener og næringsindhold</a:t>
            </a:r>
          </a:p>
          <a:p>
            <a:pPr marL="342900" indent="-342900">
              <a:spcAft>
                <a:spcPts val="400"/>
              </a:spcAft>
              <a:buFont typeface="Arial" panose="020B0604020202020204" pitchFamily="34" charset="0"/>
              <a:buChar char="•"/>
            </a:pPr>
            <a:r>
              <a:rPr lang="en-US" dirty="0" err="1"/>
              <a:t>Personlige </a:t>
            </a:r>
            <a:r>
              <a:rPr lang="en-US" dirty="0"/>
              <a:t>anbefalinger baseret på enkel AI</a:t>
            </a:r>
          </a:p>
          <a:p>
            <a:pPr marL="342900" indent="-342900">
              <a:spcAft>
                <a:spcPts val="400"/>
              </a:spcAft>
              <a:buFont typeface="Arial" panose="020B0604020202020204" pitchFamily="34" charset="0"/>
              <a:buChar char="•"/>
            </a:pPr>
            <a:r>
              <a:rPr lang="en-US" dirty="0"/>
              <a:t>Online anmeldelser og feedbackkanaler</a:t>
            </a:r>
          </a:p>
          <a:p>
            <a:pPr marL="342900" indent="-342900">
              <a:spcAft>
                <a:spcPts val="400"/>
              </a:spcAft>
              <a:buFont typeface="Arial" panose="020B0604020202020204" pitchFamily="34" charset="0"/>
              <a:buChar char="•"/>
            </a:pPr>
            <a:r>
              <a:rPr lang="en-US" dirty="0"/>
              <a:t>Mobilbetalinger og loyalitetsapps</a:t>
            </a:r>
          </a:p>
          <a:p>
            <a:pPr>
              <a:spcBef>
                <a:spcPts val="600"/>
              </a:spcBef>
            </a:pPr>
            <a:r>
              <a:rPr lang="en-US" b="1" dirty="0"/>
              <a:t>Værdi for fødevaresystemet:</a:t>
            </a:r>
            <a:endParaRPr lang="en-US" dirty="0"/>
          </a:p>
          <a:p>
            <a:pPr marL="342900" indent="-342900">
              <a:spcAft>
                <a:spcPts val="400"/>
              </a:spcAft>
              <a:buFont typeface="Arial" panose="020B0604020202020204" pitchFamily="34" charset="0"/>
              <a:buChar char="•"/>
            </a:pPr>
            <a:r>
              <a:rPr lang="en-US" dirty="0"/>
              <a:t>Større gennemsigtighed</a:t>
            </a:r>
          </a:p>
          <a:p>
            <a:pPr marL="342900" indent="-342900">
              <a:spcAft>
                <a:spcPts val="400"/>
              </a:spcAft>
              <a:buFont typeface="Arial" panose="020B0604020202020204" pitchFamily="34" charset="0"/>
              <a:buChar char="•"/>
            </a:pPr>
            <a:r>
              <a:rPr lang="en-US" dirty="0"/>
              <a:t>Forbedret kundeoplevelse</a:t>
            </a:r>
          </a:p>
          <a:p>
            <a:pPr marL="342900" indent="-342900">
              <a:spcAft>
                <a:spcPts val="400"/>
              </a:spcAft>
              <a:buFont typeface="Arial" panose="020B0604020202020204" pitchFamily="34" charset="0"/>
              <a:buChar char="•"/>
            </a:pPr>
            <a:r>
              <a:rPr lang="en-US" dirty="0"/>
              <a:t>Øget tillid og sikkerhed</a:t>
            </a:r>
          </a:p>
          <a:p>
            <a:pPr marL="342900" indent="-342900">
              <a:spcAft>
                <a:spcPts val="400"/>
              </a:spcAft>
              <a:buFont typeface="Arial" panose="020B0604020202020204" pitchFamily="34" charset="0"/>
              <a:buChar char="•"/>
            </a:pPr>
            <a:r>
              <a:rPr lang="en-US" dirty="0"/>
              <a:t>Mere bæredygtig </a:t>
            </a:r>
            <a:r>
              <a:rPr lang="en-US" dirty="0" err="1"/>
              <a:t>købsadfærd</a:t>
            </a:r>
            <a:endParaRPr lang="en-US" dirty="0"/>
          </a:p>
          <a:p>
            <a:endParaRPr lang="en-IE" dirty="0"/>
          </a:p>
        </p:txBody>
      </p:sp>
      <p:sp>
        <p:nvSpPr>
          <p:cNvPr id="3" name="Text Placeholder 2">
            <a:extLst>
              <a:ext uri="{FF2B5EF4-FFF2-40B4-BE49-F238E27FC236}">
                <a16:creationId xmlns:a16="http://schemas.microsoft.com/office/drawing/2014/main" id="{E43C9563-C955-C0F7-E053-878BA96C67DD}"/>
              </a:ext>
            </a:extLst>
          </p:cNvPr>
          <p:cNvSpPr>
            <a:spLocks noGrp="1"/>
          </p:cNvSpPr>
          <p:nvPr>
            <p:ph type="body" sz="quarter" idx="16"/>
          </p:nvPr>
        </p:nvSpPr>
        <p:spPr>
          <a:xfrm>
            <a:off x="600998" y="548763"/>
            <a:ext cx="3472237" cy="1774519"/>
          </a:xfrm>
        </p:spPr>
        <p:txBody>
          <a:bodyPr/>
          <a:lstStyle/>
          <a:p>
            <a:r>
              <a:rPr lang="en-IE" dirty="0">
                <a:solidFill>
                  <a:srgbClr val="F26F46"/>
                </a:solidFill>
              </a:rPr>
              <a:t>Kundevendte digitale værktøjer</a:t>
            </a:r>
          </a:p>
          <a:p>
            <a:endParaRPr lang="en-IE" dirty="0">
              <a:solidFill>
                <a:srgbClr val="F26F46"/>
              </a:solidFill>
            </a:endParaRPr>
          </a:p>
        </p:txBody>
      </p:sp>
      <p:pic>
        <p:nvPicPr>
          <p:cNvPr id="7" name="Picture 6" descr="Workers at coffee shop with menu in the background">
            <a:extLst>
              <a:ext uri="{FF2B5EF4-FFF2-40B4-BE49-F238E27FC236}">
                <a16:creationId xmlns:a16="http://schemas.microsoft.com/office/drawing/2014/main" id="{056E2711-CB6E-E074-C5EC-280CC42443B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69127" y="1940955"/>
            <a:ext cx="3805709" cy="4552210"/>
          </a:xfrm>
          <a:prstGeom prst="rect">
            <a:avLst/>
          </a:prstGeom>
        </p:spPr>
      </p:pic>
    </p:spTree>
    <p:extLst>
      <p:ext uri="{BB962C8B-B14F-4D97-AF65-F5344CB8AC3E}">
        <p14:creationId xmlns:p14="http://schemas.microsoft.com/office/powerpoint/2010/main" val="1447383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lant growing in a container&#10;&#10;AI-generated content may be incorrect.">
            <a:extLst>
              <a:ext uri="{FF2B5EF4-FFF2-40B4-BE49-F238E27FC236}">
                <a16:creationId xmlns:a16="http://schemas.microsoft.com/office/drawing/2014/main" id="{DE91A286-1B45-0420-9302-618541AC67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388401" y="385460"/>
            <a:ext cx="4107750" cy="6087079"/>
          </a:xfrm>
        </p:spPr>
      </p:pic>
      <p:sp>
        <p:nvSpPr>
          <p:cNvPr id="36" name="Text Placeholder 35">
            <a:extLst>
              <a:ext uri="{FF2B5EF4-FFF2-40B4-BE49-F238E27FC236}">
                <a16:creationId xmlns:a16="http://schemas.microsoft.com/office/drawing/2014/main" id="{7F849E53-075F-1C59-7F7C-AD47D2309662}"/>
              </a:ext>
            </a:extLst>
          </p:cNvPr>
          <p:cNvSpPr txBox="1">
            <a:spLocks noGrp="1"/>
          </p:cNvSpPr>
          <p:nvPr>
            <p:ph type="body" sz="quarter" idx="18"/>
          </p:nvPr>
        </p:nvSpPr>
        <p:spPr>
          <a:xfrm>
            <a:off x="4822604" y="1260200"/>
            <a:ext cx="6744085" cy="4337598"/>
          </a:xfrm>
          <a:prstGeom prst="rect">
            <a:avLst/>
          </a:prstGeom>
          <a:noFill/>
        </p:spPr>
        <p:txBody>
          <a:bodyPr wrap="square">
            <a:spAutoFit/>
          </a:bodyPr>
          <a:lstStyle/>
          <a:p>
            <a:r>
              <a:rPr lang="en-US" dirty="0"/>
              <a:t>I et </a:t>
            </a:r>
            <a:r>
              <a:rPr lang="en-US" dirty="0" err="1"/>
              <a:t>digitaliseret </a:t>
            </a:r>
            <a:r>
              <a:rPr lang="en-US" dirty="0"/>
              <a:t>fødevaresystem udveksles der løbende information mellem </a:t>
            </a:r>
            <a:r>
              <a:rPr lang="en-US" b="1" dirty="0">
                <a:solidFill>
                  <a:srgbClr val="F26F46"/>
                </a:solidFill>
              </a:rPr>
              <a:t>kunder, fødevarevirksomheder og myndigheder </a:t>
            </a:r>
            <a:r>
              <a:rPr lang="en-US" dirty="0"/>
              <a:t>via datadeling i realtid. </a:t>
            </a:r>
          </a:p>
          <a:p>
            <a:r>
              <a:rPr lang="en-US" dirty="0"/>
              <a:t>Denne udveksling muliggør bedre beslutningstagning, øget sikkerhed, større gennemsigtighed og mere bæredygtige praksis i hele fødevarekæden.</a:t>
            </a:r>
          </a:p>
          <a:p>
            <a:r>
              <a:rPr lang="en-US" sz="2200" dirty="0"/>
              <a:t>Ifølge </a:t>
            </a:r>
            <a:r>
              <a:rPr lang="en-US" sz="2200" dirty="0">
                <a:hlinkClick r:id="rId3"/>
              </a:rPr>
              <a:t>WEF-rapporten </a:t>
            </a:r>
            <a:r>
              <a:rPr lang="en-US" sz="2200" dirty="0"/>
              <a:t>kan digitale værktøjer dog kun transformere de globale fødevaresystemer, hvis vi skaber de </a:t>
            </a:r>
            <a:r>
              <a:rPr lang="en-US" sz="2200" b="1" i="1" dirty="0"/>
              <a:t>forudsætninger </a:t>
            </a:r>
            <a:r>
              <a:rPr lang="en-US" sz="2200" b="1" dirty="0"/>
              <a:t>– styring, tillid, interoperabilitet, incitamenter og langsigtet samarbejde </a:t>
            </a:r>
            <a:r>
              <a:rPr lang="en-US" sz="2200" dirty="0"/>
              <a:t>– der er nødvendige for, at værktøjerne rent faktisk fungerer for landmænd, forsyningskæder og forbrugere.</a:t>
            </a:r>
            <a:endParaRPr lang="en-IE" sz="2200" dirty="0"/>
          </a:p>
        </p:txBody>
      </p:sp>
      <p:sp>
        <p:nvSpPr>
          <p:cNvPr id="6" name="TextBox 5">
            <a:extLst>
              <a:ext uri="{FF2B5EF4-FFF2-40B4-BE49-F238E27FC236}">
                <a16:creationId xmlns:a16="http://schemas.microsoft.com/office/drawing/2014/main" id="{EA152E0F-D55A-C302-40BC-C6197BEE96E6}"/>
              </a:ext>
            </a:extLst>
          </p:cNvPr>
          <p:cNvSpPr txBox="1"/>
          <p:nvPr/>
        </p:nvSpPr>
        <p:spPr>
          <a:xfrm>
            <a:off x="3872621" y="385460"/>
            <a:ext cx="6744084" cy="646331"/>
          </a:xfrm>
          <a:prstGeom prst="rect">
            <a:avLst/>
          </a:prstGeom>
          <a:solidFill>
            <a:schemeClr val="bg1"/>
          </a:solidFill>
        </p:spPr>
        <p:txBody>
          <a:bodyPr wrap="square">
            <a:spAutoFit/>
          </a:bodyPr>
          <a:lstStyle/>
          <a:p>
            <a:r>
              <a:rPr kumimoji="0" lang="en-IE" sz="3600" b="1" i="0" u="none" strike="noStrike" kern="1200" cap="none" spc="0" normalizeH="0" baseline="0" noProof="0" dirty="0">
                <a:ln>
                  <a:noFill/>
                </a:ln>
                <a:solidFill>
                  <a:srgbClr val="F26650"/>
                </a:solidFill>
                <a:effectLst/>
                <a:uLnTx/>
                <a:uFillTx/>
                <a:latin typeface="Calibri" panose="020F0502020204030204"/>
                <a:ea typeface="+mn-ea"/>
                <a:cs typeface="+mn-cs"/>
              </a:rPr>
              <a:t>Et digitaliseret fødevaresystem</a:t>
            </a:r>
            <a:endParaRPr lang="en-IE" dirty="0"/>
          </a:p>
        </p:txBody>
      </p:sp>
    </p:spTree>
    <p:extLst>
      <p:ext uri="{BB962C8B-B14F-4D97-AF65-F5344CB8AC3E}">
        <p14:creationId xmlns:p14="http://schemas.microsoft.com/office/powerpoint/2010/main" val="4026175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9A734-D66B-BF31-3417-D70FBE8C4551}"/>
              </a:ext>
            </a:extLst>
          </p:cNvPr>
          <p:cNvSpPr>
            <a:spLocks noGrp="1"/>
          </p:cNvSpPr>
          <p:nvPr>
            <p:ph type="body" sz="quarter" idx="16"/>
          </p:nvPr>
        </p:nvSpPr>
        <p:spPr>
          <a:xfrm>
            <a:off x="847338" y="561243"/>
            <a:ext cx="10372744" cy="803654"/>
          </a:xfrm>
        </p:spPr>
        <p:txBody>
          <a:bodyPr/>
          <a:lstStyle/>
          <a:p>
            <a:r>
              <a:rPr lang="en-IE" dirty="0"/>
              <a:t>Informationsstrømmen i et digitaliseret fødevaresystem</a:t>
            </a:r>
          </a:p>
        </p:txBody>
      </p:sp>
      <p:sp>
        <p:nvSpPr>
          <p:cNvPr id="5" name="Isosceles Triangle 4">
            <a:extLst>
              <a:ext uri="{FF2B5EF4-FFF2-40B4-BE49-F238E27FC236}">
                <a16:creationId xmlns:a16="http://schemas.microsoft.com/office/drawing/2014/main" id="{A7111B7D-CBD0-83C3-81BA-52B914293D98}"/>
              </a:ext>
            </a:extLst>
          </p:cNvPr>
          <p:cNvSpPr/>
          <p:nvPr/>
        </p:nvSpPr>
        <p:spPr>
          <a:xfrm>
            <a:off x="4089481" y="1938743"/>
            <a:ext cx="3499793" cy="3342574"/>
          </a:xfrm>
          <a:prstGeom prst="triangle">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TextBox 5">
            <a:extLst>
              <a:ext uri="{FF2B5EF4-FFF2-40B4-BE49-F238E27FC236}">
                <a16:creationId xmlns:a16="http://schemas.microsoft.com/office/drawing/2014/main" id="{D31C8634-1DCF-6A83-6524-CFAAE38A8DD3}"/>
              </a:ext>
            </a:extLst>
          </p:cNvPr>
          <p:cNvSpPr txBox="1"/>
          <p:nvPr/>
        </p:nvSpPr>
        <p:spPr>
          <a:xfrm>
            <a:off x="5368375" y="1754077"/>
            <a:ext cx="1200727" cy="369332"/>
          </a:xfrm>
          <a:prstGeom prst="rect">
            <a:avLst/>
          </a:prstGeom>
          <a:solidFill>
            <a:srgbClr val="B2CFAD"/>
          </a:solidFill>
        </p:spPr>
        <p:txBody>
          <a:bodyPr wrap="square" rtlCol="0">
            <a:spAutoFit/>
          </a:bodyPr>
          <a:lstStyle/>
          <a:p>
            <a:r>
              <a:rPr lang="en-IE" b="1" dirty="0">
                <a:solidFill>
                  <a:srgbClr val="292668"/>
                </a:solidFill>
              </a:rPr>
              <a:t>Kunder</a:t>
            </a:r>
          </a:p>
        </p:txBody>
      </p:sp>
      <p:sp>
        <p:nvSpPr>
          <p:cNvPr id="7" name="TextBox 6">
            <a:extLst>
              <a:ext uri="{FF2B5EF4-FFF2-40B4-BE49-F238E27FC236}">
                <a16:creationId xmlns:a16="http://schemas.microsoft.com/office/drawing/2014/main" id="{8816CAB8-0028-7385-E5DA-3748051D7307}"/>
              </a:ext>
            </a:extLst>
          </p:cNvPr>
          <p:cNvSpPr txBox="1"/>
          <p:nvPr/>
        </p:nvSpPr>
        <p:spPr>
          <a:xfrm>
            <a:off x="2356315" y="5002421"/>
            <a:ext cx="2159097" cy="646331"/>
          </a:xfrm>
          <a:prstGeom prst="rect">
            <a:avLst/>
          </a:prstGeom>
          <a:solidFill>
            <a:srgbClr val="B2CFAD"/>
          </a:solidFill>
        </p:spPr>
        <p:txBody>
          <a:bodyPr wrap="square" rtlCol="0">
            <a:spAutoFit/>
          </a:bodyPr>
          <a:lstStyle/>
          <a:p>
            <a:r>
              <a:rPr lang="en-IE" b="1" dirty="0">
                <a:solidFill>
                  <a:srgbClr val="292668"/>
                </a:solidFill>
              </a:rPr>
              <a:t>Fødevarevirksomheder</a:t>
            </a:r>
          </a:p>
        </p:txBody>
      </p:sp>
      <p:sp>
        <p:nvSpPr>
          <p:cNvPr id="8" name="TextBox 7">
            <a:extLst>
              <a:ext uri="{FF2B5EF4-FFF2-40B4-BE49-F238E27FC236}">
                <a16:creationId xmlns:a16="http://schemas.microsoft.com/office/drawing/2014/main" id="{A209AF6D-FEDA-1F6B-E9DE-043B26E7A575}"/>
              </a:ext>
            </a:extLst>
          </p:cNvPr>
          <p:cNvSpPr txBox="1"/>
          <p:nvPr/>
        </p:nvSpPr>
        <p:spPr>
          <a:xfrm>
            <a:off x="7544051" y="4928832"/>
            <a:ext cx="1570132" cy="369332"/>
          </a:xfrm>
          <a:prstGeom prst="rect">
            <a:avLst/>
          </a:prstGeom>
          <a:solidFill>
            <a:srgbClr val="B2CFAD"/>
          </a:solidFill>
        </p:spPr>
        <p:txBody>
          <a:bodyPr wrap="square" rtlCol="0">
            <a:spAutoFit/>
          </a:bodyPr>
          <a:lstStyle/>
          <a:p>
            <a:r>
              <a:rPr lang="en-IE" b="1" dirty="0">
                <a:solidFill>
                  <a:srgbClr val="292668"/>
                </a:solidFill>
              </a:rPr>
              <a:t>Myndigheder</a:t>
            </a:r>
          </a:p>
        </p:txBody>
      </p:sp>
      <p:pic>
        <p:nvPicPr>
          <p:cNvPr id="10" name="Graphic 9" descr="Store outline">
            <a:extLst>
              <a:ext uri="{FF2B5EF4-FFF2-40B4-BE49-F238E27FC236}">
                <a16:creationId xmlns:a16="http://schemas.microsoft.com/office/drawing/2014/main" id="{1B69BE9C-53FB-5597-460D-B431A99C48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44879" y="4162210"/>
            <a:ext cx="914400" cy="914400"/>
          </a:xfrm>
          <a:prstGeom prst="rect">
            <a:avLst/>
          </a:prstGeom>
        </p:spPr>
      </p:pic>
      <p:pic>
        <p:nvPicPr>
          <p:cNvPr id="12" name="Graphic 11" descr="Remote work outline">
            <a:extLst>
              <a:ext uri="{FF2B5EF4-FFF2-40B4-BE49-F238E27FC236}">
                <a16:creationId xmlns:a16="http://schemas.microsoft.com/office/drawing/2014/main" id="{EF155ADB-D771-5C17-3441-7237359A9C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39009" y="3910347"/>
            <a:ext cx="914400" cy="914400"/>
          </a:xfrm>
          <a:prstGeom prst="rect">
            <a:avLst/>
          </a:prstGeom>
        </p:spPr>
      </p:pic>
      <p:pic>
        <p:nvPicPr>
          <p:cNvPr id="14" name="Graphic 13" descr="Children outline">
            <a:extLst>
              <a:ext uri="{FF2B5EF4-FFF2-40B4-BE49-F238E27FC236}">
                <a16:creationId xmlns:a16="http://schemas.microsoft.com/office/drawing/2014/main" id="{291FF02E-1619-5C7E-6DD5-44DE634F091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04283" y="1103268"/>
            <a:ext cx="914400" cy="914400"/>
          </a:xfrm>
          <a:prstGeom prst="rect">
            <a:avLst/>
          </a:prstGeom>
        </p:spPr>
      </p:pic>
      <p:sp>
        <p:nvSpPr>
          <p:cNvPr id="15" name="TextBox 14">
            <a:extLst>
              <a:ext uri="{FF2B5EF4-FFF2-40B4-BE49-F238E27FC236}">
                <a16:creationId xmlns:a16="http://schemas.microsoft.com/office/drawing/2014/main" id="{EE353B6E-2AB8-34A8-EC18-A65D3F1BC08A}"/>
              </a:ext>
            </a:extLst>
          </p:cNvPr>
          <p:cNvSpPr txBox="1"/>
          <p:nvPr/>
        </p:nvSpPr>
        <p:spPr>
          <a:xfrm>
            <a:off x="5225211" y="2866937"/>
            <a:ext cx="1200727" cy="923330"/>
          </a:xfrm>
          <a:prstGeom prst="rect">
            <a:avLst/>
          </a:prstGeom>
          <a:noFill/>
        </p:spPr>
        <p:txBody>
          <a:bodyPr wrap="square" rtlCol="0">
            <a:spAutoFit/>
          </a:bodyPr>
          <a:lstStyle/>
          <a:p>
            <a:pPr algn="ctr"/>
            <a:r>
              <a:rPr lang="en-IE" b="1" dirty="0">
                <a:solidFill>
                  <a:schemeClr val="bg1"/>
                </a:solidFill>
              </a:rPr>
              <a:t>Digitaliseret fødevaresystem</a:t>
            </a:r>
          </a:p>
        </p:txBody>
      </p:sp>
      <p:sp>
        <p:nvSpPr>
          <p:cNvPr id="16" name="TextBox 15">
            <a:extLst>
              <a:ext uri="{FF2B5EF4-FFF2-40B4-BE49-F238E27FC236}">
                <a16:creationId xmlns:a16="http://schemas.microsoft.com/office/drawing/2014/main" id="{98710C7B-AB45-71A8-981A-CD2F87D052F4}"/>
              </a:ext>
            </a:extLst>
          </p:cNvPr>
          <p:cNvSpPr txBox="1"/>
          <p:nvPr/>
        </p:nvSpPr>
        <p:spPr>
          <a:xfrm>
            <a:off x="4912623" y="3708308"/>
            <a:ext cx="2495401" cy="1384995"/>
          </a:xfrm>
          <a:prstGeom prst="rect">
            <a:avLst/>
          </a:prstGeom>
          <a:noFill/>
        </p:spPr>
        <p:txBody>
          <a:bodyPr wrap="square" rtlCol="0">
            <a:spAutoFit/>
          </a:bodyPr>
          <a:lstStyle/>
          <a:p>
            <a:pPr marL="108000" indent="-108000">
              <a:buFont typeface="Arial" panose="020B0604020202020204" pitchFamily="34" charset="0"/>
              <a:buChar char="•"/>
            </a:pPr>
            <a:r>
              <a:rPr lang="en-IE" sz="1400" dirty="0">
                <a:solidFill>
                  <a:srgbClr val="292668"/>
                </a:solidFill>
              </a:rPr>
              <a:t>IoT – Internet of Food</a:t>
            </a:r>
          </a:p>
          <a:p>
            <a:pPr marL="108000" indent="-108000">
              <a:buFont typeface="Arial" panose="020B0604020202020204" pitchFamily="34" charset="0"/>
              <a:buChar char="•"/>
            </a:pPr>
            <a:r>
              <a:rPr lang="en-IE" sz="1400" dirty="0">
                <a:solidFill>
                  <a:srgbClr val="292668"/>
                </a:solidFill>
              </a:rPr>
              <a:t>Big Data</a:t>
            </a:r>
          </a:p>
          <a:p>
            <a:pPr marL="108000" indent="-108000">
              <a:buFont typeface="Arial" panose="020B0604020202020204" pitchFamily="34" charset="0"/>
              <a:buChar char="•"/>
            </a:pPr>
            <a:r>
              <a:rPr lang="en-IE" sz="1400" dirty="0">
                <a:solidFill>
                  <a:srgbClr val="292668"/>
                </a:solidFill>
              </a:rPr>
              <a:t>E-kommunikation</a:t>
            </a:r>
          </a:p>
          <a:p>
            <a:pPr marL="108000" indent="-108000">
              <a:buFont typeface="Arial" panose="020B0604020202020204" pitchFamily="34" charset="0"/>
              <a:buChar char="•"/>
            </a:pPr>
            <a:r>
              <a:rPr lang="en-IE" sz="1400" dirty="0">
                <a:solidFill>
                  <a:srgbClr val="292668"/>
                </a:solidFill>
              </a:rPr>
              <a:t>E-handel</a:t>
            </a:r>
          </a:p>
          <a:p>
            <a:pPr marL="108000" indent="-108000">
              <a:buFont typeface="Arial" panose="020B0604020202020204" pitchFamily="34" charset="0"/>
              <a:buChar char="•"/>
            </a:pPr>
            <a:r>
              <a:rPr lang="en-IE" sz="1400" dirty="0">
                <a:solidFill>
                  <a:srgbClr val="292668"/>
                </a:solidFill>
              </a:rPr>
              <a:t>Intelligent produktion</a:t>
            </a:r>
          </a:p>
          <a:p>
            <a:pPr marL="108000" indent="-108000">
              <a:buFont typeface="Arial" panose="020B0604020202020204" pitchFamily="34" charset="0"/>
              <a:buChar char="•"/>
            </a:pPr>
            <a:r>
              <a:rPr lang="en-IE" sz="1400" dirty="0">
                <a:solidFill>
                  <a:srgbClr val="292668"/>
                </a:solidFill>
              </a:rPr>
              <a:t>Intelligente tjenester</a:t>
            </a:r>
          </a:p>
        </p:txBody>
      </p:sp>
      <p:pic>
        <p:nvPicPr>
          <p:cNvPr id="18" name="Graphic 17" descr="Line arrow: Clockwise curve with solid fill">
            <a:extLst>
              <a:ext uri="{FF2B5EF4-FFF2-40B4-BE49-F238E27FC236}">
                <a16:creationId xmlns:a16="http://schemas.microsoft.com/office/drawing/2014/main" id="{D815BB79-A456-CFF4-2187-E2BE7F86A79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8400516">
            <a:off x="6249398" y="4943131"/>
            <a:ext cx="1374442" cy="1374442"/>
          </a:xfrm>
          <a:prstGeom prst="rect">
            <a:avLst/>
          </a:prstGeom>
        </p:spPr>
      </p:pic>
      <p:pic>
        <p:nvPicPr>
          <p:cNvPr id="21" name="Graphic 20" descr="Line arrow: Clockwise curve with solid fill">
            <a:extLst>
              <a:ext uri="{FF2B5EF4-FFF2-40B4-BE49-F238E27FC236}">
                <a16:creationId xmlns:a16="http://schemas.microsoft.com/office/drawing/2014/main" id="{6407967C-A730-E2F2-2F02-3D12FC5BC60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2413485">
            <a:off x="6150070" y="2006022"/>
            <a:ext cx="1281003" cy="1281003"/>
          </a:xfrm>
          <a:prstGeom prst="rect">
            <a:avLst/>
          </a:prstGeom>
        </p:spPr>
      </p:pic>
      <p:pic>
        <p:nvPicPr>
          <p:cNvPr id="22" name="Graphic 21" descr="Line arrow: Clockwise curve with solid fill">
            <a:extLst>
              <a:ext uri="{FF2B5EF4-FFF2-40B4-BE49-F238E27FC236}">
                <a16:creationId xmlns:a16="http://schemas.microsoft.com/office/drawing/2014/main" id="{5CB578DF-9144-9327-A2E0-CAD34A231E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4758734">
            <a:off x="3381933" y="3512450"/>
            <a:ext cx="1374442" cy="1374442"/>
          </a:xfrm>
          <a:prstGeom prst="rect">
            <a:avLst/>
          </a:prstGeom>
        </p:spPr>
      </p:pic>
      <p:sp>
        <p:nvSpPr>
          <p:cNvPr id="24" name="TextBox 23">
            <a:extLst>
              <a:ext uri="{FF2B5EF4-FFF2-40B4-BE49-F238E27FC236}">
                <a16:creationId xmlns:a16="http://schemas.microsoft.com/office/drawing/2014/main" id="{7EA209A1-A951-C4EC-5720-2D9F602CA6B6}"/>
              </a:ext>
            </a:extLst>
          </p:cNvPr>
          <p:cNvSpPr txBox="1"/>
          <p:nvPr/>
        </p:nvSpPr>
        <p:spPr>
          <a:xfrm>
            <a:off x="1248938" y="5350154"/>
            <a:ext cx="3266473" cy="830997"/>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292668"/>
                </a:solidFill>
              </a:rPr>
              <a:t>Regionale og globale netværksforbindelser</a:t>
            </a:r>
          </a:p>
          <a:p>
            <a:pPr marL="285750" indent="-285750">
              <a:buFont typeface="Arial" panose="020B0604020202020204" pitchFamily="34" charset="0"/>
              <a:buChar char="•"/>
            </a:pPr>
            <a:r>
              <a:rPr lang="en-US" sz="1600" dirty="0">
                <a:solidFill>
                  <a:srgbClr val="292668"/>
                </a:solidFill>
              </a:rPr>
              <a:t>Markedsanalyse</a:t>
            </a:r>
          </a:p>
          <a:p>
            <a:pPr marL="285750" indent="-285750">
              <a:buFont typeface="Arial" panose="020B0604020202020204" pitchFamily="34" charset="0"/>
              <a:buChar char="•"/>
            </a:pPr>
            <a:r>
              <a:rPr lang="en-US" sz="1600" dirty="0">
                <a:solidFill>
                  <a:srgbClr val="292668"/>
                </a:solidFill>
              </a:rPr>
              <a:t>Forbedret kvalitetskontrol</a:t>
            </a:r>
          </a:p>
        </p:txBody>
      </p:sp>
      <p:pic>
        <p:nvPicPr>
          <p:cNvPr id="25" name="Graphic 24" descr="Line arrow: Clockwise curve with solid fill">
            <a:extLst>
              <a:ext uri="{FF2B5EF4-FFF2-40B4-BE49-F238E27FC236}">
                <a16:creationId xmlns:a16="http://schemas.microsoft.com/office/drawing/2014/main" id="{A0CECC76-6EDF-B675-0453-E0772EE98D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200000">
            <a:off x="3961190" y="5045966"/>
            <a:ext cx="1398895" cy="1398895"/>
          </a:xfrm>
          <a:prstGeom prst="rect">
            <a:avLst/>
          </a:prstGeom>
        </p:spPr>
      </p:pic>
      <p:sp>
        <p:nvSpPr>
          <p:cNvPr id="26" name="TextBox 25">
            <a:extLst>
              <a:ext uri="{FF2B5EF4-FFF2-40B4-BE49-F238E27FC236}">
                <a16:creationId xmlns:a16="http://schemas.microsoft.com/office/drawing/2014/main" id="{51E22F92-CA2C-6113-66E3-8D406C30B627}"/>
              </a:ext>
            </a:extLst>
          </p:cNvPr>
          <p:cNvSpPr txBox="1"/>
          <p:nvPr/>
        </p:nvSpPr>
        <p:spPr>
          <a:xfrm>
            <a:off x="1022133" y="3214312"/>
            <a:ext cx="2563184" cy="830997"/>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55854D"/>
                </a:solidFill>
              </a:rPr>
              <a:t>Virksomhedsoplysninger</a:t>
            </a:r>
          </a:p>
          <a:p>
            <a:pPr marL="285750" indent="-285750">
              <a:buFont typeface="Arial" panose="020B0604020202020204" pitchFamily="34" charset="0"/>
              <a:buChar char="•"/>
            </a:pPr>
            <a:r>
              <a:rPr lang="en-US" sz="1600" dirty="0">
                <a:solidFill>
                  <a:srgbClr val="55854D"/>
                </a:solidFill>
              </a:rPr>
              <a:t>Markedstransaktioner</a:t>
            </a:r>
          </a:p>
          <a:p>
            <a:pPr marL="285750" indent="-285750">
              <a:buFont typeface="Arial" panose="020B0604020202020204" pitchFamily="34" charset="0"/>
              <a:buChar char="•"/>
            </a:pPr>
            <a:r>
              <a:rPr lang="en-US" sz="1600" dirty="0">
                <a:solidFill>
                  <a:srgbClr val="55854D"/>
                </a:solidFill>
              </a:rPr>
              <a:t>Pris- og fødevareomkostningsdata</a:t>
            </a:r>
          </a:p>
        </p:txBody>
      </p:sp>
      <p:pic>
        <p:nvPicPr>
          <p:cNvPr id="27" name="Graphic 26" descr="Line arrow: Clockwise curve with solid fill">
            <a:extLst>
              <a:ext uri="{FF2B5EF4-FFF2-40B4-BE49-F238E27FC236}">
                <a16:creationId xmlns:a16="http://schemas.microsoft.com/office/drawing/2014/main" id="{7C550803-48E6-62A6-782F-9192E5F69EF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9383929">
            <a:off x="6746434" y="3465229"/>
            <a:ext cx="1384482" cy="1384482"/>
          </a:xfrm>
          <a:prstGeom prst="rect">
            <a:avLst/>
          </a:prstGeom>
        </p:spPr>
      </p:pic>
      <p:pic>
        <p:nvPicPr>
          <p:cNvPr id="28" name="Graphic 27" descr="Line arrow: Clockwise curve with solid fill">
            <a:extLst>
              <a:ext uri="{FF2B5EF4-FFF2-40B4-BE49-F238E27FC236}">
                <a16:creationId xmlns:a16="http://schemas.microsoft.com/office/drawing/2014/main" id="{827F9C60-A925-4EB2-36F8-12B72F227DD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440867">
            <a:off x="4139502" y="1838187"/>
            <a:ext cx="1397676" cy="1397676"/>
          </a:xfrm>
          <a:prstGeom prst="rect">
            <a:avLst/>
          </a:prstGeom>
        </p:spPr>
      </p:pic>
      <p:sp>
        <p:nvSpPr>
          <p:cNvPr id="30" name="TextBox 29">
            <a:extLst>
              <a:ext uri="{FF2B5EF4-FFF2-40B4-BE49-F238E27FC236}">
                <a16:creationId xmlns:a16="http://schemas.microsoft.com/office/drawing/2014/main" id="{164DA92A-10AD-FEA9-F15D-9F001AEA7359}"/>
              </a:ext>
            </a:extLst>
          </p:cNvPr>
          <p:cNvSpPr txBox="1"/>
          <p:nvPr/>
        </p:nvSpPr>
        <p:spPr>
          <a:xfrm>
            <a:off x="2727321" y="1661891"/>
            <a:ext cx="2122747" cy="1323439"/>
          </a:xfrm>
          <a:prstGeom prst="rect">
            <a:avLst/>
          </a:prstGeom>
          <a:noFill/>
        </p:spPr>
        <p:txBody>
          <a:bodyPr wrap="square">
            <a:spAutoFit/>
          </a:bodyPr>
          <a:lstStyle/>
          <a:p>
            <a:r>
              <a:rPr lang="en-IE" sz="1600" dirty="0">
                <a:solidFill>
                  <a:srgbClr val="292668"/>
                </a:solidFill>
              </a:rPr>
              <a:t>Velinformerede beslutninger om:</a:t>
            </a:r>
          </a:p>
          <a:p>
            <a:pPr marL="285750" indent="-285750">
              <a:buFont typeface="Arial" panose="020B0604020202020204" pitchFamily="34" charset="0"/>
              <a:buChar char="•"/>
            </a:pPr>
            <a:r>
              <a:rPr lang="en-IE" sz="1600" dirty="0">
                <a:solidFill>
                  <a:srgbClr val="292668"/>
                </a:solidFill>
              </a:rPr>
              <a:t>Tilgængelighed</a:t>
            </a:r>
          </a:p>
          <a:p>
            <a:pPr marL="285750" indent="-285750">
              <a:buFont typeface="Arial" panose="020B0604020202020204" pitchFamily="34" charset="0"/>
              <a:buChar char="•"/>
            </a:pPr>
            <a:r>
              <a:rPr lang="en-IE" sz="1600" dirty="0">
                <a:solidFill>
                  <a:srgbClr val="292668"/>
                </a:solidFill>
              </a:rPr>
              <a:t>Tilgængelighed</a:t>
            </a:r>
          </a:p>
          <a:p>
            <a:pPr marL="285750" indent="-285750">
              <a:buFont typeface="Arial" panose="020B0604020202020204" pitchFamily="34" charset="0"/>
              <a:buChar char="•"/>
            </a:pPr>
            <a:r>
              <a:rPr lang="en-IE" sz="1600" dirty="0">
                <a:solidFill>
                  <a:srgbClr val="292668"/>
                </a:solidFill>
              </a:rPr>
              <a:t>Tilstrækkelighed</a:t>
            </a:r>
          </a:p>
          <a:p>
            <a:pPr marL="285750" indent="-285750">
              <a:buFont typeface="Arial" panose="020B0604020202020204" pitchFamily="34" charset="0"/>
              <a:buChar char="•"/>
            </a:pPr>
            <a:r>
              <a:rPr lang="en-IE" sz="1600" dirty="0">
                <a:solidFill>
                  <a:srgbClr val="292668"/>
                </a:solidFill>
              </a:rPr>
              <a:t>Overkommelighed</a:t>
            </a:r>
          </a:p>
        </p:txBody>
      </p:sp>
      <p:sp>
        <p:nvSpPr>
          <p:cNvPr id="31" name="TextBox 30">
            <a:extLst>
              <a:ext uri="{FF2B5EF4-FFF2-40B4-BE49-F238E27FC236}">
                <a16:creationId xmlns:a16="http://schemas.microsoft.com/office/drawing/2014/main" id="{4108CBC1-99D0-EEE0-77A3-5F87CF0EE82A}"/>
              </a:ext>
            </a:extLst>
          </p:cNvPr>
          <p:cNvSpPr txBox="1"/>
          <p:nvPr/>
        </p:nvSpPr>
        <p:spPr>
          <a:xfrm>
            <a:off x="6825435" y="1457990"/>
            <a:ext cx="3779375" cy="830997"/>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55854D"/>
                </a:solidFill>
              </a:rPr>
              <a:t>Personlige oplysninger</a:t>
            </a:r>
          </a:p>
          <a:p>
            <a:pPr marL="285750" indent="-285750">
              <a:buFont typeface="Arial" panose="020B0604020202020204" pitchFamily="34" charset="0"/>
              <a:buChar char="•"/>
            </a:pPr>
            <a:r>
              <a:rPr lang="en-US" sz="1600" dirty="0">
                <a:solidFill>
                  <a:srgbClr val="55854D"/>
                </a:solidFill>
              </a:rPr>
              <a:t>Aktivitetssporing (vaner/præferencer)</a:t>
            </a:r>
          </a:p>
          <a:p>
            <a:pPr marL="285750" indent="-285750">
              <a:buFont typeface="Arial" panose="020B0604020202020204" pitchFamily="34" charset="0"/>
              <a:buChar char="•"/>
            </a:pPr>
            <a:r>
              <a:rPr lang="en-US" sz="1600" dirty="0">
                <a:solidFill>
                  <a:srgbClr val="55854D"/>
                </a:solidFill>
              </a:rPr>
              <a:t>Livsstilsoplysninger</a:t>
            </a:r>
          </a:p>
        </p:txBody>
      </p:sp>
      <p:sp>
        <p:nvSpPr>
          <p:cNvPr id="33" name="TextBox 32">
            <a:extLst>
              <a:ext uri="{FF2B5EF4-FFF2-40B4-BE49-F238E27FC236}">
                <a16:creationId xmlns:a16="http://schemas.microsoft.com/office/drawing/2014/main" id="{08713D52-E524-AC7E-7DD9-3D60AA0222BD}"/>
              </a:ext>
            </a:extLst>
          </p:cNvPr>
          <p:cNvSpPr txBox="1"/>
          <p:nvPr/>
        </p:nvSpPr>
        <p:spPr>
          <a:xfrm>
            <a:off x="7659852" y="5348819"/>
            <a:ext cx="3014774" cy="1077218"/>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55854D"/>
                </a:solidFill>
              </a:rPr>
              <a:t>Styring/kontrol</a:t>
            </a:r>
          </a:p>
          <a:p>
            <a:pPr marL="285750" indent="-285750">
              <a:buFont typeface="Arial" panose="020B0604020202020204" pitchFamily="34" charset="0"/>
              <a:buChar char="•"/>
            </a:pPr>
            <a:r>
              <a:rPr lang="en-US" sz="1600" dirty="0">
                <a:solidFill>
                  <a:srgbClr val="55854D"/>
                </a:solidFill>
              </a:rPr>
              <a:t>Officielle oplysninger om overholdelse</a:t>
            </a:r>
          </a:p>
          <a:p>
            <a:pPr marL="285750" indent="-285750">
              <a:buFont typeface="Arial" panose="020B0604020202020204" pitchFamily="34" charset="0"/>
              <a:buChar char="•"/>
            </a:pPr>
            <a:r>
              <a:rPr lang="en-US" sz="1600" dirty="0">
                <a:solidFill>
                  <a:srgbClr val="55854D"/>
                </a:solidFill>
              </a:rPr>
              <a:t>Feedback- og vejledningsdata</a:t>
            </a:r>
          </a:p>
        </p:txBody>
      </p:sp>
      <p:sp>
        <p:nvSpPr>
          <p:cNvPr id="34" name="TextBox 33">
            <a:extLst>
              <a:ext uri="{FF2B5EF4-FFF2-40B4-BE49-F238E27FC236}">
                <a16:creationId xmlns:a16="http://schemas.microsoft.com/office/drawing/2014/main" id="{937C9B13-68C0-B665-EA9F-FCA0CAD3E32F}"/>
              </a:ext>
            </a:extLst>
          </p:cNvPr>
          <p:cNvSpPr txBox="1"/>
          <p:nvPr/>
        </p:nvSpPr>
        <p:spPr>
          <a:xfrm>
            <a:off x="7629993" y="2939118"/>
            <a:ext cx="2202007" cy="830997"/>
          </a:xfrm>
          <a:prstGeom prst="rect">
            <a:avLst/>
          </a:prstGeom>
          <a:noFill/>
        </p:spPr>
        <p:txBody>
          <a:bodyPr wrap="square">
            <a:spAutoFit/>
          </a:bodyPr>
          <a:lstStyle/>
          <a:p>
            <a:pPr marL="285750" indent="-285750">
              <a:buFont typeface="Arial" panose="020B0604020202020204" pitchFamily="34" charset="0"/>
              <a:buChar char="•"/>
            </a:pPr>
            <a:r>
              <a:rPr lang="it-IT" sz="1600" dirty="0">
                <a:solidFill>
                  <a:srgbClr val="292668"/>
                </a:solidFill>
              </a:rPr>
              <a:t>Overvågningsresultater</a:t>
            </a:r>
          </a:p>
          <a:p>
            <a:pPr marL="285750" indent="-285750">
              <a:buFont typeface="Arial" panose="020B0604020202020204" pitchFamily="34" charset="0"/>
              <a:buChar char="•"/>
            </a:pPr>
            <a:r>
              <a:rPr lang="it-IT" sz="1600" dirty="0">
                <a:solidFill>
                  <a:srgbClr val="292668"/>
                </a:solidFill>
              </a:rPr>
              <a:t>Kvalitetskontrol Data</a:t>
            </a:r>
          </a:p>
          <a:p>
            <a:pPr marL="285750" indent="-285750">
              <a:buFont typeface="Arial" panose="020B0604020202020204" pitchFamily="34" charset="0"/>
              <a:buChar char="•"/>
            </a:pPr>
            <a:r>
              <a:rPr lang="it-IT" sz="1600" dirty="0">
                <a:solidFill>
                  <a:srgbClr val="292668"/>
                </a:solidFill>
              </a:rPr>
              <a:t>Datagenerering</a:t>
            </a:r>
          </a:p>
        </p:txBody>
      </p:sp>
    </p:spTree>
    <p:extLst>
      <p:ext uri="{BB962C8B-B14F-4D97-AF65-F5344CB8AC3E}">
        <p14:creationId xmlns:p14="http://schemas.microsoft.com/office/powerpoint/2010/main" val="1663138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B92732-5796-1776-3E55-320446E86741}"/>
              </a:ext>
            </a:extLst>
          </p:cNvPr>
          <p:cNvSpPr>
            <a:spLocks noGrp="1"/>
          </p:cNvSpPr>
          <p:nvPr>
            <p:ph type="body" sz="quarter" idx="16"/>
          </p:nvPr>
        </p:nvSpPr>
        <p:spPr>
          <a:xfrm>
            <a:off x="1232280" y="593866"/>
            <a:ext cx="10381560" cy="992652"/>
          </a:xfrm>
        </p:spPr>
        <p:txBody>
          <a:bodyPr/>
          <a:lstStyle/>
          <a:p>
            <a:r>
              <a:rPr lang="en-IE" dirty="0"/>
              <a:t>Eksempler på digitaliseringssystemer i fødevarevirksomheder</a:t>
            </a:r>
          </a:p>
        </p:txBody>
      </p:sp>
      <p:sp>
        <p:nvSpPr>
          <p:cNvPr id="4" name="Freeform 1">
            <a:extLst>
              <a:ext uri="{FF2B5EF4-FFF2-40B4-BE49-F238E27FC236}">
                <a16:creationId xmlns:a16="http://schemas.microsoft.com/office/drawing/2014/main" id="{14AA5D12-F804-37AB-E6EA-8C1532670662}"/>
              </a:ext>
            </a:extLst>
          </p:cNvPr>
          <p:cNvSpPr>
            <a:spLocks noChangeArrowheads="1"/>
          </p:cNvSpPr>
          <p:nvPr/>
        </p:nvSpPr>
        <p:spPr bwMode="auto">
          <a:xfrm>
            <a:off x="1013219" y="2665658"/>
            <a:ext cx="2951346" cy="3598476"/>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5" name="Freeform 243">
            <a:extLst>
              <a:ext uri="{FF2B5EF4-FFF2-40B4-BE49-F238E27FC236}">
                <a16:creationId xmlns:a16="http://schemas.microsoft.com/office/drawing/2014/main" id="{5B79BD7A-1E9E-B357-2814-68066C1990FC}"/>
              </a:ext>
            </a:extLst>
          </p:cNvPr>
          <p:cNvSpPr>
            <a:spLocks noChangeArrowheads="1"/>
          </p:cNvSpPr>
          <p:nvPr/>
        </p:nvSpPr>
        <p:spPr bwMode="auto">
          <a:xfrm>
            <a:off x="1694988" y="1615373"/>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35CCC334-4382-4447-88E4-CD48F5711245}"/>
              </a:ext>
            </a:extLst>
          </p:cNvPr>
          <p:cNvSpPr>
            <a:spLocks noChangeArrowheads="1"/>
          </p:cNvSpPr>
          <p:nvPr/>
        </p:nvSpPr>
        <p:spPr bwMode="auto">
          <a:xfrm>
            <a:off x="4885372" y="2702268"/>
            <a:ext cx="2951347" cy="3561865"/>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7" name="Freeform 319">
            <a:extLst>
              <a:ext uri="{FF2B5EF4-FFF2-40B4-BE49-F238E27FC236}">
                <a16:creationId xmlns:a16="http://schemas.microsoft.com/office/drawing/2014/main" id="{5881935D-A3CB-E31B-EAD9-08726B98DE8E}"/>
              </a:ext>
            </a:extLst>
          </p:cNvPr>
          <p:cNvSpPr>
            <a:spLocks noChangeArrowheads="1"/>
          </p:cNvSpPr>
          <p:nvPr/>
        </p:nvSpPr>
        <p:spPr bwMode="auto">
          <a:xfrm>
            <a:off x="5567141" y="1651983"/>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sp>
        <p:nvSpPr>
          <p:cNvPr id="8" name="Freeform 320">
            <a:extLst>
              <a:ext uri="{FF2B5EF4-FFF2-40B4-BE49-F238E27FC236}">
                <a16:creationId xmlns:a16="http://schemas.microsoft.com/office/drawing/2014/main" id="{F1BA0104-2AFE-49EA-E0AB-A7FE42BBE1D7}"/>
              </a:ext>
            </a:extLst>
          </p:cNvPr>
          <p:cNvSpPr>
            <a:spLocks noChangeArrowheads="1"/>
          </p:cNvSpPr>
          <p:nvPr/>
        </p:nvSpPr>
        <p:spPr bwMode="auto">
          <a:xfrm>
            <a:off x="8788140" y="2670973"/>
            <a:ext cx="2951346" cy="359316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9" name="Freeform 393">
            <a:extLst>
              <a:ext uri="{FF2B5EF4-FFF2-40B4-BE49-F238E27FC236}">
                <a16:creationId xmlns:a16="http://schemas.microsoft.com/office/drawing/2014/main" id="{5E2DF4C9-CF8E-3D7F-A0C6-2B5AD0FD565F}"/>
              </a:ext>
            </a:extLst>
          </p:cNvPr>
          <p:cNvSpPr>
            <a:spLocks noChangeArrowheads="1"/>
          </p:cNvSpPr>
          <p:nvPr/>
        </p:nvSpPr>
        <p:spPr bwMode="auto">
          <a:xfrm>
            <a:off x="9469909" y="1620688"/>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a:effectLst/>
        </p:spPr>
        <p:txBody>
          <a:bodyPr wrap="none" anchor="ctr"/>
          <a:lstStyle/>
          <a:p>
            <a:endParaRPr lang="en-US" sz="900" dirty="0"/>
          </a:p>
        </p:txBody>
      </p:sp>
      <p:sp>
        <p:nvSpPr>
          <p:cNvPr id="10" name="CuadroTexto 553">
            <a:extLst>
              <a:ext uri="{FF2B5EF4-FFF2-40B4-BE49-F238E27FC236}">
                <a16:creationId xmlns:a16="http://schemas.microsoft.com/office/drawing/2014/main" id="{04CCBD2D-2CC0-D215-01F0-2971B30B176B}"/>
              </a:ext>
            </a:extLst>
          </p:cNvPr>
          <p:cNvSpPr txBox="1"/>
          <p:nvPr/>
        </p:nvSpPr>
        <p:spPr>
          <a:xfrm>
            <a:off x="1067484" y="3276111"/>
            <a:ext cx="2897081"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SMARTE KØKKENER</a:t>
            </a:r>
          </a:p>
        </p:txBody>
      </p:sp>
      <p:sp>
        <p:nvSpPr>
          <p:cNvPr id="11" name="CuadroTexto 555">
            <a:extLst>
              <a:ext uri="{FF2B5EF4-FFF2-40B4-BE49-F238E27FC236}">
                <a16:creationId xmlns:a16="http://schemas.microsoft.com/office/drawing/2014/main" id="{8A19A04F-C871-9153-4DB8-2A599A4C92D2}"/>
              </a:ext>
            </a:extLst>
          </p:cNvPr>
          <p:cNvSpPr txBox="1"/>
          <p:nvPr/>
        </p:nvSpPr>
        <p:spPr>
          <a:xfrm>
            <a:off x="4952677" y="3314417"/>
            <a:ext cx="2916659"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DIGITAL SPORBARHED</a:t>
            </a:r>
          </a:p>
        </p:txBody>
      </p:sp>
      <p:sp>
        <p:nvSpPr>
          <p:cNvPr id="12" name="CuadroTexto 557">
            <a:extLst>
              <a:ext uri="{FF2B5EF4-FFF2-40B4-BE49-F238E27FC236}">
                <a16:creationId xmlns:a16="http://schemas.microsoft.com/office/drawing/2014/main" id="{48B15684-7CBF-EE29-2345-2A3D0FD2813E}"/>
              </a:ext>
            </a:extLst>
          </p:cNvPr>
          <p:cNvSpPr txBox="1"/>
          <p:nvPr/>
        </p:nvSpPr>
        <p:spPr>
          <a:xfrm>
            <a:off x="8729775" y="3272083"/>
            <a:ext cx="2951346"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DATA</a:t>
            </a:r>
          </a:p>
        </p:txBody>
      </p:sp>
      <p:sp>
        <p:nvSpPr>
          <p:cNvPr id="54" name="TextBox 53">
            <a:extLst>
              <a:ext uri="{FF2B5EF4-FFF2-40B4-BE49-F238E27FC236}">
                <a16:creationId xmlns:a16="http://schemas.microsoft.com/office/drawing/2014/main" id="{C8A40BAE-2B69-E311-1D7B-69FFB63B96D2}"/>
              </a:ext>
            </a:extLst>
          </p:cNvPr>
          <p:cNvSpPr txBox="1"/>
          <p:nvPr/>
        </p:nvSpPr>
        <p:spPr>
          <a:xfrm>
            <a:off x="1067483" y="3672193"/>
            <a:ext cx="2866467" cy="2139047"/>
          </a:xfrm>
          <a:prstGeom prst="rect">
            <a:avLst/>
          </a:prstGeom>
          <a:noFill/>
        </p:spPr>
        <p:txBody>
          <a:bodyPr wrap="square">
            <a:spAutoFit/>
          </a:bodyPr>
          <a:lstStyle/>
          <a:p>
            <a:pPr>
              <a:buNone/>
            </a:pPr>
            <a:r>
              <a:rPr lang="en-US" sz="1600" dirty="0">
                <a:solidFill>
                  <a:srgbClr val="292668"/>
                </a:solidFill>
              </a:rPr>
              <a:t>Eksempler omfatter:</a:t>
            </a:r>
          </a:p>
          <a:p>
            <a:pPr marL="108000" indent="-108000">
              <a:buFont typeface="Arial" panose="020B0604020202020204" pitchFamily="34" charset="0"/>
              <a:buChar char="•"/>
            </a:pPr>
            <a:r>
              <a:rPr lang="en-US" sz="1600" dirty="0">
                <a:solidFill>
                  <a:srgbClr val="292668"/>
                </a:solidFill>
              </a:rPr>
              <a:t>Tilsluttede apparater</a:t>
            </a:r>
          </a:p>
          <a:p>
            <a:pPr marL="108000" indent="-108000">
              <a:buFont typeface="Arial" panose="020B0604020202020204" pitchFamily="34" charset="0"/>
              <a:buChar char="•"/>
            </a:pPr>
            <a:r>
              <a:rPr lang="en-US" sz="1600" dirty="0">
                <a:solidFill>
                  <a:srgbClr val="292668"/>
                </a:solidFill>
              </a:rPr>
              <a:t>Digitale opskriftsystemer</a:t>
            </a:r>
          </a:p>
          <a:p>
            <a:pPr marL="108000" indent="-108000">
              <a:buFont typeface="Arial" panose="020B0604020202020204" pitchFamily="34" charset="0"/>
              <a:buChar char="•"/>
            </a:pPr>
            <a:r>
              <a:rPr lang="en-US" sz="1600" dirty="0">
                <a:solidFill>
                  <a:srgbClr val="292668"/>
                </a:solidFill>
              </a:rPr>
              <a:t>Energieffektivt udstyr</a:t>
            </a:r>
          </a:p>
          <a:p>
            <a:pPr marL="108000" indent="-108000">
              <a:buFont typeface="Arial" panose="020B0604020202020204" pitchFamily="34" charset="0"/>
              <a:buChar char="•"/>
            </a:pPr>
            <a:r>
              <a:rPr lang="en-US" sz="1600" dirty="0">
                <a:solidFill>
                  <a:srgbClr val="292668"/>
                </a:solidFill>
              </a:rPr>
              <a:t>Værktøjer til lagerovervågning</a:t>
            </a:r>
          </a:p>
          <a:p>
            <a:pPr>
              <a:spcBef>
                <a:spcPts val="600"/>
              </a:spcBef>
              <a:buNone/>
            </a:pPr>
            <a:r>
              <a:rPr lang="en-US" sz="1600" b="1" dirty="0">
                <a:solidFill>
                  <a:srgbClr val="292668"/>
                </a:solidFill>
              </a:rPr>
              <a:t>Disse reducerer menneskelige fejl og forbedrer bæredygtighedsresultaterne.</a:t>
            </a:r>
          </a:p>
        </p:txBody>
      </p:sp>
      <p:sp>
        <p:nvSpPr>
          <p:cNvPr id="55" name="TextBox 54">
            <a:extLst>
              <a:ext uri="{FF2B5EF4-FFF2-40B4-BE49-F238E27FC236}">
                <a16:creationId xmlns:a16="http://schemas.microsoft.com/office/drawing/2014/main" id="{BAA49DFE-182D-9BC4-EA8D-8073B7786CD3}"/>
              </a:ext>
            </a:extLst>
          </p:cNvPr>
          <p:cNvSpPr txBox="1"/>
          <p:nvPr/>
        </p:nvSpPr>
        <p:spPr>
          <a:xfrm>
            <a:off x="5009556" y="3620147"/>
            <a:ext cx="2866467" cy="2385268"/>
          </a:xfrm>
          <a:prstGeom prst="rect">
            <a:avLst/>
          </a:prstGeom>
          <a:noFill/>
        </p:spPr>
        <p:txBody>
          <a:bodyPr wrap="square">
            <a:spAutoFit/>
          </a:bodyPr>
          <a:lstStyle/>
          <a:p>
            <a:pPr>
              <a:buNone/>
            </a:pPr>
            <a:r>
              <a:rPr lang="en-US" sz="1600" dirty="0">
                <a:solidFill>
                  <a:srgbClr val="292668"/>
                </a:solidFill>
              </a:rPr>
              <a:t>Eksempler herpå er:</a:t>
            </a:r>
          </a:p>
          <a:p>
            <a:pPr marL="108000" indent="-108000">
              <a:buFont typeface="Arial" panose="020B0604020202020204" pitchFamily="34" charset="0"/>
              <a:buChar char="•"/>
            </a:pPr>
            <a:r>
              <a:rPr lang="en-US" sz="1600" dirty="0">
                <a:solidFill>
                  <a:srgbClr val="292668"/>
                </a:solidFill>
              </a:rPr>
              <a:t>QR-koder</a:t>
            </a:r>
          </a:p>
          <a:p>
            <a:pPr marL="108000" indent="-108000">
              <a:buFont typeface="Arial" panose="020B0604020202020204" pitchFamily="34" charset="0"/>
              <a:buChar char="•"/>
            </a:pPr>
            <a:r>
              <a:rPr lang="en-US" sz="1600" dirty="0">
                <a:solidFill>
                  <a:srgbClr val="292668"/>
                </a:solidFill>
              </a:rPr>
              <a:t>Stregkoder</a:t>
            </a:r>
          </a:p>
          <a:p>
            <a:pPr marL="108000" indent="-108000">
              <a:buFont typeface="Arial" panose="020B0604020202020204" pitchFamily="34" charset="0"/>
              <a:buChar char="•"/>
            </a:pPr>
            <a:r>
              <a:rPr lang="en-US" sz="1600" dirty="0">
                <a:solidFill>
                  <a:srgbClr val="292668"/>
                </a:solidFill>
              </a:rPr>
              <a:t>Blockchain </a:t>
            </a:r>
          </a:p>
          <a:p>
            <a:pPr>
              <a:spcBef>
                <a:spcPts val="600"/>
              </a:spcBef>
              <a:buNone/>
            </a:pPr>
            <a:r>
              <a:rPr lang="en-US" sz="1600" b="1" dirty="0">
                <a:solidFill>
                  <a:srgbClr val="292668"/>
                </a:solidFill>
              </a:rPr>
              <a:t>Disse fremmer gennemsigtighed og fødevaresikkerhed, hvilket styrker forbrugernes tillid til fødevarekæderne i EU.</a:t>
            </a:r>
          </a:p>
        </p:txBody>
      </p:sp>
      <p:sp>
        <p:nvSpPr>
          <p:cNvPr id="56" name="TextBox 55">
            <a:extLst>
              <a:ext uri="{FF2B5EF4-FFF2-40B4-BE49-F238E27FC236}">
                <a16:creationId xmlns:a16="http://schemas.microsoft.com/office/drawing/2014/main" id="{CA3F977D-FF38-3CD1-DB4D-EF798BCACC55}"/>
              </a:ext>
            </a:extLst>
          </p:cNvPr>
          <p:cNvSpPr txBox="1"/>
          <p:nvPr/>
        </p:nvSpPr>
        <p:spPr>
          <a:xfrm>
            <a:off x="8931384" y="3740511"/>
            <a:ext cx="2866467" cy="1892826"/>
          </a:xfrm>
          <a:prstGeom prst="rect">
            <a:avLst/>
          </a:prstGeom>
          <a:noFill/>
        </p:spPr>
        <p:txBody>
          <a:bodyPr wrap="square">
            <a:spAutoFit/>
          </a:bodyPr>
          <a:lstStyle/>
          <a:p>
            <a:pPr>
              <a:buNone/>
            </a:pPr>
            <a:r>
              <a:rPr lang="en-US" sz="1600" dirty="0">
                <a:solidFill>
                  <a:srgbClr val="292668"/>
                </a:solidFill>
              </a:rPr>
              <a:t>Eksempler herpå er:</a:t>
            </a:r>
          </a:p>
          <a:p>
            <a:pPr marL="108000" indent="-108000">
              <a:buFont typeface="Arial" panose="020B0604020202020204" pitchFamily="34" charset="0"/>
              <a:buChar char="•"/>
            </a:pPr>
            <a:r>
              <a:rPr lang="en-US" sz="1600" dirty="0">
                <a:solidFill>
                  <a:srgbClr val="292668"/>
                </a:solidFill>
              </a:rPr>
              <a:t>Temperaturlogfiler</a:t>
            </a:r>
          </a:p>
          <a:p>
            <a:pPr marL="108000" indent="-108000">
              <a:buFont typeface="Arial" panose="020B0604020202020204" pitchFamily="34" charset="0"/>
              <a:buChar char="•"/>
            </a:pPr>
            <a:r>
              <a:rPr lang="en-US" sz="1600" dirty="0">
                <a:solidFill>
                  <a:srgbClr val="292668"/>
                </a:solidFill>
              </a:rPr>
              <a:t>Lagerniveauer</a:t>
            </a:r>
          </a:p>
          <a:p>
            <a:pPr marL="108000" indent="-108000">
              <a:buFont typeface="Arial" panose="020B0604020202020204" pitchFamily="34" charset="0"/>
              <a:buChar char="•"/>
            </a:pPr>
            <a:r>
              <a:rPr lang="en-US" sz="1600" dirty="0">
                <a:solidFill>
                  <a:srgbClr val="292668"/>
                </a:solidFill>
              </a:rPr>
              <a:t>Salgsdata </a:t>
            </a:r>
          </a:p>
          <a:p>
            <a:pPr>
              <a:spcBef>
                <a:spcPts val="600"/>
              </a:spcBef>
              <a:buNone/>
            </a:pPr>
            <a:r>
              <a:rPr lang="en-US" sz="1600" b="1" dirty="0">
                <a:solidFill>
                  <a:srgbClr val="292668"/>
                </a:solidFill>
              </a:rPr>
              <a:t>Disse værktøjer hjælper med at forhindre fordærv og </a:t>
            </a:r>
            <a:r>
              <a:rPr lang="en-US" sz="1600" b="1" dirty="0" err="1">
                <a:solidFill>
                  <a:srgbClr val="292668"/>
                </a:solidFill>
              </a:rPr>
              <a:t>optimere </a:t>
            </a:r>
            <a:r>
              <a:rPr lang="en-US" sz="1600" b="1" dirty="0">
                <a:solidFill>
                  <a:srgbClr val="292668"/>
                </a:solidFill>
              </a:rPr>
              <a:t>indkøb.</a:t>
            </a:r>
          </a:p>
        </p:txBody>
      </p:sp>
      <p:grpSp>
        <p:nvGrpSpPr>
          <p:cNvPr id="57" name="Graphic 3">
            <a:extLst>
              <a:ext uri="{FF2B5EF4-FFF2-40B4-BE49-F238E27FC236}">
                <a16:creationId xmlns:a16="http://schemas.microsoft.com/office/drawing/2014/main" id="{B06E77DE-E5C7-F373-62E4-6E6688BA1A2B}"/>
              </a:ext>
            </a:extLst>
          </p:cNvPr>
          <p:cNvGrpSpPr/>
          <p:nvPr/>
        </p:nvGrpSpPr>
        <p:grpSpPr>
          <a:xfrm>
            <a:off x="5889924" y="1969760"/>
            <a:ext cx="858485" cy="927053"/>
            <a:chOff x="8424689" y="1951807"/>
            <a:chExt cx="1086136" cy="1105415"/>
          </a:xfrm>
          <a:solidFill>
            <a:schemeClr val="bg1"/>
          </a:solidFill>
        </p:grpSpPr>
        <p:grpSp>
          <p:nvGrpSpPr>
            <p:cNvPr id="58" name="Graphic 3">
              <a:extLst>
                <a:ext uri="{FF2B5EF4-FFF2-40B4-BE49-F238E27FC236}">
                  <a16:creationId xmlns:a16="http://schemas.microsoft.com/office/drawing/2014/main" id="{C7D65BB8-F0D6-3F4B-A5E5-47F3958E4782}"/>
                </a:ext>
              </a:extLst>
            </p:cNvPr>
            <p:cNvGrpSpPr/>
            <p:nvPr/>
          </p:nvGrpSpPr>
          <p:grpSpPr>
            <a:xfrm>
              <a:off x="8424689" y="1951807"/>
              <a:ext cx="1086136" cy="1105415"/>
              <a:chOff x="8424689" y="1951807"/>
              <a:chExt cx="1086136" cy="1105415"/>
            </a:xfrm>
            <a:grpFill/>
          </p:grpSpPr>
          <p:sp>
            <p:nvSpPr>
              <p:cNvPr id="65" name="Freeform 1420">
                <a:extLst>
                  <a:ext uri="{FF2B5EF4-FFF2-40B4-BE49-F238E27FC236}">
                    <a16:creationId xmlns:a16="http://schemas.microsoft.com/office/drawing/2014/main" id="{B9FE945D-3794-2079-BCFB-F2B5B97E7FBF}"/>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66" name="Freeform 1421">
                <a:extLst>
                  <a:ext uri="{FF2B5EF4-FFF2-40B4-BE49-F238E27FC236}">
                    <a16:creationId xmlns:a16="http://schemas.microsoft.com/office/drawing/2014/main" id="{3FEECF91-7C78-A506-1DC9-CD6040AE6735}"/>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67" name="Freeform 1422">
                <a:extLst>
                  <a:ext uri="{FF2B5EF4-FFF2-40B4-BE49-F238E27FC236}">
                    <a16:creationId xmlns:a16="http://schemas.microsoft.com/office/drawing/2014/main" id="{C4B8C6AB-3D32-CC98-3B5F-55B1EDA39BCB}"/>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68" name="Freeform 1423">
                <a:extLst>
                  <a:ext uri="{FF2B5EF4-FFF2-40B4-BE49-F238E27FC236}">
                    <a16:creationId xmlns:a16="http://schemas.microsoft.com/office/drawing/2014/main" id="{EF753F77-CB85-81BC-0444-043CA3CF333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69" name="Freeform 1424">
                <a:extLst>
                  <a:ext uri="{FF2B5EF4-FFF2-40B4-BE49-F238E27FC236}">
                    <a16:creationId xmlns:a16="http://schemas.microsoft.com/office/drawing/2014/main" id="{7A101722-DE2B-61F9-9C9E-7EBA82070596}"/>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0" name="Freeform 1425">
                <a:extLst>
                  <a:ext uri="{FF2B5EF4-FFF2-40B4-BE49-F238E27FC236}">
                    <a16:creationId xmlns:a16="http://schemas.microsoft.com/office/drawing/2014/main" id="{2942C0AB-7AAE-2B08-2E7D-92B1132E0892}"/>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71" name="Freeform 1426">
                <a:extLst>
                  <a:ext uri="{FF2B5EF4-FFF2-40B4-BE49-F238E27FC236}">
                    <a16:creationId xmlns:a16="http://schemas.microsoft.com/office/drawing/2014/main" id="{2D55D64C-BFB5-DA82-21D4-787C59A1C232}"/>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72" name="Freeform 1427">
                <a:extLst>
                  <a:ext uri="{FF2B5EF4-FFF2-40B4-BE49-F238E27FC236}">
                    <a16:creationId xmlns:a16="http://schemas.microsoft.com/office/drawing/2014/main" id="{D6B38BE3-F5D1-799F-9101-54BF2E7B8950}"/>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3" name="Freeform 1428">
                <a:extLst>
                  <a:ext uri="{FF2B5EF4-FFF2-40B4-BE49-F238E27FC236}">
                    <a16:creationId xmlns:a16="http://schemas.microsoft.com/office/drawing/2014/main" id="{19BC7A43-656C-49EA-8948-E628DC58C9FC}"/>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74" name="Freeform 1429">
                <a:extLst>
                  <a:ext uri="{FF2B5EF4-FFF2-40B4-BE49-F238E27FC236}">
                    <a16:creationId xmlns:a16="http://schemas.microsoft.com/office/drawing/2014/main" id="{871FF5F1-8494-E284-CE4B-9920A66E15D5}"/>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75" name="Freeform 1430">
                <a:extLst>
                  <a:ext uri="{FF2B5EF4-FFF2-40B4-BE49-F238E27FC236}">
                    <a16:creationId xmlns:a16="http://schemas.microsoft.com/office/drawing/2014/main" id="{B0523A2D-4093-2925-CD54-F97DFB644964}"/>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6" name="Freeform 1431">
                <a:extLst>
                  <a:ext uri="{FF2B5EF4-FFF2-40B4-BE49-F238E27FC236}">
                    <a16:creationId xmlns:a16="http://schemas.microsoft.com/office/drawing/2014/main" id="{4D89482D-41D3-D0E2-DAAD-6559123B6C60}"/>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77" name="Freeform 1432">
                <a:extLst>
                  <a:ext uri="{FF2B5EF4-FFF2-40B4-BE49-F238E27FC236}">
                    <a16:creationId xmlns:a16="http://schemas.microsoft.com/office/drawing/2014/main" id="{3E393026-582B-95BB-0F40-CB65949BDB80}"/>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78" name="Freeform 1433">
                <a:extLst>
                  <a:ext uri="{FF2B5EF4-FFF2-40B4-BE49-F238E27FC236}">
                    <a16:creationId xmlns:a16="http://schemas.microsoft.com/office/drawing/2014/main" id="{8502DC6D-187A-CD12-94F3-392B20D94D67}"/>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79" name="Freeform 1434">
                <a:extLst>
                  <a:ext uri="{FF2B5EF4-FFF2-40B4-BE49-F238E27FC236}">
                    <a16:creationId xmlns:a16="http://schemas.microsoft.com/office/drawing/2014/main" id="{53C9DCD6-2394-3807-C969-C2C66F45E191}"/>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80" name="Freeform 1435">
                <a:extLst>
                  <a:ext uri="{FF2B5EF4-FFF2-40B4-BE49-F238E27FC236}">
                    <a16:creationId xmlns:a16="http://schemas.microsoft.com/office/drawing/2014/main" id="{3CCDB001-49AA-E40A-E722-68F74DAAF3BF}"/>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81" name="Freeform 1436">
                <a:extLst>
                  <a:ext uri="{FF2B5EF4-FFF2-40B4-BE49-F238E27FC236}">
                    <a16:creationId xmlns:a16="http://schemas.microsoft.com/office/drawing/2014/main" id="{A578AF14-3CDC-BF7D-B41F-1086DA57C4FF}"/>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82" name="Freeform 1437">
                <a:extLst>
                  <a:ext uri="{FF2B5EF4-FFF2-40B4-BE49-F238E27FC236}">
                    <a16:creationId xmlns:a16="http://schemas.microsoft.com/office/drawing/2014/main" id="{BE82F57D-F5FB-B547-81AA-1593ACAB522D}"/>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83" name="Freeform 1438">
                <a:extLst>
                  <a:ext uri="{FF2B5EF4-FFF2-40B4-BE49-F238E27FC236}">
                    <a16:creationId xmlns:a16="http://schemas.microsoft.com/office/drawing/2014/main" id="{347A23B3-73EA-026B-5C7C-CD58770B3586}"/>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84" name="Freeform 1439">
                <a:extLst>
                  <a:ext uri="{FF2B5EF4-FFF2-40B4-BE49-F238E27FC236}">
                    <a16:creationId xmlns:a16="http://schemas.microsoft.com/office/drawing/2014/main" id="{9B4BAF8F-3AFF-03E8-9B22-855D07AFDDD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85" name="Freeform 1440">
                <a:extLst>
                  <a:ext uri="{FF2B5EF4-FFF2-40B4-BE49-F238E27FC236}">
                    <a16:creationId xmlns:a16="http://schemas.microsoft.com/office/drawing/2014/main" id="{2559ED24-4301-B524-F712-7A32627C1186}"/>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86" name="Freeform 1441">
                <a:extLst>
                  <a:ext uri="{FF2B5EF4-FFF2-40B4-BE49-F238E27FC236}">
                    <a16:creationId xmlns:a16="http://schemas.microsoft.com/office/drawing/2014/main" id="{BA8D5AF7-211F-1113-E509-23BCE4E0A714}"/>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87" name="Freeform 1442">
                <a:extLst>
                  <a:ext uri="{FF2B5EF4-FFF2-40B4-BE49-F238E27FC236}">
                    <a16:creationId xmlns:a16="http://schemas.microsoft.com/office/drawing/2014/main" id="{0F7FC062-3230-7DD7-BBF2-26B8A4A479D7}"/>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88" name="Freeform 1443">
                <a:extLst>
                  <a:ext uri="{FF2B5EF4-FFF2-40B4-BE49-F238E27FC236}">
                    <a16:creationId xmlns:a16="http://schemas.microsoft.com/office/drawing/2014/main" id="{16CC47BD-3981-F9A6-9129-F8400F550E56}"/>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89" name="Freeform 1444">
                <a:extLst>
                  <a:ext uri="{FF2B5EF4-FFF2-40B4-BE49-F238E27FC236}">
                    <a16:creationId xmlns:a16="http://schemas.microsoft.com/office/drawing/2014/main" id="{415B1815-450F-7C84-FC3C-E181C20E673D}"/>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90" name="Freeform 1445">
                <a:extLst>
                  <a:ext uri="{FF2B5EF4-FFF2-40B4-BE49-F238E27FC236}">
                    <a16:creationId xmlns:a16="http://schemas.microsoft.com/office/drawing/2014/main" id="{3D3B6E40-10EA-B9FD-614B-A37B44CDB7F0}"/>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91" name="Freeform 1446">
                <a:extLst>
                  <a:ext uri="{FF2B5EF4-FFF2-40B4-BE49-F238E27FC236}">
                    <a16:creationId xmlns:a16="http://schemas.microsoft.com/office/drawing/2014/main" id="{4949D59B-E15A-0704-005B-CD5CBB9FF582}"/>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92" name="Freeform 1447">
                <a:extLst>
                  <a:ext uri="{FF2B5EF4-FFF2-40B4-BE49-F238E27FC236}">
                    <a16:creationId xmlns:a16="http://schemas.microsoft.com/office/drawing/2014/main" id="{5DC8AB86-0CC1-BCA0-2309-BF326D3EC1F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93" name="Freeform 1448">
                <a:extLst>
                  <a:ext uri="{FF2B5EF4-FFF2-40B4-BE49-F238E27FC236}">
                    <a16:creationId xmlns:a16="http://schemas.microsoft.com/office/drawing/2014/main" id="{334A1432-0BDC-0D82-94EF-E036F3BA8B35}"/>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94" name="Freeform 1449">
                <a:extLst>
                  <a:ext uri="{FF2B5EF4-FFF2-40B4-BE49-F238E27FC236}">
                    <a16:creationId xmlns:a16="http://schemas.microsoft.com/office/drawing/2014/main" id="{31F8F5EB-60F8-0812-7AC8-32539CC64B35}"/>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95" name="Freeform 1450">
                <a:extLst>
                  <a:ext uri="{FF2B5EF4-FFF2-40B4-BE49-F238E27FC236}">
                    <a16:creationId xmlns:a16="http://schemas.microsoft.com/office/drawing/2014/main" id="{E45FEE67-6280-6BAA-D333-C064C829AE79}"/>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59" name="Graphic 3">
              <a:extLst>
                <a:ext uri="{FF2B5EF4-FFF2-40B4-BE49-F238E27FC236}">
                  <a16:creationId xmlns:a16="http://schemas.microsoft.com/office/drawing/2014/main" id="{DBE0E5C1-9307-6410-7393-1CCA91C34A19}"/>
                </a:ext>
              </a:extLst>
            </p:cNvPr>
            <p:cNvGrpSpPr/>
            <p:nvPr/>
          </p:nvGrpSpPr>
          <p:grpSpPr>
            <a:xfrm>
              <a:off x="8623774" y="2128475"/>
              <a:ext cx="506941" cy="300655"/>
              <a:chOff x="8623774" y="2128475"/>
              <a:chExt cx="506941" cy="300655"/>
            </a:xfrm>
            <a:grpFill/>
          </p:grpSpPr>
          <p:grpSp>
            <p:nvGrpSpPr>
              <p:cNvPr id="60" name="Graphic 3">
                <a:extLst>
                  <a:ext uri="{FF2B5EF4-FFF2-40B4-BE49-F238E27FC236}">
                    <a16:creationId xmlns:a16="http://schemas.microsoft.com/office/drawing/2014/main" id="{B7B44303-18E4-58C8-2728-C570DD1ADFA3}"/>
                  </a:ext>
                </a:extLst>
              </p:cNvPr>
              <p:cNvGrpSpPr/>
              <p:nvPr/>
            </p:nvGrpSpPr>
            <p:grpSpPr>
              <a:xfrm>
                <a:off x="8623774" y="2128475"/>
                <a:ext cx="506941" cy="221114"/>
                <a:chOff x="8623774" y="2128475"/>
                <a:chExt cx="506941" cy="221114"/>
              </a:xfrm>
              <a:grpFill/>
            </p:grpSpPr>
            <p:sp>
              <p:nvSpPr>
                <p:cNvPr id="63" name="Freeform 1418">
                  <a:extLst>
                    <a:ext uri="{FF2B5EF4-FFF2-40B4-BE49-F238E27FC236}">
                      <a16:creationId xmlns:a16="http://schemas.microsoft.com/office/drawing/2014/main" id="{BB84AF0F-9FF2-74EE-CC50-7B319663BE1C}"/>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55854D"/>
                </a:solidFill>
                <a:ln w="27426" cap="flat">
                  <a:noFill/>
                  <a:prstDash val="solid"/>
                  <a:miter/>
                </a:ln>
              </p:spPr>
              <p:txBody>
                <a:bodyPr rtlCol="0" anchor="ctr"/>
                <a:lstStyle/>
                <a:p>
                  <a:endParaRPr lang="en-US"/>
                </a:p>
              </p:txBody>
            </p:sp>
            <p:sp>
              <p:nvSpPr>
                <p:cNvPr id="64" name="Freeform 1419">
                  <a:extLst>
                    <a:ext uri="{FF2B5EF4-FFF2-40B4-BE49-F238E27FC236}">
                      <a16:creationId xmlns:a16="http://schemas.microsoft.com/office/drawing/2014/main" id="{B2A43473-4890-3B87-7DAB-B1479DE49C8C}"/>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55854D"/>
                </a:solidFill>
                <a:ln w="27426" cap="flat">
                  <a:noFill/>
                  <a:prstDash val="solid"/>
                  <a:miter/>
                </a:ln>
              </p:spPr>
              <p:txBody>
                <a:bodyPr rtlCol="0" anchor="ctr"/>
                <a:lstStyle/>
                <a:p>
                  <a:endParaRPr lang="en-US"/>
                </a:p>
              </p:txBody>
            </p:sp>
          </p:grpSp>
          <p:sp>
            <p:nvSpPr>
              <p:cNvPr id="61" name="Freeform 1416">
                <a:extLst>
                  <a:ext uri="{FF2B5EF4-FFF2-40B4-BE49-F238E27FC236}">
                    <a16:creationId xmlns:a16="http://schemas.microsoft.com/office/drawing/2014/main" id="{BC1460ED-602F-7B9C-B02D-211A21B084B0}"/>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55854D"/>
              </a:solidFill>
              <a:ln w="27426" cap="flat">
                <a:noFill/>
                <a:prstDash val="solid"/>
                <a:miter/>
              </a:ln>
            </p:spPr>
            <p:txBody>
              <a:bodyPr rtlCol="0" anchor="ctr"/>
              <a:lstStyle/>
              <a:p>
                <a:endParaRPr lang="en-US"/>
              </a:p>
            </p:txBody>
          </p:sp>
          <p:sp>
            <p:nvSpPr>
              <p:cNvPr id="62" name="Freeform 1417">
                <a:extLst>
                  <a:ext uri="{FF2B5EF4-FFF2-40B4-BE49-F238E27FC236}">
                    <a16:creationId xmlns:a16="http://schemas.microsoft.com/office/drawing/2014/main" id="{D33E74B9-E7CD-B1E7-F5B6-A76B0D82D554}"/>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55854D"/>
              </a:solidFill>
              <a:ln w="27426" cap="flat">
                <a:noFill/>
                <a:prstDash val="solid"/>
                <a:miter/>
              </a:ln>
            </p:spPr>
            <p:txBody>
              <a:bodyPr rtlCol="0" anchor="ctr"/>
              <a:lstStyle/>
              <a:p>
                <a:endParaRPr lang="en-US"/>
              </a:p>
            </p:txBody>
          </p:sp>
        </p:grpSp>
      </p:grpSp>
      <p:grpSp>
        <p:nvGrpSpPr>
          <p:cNvPr id="96" name="Graphic 3">
            <a:extLst>
              <a:ext uri="{FF2B5EF4-FFF2-40B4-BE49-F238E27FC236}">
                <a16:creationId xmlns:a16="http://schemas.microsoft.com/office/drawing/2014/main" id="{B35A69D7-79C6-99ED-4BF9-F29E434B685B}"/>
              </a:ext>
            </a:extLst>
          </p:cNvPr>
          <p:cNvGrpSpPr/>
          <p:nvPr/>
        </p:nvGrpSpPr>
        <p:grpSpPr>
          <a:xfrm>
            <a:off x="2090016" y="2017435"/>
            <a:ext cx="821399" cy="801525"/>
            <a:chOff x="2451513" y="5314516"/>
            <a:chExt cx="1088992" cy="1047735"/>
          </a:xfrm>
          <a:solidFill>
            <a:schemeClr val="bg1"/>
          </a:solidFill>
        </p:grpSpPr>
        <p:grpSp>
          <p:nvGrpSpPr>
            <p:cNvPr id="97" name="Graphic 3">
              <a:extLst>
                <a:ext uri="{FF2B5EF4-FFF2-40B4-BE49-F238E27FC236}">
                  <a16:creationId xmlns:a16="http://schemas.microsoft.com/office/drawing/2014/main" id="{3823D7C4-CAFC-ADE5-01C8-46F9430BD6C3}"/>
                </a:ext>
              </a:extLst>
            </p:cNvPr>
            <p:cNvGrpSpPr/>
            <p:nvPr/>
          </p:nvGrpSpPr>
          <p:grpSpPr>
            <a:xfrm>
              <a:off x="2451513" y="5314516"/>
              <a:ext cx="1088992" cy="1047735"/>
              <a:chOff x="2451513" y="5314516"/>
              <a:chExt cx="1088992" cy="1047735"/>
            </a:xfrm>
            <a:grpFill/>
          </p:grpSpPr>
          <p:sp>
            <p:nvSpPr>
              <p:cNvPr id="99" name="Freeform 1312">
                <a:extLst>
                  <a:ext uri="{FF2B5EF4-FFF2-40B4-BE49-F238E27FC236}">
                    <a16:creationId xmlns:a16="http://schemas.microsoft.com/office/drawing/2014/main" id="{4336E333-34C4-F6A8-A821-3CFE9FEF339A}"/>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100" name="Freeform 1313">
                <a:extLst>
                  <a:ext uri="{FF2B5EF4-FFF2-40B4-BE49-F238E27FC236}">
                    <a16:creationId xmlns:a16="http://schemas.microsoft.com/office/drawing/2014/main" id="{8A55EC19-6D8A-271E-219D-EC9F2D44C950}"/>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101" name="Freeform 1314">
                <a:extLst>
                  <a:ext uri="{FF2B5EF4-FFF2-40B4-BE49-F238E27FC236}">
                    <a16:creationId xmlns:a16="http://schemas.microsoft.com/office/drawing/2014/main" id="{779A3E90-4F3D-83DA-3FA6-D85652F5263C}"/>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98" name="Freeform 1311">
              <a:extLst>
                <a:ext uri="{FF2B5EF4-FFF2-40B4-BE49-F238E27FC236}">
                  <a16:creationId xmlns:a16="http://schemas.microsoft.com/office/drawing/2014/main" id="{89035E9F-C9B9-1B3A-EAE5-4973DD58A49E}"/>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55854D"/>
            </a:solidFill>
            <a:ln w="27426" cap="flat">
              <a:noFill/>
              <a:prstDash val="solid"/>
              <a:miter/>
            </a:ln>
          </p:spPr>
          <p:txBody>
            <a:bodyPr rtlCol="0" anchor="ctr"/>
            <a:lstStyle/>
            <a:p>
              <a:endParaRPr lang="en-US"/>
            </a:p>
          </p:txBody>
        </p:sp>
      </p:grpSp>
      <p:grpSp>
        <p:nvGrpSpPr>
          <p:cNvPr id="102" name="Graphic 3">
            <a:extLst>
              <a:ext uri="{FF2B5EF4-FFF2-40B4-BE49-F238E27FC236}">
                <a16:creationId xmlns:a16="http://schemas.microsoft.com/office/drawing/2014/main" id="{0FAB4560-E7B1-AE2C-5228-D75291A1544D}"/>
              </a:ext>
            </a:extLst>
          </p:cNvPr>
          <p:cNvGrpSpPr/>
          <p:nvPr/>
        </p:nvGrpSpPr>
        <p:grpSpPr>
          <a:xfrm>
            <a:off x="9962884" y="1979552"/>
            <a:ext cx="735061" cy="932839"/>
            <a:chOff x="665400" y="3833425"/>
            <a:chExt cx="948997" cy="948995"/>
          </a:xfrm>
          <a:solidFill>
            <a:schemeClr val="bg1"/>
          </a:solidFill>
        </p:grpSpPr>
        <p:sp>
          <p:nvSpPr>
            <p:cNvPr id="103" name="Freeform 1464">
              <a:extLst>
                <a:ext uri="{FF2B5EF4-FFF2-40B4-BE49-F238E27FC236}">
                  <a16:creationId xmlns:a16="http://schemas.microsoft.com/office/drawing/2014/main" id="{34032AA6-E8F3-F1F1-5379-FFF541B69B84}"/>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dirty="0"/>
            </a:p>
          </p:txBody>
        </p:sp>
        <p:sp>
          <p:nvSpPr>
            <p:cNvPr id="104" name="Freeform 1465">
              <a:extLst>
                <a:ext uri="{FF2B5EF4-FFF2-40B4-BE49-F238E27FC236}">
                  <a16:creationId xmlns:a16="http://schemas.microsoft.com/office/drawing/2014/main" id="{94E6FACB-005C-8354-61DC-8A27EE76328F}"/>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grpFill/>
            <a:ln w="27426" cap="flat">
              <a:noFill/>
              <a:prstDash val="solid"/>
              <a:miter/>
            </a:ln>
          </p:spPr>
          <p:txBody>
            <a:bodyPr rtlCol="0" anchor="ctr"/>
            <a:lstStyle/>
            <a:p>
              <a:endParaRPr lang="en-US"/>
            </a:p>
          </p:txBody>
        </p:sp>
        <p:grpSp>
          <p:nvGrpSpPr>
            <p:cNvPr id="105" name="Graphic 3">
              <a:extLst>
                <a:ext uri="{FF2B5EF4-FFF2-40B4-BE49-F238E27FC236}">
                  <a16:creationId xmlns:a16="http://schemas.microsoft.com/office/drawing/2014/main" id="{FA77C39F-B2E3-1ACA-BB7A-0DC488EB12B3}"/>
                </a:ext>
              </a:extLst>
            </p:cNvPr>
            <p:cNvGrpSpPr/>
            <p:nvPr/>
          </p:nvGrpSpPr>
          <p:grpSpPr>
            <a:xfrm>
              <a:off x="788824" y="4019932"/>
              <a:ext cx="244106" cy="641806"/>
              <a:chOff x="788824" y="4019932"/>
              <a:chExt cx="244106" cy="641806"/>
            </a:xfrm>
            <a:grpFill/>
          </p:grpSpPr>
          <p:sp>
            <p:nvSpPr>
              <p:cNvPr id="106" name="Freeform 1467">
                <a:extLst>
                  <a:ext uri="{FF2B5EF4-FFF2-40B4-BE49-F238E27FC236}">
                    <a16:creationId xmlns:a16="http://schemas.microsoft.com/office/drawing/2014/main" id="{0D578EC2-86CD-B747-1A3F-577B2BF2BF56}"/>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55854D"/>
              </a:solidFill>
              <a:ln w="27426" cap="flat">
                <a:noFill/>
                <a:prstDash val="solid"/>
                <a:miter/>
              </a:ln>
            </p:spPr>
            <p:txBody>
              <a:bodyPr rtlCol="0" anchor="ctr"/>
              <a:lstStyle/>
              <a:p>
                <a:endParaRPr lang="en-US"/>
              </a:p>
            </p:txBody>
          </p:sp>
          <p:sp>
            <p:nvSpPr>
              <p:cNvPr id="107" name="Freeform 1468">
                <a:extLst>
                  <a:ext uri="{FF2B5EF4-FFF2-40B4-BE49-F238E27FC236}">
                    <a16:creationId xmlns:a16="http://schemas.microsoft.com/office/drawing/2014/main" id="{AD79AC51-B67D-907E-5D23-3B5EB356793B}"/>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55854D"/>
              </a:solidFill>
              <a:ln w="27426" cap="flat">
                <a:noFill/>
                <a:prstDash val="solid"/>
                <a:miter/>
              </a:ln>
            </p:spPr>
            <p:txBody>
              <a:bodyPr rtlCol="0" anchor="ctr"/>
              <a:lstStyle/>
              <a:p>
                <a:endParaRPr lang="en-US"/>
              </a:p>
            </p:txBody>
          </p:sp>
          <p:sp>
            <p:nvSpPr>
              <p:cNvPr id="108" name="Freeform 1469">
                <a:extLst>
                  <a:ext uri="{FF2B5EF4-FFF2-40B4-BE49-F238E27FC236}">
                    <a16:creationId xmlns:a16="http://schemas.microsoft.com/office/drawing/2014/main" id="{E36814AB-851A-1400-DB77-417BB4D93452}"/>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55854D"/>
              </a:solidFill>
              <a:ln w="27426" cap="flat">
                <a:noFill/>
                <a:prstDash val="solid"/>
                <a:miter/>
              </a:ln>
            </p:spPr>
            <p:txBody>
              <a:bodyPr rtlCol="0" anchor="ctr"/>
              <a:lstStyle/>
              <a:p>
                <a:endParaRPr lang="en-US"/>
              </a:p>
            </p:txBody>
          </p:sp>
          <p:sp>
            <p:nvSpPr>
              <p:cNvPr id="109" name="Freeform 1470">
                <a:extLst>
                  <a:ext uri="{FF2B5EF4-FFF2-40B4-BE49-F238E27FC236}">
                    <a16:creationId xmlns:a16="http://schemas.microsoft.com/office/drawing/2014/main" id="{ABCAFD1F-6F22-92E9-B235-A05D7A51BDB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55854D"/>
              </a:solidFill>
              <a:ln w="27426" cap="flat">
                <a:noFill/>
                <a:prstDash val="solid"/>
                <a:miter/>
              </a:ln>
            </p:spPr>
            <p:txBody>
              <a:bodyPr rtlCol="0" anchor="ctr"/>
              <a:lstStyle/>
              <a:p>
                <a:endParaRPr lang="en-US" dirty="0"/>
              </a:p>
            </p:txBody>
          </p:sp>
          <p:sp>
            <p:nvSpPr>
              <p:cNvPr id="110" name="Freeform 1471">
                <a:extLst>
                  <a:ext uri="{FF2B5EF4-FFF2-40B4-BE49-F238E27FC236}">
                    <a16:creationId xmlns:a16="http://schemas.microsoft.com/office/drawing/2014/main" id="{5E362B66-A2D9-B89F-3906-55C96EA64180}"/>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55854D"/>
              </a:solidFill>
              <a:ln w="27426" cap="flat">
                <a:noFill/>
                <a:prstDash val="solid"/>
                <a:miter/>
              </a:ln>
            </p:spPr>
            <p:txBody>
              <a:bodyPr rtlCol="0" anchor="ctr"/>
              <a:lstStyle/>
              <a:p>
                <a:endParaRPr lang="en-US"/>
              </a:p>
            </p:txBody>
          </p:sp>
          <p:sp>
            <p:nvSpPr>
              <p:cNvPr id="111" name="Freeform 1472">
                <a:extLst>
                  <a:ext uri="{FF2B5EF4-FFF2-40B4-BE49-F238E27FC236}">
                    <a16:creationId xmlns:a16="http://schemas.microsoft.com/office/drawing/2014/main" id="{20EAB285-4F05-E980-FBFE-935BAA97A3EC}"/>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55854D"/>
              </a:solidFill>
              <a:ln w="27426"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1733513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pic>
        <p:nvPicPr>
          <p:cNvPr id="6" name="Picture Placeholder 15">
            <a:hlinkClick r:id="rId3"/>
            <a:extLst>
              <a:ext uri="{FF2B5EF4-FFF2-40B4-BE49-F238E27FC236}">
                <a16:creationId xmlns:a16="http://schemas.microsoft.com/office/drawing/2014/main" id="{20C21B2D-BD86-5EB0-87BA-E0AF60E07F1D}"/>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7735037" y="1373925"/>
            <a:ext cx="2444127" cy="4336988"/>
          </a:xfrm>
          <a:prstGeom prst="rect">
            <a:avLst/>
          </a:prstGeom>
        </p:spPr>
      </p:pic>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dirty="0">
                <a:solidFill>
                  <a:schemeClr val="bg1"/>
                </a:solidFill>
              </a:rPr>
              <a:t>CASE-STUDIE</a:t>
            </a:r>
          </a:p>
        </p:txBody>
      </p:sp>
      <p:sp>
        <p:nvSpPr>
          <p:cNvPr id="7" name="TextBox 6">
            <a:hlinkClick r:id="rId5"/>
            <a:extLst>
              <a:ext uri="{FF2B5EF4-FFF2-40B4-BE49-F238E27FC236}">
                <a16:creationId xmlns:a16="http://schemas.microsoft.com/office/drawing/2014/main" id="{AA256A29-92A2-E6F7-BEE8-593BADA84D5B}"/>
              </a:ext>
            </a:extLst>
          </p:cNvPr>
          <p:cNvSpPr txBox="1"/>
          <p:nvPr/>
        </p:nvSpPr>
        <p:spPr>
          <a:xfrm>
            <a:off x="637728" y="1526483"/>
            <a:ext cx="6769836" cy="5370701"/>
          </a:xfrm>
          <a:prstGeom prst="rect">
            <a:avLst/>
          </a:prstGeom>
          <a:noFill/>
        </p:spPr>
        <p:txBody>
          <a:bodyPr wrap="square">
            <a:spAutoFit/>
          </a:bodyPr>
          <a:lstStyle/>
          <a:p>
            <a:pPr>
              <a:buNone/>
            </a:pPr>
            <a:r>
              <a:rPr lang="en-US" sz="2400" b="1" dirty="0">
                <a:solidFill>
                  <a:srgbClr val="292668"/>
                </a:solidFill>
              </a:rPr>
              <a:t>The Lodge at Ashford Castle (Irland)</a:t>
            </a:r>
          </a:p>
          <a:p>
            <a:pPr>
              <a:spcAft>
                <a:spcPts val="600"/>
              </a:spcAft>
              <a:buNone/>
            </a:pPr>
            <a:r>
              <a:rPr lang="en-US" sz="2400" b="1" dirty="0">
                <a:solidFill>
                  <a:srgbClr val="292668"/>
                </a:solidFill>
              </a:rPr>
              <a:t>Digital innovation for bæredygtig gæstfrihed</a:t>
            </a:r>
            <a:endParaRPr lang="en-US" sz="2400" dirty="0">
              <a:solidFill>
                <a:srgbClr val="292668"/>
              </a:solidFill>
            </a:endParaRPr>
          </a:p>
          <a:p>
            <a:r>
              <a:rPr lang="en-US" b="1" dirty="0">
                <a:solidFill>
                  <a:srgbClr val="292668"/>
                </a:solidFill>
              </a:rPr>
              <a:t>AI-drevet reduktion af madspild (</a:t>
            </a:r>
            <a:r>
              <a:rPr lang="en-US" b="1" dirty="0">
                <a:solidFill>
                  <a:srgbClr val="55854D"/>
                </a:solidFill>
                <a:hlinkClick r:id="rId6">
                  <a:extLst>
                    <a:ext uri="{A12FA001-AC4F-418D-AE19-62706E023703}">
                      <ahyp:hlinkClr xmlns:ahyp="http://schemas.microsoft.com/office/drawing/2018/hyperlinkcolor" val="tx"/>
                    </a:ext>
                  </a:extLst>
                </a:hlinkClick>
              </a:rPr>
              <a:t>Winnow</a:t>
            </a:r>
            <a:r>
              <a:rPr lang="en-US" b="1" dirty="0">
                <a:solidFill>
                  <a:srgbClr val="292668"/>
                </a:solidFill>
              </a:rPr>
              <a:t>)</a:t>
            </a:r>
          </a:p>
          <a:p>
            <a:pPr marL="342900" indent="-342900">
              <a:buFont typeface="Arial" panose="020B0604020202020204" pitchFamily="34" charset="0"/>
              <a:buChar char="•"/>
            </a:pPr>
            <a:r>
              <a:rPr lang="en-US" dirty="0">
                <a:solidFill>
                  <a:srgbClr val="292668"/>
                </a:solidFill>
              </a:rPr>
              <a:t>Bruger </a:t>
            </a:r>
            <a:r>
              <a:rPr lang="en-US" b="1" dirty="0">
                <a:solidFill>
                  <a:srgbClr val="292668"/>
                </a:solidFill>
              </a:rPr>
              <a:t>Winnow Vision </a:t>
            </a:r>
            <a:r>
              <a:rPr lang="en-US" dirty="0">
                <a:solidFill>
                  <a:srgbClr val="292668"/>
                </a:solidFill>
              </a:rPr>
              <a:t>AI til at spore og </a:t>
            </a:r>
            <a:r>
              <a:rPr lang="en-US" dirty="0" err="1">
                <a:solidFill>
                  <a:srgbClr val="292668"/>
                </a:solidFill>
              </a:rPr>
              <a:t>analysere </a:t>
            </a:r>
            <a:r>
              <a:rPr lang="en-US" dirty="0">
                <a:solidFill>
                  <a:srgbClr val="292668"/>
                </a:solidFill>
              </a:rPr>
              <a:t>køkkenaffald.</a:t>
            </a:r>
          </a:p>
          <a:p>
            <a:pPr marL="342900" indent="-342900">
              <a:buFont typeface="Arial" panose="020B0604020202020204" pitchFamily="34" charset="0"/>
              <a:buChar char="•"/>
            </a:pPr>
            <a:r>
              <a:rPr lang="en-US" dirty="0">
                <a:solidFill>
                  <a:srgbClr val="292668"/>
                </a:solidFill>
              </a:rPr>
              <a:t>Daglige digitale rapporter understøtter smartere menuplanlægning og indkøb.</a:t>
            </a:r>
          </a:p>
          <a:p>
            <a:pPr marL="342900" indent="-342900">
              <a:buFont typeface="Arial" panose="020B0604020202020204" pitchFamily="34" charset="0"/>
              <a:buChar char="•"/>
            </a:pPr>
            <a:r>
              <a:rPr lang="en-US" dirty="0">
                <a:solidFill>
                  <a:srgbClr val="292668"/>
                </a:solidFill>
              </a:rPr>
              <a:t>Opnået en </a:t>
            </a:r>
            <a:r>
              <a:rPr lang="en-US" b="1" dirty="0">
                <a:solidFill>
                  <a:srgbClr val="292668"/>
                </a:solidFill>
              </a:rPr>
              <a:t>reduktion af madaffaldet på 42 </a:t>
            </a:r>
            <a:r>
              <a:rPr lang="en-US" dirty="0">
                <a:solidFill>
                  <a:srgbClr val="292668"/>
                </a:solidFill>
              </a:rPr>
              <a:t>%. </a:t>
            </a:r>
            <a:r>
              <a:rPr lang="en-US" dirty="0">
                <a:solidFill>
                  <a:srgbClr val="55854D"/>
                </a:solidFill>
                <a:hlinkClick r:id="rId5">
                  <a:extLst>
                    <a:ext uri="{A12FA001-AC4F-418D-AE19-62706E023703}">
                      <ahyp:hlinkClr xmlns:ahyp="http://schemas.microsoft.com/office/drawing/2018/hyperlinkcolor" val="tx"/>
                    </a:ext>
                  </a:extLst>
                </a:hlinkClick>
              </a:rPr>
              <a:t> Kilde</a:t>
            </a:r>
            <a:endParaRPr lang="en-US" dirty="0">
              <a:solidFill>
                <a:srgbClr val="55854D"/>
              </a:solidFill>
            </a:endParaRPr>
          </a:p>
          <a:p>
            <a:endParaRPr lang="en-US" sz="1000" dirty="0">
              <a:solidFill>
                <a:srgbClr val="292668"/>
              </a:solidFill>
            </a:endParaRPr>
          </a:p>
          <a:p>
            <a:r>
              <a:rPr lang="en-IE" b="1" dirty="0">
                <a:solidFill>
                  <a:srgbClr val="292668"/>
                </a:solidFill>
              </a:rPr>
              <a:t>Måling af klimapåvirkning (EarthCheck)</a:t>
            </a:r>
          </a:p>
          <a:p>
            <a:pPr marL="285750" indent="-285750">
              <a:buFont typeface="Arial" panose="020B0604020202020204" pitchFamily="34" charset="0"/>
              <a:buChar char="•"/>
            </a:pPr>
            <a:r>
              <a:rPr lang="en-IE" dirty="0">
                <a:solidFill>
                  <a:srgbClr val="292668"/>
                </a:solidFill>
              </a:rPr>
              <a:t>Deltager i </a:t>
            </a:r>
            <a:r>
              <a:rPr lang="en-IE" b="1" dirty="0">
                <a:solidFill>
                  <a:srgbClr val="292668"/>
                </a:solidFill>
                <a:hlinkClick r:id="rId7"/>
              </a:rPr>
              <a:t>EarthCheck</a:t>
            </a:r>
            <a:r>
              <a:rPr lang="en-IE" dirty="0">
                <a:solidFill>
                  <a:srgbClr val="292668"/>
                </a:solidFill>
              </a:rPr>
              <a:t>, et globalt miljøbenchmarkingsystem.</a:t>
            </a:r>
          </a:p>
          <a:p>
            <a:pPr marL="285750" indent="-285750">
              <a:buFont typeface="Arial" panose="020B0604020202020204" pitchFamily="34" charset="0"/>
              <a:buChar char="•"/>
            </a:pPr>
            <a:r>
              <a:rPr lang="en-IE" dirty="0">
                <a:solidFill>
                  <a:srgbClr val="292668"/>
                </a:solidFill>
              </a:rPr>
              <a:t>Sporer CO2-aftryk, affald, vand- og energiforbrug digitalt.</a:t>
            </a:r>
          </a:p>
          <a:p>
            <a:pPr marL="285750" indent="-285750">
              <a:buFont typeface="Arial" panose="020B0604020202020204" pitchFamily="34" charset="0"/>
              <a:buChar char="•"/>
            </a:pPr>
            <a:r>
              <a:rPr lang="en-IE" dirty="0">
                <a:solidFill>
                  <a:srgbClr val="292668"/>
                </a:solidFill>
              </a:rPr>
              <a:t>Muliggør løbende forbedringer og gennemsigtig rapportering.</a:t>
            </a:r>
          </a:p>
          <a:p>
            <a:endParaRPr lang="en-IE" sz="1000" dirty="0">
              <a:solidFill>
                <a:srgbClr val="292668"/>
              </a:solidFill>
            </a:endParaRPr>
          </a:p>
          <a:p>
            <a:r>
              <a:rPr lang="en-US" b="1" dirty="0">
                <a:solidFill>
                  <a:srgbClr val="292668"/>
                </a:solidFill>
              </a:rPr>
              <a:t>Hvorfor det er vigtigt</a:t>
            </a:r>
          </a:p>
          <a:p>
            <a:pPr marL="285750" indent="-285750">
              <a:buFont typeface="Arial" panose="020B0604020202020204" pitchFamily="34" charset="0"/>
              <a:buChar char="•"/>
            </a:pPr>
            <a:r>
              <a:rPr lang="en-US" dirty="0">
                <a:solidFill>
                  <a:srgbClr val="292668"/>
                </a:solidFill>
              </a:rPr>
              <a:t>Demonstrerer effektiv brug af digitale værktøjer i et historisk hotel.</a:t>
            </a:r>
          </a:p>
          <a:p>
            <a:pPr marL="285750" indent="-285750">
              <a:buFont typeface="Arial" panose="020B0604020202020204" pitchFamily="34" charset="0"/>
              <a:buChar char="•"/>
            </a:pPr>
            <a:r>
              <a:rPr lang="en-US" dirty="0">
                <a:solidFill>
                  <a:srgbClr val="292668"/>
                </a:solidFill>
              </a:rPr>
              <a:t>Viser AI's rolle i målbare bæredygtighedsgevinster.</a:t>
            </a:r>
          </a:p>
          <a:p>
            <a:pPr marL="285750" indent="-285750">
              <a:buFont typeface="Arial" panose="020B0604020202020204" pitchFamily="34" charset="0"/>
              <a:buChar char="•"/>
            </a:pPr>
            <a:r>
              <a:rPr lang="en-US" dirty="0">
                <a:solidFill>
                  <a:srgbClr val="292668"/>
                </a:solidFill>
              </a:rPr>
              <a:t>Tilbyder en skalerbar model for SMV'er og studerende inden for hotel- og restaurationsbranchen.</a:t>
            </a:r>
          </a:p>
          <a:p>
            <a:endParaRPr lang="en-US" dirty="0">
              <a:solidFill>
                <a:srgbClr val="292668"/>
              </a:solidFill>
            </a:endParaRPr>
          </a:p>
        </p:txBody>
      </p:sp>
      <p:sp>
        <p:nvSpPr>
          <p:cNvPr id="8" name="AutoShape 2" descr="LAA Svg Logo 476 X 204 Gold No Carnation">
            <a:extLst>
              <a:ext uri="{FF2B5EF4-FFF2-40B4-BE49-F238E27FC236}">
                <a16:creationId xmlns:a16="http://schemas.microsoft.com/office/drawing/2014/main" id="{A91B8ABA-129E-708E-5392-23962FCA1EE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descr="A white and gold logo with a building and text&#10;&#10;AI-generated content may be incorrect.">
            <a:extLst>
              <a:ext uri="{FF2B5EF4-FFF2-40B4-BE49-F238E27FC236}">
                <a16:creationId xmlns:a16="http://schemas.microsoft.com/office/drawing/2014/main" id="{8AF28FEA-5E92-03E2-AFB1-935A880F8D28}"/>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7998691" y="1413180"/>
            <a:ext cx="2004292" cy="711237"/>
          </a:xfrm>
          <a:prstGeom prst="rect">
            <a:avLst/>
          </a:prstGeom>
        </p:spPr>
      </p:pic>
    </p:spTree>
    <p:extLst>
      <p:ext uri="{BB962C8B-B14F-4D97-AF65-F5344CB8AC3E}">
        <p14:creationId xmlns:p14="http://schemas.microsoft.com/office/powerpoint/2010/main" val="3753991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62B67-C795-4665-32C9-CF880F311D1A}"/>
            </a:ext>
          </a:extLst>
        </p:cNvPr>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CD4A8021-1B07-E3A2-0997-4D6C6F47E80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8328758" cy="3634830"/>
          </a:xfrm>
        </p:spPr>
      </p:pic>
      <p:sp>
        <p:nvSpPr>
          <p:cNvPr id="5" name="Text Placeholder 4">
            <a:extLst>
              <a:ext uri="{FF2B5EF4-FFF2-40B4-BE49-F238E27FC236}">
                <a16:creationId xmlns:a16="http://schemas.microsoft.com/office/drawing/2014/main" id="{ECBE905B-72D5-17EC-DCEC-4C60E8BA9BB3}"/>
              </a:ext>
            </a:extLst>
          </p:cNvPr>
          <p:cNvSpPr>
            <a:spLocks noGrp="1"/>
          </p:cNvSpPr>
          <p:nvPr>
            <p:ph type="body" sz="quarter" idx="17"/>
          </p:nvPr>
        </p:nvSpPr>
        <p:spPr/>
        <p:txBody>
          <a:bodyPr/>
          <a:lstStyle/>
          <a:p>
            <a:r>
              <a:rPr lang="en-US" dirty="0"/>
              <a:t>03</a:t>
            </a:r>
          </a:p>
        </p:txBody>
      </p:sp>
      <p:sp>
        <p:nvSpPr>
          <p:cNvPr id="14" name="Rectangle 13">
            <a:extLst>
              <a:ext uri="{FF2B5EF4-FFF2-40B4-BE49-F238E27FC236}">
                <a16:creationId xmlns:a16="http://schemas.microsoft.com/office/drawing/2014/main" id="{DD8AAAA1-293F-51B5-6464-816F503F3544}"/>
              </a:ext>
            </a:extLst>
          </p:cNvPr>
          <p:cNvSpPr/>
          <p:nvPr/>
        </p:nvSpPr>
        <p:spPr>
          <a:xfrm>
            <a:off x="5523514" y="3110948"/>
            <a:ext cx="4987747" cy="1769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48698F8B-466E-52B0-E943-B1E8D13C45FA}"/>
              </a:ext>
            </a:extLst>
          </p:cNvPr>
          <p:cNvSpPr txBox="1"/>
          <p:nvPr/>
        </p:nvSpPr>
        <p:spPr>
          <a:xfrm>
            <a:off x="5707537" y="3163246"/>
            <a:ext cx="4703947" cy="1200329"/>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DIGITALE VÆRKTØJER TIL BÆREDYGTIGHED</a:t>
            </a:r>
          </a:p>
        </p:txBody>
      </p:sp>
      <p:grpSp>
        <p:nvGrpSpPr>
          <p:cNvPr id="6" name="Group 5">
            <a:extLst>
              <a:ext uri="{FF2B5EF4-FFF2-40B4-BE49-F238E27FC236}">
                <a16:creationId xmlns:a16="http://schemas.microsoft.com/office/drawing/2014/main" id="{877D64A2-ED77-14D1-18EE-07E8AAB745C4}"/>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614FCE78-829D-0DC7-064E-6180DC5F95BB}"/>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BD8A04B4-FA8A-C782-3326-E6FD0D83DE63}"/>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7C8D2718-FE72-E123-2763-FBB4F9691059}"/>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65A222B-6701-EF0C-571C-CDB60D8DCC97}"/>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56625C8D-9F3D-74E2-B76A-26FB0C02F4F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39AAD508-0862-5453-D0D6-3EF031846FB4}"/>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5B3C9FE6-3C86-E322-9C19-3C27BA8CF57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8B64DC3-1AF8-5162-3688-E329B58493A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2D9FD14-762F-8BB9-7834-9694DB84786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53B4BE0-BF16-110C-439F-78DE57B57E7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371255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3DFDDC-4B81-236D-7F0A-D8EDA5C89277}"/>
              </a:ext>
            </a:extLst>
          </p:cNvPr>
          <p:cNvSpPr>
            <a:spLocks noGrp="1"/>
          </p:cNvSpPr>
          <p:nvPr>
            <p:ph type="body" sz="quarter" idx="16"/>
          </p:nvPr>
        </p:nvSpPr>
        <p:spPr/>
        <p:txBody>
          <a:bodyPr/>
          <a:lstStyle/>
          <a:p>
            <a:r>
              <a:rPr lang="en-IE" dirty="0"/>
              <a:t>Digitale værktøjer til bæredygtighed</a:t>
            </a:r>
          </a:p>
        </p:txBody>
      </p:sp>
      <p:sp>
        <p:nvSpPr>
          <p:cNvPr id="3" name="Text Placeholder 2">
            <a:extLst>
              <a:ext uri="{FF2B5EF4-FFF2-40B4-BE49-F238E27FC236}">
                <a16:creationId xmlns:a16="http://schemas.microsoft.com/office/drawing/2014/main" id="{0952C79E-7135-EBD7-2BC4-35E90B05D6B2}"/>
              </a:ext>
            </a:extLst>
          </p:cNvPr>
          <p:cNvSpPr>
            <a:spLocks noGrp="1"/>
          </p:cNvSpPr>
          <p:nvPr>
            <p:ph type="body" sz="quarter" idx="19"/>
          </p:nvPr>
        </p:nvSpPr>
        <p:spPr>
          <a:xfrm>
            <a:off x="607556" y="1788033"/>
            <a:ext cx="5881763" cy="4102937"/>
          </a:xfrm>
        </p:spPr>
        <p:txBody>
          <a:bodyPr/>
          <a:lstStyle/>
          <a:p>
            <a:r>
              <a:rPr lang="en-US" dirty="0"/>
              <a:t>Med udgangspunkt i de bæredygtighedsprincipper, der blev gennemgået i </a:t>
            </a:r>
            <a:r>
              <a:rPr lang="en-US" b="1" dirty="0"/>
              <a:t>modul 2</a:t>
            </a:r>
            <a:r>
              <a:rPr lang="en-US" dirty="0"/>
              <a:t>, undersøger dette afsnit, hvordan digitale værktøjer kan anvendes i praksis til at understøtte mere bæredygtige fødevaresystemer.</a:t>
            </a:r>
          </a:p>
          <a:p>
            <a:endParaRPr lang="en-US" dirty="0"/>
          </a:p>
          <a:p>
            <a:r>
              <a:rPr lang="en-US" dirty="0"/>
              <a:t>Mens bæredygtighed fastlægger </a:t>
            </a:r>
            <a:r>
              <a:rPr lang="en-US" i="1" dirty="0"/>
              <a:t>hvorfor</a:t>
            </a:r>
            <a:r>
              <a:rPr lang="en-US" dirty="0"/>
              <a:t>, leverer digitale teknologier </a:t>
            </a:r>
            <a:r>
              <a:rPr lang="en-US" i="1" dirty="0"/>
              <a:t>hvordan, hvilket </a:t>
            </a:r>
            <a:r>
              <a:rPr lang="en-US" dirty="0"/>
              <a:t>hjælper fødevare- og hotel- og restaurationsvirksomheder med at reducere affald, indkøbe ansvarligt, forbedre energieffektiviteten, udarbejde menuer med mindre miljøpåvirkning og fremme </a:t>
            </a:r>
            <a:r>
              <a:rPr lang="en-US" dirty="0" err="1"/>
              <a:t>en</a:t>
            </a:r>
            <a:r>
              <a:rPr lang="en-US" dirty="0"/>
              <a:t> mere bæredygtig </a:t>
            </a:r>
            <a:r>
              <a:rPr lang="en-US" dirty="0" err="1"/>
              <a:t>kundeadfærd</a:t>
            </a:r>
            <a:r>
              <a:rPr lang="en-US" dirty="0"/>
              <a:t>.</a:t>
            </a:r>
            <a:endParaRPr lang="en-IE" dirty="0"/>
          </a:p>
        </p:txBody>
      </p:sp>
      <p:pic>
        <p:nvPicPr>
          <p:cNvPr id="6" name="Picture Placeholder 5">
            <a:extLst>
              <a:ext uri="{FF2B5EF4-FFF2-40B4-BE49-F238E27FC236}">
                <a16:creationId xmlns:a16="http://schemas.microsoft.com/office/drawing/2014/main" id="{3B1FF164-85E6-0221-9D0F-2DDBB345BD5D}"/>
              </a:ext>
            </a:extLst>
          </p:cNvPr>
          <p:cNvPicPr>
            <a:picLocks noGrp="1" noChangeAspect="1"/>
          </p:cNvPicPr>
          <p:nvPr>
            <p:ph type="pic" sz="quarter" idx="10"/>
          </p:nvPr>
        </p:nvPicPr>
        <p:blipFill>
          <a:blip r:embed="rId2"/>
          <a:srcRect l="21249" r="21249"/>
          <a:stretch>
            <a:fillRect/>
          </a:stretch>
        </p:blipFill>
        <p:spPr/>
      </p:pic>
    </p:spTree>
    <p:extLst>
      <p:ext uri="{BB962C8B-B14F-4D97-AF65-F5344CB8AC3E}">
        <p14:creationId xmlns:p14="http://schemas.microsoft.com/office/powerpoint/2010/main" val="2716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dirty="0"/>
              <a:t>INDHOLDSFORTEGNELSE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a:xfrm>
            <a:off x="3875476" y="804644"/>
            <a:ext cx="8147526" cy="689519"/>
          </a:xfrm>
        </p:spPr>
        <p:txBody>
          <a:bodyPr/>
          <a:lstStyle/>
          <a:p>
            <a:r>
              <a:rPr lang="en-US" dirty="0"/>
              <a:t>Indledning: Hvorfor digitale færdigheder er vigtige for fødevarer og bæredygtighed</a:t>
            </a:r>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a:xfrm>
            <a:off x="3040179" y="804644"/>
            <a:ext cx="700387" cy="689518"/>
          </a:xfrm>
        </p:spPr>
        <p:txBody>
          <a:bodyPr/>
          <a:lstStyle/>
          <a:p>
            <a:r>
              <a:rPr lang="en-US" dirty="0"/>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a:xfrm>
            <a:off x="3061882" y="1559212"/>
            <a:ext cx="700387" cy="689518"/>
          </a:xfrm>
        </p:spPr>
        <p:txBody>
          <a:bodyPr/>
          <a:lstStyle/>
          <a:p>
            <a:r>
              <a:rPr lang="en-US" dirty="0"/>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a:xfrm>
            <a:off x="3897179" y="1559212"/>
            <a:ext cx="6758750" cy="689519"/>
          </a:xfrm>
        </p:spPr>
        <p:txBody>
          <a:bodyPr/>
          <a:lstStyle/>
          <a:p>
            <a:r>
              <a:rPr lang="en-US" dirty="0"/>
              <a:t>Teknologiens rolle i moderne fødevaresystemer</a:t>
            </a:r>
          </a:p>
        </p:txBody>
      </p:sp>
      <p:sp>
        <p:nvSpPr>
          <p:cNvPr id="8" name="Text Placeholder 7">
            <a:extLst>
              <a:ext uri="{FF2B5EF4-FFF2-40B4-BE49-F238E27FC236}">
                <a16:creationId xmlns:a16="http://schemas.microsoft.com/office/drawing/2014/main" id="{EE9907E9-3557-65F0-07F2-880BA1859012}"/>
              </a:ext>
            </a:extLst>
          </p:cNvPr>
          <p:cNvSpPr>
            <a:spLocks noGrp="1"/>
          </p:cNvSpPr>
          <p:nvPr>
            <p:ph type="body" sz="quarter" idx="31"/>
          </p:nvPr>
        </p:nvSpPr>
        <p:spPr>
          <a:xfrm>
            <a:off x="3068461" y="2361905"/>
            <a:ext cx="700387" cy="689518"/>
          </a:xfrm>
        </p:spPr>
        <p:txBody>
          <a:bodyPr/>
          <a:lstStyle/>
          <a:p>
            <a:r>
              <a:rPr lang="en-US" dirty="0"/>
              <a:t>03</a:t>
            </a:r>
          </a:p>
        </p:txBody>
      </p:sp>
      <p:sp>
        <p:nvSpPr>
          <p:cNvPr id="9" name="Text Placeholder 8">
            <a:extLst>
              <a:ext uri="{FF2B5EF4-FFF2-40B4-BE49-F238E27FC236}">
                <a16:creationId xmlns:a16="http://schemas.microsoft.com/office/drawing/2014/main" id="{66DC35D7-B9E1-F7E8-2A8F-1FC2D3CBDAE5}"/>
              </a:ext>
            </a:extLst>
          </p:cNvPr>
          <p:cNvSpPr>
            <a:spLocks noGrp="1"/>
          </p:cNvSpPr>
          <p:nvPr>
            <p:ph type="body" sz="quarter" idx="32"/>
          </p:nvPr>
        </p:nvSpPr>
        <p:spPr>
          <a:xfrm>
            <a:off x="3903758" y="2361905"/>
            <a:ext cx="5857689" cy="689519"/>
          </a:xfrm>
        </p:spPr>
        <p:txBody>
          <a:bodyPr/>
          <a:lstStyle/>
          <a:p>
            <a:r>
              <a:rPr lang="en-US" dirty="0"/>
              <a:t>Digitale værktøjer til bæredygtighed</a:t>
            </a:r>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a:xfrm>
            <a:off x="3090164" y="3132515"/>
            <a:ext cx="700387" cy="689518"/>
          </a:xfrm>
        </p:spPr>
        <p:txBody>
          <a:bodyPr/>
          <a:lstStyle/>
          <a:p>
            <a:r>
              <a:rPr lang="en-US" dirty="0"/>
              <a:t>04</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a:xfrm>
            <a:off x="3925461" y="3132515"/>
            <a:ext cx="5857689" cy="689519"/>
          </a:xfrm>
        </p:spPr>
        <p:txBody>
          <a:bodyPr/>
          <a:lstStyle/>
          <a:p>
            <a:r>
              <a:rPr lang="en-US" dirty="0"/>
              <a:t>"AI Made Easy" – Grundlæggende forståelse</a:t>
            </a:r>
          </a:p>
        </p:txBody>
      </p:sp>
      <p:sp>
        <p:nvSpPr>
          <p:cNvPr id="12" name="Text Placeholder 11">
            <a:extLst>
              <a:ext uri="{FF2B5EF4-FFF2-40B4-BE49-F238E27FC236}">
                <a16:creationId xmlns:a16="http://schemas.microsoft.com/office/drawing/2014/main" id="{C570D5EE-43BE-EBB3-E8CC-FE93546EDAA5}"/>
              </a:ext>
            </a:extLst>
          </p:cNvPr>
          <p:cNvSpPr>
            <a:spLocks noGrp="1"/>
          </p:cNvSpPr>
          <p:nvPr>
            <p:ph type="body" sz="quarter" idx="35"/>
          </p:nvPr>
        </p:nvSpPr>
        <p:spPr>
          <a:xfrm>
            <a:off x="3068461" y="3887082"/>
            <a:ext cx="700387" cy="689518"/>
          </a:xfrm>
        </p:spPr>
        <p:txBody>
          <a:bodyPr/>
          <a:lstStyle/>
          <a:p>
            <a:r>
              <a:rPr lang="en-US" dirty="0"/>
              <a:t>05</a:t>
            </a:r>
          </a:p>
        </p:txBody>
      </p:sp>
      <p:sp>
        <p:nvSpPr>
          <p:cNvPr id="13" name="Text Placeholder 12">
            <a:extLst>
              <a:ext uri="{FF2B5EF4-FFF2-40B4-BE49-F238E27FC236}">
                <a16:creationId xmlns:a16="http://schemas.microsoft.com/office/drawing/2014/main" id="{A811B8CF-E6D5-F08C-8B07-F1F5397294B0}"/>
              </a:ext>
            </a:extLst>
          </p:cNvPr>
          <p:cNvSpPr>
            <a:spLocks noGrp="1"/>
          </p:cNvSpPr>
          <p:nvPr>
            <p:ph type="body" sz="quarter" idx="36"/>
          </p:nvPr>
        </p:nvSpPr>
        <p:spPr>
          <a:xfrm>
            <a:off x="3903758" y="3887082"/>
            <a:ext cx="5857689" cy="689519"/>
          </a:xfrm>
        </p:spPr>
        <p:txBody>
          <a:bodyPr/>
          <a:lstStyle/>
          <a:p>
            <a:r>
              <a:rPr lang="en-US" dirty="0"/>
              <a:t>Digital storytelling til fødevareinnovation</a:t>
            </a:r>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4EBB67-2614-1C8A-CF08-DA0AE4C6719B}"/>
              </a:ext>
            </a:extLst>
          </p:cNvPr>
          <p:cNvSpPr>
            <a:spLocks noGrp="1"/>
          </p:cNvSpPr>
          <p:nvPr>
            <p:ph type="body" sz="quarter" idx="18"/>
          </p:nvPr>
        </p:nvSpPr>
        <p:spPr>
          <a:xfrm>
            <a:off x="468763" y="1523285"/>
            <a:ext cx="5853573" cy="3666574"/>
          </a:xfrm>
        </p:spPr>
        <p:txBody>
          <a:bodyPr/>
          <a:lstStyle/>
          <a:p>
            <a:r>
              <a:rPr lang="en-IE" sz="2100" b="1" dirty="0">
                <a:solidFill>
                  <a:srgbClr val="F26F46"/>
                </a:solidFill>
              </a:rPr>
              <a:t>Formål: </a:t>
            </a:r>
            <a:r>
              <a:rPr lang="en-IE" sz="2100" dirty="0"/>
              <a:t>At mindske miljøpåvirkningen ved at minimere unødvendigt affald.</a:t>
            </a:r>
          </a:p>
          <a:p>
            <a:pPr>
              <a:spcBef>
                <a:spcPts val="600"/>
              </a:spcBef>
            </a:pPr>
            <a:r>
              <a:rPr lang="en-IE" sz="2100" b="1" dirty="0">
                <a:solidFill>
                  <a:srgbClr val="F26F46"/>
                </a:solidFill>
              </a:rPr>
              <a:t>Bæredygtighedsspecifikke værktøjer:</a:t>
            </a:r>
            <a:endParaRPr lang="en-IE" sz="2100" dirty="0">
              <a:solidFill>
                <a:srgbClr val="F26F46"/>
              </a:solidFill>
            </a:endParaRPr>
          </a:p>
          <a:p>
            <a:pPr marL="342900" indent="-342900">
              <a:spcBef>
                <a:spcPts val="600"/>
              </a:spcBef>
              <a:buFont typeface="Arial" panose="020B0604020202020204" pitchFamily="34" charset="0"/>
              <a:buChar char="•"/>
            </a:pPr>
            <a:r>
              <a:rPr lang="en-IE" sz="2100" b="1" dirty="0">
                <a:hlinkClick r:id="rId2"/>
              </a:rPr>
              <a:t>Winnow Vision </a:t>
            </a:r>
            <a:r>
              <a:rPr lang="en-IE" sz="2100" dirty="0"/>
              <a:t>– AI-drevet affaldssporing, der reducerer madspild (42 % reduktion påvist på hoteller).</a:t>
            </a:r>
          </a:p>
          <a:p>
            <a:pPr marL="342900" indent="-342900">
              <a:spcBef>
                <a:spcPts val="600"/>
              </a:spcBef>
              <a:buFont typeface="Arial" panose="020B0604020202020204" pitchFamily="34" charset="0"/>
              <a:buChar char="•"/>
            </a:pPr>
            <a:r>
              <a:rPr lang="en-IE" sz="2100" b="1" dirty="0">
                <a:hlinkClick r:id="rId3"/>
              </a:rPr>
              <a:t>Leanpath </a:t>
            </a:r>
            <a:r>
              <a:rPr lang="en-IE" sz="2100" dirty="0"/>
              <a:t>– Digitalt overvågnings- og medarbejderfeedback-system til at reducere spild i forbindelse med tilberedning, anretning og fordærv.</a:t>
            </a:r>
          </a:p>
          <a:p>
            <a:pPr marL="342900" indent="-342900">
              <a:spcBef>
                <a:spcPts val="600"/>
              </a:spcBef>
              <a:buFont typeface="Arial" panose="020B0604020202020204" pitchFamily="34" charset="0"/>
              <a:buChar char="•"/>
            </a:pPr>
            <a:r>
              <a:rPr lang="en-IE" sz="2100" b="1" dirty="0">
                <a:hlinkClick r:id="rId4"/>
              </a:rPr>
              <a:t>Too Good To Go </a:t>
            </a:r>
            <a:r>
              <a:rPr lang="en-IE" sz="2100" b="1" dirty="0"/>
              <a:t>/ </a:t>
            </a:r>
            <a:r>
              <a:rPr lang="en-IE" sz="2100" b="1" dirty="0">
                <a:hlinkClick r:id="rId5"/>
              </a:rPr>
              <a:t>Olio </a:t>
            </a:r>
            <a:r>
              <a:rPr lang="en-IE" sz="2100" dirty="0"/>
              <a:t>— Omfordelingsplatforme, der forhindrer spiselige fødevarer i at ende på lossepladsen.</a:t>
            </a:r>
          </a:p>
          <a:p>
            <a:r>
              <a:rPr lang="en-IE" sz="2100" b="1" dirty="0">
                <a:solidFill>
                  <a:srgbClr val="F26F46"/>
                </a:solidFill>
              </a:rPr>
              <a:t>Hvorfor det er vigtigt: </a:t>
            </a:r>
            <a:r>
              <a:rPr lang="en-IE" sz="2100" dirty="0"/>
              <a:t>Affaldsforebyggelse reducerer CO2-udledningen og sparer ressourcer.</a:t>
            </a:r>
          </a:p>
          <a:p>
            <a:endParaRPr lang="en-IE" sz="2100" dirty="0"/>
          </a:p>
        </p:txBody>
      </p:sp>
      <p:pic>
        <p:nvPicPr>
          <p:cNvPr id="6" name="Picture Placeholder 5" descr="A pile of food on the ground&#10;&#10;AI-generated content may be incorrect.">
            <a:extLst>
              <a:ext uri="{FF2B5EF4-FFF2-40B4-BE49-F238E27FC236}">
                <a16:creationId xmlns:a16="http://schemas.microsoft.com/office/drawing/2014/main" id="{246CA830-9134-F340-AEAA-8652ECCD3A74}"/>
              </a:ext>
            </a:extLst>
          </p:cNvPr>
          <p:cNvPicPr>
            <a:picLocks noGrp="1" noChangeAspect="1"/>
          </p:cNvPicPr>
          <p:nvPr>
            <p:ph type="pic" sz="quarter" idx="19"/>
          </p:nvPr>
        </p:nvPicPr>
        <p:blipFill>
          <a:blip r:embed="rId6"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1009C2DB-1E5F-02AF-DA03-5748B8E1624A}"/>
              </a:ext>
            </a:extLst>
          </p:cNvPr>
          <p:cNvSpPr>
            <a:spLocks noGrp="1"/>
          </p:cNvSpPr>
          <p:nvPr>
            <p:ph type="body" sz="quarter" idx="16"/>
          </p:nvPr>
        </p:nvSpPr>
        <p:spPr>
          <a:xfrm>
            <a:off x="468763" y="302326"/>
            <a:ext cx="8304045" cy="1071872"/>
          </a:xfrm>
          <a:solidFill>
            <a:schemeClr val="bg1"/>
          </a:solidFill>
        </p:spPr>
        <p:txBody>
          <a:bodyPr anchor="ctr"/>
          <a:lstStyle/>
          <a:p>
            <a:r>
              <a:rPr lang="en-US" dirty="0">
                <a:solidFill>
                  <a:srgbClr val="F26F46"/>
                </a:solidFill>
              </a:rPr>
              <a:t>Digitale værktøjer til forebyggelse af madspild</a:t>
            </a:r>
            <a:endParaRPr lang="en-IE" dirty="0">
              <a:solidFill>
                <a:srgbClr val="F26F46"/>
              </a:solidFill>
            </a:endParaRPr>
          </a:p>
        </p:txBody>
      </p:sp>
    </p:spTree>
    <p:extLst>
      <p:ext uri="{BB962C8B-B14F-4D97-AF65-F5344CB8AC3E}">
        <p14:creationId xmlns:p14="http://schemas.microsoft.com/office/powerpoint/2010/main" val="2792232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F63D5-A905-DCE6-F590-7E4A64A427A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FDD8972-689E-E5BC-336C-C5C094C0D0BC}"/>
              </a:ext>
            </a:extLst>
          </p:cNvPr>
          <p:cNvSpPr>
            <a:spLocks noGrp="1"/>
          </p:cNvSpPr>
          <p:nvPr>
            <p:ph type="body" sz="quarter" idx="16"/>
          </p:nvPr>
        </p:nvSpPr>
        <p:spPr>
          <a:xfrm>
            <a:off x="1362075" y="593866"/>
            <a:ext cx="10207795" cy="992652"/>
          </a:xfrm>
        </p:spPr>
        <p:txBody>
          <a:bodyPr>
            <a:noAutofit/>
          </a:bodyPr>
          <a:lstStyle/>
          <a:p>
            <a:r>
              <a:rPr lang="en-US" dirty="0"/>
              <a:t>Sporbarhedsværktøjer til fremme af bæredygtig indkøb</a:t>
            </a:r>
            <a:endParaRPr lang="en-IE" dirty="0"/>
          </a:p>
        </p:txBody>
      </p:sp>
      <p:sp>
        <p:nvSpPr>
          <p:cNvPr id="2" name="Text Placeholder 1">
            <a:extLst>
              <a:ext uri="{FF2B5EF4-FFF2-40B4-BE49-F238E27FC236}">
                <a16:creationId xmlns:a16="http://schemas.microsoft.com/office/drawing/2014/main" id="{4FE606E7-0C68-5096-8182-FC005DC4878E}"/>
              </a:ext>
            </a:extLst>
          </p:cNvPr>
          <p:cNvSpPr>
            <a:spLocks noGrp="1"/>
          </p:cNvSpPr>
          <p:nvPr>
            <p:ph type="body" sz="quarter" idx="19"/>
          </p:nvPr>
        </p:nvSpPr>
        <p:spPr>
          <a:xfrm>
            <a:off x="6765235" y="1248588"/>
            <a:ext cx="5581650" cy="4102937"/>
          </a:xfrm>
        </p:spPr>
        <p:txBody>
          <a:bodyPr>
            <a:noAutofit/>
          </a:bodyPr>
          <a:lstStyle/>
          <a:p>
            <a:pPr>
              <a:spcAft>
                <a:spcPts val="600"/>
              </a:spcAft>
            </a:pPr>
            <a:r>
              <a:rPr lang="en-IE" b="1" dirty="0"/>
              <a:t>Formål: </a:t>
            </a:r>
            <a:r>
              <a:rPr lang="en-US" dirty="0"/>
              <a:t>Sikre gennemsigtighed og muliggøre ansvarlig indkøb.</a:t>
            </a:r>
          </a:p>
          <a:p>
            <a:r>
              <a:rPr lang="en-IE" b="1" dirty="0"/>
              <a:t>Bæredygtighedsspecifikke værktøjer:</a:t>
            </a:r>
            <a:endParaRPr lang="en-IE" dirty="0"/>
          </a:p>
          <a:p>
            <a:pPr marL="342900" indent="-342900">
              <a:spcBef>
                <a:spcPts val="600"/>
              </a:spcBef>
              <a:buFont typeface="Arial" panose="020B0604020202020204" pitchFamily="34" charset="0"/>
              <a:buChar char="•"/>
            </a:pPr>
            <a:r>
              <a:rPr lang="en-IE" b="1" dirty="0">
                <a:hlinkClick r:id="rId2"/>
              </a:rPr>
              <a:t>Provenance </a:t>
            </a:r>
            <a:r>
              <a:rPr lang="en-IE" b="1" dirty="0"/>
              <a:t>– </a:t>
            </a:r>
            <a:r>
              <a:rPr lang="en-IE" dirty="0"/>
              <a:t>Verificerer miljø- og indkøbspåstande med blockchain.</a:t>
            </a:r>
          </a:p>
          <a:p>
            <a:pPr marL="342900" indent="-342900">
              <a:spcBef>
                <a:spcPts val="600"/>
              </a:spcBef>
              <a:buFont typeface="Arial" panose="020B0604020202020204" pitchFamily="34" charset="0"/>
              <a:buChar char="•"/>
            </a:pPr>
            <a:r>
              <a:rPr lang="en-IE" b="1" dirty="0">
                <a:hlinkClick r:id="rId3"/>
              </a:rPr>
              <a:t>GS1 Digital Link </a:t>
            </a:r>
            <a:r>
              <a:rPr lang="en-IE" b="1" dirty="0"/>
              <a:t>/ </a:t>
            </a:r>
            <a:r>
              <a:rPr lang="en-IE" b="1" dirty="0">
                <a:hlinkClick r:id="rId4"/>
              </a:rPr>
              <a:t>QR-sporbarhed </a:t>
            </a:r>
            <a:r>
              <a:rPr lang="en-IE" b="1" dirty="0"/>
              <a:t>– </a:t>
            </a:r>
            <a:r>
              <a:rPr lang="en-IE" dirty="0"/>
              <a:t>Giver kunderne oplysninger om bæredygtighed ved at scanne emballagen.</a:t>
            </a:r>
          </a:p>
          <a:p>
            <a:pPr marL="342900" indent="-342900">
              <a:spcBef>
                <a:spcPts val="600"/>
              </a:spcBef>
              <a:buFont typeface="Arial" panose="020B0604020202020204" pitchFamily="34" charset="0"/>
              <a:buChar char="•"/>
            </a:pPr>
            <a:r>
              <a:rPr lang="en-IE" b="1" dirty="0">
                <a:hlinkClick r:id="rId5"/>
              </a:rPr>
              <a:t>Eco-Score </a:t>
            </a:r>
            <a:r>
              <a:rPr lang="en-IE" b="1" dirty="0"/>
              <a:t>/ </a:t>
            </a:r>
            <a:r>
              <a:rPr lang="en-IE" b="1" dirty="0">
                <a:hlinkClick r:id="rId6"/>
              </a:rPr>
              <a:t>Planet-Score </a:t>
            </a:r>
            <a:r>
              <a:rPr lang="en-IE" b="1" dirty="0"/>
              <a:t>– </a:t>
            </a:r>
            <a:r>
              <a:rPr lang="en-IE" dirty="0"/>
              <a:t>Vurderer fødevarers miljøpåvirkning.</a:t>
            </a:r>
          </a:p>
          <a:p>
            <a:pPr>
              <a:spcBef>
                <a:spcPts val="1200"/>
              </a:spcBef>
            </a:pPr>
            <a:r>
              <a:rPr lang="en-IE" b="1" dirty="0"/>
              <a:t>Hvorfor det er vigtigt: </a:t>
            </a:r>
            <a:r>
              <a:rPr lang="en-US" dirty="0"/>
              <a:t>Sporbarhed reducerer svindel, understøtter etisk indkøb og giver forbrugerne mulighed for at træffe ansvarlige valg.</a:t>
            </a:r>
            <a:endParaRPr lang="en-IE" dirty="0"/>
          </a:p>
        </p:txBody>
      </p:sp>
      <p:pic>
        <p:nvPicPr>
          <p:cNvPr id="1027" name="Picture 3">
            <a:extLst>
              <a:ext uri="{FF2B5EF4-FFF2-40B4-BE49-F238E27FC236}">
                <a16:creationId xmlns:a16="http://schemas.microsoft.com/office/drawing/2014/main" id="{02808831-9EA4-01E2-D69A-8EC01B0F1171}"/>
              </a:ext>
            </a:extLst>
          </p:cNvPr>
          <p:cNvPicPr>
            <a:picLocks noGrp="1" noChangeAspect="1" noChangeArrowheads="1"/>
          </p:cNvPicPr>
          <p:nvPr>
            <p:ph type="pic" sz="quarter" idx="10"/>
          </p:nvPr>
        </p:nvPicPr>
        <p:blipFill rotWithShape="1">
          <a:blip r:embed="rId7" cstate="screen">
            <a:extLst>
              <a:ext uri="{28A0092B-C50C-407E-A947-70E740481C1C}">
                <a14:useLocalDpi xmlns:a14="http://schemas.microsoft.com/office/drawing/2010/main"/>
              </a:ext>
            </a:extLst>
          </a:blip>
          <a:srcRect/>
          <a:stretch>
            <a:fillRect/>
          </a:stretch>
        </p:blipFill>
        <p:spPr bwMode="auto">
          <a:xfrm>
            <a:off x="635271" y="2095585"/>
            <a:ext cx="5130800" cy="3913188"/>
          </a:xfrm>
          <a:prstGeom prst="rect">
            <a:avLst/>
          </a:prstGeom>
          <a:solidFill>
            <a:srgbClr val="FFFFFF"/>
          </a:solidFill>
        </p:spPr>
      </p:pic>
    </p:spTree>
    <p:extLst>
      <p:ext uri="{BB962C8B-B14F-4D97-AF65-F5344CB8AC3E}">
        <p14:creationId xmlns:p14="http://schemas.microsoft.com/office/powerpoint/2010/main" val="1861618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EA8D5-34CC-5714-EAA1-76930DCAA0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E8CFE3-F319-24D0-E4B8-F0D9A2B970CF}"/>
              </a:ext>
            </a:extLst>
          </p:cNvPr>
          <p:cNvSpPr>
            <a:spLocks noGrp="1"/>
          </p:cNvSpPr>
          <p:nvPr>
            <p:ph type="body" sz="quarter" idx="18"/>
          </p:nvPr>
        </p:nvSpPr>
        <p:spPr>
          <a:xfrm>
            <a:off x="610601" y="1595713"/>
            <a:ext cx="5951563" cy="3666574"/>
          </a:xfrm>
        </p:spPr>
        <p:txBody>
          <a:bodyPr/>
          <a:lstStyle/>
          <a:p>
            <a:r>
              <a:rPr lang="en-IE" b="1" dirty="0">
                <a:solidFill>
                  <a:srgbClr val="F26F46"/>
                </a:solidFill>
              </a:rPr>
              <a:t>Formål: </a:t>
            </a:r>
            <a:r>
              <a:rPr lang="en-US" dirty="0"/>
              <a:t>At reducere energiforbruget, emissionerne og driftsomkostningerne.</a:t>
            </a:r>
          </a:p>
          <a:p>
            <a:r>
              <a:rPr lang="en-IE" b="1" dirty="0">
                <a:solidFill>
                  <a:srgbClr val="F26F46"/>
                </a:solidFill>
              </a:rPr>
              <a:t>Bæredygtighedsspecifikke værktøjer:</a:t>
            </a:r>
            <a:endParaRPr lang="en-IE" dirty="0">
              <a:solidFill>
                <a:srgbClr val="F26F46"/>
              </a:solidFill>
            </a:endParaRPr>
          </a:p>
          <a:p>
            <a:pPr marL="342900" indent="-342900">
              <a:spcBef>
                <a:spcPts val="600"/>
              </a:spcBef>
              <a:buFont typeface="Arial" panose="020B0604020202020204" pitchFamily="34" charset="0"/>
              <a:buChar char="•"/>
            </a:pPr>
            <a:r>
              <a:rPr lang="en-IE" sz="2200" b="1" dirty="0">
                <a:hlinkClick r:id="rId2"/>
              </a:rPr>
              <a:t>Danfoss Smart Refrigeration </a:t>
            </a:r>
            <a:r>
              <a:rPr lang="en-IE" sz="2200" b="1" dirty="0"/>
              <a:t>– </a:t>
            </a:r>
            <a:r>
              <a:rPr lang="en-IE" sz="2200" dirty="0"/>
              <a:t>Reducerer energispild i kølesystemer.</a:t>
            </a:r>
          </a:p>
          <a:p>
            <a:pPr marL="342900" indent="-342900">
              <a:spcBef>
                <a:spcPts val="600"/>
              </a:spcBef>
              <a:buFont typeface="Arial" panose="020B0604020202020204" pitchFamily="34" charset="0"/>
              <a:buChar char="•"/>
            </a:pPr>
            <a:r>
              <a:rPr lang="en-IE" sz="2200" b="1" dirty="0">
                <a:hlinkClick r:id="rId3"/>
              </a:rPr>
              <a:t>Smappee Energy Management </a:t>
            </a:r>
            <a:r>
              <a:rPr lang="en-IE" sz="2200" b="1" dirty="0"/>
              <a:t>– </a:t>
            </a:r>
            <a:r>
              <a:rPr lang="en-IE" sz="2200" dirty="0"/>
              <a:t>Sporer detaljeret forbrug og identificerer ineffektivitet.</a:t>
            </a:r>
          </a:p>
          <a:p>
            <a:pPr marL="342900" indent="-342900">
              <a:spcBef>
                <a:spcPts val="600"/>
              </a:spcBef>
              <a:buFont typeface="Arial" panose="020B0604020202020204" pitchFamily="34" charset="0"/>
              <a:buChar char="•"/>
            </a:pPr>
            <a:r>
              <a:rPr lang="en-IE" sz="2200" b="1" dirty="0">
                <a:hlinkClick r:id="rId4"/>
              </a:rPr>
              <a:t>EcoStruxure </a:t>
            </a:r>
            <a:r>
              <a:rPr lang="en-IE" sz="2200" b="1" dirty="0"/>
              <a:t>(Schneider Electric) – </a:t>
            </a:r>
            <a:r>
              <a:rPr lang="en-IE" sz="2200" dirty="0"/>
              <a:t>Styrer bygningens energi og emissioner ved hjælp af realtidsdata.</a:t>
            </a:r>
          </a:p>
          <a:p>
            <a:pPr>
              <a:spcBef>
                <a:spcPts val="600"/>
              </a:spcBef>
            </a:pPr>
            <a:r>
              <a:rPr lang="en-IE" b="1" dirty="0">
                <a:solidFill>
                  <a:srgbClr val="F26F46"/>
                </a:solidFill>
              </a:rPr>
              <a:t>Hvorfor det er vigtigt: </a:t>
            </a:r>
            <a:r>
              <a:rPr lang="en-US" dirty="0"/>
              <a:t>Hotel- og restaurationsbranchen har et stort energibehov; digital overvågning reducerer virksomhedens CO2-aftryk (og omkostninger).</a:t>
            </a:r>
            <a:endParaRPr lang="en-IE" dirty="0"/>
          </a:p>
        </p:txBody>
      </p:sp>
      <p:pic>
        <p:nvPicPr>
          <p:cNvPr id="6" name="Picture Placeholder 5" descr="Battery icon on circuit board">
            <a:extLst>
              <a:ext uri="{FF2B5EF4-FFF2-40B4-BE49-F238E27FC236}">
                <a16:creationId xmlns:a16="http://schemas.microsoft.com/office/drawing/2014/main" id="{AB63C200-6C46-A631-EEB1-7550DA7D0873}"/>
              </a:ext>
            </a:extLst>
          </p:cNvPr>
          <p:cNvPicPr>
            <a:picLocks noGrp="1" noChangeAspect="1"/>
          </p:cNvPicPr>
          <p:nvPr>
            <p:ph type="pic" sz="quarter" idx="19"/>
          </p:nvPr>
        </p:nvPicPr>
        <p:blipFill>
          <a:blip r:embed="rId5" cstate="screen">
            <a:extLst>
              <a:ext uri="{28A0092B-C50C-407E-A947-70E740481C1C}">
                <a14:useLocalDpi xmlns:a14="http://schemas.microsoft.com/office/drawing/2010/main"/>
              </a:ext>
            </a:extLst>
          </a:blip>
          <a:srcRect/>
          <a:stretch>
            <a:fillRect/>
          </a:stretch>
        </p:blipFill>
        <p:spPr>
          <a:xfrm>
            <a:off x="6562164" y="0"/>
            <a:ext cx="4882578" cy="6858000"/>
          </a:xfrm>
        </p:spPr>
      </p:pic>
      <p:sp>
        <p:nvSpPr>
          <p:cNvPr id="3" name="Text Placeholder 2">
            <a:extLst>
              <a:ext uri="{FF2B5EF4-FFF2-40B4-BE49-F238E27FC236}">
                <a16:creationId xmlns:a16="http://schemas.microsoft.com/office/drawing/2014/main" id="{6ACFD2E0-681E-9057-386F-9609B9146D63}"/>
              </a:ext>
            </a:extLst>
          </p:cNvPr>
          <p:cNvSpPr>
            <a:spLocks noGrp="1"/>
          </p:cNvSpPr>
          <p:nvPr>
            <p:ph type="body" sz="quarter" idx="16"/>
          </p:nvPr>
        </p:nvSpPr>
        <p:spPr>
          <a:xfrm>
            <a:off x="610601" y="346638"/>
            <a:ext cx="9314449" cy="905692"/>
          </a:xfrm>
          <a:solidFill>
            <a:schemeClr val="bg1"/>
          </a:solidFill>
        </p:spPr>
        <p:txBody>
          <a:bodyPr anchor="ctr"/>
          <a:lstStyle/>
          <a:p>
            <a:r>
              <a:rPr lang="en-US" dirty="0">
                <a:solidFill>
                  <a:srgbClr val="F26F46"/>
                </a:solidFill>
              </a:rPr>
              <a:t>Værktøjer til energieffektivitet og reduktion af CO2-udledningen</a:t>
            </a:r>
            <a:endParaRPr lang="en-IE" dirty="0">
              <a:solidFill>
                <a:srgbClr val="F26F46"/>
              </a:solidFill>
            </a:endParaRPr>
          </a:p>
        </p:txBody>
      </p:sp>
    </p:spTree>
    <p:extLst>
      <p:ext uri="{BB962C8B-B14F-4D97-AF65-F5344CB8AC3E}">
        <p14:creationId xmlns:p14="http://schemas.microsoft.com/office/powerpoint/2010/main" val="3705346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2EB0D-41C0-09F2-0FAF-8C09D0EE134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557FCF6-5F4B-7AF7-BC4B-0C6F7DCC7A15}"/>
              </a:ext>
            </a:extLst>
          </p:cNvPr>
          <p:cNvSpPr>
            <a:spLocks noGrp="1"/>
          </p:cNvSpPr>
          <p:nvPr>
            <p:ph type="body" sz="quarter" idx="16"/>
          </p:nvPr>
        </p:nvSpPr>
        <p:spPr>
          <a:xfrm>
            <a:off x="1260475" y="593866"/>
            <a:ext cx="10207795" cy="992652"/>
          </a:xfrm>
        </p:spPr>
        <p:txBody>
          <a:bodyPr>
            <a:noAutofit/>
          </a:bodyPr>
          <a:lstStyle/>
          <a:p>
            <a:r>
              <a:rPr lang="en-US" dirty="0"/>
              <a:t>Værktøjer til bæredygtig menuplanlægning og ressourceplanlægning</a:t>
            </a:r>
            <a:endParaRPr lang="en-IE" dirty="0"/>
          </a:p>
        </p:txBody>
      </p:sp>
      <p:sp>
        <p:nvSpPr>
          <p:cNvPr id="2" name="Text Placeholder 1">
            <a:extLst>
              <a:ext uri="{FF2B5EF4-FFF2-40B4-BE49-F238E27FC236}">
                <a16:creationId xmlns:a16="http://schemas.microsoft.com/office/drawing/2014/main" id="{B25BAB0E-ECF9-5F7F-6FD6-820D7A76D11D}"/>
              </a:ext>
            </a:extLst>
          </p:cNvPr>
          <p:cNvSpPr>
            <a:spLocks noGrp="1"/>
          </p:cNvSpPr>
          <p:nvPr>
            <p:ph type="body" sz="quarter" idx="19"/>
          </p:nvPr>
        </p:nvSpPr>
        <p:spPr>
          <a:xfrm>
            <a:off x="6814931" y="1377531"/>
            <a:ext cx="5449956" cy="4102937"/>
          </a:xfrm>
        </p:spPr>
        <p:txBody>
          <a:bodyPr>
            <a:noAutofit/>
          </a:bodyPr>
          <a:lstStyle/>
          <a:p>
            <a:pPr>
              <a:spcAft>
                <a:spcPts val="600"/>
              </a:spcAft>
            </a:pPr>
            <a:r>
              <a:rPr lang="en-IE" sz="2200" b="1" dirty="0"/>
              <a:t>Formål: </a:t>
            </a:r>
            <a:r>
              <a:rPr lang="en-US" sz="2200" dirty="0"/>
              <a:t>Reducere miljøpåvirkningen gennem datadrevet køkkendrift.</a:t>
            </a:r>
          </a:p>
          <a:p>
            <a:pPr>
              <a:spcAft>
                <a:spcPts val="600"/>
              </a:spcAft>
            </a:pPr>
            <a:r>
              <a:rPr lang="en-IE" sz="2200" b="1" dirty="0"/>
              <a:t>Bæredygtighedsspecifikke værktøjer:</a:t>
            </a:r>
            <a:endParaRPr lang="en-IE" sz="2200" dirty="0"/>
          </a:p>
          <a:p>
            <a:pPr marL="342900" indent="-342900">
              <a:spcBef>
                <a:spcPts val="600"/>
              </a:spcBef>
              <a:buFont typeface="Arial" panose="020B0604020202020204" pitchFamily="34" charset="0"/>
              <a:buChar char="•"/>
            </a:pPr>
            <a:r>
              <a:rPr lang="en-IE" sz="2200" b="1" dirty="0">
                <a:hlinkClick r:id="rId2"/>
              </a:rPr>
              <a:t>Apicbase </a:t>
            </a:r>
            <a:r>
              <a:rPr lang="en-IE" sz="2200" b="1" dirty="0"/>
              <a:t>– </a:t>
            </a:r>
            <a:r>
              <a:rPr lang="en-IE" sz="2200" dirty="0"/>
              <a:t>Sporer CO₂-påvirkningen pr. opskrift og understøtter udformning af menuer med mindre miljøpåvirkning.</a:t>
            </a:r>
          </a:p>
          <a:p>
            <a:pPr marL="342900" indent="-342900">
              <a:spcBef>
                <a:spcPts val="600"/>
              </a:spcBef>
              <a:buFont typeface="Arial" panose="020B0604020202020204" pitchFamily="34" charset="0"/>
              <a:buChar char="•"/>
            </a:pPr>
            <a:r>
              <a:rPr lang="en-IE" sz="2200" b="1" dirty="0">
                <a:hlinkClick r:id="rId3"/>
              </a:rPr>
              <a:t>Tenzo </a:t>
            </a:r>
            <a:r>
              <a:rPr lang="en-IE" sz="2200" b="1" dirty="0"/>
              <a:t>– </a:t>
            </a:r>
            <a:r>
              <a:rPr lang="en-IE" sz="2200" dirty="0"/>
              <a:t>Forudsiger efterspørgsel for at forhindre spild og optimere brug af arbejdskraft og energi.</a:t>
            </a:r>
          </a:p>
          <a:p>
            <a:pPr marL="342900" indent="-342900">
              <a:spcBef>
                <a:spcPts val="600"/>
              </a:spcBef>
              <a:buFont typeface="Arial" panose="020B0604020202020204" pitchFamily="34" charset="0"/>
              <a:buChar char="•"/>
            </a:pPr>
            <a:r>
              <a:rPr lang="en-IE" sz="2200" b="1" dirty="0">
                <a:hlinkClick r:id="rId4"/>
              </a:rPr>
              <a:t>Lightspeed med bæredygtighedstilføjelser </a:t>
            </a:r>
            <a:r>
              <a:rPr lang="en-IE" sz="2200" b="1" dirty="0"/>
              <a:t>– </a:t>
            </a:r>
            <a:r>
              <a:rPr lang="en-IE" sz="2200" dirty="0"/>
              <a:t>Overvåger lagerbeholdningen i realtid for at forhindre overbestilling.</a:t>
            </a:r>
          </a:p>
          <a:p>
            <a:pPr>
              <a:spcBef>
                <a:spcPts val="600"/>
              </a:spcBef>
            </a:pPr>
            <a:r>
              <a:rPr lang="en-IE" sz="2200" b="1" dirty="0"/>
              <a:t>Hvorfor det er vigtigt: </a:t>
            </a:r>
            <a:r>
              <a:rPr lang="en-US" sz="2200" dirty="0"/>
              <a:t>Effektive menuer genererer mindre spild og bruger færre ressourcer.</a:t>
            </a:r>
            <a:endParaRPr lang="en-IE" sz="2200" dirty="0"/>
          </a:p>
        </p:txBody>
      </p:sp>
      <p:pic>
        <p:nvPicPr>
          <p:cNvPr id="1027" name="Picture 3" descr="Rack of freshly baked bread">
            <a:extLst>
              <a:ext uri="{FF2B5EF4-FFF2-40B4-BE49-F238E27FC236}">
                <a16:creationId xmlns:a16="http://schemas.microsoft.com/office/drawing/2014/main" id="{0598C018-BCA1-FF9D-347D-AB376ECDD306}"/>
              </a:ext>
            </a:extLst>
          </p:cNvPr>
          <p:cNvPicPr>
            <a:picLocks noGrp="1" noChangeAspect="1" noChangeArrowheads="1"/>
          </p:cNvPicPr>
          <p:nvPr>
            <p:ph type="pic" sz="quarter" idx="10"/>
          </p:nvPr>
        </p:nvPicPr>
        <p:blipFill>
          <a:blip r:embed="rId5" cstate="screen">
            <a:extLst>
              <a:ext uri="{28A0092B-C50C-407E-A947-70E740481C1C}">
                <a14:useLocalDpi xmlns:a14="http://schemas.microsoft.com/office/drawing/2010/main"/>
              </a:ext>
            </a:extLst>
          </a:blip>
          <a:srcRect/>
          <a:stretch/>
        </p:blipFill>
        <p:spPr bwMode="auto">
          <a:xfrm>
            <a:off x="635271" y="2095585"/>
            <a:ext cx="5130800" cy="3913188"/>
          </a:xfrm>
          <a:prstGeom prst="rect">
            <a:avLst/>
          </a:prstGeom>
          <a:solidFill>
            <a:srgbClr val="FFFFFF"/>
          </a:solidFill>
        </p:spPr>
      </p:pic>
    </p:spTree>
    <p:extLst>
      <p:ext uri="{BB962C8B-B14F-4D97-AF65-F5344CB8AC3E}">
        <p14:creationId xmlns:p14="http://schemas.microsoft.com/office/powerpoint/2010/main" val="79769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EA88D-E011-8BAA-750C-0E54F17221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D4506AA-0AA1-2164-2D49-D694519D9942}"/>
              </a:ext>
            </a:extLst>
          </p:cNvPr>
          <p:cNvSpPr>
            <a:spLocks noGrp="1"/>
          </p:cNvSpPr>
          <p:nvPr>
            <p:ph type="body" sz="quarter" idx="18"/>
          </p:nvPr>
        </p:nvSpPr>
        <p:spPr>
          <a:xfrm>
            <a:off x="610601" y="1312199"/>
            <a:ext cx="5853573" cy="3666574"/>
          </a:xfrm>
        </p:spPr>
        <p:txBody>
          <a:bodyPr/>
          <a:lstStyle/>
          <a:p>
            <a:r>
              <a:rPr lang="en-IE" b="1" dirty="0">
                <a:solidFill>
                  <a:srgbClr val="F26F46"/>
                </a:solidFill>
              </a:rPr>
              <a:t>Formål: </a:t>
            </a:r>
            <a:r>
              <a:rPr lang="en-US" dirty="0"/>
              <a:t>At øge bevidstheden og motivere til klimavenlige valg.</a:t>
            </a:r>
          </a:p>
          <a:p>
            <a:r>
              <a:rPr lang="en-IE" b="1" dirty="0">
                <a:solidFill>
                  <a:srgbClr val="F26F46"/>
                </a:solidFill>
              </a:rPr>
              <a:t>Bæredygtighedsspecifikke værktøjer:</a:t>
            </a:r>
            <a:endParaRPr lang="en-IE" dirty="0">
              <a:solidFill>
                <a:srgbClr val="F26F46"/>
              </a:solidFill>
            </a:endParaRPr>
          </a:p>
          <a:p>
            <a:pPr marL="342900" indent="-342900">
              <a:spcBef>
                <a:spcPts val="600"/>
              </a:spcBef>
              <a:buFont typeface="Arial" panose="020B0604020202020204" pitchFamily="34" charset="0"/>
              <a:buChar char="•"/>
            </a:pPr>
            <a:r>
              <a:rPr lang="en-IE" sz="2200" b="1" dirty="0"/>
              <a:t>Olio / Too Good To Go – </a:t>
            </a:r>
            <a:r>
              <a:rPr lang="en-IE" sz="2200" dirty="0"/>
              <a:t>Viser forbrugerne den CO₂, der spares ved at redde måltider.</a:t>
            </a:r>
          </a:p>
          <a:p>
            <a:pPr marL="342900" indent="-342900">
              <a:spcBef>
                <a:spcPts val="600"/>
              </a:spcBef>
              <a:buFont typeface="Arial" panose="020B0604020202020204" pitchFamily="34" charset="0"/>
              <a:buChar char="•"/>
            </a:pPr>
            <a:r>
              <a:rPr lang="en-IE" sz="2200" b="1" dirty="0">
                <a:hlinkClick r:id="rId2"/>
              </a:rPr>
              <a:t>Menu.Analytiqs </a:t>
            </a:r>
            <a:r>
              <a:rPr lang="en-IE" sz="2200" b="1" dirty="0"/>
              <a:t>– </a:t>
            </a:r>
            <a:r>
              <a:rPr lang="en-IE" sz="2200" dirty="0"/>
              <a:t>Tilbyder digital information om allergener, ernæring og bæredygtighed for at hjælpe med at træffe informerede valg.</a:t>
            </a:r>
          </a:p>
          <a:p>
            <a:pPr marL="342900" indent="-342900">
              <a:spcBef>
                <a:spcPts val="600"/>
              </a:spcBef>
              <a:buFont typeface="Arial" panose="020B0604020202020204" pitchFamily="34" charset="0"/>
              <a:buChar char="•"/>
            </a:pPr>
            <a:r>
              <a:rPr lang="en-IE" sz="2200" b="1" dirty="0">
                <a:hlinkClick r:id="rId3"/>
              </a:rPr>
              <a:t>OpenTable Sustainability Tags </a:t>
            </a:r>
            <a:r>
              <a:rPr lang="en-IE" sz="2200" b="1" dirty="0"/>
              <a:t>– </a:t>
            </a:r>
            <a:r>
              <a:rPr lang="en-IE" sz="2200" dirty="0"/>
              <a:t>Gør det muligt for restauranter at fremhæve bæredygtige praksisser og tiltrække miljøbevidste gæster.</a:t>
            </a:r>
          </a:p>
          <a:p>
            <a:pPr>
              <a:spcBef>
                <a:spcPts val="600"/>
              </a:spcBef>
            </a:pPr>
            <a:r>
              <a:rPr lang="en-IE" b="1" dirty="0">
                <a:solidFill>
                  <a:srgbClr val="F26F46"/>
                </a:solidFill>
              </a:rPr>
              <a:t>Hvorfor det er vigtigt: </a:t>
            </a:r>
            <a:r>
              <a:rPr lang="en-US" dirty="0"/>
              <a:t>Kunder forventer i stigende grad gennemsigtighed og bæredygtighed fra fødevare- og hotel- og restaurationsvirksomheder.</a:t>
            </a:r>
            <a:endParaRPr lang="en-IE" dirty="0"/>
          </a:p>
        </p:txBody>
      </p:sp>
      <p:pic>
        <p:nvPicPr>
          <p:cNvPr id="6" name="Picture Placeholder 5" descr="Person in a coffee shop">
            <a:extLst>
              <a:ext uri="{FF2B5EF4-FFF2-40B4-BE49-F238E27FC236}">
                <a16:creationId xmlns:a16="http://schemas.microsoft.com/office/drawing/2014/main" id="{F0209083-B211-9B01-12C7-BE0CB9C8E133}"/>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a:xfrm>
            <a:off x="6562164" y="0"/>
            <a:ext cx="4882578" cy="6858000"/>
          </a:xfrm>
        </p:spPr>
      </p:pic>
      <p:sp>
        <p:nvSpPr>
          <p:cNvPr id="3" name="Text Placeholder 2">
            <a:extLst>
              <a:ext uri="{FF2B5EF4-FFF2-40B4-BE49-F238E27FC236}">
                <a16:creationId xmlns:a16="http://schemas.microsoft.com/office/drawing/2014/main" id="{2EEA11BA-D7AB-3162-8B3C-503C73F9E422}"/>
              </a:ext>
            </a:extLst>
          </p:cNvPr>
          <p:cNvSpPr>
            <a:spLocks noGrp="1"/>
          </p:cNvSpPr>
          <p:nvPr>
            <p:ph type="body" sz="quarter" idx="16"/>
          </p:nvPr>
        </p:nvSpPr>
        <p:spPr>
          <a:xfrm>
            <a:off x="610601" y="346638"/>
            <a:ext cx="9628868" cy="640190"/>
          </a:xfrm>
          <a:solidFill>
            <a:schemeClr val="bg1"/>
          </a:solidFill>
        </p:spPr>
        <p:txBody>
          <a:bodyPr anchor="ctr"/>
          <a:lstStyle/>
          <a:p>
            <a:r>
              <a:rPr lang="en-US" dirty="0">
                <a:solidFill>
                  <a:srgbClr val="F26F46"/>
                </a:solidFill>
              </a:rPr>
              <a:t>Kundevendte værktøjer til bæredygtig </a:t>
            </a:r>
            <a:r>
              <a:rPr lang="en-US" dirty="0" err="1">
                <a:solidFill>
                  <a:srgbClr val="F26F46"/>
                </a:solidFill>
              </a:rPr>
              <a:t>adfærd</a:t>
            </a:r>
            <a:endParaRPr lang="en-IE" dirty="0">
              <a:solidFill>
                <a:srgbClr val="F26F46"/>
              </a:solidFill>
            </a:endParaRPr>
          </a:p>
        </p:txBody>
      </p:sp>
    </p:spTree>
    <p:extLst>
      <p:ext uri="{BB962C8B-B14F-4D97-AF65-F5344CB8AC3E}">
        <p14:creationId xmlns:p14="http://schemas.microsoft.com/office/powerpoint/2010/main" val="1694658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4830619" y="783265"/>
            <a:ext cx="6665361" cy="992652"/>
          </a:xfrm>
        </p:spPr>
        <p:txBody>
          <a:bodyPr/>
          <a:lstStyle/>
          <a:p>
            <a:r>
              <a:rPr lang="en-IE" dirty="0"/>
              <a:t>Tankegang og kompetencer inden for bæredygtighed</a:t>
            </a:r>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7162442" y="2755063"/>
            <a:ext cx="4448633" cy="4102937"/>
          </a:xfrm>
        </p:spPr>
        <p:txBody>
          <a:bodyPr/>
          <a:lstStyle/>
          <a:p>
            <a:r>
              <a:rPr lang="en-IE" dirty="0"/>
              <a:t>I denne korte video forklarer den irske kok og aktivist mod madspild, Conor Spacey, hvordan vi er nødt til at gå to generationer tilbage til en mere bevidst menuplanlægning, så vi kan opnå mere bæredygtige menuer og praksis i vores fødevarevirksomheder.</a:t>
            </a:r>
          </a:p>
        </p:txBody>
      </p:sp>
      <p:sp>
        <p:nvSpPr>
          <p:cNvPr id="4" name="Picture Placeholder 3">
            <a:extLst>
              <a:ext uri="{FF2B5EF4-FFF2-40B4-BE49-F238E27FC236}">
                <a16:creationId xmlns:a16="http://schemas.microsoft.com/office/drawing/2014/main" id="{8B31EDD2-DA1C-6B1D-D44C-3864182900DC}"/>
              </a:ext>
            </a:extLst>
          </p:cNvPr>
          <p:cNvSpPr>
            <a:spLocks noGrp="1"/>
          </p:cNvSpPr>
          <p:nvPr>
            <p:ph type="pic" sz="quarter" idx="10"/>
          </p:nvPr>
        </p:nvSpPr>
        <p:spPr/>
        <p:txBody>
          <a:bodyPr/>
          <a:lstStyle/>
          <a:p>
            <a:endParaRPr lang="en-IE"/>
          </a:p>
        </p:txBody>
      </p:sp>
      <p:pic>
        <p:nvPicPr>
          <p:cNvPr id="5" name="Online Media 4" title="FAO Diarmiud Gavin &amp; Conor Spacey Food Loss &amp; Waste">
            <a:hlinkClick r:id="" action="ppaction://media"/>
            <a:extLst>
              <a:ext uri="{FF2B5EF4-FFF2-40B4-BE49-F238E27FC236}">
                <a16:creationId xmlns:a16="http://schemas.microsoft.com/office/drawing/2014/main" id="{27D7D4FF-22C0-A7FD-9220-12773E987525}"/>
              </a:ext>
            </a:extLst>
          </p:cNvPr>
          <p:cNvPicPr>
            <a:picLocks noRot="1" noChangeAspect="1"/>
          </p:cNvPicPr>
          <p:nvPr>
            <a:videoFile r:link="rId1"/>
          </p:nvPr>
        </p:nvPicPr>
        <p:blipFill>
          <a:blip r:embed="rId3"/>
          <a:stretch>
            <a:fillRect/>
          </a:stretch>
        </p:blipFill>
        <p:spPr>
          <a:xfrm>
            <a:off x="1010191" y="2410869"/>
            <a:ext cx="5146675" cy="3216209"/>
          </a:xfrm>
          <a:prstGeom prst="rect">
            <a:avLst/>
          </a:prstGeom>
        </p:spPr>
      </p:pic>
      <p:sp>
        <p:nvSpPr>
          <p:cNvPr id="7" name="TextBox 6">
            <a:extLst>
              <a:ext uri="{FF2B5EF4-FFF2-40B4-BE49-F238E27FC236}">
                <a16:creationId xmlns:a16="http://schemas.microsoft.com/office/drawing/2014/main" id="{B21CB45C-523D-6446-6956-9535C5024D6E}"/>
              </a:ext>
            </a:extLst>
          </p:cNvPr>
          <p:cNvSpPr txBox="1"/>
          <p:nvPr/>
        </p:nvSpPr>
        <p:spPr>
          <a:xfrm>
            <a:off x="1266176" y="6264134"/>
            <a:ext cx="7653336" cy="369332"/>
          </a:xfrm>
          <a:prstGeom prst="rect">
            <a:avLst/>
          </a:prstGeom>
          <a:noFill/>
        </p:spPr>
        <p:txBody>
          <a:bodyPr wrap="square">
            <a:spAutoFit/>
          </a:bodyPr>
          <a:lstStyle/>
          <a:p>
            <a:r>
              <a:rPr lang="en-US" dirty="0">
                <a:hlinkClick r:id="rId4"/>
              </a:rPr>
              <a:t>FAO </a:t>
            </a:r>
            <a:r>
              <a:rPr lang="en-US" dirty="0" err="1">
                <a:hlinkClick r:id="rId4"/>
              </a:rPr>
              <a:t>Diarmiud </a:t>
            </a:r>
            <a:r>
              <a:rPr lang="en-US" dirty="0">
                <a:hlinkClick r:id="rId4"/>
              </a:rPr>
              <a:t>Gavin &amp; Conor Spacey Madspild og -tab</a:t>
            </a:r>
            <a:endParaRPr lang="en-IE" dirty="0"/>
          </a:p>
        </p:txBody>
      </p:sp>
    </p:spTree>
    <p:extLst>
      <p:ext uri="{BB962C8B-B14F-4D97-AF65-F5344CB8AC3E}">
        <p14:creationId xmlns:p14="http://schemas.microsoft.com/office/powerpoint/2010/main" val="28069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27E79-8D59-EF57-D48E-3931B9B2D25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DBA3EC6-E930-ECD9-9BBF-0621A14F98EE}"/>
              </a:ext>
            </a:extLst>
          </p:cNvPr>
          <p:cNvSpPr>
            <a:spLocks noGrp="1"/>
          </p:cNvSpPr>
          <p:nvPr>
            <p:ph type="body" sz="quarter" idx="16"/>
          </p:nvPr>
        </p:nvSpPr>
        <p:spPr>
          <a:prstGeom prst="rect">
            <a:avLst/>
          </a:prstGeom>
        </p:spPr>
        <p:txBody>
          <a:bodyPr/>
          <a:lstStyle/>
          <a:p>
            <a:r>
              <a:rPr lang="en-US" dirty="0"/>
              <a:t>Øvelse</a:t>
            </a:r>
          </a:p>
        </p:txBody>
      </p:sp>
      <p:sp>
        <p:nvSpPr>
          <p:cNvPr id="3" name="Text Placeholder 2">
            <a:extLst>
              <a:ext uri="{FF2B5EF4-FFF2-40B4-BE49-F238E27FC236}">
                <a16:creationId xmlns:a16="http://schemas.microsoft.com/office/drawing/2014/main" id="{79F9316C-93D9-7D1F-E5D4-EA9F8BF1A3C7}"/>
              </a:ext>
            </a:extLst>
          </p:cNvPr>
          <p:cNvSpPr>
            <a:spLocks noGrp="1"/>
          </p:cNvSpPr>
          <p:nvPr>
            <p:ph type="body" sz="quarter" idx="19"/>
          </p:nvPr>
        </p:nvSpPr>
        <p:spPr>
          <a:prstGeom prst="rect">
            <a:avLst/>
          </a:prstGeom>
        </p:spPr>
        <p:txBody>
          <a:bodyPr/>
          <a:lstStyle/>
          <a:p>
            <a:r>
              <a:rPr lang="en-US" b="1" dirty="0">
                <a:highlight>
                  <a:srgbClr val="F26F46"/>
                </a:highlight>
              </a:rPr>
              <a:t>Undersøg </a:t>
            </a:r>
            <a:r>
              <a:rPr lang="en-US" dirty="0"/>
              <a:t>et af de ovennævnte værktøjer:</a:t>
            </a:r>
          </a:p>
          <a:p>
            <a:endParaRPr lang="en-US" dirty="0"/>
          </a:p>
          <a:p>
            <a:pPr marL="457200" indent="-457200">
              <a:buAutoNum type="arabicPeriod"/>
            </a:pPr>
            <a:r>
              <a:rPr lang="en-US" dirty="0"/>
              <a:t>Undersøg, hvordan det kan bidrage til at understøtte forandringer i en typisk fødevarevirksomhed.</a:t>
            </a:r>
          </a:p>
          <a:p>
            <a:pPr marL="457200" indent="-457200">
              <a:buAutoNum type="arabicPeriod"/>
            </a:pPr>
            <a:endParaRPr lang="en-US" dirty="0"/>
          </a:p>
          <a:p>
            <a:pPr marL="457200" indent="-457200">
              <a:buAutoNum type="arabicPeriod"/>
            </a:pPr>
            <a:r>
              <a:rPr lang="en-US" dirty="0"/>
              <a:t>Afgør, om du vil anbefale det eller ej.</a:t>
            </a:r>
          </a:p>
          <a:p>
            <a:pPr marL="457200" indent="-457200">
              <a:buAutoNum type="arabicPeriod"/>
            </a:pPr>
            <a:endParaRPr lang="en-US" dirty="0"/>
          </a:p>
          <a:p>
            <a:pPr marL="457200" indent="-457200">
              <a:buAutoNum type="arabicPeriod"/>
            </a:pPr>
            <a:r>
              <a:rPr lang="en-US" dirty="0"/>
              <a:t>Hvis ikke, foreslå et alternativt værktøj, der kan forbedre og/eller understøtte en fødevarevirksomheds bæredygtighedsindsats og dermed dens rating.</a:t>
            </a:r>
          </a:p>
        </p:txBody>
      </p:sp>
      <p:grpSp>
        <p:nvGrpSpPr>
          <p:cNvPr id="2" name="Group 1">
            <a:extLst>
              <a:ext uri="{FF2B5EF4-FFF2-40B4-BE49-F238E27FC236}">
                <a16:creationId xmlns:a16="http://schemas.microsoft.com/office/drawing/2014/main" id="{BB292EEC-4D8C-428E-BCEA-6CD03219E32D}"/>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0A208799-5813-61BF-1443-75F1FFB81106}"/>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B8495179-7ACB-47A6-2336-409606BE9230}"/>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546DA236-E027-3D41-B00F-49D1AF8364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384CD1F-9FD6-EF6C-1143-271370D7BC9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F474F35-8E9F-3B25-867A-72C89FA65D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C853085-CE92-27FB-7989-958E1557907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6F6A1D3-4669-D8B6-4B6B-965B5D63C92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EE90CB6-4973-8EBB-B144-4D3258983DF4}"/>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C445964-B010-4A6D-B5D6-311067B64DF0}"/>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51F7CC8-1770-732F-C4FB-022AD8EF782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04C0FD12-E11A-43D3-4A11-3266F5BAA3E0}"/>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EDED62F0-4182-D317-463C-6C6A9C3A8EDA}"/>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F4314F23-3FEC-B9ED-6513-66320E99254D}"/>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2B117646-6AF2-F4C6-2391-1FF6FD595546}"/>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57317554-CAE3-7DB4-7907-6C21831E5D9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7DF3D97A-3E7A-3AA4-4EB7-D1788CBE433F}"/>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4D1CAE6D-6BB0-A41F-8551-C5066149FBE1}"/>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4AD915B3-F0EB-244E-2649-293483CA7F1F}"/>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36E3C343-18EA-8179-DB50-1865C93C2EB1}"/>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0B13C878-1AAC-CB10-1902-8DC33383D828}"/>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F57201C4-09F0-6BF6-6CD1-85D2D635A607}"/>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E0C48BB9-F059-69DF-EA4B-CDE3543EC7EA}"/>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66530D3A-69B2-B7A8-DC55-D6A96E8AF56A}"/>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DD569ACB-EA83-05A5-F952-8BD7CAA71CB0}"/>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EE5B1301-E364-F24C-50CF-B282ABA45CCB}"/>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9015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0F5FB-802C-B169-9DD8-49AD671064A0}"/>
            </a:ext>
          </a:extLst>
        </p:cNvPr>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491DB41E-FAEC-5C08-5F80-2BFA51BC02C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8328758" cy="3634830"/>
          </a:xfrm>
        </p:spPr>
      </p:pic>
      <p:sp>
        <p:nvSpPr>
          <p:cNvPr id="5" name="Text Placeholder 4">
            <a:extLst>
              <a:ext uri="{FF2B5EF4-FFF2-40B4-BE49-F238E27FC236}">
                <a16:creationId xmlns:a16="http://schemas.microsoft.com/office/drawing/2014/main" id="{619441E6-B09E-31DF-0B38-D7A3CFF2E493}"/>
              </a:ext>
            </a:extLst>
          </p:cNvPr>
          <p:cNvSpPr>
            <a:spLocks noGrp="1"/>
          </p:cNvSpPr>
          <p:nvPr>
            <p:ph type="body" sz="quarter" idx="17"/>
          </p:nvPr>
        </p:nvSpPr>
        <p:spPr/>
        <p:txBody>
          <a:bodyPr/>
          <a:lstStyle/>
          <a:p>
            <a:r>
              <a:rPr lang="en-US" dirty="0"/>
              <a:t>04</a:t>
            </a:r>
          </a:p>
        </p:txBody>
      </p:sp>
      <p:sp>
        <p:nvSpPr>
          <p:cNvPr id="14" name="Rectangle 13">
            <a:extLst>
              <a:ext uri="{FF2B5EF4-FFF2-40B4-BE49-F238E27FC236}">
                <a16:creationId xmlns:a16="http://schemas.microsoft.com/office/drawing/2014/main" id="{0378E327-6E22-DBA1-977B-0E05C1B9CDD2}"/>
              </a:ext>
            </a:extLst>
          </p:cNvPr>
          <p:cNvSpPr/>
          <p:nvPr/>
        </p:nvSpPr>
        <p:spPr>
          <a:xfrm>
            <a:off x="5523515" y="3110948"/>
            <a:ext cx="4598260"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BC2011E-64F4-6A6D-C0CF-2F342EB3A0BA}"/>
              </a:ext>
            </a:extLst>
          </p:cNvPr>
          <p:cNvSpPr txBox="1"/>
          <p:nvPr/>
        </p:nvSpPr>
        <p:spPr>
          <a:xfrm>
            <a:off x="5707537" y="3163246"/>
            <a:ext cx="4703947" cy="1754326"/>
          </a:xfrm>
          <a:prstGeom prst="rect">
            <a:avLst/>
          </a:prstGeom>
          <a:noFill/>
        </p:spPr>
        <p:txBody>
          <a:bodyPr wrap="square" rtlCol="0">
            <a:spAutoFit/>
          </a:bodyPr>
          <a:lstStyle/>
          <a:p>
            <a:r>
              <a:rPr lang="en-US" sz="3600" b="1" spc="300" dirty="0">
                <a:solidFill>
                  <a:srgbClr val="F26F46"/>
                </a:solidFill>
                <a:latin typeface="Calibri" panose="020F0502020204030204" pitchFamily="34" charset="0"/>
                <a:cs typeface="Calibri" panose="020F0502020204030204" pitchFamily="34" charset="0"/>
              </a:rPr>
              <a:t>AI GJORT NEMT – FORSTÅ GRUNDLÆGGENDE</a:t>
            </a:r>
          </a:p>
        </p:txBody>
      </p:sp>
      <p:grpSp>
        <p:nvGrpSpPr>
          <p:cNvPr id="6" name="Group 5">
            <a:extLst>
              <a:ext uri="{FF2B5EF4-FFF2-40B4-BE49-F238E27FC236}">
                <a16:creationId xmlns:a16="http://schemas.microsoft.com/office/drawing/2014/main" id="{0C39F981-E29D-9AB3-2BA7-AEE3C9352F8D}"/>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16F60AFB-8BA5-4C66-60FD-AC17F6CE4A45}"/>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25DCC484-8679-51B6-A502-19298D803E0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58F273AB-B9D6-C428-9838-177EE35C7B0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EC5E2DD-36EA-5ED0-66AA-25E8164BA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30B4547-60B2-95E3-E9CA-5DAC83255BD6}"/>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63A3DBD-CDB3-95EF-B634-AB117DF97215}"/>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8AAF5C09-92CA-504E-5B5A-30E70193723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AFAD2D0-33B7-A211-FDDA-0A3868E538A1}"/>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30465EC5-5131-822A-9C73-BA675ECA1C7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C9D9871-0CFA-42AA-9427-54F00C29F24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108643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16958-A2EC-6DB8-5B76-2E4E297280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39F04E-EB50-3B15-1BAA-BED7E7712C4B}"/>
              </a:ext>
            </a:extLst>
          </p:cNvPr>
          <p:cNvSpPr>
            <a:spLocks noGrp="1"/>
          </p:cNvSpPr>
          <p:nvPr>
            <p:ph type="body" sz="quarter" idx="16"/>
          </p:nvPr>
        </p:nvSpPr>
        <p:spPr>
          <a:xfrm>
            <a:off x="694207" y="753842"/>
            <a:ext cx="10052954" cy="803654"/>
          </a:xfrm>
        </p:spPr>
        <p:txBody>
          <a:bodyPr/>
          <a:lstStyle/>
          <a:p>
            <a:r>
              <a:rPr lang="en-US" dirty="0"/>
              <a:t>Hvad er kunstig intelligens, og hvorfor er det vigtigt inden for fødevarebranchen?</a:t>
            </a:r>
            <a:endParaRPr lang="en-IE" dirty="0"/>
          </a:p>
        </p:txBody>
      </p:sp>
      <p:sp>
        <p:nvSpPr>
          <p:cNvPr id="3" name="Text Placeholder 2">
            <a:extLst>
              <a:ext uri="{FF2B5EF4-FFF2-40B4-BE49-F238E27FC236}">
                <a16:creationId xmlns:a16="http://schemas.microsoft.com/office/drawing/2014/main" id="{274CC46E-D2BF-ABD9-0A4B-BFD60EAA104F}"/>
              </a:ext>
            </a:extLst>
          </p:cNvPr>
          <p:cNvSpPr>
            <a:spLocks noGrp="1"/>
          </p:cNvSpPr>
          <p:nvPr>
            <p:ph type="body" sz="quarter" idx="19"/>
          </p:nvPr>
        </p:nvSpPr>
        <p:spPr>
          <a:xfrm>
            <a:off x="758863" y="1812841"/>
            <a:ext cx="5254010" cy="1426687"/>
          </a:xfrm>
        </p:spPr>
        <p:txBody>
          <a:bodyPr/>
          <a:lstStyle/>
          <a:p>
            <a:r>
              <a:rPr lang="en-US" b="1" dirty="0"/>
              <a:t>Kunstig intelligens (AI) </a:t>
            </a:r>
            <a:r>
              <a:rPr lang="en-US" dirty="0"/>
              <a:t>henviser til digitale systemer, der lærer af </a:t>
            </a:r>
            <a:r>
              <a:rPr lang="en-US" b="1" dirty="0"/>
              <a:t>data</a:t>
            </a:r>
            <a:r>
              <a:rPr lang="en-US" dirty="0"/>
              <a:t>, </a:t>
            </a:r>
            <a:r>
              <a:rPr lang="en-US" dirty="0" err="1"/>
              <a:t>genkender </a:t>
            </a:r>
            <a:r>
              <a:rPr lang="en-US" b="1" dirty="0"/>
              <a:t>mønstre </a:t>
            </a:r>
            <a:r>
              <a:rPr lang="en-US" dirty="0"/>
              <a:t>og bruger disse oplysninger til </a:t>
            </a:r>
            <a:r>
              <a:rPr lang="en-US" b="1" dirty="0"/>
              <a:t>at lave forudsigelser, generere indhold eller understøtte beslutningstagning</a:t>
            </a:r>
            <a:r>
              <a:rPr lang="en-US" dirty="0"/>
              <a:t>.</a:t>
            </a:r>
          </a:p>
          <a:p>
            <a:r>
              <a:rPr lang="en-US" dirty="0"/>
              <a:t> </a:t>
            </a:r>
          </a:p>
          <a:p>
            <a:r>
              <a:rPr lang="en-US" dirty="0"/>
              <a:t>I fødevare- og hotelbranchen lærer AI af data såsom salgstendenser, lagerniveauer, mønstre i madspild eller kundepræferencer. Den bruger derefter disse indsigter til at understøtte bæredygtighed, reducere spild og forbedre den daglige drift.</a:t>
            </a:r>
          </a:p>
        </p:txBody>
      </p:sp>
      <p:pic>
        <p:nvPicPr>
          <p:cNvPr id="34" name="Picture 33">
            <a:extLst>
              <a:ext uri="{FF2B5EF4-FFF2-40B4-BE49-F238E27FC236}">
                <a16:creationId xmlns:a16="http://schemas.microsoft.com/office/drawing/2014/main" id="{9BAD8FA1-E505-0A5C-B290-5D5D11967D3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286500" y="2124869"/>
            <a:ext cx="5051387" cy="3175635"/>
          </a:xfrm>
          <a:prstGeom prst="rect">
            <a:avLst/>
          </a:prstGeom>
        </p:spPr>
      </p:pic>
    </p:spTree>
    <p:extLst>
      <p:ext uri="{BB962C8B-B14F-4D97-AF65-F5344CB8AC3E}">
        <p14:creationId xmlns:p14="http://schemas.microsoft.com/office/powerpoint/2010/main" val="2542181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F92A7A-DA66-CD8A-798B-83CD0BF0A45C}"/>
              </a:ext>
            </a:extLst>
          </p:cNvPr>
          <p:cNvSpPr>
            <a:spLocks noGrp="1"/>
          </p:cNvSpPr>
          <p:nvPr>
            <p:ph type="body" sz="quarter" idx="16"/>
          </p:nvPr>
        </p:nvSpPr>
        <p:spPr/>
        <p:txBody>
          <a:bodyPr/>
          <a:lstStyle/>
          <a:p>
            <a:r>
              <a:rPr lang="en-IE" dirty="0"/>
              <a:t>Nogle eksempler på, hvordan AI-værktøjer kan anvendes i fødevaremiljøer</a:t>
            </a:r>
          </a:p>
        </p:txBody>
      </p:sp>
      <p:sp>
        <p:nvSpPr>
          <p:cNvPr id="4" name="Freeform 1">
            <a:extLst>
              <a:ext uri="{FF2B5EF4-FFF2-40B4-BE49-F238E27FC236}">
                <a16:creationId xmlns:a16="http://schemas.microsoft.com/office/drawing/2014/main" id="{88ED6D23-83C7-6A69-8FDE-A04F1148D9C2}"/>
              </a:ext>
            </a:extLst>
          </p:cNvPr>
          <p:cNvSpPr>
            <a:spLocks noChangeArrowheads="1"/>
          </p:cNvSpPr>
          <p:nvPr/>
        </p:nvSpPr>
        <p:spPr bwMode="auto">
          <a:xfrm>
            <a:off x="1108497" y="2250801"/>
            <a:ext cx="1987044" cy="4350024"/>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D474C605-BAC7-0C36-6685-7F73FB4D2407}"/>
              </a:ext>
            </a:extLst>
          </p:cNvPr>
          <p:cNvSpPr>
            <a:spLocks noChangeArrowheads="1"/>
          </p:cNvSpPr>
          <p:nvPr/>
        </p:nvSpPr>
        <p:spPr bwMode="auto">
          <a:xfrm>
            <a:off x="3307274" y="2250800"/>
            <a:ext cx="1987046" cy="435002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D816CE62-BEEE-370A-B398-4620613CC03A}"/>
              </a:ext>
            </a:extLst>
          </p:cNvPr>
          <p:cNvSpPr>
            <a:spLocks noChangeArrowheads="1"/>
          </p:cNvSpPr>
          <p:nvPr/>
        </p:nvSpPr>
        <p:spPr bwMode="auto">
          <a:xfrm>
            <a:off x="5476758" y="2250800"/>
            <a:ext cx="1987044" cy="4350023"/>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5854D"/>
          </a:solidFill>
          <a:ln>
            <a:noFill/>
          </a:ln>
          <a:effectLst/>
        </p:spPr>
        <p:txBody>
          <a:bodyPr wrap="none" anchor="ctr"/>
          <a:lstStyle/>
          <a:p>
            <a:endParaRPr lang="en-US" sz="900"/>
          </a:p>
        </p:txBody>
      </p:sp>
      <p:sp>
        <p:nvSpPr>
          <p:cNvPr id="10" name="Freeform 250">
            <a:extLst>
              <a:ext uri="{FF2B5EF4-FFF2-40B4-BE49-F238E27FC236}">
                <a16:creationId xmlns:a16="http://schemas.microsoft.com/office/drawing/2014/main" id="{9F3271C5-AE67-6BA3-7C89-CFAE2B232AEA}"/>
              </a:ext>
            </a:extLst>
          </p:cNvPr>
          <p:cNvSpPr>
            <a:spLocks noChangeArrowheads="1"/>
          </p:cNvSpPr>
          <p:nvPr/>
        </p:nvSpPr>
        <p:spPr bwMode="auto">
          <a:xfrm>
            <a:off x="7646240" y="2250800"/>
            <a:ext cx="1987044" cy="4350023"/>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F26F46"/>
          </a:solidFill>
          <a:ln>
            <a:noFill/>
          </a:ln>
          <a:effectLst/>
        </p:spPr>
        <p:txBody>
          <a:bodyPr wrap="none" anchor="ctr"/>
          <a:lstStyle/>
          <a:p>
            <a:endParaRPr lang="en-US" sz="900"/>
          </a:p>
        </p:txBody>
      </p:sp>
      <p:sp>
        <p:nvSpPr>
          <p:cNvPr id="16" name="Freeform 244">
            <a:extLst>
              <a:ext uri="{FF2B5EF4-FFF2-40B4-BE49-F238E27FC236}">
                <a16:creationId xmlns:a16="http://schemas.microsoft.com/office/drawing/2014/main" id="{62643A89-E084-40D9-5126-54ACEB64013C}"/>
              </a:ext>
            </a:extLst>
          </p:cNvPr>
          <p:cNvSpPr>
            <a:spLocks noChangeArrowheads="1"/>
          </p:cNvSpPr>
          <p:nvPr/>
        </p:nvSpPr>
        <p:spPr bwMode="auto">
          <a:xfrm>
            <a:off x="9813164" y="2250801"/>
            <a:ext cx="1987046" cy="4350022"/>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24" name="TextBox 23">
            <a:extLst>
              <a:ext uri="{FF2B5EF4-FFF2-40B4-BE49-F238E27FC236}">
                <a16:creationId xmlns:a16="http://schemas.microsoft.com/office/drawing/2014/main" id="{943DE788-C9BA-3610-8301-F8D15541901D}"/>
              </a:ext>
            </a:extLst>
          </p:cNvPr>
          <p:cNvSpPr txBox="1"/>
          <p:nvPr/>
        </p:nvSpPr>
        <p:spPr>
          <a:xfrm>
            <a:off x="1083014" y="3194027"/>
            <a:ext cx="2107755" cy="1669175"/>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400" b="1" dirty="0">
                <a:solidFill>
                  <a:srgbClr val="292668"/>
                </a:solidFill>
              </a:rPr>
              <a:t>Brug AI/computervision til at måle madspild i køkkenet.</a:t>
            </a:r>
          </a:p>
          <a:p>
            <a:pPr marL="144000" indent="-144000">
              <a:lnSpc>
                <a:spcPct val="90000"/>
              </a:lnSpc>
              <a:spcAft>
                <a:spcPts val="200"/>
              </a:spcAft>
              <a:buFont typeface="Arial" panose="020B0604020202020204" pitchFamily="34" charset="0"/>
              <a:buChar char="•"/>
            </a:pPr>
            <a:r>
              <a:rPr lang="en-US" sz="1400" b="1" dirty="0">
                <a:solidFill>
                  <a:srgbClr val="292668"/>
                </a:solidFill>
              </a:rPr>
              <a:t>Spor forberedelse, fordærv og spild på tallerkenen med handlingsrettede </a:t>
            </a:r>
            <a:r>
              <a:rPr lang="en-US" sz="1400" b="1" dirty="0" err="1">
                <a:solidFill>
                  <a:srgbClr val="292668"/>
                </a:solidFill>
              </a:rPr>
              <a:t>indsigter</a:t>
            </a:r>
            <a:r>
              <a:rPr lang="en-US" sz="1400" b="1" dirty="0">
                <a:solidFill>
                  <a:srgbClr val="292668"/>
                </a:solidFill>
              </a:rPr>
              <a:t>.</a:t>
            </a:r>
          </a:p>
        </p:txBody>
      </p:sp>
      <p:sp>
        <p:nvSpPr>
          <p:cNvPr id="13" name="Freeform 177">
            <a:extLst>
              <a:ext uri="{FF2B5EF4-FFF2-40B4-BE49-F238E27FC236}">
                <a16:creationId xmlns:a16="http://schemas.microsoft.com/office/drawing/2014/main" id="{DFC0648C-93F3-02DD-9CBE-419EF211B1FB}"/>
              </a:ext>
            </a:extLst>
          </p:cNvPr>
          <p:cNvSpPr>
            <a:spLocks noChangeArrowheads="1"/>
          </p:cNvSpPr>
          <p:nvPr/>
        </p:nvSpPr>
        <p:spPr bwMode="auto">
          <a:xfrm>
            <a:off x="1076515" y="2175085"/>
            <a:ext cx="2076859" cy="974256"/>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C1E55A70-7DD3-10E4-93A9-62A6F6400767}"/>
              </a:ext>
            </a:extLst>
          </p:cNvPr>
          <p:cNvSpPr txBox="1"/>
          <p:nvPr/>
        </p:nvSpPr>
        <p:spPr>
          <a:xfrm>
            <a:off x="1083424" y="2282308"/>
            <a:ext cx="1987043" cy="738664"/>
          </a:xfrm>
          <a:prstGeom prst="rect">
            <a:avLst/>
          </a:prstGeom>
          <a:noFill/>
        </p:spPr>
        <p:txBody>
          <a:bodyPr wrap="square" rtlCol="0">
            <a:spAutoFit/>
          </a:bodyPr>
          <a:lstStyle/>
          <a:p>
            <a:pPr algn="ctr"/>
            <a:r>
              <a:rPr lang="en-US" sz="1400" b="1" dirty="0">
                <a:solidFill>
                  <a:schemeClr val="bg1"/>
                </a:solidFill>
                <a:latin typeface="Calibri" panose="020F0502020204030204" pitchFamily="34" charset="0"/>
                <a:ea typeface="Lato" charset="0"/>
                <a:cs typeface="Calibri" panose="020F0502020204030204" pitchFamily="34" charset="0"/>
              </a:rPr>
              <a:t>Reducer undgåeligt madspild via værktøjer, der: </a:t>
            </a:r>
          </a:p>
        </p:txBody>
      </p:sp>
      <p:sp>
        <p:nvSpPr>
          <p:cNvPr id="14" name="Freeform 177">
            <a:extLst>
              <a:ext uri="{FF2B5EF4-FFF2-40B4-BE49-F238E27FC236}">
                <a16:creationId xmlns:a16="http://schemas.microsoft.com/office/drawing/2014/main" id="{61D0FB74-93ED-F012-EF07-B62AD6CD6ECA}"/>
              </a:ext>
            </a:extLst>
          </p:cNvPr>
          <p:cNvSpPr>
            <a:spLocks noChangeArrowheads="1"/>
          </p:cNvSpPr>
          <p:nvPr/>
        </p:nvSpPr>
        <p:spPr bwMode="auto">
          <a:xfrm>
            <a:off x="9781183" y="2144950"/>
            <a:ext cx="2076859" cy="974256"/>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a:p>
        </p:txBody>
      </p:sp>
      <p:sp>
        <p:nvSpPr>
          <p:cNvPr id="15" name="Freeform 177">
            <a:extLst>
              <a:ext uri="{FF2B5EF4-FFF2-40B4-BE49-F238E27FC236}">
                <a16:creationId xmlns:a16="http://schemas.microsoft.com/office/drawing/2014/main" id="{D7B5FB62-5982-A5BE-D44D-4A08F8EA4C76}"/>
              </a:ext>
            </a:extLst>
          </p:cNvPr>
          <p:cNvSpPr>
            <a:spLocks noChangeArrowheads="1"/>
          </p:cNvSpPr>
          <p:nvPr/>
        </p:nvSpPr>
        <p:spPr bwMode="auto">
          <a:xfrm>
            <a:off x="5426267" y="2150101"/>
            <a:ext cx="2076859" cy="974256"/>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dirty="0"/>
          </a:p>
        </p:txBody>
      </p:sp>
      <p:sp>
        <p:nvSpPr>
          <p:cNvPr id="18" name="Freeform 177">
            <a:extLst>
              <a:ext uri="{FF2B5EF4-FFF2-40B4-BE49-F238E27FC236}">
                <a16:creationId xmlns:a16="http://schemas.microsoft.com/office/drawing/2014/main" id="{E8EE7145-D774-FE9E-9236-A3D0491BBE9D}"/>
              </a:ext>
            </a:extLst>
          </p:cNvPr>
          <p:cNvSpPr>
            <a:spLocks noChangeArrowheads="1"/>
          </p:cNvSpPr>
          <p:nvPr/>
        </p:nvSpPr>
        <p:spPr bwMode="auto">
          <a:xfrm>
            <a:off x="3260678" y="2164132"/>
            <a:ext cx="2076859" cy="974256"/>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a:p>
        </p:txBody>
      </p:sp>
      <p:sp>
        <p:nvSpPr>
          <p:cNvPr id="21" name="CuadroTexto 553">
            <a:extLst>
              <a:ext uri="{FF2B5EF4-FFF2-40B4-BE49-F238E27FC236}">
                <a16:creationId xmlns:a16="http://schemas.microsoft.com/office/drawing/2014/main" id="{59B0AFFA-E42A-98D1-874C-1EDD12823671}"/>
              </a:ext>
            </a:extLst>
          </p:cNvPr>
          <p:cNvSpPr txBox="1"/>
          <p:nvPr/>
        </p:nvSpPr>
        <p:spPr>
          <a:xfrm>
            <a:off x="3307636" y="2267678"/>
            <a:ext cx="2004828" cy="738664"/>
          </a:xfrm>
          <a:prstGeom prst="rect">
            <a:avLst/>
          </a:prstGeom>
          <a:noFill/>
        </p:spPr>
        <p:txBody>
          <a:bodyPr wrap="square" rtlCol="0">
            <a:spAutoFit/>
          </a:bodyPr>
          <a:lstStyle/>
          <a:p>
            <a:pPr algn="ctr"/>
            <a:r>
              <a:rPr lang="en-US" sz="1400" b="1" dirty="0">
                <a:solidFill>
                  <a:schemeClr val="bg1"/>
                </a:solidFill>
                <a:latin typeface="Calibri" panose="020F0502020204030204" pitchFamily="34" charset="0"/>
                <a:ea typeface="Lato" charset="0"/>
                <a:cs typeface="Calibri" panose="020F0502020204030204" pitchFamily="34" charset="0"/>
              </a:rPr>
              <a:t>Forudsiger udviklingen i fødevaresektoren med værktøjer, der: </a:t>
            </a:r>
          </a:p>
        </p:txBody>
      </p:sp>
      <p:sp>
        <p:nvSpPr>
          <p:cNvPr id="20" name="CuadroTexto 553">
            <a:extLst>
              <a:ext uri="{FF2B5EF4-FFF2-40B4-BE49-F238E27FC236}">
                <a16:creationId xmlns:a16="http://schemas.microsoft.com/office/drawing/2014/main" id="{ACF9FBE0-3651-FAA6-0549-D421DE42954A}"/>
              </a:ext>
            </a:extLst>
          </p:cNvPr>
          <p:cNvSpPr txBox="1"/>
          <p:nvPr/>
        </p:nvSpPr>
        <p:spPr>
          <a:xfrm>
            <a:off x="5466913" y="2288209"/>
            <a:ext cx="1987044" cy="738664"/>
          </a:xfrm>
          <a:prstGeom prst="rect">
            <a:avLst/>
          </a:prstGeom>
          <a:noFill/>
        </p:spPr>
        <p:txBody>
          <a:bodyPr wrap="square" rtlCol="0">
            <a:spAutoFit/>
          </a:bodyPr>
          <a:lstStyle/>
          <a:p>
            <a:pPr algn="ctr"/>
            <a:r>
              <a:rPr lang="en-US" sz="1400" b="1" dirty="0">
                <a:solidFill>
                  <a:schemeClr val="bg1"/>
                </a:solidFill>
                <a:latin typeface="Calibri" panose="020F0502020204030204" pitchFamily="34" charset="0"/>
                <a:ea typeface="Lato" charset="0"/>
                <a:cs typeface="Calibri" panose="020F0502020204030204" pitchFamily="34" charset="0"/>
              </a:rPr>
              <a:t>Forbedrer menuplanlægningen via værktøjer, der:</a:t>
            </a:r>
          </a:p>
        </p:txBody>
      </p:sp>
      <p:sp>
        <p:nvSpPr>
          <p:cNvPr id="23" name="Freeform 177">
            <a:extLst>
              <a:ext uri="{FF2B5EF4-FFF2-40B4-BE49-F238E27FC236}">
                <a16:creationId xmlns:a16="http://schemas.microsoft.com/office/drawing/2014/main" id="{C8A99AE5-D280-DC03-1811-9F16DF484781}"/>
              </a:ext>
            </a:extLst>
          </p:cNvPr>
          <p:cNvSpPr>
            <a:spLocks noChangeArrowheads="1"/>
          </p:cNvSpPr>
          <p:nvPr/>
        </p:nvSpPr>
        <p:spPr bwMode="auto">
          <a:xfrm>
            <a:off x="7606929" y="2153535"/>
            <a:ext cx="2076859" cy="974256"/>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a:p>
        </p:txBody>
      </p:sp>
      <p:sp>
        <p:nvSpPr>
          <p:cNvPr id="19" name="CuadroTexto 553">
            <a:extLst>
              <a:ext uri="{FF2B5EF4-FFF2-40B4-BE49-F238E27FC236}">
                <a16:creationId xmlns:a16="http://schemas.microsoft.com/office/drawing/2014/main" id="{E4249D21-21EB-36AC-F8A1-988351AEABBA}"/>
              </a:ext>
            </a:extLst>
          </p:cNvPr>
          <p:cNvSpPr txBox="1"/>
          <p:nvPr/>
        </p:nvSpPr>
        <p:spPr>
          <a:xfrm>
            <a:off x="7708760" y="2202845"/>
            <a:ext cx="1853499" cy="738664"/>
          </a:xfrm>
          <a:prstGeom prst="rect">
            <a:avLst/>
          </a:prstGeom>
          <a:noFill/>
        </p:spPr>
        <p:txBody>
          <a:bodyPr wrap="square" rtlCol="0">
            <a:spAutoFit/>
          </a:bodyPr>
          <a:lstStyle/>
          <a:p>
            <a:pPr algn="ctr"/>
            <a:r>
              <a:rPr lang="en-US" sz="1400" b="1" dirty="0">
                <a:solidFill>
                  <a:schemeClr val="bg1"/>
                </a:solidFill>
                <a:latin typeface="Calibri" panose="020F0502020204030204" pitchFamily="34" charset="0"/>
                <a:ea typeface="Lato" charset="0"/>
                <a:cs typeface="Calibri" panose="020F0502020204030204" pitchFamily="34" charset="0"/>
              </a:rPr>
              <a:t>Forbedrer kommunikationen med kunderne:</a:t>
            </a:r>
          </a:p>
        </p:txBody>
      </p:sp>
      <p:sp>
        <p:nvSpPr>
          <p:cNvPr id="22" name="CuadroTexto 553">
            <a:extLst>
              <a:ext uri="{FF2B5EF4-FFF2-40B4-BE49-F238E27FC236}">
                <a16:creationId xmlns:a16="http://schemas.microsoft.com/office/drawing/2014/main" id="{8FE8EF55-1FF5-8215-B17A-1B0919C3E4D3}"/>
              </a:ext>
            </a:extLst>
          </p:cNvPr>
          <p:cNvSpPr txBox="1"/>
          <p:nvPr/>
        </p:nvSpPr>
        <p:spPr>
          <a:xfrm>
            <a:off x="9815722" y="2235761"/>
            <a:ext cx="1906033" cy="954107"/>
          </a:xfrm>
          <a:prstGeom prst="rect">
            <a:avLst/>
          </a:prstGeom>
          <a:noFill/>
        </p:spPr>
        <p:txBody>
          <a:bodyPr wrap="square" rtlCol="0">
            <a:spAutoFit/>
          </a:bodyPr>
          <a:lstStyle/>
          <a:p>
            <a:pPr algn="ctr"/>
            <a:r>
              <a:rPr lang="en-US" sz="1400" b="1" dirty="0">
                <a:solidFill>
                  <a:schemeClr val="bg1"/>
                </a:solidFill>
                <a:latin typeface="Calibri" panose="020F0502020204030204" pitchFamily="34" charset="0"/>
                <a:ea typeface="Lato" charset="0"/>
                <a:cs typeface="Calibri" panose="020F0502020204030204" pitchFamily="34" charset="0"/>
              </a:rPr>
              <a:t>Understøtter fødevaresikkerhed og sporbarhed via værktøjer, der: </a:t>
            </a:r>
          </a:p>
        </p:txBody>
      </p:sp>
      <p:sp>
        <p:nvSpPr>
          <p:cNvPr id="29" name="TextBox 28">
            <a:extLst>
              <a:ext uri="{FF2B5EF4-FFF2-40B4-BE49-F238E27FC236}">
                <a16:creationId xmlns:a16="http://schemas.microsoft.com/office/drawing/2014/main" id="{37355895-B0C6-4AEC-0C84-A50418E28086}"/>
              </a:ext>
            </a:extLst>
          </p:cNvPr>
          <p:cNvSpPr txBox="1"/>
          <p:nvPr/>
        </p:nvSpPr>
        <p:spPr>
          <a:xfrm>
            <a:off x="3317170" y="3151429"/>
            <a:ext cx="2083938" cy="2470420"/>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400" b="1" dirty="0">
                <a:solidFill>
                  <a:srgbClr val="292668"/>
                </a:solidFill>
              </a:rPr>
              <a:t>Forudsiger salg, personale- og lagerbehov ved hjælp af historiske data + vejr + begivenheder.</a:t>
            </a:r>
          </a:p>
          <a:p>
            <a:pPr marL="144000" indent="-144000">
              <a:lnSpc>
                <a:spcPct val="90000"/>
              </a:lnSpc>
              <a:spcAft>
                <a:spcPts val="200"/>
              </a:spcAft>
              <a:buFont typeface="Arial" panose="020B0604020202020204" pitchFamily="34" charset="0"/>
              <a:buChar char="•"/>
            </a:pPr>
            <a:r>
              <a:rPr lang="en-US" sz="1400" b="1" dirty="0">
                <a:solidFill>
                  <a:srgbClr val="292668"/>
                </a:solidFill>
              </a:rPr>
              <a:t>Forudsiger behov for ingredienser og understøtter smartere indkøb</a:t>
            </a:r>
          </a:p>
          <a:p>
            <a:pPr marL="144000" indent="-144000">
              <a:lnSpc>
                <a:spcPct val="90000"/>
              </a:lnSpc>
              <a:spcAft>
                <a:spcPts val="200"/>
              </a:spcAft>
              <a:buFont typeface="Arial" panose="020B0604020202020204" pitchFamily="34" charset="0"/>
              <a:buChar char="•"/>
            </a:pPr>
            <a:r>
              <a:rPr lang="en-US" sz="1400" b="1" dirty="0">
                <a:solidFill>
                  <a:srgbClr val="292668"/>
                </a:solidFill>
              </a:rPr>
              <a:t>Samler platformdata for at sikre smartere beslutninger</a:t>
            </a:r>
            <a:endParaRPr lang="en-IE" sz="1400" b="1" dirty="0">
              <a:solidFill>
                <a:srgbClr val="292668"/>
              </a:solidFill>
            </a:endParaRPr>
          </a:p>
        </p:txBody>
      </p:sp>
      <p:sp>
        <p:nvSpPr>
          <p:cNvPr id="30" name="TextBox 29">
            <a:extLst>
              <a:ext uri="{FF2B5EF4-FFF2-40B4-BE49-F238E27FC236}">
                <a16:creationId xmlns:a16="http://schemas.microsoft.com/office/drawing/2014/main" id="{A8813CD9-171C-AD60-5C02-A0BE57BCFD11}"/>
              </a:ext>
            </a:extLst>
          </p:cNvPr>
          <p:cNvSpPr txBox="1"/>
          <p:nvPr/>
        </p:nvSpPr>
        <p:spPr>
          <a:xfrm>
            <a:off x="5458116" y="3145202"/>
            <a:ext cx="2083938" cy="2056973"/>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400" b="1" dirty="0">
                <a:solidFill>
                  <a:srgbClr val="292668"/>
                </a:solidFill>
              </a:rPr>
              <a:t>Beregner fødevareomkostninger, allergener og CO2-aftryk for hver enkelt ret eller</a:t>
            </a:r>
          </a:p>
          <a:p>
            <a:pPr marL="144000" indent="-144000">
              <a:lnSpc>
                <a:spcPct val="90000"/>
              </a:lnSpc>
              <a:spcAft>
                <a:spcPts val="200"/>
              </a:spcAft>
              <a:buFont typeface="Arial" panose="020B0604020202020204" pitchFamily="34" charset="0"/>
              <a:buChar char="•"/>
            </a:pPr>
            <a:r>
              <a:rPr lang="en-IE" sz="1400" b="1" dirty="0">
                <a:solidFill>
                  <a:srgbClr val="292668"/>
                </a:solidFill>
              </a:rPr>
              <a:t>Understøtter ernærings- og menuoptimering for sundere, bæredygtige menuer.</a:t>
            </a:r>
          </a:p>
        </p:txBody>
      </p:sp>
      <p:sp>
        <p:nvSpPr>
          <p:cNvPr id="31" name="TextBox 30">
            <a:extLst>
              <a:ext uri="{FF2B5EF4-FFF2-40B4-BE49-F238E27FC236}">
                <a16:creationId xmlns:a16="http://schemas.microsoft.com/office/drawing/2014/main" id="{76E1976E-355E-EC10-4C7F-7DBE247D8FA5}"/>
              </a:ext>
            </a:extLst>
          </p:cNvPr>
          <p:cNvSpPr txBox="1"/>
          <p:nvPr/>
        </p:nvSpPr>
        <p:spPr>
          <a:xfrm>
            <a:off x="7620757" y="3168401"/>
            <a:ext cx="2083938" cy="2276521"/>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400" b="1" dirty="0">
                <a:solidFill>
                  <a:srgbClr val="292668"/>
                </a:solidFill>
                <a:hlinkClick r:id="rId2">
                  <a:extLst>
                    <a:ext uri="{A12FA001-AC4F-418D-AE19-62706E023703}">
                      <ahyp:hlinkClr xmlns:ahyp="http://schemas.microsoft.com/office/drawing/2018/hyperlinkcolor" val="tx"/>
                    </a:ext>
                  </a:extLst>
                </a:hlinkClick>
              </a:rPr>
              <a:t>DeepL </a:t>
            </a:r>
            <a:r>
              <a:rPr lang="en-US" sz="1400" b="1" dirty="0">
                <a:solidFill>
                  <a:srgbClr val="292668"/>
                </a:solidFill>
              </a:rPr>
              <a:t>– </a:t>
            </a:r>
            <a:r>
              <a:rPr lang="fr-FR" sz="1400" b="1" dirty="0">
                <a:solidFill>
                  <a:srgbClr val="292668"/>
                </a:solidFill>
              </a:rPr>
              <a:t>Understøtter </a:t>
            </a:r>
            <a:r>
              <a:rPr lang="fr-FR" sz="1400" b="1" dirty="0" err="1">
                <a:solidFill>
                  <a:srgbClr val="292668"/>
                </a:solidFill>
              </a:rPr>
              <a:t>flersprogede </a:t>
            </a:r>
            <a:r>
              <a:rPr lang="fr-FR" sz="1400" b="1" dirty="0">
                <a:solidFill>
                  <a:srgbClr val="292668"/>
                </a:solidFill>
              </a:rPr>
              <a:t>menuer og </a:t>
            </a:r>
            <a:r>
              <a:rPr lang="fr-FR" sz="1400" b="1" dirty="0" err="1">
                <a:solidFill>
                  <a:srgbClr val="292668"/>
                </a:solidFill>
              </a:rPr>
              <a:t>skiltning</a:t>
            </a:r>
            <a:r>
              <a:rPr lang="fr-FR" sz="1400" b="1" dirty="0">
                <a:solidFill>
                  <a:srgbClr val="292668"/>
                </a:solidFill>
              </a:rPr>
              <a:t>.</a:t>
            </a:r>
            <a:endParaRPr lang="en-US" sz="1400" b="1" dirty="0">
              <a:solidFill>
                <a:srgbClr val="292668"/>
              </a:solidFill>
            </a:endParaRPr>
          </a:p>
          <a:p>
            <a:pPr marL="144000" indent="-144000">
              <a:lnSpc>
                <a:spcPct val="90000"/>
              </a:lnSpc>
              <a:spcAft>
                <a:spcPts val="200"/>
              </a:spcAft>
              <a:buFont typeface="Arial" panose="020B0604020202020204" pitchFamily="34" charset="0"/>
              <a:buChar char="•"/>
            </a:pPr>
            <a:r>
              <a:rPr lang="en-IE" sz="1400" b="1" dirty="0">
                <a:solidFill>
                  <a:srgbClr val="292668"/>
                </a:solidFill>
              </a:rPr>
              <a:t>AI-widgets bruges til gæsteforespørgsler, bæredygtighedsoplysninger og ofte stillede spørgsmål</a:t>
            </a:r>
          </a:p>
          <a:p>
            <a:pPr marL="144000" indent="-144000">
              <a:lnSpc>
                <a:spcPct val="90000"/>
              </a:lnSpc>
              <a:spcAft>
                <a:spcPts val="200"/>
              </a:spcAft>
              <a:buFont typeface="Arial" panose="020B0604020202020204" pitchFamily="34" charset="0"/>
              <a:buChar char="•"/>
            </a:pPr>
            <a:r>
              <a:rPr lang="en-IE" sz="1400" b="1" dirty="0">
                <a:solidFill>
                  <a:srgbClr val="292668"/>
                </a:solidFill>
                <a:hlinkClick r:id="rId3">
                  <a:extLst>
                    <a:ext uri="{A12FA001-AC4F-418D-AE19-62706E023703}">
                      <ahyp:hlinkClr xmlns:ahyp="http://schemas.microsoft.com/office/drawing/2018/hyperlinkcolor" val="tx"/>
                    </a:ext>
                  </a:extLst>
                </a:hlinkClick>
              </a:rPr>
              <a:t>ChatGPT </a:t>
            </a:r>
            <a:r>
              <a:rPr lang="en-IE" sz="1400" b="1" dirty="0">
                <a:solidFill>
                  <a:srgbClr val="292668"/>
                </a:solidFill>
              </a:rPr>
              <a:t>bruges til at skabe personaliserede marketingkampagner</a:t>
            </a:r>
          </a:p>
        </p:txBody>
      </p:sp>
      <p:sp>
        <p:nvSpPr>
          <p:cNvPr id="32" name="TextBox 31">
            <a:extLst>
              <a:ext uri="{FF2B5EF4-FFF2-40B4-BE49-F238E27FC236}">
                <a16:creationId xmlns:a16="http://schemas.microsoft.com/office/drawing/2014/main" id="{1A57DCCC-2C1D-FA92-8985-1EB15B33392E}"/>
              </a:ext>
            </a:extLst>
          </p:cNvPr>
          <p:cNvSpPr txBox="1"/>
          <p:nvPr/>
        </p:nvSpPr>
        <p:spPr>
          <a:xfrm>
            <a:off x="9760944" y="3168401"/>
            <a:ext cx="2142974" cy="2470420"/>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400" b="1" dirty="0">
                <a:solidFill>
                  <a:srgbClr val="292668"/>
                </a:solidFill>
              </a:rPr>
              <a:t>Bekræft påstande om indkøb, produkters oprindelse og miljøpåvirkning.</a:t>
            </a:r>
          </a:p>
          <a:p>
            <a:pPr marL="144000" indent="-144000">
              <a:lnSpc>
                <a:spcPct val="90000"/>
              </a:lnSpc>
              <a:spcAft>
                <a:spcPts val="200"/>
              </a:spcAft>
              <a:buFont typeface="Arial" panose="020B0604020202020204" pitchFamily="34" charset="0"/>
              <a:buChar char="•"/>
            </a:pPr>
            <a:r>
              <a:rPr lang="en-US" sz="1400" b="1" dirty="0">
                <a:solidFill>
                  <a:srgbClr val="292668"/>
                </a:solidFill>
              </a:rPr>
              <a:t>Link QR-koder til realtidsdata om indkøb, allergener og batchoplysninger.</a:t>
            </a:r>
          </a:p>
          <a:p>
            <a:pPr marL="144000" indent="-144000">
              <a:lnSpc>
                <a:spcPct val="90000"/>
              </a:lnSpc>
              <a:spcAft>
                <a:spcPts val="200"/>
              </a:spcAft>
              <a:buFont typeface="Arial" panose="020B0604020202020204" pitchFamily="34" charset="0"/>
              <a:buChar char="•"/>
            </a:pPr>
            <a:r>
              <a:rPr lang="en-US" sz="1400" b="1" dirty="0">
                <a:solidFill>
                  <a:srgbClr val="292668"/>
                </a:solidFill>
              </a:rPr>
              <a:t>Spor temperaturlogfiler, sikkerhedskontrol og overholdelse af lovgivning</a:t>
            </a:r>
            <a:endParaRPr lang="en-IE" sz="1400" b="1" dirty="0">
              <a:solidFill>
                <a:srgbClr val="292668"/>
              </a:solidFill>
            </a:endParaRPr>
          </a:p>
        </p:txBody>
      </p:sp>
    </p:spTree>
    <p:extLst>
      <p:ext uri="{BB962C8B-B14F-4D97-AF65-F5344CB8AC3E}">
        <p14:creationId xmlns:p14="http://schemas.microsoft.com/office/powerpoint/2010/main" val="1974172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523514" y="3110948"/>
            <a:ext cx="39584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07537" y="3163246"/>
            <a:ext cx="3717108"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INDLEDNING</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A6CA7F-E8A3-3C3C-6C65-EADB08085052}"/>
              </a:ext>
            </a:extLst>
          </p:cNvPr>
          <p:cNvSpPr>
            <a:spLocks noGrp="1"/>
          </p:cNvSpPr>
          <p:nvPr>
            <p:ph type="body" sz="quarter" idx="16"/>
          </p:nvPr>
        </p:nvSpPr>
        <p:spPr/>
        <p:txBody>
          <a:bodyPr/>
          <a:lstStyle/>
          <a:p>
            <a:r>
              <a:rPr lang="en-IE" dirty="0"/>
              <a:t>Praktiske tips til at komme i gang med AI-værktøjer…</a:t>
            </a:r>
          </a:p>
        </p:txBody>
      </p:sp>
      <p:sp>
        <p:nvSpPr>
          <p:cNvPr id="3" name="Text Placeholder 2">
            <a:extLst>
              <a:ext uri="{FF2B5EF4-FFF2-40B4-BE49-F238E27FC236}">
                <a16:creationId xmlns:a16="http://schemas.microsoft.com/office/drawing/2014/main" id="{C1C16E15-1895-253F-9EC6-DFC30863B76E}"/>
              </a:ext>
            </a:extLst>
          </p:cNvPr>
          <p:cNvSpPr>
            <a:spLocks noGrp="1"/>
          </p:cNvSpPr>
          <p:nvPr>
            <p:ph type="body" sz="quarter" idx="19"/>
          </p:nvPr>
        </p:nvSpPr>
        <p:spPr>
          <a:xfrm>
            <a:off x="769544" y="2011443"/>
            <a:ext cx="10898995" cy="3781929"/>
          </a:xfrm>
        </p:spPr>
        <p:txBody>
          <a:bodyPr lIns="91440" tIns="45720" rIns="91440" bIns="45720" anchor="t"/>
          <a:lstStyle/>
          <a:p>
            <a:pPr marL="457200" indent="-457200">
              <a:buFont typeface="+mj-lt"/>
              <a:buAutoNum type="arabicPeriod"/>
            </a:pPr>
            <a:r>
              <a:rPr lang="en-US" sz="2100" b="1" dirty="0"/>
              <a:t>Start med enkle værktøjer</a:t>
            </a:r>
          </a:p>
          <a:p>
            <a:pPr marL="457200">
              <a:spcAft>
                <a:spcPts val="600"/>
              </a:spcAft>
            </a:pPr>
            <a:r>
              <a:rPr lang="en-US" sz="2100" dirty="0"/>
              <a:t>Prøv apps, der registrerer affald, planlægger måltider eller styrer lagerbeholdningen (f.eks. </a:t>
            </a:r>
            <a:r>
              <a:rPr lang="en-US" sz="2100" dirty="0" err="1"/>
              <a:t>NoWaste </a:t>
            </a:r>
            <a:r>
              <a:rPr lang="en-US" sz="2100" dirty="0"/>
              <a:t>App:</a:t>
            </a:r>
            <a:r>
              <a:rPr lang="en-US" sz="2100" dirty="0">
                <a:hlinkClick r:id="rId2"/>
              </a:rPr>
              <a:t> https://nowasteapp.com</a:t>
            </a:r>
            <a:r>
              <a:rPr lang="en-US" sz="2100" dirty="0"/>
              <a:t>).</a:t>
            </a:r>
          </a:p>
          <a:p>
            <a:pPr marL="457200" indent="-457200">
              <a:buFont typeface="+mj-lt"/>
              <a:buAutoNum type="arabicPeriod" startAt="2"/>
            </a:pPr>
            <a:r>
              <a:rPr lang="en-US" sz="2100" b="1" dirty="0"/>
              <a:t>Udforsk AI i din hverdag</a:t>
            </a:r>
          </a:p>
          <a:p>
            <a:pPr marL="457200">
              <a:spcAft>
                <a:spcPts val="600"/>
              </a:spcAft>
            </a:pPr>
            <a:r>
              <a:rPr lang="en-US" sz="2100" dirty="0"/>
              <a:t>Brug AI-tekstværktøjer (som ChatGPT / Gemini) til at udarbejde bæredygtighedsbudskaber eller </a:t>
            </a:r>
            <a:r>
              <a:rPr lang="en-US" sz="2100" dirty="0" err="1"/>
              <a:t>analysere </a:t>
            </a:r>
            <a:r>
              <a:rPr lang="en-US" sz="2100" dirty="0"/>
              <a:t>menuer.</a:t>
            </a:r>
          </a:p>
          <a:p>
            <a:pPr marL="457200" indent="-457200">
              <a:buFont typeface="+mj-lt"/>
              <a:buAutoNum type="arabicPeriod" startAt="3"/>
            </a:pPr>
            <a:r>
              <a:rPr lang="en-US" sz="2100" b="1" dirty="0"/>
              <a:t>Vær kritisk og ansvarlig</a:t>
            </a:r>
          </a:p>
          <a:p>
            <a:pPr marL="457200">
              <a:spcAft>
                <a:spcPts val="600"/>
              </a:spcAft>
            </a:pPr>
            <a:r>
              <a:rPr lang="en-US" sz="2100" dirty="0"/>
              <a:t>Tjek altid AI-genereret indhold for nøjagtighed, retfærdighed og klarhed.</a:t>
            </a:r>
          </a:p>
          <a:p>
            <a:pPr marL="457200" indent="-457200">
              <a:buFont typeface="+mj-lt"/>
              <a:buAutoNum type="arabicPeriod" startAt="4"/>
            </a:pPr>
            <a:r>
              <a:rPr lang="en-US" sz="2100" b="1" dirty="0"/>
              <a:t>Tænk på indvirkningen</a:t>
            </a:r>
          </a:p>
          <a:p>
            <a:pPr marL="457200">
              <a:spcAft>
                <a:spcPts val="600"/>
              </a:spcAft>
            </a:pPr>
            <a:r>
              <a:rPr lang="en-US" sz="2100" dirty="0"/>
              <a:t>Spørg dig selv: </a:t>
            </a:r>
            <a:r>
              <a:rPr lang="en-US" sz="2100" i="1" dirty="0"/>
              <a:t>Hjælper dette værktøj med at reducere affald, spare energi eller forbedre kommunikationen?</a:t>
            </a:r>
            <a:endParaRPr lang="en-US" sz="2100" dirty="0"/>
          </a:p>
          <a:p>
            <a:pPr marL="457200" indent="-457200">
              <a:buFont typeface="+mj-lt"/>
              <a:buAutoNum type="arabicPeriod" startAt="5"/>
            </a:pPr>
            <a:r>
              <a:rPr lang="en-US" sz="2100" b="1" dirty="0"/>
              <a:t>Bliv ved med at lære</a:t>
            </a:r>
          </a:p>
          <a:p>
            <a:pPr marL="457200"/>
            <a:r>
              <a:rPr lang="en-US" sz="2100" dirty="0"/>
              <a:t>Følg innovationsplatforme inden for hotel- og restaurationsbranchen, såsom:</a:t>
            </a:r>
          </a:p>
          <a:p>
            <a:pPr marL="457200"/>
            <a:r>
              <a:rPr lang="en-US" sz="2100" dirty="0">
                <a:hlinkClick r:id="rId3"/>
              </a:rPr>
              <a:t>-Sustainable Hospitality Alliance </a:t>
            </a:r>
            <a:r>
              <a:rPr lang="en-US" sz="2100" dirty="0"/>
              <a:t>  - EU </a:t>
            </a:r>
            <a:r>
              <a:rPr lang="en-US" sz="2100" dirty="0">
                <a:hlinkClick r:id="rId4"/>
              </a:rPr>
              <a:t>Farm to Fork </a:t>
            </a:r>
            <a:r>
              <a:rPr lang="en-US" sz="2100" dirty="0"/>
              <a:t>Digitalisation Updates</a:t>
            </a:r>
          </a:p>
          <a:p>
            <a:endParaRPr lang="en-IE" sz="2100" dirty="0"/>
          </a:p>
        </p:txBody>
      </p:sp>
      <p:grpSp>
        <p:nvGrpSpPr>
          <p:cNvPr id="4" name="Graphic 3">
            <a:extLst>
              <a:ext uri="{FF2B5EF4-FFF2-40B4-BE49-F238E27FC236}">
                <a16:creationId xmlns:a16="http://schemas.microsoft.com/office/drawing/2014/main" id="{12B85BB8-BDDF-A6F5-5D31-44341823282F}"/>
              </a:ext>
            </a:extLst>
          </p:cNvPr>
          <p:cNvGrpSpPr/>
          <p:nvPr/>
        </p:nvGrpSpPr>
        <p:grpSpPr>
          <a:xfrm>
            <a:off x="9710140" y="543208"/>
            <a:ext cx="1172125" cy="971012"/>
            <a:chOff x="6615628" y="2116894"/>
            <a:chExt cx="1066935" cy="1001108"/>
          </a:xfrm>
          <a:solidFill>
            <a:schemeClr val="bg1"/>
          </a:solidFill>
        </p:grpSpPr>
        <p:sp>
          <p:nvSpPr>
            <p:cNvPr id="5" name="Freeform 1128">
              <a:extLst>
                <a:ext uri="{FF2B5EF4-FFF2-40B4-BE49-F238E27FC236}">
                  <a16:creationId xmlns:a16="http://schemas.microsoft.com/office/drawing/2014/main" id="{7E54AFF2-D951-F507-2659-F96E195A9015}"/>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420F7546-84D7-2681-9DA6-798C684C90C9}"/>
                </a:ext>
              </a:extLst>
            </p:cNvPr>
            <p:cNvGrpSpPr/>
            <p:nvPr/>
          </p:nvGrpSpPr>
          <p:grpSpPr>
            <a:xfrm>
              <a:off x="6615628" y="2116894"/>
              <a:ext cx="1066935" cy="1001108"/>
              <a:chOff x="6615628" y="2116894"/>
              <a:chExt cx="1066935" cy="1001108"/>
            </a:xfrm>
            <a:grpFill/>
          </p:grpSpPr>
          <p:sp>
            <p:nvSpPr>
              <p:cNvPr id="7" name="Freeform 1130">
                <a:extLst>
                  <a:ext uri="{FF2B5EF4-FFF2-40B4-BE49-F238E27FC236}">
                    <a16:creationId xmlns:a16="http://schemas.microsoft.com/office/drawing/2014/main" id="{C2E075D7-6C83-3B21-1644-97A06D69EF1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8" name="Freeform 1131">
                <a:extLst>
                  <a:ext uri="{FF2B5EF4-FFF2-40B4-BE49-F238E27FC236}">
                    <a16:creationId xmlns:a16="http://schemas.microsoft.com/office/drawing/2014/main" id="{455FE868-17AE-47DA-3933-7CE9B9E56C4B}"/>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9" name="Freeform 1132">
                <a:extLst>
                  <a:ext uri="{FF2B5EF4-FFF2-40B4-BE49-F238E27FC236}">
                    <a16:creationId xmlns:a16="http://schemas.microsoft.com/office/drawing/2014/main" id="{EEEEDE5E-58B1-D6ED-7C33-5291DA217B40}"/>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10" name="Freeform 1133">
                <a:extLst>
                  <a:ext uri="{FF2B5EF4-FFF2-40B4-BE49-F238E27FC236}">
                    <a16:creationId xmlns:a16="http://schemas.microsoft.com/office/drawing/2014/main" id="{F794F733-49E1-4937-E9A6-8BE38F78871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11" name="Freeform 1134">
                <a:extLst>
                  <a:ext uri="{FF2B5EF4-FFF2-40B4-BE49-F238E27FC236}">
                    <a16:creationId xmlns:a16="http://schemas.microsoft.com/office/drawing/2014/main" id="{532CC331-B05B-309F-03A5-E49B001A5465}"/>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12" name="Freeform 1135">
                <a:extLst>
                  <a:ext uri="{FF2B5EF4-FFF2-40B4-BE49-F238E27FC236}">
                    <a16:creationId xmlns:a16="http://schemas.microsoft.com/office/drawing/2014/main" id="{0831F8BC-0180-EFD0-0BF8-31349814A03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13" name="Freeform 1136">
                <a:extLst>
                  <a:ext uri="{FF2B5EF4-FFF2-40B4-BE49-F238E27FC236}">
                    <a16:creationId xmlns:a16="http://schemas.microsoft.com/office/drawing/2014/main" id="{0B90FB06-6198-E554-9EAD-613A45013689}"/>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14" name="Freeform 1137">
                <a:extLst>
                  <a:ext uri="{FF2B5EF4-FFF2-40B4-BE49-F238E27FC236}">
                    <a16:creationId xmlns:a16="http://schemas.microsoft.com/office/drawing/2014/main" id="{08526884-DCA5-AF12-AFC1-5654B7C82D78}"/>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15" name="Freeform 1138">
                <a:extLst>
                  <a:ext uri="{FF2B5EF4-FFF2-40B4-BE49-F238E27FC236}">
                    <a16:creationId xmlns:a16="http://schemas.microsoft.com/office/drawing/2014/main" id="{614E42A1-539B-E656-5638-795AC3DB1FE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16" name="Freeform 1139">
                <a:extLst>
                  <a:ext uri="{FF2B5EF4-FFF2-40B4-BE49-F238E27FC236}">
                    <a16:creationId xmlns:a16="http://schemas.microsoft.com/office/drawing/2014/main" id="{CDF2EC87-53F9-DB63-39E6-DD426FB7C6B0}"/>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17" name="Freeform 1140">
                <a:extLst>
                  <a:ext uri="{FF2B5EF4-FFF2-40B4-BE49-F238E27FC236}">
                    <a16:creationId xmlns:a16="http://schemas.microsoft.com/office/drawing/2014/main" id="{07065C6B-F0B0-0752-AF0F-9715AB4C2FF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18" name="Freeform 1141">
                <a:extLst>
                  <a:ext uri="{FF2B5EF4-FFF2-40B4-BE49-F238E27FC236}">
                    <a16:creationId xmlns:a16="http://schemas.microsoft.com/office/drawing/2014/main" id="{E2D1242A-3497-11E4-7ADE-F8AFFADC5080}"/>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1272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1360589" y="783265"/>
            <a:ext cx="10135391" cy="934037"/>
          </a:xfrm>
        </p:spPr>
        <p:txBody>
          <a:bodyPr lIns="91440" tIns="45720" rIns="91440" bIns="45720" anchor="t">
            <a:noAutofit/>
          </a:bodyPr>
          <a:lstStyle/>
          <a:p>
            <a:r>
              <a:rPr lang="en-IE" dirty="0"/>
              <a:t>CASESTUDIE: Eksempel på et AI-værktøj i køkkenet</a:t>
            </a:r>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7162442" y="2345863"/>
            <a:ext cx="4448633" cy="4102937"/>
          </a:xfrm>
        </p:spPr>
        <p:txBody>
          <a:bodyPr lIns="91440" tIns="45720" rIns="91440" bIns="45720" anchor="t"/>
          <a:lstStyle/>
          <a:p>
            <a:r>
              <a:rPr lang="en-US" dirty="0"/>
              <a:t>Videoen forklarer, hvordan </a:t>
            </a:r>
            <a:r>
              <a:rPr lang="en-US" dirty="0">
                <a:hlinkClick r:id="rId3"/>
              </a:rPr>
              <a:t>PreciTaste</a:t>
            </a:r>
            <a:r>
              <a:rPr lang="en-US" dirty="0"/>
              <a:t>, et AI-drevet køkkenværktøj, hjælper kokke og restaurantledere med at planlægge og tilberede mad mere effektivt ved </a:t>
            </a:r>
            <a:r>
              <a:rPr lang="en-US" dirty="0" err="1"/>
              <a:t>at analysere </a:t>
            </a:r>
            <a:r>
              <a:rPr lang="en-US" dirty="0"/>
              <a:t>opskrifter og arbejdsgange. Den viser, hvordan systemet foreslår </a:t>
            </a:r>
            <a:r>
              <a:rPr lang="en-US" dirty="0" err="1"/>
              <a:t>optimerede </a:t>
            </a:r>
            <a:r>
              <a:rPr lang="en-US" dirty="0"/>
              <a:t>tilberedningstrin, justeringer af rækkefølgen og understøtter produktiviteten i køkkenet.</a:t>
            </a:r>
            <a:endParaRPr lang="en-IE" dirty="0"/>
          </a:p>
        </p:txBody>
      </p:sp>
      <p:sp>
        <p:nvSpPr>
          <p:cNvPr id="4" name="Picture Placeholder 3">
            <a:extLst>
              <a:ext uri="{FF2B5EF4-FFF2-40B4-BE49-F238E27FC236}">
                <a16:creationId xmlns:a16="http://schemas.microsoft.com/office/drawing/2014/main" id="{8B31EDD2-DA1C-6B1D-D44C-3864182900DC}"/>
              </a:ext>
            </a:extLst>
          </p:cNvPr>
          <p:cNvSpPr>
            <a:spLocks noGrp="1"/>
          </p:cNvSpPr>
          <p:nvPr>
            <p:ph type="pic" sz="quarter" idx="10"/>
          </p:nvPr>
        </p:nvSpPr>
        <p:spPr/>
        <p:txBody>
          <a:bodyPr/>
          <a:lstStyle/>
          <a:p>
            <a:endParaRPr lang="en-IE"/>
          </a:p>
        </p:txBody>
      </p:sp>
      <p:pic>
        <p:nvPicPr>
          <p:cNvPr id="6" name="Online Media 5" title="Prep Assistant   How It Works">
            <a:hlinkClick r:id="" action="ppaction://media"/>
            <a:extLst>
              <a:ext uri="{FF2B5EF4-FFF2-40B4-BE49-F238E27FC236}">
                <a16:creationId xmlns:a16="http://schemas.microsoft.com/office/drawing/2014/main" id="{7772B799-67F3-8682-EB5D-B057AD717AE8}"/>
              </a:ext>
            </a:extLst>
          </p:cNvPr>
          <p:cNvPicPr>
            <a:picLocks noRot="1" noChangeAspect="1"/>
          </p:cNvPicPr>
          <p:nvPr>
            <a:videoFile r:link="rId1"/>
          </p:nvPr>
        </p:nvPicPr>
        <p:blipFill>
          <a:blip r:embed="rId4"/>
          <a:stretch>
            <a:fillRect/>
          </a:stretch>
        </p:blipFill>
        <p:spPr>
          <a:xfrm>
            <a:off x="1032974" y="2459539"/>
            <a:ext cx="5080000" cy="3118870"/>
          </a:xfrm>
          <a:prstGeom prst="rect">
            <a:avLst/>
          </a:prstGeom>
        </p:spPr>
      </p:pic>
      <p:sp>
        <p:nvSpPr>
          <p:cNvPr id="9" name="TextBox 8">
            <a:extLst>
              <a:ext uri="{FF2B5EF4-FFF2-40B4-BE49-F238E27FC236}">
                <a16:creationId xmlns:a16="http://schemas.microsoft.com/office/drawing/2014/main" id="{D93BA842-F4EE-569D-E3FE-55B0EBA9E9C3}"/>
              </a:ext>
            </a:extLst>
          </p:cNvPr>
          <p:cNvSpPr txBox="1"/>
          <p:nvPr/>
        </p:nvSpPr>
        <p:spPr>
          <a:xfrm>
            <a:off x="1004456" y="6266710"/>
            <a:ext cx="7652326" cy="369332"/>
          </a:xfrm>
          <a:prstGeom prst="rect">
            <a:avLst/>
          </a:prstGeom>
          <a:noFill/>
        </p:spPr>
        <p:txBody>
          <a:bodyPr wrap="square">
            <a:spAutoFit/>
          </a:bodyPr>
          <a:lstStyle/>
          <a:p>
            <a:r>
              <a:rPr lang="en-US" dirty="0">
                <a:hlinkClick r:id="rId5"/>
              </a:rPr>
              <a:t>Prep Assistant Sådan fungerer det</a:t>
            </a:r>
            <a:endParaRPr lang="en-IE" dirty="0"/>
          </a:p>
        </p:txBody>
      </p:sp>
    </p:spTree>
    <p:extLst>
      <p:ext uri="{BB962C8B-B14F-4D97-AF65-F5344CB8AC3E}">
        <p14:creationId xmlns:p14="http://schemas.microsoft.com/office/powerpoint/2010/main" val="355393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19599-E10D-61DF-7EB3-A169F5D32B3A}"/>
            </a:ext>
          </a:extLst>
        </p:cNvPr>
        <p:cNvGrpSpPr/>
        <p:nvPr/>
      </p:nvGrpSpPr>
      <p:grpSpPr>
        <a:xfrm>
          <a:off x="0" y="0"/>
          <a:ext cx="0" cy="0"/>
          <a:chOff x="0" y="0"/>
          <a:chExt cx="0" cy="0"/>
        </a:xfrm>
      </p:grpSpPr>
      <p:pic>
        <p:nvPicPr>
          <p:cNvPr id="4" name="Picture Placeholder 23" descr="Pink neon hashtag notification">
            <a:extLst>
              <a:ext uri="{FF2B5EF4-FFF2-40B4-BE49-F238E27FC236}">
                <a16:creationId xmlns:a16="http://schemas.microsoft.com/office/drawing/2014/main" id="{11FE9E09-408B-67B4-8924-9D3F88F6A5F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BA729F0-F6AA-5F35-DA88-8F6C5797E756}"/>
              </a:ext>
            </a:extLst>
          </p:cNvPr>
          <p:cNvSpPr>
            <a:spLocks noGrp="1"/>
          </p:cNvSpPr>
          <p:nvPr>
            <p:ph type="body" sz="quarter" idx="17"/>
          </p:nvPr>
        </p:nvSpPr>
        <p:spPr/>
        <p:txBody>
          <a:bodyPr/>
          <a:lstStyle/>
          <a:p>
            <a:r>
              <a:rPr lang="en-US" dirty="0"/>
              <a:t>05</a:t>
            </a:r>
          </a:p>
        </p:txBody>
      </p:sp>
      <p:sp>
        <p:nvSpPr>
          <p:cNvPr id="14" name="Rectangle 13">
            <a:extLst>
              <a:ext uri="{FF2B5EF4-FFF2-40B4-BE49-F238E27FC236}">
                <a16:creationId xmlns:a16="http://schemas.microsoft.com/office/drawing/2014/main" id="{A65FC71F-0228-A16C-0AA2-113C9BDA4595}"/>
              </a:ext>
            </a:extLst>
          </p:cNvPr>
          <p:cNvSpPr/>
          <p:nvPr/>
        </p:nvSpPr>
        <p:spPr>
          <a:xfrm>
            <a:off x="5523514" y="3110947"/>
            <a:ext cx="4869864" cy="2454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A4A013B-0804-D638-E741-BFCB8D1A32E3}"/>
              </a:ext>
            </a:extLst>
          </p:cNvPr>
          <p:cNvSpPr txBox="1"/>
          <p:nvPr/>
        </p:nvSpPr>
        <p:spPr>
          <a:xfrm>
            <a:off x="5707537" y="3163246"/>
            <a:ext cx="5174728" cy="1754326"/>
          </a:xfrm>
          <a:prstGeom prst="rect">
            <a:avLst/>
          </a:prstGeom>
          <a:noFill/>
        </p:spPr>
        <p:txBody>
          <a:bodyPr wrap="square" rtlCol="0">
            <a:spAutoFit/>
          </a:bodyPr>
          <a:lstStyle/>
          <a:p>
            <a:r>
              <a:rPr lang="en-US" sz="3600" b="1" spc="300" dirty="0">
                <a:solidFill>
                  <a:srgbClr val="F26F46"/>
                </a:solidFill>
              </a:rPr>
              <a:t>DIGITAL STORYTELLING TIL INNOVATION INDEN FOR FØDEVARER</a:t>
            </a:r>
          </a:p>
        </p:txBody>
      </p:sp>
      <p:grpSp>
        <p:nvGrpSpPr>
          <p:cNvPr id="6" name="Group 5">
            <a:extLst>
              <a:ext uri="{FF2B5EF4-FFF2-40B4-BE49-F238E27FC236}">
                <a16:creationId xmlns:a16="http://schemas.microsoft.com/office/drawing/2014/main" id="{6A7A6ECC-66B8-3F38-3B69-5EC4B442B034}"/>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7A4E5DC3-698A-DA46-1570-BE5235AA147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927F547-DB06-60E9-3932-BCF2F859DF93}"/>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AA4884AA-AE12-F94F-580E-95DEA8F980EA}"/>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D32DA0A-F741-EA07-B4AF-7990E47096C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566485E-5564-ADBD-F6BE-F89F46C2B211}"/>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F081E76-D26A-D35B-955B-1B0C7EFE6E85}"/>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EA0AE9B8-1DFF-47A5-9372-2C5875D2350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4785275-6A73-EA02-350E-888ADA2CBD6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6051220-F468-B306-991A-C0A179142E8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348F489-D54B-B2CB-CAD0-99E8874A7BC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37898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231EA6-4F10-242C-CE55-9B123DDF74E9}"/>
              </a:ext>
            </a:extLst>
          </p:cNvPr>
          <p:cNvSpPr>
            <a:spLocks noGrp="1"/>
          </p:cNvSpPr>
          <p:nvPr>
            <p:ph type="body" sz="quarter" idx="16"/>
          </p:nvPr>
        </p:nvSpPr>
        <p:spPr>
          <a:xfrm>
            <a:off x="908075" y="514353"/>
            <a:ext cx="7829143" cy="992652"/>
          </a:xfrm>
        </p:spPr>
        <p:txBody>
          <a:bodyPr/>
          <a:lstStyle/>
          <a:p>
            <a:r>
              <a:rPr lang="en-US" dirty="0"/>
              <a:t>Hvad er digital storytelling inden for fødevarebranchen?</a:t>
            </a:r>
            <a:endParaRPr lang="en-IE" dirty="0"/>
          </a:p>
        </p:txBody>
      </p:sp>
      <p:sp>
        <p:nvSpPr>
          <p:cNvPr id="3" name="Text Placeholder 2">
            <a:extLst>
              <a:ext uri="{FF2B5EF4-FFF2-40B4-BE49-F238E27FC236}">
                <a16:creationId xmlns:a16="http://schemas.microsoft.com/office/drawing/2014/main" id="{0A30A588-5288-FB7A-9183-9E8057DCC076}"/>
              </a:ext>
            </a:extLst>
          </p:cNvPr>
          <p:cNvSpPr>
            <a:spLocks noGrp="1"/>
          </p:cNvSpPr>
          <p:nvPr>
            <p:ph type="body" sz="quarter" idx="19"/>
          </p:nvPr>
        </p:nvSpPr>
        <p:spPr>
          <a:xfrm>
            <a:off x="6324600" y="1377531"/>
            <a:ext cx="5708073" cy="4102937"/>
          </a:xfrm>
        </p:spPr>
        <p:txBody>
          <a:bodyPr/>
          <a:lstStyle/>
          <a:p>
            <a:pPr>
              <a:spcAft>
                <a:spcPts val="600"/>
              </a:spcAft>
              <a:buNone/>
            </a:pPr>
            <a:r>
              <a:rPr lang="en-US" dirty="0"/>
              <a:t>Digital storytelling bruger billeder, video, tekst og sociale medier til at formidle budskaber om mad, bæredygtighed og kundeoplevelsen.</a:t>
            </a:r>
          </a:p>
          <a:p>
            <a:pPr>
              <a:buNone/>
            </a:pPr>
            <a:r>
              <a:rPr lang="en-US" b="1" dirty="0"/>
              <a:t>Hvorfor det er vigtigt i moderne hotel- og restaurationsbranchen:</a:t>
            </a:r>
            <a:endParaRPr lang="en-US" dirty="0"/>
          </a:p>
          <a:p>
            <a:pPr marL="342900" indent="-342900">
              <a:buFont typeface="Arial" panose="020B0604020202020204" pitchFamily="34" charset="0"/>
              <a:buChar char="•"/>
            </a:pPr>
            <a:r>
              <a:rPr lang="en-US" dirty="0"/>
              <a:t>Skaber tillid og gennemsigtighed</a:t>
            </a:r>
          </a:p>
          <a:p>
            <a:pPr marL="342900" indent="-342900">
              <a:buFont typeface="Arial" panose="020B0604020202020204" pitchFamily="34" charset="0"/>
              <a:buChar char="•"/>
            </a:pPr>
            <a:r>
              <a:rPr lang="en-US" dirty="0"/>
              <a:t>Fremhæver bæredygtighedstiltag</a:t>
            </a:r>
          </a:p>
          <a:p>
            <a:pPr marL="342900" indent="-342900">
              <a:buFont typeface="Arial" panose="020B0604020202020204" pitchFamily="34" charset="0"/>
              <a:buChar char="•"/>
            </a:pPr>
            <a:r>
              <a:rPr lang="en-US" dirty="0"/>
              <a:t>Engagerer kunderne gennem visuelle elementer</a:t>
            </a:r>
          </a:p>
          <a:p>
            <a:pPr marL="342900" indent="-342900">
              <a:buFont typeface="Arial" panose="020B0604020202020204" pitchFamily="34" charset="0"/>
              <a:buChar char="•"/>
            </a:pPr>
            <a:r>
              <a:rPr lang="en-US" dirty="0"/>
              <a:t>Styrker brandidentiteten</a:t>
            </a:r>
          </a:p>
          <a:p>
            <a:pPr marL="342900" indent="-342900">
              <a:spcAft>
                <a:spcPts val="600"/>
              </a:spcAft>
              <a:buFont typeface="Arial" panose="020B0604020202020204" pitchFamily="34" charset="0"/>
              <a:buChar char="•"/>
            </a:pPr>
            <a:r>
              <a:rPr lang="en-US" dirty="0"/>
              <a:t>Understøtter oplysning og adfærdsændring</a:t>
            </a:r>
          </a:p>
          <a:p>
            <a:pPr>
              <a:buNone/>
            </a:pPr>
            <a:r>
              <a:rPr lang="en-US" b="1" dirty="0"/>
              <a:t>Hovedidé:</a:t>
            </a:r>
            <a:br>
              <a:rPr lang="en-US" dirty="0"/>
            </a:br>
            <a:r>
              <a:rPr lang="en-US" i="1" dirty="0"/>
              <a:t>Historier gør bæredygtige praksisser synlige og genkendelige.</a:t>
            </a:r>
            <a:endParaRPr lang="en-US" dirty="0"/>
          </a:p>
          <a:p>
            <a:endParaRPr lang="en-IE" dirty="0"/>
          </a:p>
        </p:txBody>
      </p:sp>
      <p:pic>
        <p:nvPicPr>
          <p:cNvPr id="6" name="Picture Placeholder 5" descr="Dinner selfie">
            <a:extLst>
              <a:ext uri="{FF2B5EF4-FFF2-40B4-BE49-F238E27FC236}">
                <a16:creationId xmlns:a16="http://schemas.microsoft.com/office/drawing/2014/main" id="{E5D6552E-51A9-9008-481C-2A801EBC9B0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44953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0C3297-3AEA-4F39-A312-D9405F5F355B}"/>
              </a:ext>
            </a:extLst>
          </p:cNvPr>
          <p:cNvSpPr>
            <a:spLocks noGrp="1"/>
          </p:cNvSpPr>
          <p:nvPr>
            <p:ph type="body" sz="quarter" idx="18"/>
          </p:nvPr>
        </p:nvSpPr>
        <p:spPr>
          <a:xfrm>
            <a:off x="443621" y="1692910"/>
            <a:ext cx="5948126" cy="3666574"/>
          </a:xfrm>
        </p:spPr>
        <p:txBody>
          <a:bodyPr/>
          <a:lstStyle/>
          <a:p>
            <a:r>
              <a:rPr lang="en-US" dirty="0"/>
              <a:t>Digital kommunikation hjælper virksomheder med </a:t>
            </a:r>
            <a:r>
              <a:rPr lang="en-US" b="1" dirty="0"/>
              <a:t>at formidle deres værdier og innovationer </a:t>
            </a:r>
            <a:r>
              <a:rPr lang="en-US" dirty="0"/>
              <a:t>på en klar og tydelig måde.</a:t>
            </a:r>
          </a:p>
          <a:p>
            <a:r>
              <a:rPr lang="en-US" b="1" dirty="0">
                <a:solidFill>
                  <a:srgbClr val="F26F46"/>
                </a:solidFill>
              </a:rPr>
              <a:t>Eksempler på anvendelse:</a:t>
            </a:r>
            <a:endParaRPr lang="en-US" dirty="0">
              <a:solidFill>
                <a:srgbClr val="F26F46"/>
              </a:solidFill>
            </a:endParaRPr>
          </a:p>
          <a:p>
            <a:pPr marL="342900" indent="-342900">
              <a:buFont typeface="Arial" panose="020B0604020202020204" pitchFamily="34" charset="0"/>
              <a:buChar char="•"/>
            </a:pPr>
            <a:r>
              <a:rPr lang="en-US" dirty="0"/>
              <a:t>Visning af lokale råvarers rejse</a:t>
            </a:r>
          </a:p>
          <a:p>
            <a:pPr marL="342900" indent="-342900">
              <a:buFont typeface="Arial" panose="020B0604020202020204" pitchFamily="34" charset="0"/>
              <a:buChar char="•"/>
            </a:pPr>
            <a:r>
              <a:rPr lang="en-US" dirty="0"/>
              <a:t>Forklaring af zero-waste-praksis</a:t>
            </a:r>
          </a:p>
          <a:p>
            <a:pPr marL="342900" indent="-342900">
              <a:buFont typeface="Arial" panose="020B0604020202020204" pitchFamily="34" charset="0"/>
              <a:buChar char="•"/>
            </a:pPr>
            <a:r>
              <a:rPr lang="en-US" dirty="0"/>
              <a:t>Fremhævelse af sæsonmenuer og beslutninger om indkøb</a:t>
            </a:r>
          </a:p>
          <a:p>
            <a:pPr marL="342900" indent="-342900">
              <a:buFont typeface="Arial" panose="020B0604020202020204" pitchFamily="34" charset="0"/>
              <a:buChar char="•"/>
            </a:pPr>
            <a:r>
              <a:rPr lang="en-US" dirty="0"/>
              <a:t>Deling af køkkenprocesser bag kulisserne</a:t>
            </a:r>
          </a:p>
          <a:p>
            <a:pPr marL="342900" indent="-342900">
              <a:buFont typeface="Arial" panose="020B0604020202020204" pitchFamily="34" charset="0"/>
              <a:buChar char="•"/>
            </a:pPr>
            <a:r>
              <a:rPr lang="en-US" dirty="0"/>
              <a:t>Kommunikation om allergener og gennemsigtighed omkring ernæring</a:t>
            </a:r>
          </a:p>
          <a:p>
            <a:endParaRPr lang="en-IE" dirty="0"/>
          </a:p>
        </p:txBody>
      </p:sp>
      <p:pic>
        <p:nvPicPr>
          <p:cNvPr id="6" name="Picture Placeholder 5" descr="Person using cellphone to take photo of soup in bowls with culinary garnishes">
            <a:extLst>
              <a:ext uri="{FF2B5EF4-FFF2-40B4-BE49-F238E27FC236}">
                <a16:creationId xmlns:a16="http://schemas.microsoft.com/office/drawing/2014/main" id="{0A8499F6-D8D6-E64D-87C1-90F93CA17A1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65480B7-FD20-01A8-AFA7-1B8E8D3A5B54}"/>
              </a:ext>
            </a:extLst>
          </p:cNvPr>
          <p:cNvSpPr>
            <a:spLocks noGrp="1"/>
          </p:cNvSpPr>
          <p:nvPr>
            <p:ph type="body" sz="quarter" idx="16"/>
          </p:nvPr>
        </p:nvSpPr>
        <p:spPr>
          <a:xfrm>
            <a:off x="529120" y="560055"/>
            <a:ext cx="10135862" cy="938461"/>
          </a:xfrm>
          <a:solidFill>
            <a:schemeClr val="bg1"/>
          </a:solidFill>
        </p:spPr>
        <p:txBody>
          <a:bodyPr anchor="ctr"/>
          <a:lstStyle/>
          <a:p>
            <a:r>
              <a:rPr lang="en-US" dirty="0">
                <a:solidFill>
                  <a:srgbClr val="F26F46"/>
                </a:solidFill>
              </a:rPr>
              <a:t>Hvordan digital storytelling understøtter fødevareinnovation</a:t>
            </a:r>
            <a:endParaRPr lang="en-IE" dirty="0">
              <a:solidFill>
                <a:srgbClr val="F26F46"/>
              </a:solidFill>
            </a:endParaRPr>
          </a:p>
        </p:txBody>
      </p:sp>
      <p:pic>
        <p:nvPicPr>
          <p:cNvPr id="8" name="Graphic 7" descr="Sustainability with solid fill">
            <a:extLst>
              <a:ext uri="{FF2B5EF4-FFF2-40B4-BE49-F238E27FC236}">
                <a16:creationId xmlns:a16="http://schemas.microsoft.com/office/drawing/2014/main" id="{1277DF67-F6E0-7726-587F-C4C707318C6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13072" y="4320672"/>
            <a:ext cx="1292309" cy="1292309"/>
          </a:xfrm>
          <a:prstGeom prst="rect">
            <a:avLst/>
          </a:prstGeom>
        </p:spPr>
      </p:pic>
    </p:spTree>
    <p:extLst>
      <p:ext uri="{BB962C8B-B14F-4D97-AF65-F5344CB8AC3E}">
        <p14:creationId xmlns:p14="http://schemas.microsoft.com/office/powerpoint/2010/main" val="1783587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E26927-37E9-0498-BE63-C1AEB3954758}"/>
              </a:ext>
            </a:extLst>
          </p:cNvPr>
          <p:cNvSpPr>
            <a:spLocks noGrp="1"/>
          </p:cNvSpPr>
          <p:nvPr>
            <p:ph type="body" sz="quarter" idx="16"/>
          </p:nvPr>
        </p:nvSpPr>
        <p:spPr/>
        <p:txBody>
          <a:bodyPr/>
          <a:lstStyle/>
          <a:p>
            <a:r>
              <a:rPr lang="en-US" dirty="0"/>
              <a:t>Praktiske tips til effektiv historiefortælling</a:t>
            </a:r>
            <a:endParaRPr lang="en-IE" dirty="0"/>
          </a:p>
        </p:txBody>
      </p:sp>
      <p:sp>
        <p:nvSpPr>
          <p:cNvPr id="3" name="Text Placeholder 2">
            <a:extLst>
              <a:ext uri="{FF2B5EF4-FFF2-40B4-BE49-F238E27FC236}">
                <a16:creationId xmlns:a16="http://schemas.microsoft.com/office/drawing/2014/main" id="{EC2C7BB9-CC12-ACB7-C3CE-288FDCE0CBDD}"/>
              </a:ext>
            </a:extLst>
          </p:cNvPr>
          <p:cNvSpPr>
            <a:spLocks noGrp="1"/>
          </p:cNvSpPr>
          <p:nvPr>
            <p:ph type="body" sz="quarter" idx="19"/>
          </p:nvPr>
        </p:nvSpPr>
        <p:spPr>
          <a:xfrm>
            <a:off x="5680364" y="1573743"/>
            <a:ext cx="6428509" cy="4102937"/>
          </a:xfrm>
        </p:spPr>
        <p:txBody>
          <a:bodyPr/>
          <a:lstStyle/>
          <a:p>
            <a:pPr marL="457200" indent="-457200">
              <a:buFont typeface="+mj-lt"/>
              <a:buAutoNum type="arabicPeriod"/>
            </a:pPr>
            <a:r>
              <a:rPr lang="en-US" sz="2300" b="1" dirty="0"/>
              <a:t>Hold det autentisk</a:t>
            </a:r>
            <a:br>
              <a:rPr lang="en-US" sz="2300" dirty="0"/>
            </a:br>
            <a:r>
              <a:rPr lang="en-US" sz="2300" dirty="0"/>
              <a:t>Vis rigtige køkkener, rigtige processer, rigtige mennesker.</a:t>
            </a:r>
          </a:p>
          <a:p>
            <a:pPr marL="457200" indent="-457200">
              <a:buFont typeface="+mj-lt"/>
              <a:buAutoNum type="arabicPeriod"/>
            </a:pPr>
            <a:r>
              <a:rPr lang="en-US" sz="2300" b="1" dirty="0"/>
              <a:t>Fremhæv bæredygtighed</a:t>
            </a:r>
            <a:br>
              <a:rPr lang="en-US" sz="2300" dirty="0"/>
            </a:br>
            <a:r>
              <a:rPr lang="en-US" sz="2300" dirty="0"/>
              <a:t>Forklar, hvordan affald reduceres, hvordan der spares energi, eller hvor ingredienserne kommer fra.</a:t>
            </a:r>
          </a:p>
          <a:p>
            <a:pPr marL="457200" indent="-457200">
              <a:buFont typeface="+mj-lt"/>
              <a:buAutoNum type="arabicPeriod"/>
            </a:pPr>
            <a:r>
              <a:rPr lang="en-US" sz="2300" b="1" dirty="0"/>
              <a:t>Brug stærke billeder</a:t>
            </a:r>
            <a:br>
              <a:rPr lang="en-US" sz="2300" dirty="0"/>
            </a:br>
            <a:r>
              <a:rPr lang="en-US" sz="2300" dirty="0"/>
              <a:t>Korte videoer, fotos af ingredienser, øjeblikke bag kulisserne.</a:t>
            </a:r>
          </a:p>
          <a:p>
            <a:pPr marL="457200" indent="-457200">
              <a:buFont typeface="+mj-lt"/>
              <a:buAutoNum type="arabicPeriod"/>
            </a:pPr>
            <a:r>
              <a:rPr lang="en-US" sz="2300" b="1" dirty="0"/>
              <a:t>Hold budskaberne enkle</a:t>
            </a:r>
            <a:br>
              <a:rPr lang="en-US" sz="2300" dirty="0"/>
            </a:br>
            <a:r>
              <a:rPr lang="en-US" sz="2300" dirty="0"/>
              <a:t>Tydelig tekst, korte billedtekster, letforståeligt sprog.</a:t>
            </a:r>
          </a:p>
          <a:p>
            <a:pPr marL="457200" indent="-457200">
              <a:buFont typeface="+mj-lt"/>
              <a:buAutoNum type="arabicPeriod"/>
            </a:pPr>
            <a:r>
              <a:rPr lang="en-US" sz="2300" b="1" dirty="0"/>
              <a:t>Tilføj en opfordring til handling</a:t>
            </a:r>
            <a:br>
              <a:rPr lang="en-US" sz="2300" dirty="0"/>
            </a:br>
            <a:r>
              <a:rPr lang="en-US" sz="2300" dirty="0"/>
              <a:t>Opfordr kunder eller fællesskaber til at støtte bæredygtige valg.</a:t>
            </a:r>
          </a:p>
          <a:p>
            <a:endParaRPr lang="en-US" sz="2300" dirty="0"/>
          </a:p>
          <a:p>
            <a:r>
              <a:rPr lang="en-US" sz="2300" i="1" dirty="0"/>
              <a:t>For mere information om storytelling, se Modul 6</a:t>
            </a:r>
          </a:p>
          <a:p>
            <a:endParaRPr lang="en-IE" sz="2300" dirty="0"/>
          </a:p>
        </p:txBody>
      </p:sp>
      <p:pic>
        <p:nvPicPr>
          <p:cNvPr id="4" name="Picture 3">
            <a:extLst>
              <a:ext uri="{FF2B5EF4-FFF2-40B4-BE49-F238E27FC236}">
                <a16:creationId xmlns:a16="http://schemas.microsoft.com/office/drawing/2014/main" id="{80782278-3FB5-3F99-C875-C6712C01F2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1733" y="1124778"/>
            <a:ext cx="6878086" cy="5000869"/>
          </a:xfrm>
          <a:prstGeom prst="rect">
            <a:avLst/>
          </a:prstGeom>
          <a:noFill/>
        </p:spPr>
      </p:pic>
      <p:sp>
        <p:nvSpPr>
          <p:cNvPr id="5" name="TextBox 4">
            <a:extLst>
              <a:ext uri="{FF2B5EF4-FFF2-40B4-BE49-F238E27FC236}">
                <a16:creationId xmlns:a16="http://schemas.microsoft.com/office/drawing/2014/main" id="{BC2BF4D6-1642-B609-D1BA-5C140FF04E9F}"/>
              </a:ext>
            </a:extLst>
          </p:cNvPr>
          <p:cNvSpPr txBox="1"/>
          <p:nvPr/>
        </p:nvSpPr>
        <p:spPr>
          <a:xfrm>
            <a:off x="1060921" y="5960199"/>
            <a:ext cx="4350935" cy="319337"/>
          </a:xfrm>
          <a:prstGeom prst="rect">
            <a:avLst/>
          </a:prstGeom>
          <a:noFill/>
        </p:spPr>
        <p:txBody>
          <a:bodyPr wrap="square" rtlCol="0">
            <a:spAutoFit/>
          </a:bodyPr>
          <a:lstStyle/>
          <a:p>
            <a:pPr defTabSz="914400"/>
            <a:r>
              <a:rPr lang="en-US" sz="1400" dirty="0">
                <a:solidFill>
                  <a:srgbClr val="F79037"/>
                </a:solidFill>
                <a:latin typeface="Calibri" panose="020F0502020204030204"/>
                <a:hlinkClick r:id="rId4">
                  <a:extLst>
                    <a:ext uri="{A12FA001-AC4F-418D-AE19-62706E023703}">
                      <ahyp:hlinkClr xmlns:ahyp="http://schemas.microsoft.com/office/drawing/2018/hyperlinkcolor" val="tx"/>
                    </a:ext>
                  </a:extLst>
                </a:hlinkClick>
              </a:rPr>
              <a:t>Kraften i storytelling | e-læringskursus - YouTube</a:t>
            </a:r>
            <a:endParaRPr lang="en-IE" sz="1400" dirty="0">
              <a:solidFill>
                <a:srgbClr val="F79037"/>
              </a:solidFill>
              <a:latin typeface="Calibri" panose="020F0502020204030204"/>
            </a:endParaRPr>
          </a:p>
        </p:txBody>
      </p:sp>
      <p:pic>
        <p:nvPicPr>
          <p:cNvPr id="6" name="Online Media 7" title="The Power of Storytelling | eLearning Course">
            <a:hlinkClick r:id="" action="ppaction://media"/>
            <a:extLst>
              <a:ext uri="{FF2B5EF4-FFF2-40B4-BE49-F238E27FC236}">
                <a16:creationId xmlns:a16="http://schemas.microsoft.com/office/drawing/2014/main" id="{AF596451-33D5-2B2D-8701-5942A51F573B}"/>
              </a:ext>
            </a:extLst>
          </p:cNvPr>
          <p:cNvPicPr>
            <a:picLocks noRot="1" noChangeAspect="1"/>
          </p:cNvPicPr>
          <p:nvPr>
            <a:videoFile r:link="rId1"/>
          </p:nvPr>
        </p:nvPicPr>
        <p:blipFill>
          <a:blip r:embed="rId5"/>
          <a:stretch>
            <a:fillRect/>
          </a:stretch>
        </p:blipFill>
        <p:spPr>
          <a:xfrm>
            <a:off x="335419" y="1586518"/>
            <a:ext cx="5076438" cy="3257084"/>
          </a:xfrm>
          <a:prstGeom prst="rect">
            <a:avLst/>
          </a:prstGeom>
        </p:spPr>
      </p:pic>
    </p:spTree>
    <p:extLst>
      <p:ext uri="{BB962C8B-B14F-4D97-AF65-F5344CB8AC3E}">
        <p14:creationId xmlns:p14="http://schemas.microsoft.com/office/powerpoint/2010/main" val="66484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C7DD16-BED1-6F2A-9D08-8E963BFE8997}"/>
              </a:ext>
            </a:extLst>
          </p:cNvPr>
          <p:cNvSpPr>
            <a:spLocks noGrp="1"/>
          </p:cNvSpPr>
          <p:nvPr>
            <p:ph type="body" sz="quarter" idx="35"/>
          </p:nvPr>
        </p:nvSpPr>
        <p:spPr>
          <a:xfrm>
            <a:off x="4912294" y="180675"/>
            <a:ext cx="4249814" cy="339415"/>
          </a:xfrm>
        </p:spPr>
        <p:txBody>
          <a:bodyPr/>
          <a:lstStyle/>
          <a:p>
            <a:r>
              <a:rPr lang="en-IE" u="sng" dirty="0"/>
              <a:t>Visuelle værktøjer og designværktøjer</a:t>
            </a:r>
          </a:p>
        </p:txBody>
      </p:sp>
      <p:sp>
        <p:nvSpPr>
          <p:cNvPr id="4" name="Text Placeholder 3">
            <a:extLst>
              <a:ext uri="{FF2B5EF4-FFF2-40B4-BE49-F238E27FC236}">
                <a16:creationId xmlns:a16="http://schemas.microsoft.com/office/drawing/2014/main" id="{50400C49-8297-3018-5AB0-85A6200708E0}"/>
              </a:ext>
            </a:extLst>
          </p:cNvPr>
          <p:cNvSpPr>
            <a:spLocks noGrp="1"/>
          </p:cNvSpPr>
          <p:nvPr>
            <p:ph type="body" sz="quarter" idx="37"/>
          </p:nvPr>
        </p:nvSpPr>
        <p:spPr>
          <a:xfrm>
            <a:off x="3880331" y="391535"/>
            <a:ext cx="1232765" cy="955625"/>
          </a:xfrm>
        </p:spPr>
        <p:txBody>
          <a:bodyPr/>
          <a:lstStyle/>
          <a:p>
            <a:r>
              <a:rPr lang="en-IE" dirty="0"/>
              <a:t>01</a:t>
            </a:r>
          </a:p>
        </p:txBody>
      </p:sp>
      <p:sp>
        <p:nvSpPr>
          <p:cNvPr id="5" name="Text Placeholder 4">
            <a:extLst>
              <a:ext uri="{FF2B5EF4-FFF2-40B4-BE49-F238E27FC236}">
                <a16:creationId xmlns:a16="http://schemas.microsoft.com/office/drawing/2014/main" id="{9ED33583-52DE-D4EC-FC05-3EAE086EBBB9}"/>
              </a:ext>
            </a:extLst>
          </p:cNvPr>
          <p:cNvSpPr>
            <a:spLocks noGrp="1"/>
          </p:cNvSpPr>
          <p:nvPr>
            <p:ph type="body" sz="quarter" idx="42"/>
          </p:nvPr>
        </p:nvSpPr>
        <p:spPr>
          <a:xfrm>
            <a:off x="4912292" y="2297553"/>
            <a:ext cx="4322243" cy="339415"/>
          </a:xfrm>
        </p:spPr>
        <p:txBody>
          <a:bodyPr/>
          <a:lstStyle/>
          <a:p>
            <a:r>
              <a:rPr lang="en-IE" u="sng" dirty="0"/>
              <a:t>Video- og kortform-story-værktøjer</a:t>
            </a:r>
          </a:p>
        </p:txBody>
      </p:sp>
      <p:sp>
        <p:nvSpPr>
          <p:cNvPr id="7" name="Text Placeholder 6">
            <a:extLst>
              <a:ext uri="{FF2B5EF4-FFF2-40B4-BE49-F238E27FC236}">
                <a16:creationId xmlns:a16="http://schemas.microsoft.com/office/drawing/2014/main" id="{889FEAAA-F3D5-A05B-8730-C8976C27100D}"/>
              </a:ext>
            </a:extLst>
          </p:cNvPr>
          <p:cNvSpPr>
            <a:spLocks noGrp="1"/>
          </p:cNvSpPr>
          <p:nvPr>
            <p:ph type="body" sz="quarter" idx="45"/>
          </p:nvPr>
        </p:nvSpPr>
        <p:spPr>
          <a:xfrm>
            <a:off x="4927790" y="4410972"/>
            <a:ext cx="6562677" cy="339415"/>
          </a:xfrm>
        </p:spPr>
        <p:txBody>
          <a:bodyPr/>
          <a:lstStyle/>
          <a:p>
            <a:r>
              <a:rPr lang="en-IE" u="sng" dirty="0"/>
              <a:t>AI-supportværktøjer</a:t>
            </a:r>
          </a:p>
        </p:txBody>
      </p:sp>
      <p:pic>
        <p:nvPicPr>
          <p:cNvPr id="13" name="Picture Placeholder 12">
            <a:extLst>
              <a:ext uri="{FF2B5EF4-FFF2-40B4-BE49-F238E27FC236}">
                <a16:creationId xmlns:a16="http://schemas.microsoft.com/office/drawing/2014/main" id="{E4180F04-334E-AC7A-39EF-9D962A4B6A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48344" y="0"/>
            <a:ext cx="3570477" cy="6858000"/>
          </a:xfrm>
        </p:spPr>
      </p:pic>
      <p:sp>
        <p:nvSpPr>
          <p:cNvPr id="10" name="Text Placeholder 9">
            <a:extLst>
              <a:ext uri="{FF2B5EF4-FFF2-40B4-BE49-F238E27FC236}">
                <a16:creationId xmlns:a16="http://schemas.microsoft.com/office/drawing/2014/main" id="{FBF86987-ABBF-FD99-2E8B-61A19B5338B1}"/>
              </a:ext>
            </a:extLst>
          </p:cNvPr>
          <p:cNvSpPr>
            <a:spLocks noGrp="1"/>
          </p:cNvSpPr>
          <p:nvPr>
            <p:ph type="body" sz="quarter" idx="47"/>
          </p:nvPr>
        </p:nvSpPr>
        <p:spPr>
          <a:xfrm>
            <a:off x="3918849" y="2335856"/>
            <a:ext cx="1232765" cy="955625"/>
          </a:xfrm>
        </p:spPr>
        <p:txBody>
          <a:bodyPr/>
          <a:lstStyle/>
          <a:p>
            <a:r>
              <a:rPr lang="en-IE" dirty="0"/>
              <a:t>02</a:t>
            </a:r>
          </a:p>
        </p:txBody>
      </p:sp>
      <p:sp>
        <p:nvSpPr>
          <p:cNvPr id="11" name="Text Placeholder 10">
            <a:extLst>
              <a:ext uri="{FF2B5EF4-FFF2-40B4-BE49-F238E27FC236}">
                <a16:creationId xmlns:a16="http://schemas.microsoft.com/office/drawing/2014/main" id="{8F5B5AD4-0DF0-5E79-31C1-05AD4D9E2F84}"/>
              </a:ext>
            </a:extLst>
          </p:cNvPr>
          <p:cNvSpPr>
            <a:spLocks noGrp="1"/>
          </p:cNvSpPr>
          <p:nvPr>
            <p:ph type="body" sz="quarter" idx="48"/>
          </p:nvPr>
        </p:nvSpPr>
        <p:spPr>
          <a:xfrm>
            <a:off x="3918849" y="4188111"/>
            <a:ext cx="1232765" cy="955625"/>
          </a:xfrm>
        </p:spPr>
        <p:txBody>
          <a:bodyPr/>
          <a:lstStyle/>
          <a:p>
            <a:r>
              <a:rPr lang="en-IE" dirty="0"/>
              <a:t>03</a:t>
            </a:r>
          </a:p>
        </p:txBody>
      </p:sp>
      <p:sp>
        <p:nvSpPr>
          <p:cNvPr id="15" name="TextBox 14">
            <a:extLst>
              <a:ext uri="{FF2B5EF4-FFF2-40B4-BE49-F238E27FC236}">
                <a16:creationId xmlns:a16="http://schemas.microsoft.com/office/drawing/2014/main" id="{72AD42DC-3540-E33C-BDA6-B70C9014B287}"/>
              </a:ext>
            </a:extLst>
          </p:cNvPr>
          <p:cNvSpPr txBox="1"/>
          <p:nvPr/>
        </p:nvSpPr>
        <p:spPr>
          <a:xfrm>
            <a:off x="304741" y="139447"/>
            <a:ext cx="3289485" cy="1754326"/>
          </a:xfrm>
          <a:prstGeom prst="rect">
            <a:avLst/>
          </a:prstGeom>
          <a:solidFill>
            <a:schemeClr val="bg1"/>
          </a:solidFill>
        </p:spPr>
        <p:txBody>
          <a:bodyPr wrap="square">
            <a:spAutoFit/>
          </a:bodyPr>
          <a:lstStyle/>
          <a:p>
            <a:r>
              <a:rPr lang="en-US" sz="3600" b="1" dirty="0">
                <a:solidFill>
                  <a:srgbClr val="F26F46"/>
                </a:solidFill>
              </a:rPr>
              <a:t>Værktøjer til at skabe digitale historier</a:t>
            </a:r>
            <a:endParaRPr lang="en-IE" sz="3600" b="1" dirty="0">
              <a:solidFill>
                <a:srgbClr val="F26F46"/>
              </a:solidFill>
            </a:endParaRPr>
          </a:p>
        </p:txBody>
      </p:sp>
      <p:sp>
        <p:nvSpPr>
          <p:cNvPr id="17" name="Rectangle 2">
            <a:extLst>
              <a:ext uri="{FF2B5EF4-FFF2-40B4-BE49-F238E27FC236}">
                <a16:creationId xmlns:a16="http://schemas.microsoft.com/office/drawing/2014/main" id="{6F4720AE-5405-5FA9-4396-6C52436B9FDB}"/>
              </a:ext>
            </a:extLst>
          </p:cNvPr>
          <p:cNvSpPr>
            <a:spLocks noGrp="1" noChangeArrowheads="1"/>
          </p:cNvSpPr>
          <p:nvPr>
            <p:ph type="body" sz="quarter" idx="36"/>
          </p:nvPr>
        </p:nvSpPr>
        <p:spPr bwMode="auto">
          <a:xfrm>
            <a:off x="4912294" y="1050912"/>
            <a:ext cx="6578173" cy="114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r"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3"/>
              </a:rPr>
              <a:t>Canva</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Nem grafik, plakater, menuer</a:t>
            </a:r>
            <a:endParaRPr lang="en-US" altLang="en-US" sz="2400" dirty="0">
              <a:latin typeface="+mn-lt"/>
            </a:endParaRPr>
          </a:p>
          <a:p>
            <a:pPr marL="285750" marR="0" lvl="0" indent="-285750" algn="r"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4"/>
              </a:rPr>
              <a:t>Adobe Express</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Hurtige videoer og indhold til sociale medier</a:t>
            </a:r>
          </a:p>
        </p:txBody>
      </p:sp>
      <p:sp>
        <p:nvSpPr>
          <p:cNvPr id="19" name="Rectangle 4">
            <a:extLst>
              <a:ext uri="{FF2B5EF4-FFF2-40B4-BE49-F238E27FC236}">
                <a16:creationId xmlns:a16="http://schemas.microsoft.com/office/drawing/2014/main" id="{52E0C704-4018-1AA6-03EE-5F99A4446349}"/>
              </a:ext>
            </a:extLst>
          </p:cNvPr>
          <p:cNvSpPr>
            <a:spLocks noGrp="1" noChangeArrowheads="1"/>
          </p:cNvSpPr>
          <p:nvPr>
            <p:ph type="body" sz="quarter" idx="43"/>
          </p:nvPr>
        </p:nvSpPr>
        <p:spPr bwMode="auto">
          <a:xfrm>
            <a:off x="4912293" y="2974045"/>
            <a:ext cx="6578174" cy="114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r"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5"/>
              </a:rPr>
              <a:t>CapCut</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Enkel videoredigering i høj kvalitet</a:t>
            </a:r>
            <a:endParaRPr lang="en-US" altLang="en-US" sz="2400" dirty="0">
              <a:latin typeface="+mn-lt"/>
            </a:endParaRPr>
          </a:p>
          <a:p>
            <a:pPr marL="285750" marR="0" lvl="0" indent="-285750" algn="r"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6"/>
              </a:rPr>
              <a:t>InShot</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Mobilvenlig visuel historiefortælling</a:t>
            </a:r>
          </a:p>
        </p:txBody>
      </p:sp>
      <p:sp>
        <p:nvSpPr>
          <p:cNvPr id="20" name="Rectangle 5">
            <a:extLst>
              <a:ext uri="{FF2B5EF4-FFF2-40B4-BE49-F238E27FC236}">
                <a16:creationId xmlns:a16="http://schemas.microsoft.com/office/drawing/2014/main" id="{0922D749-3DEB-9512-4B39-6DB0D1978662}"/>
              </a:ext>
            </a:extLst>
          </p:cNvPr>
          <p:cNvSpPr>
            <a:spLocks noGrp="1" noChangeArrowheads="1"/>
          </p:cNvSpPr>
          <p:nvPr>
            <p:ph type="body" sz="quarter" idx="46"/>
          </p:nvPr>
        </p:nvSpPr>
        <p:spPr bwMode="auto">
          <a:xfrm>
            <a:off x="4927790" y="4978079"/>
            <a:ext cx="664430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r" defTabSz="914400" rtl="0" eaLnBrk="0" fontAlgn="base" latinLnBrk="0" hangingPunct="0">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7"/>
              </a:rPr>
              <a:t>ChatGPT </a:t>
            </a:r>
            <a:r>
              <a:rPr kumimoji="0" lang="en-US" altLang="en-US" sz="2400" b="1" i="0" u="none" strike="noStrike" cap="none" normalizeH="0" baseline="0" dirty="0">
                <a:ln>
                  <a:noFill/>
                </a:ln>
                <a:effectLst/>
                <a:latin typeface="+mn-lt"/>
              </a:rPr>
              <a:t>eller </a:t>
            </a:r>
            <a:r>
              <a:rPr kumimoji="0" lang="en-US" altLang="en-US" sz="2400" b="1" i="0" u="none" strike="noStrike" cap="none" normalizeH="0" baseline="0" dirty="0">
                <a:ln>
                  <a:noFill/>
                </a:ln>
                <a:effectLst/>
                <a:latin typeface="+mn-lt"/>
                <a:hlinkClick r:id="rId8"/>
              </a:rPr>
              <a:t>Gemini</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Udarbejder billedtekster, manuskripter og bæredygtighedsbudskaber</a:t>
            </a:r>
          </a:p>
          <a:p>
            <a:pPr marL="285750" marR="0" lvl="0" indent="-285750" algn="r" defTabSz="914400" rtl="0" eaLnBrk="0" fontAlgn="base" latinLnBrk="0" hangingPunct="0">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9"/>
              </a:rPr>
              <a:t>DeepL</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Hjælper med at oversætte indhold til et internationalt publikum</a:t>
            </a:r>
            <a:br>
              <a:rPr kumimoji="0" lang="en-US" altLang="en-US" sz="2400" b="0" i="0" u="none" strike="noStrike" cap="none" normalizeH="0" baseline="0" dirty="0">
                <a:ln>
                  <a:noFill/>
                </a:ln>
                <a:effectLst/>
                <a:latin typeface="+mn-lt"/>
              </a:rPr>
            </a:br>
            <a:endParaRPr kumimoji="0" lang="en-US" altLang="en-US" sz="2400" b="0" i="0" u="none" strike="noStrike" cap="none" normalizeH="0" baseline="0" dirty="0">
              <a:ln>
                <a:noFill/>
              </a:ln>
              <a:effectLst/>
              <a:latin typeface="+mn-lt"/>
            </a:endParaRPr>
          </a:p>
        </p:txBody>
      </p:sp>
    </p:spTree>
    <p:extLst>
      <p:ext uri="{BB962C8B-B14F-4D97-AF65-F5344CB8AC3E}">
        <p14:creationId xmlns:p14="http://schemas.microsoft.com/office/powerpoint/2010/main" val="3734757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a:t>Øvelse</a:t>
            </a:r>
          </a:p>
          <a:p>
            <a:r>
              <a:rPr lang="en-US" dirty="0"/>
              <a:t>Vælg og udfør en opgave…</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389299" y="2457445"/>
            <a:ext cx="10994775" cy="3781929"/>
          </a:xfrm>
          <a:prstGeom prst="rect">
            <a:avLst/>
          </a:prstGeom>
        </p:spPr>
        <p:txBody>
          <a:bodyPr/>
          <a:lstStyle/>
          <a:p>
            <a:pPr marL="342900" indent="-342900">
              <a:buFont typeface="Arial" panose="020B0604020202020204" pitchFamily="34" charset="0"/>
              <a:buChar char="•"/>
            </a:pPr>
            <a:r>
              <a:rPr lang="en-US" b="1" dirty="0"/>
              <a:t>Opgave A — "Historien om en ingrediens"</a:t>
            </a:r>
          </a:p>
          <a:p>
            <a:pPr marL="457200">
              <a:spcAft>
                <a:spcPts val="600"/>
              </a:spcAft>
              <a:buNone/>
            </a:pPr>
            <a:r>
              <a:rPr lang="en-US" dirty="0"/>
              <a:t>Lav en video på 30–60 sekunder, der viser en lokal ingrediens' rejse fra producent til tallerken.</a:t>
            </a:r>
          </a:p>
          <a:p>
            <a:pPr marL="342900" indent="-342900">
              <a:buFont typeface="Arial" panose="020B0604020202020204" pitchFamily="34" charset="0"/>
              <a:buChar char="•"/>
            </a:pPr>
            <a:r>
              <a:rPr lang="en-US" b="1" dirty="0"/>
              <a:t>Opgave B — “Fokus på bæredygtighed”</a:t>
            </a:r>
          </a:p>
          <a:p>
            <a:pPr marL="457200">
              <a:spcAft>
                <a:spcPts val="600"/>
              </a:spcAft>
              <a:buNone/>
            </a:pPr>
            <a:r>
              <a:rPr lang="en-US" dirty="0"/>
              <a:t>Udarbejd en digital plakat, der fremhæver en bæredygtig praksis (f.eks. affaldsreduktion, energibesparende værktøjer).</a:t>
            </a:r>
          </a:p>
          <a:p>
            <a:pPr marL="342900" indent="-342900">
              <a:buFont typeface="Arial" panose="020B0604020202020204" pitchFamily="34" charset="0"/>
              <a:buChar char="•"/>
            </a:pPr>
            <a:r>
              <a:rPr lang="en-US" b="1" dirty="0"/>
              <a:t>Opgave C — “Gennemsigtighed i menuen”</a:t>
            </a:r>
          </a:p>
          <a:p>
            <a:pPr marL="457200">
              <a:spcAft>
                <a:spcPts val="600"/>
              </a:spcAft>
              <a:buNone/>
            </a:pPr>
            <a:r>
              <a:rPr lang="en-US" dirty="0"/>
              <a:t>Brug Canva til at designe et menuuddrag, der forklarer indkøb, allergener eller CO₂-påvirkning.</a:t>
            </a:r>
          </a:p>
          <a:p>
            <a:pPr marL="342900" indent="-342900">
              <a:buFont typeface="Arial" panose="020B0604020202020204" pitchFamily="34" charset="0"/>
              <a:buChar char="•"/>
            </a:pPr>
            <a:r>
              <a:rPr lang="en-US" b="1" dirty="0"/>
              <a:t>Opgave D — “AI-assisteret budskab”</a:t>
            </a:r>
          </a:p>
          <a:p>
            <a:pPr marL="457200">
              <a:buNone/>
            </a:pPr>
            <a:r>
              <a:rPr lang="en-US" dirty="0"/>
              <a:t>Brug ChatGPT til at udarbejde en billedtekst, der promoverer en bæredygtig ret, og finpuds den derefter manuelt.</a:t>
            </a:r>
          </a:p>
          <a:p>
            <a:endParaRPr lang="en-US" dirty="0"/>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201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ACBB1-1492-65FB-5C14-66045CA8DDC6}"/>
              </a:ext>
            </a:extLst>
          </p:cNvPr>
          <p:cNvSpPr>
            <a:spLocks noGrp="1"/>
          </p:cNvSpPr>
          <p:nvPr>
            <p:ph type="body" sz="quarter" idx="16"/>
          </p:nvPr>
        </p:nvSpPr>
        <p:spPr/>
        <p:txBody>
          <a:bodyPr/>
          <a:lstStyle/>
          <a:p>
            <a:r>
              <a:rPr lang="en-IE" dirty="0"/>
              <a:t>Madinfluencere og digital storytelling</a:t>
            </a:r>
          </a:p>
        </p:txBody>
      </p:sp>
      <p:sp>
        <p:nvSpPr>
          <p:cNvPr id="3" name="Text Placeholder 2">
            <a:extLst>
              <a:ext uri="{FF2B5EF4-FFF2-40B4-BE49-F238E27FC236}">
                <a16:creationId xmlns:a16="http://schemas.microsoft.com/office/drawing/2014/main" id="{FC19D342-CE0F-7ED6-EC45-EE6ECE2AF99A}"/>
              </a:ext>
            </a:extLst>
          </p:cNvPr>
          <p:cNvSpPr>
            <a:spLocks noGrp="1"/>
          </p:cNvSpPr>
          <p:nvPr>
            <p:ph type="body" sz="quarter" idx="19"/>
          </p:nvPr>
        </p:nvSpPr>
        <p:spPr>
          <a:xfrm>
            <a:off x="904855" y="1630548"/>
            <a:ext cx="10287019" cy="4250335"/>
          </a:xfrm>
        </p:spPr>
        <p:txBody>
          <a:bodyPr/>
          <a:lstStyle/>
          <a:p>
            <a:r>
              <a:rPr lang="en-US" dirty="0"/>
              <a:t>Influencere er dygtige historiefortællere… at forstå, hvordan de kommunikerer, er en afgørende færdighed for fremtidens fødevareprofessionelle. Her er nogle ting, vi skal tage i betragtning, når vi følger influencere og deres historier:</a:t>
            </a:r>
          </a:p>
          <a:p>
            <a:pPr marL="342900" indent="-342900">
              <a:spcBef>
                <a:spcPts val="600"/>
              </a:spcBef>
              <a:buFont typeface="Arial" panose="020B0604020202020204" pitchFamily="34" charset="0"/>
              <a:buChar char="•"/>
            </a:pPr>
            <a:r>
              <a:rPr lang="en-US" b="1" dirty="0"/>
              <a:t>Storytelling i stor skala: </a:t>
            </a:r>
            <a:r>
              <a:rPr lang="en-US" dirty="0"/>
              <a:t>Madinfluencere former madtrends, vaner og opfattelser gennem visuel storytelling og personlige fortællinger.</a:t>
            </a:r>
          </a:p>
          <a:p>
            <a:pPr marL="342900" indent="-342900">
              <a:spcBef>
                <a:spcPts val="600"/>
              </a:spcBef>
              <a:buFont typeface="Arial" panose="020B0604020202020204" pitchFamily="34" charset="0"/>
              <a:buChar char="•"/>
            </a:pPr>
            <a:r>
              <a:rPr lang="en-US" b="1" dirty="0"/>
              <a:t>Tillid og autenticitet: </a:t>
            </a:r>
            <a:r>
              <a:rPr lang="en-US" dirty="0"/>
              <a:t>Publikum stoler ofte mere på influencere end på brands, hvilket gør gennemsigtighed og ærlighed afgørende.</a:t>
            </a:r>
          </a:p>
          <a:p>
            <a:pPr marL="342900" indent="-342900">
              <a:spcBef>
                <a:spcPts val="600"/>
              </a:spcBef>
              <a:buFont typeface="Arial" panose="020B0604020202020204" pitchFamily="34" charset="0"/>
              <a:buChar char="•"/>
            </a:pPr>
            <a:r>
              <a:rPr lang="en-US" b="1" dirty="0"/>
              <a:t>Indflydelse på bæredygtighed: </a:t>
            </a:r>
            <a:r>
              <a:rPr lang="en-US" dirty="0"/>
              <a:t>Influencere kan </a:t>
            </a:r>
            <a:r>
              <a:rPr lang="en-US" dirty="0" err="1"/>
              <a:t>normalisere </a:t>
            </a:r>
            <a:r>
              <a:rPr lang="en-US" dirty="0"/>
              <a:t>bæredygtig </a:t>
            </a:r>
            <a:r>
              <a:rPr lang="en-US" dirty="0" err="1"/>
              <a:t>adfærd </a:t>
            </a:r>
            <a:r>
              <a:rPr lang="en-US" dirty="0"/>
              <a:t>(f.eks. plantebaserede kostvaner, affaldsreduktion, sæsonbestemt mad).</a:t>
            </a:r>
          </a:p>
          <a:p>
            <a:pPr marL="342900" indent="-342900">
              <a:spcBef>
                <a:spcPts val="600"/>
              </a:spcBef>
              <a:buFont typeface="Arial" panose="020B0604020202020204" pitchFamily="34" charset="0"/>
              <a:buChar char="•"/>
            </a:pPr>
            <a:r>
              <a:rPr lang="en-US" b="1" dirty="0"/>
              <a:t>Kommercielle partnerskaber: </a:t>
            </a:r>
            <a:r>
              <a:rPr lang="en-US" dirty="0"/>
              <a:t>Betalt indhold og sponsorater påvirker budskabet og skal tydeligt oplyses og tages i betragtning, når man følger dem.</a:t>
            </a:r>
          </a:p>
          <a:p>
            <a:pPr marL="342900" indent="-342900">
              <a:spcBef>
                <a:spcPts val="600"/>
              </a:spcBef>
              <a:buFont typeface="Arial" panose="020B0604020202020204" pitchFamily="34" charset="0"/>
              <a:buChar char="•"/>
            </a:pPr>
            <a:r>
              <a:rPr lang="en-US" b="1" dirty="0"/>
              <a:t>Ansvar og etik: </a:t>
            </a:r>
            <a:r>
              <a:rPr lang="en-US" dirty="0"/>
              <a:t>Med et stort publikum følger et ansvar for at formidle præcise, evidensbaserede oplysninger om mad.</a:t>
            </a:r>
            <a:endParaRPr lang="en-IE" dirty="0"/>
          </a:p>
        </p:txBody>
      </p:sp>
      <p:grpSp>
        <p:nvGrpSpPr>
          <p:cNvPr id="5" name="Group 4">
            <a:extLst>
              <a:ext uri="{FF2B5EF4-FFF2-40B4-BE49-F238E27FC236}">
                <a16:creationId xmlns:a16="http://schemas.microsoft.com/office/drawing/2014/main" id="{DE7C7020-DA6E-73DF-EE88-74DE90C1AEF0}"/>
              </a:ext>
            </a:extLst>
          </p:cNvPr>
          <p:cNvGrpSpPr>
            <a:grpSpLocks noChangeAspect="1"/>
          </p:cNvGrpSpPr>
          <p:nvPr/>
        </p:nvGrpSpPr>
        <p:grpSpPr>
          <a:xfrm>
            <a:off x="9648816" y="585350"/>
            <a:ext cx="938349" cy="941394"/>
            <a:chOff x="1922188" y="6190011"/>
            <a:chExt cx="918702" cy="921682"/>
          </a:xfrm>
          <a:solidFill>
            <a:srgbClr val="292668"/>
          </a:solidFill>
        </p:grpSpPr>
        <p:sp>
          <p:nvSpPr>
            <p:cNvPr id="6" name="Freeform 81">
              <a:extLst>
                <a:ext uri="{FF2B5EF4-FFF2-40B4-BE49-F238E27FC236}">
                  <a16:creationId xmlns:a16="http://schemas.microsoft.com/office/drawing/2014/main" id="{E293AA87-8E87-B157-C3A3-0707582ABFBD}"/>
                </a:ext>
              </a:extLst>
            </p:cNvPr>
            <p:cNvSpPr/>
            <p:nvPr/>
          </p:nvSpPr>
          <p:spPr>
            <a:xfrm>
              <a:off x="2427303" y="6212970"/>
              <a:ext cx="284007" cy="241881"/>
            </a:xfrm>
            <a:custGeom>
              <a:avLst/>
              <a:gdLst>
                <a:gd name="connsiteX0" fmla="*/ 58848 w 284007"/>
                <a:gd name="connsiteY0" fmla="*/ 241747 h 241881"/>
                <a:gd name="connsiteX1" fmla="*/ 57752 w 284007"/>
                <a:gd name="connsiteY1" fmla="*/ 215994 h 241881"/>
                <a:gd name="connsiteX2" fmla="*/ 1850 w 284007"/>
                <a:gd name="connsiteY2" fmla="*/ 197912 h 241881"/>
                <a:gd name="connsiteX3" fmla="*/ 1850 w 284007"/>
                <a:gd name="connsiteY3" fmla="*/ 30244 h 241881"/>
                <a:gd name="connsiteX4" fmla="*/ 23224 w 284007"/>
                <a:gd name="connsiteY4" fmla="*/ 8874 h 241881"/>
                <a:gd name="connsiteX5" fmla="*/ 263276 w 284007"/>
                <a:gd name="connsiteY5" fmla="*/ 8874 h 241881"/>
                <a:gd name="connsiteX6" fmla="*/ 282458 w 284007"/>
                <a:gd name="connsiteY6" fmla="*/ 28052 h 241881"/>
                <a:gd name="connsiteX7" fmla="*/ 282458 w 284007"/>
                <a:gd name="connsiteY7" fmla="*/ 196268 h 241881"/>
                <a:gd name="connsiteX8" fmla="*/ 266565 w 284007"/>
                <a:gd name="connsiteY8" fmla="*/ 212159 h 241881"/>
                <a:gd name="connsiteX9" fmla="*/ 113655 w 284007"/>
                <a:gd name="connsiteY9" fmla="*/ 212159 h 241881"/>
                <a:gd name="connsiteX10" fmla="*/ 58848 w 284007"/>
                <a:gd name="connsiteY10" fmla="*/ 241747 h 241881"/>
                <a:gd name="connsiteX11" fmla="*/ 40762 w 284007"/>
                <a:gd name="connsiteY11" fmla="*/ 69147 h 241881"/>
                <a:gd name="connsiteX12" fmla="*/ 47339 w 284007"/>
                <a:gd name="connsiteY12" fmla="*/ 72983 h 241881"/>
                <a:gd name="connsiteX13" fmla="*/ 235325 w 284007"/>
                <a:gd name="connsiteY13" fmla="*/ 71887 h 241881"/>
                <a:gd name="connsiteX14" fmla="*/ 231489 w 284007"/>
                <a:gd name="connsiteY14" fmla="*/ 43942 h 241881"/>
                <a:gd name="connsiteX15" fmla="*/ 50628 w 284007"/>
                <a:gd name="connsiteY15" fmla="*/ 43942 h 241881"/>
                <a:gd name="connsiteX16" fmla="*/ 41310 w 284007"/>
                <a:gd name="connsiteY16" fmla="*/ 69147 h 241881"/>
                <a:gd name="connsiteX17" fmla="*/ 50628 w 284007"/>
                <a:gd name="connsiteY17" fmla="*/ 95996 h 241881"/>
                <a:gd name="connsiteX18" fmla="*/ 53916 w 284007"/>
                <a:gd name="connsiteY18" fmla="*/ 126681 h 241881"/>
                <a:gd name="connsiteX19" fmla="*/ 227652 w 284007"/>
                <a:gd name="connsiteY19" fmla="*/ 126681 h 241881"/>
                <a:gd name="connsiteX20" fmla="*/ 227652 w 284007"/>
                <a:gd name="connsiteY20" fmla="*/ 95448 h 241881"/>
                <a:gd name="connsiteX21" fmla="*/ 51175 w 284007"/>
                <a:gd name="connsiteY21" fmla="*/ 95448 h 241881"/>
                <a:gd name="connsiteX22" fmla="*/ 40762 w 284007"/>
                <a:gd name="connsiteY22" fmla="*/ 153529 h 241881"/>
                <a:gd name="connsiteX23" fmla="*/ 50079 w 284007"/>
                <a:gd name="connsiteY23" fmla="*/ 178735 h 241881"/>
                <a:gd name="connsiteX24" fmla="*/ 230940 w 284007"/>
                <a:gd name="connsiteY24" fmla="*/ 178735 h 241881"/>
                <a:gd name="connsiteX25" fmla="*/ 234777 w 284007"/>
                <a:gd name="connsiteY25" fmla="*/ 150790 h 241881"/>
                <a:gd name="connsiteX26" fmla="*/ 46791 w 284007"/>
                <a:gd name="connsiteY26" fmla="*/ 149694 h 241881"/>
                <a:gd name="connsiteX27" fmla="*/ 40214 w 284007"/>
                <a:gd name="connsiteY27" fmla="*/ 153529 h 24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4007" h="241881">
                  <a:moveTo>
                    <a:pt x="58848" y="241747"/>
                  </a:moveTo>
                  <a:cubicBezTo>
                    <a:pt x="57752" y="240103"/>
                    <a:pt x="69810" y="225857"/>
                    <a:pt x="57752" y="215994"/>
                  </a:cubicBezTo>
                  <a:cubicBezTo>
                    <a:pt x="45695" y="206131"/>
                    <a:pt x="7330" y="224761"/>
                    <a:pt x="1850" y="197912"/>
                  </a:cubicBezTo>
                  <a:cubicBezTo>
                    <a:pt x="5138" y="144214"/>
                    <a:pt x="-3631" y="83394"/>
                    <a:pt x="1850" y="30244"/>
                  </a:cubicBezTo>
                  <a:cubicBezTo>
                    <a:pt x="7330" y="-22906"/>
                    <a:pt x="8975" y="10518"/>
                    <a:pt x="23224" y="8874"/>
                  </a:cubicBezTo>
                  <a:cubicBezTo>
                    <a:pt x="99405" y="1751"/>
                    <a:pt x="185999" y="14354"/>
                    <a:pt x="263276" y="8874"/>
                  </a:cubicBezTo>
                  <a:cubicBezTo>
                    <a:pt x="275882" y="9970"/>
                    <a:pt x="281362" y="15449"/>
                    <a:pt x="282458" y="28052"/>
                  </a:cubicBezTo>
                  <a:cubicBezTo>
                    <a:pt x="287391" y="81202"/>
                    <a:pt x="278622" y="142023"/>
                    <a:pt x="282458" y="196268"/>
                  </a:cubicBezTo>
                  <a:cubicBezTo>
                    <a:pt x="281910" y="205035"/>
                    <a:pt x="275334" y="211063"/>
                    <a:pt x="266565" y="212159"/>
                  </a:cubicBezTo>
                  <a:cubicBezTo>
                    <a:pt x="219979" y="217638"/>
                    <a:pt x="159692" y="205583"/>
                    <a:pt x="113655" y="212159"/>
                  </a:cubicBezTo>
                  <a:cubicBezTo>
                    <a:pt x="67617" y="218734"/>
                    <a:pt x="61041" y="243939"/>
                    <a:pt x="58848" y="241747"/>
                  </a:cubicBezTo>
                  <a:close/>
                  <a:moveTo>
                    <a:pt x="40762" y="69147"/>
                  </a:moveTo>
                  <a:cubicBezTo>
                    <a:pt x="42407" y="70791"/>
                    <a:pt x="45147" y="71887"/>
                    <a:pt x="47339" y="72983"/>
                  </a:cubicBezTo>
                  <a:lnTo>
                    <a:pt x="235325" y="71887"/>
                  </a:lnTo>
                  <a:cubicBezTo>
                    <a:pt x="249026" y="64764"/>
                    <a:pt x="247382" y="45586"/>
                    <a:pt x="231489" y="43942"/>
                  </a:cubicBezTo>
                  <a:lnTo>
                    <a:pt x="50628" y="43942"/>
                  </a:lnTo>
                  <a:cubicBezTo>
                    <a:pt x="37474" y="44490"/>
                    <a:pt x="32541" y="59832"/>
                    <a:pt x="41310" y="69147"/>
                  </a:cubicBezTo>
                  <a:close/>
                  <a:moveTo>
                    <a:pt x="50628" y="95996"/>
                  </a:moveTo>
                  <a:cubicBezTo>
                    <a:pt x="29801" y="100927"/>
                    <a:pt x="33089" y="125585"/>
                    <a:pt x="53916" y="126681"/>
                  </a:cubicBezTo>
                  <a:cubicBezTo>
                    <a:pt x="108722" y="122297"/>
                    <a:pt x="173394" y="132708"/>
                    <a:pt x="227652" y="126681"/>
                  </a:cubicBezTo>
                  <a:cubicBezTo>
                    <a:pt x="281910" y="120653"/>
                    <a:pt x="250123" y="97092"/>
                    <a:pt x="227652" y="95448"/>
                  </a:cubicBezTo>
                  <a:lnTo>
                    <a:pt x="51175" y="95448"/>
                  </a:lnTo>
                  <a:close/>
                  <a:moveTo>
                    <a:pt x="40762" y="153529"/>
                  </a:moveTo>
                  <a:cubicBezTo>
                    <a:pt x="31993" y="162844"/>
                    <a:pt x="36926" y="178187"/>
                    <a:pt x="50079" y="178735"/>
                  </a:cubicBezTo>
                  <a:lnTo>
                    <a:pt x="230940" y="178735"/>
                  </a:lnTo>
                  <a:cubicBezTo>
                    <a:pt x="246834" y="177091"/>
                    <a:pt x="248478" y="157913"/>
                    <a:pt x="234777" y="150790"/>
                  </a:cubicBezTo>
                  <a:lnTo>
                    <a:pt x="46791" y="149694"/>
                  </a:lnTo>
                  <a:cubicBezTo>
                    <a:pt x="44599" y="150790"/>
                    <a:pt x="41858" y="151886"/>
                    <a:pt x="40214" y="153529"/>
                  </a:cubicBezTo>
                  <a:close/>
                </a:path>
              </a:pathLst>
            </a:custGeom>
            <a:solidFill>
              <a:srgbClr val="B2CFAD"/>
            </a:solidFill>
            <a:ln w="5475" cap="flat">
              <a:noFill/>
              <a:prstDash val="solid"/>
              <a:miter/>
            </a:ln>
          </p:spPr>
          <p:txBody>
            <a:bodyPr rtlCol="0" anchor="ctr"/>
            <a:lstStyle/>
            <a:p>
              <a:endParaRPr lang="en-US"/>
            </a:p>
          </p:txBody>
        </p:sp>
        <p:grpSp>
          <p:nvGrpSpPr>
            <p:cNvPr id="7" name="Graphic 97">
              <a:extLst>
                <a:ext uri="{FF2B5EF4-FFF2-40B4-BE49-F238E27FC236}">
                  <a16:creationId xmlns:a16="http://schemas.microsoft.com/office/drawing/2014/main" id="{79A526D1-B049-10C7-9642-7848AB6DD6A2}"/>
                </a:ext>
              </a:extLst>
            </p:cNvPr>
            <p:cNvGrpSpPr/>
            <p:nvPr/>
          </p:nvGrpSpPr>
          <p:grpSpPr>
            <a:xfrm>
              <a:off x="1922188" y="6190011"/>
              <a:ext cx="918702" cy="921682"/>
              <a:chOff x="1922188" y="6190011"/>
              <a:chExt cx="918702" cy="921682"/>
            </a:xfrm>
            <a:grpFill/>
          </p:grpSpPr>
          <p:sp>
            <p:nvSpPr>
              <p:cNvPr id="9" name="Freeform 84">
                <a:extLst>
                  <a:ext uri="{FF2B5EF4-FFF2-40B4-BE49-F238E27FC236}">
                    <a16:creationId xmlns:a16="http://schemas.microsoft.com/office/drawing/2014/main" id="{E4E9B223-4072-36FD-7E5A-7A21A9884A11}"/>
                  </a:ext>
                </a:extLst>
              </p:cNvPr>
              <p:cNvSpPr/>
              <p:nvPr/>
            </p:nvSpPr>
            <p:spPr>
              <a:xfrm>
                <a:off x="1922188" y="6190011"/>
                <a:ext cx="918702" cy="921682"/>
              </a:xfrm>
              <a:custGeom>
                <a:avLst/>
                <a:gdLst>
                  <a:gd name="connsiteX0" fmla="*/ 476822 w 918702"/>
                  <a:gd name="connsiteY0" fmla="*/ 40052 h 921682"/>
                  <a:gd name="connsiteX1" fmla="*/ 520119 w 918702"/>
                  <a:gd name="connsiteY1" fmla="*/ 2245 h 921682"/>
                  <a:gd name="connsiteX2" fmla="*/ 774968 w 918702"/>
                  <a:gd name="connsiteY2" fmla="*/ 2245 h 921682"/>
                  <a:gd name="connsiteX3" fmla="*/ 816621 w 918702"/>
                  <a:gd name="connsiteY3" fmla="*/ 43888 h 921682"/>
                  <a:gd name="connsiteX4" fmla="*/ 816621 w 918702"/>
                  <a:gd name="connsiteY4" fmla="*/ 226351 h 921682"/>
                  <a:gd name="connsiteX5" fmla="*/ 786478 w 918702"/>
                  <a:gd name="connsiteY5" fmla="*/ 262515 h 921682"/>
                  <a:gd name="connsiteX6" fmla="*/ 785381 w 918702"/>
                  <a:gd name="connsiteY6" fmla="*/ 509086 h 921682"/>
                  <a:gd name="connsiteX7" fmla="*/ 766199 w 918702"/>
                  <a:gd name="connsiteY7" fmla="*/ 674015 h 921682"/>
                  <a:gd name="connsiteX8" fmla="*/ 744277 w 918702"/>
                  <a:gd name="connsiteY8" fmla="*/ 690453 h 921682"/>
                  <a:gd name="connsiteX9" fmla="*/ 743181 w 918702"/>
                  <a:gd name="connsiteY9" fmla="*/ 694289 h 921682"/>
                  <a:gd name="connsiteX10" fmla="*/ 913628 w 918702"/>
                  <a:gd name="connsiteY10" fmla="*/ 875656 h 921682"/>
                  <a:gd name="connsiteX11" fmla="*/ 904859 w 918702"/>
                  <a:gd name="connsiteY11" fmla="*/ 921682 h 921682"/>
                  <a:gd name="connsiteX12" fmla="*/ 434621 w 918702"/>
                  <a:gd name="connsiteY12" fmla="*/ 921682 h 921682"/>
                  <a:gd name="connsiteX13" fmla="*/ 428592 w 918702"/>
                  <a:gd name="connsiteY13" fmla="*/ 878943 h 921682"/>
                  <a:gd name="connsiteX14" fmla="*/ 460928 w 918702"/>
                  <a:gd name="connsiteY14" fmla="*/ 799493 h 921682"/>
                  <a:gd name="connsiteX15" fmla="*/ 129897 w 918702"/>
                  <a:gd name="connsiteY15" fmla="*/ 799493 h 921682"/>
                  <a:gd name="connsiteX16" fmla="*/ 122772 w 918702"/>
                  <a:gd name="connsiteY16" fmla="*/ 791821 h 921682"/>
                  <a:gd name="connsiteX17" fmla="*/ 121676 w 918702"/>
                  <a:gd name="connsiteY17" fmla="*/ 737576 h 921682"/>
                  <a:gd name="connsiteX18" fmla="*/ 175935 w 918702"/>
                  <a:gd name="connsiteY18" fmla="*/ 690453 h 921682"/>
                  <a:gd name="connsiteX19" fmla="*/ 258144 w 918702"/>
                  <a:gd name="connsiteY19" fmla="*/ 690453 h 921682"/>
                  <a:gd name="connsiteX20" fmla="*/ 258144 w 918702"/>
                  <a:gd name="connsiteY20" fmla="*/ 627988 h 921682"/>
                  <a:gd name="connsiteX21" fmla="*/ 59745 w 918702"/>
                  <a:gd name="connsiteY21" fmla="*/ 627988 h 921682"/>
                  <a:gd name="connsiteX22" fmla="*/ 6 w 918702"/>
                  <a:gd name="connsiteY22" fmla="*/ 563880 h 921682"/>
                  <a:gd name="connsiteX23" fmla="*/ 6 w 918702"/>
                  <a:gd name="connsiteY23" fmla="*/ 149092 h 921682"/>
                  <a:gd name="connsiteX24" fmla="*/ 65226 w 918702"/>
                  <a:gd name="connsiteY24" fmla="*/ 81696 h 921682"/>
                  <a:gd name="connsiteX25" fmla="*/ 477918 w 918702"/>
                  <a:gd name="connsiteY25" fmla="*/ 81696 h 921682"/>
                  <a:gd name="connsiteX26" fmla="*/ 477918 w 918702"/>
                  <a:gd name="connsiteY26" fmla="*/ 40052 h 921682"/>
                  <a:gd name="connsiteX27" fmla="*/ 563964 w 918702"/>
                  <a:gd name="connsiteY27" fmla="*/ 264706 h 921682"/>
                  <a:gd name="connsiteX28" fmla="*/ 618770 w 918702"/>
                  <a:gd name="connsiteY28" fmla="*/ 235118 h 921682"/>
                  <a:gd name="connsiteX29" fmla="*/ 771680 w 918702"/>
                  <a:gd name="connsiteY29" fmla="*/ 235118 h 921682"/>
                  <a:gd name="connsiteX30" fmla="*/ 787574 w 918702"/>
                  <a:gd name="connsiteY30" fmla="*/ 219228 h 921682"/>
                  <a:gd name="connsiteX31" fmla="*/ 787574 w 918702"/>
                  <a:gd name="connsiteY31" fmla="*/ 51011 h 921682"/>
                  <a:gd name="connsiteX32" fmla="*/ 768391 w 918702"/>
                  <a:gd name="connsiteY32" fmla="*/ 31833 h 921682"/>
                  <a:gd name="connsiteX33" fmla="*/ 528340 w 918702"/>
                  <a:gd name="connsiteY33" fmla="*/ 31833 h 921682"/>
                  <a:gd name="connsiteX34" fmla="*/ 506965 w 918702"/>
                  <a:gd name="connsiteY34" fmla="*/ 53203 h 921682"/>
                  <a:gd name="connsiteX35" fmla="*/ 506965 w 918702"/>
                  <a:gd name="connsiteY35" fmla="*/ 220871 h 921682"/>
                  <a:gd name="connsiteX36" fmla="*/ 562868 w 918702"/>
                  <a:gd name="connsiteY36" fmla="*/ 238953 h 921682"/>
                  <a:gd name="connsiteX37" fmla="*/ 563964 w 918702"/>
                  <a:gd name="connsiteY37" fmla="*/ 264706 h 921682"/>
                  <a:gd name="connsiteX38" fmla="*/ 476822 w 918702"/>
                  <a:gd name="connsiteY38" fmla="*/ 112928 h 921682"/>
                  <a:gd name="connsiteX39" fmla="*/ 60841 w 918702"/>
                  <a:gd name="connsiteY39" fmla="*/ 112928 h 921682"/>
                  <a:gd name="connsiteX40" fmla="*/ 28505 w 918702"/>
                  <a:gd name="connsiteY40" fmla="*/ 152379 h 921682"/>
                  <a:gd name="connsiteX41" fmla="*/ 28505 w 918702"/>
                  <a:gd name="connsiteY41" fmla="*/ 554565 h 921682"/>
                  <a:gd name="connsiteX42" fmla="*/ 50976 w 918702"/>
                  <a:gd name="connsiteY42" fmla="*/ 592920 h 921682"/>
                  <a:gd name="connsiteX43" fmla="*/ 64130 w 918702"/>
                  <a:gd name="connsiteY43" fmla="*/ 597852 h 921682"/>
                  <a:gd name="connsiteX44" fmla="*/ 539301 w 918702"/>
                  <a:gd name="connsiteY44" fmla="*/ 597852 h 921682"/>
                  <a:gd name="connsiteX45" fmla="*/ 537657 w 918702"/>
                  <a:gd name="connsiteY45" fmla="*/ 595112 h 921682"/>
                  <a:gd name="connsiteX46" fmla="*/ 537657 w 918702"/>
                  <a:gd name="connsiteY46" fmla="*/ 563880 h 921682"/>
                  <a:gd name="connsiteX47" fmla="*/ 546974 w 918702"/>
                  <a:gd name="connsiteY47" fmla="*/ 529908 h 921682"/>
                  <a:gd name="connsiteX48" fmla="*/ 57005 w 918702"/>
                  <a:gd name="connsiteY48" fmla="*/ 529908 h 921682"/>
                  <a:gd name="connsiteX49" fmla="*/ 46592 w 918702"/>
                  <a:gd name="connsiteY49" fmla="*/ 512374 h 921682"/>
                  <a:gd name="connsiteX50" fmla="*/ 46592 w 918702"/>
                  <a:gd name="connsiteY50" fmla="*/ 156215 h 921682"/>
                  <a:gd name="connsiteX51" fmla="*/ 62485 w 918702"/>
                  <a:gd name="connsiteY51" fmla="*/ 131558 h 921682"/>
                  <a:gd name="connsiteX52" fmla="*/ 476822 w 918702"/>
                  <a:gd name="connsiteY52" fmla="*/ 131558 h 921682"/>
                  <a:gd name="connsiteX53" fmla="*/ 476822 w 918702"/>
                  <a:gd name="connsiteY53" fmla="*/ 112928 h 921682"/>
                  <a:gd name="connsiteX54" fmla="*/ 476822 w 918702"/>
                  <a:gd name="connsiteY54" fmla="*/ 161146 h 921682"/>
                  <a:gd name="connsiteX55" fmla="*/ 78379 w 918702"/>
                  <a:gd name="connsiteY55" fmla="*/ 161146 h 921682"/>
                  <a:gd name="connsiteX56" fmla="*/ 78379 w 918702"/>
                  <a:gd name="connsiteY56" fmla="*/ 500867 h 921682"/>
                  <a:gd name="connsiteX57" fmla="*/ 564512 w 918702"/>
                  <a:gd name="connsiteY57" fmla="*/ 500867 h 921682"/>
                  <a:gd name="connsiteX58" fmla="*/ 705912 w 918702"/>
                  <a:gd name="connsiteY58" fmla="*/ 451005 h 921682"/>
                  <a:gd name="connsiteX59" fmla="*/ 705912 w 918702"/>
                  <a:gd name="connsiteY59" fmla="*/ 266350 h 921682"/>
                  <a:gd name="connsiteX60" fmla="*/ 619866 w 918702"/>
                  <a:gd name="connsiteY60" fmla="*/ 266350 h 921682"/>
                  <a:gd name="connsiteX61" fmla="*/ 526147 w 918702"/>
                  <a:gd name="connsiteY61" fmla="*/ 322240 h 921682"/>
                  <a:gd name="connsiteX62" fmla="*/ 504773 w 918702"/>
                  <a:gd name="connsiteY62" fmla="*/ 315116 h 921682"/>
                  <a:gd name="connsiteX63" fmla="*/ 526695 w 918702"/>
                  <a:gd name="connsiteY63" fmla="*/ 266350 h 921682"/>
                  <a:gd name="connsiteX64" fmla="*/ 482850 w 918702"/>
                  <a:gd name="connsiteY64" fmla="*/ 241145 h 921682"/>
                  <a:gd name="connsiteX65" fmla="*/ 476822 w 918702"/>
                  <a:gd name="connsiteY65" fmla="*/ 226899 h 921682"/>
                  <a:gd name="connsiteX66" fmla="*/ 476822 w 918702"/>
                  <a:gd name="connsiteY66" fmla="*/ 161146 h 921682"/>
                  <a:gd name="connsiteX67" fmla="*/ 755786 w 918702"/>
                  <a:gd name="connsiteY67" fmla="*/ 266350 h 921682"/>
                  <a:gd name="connsiteX68" fmla="*/ 737152 w 918702"/>
                  <a:gd name="connsiteY68" fmla="*/ 266350 h 921682"/>
                  <a:gd name="connsiteX69" fmla="*/ 737152 w 918702"/>
                  <a:gd name="connsiteY69" fmla="*/ 465799 h 921682"/>
                  <a:gd name="connsiteX70" fmla="*/ 755786 w 918702"/>
                  <a:gd name="connsiteY70" fmla="*/ 476758 h 921682"/>
                  <a:gd name="connsiteX71" fmla="*/ 755786 w 918702"/>
                  <a:gd name="connsiteY71" fmla="*/ 266350 h 921682"/>
                  <a:gd name="connsiteX72" fmla="*/ 663163 w 918702"/>
                  <a:gd name="connsiteY72" fmla="*/ 477306 h 921682"/>
                  <a:gd name="connsiteX73" fmla="*/ 679057 w 918702"/>
                  <a:gd name="connsiteY73" fmla="*/ 683330 h 921682"/>
                  <a:gd name="connsiteX74" fmla="*/ 663163 w 918702"/>
                  <a:gd name="connsiteY74" fmla="*/ 477306 h 921682"/>
                  <a:gd name="connsiteX75" fmla="*/ 495456 w 918702"/>
                  <a:gd name="connsiteY75" fmla="*/ 627988 h 921682"/>
                  <a:gd name="connsiteX76" fmla="*/ 288836 w 918702"/>
                  <a:gd name="connsiteY76" fmla="*/ 627988 h 921682"/>
                  <a:gd name="connsiteX77" fmla="*/ 288836 w 918702"/>
                  <a:gd name="connsiteY77" fmla="*/ 690453 h 921682"/>
                  <a:gd name="connsiteX78" fmla="*/ 495456 w 918702"/>
                  <a:gd name="connsiteY78" fmla="*/ 690453 h 921682"/>
                  <a:gd name="connsiteX79" fmla="*/ 495456 w 918702"/>
                  <a:gd name="connsiteY79" fmla="*/ 627988 h 921682"/>
                  <a:gd name="connsiteX80" fmla="*/ 526695 w 918702"/>
                  <a:gd name="connsiteY80" fmla="*/ 627988 h 921682"/>
                  <a:gd name="connsiteX81" fmla="*/ 526695 w 918702"/>
                  <a:gd name="connsiteY81" fmla="*/ 690453 h 921682"/>
                  <a:gd name="connsiteX82" fmla="*/ 595203 w 918702"/>
                  <a:gd name="connsiteY82" fmla="*/ 690453 h 921682"/>
                  <a:gd name="connsiteX83" fmla="*/ 546974 w 918702"/>
                  <a:gd name="connsiteY83" fmla="*/ 627988 h 921682"/>
                  <a:gd name="connsiteX84" fmla="*/ 526695 w 918702"/>
                  <a:gd name="connsiteY84" fmla="*/ 627988 h 921682"/>
                  <a:gd name="connsiteX85" fmla="*/ 884581 w 918702"/>
                  <a:gd name="connsiteY85" fmla="*/ 891546 h 921682"/>
                  <a:gd name="connsiteX86" fmla="*/ 640693 w 918702"/>
                  <a:gd name="connsiteY86" fmla="*/ 715110 h 921682"/>
                  <a:gd name="connsiteX87" fmla="*/ 456543 w 918702"/>
                  <a:gd name="connsiteY87" fmla="*/ 891546 h 921682"/>
                  <a:gd name="connsiteX88" fmla="*/ 884581 w 918702"/>
                  <a:gd name="connsiteY88" fmla="*/ 891546 h 921682"/>
                  <a:gd name="connsiteX89" fmla="*/ 150176 w 918702"/>
                  <a:gd name="connsiteY89" fmla="*/ 739767 h 921682"/>
                  <a:gd name="connsiteX90" fmla="*/ 150176 w 918702"/>
                  <a:gd name="connsiteY90" fmla="*/ 770452 h 921682"/>
                  <a:gd name="connsiteX91" fmla="*/ 481206 w 918702"/>
                  <a:gd name="connsiteY91" fmla="*/ 770452 h 921682"/>
                  <a:gd name="connsiteX92" fmla="*/ 537657 w 918702"/>
                  <a:gd name="connsiteY92" fmla="*/ 720590 h 921682"/>
                  <a:gd name="connsiteX93" fmla="*/ 187992 w 918702"/>
                  <a:gd name="connsiteY93" fmla="*/ 720590 h 921682"/>
                  <a:gd name="connsiteX94" fmla="*/ 150176 w 918702"/>
                  <a:gd name="connsiteY94" fmla="*/ 739767 h 92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18702" h="921682">
                    <a:moveTo>
                      <a:pt x="476822" y="40052"/>
                    </a:moveTo>
                    <a:cubicBezTo>
                      <a:pt x="480110" y="21423"/>
                      <a:pt x="502032" y="3888"/>
                      <a:pt x="520119" y="2245"/>
                    </a:cubicBezTo>
                    <a:cubicBezTo>
                      <a:pt x="601232" y="-4879"/>
                      <a:pt x="692759" y="7724"/>
                      <a:pt x="774968" y="2245"/>
                    </a:cubicBezTo>
                    <a:cubicBezTo>
                      <a:pt x="796343" y="5532"/>
                      <a:pt x="814429" y="21423"/>
                      <a:pt x="816621" y="43888"/>
                    </a:cubicBezTo>
                    <a:cubicBezTo>
                      <a:pt x="821554" y="101969"/>
                      <a:pt x="812785" y="167722"/>
                      <a:pt x="816621" y="226351"/>
                    </a:cubicBezTo>
                    <a:cubicBezTo>
                      <a:pt x="812785" y="243337"/>
                      <a:pt x="802371" y="255939"/>
                      <a:pt x="786478" y="262515"/>
                    </a:cubicBezTo>
                    <a:lnTo>
                      <a:pt x="785381" y="509086"/>
                    </a:lnTo>
                    <a:cubicBezTo>
                      <a:pt x="814977" y="562784"/>
                      <a:pt x="810044" y="630180"/>
                      <a:pt x="766199" y="674015"/>
                    </a:cubicBezTo>
                    <a:cubicBezTo>
                      <a:pt x="722354" y="717850"/>
                      <a:pt x="749757" y="685522"/>
                      <a:pt x="744277" y="690453"/>
                    </a:cubicBezTo>
                    <a:cubicBezTo>
                      <a:pt x="738796" y="695385"/>
                      <a:pt x="742632" y="692097"/>
                      <a:pt x="743181" y="694289"/>
                    </a:cubicBezTo>
                    <a:cubicBezTo>
                      <a:pt x="827034" y="717850"/>
                      <a:pt x="894446" y="790726"/>
                      <a:pt x="913628" y="875656"/>
                    </a:cubicBezTo>
                    <a:cubicBezTo>
                      <a:pt x="916917" y="889902"/>
                      <a:pt x="926782" y="918943"/>
                      <a:pt x="904859" y="921682"/>
                    </a:cubicBezTo>
                    <a:lnTo>
                      <a:pt x="434621" y="921682"/>
                    </a:lnTo>
                    <a:cubicBezTo>
                      <a:pt x="418727" y="917847"/>
                      <a:pt x="426400" y="890450"/>
                      <a:pt x="428592" y="878943"/>
                    </a:cubicBezTo>
                    <a:cubicBezTo>
                      <a:pt x="434621" y="850451"/>
                      <a:pt x="446130" y="824150"/>
                      <a:pt x="460928" y="799493"/>
                    </a:cubicBezTo>
                    <a:lnTo>
                      <a:pt x="129897" y="799493"/>
                    </a:lnTo>
                    <a:cubicBezTo>
                      <a:pt x="129897" y="799493"/>
                      <a:pt x="122772" y="792917"/>
                      <a:pt x="122772" y="791821"/>
                    </a:cubicBezTo>
                    <a:cubicBezTo>
                      <a:pt x="121128" y="787986"/>
                      <a:pt x="121128" y="744699"/>
                      <a:pt x="121676" y="737576"/>
                    </a:cubicBezTo>
                    <a:cubicBezTo>
                      <a:pt x="124417" y="715110"/>
                      <a:pt x="154560" y="690453"/>
                      <a:pt x="175935" y="690453"/>
                    </a:cubicBezTo>
                    <a:lnTo>
                      <a:pt x="258144" y="690453"/>
                    </a:lnTo>
                    <a:lnTo>
                      <a:pt x="258144" y="627988"/>
                    </a:lnTo>
                    <a:lnTo>
                      <a:pt x="59745" y="627988"/>
                    </a:lnTo>
                    <a:cubicBezTo>
                      <a:pt x="35630" y="627988"/>
                      <a:pt x="-542" y="589633"/>
                      <a:pt x="6" y="563880"/>
                    </a:cubicBezTo>
                    <a:lnTo>
                      <a:pt x="6" y="149092"/>
                    </a:lnTo>
                    <a:cubicBezTo>
                      <a:pt x="6" y="118407"/>
                      <a:pt x="35082" y="81696"/>
                      <a:pt x="65226" y="81696"/>
                    </a:cubicBezTo>
                    <a:lnTo>
                      <a:pt x="477918" y="81696"/>
                    </a:lnTo>
                    <a:cubicBezTo>
                      <a:pt x="479562" y="69093"/>
                      <a:pt x="475725" y="52107"/>
                      <a:pt x="477918" y="40052"/>
                    </a:cubicBezTo>
                    <a:close/>
                    <a:moveTo>
                      <a:pt x="563964" y="264706"/>
                    </a:moveTo>
                    <a:cubicBezTo>
                      <a:pt x="566156" y="266898"/>
                      <a:pt x="608905" y="236762"/>
                      <a:pt x="618770" y="235118"/>
                    </a:cubicBezTo>
                    <a:cubicBezTo>
                      <a:pt x="664807" y="228543"/>
                      <a:pt x="725094" y="240597"/>
                      <a:pt x="771680" y="235118"/>
                    </a:cubicBezTo>
                    <a:cubicBezTo>
                      <a:pt x="818265" y="229638"/>
                      <a:pt x="786478" y="227995"/>
                      <a:pt x="787574" y="219228"/>
                    </a:cubicBezTo>
                    <a:cubicBezTo>
                      <a:pt x="783737" y="165530"/>
                      <a:pt x="792506" y="104161"/>
                      <a:pt x="787574" y="51011"/>
                    </a:cubicBezTo>
                    <a:cubicBezTo>
                      <a:pt x="786478" y="38408"/>
                      <a:pt x="780997" y="32929"/>
                      <a:pt x="768391" y="31833"/>
                    </a:cubicBezTo>
                    <a:cubicBezTo>
                      <a:pt x="691114" y="37313"/>
                      <a:pt x="604520" y="24710"/>
                      <a:pt x="528340" y="31833"/>
                    </a:cubicBezTo>
                    <a:cubicBezTo>
                      <a:pt x="452159" y="38956"/>
                      <a:pt x="508609" y="38956"/>
                      <a:pt x="506965" y="53203"/>
                    </a:cubicBezTo>
                    <a:cubicBezTo>
                      <a:pt x="502032" y="105805"/>
                      <a:pt x="510253" y="167174"/>
                      <a:pt x="506965" y="220871"/>
                    </a:cubicBezTo>
                    <a:cubicBezTo>
                      <a:pt x="512446" y="247172"/>
                      <a:pt x="549166" y="227447"/>
                      <a:pt x="562868" y="238953"/>
                    </a:cubicBezTo>
                    <a:cubicBezTo>
                      <a:pt x="576569" y="250460"/>
                      <a:pt x="562868" y="263062"/>
                      <a:pt x="563964" y="264706"/>
                    </a:cubicBezTo>
                    <a:close/>
                    <a:moveTo>
                      <a:pt x="476822" y="112928"/>
                    </a:moveTo>
                    <a:lnTo>
                      <a:pt x="60841" y="112928"/>
                    </a:lnTo>
                    <a:cubicBezTo>
                      <a:pt x="47688" y="112928"/>
                      <a:pt x="27409" y="138681"/>
                      <a:pt x="28505" y="152379"/>
                    </a:cubicBezTo>
                    <a:lnTo>
                      <a:pt x="28505" y="554565"/>
                    </a:lnTo>
                    <a:cubicBezTo>
                      <a:pt x="29054" y="569359"/>
                      <a:pt x="37823" y="585797"/>
                      <a:pt x="50976" y="592920"/>
                    </a:cubicBezTo>
                    <a:cubicBezTo>
                      <a:pt x="64130" y="600044"/>
                      <a:pt x="63581" y="597852"/>
                      <a:pt x="64130" y="597852"/>
                    </a:cubicBezTo>
                    <a:lnTo>
                      <a:pt x="539301" y="597852"/>
                    </a:lnTo>
                    <a:cubicBezTo>
                      <a:pt x="539301" y="596756"/>
                      <a:pt x="537657" y="595660"/>
                      <a:pt x="537657" y="595112"/>
                    </a:cubicBezTo>
                    <a:lnTo>
                      <a:pt x="537657" y="563880"/>
                    </a:lnTo>
                    <a:lnTo>
                      <a:pt x="546974" y="529908"/>
                    </a:lnTo>
                    <a:lnTo>
                      <a:pt x="57005" y="529908"/>
                    </a:lnTo>
                    <a:cubicBezTo>
                      <a:pt x="52072" y="529908"/>
                      <a:pt x="45495" y="517305"/>
                      <a:pt x="46592" y="512374"/>
                    </a:cubicBezTo>
                    <a:lnTo>
                      <a:pt x="46592" y="156215"/>
                    </a:lnTo>
                    <a:cubicBezTo>
                      <a:pt x="44947" y="149092"/>
                      <a:pt x="56457" y="131558"/>
                      <a:pt x="62485" y="131558"/>
                    </a:cubicBezTo>
                    <a:lnTo>
                      <a:pt x="476822" y="131558"/>
                    </a:lnTo>
                    <a:lnTo>
                      <a:pt x="476822" y="112928"/>
                    </a:lnTo>
                    <a:close/>
                    <a:moveTo>
                      <a:pt x="476822" y="161146"/>
                    </a:moveTo>
                    <a:lnTo>
                      <a:pt x="78379" y="161146"/>
                    </a:lnTo>
                    <a:lnTo>
                      <a:pt x="78379" y="500867"/>
                    </a:lnTo>
                    <a:lnTo>
                      <a:pt x="564512" y="500867"/>
                    </a:lnTo>
                    <a:cubicBezTo>
                      <a:pt x="596848" y="456484"/>
                      <a:pt x="652202" y="438402"/>
                      <a:pt x="705912" y="451005"/>
                    </a:cubicBezTo>
                    <a:lnTo>
                      <a:pt x="705912" y="266350"/>
                    </a:lnTo>
                    <a:lnTo>
                      <a:pt x="619866" y="266350"/>
                    </a:lnTo>
                    <a:cubicBezTo>
                      <a:pt x="590819" y="280049"/>
                      <a:pt x="555195" y="310733"/>
                      <a:pt x="526147" y="322240"/>
                    </a:cubicBezTo>
                    <a:cubicBezTo>
                      <a:pt x="497100" y="333746"/>
                      <a:pt x="507513" y="323883"/>
                      <a:pt x="504773" y="315116"/>
                    </a:cubicBezTo>
                    <a:cubicBezTo>
                      <a:pt x="500388" y="300322"/>
                      <a:pt x="520119" y="280049"/>
                      <a:pt x="526695" y="266350"/>
                    </a:cubicBezTo>
                    <a:cubicBezTo>
                      <a:pt x="509157" y="264706"/>
                      <a:pt x="491619" y="257583"/>
                      <a:pt x="482850" y="241145"/>
                    </a:cubicBezTo>
                    <a:cubicBezTo>
                      <a:pt x="474081" y="224707"/>
                      <a:pt x="476822" y="227447"/>
                      <a:pt x="476822" y="226899"/>
                    </a:cubicBezTo>
                    <a:lnTo>
                      <a:pt x="476822" y="161146"/>
                    </a:lnTo>
                    <a:close/>
                    <a:moveTo>
                      <a:pt x="755786" y="266350"/>
                    </a:moveTo>
                    <a:lnTo>
                      <a:pt x="737152" y="266350"/>
                    </a:lnTo>
                    <a:lnTo>
                      <a:pt x="737152" y="465799"/>
                    </a:lnTo>
                    <a:lnTo>
                      <a:pt x="755786" y="476758"/>
                    </a:lnTo>
                    <a:lnTo>
                      <a:pt x="755786" y="266350"/>
                    </a:lnTo>
                    <a:close/>
                    <a:moveTo>
                      <a:pt x="663163" y="477306"/>
                    </a:moveTo>
                    <a:cubicBezTo>
                      <a:pt x="528340" y="487717"/>
                      <a:pt x="544233" y="693741"/>
                      <a:pt x="679057" y="683330"/>
                    </a:cubicBezTo>
                    <a:cubicBezTo>
                      <a:pt x="813333" y="672919"/>
                      <a:pt x="798535" y="466895"/>
                      <a:pt x="663163" y="477306"/>
                    </a:cubicBezTo>
                    <a:close/>
                    <a:moveTo>
                      <a:pt x="495456" y="627988"/>
                    </a:moveTo>
                    <a:lnTo>
                      <a:pt x="288836" y="627988"/>
                    </a:lnTo>
                    <a:lnTo>
                      <a:pt x="288836" y="690453"/>
                    </a:lnTo>
                    <a:lnTo>
                      <a:pt x="495456" y="690453"/>
                    </a:lnTo>
                    <a:lnTo>
                      <a:pt x="495456" y="627988"/>
                    </a:lnTo>
                    <a:close/>
                    <a:moveTo>
                      <a:pt x="526695" y="627988"/>
                    </a:moveTo>
                    <a:lnTo>
                      <a:pt x="526695" y="690453"/>
                    </a:lnTo>
                    <a:lnTo>
                      <a:pt x="595203" y="690453"/>
                    </a:lnTo>
                    <a:cubicBezTo>
                      <a:pt x="574925" y="672371"/>
                      <a:pt x="556291" y="653741"/>
                      <a:pt x="546974" y="627988"/>
                    </a:cubicBezTo>
                    <a:lnTo>
                      <a:pt x="526695" y="627988"/>
                    </a:lnTo>
                    <a:close/>
                    <a:moveTo>
                      <a:pt x="884581" y="891546"/>
                    </a:moveTo>
                    <a:cubicBezTo>
                      <a:pt x="865947" y="777575"/>
                      <a:pt x="755238" y="698672"/>
                      <a:pt x="640693" y="715110"/>
                    </a:cubicBezTo>
                    <a:cubicBezTo>
                      <a:pt x="549166" y="727713"/>
                      <a:pt x="471889" y="800040"/>
                      <a:pt x="456543" y="891546"/>
                    </a:cubicBezTo>
                    <a:lnTo>
                      <a:pt x="884581" y="891546"/>
                    </a:lnTo>
                    <a:close/>
                    <a:moveTo>
                      <a:pt x="150176" y="739767"/>
                    </a:moveTo>
                    <a:lnTo>
                      <a:pt x="150176" y="770452"/>
                    </a:lnTo>
                    <a:lnTo>
                      <a:pt x="481206" y="770452"/>
                    </a:lnTo>
                    <a:cubicBezTo>
                      <a:pt x="498196" y="751274"/>
                      <a:pt x="517926" y="736480"/>
                      <a:pt x="537657" y="720590"/>
                    </a:cubicBezTo>
                    <a:lnTo>
                      <a:pt x="187992" y="720590"/>
                    </a:lnTo>
                    <a:cubicBezTo>
                      <a:pt x="177031" y="720590"/>
                      <a:pt x="152916" y="727713"/>
                      <a:pt x="150176" y="739767"/>
                    </a:cubicBezTo>
                    <a:close/>
                  </a:path>
                </a:pathLst>
              </a:custGeom>
              <a:grpFill/>
              <a:ln w="5475" cap="flat">
                <a:noFill/>
                <a:prstDash val="solid"/>
                <a:miter/>
              </a:ln>
            </p:spPr>
            <p:txBody>
              <a:bodyPr rtlCol="0" anchor="ctr"/>
              <a:lstStyle/>
              <a:p>
                <a:endParaRPr lang="en-US"/>
              </a:p>
            </p:txBody>
          </p:sp>
          <p:sp>
            <p:nvSpPr>
              <p:cNvPr id="10" name="Freeform 85">
                <a:extLst>
                  <a:ext uri="{FF2B5EF4-FFF2-40B4-BE49-F238E27FC236}">
                    <a16:creationId xmlns:a16="http://schemas.microsoft.com/office/drawing/2014/main" id="{ED78D677-B29D-2272-0DDB-044C8A0A88DE}"/>
                  </a:ext>
                </a:extLst>
              </p:cNvPr>
              <p:cNvSpPr/>
              <p:nvPr/>
            </p:nvSpPr>
            <p:spPr>
              <a:xfrm>
                <a:off x="2053226" y="6358516"/>
                <a:ext cx="322701" cy="323078"/>
              </a:xfrm>
              <a:custGeom>
                <a:avLst/>
                <a:gdLst>
                  <a:gd name="connsiteX0" fmla="*/ 151769 w 322701"/>
                  <a:gd name="connsiteY0" fmla="*/ 313 h 323078"/>
                  <a:gd name="connsiteX1" fmla="*/ 291525 w 322701"/>
                  <a:gd name="connsiteY1" fmla="*/ 257843 h 323078"/>
                  <a:gd name="connsiteX2" fmla="*/ 20234 w 322701"/>
                  <a:gd name="connsiteY2" fmla="*/ 241405 h 323078"/>
                  <a:gd name="connsiteX3" fmla="*/ 151769 w 322701"/>
                  <a:gd name="connsiteY3" fmla="*/ 313 h 323078"/>
                  <a:gd name="connsiteX4" fmla="*/ 272343 w 322701"/>
                  <a:gd name="connsiteY4" fmla="*/ 234282 h 323078"/>
                  <a:gd name="connsiteX5" fmla="*/ 129298 w 322701"/>
                  <a:gd name="connsiteY5" fmla="*/ 34833 h 323078"/>
                  <a:gd name="connsiteX6" fmla="*/ 52021 w 322701"/>
                  <a:gd name="connsiteY6" fmla="*/ 234282 h 323078"/>
                  <a:gd name="connsiteX7" fmla="*/ 113952 w 322701"/>
                  <a:gd name="connsiteY7" fmla="*/ 170721 h 323078"/>
                  <a:gd name="connsiteX8" fmla="*/ 145192 w 322701"/>
                  <a:gd name="connsiteY8" fmla="*/ 60038 h 323078"/>
                  <a:gd name="connsiteX9" fmla="*/ 209864 w 322701"/>
                  <a:gd name="connsiteY9" fmla="*/ 170721 h 323078"/>
                  <a:gd name="connsiteX10" fmla="*/ 250420 w 322701"/>
                  <a:gd name="connsiteY10" fmla="*/ 201953 h 323078"/>
                  <a:gd name="connsiteX11" fmla="*/ 272343 w 322701"/>
                  <a:gd name="connsiteY11" fmla="*/ 234282 h 323078"/>
                  <a:gd name="connsiteX12" fmla="*/ 151769 w 322701"/>
                  <a:gd name="connsiteY12" fmla="*/ 89078 h 323078"/>
                  <a:gd name="connsiteX13" fmla="*/ 153413 w 322701"/>
                  <a:gd name="connsiteY13" fmla="*/ 160310 h 323078"/>
                  <a:gd name="connsiteX14" fmla="*/ 151769 w 322701"/>
                  <a:gd name="connsiteY14" fmla="*/ 89078 h 323078"/>
                  <a:gd name="connsiteX15" fmla="*/ 246036 w 322701"/>
                  <a:gd name="connsiteY15" fmla="*/ 263322 h 323078"/>
                  <a:gd name="connsiteX16" fmla="*/ 124914 w 322701"/>
                  <a:gd name="connsiteY16" fmla="*/ 198666 h 323078"/>
                  <a:gd name="connsiteX17" fmla="*/ 78876 w 322701"/>
                  <a:gd name="connsiteY17" fmla="*/ 248528 h 323078"/>
                  <a:gd name="connsiteX18" fmla="*/ 88193 w 322701"/>
                  <a:gd name="connsiteY18" fmla="*/ 271541 h 323078"/>
                  <a:gd name="connsiteX19" fmla="*/ 246036 w 322701"/>
                  <a:gd name="connsiteY19" fmla="*/ 263322 h 32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2701" h="323078">
                    <a:moveTo>
                      <a:pt x="151769" y="313"/>
                    </a:moveTo>
                    <a:cubicBezTo>
                      <a:pt x="287689" y="-7906"/>
                      <a:pt x="371542" y="147708"/>
                      <a:pt x="291525" y="257843"/>
                    </a:cubicBezTo>
                    <a:cubicBezTo>
                      <a:pt x="223017" y="351540"/>
                      <a:pt x="77232" y="342773"/>
                      <a:pt x="20234" y="241405"/>
                    </a:cubicBezTo>
                    <a:cubicBezTo>
                      <a:pt x="-36765" y="140036"/>
                      <a:pt x="32839" y="7436"/>
                      <a:pt x="151769" y="313"/>
                    </a:cubicBezTo>
                    <a:close/>
                    <a:moveTo>
                      <a:pt x="272343" y="234282"/>
                    </a:moveTo>
                    <a:cubicBezTo>
                      <a:pt x="333726" y="131817"/>
                      <a:pt x="247680" y="7436"/>
                      <a:pt x="129298" y="34833"/>
                    </a:cubicBezTo>
                    <a:cubicBezTo>
                      <a:pt x="42156" y="55106"/>
                      <a:pt x="1599" y="160310"/>
                      <a:pt x="52021" y="234282"/>
                    </a:cubicBezTo>
                    <a:cubicBezTo>
                      <a:pt x="65175" y="205789"/>
                      <a:pt x="86001" y="184967"/>
                      <a:pt x="113952" y="170721"/>
                    </a:cubicBezTo>
                    <a:cubicBezTo>
                      <a:pt x="77780" y="134557"/>
                      <a:pt x="95866" y="72640"/>
                      <a:pt x="145192" y="60038"/>
                    </a:cubicBezTo>
                    <a:cubicBezTo>
                      <a:pt x="194518" y="47435"/>
                      <a:pt x="255353" y="121954"/>
                      <a:pt x="209864" y="170721"/>
                    </a:cubicBezTo>
                    <a:cubicBezTo>
                      <a:pt x="224661" y="179488"/>
                      <a:pt x="238911" y="188803"/>
                      <a:pt x="250420" y="201953"/>
                    </a:cubicBezTo>
                    <a:cubicBezTo>
                      <a:pt x="261930" y="215104"/>
                      <a:pt x="264122" y="223871"/>
                      <a:pt x="272343" y="234282"/>
                    </a:cubicBezTo>
                    <a:close/>
                    <a:moveTo>
                      <a:pt x="151769" y="89078"/>
                    </a:moveTo>
                    <a:cubicBezTo>
                      <a:pt x="115597" y="95654"/>
                      <a:pt x="116145" y="154831"/>
                      <a:pt x="153413" y="160310"/>
                    </a:cubicBezTo>
                    <a:cubicBezTo>
                      <a:pt x="213152" y="169077"/>
                      <a:pt x="211508" y="78120"/>
                      <a:pt x="151769" y="89078"/>
                    </a:cubicBezTo>
                    <a:close/>
                    <a:moveTo>
                      <a:pt x="246036" y="263322"/>
                    </a:moveTo>
                    <a:cubicBezTo>
                      <a:pt x="238363" y="206885"/>
                      <a:pt x="176980" y="176200"/>
                      <a:pt x="124914" y="198666"/>
                    </a:cubicBezTo>
                    <a:cubicBezTo>
                      <a:pt x="72848" y="221131"/>
                      <a:pt x="84905" y="228254"/>
                      <a:pt x="78876" y="248528"/>
                    </a:cubicBezTo>
                    <a:cubicBezTo>
                      <a:pt x="72848" y="268802"/>
                      <a:pt x="76136" y="263870"/>
                      <a:pt x="88193" y="271541"/>
                    </a:cubicBezTo>
                    <a:cubicBezTo>
                      <a:pt x="136423" y="304418"/>
                      <a:pt x="201095" y="299486"/>
                      <a:pt x="246036" y="263322"/>
                    </a:cubicBezTo>
                    <a:close/>
                  </a:path>
                </a:pathLst>
              </a:custGeom>
              <a:grpFill/>
              <a:ln w="5475" cap="flat">
                <a:noFill/>
                <a:prstDash val="solid"/>
                <a:miter/>
              </a:ln>
            </p:spPr>
            <p:txBody>
              <a:bodyPr rtlCol="0" anchor="ctr"/>
              <a:lstStyle/>
              <a:p>
                <a:endParaRPr lang="en-US"/>
              </a:p>
            </p:txBody>
          </p:sp>
          <p:sp>
            <p:nvSpPr>
              <p:cNvPr id="11" name="Freeform 86">
                <a:extLst>
                  <a:ext uri="{FF2B5EF4-FFF2-40B4-BE49-F238E27FC236}">
                    <a16:creationId xmlns:a16="http://schemas.microsoft.com/office/drawing/2014/main" id="{BEDB1173-3C01-87FC-FDD1-014ACA51E738}"/>
                  </a:ext>
                </a:extLst>
              </p:cNvPr>
              <p:cNvSpPr/>
              <p:nvPr/>
            </p:nvSpPr>
            <p:spPr>
              <a:xfrm>
                <a:off x="2463310" y="6308966"/>
                <a:ext cx="208363" cy="32615"/>
              </a:xfrm>
              <a:custGeom>
                <a:avLst/>
                <a:gdLst>
                  <a:gd name="connsiteX0" fmla="*/ 14621 w 208363"/>
                  <a:gd name="connsiteY0" fmla="*/ 0 h 32615"/>
                  <a:gd name="connsiteX1" fmla="*/ 191097 w 208363"/>
                  <a:gd name="connsiteY1" fmla="*/ 0 h 32615"/>
                  <a:gd name="connsiteX2" fmla="*/ 191097 w 208363"/>
                  <a:gd name="connsiteY2" fmla="*/ 30684 h 32615"/>
                  <a:gd name="connsiteX3" fmla="*/ 17361 w 208363"/>
                  <a:gd name="connsiteY3" fmla="*/ 30684 h 32615"/>
                  <a:gd name="connsiteX4" fmla="*/ 14073 w 208363"/>
                  <a:gd name="connsiteY4" fmla="*/ 0 h 32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363" h="32615">
                    <a:moveTo>
                      <a:pt x="14621" y="0"/>
                    </a:moveTo>
                    <a:lnTo>
                      <a:pt x="191097" y="0"/>
                    </a:lnTo>
                    <a:cubicBezTo>
                      <a:pt x="213568" y="1644"/>
                      <a:pt x="214664" y="28493"/>
                      <a:pt x="191097" y="30684"/>
                    </a:cubicBezTo>
                    <a:cubicBezTo>
                      <a:pt x="137387" y="36712"/>
                      <a:pt x="72715" y="26301"/>
                      <a:pt x="17361" y="30684"/>
                    </a:cubicBezTo>
                    <a:cubicBezTo>
                      <a:pt x="-3465" y="29041"/>
                      <a:pt x="-6754" y="4931"/>
                      <a:pt x="14073" y="0"/>
                    </a:cubicBezTo>
                    <a:close/>
                  </a:path>
                </a:pathLst>
              </a:custGeom>
              <a:grpFill/>
              <a:ln w="5475" cap="flat">
                <a:noFill/>
                <a:prstDash val="solid"/>
                <a:miter/>
              </a:ln>
            </p:spPr>
            <p:txBody>
              <a:bodyPr rtlCol="0" anchor="ctr"/>
              <a:lstStyle/>
              <a:p>
                <a:endParaRPr lang="en-US" dirty="0"/>
              </a:p>
            </p:txBody>
          </p:sp>
          <p:sp>
            <p:nvSpPr>
              <p:cNvPr id="12" name="Freeform 87">
                <a:extLst>
                  <a:ext uri="{FF2B5EF4-FFF2-40B4-BE49-F238E27FC236}">
                    <a16:creationId xmlns:a16="http://schemas.microsoft.com/office/drawing/2014/main" id="{6A0A2CA3-6667-CA8E-1C94-D0B6F1BC03E4}"/>
                  </a:ext>
                </a:extLst>
              </p:cNvPr>
              <p:cNvSpPr/>
              <p:nvPr/>
            </p:nvSpPr>
            <p:spPr>
              <a:xfrm>
                <a:off x="2463657" y="6256912"/>
                <a:ext cx="207698" cy="29040"/>
              </a:xfrm>
              <a:custGeom>
                <a:avLst/>
                <a:gdLst>
                  <a:gd name="connsiteX0" fmla="*/ 4409 w 207698"/>
                  <a:gd name="connsiteY0" fmla="*/ 25205 h 29040"/>
                  <a:gd name="connsiteX1" fmla="*/ 13726 w 207698"/>
                  <a:gd name="connsiteY1" fmla="*/ 0 h 29040"/>
                  <a:gd name="connsiteX2" fmla="*/ 194587 w 207698"/>
                  <a:gd name="connsiteY2" fmla="*/ 0 h 29040"/>
                  <a:gd name="connsiteX3" fmla="*/ 198423 w 207698"/>
                  <a:gd name="connsiteY3" fmla="*/ 27945 h 29040"/>
                  <a:gd name="connsiteX4" fmla="*/ 10437 w 207698"/>
                  <a:gd name="connsiteY4" fmla="*/ 29041 h 29040"/>
                  <a:gd name="connsiteX5" fmla="*/ 3860 w 207698"/>
                  <a:gd name="connsiteY5" fmla="*/ 25205 h 2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698" h="29040">
                    <a:moveTo>
                      <a:pt x="4409" y="25205"/>
                    </a:moveTo>
                    <a:cubicBezTo>
                      <a:pt x="-4361" y="15890"/>
                      <a:pt x="572" y="548"/>
                      <a:pt x="13726" y="0"/>
                    </a:cubicBezTo>
                    <a:lnTo>
                      <a:pt x="194587" y="0"/>
                    </a:lnTo>
                    <a:cubicBezTo>
                      <a:pt x="210481" y="1644"/>
                      <a:pt x="212125" y="20822"/>
                      <a:pt x="198423" y="27945"/>
                    </a:cubicBezTo>
                    <a:lnTo>
                      <a:pt x="10437" y="29041"/>
                    </a:lnTo>
                    <a:cubicBezTo>
                      <a:pt x="8245" y="27945"/>
                      <a:pt x="5505" y="26849"/>
                      <a:pt x="3860" y="25205"/>
                    </a:cubicBezTo>
                    <a:close/>
                  </a:path>
                </a:pathLst>
              </a:custGeom>
              <a:grpFill/>
              <a:ln w="5475" cap="flat">
                <a:noFill/>
                <a:prstDash val="solid"/>
                <a:miter/>
              </a:ln>
            </p:spPr>
            <p:txBody>
              <a:bodyPr rtlCol="0" anchor="ctr"/>
              <a:lstStyle/>
              <a:p>
                <a:endParaRPr lang="en-US"/>
              </a:p>
            </p:txBody>
          </p:sp>
          <p:sp>
            <p:nvSpPr>
              <p:cNvPr id="13" name="Freeform 88">
                <a:extLst>
                  <a:ext uri="{FF2B5EF4-FFF2-40B4-BE49-F238E27FC236}">
                    <a16:creationId xmlns:a16="http://schemas.microsoft.com/office/drawing/2014/main" id="{1D4E0362-9941-95FB-15B2-E607206B9D0D}"/>
                  </a:ext>
                </a:extLst>
              </p:cNvPr>
              <p:cNvSpPr/>
              <p:nvPr/>
            </p:nvSpPr>
            <p:spPr>
              <a:xfrm>
                <a:off x="2484229" y="6369995"/>
                <a:ext cx="207698" cy="29040"/>
              </a:xfrm>
              <a:custGeom>
                <a:avLst/>
                <a:gdLst>
                  <a:gd name="connsiteX0" fmla="*/ 3860 w 207698"/>
                  <a:gd name="connsiteY0" fmla="*/ 3836 h 29040"/>
                  <a:gd name="connsiteX1" fmla="*/ 10437 w 207698"/>
                  <a:gd name="connsiteY1" fmla="*/ 0 h 29040"/>
                  <a:gd name="connsiteX2" fmla="*/ 198423 w 207698"/>
                  <a:gd name="connsiteY2" fmla="*/ 1096 h 29040"/>
                  <a:gd name="connsiteX3" fmla="*/ 194587 w 207698"/>
                  <a:gd name="connsiteY3" fmla="*/ 29041 h 29040"/>
                  <a:gd name="connsiteX4" fmla="*/ 13726 w 207698"/>
                  <a:gd name="connsiteY4" fmla="*/ 29041 h 29040"/>
                  <a:gd name="connsiteX5" fmla="*/ 4409 w 207698"/>
                  <a:gd name="connsiteY5" fmla="*/ 3836 h 2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698" h="29040">
                    <a:moveTo>
                      <a:pt x="3860" y="3836"/>
                    </a:moveTo>
                    <a:cubicBezTo>
                      <a:pt x="5505" y="2192"/>
                      <a:pt x="8245" y="1096"/>
                      <a:pt x="10437" y="0"/>
                    </a:cubicBezTo>
                    <a:lnTo>
                      <a:pt x="198423" y="1096"/>
                    </a:lnTo>
                    <a:cubicBezTo>
                      <a:pt x="212125" y="8219"/>
                      <a:pt x="210481" y="27397"/>
                      <a:pt x="194587" y="29041"/>
                    </a:cubicBezTo>
                    <a:lnTo>
                      <a:pt x="13726" y="29041"/>
                    </a:lnTo>
                    <a:cubicBezTo>
                      <a:pt x="572" y="28493"/>
                      <a:pt x="-4360" y="13151"/>
                      <a:pt x="4409" y="3836"/>
                    </a:cubicBezTo>
                    <a:close/>
                  </a:path>
                </a:pathLst>
              </a:custGeom>
              <a:grpFill/>
              <a:ln w="5475" cap="flat">
                <a:noFill/>
                <a:prstDash val="solid"/>
                <a:miter/>
              </a:ln>
            </p:spPr>
            <p:txBody>
              <a:bodyPr rtlCol="0" anchor="ctr"/>
              <a:lstStyle/>
              <a:p>
                <a:endParaRPr lang="en-US"/>
              </a:p>
            </p:txBody>
          </p:sp>
        </p:grpSp>
        <p:sp>
          <p:nvSpPr>
            <p:cNvPr id="8" name="Freeform 83">
              <a:extLst>
                <a:ext uri="{FF2B5EF4-FFF2-40B4-BE49-F238E27FC236}">
                  <a16:creationId xmlns:a16="http://schemas.microsoft.com/office/drawing/2014/main" id="{E10CE418-69D6-C700-5597-9AE911A59F21}"/>
                </a:ext>
              </a:extLst>
            </p:cNvPr>
            <p:cNvSpPr/>
            <p:nvPr/>
          </p:nvSpPr>
          <p:spPr>
            <a:xfrm>
              <a:off x="2083233" y="6389501"/>
              <a:ext cx="262984" cy="203296"/>
            </a:xfrm>
            <a:custGeom>
              <a:avLst/>
              <a:gdLst>
                <a:gd name="connsiteX0" fmla="*/ 242336 w 262984"/>
                <a:gd name="connsiteY0" fmla="*/ 203297 h 203296"/>
                <a:gd name="connsiteX1" fmla="*/ 220413 w 262984"/>
                <a:gd name="connsiteY1" fmla="*/ 170968 h 203296"/>
                <a:gd name="connsiteX2" fmla="*/ 179857 w 262984"/>
                <a:gd name="connsiteY2" fmla="*/ 139736 h 203296"/>
                <a:gd name="connsiteX3" fmla="*/ 115185 w 262984"/>
                <a:gd name="connsiteY3" fmla="*/ 29053 h 203296"/>
                <a:gd name="connsiteX4" fmla="*/ 83946 w 262984"/>
                <a:gd name="connsiteY4" fmla="*/ 139736 h 203296"/>
                <a:gd name="connsiteX5" fmla="*/ 22014 w 262984"/>
                <a:gd name="connsiteY5" fmla="*/ 203297 h 203296"/>
                <a:gd name="connsiteX6" fmla="*/ 99291 w 262984"/>
                <a:gd name="connsiteY6" fmla="*/ 3848 h 203296"/>
                <a:gd name="connsiteX7" fmla="*/ 242336 w 262984"/>
                <a:gd name="connsiteY7" fmla="*/ 203297 h 203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984" h="203296">
                  <a:moveTo>
                    <a:pt x="242336" y="203297"/>
                  </a:moveTo>
                  <a:cubicBezTo>
                    <a:pt x="234115" y="192886"/>
                    <a:pt x="229182" y="181379"/>
                    <a:pt x="220413" y="170968"/>
                  </a:cubicBezTo>
                  <a:cubicBezTo>
                    <a:pt x="211644" y="160558"/>
                    <a:pt x="194654" y="148503"/>
                    <a:pt x="179857" y="139736"/>
                  </a:cubicBezTo>
                  <a:cubicBezTo>
                    <a:pt x="225346" y="90970"/>
                    <a:pt x="179857" y="12615"/>
                    <a:pt x="115185" y="29053"/>
                  </a:cubicBezTo>
                  <a:cubicBezTo>
                    <a:pt x="50514" y="45491"/>
                    <a:pt x="47773" y="103572"/>
                    <a:pt x="83946" y="139736"/>
                  </a:cubicBezTo>
                  <a:cubicBezTo>
                    <a:pt x="55994" y="153982"/>
                    <a:pt x="35168" y="174804"/>
                    <a:pt x="22014" y="203297"/>
                  </a:cubicBezTo>
                  <a:cubicBezTo>
                    <a:pt x="-28407" y="129325"/>
                    <a:pt x="12149" y="24121"/>
                    <a:pt x="99291" y="3848"/>
                  </a:cubicBezTo>
                  <a:cubicBezTo>
                    <a:pt x="218221" y="-23549"/>
                    <a:pt x="304267" y="100833"/>
                    <a:pt x="242336" y="203297"/>
                  </a:cubicBezTo>
                  <a:close/>
                </a:path>
              </a:pathLst>
            </a:custGeom>
            <a:solidFill>
              <a:srgbClr val="B2CFAD"/>
            </a:solidFill>
            <a:ln w="5475" cap="flat">
              <a:noFill/>
              <a:prstDash val="solid"/>
              <a:miter/>
            </a:ln>
          </p:spPr>
          <p:txBody>
            <a:bodyPr rtlCol="0" anchor="ctr"/>
            <a:lstStyle/>
            <a:p>
              <a:endParaRPr lang="en-US"/>
            </a:p>
          </p:txBody>
        </p:sp>
      </p:grpSp>
    </p:spTree>
    <p:extLst>
      <p:ext uri="{BB962C8B-B14F-4D97-AF65-F5344CB8AC3E}">
        <p14:creationId xmlns:p14="http://schemas.microsoft.com/office/powerpoint/2010/main" val="2153732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E2416-2D41-6191-FA9C-4A0D414AC2D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95FE396-A99F-A6FF-2C33-DE6D62ED5CB0}"/>
              </a:ext>
            </a:extLst>
          </p:cNvPr>
          <p:cNvSpPr>
            <a:spLocks noGrp="1"/>
          </p:cNvSpPr>
          <p:nvPr>
            <p:ph type="body" sz="quarter" idx="16"/>
          </p:nvPr>
        </p:nvSpPr>
        <p:spPr>
          <a:prstGeom prst="rect">
            <a:avLst/>
          </a:prstGeom>
        </p:spPr>
        <p:txBody>
          <a:bodyPr/>
          <a:lstStyle/>
          <a:p>
            <a:r>
              <a:rPr lang="en-US" dirty="0"/>
              <a:t>Øvelse for elever</a:t>
            </a:r>
          </a:p>
          <a:p>
            <a:r>
              <a:rPr lang="en-IE" dirty="0"/>
              <a:t>Evaluering af en madinfluencer</a:t>
            </a:r>
            <a:endParaRPr lang="en-US" dirty="0"/>
          </a:p>
        </p:txBody>
      </p:sp>
      <p:sp>
        <p:nvSpPr>
          <p:cNvPr id="3" name="Text Placeholder 2">
            <a:extLst>
              <a:ext uri="{FF2B5EF4-FFF2-40B4-BE49-F238E27FC236}">
                <a16:creationId xmlns:a16="http://schemas.microsoft.com/office/drawing/2014/main" id="{8F5592BF-9C4C-C3D1-7156-03563AF16EB6}"/>
              </a:ext>
            </a:extLst>
          </p:cNvPr>
          <p:cNvSpPr>
            <a:spLocks noGrp="1"/>
          </p:cNvSpPr>
          <p:nvPr>
            <p:ph type="body" sz="quarter" idx="19"/>
          </p:nvPr>
        </p:nvSpPr>
        <p:spPr>
          <a:xfrm>
            <a:off x="389299" y="2435180"/>
            <a:ext cx="11092548" cy="3781929"/>
          </a:xfrm>
          <a:prstGeom prst="rect">
            <a:avLst/>
          </a:prstGeom>
        </p:spPr>
        <p:txBody>
          <a:bodyPr/>
          <a:lstStyle/>
          <a:p>
            <a:r>
              <a:rPr lang="en-US" dirty="0"/>
              <a:t>Eleverne vælger </a:t>
            </a:r>
            <a:r>
              <a:rPr lang="en-US" b="1" dirty="0"/>
              <a:t>en madinfluencer, </a:t>
            </a:r>
            <a:r>
              <a:rPr lang="en-US" dirty="0"/>
              <a:t>som de allerede følger, gennemgår influencerens indhold og besvarer kort følgende:</a:t>
            </a:r>
          </a:p>
          <a:p>
            <a:pPr marL="457200" indent="-457200">
              <a:buFont typeface="+mj-lt"/>
              <a:buAutoNum type="arabicPeriod"/>
            </a:pPr>
            <a:r>
              <a:rPr lang="en-US" dirty="0"/>
              <a:t> </a:t>
            </a:r>
            <a:r>
              <a:rPr lang="en-US" b="1" dirty="0"/>
              <a:t>Fortællestil – </a:t>
            </a:r>
            <a:r>
              <a:rPr lang="en-US" dirty="0"/>
              <a:t>Hvilken type historier deles der? (opskrifter, livsstil, bæredygtighed, kultur, trends)</a:t>
            </a:r>
          </a:p>
          <a:p>
            <a:pPr marL="457200" indent="-457200">
              <a:buFont typeface="+mj-lt"/>
              <a:buAutoNum type="arabicPeriod"/>
            </a:pPr>
            <a:r>
              <a:rPr lang="en-US" b="1" dirty="0"/>
              <a:t>Budskaber om bæredygtighed </a:t>
            </a:r>
            <a:r>
              <a:rPr lang="en-US" dirty="0"/>
              <a:t>– Nævnes emner om bæredygtighed? Hvis ja, er de specifikke, konsistente og troværdige?</a:t>
            </a:r>
          </a:p>
          <a:p>
            <a:pPr marL="457200" indent="-457200">
              <a:buFont typeface="+mj-lt"/>
              <a:buAutoNum type="arabicPeriod"/>
            </a:pPr>
            <a:r>
              <a:rPr lang="en-US" b="1" dirty="0"/>
              <a:t>Autenticitet og gennemsigtighed – </a:t>
            </a:r>
            <a:r>
              <a:rPr lang="en-US" dirty="0"/>
              <a:t>Er sponsorerede indlæg tydeligt mærket? Virker indholdet ægte eller salgsfremmende?</a:t>
            </a:r>
          </a:p>
          <a:p>
            <a:pPr marL="457200" indent="-457200">
              <a:buFont typeface="+mj-lt"/>
              <a:buAutoNum type="arabicPeriod"/>
            </a:pPr>
            <a:r>
              <a:rPr lang="en-US" b="1" dirty="0"/>
              <a:t>Digitale kommunikationsteknikker – </a:t>
            </a:r>
            <a:r>
              <a:rPr lang="en-US" dirty="0"/>
              <a:t>Brug af billeder, video, billedtekster, tone og værktøjer til at skabe engagement</a:t>
            </a:r>
          </a:p>
          <a:p>
            <a:pPr marL="457200" indent="-457200">
              <a:buFont typeface="+mj-lt"/>
              <a:buAutoNum type="arabicPeriod"/>
            </a:pPr>
            <a:r>
              <a:rPr lang="en-US" b="1" dirty="0"/>
              <a:t>Indflydelse på </a:t>
            </a:r>
            <a:r>
              <a:rPr lang="en-US" b="1" dirty="0" err="1"/>
              <a:t>adfærd </a:t>
            </a:r>
            <a:r>
              <a:rPr lang="en-US" dirty="0"/>
              <a:t>– Hvordan kan denne influencer påvirke madvalg eller holdninger?</a:t>
            </a:r>
          </a:p>
        </p:txBody>
      </p:sp>
      <p:grpSp>
        <p:nvGrpSpPr>
          <p:cNvPr id="2" name="Group 1">
            <a:extLst>
              <a:ext uri="{FF2B5EF4-FFF2-40B4-BE49-F238E27FC236}">
                <a16:creationId xmlns:a16="http://schemas.microsoft.com/office/drawing/2014/main" id="{0DAB1ED8-6DA0-FB2B-C4E7-C8DBACB4A9D1}"/>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92F13229-0411-98B7-40D8-4210F6C76CA6}"/>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A22F681D-7A4F-DACB-AC80-F7B3A7B43E75}"/>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2AE7AD72-9E7E-8DFF-339F-917673979365}"/>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21C4462-4077-1C9A-8F01-7F1FAD1949F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E01B63F-E33A-D52F-D661-6066E365B66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58684E3-65FF-F141-D37B-91002C9F2F8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FE353894-338E-FC44-6536-FF8B4C9F35C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FE7A466-8063-3ED2-1CF4-F35996A8FED1}"/>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FF66EA2-C7B4-E50E-F825-7BBAE4B391B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074017-C482-DC08-9330-2A9BC17C7B9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735591E7-168B-00DC-B743-D5982C2CA94E}"/>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DADB853A-56A4-BE6E-6A22-92A29E31E917}"/>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E91072D6-C194-73E4-2D13-01695EAFF1D8}"/>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B5DA78B3-F3F1-C22A-5003-20D00E53108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FEF6C484-3148-424A-1134-6FE91CA5940B}"/>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DAE5C146-29CC-5085-6E52-0037AECBCE43}"/>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268E3A8-E74A-9A47-0F58-757B31E54D5F}"/>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C63680AD-C80F-778D-F2A8-5E223894F763}"/>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BD493C6E-9F8F-7D12-DEF0-052D5B6CEB1F}"/>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5D5E0155-A036-1E11-5785-892CEA444A6B}"/>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5C1A981D-C565-5BB3-0610-2FCE2DF949E0}"/>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B0B2CB5D-A6FE-3488-0A6C-EDAB4C9CFE72}"/>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3E54D20D-0B1F-C5D1-765C-C31723A9F5BB}"/>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84EEF150-D8F7-85F1-C857-FDE63A68F9A8}"/>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56570F6B-A438-EA46-3932-F8AB7CC6A175}"/>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13279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904856" y="1718652"/>
            <a:ext cx="10052954" cy="4250335"/>
          </a:xfrm>
          <a:prstGeom prst="rect">
            <a:avLst/>
          </a:prstGeom>
        </p:spPr>
        <p:txBody>
          <a:bodyPr lIns="91440" tIns="45720" rIns="91440" bIns="45720" anchor="t"/>
          <a:lstStyle/>
          <a:p>
            <a:pPr fontAlgn="base"/>
            <a:r>
              <a:rPr lang="en-US" b="1" dirty="0"/>
              <a:t>Modul 5 — FØDEVAREINNOVATION OG DIGITALE FÆRDIGHEDER TIL FREMTIDEN</a:t>
            </a:r>
            <a:r>
              <a:rPr lang="en-US" dirty="0"/>
              <a:t> </a:t>
            </a:r>
          </a:p>
          <a:p>
            <a:pPr fontAlgn="base"/>
            <a:r>
              <a:rPr lang="en-US" i="1" dirty="0"/>
              <a:t>Teknologi, AI, fremtidige færdigheder og kompetencer</a:t>
            </a:r>
            <a:r>
              <a:rPr lang="en-US" dirty="0"/>
              <a:t> </a:t>
            </a:r>
          </a:p>
          <a:p>
            <a:pPr fontAlgn="base"/>
            <a:endParaRPr lang="en-US" dirty="0"/>
          </a:p>
          <a:p>
            <a:r>
              <a:rPr lang="en-US" i="1" dirty="0"/>
              <a:t>I dette modul vil LO1-studerende udvikle en forståelse for, hvordan digitale teknologier og værktøjer transformerer fødevaresektoren, herunder brugen af apps, smarte systemer og grundlæggende AI-applikationer, der understøtter bæredygtighed, reducerer madspild og forbedrer kommunikationen inden for fødevare-, turisme- og hotel- og restaurationsbranchen.</a:t>
            </a:r>
            <a:endParaRPr lang="en-US" i="1" dirty="0">
              <a:ea typeface="Calibri"/>
              <a:cs typeface="Calibri"/>
            </a:endParaRPr>
          </a:p>
          <a:p>
            <a:endParaRPr lang="en-US" i="1" dirty="0"/>
          </a:p>
          <a:p>
            <a:r>
              <a:rPr lang="en-US" i="1" dirty="0"/>
              <a:t>LO2-studerende vil identificere og skabe bevidsthed om de fremtidige digitale færdigheder, der kræves i et moderne fødevarelandskab, og adressere de nuværende digitale kompetencegaps i arbejdsstyrken i SMV'er inden for fødevarer, fødevareturisme og hotel- og restaurationsbranchen i hele Europa.</a:t>
            </a:r>
            <a:endParaRPr lang="en-US" i="1" dirty="0">
              <a:ea typeface="Calibri" panose="020F0502020204030204"/>
              <a:cs typeface="Calibri" panose="020F0502020204030204"/>
            </a:endParaRPr>
          </a:p>
          <a:p>
            <a:endParaRPr lang="en-US" i="1" dirty="0">
              <a:ea typeface="Calibri" panose="020F0502020204030204"/>
              <a:cs typeface="Calibri" panose="020F0502020204030204"/>
            </a:endParaRPr>
          </a:p>
          <a:p>
            <a:pPr fontAlgn="base"/>
            <a:endParaRPr lang="en-US" dirty="0"/>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992221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DETTE MODUL OG LÆRINGSMÅLENE</a:t>
            </a:r>
          </a:p>
        </p:txBody>
      </p:sp>
    </p:spTree>
    <p:extLst>
      <p:ext uri="{BB962C8B-B14F-4D97-AF65-F5344CB8AC3E}">
        <p14:creationId xmlns:p14="http://schemas.microsoft.com/office/powerpoint/2010/main" val="2426038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715B3F-36C6-1744-A818-1C313751D24C}"/>
              </a:ext>
            </a:extLst>
          </p:cNvPr>
          <p:cNvSpPr>
            <a:spLocks noGrp="1"/>
          </p:cNvSpPr>
          <p:nvPr>
            <p:ph type="body" sz="quarter" idx="18"/>
          </p:nvPr>
        </p:nvSpPr>
        <p:spPr>
          <a:xfrm>
            <a:off x="4840611" y="614687"/>
            <a:ext cx="6341766" cy="5166427"/>
          </a:xfrm>
        </p:spPr>
        <p:txBody>
          <a:bodyPr/>
          <a:lstStyle/>
          <a:p>
            <a:r>
              <a:rPr lang="en-US" sz="2200" dirty="0"/>
              <a:t>I dette modul har du undersøgt, hvordan digitale værktøjer og grundlæggende kunstig intelligens ændrer fødevare-, turisme- og hotel- og restaurationsbranchen. Du har lært, hvordan teknologi kan bidrage til at reducere madspild, fremme bæredygtighed, forbedre kommunikationen og gøre fødevaresystemerne mere effektive og gennemsigtige.</a:t>
            </a:r>
          </a:p>
          <a:p>
            <a:endParaRPr lang="en-US" sz="2200" dirty="0"/>
          </a:p>
          <a:p>
            <a:r>
              <a:rPr lang="en-US" sz="2200" dirty="0"/>
              <a:t>Du har også opdaget de fremtidige kompetencer, der er nødvendige for at arbejde trygt i et moderne fødevaremiljø, herunder digital bevidsthed, bæredygtighedstænkning, grundlæggende datakompetencer og kreativ digital kommunikation. Disse kompetencer vil hjælpe dig med at tilpasse dig forandringer og bidrage positivt til mere bæredygtige fødevaresystemer, når du går ind i professionelle roller.</a:t>
            </a:r>
            <a:endParaRPr lang="en-IE" sz="2200" dirty="0"/>
          </a:p>
        </p:txBody>
      </p:sp>
      <p:sp>
        <p:nvSpPr>
          <p:cNvPr id="3" name="Text Placeholder 2">
            <a:extLst>
              <a:ext uri="{FF2B5EF4-FFF2-40B4-BE49-F238E27FC236}">
                <a16:creationId xmlns:a16="http://schemas.microsoft.com/office/drawing/2014/main" id="{AC7B1CCE-488C-0036-0B96-9F37139E220E}"/>
              </a:ext>
            </a:extLst>
          </p:cNvPr>
          <p:cNvSpPr>
            <a:spLocks noGrp="1"/>
          </p:cNvSpPr>
          <p:nvPr>
            <p:ph type="body" sz="quarter" idx="16"/>
          </p:nvPr>
        </p:nvSpPr>
        <p:spPr/>
        <p:txBody>
          <a:bodyPr/>
          <a:lstStyle/>
          <a:p>
            <a:r>
              <a:rPr lang="en-IE" dirty="0"/>
              <a:t>KONKLUSION</a:t>
            </a:r>
          </a:p>
        </p:txBody>
      </p:sp>
      <p:grpSp>
        <p:nvGrpSpPr>
          <p:cNvPr id="4" name="Graphic 3">
            <a:extLst>
              <a:ext uri="{FF2B5EF4-FFF2-40B4-BE49-F238E27FC236}">
                <a16:creationId xmlns:a16="http://schemas.microsoft.com/office/drawing/2014/main" id="{AED4943C-7C8D-9AAC-CE75-5E85408BFC55}"/>
              </a:ext>
            </a:extLst>
          </p:cNvPr>
          <p:cNvGrpSpPr/>
          <p:nvPr/>
        </p:nvGrpSpPr>
        <p:grpSpPr>
          <a:xfrm>
            <a:off x="895134" y="2246781"/>
            <a:ext cx="2032544" cy="2006646"/>
            <a:chOff x="8424689" y="1951807"/>
            <a:chExt cx="1086136" cy="1105415"/>
          </a:xfrm>
          <a:solidFill>
            <a:schemeClr val="bg1"/>
          </a:solidFill>
        </p:grpSpPr>
        <p:grpSp>
          <p:nvGrpSpPr>
            <p:cNvPr id="5" name="Graphic 3">
              <a:extLst>
                <a:ext uri="{FF2B5EF4-FFF2-40B4-BE49-F238E27FC236}">
                  <a16:creationId xmlns:a16="http://schemas.microsoft.com/office/drawing/2014/main" id="{E0C1AD2B-509E-5D42-401D-5C215BD431CA}"/>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588CE84D-C66F-E210-7E28-1FD6C6516809}"/>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C2251D31-994F-316D-FCA0-04F61899F201}"/>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8CEA0900-B804-5821-3F27-FEF284C92DB5}"/>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21BF5A5B-3972-909D-AEAC-292D09A6565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AF5F1F5A-69FD-B182-610A-41393D264A1C}"/>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C3C4199D-5639-780E-ADEB-034C2C1099B5}"/>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67601C9F-FD21-2C30-2C87-2C2513B06C0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5EEE0485-E3E7-2434-F505-E24181A1F06C}"/>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C233EF51-3C49-28FB-E7F6-2DA275F3BC12}"/>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EBDDE92E-5096-94D4-703D-F4FA72EFBA13}"/>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ECAB51A5-C28B-4D85-5EF6-ACE3798A0F98}"/>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D6CD309E-8594-8BE7-0F6A-8C1A0C0666C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4B3289A7-4CD2-C41D-3CC3-D332C305D9CA}"/>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56354CF2-62EE-8548-7806-E8737CF53153}"/>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46761457-5BC6-D4CF-994A-2BD845FB8B5C}"/>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CF44D181-481E-9D5F-4539-F0293FBCC896}"/>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63A5D554-798F-6AEC-227C-37FBFA24B71B}"/>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69811047-44AA-A8B9-756D-C93C4A2E810E}"/>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46112AB0-03BB-28E2-E052-CDCA8FD066BA}"/>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80F2FCCD-94B4-D486-76A2-717C7338115C}"/>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6429881B-EACF-8BE8-D7E4-5F4307CA6296}"/>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AC230F81-DABB-91AB-AF3A-2A4903EE612D}"/>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DB283D4A-3B55-6671-CA9F-F9ED8D2BBD8C}"/>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2E3E5155-D9B6-430B-5A7F-FCB4FE3B3C14}"/>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DBA41304-BFD9-90C8-07ED-C31E5BDEEE10}"/>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4D7E447F-2C86-1DC8-21B7-98B4116550E1}"/>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2D267A30-00D2-DAB6-1AAE-1979E774D5F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F36BBAFD-A142-67DE-37F3-2AF0025738C7}"/>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6F974247-847C-6159-0ECC-CF97C92BB3A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F2D637E5-4B73-30CE-71BF-0B273CAD7806}"/>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9B86E721-F93A-CA2B-2ACA-302BAF14EB5E}"/>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74940E02-91EF-79F2-7F16-411836167F28}"/>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287C833E-4112-E739-B1FE-68DEDE81483F}"/>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06345037-3498-B7E7-BB37-B0C841902966}"/>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26F46"/>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46E329CD-A7AD-876A-581A-574FE5624BDA}"/>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26F46"/>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4AE40434-3309-BCE6-5162-45A8A12CDBC2}"/>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26F46"/>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535DB599-5B73-90AB-B1BD-90BB7D7694A8}"/>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26F46"/>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32031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AB3A7E-EA57-79C0-AA38-50825D30B553}"/>
              </a:ext>
            </a:extLst>
          </p:cNvPr>
          <p:cNvSpPr>
            <a:spLocks noGrp="1"/>
          </p:cNvSpPr>
          <p:nvPr>
            <p:ph type="body" sz="quarter" idx="16"/>
          </p:nvPr>
        </p:nvSpPr>
        <p:spPr/>
        <p:txBody>
          <a:bodyPr lIns="91440" tIns="45720" rIns="91440" bIns="45720" anchor="t">
            <a:noAutofit/>
          </a:bodyPr>
          <a:lstStyle/>
          <a:p>
            <a:r>
              <a:rPr lang="en-US" dirty="0">
                <a:ea typeface="Calibri"/>
                <a:cs typeface="Calibri"/>
              </a:rPr>
              <a:t>Anbefalet læsning eller film....</a:t>
            </a:r>
            <a:endParaRPr lang="en-US" dirty="0"/>
          </a:p>
        </p:txBody>
      </p:sp>
      <p:pic>
        <p:nvPicPr>
          <p:cNvPr id="4" name="Picture 3" descr="A cover of a book&#10;&#10;AI-generated content may be incorrect.">
            <a:hlinkClick r:id="rId3"/>
            <a:extLst>
              <a:ext uri="{FF2B5EF4-FFF2-40B4-BE49-F238E27FC236}">
                <a16:creationId xmlns:a16="http://schemas.microsoft.com/office/drawing/2014/main" id="{C1B69269-CC8B-7DEE-EDFF-3B6F8ADE827D}"/>
              </a:ext>
            </a:extLst>
          </p:cNvPr>
          <p:cNvPicPr>
            <a:picLocks noChangeAspect="1"/>
          </p:cNvPicPr>
          <p:nvPr/>
        </p:nvPicPr>
        <p:blipFill>
          <a:blip r:embed="rId4"/>
          <a:stretch>
            <a:fillRect/>
          </a:stretch>
        </p:blipFill>
        <p:spPr>
          <a:xfrm>
            <a:off x="1009894" y="1900115"/>
            <a:ext cx="1809750" cy="2667000"/>
          </a:xfrm>
          <a:prstGeom prst="rect">
            <a:avLst/>
          </a:prstGeom>
        </p:spPr>
      </p:pic>
      <p:pic>
        <p:nvPicPr>
          <p:cNvPr id="5" name="Picture 4" descr="The future of food">
            <a:hlinkClick r:id="rId5"/>
            <a:extLst>
              <a:ext uri="{FF2B5EF4-FFF2-40B4-BE49-F238E27FC236}">
                <a16:creationId xmlns:a16="http://schemas.microsoft.com/office/drawing/2014/main" id="{54E95002-1D5B-E682-0121-B33B263A06E1}"/>
              </a:ext>
            </a:extLst>
          </p:cNvPr>
          <p:cNvPicPr>
            <a:picLocks noChangeAspect="1"/>
          </p:cNvPicPr>
          <p:nvPr/>
        </p:nvPicPr>
        <p:blipFill>
          <a:blip r:embed="rId6"/>
          <a:stretch>
            <a:fillRect/>
          </a:stretch>
        </p:blipFill>
        <p:spPr>
          <a:xfrm>
            <a:off x="3347183" y="1900359"/>
            <a:ext cx="1834174" cy="2676281"/>
          </a:xfrm>
          <a:prstGeom prst="rect">
            <a:avLst/>
          </a:prstGeom>
        </p:spPr>
      </p:pic>
      <p:pic>
        <p:nvPicPr>
          <p:cNvPr id="6" name="Online Media 5" title="The Future Of Food - Documentary - 2004">
            <a:hlinkClick r:id="" action="ppaction://noaction"/>
            <a:extLst>
              <a:ext uri="{FF2B5EF4-FFF2-40B4-BE49-F238E27FC236}">
                <a16:creationId xmlns:a16="http://schemas.microsoft.com/office/drawing/2014/main" id="{42827D01-7716-4BAA-9595-B98D5F4AA2F5}"/>
              </a:ext>
            </a:extLst>
          </p:cNvPr>
          <p:cNvPicPr>
            <a:picLocks noRot="1" noChangeAspect="1"/>
          </p:cNvPicPr>
          <p:nvPr>
            <a:videoFile r:link="rId1"/>
          </p:nvPr>
        </p:nvPicPr>
        <p:blipFill>
          <a:blip r:embed="rId7"/>
          <a:stretch>
            <a:fillRect/>
          </a:stretch>
        </p:blipFill>
        <p:spPr>
          <a:xfrm>
            <a:off x="5406048" y="1922844"/>
            <a:ext cx="5443538" cy="3130062"/>
          </a:xfrm>
          <a:prstGeom prst="rect">
            <a:avLst/>
          </a:prstGeom>
        </p:spPr>
      </p:pic>
      <p:grpSp>
        <p:nvGrpSpPr>
          <p:cNvPr id="7" name="Graphic 4">
            <a:extLst>
              <a:ext uri="{FF2B5EF4-FFF2-40B4-BE49-F238E27FC236}">
                <a16:creationId xmlns:a16="http://schemas.microsoft.com/office/drawing/2014/main" id="{BA1DF845-BB34-28CC-E825-CCD652C6524D}"/>
              </a:ext>
            </a:extLst>
          </p:cNvPr>
          <p:cNvGrpSpPr/>
          <p:nvPr/>
        </p:nvGrpSpPr>
        <p:grpSpPr>
          <a:xfrm rot="19400328">
            <a:off x="4852287" y="5145690"/>
            <a:ext cx="527133" cy="1065099"/>
            <a:chOff x="9129274" y="2719113"/>
            <a:chExt cx="717139" cy="1386497"/>
          </a:xfrm>
          <a:solidFill>
            <a:srgbClr val="292668"/>
          </a:solidFill>
        </p:grpSpPr>
        <p:grpSp>
          <p:nvGrpSpPr>
            <p:cNvPr id="8" name="Graphic 4">
              <a:extLst>
                <a:ext uri="{FF2B5EF4-FFF2-40B4-BE49-F238E27FC236}">
                  <a16:creationId xmlns:a16="http://schemas.microsoft.com/office/drawing/2014/main" id="{083EFE80-7587-B0D6-E4D7-05DF66618662}"/>
                </a:ext>
              </a:extLst>
            </p:cNvPr>
            <p:cNvGrpSpPr/>
            <p:nvPr/>
          </p:nvGrpSpPr>
          <p:grpSpPr>
            <a:xfrm>
              <a:off x="9159507" y="2719113"/>
              <a:ext cx="446280" cy="440141"/>
              <a:chOff x="9159507" y="2719113"/>
              <a:chExt cx="446280" cy="440141"/>
            </a:xfrm>
            <a:grpFill/>
          </p:grpSpPr>
          <p:sp>
            <p:nvSpPr>
              <p:cNvPr id="17" name="Freeform 21">
                <a:extLst>
                  <a:ext uri="{FF2B5EF4-FFF2-40B4-BE49-F238E27FC236}">
                    <a16:creationId xmlns:a16="http://schemas.microsoft.com/office/drawing/2014/main" id="{272970DF-B07B-35AF-0310-84F1BCCD538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26F46"/>
              </a:solidFill>
              <a:ln w="12931" cap="flat">
                <a:noFill/>
                <a:prstDash val="solid"/>
                <a:miter/>
              </a:ln>
            </p:spPr>
            <p:txBody>
              <a:bodyPr rtlCol="0" anchor="ctr"/>
              <a:lstStyle/>
              <a:p>
                <a:endParaRPr lang="en-US"/>
              </a:p>
            </p:txBody>
          </p:sp>
          <p:sp>
            <p:nvSpPr>
              <p:cNvPr id="18" name="Freeform 22">
                <a:extLst>
                  <a:ext uri="{FF2B5EF4-FFF2-40B4-BE49-F238E27FC236}">
                    <a16:creationId xmlns:a16="http://schemas.microsoft.com/office/drawing/2014/main" id="{571EAAB4-EF5B-470D-82EA-2E86FB5DB3A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26F46"/>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3FB72D58-A86F-6DAB-3BE1-915235AEC368}"/>
                </a:ext>
              </a:extLst>
            </p:cNvPr>
            <p:cNvGrpSpPr/>
            <p:nvPr/>
          </p:nvGrpSpPr>
          <p:grpSpPr>
            <a:xfrm>
              <a:off x="9129274" y="2893887"/>
              <a:ext cx="717139" cy="1211724"/>
              <a:chOff x="9129274" y="2893887"/>
              <a:chExt cx="717139" cy="1211724"/>
            </a:xfrm>
            <a:grpFill/>
          </p:grpSpPr>
          <p:sp>
            <p:nvSpPr>
              <p:cNvPr id="10" name="Freeform 14">
                <a:extLst>
                  <a:ext uri="{FF2B5EF4-FFF2-40B4-BE49-F238E27FC236}">
                    <a16:creationId xmlns:a16="http://schemas.microsoft.com/office/drawing/2014/main" id="{E1D1E319-B84C-38CE-6399-2BD1B4E4BF0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15">
                <a:extLst>
                  <a:ext uri="{FF2B5EF4-FFF2-40B4-BE49-F238E27FC236}">
                    <a16:creationId xmlns:a16="http://schemas.microsoft.com/office/drawing/2014/main" id="{D92E51AB-970D-B814-2294-0D71249B19F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652763A7-3634-1B6C-A415-AE430887C10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17">
                <a:extLst>
                  <a:ext uri="{FF2B5EF4-FFF2-40B4-BE49-F238E27FC236}">
                    <a16:creationId xmlns:a16="http://schemas.microsoft.com/office/drawing/2014/main" id="{246A7912-1C97-5865-5E58-0C2149F6729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18">
                <a:extLst>
                  <a:ext uri="{FF2B5EF4-FFF2-40B4-BE49-F238E27FC236}">
                    <a16:creationId xmlns:a16="http://schemas.microsoft.com/office/drawing/2014/main" id="{4902CEF6-5E3A-B90D-9D23-E452C964F8C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F272A388-1A58-A58D-839D-58EF8B17907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08159372-164E-57D9-E07A-E4568C6B4CC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720190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C2C98D1A-3AAA-2855-EC44-CE1FF1EE1B1D}"/>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3F3FB26F-94EA-58F8-4C25-D213BCD4D0D3}"/>
              </a:ext>
            </a:extLst>
          </p:cNvPr>
          <p:cNvSpPr>
            <a:spLocks noGrp="1"/>
          </p:cNvSpPr>
          <p:nvPr>
            <p:ph type="body" sz="quarter" idx="19"/>
          </p:nvPr>
        </p:nvSpPr>
        <p:spPr>
          <a:xfrm>
            <a:off x="715618" y="3737113"/>
            <a:ext cx="10296939" cy="1412802"/>
          </a:xfrm>
        </p:spPr>
        <p:txBody>
          <a:bodyPr/>
          <a:lstStyle/>
          <a:p>
            <a:pPr algn="ctr">
              <a:lnSpc>
                <a:spcPts val="3000"/>
              </a:lnSpc>
              <a:spcBef>
                <a:spcPts val="0"/>
              </a:spcBef>
            </a:pPr>
            <a:r>
              <a:rPr lang="en-US" sz="3200" b="1" i="1" dirty="0">
                <a:solidFill>
                  <a:srgbClr val="292668"/>
                </a:solidFill>
                <a:latin typeface="Calibri" panose="020F0502020204030204" pitchFamily="34" charset="0"/>
                <a:cs typeface="Calibri" panose="020F0502020204030204" pitchFamily="34" charset="0"/>
              </a:rPr>
              <a:t>Teknologiens fremskridt bygger på, at den integreres, så man slet ikke lægger mærke til den.</a:t>
            </a:r>
          </a:p>
        </p:txBody>
      </p:sp>
      <p:sp>
        <p:nvSpPr>
          <p:cNvPr id="16" name="Text Placeholder 14">
            <a:extLst>
              <a:ext uri="{FF2B5EF4-FFF2-40B4-BE49-F238E27FC236}">
                <a16:creationId xmlns:a16="http://schemas.microsoft.com/office/drawing/2014/main" id="{9D317559-EBE8-C4A2-5DF7-166E484B6DB6}"/>
              </a:ext>
            </a:extLst>
          </p:cNvPr>
          <p:cNvSpPr txBox="1">
            <a:spLocks/>
          </p:cNvSpPr>
          <p:nvPr/>
        </p:nvSpPr>
        <p:spPr>
          <a:xfrm>
            <a:off x="795129" y="5267739"/>
            <a:ext cx="10098157" cy="630924"/>
          </a:xfrm>
          <a:prstGeom prst="rect">
            <a:avLst/>
          </a:prstGeom>
          <a:noFill/>
          <a:ln>
            <a:noFill/>
          </a:ln>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30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t>— </a:t>
            </a:r>
            <a:r>
              <a:rPr lang="en-IE" sz="2400" i="1" dirty="0"/>
              <a:t>Bill Gates</a:t>
            </a:r>
            <a:endParaRPr lang="en-IE" sz="2400" b="1" i="0" dirty="0">
              <a:solidFill>
                <a:srgbClr val="F26F46"/>
              </a:solidFill>
            </a:endParaRPr>
          </a:p>
        </p:txBody>
      </p:sp>
      <p:grpSp>
        <p:nvGrpSpPr>
          <p:cNvPr id="17" name="Group 16">
            <a:extLst>
              <a:ext uri="{FF2B5EF4-FFF2-40B4-BE49-F238E27FC236}">
                <a16:creationId xmlns:a16="http://schemas.microsoft.com/office/drawing/2014/main" id="{72F81353-4481-D709-2B3B-708AFFBDFB08}"/>
              </a:ext>
            </a:extLst>
          </p:cNvPr>
          <p:cNvGrpSpPr/>
          <p:nvPr/>
        </p:nvGrpSpPr>
        <p:grpSpPr>
          <a:xfrm>
            <a:off x="6209802" y="2653951"/>
            <a:ext cx="1487826" cy="1083162"/>
            <a:chOff x="3400450" y="986392"/>
            <a:chExt cx="1487826" cy="1083162"/>
          </a:xfrm>
        </p:grpSpPr>
        <p:sp>
          <p:nvSpPr>
            <p:cNvPr id="18" name="Freeform 17">
              <a:extLst>
                <a:ext uri="{FF2B5EF4-FFF2-40B4-BE49-F238E27FC236}">
                  <a16:creationId xmlns:a16="http://schemas.microsoft.com/office/drawing/2014/main" id="{20364B7C-729C-C6F6-40F1-3CE6180EC16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A94A0FC-10FF-4CED-1CCB-64FA1D6DFF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07964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TAK</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876217" y="3943148"/>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FFFFFF"/>
                </a:solidFill>
                <a:uFillTx/>
                <a:latin typeface="Calibri"/>
              </a:rPr>
              <a:t>Følg vores rejse</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3">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b="-328"/>
          <a:stretch/>
        </p:blipFill>
        <p:spPr>
          <a:xfrm>
            <a:off x="388401"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649216" y="2312369"/>
            <a:ext cx="6848685" cy="2809703"/>
          </a:xfrm>
        </p:spPr>
        <p:txBody>
          <a:bodyPr/>
          <a:lstStyle/>
          <a:p>
            <a:r>
              <a:rPr lang="en-US" dirty="0"/>
              <a:t>Det europæiske fødevarelandskab er under forandring. Fødevaresystemerne gennemgår en transformation som følge af </a:t>
            </a:r>
            <a:r>
              <a:rPr lang="en-US" b="1" dirty="0"/>
              <a:t>klimapåvirkninger, mangel på</a:t>
            </a:r>
            <a:r>
              <a:rPr lang="en-US" b="1" dirty="0" err="1"/>
              <a:t> arbejdskraft </a:t>
            </a:r>
            <a:r>
              <a:rPr lang="en-US" b="1" dirty="0"/>
              <a:t>og stigende forventninger til bæredygtighed</a:t>
            </a:r>
            <a:r>
              <a:rPr lang="en-US" dirty="0"/>
              <a:t>. </a:t>
            </a:r>
            <a:r>
              <a:rPr lang="en-US" sz="2000" dirty="0"/>
              <a:t>Se modul 2 for mere information om bæredygtighed.</a:t>
            </a:r>
          </a:p>
          <a:p>
            <a:r>
              <a:rPr lang="en-US" dirty="0"/>
              <a:t>Digital tillid er blevet afgørende for modstandsdygtighed og innovation.</a:t>
            </a:r>
          </a:p>
          <a:p>
            <a:r>
              <a:rPr lang="en-US" b="1" dirty="0">
                <a:solidFill>
                  <a:srgbClr val="F26F46"/>
                </a:solidFill>
              </a:rPr>
              <a:t>Fakta: </a:t>
            </a:r>
            <a:r>
              <a:rPr lang="en-US" b="1" dirty="0">
                <a:hlinkClick r:id="rId4"/>
              </a:rPr>
              <a:t>EU's "Fra jord til bord"-strategi </a:t>
            </a:r>
            <a:r>
              <a:rPr lang="en-US" dirty="0"/>
              <a:t>identificerer </a:t>
            </a:r>
            <a:r>
              <a:rPr lang="en-US" dirty="0" err="1"/>
              <a:t>digitalisering </a:t>
            </a:r>
            <a:r>
              <a:rPr lang="en-US" dirty="0"/>
              <a:t>som en nøglefaktor for en bæredygtig omstilling af fødevareområdet.</a:t>
            </a:r>
          </a:p>
        </p:txBody>
      </p:sp>
      <p:sp>
        <p:nvSpPr>
          <p:cNvPr id="13" name="Rectangle 12">
            <a:extLst>
              <a:ext uri="{FF2B5EF4-FFF2-40B4-BE49-F238E27FC236}">
                <a16:creationId xmlns:a16="http://schemas.microsoft.com/office/drawing/2014/main" id="{F5B3DF5B-B659-D26B-965C-36176B3B9B03}"/>
              </a:ext>
            </a:extLst>
          </p:cNvPr>
          <p:cNvSpPr/>
          <p:nvPr/>
        </p:nvSpPr>
        <p:spPr>
          <a:xfrm>
            <a:off x="3883721" y="397997"/>
            <a:ext cx="5977744" cy="1780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397997"/>
            <a:ext cx="5882975" cy="1200329"/>
          </a:xfrm>
          <a:prstGeom prst="rect">
            <a:avLst/>
          </a:prstGeom>
          <a:noFill/>
        </p:spPr>
        <p:txBody>
          <a:bodyPr wrap="square" rtlCol="0">
            <a:spAutoFit/>
          </a:bodyPr>
          <a:lstStyle/>
          <a:p>
            <a:r>
              <a:rPr lang="en-US" sz="3600" b="1" dirty="0">
                <a:solidFill>
                  <a:srgbClr val="F26F46"/>
                </a:solidFill>
                <a:latin typeface="Calibri" panose="020F0502020204030204" pitchFamily="34" charset="0"/>
                <a:cs typeface="Calibri" panose="020F0502020204030204" pitchFamily="34" charset="0"/>
              </a:rPr>
              <a:t>Hvorfor digitale færdigheder er vigtige for fødevarer og bæredygtighed</a:t>
            </a: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11B0FF-23A1-76E5-61BF-5AB38A4EB2F8}"/>
              </a:ext>
            </a:extLst>
          </p:cNvPr>
          <p:cNvSpPr>
            <a:spLocks noGrp="1"/>
          </p:cNvSpPr>
          <p:nvPr>
            <p:ph type="body" sz="quarter" idx="16"/>
          </p:nvPr>
        </p:nvSpPr>
        <p:spPr/>
        <p:txBody>
          <a:bodyPr/>
          <a:lstStyle/>
          <a:p>
            <a:r>
              <a:rPr lang="en-IE" dirty="0"/>
              <a:t>Hvorfor digitale kompetencer er vigtige</a:t>
            </a:r>
          </a:p>
        </p:txBody>
      </p:sp>
      <p:sp>
        <p:nvSpPr>
          <p:cNvPr id="4" name="Text Placeholder 1">
            <a:extLst>
              <a:ext uri="{FF2B5EF4-FFF2-40B4-BE49-F238E27FC236}">
                <a16:creationId xmlns:a16="http://schemas.microsoft.com/office/drawing/2014/main" id="{4E490BC4-8C2A-88FB-0865-AB628125F99E}"/>
              </a:ext>
            </a:extLst>
          </p:cNvPr>
          <p:cNvSpPr txBox="1">
            <a:spLocks/>
          </p:cNvSpPr>
          <p:nvPr/>
        </p:nvSpPr>
        <p:spPr>
          <a:xfrm>
            <a:off x="31685" y="2607370"/>
            <a:ext cx="6762939" cy="36714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Arial" panose="020B0604020202020204" pitchFamily="34" charset="0"/>
              <a:buNone/>
            </a:pPr>
            <a:r>
              <a:rPr lang="en-US" sz="2400" dirty="0">
                <a:solidFill>
                  <a:srgbClr val="292668"/>
                </a:solidFill>
              </a:rPr>
              <a:t>SMV'er inden for fødevarer, turisme og hotel- og restaurationsbranchen, der </a:t>
            </a:r>
            <a:r>
              <a:rPr lang="en-US" sz="2400" b="1" dirty="0">
                <a:solidFill>
                  <a:srgbClr val="292668"/>
                </a:solidFill>
              </a:rPr>
              <a:t>ikke investerer </a:t>
            </a:r>
            <a:r>
              <a:rPr lang="en-US" sz="2400" dirty="0">
                <a:solidFill>
                  <a:srgbClr val="292668"/>
                </a:solidFill>
              </a:rPr>
              <a:t>i den digitale og grønne omstilling, står over for:</a:t>
            </a:r>
          </a:p>
          <a:p>
            <a:pPr marL="720000" indent="-432000">
              <a:spcBef>
                <a:spcPts val="600"/>
              </a:spcBef>
            </a:pPr>
            <a:r>
              <a:rPr lang="en-US" sz="2400" b="1" dirty="0">
                <a:solidFill>
                  <a:srgbClr val="292668"/>
                </a:solidFill>
              </a:rPr>
              <a:t>Højere driftsomkostninger</a:t>
            </a:r>
          </a:p>
          <a:p>
            <a:pPr marL="720000" indent="-432000">
              <a:spcBef>
                <a:spcPts val="600"/>
              </a:spcBef>
            </a:pPr>
            <a:r>
              <a:rPr lang="en-US" sz="2400" b="1" dirty="0">
                <a:solidFill>
                  <a:srgbClr val="292668"/>
                </a:solidFill>
              </a:rPr>
              <a:t>Risici for manglende overholdelse af lovgivningen</a:t>
            </a:r>
          </a:p>
          <a:p>
            <a:pPr marL="720000" indent="-432000">
              <a:spcBef>
                <a:spcPts val="600"/>
              </a:spcBef>
            </a:pPr>
            <a:r>
              <a:rPr lang="en-US" sz="2400" b="1" dirty="0">
                <a:solidFill>
                  <a:srgbClr val="292668"/>
                </a:solidFill>
              </a:rPr>
              <a:t>Tab af konkurrenceevne</a:t>
            </a:r>
          </a:p>
          <a:p>
            <a:pPr marL="720000" indent="-432000">
              <a:spcBef>
                <a:spcPts val="600"/>
              </a:spcBef>
            </a:pPr>
            <a:r>
              <a:rPr lang="en-US" sz="2400" b="1" dirty="0">
                <a:solidFill>
                  <a:srgbClr val="292668"/>
                </a:solidFill>
              </a:rPr>
              <a:t>Manglende evne til at tiltrække personale</a:t>
            </a:r>
          </a:p>
          <a:p>
            <a:pPr marL="720000" indent="-432000">
              <a:spcBef>
                <a:spcPts val="600"/>
              </a:spcBef>
            </a:pPr>
            <a:r>
              <a:rPr lang="en-US" sz="2400" b="1" dirty="0">
                <a:solidFill>
                  <a:srgbClr val="292668"/>
                </a:solidFill>
              </a:rPr>
              <a:t>Dårligt omdømme blandt yngre gæster</a:t>
            </a:r>
          </a:p>
          <a:p>
            <a:pPr marL="720000" indent="-432000">
              <a:spcBef>
                <a:spcPts val="600"/>
              </a:spcBef>
            </a:pPr>
            <a:r>
              <a:rPr lang="en-US" sz="2400" b="1" dirty="0">
                <a:solidFill>
                  <a:srgbClr val="292668"/>
                </a:solidFill>
              </a:rPr>
              <a:t>Begrænset adgang til finansiering og partnerskaber</a:t>
            </a:r>
          </a:p>
          <a:p>
            <a:pPr indent="0"/>
            <a:endParaRPr lang="en-IE" sz="2400" dirty="0">
              <a:solidFill>
                <a:srgbClr val="292668"/>
              </a:solidFill>
            </a:endParaRPr>
          </a:p>
        </p:txBody>
      </p:sp>
      <p:sp>
        <p:nvSpPr>
          <p:cNvPr id="5" name="TextBox 4">
            <a:extLst>
              <a:ext uri="{FF2B5EF4-FFF2-40B4-BE49-F238E27FC236}">
                <a16:creationId xmlns:a16="http://schemas.microsoft.com/office/drawing/2014/main" id="{02E944F7-C89B-3F65-161B-1AB3C99431FA}"/>
              </a:ext>
            </a:extLst>
          </p:cNvPr>
          <p:cNvSpPr txBox="1"/>
          <p:nvPr/>
        </p:nvSpPr>
        <p:spPr>
          <a:xfrm>
            <a:off x="6853471" y="2419629"/>
            <a:ext cx="2009870" cy="1015663"/>
          </a:xfrm>
          <a:prstGeom prst="rect">
            <a:avLst/>
          </a:prstGeom>
          <a:noFill/>
        </p:spPr>
        <p:txBody>
          <a:bodyPr wrap="square" rtlCol="0">
            <a:spAutoFit/>
          </a:bodyPr>
          <a:lstStyle/>
          <a:p>
            <a:r>
              <a:rPr lang="en-IE" sz="6000" dirty="0">
                <a:solidFill>
                  <a:srgbClr val="F26F46"/>
                </a:solidFill>
                <a:effectLst>
                  <a:outerShdw blurRad="38100" dist="38100" dir="2700000" algn="tl">
                    <a:srgbClr val="000000">
                      <a:alpha val="43137"/>
                    </a:srgbClr>
                  </a:outerShdw>
                </a:effectLst>
              </a:rPr>
              <a:t>27 %</a:t>
            </a:r>
          </a:p>
        </p:txBody>
      </p:sp>
      <p:sp>
        <p:nvSpPr>
          <p:cNvPr id="6" name="TextBox 5">
            <a:extLst>
              <a:ext uri="{FF2B5EF4-FFF2-40B4-BE49-F238E27FC236}">
                <a16:creationId xmlns:a16="http://schemas.microsoft.com/office/drawing/2014/main" id="{34B2A107-785E-A758-1DB1-E2DEF383DC69}"/>
              </a:ext>
            </a:extLst>
          </p:cNvPr>
          <p:cNvSpPr txBox="1"/>
          <p:nvPr/>
        </p:nvSpPr>
        <p:spPr>
          <a:xfrm>
            <a:off x="6581866" y="3741524"/>
            <a:ext cx="2009870" cy="1015663"/>
          </a:xfrm>
          <a:prstGeom prst="rect">
            <a:avLst/>
          </a:prstGeom>
          <a:noFill/>
        </p:spPr>
        <p:txBody>
          <a:bodyPr wrap="square" rtlCol="0">
            <a:spAutoFit/>
          </a:bodyPr>
          <a:lstStyle/>
          <a:p>
            <a:r>
              <a:rPr lang="en-IE" sz="6000" dirty="0">
                <a:solidFill>
                  <a:srgbClr val="F26F46"/>
                </a:solidFill>
                <a:effectLst>
                  <a:outerShdw blurRad="38100" dist="38100" dir="2700000" algn="tl">
                    <a:srgbClr val="000000">
                      <a:alpha val="43137"/>
                    </a:srgbClr>
                  </a:outerShdw>
                </a:effectLst>
              </a:rPr>
              <a:t>&gt;30 %</a:t>
            </a:r>
          </a:p>
        </p:txBody>
      </p:sp>
      <p:sp>
        <p:nvSpPr>
          <p:cNvPr id="7" name="TextBox 6">
            <a:extLst>
              <a:ext uri="{FF2B5EF4-FFF2-40B4-BE49-F238E27FC236}">
                <a16:creationId xmlns:a16="http://schemas.microsoft.com/office/drawing/2014/main" id="{1DF5EF7B-5D4E-A209-BEDD-12D6AF03056B}"/>
              </a:ext>
            </a:extLst>
          </p:cNvPr>
          <p:cNvSpPr txBox="1"/>
          <p:nvPr/>
        </p:nvSpPr>
        <p:spPr>
          <a:xfrm>
            <a:off x="6957586" y="5217000"/>
            <a:ext cx="1801640" cy="1015663"/>
          </a:xfrm>
          <a:prstGeom prst="rect">
            <a:avLst/>
          </a:prstGeom>
          <a:noFill/>
        </p:spPr>
        <p:txBody>
          <a:bodyPr wrap="square" rtlCol="0">
            <a:spAutoFit/>
          </a:bodyPr>
          <a:lstStyle/>
          <a:p>
            <a:r>
              <a:rPr lang="en-IE" sz="6000" dirty="0">
                <a:solidFill>
                  <a:srgbClr val="F26F46"/>
                </a:solidFill>
                <a:effectLst>
                  <a:outerShdw blurRad="38100" dist="38100" dir="2700000" algn="tl">
                    <a:srgbClr val="000000">
                      <a:alpha val="43137"/>
                    </a:srgbClr>
                  </a:outerShdw>
                </a:effectLst>
              </a:rPr>
              <a:t>76</a:t>
            </a:r>
          </a:p>
        </p:txBody>
      </p:sp>
      <p:sp>
        <p:nvSpPr>
          <p:cNvPr id="8" name="TextBox 7">
            <a:extLst>
              <a:ext uri="{FF2B5EF4-FFF2-40B4-BE49-F238E27FC236}">
                <a16:creationId xmlns:a16="http://schemas.microsoft.com/office/drawing/2014/main" id="{E4AA3127-B771-37AA-475F-AB301806E197}"/>
              </a:ext>
            </a:extLst>
          </p:cNvPr>
          <p:cNvSpPr txBox="1"/>
          <p:nvPr/>
        </p:nvSpPr>
        <p:spPr>
          <a:xfrm>
            <a:off x="8591736" y="2480412"/>
            <a:ext cx="3001224" cy="1200329"/>
          </a:xfrm>
          <a:prstGeom prst="rect">
            <a:avLst/>
          </a:prstGeom>
          <a:noFill/>
        </p:spPr>
        <p:txBody>
          <a:bodyPr wrap="square">
            <a:spAutoFit/>
          </a:bodyPr>
          <a:lstStyle/>
          <a:p>
            <a:r>
              <a:rPr lang="en-US" dirty="0">
                <a:solidFill>
                  <a:srgbClr val="292668"/>
                </a:solidFill>
              </a:rPr>
              <a:t>af SMV'er inden for hotel- og restaurationsbranchen har ikke nået et grundlæggende niveau af digital intensitet (</a:t>
            </a:r>
            <a:r>
              <a:rPr lang="en-US" dirty="0">
                <a:solidFill>
                  <a:srgbClr val="292668"/>
                </a:solidFill>
                <a:hlinkClick r:id="rId2">
                  <a:extLst>
                    <a:ext uri="{A12FA001-AC4F-418D-AE19-62706E023703}">
                      <ahyp:hlinkClr xmlns:ahyp="http://schemas.microsoft.com/office/drawing/2018/hyperlinkcolor" val="tx"/>
                    </a:ext>
                  </a:extLst>
                </a:hlinkClick>
              </a:rPr>
              <a:t>Digitalisering i Europa 2025</a:t>
            </a:r>
            <a:r>
              <a:rPr lang="en-US" dirty="0">
                <a:solidFill>
                  <a:srgbClr val="292668"/>
                </a:solidFill>
              </a:rPr>
              <a:t>)</a:t>
            </a:r>
            <a:endParaRPr lang="en-IE" dirty="0">
              <a:solidFill>
                <a:srgbClr val="292668"/>
              </a:solidFill>
            </a:endParaRPr>
          </a:p>
        </p:txBody>
      </p:sp>
      <p:sp>
        <p:nvSpPr>
          <p:cNvPr id="9" name="TextBox 8">
            <a:extLst>
              <a:ext uri="{FF2B5EF4-FFF2-40B4-BE49-F238E27FC236}">
                <a16:creationId xmlns:a16="http://schemas.microsoft.com/office/drawing/2014/main" id="{9B764981-356D-1D5B-4013-4FC07FB799EC}"/>
              </a:ext>
            </a:extLst>
          </p:cNvPr>
          <p:cNvSpPr txBox="1"/>
          <p:nvPr/>
        </p:nvSpPr>
        <p:spPr>
          <a:xfrm>
            <a:off x="8591735" y="5355499"/>
            <a:ext cx="3001225" cy="923330"/>
          </a:xfrm>
          <a:prstGeom prst="rect">
            <a:avLst/>
          </a:prstGeom>
          <a:noFill/>
        </p:spPr>
        <p:txBody>
          <a:bodyPr wrap="square">
            <a:spAutoFit/>
          </a:bodyPr>
          <a:lstStyle/>
          <a:p>
            <a:r>
              <a:rPr lang="en-US" dirty="0">
                <a:solidFill>
                  <a:srgbClr val="292668"/>
                </a:solidFill>
              </a:rPr>
              <a:t>af </a:t>
            </a:r>
            <a:r>
              <a:rPr lang="en-US" dirty="0" err="1">
                <a:solidFill>
                  <a:srgbClr val="292668"/>
                </a:solidFill>
              </a:rPr>
              <a:t>rejsende </a:t>
            </a:r>
            <a:r>
              <a:rPr lang="en-US" dirty="0">
                <a:solidFill>
                  <a:srgbClr val="292668"/>
                </a:solidFill>
              </a:rPr>
              <a:t>siger, at de ønsker at rejse mere bæredygtigt (</a:t>
            </a:r>
            <a:r>
              <a:rPr lang="en-US" dirty="0">
                <a:solidFill>
                  <a:srgbClr val="292668"/>
                </a:solidFill>
                <a:hlinkClick r:id="rId3">
                  <a:extLst>
                    <a:ext uri="{A12FA001-AC4F-418D-AE19-62706E023703}">
                      <ahyp:hlinkClr xmlns:ahyp="http://schemas.microsoft.com/office/drawing/2018/hyperlinkcolor" val="tx"/>
                    </a:ext>
                  </a:extLst>
                </a:hlinkClick>
              </a:rPr>
              <a:t>Booking.com 2023</a:t>
            </a:r>
            <a:r>
              <a:rPr lang="en-US" dirty="0">
                <a:solidFill>
                  <a:srgbClr val="292668"/>
                </a:solidFill>
              </a:rPr>
              <a:t>)</a:t>
            </a:r>
            <a:endParaRPr lang="en-IE" dirty="0">
              <a:solidFill>
                <a:srgbClr val="292668"/>
              </a:solidFill>
            </a:endParaRPr>
          </a:p>
        </p:txBody>
      </p:sp>
      <p:sp>
        <p:nvSpPr>
          <p:cNvPr id="10" name="TextBox 9">
            <a:extLst>
              <a:ext uri="{FF2B5EF4-FFF2-40B4-BE49-F238E27FC236}">
                <a16:creationId xmlns:a16="http://schemas.microsoft.com/office/drawing/2014/main" id="{CE7A4164-AFA6-6DA9-C115-4C1DD16CDBEC}"/>
              </a:ext>
            </a:extLst>
          </p:cNvPr>
          <p:cNvSpPr txBox="1"/>
          <p:nvPr/>
        </p:nvSpPr>
        <p:spPr>
          <a:xfrm>
            <a:off x="8591736" y="3848367"/>
            <a:ext cx="2439909" cy="923330"/>
          </a:xfrm>
          <a:prstGeom prst="rect">
            <a:avLst/>
          </a:prstGeom>
          <a:noFill/>
        </p:spPr>
        <p:txBody>
          <a:bodyPr wrap="square">
            <a:spAutoFit/>
          </a:bodyPr>
          <a:lstStyle/>
          <a:p>
            <a:r>
              <a:rPr lang="en-US" dirty="0">
                <a:solidFill>
                  <a:srgbClr val="292668"/>
                </a:solidFill>
              </a:rPr>
              <a:t>af et hotels CO2-aftryk stammer fra mad og drikkevarer (</a:t>
            </a:r>
            <a:r>
              <a:rPr lang="en-US" dirty="0">
                <a:solidFill>
                  <a:srgbClr val="292668"/>
                </a:solidFill>
                <a:hlinkClick r:id="rId4">
                  <a:extLst>
                    <a:ext uri="{A12FA001-AC4F-418D-AE19-62706E023703}">
                      <ahyp:hlinkClr xmlns:ahyp="http://schemas.microsoft.com/office/drawing/2018/hyperlinkcolor" val="tx"/>
                    </a:ext>
                  </a:extLst>
                </a:hlinkClick>
              </a:rPr>
              <a:t>Skift</a:t>
            </a:r>
            <a:r>
              <a:rPr lang="en-US" dirty="0">
                <a:solidFill>
                  <a:srgbClr val="292668"/>
                </a:solidFill>
              </a:rPr>
              <a:t>)</a:t>
            </a:r>
            <a:endParaRPr lang="en-IE" dirty="0">
              <a:solidFill>
                <a:srgbClr val="292668"/>
              </a:solidFill>
            </a:endParaRPr>
          </a:p>
        </p:txBody>
      </p:sp>
      <p:cxnSp>
        <p:nvCxnSpPr>
          <p:cNvPr id="11" name="Straight Connector 10">
            <a:extLst>
              <a:ext uri="{FF2B5EF4-FFF2-40B4-BE49-F238E27FC236}">
                <a16:creationId xmlns:a16="http://schemas.microsoft.com/office/drawing/2014/main" id="{3B2AEF07-D4BB-A99D-C62A-FB7077098A96}"/>
              </a:ext>
            </a:extLst>
          </p:cNvPr>
          <p:cNvCxnSpPr/>
          <p:nvPr/>
        </p:nvCxnSpPr>
        <p:spPr>
          <a:xfrm>
            <a:off x="6609030" y="2412101"/>
            <a:ext cx="0" cy="3820562"/>
          </a:xfrm>
          <a:prstGeom prst="line">
            <a:avLst/>
          </a:prstGeom>
          <a:ln w="28575">
            <a:solidFill>
              <a:srgbClr val="7473B6"/>
            </a:solidFill>
          </a:ln>
        </p:spPr>
        <p:style>
          <a:lnRef idx="1">
            <a:schemeClr val="accent1"/>
          </a:lnRef>
          <a:fillRef idx="0">
            <a:schemeClr val="accent1"/>
          </a:fillRef>
          <a:effectRef idx="0">
            <a:schemeClr val="accent1"/>
          </a:effectRef>
          <a:fontRef idx="minor">
            <a:schemeClr val="tx1"/>
          </a:fontRef>
        </p:style>
      </p:cxnSp>
      <p:grpSp>
        <p:nvGrpSpPr>
          <p:cNvPr id="12" name="Graphic 3">
            <a:extLst>
              <a:ext uri="{FF2B5EF4-FFF2-40B4-BE49-F238E27FC236}">
                <a16:creationId xmlns:a16="http://schemas.microsoft.com/office/drawing/2014/main" id="{732FD058-162C-23C7-6788-2834045C1A4E}"/>
              </a:ext>
            </a:extLst>
          </p:cNvPr>
          <p:cNvGrpSpPr/>
          <p:nvPr/>
        </p:nvGrpSpPr>
        <p:grpSpPr>
          <a:xfrm>
            <a:off x="9811690" y="597832"/>
            <a:ext cx="948997" cy="948995"/>
            <a:chOff x="665400" y="3833425"/>
            <a:chExt cx="948997" cy="948995"/>
          </a:xfrm>
          <a:solidFill>
            <a:schemeClr val="bg1"/>
          </a:solidFill>
        </p:grpSpPr>
        <p:sp>
          <p:nvSpPr>
            <p:cNvPr id="13" name="Freeform 1464">
              <a:extLst>
                <a:ext uri="{FF2B5EF4-FFF2-40B4-BE49-F238E27FC236}">
                  <a16:creationId xmlns:a16="http://schemas.microsoft.com/office/drawing/2014/main" id="{DEDC9F9C-1B59-1DA2-D858-CA45BFFEC62F}"/>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14" name="Freeform 1465">
              <a:extLst>
                <a:ext uri="{FF2B5EF4-FFF2-40B4-BE49-F238E27FC236}">
                  <a16:creationId xmlns:a16="http://schemas.microsoft.com/office/drawing/2014/main" id="{D8A77B88-8B77-C010-F3EE-F7B50ACB2570}"/>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grp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10A0EB08-8074-3F5C-5332-2571E4DD4B72}"/>
                </a:ext>
              </a:extLst>
            </p:cNvPr>
            <p:cNvGrpSpPr/>
            <p:nvPr/>
          </p:nvGrpSpPr>
          <p:grpSpPr>
            <a:xfrm>
              <a:off x="788824" y="4019932"/>
              <a:ext cx="244106" cy="641806"/>
              <a:chOff x="788824" y="4019932"/>
              <a:chExt cx="244106" cy="641806"/>
            </a:xfrm>
            <a:grpFill/>
          </p:grpSpPr>
          <p:sp>
            <p:nvSpPr>
              <p:cNvPr id="16" name="Freeform 1467">
                <a:extLst>
                  <a:ext uri="{FF2B5EF4-FFF2-40B4-BE49-F238E27FC236}">
                    <a16:creationId xmlns:a16="http://schemas.microsoft.com/office/drawing/2014/main" id="{E5242DE0-DAEB-65B0-DD3F-F48E3DF361A5}"/>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EABB22"/>
              </a:solidFill>
              <a:ln w="27426" cap="flat">
                <a:noFill/>
                <a:prstDash val="solid"/>
                <a:miter/>
              </a:ln>
            </p:spPr>
            <p:txBody>
              <a:bodyPr rtlCol="0" anchor="ctr"/>
              <a:lstStyle/>
              <a:p>
                <a:endParaRPr lang="en-US" dirty="0"/>
              </a:p>
            </p:txBody>
          </p:sp>
          <p:sp>
            <p:nvSpPr>
              <p:cNvPr id="17" name="Freeform 1468">
                <a:extLst>
                  <a:ext uri="{FF2B5EF4-FFF2-40B4-BE49-F238E27FC236}">
                    <a16:creationId xmlns:a16="http://schemas.microsoft.com/office/drawing/2014/main" id="{A5D1EA9D-E59F-2120-B073-87E2203C45AE}"/>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EABB22"/>
              </a:solidFill>
              <a:ln w="27426" cap="flat">
                <a:noFill/>
                <a:prstDash val="solid"/>
                <a:miter/>
              </a:ln>
            </p:spPr>
            <p:txBody>
              <a:bodyPr rtlCol="0" anchor="ctr"/>
              <a:lstStyle/>
              <a:p>
                <a:endParaRPr lang="en-US" dirty="0"/>
              </a:p>
            </p:txBody>
          </p:sp>
          <p:sp>
            <p:nvSpPr>
              <p:cNvPr id="18" name="Freeform 1469">
                <a:extLst>
                  <a:ext uri="{FF2B5EF4-FFF2-40B4-BE49-F238E27FC236}">
                    <a16:creationId xmlns:a16="http://schemas.microsoft.com/office/drawing/2014/main" id="{FFD0BFF1-E7F9-9E00-BD8B-88E7D34E7132}"/>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EABB22"/>
              </a:solidFill>
              <a:ln w="27426" cap="flat">
                <a:noFill/>
                <a:prstDash val="solid"/>
                <a:miter/>
              </a:ln>
            </p:spPr>
            <p:txBody>
              <a:bodyPr rtlCol="0" anchor="ctr"/>
              <a:lstStyle/>
              <a:p>
                <a:endParaRPr lang="en-US" dirty="0"/>
              </a:p>
            </p:txBody>
          </p:sp>
          <p:sp>
            <p:nvSpPr>
              <p:cNvPr id="19" name="Freeform 1470">
                <a:extLst>
                  <a:ext uri="{FF2B5EF4-FFF2-40B4-BE49-F238E27FC236}">
                    <a16:creationId xmlns:a16="http://schemas.microsoft.com/office/drawing/2014/main" id="{E49F59E1-59E2-503F-E50F-286B0471B13F}"/>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EABB22"/>
              </a:solidFill>
              <a:ln w="27426" cap="flat">
                <a:noFill/>
                <a:prstDash val="solid"/>
                <a:miter/>
              </a:ln>
            </p:spPr>
            <p:txBody>
              <a:bodyPr rtlCol="0" anchor="ctr"/>
              <a:lstStyle/>
              <a:p>
                <a:endParaRPr lang="en-US"/>
              </a:p>
            </p:txBody>
          </p:sp>
          <p:sp>
            <p:nvSpPr>
              <p:cNvPr id="20" name="Freeform 1471">
                <a:extLst>
                  <a:ext uri="{FF2B5EF4-FFF2-40B4-BE49-F238E27FC236}">
                    <a16:creationId xmlns:a16="http://schemas.microsoft.com/office/drawing/2014/main" id="{C80DF960-ECCC-5F6C-02C4-6C05A1792544}"/>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EABB22"/>
              </a:solidFill>
              <a:ln w="27426" cap="flat">
                <a:noFill/>
                <a:prstDash val="solid"/>
                <a:miter/>
              </a:ln>
            </p:spPr>
            <p:txBody>
              <a:bodyPr rtlCol="0" anchor="ctr"/>
              <a:lstStyle/>
              <a:p>
                <a:endParaRPr lang="en-US"/>
              </a:p>
            </p:txBody>
          </p:sp>
          <p:sp>
            <p:nvSpPr>
              <p:cNvPr id="21" name="Freeform 1472">
                <a:extLst>
                  <a:ext uri="{FF2B5EF4-FFF2-40B4-BE49-F238E27FC236}">
                    <a16:creationId xmlns:a16="http://schemas.microsoft.com/office/drawing/2014/main" id="{214920C3-0553-3B68-4651-E6137817E5B4}"/>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EABB22"/>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12564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16167-9EA7-4040-ABD1-8797734865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198EB6-8000-ECEF-A2E8-A02043FC580A}"/>
              </a:ext>
            </a:extLst>
          </p:cNvPr>
          <p:cNvSpPr>
            <a:spLocks noGrp="1"/>
          </p:cNvSpPr>
          <p:nvPr>
            <p:ph type="body" sz="quarter" idx="16"/>
          </p:nvPr>
        </p:nvSpPr>
        <p:spPr>
          <a:xfrm>
            <a:off x="904856" y="510569"/>
            <a:ext cx="10052954" cy="803654"/>
          </a:xfrm>
        </p:spPr>
        <p:txBody>
          <a:bodyPr/>
          <a:lstStyle/>
          <a:p>
            <a:r>
              <a:rPr lang="en-US" dirty="0"/>
              <a:t>Hvordan digitale kompetencer understøtter fødevarer og bæredygtighed</a:t>
            </a:r>
            <a:endParaRPr lang="en-IE" dirty="0"/>
          </a:p>
        </p:txBody>
      </p:sp>
      <p:sp>
        <p:nvSpPr>
          <p:cNvPr id="3" name="Text Placeholder 2">
            <a:extLst>
              <a:ext uri="{FF2B5EF4-FFF2-40B4-BE49-F238E27FC236}">
                <a16:creationId xmlns:a16="http://schemas.microsoft.com/office/drawing/2014/main" id="{0FA5300B-5413-0C19-48D6-0540BD1F7467}"/>
              </a:ext>
            </a:extLst>
          </p:cNvPr>
          <p:cNvSpPr>
            <a:spLocks noGrp="1"/>
          </p:cNvSpPr>
          <p:nvPr>
            <p:ph type="body" sz="quarter" idx="19"/>
          </p:nvPr>
        </p:nvSpPr>
        <p:spPr>
          <a:xfrm>
            <a:off x="889620" y="1530294"/>
            <a:ext cx="10310635" cy="1426687"/>
          </a:xfrm>
        </p:spPr>
        <p:txBody>
          <a:bodyPr/>
          <a:lstStyle/>
          <a:p>
            <a:r>
              <a:rPr lang="en-US" dirty="0"/>
              <a:t>Digitale kompetencer er ikke tekniske </a:t>
            </a:r>
            <a:r>
              <a:rPr lang="en-US" dirty="0" err="1"/>
              <a:t>specialiseringer</a:t>
            </a:r>
            <a:r>
              <a:rPr lang="en-US" dirty="0"/>
              <a:t>, men praktiske, styrkende værktøjer, der hjælper elever, undervisere og virksomheder med at bidrage til et mere bæredygtigt, kommunikativt og fremtidsorienteret fødevaresystem.</a:t>
            </a:r>
          </a:p>
        </p:txBody>
      </p:sp>
      <p:sp>
        <p:nvSpPr>
          <p:cNvPr id="4" name="Freeform 1">
            <a:extLst>
              <a:ext uri="{FF2B5EF4-FFF2-40B4-BE49-F238E27FC236}">
                <a16:creationId xmlns:a16="http://schemas.microsoft.com/office/drawing/2014/main" id="{CB72566F-3219-00C0-BE1A-843E47EA5724}"/>
              </a:ext>
            </a:extLst>
          </p:cNvPr>
          <p:cNvSpPr>
            <a:spLocks noChangeArrowheads="1"/>
          </p:cNvSpPr>
          <p:nvPr/>
        </p:nvSpPr>
        <p:spPr bwMode="auto">
          <a:xfrm>
            <a:off x="554315" y="2957365"/>
            <a:ext cx="1987044" cy="3218026"/>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5" name="Freeform 242">
            <a:extLst>
              <a:ext uri="{FF2B5EF4-FFF2-40B4-BE49-F238E27FC236}">
                <a16:creationId xmlns:a16="http://schemas.microsoft.com/office/drawing/2014/main" id="{C5101565-1966-3C3D-75DE-DADD3840532F}"/>
              </a:ext>
            </a:extLst>
          </p:cNvPr>
          <p:cNvSpPr>
            <a:spLocks noChangeArrowheads="1"/>
          </p:cNvSpPr>
          <p:nvPr/>
        </p:nvSpPr>
        <p:spPr bwMode="auto">
          <a:xfrm>
            <a:off x="492939" y="2730227"/>
            <a:ext cx="2107239" cy="1170793"/>
          </a:xfrm>
          <a:custGeom>
            <a:avLst/>
            <a:gdLst>
              <a:gd name="T0" fmla="*/ 3573 w 3635"/>
              <a:gd name="T1" fmla="*/ 171 h 1742"/>
              <a:gd name="T2" fmla="*/ 2226 w 3635"/>
              <a:gd name="T3" fmla="*/ 1517 h 1742"/>
              <a:gd name="T4" fmla="*/ 2226 w 3635"/>
              <a:gd name="T5" fmla="*/ 1517 h 1742"/>
              <a:gd name="T6" fmla="*/ 1413 w 3635"/>
              <a:gd name="T7" fmla="*/ 1515 h 1742"/>
              <a:gd name="T8" fmla="*/ 60 w 3635"/>
              <a:gd name="T9" fmla="*/ 163 h 1742"/>
              <a:gd name="T10" fmla="*/ 60 w 3635"/>
              <a:gd name="T11" fmla="*/ 163 h 1742"/>
              <a:gd name="T12" fmla="*/ 127 w 3635"/>
              <a:gd name="T13" fmla="*/ 0 h 1742"/>
              <a:gd name="T14" fmla="*/ 3506 w 3635"/>
              <a:gd name="T15" fmla="*/ 8 h 1742"/>
              <a:gd name="T16" fmla="*/ 3506 w 3635"/>
              <a:gd name="T17" fmla="*/ 8 h 1742"/>
              <a:gd name="T18" fmla="*/ 3573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292668"/>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7001AD15-C0F7-BADD-2344-18F87A5CE838}"/>
              </a:ext>
            </a:extLst>
          </p:cNvPr>
          <p:cNvSpPr>
            <a:spLocks noChangeArrowheads="1"/>
          </p:cNvSpPr>
          <p:nvPr/>
        </p:nvSpPr>
        <p:spPr bwMode="auto">
          <a:xfrm>
            <a:off x="2753092" y="2957365"/>
            <a:ext cx="1987046" cy="32180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7" name="Freeform 245">
            <a:extLst>
              <a:ext uri="{FF2B5EF4-FFF2-40B4-BE49-F238E27FC236}">
                <a16:creationId xmlns:a16="http://schemas.microsoft.com/office/drawing/2014/main" id="{1378FF2F-BBE6-AA83-142A-172FCD742F13}"/>
              </a:ext>
            </a:extLst>
          </p:cNvPr>
          <p:cNvSpPr>
            <a:spLocks noChangeArrowheads="1"/>
          </p:cNvSpPr>
          <p:nvPr/>
        </p:nvSpPr>
        <p:spPr bwMode="auto">
          <a:xfrm>
            <a:off x="2691717" y="2730227"/>
            <a:ext cx="2107239" cy="1170793"/>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292668"/>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A7DD2899-66A1-3F41-9376-E89E58DF786A}"/>
              </a:ext>
            </a:extLst>
          </p:cNvPr>
          <p:cNvSpPr>
            <a:spLocks noChangeArrowheads="1"/>
          </p:cNvSpPr>
          <p:nvPr/>
        </p:nvSpPr>
        <p:spPr bwMode="auto">
          <a:xfrm>
            <a:off x="4922576" y="2957365"/>
            <a:ext cx="1987044" cy="32180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5854D"/>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1E08471E-995C-CB1F-58D3-B0C50BDCC77D}"/>
              </a:ext>
            </a:extLst>
          </p:cNvPr>
          <p:cNvSpPr>
            <a:spLocks noChangeArrowheads="1"/>
          </p:cNvSpPr>
          <p:nvPr/>
        </p:nvSpPr>
        <p:spPr bwMode="auto">
          <a:xfrm>
            <a:off x="4863757" y="2730227"/>
            <a:ext cx="2107239" cy="1170793"/>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292668"/>
          </a:solidFill>
          <a:ln>
            <a:noFill/>
          </a:ln>
          <a:effectLst/>
        </p:spPr>
        <p:txBody>
          <a:bodyPr wrap="none" anchor="ctr"/>
          <a:lstStyle/>
          <a:p>
            <a:endParaRPr lang="en-US" sz="900"/>
          </a:p>
        </p:txBody>
      </p:sp>
      <p:sp>
        <p:nvSpPr>
          <p:cNvPr id="10" name="Freeform 250">
            <a:extLst>
              <a:ext uri="{FF2B5EF4-FFF2-40B4-BE49-F238E27FC236}">
                <a16:creationId xmlns:a16="http://schemas.microsoft.com/office/drawing/2014/main" id="{DF895116-CF12-8703-139D-04E598227ECF}"/>
              </a:ext>
            </a:extLst>
          </p:cNvPr>
          <p:cNvSpPr>
            <a:spLocks noChangeArrowheads="1"/>
          </p:cNvSpPr>
          <p:nvPr/>
        </p:nvSpPr>
        <p:spPr bwMode="auto">
          <a:xfrm>
            <a:off x="7092058" y="2957365"/>
            <a:ext cx="1987044" cy="32180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F26F46"/>
          </a:solidFill>
          <a:ln>
            <a:noFill/>
          </a:ln>
          <a:effectLst/>
        </p:spPr>
        <p:txBody>
          <a:bodyPr wrap="none" anchor="ctr"/>
          <a:lstStyle/>
          <a:p>
            <a:endParaRPr lang="en-US" sz="900"/>
          </a:p>
        </p:txBody>
      </p:sp>
      <p:sp>
        <p:nvSpPr>
          <p:cNvPr id="11" name="Freeform 251">
            <a:extLst>
              <a:ext uri="{FF2B5EF4-FFF2-40B4-BE49-F238E27FC236}">
                <a16:creationId xmlns:a16="http://schemas.microsoft.com/office/drawing/2014/main" id="{54FAF327-F95C-F7D6-11E9-A9D1E85EA8A7}"/>
              </a:ext>
            </a:extLst>
          </p:cNvPr>
          <p:cNvSpPr>
            <a:spLocks noChangeArrowheads="1"/>
          </p:cNvSpPr>
          <p:nvPr/>
        </p:nvSpPr>
        <p:spPr bwMode="auto">
          <a:xfrm>
            <a:off x="7030682" y="2730227"/>
            <a:ext cx="2107239" cy="1170793"/>
          </a:xfrm>
          <a:custGeom>
            <a:avLst/>
            <a:gdLst>
              <a:gd name="T0" fmla="*/ 3573 w 3634"/>
              <a:gd name="T1" fmla="*/ 171 h 1742"/>
              <a:gd name="T2" fmla="*/ 2226 w 3634"/>
              <a:gd name="T3" fmla="*/ 1517 h 1742"/>
              <a:gd name="T4" fmla="*/ 2226 w 3634"/>
              <a:gd name="T5" fmla="*/ 1517 h 1742"/>
              <a:gd name="T6" fmla="*/ 1413 w 3634"/>
              <a:gd name="T7" fmla="*/ 1515 h 1742"/>
              <a:gd name="T8" fmla="*/ 60 w 3634"/>
              <a:gd name="T9" fmla="*/ 163 h 1742"/>
              <a:gd name="T10" fmla="*/ 60 w 3634"/>
              <a:gd name="T11" fmla="*/ 163 h 1742"/>
              <a:gd name="T12" fmla="*/ 127 w 3634"/>
              <a:gd name="T13" fmla="*/ 0 h 1742"/>
              <a:gd name="T14" fmla="*/ 3505 w 3634"/>
              <a:gd name="T15" fmla="*/ 8 h 1742"/>
              <a:gd name="T16" fmla="*/ 3505 w 3634"/>
              <a:gd name="T17" fmla="*/ 8 h 1742"/>
              <a:gd name="T18" fmla="*/ 3573 w 3634"/>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4"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292668"/>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72D37573-BCD4-7E90-FAC5-C757E83435B5}"/>
              </a:ext>
            </a:extLst>
          </p:cNvPr>
          <p:cNvSpPr txBox="1"/>
          <p:nvPr/>
        </p:nvSpPr>
        <p:spPr>
          <a:xfrm>
            <a:off x="313115" y="2699133"/>
            <a:ext cx="2466886"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Markedsføring og kommunikation: </a:t>
            </a:r>
          </a:p>
        </p:txBody>
      </p:sp>
      <p:sp>
        <p:nvSpPr>
          <p:cNvPr id="16" name="Freeform 244">
            <a:extLst>
              <a:ext uri="{FF2B5EF4-FFF2-40B4-BE49-F238E27FC236}">
                <a16:creationId xmlns:a16="http://schemas.microsoft.com/office/drawing/2014/main" id="{DCE1F67D-9911-6BE7-D8B7-EEEC8FA48DD8}"/>
              </a:ext>
            </a:extLst>
          </p:cNvPr>
          <p:cNvSpPr>
            <a:spLocks noChangeArrowheads="1"/>
          </p:cNvSpPr>
          <p:nvPr/>
        </p:nvSpPr>
        <p:spPr bwMode="auto">
          <a:xfrm>
            <a:off x="9258982" y="2957365"/>
            <a:ext cx="1987046" cy="32180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17" name="Freeform 245">
            <a:extLst>
              <a:ext uri="{FF2B5EF4-FFF2-40B4-BE49-F238E27FC236}">
                <a16:creationId xmlns:a16="http://schemas.microsoft.com/office/drawing/2014/main" id="{1706241A-965A-EE74-3813-17DC1F59FEFB}"/>
              </a:ext>
            </a:extLst>
          </p:cNvPr>
          <p:cNvSpPr>
            <a:spLocks noChangeArrowheads="1"/>
          </p:cNvSpPr>
          <p:nvPr/>
        </p:nvSpPr>
        <p:spPr bwMode="auto">
          <a:xfrm>
            <a:off x="9197607" y="2730227"/>
            <a:ext cx="2107239" cy="1170793"/>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292668"/>
          </a:solidFill>
          <a:ln>
            <a:noFill/>
          </a:ln>
          <a:effectLst/>
        </p:spPr>
        <p:txBody>
          <a:bodyPr wrap="none" anchor="ctr"/>
          <a:lstStyle/>
          <a:p>
            <a:endParaRPr lang="en-US" sz="900"/>
          </a:p>
        </p:txBody>
      </p:sp>
      <p:sp>
        <p:nvSpPr>
          <p:cNvPr id="19" name="CuadroTexto 553">
            <a:extLst>
              <a:ext uri="{FF2B5EF4-FFF2-40B4-BE49-F238E27FC236}">
                <a16:creationId xmlns:a16="http://schemas.microsoft.com/office/drawing/2014/main" id="{16F34C46-AE02-1108-0A94-D9E7ADD05004}"/>
              </a:ext>
            </a:extLst>
          </p:cNvPr>
          <p:cNvSpPr txBox="1"/>
          <p:nvPr/>
        </p:nvSpPr>
        <p:spPr>
          <a:xfrm>
            <a:off x="6850858" y="2714680"/>
            <a:ext cx="2466886"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Styrk lokale økonomier: </a:t>
            </a:r>
          </a:p>
        </p:txBody>
      </p:sp>
      <p:sp>
        <p:nvSpPr>
          <p:cNvPr id="20" name="CuadroTexto 553">
            <a:extLst>
              <a:ext uri="{FF2B5EF4-FFF2-40B4-BE49-F238E27FC236}">
                <a16:creationId xmlns:a16="http://schemas.microsoft.com/office/drawing/2014/main" id="{2EB026FF-3A96-E76B-3F6C-3997199E5415}"/>
              </a:ext>
            </a:extLst>
          </p:cNvPr>
          <p:cNvSpPr txBox="1"/>
          <p:nvPr/>
        </p:nvSpPr>
        <p:spPr>
          <a:xfrm>
            <a:off x="4963497" y="2699132"/>
            <a:ext cx="1987044"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Forbedre gennemsigtigheden</a:t>
            </a:r>
          </a:p>
        </p:txBody>
      </p:sp>
      <p:sp>
        <p:nvSpPr>
          <p:cNvPr id="21" name="CuadroTexto 553">
            <a:extLst>
              <a:ext uri="{FF2B5EF4-FFF2-40B4-BE49-F238E27FC236}">
                <a16:creationId xmlns:a16="http://schemas.microsoft.com/office/drawing/2014/main" id="{164F772E-27F8-907D-7397-EB05F9595207}"/>
              </a:ext>
            </a:extLst>
          </p:cNvPr>
          <p:cNvSpPr txBox="1"/>
          <p:nvPr/>
        </p:nvSpPr>
        <p:spPr>
          <a:xfrm>
            <a:off x="2764719" y="2717189"/>
            <a:ext cx="2004828"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Undgåelse af madspild:</a:t>
            </a:r>
          </a:p>
        </p:txBody>
      </p:sp>
      <p:sp>
        <p:nvSpPr>
          <p:cNvPr id="22" name="CuadroTexto 553">
            <a:extLst>
              <a:ext uri="{FF2B5EF4-FFF2-40B4-BE49-F238E27FC236}">
                <a16:creationId xmlns:a16="http://schemas.microsoft.com/office/drawing/2014/main" id="{017E0635-0674-5C6A-8622-14538DB7445E}"/>
              </a:ext>
            </a:extLst>
          </p:cNvPr>
          <p:cNvSpPr txBox="1"/>
          <p:nvPr/>
        </p:nvSpPr>
        <p:spPr>
          <a:xfrm>
            <a:off x="9395972" y="2717189"/>
            <a:ext cx="1804284"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Forbedring af fødevaresikkerheden: </a:t>
            </a:r>
          </a:p>
        </p:txBody>
      </p:sp>
      <p:sp>
        <p:nvSpPr>
          <p:cNvPr id="24" name="TextBox 23">
            <a:extLst>
              <a:ext uri="{FF2B5EF4-FFF2-40B4-BE49-F238E27FC236}">
                <a16:creationId xmlns:a16="http://schemas.microsoft.com/office/drawing/2014/main" id="{1678882C-26A2-07D0-0421-F5A672ED5398}"/>
              </a:ext>
            </a:extLst>
          </p:cNvPr>
          <p:cNvSpPr txBox="1"/>
          <p:nvPr/>
        </p:nvSpPr>
        <p:spPr>
          <a:xfrm>
            <a:off x="569020" y="3780947"/>
            <a:ext cx="1987043" cy="2062103"/>
          </a:xfrm>
          <a:prstGeom prst="rect">
            <a:avLst/>
          </a:prstGeom>
          <a:noFill/>
        </p:spPr>
        <p:txBody>
          <a:bodyPr wrap="square" rtlCol="0">
            <a:spAutoFit/>
          </a:bodyPr>
          <a:lstStyle/>
          <a:p>
            <a:pPr algn="ctr"/>
            <a:r>
              <a:rPr lang="en-US" sz="1600" dirty="0">
                <a:solidFill>
                  <a:srgbClr val="292668"/>
                </a:solidFill>
              </a:rPr>
              <a:t>Ved hjælp af sociale platforme og digital interaktion kan historier om bæredygtighed deles, hvilket skaber stærkere kundeforhold</a:t>
            </a:r>
            <a:endParaRPr lang="en-IE" sz="1600" dirty="0">
              <a:solidFill>
                <a:srgbClr val="292668"/>
              </a:solidFill>
            </a:endParaRPr>
          </a:p>
        </p:txBody>
      </p:sp>
      <p:sp>
        <p:nvSpPr>
          <p:cNvPr id="25" name="TextBox 24">
            <a:extLst>
              <a:ext uri="{FF2B5EF4-FFF2-40B4-BE49-F238E27FC236}">
                <a16:creationId xmlns:a16="http://schemas.microsoft.com/office/drawing/2014/main" id="{880369F7-8BCC-09E6-D831-1E3BEB637D15}"/>
              </a:ext>
            </a:extLst>
          </p:cNvPr>
          <p:cNvSpPr txBox="1"/>
          <p:nvPr/>
        </p:nvSpPr>
        <p:spPr>
          <a:xfrm>
            <a:off x="2849336" y="3877592"/>
            <a:ext cx="1791999" cy="1569660"/>
          </a:xfrm>
          <a:prstGeom prst="rect">
            <a:avLst/>
          </a:prstGeom>
          <a:noFill/>
        </p:spPr>
        <p:txBody>
          <a:bodyPr wrap="square" rtlCol="0">
            <a:spAutoFit/>
          </a:bodyPr>
          <a:lstStyle/>
          <a:p>
            <a:pPr algn="ctr"/>
            <a:r>
              <a:rPr lang="en-US" sz="1600" dirty="0">
                <a:solidFill>
                  <a:srgbClr val="292668"/>
                </a:solidFill>
              </a:rPr>
              <a:t>Enkle digitale logfiler, sensorer og apps hjælper med at forhindre fordærv og </a:t>
            </a:r>
            <a:r>
              <a:rPr lang="en-US" sz="1600" dirty="0" err="1">
                <a:solidFill>
                  <a:srgbClr val="292668"/>
                </a:solidFill>
              </a:rPr>
              <a:t>optimere </a:t>
            </a:r>
            <a:r>
              <a:rPr lang="en-US" sz="1600" dirty="0">
                <a:solidFill>
                  <a:srgbClr val="292668"/>
                </a:solidFill>
              </a:rPr>
              <a:t>indkøb.</a:t>
            </a:r>
          </a:p>
        </p:txBody>
      </p:sp>
      <p:sp>
        <p:nvSpPr>
          <p:cNvPr id="26" name="TextBox 25">
            <a:extLst>
              <a:ext uri="{FF2B5EF4-FFF2-40B4-BE49-F238E27FC236}">
                <a16:creationId xmlns:a16="http://schemas.microsoft.com/office/drawing/2014/main" id="{693BF6F1-1ED9-76EB-D6BF-E212538DF9E6}"/>
              </a:ext>
            </a:extLst>
          </p:cNvPr>
          <p:cNvSpPr txBox="1"/>
          <p:nvPr/>
        </p:nvSpPr>
        <p:spPr>
          <a:xfrm>
            <a:off x="4895670" y="3867978"/>
            <a:ext cx="1987043" cy="1569660"/>
          </a:xfrm>
          <a:prstGeom prst="rect">
            <a:avLst/>
          </a:prstGeom>
          <a:noFill/>
        </p:spPr>
        <p:txBody>
          <a:bodyPr wrap="square" rtlCol="0">
            <a:spAutoFit/>
          </a:bodyPr>
          <a:lstStyle/>
          <a:p>
            <a:pPr algn="ctr"/>
            <a:r>
              <a:rPr lang="en-US" sz="1600" dirty="0">
                <a:solidFill>
                  <a:srgbClr val="292668"/>
                </a:solidFill>
              </a:rPr>
              <a:t>Digital sporbarhed skaber tillid og understøtter sikre, bæredygtige fødevarevalg.</a:t>
            </a:r>
          </a:p>
          <a:p>
            <a:pPr algn="ctr"/>
            <a:endParaRPr lang="en-US" sz="1600" dirty="0">
              <a:solidFill>
                <a:srgbClr val="292668"/>
              </a:solidFill>
            </a:endParaRPr>
          </a:p>
        </p:txBody>
      </p:sp>
      <p:sp>
        <p:nvSpPr>
          <p:cNvPr id="27" name="TextBox 26">
            <a:extLst>
              <a:ext uri="{FF2B5EF4-FFF2-40B4-BE49-F238E27FC236}">
                <a16:creationId xmlns:a16="http://schemas.microsoft.com/office/drawing/2014/main" id="{D4A99C78-6A5D-4CCF-1482-6C9FBFBE3B7C}"/>
              </a:ext>
            </a:extLst>
          </p:cNvPr>
          <p:cNvSpPr txBox="1"/>
          <p:nvPr/>
        </p:nvSpPr>
        <p:spPr>
          <a:xfrm>
            <a:off x="7188301" y="3876564"/>
            <a:ext cx="1791999" cy="1323439"/>
          </a:xfrm>
          <a:prstGeom prst="rect">
            <a:avLst/>
          </a:prstGeom>
          <a:noFill/>
        </p:spPr>
        <p:txBody>
          <a:bodyPr wrap="square" rtlCol="0">
            <a:spAutoFit/>
          </a:bodyPr>
          <a:lstStyle/>
          <a:p>
            <a:pPr algn="ctr"/>
            <a:r>
              <a:rPr lang="en-US" sz="1600" dirty="0">
                <a:solidFill>
                  <a:srgbClr val="292668"/>
                </a:solidFill>
              </a:rPr>
              <a:t>Onlineplatforme giver små producenter mulighed for at nå ud til forbrugere og virksomheder direkte.</a:t>
            </a:r>
          </a:p>
        </p:txBody>
      </p:sp>
      <p:sp>
        <p:nvSpPr>
          <p:cNvPr id="28" name="TextBox 27">
            <a:extLst>
              <a:ext uri="{FF2B5EF4-FFF2-40B4-BE49-F238E27FC236}">
                <a16:creationId xmlns:a16="http://schemas.microsoft.com/office/drawing/2014/main" id="{8225ACF3-A7E8-709D-539E-D0683D0ADB0B}"/>
              </a:ext>
            </a:extLst>
          </p:cNvPr>
          <p:cNvSpPr txBox="1"/>
          <p:nvPr/>
        </p:nvSpPr>
        <p:spPr>
          <a:xfrm>
            <a:off x="9342664" y="3867978"/>
            <a:ext cx="1791999" cy="1323439"/>
          </a:xfrm>
          <a:prstGeom prst="rect">
            <a:avLst/>
          </a:prstGeom>
          <a:noFill/>
        </p:spPr>
        <p:txBody>
          <a:bodyPr wrap="square" rtlCol="0">
            <a:spAutoFit/>
          </a:bodyPr>
          <a:lstStyle/>
          <a:p>
            <a:pPr algn="ctr"/>
            <a:r>
              <a:rPr lang="en-US" sz="1600" dirty="0">
                <a:solidFill>
                  <a:srgbClr val="292668"/>
                </a:solidFill>
              </a:rPr>
              <a:t>Digital overvågning reducerer risici og forbedrer overholdelsen af EU-standarder.</a:t>
            </a:r>
          </a:p>
        </p:txBody>
      </p:sp>
    </p:spTree>
    <p:extLst>
      <p:ext uri="{BB962C8B-B14F-4D97-AF65-F5344CB8AC3E}">
        <p14:creationId xmlns:p14="http://schemas.microsoft.com/office/powerpoint/2010/main" val="1317945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B8E1-D356-0EBB-A28E-3B1DFC5366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B6D01E-0EED-5605-1EB5-85347C09C479}"/>
              </a:ext>
            </a:extLst>
          </p:cNvPr>
          <p:cNvSpPr>
            <a:spLocks noGrp="1"/>
          </p:cNvSpPr>
          <p:nvPr>
            <p:ph type="body" sz="quarter" idx="18"/>
          </p:nvPr>
        </p:nvSpPr>
        <p:spPr>
          <a:xfrm>
            <a:off x="646520" y="2064404"/>
            <a:ext cx="3845290" cy="3666574"/>
          </a:xfrm>
        </p:spPr>
        <p:txBody>
          <a:bodyPr/>
          <a:lstStyle/>
          <a:p>
            <a:r>
              <a:rPr lang="en-US" dirty="0"/>
              <a:t>Disse kompetencer understøtter de nye hybridroller, der dukker op inden for madturisme, hotel- og restaurationsbranchen samt fødevareinnovation.</a:t>
            </a:r>
          </a:p>
          <a:p>
            <a:r>
              <a:rPr lang="en-US" dirty="0"/>
              <a:t>I 2035 forventes roller som bæredygtig menudesigner, zero-waste-køkkenanalytiker og fødevaredataassistent at blive mere almindelige i takt med </a:t>
            </a:r>
            <a:r>
              <a:rPr lang="en-US" dirty="0" err="1"/>
              <a:t>digitaliseringen af</a:t>
            </a:r>
            <a:r>
              <a:rPr lang="en-US" dirty="0"/>
              <a:t> fødevaresystemerne.</a:t>
            </a:r>
            <a:endParaRPr lang="en-IE" dirty="0"/>
          </a:p>
        </p:txBody>
      </p:sp>
      <p:sp>
        <p:nvSpPr>
          <p:cNvPr id="3" name="Text Placeholder 2">
            <a:extLst>
              <a:ext uri="{FF2B5EF4-FFF2-40B4-BE49-F238E27FC236}">
                <a16:creationId xmlns:a16="http://schemas.microsoft.com/office/drawing/2014/main" id="{C7763824-41D0-AD8C-900B-8BF11252E1CF}"/>
              </a:ext>
            </a:extLst>
          </p:cNvPr>
          <p:cNvSpPr>
            <a:spLocks noGrp="1"/>
          </p:cNvSpPr>
          <p:nvPr>
            <p:ph type="body" sz="quarter" idx="16"/>
          </p:nvPr>
        </p:nvSpPr>
        <p:spPr>
          <a:xfrm>
            <a:off x="701136" y="650590"/>
            <a:ext cx="4604408" cy="992652"/>
          </a:xfrm>
        </p:spPr>
        <p:txBody>
          <a:bodyPr/>
          <a:lstStyle/>
          <a:p>
            <a:r>
              <a:rPr lang="en-US" dirty="0"/>
              <a:t>Fremtidige kompetencer i fødevaresektoren</a:t>
            </a:r>
            <a:endParaRPr lang="en-IE" dirty="0"/>
          </a:p>
        </p:txBody>
      </p:sp>
      <p:sp>
        <p:nvSpPr>
          <p:cNvPr id="5" name="Freeform 1">
            <a:extLst>
              <a:ext uri="{FF2B5EF4-FFF2-40B4-BE49-F238E27FC236}">
                <a16:creationId xmlns:a16="http://schemas.microsoft.com/office/drawing/2014/main" id="{FC141B8A-AE88-0605-91D4-2DF1651D8B73}"/>
              </a:ext>
            </a:extLst>
          </p:cNvPr>
          <p:cNvSpPr>
            <a:spLocks noChangeArrowheads="1"/>
          </p:cNvSpPr>
          <p:nvPr/>
        </p:nvSpPr>
        <p:spPr bwMode="auto">
          <a:xfrm>
            <a:off x="7542235" y="356765"/>
            <a:ext cx="3491010" cy="1012568"/>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7473B6"/>
          </a:solidFill>
          <a:ln>
            <a:noFill/>
          </a:ln>
          <a:effectLst/>
        </p:spPr>
        <p:txBody>
          <a:bodyPr wrap="none" anchor="ctr"/>
          <a:lstStyle/>
          <a:p>
            <a:endParaRPr lang="en-US" sz="900"/>
          </a:p>
        </p:txBody>
      </p:sp>
      <p:sp>
        <p:nvSpPr>
          <p:cNvPr id="6" name="Freeform 245">
            <a:extLst>
              <a:ext uri="{FF2B5EF4-FFF2-40B4-BE49-F238E27FC236}">
                <a16:creationId xmlns:a16="http://schemas.microsoft.com/office/drawing/2014/main" id="{26940709-362D-9B1F-D0E7-273BFC3A6049}"/>
              </a:ext>
            </a:extLst>
          </p:cNvPr>
          <p:cNvSpPr>
            <a:spLocks noChangeArrowheads="1"/>
          </p:cNvSpPr>
          <p:nvPr/>
        </p:nvSpPr>
        <p:spPr bwMode="auto">
          <a:xfrm>
            <a:off x="6649123" y="213867"/>
            <a:ext cx="1462323" cy="1254251"/>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F26F46"/>
          </a:solidFill>
          <a:ln>
            <a:noFill/>
          </a:ln>
          <a:effectLst/>
        </p:spPr>
        <p:txBody>
          <a:bodyPr wrap="none" anchor="ctr"/>
          <a:lstStyle/>
          <a:p>
            <a:endParaRPr lang="en-US" sz="900"/>
          </a:p>
        </p:txBody>
      </p:sp>
      <p:sp>
        <p:nvSpPr>
          <p:cNvPr id="7" name="Freeform 246">
            <a:extLst>
              <a:ext uri="{FF2B5EF4-FFF2-40B4-BE49-F238E27FC236}">
                <a16:creationId xmlns:a16="http://schemas.microsoft.com/office/drawing/2014/main" id="{01BEB18B-FDED-9178-CACD-9DB37302C6EF}"/>
              </a:ext>
            </a:extLst>
          </p:cNvPr>
          <p:cNvSpPr>
            <a:spLocks noChangeArrowheads="1"/>
          </p:cNvSpPr>
          <p:nvPr/>
        </p:nvSpPr>
        <p:spPr bwMode="auto">
          <a:xfrm>
            <a:off x="5865027" y="1712277"/>
            <a:ext cx="3491010" cy="1012568"/>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CC0DA"/>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2B06255B-8C53-86A7-D2F9-D9F2A631029C}"/>
              </a:ext>
            </a:extLst>
          </p:cNvPr>
          <p:cNvSpPr>
            <a:spLocks noChangeArrowheads="1"/>
          </p:cNvSpPr>
          <p:nvPr/>
        </p:nvSpPr>
        <p:spPr bwMode="auto">
          <a:xfrm>
            <a:off x="4951098" y="1569379"/>
            <a:ext cx="1459941" cy="1254251"/>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6EFF3AC7-F8ED-57B9-E8B7-5066103A2B8A}"/>
              </a:ext>
            </a:extLst>
          </p:cNvPr>
          <p:cNvSpPr>
            <a:spLocks noChangeArrowheads="1"/>
          </p:cNvSpPr>
          <p:nvPr/>
        </p:nvSpPr>
        <p:spPr bwMode="auto">
          <a:xfrm>
            <a:off x="7536934" y="3028876"/>
            <a:ext cx="3496311" cy="1012568"/>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292668"/>
          </a:solidFill>
          <a:ln>
            <a:noFill/>
          </a:ln>
          <a:effectLst/>
        </p:spPr>
        <p:txBody>
          <a:bodyPr wrap="none" anchor="ctr"/>
          <a:lstStyle/>
          <a:p>
            <a:endParaRPr lang="en-US" sz="900"/>
          </a:p>
        </p:txBody>
      </p:sp>
      <p:sp>
        <p:nvSpPr>
          <p:cNvPr id="10" name="Freeform 249">
            <a:extLst>
              <a:ext uri="{FF2B5EF4-FFF2-40B4-BE49-F238E27FC236}">
                <a16:creationId xmlns:a16="http://schemas.microsoft.com/office/drawing/2014/main" id="{30B57DA5-70B9-CABA-EF9C-B268F87E11EF}"/>
              </a:ext>
            </a:extLst>
          </p:cNvPr>
          <p:cNvSpPr>
            <a:spLocks noChangeArrowheads="1"/>
          </p:cNvSpPr>
          <p:nvPr/>
        </p:nvSpPr>
        <p:spPr bwMode="auto">
          <a:xfrm>
            <a:off x="6643822" y="2885978"/>
            <a:ext cx="1462323" cy="1254251"/>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F26F46"/>
          </a:solidFill>
          <a:ln>
            <a:noFill/>
          </a:ln>
          <a:effectLst/>
        </p:spPr>
        <p:txBody>
          <a:bodyPr wrap="none" anchor="ctr"/>
          <a:lstStyle/>
          <a:p>
            <a:endParaRPr lang="en-US" sz="900"/>
          </a:p>
        </p:txBody>
      </p:sp>
      <p:sp>
        <p:nvSpPr>
          <p:cNvPr id="11" name="Freeform 250">
            <a:extLst>
              <a:ext uri="{FF2B5EF4-FFF2-40B4-BE49-F238E27FC236}">
                <a16:creationId xmlns:a16="http://schemas.microsoft.com/office/drawing/2014/main" id="{269BA36D-17FD-C2B1-6349-44772AE9E4CF}"/>
              </a:ext>
            </a:extLst>
          </p:cNvPr>
          <p:cNvSpPr>
            <a:spLocks noChangeArrowheads="1"/>
          </p:cNvSpPr>
          <p:nvPr/>
        </p:nvSpPr>
        <p:spPr bwMode="auto">
          <a:xfrm>
            <a:off x="5865027" y="4313199"/>
            <a:ext cx="3491010" cy="1012568"/>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55854D"/>
          </a:solidFill>
          <a:ln>
            <a:noFill/>
          </a:ln>
          <a:effectLst/>
        </p:spPr>
        <p:txBody>
          <a:bodyPr wrap="none" anchor="ctr"/>
          <a:lstStyle/>
          <a:p>
            <a:endParaRPr lang="en-US" sz="900"/>
          </a:p>
        </p:txBody>
      </p:sp>
      <p:sp>
        <p:nvSpPr>
          <p:cNvPr id="12" name="Freeform 251">
            <a:extLst>
              <a:ext uri="{FF2B5EF4-FFF2-40B4-BE49-F238E27FC236}">
                <a16:creationId xmlns:a16="http://schemas.microsoft.com/office/drawing/2014/main" id="{3364EFF2-E64E-6533-D810-63FEFE93CEEC}"/>
              </a:ext>
            </a:extLst>
          </p:cNvPr>
          <p:cNvSpPr>
            <a:spLocks noChangeArrowheads="1"/>
          </p:cNvSpPr>
          <p:nvPr/>
        </p:nvSpPr>
        <p:spPr bwMode="auto">
          <a:xfrm>
            <a:off x="4971915" y="4170301"/>
            <a:ext cx="1459941" cy="1254251"/>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F302EB8D-01E9-15C7-4464-F3D95D5D4D18}"/>
              </a:ext>
            </a:extLst>
          </p:cNvPr>
          <p:cNvSpPr txBox="1"/>
          <p:nvPr/>
        </p:nvSpPr>
        <p:spPr>
          <a:xfrm>
            <a:off x="7991375" y="569204"/>
            <a:ext cx="2466886" cy="707886"/>
          </a:xfrm>
          <a:prstGeom prst="rect">
            <a:avLst/>
          </a:prstGeom>
          <a:noFill/>
        </p:spPr>
        <p:txBody>
          <a:bodyPr wrap="square" rtlCol="0" anchor="ctr">
            <a:spAutoFit/>
          </a:bodyPr>
          <a:lstStyle/>
          <a:p>
            <a:pPr algn="ct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Lato" charset="0"/>
                <a:cs typeface="Calibri" panose="020F0502020204030204" pitchFamily="34" charset="0"/>
              </a:rPr>
              <a:t>Digital bevidsthed og selvtillid</a:t>
            </a:r>
          </a:p>
        </p:txBody>
      </p:sp>
      <p:sp>
        <p:nvSpPr>
          <p:cNvPr id="14" name="CuadroTexto 555">
            <a:extLst>
              <a:ext uri="{FF2B5EF4-FFF2-40B4-BE49-F238E27FC236}">
                <a16:creationId xmlns:a16="http://schemas.microsoft.com/office/drawing/2014/main" id="{4CDF2001-053F-A8B8-75F5-981E19E3175B}"/>
              </a:ext>
            </a:extLst>
          </p:cNvPr>
          <p:cNvSpPr txBox="1"/>
          <p:nvPr/>
        </p:nvSpPr>
        <p:spPr>
          <a:xfrm>
            <a:off x="6188047" y="2016890"/>
            <a:ext cx="2892579" cy="400110"/>
          </a:xfrm>
          <a:prstGeom prst="rect">
            <a:avLst/>
          </a:prstGeom>
          <a:noFill/>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Lato" charset="0"/>
                <a:cs typeface="Calibri" panose="020F0502020204030204" pitchFamily="34" charset="0"/>
              </a:rPr>
              <a:t>Bæredygtighedstankegang</a:t>
            </a:r>
          </a:p>
        </p:txBody>
      </p:sp>
      <p:sp>
        <p:nvSpPr>
          <p:cNvPr id="15" name="CuadroTexto 557">
            <a:extLst>
              <a:ext uri="{FF2B5EF4-FFF2-40B4-BE49-F238E27FC236}">
                <a16:creationId xmlns:a16="http://schemas.microsoft.com/office/drawing/2014/main" id="{2F9A9642-51EC-72C4-BF38-6898A5A5A55B}"/>
              </a:ext>
            </a:extLst>
          </p:cNvPr>
          <p:cNvSpPr txBox="1"/>
          <p:nvPr/>
        </p:nvSpPr>
        <p:spPr>
          <a:xfrm>
            <a:off x="7945168" y="3335105"/>
            <a:ext cx="2513093"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Grundlæggende datakompetence</a:t>
            </a:r>
          </a:p>
        </p:txBody>
      </p:sp>
      <p:sp>
        <p:nvSpPr>
          <p:cNvPr id="16" name="CuadroTexto 559">
            <a:extLst>
              <a:ext uri="{FF2B5EF4-FFF2-40B4-BE49-F238E27FC236}">
                <a16:creationId xmlns:a16="http://schemas.microsoft.com/office/drawing/2014/main" id="{F3EA9A99-C2D5-92FE-E91D-A2BD4BA6031E}"/>
              </a:ext>
            </a:extLst>
          </p:cNvPr>
          <p:cNvSpPr txBox="1"/>
          <p:nvPr/>
        </p:nvSpPr>
        <p:spPr>
          <a:xfrm>
            <a:off x="6188047" y="4483173"/>
            <a:ext cx="2513094"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Kreativ digital kommunikation</a:t>
            </a:r>
          </a:p>
        </p:txBody>
      </p:sp>
      <p:grpSp>
        <p:nvGrpSpPr>
          <p:cNvPr id="17" name="Graphic 3">
            <a:extLst>
              <a:ext uri="{FF2B5EF4-FFF2-40B4-BE49-F238E27FC236}">
                <a16:creationId xmlns:a16="http://schemas.microsoft.com/office/drawing/2014/main" id="{B13840D2-3F63-4C34-93FB-A03CB94DDC4D}"/>
              </a:ext>
            </a:extLst>
          </p:cNvPr>
          <p:cNvGrpSpPr/>
          <p:nvPr/>
        </p:nvGrpSpPr>
        <p:grpSpPr>
          <a:xfrm>
            <a:off x="6903986" y="3156084"/>
            <a:ext cx="772300" cy="762391"/>
            <a:chOff x="4643578" y="432838"/>
            <a:chExt cx="1028134" cy="1160188"/>
          </a:xfrm>
          <a:solidFill>
            <a:schemeClr val="bg1"/>
          </a:solidFill>
        </p:grpSpPr>
        <p:sp>
          <p:nvSpPr>
            <p:cNvPr id="18" name="Freeform 1033">
              <a:extLst>
                <a:ext uri="{FF2B5EF4-FFF2-40B4-BE49-F238E27FC236}">
                  <a16:creationId xmlns:a16="http://schemas.microsoft.com/office/drawing/2014/main" id="{031D4B07-54D7-9F6D-F6DA-BD5B5457229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7473B6"/>
            </a:solidFill>
            <a:ln w="27426" cap="flat">
              <a:noFill/>
              <a:prstDash val="solid"/>
              <a:miter/>
            </a:ln>
          </p:spPr>
          <p:txBody>
            <a:bodyPr rtlCol="0" anchor="ctr"/>
            <a:lstStyle/>
            <a:p>
              <a:endParaRPr lang="en-US" dirty="0"/>
            </a:p>
          </p:txBody>
        </p:sp>
        <p:grpSp>
          <p:nvGrpSpPr>
            <p:cNvPr id="19" name="Graphic 3">
              <a:extLst>
                <a:ext uri="{FF2B5EF4-FFF2-40B4-BE49-F238E27FC236}">
                  <a16:creationId xmlns:a16="http://schemas.microsoft.com/office/drawing/2014/main" id="{EC9E3464-A21A-1012-1CD8-447FA0E17B2F}"/>
                </a:ext>
              </a:extLst>
            </p:cNvPr>
            <p:cNvGrpSpPr/>
            <p:nvPr/>
          </p:nvGrpSpPr>
          <p:grpSpPr>
            <a:xfrm>
              <a:off x="4643578" y="432838"/>
              <a:ext cx="1028134" cy="1160188"/>
              <a:chOff x="4643578" y="432838"/>
              <a:chExt cx="1028134" cy="1160188"/>
            </a:xfrm>
            <a:grpFill/>
          </p:grpSpPr>
          <p:sp>
            <p:nvSpPr>
              <p:cNvPr id="20" name="Freeform 1035">
                <a:extLst>
                  <a:ext uri="{FF2B5EF4-FFF2-40B4-BE49-F238E27FC236}">
                    <a16:creationId xmlns:a16="http://schemas.microsoft.com/office/drawing/2014/main" id="{551A673A-D1EA-E1EB-14F7-C140718601C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512EFC96-555B-1D1D-B7A3-0C8712B6070C}"/>
                  </a:ext>
                </a:extLst>
              </p:cNvPr>
              <p:cNvGrpSpPr/>
              <p:nvPr/>
            </p:nvGrpSpPr>
            <p:grpSpPr>
              <a:xfrm>
                <a:off x="4643578" y="432838"/>
                <a:ext cx="1028134" cy="1160188"/>
                <a:chOff x="4643578" y="432838"/>
                <a:chExt cx="1028134" cy="1160188"/>
              </a:xfrm>
              <a:grpFill/>
            </p:grpSpPr>
            <p:sp>
              <p:nvSpPr>
                <p:cNvPr id="22" name="Freeform 1037">
                  <a:extLst>
                    <a:ext uri="{FF2B5EF4-FFF2-40B4-BE49-F238E27FC236}">
                      <a16:creationId xmlns:a16="http://schemas.microsoft.com/office/drawing/2014/main" id="{2FBE43D6-4426-32A9-7A0C-DF16DD00353A}"/>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3" name="Freeform 1038">
                  <a:extLst>
                    <a:ext uri="{FF2B5EF4-FFF2-40B4-BE49-F238E27FC236}">
                      <a16:creationId xmlns:a16="http://schemas.microsoft.com/office/drawing/2014/main" id="{A7C231E1-D962-32FC-2745-92C3983853C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4" name="Graphic 3">
            <a:extLst>
              <a:ext uri="{FF2B5EF4-FFF2-40B4-BE49-F238E27FC236}">
                <a16:creationId xmlns:a16="http://schemas.microsoft.com/office/drawing/2014/main" id="{375F250F-5456-E8ED-C8F9-9E59B510B58B}"/>
              </a:ext>
            </a:extLst>
          </p:cNvPr>
          <p:cNvGrpSpPr/>
          <p:nvPr/>
        </p:nvGrpSpPr>
        <p:grpSpPr>
          <a:xfrm>
            <a:off x="5147193" y="4451580"/>
            <a:ext cx="837349" cy="687326"/>
            <a:chOff x="6615628" y="2116894"/>
            <a:chExt cx="1066935" cy="1001108"/>
          </a:xfrm>
          <a:solidFill>
            <a:schemeClr val="bg1"/>
          </a:solidFill>
        </p:grpSpPr>
        <p:sp>
          <p:nvSpPr>
            <p:cNvPr id="25" name="Freeform 1128">
              <a:extLst>
                <a:ext uri="{FF2B5EF4-FFF2-40B4-BE49-F238E27FC236}">
                  <a16:creationId xmlns:a16="http://schemas.microsoft.com/office/drawing/2014/main" id="{48185520-7EED-A9F3-DB61-33904F8A8E1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3B0FD3F0-99E8-C752-B571-540712B70890}"/>
                </a:ext>
              </a:extLst>
            </p:cNvPr>
            <p:cNvGrpSpPr/>
            <p:nvPr/>
          </p:nvGrpSpPr>
          <p:grpSpPr>
            <a:xfrm>
              <a:off x="6615628" y="2116894"/>
              <a:ext cx="1066935" cy="1001108"/>
              <a:chOff x="6615628" y="2116894"/>
              <a:chExt cx="1066935" cy="1001108"/>
            </a:xfrm>
            <a:grpFill/>
          </p:grpSpPr>
          <p:sp>
            <p:nvSpPr>
              <p:cNvPr id="27" name="Freeform 1130">
                <a:extLst>
                  <a:ext uri="{FF2B5EF4-FFF2-40B4-BE49-F238E27FC236}">
                    <a16:creationId xmlns:a16="http://schemas.microsoft.com/office/drawing/2014/main" id="{0D12575B-DBD9-8D4E-2F1C-F32D162FFC6D}"/>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8" name="Freeform 1131">
                <a:extLst>
                  <a:ext uri="{FF2B5EF4-FFF2-40B4-BE49-F238E27FC236}">
                    <a16:creationId xmlns:a16="http://schemas.microsoft.com/office/drawing/2014/main" id="{8C62D6BE-4FDB-7475-C606-0496789CC6E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9" name="Freeform 1132">
                <a:extLst>
                  <a:ext uri="{FF2B5EF4-FFF2-40B4-BE49-F238E27FC236}">
                    <a16:creationId xmlns:a16="http://schemas.microsoft.com/office/drawing/2014/main" id="{317DFE03-4F76-8727-DB58-F018B5543BEC}"/>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0" name="Freeform 1133">
                <a:extLst>
                  <a:ext uri="{FF2B5EF4-FFF2-40B4-BE49-F238E27FC236}">
                    <a16:creationId xmlns:a16="http://schemas.microsoft.com/office/drawing/2014/main" id="{67258CCC-FD6F-A508-2ECF-F1A26125D312}"/>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1" name="Freeform 1134">
                <a:extLst>
                  <a:ext uri="{FF2B5EF4-FFF2-40B4-BE49-F238E27FC236}">
                    <a16:creationId xmlns:a16="http://schemas.microsoft.com/office/drawing/2014/main" id="{91F6860B-8272-A82B-3B56-6C37505A6C3E}"/>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2" name="Freeform 1135">
                <a:extLst>
                  <a:ext uri="{FF2B5EF4-FFF2-40B4-BE49-F238E27FC236}">
                    <a16:creationId xmlns:a16="http://schemas.microsoft.com/office/drawing/2014/main" id="{AB33D925-288B-6692-4B69-368BBA80A48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3" name="Freeform 1136">
                <a:extLst>
                  <a:ext uri="{FF2B5EF4-FFF2-40B4-BE49-F238E27FC236}">
                    <a16:creationId xmlns:a16="http://schemas.microsoft.com/office/drawing/2014/main" id="{922C6715-35B0-0059-413D-61079DB461F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4" name="Freeform 1137">
                <a:extLst>
                  <a:ext uri="{FF2B5EF4-FFF2-40B4-BE49-F238E27FC236}">
                    <a16:creationId xmlns:a16="http://schemas.microsoft.com/office/drawing/2014/main" id="{F333FE0D-E4DE-D4B4-2EE5-581A3E699C23}"/>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5" name="Freeform 1138">
                <a:extLst>
                  <a:ext uri="{FF2B5EF4-FFF2-40B4-BE49-F238E27FC236}">
                    <a16:creationId xmlns:a16="http://schemas.microsoft.com/office/drawing/2014/main" id="{B65DCF4B-20EC-F7A0-07FE-C71DB748C546}"/>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6" name="Freeform 1139">
                <a:extLst>
                  <a:ext uri="{FF2B5EF4-FFF2-40B4-BE49-F238E27FC236}">
                    <a16:creationId xmlns:a16="http://schemas.microsoft.com/office/drawing/2014/main" id="{F4F24D2B-8C44-A787-6A72-0817FF7D1E57}"/>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7" name="Freeform 1140">
                <a:extLst>
                  <a:ext uri="{FF2B5EF4-FFF2-40B4-BE49-F238E27FC236}">
                    <a16:creationId xmlns:a16="http://schemas.microsoft.com/office/drawing/2014/main" id="{69E44084-CFF3-BAF1-8C2B-8C6F24B1D8A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8" name="Freeform 1141">
                <a:extLst>
                  <a:ext uri="{FF2B5EF4-FFF2-40B4-BE49-F238E27FC236}">
                    <a16:creationId xmlns:a16="http://schemas.microsoft.com/office/drawing/2014/main" id="{603DD714-4EBD-068A-AD51-336D50A09353}"/>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9" name="Group 38">
            <a:extLst>
              <a:ext uri="{FF2B5EF4-FFF2-40B4-BE49-F238E27FC236}">
                <a16:creationId xmlns:a16="http://schemas.microsoft.com/office/drawing/2014/main" id="{60822E83-D499-42CE-53EB-AAAC27C53BC5}"/>
              </a:ext>
            </a:extLst>
          </p:cNvPr>
          <p:cNvGrpSpPr/>
          <p:nvPr/>
        </p:nvGrpSpPr>
        <p:grpSpPr>
          <a:xfrm>
            <a:off x="6968604" y="620256"/>
            <a:ext cx="676288" cy="591520"/>
            <a:chOff x="3258209" y="1217582"/>
            <a:chExt cx="4712093" cy="4711281"/>
          </a:xfrm>
          <a:solidFill>
            <a:schemeClr val="bg1"/>
          </a:solidFill>
        </p:grpSpPr>
        <p:sp>
          <p:nvSpPr>
            <p:cNvPr id="40" name="Freeform 31">
              <a:extLst>
                <a:ext uri="{FF2B5EF4-FFF2-40B4-BE49-F238E27FC236}">
                  <a16:creationId xmlns:a16="http://schemas.microsoft.com/office/drawing/2014/main" id="{CC8E314D-76A3-E99C-35CF-605F752963F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7473B6"/>
            </a:solidFill>
            <a:ln w="9514" cap="flat">
              <a:noFill/>
              <a:prstDash val="solid"/>
              <a:miter/>
            </a:ln>
          </p:spPr>
          <p:txBody>
            <a:bodyPr rtlCol="0" anchor="ctr"/>
            <a:lstStyle/>
            <a:p>
              <a:endParaRPr lang="en-US"/>
            </a:p>
          </p:txBody>
        </p:sp>
        <p:sp>
          <p:nvSpPr>
            <p:cNvPr id="41" name="Freeform 32">
              <a:extLst>
                <a:ext uri="{FF2B5EF4-FFF2-40B4-BE49-F238E27FC236}">
                  <a16:creationId xmlns:a16="http://schemas.microsoft.com/office/drawing/2014/main" id="{491DF46E-9141-233D-9EE1-F135EB89700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7473B6"/>
            </a:solidFill>
            <a:ln w="9514" cap="flat">
              <a:noFill/>
              <a:prstDash val="solid"/>
              <a:miter/>
            </a:ln>
          </p:spPr>
          <p:txBody>
            <a:bodyPr rtlCol="0" anchor="ctr"/>
            <a:lstStyle/>
            <a:p>
              <a:endParaRPr lang="en-US" dirty="0"/>
            </a:p>
          </p:txBody>
        </p:sp>
        <p:grpSp>
          <p:nvGrpSpPr>
            <p:cNvPr id="42" name="Group 41">
              <a:extLst>
                <a:ext uri="{FF2B5EF4-FFF2-40B4-BE49-F238E27FC236}">
                  <a16:creationId xmlns:a16="http://schemas.microsoft.com/office/drawing/2014/main" id="{3AD8F44B-191D-4E9E-CA51-304BC76F274C}"/>
                </a:ext>
              </a:extLst>
            </p:cNvPr>
            <p:cNvGrpSpPr/>
            <p:nvPr/>
          </p:nvGrpSpPr>
          <p:grpSpPr>
            <a:xfrm>
              <a:off x="3258209" y="1217582"/>
              <a:ext cx="4712093" cy="4711281"/>
              <a:chOff x="3258209" y="1217582"/>
              <a:chExt cx="4712093" cy="4711281"/>
            </a:xfrm>
            <a:grpFill/>
          </p:grpSpPr>
          <p:sp>
            <p:nvSpPr>
              <p:cNvPr id="43" name="Freeform 16">
                <a:extLst>
                  <a:ext uri="{FF2B5EF4-FFF2-40B4-BE49-F238E27FC236}">
                    <a16:creationId xmlns:a16="http://schemas.microsoft.com/office/drawing/2014/main" id="{9302FB89-9AA4-02F8-7B62-C559BAD664A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4" name="Freeform 18">
                <a:extLst>
                  <a:ext uri="{FF2B5EF4-FFF2-40B4-BE49-F238E27FC236}">
                    <a16:creationId xmlns:a16="http://schemas.microsoft.com/office/drawing/2014/main" id="{83C25367-3F81-24B5-130D-DB73371F0C8B}"/>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5" name="Freeform 19">
                <a:extLst>
                  <a:ext uri="{FF2B5EF4-FFF2-40B4-BE49-F238E27FC236}">
                    <a16:creationId xmlns:a16="http://schemas.microsoft.com/office/drawing/2014/main" id="{DB1B69F9-EF04-1EA8-5ECB-BCC56916B8C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6" name="Freeform 20">
                <a:extLst>
                  <a:ext uri="{FF2B5EF4-FFF2-40B4-BE49-F238E27FC236}">
                    <a16:creationId xmlns:a16="http://schemas.microsoft.com/office/drawing/2014/main" id="{D6A94E2D-0F58-8007-90B9-215875DFF920}"/>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7" name="Freeform 21">
                <a:extLst>
                  <a:ext uri="{FF2B5EF4-FFF2-40B4-BE49-F238E27FC236}">
                    <a16:creationId xmlns:a16="http://schemas.microsoft.com/office/drawing/2014/main" id="{308783CD-8F0E-3C6D-C4CD-9BDD24D0D97C}"/>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8" name="Freeform 22">
                <a:extLst>
                  <a:ext uri="{FF2B5EF4-FFF2-40B4-BE49-F238E27FC236}">
                    <a16:creationId xmlns:a16="http://schemas.microsoft.com/office/drawing/2014/main" id="{3F522663-684F-2DB7-39CB-284B7742A882}"/>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9" name="Freeform 23">
                <a:extLst>
                  <a:ext uri="{FF2B5EF4-FFF2-40B4-BE49-F238E27FC236}">
                    <a16:creationId xmlns:a16="http://schemas.microsoft.com/office/drawing/2014/main" id="{D91F796D-B752-D0A7-5A25-D9E464E47D2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0" name="Freeform 24">
                <a:extLst>
                  <a:ext uri="{FF2B5EF4-FFF2-40B4-BE49-F238E27FC236}">
                    <a16:creationId xmlns:a16="http://schemas.microsoft.com/office/drawing/2014/main" id="{F66C9DF1-076F-7C00-83A1-35762B44BA2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1" name="Freeform 25">
                <a:extLst>
                  <a:ext uri="{FF2B5EF4-FFF2-40B4-BE49-F238E27FC236}">
                    <a16:creationId xmlns:a16="http://schemas.microsoft.com/office/drawing/2014/main" id="{86117416-8C54-1941-BD29-933BDA371162}"/>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2" name="Freeform 26">
                <a:extLst>
                  <a:ext uri="{FF2B5EF4-FFF2-40B4-BE49-F238E27FC236}">
                    <a16:creationId xmlns:a16="http://schemas.microsoft.com/office/drawing/2014/main" id="{3FF9FC20-930F-6B4B-CA98-8591AB6E033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3" name="Freeform 27">
                <a:extLst>
                  <a:ext uri="{FF2B5EF4-FFF2-40B4-BE49-F238E27FC236}">
                    <a16:creationId xmlns:a16="http://schemas.microsoft.com/office/drawing/2014/main" id="{CB39AB45-AFF1-4AD6-3E32-29C6A77D269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4" name="Freeform 28">
                <a:extLst>
                  <a:ext uri="{FF2B5EF4-FFF2-40B4-BE49-F238E27FC236}">
                    <a16:creationId xmlns:a16="http://schemas.microsoft.com/office/drawing/2014/main" id="{19241D9B-A686-5E8B-BB91-45984989DDC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5" name="Freeform 29">
                <a:extLst>
                  <a:ext uri="{FF2B5EF4-FFF2-40B4-BE49-F238E27FC236}">
                    <a16:creationId xmlns:a16="http://schemas.microsoft.com/office/drawing/2014/main" id="{9D5F35B0-75A1-FBC0-9C15-8233B10F41AC}"/>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6" name="Freeform 30">
                <a:extLst>
                  <a:ext uri="{FF2B5EF4-FFF2-40B4-BE49-F238E27FC236}">
                    <a16:creationId xmlns:a16="http://schemas.microsoft.com/office/drawing/2014/main" id="{D82B491B-0FB7-BDD7-1BBC-485C9228471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4" name="Freeform 246">
            <a:extLst>
              <a:ext uri="{FF2B5EF4-FFF2-40B4-BE49-F238E27FC236}">
                <a16:creationId xmlns:a16="http://schemas.microsoft.com/office/drawing/2014/main" id="{F45B232B-9FC8-626A-EFB5-D6BBCC062BE9}"/>
              </a:ext>
            </a:extLst>
          </p:cNvPr>
          <p:cNvSpPr>
            <a:spLocks noChangeArrowheads="1"/>
          </p:cNvSpPr>
          <p:nvPr/>
        </p:nvSpPr>
        <p:spPr bwMode="auto">
          <a:xfrm>
            <a:off x="7536934" y="5641635"/>
            <a:ext cx="3496311" cy="1111353"/>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7473B6"/>
          </a:solidFill>
          <a:ln>
            <a:noFill/>
          </a:ln>
          <a:effectLst/>
        </p:spPr>
        <p:txBody>
          <a:bodyPr wrap="none" anchor="ctr"/>
          <a:lstStyle/>
          <a:p>
            <a:endParaRPr lang="en-US" sz="900"/>
          </a:p>
        </p:txBody>
      </p:sp>
      <p:sp>
        <p:nvSpPr>
          <p:cNvPr id="66" name="Freeform 247">
            <a:extLst>
              <a:ext uri="{FF2B5EF4-FFF2-40B4-BE49-F238E27FC236}">
                <a16:creationId xmlns:a16="http://schemas.microsoft.com/office/drawing/2014/main" id="{D41C8F9C-7340-4FDB-4D6B-5338ECB39270}"/>
              </a:ext>
            </a:extLst>
          </p:cNvPr>
          <p:cNvSpPr>
            <a:spLocks noChangeArrowheads="1"/>
          </p:cNvSpPr>
          <p:nvPr/>
        </p:nvSpPr>
        <p:spPr bwMode="auto">
          <a:xfrm>
            <a:off x="6643822" y="5498738"/>
            <a:ext cx="1459941" cy="1254251"/>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67" name="CuadroTexto 555">
            <a:extLst>
              <a:ext uri="{FF2B5EF4-FFF2-40B4-BE49-F238E27FC236}">
                <a16:creationId xmlns:a16="http://schemas.microsoft.com/office/drawing/2014/main" id="{7BCC2438-2A81-3E9A-2E96-E5E46580D9AC}"/>
              </a:ext>
            </a:extLst>
          </p:cNvPr>
          <p:cNvSpPr txBox="1"/>
          <p:nvPr/>
        </p:nvSpPr>
        <p:spPr>
          <a:xfrm>
            <a:off x="7945168" y="5770231"/>
            <a:ext cx="2483557" cy="707886"/>
          </a:xfrm>
          <a:prstGeom prst="rect">
            <a:avLst/>
          </a:prstGeom>
          <a:noFill/>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Lato" charset="0"/>
                <a:cs typeface="Calibri" panose="020F0502020204030204" pitchFamily="34" charset="0"/>
              </a:rPr>
              <a:t>Samarbejde på tværs af kulturer og sektorer</a:t>
            </a:r>
          </a:p>
        </p:txBody>
      </p:sp>
      <p:grpSp>
        <p:nvGrpSpPr>
          <p:cNvPr id="75" name="Group 74">
            <a:extLst>
              <a:ext uri="{FF2B5EF4-FFF2-40B4-BE49-F238E27FC236}">
                <a16:creationId xmlns:a16="http://schemas.microsoft.com/office/drawing/2014/main" id="{A86C5F0C-E45F-F125-E1D5-A58A452DB402}"/>
              </a:ext>
            </a:extLst>
          </p:cNvPr>
          <p:cNvGrpSpPr/>
          <p:nvPr/>
        </p:nvGrpSpPr>
        <p:grpSpPr>
          <a:xfrm>
            <a:off x="5220180" y="1773750"/>
            <a:ext cx="780470" cy="845508"/>
            <a:chOff x="8736336" y="773976"/>
            <a:chExt cx="925001" cy="925018"/>
          </a:xfrm>
          <a:solidFill>
            <a:schemeClr val="bg1"/>
          </a:solidFill>
        </p:grpSpPr>
        <p:grpSp>
          <p:nvGrpSpPr>
            <p:cNvPr id="76" name="Graphic 2">
              <a:extLst>
                <a:ext uri="{FF2B5EF4-FFF2-40B4-BE49-F238E27FC236}">
                  <a16:creationId xmlns:a16="http://schemas.microsoft.com/office/drawing/2014/main" id="{B0709406-D305-7A2B-9A72-8B2717AC9BAF}"/>
                </a:ext>
              </a:extLst>
            </p:cNvPr>
            <p:cNvGrpSpPr/>
            <p:nvPr/>
          </p:nvGrpSpPr>
          <p:grpSpPr>
            <a:xfrm>
              <a:off x="8736336" y="773976"/>
              <a:ext cx="925001" cy="925018"/>
              <a:chOff x="8736336" y="773976"/>
              <a:chExt cx="925001" cy="925018"/>
            </a:xfrm>
            <a:grpFill/>
          </p:grpSpPr>
          <p:sp>
            <p:nvSpPr>
              <p:cNvPr id="79" name="Freeform 306">
                <a:extLst>
                  <a:ext uri="{FF2B5EF4-FFF2-40B4-BE49-F238E27FC236}">
                    <a16:creationId xmlns:a16="http://schemas.microsoft.com/office/drawing/2014/main" id="{A1A4303F-9E88-23B5-FA73-859F20D63333}"/>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307">
                <a:extLst>
                  <a:ext uri="{FF2B5EF4-FFF2-40B4-BE49-F238E27FC236}">
                    <a16:creationId xmlns:a16="http://schemas.microsoft.com/office/drawing/2014/main" id="{852BCE21-0BD4-F132-5419-D58A69C272F3}"/>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308">
                <a:extLst>
                  <a:ext uri="{FF2B5EF4-FFF2-40B4-BE49-F238E27FC236}">
                    <a16:creationId xmlns:a16="http://schemas.microsoft.com/office/drawing/2014/main" id="{F2DFA680-2BC3-1B78-5639-00361E5FFC03}"/>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2" name="Freeform 309">
                <a:extLst>
                  <a:ext uri="{FF2B5EF4-FFF2-40B4-BE49-F238E27FC236}">
                    <a16:creationId xmlns:a16="http://schemas.microsoft.com/office/drawing/2014/main" id="{47BA184B-A66E-D885-B766-BFFF774EBCEC}"/>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310">
                <a:extLst>
                  <a:ext uri="{FF2B5EF4-FFF2-40B4-BE49-F238E27FC236}">
                    <a16:creationId xmlns:a16="http://schemas.microsoft.com/office/drawing/2014/main" id="{1176530F-8D2B-2062-6ED9-F804A8EC2BA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311">
                <a:extLst>
                  <a:ext uri="{FF2B5EF4-FFF2-40B4-BE49-F238E27FC236}">
                    <a16:creationId xmlns:a16="http://schemas.microsoft.com/office/drawing/2014/main" id="{CA5705C0-B097-0EDD-4663-8D63C17E0991}"/>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312">
                <a:extLst>
                  <a:ext uri="{FF2B5EF4-FFF2-40B4-BE49-F238E27FC236}">
                    <a16:creationId xmlns:a16="http://schemas.microsoft.com/office/drawing/2014/main" id="{E81824DB-1096-35F4-A6A8-C5C27AFF864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7" name="Freeform 304">
              <a:extLst>
                <a:ext uri="{FF2B5EF4-FFF2-40B4-BE49-F238E27FC236}">
                  <a16:creationId xmlns:a16="http://schemas.microsoft.com/office/drawing/2014/main" id="{DF528ACE-DC2C-3163-A7C7-9D08D1FA651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7473B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8" name="Freeform 305">
              <a:extLst>
                <a:ext uri="{FF2B5EF4-FFF2-40B4-BE49-F238E27FC236}">
                  <a16:creationId xmlns:a16="http://schemas.microsoft.com/office/drawing/2014/main" id="{92A6A3C5-F607-950C-AAB4-4ED36689498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7473B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86" name="Graphic 3">
            <a:extLst>
              <a:ext uri="{FF2B5EF4-FFF2-40B4-BE49-F238E27FC236}">
                <a16:creationId xmlns:a16="http://schemas.microsoft.com/office/drawing/2014/main" id="{471D1E66-3040-52D0-147F-6265B07A48AB}"/>
              </a:ext>
            </a:extLst>
          </p:cNvPr>
          <p:cNvGrpSpPr/>
          <p:nvPr/>
        </p:nvGrpSpPr>
        <p:grpSpPr>
          <a:xfrm>
            <a:off x="6895695" y="5736199"/>
            <a:ext cx="788882" cy="784080"/>
            <a:chOff x="4616150" y="2004440"/>
            <a:chExt cx="1088878" cy="1055963"/>
          </a:xfrm>
          <a:solidFill>
            <a:schemeClr val="bg1"/>
          </a:solidFill>
        </p:grpSpPr>
        <p:sp>
          <p:nvSpPr>
            <p:cNvPr id="87" name="Freeform 1048">
              <a:extLst>
                <a:ext uri="{FF2B5EF4-FFF2-40B4-BE49-F238E27FC236}">
                  <a16:creationId xmlns:a16="http://schemas.microsoft.com/office/drawing/2014/main" id="{25009A83-FBE2-4637-3432-9E9ECF3DAD65}"/>
                </a:ext>
              </a:extLst>
            </p:cNvPr>
            <p:cNvSpPr/>
            <p:nvPr/>
          </p:nvSpPr>
          <p:spPr>
            <a:xfrm>
              <a:off x="4994651" y="2520080"/>
              <a:ext cx="320904" cy="323646"/>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7473B6"/>
            </a:solidFill>
            <a:ln w="27426" cap="flat">
              <a:noFill/>
              <a:prstDash val="solid"/>
              <a:miter/>
            </a:ln>
          </p:spPr>
          <p:txBody>
            <a:bodyPr rtlCol="0" anchor="ctr"/>
            <a:lstStyle/>
            <a:p>
              <a:endParaRPr lang="en-US"/>
            </a:p>
          </p:txBody>
        </p:sp>
        <p:grpSp>
          <p:nvGrpSpPr>
            <p:cNvPr id="88" name="Graphic 3">
              <a:extLst>
                <a:ext uri="{FF2B5EF4-FFF2-40B4-BE49-F238E27FC236}">
                  <a16:creationId xmlns:a16="http://schemas.microsoft.com/office/drawing/2014/main" id="{B9B074C2-921D-8891-9AD1-45D283BB05DA}"/>
                </a:ext>
              </a:extLst>
            </p:cNvPr>
            <p:cNvGrpSpPr/>
            <p:nvPr/>
          </p:nvGrpSpPr>
          <p:grpSpPr>
            <a:xfrm>
              <a:off x="4616150" y="2004440"/>
              <a:ext cx="1088878" cy="1055963"/>
              <a:chOff x="4616150" y="2004440"/>
              <a:chExt cx="1088878" cy="1055963"/>
            </a:xfrm>
            <a:grpFill/>
          </p:grpSpPr>
          <p:sp>
            <p:nvSpPr>
              <p:cNvPr id="89" name="Freeform 1050">
                <a:extLst>
                  <a:ext uri="{FF2B5EF4-FFF2-40B4-BE49-F238E27FC236}">
                    <a16:creationId xmlns:a16="http://schemas.microsoft.com/office/drawing/2014/main" id="{D770965D-55C7-CF64-41FF-DF5A678EDEFC}"/>
                  </a:ext>
                </a:extLst>
              </p:cNvPr>
              <p:cNvSpPr/>
              <p:nvPr/>
            </p:nvSpPr>
            <p:spPr>
              <a:xfrm>
                <a:off x="4616150" y="2004440"/>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grpFill/>
              <a:ln w="27426" cap="flat">
                <a:noFill/>
                <a:prstDash val="solid"/>
                <a:miter/>
              </a:ln>
            </p:spPr>
            <p:txBody>
              <a:bodyPr rtlCol="0" anchor="ctr"/>
              <a:lstStyle/>
              <a:p>
                <a:endParaRPr lang="en-US"/>
              </a:p>
            </p:txBody>
          </p:sp>
          <p:sp>
            <p:nvSpPr>
              <p:cNvPr id="90" name="Freeform 1051">
                <a:extLst>
                  <a:ext uri="{FF2B5EF4-FFF2-40B4-BE49-F238E27FC236}">
                    <a16:creationId xmlns:a16="http://schemas.microsoft.com/office/drawing/2014/main" id="{097ACDD9-F8EF-E4BD-5226-C7969DEBEEBB}"/>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08122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A5336-B037-E342-6AA3-F001537B3C97}"/>
            </a:ext>
          </a:extLst>
        </p:cNvPr>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3B20A223-35C0-237B-A5CC-A4630BA6FA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816EBF8C-A520-5E4D-7AD6-A83A459B6E4E}"/>
              </a:ext>
            </a:extLst>
          </p:cNvPr>
          <p:cNvSpPr>
            <a:spLocks noGrp="1"/>
          </p:cNvSpPr>
          <p:nvPr>
            <p:ph type="body" sz="quarter" idx="17"/>
          </p:nvPr>
        </p:nvSpPr>
        <p:spPr/>
        <p:txBody>
          <a:bodyPr/>
          <a:lstStyle/>
          <a:p>
            <a:r>
              <a:rPr lang="en-US" dirty="0"/>
              <a:t>02</a:t>
            </a:r>
          </a:p>
        </p:txBody>
      </p:sp>
      <p:sp>
        <p:nvSpPr>
          <p:cNvPr id="14" name="Rectangle 13">
            <a:extLst>
              <a:ext uri="{FF2B5EF4-FFF2-40B4-BE49-F238E27FC236}">
                <a16:creationId xmlns:a16="http://schemas.microsoft.com/office/drawing/2014/main" id="{246F267E-4361-EB0C-A192-4B869294DC46}"/>
              </a:ext>
            </a:extLst>
          </p:cNvPr>
          <p:cNvSpPr/>
          <p:nvPr/>
        </p:nvSpPr>
        <p:spPr>
          <a:xfrm>
            <a:off x="5523514" y="3110948"/>
            <a:ext cx="4347003" cy="2360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994669A6-83B1-9899-6857-6E19BBB170D8}"/>
              </a:ext>
            </a:extLst>
          </p:cNvPr>
          <p:cNvSpPr txBox="1"/>
          <p:nvPr/>
        </p:nvSpPr>
        <p:spPr>
          <a:xfrm>
            <a:off x="5707538" y="3163246"/>
            <a:ext cx="4316044" cy="2308324"/>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TEKNOLOGIENS ROLLE I MODERNE FØDEVARESYSTEMER</a:t>
            </a:r>
          </a:p>
        </p:txBody>
      </p:sp>
      <p:grpSp>
        <p:nvGrpSpPr>
          <p:cNvPr id="6" name="Group 5">
            <a:extLst>
              <a:ext uri="{FF2B5EF4-FFF2-40B4-BE49-F238E27FC236}">
                <a16:creationId xmlns:a16="http://schemas.microsoft.com/office/drawing/2014/main" id="{D83CE35A-362F-5644-0C9C-009503449A12}"/>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5235B61B-CB90-0C32-2096-701DA8AB08F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A2B0360B-6F87-CB2B-17BA-C05129F2153E}"/>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F55302EA-6A01-58E8-8E1B-DCDC9DEC517A}"/>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54E7892-8BCC-5736-CBCE-BF415DA2D7E7}"/>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EA60E99-8191-98C7-956F-E46C502DDF1E}"/>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1D93A7F-C327-BB6F-2A14-FDA2D721E25F}"/>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A90DCAF-764F-E325-9DBD-70E998445E2F}"/>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9EC8BCF-FEFB-0769-BF91-6A6AB61BA0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E148DE4-BE62-E41B-3C09-92896B000C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3BEA91E-5162-5EBE-66AC-6A9F9EAA060F}"/>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70107761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004CA4-C938-4702-BAAF-5AD64A8F9A91}">
  <ds:schemaRefs>
    <ds:schemaRef ds:uri="http://schemas.microsoft.com/sharepoint/v3/contenttype/forms"/>
  </ds:schemaRefs>
</ds:datastoreItem>
</file>

<file path=customXml/itemProps2.xml><?xml version="1.0" encoding="utf-8"?>
<ds:datastoreItem xmlns:ds="http://schemas.openxmlformats.org/officeDocument/2006/customXml" ds:itemID="{1F39243F-32B6-43E6-8A5A-A2382447EB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3675fe-59de-45af-8ae9-99876c5560d0"/>
    <ds:schemaRef ds:uri="43e6f6d7-4071-4c4f-8546-e85adde50a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A2C0DB-C073-49CE-9979-DE79796FD959}">
  <ds:schemaRefs>
    <ds:schemaRef ds:uri="http://schemas.microsoft.com/office/2006/metadata/properties"/>
    <ds:schemaRef ds:uri="http://schemas.microsoft.com/office/infopath/2007/PartnerControls"/>
    <ds:schemaRef ds:uri="43e6f6d7-4071-4c4f-8546-e85adde50a14"/>
    <ds:schemaRef ds:uri="9a3675fe-59de-45af-8ae9-99876c5560d0"/>
  </ds:schemaRefs>
</ds:datastoreItem>
</file>

<file path=docProps/app.xml><?xml version="1.0" encoding="utf-8"?>
<Properties xmlns="http://schemas.openxmlformats.org/officeDocument/2006/extended-properties" xmlns:vt="http://schemas.openxmlformats.org/officeDocument/2006/docPropsVTypes">
  <TotalTime>4725</TotalTime>
  <Words>3120</Words>
  <Application>Microsoft Office PowerPoint</Application>
  <PresentationFormat>Widescreen</PresentationFormat>
  <Paragraphs>357</Paragraphs>
  <Slides>43</Slides>
  <Notes>9</Notes>
  <HiddenSlides>0</HiddenSlides>
  <MMClips>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docId:55E28F0224B5335BBF1BDF2C2A6BC73A</cp:keywords>
  <cp:lastModifiedBy>canice euei</cp:lastModifiedBy>
  <cp:revision>275</cp:revision>
  <dcterms:created xsi:type="dcterms:W3CDTF">2020-10-14T13:32:04Z</dcterms:created>
  <dcterms:modified xsi:type="dcterms:W3CDTF">2026-04-01T16:00:01Z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